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0"/>
  </p:notesMasterIdLst>
  <p:handoutMasterIdLst>
    <p:handoutMasterId r:id="rId161"/>
  </p:handoutMasterIdLst>
  <p:sldIdLst>
    <p:sldId id="256" r:id="rId2"/>
    <p:sldId id="410" r:id="rId3"/>
    <p:sldId id="411" r:id="rId4"/>
    <p:sldId id="566" r:id="rId5"/>
    <p:sldId id="412" r:id="rId6"/>
    <p:sldId id="413" r:id="rId7"/>
    <p:sldId id="414" r:id="rId8"/>
    <p:sldId id="415" r:id="rId9"/>
    <p:sldId id="416" r:id="rId10"/>
    <p:sldId id="417" r:id="rId11"/>
    <p:sldId id="418" r:id="rId12"/>
    <p:sldId id="420" r:id="rId13"/>
    <p:sldId id="421" r:id="rId14"/>
    <p:sldId id="422" r:id="rId15"/>
    <p:sldId id="573"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2" r:id="rId35"/>
    <p:sldId id="441" r:id="rId36"/>
    <p:sldId id="443" r:id="rId37"/>
    <p:sldId id="444" r:id="rId38"/>
    <p:sldId id="445" r:id="rId39"/>
    <p:sldId id="446" r:id="rId40"/>
    <p:sldId id="447" r:id="rId41"/>
    <p:sldId id="448" r:id="rId42"/>
    <p:sldId id="449" r:id="rId43"/>
    <p:sldId id="451" r:id="rId44"/>
    <p:sldId id="450"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468" r:id="rId62"/>
    <p:sldId id="469" r:id="rId63"/>
    <p:sldId id="470" r:id="rId64"/>
    <p:sldId id="471" r:id="rId65"/>
    <p:sldId id="472" r:id="rId66"/>
    <p:sldId id="473" r:id="rId67"/>
    <p:sldId id="474" r:id="rId68"/>
    <p:sldId id="475" r:id="rId69"/>
    <p:sldId id="476" r:id="rId70"/>
    <p:sldId id="477" r:id="rId71"/>
    <p:sldId id="478" r:id="rId72"/>
    <p:sldId id="479" r:id="rId73"/>
    <p:sldId id="480" r:id="rId74"/>
    <p:sldId id="481" r:id="rId75"/>
    <p:sldId id="482" r:id="rId76"/>
    <p:sldId id="483" r:id="rId77"/>
    <p:sldId id="484" r:id="rId78"/>
    <p:sldId id="485" r:id="rId79"/>
    <p:sldId id="486" r:id="rId80"/>
    <p:sldId id="487" r:id="rId81"/>
    <p:sldId id="488" r:id="rId82"/>
    <p:sldId id="489" r:id="rId83"/>
    <p:sldId id="490" r:id="rId84"/>
    <p:sldId id="491" r:id="rId85"/>
    <p:sldId id="492" r:id="rId86"/>
    <p:sldId id="493" r:id="rId87"/>
    <p:sldId id="494" r:id="rId88"/>
    <p:sldId id="495" r:id="rId89"/>
    <p:sldId id="496" r:id="rId90"/>
    <p:sldId id="497" r:id="rId91"/>
    <p:sldId id="498" r:id="rId92"/>
    <p:sldId id="499" r:id="rId93"/>
    <p:sldId id="500" r:id="rId94"/>
    <p:sldId id="501" r:id="rId95"/>
    <p:sldId id="502" r:id="rId96"/>
    <p:sldId id="503" r:id="rId97"/>
    <p:sldId id="504" r:id="rId98"/>
    <p:sldId id="505" r:id="rId99"/>
    <p:sldId id="506" r:id="rId100"/>
    <p:sldId id="507" r:id="rId101"/>
    <p:sldId id="508" r:id="rId102"/>
    <p:sldId id="509" r:id="rId103"/>
    <p:sldId id="510" r:id="rId104"/>
    <p:sldId id="511" r:id="rId105"/>
    <p:sldId id="512" r:id="rId106"/>
    <p:sldId id="513" r:id="rId107"/>
    <p:sldId id="514" r:id="rId108"/>
    <p:sldId id="515" r:id="rId109"/>
    <p:sldId id="516" r:id="rId110"/>
    <p:sldId id="517" r:id="rId111"/>
    <p:sldId id="518" r:id="rId112"/>
    <p:sldId id="519" r:id="rId113"/>
    <p:sldId id="520" r:id="rId114"/>
    <p:sldId id="521" r:id="rId115"/>
    <p:sldId id="522" r:id="rId116"/>
    <p:sldId id="523" r:id="rId117"/>
    <p:sldId id="524" r:id="rId118"/>
    <p:sldId id="525" r:id="rId119"/>
    <p:sldId id="526" r:id="rId120"/>
    <p:sldId id="527" r:id="rId121"/>
    <p:sldId id="528" r:id="rId122"/>
    <p:sldId id="529" r:id="rId123"/>
    <p:sldId id="530" r:id="rId124"/>
    <p:sldId id="531" r:id="rId125"/>
    <p:sldId id="532" r:id="rId126"/>
    <p:sldId id="533" r:id="rId127"/>
    <p:sldId id="534" r:id="rId128"/>
    <p:sldId id="535" r:id="rId129"/>
    <p:sldId id="536" r:id="rId130"/>
    <p:sldId id="537" r:id="rId131"/>
    <p:sldId id="538" r:id="rId132"/>
    <p:sldId id="539" r:id="rId133"/>
    <p:sldId id="540" r:id="rId134"/>
    <p:sldId id="541" r:id="rId135"/>
    <p:sldId id="542" r:id="rId136"/>
    <p:sldId id="543" r:id="rId137"/>
    <p:sldId id="544" r:id="rId138"/>
    <p:sldId id="545" r:id="rId139"/>
    <p:sldId id="546" r:id="rId140"/>
    <p:sldId id="547" r:id="rId141"/>
    <p:sldId id="548" r:id="rId142"/>
    <p:sldId id="549" r:id="rId143"/>
    <p:sldId id="550" r:id="rId144"/>
    <p:sldId id="551" r:id="rId145"/>
    <p:sldId id="552" r:id="rId146"/>
    <p:sldId id="553" r:id="rId147"/>
    <p:sldId id="554" r:id="rId148"/>
    <p:sldId id="555" r:id="rId149"/>
    <p:sldId id="556" r:id="rId150"/>
    <p:sldId id="557" r:id="rId151"/>
    <p:sldId id="558" r:id="rId152"/>
    <p:sldId id="559" r:id="rId153"/>
    <p:sldId id="560" r:id="rId154"/>
    <p:sldId id="561" r:id="rId155"/>
    <p:sldId id="562" r:id="rId156"/>
    <p:sldId id="563" r:id="rId157"/>
    <p:sldId id="564" r:id="rId158"/>
    <p:sldId id="565" r:id="rId159"/>
  </p:sldIdLst>
  <p:sldSz cx="9144000" cy="6858000" type="screen4x3"/>
  <p:notesSz cx="6858000" cy="9144000"/>
  <p:embeddedFontLst>
    <p:embeddedFont>
      <p:font typeface="Arial Narrow" pitchFamily="34" charset="0"/>
      <p:regular r:id="rId162"/>
      <p:bold r:id="rId163"/>
      <p:italic r:id="rId164"/>
      <p:boldItalic r:id="rId165"/>
    </p:embeddedFont>
    <p:embeddedFont>
      <p:font typeface="Tahoma" pitchFamily="34" charset="0"/>
      <p:regular r:id="rId166"/>
      <p:bold r:id="rId167"/>
    </p:embeddedFont>
  </p:embeddedFontLst>
  <p:custDataLst>
    <p:tags r:id="rId16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3" autoAdjust="0"/>
    <p:restoredTop sz="91892" autoAdjust="0"/>
  </p:normalViewPr>
  <p:slideViewPr>
    <p:cSldViewPr snapToGrid="0">
      <p:cViewPr varScale="1">
        <p:scale>
          <a:sx n="123" d="100"/>
          <a:sy n="123" d="100"/>
        </p:scale>
        <p:origin x="-1260" y="-90"/>
      </p:cViewPr>
      <p:guideLst>
        <p:guide orient="horz" pos="2160"/>
        <p:guide pos="2880"/>
      </p:guideLst>
    </p:cSldViewPr>
  </p:slideViewPr>
  <p:notesTextViewPr>
    <p:cViewPr>
      <p:scale>
        <a:sx n="100" d="100"/>
        <a:sy n="100" d="100"/>
      </p:scale>
      <p:origin x="0" y="0"/>
    </p:cViewPr>
  </p:notesTextViewPr>
  <p:sorterViewPr>
    <p:cViewPr>
      <p:scale>
        <a:sx n="69" d="100"/>
        <a:sy n="69" d="100"/>
      </p:scale>
      <p:origin x="0" y="10776"/>
    </p:cViewPr>
  </p:sorterViewPr>
  <p:notesViewPr>
    <p:cSldViewPr snapToGrid="0">
      <p:cViewPr>
        <p:scale>
          <a:sx n="100" d="100"/>
          <a:sy n="100" d="100"/>
        </p:scale>
        <p:origin x="-1620" y="3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6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font" Target="fonts/font3.fntdata"/><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Construction Safety Council (800) 552-7744</a:t>
            </a:r>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E26A26-F8E2-4F6A-A171-D836DE140D86}" type="slidenum">
              <a:rPr lang="en-US"/>
              <a:pPr>
                <a:defRPr/>
              </a:pPr>
              <a:t>‹#›</a:t>
            </a:fld>
            <a:endParaRPr lang="en-US"/>
          </a:p>
        </p:txBody>
      </p:sp>
    </p:spTree>
    <p:extLst>
      <p:ext uri="{BB962C8B-B14F-4D97-AF65-F5344CB8AC3E}">
        <p14:creationId xmlns:p14="http://schemas.microsoft.com/office/powerpoint/2010/main" val="348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r>
              <a:rPr lang="en-US"/>
              <a:t>Construction Safety Council (800) 552-7744</a:t>
            </a: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BA6A60-84F5-45BC-9B4A-EF1C172DBC82}" type="slidenum">
              <a:rPr lang="en-US"/>
              <a:pPr>
                <a:defRPr/>
              </a:pPr>
              <a:t>‹#›</a:t>
            </a:fld>
            <a:endParaRPr lang="en-US"/>
          </a:p>
        </p:txBody>
      </p:sp>
    </p:spTree>
    <p:extLst>
      <p:ext uri="{BB962C8B-B14F-4D97-AF65-F5344CB8AC3E}">
        <p14:creationId xmlns:p14="http://schemas.microsoft.com/office/powerpoint/2010/main" val="6635124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FA51D3-1A03-4E22-988F-EA1D137B3213}" type="slidenum">
              <a:rPr lang="en-US" smtClean="0"/>
              <a:pPr eaLnBrk="1" hangingPunct="1"/>
              <a:t>1</a:t>
            </a:fld>
            <a:endParaRPr lang="en-US" smtClean="0"/>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Prepare to Learn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4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F2871F-36EC-4204-9BA7-52B2EBFF6132}" type="slidenum">
              <a:rPr lang="en-US" smtClean="0"/>
              <a:pPr eaLnBrk="1" hangingPunct="1"/>
              <a:t>10</a:t>
            </a:fld>
            <a:endParaRPr lang="en-US" smtClean="0"/>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Micrograms per Cubic Meter of Air (µg/m³)</a:t>
            </a:r>
          </a:p>
          <a:p>
            <a:pPr eaLnBrk="1" hangingPunct="1"/>
            <a:endParaRPr lang="en-US" b="1" smtClean="0"/>
          </a:p>
          <a:p>
            <a:pPr eaLnBrk="1" hangingPunct="1"/>
            <a:r>
              <a:rPr lang="en-US" smtClean="0"/>
              <a:t>One (1) packet of artificial sweeter in the volume of the Empire State Building is equivalent to 1 microgram per cubic meter of air (1 µg/m³).</a:t>
            </a:r>
          </a:p>
          <a:p>
            <a:pPr eaLnBrk="1" hangingPunct="1"/>
            <a:endParaRPr lang="en-US" smtClean="0"/>
          </a:p>
          <a:p>
            <a:pPr eaLnBrk="1" hangingPunct="1"/>
            <a:r>
              <a:rPr lang="en-US" smtClean="0"/>
              <a:t>50 artificial sweetener packets in the volume of the Empire State Building is equivalent to 50 µg/m³ (OSHA PEL for Lead).</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6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D2C325-0217-4873-B7DA-72711DB22CAE}" type="slidenum">
              <a:rPr lang="en-US" smtClean="0"/>
              <a:pPr eaLnBrk="1" hangingPunct="1"/>
              <a:t>104</a:t>
            </a:fld>
            <a:endParaRPr lang="en-US" smtClean="0"/>
          </a:p>
        </p:txBody>
      </p:sp>
      <p:sp>
        <p:nvSpPr>
          <p:cNvPr id="266244" name="Rectangle 2"/>
          <p:cNvSpPr>
            <a:spLocks noGrp="1" noRot="1" noChangeAspect="1" noChangeArrowheads="1" noTextEdit="1"/>
          </p:cNvSpPr>
          <p:nvPr>
            <p:ph type="sldImg"/>
          </p:nvPr>
        </p:nvSpPr>
        <p:spPr>
          <a:ln/>
        </p:spPr>
      </p:sp>
      <p:sp>
        <p:nvSpPr>
          <p:cNvPr id="266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Micro photo of the spiral curve of the human cochlea revealing a total loss of the outer hair cells and their accompanying nerve fibers following occupational noise exposure; this is what could happen to people who expose themselves to prolonged levels of loud noise.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7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74B49A-437D-4BFA-9935-7A487E2C1B05}" type="slidenum">
              <a:rPr lang="en-US" smtClean="0"/>
              <a:pPr eaLnBrk="1" hangingPunct="1"/>
              <a:t>105</a:t>
            </a:fld>
            <a:endParaRPr lang="en-US" smtClean="0"/>
          </a:p>
        </p:txBody>
      </p:sp>
      <p:sp>
        <p:nvSpPr>
          <p:cNvPr id="267268" name="Rectangle 2"/>
          <p:cNvSpPr>
            <a:spLocks noGrp="1" noRot="1" noChangeAspect="1" noChangeArrowheads="1" noTextEdit="1"/>
          </p:cNvSpPr>
          <p:nvPr>
            <p:ph type="sldImg"/>
          </p:nvPr>
        </p:nvSpPr>
        <p:spPr>
          <a:ln/>
        </p:spPr>
      </p:sp>
      <p:sp>
        <p:nvSpPr>
          <p:cNvPr id="267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Every time you are exposed to loud noise, you damage the hair-like structures in the ear – much like walking on grass. Overtime a path is worn, and like the blades of grass, the tiny hair-like structures in the ear (cochlea) are permanently destroyed!</a:t>
            </a:r>
          </a:p>
          <a:p>
            <a:pPr eaLnBrk="1" hangingPunct="1"/>
            <a:endParaRPr lang="en-US" smtClean="0"/>
          </a:p>
          <a:p>
            <a:pPr eaLnBrk="1" hangingPunct="1"/>
            <a:r>
              <a:rPr lang="en-US" smtClean="0"/>
              <a:t>Think of the hair-like structures in the ear (cochlea) as grass; as grass is walked on, it gets smashed down and flattens, but over time the blades of grass spring back up – this is like temporary hearing loss. But, if the grass gets walked on repeatedly, over a long period of time, a path gets worn into the grass and the blades of grass get destroyed, never to come back – this is permanent hearing loss.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8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118FA9-7A49-47BE-8BBE-37783856886A}" type="slidenum">
              <a:rPr lang="en-US" smtClean="0"/>
              <a:pPr eaLnBrk="1" hangingPunct="1"/>
              <a:t>106</a:t>
            </a:fld>
            <a:endParaRPr lang="en-US" smtClean="0"/>
          </a:p>
        </p:txBody>
      </p:sp>
      <p:sp>
        <p:nvSpPr>
          <p:cNvPr id="268292" name="Rectangle 2"/>
          <p:cNvSpPr>
            <a:spLocks noGrp="1" noRot="1" noChangeAspect="1" noChangeArrowheads="1" noTextEdit="1"/>
          </p:cNvSpPr>
          <p:nvPr>
            <p:ph type="sldImg"/>
          </p:nvPr>
        </p:nvSpPr>
        <p:spPr>
          <a:ln/>
        </p:spPr>
      </p:sp>
      <p:sp>
        <p:nvSpPr>
          <p:cNvPr id="268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National Institute for Occupational Safety &amp; Health (NIOSH) has conducted studies that show that people in the construction industry are at a higher risk of some kind of hearing loss due to their occupation; one such study was performed on carpenters. </a:t>
            </a:r>
            <a:r>
              <a:rPr lang="en-US" i="1" smtClean="0"/>
              <a:t>For more information on NIOSH and its studies on noise induced hearing loss, visit their website at www.cdc.gov/niosh</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9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79520A-C9DB-4B07-8992-52DB30D714C6}" type="slidenum">
              <a:rPr lang="en-US" smtClean="0"/>
              <a:pPr eaLnBrk="1" hangingPunct="1"/>
              <a:t>108</a:t>
            </a:fld>
            <a:endParaRPr lang="en-US" smtClean="0"/>
          </a:p>
        </p:txBody>
      </p:sp>
      <p:sp>
        <p:nvSpPr>
          <p:cNvPr id="269316" name="Rectangle 2"/>
          <p:cNvSpPr>
            <a:spLocks noGrp="1" noRot="1" noChangeAspect="1" noChangeArrowheads="1" noTextEdit="1"/>
          </p:cNvSpPr>
          <p:nvPr>
            <p:ph type="sldImg"/>
          </p:nvPr>
        </p:nvSpPr>
        <p:spPr>
          <a:ln/>
        </p:spPr>
      </p:sp>
      <p:sp>
        <p:nvSpPr>
          <p:cNvPr id="269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Contractors can analysis jobs, tasks and equipment; once loud operations are identified, employers can then seek out alternative tools and equipment that are less noisy (eliminate the hazard). </a:t>
            </a:r>
          </a:p>
          <a:p>
            <a:pPr eaLnBrk="1" hangingPunct="1"/>
            <a:endParaRPr lang="en-US" smtClean="0"/>
          </a:p>
          <a:p>
            <a:pPr eaLnBrk="1" hangingPunct="1"/>
            <a:r>
              <a:rPr lang="en-US" smtClean="0"/>
              <a:t>Enclose equipment operators inside cabs.</a:t>
            </a:r>
          </a:p>
          <a:p>
            <a:pPr eaLnBrk="1" hangingPunct="1"/>
            <a:r>
              <a:rPr lang="en-US" smtClean="0"/>
              <a:t>Routine maintenance on tools and equipment can help to reduce sound; replace worn, loose, or unbalanced machine parts that cause vibration.</a:t>
            </a:r>
          </a:p>
          <a:p>
            <a:pPr eaLnBrk="1" hangingPunct="1"/>
            <a:r>
              <a:rPr lang="en-US" smtClean="0"/>
              <a:t>Keep machine parts well lubricated to reduce friction. </a:t>
            </a:r>
            <a:endParaRPr lang="en-US" b="1" i="1" smtClean="0"/>
          </a:p>
          <a:p>
            <a:pPr eaLnBrk="1" hangingPunct="1"/>
            <a:r>
              <a:rPr lang="en-US" smtClean="0"/>
              <a:t>Place acoustical enclosures and barriers around generators.</a:t>
            </a:r>
          </a:p>
          <a:p>
            <a:pPr eaLnBrk="1" hangingPunct="1"/>
            <a:r>
              <a:rPr lang="en-US" smtClean="0"/>
              <a:t>Use sound absorbing material and vibration isolation systems on hand tools.</a:t>
            </a:r>
          </a:p>
          <a:p>
            <a:pPr eaLnBrk="1" hangingPunct="1"/>
            <a:r>
              <a:rPr lang="en-US" smtClean="0"/>
              <a:t>Use rubber mallets to erect and dismantle scaffolding and formwork.</a:t>
            </a:r>
          </a:p>
          <a:p>
            <a:pPr eaLnBrk="1" hangingPunct="1"/>
            <a:r>
              <a:rPr lang="en-US" smtClean="0"/>
              <a:t>Rotate workers performing loud tasks, and post signs warning of areas where hearing protection is required.</a:t>
            </a:r>
            <a:endParaRPr lang="en-US" b="1" i="1" smtClean="0"/>
          </a:p>
          <a:p>
            <a:pPr eaLnBrk="1" hangingPunct="1"/>
            <a:r>
              <a:rPr lang="en-US" smtClean="0"/>
              <a:t>Train all employees on how to properly wear hearing protective devices.</a:t>
            </a:r>
          </a:p>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0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612FB-489D-4CF5-9DBC-ED5A7C2501A4}" type="slidenum">
              <a:rPr lang="en-US" smtClean="0"/>
              <a:pPr eaLnBrk="1" hangingPunct="1"/>
              <a:t>109</a:t>
            </a:fld>
            <a:endParaRPr lang="en-US" smtClean="0"/>
          </a:p>
        </p:txBody>
      </p:sp>
      <p:sp>
        <p:nvSpPr>
          <p:cNvPr id="270340" name="Rectangle 2"/>
          <p:cNvSpPr>
            <a:spLocks noGrp="1" noRot="1" noChangeAspect="1" noChangeArrowheads="1" noTextEdit="1"/>
          </p:cNvSpPr>
          <p:nvPr>
            <p:ph type="sldImg"/>
          </p:nvPr>
        </p:nvSpPr>
        <p:spPr>
          <a:ln/>
        </p:spPr>
      </p:sp>
      <p:sp>
        <p:nvSpPr>
          <p:cNvPr id="270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Equipment Operator Cab Enclosure</a:t>
            </a:r>
            <a:r>
              <a:rPr lang="en-US" smtClean="0"/>
              <a:t>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1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2DA643-C49D-4751-8497-51602366773B}" type="slidenum">
              <a:rPr lang="en-US" smtClean="0"/>
              <a:pPr eaLnBrk="1" hangingPunct="1"/>
              <a:t>110</a:t>
            </a:fld>
            <a:endParaRPr lang="en-US" smtClean="0"/>
          </a:p>
        </p:txBody>
      </p:sp>
      <p:sp>
        <p:nvSpPr>
          <p:cNvPr id="271364" name="Rectangle 2"/>
          <p:cNvSpPr>
            <a:spLocks noGrp="1" noRot="1" noChangeAspect="1" noChangeArrowheads="1" noTextEdit="1"/>
          </p:cNvSpPr>
          <p:nvPr>
            <p:ph type="sldImg"/>
          </p:nvPr>
        </p:nvSpPr>
        <p:spPr>
          <a:ln/>
        </p:spPr>
      </p:sp>
      <p:sp>
        <p:nvSpPr>
          <p:cNvPr id="271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Important administrative controls such as posting warning signs and the proper training of employees must be conducted along with the wearing of hearing protection.</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2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DDE0B1-CB88-448B-B023-CF7FA1C92AE6}" type="slidenum">
              <a:rPr lang="en-US" smtClean="0"/>
              <a:pPr eaLnBrk="1" hangingPunct="1"/>
              <a:t>111</a:t>
            </a:fld>
            <a:endParaRPr lang="en-US" smtClean="0"/>
          </a:p>
        </p:txBody>
      </p:sp>
      <p:sp>
        <p:nvSpPr>
          <p:cNvPr id="272388" name="Rectangle 2"/>
          <p:cNvSpPr>
            <a:spLocks noGrp="1" noRot="1" noChangeAspect="1" noChangeArrowheads="1" noTextEdit="1"/>
          </p:cNvSpPr>
          <p:nvPr>
            <p:ph type="sldImg"/>
          </p:nvPr>
        </p:nvSpPr>
        <p:spPr>
          <a:ln/>
        </p:spPr>
      </p:sp>
      <p:sp>
        <p:nvSpPr>
          <p:cNvPr id="272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Plain cotton is not an acceptable protective device against noise.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3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786C4F-0001-455C-A162-A7F668A34483}" type="slidenum">
              <a:rPr lang="en-US" smtClean="0"/>
              <a:pPr eaLnBrk="1" hangingPunct="1"/>
              <a:t>112</a:t>
            </a:fld>
            <a:endParaRPr lang="en-US" smtClean="0"/>
          </a:p>
        </p:txBody>
      </p:sp>
      <p:sp>
        <p:nvSpPr>
          <p:cNvPr id="273412" name="Rectangle 2"/>
          <p:cNvSpPr>
            <a:spLocks noGrp="1" noRot="1" noChangeAspect="1" noChangeArrowheads="1" noTextEdit="1"/>
          </p:cNvSpPr>
          <p:nvPr>
            <p:ph type="sldImg"/>
          </p:nvPr>
        </p:nvSpPr>
        <p:spPr>
          <a:ln/>
        </p:spPr>
      </p:sp>
      <p:sp>
        <p:nvSpPr>
          <p:cNvPr id="273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z="1000" smtClean="0"/>
              <a:t>The Occupational Safety and Health Administration (OSHA) has determined that an effective hearing conservation program consists of the following elements: </a:t>
            </a:r>
          </a:p>
          <a:p>
            <a:pPr marL="228600" indent="-228600" eaLnBrk="1" hangingPunct="1"/>
            <a:r>
              <a:rPr lang="en-US" sz="1000" smtClean="0"/>
              <a:t>Monitoring of employee noise exposures; (e.g., frequent and regular inspecton of the job-site is required by competent person).</a:t>
            </a:r>
          </a:p>
          <a:p>
            <a:pPr marL="228600" indent="-228600" eaLnBrk="1" hangingPunct="1"/>
            <a:r>
              <a:rPr lang="en-US" sz="1000" smtClean="0"/>
              <a:t>The institution of engineering, work practice, and administrative controls for excessive noise; (e.g., maintain equipment to run smooth and quiet, rotate workers, put up signs and barriers to warn workers of high noise levels).</a:t>
            </a:r>
          </a:p>
          <a:p>
            <a:pPr marL="228600" indent="-228600" eaLnBrk="1" hangingPunct="1"/>
            <a:r>
              <a:rPr lang="en-US" sz="1000" smtClean="0"/>
              <a:t>The provision of each overexposed employee with an individually fitted hearing protector with an adequate </a:t>
            </a:r>
            <a:r>
              <a:rPr lang="en-US" sz="1000" i="1" smtClean="0"/>
              <a:t>noise reduction rating</a:t>
            </a:r>
            <a:r>
              <a:rPr lang="en-US" sz="1000" smtClean="0"/>
              <a:t>; [e.g., attenuation to below 85 decibels (dBA)].</a:t>
            </a:r>
          </a:p>
          <a:p>
            <a:pPr marL="228600" indent="-228600" eaLnBrk="1" hangingPunct="1"/>
            <a:r>
              <a:rPr lang="en-US" sz="1000" smtClean="0"/>
              <a:t>Employee training and education regarding noise hazards and protection measures; (e.g., inform workers of the hazards of noise and when and where to wear hearing protectors).</a:t>
            </a:r>
          </a:p>
          <a:p>
            <a:pPr marL="228600" indent="-228600" eaLnBrk="1" hangingPunct="1"/>
            <a:r>
              <a:rPr lang="en-US" sz="1000" smtClean="0"/>
              <a:t>Baseline and annual audiometry; before beginning work, have an audiometry test conducted to establish pre-work conditions and periodically re-test to determine any hearing loss.</a:t>
            </a:r>
          </a:p>
          <a:p>
            <a:pPr marL="228600" indent="-228600" eaLnBrk="1" hangingPunct="1"/>
            <a:r>
              <a:rPr lang="en-US" sz="1000" smtClean="0"/>
              <a:t>Procedures for preventing further occupational hearing loss by an employee whenever such an event has been identified (e.g., requiring employee use of hearing protective device at 85 decibels (dbA), and;</a:t>
            </a:r>
          </a:p>
          <a:p>
            <a:pPr marL="228600" indent="-228600" eaLnBrk="1" hangingPunct="1"/>
            <a:r>
              <a:rPr lang="en-US" sz="1000" smtClean="0"/>
              <a:t>Recording Keeping (e.g., audiometry tests, inspection logs &amp; noise monitoring data).</a:t>
            </a:r>
          </a:p>
          <a:p>
            <a:pPr marL="228600" indent="-228600" eaLnBrk="1" hangingPunct="1"/>
            <a:r>
              <a:rPr lang="en-US" sz="1000" smtClean="0"/>
              <a:t>Every construction industry employer's hearing conservation program must incorporate as many of the above elements as are feasible*.</a:t>
            </a:r>
            <a:endParaRPr lang="en-US" sz="1000" b="1" i="1" smtClean="0"/>
          </a:p>
          <a:p>
            <a:pPr marL="228600" indent="-228600" eaLnBrk="1" hangingPunct="1"/>
            <a:r>
              <a:rPr lang="en-US" sz="1000" b="1" i="1" smtClean="0"/>
              <a:t>* Feasible means – capable of being done.</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4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DA390-C631-499C-A0B9-33505CE173CA}" type="slidenum">
              <a:rPr lang="en-US" smtClean="0"/>
              <a:pPr eaLnBrk="1" hangingPunct="1"/>
              <a:t>113</a:t>
            </a:fld>
            <a:endParaRPr lang="en-US" smtClean="0"/>
          </a:p>
        </p:txBody>
      </p:sp>
      <p:sp>
        <p:nvSpPr>
          <p:cNvPr id="274436" name="Rectangle 2"/>
          <p:cNvSpPr>
            <a:spLocks noGrp="1" noRot="1" noChangeAspect="1" noChangeArrowheads="1" noTextEdit="1"/>
          </p:cNvSpPr>
          <p:nvPr>
            <p:ph type="sldImg"/>
          </p:nvPr>
        </p:nvSpPr>
        <p:spPr>
          <a:ln/>
        </p:spPr>
      </p:sp>
      <p:sp>
        <p:nvSpPr>
          <p:cNvPr id="274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Baseline and annual audiometry; before beginning work, have an audiometry test conducted to establish pre-work conditions and periodically re-test to determine any hearing loss.</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5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05B67-A611-47D8-A1FF-5AE79AB0D730}" type="slidenum">
              <a:rPr lang="en-US" smtClean="0"/>
              <a:pPr eaLnBrk="1" hangingPunct="1"/>
              <a:t>114</a:t>
            </a:fld>
            <a:endParaRPr lang="en-US" smtClean="0"/>
          </a:p>
        </p:txBody>
      </p:sp>
      <p:sp>
        <p:nvSpPr>
          <p:cNvPr id="275460" name="Rectangle 2"/>
          <p:cNvSpPr>
            <a:spLocks noGrp="1" noRot="1" noChangeAspect="1" noChangeArrowheads="1" noTextEdit="1"/>
          </p:cNvSpPr>
          <p:nvPr>
            <p:ph type="sldImg"/>
          </p:nvPr>
        </p:nvSpPr>
        <p:spPr>
          <a:ln/>
        </p:spPr>
      </p:sp>
      <p:sp>
        <p:nvSpPr>
          <p:cNvPr id="275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Know your hazard. Whenever possible, measure the noise levels in your environment on a frequent basis to determine exactly what the hazards are. Determine, if any, off-the-job exposures to noise.</a:t>
            </a:r>
          </a:p>
          <a:p>
            <a:pPr eaLnBrk="1" hangingPunct="1"/>
            <a:r>
              <a:rPr lang="en-US" smtClean="0"/>
              <a:t>Trust the annual audiogram. Rely on this information to gauge any hearing loss from year to year.</a:t>
            </a:r>
          </a:p>
          <a:p>
            <a:pPr eaLnBrk="1" hangingPunct="1"/>
            <a:r>
              <a:rPr lang="en-US" smtClean="0"/>
              <a:t>Select hearing protection that is right for you, that is comfortable for you, and that you will wear. </a:t>
            </a:r>
          </a:p>
          <a:p>
            <a:pPr eaLnBrk="1" hangingPunct="1"/>
            <a:r>
              <a:rPr lang="en-US" smtClean="0"/>
              <a:t>Wear your hearing protection right. Each type of hearing protector is slightly different. The important thing to remember is that you need to insert ear plugs correctly, or ear muffs completely over the ears. Then, you must always test the fit. </a:t>
            </a:r>
          </a:p>
          <a:p>
            <a:pPr eaLnBrk="1" hangingPunct="1"/>
            <a:r>
              <a:rPr lang="en-US" smtClean="0"/>
              <a:t>To test the fit, cup your hands over your ears, then release. If you can hear a difference, you may not be wearing your hearing protector correctly. Remove, and then fit again.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5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DDE570-83A8-4094-83ED-70CDD5608FD0}" type="slidenum">
              <a:rPr lang="en-US" smtClean="0"/>
              <a:pPr eaLnBrk="1" hangingPunct="1"/>
              <a:t>11</a:t>
            </a:fld>
            <a:endParaRPr lang="en-US" smtClean="0"/>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Fiber –</a:t>
            </a:r>
            <a:r>
              <a:rPr lang="en-US" smtClean="0"/>
              <a:t> Means a particulate form of asbestos, 5 micrometer (µm) or longer, with a length-to-width ratio of at least 3 to 1. </a:t>
            </a:r>
          </a:p>
          <a:p>
            <a:pPr eaLnBrk="1" hangingPunct="1"/>
            <a:endParaRPr lang="en-US" smtClean="0"/>
          </a:p>
          <a:p>
            <a:pPr eaLnBrk="1" hangingPunct="1"/>
            <a:r>
              <a:rPr lang="en-US" b="1" i="1" smtClean="0"/>
              <a:t>Why f/cc for Asbestos?</a:t>
            </a:r>
          </a:p>
          <a:p>
            <a:pPr eaLnBrk="1" hangingPunct="1"/>
            <a:endParaRPr lang="en-US" smtClean="0"/>
          </a:p>
          <a:p>
            <a:pPr eaLnBrk="1" hangingPunct="1"/>
            <a:r>
              <a:rPr lang="en-US" smtClean="0"/>
              <a:t>The unit f/cc (Fibers per Cubic Centimeter) is used to describe limits for asbestos because it’s the number of fibers, not the overall weight of the material that is of concern. Asbestos fibers that are in size and shape (5µm long and length to width ratio of 3:1) are needle sharp particles that damage the inner portions of the lungs. In contrast, asbestos fiber that is shorter or of a length-to-width ratio less than 3:1 does not cause significant damage.</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6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CBE85D-FADD-40D0-84DC-6E558FB37D0D}" type="slidenum">
              <a:rPr lang="en-US" smtClean="0"/>
              <a:pPr eaLnBrk="1" hangingPunct="1"/>
              <a:t>115</a:t>
            </a:fld>
            <a:endParaRPr lang="en-US" smtClean="0"/>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i="1" smtClean="0"/>
              <a:t>noise reduction rating (NRR)</a:t>
            </a:r>
            <a:r>
              <a:rPr lang="en-US" smtClean="0"/>
              <a:t> is the measurement, in decibels (dB), of how well a hearing protector reduces noise. The higher the NRR number the greater the noise reduction. This noise reduction rating is based on the C-weighted sound level scale. Because noise exposures are measured on the A-weighted sound level scale, an adjustment must be made to determine the actual noise reduction (</a:t>
            </a:r>
            <a:r>
              <a:rPr lang="en-US" i="1" smtClean="0"/>
              <a:t>see NRR Adjustment Calculation).</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7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777ABC-E19B-4828-B782-FA06F0D4678A}" type="slidenum">
              <a:rPr lang="en-US" smtClean="0"/>
              <a:pPr eaLnBrk="1" hangingPunct="1"/>
              <a:t>116</a:t>
            </a:fld>
            <a:endParaRPr lang="en-US" smtClean="0"/>
          </a:p>
        </p:txBody>
      </p:sp>
      <p:sp>
        <p:nvSpPr>
          <p:cNvPr id="277508" name="Rectangle 2"/>
          <p:cNvSpPr>
            <a:spLocks noGrp="1" noRot="1" noChangeAspect="1" noChangeArrowheads="1" noTextEdit="1"/>
          </p:cNvSpPr>
          <p:nvPr>
            <p:ph type="sldImg"/>
          </p:nvPr>
        </p:nvSpPr>
        <p:spPr>
          <a:ln/>
        </p:spPr>
      </p:sp>
      <p:sp>
        <p:nvSpPr>
          <p:cNvPr id="277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Under a new proposed regulation, a new rating system will be used. While it will be known as the NRR, it will now represent a range of expected protection, as opposed to a single-number estimate. While the proposed method still uses ANSI-standard lab testing to generate the attenuation ratings, the new </a:t>
            </a:r>
            <a:r>
              <a:rPr lang="en-US" b="1" i="1" smtClean="0"/>
              <a:t>range noise reduction rating (NRR)</a:t>
            </a:r>
            <a:r>
              <a:rPr lang="en-US" smtClean="0"/>
              <a:t> will provide an indication of how much attenuation minimally trained users (the lower number) versus highly motivated, trained users (the higher number) can be expected to achieve. For some hearing protectors, the spread of this range may be quite significant. Also, to more accurately depict attenuation of sound to the human ear, range noise reduction ratings are based on the A-weighted sound level scale (no adjustment calculation required).</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8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57D6B7-5A74-44D1-B0F8-6B407CA89859}" type="slidenum">
              <a:rPr lang="en-US" smtClean="0"/>
              <a:pPr eaLnBrk="1" hangingPunct="1"/>
              <a:t>117</a:t>
            </a:fld>
            <a:endParaRPr lang="en-US" smtClean="0"/>
          </a:p>
        </p:txBody>
      </p:sp>
      <p:sp>
        <p:nvSpPr>
          <p:cNvPr id="278532" name="Rectangle 2"/>
          <p:cNvSpPr>
            <a:spLocks noGrp="1" noRot="1" noChangeAspect="1" noChangeArrowheads="1" noTextEdit="1"/>
          </p:cNvSpPr>
          <p:nvPr>
            <p:ph type="sldImg"/>
          </p:nvPr>
        </p:nvSpPr>
        <p:spPr>
          <a:ln/>
        </p:spPr>
      </p:sp>
      <p:sp>
        <p:nvSpPr>
          <p:cNvPr id="278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adjust for inconsistencies in the human ear canal and the fact that manufacturers do not use the A-weighted sound level scale to determine noise reduction ratings, OSHA requires that the users of hearing protectors reduce downward the manufacturers’ </a:t>
            </a:r>
            <a:r>
              <a:rPr lang="en-US" i="1" smtClean="0"/>
              <a:t>noise reduction rating (NRR)</a:t>
            </a:r>
            <a:r>
              <a:rPr lang="en-US" smtClean="0"/>
              <a:t>; this is done by subtracting seven (7) from the listed NRR.</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79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216758-D007-4AAC-BD32-9788BA465315}" type="slidenum">
              <a:rPr lang="en-US" smtClean="0"/>
              <a:pPr eaLnBrk="1" hangingPunct="1"/>
              <a:t>118</a:t>
            </a:fld>
            <a:endParaRPr lang="en-US" smtClean="0"/>
          </a:p>
        </p:txBody>
      </p:sp>
      <p:sp>
        <p:nvSpPr>
          <p:cNvPr id="279556" name="Rectangle 2"/>
          <p:cNvSpPr>
            <a:spLocks noGrp="1" noRot="1" noChangeAspect="1" noChangeArrowheads="1" noTextEdit="1"/>
          </p:cNvSpPr>
          <p:nvPr>
            <p:ph type="sldImg"/>
          </p:nvPr>
        </p:nvSpPr>
        <p:spPr>
          <a:ln/>
        </p:spPr>
      </p:sp>
      <p:sp>
        <p:nvSpPr>
          <p:cNvPr id="279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NIOSH has established these percentages to reduce an adjusted noise reduction rating (NRR – 7, then reduce to percentages shown).</a:t>
            </a:r>
          </a:p>
          <a:p>
            <a:pPr eaLnBrk="1" hangingPunct="1"/>
            <a:endParaRPr lang="en-US" smtClean="0"/>
          </a:p>
          <a:p>
            <a:pPr eaLnBrk="1" hangingPunct="1"/>
            <a:r>
              <a:rPr lang="en-US" smtClean="0"/>
              <a:t>This additional reduction takes into consideration of inconsistency of use.</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0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13814F-F2AC-48AE-8DBD-2D9FEF48BF28}" type="slidenum">
              <a:rPr lang="en-US" smtClean="0"/>
              <a:pPr eaLnBrk="1" hangingPunct="1"/>
              <a:t>119</a:t>
            </a:fld>
            <a:endParaRPr lang="en-US" smtClean="0"/>
          </a:p>
        </p:txBody>
      </p:sp>
      <p:sp>
        <p:nvSpPr>
          <p:cNvPr id="280580" name="Rectangle 2"/>
          <p:cNvSpPr>
            <a:spLocks noGrp="1" noRot="1" noChangeAspect="1" noChangeArrowheads="1" noTextEdit="1"/>
          </p:cNvSpPr>
          <p:nvPr>
            <p:ph type="sldImg"/>
          </p:nvPr>
        </p:nvSpPr>
        <p:spPr>
          <a:ln/>
        </p:spPr>
      </p:sp>
      <p:sp>
        <p:nvSpPr>
          <p:cNvPr id="280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Workers whose 8-hour time weighted average exposures exceed 100 decibels should wear double hearing protection (wearing earplugs and earmuffs simultaneously). </a:t>
            </a:r>
            <a:endParaRPr lang="en-US" b="1" smtClean="0"/>
          </a:p>
          <a:p>
            <a:pPr eaLnBrk="1" hangingPunct="1"/>
            <a:r>
              <a:rPr lang="en-US" b="1" smtClean="0"/>
              <a:t>NOTE:</a:t>
            </a:r>
            <a:r>
              <a:rPr lang="en-US" smtClean="0"/>
              <a:t> The term "double hearing protection" is misleading. The attenuation provided from any combination earplug and earmuff is not equal to the sum of their individual attenuation values.</a:t>
            </a:r>
          </a:p>
          <a:p>
            <a:pPr eaLnBrk="1" hangingPunct="1"/>
            <a:endParaRPr lang="en-US" smtClean="0"/>
          </a:p>
          <a:p>
            <a:pPr eaLnBrk="1" hangingPunct="1"/>
            <a:r>
              <a:rPr lang="en-US" smtClean="0"/>
              <a:t>To calculate the dual hearing protection using the noise reduction rating, take the higher NRR and add five (5) to the field adjusted NRR (listed NRR – 7 + 5); the extra five (5) is all that is added for the second device.</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1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66AD56-F80D-4AAE-B23C-E1B9E6D53092}" type="slidenum">
              <a:rPr lang="en-US" smtClean="0"/>
              <a:pPr eaLnBrk="1" hangingPunct="1"/>
              <a:t>120</a:t>
            </a:fld>
            <a:endParaRPr lang="en-US" smtClean="0"/>
          </a:p>
        </p:txBody>
      </p:sp>
      <p:sp>
        <p:nvSpPr>
          <p:cNvPr id="281604" name="Rectangle 2"/>
          <p:cNvSpPr>
            <a:spLocks noGrp="1" noRot="1" noChangeAspect="1" noChangeArrowheads="1" noTextEdit="1"/>
          </p:cNvSpPr>
          <p:nvPr>
            <p:ph type="sldImg"/>
          </p:nvPr>
        </p:nvSpPr>
        <p:spPr>
          <a:ln/>
        </p:spPr>
      </p:sp>
      <p:sp>
        <p:nvSpPr>
          <p:cNvPr id="281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WARNING!	</a:t>
            </a:r>
            <a:r>
              <a:rPr lang="en-US" i="1" smtClean="0"/>
              <a:t>Make sure that any plugs used with double protection </a:t>
            </a:r>
            <a:r>
              <a:rPr lang="en-US" i="1" u="sng" smtClean="0"/>
              <a:t>do not</a:t>
            </a:r>
            <a:r>
              <a:rPr lang="en-US" i="1" smtClean="0"/>
              <a:t> have a cord; it will interfere with the fit of the earmuffs and not provide added protection.</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2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A74C8F-107A-464A-AE4F-7CD1ECB1B75C}" type="slidenum">
              <a:rPr lang="en-US" smtClean="0"/>
              <a:pPr eaLnBrk="1" hangingPunct="1"/>
              <a:t>121</a:t>
            </a:fld>
            <a:endParaRPr lang="en-US" smtClean="0"/>
          </a:p>
        </p:txBody>
      </p:sp>
      <p:sp>
        <p:nvSpPr>
          <p:cNvPr id="282628" name="Rectangle 2"/>
          <p:cNvSpPr>
            <a:spLocks noGrp="1" noRot="1" noChangeAspect="1" noChangeArrowheads="1" noTextEdit="1"/>
          </p:cNvSpPr>
          <p:nvPr>
            <p:ph type="sldImg"/>
          </p:nvPr>
        </p:nvSpPr>
        <p:spPr>
          <a:ln/>
        </p:spPr>
      </p:sp>
      <p:sp>
        <p:nvSpPr>
          <p:cNvPr id="282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Cumulative trauma disorders (CTDs) also known as repetitive strain injuries, repetitive motion disorders, overuse syndrome, and work-related musculoskeletal disorders are the largest cause of occupational disease in the United States and the most frequently reported type of occupational disease in Connecticut. CTDs are injuries of the musculoskeletal system (joints, muscles, tendons, ligaments, nerves, and blood vessels) which are caused by over use as a result of stressful work over a period of time.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3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DA82B4-2589-4528-8101-82B9FDB1D18D}" type="slidenum">
              <a:rPr lang="en-US" smtClean="0"/>
              <a:pPr eaLnBrk="1" hangingPunct="1"/>
              <a:t>122</a:t>
            </a:fld>
            <a:endParaRPr lang="en-US" smtClean="0"/>
          </a:p>
        </p:txBody>
      </p:sp>
      <p:sp>
        <p:nvSpPr>
          <p:cNvPr id="283652" name="Rectangle 2"/>
          <p:cNvSpPr>
            <a:spLocks noGrp="1" noRot="1" noChangeAspect="1" noChangeArrowheads="1" noTextEdit="1"/>
          </p:cNvSpPr>
          <p:nvPr>
            <p:ph type="sldImg"/>
          </p:nvPr>
        </p:nvSpPr>
        <p:spPr>
          <a:ln/>
        </p:spPr>
      </p:sp>
      <p:sp>
        <p:nvSpPr>
          <p:cNvPr id="283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Concrete finishers using hand trowels can be very stressful on the back, hands and arms. If physically able to do so, stretching before work and taking mini breaks (a few seconds) can help relieve stress and fatigue. Try not to over reach, as this can be place additional stress on your back and wrists. Try to maintain a comfortable position while working. </a:t>
            </a:r>
          </a:p>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4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061CEA-E7FB-4AFA-AAE2-81858DEBF556}" type="slidenum">
              <a:rPr lang="en-US" smtClean="0"/>
              <a:pPr eaLnBrk="1" hangingPunct="1"/>
              <a:t>123</a:t>
            </a:fld>
            <a:endParaRPr lang="en-US" smtClean="0"/>
          </a:p>
        </p:txBody>
      </p:sp>
      <p:sp>
        <p:nvSpPr>
          <p:cNvPr id="284676" name="Rectangle 2"/>
          <p:cNvSpPr>
            <a:spLocks noGrp="1" noRot="1" noChangeAspect="1" noChangeArrowheads="1" noTextEdit="1"/>
          </p:cNvSpPr>
          <p:nvPr>
            <p:ph type="sldImg"/>
          </p:nvPr>
        </p:nvSpPr>
        <p:spPr>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Construction work frequently demands performing tasks above the head and the use of vibrating hand and power tools, which are often poorly designed and uncomfortable. There are many different types of CTDs. The most well known CTDs related to construction work are </a:t>
            </a:r>
            <a:r>
              <a:rPr lang="en-US" b="1" i="1" smtClean="0"/>
              <a:t>tendonitis</a:t>
            </a:r>
            <a:r>
              <a:rPr lang="en-US" smtClean="0"/>
              <a:t>, </a:t>
            </a:r>
            <a:r>
              <a:rPr lang="en-US" b="1" i="1" smtClean="0"/>
              <a:t>carpal tunnel syndrome (CTS)</a:t>
            </a:r>
            <a:r>
              <a:rPr lang="en-US" smtClean="0"/>
              <a:t>, </a:t>
            </a:r>
            <a:r>
              <a:rPr lang="en-US" b="1" i="1" smtClean="0"/>
              <a:t>rotator cuff tendonitis</a:t>
            </a:r>
            <a:r>
              <a:rPr lang="en-US" smtClean="0"/>
              <a:t>, </a:t>
            </a:r>
            <a:r>
              <a:rPr lang="en-US" b="1" i="1" smtClean="0"/>
              <a:t>tennis elbow</a:t>
            </a:r>
            <a:r>
              <a:rPr lang="en-US" smtClean="0"/>
              <a:t>, </a:t>
            </a:r>
            <a:r>
              <a:rPr lang="en-US" b="1" i="1" smtClean="0"/>
              <a:t>golfer’s elbow</a:t>
            </a:r>
            <a:r>
              <a:rPr lang="en-US" smtClean="0"/>
              <a:t>, </a:t>
            </a:r>
            <a:r>
              <a:rPr lang="en-US" b="1" i="1" smtClean="0"/>
              <a:t>thoracic outlet syndrome</a:t>
            </a:r>
            <a:r>
              <a:rPr lang="en-US" smtClean="0"/>
              <a:t>, </a:t>
            </a:r>
            <a:r>
              <a:rPr lang="en-US" b="1" i="1" smtClean="0"/>
              <a:t>Raynaud’s syndrome</a:t>
            </a:r>
            <a:r>
              <a:rPr lang="en-US" smtClean="0"/>
              <a:t>, and </a:t>
            </a:r>
            <a:r>
              <a:rPr lang="en-US" b="1" i="1" smtClean="0"/>
              <a:t>trigger finger</a:t>
            </a:r>
            <a:r>
              <a:rPr lang="en-US" smtClean="0"/>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5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99F8A-83A4-46F4-B746-3C9BF3A3289C}" type="slidenum">
              <a:rPr lang="en-US" smtClean="0"/>
              <a:pPr eaLnBrk="1" hangingPunct="1"/>
              <a:t>124</a:t>
            </a:fld>
            <a:endParaRPr lang="en-US" smtClean="0"/>
          </a:p>
        </p:txBody>
      </p:sp>
      <p:sp>
        <p:nvSpPr>
          <p:cNvPr id="285700" name="Rectangle 2"/>
          <p:cNvSpPr>
            <a:spLocks noGrp="1" noRot="1" noChangeAspect="1" noChangeArrowheads="1" noTextEdit="1"/>
          </p:cNvSpPr>
          <p:nvPr>
            <p:ph type="sldImg"/>
          </p:nvPr>
        </p:nvSpPr>
        <p:spPr>
          <a:ln/>
        </p:spPr>
      </p:sp>
      <p:sp>
        <p:nvSpPr>
          <p:cNvPr id="285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Construction work frequently demands performing tasks above the head and the use of vibrating hand and power tools, which are often poorly designed and uncomfortable. There are many different types of CTDs. The most well known CTDs related to construction work are </a:t>
            </a:r>
            <a:r>
              <a:rPr lang="en-US" b="1" i="1" smtClean="0"/>
              <a:t>tendonitis</a:t>
            </a:r>
            <a:r>
              <a:rPr lang="en-US" smtClean="0"/>
              <a:t>, </a:t>
            </a:r>
            <a:r>
              <a:rPr lang="en-US" b="1" i="1" smtClean="0"/>
              <a:t>carpal tunnel syndrome (CTS)</a:t>
            </a:r>
            <a:r>
              <a:rPr lang="en-US" smtClean="0"/>
              <a:t>, </a:t>
            </a:r>
            <a:r>
              <a:rPr lang="en-US" b="1" i="1" smtClean="0"/>
              <a:t>rotator cuff tendonitis</a:t>
            </a:r>
            <a:r>
              <a:rPr lang="en-US" smtClean="0"/>
              <a:t>, </a:t>
            </a:r>
            <a:r>
              <a:rPr lang="en-US" b="1" i="1" smtClean="0"/>
              <a:t>tennis elbow</a:t>
            </a:r>
            <a:r>
              <a:rPr lang="en-US" smtClean="0"/>
              <a:t>, </a:t>
            </a:r>
            <a:r>
              <a:rPr lang="en-US" b="1" i="1" smtClean="0"/>
              <a:t>golfer’s elbow</a:t>
            </a:r>
            <a:r>
              <a:rPr lang="en-US" smtClean="0"/>
              <a:t>, </a:t>
            </a:r>
            <a:r>
              <a:rPr lang="en-US" b="1" i="1" smtClean="0"/>
              <a:t>thoracic outlet syndrome</a:t>
            </a:r>
            <a:r>
              <a:rPr lang="en-US" smtClean="0"/>
              <a:t>, </a:t>
            </a:r>
            <a:r>
              <a:rPr lang="en-US" b="1" i="1" smtClean="0"/>
              <a:t>Raynaud’s syndrome</a:t>
            </a:r>
            <a:r>
              <a:rPr lang="en-US" smtClean="0"/>
              <a:t>, and </a:t>
            </a:r>
            <a:r>
              <a:rPr lang="en-US" b="1" i="1" smtClean="0"/>
              <a:t>trigger finger</a:t>
            </a:r>
            <a:r>
              <a:rPr lang="en-US"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6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BD1041-357A-435F-A5D5-C94D61123FD2}" type="slidenum">
              <a:rPr lang="en-US" smtClean="0"/>
              <a:pPr eaLnBrk="1" hangingPunct="1"/>
              <a:t>12</a:t>
            </a:fld>
            <a:endParaRPr lang="en-US" smtClean="0"/>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Occupational Safety &amp; Health Administration (OSHA) has established a Permissible Exposure Limit (PEL) for asbestos; 0.1 f/cc over a time weighted average (TWA) of 8 hours.</a:t>
            </a:r>
          </a:p>
          <a:p>
            <a:pPr eaLnBrk="1" hangingPunct="1"/>
            <a:endParaRPr lang="en-US" smtClean="0"/>
          </a:p>
          <a:p>
            <a:pPr eaLnBrk="1" hangingPunct="1"/>
            <a:r>
              <a:rPr lang="en-US" i="1" smtClean="0"/>
              <a:t>Average amount of air a worker breathes during an 8-hour shift (ten refrigerators)</a:t>
            </a:r>
          </a:p>
          <a:p>
            <a:pPr eaLnBrk="1" hangingPunct="1"/>
            <a:endParaRPr lang="en-US" i="1" smtClean="0"/>
          </a:p>
          <a:p>
            <a:pPr eaLnBrk="1" hangingPunct="1"/>
            <a:r>
              <a:rPr lang="en-US" i="1" smtClean="0"/>
              <a:t>0.1 f/cc is equivalent to the number of fibers on the tip of a pencil mixed in with the volume of ten refrigerators.</a:t>
            </a:r>
          </a:p>
          <a:p>
            <a:pPr eaLnBrk="1" hangingPunct="1"/>
            <a:endParaRPr lang="en-US" smtClean="0"/>
          </a:p>
          <a:p>
            <a:pPr eaLnBrk="1" hangingPunct="1"/>
            <a:r>
              <a:rPr lang="en-US" smtClean="0"/>
              <a:t>On average, a worker will breathe 10,000,000 cubic centimeters (cc) of air in a typical work shift (8 hours); this is about the volume of 10 refrigerators. The number of asbestos fibers allowed by OSHA during this time period (0.1) can fit onto the tip of a pencil (about 1 million fibers).</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6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61F58A-24DE-4BA8-B3B3-F266B01FE13F}" type="slidenum">
              <a:rPr lang="en-US" smtClean="0"/>
              <a:pPr eaLnBrk="1" hangingPunct="1"/>
              <a:t>125</a:t>
            </a:fld>
            <a:endParaRPr lang="en-US" smtClean="0"/>
          </a:p>
        </p:txBody>
      </p:sp>
      <p:sp>
        <p:nvSpPr>
          <p:cNvPr id="286724" name="Rectangle 2"/>
          <p:cNvSpPr>
            <a:spLocks noGrp="1" noRot="1" noChangeAspect="1" noChangeArrowheads="1" noTextEdit="1"/>
          </p:cNvSpPr>
          <p:nvPr>
            <p:ph type="sldImg"/>
          </p:nvPr>
        </p:nvSpPr>
        <p:spPr>
          <a:ln/>
        </p:spPr>
      </p:sp>
      <p:sp>
        <p:nvSpPr>
          <p:cNvPr id="286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Construction work frequently demands performing tasks above the head and the use of vibrating hand and power tools, which are often poorly designed and uncomfortable. There are many different types of CTDs. The most well known CTDs related to construction work are </a:t>
            </a:r>
            <a:r>
              <a:rPr lang="en-US" b="1" i="1" smtClean="0"/>
              <a:t>tendonitis</a:t>
            </a:r>
            <a:r>
              <a:rPr lang="en-US" smtClean="0"/>
              <a:t>, </a:t>
            </a:r>
            <a:r>
              <a:rPr lang="en-US" b="1" i="1" smtClean="0"/>
              <a:t>carpal tunnel syndrome (CTS)</a:t>
            </a:r>
            <a:r>
              <a:rPr lang="en-US" smtClean="0"/>
              <a:t>, </a:t>
            </a:r>
            <a:r>
              <a:rPr lang="en-US" b="1" i="1" smtClean="0"/>
              <a:t>rotator cuff tendonitis</a:t>
            </a:r>
            <a:r>
              <a:rPr lang="en-US" smtClean="0"/>
              <a:t>, </a:t>
            </a:r>
            <a:r>
              <a:rPr lang="en-US" b="1" i="1" smtClean="0"/>
              <a:t>tennis elbow</a:t>
            </a:r>
            <a:r>
              <a:rPr lang="en-US" smtClean="0"/>
              <a:t>, </a:t>
            </a:r>
            <a:r>
              <a:rPr lang="en-US" b="1" i="1" smtClean="0"/>
              <a:t>golfer’s elbow</a:t>
            </a:r>
            <a:r>
              <a:rPr lang="en-US" smtClean="0"/>
              <a:t>, </a:t>
            </a:r>
            <a:r>
              <a:rPr lang="en-US" b="1" i="1" smtClean="0"/>
              <a:t>thoracic outlet syndrome</a:t>
            </a:r>
            <a:r>
              <a:rPr lang="en-US" smtClean="0"/>
              <a:t>, </a:t>
            </a:r>
            <a:r>
              <a:rPr lang="en-US" b="1" i="1" smtClean="0"/>
              <a:t>Raynaud’s syndrome</a:t>
            </a:r>
            <a:r>
              <a:rPr lang="en-US" smtClean="0"/>
              <a:t>, and </a:t>
            </a:r>
            <a:r>
              <a:rPr lang="en-US" b="1" i="1" smtClean="0"/>
              <a:t>trigger finger</a:t>
            </a:r>
            <a:r>
              <a:rPr lang="en-US" smtClean="0"/>
              <a:t>.</a:t>
            </a:r>
          </a:p>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7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E6C4BD-5469-4963-8811-EF6703D83C95}" type="slidenum">
              <a:rPr lang="en-US" smtClean="0"/>
              <a:pPr eaLnBrk="1" hangingPunct="1"/>
              <a:t>126</a:t>
            </a:fld>
            <a:endParaRPr lang="en-US" smtClean="0"/>
          </a:p>
        </p:txBody>
      </p:sp>
      <p:sp>
        <p:nvSpPr>
          <p:cNvPr id="287748" name="Rectangle 2"/>
          <p:cNvSpPr>
            <a:spLocks noGrp="1" noRot="1" noChangeAspect="1" noChangeArrowheads="1" noTextEdit="1"/>
          </p:cNvSpPr>
          <p:nvPr>
            <p:ph type="sldImg"/>
          </p:nvPr>
        </p:nvSpPr>
        <p:spPr>
          <a:ln/>
        </p:spPr>
      </p:sp>
      <p:sp>
        <p:nvSpPr>
          <p:cNvPr id="287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Construction work frequently demands performing tasks above the head and the use of vibrating hand and power tools, which are often poorly designed and uncomfortable. There are many different types of CTDs. The most well known CTDs related to construction work are </a:t>
            </a:r>
            <a:r>
              <a:rPr lang="en-US" b="1" i="1" smtClean="0"/>
              <a:t>tendonitis</a:t>
            </a:r>
            <a:r>
              <a:rPr lang="en-US" smtClean="0"/>
              <a:t>, </a:t>
            </a:r>
            <a:r>
              <a:rPr lang="en-US" b="1" i="1" smtClean="0"/>
              <a:t>carpal tunnel syndrome (CTS)</a:t>
            </a:r>
            <a:r>
              <a:rPr lang="en-US" smtClean="0"/>
              <a:t>, </a:t>
            </a:r>
            <a:r>
              <a:rPr lang="en-US" b="1" i="1" smtClean="0"/>
              <a:t>rotator cuff tendonitis</a:t>
            </a:r>
            <a:r>
              <a:rPr lang="en-US" smtClean="0"/>
              <a:t>, </a:t>
            </a:r>
            <a:r>
              <a:rPr lang="en-US" b="1" i="1" smtClean="0"/>
              <a:t>tennis elbow</a:t>
            </a:r>
            <a:r>
              <a:rPr lang="en-US" smtClean="0"/>
              <a:t>, </a:t>
            </a:r>
            <a:r>
              <a:rPr lang="en-US" b="1" i="1" smtClean="0"/>
              <a:t>golfer’s elbow</a:t>
            </a:r>
            <a:r>
              <a:rPr lang="en-US" smtClean="0"/>
              <a:t>, </a:t>
            </a:r>
            <a:r>
              <a:rPr lang="en-US" b="1" i="1" smtClean="0"/>
              <a:t>thoracic outlet syndrome</a:t>
            </a:r>
            <a:r>
              <a:rPr lang="en-US" smtClean="0"/>
              <a:t>, </a:t>
            </a:r>
            <a:r>
              <a:rPr lang="en-US" b="1" i="1" smtClean="0"/>
              <a:t>Raynaud’s syndrome</a:t>
            </a:r>
            <a:r>
              <a:rPr lang="en-US" smtClean="0"/>
              <a:t>, and </a:t>
            </a:r>
            <a:r>
              <a:rPr lang="en-US" b="1" i="1" smtClean="0"/>
              <a:t>trigger finger</a:t>
            </a:r>
            <a:r>
              <a:rPr lang="en-US" smtClean="0"/>
              <a:t>.</a:t>
            </a:r>
          </a:p>
          <a:p>
            <a:pPr eaLnBrk="1" hangingPunct="1"/>
            <a:endParaRPr lang="en-US" smtClean="0"/>
          </a:p>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8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523773-AEAE-4A16-9B2C-ED9F2DBED0E9}" type="slidenum">
              <a:rPr lang="en-US" smtClean="0"/>
              <a:pPr eaLnBrk="1" hangingPunct="1"/>
              <a:t>127</a:t>
            </a:fld>
            <a:endParaRPr lang="en-US" smtClean="0"/>
          </a:p>
        </p:txBody>
      </p:sp>
      <p:sp>
        <p:nvSpPr>
          <p:cNvPr id="288772" name="Rectangle 2"/>
          <p:cNvSpPr>
            <a:spLocks noGrp="1" noRot="1" noChangeAspect="1" noChangeArrowheads="1" noTextEdit="1"/>
          </p:cNvSpPr>
          <p:nvPr>
            <p:ph type="sldImg"/>
          </p:nvPr>
        </p:nvSpPr>
        <p:spPr>
          <a:ln/>
        </p:spPr>
      </p:sp>
      <p:sp>
        <p:nvSpPr>
          <p:cNvPr id="288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Hand tools with smooth, rounded edges and long handles are better than tools with hard edges and short handles.</a:t>
            </a:r>
          </a:p>
          <a:p>
            <a:pPr eaLnBrk="1" hangingPunct="1"/>
            <a:r>
              <a:rPr lang="en-US" smtClean="0"/>
              <a:t>Work area layout is very important. Your tools, parts, and equipment should be easy to reach without excessive stretching or bending.</a:t>
            </a:r>
          </a:p>
          <a:p>
            <a:pPr eaLnBrk="1" hangingPunct="1"/>
            <a:r>
              <a:rPr lang="en-US" smtClean="0"/>
              <a:t>Job rotation or reassignment as well as and having a variety of job duties is helpful in preventing CTDs from occurring. Using different muscles and body parts helps to prevent CTDs caused by repetition, force, and awkward posture.</a:t>
            </a:r>
          </a:p>
          <a:p>
            <a:pPr eaLnBrk="1" hangingPunct="1"/>
            <a:r>
              <a:rPr lang="en-US" smtClean="0"/>
              <a:t>Regular breaks give your muscles and tendons time to heal naturally from repetitive motions and force.</a:t>
            </a:r>
          </a:p>
          <a:p>
            <a:pPr eaLnBrk="1" hangingPunct="1"/>
            <a:r>
              <a:rPr lang="en-US" smtClean="0"/>
              <a:t>Adjusting physical factors in the work environment such as temperature, lighting, and humidity can also help prevent CTDs.</a:t>
            </a:r>
          </a:p>
          <a:p>
            <a:pPr eaLnBrk="1" hangingPunct="1"/>
            <a:r>
              <a:rPr lang="en-US" smtClean="0"/>
              <a:t>The ability to stretch and move around whenever you feel any pain or tingling in your neck, shoulders, arms, or hands is essential to the prevention of CTDs.</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89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435A26-A9D0-442B-8E8D-DD6141F7FCC6}" type="slidenum">
              <a:rPr lang="en-US" smtClean="0"/>
              <a:pPr eaLnBrk="1" hangingPunct="1"/>
              <a:t>128</a:t>
            </a:fld>
            <a:endParaRPr lang="en-US" smtClean="0"/>
          </a:p>
        </p:txBody>
      </p:sp>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Ergonomics</a:t>
            </a:r>
            <a:r>
              <a:rPr lang="en-US" b="1" smtClean="0"/>
              <a:t> </a:t>
            </a:r>
            <a:r>
              <a:rPr lang="en-US" smtClean="0"/>
              <a:t>is the study of fitting the job to the person rather than forcing the person to fit the job. An ergonomist</a:t>
            </a:r>
            <a:r>
              <a:rPr lang="en-US" b="1" smtClean="0"/>
              <a:t> </a:t>
            </a:r>
            <a:r>
              <a:rPr lang="en-US" smtClean="0"/>
              <a:t>is a trained professional who is qualified to evaluate and make recommendations regarding work areas, work organizations, work practices, tools, and equipment. Once a CTD has developed, however, early diagnosis and treatment are very important in order to prevent further or permanent damage.</a:t>
            </a:r>
          </a:p>
          <a:p>
            <a:pPr eaLnBrk="1" hangingPunct="1"/>
            <a:endParaRPr lang="en-US" smtClean="0"/>
          </a:p>
          <a:p>
            <a:pPr eaLnBrk="1" hangingPunct="1"/>
            <a:r>
              <a:rPr lang="en-US" b="1" i="1" smtClean="0"/>
              <a:t>Tool Tip</a:t>
            </a:r>
            <a:endParaRPr lang="en-US" smtClean="0"/>
          </a:p>
          <a:p>
            <a:pPr eaLnBrk="1" hangingPunct="1"/>
            <a:r>
              <a:rPr lang="en-US" smtClean="0"/>
              <a:t>A tool can be considered “ergonomic” when it fits the task you do, fits your hand, allows a good grip, takes less effort, does not require you to work in an awkward position, does not dig into your fingers or hand, and is comfortable and effective. Remember that a tool designed for one task may put more stress on the hand or wrist when used for a different task.</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0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274FD6-FCA6-4F21-B0E1-76314101C1C0}" type="slidenum">
              <a:rPr lang="en-US" smtClean="0"/>
              <a:pPr eaLnBrk="1" hangingPunct="1"/>
              <a:t>129</a:t>
            </a:fld>
            <a:endParaRPr lang="en-US" smtClean="0"/>
          </a:p>
        </p:txBody>
      </p:sp>
      <p:sp>
        <p:nvSpPr>
          <p:cNvPr id="290820" name="Rectangle 2"/>
          <p:cNvSpPr>
            <a:spLocks noGrp="1" noRot="1" noChangeAspect="1" noChangeArrowheads="1" noTextEdit="1"/>
          </p:cNvSpPr>
          <p:nvPr>
            <p:ph type="sldImg"/>
          </p:nvPr>
        </p:nvSpPr>
        <p:spPr>
          <a:ln/>
        </p:spPr>
      </p:sp>
      <p:sp>
        <p:nvSpPr>
          <p:cNvPr id="290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Side Bend</a:t>
            </a:r>
            <a:endParaRPr lang="en-US" smtClean="0"/>
          </a:p>
          <a:p>
            <a:pPr eaLnBrk="1" hangingPunct="1"/>
            <a:r>
              <a:rPr lang="en-US" smtClean="0"/>
              <a:t>Feet shoulder width apart, arms at side.</a:t>
            </a:r>
          </a:p>
          <a:p>
            <a:pPr eaLnBrk="1" hangingPunct="1"/>
            <a:r>
              <a:rPr lang="en-US" smtClean="0"/>
              <a:t>With one hand, reach up overhead and slowly lean towards opposite side. Keep both feet flat on ground.</a:t>
            </a:r>
          </a:p>
          <a:p>
            <a:pPr eaLnBrk="1" hangingPunct="1"/>
            <a:r>
              <a:rPr lang="en-US" smtClean="0"/>
              <a:t>Hold for 3 – 5 seconds.</a:t>
            </a:r>
          </a:p>
          <a:p>
            <a:pPr eaLnBrk="1" hangingPunct="1"/>
            <a:r>
              <a:rPr lang="en-US" smtClean="0"/>
              <a:t>Return to starting position and repeat as desired.</a:t>
            </a:r>
          </a:p>
          <a:p>
            <a:pPr eaLnBrk="1" hangingPunct="1"/>
            <a:endParaRPr lang="en-US" smtClean="0"/>
          </a:p>
          <a:p>
            <a:pPr eaLnBrk="1" hangingPunct="1"/>
            <a:r>
              <a:rPr lang="en-US" b="1" i="1" smtClean="0"/>
              <a:t>Back Bend</a:t>
            </a:r>
            <a:endParaRPr lang="en-US" smtClean="0"/>
          </a:p>
          <a:p>
            <a:pPr eaLnBrk="1" hangingPunct="1"/>
            <a:r>
              <a:rPr lang="en-US" smtClean="0"/>
              <a:t>Feet shoulder width apart, hands on hips.</a:t>
            </a:r>
          </a:p>
          <a:p>
            <a:pPr eaLnBrk="1" hangingPunct="1"/>
            <a:r>
              <a:rPr lang="en-US" smtClean="0"/>
              <a:t>Looking straight ahead slowly and gently bend backwards.</a:t>
            </a:r>
          </a:p>
          <a:p>
            <a:pPr eaLnBrk="1" hangingPunct="1"/>
            <a:r>
              <a:rPr lang="en-US" smtClean="0"/>
              <a:t>Caution – you should feel tension, not pain in the low back.</a:t>
            </a:r>
          </a:p>
          <a:p>
            <a:pPr eaLnBrk="1" hangingPunct="1"/>
            <a:r>
              <a:rPr lang="en-US" smtClean="0"/>
              <a:t>Hold for 3 – 5 seconds (do not hold your breath).</a:t>
            </a:r>
          </a:p>
          <a:p>
            <a:pPr eaLnBrk="1" hangingPunct="1"/>
            <a:r>
              <a:rPr lang="en-US" smtClean="0"/>
              <a:t>Return to starting position and repeat as desired.</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1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04B027-24EF-4095-A4B6-458A4FDC355A}" type="slidenum">
              <a:rPr lang="en-US" smtClean="0"/>
              <a:pPr eaLnBrk="1" hangingPunct="1"/>
              <a:t>130</a:t>
            </a:fld>
            <a:endParaRPr lang="en-US" smtClean="0"/>
          </a:p>
        </p:txBody>
      </p:sp>
      <p:sp>
        <p:nvSpPr>
          <p:cNvPr id="291844" name="Rectangle 2"/>
          <p:cNvSpPr>
            <a:spLocks noGrp="1" noRot="1" noChangeAspect="1" noChangeArrowheads="1" noTextEdit="1"/>
          </p:cNvSpPr>
          <p:nvPr>
            <p:ph type="sldImg"/>
          </p:nvPr>
        </p:nvSpPr>
        <p:spPr>
          <a:ln/>
        </p:spPr>
      </p:sp>
      <p:sp>
        <p:nvSpPr>
          <p:cNvPr id="291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Hamstring Stretch</a:t>
            </a:r>
            <a:endParaRPr lang="en-US" smtClean="0"/>
          </a:p>
          <a:p>
            <a:pPr eaLnBrk="1" hangingPunct="1"/>
            <a:r>
              <a:rPr lang="en-US" smtClean="0"/>
              <a:t>Raise your foot on an elevated surface, at least 10” to 12” high (a truck’s running board or overturned bucket).</a:t>
            </a:r>
          </a:p>
          <a:p>
            <a:pPr eaLnBrk="1" hangingPunct="1"/>
            <a:r>
              <a:rPr lang="en-US" smtClean="0"/>
              <a:t>Looking forward, slowly bend at the hip keeping raised leg straight.</a:t>
            </a:r>
          </a:p>
          <a:p>
            <a:pPr eaLnBrk="1" hangingPunct="1"/>
            <a:r>
              <a:rPr lang="en-US" smtClean="0"/>
              <a:t>Stop when you feel tension and hold 3 – 5 seconds.</a:t>
            </a:r>
          </a:p>
          <a:p>
            <a:pPr eaLnBrk="1" hangingPunct="1"/>
            <a:r>
              <a:rPr lang="en-US" smtClean="0"/>
              <a:t>To increase tension, pull toes towards body.</a:t>
            </a:r>
          </a:p>
          <a:p>
            <a:pPr eaLnBrk="1" hangingPunct="1"/>
            <a:r>
              <a:rPr lang="en-US" smtClean="0"/>
              <a:t>Switch legs and repeat stretch.</a:t>
            </a:r>
          </a:p>
          <a:p>
            <a:pPr eaLnBrk="1" hangingPunct="1"/>
            <a:endParaRPr lang="en-US" smtClean="0"/>
          </a:p>
          <a:p>
            <a:pPr eaLnBrk="1" hangingPunct="1"/>
            <a:r>
              <a:rPr lang="en-US" b="1" i="1" smtClean="0"/>
              <a:t>Quadriceps Stretch</a:t>
            </a:r>
            <a:endParaRPr lang="en-US" smtClean="0"/>
          </a:p>
          <a:p>
            <a:pPr eaLnBrk="1" hangingPunct="1"/>
            <a:r>
              <a:rPr lang="en-US" smtClean="0"/>
              <a:t>Holding on for balance with your left hand, grab your right foot or ankle with your right hand.</a:t>
            </a:r>
          </a:p>
          <a:p>
            <a:pPr eaLnBrk="1" hangingPunct="1"/>
            <a:r>
              <a:rPr lang="en-US" smtClean="0"/>
              <a:t>Hold for 3 – 5 seconds and feel the pull in the front of your thigh.</a:t>
            </a:r>
          </a:p>
          <a:p>
            <a:pPr eaLnBrk="1" hangingPunct="1"/>
            <a:r>
              <a:rPr lang="en-US" smtClean="0"/>
              <a:t>Repeat on opposite side.</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2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510D47-154A-4452-A7A2-D8372F62985E}" type="slidenum">
              <a:rPr lang="en-US" smtClean="0"/>
              <a:pPr eaLnBrk="1" hangingPunct="1"/>
              <a:t>131</a:t>
            </a:fld>
            <a:endParaRPr lang="en-US" smtClean="0"/>
          </a:p>
        </p:txBody>
      </p:sp>
      <p:sp>
        <p:nvSpPr>
          <p:cNvPr id="292868" name="Rectangle 2"/>
          <p:cNvSpPr>
            <a:spLocks noGrp="1" noRot="1" noChangeAspect="1" noChangeArrowheads="1" noTextEdit="1"/>
          </p:cNvSpPr>
          <p:nvPr>
            <p:ph type="sldImg"/>
          </p:nvPr>
        </p:nvSpPr>
        <p:spPr>
          <a:ln/>
        </p:spPr>
      </p:sp>
      <p:sp>
        <p:nvSpPr>
          <p:cNvPr id="292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Chest &amp; Shoulder Stretch</a:t>
            </a:r>
            <a:endParaRPr lang="en-US" smtClean="0"/>
          </a:p>
          <a:p>
            <a:pPr eaLnBrk="1" hangingPunct="1"/>
            <a:r>
              <a:rPr lang="en-US" smtClean="0"/>
              <a:t>Standing up straight, raise your arms with your elbows bent so that your upper arms are parallel to the floor, fingers pointing up.</a:t>
            </a:r>
          </a:p>
          <a:p>
            <a:pPr eaLnBrk="1" hangingPunct="1"/>
            <a:r>
              <a:rPr lang="en-US" smtClean="0"/>
              <a:t>Slowly squeeze your shoulder blades together and hold for 3 – 5 seconds.</a:t>
            </a:r>
          </a:p>
          <a:p>
            <a:pPr eaLnBrk="1" hangingPunct="1"/>
            <a:r>
              <a:rPr lang="en-US" smtClean="0"/>
              <a:t>Return to the starting position and repeat.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3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6543C8-CE2D-4CCB-AABD-EF82D2B6D054}" type="slidenum">
              <a:rPr lang="en-US" smtClean="0"/>
              <a:pPr eaLnBrk="1" hangingPunct="1"/>
              <a:t>132</a:t>
            </a:fld>
            <a:endParaRPr lang="en-US" smtClean="0"/>
          </a:p>
        </p:txBody>
      </p:sp>
      <p:sp>
        <p:nvSpPr>
          <p:cNvPr id="293892" name="Rectangle 2"/>
          <p:cNvSpPr>
            <a:spLocks noGrp="1" noRot="1" noChangeAspect="1" noChangeArrowheads="1" noTextEdit="1"/>
          </p:cNvSpPr>
          <p:nvPr>
            <p:ph type="sldImg"/>
          </p:nvPr>
        </p:nvSpPr>
        <p:spPr>
          <a:ln/>
        </p:spPr>
      </p:sp>
      <p:sp>
        <p:nvSpPr>
          <p:cNvPr id="293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Forearm Stretch</a:t>
            </a:r>
            <a:endParaRPr lang="en-US" smtClean="0"/>
          </a:p>
          <a:p>
            <a:pPr eaLnBrk="1" hangingPunct="1"/>
            <a:r>
              <a:rPr lang="en-US" smtClean="0"/>
              <a:t>Hold your arms out straight in front of you with your palms facing down.</a:t>
            </a:r>
          </a:p>
          <a:p>
            <a:pPr eaLnBrk="1" hangingPunct="1"/>
            <a:r>
              <a:rPr lang="en-US" smtClean="0"/>
              <a:t>Make a loose fist with your hands.</a:t>
            </a:r>
          </a:p>
          <a:p>
            <a:pPr eaLnBrk="1" hangingPunct="1"/>
            <a:r>
              <a:rPr lang="en-US" smtClean="0"/>
              <a:t>Slowly and gently bend your fists down towards the floor. Your knuckles should be pointing towards the floor.</a:t>
            </a:r>
          </a:p>
          <a:p>
            <a:pPr eaLnBrk="1" hangingPunct="1"/>
            <a:r>
              <a:rPr lang="en-US" smtClean="0"/>
              <a:t>Now, slowly and gently rotate your fists.</a:t>
            </a:r>
          </a:p>
          <a:p>
            <a:pPr eaLnBrk="1" hangingPunct="1"/>
            <a:r>
              <a:rPr lang="en-US" smtClean="0"/>
              <a:t>Hold for 3 – 5 seconds. You should feel a stretch from the topside of the wrists out to the elbow.</a:t>
            </a:r>
          </a:p>
          <a:p>
            <a:pPr eaLnBrk="1" hangingPunct="1"/>
            <a:r>
              <a:rPr lang="en-US" smtClean="0"/>
              <a:t>Relax and shale out your hands and arms.</a:t>
            </a:r>
          </a:p>
          <a:p>
            <a:pPr eaLnBrk="1" hangingPunct="1"/>
            <a:r>
              <a:rPr lang="en-US" smtClean="0"/>
              <a:t>Repeat as desired.</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4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C2DB31-91E5-4DF1-9BE9-51A19D4AE0A1}" type="slidenum">
              <a:rPr lang="en-US" smtClean="0"/>
              <a:pPr eaLnBrk="1" hangingPunct="1"/>
              <a:t>133</a:t>
            </a:fld>
            <a:endParaRPr lang="en-US" smtClean="0"/>
          </a:p>
        </p:txBody>
      </p:sp>
      <p:sp>
        <p:nvSpPr>
          <p:cNvPr id="294916" name="Rectangle 2"/>
          <p:cNvSpPr>
            <a:spLocks noGrp="1" noRot="1" noChangeAspect="1" noChangeArrowheads="1" noTextEdit="1"/>
          </p:cNvSpPr>
          <p:nvPr>
            <p:ph type="sldImg"/>
          </p:nvPr>
        </p:nvSpPr>
        <p:spPr>
          <a:ln/>
        </p:spPr>
      </p:sp>
      <p:sp>
        <p:nvSpPr>
          <p:cNvPr id="294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Open Hand Stretch</a:t>
            </a:r>
            <a:endParaRPr lang="en-US" smtClean="0"/>
          </a:p>
          <a:p>
            <a:pPr eaLnBrk="1" hangingPunct="1"/>
            <a:r>
              <a:rPr lang="en-US" smtClean="0"/>
              <a:t>Start with your hands in a loose fist position.</a:t>
            </a:r>
          </a:p>
          <a:p>
            <a:pPr eaLnBrk="1" hangingPunct="1"/>
            <a:r>
              <a:rPr lang="en-US" smtClean="0"/>
              <a:t>Slowly open your hands and extend your fingers.</a:t>
            </a:r>
          </a:p>
          <a:p>
            <a:pPr eaLnBrk="1" hangingPunct="1"/>
            <a:r>
              <a:rPr lang="en-US" smtClean="0"/>
              <a:t>Return to a loose fist position and repeat as desired.</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5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BB1ADD-60A1-454E-BC44-959469592447}" type="slidenum">
              <a:rPr lang="en-US" smtClean="0"/>
              <a:pPr eaLnBrk="1" hangingPunct="1"/>
              <a:t>134</a:t>
            </a:fld>
            <a:endParaRPr lang="en-US" smtClean="0"/>
          </a:p>
        </p:txBody>
      </p:sp>
      <p:sp>
        <p:nvSpPr>
          <p:cNvPr id="295940" name="Rectangle 2"/>
          <p:cNvSpPr>
            <a:spLocks noGrp="1" noRot="1" noChangeAspect="1" noChangeArrowheads="1" noTextEdit="1"/>
          </p:cNvSpPr>
          <p:nvPr>
            <p:ph type="sldImg"/>
          </p:nvPr>
        </p:nvSpPr>
        <p:spPr>
          <a:ln/>
        </p:spPr>
      </p:sp>
      <p:sp>
        <p:nvSpPr>
          <p:cNvPr id="295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Symbol for Radiation</a:t>
            </a:r>
          </a:p>
          <a:p>
            <a:pPr eaLnBrk="1" hangingPunct="1"/>
            <a:endParaRPr lang="en-US" smtClean="0"/>
          </a:p>
          <a:p>
            <a:pPr eaLnBrk="1" hangingPunct="1"/>
            <a:r>
              <a:rPr lang="en-US" smtClean="0"/>
              <a:t>Ionizing radiation is energy in the form of waves or particles that has enough force to remove electrons from atoms. One source of radiation is the nuclei of unstable atoms. As these radioactive atoms seek to become more stable, their nuclei eject or emit particles and high-energy waves. This process is known as radioactive decay. Some radioactive materials, such as radium, uranium, and thorium, have existed since the formation of the earth. The radioactive gas radon is one type of radioactive material produced as these naturally-occurring radioisotopes decay. Human activities, such as the splitting of atoms in a nuclear reactor, can also create radioactive materials. </a:t>
            </a:r>
          </a:p>
          <a:p>
            <a:pPr eaLnBrk="1" hangingPunct="1"/>
            <a:r>
              <a:rPr lang="en-US" smtClean="0"/>
              <a:t>The major types of radiation emitted during radioactive decay are </a:t>
            </a:r>
            <a:r>
              <a:rPr lang="en-US" b="1" i="1" smtClean="0"/>
              <a:t>alpha particles</a:t>
            </a:r>
            <a:r>
              <a:rPr lang="en-US" smtClean="0"/>
              <a:t>, </a:t>
            </a:r>
            <a:r>
              <a:rPr lang="en-US" b="1" i="1" smtClean="0"/>
              <a:t>beta particles</a:t>
            </a:r>
            <a:r>
              <a:rPr lang="en-US" smtClean="0"/>
              <a:t>, and </a:t>
            </a:r>
            <a:r>
              <a:rPr lang="en-US" b="1" i="1" smtClean="0"/>
              <a:t>gamma rays</a:t>
            </a:r>
            <a:r>
              <a:rPr 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7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7B3B07-B761-4807-AC85-8280189B0926}" type="slidenum">
              <a:rPr lang="en-US" smtClean="0"/>
              <a:pPr eaLnBrk="1" hangingPunct="1"/>
              <a:t>13</a:t>
            </a:fld>
            <a:endParaRPr lang="en-US" smtClean="0"/>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Dust, fibers, fumes and other particles that can go past the nose and mouth and enter deep into the respiratory system are considered to be respirable; these particles are less than 10 microns (µm) in diameter.</a:t>
            </a:r>
          </a:p>
          <a:p>
            <a:pPr eaLnBrk="1" hangingPunct="1"/>
            <a:endParaRPr lang="en-US" smtClean="0"/>
          </a:p>
          <a:p>
            <a:pPr eaLnBrk="1" hangingPunct="1"/>
            <a:r>
              <a:rPr lang="en-US" smtClean="0"/>
              <a:t>A micron is 1 millionth of a meter (1/96,000 of an inch).</a:t>
            </a:r>
          </a:p>
          <a:p>
            <a:pPr eaLnBrk="1" hangingPunct="1"/>
            <a:r>
              <a:rPr lang="en-US" smtClean="0"/>
              <a:t>Human hair is between 80 – 120 microns (µm) in diameter.</a:t>
            </a:r>
          </a:p>
          <a:p>
            <a:pPr eaLnBrk="1" hangingPunct="1"/>
            <a:r>
              <a:rPr lang="en-US" smtClean="0"/>
              <a:t>Some exposures in construction, such as toxic fumes, dusts and mists occur from particles that are less than 10 microns (µm) in diameter; these exposures are invisible.</a:t>
            </a:r>
          </a:p>
          <a:p>
            <a:pPr eaLnBrk="1" hangingPunct="1"/>
            <a:endParaRPr lang="en-US" smtClean="0"/>
          </a:p>
          <a:p>
            <a:pPr eaLnBrk="1" hangingPunct="1"/>
            <a:r>
              <a:rPr lang="en-US" b="1" i="1" smtClean="0"/>
              <a:t>Examples of respirable (invisible) fume or dust:</a:t>
            </a:r>
          </a:p>
          <a:p>
            <a:pPr eaLnBrk="1" hangingPunct="1"/>
            <a:endParaRPr lang="en-US" i="1" smtClean="0"/>
          </a:p>
          <a:p>
            <a:pPr eaLnBrk="1" hangingPunct="1"/>
            <a:r>
              <a:rPr lang="en-US" smtClean="0"/>
              <a:t>Silica</a:t>
            </a:r>
          </a:p>
          <a:p>
            <a:pPr eaLnBrk="1" hangingPunct="1"/>
            <a:r>
              <a:rPr lang="en-US" smtClean="0"/>
              <a:t>Lead</a:t>
            </a:r>
          </a:p>
          <a:p>
            <a:pPr eaLnBrk="1" hangingPunct="1"/>
            <a:r>
              <a:rPr lang="en-US" smtClean="0"/>
              <a:t>Asbestos</a:t>
            </a:r>
          </a:p>
          <a:p>
            <a:pPr eaLnBrk="1" hangingPunct="1"/>
            <a:r>
              <a:rPr lang="en-US" smtClean="0"/>
              <a:t>Hexavalent Chromium</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6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6FB963-1613-47D3-BEE1-83CE54D72BC8}" type="slidenum">
              <a:rPr lang="en-US" smtClean="0"/>
              <a:pPr eaLnBrk="1" hangingPunct="1"/>
              <a:t>135</a:t>
            </a:fld>
            <a:endParaRPr lang="en-US" smtClean="0"/>
          </a:p>
        </p:txBody>
      </p:sp>
      <p:sp>
        <p:nvSpPr>
          <p:cNvPr id="296964" name="Rectangle 2"/>
          <p:cNvSpPr>
            <a:spLocks noGrp="1" noRot="1" noChangeAspect="1" noChangeArrowheads="1" noTextEdit="1"/>
          </p:cNvSpPr>
          <p:nvPr>
            <p:ph type="sldImg"/>
          </p:nvPr>
        </p:nvSpPr>
        <p:spPr>
          <a:ln/>
        </p:spPr>
      </p:sp>
      <p:sp>
        <p:nvSpPr>
          <p:cNvPr id="296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i="1" smtClean="0"/>
              <a:t>Alpha Particles</a:t>
            </a:r>
            <a:endParaRPr lang="en-US" sz="1000" smtClean="0"/>
          </a:p>
          <a:p>
            <a:pPr eaLnBrk="1" hangingPunct="1"/>
            <a:r>
              <a:rPr lang="en-US" sz="1000" smtClean="0"/>
              <a:t>Alpha particles are energetic, positively charge particles consisting of two protons and two neutrons. Alpha particles are commonly emitted in the radioactive decay of the heaviest radioactive elements. Even though they are highly energetic, the high mass of alpha particles means they move slowly through the air. </a:t>
            </a:r>
          </a:p>
          <a:p>
            <a:pPr eaLnBrk="1" hangingPunct="1"/>
            <a:endParaRPr lang="en-US" sz="1000" smtClean="0"/>
          </a:p>
          <a:p>
            <a:pPr eaLnBrk="1" hangingPunct="1"/>
            <a:r>
              <a:rPr lang="en-US" sz="1000" b="1" i="1" smtClean="0"/>
              <a:t>Beta Particles</a:t>
            </a:r>
            <a:endParaRPr lang="en-US" sz="1000" smtClean="0"/>
          </a:p>
          <a:p>
            <a:pPr eaLnBrk="1" hangingPunct="1"/>
            <a:r>
              <a:rPr lang="en-US" sz="1000" smtClean="0"/>
              <a:t>Beta particles are fast moving electrons emitted from the nucleus during radioactive decay. Humans are exposed to beta particles from man-made and natural radiation sources. </a:t>
            </a:r>
          </a:p>
          <a:p>
            <a:pPr eaLnBrk="1" hangingPunct="1"/>
            <a:endParaRPr lang="en-US" sz="1000" smtClean="0"/>
          </a:p>
          <a:p>
            <a:pPr eaLnBrk="1" hangingPunct="1"/>
            <a:r>
              <a:rPr lang="en-US" sz="1000" b="1" i="1" smtClean="0"/>
              <a:t>Gamma Rays</a:t>
            </a:r>
            <a:endParaRPr lang="en-US" sz="1000" smtClean="0"/>
          </a:p>
          <a:p>
            <a:pPr eaLnBrk="1" hangingPunct="1"/>
            <a:r>
              <a:rPr lang="en-US" sz="1000" smtClean="0"/>
              <a:t>Like visible light and x-rays, gamma rays are weightless packets of energy called photons. Gamma rays often accompany the emission of alpha or beta particles from a nucleus. They have neither a charge nor a mass and are very penetrating. Several feet of concrete or a few inches of lead may be required to stop gamma rays. </a:t>
            </a:r>
          </a:p>
          <a:p>
            <a:pPr eaLnBrk="1" hangingPunct="1"/>
            <a:endParaRPr lang="en-US" sz="1000" smtClean="0"/>
          </a:p>
          <a:p>
            <a:pPr eaLnBrk="1" hangingPunct="1"/>
            <a:r>
              <a:rPr lang="en-US" sz="1000" b="1" i="1" smtClean="0"/>
              <a:t>X-Rays</a:t>
            </a:r>
            <a:endParaRPr lang="en-US" sz="1000" smtClean="0"/>
          </a:p>
          <a:p>
            <a:pPr eaLnBrk="1" hangingPunct="1"/>
            <a:r>
              <a:rPr lang="en-US" sz="1000" smtClean="0"/>
              <a:t>X-rays are high-energy photons produced by the interaction of charged particles with matter. X-rays and gamma rays have essentially the same properties but differ in origin. X-rays are either produced from a change in the electron structure of the atom or are machine produced. They are emitted from processes outside the nucleus, while gamma rays originate inside the nucleus. They also are generally lower in energy and therefore less penetrating than gamma rays. A few millimeters of lead can stop x-rays.</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7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531F20-2B99-4C25-9A7A-2219A12533BB}" type="slidenum">
              <a:rPr lang="en-US" smtClean="0"/>
              <a:pPr eaLnBrk="1" hangingPunct="1"/>
              <a:t>136</a:t>
            </a:fld>
            <a:endParaRPr lang="en-US" smtClean="0"/>
          </a:p>
        </p:txBody>
      </p:sp>
      <p:sp>
        <p:nvSpPr>
          <p:cNvPr id="297988" name="Rectangle 2"/>
          <p:cNvSpPr>
            <a:spLocks noGrp="1" noRot="1" noChangeAspect="1" noChangeArrowheads="1" noTextEdit="1"/>
          </p:cNvSpPr>
          <p:nvPr>
            <p:ph type="sldImg"/>
          </p:nvPr>
        </p:nvSpPr>
        <p:spPr>
          <a:ln/>
        </p:spPr>
      </p:sp>
      <p:sp>
        <p:nvSpPr>
          <p:cNvPr id="297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Non-ionizing radiation refers to any type of electromagnetic radiation that does not carry enough energy to ionize atoms or molecules – that is, to completely remove an electron from an atom or molecule.</a:t>
            </a:r>
          </a:p>
          <a:p>
            <a:pPr eaLnBrk="1" hangingPunct="1"/>
            <a:r>
              <a:rPr lang="en-US" smtClean="0"/>
              <a:t>Non-ionizing radiation includes the spectrum of </a:t>
            </a:r>
            <a:r>
              <a:rPr lang="en-US" b="1" i="1" smtClean="0"/>
              <a:t>infrared (IR)</a:t>
            </a:r>
            <a:r>
              <a:rPr lang="en-US" smtClean="0"/>
              <a:t>, </a:t>
            </a:r>
            <a:r>
              <a:rPr lang="en-US" b="1" i="1" smtClean="0"/>
              <a:t>microwave (MW)</a:t>
            </a:r>
            <a:r>
              <a:rPr lang="en-US" smtClean="0"/>
              <a:t>, </a:t>
            </a:r>
            <a:r>
              <a:rPr lang="en-US" b="1" i="1" smtClean="0"/>
              <a:t>radio frequency (RF)</a:t>
            </a:r>
            <a:r>
              <a:rPr lang="en-US" smtClean="0"/>
              <a:t>, and </a:t>
            </a:r>
            <a:r>
              <a:rPr lang="en-US" b="1" i="1" smtClean="0"/>
              <a:t>extremely low frequency (ELF)</a:t>
            </a:r>
            <a:r>
              <a:rPr lang="en-US" smtClean="0"/>
              <a:t> and </a:t>
            </a:r>
            <a:r>
              <a:rPr lang="en-US" b="1" i="1" smtClean="0"/>
              <a:t>ultraviolet (UV)</a:t>
            </a:r>
            <a:r>
              <a:rPr lang="en-US" smtClean="0"/>
              <a:t>. Lasers commonly operate in the UV, visible, and IR frequencies. Non-ionizing radiation is found in a wide range of occupational settings and can pose a considerable health risk to potentially exposed workers if not properly controlled.</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99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711A41-4288-4C83-993C-1A3BDE608213}" type="slidenum">
              <a:rPr lang="en-US" smtClean="0"/>
              <a:pPr eaLnBrk="1" hangingPunct="1"/>
              <a:t>137</a:t>
            </a:fld>
            <a:endParaRPr lang="en-US" smtClean="0"/>
          </a:p>
        </p:txBody>
      </p:sp>
      <p:sp>
        <p:nvSpPr>
          <p:cNvPr id="299012" name="Rectangle 2"/>
          <p:cNvSpPr>
            <a:spLocks noGrp="1" noRot="1" noChangeAspect="1" noChangeArrowheads="1" noTextEdit="1"/>
          </p:cNvSpPr>
          <p:nvPr>
            <p:ph type="sldImg"/>
          </p:nvPr>
        </p:nvSpPr>
        <p:spPr>
          <a:ln/>
        </p:spPr>
      </p:sp>
      <p:sp>
        <p:nvSpPr>
          <p:cNvPr id="299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Ultraviolet radiation (UV) has a high photon energy range and is particularly hazardous because there are usually no immediate symptoms of excessive exposure. Sources of UV radiation include the sun, black lights, welding arcs, and UV lasers.</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0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9E243E-CF3C-4ABD-9029-7BC05A38A7B1}" type="slidenum">
              <a:rPr lang="en-US" smtClean="0"/>
              <a:pPr eaLnBrk="1" hangingPunct="1"/>
              <a:t>138</a:t>
            </a:fld>
            <a:endParaRPr lang="en-US" smtClean="0"/>
          </a:p>
        </p:txBody>
      </p:sp>
      <p:sp>
        <p:nvSpPr>
          <p:cNvPr id="300036" name="Rectangle 2"/>
          <p:cNvSpPr>
            <a:spLocks noGrp="1" noRot="1" noChangeAspect="1" noChangeArrowheads="1" noTextEdit="1"/>
          </p:cNvSpPr>
          <p:nvPr>
            <p:ph type="sldImg"/>
          </p:nvPr>
        </p:nvSpPr>
        <p:spPr>
          <a:ln/>
        </p:spPr>
      </p:sp>
      <p:sp>
        <p:nvSpPr>
          <p:cNvPr id="300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Hazard Control Example…</a:t>
            </a:r>
          </a:p>
          <a:p>
            <a:pPr eaLnBrk="1" hangingPunct="1"/>
            <a:r>
              <a:rPr lang="en-US" b="1" i="1" smtClean="0"/>
              <a:t>Worker wearing sun protection for back of neck.</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1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F187A9-4A85-460E-87B8-9B510460AB0F}" type="slidenum">
              <a:rPr lang="en-US" smtClean="0"/>
              <a:pPr eaLnBrk="1" hangingPunct="1"/>
              <a:t>139</a:t>
            </a:fld>
            <a:endParaRPr lang="en-US" smtClean="0"/>
          </a:p>
        </p:txBody>
      </p:sp>
      <p:sp>
        <p:nvSpPr>
          <p:cNvPr id="301060" name="Rectangle 2"/>
          <p:cNvSpPr>
            <a:spLocks noGrp="1" noRot="1" noChangeAspect="1" noChangeArrowheads="1" noTextEdit="1"/>
          </p:cNvSpPr>
          <p:nvPr>
            <p:ph type="sldImg"/>
          </p:nvPr>
        </p:nvSpPr>
        <p:spPr>
          <a:ln/>
        </p:spPr>
      </p:sp>
      <p:sp>
        <p:nvSpPr>
          <p:cNvPr id="301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i="1" smtClean="0"/>
              <a:t>Bad Work Practice – not wearing a shirt will result in sunburn and skin damage.</a:t>
            </a:r>
            <a:endParaRPr lang="en-US" smtClean="0"/>
          </a:p>
          <a:p>
            <a:pPr eaLnBrk="1" hangingPunct="1"/>
            <a:endParaRPr lang="en-US" smtClean="0"/>
          </a:p>
          <a:p>
            <a:pPr eaLnBrk="1" hangingPunct="1">
              <a:spcBef>
                <a:spcPct val="0"/>
              </a:spcBef>
            </a:pPr>
            <a:r>
              <a:rPr lang="en-US" b="1" i="1" smtClean="0"/>
              <a:t>Bad Work Practice – welder unprotected from ultraviolet radiation.</a:t>
            </a:r>
            <a:endParaRPr lang="en-US" smtClean="0"/>
          </a:p>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2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5EB194-1765-4B7D-932F-EA9166B73512}" type="slidenum">
              <a:rPr lang="en-US" smtClean="0"/>
              <a:pPr eaLnBrk="1" hangingPunct="1"/>
              <a:t>140</a:t>
            </a:fld>
            <a:endParaRPr lang="en-US" smtClean="0"/>
          </a:p>
        </p:txBody>
      </p:sp>
      <p:sp>
        <p:nvSpPr>
          <p:cNvPr id="302084" name="Rectangle 2"/>
          <p:cNvSpPr>
            <a:spLocks noGrp="1" noRot="1" noChangeAspect="1" noChangeArrowheads="1" noTextEdit="1"/>
          </p:cNvSpPr>
          <p:nvPr>
            <p:ph type="sldImg"/>
          </p:nvPr>
        </p:nvSpPr>
        <p:spPr>
          <a:ln/>
        </p:spPr>
      </p:sp>
      <p:sp>
        <p:nvSpPr>
          <p:cNvPr id="302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Melanoma is the most dangerous type of skin cancer and is the leading cause of death from skin disease. The single most contributing factor that causes melanoma is excessive exposure to sun light. Complications of melanoma include damage to internal organs and damage to deep tissue. Side effects of treatment include nausea, hair loss, fatigue and pain.</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3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6754A1-FB97-4342-9BD6-698DEB5AE6C0}" type="slidenum">
              <a:rPr lang="en-US" smtClean="0"/>
              <a:pPr eaLnBrk="1" hangingPunct="1"/>
              <a:t>141</a:t>
            </a:fld>
            <a:endParaRPr lang="en-US" smtClean="0"/>
          </a:p>
        </p:txBody>
      </p:sp>
      <p:sp>
        <p:nvSpPr>
          <p:cNvPr id="303108" name="Rectangle 2"/>
          <p:cNvSpPr>
            <a:spLocks noGrp="1" noRot="1" noChangeAspect="1" noChangeArrowheads="1" noTextEdit="1"/>
          </p:cNvSpPr>
          <p:nvPr>
            <p:ph type="sldImg"/>
          </p:nvPr>
        </p:nvSpPr>
        <p:spPr>
          <a:ln/>
        </p:spPr>
      </p:sp>
      <p:sp>
        <p:nvSpPr>
          <p:cNvPr id="303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Avoiding working in the sun, wear protective clothing (hats) and apply sunscreens. </a:t>
            </a:r>
          </a:p>
          <a:p>
            <a:pPr eaLnBrk="1" hangingPunct="1"/>
            <a:r>
              <a:rPr lang="en-US" smtClean="0"/>
              <a:t>Protective clothing can include long pants, hats, and long-sleeved shirts. Sun-resistant fabrics are more efficient in blocking UV radiation. </a:t>
            </a:r>
          </a:p>
          <a:p>
            <a:pPr eaLnBrk="1" hangingPunct="1"/>
            <a:r>
              <a:rPr lang="en-US" smtClean="0"/>
              <a:t>Physical sunscreens (e.g., zinc oxide) are opaque (and often greasy) products that reflect or block both UVA and UVB. Chemical sunscreens are non-opaque (i.e., you can see through them on your skin). They absorb UVA, UVB, or both. Wide spectrum sunscreens are intended to block both types of UV radiation. </a:t>
            </a:r>
          </a:p>
          <a:p>
            <a:pPr eaLnBrk="1" hangingPunct="1"/>
            <a:r>
              <a:rPr lang="en-US" smtClean="0"/>
              <a:t>Sunscreens are rated according to Sun Protection Factor (SPF), an index of protection against skin erythema (reddening of the skin). SPF ranges from 1-50 or more. The higher the SPF is, the more protection it offers from UVB radiation.</a:t>
            </a:r>
          </a:p>
          <a:p>
            <a:pPr eaLnBrk="1" hangingPunct="1"/>
            <a:r>
              <a:rPr lang="en-US" smtClean="0"/>
              <a:t>* SPF 15 sunscreen may absorb more than 92 percent of UVB radiation. </a:t>
            </a:r>
          </a:p>
          <a:p>
            <a:pPr eaLnBrk="1" hangingPunct="1"/>
            <a:r>
              <a:rPr lang="en-US" smtClean="0"/>
              <a:t>* SPF 30 sunscreen may absorb 96.7 percent.</a:t>
            </a:r>
          </a:p>
          <a:p>
            <a:pPr eaLnBrk="1" hangingPunct="1"/>
            <a:r>
              <a:rPr lang="en-US" smtClean="0"/>
              <a:t>* SPF 40 sunscreen may absorb 97.5 percent of UVB radiation.</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4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91216D-BD4F-4031-A610-2C95A32840E8}" type="slidenum">
              <a:rPr lang="en-US" smtClean="0"/>
              <a:pPr eaLnBrk="1" hangingPunct="1"/>
              <a:t>142</a:t>
            </a:fld>
            <a:endParaRPr lang="en-US" smtClean="0"/>
          </a:p>
        </p:txBody>
      </p:sp>
      <p:sp>
        <p:nvSpPr>
          <p:cNvPr id="304132" name="Rectangle 2"/>
          <p:cNvSpPr>
            <a:spLocks noGrp="1" noRot="1" noChangeAspect="1" noChangeArrowheads="1" noTextEdit="1"/>
          </p:cNvSpPr>
          <p:nvPr>
            <p:ph type="sldImg"/>
          </p:nvPr>
        </p:nvSpPr>
        <p:spPr>
          <a:ln/>
        </p:spPr>
      </p:sp>
      <p:sp>
        <p:nvSpPr>
          <p:cNvPr id="304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Learning goals for this lesson.</a:t>
            </a:r>
          </a:p>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5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23DC15-914E-4289-BB14-4F7CECADA1C9}" type="slidenum">
              <a:rPr lang="en-US" smtClean="0"/>
              <a:pPr eaLnBrk="1" hangingPunct="1"/>
              <a:t>143</a:t>
            </a:fld>
            <a:endParaRPr lang="en-US" smtClean="0"/>
          </a:p>
        </p:txBody>
      </p:sp>
      <p:sp>
        <p:nvSpPr>
          <p:cNvPr id="305156" name="Rectangle 2"/>
          <p:cNvSpPr>
            <a:spLocks noGrp="1" noRot="1" noChangeAspect="1" noChangeArrowheads="1" noTextEdit="1"/>
          </p:cNvSpPr>
          <p:nvPr>
            <p:ph type="sldImg"/>
          </p:nvPr>
        </p:nvSpPr>
        <p:spPr>
          <a:ln/>
        </p:spPr>
      </p:sp>
      <p:sp>
        <p:nvSpPr>
          <p:cNvPr id="305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Important terms that will be discussed during this lesson.</a:t>
            </a:r>
          </a:p>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6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0EAE62-B6E5-419D-9411-B65EE664BE36}" type="slidenum">
              <a:rPr lang="en-US" smtClean="0"/>
              <a:pPr eaLnBrk="1" hangingPunct="1"/>
              <a:t>144</a:t>
            </a:fld>
            <a:endParaRPr lang="en-US" smtClean="0"/>
          </a:p>
        </p:txBody>
      </p:sp>
      <p:sp>
        <p:nvSpPr>
          <p:cNvPr id="306180" name="Rectangle 2"/>
          <p:cNvSpPr>
            <a:spLocks noGrp="1" noRot="1" noChangeAspect="1" noChangeArrowheads="1" noTextEdit="1"/>
          </p:cNvSpPr>
          <p:nvPr>
            <p:ph type="sldImg"/>
          </p:nvPr>
        </p:nvSpPr>
        <p:spPr>
          <a:ln/>
        </p:spPr>
      </p:sp>
      <p:sp>
        <p:nvSpPr>
          <p:cNvPr id="306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Biological agents include bacteria, viruses, fungi (mold), other microorganisms and their associated toxins. They have the ability to adversely affect human health in a variety of ways, ranging from relatively mild, allergic reactions to serious medical conditions, even death. These organisms are widespread in the natural environment; they are found in air, water, soil, plants, and animals. Because many microbes reproduce rapidly and require minimal resources for survival, they are a potential danger in a wide variety of occupational settings.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8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168A3E-A0E1-4F26-9272-FF2F93FDD528}" type="slidenum">
              <a:rPr lang="en-US" smtClean="0"/>
              <a:pPr eaLnBrk="1" hangingPunct="1"/>
              <a:t>14</a:t>
            </a:fld>
            <a:endParaRPr lang="en-US" smtClean="0"/>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Respirable particles comparison line.</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7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6FED93-02D8-4F23-B0C1-878628D13DE9}" type="slidenum">
              <a:rPr lang="en-US" smtClean="0"/>
              <a:pPr eaLnBrk="1" hangingPunct="1"/>
              <a:t>145</a:t>
            </a:fld>
            <a:endParaRPr lang="en-US" smtClean="0"/>
          </a:p>
        </p:txBody>
      </p:sp>
      <p:sp>
        <p:nvSpPr>
          <p:cNvPr id="307204" name="Rectangle 2"/>
          <p:cNvSpPr>
            <a:spLocks noGrp="1" noRot="1" noChangeAspect="1" noChangeArrowheads="1" noTextEdit="1"/>
          </p:cNvSpPr>
          <p:nvPr>
            <p:ph type="sldImg"/>
          </p:nvPr>
        </p:nvSpPr>
        <p:spPr>
          <a:ln/>
        </p:spPr>
      </p:sp>
      <p:sp>
        <p:nvSpPr>
          <p:cNvPr id="307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Biological Hazards Example…</a:t>
            </a:r>
          </a:p>
          <a:p>
            <a:pPr eaLnBrk="1" hangingPunct="1"/>
            <a:r>
              <a:rPr lang="en-US" b="1" i="1" smtClean="0"/>
              <a:t>Flood damaged structure – preparing for demolition; mold invested building and potential harborage of rodents, insects and other vermin.</a:t>
            </a:r>
            <a:endParaRPr lang="en-US" smtClean="0"/>
          </a:p>
          <a:p>
            <a:pPr eaLnBrk="1" hangingPunct="1"/>
            <a:endParaRPr lang="en-US" smtClean="0"/>
          </a:p>
          <a:p>
            <a:pPr eaLnBrk="1" hangingPunct="1"/>
            <a:r>
              <a:rPr lang="en-US" smtClean="0"/>
              <a:t>Fungi (mold) are found everywhere – both indoors and outdoors all year round. The terms fungi and mold are often used interchangeably, but mold is actually a type of fungi. There are many thousands of species of mold and most if not all of the mold found indoors comes from outdoor sources. Mold seems likely to grow and become a problem only when there is water damage, high humidity, or dampness.</a:t>
            </a:r>
          </a:p>
          <a:p>
            <a:pPr eaLnBrk="1" hangingPunct="1"/>
            <a:r>
              <a:rPr lang="en-US" smtClean="0"/>
              <a:t>Molds are organized into three groups according to human responses: </a:t>
            </a:r>
            <a:r>
              <a:rPr lang="en-US" b="1" i="1" smtClean="0"/>
              <a:t>Allergenic</a:t>
            </a:r>
            <a:r>
              <a:rPr lang="en-US" b="1" smtClean="0"/>
              <a:t>, </a:t>
            </a:r>
            <a:r>
              <a:rPr lang="en-US" b="1" i="1" smtClean="0"/>
              <a:t>Pathogenic</a:t>
            </a:r>
            <a:r>
              <a:rPr lang="en-US" smtClean="0"/>
              <a:t> and </a:t>
            </a:r>
            <a:r>
              <a:rPr lang="en-US" b="1" i="1" smtClean="0"/>
              <a:t>Toxigenic</a:t>
            </a:r>
            <a:r>
              <a:rPr lang="en-US" smtClean="0"/>
              <a:t>.</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8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482469-6EC9-49EB-B5CA-3BA759083BDE}" type="slidenum">
              <a:rPr lang="en-US" smtClean="0"/>
              <a:pPr eaLnBrk="1" hangingPunct="1"/>
              <a:t>146</a:t>
            </a:fld>
            <a:endParaRPr lang="en-US" smtClean="0"/>
          </a:p>
        </p:txBody>
      </p:sp>
      <p:sp>
        <p:nvSpPr>
          <p:cNvPr id="308228" name="Rectangle 2"/>
          <p:cNvSpPr>
            <a:spLocks noGrp="1" noRot="1" noChangeAspect="1" noChangeArrowheads="1" noTextEdit="1"/>
          </p:cNvSpPr>
          <p:nvPr>
            <p:ph type="sldImg"/>
          </p:nvPr>
        </p:nvSpPr>
        <p:spPr>
          <a:ln/>
        </p:spPr>
      </p:sp>
      <p:sp>
        <p:nvSpPr>
          <p:cNvPr id="308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Molds produce and release millions of spores small enough to be airborne. They can also produce toxic agents known as mycotoxins. Spores and mycotoxins can have negative effects on human health. </a:t>
            </a:r>
          </a:p>
          <a:p>
            <a:pPr eaLnBrk="1" hangingPunct="1"/>
            <a:r>
              <a:rPr lang="en-US" smtClean="0"/>
              <a:t>The most common route of entry into the body is through inhalation; mold has a characteristic smell – if you smell mold, you could be inhaling mold.</a:t>
            </a:r>
          </a:p>
          <a:p>
            <a:pPr eaLnBrk="1" hangingPunct="1"/>
            <a:r>
              <a:rPr lang="en-US" smtClean="0"/>
              <a:t>Mold is generally visible; however, some of the most toxic mold spores are small enough to be considered respirable [less than 10 micrometers (10 µm) in diameter].</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09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FCBED2-F0F3-4E32-A9C2-072D0C0AD7C2}" type="slidenum">
              <a:rPr lang="en-US" smtClean="0"/>
              <a:pPr eaLnBrk="1" hangingPunct="1"/>
              <a:t>147</a:t>
            </a:fld>
            <a:endParaRPr lang="en-US" smtClean="0"/>
          </a:p>
        </p:txBody>
      </p:sp>
      <p:sp>
        <p:nvSpPr>
          <p:cNvPr id="309252" name="Rectangle 2"/>
          <p:cNvSpPr>
            <a:spLocks noGrp="1" noRot="1" noChangeAspect="1" noChangeArrowheads="1" noTextEdit="1"/>
          </p:cNvSpPr>
          <p:nvPr>
            <p:ph type="sldImg"/>
          </p:nvPr>
        </p:nvSpPr>
        <p:spPr>
          <a:ln/>
        </p:spPr>
      </p:sp>
      <p:sp>
        <p:nvSpPr>
          <p:cNvPr id="309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Remember… molds can be found almost anywhere; they can grow on virtually any substance, providing moisture is present.</a:t>
            </a:r>
          </a:p>
          <a:p>
            <a:pPr eaLnBrk="1" hangingPunct="1"/>
            <a:endParaRPr lang="en-US" b="1" i="1" smtClean="0"/>
          </a:p>
          <a:p>
            <a:pPr eaLnBrk="1" hangingPunct="1"/>
            <a:r>
              <a:rPr lang="en-US" b="1" i="1" smtClean="0"/>
              <a:t>Basic Mold Cleanup</a:t>
            </a:r>
          </a:p>
          <a:p>
            <a:pPr eaLnBrk="1" hangingPunct="1"/>
            <a:r>
              <a:rPr lang="en-US" smtClean="0"/>
              <a:t>Make sure the working area is well ventilated.</a:t>
            </a:r>
          </a:p>
          <a:p>
            <a:pPr eaLnBrk="1" hangingPunct="1"/>
            <a:r>
              <a:rPr lang="en-US" smtClean="0"/>
              <a:t>Place mold damaged materials in a plastic bag and discard.</a:t>
            </a:r>
          </a:p>
          <a:p>
            <a:pPr eaLnBrk="1" hangingPunct="1"/>
            <a:r>
              <a:rPr lang="en-US" smtClean="0"/>
              <a:t>Clean mold off hard surfaces and other nonporous materials with detergent and water, and dry completely.</a:t>
            </a:r>
          </a:p>
          <a:p>
            <a:pPr eaLnBrk="1" hangingPunct="1"/>
            <a:r>
              <a:rPr lang="en-US" smtClean="0"/>
              <a:t>Disinfect these cleaned surfaces with one of the following household bleach solutions: 1/4 cup household bleach per 1 gallon of clean water for light contamination. 1 ½ cups household bleach per 1 gallon of clean water for heavy contamination.</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0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58BC2D-3C6B-4470-B836-7C4FFAAA1000}" type="slidenum">
              <a:rPr lang="en-US" smtClean="0"/>
              <a:pPr eaLnBrk="1" hangingPunct="1"/>
              <a:t>148</a:t>
            </a:fld>
            <a:endParaRPr lang="en-US" smtClean="0"/>
          </a:p>
        </p:txBody>
      </p:sp>
      <p:sp>
        <p:nvSpPr>
          <p:cNvPr id="310276" name="Rectangle 2"/>
          <p:cNvSpPr>
            <a:spLocks noGrp="1" noRot="1" noChangeAspect="1" noChangeArrowheads="1" noTextEdit="1"/>
          </p:cNvSpPr>
          <p:nvPr>
            <p:ph type="sldImg"/>
          </p:nvPr>
        </p:nvSpPr>
        <p:spPr>
          <a:ln/>
        </p:spPr>
      </p:sp>
      <p:sp>
        <p:nvSpPr>
          <p:cNvPr id="310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Histoplasmosis is an infectious disease caused by inhaling the spores of a fungus called </a:t>
            </a:r>
            <a:r>
              <a:rPr lang="en-US" sz="1000" i="1" smtClean="0"/>
              <a:t>Histoplasma capsulatum (H. capsulatum)</a:t>
            </a:r>
            <a:r>
              <a:rPr lang="en-US" sz="1000" smtClean="0"/>
              <a:t>. Histoplasmosis is not contagious; it cannot be transmitted from an infected person or animal to someone else.</a:t>
            </a:r>
            <a:endParaRPr lang="en-US" sz="1000" i="1" smtClean="0"/>
          </a:p>
          <a:p>
            <a:pPr eaLnBrk="1" hangingPunct="1"/>
            <a:r>
              <a:rPr lang="en-US" sz="1000" i="1" smtClean="0"/>
              <a:t>H. capsulatum </a:t>
            </a:r>
            <a:r>
              <a:rPr lang="en-US" sz="1000" smtClean="0"/>
              <a:t>is a dimorphic fungus, which means it has two forms. It is a mold in soil at ambient temperatures, and after being inhaled by humans or animals, it produces a yeast phase when spores undergo genetic, biochemical, and physical alterations. Spores of </a:t>
            </a:r>
            <a:r>
              <a:rPr lang="en-US" sz="1000" i="1" smtClean="0"/>
              <a:t>H. capsulatum </a:t>
            </a:r>
            <a:r>
              <a:rPr lang="en-US" sz="1000" smtClean="0"/>
              <a:t>are oval and have two sizes. Macroconidia (large spores) have diameters ranging from 8 to 15 micrometers (μm), and microconidia (small spores) range from 2 to 5 μm in diameter. Yeast cells of </a:t>
            </a:r>
            <a:r>
              <a:rPr lang="en-US" sz="1000" i="1" smtClean="0"/>
              <a:t>H. capsulatum </a:t>
            </a:r>
            <a:r>
              <a:rPr lang="en-US" sz="1000" smtClean="0"/>
              <a:t>have oval to round shapes and diameters ranging from 1 to 5 μm.</a:t>
            </a:r>
          </a:p>
          <a:p>
            <a:pPr eaLnBrk="1" hangingPunct="1"/>
            <a:r>
              <a:rPr lang="en-US" sz="1000" smtClean="0"/>
              <a:t>Histoplasmosis primarily affects a person’s lungs, and its symptoms vary greatly. The vast majority of infected people are asymptomatic (have no apparent ill effects), or they experience symptoms so mild they do not seek medical attention and may not even realize that their illness was Histoplasmosis. If symptoms do occur, they will usually start within 3 to 17 days after exposure, with an average of 10 days. Histoplasmosis can appear as a mild, flu-like respiratory illness and has a combination of symptoms, including malaise (a general ill feeling), fever, chest pain, dry or nonproductive cough, headache, loss of appetite, shortness of breath, joint and muscle pains, chills, and hoarseness.</a:t>
            </a:r>
          </a:p>
          <a:p>
            <a:pPr eaLnBrk="1" hangingPunct="1"/>
            <a:r>
              <a:rPr lang="en-US" sz="1000" i="1" smtClean="0"/>
              <a:t>H. capsulatum </a:t>
            </a:r>
            <a:r>
              <a:rPr lang="en-US" sz="1000" smtClean="0"/>
              <a:t>grows in soils throughout the world. In the United States, the fungus is endemic and the proportion of people infected by </a:t>
            </a:r>
            <a:r>
              <a:rPr lang="en-US" sz="1000" i="1" smtClean="0"/>
              <a:t>H. capsulatum </a:t>
            </a:r>
            <a:r>
              <a:rPr lang="en-US" sz="1000" smtClean="0"/>
              <a:t>is higher in central and eastern states, especially along the Ohio and Mississippi River valleys. The fungus seems to grow best in soils having high nitrogen content, especially those enriched with bird manure or bat droppings.</a:t>
            </a:r>
          </a:p>
          <a:p>
            <a:pPr eaLnBrk="1" hangingPunct="1"/>
            <a:r>
              <a:rPr lang="en-US" sz="1000" smtClean="0"/>
              <a:t>Construction workers who work in areas where there is the accumulation of bird and/or bat droppings must be protected against the harmful effects of </a:t>
            </a:r>
            <a:r>
              <a:rPr lang="en-US" sz="1000" i="1" smtClean="0"/>
              <a:t>H. capsulatum.</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1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E4F83E-2D51-4BA0-B71E-D2B5C8B15658}" type="slidenum">
              <a:rPr lang="en-US" smtClean="0"/>
              <a:pPr eaLnBrk="1" hangingPunct="1"/>
              <a:t>149</a:t>
            </a:fld>
            <a:endParaRPr lang="en-US" smtClean="0"/>
          </a:p>
        </p:txBody>
      </p:sp>
      <p:sp>
        <p:nvSpPr>
          <p:cNvPr id="311300" name="Rectangle 2"/>
          <p:cNvSpPr>
            <a:spLocks noGrp="1" noRot="1" noChangeAspect="1" noChangeArrowheads="1" noTextEdit="1"/>
          </p:cNvSpPr>
          <p:nvPr>
            <p:ph type="sldImg"/>
          </p:nvPr>
        </p:nvSpPr>
        <p:spPr>
          <a:ln/>
        </p:spPr>
      </p:sp>
      <p:sp>
        <p:nvSpPr>
          <p:cNvPr id="311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Hantavirus is a disease spread by rodents that is similar to the flu. The virus is in their urine and feces, but it does not make the carrier animal sick. Humans are thought to become infected when they are exposed to contaminated dust from mice nests or droppings.</a:t>
            </a:r>
          </a:p>
          <a:p>
            <a:pPr eaLnBrk="1" hangingPunct="1"/>
            <a:r>
              <a:rPr lang="en-US" smtClean="0"/>
              <a:t>The disease is not passed between humans. People may encounter contaminated dust when cleaning long-empty homes, sheds, or other enclosed areas.</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2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14C2D1-B974-4DED-88B3-FF7F1AC6C006}" type="slidenum">
              <a:rPr lang="en-US" smtClean="0"/>
              <a:pPr eaLnBrk="1" hangingPunct="1"/>
              <a:t>150</a:t>
            </a:fld>
            <a:endParaRPr lang="en-US" smtClean="0"/>
          </a:p>
        </p:txBody>
      </p:sp>
      <p:sp>
        <p:nvSpPr>
          <p:cNvPr id="312324" name="Rectangle 2"/>
          <p:cNvSpPr>
            <a:spLocks noGrp="1" noRot="1" noChangeAspect="1" noChangeArrowheads="1" noTextEdit="1"/>
          </p:cNvSpPr>
          <p:nvPr>
            <p:ph type="sldImg"/>
          </p:nvPr>
        </p:nvSpPr>
        <p:spPr>
          <a:ln/>
        </p:spPr>
      </p:sp>
      <p:sp>
        <p:nvSpPr>
          <p:cNvPr id="312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Respiratory protection for exposure to fungi (mold) will depend on the size of the particle and its level of toxicity. When ever you smell or see the presence of mold, it is important to take precautions to LIMIT YOUR EXPOSURE to mold and mold spores. </a:t>
            </a:r>
            <a:endParaRPr lang="en-US" b="1" i="1" smtClean="0"/>
          </a:p>
          <a:p>
            <a:pPr eaLnBrk="1" hangingPunct="1"/>
            <a:r>
              <a:rPr lang="en-US" b="1" i="1" smtClean="0"/>
              <a:t>Avoid breathing in mold or mold spores!</a:t>
            </a:r>
            <a:endParaRPr lang="en-US" smtClean="0"/>
          </a:p>
          <a:p>
            <a:pPr eaLnBrk="1" hangingPunct="1"/>
            <a:r>
              <a:rPr lang="en-US" smtClean="0"/>
              <a:t>In order to limit your exposure to airborne mold, wear at a minimum an N-95 respirator; for higher level of protection use a 99 or 100 (HEPA) rated filter. If oil is present in the air then make sure to use either an R or a P designated filter.</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3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D1AB37-088C-45B3-BBDA-AA434DA719E4}" type="slidenum">
              <a:rPr lang="en-US" smtClean="0"/>
              <a:pPr eaLnBrk="1" hangingPunct="1"/>
              <a:t>151</a:t>
            </a:fld>
            <a:endParaRPr lang="en-US" smtClean="0"/>
          </a:p>
        </p:txBody>
      </p:sp>
      <p:sp>
        <p:nvSpPr>
          <p:cNvPr id="313348" name="Rectangle 2"/>
          <p:cNvSpPr>
            <a:spLocks noGrp="1" noRot="1" noChangeAspect="1" noChangeArrowheads="1" noTextEdit="1"/>
          </p:cNvSpPr>
          <p:nvPr>
            <p:ph type="sldImg"/>
          </p:nvPr>
        </p:nvSpPr>
        <p:spPr>
          <a:ln/>
        </p:spPr>
      </p:sp>
      <p:sp>
        <p:nvSpPr>
          <p:cNvPr id="313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Bloodborne pathogens means pathogenic microorganisms that are present in human blood and can cause disease in humans. These pathogens include, but are not limited to, </a:t>
            </a:r>
            <a:r>
              <a:rPr lang="en-US" b="1" i="1" smtClean="0"/>
              <a:t>hepatitis B virus (HBV)</a:t>
            </a:r>
            <a:r>
              <a:rPr lang="en-US" smtClean="0"/>
              <a:t>, </a:t>
            </a:r>
            <a:r>
              <a:rPr lang="en-US" b="1" i="1" smtClean="0"/>
              <a:t>hepatitis C virus (HCV)</a:t>
            </a:r>
            <a:r>
              <a:rPr lang="en-US" smtClean="0"/>
              <a:t> and </a:t>
            </a:r>
            <a:r>
              <a:rPr lang="en-US" b="1" i="1" smtClean="0"/>
              <a:t>human immunodeficiency virus (HIV)</a:t>
            </a:r>
            <a:r>
              <a:rPr lang="en-US" smtClean="0"/>
              <a:t>.</a:t>
            </a:r>
            <a:endParaRPr lang="en-US" b="1" i="1" smtClean="0"/>
          </a:p>
          <a:p>
            <a:pPr eaLnBrk="1" hangingPunct="1"/>
            <a:r>
              <a:rPr lang="en-US" b="1" i="1" smtClean="0"/>
              <a:t>Bloodborne pathogens include:</a:t>
            </a:r>
            <a:endParaRPr lang="en-US" smtClean="0"/>
          </a:p>
          <a:p>
            <a:pPr eaLnBrk="1" hangingPunct="1"/>
            <a:r>
              <a:rPr lang="en-US" smtClean="0"/>
              <a:t>Hepatitis B Virus (HBV)</a:t>
            </a:r>
          </a:p>
          <a:p>
            <a:pPr eaLnBrk="1" hangingPunct="1"/>
            <a:r>
              <a:rPr lang="en-US" smtClean="0"/>
              <a:t>Hepatitis C Virus (HCV)</a:t>
            </a:r>
          </a:p>
          <a:p>
            <a:pPr eaLnBrk="1" hangingPunct="1"/>
            <a:r>
              <a:rPr lang="en-US" smtClean="0"/>
              <a:t>Human Immunodeficiency Virus (HIV)</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4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8D08A2-69EA-4F4C-A428-A632E5D46DDF}" type="slidenum">
              <a:rPr lang="en-US" smtClean="0"/>
              <a:pPr eaLnBrk="1" hangingPunct="1"/>
              <a:t>152</a:t>
            </a:fld>
            <a:endParaRPr lang="en-US" smtClean="0"/>
          </a:p>
        </p:txBody>
      </p:sp>
      <p:sp>
        <p:nvSpPr>
          <p:cNvPr id="314372" name="Rectangle 2"/>
          <p:cNvSpPr>
            <a:spLocks noGrp="1" noRot="1" noChangeAspect="1" noChangeArrowheads="1" noTextEdit="1"/>
          </p:cNvSpPr>
          <p:nvPr>
            <p:ph type="sldImg"/>
          </p:nvPr>
        </p:nvSpPr>
        <p:spPr>
          <a:ln/>
        </p:spPr>
      </p:sp>
      <p:sp>
        <p:nvSpPr>
          <p:cNvPr id="314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For any disease to be spread, including bloodborne diseases, all four of the following conditions must be met:</a:t>
            </a:r>
          </a:p>
          <a:p>
            <a:pPr marL="228600" indent="-228600" eaLnBrk="1" hangingPunct="1"/>
            <a:r>
              <a:rPr lang="en-US" smtClean="0"/>
              <a:t>A pathogen must be present;</a:t>
            </a:r>
          </a:p>
          <a:p>
            <a:pPr marL="228600" indent="-228600" eaLnBrk="1" hangingPunct="1"/>
            <a:r>
              <a:rPr lang="en-US" smtClean="0"/>
              <a:t>There has to be enough of the pathogen to cause disease;</a:t>
            </a:r>
          </a:p>
          <a:p>
            <a:pPr marL="228600" indent="-228600" eaLnBrk="1" hangingPunct="1"/>
            <a:r>
              <a:rPr lang="en-US" smtClean="0"/>
              <a:t>The pathogen enters the body through a route of entry; and</a:t>
            </a:r>
          </a:p>
          <a:p>
            <a:pPr marL="228600" indent="-228600" eaLnBrk="1" hangingPunct="1"/>
            <a:r>
              <a:rPr lang="en-US" smtClean="0"/>
              <a:t>The person is susceptible to the pathogen. </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5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7A8AF0-ADFE-4C9E-9B68-F67C07FE66DE}" type="slidenum">
              <a:rPr lang="en-US" smtClean="0"/>
              <a:pPr eaLnBrk="1" hangingPunct="1"/>
              <a:t>153</a:t>
            </a:fld>
            <a:endParaRPr lang="en-US" smtClean="0"/>
          </a:p>
        </p:txBody>
      </p:sp>
      <p:sp>
        <p:nvSpPr>
          <p:cNvPr id="315396" name="Rectangle 2"/>
          <p:cNvSpPr>
            <a:spLocks noGrp="1" noRot="1" noChangeAspect="1" noChangeArrowheads="1" noTextEdit="1"/>
          </p:cNvSpPr>
          <p:nvPr>
            <p:ph type="sldImg"/>
          </p:nvPr>
        </p:nvSpPr>
        <p:spPr>
          <a:ln/>
        </p:spPr>
      </p:sp>
      <p:sp>
        <p:nvSpPr>
          <p:cNvPr id="315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Universal precautions are OSHA's required methods of control to protect employees from exposure to all human blood and other bodily fluids. The term "universal precautions" refers to a concept of bloodborne disease control which requires that </a:t>
            </a:r>
            <a:r>
              <a:rPr lang="en-US" u="sng" smtClean="0"/>
              <a:t>all</a:t>
            </a:r>
            <a:r>
              <a:rPr lang="en-US" smtClean="0"/>
              <a:t> human blood and fluids be treated as if known to be infectious for HIV, HBV, HCV or other bloodborne pathogens.</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6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6D02A3-AEE1-4E3E-A8C9-51859A5333AC}" type="slidenum">
              <a:rPr lang="en-US" smtClean="0"/>
              <a:pPr eaLnBrk="1" hangingPunct="1"/>
              <a:t>154</a:t>
            </a:fld>
            <a:endParaRPr lang="en-US" smtClean="0"/>
          </a:p>
        </p:txBody>
      </p:sp>
      <p:sp>
        <p:nvSpPr>
          <p:cNvPr id="316420" name="Rectangle 2"/>
          <p:cNvSpPr>
            <a:spLocks noGrp="1" noRot="1" noChangeAspect="1" noChangeArrowheads="1" noTextEdit="1"/>
          </p:cNvSpPr>
          <p:nvPr>
            <p:ph type="sldImg"/>
          </p:nvPr>
        </p:nvSpPr>
        <p:spPr>
          <a:ln/>
        </p:spPr>
      </p:sp>
      <p:sp>
        <p:nvSpPr>
          <p:cNvPr id="316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Get vaccinated for hepatitis B and follow the universal precautions towards bloodborne pathogens. Also, practice good hygiene; hands must be washed after using toilet facilities and before preparing food.</a:t>
            </a:r>
            <a:endParaRPr lang="en-US" b="1" i="1" smtClean="0"/>
          </a:p>
          <a:p>
            <a:pPr eaLnBrk="1" hangingPunct="1"/>
            <a:r>
              <a:rPr lang="en-US" b="1" i="1" smtClean="0"/>
              <a:t>NOTE:</a:t>
            </a:r>
            <a:r>
              <a:rPr lang="en-US" smtClean="0"/>
              <a:t> </a:t>
            </a:r>
            <a:r>
              <a:rPr lang="en-US" i="1" smtClean="0"/>
              <a:t>The viruses that cause hepatitis can live outside the body and be infectious for certain periods of time. A good rule of thumb is that wet material is infectious and dried material is much less infectious.</a:t>
            </a:r>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Play movie</a:t>
            </a:r>
          </a:p>
        </p:txBody>
      </p:sp>
      <p:sp>
        <p:nvSpPr>
          <p:cNvPr id="1792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9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38D09-5A30-4036-BBE1-8858C779833B}" type="slidenum">
              <a:rPr lang="en-US" smtClean="0"/>
              <a:pPr eaLnBrk="1" hangingPunct="1"/>
              <a:t>15</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7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478AD6-2331-4672-B96C-8412B7180B39}" type="slidenum">
              <a:rPr lang="en-US" smtClean="0"/>
              <a:pPr eaLnBrk="1" hangingPunct="1"/>
              <a:t>155</a:t>
            </a:fld>
            <a:endParaRPr lang="en-US" smtClean="0"/>
          </a:p>
        </p:txBody>
      </p:sp>
      <p:sp>
        <p:nvSpPr>
          <p:cNvPr id="317444" name="Rectangle 2"/>
          <p:cNvSpPr>
            <a:spLocks noGrp="1" noRot="1" noChangeAspect="1" noChangeArrowheads="1" noTextEdit="1"/>
          </p:cNvSpPr>
          <p:nvPr>
            <p:ph type="sldImg"/>
          </p:nvPr>
        </p:nvSpPr>
        <p:spPr>
          <a:ln/>
        </p:spPr>
      </p:sp>
      <p:sp>
        <p:nvSpPr>
          <p:cNvPr id="317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old saying "</a:t>
            </a:r>
            <a:r>
              <a:rPr lang="en-US" i="1" smtClean="0"/>
              <a:t>Leaves of three, Let it be!</a:t>
            </a:r>
            <a:r>
              <a:rPr lang="en-US" smtClean="0"/>
              <a:t>" is a helpful reminder for identifying poison ivy and oak, but not poison sumac which usually has clusters of 7-13 leaves. Even poison ivy and poison oak may have more than three leaves and their form may vary greatly depending upon the exact species encountered, the local environment, and the season. Being able to identify local varieties of these poisonous plants throughout the seasons and differentiating them from common nonpoisonous look-a-likes are the major keys to avoiding exposure.</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8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F6224B-9F8B-4D00-9300-09B2BCC64B07}" type="slidenum">
              <a:rPr lang="en-US" smtClean="0"/>
              <a:pPr eaLnBrk="1" hangingPunct="1"/>
              <a:t>156</a:t>
            </a:fld>
            <a:endParaRPr lang="en-US" smtClean="0"/>
          </a:p>
        </p:txBody>
      </p:sp>
      <p:sp>
        <p:nvSpPr>
          <p:cNvPr id="318468" name="Rectangle 2"/>
          <p:cNvSpPr>
            <a:spLocks noGrp="1" noRot="1" noChangeAspect="1" noChangeArrowheads="1" noTextEdit="1"/>
          </p:cNvSpPr>
          <p:nvPr>
            <p:ph type="sldImg"/>
          </p:nvPr>
        </p:nvSpPr>
        <p:spPr>
          <a:ln/>
        </p:spPr>
      </p:sp>
      <p:sp>
        <p:nvSpPr>
          <p:cNvPr id="318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number of different poisonous &amp; infectious animals are found throughout the United States; workers should be made aware of these health hazards before starting work in a specific location.</a:t>
            </a:r>
            <a:endParaRPr lang="en-US" b="1" i="1" smtClean="0"/>
          </a:p>
          <a:p>
            <a:pPr eaLnBrk="1" hangingPunct="1"/>
            <a:r>
              <a:rPr lang="en-US" b="1" i="1" smtClean="0"/>
              <a:t>Group Discussion…</a:t>
            </a:r>
          </a:p>
          <a:p>
            <a:pPr eaLnBrk="1" hangingPunct="1"/>
            <a:r>
              <a:rPr lang="en-US" b="1" i="1" smtClean="0"/>
              <a:t>What are, if any, the poisonous &amp; infectious animals on your job-site?</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19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A1C8A1-A0C7-474A-AAC9-F9960A572582}" type="slidenum">
              <a:rPr lang="en-US" smtClean="0"/>
              <a:pPr eaLnBrk="1" hangingPunct="1"/>
              <a:t>157</a:t>
            </a:fld>
            <a:endParaRPr lang="en-US" smtClean="0"/>
          </a:p>
        </p:txBody>
      </p:sp>
      <p:sp>
        <p:nvSpPr>
          <p:cNvPr id="319492" name="Rectangle 2"/>
          <p:cNvSpPr>
            <a:spLocks noGrp="1" noRot="1" noChangeAspect="1" noChangeArrowheads="1" noTextEdit="1"/>
          </p:cNvSpPr>
          <p:nvPr>
            <p:ph type="sldImg"/>
          </p:nvPr>
        </p:nvSpPr>
        <p:spPr>
          <a:ln/>
        </p:spPr>
      </p:sp>
      <p:sp>
        <p:nvSpPr>
          <p:cNvPr id="319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help protect the health of a construction worker, it is important to understand how construction work operates and that special situations need to be considered. These special considerations can make protecting a construction worker’s health a challenge…</a:t>
            </a:r>
          </a:p>
          <a:p>
            <a:pPr eaLnBrk="1" hangingPunct="1"/>
            <a:r>
              <a:rPr lang="en-US" smtClean="0"/>
              <a:t>Construction sites are temporary and change constantly as the work moves ahead.</a:t>
            </a:r>
          </a:p>
          <a:p>
            <a:pPr eaLnBrk="1" hangingPunct="1"/>
            <a:r>
              <a:rPr lang="en-US" smtClean="0"/>
              <a:t>New trades arrive on the site constantly; this creates problems for enforcing protective regulations.</a:t>
            </a:r>
          </a:p>
          <a:p>
            <a:pPr eaLnBrk="1" hangingPunct="1"/>
            <a:r>
              <a:rPr lang="en-US" smtClean="0"/>
              <a:t>Multi-employer work sites; several trades may share the same work area, exposing each other to unsuspected hazards.</a:t>
            </a:r>
          </a:p>
          <a:p>
            <a:pPr eaLnBrk="1" hangingPunct="1"/>
            <a:r>
              <a:rPr lang="en-US" smtClean="0"/>
              <a:t>Construction workers change employers often and will work for a number of different contractors during the course of their career; making it difficult to track and monitor an individual’s exposure.</a:t>
            </a:r>
          </a:p>
          <a:p>
            <a:pPr eaLnBrk="1" hangingPunct="1"/>
            <a:r>
              <a:rPr lang="en-US" smtClean="0"/>
              <a:t>Small and specialty trade contractors do not often have the resources or expertise to effectively anticipate, identify and control occupational health hazards.</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20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2BA5BC-87D8-4196-8E71-D2A0522B0DF7}" type="slidenum">
              <a:rPr lang="en-US" smtClean="0"/>
              <a:pPr eaLnBrk="1" hangingPunct="1"/>
              <a:t>158</a:t>
            </a:fld>
            <a:endParaRPr lang="en-US" smtClean="0"/>
          </a:p>
        </p:txBody>
      </p:sp>
      <p:sp>
        <p:nvSpPr>
          <p:cNvPr id="320516" name="Rectangle 2"/>
          <p:cNvSpPr>
            <a:spLocks noGrp="1" noRot="1" noChangeAspect="1" noChangeArrowheads="1" noTextEdit="1"/>
          </p:cNvSpPr>
          <p:nvPr>
            <p:ph type="sldImg"/>
          </p:nvPr>
        </p:nvSpPr>
        <p:spPr>
          <a:ln/>
        </p:spPr>
      </p:sp>
      <p:sp>
        <p:nvSpPr>
          <p:cNvPr id="320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the class if anyone has questions – Thank you.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0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7CDC9F-05B7-4A78-AC22-E5F8D36EE5B6}" type="slidenum">
              <a:rPr lang="en-US" smtClean="0"/>
              <a:pPr eaLnBrk="1" hangingPunct="1"/>
              <a:t>16</a:t>
            </a:fld>
            <a:endParaRPr lang="en-US" smtClean="0"/>
          </a:p>
        </p:txBody>
      </p:sp>
      <p:sp>
        <p:nvSpPr>
          <p:cNvPr id="180228" name="Rectangle 2"/>
          <p:cNvSpPr>
            <a:spLocks noGrp="1" noRot="1" noChangeAspect="1" noChangeArrowheads="1" noTextEdit="1"/>
          </p:cNvSpPr>
          <p:nvPr>
            <p:ph type="sldImg"/>
          </p:nvPr>
        </p:nvSpPr>
        <p:spPr>
          <a:ln/>
        </p:spPr>
      </p:sp>
      <p:sp>
        <p:nvSpPr>
          <p:cNvPr id="180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Fumes, dusts and some mist particles are so small that they are invisible; these particles can enter deep into the lungs and cause serious health effects.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1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92AFD-6064-4DA5-8C30-8BCE3B175988}" type="slidenum">
              <a:rPr lang="en-US" smtClean="0"/>
              <a:pPr eaLnBrk="1" hangingPunct="1"/>
              <a:t>17</a:t>
            </a:fld>
            <a:endParaRPr lang="en-US" smtClean="0"/>
          </a:p>
        </p:txBody>
      </p:sp>
      <p:sp>
        <p:nvSpPr>
          <p:cNvPr id="181252" name="Rectangle 2"/>
          <p:cNvSpPr>
            <a:spLocks noGrp="1" noRot="1" noChangeAspect="1" noChangeArrowheads="1" noTextEdit="1"/>
          </p:cNvSpPr>
          <p:nvPr>
            <p:ph type="sldImg"/>
          </p:nvPr>
        </p:nvSpPr>
        <p:spPr>
          <a:ln/>
        </p:spPr>
      </p:sp>
      <p:sp>
        <p:nvSpPr>
          <p:cNvPr id="181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High-efficiency particulate air filtration, or HEPA, is capable of filtering 0.3 micrometer particles with 99.97% efficiency, for use in contaminated environments. </a:t>
            </a:r>
          </a:p>
          <a:p>
            <a:pPr eaLnBrk="1" hangingPunct="1"/>
            <a:endParaRPr lang="en-US" smtClean="0"/>
          </a:p>
          <a:p>
            <a:pPr eaLnBrk="1" hangingPunct="1"/>
            <a:r>
              <a:rPr lang="en-US" smtClean="0"/>
              <a:t>Where airborne particles are less than 10 microns (µm) in diameter, a HEPA (100) rated respirator is highly recommended.</a:t>
            </a:r>
          </a:p>
          <a:p>
            <a:pPr eaLnBrk="1" hangingPunct="1"/>
            <a:endParaRPr lang="en-US" i="1" smtClean="0"/>
          </a:p>
          <a:p>
            <a:pPr eaLnBrk="1" hangingPunct="1"/>
            <a:r>
              <a:rPr lang="en-US" i="1" smtClean="0"/>
              <a:t>(See Respiratory Protection Program, page 201)</a:t>
            </a:r>
          </a:p>
          <a:p>
            <a:pPr eaLnBrk="1" hangingPunct="1"/>
            <a:endParaRPr lang="en-US" i="1" smtClean="0"/>
          </a:p>
          <a:p>
            <a:pPr eaLnBrk="1" hangingPunct="1"/>
            <a:r>
              <a:rPr lang="en-US" b="1" i="1" smtClean="0"/>
              <a:t>Examples of respirators with high-efficiency particulate air (HEPA) filtration; these are recommended to be used where airborne particles are less than 10 µm in diameter.</a:t>
            </a:r>
          </a:p>
          <a:p>
            <a:pPr eaLnBrk="1" hangingPunct="1"/>
            <a:endParaRPr lang="en-US" b="1" i="1" smtClean="0"/>
          </a:p>
          <a:p>
            <a:pPr eaLnBrk="1" hangingPunct="1"/>
            <a:r>
              <a:rPr lang="en-US" smtClean="0"/>
              <a:t>Respirators designated as HEPA will rated with a 100 efficiency.</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2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8B2D6B-F0DA-4484-A1B5-55041CBA04C8}" type="slidenum">
              <a:rPr lang="en-US" smtClean="0"/>
              <a:pPr eaLnBrk="1" hangingPunct="1"/>
              <a:t>18</a:t>
            </a:fld>
            <a:endParaRPr lang="en-US" smtClean="0"/>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Gases are materials that exist as individual molecules in the air at room temperature; gases are measured as a percent volume of air, or parts per million (ppm).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3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C6F23B-6547-4151-AE3D-E119F2515E3D}" type="slidenum">
              <a:rPr lang="en-US" smtClean="0"/>
              <a:pPr eaLnBrk="1" hangingPunct="1"/>
              <a:t>19</a:t>
            </a:fld>
            <a:endParaRPr lang="en-US" smtClean="0"/>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Gases are materials that exist as individual molecules in the air at room temperature; gases are measured as a percent volume of air, or parts per million (ppm).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65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4A1A07-6B0C-4549-BB33-1F5B787FA483}" type="slidenum">
              <a:rPr lang="en-US" smtClean="0"/>
              <a:pPr eaLnBrk="1" hangingPunct="1"/>
              <a:t>2</a:t>
            </a:fld>
            <a:endParaRPr lang="en-US" smtClean="0"/>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Learning goals for this lesson.</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4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52CB5D-CA93-4F1D-96A0-B574CEAED856}" type="slidenum">
              <a:rPr lang="en-US" smtClean="0"/>
              <a:pPr eaLnBrk="1" hangingPunct="1"/>
              <a:t>20</a:t>
            </a:fld>
            <a:endParaRPr lang="en-US" smtClean="0"/>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Toxic gases can directly irritate the skin, throat, eyes or lungs </a:t>
            </a:r>
            <a:r>
              <a:rPr lang="en-US" i="1" smtClean="0"/>
              <a:t>(local health effect); </a:t>
            </a:r>
            <a:r>
              <a:rPr lang="en-US" smtClean="0"/>
              <a:t>or they may pass from the lungs into the blood stream to damage other parts of the body </a:t>
            </a:r>
            <a:r>
              <a:rPr lang="en-US" i="1" smtClean="0"/>
              <a:t>(systemic health effect).</a:t>
            </a:r>
            <a:r>
              <a:rPr lang="en-US" smtClean="0"/>
              <a:t> Some gases such as carbon dioxide can cause you to suffocate by displacing oxygen in the air.</a:t>
            </a:r>
          </a:p>
          <a:p>
            <a:pPr eaLnBrk="1" hangingPunct="1"/>
            <a:endParaRPr lang="en-US" smtClean="0"/>
          </a:p>
          <a:p>
            <a:pPr eaLnBrk="1" hangingPunct="1"/>
            <a:r>
              <a:rPr lang="en-US" smtClean="0"/>
              <a:t>Heavy equipment operators, welders and persons who enter into confined or enclosed spaces (plumbers &amp; pipefitters, electricians and heating &amp; air-conditioning workers) are the most at risk from chemicals in a gas form; laborers who enter into trenches are also at risk.</a:t>
            </a:r>
          </a:p>
          <a:p>
            <a:pPr eaLnBrk="1" hangingPunct="1"/>
            <a:endParaRPr lang="en-US" smtClean="0"/>
          </a:p>
          <a:p>
            <a:pPr eaLnBrk="1" hangingPunct="1"/>
            <a:r>
              <a:rPr lang="en-US" b="1" i="1" smtClean="0"/>
              <a:t>Group Discussion…</a:t>
            </a:r>
          </a:p>
          <a:p>
            <a:pPr eaLnBrk="1" hangingPunct="1"/>
            <a:r>
              <a:rPr lang="en-US" b="1" i="1" smtClean="0"/>
              <a:t>What hazardous gases are present on your job?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5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1D06A1-C625-4D95-8FEC-E985624B4312}" type="slidenum">
              <a:rPr lang="en-US" smtClean="0"/>
              <a:pPr eaLnBrk="1" hangingPunct="1"/>
              <a:t>21</a:t>
            </a:fld>
            <a:endParaRPr lang="en-US" smtClean="0"/>
          </a:p>
        </p:txBody>
      </p:sp>
      <p:sp>
        <p:nvSpPr>
          <p:cNvPr id="185348" name="Rectangle 2"/>
          <p:cNvSpPr>
            <a:spLocks noGrp="1" noRot="1" noChangeAspect="1" noChangeArrowheads="1" noTextEdit="1"/>
          </p:cNvSpPr>
          <p:nvPr>
            <p:ph type="sldImg"/>
          </p:nvPr>
        </p:nvSpPr>
        <p:spPr>
          <a:ln/>
        </p:spPr>
      </p:sp>
      <p:sp>
        <p:nvSpPr>
          <p:cNvPr id="185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Gases used in construction are usually kept in compressed gas cylinders. The most common are oxygen and acetylene; these gases are used for hot work (e.g., cutting &amp; welding of metals). However, some hazardous gases are found naturally in the earth and/or can be generated in sewer systems (e.g., carbon dioxide, methane &amp; hydrogen sulfide).</a:t>
            </a:r>
          </a:p>
          <a:p>
            <a:pPr eaLnBrk="1" hangingPunct="1"/>
            <a:endParaRPr lang="en-US" smtClean="0"/>
          </a:p>
          <a:p>
            <a:pPr eaLnBrk="1" hangingPunct="1"/>
            <a:r>
              <a:rPr lang="en-US" smtClean="0"/>
              <a:t>Knowing the </a:t>
            </a:r>
            <a:r>
              <a:rPr lang="en-US" b="1" i="1" smtClean="0"/>
              <a:t>gas density</a:t>
            </a:r>
            <a:r>
              <a:rPr lang="en-US" smtClean="0"/>
              <a:t>, the </a:t>
            </a:r>
            <a:r>
              <a:rPr lang="en-US" b="1" i="1" smtClean="0"/>
              <a:t>flammable range</a:t>
            </a:r>
            <a:r>
              <a:rPr lang="en-US" smtClean="0"/>
              <a:t> and </a:t>
            </a:r>
            <a:r>
              <a:rPr lang="en-US" b="1" i="1" smtClean="0"/>
              <a:t>toxicity</a:t>
            </a:r>
            <a:r>
              <a:rPr lang="en-US" smtClean="0"/>
              <a:t> of the gas will help in understanding the hazards associated with the gas. Gases can also be classified as being either a </a:t>
            </a:r>
            <a:r>
              <a:rPr lang="en-US" b="1" i="1" smtClean="0"/>
              <a:t>simple asphyxiant</a:t>
            </a:r>
            <a:r>
              <a:rPr lang="en-US" smtClean="0"/>
              <a:t> or a </a:t>
            </a:r>
            <a:r>
              <a:rPr lang="en-US" b="1" i="1" smtClean="0"/>
              <a:t>chemical asphyxiant</a:t>
            </a:r>
            <a:r>
              <a:rPr lang="en-US"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6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A218A-BEA4-4723-84B8-8FD57DBED851}" type="slidenum">
              <a:rPr lang="en-US" smtClean="0"/>
              <a:pPr eaLnBrk="1" hangingPunct="1"/>
              <a:t>22</a:t>
            </a:fld>
            <a:endParaRPr lang="en-US" smtClean="0"/>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Gas density is defined as the relative weight of a gas compared to air, which has an arbitrary value of one (1). If a gas density is less than one it will generally raise in air. If the gas density is greater than one it will generally sink in air. </a:t>
            </a:r>
          </a:p>
          <a:p>
            <a:pPr eaLnBrk="1" hangingPunct="1"/>
            <a:endParaRPr lang="en-US" smtClean="0"/>
          </a:p>
          <a:p>
            <a:pPr eaLnBrk="1" hangingPunct="1"/>
            <a:r>
              <a:rPr lang="en-US" b="1" i="1" smtClean="0"/>
              <a:t>WARNING!	</a:t>
            </a:r>
            <a:r>
              <a:rPr lang="en-US" i="1" smtClean="0"/>
              <a:t>Gases with densities greater than one (1) will sink in air and displace oxygen within confined or enclosed spaces.</a:t>
            </a:r>
            <a:r>
              <a:rPr lang="en-US"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BAB9AF-2E9F-4D25-8437-75878DD3447E}" type="slidenum">
              <a:rPr lang="en-US" smtClean="0"/>
              <a:pPr eaLnBrk="1" hangingPunct="1"/>
              <a:t>23</a:t>
            </a:fld>
            <a:endParaRPr lang="en-US" smtClean="0"/>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air around us is a mixture of gases, mainly nitrogen and oxygen. But air also contains a small amount of water vapor, argon, and carbon dioxide. Understanding the air we breathe will better prepare us to recognize potential hazardous atmospheres.</a:t>
            </a:r>
          </a:p>
          <a:p>
            <a:pPr eaLnBrk="1" hangingPunct="1"/>
            <a:endParaRPr lang="en-US" b="1" i="1" smtClean="0"/>
          </a:p>
          <a:p>
            <a:pPr eaLnBrk="1" hangingPunct="1"/>
            <a:r>
              <a:rPr lang="en-US" b="1" i="1" smtClean="0"/>
              <a:t>Remember…</a:t>
            </a:r>
          </a:p>
          <a:p>
            <a:pPr eaLnBrk="1" hangingPunct="1"/>
            <a:r>
              <a:rPr lang="en-US" b="1" i="1" smtClean="0"/>
              <a:t>Oxygen Deficiency Hazard is when air contains less than 19.5% oxygen by volume.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8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7A89E-AE98-4BD1-B8BC-CE637C4C797B}" type="slidenum">
              <a:rPr lang="en-US" smtClean="0"/>
              <a:pPr eaLnBrk="1" hangingPunct="1"/>
              <a:t>24</a:t>
            </a:fld>
            <a:endParaRPr lang="en-US" smtClean="0"/>
          </a:p>
        </p:txBody>
      </p:sp>
      <p:sp>
        <p:nvSpPr>
          <p:cNvPr id="188420" name="Rectangle 2"/>
          <p:cNvSpPr>
            <a:spLocks noGrp="1" noRot="1" noChangeAspect="1" noChangeArrowheads="1" noTextEdit="1"/>
          </p:cNvSpPr>
          <p:nvPr>
            <p:ph type="sldImg"/>
          </p:nvPr>
        </p:nvSpPr>
        <p:spPr>
          <a:ln/>
        </p:spPr>
      </p:sp>
      <p:graphicFrame>
        <p:nvGraphicFramePr>
          <p:cNvPr id="427063" name="Group 55"/>
          <p:cNvGraphicFramePr>
            <a:graphicFrameLocks noGrp="1"/>
          </p:cNvGraphicFramePr>
          <p:nvPr/>
        </p:nvGraphicFramePr>
        <p:xfrm>
          <a:off x="533400" y="4191000"/>
          <a:ext cx="5791200" cy="3870325"/>
        </p:xfrm>
        <a:graphic>
          <a:graphicData uri="http://schemas.openxmlformats.org/drawingml/2006/table">
            <a:tbl>
              <a:tblPr/>
              <a:tblGrid>
                <a:gridCol w="1895475"/>
                <a:gridCol w="1076325"/>
                <a:gridCol w="2819400"/>
              </a:tblGrid>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Accident Type: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Fire/Explosion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1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BRIEF DESCRIPTION OF ACCIDENT</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A welder entered a steel pipe (24 inch diameter) to grind a bad weld at a valve about 30 feet from the entry point. Before he entered, other crew members decided to add oxygen to the pipe near the bad weld. He had been grinding intermittently for about five minutes when a fire broke out enveloping his clothing. Another crew member pulled him 30 feet to the pipe entrance and extinguished the fire. However, the welder died the next day from his burns.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INSPECTION RESULTS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Following its inspection, OSHA issued three citations one willful, one serious and one repeat. Had the cited standards been followed, this fatality might have been prevented.</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ACCIDENT PREVENTION RECOMMENDATIONS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Do not use oxygen for ventilation, cooling or cleaning in welding operations (29 CFR 1926.353(a)(b).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Comply with OSHA's required confined or enclosed space entry program (29 CFR 1926.21(b)(6)(i)).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Train employees to recognize and avoid unsafe conditions associated with their work and make sure they understand the confined space entry program and follow its procedures (29 CFR 1926.21(b)(2) and 1926.20(b)(1)). </a:t>
                      </a: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Weather Conditions: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Fair &amp; Cold</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Type of Company:</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Construction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Size of Work Crew:</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3</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Union or Non-union: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Union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Worksite Inspection Conducted (1926.20(b)(2)):</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Yes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Designated Competent Person on Site (1926.20(b)(2)):</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Yes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Employer Safety Health Program:</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Training and Education for Employees Designated (1926.21(b)):</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Craft of Deceased Employee(s):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Welder</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Age &amp; Sex</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28; Male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Job Experience: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2 years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809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Time on Job:</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2 months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685" marB="4568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89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EE6F10-4307-48F2-B414-1CA8E9964AF9}" type="slidenum">
              <a:rPr lang="en-US" smtClean="0"/>
              <a:pPr eaLnBrk="1" hangingPunct="1"/>
              <a:t>25</a:t>
            </a:fld>
            <a:endParaRPr lang="en-US" smtClean="0"/>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Gases can displace oxygen; these gases are called… </a:t>
            </a:r>
            <a:endParaRPr lang="en-US" b="1" i="1" smtClean="0"/>
          </a:p>
          <a:p>
            <a:pPr eaLnBrk="1" hangingPunct="1"/>
            <a:r>
              <a:rPr lang="en-US" b="1" i="1" smtClean="0"/>
              <a:t>Simple Asphyxiants</a:t>
            </a:r>
            <a:r>
              <a:rPr lang="en-US" smtClean="0"/>
              <a:t>. </a:t>
            </a:r>
          </a:p>
          <a:p>
            <a:pPr eaLnBrk="1" hangingPunct="1"/>
            <a:endParaRPr lang="en-US" smtClean="0"/>
          </a:p>
          <a:p>
            <a:pPr eaLnBrk="1" hangingPunct="1"/>
            <a:r>
              <a:rPr lang="en-US" smtClean="0"/>
              <a:t>A simple asphyxiant is a gas that displaces oxygen, thus lowers the overall amount of oxygen in the air. A simple asphyxiant by itself is not toxic but can be hazardous because of the oxygen deficient atmosphere that it may create. Simple asphyxiants are especially dangerous in confined and enclosed spaces because the gas gets trapped and has no where to go.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0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AA792A-2612-4065-BA76-4128B775003D}" type="slidenum">
              <a:rPr lang="en-US" smtClean="0"/>
              <a:pPr eaLnBrk="1" hangingPunct="1"/>
              <a:t>26</a:t>
            </a:fld>
            <a:endParaRPr lang="en-US" smtClean="0"/>
          </a:p>
        </p:txBody>
      </p:sp>
      <p:sp>
        <p:nvSpPr>
          <p:cNvPr id="190468" name="Rectangle 2"/>
          <p:cNvSpPr>
            <a:spLocks noGrp="1" noRot="1" noChangeAspect="1" noChangeArrowheads="1" noTextEdit="1"/>
          </p:cNvSpPr>
          <p:nvPr>
            <p:ph type="sldImg"/>
          </p:nvPr>
        </p:nvSpPr>
        <p:spPr>
          <a:ln/>
        </p:spPr>
      </p:sp>
      <p:graphicFrame>
        <p:nvGraphicFramePr>
          <p:cNvPr id="433203" name="Group 51"/>
          <p:cNvGraphicFramePr>
            <a:graphicFrameLocks noGrp="1"/>
          </p:cNvGraphicFramePr>
          <p:nvPr/>
        </p:nvGraphicFramePr>
        <p:xfrm>
          <a:off x="533400" y="4191000"/>
          <a:ext cx="5791200" cy="3292475"/>
        </p:xfrm>
        <a:graphic>
          <a:graphicData uri="http://schemas.openxmlformats.org/drawingml/2006/table">
            <a:tbl>
              <a:tblPr/>
              <a:tblGrid>
                <a:gridCol w="1895475"/>
                <a:gridCol w="1076325"/>
                <a:gridCol w="2819400"/>
              </a:tblGrid>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Accident Type: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Asphyxiation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1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BRIEF DESCRIPTION OF ACCIDENT</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An employee sitting in a looped chain was lowered approximately 17 feet into a 21-foot deep manhole. Twenty seconds later he started gasping for air and fell from the chain seat face down into the accumulated water at the bottom of the manhole. An autopsy determined oxygen deficiency as the cause of death.</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ACCIDENT PREVENTION RECOMMENDATIONS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Instruct employees to recognize and avoid unsafe conditions associated with their work environment (29 CFR 1926.21(b)(2)).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Instruction employees on hazards involved in entering confined or enclosed spaces (29 CFR 1926.21(b)(6)(i) and (b)(6)(ii)).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Provide and require employees to use appropriate respiratory protection (29 CFR 1926.103(a)(1) and 1910.134. </a:t>
                      </a: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Weather Conditions: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rPr>
                        <a:t>Warm</a:t>
                      </a: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Type of Company:</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Boring, Jacking</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Size of Work Crew:</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6</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Union or Non-union: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Non-union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Worksite Inspection Conducted (1926.20(b)(2)):</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Designated Competent Person on Site (1926.20(b)(2)):</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Employer Safety Health Program:</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Training and Education for Employees Designated (1926.21(b)):</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Craft of Deceased Employee(s):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Laborer</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Age &amp; Sex</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23; Male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Job Experience: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1 day</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Time on Job:</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1 hour</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1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ABDC7C-37AA-41F1-8378-A6D8B25EA91A}" type="slidenum">
              <a:rPr lang="en-US" smtClean="0"/>
              <a:pPr eaLnBrk="1" hangingPunct="1"/>
              <a:t>27</a:t>
            </a:fld>
            <a:endParaRPr lang="en-US" smtClean="0"/>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Before Entry into Confined Spaces:</a:t>
            </a:r>
          </a:p>
          <a:p>
            <a:pPr eaLnBrk="1" hangingPunct="1"/>
            <a:r>
              <a:rPr lang="en-US" smtClean="0"/>
              <a:t/>
            </a:r>
            <a:br>
              <a:rPr lang="en-US" smtClean="0"/>
            </a:br>
            <a:r>
              <a:rPr lang="en-US" smtClean="0"/>
              <a:t>Instruct employees to recognize and avoid unsafe conditions associated with their work environment.</a:t>
            </a:r>
          </a:p>
          <a:p>
            <a:pPr eaLnBrk="1" hangingPunct="1"/>
            <a:r>
              <a:rPr lang="en-US" smtClean="0"/>
              <a:t>Instruction employees on hazards involved in entering confined or enclosed spaces.</a:t>
            </a:r>
          </a:p>
          <a:p>
            <a:pPr eaLnBrk="1" hangingPunct="1"/>
            <a:r>
              <a:rPr lang="en-US" smtClean="0"/>
              <a:t>Evaluate the space for hazards and eliminate or protect against these hazards before entry.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2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6E6572-F530-4FF0-9CEC-E79FFCD6B53B}" type="slidenum">
              <a:rPr lang="en-US" smtClean="0"/>
              <a:pPr eaLnBrk="1" hangingPunct="1"/>
              <a:t>28</a:t>
            </a:fld>
            <a:endParaRPr lang="en-US" smtClean="0"/>
          </a:p>
        </p:txBody>
      </p:sp>
      <p:sp>
        <p:nvSpPr>
          <p:cNvPr id="192516" name="Rectangle 2"/>
          <p:cNvSpPr>
            <a:spLocks noGrp="1" noRot="1" noChangeAspect="1" noChangeArrowheads="1" noTextEdit="1"/>
          </p:cNvSpPr>
          <p:nvPr>
            <p:ph type="sldImg"/>
          </p:nvPr>
        </p:nvSpPr>
        <p:spPr>
          <a:ln/>
        </p:spPr>
      </p:sp>
      <p:graphicFrame>
        <p:nvGraphicFramePr>
          <p:cNvPr id="440381" name="Group 61"/>
          <p:cNvGraphicFramePr>
            <a:graphicFrameLocks noGrp="1"/>
          </p:cNvGraphicFramePr>
          <p:nvPr/>
        </p:nvGraphicFramePr>
        <p:xfrm>
          <a:off x="533400" y="4191000"/>
          <a:ext cx="5791200" cy="5211763"/>
        </p:xfrm>
        <a:graphic>
          <a:graphicData uri="http://schemas.openxmlformats.org/drawingml/2006/table">
            <a:tbl>
              <a:tblPr/>
              <a:tblGrid>
                <a:gridCol w="1895475"/>
                <a:gridCol w="1076325"/>
                <a:gridCol w="2819400"/>
              </a:tblGrid>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Accident Type: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Asphyxiation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1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BRIEF DESCRIPTION OF ACCIDENT</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Three employees were sandblasting portions of a heat exchanger in a manufacturing plant, preparing the surface for paint. The job was almost finished except for some touch-up work. The air compressor used to supply breathing air to the sand-blasters' hoods was sent to another job. The workers hooked their supply hoses into the plant's air system without clearing it with the plant's management.</a:t>
                      </a:r>
                      <a:br>
                        <a:rPr kumimoji="0" lang="en-US" sz="800" b="0" i="0" u="none" strike="noStrike" cap="none" normalizeH="0" baseline="0" smtClean="0">
                          <a:ln>
                            <a:noFill/>
                          </a:ln>
                          <a:solidFill>
                            <a:schemeClr val="tx1"/>
                          </a:solidFill>
                          <a:effectLst/>
                          <a:latin typeface="Arial" charset="0"/>
                        </a:rPr>
                      </a:br>
                      <a:r>
                        <a:rPr kumimoji="0" lang="en-US" sz="800" b="0" i="0" u="none" strike="noStrike" cap="none" normalizeH="0" baseline="0" smtClean="0">
                          <a:ln>
                            <a:noFill/>
                          </a:ln>
                          <a:solidFill>
                            <a:schemeClr val="tx1"/>
                          </a:solidFill>
                          <a:effectLst/>
                          <a:latin typeface="Arial" charset="0"/>
                        </a:rPr>
                        <a:t/>
                      </a:r>
                      <a:br>
                        <a:rPr kumimoji="0" lang="en-US" sz="800" b="0" i="0" u="none" strike="noStrike" cap="none" normalizeH="0" baseline="0" smtClean="0">
                          <a:ln>
                            <a:noFill/>
                          </a:ln>
                          <a:solidFill>
                            <a:schemeClr val="tx1"/>
                          </a:solidFill>
                          <a:effectLst/>
                          <a:latin typeface="Arial" charset="0"/>
                        </a:rPr>
                      </a:br>
                      <a:r>
                        <a:rPr kumimoji="0" lang="en-US" sz="800" b="0" i="0" u="none" strike="noStrike" cap="none" normalizeH="0" baseline="0" smtClean="0">
                          <a:ln>
                            <a:noFill/>
                          </a:ln>
                          <a:solidFill>
                            <a:schemeClr val="tx1"/>
                          </a:solidFill>
                          <a:effectLst/>
                          <a:latin typeface="Arial" charset="0"/>
                        </a:rPr>
                        <a:t>The plant operators, not knowing the plant air was being used for breathing air, shut down the compressor for scheduled maintenance. This caused the nitrogen back-up system to come on line to maintain air pressure.</a:t>
                      </a:r>
                      <a:br>
                        <a:rPr kumimoji="0" lang="en-US" sz="800" b="0" i="0" u="none" strike="noStrike" cap="none" normalizeH="0" baseline="0" smtClean="0">
                          <a:ln>
                            <a:noFill/>
                          </a:ln>
                          <a:solidFill>
                            <a:schemeClr val="tx1"/>
                          </a:solidFill>
                          <a:effectLst/>
                          <a:latin typeface="Arial" charset="0"/>
                        </a:rPr>
                      </a:br>
                      <a:r>
                        <a:rPr kumimoji="0" lang="en-US" sz="800" b="0" i="0" u="none" strike="noStrike" cap="none" normalizeH="0" baseline="0" smtClean="0">
                          <a:ln>
                            <a:noFill/>
                          </a:ln>
                          <a:solidFill>
                            <a:schemeClr val="tx1"/>
                          </a:solidFill>
                          <a:effectLst/>
                          <a:latin typeface="Arial" charset="0"/>
                        </a:rPr>
                        <a:t/>
                      </a:r>
                      <a:br>
                        <a:rPr kumimoji="0" lang="en-US" sz="800" b="0" i="0" u="none" strike="noStrike" cap="none" normalizeH="0" baseline="0" smtClean="0">
                          <a:ln>
                            <a:noFill/>
                          </a:ln>
                          <a:solidFill>
                            <a:schemeClr val="tx1"/>
                          </a:solidFill>
                          <a:effectLst/>
                          <a:latin typeface="Arial" charset="0"/>
                        </a:rPr>
                      </a:br>
                      <a:r>
                        <a:rPr kumimoji="0" lang="en-US" sz="800" b="0" i="0" u="none" strike="noStrike" cap="none" normalizeH="0" baseline="0" smtClean="0">
                          <a:ln>
                            <a:noFill/>
                          </a:ln>
                          <a:solidFill>
                            <a:schemeClr val="tx1"/>
                          </a:solidFill>
                          <a:effectLst/>
                          <a:latin typeface="Arial" charset="0"/>
                        </a:rPr>
                        <a:t>One sandblaster was asphyxiated from the nitrogen being fed into his hood.</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ACCIDENT PREVENTION RECOMMENDATIONS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Ensure that employees are thoroughly trained when required to use respirators in atmospheres immediately dangerous to life, in accordance with 29 Code of Federal Regulations (CFR) 1926.103(c)(1).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Ensure that the compressor used to supply breathing air has a high-temperature or carbon monoxide alarm or both, in accordance with 29 CFR 1926.103(f).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WARNING: Nitrogen back-up systems are often used as the back-up system for compressed air systems. Always determine the type of back-up system before using any air system for breathing purposes.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Ensure that frequent and regular inspections of the job site are being done, in accordance with 29 CFR 1926.20(b)(2).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Ensure that employees are trained in hazard recognition and avoidance, in accordance with 29 CFR 1926.21(b)(2). </a:t>
                      </a: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Weather Conditions: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rPr>
                        <a:t>Clear/Cool</a:t>
                      </a: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Type of Company:</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Painting/Sand Blasting</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Size of Work Crew:</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3</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Union or Non-union:</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Did Not Report</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Worksite Inspection Conducted (1926.20(b)(2)):</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Designated Competent Person on Site (1926.20(b)(2)):</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Employer Safety Health Program:</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Yes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5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Training and Education for Employees Designated (1926.21(b)):</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Craft of Deceased Employee(s):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Sandblaster</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Age &amp; Sex</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31; Male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28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Job Experience:</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5 months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0425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Time on Job:</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10 days</a:t>
                      </a:r>
                      <a:endParaRPr kumimoji="0" lang="en-US" sz="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3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BF52FA-B5CA-4348-9E2B-61159CC00D0B}" type="slidenum">
              <a:rPr lang="en-US" smtClean="0"/>
              <a:pPr eaLnBrk="1" hangingPunct="1"/>
              <a:t>29</a:t>
            </a:fld>
            <a:endParaRPr lang="en-US" smtClean="0"/>
          </a:p>
        </p:txBody>
      </p:sp>
      <p:sp>
        <p:nvSpPr>
          <p:cNvPr id="193540" name="Rectangle 2"/>
          <p:cNvSpPr>
            <a:spLocks noGrp="1" noRot="1" noChangeAspect="1" noChangeArrowheads="1" noTextEdit="1"/>
          </p:cNvSpPr>
          <p:nvPr>
            <p:ph type="sldImg"/>
          </p:nvPr>
        </p:nvSpPr>
        <p:spPr>
          <a:ln/>
        </p:spPr>
      </p:sp>
      <p:sp>
        <p:nvSpPr>
          <p:cNvPr id="193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Lessons Learned – Simple Asphyxiants</a:t>
            </a:r>
          </a:p>
          <a:p>
            <a:pPr eaLnBrk="1" hangingPunct="1"/>
            <a:endParaRPr lang="en-US" b="1" i="1" smtClean="0"/>
          </a:p>
          <a:p>
            <a:pPr eaLnBrk="1" hangingPunct="1"/>
            <a:r>
              <a:rPr lang="en-US" smtClean="0"/>
              <a:t>Air is a mixture of different gases; oxygen is the most important element needed for human life. Because gases have different densities (air = 1), oxygen can be displaced. When this happens, oxygen levels drop and workers can become asphyxiated; oxygen deficiency is less than 19.5% by volume of air.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66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1A9737-97B4-4A3F-B1A0-8F26335D0A17}" type="slidenum">
              <a:rPr lang="en-US" smtClean="0"/>
              <a:pPr eaLnBrk="1" hangingPunct="1"/>
              <a:t>3</a:t>
            </a:fld>
            <a:endParaRPr lang="en-US" smtClean="0"/>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Important terms that will be discussed during this lesson.</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4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641352-A1BD-47ED-872C-3B401CAC5629}" type="slidenum">
              <a:rPr lang="en-US" smtClean="0"/>
              <a:pPr eaLnBrk="1" hangingPunct="1"/>
              <a:t>30</a:t>
            </a:fld>
            <a:endParaRPr lang="en-US" smtClean="0"/>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avoid asphyxiation while using temporary heating devices, follow these OSHA rules:</a:t>
            </a:r>
            <a:endParaRPr lang="en-US" b="1" i="1" smtClean="0"/>
          </a:p>
          <a:p>
            <a:pPr eaLnBrk="1" hangingPunct="1"/>
            <a:endParaRPr lang="en-US" b="1" i="1" smtClean="0"/>
          </a:p>
          <a:p>
            <a:pPr eaLnBrk="1" hangingPunct="1"/>
            <a:r>
              <a:rPr lang="en-US" smtClean="0"/>
              <a:t>Fresh air must be supplied in sufficient quantities to maintain the health and safety of workers. Where natural means of fresh air supply is inadequate, mechanical ventilation must be provided.</a:t>
            </a:r>
          </a:p>
          <a:p>
            <a:pPr eaLnBrk="1" hangingPunct="1"/>
            <a:r>
              <a:rPr lang="en-US" smtClean="0"/>
              <a:t>When heaters are used in confined spaces, special care must be tanked to provide sufficient ventilation in order to ensure proper combustion, maintain the health and safety of workers and limit temperature rise in the area.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5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083A4-A417-42F8-BE4D-B637C0C4662D}" type="slidenum">
              <a:rPr lang="en-US" smtClean="0"/>
              <a:pPr eaLnBrk="1" hangingPunct="1"/>
              <a:t>31</a:t>
            </a:fld>
            <a:endParaRPr lang="en-US" smtClean="0"/>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When using portable heaters, special care must be taken to provide sufficient ventilation in order to ensure a safe and healthful environment.</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6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BC5C09-6182-4603-B9C7-B15B1E348AF6}" type="slidenum">
              <a:rPr lang="en-US" smtClean="0"/>
              <a:pPr eaLnBrk="1" hangingPunct="1"/>
              <a:t>32</a:t>
            </a:fld>
            <a:endParaRPr lang="en-US" smtClean="0"/>
          </a:p>
        </p:txBody>
      </p:sp>
      <p:sp>
        <p:nvSpPr>
          <p:cNvPr id="196612" name="Rectangle 2"/>
          <p:cNvSpPr>
            <a:spLocks noGrp="1" noRot="1" noChangeAspect="1" noChangeArrowheads="1" noTextEdit="1"/>
          </p:cNvSpPr>
          <p:nvPr>
            <p:ph type="sldImg"/>
          </p:nvPr>
        </p:nvSpPr>
        <p:spPr>
          <a:ln/>
        </p:spPr>
      </p:sp>
      <p:sp>
        <p:nvSpPr>
          <p:cNvPr id="196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Gases, if inhaled, can be toxic; these are called… </a:t>
            </a:r>
            <a:endParaRPr lang="en-US" b="1" i="1" smtClean="0"/>
          </a:p>
          <a:p>
            <a:pPr eaLnBrk="1" hangingPunct="1"/>
            <a:r>
              <a:rPr lang="en-US" b="1" i="1" smtClean="0"/>
              <a:t>Chemical Asphyxiants</a:t>
            </a:r>
            <a:r>
              <a:rPr lang="en-US" smtClean="0"/>
              <a:t>.</a:t>
            </a:r>
          </a:p>
          <a:p>
            <a:pPr eaLnBrk="1" hangingPunct="1"/>
            <a:endParaRPr lang="en-US" smtClean="0"/>
          </a:p>
          <a:p>
            <a:pPr eaLnBrk="1" hangingPunct="1"/>
            <a:r>
              <a:rPr lang="en-US" smtClean="0"/>
              <a:t>Chemical asphyxiants reduce the body’s ability to absorb, transport, or utilize inhaled oxygen. They are often toxic at very low concentrations (a few ppm). </a:t>
            </a:r>
          </a:p>
          <a:p>
            <a:pPr eaLnBrk="1" hangingPunct="1"/>
            <a:endParaRPr lang="en-US" smtClean="0"/>
          </a:p>
          <a:p>
            <a:pPr eaLnBrk="1" hangingPunct="1"/>
            <a:r>
              <a:rPr lang="en-US" b="1" i="1" smtClean="0"/>
              <a:t>Carbon monoxide prevents oxygen transport by combining with hemoglobin</a:t>
            </a:r>
            <a:r>
              <a:rPr lang="en-US" smtClean="0"/>
              <a:t> </a:t>
            </a:r>
          </a:p>
          <a:p>
            <a:pPr eaLnBrk="1" hangingPunct="1"/>
            <a:endParaRPr lang="en-US" smtClean="0"/>
          </a:p>
          <a:p>
            <a:pPr eaLnBrk="1" hangingPunct="1"/>
            <a:r>
              <a:rPr lang="en-US" b="1" i="1" smtClean="0"/>
              <a:t>Hydrogen sulfide will cause a swelling of the air passage causing suffocation.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7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24D1C3-0F75-4889-A282-A6D7B23B6F3C}" type="slidenum">
              <a:rPr lang="en-US" smtClean="0"/>
              <a:pPr eaLnBrk="1" hangingPunct="1"/>
              <a:t>33</a:t>
            </a:fld>
            <a:endParaRPr lang="en-US" smtClean="0"/>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Carbon monoxide is an odorless, colorless and toxic gas. Because it is impossible to see, taste or smell the toxic fumes, CO can kill you before you are aware of your exposure. At lower levels of exposure, CO causes mild effects that are often mistaken for the flu. These symptoms include headaches, dizziness, disorientation, nausea and fatigue. The effects of CO exposure can vary greatly from person to person depending on age, overall health and the concentration and length of exposure.</a:t>
            </a:r>
          </a:p>
          <a:p>
            <a:pPr eaLnBrk="1" hangingPunct="1"/>
            <a:r>
              <a:rPr lang="en-US" smtClean="0"/>
              <a:t>CO is found in combustion exhaust, such as those produced by cars, trucks and small gasoline engines (generators).</a:t>
            </a:r>
          </a:p>
          <a:p>
            <a:pPr eaLnBrk="1" hangingPunct="1">
              <a:spcBef>
                <a:spcPct val="0"/>
              </a:spcBef>
            </a:pPr>
            <a:endParaRPr lang="en-US" smtClean="0"/>
          </a:p>
          <a:p>
            <a:pPr eaLnBrk="1" hangingPunct="1">
              <a:spcBef>
                <a:spcPct val="0"/>
              </a:spcBef>
            </a:pPr>
            <a:r>
              <a:rPr lang="en-US" smtClean="0"/>
              <a:t>Gasoline engine (water pump) being operated inside a trench box (enclosed space); this is a potential hazardous exposure to carbon monoxide!</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8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892D5C-3252-46E0-9E45-ED8907422014}" type="slidenum">
              <a:rPr lang="en-US" smtClean="0"/>
              <a:pPr eaLnBrk="1" hangingPunct="1"/>
              <a:t>34</a:t>
            </a:fld>
            <a:endParaRPr lang="en-US" smtClean="0"/>
          </a:p>
        </p:txBody>
      </p:sp>
      <p:sp>
        <p:nvSpPr>
          <p:cNvPr id="198660" name="Rectangle 2"/>
          <p:cNvSpPr>
            <a:spLocks noGrp="1" noRot="1" noChangeAspect="1" noChangeArrowheads="1" noTextEdit="1"/>
          </p:cNvSpPr>
          <p:nvPr>
            <p:ph type="sldImg"/>
          </p:nvPr>
        </p:nvSpPr>
        <p:spPr>
          <a:ln/>
        </p:spPr>
      </p:sp>
      <p:sp>
        <p:nvSpPr>
          <p:cNvPr id="198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Good example of generator exhausts being vented to the outside.</a:t>
            </a:r>
            <a:r>
              <a:rPr lang="en-US"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99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4866CB-DAC6-4F65-94BC-64E4BB19CC9A}" type="slidenum">
              <a:rPr lang="en-US" smtClean="0"/>
              <a:pPr eaLnBrk="1" hangingPunct="1"/>
              <a:t>35</a:t>
            </a:fld>
            <a:endParaRPr lang="en-US" smtClean="0"/>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Concentration of Carbon Monoxide (CO) &amp; Health Effects</a:t>
            </a:r>
            <a:r>
              <a:rPr lang="en-US"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0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C0F604-8A85-4648-98D0-76EDBD6BCFC3}" type="slidenum">
              <a:rPr lang="en-US" smtClean="0"/>
              <a:pPr eaLnBrk="1" hangingPunct="1"/>
              <a:t>36</a:t>
            </a:fld>
            <a:endParaRPr lang="en-US" smtClean="0"/>
          </a:p>
        </p:txBody>
      </p:sp>
      <p:sp>
        <p:nvSpPr>
          <p:cNvPr id="200708" name="Rectangle 2"/>
          <p:cNvSpPr>
            <a:spLocks noGrp="1" noRot="1" noChangeAspect="1" noChangeArrowheads="1" noTextEdit="1"/>
          </p:cNvSpPr>
          <p:nvPr>
            <p:ph type="sldImg"/>
          </p:nvPr>
        </p:nvSpPr>
        <p:spPr>
          <a:ln/>
        </p:spPr>
      </p:sp>
      <p:sp>
        <p:nvSpPr>
          <p:cNvPr id="200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Hydrogen sulfide is a colorless, very poisonous, flammable gas with the characteristic foul odor of rotten eggs. It often results from the bacterial breakdown of organic matter in the absence of oxygen, such as in swamps and sewers (manholes).</a:t>
            </a:r>
          </a:p>
          <a:p>
            <a:pPr eaLnBrk="1" hangingPunct="1"/>
            <a:endParaRPr lang="en-US" smtClean="0"/>
          </a:p>
          <a:p>
            <a:pPr eaLnBrk="1" hangingPunct="1"/>
            <a:r>
              <a:rPr lang="en-US" smtClean="0"/>
              <a:t>Just a few breaths of air containing high levels of hydrogen sulfide gas can cause death. Lower, longer-term exposure can cause eye irritation, headache, and fatigue.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0B475F-6963-4B8C-A344-6E6B36081E2B}" type="slidenum">
              <a:rPr lang="en-US" smtClean="0"/>
              <a:pPr eaLnBrk="1" hangingPunct="1"/>
              <a:t>37</a:t>
            </a:fld>
            <a:endParaRPr lang="en-US" smtClean="0"/>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Concentration of Hydrogen Sulfide &amp; Health Effects</a:t>
            </a:r>
            <a:r>
              <a:rPr lang="en-US" smtClean="0"/>
              <a:t> </a:t>
            </a:r>
          </a:p>
          <a:p>
            <a:pPr eaLnBrk="1" hangingPunct="1"/>
            <a:endParaRPr lang="en-US" smtClean="0"/>
          </a:p>
          <a:p>
            <a:pPr eaLnBrk="1" hangingPunct="1"/>
            <a:r>
              <a:rPr lang="en-US" b="1" i="1" smtClean="0"/>
              <a:t>WARNING:</a:t>
            </a:r>
            <a:r>
              <a:rPr lang="en-US" i="1" smtClean="0"/>
              <a:t> when hydrogen sulfide is breathed in, it reacts with the moisture in the airways and forms an acid. This is highly irritating to skin tissue resulting in acute irritant health effects.</a:t>
            </a:r>
            <a:r>
              <a:rPr lang="en-US"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27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775F4D-BFD5-48A7-9E97-CB60F6FF7631}" type="slidenum">
              <a:rPr lang="en-US" smtClean="0"/>
              <a:pPr eaLnBrk="1" hangingPunct="1"/>
              <a:t>38</a:t>
            </a:fld>
            <a:endParaRPr lang="en-US" smtClean="0"/>
          </a:p>
        </p:txBody>
      </p:sp>
      <p:sp>
        <p:nvSpPr>
          <p:cNvPr id="202756" name="Rectangle 2"/>
          <p:cNvSpPr>
            <a:spLocks noGrp="1" noRot="1" noChangeAspect="1" noChangeArrowheads="1" noTextEdit="1"/>
          </p:cNvSpPr>
          <p:nvPr>
            <p:ph type="sldImg"/>
          </p:nvPr>
        </p:nvSpPr>
        <p:spPr>
          <a:ln/>
        </p:spPr>
      </p:sp>
      <p:sp>
        <p:nvSpPr>
          <p:cNvPr id="202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Decomposition, or break down of materials during welding, cutting and brazing could result in an exposure to hazardous gas. </a:t>
            </a:r>
          </a:p>
          <a:p>
            <a:pPr eaLnBrk="1" hangingPunct="1">
              <a:lnSpc>
                <a:spcPct val="90000"/>
              </a:lnSpc>
            </a:pPr>
            <a:endParaRPr lang="en-US" smtClean="0"/>
          </a:p>
          <a:p>
            <a:pPr eaLnBrk="1" hangingPunct="1">
              <a:lnSpc>
                <a:spcPct val="90000"/>
              </a:lnSpc>
            </a:pPr>
            <a:r>
              <a:rPr lang="en-US" smtClean="0"/>
              <a:t>A number of gases are produced as a normal part of the welding process. These gases may come from the welding arc (</a:t>
            </a:r>
            <a:r>
              <a:rPr lang="en-US" i="1" smtClean="0"/>
              <a:t>ozone</a:t>
            </a:r>
            <a:r>
              <a:rPr lang="en-US" smtClean="0"/>
              <a:t> &amp; </a:t>
            </a:r>
            <a:r>
              <a:rPr lang="en-US" i="1" smtClean="0"/>
              <a:t>nitrogen oxides</a:t>
            </a:r>
            <a:r>
              <a:rPr lang="en-US" smtClean="0"/>
              <a:t>), or the burning process (</a:t>
            </a:r>
            <a:r>
              <a:rPr lang="en-US" i="1" smtClean="0"/>
              <a:t>carbon dioxide</a:t>
            </a:r>
            <a:r>
              <a:rPr lang="en-US" smtClean="0"/>
              <a:t>, </a:t>
            </a:r>
            <a:r>
              <a:rPr lang="en-US" i="1" smtClean="0"/>
              <a:t>carbon monoxide</a:t>
            </a:r>
            <a:r>
              <a:rPr lang="en-US" smtClean="0"/>
              <a:t>, </a:t>
            </a:r>
            <a:r>
              <a:rPr lang="en-US" i="1" smtClean="0"/>
              <a:t>hydrogen fluoride and phosgene</a:t>
            </a:r>
            <a:r>
              <a:rPr lang="en-US" smtClean="0"/>
              <a:t>).</a:t>
            </a:r>
          </a:p>
          <a:p>
            <a:pPr eaLnBrk="1" hangingPunct="1">
              <a:lnSpc>
                <a:spcPct val="90000"/>
              </a:lnSpc>
            </a:pPr>
            <a:endParaRPr lang="en-US" smtClean="0"/>
          </a:p>
          <a:p>
            <a:pPr eaLnBrk="1" hangingPunct="1">
              <a:lnSpc>
                <a:spcPct val="90000"/>
              </a:lnSpc>
            </a:pPr>
            <a:r>
              <a:rPr lang="en-US" b="1" i="1" smtClean="0"/>
              <a:t>Gases generated during welding, cutting and brazing; these may be produced by the welding operation: </a:t>
            </a:r>
            <a:endParaRPr lang="en-US" smtClean="0"/>
          </a:p>
          <a:p>
            <a:pPr eaLnBrk="1" hangingPunct="1">
              <a:lnSpc>
                <a:spcPct val="90000"/>
              </a:lnSpc>
            </a:pPr>
            <a:r>
              <a:rPr lang="en-US" smtClean="0"/>
              <a:t>Carbon Dioxide</a:t>
            </a:r>
          </a:p>
          <a:p>
            <a:pPr eaLnBrk="1" hangingPunct="1">
              <a:lnSpc>
                <a:spcPct val="90000"/>
              </a:lnSpc>
            </a:pPr>
            <a:r>
              <a:rPr lang="en-US" smtClean="0"/>
              <a:t>Carbon Monoxide</a:t>
            </a:r>
          </a:p>
          <a:p>
            <a:pPr eaLnBrk="1" hangingPunct="1">
              <a:lnSpc>
                <a:spcPct val="90000"/>
              </a:lnSpc>
            </a:pPr>
            <a:r>
              <a:rPr lang="en-US" smtClean="0"/>
              <a:t>Nitrogen Dioxide </a:t>
            </a:r>
          </a:p>
          <a:p>
            <a:pPr eaLnBrk="1" hangingPunct="1">
              <a:lnSpc>
                <a:spcPct val="90000"/>
              </a:lnSpc>
            </a:pPr>
            <a:r>
              <a:rPr lang="en-US" smtClean="0"/>
              <a:t>Nitric Oxide</a:t>
            </a:r>
          </a:p>
          <a:p>
            <a:pPr eaLnBrk="1" hangingPunct="1">
              <a:lnSpc>
                <a:spcPct val="90000"/>
              </a:lnSpc>
            </a:pPr>
            <a:r>
              <a:rPr lang="en-US" smtClean="0"/>
              <a:t>Hydrogen Fluoride</a:t>
            </a:r>
          </a:p>
          <a:p>
            <a:pPr eaLnBrk="1" hangingPunct="1">
              <a:lnSpc>
                <a:spcPct val="90000"/>
              </a:lnSpc>
            </a:pPr>
            <a:r>
              <a:rPr lang="en-US" smtClean="0"/>
              <a:t>Ozone </a:t>
            </a:r>
          </a:p>
          <a:p>
            <a:pPr eaLnBrk="1" hangingPunct="1">
              <a:lnSpc>
                <a:spcPct val="90000"/>
              </a:lnSpc>
            </a:pPr>
            <a:r>
              <a:rPr lang="en-US" smtClean="0"/>
              <a:t>Phosgene</a:t>
            </a:r>
          </a:p>
          <a:p>
            <a:pPr eaLnBrk="1" hangingPunct="1">
              <a:lnSpc>
                <a:spcPct val="90000"/>
              </a:lnSpc>
            </a:pPr>
            <a:endParaRPr lang="en-US" smtClean="0"/>
          </a:p>
          <a:p>
            <a:pPr eaLnBrk="1" hangingPunct="1">
              <a:lnSpc>
                <a:spcPct val="90000"/>
              </a:lnSpc>
              <a:spcBef>
                <a:spcPct val="0"/>
              </a:spcBef>
            </a:pPr>
            <a:r>
              <a:rPr lang="en-US" b="1" i="1" smtClean="0"/>
              <a:t>Welders have potential exposure to hazardous gas.</a:t>
            </a:r>
            <a:endParaRPr lang="en-US" smtClean="0"/>
          </a:p>
          <a:p>
            <a:pPr eaLnBrk="1" hangingPunct="1">
              <a:lnSpc>
                <a:spcPct val="90000"/>
              </a:lnSpc>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3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F50117-7E48-4CB5-916B-4C6D3271F720}" type="slidenum">
              <a:rPr lang="en-US" smtClean="0"/>
              <a:pPr eaLnBrk="1" hangingPunct="1"/>
              <a:t>39</a:t>
            </a:fld>
            <a:endParaRPr lang="en-US" smtClean="0"/>
          </a:p>
        </p:txBody>
      </p:sp>
      <p:sp>
        <p:nvSpPr>
          <p:cNvPr id="203780" name="Rectangle 2"/>
          <p:cNvSpPr>
            <a:spLocks noGrp="1" noRot="1" noChangeAspect="1" noChangeArrowheads="1" noTextEdit="1"/>
          </p:cNvSpPr>
          <p:nvPr>
            <p:ph type="sldImg"/>
          </p:nvPr>
        </p:nvSpPr>
        <p:spPr>
          <a:ln/>
        </p:spPr>
      </p:sp>
      <p:sp>
        <p:nvSpPr>
          <p:cNvPr id="203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Diesel exhaust is a pervasive airborne contaminant in workplaces where diesel-powered equipment is used. Due to expanding use of diesel equipment, more and more workers are exposed to diesel exhaust. More than one million workers are exposed to diesel exhaust and face the risk of adverse health effects, ranging from headaches and nausea to cancer and respiratory disease.</a:t>
            </a:r>
          </a:p>
          <a:p>
            <a:pPr eaLnBrk="1" hangingPunct="1"/>
            <a:endParaRPr lang="en-US" smtClean="0"/>
          </a:p>
          <a:p>
            <a:pPr eaLnBrk="1" hangingPunct="1"/>
            <a:r>
              <a:rPr lang="en-US" smtClean="0"/>
              <a:t>Manufacturers and importers of diesel fuel are responsible for performing a hazard determination and transmitting the hazard information of diesel fuel to their downstream customers through Material Safety Data Sheets (MSDSs). As part of the evaluation, the manufacturer must anticipate the intended uses of the product, and consider the potential physical and health hazards to which employees may be exposed as a result of those uses. Any health or physical hazards associated with the exhaust must therefore be included on the MSDS.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67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1241F2-EE39-49A3-AB8B-2BCE33346A16}" type="slidenum">
              <a:rPr lang="en-US" smtClean="0"/>
              <a:pPr eaLnBrk="1" hangingPunct="1"/>
              <a:t>4</a:t>
            </a:fld>
            <a:endParaRPr lang="en-US" smtClean="0"/>
          </a:p>
        </p:txBody>
      </p:sp>
      <p:sp>
        <p:nvSpPr>
          <p:cNvPr id="167940" name="Rectangle 2"/>
          <p:cNvSpPr>
            <a:spLocks noGrp="1" noRot="1" noChangeAspect="1" noChangeArrowheads="1" noTextEdit="1"/>
          </p:cNvSpPr>
          <p:nvPr>
            <p:ph type="sldImg"/>
          </p:nvPr>
        </p:nvSpPr>
        <p:spPr>
          <a:ln/>
        </p:spPr>
      </p:sp>
      <p:sp>
        <p:nvSpPr>
          <p:cNvPr id="167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Important terms that will be discussed during this lesson.</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4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2AADD8-699C-4782-9CD9-7B0CB64C229B}" type="slidenum">
              <a:rPr lang="en-US" smtClean="0"/>
              <a:pPr eaLnBrk="1" hangingPunct="1"/>
              <a:t>40</a:t>
            </a:fld>
            <a:endParaRPr lang="en-US" smtClean="0"/>
          </a:p>
        </p:txBody>
      </p:sp>
      <p:sp>
        <p:nvSpPr>
          <p:cNvPr id="204804" name="Rectangle 2"/>
          <p:cNvSpPr>
            <a:spLocks noGrp="1" noRot="1" noChangeAspect="1" noChangeArrowheads="1" noTextEdit="1"/>
          </p:cNvSpPr>
          <p:nvPr>
            <p:ph type="sldImg"/>
          </p:nvPr>
        </p:nvSpPr>
        <p:spPr>
          <a:ln/>
        </p:spPr>
      </p:sp>
      <p:sp>
        <p:nvSpPr>
          <p:cNvPr id="204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NOTE: </a:t>
            </a:r>
            <a:r>
              <a:rPr lang="en-US" i="1" smtClean="0"/>
              <a:t>Before using any respirator and filter combination, always check with the manufacturer to ensure that it is approved and appropriate for the hazard.</a:t>
            </a:r>
            <a:r>
              <a:rPr lang="en-US" smtClean="0"/>
              <a:t> </a:t>
            </a:r>
          </a:p>
          <a:p>
            <a:pPr eaLnBrk="1" hangingPunct="1"/>
            <a:endParaRPr lang="en-US" smtClean="0"/>
          </a:p>
          <a:p>
            <a:pPr eaLnBrk="1" hangingPunct="1"/>
            <a:r>
              <a:rPr lang="en-US" b="1" i="1" smtClean="0"/>
              <a:t>Respiratory protection used to protect against gases include:</a:t>
            </a:r>
            <a:endParaRPr lang="en-US" smtClean="0"/>
          </a:p>
          <a:p>
            <a:pPr eaLnBrk="1" hangingPunct="1"/>
            <a:r>
              <a:rPr lang="en-US" smtClean="0"/>
              <a:t>Acid gas cartridges [White]</a:t>
            </a:r>
          </a:p>
          <a:p>
            <a:pPr eaLnBrk="1" hangingPunct="1"/>
            <a:r>
              <a:rPr lang="en-US" smtClean="0"/>
              <a:t>Organic vapor (OV) acid gas cartridges [Yellow] </a:t>
            </a:r>
          </a:p>
          <a:p>
            <a:pPr eaLnBrk="1" hangingPunct="1"/>
            <a:r>
              <a:rPr lang="en-US" smtClean="0"/>
              <a:t>Multi vapor gas cartridges [Olive Green]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5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E9B06E-94EE-4EF0-B5ED-32FBE994BEC0}" type="slidenum">
              <a:rPr lang="en-US" smtClean="0"/>
              <a:pPr eaLnBrk="1" hangingPunct="1"/>
              <a:t>41</a:t>
            </a:fld>
            <a:endParaRPr lang="en-US" smtClean="0"/>
          </a:p>
        </p:txBody>
      </p:sp>
      <p:sp>
        <p:nvSpPr>
          <p:cNvPr id="205828" name="Rectangle 2"/>
          <p:cNvSpPr>
            <a:spLocks noGrp="1" noRot="1" noChangeAspect="1" noChangeArrowheads="1" noTextEdit="1"/>
          </p:cNvSpPr>
          <p:nvPr>
            <p:ph type="sldImg"/>
          </p:nvPr>
        </p:nvSpPr>
        <p:spPr>
          <a:ln/>
        </p:spPr>
      </p:sp>
      <p:sp>
        <p:nvSpPr>
          <p:cNvPr id="205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ESLI’s help to eliminate the guesswork in determining when a respirator’s cartridges should be replaced. ESLI’s are indicators on the side of each filter cartridge that change color as the charcoal or other absorbent inside absorbs the chemicals. The color change progresses from one end of the indicator window to the other. The service life of the filter is expired when the indication color fills the indicator window.</a:t>
            </a:r>
            <a:endParaRPr lang="en-US" b="1" i="1" smtClean="0"/>
          </a:p>
          <a:p>
            <a:pPr eaLnBrk="1" hangingPunct="1"/>
            <a:endParaRPr lang="en-US" b="1" i="1" smtClean="0"/>
          </a:p>
          <a:p>
            <a:pPr eaLnBrk="1" hangingPunct="1"/>
            <a:r>
              <a:rPr lang="en-US" smtClean="0"/>
              <a:t>Many gas cartridges require an </a:t>
            </a:r>
            <a:r>
              <a:rPr lang="en-US" b="1" i="1" smtClean="0"/>
              <a:t>end of service life indicator (ESLI)</a:t>
            </a:r>
            <a:r>
              <a:rPr lang="en-US" smtClean="0"/>
              <a:t> due to their poor warning properties (e.g., hydrogen sulfide). If the cartridge does not have an ESLI, then a regular respirator cartridge change out schedule must be instituted by the employer.</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68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30A31D-E68A-4F2C-B636-20646D1701A9}" type="slidenum">
              <a:rPr lang="en-US" smtClean="0"/>
              <a:pPr eaLnBrk="1" hangingPunct="1"/>
              <a:t>42</a:t>
            </a:fld>
            <a:endParaRPr lang="en-US" smtClean="0"/>
          </a:p>
        </p:txBody>
      </p:sp>
      <p:sp>
        <p:nvSpPr>
          <p:cNvPr id="206852" name="Rectangle 2"/>
          <p:cNvSpPr>
            <a:spLocks noGrp="1" noRot="1" noChangeAspect="1" noChangeArrowheads="1" noTextEdit="1"/>
          </p:cNvSpPr>
          <p:nvPr>
            <p:ph type="sldImg"/>
          </p:nvPr>
        </p:nvSpPr>
        <p:spPr>
          <a:ln/>
        </p:spPr>
      </p:sp>
      <p:sp>
        <p:nvSpPr>
          <p:cNvPr id="206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Vapors are gaseous form of substances that are normally in a liquid state at room temperature and pressure. They are formed by evaporation; vapors are measured as a percent volume of air, or parts per million (ppm). </a:t>
            </a:r>
          </a:p>
          <a:p>
            <a:pPr eaLnBrk="1" hangingPunct="1"/>
            <a:endParaRPr lang="en-US" smtClean="0"/>
          </a:p>
          <a:p>
            <a:pPr eaLnBrk="1" hangingPunct="1"/>
            <a:r>
              <a:rPr lang="en-US" b="1" i="1" smtClean="0"/>
              <a:t>Nail polish remover, an organic solvent (usually acetone) has a distinctive vapor odor.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7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B90860-2630-48F6-B226-FEB62B299505}" type="slidenum">
              <a:rPr lang="en-US" smtClean="0"/>
              <a:pPr eaLnBrk="1" hangingPunct="1"/>
              <a:t>43</a:t>
            </a:fld>
            <a:endParaRPr lang="en-US" smtClean="0"/>
          </a:p>
        </p:txBody>
      </p:sp>
      <p:sp>
        <p:nvSpPr>
          <p:cNvPr id="207876" name="Rectangle 2"/>
          <p:cNvSpPr>
            <a:spLocks noGrp="1" noRot="1" noChangeAspect="1" noChangeArrowheads="1" noTextEdit="1"/>
          </p:cNvSpPr>
          <p:nvPr>
            <p:ph type="sldImg"/>
          </p:nvPr>
        </p:nvSpPr>
        <p:spPr>
          <a:ln/>
        </p:spPr>
      </p:sp>
      <p:sp>
        <p:nvSpPr>
          <p:cNvPr id="207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Some solvents give off vapor at or below room temperature (72ºF).</a:t>
            </a:r>
          </a:p>
          <a:p>
            <a:pPr eaLnBrk="1" hangingPunct="1"/>
            <a:endParaRPr lang="en-US" b="1" i="1" smtClean="0"/>
          </a:p>
          <a:p>
            <a:pPr eaLnBrk="1" hangingPunct="1"/>
            <a:r>
              <a:rPr lang="en-US" b="1" i="1" smtClean="0"/>
              <a:t>Water needs to be heated (212ºF) for vapors to be formed.</a:t>
            </a:r>
          </a:p>
          <a:p>
            <a:pPr eaLnBrk="1" hangingPunct="1"/>
            <a:endParaRPr lang="en-US" smtClean="0"/>
          </a:p>
          <a:p>
            <a:pPr eaLnBrk="1" hangingPunct="1"/>
            <a:r>
              <a:rPr lang="en-US" smtClean="0"/>
              <a:t>Vapors may be formed when liquids are heated, for example, boiling water creates steam (a form of vapor); some solvents form vapors without being heated (these vapors are formed at or below room temperature). The temperature at which a liquid gives off vapor is called </a:t>
            </a:r>
            <a:r>
              <a:rPr lang="en-US" b="1" i="1" smtClean="0"/>
              <a:t>flash point</a:t>
            </a:r>
            <a:r>
              <a:rPr lang="en-US" smtClean="0"/>
              <a:t>. How much vapor is released into the air and how quickly the vapor will fill a space is based on a liquids </a:t>
            </a:r>
            <a:r>
              <a:rPr lang="en-US" b="1" i="1" smtClean="0"/>
              <a:t>vapor pressure</a:t>
            </a:r>
            <a:r>
              <a:rPr lang="en-US" smtClean="0"/>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88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1AD199-B1B8-4DFC-A922-75CAD78A2C08}" type="slidenum">
              <a:rPr lang="en-US" smtClean="0"/>
              <a:pPr eaLnBrk="1" hangingPunct="1"/>
              <a:t>45</a:t>
            </a:fld>
            <a:endParaRPr lang="en-US" smtClean="0"/>
          </a:p>
        </p:txBody>
      </p:sp>
      <p:sp>
        <p:nvSpPr>
          <p:cNvPr id="208900" name="Rectangle 2"/>
          <p:cNvSpPr>
            <a:spLocks noGrp="1" noRot="1" noChangeAspect="1" noChangeArrowheads="1" noTextEdit="1"/>
          </p:cNvSpPr>
          <p:nvPr>
            <p:ph type="sldImg"/>
          </p:nvPr>
        </p:nvSpPr>
        <p:spPr>
          <a:ln/>
        </p:spPr>
      </p:sp>
      <p:sp>
        <p:nvSpPr>
          <p:cNvPr id="208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Vapor density is defined as the relative weight of a vapor compared to air, which has an arbitrary value of one (1). If a vapor density is less than one it will generally raise in air. If the vapor density is greater than one it will generally sink in air. All vapor produced by solvents have densities greater than 1.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09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E567E-4FD2-48C5-B0E8-5EC0308B2AD8}" type="slidenum">
              <a:rPr lang="en-US" smtClean="0"/>
              <a:pPr eaLnBrk="1" hangingPunct="1"/>
              <a:t>46</a:t>
            </a:fld>
            <a:endParaRPr lang="en-US" smtClean="0"/>
          </a:p>
        </p:txBody>
      </p:sp>
      <p:sp>
        <p:nvSpPr>
          <p:cNvPr id="209924" name="Rectangle 2"/>
          <p:cNvSpPr>
            <a:spLocks noGrp="1" noRot="1" noChangeAspect="1" noChangeArrowheads="1" noTextEdit="1"/>
          </p:cNvSpPr>
          <p:nvPr>
            <p:ph type="sldImg"/>
          </p:nvPr>
        </p:nvSpPr>
        <p:spPr>
          <a:ln/>
        </p:spPr>
      </p:sp>
      <p:sp>
        <p:nvSpPr>
          <p:cNvPr id="209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The NFPA 704M Diamond uses a chemical’s flash point to rate its flammability.</a:t>
            </a:r>
            <a:r>
              <a:rPr lang="en-US" smtClean="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0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8135CD-168B-4612-ABDE-D301D61B22C6}" type="slidenum">
              <a:rPr lang="en-US" smtClean="0"/>
              <a:pPr eaLnBrk="1" hangingPunct="1"/>
              <a:t>47</a:t>
            </a:fld>
            <a:endParaRPr lang="en-US" smtClean="0"/>
          </a:p>
        </p:txBody>
      </p:sp>
      <p:sp>
        <p:nvSpPr>
          <p:cNvPr id="210948" name="Rectangle 2"/>
          <p:cNvSpPr>
            <a:spLocks noGrp="1" noRot="1" noChangeAspect="1" noChangeArrowheads="1" noTextEdit="1"/>
          </p:cNvSpPr>
          <p:nvPr>
            <p:ph type="sldImg"/>
          </p:nvPr>
        </p:nvSpPr>
        <p:spPr>
          <a:ln/>
        </p:spPr>
      </p:sp>
      <p:sp>
        <p:nvSpPr>
          <p:cNvPr id="210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Solvents are valuable because they can dissolve other substances. But they can also dissolve skin fats and oils. Most of the solvents used in construction cause some form of dermatitis – skin dryness, cracking, redness, and blisters </a:t>
            </a:r>
            <a:r>
              <a:rPr lang="en-US" i="1" smtClean="0"/>
              <a:t>(local health effect)</a:t>
            </a:r>
            <a:r>
              <a:rPr lang="en-US" smtClean="0"/>
              <a:t>.</a:t>
            </a:r>
          </a:p>
          <a:p>
            <a:pPr eaLnBrk="1" hangingPunct="1"/>
            <a:r>
              <a:rPr lang="en-US" smtClean="0"/>
              <a:t>Some solvents have high vapor pressure, meaning that the solvent evaporates at low temperatures and very quickly; this will result in more vapor being produced causing more of a hazard (more vapor being inhaled). </a:t>
            </a:r>
          </a:p>
          <a:p>
            <a:pPr eaLnBrk="1" hangingPunct="1"/>
            <a:r>
              <a:rPr lang="en-US" smtClean="0"/>
              <a:t>When breathed in, solvent vapors can enter the blood stream and travel to other parts of the body, particularly the nervous system, resulting in a toxic exposure </a:t>
            </a:r>
            <a:r>
              <a:rPr lang="en-US" i="1" smtClean="0"/>
              <a:t>(systemic health effect)</a:t>
            </a:r>
            <a:r>
              <a:rPr lang="en-US" smtClean="0"/>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1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88A8BD-A9C6-4FE1-86EE-9A18437A14B6}" type="slidenum">
              <a:rPr lang="en-US" smtClean="0"/>
              <a:pPr eaLnBrk="1" hangingPunct="1"/>
              <a:t>48</a:t>
            </a:fld>
            <a:endParaRPr lang="en-US" smtClean="0"/>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Vapor pressure is the likelihood that a liquid will evaporate at room temperature. Chemicals with a high vapor pressure will evaporate more than chemicals with a low vapor pressure. If two chemicals are equally toxic to the body, the one with the higher vapor pressure is more hazardous because more of it will evaporate and be in the air to be inhaled.</a:t>
            </a:r>
          </a:p>
          <a:p>
            <a:pPr eaLnBrk="1" hangingPunct="1"/>
            <a:r>
              <a:rPr lang="en-US" smtClean="0"/>
              <a:t>One unit of measurement to describe a substances relative vapor pressure is </a:t>
            </a:r>
            <a:r>
              <a:rPr lang="en-US" i="1" smtClean="0"/>
              <a:t>“mmHg”</a:t>
            </a:r>
            <a:r>
              <a:rPr lang="en-US" smtClean="0"/>
              <a:t> (millimeter of mercury); the unit of pressure equal to the pressure exerted by liquid mercury one-millimeter-high column at a standard temperature.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2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5A69E8-FFBC-42C6-AFB2-9D2199A64B70}" type="slidenum">
              <a:rPr lang="en-US" smtClean="0"/>
              <a:pPr eaLnBrk="1" hangingPunct="1"/>
              <a:t>49</a:t>
            </a:fld>
            <a:endParaRPr lang="en-US" smtClean="0"/>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Toxic substances become more hazardous when a greater potential for entry into the body exists, inhalation is the greatest potential for chemicals to enter the body; </a:t>
            </a:r>
            <a:r>
              <a:rPr lang="en-US" i="1" smtClean="0"/>
              <a:t>more airborne vapor, more hazardous the situation</a:t>
            </a:r>
            <a:r>
              <a:rPr lang="en-US" smtClean="0"/>
              <a:t>. </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4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337AA3-8991-482E-9D75-D6A7DA09B9FF}" type="slidenum">
              <a:rPr lang="en-US" smtClean="0"/>
              <a:pPr eaLnBrk="1" hangingPunct="1"/>
              <a:t>50</a:t>
            </a:fld>
            <a:endParaRPr lang="en-US" smtClean="0"/>
          </a:p>
        </p:txBody>
      </p:sp>
      <p:sp>
        <p:nvSpPr>
          <p:cNvPr id="214020" name="Rectangle 2"/>
          <p:cNvSpPr>
            <a:spLocks noGrp="1" noRot="1" noChangeAspect="1" noChangeArrowheads="1" noTextEdit="1"/>
          </p:cNvSpPr>
          <p:nvPr>
            <p:ph type="sldImg"/>
          </p:nvPr>
        </p:nvSpPr>
        <p:spPr>
          <a:ln/>
        </p:spPr>
      </p:sp>
      <p:sp>
        <p:nvSpPr>
          <p:cNvPr id="214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Group Discussion…</a:t>
            </a:r>
          </a:p>
          <a:p>
            <a:pPr eaLnBrk="1" hangingPunct="1"/>
            <a:r>
              <a:rPr lang="en-US" b="1" i="1" smtClean="0"/>
              <a:t>What hazardous vapors are present on your job?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68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623DD-2DD7-4CB9-9EBE-B45DCAC2E73B}" type="slidenum">
              <a:rPr lang="en-US" smtClean="0"/>
              <a:pPr eaLnBrk="1" hangingPunct="1"/>
              <a:t>5</a:t>
            </a:fld>
            <a:endParaRPr lang="en-US" smtClean="0"/>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Chemical Health Hazard</a:t>
            </a:r>
          </a:p>
          <a:p>
            <a:pPr eaLnBrk="1" hangingPunct="1"/>
            <a:endParaRPr lang="en-US" smtClean="0"/>
          </a:p>
          <a:p>
            <a:pPr eaLnBrk="1" hangingPunct="1"/>
            <a:r>
              <a:rPr lang="en-US" smtClean="0"/>
              <a:t>A chemical health hazard means a chemical for which there is statistically significant evidence based on at least one study conducted in accordance with established scientific principles that acute or chronic health effects may occur in exposed employees. Chemical hazards may take the form of a gas, vapor, fume, dust/fiber and/or mist.</a:t>
            </a:r>
          </a:p>
          <a:p>
            <a:pPr eaLnBrk="1" hangingPunct="1"/>
            <a:endParaRPr lang="en-US" b="1" i="1" smtClean="0"/>
          </a:p>
          <a:p>
            <a:pPr eaLnBrk="1" hangingPunct="1"/>
            <a:r>
              <a:rPr lang="en-US" b="1" i="1" smtClean="0"/>
              <a:t>Chemical hazards can damage the lungs, skin, eyes, mucous membranes, and target specific organs in the body!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5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ABBD5C-4847-475B-8163-1D109CFB4B57}" type="slidenum">
              <a:rPr lang="en-US" smtClean="0"/>
              <a:pPr eaLnBrk="1" hangingPunct="1"/>
              <a:t>51</a:t>
            </a:fld>
            <a:endParaRPr lang="en-US" smtClean="0"/>
          </a:p>
        </p:txBody>
      </p:sp>
      <p:sp>
        <p:nvSpPr>
          <p:cNvPr id="215044" name="Rectangle 2"/>
          <p:cNvSpPr>
            <a:spLocks noGrp="1" noRot="1" noChangeAspect="1" noChangeArrowheads="1" noTextEdit="1"/>
          </p:cNvSpPr>
          <p:nvPr>
            <p:ph type="sldImg"/>
          </p:nvPr>
        </p:nvSpPr>
        <p:spPr>
          <a:ln/>
        </p:spPr>
      </p:sp>
      <p:sp>
        <p:nvSpPr>
          <p:cNvPr id="215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NOTE: </a:t>
            </a:r>
            <a:r>
              <a:rPr lang="en-US" i="1" smtClean="0"/>
              <a:t>Before using any respirator and filter combination, always check with the manufacturer to ensure that it is approved and appropriate for the hazard.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6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D78BC2-5D37-4EA4-9295-D0248E3BF03F}" type="slidenum">
              <a:rPr lang="en-US" smtClean="0"/>
              <a:pPr eaLnBrk="1" hangingPunct="1"/>
              <a:t>52</a:t>
            </a:fld>
            <a:endParaRPr lang="en-US" smtClean="0"/>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Fumes are solid particles that are formed when a metal or other solid vaporizes and the molecules condense (or solidify) in cool air. This usually occurs during welding/cutting of metals, e.g., </a:t>
            </a:r>
            <a:r>
              <a:rPr lang="en-US" b="1" i="1" smtClean="0"/>
              <a:t>welding fumes</a:t>
            </a:r>
            <a:r>
              <a:rPr lang="en-US" smtClean="0"/>
              <a:t>. Fumes are also produced by hot </a:t>
            </a:r>
            <a:r>
              <a:rPr lang="en-US" b="1" i="1" smtClean="0"/>
              <a:t>asphalt</a:t>
            </a:r>
            <a:r>
              <a:rPr lang="en-US" smtClean="0"/>
              <a:t> during hot tar roofing and paving. </a:t>
            </a:r>
            <a:r>
              <a:rPr lang="en-US" b="1" i="1" smtClean="0"/>
              <a:t>Coal tar (naphtha)</a:t>
            </a:r>
            <a:r>
              <a:rPr lang="en-US" smtClean="0"/>
              <a:t> and plastics also produces fumes when heated.</a:t>
            </a:r>
          </a:p>
          <a:p>
            <a:pPr eaLnBrk="1" hangingPunct="1"/>
            <a:r>
              <a:rPr lang="en-US" smtClean="0"/>
              <a:t>Fumes are measured as a concentration of airborne particles in a given space (weight/volume); and are measured in either milligrams or micrograms per cubic meter of air (mg/m³) or (µg/m³).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7A8AD3-1698-494D-B0C9-646D12BFDC70}" type="slidenum">
              <a:rPr lang="en-US" smtClean="0"/>
              <a:pPr eaLnBrk="1" hangingPunct="1"/>
              <a:t>53</a:t>
            </a:fld>
            <a:endParaRPr lang="en-US" smtClean="0"/>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Group Discussion…</a:t>
            </a:r>
          </a:p>
          <a:p>
            <a:pPr eaLnBrk="1" hangingPunct="1"/>
            <a:endParaRPr lang="en-US" b="1" i="1" smtClean="0"/>
          </a:p>
          <a:p>
            <a:pPr eaLnBrk="1" hangingPunct="1"/>
            <a:r>
              <a:rPr lang="en-US" b="1" i="1" smtClean="0"/>
              <a:t>What hazardous fumes are present on your job?</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8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8F54BB-EF12-4333-92CA-6CEFF29D76A0}" type="slidenum">
              <a:rPr lang="en-US" smtClean="0"/>
              <a:pPr eaLnBrk="1" hangingPunct="1"/>
              <a:t>54</a:t>
            </a:fld>
            <a:endParaRPr lang="en-US" smtClean="0"/>
          </a:p>
        </p:txBody>
      </p:sp>
      <p:sp>
        <p:nvSpPr>
          <p:cNvPr id="218116" name="Rectangle 2"/>
          <p:cNvSpPr>
            <a:spLocks noGrp="1" noRot="1" noChangeAspect="1" noChangeArrowheads="1" noTextEdit="1"/>
          </p:cNvSpPr>
          <p:nvPr>
            <p:ph type="sldImg"/>
          </p:nvPr>
        </p:nvSpPr>
        <p:spPr>
          <a:ln/>
        </p:spPr>
      </p:sp>
      <p:sp>
        <p:nvSpPr>
          <p:cNvPr id="218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Fumes are generated by heat; either by burning, welding, cutting and heating. At a certain temperature, a solid is vaporized – then as it cools, it forms a small particle; these particles are respirable.</a:t>
            </a:r>
          </a:p>
          <a:p>
            <a:pPr eaLnBrk="1" hangingPunct="1"/>
            <a:endParaRPr lang="en-US" smtClean="0"/>
          </a:p>
          <a:p>
            <a:pPr eaLnBrk="1" hangingPunct="1"/>
            <a:r>
              <a:rPr lang="en-US" smtClean="0"/>
              <a:t>Fumes can irritate the skin, eyes and nose; causing an immediate</a:t>
            </a:r>
            <a:r>
              <a:rPr lang="en-US" i="1" smtClean="0"/>
              <a:t> (acute) health effect.</a:t>
            </a:r>
            <a:r>
              <a:rPr lang="en-US" smtClean="0"/>
              <a:t> These affects are local to the point of contact, such as mucous membranes, eyes and lungs. </a:t>
            </a:r>
          </a:p>
          <a:p>
            <a:pPr eaLnBrk="1" hangingPunct="1"/>
            <a:r>
              <a:rPr lang="en-US" smtClean="0"/>
              <a:t>For example, cadmium (welding fume), can cause the lungs to fill with fluid, causing pulmonary edema (fluid in the lungs).</a:t>
            </a:r>
          </a:p>
          <a:p>
            <a:pPr eaLnBrk="1" hangingPunct="1"/>
            <a:r>
              <a:rPr lang="en-US" smtClean="0"/>
              <a:t>Fumes are respirable in size [less than 10 microns (µm)] and primarily affect the body when they are breathed in. Because of their small size, fumes can easily pass from the lungs into the blood stream; resulting in a</a:t>
            </a:r>
            <a:r>
              <a:rPr lang="en-US" i="1" smtClean="0"/>
              <a:t> systemic health effect.</a:t>
            </a:r>
          </a:p>
          <a:p>
            <a:pPr eaLnBrk="1" hangingPunct="1"/>
            <a:endParaRPr lang="en-US" i="1" smtClean="0"/>
          </a:p>
          <a:p>
            <a:pPr eaLnBrk="1" hangingPunct="1"/>
            <a:r>
              <a:rPr lang="en-US" b="1" i="1" smtClean="0"/>
              <a:t>Fumes are respirable size particles that are inhaled and can enter the blood stream.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19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B60E3-F141-4C45-AF2E-CA3C342F58C0}" type="slidenum">
              <a:rPr lang="en-US" smtClean="0"/>
              <a:pPr eaLnBrk="1" hangingPunct="1"/>
              <a:t>55</a:t>
            </a:fld>
            <a:endParaRPr lang="en-US" smtClean="0"/>
          </a:p>
        </p:txBody>
      </p:sp>
      <p:sp>
        <p:nvSpPr>
          <p:cNvPr id="219140" name="Rectangle 2"/>
          <p:cNvSpPr>
            <a:spLocks noGrp="1" noRot="1" noChangeAspect="1" noChangeArrowheads="1" noTextEdit="1"/>
          </p:cNvSpPr>
          <p:nvPr>
            <p:ph type="sldImg"/>
          </p:nvPr>
        </p:nvSpPr>
        <p:spPr>
          <a:ln/>
        </p:spPr>
      </p:sp>
      <p:sp>
        <p:nvSpPr>
          <p:cNvPr id="219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Diseases that are caused by welding fumes.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01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20DB4C-5C38-47B7-A39C-86D793371FC4}" type="slidenum">
              <a:rPr lang="en-US" smtClean="0"/>
              <a:pPr eaLnBrk="1" hangingPunct="1"/>
              <a:t>56</a:t>
            </a:fld>
            <a:endParaRPr lang="en-US" smtClean="0"/>
          </a:p>
        </p:txBody>
      </p:sp>
      <p:sp>
        <p:nvSpPr>
          <p:cNvPr id="220164" name="Rectangle 2"/>
          <p:cNvSpPr>
            <a:spLocks noGrp="1" noRot="1" noChangeAspect="1" noChangeArrowheads="1" noTextEdit="1"/>
          </p:cNvSpPr>
          <p:nvPr>
            <p:ph type="sldImg"/>
          </p:nvPr>
        </p:nvSpPr>
        <p:spPr>
          <a:ln/>
        </p:spPr>
      </p:sp>
      <p:sp>
        <p:nvSpPr>
          <p:cNvPr id="220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Remember… Using proper engineering controls will help prevent diseases associated with welding and cutting, always use them!</a:t>
            </a:r>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1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0C149F-3052-4F02-9172-2F28FF192615}" type="slidenum">
              <a:rPr lang="en-US" smtClean="0"/>
              <a:pPr eaLnBrk="1" hangingPunct="1"/>
              <a:t>57</a:t>
            </a:fld>
            <a:endParaRPr lang="en-US" smtClean="0"/>
          </a:p>
        </p:txBody>
      </p:sp>
      <p:sp>
        <p:nvSpPr>
          <p:cNvPr id="221188" name="Rectangle 2"/>
          <p:cNvSpPr>
            <a:spLocks noGrp="1" noRot="1" noChangeAspect="1" noChangeArrowheads="1" noTextEdit="1"/>
          </p:cNvSpPr>
          <p:nvPr>
            <p:ph type="sldImg"/>
          </p:nvPr>
        </p:nvSpPr>
        <p:spPr>
          <a:ln/>
        </p:spPr>
      </p:sp>
      <p:sp>
        <p:nvSpPr>
          <p:cNvPr id="221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Workers who are exposed to fumes from asphalt, a petroleum product used extensively in road paving, can experience health effects such as headache, skin rash, sensitization, fatigue, reduced appetite, throat and eye irritation, cough, and skin cancer.</a:t>
            </a:r>
          </a:p>
          <a:p>
            <a:pPr eaLnBrk="1" hangingPunct="1"/>
            <a:r>
              <a:rPr lang="en-US" smtClean="0"/>
              <a:t>There are currently no specific OSHA standards for asphalt fumes. However, exposures to various chemical components of asphalt fumes are addressed in specific standards for the general and construction industries, such as personal protective equipment (PPE). </a:t>
            </a:r>
          </a:p>
          <a:p>
            <a:pPr eaLnBrk="1" hangingPunct="1"/>
            <a:r>
              <a:rPr lang="en-US" smtClean="0"/>
              <a:t>If asphalt contacts the skin, workers should immediately wash the affected areas with large amounts of soap and water, seek medical attention if acute skin irritation occurs.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3EDF62-9F92-4FFA-B00C-A81754AA37A4}" type="slidenum">
              <a:rPr lang="en-US" smtClean="0"/>
              <a:pPr eaLnBrk="1" hangingPunct="1"/>
              <a:t>58</a:t>
            </a:fld>
            <a:endParaRPr lang="en-US" smtClean="0"/>
          </a:p>
        </p:txBody>
      </p:sp>
      <p:sp>
        <p:nvSpPr>
          <p:cNvPr id="222212" name="Rectangle 2"/>
          <p:cNvSpPr>
            <a:spLocks noGrp="1" noRot="1" noChangeAspect="1" noChangeArrowheads="1" noTextEdit="1"/>
          </p:cNvSpPr>
          <p:nvPr>
            <p:ph type="sldImg"/>
          </p:nvPr>
        </p:nvSpPr>
        <p:spPr>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Coal tar</a:t>
            </a:r>
            <a:r>
              <a:rPr lang="en-US" smtClean="0"/>
              <a:t> is a brown or black liquid of high viscosity, which smells of naphthalene and aromatic hydrocarbons. Coal tar is among the by-products when coal is carbonized to make coke or gasified to make coal gas. Coal tars are complex and variable mixtures of phenols, polycyclic aromatic hydrocarbons (PAHs), and heterocyclic compounds, about 200 substances in all. </a:t>
            </a:r>
          </a:p>
          <a:p>
            <a:pPr eaLnBrk="1" hangingPunct="1"/>
            <a:r>
              <a:rPr lang="en-US" smtClean="0"/>
              <a:t>Coal tar pitch is a skin irritant which can cause acne and allergic skin reactions in exposed workers; it is know to cause skin cancer.</a:t>
            </a:r>
          </a:p>
          <a:p>
            <a:pPr eaLnBrk="1" hangingPunct="1"/>
            <a:r>
              <a:rPr lang="en-US" smtClean="0"/>
              <a:t>Exposure to the sun when working around coal tar pitch emissions (for long periods of time) could result in a </a:t>
            </a:r>
            <a:r>
              <a:rPr lang="en-US" i="1" smtClean="0"/>
              <a:t>photosensitivity</a:t>
            </a:r>
            <a:r>
              <a:rPr lang="en-US" smtClean="0"/>
              <a:t> reaction in some sensitized workers.</a:t>
            </a:r>
          </a:p>
          <a:p>
            <a:pPr eaLnBrk="1" hangingPunct="1"/>
            <a:r>
              <a:rPr lang="en-US" smtClean="0"/>
              <a:t>If coal tar naphtha contacts the skin, workers should immediately wash the affected areas with large amounts of soap and water, seek medical attention if acute skin irritation occurs.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3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5948F1-B9D7-41D0-B744-49B82459A00A}" type="slidenum">
              <a:rPr lang="en-US" smtClean="0"/>
              <a:pPr eaLnBrk="1" hangingPunct="1"/>
              <a:t>59</a:t>
            </a:fld>
            <a:endParaRPr lang="en-US" smtClean="0"/>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Lead adversely affects numerous body systems and causes forms of health impairment and disease that arise after periods of exposure as short as days (acute exposure) or as long as several years (chronic exposure). The frequency and severity of medical symptoms increases with the concentration of lead in the blood. Common symptoms of acute lead poisoning are loss of appetite, nausea, vomiting, stomach cramps, constipation, difficulty in sleeping, fatigue, moodiness, headache, joint or muscle aches, anemia, and decreased sexual drive. Acute health poisoning from uncontrolled occupational exposures has resulted in fatalities. Long term (chronic) overexposure to lead may result in severe damage to the central nervous system and reproductive systems.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5DC9A1-A674-4F2F-B8F2-D5C0E0686336}" type="slidenum">
              <a:rPr lang="en-US" smtClean="0"/>
              <a:pPr eaLnBrk="1" hangingPunct="1"/>
              <a:t>60</a:t>
            </a:fld>
            <a:endParaRPr lang="en-US" smtClean="0"/>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Plumbers sometimes will melt lead in special melting pots to make cast iron joints and fittings. This type of furnace may consist of a fire pot and valve assembly that mounts directly on a portable propane gas tank.</a:t>
            </a:r>
          </a:p>
          <a:p>
            <a:pPr eaLnBrk="1" hangingPunct="1"/>
            <a:r>
              <a:rPr lang="en-US" smtClean="0"/>
              <a:t>When melting lead, made sure the temperature never exceeds 900°F; heating lead above this temperature could cause the release of hazardous fumes. To ensure that the melted lead does not release hazardous fumes, use an electric melting pot with a temperature gage.</a:t>
            </a:r>
          </a:p>
          <a:p>
            <a:pPr eaLnBrk="1" hangingPunct="1"/>
            <a:r>
              <a:rPr lang="en-US" smtClean="0"/>
              <a:t/>
            </a:r>
            <a:br>
              <a:rPr lang="en-US" smtClean="0"/>
            </a:b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69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A93C30-65EE-447B-8FC5-6A13B27BFB27}" type="slidenum">
              <a:rPr lang="en-US" smtClean="0"/>
              <a:pPr eaLnBrk="1" hangingPunct="1"/>
              <a:t>6</a:t>
            </a:fld>
            <a:endParaRPr lang="en-US" smtClean="0"/>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i="1" smtClean="0"/>
              <a:t>Inhalation</a:t>
            </a:r>
            <a:r>
              <a:rPr lang="en-US" sz="1000" b="1" smtClean="0"/>
              <a:t> </a:t>
            </a:r>
            <a:r>
              <a:rPr lang="en-US" sz="1000" smtClean="0"/>
              <a:t>is the primary route of entry for hazardous chemicals in the work environment. Nearly all materials that are airborne can be inhaled.</a:t>
            </a:r>
            <a:endParaRPr lang="en-US" sz="1000" b="1" i="1" smtClean="0"/>
          </a:p>
          <a:p>
            <a:pPr eaLnBrk="1" hangingPunct="1"/>
            <a:r>
              <a:rPr lang="en-US" sz="1000" b="1" i="1" smtClean="0"/>
              <a:t>Absorption</a:t>
            </a:r>
            <a:r>
              <a:rPr lang="en-US" sz="1000" b="1" smtClean="0"/>
              <a:t> </a:t>
            </a:r>
            <a:r>
              <a:rPr lang="en-US" sz="1000" smtClean="0"/>
              <a:t>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a:t>
            </a:r>
            <a:r>
              <a:rPr lang="en-US" sz="1000" b="1" smtClean="0"/>
              <a:t> </a:t>
            </a:r>
            <a:endParaRPr lang="en-US" sz="1000" b="1" i="1" smtClean="0"/>
          </a:p>
          <a:p>
            <a:pPr eaLnBrk="1" hangingPunct="1"/>
            <a:r>
              <a:rPr lang="en-US" sz="1000" b="1" i="1" smtClean="0"/>
              <a:t>Ingestion</a:t>
            </a:r>
            <a:r>
              <a:rPr lang="en-US" sz="1000" b="1" smtClean="0"/>
              <a:t> - </a:t>
            </a:r>
            <a:r>
              <a:rPr lang="en-US" sz="1000" smtClean="0"/>
              <a:t>toxic materials can be swallowed and enter the body through the gastrointestinal tract. In the workplace, people can unknowingly ingest harmful chemicals when you eat, drink, or smoke in a contaminated work areas.</a:t>
            </a:r>
            <a:r>
              <a:rPr lang="en-US" sz="1000" b="1" smtClean="0"/>
              <a:t> </a:t>
            </a:r>
            <a:endParaRPr lang="en-US" sz="1000" b="1" i="1" smtClean="0"/>
          </a:p>
          <a:p>
            <a:pPr eaLnBrk="1" hangingPunct="1"/>
            <a:r>
              <a:rPr lang="en-US" sz="1000" b="1" i="1" smtClean="0"/>
              <a:t>Injection </a:t>
            </a:r>
            <a:r>
              <a:rPr lang="en-US" sz="1000" smtClean="0"/>
              <a:t>occurs when a sharp object punctures the skin, allowing a chemical or infectious agent to enter your body. For example, injection can occur when a contaminated object such as a rusty nail punctures the skin. </a:t>
            </a:r>
          </a:p>
          <a:p>
            <a:pPr eaLnBrk="1" hangingPunct="1"/>
            <a:endParaRPr lang="en-US" sz="1000" smtClean="0"/>
          </a:p>
          <a:p>
            <a:pPr eaLnBrk="1" hangingPunct="1"/>
            <a:r>
              <a:rPr lang="en-US" sz="1000" b="1" i="1" smtClean="0"/>
              <a:t>Respiratory System (Inhalation)</a:t>
            </a:r>
            <a:endParaRPr lang="en-US" sz="1000" smtClean="0"/>
          </a:p>
          <a:p>
            <a:pPr eaLnBrk="1" hangingPunct="1"/>
            <a:r>
              <a:rPr lang="en-US" sz="1000" smtClean="0"/>
              <a:t>The respiratory system is the major route of exposure for airborne chemicals. Once air contaminants are inhaled into your respiratory system, they may harm the tissues of the respiratory tract or lungs; cause serious scarring (local effect); and/or be dissolved in the blood and transported throughout the body (systemic effect).</a:t>
            </a:r>
          </a:p>
          <a:p>
            <a:pPr eaLnBrk="1" hangingPunct="1"/>
            <a:endParaRPr lang="en-US" sz="1000" smtClean="0"/>
          </a:p>
          <a:p>
            <a:pPr eaLnBrk="1" hangingPunct="1"/>
            <a:r>
              <a:rPr lang="en-US" sz="1000" smtClean="0"/>
              <a:t>The most serious damage is caused by contaminants that penetrate deep into the lower regions of the lung (alveoli).</a:t>
            </a:r>
          </a:p>
          <a:p>
            <a:pPr eaLnBrk="1" hangingPunct="1"/>
            <a:endParaRPr lang="en-US" sz="10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5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E8DF2-38C5-4A03-8EEE-35747E2D41D3}" type="slidenum">
              <a:rPr lang="en-US" smtClean="0"/>
              <a:pPr eaLnBrk="1" hangingPunct="1"/>
              <a:t>61</a:t>
            </a:fld>
            <a:endParaRPr lang="en-US" smtClean="0"/>
          </a:p>
        </p:txBody>
      </p:sp>
      <p:sp>
        <p:nvSpPr>
          <p:cNvPr id="225284" name="Rectangle 2"/>
          <p:cNvSpPr>
            <a:spLocks noGrp="1" noRot="1" noChangeAspect="1" noChangeArrowheads="1" noTextEdit="1"/>
          </p:cNvSpPr>
          <p:nvPr>
            <p:ph type="sldImg"/>
          </p:nvPr>
        </p:nvSpPr>
        <p:spPr>
          <a:ln/>
        </p:spPr>
      </p:sp>
      <p:sp>
        <p:nvSpPr>
          <p:cNvPr id="225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Chromium hexavalent (CrVI) compounds, often called hexavalent chromium, exist in several forms. Industrial uses of hexavalent chromium compounds include chromate pigments in dyes, paints, inks, and plastics; chromates added as anticorrosive agents to paints, primers, and other surface coatings; and chromic acid electroplated onto metal parts to provide a decorative or protective coating. Hexavalent chromium can also be formed when performing "hot work" such as welding on stainless steel or melting chromium metal. In these situations the chromium is not originally hexavalent, but the high temperatures involved in the process result in oxidation that converts the chromium to a hexavalent state.</a:t>
            </a:r>
          </a:p>
          <a:p>
            <a:pPr eaLnBrk="1" hangingPunct="1"/>
            <a:r>
              <a:rPr lang="en-US" smtClean="0"/>
              <a:t/>
            </a:r>
            <a:br>
              <a:rPr lang="en-US" smtClean="0"/>
            </a:br>
            <a:r>
              <a:rPr lang="en-US" smtClean="0"/>
              <a:t>Exposures to hexavalent chromium [Cr(VI)] are addressed in specific standards for the construction industry.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019E2-AD97-4463-BD20-49218E2CEDE2}" type="slidenum">
              <a:rPr lang="en-US" smtClean="0"/>
              <a:pPr eaLnBrk="1" hangingPunct="1"/>
              <a:t>62</a:t>
            </a:fld>
            <a:endParaRPr lang="en-US" smtClean="0"/>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Fumes are generated by the vaporization of melted substances, which condense into solids. Therefore, most applications where fumes are present require respiratory protection that deals with particulate hazards. Particulate respirators fall into three filter designations -- N, R, and P, each with three levels of filter efficiency: 95%, 99%, and 100 (99.97%) – HEPA, resulting in a matrix of nine different filter classifications.</a:t>
            </a:r>
          </a:p>
          <a:p>
            <a:pPr eaLnBrk="1" hangingPunct="1"/>
            <a:r>
              <a:rPr lang="en-US" smtClean="0"/>
              <a:t>The selection of N, R, and P series filters depends on the presence or absence of oil particulates. If no oil particles are present in the work environment, use a filter of any series -- N, R, or P. If oil particles are present, use an R or P series filter (R series use is limited to eight hours of continuous or intermittent use). If oil particles are present, and a filter will be used for more than one work shift, use only a P series filter. Check for additional time restrictions required by the manufacturer.</a:t>
            </a:r>
          </a:p>
          <a:p>
            <a:pPr eaLnBrk="1" hangingPunct="1"/>
            <a:r>
              <a:rPr lang="en-US" smtClean="0"/>
              <a:t>A fume is not a gas. A fume is a small particle that is formed when metal is heated and volatizes in air as metal oxide. For example, molten lead gives off toxic lead oxides, while torched galvanized steel produces iron and zinc oxide which can produce welding fume fever. </a:t>
            </a:r>
          </a:p>
          <a:p>
            <a:pPr eaLnBrk="1" hangingPunct="1"/>
            <a:r>
              <a:rPr lang="en-US" smtClean="0"/>
              <a:t>Since most welding applications deal with fumes (very small respirable particles) – 100 (HEPA) rated filters are preferred.</a:t>
            </a:r>
          </a:p>
          <a:p>
            <a:pPr eaLnBrk="1" hangingPunct="1"/>
            <a:r>
              <a:rPr lang="en-US" smtClean="0"/>
              <a:t>If oil is present in the air, then an “R” or a “P” rated filter must be used.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7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882F07-6312-4F94-BC26-5E537F6FF7C5}" type="slidenum">
              <a:rPr lang="en-US" smtClean="0"/>
              <a:pPr eaLnBrk="1" hangingPunct="1"/>
              <a:t>63</a:t>
            </a:fld>
            <a:endParaRPr lang="en-US" smtClean="0"/>
          </a:p>
        </p:txBody>
      </p:sp>
      <p:sp>
        <p:nvSpPr>
          <p:cNvPr id="227332" name="Rectangle 2"/>
          <p:cNvSpPr>
            <a:spLocks noGrp="1" noRot="1" noChangeAspect="1" noChangeArrowheads="1" noTextEdit="1"/>
          </p:cNvSpPr>
          <p:nvPr>
            <p:ph type="sldImg"/>
          </p:nvPr>
        </p:nvSpPr>
        <p:spPr>
          <a:ln/>
        </p:spPr>
      </p:sp>
      <p:sp>
        <p:nvSpPr>
          <p:cNvPr id="227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Dusts are solid particles that are formed by handling, crushing, grinding, drilling, or blasting of materials. Fibers are solid particles whose length is at least 3 times greater than its width – hazardous asbestos is an example of a fiber.</a:t>
            </a:r>
          </a:p>
          <a:p>
            <a:pPr eaLnBrk="1" hangingPunct="1"/>
            <a:r>
              <a:rPr lang="en-US" smtClean="0"/>
              <a:t>Dusts are measured as a concentration of airborne particles in a given space (weight/volume); and are measured in either milligrams or micrograms per cubic meter of air (mg/m³) or (µg/m³). </a:t>
            </a:r>
          </a:p>
          <a:p>
            <a:pPr eaLnBrk="1" hangingPunct="1"/>
            <a:r>
              <a:rPr lang="en-US" smtClean="0"/>
              <a:t>Fibers are measured in f/cc (fibers per cubic centimeter).</a:t>
            </a:r>
          </a:p>
          <a:p>
            <a:pPr eaLnBrk="1" hangingPunct="1"/>
            <a:endParaRPr lang="en-US" smtClean="0"/>
          </a:p>
          <a:p>
            <a:pPr algn="ctr" eaLnBrk="1" hangingPunct="1">
              <a:spcBef>
                <a:spcPct val="0"/>
              </a:spcBef>
            </a:pPr>
            <a:r>
              <a:rPr lang="en-US" b="1" i="1" smtClean="0">
                <a:solidFill>
                  <a:srgbClr val="1A1A1A"/>
                </a:solidFill>
              </a:rPr>
              <a:t>Stone cutting by cut-off saw with diamond wheel; example of potential exposure to crystalline silica.</a:t>
            </a:r>
            <a:endParaRPr lang="en-US" smtClean="0"/>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8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9BD238-98D3-469D-A8EB-5252EC22186A}" type="slidenum">
              <a:rPr lang="en-US" smtClean="0"/>
              <a:pPr eaLnBrk="1" hangingPunct="1"/>
              <a:t>64</a:t>
            </a:fld>
            <a:endParaRPr lang="en-US" smtClean="0"/>
          </a:p>
        </p:txBody>
      </p:sp>
      <p:sp>
        <p:nvSpPr>
          <p:cNvPr id="228356" name="Rectangle 2"/>
          <p:cNvSpPr>
            <a:spLocks noGrp="1" noRot="1" noChangeAspect="1" noChangeArrowheads="1" noTextEdit="1"/>
          </p:cNvSpPr>
          <p:nvPr>
            <p:ph type="sldImg"/>
          </p:nvPr>
        </p:nvSpPr>
        <p:spPr>
          <a:ln/>
        </p:spPr>
      </p:sp>
      <p:sp>
        <p:nvSpPr>
          <p:cNvPr id="228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Important questions concerning dusts &amp; fibers:</a:t>
            </a:r>
            <a:endParaRPr lang="en-US" smtClean="0"/>
          </a:p>
          <a:p>
            <a:pPr lvl="1" eaLnBrk="1" hangingPunct="1"/>
            <a:r>
              <a:rPr lang="en-US" smtClean="0"/>
              <a:t>What is the particle size of the dust and/or fiber?</a:t>
            </a:r>
          </a:p>
          <a:p>
            <a:pPr eaLnBrk="1" hangingPunct="1"/>
            <a:r>
              <a:rPr lang="en-US" smtClean="0"/>
              <a:t>How toxic is the dust and/or fiber (PEL, TLV, REL &amp; IDLH)?</a:t>
            </a:r>
          </a:p>
          <a:p>
            <a:pPr eaLnBrk="1" hangingPunct="1"/>
            <a:r>
              <a:rPr lang="en-US" smtClean="0"/>
              <a:t>How does the dust or fiber affect the body?</a:t>
            </a:r>
          </a:p>
          <a:p>
            <a:pPr eaLnBrk="1" hangingPunct="1"/>
            <a:r>
              <a:rPr lang="en-US" smtClean="0"/>
              <a:t>Is the dust or fiber regulated by OSHA?</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29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C4830E-FE94-456A-8032-4B2101DC0F20}" type="slidenum">
              <a:rPr lang="en-US" smtClean="0"/>
              <a:pPr eaLnBrk="1" hangingPunct="1"/>
              <a:t>65</a:t>
            </a:fld>
            <a:endParaRPr lang="en-US" smtClean="0"/>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Dust &amp; fibers can irritate the eyes and nose; </a:t>
            </a:r>
            <a:r>
              <a:rPr lang="en-US" i="1" smtClean="0"/>
              <a:t>causing an immediate (acute) health effect.</a:t>
            </a:r>
            <a:r>
              <a:rPr lang="en-US" smtClean="0"/>
              <a:t> These affects are local to the point of contact, such as mucous membranes, eyes and lungs (e.g., shortness of breath, coughing and wheezing). Prolonged exposure to toxic dust can result in chronic health effects.</a:t>
            </a:r>
            <a:endParaRPr lang="en-US" b="1" i="1" smtClean="0"/>
          </a:p>
          <a:p>
            <a:pPr eaLnBrk="1" hangingPunct="1"/>
            <a:r>
              <a:rPr lang="en-US" b="1" i="1" smtClean="0"/>
              <a:t>Remember… </a:t>
            </a:r>
          </a:p>
          <a:p>
            <a:pPr eaLnBrk="1" hangingPunct="1"/>
            <a:r>
              <a:rPr lang="en-US" b="1" i="1" smtClean="0"/>
              <a:t>Respirable dust, particles that are less than 10 microns (µm) in diameter, can enter deep into the lungs where damage can occur.</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0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B8E7E4-8C0A-4AC1-A40A-9DA449E65A95}" type="slidenum">
              <a:rPr lang="en-US" smtClean="0"/>
              <a:pPr eaLnBrk="1" hangingPunct="1"/>
              <a:t>66</a:t>
            </a:fld>
            <a:endParaRPr lang="en-US" smtClean="0"/>
          </a:p>
        </p:txBody>
      </p:sp>
      <p:sp>
        <p:nvSpPr>
          <p:cNvPr id="230404" name="Rectangle 2"/>
          <p:cNvSpPr>
            <a:spLocks noGrp="1" noRot="1" noChangeAspect="1" noChangeArrowheads="1" noTextEdit="1"/>
          </p:cNvSpPr>
          <p:nvPr>
            <p:ph type="sldImg"/>
          </p:nvPr>
        </p:nvSpPr>
        <p:spPr>
          <a:ln/>
        </p:spPr>
      </p:sp>
      <p:sp>
        <p:nvSpPr>
          <p:cNvPr id="230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body’s defenses against large-sized dusts (mucous, the hair-like cells called cilia and special “dust-eating” white blood cells) can break down dust particles. However, these particles can dry out the mucous. Cigarette smoke paralyzes the cilia; this enables more dust particles to reach the lungs </a:t>
            </a:r>
            <a:r>
              <a:rPr lang="en-US" i="1" smtClean="0"/>
              <a:t>(see Synergistic Effect, page 140)</a:t>
            </a:r>
            <a:r>
              <a:rPr lang="en-US" smtClean="0"/>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14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4560E0-6020-4D42-9937-D2AF24EE504D}" type="slidenum">
              <a:rPr lang="en-US" smtClean="0"/>
              <a:pPr eaLnBrk="1" hangingPunct="1"/>
              <a:t>67</a:t>
            </a:fld>
            <a:endParaRPr lang="en-US" smtClean="0"/>
          </a:p>
        </p:txBody>
      </p:sp>
      <p:sp>
        <p:nvSpPr>
          <p:cNvPr id="231428" name="Rectangle 2"/>
          <p:cNvSpPr>
            <a:spLocks noGrp="1" noRot="1" noChangeAspect="1" noChangeArrowheads="1" noTextEdit="1"/>
          </p:cNvSpPr>
          <p:nvPr>
            <p:ph type="sldImg"/>
          </p:nvPr>
        </p:nvSpPr>
        <p:spPr>
          <a:ln/>
        </p:spPr>
      </p:sp>
      <p:sp>
        <p:nvSpPr>
          <p:cNvPr id="231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Dusts are solid particles suspended in air. They may be produced by crushing, grinding, sanding, sawing or the impact of materials against each other; anyone performing these tasks is at risk.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2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0ADF8C-47AB-4845-9E7C-3A2AE62039CB}" type="slidenum">
              <a:rPr lang="en-US" smtClean="0"/>
              <a:pPr eaLnBrk="1" hangingPunct="1"/>
              <a:t>68</a:t>
            </a:fld>
            <a:endParaRPr lang="en-US" smtClean="0"/>
          </a:p>
        </p:txBody>
      </p:sp>
      <p:sp>
        <p:nvSpPr>
          <p:cNvPr id="232452" name="Rectangle 2"/>
          <p:cNvSpPr>
            <a:spLocks noGrp="1" noRot="1" noChangeAspect="1" noChangeArrowheads="1" noTextEdit="1"/>
          </p:cNvSpPr>
          <p:nvPr>
            <p:ph type="sldImg"/>
          </p:nvPr>
        </p:nvSpPr>
        <p:spPr>
          <a:ln/>
        </p:spPr>
      </p:sp>
      <p:sp>
        <p:nvSpPr>
          <p:cNvPr id="232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Quartz is the second most abundant mineral in the Earth’s crust. It’s made up of silicone and oxygen.</a:t>
            </a:r>
            <a:endParaRPr lang="en-US" smtClean="0"/>
          </a:p>
          <a:p>
            <a:pPr eaLnBrk="1" hangingPunct="1"/>
            <a:r>
              <a:rPr lang="en-US" smtClean="0"/>
              <a:t>Silica is one of the most common minerals in the earth’s crust. The most common form of crystalline silica is quartz, which is found in sand, gravel, clay, granite, and many other forms of rock.</a:t>
            </a:r>
          </a:p>
          <a:p>
            <a:pPr eaLnBrk="1" hangingPunct="1"/>
            <a:r>
              <a:rPr lang="en-US" smtClean="0"/>
              <a:t>Construction workers could be exposed to silica when cutting, grinding, drilling, sanding, mixing, or demolishing materials containing silica.</a:t>
            </a:r>
          </a:p>
          <a:p>
            <a:pPr eaLnBrk="1" hangingPunct="1"/>
            <a:r>
              <a:rPr lang="en-US" smtClean="0"/>
              <a:t>The size of the airborne silica particles determines the amount of risk. Smaller particles can be inhaled deep into the lungs where they can cause damage. Larger particles, such as beach sand, are not as great a concern because they are too large to inhale.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34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DBEF95-DF1E-4FDD-85E5-CA5B42BC8FB0}" type="slidenum">
              <a:rPr lang="en-US" smtClean="0"/>
              <a:pPr eaLnBrk="1" hangingPunct="1"/>
              <a:t>69</a:t>
            </a:fld>
            <a:endParaRPr lang="en-US" smtClean="0"/>
          </a:p>
        </p:txBody>
      </p:sp>
      <p:sp>
        <p:nvSpPr>
          <p:cNvPr id="233476" name="Rectangle 2"/>
          <p:cNvSpPr>
            <a:spLocks noGrp="1" noRot="1" noChangeAspect="1" noChangeArrowheads="1" noTextEdit="1"/>
          </p:cNvSpPr>
          <p:nvPr>
            <p:ph type="sldImg"/>
          </p:nvPr>
        </p:nvSpPr>
        <p:spPr>
          <a:ln/>
        </p:spPr>
      </p:sp>
      <p:sp>
        <p:nvSpPr>
          <p:cNvPr id="233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Silicosis is a disease of the lungs due to the breathing of dust containing crystalline silica particles. This dust can cause fibrosis or scar tissue formations in the lungs that reduce the lung's ability to work to extract oxygen from the air. There is no cure for this disease, thus, prevention is the only answer. </a:t>
            </a:r>
          </a:p>
          <a:p>
            <a:pPr eaLnBrk="1" hangingPunct="1"/>
            <a:r>
              <a:rPr lang="en-US" b="1" i="1" smtClean="0"/>
              <a:t>Chronic silicosis</a:t>
            </a:r>
            <a:r>
              <a:rPr lang="en-US" smtClean="0"/>
              <a:t>, the most common form of the disease, may go undetected for years in the early stages; in fact, a chest X-ray may not reveal an abnormality until after 15 or 20 years of exposure. The body's ability to fight infections may be overwhelmed by silica dust in the lungs, making workers more susceptible to certain illnesses, such as tuberculosis. As a result, workers may exhibit one or more of the following symptoms: </a:t>
            </a:r>
          </a:p>
          <a:p>
            <a:pPr eaLnBrk="1" hangingPunct="1">
              <a:buFontTx/>
              <a:buChar char="•"/>
            </a:pPr>
            <a:r>
              <a:rPr lang="en-US" smtClean="0"/>
              <a:t>Shortness of breath following physical exertion </a:t>
            </a:r>
          </a:p>
          <a:p>
            <a:pPr eaLnBrk="1" hangingPunct="1">
              <a:buFontTx/>
              <a:buChar char="•"/>
            </a:pPr>
            <a:r>
              <a:rPr lang="en-US" smtClean="0"/>
              <a:t>Severe cough </a:t>
            </a:r>
          </a:p>
          <a:p>
            <a:pPr eaLnBrk="1" hangingPunct="1">
              <a:buFontTx/>
              <a:buChar char="•"/>
            </a:pPr>
            <a:r>
              <a:rPr lang="en-US" smtClean="0"/>
              <a:t>Fatigue </a:t>
            </a:r>
          </a:p>
          <a:p>
            <a:pPr eaLnBrk="1" hangingPunct="1">
              <a:buFontTx/>
              <a:buChar char="•"/>
            </a:pPr>
            <a:r>
              <a:rPr lang="en-US" smtClean="0"/>
              <a:t>Loss of appetite </a:t>
            </a:r>
            <a:endParaRPr lang="en-US" b="1" i="1" smtClean="0"/>
          </a:p>
          <a:p>
            <a:pPr eaLnBrk="1" hangingPunct="1">
              <a:buFontTx/>
              <a:buChar char="•"/>
            </a:pPr>
            <a:r>
              <a:rPr lang="en-US" smtClean="0"/>
              <a:t>Chest pains </a:t>
            </a:r>
          </a:p>
          <a:p>
            <a:pPr eaLnBrk="1" hangingPunct="1">
              <a:buFontTx/>
              <a:buChar char="•"/>
            </a:pPr>
            <a:r>
              <a:rPr lang="en-US" smtClean="0"/>
              <a:t>Fever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4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236060-6059-4382-A537-9624409A4434}" type="slidenum">
              <a:rPr lang="en-US" smtClean="0"/>
              <a:pPr eaLnBrk="1" hangingPunct="1"/>
              <a:t>70</a:t>
            </a:fld>
            <a:endParaRPr lang="en-US" smtClean="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three types of silicosis, depending upon the airborne concentration of crystalline silica to which a worker has been exposed: </a:t>
            </a:r>
            <a:endParaRPr lang="en-US" b="1" i="1" smtClean="0"/>
          </a:p>
          <a:p>
            <a:pPr eaLnBrk="1" hangingPunct="1"/>
            <a:r>
              <a:rPr lang="en-US" b="1" i="1" smtClean="0"/>
              <a:t>Chronic silicosis</a:t>
            </a:r>
            <a:r>
              <a:rPr lang="en-US" smtClean="0"/>
              <a:t> usually occurs after 10 or more years of overexposure. </a:t>
            </a:r>
            <a:endParaRPr lang="en-US" b="1" i="1" smtClean="0"/>
          </a:p>
          <a:p>
            <a:pPr eaLnBrk="1" hangingPunct="1"/>
            <a:r>
              <a:rPr lang="en-US" b="1" i="1" smtClean="0"/>
              <a:t>Accelerated silicosis</a:t>
            </a:r>
            <a:r>
              <a:rPr lang="en-US" smtClean="0"/>
              <a:t> results from higher exposures and develops over 5-10 years. </a:t>
            </a:r>
            <a:endParaRPr lang="en-US" b="1" i="1" smtClean="0"/>
          </a:p>
          <a:p>
            <a:pPr eaLnBrk="1" hangingPunct="1"/>
            <a:r>
              <a:rPr lang="en-US" b="1" i="1" smtClean="0"/>
              <a:t>Acute silicosis</a:t>
            </a:r>
            <a:r>
              <a:rPr lang="en-US" smtClean="0"/>
              <a:t> occurs where exposures are the highest and can cause symptoms to develop within a few weeks or up to 5 years.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1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8949DF-D1AC-45E3-829A-EE5E8F7070E6}" type="slidenum">
              <a:rPr lang="en-US" smtClean="0"/>
              <a:pPr eaLnBrk="1" hangingPunct="1"/>
              <a:t>7</a:t>
            </a:fld>
            <a:endParaRPr lang="en-US" smtClean="0"/>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(ppm)</a:t>
            </a:r>
            <a:r>
              <a:rPr lang="en-US" smtClean="0"/>
              <a:t> Parts per Million</a:t>
            </a:r>
          </a:p>
          <a:p>
            <a:pPr eaLnBrk="1" hangingPunct="1"/>
            <a:r>
              <a:rPr lang="en-US" smtClean="0"/>
              <a:t>Used to express the amount of a gas or vapor; one part of a gas or vapor per million parts of air. </a:t>
            </a:r>
          </a:p>
          <a:p>
            <a:pPr eaLnBrk="1" hangingPunct="1"/>
            <a:endParaRPr lang="en-US" smtClean="0"/>
          </a:p>
          <a:p>
            <a:pPr eaLnBrk="1" hangingPunct="1"/>
            <a:r>
              <a:rPr lang="en-US" b="1" smtClean="0"/>
              <a:t>(mg/m³)</a:t>
            </a:r>
            <a:r>
              <a:rPr lang="en-US" smtClean="0"/>
              <a:t> Milligrams per Cubic Meter of Air</a:t>
            </a:r>
          </a:p>
          <a:p>
            <a:pPr eaLnBrk="1" hangingPunct="1"/>
            <a:r>
              <a:rPr lang="en-US" smtClean="0"/>
              <a:t>Used to express the amount of a toxic fume or dust; the amount of a substance (mg) in a given amount of space (m³). </a:t>
            </a:r>
          </a:p>
          <a:p>
            <a:pPr eaLnBrk="1" hangingPunct="1"/>
            <a:endParaRPr lang="en-US" smtClean="0"/>
          </a:p>
          <a:p>
            <a:pPr eaLnBrk="1" hangingPunct="1"/>
            <a:r>
              <a:rPr lang="en-US" b="1" smtClean="0"/>
              <a:t>(µg/m³)</a:t>
            </a:r>
            <a:r>
              <a:rPr lang="en-US" smtClean="0"/>
              <a:t> Micrograms per Cubic Meter of Air</a:t>
            </a:r>
          </a:p>
          <a:p>
            <a:pPr eaLnBrk="1" hangingPunct="1"/>
            <a:r>
              <a:rPr lang="en-US" smtClean="0"/>
              <a:t>Used to express the amount of a highly toxic fume or dust; the amount of a substance (µg) in a given amount of space (m³). </a:t>
            </a:r>
          </a:p>
          <a:p>
            <a:pPr eaLnBrk="1" hangingPunct="1"/>
            <a:endParaRPr lang="en-US" smtClean="0"/>
          </a:p>
          <a:p>
            <a:pPr eaLnBrk="1" hangingPunct="1"/>
            <a:r>
              <a:rPr lang="en-US" b="1" smtClean="0"/>
              <a:t>(f/cc)</a:t>
            </a:r>
            <a:r>
              <a:rPr lang="en-US" smtClean="0"/>
              <a:t> Fibers per Cubic Centimeter of Air</a:t>
            </a:r>
          </a:p>
          <a:p>
            <a:pPr eaLnBrk="1" hangingPunct="1"/>
            <a:r>
              <a:rPr lang="en-US" smtClean="0"/>
              <a:t>Fibers are any particle longer than 5 microns (µm), one millionth of a meter, and have an aspect ratio (length : width) greater than 3:1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5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3F9E74-1888-44E8-8582-F1C26845176D}" type="slidenum">
              <a:rPr lang="en-US" smtClean="0"/>
              <a:pPr eaLnBrk="1" hangingPunct="1"/>
              <a:t>71</a:t>
            </a:fld>
            <a:endParaRPr lang="en-US" smtClean="0"/>
          </a:p>
        </p:txBody>
      </p:sp>
      <p:sp>
        <p:nvSpPr>
          <p:cNvPr id="235524" name="Rectangle 2"/>
          <p:cNvSpPr>
            <a:spLocks noGrp="1" noRot="1" noChangeAspect="1" noChangeArrowheads="1" noTextEdit="1"/>
          </p:cNvSpPr>
          <p:nvPr>
            <p:ph type="sldImg"/>
          </p:nvPr>
        </p:nvSpPr>
        <p:spPr>
          <a:ln/>
        </p:spPr>
      </p:sp>
      <p:sp>
        <p:nvSpPr>
          <p:cNvPr id="235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Silicosis is a type of fibrotic lung disease that develops when silica dust particles become trapped in the lungs and form scar tissue. </a:t>
            </a:r>
          </a:p>
          <a:p>
            <a:pPr eaLnBrk="1" hangingPunct="1"/>
            <a:r>
              <a:rPr lang="en-US" b="1" i="1" smtClean="0"/>
              <a:t>This can be seen in x-rays by the light areas on the lungs.</a:t>
            </a:r>
          </a:p>
          <a:p>
            <a:pPr eaLnBrk="1" hangingPunct="1"/>
            <a:endParaRPr lang="en-US" b="1" i="1" smtClean="0"/>
          </a:p>
          <a:p>
            <a:pPr eaLnBrk="1" hangingPunct="1"/>
            <a:r>
              <a:rPr lang="en-US" b="1" i="1" smtClean="0"/>
              <a:t>Special doctors referred to as “B” Readers are trained to identify diseases of the lungs caused by dust exposure.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6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322A36-C2F8-487B-BDCF-03CE0BF78DFC}" type="slidenum">
              <a:rPr lang="en-US" smtClean="0"/>
              <a:pPr eaLnBrk="1" hangingPunct="1"/>
              <a:t>73</a:t>
            </a:fld>
            <a:endParaRPr lang="en-US" smtClean="0"/>
          </a:p>
        </p:txBody>
      </p:sp>
      <p:sp>
        <p:nvSpPr>
          <p:cNvPr id="236548" name="Rectangle 2"/>
          <p:cNvSpPr>
            <a:spLocks noGrp="1" noRot="1" noChangeAspect="1" noChangeArrowheads="1" noTextEdit="1"/>
          </p:cNvSpPr>
          <p:nvPr>
            <p:ph type="sldImg"/>
          </p:nvPr>
        </p:nvSpPr>
        <p:spPr>
          <a:ln/>
        </p:spPr>
      </p:sp>
      <p:sp>
        <p:nvSpPr>
          <p:cNvPr id="236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Road work (street cutting): worker wearing respirator to protect against potential silica exposure.</a:t>
            </a:r>
          </a:p>
          <a:p>
            <a:pPr eaLnBrk="1" hangingPunct="1"/>
            <a:r>
              <a:rPr lang="en-US" b="1" i="1" smtClean="0"/>
              <a:t>NOTE: Respiratory protection must be used in conjunction with engineering controls and other safe work practices (e.g., wetting the work to minimize airborne dust).</a:t>
            </a:r>
            <a:r>
              <a:rPr lang="en-US" smtClean="0"/>
              <a: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7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7B5034-F7C7-45E6-ADA7-6173B1EA5D3E}" type="slidenum">
              <a:rPr lang="en-US" smtClean="0"/>
              <a:pPr eaLnBrk="1" hangingPunct="1"/>
              <a:t>74</a:t>
            </a:fld>
            <a:endParaRPr lang="en-US" smtClean="0"/>
          </a:p>
        </p:txBody>
      </p:sp>
      <p:sp>
        <p:nvSpPr>
          <p:cNvPr id="237572" name="Rectangle 2"/>
          <p:cNvSpPr>
            <a:spLocks noGrp="1" noRot="1" noChangeAspect="1" noChangeArrowheads="1" noTextEdit="1"/>
          </p:cNvSpPr>
          <p:nvPr>
            <p:ph type="sldImg"/>
          </p:nvPr>
        </p:nvSpPr>
        <p:spPr>
          <a:ln/>
        </p:spPr>
      </p:sp>
      <p:sp>
        <p:nvSpPr>
          <p:cNvPr id="237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Asbestos is well recognized as a health hazard and is highly regulated. And although asbestos is no longer used as an insulation material; building trades workers may still be exposed to asbestos during demolition or remodeling jobs. Asbestos may also still be found in some taping compounds, asbestos cement, pipes and floor tiles. Vinyl asbestos floor tiles may be as much as 15% to 20% asbestos, which is released when old flooring is removed.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8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A911AE-83F5-4F26-9ACB-AB743627AF5F}" type="slidenum">
              <a:rPr lang="en-US" smtClean="0"/>
              <a:pPr eaLnBrk="1" hangingPunct="1"/>
              <a:t>75</a:t>
            </a:fld>
            <a:endParaRPr lang="en-US" smtClean="0"/>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inhalation of asbestos fibers by workers can cause serious diseases of the lungs and other organs that may not appear until years after the exposure has occurred. For instance, asbestosis can cause a buildup of scar-like tissue in the lungs and result in loss of lung function that often progresses to disability and death. </a:t>
            </a:r>
            <a:endParaRPr lang="en-US" b="1" i="1" smtClean="0"/>
          </a:p>
          <a:p>
            <a:pPr eaLnBrk="1" hangingPunct="1"/>
            <a:r>
              <a:rPr lang="en-US" b="1" i="1" smtClean="0"/>
              <a:t>There is no cure for asbestosis; a doctor can only help you manage your symptoms.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396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E289A4-8539-4D88-8770-466FF23A07A7}" type="slidenum">
              <a:rPr lang="en-US" smtClean="0"/>
              <a:pPr eaLnBrk="1" hangingPunct="1"/>
              <a:t>76</a:t>
            </a:fld>
            <a:endParaRPr lang="en-US" smtClean="0"/>
          </a:p>
        </p:txBody>
      </p:sp>
      <p:sp>
        <p:nvSpPr>
          <p:cNvPr id="239620" name="Rectangle 2"/>
          <p:cNvSpPr>
            <a:spLocks noGrp="1" noRot="1" noChangeAspect="1" noChangeArrowheads="1" noTextEdit="1"/>
          </p:cNvSpPr>
          <p:nvPr>
            <p:ph type="sldImg"/>
          </p:nvPr>
        </p:nvSpPr>
        <p:spPr>
          <a:ln/>
        </p:spPr>
      </p:sp>
      <p:sp>
        <p:nvSpPr>
          <p:cNvPr id="239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Lead has been used since ancient times as a paint pigment. Two major chemical forms of lead are used as colors -- they are called "white lead" (a lead carbonate) and "red lead" (a lead oxide). Both types of lead provide a thick, heavy, tough coating; one that does not crack through wear or temperature variations because it can expand and contract in unison with the base metal to which it is attached. In addition, the chemical nature of lead causes it to provide corrosion resistance as well. For many years, lead paint has been used on bridges, water tanks, ships and other steel and iron structures.</a:t>
            </a:r>
            <a:endParaRPr lang="en-US" b="1" i="1" smtClean="0"/>
          </a:p>
          <a:p>
            <a:pPr eaLnBrk="1" hangingPunct="1"/>
            <a:r>
              <a:rPr lang="en-US" b="1" smtClean="0"/>
              <a:t>“Lead-based paint”</a:t>
            </a:r>
            <a:r>
              <a:rPr lang="en-US" smtClean="0"/>
              <a:t> is defined in the Residential Lead-Based Paint Hazard Reduction Act (also known as Title X) as “paint, varnish, shellac, or other coating on surfaces that contain 1.0 mg/cm² or more of lead or 0.5 percent or more lead by weight.”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06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74E24A-BE8C-49E6-81AC-0029199A7629}" type="slidenum">
              <a:rPr lang="en-US" smtClean="0"/>
              <a:pPr eaLnBrk="1" hangingPunct="1"/>
              <a:t>77</a:t>
            </a:fld>
            <a:endParaRPr lang="en-US" smtClean="0"/>
          </a:p>
        </p:txBody>
      </p:sp>
      <p:sp>
        <p:nvSpPr>
          <p:cNvPr id="240644" name="Rectangle 2"/>
          <p:cNvSpPr>
            <a:spLocks noGrp="1" noRot="1" noChangeAspect="1" noChangeArrowheads="1" noTextEdit="1"/>
          </p:cNvSpPr>
          <p:nvPr>
            <p:ph type="sldImg"/>
          </p:nvPr>
        </p:nvSpPr>
        <p:spPr>
          <a:ln/>
        </p:spPr>
      </p:sp>
      <p:sp>
        <p:nvSpPr>
          <p:cNvPr id="240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Environmental Protection Agency (EPA) has established training requirements for anyone who disturbs lead-based paint.</a:t>
            </a:r>
            <a:endParaRPr lang="en-US" b="1" i="1" smtClean="0"/>
          </a:p>
          <a:p>
            <a:pPr eaLnBrk="1" hangingPunct="1"/>
            <a:r>
              <a:rPr lang="en-US" b="1" i="1" smtClean="0"/>
              <a:t>Contractor requirements under EPA lead renovation laws:</a:t>
            </a:r>
            <a:endParaRPr lang="en-US" smtClean="0"/>
          </a:p>
          <a:p>
            <a:pPr eaLnBrk="1" hangingPunct="1"/>
            <a:r>
              <a:rPr lang="en-US" smtClean="0"/>
              <a:t>All work must be performed under the supervision of certified lead renovators.</a:t>
            </a:r>
          </a:p>
          <a:p>
            <a:pPr eaLnBrk="1" hangingPunct="1"/>
            <a:r>
              <a:rPr lang="en-US" smtClean="0"/>
              <a:t>Post signs clearly defining the work area and warn occupants of buildings to remain outside of the work area.</a:t>
            </a:r>
          </a:p>
          <a:p>
            <a:pPr eaLnBrk="1" hangingPunct="1"/>
            <a:r>
              <a:rPr lang="en-US" smtClean="0"/>
              <a:t>Barricade off work area and contain lead dust that is created during work.</a:t>
            </a:r>
          </a:p>
          <a:p>
            <a:pPr eaLnBrk="1" hangingPunct="1"/>
            <a:r>
              <a:rPr lang="en-US" smtClean="0"/>
              <a:t>Clean all objects and surfaces in and around the work area.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16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36943D-E0EF-4E5E-8C7C-8D5E869F1485}" type="slidenum">
              <a:rPr lang="en-US" smtClean="0"/>
              <a:pPr eaLnBrk="1" hangingPunct="1"/>
              <a:t>78</a:t>
            </a:fld>
            <a:endParaRPr lang="en-US" smtClean="0"/>
          </a:p>
        </p:txBody>
      </p:sp>
      <p:sp>
        <p:nvSpPr>
          <p:cNvPr id="241668" name="Rectangle 2"/>
          <p:cNvSpPr>
            <a:spLocks noGrp="1" noRot="1" noChangeAspect="1" noChangeArrowheads="1" noTextEdit="1"/>
          </p:cNvSpPr>
          <p:nvPr>
            <p:ph type="sldImg"/>
          </p:nvPr>
        </p:nvSpPr>
        <p:spPr>
          <a:ln/>
        </p:spPr>
      </p:sp>
      <p:sp>
        <p:nvSpPr>
          <p:cNvPr id="241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Everyone has heard about the association between lung cancer and asbestos. Since some forms of asbestos are similar in appearance to fiberglass fibers, many people wonder if handling fiber-glass could also result in the development of cancer or other serious health hazards. Scientists have made over 400 studies of fiberglass in an attempt to answer this question. The conclusion is that it will not, because its properties are very different from asbestos. OSHA confirmed these findings in 1991 when it decided to regulate fiberglass as a nuisance dust, and not as a cancer causing agent. Still, precautions should still be taken while working with fiberglass.</a:t>
            </a:r>
          </a:p>
          <a:p>
            <a:pPr eaLnBrk="1" hangingPunct="1">
              <a:spcBef>
                <a:spcPct val="0"/>
              </a:spcBef>
            </a:pPr>
            <a:r>
              <a:rPr lang="en-US" b="1" i="1" smtClean="0"/>
              <a:t>Fiberglass insulation worker – personal protective equipment includes: hart hat, safety goggles, filtering facepiece (respirator), disposable suit &amp; gloves.</a:t>
            </a:r>
            <a:endParaRPr lang="en-US" smtClean="0"/>
          </a:p>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2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8BD653-A4CC-45BF-AE81-643BB0710025}" type="slidenum">
              <a:rPr lang="en-US" smtClean="0"/>
              <a:pPr eaLnBrk="1" hangingPunct="1"/>
              <a:t>79</a:t>
            </a:fld>
            <a:endParaRPr lang="en-US" smtClean="0"/>
          </a:p>
        </p:txBody>
      </p:sp>
      <p:sp>
        <p:nvSpPr>
          <p:cNvPr id="242692" name="Rectangle 2"/>
          <p:cNvSpPr>
            <a:spLocks noGrp="1" noRot="1" noChangeAspect="1" noChangeArrowheads="1" noTextEdit="1"/>
          </p:cNvSpPr>
          <p:nvPr>
            <p:ph type="sldImg"/>
          </p:nvPr>
        </p:nvSpPr>
        <p:spPr>
          <a:ln/>
        </p:spPr>
      </p:sp>
      <p:sp>
        <p:nvSpPr>
          <p:cNvPr id="242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Respiratory protection for exposure to dusts &amp; fibers will depend on the size of the particle and its level of toxicity. OSHA requires that specific respirators are used while working with the regulated substances asbestos and lead.</a:t>
            </a:r>
            <a:endParaRPr lang="en-US" b="1" i="1" smtClean="0"/>
          </a:p>
          <a:p>
            <a:pPr eaLnBrk="1" hangingPunct="1"/>
            <a:r>
              <a:rPr lang="en-US" b="1" i="1" smtClean="0"/>
              <a:t>Remember…</a:t>
            </a:r>
          </a:p>
          <a:p>
            <a:pPr eaLnBrk="1" hangingPunct="1"/>
            <a:r>
              <a:rPr lang="en-US" b="1" i="1" smtClean="0"/>
              <a:t>To achieve compliance with OSHA Permissible Exposure Limits (PELs), administrative or engineering controls must first be implemented whenever feasible.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3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6CB144-0136-453D-B610-EE35A1D33A93}" type="slidenum">
              <a:rPr lang="en-US" smtClean="0"/>
              <a:pPr eaLnBrk="1" hangingPunct="1"/>
              <a:t>80</a:t>
            </a:fld>
            <a:endParaRPr lang="en-US" smtClean="0"/>
          </a:p>
        </p:txBody>
      </p:sp>
      <p:sp>
        <p:nvSpPr>
          <p:cNvPr id="243716" name="Rectangle 2"/>
          <p:cNvSpPr>
            <a:spLocks noGrp="1" noRot="1" noChangeAspect="1" noChangeArrowheads="1" noTextEdit="1"/>
          </p:cNvSpPr>
          <p:nvPr>
            <p:ph type="sldImg"/>
          </p:nvPr>
        </p:nvSpPr>
        <p:spPr>
          <a:ln/>
        </p:spPr>
      </p:sp>
      <p:sp>
        <p:nvSpPr>
          <p:cNvPr id="243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Examples of mists found in construction:</a:t>
            </a:r>
            <a:endParaRPr lang="en-US" smtClean="0"/>
          </a:p>
          <a:p>
            <a:pPr eaLnBrk="1" hangingPunct="1"/>
            <a:r>
              <a:rPr lang="en-US" smtClean="0"/>
              <a:t>Oil mist produced from lubricants used in metal cutting operations.</a:t>
            </a:r>
          </a:p>
          <a:p>
            <a:pPr eaLnBrk="1" hangingPunct="1"/>
            <a:r>
              <a:rPr lang="en-US" smtClean="0"/>
              <a:t>Paint mist from spraying operations.</a:t>
            </a:r>
          </a:p>
          <a:p>
            <a:pPr eaLnBrk="1" hangingPunct="1"/>
            <a:r>
              <a:rPr lang="en-US" smtClean="0"/>
              <a:t>Pesticides sprayed to control or eliminate foliage.</a:t>
            </a:r>
          </a:p>
          <a:p>
            <a:pPr eaLnBrk="1" hangingPunct="1"/>
            <a:r>
              <a:rPr lang="en-US" smtClean="0"/>
              <a:t>Aerosols from cans and bottles.</a:t>
            </a:r>
          </a:p>
          <a:p>
            <a:pPr eaLnBrk="1" hangingPunct="1"/>
            <a:r>
              <a:rPr lang="en-US" smtClean="0"/>
              <a:t>Mists are tiny droplets of liquid suspended in the air.</a:t>
            </a:r>
          </a:p>
          <a:p>
            <a:pPr eaLnBrk="1" hangingPunct="1"/>
            <a:r>
              <a:rPr lang="en-US" smtClean="0"/>
              <a:t>Mists are measured as a concentration of airborne particles in a given space (weight/volume); and are measured in either milligrams or micrograms per cubic meter of air (mg/m³) or (µg/m³).</a:t>
            </a:r>
          </a:p>
          <a:p>
            <a:pPr eaLnBrk="1" hangingPunct="1"/>
            <a:r>
              <a:rPr lang="en-US" smtClean="0"/>
              <a:t>Mists are generated on construction job-sites by spraying liquids, such as, paints/coatings, form oil, pesticides, etc…</a:t>
            </a:r>
          </a:p>
          <a:p>
            <a:pPr eaLnBrk="1" hangingPunct="1"/>
            <a:r>
              <a:rPr lang="en-US" smtClean="0"/>
              <a:t>Where employees are engaged in the application of paints, coatings, herbicides, or insecticides or in other operations where contaminants may be harmful to the employees; washing facilities must be in near proximity to the worksite and must be equipped as to enable employee to remove such substances.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4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45FB71-EA93-490A-B405-17A4EA27F377}" type="slidenum">
              <a:rPr lang="en-US" smtClean="0"/>
              <a:pPr eaLnBrk="1" hangingPunct="1"/>
              <a:t>81</a:t>
            </a:fld>
            <a:endParaRPr lang="en-US" smtClean="0"/>
          </a:p>
        </p:txBody>
      </p:sp>
      <p:sp>
        <p:nvSpPr>
          <p:cNvPr id="244740" name="Rectangle 2"/>
          <p:cNvSpPr>
            <a:spLocks noGrp="1" noRot="1" noChangeAspect="1" noChangeArrowheads="1" noTextEdit="1"/>
          </p:cNvSpPr>
          <p:nvPr>
            <p:ph type="sldImg"/>
          </p:nvPr>
        </p:nvSpPr>
        <p:spPr>
          <a:ln/>
        </p:spPr>
      </p:sp>
      <p:sp>
        <p:nvSpPr>
          <p:cNvPr id="244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Mists affect the body by being inhaled and absorbed through the lungs. Exposed skin can also absorb any mist causing a adverse health effect – this is health effect is labeled as a </a:t>
            </a:r>
            <a:r>
              <a:rPr lang="en-US" b="1" i="1" smtClean="0"/>
              <a:t>skin designation</a:t>
            </a:r>
            <a:r>
              <a:rPr lang="en-US" smtClean="0"/>
              <a:t>.</a:t>
            </a:r>
          </a:p>
          <a:p>
            <a:pPr eaLnBrk="1" hangingPunct="1"/>
            <a:endParaRPr lang="en-US" b="1" i="1" smtClean="0"/>
          </a:p>
          <a:p>
            <a:pPr eaLnBrk="1" hangingPunct="1"/>
            <a:r>
              <a:rPr lang="en-US" b="1" i="1" smtClean="0"/>
              <a:t>Mists can be…</a:t>
            </a:r>
          </a:p>
          <a:p>
            <a:pPr eaLnBrk="1" hangingPunct="1"/>
            <a:r>
              <a:rPr lang="en-US" b="1" i="1" smtClean="0"/>
              <a:t>Inhaled</a:t>
            </a:r>
            <a:r>
              <a:rPr lang="en-US" smtClean="0"/>
              <a:t> (through the lungs)</a:t>
            </a:r>
            <a:endParaRPr lang="en-US" b="1" i="1" smtClean="0"/>
          </a:p>
          <a:p>
            <a:pPr eaLnBrk="1" hangingPunct="1"/>
            <a:r>
              <a:rPr lang="en-US" b="1" i="1" smtClean="0"/>
              <a:t>Ingested </a:t>
            </a:r>
            <a:r>
              <a:rPr lang="en-US" smtClean="0"/>
              <a:t>(by direct or indirect contact with the lips and </a:t>
            </a:r>
            <a:r>
              <a:rPr lang="en-US" b="1" i="1" smtClean="0"/>
              <a:t>mouth)</a:t>
            </a:r>
          </a:p>
          <a:p>
            <a:pPr eaLnBrk="1" hangingPunct="1"/>
            <a:r>
              <a:rPr lang="en-US" b="1" i="1" smtClean="0"/>
              <a:t>Absorbed</a:t>
            </a:r>
            <a:r>
              <a:rPr lang="en-US" smtClean="0"/>
              <a:t> (through exposed skin)</a:t>
            </a:r>
            <a:endParaRPr lang="en-US" b="1" i="1" smtClean="0"/>
          </a:p>
          <a:p>
            <a:pPr eaLnBrk="1" hangingPunct="1"/>
            <a:r>
              <a:rPr lang="en-US" b="1" i="1" smtClean="0"/>
              <a:t>Injected</a:t>
            </a:r>
            <a:r>
              <a:rPr lang="en-US" smtClean="0"/>
              <a:t> (through high pressure &amp; aerosol cans)</a:t>
            </a:r>
          </a:p>
          <a:p>
            <a:pPr eaLnBrk="1" hangingPunct="1"/>
            <a:endParaRPr lang="en-US" smtClean="0"/>
          </a:p>
          <a:p>
            <a:pPr eaLnBrk="1" hangingPunct="1"/>
            <a:r>
              <a:rPr lang="en-US" smtClean="0"/>
              <a:t>A "skin" designation serves as a warning that dermal absorption is a possible route of entry for a particular substance; this warning appears with some of the chemical hazards which are found in OSHA Standard, 29 CFR 1926.55 – Appendix A. The use of skin designation does not indicate that the substance may irritate the skin. Similarly, lack of a skin designation does not mean that the substance will not irritate or burn the skin. If a skin designation exists for a substance, be sure to wear chemical resistant clothing and gloves.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2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B023AE-1DDC-4243-A895-33C49EE59887}" type="slidenum">
              <a:rPr lang="en-US" smtClean="0"/>
              <a:pPr eaLnBrk="1" hangingPunct="1"/>
              <a:t>8</a:t>
            </a:fld>
            <a:endParaRPr lang="en-US" smtClean="0"/>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(Ratio: 1/1,000,000)</a:t>
            </a:r>
            <a:endParaRPr lang="en-US" smtClean="0"/>
          </a:p>
          <a:p>
            <a:pPr eaLnBrk="1" hangingPunct="1"/>
            <a:endParaRPr lang="en-US" smtClean="0"/>
          </a:p>
          <a:p>
            <a:pPr eaLnBrk="1" hangingPunct="1"/>
            <a:r>
              <a:rPr lang="en-US" smtClean="0"/>
              <a:t>One part per million is equivalent to four (4) eye drops of liquid in a 55 gallon barrel.</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5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C05508-6BA2-4E13-9F87-DAF67E341D0E}" type="slidenum">
              <a:rPr lang="en-US" smtClean="0"/>
              <a:pPr eaLnBrk="1" hangingPunct="1"/>
              <a:t>82</a:t>
            </a:fld>
            <a:endParaRPr lang="en-US" smtClean="0"/>
          </a:p>
        </p:txBody>
      </p:sp>
      <p:sp>
        <p:nvSpPr>
          <p:cNvPr id="245764" name="Rectangle 2"/>
          <p:cNvSpPr>
            <a:spLocks noGrp="1" noRot="1" noChangeAspect="1" noChangeArrowheads="1" noTextEdit="1"/>
          </p:cNvSpPr>
          <p:nvPr>
            <p:ph type="sldImg"/>
          </p:nvPr>
        </p:nvSpPr>
        <p:spPr>
          <a:ln/>
        </p:spPr>
      </p:sp>
      <p:sp>
        <p:nvSpPr>
          <p:cNvPr id="245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exposed to mists, employees must wear a respirator that has filters designated as a “P” or “R” if the mist contains oil, if no oil is present then a “N” designated respirator filter is acceptable. These filters have efficiencies of 95, 99 or 100 (HEPA).</a:t>
            </a:r>
          </a:p>
          <a:p>
            <a:pPr eaLnBrk="1" hangingPunct="1"/>
            <a:r>
              <a:rPr lang="en-US" b="1" i="1" smtClean="0"/>
              <a:t>AOSafety 95110 Paint Spray Respirator</a:t>
            </a:r>
            <a:endParaRPr lang="en-US" smtClean="0"/>
          </a:p>
          <a:p>
            <a:pPr eaLnBrk="1" hangingPunct="1"/>
            <a:r>
              <a:rPr lang="en-US" b="1" i="1" smtClean="0"/>
              <a:t>Protects against organic vapors and sprays of paints, lacquers, and enamels. Also provides protection against dusts and mists. Prefilter is detachable for easy replacement when it becomes clogged with paint sprays.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67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6F0947-9566-4A57-9C4C-C1E1F108CE03}" type="slidenum">
              <a:rPr lang="en-US" smtClean="0"/>
              <a:pPr eaLnBrk="1" hangingPunct="1"/>
              <a:t>83</a:t>
            </a:fld>
            <a:endParaRPr lang="en-US" smtClean="0"/>
          </a:p>
        </p:txBody>
      </p:sp>
      <p:sp>
        <p:nvSpPr>
          <p:cNvPr id="246788" name="Rectangle 2"/>
          <p:cNvSpPr>
            <a:spLocks noGrp="1" noRot="1" noChangeAspect="1" noChangeArrowheads="1" noTextEdit="1"/>
          </p:cNvSpPr>
          <p:nvPr>
            <p:ph type="sldImg"/>
          </p:nvPr>
        </p:nvSpPr>
        <p:spPr>
          <a:ln/>
        </p:spPr>
      </p:sp>
      <p:sp>
        <p:nvSpPr>
          <p:cNvPr id="2467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Hazardous chemicals are classified as being a </a:t>
            </a:r>
            <a:r>
              <a:rPr lang="en-US" b="1" i="1" smtClean="0"/>
              <a:t>carcinogen</a:t>
            </a:r>
            <a:r>
              <a:rPr lang="en-US" smtClean="0"/>
              <a:t>, </a:t>
            </a:r>
            <a:r>
              <a:rPr lang="en-US" b="1" i="1" smtClean="0"/>
              <a:t>corrosive</a:t>
            </a:r>
            <a:r>
              <a:rPr lang="en-US" smtClean="0"/>
              <a:t>, </a:t>
            </a:r>
            <a:r>
              <a:rPr lang="en-US" b="1" i="1" smtClean="0"/>
              <a:t>toxic</a:t>
            </a:r>
            <a:r>
              <a:rPr lang="en-US" smtClean="0"/>
              <a:t>, </a:t>
            </a:r>
            <a:r>
              <a:rPr lang="en-US" b="1" i="1" smtClean="0"/>
              <a:t>irritant</a:t>
            </a:r>
            <a:r>
              <a:rPr lang="en-US" smtClean="0"/>
              <a:t>, </a:t>
            </a:r>
            <a:r>
              <a:rPr lang="en-US" b="1" i="1" smtClean="0"/>
              <a:t>sensitizer</a:t>
            </a:r>
            <a:r>
              <a:rPr lang="en-US" smtClean="0"/>
              <a:t>, or any chemical that affects a</a:t>
            </a:r>
            <a:r>
              <a:rPr lang="en-US" b="1" i="1" smtClean="0"/>
              <a:t> target organ</a:t>
            </a:r>
            <a:r>
              <a:rPr lang="en-US" smtClean="0"/>
              <a:t> (e.g., liver, kidney, nervous system, blood, lung, reproductive organs, skin &amp; eyes).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7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959CE1-B7D8-4EEA-873E-6969D893F83C}" type="slidenum">
              <a:rPr lang="en-US" smtClean="0"/>
              <a:pPr eaLnBrk="1" hangingPunct="1"/>
              <a:t>84</a:t>
            </a:fld>
            <a:endParaRPr lang="en-US" smtClean="0"/>
          </a:p>
        </p:txBody>
      </p:sp>
      <p:sp>
        <p:nvSpPr>
          <p:cNvPr id="247812" name="Rectangle 2"/>
          <p:cNvSpPr>
            <a:spLocks noGrp="1" noRot="1" noChangeAspect="1" noChangeArrowheads="1" noTextEdit="1"/>
          </p:cNvSpPr>
          <p:nvPr>
            <p:ph type="sldImg"/>
          </p:nvPr>
        </p:nvSpPr>
        <p:spPr>
          <a:ln/>
        </p:spPr>
      </p:sp>
      <p:sp>
        <p:nvSpPr>
          <p:cNvPr id="247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Reproductive toxins are chemicals that can damage the reproductive systems of both men and women. Exposure to these agents before conception can produce a wide range of adverse effects including reduced fertility, an abnormal fetus, reduced libido, or menstrual dysfunction. Maternal exposure after conception may cause prenatal death, low birth weight, birth defects, developmental and/or behavioral disabilities, and cancer.</a:t>
            </a:r>
          </a:p>
          <a:p>
            <a:pPr eaLnBrk="1" hangingPunct="1"/>
            <a:r>
              <a:rPr lang="en-US" smtClean="0"/>
              <a:t>A </a:t>
            </a:r>
            <a:r>
              <a:rPr lang="en-US" b="1" i="1" smtClean="0"/>
              <a:t>mutation</a:t>
            </a:r>
            <a:r>
              <a:rPr lang="en-US" smtClean="0"/>
              <a:t> is defined as a permanent change in the amount or structure of the genetic material in a cell. The terms mutagenic or mutagen are used to refer to those chemicals that cause an increased occurrence of mutations in populations of cells and/or organisms.</a:t>
            </a:r>
          </a:p>
          <a:p>
            <a:pPr eaLnBrk="1" hangingPunct="1"/>
            <a:r>
              <a:rPr lang="en-US" smtClean="0"/>
              <a:t>A </a:t>
            </a:r>
            <a:r>
              <a:rPr lang="en-US" b="1" i="1" smtClean="0"/>
              <a:t>teratogen</a:t>
            </a:r>
            <a:r>
              <a:rPr lang="en-US" smtClean="0"/>
              <a:t> is an agent that can cause malformations of an embryo or fetus. This can be a chemical substance, a virus or ionizing radiation.</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8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054732-88F0-4A8A-A7C7-6E6F93F7095B}" type="slidenum">
              <a:rPr lang="en-US" smtClean="0"/>
              <a:pPr eaLnBrk="1" hangingPunct="1"/>
              <a:t>85</a:t>
            </a:fld>
            <a:endParaRPr lang="en-US" smtClean="0"/>
          </a:p>
        </p:txBody>
      </p:sp>
      <p:sp>
        <p:nvSpPr>
          <p:cNvPr id="248836" name="Rectangle 2"/>
          <p:cNvSpPr>
            <a:spLocks noGrp="1" noRot="1" noChangeAspect="1" noChangeArrowheads="1" noTextEdit="1"/>
          </p:cNvSpPr>
          <p:nvPr>
            <p:ph type="sldImg"/>
          </p:nvPr>
        </p:nvSpPr>
        <p:spPr>
          <a:ln/>
        </p:spPr>
      </p:sp>
      <p:sp>
        <p:nvSpPr>
          <p:cNvPr id="248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Smoking increases the chances of illness if you work around hazardous substances.</a:t>
            </a:r>
          </a:p>
          <a:p>
            <a:pPr eaLnBrk="1" hangingPunct="1"/>
            <a:endParaRPr lang="en-US" smtClean="0"/>
          </a:p>
          <a:p>
            <a:pPr eaLnBrk="1" hangingPunct="1"/>
            <a:r>
              <a:rPr lang="en-US" smtClean="0"/>
              <a:t>When two or more hazardous materials are present at the same time, the resulting effect can be greater than the effect anticipated based on the cumulative effect of the individual substances. </a:t>
            </a:r>
          </a:p>
          <a:p>
            <a:pPr eaLnBrk="1" hangingPunct="1"/>
            <a:r>
              <a:rPr lang="en-US" smtClean="0"/>
              <a:t>An example of synergism is the increased risk of developing lung cancer caused by exposures to both cigarette smoking and asbestos. By either smoking one pack of cigarettes per day or being heavily exposed to asbestos, you may increase your risk of lung cancer to five to ten times higher than someone who does neither. But if you smoke a pack a day and are heavily exposed to asbestos, your risk may be 50 times higher than someone who does neither.</a:t>
            </a:r>
          </a:p>
          <a:p>
            <a:pPr eaLnBrk="1" hangingPunct="1"/>
            <a:r>
              <a:rPr lang="en-US" smtClean="0"/>
              <a:t>Smoking paralyses the body’s natural defense, specifically the cilia; smoking causes the cilia to relax and not perform its function as a dust capturing mechanism. This means that more dust and/or fiber can get inhaled into the lungs where damage can occur.</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498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D5DA63-9BC4-4D29-880E-6CCC2A80F216}" type="slidenum">
              <a:rPr lang="en-US" smtClean="0"/>
              <a:pPr eaLnBrk="1" hangingPunct="1"/>
              <a:t>86</a:t>
            </a:fld>
            <a:endParaRPr lang="en-US" smtClean="0"/>
          </a:p>
        </p:txBody>
      </p:sp>
      <p:sp>
        <p:nvSpPr>
          <p:cNvPr id="249860" name="Rectangle 2"/>
          <p:cNvSpPr>
            <a:spLocks noGrp="1" noRot="1" noChangeAspect="1" noChangeArrowheads="1" noTextEdit="1"/>
          </p:cNvSpPr>
          <p:nvPr>
            <p:ph type="sldImg"/>
          </p:nvPr>
        </p:nvSpPr>
        <p:spPr>
          <a:ln/>
        </p:spPr>
      </p:sp>
      <p:sp>
        <p:nvSpPr>
          <p:cNvPr id="249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the early 80's, OSHA enacting the Hazard Communication Standard (HCS). A fundamental premise of the HCS is that employees who may be exposed to hazardous chemicals in the workplace have a right to know about the hazards and how to protect themselves. The HCS is therefore sometimes referred to as the "Worker Right-to-Know Legislation", or more often just as the "Right-to-Know" law. </a:t>
            </a:r>
          </a:p>
          <a:p>
            <a:pPr eaLnBrk="1" hangingPunct="1"/>
            <a:r>
              <a:rPr lang="en-US" smtClean="0"/>
              <a:t>OSHA's Hazard Communication Standard (HCS) requires the Chemical manufacturers and importers to evaluate the hazards of the chemicals they produce; also required are warning labels and material safety data sheets (MSDSs) to convey the hazard information to the users of the chemicals. Employers must ensure that all chemicals are properly labeled and that MSDSs are available on the job-site; training on how to take full advantage of this “Right-to-Know” must be conducted.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0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D0805-2566-4C9A-84A3-919241028C7B}" type="slidenum">
              <a:rPr lang="en-US" smtClean="0"/>
              <a:pPr eaLnBrk="1" hangingPunct="1"/>
              <a:t>87</a:t>
            </a:fld>
            <a:endParaRPr lang="en-US" smtClean="0"/>
          </a:p>
        </p:txBody>
      </p:sp>
      <p:sp>
        <p:nvSpPr>
          <p:cNvPr id="250884" name="Rectangle 2"/>
          <p:cNvSpPr>
            <a:spLocks noGrp="1" noRot="1" noChangeAspect="1" noChangeArrowheads="1" noTextEdit="1"/>
          </p:cNvSpPr>
          <p:nvPr>
            <p:ph type="sldImg"/>
          </p:nvPr>
        </p:nvSpPr>
        <p:spPr>
          <a:ln/>
        </p:spPr>
      </p:sp>
      <p:sp>
        <p:nvSpPr>
          <p:cNvPr id="250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Remember…</a:t>
            </a:r>
          </a:p>
          <a:p>
            <a:pPr eaLnBrk="1" hangingPunct="1"/>
            <a:r>
              <a:rPr lang="en-US" b="1" i="1" smtClean="0"/>
              <a:t>The best protection is prevention. With hazardous materials, the only way to prevent harm is to know all the hazards and precautions associated; take full advantage of your Right-to-Know!</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1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6A5E88-87F3-4521-AAE0-FDDABCA1FACF}" type="slidenum">
              <a:rPr lang="en-US" smtClean="0"/>
              <a:pPr eaLnBrk="1" hangingPunct="1"/>
              <a:t>88</a:t>
            </a:fld>
            <a:endParaRPr lang="en-US" smtClean="0"/>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SDS Example – Group Discussion</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2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8FCD9C-DE3D-46CA-83A7-E0AE2B2A3D37}" type="slidenum">
              <a:rPr lang="en-US" smtClean="0"/>
              <a:pPr eaLnBrk="1" hangingPunct="1"/>
              <a:t>89</a:t>
            </a:fld>
            <a:endParaRPr lang="en-US" smtClean="0"/>
          </a:p>
        </p:txBody>
      </p:sp>
      <p:sp>
        <p:nvSpPr>
          <p:cNvPr id="252932" name="Rectangle 2"/>
          <p:cNvSpPr>
            <a:spLocks noGrp="1" noRot="1" noChangeAspect="1" noChangeArrowheads="1" noTextEdit="1"/>
          </p:cNvSpPr>
          <p:nvPr>
            <p:ph type="sldImg"/>
          </p:nvPr>
        </p:nvSpPr>
        <p:spPr>
          <a:ln/>
        </p:spPr>
      </p:sp>
      <p:sp>
        <p:nvSpPr>
          <p:cNvPr id="252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Learning goals for this lesson.</a:t>
            </a:r>
          </a:p>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3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1DA2D1-572A-4A72-B0C9-C47C9F1A0BFD}" type="slidenum">
              <a:rPr lang="en-US" smtClean="0"/>
              <a:pPr eaLnBrk="1" hangingPunct="1"/>
              <a:t>90</a:t>
            </a:fld>
            <a:endParaRPr lang="en-US" smtClean="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Important terms that will be discussed during this lesson.</a:t>
            </a:r>
          </a:p>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4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CF62D6-FDF6-4089-B0D3-8FF3881A001B}" type="slidenum">
              <a:rPr lang="en-US" smtClean="0"/>
              <a:pPr eaLnBrk="1" hangingPunct="1"/>
              <a:t>91</a:t>
            </a:fld>
            <a:endParaRPr lang="en-US" smtClean="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Temperature Extremes; </a:t>
            </a:r>
            <a:r>
              <a:rPr lang="en-US" smtClean="0"/>
              <a:t>such as environments that are too hot or too cold.</a:t>
            </a:r>
          </a:p>
          <a:p>
            <a:pPr eaLnBrk="1" hangingPunct="1"/>
            <a:r>
              <a:rPr lang="en-US" b="1" i="1" smtClean="0"/>
              <a:t>Noise;</a:t>
            </a:r>
            <a:r>
              <a:rPr lang="en-US" smtClean="0"/>
              <a:t> loud noise can damage your ear and cause irreversible hearing loss.</a:t>
            </a:r>
          </a:p>
          <a:p>
            <a:pPr eaLnBrk="1" hangingPunct="1"/>
            <a:r>
              <a:rPr lang="en-US" b="1" i="1" smtClean="0"/>
              <a:t>Repetitive Motion, Awkward Postures &amp; Vibration;</a:t>
            </a:r>
            <a:r>
              <a:rPr lang="en-US" smtClean="0"/>
              <a:t> can cause carpal tunnel syndrome, tendonitis, back pain &amp; muscle soreness and nerve damage.</a:t>
            </a:r>
            <a:endParaRPr lang="en-US" b="1" i="1" smtClean="0"/>
          </a:p>
          <a:p>
            <a:pPr eaLnBrk="1" hangingPunct="1"/>
            <a:r>
              <a:rPr lang="en-US" b="1" i="1" smtClean="0"/>
              <a:t>Ionizing &amp; Non-Ionizing Radiation;</a:t>
            </a:r>
            <a:r>
              <a:rPr lang="en-US" smtClean="0"/>
              <a:t> causes increased risk of cancer (ionizing), tissue heating, discomfort and eye damage (non-ionizing).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173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AE1D9E-A73C-4DB1-914F-17C296079D30}" type="slidenum">
              <a:rPr lang="en-US" smtClean="0"/>
              <a:pPr eaLnBrk="1" hangingPunct="1"/>
              <a:t>9</a:t>
            </a:fld>
            <a:endParaRPr lang="en-US" smtClean="0"/>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Milligrams per Cubic Meter of Air (mg/m³)</a:t>
            </a:r>
          </a:p>
          <a:p>
            <a:pPr eaLnBrk="1" hangingPunct="1"/>
            <a:endParaRPr lang="en-US" b="1" smtClean="0"/>
          </a:p>
          <a:p>
            <a:pPr eaLnBrk="1" hangingPunct="1"/>
            <a:r>
              <a:rPr lang="en-US" smtClean="0"/>
              <a:t>One thousand (1,000) packets of artificial sweeter in the volume of the Empire State Building is equivalent to 1 milligram per cubic meter of air (1 mg/m³).</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6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B0FBEF-1EDD-45F9-9E40-95C273E0F1BB}" type="slidenum">
              <a:rPr lang="en-US" smtClean="0"/>
              <a:pPr eaLnBrk="1" hangingPunct="1"/>
              <a:t>92</a:t>
            </a:fld>
            <a:endParaRPr lang="en-US" smtClean="0"/>
          </a:p>
        </p:txBody>
      </p:sp>
      <p:sp>
        <p:nvSpPr>
          <p:cNvPr id="256004" name="Rectangle 2"/>
          <p:cNvSpPr>
            <a:spLocks noGrp="1" noRot="1" noChangeAspect="1" noChangeArrowheads="1" noTextEdit="1"/>
          </p:cNvSpPr>
          <p:nvPr>
            <p:ph type="sldImg"/>
          </p:nvPr>
        </p:nvSpPr>
        <p:spPr>
          <a:ln/>
        </p:spPr>
      </p:sp>
      <p:sp>
        <p:nvSpPr>
          <p:cNvPr id="256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Construction workers generally work outside and are exposed to heat, cold and the sun. Too much heat or cold, especially if combined with high humidity or high winds, can harm your health and interfere with work. Hot, humid conditions can cause heat exhaustion, cramps, and even fainting, while working in very cold conditions can result in chapped skin, frost-bite and hypothermia; cold temperatures can also increase the effects of vibration.</a:t>
            </a:r>
          </a:p>
          <a:p>
            <a:pPr eaLnBrk="1" hangingPunct="1"/>
            <a:r>
              <a:rPr lang="en-US" smtClean="0"/>
              <a:t>At times, workers may be required to work in hot environments for long periods. When the human body’s unable to maintain a normal temperature, heat-related illnesses can occur and may result in death.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E2EDF-F813-49DD-8B26-B65C2E4E3DB8}" type="slidenum">
              <a:rPr lang="en-US" smtClean="0"/>
              <a:pPr eaLnBrk="1" hangingPunct="1"/>
              <a:t>93</a:t>
            </a:fld>
            <a:endParaRPr lang="en-US" smtClean="0"/>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OSHA does not have a specific regulation regarding heat stress. However, feasible and acceptable methods can be used to reduce heat stress hazards in workplaces. These include, but are not limited to: </a:t>
            </a:r>
          </a:p>
          <a:p>
            <a:pPr marL="228600" indent="-228600" eaLnBrk="1" hangingPunct="1"/>
            <a:r>
              <a:rPr lang="en-US" smtClean="0"/>
              <a:t>Monitor weather conditions (NOAA’s Heat Index) and adhere to precautions and warnings.</a:t>
            </a:r>
          </a:p>
          <a:p>
            <a:pPr marL="228600" indent="-228600" eaLnBrk="1" hangingPunct="1"/>
            <a:r>
              <a:rPr lang="en-US" smtClean="0"/>
              <a:t>Permitting workers to drink water at liberty.</a:t>
            </a:r>
          </a:p>
          <a:p>
            <a:pPr marL="228600" indent="-228600" eaLnBrk="1" hangingPunct="1"/>
            <a:r>
              <a:rPr lang="en-US" smtClean="0"/>
              <a:t>Establishing provisions for a work/rest regimen so that exposure time to high temperatures and/or the work rate is decreased.</a:t>
            </a:r>
          </a:p>
          <a:p>
            <a:pPr marL="228600" indent="-228600" eaLnBrk="1" hangingPunct="1"/>
            <a:r>
              <a:rPr lang="en-US" smtClean="0"/>
              <a:t>Developing a program that provides for training on the effects of heat stress, and how to recognize heat-related illness symptoms and prevent heat-induced illnesses.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8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BEAE6-1D20-4EB3-8826-3A006A5873F7}" type="slidenum">
              <a:rPr lang="en-US" smtClean="0"/>
              <a:pPr eaLnBrk="1" hangingPunct="1"/>
              <a:t>95</a:t>
            </a:fld>
            <a:endParaRPr lang="en-US" smtClean="0"/>
          </a:p>
        </p:txBody>
      </p:sp>
      <p:sp>
        <p:nvSpPr>
          <p:cNvPr id="258052" name="Rectangle 2"/>
          <p:cNvSpPr>
            <a:spLocks noGrp="1" noRot="1" noChangeAspect="1" noChangeArrowheads="1" noTextEdit="1"/>
          </p:cNvSpPr>
          <p:nvPr>
            <p:ph type="sldImg"/>
          </p:nvPr>
        </p:nvSpPr>
        <p:spPr>
          <a:ln/>
        </p:spPr>
      </p:sp>
      <p:sp>
        <p:nvSpPr>
          <p:cNvPr id="258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combination of heat and humidity can be a serious health threat during the summer months. If you work outside you may be at increased risk for heat related illness. So, take precautions. Here’s how:</a:t>
            </a:r>
          </a:p>
          <a:p>
            <a:pPr eaLnBrk="1" hangingPunct="1"/>
            <a:r>
              <a:rPr lang="en-US" smtClean="0"/>
              <a:t>Drink small amounts of water frequently.</a:t>
            </a:r>
          </a:p>
          <a:p>
            <a:pPr eaLnBrk="1" hangingPunct="1"/>
            <a:r>
              <a:rPr lang="en-US" smtClean="0"/>
              <a:t>Wear light-colored, loose-fitting, breathable clothing—cotton is good.</a:t>
            </a:r>
          </a:p>
          <a:p>
            <a:pPr eaLnBrk="1" hangingPunct="1"/>
            <a:r>
              <a:rPr lang="en-US" smtClean="0"/>
              <a:t>Take frequent short breaks in cool shade.</a:t>
            </a:r>
          </a:p>
          <a:p>
            <a:pPr eaLnBrk="1" hangingPunct="1"/>
            <a:r>
              <a:rPr lang="en-US" smtClean="0"/>
              <a:t>Eat smaller meals before work activity.</a:t>
            </a:r>
          </a:p>
          <a:p>
            <a:pPr eaLnBrk="1" hangingPunct="1"/>
            <a:r>
              <a:rPr lang="en-US" smtClean="0"/>
              <a:t>Avoid caffeine and alcohol or large amounts of sugar.</a:t>
            </a:r>
          </a:p>
          <a:p>
            <a:pPr eaLnBrk="1" hangingPunct="1"/>
            <a:r>
              <a:rPr lang="en-US" smtClean="0"/>
              <a:t>Work in the shade.</a:t>
            </a:r>
          </a:p>
          <a:p>
            <a:pPr eaLnBrk="1" hangingPunct="1"/>
            <a:r>
              <a:rPr lang="en-US" smtClean="0"/>
              <a:t>Find out from your health care provider if your medications and heat don’t mix.</a:t>
            </a:r>
          </a:p>
          <a:p>
            <a:pPr eaLnBrk="1" hangingPunct="1"/>
            <a:r>
              <a:rPr lang="en-US" smtClean="0"/>
              <a:t>Know that equipment such as respirators or work suits can increase heat stress.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59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1B30FA-8072-42DB-9A04-6A7CF9B558DB}" type="slidenum">
              <a:rPr lang="en-US" smtClean="0"/>
              <a:pPr eaLnBrk="1" hangingPunct="1"/>
              <a:t>96</a:t>
            </a:fld>
            <a:endParaRPr lang="en-US" smtClean="0"/>
          </a:p>
        </p:txBody>
      </p:sp>
      <p:sp>
        <p:nvSpPr>
          <p:cNvPr id="259076" name="Rectangle 2"/>
          <p:cNvSpPr>
            <a:spLocks noGrp="1" noRot="1" noChangeAspect="1" noChangeArrowheads="1" noTextEdit="1"/>
          </p:cNvSpPr>
          <p:nvPr>
            <p:ph type="sldImg"/>
          </p:nvPr>
        </p:nvSpPr>
        <p:spPr>
          <a:ln/>
        </p:spPr>
      </p:sp>
      <p:sp>
        <p:nvSpPr>
          <p:cNvPr id="259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Prolonged exposure to cold, wet and windy conditions, even when the temperatures are above freezing, can be dangerous. Extreme cold conditions exist when the equivalent (wind) chill temperature is at or below -25° F (-32 °C). Wind chill temperature is a function of the actual temperature and the estimated wind speed. Under windless conditions, air provides an invisible blanket around the skin. As wind speed increases, this layer of heated air is carried away from the body at an accelerated rate resulting in apparent temperatures well below the air temperature.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0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5BDA10-DCE7-4732-98B4-EABCF883FDD4}" type="slidenum">
              <a:rPr lang="en-US" smtClean="0"/>
              <a:pPr eaLnBrk="1" hangingPunct="1"/>
              <a:t>97</a:t>
            </a:fld>
            <a:endParaRPr lang="en-US" smtClean="0"/>
          </a:p>
        </p:txBody>
      </p:sp>
      <p:sp>
        <p:nvSpPr>
          <p:cNvPr id="260100" name="Rectangle 2"/>
          <p:cNvSpPr>
            <a:spLocks noGrp="1" noRot="1" noChangeAspect="1" noChangeArrowheads="1" noTextEdit="1"/>
          </p:cNvSpPr>
          <p:nvPr>
            <p:ph type="sldImg"/>
          </p:nvPr>
        </p:nvSpPr>
        <p:spPr>
          <a:ln/>
        </p:spPr>
      </p:sp>
      <p:sp>
        <p:nvSpPr>
          <p:cNvPr id="260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Workers who take certain medications, are in poor physical condition or suffer from illnesses such as diabetes, high blood pressure, or cardiovascular disease are at increased risk and should therefore check with a doctor for additional advice.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1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C4A9E8-C595-45DF-95D3-2991AC77807C}" type="slidenum">
              <a:rPr lang="en-US" smtClean="0"/>
              <a:pPr eaLnBrk="1" hangingPunct="1"/>
              <a:t>99</a:t>
            </a:fld>
            <a:endParaRPr lang="en-US" smtClean="0"/>
          </a:p>
        </p:txBody>
      </p:sp>
      <p:sp>
        <p:nvSpPr>
          <p:cNvPr id="261124" name="Rectangle 2"/>
          <p:cNvSpPr>
            <a:spLocks noGrp="1" noRot="1" noChangeAspect="1" noChangeArrowheads="1" noTextEdit="1"/>
          </p:cNvSpPr>
          <p:nvPr>
            <p:ph type="sldImg"/>
          </p:nvPr>
        </p:nvSpPr>
        <p:spPr>
          <a:ln/>
        </p:spPr>
      </p:sp>
      <p:sp>
        <p:nvSpPr>
          <p:cNvPr id="261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Every year, approximately 30 million workers are exposed to hazardous noise that is often ignored because the harmful effects of overexposure are typically not visible and develop over an extended period of time (chronic health hazard). Damage to the ear could also occur from a single impact noise (explosion), this is an example of an acute hearing loss. Workers exposed to high noise levels can develop elevated blood pressure, ringing in the ears </a:t>
            </a:r>
            <a:r>
              <a:rPr lang="en-US" b="1" i="1" smtClean="0"/>
              <a:t>(tinnitus)</a:t>
            </a:r>
            <a:r>
              <a:rPr lang="en-US" smtClean="0"/>
              <a:t>, and temporary and/or permanent hearing loss.</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2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4C4078-5DE7-48D5-B417-34B91F021BB9}" type="slidenum">
              <a:rPr lang="en-US" smtClean="0"/>
              <a:pPr eaLnBrk="1" hangingPunct="1"/>
              <a:t>100</a:t>
            </a:fld>
            <a:endParaRPr lang="en-US" smtClean="0"/>
          </a:p>
        </p:txBody>
      </p:sp>
      <p:sp>
        <p:nvSpPr>
          <p:cNvPr id="262148" name="Rectangle 2"/>
          <p:cNvSpPr>
            <a:spLocks noGrp="1" noRot="1" noChangeAspect="1" noChangeArrowheads="1" noTextEdit="1"/>
          </p:cNvSpPr>
          <p:nvPr>
            <p:ph type="sldImg"/>
          </p:nvPr>
        </p:nvSpPr>
        <p:spPr>
          <a:ln/>
        </p:spPr>
      </p:sp>
      <p:sp>
        <p:nvSpPr>
          <p:cNvPr id="262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t>Hearing loss is often a chronic, long-term health effect that is caused by prolonged exposure to loud noise.</a:t>
            </a:r>
            <a:r>
              <a:rPr lang="en-US" smtClean="0"/>
              <a:t>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3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4F2D64-93EA-406E-AE54-45A51858E282}" type="slidenum">
              <a:rPr lang="en-US" smtClean="0"/>
              <a:pPr eaLnBrk="1" hangingPunct="1"/>
              <a:t>101</a:t>
            </a:fld>
            <a:endParaRPr lang="en-US" smtClean="0"/>
          </a:p>
        </p:txBody>
      </p:sp>
      <p:sp>
        <p:nvSpPr>
          <p:cNvPr id="263172" name="Rectangle 2"/>
          <p:cNvSpPr>
            <a:spLocks noGrp="1" noRot="1" noChangeAspect="1" noChangeArrowheads="1" noTextEdit="1"/>
          </p:cNvSpPr>
          <p:nvPr>
            <p:ph type="sldImg"/>
          </p:nvPr>
        </p:nvSpPr>
        <p:spPr>
          <a:ln/>
        </p:spPr>
      </p:sp>
      <p:sp>
        <p:nvSpPr>
          <p:cNvPr id="263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sensitivity of the human ear to sound depends on the frequency or pitch of the sound. People hear some frequencies better than others; high frequency noise is much better heard than low frequency noise. Noise measurement readings can be adjusted to correspond to this fact; putting more emphasis, or weight, onto the frequencies that people can hear. An </a:t>
            </a:r>
            <a:r>
              <a:rPr lang="en-US" i="1" smtClean="0"/>
              <a:t>A-weighting</a:t>
            </a:r>
            <a:r>
              <a:rPr lang="en-US" smtClean="0"/>
              <a:t> filter which is built into the instrument de-emphasizes low frequencies or pitches. </a:t>
            </a:r>
          </a:p>
          <a:p>
            <a:pPr eaLnBrk="1" hangingPunct="1"/>
            <a:r>
              <a:rPr lang="en-US" smtClean="0"/>
              <a:t>Because the A-weighted response most resembles the sensitivity of the human ear, OSHA’s permissible exposure limit (PEL) for noise is determined using this scale.</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4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25B485-C35D-4E21-ADEB-85520B4B150B}" type="slidenum">
              <a:rPr lang="en-US" smtClean="0"/>
              <a:pPr eaLnBrk="1" hangingPunct="1"/>
              <a:t>102</a:t>
            </a:fld>
            <a:endParaRPr lang="en-US" smtClean="0"/>
          </a:p>
        </p:txBody>
      </p:sp>
      <p:sp>
        <p:nvSpPr>
          <p:cNvPr id="264196" name="Rectangle 2"/>
          <p:cNvSpPr>
            <a:spLocks noGrp="1" noRot="1" noChangeAspect="1" noChangeArrowheads="1" noTextEdit="1"/>
          </p:cNvSpPr>
          <p:nvPr>
            <p:ph type="sldImg"/>
          </p:nvPr>
        </p:nvSpPr>
        <p:spPr>
          <a:ln/>
        </p:spPr>
      </p:sp>
      <p:sp>
        <p:nvSpPr>
          <p:cNvPr id="264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National Institute of Health describes tinnitus as a </a:t>
            </a:r>
            <a:r>
              <a:rPr lang="en-US" b="1" i="1" smtClean="0"/>
              <a:t>“ringing in the ears”</a:t>
            </a:r>
            <a:r>
              <a:rPr lang="en-US" smtClean="0"/>
              <a:t>. Although not technically a disease, tinnitus is a symptom of something wrong.</a:t>
            </a:r>
          </a:p>
          <a:p>
            <a:pPr eaLnBrk="1" hangingPunct="1"/>
            <a:r>
              <a:rPr lang="en-US" smtClean="0"/>
              <a:t>People who work in noisy environments—such as construction workers and road crews, can develop tinnitus over time when ongoing exposure to noise damages tiny sensory hair cells in the inner ear that help transmit sound to the brain. </a:t>
            </a:r>
          </a:p>
          <a:p>
            <a:pPr eaLnBrk="1" hangingPunct="1"/>
            <a:r>
              <a:rPr lang="en-US" smtClean="0"/>
              <a:t>Anything you can do to limit your exposure to loud noise—by moving away from the sound or wearing earplugs or earmuffs—will help prevent tinnitus and/or hearing loss.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265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51685B-86B8-4AD6-9FDC-3E62BA1CE231}" type="slidenum">
              <a:rPr lang="en-US" smtClean="0"/>
              <a:pPr eaLnBrk="1" hangingPunct="1"/>
              <a:t>103</a:t>
            </a:fld>
            <a:endParaRPr lang="en-US" smtClean="0"/>
          </a:p>
        </p:txBody>
      </p:sp>
      <p:sp>
        <p:nvSpPr>
          <p:cNvPr id="265220" name="Rectangle 2"/>
          <p:cNvSpPr>
            <a:spLocks noGrp="1" noRot="1" noChangeAspect="1" noChangeArrowheads="1" noTextEdit="1"/>
          </p:cNvSpPr>
          <p:nvPr>
            <p:ph type="sldImg"/>
          </p:nvPr>
        </p:nvSpPr>
        <p:spPr>
          <a:ln/>
        </p:spPr>
      </p:sp>
      <p:sp>
        <p:nvSpPr>
          <p:cNvPr id="265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inner ear is a complex system of bones, muscles and nerves. Inside the cochlea (part of the inner ear) are tiny hair-like structures that vibrate nerves which the brain interprets as sound. Loud noises can temporarily paralysis these hairs causing temporary hearing loss; prolonged exposure to loud noise can permanently destroy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AB4034-FA49-4BD7-A6C7-C8674B94ECFE}" type="slidenum">
              <a:rPr lang="en-US"/>
              <a:pPr>
                <a:defRPr/>
              </a:pPr>
              <a:t>‹#›</a:t>
            </a:fld>
            <a:endParaRPr lang="en-US"/>
          </a:p>
        </p:txBody>
      </p:sp>
    </p:spTree>
    <p:extLst>
      <p:ext uri="{BB962C8B-B14F-4D97-AF65-F5344CB8AC3E}">
        <p14:creationId xmlns:p14="http://schemas.microsoft.com/office/powerpoint/2010/main" val="299308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ABBF1-8B9E-4D84-877A-B56C383D9185}" type="slidenum">
              <a:rPr lang="en-US"/>
              <a:pPr>
                <a:defRPr/>
              </a:pPr>
              <a:t>‹#›</a:t>
            </a:fld>
            <a:endParaRPr lang="en-US"/>
          </a:p>
        </p:txBody>
      </p:sp>
    </p:spTree>
    <p:extLst>
      <p:ext uri="{BB962C8B-B14F-4D97-AF65-F5344CB8AC3E}">
        <p14:creationId xmlns:p14="http://schemas.microsoft.com/office/powerpoint/2010/main" val="304103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C67CD3-7E20-4ABE-A28F-894C0E134A50}" type="slidenum">
              <a:rPr lang="en-US"/>
              <a:pPr>
                <a:defRPr/>
              </a:pPr>
              <a:t>‹#›</a:t>
            </a:fld>
            <a:endParaRPr lang="en-US"/>
          </a:p>
        </p:txBody>
      </p:sp>
    </p:spTree>
    <p:extLst>
      <p:ext uri="{BB962C8B-B14F-4D97-AF65-F5344CB8AC3E}">
        <p14:creationId xmlns:p14="http://schemas.microsoft.com/office/powerpoint/2010/main" val="396253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1247E8-A1EA-41C0-B054-E3EEF1CE4954}" type="slidenum">
              <a:rPr lang="en-US"/>
              <a:pPr>
                <a:defRPr/>
              </a:pPr>
              <a:t>‹#›</a:t>
            </a:fld>
            <a:endParaRPr lang="en-US"/>
          </a:p>
        </p:txBody>
      </p:sp>
    </p:spTree>
    <p:extLst>
      <p:ext uri="{BB962C8B-B14F-4D97-AF65-F5344CB8AC3E}">
        <p14:creationId xmlns:p14="http://schemas.microsoft.com/office/powerpoint/2010/main" val="130559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267398-7B78-4D3D-9A69-47AA34DEAE0F}" type="slidenum">
              <a:rPr lang="en-US"/>
              <a:pPr>
                <a:defRPr/>
              </a:pPr>
              <a:t>‹#›</a:t>
            </a:fld>
            <a:endParaRPr lang="en-US"/>
          </a:p>
        </p:txBody>
      </p:sp>
    </p:spTree>
    <p:extLst>
      <p:ext uri="{BB962C8B-B14F-4D97-AF65-F5344CB8AC3E}">
        <p14:creationId xmlns:p14="http://schemas.microsoft.com/office/powerpoint/2010/main" val="308020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0C3CA-DA81-43C3-80A7-F4DA50D24E6D}" type="slidenum">
              <a:rPr lang="en-US"/>
              <a:pPr>
                <a:defRPr/>
              </a:pPr>
              <a:t>‹#›</a:t>
            </a:fld>
            <a:endParaRPr lang="en-US"/>
          </a:p>
        </p:txBody>
      </p:sp>
    </p:spTree>
    <p:extLst>
      <p:ext uri="{BB962C8B-B14F-4D97-AF65-F5344CB8AC3E}">
        <p14:creationId xmlns:p14="http://schemas.microsoft.com/office/powerpoint/2010/main" val="203490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409267-8A20-4F27-8887-2FD565A93798}" type="slidenum">
              <a:rPr lang="en-US"/>
              <a:pPr>
                <a:defRPr/>
              </a:pPr>
              <a:t>‹#›</a:t>
            </a:fld>
            <a:endParaRPr lang="en-US"/>
          </a:p>
        </p:txBody>
      </p:sp>
    </p:spTree>
    <p:extLst>
      <p:ext uri="{BB962C8B-B14F-4D97-AF65-F5344CB8AC3E}">
        <p14:creationId xmlns:p14="http://schemas.microsoft.com/office/powerpoint/2010/main" val="341629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E4F69-3532-4E19-A414-ED46695F9294}" type="slidenum">
              <a:rPr lang="en-US"/>
              <a:pPr>
                <a:defRPr/>
              </a:pPr>
              <a:t>‹#›</a:t>
            </a:fld>
            <a:endParaRPr lang="en-US"/>
          </a:p>
        </p:txBody>
      </p:sp>
    </p:spTree>
    <p:extLst>
      <p:ext uri="{BB962C8B-B14F-4D97-AF65-F5344CB8AC3E}">
        <p14:creationId xmlns:p14="http://schemas.microsoft.com/office/powerpoint/2010/main" val="333967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CF7EF6-4A23-4424-94B6-77AD98C56547}" type="slidenum">
              <a:rPr lang="en-US"/>
              <a:pPr>
                <a:defRPr/>
              </a:pPr>
              <a:t>‹#›</a:t>
            </a:fld>
            <a:endParaRPr lang="en-US"/>
          </a:p>
        </p:txBody>
      </p:sp>
    </p:spTree>
    <p:extLst>
      <p:ext uri="{BB962C8B-B14F-4D97-AF65-F5344CB8AC3E}">
        <p14:creationId xmlns:p14="http://schemas.microsoft.com/office/powerpoint/2010/main" val="190610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55DC4F-17EB-4562-87A3-65F1FDA09C0A}" type="slidenum">
              <a:rPr lang="en-US"/>
              <a:pPr>
                <a:defRPr/>
              </a:pPr>
              <a:t>‹#›</a:t>
            </a:fld>
            <a:endParaRPr lang="en-US"/>
          </a:p>
        </p:txBody>
      </p:sp>
    </p:spTree>
    <p:extLst>
      <p:ext uri="{BB962C8B-B14F-4D97-AF65-F5344CB8AC3E}">
        <p14:creationId xmlns:p14="http://schemas.microsoft.com/office/powerpoint/2010/main" val="34196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375CFE-3BE8-4DC5-94D8-AF7CCF09A730}" type="slidenum">
              <a:rPr lang="en-US"/>
              <a:pPr>
                <a:defRPr/>
              </a:pPr>
              <a:t>‹#›</a:t>
            </a:fld>
            <a:endParaRPr lang="en-US"/>
          </a:p>
        </p:txBody>
      </p:sp>
    </p:spTree>
    <p:extLst>
      <p:ext uri="{BB962C8B-B14F-4D97-AF65-F5344CB8AC3E}">
        <p14:creationId xmlns:p14="http://schemas.microsoft.com/office/powerpoint/2010/main" val="173896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45823E-4FDA-4799-8353-D2D24B36A985}" type="slidenum">
              <a:rPr lang="en-US"/>
              <a:pPr>
                <a:defRPr/>
              </a:pPr>
              <a:t>‹#›</a:t>
            </a:fld>
            <a:endParaRPr lang="en-US"/>
          </a:p>
        </p:txBody>
      </p:sp>
    </p:spTree>
    <p:extLst>
      <p:ext uri="{BB962C8B-B14F-4D97-AF65-F5344CB8AC3E}">
        <p14:creationId xmlns:p14="http://schemas.microsoft.com/office/powerpoint/2010/main" val="72939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4A215-80EF-488E-B26D-531E6C6E63B7}" type="slidenum">
              <a:rPr lang="en-US"/>
              <a:pPr>
                <a:defRPr/>
              </a:pPr>
              <a:t>‹#›</a:t>
            </a:fld>
            <a:endParaRPr lang="en-US"/>
          </a:p>
        </p:txBody>
      </p:sp>
    </p:spTree>
    <p:extLst>
      <p:ext uri="{BB962C8B-B14F-4D97-AF65-F5344CB8AC3E}">
        <p14:creationId xmlns:p14="http://schemas.microsoft.com/office/powerpoint/2010/main" val="157242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0935779-B667-4BA3-A8F3-1B896F8BF0E2}" type="slidenum">
              <a:rPr lang="en-US"/>
              <a:pPr>
                <a:defRPr/>
              </a:pPr>
              <a:t>‹#›</a:t>
            </a:fld>
            <a:endParaRPr lang="en-US"/>
          </a:p>
        </p:txBody>
      </p:sp>
      <p:sp>
        <p:nvSpPr>
          <p:cNvPr id="1031" name="Rectangle 8"/>
          <p:cNvSpPr>
            <a:spLocks noChangeArrowheads="1"/>
          </p:cNvSpPr>
          <p:nvPr userDrawn="1"/>
        </p:nvSpPr>
        <p:spPr bwMode="auto">
          <a:xfrm>
            <a:off x="0" y="0"/>
            <a:ext cx="9144000" cy="68580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b="1">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Arial" charset="0"/>
        </a:defRPr>
      </a:lvl2pPr>
      <a:lvl3pPr algn="ctr" rtl="0" eaLnBrk="0" fontAlgn="base" hangingPunct="0">
        <a:spcBef>
          <a:spcPct val="0"/>
        </a:spcBef>
        <a:spcAft>
          <a:spcPct val="0"/>
        </a:spcAft>
        <a:defRPr sz="4400" b="1">
          <a:solidFill>
            <a:srgbClr val="FF0000"/>
          </a:solidFill>
          <a:latin typeface="Arial" charset="0"/>
        </a:defRPr>
      </a:lvl3pPr>
      <a:lvl4pPr algn="ctr" rtl="0" eaLnBrk="0" fontAlgn="base" hangingPunct="0">
        <a:spcBef>
          <a:spcPct val="0"/>
        </a:spcBef>
        <a:spcAft>
          <a:spcPct val="0"/>
        </a:spcAft>
        <a:defRPr sz="4400" b="1">
          <a:solidFill>
            <a:srgbClr val="FF0000"/>
          </a:solidFill>
          <a:latin typeface="Arial" charset="0"/>
        </a:defRPr>
      </a:lvl4pPr>
      <a:lvl5pPr algn="ctr" rtl="0" eaLnBrk="0" fontAlgn="base" hangingPunct="0">
        <a:spcBef>
          <a:spcPct val="0"/>
        </a:spcBef>
        <a:spcAft>
          <a:spcPct val="0"/>
        </a:spcAft>
        <a:defRPr sz="4400" b="1">
          <a:solidFill>
            <a:srgbClr val="FF0000"/>
          </a:solidFill>
          <a:latin typeface="Arial" charset="0"/>
        </a:defRPr>
      </a:lvl5pPr>
      <a:lvl6pPr marL="457200" algn="ctr" rtl="0" fontAlgn="base">
        <a:spcBef>
          <a:spcPct val="0"/>
        </a:spcBef>
        <a:spcAft>
          <a:spcPct val="0"/>
        </a:spcAft>
        <a:defRPr sz="4400" b="1">
          <a:solidFill>
            <a:srgbClr val="FF0000"/>
          </a:solidFill>
          <a:latin typeface="Arial" charset="0"/>
        </a:defRPr>
      </a:lvl6pPr>
      <a:lvl7pPr marL="914400" algn="ctr" rtl="0" fontAlgn="base">
        <a:spcBef>
          <a:spcPct val="0"/>
        </a:spcBef>
        <a:spcAft>
          <a:spcPct val="0"/>
        </a:spcAft>
        <a:defRPr sz="4400" b="1">
          <a:solidFill>
            <a:srgbClr val="FF0000"/>
          </a:solidFill>
          <a:latin typeface="Arial" charset="0"/>
        </a:defRPr>
      </a:lvl7pPr>
      <a:lvl8pPr marL="1371600" algn="ctr" rtl="0" fontAlgn="base">
        <a:spcBef>
          <a:spcPct val="0"/>
        </a:spcBef>
        <a:spcAft>
          <a:spcPct val="0"/>
        </a:spcAft>
        <a:defRPr sz="4400" b="1">
          <a:solidFill>
            <a:srgbClr val="FF0000"/>
          </a:solidFill>
          <a:latin typeface="Arial" charset="0"/>
        </a:defRPr>
      </a:lvl8pPr>
      <a:lvl9pPr marL="1828800" algn="ctr" rtl="0" fontAlgn="base">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17.jpeg"/></Relationships>
</file>

<file path=ppt/slides/_rels/slide10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http://www.cdc.gov/niosh/topics/noise/pubs/images/50yearold.jpg"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http://www.asbestosnsw.com.au/images/Anthophyllite_asbestos_SEM.jpg"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128.jpeg"/></Relationships>
</file>

<file path=ppt/slides/_rels/slide11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13.xml"/><Relationship Id="rId1" Type="http://schemas.openxmlformats.org/officeDocument/2006/relationships/slideLayout" Target="../slideLayouts/slideLayout12.xml"/><Relationship Id="rId5" Type="http://schemas.openxmlformats.org/officeDocument/2006/relationships/image" Target="../media/image132.jpeg"/><Relationship Id="rId4" Type="http://schemas.openxmlformats.org/officeDocument/2006/relationships/image" Target="../media/image131.jpeg"/></Relationships>
</file>

<file path=ppt/slides/_rels/slide11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14.xml"/><Relationship Id="rId1" Type="http://schemas.openxmlformats.org/officeDocument/2006/relationships/slideLayout" Target="../slideLayouts/slideLayout6.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http://www.dallas-handyman-services.com/images/refrigerator.jp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121.xml"/><Relationship Id="rId1" Type="http://schemas.openxmlformats.org/officeDocument/2006/relationships/slideLayout" Target="../slideLayouts/slideLayout4.xml"/><Relationship Id="rId5" Type="http://schemas.openxmlformats.org/officeDocument/2006/relationships/image" Target="../media/image145.emf"/><Relationship Id="rId4" Type="http://schemas.openxmlformats.org/officeDocument/2006/relationships/image" Target="../media/image144.emf"/></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23.xml"/><Relationship Id="rId1" Type="http://schemas.openxmlformats.org/officeDocument/2006/relationships/slideLayout" Target="../slideLayouts/slideLayout4.xml"/><Relationship Id="rId4" Type="http://schemas.openxmlformats.org/officeDocument/2006/relationships/image" Target="http://www.lashen.com/vendors/Paladin/images/8000.jpg"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24.xml"/><Relationship Id="rId1" Type="http://schemas.openxmlformats.org/officeDocument/2006/relationships/slideLayout" Target="../slideLayouts/slideLayout6.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25.xml"/><Relationship Id="rId1" Type="http://schemas.openxmlformats.org/officeDocument/2006/relationships/slideLayout" Target="../slideLayouts/slideLayout6.xml"/><Relationship Id="rId5" Type="http://schemas.openxmlformats.org/officeDocument/2006/relationships/image" Target="../media/image153.jpeg"/><Relationship Id="rId4" Type="http://schemas.openxmlformats.org/officeDocument/2006/relationships/image" Target="../media/image152.jpeg"/></Relationships>
</file>

<file path=ppt/slides/_rels/slide131.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26.xml"/><Relationship Id="rId1" Type="http://schemas.openxmlformats.org/officeDocument/2006/relationships/slideLayout" Target="../slideLayouts/slideLayout6.xml"/><Relationship Id="rId4" Type="http://schemas.openxmlformats.org/officeDocument/2006/relationships/image" Target="../media/image155.jpeg"/></Relationships>
</file>

<file path=ppt/slides/_rels/slide13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27.xml"/><Relationship Id="rId1" Type="http://schemas.openxmlformats.org/officeDocument/2006/relationships/slideLayout" Target="../slideLayouts/slideLayout6.xml"/><Relationship Id="rId6" Type="http://schemas.openxmlformats.org/officeDocument/2006/relationships/image" Target="../media/image159.jpeg"/><Relationship Id="rId5" Type="http://schemas.openxmlformats.org/officeDocument/2006/relationships/image" Target="../media/image158.jpeg"/><Relationship Id="rId4" Type="http://schemas.openxmlformats.org/officeDocument/2006/relationships/image" Target="../media/image157.jpeg"/></Relationships>
</file>

<file path=ppt/slides/_rels/slide133.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28.xml"/><Relationship Id="rId1" Type="http://schemas.openxmlformats.org/officeDocument/2006/relationships/slideLayout" Target="../slideLayouts/slideLayout6.xml"/><Relationship Id="rId4" Type="http://schemas.openxmlformats.org/officeDocument/2006/relationships/image" Target="../media/image161.jpeg"/></Relationships>
</file>

<file path=ppt/slides/_rels/slide1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9.xml"/><Relationship Id="rId1" Type="http://schemas.openxmlformats.org/officeDocument/2006/relationships/slideLayout" Target="../slideLayouts/slideLayout4.xml"/><Relationship Id="rId4" Type="http://schemas.openxmlformats.org/officeDocument/2006/relationships/image" Target="http://www.teachnet.ie/dkeenahan/images/radiation%20symbol%202.gif"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8" Type="http://schemas.openxmlformats.org/officeDocument/2006/relationships/image" Target="http://upload.wikimedia.org/wikipedia/commons/thumb/4/43/DIN_4844-2_Warnung_vor_magnetischem_Feld_D-W013.svg/616px-DIN_4844-2_Warnung_vor_magnetischem_Feld_D-W013.svg.png" TargetMode="External"/><Relationship Id="rId3" Type="http://schemas.openxmlformats.org/officeDocument/2006/relationships/image" Target="../media/image163.png"/><Relationship Id="rId7" Type="http://schemas.openxmlformats.org/officeDocument/2006/relationships/image" Target="../media/image165.png"/><Relationship Id="rId2" Type="http://schemas.openxmlformats.org/officeDocument/2006/relationships/notesSlide" Target="../notesSlides/notesSlide131.xml"/><Relationship Id="rId1" Type="http://schemas.openxmlformats.org/officeDocument/2006/relationships/slideLayout" Target="../slideLayouts/slideLayout4.xml"/><Relationship Id="rId6" Type="http://schemas.openxmlformats.org/officeDocument/2006/relationships/image" Target="http://upload.wikimedia.org/wikipedia/commons/thumb/8/8a/Radio_waves_hazard_symbol.svg/600px-Radio_waves_hazard_symbol.svg.png" TargetMode="External"/><Relationship Id="rId5" Type="http://schemas.openxmlformats.org/officeDocument/2006/relationships/image" Target="../media/image164.png"/><Relationship Id="rId4" Type="http://schemas.openxmlformats.org/officeDocument/2006/relationships/image" Target="http://upload.wikimedia.org/wikipedia/commons/thumb/1/16/DIN_4844-2_Warnung_vor_Laserstrahl_D-W010.svg/616px-DIN_4844-2_Warnung_vor_Laserstrahl_D-W010.svg.png"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image" Target="../media/image16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1.xml"/><Relationship Id="rId1" Type="http://schemas.openxmlformats.org/officeDocument/2006/relationships/slideLayout" Target="../slideLayouts/slideLayout4.xml"/><Relationship Id="rId6" Type="http://schemas.openxmlformats.org/officeDocument/2006/relationships/image" Target="http://www.islandhandtherapy.com/media/hand_logo.gif" TargetMode="External"/><Relationship Id="rId5" Type="http://schemas.openxmlformats.org/officeDocument/2006/relationships/image" Target="../media/image173.png"/><Relationship Id="rId4" Type="http://schemas.openxmlformats.org/officeDocument/2006/relationships/image" Target="../media/image172.jpeg"/></Relationships>
</file>

<file path=ppt/slides/_rels/slide147.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http://www.epa.gov/mold/images/photo7.jpg"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Respirable%20Dust.mpg" TargetMode="External"/><Relationship Id="rId4" Type="http://schemas.openxmlformats.org/officeDocument/2006/relationships/image" Target="../media/image16.jpeg"/></Relationships>
</file>

<file path=ppt/slides/_rels/slide150.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45.xml"/><Relationship Id="rId1" Type="http://schemas.openxmlformats.org/officeDocument/2006/relationships/slideLayout" Target="../slideLayouts/slideLayout4.xml"/><Relationship Id="rId5" Type="http://schemas.openxmlformats.org/officeDocument/2006/relationships/image" Target="../media/image178.jpeg"/><Relationship Id="rId4" Type="http://schemas.openxmlformats.org/officeDocument/2006/relationships/image" Target="http://shop.fullsource.com/core/media/media.nl?id=39168&amp;c=ACCT77762&amp;h=f2124c10c681c57a40dd"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upload.wikimedia.org/wikipedia/commons/f/f7/Biohazard.svg" TargetMode="External"/><Relationship Id="rId2" Type="http://schemas.openxmlformats.org/officeDocument/2006/relationships/notesSlide" Target="../notesSlides/notesSlide146.xml"/><Relationship Id="rId1" Type="http://schemas.openxmlformats.org/officeDocument/2006/relationships/slideLayout" Target="../slideLayouts/slideLayout4.xml"/><Relationship Id="rId5" Type="http://schemas.openxmlformats.org/officeDocument/2006/relationships/image" Target="http://upload.wikimedia.org/wikipedia/commons/thumb/f/f7/Biohazard.svg/600px-Biohazard.svg.png" TargetMode="External"/><Relationship Id="rId4" Type="http://schemas.openxmlformats.org/officeDocument/2006/relationships/image" Target="../media/image179.png"/></Relationships>
</file>

<file path=ppt/slides/_rels/slide15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47.xml"/><Relationship Id="rId1" Type="http://schemas.openxmlformats.org/officeDocument/2006/relationships/slideLayout" Target="../slideLayouts/slideLayout6.xml"/><Relationship Id="rId4" Type="http://schemas.openxmlformats.org/officeDocument/2006/relationships/image" Target="http://faculty.weber.edu/pstewart/images/puzzle.png" TargetMode="External"/></Relationships>
</file>

<file path=ppt/slides/_rels/slide153.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50.xml"/><Relationship Id="rId1" Type="http://schemas.openxmlformats.org/officeDocument/2006/relationships/slideLayout" Target="../slideLayouts/slideLayout4.xml"/><Relationship Id="rId5" Type="http://schemas.openxmlformats.org/officeDocument/2006/relationships/image" Target="../media/image185.jpeg"/><Relationship Id="rId4" Type="http://schemas.openxmlformats.org/officeDocument/2006/relationships/image" Target="../media/image184.jpeg"/></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http://www.sitehawk.com/images/ghs_pictograms/bottle_lg.gi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http://www.sitehawk.com/images/ghs_pictograms/bottle_lg.g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http://www.google.com/url?source=imgres&amp;ct=img&amp;q=http://www.thriftypropane.org/img/thrifty-propane.jpg&amp;sa=X&amp;ei=ROylTNHZHceRnwe3n-WRAQ&amp;ved=0CAQQ8wc&amp;usg=AFQjCNFOZ6Spaocg7pxiTEoct5JPEAXQYA" TargetMode="External"/><Relationship Id="rId5" Type="http://schemas.openxmlformats.org/officeDocument/2006/relationships/image" Target="../media/image21.jpeg"/><Relationship Id="rId4" Type="http://schemas.openxmlformats.org/officeDocument/2006/relationships/image" Target="http://www.cats-grin.co.uk/Red%20Balloon.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http://www.osha.gov/gif/FatalFacts/fact25graphic1.jpg"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http://www.osha.gov/gif/FatalFacts/fact39graphic1.jpg"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http://www.osha.gov/gif/FatalFacts/fact67graphic1.jpg" TargetMode="Externa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http://multimedia.3m.com/mws/mediawebserver?mwsId=66666UuZjcFSLXTtNXTXmVs6EV76EbHSHVs6EVs6E666666--"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http://www.islandhandtherapy.com/media/hand_logo.gif" TargetMode="External"/><Relationship Id="rId5" Type="http://schemas.openxmlformats.org/officeDocument/2006/relationships/image" Target="../media/image52.pn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http://www.greif.com/images/secondary-products/water-bottles/H2O_Bottle_fivegal_nohandle.jp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http://www.coopersafety.com/North-7700-Series-Half-Face-Respirator.jpeg?id=452&amp;W=600&amp;H=600"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http://www.islandhandtherapy.com/media/hand_logo.gif"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http://www.wenesco.com/Images08/mpm21.jpg" TargetMode="External"/><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1.png"/><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77.jpeg"/><Relationship Id="rId4" Type="http://schemas.openxmlformats.org/officeDocument/2006/relationships/image" Target="http://www.ilo.org/safework_bookshelf/english?image.gif&amp;nd=857170106&amp;src=857400199_files/image004.gif"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85.jpeg"/></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image" Target="http://www.islandhandtherapy.com/media/hand_logo.gif" TargetMode="External"/><Relationship Id="rId5" Type="http://schemas.openxmlformats.org/officeDocument/2006/relationships/image" Target="../media/image87.png"/><Relationship Id="rId4" Type="http://schemas.openxmlformats.org/officeDocument/2006/relationships/image" Target="../media/image86.jpeg"/></Relationships>
</file>

<file path=ppt/slides/_rels/slide8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96.jpeg"/><Relationship Id="rId4" Type="http://schemas.openxmlformats.org/officeDocument/2006/relationships/image" Target="../media/image90.jpeg"/><Relationship Id="rId9" Type="http://schemas.openxmlformats.org/officeDocument/2006/relationships/image" Target="../media/image95.jpeg"/></Relationships>
</file>

<file path=ppt/slides/_rels/slide8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1.png"/><Relationship Id="rId5" Type="http://schemas.openxmlformats.org/officeDocument/2006/relationships/oleObject" Target="../embeddings/oleObject2.bin"/><Relationship Id="rId4" Type="http://schemas.openxmlformats.org/officeDocument/2006/relationships/image" Target="../media/image98.jpeg"/></Relationships>
</file>

<file path=ppt/slides/_rels/slide8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http://www.utahsafetycouncil.org/assets/shutterstock_644836%20(small).jpg"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http://www.indianlakeses.vbschools.com/images/snow_flake_1.png" TargetMode="External"/><Relationship Id="rId13" Type="http://schemas.openxmlformats.org/officeDocument/2006/relationships/image" Target="../media/image107.png"/><Relationship Id="rId3" Type="http://schemas.openxmlformats.org/officeDocument/2006/relationships/image" Target="../media/image100.jpeg"/><Relationship Id="rId7" Type="http://schemas.openxmlformats.org/officeDocument/2006/relationships/image" Target="../media/image103.png"/><Relationship Id="rId12" Type="http://schemas.openxmlformats.org/officeDocument/2006/relationships/image" Target="../media/image106.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02.jpeg"/><Relationship Id="rId11" Type="http://schemas.openxmlformats.org/officeDocument/2006/relationships/image" Target="../media/image105.jpeg"/><Relationship Id="rId5" Type="http://schemas.openxmlformats.org/officeDocument/2006/relationships/image" Target="http://4.bp.blogspot.com/_kulnm8Gjhh8/TQtZyrRom4I/AAAAAAAAV9c/s4-2KjxYdo4/s1600/jackhammer.gif" TargetMode="External"/><Relationship Id="rId10" Type="http://schemas.openxmlformats.org/officeDocument/2006/relationships/image" Target="http://upload.wikimedia.org/wikipedia/en/9/97/Sun.jpg" TargetMode="External"/><Relationship Id="rId4" Type="http://schemas.openxmlformats.org/officeDocument/2006/relationships/image" Target="../media/image101.png"/><Relationship Id="rId9" Type="http://schemas.openxmlformats.org/officeDocument/2006/relationships/image" Target="../media/image104.jpeg"/><Relationship Id="rId14" Type="http://schemas.openxmlformats.org/officeDocument/2006/relationships/image" Target="http://www.teachnet.ie/dkeenahan/images/radiation%20symbol%202.gif"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http://3.bp.blogspot.com/_xU-YA8sYFmM/TGAofyiJ8GI/AAAAAAAAAHo/qe-8os2nHro/s1600/heat_index-sm.png"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http://www.cksinfo.com/clipart/nature/weather/sun/bright-yellow-sun.png" TargetMode="External"/><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http://www.math.rutgers.edu/~lebowitz/SEMINAR/snow_flake_2.jpg"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9E505C-B51B-4E62-AD3C-DD2C70D42FAD}" type="slidenum">
              <a:rPr lang="en-US" smtClean="0"/>
              <a:pPr eaLnBrk="1" hangingPunct="1"/>
              <a:t>1</a:t>
            </a:fld>
            <a:endParaRPr lang="en-US" smtClean="0"/>
          </a:p>
        </p:txBody>
      </p:sp>
      <p:sp>
        <p:nvSpPr>
          <p:cNvPr id="2051" name="Rectangle 2"/>
          <p:cNvSpPr>
            <a:spLocks noGrp="1" noChangeArrowheads="1"/>
          </p:cNvSpPr>
          <p:nvPr>
            <p:ph type="ctrTitle"/>
          </p:nvPr>
        </p:nvSpPr>
        <p:spPr>
          <a:xfrm>
            <a:off x="685800" y="1447800"/>
            <a:ext cx="7772400" cy="1470025"/>
          </a:xfrm>
        </p:spPr>
        <p:txBody>
          <a:bodyPr/>
          <a:lstStyle/>
          <a:p>
            <a:pPr eaLnBrk="1" hangingPunct="1"/>
            <a:r>
              <a:rPr lang="en-US" sz="4800" smtClean="0"/>
              <a:t>Health Hazards</a:t>
            </a:r>
            <a:br>
              <a:rPr lang="en-US" sz="4800" smtClean="0"/>
            </a:br>
            <a:r>
              <a:rPr lang="en-US" sz="4800" smtClean="0"/>
              <a:t>in</a:t>
            </a:r>
            <a:br>
              <a:rPr lang="en-US" sz="4800" smtClean="0"/>
            </a:br>
            <a:r>
              <a:rPr lang="en-US" sz="4800" smtClean="0"/>
              <a:t>Construction</a:t>
            </a:r>
            <a:br>
              <a:rPr lang="en-US" sz="4800" smtClean="0"/>
            </a:br>
            <a:r>
              <a:rPr lang="en-US" sz="3200" smtClean="0"/>
              <a:t>Part 2</a:t>
            </a:r>
          </a:p>
        </p:txBody>
      </p:sp>
      <p:sp>
        <p:nvSpPr>
          <p:cNvPr id="2052" name="Rectangle 3"/>
          <p:cNvSpPr>
            <a:spLocks noGrp="1" noChangeArrowheads="1"/>
          </p:cNvSpPr>
          <p:nvPr>
            <p:ph type="subTitle" idx="1"/>
          </p:nvPr>
        </p:nvSpPr>
        <p:spPr>
          <a:xfrm>
            <a:off x="1371600" y="4435475"/>
            <a:ext cx="6400800" cy="1203325"/>
          </a:xfrm>
        </p:spPr>
        <p:txBody>
          <a:bodyPr/>
          <a:lstStyle/>
          <a:p>
            <a:pPr eaLnBrk="1" hangingPunct="1">
              <a:lnSpc>
                <a:spcPct val="80000"/>
              </a:lnSpc>
            </a:pPr>
            <a:r>
              <a:rPr lang="en-US" sz="1800" smtClean="0"/>
              <a:t>Developed by:</a:t>
            </a:r>
          </a:p>
          <a:p>
            <a:pPr eaLnBrk="1" hangingPunct="1">
              <a:lnSpc>
                <a:spcPct val="80000"/>
              </a:lnSpc>
            </a:pPr>
            <a:r>
              <a:rPr lang="en-US" sz="1800" smtClean="0"/>
              <a:t>Construction Safety Council</a:t>
            </a:r>
          </a:p>
          <a:p>
            <a:pPr eaLnBrk="1" hangingPunct="1">
              <a:lnSpc>
                <a:spcPct val="80000"/>
              </a:lnSpc>
            </a:pPr>
            <a:r>
              <a:rPr lang="en-US" sz="1800" smtClean="0"/>
              <a:t>4100 Madison Street</a:t>
            </a:r>
          </a:p>
          <a:p>
            <a:pPr eaLnBrk="1" hangingPunct="1">
              <a:lnSpc>
                <a:spcPct val="80000"/>
              </a:lnSpc>
            </a:pPr>
            <a:r>
              <a:rPr lang="en-US" sz="1800" smtClean="0"/>
              <a:t>Hillside, IL  60162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D1E87A-A458-4B7A-B358-F33C07D950D7}" type="slidenum">
              <a:rPr lang="en-US" smtClean="0"/>
              <a:pPr eaLnBrk="1" hangingPunct="1"/>
              <a:t>10</a:t>
            </a:fld>
            <a:endParaRPr lang="en-US" smtClean="0"/>
          </a:p>
        </p:txBody>
      </p:sp>
      <p:sp>
        <p:nvSpPr>
          <p:cNvPr id="11267" name="Rectangle 2"/>
          <p:cNvSpPr>
            <a:spLocks noGrp="1" noChangeArrowheads="1"/>
          </p:cNvSpPr>
          <p:nvPr>
            <p:ph type="title"/>
          </p:nvPr>
        </p:nvSpPr>
        <p:spPr/>
        <p:txBody>
          <a:bodyPr/>
          <a:lstStyle/>
          <a:p>
            <a:pPr eaLnBrk="1" hangingPunct="1"/>
            <a:r>
              <a:rPr lang="en-US" sz="2800" smtClean="0"/>
              <a:t>Micrograms per Cubic Meter of Air (µg/m³)</a:t>
            </a:r>
          </a:p>
        </p:txBody>
      </p:sp>
      <p:sp>
        <p:nvSpPr>
          <p:cNvPr id="11268" name="Text Box 5"/>
          <p:cNvSpPr txBox="1">
            <a:spLocks noChangeArrowheads="1"/>
          </p:cNvSpPr>
          <p:nvPr/>
        </p:nvSpPr>
        <p:spPr bwMode="auto">
          <a:xfrm>
            <a:off x="315913" y="4414838"/>
            <a:ext cx="528796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i="1"/>
              <a:t>X 50 </a:t>
            </a:r>
            <a:r>
              <a:rPr lang="en-US" sz="2400" i="1"/>
              <a:t>(artificial sweetener packets) </a:t>
            </a:r>
          </a:p>
          <a:p>
            <a:pPr algn="ctr" eaLnBrk="1" hangingPunct="1"/>
            <a:r>
              <a:rPr lang="en-US" sz="2800" i="1"/>
              <a:t>= 50 </a:t>
            </a:r>
            <a:r>
              <a:rPr lang="en-US" sz="2800" i="1">
                <a:solidFill>
                  <a:srgbClr val="000000"/>
                </a:solidFill>
              </a:rPr>
              <a:t>µg/m³ </a:t>
            </a:r>
          </a:p>
          <a:p>
            <a:pPr algn="ctr" eaLnBrk="1" hangingPunct="1"/>
            <a:r>
              <a:rPr lang="en-US" sz="2800" i="1">
                <a:solidFill>
                  <a:srgbClr val="000000"/>
                </a:solidFill>
              </a:rPr>
              <a:t>(OSHA PEL for Lead).</a:t>
            </a:r>
            <a:endParaRPr lang="en-US" sz="2800"/>
          </a:p>
        </p:txBody>
      </p:sp>
      <p:pic>
        <p:nvPicPr>
          <p:cNvPr id="11269" name="Picture 7" descr="State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752600"/>
            <a:ext cx="235585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8"/>
          <p:cNvSpPr txBox="1">
            <a:spLocks noChangeArrowheads="1"/>
          </p:cNvSpPr>
          <p:nvPr/>
        </p:nvSpPr>
        <p:spPr bwMode="auto">
          <a:xfrm>
            <a:off x="7281863" y="1749425"/>
            <a:ext cx="1862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Empire State Building</a:t>
            </a:r>
          </a:p>
        </p:txBody>
      </p:sp>
      <p:pic>
        <p:nvPicPr>
          <p:cNvPr id="11271" name="Picture 9" descr="sweet n 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2009775"/>
            <a:ext cx="2168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0"/>
          <p:cNvSpPr txBox="1">
            <a:spLocks noChangeArrowheads="1"/>
          </p:cNvSpPr>
          <p:nvPr/>
        </p:nvSpPr>
        <p:spPr bwMode="auto">
          <a:xfrm>
            <a:off x="2587625" y="3359150"/>
            <a:ext cx="2957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X 1 = (1 µg/m³)</a:t>
            </a:r>
          </a:p>
        </p:txBody>
      </p:sp>
      <p:sp>
        <p:nvSpPr>
          <p:cNvPr id="11273" name="Text Box 11"/>
          <p:cNvSpPr txBox="1">
            <a:spLocks noChangeArrowheads="1"/>
          </p:cNvSpPr>
          <p:nvPr/>
        </p:nvSpPr>
        <p:spPr bwMode="auto">
          <a:xfrm>
            <a:off x="1322388" y="6264275"/>
            <a:ext cx="432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Approximate Volume = 1,000,000 m</a:t>
            </a:r>
            <a:r>
              <a:rPr lang="en-US" sz="2000">
                <a:cs typeface="Arial" charset="0"/>
              </a:rPr>
              <a:t>³</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4E94D3-0217-4E51-8CB5-9CD26A8B0FAC}" type="slidenum">
              <a:rPr lang="en-US" smtClean="0"/>
              <a:pPr eaLnBrk="1" hangingPunct="1"/>
              <a:t>100</a:t>
            </a:fld>
            <a:endParaRPr lang="en-US" smtClean="0"/>
          </a:p>
        </p:txBody>
      </p:sp>
      <p:grpSp>
        <p:nvGrpSpPr>
          <p:cNvPr id="103427" name="Group 4"/>
          <p:cNvGrpSpPr>
            <a:grpSpLocks/>
          </p:cNvGrpSpPr>
          <p:nvPr/>
        </p:nvGrpSpPr>
        <p:grpSpPr bwMode="auto">
          <a:xfrm>
            <a:off x="33338" y="1898650"/>
            <a:ext cx="8742362" cy="2759075"/>
            <a:chOff x="2332" y="8133"/>
            <a:chExt cx="8102" cy="2288"/>
          </a:xfrm>
        </p:grpSpPr>
        <p:grpSp>
          <p:nvGrpSpPr>
            <p:cNvPr id="103428" name="Group 5"/>
            <p:cNvGrpSpPr>
              <a:grpSpLocks/>
            </p:cNvGrpSpPr>
            <p:nvPr/>
          </p:nvGrpSpPr>
          <p:grpSpPr bwMode="auto">
            <a:xfrm>
              <a:off x="6269" y="8162"/>
              <a:ext cx="4165" cy="2251"/>
              <a:chOff x="6269" y="8334"/>
              <a:chExt cx="4165" cy="2251"/>
            </a:xfrm>
          </p:grpSpPr>
          <p:pic>
            <p:nvPicPr>
              <p:cNvPr id="103432" name="Picture 6" descr="worker sho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 y="8334"/>
                <a:ext cx="4165" cy="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Text Box 7"/>
              <p:cNvSpPr txBox="1">
                <a:spLocks noChangeArrowheads="1"/>
              </p:cNvSpPr>
              <p:nvPr/>
            </p:nvSpPr>
            <p:spPr bwMode="auto">
              <a:xfrm>
                <a:off x="6632" y="10163"/>
                <a:ext cx="331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Yelling </a:t>
                </a:r>
              </a:p>
              <a:p>
                <a:pPr algn="ctr" eaLnBrk="1" hangingPunct="1"/>
                <a:r>
                  <a:rPr lang="en-US" sz="2400" b="1" i="1"/>
                  <a:t>80 – 85 dB</a:t>
                </a:r>
                <a:endParaRPr lang="en-US" sz="2400"/>
              </a:p>
            </p:txBody>
          </p:sp>
        </p:grpSp>
        <p:grpSp>
          <p:nvGrpSpPr>
            <p:cNvPr id="103429" name="Group 8"/>
            <p:cNvGrpSpPr>
              <a:grpSpLocks/>
            </p:cNvGrpSpPr>
            <p:nvPr/>
          </p:nvGrpSpPr>
          <p:grpSpPr bwMode="auto">
            <a:xfrm>
              <a:off x="2332" y="8133"/>
              <a:ext cx="3551" cy="2288"/>
              <a:chOff x="1893" y="8300"/>
              <a:chExt cx="3551" cy="2288"/>
            </a:xfrm>
          </p:grpSpPr>
          <p:pic>
            <p:nvPicPr>
              <p:cNvPr id="103430" name="Picture 9" descr="Workers 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 y="8300"/>
                <a:ext cx="2721"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Text Box 10"/>
              <p:cNvSpPr txBox="1">
                <a:spLocks noChangeArrowheads="1"/>
              </p:cNvSpPr>
              <p:nvPr/>
            </p:nvSpPr>
            <p:spPr bwMode="auto">
              <a:xfrm>
                <a:off x="1893" y="10166"/>
                <a:ext cx="355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Normal Conversation </a:t>
                </a:r>
              </a:p>
              <a:p>
                <a:pPr algn="ctr" eaLnBrk="1" hangingPunct="1"/>
                <a:r>
                  <a:rPr lang="en-US" sz="2400" b="1" i="1"/>
                  <a:t>60 – 65 dB</a:t>
                </a:r>
                <a:endParaRPr lang="en-US" sz="2400"/>
              </a:p>
            </p:txBody>
          </p:sp>
        </p:gr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AD8018-7C66-4D24-A079-D144D72F175B}" type="slidenum">
              <a:rPr lang="en-US" smtClean="0"/>
              <a:pPr eaLnBrk="1" hangingPunct="1"/>
              <a:t>101</a:t>
            </a:fld>
            <a:endParaRPr lang="en-US" smtClean="0"/>
          </a:p>
        </p:txBody>
      </p:sp>
      <p:sp>
        <p:nvSpPr>
          <p:cNvPr id="104451" name="Rectangle 2"/>
          <p:cNvSpPr>
            <a:spLocks noGrp="1" noChangeArrowheads="1"/>
          </p:cNvSpPr>
          <p:nvPr>
            <p:ph type="title"/>
          </p:nvPr>
        </p:nvSpPr>
        <p:spPr/>
        <p:txBody>
          <a:bodyPr/>
          <a:lstStyle/>
          <a:p>
            <a:pPr eaLnBrk="1" hangingPunct="1"/>
            <a:r>
              <a:rPr lang="en-US" smtClean="0"/>
              <a:t>What is A–Weighted?</a:t>
            </a:r>
          </a:p>
        </p:txBody>
      </p:sp>
      <p:sp>
        <p:nvSpPr>
          <p:cNvPr id="104452" name="Rectangle 3"/>
          <p:cNvSpPr>
            <a:spLocks noGrp="1" noChangeArrowheads="1"/>
          </p:cNvSpPr>
          <p:nvPr>
            <p:ph type="body" idx="1"/>
          </p:nvPr>
        </p:nvSpPr>
        <p:spPr/>
        <p:txBody>
          <a:bodyPr/>
          <a:lstStyle/>
          <a:p>
            <a:pPr eaLnBrk="1" hangingPunct="1"/>
            <a:r>
              <a:rPr lang="en-US" smtClean="0"/>
              <a:t>A-weighted response most resembles the sensitivity of the human ear. </a:t>
            </a:r>
          </a:p>
        </p:txBody>
      </p:sp>
      <p:pic>
        <p:nvPicPr>
          <p:cNvPr id="104453" name="Picture 4" descr="Inner 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3184525"/>
            <a:ext cx="43211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C3E37-6E5F-40E6-AA5A-0176699232D6}" type="slidenum">
              <a:rPr lang="en-US" smtClean="0"/>
              <a:pPr eaLnBrk="1" hangingPunct="1"/>
              <a:t>102</a:t>
            </a:fld>
            <a:endParaRPr lang="en-US" smtClean="0"/>
          </a:p>
        </p:txBody>
      </p:sp>
      <p:sp>
        <p:nvSpPr>
          <p:cNvPr id="105475" name="Rectangle 2"/>
          <p:cNvSpPr>
            <a:spLocks noGrp="1" noChangeArrowheads="1"/>
          </p:cNvSpPr>
          <p:nvPr>
            <p:ph type="title"/>
          </p:nvPr>
        </p:nvSpPr>
        <p:spPr/>
        <p:txBody>
          <a:bodyPr/>
          <a:lstStyle/>
          <a:p>
            <a:pPr eaLnBrk="1" hangingPunct="1"/>
            <a:r>
              <a:rPr lang="en-US" smtClean="0"/>
              <a:t>Tinnitus</a:t>
            </a:r>
          </a:p>
        </p:txBody>
      </p:sp>
      <p:sp>
        <p:nvSpPr>
          <p:cNvPr id="105476" name="Rectangle 4"/>
          <p:cNvSpPr>
            <a:spLocks noGrp="1" noChangeArrowheads="1"/>
          </p:cNvSpPr>
          <p:nvPr>
            <p:ph type="body" sz="half" idx="1"/>
          </p:nvPr>
        </p:nvSpPr>
        <p:spPr>
          <a:xfrm>
            <a:off x="457200" y="1600200"/>
            <a:ext cx="4749800" cy="4525963"/>
          </a:xfrm>
        </p:spPr>
        <p:txBody>
          <a:bodyPr/>
          <a:lstStyle/>
          <a:p>
            <a:pPr eaLnBrk="1" hangingPunct="1"/>
            <a:r>
              <a:rPr lang="en-US" b="1" i="1" smtClean="0"/>
              <a:t>“Ringing in the ears”</a:t>
            </a:r>
          </a:p>
          <a:p>
            <a:pPr eaLnBrk="1" hangingPunct="1"/>
            <a:r>
              <a:rPr lang="en-US" smtClean="0"/>
              <a:t>Damage to tiny sensory hair cells in the inner ear. </a:t>
            </a:r>
          </a:p>
        </p:txBody>
      </p:sp>
      <p:pic>
        <p:nvPicPr>
          <p:cNvPr id="105477" name="Picture 6" descr="bell rin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1747838"/>
            <a:ext cx="2892425"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4EE5EA-DE62-4783-A380-F3FD9A59DAF3}" type="slidenum">
              <a:rPr lang="en-US" smtClean="0"/>
              <a:pPr eaLnBrk="1" hangingPunct="1"/>
              <a:t>103</a:t>
            </a:fld>
            <a:endParaRPr lang="en-US" smtClean="0"/>
          </a:p>
        </p:txBody>
      </p:sp>
      <p:sp>
        <p:nvSpPr>
          <p:cNvPr id="106499" name="Rectangle 4"/>
          <p:cNvSpPr>
            <a:spLocks noGrp="1" noChangeArrowheads="1"/>
          </p:cNvSpPr>
          <p:nvPr>
            <p:ph type="title"/>
          </p:nvPr>
        </p:nvSpPr>
        <p:spPr/>
        <p:txBody>
          <a:bodyPr/>
          <a:lstStyle/>
          <a:p>
            <a:pPr eaLnBrk="1" hangingPunct="1"/>
            <a:r>
              <a:rPr lang="en-US" smtClean="0"/>
              <a:t>The Inner Ear</a:t>
            </a:r>
          </a:p>
        </p:txBody>
      </p:sp>
      <p:pic>
        <p:nvPicPr>
          <p:cNvPr id="106500" name="Picture 6" descr="Inner 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009775"/>
            <a:ext cx="58102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7"/>
          <p:cNvSpPr txBox="1">
            <a:spLocks noChangeArrowheads="1"/>
          </p:cNvSpPr>
          <p:nvPr/>
        </p:nvSpPr>
        <p:spPr bwMode="auto">
          <a:xfrm>
            <a:off x="6858000" y="2012950"/>
            <a:ext cx="172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a:t>Cochlea</a:t>
            </a:r>
            <a:endParaRPr lang="en-US" sz="2400"/>
          </a:p>
        </p:txBody>
      </p:sp>
      <p:sp>
        <p:nvSpPr>
          <p:cNvPr id="106502" name="Line 8"/>
          <p:cNvSpPr>
            <a:spLocks noChangeShapeType="1"/>
          </p:cNvSpPr>
          <p:nvPr/>
        </p:nvSpPr>
        <p:spPr bwMode="auto">
          <a:xfrm flipH="1">
            <a:off x="5688013" y="2447925"/>
            <a:ext cx="1209675" cy="19653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3" name="Text Box 10"/>
          <p:cNvSpPr txBox="1">
            <a:spLocks noChangeArrowheads="1"/>
          </p:cNvSpPr>
          <p:nvPr/>
        </p:nvSpPr>
        <p:spPr bwMode="auto">
          <a:xfrm>
            <a:off x="3605213" y="5878513"/>
            <a:ext cx="17557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Ear Drum</a:t>
            </a:r>
            <a:endParaRPr lang="en-US" sz="2400"/>
          </a:p>
        </p:txBody>
      </p:sp>
      <p:sp>
        <p:nvSpPr>
          <p:cNvPr id="106504" name="Line 11"/>
          <p:cNvSpPr>
            <a:spLocks noChangeShapeType="1"/>
          </p:cNvSpPr>
          <p:nvPr/>
        </p:nvSpPr>
        <p:spPr bwMode="auto">
          <a:xfrm flipH="1" flipV="1">
            <a:off x="3711575" y="4335463"/>
            <a:ext cx="623888" cy="15636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3C80B0-7862-46B2-A9E8-7E057C3467B2}" type="slidenum">
              <a:rPr lang="en-US" smtClean="0"/>
              <a:pPr eaLnBrk="1" hangingPunct="1"/>
              <a:t>104</a:t>
            </a:fld>
            <a:endParaRPr lang="en-US" smtClean="0"/>
          </a:p>
        </p:txBody>
      </p:sp>
      <p:sp>
        <p:nvSpPr>
          <p:cNvPr id="107523" name="Rectangle 4"/>
          <p:cNvSpPr>
            <a:spLocks noGrp="1" noChangeArrowheads="1"/>
          </p:cNvSpPr>
          <p:nvPr>
            <p:ph type="title"/>
          </p:nvPr>
        </p:nvSpPr>
        <p:spPr/>
        <p:txBody>
          <a:bodyPr/>
          <a:lstStyle/>
          <a:p>
            <a:pPr eaLnBrk="1" hangingPunct="1"/>
            <a:r>
              <a:rPr lang="en-US" smtClean="0"/>
              <a:t>Cochlea</a:t>
            </a:r>
          </a:p>
        </p:txBody>
      </p:sp>
      <p:pic>
        <p:nvPicPr>
          <p:cNvPr id="107524" name="Picture 5" descr="Coch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601788"/>
            <a:ext cx="6989762" cy="49911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029988-AD7F-4DC9-83E1-74E1CC891564}" type="slidenum">
              <a:rPr lang="en-US" smtClean="0"/>
              <a:pPr eaLnBrk="1" hangingPunct="1"/>
              <a:t>105</a:t>
            </a:fld>
            <a:endParaRPr lang="en-US" smtClean="0"/>
          </a:p>
        </p:txBody>
      </p:sp>
      <p:sp>
        <p:nvSpPr>
          <p:cNvPr id="108547" name="Rectangle 4"/>
          <p:cNvSpPr>
            <a:spLocks noGrp="1" noChangeArrowheads="1"/>
          </p:cNvSpPr>
          <p:nvPr>
            <p:ph type="title"/>
          </p:nvPr>
        </p:nvSpPr>
        <p:spPr/>
        <p:txBody>
          <a:bodyPr/>
          <a:lstStyle/>
          <a:p>
            <a:pPr eaLnBrk="1" hangingPunct="1"/>
            <a:r>
              <a:rPr lang="en-US" smtClean="0"/>
              <a:t>How Noise Damages the Ear</a:t>
            </a:r>
          </a:p>
        </p:txBody>
      </p:sp>
      <p:pic>
        <p:nvPicPr>
          <p:cNvPr id="108548" name="Picture 6" descr="walking on gr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1724025"/>
            <a:ext cx="4311650" cy="43116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49" name="Text Box 7"/>
          <p:cNvSpPr txBox="1">
            <a:spLocks noChangeArrowheads="1"/>
          </p:cNvSpPr>
          <p:nvPr/>
        </p:nvSpPr>
        <p:spPr bwMode="auto">
          <a:xfrm>
            <a:off x="274638" y="2532063"/>
            <a:ext cx="401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a:t>Like walking on grass.</a:t>
            </a:r>
            <a:endParaRPr lang="en-US" sz="28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CE3DB4-CA0D-4BFF-8A84-6D52725F7034}" type="slidenum">
              <a:rPr lang="en-US" smtClean="0"/>
              <a:pPr eaLnBrk="1" hangingPunct="1"/>
              <a:t>106</a:t>
            </a:fld>
            <a:endParaRPr lang="en-US" smtClean="0"/>
          </a:p>
        </p:txBody>
      </p:sp>
      <p:pic>
        <p:nvPicPr>
          <p:cNvPr id="109571" name="Picture 4" descr="The average 25 Year Old Carpenter has the ears of a 50 year old person who has not been exposed to nois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9550" y="234950"/>
            <a:ext cx="80137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63D688-2BB2-4E31-81C3-D8BE63596ADB}" type="slidenum">
              <a:rPr lang="en-US" smtClean="0"/>
              <a:pPr eaLnBrk="1" hangingPunct="1"/>
              <a:t>107</a:t>
            </a:fld>
            <a:endParaRPr lang="en-US" smtClean="0"/>
          </a:p>
        </p:txBody>
      </p:sp>
      <p:sp>
        <p:nvSpPr>
          <p:cNvPr id="110595" name="Rectangle 2"/>
          <p:cNvSpPr>
            <a:spLocks noGrp="1" noChangeArrowheads="1"/>
          </p:cNvSpPr>
          <p:nvPr>
            <p:ph type="title"/>
          </p:nvPr>
        </p:nvSpPr>
        <p:spPr/>
        <p:txBody>
          <a:bodyPr/>
          <a:lstStyle/>
          <a:p>
            <a:pPr eaLnBrk="1" hangingPunct="1"/>
            <a:r>
              <a:rPr lang="en-US" sz="4000" smtClean="0"/>
              <a:t>Occupational Noise Exposures (29 CFR 1926.52)</a:t>
            </a:r>
          </a:p>
        </p:txBody>
      </p:sp>
      <p:sp>
        <p:nvSpPr>
          <p:cNvPr id="110596" name="Rectangle 6"/>
          <p:cNvSpPr>
            <a:spLocks noChangeArrowheads="1"/>
          </p:cNvSpPr>
          <p:nvPr/>
        </p:nvSpPr>
        <p:spPr bwMode="auto">
          <a:xfrm>
            <a:off x="1725613" y="2003425"/>
            <a:ext cx="1657350" cy="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0597" name="Text Box 4"/>
          <p:cNvSpPr txBox="1">
            <a:spLocks noChangeArrowheads="1"/>
          </p:cNvSpPr>
          <p:nvPr/>
        </p:nvSpPr>
        <p:spPr bwMode="auto">
          <a:xfrm>
            <a:off x="5103813" y="1971675"/>
            <a:ext cx="3592512" cy="41544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000" b="1" i="1">
                <a:cs typeface="Times New Roman" pitchFamily="18" charset="0"/>
              </a:rPr>
              <a:t>OSHA Requirement…</a:t>
            </a:r>
          </a:p>
          <a:p>
            <a:pPr algn="just" eaLnBrk="1" hangingPunct="1"/>
            <a:endParaRPr lang="en-US" sz="2000">
              <a:latin typeface="Times New Roman" pitchFamily="18" charset="0"/>
              <a:cs typeface="Times New Roman" pitchFamily="18" charset="0"/>
            </a:endParaRPr>
          </a:p>
          <a:p>
            <a:pPr algn="just"/>
            <a:r>
              <a:rPr lang="en-US" sz="2000" i="1">
                <a:cs typeface="Times New Roman" pitchFamily="18" charset="0"/>
              </a:rPr>
              <a:t>When employees are subjected to sound levels exceeding those listed in Table D-2, feasible* administrative or engineering controls must first be utilized. If such controls fail to reduce sound levels within the levels of the table (D-2), ear protective devices must be provided and used.</a:t>
            </a:r>
            <a:endParaRPr lang="en-US" sz="2000">
              <a:latin typeface="Times New Roman" pitchFamily="18" charset="0"/>
              <a:cs typeface="Times New Roman" pitchFamily="18" charset="0"/>
            </a:endParaRPr>
          </a:p>
          <a:p>
            <a:endParaRPr lang="en-US" sz="2000">
              <a:cs typeface="Times New Roman" pitchFamily="18" charset="0"/>
            </a:endParaRPr>
          </a:p>
        </p:txBody>
      </p:sp>
      <p:graphicFrame>
        <p:nvGraphicFramePr>
          <p:cNvPr id="654466" name="Group 130"/>
          <p:cNvGraphicFramePr>
            <a:graphicFrameLocks noGrp="1"/>
          </p:cNvGraphicFramePr>
          <p:nvPr/>
        </p:nvGraphicFramePr>
        <p:xfrm>
          <a:off x="287338" y="1831975"/>
          <a:ext cx="4706937" cy="4816475"/>
        </p:xfrm>
        <a:graphic>
          <a:graphicData uri="http://schemas.openxmlformats.org/drawingml/2006/table">
            <a:tbl>
              <a:tblPr/>
              <a:tblGrid>
                <a:gridCol w="2320925"/>
                <a:gridCol w="2386012"/>
              </a:tblGrid>
              <a:tr h="7011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ea typeface="Times New Roman" pitchFamily="18" charset="0"/>
                          <a:cs typeface="Arial" charset="0"/>
                        </a:rPr>
                        <a:t>Duration per day, hours</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cs typeface="Arial" charset="0"/>
                        </a:rPr>
                        <a:t>Sound level dBA slow response</a:t>
                      </a:r>
                      <a:endParaRPr kumimoji="0" lang="en-US" sz="2000" b="0" i="0" u="none" strike="noStrike" cap="none" normalizeH="0" baseline="0" smtClean="0">
                        <a:ln>
                          <a:noFill/>
                        </a:ln>
                        <a:solidFill>
                          <a:schemeClr val="tx1"/>
                        </a:solidFill>
                        <a:effectLst/>
                        <a:latin typeface="Arial" charset="0"/>
                      </a:endParaRPr>
                    </a:p>
                  </a:txBody>
                  <a:tcPr marT="45726" marB="45726"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8</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90</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6</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92</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4</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95</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3</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97</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2</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100</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 ½ </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102</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105</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½ </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110</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¼ or less</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115</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41AEE9-6A09-46E5-8931-2F3E46F6195F}" type="slidenum">
              <a:rPr lang="en-US" smtClean="0"/>
              <a:pPr eaLnBrk="1" hangingPunct="1"/>
              <a:t>108</a:t>
            </a:fld>
            <a:endParaRPr lang="en-US" smtClean="0"/>
          </a:p>
        </p:txBody>
      </p:sp>
      <p:sp>
        <p:nvSpPr>
          <p:cNvPr id="111619" name="Rectangle 2"/>
          <p:cNvSpPr>
            <a:spLocks noGrp="1" noChangeArrowheads="1"/>
          </p:cNvSpPr>
          <p:nvPr>
            <p:ph type="title"/>
          </p:nvPr>
        </p:nvSpPr>
        <p:spPr/>
        <p:txBody>
          <a:bodyPr/>
          <a:lstStyle/>
          <a:p>
            <a:pPr eaLnBrk="1" hangingPunct="1"/>
            <a:r>
              <a:rPr lang="en-US" sz="4000" smtClean="0"/>
              <a:t>Engineering &amp; Administrative Controls for Noise</a:t>
            </a:r>
          </a:p>
        </p:txBody>
      </p:sp>
      <p:sp>
        <p:nvSpPr>
          <p:cNvPr id="656387" name="Rectangle 3"/>
          <p:cNvSpPr>
            <a:spLocks noGrp="1" noChangeArrowheads="1"/>
          </p:cNvSpPr>
          <p:nvPr>
            <p:ph type="body" idx="1"/>
          </p:nvPr>
        </p:nvSpPr>
        <p:spPr/>
        <p:txBody>
          <a:bodyPr/>
          <a:lstStyle/>
          <a:p>
            <a:pPr eaLnBrk="1" hangingPunct="1">
              <a:lnSpc>
                <a:spcPct val="80000"/>
              </a:lnSpc>
            </a:pPr>
            <a:r>
              <a:rPr lang="en-US" sz="2800" smtClean="0"/>
              <a:t>Enclosures (operator cabs)</a:t>
            </a:r>
          </a:p>
          <a:p>
            <a:pPr eaLnBrk="1" hangingPunct="1">
              <a:lnSpc>
                <a:spcPct val="80000"/>
              </a:lnSpc>
            </a:pPr>
            <a:r>
              <a:rPr lang="en-US" sz="2800" smtClean="0"/>
              <a:t>Routine maintenance on tools and equipment.</a:t>
            </a:r>
          </a:p>
          <a:p>
            <a:pPr eaLnBrk="1" hangingPunct="1">
              <a:lnSpc>
                <a:spcPct val="80000"/>
              </a:lnSpc>
            </a:pPr>
            <a:r>
              <a:rPr lang="en-US" sz="2800" smtClean="0"/>
              <a:t>Lubrication to reduce friction. </a:t>
            </a:r>
            <a:endParaRPr lang="en-US" sz="2800" b="1" i="1" smtClean="0"/>
          </a:p>
          <a:p>
            <a:pPr eaLnBrk="1" hangingPunct="1">
              <a:lnSpc>
                <a:spcPct val="80000"/>
              </a:lnSpc>
            </a:pPr>
            <a:r>
              <a:rPr lang="en-US" sz="2800" smtClean="0"/>
              <a:t>Acoustical enclosures &amp; sound absorbing materials.</a:t>
            </a:r>
          </a:p>
          <a:p>
            <a:pPr eaLnBrk="1" hangingPunct="1">
              <a:lnSpc>
                <a:spcPct val="80000"/>
              </a:lnSpc>
            </a:pPr>
            <a:r>
              <a:rPr lang="en-US" sz="2800" smtClean="0"/>
              <a:t>Use rubber mallets to erect and dismantle scaffolding and formwork.</a:t>
            </a:r>
          </a:p>
          <a:p>
            <a:pPr eaLnBrk="1" hangingPunct="1">
              <a:lnSpc>
                <a:spcPct val="80000"/>
              </a:lnSpc>
            </a:pPr>
            <a:r>
              <a:rPr lang="en-US" sz="2800" smtClean="0"/>
              <a:t>Rotate workers</a:t>
            </a:r>
          </a:p>
          <a:p>
            <a:pPr eaLnBrk="1" hangingPunct="1">
              <a:lnSpc>
                <a:spcPct val="80000"/>
              </a:lnSpc>
            </a:pPr>
            <a:r>
              <a:rPr lang="en-US" sz="2800" smtClean="0"/>
              <a:t>Post warning signs.</a:t>
            </a:r>
          </a:p>
          <a:p>
            <a:pPr eaLnBrk="1" hangingPunct="1">
              <a:lnSpc>
                <a:spcPct val="80000"/>
              </a:lnSpc>
            </a:pPr>
            <a:r>
              <a:rPr lang="en-US" sz="2800" smtClean="0"/>
              <a:t>Train all employees on how to properly wear hearing protective devices.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anim calcmode="lin" valueType="num">
                                      <p:cBhvr additive="base">
                                        <p:cTn id="7" dur="500" fill="hold"/>
                                        <p:tgtEl>
                                          <p:spTgt spid="65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6387">
                                            <p:txEl>
                                              <p:pRg st="1" end="1"/>
                                            </p:txEl>
                                          </p:spTgt>
                                        </p:tgtEl>
                                        <p:attrNameLst>
                                          <p:attrName>style.visibility</p:attrName>
                                        </p:attrNameLst>
                                      </p:cBhvr>
                                      <p:to>
                                        <p:strVal val="visible"/>
                                      </p:to>
                                    </p:set>
                                    <p:anim calcmode="lin" valueType="num">
                                      <p:cBhvr additive="base">
                                        <p:cTn id="13" dur="500" fill="hold"/>
                                        <p:tgtEl>
                                          <p:spTgt spid="65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6387">
                                            <p:txEl>
                                              <p:pRg st="2" end="2"/>
                                            </p:txEl>
                                          </p:spTgt>
                                        </p:tgtEl>
                                        <p:attrNameLst>
                                          <p:attrName>style.visibility</p:attrName>
                                        </p:attrNameLst>
                                      </p:cBhvr>
                                      <p:to>
                                        <p:strVal val="visible"/>
                                      </p:to>
                                    </p:set>
                                    <p:anim calcmode="lin" valueType="num">
                                      <p:cBhvr additive="base">
                                        <p:cTn id="19" dur="500" fill="hold"/>
                                        <p:tgtEl>
                                          <p:spTgt spid="65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6387">
                                            <p:txEl>
                                              <p:pRg st="3" end="3"/>
                                            </p:txEl>
                                          </p:spTgt>
                                        </p:tgtEl>
                                        <p:attrNameLst>
                                          <p:attrName>style.visibility</p:attrName>
                                        </p:attrNameLst>
                                      </p:cBhvr>
                                      <p:to>
                                        <p:strVal val="visible"/>
                                      </p:to>
                                    </p:set>
                                    <p:anim calcmode="lin" valueType="num">
                                      <p:cBhvr additive="base">
                                        <p:cTn id="25" dur="500" fill="hold"/>
                                        <p:tgtEl>
                                          <p:spTgt spid="65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6387">
                                            <p:txEl>
                                              <p:pRg st="4" end="4"/>
                                            </p:txEl>
                                          </p:spTgt>
                                        </p:tgtEl>
                                        <p:attrNameLst>
                                          <p:attrName>style.visibility</p:attrName>
                                        </p:attrNameLst>
                                      </p:cBhvr>
                                      <p:to>
                                        <p:strVal val="visible"/>
                                      </p:to>
                                    </p:set>
                                    <p:anim calcmode="lin" valueType="num">
                                      <p:cBhvr additive="base">
                                        <p:cTn id="31" dur="500" fill="hold"/>
                                        <p:tgtEl>
                                          <p:spTgt spid="65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6387">
                                            <p:txEl>
                                              <p:pRg st="5" end="5"/>
                                            </p:txEl>
                                          </p:spTgt>
                                        </p:tgtEl>
                                        <p:attrNameLst>
                                          <p:attrName>style.visibility</p:attrName>
                                        </p:attrNameLst>
                                      </p:cBhvr>
                                      <p:to>
                                        <p:strVal val="visible"/>
                                      </p:to>
                                    </p:set>
                                    <p:anim calcmode="lin" valueType="num">
                                      <p:cBhvr additive="base">
                                        <p:cTn id="37" dur="500" fill="hold"/>
                                        <p:tgtEl>
                                          <p:spTgt spid="65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6387">
                                            <p:txEl>
                                              <p:pRg st="6" end="6"/>
                                            </p:txEl>
                                          </p:spTgt>
                                        </p:tgtEl>
                                        <p:attrNameLst>
                                          <p:attrName>style.visibility</p:attrName>
                                        </p:attrNameLst>
                                      </p:cBhvr>
                                      <p:to>
                                        <p:strVal val="visible"/>
                                      </p:to>
                                    </p:set>
                                    <p:anim calcmode="lin" valueType="num">
                                      <p:cBhvr additive="base">
                                        <p:cTn id="43" dur="500" fill="hold"/>
                                        <p:tgtEl>
                                          <p:spTgt spid="65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56387">
                                            <p:txEl>
                                              <p:pRg st="7" end="7"/>
                                            </p:txEl>
                                          </p:spTgt>
                                        </p:tgtEl>
                                        <p:attrNameLst>
                                          <p:attrName>style.visibility</p:attrName>
                                        </p:attrNameLst>
                                      </p:cBhvr>
                                      <p:to>
                                        <p:strVal val="visible"/>
                                      </p:to>
                                    </p:set>
                                    <p:anim calcmode="lin" valueType="num">
                                      <p:cBhvr additive="base">
                                        <p:cTn id="49" dur="500" fill="hold"/>
                                        <p:tgtEl>
                                          <p:spTgt spid="65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5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D729A1-45F2-4F40-90D9-6C1D2E089537}" type="slidenum">
              <a:rPr lang="en-US" smtClean="0"/>
              <a:pPr eaLnBrk="1" hangingPunct="1"/>
              <a:t>109</a:t>
            </a:fld>
            <a:endParaRPr lang="en-US" smtClean="0"/>
          </a:p>
        </p:txBody>
      </p:sp>
      <p:pic>
        <p:nvPicPr>
          <p:cNvPr id="1126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500063"/>
            <a:ext cx="87661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DB8DC4-7BC2-4C53-BA3F-6CB9A90A30D2}" type="slidenum">
              <a:rPr lang="en-US" smtClean="0"/>
              <a:pPr eaLnBrk="1" hangingPunct="1"/>
              <a:t>11</a:t>
            </a:fld>
            <a:endParaRPr lang="en-US" smtClean="0"/>
          </a:p>
        </p:txBody>
      </p:sp>
      <p:sp>
        <p:nvSpPr>
          <p:cNvPr id="12291" name="Rectangle 4"/>
          <p:cNvSpPr>
            <a:spLocks noGrp="1" noChangeArrowheads="1"/>
          </p:cNvSpPr>
          <p:nvPr>
            <p:ph type="title"/>
          </p:nvPr>
        </p:nvSpPr>
        <p:spPr/>
        <p:txBody>
          <a:bodyPr/>
          <a:lstStyle/>
          <a:p>
            <a:pPr eaLnBrk="1" hangingPunct="1"/>
            <a:r>
              <a:rPr lang="en-US" sz="4000" smtClean="0"/>
              <a:t>Fibers per Cubic Centimeter (f/cc) </a:t>
            </a:r>
          </a:p>
        </p:txBody>
      </p:sp>
      <p:sp>
        <p:nvSpPr>
          <p:cNvPr id="12292" name="Text Box 5"/>
          <p:cNvSpPr txBox="1">
            <a:spLocks noChangeArrowheads="1"/>
          </p:cNvSpPr>
          <p:nvPr/>
        </p:nvSpPr>
        <p:spPr bwMode="auto">
          <a:xfrm>
            <a:off x="319088" y="1981200"/>
            <a:ext cx="45593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i="1"/>
              <a:t>Fiber –</a:t>
            </a:r>
            <a:r>
              <a:rPr lang="en-US" sz="3200"/>
              <a:t> Means a particulate form of asbestos, 5 micrometer (µm) or longer, with a length-to-width ratio of at least 3 to 1.</a:t>
            </a:r>
          </a:p>
        </p:txBody>
      </p:sp>
      <p:pic>
        <p:nvPicPr>
          <p:cNvPr id="12293" name="il_fi" descr="http://www.asbestosnsw.com.au/images/Anthophyllite_asbestos_SEM.jpg"/>
          <p:cNvPicPr>
            <a:picLocks noChangeAspect="1" noChangeArrowheads="1"/>
          </p:cNvPicPr>
          <p:nvPr/>
        </p:nvPicPr>
        <p:blipFill>
          <a:blip r:embed="rId3" r:link="rId4" cstate="print">
            <a:lum bright="12000"/>
            <a:extLst>
              <a:ext uri="{28A0092B-C50C-407E-A947-70E740481C1C}">
                <a14:useLocalDpi xmlns:a14="http://schemas.microsoft.com/office/drawing/2010/main" val="0"/>
              </a:ext>
            </a:extLst>
          </a:blip>
          <a:srcRect/>
          <a:stretch>
            <a:fillRect/>
          </a:stretch>
        </p:blipFill>
        <p:spPr bwMode="auto">
          <a:xfrm>
            <a:off x="5022850" y="2066925"/>
            <a:ext cx="3867150" cy="38671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C06227-D2FB-4F89-82C5-233C53DF918C}" type="slidenum">
              <a:rPr lang="en-US" smtClean="0"/>
              <a:pPr eaLnBrk="1" hangingPunct="1"/>
              <a:t>110</a:t>
            </a:fld>
            <a:endParaRPr lang="en-US" smtClean="0"/>
          </a:p>
        </p:txBody>
      </p:sp>
      <p:pic>
        <p:nvPicPr>
          <p:cNvPr id="113667" name="Picture 4" descr="hearing protection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312738"/>
            <a:ext cx="8664575" cy="58816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33AC18-CB24-437E-B430-A8303A717CD8}" type="slidenum">
              <a:rPr lang="en-US" smtClean="0"/>
              <a:pPr eaLnBrk="1" hangingPunct="1"/>
              <a:t>111</a:t>
            </a:fld>
            <a:endParaRPr lang="en-US" smtClean="0"/>
          </a:p>
        </p:txBody>
      </p:sp>
      <p:pic>
        <p:nvPicPr>
          <p:cNvPr id="114691" name="Picture 4" descr="co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398463"/>
            <a:ext cx="6797675" cy="58197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3557" name="AutoShape 5"/>
          <p:cNvSpPr>
            <a:spLocks noChangeArrowheads="1"/>
          </p:cNvSpPr>
          <p:nvPr/>
        </p:nvSpPr>
        <p:spPr bwMode="auto">
          <a:xfrm>
            <a:off x="1554163" y="2322513"/>
            <a:ext cx="2641600" cy="2511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02" y="17452"/>
                </a:moveTo>
                <a:cubicBezTo>
                  <a:pt x="19759" y="15633"/>
                  <a:pt x="20678" y="13260"/>
                  <a:pt x="20678" y="10800"/>
                </a:cubicBezTo>
                <a:cubicBezTo>
                  <a:pt x="20678" y="5344"/>
                  <a:pt x="16255" y="922"/>
                  <a:pt x="10800" y="922"/>
                </a:cubicBezTo>
                <a:cubicBezTo>
                  <a:pt x="8339" y="921"/>
                  <a:pt x="5966" y="1840"/>
                  <a:pt x="4147" y="3497"/>
                </a:cubicBezTo>
                <a:lnTo>
                  <a:pt x="18102" y="17452"/>
                </a:lnTo>
                <a:close/>
                <a:moveTo>
                  <a:pt x="3497" y="4147"/>
                </a:moveTo>
                <a:cubicBezTo>
                  <a:pt x="1840" y="5966"/>
                  <a:pt x="922" y="8339"/>
                  <a:pt x="922" y="10799"/>
                </a:cubicBezTo>
                <a:cubicBezTo>
                  <a:pt x="922" y="16255"/>
                  <a:pt x="5344" y="20678"/>
                  <a:pt x="10800" y="20678"/>
                </a:cubicBezTo>
                <a:cubicBezTo>
                  <a:pt x="13260" y="20678"/>
                  <a:pt x="15633" y="19759"/>
                  <a:pt x="17452" y="18102"/>
                </a:cubicBezTo>
                <a:lnTo>
                  <a:pt x="3497" y="4147"/>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FFA478-463B-4D54-B72E-DDA7F7B39312}" type="slidenum">
              <a:rPr lang="en-US" smtClean="0"/>
              <a:pPr eaLnBrk="1" hangingPunct="1"/>
              <a:t>112</a:t>
            </a:fld>
            <a:endParaRPr lang="en-US" smtClean="0"/>
          </a:p>
        </p:txBody>
      </p:sp>
      <p:sp>
        <p:nvSpPr>
          <p:cNvPr id="115715" name="Rectangle 2"/>
          <p:cNvSpPr>
            <a:spLocks noGrp="1" noChangeArrowheads="1"/>
          </p:cNvSpPr>
          <p:nvPr>
            <p:ph type="title"/>
          </p:nvPr>
        </p:nvSpPr>
        <p:spPr/>
        <p:txBody>
          <a:bodyPr/>
          <a:lstStyle/>
          <a:p>
            <a:pPr eaLnBrk="1" hangingPunct="1"/>
            <a:r>
              <a:rPr lang="en-US" sz="4000" smtClean="0"/>
              <a:t>Hearing Conservation Program</a:t>
            </a:r>
          </a:p>
        </p:txBody>
      </p:sp>
      <p:sp>
        <p:nvSpPr>
          <p:cNvPr id="665603" name="Rectangle 3"/>
          <p:cNvSpPr>
            <a:spLocks noGrp="1" noChangeArrowheads="1"/>
          </p:cNvSpPr>
          <p:nvPr>
            <p:ph type="body" idx="1"/>
          </p:nvPr>
        </p:nvSpPr>
        <p:spPr/>
        <p:txBody>
          <a:bodyPr/>
          <a:lstStyle/>
          <a:p>
            <a:pPr marL="609600" indent="-609600" eaLnBrk="1" hangingPunct="1">
              <a:lnSpc>
                <a:spcPct val="80000"/>
              </a:lnSpc>
            </a:pPr>
            <a:r>
              <a:rPr lang="en-US" sz="2800" smtClean="0"/>
              <a:t>Monitoring of employee noise exposures.</a:t>
            </a:r>
          </a:p>
          <a:p>
            <a:pPr marL="609600" indent="-609600" eaLnBrk="1" hangingPunct="1">
              <a:lnSpc>
                <a:spcPct val="80000"/>
              </a:lnSpc>
            </a:pPr>
            <a:r>
              <a:rPr lang="en-US" sz="2800" smtClean="0"/>
              <a:t>Engineering, work practice, and administrative controls.</a:t>
            </a:r>
          </a:p>
          <a:p>
            <a:pPr marL="609600" indent="-609600" eaLnBrk="1" hangingPunct="1">
              <a:lnSpc>
                <a:spcPct val="80000"/>
              </a:lnSpc>
            </a:pPr>
            <a:r>
              <a:rPr lang="en-US" sz="2800" smtClean="0"/>
              <a:t>Signs and barriers to warn workers of high noise levels).</a:t>
            </a:r>
          </a:p>
          <a:p>
            <a:pPr marL="609600" indent="-609600" eaLnBrk="1" hangingPunct="1">
              <a:lnSpc>
                <a:spcPct val="80000"/>
              </a:lnSpc>
            </a:pPr>
            <a:r>
              <a:rPr lang="en-US" sz="2800" smtClean="0"/>
              <a:t>Individually fitted hearing protector.</a:t>
            </a:r>
          </a:p>
          <a:p>
            <a:pPr marL="609600" indent="-609600" eaLnBrk="1" hangingPunct="1">
              <a:lnSpc>
                <a:spcPct val="80000"/>
              </a:lnSpc>
            </a:pPr>
            <a:r>
              <a:rPr lang="en-US" sz="2800" smtClean="0"/>
              <a:t>Employee training and education.</a:t>
            </a:r>
          </a:p>
          <a:p>
            <a:pPr marL="609600" indent="-609600" eaLnBrk="1" hangingPunct="1">
              <a:lnSpc>
                <a:spcPct val="80000"/>
              </a:lnSpc>
            </a:pPr>
            <a:r>
              <a:rPr lang="en-US" sz="2800" smtClean="0"/>
              <a:t>Baseline and annual audiometry.</a:t>
            </a:r>
          </a:p>
          <a:p>
            <a:pPr marL="609600" indent="-609600" eaLnBrk="1" hangingPunct="1">
              <a:lnSpc>
                <a:spcPct val="80000"/>
              </a:lnSpc>
            </a:pPr>
            <a:r>
              <a:rPr lang="en-US" sz="2800" smtClean="0"/>
              <a:t>Procedures for preventing further occupational hearing loss.</a:t>
            </a:r>
          </a:p>
          <a:p>
            <a:pPr marL="609600" indent="-609600" eaLnBrk="1" hangingPunct="1">
              <a:lnSpc>
                <a:spcPct val="80000"/>
              </a:lnSpc>
            </a:pPr>
            <a:r>
              <a:rPr lang="en-US" sz="2800" smtClean="0"/>
              <a:t>Recording Keeping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03">
                                            <p:txEl>
                                              <p:pRg st="0" end="0"/>
                                            </p:txEl>
                                          </p:spTgt>
                                        </p:tgtEl>
                                        <p:attrNameLst>
                                          <p:attrName>style.visibility</p:attrName>
                                        </p:attrNameLst>
                                      </p:cBhvr>
                                      <p:to>
                                        <p:strVal val="visible"/>
                                      </p:to>
                                    </p:set>
                                    <p:anim calcmode="lin" valueType="num">
                                      <p:cBhvr additive="base">
                                        <p:cTn id="7" dur="500" fill="hold"/>
                                        <p:tgtEl>
                                          <p:spTgt spid="66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03">
                                            <p:txEl>
                                              <p:pRg st="1" end="1"/>
                                            </p:txEl>
                                          </p:spTgt>
                                        </p:tgtEl>
                                        <p:attrNameLst>
                                          <p:attrName>style.visibility</p:attrName>
                                        </p:attrNameLst>
                                      </p:cBhvr>
                                      <p:to>
                                        <p:strVal val="visible"/>
                                      </p:to>
                                    </p:set>
                                    <p:anim calcmode="lin" valueType="num">
                                      <p:cBhvr additive="base">
                                        <p:cTn id="13" dur="500" fill="hold"/>
                                        <p:tgtEl>
                                          <p:spTgt spid="66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03">
                                            <p:txEl>
                                              <p:pRg st="2" end="2"/>
                                            </p:txEl>
                                          </p:spTgt>
                                        </p:tgtEl>
                                        <p:attrNameLst>
                                          <p:attrName>style.visibility</p:attrName>
                                        </p:attrNameLst>
                                      </p:cBhvr>
                                      <p:to>
                                        <p:strVal val="visible"/>
                                      </p:to>
                                    </p:set>
                                    <p:anim calcmode="lin" valueType="num">
                                      <p:cBhvr additive="base">
                                        <p:cTn id="19" dur="500" fill="hold"/>
                                        <p:tgtEl>
                                          <p:spTgt spid="66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03">
                                            <p:txEl>
                                              <p:pRg st="3" end="3"/>
                                            </p:txEl>
                                          </p:spTgt>
                                        </p:tgtEl>
                                        <p:attrNameLst>
                                          <p:attrName>style.visibility</p:attrName>
                                        </p:attrNameLst>
                                      </p:cBhvr>
                                      <p:to>
                                        <p:strVal val="visible"/>
                                      </p:to>
                                    </p:set>
                                    <p:anim calcmode="lin" valueType="num">
                                      <p:cBhvr additive="base">
                                        <p:cTn id="25" dur="500" fill="hold"/>
                                        <p:tgtEl>
                                          <p:spTgt spid="66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03">
                                            <p:txEl>
                                              <p:pRg st="4" end="4"/>
                                            </p:txEl>
                                          </p:spTgt>
                                        </p:tgtEl>
                                        <p:attrNameLst>
                                          <p:attrName>style.visibility</p:attrName>
                                        </p:attrNameLst>
                                      </p:cBhvr>
                                      <p:to>
                                        <p:strVal val="visible"/>
                                      </p:to>
                                    </p:set>
                                    <p:anim calcmode="lin" valueType="num">
                                      <p:cBhvr additive="base">
                                        <p:cTn id="31" dur="500" fill="hold"/>
                                        <p:tgtEl>
                                          <p:spTgt spid="66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03">
                                            <p:txEl>
                                              <p:pRg st="5" end="5"/>
                                            </p:txEl>
                                          </p:spTgt>
                                        </p:tgtEl>
                                        <p:attrNameLst>
                                          <p:attrName>style.visibility</p:attrName>
                                        </p:attrNameLst>
                                      </p:cBhvr>
                                      <p:to>
                                        <p:strVal val="visible"/>
                                      </p:to>
                                    </p:set>
                                    <p:anim calcmode="lin" valueType="num">
                                      <p:cBhvr additive="base">
                                        <p:cTn id="37" dur="500" fill="hold"/>
                                        <p:tgtEl>
                                          <p:spTgt spid="66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5603">
                                            <p:txEl>
                                              <p:pRg st="6" end="6"/>
                                            </p:txEl>
                                          </p:spTgt>
                                        </p:tgtEl>
                                        <p:attrNameLst>
                                          <p:attrName>style.visibility</p:attrName>
                                        </p:attrNameLst>
                                      </p:cBhvr>
                                      <p:to>
                                        <p:strVal val="visible"/>
                                      </p:to>
                                    </p:set>
                                    <p:anim calcmode="lin" valueType="num">
                                      <p:cBhvr additive="base">
                                        <p:cTn id="43" dur="500" fill="hold"/>
                                        <p:tgtEl>
                                          <p:spTgt spid="66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65603">
                                            <p:txEl>
                                              <p:pRg st="7" end="7"/>
                                            </p:txEl>
                                          </p:spTgt>
                                        </p:tgtEl>
                                        <p:attrNameLst>
                                          <p:attrName>style.visibility</p:attrName>
                                        </p:attrNameLst>
                                      </p:cBhvr>
                                      <p:to>
                                        <p:strVal val="visible"/>
                                      </p:to>
                                    </p:set>
                                    <p:anim calcmode="lin" valueType="num">
                                      <p:cBhvr additive="base">
                                        <p:cTn id="49" dur="500" fill="hold"/>
                                        <p:tgtEl>
                                          <p:spTgt spid="66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B20266-E5DD-41E1-930B-DEE55C7DB7A8}" type="slidenum">
              <a:rPr lang="en-US" smtClean="0"/>
              <a:pPr eaLnBrk="1" hangingPunct="1"/>
              <a:t>113</a:t>
            </a:fld>
            <a:endParaRPr lang="en-US" smtClean="0"/>
          </a:p>
        </p:txBody>
      </p:sp>
      <p:pic>
        <p:nvPicPr>
          <p:cNvPr id="116739" name="Picture 4" descr="WTP Hearing test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220663"/>
            <a:ext cx="7985125" cy="59880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82AF78-49E6-45EB-953A-3C2734B68DD4}" type="slidenum">
              <a:rPr lang="en-US" smtClean="0"/>
              <a:pPr eaLnBrk="1" hangingPunct="1"/>
              <a:t>114</a:t>
            </a:fld>
            <a:endParaRPr lang="en-US" smtClean="0"/>
          </a:p>
        </p:txBody>
      </p:sp>
      <p:sp>
        <p:nvSpPr>
          <p:cNvPr id="117763" name="Rectangle 2"/>
          <p:cNvSpPr>
            <a:spLocks noGrp="1" noChangeArrowheads="1"/>
          </p:cNvSpPr>
          <p:nvPr>
            <p:ph type="title"/>
          </p:nvPr>
        </p:nvSpPr>
        <p:spPr/>
        <p:txBody>
          <a:bodyPr/>
          <a:lstStyle/>
          <a:p>
            <a:pPr eaLnBrk="1" hangingPunct="1"/>
            <a:r>
              <a:rPr lang="en-US" sz="4000" i="1" smtClean="0"/>
              <a:t>Recommendations for Protecting Hearing…</a:t>
            </a:r>
          </a:p>
        </p:txBody>
      </p:sp>
      <p:sp>
        <p:nvSpPr>
          <p:cNvPr id="669699" name="Rectangle 3"/>
          <p:cNvSpPr>
            <a:spLocks noGrp="1" noChangeArrowheads="1"/>
          </p:cNvSpPr>
          <p:nvPr>
            <p:ph type="body" idx="1"/>
          </p:nvPr>
        </p:nvSpPr>
        <p:spPr/>
        <p:txBody>
          <a:bodyPr/>
          <a:lstStyle/>
          <a:p>
            <a:pPr eaLnBrk="1" hangingPunct="1"/>
            <a:r>
              <a:rPr lang="en-US" smtClean="0"/>
              <a:t>Know your hazard.</a:t>
            </a:r>
          </a:p>
          <a:p>
            <a:pPr eaLnBrk="1" hangingPunct="1"/>
            <a:r>
              <a:rPr lang="en-US" smtClean="0"/>
              <a:t>Trust the annual audiogram.</a:t>
            </a:r>
          </a:p>
          <a:p>
            <a:pPr eaLnBrk="1" hangingPunct="1"/>
            <a:r>
              <a:rPr lang="en-US" smtClean="0"/>
              <a:t>Select hearing protection that is right for you.</a:t>
            </a:r>
          </a:p>
          <a:p>
            <a:pPr eaLnBrk="1" hangingPunct="1"/>
            <a:r>
              <a:rPr lang="en-US" smtClean="0"/>
              <a:t>Wear your hearing protection right.</a:t>
            </a:r>
          </a:p>
          <a:p>
            <a:pPr eaLnBrk="1" hangingPunct="1"/>
            <a:r>
              <a:rPr lang="en-US" smtClean="0"/>
              <a:t>To test the fit, cup your hands over your ears, then release.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anim calcmode="lin" valueType="num">
                                      <p:cBhvr additive="base">
                                        <p:cTn id="7" dur="500" fill="hold"/>
                                        <p:tgtEl>
                                          <p:spTgt spid="66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9699">
                                            <p:txEl>
                                              <p:pRg st="1" end="1"/>
                                            </p:txEl>
                                          </p:spTgt>
                                        </p:tgtEl>
                                        <p:attrNameLst>
                                          <p:attrName>style.visibility</p:attrName>
                                        </p:attrNameLst>
                                      </p:cBhvr>
                                      <p:to>
                                        <p:strVal val="visible"/>
                                      </p:to>
                                    </p:set>
                                    <p:anim calcmode="lin" valueType="num">
                                      <p:cBhvr additive="base">
                                        <p:cTn id="13" dur="500" fill="hold"/>
                                        <p:tgtEl>
                                          <p:spTgt spid="66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9699">
                                            <p:txEl>
                                              <p:pRg st="2" end="2"/>
                                            </p:txEl>
                                          </p:spTgt>
                                        </p:tgtEl>
                                        <p:attrNameLst>
                                          <p:attrName>style.visibility</p:attrName>
                                        </p:attrNameLst>
                                      </p:cBhvr>
                                      <p:to>
                                        <p:strVal val="visible"/>
                                      </p:to>
                                    </p:set>
                                    <p:anim calcmode="lin" valueType="num">
                                      <p:cBhvr additive="base">
                                        <p:cTn id="19" dur="500" fill="hold"/>
                                        <p:tgtEl>
                                          <p:spTgt spid="66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9699">
                                            <p:txEl>
                                              <p:pRg st="3" end="3"/>
                                            </p:txEl>
                                          </p:spTgt>
                                        </p:tgtEl>
                                        <p:attrNameLst>
                                          <p:attrName>style.visibility</p:attrName>
                                        </p:attrNameLst>
                                      </p:cBhvr>
                                      <p:to>
                                        <p:strVal val="visible"/>
                                      </p:to>
                                    </p:set>
                                    <p:anim calcmode="lin" valueType="num">
                                      <p:cBhvr additive="base">
                                        <p:cTn id="25" dur="500" fill="hold"/>
                                        <p:tgtEl>
                                          <p:spTgt spid="66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9699">
                                            <p:txEl>
                                              <p:pRg st="4" end="4"/>
                                            </p:txEl>
                                          </p:spTgt>
                                        </p:tgtEl>
                                        <p:attrNameLst>
                                          <p:attrName>style.visibility</p:attrName>
                                        </p:attrNameLst>
                                      </p:cBhvr>
                                      <p:to>
                                        <p:strVal val="visible"/>
                                      </p:to>
                                    </p:set>
                                    <p:anim calcmode="lin" valueType="num">
                                      <p:cBhvr additive="base">
                                        <p:cTn id="31" dur="500" fill="hold"/>
                                        <p:tgtEl>
                                          <p:spTgt spid="66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7F57D1-18F0-4144-8B19-2E7AAC133ACB}" type="slidenum">
              <a:rPr lang="en-US" smtClean="0"/>
              <a:pPr eaLnBrk="1" hangingPunct="1"/>
              <a:t>115</a:t>
            </a:fld>
            <a:endParaRPr lang="en-US" smtClean="0"/>
          </a:p>
        </p:txBody>
      </p:sp>
      <p:sp>
        <p:nvSpPr>
          <p:cNvPr id="118787" name="Rectangle 2"/>
          <p:cNvSpPr>
            <a:spLocks noGrp="1" noChangeArrowheads="1"/>
          </p:cNvSpPr>
          <p:nvPr>
            <p:ph type="title"/>
          </p:nvPr>
        </p:nvSpPr>
        <p:spPr/>
        <p:txBody>
          <a:bodyPr/>
          <a:lstStyle/>
          <a:p>
            <a:pPr eaLnBrk="1" hangingPunct="1"/>
            <a:r>
              <a:rPr lang="en-US" smtClean="0"/>
              <a:t>Noise Reduction Rating (NRR)</a:t>
            </a:r>
          </a:p>
        </p:txBody>
      </p:sp>
      <p:sp>
        <p:nvSpPr>
          <p:cNvPr id="671747" name="Rectangle 3"/>
          <p:cNvSpPr>
            <a:spLocks noGrp="1" noChangeArrowheads="1"/>
          </p:cNvSpPr>
          <p:nvPr>
            <p:ph type="body" sz="half" idx="1"/>
          </p:nvPr>
        </p:nvSpPr>
        <p:spPr/>
        <p:txBody>
          <a:bodyPr/>
          <a:lstStyle/>
          <a:p>
            <a:pPr eaLnBrk="1" hangingPunct="1"/>
            <a:r>
              <a:rPr lang="en-US" smtClean="0"/>
              <a:t>A hearing protector's ability to reduce noise.</a:t>
            </a:r>
          </a:p>
          <a:p>
            <a:pPr eaLnBrk="1" hangingPunct="1"/>
            <a:r>
              <a:rPr lang="en-US" smtClean="0"/>
              <a:t>The greater the NRR, the better the noise reduction.</a:t>
            </a:r>
          </a:p>
          <a:p>
            <a:pPr eaLnBrk="1" hangingPunct="1"/>
            <a:r>
              <a:rPr lang="en-US" smtClean="0"/>
              <a:t>Listed on the hearing protector box. </a:t>
            </a:r>
          </a:p>
        </p:txBody>
      </p:sp>
      <p:grpSp>
        <p:nvGrpSpPr>
          <p:cNvPr id="118789" name="Group 6"/>
          <p:cNvGrpSpPr>
            <a:grpSpLocks/>
          </p:cNvGrpSpPr>
          <p:nvPr/>
        </p:nvGrpSpPr>
        <p:grpSpPr bwMode="auto">
          <a:xfrm>
            <a:off x="4878388" y="2271713"/>
            <a:ext cx="3557587" cy="2379662"/>
            <a:chOff x="5760" y="3345"/>
            <a:chExt cx="4347" cy="2970"/>
          </a:xfrm>
        </p:grpSpPr>
        <p:sp>
          <p:nvSpPr>
            <p:cNvPr id="118790" name="AutoShape 7"/>
            <p:cNvSpPr>
              <a:spLocks noChangeArrowheads="1"/>
            </p:cNvSpPr>
            <p:nvPr/>
          </p:nvSpPr>
          <p:spPr bwMode="auto">
            <a:xfrm>
              <a:off x="5760" y="3369"/>
              <a:ext cx="4347" cy="2946"/>
            </a:xfrm>
            <a:prstGeom prst="roundRect">
              <a:avLst>
                <a:gd name="adj" fmla="val 16667"/>
              </a:avLst>
            </a:prstGeom>
            <a:solidFill>
              <a:srgbClr val="FFFFFF"/>
            </a:solidFill>
            <a:ln w="19050">
              <a:solidFill>
                <a:srgbClr val="000000"/>
              </a:solidFill>
              <a:round/>
              <a:headEnd/>
              <a:tailEnd/>
            </a:ln>
          </p:spPr>
          <p:txBody>
            <a:bodyPr/>
            <a:lstStyle/>
            <a:p>
              <a:endParaRPr lang="en-US"/>
            </a:p>
          </p:txBody>
        </p:sp>
        <p:sp>
          <p:nvSpPr>
            <p:cNvPr id="118791" name="Text Box 8"/>
            <p:cNvSpPr txBox="1">
              <a:spLocks noChangeArrowheads="1"/>
            </p:cNvSpPr>
            <p:nvPr/>
          </p:nvSpPr>
          <p:spPr bwMode="auto">
            <a:xfrm>
              <a:off x="6024" y="3397"/>
              <a:ext cx="137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Noise</a:t>
              </a:r>
            </a:p>
            <a:p>
              <a:pPr eaLnBrk="1" hangingPunct="1"/>
              <a:r>
                <a:rPr lang="en-US" sz="1400" b="1"/>
                <a:t>Reduction</a:t>
              </a:r>
            </a:p>
            <a:p>
              <a:pPr eaLnBrk="1" hangingPunct="1"/>
              <a:r>
                <a:rPr lang="en-US" sz="1400" b="1"/>
                <a:t>Rating</a:t>
              </a:r>
              <a:endParaRPr lang="en-US" sz="1400"/>
            </a:p>
          </p:txBody>
        </p:sp>
        <p:sp>
          <p:nvSpPr>
            <p:cNvPr id="118792" name="Text Box 9"/>
            <p:cNvSpPr txBox="1">
              <a:spLocks noChangeArrowheads="1"/>
            </p:cNvSpPr>
            <p:nvPr/>
          </p:nvSpPr>
          <p:spPr bwMode="auto">
            <a:xfrm>
              <a:off x="7985" y="3345"/>
              <a:ext cx="118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t>29</a:t>
              </a:r>
            </a:p>
          </p:txBody>
        </p:sp>
        <p:sp>
          <p:nvSpPr>
            <p:cNvPr id="118793" name="Text Box 10"/>
            <p:cNvSpPr txBox="1">
              <a:spLocks noChangeArrowheads="1"/>
            </p:cNvSpPr>
            <p:nvPr/>
          </p:nvSpPr>
          <p:spPr bwMode="auto">
            <a:xfrm>
              <a:off x="8885" y="3873"/>
              <a:ext cx="112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a:t>DECIBELS</a:t>
              </a:r>
              <a:endParaRPr lang="en-US" sz="1000"/>
            </a:p>
          </p:txBody>
        </p:sp>
        <p:sp>
          <p:nvSpPr>
            <p:cNvPr id="118794" name="Text Box 11"/>
            <p:cNvSpPr txBox="1">
              <a:spLocks noChangeArrowheads="1"/>
            </p:cNvSpPr>
            <p:nvPr/>
          </p:nvSpPr>
          <p:spPr bwMode="auto">
            <a:xfrm>
              <a:off x="7928" y="4112"/>
              <a:ext cx="216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t>(When used as directed)</a:t>
              </a:r>
            </a:p>
          </p:txBody>
        </p:sp>
        <p:sp>
          <p:nvSpPr>
            <p:cNvPr id="118795" name="Line 12"/>
            <p:cNvSpPr>
              <a:spLocks noChangeShapeType="1"/>
            </p:cNvSpPr>
            <p:nvPr/>
          </p:nvSpPr>
          <p:spPr bwMode="auto">
            <a:xfrm>
              <a:off x="5839" y="4493"/>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6" name="Text Box 13"/>
            <p:cNvSpPr txBox="1">
              <a:spLocks noChangeArrowheads="1"/>
            </p:cNvSpPr>
            <p:nvPr/>
          </p:nvSpPr>
          <p:spPr bwMode="auto">
            <a:xfrm>
              <a:off x="5800" y="4533"/>
              <a:ext cx="424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latin typeface="Arial Narrow" pitchFamily="34" charset="0"/>
                </a:rPr>
                <a:t>THE RANGE OF NOISE REDUCTION RATINGS FOR EXISTING HEARING PROTECTORS IS APPROXIMATELY 0 TO 30</a:t>
              </a:r>
            </a:p>
            <a:p>
              <a:pPr algn="ctr" eaLnBrk="1" hangingPunct="1"/>
              <a:r>
                <a:rPr lang="en-US" sz="1000">
                  <a:latin typeface="Arial Narrow" pitchFamily="34" charset="0"/>
                </a:rPr>
                <a:t>(HIGHER NUMBERS DENOTE GREATER EFFECTIVENESS)</a:t>
              </a:r>
              <a:endParaRPr lang="en-US" sz="1000"/>
            </a:p>
          </p:txBody>
        </p:sp>
        <p:pic>
          <p:nvPicPr>
            <p:cNvPr id="118797" name="Picture 14" descr="NRR E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 y="5729"/>
              <a:ext cx="3747"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8" name="Line 15"/>
            <p:cNvSpPr>
              <a:spLocks noChangeShapeType="1"/>
            </p:cNvSpPr>
            <p:nvPr/>
          </p:nvSpPr>
          <p:spPr bwMode="auto">
            <a:xfrm>
              <a:off x="5845" y="5279"/>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9" name="Text Box 16"/>
            <p:cNvSpPr txBox="1">
              <a:spLocks noChangeArrowheads="1"/>
            </p:cNvSpPr>
            <p:nvPr/>
          </p:nvSpPr>
          <p:spPr bwMode="auto">
            <a:xfrm>
              <a:off x="5958" y="5301"/>
              <a:ext cx="395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latin typeface="Arial Narrow" pitchFamily="34" charset="0"/>
                </a:rPr>
                <a:t>NMC Company		Model Earplug</a:t>
              </a:r>
              <a:endParaRPr lang="en-US" sz="1000"/>
            </a:p>
          </p:txBody>
        </p:sp>
        <p:sp>
          <p:nvSpPr>
            <p:cNvPr id="118800" name="Line 17"/>
            <p:cNvSpPr>
              <a:spLocks noChangeShapeType="1"/>
            </p:cNvSpPr>
            <p:nvPr/>
          </p:nvSpPr>
          <p:spPr bwMode="auto">
            <a:xfrm>
              <a:off x="5838" y="5662"/>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1747">
                                            <p:txEl>
                                              <p:pRg st="0" end="0"/>
                                            </p:txEl>
                                          </p:spTgt>
                                        </p:tgtEl>
                                        <p:attrNameLst>
                                          <p:attrName>style.visibility</p:attrName>
                                        </p:attrNameLst>
                                      </p:cBhvr>
                                      <p:to>
                                        <p:strVal val="visible"/>
                                      </p:to>
                                    </p:set>
                                    <p:anim calcmode="lin" valueType="num">
                                      <p:cBhvr additive="base">
                                        <p:cTn id="7" dur="500" fill="hold"/>
                                        <p:tgtEl>
                                          <p:spTgt spid="67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1747">
                                            <p:txEl>
                                              <p:pRg st="1" end="1"/>
                                            </p:txEl>
                                          </p:spTgt>
                                        </p:tgtEl>
                                        <p:attrNameLst>
                                          <p:attrName>style.visibility</p:attrName>
                                        </p:attrNameLst>
                                      </p:cBhvr>
                                      <p:to>
                                        <p:strVal val="visible"/>
                                      </p:to>
                                    </p:set>
                                    <p:anim calcmode="lin" valueType="num">
                                      <p:cBhvr additive="base">
                                        <p:cTn id="13" dur="500" fill="hold"/>
                                        <p:tgtEl>
                                          <p:spTgt spid="67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1747">
                                            <p:txEl>
                                              <p:pRg st="2" end="2"/>
                                            </p:txEl>
                                          </p:spTgt>
                                        </p:tgtEl>
                                        <p:attrNameLst>
                                          <p:attrName>style.visibility</p:attrName>
                                        </p:attrNameLst>
                                      </p:cBhvr>
                                      <p:to>
                                        <p:strVal val="visible"/>
                                      </p:to>
                                    </p:set>
                                    <p:anim calcmode="lin" valueType="num">
                                      <p:cBhvr additive="base">
                                        <p:cTn id="19" dur="500" fill="hold"/>
                                        <p:tgtEl>
                                          <p:spTgt spid="67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7"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4FF248-6B0E-4B05-AEF6-5DC2B14FD125}" type="slidenum">
              <a:rPr lang="en-US" smtClean="0"/>
              <a:pPr eaLnBrk="1" hangingPunct="1"/>
              <a:t>116</a:t>
            </a:fld>
            <a:endParaRPr lang="en-US" smtClean="0"/>
          </a:p>
        </p:txBody>
      </p:sp>
      <p:sp>
        <p:nvSpPr>
          <p:cNvPr id="119811" name="Rectangle 4"/>
          <p:cNvSpPr>
            <a:spLocks noGrp="1" noChangeArrowheads="1"/>
          </p:cNvSpPr>
          <p:nvPr>
            <p:ph type="title"/>
          </p:nvPr>
        </p:nvSpPr>
        <p:spPr/>
        <p:txBody>
          <a:bodyPr/>
          <a:lstStyle/>
          <a:p>
            <a:pPr eaLnBrk="1" hangingPunct="1"/>
            <a:r>
              <a:rPr lang="en-US" sz="3600" smtClean="0"/>
              <a:t>Proposed Noise Reduction Rating (NRR)</a:t>
            </a:r>
          </a:p>
        </p:txBody>
      </p:sp>
      <p:sp>
        <p:nvSpPr>
          <p:cNvPr id="674821" name="Rectangle 5"/>
          <p:cNvSpPr>
            <a:spLocks noGrp="1" noChangeArrowheads="1"/>
          </p:cNvSpPr>
          <p:nvPr>
            <p:ph type="body" sz="half" idx="1"/>
          </p:nvPr>
        </p:nvSpPr>
        <p:spPr>
          <a:xfrm>
            <a:off x="457200" y="1600200"/>
            <a:ext cx="7696200" cy="4525963"/>
          </a:xfrm>
        </p:spPr>
        <p:txBody>
          <a:bodyPr/>
          <a:lstStyle/>
          <a:p>
            <a:pPr eaLnBrk="1" hangingPunct="1"/>
            <a:r>
              <a:rPr lang="en-US" b="1" smtClean="0"/>
              <a:t>Minimally trained</a:t>
            </a:r>
            <a:r>
              <a:rPr lang="en-US" smtClean="0"/>
              <a:t> users (the lower number) vs. </a:t>
            </a:r>
            <a:r>
              <a:rPr lang="en-US" b="1" smtClean="0"/>
              <a:t>Highly motivated</a:t>
            </a:r>
            <a:r>
              <a:rPr lang="en-US" smtClean="0"/>
              <a:t>, trained users (the higher number).</a:t>
            </a:r>
          </a:p>
          <a:p>
            <a:pPr eaLnBrk="1" hangingPunct="1"/>
            <a:r>
              <a:rPr lang="en-US" smtClean="0"/>
              <a:t>Reflects A-weighted attenuation – no adjustment necessary.</a:t>
            </a:r>
          </a:p>
        </p:txBody>
      </p:sp>
      <p:grpSp>
        <p:nvGrpSpPr>
          <p:cNvPr id="119813" name="Group 34"/>
          <p:cNvGrpSpPr>
            <a:grpSpLocks/>
          </p:cNvGrpSpPr>
          <p:nvPr/>
        </p:nvGrpSpPr>
        <p:grpSpPr bwMode="auto">
          <a:xfrm>
            <a:off x="631825" y="4332288"/>
            <a:ext cx="7731125" cy="2035175"/>
            <a:chOff x="398" y="2810"/>
            <a:chExt cx="4870" cy="1282"/>
          </a:xfrm>
        </p:grpSpPr>
        <p:sp>
          <p:nvSpPr>
            <p:cNvPr id="119814" name="Rectangle 8"/>
            <p:cNvSpPr>
              <a:spLocks noChangeArrowheads="1"/>
            </p:cNvSpPr>
            <p:nvPr/>
          </p:nvSpPr>
          <p:spPr bwMode="auto">
            <a:xfrm>
              <a:off x="398" y="2810"/>
              <a:ext cx="4754" cy="1281"/>
            </a:xfrm>
            <a:prstGeom prst="rect">
              <a:avLst/>
            </a:prstGeom>
            <a:solidFill>
              <a:srgbClr val="FFFFFF"/>
            </a:solidFill>
            <a:ln w="19050">
              <a:solidFill>
                <a:srgbClr val="000000"/>
              </a:solidFill>
              <a:miter lim="800000"/>
              <a:headEnd/>
              <a:tailEnd/>
            </a:ln>
          </p:spPr>
          <p:txBody>
            <a:bodyPr/>
            <a:lstStyle/>
            <a:p>
              <a:endParaRPr lang="en-US"/>
            </a:p>
          </p:txBody>
        </p:sp>
        <p:sp>
          <p:nvSpPr>
            <p:cNvPr id="119815" name="Text Box 9"/>
            <p:cNvSpPr txBox="1">
              <a:spLocks noChangeArrowheads="1"/>
            </p:cNvSpPr>
            <p:nvPr/>
          </p:nvSpPr>
          <p:spPr bwMode="auto">
            <a:xfrm>
              <a:off x="429" y="2842"/>
              <a:ext cx="597"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NRR</a:t>
              </a:r>
              <a:endParaRPr lang="en-US" sz="2400"/>
            </a:p>
          </p:txBody>
        </p:sp>
        <p:sp>
          <p:nvSpPr>
            <p:cNvPr id="119816" name="Text Box 10"/>
            <p:cNvSpPr txBox="1">
              <a:spLocks noChangeArrowheads="1"/>
            </p:cNvSpPr>
            <p:nvPr/>
          </p:nvSpPr>
          <p:spPr bwMode="auto">
            <a:xfrm>
              <a:off x="543" y="3306"/>
              <a:ext cx="904"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Noise</a:t>
              </a:r>
            </a:p>
            <a:p>
              <a:pPr eaLnBrk="1" hangingPunct="1"/>
              <a:r>
                <a:rPr lang="en-US" b="1"/>
                <a:t>Reduction</a:t>
              </a:r>
            </a:p>
            <a:p>
              <a:pPr eaLnBrk="1" hangingPunct="1"/>
              <a:r>
                <a:rPr lang="en-US" b="1"/>
                <a:t>Rating</a:t>
              </a:r>
              <a:endParaRPr lang="en-US"/>
            </a:p>
          </p:txBody>
        </p:sp>
        <p:grpSp>
          <p:nvGrpSpPr>
            <p:cNvPr id="119817" name="Group 11"/>
            <p:cNvGrpSpPr>
              <a:grpSpLocks/>
            </p:cNvGrpSpPr>
            <p:nvPr/>
          </p:nvGrpSpPr>
          <p:grpSpPr bwMode="auto">
            <a:xfrm>
              <a:off x="1586" y="3331"/>
              <a:ext cx="3325" cy="325"/>
              <a:chOff x="3422" y="11538"/>
              <a:chExt cx="5738" cy="563"/>
            </a:xfrm>
          </p:grpSpPr>
          <p:sp>
            <p:nvSpPr>
              <p:cNvPr id="119830" name="Rectangle 12"/>
              <p:cNvSpPr>
                <a:spLocks noChangeArrowheads="1"/>
              </p:cNvSpPr>
              <p:nvPr/>
            </p:nvSpPr>
            <p:spPr bwMode="auto">
              <a:xfrm>
                <a:off x="3422" y="11548"/>
                <a:ext cx="5738" cy="54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31" name="Line 13"/>
              <p:cNvSpPr>
                <a:spLocks noChangeShapeType="1"/>
              </p:cNvSpPr>
              <p:nvPr/>
            </p:nvSpPr>
            <p:spPr bwMode="auto">
              <a:xfrm>
                <a:off x="3985" y="11559"/>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2" name="Line 14"/>
              <p:cNvSpPr>
                <a:spLocks noChangeShapeType="1"/>
              </p:cNvSpPr>
              <p:nvPr/>
            </p:nvSpPr>
            <p:spPr bwMode="auto">
              <a:xfrm>
                <a:off x="4560" y="11557"/>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3" name="Line 15"/>
              <p:cNvSpPr>
                <a:spLocks noChangeShapeType="1"/>
              </p:cNvSpPr>
              <p:nvPr/>
            </p:nvSpPr>
            <p:spPr bwMode="auto">
              <a:xfrm>
                <a:off x="5135" y="11557"/>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4" name="Line 16"/>
              <p:cNvSpPr>
                <a:spLocks noChangeShapeType="1"/>
              </p:cNvSpPr>
              <p:nvPr/>
            </p:nvSpPr>
            <p:spPr bwMode="auto">
              <a:xfrm>
                <a:off x="5710"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5" name="Line 17"/>
              <p:cNvSpPr>
                <a:spLocks noChangeShapeType="1"/>
              </p:cNvSpPr>
              <p:nvPr/>
            </p:nvSpPr>
            <p:spPr bwMode="auto">
              <a:xfrm>
                <a:off x="6285"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6" name="Line 18"/>
              <p:cNvSpPr>
                <a:spLocks noChangeShapeType="1"/>
              </p:cNvSpPr>
              <p:nvPr/>
            </p:nvSpPr>
            <p:spPr bwMode="auto">
              <a:xfrm>
                <a:off x="6860"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7" name="Line 19"/>
              <p:cNvSpPr>
                <a:spLocks noChangeShapeType="1"/>
              </p:cNvSpPr>
              <p:nvPr/>
            </p:nvSpPr>
            <p:spPr bwMode="auto">
              <a:xfrm>
                <a:off x="7435"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20"/>
              <p:cNvSpPr>
                <a:spLocks noChangeShapeType="1"/>
              </p:cNvSpPr>
              <p:nvPr/>
            </p:nvSpPr>
            <p:spPr bwMode="auto">
              <a:xfrm>
                <a:off x="8010" y="11538"/>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9" name="Line 21"/>
              <p:cNvSpPr>
                <a:spLocks noChangeShapeType="1"/>
              </p:cNvSpPr>
              <p:nvPr/>
            </p:nvSpPr>
            <p:spPr bwMode="auto">
              <a:xfrm>
                <a:off x="8585" y="11557"/>
                <a:ext cx="0" cy="54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818" name="Text Box 22"/>
            <p:cNvSpPr txBox="1">
              <a:spLocks noChangeArrowheads="1"/>
            </p:cNvSpPr>
            <p:nvPr/>
          </p:nvSpPr>
          <p:spPr bwMode="auto">
            <a:xfrm>
              <a:off x="1446" y="3655"/>
              <a:ext cx="266"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0</a:t>
              </a:r>
            </a:p>
          </p:txBody>
        </p:sp>
        <p:sp>
          <p:nvSpPr>
            <p:cNvPr id="119819" name="Text Box 23"/>
            <p:cNvSpPr txBox="1">
              <a:spLocks noChangeArrowheads="1"/>
            </p:cNvSpPr>
            <p:nvPr/>
          </p:nvSpPr>
          <p:spPr bwMode="auto">
            <a:xfrm>
              <a:off x="2074" y="3655"/>
              <a:ext cx="334"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10</a:t>
              </a:r>
            </a:p>
          </p:txBody>
        </p:sp>
        <p:sp>
          <p:nvSpPr>
            <p:cNvPr id="119820" name="Text Box 24"/>
            <p:cNvSpPr txBox="1">
              <a:spLocks noChangeArrowheads="1"/>
            </p:cNvSpPr>
            <p:nvPr/>
          </p:nvSpPr>
          <p:spPr bwMode="auto">
            <a:xfrm>
              <a:off x="2741" y="3655"/>
              <a:ext cx="333"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20</a:t>
              </a:r>
            </a:p>
          </p:txBody>
        </p:sp>
        <p:sp>
          <p:nvSpPr>
            <p:cNvPr id="119821" name="Text Box 25"/>
            <p:cNvSpPr txBox="1">
              <a:spLocks noChangeArrowheads="1"/>
            </p:cNvSpPr>
            <p:nvPr/>
          </p:nvSpPr>
          <p:spPr bwMode="auto">
            <a:xfrm>
              <a:off x="3377" y="3655"/>
              <a:ext cx="400"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30</a:t>
              </a:r>
            </a:p>
          </p:txBody>
        </p:sp>
        <p:sp>
          <p:nvSpPr>
            <p:cNvPr id="119822" name="Text Box 26"/>
            <p:cNvSpPr txBox="1">
              <a:spLocks noChangeArrowheads="1"/>
            </p:cNvSpPr>
            <p:nvPr/>
          </p:nvSpPr>
          <p:spPr bwMode="auto">
            <a:xfrm>
              <a:off x="4081" y="3655"/>
              <a:ext cx="333"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40</a:t>
              </a:r>
            </a:p>
          </p:txBody>
        </p:sp>
        <p:sp>
          <p:nvSpPr>
            <p:cNvPr id="119823" name="Text Box 27"/>
            <p:cNvSpPr txBox="1">
              <a:spLocks noChangeArrowheads="1"/>
            </p:cNvSpPr>
            <p:nvPr/>
          </p:nvSpPr>
          <p:spPr bwMode="auto">
            <a:xfrm>
              <a:off x="4740" y="3655"/>
              <a:ext cx="333" cy="21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50</a:t>
              </a:r>
            </a:p>
          </p:txBody>
        </p:sp>
        <p:sp>
          <p:nvSpPr>
            <p:cNvPr id="119824" name="Text Box 28"/>
            <p:cNvSpPr txBox="1">
              <a:spLocks noChangeArrowheads="1"/>
            </p:cNvSpPr>
            <p:nvPr/>
          </p:nvSpPr>
          <p:spPr bwMode="auto">
            <a:xfrm>
              <a:off x="1077" y="2819"/>
              <a:ext cx="50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t>21</a:t>
              </a:r>
              <a:endParaRPr lang="en-US" sz="4000"/>
            </a:p>
          </p:txBody>
        </p:sp>
        <p:sp>
          <p:nvSpPr>
            <p:cNvPr id="119825" name="Text Box 29"/>
            <p:cNvSpPr txBox="1">
              <a:spLocks noChangeArrowheads="1"/>
            </p:cNvSpPr>
            <p:nvPr/>
          </p:nvSpPr>
          <p:spPr bwMode="auto">
            <a:xfrm>
              <a:off x="1507" y="2820"/>
              <a:ext cx="15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Possible for most</a:t>
              </a:r>
            </a:p>
            <a:p>
              <a:pPr eaLnBrk="1" hangingPunct="1"/>
              <a:r>
                <a:rPr lang="en-US" sz="1600"/>
                <a:t>individually trained users</a:t>
              </a:r>
            </a:p>
            <a:p>
              <a:pPr eaLnBrk="1" hangingPunct="1"/>
              <a:r>
                <a:rPr lang="en-US" sz="1600"/>
                <a:t>to achieve or exceed</a:t>
              </a:r>
            </a:p>
          </p:txBody>
        </p:sp>
        <p:sp>
          <p:nvSpPr>
            <p:cNvPr id="119826" name="Text Box 30"/>
            <p:cNvSpPr txBox="1">
              <a:spLocks noChangeArrowheads="1"/>
            </p:cNvSpPr>
            <p:nvPr/>
          </p:nvSpPr>
          <p:spPr bwMode="auto">
            <a:xfrm>
              <a:off x="2878" y="2823"/>
              <a:ext cx="67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t>34</a:t>
              </a:r>
            </a:p>
          </p:txBody>
        </p:sp>
        <p:sp>
          <p:nvSpPr>
            <p:cNvPr id="119827" name="Text Box 31"/>
            <p:cNvSpPr txBox="1">
              <a:spLocks noChangeArrowheads="1"/>
            </p:cNvSpPr>
            <p:nvPr/>
          </p:nvSpPr>
          <p:spPr bwMode="auto">
            <a:xfrm>
              <a:off x="3386" y="2816"/>
              <a:ext cx="188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Possible for a few motivated</a:t>
              </a:r>
            </a:p>
            <a:p>
              <a:pPr eaLnBrk="1" hangingPunct="1"/>
              <a:r>
                <a:rPr lang="en-US" sz="1600"/>
                <a:t>proficient users to achieve or </a:t>
              </a:r>
            </a:p>
            <a:p>
              <a:pPr eaLnBrk="1" hangingPunct="1"/>
              <a:r>
                <a:rPr lang="en-US" sz="1600"/>
                <a:t>exceed</a:t>
              </a:r>
            </a:p>
          </p:txBody>
        </p:sp>
        <p:sp>
          <p:nvSpPr>
            <p:cNvPr id="119828" name="Text Box 32"/>
            <p:cNvSpPr txBox="1">
              <a:spLocks noChangeArrowheads="1"/>
            </p:cNvSpPr>
            <p:nvPr/>
          </p:nvSpPr>
          <p:spPr bwMode="auto">
            <a:xfrm>
              <a:off x="1721" y="3887"/>
              <a:ext cx="315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Noise Reduction (dB) When Worn As Directed</a:t>
              </a:r>
            </a:p>
          </p:txBody>
        </p:sp>
        <p:sp>
          <p:nvSpPr>
            <p:cNvPr id="119829" name="Rectangle 33"/>
            <p:cNvSpPr>
              <a:spLocks noChangeArrowheads="1"/>
            </p:cNvSpPr>
            <p:nvPr/>
          </p:nvSpPr>
          <p:spPr bwMode="auto">
            <a:xfrm>
              <a:off x="2970" y="3389"/>
              <a:ext cx="889" cy="20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4821">
                                            <p:txEl>
                                              <p:pRg st="0" end="0"/>
                                            </p:txEl>
                                          </p:spTgt>
                                        </p:tgtEl>
                                        <p:attrNameLst>
                                          <p:attrName>style.visibility</p:attrName>
                                        </p:attrNameLst>
                                      </p:cBhvr>
                                      <p:to>
                                        <p:strVal val="visible"/>
                                      </p:to>
                                    </p:set>
                                    <p:anim calcmode="lin" valueType="num">
                                      <p:cBhvr additive="base">
                                        <p:cTn id="7" dur="500" fill="hold"/>
                                        <p:tgtEl>
                                          <p:spTgt spid="6748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4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4821">
                                            <p:txEl>
                                              <p:pRg st="1" end="1"/>
                                            </p:txEl>
                                          </p:spTgt>
                                        </p:tgtEl>
                                        <p:attrNameLst>
                                          <p:attrName>style.visibility</p:attrName>
                                        </p:attrNameLst>
                                      </p:cBhvr>
                                      <p:to>
                                        <p:strVal val="visible"/>
                                      </p:to>
                                    </p:set>
                                    <p:anim calcmode="lin" valueType="num">
                                      <p:cBhvr additive="base">
                                        <p:cTn id="13" dur="500" fill="hold"/>
                                        <p:tgtEl>
                                          <p:spTgt spid="6748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48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B89CC0-DB54-44DA-94B8-2A153545D6F3}" type="slidenum">
              <a:rPr lang="en-US" smtClean="0"/>
              <a:pPr eaLnBrk="1" hangingPunct="1"/>
              <a:t>117</a:t>
            </a:fld>
            <a:endParaRPr lang="en-US" smtClean="0"/>
          </a:p>
        </p:txBody>
      </p:sp>
      <p:sp>
        <p:nvSpPr>
          <p:cNvPr id="120835" name="Rectangle 2"/>
          <p:cNvSpPr>
            <a:spLocks noGrp="1" noChangeArrowheads="1"/>
          </p:cNvSpPr>
          <p:nvPr>
            <p:ph type="title"/>
          </p:nvPr>
        </p:nvSpPr>
        <p:spPr/>
        <p:txBody>
          <a:bodyPr/>
          <a:lstStyle/>
          <a:p>
            <a:pPr eaLnBrk="1" hangingPunct="1"/>
            <a:r>
              <a:rPr lang="en-US" sz="4000" smtClean="0"/>
              <a:t>OSHA NRR Adjustment Calculation</a:t>
            </a:r>
          </a:p>
        </p:txBody>
      </p:sp>
      <p:pic>
        <p:nvPicPr>
          <p:cNvPr id="120836" name="Picture 4" descr="ear pl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3822700"/>
            <a:ext cx="31718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Rectangle 6"/>
          <p:cNvSpPr>
            <a:spLocks noChangeArrowheads="1"/>
          </p:cNvSpPr>
          <p:nvPr/>
        </p:nvSpPr>
        <p:spPr bwMode="auto">
          <a:xfrm>
            <a:off x="855663" y="3160713"/>
            <a:ext cx="3784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i="1">
                <a:cs typeface="Times New Roman" pitchFamily="18" charset="0"/>
              </a:rPr>
              <a:t>For example…</a:t>
            </a:r>
          </a:p>
          <a:p>
            <a:endParaRPr lang="en-US" sz="3200" b="1" i="1">
              <a:cs typeface="Times New Roman" pitchFamily="18" charset="0"/>
            </a:endParaRPr>
          </a:p>
          <a:p>
            <a:r>
              <a:rPr lang="en-US" sz="3200" b="1" i="1">
                <a:cs typeface="Times New Roman" pitchFamily="18" charset="0"/>
              </a:rPr>
              <a:t>Ear plugs with a listed NRR of 29…</a:t>
            </a:r>
            <a:endParaRPr lang="en-US" sz="3200">
              <a:cs typeface="Times New Roman" pitchFamily="18" charset="0"/>
            </a:endParaRPr>
          </a:p>
          <a:p>
            <a:pPr eaLnBrk="0" hangingPunct="0"/>
            <a:endParaRPr lang="en-US" sz="3200" b="1" i="1">
              <a:cs typeface="Times New Roman" pitchFamily="18" charset="0"/>
            </a:endParaRPr>
          </a:p>
          <a:p>
            <a:pPr eaLnBrk="0" hangingPunct="0"/>
            <a:r>
              <a:rPr lang="en-US" sz="3200" b="1" i="1">
                <a:cs typeface="Times New Roman" pitchFamily="18" charset="0"/>
              </a:rPr>
              <a:t>29 – 7 = 22</a:t>
            </a:r>
            <a:endParaRPr lang="en-US" sz="3200">
              <a:cs typeface="Times New Roman" pitchFamily="18" charset="0"/>
            </a:endParaRPr>
          </a:p>
        </p:txBody>
      </p:sp>
      <p:grpSp>
        <p:nvGrpSpPr>
          <p:cNvPr id="120838" name="Group 7"/>
          <p:cNvGrpSpPr>
            <a:grpSpLocks/>
          </p:cNvGrpSpPr>
          <p:nvPr/>
        </p:nvGrpSpPr>
        <p:grpSpPr bwMode="auto">
          <a:xfrm>
            <a:off x="4892675" y="1895475"/>
            <a:ext cx="3557588" cy="2379663"/>
            <a:chOff x="5760" y="3345"/>
            <a:chExt cx="4347" cy="2970"/>
          </a:xfrm>
        </p:grpSpPr>
        <p:sp>
          <p:nvSpPr>
            <p:cNvPr id="120840" name="AutoShape 8"/>
            <p:cNvSpPr>
              <a:spLocks noChangeArrowheads="1"/>
            </p:cNvSpPr>
            <p:nvPr/>
          </p:nvSpPr>
          <p:spPr bwMode="auto">
            <a:xfrm>
              <a:off x="5760" y="3369"/>
              <a:ext cx="4347" cy="2946"/>
            </a:xfrm>
            <a:prstGeom prst="roundRect">
              <a:avLst>
                <a:gd name="adj" fmla="val 16667"/>
              </a:avLst>
            </a:prstGeom>
            <a:solidFill>
              <a:srgbClr val="FFFFFF"/>
            </a:solidFill>
            <a:ln w="19050">
              <a:solidFill>
                <a:srgbClr val="000000"/>
              </a:solidFill>
              <a:round/>
              <a:headEnd/>
              <a:tailEnd/>
            </a:ln>
          </p:spPr>
          <p:txBody>
            <a:bodyPr/>
            <a:lstStyle/>
            <a:p>
              <a:endParaRPr lang="en-US"/>
            </a:p>
          </p:txBody>
        </p:sp>
        <p:sp>
          <p:nvSpPr>
            <p:cNvPr id="120841" name="Text Box 9"/>
            <p:cNvSpPr txBox="1">
              <a:spLocks noChangeArrowheads="1"/>
            </p:cNvSpPr>
            <p:nvPr/>
          </p:nvSpPr>
          <p:spPr bwMode="auto">
            <a:xfrm>
              <a:off x="6024" y="3397"/>
              <a:ext cx="137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Noise</a:t>
              </a:r>
            </a:p>
            <a:p>
              <a:pPr eaLnBrk="1" hangingPunct="1"/>
              <a:r>
                <a:rPr lang="en-US" sz="1400" b="1"/>
                <a:t>Reduction</a:t>
              </a:r>
            </a:p>
            <a:p>
              <a:pPr eaLnBrk="1" hangingPunct="1"/>
              <a:r>
                <a:rPr lang="en-US" sz="1400" b="1"/>
                <a:t>Rating</a:t>
              </a:r>
              <a:endParaRPr lang="en-US" sz="1400"/>
            </a:p>
          </p:txBody>
        </p:sp>
        <p:sp>
          <p:nvSpPr>
            <p:cNvPr id="120842" name="Text Box 10"/>
            <p:cNvSpPr txBox="1">
              <a:spLocks noChangeArrowheads="1"/>
            </p:cNvSpPr>
            <p:nvPr/>
          </p:nvSpPr>
          <p:spPr bwMode="auto">
            <a:xfrm>
              <a:off x="7985" y="3345"/>
              <a:ext cx="118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t>29</a:t>
              </a:r>
            </a:p>
          </p:txBody>
        </p:sp>
        <p:sp>
          <p:nvSpPr>
            <p:cNvPr id="120843" name="Text Box 11"/>
            <p:cNvSpPr txBox="1">
              <a:spLocks noChangeArrowheads="1"/>
            </p:cNvSpPr>
            <p:nvPr/>
          </p:nvSpPr>
          <p:spPr bwMode="auto">
            <a:xfrm>
              <a:off x="8885" y="3873"/>
              <a:ext cx="112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a:t>DECIBELS</a:t>
              </a:r>
              <a:endParaRPr lang="en-US" sz="1000"/>
            </a:p>
          </p:txBody>
        </p:sp>
        <p:sp>
          <p:nvSpPr>
            <p:cNvPr id="120844" name="Text Box 12"/>
            <p:cNvSpPr txBox="1">
              <a:spLocks noChangeArrowheads="1"/>
            </p:cNvSpPr>
            <p:nvPr/>
          </p:nvSpPr>
          <p:spPr bwMode="auto">
            <a:xfrm>
              <a:off x="7928" y="4112"/>
              <a:ext cx="216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t>(When used as directed)</a:t>
              </a:r>
            </a:p>
          </p:txBody>
        </p:sp>
        <p:sp>
          <p:nvSpPr>
            <p:cNvPr id="120845" name="Line 13"/>
            <p:cNvSpPr>
              <a:spLocks noChangeShapeType="1"/>
            </p:cNvSpPr>
            <p:nvPr/>
          </p:nvSpPr>
          <p:spPr bwMode="auto">
            <a:xfrm>
              <a:off x="5839" y="4493"/>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6" name="Text Box 14"/>
            <p:cNvSpPr txBox="1">
              <a:spLocks noChangeArrowheads="1"/>
            </p:cNvSpPr>
            <p:nvPr/>
          </p:nvSpPr>
          <p:spPr bwMode="auto">
            <a:xfrm>
              <a:off x="5800" y="4533"/>
              <a:ext cx="424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latin typeface="Arial Narrow" pitchFamily="34" charset="0"/>
                </a:rPr>
                <a:t>THE RANGE OF NOISE REDUCTION RATINGS FOR EXISTING HEARING PROTECTORS IS APPROXIMATELY 0 TO 30</a:t>
              </a:r>
            </a:p>
            <a:p>
              <a:pPr algn="ctr" eaLnBrk="1" hangingPunct="1"/>
              <a:r>
                <a:rPr lang="en-US" sz="1000">
                  <a:latin typeface="Arial Narrow" pitchFamily="34" charset="0"/>
                </a:rPr>
                <a:t>(HIGHER NUMBERS DENOTE GREATER EFFECTIVENESS)</a:t>
              </a:r>
              <a:endParaRPr lang="en-US" sz="1000"/>
            </a:p>
          </p:txBody>
        </p:sp>
        <p:pic>
          <p:nvPicPr>
            <p:cNvPr id="120847" name="Picture 15" descr="NRR 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 y="5729"/>
              <a:ext cx="3747"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8" name="Line 16"/>
            <p:cNvSpPr>
              <a:spLocks noChangeShapeType="1"/>
            </p:cNvSpPr>
            <p:nvPr/>
          </p:nvSpPr>
          <p:spPr bwMode="auto">
            <a:xfrm>
              <a:off x="5845" y="5279"/>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9" name="Text Box 17"/>
            <p:cNvSpPr txBox="1">
              <a:spLocks noChangeArrowheads="1"/>
            </p:cNvSpPr>
            <p:nvPr/>
          </p:nvSpPr>
          <p:spPr bwMode="auto">
            <a:xfrm>
              <a:off x="5958" y="5301"/>
              <a:ext cx="395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latin typeface="Arial Narrow" pitchFamily="34" charset="0"/>
                </a:rPr>
                <a:t>NMC Company		Model Earplug</a:t>
              </a:r>
              <a:endParaRPr lang="en-US" sz="1000"/>
            </a:p>
          </p:txBody>
        </p:sp>
        <p:sp>
          <p:nvSpPr>
            <p:cNvPr id="120850" name="Line 18"/>
            <p:cNvSpPr>
              <a:spLocks noChangeShapeType="1"/>
            </p:cNvSpPr>
            <p:nvPr/>
          </p:nvSpPr>
          <p:spPr bwMode="auto">
            <a:xfrm>
              <a:off x="5838" y="5662"/>
              <a:ext cx="4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839" name="Rectangle 19"/>
          <p:cNvSpPr>
            <a:spLocks noChangeArrowheads="1"/>
          </p:cNvSpPr>
          <p:nvPr/>
        </p:nvSpPr>
        <p:spPr bwMode="auto">
          <a:xfrm>
            <a:off x="827088" y="2092325"/>
            <a:ext cx="2384425" cy="81915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sz="4400" b="1" i="1"/>
              <a:t>NRR – 7</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83697A-9CC0-4069-A408-3AB9AB9EF8A4}" type="slidenum">
              <a:rPr lang="en-US" smtClean="0"/>
              <a:pPr eaLnBrk="1" hangingPunct="1"/>
              <a:t>118</a:t>
            </a:fld>
            <a:endParaRPr lang="en-US" smtClean="0"/>
          </a:p>
        </p:txBody>
      </p:sp>
      <p:sp>
        <p:nvSpPr>
          <p:cNvPr id="121859" name="Rectangle 2"/>
          <p:cNvSpPr>
            <a:spLocks noGrp="1" noChangeArrowheads="1"/>
          </p:cNvSpPr>
          <p:nvPr>
            <p:ph type="title"/>
          </p:nvPr>
        </p:nvSpPr>
        <p:spPr/>
        <p:txBody>
          <a:bodyPr/>
          <a:lstStyle/>
          <a:p>
            <a:pPr eaLnBrk="1" hangingPunct="1"/>
            <a:r>
              <a:rPr lang="en-US" sz="4000" smtClean="0"/>
              <a:t>NIOSH NRR Adjustment Calculation</a:t>
            </a:r>
          </a:p>
        </p:txBody>
      </p:sp>
      <p:graphicFrame>
        <p:nvGraphicFramePr>
          <p:cNvPr id="681024" name="Group 64"/>
          <p:cNvGraphicFramePr>
            <a:graphicFrameLocks noGrp="1"/>
          </p:cNvGraphicFramePr>
          <p:nvPr>
            <p:ph idx="1"/>
          </p:nvPr>
        </p:nvGraphicFramePr>
        <p:xfrm>
          <a:off x="457200" y="1600200"/>
          <a:ext cx="8229600" cy="4162425"/>
        </p:xfrm>
        <a:graphic>
          <a:graphicData uri="http://schemas.openxmlformats.org/drawingml/2006/table">
            <a:tbl>
              <a:tblPr/>
              <a:tblGrid>
                <a:gridCol w="4056063"/>
                <a:gridCol w="4173537"/>
              </a:tblGrid>
              <a:tr h="1404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Earmuffs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Subtract 25% from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manufacturer’s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adjusted NRR</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77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Formable Ear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Plugs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Subtract 50% from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manufacturer’s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adjusted NRR</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79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All Other Ear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Plugs </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(Canal Caps)</a:t>
                      </a:r>
                      <a:endParaRPr kumimoji="0" lang="en-US" sz="2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Subtract 70% from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manufacturer’s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adjusted NRR </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21874" name="Picture 50" descr="ear pl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113088"/>
            <a:ext cx="13462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5" name="Picture 51" descr="ear muff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038" y="1631950"/>
            <a:ext cx="8763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6" name="Picture 52"/>
          <p:cNvPicPr>
            <a:picLocks noChangeAspect="1"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2814638" y="4410075"/>
            <a:ext cx="12573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21101-8235-4393-979C-E542BDAD2474}" type="slidenum">
              <a:rPr lang="en-US" smtClean="0"/>
              <a:pPr eaLnBrk="1" hangingPunct="1"/>
              <a:t>119</a:t>
            </a:fld>
            <a:endParaRPr lang="en-US" smtClean="0"/>
          </a:p>
        </p:txBody>
      </p:sp>
      <p:sp>
        <p:nvSpPr>
          <p:cNvPr id="122883" name="Rectangle 2"/>
          <p:cNvSpPr>
            <a:spLocks noGrp="1" noChangeArrowheads="1"/>
          </p:cNvSpPr>
          <p:nvPr>
            <p:ph type="title"/>
          </p:nvPr>
        </p:nvSpPr>
        <p:spPr/>
        <p:txBody>
          <a:bodyPr/>
          <a:lstStyle/>
          <a:p>
            <a:pPr eaLnBrk="1" hangingPunct="1"/>
            <a:r>
              <a:rPr lang="en-US" smtClean="0"/>
              <a:t>Dual Hearing Protection </a:t>
            </a:r>
          </a:p>
        </p:txBody>
      </p:sp>
      <p:pic>
        <p:nvPicPr>
          <p:cNvPr id="122884" name="Picture 4" descr="ear pl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259138"/>
            <a:ext cx="21971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ear muff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41638"/>
            <a:ext cx="142557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Text Box 6"/>
          <p:cNvSpPr txBox="1">
            <a:spLocks noChangeArrowheads="1"/>
          </p:cNvSpPr>
          <p:nvPr/>
        </p:nvSpPr>
        <p:spPr bwMode="auto">
          <a:xfrm>
            <a:off x="244475" y="5102225"/>
            <a:ext cx="34226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Formable Ear Plugs</a:t>
            </a:r>
          </a:p>
          <a:p>
            <a:pPr algn="ctr" eaLnBrk="1" hangingPunct="1"/>
            <a:r>
              <a:rPr lang="en-US" sz="2000" b="1" i="1"/>
              <a:t>Listed NRR = 29</a:t>
            </a:r>
          </a:p>
          <a:p>
            <a:pPr algn="ctr" eaLnBrk="1" hangingPunct="1"/>
            <a:r>
              <a:rPr lang="en-US" sz="2000" b="1" i="1"/>
              <a:t>Adjusted NRR (29 – 7) = 22</a:t>
            </a:r>
            <a:endParaRPr lang="en-US" sz="2000"/>
          </a:p>
        </p:txBody>
      </p:sp>
      <p:sp>
        <p:nvSpPr>
          <p:cNvPr id="122887" name="Text Box 7"/>
          <p:cNvSpPr txBox="1">
            <a:spLocks noChangeArrowheads="1"/>
          </p:cNvSpPr>
          <p:nvPr/>
        </p:nvSpPr>
        <p:spPr bwMode="auto">
          <a:xfrm>
            <a:off x="3603625" y="5099050"/>
            <a:ext cx="40052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Earmuffs</a:t>
            </a:r>
          </a:p>
          <a:p>
            <a:pPr algn="ctr" eaLnBrk="1" hangingPunct="1"/>
            <a:r>
              <a:rPr lang="en-US" sz="2000" b="1" i="1"/>
              <a:t>Listed NRR = 16</a:t>
            </a:r>
          </a:p>
          <a:p>
            <a:pPr algn="ctr" eaLnBrk="1" hangingPunct="1"/>
            <a:r>
              <a:rPr lang="en-US" sz="2000" b="1" i="1"/>
              <a:t>Adjusted NRR for Dual Protection = 5</a:t>
            </a:r>
            <a:endParaRPr lang="en-US" sz="2000"/>
          </a:p>
        </p:txBody>
      </p:sp>
      <p:sp>
        <p:nvSpPr>
          <p:cNvPr id="122888" name="Text Box 8"/>
          <p:cNvSpPr txBox="1">
            <a:spLocks noChangeArrowheads="1"/>
          </p:cNvSpPr>
          <p:nvPr/>
        </p:nvSpPr>
        <p:spPr bwMode="auto">
          <a:xfrm>
            <a:off x="5632450" y="3509963"/>
            <a:ext cx="33083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t>+ 5 = 27</a:t>
            </a:r>
          </a:p>
          <a:p>
            <a:pPr algn="r" eaLnBrk="1" hangingPunct="1"/>
            <a:r>
              <a:rPr lang="en-US" sz="2000" b="1"/>
              <a:t>(Dual Protection NRR)</a:t>
            </a:r>
            <a:endParaRPr lang="en-US" sz="2000"/>
          </a:p>
        </p:txBody>
      </p:sp>
      <p:pic>
        <p:nvPicPr>
          <p:cNvPr id="122889" name="Picture 9" descr="single nr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1479550"/>
            <a:ext cx="2343150" cy="18573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890" name="Picture 10" descr="nrr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1468438"/>
            <a:ext cx="2349500" cy="18716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891" name="Text Box 11"/>
          <p:cNvSpPr txBox="1">
            <a:spLocks noChangeArrowheads="1"/>
          </p:cNvSpPr>
          <p:nvPr/>
        </p:nvSpPr>
        <p:spPr bwMode="auto">
          <a:xfrm>
            <a:off x="2306638" y="3509963"/>
            <a:ext cx="21034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t>22</a:t>
            </a:r>
          </a:p>
          <a:p>
            <a:pPr algn="ctr" eaLnBrk="1" hangingPunct="1"/>
            <a:r>
              <a:rPr lang="en-US" sz="2000" b="1"/>
              <a:t>(Adjusted NRR)</a:t>
            </a:r>
            <a:endParaRPr 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433246-FAC2-4D91-981B-722C59ECE04F}" type="slidenum">
              <a:rPr lang="en-US" smtClean="0"/>
              <a:pPr eaLnBrk="1" hangingPunct="1"/>
              <a:t>12</a:t>
            </a:fld>
            <a:endParaRPr lang="en-US" smtClean="0"/>
          </a:p>
        </p:txBody>
      </p:sp>
      <p:sp>
        <p:nvSpPr>
          <p:cNvPr id="13315" name="Rectangle 4"/>
          <p:cNvSpPr>
            <a:spLocks noGrp="1" noChangeArrowheads="1"/>
          </p:cNvSpPr>
          <p:nvPr>
            <p:ph type="title"/>
          </p:nvPr>
        </p:nvSpPr>
        <p:spPr/>
        <p:txBody>
          <a:bodyPr/>
          <a:lstStyle/>
          <a:p>
            <a:pPr eaLnBrk="1" hangingPunct="1"/>
            <a:r>
              <a:rPr lang="en-US" smtClean="0"/>
              <a:t>OSHA PEL for Asbestos </a:t>
            </a:r>
          </a:p>
        </p:txBody>
      </p:sp>
      <p:pic>
        <p:nvPicPr>
          <p:cNvPr id="13316" name="Picture 5" descr="14104_26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1419225"/>
            <a:ext cx="21082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6"/>
          <p:cNvGrpSpPr>
            <a:grpSpLocks/>
          </p:cNvGrpSpPr>
          <p:nvPr/>
        </p:nvGrpSpPr>
        <p:grpSpPr bwMode="auto">
          <a:xfrm>
            <a:off x="6107113" y="1730375"/>
            <a:ext cx="1017587" cy="3194050"/>
            <a:chOff x="8573" y="8728"/>
            <a:chExt cx="1167" cy="4598"/>
          </a:xfrm>
        </p:grpSpPr>
        <p:pic>
          <p:nvPicPr>
            <p:cNvPr id="13323" name="Picture 7" descr="val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 y="8728"/>
              <a:ext cx="608"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574" y="9807"/>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74" y="9818"/>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574" y="10487"/>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74" y="10498"/>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574" y="11167"/>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74" y="11178"/>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574" y="11863"/>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74" y="11874"/>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574" y="12559"/>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il_fi" descr="http://www.dallas-handyman-services.com/images/refrigerator.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74" y="12570"/>
              <a:ext cx="66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AutoShape 18"/>
            <p:cNvSpPr>
              <a:spLocks noChangeArrowheads="1"/>
            </p:cNvSpPr>
            <p:nvPr/>
          </p:nvSpPr>
          <p:spPr bwMode="auto">
            <a:xfrm>
              <a:off x="8573" y="9733"/>
              <a:ext cx="1136" cy="3593"/>
            </a:xfrm>
            <a:prstGeom prst="roundRect">
              <a:avLst>
                <a:gd name="adj" fmla="val 16667"/>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318" name="Text Box 19"/>
          <p:cNvSpPr txBox="1">
            <a:spLocks noChangeArrowheads="1"/>
          </p:cNvSpPr>
          <p:nvPr/>
        </p:nvSpPr>
        <p:spPr bwMode="auto">
          <a:xfrm>
            <a:off x="4421188" y="4953000"/>
            <a:ext cx="437991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Average amount of air a worker breathes during an 8-hour shift (ten refrigerators)</a:t>
            </a:r>
            <a:endParaRPr lang="en-US" sz="2000"/>
          </a:p>
        </p:txBody>
      </p:sp>
      <p:sp>
        <p:nvSpPr>
          <p:cNvPr id="13319" name="Text Box 21"/>
          <p:cNvSpPr txBox="1">
            <a:spLocks noChangeArrowheads="1"/>
          </p:cNvSpPr>
          <p:nvPr/>
        </p:nvSpPr>
        <p:spPr bwMode="auto">
          <a:xfrm>
            <a:off x="523875" y="3992563"/>
            <a:ext cx="38862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0.1 f/cc is equivalent to the number of fibers on the tip of a pencil mixed in with the volume of ten refrigerators.</a:t>
            </a:r>
            <a:endParaRPr lang="en-US" sz="2000"/>
          </a:p>
        </p:txBody>
      </p:sp>
      <p:pic>
        <p:nvPicPr>
          <p:cNvPr id="133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8" y="5503863"/>
            <a:ext cx="2708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AutoShape 24"/>
          <p:cNvSpPr>
            <a:spLocks noChangeArrowheads="1"/>
          </p:cNvSpPr>
          <p:nvPr/>
        </p:nvSpPr>
        <p:spPr bwMode="auto">
          <a:xfrm>
            <a:off x="3275013" y="5845175"/>
            <a:ext cx="111125" cy="138113"/>
          </a:xfrm>
          <a:prstGeom prst="cube">
            <a:avLst>
              <a:gd name="adj" fmla="val 25000"/>
            </a:avLst>
          </a:prstGeom>
          <a:solidFill>
            <a:srgbClr val="FFFFFF"/>
          </a:solidFill>
          <a:ln w="9525">
            <a:solidFill>
              <a:srgbClr val="000000"/>
            </a:solidFill>
            <a:miter lim="800000"/>
            <a:headEnd/>
            <a:tailEnd/>
          </a:ln>
        </p:spPr>
        <p:txBody>
          <a:bodyPr/>
          <a:lstStyle/>
          <a:p>
            <a:endParaRPr lang="en-US"/>
          </a:p>
        </p:txBody>
      </p:sp>
      <p:sp>
        <p:nvSpPr>
          <p:cNvPr id="13322" name="Line 25"/>
          <p:cNvSpPr>
            <a:spLocks noChangeShapeType="1"/>
          </p:cNvSpPr>
          <p:nvPr/>
        </p:nvSpPr>
        <p:spPr bwMode="auto">
          <a:xfrm flipH="1">
            <a:off x="3448050" y="5478463"/>
            <a:ext cx="333375" cy="3190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C39AAE-CBAA-4162-9C4A-74CFE5B8E3EF}" type="slidenum">
              <a:rPr lang="en-US" smtClean="0"/>
              <a:pPr eaLnBrk="1" hangingPunct="1"/>
              <a:t>120</a:t>
            </a:fld>
            <a:endParaRPr lang="en-US" smtClean="0"/>
          </a:p>
        </p:txBody>
      </p:sp>
      <p:sp>
        <p:nvSpPr>
          <p:cNvPr id="123907" name="Rectangle 4"/>
          <p:cNvSpPr>
            <a:spLocks noGrp="1" noChangeArrowheads="1"/>
          </p:cNvSpPr>
          <p:nvPr>
            <p:ph type="title"/>
          </p:nvPr>
        </p:nvSpPr>
        <p:spPr/>
        <p:txBody>
          <a:bodyPr/>
          <a:lstStyle/>
          <a:p>
            <a:pPr eaLnBrk="1" hangingPunct="1"/>
            <a:r>
              <a:rPr lang="en-US" smtClean="0"/>
              <a:t>Dual Hearing Protection</a:t>
            </a:r>
          </a:p>
        </p:txBody>
      </p:sp>
      <p:pic>
        <p:nvPicPr>
          <p:cNvPr id="123908" name="Picture 5" descr="plugs with 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3567113"/>
            <a:ext cx="193357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AutoShape 6"/>
          <p:cNvSpPr>
            <a:spLocks noChangeArrowheads="1"/>
          </p:cNvSpPr>
          <p:nvPr/>
        </p:nvSpPr>
        <p:spPr bwMode="auto">
          <a:xfrm rot="5730900">
            <a:off x="4840288" y="3573463"/>
            <a:ext cx="2795587" cy="27638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8" y="17178"/>
                </a:moveTo>
                <a:cubicBezTo>
                  <a:pt x="19565" y="15418"/>
                  <a:pt x="20425" y="13149"/>
                  <a:pt x="20425" y="10800"/>
                </a:cubicBezTo>
                <a:cubicBezTo>
                  <a:pt x="20425" y="5484"/>
                  <a:pt x="16115" y="1175"/>
                  <a:pt x="10800" y="1175"/>
                </a:cubicBezTo>
                <a:cubicBezTo>
                  <a:pt x="8450" y="1174"/>
                  <a:pt x="6181" y="2034"/>
                  <a:pt x="4421" y="3591"/>
                </a:cubicBezTo>
                <a:lnTo>
                  <a:pt x="18008" y="17178"/>
                </a:lnTo>
                <a:close/>
                <a:moveTo>
                  <a:pt x="3591" y="4421"/>
                </a:moveTo>
                <a:cubicBezTo>
                  <a:pt x="2034" y="6181"/>
                  <a:pt x="1175" y="8450"/>
                  <a:pt x="1175" y="10799"/>
                </a:cubicBezTo>
                <a:cubicBezTo>
                  <a:pt x="1175" y="16115"/>
                  <a:pt x="5484" y="20425"/>
                  <a:pt x="10800" y="20425"/>
                </a:cubicBezTo>
                <a:cubicBezTo>
                  <a:pt x="13149" y="20425"/>
                  <a:pt x="15418" y="19565"/>
                  <a:pt x="17178" y="18008"/>
                </a:cubicBezTo>
                <a:lnTo>
                  <a:pt x="3591" y="4421"/>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10" name="Rectangle 7"/>
          <p:cNvSpPr>
            <a:spLocks noChangeArrowheads="1"/>
          </p:cNvSpPr>
          <p:nvPr/>
        </p:nvSpPr>
        <p:spPr bwMode="auto">
          <a:xfrm>
            <a:off x="550863" y="1614488"/>
            <a:ext cx="68437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b="1" i="1"/>
              <a:t>WARNING!	</a:t>
            </a:r>
          </a:p>
          <a:p>
            <a:pPr algn="just"/>
            <a:endParaRPr lang="en-US" sz="2400" b="1" i="1"/>
          </a:p>
          <a:p>
            <a:pPr algn="just"/>
            <a:r>
              <a:rPr lang="en-US" sz="2400" i="1"/>
              <a:t>Make sure that any plugs used with double protection </a:t>
            </a:r>
            <a:r>
              <a:rPr lang="en-US" sz="2400" i="1" u="sng"/>
              <a:t>do not</a:t>
            </a:r>
            <a:r>
              <a:rPr lang="en-US" sz="2400" i="1"/>
              <a:t> have a cord; it will interfere with the fit of the earmuffs and not provide added protection.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CEEFD7-9F88-4A29-9B77-4C55D00B767D}" type="slidenum">
              <a:rPr lang="en-US" smtClean="0"/>
              <a:pPr eaLnBrk="1" hangingPunct="1"/>
              <a:t>121</a:t>
            </a:fld>
            <a:endParaRPr lang="en-US" smtClean="0"/>
          </a:p>
        </p:txBody>
      </p:sp>
      <p:sp>
        <p:nvSpPr>
          <p:cNvPr id="124931" name="Rectangle 2"/>
          <p:cNvSpPr>
            <a:spLocks noGrp="1" noChangeArrowheads="1"/>
          </p:cNvSpPr>
          <p:nvPr>
            <p:ph type="title"/>
          </p:nvPr>
        </p:nvSpPr>
        <p:spPr/>
        <p:txBody>
          <a:bodyPr/>
          <a:lstStyle/>
          <a:p>
            <a:pPr eaLnBrk="1" hangingPunct="1"/>
            <a:r>
              <a:rPr lang="en-US" sz="4000" smtClean="0"/>
              <a:t>Cumulative Trauma Disorders (CTDs)</a:t>
            </a:r>
          </a:p>
        </p:txBody>
      </p:sp>
      <p:sp>
        <p:nvSpPr>
          <p:cNvPr id="691203" name="Rectangle 3"/>
          <p:cNvSpPr>
            <a:spLocks noGrp="1" noChangeArrowheads="1"/>
          </p:cNvSpPr>
          <p:nvPr>
            <p:ph type="body" idx="1"/>
          </p:nvPr>
        </p:nvSpPr>
        <p:spPr>
          <a:xfrm>
            <a:off x="457200" y="1600200"/>
            <a:ext cx="5210175" cy="4525963"/>
          </a:xfrm>
        </p:spPr>
        <p:txBody>
          <a:bodyPr/>
          <a:lstStyle/>
          <a:p>
            <a:pPr eaLnBrk="1" hangingPunct="1">
              <a:lnSpc>
                <a:spcPct val="90000"/>
              </a:lnSpc>
            </a:pPr>
            <a:r>
              <a:rPr lang="en-US" sz="2800" smtClean="0"/>
              <a:t>Repetitive motions</a:t>
            </a:r>
          </a:p>
          <a:p>
            <a:pPr eaLnBrk="1" hangingPunct="1">
              <a:lnSpc>
                <a:spcPct val="90000"/>
              </a:lnSpc>
            </a:pPr>
            <a:r>
              <a:rPr lang="en-US" sz="2800" smtClean="0"/>
              <a:t>Forceful exertions </a:t>
            </a:r>
          </a:p>
          <a:p>
            <a:pPr eaLnBrk="1" hangingPunct="1">
              <a:lnSpc>
                <a:spcPct val="90000"/>
              </a:lnSpc>
            </a:pPr>
            <a:r>
              <a:rPr lang="en-US" sz="2800" smtClean="0"/>
              <a:t>Awkward postures </a:t>
            </a:r>
          </a:p>
          <a:p>
            <a:pPr eaLnBrk="1" hangingPunct="1">
              <a:lnSpc>
                <a:spcPct val="90000"/>
              </a:lnSpc>
            </a:pPr>
            <a:r>
              <a:rPr lang="en-US" sz="2800" smtClean="0"/>
              <a:t>Static postures</a:t>
            </a:r>
          </a:p>
          <a:p>
            <a:pPr eaLnBrk="1" hangingPunct="1">
              <a:lnSpc>
                <a:spcPct val="90000"/>
              </a:lnSpc>
            </a:pPr>
            <a:r>
              <a:rPr lang="en-US" sz="2800" smtClean="0"/>
              <a:t>Mechanical compression of soft tissues </a:t>
            </a:r>
          </a:p>
          <a:p>
            <a:pPr eaLnBrk="1" hangingPunct="1">
              <a:lnSpc>
                <a:spcPct val="90000"/>
              </a:lnSpc>
            </a:pPr>
            <a:r>
              <a:rPr lang="en-US" sz="2800" smtClean="0"/>
              <a:t>Fast movement </a:t>
            </a:r>
          </a:p>
          <a:p>
            <a:pPr eaLnBrk="1" hangingPunct="1">
              <a:lnSpc>
                <a:spcPct val="90000"/>
              </a:lnSpc>
            </a:pPr>
            <a:r>
              <a:rPr lang="en-US" sz="2800" smtClean="0"/>
              <a:t>Vibration</a:t>
            </a:r>
          </a:p>
          <a:p>
            <a:pPr eaLnBrk="1" hangingPunct="1">
              <a:lnSpc>
                <a:spcPct val="90000"/>
              </a:lnSpc>
            </a:pPr>
            <a:r>
              <a:rPr lang="en-US" sz="2800" smtClean="0"/>
              <a:t>Lack of sufficient recovery</a:t>
            </a:r>
          </a:p>
        </p:txBody>
      </p:sp>
      <p:pic>
        <p:nvPicPr>
          <p:cNvPr id="124933" name="Picture 4" descr="muscle ache"/>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599113" y="2078038"/>
            <a:ext cx="28003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anim calcmode="lin" valueType="num">
                                      <p:cBhvr additive="base">
                                        <p:cTn id="7" dur="500" fill="hold"/>
                                        <p:tgtEl>
                                          <p:spTgt spid="69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1203">
                                            <p:txEl>
                                              <p:pRg st="1" end="1"/>
                                            </p:txEl>
                                          </p:spTgt>
                                        </p:tgtEl>
                                        <p:attrNameLst>
                                          <p:attrName>style.visibility</p:attrName>
                                        </p:attrNameLst>
                                      </p:cBhvr>
                                      <p:to>
                                        <p:strVal val="visible"/>
                                      </p:to>
                                    </p:set>
                                    <p:anim calcmode="lin" valueType="num">
                                      <p:cBhvr additive="base">
                                        <p:cTn id="13" dur="500" fill="hold"/>
                                        <p:tgtEl>
                                          <p:spTgt spid="69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1203">
                                            <p:txEl>
                                              <p:pRg st="2" end="2"/>
                                            </p:txEl>
                                          </p:spTgt>
                                        </p:tgtEl>
                                        <p:attrNameLst>
                                          <p:attrName>style.visibility</p:attrName>
                                        </p:attrNameLst>
                                      </p:cBhvr>
                                      <p:to>
                                        <p:strVal val="visible"/>
                                      </p:to>
                                    </p:set>
                                    <p:anim calcmode="lin" valueType="num">
                                      <p:cBhvr additive="base">
                                        <p:cTn id="19" dur="500" fill="hold"/>
                                        <p:tgtEl>
                                          <p:spTgt spid="69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1203">
                                            <p:txEl>
                                              <p:pRg st="3" end="3"/>
                                            </p:txEl>
                                          </p:spTgt>
                                        </p:tgtEl>
                                        <p:attrNameLst>
                                          <p:attrName>style.visibility</p:attrName>
                                        </p:attrNameLst>
                                      </p:cBhvr>
                                      <p:to>
                                        <p:strVal val="visible"/>
                                      </p:to>
                                    </p:set>
                                    <p:anim calcmode="lin" valueType="num">
                                      <p:cBhvr additive="base">
                                        <p:cTn id="25" dur="500" fill="hold"/>
                                        <p:tgtEl>
                                          <p:spTgt spid="69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1203">
                                            <p:txEl>
                                              <p:pRg st="4" end="4"/>
                                            </p:txEl>
                                          </p:spTgt>
                                        </p:tgtEl>
                                        <p:attrNameLst>
                                          <p:attrName>style.visibility</p:attrName>
                                        </p:attrNameLst>
                                      </p:cBhvr>
                                      <p:to>
                                        <p:strVal val="visible"/>
                                      </p:to>
                                    </p:set>
                                    <p:anim calcmode="lin" valueType="num">
                                      <p:cBhvr additive="base">
                                        <p:cTn id="31" dur="500" fill="hold"/>
                                        <p:tgtEl>
                                          <p:spTgt spid="69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1203">
                                            <p:txEl>
                                              <p:pRg st="5" end="5"/>
                                            </p:txEl>
                                          </p:spTgt>
                                        </p:tgtEl>
                                        <p:attrNameLst>
                                          <p:attrName>style.visibility</p:attrName>
                                        </p:attrNameLst>
                                      </p:cBhvr>
                                      <p:to>
                                        <p:strVal val="visible"/>
                                      </p:to>
                                    </p:set>
                                    <p:anim calcmode="lin" valueType="num">
                                      <p:cBhvr additive="base">
                                        <p:cTn id="37" dur="500" fill="hold"/>
                                        <p:tgtEl>
                                          <p:spTgt spid="69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9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1203">
                                            <p:txEl>
                                              <p:pRg st="6" end="6"/>
                                            </p:txEl>
                                          </p:spTgt>
                                        </p:tgtEl>
                                        <p:attrNameLst>
                                          <p:attrName>style.visibility</p:attrName>
                                        </p:attrNameLst>
                                      </p:cBhvr>
                                      <p:to>
                                        <p:strVal val="visible"/>
                                      </p:to>
                                    </p:set>
                                    <p:anim calcmode="lin" valueType="num">
                                      <p:cBhvr additive="base">
                                        <p:cTn id="43" dur="500" fill="hold"/>
                                        <p:tgtEl>
                                          <p:spTgt spid="69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9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91203">
                                            <p:txEl>
                                              <p:pRg st="7" end="7"/>
                                            </p:txEl>
                                          </p:spTgt>
                                        </p:tgtEl>
                                        <p:attrNameLst>
                                          <p:attrName>style.visibility</p:attrName>
                                        </p:attrNameLst>
                                      </p:cBhvr>
                                      <p:to>
                                        <p:strVal val="visible"/>
                                      </p:to>
                                    </p:set>
                                    <p:anim calcmode="lin" valueType="num">
                                      <p:cBhvr additive="base">
                                        <p:cTn id="49" dur="500" fill="hold"/>
                                        <p:tgtEl>
                                          <p:spTgt spid="6912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9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22F4E-48BF-4C54-8BFF-15DFE92A305A}" type="slidenum">
              <a:rPr lang="en-US" smtClean="0"/>
              <a:pPr eaLnBrk="1" hangingPunct="1"/>
              <a:t>122</a:t>
            </a:fld>
            <a:endParaRPr lang="en-US" smtClean="0"/>
          </a:p>
        </p:txBody>
      </p:sp>
      <p:sp>
        <p:nvSpPr>
          <p:cNvPr id="125955" name="Rectangle 4"/>
          <p:cNvSpPr>
            <a:spLocks noGrp="1" noChangeArrowheads="1"/>
          </p:cNvSpPr>
          <p:nvPr>
            <p:ph type="title"/>
          </p:nvPr>
        </p:nvSpPr>
        <p:spPr/>
        <p:txBody>
          <a:bodyPr/>
          <a:lstStyle/>
          <a:p>
            <a:pPr eaLnBrk="1" hangingPunct="1"/>
            <a:r>
              <a:rPr lang="en-US" sz="4000" smtClean="0"/>
              <a:t>Cumulative Trauma Disorders (CTDs)</a:t>
            </a:r>
          </a:p>
        </p:txBody>
      </p:sp>
      <p:pic>
        <p:nvPicPr>
          <p:cNvPr id="125956" name="Picture 6" descr="concrete worker elcosh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503363"/>
            <a:ext cx="6537325" cy="49641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5957" name="Text Box 7"/>
          <p:cNvSpPr txBox="1">
            <a:spLocks noChangeArrowheads="1"/>
          </p:cNvSpPr>
          <p:nvPr/>
        </p:nvSpPr>
        <p:spPr bwMode="auto">
          <a:xfrm>
            <a:off x="5637213" y="6537325"/>
            <a:ext cx="21717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i="1">
                <a:solidFill>
                  <a:srgbClr val="123549"/>
                </a:solidFill>
              </a:rPr>
              <a:t>NIOSH/Steve Clark/elcoshimages.org </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39B6FD-D331-4F91-A638-2497C2298DD5}" type="slidenum">
              <a:rPr lang="en-US" smtClean="0"/>
              <a:pPr eaLnBrk="1" hangingPunct="1"/>
              <a:t>123</a:t>
            </a:fld>
            <a:endParaRPr lang="en-US" smtClean="0"/>
          </a:p>
        </p:txBody>
      </p:sp>
      <p:sp>
        <p:nvSpPr>
          <p:cNvPr id="126979" name="Rectangle 4"/>
          <p:cNvSpPr>
            <a:spLocks noGrp="1" noChangeArrowheads="1"/>
          </p:cNvSpPr>
          <p:nvPr>
            <p:ph type="title"/>
          </p:nvPr>
        </p:nvSpPr>
        <p:spPr/>
        <p:txBody>
          <a:bodyPr/>
          <a:lstStyle/>
          <a:p>
            <a:pPr eaLnBrk="1" hangingPunct="1"/>
            <a:r>
              <a:rPr lang="en-US" sz="4000" smtClean="0"/>
              <a:t>Cumulative Trauma Disorders (CTDs)</a:t>
            </a:r>
          </a:p>
        </p:txBody>
      </p:sp>
      <p:pic>
        <p:nvPicPr>
          <p:cNvPr id="126980" name="Picture 5" descr="OVERHDSM"/>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473200" y="1700213"/>
            <a:ext cx="6278563" cy="47005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982190-C5C4-4C93-820B-6BF3AED346F8}" type="slidenum">
              <a:rPr lang="en-US" smtClean="0"/>
              <a:pPr eaLnBrk="1" hangingPunct="1"/>
              <a:t>124</a:t>
            </a:fld>
            <a:endParaRPr lang="en-US" smtClean="0"/>
          </a:p>
        </p:txBody>
      </p:sp>
      <p:sp>
        <p:nvSpPr>
          <p:cNvPr id="128003" name="Rectangle 4"/>
          <p:cNvSpPr>
            <a:spLocks noGrp="1" noChangeArrowheads="1"/>
          </p:cNvSpPr>
          <p:nvPr>
            <p:ph type="title"/>
          </p:nvPr>
        </p:nvSpPr>
        <p:spPr/>
        <p:txBody>
          <a:bodyPr/>
          <a:lstStyle/>
          <a:p>
            <a:pPr eaLnBrk="1" hangingPunct="1"/>
            <a:r>
              <a:rPr lang="en-US" sz="4000" smtClean="0"/>
              <a:t>Cumulative Trauma Disorders (CTDs)</a:t>
            </a:r>
          </a:p>
        </p:txBody>
      </p:sp>
      <p:pic>
        <p:nvPicPr>
          <p:cNvPr id="128004" name="Picture 5" descr="DSCN009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360488" y="1704975"/>
            <a:ext cx="6507162" cy="4870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7B0C63-857A-4716-BA3B-D0E21D342321}" type="slidenum">
              <a:rPr lang="en-US" smtClean="0"/>
              <a:pPr eaLnBrk="1" hangingPunct="1"/>
              <a:t>125</a:t>
            </a:fld>
            <a:endParaRPr lang="en-US" smtClean="0"/>
          </a:p>
        </p:txBody>
      </p:sp>
      <p:sp>
        <p:nvSpPr>
          <p:cNvPr id="129027" name="Rectangle 4"/>
          <p:cNvSpPr>
            <a:spLocks noGrp="1" noChangeArrowheads="1"/>
          </p:cNvSpPr>
          <p:nvPr>
            <p:ph type="title"/>
          </p:nvPr>
        </p:nvSpPr>
        <p:spPr/>
        <p:txBody>
          <a:bodyPr/>
          <a:lstStyle/>
          <a:p>
            <a:pPr eaLnBrk="1" hangingPunct="1"/>
            <a:r>
              <a:rPr lang="en-US" sz="4000" smtClean="0"/>
              <a:t>Cumulative Trauma Disorders (CTDs)</a:t>
            </a:r>
          </a:p>
        </p:txBody>
      </p:sp>
      <p:pic>
        <p:nvPicPr>
          <p:cNvPr id="129028" name="Picture 5" descr="breaking concr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1697038"/>
            <a:ext cx="5102225" cy="49085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6CE3FD-0C6C-44FB-98A6-BD68CAEAB743}" type="slidenum">
              <a:rPr lang="en-US" smtClean="0"/>
              <a:pPr eaLnBrk="1" hangingPunct="1"/>
              <a:t>126</a:t>
            </a:fld>
            <a:endParaRPr lang="en-US" smtClean="0"/>
          </a:p>
        </p:txBody>
      </p:sp>
      <p:sp>
        <p:nvSpPr>
          <p:cNvPr id="130051" name="Rectangle 2"/>
          <p:cNvSpPr>
            <a:spLocks noGrp="1" noChangeArrowheads="1"/>
          </p:cNvSpPr>
          <p:nvPr>
            <p:ph type="title"/>
          </p:nvPr>
        </p:nvSpPr>
        <p:spPr/>
        <p:txBody>
          <a:bodyPr/>
          <a:lstStyle/>
          <a:p>
            <a:pPr eaLnBrk="1" hangingPunct="1"/>
            <a:r>
              <a:rPr lang="en-US" sz="4000" smtClean="0"/>
              <a:t>Cumulative Trauma Disorders (CTDs)</a:t>
            </a:r>
          </a:p>
        </p:txBody>
      </p:sp>
      <p:sp>
        <p:nvSpPr>
          <p:cNvPr id="705543" name="Rectangle 7"/>
          <p:cNvSpPr>
            <a:spLocks noGrp="1" noChangeArrowheads="1"/>
          </p:cNvSpPr>
          <p:nvPr>
            <p:ph type="body" sz="half" idx="1"/>
          </p:nvPr>
        </p:nvSpPr>
        <p:spPr/>
        <p:txBody>
          <a:bodyPr/>
          <a:lstStyle/>
          <a:p>
            <a:pPr eaLnBrk="1" hangingPunct="1"/>
            <a:r>
              <a:rPr lang="en-US" sz="2400" b="1" smtClean="0"/>
              <a:t>Tendonitis</a:t>
            </a:r>
            <a:endParaRPr lang="en-US" sz="2400" smtClean="0"/>
          </a:p>
          <a:p>
            <a:pPr eaLnBrk="1" hangingPunct="1"/>
            <a:r>
              <a:rPr lang="en-US" sz="2400" b="1" smtClean="0"/>
              <a:t>Carpal tunnel syndrome (CTS)</a:t>
            </a:r>
          </a:p>
          <a:p>
            <a:pPr eaLnBrk="1" hangingPunct="1"/>
            <a:r>
              <a:rPr lang="en-US" sz="2400" b="1" smtClean="0"/>
              <a:t>Rotator cuff tendonitis</a:t>
            </a:r>
          </a:p>
          <a:p>
            <a:pPr eaLnBrk="1" hangingPunct="1"/>
            <a:r>
              <a:rPr lang="en-US" sz="2400" b="1" smtClean="0"/>
              <a:t>Tennis elbow</a:t>
            </a:r>
          </a:p>
          <a:p>
            <a:pPr eaLnBrk="1" hangingPunct="1"/>
            <a:r>
              <a:rPr lang="en-US" sz="2400" b="1" smtClean="0"/>
              <a:t>Golfer’s elbow</a:t>
            </a:r>
          </a:p>
          <a:p>
            <a:pPr eaLnBrk="1" hangingPunct="1"/>
            <a:r>
              <a:rPr lang="en-US" sz="2400" b="1" smtClean="0"/>
              <a:t>Thoracic outlet syndrome</a:t>
            </a:r>
          </a:p>
          <a:p>
            <a:pPr eaLnBrk="1" hangingPunct="1"/>
            <a:r>
              <a:rPr lang="en-US" sz="2400" b="1" smtClean="0"/>
              <a:t>Raynaud’s syndrome</a:t>
            </a:r>
          </a:p>
          <a:p>
            <a:pPr eaLnBrk="1" hangingPunct="1"/>
            <a:r>
              <a:rPr lang="en-US" sz="2400" b="1" smtClean="0"/>
              <a:t>Trigger finger</a:t>
            </a:r>
            <a:endParaRPr lang="en-US" sz="2400" smtClean="0"/>
          </a:p>
        </p:txBody>
      </p:sp>
      <p:pic>
        <p:nvPicPr>
          <p:cNvPr id="130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963" y="1428750"/>
            <a:ext cx="17510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1546225"/>
            <a:ext cx="161766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0438" y="4005263"/>
            <a:ext cx="165417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5543">
                                            <p:txEl>
                                              <p:pRg st="0" end="0"/>
                                            </p:txEl>
                                          </p:spTgt>
                                        </p:tgtEl>
                                        <p:attrNameLst>
                                          <p:attrName>style.visibility</p:attrName>
                                        </p:attrNameLst>
                                      </p:cBhvr>
                                      <p:to>
                                        <p:strVal val="visible"/>
                                      </p:to>
                                    </p:set>
                                    <p:anim calcmode="lin" valueType="num">
                                      <p:cBhvr additive="base">
                                        <p:cTn id="7" dur="500" fill="hold"/>
                                        <p:tgtEl>
                                          <p:spTgt spid="7055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55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5543">
                                            <p:txEl>
                                              <p:pRg st="1" end="1"/>
                                            </p:txEl>
                                          </p:spTgt>
                                        </p:tgtEl>
                                        <p:attrNameLst>
                                          <p:attrName>style.visibility</p:attrName>
                                        </p:attrNameLst>
                                      </p:cBhvr>
                                      <p:to>
                                        <p:strVal val="visible"/>
                                      </p:to>
                                    </p:set>
                                    <p:anim calcmode="lin" valueType="num">
                                      <p:cBhvr additive="base">
                                        <p:cTn id="13" dur="500" fill="hold"/>
                                        <p:tgtEl>
                                          <p:spTgt spid="7055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55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5543">
                                            <p:txEl>
                                              <p:pRg st="2" end="2"/>
                                            </p:txEl>
                                          </p:spTgt>
                                        </p:tgtEl>
                                        <p:attrNameLst>
                                          <p:attrName>style.visibility</p:attrName>
                                        </p:attrNameLst>
                                      </p:cBhvr>
                                      <p:to>
                                        <p:strVal val="visible"/>
                                      </p:to>
                                    </p:set>
                                    <p:anim calcmode="lin" valueType="num">
                                      <p:cBhvr additive="base">
                                        <p:cTn id="19" dur="500" fill="hold"/>
                                        <p:tgtEl>
                                          <p:spTgt spid="7055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55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5543">
                                            <p:txEl>
                                              <p:pRg st="3" end="3"/>
                                            </p:txEl>
                                          </p:spTgt>
                                        </p:tgtEl>
                                        <p:attrNameLst>
                                          <p:attrName>style.visibility</p:attrName>
                                        </p:attrNameLst>
                                      </p:cBhvr>
                                      <p:to>
                                        <p:strVal val="visible"/>
                                      </p:to>
                                    </p:set>
                                    <p:anim calcmode="lin" valueType="num">
                                      <p:cBhvr additive="base">
                                        <p:cTn id="25" dur="500" fill="hold"/>
                                        <p:tgtEl>
                                          <p:spTgt spid="7055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55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5543">
                                            <p:txEl>
                                              <p:pRg st="4" end="4"/>
                                            </p:txEl>
                                          </p:spTgt>
                                        </p:tgtEl>
                                        <p:attrNameLst>
                                          <p:attrName>style.visibility</p:attrName>
                                        </p:attrNameLst>
                                      </p:cBhvr>
                                      <p:to>
                                        <p:strVal val="visible"/>
                                      </p:to>
                                    </p:set>
                                    <p:anim calcmode="lin" valueType="num">
                                      <p:cBhvr additive="base">
                                        <p:cTn id="31" dur="500" fill="hold"/>
                                        <p:tgtEl>
                                          <p:spTgt spid="7055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55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05543">
                                            <p:txEl>
                                              <p:pRg st="5" end="5"/>
                                            </p:txEl>
                                          </p:spTgt>
                                        </p:tgtEl>
                                        <p:attrNameLst>
                                          <p:attrName>style.visibility</p:attrName>
                                        </p:attrNameLst>
                                      </p:cBhvr>
                                      <p:to>
                                        <p:strVal val="visible"/>
                                      </p:to>
                                    </p:set>
                                    <p:anim calcmode="lin" valueType="num">
                                      <p:cBhvr additive="base">
                                        <p:cTn id="37" dur="500" fill="hold"/>
                                        <p:tgtEl>
                                          <p:spTgt spid="7055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55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5543">
                                            <p:txEl>
                                              <p:pRg st="6" end="6"/>
                                            </p:txEl>
                                          </p:spTgt>
                                        </p:tgtEl>
                                        <p:attrNameLst>
                                          <p:attrName>style.visibility</p:attrName>
                                        </p:attrNameLst>
                                      </p:cBhvr>
                                      <p:to>
                                        <p:strVal val="visible"/>
                                      </p:to>
                                    </p:set>
                                    <p:anim calcmode="lin" valueType="num">
                                      <p:cBhvr additive="base">
                                        <p:cTn id="43" dur="500" fill="hold"/>
                                        <p:tgtEl>
                                          <p:spTgt spid="7055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055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5543">
                                            <p:txEl>
                                              <p:pRg st="7" end="7"/>
                                            </p:txEl>
                                          </p:spTgt>
                                        </p:tgtEl>
                                        <p:attrNameLst>
                                          <p:attrName>style.visibility</p:attrName>
                                        </p:attrNameLst>
                                      </p:cBhvr>
                                      <p:to>
                                        <p:strVal val="visible"/>
                                      </p:to>
                                    </p:set>
                                    <p:anim calcmode="lin" valueType="num">
                                      <p:cBhvr additive="base">
                                        <p:cTn id="49" dur="500" fill="hold"/>
                                        <p:tgtEl>
                                          <p:spTgt spid="7055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055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D92EB3-917E-4B45-9A5E-3CD743B91B77}" type="slidenum">
              <a:rPr lang="en-US" smtClean="0"/>
              <a:pPr eaLnBrk="1" hangingPunct="1"/>
              <a:t>127</a:t>
            </a:fld>
            <a:endParaRPr lang="en-US" smtClean="0"/>
          </a:p>
        </p:txBody>
      </p:sp>
      <p:sp>
        <p:nvSpPr>
          <p:cNvPr id="131075" name="Rectangle 2"/>
          <p:cNvSpPr>
            <a:spLocks noGrp="1" noChangeArrowheads="1"/>
          </p:cNvSpPr>
          <p:nvPr>
            <p:ph type="title"/>
          </p:nvPr>
        </p:nvSpPr>
        <p:spPr/>
        <p:txBody>
          <a:bodyPr/>
          <a:lstStyle/>
          <a:p>
            <a:pPr eaLnBrk="1" hangingPunct="1"/>
            <a:r>
              <a:rPr lang="en-US" smtClean="0"/>
              <a:t>Preventing CTDs</a:t>
            </a:r>
          </a:p>
        </p:txBody>
      </p:sp>
      <p:sp>
        <p:nvSpPr>
          <p:cNvPr id="709635" name="Rectangle 3"/>
          <p:cNvSpPr>
            <a:spLocks noGrp="1" noChangeArrowheads="1"/>
          </p:cNvSpPr>
          <p:nvPr>
            <p:ph type="body" idx="1"/>
          </p:nvPr>
        </p:nvSpPr>
        <p:spPr/>
        <p:txBody>
          <a:bodyPr/>
          <a:lstStyle/>
          <a:p>
            <a:pPr eaLnBrk="1" hangingPunct="1">
              <a:lnSpc>
                <a:spcPct val="90000"/>
              </a:lnSpc>
            </a:pPr>
            <a:r>
              <a:rPr lang="en-US" smtClean="0"/>
              <a:t>Hand tools with smooth, rounded edges and long handles.</a:t>
            </a:r>
          </a:p>
          <a:p>
            <a:pPr eaLnBrk="1" hangingPunct="1">
              <a:lnSpc>
                <a:spcPct val="90000"/>
              </a:lnSpc>
            </a:pPr>
            <a:r>
              <a:rPr lang="en-US" smtClean="0"/>
              <a:t>Job layout - Tools, parts, and equipment should be easy to reach.</a:t>
            </a:r>
          </a:p>
          <a:p>
            <a:pPr eaLnBrk="1" hangingPunct="1">
              <a:lnSpc>
                <a:spcPct val="90000"/>
              </a:lnSpc>
            </a:pPr>
            <a:r>
              <a:rPr lang="en-US" smtClean="0"/>
              <a:t>Job rotation or reassignment.</a:t>
            </a:r>
          </a:p>
          <a:p>
            <a:pPr eaLnBrk="1" hangingPunct="1">
              <a:lnSpc>
                <a:spcPct val="90000"/>
              </a:lnSpc>
            </a:pPr>
            <a:r>
              <a:rPr lang="en-US" smtClean="0"/>
              <a:t>Regular breaks</a:t>
            </a:r>
          </a:p>
          <a:p>
            <a:pPr eaLnBrk="1" hangingPunct="1">
              <a:lnSpc>
                <a:spcPct val="90000"/>
              </a:lnSpc>
            </a:pPr>
            <a:r>
              <a:rPr lang="en-US" smtClean="0"/>
              <a:t>Adjusting physical factors in the work environment.</a:t>
            </a:r>
          </a:p>
          <a:p>
            <a:pPr eaLnBrk="1" hangingPunct="1">
              <a:lnSpc>
                <a:spcPct val="90000"/>
              </a:lnSpc>
            </a:pPr>
            <a:r>
              <a:rPr lang="en-US" smtClean="0"/>
              <a:t>The ability to stretch and move around.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9635">
                                            <p:txEl>
                                              <p:pRg st="0" end="0"/>
                                            </p:txEl>
                                          </p:spTgt>
                                        </p:tgtEl>
                                        <p:attrNameLst>
                                          <p:attrName>style.visibility</p:attrName>
                                        </p:attrNameLst>
                                      </p:cBhvr>
                                      <p:to>
                                        <p:strVal val="visible"/>
                                      </p:to>
                                    </p:set>
                                    <p:anim calcmode="lin" valueType="num">
                                      <p:cBhvr additive="base">
                                        <p:cTn id="7" dur="500" fill="hold"/>
                                        <p:tgtEl>
                                          <p:spTgt spid="70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9635">
                                            <p:txEl>
                                              <p:pRg st="1" end="1"/>
                                            </p:txEl>
                                          </p:spTgt>
                                        </p:tgtEl>
                                        <p:attrNameLst>
                                          <p:attrName>style.visibility</p:attrName>
                                        </p:attrNameLst>
                                      </p:cBhvr>
                                      <p:to>
                                        <p:strVal val="visible"/>
                                      </p:to>
                                    </p:set>
                                    <p:anim calcmode="lin" valueType="num">
                                      <p:cBhvr additive="base">
                                        <p:cTn id="13" dur="500" fill="hold"/>
                                        <p:tgtEl>
                                          <p:spTgt spid="70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9635">
                                            <p:txEl>
                                              <p:pRg st="2" end="2"/>
                                            </p:txEl>
                                          </p:spTgt>
                                        </p:tgtEl>
                                        <p:attrNameLst>
                                          <p:attrName>style.visibility</p:attrName>
                                        </p:attrNameLst>
                                      </p:cBhvr>
                                      <p:to>
                                        <p:strVal val="visible"/>
                                      </p:to>
                                    </p:set>
                                    <p:anim calcmode="lin" valueType="num">
                                      <p:cBhvr additive="base">
                                        <p:cTn id="19" dur="500" fill="hold"/>
                                        <p:tgtEl>
                                          <p:spTgt spid="70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9635">
                                            <p:txEl>
                                              <p:pRg st="3" end="3"/>
                                            </p:txEl>
                                          </p:spTgt>
                                        </p:tgtEl>
                                        <p:attrNameLst>
                                          <p:attrName>style.visibility</p:attrName>
                                        </p:attrNameLst>
                                      </p:cBhvr>
                                      <p:to>
                                        <p:strVal val="visible"/>
                                      </p:to>
                                    </p:set>
                                    <p:anim calcmode="lin" valueType="num">
                                      <p:cBhvr additive="base">
                                        <p:cTn id="25" dur="500" fill="hold"/>
                                        <p:tgtEl>
                                          <p:spTgt spid="70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9635">
                                            <p:txEl>
                                              <p:pRg st="4" end="4"/>
                                            </p:txEl>
                                          </p:spTgt>
                                        </p:tgtEl>
                                        <p:attrNameLst>
                                          <p:attrName>style.visibility</p:attrName>
                                        </p:attrNameLst>
                                      </p:cBhvr>
                                      <p:to>
                                        <p:strVal val="visible"/>
                                      </p:to>
                                    </p:set>
                                    <p:anim calcmode="lin" valueType="num">
                                      <p:cBhvr additive="base">
                                        <p:cTn id="31" dur="500" fill="hold"/>
                                        <p:tgtEl>
                                          <p:spTgt spid="70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09635">
                                            <p:txEl>
                                              <p:pRg st="5" end="5"/>
                                            </p:txEl>
                                          </p:spTgt>
                                        </p:tgtEl>
                                        <p:attrNameLst>
                                          <p:attrName>style.visibility</p:attrName>
                                        </p:attrNameLst>
                                      </p:cBhvr>
                                      <p:to>
                                        <p:strVal val="visible"/>
                                      </p:to>
                                    </p:set>
                                    <p:anim calcmode="lin" valueType="num">
                                      <p:cBhvr additive="base">
                                        <p:cTn id="37" dur="500" fill="hold"/>
                                        <p:tgtEl>
                                          <p:spTgt spid="7096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11D41C-BFAC-42B3-B1B2-645772FBC2B4}" type="slidenum">
              <a:rPr lang="en-US" smtClean="0"/>
              <a:pPr eaLnBrk="1" hangingPunct="1"/>
              <a:t>128</a:t>
            </a:fld>
            <a:endParaRPr lang="en-US" smtClean="0"/>
          </a:p>
        </p:txBody>
      </p:sp>
      <p:sp>
        <p:nvSpPr>
          <p:cNvPr id="132099" name="Rectangle 2"/>
          <p:cNvSpPr>
            <a:spLocks noGrp="1" noChangeArrowheads="1"/>
          </p:cNvSpPr>
          <p:nvPr>
            <p:ph type="title"/>
          </p:nvPr>
        </p:nvSpPr>
        <p:spPr/>
        <p:txBody>
          <a:bodyPr/>
          <a:lstStyle/>
          <a:p>
            <a:pPr eaLnBrk="1" hangingPunct="1"/>
            <a:r>
              <a:rPr lang="en-US" smtClean="0"/>
              <a:t>Ergonomics</a:t>
            </a:r>
          </a:p>
        </p:txBody>
      </p:sp>
      <p:sp>
        <p:nvSpPr>
          <p:cNvPr id="711684" name="Rectangle 4"/>
          <p:cNvSpPr>
            <a:spLocks noGrp="1" noChangeArrowheads="1"/>
          </p:cNvSpPr>
          <p:nvPr>
            <p:ph type="body" sz="half" idx="1"/>
          </p:nvPr>
        </p:nvSpPr>
        <p:spPr>
          <a:xfrm>
            <a:off x="457200" y="1600200"/>
            <a:ext cx="4910138" cy="4525963"/>
          </a:xfrm>
        </p:spPr>
        <p:txBody>
          <a:bodyPr/>
          <a:lstStyle/>
          <a:p>
            <a:pPr eaLnBrk="1" hangingPunct="1"/>
            <a:r>
              <a:rPr lang="en-US" smtClean="0"/>
              <a:t>Study of fitting the job to the person…</a:t>
            </a:r>
          </a:p>
          <a:p>
            <a:pPr lvl="1" eaLnBrk="1" hangingPunct="1"/>
            <a:r>
              <a:rPr lang="en-US" smtClean="0"/>
              <a:t>Fits your hand.</a:t>
            </a:r>
          </a:p>
          <a:p>
            <a:pPr lvl="1" eaLnBrk="1" hangingPunct="1"/>
            <a:r>
              <a:rPr lang="en-US" smtClean="0"/>
              <a:t>Allows a good grip.</a:t>
            </a:r>
          </a:p>
          <a:p>
            <a:pPr lvl="1" eaLnBrk="1" hangingPunct="1"/>
            <a:r>
              <a:rPr lang="en-US" smtClean="0"/>
              <a:t>Takes less effort.</a:t>
            </a:r>
          </a:p>
          <a:p>
            <a:pPr lvl="1" eaLnBrk="1" hangingPunct="1"/>
            <a:r>
              <a:rPr lang="en-US" smtClean="0"/>
              <a:t>Does not require you to work in an awkward position.</a:t>
            </a:r>
          </a:p>
          <a:p>
            <a:pPr lvl="1" eaLnBrk="1" hangingPunct="1"/>
            <a:r>
              <a:rPr lang="en-US" smtClean="0"/>
              <a:t>Does not dig into your fingers or hand.</a:t>
            </a:r>
          </a:p>
          <a:p>
            <a:pPr lvl="1" eaLnBrk="1" hangingPunct="1"/>
            <a:r>
              <a:rPr lang="en-US" smtClean="0"/>
              <a:t>Comfortable and effective. </a:t>
            </a:r>
          </a:p>
        </p:txBody>
      </p:sp>
      <p:grpSp>
        <p:nvGrpSpPr>
          <p:cNvPr id="132101" name="Group 6"/>
          <p:cNvGrpSpPr>
            <a:grpSpLocks/>
          </p:cNvGrpSpPr>
          <p:nvPr/>
        </p:nvGrpSpPr>
        <p:grpSpPr bwMode="auto">
          <a:xfrm>
            <a:off x="5235575" y="1570038"/>
            <a:ext cx="3756025" cy="3975100"/>
            <a:chOff x="6902" y="10079"/>
            <a:chExt cx="3699" cy="3607"/>
          </a:xfrm>
        </p:grpSpPr>
        <p:pic>
          <p:nvPicPr>
            <p:cNvPr id="132102" name="il_fi" descr="http://www.lashen.com/vendors/Paladin/images/8000.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31" y="10079"/>
              <a:ext cx="2589" cy="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Text Box 8"/>
            <p:cNvSpPr txBox="1">
              <a:spLocks noChangeArrowheads="1"/>
            </p:cNvSpPr>
            <p:nvPr/>
          </p:nvSpPr>
          <p:spPr bwMode="auto">
            <a:xfrm>
              <a:off x="6902" y="12550"/>
              <a:ext cx="3699"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Paladin Tools 1300 Series</a:t>
              </a:r>
            </a:p>
            <a:p>
              <a:pPr algn="ctr" eaLnBrk="1" hangingPunct="1"/>
              <a:endParaRPr lang="en-US" sz="2000" b="1" i="1"/>
            </a:p>
            <a:p>
              <a:pPr algn="ctr" eaLnBrk="1" hangingPunct="1"/>
              <a:r>
                <a:rPr lang="en-US" sz="2000" b="1" i="1">
                  <a:solidFill>
                    <a:srgbClr val="000000"/>
                  </a:solidFill>
                </a:rPr>
                <a:t>Ergonomically-designed handles for effortless operation.</a:t>
              </a: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1684">
                                            <p:txEl>
                                              <p:pRg st="0" end="0"/>
                                            </p:txEl>
                                          </p:spTgt>
                                        </p:tgtEl>
                                        <p:attrNameLst>
                                          <p:attrName>style.visibility</p:attrName>
                                        </p:attrNameLst>
                                      </p:cBhvr>
                                      <p:to>
                                        <p:strVal val="visible"/>
                                      </p:to>
                                    </p:set>
                                    <p:anim calcmode="lin" valueType="num">
                                      <p:cBhvr additive="base">
                                        <p:cTn id="7" dur="500" fill="hold"/>
                                        <p:tgtEl>
                                          <p:spTgt spid="711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16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1684">
                                            <p:txEl>
                                              <p:pRg st="1" end="1"/>
                                            </p:txEl>
                                          </p:spTgt>
                                        </p:tgtEl>
                                        <p:attrNameLst>
                                          <p:attrName>style.visibility</p:attrName>
                                        </p:attrNameLst>
                                      </p:cBhvr>
                                      <p:to>
                                        <p:strVal val="visible"/>
                                      </p:to>
                                    </p:set>
                                    <p:anim calcmode="lin" valueType="num">
                                      <p:cBhvr additive="base">
                                        <p:cTn id="11" dur="500" fill="hold"/>
                                        <p:tgtEl>
                                          <p:spTgt spid="71168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168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1684">
                                            <p:txEl>
                                              <p:pRg st="2" end="2"/>
                                            </p:txEl>
                                          </p:spTgt>
                                        </p:tgtEl>
                                        <p:attrNameLst>
                                          <p:attrName>style.visibility</p:attrName>
                                        </p:attrNameLst>
                                      </p:cBhvr>
                                      <p:to>
                                        <p:strVal val="visible"/>
                                      </p:to>
                                    </p:set>
                                    <p:anim calcmode="lin" valueType="num">
                                      <p:cBhvr additive="base">
                                        <p:cTn id="15" dur="500" fill="hold"/>
                                        <p:tgtEl>
                                          <p:spTgt spid="71168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168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1684">
                                            <p:txEl>
                                              <p:pRg st="3" end="3"/>
                                            </p:txEl>
                                          </p:spTgt>
                                        </p:tgtEl>
                                        <p:attrNameLst>
                                          <p:attrName>style.visibility</p:attrName>
                                        </p:attrNameLst>
                                      </p:cBhvr>
                                      <p:to>
                                        <p:strVal val="visible"/>
                                      </p:to>
                                    </p:set>
                                    <p:anim calcmode="lin" valueType="num">
                                      <p:cBhvr additive="base">
                                        <p:cTn id="19" dur="500" fill="hold"/>
                                        <p:tgtEl>
                                          <p:spTgt spid="7116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168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1684">
                                            <p:txEl>
                                              <p:pRg st="4" end="4"/>
                                            </p:txEl>
                                          </p:spTgt>
                                        </p:tgtEl>
                                        <p:attrNameLst>
                                          <p:attrName>style.visibility</p:attrName>
                                        </p:attrNameLst>
                                      </p:cBhvr>
                                      <p:to>
                                        <p:strVal val="visible"/>
                                      </p:to>
                                    </p:set>
                                    <p:anim calcmode="lin" valueType="num">
                                      <p:cBhvr additive="base">
                                        <p:cTn id="23" dur="500" fill="hold"/>
                                        <p:tgtEl>
                                          <p:spTgt spid="71168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168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1684">
                                            <p:txEl>
                                              <p:pRg st="5" end="5"/>
                                            </p:txEl>
                                          </p:spTgt>
                                        </p:tgtEl>
                                        <p:attrNameLst>
                                          <p:attrName>style.visibility</p:attrName>
                                        </p:attrNameLst>
                                      </p:cBhvr>
                                      <p:to>
                                        <p:strVal val="visible"/>
                                      </p:to>
                                    </p:set>
                                    <p:anim calcmode="lin" valueType="num">
                                      <p:cBhvr additive="base">
                                        <p:cTn id="27" dur="500" fill="hold"/>
                                        <p:tgtEl>
                                          <p:spTgt spid="71168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168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1684">
                                            <p:txEl>
                                              <p:pRg st="6" end="6"/>
                                            </p:txEl>
                                          </p:spTgt>
                                        </p:tgtEl>
                                        <p:attrNameLst>
                                          <p:attrName>style.visibility</p:attrName>
                                        </p:attrNameLst>
                                      </p:cBhvr>
                                      <p:to>
                                        <p:strVal val="visible"/>
                                      </p:to>
                                    </p:set>
                                    <p:anim calcmode="lin" valueType="num">
                                      <p:cBhvr additive="base">
                                        <p:cTn id="31" dur="500" fill="hold"/>
                                        <p:tgtEl>
                                          <p:spTgt spid="71168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168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4"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F1B562-29B3-49FD-8A71-9F01644F4350}" type="slidenum">
              <a:rPr lang="en-US" smtClean="0"/>
              <a:pPr eaLnBrk="1" hangingPunct="1"/>
              <a:t>129</a:t>
            </a:fld>
            <a:endParaRPr lang="en-US" smtClean="0"/>
          </a:p>
        </p:txBody>
      </p:sp>
      <p:sp>
        <p:nvSpPr>
          <p:cNvPr id="133123" name="Rectangle 4"/>
          <p:cNvSpPr>
            <a:spLocks noGrp="1" noChangeArrowheads="1"/>
          </p:cNvSpPr>
          <p:nvPr>
            <p:ph type="title"/>
          </p:nvPr>
        </p:nvSpPr>
        <p:spPr/>
        <p:txBody>
          <a:bodyPr/>
          <a:lstStyle/>
          <a:p>
            <a:pPr eaLnBrk="1" hangingPunct="1"/>
            <a:r>
              <a:rPr lang="en-US" sz="4000" smtClean="0"/>
              <a:t>Pre-Work Stretch &amp; Flex</a:t>
            </a:r>
            <a:br>
              <a:rPr lang="en-US" sz="4000" smtClean="0"/>
            </a:br>
            <a:r>
              <a:rPr lang="en-US" sz="4000" smtClean="0">
                <a:solidFill>
                  <a:schemeClr val="tx1"/>
                </a:solidFill>
              </a:rPr>
              <a:t>Trunk &amp; Low Back</a:t>
            </a:r>
          </a:p>
        </p:txBody>
      </p:sp>
      <p:pic>
        <p:nvPicPr>
          <p:cNvPr id="133124" name="Picture 5" descr="sideben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19238"/>
            <a:ext cx="13843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6" descr="sidebend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838" y="1519238"/>
            <a:ext cx="15954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7" descr="back bend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2379663"/>
            <a:ext cx="1203325"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8" descr="back bend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2347913"/>
            <a:ext cx="108743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7AFDFE-2899-4032-BF87-87FCA11A0CC3}" type="slidenum">
              <a:rPr lang="en-US" smtClean="0"/>
              <a:pPr eaLnBrk="1" hangingPunct="1"/>
              <a:t>13</a:t>
            </a:fld>
            <a:endParaRPr lang="en-US" smtClean="0"/>
          </a:p>
        </p:txBody>
      </p:sp>
      <p:sp>
        <p:nvSpPr>
          <p:cNvPr id="14339" name="Rectangle 2"/>
          <p:cNvSpPr>
            <a:spLocks noGrp="1" noChangeArrowheads="1"/>
          </p:cNvSpPr>
          <p:nvPr>
            <p:ph type="title"/>
          </p:nvPr>
        </p:nvSpPr>
        <p:spPr/>
        <p:txBody>
          <a:bodyPr/>
          <a:lstStyle/>
          <a:p>
            <a:pPr eaLnBrk="1" hangingPunct="1"/>
            <a:r>
              <a:rPr lang="en-US" smtClean="0"/>
              <a:t>Respirable Particles</a:t>
            </a:r>
          </a:p>
        </p:txBody>
      </p:sp>
      <p:pic>
        <p:nvPicPr>
          <p:cNvPr id="14340" name="Picture 4" descr="hair 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1528763"/>
            <a:ext cx="3228975" cy="41608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4246563" y="5815013"/>
            <a:ext cx="38941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i="1"/>
              <a:t>Human hair is between 80 – 120 microns (</a:t>
            </a:r>
            <a:r>
              <a:rPr lang="en-US" sz="2000" i="1">
                <a:solidFill>
                  <a:srgbClr val="000000"/>
                </a:solidFill>
              </a:rPr>
              <a:t>µm)</a:t>
            </a:r>
            <a:r>
              <a:rPr lang="en-US" sz="2000">
                <a:solidFill>
                  <a:srgbClr val="000000"/>
                </a:solidFill>
              </a:rPr>
              <a:t> </a:t>
            </a:r>
            <a:r>
              <a:rPr lang="en-US" sz="2000" i="1"/>
              <a:t>in diameter.</a:t>
            </a:r>
            <a:endParaRPr lang="en-US" sz="2000"/>
          </a:p>
        </p:txBody>
      </p:sp>
      <p:sp>
        <p:nvSpPr>
          <p:cNvPr id="14342" name="Text Box 6"/>
          <p:cNvSpPr txBox="1">
            <a:spLocks noChangeArrowheads="1"/>
          </p:cNvSpPr>
          <p:nvPr/>
        </p:nvSpPr>
        <p:spPr bwMode="auto">
          <a:xfrm>
            <a:off x="677863" y="2633663"/>
            <a:ext cx="3489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Respirable dust is less than 10 microns (µm) in diameter!</a:t>
            </a:r>
            <a:r>
              <a:rPr lang="en-US" sz="2400"/>
              <a: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D4AEC2-A178-495B-9BD9-D04A961E0404}" type="slidenum">
              <a:rPr lang="en-US" smtClean="0"/>
              <a:pPr eaLnBrk="1" hangingPunct="1"/>
              <a:t>130</a:t>
            </a:fld>
            <a:endParaRPr lang="en-US" smtClean="0"/>
          </a:p>
        </p:txBody>
      </p:sp>
      <p:sp>
        <p:nvSpPr>
          <p:cNvPr id="134147" name="Rectangle 4"/>
          <p:cNvSpPr>
            <a:spLocks noGrp="1" noChangeArrowheads="1"/>
          </p:cNvSpPr>
          <p:nvPr>
            <p:ph type="title"/>
          </p:nvPr>
        </p:nvSpPr>
        <p:spPr/>
        <p:txBody>
          <a:bodyPr/>
          <a:lstStyle/>
          <a:p>
            <a:pPr eaLnBrk="1" hangingPunct="1"/>
            <a:r>
              <a:rPr lang="en-US" sz="4000" smtClean="0"/>
              <a:t>Pre-Work Stretch &amp; Flex</a:t>
            </a:r>
            <a:br>
              <a:rPr lang="en-US" sz="4000" smtClean="0"/>
            </a:br>
            <a:r>
              <a:rPr lang="en-US" sz="4000" smtClean="0">
                <a:solidFill>
                  <a:schemeClr val="tx1"/>
                </a:solidFill>
              </a:rPr>
              <a:t>Legs</a:t>
            </a:r>
          </a:p>
        </p:txBody>
      </p:sp>
      <p:pic>
        <p:nvPicPr>
          <p:cNvPr id="134148" name="Picture 5" descr="hamstr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428875"/>
            <a:ext cx="23304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6" descr="hamstri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2646363"/>
            <a:ext cx="24225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7" descr="qua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2151063"/>
            <a:ext cx="20510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D779A-BEF5-4DC9-8D35-E1CE499D000F}" type="slidenum">
              <a:rPr lang="en-US" smtClean="0"/>
              <a:pPr eaLnBrk="1" hangingPunct="1"/>
              <a:t>131</a:t>
            </a:fld>
            <a:endParaRPr lang="en-US" smtClean="0"/>
          </a:p>
        </p:txBody>
      </p:sp>
      <p:sp>
        <p:nvSpPr>
          <p:cNvPr id="135171" name="Rectangle 4"/>
          <p:cNvSpPr>
            <a:spLocks noGrp="1" noChangeArrowheads="1"/>
          </p:cNvSpPr>
          <p:nvPr>
            <p:ph type="title"/>
          </p:nvPr>
        </p:nvSpPr>
        <p:spPr/>
        <p:txBody>
          <a:bodyPr/>
          <a:lstStyle/>
          <a:p>
            <a:pPr eaLnBrk="1" hangingPunct="1"/>
            <a:r>
              <a:rPr lang="en-US" sz="4000" smtClean="0"/>
              <a:t>Pre-Work Stretch &amp; Flex</a:t>
            </a:r>
            <a:br>
              <a:rPr lang="en-US" sz="4000" smtClean="0"/>
            </a:br>
            <a:r>
              <a:rPr lang="en-US" sz="4000" smtClean="0">
                <a:solidFill>
                  <a:schemeClr val="tx1"/>
                </a:solidFill>
              </a:rPr>
              <a:t>Upper Body</a:t>
            </a:r>
          </a:p>
        </p:txBody>
      </p:sp>
      <p:pic>
        <p:nvPicPr>
          <p:cNvPr id="135172" name="Picture 5" descr="ches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63" y="2112963"/>
            <a:ext cx="31464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6" descr="ches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2125663"/>
            <a:ext cx="32385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1FB6A3-7267-4FA8-A35D-3BF2C0023B41}" type="slidenum">
              <a:rPr lang="en-US" smtClean="0"/>
              <a:pPr eaLnBrk="1" hangingPunct="1"/>
              <a:t>132</a:t>
            </a:fld>
            <a:endParaRPr lang="en-US" smtClean="0"/>
          </a:p>
        </p:txBody>
      </p:sp>
      <p:sp>
        <p:nvSpPr>
          <p:cNvPr id="136195" name="Rectangle 4"/>
          <p:cNvSpPr>
            <a:spLocks noGrp="1" noChangeArrowheads="1"/>
          </p:cNvSpPr>
          <p:nvPr>
            <p:ph type="title"/>
          </p:nvPr>
        </p:nvSpPr>
        <p:spPr/>
        <p:txBody>
          <a:bodyPr/>
          <a:lstStyle/>
          <a:p>
            <a:pPr eaLnBrk="1" hangingPunct="1"/>
            <a:r>
              <a:rPr lang="en-US" sz="4000" smtClean="0"/>
              <a:t>Pre-Work Stretch &amp; Flex</a:t>
            </a:r>
            <a:br>
              <a:rPr lang="en-US" sz="4000" smtClean="0"/>
            </a:br>
            <a:r>
              <a:rPr lang="en-US" sz="4000" smtClean="0">
                <a:solidFill>
                  <a:schemeClr val="tx1"/>
                </a:solidFill>
              </a:rPr>
              <a:t>Forearm Stretch</a:t>
            </a:r>
          </a:p>
        </p:txBody>
      </p:sp>
      <p:pic>
        <p:nvPicPr>
          <p:cNvPr id="136196" name="Picture 5" descr="forear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135188"/>
            <a:ext cx="36814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6" descr="forear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4552950"/>
            <a:ext cx="368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7" descr="forearm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2143125"/>
            <a:ext cx="35226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8" descr="forearm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075" y="4297363"/>
            <a:ext cx="35179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AF678C-4F97-4EFD-A68B-77CFB8986367}" type="slidenum">
              <a:rPr lang="en-US" smtClean="0"/>
              <a:pPr eaLnBrk="1" hangingPunct="1"/>
              <a:t>133</a:t>
            </a:fld>
            <a:endParaRPr lang="en-US" smtClean="0"/>
          </a:p>
        </p:txBody>
      </p:sp>
      <p:sp>
        <p:nvSpPr>
          <p:cNvPr id="137219" name="Rectangle 2"/>
          <p:cNvSpPr>
            <a:spLocks noGrp="1" noChangeArrowheads="1"/>
          </p:cNvSpPr>
          <p:nvPr>
            <p:ph type="title"/>
          </p:nvPr>
        </p:nvSpPr>
        <p:spPr/>
        <p:txBody>
          <a:bodyPr/>
          <a:lstStyle/>
          <a:p>
            <a:pPr eaLnBrk="1" hangingPunct="1"/>
            <a:r>
              <a:rPr lang="en-US" sz="4000" smtClean="0"/>
              <a:t>Pre-Work Stretch &amp; Flex Open </a:t>
            </a:r>
            <a:r>
              <a:rPr lang="en-US" sz="4000" smtClean="0">
                <a:solidFill>
                  <a:schemeClr val="tx1"/>
                </a:solidFill>
              </a:rPr>
              <a:t>Hand Stretch</a:t>
            </a:r>
          </a:p>
        </p:txBody>
      </p:sp>
      <p:pic>
        <p:nvPicPr>
          <p:cNvPr id="137220" name="Picture 4" descr="forear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893888"/>
            <a:ext cx="46132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descr="forear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4175125"/>
            <a:ext cx="47117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7CEE4D-C040-4A23-9B27-9DB86AEDA97E}" type="slidenum">
              <a:rPr lang="en-US" smtClean="0"/>
              <a:pPr eaLnBrk="1" hangingPunct="1"/>
              <a:t>134</a:t>
            </a:fld>
            <a:endParaRPr lang="en-US" smtClean="0"/>
          </a:p>
        </p:txBody>
      </p:sp>
      <p:sp>
        <p:nvSpPr>
          <p:cNvPr id="138243" name="Rectangle 2"/>
          <p:cNvSpPr>
            <a:spLocks noGrp="1" noChangeArrowheads="1"/>
          </p:cNvSpPr>
          <p:nvPr>
            <p:ph type="title"/>
          </p:nvPr>
        </p:nvSpPr>
        <p:spPr/>
        <p:txBody>
          <a:bodyPr/>
          <a:lstStyle/>
          <a:p>
            <a:pPr eaLnBrk="1" hangingPunct="1"/>
            <a:r>
              <a:rPr lang="en-US" smtClean="0"/>
              <a:t>Ionizing Radiation</a:t>
            </a:r>
          </a:p>
        </p:txBody>
      </p:sp>
      <p:sp>
        <p:nvSpPr>
          <p:cNvPr id="730116" name="Rectangle 4"/>
          <p:cNvSpPr>
            <a:spLocks noGrp="1" noChangeArrowheads="1"/>
          </p:cNvSpPr>
          <p:nvPr>
            <p:ph type="body" sz="half" idx="1"/>
          </p:nvPr>
        </p:nvSpPr>
        <p:spPr/>
        <p:txBody>
          <a:bodyPr/>
          <a:lstStyle/>
          <a:p>
            <a:pPr eaLnBrk="1" hangingPunct="1"/>
            <a:r>
              <a:rPr lang="en-US" smtClean="0"/>
              <a:t>Alpha particles</a:t>
            </a:r>
          </a:p>
          <a:p>
            <a:pPr eaLnBrk="1" hangingPunct="1"/>
            <a:r>
              <a:rPr lang="en-US" smtClean="0"/>
              <a:t>Beta particles</a:t>
            </a:r>
          </a:p>
          <a:p>
            <a:pPr eaLnBrk="1" hangingPunct="1"/>
            <a:r>
              <a:rPr lang="en-US" smtClean="0"/>
              <a:t>Gamma rays</a:t>
            </a:r>
          </a:p>
          <a:p>
            <a:pPr eaLnBrk="1" hangingPunct="1"/>
            <a:r>
              <a:rPr lang="en-US" smtClean="0"/>
              <a:t>X-Rays</a:t>
            </a:r>
          </a:p>
        </p:txBody>
      </p:sp>
      <p:grpSp>
        <p:nvGrpSpPr>
          <p:cNvPr id="138245" name="Group 6"/>
          <p:cNvGrpSpPr>
            <a:grpSpLocks/>
          </p:cNvGrpSpPr>
          <p:nvPr/>
        </p:nvGrpSpPr>
        <p:grpSpPr bwMode="auto">
          <a:xfrm>
            <a:off x="4699000" y="1649413"/>
            <a:ext cx="3262313" cy="4011612"/>
            <a:chOff x="7768" y="2303"/>
            <a:chExt cx="2827" cy="3369"/>
          </a:xfrm>
        </p:grpSpPr>
        <p:pic>
          <p:nvPicPr>
            <p:cNvPr id="138246" name="il_fi" descr="http://www.teachnet.ie/dkeenahan/images/radiation%20symbol%202.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8" y="2303"/>
              <a:ext cx="2827" cy="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7" name="Text Box 8"/>
            <p:cNvSpPr txBox="1">
              <a:spLocks noChangeArrowheads="1"/>
            </p:cNvSpPr>
            <p:nvPr/>
          </p:nvSpPr>
          <p:spPr bwMode="auto">
            <a:xfrm>
              <a:off x="7873" y="4853"/>
              <a:ext cx="262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Symbol for</a:t>
              </a:r>
            </a:p>
            <a:p>
              <a:pPr algn="ctr" eaLnBrk="1" hangingPunct="1"/>
              <a:r>
                <a:rPr lang="en-US" sz="2400" b="1" i="1"/>
                <a:t>Radiation</a:t>
              </a: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0116">
                                            <p:txEl>
                                              <p:pRg st="0" end="0"/>
                                            </p:txEl>
                                          </p:spTgt>
                                        </p:tgtEl>
                                        <p:attrNameLst>
                                          <p:attrName>style.visibility</p:attrName>
                                        </p:attrNameLst>
                                      </p:cBhvr>
                                      <p:to>
                                        <p:strVal val="visible"/>
                                      </p:to>
                                    </p:set>
                                    <p:anim calcmode="lin" valueType="num">
                                      <p:cBhvr additive="base">
                                        <p:cTn id="7" dur="500" fill="hold"/>
                                        <p:tgtEl>
                                          <p:spTgt spid="730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0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0116">
                                            <p:txEl>
                                              <p:pRg st="1" end="1"/>
                                            </p:txEl>
                                          </p:spTgt>
                                        </p:tgtEl>
                                        <p:attrNameLst>
                                          <p:attrName>style.visibility</p:attrName>
                                        </p:attrNameLst>
                                      </p:cBhvr>
                                      <p:to>
                                        <p:strVal val="visible"/>
                                      </p:to>
                                    </p:set>
                                    <p:anim calcmode="lin" valueType="num">
                                      <p:cBhvr additive="base">
                                        <p:cTn id="13" dur="500" fill="hold"/>
                                        <p:tgtEl>
                                          <p:spTgt spid="7301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0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0116">
                                            <p:txEl>
                                              <p:pRg st="2" end="2"/>
                                            </p:txEl>
                                          </p:spTgt>
                                        </p:tgtEl>
                                        <p:attrNameLst>
                                          <p:attrName>style.visibility</p:attrName>
                                        </p:attrNameLst>
                                      </p:cBhvr>
                                      <p:to>
                                        <p:strVal val="visible"/>
                                      </p:to>
                                    </p:set>
                                    <p:anim calcmode="lin" valueType="num">
                                      <p:cBhvr additive="base">
                                        <p:cTn id="19" dur="500" fill="hold"/>
                                        <p:tgtEl>
                                          <p:spTgt spid="7301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0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0116">
                                            <p:txEl>
                                              <p:pRg st="3" end="3"/>
                                            </p:txEl>
                                          </p:spTgt>
                                        </p:tgtEl>
                                        <p:attrNameLst>
                                          <p:attrName>style.visibility</p:attrName>
                                        </p:attrNameLst>
                                      </p:cBhvr>
                                      <p:to>
                                        <p:strVal val="visible"/>
                                      </p:to>
                                    </p:set>
                                    <p:anim calcmode="lin" valueType="num">
                                      <p:cBhvr additive="base">
                                        <p:cTn id="25" dur="500" fill="hold"/>
                                        <p:tgtEl>
                                          <p:spTgt spid="7301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01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B9E090-4C39-4B32-BBB3-C74C06CE0CFA}" type="slidenum">
              <a:rPr lang="en-US" smtClean="0"/>
              <a:pPr eaLnBrk="1" hangingPunct="1"/>
              <a:t>135</a:t>
            </a:fld>
            <a:endParaRPr lang="en-US" smtClean="0"/>
          </a:p>
        </p:txBody>
      </p:sp>
      <p:pic>
        <p:nvPicPr>
          <p:cNvPr id="139267" name="Picture 5" descr="radiation pene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8575"/>
            <a:ext cx="883602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6"/>
          <p:cNvSpPr txBox="1">
            <a:spLocks noChangeArrowheads="1"/>
          </p:cNvSpPr>
          <p:nvPr/>
        </p:nvSpPr>
        <p:spPr bwMode="auto">
          <a:xfrm>
            <a:off x="3729038" y="1393825"/>
            <a:ext cx="18510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Stopped by a sheet of paper</a:t>
            </a:r>
          </a:p>
        </p:txBody>
      </p:sp>
      <p:sp>
        <p:nvSpPr>
          <p:cNvPr id="139269" name="Text Box 7"/>
          <p:cNvSpPr txBox="1">
            <a:spLocks noChangeArrowheads="1"/>
          </p:cNvSpPr>
          <p:nvPr/>
        </p:nvSpPr>
        <p:spPr bwMode="auto">
          <a:xfrm>
            <a:off x="3735388" y="2708275"/>
            <a:ext cx="21066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Stopped by a layer of clothing or by a few millimeters of a substance such as aluminum </a:t>
            </a:r>
          </a:p>
        </p:txBody>
      </p:sp>
      <p:sp>
        <p:nvSpPr>
          <p:cNvPr id="139270" name="Text Box 8"/>
          <p:cNvSpPr txBox="1">
            <a:spLocks noChangeArrowheads="1"/>
          </p:cNvSpPr>
          <p:nvPr/>
        </p:nvSpPr>
        <p:spPr bwMode="auto">
          <a:xfrm>
            <a:off x="3735388" y="4859338"/>
            <a:ext cx="1851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Stopped by several feet of concrete or a few inches of lead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A47EC3-1086-42F0-AA9A-65CB7C226055}" type="slidenum">
              <a:rPr lang="en-US" smtClean="0"/>
              <a:pPr eaLnBrk="1" hangingPunct="1"/>
              <a:t>136</a:t>
            </a:fld>
            <a:endParaRPr lang="en-US" smtClean="0"/>
          </a:p>
        </p:txBody>
      </p:sp>
      <p:sp>
        <p:nvSpPr>
          <p:cNvPr id="140291" name="Rectangle 2"/>
          <p:cNvSpPr>
            <a:spLocks noGrp="1" noChangeArrowheads="1"/>
          </p:cNvSpPr>
          <p:nvPr>
            <p:ph type="title"/>
          </p:nvPr>
        </p:nvSpPr>
        <p:spPr/>
        <p:txBody>
          <a:bodyPr/>
          <a:lstStyle/>
          <a:p>
            <a:pPr eaLnBrk="1" hangingPunct="1"/>
            <a:r>
              <a:rPr lang="en-US" smtClean="0"/>
              <a:t>Non-Ionizing Radiation</a:t>
            </a:r>
          </a:p>
        </p:txBody>
      </p:sp>
      <p:sp>
        <p:nvSpPr>
          <p:cNvPr id="735235" name="Rectangle 3"/>
          <p:cNvSpPr>
            <a:spLocks noGrp="1" noChangeArrowheads="1"/>
          </p:cNvSpPr>
          <p:nvPr>
            <p:ph type="body" sz="half" idx="1"/>
          </p:nvPr>
        </p:nvSpPr>
        <p:spPr>
          <a:xfrm>
            <a:off x="457200" y="1600200"/>
            <a:ext cx="7653338" cy="2174875"/>
          </a:xfrm>
        </p:spPr>
        <p:txBody>
          <a:bodyPr/>
          <a:lstStyle/>
          <a:p>
            <a:pPr eaLnBrk="1" hangingPunct="1"/>
            <a:r>
              <a:rPr lang="en-US" smtClean="0"/>
              <a:t>Infrared Radiation (IR)</a:t>
            </a:r>
          </a:p>
          <a:p>
            <a:pPr eaLnBrk="1" hangingPunct="1"/>
            <a:r>
              <a:rPr lang="en-US" smtClean="0"/>
              <a:t>Microwave (MW) &amp; Radiofrequency (RF)</a:t>
            </a:r>
          </a:p>
          <a:p>
            <a:pPr eaLnBrk="1" hangingPunct="1"/>
            <a:r>
              <a:rPr lang="en-US" smtClean="0"/>
              <a:t>Extremely Low Frequency (ELF)</a:t>
            </a:r>
          </a:p>
          <a:p>
            <a:pPr eaLnBrk="1" hangingPunct="1"/>
            <a:endParaRPr lang="en-US" smtClean="0"/>
          </a:p>
        </p:txBody>
      </p:sp>
      <p:grpSp>
        <p:nvGrpSpPr>
          <p:cNvPr id="140293" name="Group 5"/>
          <p:cNvGrpSpPr>
            <a:grpSpLocks/>
          </p:cNvGrpSpPr>
          <p:nvPr/>
        </p:nvGrpSpPr>
        <p:grpSpPr bwMode="auto">
          <a:xfrm>
            <a:off x="777875" y="3976688"/>
            <a:ext cx="1947863" cy="1938337"/>
            <a:chOff x="7831" y="4891"/>
            <a:chExt cx="2564" cy="2708"/>
          </a:xfrm>
        </p:grpSpPr>
        <p:pic>
          <p:nvPicPr>
            <p:cNvPr id="140300" name="Picture 6" descr="File:DIN 4844-2 Warnung vor Laserstrahl D-W010.sv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9" y="4891"/>
              <a:ext cx="2322"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1" name="Text Box 7"/>
            <p:cNvSpPr txBox="1">
              <a:spLocks noChangeArrowheads="1"/>
            </p:cNvSpPr>
            <p:nvPr/>
          </p:nvSpPr>
          <p:spPr bwMode="auto">
            <a:xfrm>
              <a:off x="7831" y="6924"/>
              <a:ext cx="256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a:t>Symbol for</a:t>
              </a:r>
            </a:p>
            <a:p>
              <a:pPr algn="ctr" eaLnBrk="1" hangingPunct="1"/>
              <a:r>
                <a:rPr lang="en-US" b="1" i="1"/>
                <a:t>Infrared Radiation (IR)</a:t>
              </a:r>
              <a:endParaRPr lang="en-US"/>
            </a:p>
          </p:txBody>
        </p:sp>
      </p:grpSp>
      <p:grpSp>
        <p:nvGrpSpPr>
          <p:cNvPr id="140294" name="Group 8"/>
          <p:cNvGrpSpPr>
            <a:grpSpLocks/>
          </p:cNvGrpSpPr>
          <p:nvPr/>
        </p:nvGrpSpPr>
        <p:grpSpPr bwMode="auto">
          <a:xfrm>
            <a:off x="3048000" y="3892550"/>
            <a:ext cx="2528888" cy="2057400"/>
            <a:chOff x="7465" y="8365"/>
            <a:chExt cx="3329" cy="2812"/>
          </a:xfrm>
        </p:grpSpPr>
        <p:pic>
          <p:nvPicPr>
            <p:cNvPr id="140298" name="Picture 9" descr="File:Radio waves hazard symbol.sv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897" y="8365"/>
              <a:ext cx="2431" cy="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9" name="Text Box 10"/>
            <p:cNvSpPr txBox="1">
              <a:spLocks noChangeArrowheads="1"/>
            </p:cNvSpPr>
            <p:nvPr/>
          </p:nvSpPr>
          <p:spPr bwMode="auto">
            <a:xfrm>
              <a:off x="7465" y="10503"/>
              <a:ext cx="3329"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a:t>Symbol for</a:t>
              </a:r>
            </a:p>
            <a:p>
              <a:pPr algn="ctr" eaLnBrk="1" hangingPunct="1"/>
              <a:r>
                <a:rPr lang="en-US" b="1" i="1"/>
                <a:t>Microwave (MW) &amp; Radio (RF)</a:t>
              </a:r>
              <a:endParaRPr lang="en-US"/>
            </a:p>
          </p:txBody>
        </p:sp>
      </p:grpSp>
      <p:grpSp>
        <p:nvGrpSpPr>
          <p:cNvPr id="140295" name="Group 11"/>
          <p:cNvGrpSpPr>
            <a:grpSpLocks/>
          </p:cNvGrpSpPr>
          <p:nvPr/>
        </p:nvGrpSpPr>
        <p:grpSpPr bwMode="auto">
          <a:xfrm>
            <a:off x="5976938" y="3978275"/>
            <a:ext cx="1716087" cy="1935163"/>
            <a:chOff x="7983" y="11561"/>
            <a:chExt cx="2259" cy="2644"/>
          </a:xfrm>
        </p:grpSpPr>
        <p:pic>
          <p:nvPicPr>
            <p:cNvPr id="140296" name="Picture 12" descr="File:DIN 4844-2 Warnung vor magnetischem Feld D-W013.sv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83" y="11561"/>
              <a:ext cx="2259"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7" name="Text Box 13"/>
            <p:cNvSpPr txBox="1">
              <a:spLocks noChangeArrowheads="1"/>
            </p:cNvSpPr>
            <p:nvPr/>
          </p:nvSpPr>
          <p:spPr bwMode="auto">
            <a:xfrm>
              <a:off x="8005" y="13557"/>
              <a:ext cx="218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a:t>Symbol for</a:t>
              </a:r>
            </a:p>
            <a:p>
              <a:pPr algn="ctr" eaLnBrk="1" hangingPunct="1"/>
              <a:r>
                <a:rPr lang="en-US" b="1" i="1"/>
                <a:t>Magnetic Field</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5235">
                                            <p:txEl>
                                              <p:pRg st="0" end="0"/>
                                            </p:txEl>
                                          </p:spTgt>
                                        </p:tgtEl>
                                        <p:attrNameLst>
                                          <p:attrName>style.visibility</p:attrName>
                                        </p:attrNameLst>
                                      </p:cBhvr>
                                      <p:to>
                                        <p:strVal val="visible"/>
                                      </p:to>
                                    </p:set>
                                    <p:anim calcmode="lin" valueType="num">
                                      <p:cBhvr additive="base">
                                        <p:cTn id="7" dur="500" fill="hold"/>
                                        <p:tgtEl>
                                          <p:spTgt spid="73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5235">
                                            <p:txEl>
                                              <p:pRg st="1" end="1"/>
                                            </p:txEl>
                                          </p:spTgt>
                                        </p:tgtEl>
                                        <p:attrNameLst>
                                          <p:attrName>style.visibility</p:attrName>
                                        </p:attrNameLst>
                                      </p:cBhvr>
                                      <p:to>
                                        <p:strVal val="visible"/>
                                      </p:to>
                                    </p:set>
                                    <p:anim calcmode="lin" valueType="num">
                                      <p:cBhvr additive="base">
                                        <p:cTn id="13" dur="500" fill="hold"/>
                                        <p:tgtEl>
                                          <p:spTgt spid="735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5235">
                                            <p:txEl>
                                              <p:pRg st="2" end="2"/>
                                            </p:txEl>
                                          </p:spTgt>
                                        </p:tgtEl>
                                        <p:attrNameLst>
                                          <p:attrName>style.visibility</p:attrName>
                                        </p:attrNameLst>
                                      </p:cBhvr>
                                      <p:to>
                                        <p:strVal val="visible"/>
                                      </p:to>
                                    </p:set>
                                    <p:anim calcmode="lin" valueType="num">
                                      <p:cBhvr additive="base">
                                        <p:cTn id="19" dur="500" fill="hold"/>
                                        <p:tgtEl>
                                          <p:spTgt spid="735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DC5BDD-D0E9-4F89-B3BD-FB4677483E59}" type="slidenum">
              <a:rPr lang="en-US" smtClean="0"/>
              <a:pPr eaLnBrk="1" hangingPunct="1"/>
              <a:t>137</a:t>
            </a:fld>
            <a:endParaRPr lang="en-US" smtClean="0"/>
          </a:p>
        </p:txBody>
      </p:sp>
      <p:sp>
        <p:nvSpPr>
          <p:cNvPr id="141315" name="Rectangle 2"/>
          <p:cNvSpPr>
            <a:spLocks noGrp="1" noChangeArrowheads="1"/>
          </p:cNvSpPr>
          <p:nvPr>
            <p:ph type="title"/>
          </p:nvPr>
        </p:nvSpPr>
        <p:spPr/>
        <p:txBody>
          <a:bodyPr/>
          <a:lstStyle/>
          <a:p>
            <a:pPr eaLnBrk="1" hangingPunct="1"/>
            <a:r>
              <a:rPr lang="en-US" smtClean="0"/>
              <a:t>Ultraviolet Radiation (UV)</a:t>
            </a:r>
          </a:p>
        </p:txBody>
      </p:sp>
      <p:pic>
        <p:nvPicPr>
          <p:cNvPr id="141316" name="Picture 5" descr="welder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2270125"/>
            <a:ext cx="4052888" cy="32353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1317" name="Text Box 6"/>
          <p:cNvSpPr txBox="1">
            <a:spLocks noChangeArrowheads="1"/>
          </p:cNvSpPr>
          <p:nvPr/>
        </p:nvSpPr>
        <p:spPr bwMode="auto">
          <a:xfrm>
            <a:off x="276225" y="2162175"/>
            <a:ext cx="4251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000" b="1" i="1"/>
              <a:t>Welding &amp; cutting creates radiant energy that must be protected against (see requirements for filter lens shade number).</a:t>
            </a:r>
            <a:endParaRPr lang="en-US" sz="20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C83181-4A0F-401D-A39C-C34C20E4DF68}" type="slidenum">
              <a:rPr lang="en-US" smtClean="0"/>
              <a:pPr eaLnBrk="1" hangingPunct="1"/>
              <a:t>138</a:t>
            </a:fld>
            <a:endParaRPr lang="en-US" smtClean="0"/>
          </a:p>
        </p:txBody>
      </p:sp>
      <p:sp>
        <p:nvSpPr>
          <p:cNvPr id="142339" name="Rectangle 2"/>
          <p:cNvSpPr>
            <a:spLocks noGrp="1" noChangeArrowheads="1"/>
          </p:cNvSpPr>
          <p:nvPr>
            <p:ph type="title"/>
          </p:nvPr>
        </p:nvSpPr>
        <p:spPr/>
        <p:txBody>
          <a:bodyPr/>
          <a:lstStyle/>
          <a:p>
            <a:pPr eaLnBrk="1" hangingPunct="1"/>
            <a:r>
              <a:rPr lang="en-US" smtClean="0"/>
              <a:t>Ultraviolet Radiation (UV)</a:t>
            </a:r>
          </a:p>
        </p:txBody>
      </p:sp>
      <p:pic>
        <p:nvPicPr>
          <p:cNvPr id="142340" name="Picture 4" descr="sun prot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1343025"/>
            <a:ext cx="4976812" cy="52308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CB19CD-CED2-4DBA-AB97-BC7621949898}" type="slidenum">
              <a:rPr lang="en-US" smtClean="0"/>
              <a:pPr eaLnBrk="1" hangingPunct="1"/>
              <a:t>139</a:t>
            </a:fld>
            <a:endParaRPr lang="en-US" smtClean="0"/>
          </a:p>
        </p:txBody>
      </p:sp>
      <p:sp>
        <p:nvSpPr>
          <p:cNvPr id="143363" name="Rectangle 2"/>
          <p:cNvSpPr>
            <a:spLocks noGrp="1" noChangeArrowheads="1"/>
          </p:cNvSpPr>
          <p:nvPr>
            <p:ph type="title"/>
          </p:nvPr>
        </p:nvSpPr>
        <p:spPr/>
        <p:txBody>
          <a:bodyPr/>
          <a:lstStyle/>
          <a:p>
            <a:pPr eaLnBrk="1" hangingPunct="1"/>
            <a:r>
              <a:rPr lang="en-US" smtClean="0"/>
              <a:t>Ultraviolet Radiation (UV)</a:t>
            </a:r>
          </a:p>
        </p:txBody>
      </p:sp>
      <p:grpSp>
        <p:nvGrpSpPr>
          <p:cNvPr id="143364" name="Group 4"/>
          <p:cNvGrpSpPr>
            <a:grpSpLocks/>
          </p:cNvGrpSpPr>
          <p:nvPr/>
        </p:nvGrpSpPr>
        <p:grpSpPr bwMode="auto">
          <a:xfrm>
            <a:off x="369888" y="1795463"/>
            <a:ext cx="8416925" cy="4090987"/>
            <a:chOff x="1863" y="6348"/>
            <a:chExt cx="8982" cy="4043"/>
          </a:xfrm>
        </p:grpSpPr>
        <p:grpSp>
          <p:nvGrpSpPr>
            <p:cNvPr id="143365" name="Group 5"/>
            <p:cNvGrpSpPr>
              <a:grpSpLocks/>
            </p:cNvGrpSpPr>
            <p:nvPr/>
          </p:nvGrpSpPr>
          <p:grpSpPr bwMode="auto">
            <a:xfrm>
              <a:off x="1863" y="6348"/>
              <a:ext cx="4280" cy="3935"/>
              <a:chOff x="1863" y="10533"/>
              <a:chExt cx="4280" cy="3935"/>
            </a:xfrm>
          </p:grpSpPr>
          <p:grpSp>
            <p:nvGrpSpPr>
              <p:cNvPr id="143369" name="Group 6"/>
              <p:cNvGrpSpPr>
                <a:grpSpLocks/>
              </p:cNvGrpSpPr>
              <p:nvPr/>
            </p:nvGrpSpPr>
            <p:grpSpPr bwMode="auto">
              <a:xfrm>
                <a:off x="1894" y="10533"/>
                <a:ext cx="4208" cy="3181"/>
                <a:chOff x="6294" y="5298"/>
                <a:chExt cx="4208" cy="3181"/>
              </a:xfrm>
            </p:grpSpPr>
            <p:pic>
              <p:nvPicPr>
                <p:cNvPr id="143371" name="Picture 7" descr="sun elc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 y="5674"/>
                  <a:ext cx="4191" cy="28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72" name="Text Box 8"/>
                <p:cNvSpPr txBox="1">
                  <a:spLocks noChangeArrowheads="1"/>
                </p:cNvSpPr>
                <p:nvPr/>
              </p:nvSpPr>
              <p:spPr bwMode="auto">
                <a:xfrm>
                  <a:off x="6947" y="5298"/>
                  <a:ext cx="355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i="1"/>
                    <a:t>NIOSH/John Rekus/elcoshimages.org</a:t>
                  </a:r>
                  <a:endParaRPr lang="en-US"/>
                </a:p>
              </p:txBody>
            </p:sp>
          </p:grpSp>
          <p:sp>
            <p:nvSpPr>
              <p:cNvPr id="143370" name="Text Box 9"/>
              <p:cNvSpPr txBox="1">
                <a:spLocks noChangeArrowheads="1"/>
              </p:cNvSpPr>
              <p:nvPr/>
            </p:nvSpPr>
            <p:spPr bwMode="auto">
              <a:xfrm>
                <a:off x="1863" y="13834"/>
                <a:ext cx="428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Bad Work Practice – not wearing a shirt will result in sunburn and skin damage.</a:t>
                </a:r>
                <a:endParaRPr lang="en-US" sz="2000"/>
              </a:p>
            </p:txBody>
          </p:sp>
        </p:grpSp>
        <p:grpSp>
          <p:nvGrpSpPr>
            <p:cNvPr id="143366" name="Group 10"/>
            <p:cNvGrpSpPr>
              <a:grpSpLocks/>
            </p:cNvGrpSpPr>
            <p:nvPr/>
          </p:nvGrpSpPr>
          <p:grpSpPr bwMode="auto">
            <a:xfrm>
              <a:off x="6869" y="6348"/>
              <a:ext cx="3976" cy="4043"/>
              <a:chOff x="6869" y="10533"/>
              <a:chExt cx="3976" cy="4043"/>
            </a:xfrm>
          </p:grpSpPr>
          <p:pic>
            <p:nvPicPr>
              <p:cNvPr id="143367" name="Picture 11" descr="not protected ultravio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 y="10533"/>
                <a:ext cx="2520" cy="31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68" name="Text Box 12"/>
              <p:cNvSpPr txBox="1">
                <a:spLocks noChangeArrowheads="1"/>
              </p:cNvSpPr>
              <p:nvPr/>
            </p:nvSpPr>
            <p:spPr bwMode="auto">
              <a:xfrm>
                <a:off x="6869" y="13836"/>
                <a:ext cx="397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Bad Work Practice – welder unprotected from ultraviolet radiation.</a:t>
                </a:r>
                <a:endParaRPr lang="en-US" sz="2000"/>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EDB2BB-B562-4F94-A6BF-1E3B28E0A469}" type="slidenum">
              <a:rPr lang="en-US" smtClean="0"/>
              <a:pPr eaLnBrk="1" hangingPunct="1"/>
              <a:t>14</a:t>
            </a:fld>
            <a:endParaRPr lang="en-US" smtClean="0"/>
          </a:p>
        </p:txBody>
      </p:sp>
      <p:sp>
        <p:nvSpPr>
          <p:cNvPr id="15363" name="Rectangle 4"/>
          <p:cNvSpPr>
            <a:spLocks noGrp="1" noChangeArrowheads="1"/>
          </p:cNvSpPr>
          <p:nvPr>
            <p:ph type="title"/>
          </p:nvPr>
        </p:nvSpPr>
        <p:spPr/>
        <p:txBody>
          <a:bodyPr/>
          <a:lstStyle/>
          <a:p>
            <a:pPr eaLnBrk="1" hangingPunct="1"/>
            <a:r>
              <a:rPr lang="en-US" smtClean="0"/>
              <a:t>Respirable Particles</a:t>
            </a:r>
          </a:p>
        </p:txBody>
      </p:sp>
      <p:grpSp>
        <p:nvGrpSpPr>
          <p:cNvPr id="15364" name="Group 6"/>
          <p:cNvGrpSpPr>
            <a:grpSpLocks/>
          </p:cNvGrpSpPr>
          <p:nvPr/>
        </p:nvGrpSpPr>
        <p:grpSpPr bwMode="auto">
          <a:xfrm>
            <a:off x="358775" y="3730625"/>
            <a:ext cx="8202613" cy="1436688"/>
            <a:chOff x="1227" y="11469"/>
            <a:chExt cx="9238" cy="1749"/>
          </a:xfrm>
        </p:grpSpPr>
        <p:sp>
          <p:nvSpPr>
            <p:cNvPr id="15382" name="Line 7"/>
            <p:cNvSpPr>
              <a:spLocks noChangeShapeType="1"/>
            </p:cNvSpPr>
            <p:nvPr/>
          </p:nvSpPr>
          <p:spPr bwMode="auto">
            <a:xfrm>
              <a:off x="1719" y="11874"/>
              <a:ext cx="8746"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8"/>
            <p:cNvSpPr>
              <a:spLocks noChangeShapeType="1"/>
            </p:cNvSpPr>
            <p:nvPr/>
          </p:nvSpPr>
          <p:spPr bwMode="auto">
            <a:xfrm>
              <a:off x="8223" y="11469"/>
              <a:ext cx="0" cy="80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Text Box 9"/>
            <p:cNvSpPr txBox="1">
              <a:spLocks noChangeArrowheads="1"/>
            </p:cNvSpPr>
            <p:nvPr/>
          </p:nvSpPr>
          <p:spPr bwMode="auto">
            <a:xfrm>
              <a:off x="7878" y="12301"/>
              <a:ext cx="69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0</a:t>
              </a:r>
            </a:p>
          </p:txBody>
        </p:sp>
        <p:sp>
          <p:nvSpPr>
            <p:cNvPr id="15385" name="Text Box 10"/>
            <p:cNvSpPr txBox="1">
              <a:spLocks noChangeArrowheads="1"/>
            </p:cNvSpPr>
            <p:nvPr/>
          </p:nvSpPr>
          <p:spPr bwMode="auto">
            <a:xfrm>
              <a:off x="8995" y="12313"/>
              <a:ext cx="77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1</a:t>
              </a:r>
            </a:p>
          </p:txBody>
        </p:sp>
        <p:sp>
          <p:nvSpPr>
            <p:cNvPr id="15386" name="Text Box 11"/>
            <p:cNvSpPr txBox="1">
              <a:spLocks noChangeArrowheads="1"/>
            </p:cNvSpPr>
            <p:nvPr/>
          </p:nvSpPr>
          <p:spPr bwMode="auto">
            <a:xfrm>
              <a:off x="8647" y="12752"/>
              <a:ext cx="1482"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Meter (m)</a:t>
              </a:r>
              <a:endParaRPr lang="en-US" sz="1600"/>
            </a:p>
          </p:txBody>
        </p:sp>
        <p:sp>
          <p:nvSpPr>
            <p:cNvPr id="15387" name="Text Box 12"/>
            <p:cNvSpPr txBox="1">
              <a:spLocks noChangeArrowheads="1"/>
            </p:cNvSpPr>
            <p:nvPr/>
          </p:nvSpPr>
          <p:spPr bwMode="auto">
            <a:xfrm>
              <a:off x="6103" y="12294"/>
              <a:ext cx="88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0.01</a:t>
              </a:r>
            </a:p>
            <a:p>
              <a:pPr eaLnBrk="1" hangingPunct="1"/>
              <a:endParaRPr lang="en-US"/>
            </a:p>
          </p:txBody>
        </p:sp>
        <p:sp>
          <p:nvSpPr>
            <p:cNvPr id="15388" name="Text Box 13"/>
            <p:cNvSpPr txBox="1">
              <a:spLocks noChangeArrowheads="1"/>
            </p:cNvSpPr>
            <p:nvPr/>
          </p:nvSpPr>
          <p:spPr bwMode="auto">
            <a:xfrm>
              <a:off x="3860" y="12306"/>
              <a:ext cx="106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.001</a:t>
              </a:r>
            </a:p>
          </p:txBody>
        </p:sp>
        <p:sp>
          <p:nvSpPr>
            <p:cNvPr id="15389" name="Text Box 14"/>
            <p:cNvSpPr txBox="1">
              <a:spLocks noChangeArrowheads="1"/>
            </p:cNvSpPr>
            <p:nvPr/>
          </p:nvSpPr>
          <p:spPr bwMode="auto">
            <a:xfrm>
              <a:off x="1464" y="12304"/>
              <a:ext cx="134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.000001</a:t>
              </a:r>
            </a:p>
          </p:txBody>
        </p:sp>
        <p:sp>
          <p:nvSpPr>
            <p:cNvPr id="15390" name="Text Box 15"/>
            <p:cNvSpPr txBox="1">
              <a:spLocks noChangeArrowheads="1"/>
            </p:cNvSpPr>
            <p:nvPr/>
          </p:nvSpPr>
          <p:spPr bwMode="auto">
            <a:xfrm>
              <a:off x="3493" y="12750"/>
              <a:ext cx="1960"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Millimeter (mm)</a:t>
              </a:r>
              <a:endParaRPr lang="en-US" sz="1600"/>
            </a:p>
          </p:txBody>
        </p:sp>
        <p:sp>
          <p:nvSpPr>
            <p:cNvPr id="15391" name="Text Box 16"/>
            <p:cNvSpPr txBox="1">
              <a:spLocks noChangeArrowheads="1"/>
            </p:cNvSpPr>
            <p:nvPr/>
          </p:nvSpPr>
          <p:spPr bwMode="auto">
            <a:xfrm>
              <a:off x="5566" y="12750"/>
              <a:ext cx="220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Centimeter (cm)</a:t>
              </a:r>
              <a:endParaRPr lang="en-US" sz="1600"/>
            </a:p>
          </p:txBody>
        </p:sp>
        <p:sp>
          <p:nvSpPr>
            <p:cNvPr id="15392" name="Text Box 17"/>
            <p:cNvSpPr txBox="1">
              <a:spLocks noChangeArrowheads="1"/>
            </p:cNvSpPr>
            <p:nvPr/>
          </p:nvSpPr>
          <p:spPr bwMode="auto">
            <a:xfrm>
              <a:off x="1227" y="12750"/>
              <a:ext cx="182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Micron (</a:t>
              </a:r>
              <a:r>
                <a:rPr lang="en-US" sz="1600" b="1">
                  <a:solidFill>
                    <a:srgbClr val="000000"/>
                  </a:solidFill>
                </a:rPr>
                <a:t>µm)</a:t>
              </a:r>
              <a:endParaRPr lang="en-US" sz="1600"/>
            </a:p>
          </p:txBody>
        </p:sp>
      </p:grpSp>
      <p:sp>
        <p:nvSpPr>
          <p:cNvPr id="15365" name="Text Box 18"/>
          <p:cNvSpPr txBox="1">
            <a:spLocks noChangeArrowheads="1"/>
          </p:cNvSpPr>
          <p:nvPr/>
        </p:nvSpPr>
        <p:spPr bwMode="auto">
          <a:xfrm>
            <a:off x="1554163" y="2671763"/>
            <a:ext cx="15144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Human Hair (80 – 120 </a:t>
            </a:r>
            <a:r>
              <a:rPr lang="en-US" sz="1600" b="1">
                <a:solidFill>
                  <a:srgbClr val="000000"/>
                </a:solidFill>
              </a:rPr>
              <a:t>µm)</a:t>
            </a:r>
            <a:endParaRPr lang="en-US" sz="1600"/>
          </a:p>
        </p:txBody>
      </p:sp>
      <p:sp>
        <p:nvSpPr>
          <p:cNvPr id="15366" name="Line 19"/>
          <p:cNvSpPr>
            <a:spLocks noChangeShapeType="1"/>
          </p:cNvSpPr>
          <p:nvPr/>
        </p:nvSpPr>
        <p:spPr bwMode="auto">
          <a:xfrm flipH="1">
            <a:off x="1589088" y="3257550"/>
            <a:ext cx="212725" cy="438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Text Box 20"/>
          <p:cNvSpPr txBox="1">
            <a:spLocks noChangeArrowheads="1"/>
          </p:cNvSpPr>
          <p:nvPr/>
        </p:nvSpPr>
        <p:spPr bwMode="auto">
          <a:xfrm>
            <a:off x="892175" y="1638300"/>
            <a:ext cx="21526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Respirable Dust, e.g., Lead, Silica &amp; Asbestos (&lt;10 </a:t>
            </a:r>
            <a:r>
              <a:rPr lang="en-US" sz="1600" b="1">
                <a:solidFill>
                  <a:srgbClr val="000000"/>
                </a:solidFill>
              </a:rPr>
              <a:t>µm)</a:t>
            </a:r>
            <a:endParaRPr lang="en-US" sz="1600"/>
          </a:p>
        </p:txBody>
      </p:sp>
      <p:sp>
        <p:nvSpPr>
          <p:cNvPr id="15368" name="Line 21"/>
          <p:cNvSpPr>
            <a:spLocks noChangeShapeType="1"/>
          </p:cNvSpPr>
          <p:nvPr/>
        </p:nvSpPr>
        <p:spPr bwMode="auto">
          <a:xfrm flipH="1">
            <a:off x="903288" y="2665413"/>
            <a:ext cx="271462" cy="12811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Text Box 22"/>
          <p:cNvSpPr txBox="1">
            <a:spLocks noChangeArrowheads="1"/>
          </p:cNvSpPr>
          <p:nvPr/>
        </p:nvSpPr>
        <p:spPr bwMode="auto">
          <a:xfrm>
            <a:off x="3221038" y="2084388"/>
            <a:ext cx="28162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A lower case 'o' when printed in Times New Roman size 10 (1mm).</a:t>
            </a:r>
            <a:endParaRPr lang="en-US" sz="1600"/>
          </a:p>
        </p:txBody>
      </p:sp>
      <p:sp>
        <p:nvSpPr>
          <p:cNvPr id="15370" name="Text Box 23"/>
          <p:cNvSpPr txBox="1">
            <a:spLocks noChangeArrowheads="1"/>
          </p:cNvSpPr>
          <p:nvPr/>
        </p:nvSpPr>
        <p:spPr bwMode="auto">
          <a:xfrm>
            <a:off x="3094038" y="3727450"/>
            <a:ext cx="3667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Times New Roman" pitchFamily="18" charset="0"/>
              </a:rPr>
              <a:t>o</a:t>
            </a:r>
            <a:endParaRPr lang="en-US" sz="1600"/>
          </a:p>
        </p:txBody>
      </p:sp>
      <p:sp>
        <p:nvSpPr>
          <p:cNvPr id="15371" name="Line 24"/>
          <p:cNvSpPr>
            <a:spLocks noChangeShapeType="1"/>
          </p:cNvSpPr>
          <p:nvPr/>
        </p:nvSpPr>
        <p:spPr bwMode="auto">
          <a:xfrm flipH="1">
            <a:off x="3317875" y="2940050"/>
            <a:ext cx="639763" cy="831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Freeform 25"/>
          <p:cNvSpPr>
            <a:spLocks/>
          </p:cNvSpPr>
          <p:nvPr/>
        </p:nvSpPr>
        <p:spPr bwMode="auto">
          <a:xfrm>
            <a:off x="1187450" y="3743325"/>
            <a:ext cx="485775" cy="196850"/>
          </a:xfrm>
          <a:custGeom>
            <a:avLst/>
            <a:gdLst>
              <a:gd name="T0" fmla="*/ 0 w 547"/>
              <a:gd name="T1" fmla="*/ 2147483647 h 238"/>
              <a:gd name="T2" fmla="*/ 2147483647 w 547"/>
              <a:gd name="T3" fmla="*/ 2147483647 h 238"/>
              <a:gd name="T4" fmla="*/ 2147483647 w 547"/>
              <a:gd name="T5" fmla="*/ 2147483647 h 238"/>
              <a:gd name="T6" fmla="*/ 2147483647 w 547"/>
              <a:gd name="T7" fmla="*/ 2147483647 h 238"/>
              <a:gd name="T8" fmla="*/ 2147483647 w 547"/>
              <a:gd name="T9" fmla="*/ 2147483647 h 238"/>
              <a:gd name="T10" fmla="*/ 2147483647 w 547"/>
              <a:gd name="T11" fmla="*/ 2147483647 h 238"/>
              <a:gd name="T12" fmla="*/ 2147483647 w 547"/>
              <a:gd name="T13" fmla="*/ 2147483647 h 238"/>
              <a:gd name="T14" fmla="*/ 2147483647 w 547"/>
              <a:gd name="T15" fmla="*/ 2147483647 h 238"/>
              <a:gd name="T16" fmla="*/ 2147483647 w 547"/>
              <a:gd name="T17" fmla="*/ 2147483647 h 238"/>
              <a:gd name="T18" fmla="*/ 2147483647 w 547"/>
              <a:gd name="T19" fmla="*/ 2147483647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238"/>
              <a:gd name="T32" fmla="*/ 547 w 547"/>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238">
                <a:moveTo>
                  <a:pt x="0" y="140"/>
                </a:moveTo>
                <a:cubicBezTo>
                  <a:pt x="68" y="122"/>
                  <a:pt x="136" y="105"/>
                  <a:pt x="160" y="114"/>
                </a:cubicBezTo>
                <a:cubicBezTo>
                  <a:pt x="184" y="123"/>
                  <a:pt x="136" y="174"/>
                  <a:pt x="147" y="194"/>
                </a:cubicBezTo>
                <a:cubicBezTo>
                  <a:pt x="158" y="214"/>
                  <a:pt x="189" y="238"/>
                  <a:pt x="227" y="234"/>
                </a:cubicBezTo>
                <a:cubicBezTo>
                  <a:pt x="265" y="230"/>
                  <a:pt x="353" y="194"/>
                  <a:pt x="373" y="167"/>
                </a:cubicBezTo>
                <a:cubicBezTo>
                  <a:pt x="393" y="140"/>
                  <a:pt x="338" y="100"/>
                  <a:pt x="347" y="74"/>
                </a:cubicBezTo>
                <a:cubicBezTo>
                  <a:pt x="356" y="48"/>
                  <a:pt x="407" y="0"/>
                  <a:pt x="427" y="7"/>
                </a:cubicBezTo>
                <a:cubicBezTo>
                  <a:pt x="447" y="14"/>
                  <a:pt x="460" y="79"/>
                  <a:pt x="467" y="114"/>
                </a:cubicBezTo>
                <a:cubicBezTo>
                  <a:pt x="474" y="149"/>
                  <a:pt x="454" y="202"/>
                  <a:pt x="467" y="220"/>
                </a:cubicBezTo>
                <a:cubicBezTo>
                  <a:pt x="480" y="238"/>
                  <a:pt x="513" y="229"/>
                  <a:pt x="547" y="22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3" name="Line 26"/>
          <p:cNvSpPr>
            <a:spLocks noChangeShapeType="1"/>
          </p:cNvSpPr>
          <p:nvPr/>
        </p:nvSpPr>
        <p:spPr bwMode="auto">
          <a:xfrm>
            <a:off x="4767263" y="3868738"/>
            <a:ext cx="517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Text Box 27"/>
          <p:cNvSpPr txBox="1">
            <a:spLocks noChangeArrowheads="1"/>
          </p:cNvSpPr>
          <p:nvPr/>
        </p:nvSpPr>
        <p:spPr bwMode="auto">
          <a:xfrm>
            <a:off x="4279900" y="3435350"/>
            <a:ext cx="1539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1 cm</a:t>
            </a:r>
            <a:endParaRPr lang="en-US" sz="1600"/>
          </a:p>
        </p:txBody>
      </p:sp>
      <p:pic>
        <p:nvPicPr>
          <p:cNvPr id="15375" name="Picture 28" descr="MP9003143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3001963"/>
            <a:ext cx="7223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Line 29"/>
          <p:cNvSpPr>
            <a:spLocks noChangeShapeType="1"/>
          </p:cNvSpPr>
          <p:nvPr/>
        </p:nvSpPr>
        <p:spPr bwMode="auto">
          <a:xfrm>
            <a:off x="7858125" y="2989263"/>
            <a:ext cx="511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30"/>
          <p:cNvSpPr>
            <a:spLocks noChangeShapeType="1"/>
          </p:cNvSpPr>
          <p:nvPr/>
        </p:nvSpPr>
        <p:spPr bwMode="auto">
          <a:xfrm>
            <a:off x="7845425" y="3814763"/>
            <a:ext cx="511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31"/>
          <p:cNvSpPr>
            <a:spLocks noChangeShapeType="1"/>
          </p:cNvSpPr>
          <p:nvPr/>
        </p:nvSpPr>
        <p:spPr bwMode="auto">
          <a:xfrm flipV="1">
            <a:off x="8085138" y="3003550"/>
            <a:ext cx="0" cy="222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32"/>
          <p:cNvSpPr>
            <a:spLocks noChangeShapeType="1"/>
          </p:cNvSpPr>
          <p:nvPr/>
        </p:nvSpPr>
        <p:spPr bwMode="auto">
          <a:xfrm>
            <a:off x="8086725" y="3576638"/>
            <a:ext cx="0" cy="223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Text Box 33"/>
          <p:cNvSpPr txBox="1">
            <a:spLocks noChangeArrowheads="1"/>
          </p:cNvSpPr>
          <p:nvPr/>
        </p:nvSpPr>
        <p:spPr bwMode="auto">
          <a:xfrm>
            <a:off x="7827963" y="3254375"/>
            <a:ext cx="69056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1 m</a:t>
            </a:r>
            <a:endParaRPr lang="en-US" sz="1600"/>
          </a:p>
        </p:txBody>
      </p:sp>
      <p:sp>
        <p:nvSpPr>
          <p:cNvPr id="15381" name="Text Box 34"/>
          <p:cNvSpPr txBox="1">
            <a:spLocks noChangeArrowheads="1"/>
          </p:cNvSpPr>
          <p:nvPr/>
        </p:nvSpPr>
        <p:spPr bwMode="auto">
          <a:xfrm>
            <a:off x="6759575" y="2530475"/>
            <a:ext cx="14303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Large Dog</a:t>
            </a:r>
            <a:endParaRPr lang="en-US" sz="16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72A04C-4314-40D0-B64C-1C0E42CC0AA1}" type="slidenum">
              <a:rPr lang="en-US" smtClean="0"/>
              <a:pPr eaLnBrk="1" hangingPunct="1"/>
              <a:t>140</a:t>
            </a:fld>
            <a:endParaRPr lang="en-US" smtClean="0"/>
          </a:p>
        </p:txBody>
      </p:sp>
      <p:sp>
        <p:nvSpPr>
          <p:cNvPr id="144387" name="Rectangle 2"/>
          <p:cNvSpPr>
            <a:spLocks noGrp="1" noChangeArrowheads="1"/>
          </p:cNvSpPr>
          <p:nvPr>
            <p:ph type="title"/>
          </p:nvPr>
        </p:nvSpPr>
        <p:spPr/>
        <p:txBody>
          <a:bodyPr/>
          <a:lstStyle/>
          <a:p>
            <a:pPr eaLnBrk="1" hangingPunct="1"/>
            <a:r>
              <a:rPr lang="en-US" smtClean="0"/>
              <a:t>Melanoma</a:t>
            </a:r>
          </a:p>
        </p:txBody>
      </p:sp>
      <p:sp>
        <p:nvSpPr>
          <p:cNvPr id="144388" name="Rectangle 4"/>
          <p:cNvSpPr>
            <a:spLocks noGrp="1" noChangeArrowheads="1"/>
          </p:cNvSpPr>
          <p:nvPr>
            <p:ph type="body" sz="half" idx="1"/>
          </p:nvPr>
        </p:nvSpPr>
        <p:spPr/>
        <p:txBody>
          <a:bodyPr/>
          <a:lstStyle/>
          <a:p>
            <a:pPr eaLnBrk="1" hangingPunct="1"/>
            <a:r>
              <a:rPr lang="en-US" smtClean="0"/>
              <a:t>Type of skin cancer. </a:t>
            </a:r>
          </a:p>
          <a:p>
            <a:pPr eaLnBrk="1" hangingPunct="1"/>
            <a:r>
              <a:rPr lang="en-US" smtClean="0"/>
              <a:t>Leading cause of death from skin disease. </a:t>
            </a:r>
          </a:p>
          <a:p>
            <a:pPr eaLnBrk="1" hangingPunct="1"/>
            <a:r>
              <a:rPr lang="en-US" smtClean="0"/>
              <a:t>Excessive exposure to sun light. </a:t>
            </a:r>
          </a:p>
        </p:txBody>
      </p:sp>
      <p:pic>
        <p:nvPicPr>
          <p:cNvPr id="144389" name="Picture 6" descr="sunb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1766888"/>
            <a:ext cx="3016250" cy="45100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5E1CCE-0B89-4CC7-A1EC-29E45B817166}" type="slidenum">
              <a:rPr lang="en-US" smtClean="0"/>
              <a:pPr eaLnBrk="1" hangingPunct="1"/>
              <a:t>141</a:t>
            </a:fld>
            <a:endParaRPr lang="en-US" smtClean="0"/>
          </a:p>
        </p:txBody>
      </p:sp>
      <p:sp>
        <p:nvSpPr>
          <p:cNvPr id="145411" name="Rectangle 2"/>
          <p:cNvSpPr>
            <a:spLocks noGrp="1" noChangeArrowheads="1"/>
          </p:cNvSpPr>
          <p:nvPr>
            <p:ph type="title"/>
          </p:nvPr>
        </p:nvSpPr>
        <p:spPr/>
        <p:txBody>
          <a:bodyPr/>
          <a:lstStyle/>
          <a:p>
            <a:pPr eaLnBrk="1" hangingPunct="1"/>
            <a:r>
              <a:rPr lang="en-US" smtClean="0"/>
              <a:t>Protect Against UV Radiation </a:t>
            </a:r>
          </a:p>
        </p:txBody>
      </p:sp>
      <p:sp>
        <p:nvSpPr>
          <p:cNvPr id="750595" name="Rectangle 3"/>
          <p:cNvSpPr>
            <a:spLocks noGrp="1" noChangeArrowheads="1"/>
          </p:cNvSpPr>
          <p:nvPr>
            <p:ph type="body" sz="half" idx="1"/>
          </p:nvPr>
        </p:nvSpPr>
        <p:spPr/>
        <p:txBody>
          <a:bodyPr/>
          <a:lstStyle/>
          <a:p>
            <a:pPr eaLnBrk="1" hangingPunct="1"/>
            <a:r>
              <a:rPr lang="en-US" smtClean="0"/>
              <a:t>Avoiding working in the sun.</a:t>
            </a:r>
          </a:p>
          <a:p>
            <a:pPr eaLnBrk="1" hangingPunct="1"/>
            <a:r>
              <a:rPr lang="en-US" smtClean="0"/>
              <a:t>Wear protective clothing and (hats).</a:t>
            </a:r>
          </a:p>
          <a:p>
            <a:pPr eaLnBrk="1" hangingPunct="1"/>
            <a:r>
              <a:rPr lang="en-US" smtClean="0"/>
              <a:t>Apply sunscreens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0595">
                                            <p:txEl>
                                              <p:pRg st="0" end="0"/>
                                            </p:txEl>
                                          </p:spTgt>
                                        </p:tgtEl>
                                        <p:attrNameLst>
                                          <p:attrName>style.visibility</p:attrName>
                                        </p:attrNameLst>
                                      </p:cBhvr>
                                      <p:to>
                                        <p:strVal val="visible"/>
                                      </p:to>
                                    </p:set>
                                    <p:anim calcmode="lin" valueType="num">
                                      <p:cBhvr additive="base">
                                        <p:cTn id="7" dur="500" fill="hold"/>
                                        <p:tgtEl>
                                          <p:spTgt spid="75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0595">
                                            <p:txEl>
                                              <p:pRg st="1" end="1"/>
                                            </p:txEl>
                                          </p:spTgt>
                                        </p:tgtEl>
                                        <p:attrNameLst>
                                          <p:attrName>style.visibility</p:attrName>
                                        </p:attrNameLst>
                                      </p:cBhvr>
                                      <p:to>
                                        <p:strVal val="visible"/>
                                      </p:to>
                                    </p:set>
                                    <p:anim calcmode="lin" valueType="num">
                                      <p:cBhvr additive="base">
                                        <p:cTn id="13" dur="500" fill="hold"/>
                                        <p:tgtEl>
                                          <p:spTgt spid="750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0595">
                                            <p:txEl>
                                              <p:pRg st="2" end="2"/>
                                            </p:txEl>
                                          </p:spTgt>
                                        </p:tgtEl>
                                        <p:attrNameLst>
                                          <p:attrName>style.visibility</p:attrName>
                                        </p:attrNameLst>
                                      </p:cBhvr>
                                      <p:to>
                                        <p:strVal val="visible"/>
                                      </p:to>
                                    </p:set>
                                    <p:anim calcmode="lin" valueType="num">
                                      <p:cBhvr additive="base">
                                        <p:cTn id="19" dur="500" fill="hold"/>
                                        <p:tgtEl>
                                          <p:spTgt spid="750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7D5246-4FB9-4D0D-9BBD-C1209A01C061}" type="slidenum">
              <a:rPr lang="en-US" smtClean="0"/>
              <a:pPr eaLnBrk="1" hangingPunct="1"/>
              <a:t>142</a:t>
            </a:fld>
            <a:endParaRPr lang="en-US" smtClean="0"/>
          </a:p>
        </p:txBody>
      </p:sp>
      <p:sp>
        <p:nvSpPr>
          <p:cNvPr id="146435" name="Rectangle 2"/>
          <p:cNvSpPr>
            <a:spLocks noGrp="1" noChangeArrowheads="1"/>
          </p:cNvSpPr>
          <p:nvPr>
            <p:ph type="title"/>
          </p:nvPr>
        </p:nvSpPr>
        <p:spPr/>
        <p:txBody>
          <a:bodyPr/>
          <a:lstStyle/>
          <a:p>
            <a:pPr eaLnBrk="1" hangingPunct="1"/>
            <a:r>
              <a:rPr lang="en-US" smtClean="0"/>
              <a:t>Biological Health Hazards</a:t>
            </a:r>
          </a:p>
        </p:txBody>
      </p:sp>
      <p:sp>
        <p:nvSpPr>
          <p:cNvPr id="753667" name="Rectangle 3"/>
          <p:cNvSpPr>
            <a:spLocks noGrp="1" noChangeArrowheads="1"/>
          </p:cNvSpPr>
          <p:nvPr>
            <p:ph type="body" idx="1"/>
          </p:nvPr>
        </p:nvSpPr>
        <p:spPr/>
        <p:txBody>
          <a:bodyPr/>
          <a:lstStyle/>
          <a:p>
            <a:pPr eaLnBrk="1" hangingPunct="1">
              <a:lnSpc>
                <a:spcPct val="90000"/>
              </a:lnSpc>
              <a:buFontTx/>
              <a:buNone/>
            </a:pPr>
            <a:r>
              <a:rPr lang="en-US" b="1" i="1" smtClean="0"/>
              <a:t>Learning Goals:</a:t>
            </a:r>
          </a:p>
          <a:p>
            <a:pPr eaLnBrk="1" hangingPunct="1">
              <a:lnSpc>
                <a:spcPct val="90000"/>
              </a:lnSpc>
              <a:buFontTx/>
              <a:buNone/>
            </a:pPr>
            <a:endParaRPr lang="en-US" smtClean="0"/>
          </a:p>
          <a:p>
            <a:pPr eaLnBrk="1" hangingPunct="1">
              <a:lnSpc>
                <a:spcPct val="90000"/>
              </a:lnSpc>
            </a:pPr>
            <a:r>
              <a:rPr lang="en-US" smtClean="0"/>
              <a:t>Be able to explain what a biological health hazard is and how construction workers might be exposed to these hazards.</a:t>
            </a:r>
          </a:p>
          <a:p>
            <a:pPr eaLnBrk="1" hangingPunct="1">
              <a:lnSpc>
                <a:spcPct val="90000"/>
              </a:lnSpc>
            </a:pPr>
            <a:r>
              <a:rPr lang="en-US" smtClean="0"/>
              <a:t>Define important terms used to describe biological hazards in the workplace.</a:t>
            </a:r>
          </a:p>
          <a:p>
            <a:pPr eaLnBrk="1" hangingPunct="1">
              <a:lnSpc>
                <a:spcPct val="90000"/>
              </a:lnSpc>
            </a:pPr>
            <a:r>
              <a:rPr lang="en-US" smtClean="0"/>
              <a:t>Overview the health effects of these hazards on the human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3667">
                                            <p:txEl>
                                              <p:pRg st="0" end="0"/>
                                            </p:txEl>
                                          </p:spTgt>
                                        </p:tgtEl>
                                        <p:attrNameLst>
                                          <p:attrName>style.visibility</p:attrName>
                                        </p:attrNameLst>
                                      </p:cBhvr>
                                      <p:to>
                                        <p:strVal val="visible"/>
                                      </p:to>
                                    </p:set>
                                    <p:anim calcmode="lin" valueType="num">
                                      <p:cBhvr additive="base">
                                        <p:cTn id="7" dur="500" fill="hold"/>
                                        <p:tgtEl>
                                          <p:spTgt spid="75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3667">
                                            <p:txEl>
                                              <p:pRg st="2" end="2"/>
                                            </p:txEl>
                                          </p:spTgt>
                                        </p:tgtEl>
                                        <p:attrNameLst>
                                          <p:attrName>style.visibility</p:attrName>
                                        </p:attrNameLst>
                                      </p:cBhvr>
                                      <p:to>
                                        <p:strVal val="visible"/>
                                      </p:to>
                                    </p:set>
                                    <p:anim calcmode="lin" valueType="num">
                                      <p:cBhvr additive="base">
                                        <p:cTn id="13" dur="500" fill="hold"/>
                                        <p:tgtEl>
                                          <p:spTgt spid="75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3667">
                                            <p:txEl>
                                              <p:pRg st="3" end="3"/>
                                            </p:txEl>
                                          </p:spTgt>
                                        </p:tgtEl>
                                        <p:attrNameLst>
                                          <p:attrName>style.visibility</p:attrName>
                                        </p:attrNameLst>
                                      </p:cBhvr>
                                      <p:to>
                                        <p:strVal val="visible"/>
                                      </p:to>
                                    </p:set>
                                    <p:anim calcmode="lin" valueType="num">
                                      <p:cBhvr additive="base">
                                        <p:cTn id="19" dur="500" fill="hold"/>
                                        <p:tgtEl>
                                          <p:spTgt spid="7536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3667">
                                            <p:txEl>
                                              <p:pRg st="4" end="4"/>
                                            </p:txEl>
                                          </p:spTgt>
                                        </p:tgtEl>
                                        <p:attrNameLst>
                                          <p:attrName>style.visibility</p:attrName>
                                        </p:attrNameLst>
                                      </p:cBhvr>
                                      <p:to>
                                        <p:strVal val="visible"/>
                                      </p:to>
                                    </p:set>
                                    <p:anim calcmode="lin" valueType="num">
                                      <p:cBhvr additive="base">
                                        <p:cTn id="25" dur="500" fill="hold"/>
                                        <p:tgtEl>
                                          <p:spTgt spid="7536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7"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55377-73C8-4B06-835A-5EBED850A6AC}" type="slidenum">
              <a:rPr lang="en-US" smtClean="0"/>
              <a:pPr eaLnBrk="1" hangingPunct="1"/>
              <a:t>143</a:t>
            </a:fld>
            <a:endParaRPr lang="en-US" smtClean="0"/>
          </a:p>
        </p:txBody>
      </p:sp>
      <p:sp>
        <p:nvSpPr>
          <p:cNvPr id="147459" name="Rectangle 2"/>
          <p:cNvSpPr>
            <a:spLocks noGrp="1" noChangeArrowheads="1"/>
          </p:cNvSpPr>
          <p:nvPr>
            <p:ph type="title"/>
          </p:nvPr>
        </p:nvSpPr>
        <p:spPr/>
        <p:txBody>
          <a:bodyPr/>
          <a:lstStyle/>
          <a:p>
            <a:pPr eaLnBrk="1" hangingPunct="1"/>
            <a:r>
              <a:rPr lang="en-US" smtClean="0"/>
              <a:t>Important Terms</a:t>
            </a:r>
          </a:p>
        </p:txBody>
      </p:sp>
      <p:sp>
        <p:nvSpPr>
          <p:cNvPr id="755715" name="Rectangle 3"/>
          <p:cNvSpPr>
            <a:spLocks noGrp="1" noChangeArrowheads="1"/>
          </p:cNvSpPr>
          <p:nvPr>
            <p:ph type="body" idx="1"/>
          </p:nvPr>
        </p:nvSpPr>
        <p:spPr/>
        <p:txBody>
          <a:bodyPr/>
          <a:lstStyle/>
          <a:p>
            <a:pPr eaLnBrk="1" hangingPunct="1">
              <a:lnSpc>
                <a:spcPct val="90000"/>
              </a:lnSpc>
            </a:pPr>
            <a:r>
              <a:rPr lang="en-US" smtClean="0"/>
              <a:t>Fungi (mold)</a:t>
            </a:r>
          </a:p>
          <a:p>
            <a:pPr eaLnBrk="1" hangingPunct="1">
              <a:lnSpc>
                <a:spcPct val="90000"/>
              </a:lnSpc>
            </a:pPr>
            <a:r>
              <a:rPr lang="en-US" smtClean="0"/>
              <a:t>Histoplasmosis</a:t>
            </a:r>
          </a:p>
          <a:p>
            <a:pPr eaLnBrk="1" hangingPunct="1">
              <a:lnSpc>
                <a:spcPct val="90000"/>
              </a:lnSpc>
            </a:pPr>
            <a:r>
              <a:rPr lang="en-US" smtClean="0"/>
              <a:t>Hantavirus</a:t>
            </a:r>
          </a:p>
          <a:p>
            <a:pPr eaLnBrk="1" hangingPunct="1">
              <a:lnSpc>
                <a:spcPct val="90000"/>
              </a:lnSpc>
            </a:pPr>
            <a:r>
              <a:rPr lang="en-US" smtClean="0"/>
              <a:t>Blood Borne Pathogens</a:t>
            </a:r>
          </a:p>
          <a:p>
            <a:pPr eaLnBrk="1" hangingPunct="1">
              <a:lnSpc>
                <a:spcPct val="90000"/>
              </a:lnSpc>
            </a:pPr>
            <a:r>
              <a:rPr lang="en-US" smtClean="0"/>
              <a:t>Universal Precautions</a:t>
            </a:r>
          </a:p>
          <a:p>
            <a:pPr eaLnBrk="1" hangingPunct="1">
              <a:lnSpc>
                <a:spcPct val="90000"/>
              </a:lnSpc>
            </a:pPr>
            <a:r>
              <a:rPr lang="en-US" smtClean="0"/>
              <a:t>HIV</a:t>
            </a:r>
          </a:p>
          <a:p>
            <a:pPr eaLnBrk="1" hangingPunct="1">
              <a:lnSpc>
                <a:spcPct val="90000"/>
              </a:lnSpc>
            </a:pPr>
            <a:r>
              <a:rPr lang="en-US" smtClean="0"/>
              <a:t>Hepatitis – HBV &amp; HCV</a:t>
            </a:r>
          </a:p>
          <a:p>
            <a:pPr eaLnBrk="1" hangingPunct="1">
              <a:lnSpc>
                <a:spcPct val="90000"/>
              </a:lnSpc>
            </a:pPr>
            <a:r>
              <a:rPr lang="en-US" smtClean="0"/>
              <a:t>Rabies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5715">
                                            <p:txEl>
                                              <p:pRg st="0" end="0"/>
                                            </p:txEl>
                                          </p:spTgt>
                                        </p:tgtEl>
                                        <p:attrNameLst>
                                          <p:attrName>style.visibility</p:attrName>
                                        </p:attrNameLst>
                                      </p:cBhvr>
                                      <p:to>
                                        <p:strVal val="visible"/>
                                      </p:to>
                                    </p:set>
                                    <p:anim calcmode="lin" valueType="num">
                                      <p:cBhvr additive="base">
                                        <p:cTn id="7" dur="500" fill="hold"/>
                                        <p:tgtEl>
                                          <p:spTgt spid="75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5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5715">
                                            <p:txEl>
                                              <p:pRg st="1" end="1"/>
                                            </p:txEl>
                                          </p:spTgt>
                                        </p:tgtEl>
                                        <p:attrNameLst>
                                          <p:attrName>style.visibility</p:attrName>
                                        </p:attrNameLst>
                                      </p:cBhvr>
                                      <p:to>
                                        <p:strVal val="visible"/>
                                      </p:to>
                                    </p:set>
                                    <p:anim calcmode="lin" valueType="num">
                                      <p:cBhvr additive="base">
                                        <p:cTn id="13" dur="500" fill="hold"/>
                                        <p:tgtEl>
                                          <p:spTgt spid="7557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5715">
                                            <p:txEl>
                                              <p:pRg st="2" end="2"/>
                                            </p:txEl>
                                          </p:spTgt>
                                        </p:tgtEl>
                                        <p:attrNameLst>
                                          <p:attrName>style.visibility</p:attrName>
                                        </p:attrNameLst>
                                      </p:cBhvr>
                                      <p:to>
                                        <p:strVal val="visible"/>
                                      </p:to>
                                    </p:set>
                                    <p:anim calcmode="lin" valueType="num">
                                      <p:cBhvr additive="base">
                                        <p:cTn id="19" dur="500" fill="hold"/>
                                        <p:tgtEl>
                                          <p:spTgt spid="7557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5715">
                                            <p:txEl>
                                              <p:pRg st="3" end="3"/>
                                            </p:txEl>
                                          </p:spTgt>
                                        </p:tgtEl>
                                        <p:attrNameLst>
                                          <p:attrName>style.visibility</p:attrName>
                                        </p:attrNameLst>
                                      </p:cBhvr>
                                      <p:to>
                                        <p:strVal val="visible"/>
                                      </p:to>
                                    </p:set>
                                    <p:anim calcmode="lin" valueType="num">
                                      <p:cBhvr additive="base">
                                        <p:cTn id="25" dur="500" fill="hold"/>
                                        <p:tgtEl>
                                          <p:spTgt spid="7557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5715">
                                            <p:txEl>
                                              <p:pRg st="4" end="4"/>
                                            </p:txEl>
                                          </p:spTgt>
                                        </p:tgtEl>
                                        <p:attrNameLst>
                                          <p:attrName>style.visibility</p:attrName>
                                        </p:attrNameLst>
                                      </p:cBhvr>
                                      <p:to>
                                        <p:strVal val="visible"/>
                                      </p:to>
                                    </p:set>
                                    <p:anim calcmode="lin" valueType="num">
                                      <p:cBhvr additive="base">
                                        <p:cTn id="31" dur="500" fill="hold"/>
                                        <p:tgtEl>
                                          <p:spTgt spid="7557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57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5715">
                                            <p:txEl>
                                              <p:pRg st="5" end="5"/>
                                            </p:txEl>
                                          </p:spTgt>
                                        </p:tgtEl>
                                        <p:attrNameLst>
                                          <p:attrName>style.visibility</p:attrName>
                                        </p:attrNameLst>
                                      </p:cBhvr>
                                      <p:to>
                                        <p:strVal val="visible"/>
                                      </p:to>
                                    </p:set>
                                    <p:anim calcmode="lin" valueType="num">
                                      <p:cBhvr additive="base">
                                        <p:cTn id="37" dur="500" fill="hold"/>
                                        <p:tgtEl>
                                          <p:spTgt spid="7557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57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55715">
                                            <p:txEl>
                                              <p:pRg st="6" end="6"/>
                                            </p:txEl>
                                          </p:spTgt>
                                        </p:tgtEl>
                                        <p:attrNameLst>
                                          <p:attrName>style.visibility</p:attrName>
                                        </p:attrNameLst>
                                      </p:cBhvr>
                                      <p:to>
                                        <p:strVal val="visible"/>
                                      </p:to>
                                    </p:set>
                                    <p:anim calcmode="lin" valueType="num">
                                      <p:cBhvr additive="base">
                                        <p:cTn id="43" dur="500" fill="hold"/>
                                        <p:tgtEl>
                                          <p:spTgt spid="7557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57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55715">
                                            <p:txEl>
                                              <p:pRg st="7" end="7"/>
                                            </p:txEl>
                                          </p:spTgt>
                                        </p:tgtEl>
                                        <p:attrNameLst>
                                          <p:attrName>style.visibility</p:attrName>
                                        </p:attrNameLst>
                                      </p:cBhvr>
                                      <p:to>
                                        <p:strVal val="visible"/>
                                      </p:to>
                                    </p:set>
                                    <p:anim calcmode="lin" valueType="num">
                                      <p:cBhvr additive="base">
                                        <p:cTn id="49" dur="500" fill="hold"/>
                                        <p:tgtEl>
                                          <p:spTgt spid="7557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57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69695-BD23-41A0-8AA9-7D73889BB517}" type="slidenum">
              <a:rPr lang="en-US" smtClean="0"/>
              <a:pPr eaLnBrk="1" hangingPunct="1"/>
              <a:t>144</a:t>
            </a:fld>
            <a:endParaRPr lang="en-US" smtClean="0"/>
          </a:p>
        </p:txBody>
      </p:sp>
      <p:sp>
        <p:nvSpPr>
          <p:cNvPr id="148483" name="Rectangle 2"/>
          <p:cNvSpPr>
            <a:spLocks noGrp="1" noChangeArrowheads="1"/>
          </p:cNvSpPr>
          <p:nvPr>
            <p:ph type="title"/>
          </p:nvPr>
        </p:nvSpPr>
        <p:spPr/>
        <p:txBody>
          <a:bodyPr/>
          <a:lstStyle/>
          <a:p>
            <a:pPr eaLnBrk="1" hangingPunct="1"/>
            <a:r>
              <a:rPr lang="en-US" smtClean="0"/>
              <a:t>Biological Health Hazards</a:t>
            </a:r>
          </a:p>
        </p:txBody>
      </p:sp>
      <p:sp>
        <p:nvSpPr>
          <p:cNvPr id="757763" name="Rectangle 3"/>
          <p:cNvSpPr>
            <a:spLocks noGrp="1" noChangeArrowheads="1"/>
          </p:cNvSpPr>
          <p:nvPr>
            <p:ph type="body" idx="1"/>
          </p:nvPr>
        </p:nvSpPr>
        <p:spPr/>
        <p:txBody>
          <a:bodyPr/>
          <a:lstStyle/>
          <a:p>
            <a:pPr eaLnBrk="1" hangingPunct="1"/>
            <a:r>
              <a:rPr lang="en-US" smtClean="0"/>
              <a:t>When working in health care facilities.</a:t>
            </a:r>
          </a:p>
          <a:p>
            <a:pPr eaLnBrk="1" hangingPunct="1"/>
            <a:r>
              <a:rPr lang="en-US" smtClean="0"/>
              <a:t>Accumulation of animal waste and the presence of rodents, insects and birds.</a:t>
            </a:r>
          </a:p>
          <a:p>
            <a:pPr eaLnBrk="1" hangingPunct="1"/>
            <a:r>
              <a:rPr lang="en-US" smtClean="0"/>
              <a:t>During demolition and remolding of old structures.</a:t>
            </a:r>
          </a:p>
          <a:p>
            <a:pPr eaLnBrk="1" hangingPunct="1"/>
            <a:r>
              <a:rPr lang="en-US" smtClean="0"/>
              <a:t>During clearing operations and the removal of plants, trees and other foliage.</a:t>
            </a:r>
          </a:p>
          <a:p>
            <a:pPr eaLnBrk="1" hangingPunct="1"/>
            <a:r>
              <a:rPr lang="en-US" smtClean="0"/>
              <a:t>Landscaping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 calcmode="lin" valueType="num">
                                      <p:cBhvr additive="base">
                                        <p:cTn id="7" dur="500" fill="hold"/>
                                        <p:tgtEl>
                                          <p:spTgt spid="757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63">
                                            <p:txEl>
                                              <p:pRg st="1" end="1"/>
                                            </p:txEl>
                                          </p:spTgt>
                                        </p:tgtEl>
                                        <p:attrNameLst>
                                          <p:attrName>style.visibility</p:attrName>
                                        </p:attrNameLst>
                                      </p:cBhvr>
                                      <p:to>
                                        <p:strVal val="visible"/>
                                      </p:to>
                                    </p:set>
                                    <p:anim calcmode="lin" valueType="num">
                                      <p:cBhvr additive="base">
                                        <p:cTn id="13" dur="500" fill="hold"/>
                                        <p:tgtEl>
                                          <p:spTgt spid="757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63">
                                            <p:txEl>
                                              <p:pRg st="2" end="2"/>
                                            </p:txEl>
                                          </p:spTgt>
                                        </p:tgtEl>
                                        <p:attrNameLst>
                                          <p:attrName>style.visibility</p:attrName>
                                        </p:attrNameLst>
                                      </p:cBhvr>
                                      <p:to>
                                        <p:strVal val="visible"/>
                                      </p:to>
                                    </p:set>
                                    <p:anim calcmode="lin" valueType="num">
                                      <p:cBhvr additive="base">
                                        <p:cTn id="19" dur="500" fill="hold"/>
                                        <p:tgtEl>
                                          <p:spTgt spid="757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63">
                                            <p:txEl>
                                              <p:pRg st="3" end="3"/>
                                            </p:txEl>
                                          </p:spTgt>
                                        </p:tgtEl>
                                        <p:attrNameLst>
                                          <p:attrName>style.visibility</p:attrName>
                                        </p:attrNameLst>
                                      </p:cBhvr>
                                      <p:to>
                                        <p:strVal val="visible"/>
                                      </p:to>
                                    </p:set>
                                    <p:anim calcmode="lin" valueType="num">
                                      <p:cBhvr additive="base">
                                        <p:cTn id="25" dur="500" fill="hold"/>
                                        <p:tgtEl>
                                          <p:spTgt spid="757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63">
                                            <p:txEl>
                                              <p:pRg st="4" end="4"/>
                                            </p:txEl>
                                          </p:spTgt>
                                        </p:tgtEl>
                                        <p:attrNameLst>
                                          <p:attrName>style.visibility</p:attrName>
                                        </p:attrNameLst>
                                      </p:cBhvr>
                                      <p:to>
                                        <p:strVal val="visible"/>
                                      </p:to>
                                    </p:set>
                                    <p:anim calcmode="lin" valueType="num">
                                      <p:cBhvr additive="base">
                                        <p:cTn id="31" dur="500" fill="hold"/>
                                        <p:tgtEl>
                                          <p:spTgt spid="7577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373726-B098-449E-B419-11B5C5B2EF14}" type="slidenum">
              <a:rPr lang="en-US" smtClean="0"/>
              <a:pPr eaLnBrk="1" hangingPunct="1"/>
              <a:t>145</a:t>
            </a:fld>
            <a:endParaRPr lang="en-US" smtClean="0"/>
          </a:p>
        </p:txBody>
      </p:sp>
      <p:sp>
        <p:nvSpPr>
          <p:cNvPr id="149507" name="Rectangle 2"/>
          <p:cNvSpPr>
            <a:spLocks noGrp="1" noChangeArrowheads="1"/>
          </p:cNvSpPr>
          <p:nvPr>
            <p:ph type="title"/>
          </p:nvPr>
        </p:nvSpPr>
        <p:spPr/>
        <p:txBody>
          <a:bodyPr/>
          <a:lstStyle/>
          <a:p>
            <a:pPr eaLnBrk="1" hangingPunct="1"/>
            <a:r>
              <a:rPr lang="en-US" smtClean="0"/>
              <a:t>Fungi (Mold)</a:t>
            </a:r>
          </a:p>
        </p:txBody>
      </p:sp>
      <p:sp>
        <p:nvSpPr>
          <p:cNvPr id="759812" name="Rectangle 4"/>
          <p:cNvSpPr>
            <a:spLocks noGrp="1" noChangeArrowheads="1"/>
          </p:cNvSpPr>
          <p:nvPr>
            <p:ph type="body" sz="half" idx="1"/>
          </p:nvPr>
        </p:nvSpPr>
        <p:spPr/>
        <p:txBody>
          <a:bodyPr/>
          <a:lstStyle/>
          <a:p>
            <a:pPr marL="533400" indent="-533400" eaLnBrk="1" hangingPunct="1">
              <a:buFontTx/>
              <a:buNone/>
            </a:pPr>
            <a:r>
              <a:rPr lang="en-US" smtClean="0"/>
              <a:t>Molds are organized into three groups:</a:t>
            </a:r>
          </a:p>
          <a:p>
            <a:pPr marL="533400" indent="-533400" eaLnBrk="1" hangingPunct="1">
              <a:buFontTx/>
              <a:buAutoNum type="arabicPeriod"/>
            </a:pPr>
            <a:r>
              <a:rPr lang="en-US" b="1" i="1" smtClean="0"/>
              <a:t>Allergenic</a:t>
            </a:r>
            <a:endParaRPr lang="en-US" b="1" smtClean="0"/>
          </a:p>
          <a:p>
            <a:pPr marL="533400" indent="-533400" eaLnBrk="1" hangingPunct="1">
              <a:buFontTx/>
              <a:buAutoNum type="arabicPeriod"/>
            </a:pPr>
            <a:r>
              <a:rPr lang="en-US" b="1" i="1" smtClean="0"/>
              <a:t>Pathogenic</a:t>
            </a:r>
            <a:endParaRPr lang="en-US" smtClean="0"/>
          </a:p>
          <a:p>
            <a:pPr marL="533400" indent="-533400" eaLnBrk="1" hangingPunct="1">
              <a:buFontTx/>
              <a:buAutoNum type="arabicPeriod"/>
            </a:pPr>
            <a:r>
              <a:rPr lang="en-US" b="1" i="1" smtClean="0"/>
              <a:t>Toxigenic</a:t>
            </a:r>
            <a:endParaRPr lang="en-US" smtClean="0"/>
          </a:p>
        </p:txBody>
      </p:sp>
      <p:pic>
        <p:nvPicPr>
          <p:cNvPr id="149509" name="Picture 3" descr="P100000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716463" y="1628775"/>
            <a:ext cx="4127500" cy="27511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9812">
                                            <p:txEl>
                                              <p:pRg st="0" end="0"/>
                                            </p:txEl>
                                          </p:spTgt>
                                        </p:tgtEl>
                                        <p:attrNameLst>
                                          <p:attrName>style.visibility</p:attrName>
                                        </p:attrNameLst>
                                      </p:cBhvr>
                                      <p:to>
                                        <p:strVal val="visible"/>
                                      </p:to>
                                    </p:set>
                                    <p:anim calcmode="lin" valueType="num">
                                      <p:cBhvr additive="base">
                                        <p:cTn id="7" dur="500" fill="hold"/>
                                        <p:tgtEl>
                                          <p:spTgt spid="7598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98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9812">
                                            <p:txEl>
                                              <p:pRg st="1" end="1"/>
                                            </p:txEl>
                                          </p:spTgt>
                                        </p:tgtEl>
                                        <p:attrNameLst>
                                          <p:attrName>style.visibility</p:attrName>
                                        </p:attrNameLst>
                                      </p:cBhvr>
                                      <p:to>
                                        <p:strVal val="visible"/>
                                      </p:to>
                                    </p:set>
                                    <p:anim calcmode="lin" valueType="num">
                                      <p:cBhvr additive="base">
                                        <p:cTn id="13" dur="500" fill="hold"/>
                                        <p:tgtEl>
                                          <p:spTgt spid="7598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98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9812">
                                            <p:txEl>
                                              <p:pRg st="2" end="2"/>
                                            </p:txEl>
                                          </p:spTgt>
                                        </p:tgtEl>
                                        <p:attrNameLst>
                                          <p:attrName>style.visibility</p:attrName>
                                        </p:attrNameLst>
                                      </p:cBhvr>
                                      <p:to>
                                        <p:strVal val="visible"/>
                                      </p:to>
                                    </p:set>
                                    <p:anim calcmode="lin" valueType="num">
                                      <p:cBhvr additive="base">
                                        <p:cTn id="19" dur="500" fill="hold"/>
                                        <p:tgtEl>
                                          <p:spTgt spid="7598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98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9812">
                                            <p:txEl>
                                              <p:pRg st="3" end="3"/>
                                            </p:txEl>
                                          </p:spTgt>
                                        </p:tgtEl>
                                        <p:attrNameLst>
                                          <p:attrName>style.visibility</p:attrName>
                                        </p:attrNameLst>
                                      </p:cBhvr>
                                      <p:to>
                                        <p:strVal val="visible"/>
                                      </p:to>
                                    </p:set>
                                    <p:anim calcmode="lin" valueType="num">
                                      <p:cBhvr additive="base">
                                        <p:cTn id="25" dur="500" fill="hold"/>
                                        <p:tgtEl>
                                          <p:spTgt spid="7598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98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2"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E303C8-A5B7-4006-8C90-8933D7678F35}" type="slidenum">
              <a:rPr lang="en-US" smtClean="0"/>
              <a:pPr eaLnBrk="1" hangingPunct="1"/>
              <a:t>146</a:t>
            </a:fld>
            <a:endParaRPr lang="en-US" smtClean="0"/>
          </a:p>
        </p:txBody>
      </p:sp>
      <p:sp>
        <p:nvSpPr>
          <p:cNvPr id="150531" name="Rectangle 2"/>
          <p:cNvSpPr>
            <a:spLocks noGrp="1" noChangeArrowheads="1"/>
          </p:cNvSpPr>
          <p:nvPr>
            <p:ph type="title"/>
          </p:nvPr>
        </p:nvSpPr>
        <p:spPr/>
        <p:txBody>
          <a:bodyPr/>
          <a:lstStyle/>
          <a:p>
            <a:pPr eaLnBrk="1" hangingPunct="1"/>
            <a:r>
              <a:rPr lang="en-US" sz="4000" smtClean="0"/>
              <a:t>How do Molds Affect the Body?</a:t>
            </a:r>
          </a:p>
        </p:txBody>
      </p:sp>
      <p:sp>
        <p:nvSpPr>
          <p:cNvPr id="762884" name="Rectangle 4"/>
          <p:cNvSpPr>
            <a:spLocks noGrp="1" noChangeArrowheads="1"/>
          </p:cNvSpPr>
          <p:nvPr>
            <p:ph type="body" sz="half" idx="1"/>
          </p:nvPr>
        </p:nvSpPr>
        <p:spPr>
          <a:xfrm>
            <a:off x="457200" y="1600200"/>
            <a:ext cx="4298950" cy="4525963"/>
          </a:xfrm>
        </p:spPr>
        <p:txBody>
          <a:bodyPr/>
          <a:lstStyle/>
          <a:p>
            <a:pPr eaLnBrk="1" hangingPunct="1"/>
            <a:r>
              <a:rPr lang="en-US" smtClean="0"/>
              <a:t>Spores small enough to be airborne.</a:t>
            </a:r>
          </a:p>
          <a:p>
            <a:pPr eaLnBrk="1" hangingPunct="1"/>
            <a:r>
              <a:rPr lang="en-US" smtClean="0"/>
              <a:t>Considered respirable. </a:t>
            </a:r>
          </a:p>
          <a:p>
            <a:pPr eaLnBrk="1" hangingPunct="1"/>
            <a:r>
              <a:rPr lang="en-US" smtClean="0"/>
              <a:t>Produce toxic agents known as mycotoxins. </a:t>
            </a:r>
          </a:p>
        </p:txBody>
      </p:sp>
      <p:grpSp>
        <p:nvGrpSpPr>
          <p:cNvPr id="150533" name="Group 6"/>
          <p:cNvGrpSpPr>
            <a:grpSpLocks/>
          </p:cNvGrpSpPr>
          <p:nvPr/>
        </p:nvGrpSpPr>
        <p:grpSpPr bwMode="auto">
          <a:xfrm>
            <a:off x="1531938" y="1666875"/>
            <a:ext cx="6997700" cy="4619625"/>
            <a:chOff x="3184" y="8479"/>
            <a:chExt cx="7275" cy="4957"/>
          </a:xfrm>
        </p:grpSpPr>
        <p:grpSp>
          <p:nvGrpSpPr>
            <p:cNvPr id="150534" name="Group 7"/>
            <p:cNvGrpSpPr>
              <a:grpSpLocks/>
            </p:cNvGrpSpPr>
            <p:nvPr/>
          </p:nvGrpSpPr>
          <p:grpSpPr bwMode="auto">
            <a:xfrm>
              <a:off x="3364" y="8479"/>
              <a:ext cx="7095" cy="4885"/>
              <a:chOff x="3754" y="2267"/>
              <a:chExt cx="7095" cy="4885"/>
            </a:xfrm>
          </p:grpSpPr>
          <p:grpSp>
            <p:nvGrpSpPr>
              <p:cNvPr id="150536" name="Group 8"/>
              <p:cNvGrpSpPr>
                <a:grpSpLocks/>
              </p:cNvGrpSpPr>
              <p:nvPr/>
            </p:nvGrpSpPr>
            <p:grpSpPr bwMode="auto">
              <a:xfrm>
                <a:off x="3754" y="2267"/>
                <a:ext cx="7095" cy="4885"/>
                <a:chOff x="3260" y="2215"/>
                <a:chExt cx="7095" cy="4885"/>
              </a:xfrm>
            </p:grpSpPr>
            <p:pic>
              <p:nvPicPr>
                <p:cNvPr id="150538" name="Picture 9" descr="lung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 y="2215"/>
                  <a:ext cx="1783"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9" name="Picture 10" descr="dusts 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 y="4978"/>
                  <a:ext cx="5589"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0" name="AutoShape 11"/>
                <p:cNvSpPr>
                  <a:spLocks noChangeArrowheads="1"/>
                </p:cNvSpPr>
                <p:nvPr/>
              </p:nvSpPr>
              <p:spPr bwMode="auto">
                <a:xfrm rot="9669997">
                  <a:off x="6658" y="4576"/>
                  <a:ext cx="1893" cy="1374"/>
                </a:xfrm>
                <a:prstGeom prst="cloudCallout">
                  <a:avLst>
                    <a:gd name="adj1" fmla="val -100611"/>
                    <a:gd name="adj2" fmla="val 13124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0541" name="Text Box 12"/>
                <p:cNvSpPr txBox="1">
                  <a:spLocks noChangeArrowheads="1"/>
                </p:cNvSpPr>
                <p:nvPr/>
              </p:nvSpPr>
              <p:spPr bwMode="auto">
                <a:xfrm>
                  <a:off x="7005" y="5291"/>
                  <a:ext cx="112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t>Mold</a:t>
                  </a:r>
                  <a:endParaRPr lang="en-US" sz="2000"/>
                </a:p>
              </p:txBody>
            </p:sp>
            <p:pic>
              <p:nvPicPr>
                <p:cNvPr id="150542" name="il_fi" descr="http://www.islandhandtherapy.com/media/hand_logo.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98" y="4625"/>
                  <a:ext cx="93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0537" name="Rectangle 14"/>
              <p:cNvSpPr>
                <a:spLocks noChangeArrowheads="1"/>
              </p:cNvSpPr>
              <p:nvPr/>
            </p:nvSpPr>
            <p:spPr bwMode="auto">
              <a:xfrm>
                <a:off x="5641" y="5562"/>
                <a:ext cx="647" cy="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50535" name="Rectangle 15"/>
            <p:cNvSpPr>
              <a:spLocks noChangeArrowheads="1"/>
            </p:cNvSpPr>
            <p:nvPr/>
          </p:nvSpPr>
          <p:spPr bwMode="auto">
            <a:xfrm>
              <a:off x="3184" y="12405"/>
              <a:ext cx="3580" cy="10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2884">
                                            <p:txEl>
                                              <p:pRg st="0" end="0"/>
                                            </p:txEl>
                                          </p:spTgt>
                                        </p:tgtEl>
                                        <p:attrNameLst>
                                          <p:attrName>style.visibility</p:attrName>
                                        </p:attrNameLst>
                                      </p:cBhvr>
                                      <p:to>
                                        <p:strVal val="visible"/>
                                      </p:to>
                                    </p:set>
                                    <p:anim calcmode="lin" valueType="num">
                                      <p:cBhvr additive="base">
                                        <p:cTn id="7" dur="500" fill="hold"/>
                                        <p:tgtEl>
                                          <p:spTgt spid="762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28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2884">
                                            <p:txEl>
                                              <p:pRg st="1" end="1"/>
                                            </p:txEl>
                                          </p:spTgt>
                                        </p:tgtEl>
                                        <p:attrNameLst>
                                          <p:attrName>style.visibility</p:attrName>
                                        </p:attrNameLst>
                                      </p:cBhvr>
                                      <p:to>
                                        <p:strVal val="visible"/>
                                      </p:to>
                                    </p:set>
                                    <p:anim calcmode="lin" valueType="num">
                                      <p:cBhvr additive="base">
                                        <p:cTn id="13" dur="500" fill="hold"/>
                                        <p:tgtEl>
                                          <p:spTgt spid="7628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28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2884">
                                            <p:txEl>
                                              <p:pRg st="2" end="2"/>
                                            </p:txEl>
                                          </p:spTgt>
                                        </p:tgtEl>
                                        <p:attrNameLst>
                                          <p:attrName>style.visibility</p:attrName>
                                        </p:attrNameLst>
                                      </p:cBhvr>
                                      <p:to>
                                        <p:strVal val="visible"/>
                                      </p:to>
                                    </p:set>
                                    <p:anim calcmode="lin" valueType="num">
                                      <p:cBhvr additive="base">
                                        <p:cTn id="19" dur="500" fill="hold"/>
                                        <p:tgtEl>
                                          <p:spTgt spid="7628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288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4"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E14DDE-4CBD-4CBE-9ACA-3CBFEDFB9AC4}" type="slidenum">
              <a:rPr lang="en-US" smtClean="0"/>
              <a:pPr eaLnBrk="1" hangingPunct="1"/>
              <a:t>147</a:t>
            </a:fld>
            <a:endParaRPr lang="en-US" smtClean="0"/>
          </a:p>
        </p:txBody>
      </p:sp>
      <p:grpSp>
        <p:nvGrpSpPr>
          <p:cNvPr id="151555" name="Group 5"/>
          <p:cNvGrpSpPr>
            <a:grpSpLocks/>
          </p:cNvGrpSpPr>
          <p:nvPr/>
        </p:nvGrpSpPr>
        <p:grpSpPr bwMode="auto">
          <a:xfrm>
            <a:off x="542925" y="490538"/>
            <a:ext cx="7694613" cy="6375400"/>
            <a:chOff x="6352" y="2475"/>
            <a:chExt cx="4281" cy="3549"/>
          </a:xfrm>
        </p:grpSpPr>
        <p:pic>
          <p:nvPicPr>
            <p:cNvPr id="151556" name="il_fi" descr="http://www.epa.gov/mold/images/photo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03" y="2475"/>
              <a:ext cx="3988" cy="282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1557" name="Text Box 7"/>
            <p:cNvSpPr txBox="1">
              <a:spLocks noChangeArrowheads="1"/>
            </p:cNvSpPr>
            <p:nvPr/>
          </p:nvSpPr>
          <p:spPr bwMode="auto">
            <a:xfrm>
              <a:off x="6352" y="5416"/>
              <a:ext cx="4281"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Worker exposed to fungi (mold) – wearing personal protective equipment.</a:t>
              </a:r>
              <a:endParaRPr lang="en-US" sz="2000"/>
            </a:p>
          </p:txBody>
        </p:sp>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AFE2D7-12D6-47FE-918D-503E682EF144}" type="slidenum">
              <a:rPr lang="en-US" smtClean="0"/>
              <a:pPr eaLnBrk="1" hangingPunct="1"/>
              <a:t>148</a:t>
            </a:fld>
            <a:endParaRPr lang="en-US" smtClean="0"/>
          </a:p>
        </p:txBody>
      </p:sp>
      <p:sp>
        <p:nvSpPr>
          <p:cNvPr id="152579" name="Rectangle 2"/>
          <p:cNvSpPr>
            <a:spLocks noGrp="1" noChangeArrowheads="1"/>
          </p:cNvSpPr>
          <p:nvPr>
            <p:ph type="title"/>
          </p:nvPr>
        </p:nvSpPr>
        <p:spPr/>
        <p:txBody>
          <a:bodyPr/>
          <a:lstStyle/>
          <a:p>
            <a:pPr eaLnBrk="1" hangingPunct="1"/>
            <a:r>
              <a:rPr lang="en-US" smtClean="0"/>
              <a:t>Histoplasmosis</a:t>
            </a:r>
          </a:p>
        </p:txBody>
      </p:sp>
      <p:sp>
        <p:nvSpPr>
          <p:cNvPr id="770052" name="Rectangle 4"/>
          <p:cNvSpPr>
            <a:spLocks noGrp="1" noChangeArrowheads="1"/>
          </p:cNvSpPr>
          <p:nvPr>
            <p:ph type="body" sz="half" idx="1"/>
          </p:nvPr>
        </p:nvSpPr>
        <p:spPr>
          <a:xfrm>
            <a:off x="457200" y="1600200"/>
            <a:ext cx="4559300" cy="4525963"/>
          </a:xfrm>
        </p:spPr>
        <p:txBody>
          <a:bodyPr/>
          <a:lstStyle/>
          <a:p>
            <a:pPr eaLnBrk="1" hangingPunct="1">
              <a:lnSpc>
                <a:spcPct val="90000"/>
              </a:lnSpc>
            </a:pPr>
            <a:r>
              <a:rPr lang="en-US" smtClean="0"/>
              <a:t>Disease caused by inhaling the spores of a fungus called </a:t>
            </a:r>
            <a:r>
              <a:rPr lang="en-US" i="1" smtClean="0"/>
              <a:t>Histoplasma capsulatum (H. capsulatum)</a:t>
            </a:r>
            <a:r>
              <a:rPr lang="en-US" smtClean="0"/>
              <a:t>.</a:t>
            </a:r>
          </a:p>
          <a:p>
            <a:pPr eaLnBrk="1" hangingPunct="1">
              <a:lnSpc>
                <a:spcPct val="90000"/>
              </a:lnSpc>
            </a:pPr>
            <a:r>
              <a:rPr lang="en-US" smtClean="0"/>
              <a:t>Fungus seems to grow best in soils having high nitrogen content, especially those enriched with bird manure or bat droppings. </a:t>
            </a:r>
          </a:p>
        </p:txBody>
      </p:sp>
      <p:grpSp>
        <p:nvGrpSpPr>
          <p:cNvPr id="152581" name="Group 6"/>
          <p:cNvGrpSpPr>
            <a:grpSpLocks/>
          </p:cNvGrpSpPr>
          <p:nvPr/>
        </p:nvGrpSpPr>
        <p:grpSpPr bwMode="auto">
          <a:xfrm>
            <a:off x="5145088" y="1649413"/>
            <a:ext cx="3724275" cy="4156075"/>
            <a:chOff x="7229" y="7967"/>
            <a:chExt cx="2965" cy="3049"/>
          </a:xfrm>
        </p:grpSpPr>
        <p:pic>
          <p:nvPicPr>
            <p:cNvPr id="152582" name="Picture 7" descr="pig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 y="7967"/>
              <a:ext cx="2965" cy="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WordArt 8"/>
            <p:cNvSpPr>
              <a:spLocks noChangeArrowheads="1" noChangeShapeType="1" noTextEdit="1"/>
            </p:cNvSpPr>
            <p:nvPr/>
          </p:nvSpPr>
          <p:spPr bwMode="auto">
            <a:xfrm rot="-1415893">
              <a:off x="7415" y="8393"/>
              <a:ext cx="1579" cy="439"/>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FFFFFF"/>
                  </a:solidFill>
                  <a:latin typeface="Arial"/>
                  <a:cs typeface="Arial"/>
                </a:rPr>
                <a:t>My droppings can</a:t>
              </a:r>
            </a:p>
            <a:p>
              <a:pPr algn="ctr"/>
              <a:r>
                <a:rPr lang="en-US" sz="1200" kern="10">
                  <a:ln w="9525">
                    <a:solidFill>
                      <a:srgbClr val="000000"/>
                    </a:solidFill>
                    <a:round/>
                    <a:headEnd/>
                    <a:tailEnd/>
                  </a:ln>
                  <a:solidFill>
                    <a:srgbClr val="FFFFFF"/>
                  </a:solidFill>
                  <a:latin typeface="Arial"/>
                  <a:cs typeface="Arial"/>
                </a:rPr>
                <a:t>make you sick!</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0052">
                                            <p:txEl>
                                              <p:pRg st="0" end="0"/>
                                            </p:txEl>
                                          </p:spTgt>
                                        </p:tgtEl>
                                        <p:attrNameLst>
                                          <p:attrName>style.visibility</p:attrName>
                                        </p:attrNameLst>
                                      </p:cBhvr>
                                      <p:to>
                                        <p:strVal val="visible"/>
                                      </p:to>
                                    </p:set>
                                    <p:anim calcmode="lin" valueType="num">
                                      <p:cBhvr additive="base">
                                        <p:cTn id="7" dur="500" fill="hold"/>
                                        <p:tgtEl>
                                          <p:spTgt spid="770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0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0052">
                                            <p:txEl>
                                              <p:pRg st="1" end="1"/>
                                            </p:txEl>
                                          </p:spTgt>
                                        </p:tgtEl>
                                        <p:attrNameLst>
                                          <p:attrName>style.visibility</p:attrName>
                                        </p:attrNameLst>
                                      </p:cBhvr>
                                      <p:to>
                                        <p:strVal val="visible"/>
                                      </p:to>
                                    </p:set>
                                    <p:anim calcmode="lin" valueType="num">
                                      <p:cBhvr additive="base">
                                        <p:cTn id="13" dur="500" fill="hold"/>
                                        <p:tgtEl>
                                          <p:spTgt spid="770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005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2"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2A7436-E78C-4FB3-9311-0C3DDE15522D}" type="slidenum">
              <a:rPr lang="en-US" smtClean="0"/>
              <a:pPr eaLnBrk="1" hangingPunct="1"/>
              <a:t>149</a:t>
            </a:fld>
            <a:endParaRPr lang="en-US" smtClean="0"/>
          </a:p>
        </p:txBody>
      </p:sp>
      <p:sp>
        <p:nvSpPr>
          <p:cNvPr id="153603" name="Rectangle 2"/>
          <p:cNvSpPr>
            <a:spLocks noGrp="1" noChangeArrowheads="1"/>
          </p:cNvSpPr>
          <p:nvPr>
            <p:ph type="title"/>
          </p:nvPr>
        </p:nvSpPr>
        <p:spPr/>
        <p:txBody>
          <a:bodyPr/>
          <a:lstStyle/>
          <a:p>
            <a:pPr eaLnBrk="1" hangingPunct="1"/>
            <a:r>
              <a:rPr lang="en-US" sz="4000" smtClean="0"/>
              <a:t>Hantavirus Pulmonary Syndrome</a:t>
            </a:r>
          </a:p>
        </p:txBody>
      </p:sp>
      <p:sp>
        <p:nvSpPr>
          <p:cNvPr id="773124" name="Rectangle 4"/>
          <p:cNvSpPr>
            <a:spLocks noGrp="1" noChangeArrowheads="1"/>
          </p:cNvSpPr>
          <p:nvPr>
            <p:ph type="body" sz="half" idx="1"/>
          </p:nvPr>
        </p:nvSpPr>
        <p:spPr>
          <a:xfrm>
            <a:off x="457200" y="1600200"/>
            <a:ext cx="6245225" cy="4525963"/>
          </a:xfrm>
        </p:spPr>
        <p:txBody>
          <a:bodyPr/>
          <a:lstStyle/>
          <a:p>
            <a:pPr eaLnBrk="1" hangingPunct="1"/>
            <a:r>
              <a:rPr lang="en-US" smtClean="0"/>
              <a:t>Disease spread by rodents that is similar to the flu.</a:t>
            </a:r>
          </a:p>
          <a:p>
            <a:pPr eaLnBrk="1" hangingPunct="1"/>
            <a:r>
              <a:rPr lang="en-US" smtClean="0"/>
              <a:t>Virus is in urine and feces. </a:t>
            </a:r>
          </a:p>
        </p:txBody>
      </p:sp>
      <p:pic>
        <p:nvPicPr>
          <p:cNvPr id="153605" name="Picture 6" descr="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3478213"/>
            <a:ext cx="39941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3124">
                                            <p:txEl>
                                              <p:pRg st="0" end="0"/>
                                            </p:txEl>
                                          </p:spTgt>
                                        </p:tgtEl>
                                        <p:attrNameLst>
                                          <p:attrName>style.visibility</p:attrName>
                                        </p:attrNameLst>
                                      </p:cBhvr>
                                      <p:to>
                                        <p:strVal val="visible"/>
                                      </p:to>
                                    </p:set>
                                    <p:anim calcmode="lin" valueType="num">
                                      <p:cBhvr additive="base">
                                        <p:cTn id="7" dur="500" fill="hold"/>
                                        <p:tgtEl>
                                          <p:spTgt spid="773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3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3124">
                                            <p:txEl>
                                              <p:pRg st="1" end="1"/>
                                            </p:txEl>
                                          </p:spTgt>
                                        </p:tgtEl>
                                        <p:attrNameLst>
                                          <p:attrName>style.visibility</p:attrName>
                                        </p:attrNameLst>
                                      </p:cBhvr>
                                      <p:to>
                                        <p:strVal val="visible"/>
                                      </p:to>
                                    </p:set>
                                    <p:anim calcmode="lin" valueType="num">
                                      <p:cBhvr additive="base">
                                        <p:cTn id="13" dur="500" fill="hold"/>
                                        <p:tgtEl>
                                          <p:spTgt spid="773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31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5C9B64-E516-4C27-9754-FFCA8C44DC2C}" type="slidenum">
              <a:rPr lang="en-US" smtClean="0"/>
              <a:pPr eaLnBrk="1" hangingPunct="1"/>
              <a:t>15</a:t>
            </a:fld>
            <a:endParaRPr lang="en-US" smtClean="0"/>
          </a:p>
        </p:txBody>
      </p:sp>
      <p:pic>
        <p:nvPicPr>
          <p:cNvPr id="4" name="Respirable Dust.mpg">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5888" y="123825"/>
            <a:ext cx="8877300"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48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B8A505-A837-41CB-B846-34F0BD381974}" type="slidenum">
              <a:rPr lang="en-US" smtClean="0"/>
              <a:pPr eaLnBrk="1" hangingPunct="1"/>
              <a:t>150</a:t>
            </a:fld>
            <a:endParaRPr lang="en-US" smtClean="0"/>
          </a:p>
        </p:txBody>
      </p:sp>
      <p:sp>
        <p:nvSpPr>
          <p:cNvPr id="154627" name="Rectangle 2"/>
          <p:cNvSpPr>
            <a:spLocks noGrp="1" noChangeArrowheads="1"/>
          </p:cNvSpPr>
          <p:nvPr>
            <p:ph type="title"/>
          </p:nvPr>
        </p:nvSpPr>
        <p:spPr/>
        <p:txBody>
          <a:bodyPr/>
          <a:lstStyle/>
          <a:p>
            <a:pPr eaLnBrk="1" hangingPunct="1"/>
            <a:r>
              <a:rPr lang="en-US" sz="4000" smtClean="0"/>
              <a:t>Respiratory Protection for Exposures to Fungi (Mold)</a:t>
            </a:r>
          </a:p>
        </p:txBody>
      </p:sp>
      <p:sp>
        <p:nvSpPr>
          <p:cNvPr id="154628" name="Rectangle 3"/>
          <p:cNvSpPr>
            <a:spLocks noGrp="1" noChangeArrowheads="1"/>
          </p:cNvSpPr>
          <p:nvPr>
            <p:ph type="body" sz="half" idx="1"/>
          </p:nvPr>
        </p:nvSpPr>
        <p:spPr>
          <a:xfrm>
            <a:off x="457200" y="1890713"/>
            <a:ext cx="7959725" cy="896937"/>
          </a:xfrm>
        </p:spPr>
        <p:txBody>
          <a:bodyPr/>
          <a:lstStyle/>
          <a:p>
            <a:pPr eaLnBrk="1" hangingPunct="1"/>
            <a:r>
              <a:rPr lang="en-US" b="1" i="1" smtClean="0"/>
              <a:t>Avoid breathing in mold or mold spores!</a:t>
            </a:r>
          </a:p>
        </p:txBody>
      </p:sp>
      <p:grpSp>
        <p:nvGrpSpPr>
          <p:cNvPr id="154629" name="Group 5"/>
          <p:cNvGrpSpPr>
            <a:grpSpLocks/>
          </p:cNvGrpSpPr>
          <p:nvPr/>
        </p:nvGrpSpPr>
        <p:grpSpPr bwMode="auto">
          <a:xfrm>
            <a:off x="460375" y="3036888"/>
            <a:ext cx="4310063" cy="3270250"/>
            <a:chOff x="1707" y="6385"/>
            <a:chExt cx="4387" cy="3280"/>
          </a:xfrm>
        </p:grpSpPr>
        <p:pic>
          <p:nvPicPr>
            <p:cNvPr id="154633" name="Picture 6" descr="MCRN95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76" y="6385"/>
              <a:ext cx="1969" cy="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4" name="Text Box 7"/>
            <p:cNvSpPr txBox="1">
              <a:spLocks noChangeArrowheads="1"/>
            </p:cNvSpPr>
            <p:nvPr/>
          </p:nvSpPr>
          <p:spPr bwMode="auto">
            <a:xfrm>
              <a:off x="1707" y="8350"/>
              <a:ext cx="4387"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Approved Filtering Facepiece Respirator (Disposable) – any combination of N, R &amp; P with efficiency 95, 99 or 100.</a:t>
              </a:r>
              <a:endParaRPr lang="en-US" sz="2000"/>
            </a:p>
          </p:txBody>
        </p:sp>
      </p:grpSp>
      <p:grpSp>
        <p:nvGrpSpPr>
          <p:cNvPr id="154630" name="Group 8"/>
          <p:cNvGrpSpPr>
            <a:grpSpLocks/>
          </p:cNvGrpSpPr>
          <p:nvPr/>
        </p:nvGrpSpPr>
        <p:grpSpPr bwMode="auto">
          <a:xfrm>
            <a:off x="4627563" y="2940050"/>
            <a:ext cx="4235450" cy="3367088"/>
            <a:chOff x="6484" y="6252"/>
            <a:chExt cx="4387" cy="3424"/>
          </a:xfrm>
        </p:grpSpPr>
        <p:pic>
          <p:nvPicPr>
            <p:cNvPr id="154631" name="Picture 9" descr="respirator m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 y="6252"/>
              <a:ext cx="1810" cy="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2" name="Text Box 10"/>
            <p:cNvSpPr txBox="1">
              <a:spLocks noChangeArrowheads="1"/>
            </p:cNvSpPr>
            <p:nvPr/>
          </p:nvSpPr>
          <p:spPr bwMode="auto">
            <a:xfrm>
              <a:off x="6484" y="8343"/>
              <a:ext cx="4387"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Half Mask, Elastomeric, Air Purifying Respirator – any combination of N, R &amp; P with efficiency 95, 99 or 100.</a:t>
              </a:r>
              <a:endParaRPr lang="en-US" sz="2000"/>
            </a:p>
          </p:txBody>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BE0F28-E654-4211-8169-94E19A46B75E}" type="slidenum">
              <a:rPr lang="en-US" smtClean="0"/>
              <a:pPr eaLnBrk="1" hangingPunct="1"/>
              <a:t>151</a:t>
            </a:fld>
            <a:endParaRPr lang="en-US" smtClean="0"/>
          </a:p>
        </p:txBody>
      </p:sp>
      <p:sp>
        <p:nvSpPr>
          <p:cNvPr id="155651" name="Rectangle 2"/>
          <p:cNvSpPr>
            <a:spLocks noGrp="1" noChangeArrowheads="1"/>
          </p:cNvSpPr>
          <p:nvPr>
            <p:ph type="title"/>
          </p:nvPr>
        </p:nvSpPr>
        <p:spPr/>
        <p:txBody>
          <a:bodyPr/>
          <a:lstStyle/>
          <a:p>
            <a:pPr eaLnBrk="1" hangingPunct="1"/>
            <a:r>
              <a:rPr lang="en-US" smtClean="0"/>
              <a:t>Bloodborne Pathogens</a:t>
            </a:r>
          </a:p>
        </p:txBody>
      </p:sp>
      <p:sp>
        <p:nvSpPr>
          <p:cNvPr id="779267" name="Rectangle 3"/>
          <p:cNvSpPr>
            <a:spLocks noGrp="1" noChangeArrowheads="1"/>
          </p:cNvSpPr>
          <p:nvPr>
            <p:ph type="body" sz="half" idx="1"/>
          </p:nvPr>
        </p:nvSpPr>
        <p:spPr>
          <a:xfrm>
            <a:off x="457200" y="1600200"/>
            <a:ext cx="4837113" cy="4525963"/>
          </a:xfrm>
        </p:spPr>
        <p:txBody>
          <a:bodyPr/>
          <a:lstStyle/>
          <a:p>
            <a:pPr eaLnBrk="1" hangingPunct="1"/>
            <a:r>
              <a:rPr lang="en-US" smtClean="0"/>
              <a:t>Hepatitis B Virus (HBV)</a:t>
            </a:r>
          </a:p>
          <a:p>
            <a:pPr eaLnBrk="1" hangingPunct="1"/>
            <a:r>
              <a:rPr lang="en-US" smtClean="0"/>
              <a:t>Hepatitis C Virus (HCV)</a:t>
            </a:r>
          </a:p>
          <a:p>
            <a:pPr eaLnBrk="1" hangingPunct="1"/>
            <a:r>
              <a:rPr lang="en-US" smtClean="0"/>
              <a:t>Human Immunodeficiency Virus (HIV)</a:t>
            </a:r>
          </a:p>
        </p:txBody>
      </p:sp>
      <p:grpSp>
        <p:nvGrpSpPr>
          <p:cNvPr id="155653" name="Group 5"/>
          <p:cNvGrpSpPr>
            <a:grpSpLocks/>
          </p:cNvGrpSpPr>
          <p:nvPr/>
        </p:nvGrpSpPr>
        <p:grpSpPr bwMode="auto">
          <a:xfrm>
            <a:off x="4714875" y="2913063"/>
            <a:ext cx="3114675" cy="3221037"/>
            <a:chOff x="7754" y="2376"/>
            <a:chExt cx="2510" cy="2696"/>
          </a:xfrm>
        </p:grpSpPr>
        <p:pic>
          <p:nvPicPr>
            <p:cNvPr id="155654" name="Picture 6" descr="File:Biohazard.svg">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80" y="2376"/>
              <a:ext cx="2267" cy="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5" name="Text Box 7"/>
            <p:cNvSpPr txBox="1">
              <a:spLocks noChangeArrowheads="1"/>
            </p:cNvSpPr>
            <p:nvPr/>
          </p:nvSpPr>
          <p:spPr bwMode="auto">
            <a:xfrm>
              <a:off x="7754" y="4438"/>
              <a:ext cx="251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Symbol for</a:t>
              </a:r>
            </a:p>
            <a:p>
              <a:pPr algn="ctr" eaLnBrk="1" hangingPunct="1"/>
              <a:r>
                <a:rPr lang="en-US" sz="2000" b="1" i="1"/>
                <a:t>Bloodborne Pathogen</a:t>
              </a: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anim calcmode="lin" valueType="num">
                                      <p:cBhvr additive="base">
                                        <p:cTn id="7" dur="500" fill="hold"/>
                                        <p:tgtEl>
                                          <p:spTgt spid="77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9267">
                                            <p:txEl>
                                              <p:pRg st="1" end="1"/>
                                            </p:txEl>
                                          </p:spTgt>
                                        </p:tgtEl>
                                        <p:attrNameLst>
                                          <p:attrName>style.visibility</p:attrName>
                                        </p:attrNameLst>
                                      </p:cBhvr>
                                      <p:to>
                                        <p:strVal val="visible"/>
                                      </p:to>
                                    </p:set>
                                    <p:anim calcmode="lin" valueType="num">
                                      <p:cBhvr additive="base">
                                        <p:cTn id="13" dur="500" fill="hold"/>
                                        <p:tgtEl>
                                          <p:spTgt spid="779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9267">
                                            <p:txEl>
                                              <p:pRg st="2" end="2"/>
                                            </p:txEl>
                                          </p:spTgt>
                                        </p:tgtEl>
                                        <p:attrNameLst>
                                          <p:attrName>style.visibility</p:attrName>
                                        </p:attrNameLst>
                                      </p:cBhvr>
                                      <p:to>
                                        <p:strVal val="visible"/>
                                      </p:to>
                                    </p:set>
                                    <p:anim calcmode="lin" valueType="num">
                                      <p:cBhvr additive="base">
                                        <p:cTn id="19" dur="500" fill="hold"/>
                                        <p:tgtEl>
                                          <p:spTgt spid="779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0154A-497E-40BF-9FD4-B99AACF215BA}" type="slidenum">
              <a:rPr lang="en-US" smtClean="0"/>
              <a:pPr eaLnBrk="1" hangingPunct="1"/>
              <a:t>152</a:t>
            </a:fld>
            <a:endParaRPr lang="en-US" smtClean="0"/>
          </a:p>
        </p:txBody>
      </p:sp>
      <p:sp>
        <p:nvSpPr>
          <p:cNvPr id="156675" name="Rectangle 2"/>
          <p:cNvSpPr>
            <a:spLocks noGrp="1" noChangeArrowheads="1"/>
          </p:cNvSpPr>
          <p:nvPr>
            <p:ph type="title"/>
          </p:nvPr>
        </p:nvSpPr>
        <p:spPr/>
        <p:txBody>
          <a:bodyPr/>
          <a:lstStyle/>
          <a:p>
            <a:pPr eaLnBrk="1" hangingPunct="1"/>
            <a:r>
              <a:rPr lang="en-US" sz="4000" smtClean="0"/>
              <a:t>How Bloodborne Pathogens are Spread</a:t>
            </a:r>
          </a:p>
        </p:txBody>
      </p:sp>
      <p:sp>
        <p:nvSpPr>
          <p:cNvPr id="156676" name="Text Box 5"/>
          <p:cNvSpPr txBox="1">
            <a:spLocks noChangeArrowheads="1"/>
          </p:cNvSpPr>
          <p:nvPr/>
        </p:nvSpPr>
        <p:spPr bwMode="auto">
          <a:xfrm>
            <a:off x="1676400" y="5480050"/>
            <a:ext cx="57499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For an infection to occur, all four conditions must be present.</a:t>
            </a:r>
            <a:endParaRPr lang="en-US" sz="2400"/>
          </a:p>
        </p:txBody>
      </p:sp>
      <p:pic>
        <p:nvPicPr>
          <p:cNvPr id="156677" name="il_fi" descr="http://faculty.weber.edu/pstewart/images/puzzle.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22563" y="1741488"/>
            <a:ext cx="3925887"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Text Box 8"/>
          <p:cNvSpPr txBox="1">
            <a:spLocks noChangeArrowheads="1"/>
          </p:cNvSpPr>
          <p:nvPr/>
        </p:nvSpPr>
        <p:spPr bwMode="auto">
          <a:xfrm>
            <a:off x="1343025" y="1824038"/>
            <a:ext cx="2176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t>Present</a:t>
            </a:r>
            <a:endParaRPr lang="en-US" sz="2400"/>
          </a:p>
        </p:txBody>
      </p:sp>
      <p:sp>
        <p:nvSpPr>
          <p:cNvPr id="156679" name="Text Box 9"/>
          <p:cNvSpPr txBox="1">
            <a:spLocks noChangeArrowheads="1"/>
          </p:cNvSpPr>
          <p:nvPr/>
        </p:nvSpPr>
        <p:spPr bwMode="auto">
          <a:xfrm>
            <a:off x="6134100" y="1893888"/>
            <a:ext cx="21764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i="1"/>
              <a:t>Route of Entry</a:t>
            </a:r>
            <a:endParaRPr lang="en-US" sz="2400"/>
          </a:p>
        </p:txBody>
      </p:sp>
      <p:sp>
        <p:nvSpPr>
          <p:cNvPr id="156680" name="Text Box 10"/>
          <p:cNvSpPr txBox="1">
            <a:spLocks noChangeArrowheads="1"/>
          </p:cNvSpPr>
          <p:nvPr/>
        </p:nvSpPr>
        <p:spPr bwMode="auto">
          <a:xfrm>
            <a:off x="6034088" y="4613275"/>
            <a:ext cx="2365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a:t>Susceptible</a:t>
            </a:r>
            <a:endParaRPr lang="en-US" sz="2400"/>
          </a:p>
        </p:txBody>
      </p:sp>
      <p:sp>
        <p:nvSpPr>
          <p:cNvPr id="156681" name="Text Box 11"/>
          <p:cNvSpPr txBox="1">
            <a:spLocks noChangeArrowheads="1"/>
          </p:cNvSpPr>
          <p:nvPr/>
        </p:nvSpPr>
        <p:spPr bwMode="auto">
          <a:xfrm>
            <a:off x="1065213" y="4351338"/>
            <a:ext cx="22606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t>Quantity</a:t>
            </a:r>
            <a:endParaRPr lang="en-US" sz="24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F7E20C-B90E-4F7E-BBF9-AE58BEB8E1AA}" type="slidenum">
              <a:rPr lang="en-US" smtClean="0"/>
              <a:pPr eaLnBrk="1" hangingPunct="1"/>
              <a:t>153</a:t>
            </a:fld>
            <a:endParaRPr lang="en-US" smtClean="0"/>
          </a:p>
        </p:txBody>
      </p:sp>
      <p:sp>
        <p:nvSpPr>
          <p:cNvPr id="157699" name="Rectangle 2"/>
          <p:cNvSpPr>
            <a:spLocks noGrp="1" noChangeArrowheads="1"/>
          </p:cNvSpPr>
          <p:nvPr>
            <p:ph type="title"/>
          </p:nvPr>
        </p:nvSpPr>
        <p:spPr/>
        <p:txBody>
          <a:bodyPr/>
          <a:lstStyle/>
          <a:p>
            <a:pPr eaLnBrk="1" hangingPunct="1"/>
            <a:r>
              <a:rPr lang="en-US" smtClean="0"/>
              <a:t>Universal Precautions</a:t>
            </a:r>
          </a:p>
        </p:txBody>
      </p:sp>
      <p:sp>
        <p:nvSpPr>
          <p:cNvPr id="157700" name="Rectangle 4"/>
          <p:cNvSpPr>
            <a:spLocks noGrp="1" noChangeArrowheads="1"/>
          </p:cNvSpPr>
          <p:nvPr>
            <p:ph type="body" sz="half" idx="1"/>
          </p:nvPr>
        </p:nvSpPr>
        <p:spPr>
          <a:xfrm>
            <a:off x="457200" y="1600200"/>
            <a:ext cx="4213225" cy="4525963"/>
          </a:xfrm>
        </p:spPr>
        <p:txBody>
          <a:bodyPr/>
          <a:lstStyle/>
          <a:p>
            <a:pPr eaLnBrk="1" hangingPunct="1"/>
            <a:r>
              <a:rPr lang="en-US" smtClean="0"/>
              <a:t>Concept of bloodborne disease control which requires that </a:t>
            </a:r>
            <a:r>
              <a:rPr lang="en-US" u="sng" smtClean="0"/>
              <a:t>all</a:t>
            </a:r>
            <a:r>
              <a:rPr lang="en-US" smtClean="0"/>
              <a:t> human blood and fluids be treated as if known to be infectious. </a:t>
            </a:r>
          </a:p>
        </p:txBody>
      </p:sp>
      <p:pic>
        <p:nvPicPr>
          <p:cNvPr id="157701" name="Picture 7" descr="gl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1835150"/>
            <a:ext cx="2728913" cy="30845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7702" name="Text Box 8"/>
          <p:cNvSpPr txBox="1">
            <a:spLocks noChangeArrowheads="1"/>
          </p:cNvSpPr>
          <p:nvPr/>
        </p:nvSpPr>
        <p:spPr bwMode="auto">
          <a:xfrm>
            <a:off x="4416425" y="5010150"/>
            <a:ext cx="43957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Protect yourself against bloodborne pathogens – always wear gloves.</a:t>
            </a:r>
            <a:endParaRPr lang="en-US" sz="20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2BF3FE-4980-4DA3-819D-1B4EA5611C23}" type="slidenum">
              <a:rPr lang="en-US" smtClean="0"/>
              <a:pPr eaLnBrk="1" hangingPunct="1"/>
              <a:t>154</a:t>
            </a:fld>
            <a:endParaRPr lang="en-US" smtClean="0"/>
          </a:p>
        </p:txBody>
      </p:sp>
      <p:sp>
        <p:nvSpPr>
          <p:cNvPr id="158723" name="Rectangle 2"/>
          <p:cNvSpPr>
            <a:spLocks noGrp="1" noChangeArrowheads="1"/>
          </p:cNvSpPr>
          <p:nvPr>
            <p:ph type="title"/>
          </p:nvPr>
        </p:nvSpPr>
        <p:spPr/>
        <p:txBody>
          <a:bodyPr/>
          <a:lstStyle/>
          <a:p>
            <a:pPr eaLnBrk="1" hangingPunct="1"/>
            <a:r>
              <a:rPr lang="en-US" smtClean="0"/>
              <a:t>Preventing Disease</a:t>
            </a:r>
          </a:p>
        </p:txBody>
      </p:sp>
      <p:grpSp>
        <p:nvGrpSpPr>
          <p:cNvPr id="158724" name="Group 4"/>
          <p:cNvGrpSpPr>
            <a:grpSpLocks/>
          </p:cNvGrpSpPr>
          <p:nvPr/>
        </p:nvGrpSpPr>
        <p:grpSpPr bwMode="auto">
          <a:xfrm>
            <a:off x="1582738" y="1430338"/>
            <a:ext cx="5962650" cy="5146675"/>
            <a:chOff x="7179" y="11758"/>
            <a:chExt cx="3448" cy="2936"/>
          </a:xfrm>
        </p:grpSpPr>
        <p:pic>
          <p:nvPicPr>
            <p:cNvPr id="158725" name="Picture 5" descr="wash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 y="11758"/>
              <a:ext cx="2947" cy="196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8726" name="Text Box 6"/>
            <p:cNvSpPr txBox="1">
              <a:spLocks noChangeArrowheads="1"/>
            </p:cNvSpPr>
            <p:nvPr/>
          </p:nvSpPr>
          <p:spPr bwMode="auto">
            <a:xfrm>
              <a:off x="7179" y="13848"/>
              <a:ext cx="3448"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Frequent hand washing will help to prevent sickness and disease.</a:t>
              </a:r>
              <a:endParaRPr lang="en-US" sz="2400"/>
            </a:p>
          </p:txBody>
        </p:sp>
      </p:gr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3F335B-DD56-476E-9881-B8C2624DC931}" type="slidenum">
              <a:rPr lang="en-US" smtClean="0"/>
              <a:pPr eaLnBrk="1" hangingPunct="1"/>
              <a:t>155</a:t>
            </a:fld>
            <a:endParaRPr lang="en-US" smtClean="0"/>
          </a:p>
        </p:txBody>
      </p:sp>
      <p:sp>
        <p:nvSpPr>
          <p:cNvPr id="159747" name="Rectangle 2"/>
          <p:cNvSpPr>
            <a:spLocks noGrp="1" noChangeArrowheads="1"/>
          </p:cNvSpPr>
          <p:nvPr>
            <p:ph type="title"/>
          </p:nvPr>
        </p:nvSpPr>
        <p:spPr/>
        <p:txBody>
          <a:bodyPr/>
          <a:lstStyle/>
          <a:p>
            <a:pPr eaLnBrk="1" hangingPunct="1"/>
            <a:r>
              <a:rPr lang="en-US" smtClean="0"/>
              <a:t>Poisonous Plants</a:t>
            </a:r>
          </a:p>
        </p:txBody>
      </p:sp>
      <p:sp>
        <p:nvSpPr>
          <p:cNvPr id="159748" name="Rectangle 3"/>
          <p:cNvSpPr>
            <a:spLocks noGrp="1" noChangeArrowheads="1"/>
          </p:cNvSpPr>
          <p:nvPr>
            <p:ph type="body" sz="half" idx="1"/>
          </p:nvPr>
        </p:nvSpPr>
        <p:spPr/>
        <p:txBody>
          <a:bodyPr/>
          <a:lstStyle/>
          <a:p>
            <a:pPr eaLnBrk="1" hangingPunct="1"/>
            <a:r>
              <a:rPr lang="en-US" smtClean="0"/>
              <a:t>Poison Ivy</a:t>
            </a:r>
          </a:p>
          <a:p>
            <a:pPr eaLnBrk="1" hangingPunct="1"/>
            <a:r>
              <a:rPr lang="en-US" smtClean="0"/>
              <a:t>Poison Oak</a:t>
            </a:r>
          </a:p>
          <a:p>
            <a:pPr eaLnBrk="1" hangingPunct="1"/>
            <a:r>
              <a:rPr lang="en-US" smtClean="0"/>
              <a:t>Poison Sumac</a:t>
            </a:r>
          </a:p>
          <a:p>
            <a:pPr eaLnBrk="1" hangingPunct="1"/>
            <a:r>
              <a:rPr lang="en-US" smtClean="0"/>
              <a:t>Others?</a:t>
            </a:r>
          </a:p>
        </p:txBody>
      </p:sp>
      <p:pic>
        <p:nvPicPr>
          <p:cNvPr id="159749" name="Picture 5" descr="poison su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4056063"/>
            <a:ext cx="18415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descr="poison i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4264025"/>
            <a:ext cx="22828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7" descr="poison oa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188" y="4292600"/>
            <a:ext cx="22367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55057C-DCD8-4023-8A42-2F786539DE66}" type="slidenum">
              <a:rPr lang="en-US" smtClean="0"/>
              <a:pPr eaLnBrk="1" hangingPunct="1"/>
              <a:t>156</a:t>
            </a:fld>
            <a:endParaRPr lang="en-US" smtClean="0"/>
          </a:p>
        </p:txBody>
      </p:sp>
      <p:sp>
        <p:nvSpPr>
          <p:cNvPr id="160771" name="Rectangle 2"/>
          <p:cNvSpPr>
            <a:spLocks noGrp="1" noChangeArrowheads="1"/>
          </p:cNvSpPr>
          <p:nvPr>
            <p:ph type="title"/>
          </p:nvPr>
        </p:nvSpPr>
        <p:spPr/>
        <p:txBody>
          <a:bodyPr/>
          <a:lstStyle/>
          <a:p>
            <a:pPr eaLnBrk="1" hangingPunct="1"/>
            <a:r>
              <a:rPr lang="en-US" sz="4000" smtClean="0"/>
              <a:t>Poisonous &amp; Infectious Animals</a:t>
            </a:r>
          </a:p>
        </p:txBody>
      </p:sp>
      <p:sp>
        <p:nvSpPr>
          <p:cNvPr id="794627" name="Rectangle 3"/>
          <p:cNvSpPr>
            <a:spLocks noGrp="1" noChangeArrowheads="1"/>
          </p:cNvSpPr>
          <p:nvPr>
            <p:ph type="body" idx="1"/>
          </p:nvPr>
        </p:nvSpPr>
        <p:spPr/>
        <p:txBody>
          <a:bodyPr/>
          <a:lstStyle/>
          <a:p>
            <a:pPr eaLnBrk="1" hangingPunct="1"/>
            <a:r>
              <a:rPr lang="en-US" smtClean="0"/>
              <a:t>Rabies</a:t>
            </a:r>
          </a:p>
          <a:p>
            <a:pPr eaLnBrk="1" hangingPunct="1"/>
            <a:r>
              <a:rPr lang="en-US" smtClean="0"/>
              <a:t>What are, if any, the poisonous &amp; infectious animals on your job-site?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27">
                                            <p:txEl>
                                              <p:pRg st="0" end="0"/>
                                            </p:txEl>
                                          </p:spTgt>
                                        </p:tgtEl>
                                        <p:attrNameLst>
                                          <p:attrName>style.visibility</p:attrName>
                                        </p:attrNameLst>
                                      </p:cBhvr>
                                      <p:to>
                                        <p:strVal val="visible"/>
                                      </p:to>
                                    </p:set>
                                    <p:anim calcmode="lin" valueType="num">
                                      <p:cBhvr additive="base">
                                        <p:cTn id="7" dur="500" fill="hold"/>
                                        <p:tgtEl>
                                          <p:spTgt spid="79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4627">
                                            <p:txEl>
                                              <p:pRg st="1" end="1"/>
                                            </p:txEl>
                                          </p:spTgt>
                                        </p:tgtEl>
                                        <p:attrNameLst>
                                          <p:attrName>style.visibility</p:attrName>
                                        </p:attrNameLst>
                                      </p:cBhvr>
                                      <p:to>
                                        <p:strVal val="visible"/>
                                      </p:to>
                                    </p:set>
                                    <p:anim calcmode="lin" valueType="num">
                                      <p:cBhvr additive="base">
                                        <p:cTn id="13" dur="500" fill="hold"/>
                                        <p:tgtEl>
                                          <p:spTgt spid="794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7"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945A4B-736B-4A5C-953E-E99BB65503CE}" type="slidenum">
              <a:rPr lang="en-US" smtClean="0"/>
              <a:pPr eaLnBrk="1" hangingPunct="1"/>
              <a:t>157</a:t>
            </a:fld>
            <a:endParaRPr lang="en-US" smtClean="0"/>
          </a:p>
        </p:txBody>
      </p:sp>
      <p:sp>
        <p:nvSpPr>
          <p:cNvPr id="161795" name="Rectangle 2"/>
          <p:cNvSpPr>
            <a:spLocks noGrp="1" noChangeArrowheads="1"/>
          </p:cNvSpPr>
          <p:nvPr>
            <p:ph type="title"/>
          </p:nvPr>
        </p:nvSpPr>
        <p:spPr/>
        <p:txBody>
          <a:bodyPr/>
          <a:lstStyle/>
          <a:p>
            <a:pPr eaLnBrk="1" hangingPunct="1"/>
            <a:r>
              <a:rPr lang="en-US" sz="4000" smtClean="0"/>
              <a:t>Special Considerations for Construction</a:t>
            </a:r>
          </a:p>
        </p:txBody>
      </p:sp>
      <p:sp>
        <p:nvSpPr>
          <p:cNvPr id="796675" name="Rectangle 3"/>
          <p:cNvSpPr>
            <a:spLocks noGrp="1" noChangeArrowheads="1"/>
          </p:cNvSpPr>
          <p:nvPr>
            <p:ph type="body" idx="1"/>
          </p:nvPr>
        </p:nvSpPr>
        <p:spPr/>
        <p:txBody>
          <a:bodyPr/>
          <a:lstStyle/>
          <a:p>
            <a:pPr eaLnBrk="1" hangingPunct="1"/>
            <a:r>
              <a:rPr lang="en-US" smtClean="0"/>
              <a:t>Host Employer</a:t>
            </a:r>
          </a:p>
          <a:p>
            <a:pPr eaLnBrk="1" hangingPunct="1"/>
            <a:r>
              <a:rPr lang="en-US" smtClean="0"/>
              <a:t>Controlling Contractor</a:t>
            </a:r>
          </a:p>
          <a:p>
            <a:pPr eaLnBrk="1" hangingPunct="1"/>
            <a:r>
              <a:rPr lang="en-US" smtClean="0"/>
              <a:t>Sub-Contractors</a:t>
            </a:r>
          </a:p>
        </p:txBody>
      </p:sp>
      <p:sp>
        <p:nvSpPr>
          <p:cNvPr id="796676" name="Rectangle 4"/>
          <p:cNvSpPr>
            <a:spLocks noChangeArrowheads="1"/>
          </p:cNvSpPr>
          <p:nvPr/>
        </p:nvSpPr>
        <p:spPr bwMode="auto">
          <a:xfrm>
            <a:off x="717550" y="5103813"/>
            <a:ext cx="796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400" b="1" i="1"/>
              <a:t>Remember… Cheap is good, until someone gets hurt!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6675">
                                            <p:txEl>
                                              <p:pRg st="0" end="0"/>
                                            </p:txEl>
                                          </p:spTgt>
                                        </p:tgtEl>
                                        <p:attrNameLst>
                                          <p:attrName>style.visibility</p:attrName>
                                        </p:attrNameLst>
                                      </p:cBhvr>
                                      <p:to>
                                        <p:strVal val="visible"/>
                                      </p:to>
                                    </p:set>
                                    <p:anim calcmode="lin" valueType="num">
                                      <p:cBhvr additive="base">
                                        <p:cTn id="7" dur="500" fill="hold"/>
                                        <p:tgtEl>
                                          <p:spTgt spid="796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6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6675">
                                            <p:txEl>
                                              <p:pRg st="1" end="1"/>
                                            </p:txEl>
                                          </p:spTgt>
                                        </p:tgtEl>
                                        <p:attrNameLst>
                                          <p:attrName>style.visibility</p:attrName>
                                        </p:attrNameLst>
                                      </p:cBhvr>
                                      <p:to>
                                        <p:strVal val="visible"/>
                                      </p:to>
                                    </p:set>
                                    <p:anim calcmode="lin" valueType="num">
                                      <p:cBhvr additive="base">
                                        <p:cTn id="13" dur="500" fill="hold"/>
                                        <p:tgtEl>
                                          <p:spTgt spid="796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6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6675">
                                            <p:txEl>
                                              <p:pRg st="2" end="2"/>
                                            </p:txEl>
                                          </p:spTgt>
                                        </p:tgtEl>
                                        <p:attrNameLst>
                                          <p:attrName>style.visibility</p:attrName>
                                        </p:attrNameLst>
                                      </p:cBhvr>
                                      <p:to>
                                        <p:strVal val="visible"/>
                                      </p:to>
                                    </p:set>
                                    <p:anim calcmode="lin" valueType="num">
                                      <p:cBhvr additive="base">
                                        <p:cTn id="19" dur="500" fill="hold"/>
                                        <p:tgtEl>
                                          <p:spTgt spid="796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6676"/>
                                        </p:tgtEl>
                                        <p:attrNameLst>
                                          <p:attrName>style.visibility</p:attrName>
                                        </p:attrNameLst>
                                      </p:cBhvr>
                                      <p:to>
                                        <p:strVal val="visible"/>
                                      </p:to>
                                    </p:set>
                                    <p:anim calcmode="lin" valueType="num">
                                      <p:cBhvr additive="base">
                                        <p:cTn id="25" dur="500" fill="hold"/>
                                        <p:tgtEl>
                                          <p:spTgt spid="796676"/>
                                        </p:tgtEl>
                                        <p:attrNameLst>
                                          <p:attrName>ppt_x</p:attrName>
                                        </p:attrNameLst>
                                      </p:cBhvr>
                                      <p:tavLst>
                                        <p:tav tm="0">
                                          <p:val>
                                            <p:strVal val="#ppt_x"/>
                                          </p:val>
                                        </p:tav>
                                        <p:tav tm="100000">
                                          <p:val>
                                            <p:strVal val="#ppt_x"/>
                                          </p:val>
                                        </p:tav>
                                      </p:tavLst>
                                    </p:anim>
                                    <p:anim calcmode="lin" valueType="num">
                                      <p:cBhvr additive="base">
                                        <p:cTn id="26" dur="500" fill="hold"/>
                                        <p:tgtEl>
                                          <p:spTgt spid="796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p:bldP spid="79667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577BF2-92D1-4601-8607-7A74B2596DE9}" type="slidenum">
              <a:rPr lang="en-US" smtClean="0"/>
              <a:pPr eaLnBrk="1" hangingPunct="1"/>
              <a:t>158</a:t>
            </a:fld>
            <a:endParaRPr lang="en-US" smtClean="0"/>
          </a:p>
        </p:txBody>
      </p:sp>
      <p:sp>
        <p:nvSpPr>
          <p:cNvPr id="162819" name="Rectangle 2"/>
          <p:cNvSpPr>
            <a:spLocks noGrp="1" noChangeArrowheads="1"/>
          </p:cNvSpPr>
          <p:nvPr>
            <p:ph type="title"/>
          </p:nvPr>
        </p:nvSpPr>
        <p:spPr/>
        <p:txBody>
          <a:bodyPr/>
          <a:lstStyle/>
          <a:p>
            <a:pPr eaLnBrk="1" hangingPunct="1"/>
            <a:r>
              <a:rPr lang="en-US" smtClean="0"/>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34A4D6-050C-432B-A056-729F1D3585BE}" type="slidenum">
              <a:rPr lang="en-US" smtClean="0"/>
              <a:pPr eaLnBrk="1" hangingPunct="1"/>
              <a:t>16</a:t>
            </a:fld>
            <a:endParaRPr lang="en-US" smtClean="0"/>
          </a:p>
        </p:txBody>
      </p:sp>
      <p:pic>
        <p:nvPicPr>
          <p:cNvPr id="17411" name="Picture 4" descr="particle siz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528638"/>
            <a:ext cx="7866063"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00885-6302-4AB8-8883-4200D5AA631B}" type="slidenum">
              <a:rPr lang="en-US" smtClean="0"/>
              <a:pPr eaLnBrk="1" hangingPunct="1"/>
              <a:t>17</a:t>
            </a:fld>
            <a:endParaRPr lang="en-US" smtClean="0"/>
          </a:p>
        </p:txBody>
      </p:sp>
      <p:sp>
        <p:nvSpPr>
          <p:cNvPr id="18435" name="Rectangle 2"/>
          <p:cNvSpPr>
            <a:spLocks noGrp="1" noChangeArrowheads="1"/>
          </p:cNvSpPr>
          <p:nvPr>
            <p:ph type="title"/>
          </p:nvPr>
        </p:nvSpPr>
        <p:spPr/>
        <p:txBody>
          <a:bodyPr/>
          <a:lstStyle/>
          <a:p>
            <a:pPr eaLnBrk="1" hangingPunct="1"/>
            <a:r>
              <a:rPr lang="en-US" sz="4000" smtClean="0"/>
              <a:t>High Efficiency Particulate Air (HEPA) </a:t>
            </a:r>
          </a:p>
        </p:txBody>
      </p:sp>
      <p:sp>
        <p:nvSpPr>
          <p:cNvPr id="18436" name="Rectangle 3"/>
          <p:cNvSpPr>
            <a:spLocks noGrp="1" noChangeArrowheads="1"/>
          </p:cNvSpPr>
          <p:nvPr>
            <p:ph type="body" idx="1"/>
          </p:nvPr>
        </p:nvSpPr>
        <p:spPr>
          <a:xfrm>
            <a:off x="457200" y="4924425"/>
            <a:ext cx="7258050" cy="1201738"/>
          </a:xfrm>
        </p:spPr>
        <p:txBody>
          <a:bodyPr/>
          <a:lstStyle/>
          <a:p>
            <a:pPr eaLnBrk="1" hangingPunct="1"/>
            <a:r>
              <a:rPr lang="en-US" smtClean="0"/>
              <a:t>Capable of filtering 0.3 micrometer particles with 99.97% efficiency.</a:t>
            </a: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1804988"/>
            <a:ext cx="5243512" cy="2736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0"/>
          <p:cNvGrpSpPr>
            <a:grpSpLocks/>
          </p:cNvGrpSpPr>
          <p:nvPr/>
        </p:nvGrpSpPr>
        <p:grpSpPr bwMode="auto">
          <a:xfrm>
            <a:off x="4773613" y="1851025"/>
            <a:ext cx="3614737" cy="1704975"/>
            <a:chOff x="3007" y="1166"/>
            <a:chExt cx="2277" cy="1074"/>
          </a:xfrm>
        </p:grpSpPr>
        <p:sp>
          <p:nvSpPr>
            <p:cNvPr id="18439" name="Oval 7"/>
            <p:cNvSpPr>
              <a:spLocks noChangeArrowheads="1"/>
            </p:cNvSpPr>
            <p:nvPr/>
          </p:nvSpPr>
          <p:spPr bwMode="auto">
            <a:xfrm>
              <a:off x="3007" y="1929"/>
              <a:ext cx="339" cy="311"/>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0" name="Line 8"/>
            <p:cNvSpPr>
              <a:spLocks noChangeShapeType="1"/>
            </p:cNvSpPr>
            <p:nvPr/>
          </p:nvSpPr>
          <p:spPr bwMode="auto">
            <a:xfrm flipH="1">
              <a:off x="3346" y="1399"/>
              <a:ext cx="1372" cy="63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Text Box 9"/>
            <p:cNvSpPr txBox="1">
              <a:spLocks noChangeArrowheads="1"/>
            </p:cNvSpPr>
            <p:nvPr/>
          </p:nvSpPr>
          <p:spPr bwMode="auto">
            <a:xfrm>
              <a:off x="4742" y="1166"/>
              <a:ext cx="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100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575057-E245-4507-B12A-753FFE8A3761}" type="slidenum">
              <a:rPr lang="en-US" smtClean="0"/>
              <a:pPr eaLnBrk="1" hangingPunct="1"/>
              <a:t>18</a:t>
            </a:fld>
            <a:endParaRPr lang="en-US" smtClean="0"/>
          </a:p>
        </p:txBody>
      </p:sp>
      <p:sp>
        <p:nvSpPr>
          <p:cNvPr id="19459" name="Rectangle 2"/>
          <p:cNvSpPr>
            <a:spLocks noGrp="1" noChangeArrowheads="1"/>
          </p:cNvSpPr>
          <p:nvPr>
            <p:ph type="title"/>
          </p:nvPr>
        </p:nvSpPr>
        <p:spPr/>
        <p:txBody>
          <a:bodyPr/>
          <a:lstStyle/>
          <a:p>
            <a:pPr eaLnBrk="1" hangingPunct="1"/>
            <a:r>
              <a:rPr lang="en-US" smtClean="0"/>
              <a:t>Gases</a:t>
            </a:r>
          </a:p>
        </p:txBody>
      </p:sp>
      <p:sp>
        <p:nvSpPr>
          <p:cNvPr id="409603" name="Rectangle 3"/>
          <p:cNvSpPr>
            <a:spLocks noGrp="1" noChangeArrowheads="1"/>
          </p:cNvSpPr>
          <p:nvPr>
            <p:ph type="body" idx="1"/>
          </p:nvPr>
        </p:nvSpPr>
        <p:spPr/>
        <p:txBody>
          <a:bodyPr/>
          <a:lstStyle/>
          <a:p>
            <a:pPr eaLnBrk="1" hangingPunct="1">
              <a:buFontTx/>
              <a:buNone/>
            </a:pPr>
            <a:r>
              <a:rPr lang="en-US" sz="2800" b="1" i="1" smtClean="0"/>
              <a:t>Examples of gases found in construction:</a:t>
            </a:r>
          </a:p>
          <a:p>
            <a:pPr eaLnBrk="1" hangingPunct="1">
              <a:buFontTx/>
              <a:buNone/>
            </a:pPr>
            <a:endParaRPr lang="en-US" sz="2800" b="1" i="1" smtClean="0"/>
          </a:p>
          <a:p>
            <a:pPr eaLnBrk="1" hangingPunct="1"/>
            <a:r>
              <a:rPr lang="en-US" sz="2800" b="1" smtClean="0"/>
              <a:t>Oxygen </a:t>
            </a:r>
            <a:r>
              <a:rPr lang="en-US" sz="2800" smtClean="0"/>
              <a:t>– used for welding and cutting.</a:t>
            </a:r>
          </a:p>
          <a:p>
            <a:pPr eaLnBrk="1" hangingPunct="1"/>
            <a:r>
              <a:rPr lang="en-US" sz="2800" b="1" smtClean="0"/>
              <a:t>Acetylene </a:t>
            </a:r>
            <a:r>
              <a:rPr lang="en-US" sz="2800" smtClean="0"/>
              <a:t>– used for welding and cutting. </a:t>
            </a:r>
          </a:p>
          <a:p>
            <a:pPr eaLnBrk="1" hangingPunct="1"/>
            <a:r>
              <a:rPr lang="en-US" sz="2800" b="1" smtClean="0"/>
              <a:t>Propane</a:t>
            </a:r>
            <a:r>
              <a:rPr lang="en-US" sz="2800" smtClean="0"/>
              <a:t> – used for heating &amp; fuel.</a:t>
            </a:r>
          </a:p>
          <a:p>
            <a:pPr eaLnBrk="1" hangingPunct="1"/>
            <a:r>
              <a:rPr lang="en-US" sz="2800" b="1" smtClean="0"/>
              <a:t>Carbon Dioxide</a:t>
            </a:r>
            <a:r>
              <a:rPr lang="en-US" sz="2800" smtClean="0"/>
              <a:t> – used as an inert gas and can be found naturally in sewers. </a:t>
            </a:r>
          </a:p>
          <a:p>
            <a:pPr eaLnBrk="1" hangingPunct="1"/>
            <a:r>
              <a:rPr lang="en-US" sz="2800" b="1" smtClean="0"/>
              <a:t>Methane </a:t>
            </a:r>
            <a:r>
              <a:rPr lang="en-US" sz="2800" smtClean="0"/>
              <a:t>– the principle component of natural gas and found in earth deposits.</a:t>
            </a:r>
          </a:p>
        </p:txBody>
      </p:sp>
      <p:pic>
        <p:nvPicPr>
          <p:cNvPr id="19461" name="Picture 4" descr="http://www.sitehawk.com/images/ghs_pictograms/bottle_lg.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05563" y="371475"/>
            <a:ext cx="919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03">
                                            <p:txEl>
                                              <p:pRg st="2" end="2"/>
                                            </p:txEl>
                                          </p:spTgt>
                                        </p:tgtEl>
                                        <p:attrNameLst>
                                          <p:attrName>style.visibility</p:attrName>
                                        </p:attrNameLst>
                                      </p:cBhvr>
                                      <p:to>
                                        <p:strVal val="visible"/>
                                      </p:to>
                                    </p:set>
                                    <p:anim calcmode="lin" valueType="num">
                                      <p:cBhvr additive="base">
                                        <p:cTn id="13" dur="500" fill="hold"/>
                                        <p:tgtEl>
                                          <p:spTgt spid="409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03">
                                            <p:txEl>
                                              <p:pRg st="3" end="3"/>
                                            </p:txEl>
                                          </p:spTgt>
                                        </p:tgtEl>
                                        <p:attrNameLst>
                                          <p:attrName>style.visibility</p:attrName>
                                        </p:attrNameLst>
                                      </p:cBhvr>
                                      <p:to>
                                        <p:strVal val="visible"/>
                                      </p:to>
                                    </p:set>
                                    <p:anim calcmode="lin" valueType="num">
                                      <p:cBhvr additive="base">
                                        <p:cTn id="19" dur="500" fill="hold"/>
                                        <p:tgtEl>
                                          <p:spTgt spid="409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03">
                                            <p:txEl>
                                              <p:pRg st="4" end="4"/>
                                            </p:txEl>
                                          </p:spTgt>
                                        </p:tgtEl>
                                        <p:attrNameLst>
                                          <p:attrName>style.visibility</p:attrName>
                                        </p:attrNameLst>
                                      </p:cBhvr>
                                      <p:to>
                                        <p:strVal val="visible"/>
                                      </p:to>
                                    </p:set>
                                    <p:anim calcmode="lin" valueType="num">
                                      <p:cBhvr additive="base">
                                        <p:cTn id="25" dur="500" fill="hold"/>
                                        <p:tgtEl>
                                          <p:spTgt spid="4096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03">
                                            <p:txEl>
                                              <p:pRg st="5" end="5"/>
                                            </p:txEl>
                                          </p:spTgt>
                                        </p:tgtEl>
                                        <p:attrNameLst>
                                          <p:attrName>style.visibility</p:attrName>
                                        </p:attrNameLst>
                                      </p:cBhvr>
                                      <p:to>
                                        <p:strVal val="visible"/>
                                      </p:to>
                                    </p:set>
                                    <p:anim calcmode="lin" valueType="num">
                                      <p:cBhvr additive="base">
                                        <p:cTn id="31" dur="500" fill="hold"/>
                                        <p:tgtEl>
                                          <p:spTgt spid="409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603">
                                            <p:txEl>
                                              <p:pRg st="6" end="6"/>
                                            </p:txEl>
                                          </p:spTgt>
                                        </p:tgtEl>
                                        <p:attrNameLst>
                                          <p:attrName>style.visibility</p:attrName>
                                        </p:attrNameLst>
                                      </p:cBhvr>
                                      <p:to>
                                        <p:strVal val="visible"/>
                                      </p:to>
                                    </p:set>
                                    <p:anim calcmode="lin" valueType="num">
                                      <p:cBhvr additive="base">
                                        <p:cTn id="37" dur="500" fill="hold"/>
                                        <p:tgtEl>
                                          <p:spTgt spid="409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F40E93-99A8-4397-AAA2-F58407C9C1C3}" type="slidenum">
              <a:rPr lang="en-US" smtClean="0"/>
              <a:pPr eaLnBrk="1" hangingPunct="1"/>
              <a:t>19</a:t>
            </a:fld>
            <a:endParaRPr lang="en-US" smtClean="0"/>
          </a:p>
        </p:txBody>
      </p:sp>
      <p:sp>
        <p:nvSpPr>
          <p:cNvPr id="20483" name="Rectangle 2"/>
          <p:cNvSpPr>
            <a:spLocks noGrp="1" noChangeArrowheads="1"/>
          </p:cNvSpPr>
          <p:nvPr>
            <p:ph type="title"/>
          </p:nvPr>
        </p:nvSpPr>
        <p:spPr/>
        <p:txBody>
          <a:bodyPr/>
          <a:lstStyle/>
          <a:p>
            <a:pPr eaLnBrk="1" hangingPunct="1"/>
            <a:r>
              <a:rPr lang="en-US" smtClean="0"/>
              <a:t>Gases</a:t>
            </a:r>
          </a:p>
        </p:txBody>
      </p:sp>
      <p:sp>
        <p:nvSpPr>
          <p:cNvPr id="410627" name="Rectangle 3"/>
          <p:cNvSpPr>
            <a:spLocks noGrp="1" noChangeArrowheads="1"/>
          </p:cNvSpPr>
          <p:nvPr>
            <p:ph type="body" idx="1"/>
          </p:nvPr>
        </p:nvSpPr>
        <p:spPr/>
        <p:txBody>
          <a:bodyPr/>
          <a:lstStyle/>
          <a:p>
            <a:pPr eaLnBrk="1" hangingPunct="1">
              <a:lnSpc>
                <a:spcPct val="90000"/>
              </a:lnSpc>
              <a:buFontTx/>
              <a:buNone/>
            </a:pPr>
            <a:r>
              <a:rPr lang="en-US" sz="2800" b="1" i="1" smtClean="0"/>
              <a:t>Examples of gases found in construction:</a:t>
            </a:r>
          </a:p>
          <a:p>
            <a:pPr eaLnBrk="1" hangingPunct="1">
              <a:lnSpc>
                <a:spcPct val="90000"/>
              </a:lnSpc>
              <a:buFontTx/>
              <a:buNone/>
            </a:pPr>
            <a:endParaRPr lang="en-US" sz="2800" smtClean="0"/>
          </a:p>
          <a:p>
            <a:pPr eaLnBrk="1" hangingPunct="1">
              <a:lnSpc>
                <a:spcPct val="90000"/>
              </a:lnSpc>
            </a:pPr>
            <a:r>
              <a:rPr lang="en-US" sz="2800" b="1" smtClean="0"/>
              <a:t>Hydrogen Sulfide</a:t>
            </a:r>
            <a:r>
              <a:rPr lang="en-US" sz="2800" smtClean="0"/>
              <a:t> –break down of organic matter and can be found naturally in sewers. </a:t>
            </a:r>
          </a:p>
          <a:p>
            <a:pPr eaLnBrk="1" hangingPunct="1">
              <a:lnSpc>
                <a:spcPct val="90000"/>
              </a:lnSpc>
            </a:pPr>
            <a:r>
              <a:rPr lang="en-US" sz="2800" b="1" smtClean="0"/>
              <a:t>Carbon Monoxide</a:t>
            </a:r>
            <a:r>
              <a:rPr lang="en-US" sz="2800" smtClean="0"/>
              <a:t> – highly toxic and produced by the incomplete combustion of fuels. </a:t>
            </a:r>
          </a:p>
          <a:p>
            <a:pPr eaLnBrk="1" hangingPunct="1">
              <a:lnSpc>
                <a:spcPct val="90000"/>
              </a:lnSpc>
            </a:pPr>
            <a:r>
              <a:rPr lang="en-US" sz="2800" b="1" smtClean="0"/>
              <a:t>Welding Gases</a:t>
            </a:r>
            <a:r>
              <a:rPr lang="en-US" sz="2800" smtClean="0"/>
              <a:t> – The welding arc can produce ozone, phosgene and carbon monoxide gases.</a:t>
            </a:r>
          </a:p>
          <a:p>
            <a:pPr eaLnBrk="1" hangingPunct="1">
              <a:lnSpc>
                <a:spcPct val="90000"/>
              </a:lnSpc>
            </a:pPr>
            <a:r>
              <a:rPr lang="en-US" sz="2800" b="1" smtClean="0"/>
              <a:t>Diesel Exhaust</a:t>
            </a:r>
            <a:r>
              <a:rPr lang="en-US" sz="2800" smtClean="0"/>
              <a:t> – Nitrogen Dioxide.</a:t>
            </a:r>
          </a:p>
        </p:txBody>
      </p:sp>
      <p:pic>
        <p:nvPicPr>
          <p:cNvPr id="20485" name="Picture 4" descr="http://www.sitehawk.com/images/ghs_pictograms/bottle_lg.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05563" y="371475"/>
            <a:ext cx="919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627">
                                            <p:txEl>
                                              <p:pRg st="2" end="2"/>
                                            </p:txEl>
                                          </p:spTgt>
                                        </p:tgtEl>
                                        <p:attrNameLst>
                                          <p:attrName>style.visibility</p:attrName>
                                        </p:attrNameLst>
                                      </p:cBhvr>
                                      <p:to>
                                        <p:strVal val="visible"/>
                                      </p:to>
                                    </p:set>
                                    <p:anim calcmode="lin" valueType="num">
                                      <p:cBhvr additive="base">
                                        <p:cTn id="13" dur="500" fill="hold"/>
                                        <p:tgtEl>
                                          <p:spTgt spid="410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anim calcmode="lin" valueType="num">
                                      <p:cBhvr additive="base">
                                        <p:cTn id="19" dur="500" fill="hold"/>
                                        <p:tgtEl>
                                          <p:spTgt spid="410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627">
                                            <p:txEl>
                                              <p:pRg st="4" end="4"/>
                                            </p:txEl>
                                          </p:spTgt>
                                        </p:tgtEl>
                                        <p:attrNameLst>
                                          <p:attrName>style.visibility</p:attrName>
                                        </p:attrNameLst>
                                      </p:cBhvr>
                                      <p:to>
                                        <p:strVal val="visible"/>
                                      </p:to>
                                    </p:set>
                                    <p:anim calcmode="lin" valueType="num">
                                      <p:cBhvr additive="base">
                                        <p:cTn id="25" dur="500" fill="hold"/>
                                        <p:tgtEl>
                                          <p:spTgt spid="4106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627">
                                            <p:txEl>
                                              <p:pRg st="5" end="5"/>
                                            </p:txEl>
                                          </p:spTgt>
                                        </p:tgtEl>
                                        <p:attrNameLst>
                                          <p:attrName>style.visibility</p:attrName>
                                        </p:attrNameLst>
                                      </p:cBhvr>
                                      <p:to>
                                        <p:strVal val="visible"/>
                                      </p:to>
                                    </p:set>
                                    <p:anim calcmode="lin" valueType="num">
                                      <p:cBhvr additive="base">
                                        <p:cTn id="31" dur="500" fill="hold"/>
                                        <p:tgtEl>
                                          <p:spTgt spid="4106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595774-5337-4FB6-A003-066D0015C12C}" type="slidenum">
              <a:rPr lang="en-US" smtClean="0"/>
              <a:pPr eaLnBrk="1" hangingPunct="1"/>
              <a:t>2</a:t>
            </a:fld>
            <a:endParaRPr lang="en-US" smtClean="0"/>
          </a:p>
        </p:txBody>
      </p:sp>
      <p:sp>
        <p:nvSpPr>
          <p:cNvPr id="3075" name="Rectangle 2"/>
          <p:cNvSpPr>
            <a:spLocks noGrp="1" noChangeArrowheads="1"/>
          </p:cNvSpPr>
          <p:nvPr>
            <p:ph type="title"/>
          </p:nvPr>
        </p:nvSpPr>
        <p:spPr/>
        <p:txBody>
          <a:bodyPr/>
          <a:lstStyle/>
          <a:p>
            <a:pPr eaLnBrk="1" hangingPunct="1"/>
            <a:r>
              <a:rPr lang="en-US" smtClean="0"/>
              <a:t>Chemical Health Hazards</a:t>
            </a:r>
          </a:p>
        </p:txBody>
      </p:sp>
      <p:sp>
        <p:nvSpPr>
          <p:cNvPr id="367619" name="Rectangle 3"/>
          <p:cNvSpPr>
            <a:spLocks noGrp="1" noChangeArrowheads="1"/>
          </p:cNvSpPr>
          <p:nvPr>
            <p:ph type="body" idx="1"/>
          </p:nvPr>
        </p:nvSpPr>
        <p:spPr/>
        <p:txBody>
          <a:bodyPr/>
          <a:lstStyle/>
          <a:p>
            <a:pPr eaLnBrk="1" hangingPunct="1">
              <a:buFontTx/>
              <a:buNone/>
            </a:pPr>
            <a:r>
              <a:rPr lang="en-US" b="1" i="1" smtClean="0"/>
              <a:t>Learning Goals:</a:t>
            </a:r>
            <a:endParaRPr lang="en-US" smtClean="0"/>
          </a:p>
          <a:p>
            <a:pPr eaLnBrk="1" hangingPunct="1"/>
            <a:r>
              <a:rPr lang="en-US" smtClean="0"/>
              <a:t>Be able to explain what a chemical health hazard is and how construction workers might be exposed to these hazards.</a:t>
            </a:r>
          </a:p>
          <a:p>
            <a:pPr eaLnBrk="1" hangingPunct="1"/>
            <a:r>
              <a:rPr lang="en-US" smtClean="0"/>
              <a:t>Define important terms used to describe chemical hazards in the workplace.</a:t>
            </a:r>
          </a:p>
          <a:p>
            <a:pPr eaLnBrk="1" hangingPunct="1"/>
            <a:r>
              <a:rPr lang="en-US" smtClean="0"/>
              <a:t>Overview the health effects of these hazards on the human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anim calcmode="lin" valueType="num">
                                      <p:cBhvr additive="base">
                                        <p:cTn id="7" dur="500" fill="hold"/>
                                        <p:tgtEl>
                                          <p:spTgt spid="367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7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7619">
                                            <p:txEl>
                                              <p:pRg st="1" end="1"/>
                                            </p:txEl>
                                          </p:spTgt>
                                        </p:tgtEl>
                                        <p:attrNameLst>
                                          <p:attrName>style.visibility</p:attrName>
                                        </p:attrNameLst>
                                      </p:cBhvr>
                                      <p:to>
                                        <p:strVal val="visible"/>
                                      </p:to>
                                    </p:set>
                                    <p:anim calcmode="lin" valueType="num">
                                      <p:cBhvr additive="base">
                                        <p:cTn id="13" dur="500" fill="hold"/>
                                        <p:tgtEl>
                                          <p:spTgt spid="367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7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7619">
                                            <p:txEl>
                                              <p:pRg st="2" end="2"/>
                                            </p:txEl>
                                          </p:spTgt>
                                        </p:tgtEl>
                                        <p:attrNameLst>
                                          <p:attrName>style.visibility</p:attrName>
                                        </p:attrNameLst>
                                      </p:cBhvr>
                                      <p:to>
                                        <p:strVal val="visible"/>
                                      </p:to>
                                    </p:set>
                                    <p:anim calcmode="lin" valueType="num">
                                      <p:cBhvr additive="base">
                                        <p:cTn id="19" dur="500" fill="hold"/>
                                        <p:tgtEl>
                                          <p:spTgt spid="367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7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7619">
                                            <p:txEl>
                                              <p:pRg st="3" end="3"/>
                                            </p:txEl>
                                          </p:spTgt>
                                        </p:tgtEl>
                                        <p:attrNameLst>
                                          <p:attrName>style.visibility</p:attrName>
                                        </p:attrNameLst>
                                      </p:cBhvr>
                                      <p:to>
                                        <p:strVal val="visible"/>
                                      </p:to>
                                    </p:set>
                                    <p:anim calcmode="lin" valueType="num">
                                      <p:cBhvr additive="base">
                                        <p:cTn id="25" dur="500" fill="hold"/>
                                        <p:tgtEl>
                                          <p:spTgt spid="367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76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107D90-CE83-4393-8F52-57A07582E496}" type="slidenum">
              <a:rPr lang="en-US" smtClean="0"/>
              <a:pPr eaLnBrk="1" hangingPunct="1"/>
              <a:t>20</a:t>
            </a:fld>
            <a:endParaRPr lang="en-US" smtClean="0"/>
          </a:p>
        </p:txBody>
      </p:sp>
      <p:sp>
        <p:nvSpPr>
          <p:cNvPr id="413700" name="Rectangle 4"/>
          <p:cNvSpPr>
            <a:spLocks noChangeArrowheads="1"/>
          </p:cNvSpPr>
          <p:nvPr/>
        </p:nvSpPr>
        <p:spPr bwMode="auto">
          <a:xfrm>
            <a:off x="585788" y="1752600"/>
            <a:ext cx="802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4000" b="1" i="1"/>
              <a:t>How do Gases Affect the Body?</a:t>
            </a:r>
            <a:r>
              <a:rPr lang="en-US" sz="4000"/>
              <a:t> </a:t>
            </a:r>
          </a:p>
        </p:txBody>
      </p:sp>
      <p:sp>
        <p:nvSpPr>
          <p:cNvPr id="413701" name="Rectangle 5"/>
          <p:cNvSpPr>
            <a:spLocks noChangeArrowheads="1"/>
          </p:cNvSpPr>
          <p:nvPr/>
        </p:nvSpPr>
        <p:spPr bwMode="auto">
          <a:xfrm>
            <a:off x="2489200" y="3081338"/>
            <a:ext cx="3824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4000" b="1" i="1"/>
              <a:t>Who’s at Risk?</a:t>
            </a:r>
          </a:p>
        </p:txBody>
      </p:sp>
      <p:sp>
        <p:nvSpPr>
          <p:cNvPr id="21509" name="Rectangle 6"/>
          <p:cNvSpPr>
            <a:spLocks noGrp="1" noChangeArrowheads="1"/>
          </p:cNvSpPr>
          <p:nvPr>
            <p:ph type="title"/>
          </p:nvPr>
        </p:nvSpPr>
        <p:spPr/>
        <p:txBody>
          <a:bodyPr/>
          <a:lstStyle/>
          <a:p>
            <a:pPr eaLnBrk="1" hangingPunct="1"/>
            <a:r>
              <a:rPr lang="en-US" i="1" smtClean="0"/>
              <a:t>Group Discussion…</a:t>
            </a:r>
          </a:p>
        </p:txBody>
      </p:sp>
      <p:sp>
        <p:nvSpPr>
          <p:cNvPr id="413703" name="Rectangle 7"/>
          <p:cNvSpPr>
            <a:spLocks noChangeArrowheads="1"/>
          </p:cNvSpPr>
          <p:nvPr/>
        </p:nvSpPr>
        <p:spPr bwMode="auto">
          <a:xfrm>
            <a:off x="1174750" y="4346575"/>
            <a:ext cx="6457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i="1"/>
              <a:t>What hazardous gases are present on your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3700"/>
                                        </p:tgtEl>
                                        <p:attrNameLst>
                                          <p:attrName>style.visibility</p:attrName>
                                        </p:attrNameLst>
                                      </p:cBhvr>
                                      <p:to>
                                        <p:strVal val="visible"/>
                                      </p:to>
                                    </p:set>
                                    <p:anim calcmode="lin" valueType="num">
                                      <p:cBhvr additive="base">
                                        <p:cTn id="7" dur="500" fill="hold"/>
                                        <p:tgtEl>
                                          <p:spTgt spid="413700"/>
                                        </p:tgtEl>
                                        <p:attrNameLst>
                                          <p:attrName>ppt_x</p:attrName>
                                        </p:attrNameLst>
                                      </p:cBhvr>
                                      <p:tavLst>
                                        <p:tav tm="0">
                                          <p:val>
                                            <p:strVal val="#ppt_x"/>
                                          </p:val>
                                        </p:tav>
                                        <p:tav tm="100000">
                                          <p:val>
                                            <p:strVal val="#ppt_x"/>
                                          </p:val>
                                        </p:tav>
                                      </p:tavLst>
                                    </p:anim>
                                    <p:anim calcmode="lin" valueType="num">
                                      <p:cBhvr additive="base">
                                        <p:cTn id="8" dur="500" fill="hold"/>
                                        <p:tgtEl>
                                          <p:spTgt spid="4137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3701"/>
                                        </p:tgtEl>
                                        <p:attrNameLst>
                                          <p:attrName>style.visibility</p:attrName>
                                        </p:attrNameLst>
                                      </p:cBhvr>
                                      <p:to>
                                        <p:strVal val="visible"/>
                                      </p:to>
                                    </p:set>
                                    <p:anim calcmode="lin" valueType="num">
                                      <p:cBhvr additive="base">
                                        <p:cTn id="13" dur="500" fill="hold"/>
                                        <p:tgtEl>
                                          <p:spTgt spid="413701"/>
                                        </p:tgtEl>
                                        <p:attrNameLst>
                                          <p:attrName>ppt_x</p:attrName>
                                        </p:attrNameLst>
                                      </p:cBhvr>
                                      <p:tavLst>
                                        <p:tav tm="0">
                                          <p:val>
                                            <p:strVal val="#ppt_x"/>
                                          </p:val>
                                        </p:tav>
                                        <p:tav tm="100000">
                                          <p:val>
                                            <p:strVal val="#ppt_x"/>
                                          </p:val>
                                        </p:tav>
                                      </p:tavLst>
                                    </p:anim>
                                    <p:anim calcmode="lin" valueType="num">
                                      <p:cBhvr additive="base">
                                        <p:cTn id="14" dur="500" fill="hold"/>
                                        <p:tgtEl>
                                          <p:spTgt spid="4137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3703"/>
                                        </p:tgtEl>
                                        <p:attrNameLst>
                                          <p:attrName>style.visibility</p:attrName>
                                        </p:attrNameLst>
                                      </p:cBhvr>
                                      <p:to>
                                        <p:strVal val="visible"/>
                                      </p:to>
                                    </p:set>
                                    <p:anim calcmode="lin" valueType="num">
                                      <p:cBhvr additive="base">
                                        <p:cTn id="19" dur="500" fill="hold"/>
                                        <p:tgtEl>
                                          <p:spTgt spid="413703"/>
                                        </p:tgtEl>
                                        <p:attrNameLst>
                                          <p:attrName>ppt_x</p:attrName>
                                        </p:attrNameLst>
                                      </p:cBhvr>
                                      <p:tavLst>
                                        <p:tav tm="0">
                                          <p:val>
                                            <p:strVal val="#ppt_x"/>
                                          </p:val>
                                        </p:tav>
                                        <p:tav tm="100000">
                                          <p:val>
                                            <p:strVal val="#ppt_x"/>
                                          </p:val>
                                        </p:tav>
                                      </p:tavLst>
                                    </p:anim>
                                    <p:anim calcmode="lin" valueType="num">
                                      <p:cBhvr additive="base">
                                        <p:cTn id="20" dur="500" fill="hold"/>
                                        <p:tgtEl>
                                          <p:spTgt spid="413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p:bldP spid="413701" grpId="0"/>
      <p:bldP spid="4137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A85C3-9754-41BD-9A21-A612EAE9F744}" type="slidenum">
              <a:rPr lang="en-US" smtClean="0"/>
              <a:pPr eaLnBrk="1" hangingPunct="1"/>
              <a:t>21</a:t>
            </a:fld>
            <a:endParaRPr lang="en-US" smtClean="0"/>
          </a:p>
        </p:txBody>
      </p:sp>
      <p:sp>
        <p:nvSpPr>
          <p:cNvPr id="22531" name="Rectangle 2"/>
          <p:cNvSpPr>
            <a:spLocks noGrp="1" noChangeArrowheads="1"/>
          </p:cNvSpPr>
          <p:nvPr>
            <p:ph type="title"/>
          </p:nvPr>
        </p:nvSpPr>
        <p:spPr/>
        <p:txBody>
          <a:bodyPr/>
          <a:lstStyle/>
          <a:p>
            <a:pPr eaLnBrk="1" hangingPunct="1"/>
            <a:r>
              <a:rPr lang="en-US" smtClean="0"/>
              <a:t>Gases</a:t>
            </a:r>
          </a:p>
        </p:txBody>
      </p:sp>
      <p:sp>
        <p:nvSpPr>
          <p:cNvPr id="416771" name="Rectangle 3"/>
          <p:cNvSpPr>
            <a:spLocks noGrp="1" noChangeArrowheads="1"/>
          </p:cNvSpPr>
          <p:nvPr>
            <p:ph type="body" idx="1"/>
          </p:nvPr>
        </p:nvSpPr>
        <p:spPr/>
        <p:txBody>
          <a:bodyPr/>
          <a:lstStyle/>
          <a:p>
            <a:pPr eaLnBrk="1" hangingPunct="1">
              <a:lnSpc>
                <a:spcPct val="90000"/>
              </a:lnSpc>
              <a:buFontTx/>
              <a:buNone/>
            </a:pPr>
            <a:r>
              <a:rPr lang="en-US" b="1" i="1" smtClean="0"/>
              <a:t>Important questions concerning gases:</a:t>
            </a:r>
          </a:p>
          <a:p>
            <a:pPr eaLnBrk="1" hangingPunct="1">
              <a:lnSpc>
                <a:spcPct val="90000"/>
              </a:lnSpc>
              <a:buFontTx/>
              <a:buNone/>
            </a:pPr>
            <a:endParaRPr lang="en-US" b="1" i="1" smtClean="0"/>
          </a:p>
          <a:p>
            <a:pPr eaLnBrk="1" hangingPunct="1">
              <a:lnSpc>
                <a:spcPct val="90000"/>
              </a:lnSpc>
            </a:pPr>
            <a:r>
              <a:rPr lang="en-US" smtClean="0"/>
              <a:t>What is the gas density?</a:t>
            </a:r>
          </a:p>
          <a:p>
            <a:pPr eaLnBrk="1" hangingPunct="1">
              <a:lnSpc>
                <a:spcPct val="90000"/>
              </a:lnSpc>
            </a:pPr>
            <a:r>
              <a:rPr lang="en-US" smtClean="0"/>
              <a:t>What is the flammable range (LFL) of the gas?</a:t>
            </a:r>
          </a:p>
          <a:p>
            <a:pPr eaLnBrk="1" hangingPunct="1">
              <a:lnSpc>
                <a:spcPct val="90000"/>
              </a:lnSpc>
            </a:pPr>
            <a:r>
              <a:rPr lang="en-US" smtClean="0"/>
              <a:t>How toxic is the gas (PEL, TLV, REL &amp; IDLH)?</a:t>
            </a:r>
          </a:p>
          <a:p>
            <a:pPr eaLnBrk="1" hangingPunct="1">
              <a:lnSpc>
                <a:spcPct val="90000"/>
              </a:lnSpc>
            </a:pPr>
            <a:r>
              <a:rPr lang="en-US" smtClean="0"/>
              <a:t>Is the gas a simple asphyxiant or a chemical asphyxiant?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6771">
                                            <p:txEl>
                                              <p:pRg st="2" end="2"/>
                                            </p:txEl>
                                          </p:spTgt>
                                        </p:tgtEl>
                                        <p:attrNameLst>
                                          <p:attrName>style.visibility</p:attrName>
                                        </p:attrNameLst>
                                      </p:cBhvr>
                                      <p:to>
                                        <p:strVal val="visible"/>
                                      </p:to>
                                    </p:set>
                                    <p:anim calcmode="lin" valueType="num">
                                      <p:cBhvr additive="base">
                                        <p:cTn id="13" dur="500" fill="hold"/>
                                        <p:tgtEl>
                                          <p:spTgt spid="416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6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6771">
                                            <p:txEl>
                                              <p:pRg st="3" end="3"/>
                                            </p:txEl>
                                          </p:spTgt>
                                        </p:tgtEl>
                                        <p:attrNameLst>
                                          <p:attrName>style.visibility</p:attrName>
                                        </p:attrNameLst>
                                      </p:cBhvr>
                                      <p:to>
                                        <p:strVal val="visible"/>
                                      </p:to>
                                    </p:set>
                                    <p:anim calcmode="lin" valueType="num">
                                      <p:cBhvr additive="base">
                                        <p:cTn id="19" dur="500" fill="hold"/>
                                        <p:tgtEl>
                                          <p:spTgt spid="416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6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6771">
                                            <p:txEl>
                                              <p:pRg st="4" end="4"/>
                                            </p:txEl>
                                          </p:spTgt>
                                        </p:tgtEl>
                                        <p:attrNameLst>
                                          <p:attrName>style.visibility</p:attrName>
                                        </p:attrNameLst>
                                      </p:cBhvr>
                                      <p:to>
                                        <p:strVal val="visible"/>
                                      </p:to>
                                    </p:set>
                                    <p:anim calcmode="lin" valueType="num">
                                      <p:cBhvr additive="base">
                                        <p:cTn id="25" dur="500" fill="hold"/>
                                        <p:tgtEl>
                                          <p:spTgt spid="416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6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6771">
                                            <p:txEl>
                                              <p:pRg st="5" end="5"/>
                                            </p:txEl>
                                          </p:spTgt>
                                        </p:tgtEl>
                                        <p:attrNameLst>
                                          <p:attrName>style.visibility</p:attrName>
                                        </p:attrNameLst>
                                      </p:cBhvr>
                                      <p:to>
                                        <p:strVal val="visible"/>
                                      </p:to>
                                    </p:set>
                                    <p:anim calcmode="lin" valueType="num">
                                      <p:cBhvr additive="base">
                                        <p:cTn id="31" dur="500" fill="hold"/>
                                        <p:tgtEl>
                                          <p:spTgt spid="416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6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A7444-EF63-4CD1-828E-78163CB7B824}" type="slidenum">
              <a:rPr lang="en-US" smtClean="0"/>
              <a:pPr eaLnBrk="1" hangingPunct="1"/>
              <a:t>22</a:t>
            </a:fld>
            <a:endParaRPr lang="en-US" smtClean="0"/>
          </a:p>
        </p:txBody>
      </p:sp>
      <p:sp>
        <p:nvSpPr>
          <p:cNvPr id="23555" name="Rectangle 2"/>
          <p:cNvSpPr>
            <a:spLocks noGrp="1" noChangeArrowheads="1"/>
          </p:cNvSpPr>
          <p:nvPr>
            <p:ph type="title" idx="4294967295"/>
          </p:nvPr>
        </p:nvSpPr>
        <p:spPr>
          <a:xfrm>
            <a:off x="0" y="274638"/>
            <a:ext cx="8229600" cy="1143000"/>
          </a:xfrm>
        </p:spPr>
        <p:txBody>
          <a:bodyPr/>
          <a:lstStyle/>
          <a:p>
            <a:pPr eaLnBrk="1" hangingPunct="1"/>
            <a:r>
              <a:rPr lang="en-US" smtClean="0"/>
              <a:t>Gas Density</a:t>
            </a:r>
          </a:p>
        </p:txBody>
      </p:sp>
      <p:pic>
        <p:nvPicPr>
          <p:cNvPr id="23556" name="il_fi" descr="http://www.cats-grin.co.uk/Red%20Balloon.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40325" y="1358900"/>
            <a:ext cx="14589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13"/>
          <p:cNvSpPr txBox="1">
            <a:spLocks noChangeArrowheads="1"/>
          </p:cNvSpPr>
          <p:nvPr/>
        </p:nvSpPr>
        <p:spPr bwMode="auto">
          <a:xfrm>
            <a:off x="5999163" y="1336675"/>
            <a:ext cx="25955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Helium .062</a:t>
            </a:r>
            <a:endParaRPr lang="en-US" sz="2400"/>
          </a:p>
        </p:txBody>
      </p:sp>
      <p:sp>
        <p:nvSpPr>
          <p:cNvPr id="23558" name="Text Box 14"/>
          <p:cNvSpPr txBox="1">
            <a:spLocks noChangeArrowheads="1"/>
          </p:cNvSpPr>
          <p:nvPr/>
        </p:nvSpPr>
        <p:spPr bwMode="auto">
          <a:xfrm>
            <a:off x="515938" y="1979613"/>
            <a:ext cx="29289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t>Gas Density</a:t>
            </a:r>
          </a:p>
          <a:p>
            <a:pPr algn="ctr" eaLnBrk="1" hangingPunct="1"/>
            <a:r>
              <a:rPr lang="en-US" sz="3200" b="1"/>
              <a:t>(Air = 1)</a:t>
            </a:r>
          </a:p>
        </p:txBody>
      </p:sp>
      <p:grpSp>
        <p:nvGrpSpPr>
          <p:cNvPr id="23559" name="Group 21"/>
          <p:cNvGrpSpPr>
            <a:grpSpLocks/>
          </p:cNvGrpSpPr>
          <p:nvPr/>
        </p:nvGrpSpPr>
        <p:grpSpPr bwMode="auto">
          <a:xfrm>
            <a:off x="2495550" y="1878013"/>
            <a:ext cx="4267200" cy="3773487"/>
            <a:chOff x="1572" y="1183"/>
            <a:chExt cx="2405" cy="2057"/>
          </a:xfrm>
        </p:grpSpPr>
        <p:sp>
          <p:nvSpPr>
            <p:cNvPr id="23564" name="Line 15"/>
            <p:cNvSpPr>
              <a:spLocks noChangeShapeType="1"/>
            </p:cNvSpPr>
            <p:nvPr/>
          </p:nvSpPr>
          <p:spPr bwMode="auto">
            <a:xfrm flipH="1">
              <a:off x="1572" y="3237"/>
              <a:ext cx="239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6"/>
            <p:cNvSpPr>
              <a:spLocks noChangeShapeType="1"/>
            </p:cNvSpPr>
            <p:nvPr/>
          </p:nvSpPr>
          <p:spPr bwMode="auto">
            <a:xfrm flipV="1">
              <a:off x="3968" y="1183"/>
              <a:ext cx="9" cy="205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3560" name="il_fi" descr="http://www.google.com/url?source=imgres&amp;ct=img&amp;q=http://www.thriftypropane.org/img/thrifty-propane.jpg&amp;sa=X&amp;ei=ROylTNHZHceRnwe3n-WRAQ&amp;ved=0CAQQ8wc&amp;usg=AFQjCNFOZ6Spaocg7pxiTEoct5JPEAXQYA"/>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746375" y="3857625"/>
            <a:ext cx="16637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8"/>
          <p:cNvSpPr txBox="1">
            <a:spLocks noChangeArrowheads="1"/>
          </p:cNvSpPr>
          <p:nvPr/>
        </p:nvSpPr>
        <p:spPr bwMode="auto">
          <a:xfrm>
            <a:off x="1227138" y="4189413"/>
            <a:ext cx="1524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a:t>Propane 1.55</a:t>
            </a:r>
            <a:endParaRPr lang="en-US" sz="2400"/>
          </a:p>
        </p:txBody>
      </p:sp>
      <p:pic>
        <p:nvPicPr>
          <p:cNvPr id="23562" name="Picture 19" descr="soda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1838" y="3990975"/>
            <a:ext cx="1228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20"/>
          <p:cNvSpPr txBox="1">
            <a:spLocks noChangeArrowheads="1"/>
          </p:cNvSpPr>
          <p:nvPr/>
        </p:nvSpPr>
        <p:spPr bwMode="auto">
          <a:xfrm>
            <a:off x="5292725" y="5748338"/>
            <a:ext cx="2014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Carbon Dioxide 1.53</a:t>
            </a:r>
            <a:endParaRPr lang="en-US"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AC4690-51C9-4EFB-8CF6-EA3A12117555}" type="slidenum">
              <a:rPr lang="en-US" smtClean="0"/>
              <a:pPr eaLnBrk="1" hangingPunct="1"/>
              <a:t>23</a:t>
            </a:fld>
            <a:endParaRPr lang="en-US" smtClean="0"/>
          </a:p>
        </p:txBody>
      </p:sp>
      <p:sp>
        <p:nvSpPr>
          <p:cNvPr id="24579" name="Rectangle 2"/>
          <p:cNvSpPr>
            <a:spLocks noGrp="1" noChangeArrowheads="1"/>
          </p:cNvSpPr>
          <p:nvPr>
            <p:ph type="title"/>
          </p:nvPr>
        </p:nvSpPr>
        <p:spPr/>
        <p:txBody>
          <a:bodyPr/>
          <a:lstStyle/>
          <a:p>
            <a:pPr eaLnBrk="1" hangingPunct="1"/>
            <a:r>
              <a:rPr lang="en-US" smtClean="0"/>
              <a:t>Breathable Air</a:t>
            </a:r>
          </a:p>
        </p:txBody>
      </p:sp>
      <p:graphicFrame>
        <p:nvGraphicFramePr>
          <p:cNvPr id="420940" name="Group 76"/>
          <p:cNvGraphicFramePr>
            <a:graphicFrameLocks noGrp="1"/>
          </p:cNvGraphicFramePr>
          <p:nvPr>
            <p:ph idx="1"/>
          </p:nvPr>
        </p:nvGraphicFramePr>
        <p:xfrm>
          <a:off x="457200" y="1600200"/>
          <a:ext cx="5094288" cy="4525963"/>
        </p:xfrm>
        <a:graphic>
          <a:graphicData uri="http://schemas.openxmlformats.org/drawingml/2006/table">
            <a:tbl>
              <a:tblPr/>
              <a:tblGrid>
                <a:gridCol w="1881188"/>
                <a:gridCol w="3213100"/>
              </a:tblGrid>
              <a:tr h="73660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3200" b="1" i="0" u="none" strike="noStrike" cap="none" normalizeH="0" baseline="0" smtClean="0">
                          <a:ln>
                            <a:noFill/>
                          </a:ln>
                          <a:solidFill>
                            <a:schemeClr val="tx1"/>
                          </a:solidFill>
                          <a:effectLst/>
                          <a:latin typeface="Arial" charset="0"/>
                          <a:ea typeface="Times New Roman" pitchFamily="18" charset="0"/>
                          <a:cs typeface="Arial" charset="0"/>
                        </a:rPr>
                        <a:t>Composition of Air</a:t>
                      </a:r>
                      <a:endParaRPr kumimoji="0"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001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1" u="none" strike="noStrike" cap="none" normalizeH="0" baseline="0" smtClean="0">
                          <a:ln>
                            <a:noFill/>
                          </a:ln>
                          <a:solidFill>
                            <a:schemeClr val="tx1"/>
                          </a:solidFill>
                          <a:effectLst/>
                          <a:latin typeface="Arial" charset="0"/>
                          <a:ea typeface="Times New Roman" pitchFamily="18" charset="0"/>
                          <a:cs typeface="Arial" charset="0"/>
                        </a:rPr>
                        <a:t>Substance (Gas)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1" u="none" strike="noStrike" cap="none" normalizeH="0" baseline="0" smtClean="0">
                          <a:ln>
                            <a:noFill/>
                          </a:ln>
                          <a:solidFill>
                            <a:schemeClr val="tx1"/>
                          </a:solidFill>
                          <a:effectLst/>
                          <a:latin typeface="Arial" charset="0"/>
                          <a:ea typeface="Times New Roman" pitchFamily="18" charset="0"/>
                          <a:cs typeface="Arial" charset="0"/>
                        </a:rPr>
                        <a:t>% by Volume (ppm)</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35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Nitrogen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78% (780,000)</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Oxygen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20.9% (209,000)</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Argon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0.9% (9,000)</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8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Carbon Dioxide</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0.1% (1,000)</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4606" name="Picture 77" descr="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713" y="1730375"/>
            <a:ext cx="34686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59916D-0207-4273-95A3-5A42E486E3A6}" type="slidenum">
              <a:rPr lang="en-US" smtClean="0"/>
              <a:pPr eaLnBrk="1" hangingPunct="1"/>
              <a:t>24</a:t>
            </a:fld>
            <a:endParaRPr lang="en-US" smtClean="0"/>
          </a:p>
        </p:txBody>
      </p:sp>
      <p:pic>
        <p:nvPicPr>
          <p:cNvPr id="25603" name="Picture 5" descr="Accident Report - Fatal Facts"/>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2925763" y="511175"/>
            <a:ext cx="3292475" cy="669925"/>
          </a:xfrm>
          <a:noFill/>
        </p:spPr>
      </p:pic>
      <p:pic>
        <p:nvPicPr>
          <p:cNvPr id="25604" name="Picture 7" descr="Image - Fatal Facts No. 25"/>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03313" y="1620838"/>
            <a:ext cx="6742112" cy="38925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 Box 8"/>
          <p:cNvSpPr txBox="1">
            <a:spLocks noChangeArrowheads="1"/>
          </p:cNvSpPr>
          <p:nvPr/>
        </p:nvSpPr>
        <p:spPr bwMode="auto">
          <a:xfrm>
            <a:off x="1355725" y="5792788"/>
            <a:ext cx="62293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solidFill>
                  <a:srgbClr val="000000"/>
                </a:solidFill>
              </a:rPr>
              <a:t>Never use pure oxygen for ventilation, cooling or cleaning!</a:t>
            </a:r>
            <a:endParaRPr 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1B159C-FA51-4763-BAF3-1A7EE0FBA7B9}" type="slidenum">
              <a:rPr lang="en-US" smtClean="0"/>
              <a:pPr eaLnBrk="1" hangingPunct="1"/>
              <a:t>25</a:t>
            </a:fld>
            <a:endParaRPr lang="en-US" smtClean="0"/>
          </a:p>
        </p:txBody>
      </p:sp>
      <p:sp>
        <p:nvSpPr>
          <p:cNvPr id="26627" name="Rectangle 22"/>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8" name="Rectangle 30"/>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9" name="Rectangle 38"/>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30" name="Rectangle 47"/>
          <p:cNvSpPr>
            <a:spLocks noChangeArrowheads="1"/>
          </p:cNvSpPr>
          <p:nvPr/>
        </p:nvSpPr>
        <p:spPr bwMode="auto">
          <a:xfrm>
            <a:off x="1685925" y="1479550"/>
            <a:ext cx="68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28304" name="Group 272"/>
          <p:cNvGraphicFramePr>
            <a:graphicFrameLocks noGrp="1"/>
          </p:cNvGraphicFramePr>
          <p:nvPr/>
        </p:nvGraphicFramePr>
        <p:xfrm>
          <a:off x="258763" y="241300"/>
          <a:ext cx="8647112" cy="5999163"/>
        </p:xfrm>
        <a:graphic>
          <a:graphicData uri="http://schemas.openxmlformats.org/drawingml/2006/table">
            <a:tbl>
              <a:tblPr/>
              <a:tblGrid>
                <a:gridCol w="1906587"/>
                <a:gridCol w="1085850"/>
                <a:gridCol w="1031875"/>
                <a:gridCol w="1112838"/>
                <a:gridCol w="1112837"/>
                <a:gridCol w="1370013"/>
                <a:gridCol w="1027112"/>
              </a:tblGrid>
              <a:tr h="638175">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3200" b="1" i="0" u="none" strike="noStrike" cap="none" normalizeH="0" baseline="0" smtClean="0">
                          <a:ln>
                            <a:noFill/>
                          </a:ln>
                          <a:solidFill>
                            <a:srgbClr val="FF0000"/>
                          </a:solidFill>
                          <a:effectLst/>
                          <a:latin typeface="Arial" charset="0"/>
                          <a:ea typeface="Times New Roman" pitchFamily="18" charset="0"/>
                          <a:cs typeface="Arial" charset="0"/>
                        </a:rPr>
                        <a:t>Simple Asphyxiants</a:t>
                      </a:r>
                      <a:endParaRPr kumimoji="0" lang="en-US" sz="3200" b="0" i="0" u="none" strike="noStrike" cap="none" normalizeH="0" baseline="0" smtClean="0">
                        <a:ln>
                          <a:noFill/>
                        </a:ln>
                        <a:solidFill>
                          <a:srgbClr val="FF0000"/>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98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1" u="none" strike="noStrike" cap="none" normalizeH="0" baseline="0" smtClean="0">
                          <a:ln>
                            <a:noFill/>
                          </a:ln>
                          <a:solidFill>
                            <a:schemeClr val="tx1"/>
                          </a:solidFill>
                          <a:effectLst/>
                          <a:latin typeface="Arial" charset="0"/>
                          <a:ea typeface="Times New Roman" pitchFamily="18" charset="0"/>
                          <a:cs typeface="Arial" charset="0"/>
                        </a:rPr>
                        <a:t>Asphyxiant</a:t>
                      </a:r>
                    </a:p>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1" u="none" strike="noStrike" cap="none" normalizeH="0" baseline="0" smtClean="0">
                          <a:ln>
                            <a:noFill/>
                          </a:ln>
                          <a:solidFill>
                            <a:schemeClr val="tx1"/>
                          </a:solidFill>
                          <a:effectLst/>
                          <a:latin typeface="Arial" charset="0"/>
                          <a:ea typeface="Times New Roman" pitchFamily="18" charset="0"/>
                          <a:cs typeface="Arial" charset="0"/>
                        </a:rPr>
                        <a:t>(Gas)</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smtClean="0">
                          <a:ln>
                            <a:noFill/>
                          </a:ln>
                          <a:solidFill>
                            <a:schemeClr val="tx1"/>
                          </a:solidFill>
                          <a:effectLst/>
                          <a:latin typeface="Arial" charset="0"/>
                        </a:rPr>
                        <a:t>Gas </a:t>
                      </a:r>
                    </a:p>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smtClean="0">
                          <a:ln>
                            <a:noFill/>
                          </a:ln>
                          <a:solidFill>
                            <a:schemeClr val="tx1"/>
                          </a:solidFill>
                          <a:effectLst/>
                          <a:latin typeface="Arial" charset="0"/>
                        </a:rPr>
                        <a:t>Density</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smtClean="0">
                          <a:ln>
                            <a:noFill/>
                          </a:ln>
                          <a:solidFill>
                            <a:schemeClr val="tx1"/>
                          </a:solidFill>
                          <a:effectLst/>
                          <a:latin typeface="Arial" charset="0"/>
                        </a:rPr>
                        <a:t>LFL</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smtClean="0">
                          <a:ln>
                            <a:noFill/>
                          </a:ln>
                          <a:solidFill>
                            <a:schemeClr val="tx1"/>
                          </a:solidFill>
                          <a:effectLst/>
                          <a:latin typeface="Arial" charset="0"/>
                        </a:rPr>
                        <a:t>PEL</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smtClean="0">
                          <a:ln>
                            <a:noFill/>
                          </a:ln>
                          <a:solidFill>
                            <a:schemeClr val="tx1"/>
                          </a:solidFill>
                          <a:effectLst/>
                          <a:latin typeface="Arial" charset="0"/>
                        </a:rPr>
                        <a:t>IDLH</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1" i="0" u="none" strike="noStrike" cap="none" normalizeH="0" baseline="0" smtClean="0">
                          <a:ln>
                            <a:noFill/>
                          </a:ln>
                          <a:solidFill>
                            <a:schemeClr val="tx1"/>
                          </a:solidFill>
                          <a:effectLst/>
                          <a:latin typeface="Arial" charset="0"/>
                        </a:rPr>
                        <a:t>NFPA 704M</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r>
              <a:tr h="1042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Carbon Dioxide</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1.53</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5000</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40,000</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Fire: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Health: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Nitrogen</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.97</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E³</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Fire: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Health: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Argon</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1.38</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E³</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Fire: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Health: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Methane</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.55</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5.3%</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E³</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5300</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Fire: 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Health: 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Reactivity: 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Specific Hz: NA</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6684" name="Picture 273" descr="nfpa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2249488"/>
            <a:ext cx="8810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5" name="Picture 274" descr="nfpa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3265488"/>
            <a:ext cx="881062"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6" name="Picture 275" descr="nfpa m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283200"/>
            <a:ext cx="8810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7" name="Picture 276" descr="nfpa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5" y="4275138"/>
            <a:ext cx="8810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B7E036-F9D0-40A5-82AC-88B1E99C4B22}" type="slidenum">
              <a:rPr lang="en-US" smtClean="0"/>
              <a:pPr eaLnBrk="1" hangingPunct="1"/>
              <a:t>26</a:t>
            </a:fld>
            <a:endParaRPr lang="en-US" smtClean="0"/>
          </a:p>
        </p:txBody>
      </p:sp>
      <p:pic>
        <p:nvPicPr>
          <p:cNvPr id="27651" name="Picture 5" descr="Accident Report - Fatal Facts"/>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882650" y="511175"/>
            <a:ext cx="3292475" cy="669925"/>
          </a:xfrm>
          <a:noFill/>
        </p:spPr>
      </p:pic>
      <p:sp>
        <p:nvSpPr>
          <p:cNvPr id="27652" name="Rectangle 7"/>
          <p:cNvSpPr>
            <a:spLocks noGrp="1" noChangeArrowheads="1"/>
          </p:cNvSpPr>
          <p:nvPr>
            <p:ph type="body" idx="1"/>
          </p:nvPr>
        </p:nvSpPr>
        <p:spPr>
          <a:xfrm>
            <a:off x="457200" y="1600200"/>
            <a:ext cx="4106863" cy="4525963"/>
          </a:xfrm>
        </p:spPr>
        <p:txBody>
          <a:bodyPr/>
          <a:lstStyle/>
          <a:p>
            <a:pPr eaLnBrk="1" hangingPunct="1">
              <a:buFontTx/>
              <a:buNone/>
            </a:pPr>
            <a:r>
              <a:rPr lang="en-US" b="1" i="1" smtClean="0"/>
              <a:t>Sewer Entry</a:t>
            </a:r>
          </a:p>
          <a:p>
            <a:pPr eaLnBrk="1" hangingPunct="1">
              <a:buFontTx/>
              <a:buNone/>
            </a:pPr>
            <a:endParaRPr lang="en-US" b="1" i="1" smtClean="0"/>
          </a:p>
          <a:p>
            <a:pPr eaLnBrk="1" hangingPunct="1"/>
            <a:r>
              <a:rPr lang="en-US" smtClean="0"/>
              <a:t>Engulfment</a:t>
            </a:r>
          </a:p>
          <a:p>
            <a:pPr eaLnBrk="1" hangingPunct="1"/>
            <a:r>
              <a:rPr lang="en-US" smtClean="0"/>
              <a:t>Toxic gases</a:t>
            </a:r>
          </a:p>
          <a:p>
            <a:pPr eaLnBrk="1" hangingPunct="1"/>
            <a:r>
              <a:rPr lang="en-US" smtClean="0"/>
              <a:t>Explosive -Flammable gases</a:t>
            </a:r>
          </a:p>
          <a:p>
            <a:pPr eaLnBrk="1" hangingPunct="1"/>
            <a:r>
              <a:rPr lang="en-US" smtClean="0"/>
              <a:t>Oxygen Deficiency</a:t>
            </a:r>
          </a:p>
        </p:txBody>
      </p:sp>
      <p:pic>
        <p:nvPicPr>
          <p:cNvPr id="27653" name="Picture 6" descr="Image - Fatal Facts No. 39"/>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02175" y="488950"/>
            <a:ext cx="3194050" cy="61849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230CB0-70C3-4CE6-A75A-8F720127C57C}" type="slidenum">
              <a:rPr lang="en-US" smtClean="0"/>
              <a:pPr eaLnBrk="1" hangingPunct="1"/>
              <a:t>27</a:t>
            </a:fld>
            <a:endParaRPr lang="en-US" smtClean="0"/>
          </a:p>
        </p:txBody>
      </p:sp>
      <p:sp>
        <p:nvSpPr>
          <p:cNvPr id="28675" name="Rectangle 4"/>
          <p:cNvSpPr>
            <a:spLocks noGrp="1" noChangeArrowheads="1"/>
          </p:cNvSpPr>
          <p:nvPr>
            <p:ph type="title"/>
          </p:nvPr>
        </p:nvSpPr>
        <p:spPr/>
        <p:txBody>
          <a:bodyPr/>
          <a:lstStyle/>
          <a:p>
            <a:pPr eaLnBrk="1" hangingPunct="1"/>
            <a:r>
              <a:rPr lang="en-US" smtClean="0"/>
              <a:t>Confined Space Hazards</a:t>
            </a:r>
          </a:p>
        </p:txBody>
      </p:sp>
      <p:pic>
        <p:nvPicPr>
          <p:cNvPr id="28676" name="Picture 6" descr="Untitled-2 copy"/>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246188" y="1476375"/>
            <a:ext cx="6581775" cy="40100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7"/>
          <p:cNvSpPr txBox="1">
            <a:spLocks noChangeArrowheads="1"/>
          </p:cNvSpPr>
          <p:nvPr/>
        </p:nvSpPr>
        <p:spPr bwMode="auto">
          <a:xfrm>
            <a:off x="979488" y="5614988"/>
            <a:ext cx="712311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Confined Space Hazards…</a:t>
            </a:r>
          </a:p>
          <a:p>
            <a:pPr algn="ctr" eaLnBrk="1" hangingPunct="1"/>
            <a:r>
              <a:rPr lang="en-US" sz="2400" b="1" i="1"/>
              <a:t>Always check for hazardous atmospheres!</a:t>
            </a:r>
            <a:endParaRPr 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F76166-41A0-45A9-A8D4-EE2663018463}" type="slidenum">
              <a:rPr lang="en-US" smtClean="0"/>
              <a:pPr eaLnBrk="1" hangingPunct="1"/>
              <a:t>28</a:t>
            </a:fld>
            <a:endParaRPr lang="en-US" smtClean="0"/>
          </a:p>
        </p:txBody>
      </p:sp>
      <p:pic>
        <p:nvPicPr>
          <p:cNvPr id="29699" name="Picture 5" descr="Accident Report - Fatal Facts"/>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2925763" y="511175"/>
            <a:ext cx="3292475" cy="669925"/>
          </a:xfrm>
          <a:noFill/>
        </p:spPr>
      </p:pic>
      <p:pic>
        <p:nvPicPr>
          <p:cNvPr id="29700" name="Picture 6" descr="Image - Fatal Facts No. 67"/>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690813" y="1477963"/>
            <a:ext cx="3862387" cy="5149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B25DAB-4240-4D17-9F54-1BDF58919F52}" type="slidenum">
              <a:rPr lang="en-US" smtClean="0"/>
              <a:pPr eaLnBrk="1" hangingPunct="1"/>
              <a:t>29</a:t>
            </a:fld>
            <a:endParaRPr lang="en-US" smtClean="0"/>
          </a:p>
        </p:txBody>
      </p:sp>
      <p:pic>
        <p:nvPicPr>
          <p:cNvPr id="30723" name="Picture 5" descr="gasp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1225550"/>
            <a:ext cx="3598862" cy="44624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4" name="Text Box 6"/>
          <p:cNvSpPr txBox="1">
            <a:spLocks noChangeArrowheads="1"/>
          </p:cNvSpPr>
          <p:nvPr/>
        </p:nvSpPr>
        <p:spPr bwMode="auto">
          <a:xfrm>
            <a:off x="217488" y="2416175"/>
            <a:ext cx="4502150" cy="268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200" b="1" i="1"/>
              <a:t>Exposure to simple asphyxiants is like suffocating in a plastic bag.</a:t>
            </a:r>
            <a:r>
              <a:rPr lang="en-US" sz="1000" b="1" i="1"/>
              <a:t>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147199-491A-48B6-A700-BCA0C816DC99}" type="slidenum">
              <a:rPr lang="en-US" smtClean="0"/>
              <a:pPr eaLnBrk="1" hangingPunct="1"/>
              <a:t>3</a:t>
            </a:fld>
            <a:endParaRPr lang="en-US" smtClean="0"/>
          </a:p>
        </p:txBody>
      </p:sp>
      <p:sp>
        <p:nvSpPr>
          <p:cNvPr id="4099" name="Rectangle 2"/>
          <p:cNvSpPr>
            <a:spLocks noGrp="1" noChangeArrowheads="1"/>
          </p:cNvSpPr>
          <p:nvPr>
            <p:ph type="title"/>
          </p:nvPr>
        </p:nvSpPr>
        <p:spPr/>
        <p:txBody>
          <a:bodyPr/>
          <a:lstStyle/>
          <a:p>
            <a:pPr eaLnBrk="1" hangingPunct="1"/>
            <a:r>
              <a:rPr lang="en-US" smtClean="0"/>
              <a:t>Important Terms</a:t>
            </a:r>
          </a:p>
        </p:txBody>
      </p:sp>
      <p:sp>
        <p:nvSpPr>
          <p:cNvPr id="369668" name="Rectangle 4"/>
          <p:cNvSpPr>
            <a:spLocks noGrp="1" noChangeArrowheads="1"/>
          </p:cNvSpPr>
          <p:nvPr>
            <p:ph type="body" idx="1"/>
          </p:nvPr>
        </p:nvSpPr>
        <p:spPr/>
        <p:txBody>
          <a:bodyPr/>
          <a:lstStyle/>
          <a:p>
            <a:pPr eaLnBrk="1" hangingPunct="1">
              <a:lnSpc>
                <a:spcPct val="90000"/>
              </a:lnSpc>
            </a:pPr>
            <a:r>
              <a:rPr lang="en-US" sz="2400" smtClean="0"/>
              <a:t>Gases, vapors, fumes, dusts/fibers &amp; mists</a:t>
            </a:r>
          </a:p>
          <a:p>
            <a:pPr eaLnBrk="1" hangingPunct="1">
              <a:lnSpc>
                <a:spcPct val="90000"/>
              </a:lnSpc>
            </a:pPr>
            <a:r>
              <a:rPr lang="en-US" sz="2400" smtClean="0"/>
              <a:t>Routes of entry</a:t>
            </a:r>
          </a:p>
          <a:p>
            <a:pPr eaLnBrk="1" hangingPunct="1">
              <a:lnSpc>
                <a:spcPct val="90000"/>
              </a:lnSpc>
            </a:pPr>
            <a:r>
              <a:rPr lang="en-US" sz="2400" smtClean="0"/>
              <a:t>Units of concentration</a:t>
            </a:r>
          </a:p>
          <a:p>
            <a:pPr eaLnBrk="1" hangingPunct="1">
              <a:lnSpc>
                <a:spcPct val="90000"/>
              </a:lnSpc>
            </a:pPr>
            <a:r>
              <a:rPr lang="en-US" sz="2400" smtClean="0"/>
              <a:t>Respirable </a:t>
            </a:r>
          </a:p>
          <a:p>
            <a:pPr eaLnBrk="1" hangingPunct="1">
              <a:lnSpc>
                <a:spcPct val="90000"/>
              </a:lnSpc>
            </a:pPr>
            <a:r>
              <a:rPr lang="en-US" sz="2400" smtClean="0"/>
              <a:t>Breathable Air</a:t>
            </a:r>
          </a:p>
          <a:p>
            <a:pPr eaLnBrk="1" hangingPunct="1">
              <a:lnSpc>
                <a:spcPct val="90000"/>
              </a:lnSpc>
            </a:pPr>
            <a:r>
              <a:rPr lang="en-US" sz="2400" smtClean="0"/>
              <a:t>Simple asphyxiant</a:t>
            </a:r>
          </a:p>
          <a:p>
            <a:pPr eaLnBrk="1" hangingPunct="1">
              <a:lnSpc>
                <a:spcPct val="90000"/>
              </a:lnSpc>
            </a:pPr>
            <a:r>
              <a:rPr lang="en-US" sz="2400" smtClean="0"/>
              <a:t>Chemical asphyxiant</a:t>
            </a:r>
          </a:p>
          <a:p>
            <a:pPr eaLnBrk="1" hangingPunct="1">
              <a:lnSpc>
                <a:spcPct val="90000"/>
              </a:lnSpc>
            </a:pPr>
            <a:r>
              <a:rPr lang="en-US" sz="2400" smtClean="0"/>
              <a:t>Gas &amp; vapor density</a:t>
            </a:r>
          </a:p>
          <a:p>
            <a:pPr eaLnBrk="1" hangingPunct="1">
              <a:lnSpc>
                <a:spcPct val="90000"/>
              </a:lnSpc>
            </a:pPr>
            <a:r>
              <a:rPr lang="en-US" sz="2400" smtClean="0"/>
              <a:t>Carcinogens</a:t>
            </a:r>
          </a:p>
          <a:p>
            <a:pPr eaLnBrk="1" hangingPunct="1">
              <a:lnSpc>
                <a:spcPct val="90000"/>
              </a:lnSpc>
            </a:pPr>
            <a:r>
              <a:rPr lang="en-US" sz="2400" smtClean="0"/>
              <a:t>Toxic &amp; highly toxic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9668">
                                            <p:txEl>
                                              <p:pRg st="2" end="2"/>
                                            </p:txEl>
                                          </p:spTgt>
                                        </p:tgtEl>
                                        <p:attrNameLst>
                                          <p:attrName>style.visibility</p:attrName>
                                        </p:attrNameLst>
                                      </p:cBhvr>
                                      <p:to>
                                        <p:strVal val="visible"/>
                                      </p:to>
                                    </p:set>
                                    <p:anim calcmode="lin" valueType="num">
                                      <p:cBhvr additive="base">
                                        <p:cTn id="19" dur="500" fill="hold"/>
                                        <p:tgtEl>
                                          <p:spTgt spid="3696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96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9668">
                                            <p:txEl>
                                              <p:pRg st="3" end="3"/>
                                            </p:txEl>
                                          </p:spTgt>
                                        </p:tgtEl>
                                        <p:attrNameLst>
                                          <p:attrName>style.visibility</p:attrName>
                                        </p:attrNameLst>
                                      </p:cBhvr>
                                      <p:to>
                                        <p:strVal val="visible"/>
                                      </p:to>
                                    </p:set>
                                    <p:anim calcmode="lin" valueType="num">
                                      <p:cBhvr additive="base">
                                        <p:cTn id="25" dur="500" fill="hold"/>
                                        <p:tgtEl>
                                          <p:spTgt spid="3696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96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9668">
                                            <p:txEl>
                                              <p:pRg st="4" end="4"/>
                                            </p:txEl>
                                          </p:spTgt>
                                        </p:tgtEl>
                                        <p:attrNameLst>
                                          <p:attrName>style.visibility</p:attrName>
                                        </p:attrNameLst>
                                      </p:cBhvr>
                                      <p:to>
                                        <p:strVal val="visible"/>
                                      </p:to>
                                    </p:set>
                                    <p:anim calcmode="lin" valueType="num">
                                      <p:cBhvr additive="base">
                                        <p:cTn id="31" dur="500" fill="hold"/>
                                        <p:tgtEl>
                                          <p:spTgt spid="3696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96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9668">
                                            <p:txEl>
                                              <p:pRg st="5" end="5"/>
                                            </p:txEl>
                                          </p:spTgt>
                                        </p:tgtEl>
                                        <p:attrNameLst>
                                          <p:attrName>style.visibility</p:attrName>
                                        </p:attrNameLst>
                                      </p:cBhvr>
                                      <p:to>
                                        <p:strVal val="visible"/>
                                      </p:to>
                                    </p:set>
                                    <p:anim calcmode="lin" valueType="num">
                                      <p:cBhvr additive="base">
                                        <p:cTn id="37" dur="500" fill="hold"/>
                                        <p:tgtEl>
                                          <p:spTgt spid="3696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96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9668">
                                            <p:txEl>
                                              <p:pRg st="6" end="6"/>
                                            </p:txEl>
                                          </p:spTgt>
                                        </p:tgtEl>
                                        <p:attrNameLst>
                                          <p:attrName>style.visibility</p:attrName>
                                        </p:attrNameLst>
                                      </p:cBhvr>
                                      <p:to>
                                        <p:strVal val="visible"/>
                                      </p:to>
                                    </p:set>
                                    <p:anim calcmode="lin" valueType="num">
                                      <p:cBhvr additive="base">
                                        <p:cTn id="43" dur="500" fill="hold"/>
                                        <p:tgtEl>
                                          <p:spTgt spid="36966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96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9668">
                                            <p:txEl>
                                              <p:pRg st="7" end="7"/>
                                            </p:txEl>
                                          </p:spTgt>
                                        </p:tgtEl>
                                        <p:attrNameLst>
                                          <p:attrName>style.visibility</p:attrName>
                                        </p:attrNameLst>
                                      </p:cBhvr>
                                      <p:to>
                                        <p:strVal val="visible"/>
                                      </p:to>
                                    </p:set>
                                    <p:anim calcmode="lin" valueType="num">
                                      <p:cBhvr additive="base">
                                        <p:cTn id="49" dur="500" fill="hold"/>
                                        <p:tgtEl>
                                          <p:spTgt spid="36966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96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9668">
                                            <p:txEl>
                                              <p:pRg st="8" end="8"/>
                                            </p:txEl>
                                          </p:spTgt>
                                        </p:tgtEl>
                                        <p:attrNameLst>
                                          <p:attrName>style.visibility</p:attrName>
                                        </p:attrNameLst>
                                      </p:cBhvr>
                                      <p:to>
                                        <p:strVal val="visible"/>
                                      </p:to>
                                    </p:set>
                                    <p:anim calcmode="lin" valueType="num">
                                      <p:cBhvr additive="base">
                                        <p:cTn id="55" dur="500" fill="hold"/>
                                        <p:tgtEl>
                                          <p:spTgt spid="36966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966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9668">
                                            <p:txEl>
                                              <p:pRg st="9" end="9"/>
                                            </p:txEl>
                                          </p:spTgt>
                                        </p:tgtEl>
                                        <p:attrNameLst>
                                          <p:attrName>style.visibility</p:attrName>
                                        </p:attrNameLst>
                                      </p:cBhvr>
                                      <p:to>
                                        <p:strVal val="visible"/>
                                      </p:to>
                                    </p:set>
                                    <p:anim calcmode="lin" valueType="num">
                                      <p:cBhvr additive="base">
                                        <p:cTn id="61" dur="500" fill="hold"/>
                                        <p:tgtEl>
                                          <p:spTgt spid="36966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966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F5E867-EAF7-4A98-8802-5B31B067EF5B}" type="slidenum">
              <a:rPr lang="en-US" smtClean="0"/>
              <a:pPr eaLnBrk="1" hangingPunct="1"/>
              <a:t>30</a:t>
            </a:fld>
            <a:endParaRPr lang="en-US" smtClean="0"/>
          </a:p>
        </p:txBody>
      </p:sp>
      <p:sp>
        <p:nvSpPr>
          <p:cNvPr id="31747" name="Rectangle 2"/>
          <p:cNvSpPr>
            <a:spLocks noGrp="1" noChangeArrowheads="1"/>
          </p:cNvSpPr>
          <p:nvPr>
            <p:ph type="title"/>
          </p:nvPr>
        </p:nvSpPr>
        <p:spPr/>
        <p:txBody>
          <a:bodyPr/>
          <a:lstStyle/>
          <a:p>
            <a:pPr eaLnBrk="1" hangingPunct="1"/>
            <a:r>
              <a:rPr lang="en-US" sz="4000" i="1" smtClean="0"/>
              <a:t>Temporary Heating Devices &amp; Asphyxiation</a:t>
            </a:r>
          </a:p>
        </p:txBody>
      </p:sp>
      <p:sp>
        <p:nvSpPr>
          <p:cNvPr id="31748" name="Rectangle 3"/>
          <p:cNvSpPr>
            <a:spLocks noGrp="1" noChangeArrowheads="1"/>
          </p:cNvSpPr>
          <p:nvPr>
            <p:ph type="body" idx="1"/>
          </p:nvPr>
        </p:nvSpPr>
        <p:spPr>
          <a:xfrm>
            <a:off x="457200" y="1600200"/>
            <a:ext cx="5848350" cy="4525963"/>
          </a:xfrm>
        </p:spPr>
        <p:txBody>
          <a:bodyPr/>
          <a:lstStyle/>
          <a:p>
            <a:pPr eaLnBrk="1" hangingPunct="1"/>
            <a:r>
              <a:rPr lang="en-US" smtClean="0"/>
              <a:t>Fresh air must be supplied in sufficient quantities.</a:t>
            </a:r>
          </a:p>
        </p:txBody>
      </p:sp>
      <p:pic>
        <p:nvPicPr>
          <p:cNvPr id="31749" name="Picture 5" descr="co elc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3122613"/>
            <a:ext cx="5829300" cy="35353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50" name="Text Box 7"/>
          <p:cNvSpPr txBox="1">
            <a:spLocks noChangeArrowheads="1"/>
          </p:cNvSpPr>
          <p:nvPr/>
        </p:nvSpPr>
        <p:spPr bwMode="auto">
          <a:xfrm>
            <a:off x="3646488" y="2892425"/>
            <a:ext cx="42386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i="1"/>
              <a:t>OTI Southwest Education/elcoshimages.org</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21204C-1010-4C06-B150-1BFAF25159C2}" type="slidenum">
              <a:rPr lang="en-US" smtClean="0"/>
              <a:pPr eaLnBrk="1" hangingPunct="1"/>
              <a:t>31</a:t>
            </a:fld>
            <a:endParaRPr lang="en-US" smtClean="0"/>
          </a:p>
        </p:txBody>
      </p:sp>
      <p:pic>
        <p:nvPicPr>
          <p:cNvPr id="32771" name="Picture 6" descr="Picture 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301625"/>
            <a:ext cx="7048500" cy="46942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 Box 7"/>
          <p:cNvSpPr txBox="1">
            <a:spLocks noChangeArrowheads="1"/>
          </p:cNvSpPr>
          <p:nvPr/>
        </p:nvSpPr>
        <p:spPr bwMode="auto">
          <a:xfrm>
            <a:off x="733425" y="5126038"/>
            <a:ext cx="7880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When using portable heaters, special care must be taken to provide sufficient ventilation in order to ensure a safe and healthful environment.</a:t>
            </a:r>
            <a:endParaRPr lang="en-US" sz="4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19B6F6-3978-4A69-B4A4-07370E8AC242}" type="slidenum">
              <a:rPr lang="en-US" smtClean="0"/>
              <a:pPr eaLnBrk="1" hangingPunct="1"/>
              <a:t>32</a:t>
            </a:fld>
            <a:endParaRPr lang="en-US" smtClean="0"/>
          </a:p>
        </p:txBody>
      </p:sp>
      <p:sp>
        <p:nvSpPr>
          <p:cNvPr id="33795" name="Rectangle 2"/>
          <p:cNvSpPr>
            <a:spLocks noGrp="1" noChangeArrowheads="1"/>
          </p:cNvSpPr>
          <p:nvPr>
            <p:ph type="title"/>
          </p:nvPr>
        </p:nvSpPr>
        <p:spPr/>
        <p:txBody>
          <a:bodyPr/>
          <a:lstStyle/>
          <a:p>
            <a:pPr eaLnBrk="1" hangingPunct="1"/>
            <a:r>
              <a:rPr lang="en-US" smtClean="0"/>
              <a:t>Chemical Asphyxiant</a:t>
            </a:r>
          </a:p>
        </p:txBody>
      </p:sp>
      <p:grpSp>
        <p:nvGrpSpPr>
          <p:cNvPr id="2" name="Group 12"/>
          <p:cNvGrpSpPr>
            <a:grpSpLocks/>
          </p:cNvGrpSpPr>
          <p:nvPr/>
        </p:nvGrpSpPr>
        <p:grpSpPr bwMode="auto">
          <a:xfrm>
            <a:off x="258763" y="1619250"/>
            <a:ext cx="5518150" cy="4043363"/>
            <a:chOff x="163" y="1020"/>
            <a:chExt cx="3476" cy="2547"/>
          </a:xfrm>
        </p:grpSpPr>
        <p:pic>
          <p:nvPicPr>
            <p:cNvPr id="33800" name="Picture 6" descr="blood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 y="1129"/>
              <a:ext cx="2195" cy="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7"/>
            <p:cNvSpPr>
              <a:spLocks noChangeArrowheads="1"/>
            </p:cNvSpPr>
            <p:nvPr/>
          </p:nvSpPr>
          <p:spPr bwMode="auto">
            <a:xfrm>
              <a:off x="163" y="1020"/>
              <a:ext cx="34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400" b="1" i="1"/>
                <a:t>Carbon Monoxide</a:t>
              </a:r>
              <a:r>
                <a:rPr lang="en-US" sz="2400"/>
                <a:t> – “The Silent Killer” </a:t>
              </a:r>
            </a:p>
          </p:txBody>
        </p:sp>
      </p:grpSp>
      <p:grpSp>
        <p:nvGrpSpPr>
          <p:cNvPr id="3" name="Group 13"/>
          <p:cNvGrpSpPr>
            <a:grpSpLocks/>
          </p:cNvGrpSpPr>
          <p:nvPr/>
        </p:nvGrpSpPr>
        <p:grpSpPr bwMode="auto">
          <a:xfrm>
            <a:off x="4138613" y="2417763"/>
            <a:ext cx="4805362" cy="4024312"/>
            <a:chOff x="2607" y="1523"/>
            <a:chExt cx="3027" cy="2535"/>
          </a:xfrm>
        </p:grpSpPr>
        <p:pic>
          <p:nvPicPr>
            <p:cNvPr id="33798" name="Picture 10" descr="6940363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 y="1824"/>
              <a:ext cx="1298" cy="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1"/>
            <p:cNvSpPr>
              <a:spLocks noChangeArrowheads="1"/>
            </p:cNvSpPr>
            <p:nvPr/>
          </p:nvSpPr>
          <p:spPr bwMode="auto">
            <a:xfrm>
              <a:off x="2607" y="1523"/>
              <a:ext cx="30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400" b="1" i="1"/>
                <a:t>Hydrogen Sulfide</a:t>
              </a:r>
              <a:r>
                <a:rPr lang="en-US" sz="2400"/>
                <a:t> – Rotten Eggs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45B482-2817-4F56-A312-D0DBC6D545D7}" type="slidenum">
              <a:rPr lang="en-US" smtClean="0"/>
              <a:pPr eaLnBrk="1" hangingPunct="1"/>
              <a:t>33</a:t>
            </a:fld>
            <a:endParaRPr lang="en-US" smtClean="0"/>
          </a:p>
        </p:txBody>
      </p:sp>
      <p:sp>
        <p:nvSpPr>
          <p:cNvPr id="34819" name="Rectangle 4"/>
          <p:cNvSpPr>
            <a:spLocks noGrp="1" noChangeArrowheads="1"/>
          </p:cNvSpPr>
          <p:nvPr>
            <p:ph type="title"/>
          </p:nvPr>
        </p:nvSpPr>
        <p:spPr/>
        <p:txBody>
          <a:bodyPr/>
          <a:lstStyle/>
          <a:p>
            <a:pPr eaLnBrk="1" hangingPunct="1"/>
            <a:r>
              <a:rPr lang="en-US" smtClean="0"/>
              <a:t>Carbon Monoxide (CO) </a:t>
            </a:r>
          </a:p>
        </p:txBody>
      </p:sp>
      <p:sp>
        <p:nvSpPr>
          <p:cNvPr id="34820" name="Rectangle 5"/>
          <p:cNvSpPr>
            <a:spLocks noGrp="1" noChangeArrowheads="1"/>
          </p:cNvSpPr>
          <p:nvPr>
            <p:ph type="body" sz="half" idx="1"/>
          </p:nvPr>
        </p:nvSpPr>
        <p:spPr>
          <a:xfrm>
            <a:off x="457200" y="1600200"/>
            <a:ext cx="3182938" cy="4525963"/>
          </a:xfrm>
        </p:spPr>
        <p:txBody>
          <a:bodyPr/>
          <a:lstStyle/>
          <a:p>
            <a:pPr eaLnBrk="1" hangingPunct="1"/>
            <a:r>
              <a:rPr lang="en-US" smtClean="0"/>
              <a:t>Odorless, colorless and toxic gas.</a:t>
            </a:r>
          </a:p>
          <a:p>
            <a:pPr eaLnBrk="1" hangingPunct="1"/>
            <a:r>
              <a:rPr lang="en-US" smtClean="0"/>
              <a:t>Found in combustion exhaust.</a:t>
            </a:r>
          </a:p>
        </p:txBody>
      </p:sp>
      <p:pic>
        <p:nvPicPr>
          <p:cNvPr id="34821" name="Picture 8" descr="mon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670050"/>
            <a:ext cx="5634038" cy="3859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 Box 9"/>
          <p:cNvSpPr txBox="1">
            <a:spLocks noChangeArrowheads="1"/>
          </p:cNvSpPr>
          <p:nvPr/>
        </p:nvSpPr>
        <p:spPr bwMode="auto">
          <a:xfrm>
            <a:off x="5942013" y="4035425"/>
            <a:ext cx="23129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72461E-E21F-47FC-9749-DD520A00C840}" type="slidenum">
              <a:rPr lang="en-US" smtClean="0"/>
              <a:pPr eaLnBrk="1" hangingPunct="1"/>
              <a:t>34</a:t>
            </a:fld>
            <a:endParaRPr lang="en-US" smtClean="0"/>
          </a:p>
        </p:txBody>
      </p:sp>
      <p:sp>
        <p:nvSpPr>
          <p:cNvPr id="35843" name="Text Box 5"/>
          <p:cNvSpPr txBox="1">
            <a:spLocks noChangeArrowheads="1"/>
          </p:cNvSpPr>
          <p:nvPr/>
        </p:nvSpPr>
        <p:spPr bwMode="auto">
          <a:xfrm>
            <a:off x="519113" y="433388"/>
            <a:ext cx="79914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800" b="1" i="1"/>
              <a:t>Good example of generator exhausts being vented to the outside.</a:t>
            </a:r>
            <a:endParaRPr lang="en-US" sz="4400"/>
          </a:p>
        </p:txBody>
      </p:sp>
      <p:pic>
        <p:nvPicPr>
          <p:cNvPr id="35844" name="Picture 6" descr="generato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701800"/>
            <a:ext cx="7240588" cy="4332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BB0DCC-40CB-4352-9013-26E35946C55B}" type="slidenum">
              <a:rPr lang="en-US" smtClean="0"/>
              <a:pPr eaLnBrk="1" hangingPunct="1"/>
              <a:t>35</a:t>
            </a:fld>
            <a:endParaRPr lang="en-US" smtClean="0"/>
          </a:p>
        </p:txBody>
      </p:sp>
      <p:graphicFrame>
        <p:nvGraphicFramePr>
          <p:cNvPr id="454769" name="Group 113"/>
          <p:cNvGraphicFramePr>
            <a:graphicFrameLocks noGrp="1"/>
          </p:cNvGraphicFramePr>
          <p:nvPr/>
        </p:nvGraphicFramePr>
        <p:xfrm>
          <a:off x="280988" y="954088"/>
          <a:ext cx="8640762" cy="5616575"/>
        </p:xfrm>
        <a:graphic>
          <a:graphicData uri="http://schemas.openxmlformats.org/drawingml/2006/table">
            <a:tbl>
              <a:tblPr/>
              <a:tblGrid>
                <a:gridCol w="1158875"/>
                <a:gridCol w="1054100"/>
                <a:gridCol w="6427787"/>
              </a:tblGrid>
              <a:tr h="70016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0000"/>
                          </a:solidFill>
                          <a:effectLst/>
                          <a:latin typeface="Arial" charset="0"/>
                          <a:ea typeface="Times New Roman" pitchFamily="18" charset="0"/>
                          <a:cs typeface="Arial" charset="0"/>
                        </a:rPr>
                        <a:t>Concentration of Carbon Monoxide (CO) &amp; Health Effects</a:t>
                      </a:r>
                      <a:endParaRPr kumimoji="0" lang="en-US" sz="2400" b="0" i="0" u="none" strike="noStrike" cap="none" normalizeH="0" baseline="0" smtClean="0">
                        <a:ln>
                          <a:noFill/>
                        </a:ln>
                        <a:solidFill>
                          <a:srgbClr val="FF0000"/>
                        </a:solidFill>
                        <a:effectLst/>
                        <a:latin typeface="Arial" charset="0"/>
                        <a:ea typeface="Times New Roman" pitchFamily="18" charset="0"/>
                        <a:cs typeface="Arial" charset="0"/>
                      </a:endParaRPr>
                    </a:p>
                  </a:txBody>
                  <a:tcPr marT="45725" marB="45725"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052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 Volume of Air</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ppm</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Health Effects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7303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.02</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200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Possibly headache, mild frontal in 2-3 hrs.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7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.04</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400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Headache, frontal, and nausea after 1-2 hrs.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800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Headache, dizziness and nausea in 3/4 hour, collapse and possible unconsciousness in 2 hrs.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.12</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1200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Times New Roman" pitchFamily="18" charset="0"/>
                          <a:cs typeface="Arial" charset="0"/>
                        </a:rPr>
                        <a:t>Headache, dizziness and nausea in 20 min.; collapse, unconsciousness, possibly death in 2 hr.</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DE1826-4810-4281-B7C9-6F5A9DCB4EB8}" type="slidenum">
              <a:rPr lang="en-US" smtClean="0"/>
              <a:pPr eaLnBrk="1" hangingPunct="1"/>
              <a:t>36</a:t>
            </a:fld>
            <a:endParaRPr lang="en-US" smtClean="0"/>
          </a:p>
        </p:txBody>
      </p:sp>
      <p:sp>
        <p:nvSpPr>
          <p:cNvPr id="37891" name="Rectangle 4"/>
          <p:cNvSpPr>
            <a:spLocks noGrp="1" noChangeArrowheads="1"/>
          </p:cNvSpPr>
          <p:nvPr>
            <p:ph type="title"/>
          </p:nvPr>
        </p:nvSpPr>
        <p:spPr/>
        <p:txBody>
          <a:bodyPr/>
          <a:lstStyle/>
          <a:p>
            <a:pPr eaLnBrk="1" hangingPunct="1"/>
            <a:r>
              <a:rPr lang="en-US" smtClean="0"/>
              <a:t>Hydrogen Sulfide</a:t>
            </a:r>
          </a:p>
        </p:txBody>
      </p:sp>
      <p:sp>
        <p:nvSpPr>
          <p:cNvPr id="458757" name="Rectangle 5"/>
          <p:cNvSpPr>
            <a:spLocks noGrp="1" noChangeArrowheads="1"/>
          </p:cNvSpPr>
          <p:nvPr>
            <p:ph type="body" sz="half" idx="1"/>
          </p:nvPr>
        </p:nvSpPr>
        <p:spPr>
          <a:xfrm>
            <a:off x="457200" y="1600200"/>
            <a:ext cx="6361113" cy="4525963"/>
          </a:xfrm>
        </p:spPr>
        <p:txBody>
          <a:bodyPr/>
          <a:lstStyle/>
          <a:p>
            <a:pPr eaLnBrk="1" hangingPunct="1"/>
            <a:r>
              <a:rPr lang="en-US" smtClean="0"/>
              <a:t>Colorless, very poisonous, flammable gas.</a:t>
            </a:r>
          </a:p>
          <a:p>
            <a:pPr eaLnBrk="1" hangingPunct="1"/>
            <a:r>
              <a:rPr lang="en-US" smtClean="0"/>
              <a:t>Characteristic foul odor of rotten eggs.</a:t>
            </a:r>
          </a:p>
          <a:p>
            <a:pPr eaLnBrk="1" hangingPunct="1"/>
            <a:r>
              <a:rPr lang="en-US" smtClean="0"/>
              <a:t>Bacterial breakdown of organic matter in the absence of oxygen.</a:t>
            </a:r>
          </a:p>
          <a:p>
            <a:pPr eaLnBrk="1" hangingPunct="1"/>
            <a:r>
              <a:rPr lang="en-US" smtClean="0"/>
              <a:t>Found in swamps and sewers (manholes). </a:t>
            </a:r>
          </a:p>
        </p:txBody>
      </p:sp>
      <p:pic>
        <p:nvPicPr>
          <p:cNvPr id="37893" name="Picture 7" descr="694036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0" y="1314450"/>
            <a:ext cx="13430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757">
                                            <p:txEl>
                                              <p:pRg st="0" end="0"/>
                                            </p:txEl>
                                          </p:spTgt>
                                        </p:tgtEl>
                                        <p:attrNameLst>
                                          <p:attrName>style.visibility</p:attrName>
                                        </p:attrNameLst>
                                      </p:cBhvr>
                                      <p:to>
                                        <p:strVal val="visible"/>
                                      </p:to>
                                    </p:set>
                                    <p:anim calcmode="lin" valueType="num">
                                      <p:cBhvr additive="base">
                                        <p:cTn id="7" dur="500" fill="hold"/>
                                        <p:tgtEl>
                                          <p:spTgt spid="4587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8757">
                                            <p:txEl>
                                              <p:pRg st="1" end="1"/>
                                            </p:txEl>
                                          </p:spTgt>
                                        </p:tgtEl>
                                        <p:attrNameLst>
                                          <p:attrName>style.visibility</p:attrName>
                                        </p:attrNameLst>
                                      </p:cBhvr>
                                      <p:to>
                                        <p:strVal val="visible"/>
                                      </p:to>
                                    </p:set>
                                    <p:anim calcmode="lin" valueType="num">
                                      <p:cBhvr additive="base">
                                        <p:cTn id="13" dur="500" fill="hold"/>
                                        <p:tgtEl>
                                          <p:spTgt spid="4587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87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8757">
                                            <p:txEl>
                                              <p:pRg st="2" end="2"/>
                                            </p:txEl>
                                          </p:spTgt>
                                        </p:tgtEl>
                                        <p:attrNameLst>
                                          <p:attrName>style.visibility</p:attrName>
                                        </p:attrNameLst>
                                      </p:cBhvr>
                                      <p:to>
                                        <p:strVal val="visible"/>
                                      </p:to>
                                    </p:set>
                                    <p:anim calcmode="lin" valueType="num">
                                      <p:cBhvr additive="base">
                                        <p:cTn id="19" dur="500" fill="hold"/>
                                        <p:tgtEl>
                                          <p:spTgt spid="4587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87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8757">
                                            <p:txEl>
                                              <p:pRg st="3" end="3"/>
                                            </p:txEl>
                                          </p:spTgt>
                                        </p:tgtEl>
                                        <p:attrNameLst>
                                          <p:attrName>style.visibility</p:attrName>
                                        </p:attrNameLst>
                                      </p:cBhvr>
                                      <p:to>
                                        <p:strVal val="visible"/>
                                      </p:to>
                                    </p:set>
                                    <p:anim calcmode="lin" valueType="num">
                                      <p:cBhvr additive="base">
                                        <p:cTn id="25" dur="500" fill="hold"/>
                                        <p:tgtEl>
                                          <p:spTgt spid="45875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87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FA807A-BCB9-4EFF-9834-CB202BA63069}" type="slidenum">
              <a:rPr lang="en-US" smtClean="0"/>
              <a:pPr eaLnBrk="1" hangingPunct="1"/>
              <a:t>37</a:t>
            </a:fld>
            <a:endParaRPr lang="en-US" smtClean="0"/>
          </a:p>
        </p:txBody>
      </p:sp>
      <p:graphicFrame>
        <p:nvGraphicFramePr>
          <p:cNvPr id="461935" name="Group 111"/>
          <p:cNvGraphicFramePr>
            <a:graphicFrameLocks noGrp="1"/>
          </p:cNvGraphicFramePr>
          <p:nvPr/>
        </p:nvGraphicFramePr>
        <p:xfrm>
          <a:off x="193675" y="227013"/>
          <a:ext cx="8772525" cy="5902325"/>
        </p:xfrm>
        <a:graphic>
          <a:graphicData uri="http://schemas.openxmlformats.org/drawingml/2006/table">
            <a:tbl>
              <a:tblPr/>
              <a:tblGrid>
                <a:gridCol w="1176338"/>
                <a:gridCol w="1069975"/>
                <a:gridCol w="6526212"/>
              </a:tblGrid>
              <a:tr h="77622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0000"/>
                          </a:solidFill>
                          <a:effectLst/>
                          <a:latin typeface="Arial" charset="0"/>
                          <a:ea typeface="Times New Roman" pitchFamily="18" charset="0"/>
                          <a:cs typeface="Arial" charset="0"/>
                        </a:rPr>
                        <a:t>Concentration of Hydrogen Sulfide &amp; Health Effects</a:t>
                      </a:r>
                      <a:endParaRPr kumimoji="0" lang="en-US" sz="2400" b="0" i="0" u="none" strike="noStrike" cap="none" normalizeH="0" baseline="0" smtClean="0">
                        <a:ln>
                          <a:noFill/>
                        </a:ln>
                        <a:solidFill>
                          <a:srgbClr val="FF0000"/>
                        </a:solidFill>
                        <a:effectLst/>
                        <a:latin typeface="Arial" charset="0"/>
                        <a:ea typeface="Times New Roman" pitchFamily="18" charset="0"/>
                        <a:cs typeface="Arial" charset="0"/>
                      </a:endParaRPr>
                    </a:p>
                  </a:txBody>
                  <a:tcPr marT="45717" marB="45717"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63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 Volume of Air</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7" marB="45717"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ppm</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Health Effects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809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.0002</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.02</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Odor detected by human nose.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5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.001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Irritation of the eyes, nose and throat.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8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.005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50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Headache, dizziness and nausea; coughing and breathing difficulty.</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5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.01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100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Severe respiratory tract irritation, eye irritation, convulsions, coma &amp; death in severe cases.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9E36BD-F7FD-4F71-9612-1EA6034769A8}" type="slidenum">
              <a:rPr lang="en-US" smtClean="0"/>
              <a:pPr eaLnBrk="1" hangingPunct="1"/>
              <a:t>38</a:t>
            </a:fld>
            <a:endParaRPr lang="en-US" smtClean="0"/>
          </a:p>
        </p:txBody>
      </p:sp>
      <p:sp>
        <p:nvSpPr>
          <p:cNvPr id="39939" name="Rectangle 2"/>
          <p:cNvSpPr>
            <a:spLocks noGrp="1" noChangeArrowheads="1"/>
          </p:cNvSpPr>
          <p:nvPr>
            <p:ph type="title"/>
          </p:nvPr>
        </p:nvSpPr>
        <p:spPr/>
        <p:txBody>
          <a:bodyPr/>
          <a:lstStyle/>
          <a:p>
            <a:pPr eaLnBrk="1" hangingPunct="1"/>
            <a:r>
              <a:rPr lang="en-US" sz="4000" smtClean="0"/>
              <a:t>Welding, Cutting &amp; Brazing Gases</a:t>
            </a:r>
          </a:p>
        </p:txBody>
      </p:sp>
      <p:sp>
        <p:nvSpPr>
          <p:cNvPr id="463875" name="Rectangle 3"/>
          <p:cNvSpPr>
            <a:spLocks noGrp="1" noChangeArrowheads="1"/>
          </p:cNvSpPr>
          <p:nvPr>
            <p:ph type="body" sz="half" idx="1"/>
          </p:nvPr>
        </p:nvSpPr>
        <p:spPr/>
        <p:txBody>
          <a:bodyPr/>
          <a:lstStyle/>
          <a:p>
            <a:pPr eaLnBrk="1" hangingPunct="1"/>
            <a:r>
              <a:rPr lang="en-US" smtClean="0"/>
              <a:t>Carbon Dioxide</a:t>
            </a:r>
          </a:p>
          <a:p>
            <a:pPr eaLnBrk="1" hangingPunct="1"/>
            <a:r>
              <a:rPr lang="en-US" smtClean="0"/>
              <a:t>Carbon Monoxide</a:t>
            </a:r>
          </a:p>
          <a:p>
            <a:pPr eaLnBrk="1" hangingPunct="1"/>
            <a:r>
              <a:rPr lang="en-US" smtClean="0"/>
              <a:t>Nitrogen Dioxide </a:t>
            </a:r>
          </a:p>
          <a:p>
            <a:pPr eaLnBrk="1" hangingPunct="1"/>
            <a:r>
              <a:rPr lang="en-US" smtClean="0"/>
              <a:t>Nitric Oxide</a:t>
            </a:r>
          </a:p>
          <a:p>
            <a:pPr eaLnBrk="1" hangingPunct="1"/>
            <a:r>
              <a:rPr lang="en-US" smtClean="0"/>
              <a:t>Hydrogen Fluoride</a:t>
            </a:r>
          </a:p>
          <a:p>
            <a:pPr eaLnBrk="1" hangingPunct="1"/>
            <a:r>
              <a:rPr lang="en-US" smtClean="0"/>
              <a:t>Ozone </a:t>
            </a:r>
          </a:p>
          <a:p>
            <a:pPr eaLnBrk="1" hangingPunct="1"/>
            <a:r>
              <a:rPr lang="en-US" smtClean="0"/>
              <a:t>Phosgene</a:t>
            </a:r>
          </a:p>
        </p:txBody>
      </p:sp>
      <p:pic>
        <p:nvPicPr>
          <p:cNvPr id="39941" name="Picture 6" descr="welding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1792288"/>
            <a:ext cx="3573462" cy="42132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3875">
                                            <p:txEl>
                                              <p:pRg st="1" end="1"/>
                                            </p:txEl>
                                          </p:spTgt>
                                        </p:tgtEl>
                                        <p:attrNameLst>
                                          <p:attrName>style.visibility</p:attrName>
                                        </p:attrNameLst>
                                      </p:cBhvr>
                                      <p:to>
                                        <p:strVal val="visible"/>
                                      </p:to>
                                    </p:set>
                                    <p:anim calcmode="lin" valueType="num">
                                      <p:cBhvr additive="base">
                                        <p:cTn id="13" dur="500" fill="hold"/>
                                        <p:tgtEl>
                                          <p:spTgt spid="463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3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3875">
                                            <p:txEl>
                                              <p:pRg st="2" end="2"/>
                                            </p:txEl>
                                          </p:spTgt>
                                        </p:tgtEl>
                                        <p:attrNameLst>
                                          <p:attrName>style.visibility</p:attrName>
                                        </p:attrNameLst>
                                      </p:cBhvr>
                                      <p:to>
                                        <p:strVal val="visible"/>
                                      </p:to>
                                    </p:set>
                                    <p:anim calcmode="lin" valueType="num">
                                      <p:cBhvr additive="base">
                                        <p:cTn id="19" dur="500" fill="hold"/>
                                        <p:tgtEl>
                                          <p:spTgt spid="463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3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3875">
                                            <p:txEl>
                                              <p:pRg st="3" end="3"/>
                                            </p:txEl>
                                          </p:spTgt>
                                        </p:tgtEl>
                                        <p:attrNameLst>
                                          <p:attrName>style.visibility</p:attrName>
                                        </p:attrNameLst>
                                      </p:cBhvr>
                                      <p:to>
                                        <p:strVal val="visible"/>
                                      </p:to>
                                    </p:set>
                                    <p:anim calcmode="lin" valueType="num">
                                      <p:cBhvr additive="base">
                                        <p:cTn id="25" dur="500" fill="hold"/>
                                        <p:tgtEl>
                                          <p:spTgt spid="463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3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3875">
                                            <p:txEl>
                                              <p:pRg st="4" end="4"/>
                                            </p:txEl>
                                          </p:spTgt>
                                        </p:tgtEl>
                                        <p:attrNameLst>
                                          <p:attrName>style.visibility</p:attrName>
                                        </p:attrNameLst>
                                      </p:cBhvr>
                                      <p:to>
                                        <p:strVal val="visible"/>
                                      </p:to>
                                    </p:set>
                                    <p:anim calcmode="lin" valueType="num">
                                      <p:cBhvr additive="base">
                                        <p:cTn id="31" dur="500" fill="hold"/>
                                        <p:tgtEl>
                                          <p:spTgt spid="4638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3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3875">
                                            <p:txEl>
                                              <p:pRg st="5" end="5"/>
                                            </p:txEl>
                                          </p:spTgt>
                                        </p:tgtEl>
                                        <p:attrNameLst>
                                          <p:attrName>style.visibility</p:attrName>
                                        </p:attrNameLst>
                                      </p:cBhvr>
                                      <p:to>
                                        <p:strVal val="visible"/>
                                      </p:to>
                                    </p:set>
                                    <p:anim calcmode="lin" valueType="num">
                                      <p:cBhvr additive="base">
                                        <p:cTn id="37" dur="500" fill="hold"/>
                                        <p:tgtEl>
                                          <p:spTgt spid="4638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38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3875">
                                            <p:txEl>
                                              <p:pRg st="6" end="6"/>
                                            </p:txEl>
                                          </p:spTgt>
                                        </p:tgtEl>
                                        <p:attrNameLst>
                                          <p:attrName>style.visibility</p:attrName>
                                        </p:attrNameLst>
                                      </p:cBhvr>
                                      <p:to>
                                        <p:strVal val="visible"/>
                                      </p:to>
                                    </p:set>
                                    <p:anim calcmode="lin" valueType="num">
                                      <p:cBhvr additive="base">
                                        <p:cTn id="43" dur="500" fill="hold"/>
                                        <p:tgtEl>
                                          <p:spTgt spid="4638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38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430F1-9E3D-455B-A0C2-017ABC0CE4DB}" type="slidenum">
              <a:rPr lang="en-US" smtClean="0"/>
              <a:pPr eaLnBrk="1" hangingPunct="1"/>
              <a:t>39</a:t>
            </a:fld>
            <a:endParaRPr lang="en-US" smtClean="0"/>
          </a:p>
        </p:txBody>
      </p:sp>
      <p:pic>
        <p:nvPicPr>
          <p:cNvPr id="40963" name="Picture 4" descr="Truck exha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725" y="1512888"/>
            <a:ext cx="6302375"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title"/>
          </p:nvPr>
        </p:nvSpPr>
        <p:spPr/>
        <p:txBody>
          <a:bodyPr/>
          <a:lstStyle/>
          <a:p>
            <a:pPr eaLnBrk="1" hangingPunct="1"/>
            <a:r>
              <a:rPr lang="en-US" smtClean="0"/>
              <a:t>Diesel Exhaust</a:t>
            </a:r>
          </a:p>
        </p:txBody>
      </p:sp>
      <p:sp>
        <p:nvSpPr>
          <p:cNvPr id="466947" name="Rectangle 3"/>
          <p:cNvSpPr>
            <a:spLocks noGrp="1" noChangeArrowheads="1"/>
          </p:cNvSpPr>
          <p:nvPr>
            <p:ph type="body" idx="1"/>
          </p:nvPr>
        </p:nvSpPr>
        <p:spPr>
          <a:xfrm>
            <a:off x="457200" y="1600200"/>
            <a:ext cx="5226050" cy="4525963"/>
          </a:xfrm>
        </p:spPr>
        <p:txBody>
          <a:bodyPr/>
          <a:lstStyle/>
          <a:p>
            <a:pPr eaLnBrk="1" hangingPunct="1"/>
            <a:r>
              <a:rPr lang="en-US" smtClean="0"/>
              <a:t>Ensure proper ventilation.</a:t>
            </a:r>
          </a:p>
          <a:p>
            <a:pPr eaLnBrk="1" hangingPunct="1"/>
            <a:r>
              <a:rPr lang="en-US" smtClean="0"/>
              <a:t>Do not idle engines excessively.</a:t>
            </a:r>
          </a:p>
          <a:p>
            <a:pPr eaLnBrk="1" hangingPunct="1"/>
            <a:r>
              <a:rPr lang="en-US" smtClean="0"/>
              <a:t>See manufacturers MSDS.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 calcmode="lin" valueType="num">
                                      <p:cBhvr additive="base">
                                        <p:cTn id="7"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6947">
                                            <p:txEl>
                                              <p:pRg st="1" end="1"/>
                                            </p:txEl>
                                          </p:spTgt>
                                        </p:tgtEl>
                                        <p:attrNameLst>
                                          <p:attrName>style.visibility</p:attrName>
                                        </p:attrNameLst>
                                      </p:cBhvr>
                                      <p:to>
                                        <p:strVal val="visible"/>
                                      </p:to>
                                    </p:set>
                                    <p:anim calcmode="lin" valueType="num">
                                      <p:cBhvr additive="base">
                                        <p:cTn id="13" dur="500" fill="hold"/>
                                        <p:tgtEl>
                                          <p:spTgt spid="466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6947">
                                            <p:txEl>
                                              <p:pRg st="2" end="2"/>
                                            </p:txEl>
                                          </p:spTgt>
                                        </p:tgtEl>
                                        <p:attrNameLst>
                                          <p:attrName>style.visibility</p:attrName>
                                        </p:attrNameLst>
                                      </p:cBhvr>
                                      <p:to>
                                        <p:strVal val="visible"/>
                                      </p:to>
                                    </p:set>
                                    <p:anim calcmode="lin" valueType="num">
                                      <p:cBhvr additive="base">
                                        <p:cTn id="19"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9BCDBB-C666-475B-9C4F-EA384165801D}" type="slidenum">
              <a:rPr lang="en-US" smtClean="0"/>
              <a:pPr eaLnBrk="1" hangingPunct="1"/>
              <a:t>4</a:t>
            </a:fld>
            <a:endParaRPr lang="en-US" smtClean="0"/>
          </a:p>
        </p:txBody>
      </p:sp>
      <p:sp>
        <p:nvSpPr>
          <p:cNvPr id="5123" name="Rectangle 2"/>
          <p:cNvSpPr>
            <a:spLocks noGrp="1" noChangeArrowheads="1"/>
          </p:cNvSpPr>
          <p:nvPr>
            <p:ph type="title"/>
          </p:nvPr>
        </p:nvSpPr>
        <p:spPr/>
        <p:txBody>
          <a:bodyPr/>
          <a:lstStyle/>
          <a:p>
            <a:pPr eaLnBrk="1" hangingPunct="1"/>
            <a:r>
              <a:rPr lang="en-US" smtClean="0"/>
              <a:t>Important Terms</a:t>
            </a:r>
          </a:p>
        </p:txBody>
      </p:sp>
      <p:sp>
        <p:nvSpPr>
          <p:cNvPr id="801796" name="Rectangle 4"/>
          <p:cNvSpPr>
            <a:spLocks noGrp="1" noChangeArrowheads="1"/>
          </p:cNvSpPr>
          <p:nvPr>
            <p:ph type="body" idx="1"/>
          </p:nvPr>
        </p:nvSpPr>
        <p:spPr/>
        <p:txBody>
          <a:bodyPr/>
          <a:lstStyle/>
          <a:p>
            <a:pPr eaLnBrk="1" hangingPunct="1">
              <a:lnSpc>
                <a:spcPct val="90000"/>
              </a:lnSpc>
            </a:pPr>
            <a:r>
              <a:rPr lang="en-US" sz="2400" smtClean="0"/>
              <a:t>Reproductive toxins</a:t>
            </a:r>
          </a:p>
          <a:p>
            <a:pPr eaLnBrk="1" hangingPunct="1">
              <a:lnSpc>
                <a:spcPct val="90000"/>
              </a:lnSpc>
            </a:pPr>
            <a:r>
              <a:rPr lang="en-US" sz="2400" smtClean="0"/>
              <a:t>Irritants</a:t>
            </a:r>
          </a:p>
          <a:p>
            <a:pPr eaLnBrk="1" hangingPunct="1">
              <a:lnSpc>
                <a:spcPct val="90000"/>
              </a:lnSpc>
            </a:pPr>
            <a:r>
              <a:rPr lang="en-US" sz="2400" smtClean="0"/>
              <a:t>Corrosives</a:t>
            </a:r>
          </a:p>
          <a:p>
            <a:pPr eaLnBrk="1" hangingPunct="1">
              <a:lnSpc>
                <a:spcPct val="90000"/>
              </a:lnSpc>
            </a:pPr>
            <a:r>
              <a:rPr lang="en-US" sz="2400" smtClean="0"/>
              <a:t>Sensitizers</a:t>
            </a:r>
          </a:p>
          <a:p>
            <a:pPr eaLnBrk="1" hangingPunct="1">
              <a:lnSpc>
                <a:spcPct val="90000"/>
              </a:lnSpc>
            </a:pPr>
            <a:r>
              <a:rPr lang="en-US" sz="2400" smtClean="0"/>
              <a:t>Hepatotoxins (liver toxins)</a:t>
            </a:r>
          </a:p>
          <a:p>
            <a:pPr eaLnBrk="1" hangingPunct="1">
              <a:lnSpc>
                <a:spcPct val="90000"/>
              </a:lnSpc>
            </a:pPr>
            <a:r>
              <a:rPr lang="en-US" sz="2400" smtClean="0"/>
              <a:t>Nephrotoxins (kidney toxins)</a:t>
            </a:r>
          </a:p>
          <a:p>
            <a:pPr eaLnBrk="1" hangingPunct="1">
              <a:lnSpc>
                <a:spcPct val="90000"/>
              </a:lnSpc>
            </a:pPr>
            <a:r>
              <a:rPr lang="en-US" sz="2400" smtClean="0"/>
              <a:t>Neurotoxins (nerve toxins)</a:t>
            </a:r>
          </a:p>
          <a:p>
            <a:pPr eaLnBrk="1" hangingPunct="1">
              <a:lnSpc>
                <a:spcPct val="90000"/>
              </a:lnSpc>
            </a:pPr>
            <a:r>
              <a:rPr lang="en-US" sz="2400" smtClean="0"/>
              <a:t>Hematopoietic system (blood forming system)</a:t>
            </a:r>
          </a:p>
          <a:p>
            <a:pPr eaLnBrk="1" hangingPunct="1">
              <a:lnSpc>
                <a:spcPct val="90000"/>
              </a:lnSpc>
            </a:pPr>
            <a:r>
              <a:rPr lang="en-US" sz="2400" smtClean="0"/>
              <a:t>Synergistic Effect</a:t>
            </a:r>
          </a:p>
          <a:p>
            <a:pPr eaLnBrk="1" hangingPunct="1">
              <a:lnSpc>
                <a:spcPct val="90000"/>
              </a:lnSpc>
            </a:pPr>
            <a:r>
              <a:rPr lang="en-US" sz="2400" smtClean="0"/>
              <a:t>Your Right to Know</a:t>
            </a:r>
          </a:p>
          <a:p>
            <a:pPr eaLnBrk="1" hangingPunct="1">
              <a:lnSpc>
                <a:spcPct val="90000"/>
              </a:lnSpc>
            </a:pPr>
            <a:r>
              <a:rPr lang="en-US" sz="2400" smtClean="0"/>
              <a:t>Material Safety Data Sheet (MSDS)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1796">
                                            <p:txEl>
                                              <p:pRg st="0" end="0"/>
                                            </p:txEl>
                                          </p:spTgt>
                                        </p:tgtEl>
                                        <p:attrNameLst>
                                          <p:attrName>style.visibility</p:attrName>
                                        </p:attrNameLst>
                                      </p:cBhvr>
                                      <p:to>
                                        <p:strVal val="visible"/>
                                      </p:to>
                                    </p:set>
                                    <p:anim calcmode="lin" valueType="num">
                                      <p:cBhvr additive="base">
                                        <p:cTn id="7" dur="500" fill="hold"/>
                                        <p:tgtEl>
                                          <p:spTgt spid="801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1796">
                                            <p:txEl>
                                              <p:pRg st="1" end="1"/>
                                            </p:txEl>
                                          </p:spTgt>
                                        </p:tgtEl>
                                        <p:attrNameLst>
                                          <p:attrName>style.visibility</p:attrName>
                                        </p:attrNameLst>
                                      </p:cBhvr>
                                      <p:to>
                                        <p:strVal val="visible"/>
                                      </p:to>
                                    </p:set>
                                    <p:anim calcmode="lin" valueType="num">
                                      <p:cBhvr additive="base">
                                        <p:cTn id="13" dur="500" fill="hold"/>
                                        <p:tgtEl>
                                          <p:spTgt spid="801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1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1796">
                                            <p:txEl>
                                              <p:pRg st="2" end="2"/>
                                            </p:txEl>
                                          </p:spTgt>
                                        </p:tgtEl>
                                        <p:attrNameLst>
                                          <p:attrName>style.visibility</p:attrName>
                                        </p:attrNameLst>
                                      </p:cBhvr>
                                      <p:to>
                                        <p:strVal val="visible"/>
                                      </p:to>
                                    </p:set>
                                    <p:anim calcmode="lin" valueType="num">
                                      <p:cBhvr additive="base">
                                        <p:cTn id="19" dur="500" fill="hold"/>
                                        <p:tgtEl>
                                          <p:spTgt spid="801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1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1796">
                                            <p:txEl>
                                              <p:pRg st="3" end="3"/>
                                            </p:txEl>
                                          </p:spTgt>
                                        </p:tgtEl>
                                        <p:attrNameLst>
                                          <p:attrName>style.visibility</p:attrName>
                                        </p:attrNameLst>
                                      </p:cBhvr>
                                      <p:to>
                                        <p:strVal val="visible"/>
                                      </p:to>
                                    </p:set>
                                    <p:anim calcmode="lin" valueType="num">
                                      <p:cBhvr additive="base">
                                        <p:cTn id="25" dur="500" fill="hold"/>
                                        <p:tgtEl>
                                          <p:spTgt spid="8017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17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1796">
                                            <p:txEl>
                                              <p:pRg st="4" end="4"/>
                                            </p:txEl>
                                          </p:spTgt>
                                        </p:tgtEl>
                                        <p:attrNameLst>
                                          <p:attrName>style.visibility</p:attrName>
                                        </p:attrNameLst>
                                      </p:cBhvr>
                                      <p:to>
                                        <p:strVal val="visible"/>
                                      </p:to>
                                    </p:set>
                                    <p:anim calcmode="lin" valueType="num">
                                      <p:cBhvr additive="base">
                                        <p:cTn id="31" dur="500" fill="hold"/>
                                        <p:tgtEl>
                                          <p:spTgt spid="8017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17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01796">
                                            <p:txEl>
                                              <p:pRg st="5" end="5"/>
                                            </p:txEl>
                                          </p:spTgt>
                                        </p:tgtEl>
                                        <p:attrNameLst>
                                          <p:attrName>style.visibility</p:attrName>
                                        </p:attrNameLst>
                                      </p:cBhvr>
                                      <p:to>
                                        <p:strVal val="visible"/>
                                      </p:to>
                                    </p:set>
                                    <p:anim calcmode="lin" valueType="num">
                                      <p:cBhvr additive="base">
                                        <p:cTn id="37" dur="500" fill="hold"/>
                                        <p:tgtEl>
                                          <p:spTgt spid="8017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179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01796">
                                            <p:txEl>
                                              <p:pRg st="6" end="6"/>
                                            </p:txEl>
                                          </p:spTgt>
                                        </p:tgtEl>
                                        <p:attrNameLst>
                                          <p:attrName>style.visibility</p:attrName>
                                        </p:attrNameLst>
                                      </p:cBhvr>
                                      <p:to>
                                        <p:strVal val="visible"/>
                                      </p:to>
                                    </p:set>
                                    <p:anim calcmode="lin" valueType="num">
                                      <p:cBhvr additive="base">
                                        <p:cTn id="43" dur="500" fill="hold"/>
                                        <p:tgtEl>
                                          <p:spTgt spid="8017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17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1796">
                                            <p:txEl>
                                              <p:pRg st="7" end="7"/>
                                            </p:txEl>
                                          </p:spTgt>
                                        </p:tgtEl>
                                        <p:attrNameLst>
                                          <p:attrName>style.visibility</p:attrName>
                                        </p:attrNameLst>
                                      </p:cBhvr>
                                      <p:to>
                                        <p:strVal val="visible"/>
                                      </p:to>
                                    </p:set>
                                    <p:anim calcmode="lin" valueType="num">
                                      <p:cBhvr additive="base">
                                        <p:cTn id="49" dur="500" fill="hold"/>
                                        <p:tgtEl>
                                          <p:spTgt spid="80179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17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01796">
                                            <p:txEl>
                                              <p:pRg st="8" end="8"/>
                                            </p:txEl>
                                          </p:spTgt>
                                        </p:tgtEl>
                                        <p:attrNameLst>
                                          <p:attrName>style.visibility</p:attrName>
                                        </p:attrNameLst>
                                      </p:cBhvr>
                                      <p:to>
                                        <p:strVal val="visible"/>
                                      </p:to>
                                    </p:set>
                                    <p:anim calcmode="lin" valueType="num">
                                      <p:cBhvr additive="base">
                                        <p:cTn id="55" dur="500" fill="hold"/>
                                        <p:tgtEl>
                                          <p:spTgt spid="80179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0179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01796">
                                            <p:txEl>
                                              <p:pRg st="9" end="9"/>
                                            </p:txEl>
                                          </p:spTgt>
                                        </p:tgtEl>
                                        <p:attrNameLst>
                                          <p:attrName>style.visibility</p:attrName>
                                        </p:attrNameLst>
                                      </p:cBhvr>
                                      <p:to>
                                        <p:strVal val="visible"/>
                                      </p:to>
                                    </p:set>
                                    <p:anim calcmode="lin" valueType="num">
                                      <p:cBhvr additive="base">
                                        <p:cTn id="61" dur="500" fill="hold"/>
                                        <p:tgtEl>
                                          <p:spTgt spid="80179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0179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01796">
                                            <p:txEl>
                                              <p:pRg st="10" end="10"/>
                                            </p:txEl>
                                          </p:spTgt>
                                        </p:tgtEl>
                                        <p:attrNameLst>
                                          <p:attrName>style.visibility</p:attrName>
                                        </p:attrNameLst>
                                      </p:cBhvr>
                                      <p:to>
                                        <p:strVal val="visible"/>
                                      </p:to>
                                    </p:set>
                                    <p:anim calcmode="lin" valueType="num">
                                      <p:cBhvr additive="base">
                                        <p:cTn id="67" dur="500" fill="hold"/>
                                        <p:tgtEl>
                                          <p:spTgt spid="80179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017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06673F-5502-46AC-A727-4F5A7C5CC10D}" type="slidenum">
              <a:rPr lang="en-US" smtClean="0"/>
              <a:pPr eaLnBrk="1" hangingPunct="1"/>
              <a:t>40</a:t>
            </a:fld>
            <a:endParaRPr lang="en-US" smtClean="0"/>
          </a:p>
        </p:txBody>
      </p:sp>
      <p:sp>
        <p:nvSpPr>
          <p:cNvPr id="41987" name="Rectangle 2"/>
          <p:cNvSpPr>
            <a:spLocks noGrp="1" noChangeArrowheads="1"/>
          </p:cNvSpPr>
          <p:nvPr>
            <p:ph type="title"/>
          </p:nvPr>
        </p:nvSpPr>
        <p:spPr/>
        <p:txBody>
          <a:bodyPr/>
          <a:lstStyle/>
          <a:p>
            <a:pPr eaLnBrk="1" hangingPunct="1"/>
            <a:r>
              <a:rPr lang="en-US" sz="4000" smtClean="0"/>
              <a:t>Respiratory Protection for Exposure to Gases</a:t>
            </a:r>
          </a:p>
        </p:txBody>
      </p:sp>
      <p:sp>
        <p:nvSpPr>
          <p:cNvPr id="468995" name="Rectangle 3"/>
          <p:cNvSpPr>
            <a:spLocks noGrp="1" noChangeArrowheads="1"/>
          </p:cNvSpPr>
          <p:nvPr>
            <p:ph type="body" idx="1"/>
          </p:nvPr>
        </p:nvSpPr>
        <p:spPr>
          <a:xfrm>
            <a:off x="457200" y="1600200"/>
            <a:ext cx="4122738" cy="4525963"/>
          </a:xfrm>
        </p:spPr>
        <p:txBody>
          <a:bodyPr/>
          <a:lstStyle/>
          <a:p>
            <a:pPr eaLnBrk="1" hangingPunct="1"/>
            <a:r>
              <a:rPr lang="en-US" smtClean="0"/>
              <a:t>Acid gas cartridges [White]</a:t>
            </a:r>
          </a:p>
          <a:p>
            <a:pPr eaLnBrk="1" hangingPunct="1"/>
            <a:r>
              <a:rPr lang="en-US" smtClean="0"/>
              <a:t>Organic vapor (OV) acid gas cartridges [Yellow] </a:t>
            </a:r>
          </a:p>
          <a:p>
            <a:pPr eaLnBrk="1" hangingPunct="1"/>
            <a:r>
              <a:rPr lang="en-US" smtClean="0"/>
              <a:t>Multi vapor gas cartridges [Olive Green]</a:t>
            </a:r>
          </a:p>
        </p:txBody>
      </p:sp>
      <p:pic>
        <p:nvPicPr>
          <p:cNvPr id="41989" name="Picture 5" descr="http://multimedia.3m.com/mws/mediawebserver?mwsId=66666UuZjcFSLXTtNXTXmVs6EV76EbHSHVs6EVs6E666666--"/>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41925" y="1889125"/>
            <a:ext cx="2995613" cy="29622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 Box 6"/>
          <p:cNvSpPr txBox="1">
            <a:spLocks noChangeArrowheads="1"/>
          </p:cNvSpPr>
          <p:nvPr/>
        </p:nvSpPr>
        <p:spPr bwMode="auto">
          <a:xfrm>
            <a:off x="4699000" y="4976813"/>
            <a:ext cx="4195763"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solidFill>
                  <a:srgbClr val="000000"/>
                </a:solidFill>
              </a:rPr>
              <a:t>3M™ Organic Vapor/Acid Gas Respirators 5000 Series</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8995">
                                            <p:txEl>
                                              <p:pRg st="1" end="1"/>
                                            </p:txEl>
                                          </p:spTgt>
                                        </p:tgtEl>
                                        <p:attrNameLst>
                                          <p:attrName>style.visibility</p:attrName>
                                        </p:attrNameLst>
                                      </p:cBhvr>
                                      <p:to>
                                        <p:strVal val="visible"/>
                                      </p:to>
                                    </p:set>
                                    <p:anim calcmode="lin" valueType="num">
                                      <p:cBhvr additive="base">
                                        <p:cTn id="13" dur="500" fill="hold"/>
                                        <p:tgtEl>
                                          <p:spTgt spid="468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8995">
                                            <p:txEl>
                                              <p:pRg st="2" end="2"/>
                                            </p:txEl>
                                          </p:spTgt>
                                        </p:tgtEl>
                                        <p:attrNameLst>
                                          <p:attrName>style.visibility</p:attrName>
                                        </p:attrNameLst>
                                      </p:cBhvr>
                                      <p:to>
                                        <p:strVal val="visible"/>
                                      </p:to>
                                    </p:set>
                                    <p:anim calcmode="lin" valueType="num">
                                      <p:cBhvr additive="base">
                                        <p:cTn id="19" dur="500" fill="hold"/>
                                        <p:tgtEl>
                                          <p:spTgt spid="468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8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EF119-DC27-40F3-953A-2809463F902F}" type="slidenum">
              <a:rPr lang="en-US" smtClean="0"/>
              <a:pPr eaLnBrk="1" hangingPunct="1"/>
              <a:t>41</a:t>
            </a:fld>
            <a:endParaRPr lang="en-US" smtClean="0"/>
          </a:p>
        </p:txBody>
      </p:sp>
      <p:sp>
        <p:nvSpPr>
          <p:cNvPr id="43011" name="Rectangle 4"/>
          <p:cNvSpPr>
            <a:spLocks noGrp="1" noChangeArrowheads="1"/>
          </p:cNvSpPr>
          <p:nvPr>
            <p:ph type="title"/>
          </p:nvPr>
        </p:nvSpPr>
        <p:spPr/>
        <p:txBody>
          <a:bodyPr/>
          <a:lstStyle/>
          <a:p>
            <a:pPr eaLnBrk="1" hangingPunct="1"/>
            <a:r>
              <a:rPr lang="en-US" sz="4000" smtClean="0"/>
              <a:t>End of Service Life Indicator (ESLI)</a:t>
            </a:r>
          </a:p>
        </p:txBody>
      </p:sp>
      <p:grpSp>
        <p:nvGrpSpPr>
          <p:cNvPr id="43012" name="Group 5"/>
          <p:cNvGrpSpPr>
            <a:grpSpLocks/>
          </p:cNvGrpSpPr>
          <p:nvPr/>
        </p:nvGrpSpPr>
        <p:grpSpPr bwMode="auto">
          <a:xfrm>
            <a:off x="4579938" y="2274888"/>
            <a:ext cx="3937000" cy="2819400"/>
            <a:chOff x="6632" y="7839"/>
            <a:chExt cx="3937" cy="2975"/>
          </a:xfrm>
        </p:grpSpPr>
        <p:pic>
          <p:nvPicPr>
            <p:cNvPr id="43016" name="Picture 6" descr="ESLI 1"/>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6643" y="7839"/>
              <a:ext cx="3911" cy="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7"/>
            <p:cNvSpPr txBox="1">
              <a:spLocks noChangeArrowheads="1"/>
            </p:cNvSpPr>
            <p:nvPr/>
          </p:nvSpPr>
          <p:spPr bwMode="auto">
            <a:xfrm>
              <a:off x="6632" y="9916"/>
              <a:ext cx="3937"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The indicator background changes to a different color as the service life shortens.</a:t>
              </a:r>
              <a:endParaRPr lang="en-US" sz="2400"/>
            </a:p>
          </p:txBody>
        </p:sp>
      </p:grpSp>
      <p:grpSp>
        <p:nvGrpSpPr>
          <p:cNvPr id="43013" name="Group 8"/>
          <p:cNvGrpSpPr>
            <a:grpSpLocks/>
          </p:cNvGrpSpPr>
          <p:nvPr/>
        </p:nvGrpSpPr>
        <p:grpSpPr bwMode="auto">
          <a:xfrm>
            <a:off x="398463" y="2276475"/>
            <a:ext cx="3937000" cy="2820988"/>
            <a:chOff x="6638" y="11341"/>
            <a:chExt cx="3937" cy="2977"/>
          </a:xfrm>
        </p:grpSpPr>
        <p:pic>
          <p:nvPicPr>
            <p:cNvPr id="43014" name="Picture 9" descr="ESLI 2"/>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6648" y="11341"/>
              <a:ext cx="3899" cy="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0"/>
            <p:cNvSpPr txBox="1">
              <a:spLocks noChangeArrowheads="1"/>
            </p:cNvSpPr>
            <p:nvPr/>
          </p:nvSpPr>
          <p:spPr bwMode="auto">
            <a:xfrm>
              <a:off x="6638" y="13420"/>
              <a:ext cx="3937"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The indicator completely changes color when the service life of the cartridge is expired.</a:t>
              </a:r>
              <a:endParaRPr lang="en-US" sz="240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D5DF80-EB86-4DC2-AF07-F3CEB94137CD}" type="slidenum">
              <a:rPr lang="en-US" smtClean="0"/>
              <a:pPr eaLnBrk="1" hangingPunct="1"/>
              <a:t>42</a:t>
            </a:fld>
            <a:endParaRPr lang="en-US" smtClean="0"/>
          </a:p>
        </p:txBody>
      </p:sp>
      <p:sp>
        <p:nvSpPr>
          <p:cNvPr id="44035" name="Rectangle 6"/>
          <p:cNvSpPr>
            <a:spLocks noGrp="1" noChangeArrowheads="1"/>
          </p:cNvSpPr>
          <p:nvPr>
            <p:ph type="title"/>
          </p:nvPr>
        </p:nvSpPr>
        <p:spPr/>
        <p:txBody>
          <a:bodyPr/>
          <a:lstStyle/>
          <a:p>
            <a:pPr eaLnBrk="1" hangingPunct="1"/>
            <a:r>
              <a:rPr lang="en-US" smtClean="0"/>
              <a:t>Vapors</a:t>
            </a:r>
          </a:p>
        </p:txBody>
      </p:sp>
      <p:sp>
        <p:nvSpPr>
          <p:cNvPr id="474115" name="Rectangle 3"/>
          <p:cNvSpPr>
            <a:spLocks noGrp="1" noChangeArrowheads="1"/>
          </p:cNvSpPr>
          <p:nvPr>
            <p:ph type="body" idx="1"/>
          </p:nvPr>
        </p:nvSpPr>
        <p:spPr>
          <a:xfrm>
            <a:off x="457200" y="1600200"/>
            <a:ext cx="5283200" cy="4525963"/>
          </a:xfrm>
        </p:spPr>
        <p:txBody>
          <a:bodyPr/>
          <a:lstStyle/>
          <a:p>
            <a:pPr eaLnBrk="1" hangingPunct="1">
              <a:buFontTx/>
              <a:buNone/>
            </a:pPr>
            <a:r>
              <a:rPr lang="en-US" b="1" i="1" smtClean="0"/>
              <a:t>Examples of vapors found in construction:</a:t>
            </a:r>
            <a:endParaRPr lang="en-US" b="1" smtClean="0"/>
          </a:p>
          <a:p>
            <a:pPr eaLnBrk="1" hangingPunct="1"/>
            <a:r>
              <a:rPr lang="en-US" smtClean="0"/>
              <a:t>Gasoline – used for fuel.</a:t>
            </a:r>
          </a:p>
          <a:p>
            <a:pPr eaLnBrk="1" hangingPunct="1"/>
            <a:r>
              <a:rPr lang="en-US" smtClean="0"/>
              <a:t>Organic Solvents – used as paint thinners (toluene &amp; turpentine) &amp; glue solvents (acetone &amp; methyl ethyl ketone)</a:t>
            </a:r>
          </a:p>
        </p:txBody>
      </p:sp>
      <p:pic>
        <p:nvPicPr>
          <p:cNvPr id="44037" name="Picture 7" descr="nail polish rem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643063"/>
            <a:ext cx="21717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8"/>
          <p:cNvSpPr>
            <a:spLocks noChangeArrowheads="1"/>
          </p:cNvSpPr>
          <p:nvPr/>
        </p:nvSpPr>
        <p:spPr bwMode="auto">
          <a:xfrm>
            <a:off x="6138863" y="4254500"/>
            <a:ext cx="2727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b="1" i="1"/>
              <a:t>Nail polish remover, an organic solvent (usually acetone) has a distinctive vapor odor.</a:t>
            </a:r>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 calcmode="lin" valueType="num">
                                      <p:cBhvr additive="base">
                                        <p:cTn id="7" dur="500" fill="hold"/>
                                        <p:tgtEl>
                                          <p:spTgt spid="474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4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4115">
                                            <p:txEl>
                                              <p:pRg st="1" end="1"/>
                                            </p:txEl>
                                          </p:spTgt>
                                        </p:tgtEl>
                                        <p:attrNameLst>
                                          <p:attrName>style.visibility</p:attrName>
                                        </p:attrNameLst>
                                      </p:cBhvr>
                                      <p:to>
                                        <p:strVal val="visible"/>
                                      </p:to>
                                    </p:set>
                                    <p:anim calcmode="lin" valueType="num">
                                      <p:cBhvr additive="base">
                                        <p:cTn id="13" dur="500" fill="hold"/>
                                        <p:tgtEl>
                                          <p:spTgt spid="474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4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4115">
                                            <p:txEl>
                                              <p:pRg st="2" end="2"/>
                                            </p:txEl>
                                          </p:spTgt>
                                        </p:tgtEl>
                                        <p:attrNameLst>
                                          <p:attrName>style.visibility</p:attrName>
                                        </p:attrNameLst>
                                      </p:cBhvr>
                                      <p:to>
                                        <p:strVal val="visible"/>
                                      </p:to>
                                    </p:set>
                                    <p:anim calcmode="lin" valueType="num">
                                      <p:cBhvr additive="base">
                                        <p:cTn id="19" dur="500" fill="hold"/>
                                        <p:tgtEl>
                                          <p:spTgt spid="474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4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58BBF5-FCEF-43DE-8256-AF8C1F9A299C}" type="slidenum">
              <a:rPr lang="en-US" smtClean="0"/>
              <a:pPr eaLnBrk="1" hangingPunct="1"/>
              <a:t>43</a:t>
            </a:fld>
            <a:endParaRPr lang="en-US" smtClean="0"/>
          </a:p>
        </p:txBody>
      </p:sp>
      <p:sp>
        <p:nvSpPr>
          <p:cNvPr id="45059" name="Rectangle 4"/>
          <p:cNvSpPr>
            <a:spLocks noGrp="1" noChangeArrowheads="1"/>
          </p:cNvSpPr>
          <p:nvPr>
            <p:ph type="title"/>
          </p:nvPr>
        </p:nvSpPr>
        <p:spPr/>
        <p:txBody>
          <a:bodyPr/>
          <a:lstStyle/>
          <a:p>
            <a:pPr eaLnBrk="1" hangingPunct="1"/>
            <a:r>
              <a:rPr lang="en-US" smtClean="0"/>
              <a:t>How are Vapors Formed? </a:t>
            </a:r>
          </a:p>
        </p:txBody>
      </p:sp>
      <p:sp>
        <p:nvSpPr>
          <p:cNvPr id="479237" name="Rectangle 5"/>
          <p:cNvSpPr>
            <a:spLocks noGrp="1" noChangeArrowheads="1"/>
          </p:cNvSpPr>
          <p:nvPr>
            <p:ph type="body" sz="half" idx="1"/>
          </p:nvPr>
        </p:nvSpPr>
        <p:spPr/>
        <p:txBody>
          <a:bodyPr/>
          <a:lstStyle/>
          <a:p>
            <a:pPr eaLnBrk="1" hangingPunct="1"/>
            <a:r>
              <a:rPr lang="en-US" smtClean="0"/>
              <a:t>Liquid reaches a certain temperature – </a:t>
            </a:r>
            <a:r>
              <a:rPr lang="en-US" b="1" smtClean="0"/>
              <a:t>Flash Point.</a:t>
            </a:r>
          </a:p>
          <a:p>
            <a:pPr eaLnBrk="1" hangingPunct="1"/>
            <a:r>
              <a:rPr lang="en-US" smtClean="0"/>
              <a:t>At Flash Point – vapor is released into the air.</a:t>
            </a:r>
          </a:p>
          <a:p>
            <a:pPr lvl="1" eaLnBrk="1" hangingPunct="1"/>
            <a:r>
              <a:rPr lang="en-US" smtClean="0"/>
              <a:t>The amount of vapor is dependent on the </a:t>
            </a:r>
            <a:r>
              <a:rPr lang="en-US" b="1" smtClean="0"/>
              <a:t>Vapor Pressure.</a:t>
            </a:r>
          </a:p>
          <a:p>
            <a:pPr eaLnBrk="1" hangingPunct="1"/>
            <a:endParaRPr lang="en-US" b="1" smtClean="0"/>
          </a:p>
        </p:txBody>
      </p:sp>
      <p:pic>
        <p:nvPicPr>
          <p:cNvPr id="45061" name="Picture 7" descr="paint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2646363"/>
            <a:ext cx="152876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5062" name="Picture 8" descr="tea 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1219200"/>
            <a:ext cx="14541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9"/>
          <p:cNvSpPr txBox="1">
            <a:spLocks noChangeArrowheads="1"/>
          </p:cNvSpPr>
          <p:nvPr/>
        </p:nvSpPr>
        <p:spPr bwMode="auto">
          <a:xfrm>
            <a:off x="4933950" y="3287713"/>
            <a:ext cx="23193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Water needs to be heated (212ºF) for vapors to be formed.</a:t>
            </a:r>
            <a:endParaRPr lang="en-US" sz="2000"/>
          </a:p>
        </p:txBody>
      </p:sp>
      <p:sp>
        <p:nvSpPr>
          <p:cNvPr id="45064" name="Text Box 10"/>
          <p:cNvSpPr txBox="1">
            <a:spLocks noChangeArrowheads="1"/>
          </p:cNvSpPr>
          <p:nvPr/>
        </p:nvSpPr>
        <p:spPr bwMode="auto">
          <a:xfrm>
            <a:off x="6000750" y="4930775"/>
            <a:ext cx="2747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Some solvents give off vapor at or below room temperature (72ºF).</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9237">
                                            <p:txEl>
                                              <p:pRg st="0" end="0"/>
                                            </p:txEl>
                                          </p:spTgt>
                                        </p:tgtEl>
                                        <p:attrNameLst>
                                          <p:attrName>style.visibility</p:attrName>
                                        </p:attrNameLst>
                                      </p:cBhvr>
                                      <p:to>
                                        <p:strVal val="visible"/>
                                      </p:to>
                                    </p:set>
                                    <p:anim calcmode="lin" valueType="num">
                                      <p:cBhvr additive="base">
                                        <p:cTn id="7" dur="500" fill="hold"/>
                                        <p:tgtEl>
                                          <p:spTgt spid="4792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92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9237">
                                            <p:txEl>
                                              <p:pRg st="1" end="1"/>
                                            </p:txEl>
                                          </p:spTgt>
                                        </p:tgtEl>
                                        <p:attrNameLst>
                                          <p:attrName>style.visibility</p:attrName>
                                        </p:attrNameLst>
                                      </p:cBhvr>
                                      <p:to>
                                        <p:strVal val="visible"/>
                                      </p:to>
                                    </p:set>
                                    <p:anim calcmode="lin" valueType="num">
                                      <p:cBhvr additive="base">
                                        <p:cTn id="13" dur="500" fill="hold"/>
                                        <p:tgtEl>
                                          <p:spTgt spid="4792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923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79237">
                                            <p:txEl>
                                              <p:pRg st="2" end="2"/>
                                            </p:txEl>
                                          </p:spTgt>
                                        </p:tgtEl>
                                        <p:attrNameLst>
                                          <p:attrName>style.visibility</p:attrName>
                                        </p:attrNameLst>
                                      </p:cBhvr>
                                      <p:to>
                                        <p:strVal val="visible"/>
                                      </p:to>
                                    </p:set>
                                    <p:anim calcmode="lin" valueType="num">
                                      <p:cBhvr additive="base">
                                        <p:cTn id="17" dur="500" fill="hold"/>
                                        <p:tgtEl>
                                          <p:spTgt spid="47923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92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7FB3F2-4162-4D56-9120-8A2D0238E5E7}" type="slidenum">
              <a:rPr lang="en-US" smtClean="0"/>
              <a:pPr eaLnBrk="1" hangingPunct="1"/>
              <a:t>44</a:t>
            </a:fld>
            <a:endParaRPr lang="en-US" smtClean="0"/>
          </a:p>
        </p:txBody>
      </p:sp>
      <p:sp>
        <p:nvSpPr>
          <p:cNvPr id="46083" name="Rectangle 2"/>
          <p:cNvSpPr>
            <a:spLocks noGrp="1" noChangeArrowheads="1"/>
          </p:cNvSpPr>
          <p:nvPr>
            <p:ph type="title"/>
          </p:nvPr>
        </p:nvSpPr>
        <p:spPr/>
        <p:txBody>
          <a:bodyPr/>
          <a:lstStyle/>
          <a:p>
            <a:pPr eaLnBrk="1" hangingPunct="1"/>
            <a:r>
              <a:rPr lang="en-US" smtClean="0"/>
              <a:t>Vapors</a:t>
            </a:r>
          </a:p>
        </p:txBody>
      </p:sp>
      <p:sp>
        <p:nvSpPr>
          <p:cNvPr id="478211" name="Rectangle 3"/>
          <p:cNvSpPr>
            <a:spLocks noGrp="1" noChangeArrowheads="1"/>
          </p:cNvSpPr>
          <p:nvPr>
            <p:ph type="body" idx="1"/>
          </p:nvPr>
        </p:nvSpPr>
        <p:spPr/>
        <p:txBody>
          <a:bodyPr/>
          <a:lstStyle/>
          <a:p>
            <a:pPr eaLnBrk="1" hangingPunct="1"/>
            <a:r>
              <a:rPr lang="en-US" smtClean="0"/>
              <a:t>What is the </a:t>
            </a:r>
            <a:r>
              <a:rPr lang="en-US" b="1" i="1" smtClean="0"/>
              <a:t>vapor density</a:t>
            </a:r>
            <a:r>
              <a:rPr lang="en-US" smtClean="0"/>
              <a:t>?</a:t>
            </a:r>
          </a:p>
          <a:p>
            <a:pPr eaLnBrk="1" hangingPunct="1"/>
            <a:r>
              <a:rPr lang="en-US" smtClean="0"/>
              <a:t>What is the </a:t>
            </a:r>
            <a:r>
              <a:rPr lang="en-US" b="1" i="1" smtClean="0"/>
              <a:t>flash point</a:t>
            </a:r>
            <a:r>
              <a:rPr lang="en-US" smtClean="0"/>
              <a:t> of the liquid to which vapor is produced?</a:t>
            </a:r>
          </a:p>
          <a:p>
            <a:pPr eaLnBrk="1" hangingPunct="1"/>
            <a:r>
              <a:rPr lang="en-US" smtClean="0"/>
              <a:t>What is the </a:t>
            </a:r>
            <a:r>
              <a:rPr lang="en-US" b="1" i="1" smtClean="0"/>
              <a:t>vapor pressure</a:t>
            </a:r>
            <a:r>
              <a:rPr lang="en-US" smtClean="0"/>
              <a:t>?</a:t>
            </a:r>
            <a:endParaRPr lang="en-US" b="1" i="1" smtClean="0"/>
          </a:p>
          <a:p>
            <a:pPr eaLnBrk="1" hangingPunct="1"/>
            <a:r>
              <a:rPr lang="en-US" smtClean="0"/>
              <a:t>What is the flammable range (LFL) of the vapor?</a:t>
            </a:r>
          </a:p>
          <a:p>
            <a:pPr eaLnBrk="1" hangingPunct="1"/>
            <a:r>
              <a:rPr lang="en-US" smtClean="0"/>
              <a:t>How toxic is the vapor (PEL, TLV, REL &amp; IDLH)?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8211">
                                            <p:txEl>
                                              <p:pRg st="1" end="1"/>
                                            </p:txEl>
                                          </p:spTgt>
                                        </p:tgtEl>
                                        <p:attrNameLst>
                                          <p:attrName>style.visibility</p:attrName>
                                        </p:attrNameLst>
                                      </p:cBhvr>
                                      <p:to>
                                        <p:strVal val="visible"/>
                                      </p:to>
                                    </p:set>
                                    <p:anim calcmode="lin" valueType="num">
                                      <p:cBhvr additive="base">
                                        <p:cTn id="13" dur="500" fill="hold"/>
                                        <p:tgtEl>
                                          <p:spTgt spid="478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8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8211">
                                            <p:txEl>
                                              <p:pRg st="2" end="2"/>
                                            </p:txEl>
                                          </p:spTgt>
                                        </p:tgtEl>
                                        <p:attrNameLst>
                                          <p:attrName>style.visibility</p:attrName>
                                        </p:attrNameLst>
                                      </p:cBhvr>
                                      <p:to>
                                        <p:strVal val="visible"/>
                                      </p:to>
                                    </p:set>
                                    <p:anim calcmode="lin" valueType="num">
                                      <p:cBhvr additive="base">
                                        <p:cTn id="19" dur="500" fill="hold"/>
                                        <p:tgtEl>
                                          <p:spTgt spid="478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8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8211">
                                            <p:txEl>
                                              <p:pRg st="3" end="3"/>
                                            </p:txEl>
                                          </p:spTgt>
                                        </p:tgtEl>
                                        <p:attrNameLst>
                                          <p:attrName>style.visibility</p:attrName>
                                        </p:attrNameLst>
                                      </p:cBhvr>
                                      <p:to>
                                        <p:strVal val="visible"/>
                                      </p:to>
                                    </p:set>
                                    <p:anim calcmode="lin" valueType="num">
                                      <p:cBhvr additive="base">
                                        <p:cTn id="25" dur="500" fill="hold"/>
                                        <p:tgtEl>
                                          <p:spTgt spid="478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8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8211">
                                            <p:txEl>
                                              <p:pRg st="4" end="4"/>
                                            </p:txEl>
                                          </p:spTgt>
                                        </p:tgtEl>
                                        <p:attrNameLst>
                                          <p:attrName>style.visibility</p:attrName>
                                        </p:attrNameLst>
                                      </p:cBhvr>
                                      <p:to>
                                        <p:strVal val="visible"/>
                                      </p:to>
                                    </p:set>
                                    <p:anim calcmode="lin" valueType="num">
                                      <p:cBhvr additive="base">
                                        <p:cTn id="31" dur="500" fill="hold"/>
                                        <p:tgtEl>
                                          <p:spTgt spid="478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82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239B31-4483-4B15-B450-9B22284A77FB}" type="slidenum">
              <a:rPr lang="en-US" smtClean="0"/>
              <a:pPr eaLnBrk="1" hangingPunct="1"/>
              <a:t>45</a:t>
            </a:fld>
            <a:endParaRPr lang="en-US" smtClean="0"/>
          </a:p>
        </p:txBody>
      </p:sp>
      <p:sp>
        <p:nvSpPr>
          <p:cNvPr id="47107" name="Rectangle 4"/>
          <p:cNvSpPr>
            <a:spLocks noGrp="1" noChangeArrowheads="1"/>
          </p:cNvSpPr>
          <p:nvPr>
            <p:ph type="title"/>
          </p:nvPr>
        </p:nvSpPr>
        <p:spPr/>
        <p:txBody>
          <a:bodyPr/>
          <a:lstStyle/>
          <a:p>
            <a:pPr eaLnBrk="1" hangingPunct="1"/>
            <a:r>
              <a:rPr lang="en-US" smtClean="0"/>
              <a:t>Vapor Density</a:t>
            </a:r>
          </a:p>
        </p:txBody>
      </p:sp>
      <p:grpSp>
        <p:nvGrpSpPr>
          <p:cNvPr id="47108" name="Group 5"/>
          <p:cNvGrpSpPr>
            <a:grpSpLocks/>
          </p:cNvGrpSpPr>
          <p:nvPr/>
        </p:nvGrpSpPr>
        <p:grpSpPr bwMode="auto">
          <a:xfrm>
            <a:off x="2995613" y="1878013"/>
            <a:ext cx="4267200" cy="3773487"/>
            <a:chOff x="1572" y="1183"/>
            <a:chExt cx="2405" cy="2057"/>
          </a:xfrm>
        </p:grpSpPr>
        <p:sp>
          <p:nvSpPr>
            <p:cNvPr id="47114" name="Line 6"/>
            <p:cNvSpPr>
              <a:spLocks noChangeShapeType="1"/>
            </p:cNvSpPr>
            <p:nvPr/>
          </p:nvSpPr>
          <p:spPr bwMode="auto">
            <a:xfrm flipH="1">
              <a:off x="1572" y="3237"/>
              <a:ext cx="239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Line 7"/>
            <p:cNvSpPr>
              <a:spLocks noChangeShapeType="1"/>
            </p:cNvSpPr>
            <p:nvPr/>
          </p:nvSpPr>
          <p:spPr bwMode="auto">
            <a:xfrm flipV="1">
              <a:off x="3968" y="1183"/>
              <a:ext cx="9" cy="205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09" name="Text Box 11"/>
          <p:cNvSpPr txBox="1">
            <a:spLocks noChangeArrowheads="1"/>
          </p:cNvSpPr>
          <p:nvPr/>
        </p:nvSpPr>
        <p:spPr bwMode="auto">
          <a:xfrm>
            <a:off x="4846638" y="2071688"/>
            <a:ext cx="20431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Vapor Density</a:t>
            </a:r>
          </a:p>
          <a:p>
            <a:pPr algn="ctr" eaLnBrk="1" hangingPunct="1"/>
            <a:r>
              <a:rPr lang="en-US" sz="2400" b="1"/>
              <a:t>(Air = 1)</a:t>
            </a:r>
          </a:p>
        </p:txBody>
      </p:sp>
      <p:sp>
        <p:nvSpPr>
          <p:cNvPr id="47110" name="Text Box 12"/>
          <p:cNvSpPr txBox="1">
            <a:spLocks noChangeArrowheads="1"/>
          </p:cNvSpPr>
          <p:nvPr/>
        </p:nvSpPr>
        <p:spPr bwMode="auto">
          <a:xfrm>
            <a:off x="4838700" y="4406900"/>
            <a:ext cx="25908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Gasoline 3 – 4</a:t>
            </a:r>
          </a:p>
        </p:txBody>
      </p:sp>
      <p:pic>
        <p:nvPicPr>
          <p:cNvPr id="47111" name="Picture 13" descr="gas ca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3219450"/>
            <a:ext cx="10461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4" descr="paint 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175" y="3687763"/>
            <a:ext cx="12255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7113" name="Text Box 15"/>
          <p:cNvSpPr txBox="1">
            <a:spLocks noChangeArrowheads="1"/>
          </p:cNvSpPr>
          <p:nvPr/>
        </p:nvSpPr>
        <p:spPr bwMode="auto">
          <a:xfrm>
            <a:off x="3794125" y="5067300"/>
            <a:ext cx="2657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Turpentine 4.69</a:t>
            </a:r>
            <a:endParaRPr lang="en-US"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33C2EB-D470-4F61-9801-3C2BE892BB55}" type="slidenum">
              <a:rPr lang="en-US" smtClean="0"/>
              <a:pPr eaLnBrk="1" hangingPunct="1"/>
              <a:t>46</a:t>
            </a:fld>
            <a:endParaRPr lang="en-US" smtClean="0"/>
          </a:p>
        </p:txBody>
      </p:sp>
      <p:sp>
        <p:nvSpPr>
          <p:cNvPr id="48131" name="Rectangle 2"/>
          <p:cNvSpPr>
            <a:spLocks noGrp="1" noChangeArrowheads="1"/>
          </p:cNvSpPr>
          <p:nvPr>
            <p:ph type="title"/>
          </p:nvPr>
        </p:nvSpPr>
        <p:spPr/>
        <p:txBody>
          <a:bodyPr/>
          <a:lstStyle/>
          <a:p>
            <a:pPr eaLnBrk="1" hangingPunct="1"/>
            <a:r>
              <a:rPr lang="en-US" smtClean="0"/>
              <a:t>Flash Point</a:t>
            </a:r>
          </a:p>
        </p:txBody>
      </p:sp>
      <p:sp>
        <p:nvSpPr>
          <p:cNvPr id="48132" name="Rectangle 3"/>
          <p:cNvSpPr>
            <a:spLocks noGrp="1" noChangeArrowheads="1"/>
          </p:cNvSpPr>
          <p:nvPr>
            <p:ph type="body" idx="1"/>
          </p:nvPr>
        </p:nvSpPr>
        <p:spPr/>
        <p:txBody>
          <a:bodyPr/>
          <a:lstStyle/>
          <a:p>
            <a:pPr eaLnBrk="1" hangingPunct="1"/>
            <a:r>
              <a:rPr lang="en-US" b="1" i="1" smtClean="0"/>
              <a:t>Flash Point</a:t>
            </a:r>
            <a:r>
              <a:rPr lang="en-US" smtClean="0"/>
              <a:t> is the minimum temperature at which a liquid gives off a vapor in sufficient concentration to ignite. </a:t>
            </a:r>
          </a:p>
        </p:txBody>
      </p:sp>
      <p:pic>
        <p:nvPicPr>
          <p:cNvPr id="48133" name="Picture 4" descr="nfpa fire"/>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251075" y="3265488"/>
            <a:ext cx="493077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6607C0-7F38-4F2D-981B-2142DA4E0E72}" type="slidenum">
              <a:rPr lang="en-US" smtClean="0"/>
              <a:pPr eaLnBrk="1" hangingPunct="1"/>
              <a:t>47</a:t>
            </a:fld>
            <a:endParaRPr lang="en-US" smtClean="0"/>
          </a:p>
        </p:txBody>
      </p:sp>
      <p:sp>
        <p:nvSpPr>
          <p:cNvPr id="49155" name="Rectangle 4"/>
          <p:cNvSpPr>
            <a:spLocks noGrp="1" noChangeArrowheads="1"/>
          </p:cNvSpPr>
          <p:nvPr>
            <p:ph type="title"/>
          </p:nvPr>
        </p:nvSpPr>
        <p:spPr/>
        <p:txBody>
          <a:bodyPr/>
          <a:lstStyle/>
          <a:p>
            <a:pPr eaLnBrk="1" hangingPunct="1"/>
            <a:r>
              <a:rPr lang="en-US" sz="4000" smtClean="0"/>
              <a:t>How do Solvents Affect the Body? </a:t>
            </a:r>
          </a:p>
        </p:txBody>
      </p:sp>
      <p:sp>
        <p:nvSpPr>
          <p:cNvPr id="49156" name="Rectangle 5"/>
          <p:cNvSpPr>
            <a:spLocks noGrp="1" noChangeArrowheads="1"/>
          </p:cNvSpPr>
          <p:nvPr>
            <p:ph type="body" sz="half" idx="1"/>
          </p:nvPr>
        </p:nvSpPr>
        <p:spPr/>
        <p:txBody>
          <a:bodyPr/>
          <a:lstStyle/>
          <a:p>
            <a:pPr eaLnBrk="1" hangingPunct="1"/>
            <a:r>
              <a:rPr lang="en-US" sz="2400" smtClean="0"/>
              <a:t>Dissolve skin fats and oils. </a:t>
            </a:r>
          </a:p>
          <a:p>
            <a:pPr eaLnBrk="1" hangingPunct="1"/>
            <a:r>
              <a:rPr lang="en-US" sz="2400" smtClean="0"/>
              <a:t>Skin dryness, cracking, redness, and blisters </a:t>
            </a:r>
          </a:p>
          <a:p>
            <a:pPr eaLnBrk="1" hangingPunct="1"/>
            <a:r>
              <a:rPr lang="en-US" sz="2400" i="1" smtClean="0"/>
              <a:t>Local health effect</a:t>
            </a:r>
            <a:r>
              <a:rPr lang="en-US" sz="2400" smtClean="0"/>
              <a:t> </a:t>
            </a:r>
          </a:p>
        </p:txBody>
      </p:sp>
      <p:sp>
        <p:nvSpPr>
          <p:cNvPr id="49157" name="Rectangle 7"/>
          <p:cNvSpPr>
            <a:spLocks noGrp="1" noChangeArrowheads="1"/>
          </p:cNvSpPr>
          <p:nvPr>
            <p:ph type="body" sz="half" idx="2"/>
          </p:nvPr>
        </p:nvSpPr>
        <p:spPr/>
        <p:txBody>
          <a:bodyPr/>
          <a:lstStyle/>
          <a:p>
            <a:pPr eaLnBrk="1" hangingPunct="1"/>
            <a:r>
              <a:rPr lang="en-US" sz="2400" smtClean="0"/>
              <a:t>Vapors can be inhaled.</a:t>
            </a:r>
          </a:p>
          <a:p>
            <a:pPr eaLnBrk="1" hangingPunct="1"/>
            <a:r>
              <a:rPr lang="en-US" sz="2400" smtClean="0"/>
              <a:t>Central nervous system damage.</a:t>
            </a:r>
          </a:p>
          <a:p>
            <a:pPr eaLnBrk="1" hangingPunct="1"/>
            <a:r>
              <a:rPr lang="en-US" sz="2400" i="1" smtClean="0"/>
              <a:t>Systemic health effect</a:t>
            </a:r>
            <a:endParaRPr lang="en-US" sz="2400" smtClean="0"/>
          </a:p>
        </p:txBody>
      </p:sp>
      <p:grpSp>
        <p:nvGrpSpPr>
          <p:cNvPr id="49158" name="Group 14"/>
          <p:cNvGrpSpPr>
            <a:grpSpLocks/>
          </p:cNvGrpSpPr>
          <p:nvPr/>
        </p:nvGrpSpPr>
        <p:grpSpPr bwMode="auto">
          <a:xfrm>
            <a:off x="4802188" y="3354388"/>
            <a:ext cx="3005137" cy="3389312"/>
            <a:chOff x="2889" y="2485"/>
            <a:chExt cx="1253" cy="1302"/>
          </a:xfrm>
        </p:grpSpPr>
        <p:pic>
          <p:nvPicPr>
            <p:cNvPr id="49160" name="Picture 9" descr="paint can with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 y="3351"/>
              <a:ext cx="625"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0" descr="lung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 y="2485"/>
              <a:ext cx="742"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AutoShape 12"/>
            <p:cNvSpPr>
              <a:spLocks noChangeArrowheads="1"/>
            </p:cNvSpPr>
            <p:nvPr/>
          </p:nvSpPr>
          <p:spPr bwMode="auto">
            <a:xfrm rot="9699003">
              <a:off x="2889" y="2809"/>
              <a:ext cx="570" cy="468"/>
            </a:xfrm>
            <a:prstGeom prst="cloudCallout">
              <a:avLst>
                <a:gd name="adj1" fmla="val -81569"/>
                <a:gd name="adj2" fmla="val 42537"/>
              </a:avLst>
            </a:prstGeom>
            <a:solidFill>
              <a:srgbClr val="FFFFFF"/>
            </a:solidFill>
            <a:ln w="9525">
              <a:solidFill>
                <a:srgbClr val="000000"/>
              </a:solidFill>
              <a:round/>
              <a:headEnd/>
              <a:tailEnd/>
            </a:ln>
          </p:spPr>
          <p:txBody>
            <a:bodyPr rot="10800000"/>
            <a:lstStyle/>
            <a:p>
              <a:endParaRPr lang="en-US"/>
            </a:p>
          </p:txBody>
        </p:sp>
        <p:sp>
          <p:nvSpPr>
            <p:cNvPr id="49163" name="Text Box 13"/>
            <p:cNvSpPr txBox="1">
              <a:spLocks noChangeArrowheads="1"/>
            </p:cNvSpPr>
            <p:nvPr/>
          </p:nvSpPr>
          <p:spPr bwMode="auto">
            <a:xfrm>
              <a:off x="3013" y="2969"/>
              <a:ext cx="38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grpSp>
      <p:pic>
        <p:nvPicPr>
          <p:cNvPr id="49159" name="il_fi" descr="http://www.islandhandtherapy.com/media/hand_logo.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12825" y="4549775"/>
            <a:ext cx="19002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456A42-1C95-41D1-802B-06BE9EF4B1F4}" type="slidenum">
              <a:rPr lang="en-US" smtClean="0"/>
              <a:pPr eaLnBrk="1" hangingPunct="1"/>
              <a:t>48</a:t>
            </a:fld>
            <a:endParaRPr lang="en-US" smtClean="0"/>
          </a:p>
        </p:txBody>
      </p:sp>
      <p:sp>
        <p:nvSpPr>
          <p:cNvPr id="50179" name="Rectangle 2"/>
          <p:cNvSpPr>
            <a:spLocks noGrp="1" noChangeArrowheads="1"/>
          </p:cNvSpPr>
          <p:nvPr>
            <p:ph type="title"/>
          </p:nvPr>
        </p:nvSpPr>
        <p:spPr/>
        <p:txBody>
          <a:bodyPr/>
          <a:lstStyle/>
          <a:p>
            <a:pPr eaLnBrk="1" hangingPunct="1"/>
            <a:r>
              <a:rPr lang="en-US" smtClean="0"/>
              <a:t>Vapor Pressure</a:t>
            </a:r>
          </a:p>
        </p:txBody>
      </p:sp>
      <p:sp>
        <p:nvSpPr>
          <p:cNvPr id="50180" name="Text Box 12"/>
          <p:cNvSpPr txBox="1">
            <a:spLocks noChangeArrowheads="1"/>
          </p:cNvSpPr>
          <p:nvPr/>
        </p:nvSpPr>
        <p:spPr bwMode="auto">
          <a:xfrm>
            <a:off x="803275" y="5154613"/>
            <a:ext cx="36131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Toxic solvent with a relative </a:t>
            </a:r>
            <a:r>
              <a:rPr lang="en-US" sz="2400" b="1" i="1" u="sng"/>
              <a:t>low</a:t>
            </a:r>
            <a:r>
              <a:rPr lang="en-US" sz="2400" b="1" i="1"/>
              <a:t> vapor pressure </a:t>
            </a:r>
            <a:endParaRPr lang="en-US" sz="2400"/>
          </a:p>
        </p:txBody>
      </p:sp>
      <p:sp>
        <p:nvSpPr>
          <p:cNvPr id="50181" name="Text Box 13"/>
          <p:cNvSpPr txBox="1">
            <a:spLocks noChangeArrowheads="1"/>
          </p:cNvSpPr>
          <p:nvPr/>
        </p:nvSpPr>
        <p:spPr bwMode="auto">
          <a:xfrm>
            <a:off x="5033963" y="5157788"/>
            <a:ext cx="35829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Toxic solvent with a relative </a:t>
            </a:r>
            <a:r>
              <a:rPr lang="en-US" sz="2400" b="1" i="1" u="sng"/>
              <a:t>high</a:t>
            </a:r>
            <a:r>
              <a:rPr lang="en-US" sz="2400" b="1" i="1"/>
              <a:t> vapor pressure</a:t>
            </a:r>
            <a:endParaRPr lang="en-US" sz="2400"/>
          </a:p>
        </p:txBody>
      </p:sp>
      <p:grpSp>
        <p:nvGrpSpPr>
          <p:cNvPr id="50182" name="Group 18"/>
          <p:cNvGrpSpPr>
            <a:grpSpLocks/>
          </p:cNvGrpSpPr>
          <p:nvPr/>
        </p:nvGrpSpPr>
        <p:grpSpPr bwMode="auto">
          <a:xfrm>
            <a:off x="2190750" y="2692400"/>
            <a:ext cx="923925" cy="2339975"/>
            <a:chOff x="1380" y="2117"/>
            <a:chExt cx="426" cy="1053"/>
          </a:xfrm>
        </p:grpSpPr>
        <p:grpSp>
          <p:nvGrpSpPr>
            <p:cNvPr id="50190" name="Group 6"/>
            <p:cNvGrpSpPr>
              <a:grpSpLocks/>
            </p:cNvGrpSpPr>
            <p:nvPr/>
          </p:nvGrpSpPr>
          <p:grpSpPr bwMode="auto">
            <a:xfrm>
              <a:off x="1380" y="2525"/>
              <a:ext cx="426" cy="645"/>
              <a:chOff x="6809" y="7250"/>
              <a:chExt cx="1067" cy="1612"/>
            </a:xfrm>
          </p:grpSpPr>
          <p:pic>
            <p:nvPicPr>
              <p:cNvPr id="50192" name="il_fi" descr="http://www.greif.com/images/secondary-products/water-bottles/H2O_Bottle_fivegal_nohandle.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09" y="7250"/>
                <a:ext cx="1067"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8" descr="toxic g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 y="7942"/>
                <a:ext cx="49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1" name="AutoShape 14"/>
            <p:cNvSpPr>
              <a:spLocks noChangeArrowheads="1"/>
            </p:cNvSpPr>
            <p:nvPr/>
          </p:nvSpPr>
          <p:spPr bwMode="auto">
            <a:xfrm rot="-2371076">
              <a:off x="1458" y="2117"/>
              <a:ext cx="301" cy="241"/>
            </a:xfrm>
            <a:prstGeom prst="cloudCallout">
              <a:avLst>
                <a:gd name="adj1" fmla="val -68958"/>
                <a:gd name="adj2" fmla="val 92009"/>
              </a:avLst>
            </a:prstGeom>
            <a:solidFill>
              <a:srgbClr val="FFFFFF"/>
            </a:solidFill>
            <a:ln w="9525">
              <a:solidFill>
                <a:srgbClr val="000000"/>
              </a:solidFill>
              <a:round/>
              <a:headEnd/>
              <a:tailEnd/>
            </a:ln>
          </p:spPr>
          <p:txBody>
            <a:bodyPr/>
            <a:lstStyle/>
            <a:p>
              <a:endParaRPr lang="en-US"/>
            </a:p>
          </p:txBody>
        </p:sp>
      </p:grpSp>
      <p:grpSp>
        <p:nvGrpSpPr>
          <p:cNvPr id="50183" name="Group 19"/>
          <p:cNvGrpSpPr>
            <a:grpSpLocks/>
          </p:cNvGrpSpPr>
          <p:nvPr/>
        </p:nvGrpSpPr>
        <p:grpSpPr bwMode="auto">
          <a:xfrm>
            <a:off x="6030913" y="1570038"/>
            <a:ext cx="1527175" cy="3440112"/>
            <a:chOff x="3958" y="1674"/>
            <a:chExt cx="669" cy="1582"/>
          </a:xfrm>
        </p:grpSpPr>
        <p:grpSp>
          <p:nvGrpSpPr>
            <p:cNvPr id="50186" name="Group 9"/>
            <p:cNvGrpSpPr>
              <a:grpSpLocks/>
            </p:cNvGrpSpPr>
            <p:nvPr/>
          </p:nvGrpSpPr>
          <p:grpSpPr bwMode="auto">
            <a:xfrm>
              <a:off x="4097" y="2611"/>
              <a:ext cx="427" cy="645"/>
              <a:chOff x="9116" y="7243"/>
              <a:chExt cx="1067" cy="1612"/>
            </a:xfrm>
          </p:grpSpPr>
          <p:pic>
            <p:nvPicPr>
              <p:cNvPr id="50188" name="il_fi" descr="http://www.greif.com/images/secondary-products/water-bottles/H2O_Bottle_fivegal_nohandle.jpg"/>
              <p:cNvPicPr>
                <a:picLocks noChangeAspect="1" noChangeArrowheads="1"/>
              </p:cNvPicPr>
              <p:nvPr/>
            </p:nvPicPr>
            <p:blipFill>
              <a:blip r:embed="rId6" r:link="rId4">
                <a:extLst>
                  <a:ext uri="{28A0092B-C50C-407E-A947-70E740481C1C}">
                    <a14:useLocalDpi xmlns:a14="http://schemas.microsoft.com/office/drawing/2010/main" val="0"/>
                  </a:ext>
                </a:extLst>
              </a:blip>
              <a:srcRect/>
              <a:stretch>
                <a:fillRect/>
              </a:stretch>
            </p:blipFill>
            <p:spPr bwMode="auto">
              <a:xfrm>
                <a:off x="9116" y="7243"/>
                <a:ext cx="1067"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1" descr="toxic gh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1" y="7935"/>
                <a:ext cx="49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7" name="AutoShape 15"/>
            <p:cNvSpPr>
              <a:spLocks noChangeArrowheads="1"/>
            </p:cNvSpPr>
            <p:nvPr/>
          </p:nvSpPr>
          <p:spPr bwMode="auto">
            <a:xfrm rot="-1865162">
              <a:off x="3958" y="1674"/>
              <a:ext cx="669" cy="737"/>
            </a:xfrm>
            <a:prstGeom prst="cloudCallout">
              <a:avLst>
                <a:gd name="adj1" fmla="val -41167"/>
                <a:gd name="adj2" fmla="val 66486"/>
              </a:avLst>
            </a:prstGeom>
            <a:solidFill>
              <a:srgbClr val="FFFFFF"/>
            </a:solidFill>
            <a:ln w="9525">
              <a:solidFill>
                <a:srgbClr val="000000"/>
              </a:solidFill>
              <a:round/>
              <a:headEnd/>
              <a:tailEnd/>
            </a:ln>
          </p:spPr>
          <p:txBody>
            <a:bodyPr/>
            <a:lstStyle/>
            <a:p>
              <a:endParaRPr lang="en-US"/>
            </a:p>
          </p:txBody>
        </p:sp>
      </p:grpSp>
      <p:sp>
        <p:nvSpPr>
          <p:cNvPr id="50184" name="Text Box 16"/>
          <p:cNvSpPr txBox="1">
            <a:spLocks noChangeArrowheads="1"/>
          </p:cNvSpPr>
          <p:nvPr/>
        </p:nvSpPr>
        <p:spPr bwMode="auto">
          <a:xfrm>
            <a:off x="625475" y="1689100"/>
            <a:ext cx="2755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Fewer Vapors</a:t>
            </a:r>
          </a:p>
          <a:p>
            <a:pPr algn="ctr" eaLnBrk="1" hangingPunct="1"/>
            <a:r>
              <a:rPr lang="en-US" sz="2400" b="1" i="1"/>
              <a:t>(Less Hazardous)</a:t>
            </a:r>
            <a:endParaRPr lang="en-US" sz="2400"/>
          </a:p>
        </p:txBody>
      </p:sp>
      <p:sp>
        <p:nvSpPr>
          <p:cNvPr id="50185" name="Text Box 17"/>
          <p:cNvSpPr txBox="1">
            <a:spLocks noChangeArrowheads="1"/>
          </p:cNvSpPr>
          <p:nvPr/>
        </p:nvSpPr>
        <p:spPr bwMode="auto">
          <a:xfrm>
            <a:off x="5973763" y="1254125"/>
            <a:ext cx="30797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More Vapors</a:t>
            </a:r>
          </a:p>
          <a:p>
            <a:pPr algn="ctr" eaLnBrk="1" hangingPunct="1"/>
            <a:r>
              <a:rPr lang="en-US" sz="2400" b="1" i="1"/>
              <a:t>(More Hazardous)</a:t>
            </a:r>
            <a:endParaRPr lang="en-US"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875FDF-C0FA-49EB-B692-E8120143E561}" type="slidenum">
              <a:rPr lang="en-US" smtClean="0"/>
              <a:pPr eaLnBrk="1" hangingPunct="1"/>
              <a:t>49</a:t>
            </a:fld>
            <a:endParaRPr lang="en-US" smtClean="0"/>
          </a:p>
        </p:txBody>
      </p:sp>
      <p:sp>
        <p:nvSpPr>
          <p:cNvPr id="51203" name="Rectangle 4"/>
          <p:cNvSpPr>
            <a:spLocks noGrp="1" noChangeArrowheads="1"/>
          </p:cNvSpPr>
          <p:nvPr>
            <p:ph type="title"/>
          </p:nvPr>
        </p:nvSpPr>
        <p:spPr/>
        <p:txBody>
          <a:bodyPr/>
          <a:lstStyle/>
          <a:p>
            <a:pPr eaLnBrk="1" hangingPunct="1"/>
            <a:r>
              <a:rPr lang="en-US" sz="4000" smtClean="0"/>
              <a:t>Hazardous (Dangerous) Vapor Pressure</a:t>
            </a:r>
          </a:p>
        </p:txBody>
      </p:sp>
      <p:sp>
        <p:nvSpPr>
          <p:cNvPr id="494605" name="Rectangle 13"/>
          <p:cNvSpPr>
            <a:spLocks noGrp="1" noChangeArrowheads="1"/>
          </p:cNvSpPr>
          <p:nvPr>
            <p:ph type="body" idx="1"/>
          </p:nvPr>
        </p:nvSpPr>
        <p:spPr/>
        <p:txBody>
          <a:bodyPr/>
          <a:lstStyle/>
          <a:p>
            <a:pPr eaLnBrk="1" hangingPunct="1"/>
            <a:r>
              <a:rPr lang="en-US" smtClean="0"/>
              <a:t>Vapor pressure is </a:t>
            </a:r>
            <a:r>
              <a:rPr lang="en-US" b="1" smtClean="0"/>
              <a:t>less than 1mmHg</a:t>
            </a:r>
            <a:r>
              <a:rPr lang="en-US" smtClean="0"/>
              <a:t>; it is not likely to evaporate </a:t>
            </a:r>
            <a:r>
              <a:rPr lang="en-US" b="1" smtClean="0"/>
              <a:t>(not an inhalation hazard)</a:t>
            </a:r>
            <a:r>
              <a:rPr lang="en-US" smtClean="0"/>
              <a:t>.</a:t>
            </a:r>
            <a:endParaRPr lang="en-US" b="1" smtClean="0"/>
          </a:p>
          <a:p>
            <a:pPr eaLnBrk="1" hangingPunct="1"/>
            <a:r>
              <a:rPr lang="en-US" smtClean="0"/>
              <a:t>Vapor pressure </a:t>
            </a:r>
            <a:r>
              <a:rPr lang="en-US" b="1" smtClean="0"/>
              <a:t>greater than 50 mmHg</a:t>
            </a:r>
            <a:r>
              <a:rPr lang="en-US" smtClean="0"/>
              <a:t>; it is likely to evaporate </a:t>
            </a:r>
            <a:r>
              <a:rPr lang="en-US" b="1" smtClean="0"/>
              <a:t>(is an inhalation hazard)</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4605">
                                            <p:txEl>
                                              <p:pRg st="0" end="0"/>
                                            </p:txEl>
                                          </p:spTgt>
                                        </p:tgtEl>
                                        <p:attrNameLst>
                                          <p:attrName>style.visibility</p:attrName>
                                        </p:attrNameLst>
                                      </p:cBhvr>
                                      <p:to>
                                        <p:strVal val="visible"/>
                                      </p:to>
                                    </p:set>
                                    <p:anim calcmode="lin" valueType="num">
                                      <p:cBhvr additive="base">
                                        <p:cTn id="7" dur="500" fill="hold"/>
                                        <p:tgtEl>
                                          <p:spTgt spid="494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4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4605">
                                            <p:txEl>
                                              <p:pRg st="1" end="1"/>
                                            </p:txEl>
                                          </p:spTgt>
                                        </p:tgtEl>
                                        <p:attrNameLst>
                                          <p:attrName>style.visibility</p:attrName>
                                        </p:attrNameLst>
                                      </p:cBhvr>
                                      <p:to>
                                        <p:strVal val="visible"/>
                                      </p:to>
                                    </p:set>
                                    <p:anim calcmode="lin" valueType="num">
                                      <p:cBhvr additive="base">
                                        <p:cTn id="13" dur="500" fill="hold"/>
                                        <p:tgtEl>
                                          <p:spTgt spid="4946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460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0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A76B2F-28A2-49B4-AEF1-D6AB73E5DCAD}" type="slidenum">
              <a:rPr lang="en-US" smtClean="0"/>
              <a:pPr eaLnBrk="1" hangingPunct="1"/>
              <a:t>5</a:t>
            </a:fld>
            <a:endParaRPr lang="en-US" smtClean="0"/>
          </a:p>
        </p:txBody>
      </p:sp>
      <p:sp>
        <p:nvSpPr>
          <p:cNvPr id="6147" name="Rectangle 2"/>
          <p:cNvSpPr>
            <a:spLocks noGrp="1" noChangeArrowheads="1"/>
          </p:cNvSpPr>
          <p:nvPr>
            <p:ph type="title"/>
          </p:nvPr>
        </p:nvSpPr>
        <p:spPr/>
        <p:txBody>
          <a:bodyPr/>
          <a:lstStyle/>
          <a:p>
            <a:pPr eaLnBrk="1" hangingPunct="1"/>
            <a:r>
              <a:rPr lang="en-US" smtClean="0"/>
              <a:t>Chemical Health Hazards</a:t>
            </a:r>
          </a:p>
        </p:txBody>
      </p:sp>
      <p:sp>
        <p:nvSpPr>
          <p:cNvPr id="6148" name="Rectangle 3"/>
          <p:cNvSpPr>
            <a:spLocks noGrp="1" noChangeArrowheads="1"/>
          </p:cNvSpPr>
          <p:nvPr>
            <p:ph type="body" idx="1"/>
          </p:nvPr>
        </p:nvSpPr>
        <p:spPr/>
        <p:txBody>
          <a:bodyPr/>
          <a:lstStyle/>
          <a:p>
            <a:pPr eaLnBrk="1" hangingPunct="1"/>
            <a:r>
              <a:rPr lang="en-US" smtClean="0"/>
              <a:t>Gas</a:t>
            </a:r>
          </a:p>
          <a:p>
            <a:pPr eaLnBrk="1" hangingPunct="1"/>
            <a:r>
              <a:rPr lang="en-US" smtClean="0"/>
              <a:t>Vapor</a:t>
            </a:r>
          </a:p>
          <a:p>
            <a:pPr eaLnBrk="1" hangingPunct="1"/>
            <a:r>
              <a:rPr lang="en-US" smtClean="0"/>
              <a:t>Fume</a:t>
            </a:r>
          </a:p>
          <a:p>
            <a:pPr eaLnBrk="1" hangingPunct="1"/>
            <a:r>
              <a:rPr lang="en-US" smtClean="0"/>
              <a:t>Dust/Fiber</a:t>
            </a:r>
          </a:p>
          <a:p>
            <a:pPr eaLnBrk="1" hangingPunct="1"/>
            <a:r>
              <a:rPr lang="en-US" smtClean="0"/>
              <a:t>Mist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A635AB-6A87-4876-B782-11B892D5ADB1}" type="slidenum">
              <a:rPr lang="en-US" smtClean="0"/>
              <a:pPr eaLnBrk="1" hangingPunct="1"/>
              <a:t>50</a:t>
            </a:fld>
            <a:endParaRPr lang="en-US" smtClean="0"/>
          </a:p>
        </p:txBody>
      </p:sp>
      <p:sp>
        <p:nvSpPr>
          <p:cNvPr id="52227" name="Rectangle 4"/>
          <p:cNvSpPr>
            <a:spLocks noGrp="1" noChangeArrowheads="1"/>
          </p:cNvSpPr>
          <p:nvPr>
            <p:ph type="title"/>
          </p:nvPr>
        </p:nvSpPr>
        <p:spPr/>
        <p:txBody>
          <a:bodyPr/>
          <a:lstStyle/>
          <a:p>
            <a:pPr eaLnBrk="1" hangingPunct="1"/>
            <a:r>
              <a:rPr lang="en-US" smtClean="0"/>
              <a:t>Group Discussion…</a:t>
            </a:r>
          </a:p>
        </p:txBody>
      </p:sp>
      <p:sp>
        <p:nvSpPr>
          <p:cNvPr id="52228" name="Rectangle 5"/>
          <p:cNvSpPr>
            <a:spLocks noChangeArrowheads="1"/>
          </p:cNvSpPr>
          <p:nvPr/>
        </p:nvSpPr>
        <p:spPr bwMode="auto">
          <a:xfrm>
            <a:off x="1208088" y="2706688"/>
            <a:ext cx="6905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a:t>What hazardous vapors are present on your job?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DA7B0B-4835-425B-BE90-CF9BD35B7E04}" type="slidenum">
              <a:rPr lang="en-US" smtClean="0"/>
              <a:pPr eaLnBrk="1" hangingPunct="1"/>
              <a:t>51</a:t>
            </a:fld>
            <a:endParaRPr lang="en-US" smtClean="0"/>
          </a:p>
        </p:txBody>
      </p:sp>
      <p:sp>
        <p:nvSpPr>
          <p:cNvPr id="53251" name="Rectangle 2"/>
          <p:cNvSpPr>
            <a:spLocks noGrp="1" noChangeArrowheads="1"/>
          </p:cNvSpPr>
          <p:nvPr>
            <p:ph type="title"/>
          </p:nvPr>
        </p:nvSpPr>
        <p:spPr/>
        <p:txBody>
          <a:bodyPr/>
          <a:lstStyle/>
          <a:p>
            <a:pPr eaLnBrk="1" hangingPunct="1"/>
            <a:r>
              <a:rPr lang="en-US" sz="4000" smtClean="0"/>
              <a:t>Respiratory Protection for Exposure to Vapors</a:t>
            </a:r>
          </a:p>
        </p:txBody>
      </p:sp>
      <p:sp>
        <p:nvSpPr>
          <p:cNvPr id="501763" name="Rectangle 3"/>
          <p:cNvSpPr>
            <a:spLocks noGrp="1" noChangeArrowheads="1"/>
          </p:cNvSpPr>
          <p:nvPr>
            <p:ph type="body" idx="1"/>
          </p:nvPr>
        </p:nvSpPr>
        <p:spPr>
          <a:xfrm>
            <a:off x="457200" y="1600200"/>
            <a:ext cx="4137025" cy="4525963"/>
          </a:xfrm>
        </p:spPr>
        <p:txBody>
          <a:bodyPr/>
          <a:lstStyle/>
          <a:p>
            <a:pPr eaLnBrk="1" hangingPunct="1"/>
            <a:r>
              <a:rPr lang="en-US" smtClean="0"/>
              <a:t>Organic vapor (OV) cartridge [Black]</a:t>
            </a:r>
          </a:p>
          <a:p>
            <a:pPr eaLnBrk="1" hangingPunct="1"/>
            <a:r>
              <a:rPr lang="en-US" smtClean="0"/>
              <a:t>Organic vapor (OV) acid gas cartridges [Yellow] </a:t>
            </a:r>
          </a:p>
          <a:p>
            <a:pPr eaLnBrk="1" hangingPunct="1"/>
            <a:r>
              <a:rPr lang="en-US" smtClean="0"/>
              <a:t>Multi vapor gas cartridges [Olive Green]</a:t>
            </a:r>
          </a:p>
        </p:txBody>
      </p:sp>
      <p:grpSp>
        <p:nvGrpSpPr>
          <p:cNvPr id="53253" name="Group 4"/>
          <p:cNvGrpSpPr>
            <a:grpSpLocks/>
          </p:cNvGrpSpPr>
          <p:nvPr/>
        </p:nvGrpSpPr>
        <p:grpSpPr bwMode="auto">
          <a:xfrm>
            <a:off x="4829175" y="2219325"/>
            <a:ext cx="4081463" cy="3267075"/>
            <a:chOff x="6646" y="8859"/>
            <a:chExt cx="4346" cy="3546"/>
          </a:xfrm>
        </p:grpSpPr>
        <p:pic>
          <p:nvPicPr>
            <p:cNvPr id="53254" name="Picture 5" descr="http://www.coopersafety.com/North-7700-Series-Half-Face-Respirator.jpeg?id=452&amp;W=600&amp;H=6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19" y="8859"/>
              <a:ext cx="3495" cy="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6"/>
            <p:cNvSpPr txBox="1">
              <a:spLocks noChangeArrowheads="1"/>
            </p:cNvSpPr>
            <p:nvPr/>
          </p:nvSpPr>
          <p:spPr bwMode="auto">
            <a:xfrm>
              <a:off x="6646" y="11414"/>
              <a:ext cx="4346"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North 7700 Series Half-Face Respirator equipped with organic vapor acid gas cartridge (yellow)</a:t>
              </a: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 calcmode="lin" valueType="num">
                                      <p:cBhvr additive="base">
                                        <p:cTn id="7" dur="500" fill="hold"/>
                                        <p:tgtEl>
                                          <p:spTgt spid="501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63">
                                            <p:txEl>
                                              <p:pRg st="1" end="1"/>
                                            </p:txEl>
                                          </p:spTgt>
                                        </p:tgtEl>
                                        <p:attrNameLst>
                                          <p:attrName>style.visibility</p:attrName>
                                        </p:attrNameLst>
                                      </p:cBhvr>
                                      <p:to>
                                        <p:strVal val="visible"/>
                                      </p:to>
                                    </p:set>
                                    <p:anim calcmode="lin" valueType="num">
                                      <p:cBhvr additive="base">
                                        <p:cTn id="13" dur="500" fill="hold"/>
                                        <p:tgtEl>
                                          <p:spTgt spid="501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63">
                                            <p:txEl>
                                              <p:pRg st="2" end="2"/>
                                            </p:txEl>
                                          </p:spTgt>
                                        </p:tgtEl>
                                        <p:attrNameLst>
                                          <p:attrName>style.visibility</p:attrName>
                                        </p:attrNameLst>
                                      </p:cBhvr>
                                      <p:to>
                                        <p:strVal val="visible"/>
                                      </p:to>
                                    </p:set>
                                    <p:anim calcmode="lin" valueType="num">
                                      <p:cBhvr additive="base">
                                        <p:cTn id="19" dur="500" fill="hold"/>
                                        <p:tgtEl>
                                          <p:spTgt spid="501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2FF1C0-3C41-4F29-B455-8739EB01A0D8}" type="slidenum">
              <a:rPr lang="en-US" smtClean="0"/>
              <a:pPr eaLnBrk="1" hangingPunct="1"/>
              <a:t>52</a:t>
            </a:fld>
            <a:endParaRPr lang="en-US" smtClean="0"/>
          </a:p>
        </p:txBody>
      </p:sp>
      <p:sp>
        <p:nvSpPr>
          <p:cNvPr id="54275" name="Rectangle 2"/>
          <p:cNvSpPr>
            <a:spLocks noGrp="1" noChangeArrowheads="1"/>
          </p:cNvSpPr>
          <p:nvPr>
            <p:ph type="title"/>
          </p:nvPr>
        </p:nvSpPr>
        <p:spPr/>
        <p:txBody>
          <a:bodyPr/>
          <a:lstStyle/>
          <a:p>
            <a:pPr eaLnBrk="1" hangingPunct="1"/>
            <a:r>
              <a:rPr lang="en-US" smtClean="0"/>
              <a:t>Fumes</a:t>
            </a:r>
          </a:p>
        </p:txBody>
      </p:sp>
      <p:sp>
        <p:nvSpPr>
          <p:cNvPr id="503811" name="Rectangle 3"/>
          <p:cNvSpPr>
            <a:spLocks noGrp="1" noChangeArrowheads="1"/>
          </p:cNvSpPr>
          <p:nvPr>
            <p:ph type="body" idx="1"/>
          </p:nvPr>
        </p:nvSpPr>
        <p:spPr/>
        <p:txBody>
          <a:bodyPr/>
          <a:lstStyle/>
          <a:p>
            <a:pPr eaLnBrk="1" hangingPunct="1">
              <a:buFontTx/>
              <a:buNone/>
            </a:pPr>
            <a:r>
              <a:rPr lang="en-US" sz="2800" b="1" i="1" smtClean="0"/>
              <a:t>Examples of fumes found in construction:</a:t>
            </a:r>
          </a:p>
          <a:p>
            <a:pPr eaLnBrk="1" hangingPunct="1">
              <a:buFontTx/>
              <a:buNone/>
            </a:pPr>
            <a:endParaRPr lang="en-US" sz="2800" b="1" smtClean="0"/>
          </a:p>
          <a:p>
            <a:pPr eaLnBrk="1" hangingPunct="1"/>
            <a:r>
              <a:rPr lang="en-US" sz="2800" smtClean="0"/>
              <a:t>Welding Fumes</a:t>
            </a:r>
          </a:p>
          <a:p>
            <a:pPr eaLnBrk="1" hangingPunct="1"/>
            <a:r>
              <a:rPr lang="en-US" sz="2800" smtClean="0"/>
              <a:t>Asphalt</a:t>
            </a:r>
          </a:p>
          <a:p>
            <a:pPr eaLnBrk="1" hangingPunct="1"/>
            <a:r>
              <a:rPr lang="en-US" sz="2800" smtClean="0"/>
              <a:t>Naphtha – “Coal Tar” a brown or black thick liquid that comes from coal; it’s a skin irritant known to cause cancer.</a:t>
            </a:r>
          </a:p>
          <a:p>
            <a:pPr eaLnBrk="1" hangingPunct="1"/>
            <a:r>
              <a:rPr lang="en-US" sz="2800" smtClean="0"/>
              <a:t>Lead Fumes</a:t>
            </a:r>
          </a:p>
          <a:p>
            <a:pPr eaLnBrk="1" hangingPunct="1"/>
            <a:r>
              <a:rPr lang="en-US" sz="2800" smtClean="0"/>
              <a:t>Hexavalent Chromium (CrVI)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 calcmode="lin" valueType="num">
                                      <p:cBhvr additive="base">
                                        <p:cTn id="7" dur="500" fill="hold"/>
                                        <p:tgtEl>
                                          <p:spTgt spid="503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3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3811">
                                            <p:txEl>
                                              <p:pRg st="2" end="2"/>
                                            </p:txEl>
                                          </p:spTgt>
                                        </p:tgtEl>
                                        <p:attrNameLst>
                                          <p:attrName>style.visibility</p:attrName>
                                        </p:attrNameLst>
                                      </p:cBhvr>
                                      <p:to>
                                        <p:strVal val="visible"/>
                                      </p:to>
                                    </p:set>
                                    <p:anim calcmode="lin" valueType="num">
                                      <p:cBhvr additive="base">
                                        <p:cTn id="13" dur="500" fill="hold"/>
                                        <p:tgtEl>
                                          <p:spTgt spid="5038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3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3811">
                                            <p:txEl>
                                              <p:pRg st="3" end="3"/>
                                            </p:txEl>
                                          </p:spTgt>
                                        </p:tgtEl>
                                        <p:attrNameLst>
                                          <p:attrName>style.visibility</p:attrName>
                                        </p:attrNameLst>
                                      </p:cBhvr>
                                      <p:to>
                                        <p:strVal val="visible"/>
                                      </p:to>
                                    </p:set>
                                    <p:anim calcmode="lin" valueType="num">
                                      <p:cBhvr additive="base">
                                        <p:cTn id="19" dur="500" fill="hold"/>
                                        <p:tgtEl>
                                          <p:spTgt spid="5038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3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3811">
                                            <p:txEl>
                                              <p:pRg st="4" end="4"/>
                                            </p:txEl>
                                          </p:spTgt>
                                        </p:tgtEl>
                                        <p:attrNameLst>
                                          <p:attrName>style.visibility</p:attrName>
                                        </p:attrNameLst>
                                      </p:cBhvr>
                                      <p:to>
                                        <p:strVal val="visible"/>
                                      </p:to>
                                    </p:set>
                                    <p:anim calcmode="lin" valueType="num">
                                      <p:cBhvr additive="base">
                                        <p:cTn id="25" dur="500" fill="hold"/>
                                        <p:tgtEl>
                                          <p:spTgt spid="5038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3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3811">
                                            <p:txEl>
                                              <p:pRg st="5" end="5"/>
                                            </p:txEl>
                                          </p:spTgt>
                                        </p:tgtEl>
                                        <p:attrNameLst>
                                          <p:attrName>style.visibility</p:attrName>
                                        </p:attrNameLst>
                                      </p:cBhvr>
                                      <p:to>
                                        <p:strVal val="visible"/>
                                      </p:to>
                                    </p:set>
                                    <p:anim calcmode="lin" valueType="num">
                                      <p:cBhvr additive="base">
                                        <p:cTn id="31" dur="500" fill="hold"/>
                                        <p:tgtEl>
                                          <p:spTgt spid="5038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38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3811">
                                            <p:txEl>
                                              <p:pRg st="6" end="6"/>
                                            </p:txEl>
                                          </p:spTgt>
                                        </p:tgtEl>
                                        <p:attrNameLst>
                                          <p:attrName>style.visibility</p:attrName>
                                        </p:attrNameLst>
                                      </p:cBhvr>
                                      <p:to>
                                        <p:strVal val="visible"/>
                                      </p:to>
                                    </p:set>
                                    <p:anim calcmode="lin" valueType="num">
                                      <p:cBhvr additive="base">
                                        <p:cTn id="37" dur="500" fill="hold"/>
                                        <p:tgtEl>
                                          <p:spTgt spid="5038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38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60BE6E-EFB5-4D3C-AF59-93F7E7DE7254}" type="slidenum">
              <a:rPr lang="en-US" smtClean="0"/>
              <a:pPr eaLnBrk="1" hangingPunct="1"/>
              <a:t>53</a:t>
            </a:fld>
            <a:endParaRPr lang="en-US" smtClean="0"/>
          </a:p>
        </p:txBody>
      </p:sp>
      <p:sp>
        <p:nvSpPr>
          <p:cNvPr id="55299" name="Rectangle 7"/>
          <p:cNvSpPr>
            <a:spLocks noGrp="1" noChangeArrowheads="1"/>
          </p:cNvSpPr>
          <p:nvPr>
            <p:ph type="title"/>
          </p:nvPr>
        </p:nvSpPr>
        <p:spPr/>
        <p:txBody>
          <a:bodyPr/>
          <a:lstStyle/>
          <a:p>
            <a:pPr eaLnBrk="1" hangingPunct="1"/>
            <a:r>
              <a:rPr lang="en-US" smtClean="0"/>
              <a:t>Group Discussion… </a:t>
            </a:r>
          </a:p>
        </p:txBody>
      </p:sp>
      <p:pic>
        <p:nvPicPr>
          <p:cNvPr id="55300" name="Picture 9" descr="September 2006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1455738"/>
            <a:ext cx="4997450" cy="3749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10"/>
          <p:cNvSpPr txBox="1">
            <a:spLocks noChangeArrowheads="1"/>
          </p:cNvSpPr>
          <p:nvPr/>
        </p:nvSpPr>
        <p:spPr bwMode="auto">
          <a:xfrm>
            <a:off x="1763713" y="5286375"/>
            <a:ext cx="57054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Welding fumes are some of the most hazardous exposures a construction worker may experience.</a:t>
            </a:r>
            <a:endParaRPr lang="en-US"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E25EA7-4EBE-442D-9000-002A9ECD0B4B}" type="slidenum">
              <a:rPr lang="en-US" smtClean="0"/>
              <a:pPr eaLnBrk="1" hangingPunct="1"/>
              <a:t>54</a:t>
            </a:fld>
            <a:endParaRPr lang="en-US" smtClean="0"/>
          </a:p>
        </p:txBody>
      </p:sp>
      <p:sp>
        <p:nvSpPr>
          <p:cNvPr id="56323" name="Rectangle 2"/>
          <p:cNvSpPr>
            <a:spLocks noGrp="1" noChangeArrowheads="1"/>
          </p:cNvSpPr>
          <p:nvPr>
            <p:ph type="title"/>
          </p:nvPr>
        </p:nvSpPr>
        <p:spPr/>
        <p:txBody>
          <a:bodyPr/>
          <a:lstStyle/>
          <a:p>
            <a:pPr eaLnBrk="1" hangingPunct="1"/>
            <a:r>
              <a:rPr lang="en-US" sz="4000" smtClean="0"/>
              <a:t>How do fumes affect the body?</a:t>
            </a:r>
          </a:p>
        </p:txBody>
      </p:sp>
      <p:sp>
        <p:nvSpPr>
          <p:cNvPr id="510979" name="Rectangle 3"/>
          <p:cNvSpPr>
            <a:spLocks noGrp="1" noChangeArrowheads="1"/>
          </p:cNvSpPr>
          <p:nvPr>
            <p:ph type="body" idx="1"/>
          </p:nvPr>
        </p:nvSpPr>
        <p:spPr>
          <a:xfrm>
            <a:off x="457200" y="1600200"/>
            <a:ext cx="4151313" cy="4525963"/>
          </a:xfrm>
        </p:spPr>
        <p:txBody>
          <a:bodyPr/>
          <a:lstStyle/>
          <a:p>
            <a:pPr eaLnBrk="1" hangingPunct="1"/>
            <a:r>
              <a:rPr lang="en-US" sz="2800" smtClean="0"/>
              <a:t>Irritate the skin, eyes and nose; causing an immediate</a:t>
            </a:r>
            <a:r>
              <a:rPr lang="en-US" sz="2800" i="1" smtClean="0"/>
              <a:t> (acute) health effect.</a:t>
            </a:r>
          </a:p>
          <a:p>
            <a:pPr eaLnBrk="1" hangingPunct="1"/>
            <a:r>
              <a:rPr lang="en-US" sz="2800" smtClean="0"/>
              <a:t>Fumes can easily pass from the lungs into the blood stream; resulting in a</a:t>
            </a:r>
            <a:r>
              <a:rPr lang="en-US" sz="2800" i="1" smtClean="0"/>
              <a:t> systemic health effect.</a:t>
            </a:r>
            <a:r>
              <a:rPr lang="en-US" sz="2800" smtClean="0"/>
              <a:t> </a:t>
            </a:r>
          </a:p>
        </p:txBody>
      </p:sp>
      <p:grpSp>
        <p:nvGrpSpPr>
          <p:cNvPr id="56325" name="Group 5"/>
          <p:cNvGrpSpPr>
            <a:grpSpLocks/>
          </p:cNvGrpSpPr>
          <p:nvPr/>
        </p:nvGrpSpPr>
        <p:grpSpPr bwMode="auto">
          <a:xfrm>
            <a:off x="5181600" y="1346200"/>
            <a:ext cx="3432175" cy="4183063"/>
            <a:chOff x="6835" y="1971"/>
            <a:chExt cx="3693" cy="4728"/>
          </a:xfrm>
        </p:grpSpPr>
        <p:pic>
          <p:nvPicPr>
            <p:cNvPr id="56327" name="Picture 6" descr="fume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 y="3964"/>
              <a:ext cx="2233" cy="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7" descr="lung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 y="1971"/>
              <a:ext cx="1783"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8"/>
            <p:cNvSpPr>
              <a:spLocks noChangeArrowheads="1"/>
            </p:cNvSpPr>
            <p:nvPr/>
          </p:nvSpPr>
          <p:spPr bwMode="auto">
            <a:xfrm rot="-9740566">
              <a:off x="6975" y="3688"/>
              <a:ext cx="1886" cy="1912"/>
            </a:xfrm>
            <a:prstGeom prst="cloudCallout">
              <a:avLst>
                <a:gd name="adj1" fmla="val -28565"/>
                <a:gd name="adj2" fmla="val 11793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sp>
        <p:nvSpPr>
          <p:cNvPr id="56326" name="Text Box 9"/>
          <p:cNvSpPr txBox="1">
            <a:spLocks noChangeArrowheads="1"/>
          </p:cNvSpPr>
          <p:nvPr/>
        </p:nvSpPr>
        <p:spPr bwMode="auto">
          <a:xfrm>
            <a:off x="4373563" y="5492750"/>
            <a:ext cx="40814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Fumes are respirable size particles that are inhaled and can enter the blood stream.</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 calcmode="lin" valueType="num">
                                      <p:cBhvr additive="base">
                                        <p:cTn id="7" dur="500" fill="hold"/>
                                        <p:tgtEl>
                                          <p:spTgt spid="510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0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0979">
                                            <p:txEl>
                                              <p:pRg st="1" end="1"/>
                                            </p:txEl>
                                          </p:spTgt>
                                        </p:tgtEl>
                                        <p:attrNameLst>
                                          <p:attrName>style.visibility</p:attrName>
                                        </p:attrNameLst>
                                      </p:cBhvr>
                                      <p:to>
                                        <p:strVal val="visible"/>
                                      </p:to>
                                    </p:set>
                                    <p:anim calcmode="lin" valueType="num">
                                      <p:cBhvr additive="base">
                                        <p:cTn id="13" dur="500" fill="hold"/>
                                        <p:tgtEl>
                                          <p:spTgt spid="510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09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7C37DF-C29D-499F-908F-DDD050A4789E}" type="slidenum">
              <a:rPr lang="en-US" smtClean="0"/>
              <a:pPr eaLnBrk="1" hangingPunct="1"/>
              <a:t>55</a:t>
            </a:fld>
            <a:endParaRPr lang="en-US" smtClean="0"/>
          </a:p>
        </p:txBody>
      </p:sp>
      <p:sp>
        <p:nvSpPr>
          <p:cNvPr id="57347" name="Rectangle 4"/>
          <p:cNvSpPr>
            <a:spLocks noGrp="1" noChangeArrowheads="1"/>
          </p:cNvSpPr>
          <p:nvPr>
            <p:ph type="title"/>
          </p:nvPr>
        </p:nvSpPr>
        <p:spPr/>
        <p:txBody>
          <a:bodyPr/>
          <a:lstStyle/>
          <a:p>
            <a:pPr eaLnBrk="1" hangingPunct="1"/>
            <a:r>
              <a:rPr lang="en-US" smtClean="0"/>
              <a:t>Welding Fumes</a:t>
            </a:r>
          </a:p>
        </p:txBody>
      </p:sp>
      <p:sp>
        <p:nvSpPr>
          <p:cNvPr id="513029" name="Rectangle 5"/>
          <p:cNvSpPr>
            <a:spLocks noGrp="1" noChangeArrowheads="1"/>
          </p:cNvSpPr>
          <p:nvPr>
            <p:ph type="body" sz="half" idx="1"/>
          </p:nvPr>
        </p:nvSpPr>
        <p:spPr/>
        <p:txBody>
          <a:bodyPr/>
          <a:lstStyle/>
          <a:p>
            <a:pPr eaLnBrk="1" hangingPunct="1"/>
            <a:r>
              <a:rPr lang="en-US" b="1" smtClean="0"/>
              <a:t>Metal Fume Fever </a:t>
            </a:r>
            <a:r>
              <a:rPr lang="en-US" smtClean="0"/>
              <a:t>[Zinc (Galvanized Metal)]</a:t>
            </a:r>
          </a:p>
          <a:p>
            <a:pPr eaLnBrk="1" hangingPunct="1"/>
            <a:r>
              <a:rPr lang="es-ES" b="1" smtClean="0"/>
              <a:t>Siderosis </a:t>
            </a:r>
            <a:r>
              <a:rPr lang="es-ES" smtClean="0"/>
              <a:t>[Iron, Iron Oxide (Rust)]</a:t>
            </a:r>
          </a:p>
          <a:p>
            <a:pPr eaLnBrk="1" hangingPunct="1"/>
            <a:r>
              <a:rPr lang="en-US" b="1" smtClean="0"/>
              <a:t>Manganism </a:t>
            </a:r>
            <a:r>
              <a:rPr lang="en-US" smtClean="0"/>
              <a:t>(Manganese)</a:t>
            </a:r>
          </a:p>
        </p:txBody>
      </p:sp>
      <p:pic>
        <p:nvPicPr>
          <p:cNvPr id="57349" name="Picture 2" descr="C:\Users\jrahilly.CSC\Desktop\Sort\Pictures\Welding\welding 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88" y="1608138"/>
            <a:ext cx="2952750" cy="44973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29">
                                            <p:txEl>
                                              <p:pRg st="0" end="0"/>
                                            </p:txEl>
                                          </p:spTgt>
                                        </p:tgtEl>
                                        <p:attrNameLst>
                                          <p:attrName>style.visibility</p:attrName>
                                        </p:attrNameLst>
                                      </p:cBhvr>
                                      <p:to>
                                        <p:strVal val="visible"/>
                                      </p:to>
                                    </p:set>
                                    <p:anim calcmode="lin" valueType="num">
                                      <p:cBhvr additive="base">
                                        <p:cTn id="7" dur="500" fill="hold"/>
                                        <p:tgtEl>
                                          <p:spTgt spid="5130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30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029">
                                            <p:txEl>
                                              <p:pRg st="1" end="1"/>
                                            </p:txEl>
                                          </p:spTgt>
                                        </p:tgtEl>
                                        <p:attrNameLst>
                                          <p:attrName>style.visibility</p:attrName>
                                        </p:attrNameLst>
                                      </p:cBhvr>
                                      <p:to>
                                        <p:strVal val="visible"/>
                                      </p:to>
                                    </p:set>
                                    <p:anim calcmode="lin" valueType="num">
                                      <p:cBhvr additive="base">
                                        <p:cTn id="13" dur="500" fill="hold"/>
                                        <p:tgtEl>
                                          <p:spTgt spid="5130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30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029">
                                            <p:txEl>
                                              <p:pRg st="2" end="2"/>
                                            </p:txEl>
                                          </p:spTgt>
                                        </p:tgtEl>
                                        <p:attrNameLst>
                                          <p:attrName>style.visibility</p:attrName>
                                        </p:attrNameLst>
                                      </p:cBhvr>
                                      <p:to>
                                        <p:strVal val="visible"/>
                                      </p:to>
                                    </p:set>
                                    <p:anim calcmode="lin" valueType="num">
                                      <p:cBhvr additive="base">
                                        <p:cTn id="19" dur="500" fill="hold"/>
                                        <p:tgtEl>
                                          <p:spTgt spid="5130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30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B46F63-3676-4B23-96A6-B9F6688EDCB9}" type="slidenum">
              <a:rPr lang="en-US" smtClean="0"/>
              <a:pPr eaLnBrk="1" hangingPunct="1"/>
              <a:t>56</a:t>
            </a:fld>
            <a:endParaRPr lang="en-US" smtClean="0"/>
          </a:p>
        </p:txBody>
      </p:sp>
      <p:pic>
        <p:nvPicPr>
          <p:cNvPr id="58371" name="Picture 5" descr="SS-300-WFE_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681163" y="1598613"/>
            <a:ext cx="5780087" cy="4451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Text Box 6"/>
          <p:cNvSpPr txBox="1">
            <a:spLocks noChangeArrowheads="1"/>
          </p:cNvSpPr>
          <p:nvPr/>
        </p:nvSpPr>
        <p:spPr bwMode="auto">
          <a:xfrm>
            <a:off x="357188" y="255588"/>
            <a:ext cx="844232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Remember… Using proper engineering controls will help prevent diseases associated with welding and cutting, always use them!</a:t>
            </a:r>
            <a:endParaRPr lang="en-US" sz="2400"/>
          </a:p>
        </p:txBody>
      </p:sp>
      <p:sp>
        <p:nvSpPr>
          <p:cNvPr id="58373" name="Rectangle 7"/>
          <p:cNvSpPr>
            <a:spLocks noChangeArrowheads="1"/>
          </p:cNvSpPr>
          <p:nvPr/>
        </p:nvSpPr>
        <p:spPr bwMode="auto">
          <a:xfrm>
            <a:off x="3014663" y="6202363"/>
            <a:ext cx="3105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i="1"/>
              <a:t>Courtesy of Sentry Air Systems, Inc. Houston, TX USA</a:t>
            </a:r>
          </a:p>
          <a:p>
            <a:pPr algn="ctr"/>
            <a:r>
              <a:rPr lang="en-US" sz="800" b="1" i="1"/>
              <a:t>Model 300 Welding Fume Extractor</a:t>
            </a:r>
          </a:p>
          <a:p>
            <a:pPr algn="ctr"/>
            <a:r>
              <a:rPr lang="en-US" sz="800" b="1" i="1"/>
              <a:t>www.sentryair.com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9ACE6E-BF41-4F11-83A0-EA119404ED92}" type="slidenum">
              <a:rPr lang="en-US" smtClean="0"/>
              <a:pPr eaLnBrk="1" hangingPunct="1"/>
              <a:t>57</a:t>
            </a:fld>
            <a:endParaRPr lang="en-US" smtClean="0"/>
          </a:p>
        </p:txBody>
      </p:sp>
      <p:sp>
        <p:nvSpPr>
          <p:cNvPr id="59395" name="Rectangle 2"/>
          <p:cNvSpPr>
            <a:spLocks noGrp="1" noChangeArrowheads="1"/>
          </p:cNvSpPr>
          <p:nvPr>
            <p:ph type="title"/>
          </p:nvPr>
        </p:nvSpPr>
        <p:spPr/>
        <p:txBody>
          <a:bodyPr/>
          <a:lstStyle/>
          <a:p>
            <a:pPr eaLnBrk="1" hangingPunct="1"/>
            <a:r>
              <a:rPr lang="en-US" smtClean="0"/>
              <a:t>Asphalt Fumes</a:t>
            </a:r>
          </a:p>
        </p:txBody>
      </p:sp>
      <p:sp>
        <p:nvSpPr>
          <p:cNvPr id="518147" name="Rectangle 3"/>
          <p:cNvSpPr>
            <a:spLocks noGrp="1" noChangeArrowheads="1"/>
          </p:cNvSpPr>
          <p:nvPr>
            <p:ph type="body" idx="1"/>
          </p:nvPr>
        </p:nvSpPr>
        <p:spPr>
          <a:xfrm>
            <a:off x="457200" y="1600200"/>
            <a:ext cx="4267200" cy="4525963"/>
          </a:xfrm>
        </p:spPr>
        <p:txBody>
          <a:bodyPr/>
          <a:lstStyle/>
          <a:p>
            <a:pPr eaLnBrk="1" hangingPunct="1">
              <a:lnSpc>
                <a:spcPct val="80000"/>
              </a:lnSpc>
            </a:pPr>
            <a:r>
              <a:rPr lang="en-US" sz="2800" smtClean="0"/>
              <a:t>Made from petroleum.</a:t>
            </a:r>
          </a:p>
          <a:p>
            <a:pPr lvl="1" eaLnBrk="1" hangingPunct="1">
              <a:lnSpc>
                <a:spcPct val="80000"/>
              </a:lnSpc>
            </a:pPr>
            <a:r>
              <a:rPr lang="en-US" sz="2400" smtClean="0"/>
              <a:t>Headache</a:t>
            </a:r>
          </a:p>
          <a:p>
            <a:pPr lvl="1" eaLnBrk="1" hangingPunct="1">
              <a:lnSpc>
                <a:spcPct val="80000"/>
              </a:lnSpc>
            </a:pPr>
            <a:r>
              <a:rPr lang="en-US" sz="2400" smtClean="0"/>
              <a:t>Skin rash</a:t>
            </a:r>
          </a:p>
          <a:p>
            <a:pPr lvl="1" eaLnBrk="1" hangingPunct="1">
              <a:lnSpc>
                <a:spcPct val="80000"/>
              </a:lnSpc>
            </a:pPr>
            <a:r>
              <a:rPr lang="en-US" sz="2400" smtClean="0"/>
              <a:t>Sensitization</a:t>
            </a:r>
          </a:p>
          <a:p>
            <a:pPr lvl="1" eaLnBrk="1" hangingPunct="1">
              <a:lnSpc>
                <a:spcPct val="80000"/>
              </a:lnSpc>
            </a:pPr>
            <a:r>
              <a:rPr lang="en-US" sz="2400" smtClean="0"/>
              <a:t>Throat and eye irritation</a:t>
            </a:r>
          </a:p>
          <a:p>
            <a:pPr lvl="1" eaLnBrk="1" hangingPunct="1">
              <a:lnSpc>
                <a:spcPct val="80000"/>
              </a:lnSpc>
            </a:pPr>
            <a:r>
              <a:rPr lang="en-US" sz="2400" smtClean="0"/>
              <a:t>Cough</a:t>
            </a:r>
          </a:p>
          <a:p>
            <a:pPr lvl="1" eaLnBrk="1" hangingPunct="1">
              <a:lnSpc>
                <a:spcPct val="80000"/>
              </a:lnSpc>
            </a:pPr>
            <a:r>
              <a:rPr lang="en-US" sz="2400" smtClean="0"/>
              <a:t>Suspect carcinogen</a:t>
            </a:r>
          </a:p>
          <a:p>
            <a:pPr eaLnBrk="1" hangingPunct="1">
              <a:lnSpc>
                <a:spcPct val="80000"/>
              </a:lnSpc>
            </a:pPr>
            <a:r>
              <a:rPr lang="en-US" sz="2800" smtClean="0"/>
              <a:t>No specific OSHA standards.</a:t>
            </a:r>
          </a:p>
          <a:p>
            <a:pPr eaLnBrk="1" hangingPunct="1">
              <a:lnSpc>
                <a:spcPct val="80000"/>
              </a:lnSpc>
            </a:pPr>
            <a:r>
              <a:rPr lang="en-US" sz="2800" smtClean="0"/>
              <a:t>Must wear appropriate PPE.</a:t>
            </a:r>
          </a:p>
        </p:txBody>
      </p:sp>
      <p:pic>
        <p:nvPicPr>
          <p:cNvPr id="59397" name="Picture 5" descr="Asphalt"/>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894263" y="1757363"/>
            <a:ext cx="3922712" cy="31067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 calcmode="lin" valueType="num">
                                      <p:cBhvr additive="base">
                                        <p:cTn id="7" dur="500" fill="hold"/>
                                        <p:tgtEl>
                                          <p:spTgt spid="518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8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8147">
                                            <p:txEl>
                                              <p:pRg st="1" end="1"/>
                                            </p:txEl>
                                          </p:spTgt>
                                        </p:tgtEl>
                                        <p:attrNameLst>
                                          <p:attrName>style.visibility</p:attrName>
                                        </p:attrNameLst>
                                      </p:cBhvr>
                                      <p:to>
                                        <p:strVal val="visible"/>
                                      </p:to>
                                    </p:set>
                                    <p:anim calcmode="lin" valueType="num">
                                      <p:cBhvr additive="base">
                                        <p:cTn id="11" dur="500" fill="hold"/>
                                        <p:tgtEl>
                                          <p:spTgt spid="518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81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8147">
                                            <p:txEl>
                                              <p:pRg st="2" end="2"/>
                                            </p:txEl>
                                          </p:spTgt>
                                        </p:tgtEl>
                                        <p:attrNameLst>
                                          <p:attrName>style.visibility</p:attrName>
                                        </p:attrNameLst>
                                      </p:cBhvr>
                                      <p:to>
                                        <p:strVal val="visible"/>
                                      </p:to>
                                    </p:set>
                                    <p:anim calcmode="lin" valueType="num">
                                      <p:cBhvr additive="base">
                                        <p:cTn id="15" dur="500" fill="hold"/>
                                        <p:tgtEl>
                                          <p:spTgt spid="5181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81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8147">
                                            <p:txEl>
                                              <p:pRg st="3" end="3"/>
                                            </p:txEl>
                                          </p:spTgt>
                                        </p:tgtEl>
                                        <p:attrNameLst>
                                          <p:attrName>style.visibility</p:attrName>
                                        </p:attrNameLst>
                                      </p:cBhvr>
                                      <p:to>
                                        <p:strVal val="visible"/>
                                      </p:to>
                                    </p:set>
                                    <p:anim calcmode="lin" valueType="num">
                                      <p:cBhvr additive="base">
                                        <p:cTn id="19" dur="500" fill="hold"/>
                                        <p:tgtEl>
                                          <p:spTgt spid="518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81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8147">
                                            <p:txEl>
                                              <p:pRg st="4" end="4"/>
                                            </p:txEl>
                                          </p:spTgt>
                                        </p:tgtEl>
                                        <p:attrNameLst>
                                          <p:attrName>style.visibility</p:attrName>
                                        </p:attrNameLst>
                                      </p:cBhvr>
                                      <p:to>
                                        <p:strVal val="visible"/>
                                      </p:to>
                                    </p:set>
                                    <p:anim calcmode="lin" valueType="num">
                                      <p:cBhvr additive="base">
                                        <p:cTn id="23" dur="500" fill="hold"/>
                                        <p:tgtEl>
                                          <p:spTgt spid="5181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814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8147">
                                            <p:txEl>
                                              <p:pRg st="5" end="5"/>
                                            </p:txEl>
                                          </p:spTgt>
                                        </p:tgtEl>
                                        <p:attrNameLst>
                                          <p:attrName>style.visibility</p:attrName>
                                        </p:attrNameLst>
                                      </p:cBhvr>
                                      <p:to>
                                        <p:strVal val="visible"/>
                                      </p:to>
                                    </p:set>
                                    <p:anim calcmode="lin" valueType="num">
                                      <p:cBhvr additive="base">
                                        <p:cTn id="27" dur="500" fill="hold"/>
                                        <p:tgtEl>
                                          <p:spTgt spid="5181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814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8147">
                                            <p:txEl>
                                              <p:pRg st="6" end="6"/>
                                            </p:txEl>
                                          </p:spTgt>
                                        </p:tgtEl>
                                        <p:attrNameLst>
                                          <p:attrName>style.visibility</p:attrName>
                                        </p:attrNameLst>
                                      </p:cBhvr>
                                      <p:to>
                                        <p:strVal val="visible"/>
                                      </p:to>
                                    </p:set>
                                    <p:anim calcmode="lin" valueType="num">
                                      <p:cBhvr additive="base">
                                        <p:cTn id="31" dur="500" fill="hold"/>
                                        <p:tgtEl>
                                          <p:spTgt spid="5181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8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8147">
                                            <p:txEl>
                                              <p:pRg st="7" end="7"/>
                                            </p:txEl>
                                          </p:spTgt>
                                        </p:tgtEl>
                                        <p:attrNameLst>
                                          <p:attrName>style.visibility</p:attrName>
                                        </p:attrNameLst>
                                      </p:cBhvr>
                                      <p:to>
                                        <p:strVal val="visible"/>
                                      </p:to>
                                    </p:set>
                                    <p:anim calcmode="lin" valueType="num">
                                      <p:cBhvr additive="base">
                                        <p:cTn id="37" dur="500" fill="hold"/>
                                        <p:tgtEl>
                                          <p:spTgt spid="51814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8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8147">
                                            <p:txEl>
                                              <p:pRg st="8" end="8"/>
                                            </p:txEl>
                                          </p:spTgt>
                                        </p:tgtEl>
                                        <p:attrNameLst>
                                          <p:attrName>style.visibility</p:attrName>
                                        </p:attrNameLst>
                                      </p:cBhvr>
                                      <p:to>
                                        <p:strVal val="visible"/>
                                      </p:to>
                                    </p:set>
                                    <p:anim calcmode="lin" valueType="num">
                                      <p:cBhvr additive="base">
                                        <p:cTn id="43" dur="500" fill="hold"/>
                                        <p:tgtEl>
                                          <p:spTgt spid="51814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8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516C36-9359-4B31-866C-8AC57D2C7A15}" type="slidenum">
              <a:rPr lang="en-US" smtClean="0"/>
              <a:pPr eaLnBrk="1" hangingPunct="1"/>
              <a:t>58</a:t>
            </a:fld>
            <a:endParaRPr lang="en-US" smtClean="0"/>
          </a:p>
        </p:txBody>
      </p:sp>
      <p:sp>
        <p:nvSpPr>
          <p:cNvPr id="60419" name="Rectangle 2"/>
          <p:cNvSpPr>
            <a:spLocks noGrp="1" noChangeArrowheads="1"/>
          </p:cNvSpPr>
          <p:nvPr>
            <p:ph type="title"/>
          </p:nvPr>
        </p:nvSpPr>
        <p:spPr/>
        <p:txBody>
          <a:bodyPr/>
          <a:lstStyle/>
          <a:p>
            <a:pPr eaLnBrk="1" hangingPunct="1"/>
            <a:r>
              <a:rPr lang="en-US" smtClean="0"/>
              <a:t>Naphtha (Coal Tar)</a:t>
            </a:r>
          </a:p>
        </p:txBody>
      </p:sp>
      <p:sp>
        <p:nvSpPr>
          <p:cNvPr id="520196" name="Rectangle 4"/>
          <p:cNvSpPr>
            <a:spLocks noGrp="1" noChangeArrowheads="1"/>
          </p:cNvSpPr>
          <p:nvPr>
            <p:ph type="body" sz="half" idx="1"/>
          </p:nvPr>
        </p:nvSpPr>
        <p:spPr/>
        <p:txBody>
          <a:bodyPr/>
          <a:lstStyle/>
          <a:p>
            <a:pPr eaLnBrk="1" hangingPunct="1"/>
            <a:r>
              <a:rPr lang="en-US" smtClean="0"/>
              <a:t>By-product of coal.</a:t>
            </a:r>
          </a:p>
          <a:p>
            <a:pPr lvl="1" eaLnBrk="1" hangingPunct="1"/>
            <a:r>
              <a:rPr lang="en-US" smtClean="0"/>
              <a:t>Acne</a:t>
            </a:r>
          </a:p>
          <a:p>
            <a:pPr lvl="1" eaLnBrk="1" hangingPunct="1"/>
            <a:r>
              <a:rPr lang="en-US" smtClean="0"/>
              <a:t>Allergic skin reactions</a:t>
            </a:r>
          </a:p>
          <a:p>
            <a:pPr lvl="1" eaLnBrk="1" hangingPunct="1"/>
            <a:r>
              <a:rPr lang="en-US" smtClean="0"/>
              <a:t>Know to cause cancer</a:t>
            </a:r>
          </a:p>
          <a:p>
            <a:pPr eaLnBrk="1" hangingPunct="1"/>
            <a:r>
              <a:rPr lang="en-US" b="1" i="1" smtClean="0"/>
              <a:t>Photosensitivity – </a:t>
            </a:r>
            <a:r>
              <a:rPr lang="en-US" smtClean="0"/>
              <a:t>A condition in which a person becomes more sensitive to light.</a:t>
            </a:r>
          </a:p>
        </p:txBody>
      </p:sp>
      <p:pic>
        <p:nvPicPr>
          <p:cNvPr id="60421" name="Picture 8" descr="098DSC00048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1747838"/>
            <a:ext cx="4051300" cy="3032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0196">
                                            <p:txEl>
                                              <p:pRg st="0" end="0"/>
                                            </p:txEl>
                                          </p:spTgt>
                                        </p:tgtEl>
                                        <p:attrNameLst>
                                          <p:attrName>style.visibility</p:attrName>
                                        </p:attrNameLst>
                                      </p:cBhvr>
                                      <p:to>
                                        <p:strVal val="visible"/>
                                      </p:to>
                                    </p:set>
                                    <p:anim calcmode="lin" valueType="num">
                                      <p:cBhvr additive="base">
                                        <p:cTn id="7" dur="500" fill="hold"/>
                                        <p:tgtEl>
                                          <p:spTgt spid="520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1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0196">
                                            <p:txEl>
                                              <p:pRg st="1" end="1"/>
                                            </p:txEl>
                                          </p:spTgt>
                                        </p:tgtEl>
                                        <p:attrNameLst>
                                          <p:attrName>style.visibility</p:attrName>
                                        </p:attrNameLst>
                                      </p:cBhvr>
                                      <p:to>
                                        <p:strVal val="visible"/>
                                      </p:to>
                                    </p:set>
                                    <p:anim calcmode="lin" valueType="num">
                                      <p:cBhvr additive="base">
                                        <p:cTn id="11" dur="500" fill="hold"/>
                                        <p:tgtEl>
                                          <p:spTgt spid="5201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019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0196">
                                            <p:txEl>
                                              <p:pRg st="2" end="2"/>
                                            </p:txEl>
                                          </p:spTgt>
                                        </p:tgtEl>
                                        <p:attrNameLst>
                                          <p:attrName>style.visibility</p:attrName>
                                        </p:attrNameLst>
                                      </p:cBhvr>
                                      <p:to>
                                        <p:strVal val="visible"/>
                                      </p:to>
                                    </p:set>
                                    <p:anim calcmode="lin" valueType="num">
                                      <p:cBhvr additive="base">
                                        <p:cTn id="15" dur="500" fill="hold"/>
                                        <p:tgtEl>
                                          <p:spTgt spid="5201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019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0196">
                                            <p:txEl>
                                              <p:pRg st="3" end="3"/>
                                            </p:txEl>
                                          </p:spTgt>
                                        </p:tgtEl>
                                        <p:attrNameLst>
                                          <p:attrName>style.visibility</p:attrName>
                                        </p:attrNameLst>
                                      </p:cBhvr>
                                      <p:to>
                                        <p:strVal val="visible"/>
                                      </p:to>
                                    </p:set>
                                    <p:anim calcmode="lin" valueType="num">
                                      <p:cBhvr additive="base">
                                        <p:cTn id="19" dur="500" fill="hold"/>
                                        <p:tgtEl>
                                          <p:spTgt spid="5201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0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0196">
                                            <p:txEl>
                                              <p:pRg st="4" end="4"/>
                                            </p:txEl>
                                          </p:spTgt>
                                        </p:tgtEl>
                                        <p:attrNameLst>
                                          <p:attrName>style.visibility</p:attrName>
                                        </p:attrNameLst>
                                      </p:cBhvr>
                                      <p:to>
                                        <p:strVal val="visible"/>
                                      </p:to>
                                    </p:set>
                                    <p:anim calcmode="lin" valueType="num">
                                      <p:cBhvr additive="base">
                                        <p:cTn id="25" dur="500" fill="hold"/>
                                        <p:tgtEl>
                                          <p:spTgt spid="52019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01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CFC1A1-E28A-442E-91E2-8921F11DD32B}" type="slidenum">
              <a:rPr lang="en-US" smtClean="0"/>
              <a:pPr eaLnBrk="1" hangingPunct="1"/>
              <a:t>59</a:t>
            </a:fld>
            <a:endParaRPr lang="en-US" smtClean="0"/>
          </a:p>
        </p:txBody>
      </p:sp>
      <p:sp>
        <p:nvSpPr>
          <p:cNvPr id="61443" name="Rectangle 4"/>
          <p:cNvSpPr>
            <a:spLocks noGrp="1" noChangeArrowheads="1"/>
          </p:cNvSpPr>
          <p:nvPr>
            <p:ph type="title"/>
          </p:nvPr>
        </p:nvSpPr>
        <p:spPr/>
        <p:txBody>
          <a:bodyPr/>
          <a:lstStyle/>
          <a:p>
            <a:pPr eaLnBrk="1" hangingPunct="1"/>
            <a:r>
              <a:rPr lang="en-US" smtClean="0"/>
              <a:t>Lead Fumes</a:t>
            </a:r>
          </a:p>
        </p:txBody>
      </p:sp>
      <p:sp>
        <p:nvSpPr>
          <p:cNvPr id="523269" name="Rectangle 5"/>
          <p:cNvSpPr>
            <a:spLocks noGrp="1" noChangeArrowheads="1"/>
          </p:cNvSpPr>
          <p:nvPr>
            <p:ph type="body" sz="half" idx="1"/>
          </p:nvPr>
        </p:nvSpPr>
        <p:spPr/>
        <p:txBody>
          <a:bodyPr/>
          <a:lstStyle/>
          <a:p>
            <a:pPr eaLnBrk="1" hangingPunct="1"/>
            <a:r>
              <a:rPr lang="en-US" smtClean="0"/>
              <a:t>Lead poisoning</a:t>
            </a:r>
          </a:p>
          <a:p>
            <a:pPr lvl="1" eaLnBrk="1" hangingPunct="1"/>
            <a:r>
              <a:rPr lang="en-US" smtClean="0"/>
              <a:t>Loss of appetite</a:t>
            </a:r>
          </a:p>
          <a:p>
            <a:pPr lvl="1" eaLnBrk="1" hangingPunct="1"/>
            <a:r>
              <a:rPr lang="en-US" smtClean="0"/>
              <a:t>Nausea &amp;vomiting</a:t>
            </a:r>
          </a:p>
          <a:p>
            <a:pPr lvl="1" eaLnBrk="1" hangingPunct="1"/>
            <a:r>
              <a:rPr lang="en-US" smtClean="0"/>
              <a:t>Stomach cramps &amp; constipation</a:t>
            </a:r>
          </a:p>
          <a:p>
            <a:pPr lvl="1" eaLnBrk="1" hangingPunct="1"/>
            <a:r>
              <a:rPr lang="en-US" smtClean="0"/>
              <a:t>Fatigue</a:t>
            </a:r>
          </a:p>
          <a:p>
            <a:pPr lvl="1" eaLnBrk="1" hangingPunct="1"/>
            <a:r>
              <a:rPr lang="en-US" smtClean="0"/>
              <a:t>Joint or muscle aches, anemia</a:t>
            </a:r>
          </a:p>
          <a:p>
            <a:pPr lvl="1" eaLnBrk="1" hangingPunct="1"/>
            <a:r>
              <a:rPr lang="en-US" smtClean="0"/>
              <a:t>Decreased sexual drive. </a:t>
            </a:r>
          </a:p>
        </p:txBody>
      </p:sp>
      <p:pic>
        <p:nvPicPr>
          <p:cNvPr id="61445" name="Picture 7" descr="NWIP Weld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1663700"/>
            <a:ext cx="3241675" cy="4321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anim calcmode="lin" valueType="num">
                                      <p:cBhvr additive="base">
                                        <p:cTn id="7" dur="500" fill="hold"/>
                                        <p:tgtEl>
                                          <p:spTgt spid="523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32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3269">
                                            <p:txEl>
                                              <p:pRg st="1" end="1"/>
                                            </p:txEl>
                                          </p:spTgt>
                                        </p:tgtEl>
                                        <p:attrNameLst>
                                          <p:attrName>style.visibility</p:attrName>
                                        </p:attrNameLst>
                                      </p:cBhvr>
                                      <p:to>
                                        <p:strVal val="visible"/>
                                      </p:to>
                                    </p:set>
                                    <p:anim calcmode="lin" valueType="num">
                                      <p:cBhvr additive="base">
                                        <p:cTn id="11" dur="500" fill="hold"/>
                                        <p:tgtEl>
                                          <p:spTgt spid="52326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326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3269">
                                            <p:txEl>
                                              <p:pRg st="2" end="2"/>
                                            </p:txEl>
                                          </p:spTgt>
                                        </p:tgtEl>
                                        <p:attrNameLst>
                                          <p:attrName>style.visibility</p:attrName>
                                        </p:attrNameLst>
                                      </p:cBhvr>
                                      <p:to>
                                        <p:strVal val="visible"/>
                                      </p:to>
                                    </p:set>
                                    <p:anim calcmode="lin" valueType="num">
                                      <p:cBhvr additive="base">
                                        <p:cTn id="15" dur="500" fill="hold"/>
                                        <p:tgtEl>
                                          <p:spTgt spid="52326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326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3269">
                                            <p:txEl>
                                              <p:pRg st="3" end="3"/>
                                            </p:txEl>
                                          </p:spTgt>
                                        </p:tgtEl>
                                        <p:attrNameLst>
                                          <p:attrName>style.visibility</p:attrName>
                                        </p:attrNameLst>
                                      </p:cBhvr>
                                      <p:to>
                                        <p:strVal val="visible"/>
                                      </p:to>
                                    </p:set>
                                    <p:anim calcmode="lin" valueType="num">
                                      <p:cBhvr additive="base">
                                        <p:cTn id="19" dur="500" fill="hold"/>
                                        <p:tgtEl>
                                          <p:spTgt spid="52326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326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3269">
                                            <p:txEl>
                                              <p:pRg st="4" end="4"/>
                                            </p:txEl>
                                          </p:spTgt>
                                        </p:tgtEl>
                                        <p:attrNameLst>
                                          <p:attrName>style.visibility</p:attrName>
                                        </p:attrNameLst>
                                      </p:cBhvr>
                                      <p:to>
                                        <p:strVal val="visible"/>
                                      </p:to>
                                    </p:set>
                                    <p:anim calcmode="lin" valueType="num">
                                      <p:cBhvr additive="base">
                                        <p:cTn id="23" dur="500" fill="hold"/>
                                        <p:tgtEl>
                                          <p:spTgt spid="52326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326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3269">
                                            <p:txEl>
                                              <p:pRg st="5" end="5"/>
                                            </p:txEl>
                                          </p:spTgt>
                                        </p:tgtEl>
                                        <p:attrNameLst>
                                          <p:attrName>style.visibility</p:attrName>
                                        </p:attrNameLst>
                                      </p:cBhvr>
                                      <p:to>
                                        <p:strVal val="visible"/>
                                      </p:to>
                                    </p:set>
                                    <p:anim calcmode="lin" valueType="num">
                                      <p:cBhvr additive="base">
                                        <p:cTn id="27" dur="500" fill="hold"/>
                                        <p:tgtEl>
                                          <p:spTgt spid="52326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326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3269">
                                            <p:txEl>
                                              <p:pRg st="6" end="6"/>
                                            </p:txEl>
                                          </p:spTgt>
                                        </p:tgtEl>
                                        <p:attrNameLst>
                                          <p:attrName>style.visibility</p:attrName>
                                        </p:attrNameLst>
                                      </p:cBhvr>
                                      <p:to>
                                        <p:strVal val="visible"/>
                                      </p:to>
                                    </p:set>
                                    <p:anim calcmode="lin" valueType="num">
                                      <p:cBhvr additive="base">
                                        <p:cTn id="31" dur="500" fill="hold"/>
                                        <p:tgtEl>
                                          <p:spTgt spid="52326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326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27DEFF-4E79-453D-B0B3-E7596803BA3D}" type="slidenum">
              <a:rPr lang="en-US" smtClean="0"/>
              <a:pPr eaLnBrk="1" hangingPunct="1"/>
              <a:t>6</a:t>
            </a:fld>
            <a:endParaRPr lang="en-US" smtClean="0"/>
          </a:p>
        </p:txBody>
      </p:sp>
      <p:sp>
        <p:nvSpPr>
          <p:cNvPr id="7171" name="Rectangle 2"/>
          <p:cNvSpPr>
            <a:spLocks noGrp="1" noChangeArrowheads="1"/>
          </p:cNvSpPr>
          <p:nvPr>
            <p:ph type="title"/>
          </p:nvPr>
        </p:nvSpPr>
        <p:spPr/>
        <p:txBody>
          <a:bodyPr/>
          <a:lstStyle/>
          <a:p>
            <a:pPr eaLnBrk="1" hangingPunct="1"/>
            <a:r>
              <a:rPr lang="en-US" smtClean="0"/>
              <a:t>Routes of Entry</a:t>
            </a:r>
          </a:p>
        </p:txBody>
      </p:sp>
      <p:pic>
        <p:nvPicPr>
          <p:cNvPr id="7172" name="Picture 5" descr="routes of 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682750"/>
            <a:ext cx="19573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6"/>
          <p:cNvGrpSpPr>
            <a:grpSpLocks/>
          </p:cNvGrpSpPr>
          <p:nvPr/>
        </p:nvGrpSpPr>
        <p:grpSpPr bwMode="auto">
          <a:xfrm>
            <a:off x="1879600" y="4387850"/>
            <a:ext cx="1492250" cy="1414463"/>
            <a:chOff x="2220" y="3345"/>
            <a:chExt cx="2475" cy="2430"/>
          </a:xfrm>
        </p:grpSpPr>
        <p:pic>
          <p:nvPicPr>
            <p:cNvPr id="7186" name="Picture 7" descr="alveo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3533"/>
              <a:ext cx="1479"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Oval 8"/>
            <p:cNvSpPr>
              <a:spLocks noChangeArrowheads="1"/>
            </p:cNvSpPr>
            <p:nvPr/>
          </p:nvSpPr>
          <p:spPr bwMode="auto">
            <a:xfrm>
              <a:off x="2220" y="3345"/>
              <a:ext cx="2475" cy="243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7174" name="il_fi" descr="http://www.islandhandtherapy.com/media/hand_logo.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392738" y="4387850"/>
            <a:ext cx="120491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Line 10"/>
          <p:cNvSpPr>
            <a:spLocks noChangeShapeType="1"/>
          </p:cNvSpPr>
          <p:nvPr/>
        </p:nvSpPr>
        <p:spPr bwMode="auto">
          <a:xfrm flipV="1">
            <a:off x="2224088" y="3600450"/>
            <a:ext cx="2049462" cy="885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11"/>
          <p:cNvSpPr>
            <a:spLocks noChangeShapeType="1"/>
          </p:cNvSpPr>
          <p:nvPr/>
        </p:nvSpPr>
        <p:spPr bwMode="auto">
          <a:xfrm flipH="1">
            <a:off x="3270250" y="3611563"/>
            <a:ext cx="1003300" cy="1855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Text Box 12"/>
          <p:cNvSpPr txBox="1">
            <a:spLocks noChangeArrowheads="1"/>
          </p:cNvSpPr>
          <p:nvPr/>
        </p:nvSpPr>
        <p:spPr bwMode="auto">
          <a:xfrm>
            <a:off x="2216150" y="1498600"/>
            <a:ext cx="1708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Inhalation</a:t>
            </a:r>
            <a:endParaRPr lang="en-US" sz="2400"/>
          </a:p>
        </p:txBody>
      </p:sp>
      <p:sp>
        <p:nvSpPr>
          <p:cNvPr id="7178" name="Text Box 13"/>
          <p:cNvSpPr txBox="1">
            <a:spLocks noChangeArrowheads="1"/>
          </p:cNvSpPr>
          <p:nvPr/>
        </p:nvSpPr>
        <p:spPr bwMode="auto">
          <a:xfrm>
            <a:off x="2146300" y="2489200"/>
            <a:ext cx="1736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Ingestion</a:t>
            </a:r>
            <a:endParaRPr lang="en-US" sz="2400"/>
          </a:p>
        </p:txBody>
      </p:sp>
      <p:sp>
        <p:nvSpPr>
          <p:cNvPr id="7179" name="Text Box 14"/>
          <p:cNvSpPr txBox="1">
            <a:spLocks noChangeArrowheads="1"/>
          </p:cNvSpPr>
          <p:nvPr/>
        </p:nvSpPr>
        <p:spPr bwMode="auto">
          <a:xfrm>
            <a:off x="5702300" y="3779838"/>
            <a:ext cx="2133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Absorption</a:t>
            </a:r>
            <a:endParaRPr lang="en-US" sz="2400"/>
          </a:p>
        </p:txBody>
      </p:sp>
      <p:sp>
        <p:nvSpPr>
          <p:cNvPr id="7180" name="Line 15"/>
          <p:cNvSpPr>
            <a:spLocks noChangeShapeType="1"/>
          </p:cNvSpPr>
          <p:nvPr/>
        </p:nvSpPr>
        <p:spPr bwMode="auto">
          <a:xfrm>
            <a:off x="3827463" y="1852613"/>
            <a:ext cx="255587" cy="333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16"/>
          <p:cNvSpPr>
            <a:spLocks noChangeShapeType="1"/>
          </p:cNvSpPr>
          <p:nvPr/>
        </p:nvSpPr>
        <p:spPr bwMode="auto">
          <a:xfrm flipV="1">
            <a:off x="3816350" y="2424113"/>
            <a:ext cx="288925" cy="215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7"/>
          <p:cNvSpPr>
            <a:spLocks noChangeShapeType="1"/>
          </p:cNvSpPr>
          <p:nvPr/>
        </p:nvSpPr>
        <p:spPr bwMode="auto">
          <a:xfrm flipH="1">
            <a:off x="5697538" y="4194175"/>
            <a:ext cx="146050" cy="29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Text Box 18"/>
          <p:cNvSpPr txBox="1">
            <a:spLocks noChangeArrowheads="1"/>
          </p:cNvSpPr>
          <p:nvPr/>
        </p:nvSpPr>
        <p:spPr bwMode="auto">
          <a:xfrm>
            <a:off x="4751388" y="5878513"/>
            <a:ext cx="19351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Injection</a:t>
            </a:r>
            <a:endParaRPr lang="en-US" sz="2400"/>
          </a:p>
        </p:txBody>
      </p:sp>
      <p:sp>
        <p:nvSpPr>
          <p:cNvPr id="7184" name="Line 19"/>
          <p:cNvSpPr>
            <a:spLocks noChangeShapeType="1"/>
          </p:cNvSpPr>
          <p:nvPr/>
        </p:nvSpPr>
        <p:spPr bwMode="auto">
          <a:xfrm flipH="1" flipV="1">
            <a:off x="4406900" y="5748338"/>
            <a:ext cx="400050" cy="280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Text Box 20"/>
          <p:cNvSpPr txBox="1">
            <a:spLocks noChangeArrowheads="1"/>
          </p:cNvSpPr>
          <p:nvPr/>
        </p:nvSpPr>
        <p:spPr bwMode="auto">
          <a:xfrm>
            <a:off x="688975" y="5629275"/>
            <a:ext cx="1468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Alveoli</a:t>
            </a:r>
            <a:endParaRPr lang="en-US"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FFF7A-5618-4243-96E1-4A7AF34B535E}" type="slidenum">
              <a:rPr lang="en-US" smtClean="0"/>
              <a:pPr eaLnBrk="1" hangingPunct="1"/>
              <a:t>60</a:t>
            </a:fld>
            <a:endParaRPr lang="en-US" smtClean="0"/>
          </a:p>
        </p:txBody>
      </p:sp>
      <p:sp>
        <p:nvSpPr>
          <p:cNvPr id="62467" name="Rectangle 2"/>
          <p:cNvSpPr>
            <a:spLocks noGrp="1" noChangeArrowheads="1"/>
          </p:cNvSpPr>
          <p:nvPr>
            <p:ph type="title"/>
          </p:nvPr>
        </p:nvSpPr>
        <p:spPr/>
        <p:txBody>
          <a:bodyPr/>
          <a:lstStyle/>
          <a:p>
            <a:pPr eaLnBrk="1" hangingPunct="1"/>
            <a:r>
              <a:rPr lang="en-US" smtClean="0"/>
              <a:t>Plumbers Melting Pot (Lead)</a:t>
            </a:r>
          </a:p>
        </p:txBody>
      </p:sp>
      <p:sp>
        <p:nvSpPr>
          <p:cNvPr id="526340" name="Rectangle 4"/>
          <p:cNvSpPr>
            <a:spLocks noGrp="1" noChangeArrowheads="1"/>
          </p:cNvSpPr>
          <p:nvPr>
            <p:ph type="body" sz="half" idx="1"/>
          </p:nvPr>
        </p:nvSpPr>
        <p:spPr/>
        <p:txBody>
          <a:bodyPr/>
          <a:lstStyle/>
          <a:p>
            <a:pPr eaLnBrk="1" hangingPunct="1"/>
            <a:r>
              <a:rPr lang="en-US" smtClean="0"/>
              <a:t>Plumbers melt lead in special melting pots.</a:t>
            </a:r>
          </a:p>
          <a:p>
            <a:pPr lvl="1" eaLnBrk="1" hangingPunct="1"/>
            <a:r>
              <a:rPr lang="en-US" smtClean="0"/>
              <a:t>Cast iron joints and fittings. </a:t>
            </a:r>
          </a:p>
          <a:p>
            <a:pPr eaLnBrk="1" hangingPunct="1"/>
            <a:r>
              <a:rPr lang="en-US" smtClean="0"/>
              <a:t>Temperature must never exceeds 900°F.</a:t>
            </a:r>
          </a:p>
          <a:p>
            <a:pPr eaLnBrk="1" hangingPunct="1"/>
            <a:r>
              <a:rPr lang="en-US" smtClean="0"/>
              <a:t>Use electric pot with temperature gage. </a:t>
            </a:r>
          </a:p>
        </p:txBody>
      </p:sp>
      <p:pic>
        <p:nvPicPr>
          <p:cNvPr id="62469" name="Picture 7" descr="plumbers 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2230438"/>
            <a:ext cx="1195387"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8"/>
          <p:cNvSpPr txBox="1">
            <a:spLocks noChangeArrowheads="1"/>
          </p:cNvSpPr>
          <p:nvPr/>
        </p:nvSpPr>
        <p:spPr bwMode="auto">
          <a:xfrm>
            <a:off x="7005638" y="4986338"/>
            <a:ext cx="198596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Fuel (propane)</a:t>
            </a:r>
          </a:p>
          <a:p>
            <a:pPr algn="ctr" eaLnBrk="1" hangingPunct="1"/>
            <a:r>
              <a:rPr lang="en-US" sz="2000" b="1" i="1"/>
              <a:t>Melting Pot</a:t>
            </a:r>
            <a:endParaRPr lang="en-US" sz="2000"/>
          </a:p>
        </p:txBody>
      </p:sp>
      <p:pic>
        <p:nvPicPr>
          <p:cNvPr id="62471" name="Picture 10" descr="http://www.wenesco.com/Images08/mpm21.jpg"/>
          <p:cNvPicPr>
            <a:picLocks noChangeAspect="1" noChangeArrowheads="1"/>
          </p:cNvPicPr>
          <p:nvPr/>
        </p:nvPicPr>
        <p:blipFill>
          <a:blip r:embed="rId4" r:link="rId5">
            <a:lum bright="12000"/>
            <a:extLst>
              <a:ext uri="{28A0092B-C50C-407E-A947-70E740481C1C}">
                <a14:useLocalDpi xmlns:a14="http://schemas.microsoft.com/office/drawing/2010/main" val="0"/>
              </a:ext>
            </a:extLst>
          </a:blip>
          <a:srcRect/>
          <a:stretch>
            <a:fillRect/>
          </a:stretch>
        </p:blipFill>
        <p:spPr bwMode="auto">
          <a:xfrm>
            <a:off x="4973638" y="1762125"/>
            <a:ext cx="208121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 Box 11"/>
          <p:cNvSpPr txBox="1">
            <a:spLocks noChangeArrowheads="1"/>
          </p:cNvSpPr>
          <p:nvPr/>
        </p:nvSpPr>
        <p:spPr bwMode="auto">
          <a:xfrm>
            <a:off x="4559300" y="3571875"/>
            <a:ext cx="2613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Electric Melting Pot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6340">
                                            <p:txEl>
                                              <p:pRg st="0" end="0"/>
                                            </p:txEl>
                                          </p:spTgt>
                                        </p:tgtEl>
                                        <p:attrNameLst>
                                          <p:attrName>style.visibility</p:attrName>
                                        </p:attrNameLst>
                                      </p:cBhvr>
                                      <p:to>
                                        <p:strVal val="visible"/>
                                      </p:to>
                                    </p:set>
                                    <p:anim calcmode="lin" valueType="num">
                                      <p:cBhvr additive="base">
                                        <p:cTn id="7" dur="500" fill="hold"/>
                                        <p:tgtEl>
                                          <p:spTgt spid="526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63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6340">
                                            <p:txEl>
                                              <p:pRg st="1" end="1"/>
                                            </p:txEl>
                                          </p:spTgt>
                                        </p:tgtEl>
                                        <p:attrNameLst>
                                          <p:attrName>style.visibility</p:attrName>
                                        </p:attrNameLst>
                                      </p:cBhvr>
                                      <p:to>
                                        <p:strVal val="visible"/>
                                      </p:to>
                                    </p:set>
                                    <p:anim calcmode="lin" valueType="num">
                                      <p:cBhvr additive="base">
                                        <p:cTn id="11" dur="500" fill="hold"/>
                                        <p:tgtEl>
                                          <p:spTgt spid="52634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6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26340">
                                            <p:txEl>
                                              <p:pRg st="2" end="2"/>
                                            </p:txEl>
                                          </p:spTgt>
                                        </p:tgtEl>
                                        <p:attrNameLst>
                                          <p:attrName>style.visibility</p:attrName>
                                        </p:attrNameLst>
                                      </p:cBhvr>
                                      <p:to>
                                        <p:strVal val="visible"/>
                                      </p:to>
                                    </p:set>
                                    <p:anim calcmode="lin" valueType="num">
                                      <p:cBhvr additive="base">
                                        <p:cTn id="17" dur="500" fill="hold"/>
                                        <p:tgtEl>
                                          <p:spTgt spid="52634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6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26340">
                                            <p:txEl>
                                              <p:pRg st="3" end="3"/>
                                            </p:txEl>
                                          </p:spTgt>
                                        </p:tgtEl>
                                        <p:attrNameLst>
                                          <p:attrName>style.visibility</p:attrName>
                                        </p:attrNameLst>
                                      </p:cBhvr>
                                      <p:to>
                                        <p:strVal val="visible"/>
                                      </p:to>
                                    </p:set>
                                    <p:anim calcmode="lin" valueType="num">
                                      <p:cBhvr additive="base">
                                        <p:cTn id="23" dur="500" fill="hold"/>
                                        <p:tgtEl>
                                          <p:spTgt spid="52634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6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427512-12C4-4B3A-8281-06AF4FAF3DD9}" type="slidenum">
              <a:rPr lang="en-US" smtClean="0"/>
              <a:pPr eaLnBrk="1" hangingPunct="1"/>
              <a:t>61</a:t>
            </a:fld>
            <a:endParaRPr lang="en-US" smtClean="0"/>
          </a:p>
        </p:txBody>
      </p:sp>
      <p:sp>
        <p:nvSpPr>
          <p:cNvPr id="63491" name="Rectangle 2"/>
          <p:cNvSpPr>
            <a:spLocks noGrp="1" noChangeArrowheads="1"/>
          </p:cNvSpPr>
          <p:nvPr>
            <p:ph type="title"/>
          </p:nvPr>
        </p:nvSpPr>
        <p:spPr/>
        <p:txBody>
          <a:bodyPr/>
          <a:lstStyle/>
          <a:p>
            <a:pPr eaLnBrk="1" hangingPunct="1"/>
            <a:r>
              <a:rPr lang="en-US" smtClean="0"/>
              <a:t>Hexavalent Chromium</a:t>
            </a:r>
          </a:p>
        </p:txBody>
      </p:sp>
      <p:sp>
        <p:nvSpPr>
          <p:cNvPr id="529412" name="Rectangle 4"/>
          <p:cNvSpPr>
            <a:spLocks noGrp="1" noChangeArrowheads="1"/>
          </p:cNvSpPr>
          <p:nvPr>
            <p:ph type="body" sz="half" idx="1"/>
          </p:nvPr>
        </p:nvSpPr>
        <p:spPr>
          <a:xfrm>
            <a:off x="457200" y="1600200"/>
            <a:ext cx="4605338" cy="4525963"/>
          </a:xfrm>
        </p:spPr>
        <p:txBody>
          <a:bodyPr/>
          <a:lstStyle/>
          <a:p>
            <a:pPr eaLnBrk="1" hangingPunct="1"/>
            <a:r>
              <a:rPr lang="en-US" smtClean="0"/>
              <a:t>(CrVI) compounds</a:t>
            </a:r>
          </a:p>
          <a:p>
            <a:pPr lvl="1" eaLnBrk="1" hangingPunct="1"/>
            <a:r>
              <a:rPr lang="en-US" smtClean="0"/>
              <a:t>Dyes, paints, inks, and plastics.</a:t>
            </a:r>
          </a:p>
          <a:p>
            <a:pPr lvl="1" eaLnBrk="1" hangingPunct="1"/>
            <a:r>
              <a:rPr lang="en-US" smtClean="0"/>
              <a:t>Stainless steel &amp; chromium metal.</a:t>
            </a:r>
          </a:p>
          <a:p>
            <a:pPr eaLnBrk="1" hangingPunct="1"/>
            <a:r>
              <a:rPr lang="en-US" smtClean="0"/>
              <a:t>Health effects:</a:t>
            </a:r>
          </a:p>
          <a:p>
            <a:pPr lvl="1" eaLnBrk="1" hangingPunct="1"/>
            <a:r>
              <a:rPr lang="en-US" smtClean="0"/>
              <a:t>Lung cancer</a:t>
            </a:r>
          </a:p>
          <a:p>
            <a:pPr lvl="1" eaLnBrk="1" hangingPunct="1"/>
            <a:r>
              <a:rPr lang="en-US" smtClean="0"/>
              <a:t>Irritation or damage to the nose, throat, and lungs.</a:t>
            </a:r>
          </a:p>
          <a:p>
            <a:pPr lvl="1" eaLnBrk="1" hangingPunct="1"/>
            <a:r>
              <a:rPr lang="en-US" smtClean="0"/>
              <a:t>Irritation or damage to the eyes and skin.</a:t>
            </a:r>
          </a:p>
        </p:txBody>
      </p:sp>
      <p:pic>
        <p:nvPicPr>
          <p:cNvPr id="63493" name="Picture 7" descr="stainless w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720850"/>
            <a:ext cx="3598863" cy="23939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9412">
                                            <p:txEl>
                                              <p:pRg st="0" end="0"/>
                                            </p:txEl>
                                          </p:spTgt>
                                        </p:tgtEl>
                                        <p:attrNameLst>
                                          <p:attrName>style.visibility</p:attrName>
                                        </p:attrNameLst>
                                      </p:cBhvr>
                                      <p:to>
                                        <p:strVal val="visible"/>
                                      </p:to>
                                    </p:set>
                                    <p:anim calcmode="lin" valueType="num">
                                      <p:cBhvr additive="base">
                                        <p:cTn id="7" dur="500" fill="hold"/>
                                        <p:tgtEl>
                                          <p:spTgt spid="529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94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9412">
                                            <p:txEl>
                                              <p:pRg st="1" end="1"/>
                                            </p:txEl>
                                          </p:spTgt>
                                        </p:tgtEl>
                                        <p:attrNameLst>
                                          <p:attrName>style.visibility</p:attrName>
                                        </p:attrNameLst>
                                      </p:cBhvr>
                                      <p:to>
                                        <p:strVal val="visible"/>
                                      </p:to>
                                    </p:set>
                                    <p:anim calcmode="lin" valueType="num">
                                      <p:cBhvr additive="base">
                                        <p:cTn id="11" dur="500" fill="hold"/>
                                        <p:tgtEl>
                                          <p:spTgt spid="5294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94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9412">
                                            <p:txEl>
                                              <p:pRg st="2" end="2"/>
                                            </p:txEl>
                                          </p:spTgt>
                                        </p:tgtEl>
                                        <p:attrNameLst>
                                          <p:attrName>style.visibility</p:attrName>
                                        </p:attrNameLst>
                                      </p:cBhvr>
                                      <p:to>
                                        <p:strVal val="visible"/>
                                      </p:to>
                                    </p:set>
                                    <p:anim calcmode="lin" valueType="num">
                                      <p:cBhvr additive="base">
                                        <p:cTn id="15" dur="500" fill="hold"/>
                                        <p:tgtEl>
                                          <p:spTgt spid="5294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94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9412">
                                            <p:txEl>
                                              <p:pRg st="3" end="3"/>
                                            </p:txEl>
                                          </p:spTgt>
                                        </p:tgtEl>
                                        <p:attrNameLst>
                                          <p:attrName>style.visibility</p:attrName>
                                        </p:attrNameLst>
                                      </p:cBhvr>
                                      <p:to>
                                        <p:strVal val="visible"/>
                                      </p:to>
                                    </p:set>
                                    <p:anim calcmode="lin" valueType="num">
                                      <p:cBhvr additive="base">
                                        <p:cTn id="21" dur="500" fill="hold"/>
                                        <p:tgtEl>
                                          <p:spTgt spid="5294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94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29412">
                                            <p:txEl>
                                              <p:pRg st="4" end="4"/>
                                            </p:txEl>
                                          </p:spTgt>
                                        </p:tgtEl>
                                        <p:attrNameLst>
                                          <p:attrName>style.visibility</p:attrName>
                                        </p:attrNameLst>
                                      </p:cBhvr>
                                      <p:to>
                                        <p:strVal val="visible"/>
                                      </p:to>
                                    </p:set>
                                    <p:anim calcmode="lin" valueType="num">
                                      <p:cBhvr additive="base">
                                        <p:cTn id="25" dur="500" fill="hold"/>
                                        <p:tgtEl>
                                          <p:spTgt spid="5294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941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9412">
                                            <p:txEl>
                                              <p:pRg st="5" end="5"/>
                                            </p:txEl>
                                          </p:spTgt>
                                        </p:tgtEl>
                                        <p:attrNameLst>
                                          <p:attrName>style.visibility</p:attrName>
                                        </p:attrNameLst>
                                      </p:cBhvr>
                                      <p:to>
                                        <p:strVal val="visible"/>
                                      </p:to>
                                    </p:set>
                                    <p:anim calcmode="lin" valueType="num">
                                      <p:cBhvr additive="base">
                                        <p:cTn id="29" dur="500" fill="hold"/>
                                        <p:tgtEl>
                                          <p:spTgt spid="52941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2941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29412">
                                            <p:txEl>
                                              <p:pRg st="6" end="6"/>
                                            </p:txEl>
                                          </p:spTgt>
                                        </p:tgtEl>
                                        <p:attrNameLst>
                                          <p:attrName>style.visibility</p:attrName>
                                        </p:attrNameLst>
                                      </p:cBhvr>
                                      <p:to>
                                        <p:strVal val="visible"/>
                                      </p:to>
                                    </p:set>
                                    <p:anim calcmode="lin" valueType="num">
                                      <p:cBhvr additive="base">
                                        <p:cTn id="33" dur="500" fill="hold"/>
                                        <p:tgtEl>
                                          <p:spTgt spid="52941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94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31B995-BA4D-4D1E-818A-D7891EC6E57B}" type="slidenum">
              <a:rPr lang="en-US" smtClean="0"/>
              <a:pPr eaLnBrk="1" hangingPunct="1"/>
              <a:t>62</a:t>
            </a:fld>
            <a:endParaRPr lang="en-US" smtClean="0"/>
          </a:p>
        </p:txBody>
      </p:sp>
      <p:sp>
        <p:nvSpPr>
          <p:cNvPr id="64515" name="Rectangle 2"/>
          <p:cNvSpPr>
            <a:spLocks noGrp="1" noChangeArrowheads="1"/>
          </p:cNvSpPr>
          <p:nvPr>
            <p:ph type="title"/>
          </p:nvPr>
        </p:nvSpPr>
        <p:spPr/>
        <p:txBody>
          <a:bodyPr/>
          <a:lstStyle/>
          <a:p>
            <a:pPr eaLnBrk="1" hangingPunct="1"/>
            <a:r>
              <a:rPr lang="en-US" sz="4000" smtClean="0"/>
              <a:t>Respiratory Protection for Exposure to Fumes</a:t>
            </a:r>
          </a:p>
        </p:txBody>
      </p:sp>
      <p:graphicFrame>
        <p:nvGraphicFramePr>
          <p:cNvPr id="532629" name="Group 149"/>
          <p:cNvGraphicFramePr>
            <a:graphicFrameLocks noGrp="1"/>
          </p:cNvGraphicFramePr>
          <p:nvPr>
            <p:ph idx="1"/>
          </p:nvPr>
        </p:nvGraphicFramePr>
        <p:xfrm>
          <a:off x="457200" y="1600200"/>
          <a:ext cx="8229600" cy="4545013"/>
        </p:xfrm>
        <a:graphic>
          <a:graphicData uri="http://schemas.openxmlformats.org/drawingml/2006/table">
            <a:tbl>
              <a:tblPr/>
              <a:tblGrid>
                <a:gridCol w="1981200"/>
                <a:gridCol w="2300288"/>
                <a:gridCol w="1973262"/>
                <a:gridCol w="1974850"/>
              </a:tblGrid>
              <a:tr h="581106">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0000"/>
                          </a:solidFill>
                          <a:effectLst/>
                          <a:latin typeface="Arial" charset="0"/>
                          <a:ea typeface="Times New Roman" pitchFamily="18" charset="0"/>
                          <a:cs typeface="Arial" charset="0"/>
                        </a:rPr>
                        <a:t>Particulate Air Filter Use Description</a:t>
                      </a:r>
                      <a:endParaRPr kumimoji="0" lang="en-US" sz="3600" b="0" i="0" u="none" strike="noStrike" cap="none" normalizeH="0" baseline="0" smtClean="0">
                        <a:ln>
                          <a:noFill/>
                        </a:ln>
                        <a:solidFill>
                          <a:srgbClr val="FF0000"/>
                        </a:solidFill>
                        <a:effectLst/>
                        <a:latin typeface="Arial" charset="0"/>
                        <a:ea typeface="Times New Roman" pitchFamily="18" charset="0"/>
                        <a:cs typeface="Arial" charset="0"/>
                      </a:endParaRPr>
                    </a:p>
                  </a:txBody>
                  <a:tcPr marT="45726" marB="45726"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36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Oil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Designation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chemeClr val="tx1"/>
                          </a:solidFill>
                          <a:effectLst/>
                          <a:latin typeface="Arial" charset="0"/>
                          <a:ea typeface="Times New Roman" pitchFamily="18" charset="0"/>
                          <a:cs typeface="Arial" charset="0"/>
                        </a:rPr>
                        <a:t>P</a:t>
                      </a:r>
                      <a:endParaRPr kumimoji="0" lang="en-US" sz="4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chemeClr val="tx1"/>
                          </a:solidFill>
                          <a:effectLst/>
                          <a:latin typeface="Arial" charset="0"/>
                          <a:ea typeface="Times New Roman" pitchFamily="18" charset="0"/>
                          <a:cs typeface="Arial" charset="0"/>
                        </a:rPr>
                        <a:t>R</a:t>
                      </a:r>
                      <a:endParaRPr kumimoji="0" lang="en-US" sz="4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40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4572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Efficiency</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7811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ea typeface="Times New Roman" pitchFamily="18" charset="0"/>
                          <a:cs typeface="Arial" charset="0"/>
                        </a:rPr>
                        <a:t>95</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Oil Proof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Low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Oil resistant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Low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Not 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Low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598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ea typeface="Times New Roman" pitchFamily="18" charset="0"/>
                          <a:cs typeface="Arial" charset="0"/>
                        </a:rPr>
                        <a:t>99</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Medium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Oil resistant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Medium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Not 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Medium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7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Oil Proof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High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Oil resistant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High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Not Oil Proof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High Efficiency</a:t>
                      </a:r>
                    </a:p>
                  </a:txBody>
                  <a:tcPr marT="45726" marB="4572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895E6-E612-4B6C-BC96-37D075E2F19D}" type="slidenum">
              <a:rPr lang="en-US" smtClean="0"/>
              <a:pPr eaLnBrk="1" hangingPunct="1"/>
              <a:t>63</a:t>
            </a:fld>
            <a:endParaRPr lang="en-US" smtClean="0"/>
          </a:p>
        </p:txBody>
      </p:sp>
      <p:sp>
        <p:nvSpPr>
          <p:cNvPr id="65539" name="Rectangle 2"/>
          <p:cNvSpPr>
            <a:spLocks noGrp="1" noChangeArrowheads="1"/>
          </p:cNvSpPr>
          <p:nvPr>
            <p:ph type="title"/>
          </p:nvPr>
        </p:nvSpPr>
        <p:spPr/>
        <p:txBody>
          <a:bodyPr/>
          <a:lstStyle/>
          <a:p>
            <a:pPr eaLnBrk="1" hangingPunct="1"/>
            <a:r>
              <a:rPr lang="en-US" smtClean="0"/>
              <a:t>Dusts &amp; Fibers</a:t>
            </a:r>
          </a:p>
        </p:txBody>
      </p:sp>
      <p:sp>
        <p:nvSpPr>
          <p:cNvPr id="537603" name="Rectangle 3"/>
          <p:cNvSpPr>
            <a:spLocks noGrp="1" noChangeArrowheads="1"/>
          </p:cNvSpPr>
          <p:nvPr>
            <p:ph type="body" sz="half" idx="1"/>
          </p:nvPr>
        </p:nvSpPr>
        <p:spPr>
          <a:xfrm>
            <a:off x="457200" y="1600200"/>
            <a:ext cx="8189913" cy="4525963"/>
          </a:xfrm>
        </p:spPr>
        <p:txBody>
          <a:bodyPr/>
          <a:lstStyle/>
          <a:p>
            <a:pPr eaLnBrk="1" hangingPunct="1">
              <a:buFontTx/>
              <a:buNone/>
            </a:pPr>
            <a:r>
              <a:rPr lang="en-US" b="1" i="1" smtClean="0"/>
              <a:t>Examples of Dusts &amp; Fibers found in construction:</a:t>
            </a:r>
          </a:p>
          <a:p>
            <a:pPr eaLnBrk="1" hangingPunct="1">
              <a:buFontTx/>
              <a:buNone/>
            </a:pPr>
            <a:endParaRPr lang="en-US" b="1" i="1" smtClean="0"/>
          </a:p>
          <a:p>
            <a:pPr eaLnBrk="1" hangingPunct="1"/>
            <a:r>
              <a:rPr lang="en-US" smtClean="0"/>
              <a:t>Crystalline Silica </a:t>
            </a:r>
          </a:p>
          <a:p>
            <a:pPr eaLnBrk="1" hangingPunct="1"/>
            <a:r>
              <a:rPr lang="en-US" smtClean="0"/>
              <a:t>Asbestos </a:t>
            </a:r>
          </a:p>
          <a:p>
            <a:pPr eaLnBrk="1" hangingPunct="1"/>
            <a:r>
              <a:rPr lang="en-US" smtClean="0"/>
              <a:t>Metal Dusts </a:t>
            </a:r>
          </a:p>
          <a:p>
            <a:pPr eaLnBrk="1" hangingPunct="1"/>
            <a:r>
              <a:rPr lang="en-US" smtClean="0"/>
              <a:t>Lead-Based Paint </a:t>
            </a:r>
          </a:p>
          <a:p>
            <a:pPr eaLnBrk="1" hangingPunct="1"/>
            <a:r>
              <a:rPr lang="en-US" smtClean="0"/>
              <a:t>Fiberglass </a:t>
            </a:r>
          </a:p>
        </p:txBody>
      </p:sp>
      <p:pic>
        <p:nvPicPr>
          <p:cNvPr id="65541" name="Picture 6" descr="partner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2600325"/>
            <a:ext cx="4583113" cy="30495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anim calcmode="lin" valueType="num">
                                      <p:cBhvr additive="base">
                                        <p:cTn id="7" dur="500" fill="hold"/>
                                        <p:tgtEl>
                                          <p:spTgt spid="537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7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7603">
                                            <p:txEl>
                                              <p:pRg st="2" end="2"/>
                                            </p:txEl>
                                          </p:spTgt>
                                        </p:tgtEl>
                                        <p:attrNameLst>
                                          <p:attrName>style.visibility</p:attrName>
                                        </p:attrNameLst>
                                      </p:cBhvr>
                                      <p:to>
                                        <p:strVal val="visible"/>
                                      </p:to>
                                    </p:set>
                                    <p:anim calcmode="lin" valueType="num">
                                      <p:cBhvr additive="base">
                                        <p:cTn id="13" dur="500" fill="hold"/>
                                        <p:tgtEl>
                                          <p:spTgt spid="537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7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7603">
                                            <p:txEl>
                                              <p:pRg st="3" end="3"/>
                                            </p:txEl>
                                          </p:spTgt>
                                        </p:tgtEl>
                                        <p:attrNameLst>
                                          <p:attrName>style.visibility</p:attrName>
                                        </p:attrNameLst>
                                      </p:cBhvr>
                                      <p:to>
                                        <p:strVal val="visible"/>
                                      </p:to>
                                    </p:set>
                                    <p:anim calcmode="lin" valueType="num">
                                      <p:cBhvr additive="base">
                                        <p:cTn id="19" dur="500" fill="hold"/>
                                        <p:tgtEl>
                                          <p:spTgt spid="537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7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7603">
                                            <p:txEl>
                                              <p:pRg st="4" end="4"/>
                                            </p:txEl>
                                          </p:spTgt>
                                        </p:tgtEl>
                                        <p:attrNameLst>
                                          <p:attrName>style.visibility</p:attrName>
                                        </p:attrNameLst>
                                      </p:cBhvr>
                                      <p:to>
                                        <p:strVal val="visible"/>
                                      </p:to>
                                    </p:set>
                                    <p:anim calcmode="lin" valueType="num">
                                      <p:cBhvr additive="base">
                                        <p:cTn id="25" dur="500" fill="hold"/>
                                        <p:tgtEl>
                                          <p:spTgt spid="5376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7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7603">
                                            <p:txEl>
                                              <p:pRg st="5" end="5"/>
                                            </p:txEl>
                                          </p:spTgt>
                                        </p:tgtEl>
                                        <p:attrNameLst>
                                          <p:attrName>style.visibility</p:attrName>
                                        </p:attrNameLst>
                                      </p:cBhvr>
                                      <p:to>
                                        <p:strVal val="visible"/>
                                      </p:to>
                                    </p:set>
                                    <p:anim calcmode="lin" valueType="num">
                                      <p:cBhvr additive="base">
                                        <p:cTn id="31" dur="500" fill="hold"/>
                                        <p:tgtEl>
                                          <p:spTgt spid="537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7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7603">
                                            <p:txEl>
                                              <p:pRg st="6" end="6"/>
                                            </p:txEl>
                                          </p:spTgt>
                                        </p:tgtEl>
                                        <p:attrNameLst>
                                          <p:attrName>style.visibility</p:attrName>
                                        </p:attrNameLst>
                                      </p:cBhvr>
                                      <p:to>
                                        <p:strVal val="visible"/>
                                      </p:to>
                                    </p:set>
                                    <p:anim calcmode="lin" valueType="num">
                                      <p:cBhvr additive="base">
                                        <p:cTn id="37" dur="500" fill="hold"/>
                                        <p:tgtEl>
                                          <p:spTgt spid="537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7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623D7E-94F2-4FCF-A8DB-079DF612D891}" type="slidenum">
              <a:rPr lang="en-US" smtClean="0"/>
              <a:pPr eaLnBrk="1" hangingPunct="1"/>
              <a:t>64</a:t>
            </a:fld>
            <a:endParaRPr lang="en-US" smtClean="0"/>
          </a:p>
        </p:txBody>
      </p:sp>
      <p:sp>
        <p:nvSpPr>
          <p:cNvPr id="66563" name="Rectangle 2"/>
          <p:cNvSpPr>
            <a:spLocks noGrp="1" noChangeArrowheads="1"/>
          </p:cNvSpPr>
          <p:nvPr>
            <p:ph type="title"/>
          </p:nvPr>
        </p:nvSpPr>
        <p:spPr/>
        <p:txBody>
          <a:bodyPr/>
          <a:lstStyle/>
          <a:p>
            <a:pPr eaLnBrk="1" hangingPunct="1"/>
            <a:r>
              <a:rPr lang="en-US" smtClean="0"/>
              <a:t>Dusts &amp; Fibers</a:t>
            </a:r>
          </a:p>
        </p:txBody>
      </p:sp>
      <p:sp>
        <p:nvSpPr>
          <p:cNvPr id="540675" name="Rectangle 3"/>
          <p:cNvSpPr>
            <a:spLocks noGrp="1" noChangeArrowheads="1"/>
          </p:cNvSpPr>
          <p:nvPr>
            <p:ph type="body" idx="1"/>
          </p:nvPr>
        </p:nvSpPr>
        <p:spPr/>
        <p:txBody>
          <a:bodyPr/>
          <a:lstStyle/>
          <a:p>
            <a:pPr eaLnBrk="1" hangingPunct="1">
              <a:lnSpc>
                <a:spcPct val="90000"/>
              </a:lnSpc>
              <a:buFontTx/>
              <a:buNone/>
            </a:pPr>
            <a:r>
              <a:rPr lang="en-US" b="1" i="1" smtClean="0"/>
              <a:t>Important questions concerning dusts &amp; fibers:</a:t>
            </a:r>
            <a:endParaRPr lang="en-US" smtClean="0"/>
          </a:p>
          <a:p>
            <a:pPr eaLnBrk="1" hangingPunct="1">
              <a:lnSpc>
                <a:spcPct val="90000"/>
              </a:lnSpc>
            </a:pPr>
            <a:r>
              <a:rPr lang="en-US" smtClean="0"/>
              <a:t>What is the particle size of the dust and/or fiber?</a:t>
            </a:r>
          </a:p>
          <a:p>
            <a:pPr eaLnBrk="1" hangingPunct="1">
              <a:lnSpc>
                <a:spcPct val="90000"/>
              </a:lnSpc>
            </a:pPr>
            <a:r>
              <a:rPr lang="en-US" smtClean="0"/>
              <a:t>How toxic is the dust and/or fiber (PEL, TLV, REL &amp; IDLH)?</a:t>
            </a:r>
          </a:p>
          <a:p>
            <a:pPr eaLnBrk="1" hangingPunct="1">
              <a:lnSpc>
                <a:spcPct val="90000"/>
              </a:lnSpc>
            </a:pPr>
            <a:r>
              <a:rPr lang="en-US" smtClean="0"/>
              <a:t>How does the dust or fiber affect the body?</a:t>
            </a:r>
          </a:p>
          <a:p>
            <a:pPr eaLnBrk="1" hangingPunct="1">
              <a:lnSpc>
                <a:spcPct val="90000"/>
              </a:lnSpc>
            </a:pPr>
            <a:r>
              <a:rPr lang="en-US" smtClean="0"/>
              <a:t>Is the dust or fiber regulated by OSHA?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500" fill="hold"/>
                                        <p:tgtEl>
                                          <p:spTgt spid="540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0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0675">
                                            <p:txEl>
                                              <p:pRg st="1" end="1"/>
                                            </p:txEl>
                                          </p:spTgt>
                                        </p:tgtEl>
                                        <p:attrNameLst>
                                          <p:attrName>style.visibility</p:attrName>
                                        </p:attrNameLst>
                                      </p:cBhvr>
                                      <p:to>
                                        <p:strVal val="visible"/>
                                      </p:to>
                                    </p:set>
                                    <p:anim calcmode="lin" valueType="num">
                                      <p:cBhvr additive="base">
                                        <p:cTn id="13" dur="500" fill="hold"/>
                                        <p:tgtEl>
                                          <p:spTgt spid="540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0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0675">
                                            <p:txEl>
                                              <p:pRg st="2" end="2"/>
                                            </p:txEl>
                                          </p:spTgt>
                                        </p:tgtEl>
                                        <p:attrNameLst>
                                          <p:attrName>style.visibility</p:attrName>
                                        </p:attrNameLst>
                                      </p:cBhvr>
                                      <p:to>
                                        <p:strVal val="visible"/>
                                      </p:to>
                                    </p:set>
                                    <p:anim calcmode="lin" valueType="num">
                                      <p:cBhvr additive="base">
                                        <p:cTn id="19" dur="500" fill="hold"/>
                                        <p:tgtEl>
                                          <p:spTgt spid="540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0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0675">
                                            <p:txEl>
                                              <p:pRg st="3" end="3"/>
                                            </p:txEl>
                                          </p:spTgt>
                                        </p:tgtEl>
                                        <p:attrNameLst>
                                          <p:attrName>style.visibility</p:attrName>
                                        </p:attrNameLst>
                                      </p:cBhvr>
                                      <p:to>
                                        <p:strVal val="visible"/>
                                      </p:to>
                                    </p:set>
                                    <p:anim calcmode="lin" valueType="num">
                                      <p:cBhvr additive="base">
                                        <p:cTn id="25" dur="500" fill="hold"/>
                                        <p:tgtEl>
                                          <p:spTgt spid="540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0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0675">
                                            <p:txEl>
                                              <p:pRg st="4" end="4"/>
                                            </p:txEl>
                                          </p:spTgt>
                                        </p:tgtEl>
                                        <p:attrNameLst>
                                          <p:attrName>style.visibility</p:attrName>
                                        </p:attrNameLst>
                                      </p:cBhvr>
                                      <p:to>
                                        <p:strVal val="visible"/>
                                      </p:to>
                                    </p:set>
                                    <p:anim calcmode="lin" valueType="num">
                                      <p:cBhvr additive="base">
                                        <p:cTn id="31" dur="500" fill="hold"/>
                                        <p:tgtEl>
                                          <p:spTgt spid="540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0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5719FD-51F4-489E-B40C-C43C62A50157}" type="slidenum">
              <a:rPr lang="en-US" smtClean="0"/>
              <a:pPr eaLnBrk="1" hangingPunct="1"/>
              <a:t>65</a:t>
            </a:fld>
            <a:endParaRPr lang="en-US" smtClean="0"/>
          </a:p>
        </p:txBody>
      </p:sp>
      <p:sp>
        <p:nvSpPr>
          <p:cNvPr id="67587" name="Rectangle 2"/>
          <p:cNvSpPr>
            <a:spLocks noGrp="1" noChangeArrowheads="1"/>
          </p:cNvSpPr>
          <p:nvPr>
            <p:ph type="title"/>
          </p:nvPr>
        </p:nvSpPr>
        <p:spPr/>
        <p:txBody>
          <a:bodyPr/>
          <a:lstStyle/>
          <a:p>
            <a:pPr eaLnBrk="1" hangingPunct="1"/>
            <a:r>
              <a:rPr lang="en-US" sz="4000" smtClean="0"/>
              <a:t>How do dust &amp; fibers affect the body?</a:t>
            </a:r>
          </a:p>
        </p:txBody>
      </p:sp>
      <p:pic>
        <p:nvPicPr>
          <p:cNvPr id="67588" name="Picture 7" descr="dusts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3733800"/>
            <a:ext cx="56975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9"/>
          <p:cNvSpPr txBox="1">
            <a:spLocks noChangeArrowheads="1"/>
          </p:cNvSpPr>
          <p:nvPr/>
        </p:nvSpPr>
        <p:spPr bwMode="auto">
          <a:xfrm>
            <a:off x="3829050" y="6116638"/>
            <a:ext cx="25177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t>Respirable dust</a:t>
            </a:r>
            <a:endParaRPr lang="en-US" sz="2000"/>
          </a:p>
        </p:txBody>
      </p:sp>
      <p:sp>
        <p:nvSpPr>
          <p:cNvPr id="67590" name="Line 10"/>
          <p:cNvSpPr>
            <a:spLocks noChangeShapeType="1"/>
          </p:cNvSpPr>
          <p:nvPr/>
        </p:nvSpPr>
        <p:spPr bwMode="auto">
          <a:xfrm flipH="1">
            <a:off x="4144963" y="6056313"/>
            <a:ext cx="1582737"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Text Box 11"/>
          <p:cNvSpPr txBox="1">
            <a:spLocks noChangeArrowheads="1"/>
          </p:cNvSpPr>
          <p:nvPr/>
        </p:nvSpPr>
        <p:spPr bwMode="auto">
          <a:xfrm>
            <a:off x="3614738" y="4243388"/>
            <a:ext cx="1106487" cy="577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t>Dusts</a:t>
            </a:r>
          </a:p>
          <a:p>
            <a:pPr algn="ctr" eaLnBrk="1" hangingPunct="1"/>
            <a:r>
              <a:rPr lang="en-US" sz="2000" b="1"/>
              <a:t>&amp;</a:t>
            </a:r>
          </a:p>
          <a:p>
            <a:pPr algn="ctr" eaLnBrk="1" hangingPunct="1"/>
            <a:r>
              <a:rPr lang="en-US" sz="2000" b="1"/>
              <a:t>Fibers</a:t>
            </a:r>
            <a:endParaRPr lang="en-US" sz="2000"/>
          </a:p>
        </p:txBody>
      </p:sp>
      <p:pic>
        <p:nvPicPr>
          <p:cNvPr id="67592" name="Picture 6" descr="lung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838" y="1444625"/>
            <a:ext cx="20764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AutoShape 8"/>
          <p:cNvSpPr>
            <a:spLocks noChangeArrowheads="1"/>
          </p:cNvSpPr>
          <p:nvPr/>
        </p:nvSpPr>
        <p:spPr bwMode="auto">
          <a:xfrm rot="9669997">
            <a:off x="2947988" y="3751263"/>
            <a:ext cx="2673350" cy="1576387"/>
          </a:xfrm>
          <a:prstGeom prst="cloudCallout">
            <a:avLst>
              <a:gd name="adj1" fmla="val -93356"/>
              <a:gd name="adj2" fmla="val 9876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B4B993-29DE-4820-B4AE-B5A0C55D4BFD}" type="slidenum">
              <a:rPr lang="en-US" smtClean="0"/>
              <a:pPr eaLnBrk="1" hangingPunct="1"/>
              <a:t>66</a:t>
            </a:fld>
            <a:endParaRPr lang="en-US" smtClean="0"/>
          </a:p>
        </p:txBody>
      </p:sp>
      <p:sp>
        <p:nvSpPr>
          <p:cNvPr id="68611" name="Rectangle 6"/>
          <p:cNvSpPr>
            <a:spLocks noGrp="1" noChangeArrowheads="1"/>
          </p:cNvSpPr>
          <p:nvPr>
            <p:ph type="title"/>
          </p:nvPr>
        </p:nvSpPr>
        <p:spPr/>
        <p:txBody>
          <a:bodyPr/>
          <a:lstStyle/>
          <a:p>
            <a:pPr eaLnBrk="1" hangingPunct="1"/>
            <a:r>
              <a:rPr lang="en-US" smtClean="0"/>
              <a:t>Body’s Defense against Dust </a:t>
            </a:r>
          </a:p>
        </p:txBody>
      </p:sp>
      <p:graphicFrame>
        <p:nvGraphicFramePr>
          <p:cNvPr id="68612" name="Object 5"/>
          <p:cNvGraphicFramePr>
            <a:graphicFrameLocks noGrp="1" noChangeAspect="1"/>
          </p:cNvGraphicFramePr>
          <p:nvPr>
            <p:ph idx="1"/>
          </p:nvPr>
        </p:nvGraphicFramePr>
        <p:xfrm>
          <a:off x="1203325" y="2109788"/>
          <a:ext cx="6084888" cy="3925887"/>
        </p:xfrm>
        <a:graphic>
          <a:graphicData uri="http://schemas.openxmlformats.org/presentationml/2006/ole">
            <mc:AlternateContent xmlns:mc="http://schemas.openxmlformats.org/markup-compatibility/2006">
              <mc:Choice xmlns:v="urn:schemas-microsoft-com:vml" Requires="v">
                <p:oleObj spid="_x0000_s68619" name="PC Paintbrush Picture" r:id="rId4" imgW="3543795" imgH="2285714" progId="PC_Paintbrush">
                  <p:embed/>
                </p:oleObj>
              </mc:Choice>
              <mc:Fallback>
                <p:oleObj name="PC Paintbrush Picture" r:id="rId4" imgW="3543795" imgH="2285714" progId="PC_Paintbrush">
                  <p:embed/>
                  <p:pic>
                    <p:nvPicPr>
                      <p:cNvPr id="0" name="Object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3325" y="2109788"/>
                        <a:ext cx="6084888"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3" name="Line 8"/>
          <p:cNvSpPr>
            <a:spLocks noChangeShapeType="1"/>
          </p:cNvSpPr>
          <p:nvPr/>
        </p:nvSpPr>
        <p:spPr bwMode="auto">
          <a:xfrm flipV="1">
            <a:off x="5888038" y="3748088"/>
            <a:ext cx="669925" cy="258762"/>
          </a:xfrm>
          <a:prstGeom prst="line">
            <a:avLst/>
          </a:prstGeom>
          <a:noFill/>
          <a:ln w="3810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45801" name="Text Box 9"/>
          <p:cNvSpPr txBox="1">
            <a:spLocks noChangeArrowheads="1"/>
          </p:cNvSpPr>
          <p:nvPr/>
        </p:nvSpPr>
        <p:spPr bwMode="auto">
          <a:xfrm>
            <a:off x="6451600" y="3228975"/>
            <a:ext cx="1990725" cy="512763"/>
          </a:xfrm>
          <a:prstGeom prst="rect">
            <a:avLst/>
          </a:prstGeom>
          <a:noFill/>
          <a:ln w="38100">
            <a:noFill/>
            <a:miter lim="800000"/>
            <a:headEnd type="none" w="sm" len="sm"/>
            <a:tailEnd type="none" w="lg" len="lg"/>
          </a:ln>
          <a:effectLst/>
        </p:spPr>
        <p:txBody>
          <a:bodyPr lIns="101882" tIns="50941" rIns="101882" bIns="50941">
            <a:spAutoFit/>
          </a:bodyPr>
          <a:lstStyle/>
          <a:p>
            <a:pPr defTabSz="1019175" eaLnBrk="0" hangingPunct="0">
              <a:spcBef>
                <a:spcPct val="50000"/>
              </a:spcBef>
              <a:defRPr/>
            </a:pPr>
            <a:r>
              <a:rPr lang="en-US" sz="2700" b="1">
                <a:effectLst>
                  <a:outerShdw blurRad="38100" dist="38100" dir="2700000" algn="tl">
                    <a:srgbClr val="C0C0C0"/>
                  </a:outerShdw>
                </a:effectLst>
              </a:rPr>
              <a:t>Mucous</a:t>
            </a:r>
            <a:endParaRPr lang="en-US" sz="2700"/>
          </a:p>
        </p:txBody>
      </p:sp>
      <p:sp>
        <p:nvSpPr>
          <p:cNvPr id="68615" name="Line 10"/>
          <p:cNvSpPr>
            <a:spLocks noChangeShapeType="1"/>
          </p:cNvSpPr>
          <p:nvPr/>
        </p:nvSpPr>
        <p:spPr bwMode="auto">
          <a:xfrm flipV="1">
            <a:off x="4797425" y="3057525"/>
            <a:ext cx="1006475" cy="517525"/>
          </a:xfrm>
          <a:prstGeom prst="line">
            <a:avLst/>
          </a:prstGeom>
          <a:noFill/>
          <a:ln w="3810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45803" name="Text Box 11"/>
          <p:cNvSpPr txBox="1">
            <a:spLocks noChangeArrowheads="1"/>
          </p:cNvSpPr>
          <p:nvPr/>
        </p:nvSpPr>
        <p:spPr bwMode="auto">
          <a:xfrm>
            <a:off x="5888038" y="2625725"/>
            <a:ext cx="2068512" cy="512763"/>
          </a:xfrm>
          <a:prstGeom prst="rect">
            <a:avLst/>
          </a:prstGeom>
          <a:noFill/>
          <a:ln w="38100">
            <a:noFill/>
            <a:miter lim="800000"/>
            <a:headEnd type="none" w="sm" len="sm"/>
            <a:tailEnd type="none" w="lg" len="lg"/>
          </a:ln>
          <a:effectLst/>
        </p:spPr>
        <p:txBody>
          <a:bodyPr lIns="101882" tIns="50941" rIns="101882" bIns="50941">
            <a:spAutoFit/>
          </a:bodyPr>
          <a:lstStyle/>
          <a:p>
            <a:pPr defTabSz="1019175" eaLnBrk="0" hangingPunct="0">
              <a:spcBef>
                <a:spcPct val="50000"/>
              </a:spcBef>
              <a:defRPr/>
            </a:pPr>
            <a:r>
              <a:rPr lang="en-US" sz="2700" b="1">
                <a:effectLst>
                  <a:outerShdw blurRad="38100" dist="38100" dir="2700000" algn="tl">
                    <a:srgbClr val="C0C0C0"/>
                  </a:outerShdw>
                </a:effectLst>
              </a:rPr>
              <a:t>Cilia</a:t>
            </a:r>
            <a:endParaRPr lang="en-US" sz="27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C0EC54-8029-4E14-821F-4DCF4ABD5B71}" type="slidenum">
              <a:rPr lang="en-US" smtClean="0"/>
              <a:pPr eaLnBrk="1" hangingPunct="1"/>
              <a:t>67</a:t>
            </a:fld>
            <a:endParaRPr lang="en-US" smtClean="0"/>
          </a:p>
        </p:txBody>
      </p:sp>
      <p:pic>
        <p:nvPicPr>
          <p:cNvPr id="69635" name="Picture 4" descr="worker expos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03200"/>
            <a:ext cx="8637588" cy="5689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7394C2-FDA4-4938-A8E7-D967E14128E0}" type="slidenum">
              <a:rPr lang="en-US" smtClean="0"/>
              <a:pPr eaLnBrk="1" hangingPunct="1"/>
              <a:t>68</a:t>
            </a:fld>
            <a:endParaRPr lang="en-US" smtClean="0"/>
          </a:p>
        </p:txBody>
      </p:sp>
      <p:sp>
        <p:nvSpPr>
          <p:cNvPr id="70659" name="Rectangle 4"/>
          <p:cNvSpPr>
            <a:spLocks noGrp="1" noChangeArrowheads="1"/>
          </p:cNvSpPr>
          <p:nvPr>
            <p:ph type="title"/>
          </p:nvPr>
        </p:nvSpPr>
        <p:spPr/>
        <p:txBody>
          <a:bodyPr/>
          <a:lstStyle/>
          <a:p>
            <a:pPr eaLnBrk="1" hangingPunct="1"/>
            <a:r>
              <a:rPr lang="en-US" i="1" smtClean="0"/>
              <a:t>Crystalline Silica</a:t>
            </a:r>
          </a:p>
        </p:txBody>
      </p:sp>
      <p:sp>
        <p:nvSpPr>
          <p:cNvPr id="70660" name="Rectangle 5"/>
          <p:cNvSpPr>
            <a:spLocks noGrp="1" noChangeArrowheads="1"/>
          </p:cNvSpPr>
          <p:nvPr>
            <p:ph type="body" sz="half" idx="1"/>
          </p:nvPr>
        </p:nvSpPr>
        <p:spPr/>
        <p:txBody>
          <a:bodyPr/>
          <a:lstStyle/>
          <a:p>
            <a:pPr eaLnBrk="1" hangingPunct="1"/>
            <a:r>
              <a:rPr lang="en-US" smtClean="0"/>
              <a:t>Quartz</a:t>
            </a:r>
          </a:p>
          <a:p>
            <a:pPr lvl="1" eaLnBrk="1" hangingPunct="1"/>
            <a:r>
              <a:rPr lang="en-US" smtClean="0"/>
              <a:t>Sand</a:t>
            </a:r>
          </a:p>
          <a:p>
            <a:pPr lvl="1" eaLnBrk="1" hangingPunct="1"/>
            <a:r>
              <a:rPr lang="en-US" smtClean="0"/>
              <a:t>Gravel</a:t>
            </a:r>
          </a:p>
          <a:p>
            <a:pPr lvl="1" eaLnBrk="1" hangingPunct="1"/>
            <a:r>
              <a:rPr lang="en-US" smtClean="0"/>
              <a:t>Clay</a:t>
            </a:r>
          </a:p>
          <a:p>
            <a:pPr lvl="1" eaLnBrk="1" hangingPunct="1"/>
            <a:r>
              <a:rPr lang="en-US" smtClean="0"/>
              <a:t>Granite</a:t>
            </a:r>
          </a:p>
          <a:p>
            <a:pPr lvl="1" eaLnBrk="1" hangingPunct="1"/>
            <a:r>
              <a:rPr lang="en-US" smtClean="0"/>
              <a:t>Other forms of rock</a:t>
            </a:r>
          </a:p>
          <a:p>
            <a:pPr eaLnBrk="1" hangingPunct="1"/>
            <a:r>
              <a:rPr lang="en-US" smtClean="0"/>
              <a:t>Smaller particles can be inhaled deep into the lungs - cause damage. </a:t>
            </a:r>
          </a:p>
        </p:txBody>
      </p:sp>
      <p:pic>
        <p:nvPicPr>
          <p:cNvPr id="70661" name="Picture 9" descr="quar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1946275"/>
            <a:ext cx="46751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0BF9A8-D795-4618-9144-5C1C245D5A71}" type="slidenum">
              <a:rPr lang="en-US" smtClean="0"/>
              <a:pPr eaLnBrk="1" hangingPunct="1"/>
              <a:t>69</a:t>
            </a:fld>
            <a:endParaRPr lang="en-US" smtClean="0"/>
          </a:p>
        </p:txBody>
      </p:sp>
      <p:sp>
        <p:nvSpPr>
          <p:cNvPr id="71683" name="Rectangle 4"/>
          <p:cNvSpPr>
            <a:spLocks noGrp="1" noChangeArrowheads="1"/>
          </p:cNvSpPr>
          <p:nvPr>
            <p:ph type="title"/>
          </p:nvPr>
        </p:nvSpPr>
        <p:spPr/>
        <p:txBody>
          <a:bodyPr/>
          <a:lstStyle/>
          <a:p>
            <a:pPr eaLnBrk="1" hangingPunct="1"/>
            <a:r>
              <a:rPr lang="en-US" smtClean="0"/>
              <a:t>Silicosis</a:t>
            </a:r>
          </a:p>
        </p:txBody>
      </p:sp>
      <p:sp>
        <p:nvSpPr>
          <p:cNvPr id="71684" name="Rectangle 5"/>
          <p:cNvSpPr>
            <a:spLocks noGrp="1" noChangeArrowheads="1"/>
          </p:cNvSpPr>
          <p:nvPr>
            <p:ph type="body" sz="half" idx="1"/>
          </p:nvPr>
        </p:nvSpPr>
        <p:spPr/>
        <p:txBody>
          <a:bodyPr/>
          <a:lstStyle/>
          <a:p>
            <a:pPr eaLnBrk="1" hangingPunct="1"/>
            <a:r>
              <a:rPr lang="en-US" smtClean="0"/>
              <a:t>Disease of the lungs due to the breathing of dust containing crystalline silica particles. </a:t>
            </a:r>
          </a:p>
          <a:p>
            <a:pPr eaLnBrk="1" hangingPunct="1"/>
            <a:r>
              <a:rPr lang="en-US" smtClean="0"/>
              <a:t>NO cure!</a:t>
            </a:r>
          </a:p>
        </p:txBody>
      </p:sp>
      <p:pic>
        <p:nvPicPr>
          <p:cNvPr id="71685" name="Picture 7" descr="NJD Logo"/>
          <p:cNvPicPr>
            <a:picLocks noChangeAspect="1" noChangeArrowheads="1"/>
          </p:cNvPicPr>
          <p:nvPr/>
        </p:nvPicPr>
        <p:blipFill>
          <a:blip r:embed="rId3">
            <a:clrChange>
              <a:clrFrom>
                <a:srgbClr val="F9F9EF"/>
              </a:clrFrom>
              <a:clrTo>
                <a:srgbClr val="F9F9EF">
                  <a:alpha val="0"/>
                </a:srgbClr>
              </a:clrTo>
            </a:clrChange>
            <a:extLst>
              <a:ext uri="{28A0092B-C50C-407E-A947-70E740481C1C}">
                <a14:useLocalDpi xmlns:a14="http://schemas.microsoft.com/office/drawing/2010/main" val="0"/>
              </a:ext>
            </a:extLst>
          </a:blip>
          <a:srcRect/>
          <a:stretch>
            <a:fillRect/>
          </a:stretch>
        </p:blipFill>
        <p:spPr bwMode="auto">
          <a:xfrm>
            <a:off x="4827588" y="1636713"/>
            <a:ext cx="4073525" cy="3895725"/>
          </a:xfrm>
          <a:prstGeom prst="rect">
            <a:avLst/>
          </a:prstGeom>
          <a:noFill/>
          <a:ln w="762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30BA62-FC40-416E-820C-0752116AA508}" type="slidenum">
              <a:rPr lang="en-US" smtClean="0"/>
              <a:pPr eaLnBrk="1" hangingPunct="1"/>
              <a:t>7</a:t>
            </a:fld>
            <a:endParaRPr lang="en-US" smtClean="0"/>
          </a:p>
        </p:txBody>
      </p:sp>
      <p:sp>
        <p:nvSpPr>
          <p:cNvPr id="8195" name="Rectangle 2"/>
          <p:cNvSpPr>
            <a:spLocks noGrp="1" noChangeArrowheads="1"/>
          </p:cNvSpPr>
          <p:nvPr>
            <p:ph type="title"/>
          </p:nvPr>
        </p:nvSpPr>
        <p:spPr/>
        <p:txBody>
          <a:bodyPr/>
          <a:lstStyle/>
          <a:p>
            <a:pPr eaLnBrk="1" hangingPunct="1"/>
            <a:r>
              <a:rPr lang="en-US" smtClean="0"/>
              <a:t>Units of Concentration</a:t>
            </a:r>
          </a:p>
        </p:txBody>
      </p:sp>
      <p:sp>
        <p:nvSpPr>
          <p:cNvPr id="377859" name="Rectangle 3"/>
          <p:cNvSpPr>
            <a:spLocks noGrp="1" noChangeArrowheads="1"/>
          </p:cNvSpPr>
          <p:nvPr>
            <p:ph type="body" idx="1"/>
          </p:nvPr>
        </p:nvSpPr>
        <p:spPr/>
        <p:txBody>
          <a:bodyPr/>
          <a:lstStyle/>
          <a:p>
            <a:pPr eaLnBrk="1" hangingPunct="1"/>
            <a:r>
              <a:rPr lang="en-US" b="1" smtClean="0"/>
              <a:t>(ppm)</a:t>
            </a:r>
            <a:r>
              <a:rPr lang="en-US" smtClean="0"/>
              <a:t> Parts per Million</a:t>
            </a:r>
          </a:p>
          <a:p>
            <a:pPr eaLnBrk="1" hangingPunct="1"/>
            <a:r>
              <a:rPr lang="en-US" b="1" smtClean="0"/>
              <a:t>(mg/m³)</a:t>
            </a:r>
            <a:r>
              <a:rPr lang="en-US" smtClean="0"/>
              <a:t> Milligrams per Cubic Meter of Air </a:t>
            </a:r>
          </a:p>
          <a:p>
            <a:pPr eaLnBrk="1" hangingPunct="1"/>
            <a:r>
              <a:rPr lang="en-US" b="1" smtClean="0"/>
              <a:t>(µg/m³)</a:t>
            </a:r>
            <a:r>
              <a:rPr lang="en-US" smtClean="0"/>
              <a:t> Micrograms per Cubic Meter of Air </a:t>
            </a:r>
          </a:p>
          <a:p>
            <a:pPr eaLnBrk="1" hangingPunct="1"/>
            <a:r>
              <a:rPr lang="en-US" b="1" smtClean="0"/>
              <a:t>(f/cc)</a:t>
            </a:r>
            <a:r>
              <a:rPr lang="en-US" smtClean="0"/>
              <a:t> Fibers per Cubic Centimeter of Air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additive="base">
                                        <p:cTn id="7" dur="5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7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additive="base">
                                        <p:cTn id="13" dur="500" fill="hold"/>
                                        <p:tgtEl>
                                          <p:spTgt spid="377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7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additive="base">
                                        <p:cTn id="19" dur="5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7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additive="base">
                                        <p:cTn id="25" dur="500" fill="hold"/>
                                        <p:tgtEl>
                                          <p:spTgt spid="377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7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55217C-0718-4B3B-B9FA-5359B0DAF487}" type="slidenum">
              <a:rPr lang="en-US" smtClean="0"/>
              <a:pPr eaLnBrk="1" hangingPunct="1"/>
              <a:t>70</a:t>
            </a:fld>
            <a:endParaRPr lang="en-US" smtClean="0"/>
          </a:p>
        </p:txBody>
      </p:sp>
      <p:pic>
        <p:nvPicPr>
          <p:cNvPr id="72707" name="Picture 4" descr="Concrete Cu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349250"/>
            <a:ext cx="4549775" cy="62341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2708" name="Rectangle 5"/>
          <p:cNvSpPr>
            <a:spLocks noChangeArrowheads="1"/>
          </p:cNvSpPr>
          <p:nvPr/>
        </p:nvSpPr>
        <p:spPr bwMode="auto">
          <a:xfrm>
            <a:off x="290513" y="1020763"/>
            <a:ext cx="2857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i="1"/>
              <a:t>Concrete cutting with no engineering control or PPE!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C4B89D-E636-4206-A9F8-E3C20C47FC63}" type="slidenum">
              <a:rPr lang="en-US" smtClean="0"/>
              <a:pPr eaLnBrk="1" hangingPunct="1"/>
              <a:t>71</a:t>
            </a:fld>
            <a:endParaRPr lang="en-US" smtClean="0"/>
          </a:p>
        </p:txBody>
      </p:sp>
      <p:sp>
        <p:nvSpPr>
          <p:cNvPr id="73731" name="Rectangle 4"/>
          <p:cNvSpPr>
            <a:spLocks noGrp="1" noChangeArrowheads="1"/>
          </p:cNvSpPr>
          <p:nvPr>
            <p:ph type="title"/>
          </p:nvPr>
        </p:nvSpPr>
        <p:spPr/>
        <p:txBody>
          <a:bodyPr/>
          <a:lstStyle/>
          <a:p>
            <a:pPr eaLnBrk="1" hangingPunct="1"/>
            <a:r>
              <a:rPr lang="en-US" smtClean="0"/>
              <a:t>Silicosis</a:t>
            </a:r>
          </a:p>
        </p:txBody>
      </p:sp>
      <p:pic>
        <p:nvPicPr>
          <p:cNvPr id="73732" name="il_fi" descr="http://www.ilo.org/safework_bookshelf/english?image.gif&amp;nd=857170106&amp;src=857400199_files%2Fimage004.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85813" y="1687513"/>
            <a:ext cx="3382962" cy="38750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6" descr="health lu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1681163"/>
            <a:ext cx="3357563" cy="3873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4" name="Text Box 7"/>
          <p:cNvSpPr txBox="1">
            <a:spLocks noChangeArrowheads="1"/>
          </p:cNvSpPr>
          <p:nvPr/>
        </p:nvSpPr>
        <p:spPr bwMode="auto">
          <a:xfrm>
            <a:off x="825500" y="5789613"/>
            <a:ext cx="3282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a:t>Silicotic Lungs</a:t>
            </a:r>
            <a:endParaRPr lang="en-US" sz="2400"/>
          </a:p>
        </p:txBody>
      </p:sp>
      <p:sp>
        <p:nvSpPr>
          <p:cNvPr id="73735" name="Text Box 8"/>
          <p:cNvSpPr txBox="1">
            <a:spLocks noChangeArrowheads="1"/>
          </p:cNvSpPr>
          <p:nvPr/>
        </p:nvSpPr>
        <p:spPr bwMode="auto">
          <a:xfrm>
            <a:off x="5006975" y="5791200"/>
            <a:ext cx="34956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a:t>Normal Healthy Lungs</a:t>
            </a:r>
            <a:endParaRPr lang="en-US" sz="24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AA14CE-9D3D-4234-9A46-2D84212DF909}" type="slidenum">
              <a:rPr lang="en-US" smtClean="0"/>
              <a:pPr eaLnBrk="1" hangingPunct="1"/>
              <a:t>72</a:t>
            </a:fld>
            <a:endParaRPr lang="en-US" smtClean="0"/>
          </a:p>
        </p:txBody>
      </p:sp>
      <p:sp>
        <p:nvSpPr>
          <p:cNvPr id="74755" name="Rectangle 2"/>
          <p:cNvSpPr>
            <a:spLocks noGrp="1" noChangeArrowheads="1"/>
          </p:cNvSpPr>
          <p:nvPr>
            <p:ph type="title"/>
          </p:nvPr>
        </p:nvSpPr>
        <p:spPr/>
        <p:txBody>
          <a:bodyPr/>
          <a:lstStyle/>
          <a:p>
            <a:pPr eaLnBrk="1" hangingPunct="1"/>
            <a:r>
              <a:rPr lang="en-US" smtClean="0"/>
              <a:t>Crystalline Silica</a:t>
            </a:r>
          </a:p>
        </p:txBody>
      </p:sp>
      <p:sp>
        <p:nvSpPr>
          <p:cNvPr id="563203" name="Rectangle 3"/>
          <p:cNvSpPr>
            <a:spLocks noGrp="1" noChangeArrowheads="1"/>
          </p:cNvSpPr>
          <p:nvPr>
            <p:ph type="body" idx="1"/>
          </p:nvPr>
        </p:nvSpPr>
        <p:spPr/>
        <p:txBody>
          <a:bodyPr/>
          <a:lstStyle/>
          <a:p>
            <a:pPr eaLnBrk="1" hangingPunct="1">
              <a:lnSpc>
                <a:spcPct val="80000"/>
              </a:lnSpc>
              <a:buFontTx/>
              <a:buNone/>
            </a:pPr>
            <a:r>
              <a:rPr lang="en-US" sz="2400" b="1" i="1" smtClean="0"/>
              <a:t>Exposures to crystalline silica dust include:</a:t>
            </a:r>
          </a:p>
          <a:p>
            <a:pPr eaLnBrk="1" hangingPunct="1">
              <a:lnSpc>
                <a:spcPct val="80000"/>
              </a:lnSpc>
              <a:buFontTx/>
              <a:buNone/>
            </a:pPr>
            <a:endParaRPr lang="en-US" sz="2400" b="1" i="1" smtClean="0"/>
          </a:p>
          <a:p>
            <a:pPr eaLnBrk="1" hangingPunct="1">
              <a:lnSpc>
                <a:spcPct val="80000"/>
              </a:lnSpc>
            </a:pPr>
            <a:r>
              <a:rPr lang="en-US" sz="2400" smtClean="0"/>
              <a:t>Concrete cutting.</a:t>
            </a:r>
          </a:p>
          <a:p>
            <a:pPr eaLnBrk="1" hangingPunct="1">
              <a:lnSpc>
                <a:spcPct val="80000"/>
              </a:lnSpc>
            </a:pPr>
            <a:r>
              <a:rPr lang="en-US" sz="2400" smtClean="0"/>
              <a:t>Sandblasting for surface preparation.</a:t>
            </a:r>
          </a:p>
          <a:p>
            <a:pPr eaLnBrk="1" hangingPunct="1">
              <a:lnSpc>
                <a:spcPct val="80000"/>
              </a:lnSpc>
            </a:pPr>
            <a:r>
              <a:rPr lang="en-US" sz="2400" smtClean="0"/>
              <a:t>Crushing and drilling rock and concrete.</a:t>
            </a:r>
          </a:p>
          <a:p>
            <a:pPr eaLnBrk="1" hangingPunct="1">
              <a:lnSpc>
                <a:spcPct val="80000"/>
              </a:lnSpc>
            </a:pPr>
            <a:r>
              <a:rPr lang="en-US" sz="2400" smtClean="0"/>
              <a:t>Masonry and concrete work (e.g., building and road construction and repair).</a:t>
            </a:r>
          </a:p>
          <a:p>
            <a:pPr eaLnBrk="1" hangingPunct="1">
              <a:lnSpc>
                <a:spcPct val="80000"/>
              </a:lnSpc>
            </a:pPr>
            <a:r>
              <a:rPr lang="en-US" sz="2400" smtClean="0"/>
              <a:t>Mining &amp; tunneling.</a:t>
            </a:r>
          </a:p>
          <a:p>
            <a:pPr eaLnBrk="1" hangingPunct="1">
              <a:lnSpc>
                <a:spcPct val="80000"/>
              </a:lnSpc>
            </a:pPr>
            <a:r>
              <a:rPr lang="en-US" sz="2400" smtClean="0"/>
              <a:t>Cement worker wearing a full-face piece negative pressure air purifying respirator.</a:t>
            </a:r>
          </a:p>
          <a:p>
            <a:pPr eaLnBrk="1" hangingPunct="1">
              <a:lnSpc>
                <a:spcPct val="80000"/>
              </a:lnSpc>
            </a:pPr>
            <a:r>
              <a:rPr lang="en-US" sz="2400" smtClean="0"/>
              <a:t>Demolition work.</a:t>
            </a:r>
          </a:p>
          <a:p>
            <a:pPr eaLnBrk="1" hangingPunct="1">
              <a:lnSpc>
                <a:spcPct val="80000"/>
              </a:lnSpc>
            </a:pPr>
            <a:r>
              <a:rPr lang="en-US" sz="2400" smtClean="0"/>
              <a:t>Cement and asphalt pavement manufacturing.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anim calcmode="lin" valueType="num">
                                      <p:cBhvr additive="base">
                                        <p:cTn id="7" dur="500" fill="hold"/>
                                        <p:tgtEl>
                                          <p:spTgt spid="563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03">
                                            <p:txEl>
                                              <p:pRg st="2" end="2"/>
                                            </p:txEl>
                                          </p:spTgt>
                                        </p:tgtEl>
                                        <p:attrNameLst>
                                          <p:attrName>style.visibility</p:attrName>
                                        </p:attrNameLst>
                                      </p:cBhvr>
                                      <p:to>
                                        <p:strVal val="visible"/>
                                      </p:to>
                                    </p:set>
                                    <p:anim calcmode="lin" valueType="num">
                                      <p:cBhvr additive="base">
                                        <p:cTn id="13" dur="500" fill="hold"/>
                                        <p:tgtEl>
                                          <p:spTgt spid="5632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03">
                                            <p:txEl>
                                              <p:pRg st="3" end="3"/>
                                            </p:txEl>
                                          </p:spTgt>
                                        </p:tgtEl>
                                        <p:attrNameLst>
                                          <p:attrName>style.visibility</p:attrName>
                                        </p:attrNameLst>
                                      </p:cBhvr>
                                      <p:to>
                                        <p:strVal val="visible"/>
                                      </p:to>
                                    </p:set>
                                    <p:anim calcmode="lin" valueType="num">
                                      <p:cBhvr additive="base">
                                        <p:cTn id="19" dur="500" fill="hold"/>
                                        <p:tgtEl>
                                          <p:spTgt spid="5632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03">
                                            <p:txEl>
                                              <p:pRg st="4" end="4"/>
                                            </p:txEl>
                                          </p:spTgt>
                                        </p:tgtEl>
                                        <p:attrNameLst>
                                          <p:attrName>style.visibility</p:attrName>
                                        </p:attrNameLst>
                                      </p:cBhvr>
                                      <p:to>
                                        <p:strVal val="visible"/>
                                      </p:to>
                                    </p:set>
                                    <p:anim calcmode="lin" valueType="num">
                                      <p:cBhvr additive="base">
                                        <p:cTn id="25" dur="500" fill="hold"/>
                                        <p:tgtEl>
                                          <p:spTgt spid="5632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03">
                                            <p:txEl>
                                              <p:pRg st="5" end="5"/>
                                            </p:txEl>
                                          </p:spTgt>
                                        </p:tgtEl>
                                        <p:attrNameLst>
                                          <p:attrName>style.visibility</p:attrName>
                                        </p:attrNameLst>
                                      </p:cBhvr>
                                      <p:to>
                                        <p:strVal val="visible"/>
                                      </p:to>
                                    </p:set>
                                    <p:anim calcmode="lin" valueType="num">
                                      <p:cBhvr additive="base">
                                        <p:cTn id="31" dur="500" fill="hold"/>
                                        <p:tgtEl>
                                          <p:spTgt spid="5632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03">
                                            <p:txEl>
                                              <p:pRg st="6" end="6"/>
                                            </p:txEl>
                                          </p:spTgt>
                                        </p:tgtEl>
                                        <p:attrNameLst>
                                          <p:attrName>style.visibility</p:attrName>
                                        </p:attrNameLst>
                                      </p:cBhvr>
                                      <p:to>
                                        <p:strVal val="visible"/>
                                      </p:to>
                                    </p:set>
                                    <p:anim calcmode="lin" valueType="num">
                                      <p:cBhvr additive="base">
                                        <p:cTn id="37" dur="500" fill="hold"/>
                                        <p:tgtEl>
                                          <p:spTgt spid="5632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03">
                                            <p:txEl>
                                              <p:pRg st="7" end="7"/>
                                            </p:txEl>
                                          </p:spTgt>
                                        </p:tgtEl>
                                        <p:attrNameLst>
                                          <p:attrName>style.visibility</p:attrName>
                                        </p:attrNameLst>
                                      </p:cBhvr>
                                      <p:to>
                                        <p:strVal val="visible"/>
                                      </p:to>
                                    </p:set>
                                    <p:anim calcmode="lin" valueType="num">
                                      <p:cBhvr additive="base">
                                        <p:cTn id="43" dur="500" fill="hold"/>
                                        <p:tgtEl>
                                          <p:spTgt spid="5632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3203">
                                            <p:txEl>
                                              <p:pRg st="8" end="8"/>
                                            </p:txEl>
                                          </p:spTgt>
                                        </p:tgtEl>
                                        <p:attrNameLst>
                                          <p:attrName>style.visibility</p:attrName>
                                        </p:attrNameLst>
                                      </p:cBhvr>
                                      <p:to>
                                        <p:strVal val="visible"/>
                                      </p:to>
                                    </p:set>
                                    <p:anim calcmode="lin" valueType="num">
                                      <p:cBhvr additive="base">
                                        <p:cTn id="49" dur="500" fill="hold"/>
                                        <p:tgtEl>
                                          <p:spTgt spid="56320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32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3203">
                                            <p:txEl>
                                              <p:pRg st="9" end="9"/>
                                            </p:txEl>
                                          </p:spTgt>
                                        </p:tgtEl>
                                        <p:attrNameLst>
                                          <p:attrName>style.visibility</p:attrName>
                                        </p:attrNameLst>
                                      </p:cBhvr>
                                      <p:to>
                                        <p:strVal val="visible"/>
                                      </p:to>
                                    </p:set>
                                    <p:anim calcmode="lin" valueType="num">
                                      <p:cBhvr additive="base">
                                        <p:cTn id="55" dur="500" fill="hold"/>
                                        <p:tgtEl>
                                          <p:spTgt spid="56320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32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FBF04A-3106-4853-A242-B10D674BD99A}" type="slidenum">
              <a:rPr lang="en-US" smtClean="0"/>
              <a:pPr eaLnBrk="1" hangingPunct="1"/>
              <a:t>73</a:t>
            </a:fld>
            <a:endParaRPr lang="en-US" smtClean="0"/>
          </a:p>
        </p:txBody>
      </p:sp>
      <p:pic>
        <p:nvPicPr>
          <p:cNvPr id="75779" name="Picture 5" descr="cuttin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39725" y="219075"/>
            <a:ext cx="8497888" cy="59356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A6500F-71A7-4B0F-B6D4-7EE97507873D}" type="slidenum">
              <a:rPr lang="en-US" smtClean="0"/>
              <a:pPr eaLnBrk="1" hangingPunct="1"/>
              <a:t>74</a:t>
            </a:fld>
            <a:endParaRPr lang="en-US" smtClean="0"/>
          </a:p>
        </p:txBody>
      </p:sp>
      <p:sp>
        <p:nvSpPr>
          <p:cNvPr id="76803" name="Rectangle 2"/>
          <p:cNvSpPr>
            <a:spLocks noGrp="1" noChangeArrowheads="1"/>
          </p:cNvSpPr>
          <p:nvPr>
            <p:ph type="title"/>
          </p:nvPr>
        </p:nvSpPr>
        <p:spPr/>
        <p:txBody>
          <a:bodyPr/>
          <a:lstStyle/>
          <a:p>
            <a:pPr eaLnBrk="1" hangingPunct="1"/>
            <a:r>
              <a:rPr lang="en-US" smtClean="0"/>
              <a:t>Asbestos</a:t>
            </a:r>
          </a:p>
        </p:txBody>
      </p:sp>
      <p:pic>
        <p:nvPicPr>
          <p:cNvPr id="76804" name="Picture 8" descr="asbestos 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1577975"/>
            <a:ext cx="408940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300" name="Rectangle 4"/>
          <p:cNvSpPr>
            <a:spLocks noGrp="1" noChangeArrowheads="1"/>
          </p:cNvSpPr>
          <p:nvPr>
            <p:ph type="body" sz="half" idx="1"/>
          </p:nvPr>
        </p:nvSpPr>
        <p:spPr>
          <a:xfrm>
            <a:off x="457200" y="1600200"/>
            <a:ext cx="4894263" cy="4525963"/>
          </a:xfrm>
        </p:spPr>
        <p:txBody>
          <a:bodyPr/>
          <a:lstStyle/>
          <a:p>
            <a:pPr eaLnBrk="1" hangingPunct="1"/>
            <a:r>
              <a:rPr lang="en-US" smtClean="0"/>
              <a:t>Exposure during demolition or remodeling jobs.</a:t>
            </a:r>
          </a:p>
          <a:p>
            <a:pPr eaLnBrk="1" hangingPunct="1"/>
            <a:r>
              <a:rPr lang="en-US" smtClean="0"/>
              <a:t>Found in some taping compounds, asbestos cement, pipes and floor tiles. </a:t>
            </a:r>
          </a:p>
          <a:p>
            <a:pPr eaLnBrk="1" hangingPunct="1"/>
            <a:r>
              <a:rPr lang="en-US" smtClean="0"/>
              <a:t>Measured in fibers per cubic centimeter (ff/cc).</a:t>
            </a:r>
          </a:p>
          <a:p>
            <a:pPr eaLnBrk="1" hangingPunct="1"/>
            <a:r>
              <a:rPr lang="en-US" sz="2400" smtClean="0"/>
              <a:t>29 CFR 1926.1101 Asbestos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7300">
                                            <p:txEl>
                                              <p:pRg st="0" end="0"/>
                                            </p:txEl>
                                          </p:spTgt>
                                        </p:tgtEl>
                                        <p:attrNameLst>
                                          <p:attrName>style.visibility</p:attrName>
                                        </p:attrNameLst>
                                      </p:cBhvr>
                                      <p:to>
                                        <p:strVal val="visible"/>
                                      </p:to>
                                    </p:set>
                                    <p:anim calcmode="lin" valueType="num">
                                      <p:cBhvr additive="base">
                                        <p:cTn id="7" dur="500" fill="hold"/>
                                        <p:tgtEl>
                                          <p:spTgt spid="567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7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7300">
                                            <p:txEl>
                                              <p:pRg st="1" end="1"/>
                                            </p:txEl>
                                          </p:spTgt>
                                        </p:tgtEl>
                                        <p:attrNameLst>
                                          <p:attrName>style.visibility</p:attrName>
                                        </p:attrNameLst>
                                      </p:cBhvr>
                                      <p:to>
                                        <p:strVal val="visible"/>
                                      </p:to>
                                    </p:set>
                                    <p:anim calcmode="lin" valueType="num">
                                      <p:cBhvr additive="base">
                                        <p:cTn id="13" dur="500" fill="hold"/>
                                        <p:tgtEl>
                                          <p:spTgt spid="567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7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7300">
                                            <p:txEl>
                                              <p:pRg st="2" end="2"/>
                                            </p:txEl>
                                          </p:spTgt>
                                        </p:tgtEl>
                                        <p:attrNameLst>
                                          <p:attrName>style.visibility</p:attrName>
                                        </p:attrNameLst>
                                      </p:cBhvr>
                                      <p:to>
                                        <p:strVal val="visible"/>
                                      </p:to>
                                    </p:set>
                                    <p:anim calcmode="lin" valueType="num">
                                      <p:cBhvr additive="base">
                                        <p:cTn id="19" dur="500" fill="hold"/>
                                        <p:tgtEl>
                                          <p:spTgt spid="5673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7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7300">
                                            <p:txEl>
                                              <p:pRg st="3" end="3"/>
                                            </p:txEl>
                                          </p:spTgt>
                                        </p:tgtEl>
                                        <p:attrNameLst>
                                          <p:attrName>style.visibility</p:attrName>
                                        </p:attrNameLst>
                                      </p:cBhvr>
                                      <p:to>
                                        <p:strVal val="visible"/>
                                      </p:to>
                                    </p:set>
                                    <p:anim calcmode="lin" valueType="num">
                                      <p:cBhvr additive="base">
                                        <p:cTn id="25" dur="500" fill="hold"/>
                                        <p:tgtEl>
                                          <p:spTgt spid="5673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73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5087EE-E1C1-40F1-9D03-4112C3948E70}" type="slidenum">
              <a:rPr lang="en-US" smtClean="0"/>
              <a:pPr eaLnBrk="1" hangingPunct="1"/>
              <a:t>75</a:t>
            </a:fld>
            <a:endParaRPr lang="en-US" smtClean="0"/>
          </a:p>
        </p:txBody>
      </p:sp>
      <p:sp>
        <p:nvSpPr>
          <p:cNvPr id="77827" name="Rectangle 2"/>
          <p:cNvSpPr>
            <a:spLocks noGrp="1" noChangeArrowheads="1"/>
          </p:cNvSpPr>
          <p:nvPr>
            <p:ph type="title"/>
          </p:nvPr>
        </p:nvSpPr>
        <p:spPr/>
        <p:txBody>
          <a:bodyPr/>
          <a:lstStyle/>
          <a:p>
            <a:pPr eaLnBrk="1" hangingPunct="1"/>
            <a:r>
              <a:rPr lang="en-US" smtClean="0"/>
              <a:t>Asbestosis </a:t>
            </a:r>
          </a:p>
        </p:txBody>
      </p:sp>
      <p:sp>
        <p:nvSpPr>
          <p:cNvPr id="77828" name="Rectangle 3"/>
          <p:cNvSpPr>
            <a:spLocks noGrp="1" noChangeArrowheads="1"/>
          </p:cNvSpPr>
          <p:nvPr>
            <p:ph type="body" sz="half" idx="1"/>
          </p:nvPr>
        </p:nvSpPr>
        <p:spPr/>
        <p:txBody>
          <a:bodyPr/>
          <a:lstStyle/>
          <a:p>
            <a:pPr eaLnBrk="1" hangingPunct="1"/>
            <a:r>
              <a:rPr lang="en-US" smtClean="0"/>
              <a:t>Asbestosis and mesothelioma</a:t>
            </a:r>
          </a:p>
          <a:p>
            <a:pPr lvl="1" eaLnBrk="1" hangingPunct="1"/>
            <a:r>
              <a:rPr lang="en-US" smtClean="0"/>
              <a:t>Rare form of cancer that develops from the protective lining that covers many of the body's internal organs. </a:t>
            </a:r>
          </a:p>
        </p:txBody>
      </p:sp>
      <p:grpSp>
        <p:nvGrpSpPr>
          <p:cNvPr id="77829" name="Group 5"/>
          <p:cNvGrpSpPr>
            <a:grpSpLocks/>
          </p:cNvGrpSpPr>
          <p:nvPr/>
        </p:nvGrpSpPr>
        <p:grpSpPr bwMode="auto">
          <a:xfrm>
            <a:off x="4856163" y="1511300"/>
            <a:ext cx="3448050" cy="4410075"/>
            <a:chOff x="7052" y="8620"/>
            <a:chExt cx="3533" cy="5621"/>
          </a:xfrm>
        </p:grpSpPr>
        <p:pic>
          <p:nvPicPr>
            <p:cNvPr id="77830" name="Picture 6" descr="person on oxy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 y="8620"/>
              <a:ext cx="3157" cy="474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31" name="Text Box 7"/>
            <p:cNvSpPr txBox="1">
              <a:spLocks noChangeArrowheads="1"/>
            </p:cNvSpPr>
            <p:nvPr/>
          </p:nvSpPr>
          <p:spPr bwMode="auto">
            <a:xfrm>
              <a:off x="7052" y="13493"/>
              <a:ext cx="353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Worker with chronic health problems; he needs oxygen.</a:t>
              </a:r>
              <a:endParaRPr lang="en-US" sz="2400"/>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8275EB-B560-4F03-BF9F-B7DF70D50301}" type="slidenum">
              <a:rPr lang="en-US" smtClean="0"/>
              <a:pPr eaLnBrk="1" hangingPunct="1"/>
              <a:t>76</a:t>
            </a:fld>
            <a:endParaRPr lang="en-US" smtClean="0"/>
          </a:p>
        </p:txBody>
      </p:sp>
      <p:sp>
        <p:nvSpPr>
          <p:cNvPr id="78851" name="Rectangle 2"/>
          <p:cNvSpPr>
            <a:spLocks noGrp="1" noChangeArrowheads="1"/>
          </p:cNvSpPr>
          <p:nvPr>
            <p:ph type="title"/>
          </p:nvPr>
        </p:nvSpPr>
        <p:spPr/>
        <p:txBody>
          <a:bodyPr/>
          <a:lstStyle/>
          <a:p>
            <a:pPr eaLnBrk="1" hangingPunct="1"/>
            <a:r>
              <a:rPr lang="en-US" smtClean="0"/>
              <a:t>Lead-Based Paint Dust</a:t>
            </a:r>
          </a:p>
        </p:txBody>
      </p:sp>
      <p:sp>
        <p:nvSpPr>
          <p:cNvPr id="78852" name="Rectangle 3"/>
          <p:cNvSpPr>
            <a:spLocks noGrp="1" noChangeArrowheads="1"/>
          </p:cNvSpPr>
          <p:nvPr>
            <p:ph type="body" sz="half" idx="1"/>
          </p:nvPr>
        </p:nvSpPr>
        <p:spPr>
          <a:xfrm>
            <a:off x="457200" y="1600200"/>
            <a:ext cx="7812088" cy="4525963"/>
          </a:xfrm>
        </p:spPr>
        <p:txBody>
          <a:bodyPr/>
          <a:lstStyle/>
          <a:p>
            <a:pPr eaLnBrk="1" hangingPunct="1"/>
            <a:r>
              <a:rPr lang="en-US" smtClean="0"/>
              <a:t>“White Lead" (a lead carbonate)</a:t>
            </a:r>
          </a:p>
          <a:p>
            <a:pPr eaLnBrk="1" hangingPunct="1"/>
            <a:r>
              <a:rPr lang="en-US" smtClean="0"/>
              <a:t>“Red Lead" (a lead oxide)</a:t>
            </a:r>
          </a:p>
        </p:txBody>
      </p:sp>
      <p:pic>
        <p:nvPicPr>
          <p:cNvPr id="78853" name="Picture 6" descr="BGbridgeclose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2914650"/>
            <a:ext cx="4546600" cy="35464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9795B4-1E3C-489F-B7C1-E16F6164AC04}" type="slidenum">
              <a:rPr lang="en-US" smtClean="0"/>
              <a:pPr eaLnBrk="1" hangingPunct="1"/>
              <a:t>77</a:t>
            </a:fld>
            <a:endParaRPr lang="en-US" smtClean="0"/>
          </a:p>
        </p:txBody>
      </p:sp>
      <p:sp>
        <p:nvSpPr>
          <p:cNvPr id="79875" name="Rectangle 4"/>
          <p:cNvSpPr>
            <a:spLocks noGrp="1" noChangeArrowheads="1"/>
          </p:cNvSpPr>
          <p:nvPr>
            <p:ph type="title"/>
          </p:nvPr>
        </p:nvSpPr>
        <p:spPr/>
        <p:txBody>
          <a:bodyPr/>
          <a:lstStyle/>
          <a:p>
            <a:pPr eaLnBrk="1" hangingPunct="1"/>
            <a:r>
              <a:rPr lang="en-US" smtClean="0"/>
              <a:t>EPA Certified Lead Renovator</a:t>
            </a:r>
          </a:p>
        </p:txBody>
      </p:sp>
      <p:sp>
        <p:nvSpPr>
          <p:cNvPr id="576517" name="Rectangle 5"/>
          <p:cNvSpPr>
            <a:spLocks noGrp="1" noChangeArrowheads="1"/>
          </p:cNvSpPr>
          <p:nvPr>
            <p:ph type="body" sz="half" idx="1"/>
          </p:nvPr>
        </p:nvSpPr>
        <p:spPr>
          <a:xfrm>
            <a:off x="457200" y="1600200"/>
            <a:ext cx="4806950" cy="4525963"/>
          </a:xfrm>
        </p:spPr>
        <p:txBody>
          <a:bodyPr/>
          <a:lstStyle/>
          <a:p>
            <a:pPr eaLnBrk="1" hangingPunct="1"/>
            <a:r>
              <a:rPr lang="en-US" smtClean="0"/>
              <a:t>All work performed under the supervision of certified lead renovators.</a:t>
            </a:r>
          </a:p>
          <a:p>
            <a:pPr eaLnBrk="1" hangingPunct="1"/>
            <a:r>
              <a:rPr lang="en-US" smtClean="0"/>
              <a:t>Post signs and warn occupants of buildings.</a:t>
            </a:r>
          </a:p>
          <a:p>
            <a:pPr eaLnBrk="1" hangingPunct="1"/>
            <a:r>
              <a:rPr lang="en-US" smtClean="0"/>
              <a:t>Barricade off work area and contain lead dust.</a:t>
            </a:r>
          </a:p>
          <a:p>
            <a:pPr eaLnBrk="1" hangingPunct="1"/>
            <a:r>
              <a:rPr lang="en-US" smtClean="0"/>
              <a:t>Clean all objects and surfaces.</a:t>
            </a:r>
          </a:p>
        </p:txBody>
      </p:sp>
      <p:pic>
        <p:nvPicPr>
          <p:cNvPr id="79877" name="Picture 7" descr="dust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1819275"/>
            <a:ext cx="2133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6517">
                                            <p:txEl>
                                              <p:pRg st="0" end="0"/>
                                            </p:txEl>
                                          </p:spTgt>
                                        </p:tgtEl>
                                        <p:attrNameLst>
                                          <p:attrName>style.visibility</p:attrName>
                                        </p:attrNameLst>
                                      </p:cBhvr>
                                      <p:to>
                                        <p:strVal val="visible"/>
                                      </p:to>
                                    </p:set>
                                    <p:anim calcmode="lin" valueType="num">
                                      <p:cBhvr additive="base">
                                        <p:cTn id="7" dur="500" fill="hold"/>
                                        <p:tgtEl>
                                          <p:spTgt spid="5765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65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6517">
                                            <p:txEl>
                                              <p:pRg st="1" end="1"/>
                                            </p:txEl>
                                          </p:spTgt>
                                        </p:tgtEl>
                                        <p:attrNameLst>
                                          <p:attrName>style.visibility</p:attrName>
                                        </p:attrNameLst>
                                      </p:cBhvr>
                                      <p:to>
                                        <p:strVal val="visible"/>
                                      </p:to>
                                    </p:set>
                                    <p:anim calcmode="lin" valueType="num">
                                      <p:cBhvr additive="base">
                                        <p:cTn id="13" dur="500" fill="hold"/>
                                        <p:tgtEl>
                                          <p:spTgt spid="5765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65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6517">
                                            <p:txEl>
                                              <p:pRg st="2" end="2"/>
                                            </p:txEl>
                                          </p:spTgt>
                                        </p:tgtEl>
                                        <p:attrNameLst>
                                          <p:attrName>style.visibility</p:attrName>
                                        </p:attrNameLst>
                                      </p:cBhvr>
                                      <p:to>
                                        <p:strVal val="visible"/>
                                      </p:to>
                                    </p:set>
                                    <p:anim calcmode="lin" valueType="num">
                                      <p:cBhvr additive="base">
                                        <p:cTn id="19" dur="500" fill="hold"/>
                                        <p:tgtEl>
                                          <p:spTgt spid="5765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65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6517">
                                            <p:txEl>
                                              <p:pRg st="3" end="3"/>
                                            </p:txEl>
                                          </p:spTgt>
                                        </p:tgtEl>
                                        <p:attrNameLst>
                                          <p:attrName>style.visibility</p:attrName>
                                        </p:attrNameLst>
                                      </p:cBhvr>
                                      <p:to>
                                        <p:strVal val="visible"/>
                                      </p:to>
                                    </p:set>
                                    <p:anim calcmode="lin" valueType="num">
                                      <p:cBhvr additive="base">
                                        <p:cTn id="25" dur="500" fill="hold"/>
                                        <p:tgtEl>
                                          <p:spTgt spid="5765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65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EB8014-D219-4707-8458-3DD56625F33A}" type="slidenum">
              <a:rPr lang="en-US" smtClean="0"/>
              <a:pPr eaLnBrk="1" hangingPunct="1"/>
              <a:t>78</a:t>
            </a:fld>
            <a:endParaRPr lang="en-US" smtClean="0"/>
          </a:p>
        </p:txBody>
      </p:sp>
      <p:sp>
        <p:nvSpPr>
          <p:cNvPr id="80899" name="Rectangle 2"/>
          <p:cNvSpPr>
            <a:spLocks noGrp="1" noChangeArrowheads="1"/>
          </p:cNvSpPr>
          <p:nvPr>
            <p:ph type="title"/>
          </p:nvPr>
        </p:nvSpPr>
        <p:spPr/>
        <p:txBody>
          <a:bodyPr/>
          <a:lstStyle/>
          <a:p>
            <a:pPr eaLnBrk="1" hangingPunct="1"/>
            <a:r>
              <a:rPr lang="en-US" smtClean="0"/>
              <a:t>Fiberglass Insulation</a:t>
            </a:r>
          </a:p>
        </p:txBody>
      </p:sp>
      <p:sp>
        <p:nvSpPr>
          <p:cNvPr id="579588" name="Rectangle 4"/>
          <p:cNvSpPr>
            <a:spLocks noGrp="1" noChangeArrowheads="1"/>
          </p:cNvSpPr>
          <p:nvPr>
            <p:ph type="body" sz="half" idx="1"/>
          </p:nvPr>
        </p:nvSpPr>
        <p:spPr>
          <a:xfrm>
            <a:off x="457200" y="1600200"/>
            <a:ext cx="4706938" cy="4525963"/>
          </a:xfrm>
        </p:spPr>
        <p:txBody>
          <a:bodyPr/>
          <a:lstStyle/>
          <a:p>
            <a:pPr eaLnBrk="1" hangingPunct="1"/>
            <a:r>
              <a:rPr lang="en-US" smtClean="0"/>
              <a:t>Provide general or local exhaust ventilation systems.</a:t>
            </a:r>
          </a:p>
          <a:p>
            <a:pPr eaLnBrk="1" hangingPunct="1"/>
            <a:r>
              <a:rPr lang="en-US" smtClean="0"/>
              <a:t>Wear PPE.</a:t>
            </a:r>
          </a:p>
          <a:p>
            <a:pPr eaLnBrk="1" hangingPunct="1"/>
            <a:r>
              <a:rPr lang="en-US" smtClean="0"/>
              <a:t>Maintain PEL for nuisance dusts (15 mg/m</a:t>
            </a:r>
            <a:r>
              <a:rPr lang="en-US" smtClean="0">
                <a:cs typeface="Arial" charset="0"/>
              </a:rPr>
              <a:t>³</a:t>
            </a:r>
            <a:r>
              <a:rPr lang="en-US" smtClean="0"/>
              <a:t>).</a:t>
            </a:r>
          </a:p>
        </p:txBody>
      </p:sp>
      <p:pic>
        <p:nvPicPr>
          <p:cNvPr id="80901" name="Picture 7" descr="fiber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1654175"/>
            <a:ext cx="3113087" cy="43354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9588">
                                            <p:txEl>
                                              <p:pRg st="0" end="0"/>
                                            </p:txEl>
                                          </p:spTgt>
                                        </p:tgtEl>
                                        <p:attrNameLst>
                                          <p:attrName>style.visibility</p:attrName>
                                        </p:attrNameLst>
                                      </p:cBhvr>
                                      <p:to>
                                        <p:strVal val="visible"/>
                                      </p:to>
                                    </p:set>
                                    <p:anim calcmode="lin" valueType="num">
                                      <p:cBhvr additive="base">
                                        <p:cTn id="7" dur="500" fill="hold"/>
                                        <p:tgtEl>
                                          <p:spTgt spid="579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9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9588">
                                            <p:txEl>
                                              <p:pRg st="1" end="1"/>
                                            </p:txEl>
                                          </p:spTgt>
                                        </p:tgtEl>
                                        <p:attrNameLst>
                                          <p:attrName>style.visibility</p:attrName>
                                        </p:attrNameLst>
                                      </p:cBhvr>
                                      <p:to>
                                        <p:strVal val="visible"/>
                                      </p:to>
                                    </p:set>
                                    <p:anim calcmode="lin" valueType="num">
                                      <p:cBhvr additive="base">
                                        <p:cTn id="13" dur="500" fill="hold"/>
                                        <p:tgtEl>
                                          <p:spTgt spid="5795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9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9588">
                                            <p:txEl>
                                              <p:pRg st="2" end="2"/>
                                            </p:txEl>
                                          </p:spTgt>
                                        </p:tgtEl>
                                        <p:attrNameLst>
                                          <p:attrName>style.visibility</p:attrName>
                                        </p:attrNameLst>
                                      </p:cBhvr>
                                      <p:to>
                                        <p:strVal val="visible"/>
                                      </p:to>
                                    </p:set>
                                    <p:anim calcmode="lin" valueType="num">
                                      <p:cBhvr additive="base">
                                        <p:cTn id="19" dur="500" fill="hold"/>
                                        <p:tgtEl>
                                          <p:spTgt spid="5795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95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4A2B78-50A0-456A-839E-DF2B3D38D98C}" type="slidenum">
              <a:rPr lang="en-US" smtClean="0"/>
              <a:pPr eaLnBrk="1" hangingPunct="1"/>
              <a:t>79</a:t>
            </a:fld>
            <a:endParaRPr lang="en-US" smtClean="0"/>
          </a:p>
        </p:txBody>
      </p:sp>
      <p:graphicFrame>
        <p:nvGraphicFramePr>
          <p:cNvPr id="582811" name="Group 155"/>
          <p:cNvGraphicFramePr>
            <a:graphicFrameLocks noGrp="1"/>
          </p:cNvGraphicFramePr>
          <p:nvPr>
            <p:ph idx="1"/>
          </p:nvPr>
        </p:nvGraphicFramePr>
        <p:xfrm>
          <a:off x="180975" y="222250"/>
          <a:ext cx="8723313" cy="6481763"/>
        </p:xfrm>
        <a:graphic>
          <a:graphicData uri="http://schemas.openxmlformats.org/drawingml/2006/table">
            <a:tbl>
              <a:tblPr/>
              <a:tblGrid>
                <a:gridCol w="1416050"/>
                <a:gridCol w="1784350"/>
                <a:gridCol w="5522913"/>
              </a:tblGrid>
              <a:tr h="542978">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0000"/>
                          </a:solidFill>
                          <a:effectLst/>
                          <a:latin typeface="Arial" charset="0"/>
                          <a:ea typeface="Times New Roman" pitchFamily="18" charset="0"/>
                          <a:cs typeface="Arial" charset="0"/>
                        </a:rPr>
                        <a:t>Dust &amp; Fiber Respirator Selection Guide</a:t>
                      </a:r>
                      <a:endParaRPr kumimoji="0" lang="en-US" sz="2400" b="0" i="0" u="none" strike="noStrike" cap="none" normalizeH="0" baseline="0" smtClean="0">
                        <a:ln>
                          <a:noFill/>
                        </a:ln>
                        <a:solidFill>
                          <a:srgbClr val="FF0000"/>
                        </a:solidFill>
                        <a:effectLst/>
                        <a:latin typeface="Arial" charset="0"/>
                        <a:ea typeface="Times New Roman" pitchFamily="18" charset="0"/>
                        <a:cs typeface="Arial" charset="0"/>
                      </a:endParaRPr>
                    </a:p>
                  </a:txBody>
                  <a:tcPr marT="45724" marB="45724"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572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Arial" charset="0"/>
                          <a:ea typeface="Times New Roman" pitchFamily="18" charset="0"/>
                          <a:cs typeface="Arial" charset="0"/>
                        </a:rPr>
                        <a:t>Hazard</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Arial" charset="0"/>
                          <a:ea typeface="Times New Roman" pitchFamily="18" charset="0"/>
                          <a:cs typeface="Arial" charset="0"/>
                        </a:rPr>
                        <a:t>Efficiency</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Arial" charset="0"/>
                          <a:ea typeface="Times New Roman" pitchFamily="18" charset="0"/>
                          <a:cs typeface="Arial" charset="0"/>
                        </a:rPr>
                        <a:t>Comments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70110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Silica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100 (HEPA)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Atmosphere supplying respirators may be required.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4161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Asbestos</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100 (HEPA)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Requires specific respirators to be used based on task and exposure level. </a:t>
                      </a:r>
                      <a:r>
                        <a:rPr kumimoji="0" lang="en-US" sz="2000" b="0" i="0" u="sng" strike="noStrike" cap="none" normalizeH="0" baseline="0" smtClean="0">
                          <a:ln>
                            <a:noFill/>
                          </a:ln>
                          <a:solidFill>
                            <a:schemeClr val="tx1"/>
                          </a:solidFill>
                          <a:effectLst/>
                          <a:latin typeface="Arial" charset="0"/>
                          <a:ea typeface="Times New Roman" pitchFamily="18" charset="0"/>
                          <a:cs typeface="Arial" charset="0"/>
                        </a:rPr>
                        <a:t>No disposable filtering facepieces allowed</a:t>
                      </a: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 Atmosphere supplying respirators may be required.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75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Lead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100 (HEPA)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Requires specific respirators to be used based on task and exposure level. Atmosphere supplying respirators may be required.</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91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Fiberglass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Insulation</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95, 99 or 100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No specific respirator required. Select approved respirator bases on exposure level, use and comfort.</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75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Nuisance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Dust</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95, 99 or 100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(HEPA)</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No specific respirator required. Select approved respirator bases on exposure level, use and comfort.</a:t>
                      </a:r>
                    </a:p>
                  </a:txBody>
                  <a:tcPr marT="45724" marB="4572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40BC5D-7C21-460A-BB14-C975F5CFBAFC}" type="slidenum">
              <a:rPr lang="en-US" smtClean="0"/>
              <a:pPr eaLnBrk="1" hangingPunct="1"/>
              <a:t>8</a:t>
            </a:fld>
            <a:endParaRPr lang="en-US" smtClean="0"/>
          </a:p>
        </p:txBody>
      </p:sp>
      <p:sp>
        <p:nvSpPr>
          <p:cNvPr id="9219" name="Rectangle 4"/>
          <p:cNvSpPr>
            <a:spLocks noGrp="1" noChangeArrowheads="1"/>
          </p:cNvSpPr>
          <p:nvPr>
            <p:ph type="title"/>
          </p:nvPr>
        </p:nvSpPr>
        <p:spPr/>
        <p:txBody>
          <a:bodyPr/>
          <a:lstStyle/>
          <a:p>
            <a:pPr eaLnBrk="1" hangingPunct="1"/>
            <a:r>
              <a:rPr lang="en-US" smtClean="0"/>
              <a:t>Part Per Million (ppm)</a:t>
            </a:r>
          </a:p>
        </p:txBody>
      </p:sp>
      <p:pic>
        <p:nvPicPr>
          <p:cNvPr id="9220" name="Picture 5" descr="eye dro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1573213"/>
            <a:ext cx="294322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6"/>
          <p:cNvSpPr>
            <a:spLocks noChangeShapeType="1"/>
          </p:cNvSpPr>
          <p:nvPr/>
        </p:nvSpPr>
        <p:spPr bwMode="auto">
          <a:xfrm flipV="1">
            <a:off x="3810000" y="2981325"/>
            <a:ext cx="1952625" cy="6159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2" name="Picture 7" descr="d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3843338"/>
            <a:ext cx="2719387"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d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63" y="2747963"/>
            <a:ext cx="217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d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641725"/>
            <a:ext cx="217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4"/>
          <p:cNvSpPr txBox="1">
            <a:spLocks noChangeArrowheads="1"/>
          </p:cNvSpPr>
          <p:nvPr/>
        </p:nvSpPr>
        <p:spPr bwMode="auto">
          <a:xfrm>
            <a:off x="5313363" y="4802188"/>
            <a:ext cx="12636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55 gallons</a:t>
            </a:r>
            <a:endParaRPr lang="en-US" sz="2400"/>
          </a:p>
        </p:txBody>
      </p:sp>
      <p:sp>
        <p:nvSpPr>
          <p:cNvPr id="9226" name="Text Box 15"/>
          <p:cNvSpPr txBox="1">
            <a:spLocks noChangeArrowheads="1"/>
          </p:cNvSpPr>
          <p:nvPr/>
        </p:nvSpPr>
        <p:spPr bwMode="auto">
          <a:xfrm>
            <a:off x="444500" y="3290888"/>
            <a:ext cx="33401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a:t>Four (4) eye drops in a 55 gallon drum is equivalent to 1 part per million (1 ppm).</a:t>
            </a:r>
            <a:endParaRPr lang="en-US" sz="2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2A3EFC-F777-4106-80CF-877926F4258D}" type="slidenum">
              <a:rPr lang="en-US" smtClean="0"/>
              <a:pPr eaLnBrk="1" hangingPunct="1"/>
              <a:t>80</a:t>
            </a:fld>
            <a:endParaRPr lang="en-US" smtClean="0"/>
          </a:p>
        </p:txBody>
      </p:sp>
      <p:sp>
        <p:nvSpPr>
          <p:cNvPr id="82947" name="Rectangle 4"/>
          <p:cNvSpPr>
            <a:spLocks noGrp="1" noChangeArrowheads="1"/>
          </p:cNvSpPr>
          <p:nvPr>
            <p:ph type="title"/>
          </p:nvPr>
        </p:nvSpPr>
        <p:spPr/>
        <p:txBody>
          <a:bodyPr/>
          <a:lstStyle/>
          <a:p>
            <a:pPr eaLnBrk="1" hangingPunct="1"/>
            <a:r>
              <a:rPr lang="en-US" smtClean="0"/>
              <a:t>Mists</a:t>
            </a:r>
          </a:p>
        </p:txBody>
      </p:sp>
      <p:pic>
        <p:nvPicPr>
          <p:cNvPr id="82948" name="Picture 7" descr="m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3635375"/>
            <a:ext cx="2268537"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5"/>
          <p:cNvSpPr>
            <a:spLocks noGrp="1" noChangeArrowheads="1"/>
          </p:cNvSpPr>
          <p:nvPr>
            <p:ph type="body" sz="half" idx="1"/>
          </p:nvPr>
        </p:nvSpPr>
        <p:spPr>
          <a:xfrm>
            <a:off x="457200" y="1600200"/>
            <a:ext cx="7870825" cy="4525963"/>
          </a:xfrm>
        </p:spPr>
        <p:txBody>
          <a:bodyPr/>
          <a:lstStyle/>
          <a:p>
            <a:pPr eaLnBrk="1" hangingPunct="1">
              <a:buFontTx/>
              <a:buNone/>
            </a:pPr>
            <a:r>
              <a:rPr lang="en-US" b="1" i="1" smtClean="0"/>
              <a:t>Examples of mists found in construction:</a:t>
            </a:r>
          </a:p>
          <a:p>
            <a:pPr eaLnBrk="1" hangingPunct="1">
              <a:buFontTx/>
              <a:buNone/>
            </a:pPr>
            <a:endParaRPr lang="en-US" smtClean="0"/>
          </a:p>
          <a:p>
            <a:pPr eaLnBrk="1" hangingPunct="1"/>
            <a:r>
              <a:rPr lang="en-US" smtClean="0"/>
              <a:t>Oil mist</a:t>
            </a:r>
          </a:p>
          <a:p>
            <a:pPr eaLnBrk="1" hangingPunct="1"/>
            <a:r>
              <a:rPr lang="en-US" smtClean="0"/>
              <a:t>Paint mist</a:t>
            </a:r>
          </a:p>
          <a:p>
            <a:pPr eaLnBrk="1" hangingPunct="1"/>
            <a:r>
              <a:rPr lang="en-US" smtClean="0"/>
              <a:t>Pesticides</a:t>
            </a:r>
          </a:p>
          <a:p>
            <a:pPr eaLnBrk="1" hangingPunct="1"/>
            <a:r>
              <a:rPr lang="en-US" smtClean="0"/>
              <a:t>Aerosols</a:t>
            </a:r>
          </a:p>
        </p:txBody>
      </p:sp>
      <p:pic>
        <p:nvPicPr>
          <p:cNvPr id="82950" name="Picture 8" descr="spray pa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5" y="2478088"/>
            <a:ext cx="2279650" cy="34178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5CB10B-B06D-429C-A1FD-7853047EE54C}" type="slidenum">
              <a:rPr lang="en-US" smtClean="0"/>
              <a:pPr eaLnBrk="1" hangingPunct="1"/>
              <a:t>81</a:t>
            </a:fld>
            <a:endParaRPr lang="en-US" smtClean="0"/>
          </a:p>
        </p:txBody>
      </p:sp>
      <p:sp>
        <p:nvSpPr>
          <p:cNvPr id="83971" name="Rectangle 2"/>
          <p:cNvSpPr>
            <a:spLocks noGrp="1" noChangeArrowheads="1"/>
          </p:cNvSpPr>
          <p:nvPr>
            <p:ph type="title"/>
          </p:nvPr>
        </p:nvSpPr>
        <p:spPr/>
        <p:txBody>
          <a:bodyPr/>
          <a:lstStyle/>
          <a:p>
            <a:pPr eaLnBrk="1" hangingPunct="1"/>
            <a:r>
              <a:rPr lang="en-US" sz="4000" smtClean="0"/>
              <a:t>How do mists affect the body?</a:t>
            </a:r>
          </a:p>
        </p:txBody>
      </p:sp>
      <p:grpSp>
        <p:nvGrpSpPr>
          <p:cNvPr id="83972" name="Group 4"/>
          <p:cNvGrpSpPr>
            <a:grpSpLocks/>
          </p:cNvGrpSpPr>
          <p:nvPr/>
        </p:nvGrpSpPr>
        <p:grpSpPr bwMode="auto">
          <a:xfrm>
            <a:off x="731838" y="1495425"/>
            <a:ext cx="7451725" cy="5032375"/>
            <a:chOff x="3754" y="2267"/>
            <a:chExt cx="7095" cy="4885"/>
          </a:xfrm>
        </p:grpSpPr>
        <p:grpSp>
          <p:nvGrpSpPr>
            <p:cNvPr id="83976" name="Group 5"/>
            <p:cNvGrpSpPr>
              <a:grpSpLocks/>
            </p:cNvGrpSpPr>
            <p:nvPr/>
          </p:nvGrpSpPr>
          <p:grpSpPr bwMode="auto">
            <a:xfrm>
              <a:off x="3754" y="2267"/>
              <a:ext cx="7095" cy="4885"/>
              <a:chOff x="3260" y="2215"/>
              <a:chExt cx="7095" cy="4885"/>
            </a:xfrm>
          </p:grpSpPr>
          <p:pic>
            <p:nvPicPr>
              <p:cNvPr id="83978" name="Picture 6" descr="lung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 y="2215"/>
                <a:ext cx="1783"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7" descr="dusts 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 y="4978"/>
                <a:ext cx="5589"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0" name="AutoShape 8"/>
              <p:cNvSpPr>
                <a:spLocks noChangeArrowheads="1"/>
              </p:cNvSpPr>
              <p:nvPr/>
            </p:nvSpPr>
            <p:spPr bwMode="auto">
              <a:xfrm rot="9669997">
                <a:off x="6658" y="4576"/>
                <a:ext cx="1893" cy="1374"/>
              </a:xfrm>
              <a:prstGeom prst="cloudCallout">
                <a:avLst>
                  <a:gd name="adj1" fmla="val -100611"/>
                  <a:gd name="adj2" fmla="val 13124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83981" name="Text Box 9"/>
              <p:cNvSpPr txBox="1">
                <a:spLocks noChangeArrowheads="1"/>
              </p:cNvSpPr>
              <p:nvPr/>
            </p:nvSpPr>
            <p:spPr bwMode="auto">
              <a:xfrm>
                <a:off x="7005" y="5291"/>
                <a:ext cx="112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t>Mists</a:t>
                </a:r>
                <a:endParaRPr lang="en-US" sz="2000"/>
              </a:p>
            </p:txBody>
          </p:sp>
          <p:pic>
            <p:nvPicPr>
              <p:cNvPr id="83982" name="il_fi" descr="http://www.islandhandtherapy.com/media/hand_logo.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98" y="4625"/>
                <a:ext cx="93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7" name="Rectangle 11"/>
            <p:cNvSpPr>
              <a:spLocks noChangeArrowheads="1"/>
            </p:cNvSpPr>
            <p:nvPr/>
          </p:nvSpPr>
          <p:spPr bwMode="auto">
            <a:xfrm>
              <a:off x="5641" y="5562"/>
              <a:ext cx="647" cy="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83973" name="Group 12"/>
          <p:cNvGrpSpPr>
            <a:grpSpLocks/>
          </p:cNvGrpSpPr>
          <p:nvPr/>
        </p:nvGrpSpPr>
        <p:grpSpPr bwMode="auto">
          <a:xfrm>
            <a:off x="1452563" y="2082800"/>
            <a:ext cx="1414462" cy="2344738"/>
            <a:chOff x="8679" y="8495"/>
            <a:chExt cx="992" cy="1998"/>
          </a:xfrm>
        </p:grpSpPr>
        <p:sp>
          <p:nvSpPr>
            <p:cNvPr id="83974" name="Text Box 13"/>
            <p:cNvSpPr txBox="1">
              <a:spLocks noChangeArrowheads="1"/>
            </p:cNvSpPr>
            <p:nvPr/>
          </p:nvSpPr>
          <p:spPr bwMode="auto">
            <a:xfrm>
              <a:off x="8679" y="8495"/>
              <a:ext cx="992" cy="991"/>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Skin Desig-</a:t>
              </a:r>
            </a:p>
            <a:p>
              <a:pPr algn="ctr" eaLnBrk="1" hangingPunct="1"/>
              <a:r>
                <a:rPr lang="en-US" sz="2400" b="1"/>
                <a:t>nation</a:t>
              </a:r>
              <a:endParaRPr lang="en-US" sz="4000"/>
            </a:p>
          </p:txBody>
        </p:sp>
        <p:sp>
          <p:nvSpPr>
            <p:cNvPr id="83975" name="Text Box 14"/>
            <p:cNvSpPr txBox="1">
              <a:spLocks noChangeArrowheads="1"/>
            </p:cNvSpPr>
            <p:nvPr/>
          </p:nvSpPr>
          <p:spPr bwMode="auto">
            <a:xfrm>
              <a:off x="8685" y="9502"/>
              <a:ext cx="979" cy="991"/>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600">
                  <a:latin typeface="Times New Roman" pitchFamily="18" charset="0"/>
                </a:rPr>
                <a:t>X</a:t>
              </a:r>
              <a:endParaRPr lang="en-US" sz="4000"/>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EF83C-E191-4490-BCF0-DA5414CF6093}" type="slidenum">
              <a:rPr lang="en-US" smtClean="0"/>
              <a:pPr eaLnBrk="1" hangingPunct="1"/>
              <a:t>82</a:t>
            </a:fld>
            <a:endParaRPr lang="en-US" smtClean="0"/>
          </a:p>
        </p:txBody>
      </p:sp>
      <p:sp>
        <p:nvSpPr>
          <p:cNvPr id="84995" name="Rectangle 4"/>
          <p:cNvSpPr>
            <a:spLocks noGrp="1" noChangeArrowheads="1"/>
          </p:cNvSpPr>
          <p:nvPr>
            <p:ph type="title"/>
          </p:nvPr>
        </p:nvSpPr>
        <p:spPr/>
        <p:txBody>
          <a:bodyPr/>
          <a:lstStyle/>
          <a:p>
            <a:pPr eaLnBrk="1" hangingPunct="1"/>
            <a:r>
              <a:rPr lang="en-US" sz="4000" smtClean="0"/>
              <a:t>Respiratory Protection for Exposures to Mists</a:t>
            </a:r>
          </a:p>
        </p:txBody>
      </p:sp>
      <p:sp>
        <p:nvSpPr>
          <p:cNvPr id="84996" name="Rectangle 5"/>
          <p:cNvSpPr>
            <a:spLocks noGrp="1" noChangeArrowheads="1"/>
          </p:cNvSpPr>
          <p:nvPr>
            <p:ph type="body" sz="half" idx="1"/>
          </p:nvPr>
        </p:nvSpPr>
        <p:spPr>
          <a:xfrm>
            <a:off x="457200" y="2413000"/>
            <a:ext cx="4038600" cy="3713163"/>
          </a:xfrm>
        </p:spPr>
        <p:txBody>
          <a:bodyPr/>
          <a:lstStyle/>
          <a:p>
            <a:pPr eaLnBrk="1" hangingPunct="1">
              <a:lnSpc>
                <a:spcPct val="90000"/>
              </a:lnSpc>
            </a:pPr>
            <a:r>
              <a:rPr lang="en-US" sz="3200" smtClean="0"/>
              <a:t>Filters designated as a “P” or “R” if the mist contains oil. </a:t>
            </a:r>
          </a:p>
        </p:txBody>
      </p:sp>
      <p:pic>
        <p:nvPicPr>
          <p:cNvPr id="84997" name="Picture 8" descr="unn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1508125"/>
            <a:ext cx="32083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10"/>
          <p:cNvSpPr>
            <a:spLocks noChangeArrowheads="1"/>
          </p:cNvSpPr>
          <p:nvPr/>
        </p:nvSpPr>
        <p:spPr bwMode="auto">
          <a:xfrm>
            <a:off x="5522913" y="1801813"/>
            <a:ext cx="3319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AOSafety 95110 Paint Spray Respirator</a:t>
            </a:r>
          </a:p>
        </p:txBody>
      </p:sp>
      <p:sp>
        <p:nvSpPr>
          <p:cNvPr id="84999" name="Rectangle 11"/>
          <p:cNvSpPr>
            <a:spLocks noGrp="1" noChangeArrowheads="1"/>
          </p:cNvSpPr>
          <p:nvPr>
            <p:ph type="body" sz="half" idx="2"/>
          </p:nvPr>
        </p:nvSpPr>
        <p:spPr>
          <a:xfrm>
            <a:off x="4879975" y="4445000"/>
            <a:ext cx="3268663" cy="1709738"/>
          </a:xfrm>
        </p:spPr>
        <p:txBody>
          <a:bodyPr/>
          <a:lstStyle/>
          <a:p>
            <a:pPr eaLnBrk="1" hangingPunct="1">
              <a:lnSpc>
                <a:spcPct val="90000"/>
              </a:lnSpc>
            </a:pPr>
            <a:r>
              <a:rPr lang="en-US" sz="2400" smtClean="0"/>
              <a:t>Organic Vapors</a:t>
            </a:r>
          </a:p>
          <a:p>
            <a:pPr eaLnBrk="1" hangingPunct="1">
              <a:lnSpc>
                <a:spcPct val="90000"/>
              </a:lnSpc>
            </a:pPr>
            <a:r>
              <a:rPr lang="en-US" sz="2400" smtClean="0"/>
              <a:t>Paints</a:t>
            </a:r>
          </a:p>
          <a:p>
            <a:pPr eaLnBrk="1" hangingPunct="1">
              <a:lnSpc>
                <a:spcPct val="90000"/>
              </a:lnSpc>
            </a:pPr>
            <a:r>
              <a:rPr lang="en-US" sz="2400" smtClean="0"/>
              <a:t>Lacquers</a:t>
            </a:r>
          </a:p>
          <a:p>
            <a:pPr eaLnBrk="1" hangingPunct="1">
              <a:lnSpc>
                <a:spcPct val="90000"/>
              </a:lnSpc>
            </a:pPr>
            <a:r>
              <a:rPr lang="en-US" sz="2400" smtClean="0"/>
              <a:t>Enamels</a:t>
            </a:r>
          </a:p>
          <a:p>
            <a:pPr eaLnBrk="1" hangingPunct="1">
              <a:lnSpc>
                <a:spcPct val="90000"/>
              </a:lnSpc>
            </a:pPr>
            <a:r>
              <a:rPr lang="en-US" sz="2400" smtClean="0"/>
              <a:t>Detachable Prefilter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3BDB9-6121-4A8F-A322-FC993983A909}" type="slidenum">
              <a:rPr lang="en-US" smtClean="0"/>
              <a:pPr eaLnBrk="1" hangingPunct="1"/>
              <a:t>83</a:t>
            </a:fld>
            <a:endParaRPr lang="en-US" smtClean="0"/>
          </a:p>
        </p:txBody>
      </p:sp>
      <p:sp>
        <p:nvSpPr>
          <p:cNvPr id="86019" name="Rectangle 2"/>
          <p:cNvSpPr>
            <a:spLocks noGrp="1" noChangeArrowheads="1"/>
          </p:cNvSpPr>
          <p:nvPr>
            <p:ph type="title"/>
          </p:nvPr>
        </p:nvSpPr>
        <p:spPr/>
        <p:txBody>
          <a:bodyPr/>
          <a:lstStyle/>
          <a:p>
            <a:pPr eaLnBrk="1" hangingPunct="1"/>
            <a:r>
              <a:rPr lang="en-US" sz="4000" smtClean="0"/>
              <a:t>Chemical Health Hazard Categories</a:t>
            </a:r>
          </a:p>
        </p:txBody>
      </p:sp>
      <p:sp>
        <p:nvSpPr>
          <p:cNvPr id="86020" name="Rectangle 15"/>
          <p:cNvSpPr>
            <a:spLocks noChangeArrowheads="1"/>
          </p:cNvSpPr>
          <p:nvPr/>
        </p:nvSpPr>
        <p:spPr bwMode="auto">
          <a:xfrm>
            <a:off x="0" y="295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2" name="Group 25"/>
          <p:cNvGrpSpPr>
            <a:grpSpLocks/>
          </p:cNvGrpSpPr>
          <p:nvPr/>
        </p:nvGrpSpPr>
        <p:grpSpPr bwMode="auto">
          <a:xfrm>
            <a:off x="788988" y="1525588"/>
            <a:ext cx="7566025" cy="3376612"/>
            <a:chOff x="497" y="961"/>
            <a:chExt cx="4766" cy="2127"/>
          </a:xfrm>
        </p:grpSpPr>
        <p:pic>
          <p:nvPicPr>
            <p:cNvPr id="86040" name="Picture 6" descr="health hazard g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 y="1253"/>
              <a:ext cx="1835"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1" name="Rectangle 16"/>
            <p:cNvSpPr>
              <a:spLocks noChangeArrowheads="1"/>
            </p:cNvSpPr>
            <p:nvPr/>
          </p:nvSpPr>
          <p:spPr bwMode="auto">
            <a:xfrm>
              <a:off x="497" y="961"/>
              <a:ext cx="1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t>Carcinogen</a:t>
              </a:r>
            </a:p>
          </p:txBody>
        </p:sp>
      </p:grpSp>
      <p:grpSp>
        <p:nvGrpSpPr>
          <p:cNvPr id="3" name="Group 26"/>
          <p:cNvGrpSpPr>
            <a:grpSpLocks/>
          </p:cNvGrpSpPr>
          <p:nvPr/>
        </p:nvGrpSpPr>
        <p:grpSpPr bwMode="auto">
          <a:xfrm>
            <a:off x="788988" y="1984375"/>
            <a:ext cx="7569200" cy="2905125"/>
            <a:chOff x="497" y="1250"/>
            <a:chExt cx="4768" cy="1830"/>
          </a:xfrm>
        </p:grpSpPr>
        <p:sp>
          <p:nvSpPr>
            <p:cNvPr id="86038" name="Rectangle 17"/>
            <p:cNvSpPr>
              <a:spLocks noChangeArrowheads="1"/>
            </p:cNvSpPr>
            <p:nvPr/>
          </p:nvSpPr>
          <p:spPr bwMode="auto">
            <a:xfrm>
              <a:off x="497" y="1408"/>
              <a:ext cx="11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b="1"/>
                <a:t>Corrosive</a:t>
              </a:r>
            </a:p>
          </p:txBody>
        </p:sp>
        <p:pic>
          <p:nvPicPr>
            <p:cNvPr id="86039" name="Picture 8" descr="corrosive g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 y="1250"/>
              <a:ext cx="183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7"/>
          <p:cNvGrpSpPr>
            <a:grpSpLocks/>
          </p:cNvGrpSpPr>
          <p:nvPr/>
        </p:nvGrpSpPr>
        <p:grpSpPr bwMode="auto">
          <a:xfrm>
            <a:off x="787400" y="1933575"/>
            <a:ext cx="7591425" cy="3006725"/>
            <a:chOff x="496" y="1218"/>
            <a:chExt cx="4782" cy="1894"/>
          </a:xfrm>
        </p:grpSpPr>
        <p:sp>
          <p:nvSpPr>
            <p:cNvPr id="86036" name="Rectangle 18"/>
            <p:cNvSpPr>
              <a:spLocks noChangeArrowheads="1"/>
            </p:cNvSpPr>
            <p:nvPr/>
          </p:nvSpPr>
          <p:spPr bwMode="auto">
            <a:xfrm>
              <a:off x="496" y="1865"/>
              <a:ext cx="23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t>Toxic &amp; Highly Toxic</a:t>
              </a:r>
            </a:p>
          </p:txBody>
        </p:sp>
        <p:pic>
          <p:nvPicPr>
            <p:cNvPr id="86037" name="Picture 9" descr="toxic g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 y="1218"/>
              <a:ext cx="1894" cy="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9"/>
          <p:cNvGrpSpPr>
            <a:grpSpLocks/>
          </p:cNvGrpSpPr>
          <p:nvPr/>
        </p:nvGrpSpPr>
        <p:grpSpPr bwMode="auto">
          <a:xfrm>
            <a:off x="869950" y="1927225"/>
            <a:ext cx="7485063" cy="2994025"/>
            <a:chOff x="539" y="1214"/>
            <a:chExt cx="4715" cy="1886"/>
          </a:xfrm>
        </p:grpSpPr>
        <p:pic>
          <p:nvPicPr>
            <p:cNvPr id="86034" name="Picture 11" descr="warning g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8" y="1214"/>
              <a:ext cx="1886"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5" name="Rectangle 19"/>
            <p:cNvSpPr>
              <a:spLocks noChangeArrowheads="1"/>
            </p:cNvSpPr>
            <p:nvPr/>
          </p:nvSpPr>
          <p:spPr bwMode="auto">
            <a:xfrm>
              <a:off x="539" y="2316"/>
              <a:ext cx="8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t>Irritant</a:t>
              </a:r>
            </a:p>
          </p:txBody>
        </p:sp>
      </p:grpSp>
      <p:grpSp>
        <p:nvGrpSpPr>
          <p:cNvPr id="6" name="Group 30"/>
          <p:cNvGrpSpPr>
            <a:grpSpLocks/>
          </p:cNvGrpSpPr>
          <p:nvPr/>
        </p:nvGrpSpPr>
        <p:grpSpPr bwMode="auto">
          <a:xfrm>
            <a:off x="779463" y="1944688"/>
            <a:ext cx="7607300" cy="3035300"/>
            <a:chOff x="491" y="1225"/>
            <a:chExt cx="4792" cy="1912"/>
          </a:xfrm>
        </p:grpSpPr>
        <p:sp>
          <p:nvSpPr>
            <p:cNvPr id="86032" name="Rectangle 20"/>
            <p:cNvSpPr>
              <a:spLocks noChangeArrowheads="1"/>
            </p:cNvSpPr>
            <p:nvPr/>
          </p:nvSpPr>
          <p:spPr bwMode="auto">
            <a:xfrm>
              <a:off x="491" y="2779"/>
              <a:ext cx="11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b="1"/>
                <a:t>Sensitizer</a:t>
              </a:r>
            </a:p>
          </p:txBody>
        </p:sp>
        <p:pic>
          <p:nvPicPr>
            <p:cNvPr id="86033" name="Picture 10" descr="warning gh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 y="1225"/>
              <a:ext cx="1912" cy="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31"/>
          <p:cNvGrpSpPr>
            <a:grpSpLocks/>
          </p:cNvGrpSpPr>
          <p:nvPr/>
        </p:nvGrpSpPr>
        <p:grpSpPr bwMode="auto">
          <a:xfrm>
            <a:off x="771525" y="2671763"/>
            <a:ext cx="8015288" cy="2959100"/>
            <a:chOff x="486" y="1683"/>
            <a:chExt cx="5049" cy="1864"/>
          </a:xfrm>
        </p:grpSpPr>
        <p:sp>
          <p:nvSpPr>
            <p:cNvPr id="86027" name="Rectangle 21"/>
            <p:cNvSpPr>
              <a:spLocks noChangeArrowheads="1"/>
            </p:cNvSpPr>
            <p:nvPr/>
          </p:nvSpPr>
          <p:spPr bwMode="auto">
            <a:xfrm>
              <a:off x="486" y="3220"/>
              <a:ext cx="24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Affects a</a:t>
              </a:r>
              <a:r>
                <a:rPr lang="en-US" sz="2800" b="1"/>
                <a:t> Target Organ</a:t>
              </a:r>
            </a:p>
          </p:txBody>
        </p:sp>
        <p:grpSp>
          <p:nvGrpSpPr>
            <p:cNvPr id="86028" name="Group 24"/>
            <p:cNvGrpSpPr>
              <a:grpSpLocks/>
            </p:cNvGrpSpPr>
            <p:nvPr/>
          </p:nvGrpSpPr>
          <p:grpSpPr bwMode="auto">
            <a:xfrm>
              <a:off x="3185" y="1683"/>
              <a:ext cx="2350" cy="1463"/>
              <a:chOff x="3202" y="2716"/>
              <a:chExt cx="2350" cy="1463"/>
            </a:xfrm>
          </p:grpSpPr>
          <p:pic>
            <p:nvPicPr>
              <p:cNvPr id="86029" name="Picture 13" descr="toxic gh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 y="2716"/>
                <a:ext cx="926"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Picture 14" descr="health hazard gh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2" y="3332"/>
                <a:ext cx="8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Picture 12" descr="warning gh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5" y="3320"/>
                <a:ext cx="8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38149A-5DF2-4ACA-B954-99B5068B7821}" type="slidenum">
              <a:rPr lang="en-US" smtClean="0"/>
              <a:pPr eaLnBrk="1" hangingPunct="1"/>
              <a:t>84</a:t>
            </a:fld>
            <a:endParaRPr lang="en-US" smtClean="0"/>
          </a:p>
        </p:txBody>
      </p:sp>
      <p:sp>
        <p:nvSpPr>
          <p:cNvPr id="87043" name="Rectangle 4"/>
          <p:cNvSpPr>
            <a:spLocks noGrp="1" noChangeArrowheads="1"/>
          </p:cNvSpPr>
          <p:nvPr>
            <p:ph type="title"/>
          </p:nvPr>
        </p:nvSpPr>
        <p:spPr/>
        <p:txBody>
          <a:bodyPr/>
          <a:lstStyle/>
          <a:p>
            <a:pPr eaLnBrk="1" hangingPunct="1"/>
            <a:r>
              <a:rPr lang="en-US" smtClean="0"/>
              <a:t>Reproductive Toxins</a:t>
            </a:r>
          </a:p>
        </p:txBody>
      </p:sp>
      <p:sp>
        <p:nvSpPr>
          <p:cNvPr id="599045" name="Rectangle 5"/>
          <p:cNvSpPr>
            <a:spLocks noGrp="1" noChangeArrowheads="1"/>
          </p:cNvSpPr>
          <p:nvPr>
            <p:ph type="body" sz="half" idx="1"/>
          </p:nvPr>
        </p:nvSpPr>
        <p:spPr/>
        <p:txBody>
          <a:bodyPr/>
          <a:lstStyle/>
          <a:p>
            <a:pPr eaLnBrk="1" hangingPunct="1"/>
            <a:r>
              <a:rPr lang="en-US" sz="3200" b="1" i="1" smtClean="0"/>
              <a:t>Mutation</a:t>
            </a:r>
            <a:endParaRPr lang="en-US" sz="3200" smtClean="0"/>
          </a:p>
          <a:p>
            <a:pPr lvl="1" eaLnBrk="1" hangingPunct="1"/>
            <a:r>
              <a:rPr lang="en-US" sz="2800" smtClean="0"/>
              <a:t>Permanent change of the genetic material in a cell. </a:t>
            </a:r>
          </a:p>
          <a:p>
            <a:pPr eaLnBrk="1" hangingPunct="1"/>
            <a:r>
              <a:rPr lang="en-US" sz="3200" b="1" i="1" smtClean="0"/>
              <a:t>Teratogen</a:t>
            </a:r>
            <a:endParaRPr lang="en-US" sz="3200" smtClean="0"/>
          </a:p>
          <a:p>
            <a:pPr lvl="1" eaLnBrk="1" hangingPunct="1"/>
            <a:r>
              <a:rPr lang="en-US" sz="2800" smtClean="0"/>
              <a:t>Malformations of an embryo or fetus. </a:t>
            </a:r>
          </a:p>
        </p:txBody>
      </p:sp>
      <p:sp>
        <p:nvSpPr>
          <p:cNvPr id="599046" name="Rectangle 6"/>
          <p:cNvSpPr>
            <a:spLocks noGrp="1" noChangeArrowheads="1"/>
          </p:cNvSpPr>
          <p:nvPr>
            <p:ph type="body" sz="half" idx="2"/>
          </p:nvPr>
        </p:nvSpPr>
        <p:spPr/>
        <p:txBody>
          <a:bodyPr/>
          <a:lstStyle/>
          <a:p>
            <a:pPr eaLnBrk="1" hangingPunct="1"/>
            <a:r>
              <a:rPr lang="en-US" sz="2400" smtClean="0"/>
              <a:t>Benzene (mutagen)</a:t>
            </a:r>
          </a:p>
          <a:p>
            <a:pPr eaLnBrk="1" hangingPunct="1"/>
            <a:r>
              <a:rPr lang="en-US" sz="2400" smtClean="0"/>
              <a:t>Cadmium and compounds (fertility &amp; teratogen)</a:t>
            </a:r>
          </a:p>
          <a:p>
            <a:pPr eaLnBrk="1" hangingPunct="1"/>
            <a:r>
              <a:rPr lang="en-US" sz="2400" smtClean="0"/>
              <a:t>Chloroform (mutagen)</a:t>
            </a:r>
          </a:p>
          <a:p>
            <a:pPr eaLnBrk="1" hangingPunct="1"/>
            <a:r>
              <a:rPr lang="en-US" sz="2400" smtClean="0"/>
              <a:t>Lead and compounds (fertility, teratogen &amp; mutagen)</a:t>
            </a:r>
          </a:p>
          <a:p>
            <a:pPr eaLnBrk="1" hangingPunct="1"/>
            <a:r>
              <a:rPr lang="en-US" sz="2400" smtClean="0"/>
              <a:t>Mercury and compounds (fertility &amp; teratogen)</a:t>
            </a:r>
          </a:p>
        </p:txBody>
      </p:sp>
      <p:pic>
        <p:nvPicPr>
          <p:cNvPr id="87046" name="Picture 7" descr="baby"/>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7713663" y="203200"/>
            <a:ext cx="100806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9045">
                                            <p:txEl>
                                              <p:pRg st="0" end="0"/>
                                            </p:txEl>
                                          </p:spTgt>
                                        </p:tgtEl>
                                        <p:attrNameLst>
                                          <p:attrName>style.visibility</p:attrName>
                                        </p:attrNameLst>
                                      </p:cBhvr>
                                      <p:to>
                                        <p:strVal val="visible"/>
                                      </p:to>
                                    </p:set>
                                    <p:anim calcmode="lin" valueType="num">
                                      <p:cBhvr additive="base">
                                        <p:cTn id="7" dur="500" fill="hold"/>
                                        <p:tgtEl>
                                          <p:spTgt spid="5990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90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9045">
                                            <p:txEl>
                                              <p:pRg st="1" end="1"/>
                                            </p:txEl>
                                          </p:spTgt>
                                        </p:tgtEl>
                                        <p:attrNameLst>
                                          <p:attrName>style.visibility</p:attrName>
                                        </p:attrNameLst>
                                      </p:cBhvr>
                                      <p:to>
                                        <p:strVal val="visible"/>
                                      </p:to>
                                    </p:set>
                                    <p:anim calcmode="lin" valueType="num">
                                      <p:cBhvr additive="base">
                                        <p:cTn id="11" dur="500" fill="hold"/>
                                        <p:tgtEl>
                                          <p:spTgt spid="5990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90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9045">
                                            <p:txEl>
                                              <p:pRg st="2" end="2"/>
                                            </p:txEl>
                                          </p:spTgt>
                                        </p:tgtEl>
                                        <p:attrNameLst>
                                          <p:attrName>style.visibility</p:attrName>
                                        </p:attrNameLst>
                                      </p:cBhvr>
                                      <p:to>
                                        <p:strVal val="visible"/>
                                      </p:to>
                                    </p:set>
                                    <p:anim calcmode="lin" valueType="num">
                                      <p:cBhvr additive="base">
                                        <p:cTn id="17" dur="500" fill="hold"/>
                                        <p:tgtEl>
                                          <p:spTgt spid="59904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904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99045">
                                            <p:txEl>
                                              <p:pRg st="3" end="3"/>
                                            </p:txEl>
                                          </p:spTgt>
                                        </p:tgtEl>
                                        <p:attrNameLst>
                                          <p:attrName>style.visibility</p:attrName>
                                        </p:attrNameLst>
                                      </p:cBhvr>
                                      <p:to>
                                        <p:strVal val="visible"/>
                                      </p:to>
                                    </p:set>
                                    <p:anim calcmode="lin" valueType="num">
                                      <p:cBhvr additive="base">
                                        <p:cTn id="21" dur="500" fill="hold"/>
                                        <p:tgtEl>
                                          <p:spTgt spid="59904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990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9046">
                                            <p:txEl>
                                              <p:pRg st="0" end="0"/>
                                            </p:txEl>
                                          </p:spTgt>
                                        </p:tgtEl>
                                        <p:attrNameLst>
                                          <p:attrName>style.visibility</p:attrName>
                                        </p:attrNameLst>
                                      </p:cBhvr>
                                      <p:to>
                                        <p:strVal val="visible"/>
                                      </p:to>
                                    </p:set>
                                    <p:anim calcmode="lin" valueType="num">
                                      <p:cBhvr additive="base">
                                        <p:cTn id="27" dur="500" fill="hold"/>
                                        <p:tgtEl>
                                          <p:spTgt spid="59904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904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9046">
                                            <p:txEl>
                                              <p:pRg st="1" end="1"/>
                                            </p:txEl>
                                          </p:spTgt>
                                        </p:tgtEl>
                                        <p:attrNameLst>
                                          <p:attrName>style.visibility</p:attrName>
                                        </p:attrNameLst>
                                      </p:cBhvr>
                                      <p:to>
                                        <p:strVal val="visible"/>
                                      </p:to>
                                    </p:set>
                                    <p:anim calcmode="lin" valueType="num">
                                      <p:cBhvr additive="base">
                                        <p:cTn id="31" dur="500" fill="hold"/>
                                        <p:tgtEl>
                                          <p:spTgt spid="59904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904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99046">
                                            <p:txEl>
                                              <p:pRg st="2" end="2"/>
                                            </p:txEl>
                                          </p:spTgt>
                                        </p:tgtEl>
                                        <p:attrNameLst>
                                          <p:attrName>style.visibility</p:attrName>
                                        </p:attrNameLst>
                                      </p:cBhvr>
                                      <p:to>
                                        <p:strVal val="visible"/>
                                      </p:to>
                                    </p:set>
                                    <p:anim calcmode="lin" valueType="num">
                                      <p:cBhvr additive="base">
                                        <p:cTn id="35" dur="500" fill="hold"/>
                                        <p:tgtEl>
                                          <p:spTgt spid="59904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9046">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99046">
                                            <p:txEl>
                                              <p:pRg st="3" end="3"/>
                                            </p:txEl>
                                          </p:spTgt>
                                        </p:tgtEl>
                                        <p:attrNameLst>
                                          <p:attrName>style.visibility</p:attrName>
                                        </p:attrNameLst>
                                      </p:cBhvr>
                                      <p:to>
                                        <p:strVal val="visible"/>
                                      </p:to>
                                    </p:set>
                                    <p:anim calcmode="lin" valueType="num">
                                      <p:cBhvr additive="base">
                                        <p:cTn id="39" dur="500" fill="hold"/>
                                        <p:tgtEl>
                                          <p:spTgt spid="59904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9046">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99046">
                                            <p:txEl>
                                              <p:pRg st="4" end="4"/>
                                            </p:txEl>
                                          </p:spTgt>
                                        </p:tgtEl>
                                        <p:attrNameLst>
                                          <p:attrName>style.visibility</p:attrName>
                                        </p:attrNameLst>
                                      </p:cBhvr>
                                      <p:to>
                                        <p:strVal val="visible"/>
                                      </p:to>
                                    </p:set>
                                    <p:anim calcmode="lin" valueType="num">
                                      <p:cBhvr additive="base">
                                        <p:cTn id="43" dur="500" fill="hold"/>
                                        <p:tgtEl>
                                          <p:spTgt spid="59904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90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5" grpId="0" build="p"/>
      <p:bldP spid="59904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703CE2-4F3E-494C-9A91-B932938A0E70}" type="slidenum">
              <a:rPr lang="en-US" smtClean="0"/>
              <a:pPr eaLnBrk="1" hangingPunct="1"/>
              <a:t>85</a:t>
            </a:fld>
            <a:endParaRPr lang="en-US" smtClean="0"/>
          </a:p>
        </p:txBody>
      </p:sp>
      <p:sp>
        <p:nvSpPr>
          <p:cNvPr id="88067" name="Rectangle 2"/>
          <p:cNvSpPr>
            <a:spLocks noGrp="1" noChangeArrowheads="1"/>
          </p:cNvSpPr>
          <p:nvPr>
            <p:ph type="title"/>
          </p:nvPr>
        </p:nvSpPr>
        <p:spPr/>
        <p:txBody>
          <a:bodyPr/>
          <a:lstStyle/>
          <a:p>
            <a:pPr eaLnBrk="1" hangingPunct="1"/>
            <a:r>
              <a:rPr lang="en-US" smtClean="0"/>
              <a:t>Synergistic Effect</a:t>
            </a:r>
          </a:p>
        </p:txBody>
      </p:sp>
      <p:sp>
        <p:nvSpPr>
          <p:cNvPr id="602116" name="Rectangle 4"/>
          <p:cNvSpPr>
            <a:spLocks noGrp="1" noChangeArrowheads="1"/>
          </p:cNvSpPr>
          <p:nvPr>
            <p:ph type="body" sz="half" idx="1"/>
          </p:nvPr>
        </p:nvSpPr>
        <p:spPr/>
        <p:txBody>
          <a:bodyPr/>
          <a:lstStyle/>
          <a:p>
            <a:pPr eaLnBrk="1" hangingPunct="1"/>
            <a:r>
              <a:rPr lang="en-US" sz="2800" smtClean="0"/>
              <a:t>Two or more hazardous materials are present at the same time.</a:t>
            </a:r>
          </a:p>
          <a:p>
            <a:pPr eaLnBrk="1" hangingPunct="1"/>
            <a:r>
              <a:rPr lang="en-US" sz="2800" smtClean="0"/>
              <a:t>Smoking paralyses the body’s natural defense – cilia.</a:t>
            </a:r>
          </a:p>
        </p:txBody>
      </p:sp>
      <p:pic>
        <p:nvPicPr>
          <p:cNvPr id="88069" name="Picture 7" descr="smo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1609725"/>
            <a:ext cx="4027488" cy="26939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8070" name="Object 9"/>
          <p:cNvGraphicFramePr>
            <a:graphicFrameLocks noGrp="1" noChangeAspect="1"/>
          </p:cNvGraphicFramePr>
          <p:nvPr>
            <p:ph sz="half" idx="2"/>
          </p:nvPr>
        </p:nvGraphicFramePr>
        <p:xfrm>
          <a:off x="3154363" y="4295775"/>
          <a:ext cx="3971925" cy="2562225"/>
        </p:xfrm>
        <a:graphic>
          <a:graphicData uri="http://schemas.openxmlformats.org/presentationml/2006/ole">
            <mc:AlternateContent xmlns:mc="http://schemas.openxmlformats.org/markup-compatibility/2006">
              <mc:Choice xmlns:v="urn:schemas-microsoft-com:vml" Requires="v">
                <p:oleObj spid="_x0000_s88073" name="PC Paintbrush Picture" r:id="rId5" imgW="3543795" imgH="2285714" progId="PC_Paintbrush">
                  <p:embed/>
                </p:oleObj>
              </mc:Choice>
              <mc:Fallback>
                <p:oleObj name="PC Paintbrush Picture" r:id="rId5" imgW="3543795" imgH="2285714" progId="PC_Paintbrush">
                  <p:embed/>
                  <p:pic>
                    <p:nvPicPr>
                      <p:cNvPr id="0" name="Object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4363" y="4295775"/>
                        <a:ext cx="39719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2116">
                                            <p:txEl>
                                              <p:pRg st="0" end="0"/>
                                            </p:txEl>
                                          </p:spTgt>
                                        </p:tgtEl>
                                        <p:attrNameLst>
                                          <p:attrName>style.visibility</p:attrName>
                                        </p:attrNameLst>
                                      </p:cBhvr>
                                      <p:to>
                                        <p:strVal val="visible"/>
                                      </p:to>
                                    </p:set>
                                    <p:anim calcmode="lin" valueType="num">
                                      <p:cBhvr additive="base">
                                        <p:cTn id="7" dur="500" fill="hold"/>
                                        <p:tgtEl>
                                          <p:spTgt spid="602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2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2116">
                                            <p:txEl>
                                              <p:pRg st="1" end="1"/>
                                            </p:txEl>
                                          </p:spTgt>
                                        </p:tgtEl>
                                        <p:attrNameLst>
                                          <p:attrName>style.visibility</p:attrName>
                                        </p:attrNameLst>
                                      </p:cBhvr>
                                      <p:to>
                                        <p:strVal val="visible"/>
                                      </p:to>
                                    </p:set>
                                    <p:anim calcmode="lin" valueType="num">
                                      <p:cBhvr additive="base">
                                        <p:cTn id="13" dur="500" fill="hold"/>
                                        <p:tgtEl>
                                          <p:spTgt spid="6021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21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B680A5-C5F0-4B7F-B05C-0B7CEF1C82BF}" type="slidenum">
              <a:rPr lang="en-US" smtClean="0"/>
              <a:pPr eaLnBrk="1" hangingPunct="1"/>
              <a:t>86</a:t>
            </a:fld>
            <a:endParaRPr lang="en-US" smtClean="0"/>
          </a:p>
        </p:txBody>
      </p:sp>
      <p:sp>
        <p:nvSpPr>
          <p:cNvPr id="89091" name="Rectangle 2"/>
          <p:cNvSpPr>
            <a:spLocks noGrp="1" noChangeArrowheads="1"/>
          </p:cNvSpPr>
          <p:nvPr>
            <p:ph type="title"/>
          </p:nvPr>
        </p:nvSpPr>
        <p:spPr/>
        <p:txBody>
          <a:bodyPr/>
          <a:lstStyle/>
          <a:p>
            <a:pPr eaLnBrk="1" hangingPunct="1"/>
            <a:r>
              <a:rPr lang="en-US" smtClean="0"/>
              <a:t>Your Right to Know!</a:t>
            </a:r>
          </a:p>
        </p:txBody>
      </p:sp>
      <p:sp>
        <p:nvSpPr>
          <p:cNvPr id="89092" name="Rectangle 4"/>
          <p:cNvSpPr>
            <a:spLocks noGrp="1" noChangeArrowheads="1"/>
          </p:cNvSpPr>
          <p:nvPr>
            <p:ph type="body" sz="half" idx="1"/>
          </p:nvPr>
        </p:nvSpPr>
        <p:spPr/>
        <p:txBody>
          <a:bodyPr/>
          <a:lstStyle/>
          <a:p>
            <a:pPr eaLnBrk="1" hangingPunct="1"/>
            <a:r>
              <a:rPr lang="en-US" smtClean="0"/>
              <a:t>OSHA – Hazard Communication Standard (HCS)</a:t>
            </a:r>
          </a:p>
          <a:p>
            <a:pPr lvl="1" eaLnBrk="1" hangingPunct="1"/>
            <a:r>
              <a:rPr lang="en-US" smtClean="0"/>
              <a:t>Chemical manufacturer responsibilities</a:t>
            </a:r>
          </a:p>
          <a:p>
            <a:pPr lvl="1" eaLnBrk="1" hangingPunct="1"/>
            <a:r>
              <a:rPr lang="en-US" smtClean="0"/>
              <a:t>Labels</a:t>
            </a:r>
          </a:p>
          <a:p>
            <a:pPr lvl="1" eaLnBrk="1" hangingPunct="1"/>
            <a:r>
              <a:rPr lang="en-US" smtClean="0"/>
              <a:t>MSDS</a:t>
            </a:r>
          </a:p>
        </p:txBody>
      </p:sp>
      <p:pic>
        <p:nvPicPr>
          <p:cNvPr id="89093" name="il_fi" descr="http://www.utahsafetycouncil.org/assets/shutterstock_644836%20(small).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41913" y="1598613"/>
            <a:ext cx="3340100" cy="4625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468D79-9394-48A8-8176-C5C66B827A6D}" type="slidenum">
              <a:rPr lang="en-US" smtClean="0"/>
              <a:pPr eaLnBrk="1" hangingPunct="1"/>
              <a:t>87</a:t>
            </a:fld>
            <a:endParaRPr lang="en-US" smtClean="0"/>
          </a:p>
        </p:txBody>
      </p:sp>
      <p:sp>
        <p:nvSpPr>
          <p:cNvPr id="90115" name="Rectangle 2"/>
          <p:cNvSpPr>
            <a:spLocks noGrp="1" noChangeArrowheads="1"/>
          </p:cNvSpPr>
          <p:nvPr>
            <p:ph type="title"/>
          </p:nvPr>
        </p:nvSpPr>
        <p:spPr/>
        <p:txBody>
          <a:bodyPr/>
          <a:lstStyle/>
          <a:p>
            <a:pPr eaLnBrk="1" hangingPunct="1"/>
            <a:r>
              <a:rPr lang="en-US" sz="4000" smtClean="0"/>
              <a:t>Contractors Guide to HCS Compliance</a:t>
            </a:r>
          </a:p>
        </p:txBody>
      </p:sp>
      <p:sp>
        <p:nvSpPr>
          <p:cNvPr id="609283" name="Rectangle 3"/>
          <p:cNvSpPr>
            <a:spLocks noGrp="1" noChangeArrowheads="1"/>
          </p:cNvSpPr>
          <p:nvPr>
            <p:ph type="body" idx="1"/>
          </p:nvPr>
        </p:nvSpPr>
        <p:spPr/>
        <p:txBody>
          <a:bodyPr/>
          <a:lstStyle/>
          <a:p>
            <a:pPr eaLnBrk="1" hangingPunct="1">
              <a:lnSpc>
                <a:spcPct val="90000"/>
              </a:lnSpc>
            </a:pPr>
            <a:r>
              <a:rPr lang="en-US" sz="2400" smtClean="0"/>
              <a:t>Become familiar with the OSHA’s Hazard Communication Standard (29 CFR 1910.1200)</a:t>
            </a:r>
          </a:p>
          <a:p>
            <a:pPr eaLnBrk="1" hangingPunct="1">
              <a:lnSpc>
                <a:spcPct val="90000"/>
              </a:lnSpc>
            </a:pPr>
            <a:r>
              <a:rPr lang="en-US" sz="2400" smtClean="0"/>
              <a:t>Prepare and implement a Hazard Communication Program.</a:t>
            </a:r>
          </a:p>
          <a:p>
            <a:pPr eaLnBrk="1" hangingPunct="1">
              <a:lnSpc>
                <a:spcPct val="90000"/>
              </a:lnSpc>
            </a:pPr>
            <a:r>
              <a:rPr lang="en-US" sz="2400" smtClean="0"/>
              <a:t>Assign a competent person to implement all aspects of the Program.</a:t>
            </a:r>
          </a:p>
          <a:p>
            <a:pPr eaLnBrk="1" hangingPunct="1">
              <a:lnSpc>
                <a:spcPct val="90000"/>
              </a:lnSpc>
            </a:pPr>
            <a:r>
              <a:rPr lang="en-US" sz="2400" smtClean="0"/>
              <a:t>Identify all hazardous chemicals in the workplace.</a:t>
            </a:r>
          </a:p>
          <a:p>
            <a:pPr eaLnBrk="1" hangingPunct="1">
              <a:lnSpc>
                <a:spcPct val="90000"/>
              </a:lnSpc>
            </a:pPr>
            <a:r>
              <a:rPr lang="en-US" sz="2400" smtClean="0"/>
              <a:t>Labels and other forms of warning must be in place.</a:t>
            </a:r>
          </a:p>
          <a:p>
            <a:pPr eaLnBrk="1" hangingPunct="1">
              <a:lnSpc>
                <a:spcPct val="90000"/>
              </a:lnSpc>
            </a:pPr>
            <a:r>
              <a:rPr lang="en-US" sz="2400" smtClean="0"/>
              <a:t>Safety Data Sheets (SDSs) available.</a:t>
            </a:r>
          </a:p>
          <a:p>
            <a:pPr eaLnBrk="1" hangingPunct="1">
              <a:lnSpc>
                <a:spcPct val="90000"/>
              </a:lnSpc>
            </a:pPr>
            <a:r>
              <a:rPr lang="en-US" sz="2400" smtClean="0"/>
              <a:t>Employee information and training conducted.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9283">
                                            <p:txEl>
                                              <p:pRg st="0" end="0"/>
                                            </p:txEl>
                                          </p:spTgt>
                                        </p:tgtEl>
                                        <p:attrNameLst>
                                          <p:attrName>style.visibility</p:attrName>
                                        </p:attrNameLst>
                                      </p:cBhvr>
                                      <p:to>
                                        <p:strVal val="visible"/>
                                      </p:to>
                                    </p:set>
                                    <p:anim calcmode="lin" valueType="num">
                                      <p:cBhvr additive="base">
                                        <p:cTn id="7" dur="500" fill="hold"/>
                                        <p:tgtEl>
                                          <p:spTgt spid="609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9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9283">
                                            <p:txEl>
                                              <p:pRg st="1" end="1"/>
                                            </p:txEl>
                                          </p:spTgt>
                                        </p:tgtEl>
                                        <p:attrNameLst>
                                          <p:attrName>style.visibility</p:attrName>
                                        </p:attrNameLst>
                                      </p:cBhvr>
                                      <p:to>
                                        <p:strVal val="visible"/>
                                      </p:to>
                                    </p:set>
                                    <p:anim calcmode="lin" valueType="num">
                                      <p:cBhvr additive="base">
                                        <p:cTn id="13" dur="500" fill="hold"/>
                                        <p:tgtEl>
                                          <p:spTgt spid="609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9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9283">
                                            <p:txEl>
                                              <p:pRg st="2" end="2"/>
                                            </p:txEl>
                                          </p:spTgt>
                                        </p:tgtEl>
                                        <p:attrNameLst>
                                          <p:attrName>style.visibility</p:attrName>
                                        </p:attrNameLst>
                                      </p:cBhvr>
                                      <p:to>
                                        <p:strVal val="visible"/>
                                      </p:to>
                                    </p:set>
                                    <p:anim calcmode="lin" valueType="num">
                                      <p:cBhvr additive="base">
                                        <p:cTn id="19" dur="500" fill="hold"/>
                                        <p:tgtEl>
                                          <p:spTgt spid="609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9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9283">
                                            <p:txEl>
                                              <p:pRg st="3" end="3"/>
                                            </p:txEl>
                                          </p:spTgt>
                                        </p:tgtEl>
                                        <p:attrNameLst>
                                          <p:attrName>style.visibility</p:attrName>
                                        </p:attrNameLst>
                                      </p:cBhvr>
                                      <p:to>
                                        <p:strVal val="visible"/>
                                      </p:to>
                                    </p:set>
                                    <p:anim calcmode="lin" valueType="num">
                                      <p:cBhvr additive="base">
                                        <p:cTn id="25" dur="500" fill="hold"/>
                                        <p:tgtEl>
                                          <p:spTgt spid="609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9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9283">
                                            <p:txEl>
                                              <p:pRg st="4" end="4"/>
                                            </p:txEl>
                                          </p:spTgt>
                                        </p:tgtEl>
                                        <p:attrNameLst>
                                          <p:attrName>style.visibility</p:attrName>
                                        </p:attrNameLst>
                                      </p:cBhvr>
                                      <p:to>
                                        <p:strVal val="visible"/>
                                      </p:to>
                                    </p:set>
                                    <p:anim calcmode="lin" valueType="num">
                                      <p:cBhvr additive="base">
                                        <p:cTn id="31" dur="500" fill="hold"/>
                                        <p:tgtEl>
                                          <p:spTgt spid="609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9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9283">
                                            <p:txEl>
                                              <p:pRg st="5" end="5"/>
                                            </p:txEl>
                                          </p:spTgt>
                                        </p:tgtEl>
                                        <p:attrNameLst>
                                          <p:attrName>style.visibility</p:attrName>
                                        </p:attrNameLst>
                                      </p:cBhvr>
                                      <p:to>
                                        <p:strVal val="visible"/>
                                      </p:to>
                                    </p:set>
                                    <p:anim calcmode="lin" valueType="num">
                                      <p:cBhvr additive="base">
                                        <p:cTn id="37" dur="500" fill="hold"/>
                                        <p:tgtEl>
                                          <p:spTgt spid="6092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9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9283">
                                            <p:txEl>
                                              <p:pRg st="6" end="6"/>
                                            </p:txEl>
                                          </p:spTgt>
                                        </p:tgtEl>
                                        <p:attrNameLst>
                                          <p:attrName>style.visibility</p:attrName>
                                        </p:attrNameLst>
                                      </p:cBhvr>
                                      <p:to>
                                        <p:strVal val="visible"/>
                                      </p:to>
                                    </p:set>
                                    <p:anim calcmode="lin" valueType="num">
                                      <p:cBhvr additive="base">
                                        <p:cTn id="43" dur="500" fill="hold"/>
                                        <p:tgtEl>
                                          <p:spTgt spid="6092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92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smtClean="0"/>
              <a:t>Safety Data Sheet (SDS) </a:t>
            </a:r>
          </a:p>
        </p:txBody>
      </p:sp>
      <p:sp>
        <p:nvSpPr>
          <p:cNvPr id="91139" name="Content Placeholder 2"/>
          <p:cNvSpPr>
            <a:spLocks noGrp="1"/>
          </p:cNvSpPr>
          <p:nvPr>
            <p:ph sz="half" idx="1"/>
          </p:nvPr>
        </p:nvSpPr>
        <p:spPr/>
        <p:txBody>
          <a:bodyPr/>
          <a:lstStyle/>
          <a:p>
            <a:pPr marL="514350" indent="-514350">
              <a:buFontTx/>
              <a:buAutoNum type="arabicPeriod"/>
            </a:pPr>
            <a:r>
              <a:rPr lang="en-US" sz="2400" smtClean="0"/>
              <a:t>Identification</a:t>
            </a:r>
          </a:p>
          <a:p>
            <a:pPr marL="514350" indent="-514350">
              <a:buFontTx/>
              <a:buAutoNum type="arabicPeriod"/>
            </a:pPr>
            <a:r>
              <a:rPr lang="en-US" sz="2400" smtClean="0"/>
              <a:t>Hazard(s) Identification</a:t>
            </a:r>
          </a:p>
          <a:p>
            <a:pPr marL="514350" indent="-514350">
              <a:buFontTx/>
              <a:buAutoNum type="arabicPeriod"/>
            </a:pPr>
            <a:r>
              <a:rPr lang="en-US" sz="2400" smtClean="0"/>
              <a:t>Composition/Information on Ingredients</a:t>
            </a:r>
          </a:p>
          <a:p>
            <a:pPr marL="514350" indent="-514350">
              <a:buFontTx/>
              <a:buAutoNum type="arabicPeriod"/>
            </a:pPr>
            <a:r>
              <a:rPr lang="en-US" sz="2400" smtClean="0"/>
              <a:t>First-aid Measures</a:t>
            </a:r>
          </a:p>
          <a:p>
            <a:pPr marL="514350" indent="-514350">
              <a:buFontTx/>
              <a:buAutoNum type="arabicPeriod"/>
            </a:pPr>
            <a:r>
              <a:rPr lang="en-US" sz="2400" smtClean="0"/>
              <a:t>Fire-fighting Measures</a:t>
            </a:r>
          </a:p>
          <a:p>
            <a:pPr marL="514350" indent="-514350">
              <a:buFontTx/>
              <a:buAutoNum type="arabicPeriod"/>
            </a:pPr>
            <a:r>
              <a:rPr lang="en-US" sz="2400" smtClean="0"/>
              <a:t>Accidental Release Measures</a:t>
            </a:r>
          </a:p>
          <a:p>
            <a:pPr marL="514350" indent="-514350">
              <a:buFontTx/>
              <a:buAutoNum type="arabicPeriod"/>
            </a:pPr>
            <a:r>
              <a:rPr lang="en-US" sz="2400" smtClean="0"/>
              <a:t>Handling and Storage</a:t>
            </a:r>
          </a:p>
          <a:p>
            <a:pPr marL="514350" indent="-514350">
              <a:buFontTx/>
              <a:buAutoNum type="arabicPeriod"/>
            </a:pPr>
            <a:r>
              <a:rPr lang="en-US" sz="2400" smtClean="0"/>
              <a:t>Exposure Controls/Personal Protection</a:t>
            </a:r>
          </a:p>
        </p:txBody>
      </p:sp>
      <p:sp>
        <p:nvSpPr>
          <p:cNvPr id="91140" name="Content Placeholder 3"/>
          <p:cNvSpPr>
            <a:spLocks noGrp="1"/>
          </p:cNvSpPr>
          <p:nvPr>
            <p:ph sz="half" idx="2"/>
          </p:nvPr>
        </p:nvSpPr>
        <p:spPr/>
        <p:txBody>
          <a:bodyPr/>
          <a:lstStyle/>
          <a:p>
            <a:pPr marL="514350" indent="-514350">
              <a:buFontTx/>
              <a:buAutoNum type="arabicPeriod" startAt="9"/>
            </a:pPr>
            <a:r>
              <a:rPr lang="en-US" sz="2400" smtClean="0"/>
              <a:t>Physical &amp; Chemical Properties</a:t>
            </a:r>
          </a:p>
          <a:p>
            <a:pPr marL="514350" indent="-514350">
              <a:buFontTx/>
              <a:buAutoNum type="arabicPeriod" startAt="9"/>
            </a:pPr>
            <a:r>
              <a:rPr lang="en-US" sz="2400" smtClean="0"/>
              <a:t>Stability &amp; Reactivity</a:t>
            </a:r>
          </a:p>
          <a:p>
            <a:pPr marL="514350" indent="-514350">
              <a:buFontTx/>
              <a:buAutoNum type="arabicPeriod" startAt="9"/>
            </a:pPr>
            <a:r>
              <a:rPr lang="en-US" sz="2400" smtClean="0"/>
              <a:t>Toxicological Information</a:t>
            </a:r>
          </a:p>
          <a:p>
            <a:pPr marL="514350" indent="-514350">
              <a:buFontTx/>
              <a:buAutoNum type="arabicPeriod" startAt="9"/>
            </a:pPr>
            <a:r>
              <a:rPr lang="en-US" sz="2400" smtClean="0"/>
              <a:t>Ecological Information</a:t>
            </a:r>
          </a:p>
          <a:p>
            <a:pPr marL="514350" indent="-514350">
              <a:buFontTx/>
              <a:buAutoNum type="arabicPeriod" startAt="9"/>
            </a:pPr>
            <a:r>
              <a:rPr lang="en-US" sz="2400" smtClean="0"/>
              <a:t>Disposal Considerations</a:t>
            </a:r>
          </a:p>
          <a:p>
            <a:pPr marL="514350" indent="-514350">
              <a:buFontTx/>
              <a:buAutoNum type="arabicPeriod" startAt="9"/>
            </a:pPr>
            <a:r>
              <a:rPr lang="en-US" sz="2400" smtClean="0"/>
              <a:t>Transport Information</a:t>
            </a:r>
          </a:p>
          <a:p>
            <a:pPr marL="514350" indent="-514350">
              <a:buFontTx/>
              <a:buAutoNum type="arabicPeriod" startAt="9"/>
            </a:pPr>
            <a:r>
              <a:rPr lang="en-US" sz="2400" smtClean="0"/>
              <a:t>Regulatory Information</a:t>
            </a:r>
          </a:p>
          <a:p>
            <a:pPr marL="514350" indent="-514350">
              <a:buFontTx/>
              <a:buAutoNum type="arabicPeriod" startAt="9"/>
            </a:pPr>
            <a:r>
              <a:rPr lang="en-US" sz="2400" smtClean="0"/>
              <a:t>Other Information</a:t>
            </a:r>
          </a:p>
        </p:txBody>
      </p:sp>
      <p:sp>
        <p:nvSpPr>
          <p:cNvPr id="911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A61613-99AB-497F-96A7-5A3E6C664819}"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51E49D-02D5-40DE-9A57-85F3143CB926}" type="slidenum">
              <a:rPr lang="en-US" smtClean="0"/>
              <a:pPr eaLnBrk="1" hangingPunct="1"/>
              <a:t>89</a:t>
            </a:fld>
            <a:endParaRPr lang="en-US" smtClean="0"/>
          </a:p>
        </p:txBody>
      </p:sp>
      <p:sp>
        <p:nvSpPr>
          <p:cNvPr id="92163" name="Rectangle 2"/>
          <p:cNvSpPr>
            <a:spLocks noGrp="1" noChangeArrowheads="1"/>
          </p:cNvSpPr>
          <p:nvPr>
            <p:ph type="title"/>
          </p:nvPr>
        </p:nvSpPr>
        <p:spPr/>
        <p:txBody>
          <a:bodyPr/>
          <a:lstStyle/>
          <a:p>
            <a:pPr eaLnBrk="1" hangingPunct="1"/>
            <a:r>
              <a:rPr lang="en-US" smtClean="0"/>
              <a:t>Physical Health Hazards</a:t>
            </a:r>
          </a:p>
        </p:txBody>
      </p:sp>
      <p:sp>
        <p:nvSpPr>
          <p:cNvPr id="613379" name="Rectangle 3"/>
          <p:cNvSpPr>
            <a:spLocks noGrp="1" noChangeArrowheads="1"/>
          </p:cNvSpPr>
          <p:nvPr>
            <p:ph type="body" idx="1"/>
          </p:nvPr>
        </p:nvSpPr>
        <p:spPr/>
        <p:txBody>
          <a:bodyPr/>
          <a:lstStyle/>
          <a:p>
            <a:pPr eaLnBrk="1" hangingPunct="1">
              <a:buFontTx/>
              <a:buNone/>
            </a:pPr>
            <a:r>
              <a:rPr lang="en-US" b="1" i="1" smtClean="0"/>
              <a:t>Learning Goals:</a:t>
            </a:r>
            <a:endParaRPr lang="en-US" smtClean="0"/>
          </a:p>
          <a:p>
            <a:pPr eaLnBrk="1" hangingPunct="1"/>
            <a:r>
              <a:rPr lang="en-US" smtClean="0"/>
              <a:t>Be able to explain what a physical health hazard is and how construction workers might be exposed to these hazards.</a:t>
            </a:r>
          </a:p>
          <a:p>
            <a:pPr eaLnBrk="1" hangingPunct="1"/>
            <a:r>
              <a:rPr lang="en-US" smtClean="0"/>
              <a:t>Define important terms used to describe physical hazards in the workplace.</a:t>
            </a:r>
          </a:p>
          <a:p>
            <a:pPr eaLnBrk="1" hangingPunct="1"/>
            <a:r>
              <a:rPr lang="en-US" smtClean="0"/>
              <a:t>Overview the health effects of these hazards on the human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 calcmode="lin" valueType="num">
                                      <p:cBhvr additive="base">
                                        <p:cTn id="7" dur="500" fill="hold"/>
                                        <p:tgtEl>
                                          <p:spTgt spid="613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3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3379">
                                            <p:txEl>
                                              <p:pRg st="1" end="1"/>
                                            </p:txEl>
                                          </p:spTgt>
                                        </p:tgtEl>
                                        <p:attrNameLst>
                                          <p:attrName>style.visibility</p:attrName>
                                        </p:attrNameLst>
                                      </p:cBhvr>
                                      <p:to>
                                        <p:strVal val="visible"/>
                                      </p:to>
                                    </p:set>
                                    <p:anim calcmode="lin" valueType="num">
                                      <p:cBhvr additive="base">
                                        <p:cTn id="13" dur="500" fill="hold"/>
                                        <p:tgtEl>
                                          <p:spTgt spid="613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3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3379">
                                            <p:txEl>
                                              <p:pRg st="2" end="2"/>
                                            </p:txEl>
                                          </p:spTgt>
                                        </p:tgtEl>
                                        <p:attrNameLst>
                                          <p:attrName>style.visibility</p:attrName>
                                        </p:attrNameLst>
                                      </p:cBhvr>
                                      <p:to>
                                        <p:strVal val="visible"/>
                                      </p:to>
                                    </p:set>
                                    <p:anim calcmode="lin" valueType="num">
                                      <p:cBhvr additive="base">
                                        <p:cTn id="19" dur="500" fill="hold"/>
                                        <p:tgtEl>
                                          <p:spTgt spid="613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3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3379">
                                            <p:txEl>
                                              <p:pRg st="3" end="3"/>
                                            </p:txEl>
                                          </p:spTgt>
                                        </p:tgtEl>
                                        <p:attrNameLst>
                                          <p:attrName>style.visibility</p:attrName>
                                        </p:attrNameLst>
                                      </p:cBhvr>
                                      <p:to>
                                        <p:strVal val="visible"/>
                                      </p:to>
                                    </p:set>
                                    <p:anim calcmode="lin" valueType="num">
                                      <p:cBhvr additive="base">
                                        <p:cTn id="25" dur="500" fill="hold"/>
                                        <p:tgtEl>
                                          <p:spTgt spid="613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33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297A3C-1F2F-43DC-81E5-6E9E9D0DA49C}" type="slidenum">
              <a:rPr lang="en-US" smtClean="0"/>
              <a:pPr eaLnBrk="1" hangingPunct="1"/>
              <a:t>9</a:t>
            </a:fld>
            <a:endParaRPr lang="en-US" smtClean="0"/>
          </a:p>
        </p:txBody>
      </p:sp>
      <p:sp>
        <p:nvSpPr>
          <p:cNvPr id="10243" name="Rectangle 4"/>
          <p:cNvSpPr>
            <a:spLocks noGrp="1" noChangeArrowheads="1"/>
          </p:cNvSpPr>
          <p:nvPr>
            <p:ph type="title"/>
          </p:nvPr>
        </p:nvSpPr>
        <p:spPr/>
        <p:txBody>
          <a:bodyPr/>
          <a:lstStyle/>
          <a:p>
            <a:pPr eaLnBrk="1" hangingPunct="1"/>
            <a:r>
              <a:rPr lang="en-US" sz="2800" smtClean="0"/>
              <a:t>Milligrams per Cubic Meter of Air (mg/m³)</a:t>
            </a:r>
          </a:p>
        </p:txBody>
      </p:sp>
      <p:pic>
        <p:nvPicPr>
          <p:cNvPr id="10244" name="Picture 6" descr="State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752600"/>
            <a:ext cx="235585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sweet n 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2009775"/>
            <a:ext cx="2168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9"/>
          <p:cNvSpPr txBox="1">
            <a:spLocks noChangeArrowheads="1"/>
          </p:cNvSpPr>
          <p:nvPr/>
        </p:nvSpPr>
        <p:spPr bwMode="auto">
          <a:xfrm>
            <a:off x="7281863" y="1749425"/>
            <a:ext cx="1862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Empire State Building</a:t>
            </a:r>
          </a:p>
        </p:txBody>
      </p:sp>
      <p:sp>
        <p:nvSpPr>
          <p:cNvPr id="10247" name="Text Box 10"/>
          <p:cNvSpPr txBox="1">
            <a:spLocks noChangeArrowheads="1"/>
          </p:cNvSpPr>
          <p:nvPr/>
        </p:nvSpPr>
        <p:spPr bwMode="auto">
          <a:xfrm>
            <a:off x="2587625" y="3359150"/>
            <a:ext cx="3490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X 1000 = 1 mg/m</a:t>
            </a:r>
            <a:r>
              <a:rPr lang="en-US" sz="3200" b="1">
                <a:cs typeface="Arial" charset="0"/>
              </a:rPr>
              <a:t>³</a:t>
            </a:r>
          </a:p>
        </p:txBody>
      </p:sp>
      <p:sp>
        <p:nvSpPr>
          <p:cNvPr id="10248" name="Text Box 11"/>
          <p:cNvSpPr txBox="1">
            <a:spLocks noChangeArrowheads="1"/>
          </p:cNvSpPr>
          <p:nvPr/>
        </p:nvSpPr>
        <p:spPr bwMode="auto">
          <a:xfrm>
            <a:off x="1322388" y="6264275"/>
            <a:ext cx="432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Approximate Volume = 1,000,000 m</a:t>
            </a:r>
            <a:r>
              <a:rPr lang="en-US" sz="2000">
                <a:cs typeface="Arial" charset="0"/>
              </a:rPr>
              <a:t>³</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F1B2F2-DE7C-4EC1-93D6-A75A364273C5}" type="slidenum">
              <a:rPr lang="en-US" smtClean="0"/>
              <a:pPr eaLnBrk="1" hangingPunct="1"/>
              <a:t>90</a:t>
            </a:fld>
            <a:endParaRPr lang="en-US" smtClean="0"/>
          </a:p>
        </p:txBody>
      </p:sp>
      <p:sp>
        <p:nvSpPr>
          <p:cNvPr id="93187" name="Rectangle 2"/>
          <p:cNvSpPr>
            <a:spLocks noGrp="1" noChangeArrowheads="1"/>
          </p:cNvSpPr>
          <p:nvPr>
            <p:ph type="title"/>
          </p:nvPr>
        </p:nvSpPr>
        <p:spPr/>
        <p:txBody>
          <a:bodyPr/>
          <a:lstStyle/>
          <a:p>
            <a:pPr eaLnBrk="1" hangingPunct="1"/>
            <a:r>
              <a:rPr lang="en-US" smtClean="0"/>
              <a:t>Important Terms</a:t>
            </a:r>
          </a:p>
        </p:txBody>
      </p:sp>
      <p:sp>
        <p:nvSpPr>
          <p:cNvPr id="615427" name="Rectangle 3"/>
          <p:cNvSpPr>
            <a:spLocks noGrp="1" noChangeArrowheads="1"/>
          </p:cNvSpPr>
          <p:nvPr>
            <p:ph type="body" idx="1"/>
          </p:nvPr>
        </p:nvSpPr>
        <p:spPr/>
        <p:txBody>
          <a:bodyPr/>
          <a:lstStyle/>
          <a:p>
            <a:pPr eaLnBrk="1" hangingPunct="1"/>
            <a:r>
              <a:rPr lang="en-US" sz="2800" smtClean="0"/>
              <a:t>Heat Cramps, Heat Exhaustion &amp; Heat Stroke</a:t>
            </a:r>
          </a:p>
          <a:p>
            <a:pPr eaLnBrk="1" hangingPunct="1"/>
            <a:r>
              <a:rPr lang="en-US" sz="2800" smtClean="0"/>
              <a:t>Frost Bite &amp; Hypothermia</a:t>
            </a:r>
          </a:p>
          <a:p>
            <a:pPr eaLnBrk="1" hangingPunct="1"/>
            <a:r>
              <a:rPr lang="en-US" sz="2800" smtClean="0"/>
              <a:t>Noise Induced Hearing Loss</a:t>
            </a:r>
          </a:p>
          <a:p>
            <a:pPr eaLnBrk="1" hangingPunct="1"/>
            <a:r>
              <a:rPr lang="en-US" sz="2800" smtClean="0"/>
              <a:t>Cumulative Trauma Disorder</a:t>
            </a:r>
          </a:p>
          <a:p>
            <a:pPr eaLnBrk="1" hangingPunct="1"/>
            <a:r>
              <a:rPr lang="en-US" sz="2800" smtClean="0"/>
              <a:t>Ergonomics</a:t>
            </a:r>
          </a:p>
          <a:p>
            <a:pPr eaLnBrk="1" hangingPunct="1"/>
            <a:r>
              <a:rPr lang="en-US" sz="2800" smtClean="0"/>
              <a:t>Ionizing Radiation</a:t>
            </a:r>
          </a:p>
          <a:p>
            <a:pPr eaLnBrk="1" hangingPunct="1"/>
            <a:r>
              <a:rPr lang="en-US" sz="2800" smtClean="0"/>
              <a:t>Non-Ionizing Radiation</a:t>
            </a:r>
          </a:p>
          <a:p>
            <a:pPr eaLnBrk="1" hangingPunct="1"/>
            <a:r>
              <a:rPr lang="en-US" sz="2800" smtClean="0"/>
              <a:t>Melanoma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 calcmode="lin" valueType="num">
                                      <p:cBhvr additive="base">
                                        <p:cTn id="7" dur="500" fill="hold"/>
                                        <p:tgtEl>
                                          <p:spTgt spid="615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427">
                                            <p:txEl>
                                              <p:pRg st="1" end="1"/>
                                            </p:txEl>
                                          </p:spTgt>
                                        </p:tgtEl>
                                        <p:attrNameLst>
                                          <p:attrName>style.visibility</p:attrName>
                                        </p:attrNameLst>
                                      </p:cBhvr>
                                      <p:to>
                                        <p:strVal val="visible"/>
                                      </p:to>
                                    </p:set>
                                    <p:anim calcmode="lin" valueType="num">
                                      <p:cBhvr additive="base">
                                        <p:cTn id="13" dur="500" fill="hold"/>
                                        <p:tgtEl>
                                          <p:spTgt spid="615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427">
                                            <p:txEl>
                                              <p:pRg st="2" end="2"/>
                                            </p:txEl>
                                          </p:spTgt>
                                        </p:tgtEl>
                                        <p:attrNameLst>
                                          <p:attrName>style.visibility</p:attrName>
                                        </p:attrNameLst>
                                      </p:cBhvr>
                                      <p:to>
                                        <p:strVal val="visible"/>
                                      </p:to>
                                    </p:set>
                                    <p:anim calcmode="lin" valueType="num">
                                      <p:cBhvr additive="base">
                                        <p:cTn id="19" dur="500" fill="hold"/>
                                        <p:tgtEl>
                                          <p:spTgt spid="615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5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427">
                                            <p:txEl>
                                              <p:pRg st="3" end="3"/>
                                            </p:txEl>
                                          </p:spTgt>
                                        </p:tgtEl>
                                        <p:attrNameLst>
                                          <p:attrName>style.visibility</p:attrName>
                                        </p:attrNameLst>
                                      </p:cBhvr>
                                      <p:to>
                                        <p:strVal val="visible"/>
                                      </p:to>
                                    </p:set>
                                    <p:anim calcmode="lin" valueType="num">
                                      <p:cBhvr additive="base">
                                        <p:cTn id="25" dur="500" fill="hold"/>
                                        <p:tgtEl>
                                          <p:spTgt spid="615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5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427">
                                            <p:txEl>
                                              <p:pRg st="4" end="4"/>
                                            </p:txEl>
                                          </p:spTgt>
                                        </p:tgtEl>
                                        <p:attrNameLst>
                                          <p:attrName>style.visibility</p:attrName>
                                        </p:attrNameLst>
                                      </p:cBhvr>
                                      <p:to>
                                        <p:strVal val="visible"/>
                                      </p:to>
                                    </p:set>
                                    <p:anim calcmode="lin" valueType="num">
                                      <p:cBhvr additive="base">
                                        <p:cTn id="31" dur="500" fill="hold"/>
                                        <p:tgtEl>
                                          <p:spTgt spid="6154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5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427">
                                            <p:txEl>
                                              <p:pRg st="5" end="5"/>
                                            </p:txEl>
                                          </p:spTgt>
                                        </p:tgtEl>
                                        <p:attrNameLst>
                                          <p:attrName>style.visibility</p:attrName>
                                        </p:attrNameLst>
                                      </p:cBhvr>
                                      <p:to>
                                        <p:strVal val="visible"/>
                                      </p:to>
                                    </p:set>
                                    <p:anim calcmode="lin" valueType="num">
                                      <p:cBhvr additive="base">
                                        <p:cTn id="37" dur="500" fill="hold"/>
                                        <p:tgtEl>
                                          <p:spTgt spid="6154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54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5427">
                                            <p:txEl>
                                              <p:pRg st="6" end="6"/>
                                            </p:txEl>
                                          </p:spTgt>
                                        </p:tgtEl>
                                        <p:attrNameLst>
                                          <p:attrName>style.visibility</p:attrName>
                                        </p:attrNameLst>
                                      </p:cBhvr>
                                      <p:to>
                                        <p:strVal val="visible"/>
                                      </p:to>
                                    </p:set>
                                    <p:anim calcmode="lin" valueType="num">
                                      <p:cBhvr additive="base">
                                        <p:cTn id="43" dur="500" fill="hold"/>
                                        <p:tgtEl>
                                          <p:spTgt spid="6154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54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5427">
                                            <p:txEl>
                                              <p:pRg st="7" end="7"/>
                                            </p:txEl>
                                          </p:spTgt>
                                        </p:tgtEl>
                                        <p:attrNameLst>
                                          <p:attrName>style.visibility</p:attrName>
                                        </p:attrNameLst>
                                      </p:cBhvr>
                                      <p:to>
                                        <p:strVal val="visible"/>
                                      </p:to>
                                    </p:set>
                                    <p:anim calcmode="lin" valueType="num">
                                      <p:cBhvr additive="base">
                                        <p:cTn id="49" dur="500" fill="hold"/>
                                        <p:tgtEl>
                                          <p:spTgt spid="6154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54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95C99C-2CFC-4562-8C30-10086CC9F942}" type="slidenum">
              <a:rPr lang="en-US" smtClean="0"/>
              <a:pPr eaLnBrk="1" hangingPunct="1"/>
              <a:t>91</a:t>
            </a:fld>
            <a:endParaRPr lang="en-US" smtClean="0"/>
          </a:p>
        </p:txBody>
      </p:sp>
      <p:sp>
        <p:nvSpPr>
          <p:cNvPr id="94211" name="Rectangle 2"/>
          <p:cNvSpPr>
            <a:spLocks noGrp="1" noChangeArrowheads="1"/>
          </p:cNvSpPr>
          <p:nvPr>
            <p:ph type="title"/>
          </p:nvPr>
        </p:nvSpPr>
        <p:spPr/>
        <p:txBody>
          <a:bodyPr/>
          <a:lstStyle/>
          <a:p>
            <a:pPr eaLnBrk="1" hangingPunct="1"/>
            <a:r>
              <a:rPr lang="en-US" smtClean="0"/>
              <a:t>Physical Health Hazards</a:t>
            </a:r>
          </a:p>
        </p:txBody>
      </p:sp>
      <p:sp>
        <p:nvSpPr>
          <p:cNvPr id="617475" name="Rectangle 3"/>
          <p:cNvSpPr>
            <a:spLocks noGrp="1" noChangeArrowheads="1"/>
          </p:cNvSpPr>
          <p:nvPr>
            <p:ph type="body" idx="1"/>
          </p:nvPr>
        </p:nvSpPr>
        <p:spPr>
          <a:xfrm>
            <a:off x="457200" y="1600200"/>
            <a:ext cx="5384800" cy="4525963"/>
          </a:xfrm>
        </p:spPr>
        <p:txBody>
          <a:bodyPr/>
          <a:lstStyle/>
          <a:p>
            <a:pPr eaLnBrk="1" hangingPunct="1">
              <a:lnSpc>
                <a:spcPct val="90000"/>
              </a:lnSpc>
            </a:pPr>
            <a:r>
              <a:rPr lang="en-US" sz="2800" b="1" i="1" smtClean="0"/>
              <a:t>Temperature Extremes</a:t>
            </a:r>
          </a:p>
          <a:p>
            <a:pPr lvl="1" eaLnBrk="1" hangingPunct="1">
              <a:lnSpc>
                <a:spcPct val="90000"/>
              </a:lnSpc>
            </a:pPr>
            <a:r>
              <a:rPr lang="en-US" sz="2400" smtClean="0"/>
              <a:t>Too hot or too cold.</a:t>
            </a:r>
          </a:p>
          <a:p>
            <a:pPr eaLnBrk="1" hangingPunct="1">
              <a:lnSpc>
                <a:spcPct val="90000"/>
              </a:lnSpc>
            </a:pPr>
            <a:r>
              <a:rPr lang="en-US" sz="2800" b="1" i="1" smtClean="0"/>
              <a:t>Noise</a:t>
            </a:r>
          </a:p>
          <a:p>
            <a:pPr lvl="1" eaLnBrk="1" hangingPunct="1">
              <a:lnSpc>
                <a:spcPct val="90000"/>
              </a:lnSpc>
            </a:pPr>
            <a:r>
              <a:rPr lang="en-US" sz="2400" smtClean="0"/>
              <a:t>Irreversible hearing loss.</a:t>
            </a:r>
          </a:p>
          <a:p>
            <a:pPr eaLnBrk="1" hangingPunct="1">
              <a:lnSpc>
                <a:spcPct val="90000"/>
              </a:lnSpc>
            </a:pPr>
            <a:r>
              <a:rPr lang="en-US" sz="2800" b="1" i="1" smtClean="0"/>
              <a:t>Repetitive Motion</a:t>
            </a:r>
          </a:p>
          <a:p>
            <a:pPr lvl="1" eaLnBrk="1" hangingPunct="1">
              <a:lnSpc>
                <a:spcPct val="90000"/>
              </a:lnSpc>
            </a:pPr>
            <a:r>
              <a:rPr lang="en-US" sz="2400" smtClean="0"/>
              <a:t>Cumulative Trauma Disorder</a:t>
            </a:r>
          </a:p>
          <a:p>
            <a:pPr eaLnBrk="1" hangingPunct="1">
              <a:lnSpc>
                <a:spcPct val="90000"/>
              </a:lnSpc>
            </a:pPr>
            <a:r>
              <a:rPr lang="en-US" sz="2800" b="1" i="1" smtClean="0"/>
              <a:t>Radiation</a:t>
            </a:r>
          </a:p>
          <a:p>
            <a:pPr lvl="1" eaLnBrk="1" hangingPunct="1">
              <a:lnSpc>
                <a:spcPct val="90000"/>
              </a:lnSpc>
            </a:pPr>
            <a:r>
              <a:rPr lang="en-US" sz="2400" smtClean="0"/>
              <a:t>Discomfort and eye damage (non-ionizing)</a:t>
            </a:r>
          </a:p>
          <a:p>
            <a:pPr lvl="1" eaLnBrk="1" hangingPunct="1">
              <a:lnSpc>
                <a:spcPct val="90000"/>
              </a:lnSpc>
            </a:pPr>
            <a:r>
              <a:rPr lang="en-US" sz="2400" smtClean="0"/>
              <a:t>Cancer (ionizing), </a:t>
            </a:r>
          </a:p>
        </p:txBody>
      </p:sp>
      <p:pic>
        <p:nvPicPr>
          <p:cNvPr id="94213" name="Picture 4" descr="Looking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88" y="3644900"/>
            <a:ext cx="23685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il_fi" descr="http://4.bp.blogspot.com/_kulnm8Gjhh8/TQtZyrRom4I/AAAAAAAAV9c/s4-2KjxYdo4/s1600/jackhammer.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flipH="1">
            <a:off x="6627813" y="2879725"/>
            <a:ext cx="609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6" descr="thermo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3175000"/>
            <a:ext cx="5413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il_fi" descr="http://www.indianlakeses.vbschools.com/images/snow_flake_1.pn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339013" y="2928938"/>
            <a:ext cx="47783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il_fi" descr="http://upload.wikimedia.org/wikipedia/en/9/97/Sun.jpg"/>
          <p:cNvPicPr>
            <a:picLocks noChangeAspect="1" noChangeArrowheads="1"/>
          </p:cNvPicPr>
          <p:nvPr/>
        </p:nvPicPr>
        <p:blipFill>
          <a:blip r:embed="rId9" r:link="rId10">
            <a:lum contrast="66000"/>
            <a:extLst>
              <a:ext uri="{28A0092B-C50C-407E-A947-70E740481C1C}">
                <a14:useLocalDpi xmlns:a14="http://schemas.microsoft.com/office/drawing/2010/main" val="0"/>
              </a:ext>
            </a:extLst>
          </a:blip>
          <a:srcRect/>
          <a:stretch>
            <a:fillRect/>
          </a:stretch>
        </p:blipFill>
        <p:spPr bwMode="auto">
          <a:xfrm>
            <a:off x="7532688" y="1970088"/>
            <a:ext cx="7715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9" descr="bell ring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5638" y="3622675"/>
            <a:ext cx="531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9" name="Picture 10" descr="back bend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9475" y="1882775"/>
            <a:ext cx="4651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0" name="il_fi" descr="http://www.teachnet.ie/dkeenahan/images/radiation%20symbol%202.gif"/>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6770688" y="1955800"/>
            <a:ext cx="5127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 calcmode="lin" valueType="num">
                                      <p:cBhvr additive="base">
                                        <p:cTn id="7" dur="500" fill="hold"/>
                                        <p:tgtEl>
                                          <p:spTgt spid="617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74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anim calcmode="lin" valueType="num">
                                      <p:cBhvr additive="base">
                                        <p:cTn id="11" dur="500" fill="hold"/>
                                        <p:tgtEl>
                                          <p:spTgt spid="6174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7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7475">
                                            <p:txEl>
                                              <p:pRg st="2" end="2"/>
                                            </p:txEl>
                                          </p:spTgt>
                                        </p:tgtEl>
                                        <p:attrNameLst>
                                          <p:attrName>style.visibility</p:attrName>
                                        </p:attrNameLst>
                                      </p:cBhvr>
                                      <p:to>
                                        <p:strVal val="visible"/>
                                      </p:to>
                                    </p:set>
                                    <p:anim calcmode="lin" valueType="num">
                                      <p:cBhvr additive="base">
                                        <p:cTn id="17" dur="500" fill="hold"/>
                                        <p:tgtEl>
                                          <p:spTgt spid="6174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74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7475">
                                            <p:txEl>
                                              <p:pRg st="3" end="3"/>
                                            </p:txEl>
                                          </p:spTgt>
                                        </p:tgtEl>
                                        <p:attrNameLst>
                                          <p:attrName>style.visibility</p:attrName>
                                        </p:attrNameLst>
                                      </p:cBhvr>
                                      <p:to>
                                        <p:strVal val="visible"/>
                                      </p:to>
                                    </p:set>
                                    <p:anim calcmode="lin" valueType="num">
                                      <p:cBhvr additive="base">
                                        <p:cTn id="21" dur="500" fill="hold"/>
                                        <p:tgtEl>
                                          <p:spTgt spid="6174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74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7475">
                                            <p:txEl>
                                              <p:pRg st="4" end="4"/>
                                            </p:txEl>
                                          </p:spTgt>
                                        </p:tgtEl>
                                        <p:attrNameLst>
                                          <p:attrName>style.visibility</p:attrName>
                                        </p:attrNameLst>
                                      </p:cBhvr>
                                      <p:to>
                                        <p:strVal val="visible"/>
                                      </p:to>
                                    </p:set>
                                    <p:anim calcmode="lin" valueType="num">
                                      <p:cBhvr additive="base">
                                        <p:cTn id="27" dur="500" fill="hold"/>
                                        <p:tgtEl>
                                          <p:spTgt spid="6174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747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7475">
                                            <p:txEl>
                                              <p:pRg st="5" end="5"/>
                                            </p:txEl>
                                          </p:spTgt>
                                        </p:tgtEl>
                                        <p:attrNameLst>
                                          <p:attrName>style.visibility</p:attrName>
                                        </p:attrNameLst>
                                      </p:cBhvr>
                                      <p:to>
                                        <p:strVal val="visible"/>
                                      </p:to>
                                    </p:set>
                                    <p:anim calcmode="lin" valueType="num">
                                      <p:cBhvr additive="base">
                                        <p:cTn id="31" dur="500" fill="hold"/>
                                        <p:tgtEl>
                                          <p:spTgt spid="6174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74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7475">
                                            <p:txEl>
                                              <p:pRg st="6" end="6"/>
                                            </p:txEl>
                                          </p:spTgt>
                                        </p:tgtEl>
                                        <p:attrNameLst>
                                          <p:attrName>style.visibility</p:attrName>
                                        </p:attrNameLst>
                                      </p:cBhvr>
                                      <p:to>
                                        <p:strVal val="visible"/>
                                      </p:to>
                                    </p:set>
                                    <p:anim calcmode="lin" valueType="num">
                                      <p:cBhvr additive="base">
                                        <p:cTn id="37" dur="500" fill="hold"/>
                                        <p:tgtEl>
                                          <p:spTgt spid="6174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747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7475">
                                            <p:txEl>
                                              <p:pRg st="7" end="7"/>
                                            </p:txEl>
                                          </p:spTgt>
                                        </p:tgtEl>
                                        <p:attrNameLst>
                                          <p:attrName>style.visibility</p:attrName>
                                        </p:attrNameLst>
                                      </p:cBhvr>
                                      <p:to>
                                        <p:strVal val="visible"/>
                                      </p:to>
                                    </p:set>
                                    <p:anim calcmode="lin" valueType="num">
                                      <p:cBhvr additive="base">
                                        <p:cTn id="41" dur="500" fill="hold"/>
                                        <p:tgtEl>
                                          <p:spTgt spid="61747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747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7475">
                                            <p:txEl>
                                              <p:pRg st="8" end="8"/>
                                            </p:txEl>
                                          </p:spTgt>
                                        </p:tgtEl>
                                        <p:attrNameLst>
                                          <p:attrName>style.visibility</p:attrName>
                                        </p:attrNameLst>
                                      </p:cBhvr>
                                      <p:to>
                                        <p:strVal val="visible"/>
                                      </p:to>
                                    </p:set>
                                    <p:anim calcmode="lin" valueType="num">
                                      <p:cBhvr additive="base">
                                        <p:cTn id="45" dur="500" fill="hold"/>
                                        <p:tgtEl>
                                          <p:spTgt spid="61747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74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2331A8-0C4B-446A-90B9-F479979315BB}" type="slidenum">
              <a:rPr lang="en-US" smtClean="0"/>
              <a:pPr eaLnBrk="1" hangingPunct="1"/>
              <a:t>92</a:t>
            </a:fld>
            <a:endParaRPr lang="en-US" smtClean="0"/>
          </a:p>
        </p:txBody>
      </p:sp>
      <p:sp>
        <p:nvSpPr>
          <p:cNvPr id="95235" name="Rectangle 2"/>
          <p:cNvSpPr>
            <a:spLocks noGrp="1" noChangeArrowheads="1"/>
          </p:cNvSpPr>
          <p:nvPr>
            <p:ph type="title"/>
          </p:nvPr>
        </p:nvSpPr>
        <p:spPr/>
        <p:txBody>
          <a:bodyPr/>
          <a:lstStyle/>
          <a:p>
            <a:pPr eaLnBrk="1" hangingPunct="1"/>
            <a:r>
              <a:rPr lang="en-US" smtClean="0"/>
              <a:t>Heat</a:t>
            </a:r>
          </a:p>
        </p:txBody>
      </p:sp>
      <p:sp>
        <p:nvSpPr>
          <p:cNvPr id="619523" name="Rectangle 3"/>
          <p:cNvSpPr>
            <a:spLocks noGrp="1" noChangeArrowheads="1"/>
          </p:cNvSpPr>
          <p:nvPr>
            <p:ph type="body" idx="1"/>
          </p:nvPr>
        </p:nvSpPr>
        <p:spPr>
          <a:xfrm>
            <a:off x="457200" y="1600200"/>
            <a:ext cx="8229600" cy="4873625"/>
          </a:xfrm>
        </p:spPr>
        <p:txBody>
          <a:bodyPr/>
          <a:lstStyle/>
          <a:p>
            <a:pPr eaLnBrk="1" hangingPunct="1">
              <a:lnSpc>
                <a:spcPct val="80000"/>
              </a:lnSpc>
            </a:pPr>
            <a:r>
              <a:rPr lang="en-US" b="1" smtClean="0"/>
              <a:t>Heat Cramps </a:t>
            </a:r>
          </a:p>
          <a:p>
            <a:pPr lvl="1" eaLnBrk="1" hangingPunct="1">
              <a:lnSpc>
                <a:spcPct val="80000"/>
              </a:lnSpc>
            </a:pPr>
            <a:r>
              <a:rPr lang="en-US" smtClean="0"/>
              <a:t>Electrolyte imbalance caused by sweating. </a:t>
            </a:r>
          </a:p>
          <a:p>
            <a:pPr lvl="1" eaLnBrk="1" hangingPunct="1">
              <a:lnSpc>
                <a:spcPct val="80000"/>
              </a:lnSpc>
            </a:pPr>
            <a:r>
              <a:rPr lang="en-US" smtClean="0"/>
              <a:t>Too much and too little salt.</a:t>
            </a:r>
          </a:p>
          <a:p>
            <a:pPr lvl="1" eaLnBrk="1" hangingPunct="1">
              <a:lnSpc>
                <a:spcPct val="80000"/>
              </a:lnSpc>
            </a:pPr>
            <a:r>
              <a:rPr lang="en-US" smtClean="0"/>
              <a:t>Do not rely on thirst to replenish fluids.</a:t>
            </a:r>
          </a:p>
          <a:p>
            <a:pPr eaLnBrk="1" hangingPunct="1">
              <a:lnSpc>
                <a:spcPct val="80000"/>
              </a:lnSpc>
            </a:pPr>
            <a:r>
              <a:rPr lang="en-US" b="1" smtClean="0"/>
              <a:t>Heat Exhaustion</a:t>
            </a:r>
          </a:p>
          <a:p>
            <a:pPr lvl="1" eaLnBrk="1" hangingPunct="1">
              <a:lnSpc>
                <a:spcPct val="80000"/>
              </a:lnSpc>
            </a:pPr>
            <a:r>
              <a:rPr lang="en-US" smtClean="0"/>
              <a:t>Headache</a:t>
            </a:r>
          </a:p>
          <a:p>
            <a:pPr lvl="1" eaLnBrk="1" hangingPunct="1">
              <a:lnSpc>
                <a:spcPct val="80000"/>
              </a:lnSpc>
            </a:pPr>
            <a:r>
              <a:rPr lang="en-US" smtClean="0"/>
              <a:t>Nausea</a:t>
            </a:r>
          </a:p>
          <a:p>
            <a:pPr lvl="1" eaLnBrk="1" hangingPunct="1">
              <a:lnSpc>
                <a:spcPct val="80000"/>
              </a:lnSpc>
            </a:pPr>
            <a:r>
              <a:rPr lang="en-US" smtClean="0"/>
              <a:t>Fainting</a:t>
            </a:r>
          </a:p>
          <a:p>
            <a:pPr eaLnBrk="1" hangingPunct="1">
              <a:lnSpc>
                <a:spcPct val="80000"/>
              </a:lnSpc>
            </a:pPr>
            <a:r>
              <a:rPr lang="en-US" b="1" smtClean="0"/>
              <a:t>Heat Stroke</a:t>
            </a:r>
          </a:p>
          <a:p>
            <a:pPr lvl="1" eaLnBrk="1" hangingPunct="1">
              <a:lnSpc>
                <a:spcPct val="80000"/>
              </a:lnSpc>
            </a:pPr>
            <a:r>
              <a:rPr lang="en-US" smtClean="0"/>
              <a:t>Hot, dry skin</a:t>
            </a:r>
          </a:p>
          <a:p>
            <a:pPr lvl="1" eaLnBrk="1" hangingPunct="1">
              <a:lnSpc>
                <a:spcPct val="80000"/>
              </a:lnSpc>
            </a:pPr>
            <a:r>
              <a:rPr lang="en-US" smtClean="0"/>
              <a:t>High temperature </a:t>
            </a:r>
          </a:p>
        </p:txBody>
      </p:sp>
      <p:pic>
        <p:nvPicPr>
          <p:cNvPr id="95237" name="Picture 4"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3792538"/>
            <a:ext cx="14716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anim calcmode="lin" valueType="num">
                                      <p:cBhvr additive="base">
                                        <p:cTn id="7" dur="500" fill="hold"/>
                                        <p:tgtEl>
                                          <p:spTgt spid="619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95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9523">
                                            <p:txEl>
                                              <p:pRg st="1" end="1"/>
                                            </p:txEl>
                                          </p:spTgt>
                                        </p:tgtEl>
                                        <p:attrNameLst>
                                          <p:attrName>style.visibility</p:attrName>
                                        </p:attrNameLst>
                                      </p:cBhvr>
                                      <p:to>
                                        <p:strVal val="visible"/>
                                      </p:to>
                                    </p:set>
                                    <p:anim calcmode="lin" valueType="num">
                                      <p:cBhvr additive="base">
                                        <p:cTn id="11" dur="500" fill="hold"/>
                                        <p:tgtEl>
                                          <p:spTgt spid="6195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95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9523">
                                            <p:txEl>
                                              <p:pRg st="2" end="2"/>
                                            </p:txEl>
                                          </p:spTgt>
                                        </p:tgtEl>
                                        <p:attrNameLst>
                                          <p:attrName>style.visibility</p:attrName>
                                        </p:attrNameLst>
                                      </p:cBhvr>
                                      <p:to>
                                        <p:strVal val="visible"/>
                                      </p:to>
                                    </p:set>
                                    <p:anim calcmode="lin" valueType="num">
                                      <p:cBhvr additive="base">
                                        <p:cTn id="15" dur="500" fill="hold"/>
                                        <p:tgtEl>
                                          <p:spTgt spid="6195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95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9523">
                                            <p:txEl>
                                              <p:pRg st="3" end="3"/>
                                            </p:txEl>
                                          </p:spTgt>
                                        </p:tgtEl>
                                        <p:attrNameLst>
                                          <p:attrName>style.visibility</p:attrName>
                                        </p:attrNameLst>
                                      </p:cBhvr>
                                      <p:to>
                                        <p:strVal val="visible"/>
                                      </p:to>
                                    </p:set>
                                    <p:anim calcmode="lin" valueType="num">
                                      <p:cBhvr additive="base">
                                        <p:cTn id="19" dur="500" fill="hold"/>
                                        <p:tgtEl>
                                          <p:spTgt spid="6195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95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9523">
                                            <p:txEl>
                                              <p:pRg st="4" end="4"/>
                                            </p:txEl>
                                          </p:spTgt>
                                        </p:tgtEl>
                                        <p:attrNameLst>
                                          <p:attrName>style.visibility</p:attrName>
                                        </p:attrNameLst>
                                      </p:cBhvr>
                                      <p:to>
                                        <p:strVal val="visible"/>
                                      </p:to>
                                    </p:set>
                                    <p:anim calcmode="lin" valueType="num">
                                      <p:cBhvr additive="base">
                                        <p:cTn id="25" dur="500" fill="hold"/>
                                        <p:tgtEl>
                                          <p:spTgt spid="6195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95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9523">
                                            <p:txEl>
                                              <p:pRg st="5" end="5"/>
                                            </p:txEl>
                                          </p:spTgt>
                                        </p:tgtEl>
                                        <p:attrNameLst>
                                          <p:attrName>style.visibility</p:attrName>
                                        </p:attrNameLst>
                                      </p:cBhvr>
                                      <p:to>
                                        <p:strVal val="visible"/>
                                      </p:to>
                                    </p:set>
                                    <p:anim calcmode="lin" valueType="num">
                                      <p:cBhvr additive="base">
                                        <p:cTn id="29" dur="500" fill="hold"/>
                                        <p:tgtEl>
                                          <p:spTgt spid="61952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952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19523">
                                            <p:txEl>
                                              <p:pRg st="6" end="6"/>
                                            </p:txEl>
                                          </p:spTgt>
                                        </p:tgtEl>
                                        <p:attrNameLst>
                                          <p:attrName>style.visibility</p:attrName>
                                        </p:attrNameLst>
                                      </p:cBhvr>
                                      <p:to>
                                        <p:strVal val="visible"/>
                                      </p:to>
                                    </p:set>
                                    <p:anim calcmode="lin" valueType="num">
                                      <p:cBhvr additive="base">
                                        <p:cTn id="33" dur="500" fill="hold"/>
                                        <p:tgtEl>
                                          <p:spTgt spid="61952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952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19523">
                                            <p:txEl>
                                              <p:pRg st="7" end="7"/>
                                            </p:txEl>
                                          </p:spTgt>
                                        </p:tgtEl>
                                        <p:attrNameLst>
                                          <p:attrName>style.visibility</p:attrName>
                                        </p:attrNameLst>
                                      </p:cBhvr>
                                      <p:to>
                                        <p:strVal val="visible"/>
                                      </p:to>
                                    </p:set>
                                    <p:anim calcmode="lin" valueType="num">
                                      <p:cBhvr additive="base">
                                        <p:cTn id="37" dur="500" fill="hold"/>
                                        <p:tgtEl>
                                          <p:spTgt spid="6195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95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9523">
                                            <p:txEl>
                                              <p:pRg st="8" end="8"/>
                                            </p:txEl>
                                          </p:spTgt>
                                        </p:tgtEl>
                                        <p:attrNameLst>
                                          <p:attrName>style.visibility</p:attrName>
                                        </p:attrNameLst>
                                      </p:cBhvr>
                                      <p:to>
                                        <p:strVal val="visible"/>
                                      </p:to>
                                    </p:set>
                                    <p:anim calcmode="lin" valueType="num">
                                      <p:cBhvr additive="base">
                                        <p:cTn id="43" dur="500" fill="hold"/>
                                        <p:tgtEl>
                                          <p:spTgt spid="61952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952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19523">
                                            <p:txEl>
                                              <p:pRg st="9" end="9"/>
                                            </p:txEl>
                                          </p:spTgt>
                                        </p:tgtEl>
                                        <p:attrNameLst>
                                          <p:attrName>style.visibility</p:attrName>
                                        </p:attrNameLst>
                                      </p:cBhvr>
                                      <p:to>
                                        <p:strVal val="visible"/>
                                      </p:to>
                                    </p:set>
                                    <p:anim calcmode="lin" valueType="num">
                                      <p:cBhvr additive="base">
                                        <p:cTn id="47" dur="500" fill="hold"/>
                                        <p:tgtEl>
                                          <p:spTgt spid="61952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952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9523">
                                            <p:txEl>
                                              <p:pRg st="10" end="10"/>
                                            </p:txEl>
                                          </p:spTgt>
                                        </p:tgtEl>
                                        <p:attrNameLst>
                                          <p:attrName>style.visibility</p:attrName>
                                        </p:attrNameLst>
                                      </p:cBhvr>
                                      <p:to>
                                        <p:strVal val="visible"/>
                                      </p:to>
                                    </p:set>
                                    <p:anim calcmode="lin" valueType="num">
                                      <p:cBhvr additive="base">
                                        <p:cTn id="51" dur="500" fill="hold"/>
                                        <p:tgtEl>
                                          <p:spTgt spid="61952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95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40C4C5-634C-451F-982D-3E5F0DF7E396}" type="slidenum">
              <a:rPr lang="en-US" smtClean="0"/>
              <a:pPr eaLnBrk="1" hangingPunct="1"/>
              <a:t>93</a:t>
            </a:fld>
            <a:endParaRPr lang="en-US" smtClean="0"/>
          </a:p>
        </p:txBody>
      </p:sp>
      <p:pic>
        <p:nvPicPr>
          <p:cNvPr id="96259" name="il_fi" descr="http://3.bp.blogspot.com/_xU-YA8sYFmM/TGAofyiJ8GI/AAAAAAAAAHo/qe-8os2nHro/s1600/heat_index-sm.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5738" y="355600"/>
            <a:ext cx="8758237"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BBDE10-E92C-4F65-9298-D953E3E48AA2}" type="slidenum">
              <a:rPr lang="en-US" smtClean="0"/>
              <a:pPr eaLnBrk="1" hangingPunct="1"/>
              <a:t>94</a:t>
            </a:fld>
            <a:endParaRPr lang="en-US" smtClean="0"/>
          </a:p>
        </p:txBody>
      </p:sp>
      <p:sp>
        <p:nvSpPr>
          <p:cNvPr id="97283" name="Rectangle 2"/>
          <p:cNvSpPr>
            <a:spLocks noGrp="1" noChangeArrowheads="1"/>
          </p:cNvSpPr>
          <p:nvPr>
            <p:ph type="title"/>
          </p:nvPr>
        </p:nvSpPr>
        <p:spPr/>
        <p:txBody>
          <a:bodyPr/>
          <a:lstStyle/>
          <a:p>
            <a:pPr eaLnBrk="1" hangingPunct="1"/>
            <a:r>
              <a:rPr lang="en-US" smtClean="0"/>
              <a:t>Sun</a:t>
            </a:r>
          </a:p>
        </p:txBody>
      </p:sp>
      <p:sp>
        <p:nvSpPr>
          <p:cNvPr id="623619" name="Rectangle 3"/>
          <p:cNvSpPr>
            <a:spLocks noGrp="1" noChangeArrowheads="1"/>
          </p:cNvSpPr>
          <p:nvPr>
            <p:ph type="body" idx="1"/>
          </p:nvPr>
        </p:nvSpPr>
        <p:spPr/>
        <p:txBody>
          <a:bodyPr/>
          <a:lstStyle/>
          <a:p>
            <a:pPr eaLnBrk="1" hangingPunct="1"/>
            <a:r>
              <a:rPr lang="en-US" smtClean="0"/>
              <a:t>Cover up</a:t>
            </a:r>
          </a:p>
          <a:p>
            <a:pPr eaLnBrk="1" hangingPunct="1"/>
            <a:r>
              <a:rPr lang="en-US" smtClean="0"/>
              <a:t>Use sunscreen with a sun protection factor (SPF) of at least 30.</a:t>
            </a:r>
          </a:p>
          <a:p>
            <a:pPr eaLnBrk="1" hangingPunct="1"/>
            <a:r>
              <a:rPr lang="en-US" smtClean="0"/>
              <a:t>Wear a wide brim hard hat.</a:t>
            </a:r>
          </a:p>
          <a:p>
            <a:pPr eaLnBrk="1" hangingPunct="1"/>
            <a:r>
              <a:rPr lang="en-US" smtClean="0"/>
              <a:t>Wear UV-absorbent sunglasses (eye protection).</a:t>
            </a:r>
          </a:p>
          <a:p>
            <a:pPr eaLnBrk="1" hangingPunct="1"/>
            <a:r>
              <a:rPr lang="en-US" smtClean="0"/>
              <a:t>Limit exposure</a:t>
            </a:r>
          </a:p>
        </p:txBody>
      </p:sp>
      <p:pic>
        <p:nvPicPr>
          <p:cNvPr id="97285" name="il_fi" descr="http://www.cksinfo.com/clipart/nature/weather/sun/bright-yellow-sun.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75375" y="322263"/>
            <a:ext cx="1706563"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anim calcmode="lin" valueType="num">
                                      <p:cBhvr additive="base">
                                        <p:cTn id="7" dur="500" fill="hold"/>
                                        <p:tgtEl>
                                          <p:spTgt spid="623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3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3619">
                                            <p:txEl>
                                              <p:pRg st="1" end="1"/>
                                            </p:txEl>
                                          </p:spTgt>
                                        </p:tgtEl>
                                        <p:attrNameLst>
                                          <p:attrName>style.visibility</p:attrName>
                                        </p:attrNameLst>
                                      </p:cBhvr>
                                      <p:to>
                                        <p:strVal val="visible"/>
                                      </p:to>
                                    </p:set>
                                    <p:anim calcmode="lin" valueType="num">
                                      <p:cBhvr additive="base">
                                        <p:cTn id="13" dur="500" fill="hold"/>
                                        <p:tgtEl>
                                          <p:spTgt spid="623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3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3619">
                                            <p:txEl>
                                              <p:pRg st="2" end="2"/>
                                            </p:txEl>
                                          </p:spTgt>
                                        </p:tgtEl>
                                        <p:attrNameLst>
                                          <p:attrName>style.visibility</p:attrName>
                                        </p:attrNameLst>
                                      </p:cBhvr>
                                      <p:to>
                                        <p:strVal val="visible"/>
                                      </p:to>
                                    </p:set>
                                    <p:anim calcmode="lin" valueType="num">
                                      <p:cBhvr additive="base">
                                        <p:cTn id="19" dur="500" fill="hold"/>
                                        <p:tgtEl>
                                          <p:spTgt spid="623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3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3619">
                                            <p:txEl>
                                              <p:pRg st="3" end="3"/>
                                            </p:txEl>
                                          </p:spTgt>
                                        </p:tgtEl>
                                        <p:attrNameLst>
                                          <p:attrName>style.visibility</p:attrName>
                                        </p:attrNameLst>
                                      </p:cBhvr>
                                      <p:to>
                                        <p:strVal val="visible"/>
                                      </p:to>
                                    </p:set>
                                    <p:anim calcmode="lin" valueType="num">
                                      <p:cBhvr additive="base">
                                        <p:cTn id="25" dur="500" fill="hold"/>
                                        <p:tgtEl>
                                          <p:spTgt spid="623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3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3619">
                                            <p:txEl>
                                              <p:pRg st="4" end="4"/>
                                            </p:txEl>
                                          </p:spTgt>
                                        </p:tgtEl>
                                        <p:attrNameLst>
                                          <p:attrName>style.visibility</p:attrName>
                                        </p:attrNameLst>
                                      </p:cBhvr>
                                      <p:to>
                                        <p:strVal val="visible"/>
                                      </p:to>
                                    </p:set>
                                    <p:anim calcmode="lin" valueType="num">
                                      <p:cBhvr additive="base">
                                        <p:cTn id="31" dur="500" fill="hold"/>
                                        <p:tgtEl>
                                          <p:spTgt spid="6236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36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EF46ED-61CB-4859-9855-9F3C6F94B848}" type="slidenum">
              <a:rPr lang="en-US" smtClean="0"/>
              <a:pPr eaLnBrk="1" hangingPunct="1"/>
              <a:t>95</a:t>
            </a:fld>
            <a:endParaRPr lang="en-US" smtClean="0"/>
          </a:p>
        </p:txBody>
      </p:sp>
      <p:sp>
        <p:nvSpPr>
          <p:cNvPr id="98307" name="Rectangle 2"/>
          <p:cNvSpPr>
            <a:spLocks noGrp="1" noChangeArrowheads="1"/>
          </p:cNvSpPr>
          <p:nvPr>
            <p:ph type="title"/>
          </p:nvPr>
        </p:nvSpPr>
        <p:spPr/>
        <p:txBody>
          <a:bodyPr/>
          <a:lstStyle/>
          <a:p>
            <a:pPr eaLnBrk="1" hangingPunct="1"/>
            <a:r>
              <a:rPr lang="en-US" smtClean="0"/>
              <a:t>Safe Work Practices (Heat)</a:t>
            </a:r>
          </a:p>
        </p:txBody>
      </p:sp>
      <p:sp>
        <p:nvSpPr>
          <p:cNvPr id="624643" name="Rectangle 3"/>
          <p:cNvSpPr>
            <a:spLocks noGrp="1" noChangeArrowheads="1"/>
          </p:cNvSpPr>
          <p:nvPr>
            <p:ph type="body" idx="1"/>
          </p:nvPr>
        </p:nvSpPr>
        <p:spPr>
          <a:xfrm>
            <a:off x="457200" y="1600200"/>
            <a:ext cx="5821363" cy="4525963"/>
          </a:xfrm>
        </p:spPr>
        <p:txBody>
          <a:bodyPr/>
          <a:lstStyle/>
          <a:p>
            <a:pPr eaLnBrk="1" hangingPunct="1">
              <a:lnSpc>
                <a:spcPct val="90000"/>
              </a:lnSpc>
            </a:pPr>
            <a:r>
              <a:rPr lang="en-US" sz="2400" smtClean="0"/>
              <a:t>Drink water frequently.</a:t>
            </a:r>
          </a:p>
          <a:p>
            <a:pPr eaLnBrk="1" hangingPunct="1">
              <a:lnSpc>
                <a:spcPct val="90000"/>
              </a:lnSpc>
            </a:pPr>
            <a:r>
              <a:rPr lang="en-US" sz="2400" smtClean="0"/>
              <a:t>Wear light-colored, loose-fitting, breathable clothing.</a:t>
            </a:r>
          </a:p>
          <a:p>
            <a:pPr eaLnBrk="1" hangingPunct="1">
              <a:lnSpc>
                <a:spcPct val="90000"/>
              </a:lnSpc>
            </a:pPr>
            <a:r>
              <a:rPr lang="en-US" sz="2400" smtClean="0"/>
              <a:t>Take frequent short breaks in cool shade.</a:t>
            </a:r>
          </a:p>
          <a:p>
            <a:pPr eaLnBrk="1" hangingPunct="1">
              <a:lnSpc>
                <a:spcPct val="90000"/>
              </a:lnSpc>
            </a:pPr>
            <a:r>
              <a:rPr lang="en-US" sz="2400" smtClean="0"/>
              <a:t>Eat smaller meals before work activity.</a:t>
            </a:r>
          </a:p>
          <a:p>
            <a:pPr eaLnBrk="1" hangingPunct="1">
              <a:lnSpc>
                <a:spcPct val="90000"/>
              </a:lnSpc>
            </a:pPr>
            <a:r>
              <a:rPr lang="en-US" sz="2400" smtClean="0"/>
              <a:t>Avoid caffeine and alcohol or large amounts of sugar.</a:t>
            </a:r>
          </a:p>
          <a:p>
            <a:pPr eaLnBrk="1" hangingPunct="1">
              <a:lnSpc>
                <a:spcPct val="90000"/>
              </a:lnSpc>
            </a:pPr>
            <a:r>
              <a:rPr lang="en-US" sz="2400" smtClean="0"/>
              <a:t>Work in the shade.</a:t>
            </a:r>
          </a:p>
          <a:p>
            <a:pPr eaLnBrk="1" hangingPunct="1">
              <a:lnSpc>
                <a:spcPct val="90000"/>
              </a:lnSpc>
            </a:pPr>
            <a:r>
              <a:rPr lang="en-US" sz="2400" smtClean="0"/>
              <a:t>Consult doctor regard medications.</a:t>
            </a:r>
          </a:p>
          <a:p>
            <a:pPr eaLnBrk="1" hangingPunct="1">
              <a:lnSpc>
                <a:spcPct val="90000"/>
              </a:lnSpc>
            </a:pPr>
            <a:r>
              <a:rPr lang="en-US" sz="2400" smtClean="0"/>
              <a:t>Know limitations of PPE.</a:t>
            </a:r>
          </a:p>
        </p:txBody>
      </p:sp>
      <p:pic>
        <p:nvPicPr>
          <p:cNvPr id="98309" name="Picture 4" descr="sw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2109788"/>
            <a:ext cx="24685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anim calcmode="lin" valueType="num">
                                      <p:cBhvr additive="base">
                                        <p:cTn id="7" dur="500" fill="hold"/>
                                        <p:tgtEl>
                                          <p:spTgt spid="624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43">
                                            <p:txEl>
                                              <p:pRg st="1" end="1"/>
                                            </p:txEl>
                                          </p:spTgt>
                                        </p:tgtEl>
                                        <p:attrNameLst>
                                          <p:attrName>style.visibility</p:attrName>
                                        </p:attrNameLst>
                                      </p:cBhvr>
                                      <p:to>
                                        <p:strVal val="visible"/>
                                      </p:to>
                                    </p:set>
                                    <p:anim calcmode="lin" valueType="num">
                                      <p:cBhvr additive="base">
                                        <p:cTn id="13" dur="500" fill="hold"/>
                                        <p:tgtEl>
                                          <p:spTgt spid="624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43">
                                            <p:txEl>
                                              <p:pRg st="2" end="2"/>
                                            </p:txEl>
                                          </p:spTgt>
                                        </p:tgtEl>
                                        <p:attrNameLst>
                                          <p:attrName>style.visibility</p:attrName>
                                        </p:attrNameLst>
                                      </p:cBhvr>
                                      <p:to>
                                        <p:strVal val="visible"/>
                                      </p:to>
                                    </p:set>
                                    <p:anim calcmode="lin" valueType="num">
                                      <p:cBhvr additive="base">
                                        <p:cTn id="19" dur="500" fill="hold"/>
                                        <p:tgtEl>
                                          <p:spTgt spid="624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43">
                                            <p:txEl>
                                              <p:pRg st="3" end="3"/>
                                            </p:txEl>
                                          </p:spTgt>
                                        </p:tgtEl>
                                        <p:attrNameLst>
                                          <p:attrName>style.visibility</p:attrName>
                                        </p:attrNameLst>
                                      </p:cBhvr>
                                      <p:to>
                                        <p:strVal val="visible"/>
                                      </p:to>
                                    </p:set>
                                    <p:anim calcmode="lin" valueType="num">
                                      <p:cBhvr additive="base">
                                        <p:cTn id="25" dur="500" fill="hold"/>
                                        <p:tgtEl>
                                          <p:spTgt spid="6246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43">
                                            <p:txEl>
                                              <p:pRg st="4" end="4"/>
                                            </p:txEl>
                                          </p:spTgt>
                                        </p:tgtEl>
                                        <p:attrNameLst>
                                          <p:attrName>style.visibility</p:attrName>
                                        </p:attrNameLst>
                                      </p:cBhvr>
                                      <p:to>
                                        <p:strVal val="visible"/>
                                      </p:to>
                                    </p:set>
                                    <p:anim calcmode="lin" valueType="num">
                                      <p:cBhvr additive="base">
                                        <p:cTn id="31" dur="500" fill="hold"/>
                                        <p:tgtEl>
                                          <p:spTgt spid="6246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43">
                                            <p:txEl>
                                              <p:pRg st="5" end="5"/>
                                            </p:txEl>
                                          </p:spTgt>
                                        </p:tgtEl>
                                        <p:attrNameLst>
                                          <p:attrName>style.visibility</p:attrName>
                                        </p:attrNameLst>
                                      </p:cBhvr>
                                      <p:to>
                                        <p:strVal val="visible"/>
                                      </p:to>
                                    </p:set>
                                    <p:anim calcmode="lin" valueType="num">
                                      <p:cBhvr additive="base">
                                        <p:cTn id="37" dur="500" fill="hold"/>
                                        <p:tgtEl>
                                          <p:spTgt spid="6246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4643">
                                            <p:txEl>
                                              <p:pRg st="6" end="6"/>
                                            </p:txEl>
                                          </p:spTgt>
                                        </p:tgtEl>
                                        <p:attrNameLst>
                                          <p:attrName>style.visibility</p:attrName>
                                        </p:attrNameLst>
                                      </p:cBhvr>
                                      <p:to>
                                        <p:strVal val="visible"/>
                                      </p:to>
                                    </p:set>
                                    <p:anim calcmode="lin" valueType="num">
                                      <p:cBhvr additive="base">
                                        <p:cTn id="43" dur="500" fill="hold"/>
                                        <p:tgtEl>
                                          <p:spTgt spid="6246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24643">
                                            <p:txEl>
                                              <p:pRg st="7" end="7"/>
                                            </p:txEl>
                                          </p:spTgt>
                                        </p:tgtEl>
                                        <p:attrNameLst>
                                          <p:attrName>style.visibility</p:attrName>
                                        </p:attrNameLst>
                                      </p:cBhvr>
                                      <p:to>
                                        <p:strVal val="visible"/>
                                      </p:to>
                                    </p:set>
                                    <p:anim calcmode="lin" valueType="num">
                                      <p:cBhvr additive="base">
                                        <p:cTn id="49" dur="500" fill="hold"/>
                                        <p:tgtEl>
                                          <p:spTgt spid="6246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46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509E1A-E45A-462C-B59B-0B6CBC820C33}" type="slidenum">
              <a:rPr lang="en-US" smtClean="0"/>
              <a:pPr eaLnBrk="1" hangingPunct="1"/>
              <a:t>96</a:t>
            </a:fld>
            <a:endParaRPr lang="en-US" smtClean="0"/>
          </a:p>
        </p:txBody>
      </p:sp>
      <p:sp>
        <p:nvSpPr>
          <p:cNvPr id="99331" name="Rectangle 2"/>
          <p:cNvSpPr>
            <a:spLocks noGrp="1" noChangeArrowheads="1"/>
          </p:cNvSpPr>
          <p:nvPr>
            <p:ph type="title"/>
          </p:nvPr>
        </p:nvSpPr>
        <p:spPr/>
        <p:txBody>
          <a:bodyPr/>
          <a:lstStyle/>
          <a:p>
            <a:pPr eaLnBrk="1" hangingPunct="1"/>
            <a:r>
              <a:rPr lang="en-US" smtClean="0"/>
              <a:t>Cold</a:t>
            </a:r>
          </a:p>
        </p:txBody>
      </p:sp>
      <p:sp>
        <p:nvSpPr>
          <p:cNvPr id="626693" name="Rectangle 5"/>
          <p:cNvSpPr>
            <a:spLocks noGrp="1" noChangeArrowheads="1"/>
          </p:cNvSpPr>
          <p:nvPr>
            <p:ph type="body" sz="half" idx="1"/>
          </p:nvPr>
        </p:nvSpPr>
        <p:spPr>
          <a:xfrm>
            <a:off x="457200" y="1600200"/>
            <a:ext cx="6897688" cy="4729163"/>
          </a:xfrm>
        </p:spPr>
        <p:txBody>
          <a:bodyPr/>
          <a:lstStyle/>
          <a:p>
            <a:pPr eaLnBrk="1" hangingPunct="1">
              <a:lnSpc>
                <a:spcPct val="90000"/>
              </a:lnSpc>
            </a:pPr>
            <a:r>
              <a:rPr lang="en-US" smtClean="0"/>
              <a:t>Frostbite</a:t>
            </a:r>
          </a:p>
          <a:p>
            <a:pPr eaLnBrk="1" hangingPunct="1">
              <a:lnSpc>
                <a:spcPct val="90000"/>
              </a:lnSpc>
            </a:pPr>
            <a:r>
              <a:rPr lang="en-US" smtClean="0"/>
              <a:t>Hypothermia</a:t>
            </a:r>
          </a:p>
          <a:p>
            <a:pPr lvl="1" eaLnBrk="1" hangingPunct="1">
              <a:lnSpc>
                <a:spcPct val="90000"/>
              </a:lnSpc>
            </a:pPr>
            <a:r>
              <a:rPr lang="en-US" smtClean="0"/>
              <a:t>Wear several layers of clothing.</a:t>
            </a:r>
          </a:p>
          <a:p>
            <a:pPr lvl="1" eaLnBrk="1" hangingPunct="1">
              <a:lnSpc>
                <a:spcPct val="90000"/>
              </a:lnSpc>
            </a:pPr>
            <a:r>
              <a:rPr lang="en-US" smtClean="0"/>
              <a:t>Wear gloves and a helmet liner.</a:t>
            </a:r>
          </a:p>
          <a:p>
            <a:pPr lvl="1" eaLnBrk="1" hangingPunct="1">
              <a:lnSpc>
                <a:spcPct val="90000"/>
              </a:lnSpc>
            </a:pPr>
            <a:r>
              <a:rPr lang="en-US" smtClean="0"/>
              <a:t>Wear warm footwear with one or two pairs of warm socks.</a:t>
            </a:r>
          </a:p>
          <a:p>
            <a:pPr lvl="1" eaLnBrk="1" hangingPunct="1">
              <a:lnSpc>
                <a:spcPct val="90000"/>
              </a:lnSpc>
            </a:pPr>
            <a:r>
              <a:rPr lang="en-US" smtClean="0"/>
              <a:t>Wear a scarf or face mask.</a:t>
            </a:r>
          </a:p>
          <a:p>
            <a:pPr lvl="1" eaLnBrk="1" hangingPunct="1">
              <a:lnSpc>
                <a:spcPct val="90000"/>
              </a:lnSpc>
            </a:pPr>
            <a:r>
              <a:rPr lang="en-US" smtClean="0"/>
              <a:t>Take frequent short breaks in a warm shelter.</a:t>
            </a:r>
          </a:p>
          <a:p>
            <a:pPr lvl="1" eaLnBrk="1" hangingPunct="1">
              <a:lnSpc>
                <a:spcPct val="90000"/>
              </a:lnSpc>
            </a:pPr>
            <a:r>
              <a:rPr lang="en-US" smtClean="0"/>
              <a:t>Drink warm, sweet beverages.</a:t>
            </a:r>
          </a:p>
          <a:p>
            <a:pPr lvl="1" eaLnBrk="1" hangingPunct="1">
              <a:lnSpc>
                <a:spcPct val="90000"/>
              </a:lnSpc>
            </a:pPr>
            <a:r>
              <a:rPr lang="en-US" smtClean="0"/>
              <a:t>Eat warm, high calorie food such as pasta dishes.</a:t>
            </a:r>
          </a:p>
        </p:txBody>
      </p:sp>
      <p:pic>
        <p:nvPicPr>
          <p:cNvPr id="99333" name="il_fi" descr="http://www.math.rutgers.edu/~lebowitz/SEMINAR/snow_flake_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51600" y="747713"/>
            <a:ext cx="221773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6693">
                                            <p:txEl>
                                              <p:pRg st="0" end="0"/>
                                            </p:txEl>
                                          </p:spTgt>
                                        </p:tgtEl>
                                        <p:attrNameLst>
                                          <p:attrName>style.visibility</p:attrName>
                                        </p:attrNameLst>
                                      </p:cBhvr>
                                      <p:to>
                                        <p:strVal val="visible"/>
                                      </p:to>
                                    </p:set>
                                    <p:anim calcmode="lin" valueType="num">
                                      <p:cBhvr additive="base">
                                        <p:cTn id="7" dur="500" fill="hold"/>
                                        <p:tgtEl>
                                          <p:spTgt spid="6266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66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6693">
                                            <p:txEl>
                                              <p:pRg st="1" end="1"/>
                                            </p:txEl>
                                          </p:spTgt>
                                        </p:tgtEl>
                                        <p:attrNameLst>
                                          <p:attrName>style.visibility</p:attrName>
                                        </p:attrNameLst>
                                      </p:cBhvr>
                                      <p:to>
                                        <p:strVal val="visible"/>
                                      </p:to>
                                    </p:set>
                                    <p:anim calcmode="lin" valueType="num">
                                      <p:cBhvr additive="base">
                                        <p:cTn id="13" dur="500" fill="hold"/>
                                        <p:tgtEl>
                                          <p:spTgt spid="6266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669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26693">
                                            <p:txEl>
                                              <p:pRg st="2" end="2"/>
                                            </p:txEl>
                                          </p:spTgt>
                                        </p:tgtEl>
                                        <p:attrNameLst>
                                          <p:attrName>style.visibility</p:attrName>
                                        </p:attrNameLst>
                                      </p:cBhvr>
                                      <p:to>
                                        <p:strVal val="visible"/>
                                      </p:to>
                                    </p:set>
                                    <p:anim calcmode="lin" valueType="num">
                                      <p:cBhvr additive="base">
                                        <p:cTn id="17" dur="500" fill="hold"/>
                                        <p:tgtEl>
                                          <p:spTgt spid="62669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669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6693">
                                            <p:txEl>
                                              <p:pRg st="3" end="3"/>
                                            </p:txEl>
                                          </p:spTgt>
                                        </p:tgtEl>
                                        <p:attrNameLst>
                                          <p:attrName>style.visibility</p:attrName>
                                        </p:attrNameLst>
                                      </p:cBhvr>
                                      <p:to>
                                        <p:strVal val="visible"/>
                                      </p:to>
                                    </p:set>
                                    <p:anim calcmode="lin" valueType="num">
                                      <p:cBhvr additive="base">
                                        <p:cTn id="21" dur="500" fill="hold"/>
                                        <p:tgtEl>
                                          <p:spTgt spid="6266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2669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26693">
                                            <p:txEl>
                                              <p:pRg st="4" end="4"/>
                                            </p:txEl>
                                          </p:spTgt>
                                        </p:tgtEl>
                                        <p:attrNameLst>
                                          <p:attrName>style.visibility</p:attrName>
                                        </p:attrNameLst>
                                      </p:cBhvr>
                                      <p:to>
                                        <p:strVal val="visible"/>
                                      </p:to>
                                    </p:set>
                                    <p:anim calcmode="lin" valueType="num">
                                      <p:cBhvr additive="base">
                                        <p:cTn id="25" dur="500" fill="hold"/>
                                        <p:tgtEl>
                                          <p:spTgt spid="62669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669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6693">
                                            <p:txEl>
                                              <p:pRg st="5" end="5"/>
                                            </p:txEl>
                                          </p:spTgt>
                                        </p:tgtEl>
                                        <p:attrNameLst>
                                          <p:attrName>style.visibility</p:attrName>
                                        </p:attrNameLst>
                                      </p:cBhvr>
                                      <p:to>
                                        <p:strVal val="visible"/>
                                      </p:to>
                                    </p:set>
                                    <p:anim calcmode="lin" valueType="num">
                                      <p:cBhvr additive="base">
                                        <p:cTn id="29" dur="500" fill="hold"/>
                                        <p:tgtEl>
                                          <p:spTgt spid="62669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2669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26693">
                                            <p:txEl>
                                              <p:pRg st="6" end="6"/>
                                            </p:txEl>
                                          </p:spTgt>
                                        </p:tgtEl>
                                        <p:attrNameLst>
                                          <p:attrName>style.visibility</p:attrName>
                                        </p:attrNameLst>
                                      </p:cBhvr>
                                      <p:to>
                                        <p:strVal val="visible"/>
                                      </p:to>
                                    </p:set>
                                    <p:anim calcmode="lin" valueType="num">
                                      <p:cBhvr additive="base">
                                        <p:cTn id="33" dur="500" fill="hold"/>
                                        <p:tgtEl>
                                          <p:spTgt spid="62669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2669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26693">
                                            <p:txEl>
                                              <p:pRg st="7" end="7"/>
                                            </p:txEl>
                                          </p:spTgt>
                                        </p:tgtEl>
                                        <p:attrNameLst>
                                          <p:attrName>style.visibility</p:attrName>
                                        </p:attrNameLst>
                                      </p:cBhvr>
                                      <p:to>
                                        <p:strVal val="visible"/>
                                      </p:to>
                                    </p:set>
                                    <p:anim calcmode="lin" valueType="num">
                                      <p:cBhvr additive="base">
                                        <p:cTn id="37" dur="500" fill="hold"/>
                                        <p:tgtEl>
                                          <p:spTgt spid="62669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669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26693">
                                            <p:txEl>
                                              <p:pRg st="8" end="8"/>
                                            </p:txEl>
                                          </p:spTgt>
                                        </p:tgtEl>
                                        <p:attrNameLst>
                                          <p:attrName>style.visibility</p:attrName>
                                        </p:attrNameLst>
                                      </p:cBhvr>
                                      <p:to>
                                        <p:strVal val="visible"/>
                                      </p:to>
                                    </p:set>
                                    <p:anim calcmode="lin" valueType="num">
                                      <p:cBhvr additive="base">
                                        <p:cTn id="41" dur="500" fill="hold"/>
                                        <p:tgtEl>
                                          <p:spTgt spid="62669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2669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8C610-50A9-49D5-9DC0-907576F20060}" type="slidenum">
              <a:rPr lang="en-US" smtClean="0"/>
              <a:pPr eaLnBrk="1" hangingPunct="1"/>
              <a:t>97</a:t>
            </a:fld>
            <a:endParaRPr lang="en-US" smtClean="0"/>
          </a:p>
        </p:txBody>
      </p:sp>
      <p:grpSp>
        <p:nvGrpSpPr>
          <p:cNvPr id="100355" name="Group 4"/>
          <p:cNvGrpSpPr>
            <a:grpSpLocks/>
          </p:cNvGrpSpPr>
          <p:nvPr/>
        </p:nvGrpSpPr>
        <p:grpSpPr bwMode="auto">
          <a:xfrm>
            <a:off x="295275" y="493713"/>
            <a:ext cx="8281988" cy="6154737"/>
            <a:chOff x="6314" y="6879"/>
            <a:chExt cx="4334" cy="3957"/>
          </a:xfrm>
        </p:grpSpPr>
        <p:pic>
          <p:nvPicPr>
            <p:cNvPr id="100356" name="Picture 5" descr="cold worke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674" y="6879"/>
              <a:ext cx="3625" cy="303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57" name="Text Box 6"/>
            <p:cNvSpPr txBox="1">
              <a:spLocks noChangeArrowheads="1"/>
            </p:cNvSpPr>
            <p:nvPr/>
          </p:nvSpPr>
          <p:spPr bwMode="auto">
            <a:xfrm>
              <a:off x="6314" y="10051"/>
              <a:ext cx="4334"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a:t>Workers exposed to cold must dress appropriately for the weather.</a:t>
              </a:r>
              <a:endParaRPr lang="en-US" sz="2800"/>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35CB1D-9C2B-41C6-AAD4-C36A60DF133F}" type="slidenum">
              <a:rPr lang="en-US" smtClean="0"/>
              <a:pPr eaLnBrk="1" hangingPunct="1"/>
              <a:t>98</a:t>
            </a:fld>
            <a:endParaRPr lang="en-US" smtClean="0"/>
          </a:p>
        </p:txBody>
      </p:sp>
      <p:grpSp>
        <p:nvGrpSpPr>
          <p:cNvPr id="101379" name="Group 5"/>
          <p:cNvGrpSpPr>
            <a:grpSpLocks/>
          </p:cNvGrpSpPr>
          <p:nvPr/>
        </p:nvGrpSpPr>
        <p:grpSpPr bwMode="auto">
          <a:xfrm>
            <a:off x="1422400" y="204788"/>
            <a:ext cx="5816600" cy="6429375"/>
            <a:chOff x="1439" y="1440"/>
            <a:chExt cx="9162" cy="10124"/>
          </a:xfrm>
        </p:grpSpPr>
        <p:pic>
          <p:nvPicPr>
            <p:cNvPr id="101380" name="Picture 6" descr="cold stress equation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1440"/>
              <a:ext cx="8969" cy="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 Box 7"/>
            <p:cNvSpPr txBox="1">
              <a:spLocks noChangeArrowheads="1"/>
            </p:cNvSpPr>
            <p:nvPr/>
          </p:nvSpPr>
          <p:spPr bwMode="auto">
            <a:xfrm>
              <a:off x="3052" y="3513"/>
              <a:ext cx="2114" cy="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When the body is unable to warm itself, serious cold-related illnesses and injuries may occur, and permanent tissue damage and death may result. </a:t>
              </a:r>
            </a:p>
            <a:p>
              <a:pPr eaLnBrk="1" hangingPunct="1"/>
              <a:endParaRPr lang="en-US" sz="1000"/>
            </a:p>
            <a:p>
              <a:pPr eaLnBrk="1" hangingPunct="1"/>
              <a:r>
                <a:rPr lang="en-US" sz="1000" b="1"/>
                <a:t>Hypothermia </a:t>
              </a:r>
              <a:r>
                <a:rPr lang="en-US" sz="1000"/>
                <a:t>can occur when </a:t>
              </a:r>
              <a:r>
                <a:rPr lang="en-US" sz="1000" i="1"/>
                <a:t>land temperatures</a:t>
              </a:r>
              <a:r>
                <a:rPr lang="en-US" sz="1000"/>
                <a:t> are </a:t>
              </a:r>
              <a:r>
                <a:rPr lang="en-US" sz="1000" b="1"/>
                <a:t>above</a:t>
              </a:r>
              <a:r>
                <a:rPr lang="en-US" sz="1000"/>
                <a:t> freezing or </a:t>
              </a:r>
              <a:r>
                <a:rPr lang="en-US" sz="1000" i="1"/>
                <a:t>water temperatures</a:t>
              </a:r>
              <a:r>
                <a:rPr lang="en-US" sz="1000"/>
                <a:t> are below 98.6°F/37°C. Cold-related illnesses can slowly overcome a person who has been chilled by low temperatures, brisk winds, or wet clothing.</a:t>
              </a:r>
              <a:endParaRPr lang="en-US"/>
            </a:p>
          </p:txBody>
        </p:sp>
        <p:sp>
          <p:nvSpPr>
            <p:cNvPr id="101382" name="Text Box 8"/>
            <p:cNvSpPr txBox="1">
              <a:spLocks noChangeArrowheads="1"/>
            </p:cNvSpPr>
            <p:nvPr/>
          </p:nvSpPr>
          <p:spPr bwMode="auto">
            <a:xfrm>
              <a:off x="3514" y="2603"/>
              <a:ext cx="6183"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t>LOW TEMPERATURE + WIND SPEED + WETNESS = INJURIES &amp; ILLNESS</a:t>
              </a:r>
              <a:endParaRPr lang="en-US"/>
            </a:p>
          </p:txBody>
        </p:sp>
        <p:sp>
          <p:nvSpPr>
            <p:cNvPr id="101383" name="Text Box 9"/>
            <p:cNvSpPr txBox="1">
              <a:spLocks noChangeArrowheads="1"/>
            </p:cNvSpPr>
            <p:nvPr/>
          </p:nvSpPr>
          <p:spPr bwMode="auto">
            <a:xfrm>
              <a:off x="3593" y="1823"/>
              <a:ext cx="6091"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FFFFFF"/>
                  </a:solidFill>
                </a:rPr>
                <a:t>THE COLD STRESS EQUATION</a:t>
              </a:r>
              <a:endParaRPr lang="en-US"/>
            </a:p>
          </p:txBody>
        </p:sp>
        <p:sp>
          <p:nvSpPr>
            <p:cNvPr id="101384" name="Text Box 10"/>
            <p:cNvSpPr txBox="1">
              <a:spLocks noChangeArrowheads="1"/>
            </p:cNvSpPr>
            <p:nvPr/>
          </p:nvSpPr>
          <p:spPr bwMode="auto">
            <a:xfrm>
              <a:off x="7808" y="4440"/>
              <a:ext cx="1903"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a:t>Little Danger</a:t>
              </a:r>
            </a:p>
            <a:p>
              <a:pPr algn="ctr" eaLnBrk="1" hangingPunct="1"/>
              <a:r>
                <a:rPr lang="en-US" sz="1000" b="1"/>
                <a:t>(Caution)</a:t>
              </a:r>
            </a:p>
            <a:p>
              <a:pPr algn="ctr" eaLnBrk="1" hangingPunct="1"/>
              <a:r>
                <a:rPr lang="en-US" sz="800"/>
                <a:t>Freezing to Exposed Flesh within 1 Hour</a:t>
              </a:r>
              <a:endParaRPr lang="en-US"/>
            </a:p>
          </p:txBody>
        </p:sp>
        <p:sp>
          <p:nvSpPr>
            <p:cNvPr id="101385" name="Text Box 11"/>
            <p:cNvSpPr txBox="1">
              <a:spLocks noChangeArrowheads="1"/>
            </p:cNvSpPr>
            <p:nvPr/>
          </p:nvSpPr>
          <p:spPr bwMode="auto">
            <a:xfrm>
              <a:off x="7814" y="5905"/>
              <a:ext cx="190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a:t>Danger</a:t>
              </a:r>
            </a:p>
            <a:p>
              <a:pPr algn="ctr" eaLnBrk="1" hangingPunct="1"/>
              <a:r>
                <a:rPr lang="en-US" sz="800"/>
                <a:t>Freezing to Exposed Flesh within 1 Minute</a:t>
              </a:r>
              <a:endParaRPr lang="en-US"/>
            </a:p>
          </p:txBody>
        </p:sp>
        <p:sp>
          <p:nvSpPr>
            <p:cNvPr id="101386" name="Text Box 12"/>
            <p:cNvSpPr txBox="1">
              <a:spLocks noChangeArrowheads="1"/>
            </p:cNvSpPr>
            <p:nvPr/>
          </p:nvSpPr>
          <p:spPr bwMode="auto">
            <a:xfrm>
              <a:off x="7632" y="7843"/>
              <a:ext cx="2247"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a:t>Extreme Danger</a:t>
              </a:r>
            </a:p>
            <a:p>
              <a:pPr algn="ctr" eaLnBrk="1" hangingPunct="1"/>
              <a:r>
                <a:rPr lang="en-US" sz="800"/>
                <a:t>Freezing to Exposed Flesh within 30 Seconds</a:t>
              </a:r>
              <a:endParaRPr lang="en-US"/>
            </a:p>
          </p:txBody>
        </p:sp>
        <p:sp>
          <p:nvSpPr>
            <p:cNvPr id="101387" name="Text Box 13"/>
            <p:cNvSpPr txBox="1">
              <a:spLocks noChangeArrowheads="1"/>
            </p:cNvSpPr>
            <p:nvPr/>
          </p:nvSpPr>
          <p:spPr bwMode="auto">
            <a:xfrm>
              <a:off x="7980" y="9790"/>
              <a:ext cx="1981"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Adapted from: ACGIH® Threshold Limit Values, and Physical Agents Biohazard Indices, 1998 – 1999.</a:t>
              </a:r>
              <a:endParaRPr lang="en-US"/>
            </a:p>
          </p:txBody>
        </p:sp>
        <p:sp>
          <p:nvSpPr>
            <p:cNvPr id="101388" name="Text Box 14"/>
            <p:cNvSpPr txBox="1">
              <a:spLocks noChangeArrowheads="1"/>
            </p:cNvSpPr>
            <p:nvPr/>
          </p:nvSpPr>
          <p:spPr bwMode="auto">
            <a:xfrm>
              <a:off x="1439" y="7069"/>
              <a:ext cx="142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U.S. Department of Labor</a:t>
              </a:r>
            </a:p>
            <a:p>
              <a:pPr eaLnBrk="1" hangingPunct="1"/>
              <a:r>
                <a:rPr lang="en-US" sz="1000"/>
                <a:t>Occupational Safety and Health Administration</a:t>
              </a:r>
            </a:p>
            <a:p>
              <a:pPr eaLnBrk="1" hangingPunct="1"/>
              <a:endParaRPr lang="en-US" sz="1000"/>
            </a:p>
            <a:p>
              <a:pPr eaLnBrk="1" hangingPunct="1"/>
              <a:r>
                <a:rPr lang="en-US" sz="1000"/>
                <a:t>OSHA 3156</a:t>
              </a:r>
            </a:p>
            <a:p>
              <a:pPr eaLnBrk="1" hangingPunct="1"/>
              <a:r>
                <a:rPr lang="en-US" sz="1000"/>
                <a:t>1998</a:t>
              </a:r>
              <a:endParaRPr lang="en-US"/>
            </a:p>
          </p:txBody>
        </p:sp>
        <p:sp>
          <p:nvSpPr>
            <p:cNvPr id="101389" name="Text Box 15"/>
            <p:cNvSpPr txBox="1">
              <a:spLocks noChangeArrowheads="1"/>
            </p:cNvSpPr>
            <p:nvPr/>
          </p:nvSpPr>
          <p:spPr bwMode="auto">
            <a:xfrm>
              <a:off x="5139" y="4174"/>
              <a:ext cx="1916" cy="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800"/>
                </a:spcAft>
              </a:pPr>
              <a:r>
                <a:rPr lang="en-US" sz="1000"/>
                <a:t>30°F / -1.1°C	– </a:t>
              </a:r>
            </a:p>
            <a:p>
              <a:pPr eaLnBrk="1" hangingPunct="1">
                <a:spcAft>
                  <a:spcPts val="1800"/>
                </a:spcAft>
              </a:pPr>
              <a:r>
                <a:rPr lang="en-US" sz="1000"/>
                <a:t>20°F / -6.7°C	–</a:t>
              </a:r>
            </a:p>
            <a:p>
              <a:pPr eaLnBrk="1" hangingPunct="1">
                <a:spcAft>
                  <a:spcPts val="1800"/>
                </a:spcAft>
              </a:pPr>
              <a:r>
                <a:rPr lang="en-US" sz="1000"/>
                <a:t>10°F / -12.2°C	–</a:t>
              </a:r>
            </a:p>
            <a:p>
              <a:pPr eaLnBrk="1" hangingPunct="1">
                <a:spcAft>
                  <a:spcPts val="1800"/>
                </a:spcAft>
              </a:pPr>
              <a:r>
                <a:rPr lang="en-US" sz="1000"/>
                <a:t>0°F / -17.8°C	–</a:t>
              </a:r>
            </a:p>
            <a:p>
              <a:pPr eaLnBrk="1" hangingPunct="1">
                <a:spcAft>
                  <a:spcPts val="1800"/>
                </a:spcAft>
              </a:pPr>
              <a:r>
                <a:rPr lang="en-US" sz="1000"/>
                <a:t>-10°F / -23.3°C	–</a:t>
              </a:r>
            </a:p>
            <a:p>
              <a:pPr eaLnBrk="1" hangingPunct="1">
                <a:spcAft>
                  <a:spcPts val="1800"/>
                </a:spcAft>
              </a:pPr>
              <a:r>
                <a:rPr lang="en-US" sz="1000"/>
                <a:t>-20°F / -28.9°C	–</a:t>
              </a:r>
            </a:p>
            <a:p>
              <a:pPr eaLnBrk="1" hangingPunct="1">
                <a:spcAft>
                  <a:spcPts val="1800"/>
                </a:spcAft>
              </a:pPr>
              <a:r>
                <a:rPr lang="en-US" sz="1000"/>
                <a:t>-30°F / -34.4°C	–</a:t>
              </a:r>
            </a:p>
            <a:p>
              <a:pPr eaLnBrk="1" hangingPunct="1">
                <a:spcAft>
                  <a:spcPts val="1800"/>
                </a:spcAft>
              </a:pPr>
              <a:r>
                <a:rPr lang="en-US" sz="1000"/>
                <a:t>-40°F / -40°C	–</a:t>
              </a:r>
            </a:p>
            <a:p>
              <a:pPr eaLnBrk="1" hangingPunct="1">
                <a:spcAft>
                  <a:spcPts val="1800"/>
                </a:spcAft>
              </a:pPr>
              <a:r>
                <a:rPr lang="en-US" sz="1000"/>
                <a:t>-50°F / -45.6°C	–</a:t>
              </a:r>
            </a:p>
            <a:p>
              <a:pPr eaLnBrk="1" hangingPunct="1">
                <a:spcAft>
                  <a:spcPts val="1800"/>
                </a:spcAft>
              </a:pPr>
              <a:endParaRPr lang="en-US" sz="1000"/>
            </a:p>
            <a:p>
              <a:pPr eaLnBrk="1" hangingPunct="1">
                <a:spcAft>
                  <a:spcPts val="1800"/>
                </a:spcAft>
              </a:pPr>
              <a:endParaRPr lang="en-US" sz="1000"/>
            </a:p>
            <a:p>
              <a:pPr eaLnBrk="1" hangingPunct="1">
                <a:spcAft>
                  <a:spcPts val="1800"/>
                </a:spcAft>
              </a:pPr>
              <a:endParaRPr lang="en-US" sz="1000"/>
            </a:p>
            <a:p>
              <a:pPr eaLnBrk="1" hangingPunct="1">
                <a:spcAft>
                  <a:spcPts val="1800"/>
                </a:spcAft>
              </a:pPr>
              <a:endParaRPr lang="en-US" sz="1000"/>
            </a:p>
            <a:p>
              <a:pPr eaLnBrk="1" hangingPunct="1"/>
              <a:endParaRPr lang="en-US"/>
            </a:p>
          </p:txBody>
        </p:sp>
        <p:sp>
          <p:nvSpPr>
            <p:cNvPr id="101390" name="Text Box 16"/>
            <p:cNvSpPr txBox="1">
              <a:spLocks noChangeArrowheads="1"/>
            </p:cNvSpPr>
            <p:nvPr/>
          </p:nvSpPr>
          <p:spPr bwMode="auto">
            <a:xfrm>
              <a:off x="6248" y="3501"/>
              <a:ext cx="207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a:t>Wind Speed (MPH)</a:t>
              </a:r>
            </a:p>
            <a:p>
              <a:pPr algn="ctr" eaLnBrk="1" hangingPunct="1"/>
              <a:r>
                <a:rPr lang="en-US" sz="800" b="1">
                  <a:latin typeface="Arial Narrow" pitchFamily="34" charset="0"/>
                </a:rPr>
                <a:t>0 10 20 30 40</a:t>
              </a:r>
              <a:endParaRPr lang="en-US"/>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1A7D5-514B-4CDE-B72F-FE8CDFE92B83}" type="slidenum">
              <a:rPr lang="en-US" smtClean="0"/>
              <a:pPr eaLnBrk="1" hangingPunct="1"/>
              <a:t>99</a:t>
            </a:fld>
            <a:endParaRPr lang="en-US" smtClean="0"/>
          </a:p>
        </p:txBody>
      </p:sp>
      <p:sp>
        <p:nvSpPr>
          <p:cNvPr id="102403" name="Rectangle 2"/>
          <p:cNvSpPr>
            <a:spLocks noGrp="1" noChangeArrowheads="1"/>
          </p:cNvSpPr>
          <p:nvPr>
            <p:ph type="title"/>
          </p:nvPr>
        </p:nvSpPr>
        <p:spPr/>
        <p:txBody>
          <a:bodyPr/>
          <a:lstStyle/>
          <a:p>
            <a:pPr eaLnBrk="1" hangingPunct="1"/>
            <a:r>
              <a:rPr lang="en-US" smtClean="0"/>
              <a:t>Occupational Noise</a:t>
            </a:r>
          </a:p>
        </p:txBody>
      </p:sp>
      <p:sp>
        <p:nvSpPr>
          <p:cNvPr id="102404" name="Rectangle 4"/>
          <p:cNvSpPr>
            <a:spLocks noGrp="1" noChangeArrowheads="1"/>
          </p:cNvSpPr>
          <p:nvPr>
            <p:ph type="body" sz="half" idx="1"/>
          </p:nvPr>
        </p:nvSpPr>
        <p:spPr/>
        <p:txBody>
          <a:bodyPr/>
          <a:lstStyle/>
          <a:p>
            <a:pPr eaLnBrk="1" hangingPunct="1"/>
            <a:r>
              <a:rPr lang="en-US" smtClean="0"/>
              <a:t>Noise is measured using sound level meters</a:t>
            </a:r>
          </a:p>
          <a:p>
            <a:pPr eaLnBrk="1" hangingPunct="1"/>
            <a:r>
              <a:rPr lang="en-US" b="1" smtClean="0"/>
              <a:t>Decibel</a:t>
            </a:r>
            <a:r>
              <a:rPr lang="en-US" smtClean="0"/>
              <a:t> (abbreviated </a:t>
            </a:r>
            <a:r>
              <a:rPr lang="en-US" b="1" smtClean="0"/>
              <a:t>dB</a:t>
            </a:r>
            <a:r>
              <a:rPr lang="en-US" smtClean="0"/>
              <a:t>) unit used to measure the intensity of a sound. </a:t>
            </a:r>
          </a:p>
        </p:txBody>
      </p:sp>
      <p:grpSp>
        <p:nvGrpSpPr>
          <p:cNvPr id="102405" name="Group 6"/>
          <p:cNvGrpSpPr>
            <a:grpSpLocks/>
          </p:cNvGrpSpPr>
          <p:nvPr/>
        </p:nvGrpSpPr>
        <p:grpSpPr bwMode="auto">
          <a:xfrm>
            <a:off x="4794250" y="2032000"/>
            <a:ext cx="3930650" cy="3683000"/>
            <a:chOff x="7768" y="5093"/>
            <a:chExt cx="3198" cy="3076"/>
          </a:xfrm>
        </p:grpSpPr>
        <p:pic>
          <p:nvPicPr>
            <p:cNvPr id="102406" name="Picture 7" descr="sound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 y="5093"/>
              <a:ext cx="992" cy="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 Box 8"/>
            <p:cNvSpPr txBox="1">
              <a:spLocks noChangeArrowheads="1"/>
            </p:cNvSpPr>
            <p:nvPr/>
          </p:nvSpPr>
          <p:spPr bwMode="auto">
            <a:xfrm>
              <a:off x="7768" y="7495"/>
              <a:ext cx="319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a:t>Standard Sound Level Meter</a:t>
              </a:r>
            </a:p>
            <a:p>
              <a:pPr algn="ctr" eaLnBrk="1" hangingPunct="1"/>
              <a:r>
                <a:rPr lang="en-US" sz="2000" b="1" i="1"/>
                <a:t>Quest Technologies</a:t>
              </a:r>
              <a:endParaRPr lang="en-US" sz="2000"/>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3371</TotalTime>
  <Words>19419</Words>
  <Application>Microsoft Office PowerPoint</Application>
  <PresentationFormat>On-screen Show (4:3)</PresentationFormat>
  <Paragraphs>2048</Paragraphs>
  <Slides>158</Slides>
  <Notes>153</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158</vt:i4>
      </vt:variant>
    </vt:vector>
  </HeadingPairs>
  <TitlesOfParts>
    <vt:vector size="164" baseType="lpstr">
      <vt:lpstr>Arial</vt:lpstr>
      <vt:lpstr>Arial Narrow</vt:lpstr>
      <vt:lpstr>Times New Roman</vt:lpstr>
      <vt:lpstr>Tahoma</vt:lpstr>
      <vt:lpstr>Default Design</vt:lpstr>
      <vt:lpstr>PC Paintbrush Picture</vt:lpstr>
      <vt:lpstr>Health Hazards in Construction Part 2</vt:lpstr>
      <vt:lpstr>Chemical Health Hazards</vt:lpstr>
      <vt:lpstr>Important Terms</vt:lpstr>
      <vt:lpstr>Important Terms</vt:lpstr>
      <vt:lpstr>Chemical Health Hazards</vt:lpstr>
      <vt:lpstr>Routes of Entry</vt:lpstr>
      <vt:lpstr>Units of Concentration</vt:lpstr>
      <vt:lpstr>Part Per Million (ppm)</vt:lpstr>
      <vt:lpstr>Milligrams per Cubic Meter of Air (mg/m³)</vt:lpstr>
      <vt:lpstr>Micrograms per Cubic Meter of Air (µg/m³)</vt:lpstr>
      <vt:lpstr>Fibers per Cubic Centimeter (f/cc) </vt:lpstr>
      <vt:lpstr>OSHA PEL for Asbestos </vt:lpstr>
      <vt:lpstr>Respirable Particles</vt:lpstr>
      <vt:lpstr>Respirable Particles</vt:lpstr>
      <vt:lpstr>PowerPoint Presentation</vt:lpstr>
      <vt:lpstr>PowerPoint Presentation</vt:lpstr>
      <vt:lpstr>High Efficiency Particulate Air (HEPA) </vt:lpstr>
      <vt:lpstr>Gases</vt:lpstr>
      <vt:lpstr>Gases</vt:lpstr>
      <vt:lpstr>Group Discussion…</vt:lpstr>
      <vt:lpstr>Gases</vt:lpstr>
      <vt:lpstr>Gas Density</vt:lpstr>
      <vt:lpstr>Breathable Air</vt:lpstr>
      <vt:lpstr>PowerPoint Presentation</vt:lpstr>
      <vt:lpstr>PowerPoint Presentation</vt:lpstr>
      <vt:lpstr>PowerPoint Presentation</vt:lpstr>
      <vt:lpstr>Confined Space Hazards</vt:lpstr>
      <vt:lpstr>PowerPoint Presentation</vt:lpstr>
      <vt:lpstr>PowerPoint Presentation</vt:lpstr>
      <vt:lpstr>Temporary Heating Devices &amp; Asphyxiation</vt:lpstr>
      <vt:lpstr>PowerPoint Presentation</vt:lpstr>
      <vt:lpstr>Chemical Asphyxiant</vt:lpstr>
      <vt:lpstr>Carbon Monoxide (CO) </vt:lpstr>
      <vt:lpstr>PowerPoint Presentation</vt:lpstr>
      <vt:lpstr>PowerPoint Presentation</vt:lpstr>
      <vt:lpstr>Hydrogen Sulfide</vt:lpstr>
      <vt:lpstr>PowerPoint Presentation</vt:lpstr>
      <vt:lpstr>Welding, Cutting &amp; Brazing Gases</vt:lpstr>
      <vt:lpstr>Diesel Exhaust</vt:lpstr>
      <vt:lpstr>Respiratory Protection for Exposure to Gases</vt:lpstr>
      <vt:lpstr>End of Service Life Indicator (ESLI)</vt:lpstr>
      <vt:lpstr>Vapors</vt:lpstr>
      <vt:lpstr>How are Vapors Formed? </vt:lpstr>
      <vt:lpstr>Vapors</vt:lpstr>
      <vt:lpstr>Vapor Density</vt:lpstr>
      <vt:lpstr>Flash Point</vt:lpstr>
      <vt:lpstr>How do Solvents Affect the Body? </vt:lpstr>
      <vt:lpstr>Vapor Pressure</vt:lpstr>
      <vt:lpstr>Hazardous (Dangerous) Vapor Pressure</vt:lpstr>
      <vt:lpstr>Group Discussion…</vt:lpstr>
      <vt:lpstr>Respiratory Protection for Exposure to Vapors</vt:lpstr>
      <vt:lpstr>Fumes</vt:lpstr>
      <vt:lpstr>Group Discussion… </vt:lpstr>
      <vt:lpstr>How do fumes affect the body?</vt:lpstr>
      <vt:lpstr>Welding Fumes</vt:lpstr>
      <vt:lpstr>PowerPoint Presentation</vt:lpstr>
      <vt:lpstr>Asphalt Fumes</vt:lpstr>
      <vt:lpstr>Naphtha (Coal Tar)</vt:lpstr>
      <vt:lpstr>Lead Fumes</vt:lpstr>
      <vt:lpstr>Plumbers Melting Pot (Lead)</vt:lpstr>
      <vt:lpstr>Hexavalent Chromium</vt:lpstr>
      <vt:lpstr>Respiratory Protection for Exposure to Fumes</vt:lpstr>
      <vt:lpstr>Dusts &amp; Fibers</vt:lpstr>
      <vt:lpstr>Dusts &amp; Fibers</vt:lpstr>
      <vt:lpstr>How do dust &amp; fibers affect the body?</vt:lpstr>
      <vt:lpstr>Body’s Defense against Dust </vt:lpstr>
      <vt:lpstr>PowerPoint Presentation</vt:lpstr>
      <vt:lpstr>Crystalline Silica</vt:lpstr>
      <vt:lpstr>Silicosis</vt:lpstr>
      <vt:lpstr>PowerPoint Presentation</vt:lpstr>
      <vt:lpstr>Silicosis</vt:lpstr>
      <vt:lpstr>Crystalline Silica</vt:lpstr>
      <vt:lpstr>PowerPoint Presentation</vt:lpstr>
      <vt:lpstr>Asbestos</vt:lpstr>
      <vt:lpstr>Asbestosis </vt:lpstr>
      <vt:lpstr>Lead-Based Paint Dust</vt:lpstr>
      <vt:lpstr>EPA Certified Lead Renovator</vt:lpstr>
      <vt:lpstr>Fiberglass Insulation</vt:lpstr>
      <vt:lpstr>PowerPoint Presentation</vt:lpstr>
      <vt:lpstr>Mists</vt:lpstr>
      <vt:lpstr>How do mists affect the body?</vt:lpstr>
      <vt:lpstr>Respiratory Protection for Exposures to Mists</vt:lpstr>
      <vt:lpstr>Chemical Health Hazard Categories</vt:lpstr>
      <vt:lpstr>Reproductive Toxins</vt:lpstr>
      <vt:lpstr>Synergistic Effect</vt:lpstr>
      <vt:lpstr>Your Right to Know!</vt:lpstr>
      <vt:lpstr>Contractors Guide to HCS Compliance</vt:lpstr>
      <vt:lpstr>Safety Data Sheet (SDS) </vt:lpstr>
      <vt:lpstr>Physical Health Hazards</vt:lpstr>
      <vt:lpstr>Important Terms</vt:lpstr>
      <vt:lpstr>Physical Health Hazards</vt:lpstr>
      <vt:lpstr>Heat</vt:lpstr>
      <vt:lpstr>PowerPoint Presentation</vt:lpstr>
      <vt:lpstr>Sun</vt:lpstr>
      <vt:lpstr>Safe Work Practices (Heat)</vt:lpstr>
      <vt:lpstr>Cold</vt:lpstr>
      <vt:lpstr>PowerPoint Presentation</vt:lpstr>
      <vt:lpstr>PowerPoint Presentation</vt:lpstr>
      <vt:lpstr>Occupational Noise</vt:lpstr>
      <vt:lpstr>PowerPoint Presentation</vt:lpstr>
      <vt:lpstr>What is A–Weighted?</vt:lpstr>
      <vt:lpstr>Tinnitus</vt:lpstr>
      <vt:lpstr>The Inner Ear</vt:lpstr>
      <vt:lpstr>Cochlea</vt:lpstr>
      <vt:lpstr>How Noise Damages the Ear</vt:lpstr>
      <vt:lpstr>PowerPoint Presentation</vt:lpstr>
      <vt:lpstr>Occupational Noise Exposures (29 CFR 1926.52)</vt:lpstr>
      <vt:lpstr>Engineering &amp; Administrative Controls for Noise</vt:lpstr>
      <vt:lpstr>PowerPoint Presentation</vt:lpstr>
      <vt:lpstr>PowerPoint Presentation</vt:lpstr>
      <vt:lpstr>PowerPoint Presentation</vt:lpstr>
      <vt:lpstr>Hearing Conservation Program</vt:lpstr>
      <vt:lpstr>PowerPoint Presentation</vt:lpstr>
      <vt:lpstr>Recommendations for Protecting Hearing…</vt:lpstr>
      <vt:lpstr>Noise Reduction Rating (NRR)</vt:lpstr>
      <vt:lpstr>Proposed Noise Reduction Rating (NRR)</vt:lpstr>
      <vt:lpstr>OSHA NRR Adjustment Calculation</vt:lpstr>
      <vt:lpstr>NIOSH NRR Adjustment Calculation</vt:lpstr>
      <vt:lpstr>Dual Hearing Protection </vt:lpstr>
      <vt:lpstr>Dual Hearing Protection</vt:lpstr>
      <vt:lpstr>Cumulative Trauma Disorders (CTDs)</vt:lpstr>
      <vt:lpstr>Cumulative Trauma Disorders (CTDs)</vt:lpstr>
      <vt:lpstr>Cumulative Trauma Disorders (CTDs)</vt:lpstr>
      <vt:lpstr>Cumulative Trauma Disorders (CTDs)</vt:lpstr>
      <vt:lpstr>Cumulative Trauma Disorders (CTDs)</vt:lpstr>
      <vt:lpstr>Cumulative Trauma Disorders (CTDs)</vt:lpstr>
      <vt:lpstr>Preventing CTDs</vt:lpstr>
      <vt:lpstr>Ergonomics</vt:lpstr>
      <vt:lpstr>Pre-Work Stretch &amp; Flex Trunk &amp; Low Back</vt:lpstr>
      <vt:lpstr>Pre-Work Stretch &amp; Flex Legs</vt:lpstr>
      <vt:lpstr>Pre-Work Stretch &amp; Flex Upper Body</vt:lpstr>
      <vt:lpstr>Pre-Work Stretch &amp; Flex Forearm Stretch</vt:lpstr>
      <vt:lpstr>Pre-Work Stretch &amp; Flex Open Hand Stretch</vt:lpstr>
      <vt:lpstr>Ionizing Radiation</vt:lpstr>
      <vt:lpstr>PowerPoint Presentation</vt:lpstr>
      <vt:lpstr>Non-Ionizing Radiation</vt:lpstr>
      <vt:lpstr>Ultraviolet Radiation (UV)</vt:lpstr>
      <vt:lpstr>Ultraviolet Radiation (UV)</vt:lpstr>
      <vt:lpstr>Ultraviolet Radiation (UV)</vt:lpstr>
      <vt:lpstr>Melanoma</vt:lpstr>
      <vt:lpstr>Protect Against UV Radiation </vt:lpstr>
      <vt:lpstr>Biological Health Hazards</vt:lpstr>
      <vt:lpstr>Important Terms</vt:lpstr>
      <vt:lpstr>Biological Health Hazards</vt:lpstr>
      <vt:lpstr>Fungi (Mold)</vt:lpstr>
      <vt:lpstr>How do Molds Affect the Body?</vt:lpstr>
      <vt:lpstr>PowerPoint Presentation</vt:lpstr>
      <vt:lpstr>Histoplasmosis</vt:lpstr>
      <vt:lpstr>Hantavirus Pulmonary Syndrome</vt:lpstr>
      <vt:lpstr>Respiratory Protection for Exposures to Fungi (Mold)</vt:lpstr>
      <vt:lpstr>Bloodborne Pathogens</vt:lpstr>
      <vt:lpstr>How Bloodborne Pathogens are Spread</vt:lpstr>
      <vt:lpstr>Universal Precautions</vt:lpstr>
      <vt:lpstr>Preventing Disease</vt:lpstr>
      <vt:lpstr>Poisonous Plants</vt:lpstr>
      <vt:lpstr>Poisonous &amp; Infectious Animals</vt:lpstr>
      <vt:lpstr>Special Considerations for Construction</vt:lpstr>
      <vt:lpstr>Questions?</vt:lpstr>
    </vt:vector>
  </TitlesOfParts>
  <Company>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Hazards in Construction</dc:title>
  <dc:creator>psatti</dc:creator>
  <cp:lastModifiedBy>Dearing, Kristi - OSHA CTR</cp:lastModifiedBy>
  <cp:revision>139</cp:revision>
  <dcterms:created xsi:type="dcterms:W3CDTF">2011-01-13T20:03:25Z</dcterms:created>
  <dcterms:modified xsi:type="dcterms:W3CDTF">2013-02-05T19:23:38Z</dcterms:modified>
</cp:coreProperties>
</file>