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6"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8" r:id="rId40"/>
    <p:sldId id="297" r:id="rId41"/>
    <p:sldId id="299" r:id="rId42"/>
    <p:sldId id="300" r:id="rId43"/>
    <p:sldId id="301" r:id="rId44"/>
    <p:sldId id="302" r:id="rId45"/>
    <p:sldId id="30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70A679B-B3A5-46E2-89C3-C9F704EADF96}" type="datetimeFigureOut">
              <a:rPr lang="en-US"/>
              <a:pPr>
                <a:defRPr/>
              </a:pPr>
              <a:t>5/10/2012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3A807A-7C72-42D1-949E-61ADB126E1A3}" type="slidenum">
              <a:rPr lang="en-US"/>
              <a:pPr>
                <a:defRPr/>
              </a:pPr>
              <a:t>‹#›</a:t>
            </a:fld>
            <a:endParaRPr lang="en-US"/>
          </a:p>
        </p:txBody>
      </p:sp>
    </p:spTree>
    <p:extLst>
      <p:ext uri="{BB962C8B-B14F-4D97-AF65-F5344CB8AC3E}">
        <p14:creationId xmlns:p14="http://schemas.microsoft.com/office/powerpoint/2010/main" val="3295326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75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83A88DC-5E79-46E3-AAFB-416BAAB43DAB}" type="slidenum">
              <a:rPr lang="en-US"/>
              <a:pPr fontAlgn="base">
                <a:spcBef>
                  <a:spcPct val="0"/>
                </a:spcBef>
                <a:spcAft>
                  <a:spcPct val="0"/>
                </a:spcAft>
              </a:pPr>
              <a:t>1</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2FC2AA-06C4-4514-90BF-79378A1DD4C8}" type="slidenum">
              <a:rPr lang="en-US"/>
              <a:pPr fontAlgn="base">
                <a:spcBef>
                  <a:spcPct val="0"/>
                </a:spcBef>
                <a:spcAft>
                  <a:spcPct val="0"/>
                </a:spcAft>
              </a:pPr>
              <a:t>11</a:t>
            </a:fld>
            <a:endParaRPr lang="en-US"/>
          </a:p>
        </p:txBody>
      </p:sp>
      <p:sp>
        <p:nvSpPr>
          <p:cNvPr id="6758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smtClean="0">
                <a:latin typeface="Arial" charset="0"/>
              </a:rPr>
              <a:t>Reference 1926.501(b)(4)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D19B94D-2009-4CBF-BAEA-53235BEAFC25}" type="slidenum">
              <a:rPr lang="en-US"/>
              <a:pPr fontAlgn="base">
                <a:spcBef>
                  <a:spcPct val="0"/>
                </a:spcBef>
                <a:spcAft>
                  <a:spcPct val="0"/>
                </a:spcAft>
              </a:pPr>
              <a:t>12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2400" smtClean="0">
                <a:latin typeface="Arial" charset="0"/>
              </a:rPr>
              <a:t>All other covers shall be capable of supporting, without failure, at least twice the weight of employees, equipment, and materials that may be imposed on the cover at any one time.</a:t>
            </a:r>
          </a:p>
          <a:p>
            <a:pPr>
              <a:spcBef>
                <a:spcPct val="0"/>
              </a:spcBef>
            </a:pPr>
            <a:r>
              <a:rPr lang="en-US" sz="2400" smtClean="0">
                <a:latin typeface="Arial" charset="0"/>
              </a:rPr>
              <a:t>All covers shall be secured when installed so as to prevent accidental displacement by the wind, equipment, or employees.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A56019-CF89-4463-9DB9-550ECA62C59E}" type="slidenum">
              <a:rPr lang="en-US"/>
              <a:pPr fontAlgn="base">
                <a:spcBef>
                  <a:spcPct val="0"/>
                </a:spcBef>
                <a:spcAft>
                  <a:spcPct val="0"/>
                </a:spcAft>
              </a:pPr>
              <a:t>13</a:t>
            </a:fld>
            <a:endParaRPr lang="en-US"/>
          </a:p>
        </p:txBody>
      </p:sp>
      <p:sp>
        <p:nvSpPr>
          <p:cNvPr id="7065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46482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1"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smtClean="0"/>
              <a:t> </a:t>
            </a:r>
            <a:r>
              <a:rPr lang="en-US" sz="1000" smtClean="0">
                <a:latin typeface="Arial" charset="0"/>
              </a:rPr>
              <a:t>Reference 1926.501(b)(1) </a:t>
            </a:r>
            <a:endParaRPr lang="en-US" sz="1000" b="1" smtClean="0">
              <a:latin typeface="Arial" charset="0"/>
            </a:endParaRPr>
          </a:p>
          <a:p>
            <a:pPr>
              <a:spcBef>
                <a:spcPct val="0"/>
              </a:spcBef>
            </a:pPr>
            <a:endParaRPr lang="en-US" sz="1000" b="1" smtClean="0">
              <a:latin typeface="Arial" charset="0"/>
            </a:endParaRPr>
          </a:p>
          <a:p>
            <a:pPr>
              <a:spcBef>
                <a:spcPct val="0"/>
              </a:spcBef>
            </a:pPr>
            <a:r>
              <a:rPr lang="en-US" sz="1000" b="1" smtClean="0">
                <a:latin typeface="Arial" charset="0"/>
              </a:rPr>
              <a:t>General rule:</a:t>
            </a:r>
            <a:r>
              <a:rPr lang="en-US" sz="1000" smtClean="0">
                <a:latin typeface="Arial" charset="0"/>
              </a:rPr>
              <a:t>  If an employee can fall six feet or more onto a lower level, fall protection must be provided.</a:t>
            </a:r>
          </a:p>
          <a:p>
            <a:pPr>
              <a:spcBef>
                <a:spcPct val="0"/>
              </a:spcBef>
            </a:pPr>
            <a:endParaRPr lang="en-US" sz="1000" b="1" smtClean="0">
              <a:latin typeface="Arial" charset="0"/>
            </a:endParaRPr>
          </a:p>
          <a:p>
            <a:pPr>
              <a:spcBef>
                <a:spcPct val="0"/>
              </a:spcBef>
            </a:pPr>
            <a:r>
              <a:rPr lang="en-US" sz="1000" b="1" smtClean="0">
                <a:latin typeface="Arial" charset="0"/>
              </a:rPr>
              <a:t>What type of fall protection will I need?</a:t>
            </a:r>
            <a:r>
              <a:rPr lang="en-US" sz="1000" smtClean="0">
                <a:latin typeface="Arial" charset="0"/>
              </a:rPr>
              <a:t> </a:t>
            </a:r>
          </a:p>
          <a:p>
            <a:pPr>
              <a:spcBef>
                <a:spcPct val="0"/>
              </a:spcBef>
            </a:pPr>
            <a:r>
              <a:rPr lang="en-US" sz="1000" smtClean="0">
                <a:latin typeface="Arial" charset="0"/>
              </a:rPr>
              <a:t>In most cases, a guardrail system, a safety net system, or a personal fall arrest system must be used. In some cases fences, barricades, covers, equipment guards or a controlled access zone may be used. </a:t>
            </a:r>
          </a:p>
          <a:p>
            <a:pPr>
              <a:spcBef>
                <a:spcPct val="0"/>
              </a:spcBef>
            </a:pPr>
            <a:endParaRPr lang="en-US" sz="1000" smtClean="0">
              <a:latin typeface="Arial" charset="0"/>
            </a:endParaRPr>
          </a:p>
          <a:p>
            <a:pPr>
              <a:spcBef>
                <a:spcPct val="0"/>
              </a:spcBef>
            </a:pPr>
            <a:r>
              <a:rPr lang="en-US" sz="1000" smtClean="0">
                <a:latin typeface="Arial" charset="0"/>
              </a:rPr>
              <a:t>Employees must be protected not just from falling off a surface, but from falling through holes and from having objects fall on them from above. </a:t>
            </a:r>
          </a:p>
          <a:p>
            <a:pPr>
              <a:spcBef>
                <a:spcPct val="0"/>
              </a:spcBef>
            </a:pPr>
            <a:endParaRPr lang="en-US" sz="10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7168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77305F-58EE-4B2E-9210-A8E8D93FF2A5}" type="slidenum">
              <a:rPr lang="en-US"/>
              <a:pPr fontAlgn="base">
                <a:spcBef>
                  <a:spcPct val="0"/>
                </a:spcBef>
                <a:spcAft>
                  <a:spcPct val="0"/>
                </a:spcAft>
              </a:pPr>
              <a:t>14</a:t>
            </a:fld>
            <a:endParaRPr lang="en-US"/>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3F74B8B-F05F-4E77-97DB-2436F190E860}" type="slidenum">
              <a:rPr lang="en-US"/>
              <a:pPr fontAlgn="base">
                <a:spcBef>
                  <a:spcPct val="0"/>
                </a:spcBef>
                <a:spcAft>
                  <a:spcPct val="0"/>
                </a:spcAft>
              </a:pPr>
              <a:t>15</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76200" y="4267200"/>
            <a:ext cx="6629400" cy="4114800"/>
          </a:xfrm>
        </p:spPr>
        <p:txBody>
          <a:bodyPr>
            <a:normAutofit fontScale="92500"/>
          </a:bodyPr>
          <a:lstStyle/>
          <a:p>
            <a:pPr fontAlgn="auto">
              <a:spcBef>
                <a:spcPts val="0"/>
              </a:spcBef>
              <a:spcAft>
                <a:spcPts val="0"/>
              </a:spcAft>
              <a:defRPr/>
            </a:pPr>
            <a:r>
              <a:rPr lang="en-US" sz="2400" dirty="0">
                <a:latin typeface="Arial" pitchFamily="34" charset="0"/>
              </a:rPr>
              <a:t>"Hoist areas." Each employee in a hoist area shall be protected from falling 6 feet (1.8 m) or more to lower levels by guardrail systems or personal fall arrest systems. If guardrail systems, [or chain, gate, or guardrail] or portions thereof, are removed to facilitate the hoisting operation (e.g., during landing of materials), and an employee must lean through the access opening or out over the edge of the access opening (to receive or guide equipment and materials, for example), that employee shall be protected from fall hazards by a personal fall arrest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737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692B76-A548-470E-9C16-B98BCEFD26B5}" type="slidenum">
              <a:rPr lang="en-US"/>
              <a:pPr fontAlgn="base">
                <a:spcBef>
                  <a:spcPct val="0"/>
                </a:spcBef>
                <a:spcAft>
                  <a:spcPct val="0"/>
                </a:spcAft>
              </a:pPr>
              <a:t>16</a:t>
            </a:fld>
            <a:endParaRPr lang="en-US"/>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t>I.	Speaker’s Notes:</a:t>
            </a:r>
            <a:endParaRPr lang="en-US" smtClean="0"/>
          </a:p>
          <a:p>
            <a:pPr>
              <a:spcBef>
                <a:spcPct val="0"/>
              </a:spcBef>
            </a:pPr>
            <a:r>
              <a:rPr lang="en-US" smtClean="0"/>
              <a:t>When people think of safety nets, they often envision trapeze artists in the circus.  As the performers flip through the air and the audience is amazed, the performers are almost always protected by a safety net.</a:t>
            </a:r>
          </a:p>
          <a:p>
            <a:pPr>
              <a:spcBef>
                <a:spcPct val="0"/>
              </a:spcBef>
            </a:pPr>
            <a:r>
              <a:rPr lang="en-US" smtClean="0"/>
              <a:t>Safety nets are located under workers to catch them in case of a fall and to protect them from the impact.</a:t>
            </a:r>
          </a:p>
          <a:p>
            <a:pPr>
              <a:spcBef>
                <a:spcPct val="0"/>
              </a:spcBef>
            </a:pPr>
            <a:r>
              <a:rPr lang="en-US" smtClean="0"/>
              <a:t>Safety nets have specific requirements for their design, which includes the material type, the location under the workers, etc.</a:t>
            </a:r>
          </a:p>
          <a:p>
            <a:pPr>
              <a:spcBef>
                <a:spcPct val="0"/>
              </a:spcBef>
            </a:pPr>
            <a:r>
              <a:rPr lang="en-US" smtClean="0"/>
              <a:t>Safety nets also have important inspection requirements to make sure they have not been damaged and will still hold a worker in case of a fall.</a:t>
            </a:r>
          </a:p>
          <a:p>
            <a:pPr>
              <a:spcBef>
                <a:spcPct val="0"/>
              </a:spcBef>
            </a:pPr>
            <a:endParaRPr lang="en-US" smtClean="0"/>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747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DCEE94A-FD10-4350-A4D6-8069E69C6E7E}" type="slidenum">
              <a:rPr lang="en-US"/>
              <a:pPr fontAlgn="base">
                <a:spcBef>
                  <a:spcPct val="0"/>
                </a:spcBef>
                <a:spcAft>
                  <a:spcPct val="0"/>
                </a:spcAft>
              </a:pPr>
              <a:t>17</a:t>
            </a:fld>
            <a:endParaRPr lang="en-US"/>
          </a:p>
        </p:txBody>
      </p:sp>
      <p:sp>
        <p:nvSpPr>
          <p:cNvPr id="747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672742-7C8E-41B4-9FA5-6AB90AED69B5}" type="slidenum">
              <a:rPr lang="en-US"/>
              <a:pPr fontAlgn="base">
                <a:spcBef>
                  <a:spcPct val="0"/>
                </a:spcBef>
                <a:spcAft>
                  <a:spcPct val="0"/>
                </a:spcAft>
              </a:pPr>
              <a:t>18</a:t>
            </a:fld>
            <a:endParaRPr lang="en-US"/>
          </a:p>
        </p:txBody>
      </p:sp>
      <p:sp>
        <p:nvSpPr>
          <p:cNvPr id="7577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smtClean="0">
                <a:latin typeface="Arial" charset="0"/>
              </a:rPr>
              <a:t>Reference 1926.502(c)</a:t>
            </a:r>
          </a:p>
          <a:p>
            <a:pPr>
              <a:spcBef>
                <a:spcPct val="0"/>
              </a:spcBef>
            </a:pPr>
            <a:endParaRPr lang="en-US" sz="1000" smtClean="0">
              <a:latin typeface="Arial" charset="0"/>
            </a:endParaRPr>
          </a:p>
          <a:p>
            <a:pPr>
              <a:spcBef>
                <a:spcPct val="0"/>
              </a:spcBef>
            </a:pPr>
            <a:r>
              <a:rPr lang="en-US" sz="1000" b="1" smtClean="0">
                <a:latin typeface="Arial" charset="0"/>
              </a:rPr>
              <a:t>How do safety net systems protect me?</a:t>
            </a:r>
            <a:r>
              <a:rPr lang="en-US" sz="1000" smtClean="0">
                <a:latin typeface="Arial" charset="0"/>
              </a:rPr>
              <a:t>  </a:t>
            </a:r>
          </a:p>
          <a:p>
            <a:pPr>
              <a:spcBef>
                <a:spcPct val="0"/>
              </a:spcBef>
            </a:pPr>
            <a:r>
              <a:rPr lang="en-US" sz="1000" smtClean="0">
                <a:latin typeface="Arial" charset="0"/>
              </a:rPr>
              <a:t>Safety net systems catch the employee if he/she does fall.  The safety nets:</a:t>
            </a:r>
          </a:p>
          <a:p>
            <a:pPr>
              <a:spcBef>
                <a:spcPct val="0"/>
              </a:spcBef>
              <a:buFontTx/>
              <a:buChar char="•"/>
            </a:pPr>
            <a:r>
              <a:rPr lang="en-US" sz="1000" smtClean="0">
                <a:latin typeface="Arial" charset="0"/>
              </a:rPr>
              <a:t>     Must be strong enough to support a falling employee; </a:t>
            </a:r>
          </a:p>
          <a:p>
            <a:pPr>
              <a:spcBef>
                <a:spcPct val="0"/>
              </a:spcBef>
              <a:buFontTx/>
              <a:buChar char="•"/>
            </a:pPr>
            <a:r>
              <a:rPr lang="en-US" sz="1000" smtClean="0">
                <a:latin typeface="Arial" charset="0"/>
              </a:rPr>
              <a:t>     Must have sufficiently small mesh openings so the employee cannot fall through the net; </a:t>
            </a:r>
          </a:p>
          <a:p>
            <a:pPr>
              <a:spcBef>
                <a:spcPct val="0"/>
              </a:spcBef>
              <a:buFontTx/>
              <a:buChar char="•"/>
            </a:pPr>
            <a:r>
              <a:rPr lang="en-US" sz="1000" smtClean="0">
                <a:latin typeface="Arial" charset="0"/>
              </a:rPr>
              <a:t>     Must be close enough to the surface of the walking/working surface so that the fall into the safety net will not still injure the employee (never more than 30 feet below  the walking/working level); </a:t>
            </a:r>
          </a:p>
          <a:p>
            <a:pPr>
              <a:spcBef>
                <a:spcPct val="0"/>
              </a:spcBef>
              <a:buFontTx/>
              <a:buChar char="•"/>
            </a:pPr>
            <a:r>
              <a:rPr lang="en-US" sz="1000" smtClean="0">
                <a:latin typeface="Arial" charset="0"/>
              </a:rPr>
              <a:t>     Must be close enough to the edge of the working surface (the </a:t>
            </a:r>
            <a:r>
              <a:rPr lang="en-US" sz="1000" b="1" smtClean="0">
                <a:latin typeface="Arial" charset="0"/>
              </a:rPr>
              <a:t>outer edge</a:t>
            </a:r>
            <a:r>
              <a:rPr lang="en-US" sz="1000" smtClean="0">
                <a:latin typeface="Arial" charset="0"/>
              </a:rPr>
              <a:t> of the net between 8-13 feet from the edge of the walking/working surface, depending on the distance to the walking/working surface) so that the falling employee will not slip past the net.</a:t>
            </a:r>
          </a:p>
          <a:p>
            <a:pPr>
              <a:spcBef>
                <a:spcPct val="0"/>
              </a:spcBef>
            </a:pPr>
            <a:endParaRPr lang="en-US" sz="10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768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A6F1080-5255-424E-8463-77961CE0FA28}" type="slidenum">
              <a:rPr lang="en-US"/>
              <a:pPr fontAlgn="base">
                <a:spcBef>
                  <a:spcPct val="0"/>
                </a:spcBef>
                <a:spcAft>
                  <a:spcPct val="0"/>
                </a:spcAft>
              </a:pPr>
              <a:t>20</a:t>
            </a:fld>
            <a:endParaRPr lang="en-US"/>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8DCA978-D63C-452F-AC04-079421A84BD4}" type="slidenum">
              <a:rPr lang="en-US"/>
              <a:pPr fontAlgn="base">
                <a:spcBef>
                  <a:spcPct val="0"/>
                </a:spcBef>
                <a:spcAft>
                  <a:spcPct val="0"/>
                </a:spcAft>
              </a:pPr>
              <a:t>21</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4"/>
          <p:cNvSpPr>
            <a:spLocks noGrp="1" noChangeArrowheads="1"/>
          </p:cNvSpPr>
          <p:nvPr>
            <p:ph type="body" idx="1"/>
          </p:nvPr>
        </p:nvSpPr>
        <p:spPr bwMode="auto">
          <a:xfrm>
            <a:off x="228600" y="4343400"/>
            <a:ext cx="6477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2400" smtClean="0">
                <a:latin typeface="Arial" charset="0"/>
              </a:rPr>
              <a:t>Personal fall arrest systems shall be inspected prior to each use for wear, damage and other deterioration, and defective components shall be removed from service.</a:t>
            </a:r>
          </a:p>
          <a:p>
            <a:pPr>
              <a:spcBef>
                <a:spcPct val="0"/>
              </a:spcBef>
            </a:pPr>
            <a:r>
              <a:rPr lang="en-US" sz="2400" smtClean="0">
                <a:latin typeface="Arial" charset="0"/>
              </a:rPr>
              <a:t>Personal fall arrest systems shall not be attached to guardrail systems, nor shall they be attached to hoists except as specified in other subparts of this Part.</a:t>
            </a:r>
          </a:p>
          <a:p>
            <a:pPr>
              <a:spcBef>
                <a:spcPct val="0"/>
              </a:spcBef>
            </a:pPr>
            <a:r>
              <a:rPr lang="en-US" sz="2400" smtClean="0">
                <a:latin typeface="Arial" charset="0"/>
              </a:rPr>
              <a:t>When a personal fall arrest system is used at hoist areas, it shall be rigged to allow the movement of the employee only as far as the edge of the walking/working surface.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9A0FDB-F165-4048-97D4-8700A8AF09BA}" type="slidenum">
              <a:rPr lang="en-US"/>
              <a:pPr fontAlgn="base">
                <a:spcBef>
                  <a:spcPct val="0"/>
                </a:spcBef>
                <a:spcAft>
                  <a:spcPct val="0"/>
                </a:spcAft>
              </a:pPr>
              <a:t>3</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Here is a clearer depiction of how far a worker would drop during the first 4 seconds of a fall.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7885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0A0B3EA-D09F-48C8-8160-770B81198C15}" type="slidenum">
              <a:rPr lang="en-US"/>
              <a:pPr fontAlgn="base">
                <a:spcBef>
                  <a:spcPct val="0"/>
                </a:spcBef>
                <a:spcAft>
                  <a:spcPct val="0"/>
                </a:spcAft>
              </a:pPr>
              <a:t>22</a:t>
            </a:fld>
            <a:endParaRPr lang="en-US"/>
          </a:p>
        </p:txBody>
      </p:sp>
      <p:sp>
        <p:nvSpPr>
          <p:cNvPr id="788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t>I.	Background for the Trainer:</a:t>
            </a:r>
          </a:p>
          <a:p>
            <a:pPr>
              <a:spcBef>
                <a:spcPct val="0"/>
              </a:spcBef>
            </a:pPr>
            <a:r>
              <a:rPr lang="en-US" smtClean="0"/>
              <a:t>Your Fall Protection Program should also provide specific tie off or anchor points for each situation in which personal fall protection might be needed.</a:t>
            </a:r>
          </a:p>
          <a:p>
            <a:pPr>
              <a:spcBef>
                <a:spcPct val="0"/>
              </a:spcBef>
            </a:pPr>
            <a:r>
              <a:rPr lang="en-US" b="1" smtClean="0"/>
              <a:t>II.	Speaker’s Notes:</a:t>
            </a:r>
          </a:p>
          <a:p>
            <a:pPr>
              <a:spcBef>
                <a:spcPct val="0"/>
              </a:spcBef>
            </a:pPr>
            <a:r>
              <a:rPr lang="en-US" smtClean="0"/>
              <a:t>The location of your anchor, or tie-off point, is critical.  In case of a fall, you do not want to swing and potentially crash into something—so you tie off directly above you.  You also do not want to fall very far, so you tie off at shoulder height or above.  You also want to make sure the fall space, or drop zone, is clear, so do not tie off to an anchor that will result in your falling onto something such as machinery.</a:t>
            </a:r>
          </a:p>
          <a:p>
            <a:pPr>
              <a:spcBef>
                <a:spcPct val="0"/>
              </a:spcBef>
            </a:pPr>
            <a:r>
              <a:rPr lang="en-US" smtClean="0"/>
              <a:t>The maximum free-fall distance is 6 feet.  Remember, the farther the fall, the larger the arresting forces.</a:t>
            </a:r>
          </a:p>
          <a:p>
            <a:pPr>
              <a:spcBef>
                <a:spcPct val="0"/>
              </a:spcBef>
            </a:pPr>
            <a:r>
              <a:rPr lang="en-US" smtClean="0"/>
              <a:t>The anchor point must be able to withstand 5,000 pounds of force.  The construction industry will use special anchors or create horizontal tie-off lines that are safe to tie onto.  </a:t>
            </a:r>
          </a:p>
          <a:p>
            <a:pPr>
              <a:spcBef>
                <a:spcPct val="0"/>
              </a:spcBef>
            </a:pPr>
            <a:r>
              <a:rPr lang="en-US" smtClean="0"/>
              <a:t>General industry must be careful not to tie to electrical conduit, water lines, guardrails, etc.  Remember, there is no point in tying off at all if you plan to tie off to an anchor that will not withstand your fall arresting forces.</a:t>
            </a:r>
          </a:p>
          <a:p>
            <a:pPr>
              <a:spcBef>
                <a:spcPct val="0"/>
              </a:spcBef>
            </a:pPr>
            <a:r>
              <a:rPr lang="en-US" smtClean="0"/>
              <a:t>Ask a supervisor if you are unsure about proper anchor points.</a:t>
            </a:r>
          </a:p>
          <a:p>
            <a:pPr>
              <a:spcBef>
                <a:spcPct val="0"/>
              </a:spcBef>
            </a:pPr>
            <a:endParaRPr lang="en-US" smtClean="0"/>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7987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FC149AF-26A3-4237-A8AA-4FFE94588DCA}" type="slidenum">
              <a:rPr lang="en-US"/>
              <a:pPr fontAlgn="base">
                <a:spcBef>
                  <a:spcPct val="0"/>
                </a:spcBef>
                <a:spcAft>
                  <a:spcPct val="0"/>
                </a:spcAft>
              </a:pPr>
              <a:t>23</a:t>
            </a:fld>
            <a:endParaRPr lang="en-US"/>
          </a:p>
        </p:txBody>
      </p:sp>
      <p:sp>
        <p:nvSpPr>
          <p:cNvPr id="798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88"/>
              </a:spcBef>
              <a:spcAft>
                <a:spcPts val="488"/>
              </a:spcAft>
            </a:pPr>
            <a:r>
              <a:rPr lang="en-US" smtClean="0">
                <a:solidFill>
                  <a:srgbClr val="000000"/>
                </a:solidFill>
              </a:rPr>
              <a:t>Calculating Fall Clearance Distance </a:t>
            </a:r>
          </a:p>
          <a:p>
            <a:pPr>
              <a:spcBef>
                <a:spcPts val="488"/>
              </a:spcBef>
              <a:spcAft>
                <a:spcPts val="488"/>
              </a:spcAft>
            </a:pPr>
            <a:r>
              <a:rPr lang="en-US" smtClean="0">
                <a:solidFill>
                  <a:srgbClr val="000000"/>
                </a:solidFill>
              </a:rPr>
              <a:t>When selecting connecting devices and anchorage connectors, it is important to understand how to calculate potential fall clearance distance. Fall clearance distance is defined as the height at which a worker must attach to an anchorage to avoid contact with a lower level.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808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C0FF84-2528-47C4-BEF2-96DEEAB3EC6B}" type="slidenum">
              <a:rPr lang="en-US"/>
              <a:pPr fontAlgn="base">
                <a:spcBef>
                  <a:spcPct val="0"/>
                </a:spcBef>
                <a:spcAft>
                  <a:spcPct val="0"/>
                </a:spcAft>
              </a:pPr>
              <a:t>24</a:t>
            </a:fld>
            <a:endParaRPr lang="en-US"/>
          </a:p>
        </p:txBody>
      </p:sp>
      <p:sp>
        <p:nvSpPr>
          <p:cNvPr id="8090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2B98119-8C48-4F0F-9759-558A27F45CEC}" type="slidenum">
              <a:rPr lang="en-US"/>
              <a:pPr fontAlgn="base">
                <a:spcBef>
                  <a:spcPct val="0"/>
                </a:spcBef>
                <a:spcAft>
                  <a:spcPct val="0"/>
                </a:spcAft>
              </a:pPr>
              <a:t>25</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2400" smtClean="0">
                <a:latin typeface="Arial" charset="0"/>
              </a:rPr>
              <a:t>"Formwork and reinforcing steel." Each employee on the face of formwork or reinforcing steel shall be protected from falling 6 feet (1.8 m) or more to lower levels by personal fall arrest systems, safety net systems, or positioning device systems.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829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D2DF45A-EAFB-4FFF-9331-59B453C33247}" type="slidenum">
              <a:rPr lang="en-US"/>
              <a:pPr fontAlgn="base">
                <a:spcBef>
                  <a:spcPct val="0"/>
                </a:spcBef>
                <a:spcAft>
                  <a:spcPct val="0"/>
                </a:spcAft>
              </a:pPr>
              <a:t>26</a:t>
            </a:fld>
            <a:endParaRPr lang="en-US"/>
          </a:p>
        </p:txBody>
      </p:sp>
      <p:sp>
        <p:nvSpPr>
          <p:cNvPr id="829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839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4F25A9-BA0F-4FA8-89D4-2DCAF6771AEF}" type="slidenum">
              <a:rPr lang="en-US"/>
              <a:pPr fontAlgn="base">
                <a:spcBef>
                  <a:spcPct val="0"/>
                </a:spcBef>
                <a:spcAft>
                  <a:spcPct val="0"/>
                </a:spcAft>
              </a:pPr>
              <a:t>27</a:t>
            </a:fld>
            <a:endParaRPr lang="en-US"/>
          </a:p>
        </p:txBody>
      </p:sp>
      <p:sp>
        <p:nvSpPr>
          <p:cNvPr id="839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this situation, the workers can reach the gutter to clean it, or work on the roof, but can go no further.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006EE23-AA4F-4044-A24A-6650CAFA2457}" type="slidenum">
              <a:rPr lang="en-US"/>
              <a:pPr fontAlgn="base">
                <a:spcBef>
                  <a:spcPct val="0"/>
                </a:spcBef>
                <a:spcAft>
                  <a:spcPct val="0"/>
                </a:spcAft>
              </a:pPr>
              <a:t>28</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Point out that “slip and trip” hazards are the most common on a construction jobsite and particularly on a demolition site.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A20AB4-CB63-4FAA-8BB0-19DAF4CAA6BC}" type="slidenum">
              <a:rPr lang="en-US"/>
              <a:pPr fontAlgn="base">
                <a:spcBef>
                  <a:spcPct val="0"/>
                </a:spcBef>
                <a:spcAft>
                  <a:spcPct val="0"/>
                </a:spcAft>
              </a:pPr>
              <a:t>29</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endParaRPr lang="en-US" smtClean="0"/>
          </a:p>
          <a:p>
            <a:pPr>
              <a:spcBef>
                <a:spcPct val="0"/>
              </a:spcBef>
            </a:pPr>
            <a:endParaRPr lang="en-US" smtClean="0"/>
          </a:p>
          <a:p>
            <a:pPr>
              <a:spcBef>
                <a:spcPct val="0"/>
              </a:spcBef>
            </a:pPr>
            <a:r>
              <a:rPr lang="en-US" smtClean="0"/>
              <a:t>Falls don’t have to be dramatic from alarming heights to be crippling. Use this to lead a discussion about creating a culture of avoiding working at any height without considering the risks.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5AF96F7-300A-4BEB-9AE9-96F6982541CD}" type="slidenum">
              <a:rPr lang="en-US"/>
              <a:pPr fontAlgn="base">
                <a:spcBef>
                  <a:spcPct val="0"/>
                </a:spcBef>
                <a:spcAft>
                  <a:spcPct val="0"/>
                </a:spcAft>
              </a:pPr>
              <a:t>30</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When you review this list, be sure everyone is clear on the meaning of three-point contact: only one hand or foot in motion at a time while the other three limbs are in contact with the equipment.</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9E7E86-F5CD-4B43-9858-CC7A696B6A76}" type="slidenum">
              <a:rPr lang="en-US"/>
              <a:pPr fontAlgn="base">
                <a:spcBef>
                  <a:spcPct val="0"/>
                </a:spcBef>
                <a:spcAft>
                  <a:spcPct val="0"/>
                </a:spcAft>
              </a:pPr>
              <a:t>31</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Take the time to define “dangerous equipment” (see below) and ask why OSHA would require guarding, no matter how high above the equipment someone is working.</a:t>
            </a:r>
          </a:p>
          <a:p>
            <a:pPr>
              <a:spcBef>
                <a:spcPct val="0"/>
              </a:spcBef>
            </a:pPr>
            <a:endParaRPr lang="en-US" smtClean="0"/>
          </a:p>
          <a:p>
            <a:pPr>
              <a:spcBef>
                <a:spcPct val="0"/>
              </a:spcBef>
            </a:pPr>
            <a:r>
              <a:rPr lang="en-US" b="1" smtClean="0"/>
              <a:t>Dangerous equipment</a:t>
            </a:r>
            <a:r>
              <a:rPr lang="en-US" smtClean="0"/>
              <a:t> means equipment (such as pickling or galvanizing tanks, degreasing units, machinery, electrical equipment, and other units) which, as a result of form or function, may be hazardous to employees who fall onto or into such equipment. </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5F73580-B8FF-4D05-A2CD-FD50F6682B13}" type="slidenum">
              <a:rPr lang="en-US"/>
              <a:pPr fontAlgn="base">
                <a:spcBef>
                  <a:spcPct val="0"/>
                </a:spcBef>
                <a:spcAft>
                  <a:spcPct val="0"/>
                </a:spcAft>
              </a:pPr>
              <a:t>4</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r>
              <a:rPr lang="en-US" smtClean="0"/>
              <a:t>Ask the broad question, “What is fall protection?”</a:t>
            </a:r>
          </a:p>
          <a:p>
            <a:pPr>
              <a:spcBef>
                <a:spcPct val="0"/>
              </a:spcBef>
            </a:pPr>
            <a:r>
              <a:rPr lang="en-US" smtClean="0"/>
              <a:t>The picture is from Robert Carr and is an image of structural steel Ironworker straddling wide flange structural steel beam. Fall protection provided by full body harness attached to safety lanyard attached to steel cable loop/sling around beam. Ross School of Business, University of Michigan, Ann Arbor. January, 2007.  </a:t>
            </a:r>
          </a:p>
          <a:p>
            <a:pPr>
              <a:spcBef>
                <a:spcPct val="0"/>
              </a:spcBef>
            </a:pPr>
            <a:endParaRPr lang="en-US" smtClean="0"/>
          </a:p>
          <a:p>
            <a:pPr>
              <a:spcBef>
                <a:spcPct val="0"/>
              </a:spcBef>
            </a:pPr>
            <a:r>
              <a:rPr lang="en-US" smtClean="0"/>
              <a:t>Point out that John McFee, Safety Specialist from OSHA felt that this the free fall distance will exceed 6 feet for this particular case, which is unacceptable.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4AA5CCC-0F9E-4FD1-9E69-ECE40824DE0A}" type="slidenum">
              <a:rPr lang="en-US"/>
              <a:pPr fontAlgn="base">
                <a:spcBef>
                  <a:spcPct val="0"/>
                </a:spcBef>
                <a:spcAft>
                  <a:spcPct val="0"/>
                </a:spcAft>
              </a:pPr>
              <a:t>32</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Everyone has seen this kind of misuse of stepladders. Ask the class if they have seen this, what is wrong with it, and what should these workers do to correct the situation.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26AB22-1225-49E9-90DC-8F4CF6F162A8}" type="slidenum">
              <a:rPr lang="en-US"/>
              <a:pPr fontAlgn="base">
                <a:spcBef>
                  <a:spcPct val="0"/>
                </a:spcBef>
                <a:spcAft>
                  <a:spcPct val="0"/>
                </a:spcAft>
              </a:pPr>
              <a:t>33</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r>
              <a:rPr lang="en-US" smtClean="0"/>
              <a:t>Review this list, but point out that you are going to show them an easy rule of thumb for getting the proper lean of a ladder.</a:t>
            </a:r>
          </a:p>
          <a:p>
            <a:pPr>
              <a:spcBef>
                <a:spcPct val="0"/>
              </a:spcBef>
            </a:pPr>
            <a:endParaRPr lang="en-US" smtClean="0"/>
          </a:p>
          <a:p>
            <a:pPr>
              <a:spcBef>
                <a:spcPct val="0"/>
              </a:spcBef>
            </a:pPr>
            <a:r>
              <a:rPr lang="en-US" smtClean="0"/>
              <a:t>Ladders should be set at 1 horizontal to 4 vertical</a:t>
            </a:r>
          </a:p>
          <a:p>
            <a:pPr>
              <a:spcBef>
                <a:spcPct val="0"/>
              </a:spcBef>
            </a:pPr>
            <a:r>
              <a:rPr lang="en-US" smtClean="0"/>
              <a:t>Ladders must be secured</a:t>
            </a:r>
          </a:p>
          <a:p>
            <a:pPr>
              <a:spcBef>
                <a:spcPct val="0"/>
              </a:spcBef>
            </a:pPr>
            <a:r>
              <a:rPr lang="en-US" smtClean="0"/>
              <a:t>Ladder access ways must be guarded</a:t>
            </a:r>
          </a:p>
          <a:p>
            <a:pPr>
              <a:spcBef>
                <a:spcPct val="0"/>
              </a:spcBef>
            </a:pPr>
            <a:r>
              <a:rPr lang="en-US" smtClean="0"/>
              <a:t>Ladders must extend 3</a:t>
            </a:r>
            <a:r>
              <a:rPr lang="en-US" smtClean="0">
                <a:cs typeface="Arial" charset="0"/>
              </a:rPr>
              <a:t>'</a:t>
            </a:r>
            <a:r>
              <a:rPr lang="en-US" smtClean="0"/>
              <a:t> above the landing surface, or an adequate grabrail must be provided</a:t>
            </a:r>
          </a:p>
          <a:p>
            <a:pPr>
              <a:spcBef>
                <a:spcPct val="0"/>
              </a:spcBef>
            </a:pPr>
            <a:r>
              <a:rPr lang="en-US" smtClean="0"/>
              <a:t>The ladder base must be properly set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8DA3F1-9566-4742-975D-72123E4B5C4F}" type="slidenum">
              <a:rPr lang="en-US"/>
              <a:pPr fontAlgn="base">
                <a:spcBef>
                  <a:spcPct val="0"/>
                </a:spcBef>
                <a:spcAft>
                  <a:spcPct val="0"/>
                </a:spcAft>
              </a:pPr>
              <a:t>34</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Have someone from the class demonstrate this if you have the time.</a:t>
            </a:r>
          </a:p>
          <a:p>
            <a:pPr>
              <a:spcBef>
                <a:spcPct val="0"/>
              </a:spcBef>
            </a:pPr>
            <a:endParaRPr lang="en-US" smtClean="0"/>
          </a:p>
          <a:p>
            <a:pPr>
              <a:spcBef>
                <a:spcPct val="0"/>
              </a:spcBef>
            </a:pPr>
            <a:r>
              <a:rPr lang="en-US" smtClean="0"/>
              <a:t>This is a great rule of thumb for getting the right angle for a ladder. This would be a good thing to have a student demonstrate. When the toes are on the ladder base and the arms fully extended to the rung, the angle is right. Be sure to explain that 4:1 means the ladder is extended vertically 4 feet for every 1 foot out horizontally.</a:t>
            </a:r>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B2E075B-0354-423E-992B-33D3AD5DDE11}" type="slidenum">
              <a:rPr lang="en-US"/>
              <a:pPr fontAlgn="base">
                <a:spcBef>
                  <a:spcPct val="0"/>
                </a:spcBef>
                <a:spcAft>
                  <a:spcPct val="0"/>
                </a:spcAft>
              </a:pPr>
              <a:t>35</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Make the point that it is very important to determine whether the base is firm or soft and set the feet accordingly.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179B588-E64F-470F-A900-7C9285CD3198}" type="slidenum">
              <a:rPr lang="en-US"/>
              <a:pPr fontAlgn="base">
                <a:spcBef>
                  <a:spcPct val="0"/>
                </a:spcBef>
                <a:spcAft>
                  <a:spcPct val="0"/>
                </a:spcAft>
              </a:pPr>
              <a:t>36</a:t>
            </a:fld>
            <a:endParaRPr 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When reviewing the information below, set the stage by making the point that ladders are for moving from a lower level to a higher level and not a continuous work platform.  Scaffold and aerial lifts are for doing continuous elevated work. </a:t>
            </a:r>
          </a:p>
          <a:p>
            <a:pPr>
              <a:spcBef>
                <a:spcPct val="0"/>
              </a:spcBef>
            </a:pPr>
            <a:endParaRPr lang="en-US" smtClean="0"/>
          </a:p>
          <a:p>
            <a:pPr>
              <a:spcBef>
                <a:spcPct val="0"/>
              </a:spcBef>
            </a:pPr>
            <a:r>
              <a:rPr lang="en-US" smtClean="0"/>
              <a:t>Consider having a volunteer set up and use the extension ladder to demonstrate the safe way to climb:</a:t>
            </a:r>
          </a:p>
          <a:p>
            <a:pPr>
              <a:spcBef>
                <a:spcPct val="0"/>
              </a:spcBef>
            </a:pPr>
            <a:endParaRPr lang="en-US" smtClean="0"/>
          </a:p>
          <a:p>
            <a:pPr>
              <a:spcBef>
                <a:spcPct val="0"/>
              </a:spcBef>
              <a:buFontTx/>
              <a:buChar char="•"/>
            </a:pPr>
            <a:r>
              <a:rPr lang="en-US" smtClean="0"/>
              <a:t> Use both hands to climb a ladder; </a:t>
            </a:r>
          </a:p>
          <a:p>
            <a:pPr>
              <a:spcBef>
                <a:spcPct val="0"/>
              </a:spcBef>
              <a:buFontTx/>
              <a:buChar char="•"/>
            </a:pPr>
            <a:r>
              <a:rPr lang="en-US" smtClean="0"/>
              <a:t> Always face the ladder when climbing, descending or working; and </a:t>
            </a:r>
          </a:p>
          <a:p>
            <a:pPr>
              <a:spcBef>
                <a:spcPct val="0"/>
              </a:spcBef>
              <a:buFontTx/>
              <a:buChar char="•"/>
            </a:pPr>
            <a:r>
              <a:rPr lang="en-US" smtClean="0"/>
              <a:t> Avoid the top two steps of a stepladder and the top four rungs on other ladders. </a:t>
            </a:r>
          </a:p>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4E9A73-FBAB-43F1-A74F-B333E07F7EFC}" type="slidenum">
              <a:rPr lang="en-US"/>
              <a:pPr fontAlgn="base">
                <a:spcBef>
                  <a:spcPct val="0"/>
                </a:spcBef>
                <a:spcAft>
                  <a:spcPct val="0"/>
                </a:spcAft>
              </a:pPr>
              <a:t>37</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smtClean="0"/>
              <a:t>This slide makes one key point: step ladders are completely unsafe to use like a straight ladder. We need to impress on students that leaning a step ladder against a surface for any period of time is unacceptable.  The support leg can cause the step leg to kick out. In this photo by Robert Carr, the stepladder is being misused. The stepladder feet (shown in the inset) sit on roof that slopes away, without proper footing or cleating, and it can slip down roof when worker is on it. Taken in Massachusetts in 2004.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E381B8-000E-4935-A124-CEFA8EDB5680}" type="slidenum">
              <a:rPr lang="en-US"/>
              <a:pPr fontAlgn="base">
                <a:spcBef>
                  <a:spcPct val="0"/>
                </a:spcBef>
                <a:spcAft>
                  <a:spcPct val="0"/>
                </a:spcAft>
              </a:pPr>
              <a:t>38</a:t>
            </a:fld>
            <a:endParaRPr 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Use this list to generate discussions on aerial lifts.</a:t>
            </a:r>
          </a:p>
          <a:p>
            <a:pPr>
              <a:spcBef>
                <a:spcPct val="0"/>
              </a:spcBef>
            </a:pPr>
            <a:endParaRPr lang="en-US" smtClean="0"/>
          </a:p>
          <a:p>
            <a:pPr>
              <a:spcBef>
                <a:spcPct val="0"/>
              </a:spcBef>
              <a:buFontTx/>
              <a:buChar char="•"/>
            </a:pPr>
            <a:r>
              <a:rPr lang="en-US" smtClean="0"/>
              <a:t>Choose correct equipment</a:t>
            </a:r>
          </a:p>
          <a:p>
            <a:pPr lvl="1">
              <a:spcBef>
                <a:spcPct val="0"/>
              </a:spcBef>
              <a:buFontTx/>
              <a:buChar char="•"/>
            </a:pPr>
            <a:r>
              <a:rPr lang="en-US" smtClean="0"/>
              <a:t>Boomlifts</a:t>
            </a:r>
          </a:p>
          <a:p>
            <a:pPr lvl="1">
              <a:spcBef>
                <a:spcPct val="0"/>
              </a:spcBef>
              <a:buFontTx/>
              <a:buChar char="•"/>
            </a:pPr>
            <a:r>
              <a:rPr lang="en-US" smtClean="0"/>
              <a:t>Scissorlifts</a:t>
            </a:r>
          </a:p>
          <a:p>
            <a:pPr lvl="1">
              <a:spcBef>
                <a:spcPct val="0"/>
              </a:spcBef>
              <a:buFontTx/>
              <a:buChar char="•"/>
            </a:pPr>
            <a:r>
              <a:rPr lang="en-US" smtClean="0"/>
              <a:t>Boom trucks (cherry pickers)</a:t>
            </a:r>
          </a:p>
          <a:p>
            <a:pPr lvl="1">
              <a:spcBef>
                <a:spcPct val="0"/>
              </a:spcBef>
              <a:buFontTx/>
              <a:buChar char="•"/>
            </a:pPr>
            <a:r>
              <a:rPr lang="en-US" smtClean="0"/>
              <a:t>Mast climbers</a:t>
            </a:r>
          </a:p>
          <a:p>
            <a:pPr>
              <a:spcBef>
                <a:spcPct val="0"/>
              </a:spcBef>
              <a:buFontTx/>
              <a:buChar char="•"/>
            </a:pPr>
            <a:r>
              <a:rPr lang="en-US" smtClean="0"/>
              <a:t>Maintain equipment</a:t>
            </a:r>
          </a:p>
          <a:p>
            <a:pPr>
              <a:spcBef>
                <a:spcPct val="0"/>
              </a:spcBef>
              <a:buFontTx/>
              <a:buChar char="•"/>
            </a:pPr>
            <a:r>
              <a:rPr lang="en-US" smtClean="0"/>
              <a:t>Use it as rated</a:t>
            </a:r>
          </a:p>
          <a:p>
            <a:pPr>
              <a:spcBef>
                <a:spcPct val="0"/>
              </a:spcBef>
              <a:buFontTx/>
              <a:buChar char="•"/>
            </a:pPr>
            <a:r>
              <a:rPr lang="en-US" smtClean="0"/>
              <a:t>Consider wind loading</a:t>
            </a:r>
          </a:p>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7A58EE-C559-42D8-9F9A-49A9719D3393}" type="slidenum">
              <a:rPr lang="en-US"/>
              <a:pPr fontAlgn="base">
                <a:spcBef>
                  <a:spcPct val="0"/>
                </a:spcBef>
                <a:spcAft>
                  <a:spcPct val="0"/>
                </a:spcAft>
              </a:pPr>
              <a:t>39</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After the image with all of the problems, now review the right way to do things:</a:t>
            </a:r>
          </a:p>
          <a:p>
            <a:pPr>
              <a:spcBef>
                <a:spcPct val="0"/>
              </a:spcBef>
            </a:pPr>
            <a:endParaRPr lang="en-US" smtClean="0"/>
          </a:p>
          <a:p>
            <a:pPr>
              <a:spcBef>
                <a:spcPct val="0"/>
              </a:spcBef>
              <a:buFontTx/>
              <a:buChar char="•"/>
            </a:pPr>
            <a:r>
              <a:rPr lang="en-US" smtClean="0"/>
              <a:t> Be on a firm foundation with base plates</a:t>
            </a:r>
          </a:p>
          <a:p>
            <a:pPr>
              <a:spcBef>
                <a:spcPct val="0"/>
              </a:spcBef>
              <a:buFontTx/>
              <a:buChar char="•"/>
            </a:pPr>
            <a:r>
              <a:rPr lang="en-US" smtClean="0"/>
              <a:t> Be plumb, square and adequately braced</a:t>
            </a:r>
          </a:p>
          <a:p>
            <a:pPr>
              <a:spcBef>
                <a:spcPct val="0"/>
              </a:spcBef>
              <a:buFontTx/>
              <a:buChar char="•"/>
            </a:pPr>
            <a:r>
              <a:rPr lang="en-US" smtClean="0"/>
              <a:t> Have a fully planked work deck</a:t>
            </a:r>
          </a:p>
          <a:p>
            <a:pPr>
              <a:spcBef>
                <a:spcPct val="0"/>
              </a:spcBef>
              <a:buFontTx/>
              <a:buChar char="•"/>
            </a:pPr>
            <a:r>
              <a:rPr lang="en-US" smtClean="0"/>
              <a:t> Have guardrails over 10 feet in height</a:t>
            </a:r>
          </a:p>
          <a:p>
            <a:pPr>
              <a:spcBef>
                <a:spcPct val="0"/>
              </a:spcBef>
              <a:buFontTx/>
              <a:buChar char="•"/>
            </a:pPr>
            <a:r>
              <a:rPr lang="en-US" smtClean="0"/>
              <a:t> Be tied-in over 4:1 height to base ratio</a:t>
            </a:r>
          </a:p>
          <a:p>
            <a:pPr>
              <a:spcBef>
                <a:spcPct val="0"/>
              </a:spcBef>
              <a:buFontTx/>
              <a:buChar char="•"/>
            </a:pPr>
            <a:r>
              <a:rPr lang="en-US" smtClean="0"/>
              <a:t> Have an adequate means of access and egress</a:t>
            </a:r>
          </a:p>
          <a:p>
            <a:pPr>
              <a:spcBef>
                <a:spcPct val="0"/>
              </a:spcBef>
            </a:pPr>
            <a:endParaRPr lang="en-US" smtClean="0"/>
          </a:p>
          <a:p>
            <a:pPr>
              <a:spcBef>
                <a:spcPct val="0"/>
              </a:spcBef>
            </a:pPr>
            <a:r>
              <a:rPr lang="en-US" smtClean="0"/>
              <a:t>Make sure the class understands the 4:1 requirement. When a supported scaffold reaches a height that is more than four times its minimum base dimension (4:1), it must be restrained by guys, ties, or braces to prevent it from tipping. [</a:t>
            </a:r>
            <a:r>
              <a:rPr lang="en-US" smtClean="0">
                <a:hlinkClick r:id="rId3" tooltip="1926.451(c)(1)"/>
              </a:rPr>
              <a:t>1926.451(c)(1)</a:t>
            </a:r>
            <a:r>
              <a:rPr lang="en-US" smtClean="0"/>
              <a:t>] Guys, ties, and braces must be installed at locations where horizontal scaffold components support both inner and outer legs. [</a:t>
            </a:r>
            <a:r>
              <a:rPr lang="en-US" smtClean="0">
                <a:hlinkClick r:id="rId3" tooltip="1926.451(c)(1)(i)"/>
              </a:rPr>
              <a:t>1926.451(c)(1)(i)</a:t>
            </a:r>
            <a:r>
              <a:rPr lang="en-US" smtClean="0"/>
              <a:t>] Guys, ties, and braces must be installed according to the scaffold manufacturer's recommendations or at the closest horizontal member to the 4:1 height ratio and be repeated every 20 vertical feet for narrow scaffolds (3 feet or less in width), and every 26 vertical feet for scaffolds greater than 3 feet in width. [</a:t>
            </a:r>
            <a:r>
              <a:rPr lang="en-US" smtClean="0">
                <a:hlinkClick r:id="rId3" tooltip="1926.451(c)(1)(ii)"/>
              </a:rPr>
              <a:t>1926.451(c)(1)(ii)</a:t>
            </a:r>
            <a:r>
              <a:rPr lang="en-US" smtClean="0"/>
              <a:t>]</a:t>
            </a:r>
            <a:br>
              <a:rPr lang="en-US" smtClean="0"/>
            </a:br>
            <a:endParaRPr lang="en-US" smtClean="0"/>
          </a:p>
          <a:p>
            <a:pPr>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3E86A3B-56E4-45F3-A4D2-FD19242C7F2B}" type="slidenum">
              <a:rPr lang="en-US"/>
              <a:pPr fontAlgn="base">
                <a:spcBef>
                  <a:spcPct val="0"/>
                </a:spcBef>
                <a:spcAft>
                  <a:spcPct val="0"/>
                </a:spcAft>
              </a:pPr>
              <a:t>40</a:t>
            </a:fld>
            <a:endParaRPr 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If direct access from another scaffold, structure, or personnel hoist access is not possible, the following methods of access must be used:</a:t>
            </a:r>
          </a:p>
          <a:p>
            <a:pPr>
              <a:spcBef>
                <a:spcPct val="0"/>
              </a:spcBef>
            </a:pPr>
            <a:endParaRPr lang="en-US" smtClean="0"/>
          </a:p>
          <a:p>
            <a:pPr>
              <a:spcBef>
                <a:spcPct val="0"/>
              </a:spcBef>
              <a:buFontTx/>
              <a:buChar char="•"/>
            </a:pPr>
            <a:r>
              <a:rPr lang="en-US" smtClean="0"/>
              <a:t>Hook-on and Attachable Ladders </a:t>
            </a:r>
          </a:p>
          <a:p>
            <a:pPr>
              <a:spcBef>
                <a:spcPct val="0"/>
              </a:spcBef>
              <a:buFontTx/>
              <a:buChar char="•"/>
            </a:pPr>
            <a:r>
              <a:rPr lang="en-US" smtClean="0"/>
              <a:t>Stairway-type Ladders </a:t>
            </a:r>
          </a:p>
          <a:p>
            <a:pPr>
              <a:spcBef>
                <a:spcPct val="0"/>
              </a:spcBef>
              <a:buFontTx/>
              <a:buChar char="•"/>
            </a:pPr>
            <a:r>
              <a:rPr lang="en-US" smtClean="0"/>
              <a:t>Stair Towers </a:t>
            </a:r>
          </a:p>
          <a:p>
            <a:pPr>
              <a:spcBef>
                <a:spcPct val="0"/>
              </a:spcBef>
              <a:buFontTx/>
              <a:buChar char="•"/>
            </a:pPr>
            <a:r>
              <a:rPr lang="en-US" smtClean="0"/>
              <a:t>Built-in Scaffold Ladders </a:t>
            </a:r>
          </a:p>
          <a:p>
            <a:pPr>
              <a:spcBef>
                <a:spcPct val="0"/>
              </a:spcBef>
              <a:buFontTx/>
              <a:buChar char="•"/>
            </a:pPr>
            <a:r>
              <a:rPr lang="en-US" smtClean="0"/>
              <a:t>Ramps and Walkways </a:t>
            </a:r>
          </a:p>
          <a:p>
            <a:pPr>
              <a:spcBef>
                <a:spcPct val="0"/>
              </a:spcBef>
              <a:buFontTx/>
              <a:buChar char="•"/>
            </a:pPr>
            <a:r>
              <a:rPr lang="en-US" smtClean="0"/>
              <a:t>Direct Access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B3642D1-4F52-49A6-9AB0-8FE30F2F7C60}" type="slidenum">
              <a:rPr lang="en-US"/>
              <a:pPr fontAlgn="base">
                <a:spcBef>
                  <a:spcPct val="0"/>
                </a:spcBef>
                <a:spcAft>
                  <a:spcPct val="0"/>
                </a:spcAft>
              </a:pPr>
              <a:t>41</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b="1" u="sng" smtClean="0"/>
          </a:p>
          <a:p>
            <a:pPr>
              <a:spcBef>
                <a:spcPct val="0"/>
              </a:spcBef>
            </a:pPr>
            <a:r>
              <a:rPr lang="en-US" smtClean="0"/>
              <a:t>Ask why the top row are acceptable, but the lower row isn’t.</a:t>
            </a:r>
            <a:br>
              <a:rPr lang="en-US" smtClean="0"/>
            </a:br>
            <a:endParaRPr lang="en-US" smtClean="0"/>
          </a:p>
          <a:p>
            <a:pPr>
              <a:spcBef>
                <a:spcPct val="0"/>
              </a:spcBef>
            </a:pPr>
            <a:endParaRPr lang="en-US" b="1" u="sng" smtClean="0"/>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EF41BB-1975-4E0D-8D98-AEA21F949E3F}" type="slidenum">
              <a:rPr lang="en-US"/>
              <a:pPr fontAlgn="base">
                <a:spcBef>
                  <a:spcPct val="0"/>
                </a:spcBef>
                <a:spcAft>
                  <a:spcPct val="0"/>
                </a:spcAft>
              </a:pPr>
              <a:t>5</a:t>
            </a:fld>
            <a:endParaRPr lang="en-US"/>
          </a:p>
        </p:txBody>
      </p:sp>
      <p:sp>
        <p:nvSpPr>
          <p:cNvPr id="614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b="1" smtClean="0">
                <a:latin typeface="Arial" charset="0"/>
              </a:rPr>
              <a:t>Where should I expect fall protection to be provided?</a:t>
            </a:r>
          </a:p>
          <a:p>
            <a:pPr>
              <a:spcBef>
                <a:spcPct val="0"/>
              </a:spcBef>
              <a:buFontTx/>
              <a:buChar char="•"/>
            </a:pPr>
            <a:r>
              <a:rPr lang="en-US" sz="1000" smtClean="0">
                <a:latin typeface="Arial" charset="0"/>
              </a:rPr>
              <a:t>  When an employee is on a walking/working surface that has an unprotected edge. </a:t>
            </a:r>
          </a:p>
          <a:p>
            <a:pPr>
              <a:spcBef>
                <a:spcPct val="0"/>
              </a:spcBef>
              <a:buFontTx/>
              <a:buChar char="•"/>
            </a:pPr>
            <a:r>
              <a:rPr lang="en-US" sz="1000" smtClean="0">
                <a:latin typeface="Arial" charset="0"/>
              </a:rPr>
              <a:t>  When an employee is constructing a leading edge.</a:t>
            </a:r>
          </a:p>
          <a:p>
            <a:pPr>
              <a:spcBef>
                <a:spcPct val="0"/>
              </a:spcBef>
              <a:buFontTx/>
              <a:buChar char="•"/>
            </a:pPr>
            <a:r>
              <a:rPr lang="en-US" sz="1000" smtClean="0">
                <a:latin typeface="Arial" charset="0"/>
              </a:rPr>
              <a:t>  When an employee may fall through a hole in the walking/working surface.</a:t>
            </a:r>
          </a:p>
          <a:p>
            <a:pPr>
              <a:spcBef>
                <a:spcPct val="0"/>
              </a:spcBef>
              <a:buFontTx/>
              <a:buChar char="•"/>
            </a:pPr>
            <a:r>
              <a:rPr lang="en-US" sz="1000" smtClean="0">
                <a:latin typeface="Arial" charset="0"/>
              </a:rPr>
              <a:t>  When an employee is working on the face of formwork or reinforcing steel.</a:t>
            </a:r>
          </a:p>
          <a:p>
            <a:pPr>
              <a:spcBef>
                <a:spcPct val="0"/>
              </a:spcBef>
              <a:buFontTx/>
              <a:buChar char="•"/>
            </a:pPr>
            <a:r>
              <a:rPr lang="en-US" sz="1000" smtClean="0">
                <a:latin typeface="Arial" charset="0"/>
              </a:rPr>
              <a:t>  When employees are on ramps, runways and other walkways.</a:t>
            </a:r>
          </a:p>
          <a:p>
            <a:pPr>
              <a:spcBef>
                <a:spcPct val="0"/>
              </a:spcBef>
              <a:buFontTx/>
              <a:buChar char="•"/>
            </a:pPr>
            <a:r>
              <a:rPr lang="en-US" sz="1000" smtClean="0">
                <a:latin typeface="Arial" charset="0"/>
              </a:rPr>
              <a:t>  When employees are working at the edge of an excavation, well, pit, or shaft.</a:t>
            </a:r>
          </a:p>
          <a:p>
            <a:pPr>
              <a:spcBef>
                <a:spcPct val="0"/>
              </a:spcBef>
              <a:buFontTx/>
              <a:buChar char="•"/>
            </a:pPr>
            <a:r>
              <a:rPr lang="en-US" sz="1000" smtClean="0">
                <a:latin typeface="Arial" charset="0"/>
              </a:rPr>
              <a:t>  When employees are working above dangerous equipment (even employees working </a:t>
            </a:r>
            <a:r>
              <a:rPr lang="en-US" sz="1000" b="1" smtClean="0">
                <a:latin typeface="Arial" charset="0"/>
              </a:rPr>
              <a:t>less</a:t>
            </a:r>
            <a:r>
              <a:rPr lang="en-US" sz="1000" smtClean="0">
                <a:latin typeface="Arial" charset="0"/>
              </a:rPr>
              <a:t> than six feet over dangerous equipment must be protected).</a:t>
            </a:r>
          </a:p>
          <a:p>
            <a:pPr>
              <a:spcBef>
                <a:spcPct val="0"/>
              </a:spcBef>
              <a:buFontTx/>
              <a:buChar char="•"/>
            </a:pPr>
            <a:r>
              <a:rPr lang="en-US" sz="1000" smtClean="0">
                <a:latin typeface="Arial" charset="0"/>
              </a:rPr>
              <a:t>  When an employee is performing overhand bricklaying and related work.</a:t>
            </a:r>
          </a:p>
          <a:p>
            <a:pPr>
              <a:spcBef>
                <a:spcPct val="0"/>
              </a:spcBef>
              <a:buFontTx/>
              <a:buChar char="•"/>
            </a:pPr>
            <a:r>
              <a:rPr lang="en-US" sz="1000" smtClean="0">
                <a:latin typeface="Arial" charset="0"/>
              </a:rPr>
              <a:t>  When an employee is performing roofing work.</a:t>
            </a:r>
          </a:p>
          <a:p>
            <a:pPr>
              <a:spcBef>
                <a:spcPct val="0"/>
              </a:spcBef>
              <a:buFontTx/>
              <a:buChar char="•"/>
            </a:pPr>
            <a:r>
              <a:rPr lang="en-US" sz="1000" smtClean="0">
                <a:latin typeface="Arial" charset="0"/>
              </a:rPr>
              <a:t>  When an employee is engaging in precast concrete erection (with certain exceptions).</a:t>
            </a:r>
          </a:p>
          <a:p>
            <a:pPr>
              <a:spcBef>
                <a:spcPct val="0"/>
              </a:spcBef>
              <a:buFontTx/>
              <a:buChar char="•"/>
            </a:pPr>
            <a:r>
              <a:rPr lang="en-US" sz="1000" smtClean="0">
                <a:latin typeface="Arial" charset="0"/>
              </a:rPr>
              <a:t>  When an employee is engaged in residential construction (with certain exceptions). </a:t>
            </a:r>
          </a:p>
          <a:p>
            <a:pPr>
              <a:spcBef>
                <a:spcPct val="0"/>
              </a:spcBef>
            </a:pPr>
            <a:endParaRPr lang="en-US" sz="1000" smtClean="0"/>
          </a:p>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817677E-ECC3-4041-A191-70F9984FB885}" type="slidenum">
              <a:rPr lang="en-US"/>
              <a:pPr fontAlgn="base">
                <a:spcBef>
                  <a:spcPct val="0"/>
                </a:spcBef>
                <a:spcAft>
                  <a:spcPct val="0"/>
                </a:spcAft>
              </a:pPr>
              <a:t>42</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Use this photo of the crew working concrete forms to talk about personal responsibility and the need for all members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2786C50-1F97-410A-920C-78DD82153CED}" type="slidenum">
              <a:rPr lang="en-US"/>
              <a:pPr fontAlgn="base">
                <a:spcBef>
                  <a:spcPct val="0"/>
                </a:spcBef>
                <a:spcAft>
                  <a:spcPct val="0"/>
                </a:spcAft>
              </a:pPr>
              <a:t>43</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Trainers Notes:</a:t>
            </a:r>
          </a:p>
          <a:p>
            <a:pPr>
              <a:spcBef>
                <a:spcPct val="0"/>
              </a:spcBef>
            </a:pPr>
            <a:endParaRPr lang="en-US" smtClean="0"/>
          </a:p>
          <a:p>
            <a:pPr>
              <a:spcBef>
                <a:spcPct val="0"/>
              </a:spcBef>
            </a:pPr>
            <a:r>
              <a:rPr lang="en-US" smtClean="0"/>
              <a:t>Bridge construction, steel construction: Superintendent at upper right listens to radio with right ear while directing the dozer operators pushing the bridge with signals of his left hand. Ironworkers standing on top of each temporary bridge pier watch process and signal superintendent with hand signals/ radio if there is reason to stop. They also unlock and lock rollers to allow movement when dozers push and to prevent movement thereafter.  Superintendent is standing on stack of temporary bridge deck panels, which will span transverse bridge joists to provide final driving surface. Tyngsborough, MA 2005.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1013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D9AC53F-85AF-48BE-890B-DED2C94B373C}" type="slidenum">
              <a:rPr lang="en-US"/>
              <a:pPr fontAlgn="base">
                <a:spcBef>
                  <a:spcPct val="0"/>
                </a:spcBef>
                <a:spcAft>
                  <a:spcPct val="0"/>
                </a:spcAft>
              </a:pPr>
              <a:t>44</a:t>
            </a:fld>
            <a:endParaRPr lang="en-US"/>
          </a:p>
        </p:txBody>
      </p:sp>
      <p:sp>
        <p:nvSpPr>
          <p:cNvPr id="1013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No fall protection system being utilized</a:t>
            </a:r>
          </a:p>
          <a:p>
            <a:pPr>
              <a:spcBef>
                <a:spcPct val="0"/>
              </a:spcBef>
            </a:pPr>
            <a:r>
              <a:rPr lang="en-US" smtClean="0"/>
              <a:t>What the heck is he standing on?</a:t>
            </a:r>
          </a:p>
          <a:p>
            <a:pPr>
              <a:spcBef>
                <a:spcPct val="0"/>
              </a:spcBef>
            </a:pPr>
            <a:r>
              <a:rPr lang="en-US" smtClean="0"/>
              <a:t>Wheels should be chocked on front-end loader.</a:t>
            </a:r>
          </a:p>
          <a:p>
            <a:pPr>
              <a:spcBef>
                <a:spcPct val="0"/>
              </a:spcBef>
            </a:pPr>
            <a:r>
              <a:rPr lang="en-US" smtClean="0"/>
              <a:t>Anything else?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en-US" smtClean="0">
              <a:latin typeface="Arial" charset="0"/>
            </a:endParaRPr>
          </a:p>
          <a:p>
            <a:pPr fontAlgn="base">
              <a:spcBef>
                <a:spcPct val="0"/>
              </a:spcBef>
              <a:spcAft>
                <a:spcPct val="0"/>
              </a:spcAft>
            </a:pPr>
            <a:endParaRPr lang="en-US" smtClean="0"/>
          </a:p>
        </p:txBody>
      </p:sp>
      <p:sp>
        <p:nvSpPr>
          <p:cNvPr id="1024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2DCDEF-F327-4809-9D2D-466A64D341FC}" type="slidenum">
              <a:rPr lang="en-US"/>
              <a:pPr fontAlgn="base">
                <a:spcBef>
                  <a:spcPct val="0"/>
                </a:spcBef>
                <a:spcAft>
                  <a:spcPct val="0"/>
                </a:spcAft>
              </a:pPr>
              <a:t>45</a:t>
            </a:fld>
            <a:endParaRPr lang="en-US"/>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t>Speaker’s Notes:</a:t>
            </a:r>
          </a:p>
          <a:p>
            <a:pPr>
              <a:spcBef>
                <a:spcPct val="0"/>
              </a:spcBef>
            </a:pPr>
            <a:r>
              <a:rPr lang="en-US" smtClean="0"/>
              <a:t>Employers should rescue plans in place for each work area in which personal fall protection devices are used.</a:t>
            </a:r>
          </a:p>
          <a:p>
            <a:pPr>
              <a:spcBef>
                <a:spcPct val="0"/>
              </a:spcBef>
            </a:pPr>
            <a:r>
              <a:rPr lang="en-US" smtClean="0"/>
              <a:t>Designated rescuers are aware of the rescue plan.</a:t>
            </a:r>
          </a:p>
          <a:p>
            <a:pPr>
              <a:spcBef>
                <a:spcPct val="0"/>
              </a:spcBef>
            </a:pPr>
            <a:r>
              <a:rPr lang="en-US" smtClean="0"/>
              <a:t>The goal of any rescue is to limit the hanging/suspension time of the fallen employee.</a:t>
            </a:r>
          </a:p>
          <a:p>
            <a:pPr>
              <a:spcBef>
                <a:spcPct val="0"/>
              </a:spcBef>
            </a:pPr>
            <a:endParaRPr lang="en-US" smtClean="0"/>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28FF75-09B4-4FF7-BE34-D2457F6C4458}" type="slidenum">
              <a:rPr lang="en-US"/>
              <a:pPr fontAlgn="base">
                <a:spcBef>
                  <a:spcPct val="0"/>
                </a:spcBef>
                <a:spcAft>
                  <a:spcPct val="0"/>
                </a:spcAft>
              </a:pPr>
              <a:t>6</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Review the terms used to see if everyone is familiar with:</a:t>
            </a:r>
          </a:p>
          <a:p>
            <a:pPr>
              <a:spcBef>
                <a:spcPct val="0"/>
              </a:spcBef>
            </a:pPr>
            <a:endParaRPr lang="en-US" smtClean="0"/>
          </a:p>
          <a:p>
            <a:pPr lvl="2">
              <a:spcBef>
                <a:spcPct val="0"/>
              </a:spcBef>
              <a:buFontTx/>
              <a:buChar char="•"/>
            </a:pPr>
            <a:r>
              <a:rPr lang="en-US" smtClean="0"/>
              <a:t>Controlled access zones </a:t>
            </a:r>
          </a:p>
          <a:p>
            <a:pPr lvl="2">
              <a:spcBef>
                <a:spcPct val="0"/>
              </a:spcBef>
              <a:buFontTx/>
              <a:buChar char="•"/>
            </a:pPr>
            <a:r>
              <a:rPr lang="en-US" smtClean="0"/>
              <a:t>Guardrail systems</a:t>
            </a:r>
          </a:p>
          <a:p>
            <a:pPr lvl="2">
              <a:spcBef>
                <a:spcPct val="0"/>
              </a:spcBef>
              <a:buFontTx/>
              <a:buChar char="•"/>
            </a:pPr>
            <a:r>
              <a:rPr lang="en-US" smtClean="0"/>
              <a:t>Personal fall arrest systems</a:t>
            </a:r>
          </a:p>
          <a:p>
            <a:pPr lvl="2">
              <a:spcBef>
                <a:spcPct val="0"/>
              </a:spcBef>
              <a:buFontTx/>
              <a:buChar char="•"/>
            </a:pPr>
            <a:r>
              <a:rPr lang="en-US" smtClean="0"/>
              <a:t>Positioning device systems</a:t>
            </a:r>
          </a:p>
          <a:p>
            <a:pPr lvl="2">
              <a:spcBef>
                <a:spcPct val="0"/>
              </a:spcBef>
              <a:buFontTx/>
              <a:buChar char="•"/>
            </a:pPr>
            <a:r>
              <a:rPr lang="en-US" smtClean="0"/>
              <a:t>Safety monitoring systems</a:t>
            </a:r>
          </a:p>
          <a:p>
            <a:pPr lvl="2">
              <a:spcBef>
                <a:spcPct val="0"/>
              </a:spcBef>
              <a:buFontTx/>
              <a:buChar char="•"/>
            </a:pPr>
            <a:r>
              <a:rPr lang="en-US" smtClean="0"/>
              <a:t>Safety net systems</a:t>
            </a:r>
          </a:p>
          <a:p>
            <a:pPr lvl="2">
              <a:spcBef>
                <a:spcPct val="0"/>
              </a:spcBef>
              <a:buFontTx/>
              <a:buChar char="•"/>
            </a:pPr>
            <a:r>
              <a:rPr lang="en-US" smtClean="0"/>
              <a:t>Warning line systems</a:t>
            </a:r>
          </a:p>
          <a:p>
            <a:pPr lvl="2">
              <a:spcBef>
                <a:spcPct val="0"/>
              </a:spcBef>
              <a:buFontTx/>
              <a:buChar char="•"/>
            </a:pPr>
            <a:r>
              <a:rPr lang="en-US" smtClean="0"/>
              <a:t>Covers</a:t>
            </a:r>
          </a:p>
          <a:p>
            <a:pPr>
              <a:spcBef>
                <a:spcPct val="0"/>
              </a:spcBef>
            </a:pPr>
            <a:r>
              <a:rPr lang="en-US" smtClean="0"/>
              <a:t>The photograph shows MARCOR Remediation demolition crews preparing a structure to be demolished. Because the guardrail will be cut away, all workers are wearing passive restraint systems.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0702940-BB64-401E-8F43-33ED18720653}" type="slidenum">
              <a:rPr lang="en-US"/>
              <a:pPr fontAlgn="base">
                <a:spcBef>
                  <a:spcPct val="0"/>
                </a:spcBef>
                <a:spcAft>
                  <a:spcPct val="0"/>
                </a:spcAft>
              </a:pPr>
              <a:t>7</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These fall protection basics are common sense, but can save lives. It is important to emphasize the following:</a:t>
            </a:r>
          </a:p>
          <a:p>
            <a:pPr>
              <a:spcBef>
                <a:spcPct val="0"/>
              </a:spcBef>
            </a:pPr>
            <a:endParaRPr lang="en-US" smtClean="0"/>
          </a:p>
          <a:p>
            <a:pPr>
              <a:spcBef>
                <a:spcPct val="0"/>
              </a:spcBef>
              <a:buFontTx/>
              <a:buChar char="•"/>
            </a:pPr>
            <a:r>
              <a:rPr lang="en-US" smtClean="0"/>
              <a:t>Inspect your equipment daily.</a:t>
            </a:r>
          </a:p>
          <a:p>
            <a:pPr>
              <a:spcBef>
                <a:spcPct val="0"/>
              </a:spcBef>
              <a:buFontTx/>
              <a:buChar char="•"/>
            </a:pPr>
            <a:r>
              <a:rPr lang="en-US" smtClean="0"/>
              <a:t>Replace defective equipment. If there is any doubt, do not use it. It is everyone’s responsibility to see that damaged equipment is taken out of service.</a:t>
            </a:r>
          </a:p>
          <a:p>
            <a:pPr>
              <a:spcBef>
                <a:spcPct val="0"/>
              </a:spcBef>
              <a:buFontTx/>
              <a:buChar char="•"/>
            </a:pPr>
            <a:r>
              <a:rPr lang="en-US" smtClean="0"/>
              <a:t>Replace all equipment involved in a fall.</a:t>
            </a:r>
          </a:p>
          <a:p>
            <a:pPr>
              <a:spcBef>
                <a:spcPct val="0"/>
              </a:spcBef>
              <a:buFontTx/>
              <a:buChar char="•"/>
            </a:pPr>
            <a:r>
              <a:rPr lang="en-US" smtClean="0"/>
              <a:t>Ensure all equipment is inspected by a competent person at least annually. </a:t>
            </a:r>
          </a:p>
          <a:p>
            <a:pPr>
              <a:spcBef>
                <a:spcPct val="0"/>
              </a:spcBef>
              <a:buFontTx/>
              <a:buChar char="•"/>
            </a:pPr>
            <a:r>
              <a:rPr lang="en-US" smtClean="0"/>
              <a:t>Use shock absorbers if the arresting forces of the lanyard alone can cause injury. </a:t>
            </a:r>
          </a:p>
          <a:p>
            <a:pPr>
              <a:spcBef>
                <a:spcPct val="0"/>
              </a:spcBef>
              <a:buFontTx/>
              <a:buChar char="•"/>
            </a:pPr>
            <a:r>
              <a:rPr lang="en-US" smtClean="0"/>
              <a:t>Use the right equipment for the job. </a:t>
            </a:r>
          </a:p>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B4D6C8-D055-4EB0-96BF-1F34728552FB}" type="slidenum">
              <a:rPr lang="en-US"/>
              <a:pPr fontAlgn="base">
                <a:spcBef>
                  <a:spcPct val="0"/>
                </a:spcBef>
                <a:spcAft>
                  <a:spcPct val="0"/>
                </a:spcAft>
              </a:pPr>
              <a:t>8</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Ask this question and then review the following list, after which you may want to have the class look at the images for good and bad practices.</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06C5838-A87D-4B48-82ED-8D9444A4FD73}" type="slidenum">
              <a:rPr lang="en-US"/>
              <a:pPr fontAlgn="base">
                <a:spcBef>
                  <a:spcPct val="0"/>
                </a:spcBef>
                <a:spcAft>
                  <a:spcPct val="0"/>
                </a:spcAft>
              </a:pPr>
              <a:t>9</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425" indent="-225425">
              <a:spcBef>
                <a:spcPct val="0"/>
              </a:spcBef>
            </a:pPr>
            <a:r>
              <a:rPr lang="en-US" b="1" u="sng" smtClean="0"/>
              <a:t>Trainer Notes:</a:t>
            </a:r>
          </a:p>
          <a:p>
            <a:pPr marL="225425" indent="-225425">
              <a:spcBef>
                <a:spcPct val="0"/>
              </a:spcBef>
            </a:pPr>
            <a:endParaRPr lang="en-US" smtClean="0"/>
          </a:p>
          <a:p>
            <a:pPr marL="225425" indent="-225425">
              <a:spcBef>
                <a:spcPct val="0"/>
              </a:spcBef>
            </a:pPr>
            <a:r>
              <a:rPr lang="en-US" smtClean="0"/>
              <a:t>Ask the class why bridge work can require increased diligence. Some potential answers:</a:t>
            </a:r>
          </a:p>
          <a:p>
            <a:pPr marL="225425" indent="-225425">
              <a:spcBef>
                <a:spcPct val="0"/>
              </a:spcBef>
            </a:pPr>
            <a:endParaRPr lang="en-US" smtClean="0"/>
          </a:p>
          <a:p>
            <a:pPr marL="225425" indent="-225425">
              <a:spcBef>
                <a:spcPct val="0"/>
              </a:spcBef>
              <a:buFontTx/>
              <a:buAutoNum type="arabicPeriod"/>
            </a:pPr>
            <a:r>
              <a:rPr lang="en-US" smtClean="0"/>
              <a:t>Falls will almost always be deadly.</a:t>
            </a:r>
          </a:p>
          <a:p>
            <a:pPr marL="225425" indent="-225425">
              <a:spcBef>
                <a:spcPct val="0"/>
              </a:spcBef>
              <a:buFontTx/>
              <a:buAutoNum type="arabicPeriod"/>
            </a:pPr>
            <a:r>
              <a:rPr lang="en-US" smtClean="0"/>
              <a:t>The restricted space on a bridge may affect the operation of equipment, particularly swing radius.</a:t>
            </a:r>
          </a:p>
          <a:p>
            <a:pPr marL="225425" indent="-225425">
              <a:spcBef>
                <a:spcPct val="0"/>
              </a:spcBef>
              <a:buFontTx/>
              <a:buAutoNum type="arabicPeriod"/>
            </a:pPr>
            <a:r>
              <a:rPr lang="en-US" smtClean="0"/>
              <a:t> Movement of people, equipment and materials can become more difficult.</a:t>
            </a:r>
          </a:p>
          <a:p>
            <a:pPr marL="225425" indent="-225425">
              <a:spcBef>
                <a:spcPct val="0"/>
              </a:spcBef>
            </a:pPr>
            <a:endParaRPr lang="en-US" smtClean="0"/>
          </a:p>
          <a:p>
            <a:pPr marL="225425" indent="-225425">
              <a:spcBef>
                <a:spcPct val="0"/>
              </a:spcBef>
            </a:pPr>
            <a:r>
              <a:rPr lang="en-US" smtClean="0"/>
              <a:t>After establishing that bridge work may be more hazardous, ask “How can falls from bridges be controlled?”  Review the bullet list:</a:t>
            </a:r>
          </a:p>
          <a:p>
            <a:pPr marL="225425" indent="-225425">
              <a:spcBef>
                <a:spcPct val="0"/>
              </a:spcBef>
              <a:buFontTx/>
              <a:buChar char="•"/>
            </a:pPr>
            <a:r>
              <a:rPr lang="en-US" smtClean="0"/>
              <a:t>Bridge edges must be protected</a:t>
            </a:r>
          </a:p>
          <a:p>
            <a:pPr marL="225425" indent="-225425">
              <a:spcBef>
                <a:spcPct val="0"/>
              </a:spcBef>
              <a:buFontTx/>
              <a:buChar char="•"/>
            </a:pPr>
            <a:r>
              <a:rPr lang="en-US" smtClean="0"/>
              <a:t>When working over water, flotation devices must be worn and a skiff must be available to rescue any worker who falls in the water</a:t>
            </a:r>
          </a:p>
          <a:p>
            <a:pPr marL="225425" indent="-225425">
              <a:spcBef>
                <a:spcPct val="0"/>
              </a:spcBef>
              <a:buFontTx/>
              <a:buChar char="•"/>
            </a:pPr>
            <a:r>
              <a:rPr lang="en-US" smtClean="0"/>
              <a:t>Operating equipment requires increased attention</a:t>
            </a:r>
          </a:p>
          <a:p>
            <a:pPr marL="225425" indent="-225425">
              <a:spcBef>
                <a:spcPct val="0"/>
              </a:spcBef>
            </a:pPr>
            <a:endParaRPr lang="en-US" smtClean="0"/>
          </a:p>
          <a:p>
            <a:pPr marL="225425" indent="-225425">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A4744B9-9C1A-4632-924E-E9950ABF6FDD}" type="slidenum">
              <a:rPr lang="en-US"/>
              <a:pPr fontAlgn="base">
                <a:spcBef>
                  <a:spcPct val="0"/>
                </a:spcBef>
                <a:spcAft>
                  <a:spcPct val="0"/>
                </a:spcAft>
              </a:pPr>
              <a:t>10</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smtClean="0"/>
              <a:t>Trainer Notes:</a:t>
            </a:r>
          </a:p>
          <a:p>
            <a:pPr>
              <a:spcBef>
                <a:spcPct val="0"/>
              </a:spcBef>
            </a:pPr>
            <a:endParaRPr lang="en-US" smtClean="0"/>
          </a:p>
          <a:p>
            <a:pPr>
              <a:spcBef>
                <a:spcPct val="0"/>
              </a:spcBef>
            </a:pPr>
            <a:r>
              <a:rPr lang="en-US" smtClean="0"/>
              <a:t>Note that the OSHA standard requires that holes be covered “with materials of adequate strength.” Guardrails are required to withstand a 200 pound perpendicular stress. Covers must be able to support at least twice the weight of employees, equipment, and materials that may be imposed on the cover at any one time. To prevent accidental displacement resulting from wind, equipment, or workers’ activities, all covers must be secured. All covers shall be color coded or bear the markings “HOLE” or “COVER.” </a:t>
            </a:r>
          </a:p>
          <a:p>
            <a:pPr>
              <a:spcBef>
                <a:spcPct val="0"/>
              </a:spcBef>
            </a:pPr>
            <a:endParaRPr lang="en-US" smtClean="0"/>
          </a:p>
          <a:p>
            <a:pPr>
              <a:spcBef>
                <a:spcPct val="0"/>
              </a:spcBef>
            </a:pPr>
            <a:r>
              <a:rPr lang="en-US" smtClean="0"/>
              <a:t>Of particular interest to heavy equipment operators, OSHA does require that covers of trenches and holes on construction sites where trucks and equipment may run over them must support 20,000 pound:</a:t>
            </a:r>
          </a:p>
          <a:p>
            <a:pPr>
              <a:spcBef>
                <a:spcPct val="0"/>
              </a:spcBef>
            </a:pPr>
            <a:endParaRPr lang="en-US" smtClean="0"/>
          </a:p>
          <a:p>
            <a:pPr>
              <a:spcBef>
                <a:spcPct val="0"/>
              </a:spcBef>
            </a:pPr>
            <a:r>
              <a:rPr lang="en-US" b="1" smtClean="0"/>
              <a:t>1910.23(e)(7)(i)</a:t>
            </a:r>
            <a:endParaRPr lang="en-US" smtClean="0"/>
          </a:p>
          <a:p>
            <a:pPr>
              <a:spcBef>
                <a:spcPct val="0"/>
              </a:spcBef>
            </a:pPr>
            <a:r>
              <a:rPr lang="en-US" smtClean="0"/>
              <a:t>Trench or conduit covers and their supports, when located in plant roadways, shall be designed to carry a truck rear-axle load of at least 20,000 pounds.</a:t>
            </a:r>
            <a:endParaRPr lang="en-US" b="1" smtClean="0"/>
          </a:p>
          <a:p>
            <a:pPr>
              <a:spcBef>
                <a:spcPct val="0"/>
              </a:spcBef>
            </a:pPr>
            <a:endParaRPr lang="en-US" b="1" smtClean="0"/>
          </a:p>
          <a:p>
            <a:pPr>
              <a:spcBef>
                <a:spcPct val="0"/>
              </a:spcBef>
            </a:pPr>
            <a:r>
              <a:rPr lang="en-US" b="1" smtClean="0"/>
              <a:t>1910.23(e)(7)(ii)</a:t>
            </a:r>
            <a:endParaRPr lang="en-US" smtClean="0"/>
          </a:p>
          <a:p>
            <a:pPr>
              <a:spcBef>
                <a:spcPct val="0"/>
              </a:spcBef>
            </a:pPr>
            <a:r>
              <a:rPr lang="en-US" smtClean="0"/>
              <a:t>Manhole covers and their supports, when located in plant roadways, shall comply with local standard highway requirements if any; otherwise, they shall be designed to carry a truck rear-axle load of at least 20,000 pounds.</a:t>
            </a:r>
          </a:p>
          <a:p>
            <a:pPr>
              <a:spcBef>
                <a:spcPct val="0"/>
              </a:spcBef>
            </a:pPr>
            <a:endParaRPr lang="en-US" smtClean="0"/>
          </a:p>
          <a:p>
            <a:pPr>
              <a:spcBef>
                <a:spcPct val="0"/>
              </a:spcBef>
            </a:pPr>
            <a:r>
              <a:rPr lang="en-US" smtClean="0"/>
              <a:t>Use these images to generate discussions on what is acceptable and what is not.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BF07FD-436E-45FC-82F2-2385B5045333}"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B4B19-506A-4795-9C0B-7E23C9E0C103}" type="slidenum">
              <a:rPr lang="en-US"/>
              <a:pPr>
                <a:defRPr/>
              </a:pPr>
              <a:t>‹#›</a:t>
            </a:fld>
            <a:endParaRPr lang="en-US"/>
          </a:p>
        </p:txBody>
      </p:sp>
    </p:spTree>
    <p:extLst>
      <p:ext uri="{BB962C8B-B14F-4D97-AF65-F5344CB8AC3E}">
        <p14:creationId xmlns:p14="http://schemas.microsoft.com/office/powerpoint/2010/main" val="171219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9CE883-E859-4FFA-B15C-BB6845FF6F24}"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668B9-1396-4797-8C1F-49AF87AA912F}" type="slidenum">
              <a:rPr lang="en-US"/>
              <a:pPr>
                <a:defRPr/>
              </a:pPr>
              <a:t>‹#›</a:t>
            </a:fld>
            <a:endParaRPr lang="en-US"/>
          </a:p>
        </p:txBody>
      </p:sp>
    </p:spTree>
    <p:extLst>
      <p:ext uri="{BB962C8B-B14F-4D97-AF65-F5344CB8AC3E}">
        <p14:creationId xmlns:p14="http://schemas.microsoft.com/office/powerpoint/2010/main" val="108085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4F7DAB-0DE1-46A2-A46E-BB804B8F8D9D}"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0FF76C-FBE0-42D5-8AED-C0A56BFBF888}" type="slidenum">
              <a:rPr lang="en-US"/>
              <a:pPr>
                <a:defRPr/>
              </a:pPr>
              <a:t>‹#›</a:t>
            </a:fld>
            <a:endParaRPr lang="en-US"/>
          </a:p>
        </p:txBody>
      </p:sp>
    </p:spTree>
    <p:extLst>
      <p:ext uri="{BB962C8B-B14F-4D97-AF65-F5344CB8AC3E}">
        <p14:creationId xmlns:p14="http://schemas.microsoft.com/office/powerpoint/2010/main" val="424311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59747306-94D6-4BAA-A097-C4687EEAFC1F}" type="slidenum">
              <a:rPr lang="en-US"/>
              <a:pPr>
                <a:defRPr/>
              </a:pPr>
              <a:t>‹#›</a:t>
            </a:fld>
            <a:endParaRPr lang="en-US"/>
          </a:p>
        </p:txBody>
      </p:sp>
    </p:spTree>
    <p:extLst>
      <p:ext uri="{BB962C8B-B14F-4D97-AF65-F5344CB8AC3E}">
        <p14:creationId xmlns:p14="http://schemas.microsoft.com/office/powerpoint/2010/main" val="200364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endParaRPr lang="en-US"/>
          </a:p>
        </p:txBody>
      </p:sp>
      <p:sp>
        <p:nvSpPr>
          <p:cNvPr id="7" name="Rectangle 6"/>
          <p:cNvSpPr>
            <a:spLocks noGrp="1" noChangeArrowheads="1"/>
          </p:cNvSpPr>
          <p:nvPr>
            <p:ph type="sldNum" sz="quarter" idx="11"/>
          </p:nvPr>
        </p:nvSpPr>
        <p:spPr/>
        <p:txBody>
          <a:bodyPr/>
          <a:lstStyle>
            <a:lvl1pPr>
              <a:defRPr/>
            </a:lvl1pPr>
          </a:lstStyle>
          <a:p>
            <a:pPr>
              <a:defRPr/>
            </a:pPr>
            <a:fld id="{93748187-4A8D-44AB-968E-BE84C945F494}" type="slidenum">
              <a:rPr lang="en-US"/>
              <a:pPr>
                <a:defRPr/>
              </a:pPr>
              <a:t>‹#›</a:t>
            </a:fld>
            <a:endParaRPr lang="en-US"/>
          </a:p>
        </p:txBody>
      </p:sp>
    </p:spTree>
    <p:extLst>
      <p:ext uri="{BB962C8B-B14F-4D97-AF65-F5344CB8AC3E}">
        <p14:creationId xmlns:p14="http://schemas.microsoft.com/office/powerpoint/2010/main" val="386764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BFD97595-CDD6-476B-B6DA-AF6245CB83BC}" type="slidenum">
              <a:rPr lang="en-US"/>
              <a:pPr>
                <a:defRPr/>
              </a:pPr>
              <a:t>‹#›</a:t>
            </a:fld>
            <a:endParaRPr lang="en-US"/>
          </a:p>
        </p:txBody>
      </p:sp>
    </p:spTree>
    <p:extLst>
      <p:ext uri="{BB962C8B-B14F-4D97-AF65-F5344CB8AC3E}">
        <p14:creationId xmlns:p14="http://schemas.microsoft.com/office/powerpoint/2010/main" val="2877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pPr>
              <a:defRPr/>
            </a:pPr>
            <a:fld id="{3B4D9D41-D09D-432C-82BB-AED5614B6A7C}" type="datetime1">
              <a:rPr lang="en-US"/>
              <a:pPr>
                <a:defRPr/>
              </a:pPr>
              <a:t>5/10/2012</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BB9CEF46-DFD3-4941-9C86-66204EF956C3}" type="slidenum">
              <a:rPr lang="en-US"/>
              <a:pPr>
                <a:defRPr/>
              </a:pPr>
              <a:t>‹#›</a:t>
            </a:fld>
            <a:endParaRPr lang="en-US"/>
          </a:p>
        </p:txBody>
      </p:sp>
    </p:spTree>
    <p:extLst>
      <p:ext uri="{BB962C8B-B14F-4D97-AF65-F5344CB8AC3E}">
        <p14:creationId xmlns:p14="http://schemas.microsoft.com/office/powerpoint/2010/main" val="2474965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D48E2C71-6B4D-457F-9CC1-105EAEDC6BD4}" type="slidenum">
              <a:rPr lang="en-US"/>
              <a:pPr>
                <a:defRPr/>
              </a:pPr>
              <a:t>‹#›</a:t>
            </a:fld>
            <a:endParaRPr lang="en-US"/>
          </a:p>
        </p:txBody>
      </p:sp>
    </p:spTree>
    <p:extLst>
      <p:ext uri="{BB962C8B-B14F-4D97-AF65-F5344CB8AC3E}">
        <p14:creationId xmlns:p14="http://schemas.microsoft.com/office/powerpoint/2010/main" val="40661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smtClean="0"/>
            </a:lvl1pPr>
          </a:lstStyle>
          <a:p>
            <a:pPr>
              <a:defRPr/>
            </a:pPr>
            <a:fld id="{A02FC6BD-35EB-4D31-88F0-50031ACCB6E1}" type="datetime1">
              <a:rPr lang="en-US"/>
              <a:pPr>
                <a:defRPr/>
              </a:pPr>
              <a:t>5/10/2012</a:t>
            </a:fld>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pPr>
              <a:defRPr/>
            </a:pPr>
            <a:fld id="{486A3D1A-6C62-4BF9-A2E9-EA12D1129447}" type="slidenum">
              <a:rPr lang="en-US"/>
              <a:pPr>
                <a:defRPr/>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45797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20446-9F43-42F7-A91B-080534E190E1}"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45356C-867C-416F-A3DD-D90076CA558D}" type="slidenum">
              <a:rPr lang="en-US"/>
              <a:pPr>
                <a:defRPr/>
              </a:pPr>
              <a:t>‹#›</a:t>
            </a:fld>
            <a:endParaRPr lang="en-US"/>
          </a:p>
        </p:txBody>
      </p:sp>
    </p:spTree>
    <p:extLst>
      <p:ext uri="{BB962C8B-B14F-4D97-AF65-F5344CB8AC3E}">
        <p14:creationId xmlns:p14="http://schemas.microsoft.com/office/powerpoint/2010/main" val="223273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C84B4A-2395-44CF-A75F-D46375C36CA6}" type="datetimeFigureOut">
              <a:rPr lang="en-US"/>
              <a:pPr>
                <a:defRPr/>
              </a:pPr>
              <a:t>5/10/2012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1780BB-7138-4143-8974-A49D3CFB2570}" type="slidenum">
              <a:rPr lang="en-US"/>
              <a:pPr>
                <a:defRPr/>
              </a:pPr>
              <a:t>‹#›</a:t>
            </a:fld>
            <a:endParaRPr lang="en-US"/>
          </a:p>
        </p:txBody>
      </p:sp>
    </p:spTree>
    <p:extLst>
      <p:ext uri="{BB962C8B-B14F-4D97-AF65-F5344CB8AC3E}">
        <p14:creationId xmlns:p14="http://schemas.microsoft.com/office/powerpoint/2010/main" val="94167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2CEC81-922F-4CA1-A14A-18DC17D57BE7}"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D4724-10A2-4A31-ABEB-113CFBD69945}" type="slidenum">
              <a:rPr lang="en-US"/>
              <a:pPr>
                <a:defRPr/>
              </a:pPr>
              <a:t>‹#›</a:t>
            </a:fld>
            <a:endParaRPr lang="en-US"/>
          </a:p>
        </p:txBody>
      </p:sp>
    </p:spTree>
    <p:extLst>
      <p:ext uri="{BB962C8B-B14F-4D97-AF65-F5344CB8AC3E}">
        <p14:creationId xmlns:p14="http://schemas.microsoft.com/office/powerpoint/2010/main" val="61518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F04310-DC56-44A8-A81B-0BA6E0750C46}" type="datetimeFigureOut">
              <a:rPr lang="en-US"/>
              <a:pPr>
                <a:defRPr/>
              </a:pPr>
              <a:t>5/10/2012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26C86C-C4E6-497D-8A74-7903191E2ECD}" type="slidenum">
              <a:rPr lang="en-US"/>
              <a:pPr>
                <a:defRPr/>
              </a:pPr>
              <a:t>‹#›</a:t>
            </a:fld>
            <a:endParaRPr lang="en-US"/>
          </a:p>
        </p:txBody>
      </p:sp>
    </p:spTree>
    <p:extLst>
      <p:ext uri="{BB962C8B-B14F-4D97-AF65-F5344CB8AC3E}">
        <p14:creationId xmlns:p14="http://schemas.microsoft.com/office/powerpoint/2010/main" val="6794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F12AEC-99EF-4938-A8A8-BDAC545E098E}" type="datetimeFigureOut">
              <a:rPr lang="en-US"/>
              <a:pPr>
                <a:defRPr/>
              </a:pPr>
              <a:t>5/10/2012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90A795-375E-438D-9135-C61594549982}" type="slidenum">
              <a:rPr lang="en-US"/>
              <a:pPr>
                <a:defRPr/>
              </a:pPr>
              <a:t>‹#›</a:t>
            </a:fld>
            <a:endParaRPr lang="en-US"/>
          </a:p>
        </p:txBody>
      </p:sp>
    </p:spTree>
    <p:extLst>
      <p:ext uri="{BB962C8B-B14F-4D97-AF65-F5344CB8AC3E}">
        <p14:creationId xmlns:p14="http://schemas.microsoft.com/office/powerpoint/2010/main" val="266585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90DDD6-DD29-475E-88F8-4F64708941C7}" type="datetimeFigureOut">
              <a:rPr lang="en-US"/>
              <a:pPr>
                <a:defRPr/>
              </a:pPr>
              <a:t>5/10/2012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B7ED19-7CA3-4B6C-8848-17192B80CC20}" type="slidenum">
              <a:rPr lang="en-US"/>
              <a:pPr>
                <a:defRPr/>
              </a:pPr>
              <a:t>‹#›</a:t>
            </a:fld>
            <a:endParaRPr lang="en-US"/>
          </a:p>
        </p:txBody>
      </p:sp>
    </p:spTree>
    <p:extLst>
      <p:ext uri="{BB962C8B-B14F-4D97-AF65-F5344CB8AC3E}">
        <p14:creationId xmlns:p14="http://schemas.microsoft.com/office/powerpoint/2010/main" val="319644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D2D17E-FFDB-45DC-BDA1-0236614DE039}"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A56721-18DF-4A65-8D4E-E3559196A187}" type="slidenum">
              <a:rPr lang="en-US"/>
              <a:pPr>
                <a:defRPr/>
              </a:pPr>
              <a:t>‹#›</a:t>
            </a:fld>
            <a:endParaRPr lang="en-US"/>
          </a:p>
        </p:txBody>
      </p:sp>
    </p:spTree>
    <p:extLst>
      <p:ext uri="{BB962C8B-B14F-4D97-AF65-F5344CB8AC3E}">
        <p14:creationId xmlns:p14="http://schemas.microsoft.com/office/powerpoint/2010/main" val="386519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4FA481-E5DF-4938-A841-41F1F9927C02}" type="datetimeFigureOut">
              <a:rPr lang="en-US"/>
              <a:pPr>
                <a:defRPr/>
              </a:pPr>
              <a:t>5/10/2012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E39E4C-44D1-4A4A-9D34-B6B7D6F195D0}" type="slidenum">
              <a:rPr lang="en-US"/>
              <a:pPr>
                <a:defRPr/>
              </a:pPr>
              <a:t>‹#›</a:t>
            </a:fld>
            <a:endParaRPr lang="en-US"/>
          </a:p>
        </p:txBody>
      </p:sp>
    </p:spTree>
    <p:extLst>
      <p:ext uri="{BB962C8B-B14F-4D97-AF65-F5344CB8AC3E}">
        <p14:creationId xmlns:p14="http://schemas.microsoft.com/office/powerpoint/2010/main" val="336566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8492F17-924F-4179-8594-5AEE4A5B5DCE}" type="datetimeFigureOut">
              <a:rPr lang="en-US"/>
              <a:pPr>
                <a:defRPr/>
              </a:pPr>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4BF8477-655C-43E2-81D7-E70B793C03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onstruction_03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4638" y="0"/>
            <a:ext cx="10688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457200" y="381000"/>
            <a:ext cx="4267200" cy="1143000"/>
          </a:xfrm>
        </p:spPr>
        <p:txBody>
          <a:bodyPr/>
          <a:lstStyle/>
          <a:p>
            <a:pPr algn="l"/>
            <a:r>
              <a:rPr lang="en-US" sz="9600" smtClean="0">
                <a:solidFill>
                  <a:srgbClr val="990033"/>
                </a:solidFill>
              </a:rPr>
              <a:t>Falls </a:t>
            </a:r>
          </a:p>
        </p:txBody>
      </p:sp>
      <p:sp>
        <p:nvSpPr>
          <p:cNvPr id="8196" name="TextBox 3"/>
          <p:cNvSpPr txBox="1">
            <a:spLocks noChangeArrowheads="1"/>
          </p:cNvSpPr>
          <p:nvPr/>
        </p:nvSpPr>
        <p:spPr bwMode="auto">
          <a:xfrm>
            <a:off x="0" y="60960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6" name="Straight Arrow Connector 5"/>
          <p:cNvCxnSpPr>
            <a:stCxn id="8196" idx="0"/>
          </p:cNvCxnSpPr>
          <p:nvPr/>
        </p:nvCxnSpPr>
        <p:spPr>
          <a:xfrm rot="5400000" flipH="1" flipV="1">
            <a:off x="1428750" y="4400550"/>
            <a:ext cx="1066800" cy="2324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381000"/>
            <a:ext cx="7772400" cy="1143000"/>
          </a:xfrm>
        </p:spPr>
        <p:txBody>
          <a:bodyPr rtlCol="0">
            <a:normAutofit fontScale="90000"/>
          </a:bodyPr>
          <a:lstStyle/>
          <a:p>
            <a:pPr algn="l" fontAlgn="auto">
              <a:spcAft>
                <a:spcPts val="0"/>
              </a:spcAft>
              <a:defRPr/>
            </a:pPr>
            <a:r>
              <a:rPr lang="en-US" sz="4000" dirty="0" smtClean="0"/>
              <a:t>What practices are needed when working around holes? </a:t>
            </a:r>
          </a:p>
        </p:txBody>
      </p:sp>
      <p:sp>
        <p:nvSpPr>
          <p:cNvPr id="18435" name="Rectangle 4"/>
          <p:cNvSpPr>
            <a:spLocks noGrp="1" noChangeArrowheads="1"/>
          </p:cNvSpPr>
          <p:nvPr>
            <p:ph type="body" sz="half" idx="1"/>
          </p:nvPr>
        </p:nvSpPr>
        <p:spPr>
          <a:xfrm>
            <a:off x="228600" y="1600200"/>
            <a:ext cx="7010400" cy="2362200"/>
          </a:xfrm>
        </p:spPr>
        <p:txBody>
          <a:bodyPr/>
          <a:lstStyle/>
          <a:p>
            <a:pPr>
              <a:lnSpc>
                <a:spcPct val="90000"/>
              </a:lnSpc>
            </a:pPr>
            <a:r>
              <a:rPr lang="en-US" sz="2800" smtClean="0"/>
              <a:t>Cover holes with materials of adequate strength and ensure they are secured</a:t>
            </a:r>
          </a:p>
          <a:p>
            <a:pPr>
              <a:lnSpc>
                <a:spcPct val="90000"/>
              </a:lnSpc>
            </a:pPr>
            <a:r>
              <a:rPr lang="en-US" sz="2800" smtClean="0"/>
              <a:t>Mark covers so workers know there are holes underneath</a:t>
            </a:r>
          </a:p>
          <a:p>
            <a:pPr>
              <a:lnSpc>
                <a:spcPct val="90000"/>
              </a:lnSpc>
            </a:pPr>
            <a:r>
              <a:rPr lang="en-US" sz="2800" smtClean="0"/>
              <a:t>Use guardrails</a:t>
            </a:r>
          </a:p>
        </p:txBody>
      </p:sp>
      <p:pic>
        <p:nvPicPr>
          <p:cNvPr id="33797" name="Picture 12" descr="Hole guarded"/>
          <p:cNvPicPr>
            <a:picLocks noGrp="1" noChangeAspect="1" noChangeArrowheads="1"/>
          </p:cNvPicPr>
          <p:nvPr>
            <p:ph sz="half" idx="2"/>
          </p:nvPr>
        </p:nvPicPr>
        <p:blipFill>
          <a:blip r:embed="rId3" cstate="email">
            <a:lum bright="24000"/>
            <a:extLst>
              <a:ext uri="{28A0092B-C50C-407E-A947-70E740481C1C}">
                <a14:useLocalDpi xmlns:a14="http://schemas.microsoft.com/office/drawing/2010/main"/>
              </a:ext>
            </a:extLst>
          </a:blip>
          <a:srcRect/>
          <a:stretch>
            <a:fillRect/>
          </a:stretch>
        </p:blipFill>
        <p:spPr>
          <a:xfrm>
            <a:off x="685800" y="4267200"/>
            <a:ext cx="2743200" cy="20574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3798" name="Picture 13" descr="toolsofthetra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6188" y="4114800"/>
            <a:ext cx="2005012"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9"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r="31183"/>
          <a:stretch>
            <a:fillRect/>
          </a:stretch>
        </p:blipFill>
        <p:spPr bwMode="auto">
          <a:xfrm rot="5400000">
            <a:off x="6597650" y="1797051"/>
            <a:ext cx="2522537" cy="1960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7" name="Rectangle 11"/>
          <p:cNvSpPr>
            <a:spLocks noGrp="1" noChangeAspect="1" noChangeArrowheads="1"/>
          </p:cNvSpPr>
          <p:nvPr isPhoto="1"/>
        </p:nvSpPr>
        <p:spPr bwMode="auto">
          <a:xfrm>
            <a:off x="6172200" y="4114800"/>
            <a:ext cx="2667000" cy="2359025"/>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p:spPr>
        <p:txBody>
          <a:bodyPr/>
          <a:lstStyle/>
          <a:p>
            <a:pPr fontAlgn="auto">
              <a:spcBef>
                <a:spcPts val="0"/>
              </a:spcBef>
              <a:spcAft>
                <a:spcPts val="0"/>
              </a:spcAft>
              <a:defRPr/>
            </a:pPr>
            <a:endParaRPr lang="en-US">
              <a:latin typeface="+mn-lt"/>
            </a:endParaRPr>
          </a:p>
        </p:txBody>
      </p:sp>
      <p:sp>
        <p:nvSpPr>
          <p:cNvPr id="18442" name="Text Box 17"/>
          <p:cNvSpPr txBox="1">
            <a:spLocks noChangeArrowheads="1"/>
          </p:cNvSpPr>
          <p:nvPr/>
        </p:nvSpPr>
        <p:spPr bwMode="auto">
          <a:xfrm>
            <a:off x="6096000" y="65532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400" b="1"/>
              <a:t>Photo courtesy of Laborers-AGC</a:t>
            </a:r>
          </a:p>
        </p:txBody>
      </p:sp>
      <p:sp>
        <p:nvSpPr>
          <p:cNvPr id="18443" name="TextBox 8"/>
          <p:cNvSpPr txBox="1">
            <a:spLocks noChangeArrowheads="1"/>
          </p:cNvSpPr>
          <p:nvPr/>
        </p:nvSpPr>
        <p:spPr bwMode="auto">
          <a:xfrm>
            <a:off x="4572000" y="35814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1200">
                <a:solidFill>
                  <a:srgbClr val="FF0000"/>
                </a:solidFill>
              </a:rPr>
              <a:t>Unsafe conditions</a:t>
            </a:r>
          </a:p>
        </p:txBody>
      </p:sp>
      <p:cxnSp>
        <p:nvCxnSpPr>
          <p:cNvPr id="11" name="Straight Arrow Connector 10"/>
          <p:cNvCxnSpPr/>
          <p:nvPr/>
        </p:nvCxnSpPr>
        <p:spPr>
          <a:xfrm rot="5400000">
            <a:off x="4876800" y="4114800"/>
            <a:ext cx="685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43600" y="3886200"/>
            <a:ext cx="838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443" idx="3"/>
          </p:cNvCxnSpPr>
          <p:nvPr/>
        </p:nvCxnSpPr>
        <p:spPr>
          <a:xfrm flipV="1">
            <a:off x="6400800" y="3124200"/>
            <a:ext cx="914400" cy="5953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Reynaldo\1910-Sub D\Dickinson Sub-D 1 hr presentation.pptTEMPT\Slide2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1143000"/>
            <a:ext cx="5791200" cy="4078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59" name="Rectangle 3"/>
          <p:cNvSpPr>
            <a:spLocks noChangeArrowheads="1"/>
          </p:cNvSpPr>
          <p:nvPr/>
        </p:nvSpPr>
        <p:spPr bwMode="auto">
          <a:xfrm>
            <a:off x="1143000" y="5334000"/>
            <a:ext cx="7315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Char char="•"/>
            </a:pPr>
            <a:r>
              <a:rPr lang="en-US"/>
              <a:t> Cover completely and securely</a:t>
            </a:r>
          </a:p>
          <a:p>
            <a:pPr>
              <a:buFontTx/>
              <a:buChar char="•"/>
            </a:pPr>
            <a:r>
              <a:rPr lang="en-US"/>
              <a:t> If no cover, can guard with a guardrail</a:t>
            </a:r>
          </a:p>
        </p:txBody>
      </p:sp>
      <p:sp>
        <p:nvSpPr>
          <p:cNvPr id="19460" name="Text Box 4"/>
          <p:cNvSpPr txBox="1">
            <a:spLocks noChangeArrowheads="1"/>
          </p:cNvSpPr>
          <p:nvPr/>
        </p:nvSpPr>
        <p:spPr bwMode="auto">
          <a:xfrm>
            <a:off x="2667000" y="228600"/>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4000">
                <a:latin typeface="Arial" charset="0"/>
              </a:rPr>
              <a:t>Floor Holes</a:t>
            </a:r>
            <a:endParaRPr lang="en-US" sz="4000"/>
          </a:p>
        </p:txBody>
      </p:sp>
      <p:sp>
        <p:nvSpPr>
          <p:cNvPr id="19461" name="Text Box 5"/>
          <p:cNvSpPr txBox="1">
            <a:spLocks noChangeArrowheads="1"/>
          </p:cNvSpPr>
          <p:nvPr/>
        </p:nvSpPr>
        <p:spPr bwMode="auto">
          <a:xfrm>
            <a:off x="3200400" y="59436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sz="2000" b="1">
              <a:solidFill>
                <a:srgbClr val="FFFF00"/>
              </a:solidFill>
            </a:endParaRPr>
          </a:p>
        </p:txBody>
      </p:sp>
      <p:sp>
        <p:nvSpPr>
          <p:cNvPr id="19462" name="Text Box 6"/>
          <p:cNvSpPr txBox="1">
            <a:spLocks noChangeArrowheads="1"/>
          </p:cNvSpPr>
          <p:nvPr/>
        </p:nvSpPr>
        <p:spPr bwMode="auto">
          <a:xfrm>
            <a:off x="6019800" y="4418013"/>
            <a:ext cx="1758950" cy="8223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a:solidFill>
                  <a:schemeClr val="bg1"/>
                </a:solidFill>
                <a:latin typeface="Arial" charset="0"/>
              </a:rPr>
              <a:t>Improperly</a:t>
            </a:r>
          </a:p>
          <a:p>
            <a:r>
              <a:rPr lang="en-US" sz="2400" b="1">
                <a:solidFill>
                  <a:schemeClr val="bg1"/>
                </a:solidFill>
                <a:latin typeface="Arial" charset="0"/>
              </a:rPr>
              <a:t>Covered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990600"/>
          </a:xfrm>
          <a:solidFill>
            <a:srgbClr val="EAEAEA"/>
          </a:solidFill>
        </p:spPr>
        <p:txBody>
          <a:bodyPr/>
          <a:lstStyle/>
          <a:p>
            <a:r>
              <a:rPr lang="en-US" smtClean="0"/>
              <a:t>Covers</a:t>
            </a:r>
          </a:p>
        </p:txBody>
      </p:sp>
      <p:sp>
        <p:nvSpPr>
          <p:cNvPr id="20483" name="Rectangle 3"/>
          <p:cNvSpPr>
            <a:spLocks noGrp="1" noChangeArrowheads="1"/>
          </p:cNvSpPr>
          <p:nvPr>
            <p:ph type="body" idx="1"/>
          </p:nvPr>
        </p:nvSpPr>
        <p:spPr>
          <a:xfrm>
            <a:off x="1371600" y="1371600"/>
            <a:ext cx="6477000" cy="4114800"/>
          </a:xfrm>
        </p:spPr>
        <p:txBody>
          <a:bodyPr/>
          <a:lstStyle/>
          <a:p>
            <a:r>
              <a:rPr lang="en-US" smtClean="0">
                <a:latin typeface="Arial" charset="0"/>
              </a:rPr>
              <a:t>Withstand twice expected load</a:t>
            </a:r>
          </a:p>
          <a:p>
            <a:r>
              <a:rPr lang="en-US" smtClean="0">
                <a:latin typeface="Arial" charset="0"/>
              </a:rPr>
              <a:t>Secured</a:t>
            </a:r>
          </a:p>
          <a:p>
            <a:r>
              <a:rPr lang="en-US" smtClean="0">
                <a:latin typeface="Arial" charset="0"/>
              </a:rPr>
              <a:t>Marked with </a:t>
            </a:r>
            <a:r>
              <a:rPr lang="en-US" b="1" smtClean="0">
                <a:solidFill>
                  <a:srgbClr val="FF0000"/>
                </a:solidFill>
                <a:latin typeface="Arial" charset="0"/>
              </a:rPr>
              <a:t>‘HOLE’</a:t>
            </a:r>
            <a:r>
              <a:rPr lang="en-US" smtClean="0">
                <a:latin typeface="Arial" charset="0"/>
              </a:rPr>
              <a:t> or </a:t>
            </a:r>
            <a:r>
              <a:rPr lang="en-US" b="1" smtClean="0">
                <a:solidFill>
                  <a:srgbClr val="FF0000"/>
                </a:solidFill>
                <a:latin typeface="Arial" charset="0"/>
              </a:rPr>
              <a:t>‘COVER’</a:t>
            </a:r>
            <a:r>
              <a:rPr lang="en-US" smtClean="0">
                <a:latin typeface="Arial" charset="0"/>
              </a:rPr>
              <a:t> </a:t>
            </a:r>
          </a:p>
        </p:txBody>
      </p:sp>
      <p:grpSp>
        <p:nvGrpSpPr>
          <p:cNvPr id="20484" name="Group 6"/>
          <p:cNvGrpSpPr>
            <a:grpSpLocks/>
          </p:cNvGrpSpPr>
          <p:nvPr/>
        </p:nvGrpSpPr>
        <p:grpSpPr bwMode="auto">
          <a:xfrm>
            <a:off x="2209800" y="3273425"/>
            <a:ext cx="4737100" cy="3203575"/>
            <a:chOff x="1392" y="2062"/>
            <a:chExt cx="2984" cy="2018"/>
          </a:xfrm>
        </p:grpSpPr>
        <p:pic>
          <p:nvPicPr>
            <p:cNvPr id="167940" name="Picture 4"/>
            <p:cNvPicPr>
              <a:picLocks noChangeArrowheads="1"/>
            </p:cNvPicPr>
            <p:nvPr/>
          </p:nvPicPr>
          <p:blipFill>
            <a:blip r:embed="rId3" cstate="email">
              <a:lum bright="6000"/>
              <a:extLst>
                <a:ext uri="{28A0092B-C50C-407E-A947-70E740481C1C}">
                  <a14:useLocalDpi xmlns:a14="http://schemas.microsoft.com/office/drawing/2010/main"/>
                </a:ext>
              </a:extLst>
            </a:blip>
            <a:srcRect t="20738"/>
            <a:stretch>
              <a:fillRect/>
            </a:stretch>
          </p:blipFill>
          <p:spPr bwMode="auto">
            <a:xfrm>
              <a:off x="1392" y="2062"/>
              <a:ext cx="2984" cy="2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6" name="Text Box 5"/>
            <p:cNvSpPr txBox="1">
              <a:spLocks noChangeArrowheads="1"/>
            </p:cNvSpPr>
            <p:nvPr/>
          </p:nvSpPr>
          <p:spPr bwMode="auto">
            <a:xfrm rot="-1346395">
              <a:off x="1728" y="2784"/>
              <a:ext cx="8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rgbClr val="FF0000"/>
                  </a:solidFill>
                  <a:latin typeface="Arial" charset="0"/>
                </a:rPr>
                <a:t>HOLE!!</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PowerPoint Presentations\CONSTRUCTION\Approved\Fall Protection\fall protection-1926\Slid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2435225" cy="330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1619" name="Picture 3" descr="C:\PowerPoint Presentations\CONSTRUCTION\Approved\Fall Protection\fall protection-1926\Slide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1752600"/>
            <a:ext cx="2586038" cy="330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1620" name="Picture 4" descr="C:\My Documents\1910-Sub D\1910 SUB D- General Requirements\Slide15.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43200" y="1752600"/>
            <a:ext cx="3505200" cy="3305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3" name="Rectangle 5"/>
          <p:cNvSpPr>
            <a:spLocks noChangeArrowheads="1"/>
          </p:cNvSpPr>
          <p:nvPr/>
        </p:nvSpPr>
        <p:spPr bwMode="auto">
          <a:xfrm>
            <a:off x="381000" y="5181600"/>
            <a:ext cx="2254250" cy="118745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sz="2400" b="1">
                <a:solidFill>
                  <a:schemeClr val="accent1"/>
                </a:solidFill>
              </a:rPr>
              <a:t>Personal Fall </a:t>
            </a:r>
          </a:p>
          <a:p>
            <a:pPr algn="ctr"/>
            <a:r>
              <a:rPr lang="en-US" sz="2400" b="1">
                <a:solidFill>
                  <a:schemeClr val="accent1"/>
                </a:solidFill>
              </a:rPr>
              <a:t>Arrest System</a:t>
            </a:r>
          </a:p>
          <a:p>
            <a:pPr algn="ctr"/>
            <a:r>
              <a:rPr lang="en-US" sz="2400" b="1">
                <a:solidFill>
                  <a:schemeClr val="accent1"/>
                </a:solidFill>
              </a:rPr>
              <a:t>(PFAS)</a:t>
            </a:r>
          </a:p>
        </p:txBody>
      </p:sp>
      <p:sp>
        <p:nvSpPr>
          <p:cNvPr id="22534" name="Rectangle 6"/>
          <p:cNvSpPr>
            <a:spLocks noChangeArrowheads="1"/>
          </p:cNvSpPr>
          <p:nvPr/>
        </p:nvSpPr>
        <p:spPr bwMode="auto">
          <a:xfrm>
            <a:off x="3505200" y="5257800"/>
            <a:ext cx="1905000" cy="4572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2400" b="1">
                <a:solidFill>
                  <a:schemeClr val="accent1"/>
                </a:solidFill>
              </a:rPr>
              <a:t>Guardrails</a:t>
            </a:r>
          </a:p>
        </p:txBody>
      </p:sp>
      <p:sp>
        <p:nvSpPr>
          <p:cNvPr id="22535" name="Rectangle 7"/>
          <p:cNvSpPr>
            <a:spLocks noChangeArrowheads="1"/>
          </p:cNvSpPr>
          <p:nvPr/>
        </p:nvSpPr>
        <p:spPr bwMode="auto">
          <a:xfrm>
            <a:off x="6781800" y="5181600"/>
            <a:ext cx="1676400" cy="4572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2400" b="1">
                <a:solidFill>
                  <a:schemeClr val="accent1"/>
                </a:solidFill>
              </a:rPr>
              <a:t>Safety Net</a:t>
            </a:r>
            <a:endParaRPr lang="en-US" sz="2400" b="1">
              <a:solidFill>
                <a:schemeClr val="bg1"/>
              </a:solidFill>
            </a:endParaRPr>
          </a:p>
        </p:txBody>
      </p:sp>
      <p:sp>
        <p:nvSpPr>
          <p:cNvPr id="22536" name="Text Box 8"/>
          <p:cNvSpPr txBox="1">
            <a:spLocks noChangeArrowheads="1"/>
          </p:cNvSpPr>
          <p:nvPr/>
        </p:nvSpPr>
        <p:spPr bwMode="auto">
          <a:xfrm>
            <a:off x="1066800" y="228600"/>
            <a:ext cx="7010400"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sz="4000" b="1">
                <a:solidFill>
                  <a:srgbClr val="FFFF00"/>
                </a:solidFill>
                <a:latin typeface="Arial" charset="0"/>
              </a:rPr>
              <a:t>Fall Protection Options</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sz="4800" smtClean="0"/>
              <a:t>Guardrail Systems</a:t>
            </a:r>
          </a:p>
        </p:txBody>
      </p:sp>
      <p:sp>
        <p:nvSpPr>
          <p:cNvPr id="23555" name="Rectangle 3"/>
          <p:cNvSpPr>
            <a:spLocks noGrp="1" noChangeArrowheads="1"/>
          </p:cNvSpPr>
          <p:nvPr>
            <p:ph type="body" sz="half" idx="1"/>
          </p:nvPr>
        </p:nvSpPr>
        <p:spPr>
          <a:xfrm>
            <a:off x="685800" y="1257300"/>
            <a:ext cx="4710113" cy="5105400"/>
          </a:xfrm>
        </p:spPr>
        <p:txBody>
          <a:bodyPr/>
          <a:lstStyle/>
          <a:p>
            <a:pPr marL="288925" indent="-288925">
              <a:lnSpc>
                <a:spcPct val="80000"/>
              </a:lnSpc>
            </a:pPr>
            <a:r>
              <a:rPr lang="en-US" sz="2400" smtClean="0"/>
              <a:t>Top Rail: 42 in. +/-3 in.</a:t>
            </a:r>
          </a:p>
          <a:p>
            <a:pPr marL="628650" lvl="1" indent="-225425">
              <a:lnSpc>
                <a:spcPct val="80000"/>
              </a:lnSpc>
            </a:pPr>
            <a:r>
              <a:rPr lang="en-US" sz="1800" smtClean="0"/>
              <a:t>Must withstand 200 lbs force </a:t>
            </a:r>
            <a:r>
              <a:rPr lang="en-US" sz="1800" u="sng" smtClean="0"/>
              <a:t>outward and downward</a:t>
            </a:r>
            <a:endParaRPr lang="en-US" sz="1800" i="1" smtClean="0"/>
          </a:p>
          <a:p>
            <a:pPr marL="628650" lvl="1" indent="-225425">
              <a:lnSpc>
                <a:spcPct val="80000"/>
              </a:lnSpc>
            </a:pPr>
            <a:r>
              <a:rPr lang="en-US" sz="1800" smtClean="0"/>
              <a:t>Must not deflect below 39 inches from surface</a:t>
            </a:r>
            <a:endParaRPr lang="en-US" sz="1600" smtClean="0"/>
          </a:p>
          <a:p>
            <a:pPr marL="288925" indent="-288925">
              <a:lnSpc>
                <a:spcPct val="80000"/>
              </a:lnSpc>
            </a:pPr>
            <a:r>
              <a:rPr lang="en-US" sz="2400" smtClean="0"/>
              <a:t>Mid Rail, Screens/Mesh: 21 in.</a:t>
            </a:r>
            <a:endParaRPr lang="en-US" sz="2600" smtClean="0"/>
          </a:p>
          <a:p>
            <a:pPr marL="628650" lvl="1" indent="-225425">
              <a:lnSpc>
                <a:spcPct val="80000"/>
              </a:lnSpc>
            </a:pPr>
            <a:r>
              <a:rPr lang="en-US" sz="1800" smtClean="0"/>
              <a:t>Must withstand 150 lbs force </a:t>
            </a:r>
            <a:r>
              <a:rPr lang="en-US" sz="1800" u="sng" smtClean="0"/>
              <a:t>outward and downward</a:t>
            </a:r>
            <a:endParaRPr lang="en-US" sz="1800" smtClean="0"/>
          </a:p>
          <a:p>
            <a:pPr marL="288925" indent="-288925">
              <a:lnSpc>
                <a:spcPct val="80000"/>
              </a:lnSpc>
            </a:pPr>
            <a:r>
              <a:rPr lang="en-US" sz="2400" smtClean="0"/>
              <a:t>Toeboards, Screens/Mesh: </a:t>
            </a:r>
            <a:br>
              <a:rPr lang="en-US" sz="2400" smtClean="0"/>
            </a:br>
            <a:r>
              <a:rPr lang="en-US" sz="2400" smtClean="0"/>
              <a:t>3½ in.</a:t>
            </a:r>
            <a:r>
              <a:rPr lang="en-US" sz="2600" smtClean="0"/>
              <a:t> </a:t>
            </a:r>
          </a:p>
          <a:p>
            <a:pPr marL="628650" lvl="1" indent="-225425">
              <a:lnSpc>
                <a:spcPct val="80000"/>
              </a:lnSpc>
            </a:pPr>
            <a:r>
              <a:rPr lang="en-US" sz="1800" smtClean="0"/>
              <a:t>Must withstand 50 lbs force</a:t>
            </a:r>
          </a:p>
          <a:p>
            <a:pPr marL="628650" lvl="1" indent="-225425">
              <a:lnSpc>
                <a:spcPct val="80000"/>
              </a:lnSpc>
            </a:pPr>
            <a:r>
              <a:rPr lang="en-US" sz="1800" smtClean="0"/>
              <a:t>No more than ¼ in. clearance above work surface</a:t>
            </a:r>
            <a:r>
              <a:rPr lang="en-US" sz="1800" smtClean="0">
                <a:latin typeface="Impact" pitchFamily="34" charset="0"/>
              </a:rPr>
              <a:t> </a:t>
            </a:r>
            <a:endParaRPr lang="en-US" sz="1800" smtClean="0"/>
          </a:p>
          <a:p>
            <a:pPr marL="628650" lvl="1" indent="-225425">
              <a:lnSpc>
                <a:spcPct val="80000"/>
              </a:lnSpc>
            </a:pPr>
            <a:r>
              <a:rPr lang="en-US" sz="1800" smtClean="0"/>
              <a:t>No more than 1 inch of space between</a:t>
            </a:r>
            <a:endParaRPr lang="en-US" sz="1600" smtClean="0">
              <a:latin typeface="Impact" pitchFamily="34" charset="0"/>
            </a:endParaRPr>
          </a:p>
          <a:p>
            <a:pPr marL="288925" indent="-288925">
              <a:lnSpc>
                <a:spcPct val="80000"/>
              </a:lnSpc>
            </a:pPr>
            <a:r>
              <a:rPr lang="en-US" sz="2400" smtClean="0"/>
              <a:t>Post Spacing: 8 feet apart on centers</a:t>
            </a:r>
            <a:endParaRPr lang="en-US" sz="1800" smtClean="0"/>
          </a:p>
        </p:txBody>
      </p:sp>
      <p:sp>
        <p:nvSpPr>
          <p:cNvPr id="222212" name="Rectangle 4"/>
          <p:cNvSpPr>
            <a:spLocks noGrp="1" noChangeArrowheads="1"/>
          </p:cNvSpPr>
          <p:nvPr>
            <p:ph type="body" sz="half" idx="2"/>
          </p:nvPr>
        </p:nvSpPr>
        <p:spPr>
          <a:xfrm>
            <a:off x="5597525" y="1355725"/>
            <a:ext cx="3295650" cy="4792663"/>
          </a:xfrm>
          <a:solidFill>
            <a:srgbClr val="C0C0C0"/>
          </a:solidFill>
          <a:ln w="19050">
            <a:solidFill>
              <a:schemeClr val="bg2"/>
            </a:solidFill>
          </a:ln>
          <a:effectLst>
            <a:outerShdw dist="107763" dir="2700000" algn="ctr" rotWithShape="0">
              <a:srgbClr val="969696"/>
            </a:outerShdw>
          </a:effectLst>
        </p:spPr>
        <p:txBody>
          <a:bodyPr rtlCol="0">
            <a:normAutofit/>
          </a:bodyPr>
          <a:lstStyle/>
          <a:p>
            <a:pPr marL="341313" indent="-341313" fontAlgn="auto">
              <a:spcAft>
                <a:spcPts val="0"/>
              </a:spcAft>
              <a:buFont typeface="Wingdings" pitchFamily="2" charset="2"/>
              <a:buNone/>
              <a:defRPr/>
            </a:pPr>
            <a:r>
              <a:rPr lang="en-US" sz="2600" dirty="0"/>
              <a:t> Guardrail Tips:</a:t>
            </a:r>
            <a:endParaRPr lang="en-US" dirty="0"/>
          </a:p>
          <a:p>
            <a:pPr marL="341313" indent="-341313" fontAlgn="auto">
              <a:spcAft>
                <a:spcPts val="0"/>
              </a:spcAft>
              <a:buFont typeface="Wingdings" pitchFamily="2" charset="2"/>
              <a:buNone/>
              <a:defRPr/>
            </a:pPr>
            <a:r>
              <a:rPr lang="en-US" sz="1800" dirty="0"/>
              <a:t> 1.  </a:t>
            </a:r>
            <a:r>
              <a:rPr lang="en-US" sz="1800" dirty="0">
                <a:solidFill>
                  <a:srgbClr val="000000"/>
                </a:solidFill>
                <a:effectLst>
                  <a:outerShdw blurRad="38100" dist="38100" dir="2700000" algn="tl">
                    <a:srgbClr val="FFFFFF"/>
                  </a:outerShdw>
                </a:effectLst>
              </a:rPr>
              <a:t>Surfaced to prevent punctures, lacerations, snagging of clothing.</a:t>
            </a:r>
          </a:p>
          <a:p>
            <a:pPr marL="341313" indent="-341313" fontAlgn="auto">
              <a:spcAft>
                <a:spcPts val="0"/>
              </a:spcAft>
              <a:buFont typeface="Wingdings" pitchFamily="2" charset="2"/>
              <a:buNone/>
              <a:defRPr/>
            </a:pPr>
            <a:r>
              <a:rPr lang="en-US" sz="1800" dirty="0"/>
              <a:t> 2.</a:t>
            </a:r>
            <a:r>
              <a:rPr lang="en-US" sz="1800" dirty="0">
                <a:solidFill>
                  <a:srgbClr val="000000"/>
                </a:solidFill>
                <a:effectLst>
                  <a:outerShdw blurRad="38100" dist="38100" dir="2700000" algn="tl">
                    <a:srgbClr val="FFFFFF"/>
                  </a:outerShdw>
                </a:effectLst>
              </a:rPr>
              <a:t>  In place at all times around hoist areas, holes, and access points when not in use.</a:t>
            </a:r>
          </a:p>
          <a:p>
            <a:pPr marL="341313" indent="-341313" fontAlgn="auto">
              <a:spcAft>
                <a:spcPts val="0"/>
              </a:spcAft>
              <a:buFont typeface="Wingdings" pitchFamily="2" charset="2"/>
              <a:buNone/>
              <a:defRPr/>
            </a:pPr>
            <a:r>
              <a:rPr lang="en-US" sz="1800" dirty="0"/>
              <a:t> 3.</a:t>
            </a:r>
            <a:r>
              <a:rPr lang="en-US" sz="1800" dirty="0">
                <a:solidFill>
                  <a:srgbClr val="000000"/>
                </a:solidFill>
                <a:effectLst>
                  <a:outerShdw blurRad="38100" dist="38100" dir="2700000" algn="tl">
                    <a:srgbClr val="FFFFFF"/>
                  </a:outerShdw>
                </a:effectLst>
              </a:rPr>
              <a:t>  Erected on each unprotected edge of a ramp or runway.</a:t>
            </a:r>
            <a:endParaRPr lang="en-US" dirty="0">
              <a:solidFill>
                <a:srgbClr val="000000"/>
              </a:solidFill>
              <a:effectLst>
                <a:outerShdw blurRad="38100" dist="38100" dir="2700000" algn="tl">
                  <a:srgbClr val="FFFFFF"/>
                </a:outerShdw>
              </a:effectLst>
            </a:endParaRPr>
          </a:p>
        </p:txBody>
      </p:sp>
      <p:pic>
        <p:nvPicPr>
          <p:cNvPr id="2355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5975" y="3897313"/>
            <a:ext cx="2752725" cy="2085975"/>
          </a:xfrm>
          <a:prstGeom prst="rect">
            <a:avLst/>
          </a:prstGeom>
          <a:noFill/>
          <a:ln w="19050">
            <a:solidFill>
              <a:srgbClr val="3366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914400"/>
          </a:xfrm>
          <a:solidFill>
            <a:srgbClr val="EAEAEA"/>
          </a:solidFill>
        </p:spPr>
        <p:txBody>
          <a:bodyPr/>
          <a:lstStyle/>
          <a:p>
            <a:r>
              <a:rPr lang="en-US" smtClean="0"/>
              <a:t>Hoist Areas</a:t>
            </a:r>
          </a:p>
        </p:txBody>
      </p:sp>
      <p:sp>
        <p:nvSpPr>
          <p:cNvPr id="24579" name="Rectangle 3"/>
          <p:cNvSpPr>
            <a:spLocks noGrp="1" noChangeArrowheads="1"/>
          </p:cNvSpPr>
          <p:nvPr>
            <p:ph type="body" idx="1"/>
          </p:nvPr>
        </p:nvSpPr>
        <p:spPr>
          <a:xfrm>
            <a:off x="228600" y="1219200"/>
            <a:ext cx="3657600" cy="5638800"/>
          </a:xfrm>
        </p:spPr>
        <p:txBody>
          <a:bodyPr/>
          <a:lstStyle/>
          <a:p>
            <a:r>
              <a:rPr lang="en-US" smtClean="0">
                <a:latin typeface="Arial" charset="0"/>
              </a:rPr>
              <a:t>Hoist areas must be protected by an FPS</a:t>
            </a:r>
          </a:p>
          <a:p>
            <a:r>
              <a:rPr lang="en-US" smtClean="0">
                <a:latin typeface="Arial" charset="0"/>
              </a:rPr>
              <a:t>If guardrail section(s) are removed and worker must lean into opening, a PFAS is required. </a:t>
            </a:r>
          </a:p>
        </p:txBody>
      </p:sp>
      <p:pic>
        <p:nvPicPr>
          <p:cNvPr id="51204" name="Picture 4"/>
          <p:cNvPicPr>
            <a:picLocks noChangeArrowheads="1"/>
          </p:cNvPicPr>
          <p:nvPr/>
        </p:nvPicPr>
        <p:blipFill>
          <a:blip r:embed="rId3" cstate="email">
            <a:extLst>
              <a:ext uri="{28A0092B-C50C-407E-A947-70E740481C1C}">
                <a14:useLocalDpi xmlns:a14="http://schemas.microsoft.com/office/drawing/2010/main"/>
              </a:ext>
            </a:extLst>
          </a:blip>
          <a:srcRect b="3773"/>
          <a:stretch>
            <a:fillRect/>
          </a:stretch>
        </p:blipFill>
        <p:spPr bwMode="auto">
          <a:xfrm>
            <a:off x="3886200" y="1219200"/>
            <a:ext cx="55626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81" name="TextBox 4"/>
          <p:cNvSpPr txBox="1">
            <a:spLocks noChangeArrowheads="1"/>
          </p:cNvSpPr>
          <p:nvPr/>
        </p:nvSpPr>
        <p:spPr bwMode="auto">
          <a:xfrm>
            <a:off x="2133600" y="64770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condition</a:t>
            </a:r>
          </a:p>
        </p:txBody>
      </p:sp>
      <p:cxnSp>
        <p:nvCxnSpPr>
          <p:cNvPr id="7" name="Straight Arrow Connector 6"/>
          <p:cNvCxnSpPr>
            <a:stCxn id="24581" idx="0"/>
          </p:cNvCxnSpPr>
          <p:nvPr/>
        </p:nvCxnSpPr>
        <p:spPr>
          <a:xfrm rot="5400000" flipH="1" flipV="1">
            <a:off x="3543300" y="4533900"/>
            <a:ext cx="1371600" cy="2514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smtClean="0"/>
              <a:t>Safety Nets</a:t>
            </a:r>
          </a:p>
        </p:txBody>
      </p:sp>
      <p:sp>
        <p:nvSpPr>
          <p:cNvPr id="25603" name="Rectangle 3"/>
          <p:cNvSpPr>
            <a:spLocks noGrp="1" noChangeArrowheads="1"/>
          </p:cNvSpPr>
          <p:nvPr>
            <p:ph type="body" idx="1"/>
          </p:nvPr>
        </p:nvSpPr>
        <p:spPr>
          <a:xfrm>
            <a:off x="669925" y="1150938"/>
            <a:ext cx="5724525" cy="5707062"/>
          </a:xfrm>
        </p:spPr>
        <p:txBody>
          <a:bodyPr/>
          <a:lstStyle/>
          <a:p>
            <a:pPr marL="341313" indent="-341313"/>
            <a:r>
              <a:rPr lang="en-US" sz="2400" smtClean="0"/>
              <a:t>Installed as close as possible below work surface - </a:t>
            </a:r>
            <a:r>
              <a:rPr lang="en-US" sz="2400" i="1" smtClean="0"/>
              <a:t>never more than 30 ft.</a:t>
            </a:r>
            <a:endParaRPr lang="en-US" sz="2400" smtClean="0"/>
          </a:p>
          <a:p>
            <a:pPr marL="341313" indent="-341313"/>
            <a:r>
              <a:rPr lang="en-US" sz="2400" smtClean="0"/>
              <a:t>Extend out from 8-13 feet.</a:t>
            </a:r>
          </a:p>
          <a:p>
            <a:pPr marL="341313" indent="-341313"/>
            <a:r>
              <a:rPr lang="en-US" sz="2400" smtClean="0"/>
              <a:t>Clearance below to prevent impact.</a:t>
            </a:r>
          </a:p>
          <a:p>
            <a:pPr marL="341313" indent="-341313"/>
            <a:r>
              <a:rPr lang="en-US" sz="2400" smtClean="0"/>
              <a:t>Drop test with 400 lb. bag of sand from highest working level - not less than 42 inches (</a:t>
            </a:r>
            <a:r>
              <a:rPr lang="en-US" sz="2400" i="1" smtClean="0"/>
              <a:t>or certification of proper installation and strength).</a:t>
            </a:r>
            <a:endParaRPr lang="en-US" sz="2400" smtClean="0"/>
          </a:p>
          <a:p>
            <a:pPr marL="341313" indent="-341313"/>
            <a:r>
              <a:rPr lang="en-US" sz="2400" smtClean="0"/>
              <a:t>Mesh size no larger than 6 in. X 6 in.</a:t>
            </a:r>
          </a:p>
          <a:p>
            <a:pPr marL="341313" indent="-341313"/>
            <a:r>
              <a:rPr lang="en-US" sz="2400" smtClean="0"/>
              <a:t>5000 lb. minimum breaking strength.</a:t>
            </a:r>
          </a:p>
          <a:p>
            <a:pPr marL="341313" indent="-341313"/>
            <a:r>
              <a:rPr lang="en-US" sz="2400" smtClean="0"/>
              <a:t>All materials, scrap pieces, &amp; equip that have fallen into net, will be removed ASAP or at least before next shift.</a:t>
            </a:r>
          </a:p>
        </p:txBody>
      </p:sp>
      <p:pic>
        <p:nvPicPr>
          <p:cNvPr id="10247" name="Picture 7" descr="installing safety n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34113" y="1270000"/>
            <a:ext cx="2551112"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685800" y="381000"/>
            <a:ext cx="7772400" cy="1143000"/>
          </a:xfrm>
        </p:spPr>
        <p:txBody>
          <a:bodyPr/>
          <a:lstStyle/>
          <a:p>
            <a:r>
              <a:rPr lang="en-US" sz="4800" smtClean="0"/>
              <a:t>Safety Nets</a:t>
            </a:r>
            <a:endParaRPr lang="en-US" sz="4000" smtClean="0"/>
          </a:p>
        </p:txBody>
      </p:sp>
      <p:sp>
        <p:nvSpPr>
          <p:cNvPr id="26627" name="Rectangle 3"/>
          <p:cNvSpPr>
            <a:spLocks noGrp="1" noChangeArrowheads="1"/>
          </p:cNvSpPr>
          <p:nvPr>
            <p:ph type="body" sz="half" idx="1"/>
          </p:nvPr>
        </p:nvSpPr>
        <p:spPr>
          <a:xfrm>
            <a:off x="695325" y="1316038"/>
            <a:ext cx="4343400" cy="4343400"/>
          </a:xfrm>
        </p:spPr>
        <p:txBody>
          <a:bodyPr/>
          <a:lstStyle/>
          <a:p>
            <a:r>
              <a:rPr lang="en-US" sz="2800" smtClean="0"/>
              <a:t>Nets are not to be placed above any projection hazards.</a:t>
            </a:r>
          </a:p>
          <a:p>
            <a:pPr>
              <a:lnSpc>
                <a:spcPct val="110000"/>
              </a:lnSpc>
            </a:pPr>
            <a:r>
              <a:rPr lang="en-US" sz="2800" smtClean="0"/>
              <a:t>Drop test to occur</a:t>
            </a:r>
          </a:p>
          <a:p>
            <a:pPr lvl="1"/>
            <a:r>
              <a:rPr lang="en-US" sz="2200" smtClean="0"/>
              <a:t>When net is initially installed,</a:t>
            </a:r>
          </a:p>
          <a:p>
            <a:pPr lvl="1"/>
            <a:r>
              <a:rPr lang="en-US" sz="2200" smtClean="0"/>
              <a:t>When net is relocated,</a:t>
            </a:r>
          </a:p>
          <a:p>
            <a:pPr lvl="1"/>
            <a:r>
              <a:rPr lang="en-US" sz="2200" smtClean="0"/>
              <a:t>When net is repaired, and </a:t>
            </a:r>
          </a:p>
          <a:p>
            <a:pPr lvl="1"/>
            <a:r>
              <a:rPr lang="en-US" sz="2200" smtClean="0"/>
              <a:t>At 6 month intervals if left in one place. </a:t>
            </a:r>
            <a:endParaRPr lang="en-US" sz="2200" smtClean="0">
              <a:latin typeface="Impact" pitchFamily="34" charset="0"/>
            </a:endParaRPr>
          </a:p>
          <a:p>
            <a:endParaRPr lang="en-US" sz="2200" smtClean="0">
              <a:latin typeface="Impact" pitchFamily="34" charset="0"/>
            </a:endParaRPr>
          </a:p>
        </p:txBody>
      </p:sp>
      <p:pic>
        <p:nvPicPr>
          <p:cNvPr id="144389" name="Picture 5" descr="Perimeter nett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371600"/>
            <a:ext cx="3238500" cy="5051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14400" y="5334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ctr">
              <a:spcBef>
                <a:spcPct val="20000"/>
              </a:spcBef>
            </a:pPr>
            <a:r>
              <a:rPr lang="en-US" sz="2600">
                <a:latin typeface="Calibri" pitchFamily="34" charset="0"/>
              </a:rPr>
              <a:t>Place as close as possible, but no more than 30 feet below where employees work</a:t>
            </a:r>
          </a:p>
        </p:txBody>
      </p:sp>
      <p:pic>
        <p:nvPicPr>
          <p:cNvPr id="116739" name="Picture 3" descr="C:\PowerPoint Presentations\CONSTRUCTION\Approved\Fall Protection\No fall prot-EE per concrete oper0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066800"/>
            <a:ext cx="6707188" cy="4262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52" name="Text Box 4"/>
          <p:cNvSpPr txBox="1">
            <a:spLocks noChangeArrowheads="1"/>
          </p:cNvSpPr>
          <p:nvPr/>
        </p:nvSpPr>
        <p:spPr bwMode="auto">
          <a:xfrm>
            <a:off x="2971800" y="3048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4000">
                <a:latin typeface="Arial" charset="0"/>
              </a:rPr>
              <a:t>Safety Nets</a:t>
            </a:r>
            <a:endParaRPr lang="en-US" sz="2400"/>
          </a:p>
        </p:txBody>
      </p:sp>
      <p:sp>
        <p:nvSpPr>
          <p:cNvPr id="27653" name="Text Box 5"/>
          <p:cNvSpPr txBox="1">
            <a:spLocks noChangeArrowheads="1"/>
          </p:cNvSpPr>
          <p:nvPr/>
        </p:nvSpPr>
        <p:spPr bwMode="auto">
          <a:xfrm>
            <a:off x="381000" y="63246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endParaRPr lang="en-US" sz="200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0"/>
            <a:ext cx="9144000" cy="1279525"/>
          </a:xfrm>
          <a:prstGeom prst="rect">
            <a:avLst/>
          </a:prstGeom>
        </p:spPr>
        <p:txBody>
          <a:bodyPr anchor="ctr">
            <a:normAutofit/>
          </a:bodyPr>
          <a:lstStyle/>
          <a:p>
            <a:pPr algn="ctr" fontAlgn="auto">
              <a:spcAft>
                <a:spcPts val="0"/>
              </a:spcAft>
              <a:defRPr/>
            </a:pPr>
            <a:r>
              <a:rPr lang="en-US" sz="4400">
                <a:latin typeface="+mj-lt"/>
                <a:ea typeface="+mj-ea"/>
                <a:cs typeface="+mj-cs"/>
              </a:rPr>
              <a:t>Common Pieces of Equipment</a:t>
            </a:r>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00200"/>
            <a:ext cx="1747838"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8" name="Text Box 4"/>
          <p:cNvSpPr txBox="1">
            <a:spLocks noChangeArrowheads="1"/>
          </p:cNvSpPr>
          <p:nvPr/>
        </p:nvSpPr>
        <p:spPr bwMode="auto">
          <a:xfrm>
            <a:off x="0" y="4114800"/>
            <a:ext cx="2309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Shock Absorbing</a:t>
            </a:r>
          </a:p>
          <a:p>
            <a:pPr algn="ctr"/>
            <a:r>
              <a:rPr lang="en-US"/>
              <a:t>Lanyard</a:t>
            </a:r>
          </a:p>
        </p:txBody>
      </p:sp>
      <p:pic>
        <p:nvPicPr>
          <p:cNvPr id="1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752600"/>
            <a:ext cx="115887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80" name="Text Box 6"/>
          <p:cNvSpPr txBox="1">
            <a:spLocks noChangeArrowheads="1"/>
          </p:cNvSpPr>
          <p:nvPr/>
        </p:nvSpPr>
        <p:spPr bwMode="auto">
          <a:xfrm>
            <a:off x="2590800" y="3962400"/>
            <a:ext cx="2017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Self Retracting</a:t>
            </a:r>
          </a:p>
          <a:p>
            <a:pPr algn="ctr"/>
            <a:r>
              <a:rPr lang="en-US"/>
              <a:t>Lifelines</a:t>
            </a:r>
          </a:p>
        </p:txBody>
      </p:sp>
      <p:pic>
        <p:nvPicPr>
          <p:cNvPr id="1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828800"/>
            <a:ext cx="1392238"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82" name="Text Box 8"/>
          <p:cNvSpPr txBox="1">
            <a:spLocks noChangeArrowheads="1"/>
          </p:cNvSpPr>
          <p:nvPr/>
        </p:nvSpPr>
        <p:spPr bwMode="auto">
          <a:xfrm>
            <a:off x="4724400" y="3657600"/>
            <a:ext cx="2073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Rope &amp; Cable</a:t>
            </a:r>
          </a:p>
          <a:p>
            <a:pPr algn="ctr"/>
            <a:r>
              <a:rPr lang="en-US"/>
              <a:t>Grabs</a:t>
            </a:r>
          </a:p>
        </p:txBody>
      </p:sp>
      <p:pic>
        <p:nvPicPr>
          <p:cNvPr id="15"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5029200"/>
            <a:ext cx="944563" cy="1362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84" name="Text Box 10"/>
          <p:cNvSpPr txBox="1">
            <a:spLocks noChangeArrowheads="1"/>
          </p:cNvSpPr>
          <p:nvPr/>
        </p:nvSpPr>
        <p:spPr bwMode="auto">
          <a:xfrm>
            <a:off x="1295400" y="5410200"/>
            <a:ext cx="150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Carabiners</a:t>
            </a:r>
          </a:p>
        </p:txBody>
      </p:sp>
      <p:pic>
        <p:nvPicPr>
          <p:cNvPr id="17" name="Picture 1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58000" y="2209800"/>
            <a:ext cx="184785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86" name="Text Box 12"/>
          <p:cNvSpPr txBox="1">
            <a:spLocks noChangeArrowheads="1"/>
          </p:cNvSpPr>
          <p:nvPr/>
        </p:nvSpPr>
        <p:spPr bwMode="auto">
          <a:xfrm>
            <a:off x="6781800" y="5562600"/>
            <a:ext cx="1844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Full Body</a:t>
            </a:r>
          </a:p>
          <a:p>
            <a:pPr algn="ctr"/>
            <a:r>
              <a:rPr lang="en-US"/>
              <a:t>Harness</a:t>
            </a:r>
          </a:p>
        </p:txBody>
      </p:sp>
      <p:pic>
        <p:nvPicPr>
          <p:cNvPr id="19"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19600" y="4495800"/>
            <a:ext cx="89535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88" name="Text Box 14"/>
          <p:cNvSpPr txBox="1">
            <a:spLocks noChangeArrowheads="1"/>
          </p:cNvSpPr>
          <p:nvPr/>
        </p:nvSpPr>
        <p:spPr bwMode="auto">
          <a:xfrm>
            <a:off x="2895600" y="5791200"/>
            <a:ext cx="153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Cross-Arm</a:t>
            </a:r>
          </a:p>
          <a:p>
            <a:pPr algn="ctr"/>
            <a:r>
              <a:rPr lang="en-US"/>
              <a:t>Strap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441325" y="344488"/>
            <a:ext cx="3462338" cy="4572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Arial" charset="0"/>
              </a:rPr>
              <a:t>Acceleration = 32 ft/sec²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rrowheads="1"/>
          </p:cNvSpPr>
          <p:nvPr>
            <p:ph type="title"/>
          </p:nvPr>
        </p:nvSpPr>
        <p:spPr/>
        <p:txBody>
          <a:bodyPr rtlCol="0">
            <a:normAutofit fontScale="90000"/>
          </a:bodyPr>
          <a:lstStyle/>
          <a:p>
            <a:pPr fontAlgn="auto">
              <a:spcAft>
                <a:spcPts val="0"/>
              </a:spcAft>
              <a:defRPr/>
            </a:pPr>
            <a:r>
              <a:rPr lang="en-US"/>
              <a:t>Personal Fall Arrest System </a:t>
            </a:r>
            <a:br>
              <a:rPr lang="en-US"/>
            </a:br>
            <a:r>
              <a:rPr lang="en-US"/>
              <a:t> </a:t>
            </a:r>
            <a:r>
              <a:rPr lang="en-US" sz="3600"/>
              <a:t>Vertical Lifelines</a:t>
            </a:r>
          </a:p>
        </p:txBody>
      </p:sp>
      <p:pic>
        <p:nvPicPr>
          <p:cNvPr id="24883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9000" y="2562225"/>
            <a:ext cx="3176588" cy="2116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Fall Protectio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6800" y="1752600"/>
            <a:ext cx="2962275" cy="40767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914400"/>
          </a:xfrm>
          <a:solidFill>
            <a:srgbClr val="00FFFF"/>
          </a:solidFill>
        </p:spPr>
        <p:txBody>
          <a:bodyPr/>
          <a:lstStyle/>
          <a:p>
            <a:r>
              <a:rPr lang="en-US" b="1" smtClean="0">
                <a:solidFill>
                  <a:schemeClr val="accent2"/>
                </a:solidFill>
              </a:rPr>
              <a:t>Additional Requirements PFAS</a:t>
            </a:r>
          </a:p>
        </p:txBody>
      </p:sp>
      <p:sp>
        <p:nvSpPr>
          <p:cNvPr id="30723" name="Rectangle 4"/>
          <p:cNvSpPr>
            <a:spLocks noGrp="1" noChangeArrowheads="1"/>
          </p:cNvSpPr>
          <p:nvPr>
            <p:ph type="body" idx="1"/>
          </p:nvPr>
        </p:nvSpPr>
        <p:spPr>
          <a:xfrm>
            <a:off x="228600" y="1981200"/>
            <a:ext cx="5257800" cy="4114800"/>
          </a:xfrm>
        </p:spPr>
        <p:txBody>
          <a:bodyPr/>
          <a:lstStyle/>
          <a:p>
            <a:r>
              <a:rPr lang="en-US" smtClean="0">
                <a:latin typeface="Arial" charset="0"/>
              </a:rPr>
              <a:t>Inspected prior to each use</a:t>
            </a:r>
          </a:p>
          <a:p>
            <a:r>
              <a:rPr lang="en-US" smtClean="0">
                <a:latin typeface="Arial" charset="0"/>
              </a:rPr>
              <a:t>Not attached to guardrail systems</a:t>
            </a:r>
          </a:p>
          <a:p>
            <a:r>
              <a:rPr lang="en-US" smtClean="0">
                <a:latin typeface="Arial" charset="0"/>
              </a:rPr>
              <a:t>At hoist areas, allow movement to edge only</a:t>
            </a:r>
          </a:p>
          <a:p>
            <a:endParaRPr lang="en-US" smtClean="0">
              <a:latin typeface="Arial" charset="0"/>
            </a:endParaRPr>
          </a:p>
          <a:p>
            <a:endParaRPr lang="en-US" smtClean="0">
              <a:latin typeface="Arial" charset="0"/>
            </a:endParaRPr>
          </a:p>
        </p:txBody>
      </p:sp>
      <p:pic>
        <p:nvPicPr>
          <p:cNvPr id="135173"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9225" y="1143000"/>
            <a:ext cx="3762375" cy="565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69900" y="0"/>
            <a:ext cx="8229600" cy="939800"/>
          </a:xfrm>
        </p:spPr>
        <p:txBody>
          <a:bodyPr rtlCol="0">
            <a:normAutofit fontScale="90000"/>
          </a:bodyPr>
          <a:lstStyle/>
          <a:p>
            <a:pPr fontAlgn="auto">
              <a:spcAft>
                <a:spcPts val="0"/>
              </a:spcAft>
              <a:defRPr/>
            </a:pPr>
            <a:r>
              <a:rPr lang="en-US" sz="4000"/>
              <a:t>Personal Fall Arrest System</a:t>
            </a:r>
            <a:r>
              <a:rPr lang="en-US" sz="3200"/>
              <a:t> </a:t>
            </a:r>
            <a:br>
              <a:rPr lang="en-US" sz="3200"/>
            </a:br>
            <a:r>
              <a:rPr lang="en-US" sz="3200"/>
              <a:t>Anchorage Points</a:t>
            </a:r>
          </a:p>
        </p:txBody>
      </p:sp>
      <p:sp>
        <p:nvSpPr>
          <p:cNvPr id="31747" name="Rectangle 3"/>
          <p:cNvSpPr>
            <a:spLocks noGrp="1" noChangeArrowheads="1"/>
          </p:cNvSpPr>
          <p:nvPr>
            <p:ph type="body" idx="1"/>
          </p:nvPr>
        </p:nvSpPr>
        <p:spPr>
          <a:xfrm>
            <a:off x="674688" y="1219200"/>
            <a:ext cx="8316912" cy="5257800"/>
          </a:xfrm>
        </p:spPr>
        <p:txBody>
          <a:bodyPr/>
          <a:lstStyle/>
          <a:p>
            <a:pPr>
              <a:lnSpc>
                <a:spcPct val="80000"/>
              </a:lnSpc>
            </a:pPr>
            <a:r>
              <a:rPr lang="en-US" b="1" smtClean="0"/>
              <a:t>Can withstand 5000 lbs. of force </a:t>
            </a:r>
            <a:r>
              <a:rPr lang="en-US" b="1" i="1" smtClean="0">
                <a:solidFill>
                  <a:srgbClr val="FF0000"/>
                </a:solidFill>
              </a:rPr>
              <a:t>per employee</a:t>
            </a:r>
            <a:r>
              <a:rPr lang="en-US" smtClean="0">
                <a:solidFill>
                  <a:srgbClr val="FF0000"/>
                </a:solidFill>
              </a:rPr>
              <a:t> </a:t>
            </a:r>
          </a:p>
          <a:p>
            <a:pPr>
              <a:lnSpc>
                <a:spcPct val="80000"/>
              </a:lnSpc>
            </a:pPr>
            <a:r>
              <a:rPr lang="en-US" smtClean="0"/>
              <a:t>Higher is better</a:t>
            </a:r>
          </a:p>
          <a:p>
            <a:pPr lvl="1">
              <a:lnSpc>
                <a:spcPct val="80000"/>
              </a:lnSpc>
            </a:pPr>
            <a:r>
              <a:rPr lang="en-US" sz="2000" smtClean="0"/>
              <a:t>Reduce free falls and reduce impact load.</a:t>
            </a:r>
          </a:p>
          <a:p>
            <a:pPr lvl="1">
              <a:lnSpc>
                <a:spcPct val="80000"/>
              </a:lnSpc>
            </a:pPr>
            <a:r>
              <a:rPr lang="en-US" sz="2000" smtClean="0"/>
              <a:t>Located directly above to avoid pendulum effect. </a:t>
            </a:r>
          </a:p>
          <a:p>
            <a:pPr lvl="1">
              <a:lnSpc>
                <a:spcPct val="80000"/>
              </a:lnSpc>
            </a:pPr>
            <a:r>
              <a:rPr lang="en-US" sz="2000" smtClean="0"/>
              <a:t>Clear drop zone.</a:t>
            </a:r>
            <a:endParaRPr lang="en-US" smtClean="0"/>
          </a:p>
          <a:p>
            <a:pPr>
              <a:lnSpc>
                <a:spcPct val="80000"/>
              </a:lnSpc>
            </a:pPr>
            <a:r>
              <a:rPr lang="en-US" smtClean="0"/>
              <a:t>Bigger is better </a:t>
            </a:r>
          </a:p>
          <a:p>
            <a:pPr lvl="1">
              <a:lnSpc>
                <a:spcPct val="80000"/>
              </a:lnSpc>
            </a:pPr>
            <a:r>
              <a:rPr lang="en-US" sz="2000" smtClean="0"/>
              <a:t>The larger the structure the better.</a:t>
            </a:r>
            <a:endParaRPr lang="en-US" smtClean="0"/>
          </a:p>
          <a:p>
            <a:pPr lvl="1">
              <a:lnSpc>
                <a:spcPct val="80000"/>
              </a:lnSpc>
            </a:pPr>
            <a:r>
              <a:rPr lang="en-US" sz="2000" smtClean="0"/>
              <a:t>Don’t use guardrail or other item that may </a:t>
            </a:r>
            <a:br>
              <a:rPr lang="en-US" sz="2000" smtClean="0"/>
            </a:br>
            <a:r>
              <a:rPr lang="en-US" sz="2000" smtClean="0"/>
              <a:t>break.</a:t>
            </a:r>
          </a:p>
          <a:p>
            <a:pPr lvl="1">
              <a:lnSpc>
                <a:spcPct val="80000"/>
              </a:lnSpc>
            </a:pPr>
            <a:r>
              <a:rPr lang="en-US" sz="2000" smtClean="0"/>
              <a:t>Ex: cable tray, light fixtures, plumbing material are not good </a:t>
            </a:r>
            <a:br>
              <a:rPr lang="en-US" sz="2000" smtClean="0"/>
            </a:br>
            <a:r>
              <a:rPr lang="en-US" sz="2000" smtClean="0"/>
              <a:t>anchorage points.</a:t>
            </a:r>
          </a:p>
          <a:p>
            <a:pPr>
              <a:lnSpc>
                <a:spcPct val="80000"/>
              </a:lnSpc>
            </a:pPr>
            <a:r>
              <a:rPr lang="en-US" smtClean="0"/>
              <a:t>More is better</a:t>
            </a:r>
          </a:p>
          <a:p>
            <a:pPr lvl="1">
              <a:lnSpc>
                <a:spcPct val="80000"/>
              </a:lnSpc>
            </a:pPr>
            <a:r>
              <a:rPr lang="en-US" sz="2000" smtClean="0"/>
              <a:t>Try connecting to two structures close together, rather than </a:t>
            </a:r>
            <a:br>
              <a:rPr lang="en-US" sz="2000" smtClean="0"/>
            </a:br>
            <a:r>
              <a:rPr lang="en-US" sz="2000" smtClean="0"/>
              <a:t>just one.</a:t>
            </a:r>
            <a:endParaRPr lang="en-US" smtClean="0"/>
          </a:p>
        </p:txBody>
      </p:sp>
      <p:pic>
        <p:nvPicPr>
          <p:cNvPr id="31748" name="Picture 5" descr="pendulum effe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6850" y="1909763"/>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a:xfrm>
            <a:off x="457200" y="0"/>
            <a:ext cx="8229600" cy="1143000"/>
          </a:xfrm>
        </p:spPr>
        <p:txBody>
          <a:bodyPr rtlCol="0">
            <a:normAutofit fontScale="90000"/>
          </a:bodyPr>
          <a:lstStyle/>
          <a:p>
            <a:pPr fontAlgn="auto">
              <a:spcAft>
                <a:spcPts val="0"/>
              </a:spcAft>
              <a:defRPr/>
            </a:pPr>
            <a:r>
              <a:rPr lang="en-US" sz="4000"/>
              <a:t>Personal Fall Arrest System</a:t>
            </a:r>
            <a:r>
              <a:rPr lang="en-US" sz="3200"/>
              <a:t> </a:t>
            </a:r>
            <a:br>
              <a:rPr lang="en-US" sz="3200"/>
            </a:br>
            <a:r>
              <a:rPr lang="en-US" sz="3200"/>
              <a:t>Anchorage Points</a:t>
            </a:r>
          </a:p>
        </p:txBody>
      </p:sp>
      <p:pic>
        <p:nvPicPr>
          <p:cNvPr id="327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1147" t="5284" b="5043"/>
          <a:stretch>
            <a:fillRect/>
          </a:stretch>
        </p:blipFill>
        <p:spPr bwMode="auto">
          <a:xfrm>
            <a:off x="727075" y="1090613"/>
            <a:ext cx="48736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2772" name="Rectangle 4"/>
          <p:cNvSpPr>
            <a:spLocks noChangeArrowheads="1"/>
          </p:cNvSpPr>
          <p:nvPr/>
        </p:nvSpPr>
        <p:spPr bwMode="auto">
          <a:xfrm>
            <a:off x="550863" y="3848100"/>
            <a:ext cx="85344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341313" indent="-341313" eaLnBrk="0" hangingPunct="0">
              <a:spcBef>
                <a:spcPts val="500"/>
              </a:spcBef>
              <a:spcAft>
                <a:spcPts val="500"/>
              </a:spcAft>
              <a:buClr>
                <a:srgbClr val="3366CC"/>
              </a:buClr>
              <a:buSzPct val="75000"/>
              <a:buFont typeface="Wingdings" pitchFamily="2" charset="2"/>
              <a:buChar char="Ø"/>
            </a:pPr>
            <a:r>
              <a:rPr lang="en-US" sz="2400">
                <a:latin typeface="Georgia" pitchFamily="18" charset="0"/>
              </a:rPr>
              <a:t>Calculating Fall Clearance Distance Using a Shock-Absorbing Lanyard and D-Ring Anchorage Connector</a:t>
            </a:r>
            <a:r>
              <a:rPr lang="en-US" sz="2000">
                <a:latin typeface="Georgia" pitchFamily="18" charset="0"/>
              </a:rPr>
              <a:t>	</a:t>
            </a:r>
          </a:p>
          <a:p>
            <a:pPr marL="681038" lvl="1" indent="-223838" eaLnBrk="0" hangingPunct="0">
              <a:spcBef>
                <a:spcPts val="100"/>
              </a:spcBef>
              <a:spcAft>
                <a:spcPts val="100"/>
              </a:spcAft>
              <a:buSzPct val="75000"/>
              <a:buFont typeface="Wingdings" pitchFamily="2" charset="2"/>
              <a:buChar char="w"/>
            </a:pPr>
            <a:r>
              <a:rPr lang="en-US" sz="1700">
                <a:latin typeface="Georgia" pitchFamily="18" charset="0"/>
              </a:rPr>
              <a:t>First, add the length of the shock-absorbing lanyard (6 ft.) to the maximum elongation of the shock absorber during deceleration (3-1/2 ft.) to the average height of a worker (6 ft.). </a:t>
            </a:r>
          </a:p>
          <a:p>
            <a:pPr marL="681038" lvl="1" indent="-223838" eaLnBrk="0" hangingPunct="0">
              <a:spcBef>
                <a:spcPts val="100"/>
              </a:spcBef>
              <a:spcAft>
                <a:spcPts val="100"/>
              </a:spcAft>
              <a:buSzPct val="75000"/>
              <a:buFont typeface="Wingdings" pitchFamily="2" charset="2"/>
              <a:buChar char="w"/>
            </a:pPr>
            <a:r>
              <a:rPr lang="en-US" sz="1700">
                <a:latin typeface="Georgia" pitchFamily="18" charset="0"/>
              </a:rPr>
              <a:t>Then, add a safety factor of 3 ft. to allow for the possibility of an improperly fit harness, a taller than average worker and/or a miscalculation of distance.	</a:t>
            </a:r>
          </a:p>
          <a:p>
            <a:pPr marL="681038" lvl="1" indent="-223838" eaLnBrk="0" hangingPunct="0">
              <a:spcBef>
                <a:spcPts val="100"/>
              </a:spcBef>
              <a:spcAft>
                <a:spcPts val="100"/>
              </a:spcAft>
              <a:buSzPct val="75000"/>
              <a:buFont typeface="Wingdings" pitchFamily="2" charset="2"/>
              <a:buChar char="w"/>
            </a:pPr>
            <a:r>
              <a:rPr lang="en-US" sz="1700">
                <a:latin typeface="Georgia" pitchFamily="18" charset="0"/>
              </a:rPr>
              <a:t>The total, 18-1/2 ft. is the suggested safe fall clearance distance for </a:t>
            </a:r>
            <a:br>
              <a:rPr lang="en-US" sz="1700">
                <a:latin typeface="Georgia" pitchFamily="18" charset="0"/>
              </a:rPr>
            </a:br>
            <a:r>
              <a:rPr lang="en-US" sz="1700">
                <a:latin typeface="Georgia" pitchFamily="18" charset="0"/>
              </a:rPr>
              <a:t>this example.	</a:t>
            </a:r>
            <a:endParaRPr lang="en-US" sz="1400">
              <a:latin typeface="Georgia" pitchFamily="18" charset="0"/>
            </a:endParaRPr>
          </a:p>
        </p:txBody>
      </p:sp>
      <p:sp>
        <p:nvSpPr>
          <p:cNvPr id="32773" name="Rectangle 5"/>
          <p:cNvSpPr>
            <a:spLocks noChangeArrowheads="1"/>
          </p:cNvSpPr>
          <p:nvPr/>
        </p:nvSpPr>
        <p:spPr bwMode="auto">
          <a:xfrm>
            <a:off x="5676900" y="1582738"/>
            <a:ext cx="34671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spcBef>
                <a:spcPts val="500"/>
              </a:spcBef>
              <a:spcAft>
                <a:spcPts val="500"/>
              </a:spcAft>
            </a:pPr>
            <a:r>
              <a:rPr lang="en-US" sz="1600" b="1" i="1">
                <a:latin typeface="Georgia" pitchFamily="18" charset="0"/>
              </a:rPr>
              <a:t>NOTE:</a:t>
            </a:r>
            <a:r>
              <a:rPr lang="en-US" sz="1600">
                <a:latin typeface="Georgia" pitchFamily="18" charset="0"/>
              </a:rPr>
              <a:t> Should the shock-absorbing</a:t>
            </a:r>
            <a:br>
              <a:rPr lang="en-US" sz="1600">
                <a:latin typeface="Georgia" pitchFamily="18" charset="0"/>
              </a:rPr>
            </a:br>
            <a:r>
              <a:rPr lang="en-US" sz="1600">
                <a:latin typeface="Georgia" pitchFamily="18" charset="0"/>
              </a:rPr>
              <a:t>  lanyard be used in conjunction </a:t>
            </a:r>
            <a:br>
              <a:rPr lang="en-US" sz="1600">
                <a:latin typeface="Georgia" pitchFamily="18" charset="0"/>
              </a:rPr>
            </a:br>
            <a:r>
              <a:rPr lang="en-US" sz="1600">
                <a:latin typeface="Georgia" pitchFamily="18" charset="0"/>
              </a:rPr>
              <a:t>  with a cross-arm anchorage </a:t>
            </a:r>
            <a:br>
              <a:rPr lang="en-US" sz="1600">
                <a:latin typeface="Georgia" pitchFamily="18" charset="0"/>
              </a:rPr>
            </a:br>
            <a:r>
              <a:rPr lang="en-US" sz="1600">
                <a:latin typeface="Georgia" pitchFamily="18" charset="0"/>
              </a:rPr>
              <a:t>  connector or other, the additional </a:t>
            </a:r>
            <a:br>
              <a:rPr lang="en-US" sz="1600">
                <a:latin typeface="Georgia" pitchFamily="18" charset="0"/>
              </a:rPr>
            </a:br>
            <a:r>
              <a:rPr lang="en-US" sz="1600">
                <a:latin typeface="Georgia" pitchFamily="18" charset="0"/>
              </a:rPr>
              <a:t>  length of the anchorage connector  </a:t>
            </a:r>
            <a:br>
              <a:rPr lang="en-US" sz="1600">
                <a:latin typeface="Georgia" pitchFamily="18" charset="0"/>
              </a:rPr>
            </a:br>
            <a:r>
              <a:rPr lang="en-US" sz="1600">
                <a:latin typeface="Georgia" pitchFamily="18" charset="0"/>
              </a:rPr>
              <a:t>  must be taken into consideration.</a:t>
            </a:r>
            <a:endParaRPr lang="en-US" sz="1200">
              <a:latin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a:xfrm>
            <a:off x="457200" y="0"/>
            <a:ext cx="8229600" cy="1143000"/>
          </a:xfrm>
        </p:spPr>
        <p:txBody>
          <a:bodyPr rtlCol="0">
            <a:normAutofit fontScale="90000"/>
          </a:bodyPr>
          <a:lstStyle/>
          <a:p>
            <a:pPr fontAlgn="auto">
              <a:spcAft>
                <a:spcPts val="0"/>
              </a:spcAft>
              <a:defRPr/>
            </a:pPr>
            <a:r>
              <a:rPr lang="en-US" sz="4000"/>
              <a:t>Personal Fall Arrest System</a:t>
            </a:r>
            <a:r>
              <a:rPr lang="en-US" sz="3200"/>
              <a:t> </a:t>
            </a:r>
            <a:br>
              <a:rPr lang="en-US" sz="3200"/>
            </a:br>
            <a:r>
              <a:rPr lang="en-US" sz="3200"/>
              <a:t>Anchorage Points</a:t>
            </a:r>
          </a:p>
        </p:txBody>
      </p:sp>
      <p:sp>
        <p:nvSpPr>
          <p:cNvPr id="33795" name="Rectangle 3"/>
          <p:cNvSpPr>
            <a:spLocks noChangeArrowheads="1"/>
          </p:cNvSpPr>
          <p:nvPr/>
        </p:nvSpPr>
        <p:spPr bwMode="auto">
          <a:xfrm>
            <a:off x="457200" y="3957638"/>
            <a:ext cx="84137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341313" indent="-341313" eaLnBrk="0" hangingPunct="0">
              <a:spcBef>
                <a:spcPts val="500"/>
              </a:spcBef>
              <a:spcAft>
                <a:spcPts val="500"/>
              </a:spcAft>
              <a:buClr>
                <a:srgbClr val="3366CC"/>
              </a:buClr>
              <a:buSzPct val="75000"/>
              <a:buFont typeface="Wingdings" pitchFamily="2" charset="2"/>
              <a:buChar char="Ø"/>
            </a:pPr>
            <a:r>
              <a:rPr lang="en-US" sz="2400">
                <a:latin typeface="Georgia" pitchFamily="18" charset="0"/>
              </a:rPr>
              <a:t>Calculating Fall Clearance Distance Using a Retractable Lifeline </a:t>
            </a:r>
          </a:p>
          <a:p>
            <a:pPr marL="681038" lvl="1" indent="-223838" eaLnBrk="0" hangingPunct="0">
              <a:spcBef>
                <a:spcPts val="100"/>
              </a:spcBef>
              <a:spcAft>
                <a:spcPts val="100"/>
              </a:spcAft>
              <a:buSzPct val="75000"/>
              <a:buFont typeface="Wingdings" pitchFamily="2" charset="2"/>
              <a:buChar char="w"/>
            </a:pPr>
            <a:r>
              <a:rPr lang="en-US" sz="1700">
                <a:latin typeface="Georgia" pitchFamily="18" charset="0"/>
              </a:rPr>
              <a:t>First, add the maximum free fall distance (2 ft.) with a retractable lifeline to </a:t>
            </a:r>
            <a:br>
              <a:rPr lang="en-US" sz="1700">
                <a:latin typeface="Georgia" pitchFamily="18" charset="0"/>
              </a:rPr>
            </a:br>
            <a:r>
              <a:rPr lang="en-US" sz="1700">
                <a:latin typeface="Georgia" pitchFamily="18" charset="0"/>
              </a:rPr>
              <a:t>the maximum deceleration distance (3-1/2 ft.) to the average height of a worker (6 ft.). </a:t>
            </a:r>
          </a:p>
          <a:p>
            <a:pPr marL="681038" lvl="1" indent="-223838" eaLnBrk="0" hangingPunct="0">
              <a:spcBef>
                <a:spcPts val="100"/>
              </a:spcBef>
              <a:spcAft>
                <a:spcPts val="100"/>
              </a:spcAft>
              <a:buSzPct val="75000"/>
              <a:buFont typeface="Wingdings" pitchFamily="2" charset="2"/>
              <a:buChar char="w"/>
            </a:pPr>
            <a:r>
              <a:rPr lang="en-US" sz="1700">
                <a:latin typeface="Georgia" pitchFamily="18" charset="0"/>
              </a:rPr>
              <a:t>Then, add a safety factor of 3 ft. to allow for the possibility of an improperly fit harness, a taller than average worker and/or a miscalculation of distance. </a:t>
            </a:r>
          </a:p>
          <a:p>
            <a:pPr marL="681038" lvl="1" indent="-223838" eaLnBrk="0" hangingPunct="0">
              <a:spcBef>
                <a:spcPts val="100"/>
              </a:spcBef>
              <a:spcAft>
                <a:spcPts val="100"/>
              </a:spcAft>
              <a:buSzPct val="75000"/>
              <a:buFont typeface="Wingdings" pitchFamily="2" charset="2"/>
              <a:buChar char="w"/>
            </a:pPr>
            <a:r>
              <a:rPr lang="en-US" sz="1700">
                <a:latin typeface="Georgia" pitchFamily="18" charset="0"/>
              </a:rPr>
              <a:t>The total, 14-1/2 ft. is the suggested safe fall clearance distance for </a:t>
            </a:r>
            <a:br>
              <a:rPr lang="en-US" sz="1700">
                <a:latin typeface="Georgia" pitchFamily="18" charset="0"/>
              </a:rPr>
            </a:br>
            <a:r>
              <a:rPr lang="en-US" sz="1700">
                <a:latin typeface="Georgia" pitchFamily="18" charset="0"/>
              </a:rPr>
              <a:t>this example.</a:t>
            </a:r>
            <a:endParaRPr lang="en-US" sz="1600">
              <a:latin typeface="Georgia" pitchFamily="18" charset="0"/>
            </a:endParaRPr>
          </a:p>
        </p:txBody>
      </p:sp>
      <p:pic>
        <p:nvPicPr>
          <p:cNvPr id="3379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t="7179" b="6075"/>
          <a:stretch>
            <a:fillRect/>
          </a:stretch>
        </p:blipFill>
        <p:spPr bwMode="auto">
          <a:xfrm>
            <a:off x="654050" y="1195388"/>
            <a:ext cx="5029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3797" name="Rectangle 6"/>
          <p:cNvSpPr>
            <a:spLocks noChangeArrowheads="1"/>
          </p:cNvSpPr>
          <p:nvPr/>
        </p:nvSpPr>
        <p:spPr bwMode="auto">
          <a:xfrm>
            <a:off x="5835650" y="1874838"/>
            <a:ext cx="33083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spcBef>
                <a:spcPts val="500"/>
              </a:spcBef>
              <a:spcAft>
                <a:spcPts val="500"/>
              </a:spcAft>
            </a:pPr>
            <a:r>
              <a:rPr lang="en-US" sz="1600" b="1" i="1">
                <a:latin typeface="Georgia" pitchFamily="18" charset="0"/>
              </a:rPr>
              <a:t>NOTE:</a:t>
            </a:r>
            <a:r>
              <a:rPr lang="en-US" sz="1600">
                <a:latin typeface="Georgia" pitchFamily="18" charset="0"/>
              </a:rPr>
              <a:t> When using a retractable </a:t>
            </a:r>
            <a:br>
              <a:rPr lang="en-US" sz="1600">
                <a:latin typeface="Georgia" pitchFamily="18" charset="0"/>
              </a:rPr>
            </a:br>
            <a:r>
              <a:rPr lang="en-US" sz="1600">
                <a:latin typeface="Georgia" pitchFamily="18" charset="0"/>
              </a:rPr>
              <a:t>  lifeline, the distance is calculated </a:t>
            </a:r>
            <a:br>
              <a:rPr lang="en-US" sz="1600">
                <a:latin typeface="Georgia" pitchFamily="18" charset="0"/>
              </a:rPr>
            </a:br>
            <a:r>
              <a:rPr lang="en-US" sz="1600">
                <a:latin typeface="Georgia" pitchFamily="18" charset="0"/>
              </a:rPr>
              <a:t>  from the point where the </a:t>
            </a:r>
            <a:br>
              <a:rPr lang="en-US" sz="1600">
                <a:latin typeface="Georgia" pitchFamily="18" charset="0"/>
              </a:rPr>
            </a:br>
            <a:r>
              <a:rPr lang="en-US" sz="1600">
                <a:latin typeface="Georgia" pitchFamily="18" charset="0"/>
              </a:rPr>
              <a:t>  retractable attaches to the back </a:t>
            </a:r>
            <a:br>
              <a:rPr lang="en-US" sz="1600">
                <a:latin typeface="Georgia" pitchFamily="18" charset="0"/>
              </a:rPr>
            </a:br>
            <a:r>
              <a:rPr lang="en-US" sz="1600">
                <a:latin typeface="Georgia" pitchFamily="18" charset="0"/>
              </a:rPr>
              <a:t>  D-ring of the worker’s harness.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914400"/>
          </a:xfrm>
          <a:solidFill>
            <a:srgbClr val="EAEAEA"/>
          </a:solidFill>
        </p:spPr>
        <p:txBody>
          <a:bodyPr/>
          <a:lstStyle/>
          <a:p>
            <a:r>
              <a:rPr lang="en-US" smtClean="0"/>
              <a:t>Formwork and Rebar</a:t>
            </a:r>
          </a:p>
        </p:txBody>
      </p:sp>
      <p:sp>
        <p:nvSpPr>
          <p:cNvPr id="55299" name="Rectangle 3"/>
          <p:cNvSpPr>
            <a:spLocks noGrp="1" noChangeArrowheads="1"/>
          </p:cNvSpPr>
          <p:nvPr>
            <p:ph type="body" idx="1"/>
          </p:nvPr>
        </p:nvSpPr>
        <p:spPr>
          <a:xfrm>
            <a:off x="838200" y="1143000"/>
            <a:ext cx="7467600" cy="1143000"/>
          </a:xfrm>
        </p:spPr>
        <p:txBody>
          <a:bodyPr rtlCol="0">
            <a:normAutofit lnSpcReduction="10000"/>
          </a:bodyPr>
          <a:lstStyle/>
          <a:p>
            <a:pPr algn="ctr" fontAlgn="auto">
              <a:lnSpc>
                <a:spcPct val="110000"/>
              </a:lnSpc>
              <a:spcAft>
                <a:spcPts val="0"/>
              </a:spcAft>
              <a:buFont typeface="Arial" pitchFamily="34" charset="0"/>
              <a:buChar char="•"/>
              <a:defRPr/>
            </a:pPr>
            <a:r>
              <a:rPr lang="en-US" b="1" dirty="0">
                <a:solidFill>
                  <a:schemeClr val="bg1"/>
                </a:solidFill>
                <a:latin typeface="Arial" pitchFamily="34" charset="0"/>
              </a:rPr>
              <a:t>Workers must be protected by FPS above 6 feet</a:t>
            </a:r>
          </a:p>
        </p:txBody>
      </p:sp>
      <p:pic>
        <p:nvPicPr>
          <p:cNvPr id="55300" name="Picture 4" descr="S:\form-wor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362200"/>
            <a:ext cx="4572000" cy="4291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5301" name="Picture 5"/>
          <p:cNvPicPr>
            <a:picLocks noChangeArrowheads="1"/>
          </p:cNvPicPr>
          <p:nvPr/>
        </p:nvPicPr>
        <p:blipFill>
          <a:blip r:embed="rId4" cstate="email">
            <a:lum bright="6000"/>
            <a:extLst>
              <a:ext uri="{28A0092B-C50C-407E-A947-70E740481C1C}">
                <a14:useLocalDpi xmlns:a14="http://schemas.microsoft.com/office/drawing/2010/main"/>
              </a:ext>
            </a:extLst>
          </a:blip>
          <a:srcRect b="7793"/>
          <a:stretch>
            <a:fillRect/>
          </a:stretch>
        </p:blipFill>
        <p:spPr bwMode="auto">
          <a:xfrm>
            <a:off x="4724400" y="2273300"/>
            <a:ext cx="4356100" cy="450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22" name="TextBox 5"/>
          <p:cNvSpPr txBox="1">
            <a:spLocks noChangeArrowheads="1"/>
          </p:cNvSpPr>
          <p:nvPr/>
        </p:nvSpPr>
        <p:spPr bwMode="auto">
          <a:xfrm>
            <a:off x="3962400" y="19050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Fall protection needed</a:t>
            </a:r>
          </a:p>
        </p:txBody>
      </p:sp>
      <p:cxnSp>
        <p:nvCxnSpPr>
          <p:cNvPr id="8" name="Straight Arrow Connector 7"/>
          <p:cNvCxnSpPr/>
          <p:nvPr/>
        </p:nvCxnSpPr>
        <p:spPr>
          <a:xfrm rot="10800000" flipV="1">
            <a:off x="2971800" y="2209800"/>
            <a:ext cx="1600200" cy="1143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5029200" y="2286000"/>
            <a:ext cx="8382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rrowheads="1"/>
          </p:cNvSpPr>
          <p:nvPr>
            <p:ph type="title"/>
          </p:nvPr>
        </p:nvSpPr>
        <p:spPr/>
        <p:txBody>
          <a:bodyPr rtlCol="0">
            <a:normAutofit fontScale="90000"/>
          </a:bodyPr>
          <a:lstStyle/>
          <a:p>
            <a:pPr fontAlgn="auto">
              <a:spcAft>
                <a:spcPts val="0"/>
              </a:spcAft>
              <a:defRPr/>
            </a:pPr>
            <a:r>
              <a:rPr lang="en-US" sz="4000"/>
              <a:t>Personal Fall Arrest System </a:t>
            </a:r>
            <a:br>
              <a:rPr lang="en-US" sz="4000"/>
            </a:br>
            <a:r>
              <a:rPr lang="en-US" sz="4000"/>
              <a:t> </a:t>
            </a:r>
            <a:r>
              <a:rPr lang="en-US" sz="3200"/>
              <a:t>Horizontal Lifelines</a:t>
            </a:r>
          </a:p>
        </p:txBody>
      </p:sp>
      <p:pic>
        <p:nvPicPr>
          <p:cNvPr id="242693"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91250" y="2695575"/>
            <a:ext cx="2276475"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269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035174"/>
            <a:ext cx="5910263" cy="4505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5" name="Text Box 7"/>
          <p:cNvSpPr txBox="1">
            <a:spLocks noChangeArrowheads="1"/>
          </p:cNvSpPr>
          <p:nvPr/>
        </p:nvSpPr>
        <p:spPr bwMode="auto">
          <a:xfrm>
            <a:off x="804863" y="1350963"/>
            <a:ext cx="5567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1313" indent="-3413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buSzPct val="75000"/>
              <a:buFont typeface="Wingdings" pitchFamily="2" charset="2"/>
              <a:buChar char="Ø"/>
            </a:pPr>
            <a:r>
              <a:rPr lang="en-US" sz="2800">
                <a:latin typeface="Georgia" pitchFamily="18" charset="0"/>
              </a:rPr>
              <a:t>Structural Steel Fall Protection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sz="4000" smtClean="0"/>
              <a:t>Fall Restraint or Positioning Devices</a:t>
            </a:r>
            <a:endParaRPr lang="en-US" sz="4000" u="sng" smtClean="0">
              <a:latin typeface="Impact" pitchFamily="34" charset="0"/>
            </a:endParaRPr>
          </a:p>
        </p:txBody>
      </p:sp>
      <p:sp>
        <p:nvSpPr>
          <p:cNvPr id="36867" name="Rectangle 3"/>
          <p:cNvSpPr>
            <a:spLocks noGrp="1" noChangeArrowheads="1"/>
          </p:cNvSpPr>
          <p:nvPr>
            <p:ph type="body" idx="1"/>
          </p:nvPr>
        </p:nvSpPr>
        <p:spPr>
          <a:xfrm>
            <a:off x="714375" y="1524000"/>
            <a:ext cx="8258175" cy="4343400"/>
          </a:xfrm>
        </p:spPr>
        <p:txBody>
          <a:bodyPr/>
          <a:lstStyle/>
          <a:p>
            <a:r>
              <a:rPr lang="en-US" smtClean="0"/>
              <a:t>By the use of lifelines attached to the worker, in which the worker will not be able to approach working edge when working 6 feet or more above the ground. </a:t>
            </a:r>
            <a:endParaRPr lang="en-US" smtClean="0">
              <a:latin typeface="Impact" pitchFamily="34" charset="0"/>
            </a:endParaRPr>
          </a:p>
        </p:txBody>
      </p:sp>
      <p:pic>
        <p:nvPicPr>
          <p:cNvPr id="16384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1100" y="3575050"/>
            <a:ext cx="35052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4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3733800"/>
            <a:ext cx="3352800" cy="2846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81000" y="228600"/>
            <a:ext cx="7696200" cy="1143000"/>
          </a:xfrm>
        </p:spPr>
        <p:txBody>
          <a:bodyPr rtlCol="0">
            <a:normAutofit fontScale="90000"/>
          </a:bodyPr>
          <a:lstStyle/>
          <a:p>
            <a:pPr algn="l" fontAlgn="auto">
              <a:spcAft>
                <a:spcPts val="0"/>
              </a:spcAft>
              <a:defRPr/>
            </a:pPr>
            <a:r>
              <a:rPr lang="en-US" sz="4000" dirty="0" smtClean="0"/>
              <a:t>Slip and trip hazards are</a:t>
            </a:r>
            <a:br>
              <a:rPr lang="en-US" sz="4000" dirty="0" smtClean="0"/>
            </a:br>
            <a:r>
              <a:rPr lang="en-US" sz="4000" dirty="0" smtClean="0"/>
              <a:t>common</a:t>
            </a:r>
          </a:p>
        </p:txBody>
      </p:sp>
      <p:sp>
        <p:nvSpPr>
          <p:cNvPr id="37891" name="Rectangle 3"/>
          <p:cNvSpPr>
            <a:spLocks noGrp="1" noChangeArrowheads="1"/>
          </p:cNvSpPr>
          <p:nvPr>
            <p:ph type="body" idx="1"/>
          </p:nvPr>
        </p:nvSpPr>
        <p:spPr>
          <a:xfrm>
            <a:off x="304800" y="1600200"/>
            <a:ext cx="4724400" cy="4525963"/>
          </a:xfrm>
        </p:spPr>
        <p:txBody>
          <a:bodyPr/>
          <a:lstStyle/>
          <a:p>
            <a:r>
              <a:rPr lang="en-US" smtClean="0"/>
              <a:t>Poor housekeeping</a:t>
            </a:r>
          </a:p>
          <a:p>
            <a:r>
              <a:rPr lang="en-US" smtClean="0"/>
              <a:t>Wet and slippery surfaces</a:t>
            </a:r>
          </a:p>
          <a:p>
            <a:r>
              <a:rPr lang="en-US" smtClean="0"/>
              <a:t>Obstacles in walkway</a:t>
            </a:r>
          </a:p>
          <a:p>
            <a:r>
              <a:rPr lang="en-US" smtClean="0"/>
              <a:t>Poor lighting </a:t>
            </a:r>
          </a:p>
          <a:p>
            <a:r>
              <a:rPr lang="en-US" smtClean="0"/>
              <a:t>Wrong footwear</a:t>
            </a:r>
          </a:p>
          <a:p>
            <a:r>
              <a:rPr lang="en-US" smtClean="0"/>
              <a:t>Improper behavior</a:t>
            </a:r>
          </a:p>
        </p:txBody>
      </p:sp>
      <p:pic>
        <p:nvPicPr>
          <p:cNvPr id="37892" name="Picture 4" descr="os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4038600"/>
            <a:ext cx="4343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Bad_hou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57200"/>
            <a:ext cx="257175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894" name="TextBox 5"/>
          <p:cNvSpPr txBox="1">
            <a:spLocks noChangeArrowheads="1"/>
          </p:cNvSpPr>
          <p:nvPr/>
        </p:nvSpPr>
        <p:spPr bwMode="auto">
          <a:xfrm>
            <a:off x="4648200" y="34290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1200">
                <a:solidFill>
                  <a:srgbClr val="FF0000"/>
                </a:solidFill>
              </a:rPr>
              <a:t>Unsafe condition</a:t>
            </a:r>
          </a:p>
        </p:txBody>
      </p:sp>
      <p:cxnSp>
        <p:nvCxnSpPr>
          <p:cNvPr id="8" name="Straight Arrow Connector 7"/>
          <p:cNvCxnSpPr>
            <a:stCxn id="37894" idx="2"/>
          </p:cNvCxnSpPr>
          <p:nvPr/>
        </p:nvCxnSpPr>
        <p:spPr>
          <a:xfrm rot="16200000" flipH="1">
            <a:off x="5129212" y="3910013"/>
            <a:ext cx="638175"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7894" idx="3"/>
          </p:cNvCxnSpPr>
          <p:nvPr/>
        </p:nvCxnSpPr>
        <p:spPr>
          <a:xfrm flipV="1">
            <a:off x="6019800" y="3200400"/>
            <a:ext cx="838200" cy="3667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5" descr="mechan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381000"/>
            <a:ext cx="4775200" cy="5970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6" name="TextBox 5"/>
          <p:cNvSpPr txBox="1">
            <a:spLocks noChangeArrowheads="1"/>
          </p:cNvSpPr>
          <p:nvPr/>
        </p:nvSpPr>
        <p:spPr bwMode="auto">
          <a:xfrm>
            <a:off x="7239000" y="50292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solidFill>
                  <a:srgbClr val="FF0000"/>
                </a:solidFill>
              </a:rPr>
              <a:t>Unsafe work practice</a:t>
            </a:r>
          </a:p>
        </p:txBody>
      </p:sp>
      <p:cxnSp>
        <p:nvCxnSpPr>
          <p:cNvPr id="8" name="Straight Arrow Connector 7"/>
          <p:cNvCxnSpPr/>
          <p:nvPr/>
        </p:nvCxnSpPr>
        <p:spPr>
          <a:xfrm rot="10800000">
            <a:off x="5715000" y="4114800"/>
            <a:ext cx="14478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smtClean="0"/>
              <a:t>How far and fast can you fall?</a:t>
            </a:r>
          </a:p>
        </p:txBody>
      </p:sp>
      <p:graphicFrame>
        <p:nvGraphicFramePr>
          <p:cNvPr id="179204" name="Group 4"/>
          <p:cNvGraphicFramePr>
            <a:graphicFrameLocks noGrp="1"/>
          </p:cNvGraphicFramePr>
          <p:nvPr>
            <p:ph idx="1"/>
          </p:nvPr>
        </p:nvGraphicFramePr>
        <p:xfrm>
          <a:off x="457200" y="1600200"/>
          <a:ext cx="8229600" cy="4525964"/>
        </p:xfrm>
        <a:graphic>
          <a:graphicData uri="http://schemas.openxmlformats.org/drawingml/2006/table">
            <a:tbl>
              <a:tblPr/>
              <a:tblGrid>
                <a:gridCol w="4114800"/>
                <a:gridCol w="4114800"/>
              </a:tblGrid>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At Time (Seconds)</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Distance of Fall (Feet)</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0.5</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4</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1.0</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16</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1.5</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36</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2.0</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64</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2.5</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100</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3.0</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144</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4.0</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Times New Roman" pitchFamily="18" charset="0"/>
                        </a:rPr>
                        <a:t>256</a:t>
                      </a:r>
                      <a:endParaRPr kumimoji="0" lang="en-US" sz="2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rtlCol="0">
            <a:normAutofit fontScale="90000"/>
          </a:bodyPr>
          <a:lstStyle/>
          <a:p>
            <a:pPr fontAlgn="auto">
              <a:spcAft>
                <a:spcPts val="0"/>
              </a:spcAft>
              <a:defRPr/>
            </a:pPr>
            <a:r>
              <a:rPr lang="en-US" sz="4000" smtClean="0"/>
              <a:t>How do you prevent falls from equipment?</a:t>
            </a:r>
          </a:p>
        </p:txBody>
      </p:sp>
      <p:sp>
        <p:nvSpPr>
          <p:cNvPr id="39939" name="Rectangle 5"/>
          <p:cNvSpPr>
            <a:spLocks noGrp="1" noChangeArrowheads="1"/>
          </p:cNvSpPr>
          <p:nvPr>
            <p:ph type="body" sz="half" idx="2"/>
          </p:nvPr>
        </p:nvSpPr>
        <p:spPr/>
        <p:txBody>
          <a:bodyPr/>
          <a:lstStyle/>
          <a:p>
            <a:pPr>
              <a:lnSpc>
                <a:spcPct val="90000"/>
              </a:lnSpc>
            </a:pPr>
            <a:r>
              <a:rPr lang="en-US" sz="2800" smtClean="0"/>
              <a:t>Do not jump from equipment</a:t>
            </a:r>
          </a:p>
          <a:p>
            <a:pPr>
              <a:lnSpc>
                <a:spcPct val="90000"/>
              </a:lnSpc>
            </a:pPr>
            <a:r>
              <a:rPr lang="en-US" sz="2800" smtClean="0"/>
              <a:t>Use three point contact at all times</a:t>
            </a:r>
          </a:p>
          <a:p>
            <a:pPr>
              <a:lnSpc>
                <a:spcPct val="90000"/>
              </a:lnSpc>
            </a:pPr>
            <a:r>
              <a:rPr lang="en-US" sz="2800" smtClean="0"/>
              <a:t>Be sure of your footing</a:t>
            </a:r>
          </a:p>
          <a:p>
            <a:pPr>
              <a:lnSpc>
                <a:spcPct val="90000"/>
              </a:lnSpc>
            </a:pPr>
            <a:r>
              <a:rPr lang="en-US" sz="2800" smtClean="0"/>
              <a:t>Do not strain your shoulders</a:t>
            </a:r>
          </a:p>
          <a:p>
            <a:pPr>
              <a:lnSpc>
                <a:spcPct val="90000"/>
              </a:lnSpc>
            </a:pPr>
            <a:r>
              <a:rPr lang="en-US" sz="2800" smtClean="0"/>
              <a:t>Be sure steps are clear of mud and ice</a:t>
            </a:r>
          </a:p>
          <a:p>
            <a:pPr>
              <a:lnSpc>
                <a:spcPct val="90000"/>
              </a:lnSpc>
            </a:pPr>
            <a:endParaRPr lang="en-US" sz="2800" smtClean="0"/>
          </a:p>
        </p:txBody>
      </p:sp>
      <p:pic>
        <p:nvPicPr>
          <p:cNvPr id="60421" name="Picture 9" descr="PC050023"/>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1447800"/>
            <a:ext cx="3565525" cy="475456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smtClean="0"/>
              <a:t>Falls Onto Dangerous Equipment </a:t>
            </a:r>
          </a:p>
        </p:txBody>
      </p:sp>
      <p:sp>
        <p:nvSpPr>
          <p:cNvPr id="40963" name="Rectangle 6"/>
          <p:cNvSpPr>
            <a:spLocks noGrp="1" noChangeArrowheads="1"/>
          </p:cNvSpPr>
          <p:nvPr>
            <p:ph type="body" sz="half" idx="2"/>
          </p:nvPr>
        </p:nvSpPr>
        <p:spPr>
          <a:xfrm>
            <a:off x="6248400" y="1676400"/>
            <a:ext cx="2590800" cy="4525963"/>
          </a:xfrm>
        </p:spPr>
        <p:txBody>
          <a:bodyPr/>
          <a:lstStyle/>
          <a:p>
            <a:pPr marL="0" indent="0">
              <a:buFontTx/>
              <a:buNone/>
            </a:pPr>
            <a:r>
              <a:rPr lang="en-US" sz="2800" smtClean="0"/>
              <a:t>All potential falls onto dangerous equipment </a:t>
            </a:r>
            <a:r>
              <a:rPr lang="en-US" sz="2800" i="1" smtClean="0"/>
              <a:t>from any height</a:t>
            </a:r>
            <a:r>
              <a:rPr lang="en-US" sz="2800" smtClean="0"/>
              <a:t> must be guarded! </a:t>
            </a:r>
          </a:p>
        </p:txBody>
      </p:sp>
      <p:pic>
        <p:nvPicPr>
          <p:cNvPr id="63493" name="Picture 7" descr="picling equipment"/>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33400" y="1676400"/>
            <a:ext cx="5562600" cy="41719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img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457200"/>
            <a:ext cx="2979738" cy="507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0" name="Picture 5" descr="cdc"/>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91000" y="482600"/>
            <a:ext cx="4470400" cy="378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988" name="Text Box 6"/>
          <p:cNvSpPr txBox="1">
            <a:spLocks noChangeArrowheads="1"/>
          </p:cNvSpPr>
          <p:nvPr/>
        </p:nvSpPr>
        <p:spPr bwMode="auto">
          <a:xfrm>
            <a:off x="4267200" y="4419600"/>
            <a:ext cx="4267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3200" b="1"/>
              <a:t>Are these good step ladder practices?  What is wrong?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How do you set up a ladder?</a:t>
            </a:r>
          </a:p>
        </p:txBody>
      </p:sp>
      <p:sp>
        <p:nvSpPr>
          <p:cNvPr id="43011" name="Rectangle 3"/>
          <p:cNvSpPr>
            <a:spLocks noGrp="1" noChangeArrowheads="1"/>
          </p:cNvSpPr>
          <p:nvPr>
            <p:ph type="body" idx="1"/>
          </p:nvPr>
        </p:nvSpPr>
        <p:spPr/>
        <p:txBody>
          <a:bodyPr/>
          <a:lstStyle/>
          <a:p>
            <a:r>
              <a:rPr lang="en-US" smtClean="0"/>
              <a:t>Ladders should be set at a ratio of 1 horizontal foot for every 4 vertical feet</a:t>
            </a:r>
          </a:p>
          <a:p>
            <a:r>
              <a:rPr lang="en-US" smtClean="0"/>
              <a:t>Ladders must be secured</a:t>
            </a:r>
          </a:p>
          <a:p>
            <a:r>
              <a:rPr lang="en-US" smtClean="0"/>
              <a:t>Ladder access ways must be guarded</a:t>
            </a:r>
          </a:p>
          <a:p>
            <a:r>
              <a:rPr lang="en-US" smtClean="0"/>
              <a:t>Ladders must extend 3</a:t>
            </a:r>
            <a:r>
              <a:rPr lang="en-US" smtClean="0">
                <a:cs typeface="Arial" charset="0"/>
              </a:rPr>
              <a:t>'</a:t>
            </a:r>
            <a:r>
              <a:rPr lang="en-US" smtClean="0"/>
              <a:t> above the landing surface, or an adequate grabrail must be provided</a:t>
            </a:r>
          </a:p>
          <a:p>
            <a:r>
              <a:rPr lang="en-US" smtClean="0"/>
              <a:t>The ladder base must be properly set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Roger demonstrating ladder position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1828800"/>
            <a:ext cx="3429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4035" name="Rectangle 2"/>
          <p:cNvSpPr>
            <a:spLocks noGrp="1" noChangeArrowheads="1"/>
          </p:cNvSpPr>
          <p:nvPr>
            <p:ph type="title"/>
          </p:nvPr>
        </p:nvSpPr>
        <p:spPr>
          <a:xfrm>
            <a:off x="533400" y="228600"/>
            <a:ext cx="8229600" cy="1143000"/>
          </a:xfrm>
        </p:spPr>
        <p:txBody>
          <a:bodyPr/>
          <a:lstStyle/>
          <a:p>
            <a:r>
              <a:rPr lang="en-US" sz="4000" smtClean="0"/>
              <a:t>Have you seen this quick ladder check?</a:t>
            </a:r>
          </a:p>
        </p:txBody>
      </p:sp>
      <p:sp>
        <p:nvSpPr>
          <p:cNvPr id="44036" name="Text Box 6"/>
          <p:cNvSpPr txBox="1">
            <a:spLocks noChangeArrowheads="1"/>
          </p:cNvSpPr>
          <p:nvPr/>
        </p:nvSpPr>
        <p:spPr bwMode="auto">
          <a:xfrm>
            <a:off x="4191000" y="2667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solidFill>
                  <a:schemeClr val="bg1"/>
                </a:solidFill>
              </a:rPr>
              <a:t>Extend Arms</a:t>
            </a:r>
          </a:p>
        </p:txBody>
      </p:sp>
      <p:sp>
        <p:nvSpPr>
          <p:cNvPr id="44037" name="Text Box 7"/>
          <p:cNvSpPr txBox="1">
            <a:spLocks noChangeArrowheads="1"/>
          </p:cNvSpPr>
          <p:nvPr/>
        </p:nvSpPr>
        <p:spPr bwMode="auto">
          <a:xfrm>
            <a:off x="4648200" y="3657600"/>
            <a:ext cx="114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solidFill>
                  <a:schemeClr val="bg1"/>
                </a:solidFill>
              </a:rPr>
              <a:t>Palms Touch Rung</a:t>
            </a:r>
          </a:p>
        </p:txBody>
      </p:sp>
      <p:sp>
        <p:nvSpPr>
          <p:cNvPr id="44038" name="Text Box 8"/>
          <p:cNvSpPr txBox="1">
            <a:spLocks noChangeArrowheads="1"/>
          </p:cNvSpPr>
          <p:nvPr/>
        </p:nvSpPr>
        <p:spPr bwMode="auto">
          <a:xfrm>
            <a:off x="3048000" y="58674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solidFill>
                  <a:schemeClr val="bg1"/>
                </a:solidFill>
              </a:rPr>
              <a:t>Touch Toes To Ladder Base</a:t>
            </a:r>
          </a:p>
        </p:txBody>
      </p:sp>
      <p:sp>
        <p:nvSpPr>
          <p:cNvPr id="44039" name="Text Box 9"/>
          <p:cNvSpPr txBox="1">
            <a:spLocks noChangeArrowheads="1"/>
          </p:cNvSpPr>
          <p:nvPr/>
        </p:nvSpPr>
        <p:spPr bwMode="auto">
          <a:xfrm>
            <a:off x="6629400" y="3810000"/>
            <a:ext cx="228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3200" b="1">
                <a:solidFill>
                  <a:srgbClr val="0000FF"/>
                </a:solidFill>
              </a:rPr>
              <a:t>Ladder At      Correct Angle (4:1)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Which way to set the base?</a:t>
            </a:r>
          </a:p>
        </p:txBody>
      </p:sp>
      <p:sp>
        <p:nvSpPr>
          <p:cNvPr id="45059" name="Rectangle 4"/>
          <p:cNvSpPr>
            <a:spLocks noGrp="1" noChangeArrowheads="1"/>
          </p:cNvSpPr>
          <p:nvPr>
            <p:ph type="body" sz="half" idx="4294967295"/>
          </p:nvPr>
        </p:nvSpPr>
        <p:spPr>
          <a:xfrm>
            <a:off x="0" y="1524000"/>
            <a:ext cx="4038600" cy="4525963"/>
          </a:xfrm>
        </p:spPr>
        <p:txBody>
          <a:bodyPr/>
          <a:lstStyle/>
          <a:p>
            <a:pPr>
              <a:spcBef>
                <a:spcPct val="0"/>
              </a:spcBef>
              <a:buFontTx/>
              <a:buNone/>
            </a:pPr>
            <a:endParaRPr lang="en-US" sz="2800" smtClean="0"/>
          </a:p>
          <a:p>
            <a:endParaRPr lang="en-US" sz="2800" smtClean="0"/>
          </a:p>
        </p:txBody>
      </p:sp>
      <p:sp>
        <p:nvSpPr>
          <p:cNvPr id="45060" name="Text Box 9"/>
          <p:cNvSpPr txBox="1">
            <a:spLocks noChangeArrowheads="1"/>
          </p:cNvSpPr>
          <p:nvPr/>
        </p:nvSpPr>
        <p:spPr bwMode="auto">
          <a:xfrm>
            <a:off x="1066800" y="4722813"/>
            <a:ext cx="2895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u="sng"/>
              <a:t>Firm Base</a:t>
            </a:r>
          </a:p>
          <a:p>
            <a:r>
              <a:rPr lang="en-US" b="1"/>
              <a:t>Set both feet level and on the pads</a:t>
            </a:r>
          </a:p>
        </p:txBody>
      </p:sp>
      <p:sp>
        <p:nvSpPr>
          <p:cNvPr id="45061" name="Text Box 10"/>
          <p:cNvSpPr txBox="1">
            <a:spLocks noChangeArrowheads="1"/>
          </p:cNvSpPr>
          <p:nvPr/>
        </p:nvSpPr>
        <p:spPr bwMode="auto">
          <a:xfrm>
            <a:off x="5105400" y="4724400"/>
            <a:ext cx="3505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u="sng"/>
              <a:t>Soft Base</a:t>
            </a:r>
          </a:p>
          <a:p>
            <a:r>
              <a:rPr lang="en-US" b="1"/>
              <a:t>Set on the spikes and seat the ladder in the ground.</a:t>
            </a:r>
          </a:p>
          <a:p>
            <a:pPr>
              <a:spcBef>
                <a:spcPct val="50000"/>
              </a:spcBef>
            </a:pPr>
            <a:endParaRPr lang="en-US"/>
          </a:p>
        </p:txBody>
      </p:sp>
      <p:pic>
        <p:nvPicPr>
          <p:cNvPr id="47111" name="Picture 11" descr="Ladder base on concret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025" y="1903413"/>
            <a:ext cx="3660775" cy="2744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112" name="Picture 13" descr="Ladder base in soil close u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905000"/>
            <a:ext cx="3711575" cy="2782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How do you climb a ladder?</a:t>
            </a:r>
          </a:p>
        </p:txBody>
      </p:sp>
      <p:sp>
        <p:nvSpPr>
          <p:cNvPr id="46083" name="Rectangle 3"/>
          <p:cNvSpPr>
            <a:spLocks noGrp="1" noChangeArrowheads="1"/>
          </p:cNvSpPr>
          <p:nvPr>
            <p:ph type="body" sz="half" idx="1"/>
          </p:nvPr>
        </p:nvSpPr>
        <p:spPr>
          <a:xfrm>
            <a:off x="457200" y="1600200"/>
            <a:ext cx="4419600" cy="4800600"/>
          </a:xfrm>
        </p:spPr>
        <p:txBody>
          <a:bodyPr/>
          <a:lstStyle/>
          <a:p>
            <a:r>
              <a:rPr lang="en-US" sz="2800" smtClean="0"/>
              <a:t>Use 3 points of contact to climb a ladder </a:t>
            </a:r>
          </a:p>
          <a:p>
            <a:r>
              <a:rPr lang="en-US" sz="2800" smtClean="0"/>
              <a:t>Always face the ladder when climbing, descending or working </a:t>
            </a:r>
          </a:p>
          <a:p>
            <a:r>
              <a:rPr lang="en-US" sz="2800" smtClean="0"/>
              <a:t>Avoid the top two steps of a stepladder and the top four rungs on other ladders </a:t>
            </a:r>
          </a:p>
          <a:p>
            <a:endParaRPr lang="en-US" sz="2800" smtClean="0"/>
          </a:p>
        </p:txBody>
      </p:sp>
      <p:pic>
        <p:nvPicPr>
          <p:cNvPr id="48133" name="Content Placeholder 6" descr="Roger climbing ladder.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70463" y="1600200"/>
            <a:ext cx="3394075" cy="452596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1143000"/>
          </a:xfrm>
        </p:spPr>
        <p:txBody>
          <a:bodyPr/>
          <a:lstStyle/>
          <a:p>
            <a:r>
              <a:rPr lang="en-US" smtClean="0"/>
              <a:t>Using A Step Ladder</a:t>
            </a:r>
          </a:p>
        </p:txBody>
      </p:sp>
      <p:sp>
        <p:nvSpPr>
          <p:cNvPr id="47107" name="Rectangle 3"/>
          <p:cNvSpPr>
            <a:spLocks noGrp="1" noChangeArrowheads="1"/>
          </p:cNvSpPr>
          <p:nvPr>
            <p:ph type="body" sz="half" idx="1"/>
          </p:nvPr>
        </p:nvSpPr>
        <p:spPr>
          <a:xfrm>
            <a:off x="685800" y="1447800"/>
            <a:ext cx="3810000" cy="4648200"/>
          </a:xfrm>
        </p:spPr>
        <p:txBody>
          <a:bodyPr/>
          <a:lstStyle/>
          <a:p>
            <a:r>
              <a:rPr lang="en-US" sz="2800" smtClean="0"/>
              <a:t>Don’t lean a step ladder</a:t>
            </a:r>
          </a:p>
          <a:p>
            <a:pPr lvl="1"/>
            <a:r>
              <a:rPr lang="en-US" sz="2400" smtClean="0"/>
              <a:t>the support leg can contact the ground causing the step leg to kick out</a:t>
            </a:r>
          </a:p>
          <a:p>
            <a:r>
              <a:rPr lang="en-US" sz="2800" smtClean="0"/>
              <a:t>Employees should not work from the top or second step</a:t>
            </a:r>
          </a:p>
          <a:p>
            <a:endParaRPr lang="en-US" sz="2800" smtClean="0"/>
          </a:p>
        </p:txBody>
      </p:sp>
      <p:pic>
        <p:nvPicPr>
          <p:cNvPr id="49157" name="Picture 5" descr="myconstructionphotos_step ladder 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181600" y="1295400"/>
            <a:ext cx="3373438" cy="5059363"/>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7109" name="Text Box 6"/>
          <p:cNvSpPr txBox="1">
            <a:spLocks noChangeArrowheads="1"/>
          </p:cNvSpPr>
          <p:nvPr/>
        </p:nvSpPr>
        <p:spPr bwMode="auto">
          <a:xfrm>
            <a:off x="5105400" y="63246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600" b="1"/>
              <a:t>Photo courtesy of Robert Carr</a:t>
            </a:r>
          </a:p>
        </p:txBody>
      </p:sp>
      <p:sp>
        <p:nvSpPr>
          <p:cNvPr id="47110" name="TextBox 5"/>
          <p:cNvSpPr txBox="1">
            <a:spLocks noChangeArrowheads="1"/>
          </p:cNvSpPr>
          <p:nvPr/>
        </p:nvSpPr>
        <p:spPr bwMode="auto">
          <a:xfrm>
            <a:off x="3124200" y="60960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Unsafe ladder use</a:t>
            </a:r>
          </a:p>
        </p:txBody>
      </p:sp>
      <p:cxnSp>
        <p:nvCxnSpPr>
          <p:cNvPr id="8" name="Straight Arrow Connector 7"/>
          <p:cNvCxnSpPr>
            <a:stCxn id="47110" idx="3"/>
          </p:cNvCxnSpPr>
          <p:nvPr/>
        </p:nvCxnSpPr>
        <p:spPr>
          <a:xfrm flipV="1">
            <a:off x="4648200" y="4572000"/>
            <a:ext cx="1600200" cy="16621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685800" y="381000"/>
            <a:ext cx="7772400" cy="1143000"/>
          </a:xfrm>
        </p:spPr>
        <p:txBody>
          <a:bodyPr rtlCol="0">
            <a:normAutofit fontScale="90000"/>
          </a:bodyPr>
          <a:lstStyle/>
          <a:p>
            <a:pPr fontAlgn="auto">
              <a:spcAft>
                <a:spcPts val="0"/>
              </a:spcAft>
              <a:defRPr/>
            </a:pPr>
            <a:r>
              <a:rPr lang="en-US" sz="4000" dirty="0" smtClean="0"/>
              <a:t>How do you safely use </a:t>
            </a:r>
            <a:br>
              <a:rPr lang="en-US" sz="4000" dirty="0" smtClean="0"/>
            </a:br>
            <a:r>
              <a:rPr lang="en-US" sz="4000" dirty="0" smtClean="0"/>
              <a:t>aerial lifts?</a:t>
            </a:r>
          </a:p>
        </p:txBody>
      </p:sp>
      <p:sp>
        <p:nvSpPr>
          <p:cNvPr id="49155" name="Rectangle 4"/>
          <p:cNvSpPr>
            <a:spLocks noGrp="1" noChangeArrowheads="1"/>
          </p:cNvSpPr>
          <p:nvPr>
            <p:ph type="body" sz="half" idx="1"/>
          </p:nvPr>
        </p:nvSpPr>
        <p:spPr>
          <a:xfrm>
            <a:off x="457200" y="1600200"/>
            <a:ext cx="4191000" cy="4525963"/>
          </a:xfrm>
        </p:spPr>
        <p:txBody>
          <a:bodyPr/>
          <a:lstStyle/>
          <a:p>
            <a:r>
              <a:rPr lang="en-US" sz="2400" smtClean="0"/>
              <a:t>Choose correct equipment</a:t>
            </a:r>
          </a:p>
          <a:p>
            <a:pPr lvl="1"/>
            <a:r>
              <a:rPr lang="en-US" sz="2000" smtClean="0"/>
              <a:t>Boomlifts</a:t>
            </a:r>
          </a:p>
          <a:p>
            <a:pPr lvl="1"/>
            <a:r>
              <a:rPr lang="en-US" sz="2000" smtClean="0"/>
              <a:t>Scissorlifts</a:t>
            </a:r>
          </a:p>
          <a:p>
            <a:pPr lvl="1"/>
            <a:r>
              <a:rPr lang="en-US" sz="2000" smtClean="0"/>
              <a:t>Boom trucks (cherry pickers)</a:t>
            </a:r>
          </a:p>
          <a:p>
            <a:pPr lvl="1"/>
            <a:r>
              <a:rPr lang="en-US" sz="2000" smtClean="0"/>
              <a:t>Mast climbers</a:t>
            </a:r>
          </a:p>
          <a:p>
            <a:r>
              <a:rPr lang="en-US" sz="2400" smtClean="0"/>
              <a:t>Maintain equipment</a:t>
            </a:r>
          </a:p>
          <a:p>
            <a:r>
              <a:rPr lang="en-US" sz="2400" smtClean="0"/>
              <a:t>Use it as rated</a:t>
            </a:r>
          </a:p>
          <a:p>
            <a:r>
              <a:rPr lang="en-US" sz="2400" smtClean="0"/>
              <a:t>Consider wind loading</a:t>
            </a:r>
          </a:p>
          <a:p>
            <a:r>
              <a:rPr lang="en-US" sz="2400" smtClean="0"/>
              <a:t>Use personal fall arrest systems  when required</a:t>
            </a:r>
          </a:p>
        </p:txBody>
      </p:sp>
      <p:pic>
        <p:nvPicPr>
          <p:cNvPr id="38917" name="Picture 10" descr="WORKERS ON CHERRY PICKER NO FALL PROTECTIO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00600" y="1524000"/>
            <a:ext cx="3771900" cy="50292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49157" name="TextBox 4"/>
          <p:cNvSpPr txBox="1">
            <a:spLocks noChangeArrowheads="1"/>
          </p:cNvSpPr>
          <p:nvPr/>
        </p:nvSpPr>
        <p:spPr bwMode="auto">
          <a:xfrm>
            <a:off x="2667000" y="61722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a:solidFill>
                  <a:srgbClr val="FF0000"/>
                </a:solidFill>
              </a:rPr>
              <a:t>Fall protection required</a:t>
            </a:r>
          </a:p>
        </p:txBody>
      </p:sp>
      <p:cxnSp>
        <p:nvCxnSpPr>
          <p:cNvPr id="7" name="Straight Arrow Connector 6"/>
          <p:cNvCxnSpPr>
            <a:stCxn id="49157" idx="3"/>
          </p:cNvCxnSpPr>
          <p:nvPr/>
        </p:nvCxnSpPr>
        <p:spPr>
          <a:xfrm flipV="1">
            <a:off x="4495800" y="3657600"/>
            <a:ext cx="1676400" cy="26527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1143000"/>
          </a:xfrm>
        </p:spPr>
        <p:txBody>
          <a:bodyPr/>
          <a:lstStyle/>
          <a:p>
            <a:r>
              <a:rPr lang="en-US" smtClean="0"/>
              <a:t>Scaffold Requirements</a:t>
            </a:r>
          </a:p>
        </p:txBody>
      </p:sp>
      <p:sp>
        <p:nvSpPr>
          <p:cNvPr id="50179" name="Rectangle 3"/>
          <p:cNvSpPr>
            <a:spLocks noGrp="1" noChangeArrowheads="1"/>
          </p:cNvSpPr>
          <p:nvPr>
            <p:ph type="body" idx="1"/>
          </p:nvPr>
        </p:nvSpPr>
        <p:spPr>
          <a:xfrm>
            <a:off x="533400" y="1798638"/>
            <a:ext cx="8610600" cy="4525962"/>
          </a:xfrm>
        </p:spPr>
        <p:txBody>
          <a:bodyPr/>
          <a:lstStyle/>
          <a:p>
            <a:pPr>
              <a:lnSpc>
                <a:spcPct val="90000"/>
              </a:lnSpc>
            </a:pPr>
            <a:r>
              <a:rPr lang="en-US" smtClean="0"/>
              <a:t>Firm foundation with base plates</a:t>
            </a:r>
          </a:p>
          <a:p>
            <a:pPr>
              <a:lnSpc>
                <a:spcPct val="90000"/>
              </a:lnSpc>
            </a:pPr>
            <a:r>
              <a:rPr lang="en-US" smtClean="0"/>
              <a:t>Plumb, square and adequately braced</a:t>
            </a:r>
          </a:p>
          <a:p>
            <a:pPr>
              <a:lnSpc>
                <a:spcPct val="90000"/>
              </a:lnSpc>
            </a:pPr>
            <a:r>
              <a:rPr lang="en-US" smtClean="0"/>
              <a:t>Fully planked work deck</a:t>
            </a:r>
          </a:p>
          <a:p>
            <a:pPr>
              <a:lnSpc>
                <a:spcPct val="90000"/>
              </a:lnSpc>
            </a:pPr>
            <a:r>
              <a:rPr lang="en-US" smtClean="0"/>
              <a:t>Guardrails, when scaffolding is &gt;10 ft</a:t>
            </a:r>
          </a:p>
          <a:p>
            <a:pPr>
              <a:lnSpc>
                <a:spcPct val="90000"/>
              </a:lnSpc>
            </a:pPr>
            <a:r>
              <a:rPr lang="en-US" smtClean="0"/>
              <a:t>Tied-in over 4:1 height to base ratio</a:t>
            </a:r>
          </a:p>
          <a:p>
            <a:pPr>
              <a:lnSpc>
                <a:spcPct val="90000"/>
              </a:lnSpc>
            </a:pPr>
            <a:r>
              <a:rPr lang="en-US" smtClean="0"/>
              <a:t>Adequate means of access and egress</a:t>
            </a:r>
          </a:p>
          <a:p>
            <a:pPr>
              <a:lnSpc>
                <a:spcPct val="90000"/>
              </a:lnSpc>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What is fall protection? </a:t>
            </a:r>
          </a:p>
        </p:txBody>
      </p:sp>
      <p:sp>
        <p:nvSpPr>
          <p:cNvPr id="12291" name="Rectangle 3"/>
          <p:cNvSpPr>
            <a:spLocks noGrp="1" noChangeArrowheads="1"/>
          </p:cNvSpPr>
          <p:nvPr>
            <p:ph type="body" idx="1"/>
          </p:nvPr>
        </p:nvSpPr>
        <p:spPr>
          <a:xfrm>
            <a:off x="-228600" y="1646238"/>
            <a:ext cx="4953000" cy="4525962"/>
          </a:xfrm>
        </p:spPr>
        <p:txBody>
          <a:bodyPr/>
          <a:lstStyle/>
          <a:p>
            <a:pPr algn="r">
              <a:buFontTx/>
              <a:buNone/>
            </a:pPr>
            <a:r>
              <a:rPr lang="en-US" smtClean="0"/>
              <a:t>	Fall protection is a system designed to protect personnel from the risk of falls when working at elevated heights </a:t>
            </a:r>
          </a:p>
        </p:txBody>
      </p:sp>
      <p:pic>
        <p:nvPicPr>
          <p:cNvPr id="19461" name="Picture 4" descr="myconstructionphotos_fall arrest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6338" y="1752600"/>
            <a:ext cx="3852862"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3" name="Text Box 5"/>
          <p:cNvSpPr txBox="1">
            <a:spLocks noChangeArrowheads="1"/>
          </p:cNvSpPr>
          <p:nvPr/>
        </p:nvSpPr>
        <p:spPr bwMode="auto">
          <a:xfrm>
            <a:off x="4953000" y="5819775"/>
            <a:ext cx="4191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b="1"/>
              <a:t>Is this arrangement acceptable? </a:t>
            </a:r>
          </a:p>
          <a:p>
            <a:pPr>
              <a:spcBef>
                <a:spcPct val="50000"/>
              </a:spcBef>
            </a:pPr>
            <a:r>
              <a:rPr lang="en-US" b="1"/>
              <a:t>Photo courtesy of Robert Carr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533400"/>
            <a:ext cx="8229600" cy="1143000"/>
          </a:xfrm>
        </p:spPr>
        <p:txBody>
          <a:bodyPr/>
          <a:lstStyle/>
          <a:p>
            <a:r>
              <a:rPr lang="en-US" smtClean="0"/>
              <a:t>Types Of Scaffold Access</a:t>
            </a:r>
          </a:p>
        </p:txBody>
      </p:sp>
      <p:sp>
        <p:nvSpPr>
          <p:cNvPr id="51203" name="Rectangle 3"/>
          <p:cNvSpPr>
            <a:spLocks noGrp="1" noChangeArrowheads="1"/>
          </p:cNvSpPr>
          <p:nvPr>
            <p:ph type="body" idx="1"/>
          </p:nvPr>
        </p:nvSpPr>
        <p:spPr>
          <a:xfrm>
            <a:off x="914400" y="1874838"/>
            <a:ext cx="8229600" cy="4525962"/>
          </a:xfrm>
        </p:spPr>
        <p:txBody>
          <a:bodyPr/>
          <a:lstStyle/>
          <a:p>
            <a:r>
              <a:rPr lang="en-US" smtClean="0"/>
              <a:t>Hook-on and attachable ladders </a:t>
            </a:r>
          </a:p>
          <a:p>
            <a:r>
              <a:rPr lang="en-US" smtClean="0"/>
              <a:t>Stairway-type ladders </a:t>
            </a:r>
          </a:p>
          <a:p>
            <a:r>
              <a:rPr lang="en-US" smtClean="0"/>
              <a:t>Stair towers </a:t>
            </a:r>
          </a:p>
          <a:p>
            <a:r>
              <a:rPr lang="en-US" smtClean="0"/>
              <a:t>Built-in scaffold ladders </a:t>
            </a:r>
          </a:p>
          <a:p>
            <a:r>
              <a:rPr lang="en-US" smtClean="0"/>
              <a:t>Ramps and walkways </a:t>
            </a:r>
          </a:p>
          <a:p>
            <a:r>
              <a:rPr lang="en-US" smtClean="0"/>
              <a:t>Direct access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Foundations</a:t>
            </a:r>
          </a:p>
        </p:txBody>
      </p:sp>
      <p:pic>
        <p:nvPicPr>
          <p:cNvPr id="52227" name="Picture 4" descr="myconstructionphotos_scafold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962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base hydro good"/>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 y="1371600"/>
            <a:ext cx="2286000" cy="1925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229" name="Text Box 6"/>
          <p:cNvSpPr txBox="1">
            <a:spLocks noChangeArrowheads="1"/>
          </p:cNvSpPr>
          <p:nvPr/>
        </p:nvSpPr>
        <p:spPr bwMode="auto">
          <a:xfrm>
            <a:off x="762000" y="3352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t>Hydro Mobile</a:t>
            </a:r>
          </a:p>
        </p:txBody>
      </p:sp>
      <p:pic>
        <p:nvPicPr>
          <p:cNvPr id="53255" name="Picture 7" descr="base morgen good"/>
          <p:cNvPicPr>
            <a:picLocks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76600" y="1371600"/>
            <a:ext cx="2362200" cy="188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231" name="Text Box 8"/>
          <p:cNvSpPr txBox="1">
            <a:spLocks noChangeArrowheads="1"/>
          </p:cNvSpPr>
          <p:nvPr/>
        </p:nvSpPr>
        <p:spPr bwMode="auto">
          <a:xfrm>
            <a:off x="6096000" y="34290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t>Frame Base Plate</a:t>
            </a:r>
          </a:p>
        </p:txBody>
      </p:sp>
      <p:sp>
        <p:nvSpPr>
          <p:cNvPr id="52232" name="Text Box 10"/>
          <p:cNvSpPr txBox="1">
            <a:spLocks noChangeArrowheads="1"/>
          </p:cNvSpPr>
          <p:nvPr/>
        </p:nvSpPr>
        <p:spPr bwMode="auto">
          <a:xfrm>
            <a:off x="3352800" y="3276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t>Masons Adjustable</a:t>
            </a:r>
          </a:p>
        </p:txBody>
      </p:sp>
      <p:pic>
        <p:nvPicPr>
          <p:cNvPr id="53258" name="Picture 11" descr="base frame good"/>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1371600"/>
            <a:ext cx="1981200" cy="2068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3259" name="Picture 12" descr="doli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00200" y="3981450"/>
            <a:ext cx="2971800"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235" name="Text Box 13"/>
          <p:cNvSpPr txBox="1">
            <a:spLocks noChangeArrowheads="1"/>
          </p:cNvSpPr>
          <p:nvPr/>
        </p:nvSpPr>
        <p:spPr bwMode="auto">
          <a:xfrm>
            <a:off x="3733800" y="63388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t>Improper Bases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lstStyle/>
          <a:p>
            <a:r>
              <a:rPr lang="en-US" smtClean="0"/>
              <a:t>Who is protected?</a:t>
            </a:r>
          </a:p>
        </p:txBody>
      </p:sp>
      <p:pic>
        <p:nvPicPr>
          <p:cNvPr id="75780" name="Picture 6" descr="fall p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895350"/>
            <a:ext cx="7086600" cy="531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252" name="Text Box 7"/>
          <p:cNvSpPr txBox="1">
            <a:spLocks noChangeArrowheads="1"/>
          </p:cNvSpPr>
          <p:nvPr/>
        </p:nvSpPr>
        <p:spPr bwMode="auto">
          <a:xfrm>
            <a:off x="5029200" y="6369050"/>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600" b="1"/>
              <a:t>Photo courtesy of Robert Carr</a:t>
            </a:r>
          </a:p>
        </p:txBody>
      </p:sp>
      <p:sp>
        <p:nvSpPr>
          <p:cNvPr id="53253" name="TextBox 4"/>
          <p:cNvSpPr txBox="1">
            <a:spLocks noChangeArrowheads="1"/>
          </p:cNvSpPr>
          <p:nvPr/>
        </p:nvSpPr>
        <p:spPr bwMode="auto">
          <a:xfrm>
            <a:off x="2133600" y="63246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solidFill>
                  <a:srgbClr val="FF0000"/>
                </a:solidFill>
              </a:rPr>
              <a:t>Unsafe condition</a:t>
            </a:r>
          </a:p>
        </p:txBody>
      </p:sp>
      <p:cxnSp>
        <p:nvCxnSpPr>
          <p:cNvPr id="7" name="Straight Arrow Connector 6"/>
          <p:cNvCxnSpPr>
            <a:stCxn id="53253" idx="0"/>
          </p:cNvCxnSpPr>
          <p:nvPr/>
        </p:nvCxnSpPr>
        <p:spPr>
          <a:xfrm rot="5400000" flipH="1" flipV="1">
            <a:off x="2724150" y="4933950"/>
            <a:ext cx="1752600" cy="1028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What is wrong?</a:t>
            </a:r>
          </a:p>
        </p:txBody>
      </p:sp>
      <p:pic>
        <p:nvPicPr>
          <p:cNvPr id="78852" name="Picture 4" descr="myconstructionphotos_general fall hazard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0" y="1219200"/>
            <a:ext cx="7086600" cy="4665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276" name="Text Box 6"/>
          <p:cNvSpPr txBox="1">
            <a:spLocks noChangeArrowheads="1"/>
          </p:cNvSpPr>
          <p:nvPr/>
        </p:nvSpPr>
        <p:spPr bwMode="auto">
          <a:xfrm>
            <a:off x="4724400" y="6096000"/>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1600" b="1"/>
              <a:t>Photo courtesy of Robert Carr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all3july10"/>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1201738" y="1463675"/>
            <a:ext cx="6626225" cy="4535488"/>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5299" name="AutoShape 3"/>
          <p:cNvSpPr>
            <a:spLocks noChangeArrowheads="1"/>
          </p:cNvSpPr>
          <p:nvPr/>
        </p:nvSpPr>
        <p:spPr bwMode="auto">
          <a:xfrm>
            <a:off x="4648200" y="3009900"/>
            <a:ext cx="742950" cy="282575"/>
          </a:xfrm>
          <a:prstGeom prst="leftArrow">
            <a:avLst>
              <a:gd name="adj1" fmla="val 50000"/>
              <a:gd name="adj2" fmla="val 65730"/>
            </a:avLst>
          </a:prstGeom>
          <a:solidFill>
            <a:schemeClr val="folHlink"/>
          </a:solidFill>
          <a:ln w="9525">
            <a:solidFill>
              <a:srgbClr val="3366CC"/>
            </a:solidFill>
            <a:miter lim="800000"/>
            <a:headEnd/>
            <a:tailEnd/>
          </a:ln>
        </p:spPr>
        <p:txBody>
          <a:bodyPr wrap="none" anchor="ctr"/>
          <a:lstStyle/>
          <a:p>
            <a:endParaRPr lang="en-US">
              <a:latin typeface="Calibri" pitchFamily="34" charset="0"/>
            </a:endParaRPr>
          </a:p>
        </p:txBody>
      </p:sp>
      <p:sp>
        <p:nvSpPr>
          <p:cNvPr id="55300" name="Rectangle 4"/>
          <p:cNvSpPr>
            <a:spLocks noChangeArrowheads="1"/>
          </p:cNvSpPr>
          <p:nvPr/>
        </p:nvSpPr>
        <p:spPr bwMode="auto">
          <a:xfrm>
            <a:off x="609600" y="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latin typeface="Calibri" pitchFamily="34" charset="0"/>
              </a:rPr>
              <a:t>What’s Wrong With This Picture?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rtlCol="0">
            <a:normAutofit fontScale="90000"/>
          </a:bodyPr>
          <a:lstStyle/>
          <a:p>
            <a:pPr fontAlgn="auto">
              <a:spcAft>
                <a:spcPts val="0"/>
              </a:spcAft>
              <a:defRPr/>
            </a:pPr>
            <a:r>
              <a:rPr lang="en-US"/>
              <a:t>Personal Fall Arrest System</a:t>
            </a:r>
            <a:r>
              <a:rPr lang="en-US" sz="3600"/>
              <a:t> </a:t>
            </a:r>
            <a:r>
              <a:rPr lang="en-US"/>
              <a:t/>
            </a:r>
            <a:br>
              <a:rPr lang="en-US"/>
            </a:br>
            <a:r>
              <a:rPr lang="en-US" sz="3600"/>
              <a:t>Rescue Plan</a:t>
            </a:r>
            <a:endParaRPr lang="en-US"/>
          </a:p>
        </p:txBody>
      </p:sp>
      <p:sp>
        <p:nvSpPr>
          <p:cNvPr id="56323" name="Rectangle 3"/>
          <p:cNvSpPr>
            <a:spLocks noGrp="1" noChangeArrowheads="1"/>
          </p:cNvSpPr>
          <p:nvPr>
            <p:ph type="body" idx="1"/>
          </p:nvPr>
        </p:nvSpPr>
        <p:spPr>
          <a:xfrm>
            <a:off x="554038" y="1739900"/>
            <a:ext cx="3940175" cy="3759200"/>
          </a:xfrm>
        </p:spPr>
        <p:txBody>
          <a:bodyPr/>
          <a:lstStyle/>
          <a:p>
            <a:r>
              <a:rPr lang="en-US" smtClean="0"/>
              <a:t>Each worksite or </a:t>
            </a:r>
            <a:br>
              <a:rPr lang="en-US" smtClean="0"/>
            </a:br>
            <a:r>
              <a:rPr lang="en-US" smtClean="0"/>
              <a:t>facility must have </a:t>
            </a:r>
            <a:br>
              <a:rPr lang="en-US" smtClean="0"/>
            </a:br>
            <a:r>
              <a:rPr lang="en-US" smtClean="0"/>
              <a:t>a rescue plan.</a:t>
            </a:r>
          </a:p>
          <a:p>
            <a:r>
              <a:rPr lang="en-US" smtClean="0"/>
              <a:t>Employees must be </a:t>
            </a:r>
            <a:br>
              <a:rPr lang="en-US" smtClean="0"/>
            </a:br>
            <a:r>
              <a:rPr lang="en-US" smtClean="0"/>
              <a:t>trained on the plan.</a:t>
            </a:r>
          </a:p>
          <a:p>
            <a:r>
              <a:rPr lang="en-US" smtClean="0"/>
              <a:t>Limit hanging/</a:t>
            </a:r>
            <a:br>
              <a:rPr lang="en-US" smtClean="0"/>
            </a:br>
            <a:r>
              <a:rPr lang="en-US" smtClean="0"/>
              <a:t>suspension time.</a:t>
            </a:r>
          </a:p>
        </p:txBody>
      </p:sp>
      <p:pic>
        <p:nvPicPr>
          <p:cNvPr id="22532" name="Picture 4" descr="FP23 (man up in basket cr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7275" y="1485900"/>
            <a:ext cx="3657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smtClean="0">
                <a:latin typeface="Arial" charset="0"/>
              </a:rPr>
              <a:t>When Fall Protection is Needed</a:t>
            </a:r>
            <a:endParaRPr lang="en-US" smtClean="0"/>
          </a:p>
        </p:txBody>
      </p:sp>
      <p:sp>
        <p:nvSpPr>
          <p:cNvPr id="13315" name="Rectangle 3"/>
          <p:cNvSpPr>
            <a:spLocks noGrp="1" noChangeArrowheads="1"/>
          </p:cNvSpPr>
          <p:nvPr>
            <p:ph idx="1"/>
          </p:nvPr>
        </p:nvSpPr>
        <p:spPr/>
        <p:txBody>
          <a:bodyPr/>
          <a:lstStyle/>
          <a:p>
            <a:r>
              <a:rPr lang="en-US" smtClean="0"/>
              <a:t>Walkways &amp; ramps</a:t>
            </a:r>
          </a:p>
          <a:p>
            <a:r>
              <a:rPr lang="en-US" smtClean="0"/>
              <a:t>Open sides &amp; edges</a:t>
            </a:r>
          </a:p>
          <a:p>
            <a:r>
              <a:rPr lang="en-US" smtClean="0"/>
              <a:t>Holes</a:t>
            </a:r>
          </a:p>
          <a:p>
            <a:r>
              <a:rPr lang="en-US" smtClean="0"/>
              <a:t>Working over concrete forms &amp; rebar</a:t>
            </a:r>
          </a:p>
          <a:p>
            <a:r>
              <a:rPr lang="en-US" smtClean="0"/>
              <a:t>Excavations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28600" y="533400"/>
            <a:ext cx="8610600" cy="1143000"/>
          </a:xfrm>
        </p:spPr>
        <p:txBody>
          <a:bodyPr rtlCol="0">
            <a:normAutofit fontScale="90000"/>
          </a:bodyPr>
          <a:lstStyle/>
          <a:p>
            <a:pPr fontAlgn="auto">
              <a:spcAft>
                <a:spcPts val="0"/>
              </a:spcAft>
              <a:defRPr/>
            </a:pPr>
            <a:r>
              <a:rPr lang="en-US" sz="3600" smtClean="0"/>
              <a:t>What are examples of fall prevention and protection systems? </a:t>
            </a:r>
          </a:p>
        </p:txBody>
      </p:sp>
      <p:sp>
        <p:nvSpPr>
          <p:cNvPr id="20484" name="Rectangle 3"/>
          <p:cNvSpPr>
            <a:spLocks noGrp="1" noChangeArrowheads="1"/>
          </p:cNvSpPr>
          <p:nvPr>
            <p:ph type="body" idx="1"/>
          </p:nvPr>
        </p:nvSpPr>
        <p:spPr>
          <a:xfrm>
            <a:off x="304800" y="1981200"/>
            <a:ext cx="8458200" cy="4343400"/>
          </a:xfrm>
        </p:spPr>
        <p:txBody>
          <a:bodyPr rtlCol="0">
            <a:normAutofit lnSpcReduction="10000"/>
          </a:bodyPr>
          <a:lstStyle/>
          <a:p>
            <a:pPr fontAlgn="auto">
              <a:spcAft>
                <a:spcPts val="0"/>
              </a:spcAft>
              <a:buFont typeface="Arial" pitchFamily="34" charset="0"/>
              <a:buChar char="•"/>
              <a:defRPr/>
            </a:pPr>
            <a:r>
              <a:rPr lang="en-US" sz="2800" dirty="0" smtClean="0"/>
              <a:t>Guardrail systems</a:t>
            </a:r>
          </a:p>
          <a:p>
            <a:pPr fontAlgn="auto">
              <a:spcAft>
                <a:spcPts val="0"/>
              </a:spcAft>
              <a:buFont typeface="Arial" pitchFamily="34" charset="0"/>
              <a:buChar char="•"/>
              <a:defRPr/>
            </a:pPr>
            <a:r>
              <a:rPr lang="en-US" sz="2800" dirty="0" smtClean="0"/>
              <a:t>Restraint systems</a:t>
            </a:r>
          </a:p>
          <a:p>
            <a:pPr fontAlgn="auto">
              <a:spcAft>
                <a:spcPts val="0"/>
              </a:spcAft>
              <a:buFont typeface="Arial" pitchFamily="34" charset="0"/>
              <a:buChar char="•"/>
              <a:defRPr/>
            </a:pPr>
            <a:r>
              <a:rPr lang="en-US" sz="2800" dirty="0" smtClean="0"/>
              <a:t>Covers</a:t>
            </a:r>
          </a:p>
          <a:p>
            <a:pPr fontAlgn="auto">
              <a:spcAft>
                <a:spcPts val="0"/>
              </a:spcAft>
              <a:buFont typeface="Arial" pitchFamily="34" charset="0"/>
              <a:buChar char="•"/>
              <a:defRPr/>
            </a:pPr>
            <a:r>
              <a:rPr lang="en-US" sz="2800" dirty="0" smtClean="0"/>
              <a:t>Personal fall arrest systems</a:t>
            </a:r>
          </a:p>
          <a:p>
            <a:pPr fontAlgn="auto">
              <a:spcAft>
                <a:spcPts val="0"/>
              </a:spcAft>
              <a:buFont typeface="Arial" pitchFamily="34" charset="0"/>
              <a:buChar char="•"/>
              <a:defRPr/>
            </a:pPr>
            <a:r>
              <a:rPr lang="en-US" sz="2800" dirty="0" smtClean="0"/>
              <a:t>Positioning device systems</a:t>
            </a:r>
          </a:p>
          <a:p>
            <a:pPr fontAlgn="auto">
              <a:spcAft>
                <a:spcPts val="0"/>
              </a:spcAft>
              <a:buFont typeface="Arial" pitchFamily="34" charset="0"/>
              <a:buChar char="•"/>
              <a:defRPr/>
            </a:pPr>
            <a:r>
              <a:rPr lang="en-US" sz="2800" dirty="0" smtClean="0"/>
              <a:t>Safety net systems</a:t>
            </a:r>
          </a:p>
          <a:p>
            <a:pPr fontAlgn="auto">
              <a:spcAft>
                <a:spcPts val="0"/>
              </a:spcAft>
              <a:buFont typeface="Arial" pitchFamily="34" charset="0"/>
              <a:buChar char="•"/>
              <a:defRPr/>
            </a:pPr>
            <a:r>
              <a:rPr lang="en-US" sz="2800" dirty="0" smtClean="0"/>
              <a:t>Controlled access zones </a:t>
            </a:r>
          </a:p>
          <a:p>
            <a:pPr fontAlgn="auto">
              <a:spcAft>
                <a:spcPts val="0"/>
              </a:spcAft>
              <a:buFont typeface="Arial" pitchFamily="34" charset="0"/>
              <a:buChar char="•"/>
              <a:defRPr/>
            </a:pPr>
            <a:r>
              <a:rPr lang="en-US" sz="2800" dirty="0" smtClean="0"/>
              <a:t>Safety monitoring systems</a:t>
            </a:r>
          </a:p>
          <a:p>
            <a:pPr fontAlgn="auto">
              <a:spcAft>
                <a:spcPts val="0"/>
              </a:spcAft>
              <a:buFont typeface="Arial" pitchFamily="34" charset="0"/>
              <a:buChar char="•"/>
              <a:defRPr/>
            </a:pPr>
            <a:r>
              <a:rPr lang="en-US" sz="2800" dirty="0" smtClean="0"/>
              <a:t>Warning line systems</a:t>
            </a:r>
          </a:p>
          <a:p>
            <a:pPr fontAlgn="auto">
              <a:spcAft>
                <a:spcPts val="0"/>
              </a:spcAft>
              <a:buFont typeface="Arial" pitchFamily="34" charset="0"/>
              <a:buChar char="•"/>
              <a:defRPr/>
            </a:pPr>
            <a:endParaRPr lang="en-US" sz="2800" dirty="0" smtClean="0"/>
          </a:p>
        </p:txBody>
      </p:sp>
      <p:sp>
        <p:nvSpPr>
          <p:cNvPr id="14340" name="Text Box 5"/>
          <p:cNvSpPr txBox="1">
            <a:spLocks noChangeArrowheads="1"/>
          </p:cNvSpPr>
          <p:nvPr/>
        </p:nvSpPr>
        <p:spPr bwMode="auto">
          <a:xfrm>
            <a:off x="5029200" y="6415088"/>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a:t>Photo courtesy MARCOR Remediation</a:t>
            </a:r>
          </a:p>
        </p:txBody>
      </p:sp>
      <p:pic>
        <p:nvPicPr>
          <p:cNvPr id="20486" name="Picture 6" descr="Aunt Nicky's Birthday, Curacao, Cape Canaveral 13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9438" y="2667000"/>
            <a:ext cx="3484562"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smtClean="0"/>
              <a:t>Remember these fall protection basics</a:t>
            </a:r>
          </a:p>
        </p:txBody>
      </p:sp>
      <p:sp>
        <p:nvSpPr>
          <p:cNvPr id="15363" name="Rectangle 3"/>
          <p:cNvSpPr>
            <a:spLocks noGrp="1" noChangeArrowheads="1"/>
          </p:cNvSpPr>
          <p:nvPr>
            <p:ph type="body" idx="1"/>
          </p:nvPr>
        </p:nvSpPr>
        <p:spPr/>
        <p:txBody>
          <a:bodyPr/>
          <a:lstStyle/>
          <a:p>
            <a:r>
              <a:rPr lang="en-US" sz="2800" smtClean="0"/>
              <a:t>Inspect your equipment daily.</a:t>
            </a:r>
          </a:p>
          <a:p>
            <a:r>
              <a:rPr lang="en-US" sz="2800" smtClean="0"/>
              <a:t>Replace defective equipment. If there is any doubt, do not use it. </a:t>
            </a:r>
          </a:p>
          <a:p>
            <a:r>
              <a:rPr lang="en-US" sz="2800" smtClean="0"/>
              <a:t>Replace all equipment involved in a fall.</a:t>
            </a:r>
          </a:p>
          <a:p>
            <a:r>
              <a:rPr lang="en-US" sz="2800" smtClean="0"/>
              <a:t>Ensure all equipment is inspected by a competent person at least annually. </a:t>
            </a:r>
          </a:p>
          <a:p>
            <a:r>
              <a:rPr lang="en-US" sz="2800" smtClean="0"/>
              <a:t>Use shock absorbers if the arresting forces of the lanyard alone can cause injury. </a:t>
            </a:r>
          </a:p>
          <a:p>
            <a:r>
              <a:rPr lang="en-US" sz="2800" smtClean="0"/>
              <a:t>Use the right equipment for the job.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7467600" cy="1143000"/>
          </a:xfrm>
        </p:spPr>
        <p:txBody>
          <a:bodyPr/>
          <a:lstStyle/>
          <a:p>
            <a:pPr algn="l"/>
            <a:r>
              <a:rPr lang="en-US" sz="3200" smtClean="0"/>
              <a:t>What precautions are needed when working on open-sided decking? </a:t>
            </a:r>
          </a:p>
        </p:txBody>
      </p:sp>
      <p:sp>
        <p:nvSpPr>
          <p:cNvPr id="16387" name="Rectangle 7"/>
          <p:cNvSpPr>
            <a:spLocks noGrp="1" noChangeArrowheads="1"/>
          </p:cNvSpPr>
          <p:nvPr>
            <p:ph type="body" sz="half" idx="1"/>
          </p:nvPr>
        </p:nvSpPr>
        <p:spPr>
          <a:xfrm>
            <a:off x="304800" y="1143000"/>
            <a:ext cx="4953000" cy="2667000"/>
          </a:xfrm>
        </p:spPr>
        <p:txBody>
          <a:bodyPr/>
          <a:lstStyle/>
          <a:p>
            <a:pPr>
              <a:lnSpc>
                <a:spcPct val="80000"/>
              </a:lnSpc>
            </a:pPr>
            <a:r>
              <a:rPr lang="en-US" sz="2400" smtClean="0"/>
              <a:t>Make sure open edges on decks, roof, mezzanines over 6</a:t>
            </a:r>
            <a:r>
              <a:rPr lang="en-US" sz="2400" smtClean="0">
                <a:cs typeface="Arial" charset="0"/>
              </a:rPr>
              <a:t>'</a:t>
            </a:r>
            <a:r>
              <a:rPr lang="en-US" sz="2400" smtClean="0"/>
              <a:t> high are protected, as OSHA requires</a:t>
            </a:r>
          </a:p>
          <a:p>
            <a:pPr>
              <a:lnSpc>
                <a:spcPct val="80000"/>
              </a:lnSpc>
            </a:pPr>
            <a:r>
              <a:rPr lang="en-US" sz="2400" smtClean="0"/>
              <a:t>Stay away from edges unless work requires it</a:t>
            </a:r>
          </a:p>
          <a:p>
            <a:pPr>
              <a:lnSpc>
                <a:spcPct val="80000"/>
              </a:lnSpc>
            </a:pPr>
            <a:r>
              <a:rPr lang="en-US" sz="2400" smtClean="0"/>
              <a:t>Always face the edge</a:t>
            </a:r>
          </a:p>
          <a:p>
            <a:pPr>
              <a:lnSpc>
                <a:spcPct val="80000"/>
              </a:lnSpc>
            </a:pPr>
            <a:r>
              <a:rPr lang="en-US" sz="2400" smtClean="0"/>
              <a:t>Work from your knees</a:t>
            </a:r>
          </a:p>
        </p:txBody>
      </p:sp>
      <p:pic>
        <p:nvPicPr>
          <p:cNvPr id="32773" name="Picture 6" descr="threecee_open sided floors and decking"/>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181600" y="1143000"/>
            <a:ext cx="3505200" cy="234315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2774" name="Picture 9" descr="brownstoner"/>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5181600" y="3632200"/>
            <a:ext cx="3505200" cy="261620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32775" name="Picture 11" descr="flick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851275"/>
            <a:ext cx="4267200" cy="2397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91" name="Text Box 12"/>
          <p:cNvSpPr txBox="1">
            <a:spLocks noChangeArrowheads="1"/>
          </p:cNvSpPr>
          <p:nvPr/>
        </p:nvSpPr>
        <p:spPr bwMode="auto">
          <a:xfrm>
            <a:off x="5029200" y="6338888"/>
            <a:ext cx="419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b="1"/>
              <a:t>Photos courtesy of Tracy Collins</a:t>
            </a:r>
          </a:p>
        </p:txBody>
      </p:sp>
      <p:sp>
        <p:nvSpPr>
          <p:cNvPr id="16392" name="TextBox 7"/>
          <p:cNvSpPr txBox="1">
            <a:spLocks noChangeArrowheads="1"/>
          </p:cNvSpPr>
          <p:nvPr/>
        </p:nvSpPr>
        <p:spPr bwMode="auto">
          <a:xfrm>
            <a:off x="2667000" y="64008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1200">
                <a:solidFill>
                  <a:srgbClr val="FF0000"/>
                </a:solidFill>
              </a:rPr>
              <a:t>Fall protection is required</a:t>
            </a:r>
          </a:p>
        </p:txBody>
      </p:sp>
      <p:cxnSp>
        <p:nvCxnSpPr>
          <p:cNvPr id="10" name="Straight Arrow Connector 9"/>
          <p:cNvCxnSpPr/>
          <p:nvPr/>
        </p:nvCxnSpPr>
        <p:spPr>
          <a:xfrm rot="16200000" flipV="1">
            <a:off x="3276600" y="5943600"/>
            <a:ext cx="6096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124200" y="3657600"/>
            <a:ext cx="3581400" cy="1905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343400" y="5181600"/>
            <a:ext cx="2438400" cy="1219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685800" y="381000"/>
            <a:ext cx="7772400" cy="1143000"/>
          </a:xfrm>
        </p:spPr>
        <p:txBody>
          <a:bodyPr rtlCol="0">
            <a:normAutofit fontScale="90000"/>
          </a:bodyPr>
          <a:lstStyle/>
          <a:p>
            <a:pPr fontAlgn="auto">
              <a:spcAft>
                <a:spcPts val="0"/>
              </a:spcAft>
              <a:defRPr/>
            </a:pPr>
            <a:r>
              <a:rPr lang="en-US" sz="4000" dirty="0" smtClean="0"/>
              <a:t>How can falls from bridges be controlled?</a:t>
            </a:r>
          </a:p>
        </p:txBody>
      </p:sp>
      <p:sp>
        <p:nvSpPr>
          <p:cNvPr id="17411" name="Rectangle 3"/>
          <p:cNvSpPr>
            <a:spLocks noGrp="1" noChangeArrowheads="1"/>
          </p:cNvSpPr>
          <p:nvPr>
            <p:ph type="body" sz="half" idx="1"/>
          </p:nvPr>
        </p:nvSpPr>
        <p:spPr>
          <a:xfrm>
            <a:off x="457200" y="1600200"/>
            <a:ext cx="4267200" cy="4525963"/>
          </a:xfrm>
        </p:spPr>
        <p:txBody>
          <a:bodyPr/>
          <a:lstStyle/>
          <a:p>
            <a:r>
              <a:rPr lang="en-US" sz="2800" smtClean="0"/>
              <a:t>Bridge edges must be protected</a:t>
            </a:r>
          </a:p>
          <a:p>
            <a:r>
              <a:rPr lang="en-US" sz="2800" smtClean="0"/>
              <a:t>When working over water, flotation devices must be worn and a skiff must be available</a:t>
            </a:r>
          </a:p>
          <a:p>
            <a:r>
              <a:rPr lang="en-US" sz="2800" smtClean="0"/>
              <a:t>Operating equipment requires increased attention</a:t>
            </a:r>
          </a:p>
        </p:txBody>
      </p:sp>
      <p:pic>
        <p:nvPicPr>
          <p:cNvPr id="64517" name="Picture 5" descr="tfhrc"/>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724400" y="1600200"/>
            <a:ext cx="3886200" cy="2473325"/>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4518" name="Picture 6" descr="tfhr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4191000"/>
            <a:ext cx="3238500"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4" name="TextBox 7"/>
          <p:cNvSpPr txBox="1">
            <a:spLocks noChangeArrowheads="1"/>
          </p:cNvSpPr>
          <p:nvPr/>
        </p:nvSpPr>
        <p:spPr bwMode="auto">
          <a:xfrm>
            <a:off x="2438400" y="6248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1200">
                <a:solidFill>
                  <a:srgbClr val="FF0000"/>
                </a:solidFill>
              </a:rPr>
              <a:t>Fall protection is required</a:t>
            </a:r>
          </a:p>
        </p:txBody>
      </p:sp>
      <p:cxnSp>
        <p:nvCxnSpPr>
          <p:cNvPr id="10" name="Straight Arrow Connector 9"/>
          <p:cNvCxnSpPr/>
          <p:nvPr/>
        </p:nvCxnSpPr>
        <p:spPr>
          <a:xfrm rot="5400000" flipH="1" flipV="1">
            <a:off x="3124200" y="3429000"/>
            <a:ext cx="3124200" cy="2362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38600" y="5791200"/>
            <a:ext cx="13716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3970</Words>
  <Application>Microsoft Office PowerPoint</Application>
  <PresentationFormat>On-screen Show (4:3)</PresentationFormat>
  <Paragraphs>502</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Falls </vt:lpstr>
      <vt:lpstr>PowerPoint Presentation</vt:lpstr>
      <vt:lpstr>How far and fast can you fall?</vt:lpstr>
      <vt:lpstr>What is fall protection? </vt:lpstr>
      <vt:lpstr>When Fall Protection is Needed</vt:lpstr>
      <vt:lpstr>What are examples of fall prevention and protection systems? </vt:lpstr>
      <vt:lpstr>Remember these fall protection basics</vt:lpstr>
      <vt:lpstr>What precautions are needed when working on open-sided decking? </vt:lpstr>
      <vt:lpstr>How can falls from bridges be controlled?</vt:lpstr>
      <vt:lpstr>What practices are needed when working around holes? </vt:lpstr>
      <vt:lpstr>PowerPoint Presentation</vt:lpstr>
      <vt:lpstr>Covers</vt:lpstr>
      <vt:lpstr>PowerPoint Presentation</vt:lpstr>
      <vt:lpstr>Guardrail Systems</vt:lpstr>
      <vt:lpstr>Hoist Areas</vt:lpstr>
      <vt:lpstr>Safety Nets</vt:lpstr>
      <vt:lpstr>Safety Nets</vt:lpstr>
      <vt:lpstr>PowerPoint Presentation</vt:lpstr>
      <vt:lpstr>PowerPoint Presentation</vt:lpstr>
      <vt:lpstr>Personal Fall Arrest System   Vertical Lifelines</vt:lpstr>
      <vt:lpstr>Additional Requirements PFAS</vt:lpstr>
      <vt:lpstr>Personal Fall Arrest System  Anchorage Points</vt:lpstr>
      <vt:lpstr>Personal Fall Arrest System  Anchorage Points</vt:lpstr>
      <vt:lpstr>Personal Fall Arrest System  Anchorage Points</vt:lpstr>
      <vt:lpstr>Formwork and Rebar</vt:lpstr>
      <vt:lpstr>Personal Fall Arrest System   Horizontal Lifelines</vt:lpstr>
      <vt:lpstr>Fall Restraint or Positioning Devices</vt:lpstr>
      <vt:lpstr>Slip and trip hazards are common</vt:lpstr>
      <vt:lpstr>PowerPoint Presentation</vt:lpstr>
      <vt:lpstr>How do you prevent falls from equipment?</vt:lpstr>
      <vt:lpstr>Falls Onto Dangerous Equipment </vt:lpstr>
      <vt:lpstr>PowerPoint Presentation</vt:lpstr>
      <vt:lpstr>How do you set up a ladder?</vt:lpstr>
      <vt:lpstr>Have you seen this quick ladder check?</vt:lpstr>
      <vt:lpstr>Which way to set the base?</vt:lpstr>
      <vt:lpstr>How do you climb a ladder?</vt:lpstr>
      <vt:lpstr>Using A Step Ladder</vt:lpstr>
      <vt:lpstr>How do you safely use  aerial lifts?</vt:lpstr>
      <vt:lpstr>Scaffold Requirements</vt:lpstr>
      <vt:lpstr>Types Of Scaffold Access</vt:lpstr>
      <vt:lpstr>Foundations</vt:lpstr>
      <vt:lpstr>Who is protected?</vt:lpstr>
      <vt:lpstr>What is wrong?</vt:lpstr>
      <vt:lpstr>PowerPoint Presentation</vt:lpstr>
      <vt:lpstr>Personal Fall Arrest System  Rescue Plan</vt:lpstr>
    </vt:vector>
  </TitlesOfParts>
  <Company>North Dakota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dc:title>
  <dc:creator>toddt</dc:creator>
  <cp:lastModifiedBy>Vosburgh, Linda - OSHA</cp:lastModifiedBy>
  <cp:revision>17</cp:revision>
  <dcterms:created xsi:type="dcterms:W3CDTF">2009-11-16T18:42:21Z</dcterms:created>
  <dcterms:modified xsi:type="dcterms:W3CDTF">2012-05-10T19:39:01Z</dcterms:modified>
</cp:coreProperties>
</file>