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5" r:id="rId34"/>
    <p:sldId id="290" r:id="rId35"/>
    <p:sldId id="291" r:id="rId36"/>
    <p:sldId id="292" r:id="rId37"/>
    <p:sldId id="293" r:id="rId38"/>
    <p:sldId id="294"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5A9AD3B-CAE5-4D0D-AD4C-B0497606782F}" type="datetimeFigureOut">
              <a:rPr lang="en-US"/>
              <a:pPr>
                <a:defRPr/>
              </a:pPr>
              <a:t>5/10/2012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79CBC70-432C-4099-9DBD-056F5EEDAB35}" type="slidenum">
              <a:rPr lang="en-US"/>
              <a:pPr>
                <a:defRPr/>
              </a:pPr>
              <a:t>‹#›</a:t>
            </a:fld>
            <a:endParaRPr lang="en-US"/>
          </a:p>
        </p:txBody>
      </p:sp>
    </p:spTree>
    <p:extLst>
      <p:ext uri="{BB962C8B-B14F-4D97-AF65-F5344CB8AC3E}">
        <p14:creationId xmlns:p14="http://schemas.microsoft.com/office/powerpoint/2010/main" val="3536865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AD0146A-8662-460B-A221-BD11DA687EDE}" type="slidenum">
              <a:rPr lang="en-US"/>
              <a:pPr fontAlgn="base">
                <a:spcBef>
                  <a:spcPct val="0"/>
                </a:spcBef>
                <a:spcAft>
                  <a:spcPct val="0"/>
                </a:spcAft>
              </a:pPr>
              <a:t>1</a:t>
            </a:fld>
            <a:endParaRPr lang="en-US"/>
          </a:p>
        </p:txBody>
      </p:sp>
      <p:sp>
        <p:nvSpPr>
          <p:cNvPr id="5017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xfrm>
            <a:off x="914400" y="4343400"/>
            <a:ext cx="5181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smtClean="0">
                <a:latin typeface="Arial" charset="0"/>
              </a:rPr>
              <a:t>1926 Subpart K ‑ Electrical</a:t>
            </a:r>
          </a:p>
          <a:p>
            <a:pPr>
              <a:spcBef>
                <a:spcPct val="0"/>
              </a:spcBef>
            </a:pPr>
            <a:endParaRPr lang="en-US" b="1" smtClean="0">
              <a:latin typeface="Arial" charset="0"/>
            </a:endParaRPr>
          </a:p>
          <a:p>
            <a:pPr>
              <a:spcBef>
                <a:spcPct val="0"/>
              </a:spcBef>
            </a:pPr>
            <a:r>
              <a:rPr lang="en-US" smtClean="0">
                <a:latin typeface="Arial" charset="0"/>
              </a:rPr>
              <a:t>This presentation is designed to assist trainers conducting OSHA 10-hour Construction Industry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a:spcBef>
                <a:spcPct val="0"/>
              </a:spcBef>
            </a:pPr>
            <a:endParaRPr lang="en-US" smtClean="0">
              <a:latin typeface="Arial" charset="0"/>
            </a:endParaRPr>
          </a:p>
          <a:p>
            <a:pPr>
              <a:spcBef>
                <a:spcPct val="0"/>
              </a:spcBef>
            </a:pPr>
            <a:r>
              <a:rPr lang="en-US" smtClean="0">
                <a:latin typeface="Arial" charset="0"/>
              </a:rPr>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pPr>
              <a:spcBef>
                <a:spcPct val="0"/>
              </a:spcBef>
            </a:pPr>
            <a:endParaRPr lang="en-US" smtClean="0">
              <a:latin typeface="Arial" charset="0"/>
            </a:endParaRPr>
          </a:p>
          <a:p>
            <a:pPr>
              <a:spcBef>
                <a:spcPct val="0"/>
              </a:spcBef>
            </a:pPr>
            <a:r>
              <a:rPr lang="en-US" smtClean="0">
                <a:latin typeface="Arial" charset="0"/>
              </a:rPr>
              <a:t>This presentation addresses electrical safety requirements that are necessary for the safety of construction employees and is divided into major divisions as follows:</a:t>
            </a:r>
          </a:p>
          <a:p>
            <a:pPr>
              <a:spcBef>
                <a:spcPct val="0"/>
              </a:spcBef>
            </a:pPr>
            <a:r>
              <a:rPr lang="en-US" b="1" i="1" smtClean="0">
                <a:latin typeface="Arial" charset="0"/>
              </a:rPr>
              <a:t>Overview.</a:t>
            </a:r>
            <a:r>
              <a:rPr lang="en-US" smtClean="0">
                <a:latin typeface="Arial" charset="0"/>
              </a:rPr>
              <a:t>  Includes why electricity is dangerous and how it works.</a:t>
            </a:r>
          </a:p>
          <a:p>
            <a:pPr>
              <a:spcBef>
                <a:spcPct val="0"/>
              </a:spcBef>
            </a:pPr>
            <a:r>
              <a:rPr lang="en-US" b="1" i="1" smtClean="0">
                <a:latin typeface="Arial" charset="0"/>
              </a:rPr>
              <a:t>Hazard / Controls.</a:t>
            </a:r>
            <a:r>
              <a:rPr lang="en-US" smtClean="0">
                <a:latin typeface="Arial" charset="0"/>
              </a:rPr>
              <a:t>  Covers the main hazards and explains the best ways to prevent these hazards from occurring. </a:t>
            </a:r>
          </a:p>
          <a:p>
            <a:pPr>
              <a:spcBef>
                <a:spcPct val="0"/>
              </a:spcBef>
            </a:pPr>
            <a:r>
              <a:rPr lang="en-US" b="1" i="1" smtClean="0">
                <a:latin typeface="Arial" charset="0"/>
              </a:rPr>
              <a:t>General Planning and Controls.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4B3BE27-9210-4EA7-981E-E9D3E29CAD5B}" type="slidenum">
              <a:rPr lang="en-US"/>
              <a:pPr fontAlgn="base">
                <a:spcBef>
                  <a:spcPct val="0"/>
                </a:spcBef>
                <a:spcAft>
                  <a:spcPct val="0"/>
                </a:spcAft>
              </a:pPr>
              <a:t>10</a:t>
            </a:fld>
            <a:endParaRPr lang="en-US"/>
          </a:p>
        </p:txBody>
      </p:sp>
      <p:sp>
        <p:nvSpPr>
          <p:cNvPr id="5939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4400" y="4343400"/>
            <a:ext cx="533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smtClean="0">
                <a:latin typeface="Arial" charset="0"/>
              </a:rPr>
              <a:t>Reference 1926.403(i)(2)</a:t>
            </a:r>
          </a:p>
          <a:p>
            <a:pPr>
              <a:spcBef>
                <a:spcPct val="50000"/>
              </a:spcBef>
            </a:pPr>
            <a:r>
              <a:rPr lang="en-US" smtClean="0">
                <a:latin typeface="Arial" charset="0"/>
              </a:rPr>
              <a:t>Except as required or permitted elsewhere in the subpart, live parts of electric equipment operating at 50 volts or more shall be guarded against accidental contact by cabinets or other forms of enclosures, or by any of the following means:</a:t>
            </a:r>
          </a:p>
          <a:p>
            <a:pPr>
              <a:spcBef>
                <a:spcPct val="0"/>
              </a:spcBef>
            </a:pPr>
            <a:r>
              <a:rPr lang="en-US" smtClean="0">
                <a:latin typeface="Arial" charset="0"/>
              </a:rPr>
              <a:t>* By location in a room, vault, or similar enclosure that is accessible only to qualified persons.</a:t>
            </a:r>
          </a:p>
          <a:p>
            <a:pPr>
              <a:spcBef>
                <a:spcPct val="0"/>
              </a:spcBef>
            </a:pPr>
            <a:r>
              <a:rPr lang="en-US" smtClean="0">
                <a:latin typeface="Arial" charset="0"/>
              </a:rPr>
              <a:t>*  By partitions or screens so arranged that only qualified persons will have access to the space within reach of the live parts. Any openings in such partitions or screens shall be so sized and located that persons are not likely to come into accidental contact with the live parts or to bring conducting objects into contact with them.</a:t>
            </a:r>
          </a:p>
          <a:p>
            <a:pPr>
              <a:spcBef>
                <a:spcPct val="0"/>
              </a:spcBef>
            </a:pPr>
            <a:r>
              <a:rPr lang="en-US" smtClean="0">
                <a:latin typeface="Arial" charset="0"/>
              </a:rPr>
              <a:t>*  By location on a balcony, gallery, or platform so elevated and arranged as to exclude unqualified persons.</a:t>
            </a:r>
          </a:p>
          <a:p>
            <a:pPr>
              <a:spcBef>
                <a:spcPct val="0"/>
              </a:spcBef>
            </a:pPr>
            <a:r>
              <a:rPr lang="en-US" smtClean="0">
                <a:latin typeface="Arial" charset="0"/>
              </a:rPr>
              <a:t>*  By elevation of 8 feet or more above the floor or other working surface and so installed as to exclude unqualified persons.</a:t>
            </a:r>
          </a:p>
          <a:p>
            <a:pPr>
              <a:spcBef>
                <a:spcPct val="0"/>
              </a:spcBef>
            </a:pPr>
            <a:endParaRPr lang="en-US" smtClean="0">
              <a:latin typeface="Arial" charset="0"/>
            </a:endParaRPr>
          </a:p>
          <a:p>
            <a:pPr>
              <a:spcBef>
                <a:spcPct val="0"/>
              </a:spcBef>
            </a:pPr>
            <a:endParaRPr lang="en-US" sz="100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390631D-FD45-4778-B8EB-3F64A5BF5B0B}" type="slidenum">
              <a:rPr lang="en-US"/>
              <a:pPr fontAlgn="base">
                <a:spcBef>
                  <a:spcPct val="0"/>
                </a:spcBef>
                <a:spcAft>
                  <a:spcPct val="0"/>
                </a:spcAft>
              </a:pPr>
              <a:t>11</a:t>
            </a:fld>
            <a:endParaRPr lang="en-US"/>
          </a:p>
        </p:txBody>
      </p:sp>
      <p:sp>
        <p:nvSpPr>
          <p:cNvPr id="6041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013" indent="-227013">
              <a:spcBef>
                <a:spcPct val="0"/>
              </a:spcBef>
            </a:pPr>
            <a:r>
              <a:rPr lang="en-US" smtClean="0">
                <a:latin typeface="Arial" charset="0"/>
              </a:rPr>
              <a:t>Reference 1926.405(b)(1)</a:t>
            </a:r>
          </a:p>
          <a:p>
            <a:pPr marL="227013" indent="-227013">
              <a:spcBef>
                <a:spcPct val="0"/>
              </a:spcBef>
            </a:pPr>
            <a:endParaRPr lang="en-US" smtClean="0">
              <a:latin typeface="Arial" charset="0"/>
            </a:endParaRPr>
          </a:p>
          <a:p>
            <a:pPr marL="227013" indent="-227013">
              <a:spcBef>
                <a:spcPct val="0"/>
              </a:spcBef>
            </a:pPr>
            <a:r>
              <a:rPr lang="en-US" b="1" smtClean="0">
                <a:latin typeface="Arial" charset="0"/>
              </a:rPr>
              <a:t>Conductors entering boxes, cabinets, or fittings.</a:t>
            </a:r>
            <a:r>
              <a:rPr lang="en-US" smtClean="0">
                <a:latin typeface="Arial" charset="0"/>
              </a:rPr>
              <a:t>  Conductors entering boxes, cabinets, or fittings shall be protected from abrasion, and openings through which conductors enter shall be effectively closed. Unused openings in cabinets, boxes, and fittings shall also be effectively closed.</a:t>
            </a:r>
          </a:p>
          <a:p>
            <a:pPr marL="227013" indent="-227013">
              <a:spcBef>
                <a:spcPct val="0"/>
              </a:spcBef>
            </a:pPr>
            <a:r>
              <a:rPr lang="en-US" b="1" smtClean="0">
                <a:latin typeface="Arial" charset="0"/>
              </a:rPr>
              <a:t>Covers and canopies</a:t>
            </a:r>
            <a:r>
              <a:rPr lang="en-US" smtClean="0">
                <a:latin typeface="Arial" charset="0"/>
              </a:rPr>
              <a:t>.  All pull boxes, junction boxes, and fittings shall be provided with covers. If metal covers are used, they shall be grounded. In energized installations each outlet box shall have a cover, faceplate, or fixture canopy. Covers of outlet boxes having holes through which flexible cord pendants pass shall be provided with bushings designed for the purpose or shall have smooth, well‑rounded surfaces on which the cords may bear.</a:t>
            </a:r>
          </a:p>
          <a:p>
            <a:pPr marL="1141413" lvl="2" indent="-227013">
              <a:spcBef>
                <a:spcPct val="0"/>
              </a:spcBef>
            </a:pPr>
            <a:endParaRPr lang="en-US" smtClean="0">
              <a:latin typeface="Arial" charset="0"/>
            </a:endParaRPr>
          </a:p>
          <a:p>
            <a:pPr marL="227013" indent="-227013">
              <a:spcBef>
                <a:spcPct val="0"/>
              </a:spcBef>
            </a:pPr>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2627173-942D-4313-96C9-8B871A44F0E3}" type="slidenum">
              <a:rPr lang="en-US"/>
              <a:pPr fontAlgn="base">
                <a:spcBef>
                  <a:spcPct val="0"/>
                </a:spcBef>
                <a:spcAft>
                  <a:spcPct val="0"/>
                </a:spcAft>
              </a:pPr>
              <a:t>12</a:t>
            </a:fld>
            <a:endParaRPr lang="en-US"/>
          </a:p>
        </p:txBody>
      </p:sp>
      <p:sp>
        <p:nvSpPr>
          <p:cNvPr id="61443"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12B308B-4ADA-4DD4-9C1C-F75638DF1A32}" type="slidenum">
              <a:rPr lang="en-US"/>
              <a:pPr fontAlgn="base">
                <a:spcBef>
                  <a:spcPct val="0"/>
                </a:spcBef>
                <a:spcAft>
                  <a:spcPct val="0"/>
                </a:spcAft>
              </a:pPr>
              <a:t>13</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charset="0"/>
              </a:rPr>
              <a:t>This one cautions against high voltage overhead.  You don’t want to be raising the truck bed.  It’s a temporary sign, but it is adequate and acceptable.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BC8EA47-36E9-4D80-86EB-D5BD52751E10}" type="slidenum">
              <a:rPr lang="en-US"/>
              <a:pPr fontAlgn="base">
                <a:spcBef>
                  <a:spcPct val="0"/>
                </a:spcBef>
                <a:spcAft>
                  <a:spcPct val="0"/>
                </a:spcAft>
              </a:pPr>
              <a:t>14</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b="1" u="sng" smtClean="0"/>
          </a:p>
          <a:p>
            <a:pPr>
              <a:spcBef>
                <a:spcPct val="0"/>
              </a:spcBef>
            </a:pPr>
            <a:r>
              <a:rPr lang="en-US" smtClean="0"/>
              <a:t>Power lines are the number one killer of operating engineers when electricity is involved.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B17E0C0-D91C-4821-8578-2F2C683E5F29}" type="slidenum">
              <a:rPr lang="en-US"/>
              <a:pPr fontAlgn="base">
                <a:spcBef>
                  <a:spcPct val="0"/>
                </a:spcBef>
                <a:spcAft>
                  <a:spcPct val="0"/>
                </a:spcAft>
              </a:pPr>
              <a:t>15</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Ask this question and then work through each bullet item, emphasizing key points:</a:t>
            </a:r>
          </a:p>
          <a:p>
            <a:pPr>
              <a:spcBef>
                <a:spcPct val="0"/>
              </a:spcBef>
            </a:pPr>
            <a:endParaRPr lang="en-US" smtClean="0"/>
          </a:p>
          <a:p>
            <a:pPr>
              <a:spcBef>
                <a:spcPct val="0"/>
              </a:spcBef>
              <a:buFontTx/>
              <a:buChar char="•"/>
            </a:pPr>
            <a:r>
              <a:rPr lang="en-US" smtClean="0"/>
              <a:t>Overhead lines are typically not insulated.  The covering that a worker sees is generally to protect the line from weather, not to protect a worker from electrocution; </a:t>
            </a:r>
          </a:p>
          <a:p>
            <a:pPr>
              <a:spcBef>
                <a:spcPct val="0"/>
              </a:spcBef>
              <a:buFontTx/>
              <a:buChar char="•"/>
            </a:pPr>
            <a:r>
              <a:rPr lang="en-US" smtClean="0"/>
              <a:t>Over 90 percent of the contacts occur on overhead distribution lines, which is a real concern to crane operators;</a:t>
            </a:r>
          </a:p>
          <a:p>
            <a:pPr>
              <a:spcBef>
                <a:spcPct val="0"/>
              </a:spcBef>
              <a:buFontTx/>
              <a:buChar char="•"/>
            </a:pPr>
            <a:r>
              <a:rPr lang="en-US" smtClean="0"/>
              <a:t>Operators are normally safe if they stay on the equipment; and</a:t>
            </a:r>
          </a:p>
          <a:p>
            <a:pPr>
              <a:spcBef>
                <a:spcPct val="0"/>
              </a:spcBef>
              <a:buFontTx/>
              <a:buChar char="•"/>
            </a:pPr>
            <a:r>
              <a:rPr lang="en-US" smtClean="0"/>
              <a:t>Ground personnel are over 8 times more likely to be killed because contact with overhead lines on equipment usually provides a path to ground that can avoid the operator, but workers around the equipment are grounded and the current will flow through them.</a:t>
            </a:r>
          </a:p>
          <a:p>
            <a:pPr>
              <a:spcBef>
                <a:spcPct val="0"/>
              </a:spcBef>
            </a:pPr>
            <a:endParaRPr lang="en-US" smtClean="0"/>
          </a:p>
          <a:p>
            <a:pPr>
              <a:spcBef>
                <a:spcPct val="0"/>
              </a:spcBef>
            </a:pPr>
            <a:r>
              <a:rPr lang="en-US" smtClean="0"/>
              <a:t>Other points you can raise:</a:t>
            </a:r>
          </a:p>
          <a:p>
            <a:pPr>
              <a:spcBef>
                <a:spcPct val="0"/>
              </a:spcBef>
            </a:pPr>
            <a:endParaRPr lang="en-US" smtClean="0"/>
          </a:p>
          <a:p>
            <a:pPr>
              <a:spcBef>
                <a:spcPct val="0"/>
              </a:spcBef>
              <a:buFontTx/>
              <a:buChar char="•"/>
            </a:pPr>
            <a:r>
              <a:rPr lang="en-US" smtClean="0"/>
              <a:t>If you touch a power line, electricity will attempt to travel through your body.</a:t>
            </a:r>
          </a:p>
          <a:p>
            <a:pPr>
              <a:spcBef>
                <a:spcPct val="0"/>
              </a:spcBef>
              <a:buFontTx/>
              <a:buChar char="•"/>
            </a:pPr>
            <a:r>
              <a:rPr lang="en-US" smtClean="0"/>
              <a:t>When electricity travels through the body, it heats up and burns body tissue internally.</a:t>
            </a:r>
          </a:p>
          <a:p>
            <a:pPr>
              <a:spcBef>
                <a:spcPct val="0"/>
              </a:spcBef>
              <a:buFontTx/>
              <a:buChar char="•"/>
            </a:pPr>
            <a:r>
              <a:rPr lang="en-US" smtClean="0"/>
              <a:t>Electricity leaves the body violently, causing burns or even blowing an exit hole.</a:t>
            </a:r>
          </a:p>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9C14270-2224-4C09-97B4-56A46FC0D896}" type="slidenum">
              <a:rPr lang="en-US"/>
              <a:pPr fontAlgn="base">
                <a:spcBef>
                  <a:spcPct val="0"/>
                </a:spcBef>
                <a:spcAft>
                  <a:spcPct val="0"/>
                </a:spcAft>
              </a:pPr>
              <a:t>16</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OSHA’s standard requires that all equipment – ladders, scaffolds, cranes, trucks, forklifts, etc. –</a:t>
            </a:r>
            <a:r>
              <a:rPr lang="en-US" smtClean="0">
                <a:cs typeface="Arial" charset="0"/>
              </a:rPr>
              <a:t> </a:t>
            </a:r>
            <a:r>
              <a:rPr lang="en-US" smtClean="0"/>
              <a:t>MUST maintain a minimum 10 foot clearance from 50 kV or less, including service entrance cable (unless insulated). As the voltage (and therefore the danger) increases, the distance must be increased by adding .4 inches for every kV over 50 kV. This awkward number came about because the original standard was in the metric system and 1 centimeter equals 0.4 inches.  It is easier to understand the more protective guidelines from the American National Standards Institute (ANSI):</a:t>
            </a:r>
          </a:p>
          <a:p>
            <a:pPr>
              <a:spcBef>
                <a:spcPct val="0"/>
              </a:spcBef>
            </a:pPr>
            <a:endParaRPr lang="en-US" smtClean="0"/>
          </a:p>
          <a:p>
            <a:pPr>
              <a:spcBef>
                <a:spcPct val="0"/>
              </a:spcBef>
              <a:buFontTx/>
              <a:buChar char="•"/>
            </a:pPr>
            <a:r>
              <a:rPr lang="en-US" smtClean="0"/>
              <a:t>100 kV - 15 feet</a:t>
            </a:r>
          </a:p>
          <a:p>
            <a:pPr>
              <a:spcBef>
                <a:spcPct val="0"/>
              </a:spcBef>
              <a:buFontTx/>
              <a:buChar char="•"/>
            </a:pPr>
            <a:r>
              <a:rPr lang="en-US" smtClean="0"/>
              <a:t>350 kV - 20 feet</a:t>
            </a:r>
          </a:p>
          <a:p>
            <a:pPr>
              <a:spcBef>
                <a:spcPct val="0"/>
              </a:spcBef>
              <a:buFontTx/>
              <a:buChar char="•"/>
            </a:pPr>
            <a:r>
              <a:rPr lang="en-US" smtClean="0"/>
              <a:t>500 kV - 25 feet</a:t>
            </a:r>
          </a:p>
          <a:p>
            <a:pPr>
              <a:spcBef>
                <a:spcPct val="0"/>
              </a:spcBef>
            </a:pPr>
            <a:r>
              <a:rPr lang="en-US"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B8BA40D-827F-4457-B37F-4648BBB820C6}" type="slidenum">
              <a:rPr lang="en-US"/>
              <a:pPr fontAlgn="base">
                <a:spcBef>
                  <a:spcPct val="0"/>
                </a:spcBef>
                <a:spcAft>
                  <a:spcPct val="0"/>
                </a:spcAft>
              </a:pPr>
              <a:t>17</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Discuss the process of voltage decreasing by the resistance of the ground.  Energy fields can be set up around the grounded object.  If a person steps across two different levels of voltage or touches an object at a different level, electricity may pass through the body.</a:t>
            </a:r>
          </a:p>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13F459-A21A-474A-83C9-A7FAC889C9FB}" type="slidenum">
              <a:rPr lang="en-US"/>
              <a:pPr fontAlgn="base">
                <a:spcBef>
                  <a:spcPct val="0"/>
                </a:spcBef>
                <a:spcAft>
                  <a:spcPct val="0"/>
                </a:spcAft>
              </a:pPr>
              <a:t>18</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Emphasize that it is difficult for an operator not to panic when the boom contacts an overhead line, but these recommendations should be followed:</a:t>
            </a:r>
          </a:p>
          <a:p>
            <a:pPr>
              <a:spcBef>
                <a:spcPct val="0"/>
              </a:spcBef>
            </a:pPr>
            <a:endParaRPr lang="en-US" smtClean="0"/>
          </a:p>
          <a:p>
            <a:pPr>
              <a:spcBef>
                <a:spcPct val="0"/>
              </a:spcBef>
              <a:buFontTx/>
              <a:buChar char="•"/>
            </a:pPr>
            <a:r>
              <a:rPr lang="en-US" smtClean="0"/>
              <a:t>Stay on the machine if possible;</a:t>
            </a:r>
          </a:p>
          <a:p>
            <a:pPr>
              <a:spcBef>
                <a:spcPct val="0"/>
              </a:spcBef>
              <a:buFontTx/>
              <a:buChar char="•"/>
            </a:pPr>
            <a:r>
              <a:rPr lang="en-US" smtClean="0"/>
              <a:t>Warn all others to stay away;</a:t>
            </a:r>
          </a:p>
          <a:p>
            <a:pPr>
              <a:spcBef>
                <a:spcPct val="0"/>
              </a:spcBef>
              <a:buFontTx/>
              <a:buChar char="•"/>
            </a:pPr>
            <a:r>
              <a:rPr lang="en-US" smtClean="0"/>
              <a:t>Notify power company immediately; and</a:t>
            </a:r>
          </a:p>
          <a:p>
            <a:pPr>
              <a:spcBef>
                <a:spcPct val="0"/>
              </a:spcBef>
              <a:buFontTx/>
              <a:buChar char="•"/>
            </a:pPr>
            <a:r>
              <a:rPr lang="en-US" smtClean="0"/>
              <a:t>Attempt to move the equipment away but assure line is not “connected.”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C197FEB-6839-4945-B546-BCE2AA61FFCC}" type="slidenum">
              <a:rPr lang="en-US"/>
              <a:pPr fontAlgn="base">
                <a:spcBef>
                  <a:spcPct val="0"/>
                </a:spcBef>
                <a:spcAft>
                  <a:spcPct val="0"/>
                </a:spcAft>
              </a:pPr>
              <a:t>19</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Point out the red circle and indicate that operators have saved their lives by following the guidance of jumping with their feet together. Emphasize that they need to land with their feet together and hop away. They need to avoid touching the equipment and particularly the outriggers at all costs – the results are almost always deadly!</a:t>
            </a:r>
          </a:p>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4AC734F-B4BB-41BB-862D-039E002F5035}" type="slidenum">
              <a:rPr lang="en-US"/>
              <a:pPr fontAlgn="base">
                <a:spcBef>
                  <a:spcPct val="0"/>
                </a:spcBef>
                <a:spcAft>
                  <a:spcPct val="0"/>
                </a:spcAft>
              </a:pPr>
              <a:t>2</a:t>
            </a:fld>
            <a:endParaRPr lang="en-US"/>
          </a:p>
        </p:txBody>
      </p:sp>
      <p:sp>
        <p:nvSpPr>
          <p:cNvPr id="5120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solidFill>
                  <a:srgbClr val="000000"/>
                </a:solidFill>
                <a:latin typeface="Arial" charset="0"/>
              </a:rPr>
              <a:t>Whenever you work with power tools or electrical circuits there is a risk of electrical hazards, especially electrical shock.  Risks are increased at construction sites because many jobs involve electric power tools.  </a:t>
            </a:r>
          </a:p>
          <a:p>
            <a:pPr>
              <a:spcBef>
                <a:spcPct val="0"/>
              </a:spcBef>
            </a:pPr>
            <a:endParaRPr lang="en-US" smtClean="0">
              <a:solidFill>
                <a:srgbClr val="000000"/>
              </a:solidFill>
              <a:latin typeface="Arial" charset="0"/>
            </a:endParaRPr>
          </a:p>
          <a:p>
            <a:pPr>
              <a:spcBef>
                <a:spcPct val="0"/>
              </a:spcBef>
            </a:pPr>
            <a:r>
              <a:rPr lang="en-US" smtClean="0">
                <a:solidFill>
                  <a:srgbClr val="000000"/>
                </a:solidFill>
                <a:latin typeface="Arial" charset="0"/>
              </a:rPr>
              <a:t>Electrical trades workers must pay special attention to electrical hazards because they work on electrical circuits.  Coming in contact with an electrical voltage can cause current to flow through the body, resulting in electrical shock and burns.  Serious </a:t>
            </a:r>
            <a:r>
              <a:rPr lang="en-US" smtClean="0">
                <a:latin typeface="Arial" charset="0"/>
              </a:rPr>
              <a:t>injury </a:t>
            </a:r>
            <a:r>
              <a:rPr lang="en-US" i="1" smtClean="0">
                <a:latin typeface="Arial" charset="0"/>
              </a:rPr>
              <a:t>or even death </a:t>
            </a:r>
            <a:r>
              <a:rPr lang="en-US" smtClean="0">
                <a:solidFill>
                  <a:srgbClr val="000000"/>
                </a:solidFill>
                <a:latin typeface="Arial" charset="0"/>
              </a:rPr>
              <a:t>may occur. </a:t>
            </a:r>
          </a:p>
          <a:p>
            <a:pPr>
              <a:spcBef>
                <a:spcPct val="0"/>
              </a:spcBef>
            </a:pPr>
            <a:endParaRPr lang="en-US" smtClean="0">
              <a:solidFill>
                <a:srgbClr val="000000"/>
              </a:solidFill>
              <a:latin typeface="Arial" charset="0"/>
            </a:endParaRPr>
          </a:p>
          <a:p>
            <a:pPr>
              <a:spcBef>
                <a:spcPct val="0"/>
              </a:spcBef>
            </a:pPr>
            <a:r>
              <a:rPr lang="en-US" smtClean="0">
                <a:solidFill>
                  <a:srgbClr val="292526"/>
                </a:solidFill>
                <a:latin typeface="Arial" charset="0"/>
              </a:rPr>
              <a:t>Electricity has long been recognized as a serious workplace hazard, exposing employees to electric shock, electrocution, burns, fires, and explosions.  In 1999, for example, 278 workers died from electrocutions at work, accounting for almost 5 percent of all on-the-job fatalities that year, according to the Bureau of Labor Statistics.  What makes these statistics more tragic is that most of these fatalities could have been easily avoided.</a:t>
            </a:r>
            <a:endParaRPr lang="en-US" smtClean="0">
              <a:solidFill>
                <a:srgbClr val="000000"/>
              </a:solidFill>
              <a:latin typeface="Arial" charset="0"/>
            </a:endParaRPr>
          </a:p>
          <a:p>
            <a:pPr>
              <a:spcBef>
                <a:spcPct val="0"/>
              </a:spcBef>
            </a:pPr>
            <a:endParaRPr lang="en-US" smtClean="0">
              <a:solidFill>
                <a:srgbClr val="000000"/>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8EF3BAF-44CA-44B3-9476-BE5ED44F010C}" type="slidenum">
              <a:rPr lang="en-US"/>
              <a:pPr fontAlgn="base">
                <a:spcBef>
                  <a:spcPct val="0"/>
                </a:spcBef>
                <a:spcAft>
                  <a:spcPct val="0"/>
                </a:spcAft>
              </a:pPr>
              <a:t>20</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a:ln/>
        </p:spPr>
        <p:txBody>
          <a:bodyPr>
            <a:normAutofit fontScale="92500"/>
          </a:bodyPr>
          <a:lstStyle/>
          <a:p>
            <a:pPr fontAlgn="auto">
              <a:spcBef>
                <a:spcPts val="0"/>
              </a:spcBef>
              <a:spcAft>
                <a:spcPts val="0"/>
              </a:spcAft>
              <a:defRPr/>
            </a:pPr>
            <a:r>
              <a:rPr lang="en-US" b="1" u="sng" smtClean="0"/>
              <a:t>Trainer Notes:</a:t>
            </a:r>
          </a:p>
          <a:p>
            <a:pPr fontAlgn="auto">
              <a:spcBef>
                <a:spcPts val="0"/>
              </a:spcBef>
              <a:spcAft>
                <a:spcPts val="0"/>
              </a:spcAft>
              <a:defRPr/>
            </a:pPr>
            <a:endParaRPr lang="en-US" smtClean="0"/>
          </a:p>
          <a:p>
            <a:pPr fontAlgn="auto">
              <a:spcBef>
                <a:spcPts val="0"/>
              </a:spcBef>
              <a:spcAft>
                <a:spcPts val="0"/>
              </a:spcAft>
              <a:defRPr/>
            </a:pPr>
            <a:r>
              <a:rPr lang="en-US" smtClean="0"/>
              <a:t>This picture is an example of damaged and exposed power lines and cables.</a:t>
            </a:r>
          </a:p>
          <a:p>
            <a:pPr fontAlgn="auto">
              <a:spcBef>
                <a:spcPts val="0"/>
              </a:spcBef>
              <a:spcAft>
                <a:spcPts val="0"/>
              </a:spcAft>
              <a:defRPr/>
            </a:pPr>
            <a:endParaRPr lang="en-US" smtClean="0"/>
          </a:p>
          <a:p>
            <a:pPr fontAlgn="auto">
              <a:spcBef>
                <a:spcPts val="0"/>
              </a:spcBef>
              <a:spcAft>
                <a:spcPts val="0"/>
              </a:spcAft>
              <a:defRPr/>
            </a:pPr>
            <a:r>
              <a:rPr lang="en-US" smtClean="0"/>
              <a:t>Point out that contractors must:</a:t>
            </a:r>
          </a:p>
          <a:p>
            <a:pPr fontAlgn="auto">
              <a:lnSpc>
                <a:spcPct val="90000"/>
              </a:lnSpc>
              <a:spcBef>
                <a:spcPts val="0"/>
              </a:spcBef>
              <a:spcAft>
                <a:spcPts val="0"/>
              </a:spcAft>
              <a:buFontTx/>
              <a:buChar char="•"/>
              <a:defRPr/>
            </a:pPr>
            <a:r>
              <a:rPr lang="en-US" smtClean="0"/>
              <a:t> Look for evidence of underground utilities;</a:t>
            </a:r>
          </a:p>
          <a:p>
            <a:pPr fontAlgn="auto">
              <a:lnSpc>
                <a:spcPct val="90000"/>
              </a:lnSpc>
              <a:spcBef>
                <a:spcPts val="0"/>
              </a:spcBef>
              <a:spcAft>
                <a:spcPts val="0"/>
              </a:spcAft>
              <a:buFontTx/>
              <a:buChar char="•"/>
              <a:defRPr/>
            </a:pPr>
            <a:r>
              <a:rPr lang="en-US" smtClean="0"/>
              <a:t> Call Dig-Safe, the utility company, or equivalent; and</a:t>
            </a:r>
          </a:p>
          <a:p>
            <a:pPr fontAlgn="auto">
              <a:lnSpc>
                <a:spcPct val="90000"/>
              </a:lnSpc>
              <a:spcBef>
                <a:spcPts val="0"/>
              </a:spcBef>
              <a:spcAft>
                <a:spcPts val="0"/>
              </a:spcAft>
              <a:buFontTx/>
              <a:buChar char="•"/>
              <a:defRPr/>
            </a:pPr>
            <a:r>
              <a:rPr lang="en-US" smtClean="0"/>
              <a:t> If contact occurs, follow same procedures as for overhead lines. </a:t>
            </a:r>
          </a:p>
          <a:p>
            <a:pPr fontAlgn="auto">
              <a:spcBef>
                <a:spcPts val="0"/>
              </a:spcBef>
              <a:spcAft>
                <a:spcPts val="0"/>
              </a:spcAft>
              <a:defRPr/>
            </a:pPr>
            <a:endParaRPr lang="en-US" smtClean="0"/>
          </a:p>
          <a:p>
            <a:pPr fontAlgn="auto">
              <a:spcBef>
                <a:spcPts val="0"/>
              </a:spcBef>
              <a:spcAft>
                <a:spcPts val="0"/>
              </a:spcAft>
              <a:defRPr/>
            </a:pPr>
            <a:r>
              <a:rPr lang="en-US" smtClean="0"/>
              <a:t>As an instructor, you may want to refresh yourself on the OSHA standard:</a:t>
            </a:r>
          </a:p>
          <a:p>
            <a:pPr fontAlgn="auto">
              <a:spcBef>
                <a:spcPts val="0"/>
              </a:spcBef>
              <a:spcAft>
                <a:spcPts val="0"/>
              </a:spcAft>
              <a:defRPr/>
            </a:pPr>
            <a:endParaRPr lang="en-US" smtClean="0"/>
          </a:p>
          <a:p>
            <a:pPr fontAlgn="auto">
              <a:spcBef>
                <a:spcPts val="0"/>
              </a:spcBef>
              <a:spcAft>
                <a:spcPts val="0"/>
              </a:spcAft>
              <a:defRPr/>
            </a:pPr>
            <a:r>
              <a:rPr lang="en-US" b="1" smtClean="0"/>
              <a:t>1926.651(b)(1)</a:t>
            </a:r>
            <a:r>
              <a:rPr lang="en-US" smtClean="0"/>
              <a:t>  The estimated location of utility installations, such as sewer, telephone, fuel, electric, water lines, or any other underground installations that reasonably may be expected to be encountered during excavation work, shall be determined prior to opening an excavation.</a:t>
            </a:r>
          </a:p>
          <a:p>
            <a:pPr fontAlgn="auto">
              <a:spcBef>
                <a:spcPts val="0"/>
              </a:spcBef>
              <a:spcAft>
                <a:spcPts val="0"/>
              </a:spcAft>
              <a:defRPr/>
            </a:pPr>
            <a:endParaRPr lang="en-US" b="1" smtClean="0"/>
          </a:p>
          <a:p>
            <a:pPr fontAlgn="auto">
              <a:spcBef>
                <a:spcPts val="0"/>
              </a:spcBef>
              <a:spcAft>
                <a:spcPts val="0"/>
              </a:spcAft>
              <a:defRPr/>
            </a:pPr>
            <a:r>
              <a:rPr lang="en-US" b="1" smtClean="0"/>
              <a:t>1926.651(b)(2)</a:t>
            </a:r>
            <a:r>
              <a:rPr lang="en-US" smtClean="0"/>
              <a:t> Utility companies or owners shall be contacted within established or customary local response times, advised of the proposed work, and asked to establish the location of the utility underground installations prior to the start of actual excavation. When utility companies or owners cannot respond to a request to locate underground utility installations within 24 hours (unless a longer period is required by state or local law), or cannot establish the exact location of these installations, the employer may proceed, provided the employer does so with caution, and provided detection equipment or other acceptable means to locate utility installations are used.</a:t>
            </a:r>
          </a:p>
          <a:p>
            <a:pPr fontAlgn="auto">
              <a:spcBef>
                <a:spcPts val="0"/>
              </a:spcBef>
              <a:spcAft>
                <a:spcPts val="0"/>
              </a:spcAft>
              <a:defRPr/>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7190D06-5B3F-406C-9C47-B5A2EAB69B8A}" type="slidenum">
              <a:rPr lang="en-US"/>
              <a:pPr fontAlgn="base">
                <a:spcBef>
                  <a:spcPct val="0"/>
                </a:spcBef>
                <a:spcAft>
                  <a:spcPct val="0"/>
                </a:spcAft>
              </a:pPr>
              <a:t>21</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b="1" u="sng" smtClean="0"/>
          </a:p>
          <a:p>
            <a:pPr>
              <a:spcBef>
                <a:spcPct val="0"/>
              </a:spcBef>
            </a:pPr>
            <a:r>
              <a:rPr lang="en-US" smtClean="0"/>
              <a:t>The potential hazard again is the risk of the cranes contacting power lines.</a:t>
            </a:r>
          </a:p>
          <a:p>
            <a:pPr>
              <a:spcBef>
                <a:spcPct val="0"/>
              </a:spcBef>
            </a:pPr>
            <a:endParaRPr lang="en-US" smtClean="0"/>
          </a:p>
          <a:p>
            <a:pPr>
              <a:spcBef>
                <a:spcPct val="0"/>
              </a:spcBef>
            </a:pPr>
            <a:r>
              <a:rPr lang="en-US" smtClean="0"/>
              <a:t>As background information, the photographer, Robert Carr, described this scene as:</a:t>
            </a:r>
          </a:p>
          <a:p>
            <a:pPr>
              <a:spcBef>
                <a:spcPct val="0"/>
              </a:spcBef>
            </a:pPr>
            <a:r>
              <a:rPr lang="en-US" smtClean="0"/>
              <a:t>“Two Manitowoc track-mounted lattice boom cranes with luffing booms supporting luffing jibs supporting fixed jibs on top. Cranes are servicing reconstruction of seating in stadium, from position outside and above stadium perimeter. Taken at The Big House, University of Michigan Stadium, Ann Arbor, Michigan, 2006.”</a:t>
            </a:r>
          </a:p>
          <a:p>
            <a:pPr>
              <a:spcBef>
                <a:spcPct val="0"/>
              </a:spcBef>
            </a:pPr>
            <a:endParaRPr lang="en-US" smtClean="0"/>
          </a:p>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F84B8D1-5C47-45DB-9904-620308C27EEA}" type="slidenum">
              <a:rPr lang="en-US"/>
              <a:pPr fontAlgn="base">
                <a:spcBef>
                  <a:spcPct val="0"/>
                </a:spcBef>
                <a:spcAft>
                  <a:spcPct val="0"/>
                </a:spcAft>
              </a:pPr>
              <a:t>22</a:t>
            </a:fld>
            <a:endParaRPr lang="en-US"/>
          </a:p>
        </p:txBody>
      </p:sp>
      <p:sp>
        <p:nvSpPr>
          <p:cNvPr id="7168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solidFill>
                  <a:srgbClr val="000000"/>
                </a:solidFill>
                <a:latin typeface="Arial" charset="0"/>
              </a:rPr>
              <a:t>Extension cords may have damaged insulation. Sometimes the insulation inside an electrical tool or appliance is damaged. When insulation is damaged, exposed metal parts may become energized if a live wire inside touches them.  Electric hand tools that are old, damaged, or misused may have damaged insulation inside.  If you touch damaged power tools or other equipment, you will receive a shock. You are more likely to receive a shock if the tool is not grounded or double-insulated.</a:t>
            </a:r>
          </a:p>
          <a:p>
            <a:pPr>
              <a:spcBef>
                <a:spcPct val="0"/>
              </a:spcBef>
            </a:pPr>
            <a:endParaRPr lang="en-US" b="1" smtClean="0">
              <a:solidFill>
                <a:srgbClr val="1AE4E4"/>
              </a:solidFill>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6349DD3-39D3-44BA-92F2-76DC552D2BBC}" type="slidenum">
              <a:rPr lang="en-US"/>
              <a:pPr fontAlgn="base">
                <a:spcBef>
                  <a:spcPct val="0"/>
                </a:spcBef>
                <a:spcAft>
                  <a:spcPct val="0"/>
                </a:spcAft>
              </a:pPr>
              <a:t>23</a:t>
            </a:fld>
            <a:endParaRPr lang="en-US"/>
          </a:p>
        </p:txBody>
      </p:sp>
      <p:sp>
        <p:nvSpPr>
          <p:cNvPr id="7270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14400" y="4343400"/>
            <a:ext cx="533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smtClean="0">
                <a:latin typeface="Arial" charset="0"/>
              </a:rPr>
              <a:t>Reference 1926.405(a)(2)(ii)(I)</a:t>
            </a:r>
          </a:p>
          <a:p>
            <a:pPr>
              <a:spcBef>
                <a:spcPct val="50000"/>
              </a:spcBef>
            </a:pPr>
            <a:endParaRPr lang="en-US" smtClean="0">
              <a:latin typeface="Arial" charset="0"/>
            </a:endParaRPr>
          </a:p>
          <a:p>
            <a:pPr>
              <a:spcBef>
                <a:spcPct val="0"/>
              </a:spcBef>
            </a:pPr>
            <a:r>
              <a:rPr lang="en-US" smtClean="0">
                <a:latin typeface="Arial" charset="0"/>
              </a:rPr>
              <a:t>The normal wear and tear on extension and flexible cords at your site can loosen or expose wires, creating hazardous conditions. Cords that are not 3-wire type, not designed for hard-usage, or that have been modified, increase your risk of contacting electrical current. </a:t>
            </a:r>
          </a:p>
          <a:p>
            <a:pPr>
              <a:spcBef>
                <a:spcPct val="50000"/>
              </a:spcBef>
            </a:pPr>
            <a:endParaRPr lang="en-US" smtClean="0">
              <a:latin typeface="Arial" charset="0"/>
            </a:endParaRPr>
          </a:p>
          <a:p>
            <a:pPr>
              <a:spcBef>
                <a:spcPct val="50000"/>
              </a:spcBef>
            </a:pPr>
            <a:endParaRPr lang="en-US" smtClean="0">
              <a:latin typeface="Arial" charset="0"/>
            </a:endParaRPr>
          </a:p>
          <a:p>
            <a:pPr>
              <a:spcBef>
                <a:spcPct val="0"/>
              </a:spcBef>
            </a:pPr>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0BE51AF-AFBC-4960-9A4C-F0253C31B6A7}" type="slidenum">
              <a:rPr lang="en-US"/>
              <a:pPr fontAlgn="base">
                <a:spcBef>
                  <a:spcPct val="0"/>
                </a:spcBef>
                <a:spcAft>
                  <a:spcPct val="0"/>
                </a:spcAft>
              </a:pPr>
              <a:t>24</a:t>
            </a:fld>
            <a:endParaRPr lang="en-US"/>
          </a:p>
        </p:txBody>
      </p:sp>
      <p:sp>
        <p:nvSpPr>
          <p:cNvPr id="7373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914400" y="4343400"/>
            <a:ext cx="5410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smtClean="0">
                <a:latin typeface="Arial" charset="0"/>
              </a:rPr>
              <a:t>Grounding is a secondary method of preventing electrical shock.</a:t>
            </a:r>
          </a:p>
          <a:p>
            <a:pPr>
              <a:lnSpc>
                <a:spcPct val="90000"/>
              </a:lnSpc>
              <a:spcBef>
                <a:spcPct val="0"/>
              </a:spcBef>
            </a:pPr>
            <a:endParaRPr lang="en-US" smtClean="0">
              <a:latin typeface="Arial" charset="0"/>
            </a:endParaRPr>
          </a:p>
          <a:p>
            <a:pPr>
              <a:lnSpc>
                <a:spcPct val="90000"/>
              </a:lnSpc>
              <a:spcBef>
                <a:spcPct val="0"/>
              </a:spcBef>
            </a:pPr>
            <a:r>
              <a:rPr lang="en-US" smtClean="0">
                <a:latin typeface="Arial" charset="0"/>
              </a:rPr>
              <a:t>Grounded electrical systems are usually connected to a grounding rod that is placed 6-8 feet deep into the earth.</a:t>
            </a:r>
          </a:p>
          <a:p>
            <a:pPr>
              <a:lnSpc>
                <a:spcPct val="90000"/>
              </a:lnSpc>
              <a:spcBef>
                <a:spcPct val="0"/>
              </a:spcBef>
            </a:pPr>
            <a:endParaRPr lang="en-US" smtClean="0">
              <a:latin typeface="Arial" charset="0"/>
            </a:endParaRPr>
          </a:p>
          <a:p>
            <a:pPr>
              <a:lnSpc>
                <a:spcPct val="90000"/>
              </a:lnSpc>
              <a:spcBef>
                <a:spcPct val="0"/>
              </a:spcBef>
            </a:pPr>
            <a:r>
              <a:rPr lang="en-US" b="1" smtClean="0">
                <a:latin typeface="Arial" charset="0"/>
              </a:rPr>
              <a:t>Grounded </a:t>
            </a:r>
            <a:r>
              <a:rPr lang="en-US" smtClean="0">
                <a:latin typeface="Arial" charset="0"/>
              </a:rPr>
              <a:t>- connected to earth or to some conducting body that serves in place of the earth.</a:t>
            </a:r>
          </a:p>
          <a:p>
            <a:pPr>
              <a:lnSpc>
                <a:spcPct val="90000"/>
              </a:lnSpc>
              <a:spcBef>
                <a:spcPct val="0"/>
              </a:spcBef>
            </a:pPr>
            <a:endParaRPr lang="en-US" smtClean="0">
              <a:latin typeface="Arial" charset="0"/>
            </a:endParaRPr>
          </a:p>
          <a:p>
            <a:pPr>
              <a:lnSpc>
                <a:spcPct val="90000"/>
              </a:lnSpc>
              <a:spcBef>
                <a:spcPct val="0"/>
              </a:spcBef>
            </a:pPr>
            <a:r>
              <a:rPr lang="en-US" b="1" smtClean="0">
                <a:latin typeface="Arial" charset="0"/>
              </a:rPr>
              <a:t>Grounded, effectively</a:t>
            </a:r>
            <a:r>
              <a:rPr lang="en-US" smtClean="0">
                <a:latin typeface="Arial" charset="0"/>
              </a:rPr>
              <a:t> (Over 600 volts, nominal.) Permanently connected to earth through a ground connection of sufficiently low impedance and having sufficient ampacity that ground fault current which may occur cannot build up to voltages dangerous to personnel.</a:t>
            </a:r>
          </a:p>
          <a:p>
            <a:pPr>
              <a:lnSpc>
                <a:spcPct val="90000"/>
              </a:lnSpc>
              <a:spcBef>
                <a:spcPct val="0"/>
              </a:spcBef>
            </a:pPr>
            <a:endParaRPr lang="en-US" smtClean="0">
              <a:latin typeface="Arial" charset="0"/>
            </a:endParaRPr>
          </a:p>
          <a:p>
            <a:pPr>
              <a:lnSpc>
                <a:spcPct val="90000"/>
              </a:lnSpc>
              <a:spcBef>
                <a:spcPct val="0"/>
              </a:spcBef>
            </a:pPr>
            <a:r>
              <a:rPr lang="en-US" b="1" smtClean="0">
                <a:latin typeface="Arial" charset="0"/>
              </a:rPr>
              <a:t>Grounded conductor</a:t>
            </a:r>
            <a:r>
              <a:rPr lang="en-US" smtClean="0">
                <a:latin typeface="Arial" charset="0"/>
              </a:rPr>
              <a:t>.  A system or circuit conductor that is intentionally grounded.</a:t>
            </a:r>
          </a:p>
          <a:p>
            <a:pPr>
              <a:lnSpc>
                <a:spcPct val="90000"/>
              </a:lnSpc>
              <a:spcBef>
                <a:spcPct val="0"/>
              </a:spcBef>
            </a:pPr>
            <a:endParaRPr lang="en-US" smtClean="0">
              <a:latin typeface="Arial" charset="0"/>
            </a:endParaRPr>
          </a:p>
          <a:p>
            <a:pPr>
              <a:lnSpc>
                <a:spcPct val="90000"/>
              </a:lnSpc>
              <a:spcBef>
                <a:spcPct val="0"/>
              </a:spcBef>
            </a:pPr>
            <a:r>
              <a:rPr lang="en-US" b="1" smtClean="0">
                <a:latin typeface="Arial" charset="0"/>
              </a:rPr>
              <a:t>Grounding conductor</a:t>
            </a:r>
            <a:r>
              <a:rPr lang="en-US" smtClean="0">
                <a:latin typeface="Arial" charset="0"/>
              </a:rPr>
              <a:t>.  A conductor used to connect equipment or the grounded circuit of a wiring system to a grounding electrode or electrodes.</a:t>
            </a:r>
          </a:p>
          <a:p>
            <a:pPr>
              <a:lnSpc>
                <a:spcPct val="90000"/>
              </a:lnSpc>
              <a:spcBef>
                <a:spcPct val="0"/>
              </a:spcBef>
            </a:pPr>
            <a:endParaRPr lang="en-US" smtClean="0">
              <a:latin typeface="Arial" charset="0"/>
            </a:endParaRPr>
          </a:p>
          <a:p>
            <a:pPr>
              <a:lnSpc>
                <a:spcPct val="90000"/>
              </a:lnSpc>
              <a:spcBef>
                <a:spcPct val="0"/>
              </a:spcBef>
            </a:pPr>
            <a:endParaRPr lang="en-US" smtClean="0">
              <a:latin typeface="Arial" charset="0"/>
            </a:endParaRPr>
          </a:p>
          <a:p>
            <a:pPr>
              <a:lnSpc>
                <a:spcPct val="90000"/>
              </a:lnSpc>
              <a:spcBef>
                <a:spcPct val="0"/>
              </a:spcBef>
            </a:pPr>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80A52D1-3EF6-440B-BAE4-D411E7522983}" type="slidenum">
              <a:rPr lang="en-US"/>
              <a:pPr fontAlgn="base">
                <a:spcBef>
                  <a:spcPct val="0"/>
                </a:spcBef>
                <a:spcAft>
                  <a:spcPct val="0"/>
                </a:spcAft>
              </a:pPr>
              <a:t>25</a:t>
            </a:fld>
            <a:endParaRPr lang="en-US"/>
          </a:p>
        </p:txBody>
      </p:sp>
      <p:sp>
        <p:nvSpPr>
          <p:cNvPr id="74755"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smtClean="0">
                <a:solidFill>
                  <a:srgbClr val="000000"/>
                </a:solidFill>
                <a:latin typeface="Arial" charset="0"/>
              </a:rPr>
              <a:t>The most frequently violated OSHA electrical regulation</a:t>
            </a:r>
            <a:r>
              <a:rPr lang="en-US" smtClean="0">
                <a:solidFill>
                  <a:srgbClr val="000000"/>
                </a:solidFill>
                <a:latin typeface="Arial" charset="0"/>
              </a:rPr>
              <a:t> is improper grounding of equipment and circuitry. The metal parts of an electrical wiring system that we touch (switch plates, ceiling light fixtures, conduit, etc.) should be grounded and at 0 volts.  If the system is not grounded properly, these parts may become energized.  Metal parts of motors, appliances, or electronics that are plugged into improperly grounded circuits may be energized.  When a circuit is not grounded properly, a hazard exists because unwanted voltage cannot be safely eliminated.  If there is no safe path to ground for fault currents, exposed metal parts in damaged appliances can become energized.</a:t>
            </a:r>
          </a:p>
          <a:p>
            <a:pPr>
              <a:spcBef>
                <a:spcPct val="0"/>
              </a:spcBef>
            </a:pPr>
            <a:endParaRPr lang="en-US" smtClean="0">
              <a:solidFill>
                <a:srgbClr val="000000"/>
              </a:solidFill>
              <a:latin typeface="Arial" charset="0"/>
            </a:endParaRPr>
          </a:p>
          <a:p>
            <a:pPr>
              <a:spcBef>
                <a:spcPct val="0"/>
              </a:spcBef>
            </a:pPr>
            <a:r>
              <a:rPr lang="en-US" b="1" smtClean="0">
                <a:solidFill>
                  <a:srgbClr val="000000"/>
                </a:solidFill>
                <a:latin typeface="Arial" charset="0"/>
              </a:rPr>
              <a:t>Extension cords</a:t>
            </a:r>
            <a:r>
              <a:rPr lang="en-US" smtClean="0">
                <a:solidFill>
                  <a:srgbClr val="000000"/>
                </a:solidFill>
                <a:latin typeface="Arial" charset="0"/>
              </a:rPr>
              <a:t> may not provide a continuous path to ground because of a broken ground wire or plug. </a:t>
            </a:r>
          </a:p>
          <a:p>
            <a:pPr>
              <a:spcBef>
                <a:spcPct val="0"/>
              </a:spcBef>
            </a:pPr>
            <a:endParaRPr lang="en-US" smtClean="0">
              <a:solidFill>
                <a:srgbClr val="000000"/>
              </a:solidFill>
              <a:latin typeface="Arial" charset="0"/>
            </a:endParaRPr>
          </a:p>
          <a:p>
            <a:pPr>
              <a:spcBef>
                <a:spcPct val="0"/>
              </a:spcBef>
            </a:pPr>
            <a:r>
              <a:rPr lang="en-US" b="1" smtClean="0">
                <a:latin typeface="Arial" charset="0"/>
              </a:rPr>
              <a:t>Electrical systems are often grounded to metal water pipes</a:t>
            </a:r>
            <a:r>
              <a:rPr lang="en-US" smtClean="0">
                <a:latin typeface="Arial" charset="0"/>
              </a:rPr>
              <a:t> that serve as a continuous path to ground. If plumbing is used as a path to ground for fault current, all pipes must be made of conductive material (a type of metal). Many electrocutions and fires occur because (during renovation or repair) parts of metal plumbing are replaced with plastic pipe, which does not conduct electricity.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375AC45-46E9-4B31-84BF-E61499228C00}" type="slidenum">
              <a:rPr lang="en-US"/>
              <a:pPr fontAlgn="base">
                <a:spcBef>
                  <a:spcPct val="0"/>
                </a:spcBef>
                <a:spcAft>
                  <a:spcPct val="0"/>
                </a:spcAft>
              </a:pPr>
              <a:t>26</a:t>
            </a:fld>
            <a:endParaRPr lang="en-US"/>
          </a:p>
        </p:txBody>
      </p:sp>
      <p:sp>
        <p:nvSpPr>
          <p:cNvPr id="75779"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solidFill>
                  <a:srgbClr val="000000"/>
                </a:solidFill>
                <a:latin typeface="Arial" charset="0"/>
              </a:rPr>
              <a:t>To prevent too much current in a circuit, a circuit breaker or fuse is placed in the circuit.  If there is too much current in the circuit, the breaker “trips” and opens like a switch.  If an overloaded circuit is equipped with a fuse, an internal part of the fuse melts, opening the circuit.  Both breakers and fuses do the same thing: open the circuit to shut off the electrical current</a:t>
            </a:r>
          </a:p>
          <a:p>
            <a:pPr>
              <a:spcBef>
                <a:spcPct val="0"/>
              </a:spcBef>
            </a:pPr>
            <a:endParaRPr lang="en-US" smtClean="0">
              <a:latin typeface="Arial" charset="0"/>
            </a:endParaRPr>
          </a:p>
          <a:p>
            <a:pPr>
              <a:spcBef>
                <a:spcPct val="0"/>
              </a:spcBef>
            </a:pPr>
            <a:r>
              <a:rPr lang="en-US" smtClean="0">
                <a:latin typeface="Arial" charset="0"/>
              </a:rPr>
              <a:t>The basic idea of an overcurrent device is to make a weak link in the circuit.  In the case of a fuse, the fuse is destroyed before another part of the system is destroyed.  In the case of a circuit breaker, a set of contacts opens the circuit.  Unlike a fuse, a circuit breaker can be re-used by re-closing the contacts.  Fuses and circuit breakers are designed to protect equipment and facilities, and in so doing, they also provide considerable protection against shock in most situations.  However, the only electrical protective device whose sole purpose is to protect people is the ground-fault circuit-interrupter.</a:t>
            </a:r>
          </a:p>
          <a:p>
            <a:pPr>
              <a:spcBef>
                <a:spcPct val="0"/>
              </a:spcBef>
            </a:pPr>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87C0759-BEF6-42C2-83FC-B23A958D026B}" type="slidenum">
              <a:rPr lang="en-US"/>
              <a:pPr fontAlgn="base">
                <a:spcBef>
                  <a:spcPct val="0"/>
                </a:spcBef>
                <a:spcAft>
                  <a:spcPct val="0"/>
                </a:spcAft>
              </a:pPr>
              <a:t>27</a:t>
            </a:fld>
            <a:endParaRPr lang="en-US"/>
          </a:p>
        </p:txBody>
      </p:sp>
      <p:sp>
        <p:nvSpPr>
          <p:cNvPr id="76803"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14400" y="4341813"/>
            <a:ext cx="51816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smtClean="0">
                <a:latin typeface="Arial" charset="0"/>
              </a:rPr>
              <a:t>Common Examples of Misused Equipment = OSHA Violations</a:t>
            </a:r>
          </a:p>
          <a:p>
            <a:pPr>
              <a:spcBef>
                <a:spcPct val="0"/>
              </a:spcBef>
            </a:pPr>
            <a:r>
              <a:rPr lang="en-US" smtClean="0">
                <a:latin typeface="Arial" charset="0"/>
              </a:rPr>
              <a:t>* Using multi-receptacle boxes designed to be mounted by fitting them with a power cord and placing them on the floor. </a:t>
            </a:r>
          </a:p>
          <a:p>
            <a:pPr>
              <a:spcBef>
                <a:spcPct val="0"/>
              </a:spcBef>
            </a:pPr>
            <a:r>
              <a:rPr lang="en-US" smtClean="0">
                <a:latin typeface="Arial" charset="0"/>
              </a:rPr>
              <a:t>* Fabricating extension cords with ROMEX® wire. </a:t>
            </a:r>
          </a:p>
          <a:p>
            <a:pPr>
              <a:spcBef>
                <a:spcPct val="0"/>
              </a:spcBef>
            </a:pPr>
            <a:r>
              <a:rPr lang="en-US" smtClean="0">
                <a:latin typeface="Arial" charset="0"/>
              </a:rPr>
              <a:t>* Using equipment outdoors that is labeled for use only in dry, indoor locations. </a:t>
            </a:r>
          </a:p>
          <a:p>
            <a:pPr>
              <a:spcBef>
                <a:spcPct val="0"/>
              </a:spcBef>
            </a:pPr>
            <a:r>
              <a:rPr lang="en-US" smtClean="0">
                <a:latin typeface="Arial" charset="0"/>
              </a:rPr>
              <a:t>* Attaching ungrounded, two-prong adapter plugs to three-prong cords and tools. </a:t>
            </a:r>
          </a:p>
          <a:p>
            <a:pPr>
              <a:spcBef>
                <a:spcPct val="0"/>
              </a:spcBef>
            </a:pPr>
            <a:r>
              <a:rPr lang="en-US" smtClean="0">
                <a:latin typeface="Arial" charset="0"/>
              </a:rPr>
              <a:t>* Using circuit breakers or fuses with the wrong rating for over-current protection, e.g. using a 30-amp breaker in a system with 15- or 20-amp receptacles.   Protection is lost because it will not trip when the system's load has been exceeded. </a:t>
            </a:r>
          </a:p>
          <a:p>
            <a:pPr>
              <a:spcBef>
                <a:spcPct val="0"/>
              </a:spcBef>
            </a:pPr>
            <a:r>
              <a:rPr lang="en-US" smtClean="0">
                <a:latin typeface="Arial" charset="0"/>
              </a:rPr>
              <a:t>* Using modified cords or tools, e.g., removing ground prongs, face plates, insulation, etc. </a:t>
            </a:r>
          </a:p>
          <a:p>
            <a:pPr>
              <a:spcBef>
                <a:spcPct val="0"/>
              </a:spcBef>
            </a:pPr>
            <a:r>
              <a:rPr lang="en-US" smtClean="0">
                <a:latin typeface="Arial" charset="0"/>
              </a:rPr>
              <a:t>* Using cords or tools with worn insulation or exposed wires. </a:t>
            </a:r>
          </a:p>
          <a:p>
            <a:pPr>
              <a:spcBef>
                <a:spcPct val="0"/>
              </a:spcBef>
            </a:pPr>
            <a:endParaRPr lang="en-US" smtClean="0">
              <a:latin typeface="Arial" charset="0"/>
            </a:endParaRPr>
          </a:p>
          <a:p>
            <a:pPr>
              <a:spcBef>
                <a:spcPct val="0"/>
              </a:spcBef>
            </a:pPr>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1B52B28-B232-402A-8492-4ED333B42BF5}" type="slidenum">
              <a:rPr lang="en-US"/>
              <a:pPr fontAlgn="base">
                <a:spcBef>
                  <a:spcPct val="0"/>
                </a:spcBef>
                <a:spcAft>
                  <a:spcPct val="0"/>
                </a:spcAft>
              </a:pPr>
              <a:t>28</a:t>
            </a:fld>
            <a:endParaRPr lang="en-US"/>
          </a:p>
        </p:txBody>
      </p:sp>
      <p:sp>
        <p:nvSpPr>
          <p:cNvPr id="7782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charset="0"/>
              </a:rPr>
              <a:t>* Use tools and equipment according to the instructions included in their listing, labeling or certification. </a:t>
            </a:r>
          </a:p>
          <a:p>
            <a:pPr>
              <a:spcBef>
                <a:spcPct val="0"/>
              </a:spcBef>
            </a:pPr>
            <a:r>
              <a:rPr lang="en-US" smtClean="0">
                <a:latin typeface="Arial" charset="0"/>
              </a:rPr>
              <a:t>* Visually inspect all electrical equipment before use.  Remove from service any equipment with frayed cords, missing ground prongs, cracked tool casings, etc.  Apply a warning tag to any defective tool and do not use it until the problem has been corrected. </a:t>
            </a:r>
          </a:p>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E666F42-2D6C-4091-BA26-06800FAE12FC}" type="slidenum">
              <a:rPr lang="en-US"/>
              <a:pPr fontAlgn="base">
                <a:spcBef>
                  <a:spcPct val="0"/>
                </a:spcBef>
                <a:spcAft>
                  <a:spcPct val="0"/>
                </a:spcAft>
              </a:pPr>
              <a:t>29</a:t>
            </a:fld>
            <a:endParaRPr lang="en-US"/>
          </a:p>
        </p:txBody>
      </p:sp>
      <p:sp>
        <p:nvSpPr>
          <p:cNvPr id="78851"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9144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smtClean="0">
                <a:solidFill>
                  <a:srgbClr val="000000"/>
                </a:solidFill>
                <a:latin typeface="Arial" charset="0"/>
              </a:rPr>
              <a:t>There are “clues” that electrical hazards exist.  For example, if a GFCI keeps tripping while you are using a power tool, there is a problem. Don’t keep resetting the GFCI and continue to work. You must evaluate the “clue” and decide what action should be taken to control the hazard. </a:t>
            </a:r>
          </a:p>
          <a:p>
            <a:pPr>
              <a:spcBef>
                <a:spcPct val="0"/>
              </a:spcBef>
            </a:pPr>
            <a:r>
              <a:rPr lang="en-US" sz="1000" smtClean="0">
                <a:solidFill>
                  <a:srgbClr val="000000"/>
                </a:solidFill>
                <a:latin typeface="Arial" charset="0"/>
              </a:rPr>
              <a:t>There are a number of other conditions that indicate a hazard.</a:t>
            </a:r>
          </a:p>
          <a:p>
            <a:pPr>
              <a:spcBef>
                <a:spcPct val="0"/>
              </a:spcBef>
              <a:buFont typeface="Wingdings" pitchFamily="2" charset="2"/>
              <a:buChar char="§"/>
            </a:pPr>
            <a:r>
              <a:rPr lang="en-US" sz="1000" smtClean="0">
                <a:solidFill>
                  <a:srgbClr val="FF0103"/>
                </a:solidFill>
                <a:latin typeface="Arial" charset="0"/>
              </a:rPr>
              <a:t> </a:t>
            </a:r>
            <a:r>
              <a:rPr lang="en-US" sz="1000" smtClean="0">
                <a:solidFill>
                  <a:srgbClr val="000000"/>
                </a:solidFill>
                <a:latin typeface="Arial" charset="0"/>
              </a:rPr>
              <a:t>Tripped circuit breakers and blown fuses show that too much current is flowing in a circuit. This could be due to several factors, such as malfunctioning equipment or a short between conductors. You need to determine the cause in order to control the hazard.</a:t>
            </a:r>
          </a:p>
          <a:p>
            <a:pPr>
              <a:spcBef>
                <a:spcPct val="0"/>
              </a:spcBef>
              <a:buFont typeface="Wingdings" pitchFamily="2" charset="2"/>
              <a:buChar char="§"/>
            </a:pPr>
            <a:r>
              <a:rPr lang="en-US" sz="1000" smtClean="0">
                <a:solidFill>
                  <a:srgbClr val="FF0103"/>
                </a:solidFill>
                <a:latin typeface="Arial" charset="0"/>
              </a:rPr>
              <a:t> </a:t>
            </a:r>
            <a:r>
              <a:rPr lang="en-US" sz="1000" smtClean="0">
                <a:solidFill>
                  <a:srgbClr val="000000"/>
                </a:solidFill>
                <a:latin typeface="Arial" charset="0"/>
              </a:rPr>
              <a:t>An electrical tool, appliance, wire, or connection that feels warm may indicate too much current in the circuit or equipment. You need to evaluate the situation and determine your risk.</a:t>
            </a:r>
          </a:p>
          <a:p>
            <a:pPr>
              <a:spcBef>
                <a:spcPct val="0"/>
              </a:spcBef>
              <a:buFont typeface="Wingdings" pitchFamily="2" charset="2"/>
              <a:buChar char="§"/>
            </a:pPr>
            <a:r>
              <a:rPr lang="en-US" sz="1000" smtClean="0">
                <a:solidFill>
                  <a:srgbClr val="FF0103"/>
                </a:solidFill>
                <a:latin typeface="Arial" charset="0"/>
              </a:rPr>
              <a:t> </a:t>
            </a:r>
            <a:r>
              <a:rPr lang="en-US" sz="1000" smtClean="0">
                <a:solidFill>
                  <a:srgbClr val="000000"/>
                </a:solidFill>
                <a:latin typeface="Arial" charset="0"/>
              </a:rPr>
              <a:t>An extension cord that feels warm may indicate too much current for the wire size of the cord. You must decide when action needs to be taken.</a:t>
            </a:r>
          </a:p>
          <a:p>
            <a:pPr>
              <a:spcBef>
                <a:spcPct val="0"/>
              </a:spcBef>
              <a:buFont typeface="Wingdings" pitchFamily="2" charset="2"/>
              <a:buChar char="§"/>
            </a:pPr>
            <a:r>
              <a:rPr lang="en-US" sz="1000" smtClean="0">
                <a:solidFill>
                  <a:srgbClr val="FF0103"/>
                </a:solidFill>
                <a:latin typeface="Arial" charset="0"/>
              </a:rPr>
              <a:t> </a:t>
            </a:r>
            <a:r>
              <a:rPr lang="en-US" sz="1000" smtClean="0">
                <a:solidFill>
                  <a:srgbClr val="000000"/>
                </a:solidFill>
                <a:latin typeface="Arial" charset="0"/>
              </a:rPr>
              <a:t>A cable, fuse box, or junction box that feels warm may indicate too much current in the circuits.</a:t>
            </a:r>
          </a:p>
          <a:p>
            <a:pPr>
              <a:spcBef>
                <a:spcPct val="0"/>
              </a:spcBef>
              <a:buFont typeface="Wingdings" pitchFamily="2" charset="2"/>
              <a:buChar char="§"/>
            </a:pPr>
            <a:r>
              <a:rPr lang="en-US" sz="1000" smtClean="0">
                <a:solidFill>
                  <a:srgbClr val="FF0103"/>
                </a:solidFill>
                <a:latin typeface="Arial" charset="0"/>
              </a:rPr>
              <a:t> </a:t>
            </a:r>
            <a:r>
              <a:rPr lang="en-US" sz="1000" smtClean="0">
                <a:solidFill>
                  <a:srgbClr val="000000"/>
                </a:solidFill>
                <a:latin typeface="Arial" charset="0"/>
              </a:rPr>
              <a:t>A burning odor may indicate overheated insulation.</a:t>
            </a:r>
          </a:p>
          <a:p>
            <a:pPr>
              <a:spcBef>
                <a:spcPct val="0"/>
              </a:spcBef>
              <a:buFont typeface="Wingdings" pitchFamily="2" charset="2"/>
              <a:buChar char="§"/>
            </a:pPr>
            <a:r>
              <a:rPr lang="en-US" sz="1000" smtClean="0">
                <a:solidFill>
                  <a:srgbClr val="FF0103"/>
                </a:solidFill>
                <a:latin typeface="Arial" charset="0"/>
              </a:rPr>
              <a:t> </a:t>
            </a:r>
            <a:r>
              <a:rPr lang="en-US" sz="1000" smtClean="0">
                <a:solidFill>
                  <a:srgbClr val="000000"/>
                </a:solidFill>
                <a:latin typeface="Arial" charset="0"/>
              </a:rPr>
              <a:t>Worn, frayed, or damaged insulation around any wire or other conductor is an electrical hazard because the conductors could be exposed.  Contact with an exposed wire could cause a shock.  Damaged insulation could cause a short, leading to arcing or a fire. Inspect all insulation for scrapes and breaks.  You need to evaluate the seriousness of any damage you find and decide how to deal with the hazard.</a:t>
            </a:r>
          </a:p>
          <a:p>
            <a:pPr>
              <a:spcBef>
                <a:spcPct val="0"/>
              </a:spcBef>
              <a:buFont typeface="Wingdings" pitchFamily="2" charset="2"/>
              <a:buChar char="§"/>
            </a:pPr>
            <a:r>
              <a:rPr lang="en-US" sz="1000" smtClean="0">
                <a:solidFill>
                  <a:srgbClr val="FF0103"/>
                </a:solidFill>
                <a:latin typeface="Arial" charset="0"/>
              </a:rPr>
              <a:t> </a:t>
            </a:r>
            <a:r>
              <a:rPr lang="en-US" sz="1000" smtClean="0">
                <a:solidFill>
                  <a:srgbClr val="000000"/>
                </a:solidFill>
                <a:latin typeface="Arial" charset="0"/>
              </a:rPr>
              <a:t>A GFCI that trips indicates there is current leakage from the circuit  First, you must decide the probable cause of the leakage by recognizing any contributing hazards. Then, you must decide what action needs to be taken.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F61BE7C-67C5-43BD-AEA3-F2951C1C8B4D}" type="slidenum">
              <a:rPr lang="en-US"/>
              <a:pPr fontAlgn="base">
                <a:spcBef>
                  <a:spcPct val="0"/>
                </a:spcBef>
                <a:spcAft>
                  <a:spcPct val="0"/>
                </a:spcAft>
              </a:pPr>
              <a:t>3</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Be sure to review all of items and point out that many operating engineers have been killed by contact with live overhead lines. This picture depicts a trained electrician with proper electrical PPE servicing an electrical panel. Stress with the class how only a trained electrician can work in a live electrical panel. They should always attempt to get the circuits shut down and locked out.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955F6E4-DFAB-4C7D-851F-763059F450AC}" type="slidenum">
              <a:rPr lang="en-US"/>
              <a:pPr fontAlgn="base">
                <a:spcBef>
                  <a:spcPct val="0"/>
                </a:spcBef>
                <a:spcAft>
                  <a:spcPct val="0"/>
                </a:spcAft>
              </a:pPr>
              <a:t>30</a:t>
            </a:fld>
            <a:endParaRPr lang="en-US"/>
          </a:p>
        </p:txBody>
      </p:sp>
      <p:sp>
        <p:nvSpPr>
          <p:cNvPr id="7987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9144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sz="1000" smtClean="0">
                <a:latin typeface="Arial" charset="0"/>
              </a:rPr>
              <a:t>Reference 1926.417:</a:t>
            </a:r>
          </a:p>
          <a:p>
            <a:pPr>
              <a:spcBef>
                <a:spcPct val="0"/>
              </a:spcBef>
            </a:pPr>
            <a:r>
              <a:rPr lang="en-US" sz="1000" b="1" smtClean="0">
                <a:latin typeface="Arial" charset="0"/>
              </a:rPr>
              <a:t>(a) Controls.</a:t>
            </a:r>
            <a:r>
              <a:rPr lang="en-US" sz="1000" smtClean="0">
                <a:latin typeface="Arial" charset="0"/>
              </a:rPr>
              <a:t> Controls that are to be deactivated during the course of work on energized or de-energized equipment or circuits shall be tagged.</a:t>
            </a:r>
          </a:p>
          <a:p>
            <a:pPr>
              <a:spcBef>
                <a:spcPct val="0"/>
              </a:spcBef>
            </a:pPr>
            <a:r>
              <a:rPr lang="en-US" sz="1000" b="1" smtClean="0">
                <a:latin typeface="Arial" charset="0"/>
              </a:rPr>
              <a:t>(b) Equipment and circuits.</a:t>
            </a:r>
            <a:r>
              <a:rPr lang="en-US" sz="1000" smtClean="0">
                <a:latin typeface="Arial" charset="0"/>
              </a:rPr>
              <a:t> Equipment or circuits that are deenergized shall be rendered inoperative and shall have tags attached at all points where such equipment or circuits can be energized.</a:t>
            </a:r>
          </a:p>
          <a:p>
            <a:pPr>
              <a:spcBef>
                <a:spcPct val="0"/>
              </a:spcBef>
            </a:pPr>
            <a:r>
              <a:rPr lang="en-US" sz="1000" b="1" smtClean="0">
                <a:latin typeface="Arial" charset="0"/>
              </a:rPr>
              <a:t>(c) Tags.</a:t>
            </a:r>
            <a:r>
              <a:rPr lang="en-US" sz="1000" smtClean="0">
                <a:latin typeface="Arial" charset="0"/>
              </a:rPr>
              <a:t> Tags shall be placed to identify plainly the equipment or circuits being worked on.</a:t>
            </a:r>
          </a:p>
          <a:p>
            <a:pPr>
              <a:spcBef>
                <a:spcPct val="0"/>
              </a:spcBef>
            </a:pPr>
            <a:r>
              <a:rPr lang="en-US" sz="1000" b="1" smtClean="0">
                <a:latin typeface="Arial" charset="0"/>
              </a:rPr>
              <a:t>(d) Lockout and tagging.</a:t>
            </a:r>
            <a:r>
              <a:rPr lang="en-US" sz="1000" smtClean="0">
                <a:latin typeface="Arial" charset="0"/>
              </a:rPr>
              <a:t>  While any employee is exposed to contact with  parts of fixed electric equipment or circuits which have been de-energized, the circuits energizing the parts shall be locked out or tagged or both.</a:t>
            </a:r>
          </a:p>
          <a:p>
            <a:pPr>
              <a:spcBef>
                <a:spcPct val="0"/>
              </a:spcBef>
            </a:pPr>
            <a:endParaRPr lang="en-US" sz="1000" smtClean="0">
              <a:latin typeface="Arial" charset="0"/>
            </a:endParaRPr>
          </a:p>
          <a:p>
            <a:pPr>
              <a:spcBef>
                <a:spcPct val="0"/>
              </a:spcBef>
            </a:pPr>
            <a:r>
              <a:rPr lang="en-US" sz="1000" b="1" smtClean="0">
                <a:latin typeface="Arial" charset="0"/>
              </a:rPr>
              <a:t>Case study</a:t>
            </a:r>
          </a:p>
          <a:p>
            <a:pPr>
              <a:spcBef>
                <a:spcPct val="0"/>
              </a:spcBef>
            </a:pPr>
            <a:r>
              <a:rPr lang="en-US" sz="1000" smtClean="0">
                <a:latin typeface="Arial" charset="0"/>
              </a:rPr>
              <a:t>A</a:t>
            </a:r>
            <a:r>
              <a:rPr lang="en-US" sz="1000" smtClean="0">
                <a:solidFill>
                  <a:srgbClr val="000000"/>
                </a:solidFill>
                <a:latin typeface="Arial" charset="0"/>
              </a:rPr>
              <a:t>n electrician was removing a metal fish tape from a hole at the base of a metal light pole. </a:t>
            </a:r>
          </a:p>
          <a:p>
            <a:pPr>
              <a:spcBef>
                <a:spcPct val="0"/>
              </a:spcBef>
            </a:pPr>
            <a:r>
              <a:rPr lang="en-US" sz="1000" smtClean="0">
                <a:solidFill>
                  <a:srgbClr val="000000"/>
                </a:solidFill>
                <a:latin typeface="Arial" charset="0"/>
              </a:rPr>
              <a:t>(A fish tape is used to pull wire through a conduit run.)  The fish tape became energized, electrocuting him.  As a result of its inspection, OSHA issued a citation for three serious violations of the agency’s construction standards.</a:t>
            </a:r>
          </a:p>
          <a:p>
            <a:pPr>
              <a:spcBef>
                <a:spcPct val="0"/>
              </a:spcBef>
            </a:pPr>
            <a:endParaRPr lang="en-US" sz="1000" smtClean="0">
              <a:solidFill>
                <a:srgbClr val="000000"/>
              </a:solidFill>
              <a:latin typeface="Arial" charset="0"/>
            </a:endParaRPr>
          </a:p>
          <a:p>
            <a:pPr>
              <a:spcBef>
                <a:spcPct val="0"/>
              </a:spcBef>
            </a:pPr>
            <a:r>
              <a:rPr lang="en-US" sz="1000" smtClean="0">
                <a:solidFill>
                  <a:srgbClr val="000000"/>
                </a:solidFill>
                <a:latin typeface="Arial" charset="0"/>
              </a:rPr>
              <a:t>If the following OSHA requirements had been followed, this death could have been prevented.</a:t>
            </a:r>
          </a:p>
          <a:p>
            <a:pPr>
              <a:spcBef>
                <a:spcPct val="0"/>
              </a:spcBef>
            </a:pPr>
            <a:r>
              <a:rPr lang="en-US" sz="1000" smtClean="0">
                <a:solidFill>
                  <a:srgbClr val="FF0103"/>
                </a:solidFill>
                <a:latin typeface="Arial" charset="0"/>
              </a:rPr>
              <a:t>• </a:t>
            </a:r>
            <a:r>
              <a:rPr lang="en-US" sz="1000" smtClean="0">
                <a:solidFill>
                  <a:srgbClr val="000000"/>
                </a:solidFill>
                <a:latin typeface="Arial" charset="0"/>
              </a:rPr>
              <a:t>De-energize all circuits before beginning work.</a:t>
            </a:r>
          </a:p>
          <a:p>
            <a:pPr>
              <a:spcBef>
                <a:spcPct val="0"/>
              </a:spcBef>
            </a:pPr>
            <a:r>
              <a:rPr lang="en-US" sz="1000" smtClean="0">
                <a:solidFill>
                  <a:srgbClr val="FF0103"/>
                </a:solidFill>
                <a:latin typeface="Arial" charset="0"/>
              </a:rPr>
              <a:t>• </a:t>
            </a:r>
            <a:r>
              <a:rPr lang="en-US" sz="1000" smtClean="0">
                <a:solidFill>
                  <a:srgbClr val="000000"/>
                </a:solidFill>
                <a:latin typeface="Arial" charset="0"/>
              </a:rPr>
              <a:t>Always lock out and tag out de-energized equipment.</a:t>
            </a:r>
          </a:p>
          <a:p>
            <a:pPr>
              <a:spcBef>
                <a:spcPct val="0"/>
              </a:spcBef>
            </a:pPr>
            <a:r>
              <a:rPr lang="en-US" sz="1000" smtClean="0">
                <a:solidFill>
                  <a:srgbClr val="FF0103"/>
                </a:solidFill>
                <a:latin typeface="Arial" charset="0"/>
              </a:rPr>
              <a:t>• </a:t>
            </a:r>
            <a:r>
              <a:rPr lang="en-US" sz="1000" smtClean="0">
                <a:solidFill>
                  <a:srgbClr val="000000"/>
                </a:solidFill>
                <a:latin typeface="Arial" charset="0"/>
              </a:rPr>
              <a:t>Companies must train workers to recognize and avoid unsafe conditions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466A15F-4450-4D4B-BED9-E8FC24BCDFEA}" type="slidenum">
              <a:rPr lang="en-US"/>
              <a:pPr fontAlgn="base">
                <a:spcBef>
                  <a:spcPct val="0"/>
                </a:spcBef>
                <a:spcAft>
                  <a:spcPct val="0"/>
                </a:spcAft>
              </a:pPr>
              <a:t>31</a:t>
            </a:fld>
            <a:endParaRPr lang="en-US"/>
          </a:p>
        </p:txBody>
      </p:sp>
      <p:sp>
        <p:nvSpPr>
          <p:cNvPr id="8089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838200" y="4327525"/>
            <a:ext cx="5791200"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solidFill>
                  <a:srgbClr val="000000"/>
                </a:solidFill>
                <a:latin typeface="Arial" charset="0"/>
              </a:rPr>
              <a:t>Make your environment safer by doing the following:</a:t>
            </a:r>
          </a:p>
          <a:p>
            <a:pPr>
              <a:spcBef>
                <a:spcPct val="0"/>
              </a:spcBef>
              <a:buFont typeface="Wingdings" pitchFamily="2" charset="2"/>
              <a:buChar char="§"/>
            </a:pPr>
            <a:r>
              <a:rPr lang="en-US" smtClean="0">
                <a:solidFill>
                  <a:srgbClr val="FF0103"/>
                </a:solidFill>
                <a:latin typeface="Arial" charset="0"/>
              </a:rPr>
              <a:t> </a:t>
            </a:r>
            <a:r>
              <a:rPr lang="en-US" smtClean="0">
                <a:solidFill>
                  <a:srgbClr val="000000"/>
                </a:solidFill>
                <a:latin typeface="Arial" charset="0"/>
              </a:rPr>
              <a:t>Lock and tag out circuits and machines.</a:t>
            </a:r>
          </a:p>
          <a:p>
            <a:pPr>
              <a:spcBef>
                <a:spcPct val="0"/>
              </a:spcBef>
              <a:buFont typeface="Wingdings" pitchFamily="2" charset="2"/>
              <a:buChar char="§"/>
            </a:pPr>
            <a:r>
              <a:rPr lang="en-US" smtClean="0">
                <a:solidFill>
                  <a:srgbClr val="FF0103"/>
                </a:solidFill>
                <a:latin typeface="Arial" charset="0"/>
              </a:rPr>
              <a:t> </a:t>
            </a:r>
            <a:r>
              <a:rPr lang="en-US" smtClean="0">
                <a:solidFill>
                  <a:srgbClr val="000000"/>
                </a:solidFill>
                <a:latin typeface="Arial" charset="0"/>
              </a:rPr>
              <a:t>Prevent overloaded wiring by using the right size and type of wire.</a:t>
            </a:r>
          </a:p>
          <a:p>
            <a:pPr>
              <a:spcBef>
                <a:spcPct val="0"/>
              </a:spcBef>
              <a:buFont typeface="Wingdings" pitchFamily="2" charset="2"/>
              <a:buChar char="§"/>
            </a:pPr>
            <a:r>
              <a:rPr lang="en-US" smtClean="0">
                <a:solidFill>
                  <a:srgbClr val="FF0103"/>
                </a:solidFill>
                <a:latin typeface="Arial" charset="0"/>
              </a:rPr>
              <a:t> </a:t>
            </a:r>
            <a:r>
              <a:rPr lang="en-US" smtClean="0">
                <a:solidFill>
                  <a:srgbClr val="000000"/>
                </a:solidFill>
                <a:latin typeface="Arial" charset="0"/>
              </a:rPr>
              <a:t>Prevent exposure to live electrical parts by isolating them.</a:t>
            </a:r>
          </a:p>
          <a:p>
            <a:pPr>
              <a:spcBef>
                <a:spcPct val="0"/>
              </a:spcBef>
              <a:buFont typeface="Wingdings" pitchFamily="2" charset="2"/>
              <a:buChar char="§"/>
            </a:pPr>
            <a:r>
              <a:rPr lang="en-US" smtClean="0">
                <a:solidFill>
                  <a:srgbClr val="FF0103"/>
                </a:solidFill>
                <a:latin typeface="Arial" charset="0"/>
              </a:rPr>
              <a:t> </a:t>
            </a:r>
            <a:r>
              <a:rPr lang="en-US" smtClean="0">
                <a:solidFill>
                  <a:srgbClr val="000000"/>
                </a:solidFill>
                <a:latin typeface="Arial" charset="0"/>
              </a:rPr>
              <a:t>Prevent exposure to live wires and parts by using insulation.</a:t>
            </a:r>
          </a:p>
          <a:p>
            <a:pPr>
              <a:spcBef>
                <a:spcPct val="0"/>
              </a:spcBef>
              <a:buFont typeface="Wingdings" pitchFamily="2" charset="2"/>
              <a:buChar char="§"/>
            </a:pPr>
            <a:r>
              <a:rPr lang="en-US" smtClean="0">
                <a:solidFill>
                  <a:srgbClr val="FF0103"/>
                </a:solidFill>
                <a:latin typeface="Arial" charset="0"/>
              </a:rPr>
              <a:t> </a:t>
            </a:r>
            <a:r>
              <a:rPr lang="en-US" smtClean="0">
                <a:solidFill>
                  <a:srgbClr val="000000"/>
                </a:solidFill>
                <a:latin typeface="Arial" charset="0"/>
              </a:rPr>
              <a:t>Prevent shocking currents from electrical systems and tools by grounding them.</a:t>
            </a:r>
          </a:p>
          <a:p>
            <a:pPr>
              <a:spcBef>
                <a:spcPct val="0"/>
              </a:spcBef>
              <a:buFont typeface="Wingdings" pitchFamily="2" charset="2"/>
              <a:buChar char="§"/>
            </a:pPr>
            <a:r>
              <a:rPr lang="en-US" smtClean="0">
                <a:solidFill>
                  <a:srgbClr val="FF0103"/>
                </a:solidFill>
                <a:latin typeface="Arial" charset="0"/>
              </a:rPr>
              <a:t> </a:t>
            </a:r>
            <a:r>
              <a:rPr lang="en-US" smtClean="0">
                <a:solidFill>
                  <a:srgbClr val="000000"/>
                </a:solidFill>
                <a:latin typeface="Arial" charset="0"/>
              </a:rPr>
              <a:t>Prevent shocking currents by using GFCI’s.</a:t>
            </a:r>
          </a:p>
          <a:p>
            <a:pPr>
              <a:spcBef>
                <a:spcPct val="0"/>
              </a:spcBef>
              <a:buFont typeface="Wingdings" pitchFamily="2" charset="2"/>
              <a:buChar char="§"/>
            </a:pPr>
            <a:r>
              <a:rPr lang="en-US" smtClean="0">
                <a:solidFill>
                  <a:srgbClr val="FF0103"/>
                </a:solidFill>
                <a:latin typeface="Arial" charset="0"/>
              </a:rPr>
              <a:t> </a:t>
            </a:r>
            <a:r>
              <a:rPr lang="en-US" smtClean="0">
                <a:solidFill>
                  <a:srgbClr val="000000"/>
                </a:solidFill>
                <a:latin typeface="Arial" charset="0"/>
              </a:rPr>
              <a:t>Prevent too much current in circuits by using overcurrent protection devices.</a:t>
            </a:r>
          </a:p>
          <a:p>
            <a:pPr>
              <a:spcBef>
                <a:spcPct val="0"/>
              </a:spcBef>
              <a:buFont typeface="Wingdings" pitchFamily="2" charset="2"/>
              <a:buNone/>
            </a:pPr>
            <a:endParaRPr lang="en-US" smtClean="0">
              <a:solidFill>
                <a:srgbClr val="000000"/>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CF8D2F3-5881-4A3F-AD85-753B88269A24}" type="slidenum">
              <a:rPr lang="en-US"/>
              <a:pPr fontAlgn="base">
                <a:spcBef>
                  <a:spcPct val="0"/>
                </a:spcBef>
                <a:spcAft>
                  <a:spcPct val="0"/>
                </a:spcAft>
              </a:pPr>
              <a:t>32</a:t>
            </a:fld>
            <a:endParaRPr lang="en-US"/>
          </a:p>
        </p:txBody>
      </p:sp>
      <p:sp>
        <p:nvSpPr>
          <p:cNvPr id="8192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itchFamily="2" charset="2"/>
              <a:buNone/>
            </a:pPr>
            <a:r>
              <a:rPr lang="en-US" smtClean="0">
                <a:solidFill>
                  <a:srgbClr val="000000"/>
                </a:solidFill>
                <a:latin typeface="Arial" charset="0"/>
              </a:rPr>
              <a:t>A damaged tool may not be grounded properly, so the housing of the tool may be energized, causing you to receive a shock. </a:t>
            </a:r>
          </a:p>
          <a:p>
            <a:pPr>
              <a:spcBef>
                <a:spcPct val="0"/>
              </a:spcBef>
              <a:buFont typeface="Wingdings" pitchFamily="2" charset="2"/>
              <a:buNone/>
            </a:pPr>
            <a:endParaRPr lang="en-US" smtClean="0">
              <a:solidFill>
                <a:srgbClr val="000000"/>
              </a:solidFill>
              <a:latin typeface="Arial" charset="0"/>
            </a:endParaRPr>
          </a:p>
          <a:p>
            <a:pPr>
              <a:spcBef>
                <a:spcPct val="0"/>
              </a:spcBef>
              <a:buFont typeface="Wingdings" pitchFamily="2" charset="2"/>
              <a:buNone/>
            </a:pPr>
            <a:r>
              <a:rPr lang="en-US" smtClean="0">
                <a:solidFill>
                  <a:srgbClr val="000000"/>
                </a:solidFill>
                <a:latin typeface="Arial" charset="0"/>
              </a:rPr>
              <a:t>Improperly grounded metal switch plates and ceiling lights are especially hazardous in wet conditions. If you touch a live electrical component with an uninsulated hand tool, you are more likely to receive a shock when standing in water.  But remember: you don’t have to be standing in water to be electrocuted. Wet clothing, high humidity, and perspiration also increase your chances of being electrocuted. </a:t>
            </a:r>
          </a:p>
          <a:p>
            <a:pPr>
              <a:spcBef>
                <a:spcPct val="0"/>
              </a:spcBef>
              <a:buFont typeface="Wingdings" pitchFamily="2" charset="2"/>
              <a:buNone/>
            </a:pPr>
            <a:endParaRPr lang="en-US" smtClean="0">
              <a:solidFill>
                <a:srgbClr val="000000"/>
              </a:solidFill>
              <a:latin typeface="Arial" charset="0"/>
            </a:endParaRPr>
          </a:p>
          <a:p>
            <a:pPr>
              <a:spcBef>
                <a:spcPct val="0"/>
              </a:spcBef>
            </a:pPr>
            <a:r>
              <a:rPr lang="en-US" smtClean="0">
                <a:latin typeface="Arial" charset="0"/>
              </a:rPr>
              <a:t>Use extra caution when working with electricity when water is present in the environment or on the skin.  Pure water is a poor conductor, but small amounts of impurities, like salt and acid (both are in perspiration), make it a ready conductor.</a:t>
            </a:r>
          </a:p>
          <a:p>
            <a:pPr>
              <a:spcBef>
                <a:spcPct val="0"/>
              </a:spcBef>
              <a:buFont typeface="Wingdings" pitchFamily="2" charset="2"/>
              <a:buNone/>
            </a:pPr>
            <a:endParaRPr lang="en-US" smtClean="0">
              <a:solidFill>
                <a:srgbClr val="000000"/>
              </a:solidFill>
              <a:latin typeface="Arial" charset="0"/>
            </a:endParaRPr>
          </a:p>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B6D0D9B-DFCE-457B-B26C-92B69D202814}" type="slidenum">
              <a:rPr lang="en-US"/>
              <a:pPr fontAlgn="base">
                <a:spcBef>
                  <a:spcPct val="0"/>
                </a:spcBef>
                <a:spcAft>
                  <a:spcPct val="0"/>
                </a:spcAft>
              </a:pPr>
              <a:t>34</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Trainers Notes:</a:t>
            </a:r>
          </a:p>
          <a:p>
            <a:pPr>
              <a:spcBef>
                <a:spcPct val="0"/>
              </a:spcBef>
            </a:pPr>
            <a:endParaRPr lang="en-US" smtClean="0"/>
          </a:p>
          <a:p>
            <a:pPr>
              <a:spcBef>
                <a:spcPct val="0"/>
              </a:spcBef>
            </a:pPr>
            <a:r>
              <a:rPr lang="en-US" smtClean="0"/>
              <a:t>Remind the class that, based on Ohms Law, working in wet conditions greatly reduces the resistance and puts workers at increased risk of electrocution. Using the hierarchy of controls, the highest level of protection comes from eliminating the hazard: avoid working in wet conditions, whenever possible. If that can’t be done, using approved electrical equipment can help. </a:t>
            </a:r>
          </a:p>
          <a:p>
            <a:pPr>
              <a:spcBef>
                <a:spcPct val="0"/>
              </a:spcBef>
            </a:pPr>
            <a:endParaRPr lang="en-US" smtClean="0"/>
          </a:p>
          <a:p>
            <a:pPr>
              <a:spcBef>
                <a:spcPct val="0"/>
              </a:spcBef>
            </a:pPr>
            <a:r>
              <a:rPr lang="en-US" smtClean="0"/>
              <a:t>Ask the class how many things they can see that are wrong in this picture. Make sure they note the patched cord running through the puddle. </a:t>
            </a:r>
          </a:p>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4013787-49EB-4452-B754-01D5105609BF}" type="slidenum">
              <a:rPr lang="en-US"/>
              <a:pPr fontAlgn="base">
                <a:spcBef>
                  <a:spcPct val="0"/>
                </a:spcBef>
                <a:spcAft>
                  <a:spcPct val="0"/>
                </a:spcAft>
              </a:pPr>
              <a:t>35</a:t>
            </a:fld>
            <a:endParaRPr lang="en-US"/>
          </a:p>
        </p:txBody>
      </p:sp>
      <p:sp>
        <p:nvSpPr>
          <p:cNvPr id="8397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9144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solidFill>
                  <a:srgbClr val="000000"/>
                </a:solidFill>
                <a:latin typeface="Arial" charset="0"/>
              </a:rPr>
              <a:t>Personal protective equipment (PPE) should always be the last line of defense against a hazard.  If the hazard is unavoidable, and cannot be addressed in any other safe manner, then employees must be fitted with proper PPE.</a:t>
            </a:r>
          </a:p>
          <a:p>
            <a:pPr>
              <a:spcBef>
                <a:spcPct val="0"/>
              </a:spcBef>
            </a:pPr>
            <a:endParaRPr lang="en-US" smtClean="0">
              <a:solidFill>
                <a:srgbClr val="000000"/>
              </a:solidFill>
              <a:latin typeface="Arial" charset="0"/>
            </a:endParaRPr>
          </a:p>
          <a:p>
            <a:pPr>
              <a:spcBef>
                <a:spcPct val="0"/>
              </a:spcBef>
            </a:pPr>
            <a:r>
              <a:rPr lang="en-US" b="1" smtClean="0">
                <a:solidFill>
                  <a:srgbClr val="000000"/>
                </a:solidFill>
                <a:latin typeface="Arial" charset="0"/>
              </a:rPr>
              <a:t>Safety shoes</a:t>
            </a:r>
            <a:r>
              <a:rPr lang="en-US" smtClean="0">
                <a:solidFill>
                  <a:srgbClr val="000000"/>
                </a:solidFill>
                <a:latin typeface="Arial" charset="0"/>
              </a:rPr>
              <a:t> should be</a:t>
            </a:r>
            <a:r>
              <a:rPr lang="en-US" smtClean="0">
                <a:latin typeface="Arial" charset="0"/>
              </a:rPr>
              <a:t> nonconductive</a:t>
            </a:r>
            <a:r>
              <a:rPr lang="en-US" b="1" smtClean="0">
                <a:latin typeface="Arial" charset="0"/>
              </a:rPr>
              <a:t> </a:t>
            </a:r>
            <a:r>
              <a:rPr lang="en-US" smtClean="0">
                <a:latin typeface="Arial" charset="0"/>
              </a:rPr>
              <a:t>and protect your feet from completing an electrical circuit to ground.  They can also protect against open circuits of up to 600 volts in dry conditions.  These shoes should be used with other insulating equipment and in connection with active precautions to reduce or eliminate the potential for providing a path for hazardous electrical energy. </a:t>
            </a:r>
          </a:p>
          <a:p>
            <a:pPr>
              <a:spcBef>
                <a:spcPct val="0"/>
              </a:spcBef>
            </a:pPr>
            <a:endParaRPr lang="en-US" smtClean="0">
              <a:latin typeface="Arial" charset="0"/>
            </a:endParaRPr>
          </a:p>
          <a:p>
            <a:pPr>
              <a:spcBef>
                <a:spcPct val="0"/>
              </a:spcBef>
            </a:pPr>
            <a:r>
              <a:rPr lang="en-US" smtClean="0">
                <a:latin typeface="Arial" charset="0"/>
              </a:rPr>
              <a:t>When it is necessary to handle or come close to wires with a potential live electrical charge, it is essential to use proper insulating PPE to protect employees from contact with the hazardous electrical energy.</a:t>
            </a:r>
          </a:p>
          <a:p>
            <a:pPr>
              <a:spcBef>
                <a:spcPct val="0"/>
              </a:spcBef>
            </a:pPr>
            <a:endParaRPr lang="en-US" smtClean="0">
              <a:latin typeface="Arial" charset="0"/>
            </a:endParaRPr>
          </a:p>
          <a:p>
            <a:pPr>
              <a:spcBef>
                <a:spcPct val="0"/>
              </a:spcBef>
            </a:pPr>
            <a:r>
              <a:rPr lang="en-US" b="1" smtClean="0">
                <a:latin typeface="Arial" charset="0"/>
              </a:rPr>
              <a:t>Specific types of hard hats</a:t>
            </a:r>
            <a:r>
              <a:rPr lang="en-US" smtClean="0">
                <a:latin typeface="Arial" charset="0"/>
              </a:rPr>
              <a:t> are needed when performing electrical work. </a:t>
            </a:r>
          </a:p>
          <a:p>
            <a:pPr>
              <a:spcBef>
                <a:spcPct val="0"/>
              </a:spcBef>
            </a:pPr>
            <a:r>
              <a:rPr lang="en-US" smtClean="0">
                <a:latin typeface="Arial" charset="0"/>
              </a:rPr>
              <a:t>A “Class B” Electrical/Utility type hard hat protects against falling objects and high-voltage shock and burns. </a:t>
            </a:r>
          </a:p>
          <a:p>
            <a:pPr>
              <a:spcBef>
                <a:spcPct val="0"/>
              </a:spcBef>
            </a:pPr>
            <a:endParaRPr lang="en-US" smtClean="0">
              <a:solidFill>
                <a:srgbClr val="000000"/>
              </a:solidFill>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FF24487-DC82-406D-AAAA-42F935B3ECEB}" type="slidenum">
              <a:rPr lang="en-US"/>
              <a:pPr fontAlgn="base">
                <a:spcBef>
                  <a:spcPct val="0"/>
                </a:spcBef>
                <a:spcAft>
                  <a:spcPct val="0"/>
                </a:spcAft>
              </a:pPr>
              <a:t>36</a:t>
            </a:fld>
            <a:endParaRPr lang="en-US"/>
          </a:p>
        </p:txBody>
      </p:sp>
      <p:sp>
        <p:nvSpPr>
          <p:cNvPr id="8499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charset="0"/>
              </a:rPr>
              <a:t>If the polarity is reversed on a GFCI, the lights will test good, but the press to test button will not trip the circuit.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E434D45-505A-411E-9F02-9A4B06688DC2}" type="slidenum">
              <a:rPr lang="en-US"/>
              <a:pPr fontAlgn="base">
                <a:spcBef>
                  <a:spcPct val="0"/>
                </a:spcBef>
                <a:spcAft>
                  <a:spcPct val="0"/>
                </a:spcAft>
              </a:pPr>
              <a:t>37</a:t>
            </a:fld>
            <a:endParaRPr lang="en-US"/>
          </a:p>
        </p:txBody>
      </p:sp>
      <p:sp>
        <p:nvSpPr>
          <p:cNvPr id="86019"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914400" y="4341813"/>
            <a:ext cx="52578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charset="0"/>
              </a:rPr>
              <a:t>1926.21(b)(2)</a:t>
            </a:r>
          </a:p>
          <a:p>
            <a:pPr>
              <a:spcBef>
                <a:spcPct val="0"/>
              </a:spcBef>
            </a:pPr>
            <a:endParaRPr lang="en-US" smtClean="0">
              <a:latin typeface="Arial" charset="0"/>
            </a:endParaRPr>
          </a:p>
          <a:p>
            <a:pPr>
              <a:spcBef>
                <a:spcPct val="0"/>
              </a:spcBef>
            </a:pPr>
            <a:r>
              <a:rPr lang="en-US" b="1" smtClean="0">
                <a:latin typeface="Arial" charset="0"/>
              </a:rPr>
              <a:t>De-energizing Electrical Equipment</a:t>
            </a:r>
            <a:r>
              <a:rPr lang="en-US" smtClean="0">
                <a:latin typeface="Arial" charset="0"/>
              </a:rPr>
              <a:t>. </a:t>
            </a:r>
          </a:p>
          <a:p>
            <a:pPr>
              <a:spcBef>
                <a:spcPct val="0"/>
              </a:spcBef>
            </a:pPr>
            <a:r>
              <a:rPr lang="en-US" smtClean="0">
                <a:latin typeface="Arial" charset="0"/>
              </a:rPr>
              <a:t>Accidental or unexpected starting of electrical equipment can cause injury or death.  Before ANY inspections or repairs are made, the current must be turned off at the switch box and the switch padlocked in the OFF position.  At the same time, the switch or controls of the machine or other equipment being locked out of service must be securely tagged to show which equipment or circuits are being worked on.</a:t>
            </a:r>
          </a:p>
          <a:p>
            <a:pPr>
              <a:spcBef>
                <a:spcPct val="0"/>
              </a:spcBef>
            </a:pPr>
            <a:endParaRPr lang="en-US" smtClean="0">
              <a:latin typeface="Arial" charset="0"/>
            </a:endParaRPr>
          </a:p>
          <a:p>
            <a:pPr>
              <a:spcBef>
                <a:spcPct val="0"/>
              </a:spcBef>
            </a:pPr>
            <a:r>
              <a:rPr lang="en-US" smtClean="0">
                <a:latin typeface="Arial" charset="0"/>
              </a:rPr>
              <a:t>Employees shall be trained in and familiar with the safety-related work practices that pertain to their respective job assignments.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ACDAB6B-76EE-4268-928C-2841B4C8818B}" type="slidenum">
              <a:rPr lang="en-US"/>
              <a:pPr fontAlgn="base">
                <a:spcBef>
                  <a:spcPct val="0"/>
                </a:spcBef>
                <a:spcAft>
                  <a:spcPct val="0"/>
                </a:spcAft>
              </a:pPr>
              <a:t>38</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Ask the class if anyone has been on a job where someone got a serious shock. Stress that quick and appropriate action is needed to save the victim AND to be sure you aren’t also a victim. These common sense recommendations should be reviewed because during an emergency it is easy to do the wrong thing. </a:t>
            </a:r>
          </a:p>
          <a:p>
            <a:pPr>
              <a:spcBef>
                <a:spcPct val="0"/>
              </a:spcBef>
            </a:pPr>
            <a:endParaRPr lang="en-US" smtClean="0"/>
          </a:p>
          <a:p>
            <a:pPr>
              <a:spcBef>
                <a:spcPct val="0"/>
              </a:spcBef>
              <a:buFont typeface="Symbol" pitchFamily="18" charset="2"/>
              <a:buChar char=""/>
            </a:pPr>
            <a:r>
              <a:rPr lang="en-US" smtClean="0"/>
              <a:t>Look first. Don't touch the victim because current can still be flowing through his or her body.</a:t>
            </a:r>
          </a:p>
          <a:p>
            <a:pPr>
              <a:spcBef>
                <a:spcPct val="0"/>
              </a:spcBef>
              <a:buFont typeface="Symbol" pitchFamily="18" charset="2"/>
              <a:buChar char=""/>
            </a:pPr>
            <a:r>
              <a:rPr lang="en-US" smtClean="0"/>
              <a:t>Turn off the source of electricity if possible. If not, move the source away from you and the affected person using a non-conducting object.</a:t>
            </a:r>
          </a:p>
          <a:p>
            <a:pPr>
              <a:spcBef>
                <a:spcPct val="0"/>
              </a:spcBef>
              <a:buFont typeface="Symbol" pitchFamily="18" charset="2"/>
              <a:buChar char=""/>
            </a:pPr>
            <a:r>
              <a:rPr lang="en-US" smtClean="0"/>
              <a:t>Get EMS there.</a:t>
            </a:r>
          </a:p>
          <a:p>
            <a:pPr>
              <a:spcBef>
                <a:spcPct val="0"/>
              </a:spcBef>
              <a:buFont typeface="Symbol" pitchFamily="18" charset="2"/>
              <a:buChar char=""/>
            </a:pPr>
            <a:r>
              <a:rPr lang="en-US" smtClean="0"/>
              <a:t>Try not to touch burns.</a:t>
            </a:r>
          </a:p>
          <a:p>
            <a:pPr>
              <a:spcBef>
                <a:spcPct val="0"/>
              </a:spcBef>
              <a:buFont typeface="Symbol" pitchFamily="18" charset="2"/>
              <a:buChar char=""/>
            </a:pPr>
            <a:r>
              <a:rPr lang="en-US" smtClean="0"/>
              <a:t>If you are qualified, start basic first aid and CPR as necessary until EMS arrives.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6360EA-3227-4A7C-945A-88E8591E550E}" type="slidenum">
              <a:rPr lang="en-US"/>
              <a:pPr fontAlgn="base">
                <a:spcBef>
                  <a:spcPct val="0"/>
                </a:spcBef>
                <a:spcAft>
                  <a:spcPct val="0"/>
                </a:spcAft>
              </a:pPr>
              <a:t>4</a:t>
            </a:fld>
            <a:endParaRPr 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b="1" u="sng" smtClean="0"/>
          </a:p>
          <a:p>
            <a:pPr>
              <a:spcBef>
                <a:spcPct val="0"/>
              </a:spcBef>
            </a:pPr>
            <a:r>
              <a:rPr lang="en-US" b="1" smtClean="0"/>
              <a:t>The following text describes the fatality pictured in this slide:</a:t>
            </a:r>
          </a:p>
          <a:p>
            <a:pPr>
              <a:spcBef>
                <a:spcPct val="0"/>
              </a:spcBef>
            </a:pPr>
            <a:endParaRPr lang="en-US" smtClean="0"/>
          </a:p>
          <a:p>
            <a:pPr>
              <a:spcBef>
                <a:spcPct val="0"/>
              </a:spcBef>
            </a:pPr>
            <a:r>
              <a:rPr lang="en-US" smtClean="0"/>
              <a:t>In 2003, a 53-year-old construction worker was electrocuted and died when the forklift he was guiding hit an overhead powerline and became energized.  The victim was connected to the forklift by a cable he was holding.  The system arced to the grass and caught the grass on fire.  The operator initially stayed in the cab until the fire spread to the forklift then jumped clear as instructed in prior training. </a:t>
            </a:r>
          </a:p>
          <a:p>
            <a:pPr>
              <a:spcBef>
                <a:spcPct val="0"/>
              </a:spcBef>
            </a:pPr>
            <a:endParaRPr lang="en-US" smtClean="0"/>
          </a:p>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CFAFB08-2369-4002-808B-5BEA4D8A690A}" type="slidenum">
              <a:rPr lang="en-US"/>
              <a:pPr fontAlgn="base">
                <a:spcBef>
                  <a:spcPct val="0"/>
                </a:spcBef>
                <a:spcAft>
                  <a:spcPct val="0"/>
                </a:spcAft>
              </a:pPr>
              <a:t>5</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5425" indent="-225425">
              <a:spcBef>
                <a:spcPct val="0"/>
              </a:spcBef>
            </a:pPr>
            <a:r>
              <a:rPr lang="en-US" b="1" u="sng" smtClean="0"/>
              <a:t>Trainer Notes:</a:t>
            </a:r>
          </a:p>
          <a:p>
            <a:pPr marL="225425" indent="-225425">
              <a:spcBef>
                <a:spcPct val="0"/>
              </a:spcBef>
            </a:pPr>
            <a:endParaRPr lang="en-US" smtClean="0"/>
          </a:p>
          <a:p>
            <a:pPr marL="225425" indent="-225425">
              <a:spcBef>
                <a:spcPct val="0"/>
              </a:spcBef>
            </a:pPr>
            <a:r>
              <a:rPr lang="en-US" smtClean="0"/>
              <a:t>	Workers need to be cautioned that the risks of electricity are greater while working at elevations because any contact with electricity, no matter how mild, can cause a physical reaction that can result in a fall. The situation is made more difficult because it may not be possible to shut off the electricity and it may be high voltage.</a:t>
            </a:r>
          </a:p>
          <a:p>
            <a:pPr marL="225425" indent="-225425">
              <a:spcBef>
                <a:spcPct val="0"/>
              </a:spcBef>
            </a:pPr>
            <a:endParaRPr lang="en-US" smtClean="0"/>
          </a:p>
          <a:p>
            <a:pPr marL="225425" indent="-225425">
              <a:spcBef>
                <a:spcPct val="0"/>
              </a:spcBef>
            </a:pPr>
            <a:r>
              <a:rPr lang="en-US" smtClean="0"/>
              <a:t>This would be a good opportunity to discuss the hierarchy of controls. Ask the class what controls they can think of and what level of the hierarchy they represent. Here are some possible answers:</a:t>
            </a:r>
          </a:p>
          <a:p>
            <a:pPr marL="225425" indent="-225425">
              <a:spcBef>
                <a:spcPct val="0"/>
              </a:spcBef>
            </a:pPr>
            <a:endParaRPr lang="en-US" smtClean="0"/>
          </a:p>
          <a:p>
            <a:pPr marL="225425" indent="-225425">
              <a:spcBef>
                <a:spcPct val="0"/>
              </a:spcBef>
              <a:buFontTx/>
              <a:buAutoNum type="arabicPeriod"/>
            </a:pPr>
            <a:r>
              <a:rPr lang="en-US" smtClean="0"/>
              <a:t>Have the electricity shut down = Engineering control</a:t>
            </a:r>
          </a:p>
          <a:p>
            <a:pPr marL="225425" indent="-225425">
              <a:spcBef>
                <a:spcPct val="0"/>
              </a:spcBef>
              <a:buFontTx/>
              <a:buAutoNum type="arabicPeriod"/>
            </a:pPr>
            <a:r>
              <a:rPr lang="en-US" smtClean="0"/>
              <a:t>Maintain a safe working distance = Administrative control</a:t>
            </a:r>
          </a:p>
          <a:p>
            <a:pPr marL="225425" indent="-225425">
              <a:spcBef>
                <a:spcPct val="0"/>
              </a:spcBef>
              <a:buFontTx/>
              <a:buAutoNum type="arabicPeriod"/>
            </a:pPr>
            <a:r>
              <a:rPr lang="en-US" smtClean="0"/>
              <a:t>Wear personal fall arrest system = Personal protective equipment</a:t>
            </a:r>
          </a:p>
          <a:p>
            <a:pPr marL="225425" indent="-225425">
              <a:spcBef>
                <a:spcPct val="0"/>
              </a:spcBef>
            </a:pPr>
            <a:endParaRPr lang="en-US" smtClean="0"/>
          </a:p>
          <a:p>
            <a:pPr marL="225425" indent="-225425">
              <a:spcBef>
                <a:spcPct val="0"/>
              </a:spcBef>
            </a:pPr>
            <a:endParaRPr lang="en-US" smtClean="0"/>
          </a:p>
          <a:p>
            <a:pPr marL="225425" indent="-225425">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D3BDFE5-C409-42DC-A629-2DBC6BE18695}" type="slidenum">
              <a:rPr lang="en-US"/>
              <a:pPr fontAlgn="base">
                <a:spcBef>
                  <a:spcPct val="0"/>
                </a:spcBef>
                <a:spcAft>
                  <a:spcPct val="0"/>
                </a:spcAft>
              </a:pPr>
              <a:t>6</a:t>
            </a:fld>
            <a:endParaRPr lang="en-US"/>
          </a:p>
        </p:txBody>
      </p:sp>
      <p:sp>
        <p:nvSpPr>
          <p:cNvPr id="55299"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14400" y="4341813"/>
            <a:ext cx="5105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Electricity travels in closed circuits, and its normal route is through a conductor. Electric shock occurs when the body becomes a part of the  circuit. </a:t>
            </a:r>
          </a:p>
          <a:p>
            <a:pPr>
              <a:spcBef>
                <a:spcPct val="0"/>
              </a:spcBef>
            </a:pPr>
            <a:endParaRPr lang="en-US" b="1" smtClean="0"/>
          </a:p>
          <a:p>
            <a:pPr>
              <a:spcBef>
                <a:spcPct val="0"/>
              </a:spcBef>
            </a:pPr>
            <a:r>
              <a:rPr lang="en-US" b="1" smtClean="0"/>
              <a:t>Grounding</a:t>
            </a:r>
            <a:r>
              <a:rPr lang="en-US" smtClean="0"/>
              <a:t> is a physical connection to the earth, which is at zero volts.</a:t>
            </a:r>
          </a:p>
          <a:p>
            <a:pPr>
              <a:spcBef>
                <a:spcPct val="0"/>
              </a:spcBef>
            </a:pPr>
            <a:endParaRPr lang="en-US" smtClean="0"/>
          </a:p>
          <a:p>
            <a:pPr>
              <a:spcBef>
                <a:spcPct val="0"/>
              </a:spcBef>
            </a:pPr>
            <a:r>
              <a:rPr lang="en-US" b="1" smtClean="0"/>
              <a:t>The metal parts of electric tools and machines may become energized</a:t>
            </a:r>
            <a:r>
              <a:rPr lang="en-US" smtClean="0"/>
              <a:t> if there is a break in the insulation of the tool or machine wiring.  A worker using these tools and machines is made less vulnerable to electric shock when there is a low-resistance path from the metallic case of the tool or machine to the ground.  This is done through the use of an equipment grounding conductor—a low-resistance wire that causes the unwanted current to pass directly to the ground, thereby greatly reducing the amount of current passing through the body of the person in contact with the tool or machine.  </a:t>
            </a:r>
          </a:p>
          <a:p>
            <a:pPr>
              <a:spcBef>
                <a:spcPct val="0"/>
              </a:spcBef>
            </a:pPr>
            <a:endParaRPr lang="en-US" smtClean="0"/>
          </a:p>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30E79AE-DE89-4F74-A934-15A0C9ED1E1A}" type="slidenum">
              <a:rPr lang="en-US"/>
              <a:pPr fontAlgn="base">
                <a:spcBef>
                  <a:spcPct val="0"/>
                </a:spcBef>
                <a:spcAft>
                  <a:spcPct val="0"/>
                </a:spcAft>
              </a:pPr>
              <a:t>7</a:t>
            </a:fld>
            <a:endParaRPr lang="en-US"/>
          </a:p>
        </p:txBody>
      </p:sp>
      <p:sp>
        <p:nvSpPr>
          <p:cNvPr id="56323"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14400" y="4341813"/>
            <a:ext cx="51816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charset="0"/>
              </a:rPr>
              <a:t>Other factors that may affect the severity of the shock are:</a:t>
            </a:r>
          </a:p>
          <a:p>
            <a:pPr>
              <a:spcBef>
                <a:spcPct val="0"/>
              </a:spcBef>
            </a:pPr>
            <a:r>
              <a:rPr lang="en-US" smtClean="0">
                <a:latin typeface="Arial" charset="0"/>
              </a:rPr>
              <a:t>       - The voltage of the current. </a:t>
            </a:r>
          </a:p>
          <a:p>
            <a:pPr>
              <a:spcBef>
                <a:spcPct val="0"/>
              </a:spcBef>
            </a:pPr>
            <a:r>
              <a:rPr lang="en-US" smtClean="0">
                <a:latin typeface="Arial" charset="0"/>
              </a:rPr>
              <a:t>       - The presence of moisture </a:t>
            </a:r>
          </a:p>
          <a:p>
            <a:pPr>
              <a:spcBef>
                <a:spcPct val="0"/>
              </a:spcBef>
            </a:pPr>
            <a:r>
              <a:rPr lang="en-US" smtClean="0">
                <a:latin typeface="Arial" charset="0"/>
              </a:rPr>
              <a:t>       - The general health of the person prior to the shock. </a:t>
            </a:r>
          </a:p>
          <a:p>
            <a:pPr>
              <a:spcBef>
                <a:spcPct val="0"/>
              </a:spcBef>
            </a:pPr>
            <a:endParaRPr lang="en-US" smtClean="0">
              <a:latin typeface="Arial" charset="0"/>
            </a:endParaRPr>
          </a:p>
          <a:p>
            <a:pPr>
              <a:spcBef>
                <a:spcPct val="0"/>
              </a:spcBef>
            </a:pPr>
            <a:r>
              <a:rPr lang="en-US" smtClean="0">
                <a:latin typeface="Arial" charset="0"/>
              </a:rPr>
              <a:t>Low voltages can be extremely dangerous because, all other factors being equal, the degree of injury increases the longer the body is in contact with the circuit.</a:t>
            </a:r>
          </a:p>
          <a:p>
            <a:pPr>
              <a:spcBef>
                <a:spcPct val="0"/>
              </a:spcBef>
            </a:pPr>
            <a:endParaRPr lang="en-US" smtClean="0">
              <a:latin typeface="Arial" charset="0"/>
            </a:endParaRPr>
          </a:p>
          <a:p>
            <a:pPr>
              <a:spcBef>
                <a:spcPct val="0"/>
              </a:spcBef>
            </a:pPr>
            <a:r>
              <a:rPr lang="en-US" smtClean="0">
                <a:latin typeface="Arial" charset="0"/>
              </a:rPr>
              <a:t>The resistance of the body varies based on:</a:t>
            </a:r>
          </a:p>
          <a:p>
            <a:pPr>
              <a:spcBef>
                <a:spcPct val="0"/>
              </a:spcBef>
              <a:buFontTx/>
              <a:buChar char="•"/>
            </a:pPr>
            <a:r>
              <a:rPr lang="en-US" smtClean="0">
                <a:latin typeface="Arial" charset="0"/>
              </a:rPr>
              <a:t> The amount of moisture on the skin (less moisture = more resistance)</a:t>
            </a:r>
          </a:p>
          <a:p>
            <a:pPr>
              <a:spcBef>
                <a:spcPct val="0"/>
              </a:spcBef>
              <a:buFontTx/>
              <a:buChar char="•"/>
            </a:pPr>
            <a:r>
              <a:rPr lang="en-US" smtClean="0">
                <a:latin typeface="Arial" charset="0"/>
              </a:rPr>
              <a:t> The size of the area of contact (smaller area = more resistance)</a:t>
            </a:r>
          </a:p>
          <a:p>
            <a:pPr>
              <a:spcBef>
                <a:spcPct val="0"/>
              </a:spcBef>
              <a:buFontTx/>
              <a:buChar char="•"/>
            </a:pPr>
            <a:r>
              <a:rPr lang="en-US" smtClean="0">
                <a:latin typeface="Arial" charset="0"/>
              </a:rPr>
              <a:t> The pressure applied to the contact point (less pressure = more resistance)</a:t>
            </a:r>
          </a:p>
          <a:p>
            <a:pPr>
              <a:spcBef>
                <a:spcPct val="0"/>
              </a:spcBef>
              <a:buFontTx/>
              <a:buChar char="•"/>
            </a:pPr>
            <a:r>
              <a:rPr lang="en-US" smtClean="0">
                <a:latin typeface="Arial" charset="0"/>
              </a:rPr>
              <a:t> Muscular structure (less muscle = less resistance)</a:t>
            </a:r>
          </a:p>
          <a:p>
            <a:pPr lvl="1">
              <a:spcBef>
                <a:spcPct val="0"/>
              </a:spcBef>
              <a:buFontTx/>
              <a:buChar char="•"/>
            </a:pPr>
            <a:endParaRPr lang="en-US" smtClean="0">
              <a:latin typeface="Arial" charset="0"/>
            </a:endParaRPr>
          </a:p>
          <a:p>
            <a:pPr>
              <a:spcBef>
                <a:spcPct val="0"/>
              </a:spcBef>
            </a:pPr>
            <a:endParaRPr lang="en-US" smtClean="0">
              <a:latin typeface="Arial" charset="0"/>
            </a:endParaRPr>
          </a:p>
          <a:p>
            <a:pPr>
              <a:spcBef>
                <a:spcPct val="0"/>
              </a:spcBef>
            </a:pPr>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F8A8E4-E3BB-4615-9D55-674F20240CD5}" type="slidenum">
              <a:rPr lang="en-US"/>
              <a:pPr fontAlgn="base">
                <a:spcBef>
                  <a:spcPct val="0"/>
                </a:spcBef>
                <a:spcAft>
                  <a:spcPct val="0"/>
                </a:spcAft>
              </a:pPr>
              <a:t>8</a:t>
            </a:fld>
            <a:endParaRPr lang="en-US"/>
          </a:p>
        </p:txBody>
      </p:sp>
      <p:sp>
        <p:nvSpPr>
          <p:cNvPr id="57347"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14400" y="4341813"/>
            <a:ext cx="52578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charset="0"/>
              </a:rPr>
              <a:t>Shock-related injuries include burns, internal injuries, and injuries due to</a:t>
            </a:r>
          </a:p>
          <a:p>
            <a:pPr>
              <a:spcBef>
                <a:spcPct val="0"/>
              </a:spcBef>
            </a:pPr>
            <a:r>
              <a:rPr lang="en-US" smtClean="0">
                <a:latin typeface="Arial" charset="0"/>
              </a:rPr>
              <a:t>involuntary muscle contractions.</a:t>
            </a:r>
          </a:p>
          <a:p>
            <a:pPr>
              <a:spcBef>
                <a:spcPct val="0"/>
              </a:spcBef>
            </a:pPr>
            <a:endParaRPr lang="en-US" smtClean="0">
              <a:latin typeface="Arial" charset="0"/>
            </a:endParaRPr>
          </a:p>
          <a:p>
            <a:pPr>
              <a:spcBef>
                <a:spcPct val="0"/>
              </a:spcBef>
            </a:pPr>
            <a:r>
              <a:rPr lang="en-US" smtClean="0">
                <a:solidFill>
                  <a:srgbClr val="000000"/>
                </a:solidFill>
                <a:latin typeface="Arial" charset="0"/>
              </a:rPr>
              <a:t>The most common shock-related injury is a burn.  Burns suffered in electrical incidents may be one or more of the following three types.</a:t>
            </a:r>
          </a:p>
          <a:p>
            <a:pPr>
              <a:spcBef>
                <a:spcPct val="0"/>
              </a:spcBef>
            </a:pPr>
            <a:endParaRPr lang="en-US" smtClean="0">
              <a:solidFill>
                <a:srgbClr val="000000"/>
              </a:solidFill>
              <a:latin typeface="Arial" charset="0"/>
            </a:endParaRPr>
          </a:p>
          <a:p>
            <a:pPr>
              <a:spcBef>
                <a:spcPct val="0"/>
              </a:spcBef>
            </a:pPr>
            <a:r>
              <a:rPr lang="en-US" smtClean="0">
                <a:solidFill>
                  <a:srgbClr val="000000"/>
                </a:solidFill>
                <a:latin typeface="Arial" charset="0"/>
              </a:rPr>
              <a:t>Electrical burns cause tissue damage, and are the result of heat generated by the flow of electrical current through the body.   These are one of the most serious injuries you can receive and require immediate attention.</a:t>
            </a:r>
          </a:p>
          <a:p>
            <a:pPr>
              <a:spcBef>
                <a:spcPct val="0"/>
              </a:spcBef>
            </a:pPr>
            <a:endParaRPr lang="en-US" smtClean="0">
              <a:solidFill>
                <a:srgbClr val="000000"/>
              </a:solidFill>
              <a:latin typeface="Arial" charset="0"/>
            </a:endParaRPr>
          </a:p>
          <a:p>
            <a:pPr>
              <a:spcBef>
                <a:spcPct val="0"/>
              </a:spcBef>
            </a:pPr>
            <a:r>
              <a:rPr lang="en-US" smtClean="0">
                <a:solidFill>
                  <a:srgbClr val="000000"/>
                </a:solidFill>
                <a:latin typeface="Arial" charset="0"/>
              </a:rPr>
              <a:t>Arc or Flash burns are caused by high temperatures near the body produced by an electrical arc or explosion.  Attend to them immediately.</a:t>
            </a:r>
          </a:p>
          <a:p>
            <a:pPr>
              <a:spcBef>
                <a:spcPct val="0"/>
              </a:spcBef>
            </a:pPr>
            <a:endParaRPr lang="en-US" smtClean="0">
              <a:solidFill>
                <a:srgbClr val="000000"/>
              </a:solidFill>
              <a:latin typeface="Arial" charset="0"/>
            </a:endParaRPr>
          </a:p>
          <a:p>
            <a:pPr>
              <a:spcBef>
                <a:spcPct val="0"/>
              </a:spcBef>
            </a:pPr>
            <a:r>
              <a:rPr lang="en-US" smtClean="0">
                <a:solidFill>
                  <a:srgbClr val="000000"/>
                </a:solidFill>
                <a:latin typeface="Arial" charset="0"/>
              </a:rPr>
              <a:t>Thermal contact burns occur when skin comes in contact with overheated electric equipment, or when clothing is ignited by an electrical incident.  </a:t>
            </a:r>
          </a:p>
          <a:p>
            <a:pPr>
              <a:spcBef>
                <a:spcPct val="0"/>
              </a:spcBef>
            </a:pPr>
            <a:endParaRPr lang="en-US" smtClean="0">
              <a:latin typeface="Arial" charset="0"/>
            </a:endParaRPr>
          </a:p>
          <a:p>
            <a:pPr>
              <a:spcBef>
                <a:spcPct val="0"/>
              </a:spcBef>
            </a:pPr>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046A800-1DF4-4F1F-A0DF-567CDCF720BB}" type="slidenum">
              <a:rPr lang="en-US"/>
              <a:pPr fontAlgn="base">
                <a:spcBef>
                  <a:spcPct val="0"/>
                </a:spcBef>
                <a:spcAft>
                  <a:spcPct val="0"/>
                </a:spcAft>
              </a:pPr>
              <a:t>9</a:t>
            </a:fld>
            <a:endParaRPr lang="en-US"/>
          </a:p>
        </p:txBody>
      </p:sp>
      <p:sp>
        <p:nvSpPr>
          <p:cNvPr id="5837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43EC03-20C8-4A31-87E4-84B2785BC556}"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0EED38-9BC2-49C5-99F4-FAC4913447E7}" type="slidenum">
              <a:rPr lang="en-US"/>
              <a:pPr>
                <a:defRPr/>
              </a:pPr>
              <a:t>‹#›</a:t>
            </a:fld>
            <a:endParaRPr lang="en-US"/>
          </a:p>
        </p:txBody>
      </p:sp>
    </p:spTree>
    <p:extLst>
      <p:ext uri="{BB962C8B-B14F-4D97-AF65-F5344CB8AC3E}">
        <p14:creationId xmlns:p14="http://schemas.microsoft.com/office/powerpoint/2010/main" val="316714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6886BF-8EB0-4034-B1AB-94A9AE5880CB}"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94B3BD-806C-480D-A364-AE0EA62C1756}" type="slidenum">
              <a:rPr lang="en-US"/>
              <a:pPr>
                <a:defRPr/>
              </a:pPr>
              <a:t>‹#›</a:t>
            </a:fld>
            <a:endParaRPr lang="en-US"/>
          </a:p>
        </p:txBody>
      </p:sp>
    </p:spTree>
    <p:extLst>
      <p:ext uri="{BB962C8B-B14F-4D97-AF65-F5344CB8AC3E}">
        <p14:creationId xmlns:p14="http://schemas.microsoft.com/office/powerpoint/2010/main" val="191963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CB7E37-D3BF-43C6-BED1-2B1143719728}"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671239-1A12-4B39-A397-0CBDB009D85D}" type="slidenum">
              <a:rPr lang="en-US"/>
              <a:pPr>
                <a:defRPr/>
              </a:pPr>
              <a:t>‹#›</a:t>
            </a:fld>
            <a:endParaRPr lang="en-US"/>
          </a:p>
        </p:txBody>
      </p:sp>
    </p:spTree>
    <p:extLst>
      <p:ext uri="{BB962C8B-B14F-4D97-AF65-F5344CB8AC3E}">
        <p14:creationId xmlns:p14="http://schemas.microsoft.com/office/powerpoint/2010/main" val="396686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EB0DF1E3-723D-4F81-8C6B-3A3C31F6C8CE}" type="slidenum">
              <a:rPr lang="en-US"/>
              <a:pPr>
                <a:defRPr/>
              </a:pPr>
              <a:t>‹#›</a:t>
            </a:fld>
            <a:endParaRPr lang="en-US"/>
          </a:p>
        </p:txBody>
      </p:sp>
    </p:spTree>
    <p:extLst>
      <p:ext uri="{BB962C8B-B14F-4D97-AF65-F5344CB8AC3E}">
        <p14:creationId xmlns:p14="http://schemas.microsoft.com/office/powerpoint/2010/main" val="3885262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rtlCol="0">
            <a:normAutofit/>
          </a:bodyPr>
          <a:lstStyle/>
          <a:p>
            <a:pPr lvl="0"/>
            <a:endParaRPr lang="en-US" noProof="0" smtClean="0"/>
          </a:p>
        </p:txBody>
      </p:sp>
      <p:sp>
        <p:nvSpPr>
          <p:cNvPr id="5" name="Rectangle 4"/>
          <p:cNvSpPr>
            <a:spLocks noGrp="1" noChangeArrowheads="1"/>
          </p:cNvSpPr>
          <p:nvPr>
            <p:ph type="dt" sz="half" idx="10"/>
          </p:nvPr>
        </p:nvSpPr>
        <p:spPr/>
        <p:txBody>
          <a:bodyPr/>
          <a:lstStyle>
            <a:lvl1pPr>
              <a:defRPr smtClean="0"/>
            </a:lvl1pPr>
          </a:lstStyle>
          <a:p>
            <a:pPr>
              <a:defRPr/>
            </a:pPr>
            <a:fld id="{9A1908A5-BBBC-4F3F-8202-F422A3F11ACF}" type="datetime1">
              <a:rPr lang="en-US"/>
              <a:pPr>
                <a:defRPr/>
              </a:pPr>
              <a:t>5/10/2012</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FFE6019-F4AA-42C1-987E-AF73C75348DC}" type="slidenum">
              <a:rPr lang="en-US"/>
              <a:pPr>
                <a:defRPr/>
              </a:pPr>
              <a:t>‹#›</a:t>
            </a:fld>
            <a:endParaRPr lang="en-US"/>
          </a:p>
        </p:txBody>
      </p:sp>
    </p:spTree>
    <p:extLst>
      <p:ext uri="{BB962C8B-B14F-4D97-AF65-F5344CB8AC3E}">
        <p14:creationId xmlns:p14="http://schemas.microsoft.com/office/powerpoint/2010/main" val="3917087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smtClean="0"/>
            </a:lvl1pPr>
          </a:lstStyle>
          <a:p>
            <a:pPr>
              <a:defRPr/>
            </a:pPr>
            <a:fld id="{3B4D9D41-D09D-432C-82BB-AED5614B6A7C}" type="datetime1">
              <a:rPr lang="en-US"/>
              <a:pPr>
                <a:defRPr/>
              </a:pPr>
              <a:t>5/10/2012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035F256B-3D90-49CB-BEBA-0D2E0A916274}" type="slidenum">
              <a:rPr lang="en-US"/>
              <a:pPr>
                <a:defRPr/>
              </a:pPr>
              <a:t>‹#›</a:t>
            </a:fld>
            <a:endParaRPr lang="en-US"/>
          </a:p>
        </p:txBody>
      </p:sp>
    </p:spTree>
    <p:extLst>
      <p:ext uri="{BB962C8B-B14F-4D97-AF65-F5344CB8AC3E}">
        <p14:creationId xmlns:p14="http://schemas.microsoft.com/office/powerpoint/2010/main" val="364256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CDECB6-921D-4407-A60E-5A4578DED70F}"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2A21C8-D2D1-4543-8E4A-2CCA1446BCAC}" type="slidenum">
              <a:rPr lang="en-US"/>
              <a:pPr>
                <a:defRPr/>
              </a:pPr>
              <a:t>‹#›</a:t>
            </a:fld>
            <a:endParaRPr lang="en-US"/>
          </a:p>
        </p:txBody>
      </p:sp>
    </p:spTree>
    <p:extLst>
      <p:ext uri="{BB962C8B-B14F-4D97-AF65-F5344CB8AC3E}">
        <p14:creationId xmlns:p14="http://schemas.microsoft.com/office/powerpoint/2010/main" val="61906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D89D7C-870E-4EB8-99C3-F3FB2A5CB7C1}"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D4ED1-DD1D-4124-8E34-85CAAA58DE2D}" type="slidenum">
              <a:rPr lang="en-US"/>
              <a:pPr>
                <a:defRPr/>
              </a:pPr>
              <a:t>‹#›</a:t>
            </a:fld>
            <a:endParaRPr lang="en-US"/>
          </a:p>
        </p:txBody>
      </p:sp>
    </p:spTree>
    <p:extLst>
      <p:ext uri="{BB962C8B-B14F-4D97-AF65-F5344CB8AC3E}">
        <p14:creationId xmlns:p14="http://schemas.microsoft.com/office/powerpoint/2010/main" val="178531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35E1B49-48B1-4AA6-8512-F78843C8D970}" type="datetimeFigureOut">
              <a:rPr lang="en-US"/>
              <a:pPr>
                <a:defRPr/>
              </a:pPr>
              <a:t>5/10/2012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90859B-0EDD-4C29-9325-FF1F51856314}" type="slidenum">
              <a:rPr lang="en-US"/>
              <a:pPr>
                <a:defRPr/>
              </a:pPr>
              <a:t>‹#›</a:t>
            </a:fld>
            <a:endParaRPr lang="en-US"/>
          </a:p>
        </p:txBody>
      </p:sp>
    </p:spTree>
    <p:extLst>
      <p:ext uri="{BB962C8B-B14F-4D97-AF65-F5344CB8AC3E}">
        <p14:creationId xmlns:p14="http://schemas.microsoft.com/office/powerpoint/2010/main" val="33272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F531CC-0CF1-4805-83CD-7225AD658E59}" type="datetimeFigureOut">
              <a:rPr lang="en-US"/>
              <a:pPr>
                <a:defRPr/>
              </a:pPr>
              <a:t>5/10/2012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AE508C0-C67F-4CAD-AC5E-D60D419E1DAB}" type="slidenum">
              <a:rPr lang="en-US"/>
              <a:pPr>
                <a:defRPr/>
              </a:pPr>
              <a:t>‹#›</a:t>
            </a:fld>
            <a:endParaRPr lang="en-US"/>
          </a:p>
        </p:txBody>
      </p:sp>
    </p:spTree>
    <p:extLst>
      <p:ext uri="{BB962C8B-B14F-4D97-AF65-F5344CB8AC3E}">
        <p14:creationId xmlns:p14="http://schemas.microsoft.com/office/powerpoint/2010/main" val="331725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45B66E-5112-43B5-BF33-1834201F0FF7}" type="datetimeFigureOut">
              <a:rPr lang="en-US"/>
              <a:pPr>
                <a:defRPr/>
              </a:pPr>
              <a:t>5/10/2012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99BF4C-65E9-430F-B777-4E3426689515}" type="slidenum">
              <a:rPr lang="en-US"/>
              <a:pPr>
                <a:defRPr/>
              </a:pPr>
              <a:t>‹#›</a:t>
            </a:fld>
            <a:endParaRPr lang="en-US"/>
          </a:p>
        </p:txBody>
      </p:sp>
    </p:spTree>
    <p:extLst>
      <p:ext uri="{BB962C8B-B14F-4D97-AF65-F5344CB8AC3E}">
        <p14:creationId xmlns:p14="http://schemas.microsoft.com/office/powerpoint/2010/main" val="9057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9E58BE-2985-4299-8CEF-7DADE6BDB6E5}" type="datetimeFigureOut">
              <a:rPr lang="en-US"/>
              <a:pPr>
                <a:defRPr/>
              </a:pPr>
              <a:t>5/10/2012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32009F-6B3F-4789-9553-A31266B9537B}" type="slidenum">
              <a:rPr lang="en-US"/>
              <a:pPr>
                <a:defRPr/>
              </a:pPr>
              <a:t>‹#›</a:t>
            </a:fld>
            <a:endParaRPr lang="en-US"/>
          </a:p>
        </p:txBody>
      </p:sp>
    </p:spTree>
    <p:extLst>
      <p:ext uri="{BB962C8B-B14F-4D97-AF65-F5344CB8AC3E}">
        <p14:creationId xmlns:p14="http://schemas.microsoft.com/office/powerpoint/2010/main" val="76647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F9A190-410B-43B7-A958-A55AAADEDC38}" type="datetimeFigureOut">
              <a:rPr lang="en-US"/>
              <a:pPr>
                <a:defRPr/>
              </a:pPr>
              <a:t>5/10/2012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1AC22E-C6FE-42AD-B06D-7577E38FCD22}" type="slidenum">
              <a:rPr lang="en-US"/>
              <a:pPr>
                <a:defRPr/>
              </a:pPr>
              <a:t>‹#›</a:t>
            </a:fld>
            <a:endParaRPr lang="en-US"/>
          </a:p>
        </p:txBody>
      </p:sp>
    </p:spTree>
    <p:extLst>
      <p:ext uri="{BB962C8B-B14F-4D97-AF65-F5344CB8AC3E}">
        <p14:creationId xmlns:p14="http://schemas.microsoft.com/office/powerpoint/2010/main" val="205410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25A173-8E1B-419B-91EF-411E140CFB8E}" type="datetimeFigureOut">
              <a:rPr lang="en-US"/>
              <a:pPr>
                <a:defRPr/>
              </a:pPr>
              <a:t>5/10/2012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92087D-969C-461C-95A8-8E12FED9167B}" type="slidenum">
              <a:rPr lang="en-US"/>
              <a:pPr>
                <a:defRPr/>
              </a:pPr>
              <a:t>‹#›</a:t>
            </a:fld>
            <a:endParaRPr lang="en-US"/>
          </a:p>
        </p:txBody>
      </p:sp>
    </p:spTree>
    <p:extLst>
      <p:ext uri="{BB962C8B-B14F-4D97-AF65-F5344CB8AC3E}">
        <p14:creationId xmlns:p14="http://schemas.microsoft.com/office/powerpoint/2010/main" val="81070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7E9D5F2-866C-4E98-B258-4DB2E4A5EEC5}" type="datetimeFigureOut">
              <a:rPr lang="en-US"/>
              <a:pPr>
                <a:defRPr/>
              </a:pPr>
              <a:t>5/10/2012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82F4762-45C2-4E5F-812B-3E5ECCD92C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TT00004.jpe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ctrTitle"/>
          </p:nvPr>
        </p:nvSpPr>
        <p:spPr>
          <a:xfrm>
            <a:off x="533400" y="457200"/>
            <a:ext cx="7772400" cy="1143000"/>
          </a:xfrm>
        </p:spPr>
        <p:txBody>
          <a:bodyPr/>
          <a:lstStyle/>
          <a:p>
            <a:r>
              <a:rPr lang="en-US" smtClean="0">
                <a:solidFill>
                  <a:srgbClr val="FFCC00"/>
                </a:solidFill>
              </a:rPr>
              <a:t>Electrical Safety</a:t>
            </a:r>
          </a:p>
        </p:txBody>
      </p:sp>
      <p:sp>
        <p:nvSpPr>
          <p:cNvPr id="5124" name="TextBox 3"/>
          <p:cNvSpPr txBox="1">
            <a:spLocks noChangeArrowheads="1"/>
          </p:cNvSpPr>
          <p:nvPr/>
        </p:nvSpPr>
        <p:spPr bwMode="auto">
          <a:xfrm>
            <a:off x="7010400" y="57912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Unsafe condition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28600"/>
            <a:ext cx="8153400" cy="1143000"/>
          </a:xfrm>
        </p:spPr>
        <p:txBody>
          <a:bodyPr/>
          <a:lstStyle/>
          <a:p>
            <a:r>
              <a:rPr lang="en-US" smtClean="0"/>
              <a:t>Control – Isolate Electrical Parts</a:t>
            </a:r>
          </a:p>
        </p:txBody>
      </p:sp>
      <p:sp>
        <p:nvSpPr>
          <p:cNvPr id="16387" name="Rectangle 3"/>
          <p:cNvSpPr>
            <a:spLocks noGrp="1" noChangeArrowheads="1"/>
          </p:cNvSpPr>
          <p:nvPr>
            <p:ph type="body" idx="1"/>
          </p:nvPr>
        </p:nvSpPr>
        <p:spPr>
          <a:xfrm>
            <a:off x="685800" y="1981200"/>
            <a:ext cx="3581400" cy="4114800"/>
          </a:xfrm>
        </p:spPr>
        <p:txBody>
          <a:bodyPr/>
          <a:lstStyle/>
          <a:p>
            <a:r>
              <a:rPr lang="en-US" b="1" smtClean="0"/>
              <a:t>Use guards or barriers </a:t>
            </a:r>
          </a:p>
          <a:p>
            <a:pPr>
              <a:buFontTx/>
              <a:buNone/>
            </a:pPr>
            <a:endParaRPr lang="en-US" b="1" smtClean="0"/>
          </a:p>
          <a:p>
            <a:r>
              <a:rPr lang="en-US" b="1" smtClean="0"/>
              <a:t>Replace covers</a:t>
            </a:r>
          </a:p>
        </p:txBody>
      </p:sp>
      <p:pic>
        <p:nvPicPr>
          <p:cNvPr id="72708" name="Picture 4" descr="P:\Photos\elec-KNOCKOUT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29200" y="1371600"/>
            <a:ext cx="3425825"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89" name="Rectangle 5"/>
          <p:cNvSpPr>
            <a:spLocks noChangeArrowheads="1"/>
          </p:cNvSpPr>
          <p:nvPr/>
        </p:nvSpPr>
        <p:spPr bwMode="auto">
          <a:xfrm>
            <a:off x="4343400" y="4953000"/>
            <a:ext cx="4800600" cy="10779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2400"/>
              <a:t>Guard live parts of electric equipment operating at 50 volts or more against accidental contact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152400"/>
            <a:ext cx="9144000" cy="1143000"/>
          </a:xfrm>
        </p:spPr>
        <p:txBody>
          <a:bodyPr rtlCol="0">
            <a:normAutofit fontScale="90000"/>
          </a:bodyPr>
          <a:lstStyle/>
          <a:p>
            <a:pPr fontAlgn="auto">
              <a:spcAft>
                <a:spcPts val="0"/>
              </a:spcAft>
              <a:defRPr/>
            </a:pPr>
            <a:r>
              <a:rPr lang="en-US" smtClean="0"/>
              <a:t>Control – Isolate Electrical Parts  - Cabinets, Boxes &amp; Fittings</a:t>
            </a:r>
          </a:p>
        </p:txBody>
      </p:sp>
      <p:sp>
        <p:nvSpPr>
          <p:cNvPr id="73731" name="Rectangle 3"/>
          <p:cNvSpPr>
            <a:spLocks noGrp="1" noChangeArrowheads="1"/>
          </p:cNvSpPr>
          <p:nvPr>
            <p:ph type="body" idx="1"/>
          </p:nvPr>
        </p:nvSpPr>
        <p:spPr>
          <a:xfrm>
            <a:off x="0" y="5257800"/>
            <a:ext cx="9144000" cy="914400"/>
          </a:xfrm>
        </p:spPr>
        <p:txBody>
          <a:bodyPr rtlCol="0">
            <a:normAutofit fontScale="92500" lnSpcReduction="10000"/>
          </a:bodyPr>
          <a:lstStyle/>
          <a:p>
            <a:pPr algn="ctr" fontAlgn="auto">
              <a:lnSpc>
                <a:spcPct val="90000"/>
              </a:lnSpc>
              <a:spcBef>
                <a:spcPct val="15000"/>
              </a:spcBef>
              <a:spcAft>
                <a:spcPts val="0"/>
              </a:spcAft>
              <a:buFontTx/>
              <a:buNone/>
              <a:defRPr/>
            </a:pPr>
            <a:r>
              <a:rPr lang="en-US" sz="3600" smtClean="0"/>
              <a:t>	</a:t>
            </a:r>
            <a:r>
              <a:rPr lang="en-US" b="1" smtClean="0"/>
              <a:t>Conductors going into them must be protected, and unused openings must be closed</a:t>
            </a:r>
          </a:p>
        </p:txBody>
      </p:sp>
      <p:sp>
        <p:nvSpPr>
          <p:cNvPr id="17412" name="Line 6"/>
          <p:cNvSpPr>
            <a:spLocks noChangeShapeType="1"/>
          </p:cNvSpPr>
          <p:nvPr/>
        </p:nvSpPr>
        <p:spPr bwMode="auto">
          <a:xfrm>
            <a:off x="838200" y="304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3" name="Text Box 7"/>
          <p:cNvSpPr txBox="1">
            <a:spLocks noChangeArrowheads="1"/>
          </p:cNvSpPr>
          <p:nvPr/>
        </p:nvSpPr>
        <p:spPr bwMode="auto">
          <a:xfrm>
            <a:off x="0" y="62484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endParaRPr lang="en-US">
              <a:solidFill>
                <a:srgbClr val="FFFF00"/>
              </a:solidFill>
            </a:endParaRPr>
          </a:p>
        </p:txBody>
      </p:sp>
      <p:pic>
        <p:nvPicPr>
          <p:cNvPr id="8" name="Picture 2053" descr="elec-KNOCKOUT0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5988" y="1371600"/>
            <a:ext cx="3140075"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052" descr="elec-KNOCK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29200" y="1371600"/>
            <a:ext cx="3198813"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52" descr="Untitled-1 cop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81600" y="1219200"/>
            <a:ext cx="3962400" cy="4727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5" name="Rectangle 2"/>
          <p:cNvSpPr>
            <a:spLocks noGrp="1" noChangeArrowheads="1"/>
          </p:cNvSpPr>
          <p:nvPr>
            <p:ph type="title"/>
          </p:nvPr>
        </p:nvSpPr>
        <p:spPr>
          <a:xfrm>
            <a:off x="685800" y="304800"/>
            <a:ext cx="7772400" cy="1143000"/>
          </a:xfrm>
        </p:spPr>
        <p:txBody>
          <a:bodyPr/>
          <a:lstStyle/>
          <a:p>
            <a:r>
              <a:rPr lang="en-US" smtClean="0"/>
              <a:t>Control – Close Openings</a:t>
            </a:r>
          </a:p>
        </p:txBody>
      </p:sp>
      <p:sp>
        <p:nvSpPr>
          <p:cNvPr id="18436" name="Rectangle 3"/>
          <p:cNvSpPr>
            <a:spLocks noGrp="1" noChangeArrowheads="1"/>
          </p:cNvSpPr>
          <p:nvPr>
            <p:ph type="body" idx="1"/>
          </p:nvPr>
        </p:nvSpPr>
        <p:spPr>
          <a:xfrm>
            <a:off x="685800" y="1828800"/>
            <a:ext cx="4419600" cy="4114800"/>
          </a:xfrm>
        </p:spPr>
        <p:txBody>
          <a:bodyPr/>
          <a:lstStyle/>
          <a:p>
            <a:pPr>
              <a:lnSpc>
                <a:spcPct val="90000"/>
              </a:lnSpc>
              <a:spcBef>
                <a:spcPct val="45000"/>
              </a:spcBef>
            </a:pPr>
            <a:r>
              <a:rPr lang="en-US" smtClean="0"/>
              <a:t>Junction boxes, pull boxes and fittings must have approved covers</a:t>
            </a:r>
          </a:p>
          <a:p>
            <a:pPr>
              <a:lnSpc>
                <a:spcPct val="90000"/>
              </a:lnSpc>
              <a:spcBef>
                <a:spcPct val="45000"/>
              </a:spcBef>
            </a:pPr>
            <a:r>
              <a:rPr lang="en-US" smtClean="0"/>
              <a:t>Unused openings in cabinets, boxes and fittings must be closed (no missing knockouts)</a:t>
            </a:r>
          </a:p>
          <a:p>
            <a:endParaRPr lang="en-US" smtClean="0"/>
          </a:p>
        </p:txBody>
      </p:sp>
      <p:sp>
        <p:nvSpPr>
          <p:cNvPr id="18437" name="Rectangle 5"/>
          <p:cNvSpPr>
            <a:spLocks noChangeArrowheads="1"/>
          </p:cNvSpPr>
          <p:nvPr/>
        </p:nvSpPr>
        <p:spPr bwMode="auto">
          <a:xfrm>
            <a:off x="5181600" y="4876800"/>
            <a:ext cx="3976688" cy="8223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chemeClr val="bg1"/>
                </a:solidFill>
              </a:rPr>
              <a:t>Photo shows violations </a:t>
            </a:r>
          </a:p>
          <a:p>
            <a:r>
              <a:rPr lang="en-US" sz="2400" b="1">
                <a:solidFill>
                  <a:schemeClr val="bg1"/>
                </a:solidFill>
              </a:rPr>
              <a:t>of these two requirements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FILES\HAULAGE.SUR\pptetcworkingfiles\newjpgs\08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4308" y="690563"/>
            <a:ext cx="8573943" cy="5476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381000" y="609600"/>
            <a:ext cx="3657600" cy="1143000"/>
          </a:xfrm>
        </p:spPr>
        <p:txBody>
          <a:bodyPr rtlCol="0">
            <a:normAutofit fontScale="90000"/>
          </a:bodyPr>
          <a:lstStyle/>
          <a:p>
            <a:pPr algn="l" fontAlgn="auto">
              <a:spcAft>
                <a:spcPts val="0"/>
              </a:spcAft>
              <a:defRPr/>
            </a:pPr>
            <a:r>
              <a:rPr lang="en-US" smtClean="0"/>
              <a:t>Overhead               Power Lines</a:t>
            </a:r>
          </a:p>
        </p:txBody>
      </p:sp>
      <p:sp>
        <p:nvSpPr>
          <p:cNvPr id="20483" name="Rectangle 7"/>
          <p:cNvSpPr>
            <a:spLocks noGrp="1" noChangeArrowheads="1"/>
          </p:cNvSpPr>
          <p:nvPr>
            <p:ph type="subTitle" idx="4294967295"/>
          </p:nvPr>
        </p:nvSpPr>
        <p:spPr>
          <a:xfrm>
            <a:off x="0" y="2438400"/>
            <a:ext cx="4419600" cy="914400"/>
          </a:xfrm>
        </p:spPr>
        <p:txBody>
          <a:bodyPr/>
          <a:lstStyle/>
          <a:p>
            <a:pPr marL="0" indent="0" algn="ctr">
              <a:buFontTx/>
              <a:buNone/>
            </a:pPr>
            <a:r>
              <a:rPr lang="en-US" sz="4000" smtClean="0">
                <a:solidFill>
                  <a:schemeClr val="accent2"/>
                </a:solidFill>
              </a:rPr>
              <a:t>The #1 Killer</a:t>
            </a:r>
          </a:p>
        </p:txBody>
      </p:sp>
      <p:pic>
        <p:nvPicPr>
          <p:cNvPr id="35844" name="Picture 8" descr="wap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32275" y="0"/>
            <a:ext cx="491172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81000"/>
            <a:ext cx="8153400" cy="1143000"/>
          </a:xfrm>
        </p:spPr>
        <p:txBody>
          <a:bodyPr rtlCol="0">
            <a:normAutofit fontScale="90000"/>
          </a:bodyPr>
          <a:lstStyle/>
          <a:p>
            <a:pPr fontAlgn="auto">
              <a:spcAft>
                <a:spcPts val="0"/>
              </a:spcAft>
              <a:defRPr/>
            </a:pPr>
            <a:r>
              <a:rPr lang="en-US" sz="4000" dirty="0" smtClean="0">
                <a:cs typeface="Times New Roman" pitchFamily="18" charset="0"/>
              </a:rPr>
              <a:t>Why do overhead power lines pose a major problem?</a:t>
            </a:r>
            <a:r>
              <a:rPr lang="en-US" sz="4000" dirty="0" smtClean="0"/>
              <a:t> </a:t>
            </a:r>
          </a:p>
        </p:txBody>
      </p:sp>
      <p:sp>
        <p:nvSpPr>
          <p:cNvPr id="22531" name="Rectangle 3"/>
          <p:cNvSpPr>
            <a:spLocks noGrp="1" noChangeArrowheads="1"/>
          </p:cNvSpPr>
          <p:nvPr>
            <p:ph type="body" idx="1"/>
          </p:nvPr>
        </p:nvSpPr>
        <p:spPr/>
        <p:txBody>
          <a:bodyPr/>
          <a:lstStyle/>
          <a:p>
            <a:pPr>
              <a:lnSpc>
                <a:spcPct val="90000"/>
              </a:lnSpc>
            </a:pPr>
            <a:r>
              <a:rPr lang="en-US" sz="2800" smtClean="0"/>
              <a:t>Overhead lines are typically not insulated.  Any covering is generally a weather protection, not insulation.</a:t>
            </a:r>
          </a:p>
          <a:p>
            <a:pPr>
              <a:lnSpc>
                <a:spcPct val="90000"/>
              </a:lnSpc>
            </a:pPr>
            <a:r>
              <a:rPr lang="en-US" sz="2800" smtClean="0"/>
              <a:t>Over 90 percent of the contacts occur on overhead distribution lines</a:t>
            </a:r>
          </a:p>
          <a:p>
            <a:pPr>
              <a:lnSpc>
                <a:spcPct val="90000"/>
              </a:lnSpc>
            </a:pPr>
            <a:r>
              <a:rPr lang="en-US" sz="2800" smtClean="0"/>
              <a:t>Operators are normally safe if they stay on the equipment</a:t>
            </a:r>
          </a:p>
          <a:p>
            <a:pPr>
              <a:lnSpc>
                <a:spcPct val="90000"/>
              </a:lnSpc>
            </a:pPr>
            <a:r>
              <a:rPr lang="en-US" sz="2800" smtClean="0"/>
              <a:t>Ground personnel are over 8 times more likely to be killed</a:t>
            </a:r>
          </a:p>
          <a:p>
            <a:pPr>
              <a:lnSpc>
                <a:spcPct val="90000"/>
              </a:lnSpc>
            </a:pPr>
            <a:endParaRPr lang="en-US"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685800" y="457200"/>
            <a:ext cx="7772400" cy="1143000"/>
          </a:xfrm>
        </p:spPr>
        <p:txBody>
          <a:bodyPr rtlCol="0">
            <a:normAutofit fontScale="90000"/>
          </a:bodyPr>
          <a:lstStyle/>
          <a:p>
            <a:pPr fontAlgn="auto">
              <a:spcAft>
                <a:spcPts val="0"/>
              </a:spcAft>
              <a:defRPr/>
            </a:pPr>
            <a:r>
              <a:rPr lang="en-US" sz="4000" smtClean="0"/>
              <a:t>How do I protect myself from overhead power lines?</a:t>
            </a:r>
          </a:p>
        </p:txBody>
      </p:sp>
      <p:sp>
        <p:nvSpPr>
          <p:cNvPr id="23555" name="Rectangle 5"/>
          <p:cNvSpPr>
            <a:spLocks noGrp="1" noChangeArrowheads="1"/>
          </p:cNvSpPr>
          <p:nvPr>
            <p:ph type="body" sz="half" idx="1"/>
          </p:nvPr>
        </p:nvSpPr>
        <p:spPr>
          <a:xfrm>
            <a:off x="381000" y="1752600"/>
            <a:ext cx="4495800" cy="4419600"/>
          </a:xfrm>
        </p:spPr>
        <p:txBody>
          <a:bodyPr/>
          <a:lstStyle/>
          <a:p>
            <a:pPr>
              <a:lnSpc>
                <a:spcPct val="90000"/>
              </a:lnSpc>
            </a:pPr>
            <a:r>
              <a:rPr lang="en-US" sz="2800" smtClean="0"/>
              <a:t>All equipment – ladders, scaffolds, cranes, trucks, forklifts, etc. –</a:t>
            </a:r>
            <a:r>
              <a:rPr lang="en-US" sz="2800" smtClean="0">
                <a:cs typeface="Arial" charset="0"/>
              </a:rPr>
              <a:t> </a:t>
            </a:r>
            <a:r>
              <a:rPr lang="en-US" sz="2800" smtClean="0"/>
              <a:t>MUST maintain a </a:t>
            </a:r>
            <a:r>
              <a:rPr lang="en-US" sz="2800" b="1" smtClean="0"/>
              <a:t>minimum 10 foot</a:t>
            </a:r>
            <a:r>
              <a:rPr lang="en-US" sz="2800" smtClean="0"/>
              <a:t> clearance from 50 kV or less, including service entrance cable (unless insulated)</a:t>
            </a:r>
          </a:p>
          <a:p>
            <a:pPr>
              <a:lnSpc>
                <a:spcPct val="90000"/>
              </a:lnSpc>
            </a:pPr>
            <a:r>
              <a:rPr lang="en-US" sz="2800" smtClean="0"/>
              <a:t>Add 4 inches for every kV over 50 kV</a:t>
            </a:r>
          </a:p>
          <a:p>
            <a:pPr>
              <a:lnSpc>
                <a:spcPct val="90000"/>
              </a:lnSpc>
            </a:pPr>
            <a:endParaRPr lang="en-US" sz="2800" smtClean="0"/>
          </a:p>
        </p:txBody>
      </p:sp>
      <p:pic>
        <p:nvPicPr>
          <p:cNvPr id="23556" name="Picture 7"/>
          <p:cNvPicPr>
            <a:picLocks noGrp="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953000" y="3048000"/>
            <a:ext cx="4191000" cy="3276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smtClean="0"/>
              <a:t>The Ground May Be Energized!</a:t>
            </a:r>
          </a:p>
        </p:txBody>
      </p:sp>
      <p:sp>
        <p:nvSpPr>
          <p:cNvPr id="24579" name="Rectangle 4"/>
          <p:cNvSpPr>
            <a:spLocks noGrp="1" noChangeArrowheads="1"/>
          </p:cNvSpPr>
          <p:nvPr>
            <p:ph type="body" sz="half" idx="1"/>
          </p:nvPr>
        </p:nvSpPr>
        <p:spPr>
          <a:xfrm>
            <a:off x="685800" y="1676400"/>
            <a:ext cx="3581400" cy="5181600"/>
          </a:xfrm>
        </p:spPr>
        <p:txBody>
          <a:bodyPr/>
          <a:lstStyle/>
          <a:p>
            <a:pPr>
              <a:lnSpc>
                <a:spcPct val="90000"/>
              </a:lnSpc>
            </a:pPr>
            <a:r>
              <a:rPr lang="en-US" sz="2800" smtClean="0"/>
              <a:t>Electricity decreases with the resistance of the ground</a:t>
            </a:r>
          </a:p>
          <a:p>
            <a:pPr>
              <a:lnSpc>
                <a:spcPct val="90000"/>
              </a:lnSpc>
            </a:pPr>
            <a:r>
              <a:rPr lang="en-US" sz="2800" smtClean="0"/>
              <a:t>As potential drops, fields develop around the electrified machine</a:t>
            </a:r>
          </a:p>
          <a:p>
            <a:pPr>
              <a:lnSpc>
                <a:spcPct val="90000"/>
              </a:lnSpc>
            </a:pPr>
            <a:r>
              <a:rPr lang="en-US" sz="2800" smtClean="0"/>
              <a:t>If you step across a line of unequal potential, you could be electrocuted</a:t>
            </a:r>
          </a:p>
          <a:p>
            <a:pPr>
              <a:lnSpc>
                <a:spcPct val="90000"/>
              </a:lnSpc>
            </a:pPr>
            <a:endParaRPr lang="en-US" sz="2400" smtClean="0"/>
          </a:p>
        </p:txBody>
      </p:sp>
      <p:pic>
        <p:nvPicPr>
          <p:cNvPr id="24580" name="Picture 9" descr="crane"/>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3581400" y="1968500"/>
            <a:ext cx="5562600" cy="48895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fontScale="90000"/>
          </a:bodyPr>
          <a:lstStyle/>
          <a:p>
            <a:pPr fontAlgn="auto">
              <a:spcAft>
                <a:spcPts val="0"/>
              </a:spcAft>
              <a:defRPr/>
            </a:pPr>
            <a:r>
              <a:rPr lang="en-US" smtClean="0"/>
              <a:t>What do you do if contact with lines occurs?</a:t>
            </a:r>
          </a:p>
        </p:txBody>
      </p:sp>
      <p:sp>
        <p:nvSpPr>
          <p:cNvPr id="25603" name="Rectangle 3"/>
          <p:cNvSpPr>
            <a:spLocks noGrp="1" noChangeArrowheads="1"/>
          </p:cNvSpPr>
          <p:nvPr>
            <p:ph type="body" idx="1"/>
          </p:nvPr>
        </p:nvSpPr>
        <p:spPr>
          <a:xfrm>
            <a:off x="685800" y="2133600"/>
            <a:ext cx="7772400" cy="4114800"/>
          </a:xfrm>
        </p:spPr>
        <p:txBody>
          <a:bodyPr/>
          <a:lstStyle/>
          <a:p>
            <a:r>
              <a:rPr lang="en-US" smtClean="0"/>
              <a:t>Stay on the machine if possible</a:t>
            </a:r>
          </a:p>
          <a:p>
            <a:r>
              <a:rPr lang="en-US" smtClean="0"/>
              <a:t>Warn all others to stay away</a:t>
            </a:r>
          </a:p>
          <a:p>
            <a:r>
              <a:rPr lang="en-US" smtClean="0"/>
              <a:t>Notify power company immediately</a:t>
            </a:r>
          </a:p>
          <a:p>
            <a:r>
              <a:rPr lang="en-US" smtClean="0"/>
              <a:t>Attempt to move away but assure line is not “connected”</a:t>
            </a:r>
          </a:p>
          <a:p>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smtClean="0"/>
              <a:t>Get away safely!</a:t>
            </a:r>
          </a:p>
        </p:txBody>
      </p:sp>
      <p:sp>
        <p:nvSpPr>
          <p:cNvPr id="26627" name="Rectangle 5"/>
          <p:cNvSpPr>
            <a:spLocks noGrp="1" noChangeArrowheads="1"/>
          </p:cNvSpPr>
          <p:nvPr>
            <p:ph type="body" sz="half" idx="1"/>
          </p:nvPr>
        </p:nvSpPr>
        <p:spPr>
          <a:xfrm>
            <a:off x="685800" y="1676400"/>
            <a:ext cx="4343400" cy="5181600"/>
          </a:xfrm>
        </p:spPr>
        <p:txBody>
          <a:bodyPr/>
          <a:lstStyle/>
          <a:p>
            <a:r>
              <a:rPr lang="en-US" sz="3600" smtClean="0"/>
              <a:t>If you must get out, jump with your feet together</a:t>
            </a:r>
          </a:p>
          <a:p>
            <a:r>
              <a:rPr lang="en-US" sz="3600" smtClean="0"/>
              <a:t>Do not touch the machine or outriggers</a:t>
            </a:r>
          </a:p>
          <a:p>
            <a:r>
              <a:rPr lang="en-US" sz="3600" smtClean="0"/>
              <a:t>Hop or shuffle out of the area</a:t>
            </a:r>
          </a:p>
        </p:txBody>
      </p:sp>
      <p:pic>
        <p:nvPicPr>
          <p:cNvPr id="26628" name="Picture 7" descr="ELECJUMP"/>
          <p:cNvPicPr>
            <a:picLocks noGrp="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181600" y="1981200"/>
            <a:ext cx="3733800" cy="3886200"/>
          </a:xfrm>
        </p:spPr>
      </p:pic>
      <p:sp>
        <p:nvSpPr>
          <p:cNvPr id="26629" name="Oval 8"/>
          <p:cNvSpPr>
            <a:spLocks noChangeArrowheads="1"/>
          </p:cNvSpPr>
          <p:nvPr/>
        </p:nvSpPr>
        <p:spPr bwMode="auto">
          <a:xfrm>
            <a:off x="6397625" y="4953000"/>
            <a:ext cx="685800" cy="612775"/>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143000"/>
          </a:xfrm>
        </p:spPr>
        <p:txBody>
          <a:bodyPr/>
          <a:lstStyle/>
          <a:p>
            <a:r>
              <a:rPr lang="en-US" smtClean="0"/>
              <a:t>Electricity - The Dangers</a:t>
            </a:r>
          </a:p>
        </p:txBody>
      </p:sp>
      <p:sp>
        <p:nvSpPr>
          <p:cNvPr id="61443" name="Rectangle 3"/>
          <p:cNvSpPr>
            <a:spLocks noGrp="1" noChangeArrowheads="1"/>
          </p:cNvSpPr>
          <p:nvPr>
            <p:ph idx="1"/>
          </p:nvPr>
        </p:nvSpPr>
        <p:spPr>
          <a:xfrm>
            <a:off x="304800" y="1676400"/>
            <a:ext cx="4572000" cy="3962400"/>
          </a:xfrm>
        </p:spPr>
        <p:txBody>
          <a:bodyPr rtlCol="0">
            <a:normAutofit fontScale="92500"/>
          </a:bodyPr>
          <a:lstStyle/>
          <a:p>
            <a:pPr fontAlgn="auto">
              <a:lnSpc>
                <a:spcPct val="90000"/>
              </a:lnSpc>
              <a:spcBef>
                <a:spcPct val="40000"/>
              </a:spcBef>
              <a:spcAft>
                <a:spcPts val="0"/>
              </a:spcAft>
              <a:buFont typeface="Arial" pitchFamily="34" charset="0"/>
              <a:buChar char="•"/>
              <a:defRPr/>
            </a:pPr>
            <a:r>
              <a:rPr lang="en-US" smtClean="0"/>
              <a:t>About 5 workers are electrocuted every week</a:t>
            </a:r>
          </a:p>
          <a:p>
            <a:pPr fontAlgn="auto">
              <a:lnSpc>
                <a:spcPct val="90000"/>
              </a:lnSpc>
              <a:spcBef>
                <a:spcPct val="40000"/>
              </a:spcBef>
              <a:spcAft>
                <a:spcPts val="0"/>
              </a:spcAft>
              <a:buFont typeface="Arial" pitchFamily="34" charset="0"/>
              <a:buChar char="•"/>
              <a:defRPr/>
            </a:pPr>
            <a:r>
              <a:rPr lang="en-US" smtClean="0"/>
              <a:t>Causes 12% of young worker workplace deaths </a:t>
            </a:r>
          </a:p>
          <a:p>
            <a:pPr fontAlgn="auto">
              <a:lnSpc>
                <a:spcPct val="90000"/>
              </a:lnSpc>
              <a:spcBef>
                <a:spcPct val="40000"/>
              </a:spcBef>
              <a:spcAft>
                <a:spcPts val="0"/>
              </a:spcAft>
              <a:buFont typeface="Arial" pitchFamily="34" charset="0"/>
              <a:buChar char="•"/>
              <a:defRPr/>
            </a:pPr>
            <a:r>
              <a:rPr lang="en-US" smtClean="0"/>
              <a:t>Takes very little electricity to cause harm </a:t>
            </a:r>
          </a:p>
          <a:p>
            <a:pPr fontAlgn="auto">
              <a:lnSpc>
                <a:spcPct val="90000"/>
              </a:lnSpc>
              <a:spcBef>
                <a:spcPct val="40000"/>
              </a:spcBef>
              <a:spcAft>
                <a:spcPts val="0"/>
              </a:spcAft>
              <a:buFont typeface="Arial" pitchFamily="34" charset="0"/>
              <a:buChar char="•"/>
              <a:defRPr/>
            </a:pPr>
            <a:r>
              <a:rPr lang="en-US" smtClean="0"/>
              <a:t>Significant risk of causing fires</a:t>
            </a:r>
          </a:p>
        </p:txBody>
      </p:sp>
      <p:pic>
        <p:nvPicPr>
          <p:cNvPr id="61444"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1752600"/>
            <a:ext cx="41148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685800" y="457200"/>
            <a:ext cx="7772400" cy="1143000"/>
          </a:xfrm>
        </p:spPr>
        <p:txBody>
          <a:bodyPr rtlCol="0">
            <a:normAutofit fontScale="90000"/>
          </a:bodyPr>
          <a:lstStyle/>
          <a:p>
            <a:pPr fontAlgn="auto">
              <a:spcAft>
                <a:spcPts val="0"/>
              </a:spcAft>
              <a:defRPr/>
            </a:pPr>
            <a:r>
              <a:rPr lang="en-US" smtClean="0"/>
              <a:t>Underground power lines present constant danger</a:t>
            </a:r>
          </a:p>
        </p:txBody>
      </p:sp>
      <p:sp>
        <p:nvSpPr>
          <p:cNvPr id="27651" name="Rectangle 5"/>
          <p:cNvSpPr>
            <a:spLocks noGrp="1" noChangeArrowheads="1"/>
          </p:cNvSpPr>
          <p:nvPr>
            <p:ph type="body" sz="half" idx="1"/>
          </p:nvPr>
        </p:nvSpPr>
        <p:spPr>
          <a:xfrm>
            <a:off x="685800" y="1981200"/>
            <a:ext cx="4343400" cy="4114800"/>
          </a:xfrm>
        </p:spPr>
        <p:txBody>
          <a:bodyPr/>
          <a:lstStyle/>
          <a:p>
            <a:pPr>
              <a:lnSpc>
                <a:spcPct val="90000"/>
              </a:lnSpc>
            </a:pPr>
            <a:r>
              <a:rPr lang="en-US" smtClean="0"/>
              <a:t>Look for evidence of underground utilities</a:t>
            </a:r>
          </a:p>
          <a:p>
            <a:pPr>
              <a:lnSpc>
                <a:spcPct val="90000"/>
              </a:lnSpc>
            </a:pPr>
            <a:r>
              <a:rPr lang="en-US" smtClean="0"/>
              <a:t>Call Dig-Safe, the utility company, or equivalent</a:t>
            </a:r>
          </a:p>
          <a:p>
            <a:pPr>
              <a:lnSpc>
                <a:spcPct val="90000"/>
              </a:lnSpc>
            </a:pPr>
            <a:r>
              <a:rPr lang="en-US" smtClean="0"/>
              <a:t>If contact occurs, follow same procedures as for overhead lines </a:t>
            </a:r>
          </a:p>
        </p:txBody>
      </p:sp>
      <p:pic>
        <p:nvPicPr>
          <p:cNvPr id="44036" name="Picture 7" descr="Picture2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53000" y="2514600"/>
            <a:ext cx="3810000" cy="28575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7653" name="TextBox 5"/>
          <p:cNvSpPr txBox="1">
            <a:spLocks noChangeArrowheads="1"/>
          </p:cNvSpPr>
          <p:nvPr/>
        </p:nvSpPr>
        <p:spPr bwMode="auto">
          <a:xfrm>
            <a:off x="5181600" y="54102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a:t>Exposed power lines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685800" y="152400"/>
            <a:ext cx="7772400" cy="1143000"/>
          </a:xfrm>
        </p:spPr>
        <p:txBody>
          <a:bodyPr/>
          <a:lstStyle/>
          <a:p>
            <a:r>
              <a:rPr lang="en-US" dirty="0" smtClean="0"/>
              <a:t>Overhead power lines</a:t>
            </a:r>
            <a:endParaRPr lang="en-US" dirty="0" smtClean="0"/>
          </a:p>
        </p:txBody>
      </p:sp>
      <p:pic>
        <p:nvPicPr>
          <p:cNvPr id="54275" name="Picture 5" descr="crane and powerline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65413" y="1219200"/>
            <a:ext cx="3887787" cy="5129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76" name="Text Box 6"/>
          <p:cNvSpPr txBox="1">
            <a:spLocks noChangeArrowheads="1"/>
          </p:cNvSpPr>
          <p:nvPr/>
        </p:nvSpPr>
        <p:spPr bwMode="auto">
          <a:xfrm>
            <a:off x="6629400" y="33528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b="1">
                <a:latin typeface="Arial" charset="0"/>
              </a:rPr>
              <a:t>Photo courtesy of Robert Carr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304800"/>
            <a:ext cx="8915400" cy="1066800"/>
          </a:xfrm>
        </p:spPr>
        <p:txBody>
          <a:bodyPr/>
          <a:lstStyle/>
          <a:p>
            <a:r>
              <a:rPr lang="en-US" smtClean="0"/>
              <a:t>Hazard – Defective Cords &amp; Wires</a:t>
            </a:r>
          </a:p>
        </p:txBody>
      </p:sp>
      <p:sp>
        <p:nvSpPr>
          <p:cNvPr id="30723" name="Rectangle 3"/>
          <p:cNvSpPr>
            <a:spLocks noGrp="1" noChangeArrowheads="1"/>
          </p:cNvSpPr>
          <p:nvPr>
            <p:ph type="body" sz="half" idx="1"/>
          </p:nvPr>
        </p:nvSpPr>
        <p:spPr>
          <a:xfrm>
            <a:off x="762000" y="1600200"/>
            <a:ext cx="3429000" cy="4114800"/>
          </a:xfrm>
        </p:spPr>
        <p:txBody>
          <a:bodyPr/>
          <a:lstStyle/>
          <a:p>
            <a:r>
              <a:rPr lang="en-US" smtClean="0"/>
              <a:t>Plastic or rubber covering is missing</a:t>
            </a:r>
          </a:p>
          <a:p>
            <a:endParaRPr lang="en-US" smtClean="0"/>
          </a:p>
          <a:p>
            <a:r>
              <a:rPr lang="en-US" smtClean="0"/>
              <a:t>Damaged extension cords &amp; tools</a:t>
            </a:r>
          </a:p>
          <a:p>
            <a:endParaRPr lang="en-US" b="1" smtClean="0"/>
          </a:p>
        </p:txBody>
      </p:sp>
      <p:pic>
        <p:nvPicPr>
          <p:cNvPr id="79876" name="Picture 4" descr="D:\Construction\CONST PART I\Electrical\elecfilter\Slide46.JPG"/>
          <p:cNvPicPr>
            <a:picLocks noGrp="1" noChangeAspect="1" noChangeArrowheads="1"/>
          </p:cNvPicPr>
          <p:nvPr>
            <p:ph type="chart" sz="half" idx="2"/>
          </p:nvPr>
        </p:nvPicPr>
        <p:blipFill>
          <a:blip r:embed="rId3" cstate="email">
            <a:extLst>
              <a:ext uri="{28A0092B-C50C-407E-A947-70E740481C1C}">
                <a14:useLocalDpi xmlns:a14="http://schemas.microsoft.com/office/drawing/2010/main"/>
              </a:ext>
            </a:extLst>
          </a:blip>
          <a:srcRect/>
          <a:stretch>
            <a:fillRect/>
          </a:stretch>
        </p:blipFill>
        <p:spPr>
          <a:xfrm>
            <a:off x="5105400" y="1524000"/>
            <a:ext cx="3200400" cy="220980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79877" name="Picture 5" descr="D:\Construction\CONST PART I\Electrical\elecfilter\Slide4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4114800"/>
            <a:ext cx="30480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Straight Arrow Connector 6"/>
          <p:cNvCxnSpPr/>
          <p:nvPr/>
        </p:nvCxnSpPr>
        <p:spPr>
          <a:xfrm>
            <a:off x="3505200" y="2438400"/>
            <a:ext cx="24384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810000" y="4495800"/>
            <a:ext cx="19050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28600"/>
            <a:ext cx="9144000" cy="1143000"/>
          </a:xfrm>
        </p:spPr>
        <p:txBody>
          <a:bodyPr/>
          <a:lstStyle/>
          <a:p>
            <a:r>
              <a:rPr lang="en-US" smtClean="0"/>
              <a:t>Hazard – Damaged Cords</a:t>
            </a:r>
          </a:p>
        </p:txBody>
      </p:sp>
      <p:sp>
        <p:nvSpPr>
          <p:cNvPr id="31747" name="Rectangle 3"/>
          <p:cNvSpPr>
            <a:spLocks noGrp="1" noChangeArrowheads="1"/>
          </p:cNvSpPr>
          <p:nvPr>
            <p:ph type="body" sz="half" idx="1"/>
          </p:nvPr>
        </p:nvSpPr>
        <p:spPr>
          <a:xfrm>
            <a:off x="457200" y="1524000"/>
            <a:ext cx="4953000" cy="4953000"/>
          </a:xfrm>
        </p:spPr>
        <p:txBody>
          <a:bodyPr/>
          <a:lstStyle/>
          <a:p>
            <a:r>
              <a:rPr lang="en-US" sz="3000" smtClean="0"/>
              <a:t>Cords can be damaged by:</a:t>
            </a:r>
          </a:p>
          <a:p>
            <a:pPr lvl="1"/>
            <a:r>
              <a:rPr lang="en-US" sz="2600" smtClean="0"/>
              <a:t>Aging</a:t>
            </a:r>
          </a:p>
          <a:p>
            <a:pPr lvl="1"/>
            <a:r>
              <a:rPr lang="en-US" sz="2600" smtClean="0"/>
              <a:t>Door or window edges</a:t>
            </a:r>
          </a:p>
          <a:p>
            <a:pPr lvl="1"/>
            <a:r>
              <a:rPr lang="en-US" sz="2600" smtClean="0"/>
              <a:t>Staples or fastenings</a:t>
            </a:r>
          </a:p>
          <a:p>
            <a:pPr lvl="1"/>
            <a:r>
              <a:rPr lang="en-US" sz="2600" smtClean="0"/>
              <a:t>Abrasion from adjacent materials</a:t>
            </a:r>
          </a:p>
          <a:p>
            <a:pPr lvl="1"/>
            <a:r>
              <a:rPr lang="en-US" sz="2600" smtClean="0"/>
              <a:t>Activity in the area</a:t>
            </a:r>
          </a:p>
          <a:p>
            <a:r>
              <a:rPr lang="en-US" sz="3000" smtClean="0"/>
              <a:t>Improper use can cause shocks, burns or fire</a:t>
            </a:r>
          </a:p>
          <a:p>
            <a:endParaRPr lang="en-US" sz="3000" smtClean="0"/>
          </a:p>
        </p:txBody>
      </p:sp>
      <p:pic>
        <p:nvPicPr>
          <p:cNvPr id="7" name="Picture 5" descr="elec-KNOCKOUT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324600" y="1143000"/>
            <a:ext cx="2514600" cy="2500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6" descr="temp wir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3549650"/>
            <a:ext cx="2538413" cy="3308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750" name="TextBox 5"/>
          <p:cNvSpPr txBox="1">
            <a:spLocks noChangeArrowheads="1"/>
          </p:cNvSpPr>
          <p:nvPr/>
        </p:nvSpPr>
        <p:spPr bwMode="auto">
          <a:xfrm>
            <a:off x="7543800" y="41148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a:solidFill>
                  <a:srgbClr val="FF0000"/>
                </a:solidFill>
              </a:rPr>
              <a:t>Unsafe condition</a:t>
            </a:r>
          </a:p>
        </p:txBody>
      </p:sp>
      <p:cxnSp>
        <p:nvCxnSpPr>
          <p:cNvPr id="10" name="Straight Arrow Connector 9"/>
          <p:cNvCxnSpPr>
            <a:stCxn id="31750" idx="0"/>
          </p:cNvCxnSpPr>
          <p:nvPr/>
        </p:nvCxnSpPr>
        <p:spPr>
          <a:xfrm rot="16200000" flipV="1">
            <a:off x="7696200" y="3581400"/>
            <a:ext cx="8382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1750" idx="1"/>
          </p:cNvCxnSpPr>
          <p:nvPr/>
        </p:nvCxnSpPr>
        <p:spPr>
          <a:xfrm rot="10800000" flipV="1">
            <a:off x="6629400" y="4252913"/>
            <a:ext cx="914400" cy="7762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304800"/>
            <a:ext cx="7772400" cy="1143000"/>
          </a:xfrm>
        </p:spPr>
        <p:txBody>
          <a:bodyPr/>
          <a:lstStyle/>
          <a:p>
            <a:r>
              <a:rPr lang="en-US" smtClean="0"/>
              <a:t>Grounding</a:t>
            </a:r>
          </a:p>
        </p:txBody>
      </p:sp>
      <p:sp>
        <p:nvSpPr>
          <p:cNvPr id="32771" name="Rectangle 4"/>
          <p:cNvSpPr>
            <a:spLocks noGrp="1" noChangeArrowheads="1"/>
          </p:cNvSpPr>
          <p:nvPr>
            <p:ph type="body" sz="half" idx="1"/>
          </p:nvPr>
        </p:nvSpPr>
        <p:spPr>
          <a:xfrm>
            <a:off x="381000" y="1524000"/>
            <a:ext cx="4495800" cy="5334000"/>
          </a:xfrm>
        </p:spPr>
        <p:txBody>
          <a:bodyPr/>
          <a:lstStyle/>
          <a:p>
            <a:r>
              <a:rPr lang="en-US" sz="2800" b="1" smtClean="0"/>
              <a:t>    </a:t>
            </a:r>
            <a:r>
              <a:rPr lang="en-US" sz="2800" smtClean="0"/>
              <a:t>Grounding creates a low-resistance path from a tool to the earth to disperse unwanted current.  </a:t>
            </a:r>
          </a:p>
          <a:p>
            <a:pPr>
              <a:lnSpc>
                <a:spcPct val="50000"/>
              </a:lnSpc>
              <a:buFont typeface="Arial" charset="0"/>
              <a:buNone/>
            </a:pPr>
            <a:r>
              <a:rPr lang="en-US" sz="2800" smtClean="0"/>
              <a:t>    </a:t>
            </a:r>
          </a:p>
          <a:p>
            <a:r>
              <a:rPr lang="en-US" sz="2800" smtClean="0"/>
              <a:t>    When a short or lightning occurs, energy flows to the ground, protecting you from electrical shock, injury and death.</a:t>
            </a:r>
          </a:p>
        </p:txBody>
      </p:sp>
      <p:pic>
        <p:nvPicPr>
          <p:cNvPr id="6" name="Picture 6" descr="threeprong2"/>
          <p:cNvPicPr>
            <a:picLocks noChangeAspect="1" noChangeArrowheads="1" noCrop="1"/>
          </p:cNvPicPr>
          <p:nvPr/>
        </p:nvPicPr>
        <p:blipFill>
          <a:blip r:embed="rId3" cstate="print">
            <a:extLst>
              <a:ext uri="{28A0092B-C50C-407E-A947-70E740481C1C}">
                <a14:useLocalDpi xmlns:a14="http://schemas.microsoft.com/office/drawing/2010/main"/>
              </a:ext>
            </a:extLst>
          </a:blip>
          <a:srcRect/>
          <a:stretch>
            <a:fillRect/>
          </a:stretch>
        </p:blipFill>
        <p:spPr>
          <a:xfrm>
            <a:off x="5199063" y="1295400"/>
            <a:ext cx="3944937" cy="5349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Hazard – Improper Grounding</a:t>
            </a:r>
          </a:p>
        </p:txBody>
      </p:sp>
      <p:sp>
        <p:nvSpPr>
          <p:cNvPr id="33795" name="Rectangle 3"/>
          <p:cNvSpPr>
            <a:spLocks noGrp="1" noChangeArrowheads="1"/>
          </p:cNvSpPr>
          <p:nvPr>
            <p:ph type="body" sz="half" idx="1"/>
          </p:nvPr>
        </p:nvSpPr>
        <p:spPr>
          <a:xfrm>
            <a:off x="762000" y="1981200"/>
            <a:ext cx="4495800" cy="4114800"/>
          </a:xfrm>
        </p:spPr>
        <p:txBody>
          <a:bodyPr/>
          <a:lstStyle/>
          <a:p>
            <a:pPr>
              <a:lnSpc>
                <a:spcPct val="95000"/>
              </a:lnSpc>
              <a:spcBef>
                <a:spcPct val="40000"/>
              </a:spcBef>
            </a:pPr>
            <a:r>
              <a:rPr lang="en-US" sz="2800" smtClean="0"/>
              <a:t>Tools plugged into improperly grounded circuits may become energized</a:t>
            </a:r>
          </a:p>
          <a:p>
            <a:pPr>
              <a:lnSpc>
                <a:spcPct val="95000"/>
              </a:lnSpc>
              <a:spcBef>
                <a:spcPct val="40000"/>
              </a:spcBef>
            </a:pPr>
            <a:r>
              <a:rPr lang="en-US" sz="2800" smtClean="0"/>
              <a:t>Broken wire or plug on extension cord</a:t>
            </a:r>
          </a:p>
          <a:p>
            <a:pPr>
              <a:lnSpc>
                <a:spcPct val="95000"/>
              </a:lnSpc>
              <a:spcBef>
                <a:spcPct val="40000"/>
              </a:spcBef>
            </a:pPr>
            <a:r>
              <a:rPr lang="en-US" sz="2800" smtClean="0"/>
              <a:t>Some of the most frequently violated OSHA standards</a:t>
            </a:r>
          </a:p>
        </p:txBody>
      </p:sp>
      <p:pic>
        <p:nvPicPr>
          <p:cNvPr id="84996" name="Picture 4" descr="D:\Construction\CONST PART I\Electrical\elecfilter\Slide44.JPG"/>
          <p:cNvPicPr>
            <a:picLocks noGrp="1" noChangeAspect="1" noChangeArrowheads="1"/>
          </p:cNvPicPr>
          <p:nvPr>
            <p:ph type="chart" sz="half" idx="2"/>
          </p:nvPr>
        </p:nvPicPr>
        <p:blipFill>
          <a:blip r:embed="rId3" cstate="email">
            <a:extLst>
              <a:ext uri="{28A0092B-C50C-407E-A947-70E740481C1C}">
                <a14:useLocalDpi xmlns:a14="http://schemas.microsoft.com/office/drawing/2010/main"/>
              </a:ext>
            </a:extLst>
          </a:blip>
          <a:srcRect/>
          <a:stretch>
            <a:fillRect/>
          </a:stretch>
        </p:blipFill>
        <p:spPr>
          <a:xfrm>
            <a:off x="5638800" y="1905000"/>
            <a:ext cx="2590800" cy="198120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 name="Picture 6" descr="missingpi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19800" y="4191000"/>
            <a:ext cx="2514600" cy="2357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798" name="TextBox 6"/>
          <p:cNvSpPr txBox="1">
            <a:spLocks noChangeArrowheads="1"/>
          </p:cNvSpPr>
          <p:nvPr/>
        </p:nvSpPr>
        <p:spPr bwMode="auto">
          <a:xfrm>
            <a:off x="3962400" y="60960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Unsafe condition</a:t>
            </a:r>
          </a:p>
        </p:txBody>
      </p:sp>
      <p:cxnSp>
        <p:nvCxnSpPr>
          <p:cNvPr id="9" name="Straight Arrow Connector 8"/>
          <p:cNvCxnSpPr>
            <a:stCxn id="33798" idx="3"/>
          </p:cNvCxnSpPr>
          <p:nvPr/>
        </p:nvCxnSpPr>
        <p:spPr>
          <a:xfrm flipV="1">
            <a:off x="5562600" y="5562600"/>
            <a:ext cx="914400" cy="6715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3798" idx="0"/>
          </p:cNvCxnSpPr>
          <p:nvPr/>
        </p:nvCxnSpPr>
        <p:spPr>
          <a:xfrm rot="5400000" flipH="1" flipV="1">
            <a:off x="4210050" y="3981450"/>
            <a:ext cx="2667000" cy="1562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28600"/>
            <a:ext cx="9144000" cy="1143000"/>
          </a:xfrm>
        </p:spPr>
        <p:txBody>
          <a:bodyPr/>
          <a:lstStyle/>
          <a:p>
            <a:r>
              <a:rPr lang="en-US" sz="4200" smtClean="0"/>
              <a:t>Control - Electrical Protective Devices</a:t>
            </a:r>
          </a:p>
        </p:txBody>
      </p:sp>
      <p:sp>
        <p:nvSpPr>
          <p:cNvPr id="34819" name="Rectangle 3"/>
          <p:cNvSpPr>
            <a:spLocks noGrp="1" noChangeArrowheads="1"/>
          </p:cNvSpPr>
          <p:nvPr>
            <p:ph type="body" sz="half" idx="1"/>
          </p:nvPr>
        </p:nvSpPr>
        <p:spPr>
          <a:xfrm>
            <a:off x="304800" y="1600200"/>
            <a:ext cx="4800600" cy="5257800"/>
          </a:xfrm>
        </p:spPr>
        <p:txBody>
          <a:bodyPr/>
          <a:lstStyle/>
          <a:p>
            <a:pPr>
              <a:lnSpc>
                <a:spcPct val="90000"/>
              </a:lnSpc>
            </a:pPr>
            <a:r>
              <a:rPr lang="en-US" sz="2800" smtClean="0"/>
              <a:t>Automatically opens circuit if excess current from overload or ground-fault is detected – shutting off electricity </a:t>
            </a:r>
          </a:p>
          <a:p>
            <a:pPr>
              <a:lnSpc>
                <a:spcPct val="90000"/>
              </a:lnSpc>
            </a:pPr>
            <a:r>
              <a:rPr lang="en-US" sz="2800" smtClean="0"/>
              <a:t>Includes GFCI’s, fuses, and circuit breakers</a:t>
            </a:r>
          </a:p>
          <a:p>
            <a:pPr>
              <a:lnSpc>
                <a:spcPct val="90000"/>
              </a:lnSpc>
            </a:pPr>
            <a:r>
              <a:rPr lang="en-US" sz="2800" smtClean="0"/>
              <a:t>Fuses and circuit breakers are </a:t>
            </a:r>
            <a:r>
              <a:rPr lang="en-US" sz="2800" u="sng" smtClean="0"/>
              <a:t>overcurrent</a:t>
            </a:r>
            <a:r>
              <a:rPr lang="en-US" sz="2800" smtClean="0"/>
              <a:t> devices. When too much current:</a:t>
            </a:r>
          </a:p>
          <a:p>
            <a:pPr lvl="2">
              <a:lnSpc>
                <a:spcPct val="90000"/>
              </a:lnSpc>
              <a:buFont typeface="Wingdings" pitchFamily="2" charset="2"/>
              <a:buChar char="Ø"/>
            </a:pPr>
            <a:r>
              <a:rPr lang="en-US" smtClean="0"/>
              <a:t> Fuses melt</a:t>
            </a:r>
          </a:p>
          <a:p>
            <a:pPr lvl="2">
              <a:lnSpc>
                <a:spcPct val="90000"/>
              </a:lnSpc>
              <a:buFont typeface="Wingdings" pitchFamily="2" charset="2"/>
              <a:buChar char="Ø"/>
            </a:pPr>
            <a:r>
              <a:rPr lang="en-US" smtClean="0"/>
              <a:t> Circuit breakers trip open</a:t>
            </a:r>
          </a:p>
          <a:p>
            <a:pPr lvl="2">
              <a:lnSpc>
                <a:spcPct val="90000"/>
              </a:lnSpc>
              <a:buFontTx/>
              <a:buNone/>
            </a:pPr>
            <a:endParaRPr lang="en-US" b="1" smtClean="0"/>
          </a:p>
        </p:txBody>
      </p:sp>
      <p:pic>
        <p:nvPicPr>
          <p:cNvPr id="90116" name="Picture 4" descr="D:\Construction\CONST PART I\Electrical\elecfilter\Slide17.JPG"/>
          <p:cNvPicPr>
            <a:picLocks noGrp="1" noChangeAspect="1" noChangeArrowheads="1"/>
          </p:cNvPicPr>
          <p:nvPr>
            <p:ph type="chart" sz="half" idx="2"/>
          </p:nvPr>
        </p:nvPicPr>
        <p:blipFill>
          <a:blip r:embed="rId3" cstate="email">
            <a:extLst>
              <a:ext uri="{28A0092B-C50C-407E-A947-70E740481C1C}">
                <a14:useLocalDpi xmlns:a14="http://schemas.microsoft.com/office/drawing/2010/main"/>
              </a:ext>
            </a:extLst>
          </a:blip>
          <a:srcRect/>
          <a:stretch>
            <a:fillRect/>
          </a:stretch>
        </p:blipFill>
        <p:spPr>
          <a:xfrm>
            <a:off x="5334000" y="2209800"/>
            <a:ext cx="3505200" cy="2855913"/>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1144588"/>
          </a:xfrm>
        </p:spPr>
        <p:txBody>
          <a:bodyPr/>
          <a:lstStyle/>
          <a:p>
            <a:r>
              <a:rPr lang="en-US" smtClean="0"/>
              <a:t>Power Tool Requirements</a:t>
            </a:r>
          </a:p>
        </p:txBody>
      </p:sp>
      <p:sp>
        <p:nvSpPr>
          <p:cNvPr id="35843" name="Rectangle 3"/>
          <p:cNvSpPr>
            <a:spLocks noGrp="1" noChangeArrowheads="1"/>
          </p:cNvSpPr>
          <p:nvPr>
            <p:ph type="body" idx="1"/>
          </p:nvPr>
        </p:nvSpPr>
        <p:spPr>
          <a:xfrm>
            <a:off x="381000" y="1524000"/>
            <a:ext cx="4419600" cy="5334000"/>
          </a:xfrm>
        </p:spPr>
        <p:txBody>
          <a:bodyPr/>
          <a:lstStyle/>
          <a:p>
            <a:pPr lvl="1">
              <a:buFontTx/>
              <a:buChar char="•"/>
            </a:pPr>
            <a:r>
              <a:rPr lang="en-US" sz="3200" smtClean="0"/>
              <a:t>Have a three-wire cord with ground plugged into a grounded receptacle, or</a:t>
            </a:r>
          </a:p>
          <a:p>
            <a:pPr lvl="1">
              <a:buFontTx/>
              <a:buChar char="•"/>
            </a:pPr>
            <a:r>
              <a:rPr lang="en-US" sz="3200" smtClean="0"/>
              <a:t>Be double insulated, or</a:t>
            </a:r>
          </a:p>
          <a:p>
            <a:pPr lvl="1">
              <a:buFontTx/>
              <a:buChar char="•"/>
            </a:pPr>
            <a:r>
              <a:rPr lang="en-US" sz="3200" smtClean="0"/>
              <a:t>Be powered by a low-voltage isolation transformer</a:t>
            </a:r>
          </a:p>
        </p:txBody>
      </p:sp>
      <p:pic>
        <p:nvPicPr>
          <p:cNvPr id="5" name="Picture 4" descr="pluginrecep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56227" y="1647825"/>
            <a:ext cx="3501973" cy="3990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1905000"/>
            <a:ext cx="4495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title"/>
          </p:nvPr>
        </p:nvSpPr>
        <p:spPr>
          <a:xfrm>
            <a:off x="0" y="381000"/>
            <a:ext cx="9144000" cy="1143000"/>
          </a:xfrm>
        </p:spPr>
        <p:txBody>
          <a:bodyPr/>
          <a:lstStyle/>
          <a:p>
            <a:r>
              <a:rPr lang="en-US" smtClean="0"/>
              <a:t>Preventing Electrical Hazards - Tools</a:t>
            </a:r>
          </a:p>
        </p:txBody>
      </p:sp>
      <p:sp>
        <p:nvSpPr>
          <p:cNvPr id="36868" name="Rectangle 3"/>
          <p:cNvSpPr>
            <a:spLocks noGrp="1" noChangeArrowheads="1"/>
          </p:cNvSpPr>
          <p:nvPr>
            <p:ph type="body" sz="half" idx="1"/>
          </p:nvPr>
        </p:nvSpPr>
        <p:spPr>
          <a:xfrm>
            <a:off x="381000" y="1981200"/>
            <a:ext cx="4343400" cy="4114800"/>
          </a:xfrm>
        </p:spPr>
        <p:txBody>
          <a:bodyPr/>
          <a:lstStyle/>
          <a:p>
            <a:r>
              <a:rPr lang="en-US" smtClean="0"/>
              <a:t>Inspect tools before use</a:t>
            </a:r>
          </a:p>
          <a:p>
            <a:r>
              <a:rPr lang="en-US" smtClean="0"/>
              <a:t>Use the right tool correctly</a:t>
            </a:r>
          </a:p>
          <a:p>
            <a:r>
              <a:rPr lang="en-US" smtClean="0"/>
              <a:t>Protect your tools</a:t>
            </a:r>
          </a:p>
          <a:p>
            <a:r>
              <a:rPr lang="en-US" smtClean="0"/>
              <a:t>Use double insulated tools</a:t>
            </a:r>
          </a:p>
        </p:txBody>
      </p:sp>
      <p:sp>
        <p:nvSpPr>
          <p:cNvPr id="36869" name="AutoShape 5"/>
          <p:cNvSpPr>
            <a:spLocks noChangeArrowheads="1"/>
          </p:cNvSpPr>
          <p:nvPr/>
        </p:nvSpPr>
        <p:spPr bwMode="auto">
          <a:xfrm rot="-900000">
            <a:off x="7162800" y="4114800"/>
            <a:ext cx="368300" cy="977900"/>
          </a:xfrm>
          <a:prstGeom prst="upArrow">
            <a:avLst>
              <a:gd name="adj1" fmla="val 50000"/>
              <a:gd name="adj2" fmla="val 132746"/>
            </a:avLst>
          </a:prstGeom>
          <a:solidFill>
            <a:srgbClr val="FF0000"/>
          </a:solidFill>
          <a:ln w="12700">
            <a:solidFill>
              <a:schemeClr val="tx1"/>
            </a:solidFill>
            <a:miter lim="800000"/>
            <a:headEnd/>
            <a:tailEnd/>
          </a:ln>
        </p:spPr>
        <p:txBody>
          <a:bodyPr wrap="none" anchor="ctr"/>
          <a:lstStyle/>
          <a:p>
            <a:endParaRPr lang="en-US">
              <a:latin typeface="Calibri" pitchFamily="34" charset="0"/>
            </a:endParaRPr>
          </a:p>
        </p:txBody>
      </p:sp>
      <p:sp>
        <p:nvSpPr>
          <p:cNvPr id="36870" name="Rectangle 6"/>
          <p:cNvSpPr>
            <a:spLocks noChangeArrowheads="1"/>
          </p:cNvSpPr>
          <p:nvPr/>
        </p:nvSpPr>
        <p:spPr bwMode="auto">
          <a:xfrm>
            <a:off x="4724400" y="5257800"/>
            <a:ext cx="4419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ct val="20000"/>
              </a:spcBef>
              <a:buClr>
                <a:srgbClr val="FFCC00"/>
              </a:buClr>
              <a:buFont typeface="Wingdings" pitchFamily="2" charset="2"/>
              <a:buNone/>
            </a:pPr>
            <a:r>
              <a:rPr lang="en-US" sz="2400" b="1"/>
              <a:t>Double Insulated marking</a:t>
            </a:r>
          </a:p>
        </p:txBody>
      </p:sp>
      <p:sp>
        <p:nvSpPr>
          <p:cNvPr id="36871" name="ClipArt Placeholder 6"/>
          <p:cNvSpPr>
            <a:spLocks noGrp="1" noTextEdit="1"/>
          </p:cNvSpPr>
          <p:nvPr>
            <p:ph type="clipArt" sz="half" idx="2"/>
          </p:nvPr>
        </p:nvSpPr>
        <p:spPr>
          <a:xfrm>
            <a:off x="4648200" y="1752600"/>
            <a:ext cx="3810000" cy="4114800"/>
          </a:xfrm>
        </p:spPr>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457200"/>
            <a:ext cx="9144000" cy="1143000"/>
          </a:xfrm>
        </p:spPr>
        <p:txBody>
          <a:bodyPr/>
          <a:lstStyle/>
          <a:p>
            <a:r>
              <a:rPr lang="en-US" smtClean="0"/>
              <a:t>Clues that Electrical Hazards Exist  </a:t>
            </a:r>
          </a:p>
        </p:txBody>
      </p:sp>
      <p:sp>
        <p:nvSpPr>
          <p:cNvPr id="37891" name="Rectangle 3"/>
          <p:cNvSpPr>
            <a:spLocks noGrp="1" noChangeArrowheads="1"/>
          </p:cNvSpPr>
          <p:nvPr>
            <p:ph type="body" sz="half" idx="1"/>
          </p:nvPr>
        </p:nvSpPr>
        <p:spPr>
          <a:xfrm>
            <a:off x="533400" y="1981200"/>
            <a:ext cx="5334000" cy="4876800"/>
          </a:xfrm>
        </p:spPr>
        <p:txBody>
          <a:bodyPr/>
          <a:lstStyle/>
          <a:p>
            <a:pPr>
              <a:lnSpc>
                <a:spcPct val="90000"/>
              </a:lnSpc>
              <a:spcBef>
                <a:spcPct val="35000"/>
              </a:spcBef>
            </a:pPr>
            <a:r>
              <a:rPr lang="en-US" sz="3000" smtClean="0"/>
              <a:t>Tripped circuit breakers or blown fuses</a:t>
            </a:r>
          </a:p>
          <a:p>
            <a:pPr>
              <a:lnSpc>
                <a:spcPct val="90000"/>
              </a:lnSpc>
              <a:spcBef>
                <a:spcPct val="35000"/>
              </a:spcBef>
            </a:pPr>
            <a:r>
              <a:rPr lang="en-US" sz="3000" smtClean="0"/>
              <a:t>Warm tools, wires, cords, connections, or junction boxes</a:t>
            </a:r>
          </a:p>
          <a:p>
            <a:pPr>
              <a:lnSpc>
                <a:spcPct val="90000"/>
              </a:lnSpc>
              <a:spcBef>
                <a:spcPct val="35000"/>
              </a:spcBef>
            </a:pPr>
            <a:r>
              <a:rPr lang="en-US" sz="3000" smtClean="0"/>
              <a:t>GFCI that shuts off a circuit</a:t>
            </a:r>
          </a:p>
          <a:p>
            <a:pPr>
              <a:lnSpc>
                <a:spcPct val="90000"/>
              </a:lnSpc>
              <a:spcBef>
                <a:spcPct val="35000"/>
              </a:spcBef>
            </a:pPr>
            <a:r>
              <a:rPr lang="en-US" sz="3000" smtClean="0"/>
              <a:t>Worn or frayed insulation around wire or connection</a:t>
            </a:r>
          </a:p>
        </p:txBody>
      </p:sp>
      <p:pic>
        <p:nvPicPr>
          <p:cNvPr id="95236" name="Picture 4" descr="C:\TMP\worn_insulation2.jpg"/>
          <p:cNvPicPr>
            <a:picLocks noGrp="1" noChangeAspect="1" noChangeArrowheads="1"/>
          </p:cNvPicPr>
          <p:nvPr>
            <p:ph type="clipArt" sz="half" idx="2"/>
          </p:nvPr>
        </p:nvPicPr>
        <p:blipFill>
          <a:blip r:embed="rId3" cstate="print">
            <a:extLst>
              <a:ext uri="{28A0092B-C50C-407E-A947-70E740481C1C}">
                <a14:useLocalDpi xmlns:a14="http://schemas.microsoft.com/office/drawing/2010/main"/>
              </a:ext>
            </a:extLst>
          </a:blip>
          <a:srcRect/>
          <a:stretch>
            <a:fillRect/>
          </a:stretch>
        </p:blipFill>
        <p:spPr>
          <a:xfrm>
            <a:off x="5867400" y="2362200"/>
            <a:ext cx="3276600" cy="2563813"/>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37893" name="TextBox 4"/>
          <p:cNvSpPr txBox="1">
            <a:spLocks noChangeArrowheads="1"/>
          </p:cNvSpPr>
          <p:nvPr/>
        </p:nvSpPr>
        <p:spPr bwMode="auto">
          <a:xfrm>
            <a:off x="6705600" y="54102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Unsafe condition</a:t>
            </a:r>
          </a:p>
        </p:txBody>
      </p:sp>
      <p:cxnSp>
        <p:nvCxnSpPr>
          <p:cNvPr id="7" name="Straight Arrow Connector 6"/>
          <p:cNvCxnSpPr>
            <a:stCxn id="37893" idx="0"/>
          </p:cNvCxnSpPr>
          <p:nvPr/>
        </p:nvCxnSpPr>
        <p:spPr>
          <a:xfrm rot="16200000" flipV="1">
            <a:off x="6934200" y="4724400"/>
            <a:ext cx="12954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fontScale="90000"/>
          </a:bodyPr>
          <a:lstStyle/>
          <a:p>
            <a:pPr fontAlgn="auto">
              <a:spcAft>
                <a:spcPts val="0"/>
              </a:spcAft>
              <a:defRPr/>
            </a:pPr>
            <a:r>
              <a:rPr lang="en-US" smtClean="0"/>
              <a:t>What primarily causes electrocution?</a:t>
            </a:r>
          </a:p>
        </p:txBody>
      </p:sp>
      <p:sp>
        <p:nvSpPr>
          <p:cNvPr id="8195" name="Rectangle 3"/>
          <p:cNvSpPr>
            <a:spLocks noGrp="1" noChangeArrowheads="1"/>
          </p:cNvSpPr>
          <p:nvPr>
            <p:ph type="body" idx="1"/>
          </p:nvPr>
        </p:nvSpPr>
        <p:spPr>
          <a:xfrm>
            <a:off x="685800" y="1905000"/>
            <a:ext cx="7772400" cy="4114800"/>
          </a:xfrm>
        </p:spPr>
        <p:txBody>
          <a:bodyPr/>
          <a:lstStyle/>
          <a:p>
            <a:r>
              <a:rPr lang="en-US" smtClean="0"/>
              <a:t>Contact with overhead power lines</a:t>
            </a:r>
          </a:p>
          <a:p>
            <a:r>
              <a:rPr lang="en-US" smtClean="0"/>
              <a:t>Contact with live circuits in panels</a:t>
            </a:r>
          </a:p>
          <a:p>
            <a:r>
              <a:rPr lang="en-US" smtClean="0"/>
              <a:t>Poorly maintained cords and tools</a:t>
            </a:r>
          </a:p>
          <a:p>
            <a:r>
              <a:rPr lang="en-US" smtClean="0"/>
              <a:t>Lightning strikes</a:t>
            </a:r>
          </a:p>
          <a:p>
            <a:endParaRPr lang="en-US" smtClean="0"/>
          </a:p>
        </p:txBody>
      </p:sp>
      <p:pic>
        <p:nvPicPr>
          <p:cNvPr id="17412" name="Picture 4" descr="il"/>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62600" y="3810000"/>
            <a:ext cx="2857500" cy="2762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97" name="TextBox 5"/>
          <p:cNvSpPr txBox="1">
            <a:spLocks noChangeArrowheads="1"/>
          </p:cNvSpPr>
          <p:nvPr/>
        </p:nvSpPr>
        <p:spPr bwMode="auto">
          <a:xfrm>
            <a:off x="2209800" y="5907088"/>
            <a:ext cx="335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b="1"/>
              <a:t>Trained electrician servicing an electrical panel.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lum bright="12000"/>
            <a:extLst>
              <a:ext uri="{28A0092B-C50C-407E-A947-70E740481C1C}">
                <a14:useLocalDpi xmlns:a14="http://schemas.microsoft.com/office/drawing/2010/main"/>
              </a:ext>
            </a:extLst>
          </a:blip>
          <a:srcRect/>
          <a:stretch>
            <a:fillRect/>
          </a:stretch>
        </p:blipFill>
        <p:spPr bwMode="auto">
          <a:xfrm>
            <a:off x="6108700" y="1981200"/>
            <a:ext cx="3035300" cy="4552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915" name="Rectangle 2"/>
          <p:cNvSpPr>
            <a:spLocks noGrp="1" noChangeArrowheads="1"/>
          </p:cNvSpPr>
          <p:nvPr>
            <p:ph type="title"/>
          </p:nvPr>
        </p:nvSpPr>
        <p:spPr>
          <a:xfrm>
            <a:off x="457200" y="228600"/>
            <a:ext cx="8001000" cy="1143000"/>
          </a:xfrm>
        </p:spPr>
        <p:txBody>
          <a:bodyPr/>
          <a:lstStyle/>
          <a:p>
            <a:r>
              <a:rPr lang="en-US" smtClean="0"/>
              <a:t>Lockout and Tagging of Circuits</a:t>
            </a:r>
          </a:p>
        </p:txBody>
      </p:sp>
      <p:sp>
        <p:nvSpPr>
          <p:cNvPr id="38916" name="Rectangle 3"/>
          <p:cNvSpPr>
            <a:spLocks noGrp="1" noChangeArrowheads="1"/>
          </p:cNvSpPr>
          <p:nvPr>
            <p:ph type="body" idx="1"/>
          </p:nvPr>
        </p:nvSpPr>
        <p:spPr>
          <a:xfrm>
            <a:off x="228600" y="1524000"/>
            <a:ext cx="5715000" cy="5334000"/>
          </a:xfrm>
        </p:spPr>
        <p:txBody>
          <a:bodyPr/>
          <a:lstStyle/>
          <a:p>
            <a:pPr>
              <a:lnSpc>
                <a:spcPct val="90000"/>
              </a:lnSpc>
              <a:spcBef>
                <a:spcPct val="35000"/>
              </a:spcBef>
            </a:pPr>
            <a:r>
              <a:rPr lang="en-US" smtClean="0"/>
              <a:t>Apply locks to power source after de-energizing</a:t>
            </a:r>
          </a:p>
          <a:p>
            <a:pPr>
              <a:lnSpc>
                <a:spcPct val="90000"/>
              </a:lnSpc>
              <a:spcBef>
                <a:spcPct val="35000"/>
              </a:spcBef>
            </a:pPr>
            <a:r>
              <a:rPr lang="en-US" smtClean="0"/>
              <a:t>Tag deactivated controls</a:t>
            </a:r>
          </a:p>
          <a:p>
            <a:pPr>
              <a:lnSpc>
                <a:spcPct val="90000"/>
              </a:lnSpc>
              <a:spcBef>
                <a:spcPct val="35000"/>
              </a:spcBef>
            </a:pPr>
            <a:r>
              <a:rPr lang="en-US" smtClean="0"/>
              <a:t>Tag de-energized equipment and circuits at all points where they can be energized</a:t>
            </a:r>
          </a:p>
          <a:p>
            <a:pPr>
              <a:lnSpc>
                <a:spcPct val="90000"/>
              </a:lnSpc>
              <a:spcBef>
                <a:spcPct val="35000"/>
              </a:spcBef>
            </a:pPr>
            <a:r>
              <a:rPr lang="en-US" smtClean="0"/>
              <a:t>Tags must identify equipment or circuits being worked 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381000"/>
            <a:ext cx="7772400" cy="1143000"/>
          </a:xfrm>
        </p:spPr>
        <p:txBody>
          <a:bodyPr rtlCol="0">
            <a:normAutofit fontScale="90000"/>
          </a:bodyPr>
          <a:lstStyle/>
          <a:p>
            <a:pPr fontAlgn="auto">
              <a:spcAft>
                <a:spcPts val="0"/>
              </a:spcAft>
              <a:defRPr/>
            </a:pPr>
            <a:r>
              <a:rPr lang="en-US" smtClean="0"/>
              <a:t>Preventing Electrical Hazards - Planning</a:t>
            </a:r>
          </a:p>
        </p:txBody>
      </p:sp>
      <p:sp>
        <p:nvSpPr>
          <p:cNvPr id="99331" name="Rectangle 3"/>
          <p:cNvSpPr>
            <a:spLocks noGrp="1" noChangeArrowheads="1"/>
          </p:cNvSpPr>
          <p:nvPr>
            <p:ph type="body" sz="half" idx="1"/>
          </p:nvPr>
        </p:nvSpPr>
        <p:spPr>
          <a:xfrm>
            <a:off x="685800" y="1981200"/>
            <a:ext cx="4800600" cy="4114800"/>
          </a:xfrm>
        </p:spPr>
        <p:txBody>
          <a:bodyPr rtlCol="0">
            <a:normAutofit lnSpcReduction="10000"/>
          </a:bodyPr>
          <a:lstStyle/>
          <a:p>
            <a:pPr fontAlgn="auto">
              <a:lnSpc>
                <a:spcPct val="95000"/>
              </a:lnSpc>
              <a:spcBef>
                <a:spcPct val="25000"/>
              </a:spcBef>
              <a:spcAft>
                <a:spcPts val="0"/>
              </a:spcAft>
              <a:buFont typeface="Arial" pitchFamily="34" charset="0"/>
              <a:buChar char="•"/>
              <a:defRPr/>
            </a:pPr>
            <a:r>
              <a:rPr lang="en-US" smtClean="0"/>
              <a:t>Plan your work with others</a:t>
            </a:r>
          </a:p>
          <a:p>
            <a:pPr fontAlgn="auto">
              <a:lnSpc>
                <a:spcPct val="95000"/>
              </a:lnSpc>
              <a:spcBef>
                <a:spcPct val="25000"/>
              </a:spcBef>
              <a:spcAft>
                <a:spcPts val="0"/>
              </a:spcAft>
              <a:buFont typeface="Arial" pitchFamily="34" charset="0"/>
              <a:buChar char="•"/>
              <a:defRPr/>
            </a:pPr>
            <a:r>
              <a:rPr lang="en-US" smtClean="0"/>
              <a:t>Plan to avoid falls</a:t>
            </a:r>
          </a:p>
          <a:p>
            <a:pPr fontAlgn="auto">
              <a:lnSpc>
                <a:spcPct val="95000"/>
              </a:lnSpc>
              <a:spcBef>
                <a:spcPct val="25000"/>
              </a:spcBef>
              <a:spcAft>
                <a:spcPts val="0"/>
              </a:spcAft>
              <a:buFont typeface="Arial" pitchFamily="34" charset="0"/>
              <a:buChar char="•"/>
              <a:defRPr/>
            </a:pPr>
            <a:r>
              <a:rPr lang="en-US" smtClean="0"/>
              <a:t>Plan to lock-out and tag-out equipment</a:t>
            </a:r>
          </a:p>
          <a:p>
            <a:pPr fontAlgn="auto">
              <a:lnSpc>
                <a:spcPct val="95000"/>
              </a:lnSpc>
              <a:spcBef>
                <a:spcPct val="25000"/>
              </a:spcBef>
              <a:spcAft>
                <a:spcPts val="0"/>
              </a:spcAft>
              <a:buFont typeface="Arial" pitchFamily="34" charset="0"/>
              <a:buChar char="•"/>
              <a:defRPr/>
            </a:pPr>
            <a:r>
              <a:rPr lang="en-US" smtClean="0"/>
              <a:t>Remove jewelry</a:t>
            </a:r>
          </a:p>
          <a:p>
            <a:pPr fontAlgn="auto">
              <a:lnSpc>
                <a:spcPct val="95000"/>
              </a:lnSpc>
              <a:spcBef>
                <a:spcPct val="25000"/>
              </a:spcBef>
              <a:spcAft>
                <a:spcPts val="0"/>
              </a:spcAft>
              <a:buFont typeface="Arial" pitchFamily="34" charset="0"/>
              <a:buChar char="•"/>
              <a:defRPr/>
            </a:pPr>
            <a:r>
              <a:rPr lang="en-US" smtClean="0"/>
              <a:t>Avoid wet conditions and overhead power lines</a:t>
            </a:r>
          </a:p>
        </p:txBody>
      </p:sp>
      <p:pic>
        <p:nvPicPr>
          <p:cNvPr id="99332" name="Picture 4" descr="F:\miscPhotosZUCH01\Slide55.JPG"/>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867400" y="1828800"/>
            <a:ext cx="2947988" cy="41148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914400"/>
          </a:xfrm>
        </p:spPr>
        <p:txBody>
          <a:bodyPr/>
          <a:lstStyle/>
          <a:p>
            <a:r>
              <a:rPr lang="en-US" smtClean="0"/>
              <a:t>Avoid Wet Conditions</a:t>
            </a:r>
          </a:p>
        </p:txBody>
      </p:sp>
      <p:sp>
        <p:nvSpPr>
          <p:cNvPr id="40963" name="Rectangle 3"/>
          <p:cNvSpPr>
            <a:spLocks noGrp="1" noChangeArrowheads="1"/>
          </p:cNvSpPr>
          <p:nvPr>
            <p:ph type="body" idx="1"/>
          </p:nvPr>
        </p:nvSpPr>
        <p:spPr>
          <a:xfrm>
            <a:off x="0" y="1143000"/>
            <a:ext cx="5715000" cy="5715000"/>
          </a:xfrm>
        </p:spPr>
        <p:txBody>
          <a:bodyPr/>
          <a:lstStyle/>
          <a:p>
            <a:pPr>
              <a:lnSpc>
                <a:spcPct val="90000"/>
              </a:lnSpc>
              <a:spcBef>
                <a:spcPct val="35000"/>
              </a:spcBef>
            </a:pPr>
            <a:r>
              <a:rPr lang="en-US" sz="2800" smtClean="0"/>
              <a:t>If you touch a live wire or other electrical component while standing in even a small puddle of water you’ll get a shock.  </a:t>
            </a:r>
          </a:p>
          <a:p>
            <a:pPr>
              <a:lnSpc>
                <a:spcPct val="90000"/>
              </a:lnSpc>
              <a:spcBef>
                <a:spcPct val="35000"/>
              </a:spcBef>
            </a:pPr>
            <a:r>
              <a:rPr lang="en-US" sz="2800" smtClean="0"/>
              <a:t>Damaged insulation, equipment, or tools can expose you to live electrical parts. </a:t>
            </a:r>
          </a:p>
        </p:txBody>
      </p:sp>
      <p:pic>
        <p:nvPicPr>
          <p:cNvPr id="5" name="Picture 2053" descr="rusted"/>
          <p:cNvPicPr>
            <a:picLocks noChangeAspect="1" noChangeArrowheads="1"/>
          </p:cNvPicPr>
          <p:nvPr/>
        </p:nvPicPr>
        <p:blipFill>
          <a:blip r:embed="rId3" cstate="email">
            <a:lum bright="30000" contrast="42000"/>
            <a:extLst>
              <a:ext uri="{28A0092B-C50C-407E-A947-70E740481C1C}">
                <a14:useLocalDpi xmlns:a14="http://schemas.microsoft.com/office/drawing/2010/main"/>
              </a:ext>
            </a:extLst>
          </a:blip>
          <a:srcRect/>
          <a:stretch>
            <a:fillRect/>
          </a:stretch>
        </p:blipFill>
        <p:spPr bwMode="auto">
          <a:xfrm>
            <a:off x="5715000" y="2362200"/>
            <a:ext cx="3429000" cy="2551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65" name="TextBox 5"/>
          <p:cNvSpPr txBox="1">
            <a:spLocks noChangeArrowheads="1"/>
          </p:cNvSpPr>
          <p:nvPr/>
        </p:nvSpPr>
        <p:spPr bwMode="auto">
          <a:xfrm>
            <a:off x="6858000" y="53340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Unsafe condition</a:t>
            </a:r>
          </a:p>
        </p:txBody>
      </p:sp>
      <p:cxnSp>
        <p:nvCxnSpPr>
          <p:cNvPr id="8" name="Straight Arrow Connector 7"/>
          <p:cNvCxnSpPr>
            <a:stCxn id="40965" idx="0"/>
          </p:cNvCxnSpPr>
          <p:nvPr/>
        </p:nvCxnSpPr>
        <p:spPr>
          <a:xfrm rot="16200000" flipV="1">
            <a:off x="6972300" y="4762500"/>
            <a:ext cx="9906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Avoid Wet Conditions</a:t>
            </a:r>
          </a:p>
        </p:txBody>
      </p:sp>
      <p:sp>
        <p:nvSpPr>
          <p:cNvPr id="41987" name="Content Placeholder 2"/>
          <p:cNvSpPr>
            <a:spLocks noGrp="1"/>
          </p:cNvSpPr>
          <p:nvPr>
            <p:ph idx="1"/>
          </p:nvPr>
        </p:nvSpPr>
        <p:spPr>
          <a:xfrm>
            <a:off x="457200" y="1600200"/>
            <a:ext cx="8153400" cy="1905000"/>
          </a:xfrm>
        </p:spPr>
        <p:txBody>
          <a:bodyPr/>
          <a:lstStyle/>
          <a:p>
            <a:pPr>
              <a:lnSpc>
                <a:spcPct val="90000"/>
              </a:lnSpc>
              <a:spcBef>
                <a:spcPct val="35000"/>
              </a:spcBef>
            </a:pPr>
            <a:r>
              <a:rPr lang="en-US" smtClean="0"/>
              <a:t>Improperly grounded metal switch plates &amp; ceiling lights are especially hazardous in wet conditions. </a:t>
            </a:r>
          </a:p>
        </p:txBody>
      </p:sp>
      <p:pic>
        <p:nvPicPr>
          <p:cNvPr id="4" name="Picture 3" descr="cc0be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2681" y="2819400"/>
            <a:ext cx="5231319"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989" name="TextBox 4"/>
          <p:cNvSpPr txBox="1">
            <a:spLocks noChangeArrowheads="1"/>
          </p:cNvSpPr>
          <p:nvPr/>
        </p:nvSpPr>
        <p:spPr bwMode="auto">
          <a:xfrm>
            <a:off x="457200" y="3048000"/>
            <a:ext cx="3581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9088" indent="-3190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3200"/>
              <a:t>Wet clothing, high humidity, and perspiration increase your chances of being electrocuted. </a:t>
            </a:r>
          </a:p>
        </p:txBody>
      </p:sp>
      <p:sp>
        <p:nvSpPr>
          <p:cNvPr id="41990" name="TextBox 5"/>
          <p:cNvSpPr txBox="1">
            <a:spLocks noChangeArrowheads="1"/>
          </p:cNvSpPr>
          <p:nvPr/>
        </p:nvSpPr>
        <p:spPr bwMode="auto">
          <a:xfrm>
            <a:off x="5638800" y="624840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Unsafe condition</a:t>
            </a:r>
          </a:p>
        </p:txBody>
      </p:sp>
      <p:cxnSp>
        <p:nvCxnSpPr>
          <p:cNvPr id="8" name="Straight Arrow Connector 7"/>
          <p:cNvCxnSpPr>
            <a:stCxn id="41990" idx="0"/>
          </p:cNvCxnSpPr>
          <p:nvPr/>
        </p:nvCxnSpPr>
        <p:spPr>
          <a:xfrm rot="5400000" flipH="1" flipV="1">
            <a:off x="6362700" y="5829300"/>
            <a:ext cx="7620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304800"/>
            <a:ext cx="8077200" cy="1143000"/>
          </a:xfrm>
        </p:spPr>
        <p:txBody>
          <a:bodyPr rtlCol="0">
            <a:normAutofit fontScale="90000"/>
          </a:bodyPr>
          <a:lstStyle/>
          <a:p>
            <a:pPr fontAlgn="auto">
              <a:spcAft>
                <a:spcPts val="0"/>
              </a:spcAft>
              <a:defRPr/>
            </a:pPr>
            <a:r>
              <a:rPr lang="en-US" smtClean="0">
                <a:cs typeface="Times New Roman" pitchFamily="18" charset="0"/>
              </a:rPr>
              <a:t>What if I work in wet conditions with electricity?</a:t>
            </a:r>
            <a:r>
              <a:rPr lang="en-US" smtClean="0"/>
              <a:t> </a:t>
            </a:r>
          </a:p>
        </p:txBody>
      </p:sp>
      <p:sp>
        <p:nvSpPr>
          <p:cNvPr id="43011" name="Rectangle 4"/>
          <p:cNvSpPr>
            <a:spLocks noGrp="1" noChangeArrowheads="1"/>
          </p:cNvSpPr>
          <p:nvPr>
            <p:ph type="body" sz="half" idx="1"/>
          </p:nvPr>
        </p:nvSpPr>
        <p:spPr>
          <a:xfrm>
            <a:off x="457200" y="1828800"/>
            <a:ext cx="4191000" cy="4572000"/>
          </a:xfrm>
        </p:spPr>
        <p:txBody>
          <a:bodyPr/>
          <a:lstStyle/>
          <a:p>
            <a:r>
              <a:rPr lang="en-US" sz="2800" smtClean="0"/>
              <a:t>Avoid working in wet conditions, whenever possible</a:t>
            </a:r>
          </a:p>
          <a:p>
            <a:r>
              <a:rPr lang="en-US" sz="2800" smtClean="0"/>
              <a:t>Use approved electrical equipment for wet conditions</a:t>
            </a:r>
          </a:p>
          <a:p>
            <a:r>
              <a:rPr lang="en-US" sz="2800" smtClean="0"/>
              <a:t>Do not stand in wet areas and operate electrical equipment</a:t>
            </a:r>
          </a:p>
        </p:txBody>
      </p:sp>
      <p:pic>
        <p:nvPicPr>
          <p:cNvPr id="45060" name="Picture 6" descr="elnuevoconstructor"/>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953000" y="1752600"/>
            <a:ext cx="3832225" cy="51054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43013" name="TextBox 5"/>
          <p:cNvSpPr txBox="1">
            <a:spLocks noChangeArrowheads="1"/>
          </p:cNvSpPr>
          <p:nvPr/>
        </p:nvSpPr>
        <p:spPr bwMode="auto">
          <a:xfrm>
            <a:off x="5029200" y="594360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a:solidFill>
                  <a:schemeClr val="bg1"/>
                </a:solidFill>
              </a:rPr>
              <a:t>How many unsafe acts can you identify?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28600"/>
            <a:ext cx="9144000" cy="914400"/>
          </a:xfrm>
        </p:spPr>
        <p:txBody>
          <a:bodyPr/>
          <a:lstStyle/>
          <a:p>
            <a:r>
              <a:rPr lang="en-US" smtClean="0"/>
              <a:t>Preventing Electrical Hazards - PPE</a:t>
            </a:r>
          </a:p>
        </p:txBody>
      </p:sp>
      <p:sp>
        <p:nvSpPr>
          <p:cNvPr id="44035" name="Rectangle 3"/>
          <p:cNvSpPr>
            <a:spLocks noGrp="1" noChangeArrowheads="1"/>
          </p:cNvSpPr>
          <p:nvPr>
            <p:ph type="body" sz="half" idx="1"/>
          </p:nvPr>
        </p:nvSpPr>
        <p:spPr>
          <a:xfrm>
            <a:off x="228600" y="1600200"/>
            <a:ext cx="4495800" cy="5257800"/>
          </a:xfrm>
        </p:spPr>
        <p:txBody>
          <a:bodyPr/>
          <a:lstStyle/>
          <a:p>
            <a:pPr marL="457200" lvl="2">
              <a:lnSpc>
                <a:spcPct val="90000"/>
              </a:lnSpc>
              <a:spcBef>
                <a:spcPct val="35000"/>
              </a:spcBef>
              <a:buClr>
                <a:srgbClr val="FFCC00"/>
              </a:buClr>
            </a:pPr>
            <a:r>
              <a:rPr lang="en-US" sz="3200" smtClean="0"/>
              <a:t>Proper foot protection (not tennis shoes)</a:t>
            </a:r>
          </a:p>
          <a:p>
            <a:pPr marL="457200" lvl="2">
              <a:lnSpc>
                <a:spcPct val="90000"/>
              </a:lnSpc>
              <a:spcBef>
                <a:spcPct val="35000"/>
              </a:spcBef>
              <a:buClr>
                <a:srgbClr val="FFCC00"/>
              </a:buClr>
            </a:pPr>
            <a:r>
              <a:rPr lang="en-US" sz="3200" smtClean="0"/>
              <a:t>Rubber insulating gloves, hoods, sleeves, matting, and blankets</a:t>
            </a:r>
            <a:r>
              <a:rPr lang="en-US" sz="3200" smtClean="0">
                <a:solidFill>
                  <a:srgbClr val="66FF66"/>
                </a:solidFill>
              </a:rPr>
              <a:t> </a:t>
            </a:r>
            <a:endParaRPr lang="en-US" sz="3200" smtClean="0"/>
          </a:p>
          <a:p>
            <a:pPr marL="457200" lvl="2">
              <a:lnSpc>
                <a:spcPct val="90000"/>
              </a:lnSpc>
              <a:spcBef>
                <a:spcPct val="35000"/>
              </a:spcBef>
              <a:buClr>
                <a:srgbClr val="FFCC00"/>
              </a:buClr>
            </a:pPr>
            <a:r>
              <a:rPr lang="en-US" sz="3200" smtClean="0"/>
              <a:t>Hard hat (insulated - nonconductive)</a:t>
            </a:r>
          </a:p>
        </p:txBody>
      </p:sp>
      <p:pic>
        <p:nvPicPr>
          <p:cNvPr id="8" name="Picture 1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572000" y="3276600"/>
            <a:ext cx="2743200" cy="281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1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1295400"/>
            <a:ext cx="2303463"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2" descr="Slide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21336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Rectangle 2"/>
          <p:cNvSpPr>
            <a:spLocks noGrp="1" noChangeArrowheads="1"/>
          </p:cNvSpPr>
          <p:nvPr>
            <p:ph type="title"/>
          </p:nvPr>
        </p:nvSpPr>
        <p:spPr>
          <a:xfrm>
            <a:off x="0" y="304800"/>
            <a:ext cx="9448800" cy="1143000"/>
          </a:xfrm>
        </p:spPr>
        <p:txBody>
          <a:bodyPr rtlCol="0">
            <a:normAutofit fontScale="90000"/>
          </a:bodyPr>
          <a:lstStyle/>
          <a:p>
            <a:pPr fontAlgn="auto">
              <a:spcAft>
                <a:spcPts val="0"/>
              </a:spcAft>
              <a:defRPr/>
            </a:pPr>
            <a:r>
              <a:rPr lang="en-US" smtClean="0"/>
              <a:t>Preventing Electrical Hazards – Proper Wiring and Connectors</a:t>
            </a:r>
          </a:p>
        </p:txBody>
      </p:sp>
      <p:sp>
        <p:nvSpPr>
          <p:cNvPr id="45060" name="Rectangle 3"/>
          <p:cNvSpPr>
            <a:spLocks noGrp="1" noChangeArrowheads="1"/>
          </p:cNvSpPr>
          <p:nvPr>
            <p:ph type="body" sz="half" idx="1"/>
          </p:nvPr>
        </p:nvSpPr>
        <p:spPr>
          <a:xfrm>
            <a:off x="-228600" y="1828800"/>
            <a:ext cx="5715000" cy="5029200"/>
          </a:xfrm>
        </p:spPr>
        <p:txBody>
          <a:bodyPr/>
          <a:lstStyle/>
          <a:p>
            <a:pPr lvl="2">
              <a:lnSpc>
                <a:spcPct val="85000"/>
              </a:lnSpc>
              <a:spcBef>
                <a:spcPct val="35000"/>
              </a:spcBef>
            </a:pPr>
            <a:r>
              <a:rPr lang="en-US" sz="3200" smtClean="0"/>
              <a:t>Use and test GFCI’s</a:t>
            </a:r>
          </a:p>
          <a:p>
            <a:pPr lvl="2">
              <a:lnSpc>
                <a:spcPct val="85000"/>
              </a:lnSpc>
              <a:spcBef>
                <a:spcPct val="35000"/>
              </a:spcBef>
            </a:pPr>
            <a:r>
              <a:rPr lang="en-US" sz="3200" smtClean="0"/>
              <a:t>Check switches and insulation</a:t>
            </a:r>
          </a:p>
          <a:p>
            <a:pPr lvl="2">
              <a:lnSpc>
                <a:spcPct val="85000"/>
              </a:lnSpc>
              <a:spcBef>
                <a:spcPct val="35000"/>
              </a:spcBef>
            </a:pPr>
            <a:r>
              <a:rPr lang="en-US" sz="3200" smtClean="0"/>
              <a:t>Use three prong plugs</a:t>
            </a:r>
          </a:p>
          <a:p>
            <a:pPr lvl="2">
              <a:lnSpc>
                <a:spcPct val="85000"/>
              </a:lnSpc>
              <a:spcBef>
                <a:spcPct val="35000"/>
              </a:spcBef>
            </a:pPr>
            <a:r>
              <a:rPr lang="en-US" sz="3200" smtClean="0"/>
              <a:t>Use extension cords only when necessary &amp; assure in proper condition and right type for job</a:t>
            </a:r>
          </a:p>
          <a:p>
            <a:pPr lvl="2">
              <a:lnSpc>
                <a:spcPct val="85000"/>
              </a:lnSpc>
              <a:spcBef>
                <a:spcPct val="35000"/>
              </a:spcBef>
            </a:pPr>
            <a:r>
              <a:rPr lang="en-US" sz="3200" smtClean="0"/>
              <a:t>Use correct connectors</a:t>
            </a:r>
          </a:p>
        </p:txBody>
      </p:sp>
      <p:sp>
        <p:nvSpPr>
          <p:cNvPr id="45061" name="Picture 4" descr="D:\Construction\CONST PART I\Electrical\elecfilter\Slide22.JPG"/>
          <p:cNvSpPr>
            <a:spLocks noGrp="1" noChangeAspect="1" noChangeArrowheads="1" noTextEdit="1"/>
          </p:cNvSpPr>
          <p:nvPr>
            <p:ph type="clipArt" sz="half" idx="2"/>
          </p:nvPr>
        </p:nvSpPr>
        <p:spPr>
          <a:xfrm>
            <a:off x="5334000" y="2133600"/>
            <a:ext cx="3810000" cy="2857500"/>
          </a:xfrm>
        </p:spPr>
      </p:sp>
      <p:sp>
        <p:nvSpPr>
          <p:cNvPr id="146437" name="AutoShape 5"/>
          <p:cNvSpPr>
            <a:spLocks noChangeArrowheads="1"/>
          </p:cNvSpPr>
          <p:nvPr/>
        </p:nvSpPr>
        <p:spPr bwMode="auto">
          <a:xfrm rot="-10135460">
            <a:off x="6858000" y="3733800"/>
            <a:ext cx="882650" cy="635000"/>
          </a:xfrm>
          <a:custGeom>
            <a:avLst/>
            <a:gdLst>
              <a:gd name="T0" fmla="*/ 18032375 w 21600"/>
              <a:gd name="T1" fmla="*/ 0 h 21600"/>
              <a:gd name="T2" fmla="*/ 4508502 w 21600"/>
              <a:gd name="T3" fmla="*/ 9333912 h 21600"/>
              <a:gd name="T4" fmla="*/ 18032375 w 21600"/>
              <a:gd name="T5" fmla="*/ 4666956 h 21600"/>
              <a:gd name="T6" fmla="*/ 40576601 w 21600"/>
              <a:gd name="T7" fmla="*/ 9333912 h 21600"/>
              <a:gd name="T8" fmla="*/ 31559599 w 21600"/>
              <a:gd name="T9" fmla="*/ 14000867 h 21600"/>
              <a:gd name="T10" fmla="*/ 22542556 w 21600"/>
              <a:gd name="T11" fmla="*/ 9333912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46437"/>
                                        </p:tgtEl>
                                        <p:attrNameLst>
                                          <p:attrName>style.visibility</p:attrName>
                                        </p:attrNameLst>
                                      </p:cBhvr>
                                      <p:to>
                                        <p:strVal val="visible"/>
                                      </p:to>
                                    </p:set>
                                    <p:anim calcmode="lin" valueType="num">
                                      <p:cBhvr additive="base">
                                        <p:cTn id="7" dur="500" fill="hold"/>
                                        <p:tgtEl>
                                          <p:spTgt spid="146437"/>
                                        </p:tgtEl>
                                        <p:attrNameLst>
                                          <p:attrName>ppt_x</p:attrName>
                                        </p:attrNameLst>
                                      </p:cBhvr>
                                      <p:tavLst>
                                        <p:tav tm="0">
                                          <p:val>
                                            <p:strVal val="1+#ppt_w/2"/>
                                          </p:val>
                                        </p:tav>
                                        <p:tav tm="100000">
                                          <p:val>
                                            <p:strVal val="#ppt_x"/>
                                          </p:val>
                                        </p:tav>
                                      </p:tavLst>
                                    </p:anim>
                                    <p:anim calcmode="lin" valueType="num">
                                      <p:cBhvr additive="base">
                                        <p:cTn id="8" dur="500" fill="hold"/>
                                        <p:tgtEl>
                                          <p:spTgt spid="146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4800"/>
            <a:ext cx="7772400" cy="1143000"/>
          </a:xfrm>
        </p:spPr>
        <p:txBody>
          <a:bodyPr/>
          <a:lstStyle/>
          <a:p>
            <a:r>
              <a:rPr lang="en-US" smtClean="0"/>
              <a:t>Training</a:t>
            </a:r>
          </a:p>
        </p:txBody>
      </p:sp>
      <p:sp>
        <p:nvSpPr>
          <p:cNvPr id="46083" name="Rectangle 3"/>
          <p:cNvSpPr>
            <a:spLocks noGrp="1" noChangeArrowheads="1"/>
          </p:cNvSpPr>
          <p:nvPr>
            <p:ph type="body" idx="1"/>
          </p:nvPr>
        </p:nvSpPr>
        <p:spPr>
          <a:xfrm>
            <a:off x="685800" y="1600200"/>
            <a:ext cx="7772400" cy="3657600"/>
          </a:xfrm>
        </p:spPr>
        <p:txBody>
          <a:bodyPr/>
          <a:lstStyle/>
          <a:p>
            <a:pPr>
              <a:lnSpc>
                <a:spcPct val="85000"/>
              </a:lnSpc>
              <a:spcBef>
                <a:spcPct val="35000"/>
              </a:spcBef>
            </a:pPr>
            <a:r>
              <a:rPr lang="en-US" smtClean="0"/>
              <a:t>Deenergize electric equipment before inspecting or repairing</a:t>
            </a:r>
          </a:p>
          <a:p>
            <a:pPr>
              <a:lnSpc>
                <a:spcPct val="85000"/>
              </a:lnSpc>
              <a:spcBef>
                <a:spcPct val="35000"/>
              </a:spcBef>
            </a:pPr>
            <a:r>
              <a:rPr lang="en-US" smtClean="0"/>
              <a:t>Using cords, cables, and electric tools that are in good repair</a:t>
            </a:r>
          </a:p>
          <a:p>
            <a:pPr>
              <a:lnSpc>
                <a:spcPct val="85000"/>
              </a:lnSpc>
              <a:spcBef>
                <a:spcPct val="35000"/>
              </a:spcBef>
            </a:pPr>
            <a:r>
              <a:rPr lang="en-US" smtClean="0"/>
              <a:t>Lockout / Tagout recognition and procedures</a:t>
            </a:r>
          </a:p>
          <a:p>
            <a:pPr>
              <a:lnSpc>
                <a:spcPct val="85000"/>
              </a:lnSpc>
              <a:spcBef>
                <a:spcPct val="35000"/>
              </a:spcBef>
            </a:pPr>
            <a:r>
              <a:rPr lang="en-US" smtClean="0"/>
              <a:t>Use appropriate protective equipment</a:t>
            </a:r>
          </a:p>
        </p:txBody>
      </p:sp>
      <p:sp>
        <p:nvSpPr>
          <p:cNvPr id="46084" name="Text Box 4"/>
          <p:cNvSpPr txBox="1">
            <a:spLocks noChangeArrowheads="1"/>
          </p:cNvSpPr>
          <p:nvPr/>
        </p:nvSpPr>
        <p:spPr bwMode="auto">
          <a:xfrm>
            <a:off x="685800" y="1447800"/>
            <a:ext cx="7620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spcBef>
                <a:spcPct val="50000"/>
              </a:spcBef>
            </a:pPr>
            <a:r>
              <a:rPr lang="en-US">
                <a:solidFill>
                  <a:srgbClr val="FFFFFF"/>
                </a:solidFill>
                <a:latin typeface="Arial" charset="0"/>
              </a:rPr>
              <a:t>Train employees working with electric equipment in safe work practices,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rtlCol="0">
            <a:normAutofit fontScale="90000"/>
          </a:bodyPr>
          <a:lstStyle/>
          <a:p>
            <a:pPr fontAlgn="auto">
              <a:spcAft>
                <a:spcPts val="0"/>
              </a:spcAft>
              <a:defRPr/>
            </a:pPr>
            <a:r>
              <a:rPr lang="en-US" smtClean="0">
                <a:cs typeface="Times New Roman" pitchFamily="18" charset="0"/>
              </a:rPr>
              <a:t>What if someone gets electrocuted?</a:t>
            </a:r>
            <a:r>
              <a:rPr lang="en-US" smtClean="0"/>
              <a:t> </a:t>
            </a:r>
          </a:p>
        </p:txBody>
      </p:sp>
      <p:sp>
        <p:nvSpPr>
          <p:cNvPr id="47107" name="Rectangle 3"/>
          <p:cNvSpPr>
            <a:spLocks noGrp="1" noChangeArrowheads="1"/>
          </p:cNvSpPr>
          <p:nvPr>
            <p:ph type="body" idx="1"/>
          </p:nvPr>
        </p:nvSpPr>
        <p:spPr/>
        <p:txBody>
          <a:bodyPr/>
          <a:lstStyle/>
          <a:p>
            <a:pPr>
              <a:lnSpc>
                <a:spcPct val="90000"/>
              </a:lnSpc>
              <a:buFont typeface="Symbol" pitchFamily="18" charset="2"/>
              <a:buChar char=""/>
            </a:pPr>
            <a:r>
              <a:rPr lang="en-US" smtClean="0"/>
              <a:t>Look first, but don't touch</a:t>
            </a:r>
          </a:p>
          <a:p>
            <a:pPr>
              <a:lnSpc>
                <a:spcPct val="90000"/>
              </a:lnSpc>
              <a:buFont typeface="Symbol" pitchFamily="18" charset="2"/>
              <a:buChar char=""/>
            </a:pPr>
            <a:r>
              <a:rPr lang="en-US" smtClean="0"/>
              <a:t>Turn off the source of electricity if possible. If not, move the source away from you and the affected person using a non-conducting object</a:t>
            </a:r>
          </a:p>
          <a:p>
            <a:pPr>
              <a:lnSpc>
                <a:spcPct val="90000"/>
              </a:lnSpc>
              <a:buFont typeface="Symbol" pitchFamily="18" charset="2"/>
              <a:buChar char=""/>
            </a:pPr>
            <a:r>
              <a:rPr lang="en-US" smtClean="0"/>
              <a:t>Get Emergency Medical Services there</a:t>
            </a:r>
          </a:p>
          <a:p>
            <a:pPr>
              <a:lnSpc>
                <a:spcPct val="90000"/>
              </a:lnSpc>
              <a:buFont typeface="Symbol" pitchFamily="18" charset="2"/>
              <a:buChar char=""/>
            </a:pPr>
            <a:r>
              <a:rPr lang="en-US" smtClean="0"/>
              <a:t>Try not to touch burns</a:t>
            </a:r>
          </a:p>
          <a:p>
            <a:pPr>
              <a:lnSpc>
                <a:spcPct val="90000"/>
              </a:lnSpc>
              <a:buFont typeface="Symbol" pitchFamily="18" charset="2"/>
              <a:buChar char=""/>
            </a:pPr>
            <a:r>
              <a:rPr lang="en-US" smtClean="0"/>
              <a:t>If qualified, start basic first aid and CPR as necessary until EMS arrives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7" descr="Forklift contacts lines FACE Report"/>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3581400" y="2209800"/>
            <a:ext cx="5562600" cy="3711575"/>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6386" name="Rectangle 2"/>
          <p:cNvSpPr>
            <a:spLocks noGrp="1" noChangeArrowheads="1"/>
          </p:cNvSpPr>
          <p:nvPr>
            <p:ph type="title"/>
          </p:nvPr>
        </p:nvSpPr>
        <p:spPr/>
        <p:txBody>
          <a:bodyPr rtlCol="0">
            <a:normAutofit fontScale="90000"/>
          </a:bodyPr>
          <a:lstStyle/>
          <a:p>
            <a:pPr fontAlgn="auto">
              <a:spcAft>
                <a:spcPts val="0"/>
              </a:spcAft>
              <a:defRPr/>
            </a:pPr>
            <a:r>
              <a:rPr lang="en-US" sz="4800" dirty="0" smtClean="0"/>
              <a:t>Four Main Types of Electrical Injuries</a:t>
            </a:r>
          </a:p>
        </p:txBody>
      </p:sp>
      <p:sp>
        <p:nvSpPr>
          <p:cNvPr id="9220" name="Rectangle 3"/>
          <p:cNvSpPr>
            <a:spLocks noGrp="1" noChangeArrowheads="1"/>
          </p:cNvSpPr>
          <p:nvPr>
            <p:ph type="body" sz="half" idx="1"/>
          </p:nvPr>
        </p:nvSpPr>
        <p:spPr>
          <a:xfrm>
            <a:off x="685800" y="1981200"/>
            <a:ext cx="2895600" cy="4114800"/>
          </a:xfrm>
        </p:spPr>
        <p:txBody>
          <a:bodyPr/>
          <a:lstStyle/>
          <a:p>
            <a:r>
              <a:rPr lang="en-US" sz="2800" smtClean="0"/>
              <a:t>Shock</a:t>
            </a:r>
          </a:p>
          <a:p>
            <a:r>
              <a:rPr lang="en-US" sz="2800" smtClean="0"/>
              <a:t>Burns</a:t>
            </a:r>
          </a:p>
          <a:p>
            <a:r>
              <a:rPr lang="en-US" sz="2800" smtClean="0"/>
              <a:t>Falls due to contact with electricity</a:t>
            </a:r>
          </a:p>
          <a:p>
            <a:r>
              <a:rPr lang="en-US" sz="2800" smtClean="0"/>
              <a:t>Electrocution (death)</a:t>
            </a:r>
          </a:p>
          <a:p>
            <a:endParaRPr lang="en-US" sz="2800" smtClean="0"/>
          </a:p>
        </p:txBody>
      </p:sp>
      <p:sp>
        <p:nvSpPr>
          <p:cNvPr id="9221" name="Text Box 5"/>
          <p:cNvSpPr txBox="1">
            <a:spLocks noChangeArrowheads="1"/>
          </p:cNvSpPr>
          <p:nvPr/>
        </p:nvSpPr>
        <p:spPr bwMode="auto">
          <a:xfrm>
            <a:off x="3733800" y="6003925"/>
            <a:ext cx="525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000" b="1">
                <a:latin typeface="Arial" charset="0"/>
              </a:rPr>
              <a:t>Aftermath from contact with power lines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smtClean="0"/>
              <a:t>Working With Electricity At Heights </a:t>
            </a:r>
          </a:p>
        </p:txBody>
      </p:sp>
      <p:sp>
        <p:nvSpPr>
          <p:cNvPr id="10243" name="Rectangle 4"/>
          <p:cNvSpPr>
            <a:spLocks noGrp="1" noChangeArrowheads="1"/>
          </p:cNvSpPr>
          <p:nvPr>
            <p:ph type="body" sz="half" idx="1"/>
          </p:nvPr>
        </p:nvSpPr>
        <p:spPr/>
        <p:txBody>
          <a:bodyPr/>
          <a:lstStyle/>
          <a:p>
            <a:r>
              <a:rPr lang="en-US" sz="2800" smtClean="0"/>
              <a:t>Many falls are caused by accidental contact with electricity</a:t>
            </a:r>
          </a:p>
          <a:p>
            <a:r>
              <a:rPr lang="en-US" sz="2800" smtClean="0"/>
              <a:t>Be aware! Maintain safe working distances</a:t>
            </a:r>
          </a:p>
          <a:p>
            <a:endParaRPr lang="en-US" sz="2800" smtClean="0"/>
          </a:p>
        </p:txBody>
      </p:sp>
      <p:pic>
        <p:nvPicPr>
          <p:cNvPr id="66565" name="Picture 6" descr="Safety1"/>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419600" y="1828800"/>
            <a:ext cx="4200525" cy="403225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0245" name="TextBox 4"/>
          <p:cNvSpPr txBox="1">
            <a:spLocks noChangeArrowheads="1"/>
          </p:cNvSpPr>
          <p:nvPr/>
        </p:nvSpPr>
        <p:spPr bwMode="auto">
          <a:xfrm>
            <a:off x="5715000" y="61722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Unsafe condition</a:t>
            </a:r>
          </a:p>
        </p:txBody>
      </p:sp>
      <p:cxnSp>
        <p:nvCxnSpPr>
          <p:cNvPr id="7" name="Straight Arrow Connector 6"/>
          <p:cNvCxnSpPr>
            <a:stCxn id="10245" idx="0"/>
          </p:cNvCxnSpPr>
          <p:nvPr/>
        </p:nvCxnSpPr>
        <p:spPr>
          <a:xfrm rot="5400000" flipH="1" flipV="1">
            <a:off x="5924550" y="4933950"/>
            <a:ext cx="1981200" cy="495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54013"/>
            <a:ext cx="9144000" cy="1143000"/>
          </a:xfrm>
        </p:spPr>
        <p:txBody>
          <a:bodyPr/>
          <a:lstStyle/>
          <a:p>
            <a:r>
              <a:rPr lang="en-US" smtClean="0"/>
              <a:t>Electrical Shock</a:t>
            </a:r>
          </a:p>
        </p:txBody>
      </p:sp>
      <p:sp>
        <p:nvSpPr>
          <p:cNvPr id="65539" name="Rectangle 3"/>
          <p:cNvSpPr>
            <a:spLocks noGrp="1" noChangeArrowheads="1"/>
          </p:cNvSpPr>
          <p:nvPr>
            <p:ph type="body" idx="1"/>
          </p:nvPr>
        </p:nvSpPr>
        <p:spPr>
          <a:xfrm>
            <a:off x="609600" y="1676400"/>
            <a:ext cx="8305800" cy="4113213"/>
          </a:xfrm>
        </p:spPr>
        <p:txBody>
          <a:bodyPr rtlCol="0">
            <a:normAutofit lnSpcReduction="10000"/>
          </a:bodyPr>
          <a:lstStyle/>
          <a:p>
            <a:pPr fontAlgn="auto">
              <a:lnSpc>
                <a:spcPct val="85000"/>
              </a:lnSpc>
              <a:spcBef>
                <a:spcPct val="15000"/>
              </a:spcBef>
              <a:spcAft>
                <a:spcPts val="0"/>
              </a:spcAft>
              <a:buFontTx/>
              <a:buNone/>
              <a:defRPr/>
            </a:pPr>
            <a:r>
              <a:rPr lang="en-US" smtClean="0"/>
              <a:t>An electrical shock is received when electrical </a:t>
            </a:r>
          </a:p>
          <a:p>
            <a:pPr fontAlgn="auto">
              <a:lnSpc>
                <a:spcPct val="85000"/>
              </a:lnSpc>
              <a:spcBef>
                <a:spcPct val="15000"/>
              </a:spcBef>
              <a:spcAft>
                <a:spcPts val="0"/>
              </a:spcAft>
              <a:buFontTx/>
              <a:buNone/>
              <a:defRPr/>
            </a:pPr>
            <a:r>
              <a:rPr lang="en-US" smtClean="0"/>
              <a:t>current passes through the body</a:t>
            </a:r>
            <a:r>
              <a:rPr lang="en-US" smtClean="0">
                <a:solidFill>
                  <a:srgbClr val="000000"/>
                </a:solidFill>
              </a:rPr>
              <a:t>. </a:t>
            </a:r>
          </a:p>
          <a:p>
            <a:pPr fontAlgn="auto">
              <a:lnSpc>
                <a:spcPct val="90000"/>
              </a:lnSpc>
              <a:spcBef>
                <a:spcPct val="15000"/>
              </a:spcBef>
              <a:spcAft>
                <a:spcPts val="0"/>
              </a:spcAft>
              <a:buFontTx/>
              <a:buNone/>
              <a:defRPr/>
            </a:pPr>
            <a:endParaRPr lang="en-US" smtClean="0">
              <a:solidFill>
                <a:srgbClr val="000000"/>
              </a:solidFill>
            </a:endParaRPr>
          </a:p>
          <a:p>
            <a:pPr fontAlgn="auto">
              <a:lnSpc>
                <a:spcPct val="80000"/>
              </a:lnSpc>
              <a:spcBef>
                <a:spcPct val="15000"/>
              </a:spcBef>
              <a:spcAft>
                <a:spcPts val="0"/>
              </a:spcAft>
              <a:buFontTx/>
              <a:buNone/>
              <a:defRPr/>
            </a:pPr>
            <a:r>
              <a:rPr lang="en-US" smtClean="0"/>
              <a:t>You will get an electrical shock if a part of your </a:t>
            </a:r>
          </a:p>
          <a:p>
            <a:pPr fontAlgn="auto">
              <a:lnSpc>
                <a:spcPct val="80000"/>
              </a:lnSpc>
              <a:spcBef>
                <a:spcPct val="15000"/>
              </a:spcBef>
              <a:spcAft>
                <a:spcPts val="0"/>
              </a:spcAft>
              <a:buFontTx/>
              <a:buNone/>
              <a:defRPr/>
            </a:pPr>
            <a:r>
              <a:rPr lang="en-US" smtClean="0"/>
              <a:t>body completes an electrical circuit by…</a:t>
            </a:r>
          </a:p>
          <a:p>
            <a:pPr fontAlgn="auto">
              <a:lnSpc>
                <a:spcPct val="90000"/>
              </a:lnSpc>
              <a:spcBef>
                <a:spcPct val="15000"/>
              </a:spcBef>
              <a:spcAft>
                <a:spcPts val="0"/>
              </a:spcAft>
              <a:buFont typeface="Arial" pitchFamily="34" charset="0"/>
              <a:buChar char="•"/>
              <a:defRPr/>
            </a:pPr>
            <a:r>
              <a:rPr lang="en-US" smtClean="0"/>
              <a:t>Touching a live wire and an electrical ground, or</a:t>
            </a:r>
          </a:p>
          <a:p>
            <a:pPr fontAlgn="auto">
              <a:lnSpc>
                <a:spcPct val="90000"/>
              </a:lnSpc>
              <a:spcBef>
                <a:spcPct val="15000"/>
              </a:spcBef>
              <a:spcAft>
                <a:spcPts val="0"/>
              </a:spcAft>
              <a:buFont typeface="Arial" pitchFamily="34" charset="0"/>
              <a:buChar char="•"/>
              <a:defRPr/>
            </a:pPr>
            <a:r>
              <a:rPr lang="en-US" smtClean="0"/>
              <a:t>Touching a live wire and another wire at a different voltage.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92150" y="304800"/>
            <a:ext cx="7773988" cy="1143000"/>
          </a:xfrm>
        </p:spPr>
        <p:txBody>
          <a:bodyPr/>
          <a:lstStyle/>
          <a:p>
            <a:r>
              <a:rPr lang="en-US" smtClean="0"/>
              <a:t>Shock Severity</a:t>
            </a:r>
          </a:p>
        </p:txBody>
      </p:sp>
      <p:sp>
        <p:nvSpPr>
          <p:cNvPr id="12291" name="Rectangle 3"/>
          <p:cNvSpPr>
            <a:spLocks noGrp="1" noChangeArrowheads="1"/>
          </p:cNvSpPr>
          <p:nvPr>
            <p:ph type="body" idx="1"/>
          </p:nvPr>
        </p:nvSpPr>
        <p:spPr>
          <a:xfrm>
            <a:off x="228600" y="1524000"/>
            <a:ext cx="5943600" cy="4570413"/>
          </a:xfrm>
        </p:spPr>
        <p:txBody>
          <a:bodyPr/>
          <a:lstStyle/>
          <a:p>
            <a:pPr>
              <a:lnSpc>
                <a:spcPct val="90000"/>
              </a:lnSpc>
            </a:pPr>
            <a:r>
              <a:rPr lang="en-US" smtClean="0"/>
              <a:t>Severity of the shock depends on:</a:t>
            </a:r>
          </a:p>
          <a:p>
            <a:pPr lvl="1">
              <a:lnSpc>
                <a:spcPct val="90000"/>
              </a:lnSpc>
            </a:pPr>
            <a:r>
              <a:rPr lang="en-US" u="sng" smtClean="0"/>
              <a:t>Path</a:t>
            </a:r>
            <a:r>
              <a:rPr lang="en-US" smtClean="0"/>
              <a:t> of current through the body</a:t>
            </a:r>
          </a:p>
          <a:p>
            <a:pPr lvl="1">
              <a:lnSpc>
                <a:spcPct val="90000"/>
              </a:lnSpc>
            </a:pPr>
            <a:r>
              <a:rPr lang="en-US" u="sng" smtClean="0"/>
              <a:t>Amount of current</a:t>
            </a:r>
            <a:r>
              <a:rPr lang="en-US" smtClean="0"/>
              <a:t> flowing through the body (amps)</a:t>
            </a:r>
          </a:p>
          <a:p>
            <a:pPr lvl="1">
              <a:lnSpc>
                <a:spcPct val="90000"/>
              </a:lnSpc>
            </a:pPr>
            <a:r>
              <a:rPr lang="en-US" u="sng" smtClean="0"/>
              <a:t>Duration</a:t>
            </a:r>
            <a:r>
              <a:rPr lang="en-US" smtClean="0"/>
              <a:t> of the shocking current through the body</a:t>
            </a:r>
            <a:r>
              <a:rPr lang="en-US" smtClean="0">
                <a:solidFill>
                  <a:srgbClr val="000000"/>
                </a:solidFill>
              </a:rPr>
              <a:t>,</a:t>
            </a:r>
            <a:r>
              <a:rPr lang="en-US" u="sng" smtClean="0"/>
              <a:t> </a:t>
            </a:r>
          </a:p>
          <a:p>
            <a:pPr>
              <a:lnSpc>
                <a:spcPct val="90000"/>
              </a:lnSpc>
            </a:pPr>
            <a:r>
              <a:rPr lang="en-US" smtClean="0"/>
              <a:t>LOW VOLTAGE DOES NOT MEAN LOW HAZARD</a:t>
            </a:r>
          </a:p>
        </p:txBody>
      </p:sp>
      <p:pic>
        <p:nvPicPr>
          <p:cNvPr id="12292" name="Picture 4" descr="Q:\Oetd\Path.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6475" y="2057400"/>
            <a:ext cx="30575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1143000"/>
          </a:xfrm>
        </p:spPr>
        <p:txBody>
          <a:bodyPr/>
          <a:lstStyle/>
          <a:p>
            <a:r>
              <a:rPr lang="en-US" smtClean="0"/>
              <a:t>Burns</a:t>
            </a:r>
          </a:p>
        </p:txBody>
      </p:sp>
      <p:sp>
        <p:nvSpPr>
          <p:cNvPr id="68611" name="Rectangle 3"/>
          <p:cNvSpPr>
            <a:spLocks noGrp="1" noChangeArrowheads="1"/>
          </p:cNvSpPr>
          <p:nvPr>
            <p:ph type="body" idx="1"/>
          </p:nvPr>
        </p:nvSpPr>
        <p:spPr>
          <a:xfrm>
            <a:off x="457200" y="1447800"/>
            <a:ext cx="5181600" cy="4114800"/>
          </a:xfrm>
        </p:spPr>
        <p:txBody>
          <a:bodyPr rtlCol="0">
            <a:normAutofit fontScale="92500"/>
          </a:bodyPr>
          <a:lstStyle/>
          <a:p>
            <a:pPr fontAlgn="auto">
              <a:lnSpc>
                <a:spcPct val="85000"/>
              </a:lnSpc>
              <a:spcBef>
                <a:spcPct val="35000"/>
              </a:spcBef>
              <a:spcAft>
                <a:spcPts val="0"/>
              </a:spcAft>
              <a:buFont typeface="Arial" pitchFamily="34" charset="0"/>
              <a:buChar char="•"/>
              <a:defRPr/>
            </a:pPr>
            <a:r>
              <a:rPr lang="en-US" dirty="0" smtClean="0"/>
              <a:t>Most common shock-related injury</a:t>
            </a:r>
          </a:p>
          <a:p>
            <a:pPr fontAlgn="auto">
              <a:lnSpc>
                <a:spcPct val="85000"/>
              </a:lnSpc>
              <a:spcBef>
                <a:spcPct val="35000"/>
              </a:spcBef>
              <a:spcAft>
                <a:spcPts val="0"/>
              </a:spcAft>
              <a:buFont typeface="Arial" pitchFamily="34" charset="0"/>
              <a:buChar char="•"/>
              <a:defRPr/>
            </a:pPr>
            <a:r>
              <a:rPr lang="en-US" dirty="0" smtClean="0"/>
              <a:t>Occurs when you touch electrical wiring or equipment that is improperly used or maintained</a:t>
            </a:r>
          </a:p>
          <a:p>
            <a:pPr fontAlgn="auto">
              <a:lnSpc>
                <a:spcPct val="85000"/>
              </a:lnSpc>
              <a:spcBef>
                <a:spcPct val="35000"/>
              </a:spcBef>
              <a:spcAft>
                <a:spcPts val="0"/>
              </a:spcAft>
              <a:buFont typeface="Arial" pitchFamily="34" charset="0"/>
              <a:buChar char="•"/>
              <a:defRPr/>
            </a:pPr>
            <a:r>
              <a:rPr lang="en-US" dirty="0" smtClean="0"/>
              <a:t>Typically occurs on hands</a:t>
            </a:r>
          </a:p>
          <a:p>
            <a:pPr fontAlgn="auto">
              <a:lnSpc>
                <a:spcPct val="85000"/>
              </a:lnSpc>
              <a:spcBef>
                <a:spcPct val="35000"/>
              </a:spcBef>
              <a:spcAft>
                <a:spcPts val="0"/>
              </a:spcAft>
              <a:buFont typeface="Arial" pitchFamily="34" charset="0"/>
              <a:buChar char="•"/>
              <a:defRPr/>
            </a:pPr>
            <a:r>
              <a:rPr lang="en-US" dirty="0" smtClean="0"/>
              <a:t>Very serious injury that needs  immediate attention</a:t>
            </a: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524000"/>
            <a:ext cx="3429000" cy="2409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080" descr="Slide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90600" y="1371600"/>
            <a:ext cx="7086600" cy="5092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363" name="Rectangle 2"/>
          <p:cNvSpPr>
            <a:spLocks noGrp="1" noChangeArrowheads="1"/>
          </p:cNvSpPr>
          <p:nvPr>
            <p:ph type="title"/>
          </p:nvPr>
        </p:nvSpPr>
        <p:spPr>
          <a:xfrm>
            <a:off x="228600" y="381000"/>
            <a:ext cx="8534400" cy="1143000"/>
          </a:xfrm>
        </p:spPr>
        <p:txBody>
          <a:bodyPr/>
          <a:lstStyle/>
          <a:p>
            <a:r>
              <a:rPr lang="en-US" smtClean="0"/>
              <a:t>Hazard – Exposed Electrical Parts</a:t>
            </a:r>
          </a:p>
        </p:txBody>
      </p:sp>
      <p:sp>
        <p:nvSpPr>
          <p:cNvPr id="15364" name="Rectangle 3"/>
          <p:cNvSpPr>
            <a:spLocks noGrp="1" noChangeArrowheads="1"/>
          </p:cNvSpPr>
          <p:nvPr>
            <p:ph type="body" idx="1"/>
          </p:nvPr>
        </p:nvSpPr>
        <p:spPr>
          <a:xfrm>
            <a:off x="990600" y="5562600"/>
            <a:ext cx="7162800" cy="609600"/>
          </a:xfrm>
          <a:solidFill>
            <a:schemeClr val="accent1"/>
          </a:solidFill>
        </p:spPr>
        <p:txBody>
          <a:bodyPr/>
          <a:lstStyle/>
          <a:p>
            <a:pPr>
              <a:buFontTx/>
              <a:buNone/>
            </a:pPr>
            <a:r>
              <a:rPr lang="en-US" sz="2800" smtClean="0"/>
              <a:t>Cover removed from wiring or breaker box</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5588</Words>
  <Application>Microsoft Office PowerPoint</Application>
  <PresentationFormat>On-screen Show (4:3)</PresentationFormat>
  <Paragraphs>444</Paragraphs>
  <Slides>38</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Arial</vt:lpstr>
      <vt:lpstr>Times New Roman</vt:lpstr>
      <vt:lpstr>Wingdings</vt:lpstr>
      <vt:lpstr>Symbol</vt:lpstr>
      <vt:lpstr>Office Theme</vt:lpstr>
      <vt:lpstr>Electrical Safety</vt:lpstr>
      <vt:lpstr>Electricity - The Dangers</vt:lpstr>
      <vt:lpstr>What primarily causes electrocution?</vt:lpstr>
      <vt:lpstr>Four Main Types of Electrical Injuries</vt:lpstr>
      <vt:lpstr>Working With Electricity At Heights </vt:lpstr>
      <vt:lpstr>Electrical Shock</vt:lpstr>
      <vt:lpstr>Shock Severity</vt:lpstr>
      <vt:lpstr>Burns</vt:lpstr>
      <vt:lpstr>Hazard – Exposed Electrical Parts</vt:lpstr>
      <vt:lpstr>Control – Isolate Electrical Parts</vt:lpstr>
      <vt:lpstr>Control – Isolate Electrical Parts  - Cabinets, Boxes &amp; Fittings</vt:lpstr>
      <vt:lpstr>Control – Close Openings</vt:lpstr>
      <vt:lpstr>PowerPoint Presentation</vt:lpstr>
      <vt:lpstr>Overhead               Power Lines</vt:lpstr>
      <vt:lpstr>Why do overhead power lines pose a major problem? </vt:lpstr>
      <vt:lpstr>How do I protect myself from overhead power lines?</vt:lpstr>
      <vt:lpstr>The Ground May Be Energized!</vt:lpstr>
      <vt:lpstr>What do you do if contact with lines occurs?</vt:lpstr>
      <vt:lpstr>Get away safely!</vt:lpstr>
      <vt:lpstr>Underground power lines present constant danger</vt:lpstr>
      <vt:lpstr>Overhead power lines</vt:lpstr>
      <vt:lpstr>Hazard – Defective Cords &amp; Wires</vt:lpstr>
      <vt:lpstr>Hazard – Damaged Cords</vt:lpstr>
      <vt:lpstr>Grounding</vt:lpstr>
      <vt:lpstr>Hazard – Improper Grounding</vt:lpstr>
      <vt:lpstr>Control - Electrical Protective Devices</vt:lpstr>
      <vt:lpstr>Power Tool Requirements</vt:lpstr>
      <vt:lpstr>Preventing Electrical Hazards - Tools</vt:lpstr>
      <vt:lpstr>Clues that Electrical Hazards Exist  </vt:lpstr>
      <vt:lpstr>Lockout and Tagging of Circuits</vt:lpstr>
      <vt:lpstr>Preventing Electrical Hazards - Planning</vt:lpstr>
      <vt:lpstr>Avoid Wet Conditions</vt:lpstr>
      <vt:lpstr>Avoid Wet Conditions</vt:lpstr>
      <vt:lpstr>What if I work in wet conditions with electricity? </vt:lpstr>
      <vt:lpstr>Preventing Electrical Hazards - PPE</vt:lpstr>
      <vt:lpstr>Preventing Electrical Hazards – Proper Wiring and Connectors</vt:lpstr>
      <vt:lpstr>Training</vt:lpstr>
      <vt:lpstr>What if someone gets electrocuted? </vt:lpstr>
    </vt:vector>
  </TitlesOfParts>
  <Company>North Dakota Safety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Safety</dc:title>
  <dc:creator>toddt</dc:creator>
  <cp:lastModifiedBy>Vosburgh, Linda - OSHA</cp:lastModifiedBy>
  <cp:revision>17</cp:revision>
  <dcterms:created xsi:type="dcterms:W3CDTF">2009-11-16T18:44:25Z</dcterms:created>
  <dcterms:modified xsi:type="dcterms:W3CDTF">2012-05-10T19:07:37Z</dcterms:modified>
</cp:coreProperties>
</file>