
<file path=[Content_Types].xml><?xml version="1.0" encoding="utf-8"?>
<Types xmlns="http://schemas.openxmlformats.org/package/2006/content-types">
  <Default Extension="bin" ContentType="application/vnd.openxmlformats-officedocument.oleObject"/>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68"/>
  </p:notesMasterIdLst>
  <p:sldIdLst>
    <p:sldId id="329" r:id="rId2"/>
    <p:sldId id="330" r:id="rId3"/>
    <p:sldId id="264" r:id="rId4"/>
    <p:sldId id="258" r:id="rId5"/>
    <p:sldId id="326" r:id="rId6"/>
    <p:sldId id="259" r:id="rId7"/>
    <p:sldId id="324" r:id="rId8"/>
    <p:sldId id="317" r:id="rId9"/>
    <p:sldId id="325" r:id="rId10"/>
    <p:sldId id="327" r:id="rId11"/>
    <p:sldId id="260" r:id="rId12"/>
    <p:sldId id="261" r:id="rId13"/>
    <p:sldId id="295" r:id="rId14"/>
    <p:sldId id="265" r:id="rId15"/>
    <p:sldId id="266" r:id="rId16"/>
    <p:sldId id="267" r:id="rId17"/>
    <p:sldId id="268" r:id="rId18"/>
    <p:sldId id="269" r:id="rId19"/>
    <p:sldId id="270" r:id="rId20"/>
    <p:sldId id="277" r:id="rId21"/>
    <p:sldId id="271" r:id="rId22"/>
    <p:sldId id="273" r:id="rId23"/>
    <p:sldId id="274" r:id="rId24"/>
    <p:sldId id="275" r:id="rId25"/>
    <p:sldId id="276" r:id="rId26"/>
    <p:sldId id="296" r:id="rId27"/>
    <p:sldId id="278" r:id="rId28"/>
    <p:sldId id="279" r:id="rId29"/>
    <p:sldId id="280" r:id="rId30"/>
    <p:sldId id="281" r:id="rId31"/>
    <p:sldId id="282" r:id="rId32"/>
    <p:sldId id="328"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7" r:id="rId46"/>
    <p:sldId id="299" r:id="rId47"/>
    <p:sldId id="300" r:id="rId48"/>
    <p:sldId id="301" r:id="rId49"/>
    <p:sldId id="319" r:id="rId50"/>
    <p:sldId id="320" r:id="rId51"/>
    <p:sldId id="321" r:id="rId52"/>
    <p:sldId id="302" r:id="rId53"/>
    <p:sldId id="306" r:id="rId54"/>
    <p:sldId id="303" r:id="rId55"/>
    <p:sldId id="304" r:id="rId56"/>
    <p:sldId id="308" r:id="rId57"/>
    <p:sldId id="305" r:id="rId58"/>
    <p:sldId id="307" r:id="rId59"/>
    <p:sldId id="311" r:id="rId60"/>
    <p:sldId id="309" r:id="rId61"/>
    <p:sldId id="310" r:id="rId62"/>
    <p:sldId id="312" r:id="rId63"/>
    <p:sldId id="298" r:id="rId64"/>
    <p:sldId id="314" r:id="rId65"/>
    <p:sldId id="313" r:id="rId66"/>
    <p:sldId id="315"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4660"/>
  </p:normalViewPr>
  <p:slideViewPr>
    <p:cSldViewPr snapToGrid="0" snapToObjects="1">
      <p:cViewPr varScale="1">
        <p:scale>
          <a:sx n="81" d="100"/>
          <a:sy n="81" d="100"/>
        </p:scale>
        <p:origin x="-164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8" d="100"/>
          <a:sy n="78" d="100"/>
        </p:scale>
        <p:origin x="-24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6DDF1-DAB4-0248-A6B8-EFD15A0FF9E4}" type="datetimeFigureOut">
              <a:rPr lang="en-US" smtClean="0"/>
              <a:pPr/>
              <a:t>4/24/2012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E4F42-62A2-0441-968C-88074C0DD68D}" type="slidenum">
              <a:rPr lang="en-US" smtClean="0"/>
              <a:pPr/>
              <a:t>‹#›</a:t>
            </a:fld>
            <a:endParaRPr lang="en-US" dirty="0"/>
          </a:p>
        </p:txBody>
      </p:sp>
    </p:spTree>
    <p:extLst>
      <p:ext uri="{BB962C8B-B14F-4D97-AF65-F5344CB8AC3E}">
        <p14:creationId xmlns:p14="http://schemas.microsoft.com/office/powerpoint/2010/main" val="3330088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 with the part of the system which cultivates the direction, motivation and driving force for the rest of the system.  The strength of this element determines the strength of the rest of the elements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gaps analysis:</a:t>
            </a:r>
          </a:p>
          <a:p>
            <a:endParaRPr lang="en-US" dirty="0" smtClean="0"/>
          </a:p>
          <a:p>
            <a:r>
              <a:rPr lang="en-US" dirty="0" smtClean="0"/>
              <a:t>Reveals areas of weakness or missing area relative to the ANSI Z10 system</a:t>
            </a:r>
          </a:p>
          <a:p>
            <a:endParaRPr lang="en-US" dirty="0" smtClean="0"/>
          </a:p>
          <a:p>
            <a:r>
              <a:rPr lang="en-US" dirty="0" smtClean="0"/>
              <a:t>Sets the basis for action plans to fill the gaps or strengthen areas of weakness</a:t>
            </a:r>
          </a:p>
          <a:p>
            <a:endParaRPr lang="en-US" dirty="0" smtClean="0"/>
          </a:p>
          <a:p>
            <a:r>
              <a:rPr lang="en-US" dirty="0" smtClean="0"/>
              <a:t>Ongoing review:</a:t>
            </a:r>
          </a:p>
          <a:p>
            <a:endParaRPr lang="en-US" dirty="0" smtClean="0"/>
          </a:p>
          <a:p>
            <a:r>
              <a:rPr lang="en-US" dirty="0" smtClean="0"/>
              <a:t>Basically ongoing review will be achieved in accordance with Z10 elements such as monitoring, measurement, auditing, etc.</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Assessments in other words make use of existing information to the extent possible</a:t>
            </a:r>
          </a:p>
          <a:p>
            <a:endParaRPr lang="en-US" dirty="0" smtClean="0"/>
          </a:p>
          <a:p>
            <a:r>
              <a:rPr lang="en-US" dirty="0" smtClean="0"/>
              <a:t>You also want to understand how existing systems that are traditionally outside the safety department can be used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A7E4F42-62A2-0441-968C-88074C0DD68D}"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the focus here is to understand the systems and elements and how they can be used to conform with Z10</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place to get a summary of these two systems would be the Quality Manual or the EMS Manual for these two systems</a:t>
            </a:r>
          </a:p>
          <a:p>
            <a:endParaRPr lang="en-US" dirty="0" smtClean="0"/>
          </a:p>
          <a:p>
            <a:r>
              <a:rPr lang="en-US" dirty="0" smtClean="0"/>
              <a:t>ANSI Z10 emphasizes the hierarchy of controls which starts with, where possible, the elimination of a hazard through process design</a:t>
            </a:r>
          </a:p>
          <a:p>
            <a:endParaRPr lang="en-US" dirty="0" smtClean="0"/>
          </a:p>
          <a:p>
            <a:r>
              <a:rPr lang="en-US" dirty="0" smtClean="0"/>
              <a:t>Where you have design involved, safety is key because its much easier to fix a process in the design stage rather than after it is constructed</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word is systematic—you want to arrive at a non-bias and documented prioritization of risks</a:t>
            </a:r>
          </a:p>
          <a:p>
            <a:endParaRPr lang="en-US" dirty="0" smtClean="0"/>
          </a:p>
          <a:p>
            <a:r>
              <a:rPr lang="en-US" dirty="0" smtClean="0"/>
              <a:t>Example</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things that need be considered are the thresholds for hazards that have been published</a:t>
            </a:r>
          </a:p>
          <a:p>
            <a:endParaRPr lang="en-US" dirty="0" smtClean="0"/>
          </a:p>
          <a:p>
            <a:r>
              <a:rPr lang="en-US" dirty="0" smtClean="0"/>
              <a:t>Remember that the goal is not to eliminate risks to these levels, but completely eliminate them if possible</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each of these general terms would need to be explained in some type of glossary</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you’ve done so far is identify gaps in your way of doing things relative to the standard</a:t>
            </a:r>
          </a:p>
          <a:p>
            <a:endParaRPr lang="en-US" dirty="0" smtClean="0"/>
          </a:p>
          <a:p>
            <a:r>
              <a:rPr lang="en-US" dirty="0" smtClean="0"/>
              <a:t>You’ve also got a priority list of risks to be addressed</a:t>
            </a:r>
          </a:p>
          <a:p>
            <a:endParaRPr lang="en-US" dirty="0" smtClean="0"/>
          </a:p>
          <a:p>
            <a:r>
              <a:rPr lang="en-US" dirty="0" smtClean="0"/>
              <a:t>Objectives can be developed with an aim toward reducing risks and/or improving the system</a:t>
            </a:r>
          </a:p>
          <a:p>
            <a:endParaRPr lang="en-US" dirty="0" smtClean="0"/>
          </a:p>
          <a:p>
            <a:r>
              <a:rPr lang="en-US" dirty="0" smtClean="0"/>
              <a:t>Objectives should address:</a:t>
            </a:r>
          </a:p>
          <a:p>
            <a:endParaRPr lang="en-US" dirty="0" smtClean="0"/>
          </a:p>
          <a:p>
            <a:r>
              <a:rPr lang="en-US" dirty="0" smtClean="0"/>
              <a:t>Risks</a:t>
            </a:r>
          </a:p>
          <a:p>
            <a:endParaRPr lang="en-US" dirty="0" smtClean="0"/>
          </a:p>
          <a:p>
            <a:r>
              <a:rPr lang="en-US" dirty="0" smtClean="0"/>
              <a:t>Potential system improvements</a:t>
            </a:r>
          </a:p>
          <a:p>
            <a:endParaRPr lang="en-US" dirty="0" smtClean="0"/>
          </a:p>
          <a:p>
            <a:r>
              <a:rPr lang="en-US" dirty="0" smtClean="0"/>
              <a:t>Regulatory requirements</a:t>
            </a:r>
          </a:p>
          <a:p>
            <a:endParaRPr lang="en-US" dirty="0" smtClean="0"/>
          </a:p>
          <a:p>
            <a:r>
              <a:rPr lang="en-US" dirty="0" smtClean="0"/>
              <a:t>Potential business consequences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do not have to set objectives for every issue identified, but have enough to be sufficient to reduce risk and make system improvements in a measureable manner</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tell you what is to be achieved, but Z10 requires that you come up with a documented plan for achieving objectives</a:t>
            </a:r>
          </a:p>
          <a:p>
            <a:endParaRPr lang="en-US" dirty="0" smtClean="0"/>
          </a:p>
          <a:p>
            <a:r>
              <a:rPr lang="en-US" dirty="0" smtClean="0"/>
              <a:t>These steps are typically outlined on a form—referenced to more detailed plans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 now, we’re right here on the cycle</a:t>
            </a:r>
          </a:p>
          <a:p>
            <a:endParaRPr lang="en-US" dirty="0" smtClean="0"/>
          </a:p>
          <a:p>
            <a:r>
              <a:rPr lang="en-US" dirty="0" smtClean="0"/>
              <a:t>In my experience, you put much of the system together in the same sequence as its implementation, since one element typically lays the groundwork for the one that follows</a:t>
            </a:r>
          </a:p>
          <a:p>
            <a:endParaRPr lang="en-US" dirty="0" smtClean="0"/>
          </a:p>
          <a:p>
            <a:r>
              <a:rPr lang="en-US" dirty="0" smtClean="0"/>
              <a:t>In the ANSI guidance, it’s inferred that by reducing the negative aspects, you’ll naturally start to see the increase in the positive aspects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implementation plans should be periodically updated to reflect changing conditions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defines the operational elements that are required for implementation of an effective safety management system.</a:t>
            </a:r>
          </a:p>
          <a:p>
            <a:endParaRPr lang="en-US" dirty="0" smtClean="0"/>
          </a:p>
          <a:p>
            <a:r>
              <a:rPr lang="en-US" dirty="0" smtClean="0"/>
              <a:t>These elements provide the backbone of the system and the means to pursue the objectives from the planning process.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overview of what we’ll be talking about.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considerations when examining this hierarchy include:</a:t>
            </a:r>
          </a:p>
          <a:p>
            <a:endParaRPr lang="en-US" dirty="0" smtClean="0"/>
          </a:p>
          <a:p>
            <a:r>
              <a:rPr lang="en-US" dirty="0" smtClean="0"/>
              <a:t>Level of risk to be reduced</a:t>
            </a:r>
          </a:p>
          <a:p>
            <a:endParaRPr lang="en-US" dirty="0" smtClean="0"/>
          </a:p>
          <a:p>
            <a:r>
              <a:rPr lang="en-US" dirty="0" smtClean="0"/>
              <a:t>The regulatory requirements</a:t>
            </a:r>
          </a:p>
          <a:p>
            <a:endParaRPr lang="en-US" dirty="0" smtClean="0"/>
          </a:p>
          <a:p>
            <a:r>
              <a:rPr lang="en-US" dirty="0" smtClean="0"/>
              <a:t>Recognized standards and best management practices in the industry</a:t>
            </a:r>
          </a:p>
          <a:p>
            <a:endParaRPr lang="en-US" dirty="0" smtClean="0"/>
          </a:p>
          <a:p>
            <a:r>
              <a:rPr lang="en-US" dirty="0" smtClean="0"/>
              <a:t>This is one area where 18001 seems to be most deficient, according to the industries I’ve spoken with that implemented both</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basic goal here is to identify and manage new hazards and risks before they are introduced into the workplace</a:t>
            </a:r>
          </a:p>
          <a:p>
            <a:endParaRPr lang="en-US" dirty="0" smtClean="0"/>
          </a:p>
          <a:p>
            <a:r>
              <a:rPr lang="en-US" dirty="0" smtClean="0"/>
              <a:t>Examples of changes include:</a:t>
            </a:r>
          </a:p>
          <a:p>
            <a:endParaRPr lang="en-US" dirty="0" smtClean="0"/>
          </a:p>
          <a:p>
            <a:r>
              <a:rPr lang="en-US" dirty="0" smtClean="0"/>
              <a:t>New or modified technology</a:t>
            </a:r>
          </a:p>
          <a:p>
            <a:endParaRPr lang="en-US" dirty="0" smtClean="0"/>
          </a:p>
          <a:p>
            <a:r>
              <a:rPr lang="en-US" dirty="0" smtClean="0"/>
              <a:t>New chemicals, or process changes that use chemicals in new ways</a:t>
            </a:r>
          </a:p>
          <a:p>
            <a:endParaRPr lang="en-US" dirty="0" smtClean="0"/>
          </a:p>
          <a:p>
            <a:r>
              <a:rPr lang="en-US" dirty="0" smtClean="0"/>
              <a:t>Significant changes to the site’s structure and staffing</a:t>
            </a:r>
          </a:p>
          <a:p>
            <a:endParaRPr lang="en-US" dirty="0" smtClean="0"/>
          </a:p>
          <a:p>
            <a:r>
              <a:rPr lang="en-US" dirty="0" smtClean="0"/>
              <a:t>New health and safety standards/regulations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experience, companies tend to overlook the impact of new chemicals and try to manage too much after their arrival</a:t>
            </a:r>
          </a:p>
          <a:p>
            <a:endParaRPr lang="en-US" dirty="0" smtClean="0"/>
          </a:p>
          <a:p>
            <a:r>
              <a:rPr lang="en-US" dirty="0" smtClean="0"/>
              <a:t>Reducing the health and safety risks associated with chemicals will likely have a big impact on the environmental risks as well</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Z10 requires that the organization coordinate the relevant portions of its system with other organizations</a:t>
            </a:r>
          </a:p>
          <a:p>
            <a:endParaRPr lang="en-US" dirty="0" smtClean="0"/>
          </a:p>
          <a:p>
            <a:r>
              <a:rPr lang="en-US" dirty="0" smtClean="0"/>
              <a:t>Some regulations require interfacing with the contractor (HazCom, electrical safety, process safety management)</a:t>
            </a:r>
          </a:p>
          <a:p>
            <a:endParaRPr lang="en-US" dirty="0" smtClean="0"/>
          </a:p>
          <a:p>
            <a:r>
              <a:rPr lang="en-US" dirty="0" smtClean="0"/>
              <a:t>The guidance states that organizations manage through tools such as contract award mechanisms, review of past safety performance, and direct contract requirements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the relevant portions of the Z10 system should be applied to these—much of this will depend on the risks of the contractor’s job and the risk presented to the contractor by the organization’s activities</a:t>
            </a:r>
          </a:p>
          <a:p>
            <a:endParaRPr lang="en-US" dirty="0" smtClean="0"/>
          </a:p>
          <a:p>
            <a:r>
              <a:rPr lang="en-US" dirty="0" smtClean="0"/>
              <a:t>Chef—low risk, low hazard contact</a:t>
            </a:r>
          </a:p>
          <a:p>
            <a:endParaRPr lang="en-US" dirty="0" smtClean="0"/>
          </a:p>
          <a:p>
            <a:r>
              <a:rPr lang="en-US" dirty="0" smtClean="0"/>
              <a:t>Plumber—low risk, but could work in hazardous areas</a:t>
            </a:r>
          </a:p>
          <a:p>
            <a:endParaRPr lang="en-US" dirty="0" smtClean="0"/>
          </a:p>
          <a:p>
            <a:r>
              <a:rPr lang="en-US" dirty="0" smtClean="0"/>
              <a:t>Nurse—conforms to the company’s blood-borne pathogens program</a:t>
            </a:r>
          </a:p>
          <a:p>
            <a:endParaRPr lang="en-US" dirty="0" smtClean="0"/>
          </a:p>
          <a:p>
            <a:r>
              <a:rPr lang="en-US" dirty="0" smtClean="0"/>
              <a:t>Questions:</a:t>
            </a:r>
          </a:p>
          <a:p>
            <a:endParaRPr lang="en-US" dirty="0" smtClean="0"/>
          </a:p>
          <a:p>
            <a:r>
              <a:rPr lang="en-US" dirty="0" smtClean="0"/>
              <a:t>What contractors work with our organization?</a:t>
            </a:r>
          </a:p>
          <a:p>
            <a:endParaRPr lang="en-US" dirty="0" smtClean="0"/>
          </a:p>
          <a:p>
            <a:r>
              <a:rPr lang="en-US" dirty="0" smtClean="0"/>
              <a:t>What risks are posed by/to the contractors?</a:t>
            </a:r>
          </a:p>
          <a:p>
            <a:endParaRPr lang="en-US" dirty="0" smtClean="0"/>
          </a:p>
          <a:p>
            <a:r>
              <a:rPr lang="en-US" dirty="0" smtClean="0"/>
              <a:t>How are the risks currently being managed?</a:t>
            </a:r>
          </a:p>
          <a:p>
            <a:endParaRPr lang="en-US" dirty="0" smtClean="0"/>
          </a:p>
          <a:p>
            <a:r>
              <a:rPr lang="en-US" dirty="0" smtClean="0"/>
              <a:t>What improvements to contractor safety are required?</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what’s covered under Clause 3.1…</a:t>
            </a:r>
          </a:p>
          <a:p>
            <a:endParaRPr lang="en-US" dirty="0" smtClean="0"/>
          </a:p>
          <a:p>
            <a:r>
              <a:rPr lang="en-US" dirty="0" smtClean="0"/>
              <a:t>The role of management in any management system is crucial</a:t>
            </a:r>
          </a:p>
          <a:p>
            <a:endParaRPr lang="en-US" dirty="0" smtClean="0"/>
          </a:p>
          <a:p>
            <a:r>
              <a:rPr lang="en-US" dirty="0" smtClean="0"/>
              <a:t>The Policy must include commitment to:</a:t>
            </a:r>
          </a:p>
          <a:p>
            <a:endParaRPr lang="en-US" dirty="0" smtClean="0"/>
          </a:p>
          <a:p>
            <a:r>
              <a:rPr lang="en-US" dirty="0" smtClean="0"/>
              <a:t>Protection and continual improvement of employee safety and health</a:t>
            </a:r>
          </a:p>
          <a:p>
            <a:endParaRPr lang="en-US" dirty="0" smtClean="0"/>
          </a:p>
          <a:p>
            <a:r>
              <a:rPr lang="en-US" dirty="0" smtClean="0"/>
              <a:t>Effective employee participation</a:t>
            </a:r>
          </a:p>
          <a:p>
            <a:endParaRPr lang="en-US" dirty="0" smtClean="0"/>
          </a:p>
          <a:p>
            <a:r>
              <a:rPr lang="en-US" dirty="0" smtClean="0"/>
              <a:t>Conformance with the company’s health and safety requirements</a:t>
            </a:r>
          </a:p>
          <a:p>
            <a:endParaRPr lang="en-US" dirty="0" smtClean="0"/>
          </a:p>
          <a:p>
            <a:r>
              <a:rPr lang="en-US" dirty="0" smtClean="0"/>
              <a:t>Compliance with applicable laws and regulations</a:t>
            </a:r>
          </a:p>
          <a:p>
            <a:endParaRPr lang="en-US" dirty="0" smtClean="0"/>
          </a:p>
          <a:p>
            <a:r>
              <a:rPr lang="en-US" dirty="0" smtClean="0"/>
              <a:t>What does Management Commitment look like?</a:t>
            </a:r>
          </a:p>
          <a:p>
            <a:endParaRPr lang="en-US" dirty="0" smtClean="0"/>
          </a:p>
          <a:p>
            <a:r>
              <a:rPr lang="en-US" dirty="0" smtClean="0"/>
              <a:t>Integration of safety</a:t>
            </a:r>
            <a:r>
              <a:rPr lang="en-US" baseline="0" dirty="0" smtClean="0"/>
              <a:t> and health considerations in business planning</a:t>
            </a:r>
          </a:p>
          <a:p>
            <a:r>
              <a:rPr lang="en-US" baseline="0" dirty="0" smtClean="0"/>
              <a:t>Provision of resources to support management system</a:t>
            </a:r>
          </a:p>
          <a:p>
            <a:r>
              <a:rPr lang="en-US" baseline="0" dirty="0" smtClean="0"/>
              <a:t>Recognition to those who step up and participate</a:t>
            </a:r>
            <a:endParaRPr lang="en-US" dirty="0" smtClean="0"/>
          </a:p>
        </p:txBody>
      </p:sp>
      <p:sp>
        <p:nvSpPr>
          <p:cNvPr id="4" name="Slide Number Placeholder 3"/>
          <p:cNvSpPr>
            <a:spLocks noGrp="1"/>
          </p:cNvSpPr>
          <p:nvPr>
            <p:ph type="sldNum" sz="quarter" idx="10"/>
          </p:nvPr>
        </p:nvSpPr>
        <p:spPr/>
        <p:txBody>
          <a:bodyPr/>
          <a:lstStyle/>
          <a:p>
            <a:fld id="{7A7E4F42-62A2-0441-968C-88074C0DD68D}"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better documents that might assist in overall emergency planning include NFPA’s 1600 Standard</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Emergency planning cannot be a document on a shelf—it must be effective when needed</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Competence is based on job assignments and risks posed by the job</a:t>
            </a:r>
          </a:p>
          <a:p>
            <a:endParaRPr lang="en-US" dirty="0" smtClean="0"/>
          </a:p>
          <a:p>
            <a:r>
              <a:rPr lang="en-US" dirty="0" smtClean="0"/>
              <a:t>Barriers in participation include time and resources; may be creative:</a:t>
            </a:r>
          </a:p>
          <a:p>
            <a:endParaRPr lang="en-US" dirty="0" smtClean="0"/>
          </a:p>
          <a:p>
            <a:r>
              <a:rPr lang="en-US" dirty="0" smtClean="0"/>
              <a:t>OTJ Training</a:t>
            </a:r>
          </a:p>
          <a:p>
            <a:endParaRPr lang="en-US" dirty="0" smtClean="0"/>
          </a:p>
          <a:p>
            <a:r>
              <a:rPr lang="en-US" dirty="0" smtClean="0"/>
              <a:t>Brown bags</a:t>
            </a:r>
          </a:p>
          <a:p>
            <a:endParaRPr lang="en-US" dirty="0" smtClean="0"/>
          </a:p>
          <a:p>
            <a:r>
              <a:rPr lang="en-US" dirty="0" smtClean="0"/>
              <a:t>Vendor training</a:t>
            </a:r>
          </a:p>
          <a:p>
            <a:endParaRPr lang="en-US" dirty="0" smtClean="0"/>
          </a:p>
          <a:p>
            <a:r>
              <a:rPr lang="en-US" dirty="0" smtClean="0"/>
              <a:t>Informal training during auditing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kind of training are we providing?</a:t>
            </a:r>
          </a:p>
          <a:p>
            <a:endParaRPr lang="en-US" dirty="0" smtClean="0"/>
          </a:p>
          <a:p>
            <a:r>
              <a:rPr lang="en-US" dirty="0" smtClean="0"/>
              <a:t>Does the training meet regulatory requirements?</a:t>
            </a:r>
          </a:p>
          <a:p>
            <a:endParaRPr lang="en-US" dirty="0" smtClean="0"/>
          </a:p>
          <a:p>
            <a:r>
              <a:rPr lang="en-US" dirty="0" smtClean="0"/>
              <a:t>Is the training performed at the right frequencies to all relevant personnel?</a:t>
            </a:r>
          </a:p>
          <a:p>
            <a:endParaRPr lang="en-US" dirty="0" smtClean="0"/>
          </a:p>
          <a:p>
            <a:r>
              <a:rPr lang="en-US" dirty="0" smtClean="0"/>
              <a:t>How do we document and track training?  Are we missing some areas?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OHSMS information to communicate:</a:t>
            </a:r>
          </a:p>
          <a:p>
            <a:endParaRPr lang="en-US" dirty="0" smtClean="0"/>
          </a:p>
          <a:p>
            <a:r>
              <a:rPr lang="en-US" dirty="0" smtClean="0"/>
              <a:t>Policy</a:t>
            </a:r>
          </a:p>
          <a:p>
            <a:endParaRPr lang="en-US" dirty="0" smtClean="0"/>
          </a:p>
          <a:p>
            <a:r>
              <a:rPr lang="en-US" dirty="0" smtClean="0"/>
              <a:t>Risks associated with the assigned work</a:t>
            </a:r>
          </a:p>
          <a:p>
            <a:endParaRPr lang="en-US" dirty="0" smtClean="0"/>
          </a:p>
          <a:p>
            <a:r>
              <a:rPr lang="en-US" dirty="0" smtClean="0"/>
              <a:t>Results of exposure monitoring (regulatory requirement)</a:t>
            </a:r>
          </a:p>
          <a:p>
            <a:endParaRPr lang="en-US" dirty="0" smtClean="0"/>
          </a:p>
          <a:p>
            <a:r>
              <a:rPr lang="en-US" dirty="0" smtClean="0"/>
              <a:t>Procedures and practices to reduce the work risks</a:t>
            </a:r>
          </a:p>
          <a:p>
            <a:endParaRPr lang="en-US" dirty="0" smtClean="0"/>
          </a:p>
          <a:p>
            <a:r>
              <a:rPr lang="en-US" dirty="0" smtClean="0"/>
              <a:t>Policies concerning communicating risks to management</a:t>
            </a:r>
          </a:p>
          <a:p>
            <a:endParaRPr lang="en-US" dirty="0" smtClean="0"/>
          </a:p>
          <a:p>
            <a:r>
              <a:rPr lang="en-US" dirty="0" smtClean="0"/>
              <a:t>Results of safety audits, incident reports, etc.  (employee participation)</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recommend that everything involving interface with the employees be kept simple for employee buy-in</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41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amount of documentation is commensurate with the size, complexity and risks of the organization</a:t>
            </a:r>
          </a:p>
          <a:p>
            <a:endParaRPr lang="en-US" dirty="0" smtClean="0"/>
          </a:p>
          <a:p>
            <a:r>
              <a:rPr lang="en-US" dirty="0" smtClean="0"/>
              <a:t>Large organizations commonly use formal documentation and electronic systems</a:t>
            </a:r>
          </a:p>
          <a:p>
            <a:endParaRPr lang="en-US" dirty="0" smtClean="0"/>
          </a:p>
          <a:p>
            <a:r>
              <a:rPr lang="en-US" dirty="0" smtClean="0"/>
              <a:t>Small organizations may be able to fulfill this requirement through more informal mechanisms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42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document is referenced, then assume it is subject to auditing (e.g., PSM Program)</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43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44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 from these activities are used to determine whether the system is functioning as designed and according to the requirements of Z10</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45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Emphasizes participation by non-supervisory employees because they are closest to the hazard</a:t>
            </a:r>
          </a:p>
          <a:p>
            <a:endParaRPr lang="en-US" dirty="0" smtClean="0"/>
          </a:p>
          <a:p>
            <a:r>
              <a:rPr lang="en-US" dirty="0" smtClean="0"/>
              <a:t>They are also invaluable in terms of building support—they take ownership</a:t>
            </a:r>
          </a:p>
          <a:p>
            <a:endParaRPr lang="en-US" dirty="0" smtClean="0"/>
          </a:p>
          <a:p>
            <a:r>
              <a:rPr lang="en-US" dirty="0" smtClean="0"/>
              <a:t>Their knowledge should be captured by the procedures development process-why go through iterations in getting it right</a:t>
            </a:r>
          </a:p>
          <a:p>
            <a:endParaRPr lang="en-US" dirty="0" smtClean="0"/>
          </a:p>
          <a:p>
            <a:r>
              <a:rPr lang="en-US" dirty="0" smtClean="0"/>
              <a:t>Principle barriers—time, resources and relief from competing responsibilities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46</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47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of this is regulatory in nature</a:t>
            </a:r>
          </a:p>
          <a:p>
            <a:endParaRPr lang="en-US" dirty="0" smtClean="0"/>
          </a:p>
          <a:p>
            <a:r>
              <a:rPr lang="en-US" dirty="0" smtClean="0"/>
              <a:t>Z10 recommends that the organization monitor “leading” performance indicators</a:t>
            </a:r>
          </a:p>
          <a:p>
            <a:endParaRPr lang="en-US" dirty="0" smtClean="0"/>
          </a:p>
          <a:p>
            <a:r>
              <a:rPr lang="en-US" dirty="0" smtClean="0"/>
              <a:t>Indicators that provide information on system effectiveness include:</a:t>
            </a:r>
          </a:p>
          <a:p>
            <a:endParaRPr lang="en-US" dirty="0" smtClean="0"/>
          </a:p>
          <a:p>
            <a:r>
              <a:rPr lang="en-US" dirty="0" smtClean="0"/>
              <a:t>Reduction of average exposure levels</a:t>
            </a:r>
          </a:p>
          <a:p>
            <a:endParaRPr lang="en-US" dirty="0" smtClean="0"/>
          </a:p>
          <a:p>
            <a:r>
              <a:rPr lang="en-US" dirty="0" smtClean="0"/>
              <a:t>Rate and timeliness of completion of corrective actions</a:t>
            </a:r>
          </a:p>
          <a:p>
            <a:endParaRPr lang="en-US" dirty="0" smtClean="0"/>
          </a:p>
          <a:p>
            <a:r>
              <a:rPr lang="en-US" dirty="0" smtClean="0"/>
              <a:t>Completion of required training</a:t>
            </a:r>
          </a:p>
          <a:p>
            <a:endParaRPr lang="en-US" dirty="0" smtClean="0"/>
          </a:p>
          <a:p>
            <a:r>
              <a:rPr lang="en-US" dirty="0" smtClean="0"/>
              <a:t>Indicators should be designed based on the hazards in the workplace</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forget the possibility of employee input as a means of monitoring/measurement</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52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53</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54</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55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56</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Audits required by this section of Z10 are “system-oriented” rather than something like an OSHA safety audit</a:t>
            </a:r>
          </a:p>
          <a:p>
            <a:endParaRPr lang="en-US" dirty="0" smtClean="0"/>
          </a:p>
          <a:p>
            <a:r>
              <a:rPr lang="en-US" dirty="0" smtClean="0"/>
              <a:t>You treat the requirements set up under your Z10 system as “requirements”</a:t>
            </a:r>
          </a:p>
          <a:p>
            <a:endParaRPr lang="en-US" dirty="0" smtClean="0"/>
          </a:p>
          <a:p>
            <a:r>
              <a:rPr lang="en-US" dirty="0" smtClean="0"/>
              <a:t>Use the opportunity of auditing as a means to train folks that are non-conforming</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57</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58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key venues to achieve participation is through the safety committee, but that’s not the only way</a:t>
            </a:r>
          </a:p>
          <a:p>
            <a:endParaRPr lang="en-US" dirty="0" smtClean="0"/>
          </a:p>
          <a:p>
            <a:r>
              <a:rPr lang="en-US" dirty="0" smtClean="0"/>
              <a:t>Newsletters, recognition, etc.</a:t>
            </a:r>
          </a:p>
          <a:p>
            <a:endParaRPr lang="en-US" dirty="0" smtClean="0"/>
          </a:p>
          <a:p>
            <a:r>
              <a:rPr lang="en-US" dirty="0" smtClean="0"/>
              <a:t>Ask for input on how others have done it successfully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A7E4F42-62A2-0441-968C-88074C0DD68D}" type="slidenum">
              <a:rPr lang="en-US" smtClean="0"/>
              <a:pPr/>
              <a:t>8</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59</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can often be addressed with a form</a:t>
            </a:r>
          </a:p>
          <a:p>
            <a:endParaRPr lang="en-US" dirty="0" smtClean="0"/>
          </a:p>
          <a:p>
            <a:r>
              <a:rPr lang="en-US" dirty="0" smtClean="0"/>
              <a:t>Remember SMART criteria</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60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61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should be a process to ensure this type of feedback occurs</a:t>
            </a:r>
          </a:p>
          <a:p>
            <a:endParaRPr lang="en-US" dirty="0" smtClean="0"/>
          </a:p>
          <a:p>
            <a:r>
              <a:rPr lang="en-US" dirty="0" smtClean="0"/>
              <a:t>Ideally, there should be a paper trail to document that this feedback has occurred</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62</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63</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64</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a primary purpose of the management review is to show that management cares enough about the fulfillment of their Policy to meet and review the system designed to achieve it</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65</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66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Policy would do well to emphasize the importance of employee participation</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of the linkages between the ANSI Z10 element and the ISO standards</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t>
            </a:r>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E4F42-62A2-0441-968C-88074C0DD68D}"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0B77C0-8F94-C840-A48A-626A308461D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312AFC-2489-CF49-9E24-7EA87EF4DFFB}" type="datetimeFigureOut">
              <a:rPr lang="en-US" smtClean="0"/>
              <a:pPr/>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00B77C0-8F94-C840-A48A-626A308461D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312AFC-2489-CF49-9E24-7EA87EF4DFFB}" type="datetimeFigureOut">
              <a:rPr lang="en-US" smtClean="0"/>
              <a:pPr/>
              <a:t>4/24/2012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00B77C0-8F94-C840-A48A-626A308461D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8.pd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pPr algn="ctr"/>
            <a:r>
              <a:rPr lang="en-US" sz="3600" dirty="0" smtClean="0"/>
              <a:t>Session3:  </a:t>
            </a:r>
            <a:br>
              <a:rPr lang="en-US" sz="3600" dirty="0" smtClean="0"/>
            </a:br>
            <a:r>
              <a:rPr lang="en-US" sz="3600" dirty="0" smtClean="0"/>
              <a:t>Discussion of ANSI Z10 Elements</a:t>
            </a:r>
            <a:endParaRPr lang="en-US" sz="3600" dirty="0"/>
          </a:p>
        </p:txBody>
      </p:sp>
      <p:sp>
        <p:nvSpPr>
          <p:cNvPr id="3" name="Subtitle 2"/>
          <p:cNvSpPr>
            <a:spLocks noGrp="1"/>
          </p:cNvSpPr>
          <p:nvPr>
            <p:ph type="subTitle" idx="1"/>
          </p:nvPr>
        </p:nvSpPr>
        <p:spPr>
          <a:xfrm>
            <a:off x="1371600" y="3009900"/>
            <a:ext cx="6400800" cy="730510"/>
          </a:xfrm>
        </p:spPr>
        <p:txBody>
          <a:bodyPr>
            <a:normAutofit fontScale="92500" lnSpcReduction="20000"/>
          </a:bodyPr>
          <a:lstStyle/>
          <a:p>
            <a:r>
              <a:rPr lang="en-US" sz="2800" dirty="0" smtClean="0"/>
              <a:t>ANSI Z10 Section 3.0—Management Leadership and Employee Participation</a:t>
            </a:r>
            <a:endParaRPr lang="en-US" sz="2800" dirty="0"/>
          </a:p>
        </p:txBody>
      </p:sp>
      <p:graphicFrame>
        <p:nvGraphicFramePr>
          <p:cNvPr id="14338" name="Object 2"/>
          <p:cNvGraphicFramePr>
            <a:graphicFrameLocks noChangeAspect="1"/>
          </p:cNvGraphicFramePr>
          <p:nvPr>
            <p:extLst>
              <p:ext uri="{D42A27DB-BD31-4B8C-83A1-F6EECF244321}">
                <p14:modId xmlns:p14="http://schemas.microsoft.com/office/powerpoint/2010/main" val="1108091205"/>
              </p:ext>
            </p:extLst>
          </p:nvPr>
        </p:nvGraphicFramePr>
        <p:xfrm>
          <a:off x="2287042" y="4064582"/>
          <a:ext cx="2128255" cy="2287080"/>
        </p:xfrm>
        <a:graphic>
          <a:graphicData uri="http://schemas.openxmlformats.org/presentationml/2006/ole">
            <mc:AlternateContent xmlns:mc="http://schemas.openxmlformats.org/markup-compatibility/2006">
              <mc:Choice xmlns:v="urn:schemas-microsoft-com:vml" Requires="v">
                <p:oleObj spid="_x0000_s15368" name="Clip" r:id="rId4" imgW="3180784" imgH="3419192" progId="">
                  <p:embed/>
                </p:oleObj>
              </mc:Choice>
              <mc:Fallback>
                <p:oleObj name="Clip" r:id="rId4" imgW="3180784" imgH="3419192"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042" y="4064582"/>
                        <a:ext cx="2128255" cy="2287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1837874"/>
      </p:ext>
    </p:extLst>
  </p:cSld>
  <p:clrMapOvr>
    <a:masterClrMapping/>
  </p:clrMapOvr>
  <p:transition advClick="0"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70408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Management Leadership and Employee Participation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4"/>
          <p:cNvSpPr txBox="1">
            <a:spLocks/>
          </p:cNvSpPr>
          <p:nvPr/>
        </p:nvSpPr>
        <p:spPr>
          <a:xfrm>
            <a:off x="457200" y="1935480"/>
            <a:ext cx="8229600" cy="4389120"/>
          </a:xfrm>
          <a:prstGeom prst="rect">
            <a:avLst/>
          </a:prstGeom>
        </p:spPr>
        <p:txBody>
          <a:bodyPr vert="horz">
            <a:normAutofit/>
          </a:bodyPr>
          <a:lstStyle/>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4"/>
          <p:cNvSpPr txBox="1">
            <a:spLocks/>
          </p:cNvSpPr>
          <p:nvPr/>
        </p:nvSpPr>
        <p:spPr>
          <a:xfrm>
            <a:off x="914400" y="1935480"/>
            <a:ext cx="7772400" cy="4600307"/>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Provision</a:t>
            </a:r>
            <a:r>
              <a:rPr kumimoji="0" lang="en-US" sz="2800" b="0" i="0" u="none" strike="noStrike" kern="1200" cap="none" spc="0" normalizeH="0" noProof="0" dirty="0" smtClean="0">
                <a:ln>
                  <a:noFill/>
                </a:ln>
                <a:solidFill>
                  <a:schemeClr val="tx1"/>
                </a:solidFill>
                <a:effectLst/>
                <a:uLnTx/>
                <a:uFillTx/>
                <a:latin typeface="+mn-lt"/>
                <a:ea typeface="+mn-ea"/>
                <a:cs typeface="+mn-cs"/>
              </a:rPr>
              <a:t> of Relevant Information to Employees:</a:t>
            </a:r>
          </a:p>
          <a:p>
            <a:pPr marL="868680" lvl="1" indent="-342900" defTabSz="914400">
              <a:spcBef>
                <a:spcPts val="700"/>
              </a:spcBef>
              <a:buClr>
                <a:schemeClr val="tx2"/>
              </a:buClr>
              <a:buSzPct val="95000"/>
              <a:buFont typeface="Wingdings"/>
              <a:buChar char=""/>
              <a:defRPr/>
            </a:pPr>
            <a:r>
              <a:rPr lang="en-US" sz="2595" baseline="0" dirty="0" smtClean="0"/>
              <a:t>OHSMS</a:t>
            </a:r>
            <a:r>
              <a:rPr lang="en-US" sz="2595" dirty="0" smtClean="0"/>
              <a:t> objectives, implementation plans</a:t>
            </a:r>
          </a:p>
          <a:p>
            <a:pPr marL="868680" lvl="1" indent="-342900" defTabSz="914400">
              <a:spcBef>
                <a:spcPts val="700"/>
              </a:spcBef>
              <a:buClr>
                <a:schemeClr val="tx2"/>
              </a:buClr>
              <a:buSzPct val="95000"/>
              <a:buFont typeface="Wingdings"/>
              <a:buChar char=""/>
              <a:defRPr/>
            </a:pPr>
            <a:r>
              <a:rPr kumimoji="0" lang="en-US" sz="2595" b="0" i="0" u="none" strike="noStrike" kern="1200" cap="none" spc="0" normalizeH="0" baseline="0" noProof="0" dirty="0" smtClean="0">
                <a:ln>
                  <a:noFill/>
                </a:ln>
                <a:solidFill>
                  <a:schemeClr val="tx1"/>
                </a:solidFill>
                <a:effectLst/>
                <a:uLnTx/>
                <a:uFillTx/>
                <a:latin typeface="+mn-lt"/>
                <a:ea typeface="+mn-ea"/>
                <a:cs typeface="+mn-cs"/>
              </a:rPr>
              <a:t>Results</a:t>
            </a:r>
            <a:r>
              <a:rPr kumimoji="0" lang="en-US" sz="2595" b="0" i="0" u="none" strike="noStrike" kern="1200" cap="none" spc="0" normalizeH="0" noProof="0" dirty="0" smtClean="0">
                <a:ln>
                  <a:noFill/>
                </a:ln>
                <a:solidFill>
                  <a:schemeClr val="tx1"/>
                </a:solidFill>
                <a:effectLst/>
                <a:uLnTx/>
                <a:uFillTx/>
                <a:latin typeface="+mn-lt"/>
                <a:ea typeface="+mn-ea"/>
                <a:cs typeface="+mn-cs"/>
              </a:rPr>
              <a:t> of incident investigations</a:t>
            </a:r>
          </a:p>
          <a:p>
            <a:pPr marL="868680" lvl="1" indent="-342900" defTabSz="914400">
              <a:spcBef>
                <a:spcPts val="700"/>
              </a:spcBef>
              <a:buClr>
                <a:schemeClr val="tx2"/>
              </a:buClr>
              <a:buSzPct val="95000"/>
              <a:buFont typeface="Wingdings"/>
              <a:buChar char=""/>
              <a:defRPr/>
            </a:pPr>
            <a:r>
              <a:rPr lang="en-US" sz="2595" baseline="0" dirty="0" smtClean="0"/>
              <a:t>Monitoring</a:t>
            </a:r>
            <a:r>
              <a:rPr lang="en-US" sz="2595" dirty="0" smtClean="0"/>
              <a:t> data</a:t>
            </a:r>
          </a:p>
          <a:p>
            <a:pPr marL="868680" lvl="1" indent="-342900" defTabSz="914400">
              <a:spcBef>
                <a:spcPts val="700"/>
              </a:spcBef>
              <a:buClr>
                <a:schemeClr val="tx2"/>
              </a:buClr>
              <a:buSzPct val="95000"/>
              <a:buFont typeface="Wingdings"/>
              <a:buChar char=""/>
              <a:defRPr/>
            </a:pPr>
            <a:r>
              <a:rPr kumimoji="0" lang="en-US" sz="2595" b="0" i="0" u="none" strike="noStrike" kern="1200" cap="none" spc="0" normalizeH="0" baseline="0" noProof="0" dirty="0" smtClean="0">
                <a:ln>
                  <a:noFill/>
                </a:ln>
                <a:solidFill>
                  <a:schemeClr val="tx1"/>
                </a:solidFill>
                <a:effectLst/>
                <a:uLnTx/>
                <a:uFillTx/>
                <a:latin typeface="+mn-lt"/>
                <a:ea typeface="+mn-ea"/>
                <a:cs typeface="+mn-cs"/>
              </a:rPr>
              <a:t>Injury</a:t>
            </a:r>
            <a:r>
              <a:rPr kumimoji="0" lang="en-US" sz="2595" b="0" i="0" u="none" strike="noStrike" kern="1200" cap="none" spc="0" normalizeH="0" noProof="0" dirty="0" smtClean="0">
                <a:ln>
                  <a:noFill/>
                </a:ln>
                <a:solidFill>
                  <a:schemeClr val="tx1"/>
                </a:solidFill>
                <a:effectLst/>
                <a:uLnTx/>
                <a:uFillTx/>
                <a:latin typeface="+mn-lt"/>
                <a:ea typeface="+mn-ea"/>
                <a:cs typeface="+mn-cs"/>
              </a:rPr>
              <a:t> and illness data</a:t>
            </a:r>
          </a:p>
          <a:p>
            <a:pPr marL="411480" indent="-342900" defTabSz="914400">
              <a:spcBef>
                <a:spcPts val="700"/>
              </a:spcBef>
              <a:buClr>
                <a:schemeClr val="tx2"/>
              </a:buClr>
              <a:buSzPct val="95000"/>
              <a:buFont typeface="Wingdings"/>
              <a:buChar char=""/>
              <a:defRPr/>
            </a:pPr>
            <a:r>
              <a:rPr lang="en-US" sz="2800" dirty="0" smtClean="0"/>
              <a:t>Barriers to participation might include a lack of response to employee input/suggestions</a:t>
            </a:r>
            <a:endParaRPr kumimoji="0" lang="en-US" sz="2800" b="0" i="0" u="none" strike="noStrike" kern="1200" cap="none" spc="0" normalizeH="0" noProof="0" dirty="0" smtClean="0">
              <a:ln>
                <a:noFill/>
              </a:ln>
              <a:solidFill>
                <a:schemeClr val="tx1"/>
              </a:solidFill>
              <a:effectLst/>
              <a:uLnTx/>
              <a:uFillTx/>
              <a:latin typeface="+mn-lt"/>
              <a:ea typeface="+mn-ea"/>
              <a:cs typeface="+mn-cs"/>
            </a:endParaRPr>
          </a:p>
          <a:p>
            <a:pPr marL="868680" lvl="1" indent="-342900" defTabSz="914400">
              <a:spcBef>
                <a:spcPts val="700"/>
              </a:spcBef>
              <a:buClr>
                <a:schemeClr val="tx2"/>
              </a:buClr>
              <a:buSzPct val="95000"/>
              <a:buFont typeface="Wingdings"/>
              <a:buChar char=""/>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4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Management Leadership and Employee Participation</a:t>
            </a:r>
            <a:endParaRPr lang="en-US" sz="3200" dirty="0"/>
          </a:p>
        </p:txBody>
      </p:sp>
      <p:sp>
        <p:nvSpPr>
          <p:cNvPr id="5" name="Content Placeholder 4"/>
          <p:cNvSpPr>
            <a:spLocks noGrp="1"/>
          </p:cNvSpPr>
          <p:nvPr>
            <p:ph idx="1"/>
          </p:nvPr>
        </p:nvSpPr>
        <p:spPr>
          <a:xfrm>
            <a:off x="457200" y="1935480"/>
            <a:ext cx="5396064" cy="4389120"/>
          </a:xfrm>
        </p:spPr>
        <p:txBody>
          <a:bodyPr/>
          <a:lstStyle/>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p:txBody>
      </p:sp>
      <p:sp>
        <p:nvSpPr>
          <p:cNvPr id="10" name="Content Placeholder 4"/>
          <p:cNvSpPr txBox="1">
            <a:spLocks/>
          </p:cNvSpPr>
          <p:nvPr/>
        </p:nvSpPr>
        <p:spPr>
          <a:xfrm>
            <a:off x="457200" y="1935480"/>
            <a:ext cx="4938864" cy="4124799"/>
          </a:xfrm>
          <a:prstGeom prst="rect">
            <a:avLst/>
          </a:prstGeom>
        </p:spPr>
        <p:txBody>
          <a:bodyPr vert="horz">
            <a:normAutofit fontScale="850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Z10 Guidance on Policy:</a:t>
            </a:r>
          </a:p>
          <a:p>
            <a:pPr marL="868680" lvl="1" indent="-342900" defTabSz="914400">
              <a:spcBef>
                <a:spcPts val="700"/>
              </a:spcBef>
              <a:buClr>
                <a:schemeClr val="tx2"/>
              </a:buClr>
              <a:buSzPct val="95000"/>
              <a:buFont typeface="Wingdings"/>
              <a:buChar char=""/>
            </a:pPr>
            <a:r>
              <a:rPr lang="en-US" sz="2800" dirty="0" smtClean="0"/>
              <a:t>Policy should reflect the organization’s culture and health/safety values</a:t>
            </a:r>
          </a:p>
          <a:p>
            <a:pPr marL="868680" lvl="1" indent="-342900" defTabSz="914400">
              <a:spcBef>
                <a:spcPts val="700"/>
              </a:spcBef>
              <a:buClr>
                <a:schemeClr val="tx2"/>
              </a:buClr>
              <a:buSzPct val="95000"/>
              <a:buFont typeface="Wingdings"/>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Appendix A of Z10</a:t>
            </a:r>
            <a:r>
              <a:rPr kumimoji="0" lang="en-US" sz="2800" b="0" i="0" u="none" strike="noStrike" kern="1200" cap="none" spc="0" normalizeH="0" noProof="0" dirty="0" smtClean="0">
                <a:ln>
                  <a:noFill/>
                </a:ln>
                <a:solidFill>
                  <a:schemeClr val="tx1"/>
                </a:solidFill>
                <a:effectLst/>
                <a:uLnTx/>
                <a:uFillTx/>
                <a:latin typeface="+mn-lt"/>
                <a:ea typeface="+mn-ea"/>
                <a:cs typeface="+mn-cs"/>
              </a:rPr>
              <a:t> includes examples and methods of communicating </a:t>
            </a:r>
            <a:r>
              <a:rPr lang="en-US" sz="2800" dirty="0" smtClean="0"/>
              <a:t>Policy</a:t>
            </a:r>
          </a:p>
          <a:p>
            <a:pPr marL="868680" lvl="1" indent="-342900" defTabSz="914400">
              <a:spcBef>
                <a:spcPts val="700"/>
              </a:spcBef>
              <a:buClr>
                <a:schemeClr val="tx2"/>
              </a:buClr>
              <a:buSzPct val="95000"/>
              <a:buFont typeface="Wingdings"/>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Non-supervisory</a:t>
            </a:r>
            <a:r>
              <a:rPr kumimoji="0" lang="en-US" sz="2800" b="0" i="0" u="none" strike="noStrike" kern="1200" cap="none" spc="0" normalizeH="0" noProof="0" dirty="0" smtClean="0">
                <a:ln>
                  <a:noFill/>
                </a:ln>
                <a:solidFill>
                  <a:schemeClr val="tx1"/>
                </a:solidFill>
                <a:effectLst/>
                <a:uLnTx/>
                <a:uFillTx/>
                <a:latin typeface="+mn-lt"/>
                <a:ea typeface="+mn-ea"/>
                <a:cs typeface="+mn-cs"/>
              </a:rPr>
              <a:t> personnel considered to have the most intimate knowledge of work hazards and the </a:t>
            </a:r>
            <a:r>
              <a:rPr lang="en-US" sz="2800" dirty="0" smtClean="0"/>
              <a:t>ways to address them</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Data 5"/>
          <p:cNvSpPr/>
          <p:nvPr/>
        </p:nvSpPr>
        <p:spPr>
          <a:xfrm>
            <a:off x="6060337" y="1467710"/>
            <a:ext cx="2626463" cy="3310700"/>
          </a:xfrm>
          <a:prstGeom prst="flowChartInputOutput">
            <a:avLst/>
          </a:prstGeom>
          <a:blipFill rotWithShape="1">
            <a:blip r:embed="rId3"/>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advClick="0" advTm="16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40559"/>
            <a:ext cx="8229600" cy="1143000"/>
          </a:xfrm>
        </p:spPr>
        <p:txBody>
          <a:bodyPr>
            <a:normAutofit/>
          </a:bodyPr>
          <a:lstStyle/>
          <a:p>
            <a:r>
              <a:rPr lang="en-US" sz="3200" dirty="0" smtClean="0"/>
              <a:t>Management Leadership and Employee Participation</a:t>
            </a:r>
            <a:endParaRPr lang="en-US" sz="3200" dirty="0"/>
          </a:p>
        </p:txBody>
      </p:sp>
      <p:sp>
        <p:nvSpPr>
          <p:cNvPr id="5" name="Content Placeholder 4"/>
          <p:cNvSpPr>
            <a:spLocks noGrp="1"/>
          </p:cNvSpPr>
          <p:nvPr>
            <p:ph idx="1"/>
          </p:nvPr>
        </p:nvSpPr>
        <p:spPr>
          <a:xfrm>
            <a:off x="457200" y="2372648"/>
            <a:ext cx="8229600" cy="3838108"/>
          </a:xfrm>
        </p:spPr>
        <p:txBody>
          <a:bodyPr>
            <a:normAutofit/>
          </a:bodyPr>
          <a:lstStyle/>
          <a:p>
            <a:pPr lvl="1"/>
            <a:endParaRPr lang="en-US" dirty="0" smtClean="0"/>
          </a:p>
          <a:p>
            <a:pPr lvl="1"/>
            <a:endParaRPr lang="en-US" dirty="0" smtClean="0"/>
          </a:p>
          <a:p>
            <a:endParaRPr lang="en-US" dirty="0" smtClean="0"/>
          </a:p>
          <a:p>
            <a:pPr marL="393192" lvl="1" indent="0">
              <a:buNone/>
            </a:pPr>
            <a:endParaRPr lang="en-US" sz="2800" dirty="0" smtClean="0"/>
          </a:p>
          <a:p>
            <a:pPr lvl="1"/>
            <a:r>
              <a:rPr lang="en-US" sz="2800" dirty="0" smtClean="0"/>
              <a:t> ISO 9001:2008 includes a “Management Commitment” element;  14001 has it in Policy</a:t>
            </a:r>
          </a:p>
          <a:p>
            <a:pPr lvl="1"/>
            <a:endParaRPr lang="en-US" dirty="0"/>
          </a:p>
        </p:txBody>
      </p:sp>
      <p:sp>
        <p:nvSpPr>
          <p:cNvPr id="10" name="Content Placeholder 4"/>
          <p:cNvSpPr txBox="1">
            <a:spLocks/>
          </p:cNvSpPr>
          <p:nvPr/>
        </p:nvSpPr>
        <p:spPr>
          <a:xfrm>
            <a:off x="914400" y="2032000"/>
            <a:ext cx="7772400" cy="3953063"/>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ISO 9001/14001 Linkages:</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Written</a:t>
            </a:r>
            <a:r>
              <a:rPr kumimoji="0" lang="en-US" sz="2600" b="0" i="0" u="none" strike="noStrike" kern="1200" cap="none" spc="0" normalizeH="0" noProof="0" dirty="0" smtClean="0">
                <a:ln>
                  <a:noFill/>
                </a:ln>
                <a:solidFill>
                  <a:schemeClr val="tx1"/>
                </a:solidFill>
                <a:effectLst/>
                <a:uLnTx/>
                <a:uFillTx/>
                <a:latin typeface="+mn-lt"/>
                <a:ea typeface="+mn-ea"/>
                <a:cs typeface="+mn-cs"/>
              </a:rPr>
              <a:t> Policy endorsed by Top Management</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2600" baseline="0" dirty="0" smtClean="0"/>
              <a:t>Commitments</a:t>
            </a:r>
            <a:r>
              <a:rPr lang="en-US" sz="2600" dirty="0" smtClean="0"/>
              <a:t> to compliance, improvement</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Communication</a:t>
            </a:r>
            <a:r>
              <a:rPr kumimoji="0" lang="en-US" sz="2600" b="0" i="0" u="none" strike="noStrike" kern="1200" cap="none" spc="0" normalizeH="0" noProof="0" dirty="0" smtClean="0">
                <a:ln>
                  <a:noFill/>
                </a:ln>
                <a:solidFill>
                  <a:schemeClr val="tx1"/>
                </a:solidFill>
                <a:effectLst/>
                <a:uLnTx/>
                <a:uFillTx/>
                <a:latin typeface="+mn-lt"/>
                <a:ea typeface="+mn-ea"/>
                <a:cs typeface="+mn-cs"/>
              </a:rPr>
              <a:t> of Policy to stakeholders</a:t>
            </a:r>
          </a:p>
          <a:p>
            <a:pPr marL="454914" marR="0" lvl="1" algn="l" defTabSz="914400" rtl="0" eaLnBrk="1" fontAlgn="auto" latinLnBrk="0" hangingPunct="1">
              <a:lnSpc>
                <a:spcPct val="100000"/>
              </a:lnSpc>
              <a:spcBef>
                <a:spcPct val="20000"/>
              </a:spcBef>
              <a:spcAft>
                <a:spcPts val="0"/>
              </a:spcAft>
              <a:buClr>
                <a:schemeClr val="accent2"/>
              </a:buClr>
              <a:buSzPct val="90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Planning</a:t>
            </a:r>
            <a:endParaRPr lang="en-US" dirty="0"/>
          </a:p>
        </p:txBody>
      </p:sp>
      <p:sp>
        <p:nvSpPr>
          <p:cNvPr id="5" name="Subtitle 4"/>
          <p:cNvSpPr>
            <a:spLocks noGrp="1"/>
          </p:cNvSpPr>
          <p:nvPr>
            <p:ph type="subTitle" idx="1"/>
          </p:nvPr>
        </p:nvSpPr>
        <p:spPr/>
        <p:txBody>
          <a:bodyPr/>
          <a:lstStyle/>
          <a:p>
            <a:r>
              <a:rPr lang="en-US" dirty="0" smtClean="0"/>
              <a:t>ANZI Z10 Section 4.0</a:t>
            </a:r>
            <a:endParaRPr lang="en-US" dirty="0"/>
          </a:p>
        </p:txBody>
      </p:sp>
    </p:spTree>
  </p:cSld>
  <p:clrMapOvr>
    <a:masterClrMapping/>
  </p:clrMapOvr>
  <p:transition advClick="0" advTm="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124200" y="5791200"/>
            <a:ext cx="3505200" cy="6858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Z10 OHSMS Cycle</a:t>
            </a:r>
            <a:endParaRPr kumimoji="0" lang="en-US" sz="3600" b="0" i="0"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pic>
        <p:nvPicPr>
          <p:cNvPr id="5" name="Picture 4"/>
          <p:cNvPicPr>
            <a:picLocks noChangeArrowheads="1"/>
          </p:cNvPicPr>
          <p:nvPr/>
        </p:nvPicPr>
        <p:blipFill>
          <a:blip r:embed="rId3"/>
          <a:srcRect/>
          <a:stretch>
            <a:fillRect/>
          </a:stretch>
        </p:blipFill>
        <p:spPr bwMode="auto">
          <a:xfrm>
            <a:off x="3505200" y="3124200"/>
            <a:ext cx="2133600" cy="1981200"/>
          </a:xfrm>
          <a:prstGeom prst="rect">
            <a:avLst/>
          </a:prstGeom>
          <a:noFill/>
          <a:ln w="12700">
            <a:noFill/>
            <a:miter lim="800000"/>
            <a:headEnd/>
            <a:tailEnd/>
          </a:ln>
        </p:spPr>
      </p:pic>
      <p:sp>
        <p:nvSpPr>
          <p:cNvPr id="6" name="Text Box 5"/>
          <p:cNvSpPr txBox="1">
            <a:spLocks noChangeArrowheads="1"/>
          </p:cNvSpPr>
          <p:nvPr/>
        </p:nvSpPr>
        <p:spPr bwMode="auto">
          <a:xfrm>
            <a:off x="3048000" y="2133600"/>
            <a:ext cx="3124200" cy="915988"/>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3.0  Policy Management Leadership &amp; Employee Participation</a:t>
            </a:r>
          </a:p>
        </p:txBody>
      </p:sp>
      <p:sp>
        <p:nvSpPr>
          <p:cNvPr id="7" name="Text Box 6"/>
          <p:cNvSpPr txBox="1">
            <a:spLocks noChangeArrowheads="1"/>
          </p:cNvSpPr>
          <p:nvPr/>
        </p:nvSpPr>
        <p:spPr bwMode="auto">
          <a:xfrm>
            <a:off x="5562600" y="3657600"/>
            <a:ext cx="1905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FF0000"/>
                </a:solidFill>
              </a:rPr>
              <a:t>4.0  Planning</a:t>
            </a:r>
          </a:p>
        </p:txBody>
      </p:sp>
      <p:sp>
        <p:nvSpPr>
          <p:cNvPr id="8" name="Text Box 7"/>
          <p:cNvSpPr txBox="1">
            <a:spLocks noChangeArrowheads="1"/>
          </p:cNvSpPr>
          <p:nvPr/>
        </p:nvSpPr>
        <p:spPr bwMode="auto">
          <a:xfrm>
            <a:off x="5257800" y="4876800"/>
            <a:ext cx="2362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5.0  Implementation and Operation</a:t>
            </a:r>
          </a:p>
        </p:txBody>
      </p:sp>
      <p:sp>
        <p:nvSpPr>
          <p:cNvPr id="9" name="Text Box 8"/>
          <p:cNvSpPr txBox="1">
            <a:spLocks noChangeArrowheads="1"/>
          </p:cNvSpPr>
          <p:nvPr/>
        </p:nvSpPr>
        <p:spPr bwMode="auto">
          <a:xfrm>
            <a:off x="1752600" y="4876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6.0 </a:t>
            </a:r>
            <a:r>
              <a:rPr lang="en-US" b="1" dirty="0" smtClean="0"/>
              <a:t> Evaluation </a:t>
            </a:r>
            <a:r>
              <a:rPr lang="en-US" b="1" dirty="0"/>
              <a:t>and Corrective Action</a:t>
            </a:r>
          </a:p>
        </p:txBody>
      </p:sp>
      <p:sp>
        <p:nvSpPr>
          <p:cNvPr id="10" name="Text Box 9"/>
          <p:cNvSpPr txBox="1">
            <a:spLocks noChangeArrowheads="1"/>
          </p:cNvSpPr>
          <p:nvPr/>
        </p:nvSpPr>
        <p:spPr bwMode="auto">
          <a:xfrm>
            <a:off x="1371600" y="3733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7.0  Management Review</a:t>
            </a:r>
          </a:p>
        </p:txBody>
      </p:sp>
      <p:sp>
        <p:nvSpPr>
          <p:cNvPr id="11" name="AutoShape 10"/>
          <p:cNvSpPr>
            <a:spLocks noChangeArrowheads="1"/>
          </p:cNvSpPr>
          <p:nvPr/>
        </p:nvSpPr>
        <p:spPr bwMode="auto">
          <a:xfrm rot="5400000">
            <a:off x="6248400" y="1447800"/>
            <a:ext cx="2514600" cy="2057400"/>
          </a:xfrm>
          <a:prstGeom prst="chevron">
            <a:avLst>
              <a:gd name="adj" fmla="val 30556"/>
            </a:avLst>
          </a:prstGeom>
          <a:solidFill>
            <a:srgbClr val="FFFF99"/>
          </a:solidFill>
          <a:ln w="9525">
            <a:solidFill>
              <a:schemeClr val="tx1"/>
            </a:solidFill>
            <a:miter lim="800000"/>
            <a:headEnd/>
            <a:tailEnd/>
          </a:ln>
        </p:spPr>
        <p:txBody>
          <a:bodyPr wrap="none" anchor="ctr">
            <a:prstTxWarp prst="textNoShape">
              <a:avLst/>
            </a:prstTxWarp>
          </a:bodyPr>
          <a:lstStyle/>
          <a:p>
            <a:endParaRPr lang="en-US" dirty="0"/>
          </a:p>
        </p:txBody>
      </p:sp>
      <p:sp>
        <p:nvSpPr>
          <p:cNvPr id="12" name="Text Box 11"/>
          <p:cNvSpPr txBox="1">
            <a:spLocks noChangeArrowheads="1"/>
          </p:cNvSpPr>
          <p:nvPr/>
        </p:nvSpPr>
        <p:spPr bwMode="auto">
          <a:xfrm>
            <a:off x="6629400" y="1828800"/>
            <a:ext cx="1905000" cy="196977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REDUCE:</a:t>
            </a:r>
            <a:r>
              <a:rPr lang="en-US" b="1" dirty="0"/>
              <a:t> </a:t>
            </a:r>
            <a:r>
              <a:rPr lang="en-US" sz="1600" b="1" dirty="0"/>
              <a:t>hazards    </a:t>
            </a:r>
            <a:r>
              <a:rPr lang="en-US" sz="1600" b="1" dirty="0" smtClean="0"/>
              <a:t>       risks                  </a:t>
            </a:r>
            <a:r>
              <a:rPr lang="en-US" sz="1600" b="1" dirty="0"/>
              <a:t>incidents    </a:t>
            </a:r>
            <a:r>
              <a:rPr lang="en-US" sz="1600" b="1" dirty="0" smtClean="0"/>
              <a:t>   </a:t>
            </a:r>
            <a:r>
              <a:rPr lang="en-US" sz="1600" b="1" dirty="0"/>
              <a:t>comp costs   </a:t>
            </a:r>
            <a:r>
              <a:rPr lang="en-US" sz="1600" b="1" dirty="0" smtClean="0"/>
              <a:t>    </a:t>
            </a:r>
            <a:r>
              <a:rPr lang="en-US" sz="1600" b="1" dirty="0"/>
              <a:t>lost time</a:t>
            </a:r>
          </a:p>
          <a:p>
            <a:pPr>
              <a:spcBef>
                <a:spcPct val="50000"/>
              </a:spcBef>
            </a:pPr>
            <a:endParaRPr lang="en-US" sz="1600" b="1" dirty="0"/>
          </a:p>
        </p:txBody>
      </p:sp>
      <p:sp>
        <p:nvSpPr>
          <p:cNvPr id="13" name="AutoShape 12"/>
          <p:cNvSpPr>
            <a:spLocks noChangeArrowheads="1"/>
          </p:cNvSpPr>
          <p:nvPr/>
        </p:nvSpPr>
        <p:spPr bwMode="auto">
          <a:xfrm rot="16200000">
            <a:off x="152400" y="1447800"/>
            <a:ext cx="2514600" cy="2057400"/>
          </a:xfrm>
          <a:prstGeom prst="chevron">
            <a:avLst>
              <a:gd name="adj" fmla="val 30556"/>
            </a:avLst>
          </a:prstGeom>
          <a:solidFill>
            <a:srgbClr val="CCFFCC"/>
          </a:solidFill>
          <a:ln w="9525">
            <a:solidFill>
              <a:schemeClr val="tx1"/>
            </a:solidFill>
            <a:miter lim="800000"/>
            <a:headEnd/>
            <a:tailEnd/>
          </a:ln>
        </p:spPr>
        <p:txBody>
          <a:bodyPr wrap="none" anchor="ctr">
            <a:prstTxWarp prst="textNoShape">
              <a:avLst/>
            </a:prstTxWarp>
          </a:bodyPr>
          <a:lstStyle/>
          <a:p>
            <a:endParaRPr lang="en-US" dirty="0"/>
          </a:p>
        </p:txBody>
      </p:sp>
      <p:sp>
        <p:nvSpPr>
          <p:cNvPr id="14" name="Text Box 13"/>
          <p:cNvSpPr txBox="1">
            <a:spLocks noChangeArrowheads="1"/>
          </p:cNvSpPr>
          <p:nvPr/>
        </p:nvSpPr>
        <p:spPr bwMode="auto">
          <a:xfrm>
            <a:off x="533400" y="1676400"/>
            <a:ext cx="1905000" cy="1711325"/>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IMPROVE:</a:t>
            </a:r>
            <a:r>
              <a:rPr lang="en-US" b="1" dirty="0"/>
              <a:t> </a:t>
            </a:r>
            <a:r>
              <a:rPr lang="en-US" sz="1600" b="1" dirty="0"/>
              <a:t>employee H&amp;S  productivity   satisfaction   image</a:t>
            </a:r>
          </a:p>
          <a:p>
            <a:pPr>
              <a:spcBef>
                <a:spcPct val="50000"/>
              </a:spcBef>
            </a:pPr>
            <a:endParaRPr lang="en-US" sz="1600" b="1" dirty="0"/>
          </a:p>
        </p:txBody>
      </p:sp>
      <p:sp>
        <p:nvSpPr>
          <p:cNvPr id="15" name="Text Box 14"/>
          <p:cNvSpPr txBox="1">
            <a:spLocks noChangeArrowheads="1"/>
          </p:cNvSpPr>
          <p:nvPr/>
        </p:nvSpPr>
        <p:spPr bwMode="auto">
          <a:xfrm>
            <a:off x="2667000" y="1371600"/>
            <a:ext cx="3429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CONTINUAL IMPROVEMENT</a:t>
            </a:r>
          </a:p>
        </p:txBody>
      </p:sp>
      <p:sp>
        <p:nvSpPr>
          <p:cNvPr id="16" name="Line 15"/>
          <p:cNvSpPr>
            <a:spLocks noChangeShapeType="1"/>
          </p:cNvSpPr>
          <p:nvPr/>
        </p:nvSpPr>
        <p:spPr bwMode="auto">
          <a:xfrm flipH="1">
            <a:off x="1981200" y="1524000"/>
            <a:ext cx="6096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
        <p:nvSpPr>
          <p:cNvPr id="17" name="Line 16"/>
          <p:cNvSpPr>
            <a:spLocks noChangeShapeType="1"/>
          </p:cNvSpPr>
          <p:nvPr/>
        </p:nvSpPr>
        <p:spPr bwMode="auto">
          <a:xfrm>
            <a:off x="6019800" y="1524000"/>
            <a:ext cx="4572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Tree>
  </p:cSld>
  <p:clrMapOvr>
    <a:masterClrMapping/>
  </p:clrMapOvr>
  <p:transition advClick="0" advTm="2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813"/>
            <a:ext cx="8229600" cy="632850"/>
          </a:xfrm>
        </p:spPr>
        <p:txBody>
          <a:bodyPr>
            <a:normAutofit/>
          </a:bodyPr>
          <a:lstStyle/>
          <a:p>
            <a:r>
              <a:rPr lang="en-US" sz="3200" dirty="0" smtClean="0"/>
              <a:t>4.0 Planning</a:t>
            </a:r>
            <a:endParaRPr lang="en-US" sz="3200" dirty="0"/>
          </a:p>
        </p:txBody>
      </p:sp>
      <p:sp>
        <p:nvSpPr>
          <p:cNvPr id="3" name="Content Placeholder 2"/>
          <p:cNvSpPr>
            <a:spLocks noGrp="1"/>
          </p:cNvSpPr>
          <p:nvPr>
            <p:ph idx="1"/>
          </p:nvPr>
        </p:nvSpPr>
        <p:spPr>
          <a:xfrm>
            <a:off x="457200" y="1730637"/>
            <a:ext cx="8229600" cy="4389120"/>
          </a:xfrm>
        </p:spPr>
        <p:txBody>
          <a:bodyPr>
            <a:normAutofit lnSpcReduction="10000"/>
          </a:bodyPr>
          <a:lstStyle/>
          <a:p>
            <a:r>
              <a:rPr lang="en-US" dirty="0" smtClean="0"/>
              <a:t>4.1  Initial and Ongoing Reviews</a:t>
            </a:r>
          </a:p>
          <a:p>
            <a:pPr lvl="1"/>
            <a:r>
              <a:rPr lang="en-US" dirty="0" smtClean="0"/>
              <a:t>Initial Review</a:t>
            </a:r>
          </a:p>
          <a:p>
            <a:pPr lvl="2"/>
            <a:r>
              <a:rPr lang="en-US" dirty="0" smtClean="0"/>
              <a:t>This is commonly referred to as the “gaps analysis” which accesses the status of the organization relative to Z10 conformance, to develop a work plan to fill “gaps”.</a:t>
            </a:r>
          </a:p>
          <a:p>
            <a:pPr lvl="2"/>
            <a:r>
              <a:rPr lang="en-US" dirty="0" smtClean="0"/>
              <a:t>Review should consider:</a:t>
            </a:r>
          </a:p>
          <a:p>
            <a:pPr lvl="3"/>
            <a:r>
              <a:rPr lang="en-US" dirty="0" smtClean="0"/>
              <a:t>Existing business management systems</a:t>
            </a:r>
          </a:p>
          <a:p>
            <a:pPr lvl="3"/>
            <a:r>
              <a:rPr lang="en-US" dirty="0" smtClean="0"/>
              <a:t>Hazards, risks and controls</a:t>
            </a:r>
          </a:p>
          <a:p>
            <a:pPr lvl="3"/>
            <a:r>
              <a:rPr lang="en-US" dirty="0" smtClean="0"/>
              <a:t>Resources</a:t>
            </a:r>
          </a:p>
          <a:p>
            <a:pPr lvl="3"/>
            <a:r>
              <a:rPr lang="en-US" dirty="0" smtClean="0"/>
              <a:t>Applicable regulations/other requirements and </a:t>
            </a:r>
          </a:p>
          <a:p>
            <a:pPr lvl="3"/>
            <a:r>
              <a:rPr lang="en-US" dirty="0" smtClean="0"/>
              <a:t>Assessments and other relevant activities</a:t>
            </a:r>
          </a:p>
          <a:p>
            <a:pPr lvl="1"/>
            <a:r>
              <a:rPr lang="en-US" dirty="0" smtClean="0"/>
              <a:t>Ongoing Review:  takes into account OHSMS data</a:t>
            </a:r>
          </a:p>
          <a:p>
            <a:endParaRPr lang="en-US" dirty="0"/>
          </a:p>
        </p:txBody>
      </p:sp>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6112280" y="888484"/>
            <a:ext cx="2114005" cy="1284358"/>
          </a:xfrm>
          <a:prstGeom prst="rect">
            <a:avLst/>
          </a:prstGeom>
        </p:spPr>
      </p:pic>
    </p:spTree>
  </p:cSld>
  <p:clrMapOvr>
    <a:masterClrMapping/>
  </p:clrMapOvr>
  <p:transition advClick="0" advTm="58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813"/>
            <a:ext cx="8229600" cy="632850"/>
          </a:xfrm>
        </p:spPr>
        <p:txBody>
          <a:bodyPr>
            <a:normAutofit/>
          </a:bodyPr>
          <a:lstStyle/>
          <a:p>
            <a:r>
              <a:rPr lang="en-US" sz="3200" dirty="0" smtClean="0"/>
              <a:t>4.0 Planning</a:t>
            </a:r>
            <a:endParaRPr lang="en-US" sz="3200" dirty="0"/>
          </a:p>
        </p:txBody>
      </p:sp>
      <p:sp>
        <p:nvSpPr>
          <p:cNvPr id="3" name="Content Placeholder 2"/>
          <p:cNvSpPr>
            <a:spLocks noGrp="1"/>
          </p:cNvSpPr>
          <p:nvPr>
            <p:ph idx="1"/>
          </p:nvPr>
        </p:nvSpPr>
        <p:spPr>
          <a:xfrm>
            <a:off x="457200" y="1730637"/>
            <a:ext cx="8229600" cy="4389120"/>
          </a:xfrm>
        </p:spPr>
        <p:txBody>
          <a:bodyPr>
            <a:normAutofit/>
          </a:bodyPr>
          <a:lstStyle/>
          <a:p>
            <a:r>
              <a:rPr lang="en-US" dirty="0" smtClean="0"/>
              <a:t>4.1  Initial and Ongoing Reviews</a:t>
            </a:r>
          </a:p>
          <a:p>
            <a:pPr lvl="1"/>
            <a:r>
              <a:rPr lang="en-US" dirty="0" smtClean="0"/>
              <a:t>Initial Review</a:t>
            </a:r>
          </a:p>
          <a:p>
            <a:pPr lvl="2"/>
            <a:r>
              <a:rPr lang="en-US" dirty="0" smtClean="0"/>
              <a:t>Intent is to review management systems in areas that may be outside the traditional context of health and safety such as:</a:t>
            </a:r>
          </a:p>
          <a:p>
            <a:pPr lvl="3"/>
            <a:r>
              <a:rPr lang="en-US" dirty="0" smtClean="0"/>
              <a:t>Procurement</a:t>
            </a:r>
          </a:p>
          <a:p>
            <a:pPr lvl="3"/>
            <a:r>
              <a:rPr lang="en-US" dirty="0" smtClean="0"/>
              <a:t>Engineering</a:t>
            </a:r>
          </a:p>
          <a:p>
            <a:pPr lvl="3"/>
            <a:r>
              <a:rPr lang="en-US" dirty="0" smtClean="0"/>
              <a:t>Quality</a:t>
            </a:r>
          </a:p>
          <a:p>
            <a:pPr lvl="3"/>
            <a:r>
              <a:rPr lang="en-US" dirty="0" smtClean="0"/>
              <a:t>Environmental</a:t>
            </a:r>
          </a:p>
          <a:p>
            <a:pPr lvl="1"/>
            <a:r>
              <a:rPr lang="en-US" dirty="0" smtClean="0"/>
              <a:t>Hazards/risks may include weather-related emergencies</a:t>
            </a:r>
          </a:p>
          <a:p>
            <a:pPr lvl="1"/>
            <a:r>
              <a:rPr lang="en-US" dirty="0" smtClean="0"/>
              <a:t>Assessments include Workman’s Comp info, injury and illness metrics, audits, monitoring and measurement </a:t>
            </a:r>
          </a:p>
          <a:p>
            <a:pPr lvl="2"/>
            <a:endParaRPr lang="en-US" dirty="0"/>
          </a:p>
        </p:txBody>
      </p:sp>
    </p:spTree>
  </p:cSld>
  <p:clrMapOvr>
    <a:masterClrMapping/>
  </p:clrMapOvr>
  <p:transition advClick="0" advTm="78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Planning Element Discussion</a:t>
            </a:r>
            <a:endParaRPr lang="en-US" sz="3600" dirty="0"/>
          </a:p>
        </p:txBody>
      </p:sp>
      <p:sp>
        <p:nvSpPr>
          <p:cNvPr id="3" name="Content Placeholder 2"/>
          <p:cNvSpPr>
            <a:spLocks noGrp="1"/>
          </p:cNvSpPr>
          <p:nvPr>
            <p:ph idx="1"/>
          </p:nvPr>
        </p:nvSpPr>
        <p:spPr/>
        <p:txBody>
          <a:bodyPr/>
          <a:lstStyle/>
          <a:p>
            <a:r>
              <a:rPr lang="en-US" dirty="0" smtClean="0"/>
              <a:t>What are some of the OHSMS concerns with activities occurring in the following areas:</a:t>
            </a:r>
          </a:p>
          <a:p>
            <a:pPr lvl="1"/>
            <a:r>
              <a:rPr lang="en-US" dirty="0" smtClean="0"/>
              <a:t>Procurement?</a:t>
            </a:r>
          </a:p>
          <a:p>
            <a:pPr lvl="1"/>
            <a:r>
              <a:rPr lang="en-US" dirty="0" smtClean="0"/>
              <a:t>Engineering?</a:t>
            </a:r>
          </a:p>
          <a:p>
            <a:pPr lvl="1"/>
            <a:r>
              <a:rPr lang="en-US" dirty="0" smtClean="0"/>
              <a:t>Quality?</a:t>
            </a:r>
          </a:p>
          <a:p>
            <a:pPr lvl="1"/>
            <a:r>
              <a:rPr lang="en-US" dirty="0" smtClean="0"/>
              <a:t>Environmental?</a:t>
            </a:r>
          </a:p>
          <a:p>
            <a:pPr lvl="1"/>
            <a:r>
              <a:rPr lang="en-US" dirty="0" smtClean="0"/>
              <a:t>Information Technology?</a:t>
            </a:r>
          </a:p>
          <a:p>
            <a:pPr lvl="1"/>
            <a:endParaRPr lang="en-US" dirty="0" smtClean="0"/>
          </a:p>
          <a:p>
            <a:r>
              <a:rPr lang="en-US" dirty="0" smtClean="0"/>
              <a:t>Exercise: Possible Information Needs versus Sources</a:t>
            </a:r>
          </a:p>
          <a:p>
            <a:pPr lvl="1">
              <a:buNone/>
            </a:pPr>
            <a:endParaRPr lang="en-US" dirty="0" smtClean="0"/>
          </a:p>
          <a:p>
            <a:pPr lvl="1"/>
            <a:endParaRPr lang="en-US" dirty="0" smtClean="0"/>
          </a:p>
          <a:p>
            <a:endParaRPr lang="en-US" dirty="0"/>
          </a:p>
        </p:txBody>
      </p:sp>
    </p:spTree>
  </p:cSld>
  <p:clrMapOvr>
    <a:masterClrMapping/>
  </p:clrMapOvr>
  <p:transition advClick="0" advTm="36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667"/>
            <a:ext cx="8229600" cy="1143000"/>
          </a:xfrm>
        </p:spPr>
        <p:txBody>
          <a:bodyPr>
            <a:normAutofit/>
          </a:bodyPr>
          <a:lstStyle/>
          <a:p>
            <a:r>
              <a:rPr lang="en-US" sz="3200" dirty="0" smtClean="0"/>
              <a:t>Planning: Initial and Ongoing Reviews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ISO 9001/14001 linkages:</a:t>
            </a:r>
          </a:p>
          <a:p>
            <a:pPr lvl="1"/>
            <a:r>
              <a:rPr lang="en-US" dirty="0" smtClean="0"/>
              <a:t>Several elements in 9001 involve broad organizational involvement including:</a:t>
            </a:r>
          </a:p>
          <a:p>
            <a:pPr lvl="2"/>
            <a:r>
              <a:rPr lang="en-US" dirty="0" smtClean="0"/>
              <a:t>Design and development (Engineering, safety criteria)</a:t>
            </a:r>
          </a:p>
          <a:p>
            <a:pPr lvl="2"/>
            <a:r>
              <a:rPr lang="en-US" dirty="0" smtClean="0"/>
              <a:t>Purchasing process (Procurement)</a:t>
            </a:r>
          </a:p>
          <a:p>
            <a:pPr lvl="2"/>
            <a:r>
              <a:rPr lang="en-US" dirty="0" smtClean="0"/>
              <a:t>Customer communications (Marketing)</a:t>
            </a:r>
          </a:p>
          <a:p>
            <a:pPr lvl="2"/>
            <a:r>
              <a:rPr lang="en-US" dirty="0" smtClean="0"/>
              <a:t>Internal audits (Auditing function)</a:t>
            </a:r>
          </a:p>
          <a:p>
            <a:pPr lvl="1"/>
            <a:r>
              <a:rPr lang="en-US" dirty="0" smtClean="0"/>
              <a:t>ISO 14001 can be less broad but still typically includes:</a:t>
            </a:r>
          </a:p>
          <a:p>
            <a:pPr lvl="2"/>
            <a:r>
              <a:rPr lang="en-US" dirty="0" smtClean="0"/>
              <a:t>Environmental Staff</a:t>
            </a:r>
          </a:p>
          <a:p>
            <a:pPr lvl="2"/>
            <a:r>
              <a:rPr lang="en-US" dirty="0" smtClean="0"/>
              <a:t>Line Management</a:t>
            </a:r>
          </a:p>
          <a:p>
            <a:pPr lvl="2"/>
            <a:r>
              <a:rPr lang="en-US" dirty="0" smtClean="0"/>
              <a:t>Safety Staff (especially where toxic exposure is “significant”)</a:t>
            </a:r>
          </a:p>
          <a:p>
            <a:pPr lvl="1">
              <a:buNone/>
            </a:pPr>
            <a:endParaRPr lang="en-US" dirty="0"/>
          </a:p>
        </p:txBody>
      </p:sp>
    </p:spTree>
  </p:cSld>
  <p:clrMapOvr>
    <a:masterClrMapping/>
  </p:clrMapOvr>
  <p:transition advClick="0" advTm="4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4.0 Planning</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4.2  Assessment and Prioritization</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Systematic process</a:t>
            </a:r>
            <a:r>
              <a:rPr kumimoji="0" lang="en-US" sz="2600" b="0" i="0" u="none" strike="noStrike" kern="1200" cap="none" spc="0" normalizeH="0" noProof="0" dirty="0" smtClean="0">
                <a:ln>
                  <a:noFill/>
                </a:ln>
                <a:solidFill>
                  <a:schemeClr val="tx1"/>
                </a:solidFill>
                <a:effectLst/>
                <a:uLnTx/>
                <a:uFillTx/>
                <a:latin typeface="+mn-lt"/>
                <a:ea typeface="+mn-ea"/>
                <a:cs typeface="+mn-cs"/>
              </a:rPr>
              <a:t> to access and prioritize the OHSMS issues identified in 4.1</a:t>
            </a:r>
          </a:p>
          <a:p>
            <a:pPr marL="731520" lvl="1" indent="-274320" defTabSz="914400">
              <a:spcBef>
                <a:spcPct val="20000"/>
              </a:spcBef>
              <a:buClr>
                <a:schemeClr val="accent3"/>
              </a:buClr>
              <a:buSzPct val="95000"/>
              <a:buFont typeface="Wingdings 2"/>
              <a:buChar char=""/>
            </a:pPr>
            <a:r>
              <a:rPr lang="en-US" sz="2600" baseline="0" dirty="0" smtClean="0"/>
              <a:t>Factors</a:t>
            </a:r>
            <a:r>
              <a:rPr lang="en-US" sz="2600" dirty="0" smtClean="0"/>
              <a:t> used in the assessment include:</a:t>
            </a:r>
          </a:p>
          <a:p>
            <a:pPr marL="1188720" lvl="2"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Level</a:t>
            </a:r>
            <a:r>
              <a:rPr kumimoji="0" lang="en-US" sz="2600" b="0" i="0" u="none" strike="noStrike" kern="1200" cap="none" spc="0" normalizeH="0" noProof="0" dirty="0" smtClean="0">
                <a:ln>
                  <a:noFill/>
                </a:ln>
                <a:solidFill>
                  <a:schemeClr val="tx1"/>
                </a:solidFill>
                <a:effectLst/>
                <a:uLnTx/>
                <a:uFillTx/>
                <a:latin typeface="+mn-lt"/>
                <a:ea typeface="+mn-ea"/>
                <a:cs typeface="+mn-cs"/>
              </a:rPr>
              <a:t> of risk</a:t>
            </a:r>
          </a:p>
          <a:p>
            <a:pPr marL="1188720" lvl="2" indent="-274320" defTabSz="914400">
              <a:spcBef>
                <a:spcPct val="20000"/>
              </a:spcBef>
              <a:buClr>
                <a:schemeClr val="accent3"/>
              </a:buClr>
              <a:buSzPct val="95000"/>
              <a:buFont typeface="Wingdings 2"/>
              <a:buChar char=""/>
            </a:pPr>
            <a:r>
              <a:rPr lang="en-US" sz="2600" baseline="0" dirty="0" smtClean="0"/>
              <a:t>Potential</a:t>
            </a:r>
            <a:r>
              <a:rPr lang="en-US" sz="2600" dirty="0" smtClean="0"/>
              <a:t> for system improvement</a:t>
            </a:r>
          </a:p>
          <a:p>
            <a:pPr marL="1188720" lvl="2"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Relevant</a:t>
            </a:r>
            <a:r>
              <a:rPr kumimoji="0" lang="en-US" sz="2600" b="0" i="0" u="none" strike="noStrike" kern="1200" cap="none" spc="0" normalizeH="0" noProof="0" dirty="0" smtClean="0">
                <a:ln>
                  <a:noFill/>
                </a:ln>
                <a:solidFill>
                  <a:schemeClr val="tx1"/>
                </a:solidFill>
                <a:effectLst/>
                <a:uLnTx/>
                <a:uFillTx/>
                <a:latin typeface="+mn-lt"/>
                <a:ea typeface="+mn-ea"/>
                <a:cs typeface="+mn-cs"/>
              </a:rPr>
              <a:t> standards and regulations</a:t>
            </a:r>
          </a:p>
          <a:p>
            <a:pPr marL="1188720" lvl="2" indent="-274320" defTabSz="914400">
              <a:spcBef>
                <a:spcPct val="20000"/>
              </a:spcBef>
              <a:buClr>
                <a:schemeClr val="accent3"/>
              </a:buClr>
              <a:buSzPct val="95000"/>
              <a:buFont typeface="Wingdings 2"/>
              <a:buChar char=""/>
            </a:pPr>
            <a:r>
              <a:rPr lang="en-US" sz="2600" baseline="0" dirty="0" smtClean="0"/>
              <a:t>Feasibility</a:t>
            </a:r>
          </a:p>
          <a:p>
            <a:pPr marL="1188720" lvl="2"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Potential business consequences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6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609600" y="700445"/>
            <a:ext cx="8153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solidFill>
                  <a:prstClr val="black"/>
                </a:solidFill>
                <a:latin typeface="Arial" pitchFamily="34" charset="0"/>
                <a:ea typeface="Calibri" pitchFamily="34" charset="0"/>
                <a:cs typeface="Arial" pitchFamily="34" charset="0"/>
                <a:sym typeface="Arial" charset="0"/>
              </a:rPr>
              <a:t>Disclaimer</a:t>
            </a:r>
          </a:p>
          <a:p>
            <a:endParaRPr lang="en-US" sz="1600" dirty="0" smtClean="0">
              <a:solidFill>
                <a:prstClr val="black"/>
              </a:solidFill>
              <a:latin typeface="Arial" pitchFamily="34" charset="0"/>
              <a:cs typeface="Arial" pitchFamily="34" charset="0"/>
              <a:sym typeface="Arial" charset="0"/>
            </a:endParaRPr>
          </a:p>
          <a:p>
            <a:endParaRPr lang="en-US" sz="1600" dirty="0" smtClean="0">
              <a:solidFill>
                <a:prstClr val="black"/>
              </a:solidFill>
              <a:latin typeface="Arial" pitchFamily="34" charset="0"/>
              <a:cs typeface="Arial" pitchFamily="34" charset="0"/>
              <a:sym typeface="Arial" charset="0"/>
            </a:endParaRPr>
          </a:p>
          <a:p>
            <a:pPr eaLnBrk="0" hangingPunct="0"/>
            <a:r>
              <a:rPr lang="en-US" sz="1600" dirty="0" smtClean="0">
                <a:solidFill>
                  <a:prstClr val="black"/>
                </a:solidFill>
                <a:latin typeface="Arial" pitchFamily="34" charset="0"/>
                <a:ea typeface="Calibri" pitchFamily="34" charset="0"/>
                <a:cs typeface="Arial" pitchFamily="34" charset="0"/>
                <a:sym typeface="Arial" charset="0"/>
              </a:rPr>
              <a:t>DISCLAIMER: This material was produced under grant number </a:t>
            </a:r>
            <a:r>
              <a:rPr lang="en-US" sz="1600" dirty="0" smtClean="0">
                <a:solidFill>
                  <a:srgbClr val="000000"/>
                </a:solidFill>
                <a:sym typeface="Arial" charset="0"/>
              </a:rPr>
              <a:t>SH-19494-09-60-F-12</a:t>
            </a:r>
            <a:r>
              <a:rPr lang="en-US" sz="1600" dirty="0" smtClean="0">
                <a:solidFill>
                  <a:prstClr val="black"/>
                </a:solidFill>
                <a:latin typeface="Arial" pitchFamily="34" charset="0"/>
                <a:ea typeface="Calibri" pitchFamily="34" charset="0"/>
                <a:cs typeface="Arial" pitchFamily="34" charset="0"/>
                <a:sym typeface="Arial" charset="0"/>
              </a:rPr>
              <a:t> from the Occupational Safety and Health Administration, U.S. Department of Labor.  It does not necessarily reflect the views or policies of the U.S. Department of Labor, nor does mention of trade names, commercial products, or organizations imply endorsement by the U.S. Government. The U.S. Government does not warrant or assume any legal liability or responsibility for the accuracy, completeness, or usefulness of any information, apparatus, product, or process disclosed. </a:t>
            </a:r>
          </a:p>
          <a:p>
            <a:pPr eaLnBrk="0" hangingPunct="0"/>
            <a:endParaRPr lang="en-US" sz="1600" dirty="0" smtClean="0">
              <a:solidFill>
                <a:prstClr val="black"/>
              </a:solidFill>
              <a:latin typeface="Arial" pitchFamily="34" charset="0"/>
              <a:cs typeface="Arial" pitchFamily="34" charset="0"/>
              <a:sym typeface="Arial" charset="0"/>
            </a:endParaRPr>
          </a:p>
          <a:p>
            <a:pPr eaLnBrk="0" hangingPunct="0"/>
            <a:r>
              <a:rPr lang="en-US" sz="1600" dirty="0" smtClean="0">
                <a:solidFill>
                  <a:prstClr val="black"/>
                </a:solidFill>
                <a:latin typeface="Arial" pitchFamily="34" charset="0"/>
                <a:ea typeface="Calibri" pitchFamily="34" charset="0"/>
                <a:cs typeface="Arial" pitchFamily="34" charset="0"/>
                <a:sym typeface="Arial"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endParaRPr lang="en-US" sz="1600" dirty="0" smtClean="0">
              <a:solidFill>
                <a:prstClr val="black"/>
              </a:solidFill>
              <a:latin typeface="Arial" pitchFamily="34" charset="0"/>
              <a:cs typeface="Arial" pitchFamily="34" charset="0"/>
              <a:sym typeface="Arial" charset="0"/>
            </a:endParaRPr>
          </a:p>
        </p:txBody>
      </p:sp>
    </p:spTree>
    <p:extLst>
      <p:ext uri="{BB962C8B-B14F-4D97-AF65-F5344CB8AC3E}">
        <p14:creationId xmlns:p14="http://schemas.microsoft.com/office/powerpoint/2010/main" val="722194073"/>
      </p:ext>
    </p:extLst>
  </p:cSld>
  <p:clrMapOvr>
    <a:masterClrMapping/>
  </p:clrMapOvr>
  <p:transition advTm="2012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4.0 Risk</a:t>
            </a:r>
            <a:r>
              <a:rPr kumimoji="0" lang="en-US" sz="3200" b="0" i="0" u="none" strike="noStrike" kern="1200" cap="none" spc="0" normalizeH="0" noProof="0" dirty="0" smtClean="0">
                <a:ln>
                  <a:noFill/>
                </a:ln>
                <a:solidFill>
                  <a:schemeClr val="tx2"/>
                </a:solidFill>
                <a:effectLst/>
                <a:uLnTx/>
                <a:uFillTx/>
                <a:latin typeface="+mj-lt"/>
                <a:ea typeface="+mj-ea"/>
                <a:cs typeface="+mj-cs"/>
              </a:rPr>
              <a:t> Assessment Resources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ACGIH</a:t>
            </a:r>
            <a:r>
              <a:rPr kumimoji="0" lang="en-US" sz="2600" b="0" i="0" u="none" strike="noStrike" kern="1200" cap="none" spc="0" normalizeH="0" noProof="0" dirty="0" smtClean="0">
                <a:ln>
                  <a:noFill/>
                </a:ln>
                <a:solidFill>
                  <a:schemeClr val="tx1"/>
                </a:solidFill>
                <a:effectLst/>
                <a:uLnTx/>
                <a:uFillTx/>
                <a:latin typeface="+mn-lt"/>
                <a:ea typeface="+mn-ea"/>
                <a:cs typeface="+mn-cs"/>
              </a:rPr>
              <a:t> Threshold Limit Values (TLVs)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OSHA Permissible Exposure Limits (PELs)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noProof="0" dirty="0" smtClean="0">
                <a:ln>
                  <a:noFill/>
                </a:ln>
                <a:solidFill>
                  <a:schemeClr val="tx1"/>
                </a:solidFill>
                <a:effectLst/>
                <a:uLnTx/>
                <a:uFillTx/>
                <a:latin typeface="+mn-lt"/>
                <a:ea typeface="+mn-ea"/>
                <a:cs typeface="+mn-cs"/>
              </a:rPr>
              <a:t>NIOSH Pocket Guide to Chemical Hazards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AlChE</a:t>
            </a:r>
            <a:r>
              <a:rPr lang="en-US" sz="2600" dirty="0" smtClean="0"/>
              <a:t>:</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Guidelines for Chemical Process Quantitative Risk Analysis</a:t>
            </a:r>
          </a:p>
          <a:p>
            <a:pPr marL="731520" lvl="1" indent="-274320" defTabSz="914400">
              <a:spcBef>
                <a:spcPct val="20000"/>
              </a:spcBef>
              <a:buClr>
                <a:schemeClr val="accent3"/>
              </a:buClr>
              <a:buSzPct val="95000"/>
              <a:buFont typeface="Wingdings 2"/>
              <a:buChar char=""/>
            </a:pPr>
            <a:r>
              <a:rPr lang="en-US" sz="2600" dirty="0" smtClean="0"/>
              <a:t>Evaluating Process Safety in the Chemical Industry</a:t>
            </a:r>
          </a:p>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Other </a:t>
            </a:r>
            <a:r>
              <a:rPr lang="en-US" sz="2600" dirty="0" smtClean="0"/>
              <a:t>publications (ANSI, others)—Appendix K in Z10 provides a good list of risk assessment references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3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1133"/>
            <a:ext cx="8229600" cy="1143000"/>
          </a:xfrm>
        </p:spPr>
        <p:txBody>
          <a:bodyPr>
            <a:normAutofit/>
          </a:bodyPr>
          <a:lstStyle/>
          <a:p>
            <a:r>
              <a:rPr lang="en-US" sz="3600" dirty="0" smtClean="0"/>
              <a:t>Systematic Prioritization</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948865622"/>
              </p:ext>
            </p:extLst>
          </p:nvPr>
        </p:nvGraphicFramePr>
        <p:xfrm>
          <a:off x="694267" y="2081107"/>
          <a:ext cx="7992532" cy="2494280"/>
        </p:xfrm>
        <a:graphic>
          <a:graphicData uri="http://schemas.openxmlformats.org/drawingml/2006/table">
            <a:tbl>
              <a:tblPr firstRow="1" bandRow="1">
                <a:tableStyleId>{69CF1AB2-1976-4502-BF36-3FF5EA218861}</a:tableStyleId>
              </a:tblPr>
              <a:tblGrid>
                <a:gridCol w="762000"/>
                <a:gridCol w="1049866"/>
                <a:gridCol w="1749673"/>
                <a:gridCol w="1399927"/>
                <a:gridCol w="1371600"/>
                <a:gridCol w="1659466"/>
              </a:tblGrid>
              <a:tr h="370840">
                <a:tc>
                  <a:txBody>
                    <a:bodyPr/>
                    <a:lstStyle/>
                    <a:p>
                      <a:r>
                        <a:rPr lang="en-US" dirty="0" smtClean="0"/>
                        <a:t>Issue</a:t>
                      </a:r>
                      <a:endParaRPr lang="en-US" dirty="0"/>
                    </a:p>
                  </a:txBody>
                  <a:tcPr/>
                </a:tc>
                <a:tc>
                  <a:txBody>
                    <a:bodyPr/>
                    <a:lstStyle/>
                    <a:p>
                      <a:r>
                        <a:rPr lang="en-US" dirty="0" smtClean="0"/>
                        <a:t>Level    of Risk</a:t>
                      </a:r>
                      <a:endParaRPr lang="en-US" dirty="0"/>
                    </a:p>
                  </a:txBody>
                  <a:tcPr/>
                </a:tc>
                <a:tc>
                  <a:txBody>
                    <a:bodyPr/>
                    <a:lstStyle/>
                    <a:p>
                      <a:r>
                        <a:rPr lang="en-US" dirty="0" smtClean="0"/>
                        <a:t>Potential for Improvement</a:t>
                      </a:r>
                      <a:endParaRPr lang="en-US" dirty="0"/>
                    </a:p>
                  </a:txBody>
                  <a:tcPr/>
                </a:tc>
                <a:tc>
                  <a:txBody>
                    <a:bodyPr/>
                    <a:lstStyle/>
                    <a:p>
                      <a:r>
                        <a:rPr lang="en-US" dirty="0" smtClean="0"/>
                        <a:t>Laws/ Standards</a:t>
                      </a:r>
                      <a:endParaRPr lang="en-US" dirty="0"/>
                    </a:p>
                  </a:txBody>
                  <a:tcPr/>
                </a:tc>
                <a:tc>
                  <a:txBody>
                    <a:bodyPr/>
                    <a:lstStyle/>
                    <a:p>
                      <a:r>
                        <a:rPr lang="en-US" dirty="0" smtClean="0"/>
                        <a:t>Feasibility</a:t>
                      </a:r>
                      <a:endParaRPr lang="en-US" dirty="0"/>
                    </a:p>
                  </a:txBody>
                  <a:tcPr/>
                </a:tc>
                <a:tc>
                  <a:txBody>
                    <a:bodyPr/>
                    <a:lstStyle/>
                    <a:p>
                      <a:r>
                        <a:rPr lang="en-US" dirty="0" smtClean="0"/>
                        <a:t>Business Consequence</a:t>
                      </a:r>
                      <a:endParaRPr lang="en-US" dirty="0"/>
                    </a:p>
                  </a:txBody>
                  <a:tcPr/>
                </a:tc>
              </a:tr>
              <a:tr h="370840">
                <a:tc>
                  <a:txBody>
                    <a:bodyPr/>
                    <a:lstStyle/>
                    <a:p>
                      <a:r>
                        <a:rPr lang="en-US" dirty="0" smtClean="0"/>
                        <a:t>1</a:t>
                      </a:r>
                      <a:endParaRPr lang="en-US" dirty="0"/>
                    </a:p>
                  </a:txBody>
                  <a:tcPr/>
                </a:tc>
                <a:tc>
                  <a:txBody>
                    <a:bodyPr/>
                    <a:lstStyle/>
                    <a:p>
                      <a:r>
                        <a:rPr lang="en-US" dirty="0" smtClean="0">
                          <a:solidFill>
                            <a:srgbClr val="FF0000"/>
                          </a:solidFill>
                        </a:rPr>
                        <a:t>High</a:t>
                      </a:r>
                      <a:endParaRPr lang="en-US" dirty="0">
                        <a:solidFill>
                          <a:srgbClr val="FF0000"/>
                        </a:solidFill>
                      </a:endParaRPr>
                    </a:p>
                  </a:txBody>
                  <a:tcPr/>
                </a:tc>
                <a:tc>
                  <a:txBody>
                    <a:bodyPr/>
                    <a:lstStyle/>
                    <a:p>
                      <a:r>
                        <a:rPr lang="en-US" dirty="0" smtClean="0"/>
                        <a:t>Medium</a:t>
                      </a:r>
                      <a:endParaRPr lang="en-US" dirty="0"/>
                    </a:p>
                  </a:txBody>
                  <a:tcPr/>
                </a:tc>
                <a:tc>
                  <a:txBody>
                    <a:bodyPr/>
                    <a:lstStyle/>
                    <a:p>
                      <a:r>
                        <a:rPr lang="en-US" dirty="0" smtClean="0">
                          <a:solidFill>
                            <a:srgbClr val="FF0000"/>
                          </a:solidFill>
                        </a:rPr>
                        <a:t>High</a:t>
                      </a:r>
                      <a:endParaRPr lang="en-US" dirty="0">
                        <a:solidFill>
                          <a:srgbClr val="FF0000"/>
                        </a:solidFill>
                      </a:endParaRPr>
                    </a:p>
                  </a:txBody>
                  <a:tcPr/>
                </a:tc>
                <a:tc>
                  <a:txBody>
                    <a:bodyPr/>
                    <a:lstStyle/>
                    <a:p>
                      <a:r>
                        <a:rPr lang="en-US" dirty="0" smtClean="0"/>
                        <a:t>Medium</a:t>
                      </a:r>
                      <a:endParaRPr lang="en-US" dirty="0"/>
                    </a:p>
                  </a:txBody>
                  <a:tcPr/>
                </a:tc>
                <a:tc>
                  <a:txBody>
                    <a:bodyPr/>
                    <a:lstStyle/>
                    <a:p>
                      <a:r>
                        <a:rPr lang="en-US" dirty="0" smtClean="0">
                          <a:solidFill>
                            <a:srgbClr val="FF0000"/>
                          </a:solidFill>
                        </a:rPr>
                        <a:t>High</a:t>
                      </a:r>
                    </a:p>
                  </a:txBody>
                  <a:tcPr/>
                </a:tc>
              </a:tr>
              <a:tr h="370840">
                <a:tc>
                  <a:txBody>
                    <a:bodyPr/>
                    <a:lstStyle/>
                    <a:p>
                      <a:r>
                        <a:rPr lang="en-US" dirty="0" smtClean="0"/>
                        <a:t>2</a:t>
                      </a:r>
                      <a:endParaRPr lang="en-US" dirty="0"/>
                    </a:p>
                  </a:txBody>
                  <a:tcPr/>
                </a:tc>
                <a:tc>
                  <a:txBody>
                    <a:bodyPr/>
                    <a:lstStyle/>
                    <a:p>
                      <a:r>
                        <a:rPr lang="en-US" dirty="0" smtClean="0"/>
                        <a:t>Low</a:t>
                      </a:r>
                      <a:endParaRPr lang="en-US" dirty="0"/>
                    </a:p>
                  </a:txBody>
                  <a:tcPr/>
                </a:tc>
                <a:tc>
                  <a:txBody>
                    <a:bodyPr/>
                    <a:lstStyle/>
                    <a:p>
                      <a:r>
                        <a:rPr lang="en-US" dirty="0" smtClean="0">
                          <a:solidFill>
                            <a:srgbClr val="FF0000"/>
                          </a:solidFill>
                        </a:rPr>
                        <a:t>High</a:t>
                      </a:r>
                      <a:endParaRPr lang="en-US" dirty="0">
                        <a:solidFill>
                          <a:srgbClr val="FF0000"/>
                        </a:solidFill>
                      </a:endParaRPr>
                    </a:p>
                  </a:txBody>
                  <a:tcPr/>
                </a:tc>
                <a:tc>
                  <a:txBody>
                    <a:bodyPr/>
                    <a:lstStyle/>
                    <a:p>
                      <a:r>
                        <a:rPr lang="en-US" dirty="0" smtClean="0"/>
                        <a:t>Low</a:t>
                      </a:r>
                      <a:endParaRPr lang="en-US" dirty="0"/>
                    </a:p>
                  </a:txBody>
                  <a:tcPr/>
                </a:tc>
                <a:tc>
                  <a:txBody>
                    <a:bodyPr/>
                    <a:lstStyle/>
                    <a:p>
                      <a:r>
                        <a:rPr lang="en-US" dirty="0" smtClean="0">
                          <a:solidFill>
                            <a:srgbClr val="FF0000"/>
                          </a:solidFill>
                        </a:rPr>
                        <a:t>High</a:t>
                      </a:r>
                      <a:endParaRPr lang="en-US" dirty="0">
                        <a:solidFill>
                          <a:srgbClr val="FF0000"/>
                        </a:solidFill>
                      </a:endParaRPr>
                    </a:p>
                  </a:txBody>
                  <a:tcPr/>
                </a:tc>
                <a:tc>
                  <a:txBody>
                    <a:bodyPr/>
                    <a:lstStyle/>
                    <a:p>
                      <a:r>
                        <a:rPr lang="en-US" dirty="0" smtClean="0"/>
                        <a:t>Medium</a:t>
                      </a:r>
                      <a:endParaRPr lang="en-US" dirty="0"/>
                    </a:p>
                  </a:txBody>
                  <a:tcPr/>
                </a:tc>
              </a:tr>
              <a:tr h="370840">
                <a:tc>
                  <a:txBody>
                    <a:bodyPr/>
                    <a:lstStyle/>
                    <a:p>
                      <a:r>
                        <a:rPr lang="en-US" dirty="0" smtClean="0"/>
                        <a:t>3</a:t>
                      </a:r>
                      <a:endParaRPr lang="en-US" dirty="0"/>
                    </a:p>
                  </a:txBody>
                  <a:tcPr/>
                </a:tc>
                <a:tc>
                  <a:txBody>
                    <a:bodyPr/>
                    <a:lstStyle/>
                    <a:p>
                      <a:r>
                        <a:rPr lang="en-US" dirty="0" smtClean="0"/>
                        <a:t>Medium</a:t>
                      </a:r>
                      <a:endParaRPr lang="en-US" dirty="0"/>
                    </a:p>
                  </a:txBody>
                  <a:tcPr/>
                </a:tc>
                <a:tc>
                  <a:txBody>
                    <a:bodyPr/>
                    <a:lstStyle/>
                    <a:p>
                      <a:r>
                        <a:rPr lang="en-US" dirty="0" smtClean="0"/>
                        <a:t>Medium</a:t>
                      </a:r>
                      <a:endParaRPr lang="en-US" dirty="0"/>
                    </a:p>
                  </a:txBody>
                  <a:tcPr/>
                </a:tc>
                <a:tc>
                  <a:txBody>
                    <a:bodyPr/>
                    <a:lstStyle/>
                    <a:p>
                      <a:r>
                        <a:rPr lang="en-US" dirty="0" smtClean="0">
                          <a:solidFill>
                            <a:srgbClr val="FF0000"/>
                          </a:solidFill>
                        </a:rPr>
                        <a:t>High</a:t>
                      </a:r>
                      <a:endParaRPr lang="en-US" dirty="0">
                        <a:solidFill>
                          <a:srgbClr val="FF0000"/>
                        </a:solidFill>
                      </a:endParaRPr>
                    </a:p>
                  </a:txBody>
                  <a:tcPr/>
                </a:tc>
                <a:tc>
                  <a:txBody>
                    <a:bodyPr/>
                    <a:lstStyle/>
                    <a:p>
                      <a:r>
                        <a:rPr lang="en-US" dirty="0" smtClean="0"/>
                        <a:t>Medium</a:t>
                      </a:r>
                      <a:endParaRPr lang="en-US" dirty="0"/>
                    </a:p>
                  </a:txBody>
                  <a:tcPr/>
                </a:tc>
                <a:tc>
                  <a:txBody>
                    <a:bodyPr/>
                    <a:lstStyle/>
                    <a:p>
                      <a:r>
                        <a:rPr lang="en-US" dirty="0" smtClean="0"/>
                        <a:t>Medium</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694267" y="5495498"/>
            <a:ext cx="7992533" cy="830997"/>
          </a:xfrm>
          <a:prstGeom prst="rect">
            <a:avLst/>
          </a:prstGeom>
          <a:noFill/>
        </p:spPr>
        <p:txBody>
          <a:bodyPr wrap="square" rtlCol="0">
            <a:spAutoFit/>
          </a:bodyPr>
          <a:lstStyle/>
          <a:p>
            <a:r>
              <a:rPr lang="en-US" sz="2400" dirty="0" smtClean="0"/>
              <a:t>Z10 Appendix E has guidance on how to assess the level of risk.</a:t>
            </a:r>
            <a:endParaRPr lang="en-US" sz="2400" dirty="0"/>
          </a:p>
        </p:txBody>
      </p:sp>
      <p:sp>
        <p:nvSpPr>
          <p:cNvPr id="5" name="TextBox 4"/>
          <p:cNvSpPr txBox="1"/>
          <p:nvPr/>
        </p:nvSpPr>
        <p:spPr>
          <a:xfrm>
            <a:off x="694267" y="4898821"/>
            <a:ext cx="7992533" cy="369332"/>
          </a:xfrm>
          <a:prstGeom prst="rect">
            <a:avLst/>
          </a:prstGeom>
          <a:noFill/>
        </p:spPr>
        <p:txBody>
          <a:bodyPr wrap="square" rtlCol="0">
            <a:spAutoFit/>
          </a:bodyPr>
          <a:lstStyle/>
          <a:p>
            <a:r>
              <a:rPr lang="en-US" dirty="0" smtClean="0"/>
              <a:t>Low = 1.0,  Medium = 5.0,  High = 10.0, except where weighted (e.g., laws = x 2)</a:t>
            </a:r>
            <a:endParaRPr lang="en-US" dirty="0"/>
          </a:p>
        </p:txBody>
      </p:sp>
    </p:spTree>
  </p:cSld>
  <p:clrMapOvr>
    <a:masterClrMapping/>
  </p:clrMapOvr>
  <p:transition advClick="0" advTm="6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4.0 Planning</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4.3  Objectives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Set</a:t>
            </a:r>
            <a:r>
              <a:rPr kumimoji="0" lang="en-US" sz="2600" b="0" i="0" u="none" strike="noStrike" kern="1200" cap="none" spc="0" normalizeH="0" noProof="0" dirty="0" smtClean="0">
                <a:ln>
                  <a:noFill/>
                </a:ln>
                <a:solidFill>
                  <a:schemeClr val="tx1"/>
                </a:solidFill>
                <a:effectLst/>
                <a:uLnTx/>
                <a:uFillTx/>
                <a:latin typeface="+mn-lt"/>
                <a:ea typeface="+mn-ea"/>
                <a:cs typeface="+mn-cs"/>
              </a:rPr>
              <a:t> objectives, especially for those issues with the greatest opportunity for improvement and risk reduction</a:t>
            </a:r>
          </a:p>
          <a:p>
            <a:pPr marL="1188720" lvl="2" indent="-274320" defTabSz="914400">
              <a:spcBef>
                <a:spcPct val="20000"/>
              </a:spcBef>
              <a:buClr>
                <a:schemeClr val="accent3"/>
              </a:buClr>
              <a:buSzPct val="95000"/>
              <a:buFont typeface="Wingdings 2"/>
              <a:buChar char=""/>
            </a:pPr>
            <a:r>
              <a:rPr lang="en-US" sz="2600" baseline="0" dirty="0" smtClean="0"/>
              <a:t>In</a:t>
            </a:r>
            <a:r>
              <a:rPr lang="en-US" sz="2600" dirty="0" smtClean="0"/>
              <a:t> accordance with the Safety Policy</a:t>
            </a:r>
          </a:p>
          <a:p>
            <a:pPr marL="1188720" lvl="2"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Periodically</a:t>
            </a:r>
            <a:r>
              <a:rPr kumimoji="0" lang="en-US" sz="2600" b="0" i="0" u="none" strike="noStrike" kern="1200" cap="none" spc="0" normalizeH="0" noProof="0" dirty="0" smtClean="0">
                <a:ln>
                  <a:noFill/>
                </a:ln>
                <a:solidFill>
                  <a:schemeClr val="tx1"/>
                </a:solidFill>
                <a:effectLst/>
                <a:uLnTx/>
                <a:uFillTx/>
                <a:latin typeface="+mn-lt"/>
                <a:ea typeface="+mn-ea"/>
                <a:cs typeface="+mn-cs"/>
              </a:rPr>
              <a:t> reviewed and modified</a:t>
            </a:r>
          </a:p>
          <a:p>
            <a:pPr marL="274320" indent="-274320" defTabSz="914400">
              <a:spcBef>
                <a:spcPct val="20000"/>
              </a:spcBef>
              <a:buClr>
                <a:schemeClr val="accent3"/>
              </a:buClr>
              <a:buSzPct val="95000"/>
              <a:buFont typeface="Wingdings 2"/>
              <a:buChar char=""/>
            </a:pPr>
            <a:r>
              <a:rPr lang="en-US" sz="2600" baseline="0" dirty="0" smtClean="0"/>
              <a:t>Links</a:t>
            </a:r>
            <a:r>
              <a:rPr lang="en-US" sz="2600" dirty="0" smtClean="0"/>
              <a:t> to ISO 9001/14001:</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Both</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dirty="0" smtClean="0"/>
              <a:t>require setting of objectives in accordance with a Policy.  Likely overlap in “objective setters”.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46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4.0 Planning</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4.3  Objectives</a:t>
            </a:r>
          </a:p>
          <a:p>
            <a:pPr marL="731520" lvl="1" indent="-274320" defTabSz="914400">
              <a:spcBef>
                <a:spcPct val="20000"/>
              </a:spcBef>
              <a:buClr>
                <a:schemeClr val="accent3"/>
              </a:buClr>
              <a:buSzPct val="95000"/>
              <a:buFont typeface="Wingdings 2"/>
              <a:buChar char=""/>
            </a:pPr>
            <a:r>
              <a:rPr lang="en-US" sz="2600" dirty="0" smtClean="0"/>
              <a:t>Objectives should meet “SMART” criteria:</a:t>
            </a:r>
          </a:p>
          <a:p>
            <a:pPr marL="1188720" lvl="2"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rgbClr val="FF0000"/>
                </a:solidFill>
                <a:effectLst/>
                <a:uLnTx/>
                <a:uFillTx/>
                <a:latin typeface="+mn-lt"/>
                <a:ea typeface="+mn-ea"/>
                <a:cs typeface="+mn-cs"/>
              </a:rPr>
              <a: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pecific—Clearly</a:t>
            </a:r>
            <a:r>
              <a:rPr kumimoji="0" lang="en-US" sz="2600" b="0" i="0" u="none" strike="noStrike" kern="1200" cap="none" spc="0" normalizeH="0" noProof="0" dirty="0" smtClean="0">
                <a:ln>
                  <a:noFill/>
                </a:ln>
                <a:solidFill>
                  <a:schemeClr val="tx1"/>
                </a:solidFill>
                <a:effectLst/>
                <a:uLnTx/>
                <a:uFillTx/>
                <a:latin typeface="+mn-lt"/>
                <a:ea typeface="+mn-ea"/>
                <a:cs typeface="+mn-cs"/>
              </a:rPr>
              <a:t> defined desired outcome</a:t>
            </a:r>
            <a:endParaRPr lang="en-US" sz="2600" noProof="0" dirty="0" smtClean="0"/>
          </a:p>
          <a:p>
            <a:pPr marL="1188720" lvl="2" indent="-274320" defTabSz="914400">
              <a:spcBef>
                <a:spcPct val="20000"/>
              </a:spcBef>
              <a:buClr>
                <a:schemeClr val="accent3"/>
              </a:buClr>
              <a:buSzPct val="95000"/>
              <a:buFont typeface="Wingdings 2"/>
              <a:buChar char=""/>
            </a:pPr>
            <a:r>
              <a:rPr kumimoji="0" lang="en-US" sz="2600" b="0" i="0" u="none" strike="noStrike" kern="1200" cap="none" spc="0" normalizeH="0" dirty="0" smtClean="0">
                <a:ln>
                  <a:noFill/>
                </a:ln>
                <a:solidFill>
                  <a:srgbClr val="FF0000"/>
                </a:solidFill>
                <a:effectLst/>
                <a:uLnTx/>
                <a:uFillTx/>
                <a:latin typeface="+mn-lt"/>
                <a:ea typeface="+mn-ea"/>
                <a:cs typeface="+mn-cs"/>
              </a:rPr>
              <a:t>M</a:t>
            </a:r>
            <a:r>
              <a:rPr kumimoji="0" lang="en-US" sz="2600" b="0" i="0" u="none" strike="noStrike" kern="1200" cap="none" spc="0" normalizeH="0" dirty="0" smtClean="0">
                <a:ln>
                  <a:noFill/>
                </a:ln>
                <a:solidFill>
                  <a:schemeClr val="tx1"/>
                </a:solidFill>
                <a:effectLst/>
                <a:uLnTx/>
                <a:uFillTx/>
                <a:latin typeface="+mn-lt"/>
                <a:ea typeface="+mn-ea"/>
                <a:cs typeface="+mn-cs"/>
              </a:rPr>
              <a:t>easurable—Concrete metric for success</a:t>
            </a:r>
          </a:p>
          <a:p>
            <a:pPr marL="1188720" lvl="2" indent="-274320" defTabSz="914400">
              <a:spcBef>
                <a:spcPct val="20000"/>
              </a:spcBef>
              <a:buClr>
                <a:schemeClr val="accent3"/>
              </a:buClr>
              <a:buSzPct val="95000"/>
              <a:buFont typeface="Wingdings 2"/>
              <a:buChar char=""/>
            </a:pPr>
            <a:r>
              <a:rPr lang="en-US" sz="2600" noProof="0" dirty="0" smtClean="0">
                <a:solidFill>
                  <a:srgbClr val="FF0000"/>
                </a:solidFill>
              </a:rPr>
              <a:t>A</a:t>
            </a:r>
            <a:r>
              <a:rPr lang="en-US" sz="2600" noProof="0" dirty="0" smtClean="0"/>
              <a:t>ctionable—Written as a concrete action plan</a:t>
            </a:r>
          </a:p>
          <a:p>
            <a:pPr marL="1188720" lvl="2" indent="-274320" defTabSz="914400">
              <a:spcBef>
                <a:spcPct val="20000"/>
              </a:spcBef>
              <a:buClr>
                <a:schemeClr val="accent3"/>
              </a:buClr>
              <a:buSzPct val="95000"/>
              <a:buFont typeface="Wingdings 2"/>
              <a:buChar char=""/>
            </a:pPr>
            <a:r>
              <a:rPr kumimoji="0" lang="en-US" sz="2600" b="0" i="0" u="none" strike="noStrike" kern="1200" cap="none" spc="0" normalizeH="0" dirty="0" smtClean="0">
                <a:ln>
                  <a:noFill/>
                </a:ln>
                <a:solidFill>
                  <a:srgbClr val="FF0000"/>
                </a:solidFill>
                <a:effectLst/>
                <a:uLnTx/>
                <a:uFillTx/>
                <a:latin typeface="+mn-lt"/>
                <a:ea typeface="+mn-ea"/>
                <a:cs typeface="+mn-cs"/>
              </a:rPr>
              <a:t>R</a:t>
            </a:r>
            <a:r>
              <a:rPr kumimoji="0" lang="en-US" sz="2600" b="0" i="0" u="none" strike="noStrike" kern="1200" cap="none" spc="0" normalizeH="0" dirty="0" smtClean="0">
                <a:ln>
                  <a:noFill/>
                </a:ln>
                <a:solidFill>
                  <a:schemeClr val="tx1"/>
                </a:solidFill>
                <a:effectLst/>
                <a:uLnTx/>
                <a:uFillTx/>
                <a:latin typeface="+mn-lt"/>
                <a:ea typeface="+mn-ea"/>
                <a:cs typeface="+mn-cs"/>
              </a:rPr>
              <a:t>ealistic—Practical in its scope</a:t>
            </a:r>
          </a:p>
          <a:p>
            <a:pPr marL="1188720" lvl="2" indent="-274320" defTabSz="914400">
              <a:spcBef>
                <a:spcPct val="20000"/>
              </a:spcBef>
              <a:buClr>
                <a:schemeClr val="accent3"/>
              </a:buClr>
              <a:buSzPct val="95000"/>
              <a:buFont typeface="Wingdings 2"/>
              <a:buChar char=""/>
            </a:pPr>
            <a:r>
              <a:rPr lang="en-US" sz="2600" noProof="0" dirty="0" smtClean="0">
                <a:solidFill>
                  <a:srgbClr val="FF0000"/>
                </a:solidFill>
              </a:rPr>
              <a:t>T</a:t>
            </a:r>
            <a:r>
              <a:rPr lang="en-US" sz="2600" noProof="0" dirty="0" smtClean="0"/>
              <a:t>ime-</a:t>
            </a:r>
            <a:r>
              <a:rPr lang="en-US" sz="2600" dirty="0" smtClean="0"/>
              <a:t>bounded—A specific timeframe is set</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In ISO 14001, “Objectives” are more general; the relevant “Targets” are what meet SMART criteria</a:t>
            </a:r>
          </a:p>
        </p:txBody>
      </p:sp>
    </p:spTree>
  </p:cSld>
  <p:clrMapOvr>
    <a:masterClrMapping/>
  </p:clrMapOvr>
  <p:transition advClick="0" advTm="7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4.0 Planning</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4.4  Implementation Plans </a:t>
            </a:r>
            <a:r>
              <a:rPr lang="en-US" sz="2600" dirty="0" smtClean="0"/>
              <a:t>and Allocation of   	Resources</a:t>
            </a:r>
          </a:p>
          <a:p>
            <a:pPr marL="731520" lvl="1" indent="-274320" defTabSz="914400">
              <a:spcBef>
                <a:spcPct val="20000"/>
              </a:spcBef>
              <a:buClr>
                <a:schemeClr val="accent3"/>
              </a:buClr>
              <a:buSzPct val="95000"/>
            </a:pPr>
            <a:r>
              <a:rPr lang="en-US" sz="2600" dirty="0" smtClean="0"/>
              <a:t>Documented implementation plan for achieving the objectives</a:t>
            </a:r>
          </a:p>
          <a:p>
            <a:pPr marL="1188720" lvl="2" indent="-274320" defTabSz="914400">
              <a:spcBef>
                <a:spcPct val="20000"/>
              </a:spcBef>
              <a:buClr>
                <a:schemeClr val="accent3"/>
              </a:buClr>
              <a:buSzPct val="95000"/>
              <a:buFont typeface="Wingdings 2"/>
              <a:buChar char=""/>
            </a:pPr>
            <a:r>
              <a:rPr lang="en-US" sz="2600" dirty="0" smtClean="0"/>
              <a:t>Defines resources</a:t>
            </a:r>
          </a:p>
          <a:p>
            <a:pPr marL="1188720" lvl="2" indent="-274320" defTabSz="914400">
              <a:spcBef>
                <a:spcPct val="20000"/>
              </a:spcBef>
              <a:buClr>
                <a:schemeClr val="accent3"/>
              </a:buClr>
              <a:buSzPct val="95000"/>
              <a:buFont typeface="Wingdings 2"/>
              <a:buChar char=""/>
            </a:pPr>
            <a:r>
              <a:rPr lang="en-US" sz="2600" dirty="0" smtClean="0"/>
              <a:t>Responsibilities</a:t>
            </a:r>
          </a:p>
          <a:p>
            <a:pPr marL="1188720" lvl="2" indent="-274320" defTabSz="914400">
              <a:spcBef>
                <a:spcPct val="20000"/>
              </a:spcBef>
              <a:buClr>
                <a:schemeClr val="accent3"/>
              </a:buClr>
              <a:buSzPct val="95000"/>
              <a:buFont typeface="Wingdings 2"/>
              <a:buChar char=""/>
            </a:pPr>
            <a:r>
              <a:rPr lang="en-US" sz="2600" dirty="0" smtClean="0"/>
              <a:t>Timeframes</a:t>
            </a:r>
          </a:p>
          <a:p>
            <a:pPr marL="1188720" lvl="2" indent="-274320" defTabSz="914400">
              <a:spcBef>
                <a:spcPct val="20000"/>
              </a:spcBef>
              <a:buClr>
                <a:schemeClr val="accent3"/>
              </a:buClr>
              <a:buSzPct val="95000"/>
              <a:buFont typeface="Wingdings 2"/>
              <a:buChar char=""/>
            </a:pPr>
            <a:r>
              <a:rPr lang="en-US" sz="2600" dirty="0" smtClean="0"/>
              <a:t>Intermediate steps</a:t>
            </a:r>
          </a:p>
          <a:p>
            <a:pPr marL="1188720" lvl="2" indent="-274320" defTabSz="914400">
              <a:spcBef>
                <a:spcPct val="20000"/>
              </a:spcBef>
              <a:buClr>
                <a:schemeClr val="accent3"/>
              </a:buClr>
              <a:buSzPct val="95000"/>
              <a:buFont typeface="Wingdings 2"/>
              <a:buChar char=""/>
            </a:pPr>
            <a:r>
              <a:rPr lang="en-US" sz="2600" dirty="0" smtClean="0"/>
              <a:t>Appropriate measures of progress</a:t>
            </a:r>
          </a:p>
        </p:txBody>
      </p:sp>
    </p:spTree>
  </p:cSld>
  <p:clrMapOvr>
    <a:masterClrMapping/>
  </p:clrMapOvr>
  <p:transition advClick="0" advTm="46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4.0 Planning</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8229600" cy="92789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4.4  Implementation Plans </a:t>
            </a:r>
            <a:r>
              <a:rPr lang="en-US" sz="2600" dirty="0" smtClean="0"/>
              <a:t>and Allocation of   	Resources</a:t>
            </a:r>
          </a:p>
        </p:txBody>
      </p:sp>
      <p:graphicFrame>
        <p:nvGraphicFramePr>
          <p:cNvPr id="6" name="Table 5"/>
          <p:cNvGraphicFramePr>
            <a:graphicFrameLocks noGrp="1"/>
          </p:cNvGraphicFramePr>
          <p:nvPr/>
        </p:nvGraphicFramePr>
        <p:xfrm>
          <a:off x="778930" y="2861733"/>
          <a:ext cx="7704669" cy="1752600"/>
        </p:xfrm>
        <a:graphic>
          <a:graphicData uri="http://schemas.openxmlformats.org/drawingml/2006/table">
            <a:tbl>
              <a:tblPr firstRow="1" bandRow="1">
                <a:tableStyleId>{5C22544A-7EE6-4342-B048-85BDC9FD1C3A}</a:tableStyleId>
              </a:tblPr>
              <a:tblGrid>
                <a:gridCol w="846670"/>
                <a:gridCol w="1676400"/>
                <a:gridCol w="1507067"/>
                <a:gridCol w="1697229"/>
                <a:gridCol w="1014220"/>
                <a:gridCol w="963083"/>
              </a:tblGrid>
              <a:tr h="370840">
                <a:tc>
                  <a:txBody>
                    <a:bodyPr/>
                    <a:lstStyle/>
                    <a:p>
                      <a:r>
                        <a:rPr lang="en-US" dirty="0" smtClean="0">
                          <a:solidFill>
                            <a:schemeClr val="tx1"/>
                          </a:solidFill>
                        </a:rPr>
                        <a:t>Task</a:t>
                      </a:r>
                      <a:endParaRPr lang="en-US" dirty="0">
                        <a:solidFill>
                          <a:schemeClr val="tx1"/>
                        </a:solidFill>
                      </a:endParaRPr>
                    </a:p>
                  </a:txBody>
                  <a:tcPr/>
                </a:tc>
                <a:tc>
                  <a:txBody>
                    <a:bodyPr/>
                    <a:lstStyle/>
                    <a:p>
                      <a:r>
                        <a:rPr lang="en-US" dirty="0" smtClean="0">
                          <a:solidFill>
                            <a:schemeClr val="tx1"/>
                          </a:solidFill>
                        </a:rPr>
                        <a:t>Responsible</a:t>
                      </a:r>
                      <a:r>
                        <a:rPr lang="en-US" baseline="0" dirty="0" smtClean="0">
                          <a:solidFill>
                            <a:schemeClr val="tx1"/>
                          </a:solidFill>
                        </a:rPr>
                        <a:t> Party</a:t>
                      </a:r>
                      <a:endParaRPr lang="en-US" dirty="0">
                        <a:solidFill>
                          <a:schemeClr val="tx1"/>
                        </a:solidFill>
                      </a:endParaRPr>
                    </a:p>
                  </a:txBody>
                  <a:tcPr/>
                </a:tc>
                <a:tc>
                  <a:txBody>
                    <a:bodyPr/>
                    <a:lstStyle/>
                    <a:p>
                      <a:r>
                        <a:rPr lang="en-US" dirty="0" smtClean="0">
                          <a:solidFill>
                            <a:schemeClr val="tx1"/>
                          </a:solidFill>
                        </a:rPr>
                        <a:t>Resources</a:t>
                      </a:r>
                      <a:endParaRPr lang="en-US" dirty="0">
                        <a:solidFill>
                          <a:schemeClr val="tx1"/>
                        </a:solidFill>
                      </a:endParaRPr>
                    </a:p>
                  </a:txBody>
                  <a:tcPr/>
                </a:tc>
                <a:tc>
                  <a:txBody>
                    <a:bodyPr/>
                    <a:lstStyle/>
                    <a:p>
                      <a:r>
                        <a:rPr lang="en-US" dirty="0" smtClean="0">
                          <a:solidFill>
                            <a:schemeClr val="tx1"/>
                          </a:solidFill>
                        </a:rPr>
                        <a:t>Completion</a:t>
                      </a:r>
                    </a:p>
                    <a:p>
                      <a:r>
                        <a:rPr lang="en-US" dirty="0" smtClean="0">
                          <a:solidFill>
                            <a:schemeClr val="tx1"/>
                          </a:solidFill>
                        </a:rPr>
                        <a:t>Criteria</a:t>
                      </a:r>
                      <a:endParaRPr lang="en-US" dirty="0">
                        <a:solidFill>
                          <a:schemeClr val="tx1"/>
                        </a:solidFill>
                      </a:endParaRPr>
                    </a:p>
                  </a:txBody>
                  <a:tcPr/>
                </a:tc>
                <a:tc>
                  <a:txBody>
                    <a:bodyPr/>
                    <a:lstStyle/>
                    <a:p>
                      <a:r>
                        <a:rPr lang="en-US" dirty="0" smtClean="0">
                          <a:solidFill>
                            <a:schemeClr val="tx1"/>
                          </a:solidFill>
                        </a:rPr>
                        <a:t>Target Date</a:t>
                      </a:r>
                      <a:endParaRPr lang="en-US" dirty="0">
                        <a:solidFill>
                          <a:schemeClr val="tx1"/>
                        </a:solidFill>
                      </a:endParaRPr>
                    </a:p>
                  </a:txBody>
                  <a:tcPr/>
                </a:tc>
                <a:tc>
                  <a:txBody>
                    <a:bodyPr/>
                    <a:lstStyle/>
                    <a:p>
                      <a:r>
                        <a:rPr lang="en-US" dirty="0" smtClean="0">
                          <a:solidFill>
                            <a:schemeClr val="tx1"/>
                          </a:solidFill>
                        </a:rPr>
                        <a:t>Actual Date</a:t>
                      </a:r>
                      <a:endParaRPr lang="en-US" dirty="0">
                        <a:solidFill>
                          <a:schemeClr val="tx1"/>
                        </a:solidFill>
                      </a:endParaRPr>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778930" y="5063067"/>
            <a:ext cx="6339717" cy="1200329"/>
          </a:xfrm>
          <a:prstGeom prst="rect">
            <a:avLst/>
          </a:prstGeom>
          <a:noFill/>
        </p:spPr>
        <p:txBody>
          <a:bodyPr wrap="square" rtlCol="0">
            <a:spAutoFit/>
          </a:bodyPr>
          <a:lstStyle/>
          <a:p>
            <a:r>
              <a:rPr lang="en-US" sz="2400" dirty="0" smtClean="0"/>
              <a:t>This process is analogous to the setting of targets in the ISO 14001 system for significant aspects.</a:t>
            </a:r>
            <a:endParaRPr lang="en-US" sz="2400" dirty="0"/>
          </a:p>
        </p:txBody>
      </p:sp>
    </p:spTree>
  </p:cSld>
  <p:clrMapOvr>
    <a:masterClrMapping/>
  </p:clrMapOvr>
  <p:transition advClick="0" advTm="31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Implementation and Operation</a:t>
            </a:r>
            <a:endParaRPr lang="en-US" sz="3600" dirty="0"/>
          </a:p>
        </p:txBody>
      </p:sp>
      <p:sp>
        <p:nvSpPr>
          <p:cNvPr id="3" name="Text Placeholder 2"/>
          <p:cNvSpPr>
            <a:spLocks noGrp="1"/>
          </p:cNvSpPr>
          <p:nvPr>
            <p:ph type="body" idx="1"/>
          </p:nvPr>
        </p:nvSpPr>
        <p:spPr/>
        <p:txBody>
          <a:bodyPr/>
          <a:lstStyle/>
          <a:p>
            <a:r>
              <a:rPr lang="en-US" dirty="0" smtClean="0"/>
              <a:t>ANSI Z10 Section 5.0</a:t>
            </a:r>
            <a:endParaRPr lang="en-US" dirty="0"/>
          </a:p>
        </p:txBody>
      </p:sp>
    </p:spTree>
  </p:cSld>
  <p:clrMapOvr>
    <a:masterClrMapping/>
  </p:clrMapOvr>
  <p:transition advClick="0"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124200" y="5791200"/>
            <a:ext cx="3505200" cy="6858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Z10 OHSMS Cycle</a:t>
            </a:r>
            <a:endParaRPr kumimoji="0" lang="en-US" sz="3600" b="0" i="0"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pic>
        <p:nvPicPr>
          <p:cNvPr id="3" name="Picture 2"/>
          <p:cNvPicPr>
            <a:picLocks noChangeArrowheads="1"/>
          </p:cNvPicPr>
          <p:nvPr/>
        </p:nvPicPr>
        <p:blipFill>
          <a:blip r:embed="rId3"/>
          <a:srcRect/>
          <a:stretch>
            <a:fillRect/>
          </a:stretch>
        </p:blipFill>
        <p:spPr bwMode="auto">
          <a:xfrm>
            <a:off x="3505200" y="3124200"/>
            <a:ext cx="2133600" cy="1981200"/>
          </a:xfrm>
          <a:prstGeom prst="rect">
            <a:avLst/>
          </a:prstGeom>
          <a:noFill/>
          <a:ln w="12700">
            <a:noFill/>
            <a:miter lim="800000"/>
            <a:headEnd/>
            <a:tailEnd/>
          </a:ln>
        </p:spPr>
      </p:pic>
      <p:sp>
        <p:nvSpPr>
          <p:cNvPr id="4" name="Text Box 5"/>
          <p:cNvSpPr txBox="1">
            <a:spLocks noChangeArrowheads="1"/>
          </p:cNvSpPr>
          <p:nvPr/>
        </p:nvSpPr>
        <p:spPr bwMode="auto">
          <a:xfrm>
            <a:off x="3048000" y="2133600"/>
            <a:ext cx="3124200" cy="915988"/>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3.0  Policy Management Leadership &amp; Employee Participation</a:t>
            </a:r>
          </a:p>
        </p:txBody>
      </p:sp>
      <p:sp>
        <p:nvSpPr>
          <p:cNvPr id="5" name="Text Box 6"/>
          <p:cNvSpPr txBox="1">
            <a:spLocks noChangeArrowheads="1"/>
          </p:cNvSpPr>
          <p:nvPr/>
        </p:nvSpPr>
        <p:spPr bwMode="auto">
          <a:xfrm>
            <a:off x="5562600" y="3657600"/>
            <a:ext cx="1905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4.0  Planning</a:t>
            </a:r>
          </a:p>
        </p:txBody>
      </p:sp>
      <p:sp>
        <p:nvSpPr>
          <p:cNvPr id="6" name="Text Box 7"/>
          <p:cNvSpPr txBox="1">
            <a:spLocks noChangeArrowheads="1"/>
          </p:cNvSpPr>
          <p:nvPr/>
        </p:nvSpPr>
        <p:spPr bwMode="auto">
          <a:xfrm>
            <a:off x="5257800" y="4876800"/>
            <a:ext cx="2362200" cy="92333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FF0000"/>
                </a:solidFill>
              </a:rPr>
              <a:t>5.0  Implementation and Operation</a:t>
            </a:r>
          </a:p>
        </p:txBody>
      </p:sp>
      <p:sp>
        <p:nvSpPr>
          <p:cNvPr id="7" name="Text Box 8"/>
          <p:cNvSpPr txBox="1">
            <a:spLocks noChangeArrowheads="1"/>
          </p:cNvSpPr>
          <p:nvPr/>
        </p:nvSpPr>
        <p:spPr bwMode="auto">
          <a:xfrm>
            <a:off x="1752600" y="4876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6.0 </a:t>
            </a:r>
            <a:r>
              <a:rPr lang="en-US" b="1" dirty="0" smtClean="0"/>
              <a:t> Evaluation and </a:t>
            </a:r>
            <a:r>
              <a:rPr lang="en-US" b="1" dirty="0"/>
              <a:t>Corrective Action</a:t>
            </a:r>
          </a:p>
        </p:txBody>
      </p:sp>
      <p:sp>
        <p:nvSpPr>
          <p:cNvPr id="8" name="Text Box 9"/>
          <p:cNvSpPr txBox="1">
            <a:spLocks noChangeArrowheads="1"/>
          </p:cNvSpPr>
          <p:nvPr/>
        </p:nvSpPr>
        <p:spPr bwMode="auto">
          <a:xfrm>
            <a:off x="1371600" y="3733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7.0  Management Review</a:t>
            </a:r>
          </a:p>
        </p:txBody>
      </p:sp>
      <p:sp>
        <p:nvSpPr>
          <p:cNvPr id="9" name="AutoShape 10"/>
          <p:cNvSpPr>
            <a:spLocks noChangeArrowheads="1"/>
          </p:cNvSpPr>
          <p:nvPr/>
        </p:nvSpPr>
        <p:spPr bwMode="auto">
          <a:xfrm rot="5400000">
            <a:off x="6248400" y="1447800"/>
            <a:ext cx="2514600" cy="2057400"/>
          </a:xfrm>
          <a:prstGeom prst="chevron">
            <a:avLst>
              <a:gd name="adj" fmla="val 30556"/>
            </a:avLst>
          </a:prstGeom>
          <a:solidFill>
            <a:srgbClr val="FFFF99"/>
          </a:solidFill>
          <a:ln w="9525">
            <a:solidFill>
              <a:schemeClr val="tx1"/>
            </a:solidFill>
            <a:miter lim="800000"/>
            <a:headEnd/>
            <a:tailEnd/>
          </a:ln>
        </p:spPr>
        <p:txBody>
          <a:bodyPr wrap="none" anchor="ctr">
            <a:prstTxWarp prst="textNoShape">
              <a:avLst/>
            </a:prstTxWarp>
          </a:bodyPr>
          <a:lstStyle/>
          <a:p>
            <a:endParaRPr lang="en-US" dirty="0"/>
          </a:p>
        </p:txBody>
      </p:sp>
      <p:sp>
        <p:nvSpPr>
          <p:cNvPr id="10" name="Text Box 11"/>
          <p:cNvSpPr txBox="1">
            <a:spLocks noChangeArrowheads="1"/>
          </p:cNvSpPr>
          <p:nvPr/>
        </p:nvSpPr>
        <p:spPr bwMode="auto">
          <a:xfrm>
            <a:off x="6629400" y="1828800"/>
            <a:ext cx="1905000" cy="196977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REDUCE:</a:t>
            </a:r>
            <a:r>
              <a:rPr lang="en-US" b="1" dirty="0"/>
              <a:t> </a:t>
            </a:r>
            <a:r>
              <a:rPr lang="en-US" sz="1600" b="1" dirty="0"/>
              <a:t>hazards    </a:t>
            </a:r>
            <a:r>
              <a:rPr lang="en-US" sz="1600" b="1" dirty="0" smtClean="0"/>
              <a:t>       risks                  </a:t>
            </a:r>
            <a:r>
              <a:rPr lang="en-US" sz="1600" b="1" dirty="0"/>
              <a:t>incidents    </a:t>
            </a:r>
            <a:r>
              <a:rPr lang="en-US" sz="1600" b="1" dirty="0" smtClean="0"/>
              <a:t>   </a:t>
            </a:r>
            <a:r>
              <a:rPr lang="en-US" sz="1600" b="1" dirty="0"/>
              <a:t>comp costs   </a:t>
            </a:r>
            <a:r>
              <a:rPr lang="en-US" sz="1600" b="1" dirty="0" smtClean="0"/>
              <a:t>    </a:t>
            </a:r>
            <a:r>
              <a:rPr lang="en-US" sz="1600" b="1" dirty="0"/>
              <a:t>lost time</a:t>
            </a:r>
          </a:p>
          <a:p>
            <a:pPr>
              <a:spcBef>
                <a:spcPct val="50000"/>
              </a:spcBef>
            </a:pPr>
            <a:endParaRPr lang="en-US" sz="1600" b="1" dirty="0"/>
          </a:p>
        </p:txBody>
      </p:sp>
      <p:sp>
        <p:nvSpPr>
          <p:cNvPr id="11" name="AutoShape 12"/>
          <p:cNvSpPr>
            <a:spLocks noChangeArrowheads="1"/>
          </p:cNvSpPr>
          <p:nvPr/>
        </p:nvSpPr>
        <p:spPr bwMode="auto">
          <a:xfrm rot="16200000">
            <a:off x="152400" y="1447800"/>
            <a:ext cx="2514600" cy="2057400"/>
          </a:xfrm>
          <a:prstGeom prst="chevron">
            <a:avLst>
              <a:gd name="adj" fmla="val 30556"/>
            </a:avLst>
          </a:prstGeom>
          <a:solidFill>
            <a:srgbClr val="CCFFCC"/>
          </a:solidFill>
          <a:ln w="9525">
            <a:solidFill>
              <a:schemeClr val="tx1"/>
            </a:solidFill>
            <a:miter lim="800000"/>
            <a:headEnd/>
            <a:tailEnd/>
          </a:ln>
        </p:spPr>
        <p:txBody>
          <a:bodyPr wrap="none" anchor="ctr">
            <a:prstTxWarp prst="textNoShape">
              <a:avLst/>
            </a:prstTxWarp>
          </a:bodyPr>
          <a:lstStyle/>
          <a:p>
            <a:endParaRPr lang="en-US" dirty="0"/>
          </a:p>
        </p:txBody>
      </p:sp>
      <p:sp>
        <p:nvSpPr>
          <p:cNvPr id="12" name="Text Box 13"/>
          <p:cNvSpPr txBox="1">
            <a:spLocks noChangeArrowheads="1"/>
          </p:cNvSpPr>
          <p:nvPr/>
        </p:nvSpPr>
        <p:spPr bwMode="auto">
          <a:xfrm>
            <a:off x="533400" y="1676400"/>
            <a:ext cx="1905000" cy="1711325"/>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IMPROVE:</a:t>
            </a:r>
            <a:r>
              <a:rPr lang="en-US" b="1" dirty="0"/>
              <a:t> </a:t>
            </a:r>
            <a:r>
              <a:rPr lang="en-US" sz="1600" b="1" dirty="0"/>
              <a:t>employee H&amp;S  productivity   satisfaction   image</a:t>
            </a:r>
          </a:p>
          <a:p>
            <a:pPr>
              <a:spcBef>
                <a:spcPct val="50000"/>
              </a:spcBef>
            </a:pPr>
            <a:endParaRPr lang="en-US" sz="1600" b="1" dirty="0"/>
          </a:p>
        </p:txBody>
      </p:sp>
      <p:sp>
        <p:nvSpPr>
          <p:cNvPr id="13" name="Text Box 14"/>
          <p:cNvSpPr txBox="1">
            <a:spLocks noChangeArrowheads="1"/>
          </p:cNvSpPr>
          <p:nvPr/>
        </p:nvSpPr>
        <p:spPr bwMode="auto">
          <a:xfrm>
            <a:off x="2667000" y="1371600"/>
            <a:ext cx="3429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CONTINUAL IMPROVEMENT</a:t>
            </a:r>
          </a:p>
        </p:txBody>
      </p:sp>
      <p:sp>
        <p:nvSpPr>
          <p:cNvPr id="14" name="Line 15"/>
          <p:cNvSpPr>
            <a:spLocks noChangeShapeType="1"/>
          </p:cNvSpPr>
          <p:nvPr/>
        </p:nvSpPr>
        <p:spPr bwMode="auto">
          <a:xfrm flipH="1">
            <a:off x="1981200" y="1524000"/>
            <a:ext cx="6096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
        <p:nvSpPr>
          <p:cNvPr id="15" name="Line 16"/>
          <p:cNvSpPr>
            <a:spLocks noChangeShapeType="1"/>
          </p:cNvSpPr>
          <p:nvPr/>
        </p:nvSpPr>
        <p:spPr bwMode="auto">
          <a:xfrm>
            <a:off x="6019800" y="1524000"/>
            <a:ext cx="4572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Tree>
  </p:cSld>
  <p:clrMapOvr>
    <a:masterClrMapping/>
  </p:clrMapOvr>
  <p:transition advClick="0" advTm="8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.0 Implementation and Operation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7"/>
            <a:ext cx="6943458" cy="438912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5.1  OHSMS Operational Elements</a:t>
            </a:r>
          </a:p>
          <a:p>
            <a:pPr marL="731520" lvl="1" indent="-274320" defTabSz="914400">
              <a:spcBef>
                <a:spcPct val="20000"/>
              </a:spcBef>
              <a:buClr>
                <a:schemeClr val="accent3"/>
              </a:buClr>
              <a:buSzPct val="95000"/>
              <a:buFont typeface="Wingdings 2"/>
              <a:buChar char=""/>
            </a:pPr>
            <a:r>
              <a:rPr lang="en-US" sz="2600" dirty="0" smtClean="0"/>
              <a:t>5.1.1  Hierarchy of Controls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5.1.2 Design</a:t>
            </a:r>
            <a:r>
              <a:rPr kumimoji="0" lang="en-US" sz="2600" b="0" i="0" u="none" strike="noStrike" kern="1200" cap="none" spc="0" normalizeH="0" noProof="0" dirty="0" smtClean="0">
                <a:ln>
                  <a:noFill/>
                </a:ln>
                <a:solidFill>
                  <a:schemeClr val="tx1"/>
                </a:solidFill>
                <a:effectLst/>
                <a:uLnTx/>
                <a:uFillTx/>
                <a:latin typeface="+mn-lt"/>
                <a:ea typeface="+mn-ea"/>
                <a:cs typeface="+mn-cs"/>
              </a:rPr>
              <a:t> Review and Management of Change</a:t>
            </a:r>
          </a:p>
          <a:p>
            <a:pPr marL="731520" lvl="1" indent="-274320" defTabSz="914400">
              <a:spcBef>
                <a:spcPct val="20000"/>
              </a:spcBef>
              <a:buClr>
                <a:schemeClr val="accent3"/>
              </a:buClr>
              <a:buSzPct val="95000"/>
              <a:buFont typeface="Wingdings 2"/>
              <a:buChar char=""/>
            </a:pPr>
            <a:r>
              <a:rPr lang="en-US" sz="2600" baseline="0" dirty="0" smtClean="0"/>
              <a:t>5.1.3 Procurement</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5.1.4 Contractors</a:t>
            </a:r>
          </a:p>
          <a:p>
            <a:pPr marL="731520" lvl="1" indent="-274320" defTabSz="914400">
              <a:spcBef>
                <a:spcPct val="20000"/>
              </a:spcBef>
              <a:buClr>
                <a:schemeClr val="accent3"/>
              </a:buClr>
              <a:buSzPct val="95000"/>
              <a:buFont typeface="Wingdings 2"/>
              <a:buChar char=""/>
            </a:pPr>
            <a:r>
              <a:rPr lang="en-US" sz="2600" baseline="0" dirty="0" smtClean="0"/>
              <a:t>5.1.5 Emergency Preparedness</a:t>
            </a:r>
          </a:p>
          <a:p>
            <a:pPr marL="731520" lvl="1" indent="-274320" defTabSz="914400">
              <a:spcBef>
                <a:spcPct val="20000"/>
              </a:spcBef>
              <a:buClr>
                <a:schemeClr val="accent3"/>
              </a:buClr>
              <a:buSzPct val="95000"/>
              <a:buFont typeface="Wingdings 2"/>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indent="-274320" defTabSz="914400">
              <a:spcBef>
                <a:spcPct val="20000"/>
              </a:spcBef>
              <a:buClr>
                <a:schemeClr val="accent3"/>
              </a:buClr>
              <a:buSzPct val="95000"/>
              <a:buFont typeface="Wingdings 2"/>
              <a:buChar char=""/>
            </a:pPr>
            <a:r>
              <a:rPr lang="en-US" sz="2600" baseline="0" dirty="0" smtClean="0"/>
              <a:t>These elements are intended to serve as the means to pursue</a:t>
            </a:r>
            <a:r>
              <a:rPr lang="en-US" sz="2600" dirty="0" smtClean="0"/>
              <a:t> objectives from planning, and provide data on performance for future planning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26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.1.1 Hierarchy</a:t>
            </a:r>
            <a:r>
              <a:rPr kumimoji="0" lang="en-US" sz="3200" b="0" i="0" u="none" strike="noStrike" kern="1200" cap="none" spc="0" normalizeH="0" noProof="0" dirty="0" smtClean="0">
                <a:ln>
                  <a:noFill/>
                </a:ln>
                <a:solidFill>
                  <a:schemeClr val="tx2"/>
                </a:solidFill>
                <a:effectLst/>
                <a:uLnTx/>
                <a:uFillTx/>
                <a:latin typeface="+mj-lt"/>
                <a:ea typeface="+mj-ea"/>
                <a:cs typeface="+mj-cs"/>
              </a:rPr>
              <a:t> of Controls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7"/>
            <a:ext cx="8229600" cy="606163"/>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Risk reduction is based on the hierarchy:</a:t>
            </a: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583534225"/>
              </p:ext>
            </p:extLst>
          </p:nvPr>
        </p:nvGraphicFramePr>
        <p:xfrm>
          <a:off x="1066798" y="2573867"/>
          <a:ext cx="7620002" cy="2595880"/>
        </p:xfrm>
        <a:graphic>
          <a:graphicData uri="http://schemas.openxmlformats.org/drawingml/2006/table">
            <a:tbl>
              <a:tblPr firstRow="1" bandRow="1">
                <a:tableStyleId>{5C22544A-7EE6-4342-B048-85BDC9FD1C3A}</a:tableStyleId>
              </a:tblPr>
              <a:tblGrid>
                <a:gridCol w="2641603"/>
                <a:gridCol w="4978399"/>
              </a:tblGrid>
              <a:tr h="370840">
                <a:tc>
                  <a:txBody>
                    <a:bodyPr/>
                    <a:lstStyle/>
                    <a:p>
                      <a:r>
                        <a:rPr lang="en-US" dirty="0" smtClean="0">
                          <a:solidFill>
                            <a:schemeClr val="tx1"/>
                          </a:solidFill>
                        </a:rPr>
                        <a:t>Controls</a:t>
                      </a:r>
                      <a:endParaRPr lang="en-US" dirty="0">
                        <a:solidFill>
                          <a:schemeClr val="tx1"/>
                        </a:solidFill>
                      </a:endParaRPr>
                    </a:p>
                  </a:txBody>
                  <a:tcPr/>
                </a:tc>
                <a:tc>
                  <a:txBody>
                    <a:bodyPr/>
                    <a:lstStyle/>
                    <a:p>
                      <a:r>
                        <a:rPr lang="en-US" dirty="0" smtClean="0">
                          <a:solidFill>
                            <a:schemeClr val="tx1"/>
                          </a:solidFill>
                        </a:rPr>
                        <a:t>Example</a:t>
                      </a:r>
                      <a:endParaRPr lang="en-US" dirty="0">
                        <a:solidFill>
                          <a:schemeClr val="tx1"/>
                        </a:solidFill>
                      </a:endParaRPr>
                    </a:p>
                  </a:txBody>
                  <a:tcPr/>
                </a:tc>
              </a:tr>
              <a:tr h="370840">
                <a:tc>
                  <a:txBody>
                    <a:bodyPr/>
                    <a:lstStyle/>
                    <a:p>
                      <a:r>
                        <a:rPr lang="en-US" dirty="0" smtClean="0"/>
                        <a:t>Elimination</a:t>
                      </a:r>
                      <a:endParaRPr lang="en-US" dirty="0"/>
                    </a:p>
                  </a:txBody>
                  <a:tcPr/>
                </a:tc>
                <a:tc>
                  <a:txBody>
                    <a:bodyPr/>
                    <a:lstStyle/>
                    <a:p>
                      <a:r>
                        <a:rPr lang="en-US" dirty="0" smtClean="0"/>
                        <a:t>Design to eliminate hazards, such as noise</a:t>
                      </a:r>
                      <a:endParaRPr lang="en-US" dirty="0"/>
                    </a:p>
                  </a:txBody>
                  <a:tcPr/>
                </a:tc>
              </a:tr>
              <a:tr h="370840">
                <a:tc>
                  <a:txBody>
                    <a:bodyPr/>
                    <a:lstStyle/>
                    <a:p>
                      <a:r>
                        <a:rPr lang="en-US" dirty="0" smtClean="0"/>
                        <a:t>Substitution</a:t>
                      </a:r>
                      <a:endParaRPr lang="en-US" dirty="0"/>
                    </a:p>
                  </a:txBody>
                  <a:tcPr/>
                </a:tc>
                <a:tc>
                  <a:txBody>
                    <a:bodyPr/>
                    <a:lstStyle/>
                    <a:p>
                      <a:r>
                        <a:rPr lang="en-US" dirty="0" smtClean="0"/>
                        <a:t>Substitute for a less hazardous material</a:t>
                      </a:r>
                      <a:endParaRPr lang="en-US" dirty="0"/>
                    </a:p>
                  </a:txBody>
                  <a:tcPr/>
                </a:tc>
              </a:tr>
              <a:tr h="370840">
                <a:tc>
                  <a:txBody>
                    <a:bodyPr/>
                    <a:lstStyle/>
                    <a:p>
                      <a:r>
                        <a:rPr lang="en-US" dirty="0" smtClean="0"/>
                        <a:t>Engineering controls</a:t>
                      </a:r>
                      <a:endParaRPr lang="en-US" dirty="0"/>
                    </a:p>
                  </a:txBody>
                  <a:tcPr/>
                </a:tc>
                <a:tc>
                  <a:txBody>
                    <a:bodyPr/>
                    <a:lstStyle/>
                    <a:p>
                      <a:r>
                        <a:rPr lang="en-US" dirty="0" smtClean="0"/>
                        <a:t>Ventilation system, machine guarding</a:t>
                      </a:r>
                      <a:endParaRPr lang="en-US" dirty="0"/>
                    </a:p>
                  </a:txBody>
                  <a:tcPr/>
                </a:tc>
              </a:tr>
              <a:tr h="370840">
                <a:tc>
                  <a:txBody>
                    <a:bodyPr/>
                    <a:lstStyle/>
                    <a:p>
                      <a:r>
                        <a:rPr lang="en-US" dirty="0" smtClean="0"/>
                        <a:t>Warnings</a:t>
                      </a:r>
                      <a:endParaRPr lang="en-US" dirty="0"/>
                    </a:p>
                  </a:txBody>
                  <a:tcPr/>
                </a:tc>
                <a:tc>
                  <a:txBody>
                    <a:bodyPr/>
                    <a:lstStyle/>
                    <a:p>
                      <a:r>
                        <a:rPr lang="en-US" dirty="0" smtClean="0"/>
                        <a:t>Signs, barriers, horns, beepers</a:t>
                      </a:r>
                      <a:endParaRPr lang="en-US" dirty="0"/>
                    </a:p>
                  </a:txBody>
                  <a:tcPr/>
                </a:tc>
              </a:tr>
              <a:tr h="370840">
                <a:tc>
                  <a:txBody>
                    <a:bodyPr/>
                    <a:lstStyle/>
                    <a:p>
                      <a:r>
                        <a:rPr lang="en-US" dirty="0" smtClean="0"/>
                        <a:t>Administrative</a:t>
                      </a:r>
                      <a:r>
                        <a:rPr lang="en-US" baseline="0" dirty="0" smtClean="0"/>
                        <a:t> controls</a:t>
                      </a:r>
                      <a:endParaRPr lang="en-US" dirty="0"/>
                    </a:p>
                  </a:txBody>
                  <a:tcPr/>
                </a:tc>
                <a:tc>
                  <a:txBody>
                    <a:bodyPr/>
                    <a:lstStyle/>
                    <a:p>
                      <a:r>
                        <a:rPr lang="en-US" dirty="0" smtClean="0"/>
                        <a:t>Limit employee</a:t>
                      </a:r>
                      <a:r>
                        <a:rPr lang="en-US" baseline="0" dirty="0" smtClean="0"/>
                        <a:t> exposures based on time</a:t>
                      </a:r>
                      <a:endParaRPr lang="en-US" dirty="0"/>
                    </a:p>
                  </a:txBody>
                  <a:tcPr/>
                </a:tc>
              </a:tr>
              <a:tr h="370840">
                <a:tc>
                  <a:txBody>
                    <a:bodyPr/>
                    <a:lstStyle/>
                    <a:p>
                      <a:r>
                        <a:rPr lang="en-US" dirty="0" smtClean="0"/>
                        <a:t>PPE</a:t>
                      </a:r>
                      <a:endParaRPr lang="en-US" dirty="0"/>
                    </a:p>
                  </a:txBody>
                  <a:tcPr/>
                </a:tc>
                <a:tc>
                  <a:txBody>
                    <a:bodyPr/>
                    <a:lstStyle/>
                    <a:p>
                      <a:r>
                        <a:rPr lang="en-US" dirty="0" smtClean="0"/>
                        <a:t>Safety glasses, face shields, gloves, etc.</a:t>
                      </a:r>
                      <a:endParaRPr lang="en-US" dirty="0"/>
                    </a:p>
                  </a:txBody>
                  <a:tcPr/>
                </a:tc>
              </a:tr>
            </a:tbl>
          </a:graphicData>
        </a:graphic>
      </p:graphicFrame>
      <p:sp>
        <p:nvSpPr>
          <p:cNvPr id="8" name="Right Arrow 7"/>
          <p:cNvSpPr/>
          <p:nvPr/>
        </p:nvSpPr>
        <p:spPr>
          <a:xfrm rot="5400000">
            <a:off x="-990602" y="4021667"/>
            <a:ext cx="3318935" cy="423334"/>
          </a:xfrm>
          <a:prstGeom prst="rightArrow">
            <a:avLst/>
          </a:prstGeom>
          <a:gradFill flip="none" rotWithShape="1">
            <a:gsLst>
              <a:gs pos="0">
                <a:srgbClr val="FF6600"/>
              </a:gs>
              <a:gs pos="85000">
                <a:schemeClr val="accent1">
                  <a:tint val="86000"/>
                  <a:satMod val="115000"/>
                </a:schemeClr>
              </a:gs>
              <a:gs pos="100000">
                <a:schemeClr val="accent1">
                  <a:tint val="50000"/>
                  <a:satMod val="150000"/>
                </a:schemeClr>
              </a:gs>
              <a:gs pos="59000">
                <a:srgbClr val="FFFF00"/>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320800" y="5384970"/>
            <a:ext cx="5746572" cy="923330"/>
          </a:xfrm>
          <a:prstGeom prst="rect">
            <a:avLst/>
          </a:prstGeom>
          <a:noFill/>
        </p:spPr>
        <p:txBody>
          <a:bodyPr wrap="square" rtlCol="0">
            <a:spAutoFit/>
          </a:bodyPr>
          <a:lstStyle/>
          <a:p>
            <a:r>
              <a:rPr lang="en-US" dirty="0" smtClean="0"/>
              <a:t>ISO 9001 has Design and Development Element that might lend itself to risk assessment and hierarchy of controls; ISO 14001 does not specify design analysis.</a:t>
            </a:r>
            <a:endParaRPr lang="en-US" dirty="0"/>
          </a:p>
        </p:txBody>
      </p:sp>
    </p:spTree>
  </p:cSld>
  <p:clrMapOvr>
    <a:masterClrMapping/>
  </p:clrMapOvr>
  <p:transition advClick="0" advTm="5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124200" y="5791200"/>
            <a:ext cx="3505200" cy="6858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Z10 OHSMS Cycle</a:t>
            </a:r>
            <a:endParaRPr kumimoji="0" lang="en-US" sz="3600" b="0" i="0"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pic>
        <p:nvPicPr>
          <p:cNvPr id="5" name="Picture 4"/>
          <p:cNvPicPr>
            <a:picLocks noChangeArrowheads="1"/>
          </p:cNvPicPr>
          <p:nvPr/>
        </p:nvPicPr>
        <p:blipFill>
          <a:blip r:embed="rId3"/>
          <a:srcRect/>
          <a:stretch>
            <a:fillRect/>
          </a:stretch>
        </p:blipFill>
        <p:spPr bwMode="auto">
          <a:xfrm>
            <a:off x="3505200" y="3124200"/>
            <a:ext cx="2133600" cy="1981200"/>
          </a:xfrm>
          <a:prstGeom prst="rect">
            <a:avLst/>
          </a:prstGeom>
          <a:noFill/>
          <a:ln w="12700">
            <a:noFill/>
            <a:miter lim="800000"/>
            <a:headEnd/>
            <a:tailEnd/>
          </a:ln>
        </p:spPr>
      </p:pic>
      <p:sp>
        <p:nvSpPr>
          <p:cNvPr id="6" name="Text Box 5"/>
          <p:cNvSpPr txBox="1">
            <a:spLocks noChangeArrowheads="1"/>
          </p:cNvSpPr>
          <p:nvPr/>
        </p:nvSpPr>
        <p:spPr bwMode="auto">
          <a:xfrm>
            <a:off x="3048000" y="2133600"/>
            <a:ext cx="3124200" cy="915988"/>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rgbClr val="FF0000"/>
                </a:solidFill>
              </a:rPr>
              <a:t>3.0  Policy Management Leadership &amp; Employee Participation</a:t>
            </a:r>
          </a:p>
        </p:txBody>
      </p:sp>
      <p:sp>
        <p:nvSpPr>
          <p:cNvPr id="7" name="Text Box 6"/>
          <p:cNvSpPr txBox="1">
            <a:spLocks noChangeArrowheads="1"/>
          </p:cNvSpPr>
          <p:nvPr/>
        </p:nvSpPr>
        <p:spPr bwMode="auto">
          <a:xfrm>
            <a:off x="5562600" y="3657600"/>
            <a:ext cx="1905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4.0  Planning</a:t>
            </a:r>
          </a:p>
        </p:txBody>
      </p:sp>
      <p:sp>
        <p:nvSpPr>
          <p:cNvPr id="8" name="Text Box 7"/>
          <p:cNvSpPr txBox="1">
            <a:spLocks noChangeArrowheads="1"/>
          </p:cNvSpPr>
          <p:nvPr/>
        </p:nvSpPr>
        <p:spPr bwMode="auto">
          <a:xfrm>
            <a:off x="5257800" y="4876800"/>
            <a:ext cx="2362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5.0  Implementation and Operation</a:t>
            </a:r>
          </a:p>
        </p:txBody>
      </p:sp>
      <p:sp>
        <p:nvSpPr>
          <p:cNvPr id="9" name="Text Box 8"/>
          <p:cNvSpPr txBox="1">
            <a:spLocks noChangeArrowheads="1"/>
          </p:cNvSpPr>
          <p:nvPr/>
        </p:nvSpPr>
        <p:spPr bwMode="auto">
          <a:xfrm>
            <a:off x="1752600" y="4876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6.0 </a:t>
            </a:r>
            <a:r>
              <a:rPr lang="en-US" b="1" dirty="0" smtClean="0"/>
              <a:t> Evaluation </a:t>
            </a:r>
            <a:r>
              <a:rPr lang="en-US" b="1" dirty="0"/>
              <a:t>and Corrective Action</a:t>
            </a:r>
          </a:p>
        </p:txBody>
      </p:sp>
      <p:sp>
        <p:nvSpPr>
          <p:cNvPr id="10" name="Text Box 9"/>
          <p:cNvSpPr txBox="1">
            <a:spLocks noChangeArrowheads="1"/>
          </p:cNvSpPr>
          <p:nvPr/>
        </p:nvSpPr>
        <p:spPr bwMode="auto">
          <a:xfrm>
            <a:off x="1371600" y="3733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7.0  Management Review</a:t>
            </a:r>
          </a:p>
        </p:txBody>
      </p:sp>
      <p:sp>
        <p:nvSpPr>
          <p:cNvPr id="11" name="AutoShape 10"/>
          <p:cNvSpPr>
            <a:spLocks noChangeArrowheads="1"/>
          </p:cNvSpPr>
          <p:nvPr/>
        </p:nvSpPr>
        <p:spPr bwMode="auto">
          <a:xfrm rot="5400000">
            <a:off x="6248400" y="1447800"/>
            <a:ext cx="2514600" cy="2057400"/>
          </a:xfrm>
          <a:prstGeom prst="chevron">
            <a:avLst>
              <a:gd name="adj" fmla="val 30556"/>
            </a:avLst>
          </a:prstGeom>
          <a:solidFill>
            <a:srgbClr val="FFFF99"/>
          </a:solidFill>
          <a:ln w="9525">
            <a:solidFill>
              <a:schemeClr val="tx1"/>
            </a:solidFill>
            <a:miter lim="800000"/>
            <a:headEnd/>
            <a:tailEnd/>
          </a:ln>
        </p:spPr>
        <p:txBody>
          <a:bodyPr wrap="none" anchor="ctr">
            <a:prstTxWarp prst="textNoShape">
              <a:avLst/>
            </a:prstTxWarp>
          </a:bodyPr>
          <a:lstStyle/>
          <a:p>
            <a:endParaRPr lang="en-US" dirty="0"/>
          </a:p>
        </p:txBody>
      </p:sp>
      <p:sp>
        <p:nvSpPr>
          <p:cNvPr id="12" name="Text Box 11"/>
          <p:cNvSpPr txBox="1">
            <a:spLocks noChangeArrowheads="1"/>
          </p:cNvSpPr>
          <p:nvPr/>
        </p:nvSpPr>
        <p:spPr bwMode="auto">
          <a:xfrm>
            <a:off x="6629400" y="1828800"/>
            <a:ext cx="1905000" cy="196977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REDUCE:</a:t>
            </a:r>
            <a:r>
              <a:rPr lang="en-US" b="1" dirty="0"/>
              <a:t> </a:t>
            </a:r>
            <a:r>
              <a:rPr lang="en-US" sz="1600" b="1" dirty="0"/>
              <a:t>hazards        </a:t>
            </a:r>
            <a:r>
              <a:rPr lang="en-US" sz="1600" b="1" dirty="0" smtClean="0"/>
              <a:t>   </a:t>
            </a:r>
            <a:r>
              <a:rPr lang="en-US" sz="1600" b="1" dirty="0"/>
              <a:t>risks        incidents     </a:t>
            </a:r>
            <a:r>
              <a:rPr lang="en-US" sz="1600" b="1" dirty="0" smtClean="0"/>
              <a:t>  comp </a:t>
            </a:r>
            <a:r>
              <a:rPr lang="en-US" sz="1600" b="1" dirty="0"/>
              <a:t>costs   </a:t>
            </a:r>
            <a:r>
              <a:rPr lang="en-US" sz="1600" b="1" dirty="0" smtClean="0"/>
              <a:t>    </a:t>
            </a:r>
            <a:r>
              <a:rPr lang="en-US" sz="1600" b="1" dirty="0"/>
              <a:t>lost time</a:t>
            </a:r>
          </a:p>
          <a:p>
            <a:pPr>
              <a:spcBef>
                <a:spcPct val="50000"/>
              </a:spcBef>
            </a:pPr>
            <a:endParaRPr lang="en-US" sz="1600" b="1" dirty="0"/>
          </a:p>
        </p:txBody>
      </p:sp>
      <p:sp>
        <p:nvSpPr>
          <p:cNvPr id="13" name="AutoShape 12"/>
          <p:cNvSpPr>
            <a:spLocks noChangeArrowheads="1"/>
          </p:cNvSpPr>
          <p:nvPr/>
        </p:nvSpPr>
        <p:spPr bwMode="auto">
          <a:xfrm rot="16200000">
            <a:off x="152400" y="1447800"/>
            <a:ext cx="2514600" cy="2057400"/>
          </a:xfrm>
          <a:prstGeom prst="chevron">
            <a:avLst>
              <a:gd name="adj" fmla="val 30556"/>
            </a:avLst>
          </a:prstGeom>
          <a:solidFill>
            <a:srgbClr val="CCFFCC"/>
          </a:solidFill>
          <a:ln w="9525">
            <a:solidFill>
              <a:schemeClr val="tx1"/>
            </a:solidFill>
            <a:miter lim="800000"/>
            <a:headEnd/>
            <a:tailEnd/>
          </a:ln>
        </p:spPr>
        <p:txBody>
          <a:bodyPr wrap="none" anchor="ctr">
            <a:prstTxWarp prst="textNoShape">
              <a:avLst/>
            </a:prstTxWarp>
          </a:bodyPr>
          <a:lstStyle/>
          <a:p>
            <a:endParaRPr lang="en-US" dirty="0"/>
          </a:p>
        </p:txBody>
      </p:sp>
      <p:sp>
        <p:nvSpPr>
          <p:cNvPr id="14" name="Text Box 13"/>
          <p:cNvSpPr txBox="1">
            <a:spLocks noChangeArrowheads="1"/>
          </p:cNvSpPr>
          <p:nvPr/>
        </p:nvSpPr>
        <p:spPr bwMode="auto">
          <a:xfrm>
            <a:off x="533400" y="1676400"/>
            <a:ext cx="1905000" cy="1711325"/>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IMPROVE:</a:t>
            </a:r>
            <a:r>
              <a:rPr lang="en-US" b="1" dirty="0"/>
              <a:t> </a:t>
            </a:r>
            <a:r>
              <a:rPr lang="en-US" sz="1600" b="1" dirty="0"/>
              <a:t>employee H&amp;S  productivity   satisfaction   image</a:t>
            </a:r>
          </a:p>
          <a:p>
            <a:pPr>
              <a:spcBef>
                <a:spcPct val="50000"/>
              </a:spcBef>
            </a:pPr>
            <a:endParaRPr lang="en-US" sz="1600" b="1" dirty="0"/>
          </a:p>
        </p:txBody>
      </p:sp>
      <p:sp>
        <p:nvSpPr>
          <p:cNvPr id="15" name="Text Box 14"/>
          <p:cNvSpPr txBox="1">
            <a:spLocks noChangeArrowheads="1"/>
          </p:cNvSpPr>
          <p:nvPr/>
        </p:nvSpPr>
        <p:spPr bwMode="auto">
          <a:xfrm>
            <a:off x="2667000" y="1371600"/>
            <a:ext cx="3429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CONTINUAL IMPROVEMENT</a:t>
            </a:r>
          </a:p>
        </p:txBody>
      </p:sp>
      <p:sp>
        <p:nvSpPr>
          <p:cNvPr id="16" name="Line 15"/>
          <p:cNvSpPr>
            <a:spLocks noChangeShapeType="1"/>
          </p:cNvSpPr>
          <p:nvPr/>
        </p:nvSpPr>
        <p:spPr bwMode="auto">
          <a:xfrm flipH="1">
            <a:off x="1981200" y="1524000"/>
            <a:ext cx="6096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
        <p:nvSpPr>
          <p:cNvPr id="17" name="Line 16"/>
          <p:cNvSpPr>
            <a:spLocks noChangeShapeType="1"/>
          </p:cNvSpPr>
          <p:nvPr/>
        </p:nvSpPr>
        <p:spPr bwMode="auto">
          <a:xfrm>
            <a:off x="6019800" y="1524000"/>
            <a:ext cx="4572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Tree>
  </p:cSld>
  <p:clrMapOvr>
    <a:masterClrMapping/>
  </p:clrMapOvr>
  <p:transition advClick="0" advTm="8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455"/>
            <a:ext cx="8305800" cy="746421"/>
          </a:xfrm>
        </p:spPr>
        <p:txBody>
          <a:bodyPr>
            <a:normAutofit/>
          </a:bodyPr>
          <a:lstStyle/>
          <a:p>
            <a:r>
              <a:rPr lang="en-US" sz="3600" dirty="0" smtClean="0"/>
              <a:t>Hierarchy Discussion</a:t>
            </a:r>
            <a:endParaRPr lang="en-US" sz="3600" dirty="0"/>
          </a:p>
        </p:txBody>
      </p:sp>
      <p:sp>
        <p:nvSpPr>
          <p:cNvPr id="4" name="TextBox 3"/>
          <p:cNvSpPr txBox="1"/>
          <p:nvPr/>
        </p:nvSpPr>
        <p:spPr>
          <a:xfrm>
            <a:off x="457200" y="4233333"/>
            <a:ext cx="4673600" cy="1938992"/>
          </a:xfrm>
          <a:prstGeom prst="rect">
            <a:avLst/>
          </a:prstGeom>
          <a:noFill/>
        </p:spPr>
        <p:txBody>
          <a:bodyPr wrap="square" rtlCol="0">
            <a:spAutoFit/>
          </a:bodyPr>
          <a:lstStyle/>
          <a:p>
            <a:r>
              <a:rPr lang="en-US" sz="2000" dirty="0" smtClean="0"/>
              <a:t>Spray paint booth uses lead paint on one of the painted products, resulting in a potential overexposure to lead.  </a:t>
            </a:r>
          </a:p>
          <a:p>
            <a:endParaRPr lang="en-US" sz="2000" dirty="0" smtClean="0"/>
          </a:p>
          <a:p>
            <a:r>
              <a:rPr lang="en-US" sz="2000" dirty="0" smtClean="0"/>
              <a:t>What is the most acceptable and least acceptable safety approaches?</a:t>
            </a:r>
            <a:endParaRPr lang="en-US" sz="2000" dirty="0"/>
          </a:p>
        </p:txBody>
      </p:sp>
      <p:sp>
        <p:nvSpPr>
          <p:cNvPr id="5" name="TextBox 4"/>
          <p:cNvSpPr txBox="1"/>
          <p:nvPr/>
        </p:nvSpPr>
        <p:spPr>
          <a:xfrm>
            <a:off x="5130800" y="3051949"/>
            <a:ext cx="2252134" cy="646331"/>
          </a:xfrm>
          <a:prstGeom prst="rect">
            <a:avLst/>
          </a:prstGeom>
          <a:solidFill>
            <a:schemeClr val="bg2"/>
          </a:solidFill>
          <a:ln>
            <a:solidFill>
              <a:schemeClr val="tx1"/>
            </a:solidFill>
          </a:ln>
        </p:spPr>
        <p:txBody>
          <a:bodyPr wrap="square" rtlCol="0">
            <a:spAutoFit/>
          </a:bodyPr>
          <a:lstStyle/>
          <a:p>
            <a:r>
              <a:rPr lang="en-US" dirty="0" smtClean="0"/>
              <a:t>Substitution of leaded paint</a:t>
            </a:r>
            <a:endParaRPr lang="en-US" dirty="0"/>
          </a:p>
        </p:txBody>
      </p:sp>
      <p:sp>
        <p:nvSpPr>
          <p:cNvPr id="7" name="TextBox 6"/>
          <p:cNvSpPr txBox="1"/>
          <p:nvPr/>
        </p:nvSpPr>
        <p:spPr>
          <a:xfrm>
            <a:off x="5130800" y="2053565"/>
            <a:ext cx="2252134" cy="646331"/>
          </a:xfrm>
          <a:prstGeom prst="rect">
            <a:avLst/>
          </a:prstGeom>
          <a:solidFill>
            <a:schemeClr val="bg2"/>
          </a:solidFill>
          <a:ln>
            <a:solidFill>
              <a:schemeClr val="tx1"/>
            </a:solidFill>
          </a:ln>
        </p:spPr>
        <p:txBody>
          <a:bodyPr wrap="square" rtlCol="0">
            <a:spAutoFit/>
          </a:bodyPr>
          <a:lstStyle/>
          <a:p>
            <a:r>
              <a:rPr lang="en-US" dirty="0" smtClean="0"/>
              <a:t>Increase ventilation in paint booth</a:t>
            </a:r>
            <a:endParaRPr lang="en-US" dirty="0"/>
          </a:p>
        </p:txBody>
      </p:sp>
      <p:sp>
        <p:nvSpPr>
          <p:cNvPr id="8" name="TextBox 7"/>
          <p:cNvSpPr txBox="1"/>
          <p:nvPr/>
        </p:nvSpPr>
        <p:spPr>
          <a:xfrm>
            <a:off x="5130800" y="3945940"/>
            <a:ext cx="2252134" cy="646331"/>
          </a:xfrm>
          <a:prstGeom prst="rect">
            <a:avLst/>
          </a:prstGeom>
          <a:solidFill>
            <a:schemeClr val="bg2"/>
          </a:solidFill>
          <a:ln>
            <a:solidFill>
              <a:schemeClr val="tx1"/>
            </a:solidFill>
          </a:ln>
        </p:spPr>
        <p:txBody>
          <a:bodyPr wrap="square" rtlCol="0">
            <a:spAutoFit/>
          </a:bodyPr>
          <a:lstStyle/>
          <a:p>
            <a:r>
              <a:rPr lang="en-US" dirty="0" smtClean="0"/>
              <a:t>Provide full-face respirator/coveralls</a:t>
            </a:r>
            <a:endParaRPr lang="en-US" dirty="0"/>
          </a:p>
        </p:txBody>
      </p:sp>
      <p:sp>
        <p:nvSpPr>
          <p:cNvPr id="9" name="TextBox 8"/>
          <p:cNvSpPr txBox="1"/>
          <p:nvPr/>
        </p:nvSpPr>
        <p:spPr>
          <a:xfrm>
            <a:off x="5130800" y="5692486"/>
            <a:ext cx="2252134" cy="646331"/>
          </a:xfrm>
          <a:prstGeom prst="rect">
            <a:avLst/>
          </a:prstGeom>
          <a:solidFill>
            <a:schemeClr val="bg2"/>
          </a:solidFill>
          <a:ln>
            <a:solidFill>
              <a:schemeClr val="tx1"/>
            </a:solidFill>
          </a:ln>
        </p:spPr>
        <p:txBody>
          <a:bodyPr wrap="square" rtlCol="0">
            <a:spAutoFit/>
          </a:bodyPr>
          <a:lstStyle/>
          <a:p>
            <a:r>
              <a:rPr lang="en-US" dirty="0" smtClean="0"/>
              <a:t>Limit time in paint booth to &lt;3 hours</a:t>
            </a:r>
            <a:endParaRPr lang="en-US" dirty="0"/>
          </a:p>
        </p:txBody>
      </p:sp>
      <p:sp>
        <p:nvSpPr>
          <p:cNvPr id="10" name="TextBox 9"/>
          <p:cNvSpPr txBox="1"/>
          <p:nvPr/>
        </p:nvSpPr>
        <p:spPr>
          <a:xfrm>
            <a:off x="5130800" y="1161680"/>
            <a:ext cx="2252134" cy="646331"/>
          </a:xfrm>
          <a:prstGeom prst="rect">
            <a:avLst/>
          </a:prstGeom>
          <a:solidFill>
            <a:schemeClr val="bg2"/>
          </a:solidFill>
          <a:ln>
            <a:solidFill>
              <a:schemeClr val="tx1"/>
            </a:solidFill>
          </a:ln>
        </p:spPr>
        <p:txBody>
          <a:bodyPr wrap="square" rtlCol="0">
            <a:spAutoFit/>
          </a:bodyPr>
          <a:lstStyle/>
          <a:p>
            <a:r>
              <a:rPr lang="en-US" dirty="0" smtClean="0"/>
              <a:t>Elimination of paint booth</a:t>
            </a:r>
            <a:endParaRPr lang="en-US" dirty="0"/>
          </a:p>
        </p:txBody>
      </p:sp>
      <p:sp>
        <p:nvSpPr>
          <p:cNvPr id="11" name="TextBox 10"/>
          <p:cNvSpPr txBox="1"/>
          <p:nvPr/>
        </p:nvSpPr>
        <p:spPr>
          <a:xfrm>
            <a:off x="5130800" y="4879664"/>
            <a:ext cx="2252134" cy="646331"/>
          </a:xfrm>
          <a:prstGeom prst="rect">
            <a:avLst/>
          </a:prstGeom>
          <a:solidFill>
            <a:schemeClr val="bg2"/>
          </a:solidFill>
          <a:ln>
            <a:solidFill>
              <a:schemeClr val="tx1"/>
            </a:solidFill>
          </a:ln>
        </p:spPr>
        <p:txBody>
          <a:bodyPr wrap="square" rtlCol="0">
            <a:spAutoFit/>
          </a:bodyPr>
          <a:lstStyle/>
          <a:p>
            <a:r>
              <a:rPr lang="en-US" dirty="0" smtClean="0"/>
              <a:t>Post lead warning sign on booth</a:t>
            </a:r>
            <a:endParaRPr lang="en-US" dirty="0"/>
          </a:p>
        </p:txBody>
      </p:sp>
      <p:pic>
        <p:nvPicPr>
          <p:cNvPr id="12" name="Picture 4"/>
          <p:cNvPicPr>
            <a:picLocks noChangeAspect="1" noChangeArrowheads="1"/>
          </p:cNvPicPr>
          <p:nvPr/>
        </p:nvPicPr>
        <p:blipFill>
          <a:blip r:embed="rId3"/>
          <a:srcRect/>
          <a:stretch>
            <a:fillRect/>
          </a:stretch>
        </p:blipFill>
        <p:spPr bwMode="auto">
          <a:xfrm>
            <a:off x="976849" y="1797041"/>
            <a:ext cx="3080818" cy="2113126"/>
          </a:xfrm>
          <a:prstGeom prst="rect">
            <a:avLst/>
          </a:prstGeom>
          <a:noFill/>
          <a:ln w="9525">
            <a:noFill/>
            <a:miter lim="800000"/>
            <a:headEnd/>
            <a:tailEnd/>
          </a:ln>
          <a:effectLst/>
        </p:spPr>
      </p:pic>
    </p:spTree>
  </p:cSld>
  <p:clrMapOvr>
    <a:masterClrMapping/>
  </p:clrMapOvr>
  <p:transition advClick="0" advTm="3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.1.2 Design Review and Management of Change</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This element shall address:</a:t>
            </a:r>
          </a:p>
          <a:p>
            <a:pPr marL="731520" lvl="1" indent="-274320" defTabSz="914400">
              <a:spcBef>
                <a:spcPct val="20000"/>
              </a:spcBef>
              <a:buClr>
                <a:schemeClr val="accent3"/>
              </a:buClr>
              <a:buSzPct val="95000"/>
              <a:buFont typeface="Wingdings 2"/>
              <a:buChar char=""/>
            </a:pPr>
            <a:r>
              <a:rPr lang="en-US" sz="2600" dirty="0" smtClean="0"/>
              <a:t>New processes at the design stage</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Changes to existing operations, products, services or suppliers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indent="-274320" defTabSz="914400">
              <a:spcBef>
                <a:spcPct val="20000"/>
              </a:spcBef>
              <a:buClr>
                <a:schemeClr val="accent3"/>
              </a:buClr>
              <a:buSzPct val="95000"/>
              <a:buFont typeface="Wingdings 2"/>
              <a:buChar char=""/>
            </a:pPr>
            <a:r>
              <a:rPr lang="en-US" sz="2600" baseline="0" dirty="0" smtClean="0"/>
              <a:t>The process for this element shall</a:t>
            </a:r>
            <a:r>
              <a:rPr lang="en-US" sz="2600" dirty="0" smtClean="0"/>
              <a:t> include:</a:t>
            </a:r>
          </a:p>
          <a:p>
            <a:pPr marL="731520" lvl="1" indent="-274320" defTabSz="914400">
              <a:spcBef>
                <a:spcPct val="20000"/>
              </a:spcBef>
              <a:buClr>
                <a:schemeClr val="accent3"/>
              </a:buClr>
              <a:buSzPct val="95000"/>
              <a:buFont typeface="Wingdings 2"/>
              <a:buChar char=""/>
            </a:pPr>
            <a:r>
              <a:rPr lang="en-US" sz="2600" dirty="0" smtClean="0"/>
              <a:t>Identification of tasks and associated hazards;</a:t>
            </a:r>
          </a:p>
          <a:p>
            <a:pPr marL="731520" lvl="1" indent="-274320" defTabSz="914400">
              <a:spcBef>
                <a:spcPct val="20000"/>
              </a:spcBef>
              <a:buClr>
                <a:schemeClr val="accent3"/>
              </a:buClr>
              <a:buSzPct val="95000"/>
              <a:buFont typeface="Wingdings 2"/>
              <a:buChar char=""/>
            </a:pPr>
            <a:r>
              <a:rPr lang="en-US" sz="2600" dirty="0" smtClean="0"/>
              <a:t>Consideration of hazards from human factors;</a:t>
            </a:r>
          </a:p>
          <a:p>
            <a:pPr marL="731520" lvl="1" indent="-274320" defTabSz="914400">
              <a:spcBef>
                <a:spcPct val="20000"/>
              </a:spcBef>
              <a:buClr>
                <a:schemeClr val="accent3"/>
              </a:buClr>
              <a:buSzPct val="95000"/>
              <a:buFont typeface="Wingdings 2"/>
              <a:buChar char=""/>
            </a:pPr>
            <a:r>
              <a:rPr lang="en-US" sz="2600" dirty="0" smtClean="0"/>
              <a:t>Consideration of control measures;</a:t>
            </a:r>
          </a:p>
          <a:p>
            <a:pPr marL="731520" lvl="1" indent="-274320" defTabSz="914400">
              <a:spcBef>
                <a:spcPct val="20000"/>
              </a:spcBef>
              <a:buClr>
                <a:schemeClr val="accent3"/>
              </a:buClr>
              <a:buSzPct val="95000"/>
              <a:buFont typeface="Wingdings 2"/>
              <a:buChar char=""/>
            </a:pPr>
            <a:r>
              <a:rPr lang="en-US" sz="2600" dirty="0" smtClean="0"/>
              <a:t>Consideration of applicable regulations, codes, </a:t>
            </a:r>
            <a:r>
              <a:rPr lang="en-US" sz="2600" i="1" dirty="0" smtClean="0"/>
              <a:t>etc</a:t>
            </a:r>
            <a:r>
              <a:rPr lang="en-US" sz="2600" dirty="0" smtClean="0"/>
              <a:t>.</a:t>
            </a:r>
          </a:p>
          <a:p>
            <a:pPr marL="274320"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36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254"/>
            <a:ext cx="8305800" cy="712555"/>
          </a:xfrm>
        </p:spPr>
        <p:txBody>
          <a:bodyPr>
            <a:normAutofit fontScale="90000"/>
          </a:bodyPr>
          <a:lstStyle/>
          <a:p>
            <a:pPr algn="ctr"/>
            <a:r>
              <a:rPr lang="en-US" dirty="0" smtClean="0"/>
              <a:t>Safety Through Design</a:t>
            </a:r>
            <a:endParaRPr lang="en-US" dirty="0"/>
          </a:p>
        </p:txBody>
      </p:sp>
      <p:sp>
        <p:nvSpPr>
          <p:cNvPr id="3" name="TextBox 2"/>
          <p:cNvSpPr txBox="1"/>
          <p:nvPr/>
        </p:nvSpPr>
        <p:spPr>
          <a:xfrm rot="10800000" flipV="1">
            <a:off x="745065" y="2263170"/>
            <a:ext cx="1642533" cy="646330"/>
          </a:xfrm>
          <a:prstGeom prst="rect">
            <a:avLst/>
          </a:prstGeom>
          <a:blipFill rotWithShape="1">
            <a:blip r:embed="rId2"/>
            <a:tile tx="0" ty="0" sx="100000" sy="100000" flip="none" algn="tl"/>
          </a:blipFill>
          <a:ln>
            <a:solidFill>
              <a:schemeClr val="tx1"/>
            </a:solidFill>
          </a:ln>
        </p:spPr>
        <p:txBody>
          <a:bodyPr wrap="square" rtlCol="0">
            <a:spAutoFit/>
          </a:bodyPr>
          <a:lstStyle/>
          <a:p>
            <a:pPr algn="ctr"/>
            <a:r>
              <a:rPr lang="en-US" dirty="0" smtClean="0">
                <a:latin typeface="Arial"/>
              </a:rPr>
              <a:t>Project Conception</a:t>
            </a:r>
            <a:endParaRPr lang="en-US" dirty="0">
              <a:latin typeface="Arial"/>
            </a:endParaRPr>
          </a:p>
        </p:txBody>
      </p:sp>
      <p:sp>
        <p:nvSpPr>
          <p:cNvPr id="4" name="TextBox 3"/>
          <p:cNvSpPr txBox="1"/>
          <p:nvPr/>
        </p:nvSpPr>
        <p:spPr>
          <a:xfrm rot="10800000" flipV="1">
            <a:off x="3496731" y="2263170"/>
            <a:ext cx="1642533" cy="646331"/>
          </a:xfrm>
          <a:prstGeom prst="rect">
            <a:avLst/>
          </a:prstGeom>
          <a:blipFill rotWithShape="1">
            <a:blip r:embed="rId2"/>
            <a:tile tx="0" ty="0" sx="100000" sy="100000" flip="none" algn="tl"/>
          </a:blipFill>
          <a:ln>
            <a:solidFill>
              <a:schemeClr val="tx1"/>
            </a:solidFill>
          </a:ln>
        </p:spPr>
        <p:txBody>
          <a:bodyPr wrap="square" rtlCol="0">
            <a:spAutoFit/>
          </a:bodyPr>
          <a:lstStyle/>
          <a:p>
            <a:pPr algn="ctr"/>
            <a:r>
              <a:rPr lang="en-US" dirty="0" smtClean="0">
                <a:latin typeface="Arial"/>
              </a:rPr>
              <a:t>Build</a:t>
            </a:r>
          </a:p>
          <a:p>
            <a:pPr algn="ctr"/>
            <a:endParaRPr lang="en-US" dirty="0">
              <a:latin typeface="Arial"/>
            </a:endParaRPr>
          </a:p>
        </p:txBody>
      </p:sp>
      <p:sp>
        <p:nvSpPr>
          <p:cNvPr id="5" name="TextBox 4"/>
          <p:cNvSpPr txBox="1"/>
          <p:nvPr/>
        </p:nvSpPr>
        <p:spPr>
          <a:xfrm rot="10800000" flipV="1">
            <a:off x="745062" y="3082627"/>
            <a:ext cx="1642533" cy="646331"/>
          </a:xfrm>
          <a:prstGeom prst="rect">
            <a:avLst/>
          </a:prstGeom>
          <a:blipFill rotWithShape="1">
            <a:blip r:embed="rId2"/>
            <a:tile tx="0" ty="0" sx="100000" sy="100000" flip="none" algn="tl"/>
          </a:blipFill>
          <a:ln>
            <a:solidFill>
              <a:schemeClr val="tx1"/>
            </a:solidFill>
          </a:ln>
        </p:spPr>
        <p:txBody>
          <a:bodyPr wrap="square" rtlCol="0">
            <a:spAutoFit/>
          </a:bodyPr>
          <a:lstStyle/>
          <a:p>
            <a:pPr algn="ctr"/>
            <a:r>
              <a:rPr lang="en-US" dirty="0" smtClean="0">
                <a:latin typeface="Arial"/>
              </a:rPr>
              <a:t>Design</a:t>
            </a:r>
          </a:p>
          <a:p>
            <a:pPr algn="ctr"/>
            <a:endParaRPr lang="en-US" dirty="0">
              <a:latin typeface="Arial"/>
            </a:endParaRPr>
          </a:p>
        </p:txBody>
      </p:sp>
      <p:sp>
        <p:nvSpPr>
          <p:cNvPr id="6" name="TextBox 5"/>
          <p:cNvSpPr txBox="1"/>
          <p:nvPr/>
        </p:nvSpPr>
        <p:spPr>
          <a:xfrm rot="10800000" flipV="1">
            <a:off x="3496728" y="3082627"/>
            <a:ext cx="1642533" cy="923330"/>
          </a:xfrm>
          <a:prstGeom prst="rect">
            <a:avLst/>
          </a:prstGeom>
          <a:blipFill rotWithShape="1">
            <a:blip r:embed="rId2"/>
            <a:tile tx="0" ty="0" sx="100000" sy="100000" flip="none" algn="tl"/>
          </a:blipFill>
          <a:ln>
            <a:solidFill>
              <a:schemeClr val="tx1"/>
            </a:solidFill>
          </a:ln>
        </p:spPr>
        <p:txBody>
          <a:bodyPr wrap="square" rtlCol="0">
            <a:spAutoFit/>
          </a:bodyPr>
          <a:lstStyle/>
          <a:p>
            <a:pPr algn="ctr"/>
            <a:r>
              <a:rPr lang="en-US" dirty="0" smtClean="0">
                <a:latin typeface="Arial"/>
              </a:rPr>
              <a:t>Operate Maintain</a:t>
            </a:r>
          </a:p>
          <a:p>
            <a:pPr algn="ctr"/>
            <a:endParaRPr lang="en-US" dirty="0">
              <a:latin typeface="Arial"/>
            </a:endParaRPr>
          </a:p>
        </p:txBody>
      </p:sp>
      <p:sp>
        <p:nvSpPr>
          <p:cNvPr id="7" name="TextBox 6"/>
          <p:cNvSpPr txBox="1"/>
          <p:nvPr/>
        </p:nvSpPr>
        <p:spPr>
          <a:xfrm rot="10800000" flipV="1">
            <a:off x="6155265" y="2263170"/>
            <a:ext cx="1642533" cy="646331"/>
          </a:xfrm>
          <a:prstGeom prst="rect">
            <a:avLst/>
          </a:prstGeom>
          <a:blipFill rotWithShape="1">
            <a:blip r:embed="rId2"/>
            <a:tile tx="0" ty="0" sx="100000" sy="100000" flip="none" algn="tl"/>
          </a:blipFill>
          <a:ln>
            <a:solidFill>
              <a:schemeClr val="tx1"/>
            </a:solidFill>
          </a:ln>
        </p:spPr>
        <p:txBody>
          <a:bodyPr wrap="square" rtlCol="0">
            <a:spAutoFit/>
          </a:bodyPr>
          <a:lstStyle/>
          <a:p>
            <a:pPr algn="ctr"/>
            <a:r>
              <a:rPr lang="en-US" dirty="0" smtClean="0">
                <a:latin typeface="Arial"/>
              </a:rPr>
              <a:t>Eliminate</a:t>
            </a:r>
          </a:p>
          <a:p>
            <a:pPr algn="ctr"/>
            <a:endParaRPr lang="en-US" dirty="0">
              <a:latin typeface="Arial"/>
            </a:endParaRPr>
          </a:p>
        </p:txBody>
      </p:sp>
      <p:sp>
        <p:nvSpPr>
          <p:cNvPr id="8" name="TextBox 7"/>
          <p:cNvSpPr txBox="1"/>
          <p:nvPr/>
        </p:nvSpPr>
        <p:spPr>
          <a:xfrm rot="10800000" flipV="1">
            <a:off x="6155265" y="3082627"/>
            <a:ext cx="1642533" cy="923330"/>
          </a:xfrm>
          <a:prstGeom prst="rect">
            <a:avLst/>
          </a:prstGeom>
          <a:blipFill rotWithShape="1">
            <a:blip r:embed="rId2"/>
            <a:tile tx="0" ty="0" sx="100000" sy="100000" flip="none" algn="tl"/>
          </a:blipFill>
          <a:ln>
            <a:solidFill>
              <a:schemeClr val="tx1"/>
            </a:solidFill>
          </a:ln>
        </p:spPr>
        <p:txBody>
          <a:bodyPr wrap="square" rtlCol="0">
            <a:spAutoFit/>
          </a:bodyPr>
          <a:lstStyle/>
          <a:p>
            <a:pPr algn="ctr"/>
            <a:r>
              <a:rPr lang="en-US" dirty="0" smtClean="0">
                <a:latin typeface="Arial"/>
              </a:rPr>
              <a:t>Recycle</a:t>
            </a:r>
          </a:p>
          <a:p>
            <a:pPr algn="ctr"/>
            <a:r>
              <a:rPr lang="en-US" dirty="0" smtClean="0">
                <a:latin typeface="Arial"/>
              </a:rPr>
              <a:t>Revise</a:t>
            </a:r>
          </a:p>
          <a:p>
            <a:pPr algn="ctr"/>
            <a:endParaRPr lang="en-US" dirty="0">
              <a:latin typeface="Arial"/>
            </a:endParaRPr>
          </a:p>
        </p:txBody>
      </p:sp>
      <p:cxnSp>
        <p:nvCxnSpPr>
          <p:cNvPr id="15" name="Straight Arrow Connector 14"/>
          <p:cNvCxnSpPr/>
          <p:nvPr/>
        </p:nvCxnSpPr>
        <p:spPr>
          <a:xfrm rot="5400000">
            <a:off x="6507245" y="4407513"/>
            <a:ext cx="8031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1608668" y="4809864"/>
            <a:ext cx="530092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1068215" y="4269412"/>
            <a:ext cx="108090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ight Arrow 21"/>
          <p:cNvSpPr/>
          <p:nvPr/>
        </p:nvSpPr>
        <p:spPr>
          <a:xfrm>
            <a:off x="745062" y="5012266"/>
            <a:ext cx="7052734" cy="2878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100666" y="5300133"/>
            <a:ext cx="6214533" cy="1015663"/>
          </a:xfrm>
          <a:prstGeom prst="rect">
            <a:avLst/>
          </a:prstGeom>
          <a:noFill/>
        </p:spPr>
        <p:txBody>
          <a:bodyPr wrap="square" rtlCol="0">
            <a:spAutoFit/>
          </a:bodyPr>
          <a:lstStyle/>
          <a:p>
            <a:pPr algn="ctr"/>
            <a:r>
              <a:rPr lang="en-US" dirty="0" smtClean="0"/>
              <a:t>COST OF INTEGRATING SAFETY</a:t>
            </a:r>
          </a:p>
          <a:p>
            <a:pPr algn="ctr"/>
            <a:endParaRPr lang="en-US" dirty="0" smtClean="0"/>
          </a:p>
          <a:p>
            <a:r>
              <a:rPr lang="en-US" sz="1200" dirty="0" smtClean="0"/>
              <a:t>Adapted from Safety Through Design, by W.C. Christensen and F.A. </a:t>
            </a:r>
            <a:r>
              <a:rPr lang="en-US" sz="1200" dirty="0" smtClean="0"/>
              <a:t>Manuele</a:t>
            </a:r>
            <a:r>
              <a:rPr lang="en-US" sz="1200" dirty="0" smtClean="0"/>
              <a:t>, 1999, Itasca, IL; National Safety Council</a:t>
            </a:r>
            <a:endParaRPr lang="en-US" sz="1200" dirty="0"/>
          </a:p>
        </p:txBody>
      </p:sp>
      <p:cxnSp>
        <p:nvCxnSpPr>
          <p:cNvPr id="25" name="Straight Arrow Connector 24"/>
          <p:cNvCxnSpPr>
            <a:stCxn id="6" idx="2"/>
          </p:cNvCxnSpPr>
          <p:nvPr/>
        </p:nvCxnSpPr>
        <p:spPr>
          <a:xfrm rot="16200000" flipH="1">
            <a:off x="3916044" y="4407907"/>
            <a:ext cx="803907" cy="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4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.1.3 Procurement</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8229600" cy="438912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This element shall address:</a:t>
            </a:r>
          </a:p>
          <a:p>
            <a:pPr marL="731520" lvl="1" indent="-274320" defTabSz="914400">
              <a:spcBef>
                <a:spcPct val="20000"/>
              </a:spcBef>
              <a:buClr>
                <a:schemeClr val="accent3"/>
              </a:buClr>
              <a:buSzPct val="95000"/>
              <a:buFont typeface="Wingdings 2"/>
              <a:buChar char=""/>
            </a:pPr>
            <a:r>
              <a:rPr lang="en-US" sz="2600" dirty="0" smtClean="0"/>
              <a:t>Health and safety risks associated with new products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Requirements for supplies, equipment, raw materials and other goods purchased</a:t>
            </a:r>
          </a:p>
          <a:p>
            <a:pPr marL="731520" lvl="1" indent="-274320" defTabSz="914400">
              <a:spcBef>
                <a:spcPct val="20000"/>
              </a:spcBef>
              <a:buClr>
                <a:schemeClr val="accent3"/>
              </a:buClr>
              <a:buSzPct val="95000"/>
              <a:buFont typeface="Wingdings 2"/>
              <a:buChar char=""/>
            </a:pPr>
            <a:r>
              <a:rPr lang="en-US" sz="2600" dirty="0" smtClean="0"/>
              <a:t>Ensure that purchased products conform to the organization’s health and safety requirements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indent="-274320" defTabSz="914400">
              <a:spcBef>
                <a:spcPct val="20000"/>
              </a:spcBef>
              <a:buClr>
                <a:schemeClr val="accent3"/>
              </a:buClr>
              <a:buSzPct val="95000"/>
              <a:buFont typeface="Wingdings 2"/>
              <a:buChar char=""/>
            </a:pPr>
            <a:r>
              <a:rPr lang="en-US" sz="2600" baseline="0" dirty="0" smtClean="0"/>
              <a:t>ISO 9001/14001 linkages</a:t>
            </a:r>
            <a:r>
              <a:rPr lang="en-US" sz="2600" dirty="0" smtClean="0"/>
              <a:t>:</a:t>
            </a:r>
          </a:p>
          <a:p>
            <a:pPr marL="731520" lvl="1" indent="-274320" defTabSz="914400">
              <a:spcBef>
                <a:spcPct val="20000"/>
              </a:spcBef>
              <a:buClr>
                <a:schemeClr val="accent3"/>
              </a:buClr>
              <a:buSzPct val="95000"/>
              <a:buFont typeface="Wingdings 2"/>
              <a:buChar char=""/>
            </a:pPr>
            <a:r>
              <a:rPr lang="en-US" sz="2600" dirty="0" smtClean="0"/>
              <a:t>ISO 9001 has strong linkages in terms of design and development reviews and purchasing processes</a:t>
            </a:r>
          </a:p>
          <a:p>
            <a:pPr marL="731520" lvl="1" indent="-274320" defTabSz="914400">
              <a:spcBef>
                <a:spcPct val="20000"/>
              </a:spcBef>
              <a:buClr>
                <a:schemeClr val="accent3"/>
              </a:buClr>
              <a:buSzPct val="95000"/>
              <a:buFont typeface="Wingdings 2"/>
              <a:buChar char=""/>
            </a:pPr>
            <a:r>
              <a:rPr lang="en-US" sz="2600" dirty="0" smtClean="0"/>
              <a:t>ISO 14001 has a much more general requirement to periodically review aspects and operational procedures</a:t>
            </a:r>
          </a:p>
          <a:p>
            <a:pPr marL="274320"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j0182639.jpg"/>
          <p:cNvPicPr>
            <a:picLocks noChangeAspect="1"/>
          </p:cNvPicPr>
          <p:nvPr/>
        </p:nvPicPr>
        <p:blipFill>
          <a:blip r:embed="rId3"/>
          <a:stretch>
            <a:fillRect/>
          </a:stretch>
        </p:blipFill>
        <p:spPr>
          <a:xfrm>
            <a:off x="6805800" y="814214"/>
            <a:ext cx="1881000" cy="1269675"/>
          </a:xfrm>
          <a:prstGeom prst="rect">
            <a:avLst/>
          </a:prstGeom>
        </p:spPr>
      </p:pic>
    </p:spTree>
  </p:cSld>
  <p:clrMapOvr>
    <a:masterClrMapping/>
  </p:clrMapOvr>
  <p:transition advClick="0" advTm="6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.1.4 Contractors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5809488" cy="438912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This element shall address:</a:t>
            </a:r>
          </a:p>
          <a:p>
            <a:pPr marL="731520" lvl="1" indent="-274320" defTabSz="914400">
              <a:spcBef>
                <a:spcPct val="20000"/>
              </a:spcBef>
              <a:buClr>
                <a:schemeClr val="accent3"/>
              </a:buClr>
              <a:buSzPct val="95000"/>
              <a:buFont typeface="Wingdings 2"/>
              <a:buChar char=""/>
            </a:pPr>
            <a:r>
              <a:rPr lang="en-US" sz="2600" dirty="0" smtClean="0"/>
              <a:t>Identification and control of risks from contractor’s activities, operations and materials on the premises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Identification of risks </a:t>
            </a:r>
            <a:r>
              <a:rPr lang="en-US" sz="2600" dirty="0" smtClean="0"/>
              <a:t>presented to contractor from organization’s activities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indent="-274320" defTabSz="914400">
              <a:spcBef>
                <a:spcPct val="20000"/>
              </a:spcBef>
              <a:buClr>
                <a:schemeClr val="accent3"/>
              </a:buClr>
              <a:buSzPct val="95000"/>
              <a:buFont typeface="Wingdings 2"/>
              <a:buChar char=""/>
            </a:pPr>
            <a:r>
              <a:rPr lang="en-US" sz="2600" baseline="0" dirty="0" smtClean="0"/>
              <a:t>ISO 9001/14001 linkages</a:t>
            </a:r>
            <a:r>
              <a:rPr lang="en-US" sz="2600" dirty="0" smtClean="0"/>
              <a:t>:</a:t>
            </a:r>
          </a:p>
          <a:p>
            <a:pPr marL="731520" lvl="1" indent="-274320" defTabSz="914400">
              <a:spcBef>
                <a:spcPct val="20000"/>
              </a:spcBef>
              <a:buClr>
                <a:schemeClr val="accent3"/>
              </a:buClr>
              <a:buSzPct val="95000"/>
              <a:buFont typeface="Wingdings 2"/>
              <a:buChar char=""/>
            </a:pPr>
            <a:r>
              <a:rPr lang="en-US" sz="2600" dirty="0" smtClean="0"/>
              <a:t>ISO 9001 requires a company to maintain control over “outsourced” processes that can affect product quality</a:t>
            </a:r>
          </a:p>
          <a:p>
            <a:pPr marL="731520" lvl="1" indent="-274320" defTabSz="914400">
              <a:spcBef>
                <a:spcPct val="20000"/>
              </a:spcBef>
              <a:buClr>
                <a:schemeClr val="accent3"/>
              </a:buClr>
              <a:buSzPct val="95000"/>
              <a:buFont typeface="Wingdings 2"/>
              <a:buChar char=""/>
            </a:pPr>
            <a:r>
              <a:rPr lang="en-US" sz="2600" dirty="0" smtClean="0"/>
              <a:t>ISO 14001 requires training of contractors whose work involves a significant environmental aspect</a:t>
            </a:r>
          </a:p>
          <a:p>
            <a:pPr marL="274320"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j0182826.jpg"/>
          <p:cNvPicPr>
            <a:picLocks noChangeAspect="1"/>
          </p:cNvPicPr>
          <p:nvPr/>
        </p:nvPicPr>
        <p:blipFill>
          <a:blip r:embed="rId3"/>
          <a:stretch>
            <a:fillRect/>
          </a:stretch>
        </p:blipFill>
        <p:spPr>
          <a:xfrm>
            <a:off x="6501371" y="897813"/>
            <a:ext cx="2420112" cy="3657600"/>
          </a:xfrm>
          <a:prstGeom prst="rect">
            <a:avLst/>
          </a:prstGeom>
        </p:spPr>
      </p:pic>
    </p:spTree>
  </p:cSld>
  <p:clrMapOvr>
    <a:masterClrMapping/>
  </p:clrMapOvr>
  <p:transition advClick="0" advTm="58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.1.4 Contractors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1730637"/>
            <a:ext cx="2675467" cy="2672030"/>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Maintenance</a:t>
            </a:r>
          </a:p>
          <a:p>
            <a:pPr marL="274320" indent="-274320" defTabSz="914400">
              <a:spcBef>
                <a:spcPct val="20000"/>
              </a:spcBef>
              <a:buClr>
                <a:schemeClr val="accent3"/>
              </a:buClr>
              <a:buSzPct val="95000"/>
              <a:buFont typeface="Wingdings 2"/>
              <a:buChar char=""/>
            </a:pPr>
            <a:r>
              <a:rPr lang="en-US" sz="2600" dirty="0" smtClean="0"/>
              <a:t>Construction</a:t>
            </a:r>
          </a:p>
          <a:p>
            <a:pPr marL="274320" indent="-274320" defTabSz="914400">
              <a:spcBef>
                <a:spcPct val="20000"/>
              </a:spcBef>
              <a:buClr>
                <a:schemeClr val="accent3"/>
              </a:buClr>
              <a:buSzPct val="95000"/>
              <a:buFont typeface="Wingdings 2"/>
              <a:buChar char=""/>
            </a:pPr>
            <a:r>
              <a:rPr lang="en-US" sz="2600" dirty="0" smtClean="0"/>
              <a:t>Janitorial</a:t>
            </a:r>
          </a:p>
          <a:p>
            <a:pPr marL="274320" indent="-274320" defTabSz="914400">
              <a:spcBef>
                <a:spcPct val="20000"/>
              </a:spcBef>
              <a:buClr>
                <a:schemeClr val="accent3"/>
              </a:buClr>
              <a:buSzPct val="95000"/>
              <a:buFont typeface="Wingdings 2"/>
              <a:buChar char=""/>
            </a:pPr>
            <a:r>
              <a:rPr lang="en-US" sz="2600" dirty="0" smtClean="0"/>
              <a:t>Security</a:t>
            </a:r>
          </a:p>
          <a:p>
            <a:pPr marL="274320" indent="-274320" defTabSz="914400">
              <a:spcBef>
                <a:spcPct val="20000"/>
              </a:spcBef>
              <a:buClr>
                <a:schemeClr val="accent3"/>
              </a:buClr>
              <a:buSzPct val="95000"/>
              <a:buFont typeface="Wingdings 2"/>
              <a:buChar char=""/>
            </a:pPr>
            <a:r>
              <a:rPr lang="en-US" sz="2600" dirty="0" smtClean="0"/>
              <a:t>Consultants</a:t>
            </a:r>
          </a:p>
          <a:p>
            <a:pPr marL="274320"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BU001302.png"/>
          <p:cNvPicPr>
            <a:picLocks noChangeAspect="1"/>
          </p:cNvPicPr>
          <p:nvPr/>
        </p:nvPicPr>
        <p:blipFill>
          <a:blip r:embed="rId3"/>
          <a:stretch>
            <a:fillRect/>
          </a:stretch>
        </p:blipFill>
        <p:spPr>
          <a:xfrm>
            <a:off x="6635313" y="897813"/>
            <a:ext cx="1505762" cy="3121256"/>
          </a:xfrm>
          <a:prstGeom prst="rect">
            <a:avLst/>
          </a:prstGeom>
        </p:spPr>
      </p:pic>
      <p:pic>
        <p:nvPicPr>
          <p:cNvPr id="7" name="Picture 6" descr="FD002673.png"/>
          <p:cNvPicPr>
            <a:picLocks noChangeAspect="1"/>
          </p:cNvPicPr>
          <p:nvPr/>
        </p:nvPicPr>
        <p:blipFill>
          <a:blip r:embed="rId4"/>
          <a:stretch>
            <a:fillRect/>
          </a:stretch>
        </p:blipFill>
        <p:spPr>
          <a:xfrm>
            <a:off x="5221245" y="3067872"/>
            <a:ext cx="1697793" cy="3121256"/>
          </a:xfrm>
          <a:prstGeom prst="rect">
            <a:avLst/>
          </a:prstGeom>
        </p:spPr>
      </p:pic>
      <p:pic>
        <p:nvPicPr>
          <p:cNvPr id="8" name="Picture 7" descr="MD000613.png"/>
          <p:cNvPicPr>
            <a:picLocks noChangeAspect="1"/>
          </p:cNvPicPr>
          <p:nvPr/>
        </p:nvPicPr>
        <p:blipFill>
          <a:blip r:embed="rId5"/>
          <a:stretch>
            <a:fillRect/>
          </a:stretch>
        </p:blipFill>
        <p:spPr>
          <a:xfrm>
            <a:off x="3922754" y="897813"/>
            <a:ext cx="1298491" cy="3121256"/>
          </a:xfrm>
          <a:prstGeom prst="rect">
            <a:avLst/>
          </a:prstGeom>
        </p:spPr>
      </p:pic>
    </p:spTree>
  </p:cSld>
  <p:clrMapOvr>
    <a:masterClrMapping/>
  </p:clrMapOvr>
  <p:transition advClick="0" advTm="58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.1.5 Emergency Preparedness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7"/>
            <a:ext cx="8229600" cy="438912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2600" b="0" i="0" u="none" strike="noStrike" kern="1200" cap="none" spc="0" normalizeH="0" noProof="0" dirty="0" smtClean="0">
                <a:ln>
                  <a:noFill/>
                </a:ln>
                <a:solidFill>
                  <a:schemeClr val="tx1"/>
                </a:solidFill>
                <a:effectLst/>
                <a:uLnTx/>
                <a:uFillTx/>
                <a:latin typeface="+mn-lt"/>
                <a:ea typeface="+mn-ea"/>
                <a:cs typeface="+mn-cs"/>
              </a:rPr>
              <a:t> organization shall establish a process to prevent, prepare for and/or respond to emergencies including:</a:t>
            </a:r>
          </a:p>
          <a:p>
            <a:pPr marL="731520" lvl="1" indent="-274320" defTabSz="914400">
              <a:spcBef>
                <a:spcPct val="20000"/>
              </a:spcBef>
              <a:buClr>
                <a:schemeClr val="accent3"/>
              </a:buClr>
              <a:buSzPct val="95000"/>
              <a:buFont typeface="Wingdings 2"/>
              <a:buChar char=""/>
            </a:pPr>
            <a:r>
              <a:rPr lang="en-US" sz="2600" baseline="0" dirty="0" smtClean="0"/>
              <a:t>Development</a:t>
            </a:r>
            <a:r>
              <a:rPr lang="en-US" sz="2600" dirty="0" smtClean="0"/>
              <a:t> of plans to prevent/minimize risks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Periodic</a:t>
            </a:r>
            <a:r>
              <a:rPr kumimoji="0" lang="en-US" sz="2600" b="0" i="0" u="none" strike="noStrike" kern="1200" cap="none" spc="0" normalizeH="0" noProof="0" dirty="0" smtClean="0">
                <a:ln>
                  <a:noFill/>
                </a:ln>
                <a:solidFill>
                  <a:schemeClr val="tx1"/>
                </a:solidFill>
                <a:effectLst/>
                <a:uLnTx/>
                <a:uFillTx/>
                <a:latin typeface="+mn-lt"/>
                <a:ea typeface="+mn-ea"/>
                <a:cs typeface="+mn-cs"/>
              </a:rPr>
              <a:t> testing of emergency plans </a:t>
            </a:r>
            <a:r>
              <a:rPr lang="en-US" sz="2600" dirty="0" smtClean="0"/>
              <a:t>(e.g., drills)</a:t>
            </a:r>
          </a:p>
          <a:p>
            <a:pPr marL="731520" lvl="1" indent="-274320" defTabSz="914400">
              <a:spcBef>
                <a:spcPct val="20000"/>
              </a:spcBef>
              <a:buClr>
                <a:schemeClr val="accent3"/>
              </a:buClr>
              <a:buSzPct val="95000"/>
              <a:buFont typeface="Wingdings 2"/>
              <a:buChar char=""/>
            </a:pPr>
            <a:r>
              <a:rPr lang="en-US" sz="2600" dirty="0" smtClean="0"/>
              <a:t>Evaluating and updating plans/procedures as necessary</a:t>
            </a:r>
          </a:p>
          <a:p>
            <a:pPr marL="274320" indent="-274320" defTabSz="914400">
              <a:spcBef>
                <a:spcPct val="20000"/>
              </a:spcBef>
              <a:buClr>
                <a:schemeClr val="accent3"/>
              </a:buClr>
              <a:buSzPct val="95000"/>
              <a:buFont typeface="Wingdings 2"/>
              <a:buChar char=""/>
            </a:pPr>
            <a:r>
              <a:rPr lang="en-US" sz="2600" dirty="0" smtClean="0"/>
              <a:t>ISO 14001 link, 4.4.7, Emergency Preparedness/Response</a:t>
            </a:r>
          </a:p>
          <a:p>
            <a:pPr marL="274320" indent="-274320" defTabSz="914400">
              <a:spcBef>
                <a:spcPct val="20000"/>
              </a:spcBef>
              <a:buClr>
                <a:schemeClr val="accent3"/>
              </a:buClr>
              <a:buSzPct val="95000"/>
              <a:buFont typeface="Wingdings 2"/>
              <a:buChar char=""/>
            </a:pPr>
            <a:r>
              <a:rPr lang="en-US" sz="2600" dirty="0" smtClean="0"/>
              <a:t>ISO 9001, weak link, “Control of Non-conforming Product”</a:t>
            </a:r>
          </a:p>
          <a:p>
            <a:pPr marL="731520" lvl="1"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46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.1.5 Emergency Preparedness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199" y="1730637"/>
            <a:ext cx="6031089" cy="4219636"/>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Yes, we all know you have an</a:t>
            </a:r>
            <a:r>
              <a:rPr kumimoji="0" lang="en-US" sz="2600" b="0" i="0" u="none" strike="noStrike" kern="1200" cap="none" spc="0" normalizeH="0" noProof="0" dirty="0" smtClean="0">
                <a:ln>
                  <a:noFill/>
                </a:ln>
                <a:solidFill>
                  <a:schemeClr val="tx1"/>
                </a:solidFill>
                <a:effectLst/>
                <a:uLnTx/>
                <a:uFillTx/>
                <a:latin typeface="+mn-lt"/>
                <a:ea typeface="+mn-ea"/>
                <a:cs typeface="+mn-cs"/>
              </a:rPr>
              <a:t> Emergency Plan, but:</a:t>
            </a:r>
          </a:p>
          <a:p>
            <a:pPr marL="731520" lvl="1" indent="-274320" defTabSz="914400">
              <a:spcBef>
                <a:spcPct val="20000"/>
              </a:spcBef>
              <a:buClr>
                <a:schemeClr val="accent3"/>
              </a:buClr>
              <a:buSzPct val="95000"/>
              <a:buFont typeface="Wingdings 2"/>
              <a:buChar char=""/>
            </a:pPr>
            <a:r>
              <a:rPr lang="en-US" sz="2600" dirty="0" smtClean="0"/>
              <a:t>Does it address all hazards (e.g., weather disaster)?</a:t>
            </a:r>
          </a:p>
          <a:p>
            <a:pPr marL="731520" lvl="1" indent="-274320" defTabSz="914400">
              <a:spcBef>
                <a:spcPct val="20000"/>
              </a:spcBef>
              <a:buClr>
                <a:schemeClr val="accent3"/>
              </a:buClr>
              <a:buSzPct val="95000"/>
              <a:buFont typeface="Wingdings 2"/>
              <a:buChar char=""/>
            </a:pPr>
            <a:r>
              <a:rPr lang="en-US" sz="2600" dirty="0" smtClean="0"/>
              <a:t>Has it been updated lately?</a:t>
            </a:r>
          </a:p>
          <a:p>
            <a:pPr marL="731520" lvl="1" indent="-274320" defTabSz="914400">
              <a:spcBef>
                <a:spcPct val="20000"/>
              </a:spcBef>
              <a:buClr>
                <a:schemeClr val="accent3"/>
              </a:buClr>
              <a:buSzPct val="95000"/>
              <a:buFont typeface="Wingdings 2"/>
              <a:buChar char=""/>
            </a:pPr>
            <a:r>
              <a:rPr lang="en-US" sz="2600" dirty="0" smtClean="0"/>
              <a:t>Does it meet the most current regulations?</a:t>
            </a:r>
          </a:p>
          <a:p>
            <a:pPr marL="731520" lvl="1" indent="-274320" defTabSz="914400">
              <a:spcBef>
                <a:spcPct val="20000"/>
              </a:spcBef>
              <a:buClr>
                <a:schemeClr val="accent3"/>
              </a:buClr>
              <a:buSzPct val="95000"/>
              <a:buFont typeface="Wingdings 2"/>
              <a:buChar char=""/>
            </a:pPr>
            <a:r>
              <a:rPr lang="en-US" sz="2600" dirty="0" smtClean="0"/>
              <a:t>Is it consistent with other emergency plans?</a:t>
            </a:r>
          </a:p>
          <a:p>
            <a:pPr marL="731520" lvl="1" indent="-274320" defTabSz="914400">
              <a:spcBef>
                <a:spcPct val="20000"/>
              </a:spcBef>
              <a:buClr>
                <a:schemeClr val="accent3"/>
              </a:buClr>
              <a:buSzPct val="95000"/>
              <a:buFont typeface="Wingdings 2"/>
              <a:buChar char=""/>
            </a:pPr>
            <a:r>
              <a:rPr lang="en-US" sz="2600" dirty="0" smtClean="0"/>
              <a:t>Have you conducted emergency drills?</a:t>
            </a:r>
          </a:p>
          <a:p>
            <a:pPr marL="731520" lvl="1" indent="-274320" defTabSz="914400">
              <a:spcBef>
                <a:spcPct val="20000"/>
              </a:spcBef>
              <a:buClr>
                <a:schemeClr val="accent3"/>
              </a:buClr>
              <a:buSzPct val="95000"/>
              <a:buFont typeface="Wingdings 2"/>
              <a:buChar char=""/>
            </a:pPr>
            <a:r>
              <a:rPr lang="en-US" sz="2600" dirty="0" smtClean="0"/>
              <a:t>Considered attacks on physical/cyber assets? </a:t>
            </a:r>
          </a:p>
          <a:p>
            <a:pPr marL="731520" lvl="1"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j0178945.jpg"/>
          <p:cNvPicPr>
            <a:picLocks noChangeAspect="1"/>
          </p:cNvPicPr>
          <p:nvPr/>
        </p:nvPicPr>
        <p:blipFill>
          <a:blip r:embed="rId3"/>
          <a:stretch>
            <a:fillRect/>
          </a:stretch>
        </p:blipFill>
        <p:spPr>
          <a:xfrm>
            <a:off x="6225191" y="984598"/>
            <a:ext cx="2232534" cy="1492077"/>
          </a:xfrm>
          <a:prstGeom prst="rect">
            <a:avLst/>
          </a:prstGeom>
          <a:effectLst>
            <a:outerShdw blurRad="50800" dist="381000" dir="2700000" algn="tl" rotWithShape="0">
              <a:srgbClr val="FF6600">
                <a:alpha val="49000"/>
              </a:srgbClr>
            </a:outerShdw>
          </a:effectLst>
        </p:spPr>
      </p:pic>
    </p:spTree>
  </p:cSld>
  <p:clrMapOvr>
    <a:masterClrMapping/>
  </p:clrMapOvr>
  <p:transition advClick="0" advTm="4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.2 Education, Training, Awareness, Competence</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lnSpcReduction="1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2600" b="0" i="0" u="none" strike="noStrike" kern="1200" cap="none" spc="0" normalizeH="0" noProof="0" dirty="0" smtClean="0">
                <a:ln>
                  <a:noFill/>
                </a:ln>
                <a:solidFill>
                  <a:schemeClr val="tx1"/>
                </a:solidFill>
                <a:effectLst/>
                <a:uLnTx/>
                <a:uFillTx/>
                <a:latin typeface="+mn-lt"/>
                <a:ea typeface="+mn-ea"/>
                <a:cs typeface="+mn-cs"/>
              </a:rPr>
              <a:t> organization shall establish processes to:</a:t>
            </a:r>
          </a:p>
          <a:p>
            <a:pPr marL="731520" lvl="1" indent="-274320" defTabSz="914400">
              <a:spcBef>
                <a:spcPct val="20000"/>
              </a:spcBef>
              <a:buClr>
                <a:schemeClr val="accent3"/>
              </a:buClr>
              <a:buSzPct val="95000"/>
              <a:buFont typeface="Wingdings 2"/>
              <a:buChar char=""/>
            </a:pPr>
            <a:r>
              <a:rPr lang="en-US" sz="2600" baseline="0" dirty="0" smtClean="0"/>
              <a:t>Define</a:t>
            </a:r>
            <a:r>
              <a:rPr lang="en-US" sz="2600" dirty="0" smtClean="0"/>
              <a:t> the OHSMS competence needed for employees and contractors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Ensure</a:t>
            </a:r>
            <a:r>
              <a:rPr kumimoji="0" lang="en-US" sz="2600" b="0" i="0" u="none" strike="noStrike" kern="1200" cap="none" spc="0" normalizeH="0" noProof="0" dirty="0" smtClean="0">
                <a:ln>
                  <a:noFill/>
                </a:ln>
                <a:solidFill>
                  <a:schemeClr val="tx1"/>
                </a:solidFill>
                <a:effectLst/>
                <a:uLnTx/>
                <a:uFillTx/>
                <a:latin typeface="+mn-lt"/>
                <a:ea typeface="+mn-ea"/>
                <a:cs typeface="+mn-cs"/>
              </a:rPr>
              <a:t> that employees and contractors are aware of applicable OHSMS requirements and competent to carry out their responsibilities</a:t>
            </a:r>
          </a:p>
          <a:p>
            <a:pPr marL="731520" lvl="1" indent="-274320" defTabSz="914400">
              <a:spcBef>
                <a:spcPct val="20000"/>
              </a:spcBef>
              <a:buClr>
                <a:schemeClr val="accent3"/>
              </a:buClr>
              <a:buSzPct val="95000"/>
              <a:buFont typeface="Wingdings 2"/>
              <a:buChar char=""/>
            </a:pPr>
            <a:r>
              <a:rPr lang="en-US" sz="2600" baseline="0" dirty="0" smtClean="0"/>
              <a:t>Remove</a:t>
            </a:r>
            <a:r>
              <a:rPr lang="en-US" sz="2600" dirty="0" smtClean="0"/>
              <a:t> barriers to participation in education and training</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Ensure</a:t>
            </a:r>
            <a:r>
              <a:rPr kumimoji="0" lang="en-US" sz="2600" b="0" i="0" u="none" strike="noStrike" kern="1200" cap="none" spc="0" normalizeH="0" noProof="0" dirty="0" smtClean="0">
                <a:ln>
                  <a:noFill/>
                </a:ln>
                <a:solidFill>
                  <a:schemeClr val="tx1"/>
                </a:solidFill>
                <a:effectLst/>
                <a:uLnTx/>
                <a:uFillTx/>
                <a:latin typeface="+mn-lt"/>
                <a:ea typeface="+mn-ea"/>
                <a:cs typeface="+mn-cs"/>
              </a:rPr>
              <a:t> training is presented in a language trainees understand</a:t>
            </a:r>
          </a:p>
          <a:p>
            <a:pPr marL="731520" lvl="1" indent="-274320" defTabSz="914400">
              <a:spcBef>
                <a:spcPct val="20000"/>
              </a:spcBef>
              <a:buClr>
                <a:schemeClr val="accent3"/>
              </a:buClr>
              <a:buSzPct val="95000"/>
              <a:buFont typeface="Wingdings 2"/>
              <a:buChar char=""/>
            </a:pPr>
            <a:r>
              <a:rPr lang="en-US" sz="2600" baseline="0" dirty="0" smtClean="0"/>
              <a:t>Ensure</a:t>
            </a:r>
            <a:r>
              <a:rPr lang="en-US" sz="2600" dirty="0" smtClean="0"/>
              <a:t> trainers are competent to train employees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76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.2 Education, Training, Awareness, Competence</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lnSpcReduction="1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Most regulated issues have a training requirement</a:t>
            </a:r>
          </a:p>
          <a:p>
            <a:pPr marL="274320" indent="-274320" defTabSz="914400">
              <a:spcBef>
                <a:spcPct val="20000"/>
              </a:spcBef>
              <a:buClr>
                <a:schemeClr val="accent3"/>
              </a:buClr>
              <a:buSzPct val="95000"/>
              <a:buFont typeface="Wingdings 2"/>
              <a:buChar char=""/>
            </a:pPr>
            <a:r>
              <a:rPr lang="en-US" sz="2600" dirty="0" smtClean="0"/>
              <a:t>Non-regulatory based safety skills training:</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Engineers</a:t>
            </a:r>
            <a:r>
              <a:rPr kumimoji="0" lang="en-US" sz="2600" b="0" i="0" u="none" strike="noStrike" kern="1200" cap="none" spc="0" normalizeH="0" noProof="0" dirty="0" smtClean="0">
                <a:ln>
                  <a:noFill/>
                </a:ln>
                <a:solidFill>
                  <a:schemeClr val="tx1"/>
                </a:solidFill>
                <a:effectLst/>
                <a:uLnTx/>
                <a:uFillTx/>
                <a:latin typeface="+mn-lt"/>
                <a:ea typeface="+mn-ea"/>
                <a:cs typeface="+mn-cs"/>
              </a:rPr>
              <a:t> (safety design)</a:t>
            </a:r>
          </a:p>
          <a:p>
            <a:pPr marL="731520" lvl="1" indent="-274320" defTabSz="914400">
              <a:spcBef>
                <a:spcPct val="20000"/>
              </a:spcBef>
              <a:buClr>
                <a:schemeClr val="accent3"/>
              </a:buClr>
              <a:buSzPct val="95000"/>
              <a:buFont typeface="Wingdings 2"/>
              <a:buChar char=""/>
            </a:pPr>
            <a:r>
              <a:rPr lang="en-US" sz="2600" baseline="0" dirty="0" smtClean="0"/>
              <a:t>Procurement</a:t>
            </a:r>
            <a:r>
              <a:rPr lang="en-US" sz="2600" dirty="0" smtClean="0"/>
              <a:t> personnel (chemicals to avoid)</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Training </a:t>
            </a:r>
            <a:r>
              <a:rPr kumimoji="0" lang="en-US" sz="2600" b="0" i="0" u="none" strike="noStrike" kern="1200" cap="none" spc="0" normalizeH="0" noProof="0" dirty="0" smtClean="0">
                <a:ln>
                  <a:noFill/>
                </a:ln>
                <a:solidFill>
                  <a:schemeClr val="tx1"/>
                </a:solidFill>
                <a:effectLst/>
                <a:uLnTx/>
                <a:uFillTx/>
                <a:latin typeface="+mn-lt"/>
                <a:ea typeface="+mn-ea"/>
                <a:cs typeface="+mn-cs"/>
              </a:rPr>
              <a:t>in OHSMS awareness, new procedures</a:t>
            </a:r>
          </a:p>
          <a:p>
            <a:pPr marL="274320" indent="-274320" defTabSz="914400">
              <a:spcBef>
                <a:spcPct val="20000"/>
              </a:spcBef>
              <a:buClr>
                <a:schemeClr val="accent3"/>
              </a:buClr>
              <a:buSzPct val="95000"/>
              <a:buFont typeface="Wingdings 2"/>
              <a:buChar char=""/>
            </a:pPr>
            <a:r>
              <a:rPr lang="en-US" sz="2600" baseline="0" dirty="0" smtClean="0"/>
              <a:t>Training</a:t>
            </a:r>
            <a:r>
              <a:rPr lang="en-US" sz="2600" dirty="0" smtClean="0"/>
              <a:t> matrix recommended, periodically reviewed</a:t>
            </a:r>
          </a:p>
          <a:p>
            <a:pPr marL="274320"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ISO</a:t>
            </a:r>
            <a:r>
              <a:rPr kumimoji="0" lang="en-US" sz="2600" b="0" i="0" u="none" strike="noStrike" kern="1200" cap="none" spc="0" normalizeH="0" noProof="0" dirty="0" smtClean="0">
                <a:ln>
                  <a:noFill/>
                </a:ln>
                <a:solidFill>
                  <a:schemeClr val="tx1"/>
                </a:solidFill>
                <a:effectLst/>
                <a:uLnTx/>
                <a:uFillTx/>
                <a:latin typeface="+mn-lt"/>
                <a:ea typeface="+mn-ea"/>
                <a:cs typeface="+mn-cs"/>
              </a:rPr>
              <a:t> 9001/14001 linkages</a:t>
            </a:r>
          </a:p>
          <a:p>
            <a:pPr marL="731520" lvl="1" indent="-274320" defTabSz="914400">
              <a:spcBef>
                <a:spcPct val="20000"/>
              </a:spcBef>
              <a:buClr>
                <a:schemeClr val="accent3"/>
              </a:buClr>
              <a:buSzPct val="95000"/>
              <a:buFont typeface="Wingdings 2"/>
              <a:buChar char=""/>
            </a:pPr>
            <a:r>
              <a:rPr lang="en-US" sz="2600" dirty="0" smtClean="0"/>
              <a:t>ISO 9001, 6.2.2</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ISO 14001, 4.4.2</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4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Management Leadership and Employee Participation</a:t>
            </a:r>
            <a:endParaRPr lang="en-US" sz="3200" dirty="0"/>
          </a:p>
        </p:txBody>
      </p:sp>
      <p:sp>
        <p:nvSpPr>
          <p:cNvPr id="5" name="Content Placeholder 4"/>
          <p:cNvSpPr>
            <a:spLocks noGrp="1"/>
          </p:cNvSpPr>
          <p:nvPr>
            <p:ph idx="1"/>
          </p:nvPr>
        </p:nvSpPr>
        <p:spPr/>
        <p:txBody>
          <a:bodyPr>
            <a:normAutofit/>
          </a:bodyPr>
          <a:lstStyle/>
          <a:p>
            <a:r>
              <a:rPr lang="en-US" dirty="0" smtClean="0"/>
              <a:t>3.1  Management Leadership</a:t>
            </a:r>
          </a:p>
          <a:p>
            <a:pPr lvl="1"/>
            <a:r>
              <a:rPr lang="en-US" dirty="0" smtClean="0"/>
              <a:t>Occupational Health and Safety Management System (OHSMS): (Establish, implement, maintain)</a:t>
            </a:r>
          </a:p>
          <a:p>
            <a:pPr lvl="1"/>
            <a:r>
              <a:rPr lang="en-US" dirty="0" smtClean="0"/>
              <a:t>OHS Policy (specifies commitments)</a:t>
            </a:r>
          </a:p>
          <a:p>
            <a:pPr lvl="1"/>
            <a:r>
              <a:rPr lang="en-US" dirty="0" smtClean="0"/>
              <a:t>Responsibility and Authority (top management duties to lead, such as provision of resources) </a:t>
            </a:r>
            <a:r>
              <a:rPr lang="en-US" sz="1600" dirty="0" smtClean="0"/>
              <a:t>Appendix B</a:t>
            </a:r>
          </a:p>
          <a:p>
            <a:pPr lvl="1"/>
            <a:r>
              <a:rPr lang="en-US" i="1" dirty="0" smtClean="0"/>
              <a:t>Management must give visible support and take an active role in promoting the OHSMS Policy commitments and OHSMS developmental efforts</a:t>
            </a:r>
          </a:p>
          <a:p>
            <a:pPr>
              <a:buNone/>
            </a:pPr>
            <a:endParaRPr lang="en-US" dirty="0" smtClean="0"/>
          </a:p>
          <a:p>
            <a:pPr lvl="1"/>
            <a:endParaRPr lang="en-US" dirty="0"/>
          </a:p>
          <a:p>
            <a:pPr lvl="1">
              <a:buNone/>
            </a:pPr>
            <a:endParaRPr lang="en-US" dirty="0" smtClean="0"/>
          </a:p>
          <a:p>
            <a:pPr lvl="1"/>
            <a:endParaRPr lang="en-US" dirty="0"/>
          </a:p>
        </p:txBody>
      </p:sp>
    </p:spTree>
  </p:cSld>
  <p:clrMapOvr>
    <a:masterClrMapping/>
  </p:clrMapOvr>
  <p:transition advClick="0" advTm="82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.3 Communication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The organization shall establish and implement processes to:</a:t>
            </a:r>
          </a:p>
          <a:p>
            <a:pPr marL="731520" lvl="1" indent="-274320" defTabSz="914400">
              <a:spcBef>
                <a:spcPct val="20000"/>
              </a:spcBef>
              <a:buClr>
                <a:schemeClr val="accent3"/>
              </a:buClr>
              <a:buSzPct val="95000"/>
              <a:buFont typeface="Wingdings 2"/>
              <a:buChar char=""/>
            </a:pPr>
            <a:r>
              <a:rPr lang="en-US" sz="2600" dirty="0" smtClean="0"/>
              <a:t>Communicate information about OHSMS and the implementation plan to affected personnel;</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Achieve prompt reporting of injuries, illnesses, hazards and risks;</a:t>
            </a:r>
          </a:p>
          <a:p>
            <a:pPr marL="731520" lvl="1" indent="-274320" defTabSz="914400">
              <a:spcBef>
                <a:spcPct val="20000"/>
              </a:spcBef>
              <a:buClr>
                <a:schemeClr val="accent3"/>
              </a:buClr>
              <a:buSzPct val="95000"/>
              <a:buFont typeface="Wingdings 2"/>
              <a:buChar char=""/>
            </a:pPr>
            <a:r>
              <a:rPr lang="en-US" sz="2600" dirty="0" smtClean="0"/>
              <a:t>Encourage employees to make recommendations regarding possible hazard controls/reporting;</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Identify and remove barriers to all the above.</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5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.3 Communication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1" y="1730636"/>
            <a:ext cx="6334794" cy="4433097"/>
          </a:xfrm>
          <a:prstGeom prst="rect">
            <a:avLst/>
          </a:prstGeom>
        </p:spPr>
        <p:txBody>
          <a:bodyPr vert="horz">
            <a:normAutofit fontScale="92500" lnSpcReduction="1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Extent and nature of communication processes should be tailored to the audience in terms of detail, scope</a:t>
            </a:r>
          </a:p>
          <a:p>
            <a:pPr marL="274320" indent="-274320" defTabSz="914400">
              <a:spcBef>
                <a:spcPct val="20000"/>
              </a:spcBef>
              <a:buClr>
                <a:schemeClr val="accent3"/>
              </a:buClr>
              <a:buSzPct val="95000"/>
              <a:buFont typeface="Wingdings 2"/>
              <a:buChar char=""/>
            </a:pPr>
            <a:r>
              <a:rPr lang="en-US" sz="2600" dirty="0" smtClean="0"/>
              <a:t>Examples of obstacles or barriers: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Language differences</a:t>
            </a:r>
          </a:p>
          <a:p>
            <a:pPr marL="731520" lvl="1" indent="-274320" defTabSz="914400">
              <a:spcBef>
                <a:spcPct val="20000"/>
              </a:spcBef>
              <a:buClr>
                <a:schemeClr val="accent3"/>
              </a:buClr>
              <a:buSzPct val="95000"/>
              <a:buFont typeface="Wingdings 2"/>
              <a:buChar char=""/>
            </a:pPr>
            <a:r>
              <a:rPr lang="en-US" sz="2600" dirty="0" smtClean="0"/>
              <a:t>Fear of reprisals from supervisors or peers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Illiteracy</a:t>
            </a:r>
          </a:p>
          <a:p>
            <a:pPr marL="274320" indent="-274320" defTabSz="914400">
              <a:spcBef>
                <a:spcPct val="20000"/>
              </a:spcBef>
              <a:buClr>
                <a:schemeClr val="accent3"/>
              </a:buClr>
              <a:buSzPct val="95000"/>
              <a:buFont typeface="Wingdings 2"/>
              <a:buChar char=""/>
            </a:pPr>
            <a:r>
              <a:rPr lang="en-US" sz="2600" dirty="0" smtClean="0"/>
              <a:t>ISO 9001/14001 linkages: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ISO 9001, 5.5.3, Internal Communication</a:t>
            </a:r>
          </a:p>
          <a:p>
            <a:pPr marL="731520" lvl="1" indent="-274320" defTabSz="914400">
              <a:spcBef>
                <a:spcPct val="20000"/>
              </a:spcBef>
              <a:buClr>
                <a:schemeClr val="accent3"/>
              </a:buClr>
              <a:buSzPct val="95000"/>
              <a:buFont typeface="Wingdings 2"/>
              <a:buChar char=""/>
            </a:pPr>
            <a:r>
              <a:rPr lang="en-US" sz="2600" dirty="0" smtClean="0"/>
              <a:t>ISO 14001, 4,4,3, Communication</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AA039204.png"/>
          <p:cNvPicPr>
            <a:picLocks noChangeAspect="1"/>
          </p:cNvPicPr>
          <p:nvPr/>
        </p:nvPicPr>
        <p:blipFill>
          <a:blip r:embed="rId3"/>
          <a:stretch>
            <a:fillRect/>
          </a:stretch>
        </p:blipFill>
        <p:spPr>
          <a:xfrm>
            <a:off x="6529703" y="2826274"/>
            <a:ext cx="2391780" cy="1789164"/>
          </a:xfrm>
          <a:prstGeom prst="rect">
            <a:avLst/>
          </a:prstGeom>
        </p:spPr>
      </p:pic>
    </p:spTree>
  </p:cSld>
  <p:clrMapOvr>
    <a:masterClrMapping/>
  </p:clrMapOvr>
  <p:transition advClick="0" advTm="33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.4 Document and Record Control Processes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6597088" cy="4433097"/>
          </a:xfrm>
          <a:prstGeom prst="rect">
            <a:avLst/>
          </a:prstGeom>
        </p:spPr>
        <p:txBody>
          <a:bodyPr vert="horz">
            <a:normAutofit fontScale="92500" lnSpcReduction="2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The organization shall establish and implement a process to create and maintain documents to:</a:t>
            </a:r>
          </a:p>
          <a:p>
            <a:pPr marL="731520" lvl="1" indent="-274320" defTabSz="914400">
              <a:spcBef>
                <a:spcPct val="20000"/>
              </a:spcBef>
              <a:buClr>
                <a:schemeClr val="accent3"/>
              </a:buClr>
              <a:buSzPct val="95000"/>
              <a:buFont typeface="Wingdings 2"/>
              <a:buChar char=""/>
            </a:pPr>
            <a:r>
              <a:rPr lang="en-US" sz="2600" dirty="0" smtClean="0"/>
              <a:t>Implement an effective OHSMS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Demonstrate conformance with the standard</a:t>
            </a:r>
            <a:endParaRPr lang="en-US" sz="2600" noProof="0" dirty="0" smtClean="0"/>
          </a:p>
          <a:p>
            <a:pPr marL="274320" indent="-274320" defTabSz="914400">
              <a:spcBef>
                <a:spcPct val="20000"/>
              </a:spcBef>
              <a:buClr>
                <a:schemeClr val="accent3"/>
              </a:buClr>
              <a:buSzPct val="95000"/>
              <a:buFont typeface="Wingdings 2"/>
              <a:buChar char=""/>
            </a:pPr>
            <a:r>
              <a:rPr kumimoji="0" lang="en-US" sz="2600" b="0" i="0" u="none" strike="noStrike" kern="1200" cap="none" spc="0" normalizeH="0" dirty="0" smtClean="0">
                <a:ln>
                  <a:noFill/>
                </a:ln>
                <a:solidFill>
                  <a:schemeClr val="tx1"/>
                </a:solidFill>
                <a:effectLst/>
                <a:uLnTx/>
                <a:uFillTx/>
                <a:latin typeface="+mn-lt"/>
                <a:ea typeface="+mn-ea"/>
                <a:cs typeface="+mn-cs"/>
              </a:rPr>
              <a:t>Demonstration of OSHA compliance isn’t stated but it can be inferred</a:t>
            </a:r>
          </a:p>
          <a:p>
            <a:pPr marL="274320" indent="-274320" defTabSz="914400">
              <a:spcBef>
                <a:spcPct val="20000"/>
              </a:spcBef>
              <a:buClr>
                <a:schemeClr val="accent3"/>
              </a:buClr>
              <a:buSzPct val="95000"/>
              <a:buFont typeface="Wingdings 2"/>
              <a:buChar char=""/>
            </a:pPr>
            <a:r>
              <a:rPr lang="en-US" sz="2600" noProof="0" dirty="0" smtClean="0"/>
              <a:t>ISO 9001/14001 linkages (found in “check” sections):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dirty="0" smtClean="0">
                <a:ln>
                  <a:noFill/>
                </a:ln>
                <a:solidFill>
                  <a:schemeClr val="tx1"/>
                </a:solidFill>
                <a:effectLst/>
                <a:uLnTx/>
                <a:uFillTx/>
                <a:latin typeface="+mn-lt"/>
                <a:ea typeface="+mn-ea"/>
                <a:cs typeface="+mn-cs"/>
              </a:rPr>
              <a:t>ISO 9001, 4.2.1, 4.2.3, 4.2.4</a:t>
            </a:r>
          </a:p>
          <a:p>
            <a:pPr marL="731520" lvl="1" indent="-274320" defTabSz="914400">
              <a:spcBef>
                <a:spcPct val="20000"/>
              </a:spcBef>
              <a:buClr>
                <a:schemeClr val="accent3"/>
              </a:buClr>
              <a:buSzPct val="95000"/>
              <a:buFont typeface="Wingdings 2"/>
              <a:buChar char=""/>
            </a:pPr>
            <a:r>
              <a:rPr lang="en-US" sz="2600" noProof="0" dirty="0" smtClean="0"/>
              <a:t>ISO 14001, 4.4.4, 4.4.5, 4.5.4</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pic>
        <p:nvPicPr>
          <p:cNvPr id="62466" name="Picture 2"/>
          <p:cNvPicPr>
            <a:picLocks noChangeAspect="1" noChangeArrowheads="1"/>
          </p:cNvPicPr>
          <p:nvPr/>
        </p:nvPicPr>
        <p:blipFill>
          <a:blip r:embed="rId3"/>
          <a:srcRect/>
          <a:stretch>
            <a:fillRect/>
          </a:stretch>
        </p:blipFill>
        <p:spPr bwMode="auto">
          <a:xfrm>
            <a:off x="6572656" y="2809433"/>
            <a:ext cx="2092463" cy="1961335"/>
          </a:xfrm>
          <a:prstGeom prst="rect">
            <a:avLst/>
          </a:prstGeom>
          <a:noFill/>
          <a:ln w="9525">
            <a:noFill/>
            <a:miter lim="800000"/>
            <a:headEnd/>
            <a:tailEnd/>
          </a:ln>
          <a:effectLst/>
        </p:spPr>
      </p:pic>
    </p:spTree>
  </p:cSld>
  <p:clrMapOvr>
    <a:masterClrMapping/>
  </p:clrMapOvr>
  <p:transition advClick="0" advTm="31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.4 Document and Record Control Processes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Must </a:t>
            </a:r>
            <a:r>
              <a:rPr lang="en-US" sz="2600" dirty="0" smtClean="0"/>
              <a:t>identify documents that need to be controlled:</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Policy</a:t>
            </a:r>
          </a:p>
          <a:p>
            <a:pPr marL="731520" lvl="1" indent="-274320" defTabSz="914400">
              <a:spcBef>
                <a:spcPct val="20000"/>
              </a:spcBef>
              <a:buClr>
                <a:schemeClr val="accent3"/>
              </a:buClr>
              <a:buSzPct val="95000"/>
              <a:buFont typeface="Wingdings 2"/>
              <a:buChar char=""/>
            </a:pPr>
            <a:r>
              <a:rPr lang="en-US" sz="2600" dirty="0" smtClean="0"/>
              <a:t>Objectives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Implementation Plan</a:t>
            </a:r>
          </a:p>
          <a:p>
            <a:pPr marL="731520" lvl="1" indent="-274320" defTabSz="914400">
              <a:spcBef>
                <a:spcPct val="20000"/>
              </a:spcBef>
              <a:buClr>
                <a:schemeClr val="accent3"/>
              </a:buClr>
              <a:buSzPct val="95000"/>
              <a:buFont typeface="Wingdings 2"/>
              <a:buChar char=""/>
            </a:pPr>
            <a:r>
              <a:rPr lang="en-US" sz="2600" dirty="0" smtClean="0"/>
              <a:t>Management reviews</a:t>
            </a:r>
          </a:p>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Documents </a:t>
            </a:r>
            <a:r>
              <a:rPr lang="en-US" sz="2600" dirty="0" smtClean="0"/>
              <a:t>must be labeled with dates of revision</a:t>
            </a:r>
          </a:p>
          <a:p>
            <a:pPr marL="274320" indent="-274320" defTabSz="914400">
              <a:spcBef>
                <a:spcPct val="20000"/>
              </a:spcBef>
              <a:buClr>
                <a:schemeClr val="accent3"/>
              </a:buClr>
              <a:buSzPct val="95000"/>
              <a:buFont typeface="Wingdings 2"/>
              <a:buChar char=""/>
            </a:pPr>
            <a:r>
              <a:rPr lang="en-US" sz="2600" dirty="0" smtClean="0"/>
              <a:t>Differences with ISO Standards:</a:t>
            </a:r>
          </a:p>
          <a:p>
            <a:pPr marL="731520" lvl="1" indent="-274320" defTabSz="914400">
              <a:spcBef>
                <a:spcPct val="20000"/>
              </a:spcBef>
              <a:buClr>
                <a:schemeClr val="accent3"/>
              </a:buClr>
              <a:buSzPct val="95000"/>
              <a:buFont typeface="Wingdings 2"/>
              <a:buChar char=""/>
            </a:pPr>
            <a:r>
              <a:rPr lang="en-US" sz="2600" dirty="0" smtClean="0"/>
              <a:t>Records included in the “do” section of Z10</a:t>
            </a:r>
          </a:p>
          <a:p>
            <a:pPr marL="731520" lvl="1" indent="-274320" defTabSz="914400">
              <a:spcBef>
                <a:spcPct val="20000"/>
              </a:spcBef>
              <a:buClr>
                <a:schemeClr val="accent3"/>
              </a:buClr>
              <a:buSzPct val="95000"/>
              <a:buFont typeface="Wingdings 2"/>
              <a:buChar char=""/>
            </a:pPr>
            <a:r>
              <a:rPr lang="en-US" sz="2600" dirty="0" smtClean="0"/>
              <a:t>Z10 does not require an “OHSMS Manual”</a:t>
            </a:r>
          </a:p>
        </p:txBody>
      </p:sp>
    </p:spTree>
  </p:cSld>
  <p:clrMapOvr>
    <a:masterClrMapping/>
  </p:clrMapOvr>
  <p:transition advClick="0" advTm="42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.4 Document and Record Control Processes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lang="en-US" sz="2600" dirty="0" smtClean="0"/>
              <a:t>Decisions for documents:</a:t>
            </a:r>
          </a:p>
          <a:p>
            <a:pPr marL="731520" lvl="1" indent="-274320" defTabSz="914400">
              <a:spcBef>
                <a:spcPct val="20000"/>
              </a:spcBef>
              <a:buClr>
                <a:schemeClr val="accent3"/>
              </a:buClr>
              <a:buSzPct val="95000"/>
              <a:buFont typeface="Wingdings 2"/>
              <a:buChar char=""/>
            </a:pPr>
            <a:r>
              <a:rPr lang="en-US" sz="2600" dirty="0" smtClean="0"/>
              <a:t>Standard format for operational procedures?</a:t>
            </a:r>
          </a:p>
          <a:p>
            <a:pPr marL="731520" lvl="1" indent="-274320" defTabSz="914400">
              <a:spcBef>
                <a:spcPct val="20000"/>
              </a:spcBef>
              <a:buClr>
                <a:schemeClr val="accent3"/>
              </a:buClr>
              <a:buSzPct val="95000"/>
              <a:buFont typeface="Wingdings 2"/>
              <a:buChar char=""/>
            </a:pPr>
            <a:r>
              <a:rPr lang="en-US" sz="2600" dirty="0" smtClean="0"/>
              <a:t>Centralized document control, or by department?</a:t>
            </a:r>
          </a:p>
          <a:p>
            <a:pPr marL="731520" lvl="1" indent="-274320" defTabSz="914400">
              <a:spcBef>
                <a:spcPct val="20000"/>
              </a:spcBef>
              <a:buClr>
                <a:schemeClr val="accent3"/>
              </a:buClr>
              <a:buSzPct val="95000"/>
              <a:buFont typeface="Wingdings 2"/>
              <a:buChar char=""/>
            </a:pPr>
            <a:r>
              <a:rPr lang="en-US" sz="2600" dirty="0" smtClean="0"/>
              <a:t>Maintain everything hardcopy, or use software?</a:t>
            </a:r>
          </a:p>
          <a:p>
            <a:pPr marL="731520" lvl="1" indent="-274320" defTabSz="914400">
              <a:spcBef>
                <a:spcPct val="20000"/>
              </a:spcBef>
              <a:buClr>
                <a:schemeClr val="accent3"/>
              </a:buClr>
              <a:buSzPct val="95000"/>
              <a:buFont typeface="Wingdings 2"/>
              <a:buChar char=""/>
            </a:pPr>
            <a:r>
              <a:rPr lang="en-US" sz="2600" dirty="0" smtClean="0"/>
              <a:t>Which regulatory plans/procedures incorporated?</a:t>
            </a:r>
          </a:p>
          <a:p>
            <a:pPr marL="274320" indent="-274320" defTabSz="914400">
              <a:spcBef>
                <a:spcPct val="20000"/>
              </a:spcBef>
              <a:buClr>
                <a:schemeClr val="accent3"/>
              </a:buClr>
              <a:buSzPct val="95000"/>
              <a:buFont typeface="Wingdings 2"/>
              <a:buChar char=""/>
            </a:pPr>
            <a:r>
              <a:rPr lang="en-US" sz="2600" dirty="0" smtClean="0"/>
              <a:t>Recordkeeping:</a:t>
            </a:r>
          </a:p>
          <a:p>
            <a:pPr marL="731520" lvl="1" indent="-274320" defTabSz="914400">
              <a:spcBef>
                <a:spcPct val="20000"/>
              </a:spcBef>
              <a:buClr>
                <a:schemeClr val="accent3"/>
              </a:buClr>
              <a:buSzPct val="95000"/>
              <a:buFont typeface="Wingdings 2"/>
              <a:buChar char=""/>
            </a:pPr>
            <a:r>
              <a:rPr lang="en-US" sz="2600" dirty="0" smtClean="0"/>
              <a:t>Means of archival (protection against loss, damage)</a:t>
            </a:r>
          </a:p>
          <a:p>
            <a:pPr marL="731520" lvl="1" indent="-274320" defTabSz="914400">
              <a:spcBef>
                <a:spcPct val="20000"/>
              </a:spcBef>
              <a:buClr>
                <a:schemeClr val="accent3"/>
              </a:buClr>
              <a:buSzPct val="95000"/>
              <a:buFont typeface="Wingdings 2"/>
              <a:buChar char=""/>
            </a:pPr>
            <a:r>
              <a:rPr lang="en-US" sz="2600" dirty="0" smtClean="0"/>
              <a:t>Retention periods</a:t>
            </a:r>
          </a:p>
          <a:p>
            <a:pPr marL="274320" indent="-274320" defTabSz="914400">
              <a:spcBef>
                <a:spcPct val="20000"/>
              </a:spcBef>
              <a:buClr>
                <a:schemeClr val="accent3"/>
              </a:buClr>
              <a:buSzPct val="95000"/>
            </a:pPr>
            <a:endParaRPr lang="en-US" sz="2600" dirty="0" smtClean="0"/>
          </a:p>
        </p:txBody>
      </p:sp>
      <p:pic>
        <p:nvPicPr>
          <p:cNvPr id="4" name="Picture 4" descr="tracking"/>
          <p:cNvPicPr>
            <a:picLocks noChangeAspect="1" noChangeArrowheads="1"/>
          </p:cNvPicPr>
          <p:nvPr/>
        </p:nvPicPr>
        <p:blipFill>
          <a:blip r:embed="rId3"/>
          <a:srcRect/>
          <a:stretch>
            <a:fillRect/>
          </a:stretch>
        </p:blipFill>
        <p:spPr bwMode="auto">
          <a:xfrm>
            <a:off x="7618412" y="5280580"/>
            <a:ext cx="1068388" cy="1143000"/>
          </a:xfrm>
          <a:prstGeom prst="rect">
            <a:avLst/>
          </a:prstGeom>
          <a:noFill/>
        </p:spPr>
      </p:pic>
    </p:spTree>
  </p:cSld>
  <p:clrMapOvr>
    <a:masterClrMapping/>
  </p:clrMapOvr>
  <p:transition advClick="0" advTm="23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Evaluation and Corrective Action	</a:t>
            </a:r>
            <a:endParaRPr lang="en-US" sz="3600" dirty="0"/>
          </a:p>
        </p:txBody>
      </p:sp>
      <p:sp>
        <p:nvSpPr>
          <p:cNvPr id="3" name="Text Placeholder 2"/>
          <p:cNvSpPr>
            <a:spLocks noGrp="1"/>
          </p:cNvSpPr>
          <p:nvPr>
            <p:ph type="body" idx="1"/>
          </p:nvPr>
        </p:nvSpPr>
        <p:spPr/>
        <p:txBody>
          <a:bodyPr/>
          <a:lstStyle/>
          <a:p>
            <a:r>
              <a:rPr lang="en-US" dirty="0" smtClean="0"/>
              <a:t>ANSI Z10 Section 6.0</a:t>
            </a:r>
            <a:endParaRPr lang="en-US" dirty="0"/>
          </a:p>
        </p:txBody>
      </p:sp>
    </p:spTree>
  </p:cSld>
  <p:clrMapOvr>
    <a:masterClrMapping/>
  </p:clrMapOvr>
  <p:transition advClick="0" advTm="21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124200" y="5791200"/>
            <a:ext cx="3505200" cy="6858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Z10 OHSMS Cycle</a:t>
            </a:r>
            <a:endParaRPr kumimoji="0" lang="en-US" sz="3600" b="0" i="0"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pic>
        <p:nvPicPr>
          <p:cNvPr id="5" name="Picture 4"/>
          <p:cNvPicPr>
            <a:picLocks noChangeArrowheads="1"/>
          </p:cNvPicPr>
          <p:nvPr/>
        </p:nvPicPr>
        <p:blipFill>
          <a:blip r:embed="rId3"/>
          <a:srcRect/>
          <a:stretch>
            <a:fillRect/>
          </a:stretch>
        </p:blipFill>
        <p:spPr bwMode="auto">
          <a:xfrm>
            <a:off x="3505200" y="3124200"/>
            <a:ext cx="2133600" cy="1981200"/>
          </a:xfrm>
          <a:prstGeom prst="rect">
            <a:avLst/>
          </a:prstGeom>
          <a:noFill/>
          <a:ln w="12700">
            <a:noFill/>
            <a:miter lim="800000"/>
            <a:headEnd/>
            <a:tailEnd/>
          </a:ln>
        </p:spPr>
      </p:pic>
      <p:sp>
        <p:nvSpPr>
          <p:cNvPr id="6" name="Text Box 5"/>
          <p:cNvSpPr txBox="1">
            <a:spLocks noChangeArrowheads="1"/>
          </p:cNvSpPr>
          <p:nvPr/>
        </p:nvSpPr>
        <p:spPr bwMode="auto">
          <a:xfrm>
            <a:off x="3048000" y="2133600"/>
            <a:ext cx="3124200" cy="915988"/>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3.0  Policy Management Leadership &amp; Employee Participation</a:t>
            </a:r>
          </a:p>
        </p:txBody>
      </p:sp>
      <p:sp>
        <p:nvSpPr>
          <p:cNvPr id="7" name="Text Box 6"/>
          <p:cNvSpPr txBox="1">
            <a:spLocks noChangeArrowheads="1"/>
          </p:cNvSpPr>
          <p:nvPr/>
        </p:nvSpPr>
        <p:spPr bwMode="auto">
          <a:xfrm>
            <a:off x="5562600" y="3657600"/>
            <a:ext cx="1905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4.0  Planning</a:t>
            </a:r>
          </a:p>
        </p:txBody>
      </p:sp>
      <p:sp>
        <p:nvSpPr>
          <p:cNvPr id="8" name="Text Box 7"/>
          <p:cNvSpPr txBox="1">
            <a:spLocks noChangeArrowheads="1"/>
          </p:cNvSpPr>
          <p:nvPr/>
        </p:nvSpPr>
        <p:spPr bwMode="auto">
          <a:xfrm>
            <a:off x="5257800" y="4876800"/>
            <a:ext cx="2362200" cy="92333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5.0  Implementation and Operation</a:t>
            </a:r>
          </a:p>
        </p:txBody>
      </p:sp>
      <p:sp>
        <p:nvSpPr>
          <p:cNvPr id="9" name="Text Box 8"/>
          <p:cNvSpPr txBox="1">
            <a:spLocks noChangeArrowheads="1"/>
          </p:cNvSpPr>
          <p:nvPr/>
        </p:nvSpPr>
        <p:spPr bwMode="auto">
          <a:xfrm>
            <a:off x="1752600" y="4876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rgbClr val="FF0000"/>
                </a:solidFill>
              </a:rPr>
              <a:t>6.0 </a:t>
            </a:r>
            <a:r>
              <a:rPr lang="en-US" b="1" dirty="0" smtClean="0">
                <a:solidFill>
                  <a:srgbClr val="FF0000"/>
                </a:solidFill>
              </a:rPr>
              <a:t> Evaluation and </a:t>
            </a:r>
            <a:r>
              <a:rPr lang="en-US" b="1" dirty="0">
                <a:solidFill>
                  <a:srgbClr val="FF0000"/>
                </a:solidFill>
              </a:rPr>
              <a:t>Corrective Action</a:t>
            </a:r>
          </a:p>
        </p:txBody>
      </p:sp>
      <p:sp>
        <p:nvSpPr>
          <p:cNvPr id="10" name="Text Box 9"/>
          <p:cNvSpPr txBox="1">
            <a:spLocks noChangeArrowheads="1"/>
          </p:cNvSpPr>
          <p:nvPr/>
        </p:nvSpPr>
        <p:spPr bwMode="auto">
          <a:xfrm>
            <a:off x="1371600" y="3733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7.0  Management Review</a:t>
            </a:r>
          </a:p>
        </p:txBody>
      </p:sp>
      <p:sp>
        <p:nvSpPr>
          <p:cNvPr id="11" name="AutoShape 10"/>
          <p:cNvSpPr>
            <a:spLocks noChangeArrowheads="1"/>
          </p:cNvSpPr>
          <p:nvPr/>
        </p:nvSpPr>
        <p:spPr bwMode="auto">
          <a:xfrm rot="5400000">
            <a:off x="6248400" y="1447800"/>
            <a:ext cx="2514600" cy="2057400"/>
          </a:xfrm>
          <a:prstGeom prst="chevron">
            <a:avLst>
              <a:gd name="adj" fmla="val 30556"/>
            </a:avLst>
          </a:prstGeom>
          <a:solidFill>
            <a:srgbClr val="FFFF99"/>
          </a:solidFill>
          <a:ln w="9525">
            <a:solidFill>
              <a:schemeClr val="tx1"/>
            </a:solidFill>
            <a:miter lim="800000"/>
            <a:headEnd/>
            <a:tailEnd/>
          </a:ln>
        </p:spPr>
        <p:txBody>
          <a:bodyPr wrap="none" anchor="ctr">
            <a:prstTxWarp prst="textNoShape">
              <a:avLst/>
            </a:prstTxWarp>
          </a:bodyPr>
          <a:lstStyle/>
          <a:p>
            <a:endParaRPr lang="en-US" dirty="0"/>
          </a:p>
        </p:txBody>
      </p:sp>
      <p:sp>
        <p:nvSpPr>
          <p:cNvPr id="12" name="Text Box 11"/>
          <p:cNvSpPr txBox="1">
            <a:spLocks noChangeArrowheads="1"/>
          </p:cNvSpPr>
          <p:nvPr/>
        </p:nvSpPr>
        <p:spPr bwMode="auto">
          <a:xfrm>
            <a:off x="6629400" y="1828800"/>
            <a:ext cx="1905000" cy="196977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REDUCE:</a:t>
            </a:r>
            <a:r>
              <a:rPr lang="en-US" b="1" dirty="0"/>
              <a:t> </a:t>
            </a:r>
            <a:r>
              <a:rPr lang="en-US" sz="1600" b="1" dirty="0"/>
              <a:t>hazards    </a:t>
            </a:r>
            <a:r>
              <a:rPr lang="en-US" sz="1600" b="1" dirty="0" smtClean="0"/>
              <a:t>       risks                  </a:t>
            </a:r>
            <a:r>
              <a:rPr lang="en-US" sz="1600" b="1" dirty="0"/>
              <a:t>incidents    </a:t>
            </a:r>
            <a:r>
              <a:rPr lang="en-US" sz="1600" b="1" dirty="0" smtClean="0"/>
              <a:t>   </a:t>
            </a:r>
            <a:r>
              <a:rPr lang="en-US" sz="1600" b="1" dirty="0"/>
              <a:t>comp costs   </a:t>
            </a:r>
            <a:r>
              <a:rPr lang="en-US" sz="1600" b="1" dirty="0" smtClean="0"/>
              <a:t>    </a:t>
            </a:r>
            <a:r>
              <a:rPr lang="en-US" sz="1600" b="1" dirty="0"/>
              <a:t>lost time</a:t>
            </a:r>
          </a:p>
          <a:p>
            <a:pPr>
              <a:spcBef>
                <a:spcPct val="50000"/>
              </a:spcBef>
            </a:pPr>
            <a:endParaRPr lang="en-US" sz="1600" b="1" dirty="0"/>
          </a:p>
        </p:txBody>
      </p:sp>
      <p:sp>
        <p:nvSpPr>
          <p:cNvPr id="13" name="AutoShape 12"/>
          <p:cNvSpPr>
            <a:spLocks noChangeArrowheads="1"/>
          </p:cNvSpPr>
          <p:nvPr/>
        </p:nvSpPr>
        <p:spPr bwMode="auto">
          <a:xfrm rot="16200000">
            <a:off x="152400" y="1447800"/>
            <a:ext cx="2514600" cy="2057400"/>
          </a:xfrm>
          <a:prstGeom prst="chevron">
            <a:avLst>
              <a:gd name="adj" fmla="val 30556"/>
            </a:avLst>
          </a:prstGeom>
          <a:solidFill>
            <a:srgbClr val="CCFFCC"/>
          </a:solidFill>
          <a:ln w="9525">
            <a:solidFill>
              <a:schemeClr val="tx1"/>
            </a:solidFill>
            <a:miter lim="800000"/>
            <a:headEnd/>
            <a:tailEnd/>
          </a:ln>
        </p:spPr>
        <p:txBody>
          <a:bodyPr wrap="none" anchor="ctr">
            <a:prstTxWarp prst="textNoShape">
              <a:avLst/>
            </a:prstTxWarp>
          </a:bodyPr>
          <a:lstStyle/>
          <a:p>
            <a:endParaRPr lang="en-US" dirty="0"/>
          </a:p>
        </p:txBody>
      </p:sp>
      <p:sp>
        <p:nvSpPr>
          <p:cNvPr id="14" name="Text Box 13"/>
          <p:cNvSpPr txBox="1">
            <a:spLocks noChangeArrowheads="1"/>
          </p:cNvSpPr>
          <p:nvPr/>
        </p:nvSpPr>
        <p:spPr bwMode="auto">
          <a:xfrm>
            <a:off x="533400" y="1676400"/>
            <a:ext cx="1905000" cy="1711325"/>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IMPROVE:</a:t>
            </a:r>
            <a:r>
              <a:rPr lang="en-US" b="1" dirty="0"/>
              <a:t> </a:t>
            </a:r>
            <a:r>
              <a:rPr lang="en-US" sz="1600" b="1" dirty="0"/>
              <a:t>employee H&amp;S  productivity   satisfaction   image</a:t>
            </a:r>
          </a:p>
          <a:p>
            <a:pPr>
              <a:spcBef>
                <a:spcPct val="50000"/>
              </a:spcBef>
            </a:pPr>
            <a:endParaRPr lang="en-US" sz="1600" b="1" dirty="0"/>
          </a:p>
        </p:txBody>
      </p:sp>
      <p:sp>
        <p:nvSpPr>
          <p:cNvPr id="15" name="Text Box 14"/>
          <p:cNvSpPr txBox="1">
            <a:spLocks noChangeArrowheads="1"/>
          </p:cNvSpPr>
          <p:nvPr/>
        </p:nvSpPr>
        <p:spPr bwMode="auto">
          <a:xfrm>
            <a:off x="2667000" y="1371600"/>
            <a:ext cx="3429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CONTINUAL IMPROVEMENT</a:t>
            </a:r>
          </a:p>
        </p:txBody>
      </p:sp>
      <p:sp>
        <p:nvSpPr>
          <p:cNvPr id="16" name="Line 15"/>
          <p:cNvSpPr>
            <a:spLocks noChangeShapeType="1"/>
          </p:cNvSpPr>
          <p:nvPr/>
        </p:nvSpPr>
        <p:spPr bwMode="auto">
          <a:xfrm flipH="1">
            <a:off x="1981200" y="1524000"/>
            <a:ext cx="6096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
        <p:nvSpPr>
          <p:cNvPr id="17" name="Line 16"/>
          <p:cNvSpPr>
            <a:spLocks noChangeShapeType="1"/>
          </p:cNvSpPr>
          <p:nvPr/>
        </p:nvSpPr>
        <p:spPr bwMode="auto">
          <a:xfrm>
            <a:off x="6019800" y="1524000"/>
            <a:ext cx="4572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Tree>
  </p:cSld>
  <p:clrMapOvr>
    <a:masterClrMapping/>
  </p:clrMapOvr>
  <p:transition advClick="0" advTm="8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.0 Evaluation and Corrective Action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7"/>
            <a:ext cx="6486649" cy="4389120"/>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Defines requirements for processes to:</a:t>
            </a:r>
          </a:p>
          <a:p>
            <a:pPr marL="731520" lvl="1" indent="-274320" defTabSz="914400">
              <a:spcBef>
                <a:spcPct val="20000"/>
              </a:spcBef>
              <a:buClr>
                <a:schemeClr val="accent3"/>
              </a:buClr>
              <a:buSzPct val="95000"/>
              <a:buFont typeface="Wingdings 2"/>
              <a:buChar char=""/>
            </a:pPr>
            <a:r>
              <a:rPr lang="en-US" sz="2600" dirty="0" smtClean="0"/>
              <a:t>Evaluate the performance of the OHSMS using a variety of techniques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Take corrective actions when non-</a:t>
            </a:r>
            <a:r>
              <a:rPr lang="en-US" sz="2600" dirty="0" smtClean="0"/>
              <a:t>conformance is found</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Use the results of the evaluation processes </a:t>
            </a:r>
            <a:r>
              <a:rPr lang="en-US" sz="2600" noProof="0" dirty="0" smtClean="0"/>
              <a:t>as input in the planning processes and management review</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5" descr="Audit Photo"/>
          <p:cNvPicPr>
            <a:picLocks noChangeAspect="1" noChangeArrowheads="1"/>
          </p:cNvPicPr>
          <p:nvPr/>
        </p:nvPicPr>
        <p:blipFill>
          <a:blip r:embed="rId3"/>
          <a:srcRect/>
          <a:stretch>
            <a:fillRect/>
          </a:stretch>
        </p:blipFill>
        <p:spPr bwMode="auto">
          <a:xfrm>
            <a:off x="6709717" y="1118494"/>
            <a:ext cx="2144852" cy="3146826"/>
          </a:xfrm>
          <a:prstGeom prst="rect">
            <a:avLst/>
          </a:prstGeom>
          <a:noFill/>
        </p:spPr>
      </p:pic>
    </p:spTree>
  </p:cSld>
  <p:clrMapOvr>
    <a:masterClrMapping/>
  </p:clrMapOvr>
  <p:transition advClick="0" advTm="4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6.1</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Monitoring, Measuring and Assessment</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fontScale="92500" lnSpcReduction="1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Processes to monitor and measure hazards, risks and their controls: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Workplace inspections and testing</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Exposure assessment</a:t>
            </a:r>
          </a:p>
          <a:p>
            <a:pPr marL="731520" lvl="1" indent="-274320" defTabSz="914400">
              <a:spcBef>
                <a:spcPct val="20000"/>
              </a:spcBef>
              <a:buClr>
                <a:schemeClr val="accent3"/>
              </a:buClr>
              <a:buSzPct val="95000"/>
              <a:buFont typeface="Wingdings 2"/>
              <a:buChar char=""/>
            </a:pPr>
            <a:r>
              <a:rPr lang="en-US" sz="2600" dirty="0" smtClean="0"/>
              <a:t>Injury, illness and incident tracking</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Employee input</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Occupational health assessment</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Other methods as required by the OHSMS</a:t>
            </a:r>
          </a:p>
          <a:p>
            <a:pPr marL="274320" indent="-274320" defTabSz="914400">
              <a:spcBef>
                <a:spcPct val="20000"/>
              </a:spcBef>
              <a:buClr>
                <a:schemeClr val="accent3"/>
              </a:buClr>
              <a:buSzPct val="95000"/>
              <a:buFont typeface="Wingdings 2"/>
              <a:buChar char=""/>
            </a:pPr>
            <a:r>
              <a:rPr lang="en-US" sz="2600" dirty="0" smtClean="0"/>
              <a:t>The results of these processes shall be communicated to relevant parties, as per laws on medical confidentiality</a:t>
            </a:r>
            <a:r>
              <a:rPr kumimoji="0" lang="en-US" sz="2600" b="0" i="0" u="none" strike="noStrike" kern="1200" cap="none" spc="0" normalizeH="0" noProof="0" dirty="0" smtClean="0">
                <a:ln>
                  <a:noFill/>
                </a:ln>
                <a:solidFill>
                  <a:schemeClr val="tx1"/>
                </a:solidFill>
                <a:effectLst/>
                <a:uLnTx/>
                <a:uFillTx/>
                <a:latin typeface="+mn-lt"/>
                <a:ea typeface="+mn-ea"/>
                <a:cs typeface="+mn-cs"/>
              </a:rPr>
              <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59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5057" y="1202199"/>
            <a:ext cx="4975450" cy="4589853"/>
          </a:xfrm>
          <a:prstGeom prst="rect">
            <a:avLst/>
          </a:prstGeom>
        </p:spPr>
      </p:pic>
    </p:spTree>
  </p:cSld>
  <p:clrMapOvr>
    <a:masterClrMapping/>
  </p:clrMapOvr>
  <p:transition advClick="0" advTm="5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503897"/>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Example Policy Statements/Values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4"/>
          <p:cNvSpPr txBox="1">
            <a:spLocks/>
          </p:cNvSpPr>
          <p:nvPr/>
        </p:nvSpPr>
        <p:spPr>
          <a:xfrm>
            <a:off x="457200" y="1935480"/>
            <a:ext cx="8229600" cy="4389120"/>
          </a:xfrm>
          <a:prstGeom prst="rect">
            <a:avLst/>
          </a:prstGeom>
        </p:spPr>
        <p:txBody>
          <a:bodyPr vert="horz">
            <a:normAutofit/>
          </a:bodyPr>
          <a:lstStyle/>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4"/>
          <p:cNvSpPr txBox="1">
            <a:spLocks/>
          </p:cNvSpPr>
          <p:nvPr/>
        </p:nvSpPr>
        <p:spPr>
          <a:xfrm>
            <a:off x="457200" y="1935480"/>
            <a:ext cx="8229600" cy="4036407"/>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sz="2800" dirty="0" smtClean="0"/>
              <a:t>Policy Statements:</a:t>
            </a:r>
          </a:p>
          <a:p>
            <a:pPr marL="868680" lvl="1" indent="-342900" defTabSz="914400">
              <a:spcBef>
                <a:spcPts val="700"/>
              </a:spcBef>
              <a:buClr>
                <a:schemeClr val="tx2"/>
              </a:buClr>
              <a:buSzPct val="95000"/>
              <a:buFont typeface="Wingdings"/>
              <a:buChar char=""/>
              <a:defRPr/>
            </a:pPr>
            <a:r>
              <a:rPr lang="en-US" sz="2400" dirty="0" smtClean="0"/>
              <a:t>“Organization will uphold its position as global leader by promotion of</a:t>
            </a:r>
            <a:r>
              <a:rPr lang="en-US" sz="2400" noProof="0" dirty="0" smtClean="0"/>
              <a:t> occupational health and safety excellence”</a:t>
            </a:r>
          </a:p>
          <a:p>
            <a:pPr marL="868680" lvl="1" indent="-342900" defTabSz="914400">
              <a:spcBef>
                <a:spcPts val="700"/>
              </a:spcBef>
              <a:buClr>
                <a:schemeClr val="tx2"/>
              </a:buClr>
              <a:buSzPct val="95000"/>
              <a:buFont typeface="Wingdings"/>
              <a:buChar char=""/>
              <a:defRPr/>
            </a:pPr>
            <a:r>
              <a:rPr lang="en-US" sz="2400" dirty="0" smtClean="0"/>
              <a:t>“Health and safety of each employee is the overriding priority of the organization.”</a:t>
            </a:r>
          </a:p>
          <a:p>
            <a:pPr marL="868680" lvl="1" indent="-342900" defTabSz="914400">
              <a:spcBef>
                <a:spcPts val="700"/>
              </a:spcBef>
              <a:buClr>
                <a:schemeClr val="tx2"/>
              </a:buClr>
              <a:buSzPct val="95000"/>
              <a:buFont typeface="Wingdings"/>
              <a:buChar char=""/>
              <a:defRPr/>
            </a:pPr>
            <a:r>
              <a:rPr lang="en-US" sz="2400" noProof="0" dirty="0" smtClean="0"/>
              <a:t>This organization pledges to communicate our OHS Policy to our employees and stakeholders”</a:t>
            </a:r>
          </a:p>
          <a:p>
            <a:pPr marL="868680" lvl="1" indent="-342900" defTabSz="914400">
              <a:spcBef>
                <a:spcPts val="700"/>
              </a:spcBef>
              <a:buClr>
                <a:schemeClr val="tx2"/>
              </a:buClr>
              <a:buSzPct val="95000"/>
              <a:buFont typeface="Wingdings"/>
              <a:buChar char=""/>
              <a:defRPr/>
            </a:pPr>
            <a:r>
              <a:rPr lang="en-US" sz="2400" dirty="0" smtClean="0"/>
              <a:t>“Nothing is more important than safety—nothing”</a:t>
            </a:r>
            <a:endParaRPr lang="en-US" sz="2400" noProof="0" dirty="0" smtClean="0"/>
          </a:p>
          <a:p>
            <a:pPr marL="868680" lvl="1" indent="-342900" defTabSz="914400">
              <a:spcBef>
                <a:spcPts val="700"/>
              </a:spcBef>
              <a:buClr>
                <a:schemeClr val="tx2"/>
              </a:buClr>
              <a:buSzPct val="95000"/>
              <a:buFont typeface="Wingdings"/>
              <a:buChar char=""/>
              <a:defRPr/>
            </a:pPr>
            <a:endParaRPr lang="en-US" sz="2800" noProof="0" dirty="0" smtClean="0"/>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46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3532" y="871778"/>
            <a:ext cx="3991130" cy="5477825"/>
          </a:xfrm>
          <a:prstGeom prst="rect">
            <a:avLst/>
          </a:prstGeom>
        </p:spPr>
      </p:pic>
    </p:spTree>
  </p:cSld>
  <p:clrMapOvr>
    <a:masterClrMapping/>
  </p:clrMapOvr>
  <p:transition advClick="0" advTm="25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34105186_711f98e029_o-1.jpg"/>
          <p:cNvPicPr>
            <a:picLocks noChangeAspect="1"/>
          </p:cNvPicPr>
          <p:nvPr/>
        </p:nvPicPr>
        <p:blipFill>
          <a:blip r:embed="rId2"/>
          <a:stretch>
            <a:fillRect/>
          </a:stretch>
        </p:blipFill>
        <p:spPr>
          <a:xfrm>
            <a:off x="1540669" y="1282924"/>
            <a:ext cx="6274120" cy="4705590"/>
          </a:xfrm>
          <a:prstGeom prst="rect">
            <a:avLst/>
          </a:prstGeom>
        </p:spPr>
      </p:pic>
    </p:spTree>
  </p:cSld>
  <p:clrMapOvr>
    <a:masterClrMapping/>
  </p:clrMapOvr>
  <p:transition advClick="0" advTm="38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6.1</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Monitoring, Measuring and Assessment</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Predictive indicators:</a:t>
            </a:r>
          </a:p>
          <a:p>
            <a:pPr marL="731520" lvl="1" indent="-274320" defTabSz="914400">
              <a:spcBef>
                <a:spcPct val="20000"/>
              </a:spcBef>
              <a:buClr>
                <a:schemeClr val="accent3"/>
              </a:buClr>
              <a:buSzPct val="95000"/>
              <a:buFont typeface="Wingdings 2"/>
              <a:buChar char=""/>
            </a:pPr>
            <a:r>
              <a:rPr lang="en-US" sz="2600" dirty="0" smtClean="0"/>
              <a:t>Near-miss incidents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OHSMS Non-conformances</a:t>
            </a:r>
          </a:p>
          <a:p>
            <a:pPr marL="731520" lvl="1" indent="-274320" defTabSz="914400">
              <a:spcBef>
                <a:spcPct val="20000"/>
              </a:spcBef>
              <a:buClr>
                <a:schemeClr val="accent3"/>
              </a:buClr>
              <a:buSzPct val="95000"/>
              <a:buFont typeface="Wingdings 2"/>
              <a:buChar char=""/>
            </a:pPr>
            <a:r>
              <a:rPr lang="en-US" sz="2600" dirty="0" smtClean="0"/>
              <a:t>Safety climate surveys</a:t>
            </a:r>
          </a:p>
          <a:p>
            <a:pPr marL="274320" indent="-274320" defTabSz="914400">
              <a:spcBef>
                <a:spcPct val="20000"/>
              </a:spcBef>
              <a:buClr>
                <a:schemeClr val="accent3"/>
              </a:buClr>
              <a:buSzPct val="95000"/>
              <a:buFont typeface="Wingdings 2"/>
              <a:buChar char=""/>
            </a:pPr>
            <a:r>
              <a:rPr lang="en-US" sz="2600" dirty="0" smtClean="0"/>
              <a:t>Performance indicators:</a:t>
            </a:r>
          </a:p>
          <a:p>
            <a:pPr marL="731520" lvl="1" indent="-274320" defTabSz="914400">
              <a:spcBef>
                <a:spcPct val="20000"/>
              </a:spcBef>
              <a:buClr>
                <a:schemeClr val="accent3"/>
              </a:buClr>
              <a:buSzPct val="95000"/>
              <a:buFont typeface="Wingdings 2"/>
              <a:buChar char=""/>
            </a:pPr>
            <a:r>
              <a:rPr lang="en-US" sz="2600" dirty="0" smtClean="0"/>
              <a:t>Injury and illness rates</a:t>
            </a:r>
          </a:p>
          <a:p>
            <a:pPr marL="731520" lvl="1" indent="-274320" defTabSz="914400">
              <a:spcBef>
                <a:spcPct val="20000"/>
              </a:spcBef>
              <a:buClr>
                <a:schemeClr val="accent3"/>
              </a:buClr>
              <a:buSzPct val="95000"/>
              <a:buFont typeface="Wingdings 2"/>
              <a:buChar char=""/>
            </a:pPr>
            <a:r>
              <a:rPr lang="en-US" sz="2600" dirty="0" smtClean="0"/>
              <a:t>OHSMS non-conformances</a:t>
            </a:r>
          </a:p>
          <a:p>
            <a:pPr marL="731520" lvl="1" indent="-274320" defTabSz="914400">
              <a:spcBef>
                <a:spcPct val="20000"/>
              </a:spcBef>
              <a:buClr>
                <a:schemeClr val="accent3"/>
              </a:buClr>
              <a:buSzPct val="95000"/>
              <a:buFont typeface="Wingdings 2"/>
              <a:buChar char=""/>
            </a:pPr>
            <a:r>
              <a:rPr lang="en-US" sz="2600" dirty="0" smtClean="0"/>
              <a:t>OSHA non-compliances</a:t>
            </a:r>
          </a:p>
          <a:p>
            <a:pPr marL="731520" lvl="1" indent="-274320" defTabSz="914400">
              <a:spcBef>
                <a:spcPct val="20000"/>
              </a:spcBef>
              <a:buClr>
                <a:schemeClr val="accent3"/>
              </a:buClr>
              <a:buSzPct val="95000"/>
              <a:buFont typeface="Wingdings 2"/>
              <a:buChar char=""/>
            </a:pPr>
            <a:r>
              <a:rPr lang="en-US" sz="2600" dirty="0" smtClean="0"/>
              <a:t>Time to correct safety deficiencies</a:t>
            </a:r>
          </a:p>
          <a:p>
            <a:pPr marL="274320"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AA019189.png"/>
          <p:cNvPicPr>
            <a:picLocks noChangeAspect="1"/>
          </p:cNvPicPr>
          <p:nvPr/>
        </p:nvPicPr>
        <p:blipFill>
          <a:blip r:embed="rId3"/>
          <a:stretch>
            <a:fillRect/>
          </a:stretch>
        </p:blipFill>
        <p:spPr>
          <a:xfrm rot="2264405">
            <a:off x="5565542" y="3219013"/>
            <a:ext cx="3121256" cy="1204000"/>
          </a:xfrm>
          <a:prstGeom prst="rect">
            <a:avLst/>
          </a:prstGeom>
        </p:spPr>
      </p:pic>
    </p:spTree>
  </p:cSld>
  <p:clrMapOvr>
    <a:masterClrMapping/>
  </p:clrMapOvr>
  <p:transition advClick="0" advTm="5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6.1</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Monitoring, Measuring and Assessment</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lang="en-US" sz="2600" dirty="0" smtClean="0"/>
              <a:t>ISO 9001/14001 Linkages:</a:t>
            </a:r>
          </a:p>
          <a:p>
            <a:pPr marL="731520" lvl="1" indent="-274320" defTabSz="914400">
              <a:spcBef>
                <a:spcPct val="20000"/>
              </a:spcBef>
              <a:buClr>
                <a:schemeClr val="accent3"/>
              </a:buClr>
              <a:buSzPct val="95000"/>
              <a:buFont typeface="Wingdings 2"/>
              <a:buChar char=""/>
            </a:pPr>
            <a:r>
              <a:rPr lang="en-US" sz="2600" dirty="0" smtClean="0"/>
              <a:t>ISO 9001, 8.1, 8.2, 8.3, 8.4 (product focused)</a:t>
            </a:r>
          </a:p>
          <a:p>
            <a:pPr marL="731520" lvl="1" indent="-274320" defTabSz="914400">
              <a:spcBef>
                <a:spcPct val="20000"/>
              </a:spcBef>
              <a:buClr>
                <a:schemeClr val="accent3"/>
              </a:buClr>
              <a:buSzPct val="95000"/>
              <a:buFont typeface="Wingdings 2"/>
              <a:buChar char=""/>
            </a:pPr>
            <a:r>
              <a:rPr lang="en-US" sz="2600" dirty="0" smtClean="0"/>
              <a:t>ISO 14001, 4.5.1 and 4.5.2</a:t>
            </a:r>
          </a:p>
          <a:p>
            <a:pPr marL="731520" lvl="1" indent="-274320" defTabSz="914400">
              <a:spcBef>
                <a:spcPct val="20000"/>
              </a:spcBef>
              <a:buClr>
                <a:schemeClr val="accent3"/>
              </a:buClr>
              <a:buSzPct val="95000"/>
            </a:pPr>
            <a:r>
              <a:rPr lang="en-US" sz="2600" dirty="0" smtClean="0"/>
              <a:t>		</a:t>
            </a:r>
          </a:p>
          <a:p>
            <a:pPr marL="731520" lvl="1" indent="-274320" defTabSz="914400">
              <a:spcBef>
                <a:spcPct val="20000"/>
              </a:spcBef>
              <a:buClr>
                <a:schemeClr val="accent3"/>
              </a:buClr>
              <a:buSzPct val="95000"/>
              <a:buFont typeface="Wingdings 2"/>
              <a:buChar char=""/>
            </a:pPr>
            <a:endParaRPr lang="en-US" sz="2600" dirty="0" smtClean="0"/>
          </a:p>
          <a:p>
            <a:pPr marL="274320"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16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6.2</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Incident Investigation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lnSpcReduction="1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Processes to investigate</a:t>
            </a:r>
            <a:r>
              <a:rPr kumimoji="0" lang="en-US" sz="2600" b="0" i="0" u="none" strike="noStrike" kern="1200" cap="none" spc="0" normalizeH="0" noProof="0" dirty="0" smtClean="0">
                <a:ln>
                  <a:noFill/>
                </a:ln>
                <a:solidFill>
                  <a:schemeClr val="tx1"/>
                </a:solidFill>
                <a:effectLst/>
                <a:uLnTx/>
                <a:uFillTx/>
                <a:latin typeface="+mn-lt"/>
                <a:ea typeface="+mn-ea"/>
                <a:cs typeface="+mn-cs"/>
              </a:rPr>
              <a:t> and analyze work-related incidents to determine:</a:t>
            </a:r>
          </a:p>
          <a:p>
            <a:pPr marL="731520" lvl="1" indent="-274320" defTabSz="914400">
              <a:spcBef>
                <a:spcPct val="20000"/>
              </a:spcBef>
              <a:buClr>
                <a:schemeClr val="accent3"/>
              </a:buClr>
              <a:buSzPct val="95000"/>
              <a:buFont typeface="Wingdings 2"/>
              <a:buChar char=""/>
            </a:pPr>
            <a:r>
              <a:rPr lang="en-US" sz="2600" dirty="0" smtClean="0"/>
              <a:t>Deficiencies that may be be causing incidents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Investigation shall be done in a timely manner</a:t>
            </a:r>
          </a:p>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Recommended process elements:</a:t>
            </a:r>
          </a:p>
          <a:p>
            <a:pPr marL="731520" lvl="1" indent="-274320" defTabSz="914400">
              <a:spcBef>
                <a:spcPct val="20000"/>
              </a:spcBef>
              <a:buClr>
                <a:schemeClr val="accent3"/>
              </a:buClr>
              <a:buSzPct val="95000"/>
              <a:buFont typeface="Wingdings 2"/>
              <a:buChar char=""/>
            </a:pPr>
            <a:r>
              <a:rPr lang="en-US" sz="2600" i="1" dirty="0" smtClean="0"/>
              <a:t>What</a:t>
            </a:r>
            <a:r>
              <a:rPr lang="en-US" sz="2600" dirty="0" smtClean="0"/>
              <a:t> needs to be investigated</a:t>
            </a:r>
          </a:p>
          <a:p>
            <a:pPr marL="731520" lvl="1" indent="-274320" defTabSz="914400">
              <a:spcBef>
                <a:spcPct val="20000"/>
              </a:spcBef>
              <a:buClr>
                <a:schemeClr val="accent3"/>
              </a:buClr>
              <a:buSzPct val="95000"/>
              <a:buFont typeface="Wingdings 2"/>
              <a:buChar char=""/>
            </a:pPr>
            <a:r>
              <a:rPr kumimoji="0" lang="en-US" sz="2600" i="1" u="none" strike="noStrike" kern="1200" cap="none" spc="0" normalizeH="0" noProof="0" dirty="0" smtClean="0">
                <a:ln>
                  <a:noFill/>
                </a:ln>
                <a:solidFill>
                  <a:schemeClr val="tx1"/>
                </a:solidFill>
                <a:effectLst/>
                <a:uLnTx/>
                <a:uFillTx/>
                <a:latin typeface="+mn-lt"/>
                <a:ea typeface="+mn-ea"/>
                <a:cs typeface="+mn-cs"/>
              </a:rPr>
              <a:t>When</a:t>
            </a:r>
            <a:r>
              <a:rPr kumimoji="0" lang="en-US" sz="2600" b="0" i="0" u="none" strike="noStrike" kern="1200" cap="none" spc="0" normalizeH="0" noProof="0" dirty="0" smtClean="0">
                <a:ln>
                  <a:noFill/>
                </a:ln>
                <a:solidFill>
                  <a:schemeClr val="tx1"/>
                </a:solidFill>
                <a:effectLst/>
                <a:uLnTx/>
                <a:uFillTx/>
                <a:latin typeface="+mn-lt"/>
                <a:ea typeface="+mn-ea"/>
                <a:cs typeface="+mn-cs"/>
              </a:rPr>
              <a:t> the investigation </a:t>
            </a:r>
            <a:r>
              <a:rPr lang="en-US" sz="2600" dirty="0" smtClean="0"/>
              <a:t>needs to occur</a:t>
            </a:r>
          </a:p>
          <a:p>
            <a:pPr marL="731520" lvl="1" indent="-274320" defTabSz="914400">
              <a:spcBef>
                <a:spcPct val="20000"/>
              </a:spcBef>
              <a:buClr>
                <a:schemeClr val="accent3"/>
              </a:buClr>
              <a:buSzPct val="95000"/>
              <a:buFont typeface="Wingdings 2"/>
              <a:buChar char=""/>
            </a:pPr>
            <a:r>
              <a:rPr kumimoji="0" lang="en-US" sz="2600" i="1" u="none" strike="noStrike" kern="1200" cap="none" spc="0" normalizeH="0" noProof="0" dirty="0" smtClean="0">
                <a:ln>
                  <a:noFill/>
                </a:ln>
                <a:solidFill>
                  <a:schemeClr val="tx1"/>
                </a:solidFill>
                <a:effectLst/>
                <a:uLnTx/>
                <a:uFillTx/>
                <a:latin typeface="+mn-lt"/>
                <a:ea typeface="+mn-ea"/>
                <a:cs typeface="+mn-cs"/>
              </a:rPr>
              <a:t>Who</a:t>
            </a:r>
            <a:r>
              <a:rPr kumimoji="0" lang="en-US" sz="2600" b="0" i="0" u="none" strike="noStrike" kern="1200" cap="none" spc="0" normalizeH="0" noProof="0" dirty="0" smtClean="0">
                <a:ln>
                  <a:noFill/>
                </a:ln>
                <a:solidFill>
                  <a:schemeClr val="tx1"/>
                </a:solidFill>
                <a:effectLst/>
                <a:uLnTx/>
                <a:uFillTx/>
                <a:latin typeface="+mn-lt"/>
                <a:ea typeface="+mn-ea"/>
                <a:cs typeface="+mn-cs"/>
              </a:rPr>
              <a:t> participates in the investigation</a:t>
            </a:r>
          </a:p>
          <a:p>
            <a:pPr marL="731520" lvl="1" indent="-274320" defTabSz="914400">
              <a:spcBef>
                <a:spcPct val="20000"/>
              </a:spcBef>
              <a:buClr>
                <a:schemeClr val="accent3"/>
              </a:buClr>
              <a:buSzPct val="95000"/>
              <a:buFont typeface="Wingdings 2"/>
              <a:buChar char=""/>
            </a:pPr>
            <a:r>
              <a:rPr lang="en-US" sz="2600" i="1" dirty="0" smtClean="0"/>
              <a:t>How</a:t>
            </a:r>
            <a:r>
              <a:rPr lang="en-US" sz="2600" dirty="0" smtClean="0"/>
              <a:t> recommendations should be handled</a:t>
            </a:r>
            <a:r>
              <a:rPr kumimoji="0" lang="en-US" sz="2600" b="0" i="0" u="none" strike="noStrike" kern="1200" cap="none" spc="0" normalizeH="0" noProof="0" dirty="0" smtClean="0">
                <a:ln>
                  <a:noFill/>
                </a:ln>
                <a:solidFill>
                  <a:schemeClr val="tx1"/>
                </a:solidFill>
                <a:effectLst/>
                <a:uLnTx/>
                <a:uFillTx/>
                <a:latin typeface="+mn-lt"/>
                <a:ea typeface="+mn-ea"/>
                <a:cs typeface="+mn-cs"/>
              </a:rPr>
              <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63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6.2</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Incident Investigation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200984"/>
          </a:xfrm>
          <a:prstGeom prst="rect">
            <a:avLst/>
          </a:prstGeom>
        </p:spPr>
        <p:txBody>
          <a:bodyPr vert="horz">
            <a:normAutofit lnSpcReduction="1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The incident investigation should drill deep into causal factors (root causes):</a:t>
            </a:r>
          </a:p>
          <a:p>
            <a:pPr marL="731520" lvl="1" indent="-274320" defTabSz="914400">
              <a:spcBef>
                <a:spcPct val="20000"/>
              </a:spcBef>
              <a:buClr>
                <a:schemeClr val="accent3"/>
              </a:buClr>
              <a:buSzPct val="95000"/>
              <a:buFont typeface="Wingdings 2"/>
              <a:buChar char=""/>
            </a:pPr>
            <a:r>
              <a:rPr lang="en-US" sz="2600" dirty="0" smtClean="0"/>
              <a:t>Organizational</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Operational</a:t>
            </a:r>
          </a:p>
          <a:p>
            <a:pPr marL="731520" lvl="1" indent="-274320" defTabSz="914400">
              <a:spcBef>
                <a:spcPct val="20000"/>
              </a:spcBef>
              <a:buClr>
                <a:schemeClr val="accent3"/>
              </a:buClr>
              <a:buSzPct val="95000"/>
              <a:buFont typeface="Wingdings 2"/>
              <a:buChar char=""/>
            </a:pPr>
            <a:r>
              <a:rPr lang="en-US" sz="2600" dirty="0" smtClean="0"/>
              <a:t>Cultural</a:t>
            </a:r>
          </a:p>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Resist the temptation to “fix and fire”</a:t>
            </a:r>
          </a:p>
          <a:p>
            <a:pPr marL="274320" indent="-274320" defTabSz="914400">
              <a:spcBef>
                <a:spcPct val="20000"/>
              </a:spcBef>
              <a:buClr>
                <a:schemeClr val="accent3"/>
              </a:buClr>
              <a:buSzPct val="95000"/>
              <a:buFont typeface="Wingdings 2"/>
              <a:buChar char=""/>
            </a:pPr>
            <a:r>
              <a:rPr lang="en-US" sz="2600" dirty="0" smtClean="0"/>
              <a:t>“If you keep doing what you did, you will keep getting what you got”</a:t>
            </a:r>
          </a:p>
          <a:p>
            <a:pPr marL="274320" indent="-274320" defTabSz="914400">
              <a:spcBef>
                <a:spcPct val="20000"/>
              </a:spcBef>
              <a:buClr>
                <a:schemeClr val="accent3"/>
              </a:buClr>
              <a:buSzPct val="95000"/>
            </a:pPr>
            <a:r>
              <a:rPr kumimoji="0" lang="en-US" sz="2600" b="0" i="0" u="none" strike="noStrike" kern="1200" cap="none" spc="0" normalizeH="0" noProof="0" dirty="0" smtClean="0">
                <a:ln>
                  <a:noFill/>
                </a:ln>
                <a:solidFill>
                  <a:schemeClr val="tx1"/>
                </a:solidFill>
                <a:effectLst/>
                <a:uLnTx/>
                <a:uFillTx/>
                <a:latin typeface="+mn-lt"/>
                <a:ea typeface="+mn-ea"/>
                <a:cs typeface="+mn-cs"/>
              </a:rPr>
              <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66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6.2</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Incident Investigation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43309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lang="en-US" sz="2600" dirty="0" smtClean="0"/>
              <a:t>ISO 9001/14001 Linkages:</a:t>
            </a:r>
          </a:p>
          <a:p>
            <a:pPr marL="731520" lvl="1" indent="-274320" defTabSz="914400">
              <a:spcBef>
                <a:spcPct val="20000"/>
              </a:spcBef>
              <a:buClr>
                <a:schemeClr val="accent3"/>
              </a:buClr>
              <a:buSzPct val="95000"/>
              <a:buFont typeface="Wingdings 2"/>
              <a:buChar char=""/>
            </a:pPr>
            <a:r>
              <a:rPr lang="en-US" sz="2600" dirty="0" smtClean="0"/>
              <a:t>ISO 9001, 8.3 (non-conforming product)</a:t>
            </a:r>
          </a:p>
          <a:p>
            <a:pPr marL="731520" lvl="1" indent="-274320" defTabSz="914400">
              <a:spcBef>
                <a:spcPct val="20000"/>
              </a:spcBef>
              <a:buClr>
                <a:schemeClr val="accent3"/>
              </a:buClr>
              <a:buSzPct val="95000"/>
              <a:buFont typeface="Wingdings 2"/>
              <a:buChar char=""/>
            </a:pPr>
            <a:r>
              <a:rPr lang="en-US" sz="2600" dirty="0" smtClean="0"/>
              <a:t>ISO 14001, 4.5.3 (corrective/preventive action)</a:t>
            </a:r>
          </a:p>
          <a:p>
            <a:pPr marL="731520" lvl="1" indent="-274320" defTabSz="914400">
              <a:spcBef>
                <a:spcPct val="20000"/>
              </a:spcBef>
              <a:buClr>
                <a:schemeClr val="accent3"/>
              </a:buClr>
              <a:buSzPct val="95000"/>
            </a:pPr>
            <a:r>
              <a:rPr lang="en-US" sz="2600" dirty="0" smtClean="0"/>
              <a:t>		</a:t>
            </a:r>
          </a:p>
          <a:p>
            <a:pPr marL="731520" lvl="1" indent="-274320" defTabSz="914400">
              <a:spcBef>
                <a:spcPct val="20000"/>
              </a:spcBef>
              <a:buClr>
                <a:schemeClr val="accent3"/>
              </a:buClr>
              <a:buSzPct val="95000"/>
              <a:buFont typeface="Wingdings 2"/>
              <a:buChar char=""/>
            </a:pPr>
            <a:endParaRPr lang="en-US" sz="2600" dirty="0" smtClean="0"/>
          </a:p>
          <a:p>
            <a:pPr marL="274320"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p:cNvPicPr>
            <a:picLocks noChangeAspect="1" noChangeArrowheads="1"/>
          </p:cNvPicPr>
          <p:nvPr/>
        </p:nvPicPr>
        <p:blipFill>
          <a:blip r:embed="rId3"/>
          <a:srcRect/>
          <a:stretch>
            <a:fillRect/>
          </a:stretch>
        </p:blipFill>
        <p:spPr bwMode="auto">
          <a:xfrm>
            <a:off x="3079798" y="4045081"/>
            <a:ext cx="3470275" cy="1604963"/>
          </a:xfrm>
          <a:prstGeom prst="rect">
            <a:avLst/>
          </a:prstGeom>
          <a:noFill/>
          <a:ln w="9525">
            <a:noFill/>
            <a:miter lim="800000"/>
            <a:headEnd/>
            <a:tailEnd/>
          </a:ln>
          <a:effectLst>
            <a:outerShdw blurRad="193675" dist="635000" dir="2700000" algn="tl" rotWithShape="0">
              <a:srgbClr val="000000">
                <a:alpha val="43000"/>
              </a:srgbClr>
            </a:outerShdw>
          </a:effectLst>
        </p:spPr>
      </p:pic>
    </p:spTree>
  </p:cSld>
  <p:clrMapOvr>
    <a:masterClrMapping/>
  </p:clrMapOvr>
  <p:transition advClick="0" advTm="18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6.3</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Audits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661557"/>
          </a:xfrm>
          <a:prstGeom prst="rect">
            <a:avLst/>
          </a:prstGeom>
        </p:spPr>
        <p:txBody>
          <a:bodyPr vert="horz">
            <a:normAutofit fontScale="925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Processes to:</a:t>
            </a:r>
          </a:p>
          <a:p>
            <a:pPr marL="731520" lvl="1" indent="-274320" defTabSz="914400">
              <a:spcBef>
                <a:spcPct val="20000"/>
              </a:spcBef>
              <a:buClr>
                <a:schemeClr val="accent3"/>
              </a:buClr>
              <a:buSzPct val="95000"/>
              <a:buFont typeface="Wingdings 2"/>
              <a:buChar char=""/>
            </a:pPr>
            <a:r>
              <a:rPr lang="en-US" sz="2600" dirty="0" smtClean="0"/>
              <a:t>Conduct periodic audits to determine if the OHSMS has been appropriately applied and is effectively implemented</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Communicate results to:</a:t>
            </a:r>
          </a:p>
          <a:p>
            <a:pPr marL="1188720" lvl="2" indent="-274320" defTabSz="914400">
              <a:spcBef>
                <a:spcPct val="20000"/>
              </a:spcBef>
              <a:buClr>
                <a:schemeClr val="accent3"/>
              </a:buClr>
              <a:buSzPct val="95000"/>
              <a:buFont typeface="Wingdings 2"/>
              <a:buChar char=""/>
            </a:pPr>
            <a:r>
              <a:rPr lang="en-US" sz="2600" dirty="0" smtClean="0"/>
              <a:t>Those responsible for corrective/preventive actions</a:t>
            </a:r>
          </a:p>
          <a:p>
            <a:pPr marL="1188720" lvl="2"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Area Supervisors and others that are affected</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Immediately communicate </a:t>
            </a:r>
            <a:r>
              <a:rPr lang="en-US" sz="2600" dirty="0" smtClean="0"/>
              <a:t>situations that might cause a fatality, serious injury or illness so that corrective actions can be taken</a:t>
            </a:r>
            <a:r>
              <a:rPr kumimoji="0" lang="en-US" sz="2600" b="0" i="0" u="none" strike="noStrike" kern="1200" cap="none" spc="0" normalizeH="0" noProof="0" dirty="0" smtClean="0">
                <a:ln>
                  <a:noFill/>
                </a:ln>
                <a:solidFill>
                  <a:schemeClr val="tx1"/>
                </a:solidFill>
                <a:effectLst/>
                <a:uLnTx/>
                <a:uFillTx/>
                <a:latin typeface="+mn-lt"/>
                <a:ea typeface="+mn-ea"/>
                <a:cs typeface="+mn-cs"/>
              </a:rPr>
              <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5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6.3</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Audits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66155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Benefits of auditing:</a:t>
            </a:r>
          </a:p>
          <a:p>
            <a:pPr marL="731520" lvl="1" indent="-274320" defTabSz="914400">
              <a:spcBef>
                <a:spcPct val="20000"/>
              </a:spcBef>
              <a:buClr>
                <a:schemeClr val="accent3"/>
              </a:buClr>
              <a:buSzPct val="95000"/>
              <a:buFont typeface="Wingdings 2"/>
              <a:buChar char=""/>
            </a:pPr>
            <a:r>
              <a:rPr lang="en-US" sz="2600" dirty="0" smtClean="0"/>
              <a:t>Drive the continual improvement forward</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Opportunity for employee participation</a:t>
            </a:r>
          </a:p>
          <a:p>
            <a:pPr marL="731520" lvl="1" indent="-274320" defTabSz="914400">
              <a:spcBef>
                <a:spcPct val="20000"/>
              </a:spcBef>
              <a:buClr>
                <a:schemeClr val="accent3"/>
              </a:buClr>
              <a:buSzPct val="95000"/>
              <a:buFont typeface="Wingdings 2"/>
              <a:buChar char=""/>
            </a:pPr>
            <a:r>
              <a:rPr lang="en-US" sz="2600" noProof="0" dirty="0" smtClean="0"/>
              <a:t>Identifies </a:t>
            </a:r>
            <a:r>
              <a:rPr lang="en-US" sz="2600" dirty="0" smtClean="0"/>
              <a:t>risks and OSHA compliance issues</a:t>
            </a:r>
          </a:p>
          <a:p>
            <a:pPr marL="274320" indent="-274320" defTabSz="914400">
              <a:spcBef>
                <a:spcPct val="20000"/>
              </a:spcBef>
              <a:buClr>
                <a:schemeClr val="accent3"/>
              </a:buClr>
              <a:buSzPct val="95000"/>
              <a:buFont typeface="Wingdings 2"/>
              <a:buChar char=""/>
            </a:pPr>
            <a:r>
              <a:rPr lang="en-US" sz="2600" dirty="0" smtClean="0"/>
              <a:t>ISO 9001/14001 Linkages:</a:t>
            </a:r>
          </a:p>
          <a:p>
            <a:pPr marL="731520" lvl="1" indent="-274320" defTabSz="914400">
              <a:spcBef>
                <a:spcPct val="20000"/>
              </a:spcBef>
              <a:buClr>
                <a:schemeClr val="accent3"/>
              </a:buClr>
              <a:buSzPct val="95000"/>
              <a:buFont typeface="Wingdings 2"/>
              <a:buChar char=""/>
            </a:pPr>
            <a:r>
              <a:rPr lang="en-US" sz="2600" dirty="0" smtClean="0"/>
              <a:t>ISO 9001, 8.2.2</a:t>
            </a:r>
          </a:p>
          <a:p>
            <a:pPr marL="731520" lvl="1" indent="-274320" defTabSz="914400">
              <a:spcBef>
                <a:spcPct val="20000"/>
              </a:spcBef>
              <a:buClr>
                <a:schemeClr val="accent3"/>
              </a:buClr>
              <a:buSzPct val="95000"/>
              <a:buFont typeface="Wingdings 2"/>
              <a:buChar char=""/>
            </a:pPr>
            <a:r>
              <a:rPr lang="en-US" sz="2600" dirty="0" smtClean="0"/>
              <a:t>ISO 14001, 4.5.5</a:t>
            </a:r>
          </a:p>
          <a:p>
            <a:pPr marL="731520" lvl="1" indent="-274320" defTabSz="914400">
              <a:spcBef>
                <a:spcPct val="20000"/>
              </a:spcBef>
              <a:buClr>
                <a:schemeClr val="accent3"/>
              </a:buClr>
              <a:buSzPct val="95000"/>
            </a:pPr>
            <a:r>
              <a:rPr lang="en-US" sz="2600" dirty="0" smtClean="0"/>
              <a:t>		</a:t>
            </a:r>
            <a:r>
              <a:rPr kumimoji="0" lang="en-US" sz="2600" b="0" i="0" u="none" strike="noStrike" kern="1200" cap="none" spc="0" normalizeH="0" noProof="0" dirty="0" smtClean="0">
                <a:ln>
                  <a:noFill/>
                </a:ln>
                <a:solidFill>
                  <a:schemeClr val="tx1"/>
                </a:solidFill>
                <a:effectLst/>
                <a:uLnTx/>
                <a:uFillTx/>
                <a:latin typeface="+mn-lt"/>
                <a:ea typeface="+mn-ea"/>
                <a:cs typeface="+mn-cs"/>
              </a:rPr>
              <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6" descr="analyze"/>
          <p:cNvPicPr>
            <a:picLocks noChangeAspect="1" noChangeArrowheads="1"/>
          </p:cNvPicPr>
          <p:nvPr/>
        </p:nvPicPr>
        <p:blipFill>
          <a:blip r:embed="rId3"/>
          <a:srcRect/>
          <a:stretch>
            <a:fillRect/>
          </a:stretch>
        </p:blipFill>
        <p:spPr bwMode="auto">
          <a:xfrm>
            <a:off x="6667500" y="3763293"/>
            <a:ext cx="2019300" cy="2628900"/>
          </a:xfrm>
          <a:prstGeom prst="rect">
            <a:avLst/>
          </a:prstGeom>
          <a:noFill/>
        </p:spPr>
      </p:pic>
    </p:spTree>
  </p:cSld>
  <p:clrMapOvr>
    <a:masterClrMapping/>
  </p:clrMapOvr>
  <p:transition advClick="0" advTm="55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International</a:t>
            </a:r>
            <a:r>
              <a:rPr kumimoji="0" lang="en-US" sz="3200" b="0" i="0" u="none" strike="noStrike" kern="1200" cap="none" spc="0" normalizeH="0" noProof="0" dirty="0" smtClean="0">
                <a:ln>
                  <a:noFill/>
                </a:ln>
                <a:solidFill>
                  <a:schemeClr val="tx2"/>
                </a:solidFill>
                <a:effectLst/>
                <a:uLnTx/>
                <a:uFillTx/>
                <a:latin typeface="+mj-lt"/>
                <a:ea typeface="+mj-ea"/>
                <a:cs typeface="+mj-cs"/>
              </a:rPr>
              <a:t> Standard for Auditing</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661557"/>
          </a:xfrm>
          <a:prstGeom prst="rect">
            <a:avLst/>
          </a:prstGeom>
        </p:spPr>
        <p:txBody>
          <a:bodyPr vert="horz">
            <a:normAutofit lnSpcReduction="1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ISO 19011:2002, provides audit guidelines on:</a:t>
            </a:r>
          </a:p>
          <a:p>
            <a:pPr marL="731520" lvl="1" indent="-274320" defTabSz="914400">
              <a:spcBef>
                <a:spcPct val="20000"/>
              </a:spcBef>
              <a:buClr>
                <a:schemeClr val="accent3"/>
              </a:buClr>
              <a:buSzPct val="95000"/>
              <a:buFont typeface="Wingdings 2"/>
              <a:buChar char=""/>
            </a:pPr>
            <a:r>
              <a:rPr lang="en-US" sz="2600" dirty="0" smtClean="0"/>
              <a:t>Terms and definitions</a:t>
            </a:r>
          </a:p>
          <a:p>
            <a:pPr marL="731520" lvl="1" indent="-274320" defTabSz="914400">
              <a:spcBef>
                <a:spcPct val="20000"/>
              </a:spcBef>
              <a:buClr>
                <a:schemeClr val="accent3"/>
              </a:buClr>
              <a:buSzPct val="95000"/>
              <a:buFont typeface="Wingdings 2"/>
              <a:buChar char=""/>
            </a:pPr>
            <a:r>
              <a:rPr lang="en-US" sz="2600" dirty="0" smtClean="0"/>
              <a:t>Principles of auditing</a:t>
            </a:r>
          </a:p>
          <a:p>
            <a:pPr marL="731520" lvl="1" indent="-274320" defTabSz="914400">
              <a:spcBef>
                <a:spcPct val="20000"/>
              </a:spcBef>
              <a:buClr>
                <a:schemeClr val="accent3"/>
              </a:buClr>
              <a:buSzPct val="95000"/>
              <a:buFont typeface="Wingdings 2"/>
              <a:buChar char=""/>
            </a:pPr>
            <a:r>
              <a:rPr lang="en-US" sz="2600" dirty="0" smtClean="0"/>
              <a:t>Managing an audit program</a:t>
            </a:r>
          </a:p>
          <a:p>
            <a:pPr marL="731520" lvl="1" indent="-274320" defTabSz="914400">
              <a:spcBef>
                <a:spcPct val="20000"/>
              </a:spcBef>
              <a:buClr>
                <a:schemeClr val="accent3"/>
              </a:buClr>
              <a:buSzPct val="95000"/>
              <a:buFont typeface="Wingdings 2"/>
              <a:buChar char=""/>
            </a:pPr>
            <a:r>
              <a:rPr lang="en-US" sz="2600" dirty="0" smtClean="0"/>
              <a:t>Audit program implementation</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Audit activities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Preparing for audit activities</a:t>
            </a:r>
          </a:p>
          <a:p>
            <a:pPr marL="731520" lvl="1" indent="-274320" defTabSz="914400">
              <a:spcBef>
                <a:spcPct val="20000"/>
              </a:spcBef>
              <a:buClr>
                <a:schemeClr val="accent3"/>
              </a:buClr>
              <a:buSzPct val="95000"/>
              <a:buFont typeface="Wingdings 2"/>
              <a:buChar char=""/>
            </a:pPr>
            <a:r>
              <a:rPr lang="en-US" sz="2600" dirty="0" smtClean="0"/>
              <a:t>Conducting audit activities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Audit reporting</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2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92243"/>
            <a:ext cx="8229600" cy="1143000"/>
          </a:xfrm>
        </p:spPr>
        <p:txBody>
          <a:bodyPr>
            <a:normAutofit/>
          </a:bodyPr>
          <a:lstStyle/>
          <a:p>
            <a:r>
              <a:rPr lang="en-US" sz="3200" dirty="0" smtClean="0"/>
              <a:t>Management Leadership/Employee Participation</a:t>
            </a:r>
            <a:endParaRPr lang="en-US" sz="3200" dirty="0"/>
          </a:p>
        </p:txBody>
      </p:sp>
      <p:sp>
        <p:nvSpPr>
          <p:cNvPr id="5" name="Content Placeholder 4"/>
          <p:cNvSpPr>
            <a:spLocks noGrp="1"/>
          </p:cNvSpPr>
          <p:nvPr>
            <p:ph idx="1"/>
          </p:nvPr>
        </p:nvSpPr>
        <p:spPr>
          <a:xfrm>
            <a:off x="457201" y="1783559"/>
            <a:ext cx="5851624" cy="4600307"/>
          </a:xfrm>
        </p:spPr>
        <p:txBody>
          <a:bodyPr>
            <a:normAutofit fontScale="92500"/>
          </a:bodyPr>
          <a:lstStyle/>
          <a:p>
            <a:r>
              <a:rPr lang="en-US" dirty="0" smtClean="0"/>
              <a:t>3.2  Employee Participation</a:t>
            </a:r>
          </a:p>
          <a:p>
            <a:pPr lvl="1"/>
            <a:r>
              <a:rPr lang="en-US" dirty="0" smtClean="0"/>
              <a:t>Involvement by employees at all levels</a:t>
            </a:r>
          </a:p>
          <a:p>
            <a:pPr lvl="1"/>
            <a:r>
              <a:rPr lang="en-US" dirty="0" smtClean="0"/>
              <a:t>Provide time and resources for employee involvement in planning, implementation and preventive and corrective actions</a:t>
            </a:r>
          </a:p>
          <a:p>
            <a:pPr lvl="1"/>
            <a:r>
              <a:rPr lang="en-US" dirty="0" smtClean="0"/>
              <a:t>Provide access to OHSMS information</a:t>
            </a:r>
          </a:p>
          <a:p>
            <a:pPr lvl="1"/>
            <a:r>
              <a:rPr lang="en-US" dirty="0" smtClean="0"/>
              <a:t>Remove barriers/obstacles to participation</a:t>
            </a:r>
          </a:p>
          <a:p>
            <a:pPr lvl="1"/>
            <a:r>
              <a:rPr lang="en-US" i="1" dirty="0" smtClean="0"/>
              <a:t>Examples of employee participation include process hazard analysis, development of job instructions, training development, committees</a:t>
            </a:r>
          </a:p>
          <a:p>
            <a:pPr lvl="1"/>
            <a:endParaRPr lang="en-US" dirty="0" smtClean="0"/>
          </a:p>
          <a:p>
            <a:pPr lvl="1"/>
            <a:endParaRPr lang="en-US" dirty="0" smtClean="0"/>
          </a:p>
          <a:p>
            <a:pPr>
              <a:buNone/>
            </a:pPr>
            <a:endParaRPr lang="en-US" dirty="0" smtClean="0"/>
          </a:p>
          <a:p>
            <a:pPr lvl="1"/>
            <a:endParaRPr lang="en-US" dirty="0"/>
          </a:p>
          <a:p>
            <a:pPr lvl="1">
              <a:buNone/>
            </a:pPr>
            <a:endParaRPr lang="en-US" dirty="0" smtClean="0"/>
          </a:p>
          <a:p>
            <a:pPr lvl="1"/>
            <a:endParaRPr lang="en-US" dirty="0"/>
          </a:p>
        </p:txBody>
      </p:sp>
      <p:pic>
        <p:nvPicPr>
          <p:cNvPr id="6" name="Picture 5" descr="j0149024.jpg"/>
          <p:cNvPicPr>
            <a:picLocks noChangeAspect="1"/>
          </p:cNvPicPr>
          <p:nvPr/>
        </p:nvPicPr>
        <p:blipFill>
          <a:blip r:embed="rId3"/>
          <a:stretch>
            <a:fillRect/>
          </a:stretch>
        </p:blipFill>
        <p:spPr>
          <a:xfrm>
            <a:off x="6484319" y="3132375"/>
            <a:ext cx="2395698" cy="1597132"/>
          </a:xfrm>
          <a:prstGeom prst="rect">
            <a:avLst/>
          </a:prstGeom>
        </p:spPr>
      </p:pic>
    </p:spTree>
  </p:cSld>
  <p:clrMapOvr>
    <a:masterClrMapping/>
  </p:clrMapOvr>
  <p:transition advClick="0" advTm="89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6.4</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Corrective </a:t>
            </a:r>
            <a:r>
              <a:rPr lang="en-US" sz="3200" dirty="0" smtClean="0">
                <a:solidFill>
                  <a:schemeClr val="tx2"/>
                </a:solidFill>
                <a:latin typeface="+mj-lt"/>
                <a:ea typeface="+mj-ea"/>
                <a:cs typeface="+mj-cs"/>
              </a:rPr>
              <a:t>and Preventive Actions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66155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Processes to:</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Address OHSMS deficiencies and inadequately controlled hazards</a:t>
            </a:r>
          </a:p>
          <a:p>
            <a:pPr marL="731520" lvl="1" indent="-274320" defTabSz="914400">
              <a:spcBef>
                <a:spcPct val="20000"/>
              </a:spcBef>
              <a:buClr>
                <a:schemeClr val="accent3"/>
              </a:buClr>
              <a:buSzPct val="95000"/>
              <a:buFont typeface="Wingdings 2"/>
              <a:buChar char=""/>
            </a:pPr>
            <a:r>
              <a:rPr lang="en-US" sz="2600" dirty="0" smtClean="0"/>
              <a:t>Identify any new hazards resulting from preventive and corrective actions, and overall risk reduction</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Expedite actions on inadequately controlled hazards that could cause serious injury/illness</a:t>
            </a:r>
          </a:p>
          <a:p>
            <a:pPr marL="731520" lvl="1" indent="-274320" defTabSz="914400">
              <a:spcBef>
                <a:spcPct val="20000"/>
              </a:spcBef>
              <a:buClr>
                <a:schemeClr val="accent3"/>
              </a:buClr>
              <a:buSzPct val="95000"/>
              <a:buFont typeface="Wingdings 2"/>
              <a:buChar char=""/>
            </a:pPr>
            <a:r>
              <a:rPr lang="en-US" sz="2600" dirty="0" smtClean="0"/>
              <a:t>Track actions to ensure effective implementation</a:t>
            </a:r>
            <a:r>
              <a:rPr kumimoji="0" lang="en-US" sz="2600" b="0" i="0" u="none" strike="noStrike" kern="1200" cap="none" spc="0" normalizeH="0" noProof="0" dirty="0" smtClean="0">
                <a:ln>
                  <a:noFill/>
                </a:ln>
                <a:solidFill>
                  <a:schemeClr val="tx1"/>
                </a:solidFill>
                <a:effectLst/>
                <a:uLnTx/>
                <a:uFillTx/>
                <a:latin typeface="+mn-lt"/>
                <a:ea typeface="+mn-ea"/>
                <a:cs typeface="+mn-cs"/>
              </a:rPr>
              <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6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6.4</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Corrective </a:t>
            </a:r>
            <a:r>
              <a:rPr lang="en-US" sz="3200" dirty="0" smtClean="0">
                <a:solidFill>
                  <a:schemeClr val="tx2"/>
                </a:solidFill>
                <a:latin typeface="+mj-lt"/>
                <a:ea typeface="+mj-ea"/>
                <a:cs typeface="+mj-cs"/>
              </a:rPr>
              <a:t>and Preventive Actions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466155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When a significant amount of time will be needed to completely correct a hazard, interim measures should be taken</a:t>
            </a:r>
          </a:p>
          <a:p>
            <a:pPr marL="274320" indent="-274320" defTabSz="914400">
              <a:spcBef>
                <a:spcPct val="20000"/>
              </a:spcBef>
              <a:buClr>
                <a:schemeClr val="accent3"/>
              </a:buClr>
              <a:buSzPct val="95000"/>
              <a:buFont typeface="Wingdings 2"/>
              <a:buChar char=""/>
            </a:pPr>
            <a:r>
              <a:rPr lang="en-US" sz="2600" baseline="0" dirty="0" smtClean="0"/>
              <a:t>ISO</a:t>
            </a:r>
            <a:r>
              <a:rPr lang="en-US" sz="2600" dirty="0" smtClean="0"/>
              <a:t> 9001/14001 Linkages: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ISO</a:t>
            </a:r>
            <a:r>
              <a:rPr kumimoji="0" lang="en-US" sz="2600" b="0" i="0" u="none" strike="noStrike" kern="1200" cap="none" spc="0" normalizeH="0" noProof="0" dirty="0" smtClean="0">
                <a:ln>
                  <a:noFill/>
                </a:ln>
                <a:solidFill>
                  <a:schemeClr val="tx1"/>
                </a:solidFill>
                <a:effectLst/>
                <a:uLnTx/>
                <a:uFillTx/>
                <a:latin typeface="+mn-lt"/>
                <a:ea typeface="+mn-ea"/>
                <a:cs typeface="+mn-cs"/>
              </a:rPr>
              <a:t> 9001, 8.5.2, 8.5.3</a:t>
            </a:r>
          </a:p>
          <a:p>
            <a:pPr marL="731520" lvl="1" indent="-274320" defTabSz="914400">
              <a:spcBef>
                <a:spcPct val="20000"/>
              </a:spcBef>
              <a:buClr>
                <a:schemeClr val="accent3"/>
              </a:buClr>
              <a:buSzPct val="95000"/>
              <a:buFont typeface="Wingdings 2"/>
              <a:buChar char=""/>
            </a:pPr>
            <a:r>
              <a:rPr lang="en-US" sz="2600" baseline="0" dirty="0" smtClean="0"/>
              <a:t>ISO</a:t>
            </a:r>
            <a:r>
              <a:rPr lang="en-US" sz="2600" dirty="0" smtClean="0"/>
              <a:t> 14001, 4.5.3</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53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7813"/>
            <a:ext cx="8229600"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Feedback to the Planning Process</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457200" y="1730636"/>
            <a:ext cx="8229600" cy="294487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lang="en-US" sz="2600" dirty="0" smtClean="0"/>
              <a:t>Processes to ensure that the results of monitoring and measuring, audits, incident investigation and preventive and corrective action are  included in the ongoing processes of:</a:t>
            </a:r>
          </a:p>
          <a:p>
            <a:pPr marL="731520" lvl="1" indent="-274320" defTabSz="914400">
              <a:spcBef>
                <a:spcPct val="20000"/>
              </a:spcBef>
              <a:buClr>
                <a:schemeClr val="accent3"/>
              </a:buClr>
              <a:buSzPct val="95000"/>
              <a:buFont typeface="Wingdings 2"/>
              <a:buChar char=""/>
            </a:pPr>
            <a:r>
              <a:rPr lang="en-US" sz="2600" dirty="0" smtClean="0"/>
              <a:t>Planning</a:t>
            </a:r>
          </a:p>
          <a:p>
            <a:pPr marL="731520" lvl="1" indent="-274320" defTabSz="914400">
              <a:spcBef>
                <a:spcPct val="20000"/>
              </a:spcBef>
              <a:buClr>
                <a:schemeClr val="accent3"/>
              </a:buClr>
              <a:buSzPct val="95000"/>
              <a:buFont typeface="Wingdings 2"/>
              <a:buChar char=""/>
            </a:pPr>
            <a:r>
              <a:rPr lang="en-US" sz="2600" dirty="0" smtClean="0"/>
              <a:t>Management review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43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Management Review	</a:t>
            </a:r>
            <a:endParaRPr lang="en-US" sz="3600" dirty="0"/>
          </a:p>
        </p:txBody>
      </p:sp>
      <p:sp>
        <p:nvSpPr>
          <p:cNvPr id="3" name="Text Placeholder 2"/>
          <p:cNvSpPr>
            <a:spLocks noGrp="1"/>
          </p:cNvSpPr>
          <p:nvPr>
            <p:ph type="body" idx="1"/>
          </p:nvPr>
        </p:nvSpPr>
        <p:spPr/>
        <p:txBody>
          <a:bodyPr/>
          <a:lstStyle/>
          <a:p>
            <a:r>
              <a:rPr lang="en-US" dirty="0" smtClean="0"/>
              <a:t>ANSI Z10 Section 7.0</a:t>
            </a:r>
            <a:endParaRPr lang="en-US" dirty="0"/>
          </a:p>
        </p:txBody>
      </p:sp>
    </p:spTree>
  </p:cSld>
  <p:clrMapOvr>
    <a:masterClrMapping/>
  </p:clrMapOvr>
  <p:transition advClick="0" advTm="1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124200" y="5791200"/>
            <a:ext cx="3505200" cy="6858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Z10 OHSMS Cycle</a:t>
            </a:r>
            <a:endParaRPr kumimoji="0" lang="en-US" sz="3600" b="0" i="0"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pic>
        <p:nvPicPr>
          <p:cNvPr id="5" name="Picture 4"/>
          <p:cNvPicPr>
            <a:picLocks noChangeArrowheads="1"/>
          </p:cNvPicPr>
          <p:nvPr/>
        </p:nvPicPr>
        <p:blipFill>
          <a:blip r:embed="rId3"/>
          <a:srcRect/>
          <a:stretch>
            <a:fillRect/>
          </a:stretch>
        </p:blipFill>
        <p:spPr bwMode="auto">
          <a:xfrm>
            <a:off x="3505200" y="3124200"/>
            <a:ext cx="2133600" cy="1981200"/>
          </a:xfrm>
          <a:prstGeom prst="rect">
            <a:avLst/>
          </a:prstGeom>
          <a:noFill/>
          <a:ln w="12700">
            <a:noFill/>
            <a:miter lim="800000"/>
            <a:headEnd/>
            <a:tailEnd/>
          </a:ln>
        </p:spPr>
      </p:pic>
      <p:sp>
        <p:nvSpPr>
          <p:cNvPr id="6" name="Text Box 5"/>
          <p:cNvSpPr txBox="1">
            <a:spLocks noChangeArrowheads="1"/>
          </p:cNvSpPr>
          <p:nvPr/>
        </p:nvSpPr>
        <p:spPr bwMode="auto">
          <a:xfrm>
            <a:off x="3048000" y="2133600"/>
            <a:ext cx="3124200" cy="915988"/>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3.0  Policy Management Leadership &amp; Employee Participation</a:t>
            </a:r>
          </a:p>
        </p:txBody>
      </p:sp>
      <p:sp>
        <p:nvSpPr>
          <p:cNvPr id="7" name="Text Box 6"/>
          <p:cNvSpPr txBox="1">
            <a:spLocks noChangeArrowheads="1"/>
          </p:cNvSpPr>
          <p:nvPr/>
        </p:nvSpPr>
        <p:spPr bwMode="auto">
          <a:xfrm>
            <a:off x="5562600" y="3657600"/>
            <a:ext cx="1905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4.0  Planning</a:t>
            </a:r>
          </a:p>
        </p:txBody>
      </p:sp>
      <p:sp>
        <p:nvSpPr>
          <p:cNvPr id="8" name="Text Box 7"/>
          <p:cNvSpPr txBox="1">
            <a:spLocks noChangeArrowheads="1"/>
          </p:cNvSpPr>
          <p:nvPr/>
        </p:nvSpPr>
        <p:spPr bwMode="auto">
          <a:xfrm>
            <a:off x="5257800" y="4876800"/>
            <a:ext cx="2362200" cy="92333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5.0  Implementation and Operation</a:t>
            </a:r>
          </a:p>
        </p:txBody>
      </p:sp>
      <p:sp>
        <p:nvSpPr>
          <p:cNvPr id="9" name="Text Box 8"/>
          <p:cNvSpPr txBox="1">
            <a:spLocks noChangeArrowheads="1"/>
          </p:cNvSpPr>
          <p:nvPr/>
        </p:nvSpPr>
        <p:spPr bwMode="auto">
          <a:xfrm>
            <a:off x="1752600" y="4876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t>6.0 </a:t>
            </a:r>
            <a:r>
              <a:rPr lang="en-US" b="1" dirty="0" smtClean="0"/>
              <a:t> Evaluation and </a:t>
            </a:r>
            <a:r>
              <a:rPr lang="en-US" b="1" dirty="0"/>
              <a:t>Corrective Action</a:t>
            </a:r>
          </a:p>
        </p:txBody>
      </p:sp>
      <p:sp>
        <p:nvSpPr>
          <p:cNvPr id="10" name="Text Box 9"/>
          <p:cNvSpPr txBox="1">
            <a:spLocks noChangeArrowheads="1"/>
          </p:cNvSpPr>
          <p:nvPr/>
        </p:nvSpPr>
        <p:spPr bwMode="auto">
          <a:xfrm>
            <a:off x="1371600" y="3733800"/>
            <a:ext cx="2362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rgbClr val="FF0000"/>
                </a:solidFill>
              </a:rPr>
              <a:t>7.0  Management Review</a:t>
            </a:r>
          </a:p>
        </p:txBody>
      </p:sp>
      <p:sp>
        <p:nvSpPr>
          <p:cNvPr id="11" name="AutoShape 10"/>
          <p:cNvSpPr>
            <a:spLocks noChangeArrowheads="1"/>
          </p:cNvSpPr>
          <p:nvPr/>
        </p:nvSpPr>
        <p:spPr bwMode="auto">
          <a:xfrm rot="5400000">
            <a:off x="6248400" y="1447800"/>
            <a:ext cx="2514600" cy="2057400"/>
          </a:xfrm>
          <a:prstGeom prst="chevron">
            <a:avLst>
              <a:gd name="adj" fmla="val 30556"/>
            </a:avLst>
          </a:prstGeom>
          <a:solidFill>
            <a:srgbClr val="FFFF99"/>
          </a:solidFill>
          <a:ln w="9525">
            <a:solidFill>
              <a:schemeClr val="tx1"/>
            </a:solidFill>
            <a:miter lim="800000"/>
            <a:headEnd/>
            <a:tailEnd/>
          </a:ln>
        </p:spPr>
        <p:txBody>
          <a:bodyPr wrap="none" anchor="ctr">
            <a:prstTxWarp prst="textNoShape">
              <a:avLst/>
            </a:prstTxWarp>
          </a:bodyPr>
          <a:lstStyle/>
          <a:p>
            <a:endParaRPr lang="en-US" dirty="0"/>
          </a:p>
        </p:txBody>
      </p:sp>
      <p:sp>
        <p:nvSpPr>
          <p:cNvPr id="12" name="Text Box 11"/>
          <p:cNvSpPr txBox="1">
            <a:spLocks noChangeArrowheads="1"/>
          </p:cNvSpPr>
          <p:nvPr/>
        </p:nvSpPr>
        <p:spPr bwMode="auto">
          <a:xfrm>
            <a:off x="6629400" y="1828800"/>
            <a:ext cx="1905000" cy="196977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REDUCE:</a:t>
            </a:r>
            <a:r>
              <a:rPr lang="en-US" b="1" dirty="0"/>
              <a:t> </a:t>
            </a:r>
            <a:r>
              <a:rPr lang="en-US" sz="1600" b="1" dirty="0"/>
              <a:t>hazards    </a:t>
            </a:r>
            <a:r>
              <a:rPr lang="en-US" sz="1600" b="1" dirty="0" smtClean="0"/>
              <a:t>       risks                  </a:t>
            </a:r>
            <a:r>
              <a:rPr lang="en-US" sz="1600" b="1" dirty="0"/>
              <a:t>incidents    </a:t>
            </a:r>
            <a:r>
              <a:rPr lang="en-US" sz="1600" b="1" dirty="0" smtClean="0"/>
              <a:t>   </a:t>
            </a:r>
            <a:r>
              <a:rPr lang="en-US" sz="1600" b="1" dirty="0"/>
              <a:t>comp costs   </a:t>
            </a:r>
            <a:r>
              <a:rPr lang="en-US" sz="1600" b="1" dirty="0" smtClean="0"/>
              <a:t>    </a:t>
            </a:r>
            <a:r>
              <a:rPr lang="en-US" sz="1600" b="1" dirty="0"/>
              <a:t>lost time</a:t>
            </a:r>
          </a:p>
          <a:p>
            <a:pPr>
              <a:spcBef>
                <a:spcPct val="50000"/>
              </a:spcBef>
            </a:pPr>
            <a:endParaRPr lang="en-US" sz="1600" b="1" dirty="0"/>
          </a:p>
        </p:txBody>
      </p:sp>
      <p:sp>
        <p:nvSpPr>
          <p:cNvPr id="13" name="AutoShape 12"/>
          <p:cNvSpPr>
            <a:spLocks noChangeArrowheads="1"/>
          </p:cNvSpPr>
          <p:nvPr/>
        </p:nvSpPr>
        <p:spPr bwMode="auto">
          <a:xfrm rot="16200000">
            <a:off x="152400" y="1447800"/>
            <a:ext cx="2514600" cy="2057400"/>
          </a:xfrm>
          <a:prstGeom prst="chevron">
            <a:avLst>
              <a:gd name="adj" fmla="val 30556"/>
            </a:avLst>
          </a:prstGeom>
          <a:solidFill>
            <a:srgbClr val="CCFFCC"/>
          </a:solidFill>
          <a:ln w="9525">
            <a:solidFill>
              <a:schemeClr val="tx1"/>
            </a:solidFill>
            <a:miter lim="800000"/>
            <a:headEnd/>
            <a:tailEnd/>
          </a:ln>
        </p:spPr>
        <p:txBody>
          <a:bodyPr wrap="none" anchor="ctr">
            <a:prstTxWarp prst="textNoShape">
              <a:avLst/>
            </a:prstTxWarp>
          </a:bodyPr>
          <a:lstStyle/>
          <a:p>
            <a:endParaRPr lang="en-US" dirty="0"/>
          </a:p>
        </p:txBody>
      </p:sp>
      <p:sp>
        <p:nvSpPr>
          <p:cNvPr id="14" name="Text Box 13"/>
          <p:cNvSpPr txBox="1">
            <a:spLocks noChangeArrowheads="1"/>
          </p:cNvSpPr>
          <p:nvPr/>
        </p:nvSpPr>
        <p:spPr bwMode="auto">
          <a:xfrm>
            <a:off x="533400" y="1676400"/>
            <a:ext cx="1905000" cy="1711325"/>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i="1" dirty="0"/>
              <a:t>IMPROVE:</a:t>
            </a:r>
            <a:r>
              <a:rPr lang="en-US" b="1" dirty="0"/>
              <a:t> </a:t>
            </a:r>
            <a:r>
              <a:rPr lang="en-US" sz="1600" b="1" dirty="0"/>
              <a:t>employee H&amp;S  productivity   satisfaction   image</a:t>
            </a:r>
          </a:p>
          <a:p>
            <a:pPr>
              <a:spcBef>
                <a:spcPct val="50000"/>
              </a:spcBef>
            </a:pPr>
            <a:endParaRPr lang="en-US" sz="1600" b="1" dirty="0"/>
          </a:p>
        </p:txBody>
      </p:sp>
      <p:sp>
        <p:nvSpPr>
          <p:cNvPr id="15" name="Text Box 14"/>
          <p:cNvSpPr txBox="1">
            <a:spLocks noChangeArrowheads="1"/>
          </p:cNvSpPr>
          <p:nvPr/>
        </p:nvSpPr>
        <p:spPr bwMode="auto">
          <a:xfrm>
            <a:off x="2667000" y="1371600"/>
            <a:ext cx="3429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CONTINUAL IMPROVEMENT</a:t>
            </a:r>
          </a:p>
        </p:txBody>
      </p:sp>
      <p:sp>
        <p:nvSpPr>
          <p:cNvPr id="16" name="Line 15"/>
          <p:cNvSpPr>
            <a:spLocks noChangeShapeType="1"/>
          </p:cNvSpPr>
          <p:nvPr/>
        </p:nvSpPr>
        <p:spPr bwMode="auto">
          <a:xfrm flipH="1">
            <a:off x="1981200" y="1524000"/>
            <a:ext cx="6096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
        <p:nvSpPr>
          <p:cNvPr id="17" name="Line 16"/>
          <p:cNvSpPr>
            <a:spLocks noChangeShapeType="1"/>
          </p:cNvSpPr>
          <p:nvPr/>
        </p:nvSpPr>
        <p:spPr bwMode="auto">
          <a:xfrm>
            <a:off x="6019800" y="1524000"/>
            <a:ext cx="457200" cy="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Tree>
  </p:cSld>
  <p:clrMapOvr>
    <a:masterClrMapping/>
  </p:clrMapOvr>
  <p:transition advClick="0" advTm="13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9866" y="581388"/>
            <a:ext cx="7636933"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Management Review</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2"/>
          <p:cNvSpPr txBox="1">
            <a:spLocks/>
          </p:cNvSpPr>
          <p:nvPr/>
        </p:nvSpPr>
        <p:spPr>
          <a:xfrm>
            <a:off x="457200" y="1490133"/>
            <a:ext cx="8229600" cy="4661557"/>
          </a:xfrm>
          <a:prstGeom prst="rect">
            <a:avLst/>
          </a:prstGeom>
        </p:spPr>
        <p:txBody>
          <a:bodyPr vert="horz">
            <a:normAutofit fontScale="92500" lnSpcReduction="20000"/>
          </a:bodyPr>
          <a:lstStyle/>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Top Management reviews the OHSMS at least annually and </a:t>
            </a:r>
            <a:r>
              <a:rPr lang="en-US" sz="2600" dirty="0" smtClean="0"/>
              <a:t>makes recommendations to ensure its continued suitability and effectiveness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Information to be covered during the review:</a:t>
            </a:r>
          </a:p>
          <a:p>
            <a:pPr marL="731520" lvl="1" indent="-274320" defTabSz="914400">
              <a:spcBef>
                <a:spcPct val="20000"/>
              </a:spcBef>
              <a:buClr>
                <a:schemeClr val="accent3"/>
              </a:buClr>
              <a:buSzPct val="95000"/>
              <a:buFont typeface="Wingdings 2"/>
              <a:buChar char=""/>
            </a:pPr>
            <a:r>
              <a:rPr lang="en-US" sz="2600" dirty="0" smtClean="0"/>
              <a:t>Progress in the reduction of risk</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Effectiveness of processes to identify, access and prioritize risks and system deficiencies</a:t>
            </a:r>
          </a:p>
          <a:p>
            <a:pPr marL="731520" lvl="1" indent="-274320" defTabSz="914400">
              <a:spcBef>
                <a:spcPct val="20000"/>
              </a:spcBef>
              <a:buClr>
                <a:schemeClr val="accent3"/>
              </a:buClr>
              <a:buSzPct val="95000"/>
              <a:buFont typeface="Wingdings 2"/>
              <a:buChar char=""/>
            </a:pPr>
            <a:r>
              <a:rPr lang="en-US" sz="2600" dirty="0" smtClean="0"/>
              <a:t>Effectiveness in identifying underlying causes of risks and system deficiencies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Input from </a:t>
            </a:r>
            <a:r>
              <a:rPr lang="en-US" sz="2600" dirty="0" smtClean="0"/>
              <a:t>employees and their representatives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Follow-up actions from previous audits and reviews</a:t>
            </a:r>
          </a:p>
          <a:p>
            <a:pPr marL="731520" lvl="1" indent="-274320" defTabSz="914400">
              <a:spcBef>
                <a:spcPct val="20000"/>
              </a:spcBef>
              <a:buClr>
                <a:schemeClr val="accent3"/>
              </a:buClr>
              <a:buSzPct val="95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The extent to which objectives have been met</a:t>
            </a:r>
            <a:br>
              <a:rPr kumimoji="0" lang="en-US" sz="2600" b="0" i="0" u="none" strike="noStrike" kern="1200" cap="none" spc="0" normalizeH="0" noProof="0" dirty="0" smtClean="0">
                <a:ln>
                  <a:noFill/>
                </a:ln>
                <a:solidFill>
                  <a:schemeClr val="tx1"/>
                </a:solidFill>
                <a:effectLst/>
                <a:uLnTx/>
                <a:uFillTx/>
                <a:latin typeface="+mn-lt"/>
                <a:ea typeface="+mn-ea"/>
                <a:cs typeface="+mn-cs"/>
              </a:rPr>
            </a:b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defTabSz="914400">
              <a:spcBef>
                <a:spcPct val="20000"/>
              </a:spcBef>
              <a:buClr>
                <a:schemeClr val="accent3"/>
              </a:buClr>
              <a:buSzPct val="95000"/>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86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9866" y="581388"/>
            <a:ext cx="7636933" cy="6328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noProof="0" dirty="0" smtClean="0">
                <a:solidFill>
                  <a:schemeClr val="tx2"/>
                </a:solidFill>
                <a:latin typeface="+mj-lt"/>
                <a:ea typeface="+mj-ea"/>
                <a:cs typeface="+mj-cs"/>
              </a:rPr>
              <a:t>6.5</a:t>
            </a:r>
            <a:r>
              <a:rPr kumimoji="0" lang="en-US" sz="3200" b="0" i="0" u="none" strike="noStrike" kern="1200" cap="none" spc="0" normalizeH="0" baseline="0" noProof="0" dirty="0" smtClean="0">
                <a:ln>
                  <a:noFill/>
                </a:ln>
                <a:solidFill>
                  <a:schemeClr val="tx2"/>
                </a:solidFill>
                <a:effectLst/>
                <a:uLnTx/>
                <a:uFillTx/>
                <a:latin typeface="+mj-lt"/>
                <a:ea typeface="+mj-ea"/>
                <a:cs typeface="+mj-cs"/>
              </a:rPr>
              <a:t> Management Review</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2"/>
          <p:cNvSpPr txBox="1">
            <a:spLocks/>
          </p:cNvSpPr>
          <p:nvPr/>
        </p:nvSpPr>
        <p:spPr>
          <a:xfrm>
            <a:off x="457200" y="1490133"/>
            <a:ext cx="8229600" cy="4661557"/>
          </a:xfrm>
          <a:prstGeom prst="rect">
            <a:avLst/>
          </a:prstGeom>
        </p:spPr>
        <p:txBody>
          <a:bodyPr vert="horz">
            <a:normAutofit/>
          </a:bodyPr>
          <a:lstStyle/>
          <a:p>
            <a:pPr marL="274320" indent="-274320" defTabSz="914400">
              <a:spcBef>
                <a:spcPct val="20000"/>
              </a:spcBef>
              <a:buClr>
                <a:schemeClr val="accent3"/>
              </a:buClr>
              <a:buSzPct val="95000"/>
              <a:buFont typeface="Wingdings 2"/>
              <a:buChar char=""/>
            </a:pPr>
            <a:r>
              <a:rPr lang="en-US" sz="2600" dirty="0" smtClean="0"/>
              <a:t>ISO 9001/14001 Linkages:</a:t>
            </a:r>
          </a:p>
          <a:p>
            <a:pPr marL="731520" lvl="1" indent="-274320" defTabSz="914400">
              <a:spcBef>
                <a:spcPct val="20000"/>
              </a:spcBef>
              <a:buClr>
                <a:schemeClr val="accent3"/>
              </a:buClr>
              <a:buSzPct val="95000"/>
              <a:buFont typeface="Wingdings 2"/>
              <a:buChar char=""/>
            </a:pPr>
            <a:r>
              <a:rPr lang="en-US" sz="2600" dirty="0" smtClean="0"/>
              <a:t>ISO 9001, 5.6</a:t>
            </a:r>
          </a:p>
          <a:p>
            <a:pPr marL="731520" lvl="1" indent="-274320" defTabSz="914400">
              <a:spcBef>
                <a:spcPct val="20000"/>
              </a:spcBef>
              <a:buClr>
                <a:schemeClr val="accent3"/>
              </a:buClr>
              <a:buSzPct val="95000"/>
              <a:buFont typeface="Wingdings 2"/>
              <a:buChar char=""/>
            </a:pPr>
            <a:r>
              <a:rPr lang="en-US" sz="2600" dirty="0" smtClean="0"/>
              <a:t>ISO 14001, 4.6 </a:t>
            </a:r>
          </a:p>
          <a:p>
            <a:pPr marL="731520" lvl="1" indent="-274320" defTabSz="914400">
              <a:spcBef>
                <a:spcPct val="20000"/>
              </a:spcBef>
              <a:buClr>
                <a:schemeClr val="accent3"/>
              </a:buClr>
              <a:buSzPct val="95000"/>
              <a:buFont typeface="Wingdings 2"/>
              <a:buChar cha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1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Employee Engagement</a:t>
            </a:r>
            <a:endParaRPr lang="en-US" dirty="0"/>
          </a:p>
        </p:txBody>
      </p:sp>
      <p:sp>
        <p:nvSpPr>
          <p:cNvPr id="5" name="TextBox 4"/>
          <p:cNvSpPr txBox="1"/>
          <p:nvPr/>
        </p:nvSpPr>
        <p:spPr>
          <a:xfrm>
            <a:off x="457200" y="2336800"/>
            <a:ext cx="4080933" cy="830997"/>
          </a:xfrm>
          <a:prstGeom prst="rect">
            <a:avLst/>
          </a:prstGeom>
          <a:solidFill>
            <a:srgbClr val="CCFFCC"/>
          </a:solidFill>
          <a:ln w="19050">
            <a:solidFill>
              <a:schemeClr val="accent4">
                <a:lumMod val="50000"/>
              </a:schemeClr>
            </a:solidFill>
          </a:ln>
        </p:spPr>
        <p:txBody>
          <a:bodyPr wrap="square" rtlCol="0">
            <a:spAutoFit/>
          </a:bodyPr>
          <a:lstStyle/>
          <a:p>
            <a:pPr algn="ctr"/>
            <a:r>
              <a:rPr lang="en-US" sz="2400" dirty="0" smtClean="0"/>
              <a:t>Opportunities for upward feedback</a:t>
            </a:r>
            <a:endParaRPr lang="en-US" sz="2400" dirty="0"/>
          </a:p>
        </p:txBody>
      </p:sp>
      <p:sp>
        <p:nvSpPr>
          <p:cNvPr id="6" name="TextBox 5"/>
          <p:cNvSpPr txBox="1"/>
          <p:nvPr/>
        </p:nvSpPr>
        <p:spPr>
          <a:xfrm>
            <a:off x="457200" y="3554736"/>
            <a:ext cx="4080933" cy="461665"/>
          </a:xfrm>
          <a:prstGeom prst="rect">
            <a:avLst/>
          </a:prstGeom>
          <a:solidFill>
            <a:srgbClr val="CCFFCC"/>
          </a:solidFill>
          <a:ln w="19050">
            <a:solidFill>
              <a:schemeClr val="accent4">
                <a:lumMod val="50000"/>
              </a:schemeClr>
            </a:solidFill>
          </a:ln>
        </p:spPr>
        <p:txBody>
          <a:bodyPr wrap="square" rtlCol="0">
            <a:spAutoFit/>
          </a:bodyPr>
          <a:lstStyle/>
          <a:p>
            <a:pPr algn="ctr"/>
            <a:r>
              <a:rPr lang="en-US" sz="2400" dirty="0" smtClean="0"/>
              <a:t>Being kept informed</a:t>
            </a:r>
            <a:endParaRPr lang="en-US" sz="2400" dirty="0"/>
          </a:p>
        </p:txBody>
      </p:sp>
      <p:sp>
        <p:nvSpPr>
          <p:cNvPr id="7" name="TextBox 6"/>
          <p:cNvSpPr txBox="1"/>
          <p:nvPr/>
        </p:nvSpPr>
        <p:spPr>
          <a:xfrm>
            <a:off x="457200" y="4482868"/>
            <a:ext cx="4080933" cy="461665"/>
          </a:xfrm>
          <a:prstGeom prst="rect">
            <a:avLst/>
          </a:prstGeom>
          <a:solidFill>
            <a:srgbClr val="CCFFCC"/>
          </a:solidFill>
          <a:ln w="19050">
            <a:solidFill>
              <a:schemeClr val="accent4">
                <a:lumMod val="50000"/>
              </a:schemeClr>
            </a:solidFill>
          </a:ln>
        </p:spPr>
        <p:txBody>
          <a:bodyPr wrap="square" rtlCol="0">
            <a:spAutoFit/>
          </a:bodyPr>
          <a:lstStyle/>
          <a:p>
            <a:pPr algn="ctr"/>
            <a:r>
              <a:rPr lang="en-US" sz="2400" dirty="0" smtClean="0"/>
              <a:t>Feeling appreciated</a:t>
            </a:r>
            <a:endParaRPr lang="en-US" sz="2400" dirty="0"/>
          </a:p>
        </p:txBody>
      </p:sp>
      <p:sp>
        <p:nvSpPr>
          <p:cNvPr id="8" name="TextBox 7"/>
          <p:cNvSpPr txBox="1"/>
          <p:nvPr/>
        </p:nvSpPr>
        <p:spPr>
          <a:xfrm>
            <a:off x="457200" y="5298870"/>
            <a:ext cx="4080933" cy="830997"/>
          </a:xfrm>
          <a:prstGeom prst="rect">
            <a:avLst/>
          </a:prstGeom>
          <a:solidFill>
            <a:srgbClr val="CCFFCC"/>
          </a:solidFill>
          <a:ln w="19050">
            <a:solidFill>
              <a:schemeClr val="accent4">
                <a:lumMod val="50000"/>
              </a:schemeClr>
            </a:solidFill>
          </a:ln>
        </p:spPr>
        <p:txBody>
          <a:bodyPr wrap="square" rtlCol="0">
            <a:spAutoFit/>
          </a:bodyPr>
          <a:lstStyle/>
          <a:p>
            <a:pPr algn="ctr"/>
            <a:r>
              <a:rPr lang="en-US" sz="2400" dirty="0" smtClean="0"/>
              <a:t>Visible, tangible management commitment</a:t>
            </a:r>
            <a:endParaRPr lang="en-US" sz="2400" dirty="0"/>
          </a:p>
        </p:txBody>
      </p:sp>
      <p:pic>
        <p:nvPicPr>
          <p:cNvPr id="9" name="Picture 8"/>
          <p:cNvPicPr>
            <a:picLocks noChangeAspect="1"/>
          </p:cNvPicPr>
          <p:nvPr/>
        </p:nvPicPr>
        <p:blipFill>
          <a:blip r:embed="rId2"/>
          <a:stretch>
            <a:fillRect/>
          </a:stretch>
        </p:blipFill>
        <p:spPr>
          <a:xfrm>
            <a:off x="4993844" y="2827867"/>
            <a:ext cx="3706506" cy="2471003"/>
          </a:xfrm>
          <a:prstGeom prst="rect">
            <a:avLst/>
          </a:prstGeom>
        </p:spPr>
      </p:pic>
      <p:cxnSp>
        <p:nvCxnSpPr>
          <p:cNvPr id="11" name="Elbow Connector 10"/>
          <p:cNvCxnSpPr/>
          <p:nvPr/>
        </p:nvCxnSpPr>
        <p:spPr>
          <a:xfrm rot="10800000">
            <a:off x="4538134" y="2590801"/>
            <a:ext cx="455711" cy="237067"/>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10800000" flipV="1">
            <a:off x="4538135" y="5298869"/>
            <a:ext cx="455712" cy="322997"/>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38133" y="3554736"/>
            <a:ext cx="4557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538133" y="4482868"/>
            <a:ext cx="4557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5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92243"/>
            <a:ext cx="8229600" cy="1143000"/>
          </a:xfrm>
        </p:spPr>
        <p:txBody>
          <a:bodyPr>
            <a:normAutofit/>
          </a:bodyPr>
          <a:lstStyle/>
          <a:p>
            <a:r>
              <a:rPr lang="en-US" sz="3200" dirty="0" smtClean="0"/>
              <a:t>Management Leadership/Employee Participation</a:t>
            </a:r>
            <a:endParaRPr lang="en-US" sz="3200" dirty="0"/>
          </a:p>
        </p:txBody>
      </p:sp>
      <p:sp>
        <p:nvSpPr>
          <p:cNvPr id="5" name="Content Placeholder 4"/>
          <p:cNvSpPr>
            <a:spLocks noGrp="1"/>
          </p:cNvSpPr>
          <p:nvPr>
            <p:ph idx="1"/>
          </p:nvPr>
        </p:nvSpPr>
        <p:spPr>
          <a:xfrm>
            <a:off x="457200" y="1783559"/>
            <a:ext cx="6248400" cy="4600307"/>
          </a:xfrm>
        </p:spPr>
        <p:txBody>
          <a:bodyPr>
            <a:normAutofit/>
          </a:bodyPr>
          <a:lstStyle/>
          <a:p>
            <a:r>
              <a:rPr lang="en-US" dirty="0" smtClean="0"/>
              <a:t>Motivating Employee Participation</a:t>
            </a:r>
          </a:p>
          <a:p>
            <a:pPr lvl="1"/>
            <a:r>
              <a:rPr lang="en-US" dirty="0" smtClean="0"/>
              <a:t>Be aware of the morale level</a:t>
            </a:r>
          </a:p>
          <a:p>
            <a:pPr lvl="1"/>
            <a:r>
              <a:rPr lang="en-US" dirty="0" smtClean="0"/>
              <a:t>Ask for suggestions</a:t>
            </a:r>
          </a:p>
          <a:p>
            <a:pPr lvl="1"/>
            <a:r>
              <a:rPr lang="en-US" dirty="0" smtClean="0"/>
              <a:t>Be sure to listen and value ideas</a:t>
            </a:r>
          </a:p>
          <a:p>
            <a:pPr lvl="1"/>
            <a:r>
              <a:rPr lang="en-US" dirty="0" smtClean="0"/>
              <a:t>Demonstrate how their input generates output</a:t>
            </a:r>
          </a:p>
          <a:p>
            <a:pPr lvl="1"/>
            <a:r>
              <a:rPr lang="en-US" dirty="0" smtClean="0"/>
              <a:t>Give appropriate recognition, often</a:t>
            </a:r>
          </a:p>
          <a:p>
            <a:pPr lvl="1"/>
            <a:r>
              <a:rPr lang="en-US" dirty="0" smtClean="0"/>
              <a:t>Understand that not everyone wants to jump in</a:t>
            </a:r>
          </a:p>
          <a:p>
            <a:pPr lvl="1"/>
            <a:endParaRPr lang="en-US" dirty="0" smtClean="0"/>
          </a:p>
          <a:p>
            <a:pPr lvl="1"/>
            <a:endParaRPr lang="en-US" dirty="0" smtClean="0"/>
          </a:p>
          <a:p>
            <a:pPr>
              <a:buNone/>
            </a:pPr>
            <a:endParaRPr lang="en-US" dirty="0" smtClean="0"/>
          </a:p>
          <a:p>
            <a:pPr lvl="1"/>
            <a:endParaRPr lang="en-US" dirty="0"/>
          </a:p>
          <a:p>
            <a:pPr lvl="1">
              <a:buNone/>
            </a:pPr>
            <a:endParaRPr lang="en-US" dirty="0" smtClean="0"/>
          </a:p>
          <a:p>
            <a:pPr lvl="1"/>
            <a:endParaRPr lang="en-US" dirty="0"/>
          </a:p>
        </p:txBody>
      </p:sp>
      <p:pic>
        <p:nvPicPr>
          <p:cNvPr id="6" name="Picture 5" descr="408154aa.2.jpg"/>
          <p:cNvPicPr>
            <a:picLocks noChangeAspect="1"/>
          </p:cNvPicPr>
          <p:nvPr/>
        </p:nvPicPr>
        <p:blipFill>
          <a:blip r:embed="rId3"/>
          <a:stretch>
            <a:fillRect/>
          </a:stretch>
        </p:blipFill>
        <p:spPr>
          <a:xfrm>
            <a:off x="6455247" y="1783559"/>
            <a:ext cx="2231553" cy="2123695"/>
          </a:xfrm>
          <a:prstGeom prst="rect">
            <a:avLst/>
          </a:prstGeom>
        </p:spPr>
      </p:pic>
    </p:spTree>
  </p:cSld>
  <p:clrMapOvr>
    <a:masterClrMapping/>
  </p:clrMapOvr>
  <p:transition advClick="0" advTm="5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70408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Management Leadership and Employee Participation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4"/>
          <p:cNvSpPr txBox="1">
            <a:spLocks/>
          </p:cNvSpPr>
          <p:nvPr/>
        </p:nvSpPr>
        <p:spPr>
          <a:xfrm>
            <a:off x="457200" y="2302933"/>
            <a:ext cx="8229600" cy="3339254"/>
          </a:xfrm>
          <a:prstGeom prst="rect">
            <a:avLst/>
          </a:prstGeom>
        </p:spPr>
        <p:txBody>
          <a:bodyPr vert="horz">
            <a:normAutofit/>
          </a:bodyPr>
          <a:lstStyle/>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Incident investigation</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Procedures development</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Health and safety-related audits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Job safety analysis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All aspects of the Planning process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Typically accomplished through a Safety Committee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4"/>
          <p:cNvSpPr txBox="1">
            <a:spLocks/>
          </p:cNvSpPr>
          <p:nvPr/>
        </p:nvSpPr>
        <p:spPr>
          <a:xfrm>
            <a:off x="457200" y="1935480"/>
            <a:ext cx="8229600" cy="4448386"/>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Employee Participation:</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33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1857</TotalTime>
  <Words>4530</Words>
  <Application>Microsoft Office PowerPoint</Application>
  <PresentationFormat>On-screen Show (4:3)</PresentationFormat>
  <Paragraphs>805</Paragraphs>
  <Slides>66</Slides>
  <Notes>57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Flow</vt:lpstr>
      <vt:lpstr>Clip</vt:lpstr>
      <vt:lpstr>Session3:   Discussion of ANSI Z10 Elements</vt:lpstr>
      <vt:lpstr>PowerPoint Presentation</vt:lpstr>
      <vt:lpstr>PowerPoint Presentation</vt:lpstr>
      <vt:lpstr>Management Leadership and Employee Participation</vt:lpstr>
      <vt:lpstr>PowerPoint Presentation</vt:lpstr>
      <vt:lpstr>Management Leadership/Employee Participation</vt:lpstr>
      <vt:lpstr>Employee Engagement</vt:lpstr>
      <vt:lpstr>Management Leadership/Employee Participation</vt:lpstr>
      <vt:lpstr>PowerPoint Presentation</vt:lpstr>
      <vt:lpstr>PowerPoint Presentation</vt:lpstr>
      <vt:lpstr>Management Leadership and Employee Participation</vt:lpstr>
      <vt:lpstr>Management Leadership and Employee Participation</vt:lpstr>
      <vt:lpstr>Planning</vt:lpstr>
      <vt:lpstr>PowerPoint Presentation</vt:lpstr>
      <vt:lpstr>4.0 Planning</vt:lpstr>
      <vt:lpstr>4.0 Planning</vt:lpstr>
      <vt:lpstr>Planning Element Discussion</vt:lpstr>
      <vt:lpstr>Planning: Initial and Ongoing Reviews</vt:lpstr>
      <vt:lpstr>PowerPoint Presentation</vt:lpstr>
      <vt:lpstr>PowerPoint Presentation</vt:lpstr>
      <vt:lpstr>Systematic Prioritization</vt:lpstr>
      <vt:lpstr>PowerPoint Presentation</vt:lpstr>
      <vt:lpstr>PowerPoint Presentation</vt:lpstr>
      <vt:lpstr>PowerPoint Presentation</vt:lpstr>
      <vt:lpstr>PowerPoint Presentation</vt:lpstr>
      <vt:lpstr>Implementation and Operation</vt:lpstr>
      <vt:lpstr>PowerPoint Presentation</vt:lpstr>
      <vt:lpstr>PowerPoint Presentation</vt:lpstr>
      <vt:lpstr>PowerPoint Presentation</vt:lpstr>
      <vt:lpstr>Hierarchy Discussion</vt:lpstr>
      <vt:lpstr>PowerPoint Presentation</vt:lpstr>
      <vt:lpstr>Safety Through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and Corrective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Review </vt:lpstr>
      <vt:lpstr>PowerPoint Presentation</vt:lpstr>
      <vt:lpstr>PowerPoint Presentation</vt:lpstr>
      <vt:lpstr>PowerPoint Presentation</vt:lpstr>
    </vt:vector>
  </TitlesOfParts>
  <Company>Matrix Compliance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Leadership and Employee Participation</dc:title>
  <dc:creator>Douglas Dean</dc:creator>
  <cp:lastModifiedBy>Vosburgh, Linda - OSHA</cp:lastModifiedBy>
  <cp:revision>63</cp:revision>
  <dcterms:created xsi:type="dcterms:W3CDTF">2010-06-14T23:47:12Z</dcterms:created>
  <dcterms:modified xsi:type="dcterms:W3CDTF">2012-04-24T13:14:16Z</dcterms:modified>
</cp:coreProperties>
</file>