
<file path=[Content_Types].xml><?xml version="1.0" encoding="utf-8"?>
<Types xmlns="http://schemas.openxmlformats.org/package/2006/content-types">
  <Default Extension="png" ContentType="image/png"/>
  <Default Extension="jpeg" ContentType="image/jpeg"/>
  <Default Extension="wmf" ContentType="image/x-w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7544" r:id="rId1"/>
  </p:sldMasterIdLst>
  <p:notesMasterIdLst>
    <p:notesMasterId r:id="rId31"/>
  </p:notesMasterIdLst>
  <p:handoutMasterIdLst>
    <p:handoutMasterId r:id="rId32"/>
  </p:handoutMasterIdLst>
  <p:sldIdLst>
    <p:sldId id="292" r:id="rId2"/>
    <p:sldId id="293" r:id="rId3"/>
    <p:sldId id="291" r:id="rId4"/>
    <p:sldId id="290" r:id="rId5"/>
    <p:sldId id="257" r:id="rId6"/>
    <p:sldId id="258" r:id="rId7"/>
    <p:sldId id="259" r:id="rId8"/>
    <p:sldId id="282" r:id="rId9"/>
    <p:sldId id="260" r:id="rId10"/>
    <p:sldId id="262" r:id="rId11"/>
    <p:sldId id="263" r:id="rId12"/>
    <p:sldId id="277" r:id="rId13"/>
    <p:sldId id="264" r:id="rId14"/>
    <p:sldId id="265" r:id="rId15"/>
    <p:sldId id="266" r:id="rId16"/>
    <p:sldId id="286" r:id="rId17"/>
    <p:sldId id="267" r:id="rId18"/>
    <p:sldId id="283" r:id="rId19"/>
    <p:sldId id="268" r:id="rId20"/>
    <p:sldId id="269" r:id="rId21"/>
    <p:sldId id="280" r:id="rId22"/>
    <p:sldId id="272" r:id="rId23"/>
    <p:sldId id="284" r:id="rId24"/>
    <p:sldId id="273" r:id="rId25"/>
    <p:sldId id="279" r:id="rId26"/>
    <p:sldId id="275" r:id="rId27"/>
    <p:sldId id="276" r:id="rId28"/>
    <p:sldId id="287" r:id="rId29"/>
    <p:sldId id="278" r:id="rId30"/>
  </p:sldIdLst>
  <p:sldSz cx="9144000" cy="6858000" type="screen4x3"/>
  <p:notesSz cx="6858000" cy="9144000"/>
  <p:defaultTextStyle>
    <a:defPPr>
      <a:defRPr lang="en-US"/>
    </a:defPPr>
    <a:lvl1pPr algn="l" rtl="0" fontAlgn="base">
      <a:spcBef>
        <a:spcPct val="0"/>
      </a:spcBef>
      <a:spcAft>
        <a:spcPct val="0"/>
      </a:spcAft>
      <a:defRPr kern="1200">
        <a:solidFill>
          <a:srgbClr val="000000"/>
        </a:solidFill>
        <a:latin typeface="Arial" charset="0"/>
        <a:ea typeface="ＭＳ Ｐゴシック" charset="-128"/>
        <a:cs typeface="+mn-cs"/>
        <a:sym typeface="Arial" charset="0"/>
      </a:defRPr>
    </a:lvl1pPr>
    <a:lvl2pPr marL="457200" algn="l" rtl="0" fontAlgn="base">
      <a:spcBef>
        <a:spcPct val="0"/>
      </a:spcBef>
      <a:spcAft>
        <a:spcPct val="0"/>
      </a:spcAft>
      <a:defRPr kern="1200">
        <a:solidFill>
          <a:srgbClr val="000000"/>
        </a:solidFill>
        <a:latin typeface="Arial" charset="0"/>
        <a:ea typeface="ＭＳ Ｐゴシック" charset="-128"/>
        <a:cs typeface="+mn-cs"/>
        <a:sym typeface="Arial" charset="0"/>
      </a:defRPr>
    </a:lvl2pPr>
    <a:lvl3pPr marL="914400" algn="l" rtl="0" fontAlgn="base">
      <a:spcBef>
        <a:spcPct val="0"/>
      </a:spcBef>
      <a:spcAft>
        <a:spcPct val="0"/>
      </a:spcAft>
      <a:defRPr kern="1200">
        <a:solidFill>
          <a:srgbClr val="000000"/>
        </a:solidFill>
        <a:latin typeface="Arial" charset="0"/>
        <a:ea typeface="ＭＳ Ｐゴシック" charset="-128"/>
        <a:cs typeface="+mn-cs"/>
        <a:sym typeface="Arial" charset="0"/>
      </a:defRPr>
    </a:lvl3pPr>
    <a:lvl4pPr marL="1371600" algn="l" rtl="0" fontAlgn="base">
      <a:spcBef>
        <a:spcPct val="0"/>
      </a:spcBef>
      <a:spcAft>
        <a:spcPct val="0"/>
      </a:spcAft>
      <a:defRPr kern="1200">
        <a:solidFill>
          <a:srgbClr val="000000"/>
        </a:solidFill>
        <a:latin typeface="Arial" charset="0"/>
        <a:ea typeface="ＭＳ Ｐゴシック" charset="-128"/>
        <a:cs typeface="+mn-cs"/>
        <a:sym typeface="Arial" charset="0"/>
      </a:defRPr>
    </a:lvl4pPr>
    <a:lvl5pPr marL="1828800" algn="l" rtl="0" fontAlgn="base">
      <a:spcBef>
        <a:spcPct val="0"/>
      </a:spcBef>
      <a:spcAft>
        <a:spcPct val="0"/>
      </a:spcAft>
      <a:defRPr kern="1200">
        <a:solidFill>
          <a:srgbClr val="000000"/>
        </a:solidFill>
        <a:latin typeface="Arial" charset="0"/>
        <a:ea typeface="ＭＳ Ｐゴシック" charset="-128"/>
        <a:cs typeface="+mn-cs"/>
        <a:sym typeface="Arial" charset="0"/>
      </a:defRPr>
    </a:lvl5pPr>
    <a:lvl6pPr marL="2286000" algn="l" defTabSz="914400" rtl="0" eaLnBrk="1" latinLnBrk="0" hangingPunct="1">
      <a:defRPr kern="1200">
        <a:solidFill>
          <a:srgbClr val="000000"/>
        </a:solidFill>
        <a:latin typeface="Arial" charset="0"/>
        <a:ea typeface="ＭＳ Ｐゴシック" charset="-128"/>
        <a:cs typeface="+mn-cs"/>
        <a:sym typeface="Arial" charset="0"/>
      </a:defRPr>
    </a:lvl6pPr>
    <a:lvl7pPr marL="2743200" algn="l" defTabSz="914400" rtl="0" eaLnBrk="1" latinLnBrk="0" hangingPunct="1">
      <a:defRPr kern="1200">
        <a:solidFill>
          <a:srgbClr val="000000"/>
        </a:solidFill>
        <a:latin typeface="Arial" charset="0"/>
        <a:ea typeface="ＭＳ Ｐゴシック" charset="-128"/>
        <a:cs typeface="+mn-cs"/>
        <a:sym typeface="Arial" charset="0"/>
      </a:defRPr>
    </a:lvl7pPr>
    <a:lvl8pPr marL="3200400" algn="l" defTabSz="914400" rtl="0" eaLnBrk="1" latinLnBrk="0" hangingPunct="1">
      <a:defRPr kern="1200">
        <a:solidFill>
          <a:srgbClr val="000000"/>
        </a:solidFill>
        <a:latin typeface="Arial" charset="0"/>
        <a:ea typeface="ＭＳ Ｐゴシック" charset="-128"/>
        <a:cs typeface="+mn-cs"/>
        <a:sym typeface="Arial" charset="0"/>
      </a:defRPr>
    </a:lvl8pPr>
    <a:lvl9pPr marL="3657600" algn="l" defTabSz="914400" rtl="0" eaLnBrk="1" latinLnBrk="0" hangingPunct="1">
      <a:defRPr kern="1200">
        <a:solidFill>
          <a:srgbClr val="000000"/>
        </a:solidFill>
        <a:latin typeface="Arial" charset="0"/>
        <a:ea typeface="ＭＳ Ｐゴシック" charset="-128"/>
        <a:cs typeface="+mn-cs"/>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bw" frame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7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480"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mn-ea"/>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C06A2A94-9134-406C-85A7-97CE95D8E0BC}" type="datetime1">
              <a:rPr lang="en-US"/>
              <a:pPr>
                <a:defRPr/>
              </a:pPr>
              <a:t>4/23/2012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mn-ea"/>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F49A7738-3806-4109-8FF8-A273751901A0}" type="slidenum">
              <a:rPr lang="en-US"/>
              <a:pPr>
                <a:defRPr/>
              </a:pPr>
              <a:t>‹#›</a:t>
            </a:fld>
            <a:endParaRPr lang="en-US"/>
          </a:p>
        </p:txBody>
      </p:sp>
    </p:spTree>
    <p:extLst>
      <p:ext uri="{BB962C8B-B14F-4D97-AF65-F5344CB8AC3E}">
        <p14:creationId xmlns:p14="http://schemas.microsoft.com/office/powerpoint/2010/main" val="10055772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32B19521-9341-4AA1-BCE2-2D245D262516}" type="datetime1">
              <a:rPr lang="en-US"/>
              <a:pPr>
                <a:defRPr/>
              </a:pPr>
              <a:t>4/23/2012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6EEC5A81-6945-4775-AC8C-B510DF6C1C38}" type="slidenum">
              <a:rPr lang="en-US"/>
              <a:pPr>
                <a:defRPr/>
              </a:pPr>
              <a:t>‹#›</a:t>
            </a:fld>
            <a:endParaRPr lang="en-US"/>
          </a:p>
        </p:txBody>
      </p:sp>
    </p:spTree>
    <p:extLst>
      <p:ext uri="{BB962C8B-B14F-4D97-AF65-F5344CB8AC3E}">
        <p14:creationId xmlns:p14="http://schemas.microsoft.com/office/powerpoint/2010/main" val="166534838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What we want to do this session is to briefly discuss the plan</a:t>
            </a:r>
            <a:r>
              <a:rPr lang="en-US" smtClean="0">
                <a:sym typeface="Wingdings" charset="2"/>
              </a:rPr>
              <a:t>docheckact concept that defines the typical management system, regardless of whether that system is used to achieve quality, environmental, or in our case, safety objectives.</a:t>
            </a:r>
            <a:endParaRPr 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5B0A421B-C848-42D1-9F2A-FFE8EF13F0CC}" type="slidenum">
              <a:rPr lang="en-US" smtClean="0"/>
              <a:pPr eaLnBrk="1" hangingPunct="1"/>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pPr>
            <a:r>
              <a:rPr lang="en-US" smtClean="0"/>
              <a:t>You select a few persons on each shift and send them to a HAZWOPER course.</a:t>
            </a:r>
          </a:p>
          <a:p>
            <a:pPr eaLnBrk="1" hangingPunct="1">
              <a:lnSpc>
                <a:spcPct val="90000"/>
              </a:lnSpc>
            </a:pPr>
            <a:endParaRPr lang="en-US" smtClean="0"/>
          </a:p>
          <a:p>
            <a:pPr eaLnBrk="1" hangingPunct="1">
              <a:lnSpc>
                <a:spcPct val="90000"/>
              </a:lnSpc>
            </a:pPr>
            <a:r>
              <a:rPr lang="en-US" smtClean="0"/>
              <a:t>From a systems perspective, you would first consider the resources needed for a team.</a:t>
            </a:r>
          </a:p>
          <a:p>
            <a:pPr eaLnBrk="1" hangingPunct="1">
              <a:lnSpc>
                <a:spcPct val="90000"/>
              </a:lnSpc>
            </a:pPr>
            <a:endParaRPr lang="en-US" smtClean="0"/>
          </a:p>
          <a:p>
            <a:pPr eaLnBrk="1" hangingPunct="1">
              <a:lnSpc>
                <a:spcPct val="90000"/>
              </a:lnSpc>
            </a:pPr>
            <a:r>
              <a:rPr lang="en-US" smtClean="0"/>
              <a:t>You would then make an informed decision as to how the various emergencies should be addressed—in-house or by mutual aid groups.</a:t>
            </a:r>
          </a:p>
          <a:p>
            <a:pPr eaLnBrk="1" hangingPunct="1">
              <a:lnSpc>
                <a:spcPct val="90000"/>
              </a:lnSpc>
            </a:pPr>
            <a:endParaRPr lang="en-US" smtClean="0"/>
          </a:p>
          <a:p>
            <a:pPr eaLnBrk="1" hangingPunct="1">
              <a:lnSpc>
                <a:spcPct val="90000"/>
              </a:lnSpc>
            </a:pPr>
            <a:r>
              <a:rPr lang="en-US" smtClean="0"/>
              <a:t>You would review the emergency response plans to ensure they are up-to-date.</a:t>
            </a:r>
          </a:p>
          <a:p>
            <a:pPr eaLnBrk="1" hangingPunct="1">
              <a:lnSpc>
                <a:spcPct val="90000"/>
              </a:lnSpc>
            </a:pPr>
            <a:endParaRPr lang="en-US" smtClean="0"/>
          </a:p>
          <a:p>
            <a:pPr eaLnBrk="1" hangingPunct="1">
              <a:lnSpc>
                <a:spcPct val="90000"/>
              </a:lnSpc>
            </a:pPr>
            <a:r>
              <a:rPr lang="en-US" smtClean="0"/>
              <a:t>You would ensure processes are in place to maintain emergency equipment and protective gear.</a:t>
            </a:r>
          </a:p>
          <a:p>
            <a:pPr eaLnBrk="1" hangingPunct="1">
              <a:lnSpc>
                <a:spcPct val="90000"/>
              </a:lnSpc>
            </a:pPr>
            <a:endParaRPr lang="en-US" smtClean="0"/>
          </a:p>
          <a:p>
            <a:pPr eaLnBrk="1" hangingPunct="1">
              <a:lnSpc>
                <a:spcPct val="90000"/>
              </a:lnSpc>
            </a:pPr>
            <a:r>
              <a:rPr lang="en-US" smtClean="0"/>
              <a:t>You would set schedules for training and medical surveillance for team members.</a:t>
            </a:r>
          </a:p>
          <a:p>
            <a:pPr eaLnBrk="1" hangingPunct="1">
              <a:lnSpc>
                <a:spcPct val="90000"/>
              </a:lnSpc>
            </a:pPr>
            <a:endParaRPr lang="en-US" smtClean="0"/>
          </a:p>
          <a:p>
            <a:pPr eaLnBrk="1" hangingPunct="1">
              <a:lnSpc>
                <a:spcPct val="90000"/>
              </a:lnSpc>
            </a:pPr>
            <a:r>
              <a:rPr lang="en-US" smtClean="0"/>
              <a:t>You would periodically test the emergency procedures to ensure their effectiveness.</a:t>
            </a:r>
          </a:p>
          <a:p>
            <a:pPr eaLnBrk="1" hangingPunct="1">
              <a:lnSpc>
                <a:spcPct val="90000"/>
              </a:lnSpc>
            </a:pPr>
            <a:endParaRPr lang="en-US" smtClean="0"/>
          </a:p>
          <a:p>
            <a:pPr eaLnBrk="1" hangingPunct="1">
              <a:lnSpc>
                <a:spcPct val="90000"/>
              </a:lnSpc>
            </a:pPr>
            <a:r>
              <a:rPr lang="en-US" smtClean="0"/>
              <a:t>In short, you would establish an emergency response system, not just train folks.</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3CA1A012-031C-42F5-82FA-50E767BD77BA}" type="slidenum">
              <a:rPr lang="en-US" smtClean="0"/>
              <a:pPr eaLnBrk="1" hangingPunct="1"/>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Proven by over a million quality management systems, and hundreds of thousands environmental management systems.</a:t>
            </a:r>
          </a:p>
          <a:p>
            <a:pPr eaLnBrk="1" hangingPunct="1"/>
            <a:endParaRPr lang="en-US" smtClean="0"/>
          </a:p>
          <a:p>
            <a:pPr eaLnBrk="1" hangingPunct="1"/>
            <a:r>
              <a:rPr lang="en-US" smtClean="0"/>
              <a:t>Safety management systems are less numerous, nut nonetheless proven to work.</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AFB9AAD8-E4AA-412E-A7D5-6724547969C9}" type="slidenum">
              <a:rPr lang="en-US" smtClean="0"/>
              <a:pPr eaLnBrk="1" hangingPunct="1"/>
              <a:t>13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875427F5-8C9C-4929-BE29-3B59123F5092}" type="slidenum">
              <a:rPr lang="en-US" smtClean="0"/>
              <a:pPr eaLnBrk="1" hangingPunct="1"/>
              <a:t>14</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At the time of the British Standard 8800, there was not widespread support for a management system standard in the US</a:t>
            </a:r>
          </a:p>
          <a:p>
            <a:pPr eaLnBrk="1" hangingPunct="1"/>
            <a:endParaRPr lang="en-US" smtClean="0"/>
          </a:p>
          <a:p>
            <a:pPr eaLnBrk="1" hangingPunct="1"/>
            <a:r>
              <a:rPr lang="en-US" smtClean="0"/>
              <a:t>It is interesting to note that there are other national standards out there, such as in Australia, Singapore and Canada</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A5B8273A-4AFB-4189-8394-F07BE2F6ABF5}" type="slidenum">
              <a:rPr lang="en-US" smtClean="0"/>
              <a:pPr eaLnBrk="1" hangingPunct="1"/>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If you lay these standards together, you can see just how similar they are…</a:t>
            </a:r>
          </a:p>
          <a:p>
            <a:pPr eaLnBrk="1" hangingPunct="1"/>
            <a:endParaRPr lang="en-US" smtClean="0"/>
          </a:p>
          <a:p>
            <a:pPr eaLnBrk="1" hangingPunct="1"/>
            <a:r>
              <a:rPr lang="en-US" smtClean="0"/>
              <a:t>Actually, the “General Requirements” throw off the ISO standards otherwise they’d line up even better</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B0D0B55B-C9EF-4B5E-9C47-D123607288A2}" type="slidenum">
              <a:rPr lang="en-US" smtClean="0"/>
              <a:pPr eaLnBrk="1" hangingPunct="1"/>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I remember OSHA offered an incentive program whereby if an organization could show conformance with the Guidelines they’d be moved to the back of the line for targeted inspections</a:t>
            </a: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21B0E82D-C215-4146-ACA2-1A0991F7CBB8}" type="slidenum">
              <a:rPr lang="en-US" smtClean="0"/>
              <a:pPr eaLnBrk="1" hangingPunct="1"/>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We said that management systems are proven…this was a bit of evidence I found on the internet for the Steel Makers Association</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98EE750B-966F-49F7-A7C3-5B70DC44DCDF}" type="slidenum">
              <a:rPr lang="en-US" smtClean="0"/>
              <a:pPr eaLnBrk="1" hangingPunct="1"/>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Obviously, we should never lose sight of the fact that reduction of injury and illnesses is the primary goal</a:t>
            </a:r>
          </a:p>
          <a:p>
            <a:pPr eaLnBrk="1" hangingPunct="1"/>
            <a:endParaRPr lang="en-US" smtClean="0"/>
          </a:p>
          <a:p>
            <a:pPr eaLnBrk="1" hangingPunct="1"/>
            <a:r>
              <a:rPr lang="en-US" smtClean="0"/>
              <a:t>But there are secondary objectives for establishing a system…</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E3A57CBB-D195-4878-9973-79F66ED9F3BE}" type="slidenum">
              <a:rPr lang="en-US" smtClean="0"/>
              <a:pPr eaLnBrk="1" hangingPunct="1"/>
              <a:t>19</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There is a list of participants in the manual</a:t>
            </a:r>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FF9A5184-D113-46FF-8C9F-E3CC1A9DF64A}" type="slidenum">
              <a:rPr lang="en-US" smtClean="0"/>
              <a:pPr eaLnBrk="1" hangingPunct="1"/>
              <a:t>20</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You can see a wide range of participation in putting this standard together</a:t>
            </a: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5D70CC65-5DF9-4D2D-9390-7B4CB70B2CD2}" type="slidenum">
              <a:rPr lang="en-US" smtClean="0"/>
              <a:pPr eaLnBrk="1" hangingPunct="1"/>
              <a:t>21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What we want to do this session is to briefly discuss the plan</a:t>
            </a:r>
            <a:r>
              <a:rPr lang="en-US" smtClean="0">
                <a:sym typeface="Wingdings" charset="2"/>
              </a:rPr>
              <a:t>docheckact concept that defines the typical management system, regardless of whether that system is used to achieve quality, environmental, or in our case, safety objectives.</a:t>
            </a:r>
            <a:endParaRPr 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2CD320E2-A811-42BC-AAAA-67372B935FC5}" type="slidenum">
              <a:rPr lang="en-US" smtClean="0"/>
              <a:pPr eaLnBrk="1" hangingPunct="1"/>
              <a:t>4</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Here’s a quick comparison of the British Standard and the ANSI Z10</a:t>
            </a:r>
          </a:p>
          <a:p>
            <a:pPr eaLnBrk="1" hangingPunct="1"/>
            <a:endParaRPr lang="en-US" smtClean="0"/>
          </a:p>
          <a:p>
            <a:pPr eaLnBrk="1" hangingPunct="1"/>
            <a:r>
              <a:rPr lang="en-US" smtClean="0"/>
              <a:t>Some key differences:</a:t>
            </a:r>
          </a:p>
          <a:p>
            <a:pPr eaLnBrk="1" hangingPunct="1"/>
            <a:endParaRPr lang="en-US" smtClean="0"/>
          </a:p>
          <a:p>
            <a:pPr eaLnBrk="1" hangingPunct="1"/>
            <a:r>
              <a:rPr lang="en-US" smtClean="0"/>
              <a:t>18001 has just Policy—ANSI has Policy, Leadership and Employee Participation</a:t>
            </a:r>
          </a:p>
          <a:p>
            <a:pPr eaLnBrk="1" hangingPunct="1"/>
            <a:endParaRPr lang="en-US" smtClean="0"/>
          </a:p>
          <a:p>
            <a:pPr eaLnBrk="1" hangingPunct="1"/>
            <a:r>
              <a:rPr lang="en-US" smtClean="0"/>
              <a:t>Implementation and Operation—ANSI specifies the use of the hierarchy of controls, but 18001 doesn’t</a:t>
            </a:r>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9254BE6F-1597-4173-BF1E-1E1CB6BCD14D}" type="slidenum">
              <a:rPr lang="en-US" smtClean="0"/>
              <a:pPr eaLnBrk="1" hangingPunct="1"/>
              <a:t>22</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Some registrar observations…</a:t>
            </a: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E423AC9F-3524-4A32-87C1-E6ED8AA69477}" type="slidenum">
              <a:rPr lang="en-US" smtClean="0"/>
              <a:pPr eaLnBrk="1" hangingPunct="1"/>
              <a:t>23</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Considerations of the ANSI standard…why it’s important to the Safety Professional</a:t>
            </a:r>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5F5FFD38-49AD-44C0-89EC-E7F254CECE6B}" type="slidenum">
              <a:rPr lang="en-US" smtClean="0"/>
              <a:pPr eaLnBrk="1" hangingPunct="1"/>
              <a:t>24</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0FCDB4C3-BFC2-4FFC-92CE-EDCBAFF0F388}" type="slidenum">
              <a:rPr lang="en-US" smtClean="0"/>
              <a:pPr eaLnBrk="1" hangingPunct="1"/>
              <a:t>25</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CB0267D8-AD75-4E69-8B8F-A1BB03CE76D1}" type="slidenum">
              <a:rPr lang="en-US" smtClean="0"/>
              <a:pPr eaLnBrk="1" hangingPunct="1"/>
              <a:t>26</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52D82EA0-CA6D-4B98-B07D-8BB7149648F5}" type="slidenum">
              <a:rPr lang="en-US" smtClean="0"/>
              <a:pPr eaLnBrk="1" hangingPunct="1"/>
              <a:t>27</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6F1C9140-7CC5-42FC-B9FE-1D0B91373D75}" type="slidenum">
              <a:rPr lang="en-US" smtClean="0"/>
              <a:pPr eaLnBrk="1" hangingPunct="1"/>
              <a:t>28</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7979A9E0-AC0A-4B07-B3F5-D63001116F81}" type="slidenum">
              <a:rPr lang="en-US" smtClean="0"/>
              <a:pPr eaLnBrk="1" hangingPunct="1"/>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a:p>
            <a:pPr eaLnBrk="1" hangingPunct="1"/>
            <a:r>
              <a:rPr lang="en-US" smtClean="0"/>
              <a:t>You don’t have to have a system, and most organizations don’t.</a:t>
            </a:r>
          </a:p>
          <a:p>
            <a:pPr eaLnBrk="1" hangingPunct="1"/>
            <a:endParaRPr lang="en-US" smtClean="0"/>
          </a:p>
          <a:p>
            <a:pPr eaLnBrk="1" hangingPunct="1"/>
            <a:r>
              <a:rPr lang="en-US" smtClean="0"/>
              <a:t>So let’s start by discussing the systems way of doing things…what it is, and why it’s beneficial.</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8A377810-6581-451A-B041-530017AEEEF9}" type="slidenum">
              <a:rPr lang="en-US" smtClean="0"/>
              <a:pPr eaLnBrk="1" hangingPunct="1"/>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We are discussing in this course the ANSI safety and health management system.</a:t>
            </a:r>
          </a:p>
          <a:p>
            <a:pPr eaLnBrk="1" hangingPunct="1"/>
            <a:endParaRPr lang="en-US" smtClean="0"/>
          </a:p>
          <a:p>
            <a:pPr eaLnBrk="1" hangingPunct="1"/>
            <a:r>
              <a:rPr lang="en-US" smtClean="0"/>
              <a:t>To understand the systems approach, we would do well by focusing on the term “management system”.</a:t>
            </a:r>
          </a:p>
          <a:p>
            <a:pPr eaLnBrk="1" hangingPunct="1"/>
            <a:endParaRPr lang="en-US" smtClean="0"/>
          </a:p>
          <a:p>
            <a:pPr eaLnBrk="1" hangingPunct="1"/>
            <a:r>
              <a:rPr lang="en-US" smtClean="0"/>
              <a:t>“Management” as it says here is the act of managing, handling or directing something.  There are different types of management activities, according to the Plan</a:t>
            </a:r>
            <a:r>
              <a:rPr lang="en-US" smtClean="0">
                <a:sym typeface="Wingdings" charset="2"/>
              </a:rPr>
              <a:t>DoCheckAct cycle.  </a:t>
            </a:r>
          </a:p>
          <a:p>
            <a:pPr eaLnBrk="1" hangingPunct="1"/>
            <a:endParaRPr lang="en-US" smtClean="0">
              <a:sym typeface="Wingdings" charset="2"/>
            </a:endParaRPr>
          </a:p>
          <a:p>
            <a:pPr eaLnBrk="1" hangingPunct="1"/>
            <a:r>
              <a:rPr lang="en-US" smtClean="0">
                <a:sym typeface="Wingdings" charset="2"/>
              </a:rPr>
              <a:t>Planning—Identifying a regulatory requirement to train on a certain safety topic</a:t>
            </a:r>
          </a:p>
          <a:p>
            <a:pPr eaLnBrk="1" hangingPunct="1"/>
            <a:r>
              <a:rPr lang="en-US" smtClean="0">
                <a:sym typeface="Wingdings" charset="2"/>
              </a:rPr>
              <a:t>Implementing—The manner of designing, delivering and documenting training</a:t>
            </a:r>
          </a:p>
          <a:p>
            <a:pPr eaLnBrk="1" hangingPunct="1"/>
            <a:r>
              <a:rPr lang="en-US" smtClean="0">
                <a:sym typeface="Wingdings" charset="2"/>
              </a:rPr>
              <a:t>Checking—Processes to determine how effective the training is</a:t>
            </a:r>
          </a:p>
          <a:p>
            <a:pPr eaLnBrk="1" hangingPunct="1"/>
            <a:r>
              <a:rPr lang="en-US" smtClean="0">
                <a:sym typeface="Wingdings" charset="2"/>
              </a:rPr>
              <a:t>Act—Processes to act on the training evaluation to improve training next time</a:t>
            </a:r>
          </a:p>
          <a:p>
            <a:pPr eaLnBrk="1" hangingPunct="1"/>
            <a:endParaRPr lang="en-US" smtClean="0">
              <a:sym typeface="Wingdings" charset="2"/>
            </a:endParaRPr>
          </a:p>
          <a:p>
            <a:pPr eaLnBrk="1" hangingPunct="1"/>
            <a:r>
              <a:rPr lang="en-US" smtClean="0">
                <a:sym typeface="Wingdings" charset="2"/>
              </a:rPr>
              <a:t>System—Generally refers to manner in which these various activities are arranged, as opposed to being loosely throw together or having missing components</a:t>
            </a:r>
          </a:p>
          <a:p>
            <a:pPr eaLnBrk="1" hangingPunct="1"/>
            <a:endParaRPr lang="en-US" smtClean="0">
              <a:sym typeface="Wingdings" charset="2"/>
            </a:endParaRPr>
          </a:p>
          <a:p>
            <a:pPr eaLnBrk="1" hangingPunct="1"/>
            <a:r>
              <a:rPr lang="en-US" smtClean="0">
                <a:sym typeface="Wingdings" charset="2"/>
              </a:rPr>
              <a:t>In our context, we are looking to have a system that fosters continual improvement</a:t>
            </a:r>
            <a:endParaRPr 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ACEAC646-FEFD-47D9-9152-1A226E132444}" type="slidenum">
              <a:rPr lang="en-US" smtClean="0"/>
              <a:pPr eaLnBrk="1" hangingPunct="1"/>
              <a:t>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Based on the scientific method where you put forth activities to accomplish a set of objectives and you have a “theory” as to what should happen in terms of results</a:t>
            </a:r>
          </a:p>
          <a:p>
            <a:pPr eaLnBrk="1" hangingPunct="1"/>
            <a:endParaRPr lang="en-US" smtClean="0"/>
          </a:p>
          <a:p>
            <a:pPr eaLnBrk="1" hangingPunct="1"/>
            <a:r>
              <a:rPr lang="en-US" smtClean="0"/>
              <a:t>Often people have their theory and they assume it’s a fact until they have a surprise inspection, or an accident, or some other grievous event that wakes them up from their optimism</a:t>
            </a:r>
          </a:p>
          <a:p>
            <a:pPr eaLnBrk="1" hangingPunct="1"/>
            <a:endParaRPr lang="en-US" smtClean="0"/>
          </a:p>
          <a:p>
            <a:pPr eaLnBrk="1" hangingPunct="1"/>
            <a:r>
              <a:rPr lang="en-US" smtClean="0"/>
              <a:t>The management system doesn’t assume things will happen well; you might say it’s a little pessimistic in that sense.  It has a checking function to test how things go with an eye toward always making them better</a:t>
            </a:r>
          </a:p>
          <a:p>
            <a:pPr eaLnBrk="1" hangingPunct="1"/>
            <a:endParaRPr lang="en-US" smtClean="0"/>
          </a:p>
          <a:p>
            <a:pPr eaLnBrk="1" hangingPunct="1"/>
            <a:endParaRPr 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F5D9DFB7-0B8A-4B28-9B33-0B18A053BE2C}" type="slidenum">
              <a:rPr lang="en-US" smtClean="0"/>
              <a:pPr eaLnBrk="1" hangingPunct="1"/>
              <a:t>7</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These are some of the basic components of the ANSI management system…</a:t>
            </a:r>
          </a:p>
          <a:p>
            <a:pPr eaLnBrk="1" hangingPunct="1"/>
            <a:endParaRPr lang="en-US" smtClean="0"/>
          </a:p>
          <a:p>
            <a:pPr eaLnBrk="1" hangingPunct="1"/>
            <a:r>
              <a:rPr lang="en-US" smtClean="0"/>
              <a:t>If you want to distill this framework down into its essentials, the framework must:</a:t>
            </a:r>
          </a:p>
          <a:p>
            <a:pPr eaLnBrk="1" hangingPunct="1"/>
            <a:endParaRPr lang="en-US" smtClean="0"/>
          </a:p>
          <a:p>
            <a:pPr eaLnBrk="1" hangingPunct="1"/>
            <a:r>
              <a:rPr lang="en-US" smtClean="0"/>
              <a:t>Establish a Policy and objectives</a:t>
            </a:r>
          </a:p>
          <a:p>
            <a:pPr eaLnBrk="1" hangingPunct="1"/>
            <a:r>
              <a:rPr lang="en-US" smtClean="0"/>
              <a:t>Establish an organization structure and procedures to achieve the objectives</a:t>
            </a:r>
          </a:p>
          <a:p>
            <a:pPr eaLnBrk="1" hangingPunct="1"/>
            <a:r>
              <a:rPr lang="en-US" smtClean="0"/>
              <a:t>Use measurement and evaluation to assess performance of the system</a:t>
            </a:r>
          </a:p>
          <a:p>
            <a:pPr eaLnBrk="1" hangingPunct="1"/>
            <a:r>
              <a:rPr lang="en-US" smtClean="0"/>
              <a:t>Have a process for corrective actions and improvements to the system</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F86A7B3D-423E-4616-B7F3-9C26E162CD9E}" type="slidenum">
              <a:rPr lang="en-US" smtClean="0"/>
              <a:pPr eaLnBrk="1" hangingPunct="1"/>
              <a:t>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You can see the need for a framework when you think about how the management elements are typically developed.</a:t>
            </a:r>
          </a:p>
          <a:p>
            <a:pPr eaLnBrk="1" hangingPunct="1"/>
            <a:endParaRPr lang="en-US" smtClean="0"/>
          </a:p>
          <a:p>
            <a:pPr eaLnBrk="1" hangingPunct="1"/>
            <a:r>
              <a:rPr lang="en-US" smtClean="0"/>
              <a:t>A rule or other requirement comes along that requires certain management elements, be it a procedure, or training, or testing, perhaps a records requirement</a:t>
            </a:r>
          </a:p>
          <a:p>
            <a:pPr eaLnBrk="1" hangingPunct="1"/>
            <a:endParaRPr lang="en-US" smtClean="0"/>
          </a:p>
          <a:p>
            <a:pPr eaLnBrk="1" hangingPunct="1"/>
            <a:r>
              <a:rPr lang="en-US" smtClean="0"/>
              <a:t>After time, these different elements get scattered around without any regard of how they might fit together for better effectiveness and less redundancy</a:t>
            </a:r>
          </a:p>
          <a:p>
            <a:pPr eaLnBrk="1" hangingPunct="1"/>
            <a:endParaRPr lang="en-US" smtClean="0"/>
          </a:p>
          <a:p>
            <a:pPr eaLnBrk="1" hangingPunct="1"/>
            <a:r>
              <a:rPr lang="en-US" smtClean="0"/>
              <a:t>The framework provides a mechanism for that each element has a place in the overall system.  Over time the things that are done in each phase of the cycle are improved on.  What you have is a system that can operate in a pro-active, rather than a reactive fashion.</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74702BF7-20AF-4586-A10E-B1C086A5DA9D}" type="slidenum">
              <a:rPr lang="en-US" smtClean="0"/>
              <a:pPr eaLnBrk="1" hangingPunct="1"/>
              <a:t>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One of the challenges when you put  system in place is having to break a compliance mind-set.</a:t>
            </a:r>
          </a:p>
          <a:p>
            <a:pPr eaLnBrk="1" hangingPunct="1"/>
            <a:endParaRPr lang="en-US" smtClean="0"/>
          </a:p>
          <a:p>
            <a:pPr eaLnBrk="1" hangingPunct="1"/>
            <a:r>
              <a:rPr lang="en-US" smtClean="0"/>
              <a:t>Having an awareness that compliance is important is not a bad thing.  But the problem with regulations is that they set the minimum standards, but also the maximum standards for performance.</a:t>
            </a:r>
          </a:p>
          <a:p>
            <a:pPr eaLnBrk="1" hangingPunct="1"/>
            <a:endParaRPr lang="en-US" smtClean="0"/>
          </a:p>
          <a:p>
            <a:pPr eaLnBrk="1" hangingPunct="1"/>
            <a:r>
              <a:rPr lang="en-US" smtClean="0"/>
              <a:t>In other words, if an activity is “in compliance” then some folks don’t understand the need to go any further.  </a:t>
            </a:r>
          </a:p>
          <a:p>
            <a:pPr eaLnBrk="1" hangingPunct="1"/>
            <a:endParaRPr lang="en-US" smtClean="0"/>
          </a:p>
          <a:p>
            <a:pPr eaLnBrk="1" hangingPunct="1"/>
            <a:r>
              <a:rPr lang="en-US" smtClean="0"/>
              <a:t>With the management system, the idea is continual improvement—even where compliance is achieved.  “Can we improve” “Can it be made safer” are questions to be asked.  The feedback loop of checking the system for conformance helps get you there and creates a “continuous improvement” culture.</a:t>
            </a: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6D3FBA0B-AE9B-4DEA-AA30-A34CF4D80A4C}" type="slidenum">
              <a:rPr lang="en-US" smtClean="0"/>
              <a:pPr eaLnBrk="1" hangingPunct="1"/>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Here are some more comparisons between a compliance program and a management system</a:t>
            </a: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D24DC612-5847-403C-98C1-61DDDB7F3AB8}" type="slidenum">
              <a:rPr lang="en-US" smtClean="0"/>
              <a:pPr eaLnBrk="1" hangingPunct="1"/>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CEB097B5-022F-4F5F-82BB-A9853CB359DC}" type="datetime1">
              <a:rPr lang="en-US"/>
              <a:pPr>
                <a:defRPr/>
              </a:pPr>
              <a:t>4/23/2012</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619E8426-E41D-4FDB-B528-CE0667AF486A}" type="slidenum">
              <a:rPr lang="en-US"/>
              <a:pPr>
                <a:defRPr/>
              </a:pPr>
              <a:t>‹#›</a:t>
            </a:fld>
            <a:endParaRPr lang="en-US"/>
          </a:p>
        </p:txBody>
      </p:sp>
    </p:spTree>
    <p:extLst>
      <p:ext uri="{BB962C8B-B14F-4D97-AF65-F5344CB8AC3E}">
        <p14:creationId xmlns:p14="http://schemas.microsoft.com/office/powerpoint/2010/main" val="71662719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B74CEBC-6466-4151-9C7D-79E0C51AB5E1}" type="datetime1">
              <a:rPr lang="en-US"/>
              <a:pPr>
                <a:defRPr/>
              </a:pPr>
              <a:t>4/23/2012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742D289-CD10-4C93-B583-9476629FC13D}" type="slidenum">
              <a:rPr lang="en-US"/>
              <a:pPr>
                <a:defRPr/>
              </a:pPr>
              <a:t>‹#›</a:t>
            </a:fld>
            <a:endParaRPr lang="en-US"/>
          </a:p>
        </p:txBody>
      </p:sp>
    </p:spTree>
    <p:extLst>
      <p:ext uri="{BB962C8B-B14F-4D97-AF65-F5344CB8AC3E}">
        <p14:creationId xmlns:p14="http://schemas.microsoft.com/office/powerpoint/2010/main" val="449232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67B6515-63B0-4F0F-81AD-64017994DAF6}" type="datetime1">
              <a:rPr lang="en-US"/>
              <a:pPr>
                <a:defRPr/>
              </a:pPr>
              <a:t>4/23/2012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DF14A7B-5905-47CF-B401-63EFB64BF863}" type="slidenum">
              <a:rPr lang="en-US"/>
              <a:pPr>
                <a:defRPr/>
              </a:pPr>
              <a:t>‹#›</a:t>
            </a:fld>
            <a:endParaRPr lang="en-US"/>
          </a:p>
        </p:txBody>
      </p:sp>
    </p:spTree>
    <p:extLst>
      <p:ext uri="{BB962C8B-B14F-4D97-AF65-F5344CB8AC3E}">
        <p14:creationId xmlns:p14="http://schemas.microsoft.com/office/powerpoint/2010/main" val="909815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840C2C1-7517-4C50-A99D-CE540BAA2ADA}" type="datetime1">
              <a:rPr lang="en-US"/>
              <a:pPr>
                <a:defRPr/>
              </a:pPr>
              <a:t>4/23/2012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086E02E-2EEF-4372-A039-167AC4FED70D}" type="slidenum">
              <a:rPr lang="en-US"/>
              <a:pPr>
                <a:defRPr/>
              </a:pPr>
              <a:t>‹#›</a:t>
            </a:fld>
            <a:endParaRPr lang="en-US"/>
          </a:p>
        </p:txBody>
      </p:sp>
    </p:spTree>
    <p:extLst>
      <p:ext uri="{BB962C8B-B14F-4D97-AF65-F5344CB8AC3E}">
        <p14:creationId xmlns:p14="http://schemas.microsoft.com/office/powerpoint/2010/main" val="2010259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F8FC02C-294B-4F33-868F-F4BBECDB99E6}" type="datetime1">
              <a:rPr lang="en-US"/>
              <a:pPr>
                <a:defRPr/>
              </a:pPr>
              <a:t>4/23/2012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9394A3-A60E-4186-AFDF-D01BBC143955}" type="slidenum">
              <a:rPr lang="en-US"/>
              <a:pPr>
                <a:defRPr/>
              </a:pPr>
              <a:t>‹#›</a:t>
            </a:fld>
            <a:endParaRPr lang="en-US"/>
          </a:p>
        </p:txBody>
      </p:sp>
    </p:spTree>
    <p:extLst>
      <p:ext uri="{BB962C8B-B14F-4D97-AF65-F5344CB8AC3E}">
        <p14:creationId xmlns:p14="http://schemas.microsoft.com/office/powerpoint/2010/main" val="17707126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29A546F-FE4E-4DFE-906F-B163ADB91D0C}" type="datetime1">
              <a:rPr lang="en-US"/>
              <a:pPr>
                <a:defRPr/>
              </a:pPr>
              <a:t>4/23/2012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5B20E3D-8308-4170-9E03-61F2A711D3B0}" type="slidenum">
              <a:rPr lang="en-US"/>
              <a:pPr>
                <a:defRPr/>
              </a:pPr>
              <a:t>‹#›</a:t>
            </a:fld>
            <a:endParaRPr lang="en-US"/>
          </a:p>
        </p:txBody>
      </p:sp>
    </p:spTree>
    <p:extLst>
      <p:ext uri="{BB962C8B-B14F-4D97-AF65-F5344CB8AC3E}">
        <p14:creationId xmlns:p14="http://schemas.microsoft.com/office/powerpoint/2010/main" val="3585582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04A27937-1DAF-4277-B6BF-47EE36F33159}" type="datetime1">
              <a:rPr lang="en-US"/>
              <a:pPr>
                <a:defRPr/>
              </a:pPr>
              <a:t>4/23/2012</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3D4E3B77-4BC9-4913-9B0F-57A2D8DCC659}" type="slidenum">
              <a:rPr lang="en-US"/>
              <a:pPr>
                <a:defRPr/>
              </a:pPr>
              <a:t>‹#›</a:t>
            </a:fld>
            <a:endParaRPr lang="en-US"/>
          </a:p>
        </p:txBody>
      </p:sp>
    </p:spTree>
    <p:extLst>
      <p:ext uri="{BB962C8B-B14F-4D97-AF65-F5344CB8AC3E}">
        <p14:creationId xmlns:p14="http://schemas.microsoft.com/office/powerpoint/2010/main" val="1200878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BA5118A-6EA9-41C1-BE47-50035BC0DDE2}" type="datetime1">
              <a:rPr lang="en-US"/>
              <a:pPr>
                <a:defRPr/>
              </a:pPr>
              <a:t>4/23/2012</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EE207D1-F4A7-4F29-955D-7E02B15C052A}" type="slidenum">
              <a:rPr lang="en-US"/>
              <a:pPr>
                <a:defRPr/>
              </a:pPr>
              <a:t>‹#›</a:t>
            </a:fld>
            <a:endParaRPr lang="en-US"/>
          </a:p>
        </p:txBody>
      </p:sp>
    </p:spTree>
    <p:extLst>
      <p:ext uri="{BB962C8B-B14F-4D97-AF65-F5344CB8AC3E}">
        <p14:creationId xmlns:p14="http://schemas.microsoft.com/office/powerpoint/2010/main" val="2034775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2753911-1634-4053-80BC-737F58AD6B6D}" type="datetime1">
              <a:rPr lang="en-US"/>
              <a:pPr>
                <a:defRPr/>
              </a:pPr>
              <a:t>4/23/2012</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6A358B1D-60FE-40FD-BB79-D4995A4163F6}" type="slidenum">
              <a:rPr lang="en-US"/>
              <a:pPr>
                <a:defRPr/>
              </a:pPr>
              <a:t>‹#›</a:t>
            </a:fld>
            <a:endParaRPr lang="en-US"/>
          </a:p>
        </p:txBody>
      </p:sp>
    </p:spTree>
    <p:extLst>
      <p:ext uri="{BB962C8B-B14F-4D97-AF65-F5344CB8AC3E}">
        <p14:creationId xmlns:p14="http://schemas.microsoft.com/office/powerpoint/2010/main" val="1648074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0298F9C-029F-4E7A-984B-1C2B87D449A2}" type="datetime1">
              <a:rPr lang="en-US"/>
              <a:pPr>
                <a:defRPr/>
              </a:pPr>
              <a:t>4/23/2012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E42BE611-9DB5-4D99-B686-CC4C9FA83882}" type="slidenum">
              <a:rPr lang="en-US"/>
              <a:pPr>
                <a:defRPr/>
              </a:pPr>
              <a:t>‹#›</a:t>
            </a:fld>
            <a:endParaRPr lang="en-US"/>
          </a:p>
        </p:txBody>
      </p:sp>
    </p:spTree>
    <p:extLst>
      <p:ext uri="{BB962C8B-B14F-4D97-AF65-F5344CB8AC3E}">
        <p14:creationId xmlns:p14="http://schemas.microsoft.com/office/powerpoint/2010/main" val="1810055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schemeClr val="tx1"/>
              </a:solidFill>
              <a:latin typeface="+mn-lt"/>
              <a:ea typeface="+mn-ea"/>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schemeClr val="tx1"/>
              </a:solidFill>
              <a:latin typeface="+mn-lt"/>
              <a:ea typeface="+mn-ea"/>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F3349D05-FD26-40F4-B50F-7A698383B4EE}" type="datetime1">
              <a:rPr lang="en-US"/>
              <a:pPr>
                <a:defRPr/>
              </a:pPr>
              <a:t>4/23/2012</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5444A68-2EB7-4934-96A6-0555E3B7D879}" type="slidenum">
              <a:rPr lang="en-US"/>
              <a:pPr>
                <a:defRPr/>
              </a:pPr>
              <a:t>‹#›</a:t>
            </a:fld>
            <a:endParaRPr lang="en-US"/>
          </a:p>
        </p:txBody>
      </p:sp>
    </p:spTree>
    <p:extLst>
      <p:ext uri="{BB962C8B-B14F-4D97-AF65-F5344CB8AC3E}">
        <p14:creationId xmlns:p14="http://schemas.microsoft.com/office/powerpoint/2010/main" val="1408655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schemeClr val="tx1"/>
              </a:solidFill>
              <a:latin typeface="+mn-lt"/>
              <a:ea typeface="+mn-ea"/>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schemeClr val="tx1"/>
              </a:solidFill>
              <a:latin typeface="+mn-lt"/>
              <a:ea typeface="+mn-ea"/>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B447A908-D080-4E6F-9175-EF21A050D8BA}" type="datetime1">
              <a:rPr lang="en-US"/>
              <a:pPr>
                <a:defRPr/>
              </a:pPr>
              <a:t>4/23/2012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197D1974-12AB-49CC-86B8-1B42ABE6CACC}"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7581" r:id="rId1"/>
    <p:sldLayoutId id="2147487573" r:id="rId2"/>
    <p:sldLayoutId id="2147487582" r:id="rId3"/>
    <p:sldLayoutId id="2147487574" r:id="rId4"/>
    <p:sldLayoutId id="2147487575" r:id="rId5"/>
    <p:sldLayoutId id="2147487576" r:id="rId6"/>
    <p:sldLayoutId id="2147487577" r:id="rId7"/>
    <p:sldLayoutId id="2147487578" r:id="rId8"/>
    <p:sldLayoutId id="2147487583" r:id="rId9"/>
    <p:sldLayoutId id="2147487579" r:id="rId10"/>
    <p:sldLayoutId id="214748758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charset="0"/>
        </a:defRPr>
      </a:lvl2pPr>
      <a:lvl3pPr algn="l" rtl="0" eaLnBrk="0" fontAlgn="base" hangingPunct="0">
        <a:spcBef>
          <a:spcPct val="0"/>
        </a:spcBef>
        <a:spcAft>
          <a:spcPct val="0"/>
        </a:spcAft>
        <a:defRPr sz="5000">
          <a:solidFill>
            <a:schemeClr val="tx2"/>
          </a:solidFill>
          <a:latin typeface="Calibri" charset="0"/>
        </a:defRPr>
      </a:lvl3pPr>
      <a:lvl4pPr algn="l" rtl="0" eaLnBrk="0" fontAlgn="base" hangingPunct="0">
        <a:spcBef>
          <a:spcPct val="0"/>
        </a:spcBef>
        <a:spcAft>
          <a:spcPct val="0"/>
        </a:spcAft>
        <a:defRPr sz="5000">
          <a:solidFill>
            <a:schemeClr val="tx2"/>
          </a:solidFill>
          <a:latin typeface="Calibri" charset="0"/>
        </a:defRPr>
      </a:lvl4pPr>
      <a:lvl5pPr algn="l" rtl="0" eaLnBrk="0" fontAlgn="base" hangingPunct="0">
        <a:spcBef>
          <a:spcPct val="0"/>
        </a:spcBef>
        <a:spcAft>
          <a:spcPct val="0"/>
        </a:spcAft>
        <a:defRPr sz="5000">
          <a:solidFill>
            <a:schemeClr val="tx2"/>
          </a:solidFill>
          <a:latin typeface="Calibri" charset="0"/>
        </a:defRPr>
      </a:lvl5pPr>
      <a:lvl6pPr marL="457200" algn="l" rtl="0" fontAlgn="base">
        <a:spcBef>
          <a:spcPct val="0"/>
        </a:spcBef>
        <a:spcAft>
          <a:spcPct val="0"/>
        </a:spcAft>
        <a:defRPr sz="5000">
          <a:solidFill>
            <a:schemeClr val="tx2"/>
          </a:solidFill>
          <a:latin typeface="Calibri" charset="0"/>
        </a:defRPr>
      </a:lvl6pPr>
      <a:lvl7pPr marL="914400" algn="l" rtl="0" fontAlgn="base">
        <a:spcBef>
          <a:spcPct val="0"/>
        </a:spcBef>
        <a:spcAft>
          <a:spcPct val="0"/>
        </a:spcAft>
        <a:defRPr sz="5000">
          <a:solidFill>
            <a:schemeClr val="tx2"/>
          </a:solidFill>
          <a:latin typeface="Calibri" charset="0"/>
        </a:defRPr>
      </a:lvl7pPr>
      <a:lvl8pPr marL="1371600" algn="l" rtl="0" fontAlgn="base">
        <a:spcBef>
          <a:spcPct val="0"/>
        </a:spcBef>
        <a:spcAft>
          <a:spcPct val="0"/>
        </a:spcAft>
        <a:defRPr sz="5000">
          <a:solidFill>
            <a:schemeClr val="tx2"/>
          </a:solidFill>
          <a:latin typeface="Calibri" charset="0"/>
        </a:defRPr>
      </a:lvl8pPr>
      <a:lvl9pPr marL="1828800" algn="l" rtl="0" fontAlgn="base">
        <a:spcBef>
          <a:spcPct val="0"/>
        </a:spcBef>
        <a:spcAft>
          <a:spcPct val="0"/>
        </a:spcAft>
        <a:defRPr sz="5000">
          <a:solidFill>
            <a:schemeClr val="tx2"/>
          </a:solidFill>
          <a:latin typeface="Calibri" charset="0"/>
        </a:defRPr>
      </a:lvl9pPr>
    </p:titleStyle>
    <p:bodyStyle>
      <a:lvl1pPr marL="273050" indent="-273050" algn="l" rtl="0" eaLnBrk="0" fontAlgn="base" hangingPunct="0">
        <a:spcBef>
          <a:spcPct val="20000"/>
        </a:spcBef>
        <a:spcAft>
          <a:spcPct val="0"/>
        </a:spcAft>
        <a:buClr>
          <a:srgbClr val="0BD0D9"/>
        </a:buClr>
        <a:buSzPct val="95000"/>
        <a:buFont typeface="Wingdings 2"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9.png"/><Relationship Id="rId4" Type="http://schemas.openxmlformats.org/officeDocument/2006/relationships/oleObject" Target="../embeddings/Microsoft_Excel_97-2003_Worksheet1.xls"/></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ASSE.org"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www.aiha.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extLst/>
        </p:spPr>
        <p:txBody>
          <a:bodyPr/>
          <a:lstStyle/>
          <a:p>
            <a:pPr algn="ctr" eaLnBrk="1" fontAlgn="auto" hangingPunct="1">
              <a:spcAft>
                <a:spcPts val="0"/>
              </a:spcAft>
              <a:defRPr/>
            </a:pPr>
            <a:r>
              <a:rPr lang="en-US" dirty="0" smtClean="0"/>
              <a:t>ANSI/AIHA Z10:2005</a:t>
            </a:r>
            <a:br>
              <a:rPr lang="en-US" dirty="0" smtClean="0"/>
            </a:br>
            <a:r>
              <a:rPr lang="en-US" sz="4000" dirty="0" smtClean="0"/>
              <a:t>Session 1:  Overview</a:t>
            </a:r>
            <a:endParaRPr lang="en-US" sz="4000" dirty="0"/>
          </a:p>
        </p:txBody>
      </p:sp>
      <p:sp>
        <p:nvSpPr>
          <p:cNvPr id="5123" name="Rectangle 2"/>
          <p:cNvSpPr>
            <a:spLocks noGrp="1" noChangeArrowheads="1"/>
          </p:cNvSpPr>
          <p:nvPr>
            <p:ph type="subTitle" idx="1"/>
          </p:nvPr>
        </p:nvSpPr>
        <p:spPr>
          <a:xfrm>
            <a:off x="990600" y="3962400"/>
            <a:ext cx="7620000" cy="1757363"/>
          </a:xfrm>
        </p:spPr>
        <p:txBody>
          <a:bodyPr/>
          <a:lstStyle/>
          <a:p>
            <a:pPr marL="39688" marR="0" algn="ctr" eaLnBrk="1" hangingPunct="1">
              <a:buFont typeface="Gill Sans" charset="0"/>
              <a:buNone/>
            </a:pPr>
            <a:r>
              <a:rPr lang="en-US" sz="2400" smtClean="0"/>
              <a:t>A U.S.-Based Consensus Standard for a</a:t>
            </a:r>
          </a:p>
          <a:p>
            <a:pPr marL="39688" marR="0" algn="ctr" eaLnBrk="1" hangingPunct="1">
              <a:buFont typeface="Gill Sans" charset="0"/>
              <a:buNone/>
            </a:pPr>
            <a:r>
              <a:rPr lang="en-US" sz="2400" smtClean="0"/>
              <a:t>Occupational Safety and Health Management System</a:t>
            </a:r>
          </a:p>
        </p:txBody>
      </p:sp>
    </p:spTree>
    <p:extLst>
      <p:ext uri="{BB962C8B-B14F-4D97-AF65-F5344CB8AC3E}">
        <p14:creationId xmlns:p14="http://schemas.microsoft.com/office/powerpoint/2010/main" val="642515187"/>
      </p:ext>
    </p:extLst>
  </p:cSld>
  <p:clrMapOvr>
    <a:masterClrMapping/>
  </p:clrMapOvr>
  <p:transition advClick="0" advTm="45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1"/>
          <p:cNvSpPr>
            <a:spLocks noGrp="1" noChangeArrowheads="1"/>
          </p:cNvSpPr>
          <p:nvPr>
            <p:ph type="title"/>
          </p:nvPr>
        </p:nvSpPr>
        <p:spPr>
          <a:xfrm>
            <a:off x="457200" y="704850"/>
            <a:ext cx="7543800" cy="971550"/>
          </a:xfrm>
        </p:spPr>
        <p:txBody>
          <a:bodyPr rIns="132080">
            <a:normAutofit fontScale="90000"/>
          </a:bodyPr>
          <a:lstStyle/>
          <a:p>
            <a:pPr eaLnBrk="1" fontAlgn="auto" hangingPunct="1">
              <a:spcAft>
                <a:spcPts val="0"/>
              </a:spcAft>
              <a:defRPr/>
            </a:pPr>
            <a:r>
              <a:rPr lang="en-US" sz="3200" dirty="0" smtClean="0"/>
              <a:t>The Systems Approach:</a:t>
            </a:r>
            <a:br>
              <a:rPr lang="en-US" sz="3200" dirty="0" smtClean="0"/>
            </a:br>
            <a:r>
              <a:rPr lang="en-US" sz="3200" dirty="0" smtClean="0">
                <a:latin typeface="Arial Italic" charset="0"/>
                <a:cs typeface="Arial Italic" charset="0"/>
                <a:sym typeface="Arial Italic" charset="0"/>
              </a:rPr>
              <a:t>Compliance- versus Systems-Thinking</a:t>
            </a:r>
            <a:endParaRPr lang="en-US" sz="3200" dirty="0" smtClean="0">
              <a:latin typeface="Arial Italic" charset="0"/>
              <a:sym typeface="Arial Italic" charset="0"/>
            </a:endParaRPr>
          </a:p>
        </p:txBody>
      </p:sp>
      <p:pic>
        <p:nvPicPr>
          <p:cNvPr id="13315" name="Picture 2"/>
          <p:cNvPicPr>
            <a:picLocks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667000" y="2286000"/>
            <a:ext cx="1219200"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3"/>
          <p:cNvSpPr>
            <a:spLocks/>
          </p:cNvSpPr>
          <p:nvPr/>
        </p:nvSpPr>
        <p:spPr bwMode="auto">
          <a:xfrm>
            <a:off x="609600" y="2514600"/>
            <a:ext cx="17653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lgn="ctr">
              <a:spcBef>
                <a:spcPts val="1400"/>
              </a:spcBef>
            </a:pPr>
            <a:r>
              <a:rPr lang="en-US" sz="2400">
                <a:solidFill>
                  <a:schemeClr val="tx1"/>
                </a:solidFill>
                <a:latin typeface="Arial Bold" charset="0"/>
                <a:cs typeface="Arial Bold" charset="0"/>
                <a:sym typeface="Arial Bold" charset="0"/>
              </a:rPr>
              <a:t>INPUT</a:t>
            </a:r>
          </a:p>
        </p:txBody>
      </p:sp>
      <p:sp>
        <p:nvSpPr>
          <p:cNvPr id="13317" name="Rectangle 4"/>
          <p:cNvSpPr>
            <a:spLocks/>
          </p:cNvSpPr>
          <p:nvPr/>
        </p:nvSpPr>
        <p:spPr bwMode="auto">
          <a:xfrm>
            <a:off x="4343400" y="2514600"/>
            <a:ext cx="17653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lgn="ctr">
              <a:spcBef>
                <a:spcPts val="1400"/>
              </a:spcBef>
            </a:pPr>
            <a:r>
              <a:rPr lang="en-US" sz="2400">
                <a:solidFill>
                  <a:schemeClr val="tx1"/>
                </a:solidFill>
                <a:latin typeface="Arial Bold" charset="0"/>
                <a:cs typeface="Arial Bold" charset="0"/>
                <a:sym typeface="Arial Bold" charset="0"/>
              </a:rPr>
              <a:t>OUTPUT</a:t>
            </a:r>
          </a:p>
        </p:txBody>
      </p:sp>
      <p:sp>
        <p:nvSpPr>
          <p:cNvPr id="13318" name="AutoShape 5"/>
          <p:cNvSpPr>
            <a:spLocks/>
          </p:cNvSpPr>
          <p:nvPr/>
        </p:nvSpPr>
        <p:spPr bwMode="auto">
          <a:xfrm>
            <a:off x="5976938" y="1751013"/>
            <a:ext cx="2481262" cy="823912"/>
          </a:xfrm>
          <a:custGeom>
            <a:avLst/>
            <a:gdLst>
              <a:gd name="T0" fmla="*/ 439671 w 19769"/>
              <a:gd name="T1" fmla="*/ 531124 h 20745"/>
              <a:gd name="T2" fmla="*/ 359469 w 19769"/>
              <a:gd name="T3" fmla="*/ 99727 h 20745"/>
              <a:gd name="T4" fmla="*/ 2082884 w 19769"/>
              <a:gd name="T5" fmla="*/ 79631 h 20745"/>
              <a:gd name="T6" fmla="*/ 2163087 w 19769"/>
              <a:gd name="T7" fmla="*/ 511028 h 20745"/>
              <a:gd name="T8" fmla="*/ 837296 w 19769"/>
              <a:gd name="T9" fmla="*/ 591731 h 20745"/>
              <a:gd name="T10" fmla="*/ 0 w 19769"/>
              <a:gd name="T11" fmla="*/ 823912 h 20745"/>
              <a:gd name="T12" fmla="*/ 439671 w 19769"/>
              <a:gd name="T13" fmla="*/ 531124 h 20745"/>
              <a:gd name="T14" fmla="*/ 439671 w 19769"/>
              <a:gd name="T15" fmla="*/ 531124 h 20745"/>
              <a:gd name="T16" fmla="*/ 0 60000 65536"/>
              <a:gd name="T17" fmla="*/ 0 60000 65536"/>
              <a:gd name="T18" fmla="*/ 0 60000 65536"/>
              <a:gd name="T19" fmla="*/ 0 60000 65536"/>
              <a:gd name="T20" fmla="*/ 0 60000 65536"/>
              <a:gd name="T21" fmla="*/ 0 60000 65536"/>
              <a:gd name="T22" fmla="*/ 0 60000 65536"/>
              <a:gd name="T23" fmla="*/ 0 60000 65536"/>
              <a:gd name="T24" fmla="*/ 0 w 19769"/>
              <a:gd name="T25" fmla="*/ 0 h 20745"/>
              <a:gd name="T26" fmla="*/ 19769 w 19769"/>
              <a:gd name="T27" fmla="*/ 20745 h 2074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769" h="20745">
                <a:moveTo>
                  <a:pt x="3503" y="13373"/>
                </a:moveTo>
                <a:cubicBezTo>
                  <a:pt x="-465" y="10513"/>
                  <a:pt x="-751" y="5650"/>
                  <a:pt x="2864" y="2511"/>
                </a:cubicBezTo>
                <a:cubicBezTo>
                  <a:pt x="6479" y="-629"/>
                  <a:pt x="12627" y="-855"/>
                  <a:pt x="16595" y="2005"/>
                </a:cubicBezTo>
                <a:cubicBezTo>
                  <a:pt x="20563" y="4865"/>
                  <a:pt x="20849" y="9728"/>
                  <a:pt x="17234" y="12867"/>
                </a:cubicBezTo>
                <a:cubicBezTo>
                  <a:pt x="14565" y="15184"/>
                  <a:pt x="10386" y="15988"/>
                  <a:pt x="6671" y="14899"/>
                </a:cubicBezTo>
                <a:lnTo>
                  <a:pt x="0" y="20745"/>
                </a:lnTo>
                <a:lnTo>
                  <a:pt x="3503" y="13373"/>
                </a:lnTo>
                <a:close/>
                <a:moveTo>
                  <a:pt x="3503" y="13373"/>
                </a:moveTo>
              </a:path>
            </a:pathLst>
          </a:custGeom>
          <a:solidFill>
            <a:srgbClr val="FFFF99"/>
          </a:solidFill>
          <a:ln w="9525">
            <a:solidFill>
              <a:schemeClr val="tx1"/>
            </a:solidFill>
            <a:round/>
            <a:headEnd/>
            <a:tailEnd/>
          </a:ln>
        </p:spPr>
        <p:txBody>
          <a:bodyPr lIns="0" tIns="0" rIns="0" bIns="0"/>
          <a:lstStyle/>
          <a:p>
            <a:endParaRPr lang="en-US"/>
          </a:p>
        </p:txBody>
      </p:sp>
      <p:sp>
        <p:nvSpPr>
          <p:cNvPr id="13319" name="Rectangle 6"/>
          <p:cNvSpPr>
            <a:spLocks/>
          </p:cNvSpPr>
          <p:nvPr/>
        </p:nvSpPr>
        <p:spPr bwMode="auto">
          <a:xfrm>
            <a:off x="6477000" y="1905000"/>
            <a:ext cx="16891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spcBef>
                <a:spcPts val="1050"/>
              </a:spcBef>
            </a:pPr>
            <a:r>
              <a:rPr lang="en-US">
                <a:solidFill>
                  <a:schemeClr val="tx1"/>
                </a:solidFill>
                <a:latin typeface="Arial Bold Italic" charset="0"/>
                <a:cs typeface="Arial Bold Italic" charset="0"/>
                <a:sym typeface="Arial Bold Italic" charset="0"/>
              </a:rPr>
              <a:t>Compliance?</a:t>
            </a:r>
          </a:p>
        </p:txBody>
      </p:sp>
      <p:sp>
        <p:nvSpPr>
          <p:cNvPr id="13320" name="AutoShape 7"/>
          <p:cNvSpPr>
            <a:spLocks/>
          </p:cNvSpPr>
          <p:nvPr/>
        </p:nvSpPr>
        <p:spPr bwMode="auto">
          <a:xfrm>
            <a:off x="6551613" y="2332038"/>
            <a:ext cx="1636712" cy="1249362"/>
          </a:xfrm>
          <a:custGeom>
            <a:avLst/>
            <a:gdLst>
              <a:gd name="T0" fmla="*/ 1222419 w 20638"/>
              <a:gd name="T1" fmla="*/ 525473 h 20861"/>
              <a:gd name="T2" fmla="*/ 1248828 w 20638"/>
              <a:gd name="T3" fmla="*/ 1118742 h 20861"/>
              <a:gd name="T4" fmla="*/ 225387 w 20638"/>
              <a:gd name="T5" fmla="*/ 1134014 h 20861"/>
              <a:gd name="T6" fmla="*/ 199057 w 20638"/>
              <a:gd name="T7" fmla="*/ 540745 h 20861"/>
              <a:gd name="T8" fmla="*/ 989498 w 20638"/>
              <a:gd name="T9" fmla="*/ 439352 h 20861"/>
              <a:gd name="T10" fmla="*/ 1636712 w 20638"/>
              <a:gd name="T11" fmla="*/ 0 h 20861"/>
              <a:gd name="T12" fmla="*/ 1222419 w 20638"/>
              <a:gd name="T13" fmla="*/ 525473 h 20861"/>
              <a:gd name="T14" fmla="*/ 1222419 w 20638"/>
              <a:gd name="T15" fmla="*/ 525473 h 20861"/>
              <a:gd name="T16" fmla="*/ 0 60000 65536"/>
              <a:gd name="T17" fmla="*/ 0 60000 65536"/>
              <a:gd name="T18" fmla="*/ 0 60000 65536"/>
              <a:gd name="T19" fmla="*/ 0 60000 65536"/>
              <a:gd name="T20" fmla="*/ 0 60000 65536"/>
              <a:gd name="T21" fmla="*/ 0 60000 65536"/>
              <a:gd name="T22" fmla="*/ 0 60000 65536"/>
              <a:gd name="T23" fmla="*/ 0 60000 65536"/>
              <a:gd name="T24" fmla="*/ 0 w 20638"/>
              <a:gd name="T25" fmla="*/ 0 h 20861"/>
              <a:gd name="T26" fmla="*/ 20638 w 20638"/>
              <a:gd name="T27" fmla="*/ 20861 h 2086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0638" h="20861">
                <a:moveTo>
                  <a:pt x="15414" y="8774"/>
                </a:moveTo>
                <a:cubicBezTo>
                  <a:pt x="19070" y="11439"/>
                  <a:pt x="19218" y="15874"/>
                  <a:pt x="15747" y="18680"/>
                </a:cubicBezTo>
                <a:cubicBezTo>
                  <a:pt x="12275" y="21486"/>
                  <a:pt x="6497" y="21600"/>
                  <a:pt x="2842" y="18935"/>
                </a:cubicBezTo>
                <a:cubicBezTo>
                  <a:pt x="-813" y="16270"/>
                  <a:pt x="-962" y="11835"/>
                  <a:pt x="2510" y="9029"/>
                </a:cubicBezTo>
                <a:cubicBezTo>
                  <a:pt x="5072" y="6958"/>
                  <a:pt x="9016" y="6289"/>
                  <a:pt x="12477" y="7336"/>
                </a:cubicBezTo>
                <a:lnTo>
                  <a:pt x="20638" y="0"/>
                </a:lnTo>
                <a:lnTo>
                  <a:pt x="15414" y="8774"/>
                </a:lnTo>
                <a:close/>
                <a:moveTo>
                  <a:pt x="15414" y="8774"/>
                </a:moveTo>
              </a:path>
            </a:pathLst>
          </a:custGeom>
          <a:solidFill>
            <a:srgbClr val="CCFFCC"/>
          </a:solidFill>
          <a:ln w="9525">
            <a:solidFill>
              <a:schemeClr val="tx1"/>
            </a:solidFill>
            <a:round/>
            <a:headEnd/>
            <a:tailEnd/>
          </a:ln>
        </p:spPr>
        <p:txBody>
          <a:bodyPr lIns="0" tIns="0" rIns="0" bIns="0"/>
          <a:lstStyle/>
          <a:p>
            <a:endParaRPr lang="en-US"/>
          </a:p>
        </p:txBody>
      </p:sp>
      <p:sp>
        <p:nvSpPr>
          <p:cNvPr id="13321" name="Rectangle 8"/>
          <p:cNvSpPr>
            <a:spLocks/>
          </p:cNvSpPr>
          <p:nvPr/>
        </p:nvSpPr>
        <p:spPr bwMode="auto">
          <a:xfrm>
            <a:off x="6934200" y="2971800"/>
            <a:ext cx="6985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spcBef>
                <a:spcPts val="1050"/>
              </a:spcBef>
            </a:pPr>
            <a:r>
              <a:rPr lang="en-US">
                <a:solidFill>
                  <a:schemeClr val="tx1"/>
                </a:solidFill>
                <a:latin typeface="Arial Bold Italic" charset="0"/>
                <a:cs typeface="Arial Bold Italic" charset="0"/>
                <a:sym typeface="Arial Bold Italic" charset="0"/>
              </a:rPr>
              <a:t>Yes!</a:t>
            </a:r>
          </a:p>
        </p:txBody>
      </p:sp>
      <p:sp>
        <p:nvSpPr>
          <p:cNvPr id="13322" name="AutoShape 9"/>
          <p:cNvSpPr>
            <a:spLocks/>
          </p:cNvSpPr>
          <p:nvPr/>
        </p:nvSpPr>
        <p:spPr bwMode="auto">
          <a:xfrm>
            <a:off x="2133600" y="2590800"/>
            <a:ext cx="457200" cy="381000"/>
          </a:xfrm>
          <a:prstGeom prst="rightArrow">
            <a:avLst>
              <a:gd name="adj1" fmla="val 50000"/>
              <a:gd name="adj2" fmla="val 30000"/>
            </a:avLst>
          </a:prstGeom>
          <a:solidFill>
            <a:schemeClr val="accent1"/>
          </a:solidFill>
          <a:ln w="9525">
            <a:solidFill>
              <a:schemeClr val="tx1"/>
            </a:solidFill>
            <a:round/>
            <a:headEnd/>
            <a:tailEnd/>
          </a:ln>
        </p:spPr>
        <p:txBody>
          <a:bodyPr lIns="0" tIns="0" rIns="0" bIns="0"/>
          <a:lstStyle/>
          <a:p>
            <a:endParaRPr lang="en-US"/>
          </a:p>
        </p:txBody>
      </p:sp>
      <p:sp>
        <p:nvSpPr>
          <p:cNvPr id="13323" name="AutoShape 10"/>
          <p:cNvSpPr>
            <a:spLocks/>
          </p:cNvSpPr>
          <p:nvPr/>
        </p:nvSpPr>
        <p:spPr bwMode="auto">
          <a:xfrm>
            <a:off x="4038600" y="2590800"/>
            <a:ext cx="457200" cy="381000"/>
          </a:xfrm>
          <a:prstGeom prst="rightArrow">
            <a:avLst>
              <a:gd name="adj1" fmla="val 50000"/>
              <a:gd name="adj2" fmla="val 30000"/>
            </a:avLst>
          </a:prstGeom>
          <a:solidFill>
            <a:schemeClr val="accent1"/>
          </a:solidFill>
          <a:ln w="9525">
            <a:solidFill>
              <a:schemeClr val="tx1"/>
            </a:solidFill>
            <a:round/>
            <a:headEnd/>
            <a:tailEnd/>
          </a:ln>
        </p:spPr>
        <p:txBody>
          <a:bodyPr lIns="0" tIns="0" rIns="0" bIns="0"/>
          <a:lstStyle/>
          <a:p>
            <a:endParaRPr lang="en-US"/>
          </a:p>
        </p:txBody>
      </p:sp>
      <p:sp>
        <p:nvSpPr>
          <p:cNvPr id="13324" name="Rectangle 11"/>
          <p:cNvSpPr>
            <a:spLocks/>
          </p:cNvSpPr>
          <p:nvPr/>
        </p:nvSpPr>
        <p:spPr bwMode="auto">
          <a:xfrm>
            <a:off x="4572000" y="3124200"/>
            <a:ext cx="1143000" cy="381000"/>
          </a:xfrm>
          <a:prstGeom prst="rect">
            <a:avLst/>
          </a:prstGeom>
          <a:solidFill>
            <a:srgbClr val="FF9900"/>
          </a:solidFill>
          <a:ln w="9525">
            <a:solidFill>
              <a:schemeClr val="tx1"/>
            </a:solidFill>
            <a:miter lim="800000"/>
            <a:headEnd/>
            <a:tailEnd/>
          </a:ln>
        </p:spPr>
        <p:txBody>
          <a:bodyPr lIns="0" tIns="0" rIns="40639" bIns="0"/>
          <a:lstStyle/>
          <a:p>
            <a:pPr marL="39688" algn="ctr">
              <a:spcBef>
                <a:spcPts val="1450"/>
              </a:spcBef>
            </a:pPr>
            <a:r>
              <a:rPr lang="en-US" sz="2400" b="1">
                <a:solidFill>
                  <a:schemeClr val="tx1"/>
                </a:solidFill>
                <a:latin typeface="Lucida Grande" charset="0"/>
                <a:sym typeface="Lucida Grande" charset="0"/>
              </a:rPr>
              <a:t>STOP</a:t>
            </a:r>
          </a:p>
        </p:txBody>
      </p:sp>
      <p:sp>
        <p:nvSpPr>
          <p:cNvPr id="13325" name="AutoShape 12"/>
          <p:cNvSpPr>
            <a:spLocks/>
          </p:cNvSpPr>
          <p:nvPr/>
        </p:nvSpPr>
        <p:spPr bwMode="auto">
          <a:xfrm rot="10800000">
            <a:off x="5943600" y="3124200"/>
            <a:ext cx="457200" cy="381000"/>
          </a:xfrm>
          <a:prstGeom prst="rightArrow">
            <a:avLst>
              <a:gd name="adj1" fmla="val 50000"/>
              <a:gd name="adj2" fmla="val 30000"/>
            </a:avLst>
          </a:prstGeom>
          <a:solidFill>
            <a:schemeClr val="accent1"/>
          </a:solidFill>
          <a:ln w="9525">
            <a:solidFill>
              <a:schemeClr val="tx1"/>
            </a:solidFill>
            <a:round/>
            <a:headEnd/>
            <a:tailEnd/>
          </a:ln>
        </p:spPr>
        <p:txBody>
          <a:bodyPr lIns="0" tIns="0" rIns="0" bIns="0"/>
          <a:lstStyle/>
          <a:p>
            <a:endParaRPr lang="en-US"/>
          </a:p>
        </p:txBody>
      </p:sp>
      <p:pic>
        <p:nvPicPr>
          <p:cNvPr id="13326" name="Picture 13"/>
          <p:cNvPicPr>
            <a:picLocks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743200" y="4191000"/>
            <a:ext cx="1219200"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7" name="Rectangle 14"/>
          <p:cNvSpPr>
            <a:spLocks/>
          </p:cNvSpPr>
          <p:nvPr/>
        </p:nvSpPr>
        <p:spPr bwMode="auto">
          <a:xfrm>
            <a:off x="609600" y="4597400"/>
            <a:ext cx="17653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lgn="ctr">
              <a:spcBef>
                <a:spcPts val="1400"/>
              </a:spcBef>
            </a:pPr>
            <a:r>
              <a:rPr lang="en-US" sz="2400">
                <a:solidFill>
                  <a:schemeClr val="tx1"/>
                </a:solidFill>
                <a:latin typeface="Arial Bold" charset="0"/>
                <a:cs typeface="Arial Bold" charset="0"/>
                <a:sym typeface="Arial Bold" charset="0"/>
              </a:rPr>
              <a:t>INPUT</a:t>
            </a:r>
          </a:p>
        </p:txBody>
      </p:sp>
      <p:sp>
        <p:nvSpPr>
          <p:cNvPr id="13328" name="AutoShape 15"/>
          <p:cNvSpPr>
            <a:spLocks/>
          </p:cNvSpPr>
          <p:nvPr/>
        </p:nvSpPr>
        <p:spPr bwMode="auto">
          <a:xfrm>
            <a:off x="2133600" y="4572000"/>
            <a:ext cx="457200" cy="381000"/>
          </a:xfrm>
          <a:prstGeom prst="rightArrow">
            <a:avLst>
              <a:gd name="adj1" fmla="val 50000"/>
              <a:gd name="adj2" fmla="val 30000"/>
            </a:avLst>
          </a:prstGeom>
          <a:solidFill>
            <a:schemeClr val="accent1"/>
          </a:solidFill>
          <a:ln w="9525">
            <a:solidFill>
              <a:schemeClr val="tx1"/>
            </a:solidFill>
            <a:round/>
            <a:headEnd/>
            <a:tailEnd/>
          </a:ln>
        </p:spPr>
        <p:txBody>
          <a:bodyPr lIns="0" tIns="0" rIns="0" bIns="0"/>
          <a:lstStyle/>
          <a:p>
            <a:endParaRPr lang="en-US"/>
          </a:p>
        </p:txBody>
      </p:sp>
      <p:sp>
        <p:nvSpPr>
          <p:cNvPr id="13329" name="Rectangle 16"/>
          <p:cNvSpPr>
            <a:spLocks/>
          </p:cNvSpPr>
          <p:nvPr/>
        </p:nvSpPr>
        <p:spPr bwMode="auto">
          <a:xfrm>
            <a:off x="4419600" y="4597400"/>
            <a:ext cx="17653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lgn="ctr">
              <a:spcBef>
                <a:spcPts val="1400"/>
              </a:spcBef>
            </a:pPr>
            <a:r>
              <a:rPr lang="en-US" sz="2400">
                <a:solidFill>
                  <a:schemeClr val="tx1"/>
                </a:solidFill>
                <a:latin typeface="Arial Bold" charset="0"/>
                <a:cs typeface="Arial Bold" charset="0"/>
                <a:sym typeface="Arial Bold" charset="0"/>
              </a:rPr>
              <a:t>OUTPUT</a:t>
            </a:r>
          </a:p>
        </p:txBody>
      </p:sp>
      <p:sp>
        <p:nvSpPr>
          <p:cNvPr id="13330" name="AutoShape 17"/>
          <p:cNvSpPr>
            <a:spLocks/>
          </p:cNvSpPr>
          <p:nvPr/>
        </p:nvSpPr>
        <p:spPr bwMode="auto">
          <a:xfrm>
            <a:off x="4038600" y="4572000"/>
            <a:ext cx="457200" cy="381000"/>
          </a:xfrm>
          <a:prstGeom prst="rightArrow">
            <a:avLst>
              <a:gd name="adj1" fmla="val 50000"/>
              <a:gd name="adj2" fmla="val 30000"/>
            </a:avLst>
          </a:prstGeom>
          <a:solidFill>
            <a:schemeClr val="accent1"/>
          </a:solidFill>
          <a:ln w="9525">
            <a:solidFill>
              <a:schemeClr val="tx1"/>
            </a:solidFill>
            <a:round/>
            <a:headEnd/>
            <a:tailEnd/>
          </a:ln>
        </p:spPr>
        <p:txBody>
          <a:bodyPr lIns="0" tIns="0" rIns="0" bIns="0"/>
          <a:lstStyle/>
          <a:p>
            <a:endParaRPr lang="en-US"/>
          </a:p>
        </p:txBody>
      </p:sp>
      <p:sp>
        <p:nvSpPr>
          <p:cNvPr id="13331" name="AutoShape 18"/>
          <p:cNvSpPr>
            <a:spLocks/>
          </p:cNvSpPr>
          <p:nvPr/>
        </p:nvSpPr>
        <p:spPr bwMode="auto">
          <a:xfrm>
            <a:off x="6030913" y="4113213"/>
            <a:ext cx="2732087" cy="1068387"/>
          </a:xfrm>
          <a:custGeom>
            <a:avLst/>
            <a:gdLst>
              <a:gd name="T0" fmla="*/ 368823 w 21482"/>
              <a:gd name="T1" fmla="*/ 521671 h 21330"/>
              <a:gd name="T2" fmla="*/ 1578053 w 21482"/>
              <a:gd name="T3" fmla="*/ 150 h 21330"/>
              <a:gd name="T4" fmla="*/ 2731833 w 21482"/>
              <a:gd name="T5" fmla="*/ 546716 h 21330"/>
              <a:gd name="T6" fmla="*/ 1522602 w 21482"/>
              <a:gd name="T7" fmla="*/ 1068237 h 21330"/>
              <a:gd name="T8" fmla="*/ 444495 w 21482"/>
              <a:gd name="T9" fmla="*/ 722676 h 21330"/>
              <a:gd name="T10" fmla="*/ 0 w 21482"/>
              <a:gd name="T11" fmla="*/ 653454 h 21330"/>
              <a:gd name="T12" fmla="*/ 368823 w 21482"/>
              <a:gd name="T13" fmla="*/ 521671 h 21330"/>
              <a:gd name="T14" fmla="*/ 368823 w 21482"/>
              <a:gd name="T15" fmla="*/ 521671 h 21330"/>
              <a:gd name="T16" fmla="*/ 0 60000 65536"/>
              <a:gd name="T17" fmla="*/ 0 60000 65536"/>
              <a:gd name="T18" fmla="*/ 0 60000 65536"/>
              <a:gd name="T19" fmla="*/ 0 60000 65536"/>
              <a:gd name="T20" fmla="*/ 0 60000 65536"/>
              <a:gd name="T21" fmla="*/ 0 60000 65536"/>
              <a:gd name="T22" fmla="*/ 0 60000 65536"/>
              <a:gd name="T23" fmla="*/ 0 60000 65536"/>
              <a:gd name="T24" fmla="*/ 0 w 21482"/>
              <a:gd name="T25" fmla="*/ 0 h 21330"/>
              <a:gd name="T26" fmla="*/ 21482 w 21482"/>
              <a:gd name="T27" fmla="*/ 21330 h 213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482" h="21330">
                <a:moveTo>
                  <a:pt x="2900" y="10415"/>
                </a:moveTo>
                <a:cubicBezTo>
                  <a:pt x="3021" y="4527"/>
                  <a:pt x="7277" y="-135"/>
                  <a:pt x="12408" y="3"/>
                </a:cubicBezTo>
                <a:cubicBezTo>
                  <a:pt x="17538" y="141"/>
                  <a:pt x="21600" y="5026"/>
                  <a:pt x="21480" y="10915"/>
                </a:cubicBezTo>
                <a:cubicBezTo>
                  <a:pt x="21360" y="16803"/>
                  <a:pt x="17103" y="21465"/>
                  <a:pt x="11972" y="21327"/>
                </a:cubicBezTo>
                <a:cubicBezTo>
                  <a:pt x="8186" y="21225"/>
                  <a:pt x="4832" y="18495"/>
                  <a:pt x="3495" y="14428"/>
                </a:cubicBezTo>
                <a:lnTo>
                  <a:pt x="0" y="13046"/>
                </a:lnTo>
                <a:lnTo>
                  <a:pt x="2900" y="10415"/>
                </a:lnTo>
                <a:close/>
                <a:moveTo>
                  <a:pt x="2900" y="10415"/>
                </a:moveTo>
              </a:path>
            </a:pathLst>
          </a:custGeom>
          <a:solidFill>
            <a:srgbClr val="FFFF99"/>
          </a:solidFill>
          <a:ln w="9525">
            <a:solidFill>
              <a:schemeClr val="tx1"/>
            </a:solidFill>
            <a:round/>
            <a:headEnd/>
            <a:tailEnd/>
          </a:ln>
        </p:spPr>
        <p:txBody>
          <a:bodyPr lIns="0" tIns="0" rIns="0" bIns="0"/>
          <a:lstStyle/>
          <a:p>
            <a:endParaRPr lang="en-US"/>
          </a:p>
        </p:txBody>
      </p:sp>
      <p:sp>
        <p:nvSpPr>
          <p:cNvPr id="13332" name="Rectangle 19"/>
          <p:cNvSpPr>
            <a:spLocks/>
          </p:cNvSpPr>
          <p:nvPr/>
        </p:nvSpPr>
        <p:spPr bwMode="auto">
          <a:xfrm>
            <a:off x="6705600" y="4343400"/>
            <a:ext cx="16891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lgn="ctr">
              <a:spcBef>
                <a:spcPts val="1050"/>
              </a:spcBef>
            </a:pPr>
            <a:r>
              <a:rPr lang="en-US">
                <a:solidFill>
                  <a:schemeClr val="tx1"/>
                </a:solidFill>
                <a:latin typeface="Arial Bold Italic" charset="0"/>
                <a:cs typeface="Arial Bold Italic" charset="0"/>
                <a:sym typeface="Arial Bold Italic" charset="0"/>
              </a:rPr>
              <a:t>Can we improve?</a:t>
            </a:r>
          </a:p>
        </p:txBody>
      </p:sp>
      <p:sp>
        <p:nvSpPr>
          <p:cNvPr id="13333" name="Rectangle 20"/>
          <p:cNvSpPr>
            <a:spLocks/>
          </p:cNvSpPr>
          <p:nvPr/>
        </p:nvSpPr>
        <p:spPr bwMode="auto">
          <a:xfrm>
            <a:off x="1524000" y="5943600"/>
            <a:ext cx="374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lgn="ctr">
              <a:spcBef>
                <a:spcPts val="1400"/>
              </a:spcBef>
            </a:pPr>
            <a:r>
              <a:rPr lang="en-US" sz="2400">
                <a:solidFill>
                  <a:schemeClr val="tx1"/>
                </a:solidFill>
                <a:latin typeface="Arial Bold" charset="0"/>
                <a:cs typeface="Arial Bold" charset="0"/>
                <a:sym typeface="Arial Bold" charset="0"/>
              </a:rPr>
              <a:t>FEEDBACK LOOP</a:t>
            </a:r>
          </a:p>
        </p:txBody>
      </p:sp>
      <p:sp>
        <p:nvSpPr>
          <p:cNvPr id="13334" name="Line 21"/>
          <p:cNvSpPr>
            <a:spLocks noChangeShapeType="1"/>
          </p:cNvSpPr>
          <p:nvPr/>
        </p:nvSpPr>
        <p:spPr bwMode="auto">
          <a:xfrm>
            <a:off x="3810000" y="5334000"/>
            <a:ext cx="1588" cy="457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lstStyle/>
          <a:p>
            <a:endParaRPr lang="en-US"/>
          </a:p>
        </p:txBody>
      </p:sp>
      <p:sp>
        <p:nvSpPr>
          <p:cNvPr id="13335" name="Line 22"/>
          <p:cNvSpPr>
            <a:spLocks noChangeShapeType="1"/>
          </p:cNvSpPr>
          <p:nvPr/>
        </p:nvSpPr>
        <p:spPr bwMode="auto">
          <a:xfrm>
            <a:off x="2971800" y="5334000"/>
            <a:ext cx="1588" cy="457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lstStyle/>
          <a:p>
            <a:endParaRPr lang="en-US"/>
          </a:p>
        </p:txBody>
      </p:sp>
      <p:sp>
        <p:nvSpPr>
          <p:cNvPr id="24" name="Curved Up Arrow 23"/>
          <p:cNvSpPr/>
          <p:nvPr/>
        </p:nvSpPr>
        <p:spPr>
          <a:xfrm rot="14495748" flipV="1">
            <a:off x="819944" y="5404644"/>
            <a:ext cx="1255712" cy="533400"/>
          </a:xfrm>
          <a:prstGeom prst="curvedUpArrow">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
        <p:nvSpPr>
          <p:cNvPr id="25" name="Curved Up Arrow 24"/>
          <p:cNvSpPr/>
          <p:nvPr/>
        </p:nvSpPr>
        <p:spPr>
          <a:xfrm rot="6846954" flipV="1">
            <a:off x="4749006" y="5368132"/>
            <a:ext cx="1255713" cy="533400"/>
          </a:xfrm>
          <a:prstGeom prst="curvedUpArrow">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Tree>
  </p:cSld>
  <p:clrMapOvr>
    <a:masterClrMapping/>
  </p:clrMapOvr>
  <p:transition advClick="0" advTm="58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457200" y="304800"/>
            <a:ext cx="8229600" cy="1143000"/>
          </a:xfrm>
        </p:spPr>
        <p:txBody>
          <a:bodyPr rIns="132080"/>
          <a:lstStyle/>
          <a:p>
            <a:pPr eaLnBrk="1" hangingPunct="1"/>
            <a:r>
              <a:rPr lang="en-US" sz="2800" smtClean="0"/>
              <a:t>Compliance Programs versus Management Systems</a:t>
            </a:r>
          </a:p>
        </p:txBody>
      </p:sp>
      <p:graphicFrame>
        <p:nvGraphicFramePr>
          <p:cNvPr id="23554" name="Group 2"/>
          <p:cNvGraphicFramePr>
            <a:graphicFrameLocks noGrp="1"/>
          </p:cNvGraphicFramePr>
          <p:nvPr/>
        </p:nvGraphicFramePr>
        <p:xfrm>
          <a:off x="457200" y="1600200"/>
          <a:ext cx="8229600" cy="4216402"/>
        </p:xfrm>
        <a:graphic>
          <a:graphicData uri="http://schemas.openxmlformats.org/drawingml/2006/table">
            <a:tbl>
              <a:tblPr/>
              <a:tblGrid>
                <a:gridCol w="4114800"/>
                <a:gridCol w="4114800"/>
              </a:tblGrid>
              <a:tr h="754063">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800" b="0" i="0" u="none" strike="noStrike" cap="none" normalizeH="0" baseline="0" dirty="0">
                          <a:ln>
                            <a:noFill/>
                          </a:ln>
                          <a:solidFill>
                            <a:schemeClr val="tx1"/>
                          </a:solidFill>
                          <a:effectLst/>
                          <a:latin typeface="Arial" charset="0"/>
                          <a:sym typeface="Arial" charset="0"/>
                        </a:rPr>
                        <a:t>Compliance Programs</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flip="none" rotWithShape="1">
                      <a:gsLst>
                        <a:gs pos="0">
                          <a:schemeClr val="accent1">
                            <a:alpha val="30000"/>
                          </a:schemeClr>
                        </a:gs>
                        <a:gs pos="100000">
                          <a:prstClr val="white"/>
                        </a:gs>
                      </a:gsLst>
                      <a:path path="rect">
                        <a:fillToRect l="100000" t="100000"/>
                      </a:path>
                      <a:tileRect r="-100000" b="-100000"/>
                    </a:gradFill>
                  </a:tcPr>
                </a:tc>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800" b="0" i="0" u="none" strike="noStrike" cap="none" normalizeH="0" baseline="0" dirty="0">
                          <a:ln>
                            <a:noFill/>
                          </a:ln>
                          <a:solidFill>
                            <a:schemeClr val="tx1"/>
                          </a:solidFill>
                          <a:effectLst/>
                          <a:latin typeface="Arial" charset="0"/>
                          <a:sym typeface="Arial" charset="0"/>
                        </a:rPr>
                        <a:t>Management Systems</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flip="none" rotWithShape="1">
                      <a:gsLst>
                        <a:gs pos="0">
                          <a:schemeClr val="accent1">
                            <a:alpha val="30000"/>
                          </a:schemeClr>
                        </a:gs>
                        <a:gs pos="100000">
                          <a:prstClr val="white"/>
                        </a:gs>
                      </a:gsLst>
                      <a:path path="rect">
                        <a:fillToRect l="100000" t="100000"/>
                      </a:path>
                      <a:tileRect r="-100000" b="-100000"/>
                    </a:gradFill>
                  </a:tcPr>
                </a:tc>
              </a:tr>
              <a:tr h="465138">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dirty="0">
                          <a:ln>
                            <a:noFill/>
                          </a:ln>
                          <a:solidFill>
                            <a:schemeClr val="tx1"/>
                          </a:solidFill>
                          <a:effectLst/>
                          <a:latin typeface="Arial" charset="0"/>
                          <a:sym typeface="Arial" charset="0"/>
                        </a:rPr>
                        <a:t>Required by government entities</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5000"/>
                      </a:blip>
                      <a:tile tx="0" ty="0" sx="100000" sy="100000" flip="none" algn="tl"/>
                    </a:blipFill>
                  </a:tcPr>
                </a:tc>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dirty="0">
                          <a:ln>
                            <a:noFill/>
                          </a:ln>
                          <a:solidFill>
                            <a:schemeClr val="tx1"/>
                          </a:solidFill>
                          <a:effectLst/>
                          <a:latin typeface="Arial" charset="0"/>
                          <a:sym typeface="Arial" charset="0"/>
                        </a:rPr>
                        <a:t>Voluntary</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5000"/>
                      </a:blip>
                      <a:tile tx="0" ty="0" sx="100000" sy="100000" flip="none" algn="tl"/>
                    </a:blipFill>
                  </a:tcPr>
                </a:tc>
              </a:tr>
              <a:tr h="755650">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dirty="0">
                          <a:ln>
                            <a:noFill/>
                          </a:ln>
                          <a:solidFill>
                            <a:schemeClr val="tx1"/>
                          </a:solidFill>
                          <a:effectLst/>
                          <a:latin typeface="Arial" charset="0"/>
                          <a:sym typeface="Arial" charset="0"/>
                        </a:rPr>
                        <a:t>Some have feedback loop; others do not require checking or review</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5000"/>
                      </a:blip>
                      <a:tile tx="0" ty="0" sx="100000" sy="100000" flip="none" algn="tl"/>
                    </a:blipFill>
                  </a:tcPr>
                </a:tc>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dirty="0">
                          <a:ln>
                            <a:noFill/>
                          </a:ln>
                          <a:solidFill>
                            <a:schemeClr val="tx1"/>
                          </a:solidFill>
                          <a:effectLst/>
                          <a:latin typeface="Arial" charset="0"/>
                          <a:sym typeface="Arial" charset="0"/>
                        </a:rPr>
                        <a:t>All have feedback loop requiring review for continual improvement</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5000"/>
                      </a:blip>
                      <a:tile tx="0" ty="0" sx="100000" sy="100000" flip="none" algn="tl"/>
                    </a:blipFill>
                  </a:tcPr>
                </a:tc>
              </a:tr>
              <a:tr h="754063">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dirty="0">
                          <a:ln>
                            <a:noFill/>
                          </a:ln>
                          <a:solidFill>
                            <a:schemeClr val="tx1"/>
                          </a:solidFill>
                          <a:effectLst/>
                          <a:latin typeface="Arial" charset="0"/>
                          <a:sym typeface="Arial" charset="0"/>
                        </a:rPr>
                        <a:t>Motivation is often based on a need to avoid bad consequences</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5000"/>
                      </a:blip>
                      <a:tile tx="0" ty="0" sx="100000" sy="100000" flip="none" algn="tl"/>
                    </a:blipFill>
                  </a:tcPr>
                </a:tc>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dirty="0">
                          <a:ln>
                            <a:noFill/>
                          </a:ln>
                          <a:solidFill>
                            <a:schemeClr val="tx1"/>
                          </a:solidFill>
                          <a:effectLst/>
                          <a:latin typeface="Arial" charset="0"/>
                          <a:sym typeface="Arial" charset="0"/>
                        </a:rPr>
                        <a:t>When done right, motivation tends to be more achievement-oriented</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5000"/>
                      </a:blip>
                      <a:tile tx="0" ty="0" sx="100000" sy="100000" flip="none" algn="tl"/>
                    </a:blipFill>
                  </a:tcPr>
                </a:tc>
              </a:tr>
              <a:tr h="471488">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Can be proactive or reactive</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5000"/>
                      </a:blip>
                      <a:tile tx="0" ty="0" sx="100000" sy="100000" flip="none" algn="tl"/>
                    </a:blipFill>
                  </a:tcPr>
                </a:tc>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dirty="0">
                          <a:ln>
                            <a:noFill/>
                          </a:ln>
                          <a:solidFill>
                            <a:schemeClr val="tx1"/>
                          </a:solidFill>
                          <a:effectLst/>
                          <a:latin typeface="Arial" charset="0"/>
                          <a:sym typeface="Arial" charset="0"/>
                        </a:rPr>
                        <a:t>Proactive by design</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5000"/>
                      </a:blip>
                      <a:tile tx="0" ty="0" sx="100000" sy="100000" flip="none" algn="tl"/>
                    </a:blipFill>
                  </a:tcPr>
                </a:tc>
              </a:tr>
              <a:tr h="1016000">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Employee participation during design and improvement often is limited to the compliance experts</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blipFill rotWithShape="1">
                      <a:blip r:embed="rId3">
                        <a:alphaModFix amt="65000"/>
                      </a:blip>
                      <a:tile tx="0" ty="0" sx="100000" sy="100000" flip="none" algn="tl"/>
                    </a:blipFill>
                  </a:tcPr>
                </a:tc>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dirty="0">
                          <a:ln>
                            <a:noFill/>
                          </a:ln>
                          <a:solidFill>
                            <a:schemeClr val="tx1"/>
                          </a:solidFill>
                          <a:effectLst/>
                          <a:latin typeface="Arial" charset="0"/>
                          <a:sym typeface="Arial" charset="0"/>
                        </a:rPr>
                        <a:t>Employee participation is typically encouraged at all levels in order to promote employee buy-in </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blipFill rotWithShape="1">
                      <a:blip r:embed="rId3">
                        <a:alphaModFix amt="65000"/>
                      </a:blip>
                      <a:tile tx="0" ty="0" sx="100000" sy="100000" flip="none" algn="tl"/>
                    </a:blipFill>
                  </a:tcPr>
                </a:tc>
              </a:tr>
            </a:tbl>
          </a:graphicData>
        </a:graphic>
      </p:graphicFrame>
    </p:spTree>
  </p:cSld>
  <p:clrMapOvr>
    <a:masterClrMapping/>
  </p:clrMapOvr>
  <p:transition advClick="0" advTm="118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609600" y="304800"/>
            <a:ext cx="8229600" cy="1143000"/>
          </a:xfrm>
        </p:spPr>
        <p:txBody>
          <a:bodyPr rIns="132080"/>
          <a:lstStyle/>
          <a:p>
            <a:pPr eaLnBrk="1" hangingPunct="1"/>
            <a:r>
              <a:rPr lang="en-US" sz="3600" smtClean="0"/>
              <a:t>Systems-Approach Discussion</a:t>
            </a:r>
          </a:p>
        </p:txBody>
      </p:sp>
      <p:sp>
        <p:nvSpPr>
          <p:cNvPr id="15363" name="Rectangle 2"/>
          <p:cNvSpPr>
            <a:spLocks noGrp="1" noChangeArrowheads="1"/>
          </p:cNvSpPr>
          <p:nvPr>
            <p:ph idx="1"/>
          </p:nvPr>
        </p:nvSpPr>
        <p:spPr>
          <a:xfrm>
            <a:off x="457200" y="1600200"/>
            <a:ext cx="8229600" cy="4191000"/>
          </a:xfrm>
        </p:spPr>
        <p:txBody>
          <a:bodyPr rIns="132080"/>
          <a:lstStyle/>
          <a:p>
            <a:pPr eaLnBrk="1" hangingPunct="1">
              <a:lnSpc>
                <a:spcPct val="90000"/>
              </a:lnSpc>
            </a:pPr>
            <a:r>
              <a:rPr lang="en-US" sz="2400" smtClean="0"/>
              <a:t>You’ve just been informed that the members of your company’s emergency response team are required to be trained under HAZWOPER rules (29 CFR 1910.120)</a:t>
            </a:r>
          </a:p>
          <a:p>
            <a:pPr eaLnBrk="1" hangingPunct="1">
              <a:lnSpc>
                <a:spcPct val="90000"/>
              </a:lnSpc>
            </a:pPr>
            <a:endParaRPr lang="en-US" sz="2400" smtClean="0"/>
          </a:p>
          <a:p>
            <a:pPr eaLnBrk="1" hangingPunct="1">
              <a:lnSpc>
                <a:spcPct val="90000"/>
              </a:lnSpc>
            </a:pPr>
            <a:r>
              <a:rPr lang="en-US" sz="2400" smtClean="0"/>
              <a:t>From a narrow compliance perspective, how might this awareness be addressed?</a:t>
            </a:r>
          </a:p>
          <a:p>
            <a:pPr eaLnBrk="1" hangingPunct="1">
              <a:lnSpc>
                <a:spcPct val="90000"/>
              </a:lnSpc>
              <a:buFont typeface="Wingdings 2" charset="2"/>
              <a:buNone/>
            </a:pPr>
            <a:endParaRPr lang="en-US" sz="2400" smtClean="0"/>
          </a:p>
          <a:p>
            <a:pPr eaLnBrk="1" hangingPunct="1">
              <a:lnSpc>
                <a:spcPct val="90000"/>
              </a:lnSpc>
            </a:pPr>
            <a:r>
              <a:rPr lang="en-US" sz="2400" smtClean="0"/>
              <a:t>From a systems perspective, what things might be considered?</a:t>
            </a:r>
          </a:p>
        </p:txBody>
      </p:sp>
      <p:sp>
        <p:nvSpPr>
          <p:cNvPr id="153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08098865-F9E6-47FF-B361-4051C5B3B260}" type="slidenum">
              <a:rPr lang="en-US" smtClean="0">
                <a:solidFill>
                  <a:schemeClr val="tx2"/>
                </a:solidFill>
              </a:rPr>
              <a:pPr eaLnBrk="1" hangingPunct="1"/>
              <a:t>12</a:t>
            </a:fld>
            <a:endParaRPr lang="en-US" smtClean="0">
              <a:solidFill>
                <a:schemeClr val="tx2"/>
              </a:solidFill>
            </a:endParaRPr>
          </a:p>
        </p:txBody>
      </p:sp>
    </p:spTree>
  </p:cSld>
  <p:clrMapOvr>
    <a:masterClrMapping/>
  </p:clrMapOvr>
  <p:transition advClick="0" advTm="135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533400" y="457200"/>
            <a:ext cx="8229600" cy="1143000"/>
          </a:xfrm>
        </p:spPr>
        <p:txBody>
          <a:bodyPr rIns="132080"/>
          <a:lstStyle/>
          <a:p>
            <a:pPr eaLnBrk="1" hangingPunct="1"/>
            <a:r>
              <a:rPr lang="en-US" sz="3600" smtClean="0"/>
              <a:t>The Systems Approach: Summary</a:t>
            </a:r>
          </a:p>
        </p:txBody>
      </p:sp>
      <p:sp>
        <p:nvSpPr>
          <p:cNvPr id="16387" name="Rectangle 2"/>
          <p:cNvSpPr>
            <a:spLocks noGrp="1" noChangeArrowheads="1"/>
          </p:cNvSpPr>
          <p:nvPr>
            <p:ph idx="1"/>
          </p:nvPr>
        </p:nvSpPr>
        <p:spPr>
          <a:xfrm>
            <a:off x="457200" y="1600200"/>
            <a:ext cx="8153400" cy="4800600"/>
          </a:xfrm>
        </p:spPr>
        <p:txBody>
          <a:bodyPr rIns="132080"/>
          <a:lstStyle/>
          <a:p>
            <a:pPr eaLnBrk="1" hangingPunct="1"/>
            <a:r>
              <a:rPr lang="en-US" sz="2400" smtClean="0"/>
              <a:t>The Management Systems approach:</a:t>
            </a:r>
          </a:p>
          <a:p>
            <a:pPr marL="782638" lvl="1" eaLnBrk="1" hangingPunct="1"/>
            <a:r>
              <a:rPr lang="en-US" smtClean="0"/>
              <a:t>Integrates all management elements</a:t>
            </a:r>
          </a:p>
          <a:p>
            <a:pPr marL="1182688" lvl="2" eaLnBrk="1" hangingPunct="1"/>
            <a:r>
              <a:rPr lang="en-US" smtClean="0"/>
              <a:t>Less redundancy</a:t>
            </a:r>
          </a:p>
          <a:p>
            <a:pPr marL="1182688" lvl="2" eaLnBrk="1" hangingPunct="1"/>
            <a:r>
              <a:rPr lang="en-US" smtClean="0"/>
              <a:t>Better performance</a:t>
            </a:r>
          </a:p>
          <a:p>
            <a:pPr marL="782638" lvl="1" eaLnBrk="1" hangingPunct="1"/>
            <a:r>
              <a:rPr lang="en-US" smtClean="0"/>
              <a:t>Is a proven management framework</a:t>
            </a:r>
          </a:p>
          <a:p>
            <a:pPr marL="782638" lvl="1" eaLnBrk="1" hangingPunct="1"/>
            <a:r>
              <a:rPr lang="en-US" smtClean="0"/>
              <a:t>Requires feedback and review mechanisms</a:t>
            </a:r>
          </a:p>
          <a:p>
            <a:pPr marL="782638" lvl="1" eaLnBrk="1" hangingPunct="1"/>
            <a:r>
              <a:rPr lang="en-US" smtClean="0"/>
              <a:t>Promotes continual improvement:</a:t>
            </a:r>
          </a:p>
          <a:p>
            <a:pPr marL="1182688" lvl="2" eaLnBrk="1" hangingPunct="1"/>
            <a:r>
              <a:rPr lang="en-US" smtClean="0"/>
              <a:t>As a set of policies and procedures</a:t>
            </a:r>
          </a:p>
          <a:p>
            <a:pPr marL="1182688" lvl="2" eaLnBrk="1" hangingPunct="1"/>
            <a:r>
              <a:rPr lang="en-US" smtClean="0"/>
              <a:t>As a mindset, “This is how we do business”</a:t>
            </a:r>
          </a:p>
        </p:txBody>
      </p:sp>
    </p:spTree>
  </p:cSld>
  <p:clrMapOvr>
    <a:masterClrMapping/>
  </p:clrMapOvr>
  <p:transition advClick="0" advTm="85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1"/>
          <p:cNvSpPr>
            <a:spLocks noGrp="1" noChangeArrowheads="1"/>
          </p:cNvSpPr>
          <p:nvPr>
            <p:ph type="title"/>
          </p:nvPr>
        </p:nvSpPr>
        <p:spPr/>
        <p:txBody>
          <a:bodyPr>
            <a:normAutofit fontScale="90000"/>
          </a:bodyPr>
          <a:lstStyle/>
          <a:p>
            <a:pPr eaLnBrk="1" fontAlgn="auto" hangingPunct="1">
              <a:spcAft>
                <a:spcPts val="0"/>
              </a:spcAft>
              <a:defRPr/>
            </a:pPr>
            <a:r>
              <a:rPr lang="en-US" smtClean="0"/>
              <a:t>Management System Applications</a:t>
            </a:r>
          </a:p>
        </p:txBody>
      </p:sp>
      <p:pic>
        <p:nvPicPr>
          <p:cNvPr id="17411" name="Picture 5"/>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828800" y="2362200"/>
            <a:ext cx="2805113" cy="290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12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762000" y="228600"/>
            <a:ext cx="7583488" cy="1044575"/>
          </a:xfrm>
        </p:spPr>
        <p:txBody>
          <a:bodyPr rIns="132080"/>
          <a:lstStyle/>
          <a:p>
            <a:pPr eaLnBrk="1" hangingPunct="1"/>
            <a:r>
              <a:rPr lang="en-US" sz="3200" smtClean="0"/>
              <a:t>Management Systems Through the Years</a:t>
            </a:r>
          </a:p>
        </p:txBody>
      </p:sp>
      <p:graphicFrame>
        <p:nvGraphicFramePr>
          <p:cNvPr id="27650" name="Group 2"/>
          <p:cNvGraphicFramePr>
            <a:graphicFrameLocks noGrp="1"/>
          </p:cNvGraphicFramePr>
          <p:nvPr/>
        </p:nvGraphicFramePr>
        <p:xfrm>
          <a:off x="457200" y="1370013"/>
          <a:ext cx="8153400" cy="4914900"/>
        </p:xfrm>
        <a:graphic>
          <a:graphicData uri="http://schemas.openxmlformats.org/drawingml/2006/table">
            <a:tbl>
              <a:tblPr/>
              <a:tblGrid>
                <a:gridCol w="990600"/>
                <a:gridCol w="2362200"/>
                <a:gridCol w="4800600"/>
              </a:tblGrid>
              <a:tr h="647700">
                <a:tc>
                  <a:txBody>
                    <a:bodyPr/>
                    <a:lstStyle/>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Year</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3744"/>
                    </a:solidFill>
                  </a:tcPr>
                </a:tc>
                <a:tc>
                  <a:txBody>
                    <a:bodyPr/>
                    <a:lstStyle/>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System</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3744"/>
                    </a:solidFill>
                  </a:tcPr>
                </a:tc>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Focus</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3744"/>
                    </a:solidFill>
                  </a:tcPr>
                </a:tc>
              </a:tr>
              <a:tr h="700088">
                <a:tc>
                  <a:txBody>
                    <a:bodyPr/>
                    <a:lstStyle/>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smtClean="0">
                          <a:ln>
                            <a:noFill/>
                          </a:ln>
                          <a:solidFill>
                            <a:schemeClr val="tx1"/>
                          </a:solidFill>
                          <a:effectLst/>
                          <a:latin typeface="Arial" charset="0"/>
                          <a:sym typeface="Arial" charset="0"/>
                        </a:rPr>
                        <a:t>1987</a:t>
                      </a:r>
                    </a:p>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smtClean="0">
                          <a:ln>
                            <a:noFill/>
                          </a:ln>
                          <a:solidFill>
                            <a:schemeClr val="tx1"/>
                          </a:solidFill>
                          <a:effectLst/>
                          <a:latin typeface="Arial" charset="0"/>
                          <a:sym typeface="Arial" charset="0"/>
                        </a:rPr>
                        <a:t>(2008)</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c>
                  <a:txBody>
                    <a:bodyPr/>
                    <a:lstStyle/>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ISO 9001</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Quality; meeting Customer expectations and product specifications; certifiable</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r>
              <a:tr h="700088">
                <a:tc>
                  <a:txBody>
                    <a:bodyPr/>
                    <a:lstStyle/>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smtClean="0">
                          <a:ln>
                            <a:noFill/>
                          </a:ln>
                          <a:solidFill>
                            <a:schemeClr val="tx1"/>
                          </a:solidFill>
                          <a:effectLst/>
                          <a:latin typeface="Arial" charset="0"/>
                          <a:sym typeface="Arial" charset="0"/>
                        </a:rPr>
                        <a:t>1996</a:t>
                      </a:r>
                    </a:p>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smtClean="0">
                          <a:ln>
                            <a:noFill/>
                          </a:ln>
                          <a:solidFill>
                            <a:schemeClr val="tx1"/>
                          </a:solidFill>
                          <a:effectLst/>
                          <a:latin typeface="Arial" charset="0"/>
                          <a:sym typeface="Arial" charset="0"/>
                        </a:rPr>
                        <a:t>(2004)</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c>
                  <a:txBody>
                    <a:bodyPr/>
                    <a:lstStyle/>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ISO 14001</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Environment; managing environmental aspects and impacts; certifiable</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r>
              <a:tr h="700088">
                <a:tc>
                  <a:txBody>
                    <a:bodyPr/>
                    <a:lstStyle/>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1996</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c>
                  <a:txBody>
                    <a:bodyPr/>
                    <a:lstStyle/>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BSI 8800</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Occupational health and safety:        Non-certifiable guidance document</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r>
              <a:tr h="700088">
                <a:tc>
                  <a:txBody>
                    <a:bodyPr/>
                    <a:lstStyle/>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smtClean="0">
                          <a:ln>
                            <a:noFill/>
                          </a:ln>
                          <a:solidFill>
                            <a:schemeClr val="tx1"/>
                          </a:solidFill>
                          <a:effectLst/>
                          <a:latin typeface="Arial" charset="0"/>
                          <a:sym typeface="Arial" charset="0"/>
                        </a:rPr>
                        <a:t>1999</a:t>
                      </a:r>
                    </a:p>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smtClean="0">
                          <a:ln>
                            <a:noFill/>
                          </a:ln>
                          <a:solidFill>
                            <a:schemeClr val="tx1"/>
                          </a:solidFill>
                          <a:effectLst/>
                          <a:latin typeface="Arial" charset="0"/>
                          <a:sym typeface="Arial" charset="0"/>
                        </a:rPr>
                        <a:t>(2007)</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c>
                  <a:txBody>
                    <a:bodyPr/>
                    <a:lstStyle/>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OHSAS 18001</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Occupational health and safety; can be third-party certified</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r>
              <a:tr h="700088">
                <a:tc>
                  <a:txBody>
                    <a:bodyPr/>
                    <a:lstStyle/>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2001</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c>
                  <a:txBody>
                    <a:bodyPr/>
                    <a:lstStyle/>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ILO OHS/2001</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Occupational health and safety:        Non-certifiable guidance document</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r>
              <a:tr h="700088">
                <a:tc>
                  <a:txBody>
                    <a:bodyPr/>
                    <a:lstStyle/>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2005</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c>
                  <a:txBody>
                    <a:bodyPr/>
                    <a:lstStyle/>
                    <a:p>
                      <a:pPr marL="39688" marR="0" lvl="0" indent="0" algn="ctr"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ANSI Z10</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c>
                  <a:txBody>
                    <a:bodyPr/>
                    <a:lstStyle/>
                    <a:p>
                      <a:pPr marL="39688" marR="0" lvl="0" indent="0" algn="l" defTabSz="914400" rtl="0" eaLnBrk="1" fontAlgn="base" latinLnBrk="0" hangingPunct="1">
                        <a:lnSpc>
                          <a:spcPct val="100000"/>
                        </a:lnSpc>
                        <a:spcBef>
                          <a:spcPct val="0"/>
                        </a:spcBef>
                        <a:spcAft>
                          <a:spcPct val="0"/>
                        </a:spcAft>
                        <a:buClrTx/>
                        <a:buSzPct val="100000"/>
                        <a:buFont typeface="Arial" charset="0"/>
                        <a:buNone/>
                        <a:tabLst/>
                      </a:pPr>
                      <a:r>
                        <a:rPr kumimoji="0" lang="en-US" sz="2000" b="0" i="0" u="none" strike="noStrike" cap="none" normalizeH="0" baseline="0">
                          <a:ln>
                            <a:noFill/>
                          </a:ln>
                          <a:solidFill>
                            <a:schemeClr val="tx1"/>
                          </a:solidFill>
                          <a:effectLst/>
                          <a:latin typeface="Arial" charset="0"/>
                          <a:sym typeface="Arial" charset="0"/>
                        </a:rPr>
                        <a:t>Occupational health and safety; can be third-party certified</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blipFill dpi="0" rotWithShape="1">
                      <a:blip r:embed="rId3">
                        <a:alphaModFix amt="74000"/>
                      </a:blip>
                      <a:srcRect/>
                      <a:tile tx="0" ty="0" sx="100000" sy="100000" flip="none" algn="tl"/>
                    </a:blipFill>
                  </a:tcPr>
                </a:tc>
              </a:tr>
            </a:tbl>
          </a:graphicData>
        </a:graphic>
      </p:graphicFrame>
    </p:spTree>
  </p:cSld>
  <p:clrMapOvr>
    <a:masterClrMapping/>
  </p:clrMapOvr>
  <p:transition advClick="0" advTm="13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2"/>
          <p:cNvGraphicFramePr>
            <a:graphicFrameLocks noGrp="1"/>
          </p:cNvGraphicFramePr>
          <p:nvPr/>
        </p:nvGraphicFramePr>
        <p:xfrm>
          <a:off x="762000" y="1752600"/>
          <a:ext cx="7361237" cy="4267200"/>
        </p:xfrm>
        <a:graphic>
          <a:graphicData uri="http://schemas.openxmlformats.org/drawingml/2006/table">
            <a:tbl>
              <a:tblPr/>
              <a:tblGrid>
                <a:gridCol w="1839912"/>
                <a:gridCol w="1841500"/>
                <a:gridCol w="1839913"/>
                <a:gridCol w="1839912"/>
              </a:tblGrid>
              <a:tr h="495337">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ANSI Z10</a:t>
                      </a:r>
                    </a:p>
                  </a:txBody>
                  <a:tcPr marL="50800" marR="50800" marT="50804" marB="50804"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ILO-OSH 2001</a:t>
                      </a:r>
                    </a:p>
                  </a:txBody>
                  <a:tcPr marL="50800" marR="50800" marT="50804" marB="50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OHSAS 18001</a:t>
                      </a:r>
                    </a:p>
                  </a:txBody>
                  <a:tcPr marL="50800" marR="50800" marT="50804" marB="50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ISO 14001</a:t>
                      </a:r>
                    </a:p>
                  </a:txBody>
                  <a:tcPr marL="50800" marR="50800" marT="50804" marB="50804"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tr>
              <a:tr h="1016075">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dirty="0">
                          <a:ln>
                            <a:noFill/>
                          </a:ln>
                          <a:solidFill>
                            <a:schemeClr val="tx1"/>
                          </a:solidFill>
                          <a:effectLst/>
                          <a:latin typeface="Arial" charset="0"/>
                          <a:sym typeface="Arial" charset="0"/>
                        </a:rPr>
                        <a:t>Management Leadership and Employee Participation</a:t>
                      </a:r>
                    </a:p>
                  </a:txBody>
                  <a:tcPr marL="50800" marR="50800" marT="50804" marB="50804"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dirty="0">
                          <a:ln>
                            <a:noFill/>
                          </a:ln>
                          <a:solidFill>
                            <a:schemeClr val="tx1"/>
                          </a:solidFill>
                          <a:effectLst/>
                          <a:latin typeface="Arial" charset="0"/>
                          <a:sym typeface="Arial" charset="0"/>
                        </a:rPr>
                        <a:t>Policy</a:t>
                      </a:r>
                    </a:p>
                  </a:txBody>
                  <a:tcPr marL="50800" marR="50800" marT="50804" marB="50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dirty="0">
                          <a:ln>
                            <a:noFill/>
                          </a:ln>
                          <a:solidFill>
                            <a:schemeClr val="tx1"/>
                          </a:solidFill>
                          <a:effectLst/>
                          <a:latin typeface="Arial" charset="0"/>
                          <a:sym typeface="Arial" charset="0"/>
                        </a:rPr>
                        <a:t>General Requirements</a:t>
                      </a:r>
                    </a:p>
                  </a:txBody>
                  <a:tcPr marL="50800" marR="50800" marT="50804" marB="50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dirty="0">
                          <a:ln>
                            <a:noFill/>
                          </a:ln>
                          <a:solidFill>
                            <a:schemeClr val="tx1"/>
                          </a:solidFill>
                          <a:effectLst/>
                          <a:latin typeface="Arial" charset="0"/>
                          <a:sym typeface="Arial" charset="0"/>
                        </a:rPr>
                        <a:t>General Requirements</a:t>
                      </a:r>
                    </a:p>
                  </a:txBody>
                  <a:tcPr marL="50800" marR="50800" marT="50804" marB="50804"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r>
              <a:tr h="469935">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a:ln>
                            <a:noFill/>
                          </a:ln>
                          <a:solidFill>
                            <a:schemeClr val="tx1"/>
                          </a:solidFill>
                          <a:effectLst/>
                          <a:latin typeface="Arial" charset="0"/>
                          <a:sym typeface="Arial" charset="0"/>
                        </a:rPr>
                        <a:t>Planning</a:t>
                      </a:r>
                    </a:p>
                  </a:txBody>
                  <a:tcPr marL="50800" marR="50800" marT="50804" marB="50804"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dirty="0">
                          <a:ln>
                            <a:noFill/>
                          </a:ln>
                          <a:solidFill>
                            <a:schemeClr val="tx1"/>
                          </a:solidFill>
                          <a:effectLst/>
                          <a:latin typeface="Arial" charset="0"/>
                          <a:sym typeface="Arial" charset="0"/>
                        </a:rPr>
                        <a:t>Organizing</a:t>
                      </a:r>
                    </a:p>
                  </a:txBody>
                  <a:tcPr marL="50800" marR="50800" marT="50804" marB="50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dirty="0">
                          <a:ln>
                            <a:noFill/>
                          </a:ln>
                          <a:solidFill>
                            <a:schemeClr val="tx1"/>
                          </a:solidFill>
                          <a:effectLst/>
                          <a:latin typeface="Arial" charset="0"/>
                          <a:sym typeface="Arial" charset="0"/>
                        </a:rPr>
                        <a:t>Policy</a:t>
                      </a:r>
                    </a:p>
                  </a:txBody>
                  <a:tcPr marL="50800" marR="50800" marT="50804" marB="50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a:ln>
                            <a:noFill/>
                          </a:ln>
                          <a:solidFill>
                            <a:schemeClr val="tx1"/>
                          </a:solidFill>
                          <a:effectLst/>
                          <a:latin typeface="Arial" charset="0"/>
                          <a:sym typeface="Arial" charset="0"/>
                        </a:rPr>
                        <a:t>Policy</a:t>
                      </a:r>
                    </a:p>
                  </a:txBody>
                  <a:tcPr marL="50800" marR="50800" marT="50804" marB="50804"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r>
              <a:tr h="528359">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a:ln>
                            <a:noFill/>
                          </a:ln>
                          <a:solidFill>
                            <a:schemeClr val="tx1"/>
                          </a:solidFill>
                          <a:effectLst/>
                          <a:latin typeface="Arial" charset="0"/>
                          <a:sym typeface="Arial" charset="0"/>
                        </a:rPr>
                        <a:t>Implementation and Operations</a:t>
                      </a:r>
                    </a:p>
                  </a:txBody>
                  <a:tcPr marL="50800" marR="50800" marT="50804" marB="50804"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a:ln>
                            <a:noFill/>
                          </a:ln>
                          <a:solidFill>
                            <a:schemeClr val="tx1"/>
                          </a:solidFill>
                          <a:effectLst/>
                          <a:latin typeface="Arial" charset="0"/>
                          <a:sym typeface="Arial" charset="0"/>
                        </a:rPr>
                        <a:t>Planning and Implementation</a:t>
                      </a:r>
                    </a:p>
                  </a:txBody>
                  <a:tcPr marL="50800" marR="50800" marT="50804" marB="50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dirty="0">
                          <a:ln>
                            <a:noFill/>
                          </a:ln>
                          <a:solidFill>
                            <a:schemeClr val="tx1"/>
                          </a:solidFill>
                          <a:effectLst/>
                          <a:latin typeface="Arial" charset="0"/>
                          <a:sym typeface="Arial" charset="0"/>
                        </a:rPr>
                        <a:t>Planning</a:t>
                      </a:r>
                    </a:p>
                  </a:txBody>
                  <a:tcPr marL="50800" marR="50800" marT="50804" marB="50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a:ln>
                            <a:noFill/>
                          </a:ln>
                          <a:solidFill>
                            <a:schemeClr val="tx1"/>
                          </a:solidFill>
                          <a:effectLst/>
                          <a:latin typeface="Arial" charset="0"/>
                          <a:sym typeface="Arial" charset="0"/>
                        </a:rPr>
                        <a:t>Planning</a:t>
                      </a:r>
                    </a:p>
                  </a:txBody>
                  <a:tcPr marL="50800" marR="50800" marT="50804" marB="50804"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r>
              <a:tr h="614409">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a:ln>
                            <a:noFill/>
                          </a:ln>
                          <a:solidFill>
                            <a:schemeClr val="tx1"/>
                          </a:solidFill>
                          <a:effectLst/>
                          <a:latin typeface="Arial" charset="0"/>
                          <a:sym typeface="Arial" charset="0"/>
                        </a:rPr>
                        <a:t>Evaluation and Corrective Actions</a:t>
                      </a:r>
                    </a:p>
                  </a:txBody>
                  <a:tcPr marL="50800" marR="50800" marT="50804" marB="50804"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a:ln>
                            <a:noFill/>
                          </a:ln>
                          <a:solidFill>
                            <a:schemeClr val="tx1"/>
                          </a:solidFill>
                          <a:effectLst/>
                          <a:latin typeface="Arial" charset="0"/>
                          <a:sym typeface="Arial" charset="0"/>
                        </a:rPr>
                        <a:t>Evaluation</a:t>
                      </a:r>
                    </a:p>
                  </a:txBody>
                  <a:tcPr marL="50800" marR="50800" marT="50804" marB="50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dirty="0">
                          <a:ln>
                            <a:noFill/>
                          </a:ln>
                          <a:solidFill>
                            <a:schemeClr val="tx1"/>
                          </a:solidFill>
                          <a:effectLst/>
                          <a:latin typeface="Arial" charset="0"/>
                          <a:sym typeface="Arial" charset="0"/>
                        </a:rPr>
                        <a:t>Implementation and Operation</a:t>
                      </a:r>
                    </a:p>
                  </a:txBody>
                  <a:tcPr marL="50800" marR="50800" marT="50804" marB="50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a:ln>
                            <a:noFill/>
                          </a:ln>
                          <a:solidFill>
                            <a:schemeClr val="tx1"/>
                          </a:solidFill>
                          <a:effectLst/>
                          <a:latin typeface="Arial" charset="0"/>
                          <a:sym typeface="Arial" charset="0"/>
                        </a:rPr>
                        <a:t>Implementation and Operation</a:t>
                      </a:r>
                    </a:p>
                  </a:txBody>
                  <a:tcPr marL="50800" marR="50800" marT="50804" marB="50804"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r>
              <a:tr h="622346">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a:ln>
                            <a:noFill/>
                          </a:ln>
                          <a:solidFill>
                            <a:schemeClr val="tx1"/>
                          </a:solidFill>
                          <a:effectLst/>
                          <a:latin typeface="Arial" charset="0"/>
                          <a:sym typeface="Arial" charset="0"/>
                        </a:rPr>
                        <a:t>Management Review</a:t>
                      </a:r>
                    </a:p>
                  </a:txBody>
                  <a:tcPr marL="50800" marR="50800" marT="50804" marB="50804"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a:ln>
                            <a:noFill/>
                          </a:ln>
                          <a:solidFill>
                            <a:schemeClr val="tx1"/>
                          </a:solidFill>
                          <a:effectLst/>
                          <a:latin typeface="Arial" charset="0"/>
                          <a:sym typeface="Arial" charset="0"/>
                        </a:rPr>
                        <a:t>Action for Improvement</a:t>
                      </a:r>
                    </a:p>
                  </a:txBody>
                  <a:tcPr marL="50800" marR="50800" marT="50804" marB="50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dirty="0">
                          <a:ln>
                            <a:noFill/>
                          </a:ln>
                          <a:solidFill>
                            <a:schemeClr val="tx1"/>
                          </a:solidFill>
                          <a:effectLst/>
                          <a:latin typeface="Arial" charset="0"/>
                          <a:sym typeface="Arial" charset="0"/>
                        </a:rPr>
                        <a:t>Checking and Corrective Action</a:t>
                      </a:r>
                    </a:p>
                  </a:txBody>
                  <a:tcPr marL="50800" marR="50800" marT="50804" marB="50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dirty="0">
                          <a:ln>
                            <a:noFill/>
                          </a:ln>
                          <a:solidFill>
                            <a:schemeClr val="tx1"/>
                          </a:solidFill>
                          <a:effectLst/>
                          <a:latin typeface="Arial" charset="0"/>
                          <a:sym typeface="Arial" charset="0"/>
                        </a:rPr>
                        <a:t>Checking and Corrective Action</a:t>
                      </a:r>
                    </a:p>
                  </a:txBody>
                  <a:tcPr marL="50800" marR="50800" marT="50804" marB="50804"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r>
              <a:tr h="520739">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endParaRPr kumimoji="0" lang="en-US" sz="1400" b="0" i="0" u="none" strike="noStrike" cap="none" normalizeH="0" baseline="0">
                        <a:ln>
                          <a:noFill/>
                        </a:ln>
                        <a:solidFill>
                          <a:schemeClr val="tx1"/>
                        </a:solidFill>
                        <a:effectLst/>
                        <a:latin typeface="Arial" charset="0"/>
                        <a:sym typeface="Arial" charset="0"/>
                      </a:endParaRPr>
                    </a:p>
                  </a:txBody>
                  <a:tcPr marL="50800" marR="50800" marT="50804" marB="50804"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endParaRPr kumimoji="0" lang="en-US" sz="1400" b="0" i="0" u="none" strike="noStrike" cap="none" normalizeH="0" baseline="0">
                        <a:ln>
                          <a:noFill/>
                        </a:ln>
                        <a:solidFill>
                          <a:schemeClr val="tx1"/>
                        </a:solidFill>
                        <a:effectLst/>
                        <a:latin typeface="Arial" charset="0"/>
                        <a:sym typeface="Arial" charset="0"/>
                      </a:endParaRPr>
                    </a:p>
                  </a:txBody>
                  <a:tcPr marL="50800" marR="50800" marT="50804" marB="50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dirty="0">
                          <a:ln>
                            <a:noFill/>
                          </a:ln>
                          <a:solidFill>
                            <a:schemeClr val="tx1"/>
                          </a:solidFill>
                          <a:effectLst/>
                          <a:latin typeface="Arial" charset="0"/>
                          <a:sym typeface="Arial" charset="0"/>
                        </a:rPr>
                        <a:t>Management Review</a:t>
                      </a:r>
                    </a:p>
                  </a:txBody>
                  <a:tcPr marL="50800" marR="50800" marT="50804" marB="508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400" b="0" i="0" u="none" strike="noStrike" cap="none" normalizeH="0" baseline="0" dirty="0">
                          <a:ln>
                            <a:noFill/>
                          </a:ln>
                          <a:solidFill>
                            <a:schemeClr val="tx1"/>
                          </a:solidFill>
                          <a:effectLst/>
                          <a:latin typeface="Arial" charset="0"/>
                          <a:sym typeface="Arial" charset="0"/>
                        </a:rPr>
                        <a:t>Management Review</a:t>
                      </a:r>
                    </a:p>
                  </a:txBody>
                  <a:tcPr marL="50800" marR="50800" marT="50804" marB="50804"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r>
            </a:tbl>
          </a:graphicData>
        </a:graphic>
      </p:graphicFrame>
      <p:sp>
        <p:nvSpPr>
          <p:cNvPr id="5" name="Rectangle 1"/>
          <p:cNvSpPr txBox="1">
            <a:spLocks noChangeArrowheads="1"/>
          </p:cNvSpPr>
          <p:nvPr/>
        </p:nvSpPr>
        <p:spPr bwMode="auto">
          <a:xfrm>
            <a:off x="330200" y="1588"/>
            <a:ext cx="8229600" cy="1509712"/>
          </a:xfrm>
          <a:prstGeom prst="rect">
            <a:avLst/>
          </a:prstGeom>
          <a:noFill/>
          <a:ln w="9525">
            <a:noFill/>
            <a:miter lim="800000"/>
            <a:headEnd/>
            <a:tailEnd/>
          </a:ln>
        </p:spPr>
        <p:txBody>
          <a:bodyPr rIns="132080" anchor="b"/>
          <a:lstStyle/>
          <a:p>
            <a:pPr>
              <a:defRPr/>
            </a:pPr>
            <a:r>
              <a:rPr lang="en-US" sz="3600">
                <a:solidFill>
                  <a:schemeClr val="bg1"/>
                </a:solidFill>
                <a:latin typeface="+mj-lt"/>
                <a:cs typeface="ＭＳ Ｐゴシック" charset="-128"/>
              </a:rPr>
              <a:t>Comparison of Systems</a:t>
            </a:r>
            <a:endParaRPr lang="en-US" sz="3600" dirty="0">
              <a:solidFill>
                <a:schemeClr val="bg1"/>
              </a:solidFill>
              <a:latin typeface="+mj-lt"/>
              <a:cs typeface="ＭＳ Ｐゴシック" charset="-128"/>
            </a:endParaRPr>
          </a:p>
        </p:txBody>
      </p:sp>
    </p:spTree>
  </p:cSld>
  <p:clrMapOvr>
    <a:masterClrMapping/>
  </p:clrMapOvr>
  <p:transition advClick="0" advTm="82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p:txBody>
          <a:bodyPr rIns="132080"/>
          <a:lstStyle/>
          <a:p>
            <a:pPr eaLnBrk="1" hangingPunct="1"/>
            <a:r>
              <a:rPr lang="en-US" sz="3200" dirty="0" smtClean="0"/>
              <a:t>Management Systems and OSHA</a:t>
            </a:r>
          </a:p>
        </p:txBody>
      </p:sp>
      <p:sp>
        <p:nvSpPr>
          <p:cNvPr id="20483" name="Rectangle 2"/>
          <p:cNvSpPr>
            <a:spLocks noGrp="1" noChangeArrowheads="1"/>
          </p:cNvSpPr>
          <p:nvPr>
            <p:ph idx="1"/>
          </p:nvPr>
        </p:nvSpPr>
        <p:spPr>
          <a:xfrm>
            <a:off x="533400" y="1905000"/>
            <a:ext cx="8229600" cy="4389437"/>
          </a:xfrm>
        </p:spPr>
        <p:txBody>
          <a:bodyPr rIns="132080"/>
          <a:lstStyle/>
          <a:p>
            <a:pPr eaLnBrk="1" hangingPunct="1">
              <a:lnSpc>
                <a:spcPct val="90000"/>
              </a:lnSpc>
            </a:pPr>
            <a:r>
              <a:rPr lang="en-US" dirty="0" smtClean="0"/>
              <a:t>1982, Voluntary Protection Programs</a:t>
            </a:r>
          </a:p>
          <a:p>
            <a:pPr eaLnBrk="1" hangingPunct="1">
              <a:lnSpc>
                <a:spcPct val="90000"/>
              </a:lnSpc>
            </a:pPr>
            <a:r>
              <a:rPr lang="en-US" dirty="0" smtClean="0"/>
              <a:t>1989, </a:t>
            </a:r>
            <a:r>
              <a:rPr lang="en-US" dirty="0" smtClean="0">
                <a:latin typeface="Arial Italic" charset="0"/>
                <a:cs typeface="Arial Italic" charset="0"/>
                <a:sym typeface="Arial Italic" charset="0"/>
              </a:rPr>
              <a:t>Safety and Health Management Guidelines</a:t>
            </a:r>
            <a:endParaRPr lang="en-US" dirty="0" smtClean="0">
              <a:latin typeface="Arial Italic" charset="0"/>
              <a:sym typeface="Arial Italic" charset="0"/>
            </a:endParaRPr>
          </a:p>
          <a:p>
            <a:pPr eaLnBrk="1" hangingPunct="1">
              <a:lnSpc>
                <a:spcPct val="90000"/>
              </a:lnSpc>
            </a:pPr>
            <a:r>
              <a:rPr lang="en-US" dirty="0" smtClean="0"/>
              <a:t>Regulatory requirements (</a:t>
            </a:r>
            <a:r>
              <a:rPr lang="en-US" i="1" dirty="0" smtClean="0">
                <a:latin typeface="Arial Italic" charset="0"/>
                <a:cs typeface="Arial Italic" charset="0"/>
                <a:sym typeface="Arial Italic" charset="0"/>
              </a:rPr>
              <a:t>e.g</a:t>
            </a:r>
            <a:r>
              <a:rPr lang="en-US" dirty="0" smtClean="0"/>
              <a:t>., PSM):</a:t>
            </a:r>
          </a:p>
          <a:p>
            <a:pPr marL="782638" lvl="1" eaLnBrk="1" hangingPunct="1">
              <a:lnSpc>
                <a:spcPct val="90000"/>
              </a:lnSpc>
            </a:pPr>
            <a:r>
              <a:rPr lang="en-US" sz="1900" dirty="0" smtClean="0"/>
              <a:t>Management involvement; employee participation</a:t>
            </a:r>
          </a:p>
          <a:p>
            <a:pPr marL="782638" lvl="1" eaLnBrk="1" hangingPunct="1">
              <a:lnSpc>
                <a:spcPct val="90000"/>
              </a:lnSpc>
            </a:pPr>
            <a:r>
              <a:rPr lang="en-US" sz="1900" dirty="0" smtClean="0"/>
              <a:t>Process hazard analysis; plans for improvement</a:t>
            </a:r>
          </a:p>
          <a:p>
            <a:pPr marL="782638" lvl="1" eaLnBrk="1" hangingPunct="1">
              <a:lnSpc>
                <a:spcPct val="90000"/>
              </a:lnSpc>
            </a:pPr>
            <a:r>
              <a:rPr lang="en-US" sz="1900" dirty="0" smtClean="0"/>
              <a:t>Requirements of operational/maintenance procedures</a:t>
            </a:r>
          </a:p>
          <a:p>
            <a:pPr marL="782638" lvl="1" eaLnBrk="1" hangingPunct="1">
              <a:lnSpc>
                <a:spcPct val="90000"/>
              </a:lnSpc>
            </a:pPr>
            <a:r>
              <a:rPr lang="en-US" sz="1900" dirty="0" smtClean="0"/>
              <a:t>Management of change; pre-startup safety</a:t>
            </a:r>
          </a:p>
          <a:p>
            <a:pPr marL="782638" lvl="1" eaLnBrk="1" hangingPunct="1">
              <a:lnSpc>
                <a:spcPct val="90000"/>
              </a:lnSpc>
            </a:pPr>
            <a:r>
              <a:rPr lang="en-US" sz="1900" dirty="0" smtClean="0"/>
              <a:t>Periodic auditing</a:t>
            </a:r>
          </a:p>
          <a:p>
            <a:pPr marL="782638" lvl="1" eaLnBrk="1" hangingPunct="1">
              <a:lnSpc>
                <a:spcPct val="90000"/>
              </a:lnSpc>
            </a:pPr>
            <a:r>
              <a:rPr lang="en-US" sz="1900" dirty="0" smtClean="0"/>
              <a:t>Corrective and preventive actions</a:t>
            </a:r>
          </a:p>
          <a:p>
            <a:pPr eaLnBrk="1" hangingPunct="1">
              <a:lnSpc>
                <a:spcPct val="90000"/>
              </a:lnSpc>
            </a:pPr>
            <a:r>
              <a:rPr lang="en-US" dirty="0" smtClean="0"/>
              <a:t>Safety and Health Management Systems e-Tool</a:t>
            </a:r>
          </a:p>
        </p:txBody>
      </p:sp>
    </p:spTree>
  </p:cSld>
  <p:clrMapOvr>
    <a:masterClrMapping/>
  </p:clrMapOvr>
  <p:transition advClick="0" advTm="82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3" name="Title 3"/>
          <p:cNvSpPr>
            <a:spLocks noGrp="1"/>
          </p:cNvSpPr>
          <p:nvPr>
            <p:ph type="title"/>
          </p:nvPr>
        </p:nvSpPr>
        <p:spPr>
          <a:extLst/>
        </p:spPr>
        <p:txBody>
          <a:bodyPr/>
          <a:lstStyle/>
          <a:p>
            <a:pPr eaLnBrk="1" fontAlgn="auto" hangingPunct="1">
              <a:spcAft>
                <a:spcPts val="0"/>
              </a:spcAft>
              <a:defRPr/>
            </a:pPr>
            <a:r>
              <a:rPr lang="en-US" smtClean="0"/>
              <a:t>ANSI Z10 Results</a:t>
            </a:r>
          </a:p>
        </p:txBody>
      </p:sp>
      <p:graphicFrame>
        <p:nvGraphicFramePr>
          <p:cNvPr id="21507" name="Chart 4"/>
          <p:cNvGraphicFramePr>
            <a:graphicFrameLocks/>
          </p:cNvGraphicFramePr>
          <p:nvPr/>
        </p:nvGraphicFramePr>
        <p:xfrm>
          <a:off x="685800" y="1676400"/>
          <a:ext cx="6096000" cy="4064000"/>
        </p:xfrm>
        <a:graphic>
          <a:graphicData uri="http://schemas.openxmlformats.org/presentationml/2006/ole">
            <mc:AlternateContent xmlns:mc="http://schemas.openxmlformats.org/markup-compatibility/2006">
              <mc:Choice xmlns:v="urn:schemas-microsoft-com:vml" Requires="v">
                <p:oleObj spid="_x0000_s21515" r:id="rId4" imgW="6095496" imgH="4065696" progId="Excel.Sheet.8">
                  <p:embed/>
                </p:oleObj>
              </mc:Choice>
              <mc:Fallback>
                <p:oleObj r:id="rId4" imgW="6095496" imgH="4065696" progId="Excel.Sheet.8">
                  <p:embed/>
                  <p:pic>
                    <p:nvPicPr>
                      <p:cNvPr id="0" name="Picture 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676400"/>
                        <a:ext cx="6096000" cy="406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08" name="TextBox 5"/>
          <p:cNvSpPr txBox="1">
            <a:spLocks noChangeArrowheads="1"/>
          </p:cNvSpPr>
          <p:nvPr/>
        </p:nvSpPr>
        <p:spPr bwMode="auto">
          <a:xfrm>
            <a:off x="533400" y="59436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r>
              <a:rPr lang="en-US">
                <a:solidFill>
                  <a:srgbClr val="C00000"/>
                </a:solidFill>
              </a:rPr>
              <a:t>Source:  SMA OSHA Meeting, September 17, 2009</a:t>
            </a:r>
          </a:p>
        </p:txBody>
      </p:sp>
    </p:spTree>
  </p:cSld>
  <p:clrMapOvr>
    <a:masterClrMapping/>
  </p:clrMapOvr>
  <p:transition advClick="0" advTm="72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533400" y="381000"/>
            <a:ext cx="8229600" cy="1143000"/>
          </a:xfrm>
        </p:spPr>
        <p:txBody>
          <a:bodyPr rIns="132080"/>
          <a:lstStyle/>
          <a:p>
            <a:pPr eaLnBrk="1" hangingPunct="1"/>
            <a:r>
              <a:rPr lang="en-US" sz="3600" smtClean="0"/>
              <a:t>OHS Management System Uses</a:t>
            </a:r>
          </a:p>
        </p:txBody>
      </p:sp>
      <p:sp>
        <p:nvSpPr>
          <p:cNvPr id="22531" name="Rectangle 2"/>
          <p:cNvSpPr>
            <a:spLocks noGrp="1" noChangeArrowheads="1"/>
          </p:cNvSpPr>
          <p:nvPr>
            <p:ph idx="1"/>
          </p:nvPr>
        </p:nvSpPr>
        <p:spPr>
          <a:xfrm>
            <a:off x="457200" y="1600200"/>
            <a:ext cx="8153400" cy="4419600"/>
          </a:xfrm>
        </p:spPr>
        <p:txBody>
          <a:bodyPr rIns="132080"/>
          <a:lstStyle/>
          <a:p>
            <a:pPr eaLnBrk="1" hangingPunct="1">
              <a:lnSpc>
                <a:spcPct val="90000"/>
              </a:lnSpc>
            </a:pPr>
            <a:r>
              <a:rPr lang="en-US" smtClean="0"/>
              <a:t>Reduction of injury/illnesses</a:t>
            </a:r>
          </a:p>
          <a:p>
            <a:pPr eaLnBrk="1" hangingPunct="1">
              <a:lnSpc>
                <a:spcPct val="90000"/>
              </a:lnSpc>
            </a:pPr>
            <a:r>
              <a:rPr lang="en-US" smtClean="0"/>
              <a:t>Third-party certification</a:t>
            </a:r>
          </a:p>
          <a:p>
            <a:pPr marL="782638" lvl="1" eaLnBrk="1" hangingPunct="1">
              <a:lnSpc>
                <a:spcPct val="90000"/>
              </a:lnSpc>
            </a:pPr>
            <a:r>
              <a:rPr lang="en-US" sz="2200" smtClean="0"/>
              <a:t>Performance improvements</a:t>
            </a:r>
          </a:p>
          <a:p>
            <a:pPr marL="782638" lvl="1" eaLnBrk="1" hangingPunct="1">
              <a:lnSpc>
                <a:spcPct val="90000"/>
              </a:lnSpc>
            </a:pPr>
            <a:r>
              <a:rPr lang="en-US" sz="2200" smtClean="0"/>
              <a:t>Marketability among Customers</a:t>
            </a:r>
          </a:p>
          <a:p>
            <a:pPr marL="782638" lvl="1" eaLnBrk="1" hangingPunct="1">
              <a:lnSpc>
                <a:spcPct val="90000"/>
              </a:lnSpc>
            </a:pPr>
            <a:r>
              <a:rPr lang="en-US" sz="2200" smtClean="0"/>
              <a:t>Contractual reasons</a:t>
            </a:r>
          </a:p>
          <a:p>
            <a:pPr eaLnBrk="1" hangingPunct="1">
              <a:lnSpc>
                <a:spcPct val="90000"/>
              </a:lnSpc>
            </a:pPr>
            <a:r>
              <a:rPr lang="en-US" smtClean="0"/>
              <a:t>Supplier qualifications</a:t>
            </a:r>
          </a:p>
          <a:p>
            <a:pPr eaLnBrk="1" hangingPunct="1">
              <a:lnSpc>
                <a:spcPct val="90000"/>
              </a:lnSpc>
            </a:pPr>
            <a:r>
              <a:rPr lang="en-US" smtClean="0"/>
              <a:t>Self-assessment tool</a:t>
            </a:r>
          </a:p>
          <a:p>
            <a:pPr eaLnBrk="1" hangingPunct="1">
              <a:lnSpc>
                <a:spcPct val="90000"/>
              </a:lnSpc>
            </a:pPr>
            <a:r>
              <a:rPr lang="en-US" smtClean="0"/>
              <a:t>Guidance for existing programs</a:t>
            </a:r>
          </a:p>
          <a:p>
            <a:pPr eaLnBrk="1" hangingPunct="1">
              <a:lnSpc>
                <a:spcPct val="90000"/>
              </a:lnSpc>
            </a:pPr>
            <a:r>
              <a:rPr lang="en-US" smtClean="0"/>
              <a:t>Regulatory enforcement</a:t>
            </a:r>
          </a:p>
        </p:txBody>
      </p:sp>
      <p:pic>
        <p:nvPicPr>
          <p:cNvPr id="193540" name="Picture 3"/>
          <p:cNvPicPr>
            <a:picLocks noChangeAspect="1"/>
          </p:cNvPicPr>
          <p:nvPr/>
        </p:nvPicPr>
        <p:blipFill>
          <a:blip r:embed="rId3"/>
          <a:srcRect/>
          <a:stretch>
            <a:fillRect/>
          </a:stretch>
        </p:blipFill>
        <p:spPr bwMode="auto">
          <a:xfrm>
            <a:off x="5562600" y="3352800"/>
            <a:ext cx="3016250" cy="1524000"/>
          </a:xfrm>
          <a:prstGeom prst="rect">
            <a:avLst/>
          </a:prstGeom>
          <a:noFill/>
          <a:ln>
            <a:noFill/>
          </a:ln>
          <a:effectLst>
            <a:outerShdw blurRad="371475" dist="749300" dir="2700000" algn="tl" rotWithShape="0">
              <a:srgbClr val="808080">
                <a:alpha val="28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75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609600" y="700445"/>
            <a:ext cx="81534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Disclaimer</a:t>
            </a: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solidFill>
                <a:schemeClr val="tx1"/>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lvl="0" eaLnBrk="0" hangingPunct="0"/>
            <a:r>
              <a:rPr kumimoji="0" lang="en-US" sz="16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DISCLAIMER: This material was produced under grant number </a:t>
            </a:r>
            <a:r>
              <a:rPr lang="en-US" sz="1600" dirty="0" smtClean="0"/>
              <a:t>SH-19494-09-60-F-12</a:t>
            </a:r>
            <a:r>
              <a:rPr kumimoji="0" lang="en-US" sz="16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from the Occupational Safety and Health Administration, U.S. Department of Labor.  It does not necessarily reflect the views or policies of the U.S. Department of Labor, nor does mention of trade names, commercial products, or organizations imply endorsement by the U.S. Government. The U.S. Government does not warrant or assume any legal liability or responsibility for the accuracy, completeness, or usefulness of any information, apparatus, product, or process disclosed.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To this end, permission is granted to use such copyrighted material solely for non-commercial, instructional, personal, or scholarly purposes. The material may be used and incorporated into other workplace safety and health programs on the condition that no fee may be charged for the subsequent use of the material. Use of the material for any other purpose, particularly commercial use, without the prior, express written permission of the copyright owner/s is prohibited. Furthermore, any modification to the material is prohibited without the prior, express written permission of the copyright owners.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advTm="2012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457200" y="104775"/>
            <a:ext cx="8229600" cy="1508125"/>
          </a:xfrm>
        </p:spPr>
        <p:txBody>
          <a:bodyPr rIns="132080"/>
          <a:lstStyle/>
          <a:p>
            <a:pPr eaLnBrk="1" hangingPunct="1"/>
            <a:r>
              <a:rPr lang="en-US" sz="3600" smtClean="0"/>
              <a:t>Why ANSI Z-10?</a:t>
            </a:r>
          </a:p>
        </p:txBody>
      </p:sp>
      <p:sp>
        <p:nvSpPr>
          <p:cNvPr id="214019" name="Rectangle 2"/>
          <p:cNvSpPr>
            <a:spLocks noGrp="1" noChangeArrowheads="1"/>
          </p:cNvSpPr>
          <p:nvPr>
            <p:ph idx="1"/>
          </p:nvPr>
        </p:nvSpPr>
        <p:spPr>
          <a:xfrm>
            <a:off x="609600" y="1676400"/>
            <a:ext cx="7696200" cy="3111500"/>
          </a:xfrm>
        </p:spPr>
        <p:txBody>
          <a:bodyPr rIns="132080">
            <a:normAutofit fontScale="92500" lnSpcReduction="10000"/>
          </a:bodyPr>
          <a:lstStyle/>
          <a:p>
            <a:pPr marL="274320" indent="-274320" eaLnBrk="1" fontAlgn="auto" hangingPunct="1">
              <a:spcAft>
                <a:spcPts val="0"/>
              </a:spcAft>
              <a:buClr>
                <a:schemeClr val="accent3"/>
              </a:buClr>
              <a:buFont typeface="Wingdings 2"/>
              <a:buChar char=""/>
              <a:defRPr/>
            </a:pPr>
            <a:r>
              <a:rPr lang="en-US" sz="2000" dirty="0" smtClean="0"/>
              <a:t>OHSAS 18001 is based on British Standard 8800</a:t>
            </a:r>
          </a:p>
          <a:p>
            <a:pPr marL="274320" indent="-274320" eaLnBrk="1" fontAlgn="auto" hangingPunct="1">
              <a:spcAft>
                <a:spcPts val="0"/>
              </a:spcAft>
              <a:buClr>
                <a:schemeClr val="accent3"/>
              </a:buClr>
              <a:buFont typeface="Wingdings 2"/>
              <a:buChar char=""/>
              <a:defRPr/>
            </a:pPr>
            <a:r>
              <a:rPr lang="en-US" sz="2000" dirty="0" smtClean="0"/>
              <a:t>ANSI Z10 is a US-based model for OHS Systems (better represents US stakeholders)</a:t>
            </a:r>
          </a:p>
          <a:p>
            <a:pPr marL="782638" lvl="1" indent="-246888" eaLnBrk="1" fontAlgn="auto" hangingPunct="1">
              <a:spcAft>
                <a:spcPts val="0"/>
              </a:spcAft>
              <a:buFont typeface="Wingdings 2"/>
              <a:buChar char=""/>
              <a:defRPr/>
            </a:pPr>
            <a:r>
              <a:rPr lang="en-US" dirty="0" smtClean="0"/>
              <a:t>Businesses</a:t>
            </a:r>
          </a:p>
          <a:p>
            <a:pPr marL="782638" lvl="1" indent="-246888" eaLnBrk="1" fontAlgn="auto" hangingPunct="1">
              <a:spcAft>
                <a:spcPts val="0"/>
              </a:spcAft>
              <a:buFont typeface="Wingdings 2"/>
              <a:buChar char=""/>
              <a:defRPr/>
            </a:pPr>
            <a:r>
              <a:rPr lang="en-US" dirty="0" smtClean="0"/>
              <a:t>Labor (ILO-OHS 2001)</a:t>
            </a:r>
          </a:p>
          <a:p>
            <a:pPr marL="782638" lvl="1" indent="-246888" eaLnBrk="1" fontAlgn="auto" hangingPunct="1">
              <a:spcAft>
                <a:spcPts val="0"/>
              </a:spcAft>
              <a:buFont typeface="Wingdings 2"/>
              <a:buChar char=""/>
              <a:defRPr/>
            </a:pPr>
            <a:r>
              <a:rPr lang="en-US" dirty="0" smtClean="0"/>
              <a:t>OSHA</a:t>
            </a:r>
          </a:p>
          <a:p>
            <a:pPr marL="274320" indent="-274320" eaLnBrk="1" fontAlgn="auto" hangingPunct="1">
              <a:spcAft>
                <a:spcPts val="0"/>
              </a:spcAft>
              <a:buClr>
                <a:schemeClr val="accent3"/>
              </a:buClr>
              <a:buFont typeface="Wingdings 2"/>
              <a:buChar char=""/>
              <a:defRPr/>
            </a:pPr>
            <a:r>
              <a:rPr lang="en-US" sz="2000" dirty="0" smtClean="0"/>
              <a:t>ANSI Z10 is compatible with the ISO Quality (ISO 9001) and Environmental (ISO 14001) management system standards</a:t>
            </a:r>
          </a:p>
          <a:p>
            <a:pPr marL="274320" indent="-274320" eaLnBrk="1" fontAlgn="auto" hangingPunct="1">
              <a:spcAft>
                <a:spcPts val="0"/>
              </a:spcAft>
              <a:buClr>
                <a:schemeClr val="accent3"/>
              </a:buClr>
              <a:buFont typeface="Wingdings 2"/>
              <a:buChar char=""/>
              <a:defRPr/>
            </a:pPr>
            <a:r>
              <a:rPr lang="en-US" sz="2000" dirty="0" smtClean="0"/>
              <a:t>US input into possible future ISO OHS standard</a:t>
            </a:r>
          </a:p>
        </p:txBody>
      </p:sp>
      <p:pic>
        <p:nvPicPr>
          <p:cNvPr id="23556" name="Picture 4"/>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410200" y="4953000"/>
            <a:ext cx="2030413"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32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Grp="1" noChangeArrowheads="1"/>
          </p:cNvSpPr>
          <p:nvPr>
            <p:ph type="title"/>
          </p:nvPr>
        </p:nvSpPr>
        <p:spPr>
          <a:xfrm>
            <a:off x="533400" y="228600"/>
            <a:ext cx="8229600" cy="1143000"/>
          </a:xfrm>
        </p:spPr>
        <p:txBody>
          <a:bodyPr rIns="132080"/>
          <a:lstStyle/>
          <a:p>
            <a:pPr eaLnBrk="1" hangingPunct="1"/>
            <a:r>
              <a:rPr lang="en-US" sz="3000" smtClean="0"/>
              <a:t>Some Z10 Committee Representatives (Examples) </a:t>
            </a:r>
          </a:p>
        </p:txBody>
      </p:sp>
      <p:sp>
        <p:nvSpPr>
          <p:cNvPr id="2457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E7E4F939-949B-4E5A-ADE5-B6E622144DB9}" type="slidenum">
              <a:rPr lang="en-US" smtClean="0">
                <a:solidFill>
                  <a:schemeClr val="tx2"/>
                </a:solidFill>
              </a:rPr>
              <a:pPr eaLnBrk="1" hangingPunct="1"/>
              <a:t>21</a:t>
            </a:fld>
            <a:endParaRPr lang="en-US" smtClean="0">
              <a:solidFill>
                <a:schemeClr val="tx2"/>
              </a:solidFill>
            </a:endParaRPr>
          </a:p>
        </p:txBody>
      </p:sp>
      <p:graphicFrame>
        <p:nvGraphicFramePr>
          <p:cNvPr id="32844" name="Group 76"/>
          <p:cNvGraphicFramePr>
            <a:graphicFrameLocks noGrp="1"/>
          </p:cNvGraphicFramePr>
          <p:nvPr/>
        </p:nvGraphicFramePr>
        <p:xfrm>
          <a:off x="838200" y="1447800"/>
          <a:ext cx="7429500" cy="4791075"/>
        </p:xfrm>
        <a:graphic>
          <a:graphicData uri="http://schemas.openxmlformats.org/drawingml/2006/table">
            <a:tbl>
              <a:tblPr/>
              <a:tblGrid>
                <a:gridCol w="3717925"/>
                <a:gridCol w="3711575"/>
              </a:tblGrid>
              <a:tr h="427066">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AFL-CIO</a:t>
                      </a:r>
                    </a:p>
                  </a:txBody>
                  <a:tcPr marL="50800" marR="50800" marT="50803" marB="50803"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American Chemistry Council</a:t>
                      </a:r>
                    </a:p>
                  </a:txBody>
                  <a:tcPr marL="50800" marR="50800" marT="50803" marB="50803"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r>
              <a:tr h="498508">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American Foundry Society</a:t>
                      </a:r>
                    </a:p>
                  </a:txBody>
                  <a:tcPr marL="50800" marR="50800" marT="50803" marB="50803"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Alcoa, Inc.</a:t>
                      </a:r>
                    </a:p>
                  </a:txBody>
                  <a:tcPr marL="50800" marR="50800" marT="50803" marB="50803"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r>
              <a:tr h="498508">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ASSE</a:t>
                      </a:r>
                    </a:p>
                  </a:txBody>
                  <a:tcPr marL="50800" marR="50800" marT="50803" marB="50803"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Baxter Healthcare Corporation</a:t>
                      </a:r>
                    </a:p>
                  </a:txBody>
                  <a:tcPr marL="50800" marR="50800" marT="50803" marB="50803"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r>
              <a:tr h="498508">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a:ln>
                            <a:noFill/>
                          </a:ln>
                          <a:solidFill>
                            <a:schemeClr val="tx1"/>
                          </a:solidFill>
                          <a:effectLst/>
                          <a:latin typeface="Arial" charset="0"/>
                          <a:sym typeface="Arial" charset="0"/>
                        </a:rPr>
                        <a:t>Cornell University</a:t>
                      </a:r>
                    </a:p>
                  </a:txBody>
                  <a:tcPr marL="50800" marR="50800" marT="50803" marB="50803"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Duke Energy</a:t>
                      </a:r>
                    </a:p>
                  </a:txBody>
                  <a:tcPr marL="50800" marR="50800" marT="50803" marB="50803"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r>
              <a:tr h="498508">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a:ln>
                            <a:noFill/>
                          </a:ln>
                          <a:solidFill>
                            <a:schemeClr val="tx1"/>
                          </a:solidFill>
                          <a:effectLst/>
                          <a:latin typeface="Arial" charset="0"/>
                          <a:sym typeface="Arial" charset="0"/>
                        </a:rPr>
                        <a:t>Goodyear</a:t>
                      </a:r>
                    </a:p>
                  </a:txBody>
                  <a:tcPr marL="50800" marR="50800" marT="50803" marB="50803"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IBM</a:t>
                      </a:r>
                    </a:p>
                  </a:txBody>
                  <a:tcPr marL="50800" marR="50800" marT="50803" marB="50803"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r>
              <a:tr h="498508">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a:ln>
                            <a:noFill/>
                          </a:ln>
                          <a:solidFill>
                            <a:schemeClr val="tx1"/>
                          </a:solidFill>
                          <a:effectLst/>
                          <a:latin typeface="Arial" charset="0"/>
                          <a:sym typeface="Arial" charset="0"/>
                        </a:rPr>
                        <a:t>Liberty Mutual Insurance</a:t>
                      </a:r>
                    </a:p>
                  </a:txBody>
                  <a:tcPr marL="50800" marR="50800" marT="50803" marB="50803"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National Safety Council</a:t>
                      </a:r>
                    </a:p>
                  </a:txBody>
                  <a:tcPr marL="50800" marR="50800" marT="50803" marB="50803"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r>
              <a:tr h="498508">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a:ln>
                            <a:noFill/>
                          </a:ln>
                          <a:solidFill>
                            <a:schemeClr val="tx1"/>
                          </a:solidFill>
                          <a:effectLst/>
                          <a:latin typeface="Arial" charset="0"/>
                          <a:sym typeface="Arial" charset="0"/>
                        </a:rPr>
                        <a:t>New York State DOT</a:t>
                      </a:r>
                    </a:p>
                  </a:txBody>
                  <a:tcPr marL="50800" marR="50800" marT="50803" marB="50803"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NIOSH</a:t>
                      </a:r>
                    </a:p>
                  </a:txBody>
                  <a:tcPr marL="50800" marR="50800" marT="50803" marB="50803"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r>
              <a:tr h="498508">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a:ln>
                            <a:noFill/>
                          </a:ln>
                          <a:solidFill>
                            <a:schemeClr val="tx1"/>
                          </a:solidFill>
                          <a:effectLst/>
                          <a:latin typeface="Arial" charset="0"/>
                          <a:sym typeface="Arial" charset="0"/>
                        </a:rPr>
                        <a:t>OSHA</a:t>
                      </a:r>
                    </a:p>
                  </a:txBody>
                  <a:tcPr marL="50800" marR="50800" marT="50803" marB="50803"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United Auto Workers Union</a:t>
                      </a:r>
                    </a:p>
                  </a:txBody>
                  <a:tcPr marL="50800" marR="50800" marT="50803" marB="50803"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r>
              <a:tr h="498508">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a:ln>
                            <a:noFill/>
                          </a:ln>
                          <a:solidFill>
                            <a:schemeClr val="tx1"/>
                          </a:solidFill>
                          <a:effectLst/>
                          <a:latin typeface="Arial" charset="0"/>
                          <a:sym typeface="Arial" charset="0"/>
                        </a:rPr>
                        <a:t>United Steelworkers of America</a:t>
                      </a:r>
                    </a:p>
                  </a:txBody>
                  <a:tcPr marL="50800" marR="50800" marT="50803" marB="50803"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University of South Florida</a:t>
                      </a:r>
                    </a:p>
                  </a:txBody>
                  <a:tcPr marL="50800" marR="50800" marT="50803" marB="50803"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r>
              <a:tr h="375945">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US Chamber of Commerce</a:t>
                      </a:r>
                    </a:p>
                  </a:txBody>
                  <a:tcPr marL="50800" marR="50800" marT="50803" marB="50803"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dirty="0">
                          <a:ln>
                            <a:noFill/>
                          </a:ln>
                          <a:solidFill>
                            <a:schemeClr val="tx1"/>
                          </a:solidFill>
                          <a:effectLst/>
                          <a:latin typeface="Arial" charset="0"/>
                          <a:sym typeface="Arial" charset="0"/>
                        </a:rPr>
                        <a:t>VPPA</a:t>
                      </a:r>
                    </a:p>
                  </a:txBody>
                  <a:tcPr marL="50800" marR="50800" marT="50803" marB="50803"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blipFill rotWithShape="1">
                      <a:blip r:embed="rId3">
                        <a:alphaModFix amt="84000"/>
                      </a:blip>
                      <a:tile tx="0" ty="0" sx="100000" sy="100000" flip="none" algn="tl"/>
                    </a:blipFill>
                  </a:tcPr>
                </a:tc>
              </a:tr>
            </a:tbl>
          </a:graphicData>
        </a:graphic>
      </p:graphicFrame>
    </p:spTree>
  </p:cSld>
  <p:clrMapOvr>
    <a:masterClrMapping/>
  </p:clrMapOvr>
  <p:transition advClick="0" advTm="25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noChangeArrowheads="1"/>
          </p:cNvSpPr>
          <p:nvPr>
            <p:ph type="title"/>
          </p:nvPr>
        </p:nvSpPr>
        <p:spPr>
          <a:xfrm>
            <a:off x="685800" y="704850"/>
            <a:ext cx="8001000" cy="819150"/>
          </a:xfrm>
        </p:spPr>
        <p:txBody>
          <a:bodyPr rIns="132080"/>
          <a:lstStyle/>
          <a:p>
            <a:pPr eaLnBrk="1" hangingPunct="1"/>
            <a:r>
              <a:rPr lang="en-US" sz="3600" smtClean="0"/>
              <a:t>OHSAS 18001 and ANSI Z10</a:t>
            </a:r>
          </a:p>
        </p:txBody>
      </p:sp>
      <p:sp>
        <p:nvSpPr>
          <p:cNvPr id="2560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EC800384-DA51-4FAB-8DB9-055D11207E62}" type="slidenum">
              <a:rPr lang="en-US" smtClean="0">
                <a:solidFill>
                  <a:schemeClr val="tx2"/>
                </a:solidFill>
              </a:rPr>
              <a:pPr eaLnBrk="1" hangingPunct="1"/>
              <a:t>22</a:t>
            </a:fld>
            <a:endParaRPr lang="en-US" smtClean="0">
              <a:solidFill>
                <a:schemeClr val="tx2"/>
              </a:solidFill>
            </a:endParaRPr>
          </a:p>
        </p:txBody>
      </p:sp>
      <p:graphicFrame>
        <p:nvGraphicFramePr>
          <p:cNvPr id="33794" name="Group 2"/>
          <p:cNvGraphicFramePr>
            <a:graphicFrameLocks noGrp="1"/>
          </p:cNvGraphicFramePr>
          <p:nvPr/>
        </p:nvGraphicFramePr>
        <p:xfrm>
          <a:off x="884238" y="1589088"/>
          <a:ext cx="7620000" cy="3775075"/>
        </p:xfrm>
        <a:graphic>
          <a:graphicData uri="http://schemas.openxmlformats.org/drawingml/2006/table">
            <a:tbl>
              <a:tblPr/>
              <a:tblGrid>
                <a:gridCol w="3810000"/>
                <a:gridCol w="3810000"/>
              </a:tblGrid>
              <a:tr h="467439">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2400" b="0" i="0" u="none" strike="noStrike" cap="none" normalizeH="0" baseline="0">
                          <a:ln>
                            <a:noFill/>
                          </a:ln>
                          <a:solidFill>
                            <a:schemeClr val="tx1"/>
                          </a:solidFill>
                          <a:effectLst/>
                          <a:latin typeface="Arial" charset="0"/>
                          <a:sym typeface="Arial" charset="0"/>
                        </a:rPr>
                        <a:t>OHSAS 18001:2007</a:t>
                      </a:r>
                    </a:p>
                  </a:txBody>
                  <a:tcPr marL="50800" marR="50800" marT="50809" marB="50809"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5000"/>
                      </a:blip>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2400" b="0" i="0" u="none" strike="noStrike" cap="none" normalizeH="0" baseline="0">
                          <a:ln>
                            <a:noFill/>
                          </a:ln>
                          <a:solidFill>
                            <a:schemeClr val="tx1"/>
                          </a:solidFill>
                          <a:effectLst/>
                          <a:latin typeface="Arial" charset="0"/>
                          <a:sym typeface="Arial" charset="0"/>
                        </a:rPr>
                        <a:t>ANSI Z10:2005</a:t>
                      </a:r>
                    </a:p>
                  </a:txBody>
                  <a:tcPr marL="50800" marR="50800" marT="50809" marB="50809"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5000"/>
                      </a:blip>
                      <a:srcRect/>
                      <a:tile tx="0" ty="0" sx="100000" sy="100000" flip="none" algn="tl"/>
                    </a:blipFill>
                  </a:tcPr>
                </a:tc>
              </a:tr>
              <a:tr h="431873">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smtClean="0">
                          <a:ln>
                            <a:noFill/>
                          </a:ln>
                          <a:solidFill>
                            <a:schemeClr val="tx1"/>
                          </a:solidFill>
                          <a:effectLst/>
                          <a:latin typeface="Arial" charset="0"/>
                          <a:sym typeface="Arial" charset="0"/>
                        </a:rPr>
                        <a:t>BSI-owned, EU consensus standard</a:t>
                      </a:r>
                    </a:p>
                  </a:txBody>
                  <a:tcPr marL="50800" marR="50800" marT="50809" marB="50809"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5000"/>
                      </a:blip>
                      <a:srcRect/>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a:ln>
                            <a:noFill/>
                          </a:ln>
                          <a:solidFill>
                            <a:schemeClr val="tx1"/>
                          </a:solidFill>
                          <a:effectLst/>
                          <a:latin typeface="Arial" charset="0"/>
                          <a:sym typeface="Arial" charset="0"/>
                        </a:rPr>
                        <a:t>US national consensus standard</a:t>
                      </a:r>
                    </a:p>
                  </a:txBody>
                  <a:tcPr marL="50800" marR="50800" marT="50809" marB="50809"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5000"/>
                      </a:blip>
                      <a:srcRect/>
                      <a:tile tx="0" ty="0" sx="100000" sy="100000" flip="none" algn="tl"/>
                    </a:blipFill>
                  </a:tcPr>
                </a:tc>
              </a:tr>
              <a:tr h="924716">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a:ln>
                            <a:noFill/>
                          </a:ln>
                          <a:solidFill>
                            <a:schemeClr val="tx1"/>
                          </a:solidFill>
                          <a:effectLst/>
                          <a:latin typeface="Arial" charset="0"/>
                          <a:sym typeface="Arial" charset="0"/>
                        </a:rPr>
                        <a:t>OHSAS Project Group:  Consortium of 43 organizations from 28 countries, chaired by BSI </a:t>
                      </a:r>
                    </a:p>
                  </a:txBody>
                  <a:tcPr marL="50800" marR="50800" marT="50809" marB="50809"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5000"/>
                      </a:blip>
                      <a:srcRect/>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a:ln>
                            <a:noFill/>
                          </a:ln>
                          <a:solidFill>
                            <a:schemeClr val="tx1"/>
                          </a:solidFill>
                          <a:effectLst/>
                          <a:latin typeface="Arial" charset="0"/>
                          <a:sym typeface="Arial" charset="0"/>
                        </a:rPr>
                        <a:t>Z10 Committee:  US industries, industry trade groups, labor, agencies, standard setting bodies</a:t>
                      </a:r>
                    </a:p>
                  </a:txBody>
                  <a:tcPr marL="50800" marR="50800" marT="50809" marB="50809"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5000"/>
                      </a:blip>
                      <a:srcRect/>
                      <a:tile tx="0" ty="0" sx="100000" sy="100000" flip="none" algn="tl"/>
                    </a:blipFill>
                  </a:tcPr>
                </a:tc>
              </a:tr>
              <a:tr h="650349">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a:ln>
                            <a:noFill/>
                          </a:ln>
                          <a:solidFill>
                            <a:schemeClr val="tx1"/>
                          </a:solidFill>
                          <a:effectLst/>
                          <a:latin typeface="Arial" charset="0"/>
                          <a:sym typeface="Arial" charset="0"/>
                        </a:rPr>
                        <a:t>Internationally recognized, can be used for accredited certification</a:t>
                      </a:r>
                    </a:p>
                  </a:txBody>
                  <a:tcPr marL="50800" marR="50800" marT="50809" marB="50809"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5000"/>
                      </a:blip>
                      <a:srcRect/>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a:ln>
                            <a:noFill/>
                          </a:ln>
                          <a:solidFill>
                            <a:schemeClr val="tx1"/>
                          </a:solidFill>
                          <a:effectLst/>
                          <a:latin typeface="Arial" charset="0"/>
                          <a:sym typeface="Arial" charset="0"/>
                        </a:rPr>
                        <a:t>Gaining recognition, can be used for  accredited certification</a:t>
                      </a:r>
                    </a:p>
                  </a:txBody>
                  <a:tcPr marL="50800" marR="50800" marT="50809" marB="50809"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5000"/>
                      </a:blip>
                      <a:srcRect/>
                      <a:tile tx="0" ty="0" sx="100000" sy="100000" flip="none" algn="tl"/>
                    </a:blipFill>
                  </a:tcPr>
                </a:tc>
              </a:tr>
              <a:tr h="650349">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a:ln>
                            <a:noFill/>
                          </a:ln>
                          <a:solidFill>
                            <a:schemeClr val="tx1"/>
                          </a:solidFill>
                          <a:effectLst/>
                          <a:latin typeface="Arial" charset="0"/>
                          <a:sym typeface="Arial" charset="0"/>
                        </a:rPr>
                        <a:t>Elements aligned with ISO 14001</a:t>
                      </a:r>
                    </a:p>
                  </a:txBody>
                  <a:tcPr marL="50800" marR="50800" marT="50809" marB="50809"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5000"/>
                      </a:blip>
                      <a:srcRect/>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a:ln>
                            <a:noFill/>
                          </a:ln>
                          <a:solidFill>
                            <a:schemeClr val="tx1"/>
                          </a:solidFill>
                          <a:effectLst/>
                          <a:latin typeface="Arial" charset="0"/>
                          <a:sym typeface="Arial" charset="0"/>
                        </a:rPr>
                        <a:t>Elements compatible with ISO 14001, but some differences </a:t>
                      </a:r>
                    </a:p>
                  </a:txBody>
                  <a:tcPr marL="50800" marR="50800" marT="50809" marB="50809"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blipFill dpi="0" rotWithShape="1">
                      <a:blip r:embed="rId3">
                        <a:alphaModFix amt="75000"/>
                      </a:blip>
                      <a:srcRect/>
                      <a:tile tx="0" ty="0" sx="100000" sy="100000" flip="none" algn="tl"/>
                    </a:blipFill>
                  </a:tcPr>
                </a:tc>
              </a:tr>
              <a:tr h="650349">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a:ln>
                            <a:noFill/>
                          </a:ln>
                          <a:solidFill>
                            <a:schemeClr val="tx1"/>
                          </a:solidFill>
                          <a:effectLst/>
                          <a:latin typeface="Arial" charset="0"/>
                          <a:sym typeface="Arial" charset="0"/>
                        </a:rPr>
                        <a:t>In absence of ISO Standard, is leading default global standard</a:t>
                      </a:r>
                    </a:p>
                  </a:txBody>
                  <a:tcPr marL="50800" marR="50800" marT="50809" marB="50809"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blipFill dpi="0" rotWithShape="1">
                      <a:blip r:embed="rId3">
                        <a:alphaModFix amt="75000"/>
                      </a:blip>
                      <a:srcRect/>
                      <a:tile tx="0" ty="0" sx="100000" sy="100000" flip="none" algn="tl"/>
                    </a:blip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Arial" charset="0"/>
                        <a:buNone/>
                        <a:tabLst>
                          <a:tab pos="914400" algn="l"/>
                        </a:tabLst>
                      </a:pPr>
                      <a:r>
                        <a:rPr kumimoji="0" lang="en-US" sz="1800" b="0" i="0" u="none" strike="noStrike" cap="none" normalizeH="0" baseline="0">
                          <a:ln>
                            <a:noFill/>
                          </a:ln>
                          <a:solidFill>
                            <a:schemeClr val="tx1"/>
                          </a:solidFill>
                          <a:effectLst/>
                          <a:latin typeface="Arial" charset="0"/>
                          <a:sym typeface="Arial" charset="0"/>
                        </a:rPr>
                        <a:t>Has special significance to US as a national consensus standard</a:t>
                      </a:r>
                    </a:p>
                  </a:txBody>
                  <a:tcPr marL="50800" marR="50800" marT="50809" marB="50809"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blipFill dpi="0" rotWithShape="1">
                      <a:blip r:embed="rId3">
                        <a:alphaModFix amt="75000"/>
                      </a:blip>
                      <a:srcRect/>
                      <a:tile tx="0" ty="0" sx="100000" sy="100000" flip="none" algn="tl"/>
                    </a:blipFill>
                  </a:tcPr>
                </a:tc>
              </a:tr>
            </a:tbl>
          </a:graphicData>
        </a:graphic>
      </p:graphicFrame>
    </p:spTree>
  </p:cSld>
  <p:clrMapOvr>
    <a:masterClrMapping/>
  </p:clrMapOvr>
  <p:transition advClick="0" advTm="45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Grp="1" noChangeArrowheads="1"/>
          </p:cNvSpPr>
          <p:nvPr>
            <p:ph type="title"/>
          </p:nvPr>
        </p:nvSpPr>
        <p:spPr/>
        <p:txBody>
          <a:bodyPr/>
          <a:lstStyle/>
          <a:p>
            <a:pPr eaLnBrk="1" hangingPunct="1"/>
            <a:r>
              <a:rPr lang="en-US" smtClean="0"/>
              <a:t>Registrar Observations</a:t>
            </a:r>
          </a:p>
        </p:txBody>
      </p:sp>
      <p:sp>
        <p:nvSpPr>
          <p:cNvPr id="26627" name="Content Placeholder 6"/>
          <p:cNvSpPr>
            <a:spLocks noGrp="1"/>
          </p:cNvSpPr>
          <p:nvPr>
            <p:ph idx="1"/>
          </p:nvPr>
        </p:nvSpPr>
        <p:spPr/>
        <p:txBody>
          <a:bodyPr/>
          <a:lstStyle/>
          <a:p>
            <a:pPr eaLnBrk="1" hangingPunct="1"/>
            <a:r>
              <a:rPr lang="en-US" dirty="0" smtClean="0"/>
              <a:t>STR-Registrar LLC ANAB Accredited for 18001/ANSI Z10</a:t>
            </a:r>
          </a:p>
          <a:p>
            <a:pPr eaLnBrk="1" hangingPunct="1"/>
            <a:r>
              <a:rPr lang="en-US" dirty="0" smtClean="0"/>
              <a:t>Bryce Carson, 18001/ANSI Z10 Auditor, observations:</a:t>
            </a:r>
          </a:p>
          <a:p>
            <a:pPr lvl="1" eaLnBrk="1" hangingPunct="1"/>
            <a:r>
              <a:rPr lang="en-US" dirty="0" smtClean="0"/>
              <a:t>Five companies with Z10-accredited certification (02/2010)</a:t>
            </a:r>
          </a:p>
          <a:p>
            <a:pPr lvl="1" eaLnBrk="1" hangingPunct="1"/>
            <a:r>
              <a:rPr lang="en-US" dirty="0" smtClean="0"/>
              <a:t>Hierarchy of controls for ANSI Z10 seem more robust</a:t>
            </a:r>
          </a:p>
          <a:p>
            <a:pPr lvl="1" eaLnBrk="1" hangingPunct="1"/>
            <a:r>
              <a:rPr lang="en-US" dirty="0" smtClean="0"/>
              <a:t>As an auditor, prefers auditing Z10 over 18001</a:t>
            </a:r>
          </a:p>
          <a:p>
            <a:pPr lvl="1" eaLnBrk="1" hangingPunct="1"/>
            <a:r>
              <a:rPr lang="en-US" dirty="0" smtClean="0"/>
              <a:t>Would recommend Z10 over 18001 for US companies</a:t>
            </a:r>
          </a:p>
          <a:p>
            <a:pPr lvl="1" eaLnBrk="1" hangingPunct="1"/>
            <a:r>
              <a:rPr lang="en-US" dirty="0" smtClean="0"/>
              <a:t>18001 more accepted for companies overseas</a:t>
            </a:r>
          </a:p>
          <a:p>
            <a:pPr lvl="1" eaLnBrk="1" hangingPunct="1">
              <a:buFont typeface="Wingdings 2" charset="2"/>
              <a:buNone/>
            </a:pPr>
            <a:endParaRPr lang="en-US" dirty="0" smtClean="0"/>
          </a:p>
        </p:txBody>
      </p:sp>
      <p:sp>
        <p:nvSpPr>
          <p:cNvPr id="266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4A9BEC70-4F9D-4844-A231-E4F49226B405}" type="slidenum">
              <a:rPr lang="en-US" smtClean="0">
                <a:solidFill>
                  <a:schemeClr val="tx2"/>
                </a:solidFill>
              </a:rPr>
              <a:pPr eaLnBrk="1" hangingPunct="1"/>
              <a:t>23</a:t>
            </a:fld>
            <a:endParaRPr lang="en-US" smtClean="0">
              <a:solidFill>
                <a:schemeClr val="tx2"/>
              </a:solidFill>
            </a:endParaRPr>
          </a:p>
        </p:txBody>
      </p:sp>
    </p:spTree>
  </p:cSld>
  <p:clrMapOvr>
    <a:masterClrMapping/>
  </p:clrMapOvr>
  <p:transition advClick="0" advTm="45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Grp="1" noChangeArrowheads="1"/>
          </p:cNvSpPr>
          <p:nvPr>
            <p:ph type="title"/>
          </p:nvPr>
        </p:nvSpPr>
        <p:spPr>
          <a:xfrm>
            <a:off x="533400" y="381000"/>
            <a:ext cx="8153400" cy="1016000"/>
          </a:xfrm>
        </p:spPr>
        <p:txBody>
          <a:bodyPr rIns="132080"/>
          <a:lstStyle/>
          <a:p>
            <a:pPr eaLnBrk="1" hangingPunct="1"/>
            <a:r>
              <a:rPr lang="en-US" sz="3600" smtClean="0"/>
              <a:t>ANSI Z10 as US Consensus Standard</a:t>
            </a:r>
          </a:p>
        </p:txBody>
      </p:sp>
      <p:sp>
        <p:nvSpPr>
          <p:cNvPr id="35842" name="Rectangle 2"/>
          <p:cNvSpPr>
            <a:spLocks noGrp="1" noChangeArrowheads="1"/>
          </p:cNvSpPr>
          <p:nvPr>
            <p:ph idx="1"/>
          </p:nvPr>
        </p:nvSpPr>
        <p:spPr>
          <a:xfrm>
            <a:off x="457200" y="1600200"/>
            <a:ext cx="8077200" cy="4419600"/>
          </a:xfrm>
        </p:spPr>
        <p:txBody>
          <a:bodyPr rIns="132080">
            <a:normAutofit fontScale="92500"/>
          </a:bodyPr>
          <a:lstStyle/>
          <a:p>
            <a:pPr marL="274320" indent="-274320" eaLnBrk="1" fontAlgn="auto" hangingPunct="1">
              <a:lnSpc>
                <a:spcPct val="90000"/>
              </a:lnSpc>
              <a:spcAft>
                <a:spcPts val="0"/>
              </a:spcAft>
              <a:buClr>
                <a:schemeClr val="accent3"/>
              </a:buClr>
              <a:buFont typeface="Wingdings 2"/>
              <a:buChar char=""/>
              <a:defRPr/>
            </a:pPr>
            <a:r>
              <a:rPr lang="en-US" smtClean="0"/>
              <a:t>Possible future adoption by OSHA in lieu of a separate government-unique standard (OMB Circular A-119)</a:t>
            </a:r>
          </a:p>
          <a:p>
            <a:pPr marL="274320" indent="-274320" eaLnBrk="1" fontAlgn="auto" hangingPunct="1">
              <a:lnSpc>
                <a:spcPct val="90000"/>
              </a:lnSpc>
              <a:spcAft>
                <a:spcPts val="0"/>
              </a:spcAft>
              <a:buClr>
                <a:schemeClr val="accent3"/>
              </a:buClr>
              <a:buFont typeface="Wingdings 2"/>
              <a:buChar char=""/>
              <a:defRPr/>
            </a:pPr>
            <a:r>
              <a:rPr lang="en-US" smtClean="0"/>
              <a:t>Possible enforcement ramifications under the General Duty Clause (GDC) as an industry “standard of care”</a:t>
            </a:r>
          </a:p>
          <a:p>
            <a:pPr marL="274320" indent="-274320" eaLnBrk="1" fontAlgn="auto" hangingPunct="1">
              <a:lnSpc>
                <a:spcPct val="90000"/>
              </a:lnSpc>
              <a:spcAft>
                <a:spcPts val="0"/>
              </a:spcAft>
              <a:buClr>
                <a:schemeClr val="accent3"/>
              </a:buClr>
              <a:buFont typeface="Wingdings 2"/>
              <a:buChar char=""/>
              <a:defRPr/>
            </a:pPr>
            <a:r>
              <a:rPr lang="en-US" smtClean="0"/>
              <a:t>Might be employed to satisfy requirements of state-plan OSHA programs (e.g., Cal-OSHA)</a:t>
            </a:r>
          </a:p>
          <a:p>
            <a:pPr marL="274320" indent="-274320" eaLnBrk="1" fontAlgn="auto" hangingPunct="1">
              <a:lnSpc>
                <a:spcPct val="90000"/>
              </a:lnSpc>
              <a:spcAft>
                <a:spcPts val="0"/>
              </a:spcAft>
              <a:buClr>
                <a:schemeClr val="accent3"/>
              </a:buClr>
              <a:buFont typeface="Wingdings 2"/>
              <a:buChar char=""/>
              <a:defRPr/>
            </a:pPr>
            <a:r>
              <a:rPr lang="en-US" smtClean="0"/>
              <a:t>Implementation could justify savings on insurance</a:t>
            </a:r>
          </a:p>
          <a:p>
            <a:pPr marL="274320" indent="-274320" eaLnBrk="1" fontAlgn="auto" hangingPunct="1">
              <a:lnSpc>
                <a:spcPct val="90000"/>
              </a:lnSpc>
              <a:spcAft>
                <a:spcPts val="0"/>
              </a:spcAft>
              <a:buClr>
                <a:schemeClr val="accent3"/>
              </a:buClr>
              <a:buFont typeface="Wingdings 2"/>
              <a:buChar char=""/>
              <a:defRPr/>
            </a:pPr>
            <a:r>
              <a:rPr lang="en-US" smtClean="0"/>
              <a:t>Implementation may help jumpstart VPP participation</a:t>
            </a:r>
          </a:p>
          <a:p>
            <a:pPr marL="274320" indent="-274320" eaLnBrk="1" fontAlgn="auto" hangingPunct="1">
              <a:lnSpc>
                <a:spcPct val="90000"/>
              </a:lnSpc>
              <a:spcAft>
                <a:spcPts val="0"/>
              </a:spcAft>
              <a:buClr>
                <a:schemeClr val="accent3"/>
              </a:buClr>
              <a:buFont typeface="Wingdings 2"/>
              <a:buChar char=""/>
              <a:defRPr/>
            </a:pPr>
            <a:r>
              <a:rPr lang="en-US" smtClean="0"/>
              <a:t>Aid in constructing settlement agreements with federal, state-plan OSHA agencies and MSHA</a:t>
            </a:r>
          </a:p>
        </p:txBody>
      </p:sp>
      <p:sp>
        <p:nvSpPr>
          <p:cNvPr id="2765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61A90C23-E945-46C4-ACDF-ABE9BA6038A1}" type="slidenum">
              <a:rPr lang="en-US" smtClean="0">
                <a:solidFill>
                  <a:schemeClr val="tx2"/>
                </a:solidFill>
              </a:rPr>
              <a:pPr eaLnBrk="1" hangingPunct="1"/>
              <a:t>24</a:t>
            </a:fld>
            <a:endParaRPr lang="en-US" smtClean="0">
              <a:solidFill>
                <a:schemeClr val="tx2"/>
              </a:solidFill>
            </a:endParaRPr>
          </a:p>
        </p:txBody>
      </p:sp>
    </p:spTree>
  </p:cSld>
  <p:clrMapOvr>
    <a:masterClrMapping/>
  </p:clrMapOvr>
  <p:transition advClick="0" advTm="81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Grp="1" noChangeArrowheads="1"/>
          </p:cNvSpPr>
          <p:nvPr>
            <p:ph type="title"/>
          </p:nvPr>
        </p:nvSpPr>
        <p:spPr>
          <a:xfrm>
            <a:off x="304800" y="508000"/>
            <a:ext cx="8229600" cy="1143000"/>
          </a:xfrm>
        </p:spPr>
        <p:txBody>
          <a:bodyPr rIns="132080"/>
          <a:lstStyle/>
          <a:p>
            <a:pPr eaLnBrk="1" hangingPunct="1"/>
            <a:r>
              <a:rPr lang="en-US" sz="3200" smtClean="0"/>
              <a:t>Keys to Successful System Implementation</a:t>
            </a:r>
          </a:p>
        </p:txBody>
      </p:sp>
      <p:sp>
        <p:nvSpPr>
          <p:cNvPr id="30723" name="Rectangle 2"/>
          <p:cNvSpPr>
            <a:spLocks noGrp="1" noChangeArrowheads="1"/>
          </p:cNvSpPr>
          <p:nvPr>
            <p:ph idx="1"/>
          </p:nvPr>
        </p:nvSpPr>
        <p:spPr>
          <a:xfrm>
            <a:off x="457200" y="1600200"/>
            <a:ext cx="8153400" cy="4419600"/>
          </a:xfrm>
        </p:spPr>
        <p:txBody>
          <a:bodyPr rIns="132080"/>
          <a:lstStyle/>
          <a:p>
            <a:pPr eaLnBrk="1" hangingPunct="1"/>
            <a:r>
              <a:rPr lang="en-US" sz="2400" smtClean="0"/>
              <a:t>Top management commitment/support</a:t>
            </a:r>
          </a:p>
          <a:p>
            <a:pPr eaLnBrk="1" hangingPunct="1"/>
            <a:r>
              <a:rPr lang="en-US" sz="2400" smtClean="0"/>
              <a:t>Employee participation/buy-in</a:t>
            </a:r>
          </a:p>
          <a:p>
            <a:pPr eaLnBrk="1" hangingPunct="1"/>
            <a:r>
              <a:rPr lang="en-US" sz="2400" smtClean="0"/>
              <a:t>Initial gaps analysis (required by Z10)</a:t>
            </a:r>
          </a:p>
          <a:p>
            <a:pPr eaLnBrk="1" hangingPunct="1"/>
            <a:r>
              <a:rPr lang="en-US" sz="2400" smtClean="0"/>
              <a:t>Dedicated system “Champion”</a:t>
            </a:r>
          </a:p>
          <a:p>
            <a:pPr eaLnBrk="1" hangingPunct="1"/>
            <a:r>
              <a:rPr lang="en-US" sz="2400" smtClean="0"/>
              <a:t>Careful management of human resources</a:t>
            </a:r>
          </a:p>
          <a:p>
            <a:pPr eaLnBrk="1" hangingPunct="1"/>
            <a:r>
              <a:rPr lang="en-US" sz="2400" smtClean="0"/>
              <a:t>Expect and deal positively to challenges</a:t>
            </a:r>
          </a:p>
          <a:p>
            <a:pPr eaLnBrk="1" hangingPunct="1"/>
            <a:r>
              <a:rPr lang="en-US" sz="2400" smtClean="0"/>
              <a:t>Showcase employee achievements</a:t>
            </a:r>
          </a:p>
        </p:txBody>
      </p:sp>
      <p:sp>
        <p:nvSpPr>
          <p:cNvPr id="307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30E42871-C1FD-4BFC-875F-E8F02302D5BC}" type="slidenum">
              <a:rPr lang="en-US" smtClean="0">
                <a:solidFill>
                  <a:schemeClr val="tx2"/>
                </a:solidFill>
              </a:rPr>
              <a:pPr eaLnBrk="1" hangingPunct="1"/>
              <a:t>25</a:t>
            </a:fld>
            <a:endParaRPr lang="en-US" smtClean="0">
              <a:solidFill>
                <a:schemeClr val="tx2"/>
              </a:solidFill>
            </a:endParaRPr>
          </a:p>
        </p:txBody>
      </p:sp>
      <p:pic>
        <p:nvPicPr>
          <p:cNvPr id="30726" name="Picture 5" descr="BU004740.pn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334000" y="4776788"/>
            <a:ext cx="3121025" cy="146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42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Grp="1" noChangeArrowheads="1"/>
          </p:cNvSpPr>
          <p:nvPr>
            <p:ph type="title"/>
          </p:nvPr>
        </p:nvSpPr>
        <p:spPr>
          <a:xfrm>
            <a:off x="381000" y="401638"/>
            <a:ext cx="8229600" cy="1143000"/>
          </a:xfrm>
        </p:spPr>
        <p:txBody>
          <a:bodyPr rIns="132080"/>
          <a:lstStyle/>
          <a:p>
            <a:pPr eaLnBrk="1" hangingPunct="1"/>
            <a:r>
              <a:rPr lang="en-US" smtClean="0"/>
              <a:t>Case Study 1:  Trucast</a:t>
            </a:r>
          </a:p>
        </p:txBody>
      </p:sp>
      <p:sp>
        <p:nvSpPr>
          <p:cNvPr id="230403" name="Rectangle 2"/>
          <p:cNvSpPr>
            <a:spLocks noGrp="1" noChangeArrowheads="1"/>
          </p:cNvSpPr>
          <p:nvPr>
            <p:ph idx="1"/>
          </p:nvPr>
        </p:nvSpPr>
        <p:spPr>
          <a:xfrm>
            <a:off x="457200" y="1600200"/>
            <a:ext cx="8229600" cy="4191000"/>
          </a:xfrm>
        </p:spPr>
        <p:txBody>
          <a:bodyPr rIns="132080">
            <a:normAutofit fontScale="92500" lnSpcReduction="10000"/>
          </a:bodyPr>
          <a:lstStyle/>
          <a:p>
            <a:pPr marL="274320" indent="-274320" eaLnBrk="1" fontAlgn="auto" hangingPunct="1">
              <a:spcAft>
                <a:spcPts val="0"/>
              </a:spcAft>
              <a:buClr>
                <a:schemeClr val="accent3"/>
              </a:buClr>
              <a:buFont typeface="Wingdings 2"/>
              <a:buChar char=""/>
              <a:defRPr/>
            </a:pPr>
            <a:r>
              <a:rPr lang="en-US" dirty="0" smtClean="0"/>
              <a:t>Manufacturer of turbocharger wheels for the automotive and power generation industries</a:t>
            </a:r>
          </a:p>
          <a:p>
            <a:pPr marL="274320" indent="-274320" eaLnBrk="1" fontAlgn="auto" hangingPunct="1">
              <a:spcAft>
                <a:spcPts val="0"/>
              </a:spcAft>
              <a:buClr>
                <a:schemeClr val="accent3"/>
              </a:buClr>
              <a:buFont typeface="Wingdings 2"/>
              <a:buChar char=""/>
              <a:defRPr/>
            </a:pPr>
            <a:r>
              <a:rPr lang="en-US" dirty="0" smtClean="0"/>
              <a:t>Small company, approximately 130 employees</a:t>
            </a:r>
          </a:p>
          <a:p>
            <a:pPr marL="274320" indent="-274320" eaLnBrk="1" fontAlgn="auto" hangingPunct="1">
              <a:spcAft>
                <a:spcPts val="0"/>
              </a:spcAft>
              <a:buClr>
                <a:schemeClr val="accent3"/>
              </a:buClr>
              <a:buFont typeface="Wingdings 2"/>
              <a:buChar char=""/>
              <a:defRPr/>
            </a:pPr>
            <a:r>
              <a:rPr lang="en-US" dirty="0" smtClean="0"/>
              <a:t>First company to receive accreditation to ANAB under ANSI/AIHA Z10:2005</a:t>
            </a:r>
          </a:p>
          <a:p>
            <a:pPr marL="274320" indent="-274320" eaLnBrk="1" fontAlgn="auto" hangingPunct="1">
              <a:spcAft>
                <a:spcPts val="0"/>
              </a:spcAft>
              <a:buClr>
                <a:schemeClr val="accent3"/>
              </a:buClr>
              <a:buFont typeface="Wingdings 2"/>
              <a:buChar char=""/>
              <a:defRPr/>
            </a:pPr>
            <a:r>
              <a:rPr lang="en-US" dirty="0" smtClean="0"/>
              <a:t>Improved safety performance and awareness</a:t>
            </a:r>
          </a:p>
          <a:p>
            <a:pPr marL="274320" indent="-274320" eaLnBrk="1" fontAlgn="auto" hangingPunct="1">
              <a:spcAft>
                <a:spcPts val="0"/>
              </a:spcAft>
              <a:buClr>
                <a:schemeClr val="accent3"/>
              </a:buClr>
              <a:buFont typeface="Wingdings 2"/>
              <a:buChar char=""/>
              <a:defRPr/>
            </a:pPr>
            <a:r>
              <a:rPr lang="en-US" dirty="0" smtClean="0"/>
              <a:t>Created a culture of looking to eliminate or minimize safety issues by identifying them, applying hierarchy of controls</a:t>
            </a:r>
          </a:p>
          <a:p>
            <a:pPr marL="274320" indent="-274320" eaLnBrk="1" fontAlgn="auto" hangingPunct="1">
              <a:spcAft>
                <a:spcPts val="0"/>
              </a:spcAft>
              <a:buClr>
                <a:schemeClr val="accent3"/>
              </a:buClr>
              <a:buFont typeface="Wingdings 2"/>
              <a:buChar char=""/>
              <a:defRPr/>
            </a:pPr>
            <a:r>
              <a:rPr lang="en-US" dirty="0" smtClean="0"/>
              <a:t>Ranking of JSAs, annual objectives for safety, annual review</a:t>
            </a:r>
          </a:p>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endParaRPr lang="en-US" dirty="0" smtClean="0"/>
          </a:p>
        </p:txBody>
      </p:sp>
      <p:sp>
        <p:nvSpPr>
          <p:cNvPr id="317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17936BCA-FF56-45CA-9163-5E81BE158352}" type="slidenum">
              <a:rPr lang="en-US" smtClean="0">
                <a:solidFill>
                  <a:schemeClr val="tx2"/>
                </a:solidFill>
              </a:rPr>
              <a:pPr eaLnBrk="1" hangingPunct="1"/>
              <a:t>26</a:t>
            </a:fld>
            <a:endParaRPr lang="en-US" smtClean="0">
              <a:solidFill>
                <a:schemeClr val="tx2"/>
              </a:solidFill>
            </a:endParaRPr>
          </a:p>
        </p:txBody>
      </p:sp>
      <p:pic>
        <p:nvPicPr>
          <p:cNvPr id="31750" name="Picture 5"/>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858000" y="304800"/>
            <a:ext cx="1524000" cy="123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63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Grp="1" noChangeArrowheads="1"/>
          </p:cNvSpPr>
          <p:nvPr>
            <p:ph type="title"/>
          </p:nvPr>
        </p:nvSpPr>
        <p:spPr>
          <a:xfrm>
            <a:off x="381000" y="457200"/>
            <a:ext cx="8229600" cy="1143000"/>
          </a:xfrm>
        </p:spPr>
        <p:txBody>
          <a:bodyPr rIns="132080"/>
          <a:lstStyle/>
          <a:p>
            <a:pPr eaLnBrk="1" hangingPunct="1"/>
            <a:r>
              <a:rPr lang="en-US" smtClean="0"/>
              <a:t>Case Study 2: Nucor Steel</a:t>
            </a:r>
          </a:p>
        </p:txBody>
      </p:sp>
      <p:sp>
        <p:nvSpPr>
          <p:cNvPr id="232451" name="Rectangle 2"/>
          <p:cNvSpPr>
            <a:spLocks noGrp="1" noChangeArrowheads="1"/>
          </p:cNvSpPr>
          <p:nvPr>
            <p:ph idx="1"/>
          </p:nvPr>
        </p:nvSpPr>
        <p:spPr>
          <a:xfrm>
            <a:off x="457200" y="1600200"/>
            <a:ext cx="8229600" cy="4267200"/>
          </a:xfrm>
        </p:spPr>
        <p:txBody>
          <a:bodyPr rIns="132080">
            <a:normAutofit lnSpcReduction="10000"/>
          </a:bodyPr>
          <a:lstStyle/>
          <a:p>
            <a:pPr marL="274320" indent="-274320" eaLnBrk="1" fontAlgn="auto" hangingPunct="1">
              <a:spcAft>
                <a:spcPts val="0"/>
              </a:spcAft>
              <a:buClr>
                <a:schemeClr val="accent3"/>
              </a:buClr>
              <a:buFont typeface="Wingdings 2"/>
              <a:buChar char=""/>
              <a:defRPr/>
            </a:pPr>
            <a:r>
              <a:rPr lang="en-US" smtClean="0"/>
              <a:t>750 Employees in Crawfordsville, Indiana</a:t>
            </a:r>
          </a:p>
          <a:p>
            <a:pPr marL="274320" indent="-274320" eaLnBrk="1" fontAlgn="auto" hangingPunct="1">
              <a:spcAft>
                <a:spcPts val="0"/>
              </a:spcAft>
              <a:buClr>
                <a:schemeClr val="accent3"/>
              </a:buClr>
              <a:buFont typeface="Wingdings 2"/>
              <a:buChar char=""/>
              <a:defRPr/>
            </a:pPr>
            <a:r>
              <a:rPr lang="en-US" smtClean="0"/>
              <a:t>First steel mill in nation to be registered to ANSI Z10</a:t>
            </a:r>
          </a:p>
          <a:p>
            <a:pPr marL="274320" indent="-274320" eaLnBrk="1" fontAlgn="auto" hangingPunct="1">
              <a:spcAft>
                <a:spcPts val="0"/>
              </a:spcAft>
              <a:buClr>
                <a:schemeClr val="accent3"/>
              </a:buClr>
              <a:buFont typeface="Wingdings 2"/>
              <a:buChar char=""/>
              <a:defRPr/>
            </a:pPr>
            <a:r>
              <a:rPr lang="en-US" smtClean="0"/>
              <a:t>First facility in world to be registered to both ANSI Z10 and OHSAS 18001</a:t>
            </a:r>
          </a:p>
          <a:p>
            <a:pPr marL="274320" indent="-274320" eaLnBrk="1" fontAlgn="auto" hangingPunct="1">
              <a:spcAft>
                <a:spcPts val="0"/>
              </a:spcAft>
              <a:buClr>
                <a:schemeClr val="accent3"/>
              </a:buClr>
              <a:buFont typeface="Wingdings 2"/>
              <a:buChar char=""/>
              <a:defRPr/>
            </a:pPr>
            <a:r>
              <a:rPr lang="en-US" smtClean="0"/>
              <a:t>Nucor Corporation has 36 VPP Sites of which 4 are registered to ANSI Z10 and an additional 5 in process of registration</a:t>
            </a:r>
          </a:p>
          <a:p>
            <a:pPr marL="274320" indent="-274320" eaLnBrk="1" fontAlgn="auto" hangingPunct="1">
              <a:spcAft>
                <a:spcPts val="0"/>
              </a:spcAft>
              <a:buClr>
                <a:schemeClr val="accent3"/>
              </a:buClr>
              <a:buFont typeface="Wingdings 2"/>
              <a:buChar char=""/>
              <a:defRPr/>
            </a:pPr>
            <a:r>
              <a:rPr lang="en-US" smtClean="0"/>
              <a:t>Nucor Corporation has had discussions with OSHA in Washington regarding ANSI Z10 as complement to the VPP</a:t>
            </a:r>
          </a:p>
        </p:txBody>
      </p:sp>
      <p:sp>
        <p:nvSpPr>
          <p:cNvPr id="327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29A06303-92B0-4032-9975-9CCBD4E0FA5F}" type="slidenum">
              <a:rPr lang="en-US" smtClean="0">
                <a:solidFill>
                  <a:schemeClr val="tx2"/>
                </a:solidFill>
              </a:rPr>
              <a:pPr eaLnBrk="1" hangingPunct="1"/>
              <a:t>27</a:t>
            </a:fld>
            <a:endParaRPr lang="en-US" dirty="0" smtClean="0">
              <a:solidFill>
                <a:schemeClr val="tx2"/>
              </a:solidFill>
            </a:endParaRPr>
          </a:p>
        </p:txBody>
      </p:sp>
    </p:spTree>
  </p:cSld>
  <p:clrMapOvr>
    <a:masterClrMapping/>
  </p:clrMapOvr>
  <p:transition advClick="0" advTm="30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noChangeArrowheads="1"/>
          </p:cNvSpPr>
          <p:nvPr>
            <p:ph type="title"/>
          </p:nvPr>
        </p:nvSpPr>
        <p:spPr>
          <a:xfrm>
            <a:off x="609600" y="533400"/>
            <a:ext cx="8229600" cy="1143000"/>
          </a:xfrm>
        </p:spPr>
        <p:txBody>
          <a:bodyPr rIns="132080"/>
          <a:lstStyle/>
          <a:p>
            <a:pPr eaLnBrk="1" hangingPunct="1"/>
            <a:r>
              <a:rPr lang="en-US" smtClean="0"/>
              <a:t>Case Study 2: Nucor Steel</a:t>
            </a:r>
          </a:p>
        </p:txBody>
      </p:sp>
      <p:sp>
        <p:nvSpPr>
          <p:cNvPr id="33795" name="Rectangle 2"/>
          <p:cNvSpPr>
            <a:spLocks noGrp="1" noChangeArrowheads="1"/>
          </p:cNvSpPr>
          <p:nvPr>
            <p:ph idx="1"/>
          </p:nvPr>
        </p:nvSpPr>
        <p:spPr>
          <a:xfrm>
            <a:off x="457200" y="1600200"/>
            <a:ext cx="8229600" cy="4267200"/>
          </a:xfrm>
        </p:spPr>
        <p:txBody>
          <a:bodyPr rIns="132080"/>
          <a:lstStyle/>
          <a:p>
            <a:pPr eaLnBrk="1" hangingPunct="1"/>
            <a:r>
              <a:rPr lang="en-US" smtClean="0"/>
              <a:t>ANSI implementation involved all functional levels in the development of the OHSAS</a:t>
            </a:r>
          </a:p>
          <a:p>
            <a:pPr eaLnBrk="1" hangingPunct="1"/>
            <a:r>
              <a:rPr lang="en-US" smtClean="0"/>
              <a:t>100% training on the OHSAS</a:t>
            </a:r>
          </a:p>
          <a:p>
            <a:pPr eaLnBrk="1" hangingPunct="1"/>
            <a:r>
              <a:rPr lang="en-US" smtClean="0"/>
              <a:t>Developed a risk ranking database to assign numeric factor to each hazard assessment submitted by employees</a:t>
            </a:r>
          </a:p>
          <a:p>
            <a:pPr eaLnBrk="1" hangingPunct="1"/>
            <a:r>
              <a:rPr lang="en-US" smtClean="0"/>
              <a:t>The OHSAS creates structure and ensures closure to hazard remediation and compliance</a:t>
            </a:r>
          </a:p>
        </p:txBody>
      </p:sp>
      <p:sp>
        <p:nvSpPr>
          <p:cNvPr id="3379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8905A21B-AA7D-4944-B745-2F202A27A79D}" type="slidenum">
              <a:rPr lang="en-US" smtClean="0">
                <a:solidFill>
                  <a:schemeClr val="tx2"/>
                </a:solidFill>
              </a:rPr>
              <a:pPr eaLnBrk="1" hangingPunct="1"/>
              <a:t>28</a:t>
            </a:fld>
            <a:endParaRPr lang="en-US" smtClean="0">
              <a:solidFill>
                <a:schemeClr val="tx2"/>
              </a:solidFill>
            </a:endParaRPr>
          </a:p>
        </p:txBody>
      </p:sp>
    </p:spTree>
  </p:cSld>
  <p:clrMapOvr>
    <a:masterClrMapping/>
  </p:clrMapOvr>
  <p:transition advClick="0" advTm="73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a:spLocks noGrp="1" noChangeArrowheads="1"/>
          </p:cNvSpPr>
          <p:nvPr>
            <p:ph type="title"/>
          </p:nvPr>
        </p:nvSpPr>
        <p:spPr/>
        <p:txBody>
          <a:bodyPr rIns="132080"/>
          <a:lstStyle/>
          <a:p>
            <a:pPr eaLnBrk="1" hangingPunct="1"/>
            <a:r>
              <a:rPr lang="en-US" sz="3600" smtClean="0"/>
              <a:t>Further Information:  OSH Systems</a:t>
            </a:r>
          </a:p>
        </p:txBody>
      </p:sp>
      <p:sp>
        <p:nvSpPr>
          <p:cNvPr id="34819" name="Rectangle 2"/>
          <p:cNvSpPr>
            <a:spLocks noGrp="1" noChangeArrowheads="1"/>
          </p:cNvSpPr>
          <p:nvPr>
            <p:ph idx="1"/>
          </p:nvPr>
        </p:nvSpPr>
        <p:spPr>
          <a:xfrm>
            <a:off x="457200" y="1989138"/>
            <a:ext cx="8229600" cy="4267200"/>
          </a:xfrm>
        </p:spPr>
        <p:txBody>
          <a:bodyPr rIns="132080"/>
          <a:lstStyle/>
          <a:p>
            <a:pPr eaLnBrk="1" hangingPunct="1"/>
            <a:r>
              <a:rPr lang="en-US" dirty="0" smtClean="0"/>
              <a:t>ANSI Z10 can be purchased from:</a:t>
            </a:r>
          </a:p>
          <a:p>
            <a:pPr lvl="1" eaLnBrk="1" hangingPunct="1"/>
            <a:r>
              <a:rPr lang="en-US" dirty="0" smtClean="0"/>
              <a:t>American Society of Safety Engineers (</a:t>
            </a:r>
            <a:r>
              <a:rPr lang="en-US" dirty="0" smtClean="0">
                <a:hlinkClick r:id="rId3"/>
              </a:rPr>
              <a:t>www.ASSE.org</a:t>
            </a:r>
            <a:r>
              <a:rPr lang="en-US" dirty="0" smtClean="0"/>
              <a:t>)</a:t>
            </a:r>
          </a:p>
          <a:p>
            <a:pPr lvl="1" eaLnBrk="1" hangingPunct="1"/>
            <a:r>
              <a:rPr lang="en-US" dirty="0" smtClean="0"/>
              <a:t>American Industrial Hygiene Association (</a:t>
            </a:r>
            <a:r>
              <a:rPr lang="en-US" dirty="0" smtClean="0">
                <a:hlinkClick r:id="rId4"/>
              </a:rPr>
              <a:t>www.aiha.org</a:t>
            </a:r>
            <a:r>
              <a:rPr lang="en-US" dirty="0" smtClean="0"/>
              <a:t>)</a:t>
            </a:r>
          </a:p>
          <a:p>
            <a:pPr lvl="1" eaLnBrk="1" hangingPunct="1"/>
            <a:endParaRPr lang="en-US" dirty="0" smtClean="0"/>
          </a:p>
          <a:p>
            <a:pPr eaLnBrk="1" hangingPunct="1"/>
            <a:endParaRPr lang="en-US" dirty="0" smtClean="0"/>
          </a:p>
          <a:p>
            <a:pPr eaLnBrk="1" hangingPunct="1"/>
            <a:endParaRPr lang="en-US" dirty="0" smtClean="0"/>
          </a:p>
        </p:txBody>
      </p:sp>
      <p:sp>
        <p:nvSpPr>
          <p:cNvPr id="348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rgbClr val="000000"/>
                </a:solidFill>
                <a:latin typeface="Arial" charset="0"/>
                <a:ea typeface="ＭＳ Ｐゴシック" charset="-128"/>
                <a:sym typeface="Arial" charset="0"/>
              </a:defRPr>
            </a:lvl1pPr>
            <a:lvl2pPr marL="742950" indent="-285750" eaLnBrk="0" hangingPunct="0">
              <a:defRPr>
                <a:solidFill>
                  <a:srgbClr val="000000"/>
                </a:solidFill>
                <a:latin typeface="Arial" charset="0"/>
                <a:ea typeface="ＭＳ Ｐゴシック" charset="-128"/>
                <a:sym typeface="Arial" charset="0"/>
              </a:defRPr>
            </a:lvl2pPr>
            <a:lvl3pPr marL="1143000" indent="-228600" eaLnBrk="0" hangingPunct="0">
              <a:defRPr>
                <a:solidFill>
                  <a:srgbClr val="000000"/>
                </a:solidFill>
                <a:latin typeface="Arial" charset="0"/>
                <a:ea typeface="ＭＳ Ｐゴシック" charset="-128"/>
                <a:sym typeface="Arial" charset="0"/>
              </a:defRPr>
            </a:lvl3pPr>
            <a:lvl4pPr marL="1600200" indent="-228600" eaLnBrk="0" hangingPunct="0">
              <a:defRPr>
                <a:solidFill>
                  <a:srgbClr val="000000"/>
                </a:solidFill>
                <a:latin typeface="Arial" charset="0"/>
                <a:ea typeface="ＭＳ Ｐゴシック" charset="-128"/>
                <a:sym typeface="Arial" charset="0"/>
              </a:defRPr>
            </a:lvl4pPr>
            <a:lvl5pPr marL="2057400" indent="-228600" eaLnBrk="0" hangingPunct="0">
              <a:defRPr>
                <a:solidFill>
                  <a:srgbClr val="000000"/>
                </a:solidFill>
                <a:latin typeface="Arial" charset="0"/>
                <a:ea typeface="ＭＳ Ｐゴシック" charset="-128"/>
                <a:sym typeface="Arial" charset="0"/>
              </a:defRPr>
            </a:lvl5pPr>
            <a:lvl6pPr marL="2514600" indent="-228600" eaLnBrk="0" fontAlgn="base" hangingPunct="0">
              <a:spcBef>
                <a:spcPct val="0"/>
              </a:spcBef>
              <a:spcAft>
                <a:spcPct val="0"/>
              </a:spcAft>
              <a:defRPr>
                <a:solidFill>
                  <a:srgbClr val="000000"/>
                </a:solidFill>
                <a:latin typeface="Arial" charset="0"/>
                <a:ea typeface="ＭＳ Ｐゴシック" charset="-128"/>
                <a:sym typeface="Arial" charset="0"/>
              </a:defRPr>
            </a:lvl6pPr>
            <a:lvl7pPr marL="2971800" indent="-228600" eaLnBrk="0" fontAlgn="base" hangingPunct="0">
              <a:spcBef>
                <a:spcPct val="0"/>
              </a:spcBef>
              <a:spcAft>
                <a:spcPct val="0"/>
              </a:spcAft>
              <a:defRPr>
                <a:solidFill>
                  <a:srgbClr val="000000"/>
                </a:solidFill>
                <a:latin typeface="Arial" charset="0"/>
                <a:ea typeface="ＭＳ Ｐゴシック" charset="-128"/>
                <a:sym typeface="Arial" charset="0"/>
              </a:defRPr>
            </a:lvl7pPr>
            <a:lvl8pPr marL="3429000" indent="-228600" eaLnBrk="0" fontAlgn="base" hangingPunct="0">
              <a:spcBef>
                <a:spcPct val="0"/>
              </a:spcBef>
              <a:spcAft>
                <a:spcPct val="0"/>
              </a:spcAft>
              <a:defRPr>
                <a:solidFill>
                  <a:srgbClr val="000000"/>
                </a:solidFill>
                <a:latin typeface="Arial" charset="0"/>
                <a:ea typeface="ＭＳ Ｐゴシック" charset="-128"/>
                <a:sym typeface="Arial" charset="0"/>
              </a:defRPr>
            </a:lvl8pPr>
            <a:lvl9pPr marL="3886200" indent="-228600" eaLnBrk="0" fontAlgn="base" hangingPunct="0">
              <a:spcBef>
                <a:spcPct val="0"/>
              </a:spcBef>
              <a:spcAft>
                <a:spcPct val="0"/>
              </a:spcAft>
              <a:defRPr>
                <a:solidFill>
                  <a:srgbClr val="000000"/>
                </a:solidFill>
                <a:latin typeface="Arial" charset="0"/>
                <a:ea typeface="ＭＳ Ｐゴシック" charset="-128"/>
                <a:sym typeface="Arial" charset="0"/>
              </a:defRPr>
            </a:lvl9pPr>
          </a:lstStyle>
          <a:p>
            <a:pPr eaLnBrk="1" hangingPunct="1"/>
            <a:fld id="{C5A4F42A-8083-4543-9B10-5C8FE75560FC}" type="slidenum">
              <a:rPr lang="en-US" smtClean="0">
                <a:solidFill>
                  <a:schemeClr val="tx2"/>
                </a:solidFill>
              </a:rPr>
              <a:pPr eaLnBrk="1" hangingPunct="1"/>
              <a:t>29</a:t>
            </a:fld>
            <a:endParaRPr lang="en-US" smtClean="0">
              <a:solidFill>
                <a:schemeClr val="tx2"/>
              </a:solidFill>
            </a:endParaRPr>
          </a:p>
        </p:txBody>
      </p:sp>
    </p:spTree>
  </p:cSld>
  <p:clrMapOvr>
    <a:masterClrMapping/>
  </p:clrMapOvr>
  <p:transition advClick="0" advTm="26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514350"/>
            <a:ext cx="2743200" cy="1162050"/>
          </a:xfrm>
        </p:spPr>
        <p:txBody>
          <a:bodyPr/>
          <a:lstStyle/>
          <a:p>
            <a:pPr eaLnBrk="1" hangingPunct="1"/>
            <a:r>
              <a:rPr lang="en-US" sz="2400" smtClean="0"/>
              <a:t>Course Overview</a:t>
            </a:r>
          </a:p>
        </p:txBody>
      </p:sp>
      <p:sp>
        <p:nvSpPr>
          <p:cNvPr id="6147" name="Text Placeholder 2"/>
          <p:cNvSpPr>
            <a:spLocks noGrp="1"/>
          </p:cNvSpPr>
          <p:nvPr>
            <p:ph type="body" idx="2"/>
          </p:nvPr>
        </p:nvSpPr>
        <p:spPr/>
        <p:txBody>
          <a:bodyPr/>
          <a:lstStyle/>
          <a:p>
            <a:pPr eaLnBrk="1" hangingPunct="1"/>
            <a:r>
              <a:rPr lang="en-US" sz="2000" smtClean="0"/>
              <a:t>Management Systems Overview</a:t>
            </a:r>
          </a:p>
          <a:p>
            <a:pPr eaLnBrk="1" hangingPunct="1"/>
            <a:endParaRPr lang="en-US" sz="2000" smtClean="0"/>
          </a:p>
          <a:p>
            <a:pPr eaLnBrk="1" hangingPunct="1"/>
            <a:r>
              <a:rPr lang="en-US" sz="2000" smtClean="0"/>
              <a:t>ANSI/AIHA Z10 Overview</a:t>
            </a:r>
          </a:p>
          <a:p>
            <a:pPr eaLnBrk="1" hangingPunct="1"/>
            <a:endParaRPr lang="en-US" sz="2000" smtClean="0"/>
          </a:p>
          <a:p>
            <a:pPr eaLnBrk="1" hangingPunct="1"/>
            <a:r>
              <a:rPr lang="en-US" sz="2000" smtClean="0"/>
              <a:t>Z10 Standard Elements</a:t>
            </a:r>
          </a:p>
          <a:p>
            <a:pPr eaLnBrk="1" hangingPunct="1"/>
            <a:endParaRPr lang="en-US" sz="2000" smtClean="0"/>
          </a:p>
          <a:p>
            <a:pPr eaLnBrk="1" hangingPunct="1"/>
            <a:r>
              <a:rPr lang="en-US" sz="2000" smtClean="0"/>
              <a:t>Guidance on Putting A System Together</a:t>
            </a:r>
          </a:p>
          <a:p>
            <a:pPr eaLnBrk="1" hangingPunct="1"/>
            <a:endParaRPr lang="en-US" smtClean="0"/>
          </a:p>
        </p:txBody>
      </p:sp>
      <p:grpSp>
        <p:nvGrpSpPr>
          <p:cNvPr id="6148" name="Group 23"/>
          <p:cNvGrpSpPr>
            <a:grpSpLocks noChangeAspect="1"/>
          </p:cNvGrpSpPr>
          <p:nvPr/>
        </p:nvGrpSpPr>
        <p:grpSpPr bwMode="auto">
          <a:xfrm>
            <a:off x="3881438" y="1905000"/>
            <a:ext cx="4502150" cy="2484438"/>
            <a:chOff x="-2829" y="-988"/>
            <a:chExt cx="11418" cy="6300"/>
          </a:xfrm>
        </p:grpSpPr>
        <p:sp>
          <p:nvSpPr>
            <p:cNvPr id="6150" name="AutoShape 22"/>
            <p:cNvSpPr>
              <a:spLocks noChangeAspect="1" noChangeArrowheads="1" noTextEdit="1"/>
            </p:cNvSpPr>
            <p:nvPr/>
          </p:nvSpPr>
          <p:spPr bwMode="auto">
            <a:xfrm>
              <a:off x="-2829" y="-988"/>
              <a:ext cx="11418" cy="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151" name="Freeform 24"/>
            <p:cNvSpPr>
              <a:spLocks/>
            </p:cNvSpPr>
            <p:nvPr/>
          </p:nvSpPr>
          <p:spPr bwMode="auto">
            <a:xfrm>
              <a:off x="-2829" y="-286"/>
              <a:ext cx="11420" cy="5599"/>
            </a:xfrm>
            <a:custGeom>
              <a:avLst/>
              <a:gdLst>
                <a:gd name="T0" fmla="*/ 0 w 11420"/>
                <a:gd name="T1" fmla="*/ 1736 h 5599"/>
                <a:gd name="T2" fmla="*/ 2913 w 11420"/>
                <a:gd name="T3" fmla="*/ 5599 h 5599"/>
                <a:gd name="T4" fmla="*/ 11420 w 11420"/>
                <a:gd name="T5" fmla="*/ 3276 h 5599"/>
                <a:gd name="T6" fmla="*/ 5820 w 11420"/>
                <a:gd name="T7" fmla="*/ 0 h 5599"/>
                <a:gd name="T8" fmla="*/ 0 w 11420"/>
                <a:gd name="T9" fmla="*/ 1736 h 5599"/>
                <a:gd name="T10" fmla="*/ 0 w 11420"/>
                <a:gd name="T11" fmla="*/ 1736 h 559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420" h="5599">
                  <a:moveTo>
                    <a:pt x="0" y="1736"/>
                  </a:moveTo>
                  <a:lnTo>
                    <a:pt x="2913" y="5599"/>
                  </a:lnTo>
                  <a:lnTo>
                    <a:pt x="11420" y="3276"/>
                  </a:lnTo>
                  <a:lnTo>
                    <a:pt x="5820" y="0"/>
                  </a:lnTo>
                  <a:lnTo>
                    <a:pt x="0" y="1736"/>
                  </a:lnTo>
                  <a:close/>
                </a:path>
              </a:pathLst>
            </a:custGeom>
            <a:solidFill>
              <a:srgbClr val="FFF7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2" name="Freeform 25"/>
            <p:cNvSpPr>
              <a:spLocks/>
            </p:cNvSpPr>
            <p:nvPr/>
          </p:nvSpPr>
          <p:spPr bwMode="auto">
            <a:xfrm>
              <a:off x="-2553" y="-290"/>
              <a:ext cx="5183" cy="4646"/>
            </a:xfrm>
            <a:custGeom>
              <a:avLst/>
              <a:gdLst>
                <a:gd name="T0" fmla="*/ 3228 w 5183"/>
                <a:gd name="T1" fmla="*/ 828 h 4646"/>
                <a:gd name="T2" fmla="*/ 2712 w 5183"/>
                <a:gd name="T3" fmla="*/ 561 h 4646"/>
                <a:gd name="T4" fmla="*/ 2220 w 5183"/>
                <a:gd name="T5" fmla="*/ 298 h 4646"/>
                <a:gd name="T6" fmla="*/ 1719 w 5183"/>
                <a:gd name="T7" fmla="*/ 67 h 4646"/>
                <a:gd name="T8" fmla="*/ 1489 w 5183"/>
                <a:gd name="T9" fmla="*/ 0 h 4646"/>
                <a:gd name="T10" fmla="*/ 1378 w 5183"/>
                <a:gd name="T11" fmla="*/ 26 h 4646"/>
                <a:gd name="T12" fmla="*/ 1143 w 5183"/>
                <a:gd name="T13" fmla="*/ 178 h 4646"/>
                <a:gd name="T14" fmla="*/ 787 w 5183"/>
                <a:gd name="T15" fmla="*/ 476 h 4646"/>
                <a:gd name="T16" fmla="*/ 556 w 5183"/>
                <a:gd name="T17" fmla="*/ 756 h 4646"/>
                <a:gd name="T18" fmla="*/ 411 w 5183"/>
                <a:gd name="T19" fmla="*/ 1046 h 4646"/>
                <a:gd name="T20" fmla="*/ 356 w 5183"/>
                <a:gd name="T21" fmla="*/ 1344 h 4646"/>
                <a:gd name="T22" fmla="*/ 356 w 5183"/>
                <a:gd name="T23" fmla="*/ 1638 h 4646"/>
                <a:gd name="T24" fmla="*/ 341 w 5183"/>
                <a:gd name="T25" fmla="*/ 1802 h 4646"/>
                <a:gd name="T26" fmla="*/ 210 w 5183"/>
                <a:gd name="T27" fmla="*/ 2003 h 4646"/>
                <a:gd name="T28" fmla="*/ 70 w 5183"/>
                <a:gd name="T29" fmla="*/ 2221 h 4646"/>
                <a:gd name="T30" fmla="*/ 0 w 5183"/>
                <a:gd name="T31" fmla="*/ 2452 h 4646"/>
                <a:gd name="T32" fmla="*/ 30 w 5183"/>
                <a:gd name="T33" fmla="*/ 2772 h 4646"/>
                <a:gd name="T34" fmla="*/ 115 w 5183"/>
                <a:gd name="T35" fmla="*/ 3155 h 4646"/>
                <a:gd name="T36" fmla="*/ 210 w 5183"/>
                <a:gd name="T37" fmla="*/ 3600 h 4646"/>
                <a:gd name="T38" fmla="*/ 356 w 5183"/>
                <a:gd name="T39" fmla="*/ 4023 h 4646"/>
                <a:gd name="T40" fmla="*/ 546 w 5183"/>
                <a:gd name="T41" fmla="*/ 4263 h 4646"/>
                <a:gd name="T42" fmla="*/ 727 w 5183"/>
                <a:gd name="T43" fmla="*/ 4406 h 4646"/>
                <a:gd name="T44" fmla="*/ 972 w 5183"/>
                <a:gd name="T45" fmla="*/ 4468 h 4646"/>
                <a:gd name="T46" fmla="*/ 1303 w 5183"/>
                <a:gd name="T47" fmla="*/ 4522 h 4646"/>
                <a:gd name="T48" fmla="*/ 1474 w 5183"/>
                <a:gd name="T49" fmla="*/ 4535 h 4646"/>
                <a:gd name="T50" fmla="*/ 1719 w 5183"/>
                <a:gd name="T51" fmla="*/ 4597 h 4646"/>
                <a:gd name="T52" fmla="*/ 2241 w 5183"/>
                <a:gd name="T53" fmla="*/ 4633 h 4646"/>
                <a:gd name="T54" fmla="*/ 2872 w 5183"/>
                <a:gd name="T55" fmla="*/ 4646 h 4646"/>
                <a:gd name="T56" fmla="*/ 3439 w 5183"/>
                <a:gd name="T57" fmla="*/ 4611 h 4646"/>
                <a:gd name="T58" fmla="*/ 3960 w 5183"/>
                <a:gd name="T59" fmla="*/ 4522 h 4646"/>
                <a:gd name="T60" fmla="*/ 4406 w 5183"/>
                <a:gd name="T61" fmla="*/ 4392 h 4646"/>
                <a:gd name="T62" fmla="*/ 4822 w 5183"/>
                <a:gd name="T63" fmla="*/ 4161 h 4646"/>
                <a:gd name="T64" fmla="*/ 5078 w 5183"/>
                <a:gd name="T65" fmla="*/ 3912 h 4646"/>
                <a:gd name="T66" fmla="*/ 5183 w 5183"/>
                <a:gd name="T67" fmla="*/ 3485 h 4646"/>
                <a:gd name="T68" fmla="*/ 3228 w 5183"/>
                <a:gd name="T69" fmla="*/ 828 h 4646"/>
                <a:gd name="T70" fmla="*/ 3228 w 5183"/>
                <a:gd name="T71" fmla="*/ 828 h 46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183" h="4646">
                  <a:moveTo>
                    <a:pt x="3228" y="828"/>
                  </a:moveTo>
                  <a:lnTo>
                    <a:pt x="2712" y="561"/>
                  </a:lnTo>
                  <a:lnTo>
                    <a:pt x="2220" y="298"/>
                  </a:lnTo>
                  <a:lnTo>
                    <a:pt x="1719" y="67"/>
                  </a:lnTo>
                  <a:lnTo>
                    <a:pt x="1489" y="0"/>
                  </a:lnTo>
                  <a:lnTo>
                    <a:pt x="1378" y="26"/>
                  </a:lnTo>
                  <a:lnTo>
                    <a:pt x="1143" y="178"/>
                  </a:lnTo>
                  <a:lnTo>
                    <a:pt x="787" y="476"/>
                  </a:lnTo>
                  <a:lnTo>
                    <a:pt x="556" y="756"/>
                  </a:lnTo>
                  <a:lnTo>
                    <a:pt x="411" y="1046"/>
                  </a:lnTo>
                  <a:lnTo>
                    <a:pt x="356" y="1344"/>
                  </a:lnTo>
                  <a:lnTo>
                    <a:pt x="356" y="1638"/>
                  </a:lnTo>
                  <a:lnTo>
                    <a:pt x="341" y="1802"/>
                  </a:lnTo>
                  <a:lnTo>
                    <a:pt x="210" y="2003"/>
                  </a:lnTo>
                  <a:lnTo>
                    <a:pt x="70" y="2221"/>
                  </a:lnTo>
                  <a:lnTo>
                    <a:pt x="0" y="2452"/>
                  </a:lnTo>
                  <a:lnTo>
                    <a:pt x="30" y="2772"/>
                  </a:lnTo>
                  <a:lnTo>
                    <a:pt x="115" y="3155"/>
                  </a:lnTo>
                  <a:lnTo>
                    <a:pt x="210" y="3600"/>
                  </a:lnTo>
                  <a:lnTo>
                    <a:pt x="356" y="4023"/>
                  </a:lnTo>
                  <a:lnTo>
                    <a:pt x="546" y="4263"/>
                  </a:lnTo>
                  <a:lnTo>
                    <a:pt x="727" y="4406"/>
                  </a:lnTo>
                  <a:lnTo>
                    <a:pt x="972" y="4468"/>
                  </a:lnTo>
                  <a:lnTo>
                    <a:pt x="1303" y="4522"/>
                  </a:lnTo>
                  <a:lnTo>
                    <a:pt x="1474" y="4535"/>
                  </a:lnTo>
                  <a:lnTo>
                    <a:pt x="1719" y="4597"/>
                  </a:lnTo>
                  <a:lnTo>
                    <a:pt x="2241" y="4633"/>
                  </a:lnTo>
                  <a:lnTo>
                    <a:pt x="2872" y="4646"/>
                  </a:lnTo>
                  <a:lnTo>
                    <a:pt x="3439" y="4611"/>
                  </a:lnTo>
                  <a:lnTo>
                    <a:pt x="3960" y="4522"/>
                  </a:lnTo>
                  <a:lnTo>
                    <a:pt x="4406" y="4392"/>
                  </a:lnTo>
                  <a:lnTo>
                    <a:pt x="4822" y="4161"/>
                  </a:lnTo>
                  <a:lnTo>
                    <a:pt x="5078" y="3912"/>
                  </a:lnTo>
                  <a:lnTo>
                    <a:pt x="5183" y="3485"/>
                  </a:lnTo>
                  <a:lnTo>
                    <a:pt x="3228" y="828"/>
                  </a:lnTo>
                  <a:close/>
                </a:path>
              </a:pathLst>
            </a:custGeom>
            <a:solidFill>
              <a:srgbClr val="CCAB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3" name="Freeform 26"/>
            <p:cNvSpPr>
              <a:spLocks/>
            </p:cNvSpPr>
            <p:nvPr/>
          </p:nvSpPr>
          <p:spPr bwMode="auto">
            <a:xfrm>
              <a:off x="-989" y="3003"/>
              <a:ext cx="576" cy="499"/>
            </a:xfrm>
            <a:custGeom>
              <a:avLst/>
              <a:gdLst>
                <a:gd name="T0" fmla="*/ 15 w 576"/>
                <a:gd name="T1" fmla="*/ 116 h 499"/>
                <a:gd name="T2" fmla="*/ 0 w 576"/>
                <a:gd name="T3" fmla="*/ 272 h 499"/>
                <a:gd name="T4" fmla="*/ 25 w 576"/>
                <a:gd name="T5" fmla="*/ 405 h 499"/>
                <a:gd name="T6" fmla="*/ 125 w 576"/>
                <a:gd name="T7" fmla="*/ 485 h 499"/>
                <a:gd name="T8" fmla="*/ 301 w 576"/>
                <a:gd name="T9" fmla="*/ 499 h 499"/>
                <a:gd name="T10" fmla="*/ 446 w 576"/>
                <a:gd name="T11" fmla="*/ 463 h 499"/>
                <a:gd name="T12" fmla="*/ 561 w 576"/>
                <a:gd name="T13" fmla="*/ 387 h 499"/>
                <a:gd name="T14" fmla="*/ 576 w 576"/>
                <a:gd name="T15" fmla="*/ 245 h 499"/>
                <a:gd name="T16" fmla="*/ 531 w 576"/>
                <a:gd name="T17" fmla="*/ 54 h 499"/>
                <a:gd name="T18" fmla="*/ 381 w 576"/>
                <a:gd name="T19" fmla="*/ 0 h 499"/>
                <a:gd name="T20" fmla="*/ 215 w 576"/>
                <a:gd name="T21" fmla="*/ 67 h 499"/>
                <a:gd name="T22" fmla="*/ 15 w 576"/>
                <a:gd name="T23" fmla="*/ 116 h 499"/>
                <a:gd name="T24" fmla="*/ 15 w 576"/>
                <a:gd name="T25" fmla="*/ 116 h 49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76" h="499">
                  <a:moveTo>
                    <a:pt x="15" y="116"/>
                  </a:moveTo>
                  <a:lnTo>
                    <a:pt x="0" y="272"/>
                  </a:lnTo>
                  <a:lnTo>
                    <a:pt x="25" y="405"/>
                  </a:lnTo>
                  <a:lnTo>
                    <a:pt x="125" y="485"/>
                  </a:lnTo>
                  <a:lnTo>
                    <a:pt x="301" y="499"/>
                  </a:lnTo>
                  <a:lnTo>
                    <a:pt x="446" y="463"/>
                  </a:lnTo>
                  <a:lnTo>
                    <a:pt x="561" y="387"/>
                  </a:lnTo>
                  <a:lnTo>
                    <a:pt x="576" y="245"/>
                  </a:lnTo>
                  <a:lnTo>
                    <a:pt x="531" y="54"/>
                  </a:lnTo>
                  <a:lnTo>
                    <a:pt x="381" y="0"/>
                  </a:lnTo>
                  <a:lnTo>
                    <a:pt x="215" y="67"/>
                  </a:lnTo>
                  <a:lnTo>
                    <a:pt x="15" y="116"/>
                  </a:lnTo>
                  <a:close/>
                </a:path>
              </a:pathLst>
            </a:custGeom>
            <a:solidFill>
              <a:srgbClr val="F5F0F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4" name="Freeform 27"/>
            <p:cNvSpPr>
              <a:spLocks/>
            </p:cNvSpPr>
            <p:nvPr/>
          </p:nvSpPr>
          <p:spPr bwMode="auto">
            <a:xfrm>
              <a:off x="-1235" y="2567"/>
              <a:ext cx="602" cy="503"/>
            </a:xfrm>
            <a:custGeom>
              <a:avLst/>
              <a:gdLst>
                <a:gd name="T0" fmla="*/ 231 w 602"/>
                <a:gd name="T1" fmla="*/ 13 h 503"/>
                <a:gd name="T2" fmla="*/ 110 w 602"/>
                <a:gd name="T3" fmla="*/ 40 h 503"/>
                <a:gd name="T4" fmla="*/ 15 w 602"/>
                <a:gd name="T5" fmla="*/ 134 h 503"/>
                <a:gd name="T6" fmla="*/ 0 w 602"/>
                <a:gd name="T7" fmla="*/ 312 h 503"/>
                <a:gd name="T8" fmla="*/ 45 w 602"/>
                <a:gd name="T9" fmla="*/ 409 h 503"/>
                <a:gd name="T10" fmla="*/ 191 w 602"/>
                <a:gd name="T11" fmla="*/ 476 h 503"/>
                <a:gd name="T12" fmla="*/ 341 w 602"/>
                <a:gd name="T13" fmla="*/ 503 h 503"/>
                <a:gd name="T14" fmla="*/ 486 w 602"/>
                <a:gd name="T15" fmla="*/ 450 h 503"/>
                <a:gd name="T16" fmla="*/ 572 w 602"/>
                <a:gd name="T17" fmla="*/ 334 h 503"/>
                <a:gd name="T18" fmla="*/ 602 w 602"/>
                <a:gd name="T19" fmla="*/ 156 h 503"/>
                <a:gd name="T20" fmla="*/ 486 w 602"/>
                <a:gd name="T21" fmla="*/ 40 h 503"/>
                <a:gd name="T22" fmla="*/ 326 w 602"/>
                <a:gd name="T23" fmla="*/ 0 h 503"/>
                <a:gd name="T24" fmla="*/ 231 w 602"/>
                <a:gd name="T25" fmla="*/ 13 h 503"/>
                <a:gd name="T26" fmla="*/ 231 w 602"/>
                <a:gd name="T27" fmla="*/ 13 h 50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02" h="503">
                  <a:moveTo>
                    <a:pt x="231" y="13"/>
                  </a:moveTo>
                  <a:lnTo>
                    <a:pt x="110" y="40"/>
                  </a:lnTo>
                  <a:lnTo>
                    <a:pt x="15" y="134"/>
                  </a:lnTo>
                  <a:lnTo>
                    <a:pt x="0" y="312"/>
                  </a:lnTo>
                  <a:lnTo>
                    <a:pt x="45" y="409"/>
                  </a:lnTo>
                  <a:lnTo>
                    <a:pt x="191" y="476"/>
                  </a:lnTo>
                  <a:lnTo>
                    <a:pt x="341" y="503"/>
                  </a:lnTo>
                  <a:lnTo>
                    <a:pt x="486" y="450"/>
                  </a:lnTo>
                  <a:lnTo>
                    <a:pt x="572" y="334"/>
                  </a:lnTo>
                  <a:lnTo>
                    <a:pt x="602" y="156"/>
                  </a:lnTo>
                  <a:lnTo>
                    <a:pt x="486" y="40"/>
                  </a:lnTo>
                  <a:lnTo>
                    <a:pt x="326" y="0"/>
                  </a:lnTo>
                  <a:lnTo>
                    <a:pt x="231" y="13"/>
                  </a:lnTo>
                  <a:close/>
                </a:path>
              </a:pathLst>
            </a:custGeom>
            <a:solidFill>
              <a:srgbClr val="F5F0F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5" name="Freeform 28"/>
            <p:cNvSpPr>
              <a:spLocks/>
            </p:cNvSpPr>
            <p:nvPr/>
          </p:nvSpPr>
          <p:spPr bwMode="auto">
            <a:xfrm>
              <a:off x="-648" y="284"/>
              <a:ext cx="1338" cy="2488"/>
            </a:xfrm>
            <a:custGeom>
              <a:avLst/>
              <a:gdLst>
                <a:gd name="T0" fmla="*/ 1108 w 1338"/>
                <a:gd name="T1" fmla="*/ 458 h 2488"/>
                <a:gd name="T2" fmla="*/ 546 w 1338"/>
                <a:gd name="T3" fmla="*/ 267 h 2488"/>
                <a:gd name="T4" fmla="*/ 160 w 1338"/>
                <a:gd name="T5" fmla="*/ 120 h 2488"/>
                <a:gd name="T6" fmla="*/ 0 w 1338"/>
                <a:gd name="T7" fmla="*/ 0 h 2488"/>
                <a:gd name="T8" fmla="*/ 40 w 1338"/>
                <a:gd name="T9" fmla="*/ 311 h 2488"/>
                <a:gd name="T10" fmla="*/ 175 w 1338"/>
                <a:gd name="T11" fmla="*/ 770 h 2488"/>
                <a:gd name="T12" fmla="*/ 346 w 1338"/>
                <a:gd name="T13" fmla="*/ 1340 h 2488"/>
                <a:gd name="T14" fmla="*/ 646 w 1338"/>
                <a:gd name="T15" fmla="*/ 2136 h 2488"/>
                <a:gd name="T16" fmla="*/ 892 w 1338"/>
                <a:gd name="T17" fmla="*/ 2488 h 2488"/>
                <a:gd name="T18" fmla="*/ 1338 w 1338"/>
                <a:gd name="T19" fmla="*/ 2417 h 2488"/>
                <a:gd name="T20" fmla="*/ 1108 w 1338"/>
                <a:gd name="T21" fmla="*/ 458 h 2488"/>
                <a:gd name="T22" fmla="*/ 1108 w 1338"/>
                <a:gd name="T23" fmla="*/ 458 h 248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338" h="2488">
                  <a:moveTo>
                    <a:pt x="1108" y="458"/>
                  </a:moveTo>
                  <a:lnTo>
                    <a:pt x="546" y="267"/>
                  </a:lnTo>
                  <a:lnTo>
                    <a:pt x="160" y="120"/>
                  </a:lnTo>
                  <a:lnTo>
                    <a:pt x="0" y="0"/>
                  </a:lnTo>
                  <a:lnTo>
                    <a:pt x="40" y="311"/>
                  </a:lnTo>
                  <a:lnTo>
                    <a:pt x="175" y="770"/>
                  </a:lnTo>
                  <a:lnTo>
                    <a:pt x="346" y="1340"/>
                  </a:lnTo>
                  <a:lnTo>
                    <a:pt x="646" y="2136"/>
                  </a:lnTo>
                  <a:lnTo>
                    <a:pt x="892" y="2488"/>
                  </a:lnTo>
                  <a:lnTo>
                    <a:pt x="1338" y="2417"/>
                  </a:lnTo>
                  <a:lnTo>
                    <a:pt x="1108" y="458"/>
                  </a:lnTo>
                  <a:close/>
                </a:path>
              </a:pathLst>
            </a:custGeom>
            <a:solidFill>
              <a:srgbClr val="F5F0F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6" name="Freeform 29"/>
            <p:cNvSpPr>
              <a:spLocks/>
            </p:cNvSpPr>
            <p:nvPr/>
          </p:nvSpPr>
          <p:spPr bwMode="auto">
            <a:xfrm>
              <a:off x="119" y="1250"/>
              <a:ext cx="3023" cy="2358"/>
            </a:xfrm>
            <a:custGeom>
              <a:avLst/>
              <a:gdLst>
                <a:gd name="T0" fmla="*/ 105 w 3023"/>
                <a:gd name="T1" fmla="*/ 445 h 2358"/>
                <a:gd name="T2" fmla="*/ 315 w 3023"/>
                <a:gd name="T3" fmla="*/ 387 h 2358"/>
                <a:gd name="T4" fmla="*/ 666 w 3023"/>
                <a:gd name="T5" fmla="*/ 333 h 2358"/>
                <a:gd name="T6" fmla="*/ 1032 w 3023"/>
                <a:gd name="T7" fmla="*/ 249 h 2358"/>
                <a:gd name="T8" fmla="*/ 1499 w 3023"/>
                <a:gd name="T9" fmla="*/ 178 h 2358"/>
                <a:gd name="T10" fmla="*/ 1759 w 3023"/>
                <a:gd name="T11" fmla="*/ 178 h 2358"/>
                <a:gd name="T12" fmla="*/ 2095 w 3023"/>
                <a:gd name="T13" fmla="*/ 151 h 2358"/>
                <a:gd name="T14" fmla="*/ 2426 w 3023"/>
                <a:gd name="T15" fmla="*/ 71 h 2358"/>
                <a:gd name="T16" fmla="*/ 2601 w 3023"/>
                <a:gd name="T17" fmla="*/ 0 h 2358"/>
                <a:gd name="T18" fmla="*/ 2667 w 3023"/>
                <a:gd name="T19" fmla="*/ 169 h 2358"/>
                <a:gd name="T20" fmla="*/ 2872 w 3023"/>
                <a:gd name="T21" fmla="*/ 396 h 2358"/>
                <a:gd name="T22" fmla="*/ 2892 w 3023"/>
                <a:gd name="T23" fmla="*/ 632 h 2358"/>
                <a:gd name="T24" fmla="*/ 2892 w 3023"/>
                <a:gd name="T25" fmla="*/ 1010 h 2358"/>
                <a:gd name="T26" fmla="*/ 2957 w 3023"/>
                <a:gd name="T27" fmla="*/ 1237 h 2358"/>
                <a:gd name="T28" fmla="*/ 2977 w 3023"/>
                <a:gd name="T29" fmla="*/ 1468 h 2358"/>
                <a:gd name="T30" fmla="*/ 3012 w 3023"/>
                <a:gd name="T31" fmla="*/ 1695 h 2358"/>
                <a:gd name="T32" fmla="*/ 3023 w 3023"/>
                <a:gd name="T33" fmla="*/ 1856 h 2358"/>
                <a:gd name="T34" fmla="*/ 2927 w 3023"/>
                <a:gd name="T35" fmla="*/ 1909 h 2358"/>
                <a:gd name="T36" fmla="*/ 2942 w 3023"/>
                <a:gd name="T37" fmla="*/ 2114 h 2358"/>
                <a:gd name="T38" fmla="*/ 2687 w 3023"/>
                <a:gd name="T39" fmla="*/ 2149 h 2358"/>
                <a:gd name="T40" fmla="*/ 1910 w 3023"/>
                <a:gd name="T41" fmla="*/ 2274 h 2358"/>
                <a:gd name="T42" fmla="*/ 1353 w 3023"/>
                <a:gd name="T43" fmla="*/ 2358 h 2358"/>
                <a:gd name="T44" fmla="*/ 1012 w 3023"/>
                <a:gd name="T45" fmla="*/ 2345 h 2358"/>
                <a:gd name="T46" fmla="*/ 862 w 3023"/>
                <a:gd name="T47" fmla="*/ 2309 h 2358"/>
                <a:gd name="T48" fmla="*/ 516 w 3023"/>
                <a:gd name="T49" fmla="*/ 2327 h 2358"/>
                <a:gd name="T50" fmla="*/ 305 w 3023"/>
                <a:gd name="T51" fmla="*/ 2327 h 2358"/>
                <a:gd name="T52" fmla="*/ 235 w 3023"/>
                <a:gd name="T53" fmla="*/ 2216 h 2358"/>
                <a:gd name="T54" fmla="*/ 125 w 3023"/>
                <a:gd name="T55" fmla="*/ 2216 h 2358"/>
                <a:gd name="T56" fmla="*/ 160 w 3023"/>
                <a:gd name="T57" fmla="*/ 1976 h 2358"/>
                <a:gd name="T58" fmla="*/ 150 w 3023"/>
                <a:gd name="T59" fmla="*/ 1722 h 2358"/>
                <a:gd name="T60" fmla="*/ 130 w 3023"/>
                <a:gd name="T61" fmla="*/ 1557 h 2358"/>
                <a:gd name="T62" fmla="*/ 55 w 3023"/>
                <a:gd name="T63" fmla="*/ 1375 h 2358"/>
                <a:gd name="T64" fmla="*/ 0 w 3023"/>
                <a:gd name="T65" fmla="*/ 1157 h 2358"/>
                <a:gd name="T66" fmla="*/ 0 w 3023"/>
                <a:gd name="T67" fmla="*/ 970 h 2358"/>
                <a:gd name="T68" fmla="*/ 20 w 3023"/>
                <a:gd name="T69" fmla="*/ 716 h 2358"/>
                <a:gd name="T70" fmla="*/ 5 w 3023"/>
                <a:gd name="T71" fmla="*/ 494 h 2358"/>
                <a:gd name="T72" fmla="*/ 105 w 3023"/>
                <a:gd name="T73" fmla="*/ 445 h 2358"/>
                <a:gd name="T74" fmla="*/ 105 w 3023"/>
                <a:gd name="T75" fmla="*/ 445 h 235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023" h="2358">
                  <a:moveTo>
                    <a:pt x="105" y="445"/>
                  </a:moveTo>
                  <a:lnTo>
                    <a:pt x="315" y="387"/>
                  </a:lnTo>
                  <a:lnTo>
                    <a:pt x="666" y="333"/>
                  </a:lnTo>
                  <a:lnTo>
                    <a:pt x="1032" y="249"/>
                  </a:lnTo>
                  <a:lnTo>
                    <a:pt x="1499" y="178"/>
                  </a:lnTo>
                  <a:lnTo>
                    <a:pt x="1759" y="178"/>
                  </a:lnTo>
                  <a:lnTo>
                    <a:pt x="2095" y="151"/>
                  </a:lnTo>
                  <a:lnTo>
                    <a:pt x="2426" y="71"/>
                  </a:lnTo>
                  <a:lnTo>
                    <a:pt x="2601" y="0"/>
                  </a:lnTo>
                  <a:lnTo>
                    <a:pt x="2667" y="169"/>
                  </a:lnTo>
                  <a:lnTo>
                    <a:pt x="2872" y="396"/>
                  </a:lnTo>
                  <a:lnTo>
                    <a:pt x="2892" y="632"/>
                  </a:lnTo>
                  <a:lnTo>
                    <a:pt x="2892" y="1010"/>
                  </a:lnTo>
                  <a:lnTo>
                    <a:pt x="2957" y="1237"/>
                  </a:lnTo>
                  <a:lnTo>
                    <a:pt x="2977" y="1468"/>
                  </a:lnTo>
                  <a:lnTo>
                    <a:pt x="3012" y="1695"/>
                  </a:lnTo>
                  <a:lnTo>
                    <a:pt x="3023" y="1856"/>
                  </a:lnTo>
                  <a:lnTo>
                    <a:pt x="2927" y="1909"/>
                  </a:lnTo>
                  <a:lnTo>
                    <a:pt x="2942" y="2114"/>
                  </a:lnTo>
                  <a:lnTo>
                    <a:pt x="2687" y="2149"/>
                  </a:lnTo>
                  <a:lnTo>
                    <a:pt x="1910" y="2274"/>
                  </a:lnTo>
                  <a:lnTo>
                    <a:pt x="1353" y="2358"/>
                  </a:lnTo>
                  <a:lnTo>
                    <a:pt x="1012" y="2345"/>
                  </a:lnTo>
                  <a:lnTo>
                    <a:pt x="862" y="2309"/>
                  </a:lnTo>
                  <a:lnTo>
                    <a:pt x="516" y="2327"/>
                  </a:lnTo>
                  <a:lnTo>
                    <a:pt x="305" y="2327"/>
                  </a:lnTo>
                  <a:lnTo>
                    <a:pt x="235" y="2216"/>
                  </a:lnTo>
                  <a:lnTo>
                    <a:pt x="125" y="2216"/>
                  </a:lnTo>
                  <a:lnTo>
                    <a:pt x="160" y="1976"/>
                  </a:lnTo>
                  <a:lnTo>
                    <a:pt x="150" y="1722"/>
                  </a:lnTo>
                  <a:lnTo>
                    <a:pt x="130" y="1557"/>
                  </a:lnTo>
                  <a:lnTo>
                    <a:pt x="55" y="1375"/>
                  </a:lnTo>
                  <a:lnTo>
                    <a:pt x="0" y="1157"/>
                  </a:lnTo>
                  <a:lnTo>
                    <a:pt x="0" y="970"/>
                  </a:lnTo>
                  <a:lnTo>
                    <a:pt x="20" y="716"/>
                  </a:lnTo>
                  <a:lnTo>
                    <a:pt x="5" y="494"/>
                  </a:lnTo>
                  <a:lnTo>
                    <a:pt x="105" y="445"/>
                  </a:lnTo>
                  <a:close/>
                </a:path>
              </a:pathLst>
            </a:custGeom>
            <a:solidFill>
              <a:srgbClr val="E0ED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7" name="Freeform 30"/>
            <p:cNvSpPr>
              <a:spLocks/>
            </p:cNvSpPr>
            <p:nvPr/>
          </p:nvSpPr>
          <p:spPr bwMode="auto">
            <a:xfrm>
              <a:off x="3578" y="-989"/>
              <a:ext cx="4942" cy="4366"/>
            </a:xfrm>
            <a:custGeom>
              <a:avLst/>
              <a:gdLst>
                <a:gd name="T0" fmla="*/ 1323 w 4942"/>
                <a:gd name="T1" fmla="*/ 0 h 4366"/>
                <a:gd name="T2" fmla="*/ 1784 w 4942"/>
                <a:gd name="T3" fmla="*/ 76 h 4366"/>
                <a:gd name="T4" fmla="*/ 2541 w 4942"/>
                <a:gd name="T5" fmla="*/ 94 h 4366"/>
                <a:gd name="T6" fmla="*/ 3158 w 4942"/>
                <a:gd name="T7" fmla="*/ 62 h 4366"/>
                <a:gd name="T8" fmla="*/ 3860 w 4942"/>
                <a:gd name="T9" fmla="*/ 18 h 4366"/>
                <a:gd name="T10" fmla="*/ 4316 w 4942"/>
                <a:gd name="T11" fmla="*/ 5 h 4366"/>
                <a:gd name="T12" fmla="*/ 4677 w 4942"/>
                <a:gd name="T13" fmla="*/ 31 h 4366"/>
                <a:gd name="T14" fmla="*/ 4887 w 4942"/>
                <a:gd name="T15" fmla="*/ 45 h 4366"/>
                <a:gd name="T16" fmla="*/ 4942 w 4942"/>
                <a:gd name="T17" fmla="*/ 147 h 4366"/>
                <a:gd name="T18" fmla="*/ 4902 w 4942"/>
                <a:gd name="T19" fmla="*/ 240 h 4366"/>
                <a:gd name="T20" fmla="*/ 4942 w 4942"/>
                <a:gd name="T21" fmla="*/ 387 h 4366"/>
                <a:gd name="T22" fmla="*/ 4802 w 4942"/>
                <a:gd name="T23" fmla="*/ 783 h 4366"/>
                <a:gd name="T24" fmla="*/ 4622 w 4942"/>
                <a:gd name="T25" fmla="*/ 1375 h 4366"/>
                <a:gd name="T26" fmla="*/ 4371 w 4942"/>
                <a:gd name="T27" fmla="*/ 2443 h 4366"/>
                <a:gd name="T28" fmla="*/ 4165 w 4942"/>
                <a:gd name="T29" fmla="*/ 3378 h 4366"/>
                <a:gd name="T30" fmla="*/ 3945 w 4942"/>
                <a:gd name="T31" fmla="*/ 3997 h 4366"/>
                <a:gd name="T32" fmla="*/ 3764 w 4942"/>
                <a:gd name="T33" fmla="*/ 4046 h 4366"/>
                <a:gd name="T34" fmla="*/ 3654 w 4942"/>
                <a:gd name="T35" fmla="*/ 4330 h 4366"/>
                <a:gd name="T36" fmla="*/ 3464 w 4942"/>
                <a:gd name="T37" fmla="*/ 4339 h 4366"/>
                <a:gd name="T38" fmla="*/ 3208 w 4942"/>
                <a:gd name="T39" fmla="*/ 4366 h 4366"/>
                <a:gd name="T40" fmla="*/ 2020 w 4942"/>
                <a:gd name="T41" fmla="*/ 4317 h 4366"/>
                <a:gd name="T42" fmla="*/ 1108 w 4942"/>
                <a:gd name="T43" fmla="*/ 4277 h 4366"/>
                <a:gd name="T44" fmla="*/ 541 w 4942"/>
                <a:gd name="T45" fmla="*/ 4143 h 4366"/>
                <a:gd name="T46" fmla="*/ 215 w 4942"/>
                <a:gd name="T47" fmla="*/ 4032 h 4366"/>
                <a:gd name="T48" fmla="*/ 0 w 4942"/>
                <a:gd name="T49" fmla="*/ 3948 h 4366"/>
                <a:gd name="T50" fmla="*/ 290 w 4942"/>
                <a:gd name="T51" fmla="*/ 3258 h 4366"/>
                <a:gd name="T52" fmla="*/ 466 w 4942"/>
                <a:gd name="T53" fmla="*/ 2728 h 4366"/>
                <a:gd name="T54" fmla="*/ 676 w 4942"/>
                <a:gd name="T55" fmla="*/ 2029 h 4366"/>
                <a:gd name="T56" fmla="*/ 967 w 4942"/>
                <a:gd name="T57" fmla="*/ 1193 h 4366"/>
                <a:gd name="T58" fmla="*/ 1258 w 4942"/>
                <a:gd name="T59" fmla="*/ 294 h 4366"/>
                <a:gd name="T60" fmla="*/ 1323 w 4942"/>
                <a:gd name="T61" fmla="*/ 0 h 4366"/>
                <a:gd name="T62" fmla="*/ 1323 w 4942"/>
                <a:gd name="T63" fmla="*/ 0 h 43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942" h="4366">
                  <a:moveTo>
                    <a:pt x="1323" y="0"/>
                  </a:moveTo>
                  <a:lnTo>
                    <a:pt x="1784" y="76"/>
                  </a:lnTo>
                  <a:lnTo>
                    <a:pt x="2541" y="94"/>
                  </a:lnTo>
                  <a:lnTo>
                    <a:pt x="3158" y="62"/>
                  </a:lnTo>
                  <a:lnTo>
                    <a:pt x="3860" y="18"/>
                  </a:lnTo>
                  <a:lnTo>
                    <a:pt x="4316" y="5"/>
                  </a:lnTo>
                  <a:lnTo>
                    <a:pt x="4677" y="31"/>
                  </a:lnTo>
                  <a:lnTo>
                    <a:pt x="4887" y="45"/>
                  </a:lnTo>
                  <a:lnTo>
                    <a:pt x="4942" y="147"/>
                  </a:lnTo>
                  <a:lnTo>
                    <a:pt x="4902" y="240"/>
                  </a:lnTo>
                  <a:lnTo>
                    <a:pt x="4942" y="387"/>
                  </a:lnTo>
                  <a:lnTo>
                    <a:pt x="4802" y="783"/>
                  </a:lnTo>
                  <a:lnTo>
                    <a:pt x="4622" y="1375"/>
                  </a:lnTo>
                  <a:lnTo>
                    <a:pt x="4371" y="2443"/>
                  </a:lnTo>
                  <a:lnTo>
                    <a:pt x="4165" y="3378"/>
                  </a:lnTo>
                  <a:lnTo>
                    <a:pt x="3945" y="3997"/>
                  </a:lnTo>
                  <a:lnTo>
                    <a:pt x="3764" y="4046"/>
                  </a:lnTo>
                  <a:lnTo>
                    <a:pt x="3654" y="4330"/>
                  </a:lnTo>
                  <a:lnTo>
                    <a:pt x="3464" y="4339"/>
                  </a:lnTo>
                  <a:lnTo>
                    <a:pt x="3208" y="4366"/>
                  </a:lnTo>
                  <a:lnTo>
                    <a:pt x="2020" y="4317"/>
                  </a:lnTo>
                  <a:lnTo>
                    <a:pt x="1108" y="4277"/>
                  </a:lnTo>
                  <a:lnTo>
                    <a:pt x="541" y="4143"/>
                  </a:lnTo>
                  <a:lnTo>
                    <a:pt x="215" y="4032"/>
                  </a:lnTo>
                  <a:lnTo>
                    <a:pt x="0" y="3948"/>
                  </a:lnTo>
                  <a:lnTo>
                    <a:pt x="290" y="3258"/>
                  </a:lnTo>
                  <a:lnTo>
                    <a:pt x="466" y="2728"/>
                  </a:lnTo>
                  <a:lnTo>
                    <a:pt x="676" y="2029"/>
                  </a:lnTo>
                  <a:lnTo>
                    <a:pt x="967" y="1193"/>
                  </a:lnTo>
                  <a:lnTo>
                    <a:pt x="1258" y="294"/>
                  </a:lnTo>
                  <a:lnTo>
                    <a:pt x="1323" y="0"/>
                  </a:lnTo>
                  <a:close/>
                </a:path>
              </a:pathLst>
            </a:custGeom>
            <a:solidFill>
              <a:srgbClr val="FCF7F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8" name="Freeform 31"/>
            <p:cNvSpPr>
              <a:spLocks/>
            </p:cNvSpPr>
            <p:nvPr/>
          </p:nvSpPr>
          <p:spPr bwMode="auto">
            <a:xfrm>
              <a:off x="6275" y="115"/>
              <a:ext cx="1413" cy="605"/>
            </a:xfrm>
            <a:custGeom>
              <a:avLst/>
              <a:gdLst>
                <a:gd name="T0" fmla="*/ 1333 w 1413"/>
                <a:gd name="T1" fmla="*/ 0 h 605"/>
                <a:gd name="T2" fmla="*/ 0 w 1413"/>
                <a:gd name="T3" fmla="*/ 605 h 605"/>
                <a:gd name="T4" fmla="*/ 406 w 1413"/>
                <a:gd name="T5" fmla="*/ 578 h 605"/>
                <a:gd name="T6" fmla="*/ 1413 w 1413"/>
                <a:gd name="T7" fmla="*/ 405 h 605"/>
                <a:gd name="T8" fmla="*/ 1333 w 1413"/>
                <a:gd name="T9" fmla="*/ 0 h 605"/>
                <a:gd name="T10" fmla="*/ 1333 w 1413"/>
                <a:gd name="T11" fmla="*/ 0 h 60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13" h="605">
                  <a:moveTo>
                    <a:pt x="1333" y="0"/>
                  </a:moveTo>
                  <a:lnTo>
                    <a:pt x="0" y="605"/>
                  </a:lnTo>
                  <a:lnTo>
                    <a:pt x="406" y="578"/>
                  </a:lnTo>
                  <a:lnTo>
                    <a:pt x="1413" y="405"/>
                  </a:lnTo>
                  <a:lnTo>
                    <a:pt x="1333" y="0"/>
                  </a:lnTo>
                  <a:close/>
                </a:path>
              </a:pathLst>
            </a:custGeom>
            <a:solidFill>
              <a:srgbClr val="F7D1D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9" name="Freeform 32"/>
            <p:cNvSpPr>
              <a:spLocks/>
            </p:cNvSpPr>
            <p:nvPr/>
          </p:nvSpPr>
          <p:spPr bwMode="auto">
            <a:xfrm>
              <a:off x="-257" y="-14"/>
              <a:ext cx="5018" cy="2643"/>
            </a:xfrm>
            <a:custGeom>
              <a:avLst/>
              <a:gdLst>
                <a:gd name="T0" fmla="*/ 356 w 5018"/>
                <a:gd name="T1" fmla="*/ 2501 h 2643"/>
                <a:gd name="T2" fmla="*/ 55 w 5018"/>
                <a:gd name="T3" fmla="*/ 2016 h 2643"/>
                <a:gd name="T4" fmla="*/ 0 w 5018"/>
                <a:gd name="T5" fmla="*/ 1513 h 2643"/>
                <a:gd name="T6" fmla="*/ 40 w 5018"/>
                <a:gd name="T7" fmla="*/ 1103 h 2643"/>
                <a:gd name="T8" fmla="*/ 326 w 5018"/>
                <a:gd name="T9" fmla="*/ 894 h 2643"/>
                <a:gd name="T10" fmla="*/ 787 w 5018"/>
                <a:gd name="T11" fmla="*/ 725 h 2643"/>
                <a:gd name="T12" fmla="*/ 862 w 5018"/>
                <a:gd name="T13" fmla="*/ 503 h 2643"/>
                <a:gd name="T14" fmla="*/ 1218 w 5018"/>
                <a:gd name="T15" fmla="*/ 178 h 2643"/>
                <a:gd name="T16" fmla="*/ 1629 w 5018"/>
                <a:gd name="T17" fmla="*/ 26 h 2643"/>
                <a:gd name="T18" fmla="*/ 2070 w 5018"/>
                <a:gd name="T19" fmla="*/ 13 h 2643"/>
                <a:gd name="T20" fmla="*/ 2281 w 5018"/>
                <a:gd name="T21" fmla="*/ 178 h 2643"/>
                <a:gd name="T22" fmla="*/ 2531 w 5018"/>
                <a:gd name="T23" fmla="*/ 405 h 2643"/>
                <a:gd name="T24" fmla="*/ 2842 w 5018"/>
                <a:gd name="T25" fmla="*/ 601 h 2643"/>
                <a:gd name="T26" fmla="*/ 3248 w 5018"/>
                <a:gd name="T27" fmla="*/ 609 h 2643"/>
                <a:gd name="T28" fmla="*/ 3529 w 5018"/>
                <a:gd name="T29" fmla="*/ 636 h 2643"/>
                <a:gd name="T30" fmla="*/ 3905 w 5018"/>
                <a:gd name="T31" fmla="*/ 868 h 2643"/>
                <a:gd name="T32" fmla="*/ 4271 w 5018"/>
                <a:gd name="T33" fmla="*/ 1103 h 2643"/>
                <a:gd name="T34" fmla="*/ 4702 w 5018"/>
                <a:gd name="T35" fmla="*/ 1215 h 2643"/>
                <a:gd name="T36" fmla="*/ 5018 w 5018"/>
                <a:gd name="T37" fmla="*/ 1281 h 2643"/>
                <a:gd name="T38" fmla="*/ 4882 w 5018"/>
                <a:gd name="T39" fmla="*/ 1477 h 2643"/>
                <a:gd name="T40" fmla="*/ 4301 w 5018"/>
                <a:gd name="T41" fmla="*/ 1798 h 2643"/>
                <a:gd name="T42" fmla="*/ 3429 w 5018"/>
                <a:gd name="T43" fmla="*/ 1980 h 2643"/>
                <a:gd name="T44" fmla="*/ 3123 w 5018"/>
                <a:gd name="T45" fmla="*/ 1548 h 2643"/>
                <a:gd name="T46" fmla="*/ 2511 w 5018"/>
                <a:gd name="T47" fmla="*/ 1415 h 2643"/>
                <a:gd name="T48" fmla="*/ 2005 w 5018"/>
                <a:gd name="T49" fmla="*/ 1709 h 2643"/>
                <a:gd name="T50" fmla="*/ 2050 w 5018"/>
                <a:gd name="T51" fmla="*/ 2025 h 2643"/>
                <a:gd name="T52" fmla="*/ 2105 w 5018"/>
                <a:gd name="T53" fmla="*/ 2296 h 2643"/>
                <a:gd name="T54" fmla="*/ 1890 w 5018"/>
                <a:gd name="T55" fmla="*/ 2372 h 2643"/>
                <a:gd name="T56" fmla="*/ 1504 w 5018"/>
                <a:gd name="T57" fmla="*/ 2212 h 2643"/>
                <a:gd name="T58" fmla="*/ 1178 w 5018"/>
                <a:gd name="T59" fmla="*/ 1864 h 2643"/>
                <a:gd name="T60" fmla="*/ 757 w 5018"/>
                <a:gd name="T61" fmla="*/ 1682 h 2643"/>
                <a:gd name="T62" fmla="*/ 396 w 5018"/>
                <a:gd name="T63" fmla="*/ 2261 h 2643"/>
                <a:gd name="T64" fmla="*/ 446 w 5018"/>
                <a:gd name="T65" fmla="*/ 2643 h 264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5018" h="2643">
                  <a:moveTo>
                    <a:pt x="446" y="2643"/>
                  </a:moveTo>
                  <a:lnTo>
                    <a:pt x="356" y="2501"/>
                  </a:lnTo>
                  <a:lnTo>
                    <a:pt x="195" y="2261"/>
                  </a:lnTo>
                  <a:lnTo>
                    <a:pt x="55" y="2016"/>
                  </a:lnTo>
                  <a:lnTo>
                    <a:pt x="40" y="1802"/>
                  </a:lnTo>
                  <a:lnTo>
                    <a:pt x="0" y="1513"/>
                  </a:lnTo>
                  <a:lnTo>
                    <a:pt x="5" y="1224"/>
                  </a:lnTo>
                  <a:lnTo>
                    <a:pt x="40" y="1103"/>
                  </a:lnTo>
                  <a:lnTo>
                    <a:pt x="175" y="979"/>
                  </a:lnTo>
                  <a:lnTo>
                    <a:pt x="326" y="894"/>
                  </a:lnTo>
                  <a:lnTo>
                    <a:pt x="606" y="796"/>
                  </a:lnTo>
                  <a:lnTo>
                    <a:pt x="787" y="725"/>
                  </a:lnTo>
                  <a:lnTo>
                    <a:pt x="842" y="654"/>
                  </a:lnTo>
                  <a:lnTo>
                    <a:pt x="862" y="503"/>
                  </a:lnTo>
                  <a:lnTo>
                    <a:pt x="997" y="320"/>
                  </a:lnTo>
                  <a:lnTo>
                    <a:pt x="1218" y="178"/>
                  </a:lnTo>
                  <a:lnTo>
                    <a:pt x="1428" y="75"/>
                  </a:lnTo>
                  <a:lnTo>
                    <a:pt x="1629" y="26"/>
                  </a:lnTo>
                  <a:lnTo>
                    <a:pt x="1895" y="0"/>
                  </a:lnTo>
                  <a:lnTo>
                    <a:pt x="2070" y="13"/>
                  </a:lnTo>
                  <a:lnTo>
                    <a:pt x="2215" y="75"/>
                  </a:lnTo>
                  <a:lnTo>
                    <a:pt x="2281" y="178"/>
                  </a:lnTo>
                  <a:lnTo>
                    <a:pt x="2356" y="280"/>
                  </a:lnTo>
                  <a:lnTo>
                    <a:pt x="2531" y="405"/>
                  </a:lnTo>
                  <a:lnTo>
                    <a:pt x="2702" y="529"/>
                  </a:lnTo>
                  <a:lnTo>
                    <a:pt x="2842" y="601"/>
                  </a:lnTo>
                  <a:lnTo>
                    <a:pt x="3038" y="618"/>
                  </a:lnTo>
                  <a:lnTo>
                    <a:pt x="3248" y="609"/>
                  </a:lnTo>
                  <a:lnTo>
                    <a:pt x="3399" y="601"/>
                  </a:lnTo>
                  <a:lnTo>
                    <a:pt x="3529" y="636"/>
                  </a:lnTo>
                  <a:lnTo>
                    <a:pt x="3709" y="739"/>
                  </a:lnTo>
                  <a:lnTo>
                    <a:pt x="3905" y="868"/>
                  </a:lnTo>
                  <a:lnTo>
                    <a:pt x="4095" y="1001"/>
                  </a:lnTo>
                  <a:lnTo>
                    <a:pt x="4271" y="1103"/>
                  </a:lnTo>
                  <a:lnTo>
                    <a:pt x="4441" y="1166"/>
                  </a:lnTo>
                  <a:lnTo>
                    <a:pt x="4702" y="1215"/>
                  </a:lnTo>
                  <a:lnTo>
                    <a:pt x="4922" y="1201"/>
                  </a:lnTo>
                  <a:lnTo>
                    <a:pt x="5018" y="1281"/>
                  </a:lnTo>
                  <a:lnTo>
                    <a:pt x="4978" y="1375"/>
                  </a:lnTo>
                  <a:lnTo>
                    <a:pt x="4882" y="1477"/>
                  </a:lnTo>
                  <a:lnTo>
                    <a:pt x="4587" y="1624"/>
                  </a:lnTo>
                  <a:lnTo>
                    <a:pt x="4301" y="1798"/>
                  </a:lnTo>
                  <a:lnTo>
                    <a:pt x="3850" y="1922"/>
                  </a:lnTo>
                  <a:lnTo>
                    <a:pt x="3429" y="1980"/>
                  </a:lnTo>
                  <a:lnTo>
                    <a:pt x="3228" y="1980"/>
                  </a:lnTo>
                  <a:lnTo>
                    <a:pt x="3123" y="1548"/>
                  </a:lnTo>
                  <a:lnTo>
                    <a:pt x="2932" y="1273"/>
                  </a:lnTo>
                  <a:lnTo>
                    <a:pt x="2511" y="1415"/>
                  </a:lnTo>
                  <a:lnTo>
                    <a:pt x="2030" y="1442"/>
                  </a:lnTo>
                  <a:lnTo>
                    <a:pt x="2005" y="1709"/>
                  </a:lnTo>
                  <a:lnTo>
                    <a:pt x="2020" y="1873"/>
                  </a:lnTo>
                  <a:lnTo>
                    <a:pt x="2050" y="2025"/>
                  </a:lnTo>
                  <a:lnTo>
                    <a:pt x="2085" y="2132"/>
                  </a:lnTo>
                  <a:lnTo>
                    <a:pt x="2105" y="2296"/>
                  </a:lnTo>
                  <a:lnTo>
                    <a:pt x="2015" y="2381"/>
                  </a:lnTo>
                  <a:lnTo>
                    <a:pt x="1890" y="2372"/>
                  </a:lnTo>
                  <a:lnTo>
                    <a:pt x="1694" y="2314"/>
                  </a:lnTo>
                  <a:lnTo>
                    <a:pt x="1504" y="2212"/>
                  </a:lnTo>
                  <a:lnTo>
                    <a:pt x="1328" y="2043"/>
                  </a:lnTo>
                  <a:lnTo>
                    <a:pt x="1178" y="1864"/>
                  </a:lnTo>
                  <a:lnTo>
                    <a:pt x="1052" y="1580"/>
                  </a:lnTo>
                  <a:lnTo>
                    <a:pt x="757" y="1682"/>
                  </a:lnTo>
                  <a:lnTo>
                    <a:pt x="396" y="1735"/>
                  </a:lnTo>
                  <a:lnTo>
                    <a:pt x="396" y="2261"/>
                  </a:lnTo>
                  <a:lnTo>
                    <a:pt x="446" y="2643"/>
                  </a:lnTo>
                  <a:close/>
                </a:path>
              </a:pathLst>
            </a:custGeom>
            <a:solidFill>
              <a:srgbClr val="FFD9C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60" name="Freeform 33"/>
            <p:cNvSpPr>
              <a:spLocks/>
            </p:cNvSpPr>
            <p:nvPr/>
          </p:nvSpPr>
          <p:spPr bwMode="auto">
            <a:xfrm>
              <a:off x="6109" y="769"/>
              <a:ext cx="1369" cy="872"/>
            </a:xfrm>
            <a:custGeom>
              <a:avLst/>
              <a:gdLst>
                <a:gd name="T0" fmla="*/ 0 w 1369"/>
                <a:gd name="T1" fmla="*/ 0 h 872"/>
                <a:gd name="T2" fmla="*/ 692 w 1369"/>
                <a:gd name="T3" fmla="*/ 9 h 872"/>
                <a:gd name="T4" fmla="*/ 1133 w 1369"/>
                <a:gd name="T5" fmla="*/ 0 h 872"/>
                <a:gd name="T6" fmla="*/ 1369 w 1369"/>
                <a:gd name="T7" fmla="*/ 98 h 872"/>
                <a:gd name="T8" fmla="*/ 1148 w 1369"/>
                <a:gd name="T9" fmla="*/ 356 h 872"/>
                <a:gd name="T10" fmla="*/ 857 w 1369"/>
                <a:gd name="T11" fmla="*/ 636 h 872"/>
                <a:gd name="T12" fmla="*/ 486 w 1369"/>
                <a:gd name="T13" fmla="*/ 872 h 872"/>
                <a:gd name="T14" fmla="*/ 95 w 1369"/>
                <a:gd name="T15" fmla="*/ 356 h 872"/>
                <a:gd name="T16" fmla="*/ 0 w 1369"/>
                <a:gd name="T17" fmla="*/ 0 h 872"/>
                <a:gd name="T18" fmla="*/ 0 w 1369"/>
                <a:gd name="T19" fmla="*/ 0 h 8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69" h="872">
                  <a:moveTo>
                    <a:pt x="0" y="0"/>
                  </a:moveTo>
                  <a:lnTo>
                    <a:pt x="692" y="9"/>
                  </a:lnTo>
                  <a:lnTo>
                    <a:pt x="1133" y="0"/>
                  </a:lnTo>
                  <a:lnTo>
                    <a:pt x="1369" y="98"/>
                  </a:lnTo>
                  <a:lnTo>
                    <a:pt x="1148" y="356"/>
                  </a:lnTo>
                  <a:lnTo>
                    <a:pt x="857" y="636"/>
                  </a:lnTo>
                  <a:lnTo>
                    <a:pt x="486" y="872"/>
                  </a:lnTo>
                  <a:lnTo>
                    <a:pt x="95" y="356"/>
                  </a:lnTo>
                  <a:lnTo>
                    <a:pt x="0" y="0"/>
                  </a:lnTo>
                  <a:close/>
                </a:path>
              </a:pathLst>
            </a:custGeom>
            <a:solidFill>
              <a:srgbClr val="D1E6F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61" name="Freeform 34"/>
            <p:cNvSpPr>
              <a:spLocks/>
            </p:cNvSpPr>
            <p:nvPr/>
          </p:nvSpPr>
          <p:spPr bwMode="auto">
            <a:xfrm>
              <a:off x="5182" y="680"/>
              <a:ext cx="1454" cy="1135"/>
            </a:xfrm>
            <a:custGeom>
              <a:avLst/>
              <a:gdLst>
                <a:gd name="T0" fmla="*/ 1454 w 1454"/>
                <a:gd name="T1" fmla="*/ 921 h 1135"/>
                <a:gd name="T2" fmla="*/ 1178 w 1454"/>
                <a:gd name="T3" fmla="*/ 1046 h 1135"/>
                <a:gd name="T4" fmla="*/ 787 w 1454"/>
                <a:gd name="T5" fmla="*/ 1122 h 1135"/>
                <a:gd name="T6" fmla="*/ 446 w 1454"/>
                <a:gd name="T7" fmla="*/ 1135 h 1135"/>
                <a:gd name="T8" fmla="*/ 110 w 1454"/>
                <a:gd name="T9" fmla="*/ 1033 h 1135"/>
                <a:gd name="T10" fmla="*/ 0 w 1454"/>
                <a:gd name="T11" fmla="*/ 899 h 1135"/>
                <a:gd name="T12" fmla="*/ 917 w 1454"/>
                <a:gd name="T13" fmla="*/ 0 h 1135"/>
                <a:gd name="T14" fmla="*/ 1454 w 1454"/>
                <a:gd name="T15" fmla="*/ 921 h 1135"/>
                <a:gd name="T16" fmla="*/ 1454 w 1454"/>
                <a:gd name="T17" fmla="*/ 921 h 11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454" h="1135">
                  <a:moveTo>
                    <a:pt x="1454" y="921"/>
                  </a:moveTo>
                  <a:lnTo>
                    <a:pt x="1178" y="1046"/>
                  </a:lnTo>
                  <a:lnTo>
                    <a:pt x="787" y="1122"/>
                  </a:lnTo>
                  <a:lnTo>
                    <a:pt x="446" y="1135"/>
                  </a:lnTo>
                  <a:lnTo>
                    <a:pt x="110" y="1033"/>
                  </a:lnTo>
                  <a:lnTo>
                    <a:pt x="0" y="899"/>
                  </a:lnTo>
                  <a:lnTo>
                    <a:pt x="917" y="0"/>
                  </a:lnTo>
                  <a:lnTo>
                    <a:pt x="1454" y="921"/>
                  </a:lnTo>
                  <a:close/>
                </a:path>
              </a:pathLst>
            </a:custGeom>
            <a:solidFill>
              <a:srgbClr val="FFF2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62" name="Freeform 35"/>
            <p:cNvSpPr>
              <a:spLocks/>
            </p:cNvSpPr>
            <p:nvPr/>
          </p:nvSpPr>
          <p:spPr bwMode="auto">
            <a:xfrm>
              <a:off x="4986" y="742"/>
              <a:ext cx="1198" cy="935"/>
            </a:xfrm>
            <a:custGeom>
              <a:avLst/>
              <a:gdLst>
                <a:gd name="T0" fmla="*/ 0 w 1198"/>
                <a:gd name="T1" fmla="*/ 321 h 935"/>
                <a:gd name="T2" fmla="*/ 45 w 1198"/>
                <a:gd name="T3" fmla="*/ 543 h 935"/>
                <a:gd name="T4" fmla="*/ 211 w 1198"/>
                <a:gd name="T5" fmla="*/ 824 h 935"/>
                <a:gd name="T6" fmla="*/ 306 w 1198"/>
                <a:gd name="T7" fmla="*/ 935 h 935"/>
                <a:gd name="T8" fmla="*/ 652 w 1198"/>
                <a:gd name="T9" fmla="*/ 503 h 935"/>
                <a:gd name="T10" fmla="*/ 1198 w 1198"/>
                <a:gd name="T11" fmla="*/ 0 h 935"/>
                <a:gd name="T12" fmla="*/ 487 w 1198"/>
                <a:gd name="T13" fmla="*/ 138 h 935"/>
                <a:gd name="T14" fmla="*/ 0 w 1198"/>
                <a:gd name="T15" fmla="*/ 321 h 935"/>
                <a:gd name="T16" fmla="*/ 0 w 1198"/>
                <a:gd name="T17" fmla="*/ 321 h 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98" h="935">
                  <a:moveTo>
                    <a:pt x="0" y="321"/>
                  </a:moveTo>
                  <a:lnTo>
                    <a:pt x="45" y="543"/>
                  </a:lnTo>
                  <a:lnTo>
                    <a:pt x="211" y="824"/>
                  </a:lnTo>
                  <a:lnTo>
                    <a:pt x="306" y="935"/>
                  </a:lnTo>
                  <a:lnTo>
                    <a:pt x="652" y="503"/>
                  </a:lnTo>
                  <a:lnTo>
                    <a:pt x="1198" y="0"/>
                  </a:lnTo>
                  <a:lnTo>
                    <a:pt x="487" y="138"/>
                  </a:lnTo>
                  <a:lnTo>
                    <a:pt x="0" y="321"/>
                  </a:lnTo>
                  <a:close/>
                </a:path>
              </a:pathLst>
            </a:custGeom>
            <a:solidFill>
              <a:srgbClr val="D9F7F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63" name="Freeform 36"/>
            <p:cNvSpPr>
              <a:spLocks/>
            </p:cNvSpPr>
            <p:nvPr/>
          </p:nvSpPr>
          <p:spPr bwMode="auto">
            <a:xfrm>
              <a:off x="6149" y="-415"/>
              <a:ext cx="1249" cy="1184"/>
            </a:xfrm>
            <a:custGeom>
              <a:avLst/>
              <a:gdLst>
                <a:gd name="T0" fmla="*/ 86 w 1249"/>
                <a:gd name="T1" fmla="*/ 103 h 1184"/>
                <a:gd name="T2" fmla="*/ 281 w 1249"/>
                <a:gd name="T3" fmla="*/ 40 h 1184"/>
                <a:gd name="T4" fmla="*/ 487 w 1249"/>
                <a:gd name="T5" fmla="*/ 0 h 1184"/>
                <a:gd name="T6" fmla="*/ 792 w 1249"/>
                <a:gd name="T7" fmla="*/ 27 h 1184"/>
                <a:gd name="T8" fmla="*/ 1043 w 1249"/>
                <a:gd name="T9" fmla="*/ 76 h 1184"/>
                <a:gd name="T10" fmla="*/ 1234 w 1249"/>
                <a:gd name="T11" fmla="*/ 187 h 1184"/>
                <a:gd name="T12" fmla="*/ 1249 w 1249"/>
                <a:gd name="T13" fmla="*/ 334 h 1184"/>
                <a:gd name="T14" fmla="*/ 898 w 1249"/>
                <a:gd name="T15" fmla="*/ 579 h 1184"/>
                <a:gd name="T16" fmla="*/ 281 w 1249"/>
                <a:gd name="T17" fmla="*/ 899 h 1184"/>
                <a:gd name="T18" fmla="*/ 0 w 1249"/>
                <a:gd name="T19" fmla="*/ 1184 h 1184"/>
                <a:gd name="T20" fmla="*/ 116 w 1249"/>
                <a:gd name="T21" fmla="*/ 530 h 1184"/>
                <a:gd name="T22" fmla="*/ 86 w 1249"/>
                <a:gd name="T23" fmla="*/ 103 h 1184"/>
                <a:gd name="T24" fmla="*/ 86 w 1249"/>
                <a:gd name="T25" fmla="*/ 103 h 11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49" h="1184">
                  <a:moveTo>
                    <a:pt x="86" y="103"/>
                  </a:moveTo>
                  <a:lnTo>
                    <a:pt x="281" y="40"/>
                  </a:lnTo>
                  <a:lnTo>
                    <a:pt x="487" y="0"/>
                  </a:lnTo>
                  <a:lnTo>
                    <a:pt x="792" y="27"/>
                  </a:lnTo>
                  <a:lnTo>
                    <a:pt x="1043" y="76"/>
                  </a:lnTo>
                  <a:lnTo>
                    <a:pt x="1234" y="187"/>
                  </a:lnTo>
                  <a:lnTo>
                    <a:pt x="1249" y="334"/>
                  </a:lnTo>
                  <a:lnTo>
                    <a:pt x="898" y="579"/>
                  </a:lnTo>
                  <a:lnTo>
                    <a:pt x="281" y="899"/>
                  </a:lnTo>
                  <a:lnTo>
                    <a:pt x="0" y="1184"/>
                  </a:lnTo>
                  <a:lnTo>
                    <a:pt x="116" y="530"/>
                  </a:lnTo>
                  <a:lnTo>
                    <a:pt x="86" y="103"/>
                  </a:lnTo>
                  <a:close/>
                </a:path>
              </a:pathLst>
            </a:custGeom>
            <a:solidFill>
              <a:srgbClr val="DEF7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64" name="Freeform 37"/>
            <p:cNvSpPr>
              <a:spLocks/>
            </p:cNvSpPr>
            <p:nvPr/>
          </p:nvSpPr>
          <p:spPr bwMode="auto">
            <a:xfrm>
              <a:off x="4986" y="-366"/>
              <a:ext cx="1399" cy="1491"/>
            </a:xfrm>
            <a:custGeom>
              <a:avLst/>
              <a:gdLst>
                <a:gd name="T0" fmla="*/ 25 w 1399"/>
                <a:gd name="T1" fmla="*/ 1122 h 1491"/>
                <a:gd name="T2" fmla="*/ 126 w 1399"/>
                <a:gd name="T3" fmla="*/ 801 h 1491"/>
                <a:gd name="T4" fmla="*/ 276 w 1399"/>
                <a:gd name="T5" fmla="*/ 596 h 1491"/>
                <a:gd name="T6" fmla="*/ 572 w 1399"/>
                <a:gd name="T7" fmla="*/ 361 h 1491"/>
                <a:gd name="T8" fmla="*/ 848 w 1399"/>
                <a:gd name="T9" fmla="*/ 174 h 1491"/>
                <a:gd name="T10" fmla="*/ 1203 w 1399"/>
                <a:gd name="T11" fmla="*/ 40 h 1491"/>
                <a:gd name="T12" fmla="*/ 1399 w 1399"/>
                <a:gd name="T13" fmla="*/ 0 h 1491"/>
                <a:gd name="T14" fmla="*/ 1289 w 1399"/>
                <a:gd name="T15" fmla="*/ 365 h 1491"/>
                <a:gd name="T16" fmla="*/ 1133 w 1399"/>
                <a:gd name="T17" fmla="*/ 1122 h 1491"/>
                <a:gd name="T18" fmla="*/ 807 w 1399"/>
                <a:gd name="T19" fmla="*/ 1233 h 1491"/>
                <a:gd name="T20" fmla="*/ 15 w 1399"/>
                <a:gd name="T21" fmla="*/ 1491 h 1491"/>
                <a:gd name="T22" fmla="*/ 0 w 1399"/>
                <a:gd name="T23" fmla="*/ 1260 h 1491"/>
                <a:gd name="T24" fmla="*/ 25 w 1399"/>
                <a:gd name="T25" fmla="*/ 1122 h 1491"/>
                <a:gd name="T26" fmla="*/ 25 w 1399"/>
                <a:gd name="T27" fmla="*/ 1122 h 149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399" h="1491">
                  <a:moveTo>
                    <a:pt x="25" y="1122"/>
                  </a:moveTo>
                  <a:lnTo>
                    <a:pt x="126" y="801"/>
                  </a:lnTo>
                  <a:lnTo>
                    <a:pt x="276" y="596"/>
                  </a:lnTo>
                  <a:lnTo>
                    <a:pt x="572" y="361"/>
                  </a:lnTo>
                  <a:lnTo>
                    <a:pt x="848" y="174"/>
                  </a:lnTo>
                  <a:lnTo>
                    <a:pt x="1203" y="40"/>
                  </a:lnTo>
                  <a:lnTo>
                    <a:pt x="1399" y="0"/>
                  </a:lnTo>
                  <a:lnTo>
                    <a:pt x="1289" y="365"/>
                  </a:lnTo>
                  <a:lnTo>
                    <a:pt x="1133" y="1122"/>
                  </a:lnTo>
                  <a:lnTo>
                    <a:pt x="807" y="1233"/>
                  </a:lnTo>
                  <a:lnTo>
                    <a:pt x="15" y="1491"/>
                  </a:lnTo>
                  <a:lnTo>
                    <a:pt x="0" y="1260"/>
                  </a:lnTo>
                  <a:lnTo>
                    <a:pt x="25" y="1122"/>
                  </a:lnTo>
                  <a:close/>
                </a:path>
              </a:pathLst>
            </a:custGeom>
            <a:solidFill>
              <a:srgbClr val="E0CF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65" name="Freeform 38"/>
            <p:cNvSpPr>
              <a:spLocks/>
            </p:cNvSpPr>
            <p:nvPr/>
          </p:nvSpPr>
          <p:spPr bwMode="auto">
            <a:xfrm>
              <a:off x="4560" y="1045"/>
              <a:ext cx="501" cy="285"/>
            </a:xfrm>
            <a:custGeom>
              <a:avLst/>
              <a:gdLst>
                <a:gd name="T0" fmla="*/ 5 w 501"/>
                <a:gd name="T1" fmla="*/ 187 h 285"/>
                <a:gd name="T2" fmla="*/ 211 w 501"/>
                <a:gd name="T3" fmla="*/ 107 h 285"/>
                <a:gd name="T4" fmla="*/ 336 w 501"/>
                <a:gd name="T5" fmla="*/ 18 h 285"/>
                <a:gd name="T6" fmla="*/ 421 w 501"/>
                <a:gd name="T7" fmla="*/ 0 h 285"/>
                <a:gd name="T8" fmla="*/ 501 w 501"/>
                <a:gd name="T9" fmla="*/ 80 h 285"/>
                <a:gd name="T10" fmla="*/ 486 w 501"/>
                <a:gd name="T11" fmla="*/ 214 h 285"/>
                <a:gd name="T12" fmla="*/ 336 w 501"/>
                <a:gd name="T13" fmla="*/ 285 h 285"/>
                <a:gd name="T14" fmla="*/ 95 w 501"/>
                <a:gd name="T15" fmla="*/ 285 h 285"/>
                <a:gd name="T16" fmla="*/ 0 w 501"/>
                <a:gd name="T17" fmla="*/ 267 h 285"/>
                <a:gd name="T18" fmla="*/ 5 w 501"/>
                <a:gd name="T19" fmla="*/ 187 h 285"/>
                <a:gd name="T20" fmla="*/ 5 w 501"/>
                <a:gd name="T21" fmla="*/ 187 h 2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01" h="285">
                  <a:moveTo>
                    <a:pt x="5" y="187"/>
                  </a:moveTo>
                  <a:lnTo>
                    <a:pt x="211" y="107"/>
                  </a:lnTo>
                  <a:lnTo>
                    <a:pt x="336" y="18"/>
                  </a:lnTo>
                  <a:lnTo>
                    <a:pt x="421" y="0"/>
                  </a:lnTo>
                  <a:lnTo>
                    <a:pt x="501" y="80"/>
                  </a:lnTo>
                  <a:lnTo>
                    <a:pt x="486" y="214"/>
                  </a:lnTo>
                  <a:lnTo>
                    <a:pt x="336" y="285"/>
                  </a:lnTo>
                  <a:lnTo>
                    <a:pt x="95" y="285"/>
                  </a:lnTo>
                  <a:lnTo>
                    <a:pt x="0" y="267"/>
                  </a:lnTo>
                  <a:lnTo>
                    <a:pt x="5" y="187"/>
                  </a:lnTo>
                  <a:close/>
                </a:path>
              </a:pathLst>
            </a:custGeom>
            <a:solidFill>
              <a:srgbClr val="FF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66" name="Freeform 39"/>
            <p:cNvSpPr>
              <a:spLocks/>
            </p:cNvSpPr>
            <p:nvPr/>
          </p:nvSpPr>
          <p:spPr bwMode="auto">
            <a:xfrm>
              <a:off x="1748" y="2126"/>
              <a:ext cx="356" cy="343"/>
            </a:xfrm>
            <a:custGeom>
              <a:avLst/>
              <a:gdLst>
                <a:gd name="T0" fmla="*/ 35 w 356"/>
                <a:gd name="T1" fmla="*/ 45 h 343"/>
                <a:gd name="T2" fmla="*/ 150 w 356"/>
                <a:gd name="T3" fmla="*/ 45 h 343"/>
                <a:gd name="T4" fmla="*/ 281 w 356"/>
                <a:gd name="T5" fmla="*/ 0 h 343"/>
                <a:gd name="T6" fmla="*/ 356 w 356"/>
                <a:gd name="T7" fmla="*/ 54 h 343"/>
                <a:gd name="T8" fmla="*/ 311 w 356"/>
                <a:gd name="T9" fmla="*/ 152 h 343"/>
                <a:gd name="T10" fmla="*/ 276 w 356"/>
                <a:gd name="T11" fmla="*/ 223 h 343"/>
                <a:gd name="T12" fmla="*/ 215 w 356"/>
                <a:gd name="T13" fmla="*/ 307 h 343"/>
                <a:gd name="T14" fmla="*/ 100 w 356"/>
                <a:gd name="T15" fmla="*/ 343 h 343"/>
                <a:gd name="T16" fmla="*/ 15 w 356"/>
                <a:gd name="T17" fmla="*/ 263 h 343"/>
                <a:gd name="T18" fmla="*/ 0 w 356"/>
                <a:gd name="T19" fmla="*/ 165 h 343"/>
                <a:gd name="T20" fmla="*/ 35 w 356"/>
                <a:gd name="T21" fmla="*/ 45 h 343"/>
                <a:gd name="T22" fmla="*/ 35 w 356"/>
                <a:gd name="T23" fmla="*/ 45 h 34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6" h="343">
                  <a:moveTo>
                    <a:pt x="35" y="45"/>
                  </a:moveTo>
                  <a:lnTo>
                    <a:pt x="150" y="45"/>
                  </a:lnTo>
                  <a:lnTo>
                    <a:pt x="281" y="0"/>
                  </a:lnTo>
                  <a:lnTo>
                    <a:pt x="356" y="54"/>
                  </a:lnTo>
                  <a:lnTo>
                    <a:pt x="311" y="152"/>
                  </a:lnTo>
                  <a:lnTo>
                    <a:pt x="276" y="223"/>
                  </a:lnTo>
                  <a:lnTo>
                    <a:pt x="215" y="307"/>
                  </a:lnTo>
                  <a:lnTo>
                    <a:pt x="100" y="343"/>
                  </a:lnTo>
                  <a:lnTo>
                    <a:pt x="15" y="263"/>
                  </a:lnTo>
                  <a:lnTo>
                    <a:pt x="0" y="165"/>
                  </a:lnTo>
                  <a:lnTo>
                    <a:pt x="35" y="45"/>
                  </a:lnTo>
                  <a:close/>
                </a:path>
              </a:pathLst>
            </a:custGeom>
            <a:solidFill>
              <a:srgbClr val="FF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67" name="Freeform 40"/>
            <p:cNvSpPr>
              <a:spLocks/>
            </p:cNvSpPr>
            <p:nvPr/>
          </p:nvSpPr>
          <p:spPr bwMode="auto">
            <a:xfrm>
              <a:off x="1653" y="426"/>
              <a:ext cx="1133" cy="1126"/>
            </a:xfrm>
            <a:custGeom>
              <a:avLst/>
              <a:gdLst>
                <a:gd name="T0" fmla="*/ 476 w 1133"/>
                <a:gd name="T1" fmla="*/ 0 h 1126"/>
                <a:gd name="T2" fmla="*/ 356 w 1133"/>
                <a:gd name="T3" fmla="*/ 276 h 1126"/>
                <a:gd name="T4" fmla="*/ 110 w 1133"/>
                <a:gd name="T5" fmla="*/ 530 h 1126"/>
                <a:gd name="T6" fmla="*/ 25 w 1133"/>
                <a:gd name="T7" fmla="*/ 930 h 1126"/>
                <a:gd name="T8" fmla="*/ 0 w 1133"/>
                <a:gd name="T9" fmla="*/ 1126 h 1126"/>
                <a:gd name="T10" fmla="*/ 265 w 1133"/>
                <a:gd name="T11" fmla="*/ 1095 h 1126"/>
                <a:gd name="T12" fmla="*/ 611 w 1133"/>
                <a:gd name="T13" fmla="*/ 1037 h 1126"/>
                <a:gd name="T14" fmla="*/ 932 w 1133"/>
                <a:gd name="T15" fmla="*/ 935 h 1126"/>
                <a:gd name="T16" fmla="*/ 1067 w 1133"/>
                <a:gd name="T17" fmla="*/ 877 h 1126"/>
                <a:gd name="T18" fmla="*/ 1133 w 1133"/>
                <a:gd name="T19" fmla="*/ 614 h 1126"/>
                <a:gd name="T20" fmla="*/ 1103 w 1133"/>
                <a:gd name="T21" fmla="*/ 267 h 1126"/>
                <a:gd name="T22" fmla="*/ 792 w 1133"/>
                <a:gd name="T23" fmla="*/ 169 h 1126"/>
                <a:gd name="T24" fmla="*/ 621 w 1133"/>
                <a:gd name="T25" fmla="*/ 89 h 1126"/>
                <a:gd name="T26" fmla="*/ 476 w 1133"/>
                <a:gd name="T27" fmla="*/ 0 h 1126"/>
                <a:gd name="T28" fmla="*/ 476 w 1133"/>
                <a:gd name="T29" fmla="*/ 0 h 112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133" h="1126">
                  <a:moveTo>
                    <a:pt x="476" y="0"/>
                  </a:moveTo>
                  <a:lnTo>
                    <a:pt x="356" y="276"/>
                  </a:lnTo>
                  <a:lnTo>
                    <a:pt x="110" y="530"/>
                  </a:lnTo>
                  <a:lnTo>
                    <a:pt x="25" y="930"/>
                  </a:lnTo>
                  <a:lnTo>
                    <a:pt x="0" y="1126"/>
                  </a:lnTo>
                  <a:lnTo>
                    <a:pt x="265" y="1095"/>
                  </a:lnTo>
                  <a:lnTo>
                    <a:pt x="611" y="1037"/>
                  </a:lnTo>
                  <a:lnTo>
                    <a:pt x="932" y="935"/>
                  </a:lnTo>
                  <a:lnTo>
                    <a:pt x="1067" y="877"/>
                  </a:lnTo>
                  <a:lnTo>
                    <a:pt x="1133" y="614"/>
                  </a:lnTo>
                  <a:lnTo>
                    <a:pt x="1103" y="267"/>
                  </a:lnTo>
                  <a:lnTo>
                    <a:pt x="792" y="169"/>
                  </a:lnTo>
                  <a:lnTo>
                    <a:pt x="621" y="89"/>
                  </a:lnTo>
                  <a:lnTo>
                    <a:pt x="476" y="0"/>
                  </a:lnTo>
                  <a:close/>
                </a:path>
              </a:pathLst>
            </a:custGeom>
            <a:solidFill>
              <a:srgbClr val="FFF2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68" name="Freeform 41"/>
            <p:cNvSpPr>
              <a:spLocks/>
            </p:cNvSpPr>
            <p:nvPr/>
          </p:nvSpPr>
          <p:spPr bwMode="auto">
            <a:xfrm>
              <a:off x="1828" y="551"/>
              <a:ext cx="587" cy="966"/>
            </a:xfrm>
            <a:custGeom>
              <a:avLst/>
              <a:gdLst>
                <a:gd name="T0" fmla="*/ 416 w 587"/>
                <a:gd name="T1" fmla="*/ 0 h 966"/>
                <a:gd name="T2" fmla="*/ 376 w 587"/>
                <a:gd name="T3" fmla="*/ 267 h 966"/>
                <a:gd name="T4" fmla="*/ 251 w 587"/>
                <a:gd name="T5" fmla="*/ 534 h 966"/>
                <a:gd name="T6" fmla="*/ 115 w 587"/>
                <a:gd name="T7" fmla="*/ 752 h 966"/>
                <a:gd name="T8" fmla="*/ 0 w 587"/>
                <a:gd name="T9" fmla="*/ 966 h 966"/>
                <a:gd name="T10" fmla="*/ 196 w 587"/>
                <a:gd name="T11" fmla="*/ 966 h 966"/>
                <a:gd name="T12" fmla="*/ 311 w 587"/>
                <a:gd name="T13" fmla="*/ 770 h 966"/>
                <a:gd name="T14" fmla="*/ 416 w 587"/>
                <a:gd name="T15" fmla="*/ 645 h 966"/>
                <a:gd name="T16" fmla="*/ 547 w 587"/>
                <a:gd name="T17" fmla="*/ 476 h 966"/>
                <a:gd name="T18" fmla="*/ 587 w 587"/>
                <a:gd name="T19" fmla="*/ 294 h 966"/>
                <a:gd name="T20" fmla="*/ 572 w 587"/>
                <a:gd name="T21" fmla="*/ 98 h 966"/>
                <a:gd name="T22" fmla="*/ 416 w 587"/>
                <a:gd name="T23" fmla="*/ 0 h 966"/>
                <a:gd name="T24" fmla="*/ 416 w 587"/>
                <a:gd name="T25" fmla="*/ 0 h 9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7" h="966">
                  <a:moveTo>
                    <a:pt x="416" y="0"/>
                  </a:moveTo>
                  <a:lnTo>
                    <a:pt x="376" y="267"/>
                  </a:lnTo>
                  <a:lnTo>
                    <a:pt x="251" y="534"/>
                  </a:lnTo>
                  <a:lnTo>
                    <a:pt x="115" y="752"/>
                  </a:lnTo>
                  <a:lnTo>
                    <a:pt x="0" y="966"/>
                  </a:lnTo>
                  <a:lnTo>
                    <a:pt x="196" y="966"/>
                  </a:lnTo>
                  <a:lnTo>
                    <a:pt x="311" y="770"/>
                  </a:lnTo>
                  <a:lnTo>
                    <a:pt x="416" y="645"/>
                  </a:lnTo>
                  <a:lnTo>
                    <a:pt x="547" y="476"/>
                  </a:lnTo>
                  <a:lnTo>
                    <a:pt x="587" y="294"/>
                  </a:lnTo>
                  <a:lnTo>
                    <a:pt x="572" y="98"/>
                  </a:lnTo>
                  <a:lnTo>
                    <a:pt x="416" y="0"/>
                  </a:lnTo>
                  <a:close/>
                </a:path>
              </a:pathLst>
            </a:custGeom>
            <a:solidFill>
              <a:srgbClr val="FF80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69" name="Freeform 42"/>
            <p:cNvSpPr>
              <a:spLocks/>
            </p:cNvSpPr>
            <p:nvPr/>
          </p:nvSpPr>
          <p:spPr bwMode="auto">
            <a:xfrm>
              <a:off x="2194" y="-219"/>
              <a:ext cx="642" cy="859"/>
            </a:xfrm>
            <a:custGeom>
              <a:avLst/>
              <a:gdLst>
                <a:gd name="T0" fmla="*/ 0 w 642"/>
                <a:gd name="T1" fmla="*/ 725 h 859"/>
                <a:gd name="T2" fmla="*/ 105 w 642"/>
                <a:gd name="T3" fmla="*/ 565 h 859"/>
                <a:gd name="T4" fmla="*/ 170 w 642"/>
                <a:gd name="T5" fmla="*/ 436 h 859"/>
                <a:gd name="T6" fmla="*/ 140 w 642"/>
                <a:gd name="T7" fmla="*/ 320 h 859"/>
                <a:gd name="T8" fmla="*/ 140 w 642"/>
                <a:gd name="T9" fmla="*/ 214 h 859"/>
                <a:gd name="T10" fmla="*/ 206 w 642"/>
                <a:gd name="T11" fmla="*/ 85 h 859"/>
                <a:gd name="T12" fmla="*/ 271 w 642"/>
                <a:gd name="T13" fmla="*/ 36 h 859"/>
                <a:gd name="T14" fmla="*/ 411 w 642"/>
                <a:gd name="T15" fmla="*/ 0 h 859"/>
                <a:gd name="T16" fmla="*/ 516 w 642"/>
                <a:gd name="T17" fmla="*/ 89 h 859"/>
                <a:gd name="T18" fmla="*/ 536 w 642"/>
                <a:gd name="T19" fmla="*/ 307 h 859"/>
                <a:gd name="T20" fmla="*/ 526 w 642"/>
                <a:gd name="T21" fmla="*/ 405 h 859"/>
                <a:gd name="T22" fmla="*/ 642 w 642"/>
                <a:gd name="T23" fmla="*/ 503 h 859"/>
                <a:gd name="T24" fmla="*/ 622 w 642"/>
                <a:gd name="T25" fmla="*/ 565 h 859"/>
                <a:gd name="T26" fmla="*/ 471 w 642"/>
                <a:gd name="T27" fmla="*/ 610 h 859"/>
                <a:gd name="T28" fmla="*/ 401 w 642"/>
                <a:gd name="T29" fmla="*/ 708 h 859"/>
                <a:gd name="T30" fmla="*/ 371 w 642"/>
                <a:gd name="T31" fmla="*/ 823 h 859"/>
                <a:gd name="T32" fmla="*/ 231 w 642"/>
                <a:gd name="T33" fmla="*/ 859 h 859"/>
                <a:gd name="T34" fmla="*/ 95 w 642"/>
                <a:gd name="T35" fmla="*/ 823 h 859"/>
                <a:gd name="T36" fmla="*/ 0 w 642"/>
                <a:gd name="T37" fmla="*/ 725 h 859"/>
                <a:gd name="T38" fmla="*/ 0 w 642"/>
                <a:gd name="T39" fmla="*/ 725 h 85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642" h="859">
                  <a:moveTo>
                    <a:pt x="0" y="725"/>
                  </a:moveTo>
                  <a:lnTo>
                    <a:pt x="105" y="565"/>
                  </a:lnTo>
                  <a:lnTo>
                    <a:pt x="170" y="436"/>
                  </a:lnTo>
                  <a:lnTo>
                    <a:pt x="140" y="320"/>
                  </a:lnTo>
                  <a:lnTo>
                    <a:pt x="140" y="214"/>
                  </a:lnTo>
                  <a:lnTo>
                    <a:pt x="206" y="85"/>
                  </a:lnTo>
                  <a:lnTo>
                    <a:pt x="271" y="36"/>
                  </a:lnTo>
                  <a:lnTo>
                    <a:pt x="411" y="0"/>
                  </a:lnTo>
                  <a:lnTo>
                    <a:pt x="516" y="89"/>
                  </a:lnTo>
                  <a:lnTo>
                    <a:pt x="536" y="307"/>
                  </a:lnTo>
                  <a:lnTo>
                    <a:pt x="526" y="405"/>
                  </a:lnTo>
                  <a:lnTo>
                    <a:pt x="642" y="503"/>
                  </a:lnTo>
                  <a:lnTo>
                    <a:pt x="622" y="565"/>
                  </a:lnTo>
                  <a:lnTo>
                    <a:pt x="471" y="610"/>
                  </a:lnTo>
                  <a:lnTo>
                    <a:pt x="401" y="708"/>
                  </a:lnTo>
                  <a:lnTo>
                    <a:pt x="371" y="823"/>
                  </a:lnTo>
                  <a:lnTo>
                    <a:pt x="231" y="859"/>
                  </a:lnTo>
                  <a:lnTo>
                    <a:pt x="95" y="823"/>
                  </a:lnTo>
                  <a:lnTo>
                    <a:pt x="0" y="725"/>
                  </a:lnTo>
                  <a:close/>
                </a:path>
              </a:pathLst>
            </a:custGeom>
            <a:solidFill>
              <a:srgbClr val="FF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70" name="Freeform 43"/>
            <p:cNvSpPr>
              <a:spLocks/>
            </p:cNvSpPr>
            <p:nvPr/>
          </p:nvSpPr>
          <p:spPr bwMode="auto">
            <a:xfrm>
              <a:off x="4264" y="-953"/>
              <a:ext cx="717" cy="2114"/>
            </a:xfrm>
            <a:custGeom>
              <a:avLst/>
              <a:gdLst>
                <a:gd name="T0" fmla="*/ 36 w 717"/>
                <a:gd name="T1" fmla="*/ 2114 h 2114"/>
                <a:gd name="T2" fmla="*/ 0 w 717"/>
                <a:gd name="T3" fmla="*/ 2082 h 2114"/>
                <a:gd name="T4" fmla="*/ 36 w 717"/>
                <a:gd name="T5" fmla="*/ 1953 h 2114"/>
                <a:gd name="T6" fmla="*/ 76 w 717"/>
                <a:gd name="T7" fmla="*/ 1820 h 2114"/>
                <a:gd name="T8" fmla="*/ 116 w 717"/>
                <a:gd name="T9" fmla="*/ 1686 h 2114"/>
                <a:gd name="T10" fmla="*/ 161 w 717"/>
                <a:gd name="T11" fmla="*/ 1557 h 2114"/>
                <a:gd name="T12" fmla="*/ 211 w 717"/>
                <a:gd name="T13" fmla="*/ 1428 h 2114"/>
                <a:gd name="T14" fmla="*/ 256 w 717"/>
                <a:gd name="T15" fmla="*/ 1299 h 2114"/>
                <a:gd name="T16" fmla="*/ 306 w 717"/>
                <a:gd name="T17" fmla="*/ 1170 h 2114"/>
                <a:gd name="T18" fmla="*/ 356 w 717"/>
                <a:gd name="T19" fmla="*/ 1041 h 2114"/>
                <a:gd name="T20" fmla="*/ 401 w 717"/>
                <a:gd name="T21" fmla="*/ 908 h 2114"/>
                <a:gd name="T22" fmla="*/ 447 w 717"/>
                <a:gd name="T23" fmla="*/ 783 h 2114"/>
                <a:gd name="T24" fmla="*/ 492 w 717"/>
                <a:gd name="T25" fmla="*/ 649 h 2114"/>
                <a:gd name="T26" fmla="*/ 542 w 717"/>
                <a:gd name="T27" fmla="*/ 525 h 2114"/>
                <a:gd name="T28" fmla="*/ 587 w 717"/>
                <a:gd name="T29" fmla="*/ 391 h 2114"/>
                <a:gd name="T30" fmla="*/ 632 w 717"/>
                <a:gd name="T31" fmla="*/ 262 h 2114"/>
                <a:gd name="T32" fmla="*/ 667 w 717"/>
                <a:gd name="T33" fmla="*/ 129 h 2114"/>
                <a:gd name="T34" fmla="*/ 712 w 717"/>
                <a:gd name="T35" fmla="*/ 0 h 2114"/>
                <a:gd name="T36" fmla="*/ 717 w 717"/>
                <a:gd name="T37" fmla="*/ 66 h 2114"/>
                <a:gd name="T38" fmla="*/ 712 w 717"/>
                <a:gd name="T39" fmla="*/ 164 h 2114"/>
                <a:gd name="T40" fmla="*/ 692 w 717"/>
                <a:gd name="T41" fmla="*/ 284 h 2114"/>
                <a:gd name="T42" fmla="*/ 667 w 717"/>
                <a:gd name="T43" fmla="*/ 422 h 2114"/>
                <a:gd name="T44" fmla="*/ 632 w 717"/>
                <a:gd name="T45" fmla="*/ 574 h 2114"/>
                <a:gd name="T46" fmla="*/ 592 w 717"/>
                <a:gd name="T47" fmla="*/ 734 h 2114"/>
                <a:gd name="T48" fmla="*/ 542 w 717"/>
                <a:gd name="T49" fmla="*/ 908 h 2114"/>
                <a:gd name="T50" fmla="*/ 492 w 717"/>
                <a:gd name="T51" fmla="*/ 1081 h 2114"/>
                <a:gd name="T52" fmla="*/ 432 w 717"/>
                <a:gd name="T53" fmla="*/ 1255 h 2114"/>
                <a:gd name="T54" fmla="*/ 371 w 717"/>
                <a:gd name="T55" fmla="*/ 1424 h 2114"/>
                <a:gd name="T56" fmla="*/ 311 w 717"/>
                <a:gd name="T57" fmla="*/ 1580 h 2114"/>
                <a:gd name="T58" fmla="*/ 251 w 717"/>
                <a:gd name="T59" fmla="*/ 1731 h 2114"/>
                <a:gd name="T60" fmla="*/ 191 w 717"/>
                <a:gd name="T61" fmla="*/ 1860 h 2114"/>
                <a:gd name="T62" fmla="*/ 131 w 717"/>
                <a:gd name="T63" fmla="*/ 1967 h 2114"/>
                <a:gd name="T64" fmla="*/ 81 w 717"/>
                <a:gd name="T65" fmla="*/ 2056 h 2114"/>
                <a:gd name="T66" fmla="*/ 36 w 717"/>
                <a:gd name="T67" fmla="*/ 2114 h 2114"/>
                <a:gd name="T68" fmla="*/ 36 w 717"/>
                <a:gd name="T69" fmla="*/ 2114 h 211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17" h="2114">
                  <a:moveTo>
                    <a:pt x="36" y="2114"/>
                  </a:moveTo>
                  <a:lnTo>
                    <a:pt x="0" y="2082"/>
                  </a:lnTo>
                  <a:lnTo>
                    <a:pt x="36" y="1953"/>
                  </a:lnTo>
                  <a:lnTo>
                    <a:pt x="76" y="1820"/>
                  </a:lnTo>
                  <a:lnTo>
                    <a:pt x="116" y="1686"/>
                  </a:lnTo>
                  <a:lnTo>
                    <a:pt x="161" y="1557"/>
                  </a:lnTo>
                  <a:lnTo>
                    <a:pt x="211" y="1428"/>
                  </a:lnTo>
                  <a:lnTo>
                    <a:pt x="256" y="1299"/>
                  </a:lnTo>
                  <a:lnTo>
                    <a:pt x="306" y="1170"/>
                  </a:lnTo>
                  <a:lnTo>
                    <a:pt x="356" y="1041"/>
                  </a:lnTo>
                  <a:lnTo>
                    <a:pt x="401" y="908"/>
                  </a:lnTo>
                  <a:lnTo>
                    <a:pt x="447" y="783"/>
                  </a:lnTo>
                  <a:lnTo>
                    <a:pt x="492" y="649"/>
                  </a:lnTo>
                  <a:lnTo>
                    <a:pt x="542" y="525"/>
                  </a:lnTo>
                  <a:lnTo>
                    <a:pt x="587" y="391"/>
                  </a:lnTo>
                  <a:lnTo>
                    <a:pt x="632" y="262"/>
                  </a:lnTo>
                  <a:lnTo>
                    <a:pt x="667" y="129"/>
                  </a:lnTo>
                  <a:lnTo>
                    <a:pt x="712" y="0"/>
                  </a:lnTo>
                  <a:lnTo>
                    <a:pt x="717" y="66"/>
                  </a:lnTo>
                  <a:lnTo>
                    <a:pt x="712" y="164"/>
                  </a:lnTo>
                  <a:lnTo>
                    <a:pt x="692" y="284"/>
                  </a:lnTo>
                  <a:lnTo>
                    <a:pt x="667" y="422"/>
                  </a:lnTo>
                  <a:lnTo>
                    <a:pt x="632" y="574"/>
                  </a:lnTo>
                  <a:lnTo>
                    <a:pt x="592" y="734"/>
                  </a:lnTo>
                  <a:lnTo>
                    <a:pt x="542" y="908"/>
                  </a:lnTo>
                  <a:lnTo>
                    <a:pt x="492" y="1081"/>
                  </a:lnTo>
                  <a:lnTo>
                    <a:pt x="432" y="1255"/>
                  </a:lnTo>
                  <a:lnTo>
                    <a:pt x="371" y="1424"/>
                  </a:lnTo>
                  <a:lnTo>
                    <a:pt x="311" y="1580"/>
                  </a:lnTo>
                  <a:lnTo>
                    <a:pt x="251" y="1731"/>
                  </a:lnTo>
                  <a:lnTo>
                    <a:pt x="191" y="1860"/>
                  </a:lnTo>
                  <a:lnTo>
                    <a:pt x="131" y="1967"/>
                  </a:lnTo>
                  <a:lnTo>
                    <a:pt x="81" y="2056"/>
                  </a:lnTo>
                  <a:lnTo>
                    <a:pt x="36" y="2114"/>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71" name="Freeform 44"/>
            <p:cNvSpPr>
              <a:spLocks/>
            </p:cNvSpPr>
            <p:nvPr/>
          </p:nvSpPr>
          <p:spPr bwMode="auto">
            <a:xfrm>
              <a:off x="4004" y="-918"/>
              <a:ext cx="4456" cy="4277"/>
            </a:xfrm>
            <a:custGeom>
              <a:avLst/>
              <a:gdLst>
                <a:gd name="T0" fmla="*/ 4456 w 4456"/>
                <a:gd name="T1" fmla="*/ 94 h 4277"/>
                <a:gd name="T2" fmla="*/ 4396 w 4456"/>
                <a:gd name="T3" fmla="*/ 192 h 4277"/>
                <a:gd name="T4" fmla="*/ 4401 w 4456"/>
                <a:gd name="T5" fmla="*/ 254 h 4277"/>
                <a:gd name="T6" fmla="*/ 4451 w 4456"/>
                <a:gd name="T7" fmla="*/ 303 h 4277"/>
                <a:gd name="T8" fmla="*/ 4451 w 4456"/>
                <a:gd name="T9" fmla="*/ 383 h 4277"/>
                <a:gd name="T10" fmla="*/ 4436 w 4456"/>
                <a:gd name="T11" fmla="*/ 454 h 4277"/>
                <a:gd name="T12" fmla="*/ 4401 w 4456"/>
                <a:gd name="T13" fmla="*/ 530 h 4277"/>
                <a:gd name="T14" fmla="*/ 4371 w 4456"/>
                <a:gd name="T15" fmla="*/ 606 h 4277"/>
                <a:gd name="T16" fmla="*/ 4341 w 4456"/>
                <a:gd name="T17" fmla="*/ 681 h 4277"/>
                <a:gd name="T18" fmla="*/ 4166 w 4456"/>
                <a:gd name="T19" fmla="*/ 1238 h 4277"/>
                <a:gd name="T20" fmla="*/ 3990 w 4456"/>
                <a:gd name="T21" fmla="*/ 1936 h 4277"/>
                <a:gd name="T22" fmla="*/ 3820 w 4456"/>
                <a:gd name="T23" fmla="*/ 2675 h 4277"/>
                <a:gd name="T24" fmla="*/ 3654 w 4456"/>
                <a:gd name="T25" fmla="*/ 3338 h 4277"/>
                <a:gd name="T26" fmla="*/ 3509 w 4456"/>
                <a:gd name="T27" fmla="*/ 3810 h 4277"/>
                <a:gd name="T28" fmla="*/ 3409 w 4456"/>
                <a:gd name="T29" fmla="*/ 3886 h 4277"/>
                <a:gd name="T30" fmla="*/ 3348 w 4456"/>
                <a:gd name="T31" fmla="*/ 3890 h 4277"/>
                <a:gd name="T32" fmla="*/ 3313 w 4456"/>
                <a:gd name="T33" fmla="*/ 3935 h 4277"/>
                <a:gd name="T34" fmla="*/ 3283 w 4456"/>
                <a:gd name="T35" fmla="*/ 3997 h 4277"/>
                <a:gd name="T36" fmla="*/ 3268 w 4456"/>
                <a:gd name="T37" fmla="*/ 4059 h 4277"/>
                <a:gd name="T38" fmla="*/ 3253 w 4456"/>
                <a:gd name="T39" fmla="*/ 4228 h 4277"/>
                <a:gd name="T40" fmla="*/ 3153 w 4456"/>
                <a:gd name="T41" fmla="*/ 4215 h 4277"/>
                <a:gd name="T42" fmla="*/ 3053 w 4456"/>
                <a:gd name="T43" fmla="*/ 4215 h 4277"/>
                <a:gd name="T44" fmla="*/ 2977 w 4456"/>
                <a:gd name="T45" fmla="*/ 4277 h 4277"/>
                <a:gd name="T46" fmla="*/ 2496 w 4456"/>
                <a:gd name="T47" fmla="*/ 4210 h 4277"/>
                <a:gd name="T48" fmla="*/ 2015 w 4456"/>
                <a:gd name="T49" fmla="*/ 4193 h 4277"/>
                <a:gd name="T50" fmla="*/ 1529 w 4456"/>
                <a:gd name="T51" fmla="*/ 4188 h 4277"/>
                <a:gd name="T52" fmla="*/ 1052 w 4456"/>
                <a:gd name="T53" fmla="*/ 4184 h 4277"/>
                <a:gd name="T54" fmla="*/ 576 w 4456"/>
                <a:gd name="T55" fmla="*/ 4148 h 4277"/>
                <a:gd name="T56" fmla="*/ 381 w 4456"/>
                <a:gd name="T57" fmla="*/ 4121 h 4277"/>
                <a:gd name="T58" fmla="*/ 301 w 4456"/>
                <a:gd name="T59" fmla="*/ 4104 h 4277"/>
                <a:gd name="T60" fmla="*/ 230 w 4456"/>
                <a:gd name="T61" fmla="*/ 4081 h 4277"/>
                <a:gd name="T62" fmla="*/ 165 w 4456"/>
                <a:gd name="T63" fmla="*/ 4041 h 4277"/>
                <a:gd name="T64" fmla="*/ 140 w 4456"/>
                <a:gd name="T65" fmla="*/ 3988 h 4277"/>
                <a:gd name="T66" fmla="*/ 0 w 4456"/>
                <a:gd name="T67" fmla="*/ 3894 h 4277"/>
                <a:gd name="T68" fmla="*/ 371 w 4456"/>
                <a:gd name="T69" fmla="*/ 3917 h 4277"/>
                <a:gd name="T70" fmla="*/ 942 w 4456"/>
                <a:gd name="T71" fmla="*/ 3961 h 4277"/>
                <a:gd name="T72" fmla="*/ 1529 w 4456"/>
                <a:gd name="T73" fmla="*/ 3970 h 4277"/>
                <a:gd name="T74" fmla="*/ 2115 w 4456"/>
                <a:gd name="T75" fmla="*/ 3970 h 4277"/>
                <a:gd name="T76" fmla="*/ 2697 w 4456"/>
                <a:gd name="T77" fmla="*/ 4006 h 4277"/>
                <a:gd name="T78" fmla="*/ 3198 w 4456"/>
                <a:gd name="T79" fmla="*/ 3859 h 4277"/>
                <a:gd name="T80" fmla="*/ 3454 w 4456"/>
                <a:gd name="T81" fmla="*/ 3196 h 4277"/>
                <a:gd name="T82" fmla="*/ 3639 w 4456"/>
                <a:gd name="T83" fmla="*/ 2452 h 4277"/>
                <a:gd name="T84" fmla="*/ 3805 w 4456"/>
                <a:gd name="T85" fmla="*/ 1678 h 4277"/>
                <a:gd name="T86" fmla="*/ 4020 w 4456"/>
                <a:gd name="T87" fmla="*/ 908 h 4277"/>
                <a:gd name="T88" fmla="*/ 4341 w 4456"/>
                <a:gd name="T89" fmla="*/ 183 h 4277"/>
                <a:gd name="T90" fmla="*/ 3940 w 4456"/>
                <a:gd name="T91" fmla="*/ 143 h 4277"/>
                <a:gd name="T92" fmla="*/ 3328 w 4456"/>
                <a:gd name="T93" fmla="*/ 156 h 4277"/>
                <a:gd name="T94" fmla="*/ 2687 w 4456"/>
                <a:gd name="T95" fmla="*/ 178 h 4277"/>
                <a:gd name="T96" fmla="*/ 2050 w 4456"/>
                <a:gd name="T97" fmla="*/ 169 h 4277"/>
                <a:gd name="T98" fmla="*/ 1489 w 4456"/>
                <a:gd name="T99" fmla="*/ 120 h 4277"/>
                <a:gd name="T100" fmla="*/ 1378 w 4456"/>
                <a:gd name="T101" fmla="*/ 63 h 4277"/>
                <a:gd name="T102" fmla="*/ 1990 w 4456"/>
                <a:gd name="T103" fmla="*/ 76 h 4277"/>
                <a:gd name="T104" fmla="*/ 2602 w 4456"/>
                <a:gd name="T105" fmla="*/ 49 h 4277"/>
                <a:gd name="T106" fmla="*/ 3213 w 4456"/>
                <a:gd name="T107" fmla="*/ 18 h 4277"/>
                <a:gd name="T108" fmla="*/ 3820 w 4456"/>
                <a:gd name="T109" fmla="*/ 0 h 4277"/>
                <a:gd name="T110" fmla="*/ 4436 w 4456"/>
                <a:gd name="T111" fmla="*/ 31 h 427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56" h="4277">
                  <a:moveTo>
                    <a:pt x="4436" y="31"/>
                  </a:moveTo>
                  <a:lnTo>
                    <a:pt x="4456" y="58"/>
                  </a:lnTo>
                  <a:lnTo>
                    <a:pt x="4456" y="94"/>
                  </a:lnTo>
                  <a:lnTo>
                    <a:pt x="4436" y="125"/>
                  </a:lnTo>
                  <a:lnTo>
                    <a:pt x="4421" y="165"/>
                  </a:lnTo>
                  <a:lnTo>
                    <a:pt x="4396" y="192"/>
                  </a:lnTo>
                  <a:lnTo>
                    <a:pt x="4391" y="227"/>
                  </a:lnTo>
                  <a:lnTo>
                    <a:pt x="4391" y="241"/>
                  </a:lnTo>
                  <a:lnTo>
                    <a:pt x="4401" y="254"/>
                  </a:lnTo>
                  <a:lnTo>
                    <a:pt x="4421" y="267"/>
                  </a:lnTo>
                  <a:lnTo>
                    <a:pt x="4451" y="281"/>
                  </a:lnTo>
                  <a:lnTo>
                    <a:pt x="4451" y="303"/>
                  </a:lnTo>
                  <a:lnTo>
                    <a:pt x="4456" y="330"/>
                  </a:lnTo>
                  <a:lnTo>
                    <a:pt x="4451" y="352"/>
                  </a:lnTo>
                  <a:lnTo>
                    <a:pt x="4451" y="383"/>
                  </a:lnTo>
                  <a:lnTo>
                    <a:pt x="4446" y="405"/>
                  </a:lnTo>
                  <a:lnTo>
                    <a:pt x="4441" y="432"/>
                  </a:lnTo>
                  <a:lnTo>
                    <a:pt x="4436" y="454"/>
                  </a:lnTo>
                  <a:lnTo>
                    <a:pt x="4426" y="485"/>
                  </a:lnTo>
                  <a:lnTo>
                    <a:pt x="4416" y="508"/>
                  </a:lnTo>
                  <a:lnTo>
                    <a:pt x="4401" y="530"/>
                  </a:lnTo>
                  <a:lnTo>
                    <a:pt x="4391" y="557"/>
                  </a:lnTo>
                  <a:lnTo>
                    <a:pt x="4386" y="583"/>
                  </a:lnTo>
                  <a:lnTo>
                    <a:pt x="4371" y="606"/>
                  </a:lnTo>
                  <a:lnTo>
                    <a:pt x="4361" y="628"/>
                  </a:lnTo>
                  <a:lnTo>
                    <a:pt x="4351" y="654"/>
                  </a:lnTo>
                  <a:lnTo>
                    <a:pt x="4341" y="681"/>
                  </a:lnTo>
                  <a:lnTo>
                    <a:pt x="4281" y="841"/>
                  </a:lnTo>
                  <a:lnTo>
                    <a:pt x="4226" y="1028"/>
                  </a:lnTo>
                  <a:lnTo>
                    <a:pt x="4166" y="1238"/>
                  </a:lnTo>
                  <a:lnTo>
                    <a:pt x="4110" y="1460"/>
                  </a:lnTo>
                  <a:lnTo>
                    <a:pt x="4045" y="1691"/>
                  </a:lnTo>
                  <a:lnTo>
                    <a:pt x="3990" y="1936"/>
                  </a:lnTo>
                  <a:lnTo>
                    <a:pt x="3930" y="2185"/>
                  </a:lnTo>
                  <a:lnTo>
                    <a:pt x="3880" y="2435"/>
                  </a:lnTo>
                  <a:lnTo>
                    <a:pt x="3820" y="2675"/>
                  </a:lnTo>
                  <a:lnTo>
                    <a:pt x="3765" y="2906"/>
                  </a:lnTo>
                  <a:lnTo>
                    <a:pt x="3709" y="3129"/>
                  </a:lnTo>
                  <a:lnTo>
                    <a:pt x="3654" y="3338"/>
                  </a:lnTo>
                  <a:lnTo>
                    <a:pt x="3604" y="3516"/>
                  </a:lnTo>
                  <a:lnTo>
                    <a:pt x="3554" y="3681"/>
                  </a:lnTo>
                  <a:lnTo>
                    <a:pt x="3509" y="3810"/>
                  </a:lnTo>
                  <a:lnTo>
                    <a:pt x="3464" y="3912"/>
                  </a:lnTo>
                  <a:lnTo>
                    <a:pt x="3429" y="3890"/>
                  </a:lnTo>
                  <a:lnTo>
                    <a:pt x="3409" y="3886"/>
                  </a:lnTo>
                  <a:lnTo>
                    <a:pt x="3389" y="3877"/>
                  </a:lnTo>
                  <a:lnTo>
                    <a:pt x="3369" y="3881"/>
                  </a:lnTo>
                  <a:lnTo>
                    <a:pt x="3348" y="3890"/>
                  </a:lnTo>
                  <a:lnTo>
                    <a:pt x="3338" y="3899"/>
                  </a:lnTo>
                  <a:lnTo>
                    <a:pt x="3328" y="3917"/>
                  </a:lnTo>
                  <a:lnTo>
                    <a:pt x="3313" y="3935"/>
                  </a:lnTo>
                  <a:lnTo>
                    <a:pt x="3303" y="3952"/>
                  </a:lnTo>
                  <a:lnTo>
                    <a:pt x="3293" y="3975"/>
                  </a:lnTo>
                  <a:lnTo>
                    <a:pt x="3283" y="3997"/>
                  </a:lnTo>
                  <a:lnTo>
                    <a:pt x="3278" y="4019"/>
                  </a:lnTo>
                  <a:lnTo>
                    <a:pt x="3268" y="4037"/>
                  </a:lnTo>
                  <a:lnTo>
                    <a:pt x="3268" y="4059"/>
                  </a:lnTo>
                  <a:lnTo>
                    <a:pt x="3258" y="4077"/>
                  </a:lnTo>
                  <a:lnTo>
                    <a:pt x="3253" y="4095"/>
                  </a:lnTo>
                  <a:lnTo>
                    <a:pt x="3253" y="4228"/>
                  </a:lnTo>
                  <a:lnTo>
                    <a:pt x="3218" y="4228"/>
                  </a:lnTo>
                  <a:lnTo>
                    <a:pt x="3188" y="4224"/>
                  </a:lnTo>
                  <a:lnTo>
                    <a:pt x="3153" y="4215"/>
                  </a:lnTo>
                  <a:lnTo>
                    <a:pt x="3118" y="4210"/>
                  </a:lnTo>
                  <a:lnTo>
                    <a:pt x="3083" y="4206"/>
                  </a:lnTo>
                  <a:lnTo>
                    <a:pt x="3053" y="4215"/>
                  </a:lnTo>
                  <a:lnTo>
                    <a:pt x="3023" y="4228"/>
                  </a:lnTo>
                  <a:lnTo>
                    <a:pt x="3013" y="4259"/>
                  </a:lnTo>
                  <a:lnTo>
                    <a:pt x="2977" y="4277"/>
                  </a:lnTo>
                  <a:lnTo>
                    <a:pt x="2817" y="4246"/>
                  </a:lnTo>
                  <a:lnTo>
                    <a:pt x="2657" y="4228"/>
                  </a:lnTo>
                  <a:lnTo>
                    <a:pt x="2496" y="4210"/>
                  </a:lnTo>
                  <a:lnTo>
                    <a:pt x="2336" y="4202"/>
                  </a:lnTo>
                  <a:lnTo>
                    <a:pt x="2175" y="4193"/>
                  </a:lnTo>
                  <a:lnTo>
                    <a:pt x="2015" y="4193"/>
                  </a:lnTo>
                  <a:lnTo>
                    <a:pt x="1855" y="4193"/>
                  </a:lnTo>
                  <a:lnTo>
                    <a:pt x="1689" y="4193"/>
                  </a:lnTo>
                  <a:lnTo>
                    <a:pt x="1529" y="4188"/>
                  </a:lnTo>
                  <a:lnTo>
                    <a:pt x="1368" y="4188"/>
                  </a:lnTo>
                  <a:lnTo>
                    <a:pt x="1208" y="4184"/>
                  </a:lnTo>
                  <a:lnTo>
                    <a:pt x="1052" y="4184"/>
                  </a:lnTo>
                  <a:lnTo>
                    <a:pt x="892" y="4175"/>
                  </a:lnTo>
                  <a:lnTo>
                    <a:pt x="732" y="4166"/>
                  </a:lnTo>
                  <a:lnTo>
                    <a:pt x="576" y="4148"/>
                  </a:lnTo>
                  <a:lnTo>
                    <a:pt x="426" y="4130"/>
                  </a:lnTo>
                  <a:lnTo>
                    <a:pt x="406" y="4121"/>
                  </a:lnTo>
                  <a:lnTo>
                    <a:pt x="381" y="4121"/>
                  </a:lnTo>
                  <a:lnTo>
                    <a:pt x="356" y="4113"/>
                  </a:lnTo>
                  <a:lnTo>
                    <a:pt x="331" y="4108"/>
                  </a:lnTo>
                  <a:lnTo>
                    <a:pt x="301" y="4104"/>
                  </a:lnTo>
                  <a:lnTo>
                    <a:pt x="275" y="4095"/>
                  </a:lnTo>
                  <a:lnTo>
                    <a:pt x="250" y="4090"/>
                  </a:lnTo>
                  <a:lnTo>
                    <a:pt x="230" y="4081"/>
                  </a:lnTo>
                  <a:lnTo>
                    <a:pt x="205" y="4068"/>
                  </a:lnTo>
                  <a:lnTo>
                    <a:pt x="185" y="4055"/>
                  </a:lnTo>
                  <a:lnTo>
                    <a:pt x="165" y="4041"/>
                  </a:lnTo>
                  <a:lnTo>
                    <a:pt x="155" y="4028"/>
                  </a:lnTo>
                  <a:lnTo>
                    <a:pt x="145" y="4006"/>
                  </a:lnTo>
                  <a:lnTo>
                    <a:pt x="140" y="3988"/>
                  </a:lnTo>
                  <a:lnTo>
                    <a:pt x="140" y="3961"/>
                  </a:lnTo>
                  <a:lnTo>
                    <a:pt x="145" y="3943"/>
                  </a:lnTo>
                  <a:lnTo>
                    <a:pt x="0" y="3894"/>
                  </a:lnTo>
                  <a:lnTo>
                    <a:pt x="0" y="3859"/>
                  </a:lnTo>
                  <a:lnTo>
                    <a:pt x="180" y="3890"/>
                  </a:lnTo>
                  <a:lnTo>
                    <a:pt x="371" y="3917"/>
                  </a:lnTo>
                  <a:lnTo>
                    <a:pt x="556" y="3939"/>
                  </a:lnTo>
                  <a:lnTo>
                    <a:pt x="752" y="3952"/>
                  </a:lnTo>
                  <a:lnTo>
                    <a:pt x="942" y="3961"/>
                  </a:lnTo>
                  <a:lnTo>
                    <a:pt x="1138" y="3966"/>
                  </a:lnTo>
                  <a:lnTo>
                    <a:pt x="1333" y="3966"/>
                  </a:lnTo>
                  <a:lnTo>
                    <a:pt x="1529" y="3970"/>
                  </a:lnTo>
                  <a:lnTo>
                    <a:pt x="1724" y="3966"/>
                  </a:lnTo>
                  <a:lnTo>
                    <a:pt x="1920" y="3966"/>
                  </a:lnTo>
                  <a:lnTo>
                    <a:pt x="2115" y="3970"/>
                  </a:lnTo>
                  <a:lnTo>
                    <a:pt x="2311" y="3975"/>
                  </a:lnTo>
                  <a:lnTo>
                    <a:pt x="2501" y="3988"/>
                  </a:lnTo>
                  <a:lnTo>
                    <a:pt x="2697" y="4006"/>
                  </a:lnTo>
                  <a:lnTo>
                    <a:pt x="2892" y="4024"/>
                  </a:lnTo>
                  <a:lnTo>
                    <a:pt x="3088" y="4059"/>
                  </a:lnTo>
                  <a:lnTo>
                    <a:pt x="3198" y="3859"/>
                  </a:lnTo>
                  <a:lnTo>
                    <a:pt x="3293" y="3645"/>
                  </a:lnTo>
                  <a:lnTo>
                    <a:pt x="3379" y="3427"/>
                  </a:lnTo>
                  <a:lnTo>
                    <a:pt x="3454" y="3196"/>
                  </a:lnTo>
                  <a:lnTo>
                    <a:pt x="3514" y="2951"/>
                  </a:lnTo>
                  <a:lnTo>
                    <a:pt x="3579" y="2706"/>
                  </a:lnTo>
                  <a:lnTo>
                    <a:pt x="3639" y="2452"/>
                  </a:lnTo>
                  <a:lnTo>
                    <a:pt x="3694" y="2199"/>
                  </a:lnTo>
                  <a:lnTo>
                    <a:pt x="3749" y="1936"/>
                  </a:lnTo>
                  <a:lnTo>
                    <a:pt x="3805" y="1678"/>
                  </a:lnTo>
                  <a:lnTo>
                    <a:pt x="3870" y="1420"/>
                  </a:lnTo>
                  <a:lnTo>
                    <a:pt x="3945" y="1166"/>
                  </a:lnTo>
                  <a:lnTo>
                    <a:pt x="4020" y="908"/>
                  </a:lnTo>
                  <a:lnTo>
                    <a:pt x="4110" y="659"/>
                  </a:lnTo>
                  <a:lnTo>
                    <a:pt x="4221" y="414"/>
                  </a:lnTo>
                  <a:lnTo>
                    <a:pt x="4341" y="183"/>
                  </a:lnTo>
                  <a:lnTo>
                    <a:pt x="4306" y="152"/>
                  </a:lnTo>
                  <a:lnTo>
                    <a:pt x="4125" y="143"/>
                  </a:lnTo>
                  <a:lnTo>
                    <a:pt x="3940" y="143"/>
                  </a:lnTo>
                  <a:lnTo>
                    <a:pt x="3744" y="143"/>
                  </a:lnTo>
                  <a:lnTo>
                    <a:pt x="3544" y="152"/>
                  </a:lnTo>
                  <a:lnTo>
                    <a:pt x="3328" y="156"/>
                  </a:lnTo>
                  <a:lnTo>
                    <a:pt x="3118" y="165"/>
                  </a:lnTo>
                  <a:lnTo>
                    <a:pt x="2902" y="169"/>
                  </a:lnTo>
                  <a:lnTo>
                    <a:pt x="2687" y="178"/>
                  </a:lnTo>
                  <a:lnTo>
                    <a:pt x="2471" y="178"/>
                  </a:lnTo>
                  <a:lnTo>
                    <a:pt x="2261" y="178"/>
                  </a:lnTo>
                  <a:lnTo>
                    <a:pt x="2050" y="169"/>
                  </a:lnTo>
                  <a:lnTo>
                    <a:pt x="1855" y="165"/>
                  </a:lnTo>
                  <a:lnTo>
                    <a:pt x="1664" y="143"/>
                  </a:lnTo>
                  <a:lnTo>
                    <a:pt x="1489" y="120"/>
                  </a:lnTo>
                  <a:lnTo>
                    <a:pt x="1323" y="94"/>
                  </a:lnTo>
                  <a:lnTo>
                    <a:pt x="1178" y="49"/>
                  </a:lnTo>
                  <a:lnTo>
                    <a:pt x="1378" y="63"/>
                  </a:lnTo>
                  <a:lnTo>
                    <a:pt x="1579" y="71"/>
                  </a:lnTo>
                  <a:lnTo>
                    <a:pt x="1784" y="76"/>
                  </a:lnTo>
                  <a:lnTo>
                    <a:pt x="1990" y="76"/>
                  </a:lnTo>
                  <a:lnTo>
                    <a:pt x="2195" y="67"/>
                  </a:lnTo>
                  <a:lnTo>
                    <a:pt x="2396" y="63"/>
                  </a:lnTo>
                  <a:lnTo>
                    <a:pt x="2602" y="49"/>
                  </a:lnTo>
                  <a:lnTo>
                    <a:pt x="2807" y="40"/>
                  </a:lnTo>
                  <a:lnTo>
                    <a:pt x="3008" y="27"/>
                  </a:lnTo>
                  <a:lnTo>
                    <a:pt x="3213" y="18"/>
                  </a:lnTo>
                  <a:lnTo>
                    <a:pt x="3414" y="5"/>
                  </a:lnTo>
                  <a:lnTo>
                    <a:pt x="3619" y="5"/>
                  </a:lnTo>
                  <a:lnTo>
                    <a:pt x="3820" y="0"/>
                  </a:lnTo>
                  <a:lnTo>
                    <a:pt x="4025" y="5"/>
                  </a:lnTo>
                  <a:lnTo>
                    <a:pt x="4226" y="9"/>
                  </a:lnTo>
                  <a:lnTo>
                    <a:pt x="4436" y="31"/>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72" name="Freeform 45"/>
            <p:cNvSpPr>
              <a:spLocks/>
            </p:cNvSpPr>
            <p:nvPr/>
          </p:nvSpPr>
          <p:spPr bwMode="auto">
            <a:xfrm>
              <a:off x="2239" y="-361"/>
              <a:ext cx="2452" cy="1749"/>
            </a:xfrm>
            <a:custGeom>
              <a:avLst/>
              <a:gdLst>
                <a:gd name="T0" fmla="*/ 496 w 2452"/>
                <a:gd name="T1" fmla="*/ 106 h 1749"/>
                <a:gd name="T2" fmla="*/ 391 w 2452"/>
                <a:gd name="T3" fmla="*/ 169 h 1749"/>
                <a:gd name="T4" fmla="*/ 446 w 2452"/>
                <a:gd name="T5" fmla="*/ 249 h 1749"/>
                <a:gd name="T6" fmla="*/ 466 w 2452"/>
                <a:gd name="T7" fmla="*/ 378 h 1749"/>
                <a:gd name="T8" fmla="*/ 466 w 2452"/>
                <a:gd name="T9" fmla="*/ 507 h 1749"/>
                <a:gd name="T10" fmla="*/ 537 w 2452"/>
                <a:gd name="T11" fmla="*/ 618 h 1749"/>
                <a:gd name="T12" fmla="*/ 466 w 2452"/>
                <a:gd name="T13" fmla="*/ 707 h 1749"/>
                <a:gd name="T14" fmla="*/ 391 w 2452"/>
                <a:gd name="T15" fmla="*/ 738 h 1749"/>
                <a:gd name="T16" fmla="*/ 336 w 2452"/>
                <a:gd name="T17" fmla="*/ 841 h 1749"/>
                <a:gd name="T18" fmla="*/ 286 w 2452"/>
                <a:gd name="T19" fmla="*/ 939 h 1749"/>
                <a:gd name="T20" fmla="*/ 451 w 2452"/>
                <a:gd name="T21" fmla="*/ 1001 h 1749"/>
                <a:gd name="T22" fmla="*/ 642 w 2452"/>
                <a:gd name="T23" fmla="*/ 996 h 1749"/>
                <a:gd name="T24" fmla="*/ 827 w 2452"/>
                <a:gd name="T25" fmla="*/ 983 h 1749"/>
                <a:gd name="T26" fmla="*/ 1008 w 2452"/>
                <a:gd name="T27" fmla="*/ 1023 h 1749"/>
                <a:gd name="T28" fmla="*/ 1384 w 2452"/>
                <a:gd name="T29" fmla="*/ 1250 h 1749"/>
                <a:gd name="T30" fmla="*/ 1634 w 2452"/>
                <a:gd name="T31" fmla="*/ 1433 h 1749"/>
                <a:gd name="T32" fmla="*/ 1930 w 2452"/>
                <a:gd name="T33" fmla="*/ 1557 h 1749"/>
                <a:gd name="T34" fmla="*/ 2452 w 2452"/>
                <a:gd name="T35" fmla="*/ 1606 h 1749"/>
                <a:gd name="T36" fmla="*/ 2045 w 2452"/>
                <a:gd name="T37" fmla="*/ 1740 h 1749"/>
                <a:gd name="T38" fmla="*/ 1569 w 2452"/>
                <a:gd name="T39" fmla="*/ 1535 h 1749"/>
                <a:gd name="T40" fmla="*/ 1098 w 2452"/>
                <a:gd name="T41" fmla="*/ 1232 h 1749"/>
                <a:gd name="T42" fmla="*/ 697 w 2452"/>
                <a:gd name="T43" fmla="*/ 1090 h 1749"/>
                <a:gd name="T44" fmla="*/ 592 w 2452"/>
                <a:gd name="T45" fmla="*/ 1090 h 1749"/>
                <a:gd name="T46" fmla="*/ 486 w 2452"/>
                <a:gd name="T47" fmla="*/ 1086 h 1749"/>
                <a:gd name="T48" fmla="*/ 386 w 2452"/>
                <a:gd name="T49" fmla="*/ 1063 h 1749"/>
                <a:gd name="T50" fmla="*/ 296 w 2452"/>
                <a:gd name="T51" fmla="*/ 1023 h 1749"/>
                <a:gd name="T52" fmla="*/ 276 w 2452"/>
                <a:gd name="T53" fmla="*/ 965 h 1749"/>
                <a:gd name="T54" fmla="*/ 156 w 2452"/>
                <a:gd name="T55" fmla="*/ 970 h 1749"/>
                <a:gd name="T56" fmla="*/ 151 w 2452"/>
                <a:gd name="T57" fmla="*/ 934 h 1749"/>
                <a:gd name="T58" fmla="*/ 221 w 2452"/>
                <a:gd name="T59" fmla="*/ 827 h 1749"/>
                <a:gd name="T60" fmla="*/ 281 w 2452"/>
                <a:gd name="T61" fmla="*/ 707 h 1749"/>
                <a:gd name="T62" fmla="*/ 381 w 2452"/>
                <a:gd name="T63" fmla="*/ 640 h 1749"/>
                <a:gd name="T64" fmla="*/ 401 w 2452"/>
                <a:gd name="T65" fmla="*/ 600 h 1749"/>
                <a:gd name="T66" fmla="*/ 351 w 2452"/>
                <a:gd name="T67" fmla="*/ 485 h 1749"/>
                <a:gd name="T68" fmla="*/ 356 w 2452"/>
                <a:gd name="T69" fmla="*/ 347 h 1749"/>
                <a:gd name="T70" fmla="*/ 336 w 2452"/>
                <a:gd name="T71" fmla="*/ 218 h 1749"/>
                <a:gd name="T72" fmla="*/ 286 w 2452"/>
                <a:gd name="T73" fmla="*/ 244 h 1749"/>
                <a:gd name="T74" fmla="*/ 261 w 2452"/>
                <a:gd name="T75" fmla="*/ 382 h 1749"/>
                <a:gd name="T76" fmla="*/ 241 w 2452"/>
                <a:gd name="T77" fmla="*/ 623 h 1749"/>
                <a:gd name="T78" fmla="*/ 166 w 2452"/>
                <a:gd name="T79" fmla="*/ 832 h 1749"/>
                <a:gd name="T80" fmla="*/ 0 w 2452"/>
                <a:gd name="T81" fmla="*/ 890 h 1749"/>
                <a:gd name="T82" fmla="*/ 65 w 2452"/>
                <a:gd name="T83" fmla="*/ 761 h 1749"/>
                <a:gd name="T84" fmla="*/ 136 w 2452"/>
                <a:gd name="T85" fmla="*/ 632 h 1749"/>
                <a:gd name="T86" fmla="*/ 171 w 2452"/>
                <a:gd name="T87" fmla="*/ 498 h 1749"/>
                <a:gd name="T88" fmla="*/ 151 w 2452"/>
                <a:gd name="T89" fmla="*/ 356 h 1749"/>
                <a:gd name="T90" fmla="*/ 186 w 2452"/>
                <a:gd name="T91" fmla="*/ 142 h 1749"/>
                <a:gd name="T92" fmla="*/ 276 w 2452"/>
                <a:gd name="T93" fmla="*/ 89 h 1749"/>
                <a:gd name="T94" fmla="*/ 381 w 2452"/>
                <a:gd name="T95" fmla="*/ 26 h 1749"/>
                <a:gd name="T96" fmla="*/ 476 w 2452"/>
                <a:gd name="T97" fmla="*/ 0 h 1749"/>
                <a:gd name="T98" fmla="*/ 542 w 2452"/>
                <a:gd name="T99" fmla="*/ 40 h 174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452" h="1749">
                  <a:moveTo>
                    <a:pt x="542" y="40"/>
                  </a:moveTo>
                  <a:lnTo>
                    <a:pt x="532" y="66"/>
                  </a:lnTo>
                  <a:lnTo>
                    <a:pt x="517" y="89"/>
                  </a:lnTo>
                  <a:lnTo>
                    <a:pt x="496" y="106"/>
                  </a:lnTo>
                  <a:lnTo>
                    <a:pt x="471" y="124"/>
                  </a:lnTo>
                  <a:lnTo>
                    <a:pt x="441" y="138"/>
                  </a:lnTo>
                  <a:lnTo>
                    <a:pt x="416" y="151"/>
                  </a:lnTo>
                  <a:lnTo>
                    <a:pt x="391" y="169"/>
                  </a:lnTo>
                  <a:lnTo>
                    <a:pt x="376" y="191"/>
                  </a:lnTo>
                  <a:lnTo>
                    <a:pt x="406" y="204"/>
                  </a:lnTo>
                  <a:lnTo>
                    <a:pt x="431" y="231"/>
                  </a:lnTo>
                  <a:lnTo>
                    <a:pt x="446" y="249"/>
                  </a:lnTo>
                  <a:lnTo>
                    <a:pt x="461" y="280"/>
                  </a:lnTo>
                  <a:lnTo>
                    <a:pt x="466" y="311"/>
                  </a:lnTo>
                  <a:lnTo>
                    <a:pt x="466" y="342"/>
                  </a:lnTo>
                  <a:lnTo>
                    <a:pt x="466" y="378"/>
                  </a:lnTo>
                  <a:lnTo>
                    <a:pt x="466" y="413"/>
                  </a:lnTo>
                  <a:lnTo>
                    <a:pt x="466" y="445"/>
                  </a:lnTo>
                  <a:lnTo>
                    <a:pt x="466" y="476"/>
                  </a:lnTo>
                  <a:lnTo>
                    <a:pt x="466" y="507"/>
                  </a:lnTo>
                  <a:lnTo>
                    <a:pt x="476" y="543"/>
                  </a:lnTo>
                  <a:lnTo>
                    <a:pt x="486" y="569"/>
                  </a:lnTo>
                  <a:lnTo>
                    <a:pt x="511" y="596"/>
                  </a:lnTo>
                  <a:lnTo>
                    <a:pt x="537" y="618"/>
                  </a:lnTo>
                  <a:lnTo>
                    <a:pt x="582" y="640"/>
                  </a:lnTo>
                  <a:lnTo>
                    <a:pt x="582" y="676"/>
                  </a:lnTo>
                  <a:lnTo>
                    <a:pt x="451" y="658"/>
                  </a:lnTo>
                  <a:lnTo>
                    <a:pt x="466" y="707"/>
                  </a:lnTo>
                  <a:lnTo>
                    <a:pt x="441" y="707"/>
                  </a:lnTo>
                  <a:lnTo>
                    <a:pt x="421" y="716"/>
                  </a:lnTo>
                  <a:lnTo>
                    <a:pt x="401" y="725"/>
                  </a:lnTo>
                  <a:lnTo>
                    <a:pt x="391" y="738"/>
                  </a:lnTo>
                  <a:lnTo>
                    <a:pt x="366" y="765"/>
                  </a:lnTo>
                  <a:lnTo>
                    <a:pt x="356" y="801"/>
                  </a:lnTo>
                  <a:lnTo>
                    <a:pt x="341" y="818"/>
                  </a:lnTo>
                  <a:lnTo>
                    <a:pt x="336" y="841"/>
                  </a:lnTo>
                  <a:lnTo>
                    <a:pt x="326" y="854"/>
                  </a:lnTo>
                  <a:lnTo>
                    <a:pt x="321" y="876"/>
                  </a:lnTo>
                  <a:lnTo>
                    <a:pt x="306" y="912"/>
                  </a:lnTo>
                  <a:lnTo>
                    <a:pt x="286" y="939"/>
                  </a:lnTo>
                  <a:lnTo>
                    <a:pt x="321" y="961"/>
                  </a:lnTo>
                  <a:lnTo>
                    <a:pt x="366" y="983"/>
                  </a:lnTo>
                  <a:lnTo>
                    <a:pt x="406" y="992"/>
                  </a:lnTo>
                  <a:lnTo>
                    <a:pt x="451" y="1001"/>
                  </a:lnTo>
                  <a:lnTo>
                    <a:pt x="501" y="1001"/>
                  </a:lnTo>
                  <a:lnTo>
                    <a:pt x="547" y="1001"/>
                  </a:lnTo>
                  <a:lnTo>
                    <a:pt x="592" y="996"/>
                  </a:lnTo>
                  <a:lnTo>
                    <a:pt x="642" y="996"/>
                  </a:lnTo>
                  <a:lnTo>
                    <a:pt x="687" y="988"/>
                  </a:lnTo>
                  <a:lnTo>
                    <a:pt x="732" y="983"/>
                  </a:lnTo>
                  <a:lnTo>
                    <a:pt x="777" y="983"/>
                  </a:lnTo>
                  <a:lnTo>
                    <a:pt x="827" y="983"/>
                  </a:lnTo>
                  <a:lnTo>
                    <a:pt x="872" y="983"/>
                  </a:lnTo>
                  <a:lnTo>
                    <a:pt x="918" y="988"/>
                  </a:lnTo>
                  <a:lnTo>
                    <a:pt x="963" y="996"/>
                  </a:lnTo>
                  <a:lnTo>
                    <a:pt x="1008" y="1023"/>
                  </a:lnTo>
                  <a:lnTo>
                    <a:pt x="1123" y="1081"/>
                  </a:lnTo>
                  <a:lnTo>
                    <a:pt x="1223" y="1139"/>
                  </a:lnTo>
                  <a:lnTo>
                    <a:pt x="1309" y="1192"/>
                  </a:lnTo>
                  <a:lnTo>
                    <a:pt x="1384" y="1250"/>
                  </a:lnTo>
                  <a:lnTo>
                    <a:pt x="1449" y="1299"/>
                  </a:lnTo>
                  <a:lnTo>
                    <a:pt x="1514" y="1348"/>
                  </a:lnTo>
                  <a:lnTo>
                    <a:pt x="1569" y="1388"/>
                  </a:lnTo>
                  <a:lnTo>
                    <a:pt x="1634" y="1433"/>
                  </a:lnTo>
                  <a:lnTo>
                    <a:pt x="1690" y="1468"/>
                  </a:lnTo>
                  <a:lnTo>
                    <a:pt x="1765" y="1504"/>
                  </a:lnTo>
                  <a:lnTo>
                    <a:pt x="1835" y="1531"/>
                  </a:lnTo>
                  <a:lnTo>
                    <a:pt x="1930" y="1557"/>
                  </a:lnTo>
                  <a:lnTo>
                    <a:pt x="2025" y="1575"/>
                  </a:lnTo>
                  <a:lnTo>
                    <a:pt x="2151" y="1593"/>
                  </a:lnTo>
                  <a:lnTo>
                    <a:pt x="2286" y="1597"/>
                  </a:lnTo>
                  <a:lnTo>
                    <a:pt x="2452" y="1606"/>
                  </a:lnTo>
                  <a:lnTo>
                    <a:pt x="2356" y="1682"/>
                  </a:lnTo>
                  <a:lnTo>
                    <a:pt x="2261" y="1731"/>
                  </a:lnTo>
                  <a:lnTo>
                    <a:pt x="2156" y="1749"/>
                  </a:lnTo>
                  <a:lnTo>
                    <a:pt x="2045" y="1740"/>
                  </a:lnTo>
                  <a:lnTo>
                    <a:pt x="1930" y="1709"/>
                  </a:lnTo>
                  <a:lnTo>
                    <a:pt x="1810" y="1664"/>
                  </a:lnTo>
                  <a:lnTo>
                    <a:pt x="1690" y="1606"/>
                  </a:lnTo>
                  <a:lnTo>
                    <a:pt x="1569" y="1535"/>
                  </a:lnTo>
                  <a:lnTo>
                    <a:pt x="1449" y="1459"/>
                  </a:lnTo>
                  <a:lnTo>
                    <a:pt x="1329" y="1379"/>
                  </a:lnTo>
                  <a:lnTo>
                    <a:pt x="1208" y="1304"/>
                  </a:lnTo>
                  <a:lnTo>
                    <a:pt x="1098" y="1232"/>
                  </a:lnTo>
                  <a:lnTo>
                    <a:pt x="983" y="1175"/>
                  </a:lnTo>
                  <a:lnTo>
                    <a:pt x="882" y="1126"/>
                  </a:lnTo>
                  <a:lnTo>
                    <a:pt x="782" y="1099"/>
                  </a:lnTo>
                  <a:lnTo>
                    <a:pt x="697" y="1090"/>
                  </a:lnTo>
                  <a:lnTo>
                    <a:pt x="667" y="1090"/>
                  </a:lnTo>
                  <a:lnTo>
                    <a:pt x="642" y="1090"/>
                  </a:lnTo>
                  <a:lnTo>
                    <a:pt x="612" y="1090"/>
                  </a:lnTo>
                  <a:lnTo>
                    <a:pt x="592" y="1090"/>
                  </a:lnTo>
                  <a:lnTo>
                    <a:pt x="562" y="1086"/>
                  </a:lnTo>
                  <a:lnTo>
                    <a:pt x="537" y="1086"/>
                  </a:lnTo>
                  <a:lnTo>
                    <a:pt x="511" y="1086"/>
                  </a:lnTo>
                  <a:lnTo>
                    <a:pt x="486" y="1086"/>
                  </a:lnTo>
                  <a:lnTo>
                    <a:pt x="461" y="1081"/>
                  </a:lnTo>
                  <a:lnTo>
                    <a:pt x="436" y="1072"/>
                  </a:lnTo>
                  <a:lnTo>
                    <a:pt x="406" y="1068"/>
                  </a:lnTo>
                  <a:lnTo>
                    <a:pt x="386" y="1063"/>
                  </a:lnTo>
                  <a:lnTo>
                    <a:pt x="361" y="1054"/>
                  </a:lnTo>
                  <a:lnTo>
                    <a:pt x="336" y="1041"/>
                  </a:lnTo>
                  <a:lnTo>
                    <a:pt x="316" y="1032"/>
                  </a:lnTo>
                  <a:lnTo>
                    <a:pt x="296" y="1023"/>
                  </a:lnTo>
                  <a:lnTo>
                    <a:pt x="291" y="996"/>
                  </a:lnTo>
                  <a:lnTo>
                    <a:pt x="286" y="983"/>
                  </a:lnTo>
                  <a:lnTo>
                    <a:pt x="281" y="970"/>
                  </a:lnTo>
                  <a:lnTo>
                    <a:pt x="276" y="965"/>
                  </a:lnTo>
                  <a:lnTo>
                    <a:pt x="251" y="956"/>
                  </a:lnTo>
                  <a:lnTo>
                    <a:pt x="226" y="961"/>
                  </a:lnTo>
                  <a:lnTo>
                    <a:pt x="191" y="965"/>
                  </a:lnTo>
                  <a:lnTo>
                    <a:pt x="156" y="970"/>
                  </a:lnTo>
                  <a:lnTo>
                    <a:pt x="120" y="974"/>
                  </a:lnTo>
                  <a:lnTo>
                    <a:pt x="95" y="970"/>
                  </a:lnTo>
                  <a:lnTo>
                    <a:pt x="125" y="952"/>
                  </a:lnTo>
                  <a:lnTo>
                    <a:pt x="151" y="934"/>
                  </a:lnTo>
                  <a:lnTo>
                    <a:pt x="171" y="907"/>
                  </a:lnTo>
                  <a:lnTo>
                    <a:pt x="191" y="881"/>
                  </a:lnTo>
                  <a:lnTo>
                    <a:pt x="206" y="854"/>
                  </a:lnTo>
                  <a:lnTo>
                    <a:pt x="221" y="827"/>
                  </a:lnTo>
                  <a:lnTo>
                    <a:pt x="236" y="796"/>
                  </a:lnTo>
                  <a:lnTo>
                    <a:pt x="251" y="765"/>
                  </a:lnTo>
                  <a:lnTo>
                    <a:pt x="261" y="738"/>
                  </a:lnTo>
                  <a:lnTo>
                    <a:pt x="281" y="707"/>
                  </a:lnTo>
                  <a:lnTo>
                    <a:pt x="296" y="685"/>
                  </a:lnTo>
                  <a:lnTo>
                    <a:pt x="321" y="667"/>
                  </a:lnTo>
                  <a:lnTo>
                    <a:pt x="346" y="649"/>
                  </a:lnTo>
                  <a:lnTo>
                    <a:pt x="381" y="640"/>
                  </a:lnTo>
                  <a:lnTo>
                    <a:pt x="416" y="636"/>
                  </a:lnTo>
                  <a:lnTo>
                    <a:pt x="466" y="640"/>
                  </a:lnTo>
                  <a:lnTo>
                    <a:pt x="426" y="623"/>
                  </a:lnTo>
                  <a:lnTo>
                    <a:pt x="401" y="600"/>
                  </a:lnTo>
                  <a:lnTo>
                    <a:pt x="376" y="574"/>
                  </a:lnTo>
                  <a:lnTo>
                    <a:pt x="366" y="547"/>
                  </a:lnTo>
                  <a:lnTo>
                    <a:pt x="356" y="516"/>
                  </a:lnTo>
                  <a:lnTo>
                    <a:pt x="351" y="485"/>
                  </a:lnTo>
                  <a:lnTo>
                    <a:pt x="351" y="449"/>
                  </a:lnTo>
                  <a:lnTo>
                    <a:pt x="356" y="418"/>
                  </a:lnTo>
                  <a:lnTo>
                    <a:pt x="356" y="382"/>
                  </a:lnTo>
                  <a:lnTo>
                    <a:pt x="356" y="347"/>
                  </a:lnTo>
                  <a:lnTo>
                    <a:pt x="356" y="311"/>
                  </a:lnTo>
                  <a:lnTo>
                    <a:pt x="356" y="280"/>
                  </a:lnTo>
                  <a:lnTo>
                    <a:pt x="346" y="249"/>
                  </a:lnTo>
                  <a:lnTo>
                    <a:pt x="336" y="218"/>
                  </a:lnTo>
                  <a:lnTo>
                    <a:pt x="321" y="191"/>
                  </a:lnTo>
                  <a:lnTo>
                    <a:pt x="296" y="173"/>
                  </a:lnTo>
                  <a:lnTo>
                    <a:pt x="241" y="227"/>
                  </a:lnTo>
                  <a:lnTo>
                    <a:pt x="286" y="244"/>
                  </a:lnTo>
                  <a:lnTo>
                    <a:pt x="271" y="258"/>
                  </a:lnTo>
                  <a:lnTo>
                    <a:pt x="271" y="289"/>
                  </a:lnTo>
                  <a:lnTo>
                    <a:pt x="261" y="333"/>
                  </a:lnTo>
                  <a:lnTo>
                    <a:pt x="261" y="382"/>
                  </a:lnTo>
                  <a:lnTo>
                    <a:pt x="256" y="436"/>
                  </a:lnTo>
                  <a:lnTo>
                    <a:pt x="251" y="498"/>
                  </a:lnTo>
                  <a:lnTo>
                    <a:pt x="241" y="560"/>
                  </a:lnTo>
                  <a:lnTo>
                    <a:pt x="241" y="623"/>
                  </a:lnTo>
                  <a:lnTo>
                    <a:pt x="226" y="681"/>
                  </a:lnTo>
                  <a:lnTo>
                    <a:pt x="206" y="738"/>
                  </a:lnTo>
                  <a:lnTo>
                    <a:pt x="186" y="787"/>
                  </a:lnTo>
                  <a:lnTo>
                    <a:pt x="166" y="832"/>
                  </a:lnTo>
                  <a:lnTo>
                    <a:pt x="131" y="863"/>
                  </a:lnTo>
                  <a:lnTo>
                    <a:pt x="95" y="885"/>
                  </a:lnTo>
                  <a:lnTo>
                    <a:pt x="45" y="894"/>
                  </a:lnTo>
                  <a:lnTo>
                    <a:pt x="0" y="890"/>
                  </a:lnTo>
                  <a:lnTo>
                    <a:pt x="10" y="854"/>
                  </a:lnTo>
                  <a:lnTo>
                    <a:pt x="30" y="827"/>
                  </a:lnTo>
                  <a:lnTo>
                    <a:pt x="45" y="792"/>
                  </a:lnTo>
                  <a:lnTo>
                    <a:pt x="65" y="761"/>
                  </a:lnTo>
                  <a:lnTo>
                    <a:pt x="80" y="725"/>
                  </a:lnTo>
                  <a:lnTo>
                    <a:pt x="100" y="694"/>
                  </a:lnTo>
                  <a:lnTo>
                    <a:pt x="115" y="663"/>
                  </a:lnTo>
                  <a:lnTo>
                    <a:pt x="136" y="632"/>
                  </a:lnTo>
                  <a:lnTo>
                    <a:pt x="146" y="596"/>
                  </a:lnTo>
                  <a:lnTo>
                    <a:pt x="161" y="565"/>
                  </a:lnTo>
                  <a:lnTo>
                    <a:pt x="161" y="529"/>
                  </a:lnTo>
                  <a:lnTo>
                    <a:pt x="171" y="498"/>
                  </a:lnTo>
                  <a:lnTo>
                    <a:pt x="171" y="462"/>
                  </a:lnTo>
                  <a:lnTo>
                    <a:pt x="171" y="427"/>
                  </a:lnTo>
                  <a:lnTo>
                    <a:pt x="161" y="391"/>
                  </a:lnTo>
                  <a:lnTo>
                    <a:pt x="151" y="356"/>
                  </a:lnTo>
                  <a:lnTo>
                    <a:pt x="206" y="258"/>
                  </a:lnTo>
                  <a:lnTo>
                    <a:pt x="171" y="227"/>
                  </a:lnTo>
                  <a:lnTo>
                    <a:pt x="171" y="155"/>
                  </a:lnTo>
                  <a:lnTo>
                    <a:pt x="186" y="142"/>
                  </a:lnTo>
                  <a:lnTo>
                    <a:pt x="206" y="133"/>
                  </a:lnTo>
                  <a:lnTo>
                    <a:pt x="231" y="120"/>
                  </a:lnTo>
                  <a:lnTo>
                    <a:pt x="256" y="106"/>
                  </a:lnTo>
                  <a:lnTo>
                    <a:pt x="276" y="89"/>
                  </a:lnTo>
                  <a:lnTo>
                    <a:pt x="306" y="71"/>
                  </a:lnTo>
                  <a:lnTo>
                    <a:pt x="331" y="57"/>
                  </a:lnTo>
                  <a:lnTo>
                    <a:pt x="356" y="40"/>
                  </a:lnTo>
                  <a:lnTo>
                    <a:pt x="381" y="26"/>
                  </a:lnTo>
                  <a:lnTo>
                    <a:pt x="406" y="13"/>
                  </a:lnTo>
                  <a:lnTo>
                    <a:pt x="431" y="4"/>
                  </a:lnTo>
                  <a:lnTo>
                    <a:pt x="456" y="0"/>
                  </a:lnTo>
                  <a:lnTo>
                    <a:pt x="476" y="0"/>
                  </a:lnTo>
                  <a:lnTo>
                    <a:pt x="501" y="4"/>
                  </a:lnTo>
                  <a:lnTo>
                    <a:pt x="517" y="17"/>
                  </a:lnTo>
                  <a:lnTo>
                    <a:pt x="542" y="40"/>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73" name="Freeform 46"/>
            <p:cNvSpPr>
              <a:spLocks/>
            </p:cNvSpPr>
            <p:nvPr/>
          </p:nvSpPr>
          <p:spPr bwMode="auto">
            <a:xfrm>
              <a:off x="6525" y="-357"/>
              <a:ext cx="752" cy="205"/>
            </a:xfrm>
            <a:custGeom>
              <a:avLst/>
              <a:gdLst>
                <a:gd name="T0" fmla="*/ 752 w 752"/>
                <a:gd name="T1" fmla="*/ 205 h 205"/>
                <a:gd name="T2" fmla="*/ 717 w 752"/>
                <a:gd name="T3" fmla="*/ 196 h 205"/>
                <a:gd name="T4" fmla="*/ 687 w 752"/>
                <a:gd name="T5" fmla="*/ 187 h 205"/>
                <a:gd name="T6" fmla="*/ 657 w 752"/>
                <a:gd name="T7" fmla="*/ 169 h 205"/>
                <a:gd name="T8" fmla="*/ 632 w 752"/>
                <a:gd name="T9" fmla="*/ 156 h 205"/>
                <a:gd name="T10" fmla="*/ 602 w 752"/>
                <a:gd name="T11" fmla="*/ 138 h 205"/>
                <a:gd name="T12" fmla="*/ 582 w 752"/>
                <a:gd name="T13" fmla="*/ 120 h 205"/>
                <a:gd name="T14" fmla="*/ 552 w 752"/>
                <a:gd name="T15" fmla="*/ 98 h 205"/>
                <a:gd name="T16" fmla="*/ 532 w 752"/>
                <a:gd name="T17" fmla="*/ 85 h 205"/>
                <a:gd name="T18" fmla="*/ 497 w 752"/>
                <a:gd name="T19" fmla="*/ 67 h 205"/>
                <a:gd name="T20" fmla="*/ 467 w 752"/>
                <a:gd name="T21" fmla="*/ 53 h 205"/>
                <a:gd name="T22" fmla="*/ 436 w 752"/>
                <a:gd name="T23" fmla="*/ 45 h 205"/>
                <a:gd name="T24" fmla="*/ 406 w 752"/>
                <a:gd name="T25" fmla="*/ 40 h 205"/>
                <a:gd name="T26" fmla="*/ 371 w 752"/>
                <a:gd name="T27" fmla="*/ 36 h 205"/>
                <a:gd name="T28" fmla="*/ 336 w 752"/>
                <a:gd name="T29" fmla="*/ 36 h 205"/>
                <a:gd name="T30" fmla="*/ 301 w 752"/>
                <a:gd name="T31" fmla="*/ 36 h 205"/>
                <a:gd name="T32" fmla="*/ 271 w 752"/>
                <a:gd name="T33" fmla="*/ 36 h 205"/>
                <a:gd name="T34" fmla="*/ 236 w 752"/>
                <a:gd name="T35" fmla="*/ 36 h 205"/>
                <a:gd name="T36" fmla="*/ 201 w 752"/>
                <a:gd name="T37" fmla="*/ 36 h 205"/>
                <a:gd name="T38" fmla="*/ 166 w 752"/>
                <a:gd name="T39" fmla="*/ 36 h 205"/>
                <a:gd name="T40" fmla="*/ 136 w 752"/>
                <a:gd name="T41" fmla="*/ 36 h 205"/>
                <a:gd name="T42" fmla="*/ 101 w 752"/>
                <a:gd name="T43" fmla="*/ 36 h 205"/>
                <a:gd name="T44" fmla="*/ 65 w 752"/>
                <a:gd name="T45" fmla="*/ 31 h 205"/>
                <a:gd name="T46" fmla="*/ 30 w 752"/>
                <a:gd name="T47" fmla="*/ 22 h 205"/>
                <a:gd name="T48" fmla="*/ 0 w 752"/>
                <a:gd name="T49" fmla="*/ 22 h 205"/>
                <a:gd name="T50" fmla="*/ 30 w 752"/>
                <a:gd name="T51" fmla="*/ 9 h 205"/>
                <a:gd name="T52" fmla="*/ 70 w 752"/>
                <a:gd name="T53" fmla="*/ 9 h 205"/>
                <a:gd name="T54" fmla="*/ 121 w 752"/>
                <a:gd name="T55" fmla="*/ 0 h 205"/>
                <a:gd name="T56" fmla="*/ 181 w 752"/>
                <a:gd name="T57" fmla="*/ 0 h 205"/>
                <a:gd name="T58" fmla="*/ 241 w 752"/>
                <a:gd name="T59" fmla="*/ 0 h 205"/>
                <a:gd name="T60" fmla="*/ 311 w 752"/>
                <a:gd name="T61" fmla="*/ 0 h 205"/>
                <a:gd name="T62" fmla="*/ 381 w 752"/>
                <a:gd name="T63" fmla="*/ 4 h 205"/>
                <a:gd name="T64" fmla="*/ 451 w 752"/>
                <a:gd name="T65" fmla="*/ 13 h 205"/>
                <a:gd name="T66" fmla="*/ 517 w 752"/>
                <a:gd name="T67" fmla="*/ 22 h 205"/>
                <a:gd name="T68" fmla="*/ 582 w 752"/>
                <a:gd name="T69" fmla="*/ 36 h 205"/>
                <a:gd name="T70" fmla="*/ 632 w 752"/>
                <a:gd name="T71" fmla="*/ 53 h 205"/>
                <a:gd name="T72" fmla="*/ 682 w 752"/>
                <a:gd name="T73" fmla="*/ 76 h 205"/>
                <a:gd name="T74" fmla="*/ 717 w 752"/>
                <a:gd name="T75" fmla="*/ 93 h 205"/>
                <a:gd name="T76" fmla="*/ 747 w 752"/>
                <a:gd name="T77" fmla="*/ 129 h 205"/>
                <a:gd name="T78" fmla="*/ 752 w 752"/>
                <a:gd name="T79" fmla="*/ 160 h 205"/>
                <a:gd name="T80" fmla="*/ 752 w 752"/>
                <a:gd name="T81" fmla="*/ 205 h 205"/>
                <a:gd name="T82" fmla="*/ 752 w 752"/>
                <a:gd name="T83" fmla="*/ 205 h 20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52" h="205">
                  <a:moveTo>
                    <a:pt x="752" y="205"/>
                  </a:moveTo>
                  <a:lnTo>
                    <a:pt x="717" y="196"/>
                  </a:lnTo>
                  <a:lnTo>
                    <a:pt x="687" y="187"/>
                  </a:lnTo>
                  <a:lnTo>
                    <a:pt x="657" y="169"/>
                  </a:lnTo>
                  <a:lnTo>
                    <a:pt x="632" y="156"/>
                  </a:lnTo>
                  <a:lnTo>
                    <a:pt x="602" y="138"/>
                  </a:lnTo>
                  <a:lnTo>
                    <a:pt x="582" y="120"/>
                  </a:lnTo>
                  <a:lnTo>
                    <a:pt x="552" y="98"/>
                  </a:lnTo>
                  <a:lnTo>
                    <a:pt x="532" y="85"/>
                  </a:lnTo>
                  <a:lnTo>
                    <a:pt x="497" y="67"/>
                  </a:lnTo>
                  <a:lnTo>
                    <a:pt x="467" y="53"/>
                  </a:lnTo>
                  <a:lnTo>
                    <a:pt x="436" y="45"/>
                  </a:lnTo>
                  <a:lnTo>
                    <a:pt x="406" y="40"/>
                  </a:lnTo>
                  <a:lnTo>
                    <a:pt x="371" y="36"/>
                  </a:lnTo>
                  <a:lnTo>
                    <a:pt x="336" y="36"/>
                  </a:lnTo>
                  <a:lnTo>
                    <a:pt x="301" y="36"/>
                  </a:lnTo>
                  <a:lnTo>
                    <a:pt x="271" y="36"/>
                  </a:lnTo>
                  <a:lnTo>
                    <a:pt x="236" y="36"/>
                  </a:lnTo>
                  <a:lnTo>
                    <a:pt x="201" y="36"/>
                  </a:lnTo>
                  <a:lnTo>
                    <a:pt x="166" y="36"/>
                  </a:lnTo>
                  <a:lnTo>
                    <a:pt x="136" y="36"/>
                  </a:lnTo>
                  <a:lnTo>
                    <a:pt x="101" y="36"/>
                  </a:lnTo>
                  <a:lnTo>
                    <a:pt x="65" y="31"/>
                  </a:lnTo>
                  <a:lnTo>
                    <a:pt x="30" y="22"/>
                  </a:lnTo>
                  <a:lnTo>
                    <a:pt x="0" y="22"/>
                  </a:lnTo>
                  <a:lnTo>
                    <a:pt x="30" y="9"/>
                  </a:lnTo>
                  <a:lnTo>
                    <a:pt x="70" y="9"/>
                  </a:lnTo>
                  <a:lnTo>
                    <a:pt x="121" y="0"/>
                  </a:lnTo>
                  <a:lnTo>
                    <a:pt x="181" y="0"/>
                  </a:lnTo>
                  <a:lnTo>
                    <a:pt x="241" y="0"/>
                  </a:lnTo>
                  <a:lnTo>
                    <a:pt x="311" y="0"/>
                  </a:lnTo>
                  <a:lnTo>
                    <a:pt x="381" y="4"/>
                  </a:lnTo>
                  <a:lnTo>
                    <a:pt x="451" y="13"/>
                  </a:lnTo>
                  <a:lnTo>
                    <a:pt x="517" y="22"/>
                  </a:lnTo>
                  <a:lnTo>
                    <a:pt x="582" y="36"/>
                  </a:lnTo>
                  <a:lnTo>
                    <a:pt x="632" y="53"/>
                  </a:lnTo>
                  <a:lnTo>
                    <a:pt x="682" y="76"/>
                  </a:lnTo>
                  <a:lnTo>
                    <a:pt x="717" y="93"/>
                  </a:lnTo>
                  <a:lnTo>
                    <a:pt x="747" y="129"/>
                  </a:lnTo>
                  <a:lnTo>
                    <a:pt x="752" y="160"/>
                  </a:lnTo>
                  <a:lnTo>
                    <a:pt x="752" y="205"/>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74" name="Freeform 47"/>
            <p:cNvSpPr>
              <a:spLocks/>
            </p:cNvSpPr>
            <p:nvPr/>
          </p:nvSpPr>
          <p:spPr bwMode="auto">
            <a:xfrm>
              <a:off x="5061" y="-304"/>
              <a:ext cx="1219" cy="1118"/>
            </a:xfrm>
            <a:custGeom>
              <a:avLst/>
              <a:gdLst>
                <a:gd name="T0" fmla="*/ 1219 w 1219"/>
                <a:gd name="T1" fmla="*/ 0 h 1118"/>
                <a:gd name="T2" fmla="*/ 1078 w 1219"/>
                <a:gd name="T3" fmla="*/ 40 h 1118"/>
                <a:gd name="T4" fmla="*/ 958 w 1219"/>
                <a:gd name="T5" fmla="*/ 94 h 1118"/>
                <a:gd name="T6" fmla="*/ 843 w 1219"/>
                <a:gd name="T7" fmla="*/ 152 h 1118"/>
                <a:gd name="T8" fmla="*/ 752 w 1219"/>
                <a:gd name="T9" fmla="*/ 219 h 1118"/>
                <a:gd name="T10" fmla="*/ 667 w 1219"/>
                <a:gd name="T11" fmla="*/ 290 h 1118"/>
                <a:gd name="T12" fmla="*/ 592 w 1219"/>
                <a:gd name="T13" fmla="*/ 365 h 1118"/>
                <a:gd name="T14" fmla="*/ 527 w 1219"/>
                <a:gd name="T15" fmla="*/ 450 h 1118"/>
                <a:gd name="T16" fmla="*/ 472 w 1219"/>
                <a:gd name="T17" fmla="*/ 530 h 1118"/>
                <a:gd name="T18" fmla="*/ 412 w 1219"/>
                <a:gd name="T19" fmla="*/ 610 h 1118"/>
                <a:gd name="T20" fmla="*/ 361 w 1219"/>
                <a:gd name="T21" fmla="*/ 690 h 1118"/>
                <a:gd name="T22" fmla="*/ 311 w 1219"/>
                <a:gd name="T23" fmla="*/ 770 h 1118"/>
                <a:gd name="T24" fmla="*/ 261 w 1219"/>
                <a:gd name="T25" fmla="*/ 850 h 1118"/>
                <a:gd name="T26" fmla="*/ 201 w 1219"/>
                <a:gd name="T27" fmla="*/ 922 h 1118"/>
                <a:gd name="T28" fmla="*/ 146 w 1219"/>
                <a:gd name="T29" fmla="*/ 993 h 1118"/>
                <a:gd name="T30" fmla="*/ 76 w 1219"/>
                <a:gd name="T31" fmla="*/ 1060 h 1118"/>
                <a:gd name="T32" fmla="*/ 6 w 1219"/>
                <a:gd name="T33" fmla="*/ 1118 h 1118"/>
                <a:gd name="T34" fmla="*/ 0 w 1219"/>
                <a:gd name="T35" fmla="*/ 1020 h 1118"/>
                <a:gd name="T36" fmla="*/ 16 w 1219"/>
                <a:gd name="T37" fmla="*/ 926 h 1118"/>
                <a:gd name="T38" fmla="*/ 51 w 1219"/>
                <a:gd name="T39" fmla="*/ 833 h 1118"/>
                <a:gd name="T40" fmla="*/ 96 w 1219"/>
                <a:gd name="T41" fmla="*/ 744 h 1118"/>
                <a:gd name="T42" fmla="*/ 161 w 1219"/>
                <a:gd name="T43" fmla="*/ 655 h 1118"/>
                <a:gd name="T44" fmla="*/ 236 w 1219"/>
                <a:gd name="T45" fmla="*/ 575 h 1118"/>
                <a:gd name="T46" fmla="*/ 321 w 1219"/>
                <a:gd name="T47" fmla="*/ 494 h 1118"/>
                <a:gd name="T48" fmla="*/ 417 w 1219"/>
                <a:gd name="T49" fmla="*/ 423 h 1118"/>
                <a:gd name="T50" fmla="*/ 512 w 1219"/>
                <a:gd name="T51" fmla="*/ 348 h 1118"/>
                <a:gd name="T52" fmla="*/ 617 w 1219"/>
                <a:gd name="T53" fmla="*/ 285 h 1118"/>
                <a:gd name="T54" fmla="*/ 717 w 1219"/>
                <a:gd name="T55" fmla="*/ 219 h 1118"/>
                <a:gd name="T56" fmla="*/ 828 w 1219"/>
                <a:gd name="T57" fmla="*/ 147 h 1118"/>
                <a:gd name="T58" fmla="*/ 928 w 1219"/>
                <a:gd name="T59" fmla="*/ 94 h 1118"/>
                <a:gd name="T60" fmla="*/ 1033 w 1219"/>
                <a:gd name="T61" fmla="*/ 45 h 1118"/>
                <a:gd name="T62" fmla="*/ 1128 w 1219"/>
                <a:gd name="T63" fmla="*/ 14 h 1118"/>
                <a:gd name="T64" fmla="*/ 1219 w 1219"/>
                <a:gd name="T65" fmla="*/ 0 h 1118"/>
                <a:gd name="T66" fmla="*/ 1219 w 1219"/>
                <a:gd name="T67" fmla="*/ 0 h 111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219" h="1118">
                  <a:moveTo>
                    <a:pt x="1219" y="0"/>
                  </a:moveTo>
                  <a:lnTo>
                    <a:pt x="1078" y="40"/>
                  </a:lnTo>
                  <a:lnTo>
                    <a:pt x="958" y="94"/>
                  </a:lnTo>
                  <a:lnTo>
                    <a:pt x="843" y="152"/>
                  </a:lnTo>
                  <a:lnTo>
                    <a:pt x="752" y="219"/>
                  </a:lnTo>
                  <a:lnTo>
                    <a:pt x="667" y="290"/>
                  </a:lnTo>
                  <a:lnTo>
                    <a:pt x="592" y="365"/>
                  </a:lnTo>
                  <a:lnTo>
                    <a:pt x="527" y="450"/>
                  </a:lnTo>
                  <a:lnTo>
                    <a:pt x="472" y="530"/>
                  </a:lnTo>
                  <a:lnTo>
                    <a:pt x="412" y="610"/>
                  </a:lnTo>
                  <a:lnTo>
                    <a:pt x="361" y="690"/>
                  </a:lnTo>
                  <a:lnTo>
                    <a:pt x="311" y="770"/>
                  </a:lnTo>
                  <a:lnTo>
                    <a:pt x="261" y="850"/>
                  </a:lnTo>
                  <a:lnTo>
                    <a:pt x="201" y="922"/>
                  </a:lnTo>
                  <a:lnTo>
                    <a:pt x="146" y="993"/>
                  </a:lnTo>
                  <a:lnTo>
                    <a:pt x="76" y="1060"/>
                  </a:lnTo>
                  <a:lnTo>
                    <a:pt x="6" y="1118"/>
                  </a:lnTo>
                  <a:lnTo>
                    <a:pt x="0" y="1020"/>
                  </a:lnTo>
                  <a:lnTo>
                    <a:pt x="16" y="926"/>
                  </a:lnTo>
                  <a:lnTo>
                    <a:pt x="51" y="833"/>
                  </a:lnTo>
                  <a:lnTo>
                    <a:pt x="96" y="744"/>
                  </a:lnTo>
                  <a:lnTo>
                    <a:pt x="161" y="655"/>
                  </a:lnTo>
                  <a:lnTo>
                    <a:pt x="236" y="575"/>
                  </a:lnTo>
                  <a:lnTo>
                    <a:pt x="321" y="494"/>
                  </a:lnTo>
                  <a:lnTo>
                    <a:pt x="417" y="423"/>
                  </a:lnTo>
                  <a:lnTo>
                    <a:pt x="512" y="348"/>
                  </a:lnTo>
                  <a:lnTo>
                    <a:pt x="617" y="285"/>
                  </a:lnTo>
                  <a:lnTo>
                    <a:pt x="717" y="219"/>
                  </a:lnTo>
                  <a:lnTo>
                    <a:pt x="828" y="147"/>
                  </a:lnTo>
                  <a:lnTo>
                    <a:pt x="928" y="94"/>
                  </a:lnTo>
                  <a:lnTo>
                    <a:pt x="1033" y="45"/>
                  </a:lnTo>
                  <a:lnTo>
                    <a:pt x="1128" y="14"/>
                  </a:lnTo>
                  <a:lnTo>
                    <a:pt x="1219" y="0"/>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75" name="Freeform 48"/>
            <p:cNvSpPr>
              <a:spLocks/>
            </p:cNvSpPr>
            <p:nvPr/>
          </p:nvSpPr>
          <p:spPr bwMode="auto">
            <a:xfrm>
              <a:off x="-2132" y="-237"/>
              <a:ext cx="1022" cy="1847"/>
            </a:xfrm>
            <a:custGeom>
              <a:avLst/>
              <a:gdLst>
                <a:gd name="T0" fmla="*/ 1022 w 1022"/>
                <a:gd name="T1" fmla="*/ 14 h 1847"/>
                <a:gd name="T2" fmla="*/ 932 w 1022"/>
                <a:gd name="T3" fmla="*/ 152 h 1847"/>
                <a:gd name="T4" fmla="*/ 842 w 1022"/>
                <a:gd name="T5" fmla="*/ 276 h 1847"/>
                <a:gd name="T6" fmla="*/ 752 w 1022"/>
                <a:gd name="T7" fmla="*/ 378 h 1847"/>
                <a:gd name="T8" fmla="*/ 667 w 1022"/>
                <a:gd name="T9" fmla="*/ 467 h 1847"/>
                <a:gd name="T10" fmla="*/ 571 w 1022"/>
                <a:gd name="T11" fmla="*/ 548 h 1847"/>
                <a:gd name="T12" fmla="*/ 491 w 1022"/>
                <a:gd name="T13" fmla="*/ 623 h 1847"/>
                <a:gd name="T14" fmla="*/ 411 w 1022"/>
                <a:gd name="T15" fmla="*/ 694 h 1847"/>
                <a:gd name="T16" fmla="*/ 341 w 1022"/>
                <a:gd name="T17" fmla="*/ 770 h 1847"/>
                <a:gd name="T18" fmla="*/ 276 w 1022"/>
                <a:gd name="T19" fmla="*/ 841 h 1847"/>
                <a:gd name="T20" fmla="*/ 220 w 1022"/>
                <a:gd name="T21" fmla="*/ 926 h 1847"/>
                <a:gd name="T22" fmla="*/ 175 w 1022"/>
                <a:gd name="T23" fmla="*/ 1019 h 1847"/>
                <a:gd name="T24" fmla="*/ 145 w 1022"/>
                <a:gd name="T25" fmla="*/ 1126 h 1847"/>
                <a:gd name="T26" fmla="*/ 130 w 1022"/>
                <a:gd name="T27" fmla="*/ 1251 h 1847"/>
                <a:gd name="T28" fmla="*/ 135 w 1022"/>
                <a:gd name="T29" fmla="*/ 1398 h 1847"/>
                <a:gd name="T30" fmla="*/ 155 w 1022"/>
                <a:gd name="T31" fmla="*/ 1567 h 1847"/>
                <a:gd name="T32" fmla="*/ 195 w 1022"/>
                <a:gd name="T33" fmla="*/ 1767 h 1847"/>
                <a:gd name="T34" fmla="*/ 135 w 1022"/>
                <a:gd name="T35" fmla="*/ 1847 h 1847"/>
                <a:gd name="T36" fmla="*/ 65 w 1022"/>
                <a:gd name="T37" fmla="*/ 1691 h 1847"/>
                <a:gd name="T38" fmla="*/ 25 w 1022"/>
                <a:gd name="T39" fmla="*/ 1549 h 1847"/>
                <a:gd name="T40" fmla="*/ 0 w 1022"/>
                <a:gd name="T41" fmla="*/ 1411 h 1847"/>
                <a:gd name="T42" fmla="*/ 0 w 1022"/>
                <a:gd name="T43" fmla="*/ 1282 h 1847"/>
                <a:gd name="T44" fmla="*/ 15 w 1022"/>
                <a:gd name="T45" fmla="*/ 1153 h 1847"/>
                <a:gd name="T46" fmla="*/ 45 w 1022"/>
                <a:gd name="T47" fmla="*/ 1033 h 1847"/>
                <a:gd name="T48" fmla="*/ 95 w 1022"/>
                <a:gd name="T49" fmla="*/ 917 h 1847"/>
                <a:gd name="T50" fmla="*/ 160 w 1022"/>
                <a:gd name="T51" fmla="*/ 810 h 1847"/>
                <a:gd name="T52" fmla="*/ 235 w 1022"/>
                <a:gd name="T53" fmla="*/ 699 h 1847"/>
                <a:gd name="T54" fmla="*/ 321 w 1022"/>
                <a:gd name="T55" fmla="*/ 597 h 1847"/>
                <a:gd name="T56" fmla="*/ 421 w 1022"/>
                <a:gd name="T57" fmla="*/ 494 h 1847"/>
                <a:gd name="T58" fmla="*/ 526 w 1022"/>
                <a:gd name="T59" fmla="*/ 396 h 1847"/>
                <a:gd name="T60" fmla="*/ 636 w 1022"/>
                <a:gd name="T61" fmla="*/ 294 h 1847"/>
                <a:gd name="T62" fmla="*/ 752 w 1022"/>
                <a:gd name="T63" fmla="*/ 196 h 1847"/>
                <a:gd name="T64" fmla="*/ 872 w 1022"/>
                <a:gd name="T65" fmla="*/ 94 h 1847"/>
                <a:gd name="T66" fmla="*/ 1002 w 1022"/>
                <a:gd name="T67" fmla="*/ 0 h 1847"/>
                <a:gd name="T68" fmla="*/ 1022 w 1022"/>
                <a:gd name="T69" fmla="*/ 14 h 1847"/>
                <a:gd name="T70" fmla="*/ 1022 w 1022"/>
                <a:gd name="T71" fmla="*/ 14 h 184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22" h="1847">
                  <a:moveTo>
                    <a:pt x="1022" y="14"/>
                  </a:moveTo>
                  <a:lnTo>
                    <a:pt x="932" y="152"/>
                  </a:lnTo>
                  <a:lnTo>
                    <a:pt x="842" y="276"/>
                  </a:lnTo>
                  <a:lnTo>
                    <a:pt x="752" y="378"/>
                  </a:lnTo>
                  <a:lnTo>
                    <a:pt x="667" y="467"/>
                  </a:lnTo>
                  <a:lnTo>
                    <a:pt x="571" y="548"/>
                  </a:lnTo>
                  <a:lnTo>
                    <a:pt x="491" y="623"/>
                  </a:lnTo>
                  <a:lnTo>
                    <a:pt x="411" y="694"/>
                  </a:lnTo>
                  <a:lnTo>
                    <a:pt x="341" y="770"/>
                  </a:lnTo>
                  <a:lnTo>
                    <a:pt x="276" y="841"/>
                  </a:lnTo>
                  <a:lnTo>
                    <a:pt x="220" y="926"/>
                  </a:lnTo>
                  <a:lnTo>
                    <a:pt x="175" y="1019"/>
                  </a:lnTo>
                  <a:lnTo>
                    <a:pt x="145" y="1126"/>
                  </a:lnTo>
                  <a:lnTo>
                    <a:pt x="130" y="1251"/>
                  </a:lnTo>
                  <a:lnTo>
                    <a:pt x="135" y="1398"/>
                  </a:lnTo>
                  <a:lnTo>
                    <a:pt x="155" y="1567"/>
                  </a:lnTo>
                  <a:lnTo>
                    <a:pt x="195" y="1767"/>
                  </a:lnTo>
                  <a:lnTo>
                    <a:pt x="135" y="1847"/>
                  </a:lnTo>
                  <a:lnTo>
                    <a:pt x="65" y="1691"/>
                  </a:lnTo>
                  <a:lnTo>
                    <a:pt x="25" y="1549"/>
                  </a:lnTo>
                  <a:lnTo>
                    <a:pt x="0" y="1411"/>
                  </a:lnTo>
                  <a:lnTo>
                    <a:pt x="0" y="1282"/>
                  </a:lnTo>
                  <a:lnTo>
                    <a:pt x="15" y="1153"/>
                  </a:lnTo>
                  <a:lnTo>
                    <a:pt x="45" y="1033"/>
                  </a:lnTo>
                  <a:lnTo>
                    <a:pt x="95" y="917"/>
                  </a:lnTo>
                  <a:lnTo>
                    <a:pt x="160" y="810"/>
                  </a:lnTo>
                  <a:lnTo>
                    <a:pt x="235" y="699"/>
                  </a:lnTo>
                  <a:lnTo>
                    <a:pt x="321" y="597"/>
                  </a:lnTo>
                  <a:lnTo>
                    <a:pt x="421" y="494"/>
                  </a:lnTo>
                  <a:lnTo>
                    <a:pt x="526" y="396"/>
                  </a:lnTo>
                  <a:lnTo>
                    <a:pt x="636" y="294"/>
                  </a:lnTo>
                  <a:lnTo>
                    <a:pt x="752" y="196"/>
                  </a:lnTo>
                  <a:lnTo>
                    <a:pt x="872" y="94"/>
                  </a:lnTo>
                  <a:lnTo>
                    <a:pt x="1002" y="0"/>
                  </a:lnTo>
                  <a:lnTo>
                    <a:pt x="1022" y="14"/>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76" name="Freeform 49"/>
            <p:cNvSpPr>
              <a:spLocks/>
            </p:cNvSpPr>
            <p:nvPr/>
          </p:nvSpPr>
          <p:spPr bwMode="auto">
            <a:xfrm>
              <a:off x="-1019" y="-237"/>
              <a:ext cx="1499" cy="801"/>
            </a:xfrm>
            <a:custGeom>
              <a:avLst/>
              <a:gdLst>
                <a:gd name="T0" fmla="*/ 1499 w 1499"/>
                <a:gd name="T1" fmla="*/ 801 h 801"/>
                <a:gd name="T2" fmla="*/ 1398 w 1499"/>
                <a:gd name="T3" fmla="*/ 752 h 801"/>
                <a:gd name="T4" fmla="*/ 1303 w 1499"/>
                <a:gd name="T5" fmla="*/ 712 h 801"/>
                <a:gd name="T6" fmla="*/ 1208 w 1499"/>
                <a:gd name="T7" fmla="*/ 663 h 801"/>
                <a:gd name="T8" fmla="*/ 1108 w 1499"/>
                <a:gd name="T9" fmla="*/ 623 h 801"/>
                <a:gd name="T10" fmla="*/ 1012 w 1499"/>
                <a:gd name="T11" fmla="*/ 574 h 801"/>
                <a:gd name="T12" fmla="*/ 917 w 1499"/>
                <a:gd name="T13" fmla="*/ 530 h 801"/>
                <a:gd name="T14" fmla="*/ 827 w 1499"/>
                <a:gd name="T15" fmla="*/ 485 h 801"/>
                <a:gd name="T16" fmla="*/ 737 w 1499"/>
                <a:gd name="T17" fmla="*/ 441 h 801"/>
                <a:gd name="T18" fmla="*/ 641 w 1499"/>
                <a:gd name="T19" fmla="*/ 392 h 801"/>
                <a:gd name="T20" fmla="*/ 541 w 1499"/>
                <a:gd name="T21" fmla="*/ 343 h 801"/>
                <a:gd name="T22" fmla="*/ 451 w 1499"/>
                <a:gd name="T23" fmla="*/ 294 h 801"/>
                <a:gd name="T24" fmla="*/ 361 w 1499"/>
                <a:gd name="T25" fmla="*/ 249 h 801"/>
                <a:gd name="T26" fmla="*/ 265 w 1499"/>
                <a:gd name="T27" fmla="*/ 196 h 801"/>
                <a:gd name="T28" fmla="*/ 175 w 1499"/>
                <a:gd name="T29" fmla="*/ 147 h 801"/>
                <a:gd name="T30" fmla="*/ 90 w 1499"/>
                <a:gd name="T31" fmla="*/ 94 h 801"/>
                <a:gd name="T32" fmla="*/ 0 w 1499"/>
                <a:gd name="T33" fmla="*/ 49 h 801"/>
                <a:gd name="T34" fmla="*/ 20 w 1499"/>
                <a:gd name="T35" fmla="*/ 0 h 801"/>
                <a:gd name="T36" fmla="*/ 70 w 1499"/>
                <a:gd name="T37" fmla="*/ 18 h 801"/>
                <a:gd name="T38" fmla="*/ 140 w 1499"/>
                <a:gd name="T39" fmla="*/ 54 h 801"/>
                <a:gd name="T40" fmla="*/ 235 w 1499"/>
                <a:gd name="T41" fmla="*/ 94 h 801"/>
                <a:gd name="T42" fmla="*/ 336 w 1499"/>
                <a:gd name="T43" fmla="*/ 143 h 801"/>
                <a:gd name="T44" fmla="*/ 446 w 1499"/>
                <a:gd name="T45" fmla="*/ 192 h 801"/>
                <a:gd name="T46" fmla="*/ 571 w 1499"/>
                <a:gd name="T47" fmla="*/ 249 h 801"/>
                <a:gd name="T48" fmla="*/ 691 w 1499"/>
                <a:gd name="T49" fmla="*/ 307 h 801"/>
                <a:gd name="T50" fmla="*/ 822 w 1499"/>
                <a:gd name="T51" fmla="*/ 365 h 801"/>
                <a:gd name="T52" fmla="*/ 942 w 1499"/>
                <a:gd name="T53" fmla="*/ 423 h 801"/>
                <a:gd name="T54" fmla="*/ 1062 w 1499"/>
                <a:gd name="T55" fmla="*/ 485 h 801"/>
                <a:gd name="T56" fmla="*/ 1173 w 1499"/>
                <a:gd name="T57" fmla="*/ 543 h 801"/>
                <a:gd name="T58" fmla="*/ 1273 w 1499"/>
                <a:gd name="T59" fmla="*/ 605 h 801"/>
                <a:gd name="T60" fmla="*/ 1353 w 1499"/>
                <a:gd name="T61" fmla="*/ 654 h 801"/>
                <a:gd name="T62" fmla="*/ 1423 w 1499"/>
                <a:gd name="T63" fmla="*/ 712 h 801"/>
                <a:gd name="T64" fmla="*/ 1469 w 1499"/>
                <a:gd name="T65" fmla="*/ 757 h 801"/>
                <a:gd name="T66" fmla="*/ 1499 w 1499"/>
                <a:gd name="T67" fmla="*/ 801 h 801"/>
                <a:gd name="T68" fmla="*/ 1499 w 1499"/>
                <a:gd name="T69" fmla="*/ 801 h 80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9" h="801">
                  <a:moveTo>
                    <a:pt x="1499" y="801"/>
                  </a:moveTo>
                  <a:lnTo>
                    <a:pt x="1398" y="752"/>
                  </a:lnTo>
                  <a:lnTo>
                    <a:pt x="1303" y="712"/>
                  </a:lnTo>
                  <a:lnTo>
                    <a:pt x="1208" y="663"/>
                  </a:lnTo>
                  <a:lnTo>
                    <a:pt x="1108" y="623"/>
                  </a:lnTo>
                  <a:lnTo>
                    <a:pt x="1012" y="574"/>
                  </a:lnTo>
                  <a:lnTo>
                    <a:pt x="917" y="530"/>
                  </a:lnTo>
                  <a:lnTo>
                    <a:pt x="827" y="485"/>
                  </a:lnTo>
                  <a:lnTo>
                    <a:pt x="737" y="441"/>
                  </a:lnTo>
                  <a:lnTo>
                    <a:pt x="641" y="392"/>
                  </a:lnTo>
                  <a:lnTo>
                    <a:pt x="541" y="343"/>
                  </a:lnTo>
                  <a:lnTo>
                    <a:pt x="451" y="294"/>
                  </a:lnTo>
                  <a:lnTo>
                    <a:pt x="361" y="249"/>
                  </a:lnTo>
                  <a:lnTo>
                    <a:pt x="265" y="196"/>
                  </a:lnTo>
                  <a:lnTo>
                    <a:pt x="175" y="147"/>
                  </a:lnTo>
                  <a:lnTo>
                    <a:pt x="90" y="94"/>
                  </a:lnTo>
                  <a:lnTo>
                    <a:pt x="0" y="49"/>
                  </a:lnTo>
                  <a:lnTo>
                    <a:pt x="20" y="0"/>
                  </a:lnTo>
                  <a:lnTo>
                    <a:pt x="70" y="18"/>
                  </a:lnTo>
                  <a:lnTo>
                    <a:pt x="140" y="54"/>
                  </a:lnTo>
                  <a:lnTo>
                    <a:pt x="235" y="94"/>
                  </a:lnTo>
                  <a:lnTo>
                    <a:pt x="336" y="143"/>
                  </a:lnTo>
                  <a:lnTo>
                    <a:pt x="446" y="192"/>
                  </a:lnTo>
                  <a:lnTo>
                    <a:pt x="571" y="249"/>
                  </a:lnTo>
                  <a:lnTo>
                    <a:pt x="691" y="307"/>
                  </a:lnTo>
                  <a:lnTo>
                    <a:pt x="822" y="365"/>
                  </a:lnTo>
                  <a:lnTo>
                    <a:pt x="942" y="423"/>
                  </a:lnTo>
                  <a:lnTo>
                    <a:pt x="1062" y="485"/>
                  </a:lnTo>
                  <a:lnTo>
                    <a:pt x="1173" y="543"/>
                  </a:lnTo>
                  <a:lnTo>
                    <a:pt x="1273" y="605"/>
                  </a:lnTo>
                  <a:lnTo>
                    <a:pt x="1353" y="654"/>
                  </a:lnTo>
                  <a:lnTo>
                    <a:pt x="1423" y="712"/>
                  </a:lnTo>
                  <a:lnTo>
                    <a:pt x="1469" y="757"/>
                  </a:lnTo>
                  <a:lnTo>
                    <a:pt x="1499" y="801"/>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77" name="Freeform 50"/>
            <p:cNvSpPr>
              <a:spLocks/>
            </p:cNvSpPr>
            <p:nvPr/>
          </p:nvSpPr>
          <p:spPr bwMode="auto">
            <a:xfrm>
              <a:off x="6154" y="-223"/>
              <a:ext cx="246" cy="667"/>
            </a:xfrm>
            <a:custGeom>
              <a:avLst/>
              <a:gdLst>
                <a:gd name="T0" fmla="*/ 246 w 246"/>
                <a:gd name="T1" fmla="*/ 35 h 667"/>
                <a:gd name="T2" fmla="*/ 226 w 246"/>
                <a:gd name="T3" fmla="*/ 66 h 667"/>
                <a:gd name="T4" fmla="*/ 206 w 246"/>
                <a:gd name="T5" fmla="*/ 106 h 667"/>
                <a:gd name="T6" fmla="*/ 186 w 246"/>
                <a:gd name="T7" fmla="*/ 146 h 667"/>
                <a:gd name="T8" fmla="*/ 176 w 246"/>
                <a:gd name="T9" fmla="*/ 186 h 667"/>
                <a:gd name="T10" fmla="*/ 156 w 246"/>
                <a:gd name="T11" fmla="*/ 227 h 667"/>
                <a:gd name="T12" fmla="*/ 146 w 246"/>
                <a:gd name="T13" fmla="*/ 267 h 667"/>
                <a:gd name="T14" fmla="*/ 136 w 246"/>
                <a:gd name="T15" fmla="*/ 311 h 667"/>
                <a:gd name="T16" fmla="*/ 126 w 246"/>
                <a:gd name="T17" fmla="*/ 351 h 667"/>
                <a:gd name="T18" fmla="*/ 111 w 246"/>
                <a:gd name="T19" fmla="*/ 387 h 667"/>
                <a:gd name="T20" fmla="*/ 96 w 246"/>
                <a:gd name="T21" fmla="*/ 427 h 667"/>
                <a:gd name="T22" fmla="*/ 86 w 246"/>
                <a:gd name="T23" fmla="*/ 471 h 667"/>
                <a:gd name="T24" fmla="*/ 76 w 246"/>
                <a:gd name="T25" fmla="*/ 511 h 667"/>
                <a:gd name="T26" fmla="*/ 55 w 246"/>
                <a:gd name="T27" fmla="*/ 547 h 667"/>
                <a:gd name="T28" fmla="*/ 40 w 246"/>
                <a:gd name="T29" fmla="*/ 587 h 667"/>
                <a:gd name="T30" fmla="*/ 20 w 246"/>
                <a:gd name="T31" fmla="*/ 627 h 667"/>
                <a:gd name="T32" fmla="*/ 0 w 246"/>
                <a:gd name="T33" fmla="*/ 667 h 667"/>
                <a:gd name="T34" fmla="*/ 10 w 246"/>
                <a:gd name="T35" fmla="*/ 627 h 667"/>
                <a:gd name="T36" fmla="*/ 20 w 246"/>
                <a:gd name="T37" fmla="*/ 596 h 667"/>
                <a:gd name="T38" fmla="*/ 30 w 246"/>
                <a:gd name="T39" fmla="*/ 556 h 667"/>
                <a:gd name="T40" fmla="*/ 40 w 246"/>
                <a:gd name="T41" fmla="*/ 511 h 667"/>
                <a:gd name="T42" fmla="*/ 45 w 246"/>
                <a:gd name="T43" fmla="*/ 471 h 667"/>
                <a:gd name="T44" fmla="*/ 50 w 246"/>
                <a:gd name="T45" fmla="*/ 427 h 667"/>
                <a:gd name="T46" fmla="*/ 60 w 246"/>
                <a:gd name="T47" fmla="*/ 382 h 667"/>
                <a:gd name="T48" fmla="*/ 71 w 246"/>
                <a:gd name="T49" fmla="*/ 338 h 667"/>
                <a:gd name="T50" fmla="*/ 76 w 246"/>
                <a:gd name="T51" fmla="*/ 284 h 667"/>
                <a:gd name="T52" fmla="*/ 86 w 246"/>
                <a:gd name="T53" fmla="*/ 240 h 667"/>
                <a:gd name="T54" fmla="*/ 96 w 246"/>
                <a:gd name="T55" fmla="*/ 195 h 667"/>
                <a:gd name="T56" fmla="*/ 116 w 246"/>
                <a:gd name="T57" fmla="*/ 151 h 667"/>
                <a:gd name="T58" fmla="*/ 131 w 246"/>
                <a:gd name="T59" fmla="*/ 106 h 667"/>
                <a:gd name="T60" fmla="*/ 156 w 246"/>
                <a:gd name="T61" fmla="*/ 71 h 667"/>
                <a:gd name="T62" fmla="*/ 176 w 246"/>
                <a:gd name="T63" fmla="*/ 31 h 667"/>
                <a:gd name="T64" fmla="*/ 206 w 246"/>
                <a:gd name="T65" fmla="*/ 0 h 667"/>
                <a:gd name="T66" fmla="*/ 246 w 246"/>
                <a:gd name="T67" fmla="*/ 35 h 667"/>
                <a:gd name="T68" fmla="*/ 246 w 246"/>
                <a:gd name="T69" fmla="*/ 35 h 66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46" h="667">
                  <a:moveTo>
                    <a:pt x="246" y="35"/>
                  </a:moveTo>
                  <a:lnTo>
                    <a:pt x="226" y="66"/>
                  </a:lnTo>
                  <a:lnTo>
                    <a:pt x="206" y="106"/>
                  </a:lnTo>
                  <a:lnTo>
                    <a:pt x="186" y="146"/>
                  </a:lnTo>
                  <a:lnTo>
                    <a:pt x="176" y="186"/>
                  </a:lnTo>
                  <a:lnTo>
                    <a:pt x="156" y="227"/>
                  </a:lnTo>
                  <a:lnTo>
                    <a:pt x="146" y="267"/>
                  </a:lnTo>
                  <a:lnTo>
                    <a:pt x="136" y="311"/>
                  </a:lnTo>
                  <a:lnTo>
                    <a:pt x="126" y="351"/>
                  </a:lnTo>
                  <a:lnTo>
                    <a:pt x="111" y="387"/>
                  </a:lnTo>
                  <a:lnTo>
                    <a:pt x="96" y="427"/>
                  </a:lnTo>
                  <a:lnTo>
                    <a:pt x="86" y="471"/>
                  </a:lnTo>
                  <a:lnTo>
                    <a:pt x="76" y="511"/>
                  </a:lnTo>
                  <a:lnTo>
                    <a:pt x="55" y="547"/>
                  </a:lnTo>
                  <a:lnTo>
                    <a:pt x="40" y="587"/>
                  </a:lnTo>
                  <a:lnTo>
                    <a:pt x="20" y="627"/>
                  </a:lnTo>
                  <a:lnTo>
                    <a:pt x="0" y="667"/>
                  </a:lnTo>
                  <a:lnTo>
                    <a:pt x="10" y="627"/>
                  </a:lnTo>
                  <a:lnTo>
                    <a:pt x="20" y="596"/>
                  </a:lnTo>
                  <a:lnTo>
                    <a:pt x="30" y="556"/>
                  </a:lnTo>
                  <a:lnTo>
                    <a:pt x="40" y="511"/>
                  </a:lnTo>
                  <a:lnTo>
                    <a:pt x="45" y="471"/>
                  </a:lnTo>
                  <a:lnTo>
                    <a:pt x="50" y="427"/>
                  </a:lnTo>
                  <a:lnTo>
                    <a:pt x="60" y="382"/>
                  </a:lnTo>
                  <a:lnTo>
                    <a:pt x="71" y="338"/>
                  </a:lnTo>
                  <a:lnTo>
                    <a:pt x="76" y="284"/>
                  </a:lnTo>
                  <a:lnTo>
                    <a:pt x="86" y="240"/>
                  </a:lnTo>
                  <a:lnTo>
                    <a:pt x="96" y="195"/>
                  </a:lnTo>
                  <a:lnTo>
                    <a:pt x="116" y="151"/>
                  </a:lnTo>
                  <a:lnTo>
                    <a:pt x="131" y="106"/>
                  </a:lnTo>
                  <a:lnTo>
                    <a:pt x="156" y="71"/>
                  </a:lnTo>
                  <a:lnTo>
                    <a:pt x="176" y="31"/>
                  </a:lnTo>
                  <a:lnTo>
                    <a:pt x="206" y="0"/>
                  </a:lnTo>
                  <a:lnTo>
                    <a:pt x="246" y="35"/>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78" name="Freeform 51"/>
            <p:cNvSpPr>
              <a:spLocks/>
            </p:cNvSpPr>
            <p:nvPr/>
          </p:nvSpPr>
          <p:spPr bwMode="auto">
            <a:xfrm>
              <a:off x="6134" y="-103"/>
              <a:ext cx="1259" cy="863"/>
            </a:xfrm>
            <a:custGeom>
              <a:avLst/>
              <a:gdLst>
                <a:gd name="T0" fmla="*/ 1259 w 1259"/>
                <a:gd name="T1" fmla="*/ 84 h 863"/>
                <a:gd name="T2" fmla="*/ 1188 w 1259"/>
                <a:gd name="T3" fmla="*/ 142 h 863"/>
                <a:gd name="T4" fmla="*/ 1123 w 1259"/>
                <a:gd name="T5" fmla="*/ 200 h 863"/>
                <a:gd name="T6" fmla="*/ 1043 w 1259"/>
                <a:gd name="T7" fmla="*/ 249 h 863"/>
                <a:gd name="T8" fmla="*/ 968 w 1259"/>
                <a:gd name="T9" fmla="*/ 302 h 863"/>
                <a:gd name="T10" fmla="*/ 878 w 1259"/>
                <a:gd name="T11" fmla="*/ 347 h 863"/>
                <a:gd name="T12" fmla="*/ 792 w 1259"/>
                <a:gd name="T13" fmla="*/ 391 h 863"/>
                <a:gd name="T14" fmla="*/ 702 w 1259"/>
                <a:gd name="T15" fmla="*/ 431 h 863"/>
                <a:gd name="T16" fmla="*/ 617 w 1259"/>
                <a:gd name="T17" fmla="*/ 476 h 863"/>
                <a:gd name="T18" fmla="*/ 522 w 1259"/>
                <a:gd name="T19" fmla="*/ 516 h 863"/>
                <a:gd name="T20" fmla="*/ 436 w 1259"/>
                <a:gd name="T21" fmla="*/ 556 h 863"/>
                <a:gd name="T22" fmla="*/ 346 w 1259"/>
                <a:gd name="T23" fmla="*/ 596 h 863"/>
                <a:gd name="T24" fmla="*/ 266 w 1259"/>
                <a:gd name="T25" fmla="*/ 645 h 863"/>
                <a:gd name="T26" fmla="*/ 186 w 1259"/>
                <a:gd name="T27" fmla="*/ 690 h 863"/>
                <a:gd name="T28" fmla="*/ 121 w 1259"/>
                <a:gd name="T29" fmla="*/ 743 h 863"/>
                <a:gd name="T30" fmla="*/ 55 w 1259"/>
                <a:gd name="T31" fmla="*/ 801 h 863"/>
                <a:gd name="T32" fmla="*/ 0 w 1259"/>
                <a:gd name="T33" fmla="*/ 863 h 863"/>
                <a:gd name="T34" fmla="*/ 20 w 1259"/>
                <a:gd name="T35" fmla="*/ 801 h 863"/>
                <a:gd name="T36" fmla="*/ 60 w 1259"/>
                <a:gd name="T37" fmla="*/ 738 h 863"/>
                <a:gd name="T38" fmla="*/ 111 w 1259"/>
                <a:gd name="T39" fmla="*/ 681 h 863"/>
                <a:gd name="T40" fmla="*/ 176 w 1259"/>
                <a:gd name="T41" fmla="*/ 623 h 863"/>
                <a:gd name="T42" fmla="*/ 246 w 1259"/>
                <a:gd name="T43" fmla="*/ 560 h 863"/>
                <a:gd name="T44" fmla="*/ 331 w 1259"/>
                <a:gd name="T45" fmla="*/ 498 h 863"/>
                <a:gd name="T46" fmla="*/ 421 w 1259"/>
                <a:gd name="T47" fmla="*/ 436 h 863"/>
                <a:gd name="T48" fmla="*/ 517 w 1259"/>
                <a:gd name="T49" fmla="*/ 382 h 863"/>
                <a:gd name="T50" fmla="*/ 607 w 1259"/>
                <a:gd name="T51" fmla="*/ 320 h 863"/>
                <a:gd name="T52" fmla="*/ 702 w 1259"/>
                <a:gd name="T53" fmla="*/ 267 h 863"/>
                <a:gd name="T54" fmla="*/ 797 w 1259"/>
                <a:gd name="T55" fmla="*/ 213 h 863"/>
                <a:gd name="T56" fmla="*/ 893 w 1259"/>
                <a:gd name="T57" fmla="*/ 164 h 863"/>
                <a:gd name="T58" fmla="*/ 983 w 1259"/>
                <a:gd name="T59" fmla="*/ 115 h 863"/>
                <a:gd name="T60" fmla="*/ 1063 w 1259"/>
                <a:gd name="T61" fmla="*/ 75 h 863"/>
                <a:gd name="T62" fmla="*/ 1138 w 1259"/>
                <a:gd name="T63" fmla="*/ 31 h 863"/>
                <a:gd name="T64" fmla="*/ 1203 w 1259"/>
                <a:gd name="T65" fmla="*/ 0 h 863"/>
                <a:gd name="T66" fmla="*/ 1259 w 1259"/>
                <a:gd name="T67" fmla="*/ 84 h 863"/>
                <a:gd name="T68" fmla="*/ 1259 w 1259"/>
                <a:gd name="T69" fmla="*/ 84 h 86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259" h="863">
                  <a:moveTo>
                    <a:pt x="1259" y="84"/>
                  </a:moveTo>
                  <a:lnTo>
                    <a:pt x="1188" y="142"/>
                  </a:lnTo>
                  <a:lnTo>
                    <a:pt x="1123" y="200"/>
                  </a:lnTo>
                  <a:lnTo>
                    <a:pt x="1043" y="249"/>
                  </a:lnTo>
                  <a:lnTo>
                    <a:pt x="968" y="302"/>
                  </a:lnTo>
                  <a:lnTo>
                    <a:pt x="878" y="347"/>
                  </a:lnTo>
                  <a:lnTo>
                    <a:pt x="792" y="391"/>
                  </a:lnTo>
                  <a:lnTo>
                    <a:pt x="702" y="431"/>
                  </a:lnTo>
                  <a:lnTo>
                    <a:pt x="617" y="476"/>
                  </a:lnTo>
                  <a:lnTo>
                    <a:pt x="522" y="516"/>
                  </a:lnTo>
                  <a:lnTo>
                    <a:pt x="436" y="556"/>
                  </a:lnTo>
                  <a:lnTo>
                    <a:pt x="346" y="596"/>
                  </a:lnTo>
                  <a:lnTo>
                    <a:pt x="266" y="645"/>
                  </a:lnTo>
                  <a:lnTo>
                    <a:pt x="186" y="690"/>
                  </a:lnTo>
                  <a:lnTo>
                    <a:pt x="121" y="743"/>
                  </a:lnTo>
                  <a:lnTo>
                    <a:pt x="55" y="801"/>
                  </a:lnTo>
                  <a:lnTo>
                    <a:pt x="0" y="863"/>
                  </a:lnTo>
                  <a:lnTo>
                    <a:pt x="20" y="801"/>
                  </a:lnTo>
                  <a:lnTo>
                    <a:pt x="60" y="738"/>
                  </a:lnTo>
                  <a:lnTo>
                    <a:pt x="111" y="681"/>
                  </a:lnTo>
                  <a:lnTo>
                    <a:pt x="176" y="623"/>
                  </a:lnTo>
                  <a:lnTo>
                    <a:pt x="246" y="560"/>
                  </a:lnTo>
                  <a:lnTo>
                    <a:pt x="331" y="498"/>
                  </a:lnTo>
                  <a:lnTo>
                    <a:pt x="421" y="436"/>
                  </a:lnTo>
                  <a:lnTo>
                    <a:pt x="517" y="382"/>
                  </a:lnTo>
                  <a:lnTo>
                    <a:pt x="607" y="320"/>
                  </a:lnTo>
                  <a:lnTo>
                    <a:pt x="702" y="267"/>
                  </a:lnTo>
                  <a:lnTo>
                    <a:pt x="797" y="213"/>
                  </a:lnTo>
                  <a:lnTo>
                    <a:pt x="893" y="164"/>
                  </a:lnTo>
                  <a:lnTo>
                    <a:pt x="983" y="115"/>
                  </a:lnTo>
                  <a:lnTo>
                    <a:pt x="1063" y="75"/>
                  </a:lnTo>
                  <a:lnTo>
                    <a:pt x="1138" y="31"/>
                  </a:lnTo>
                  <a:lnTo>
                    <a:pt x="1203" y="0"/>
                  </a:lnTo>
                  <a:lnTo>
                    <a:pt x="1259" y="84"/>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79" name="Freeform 52"/>
            <p:cNvSpPr>
              <a:spLocks/>
            </p:cNvSpPr>
            <p:nvPr/>
          </p:nvSpPr>
          <p:spPr bwMode="auto">
            <a:xfrm>
              <a:off x="-1059" y="30"/>
              <a:ext cx="1032" cy="3093"/>
            </a:xfrm>
            <a:custGeom>
              <a:avLst/>
              <a:gdLst>
                <a:gd name="T0" fmla="*/ 1032 w 1032"/>
                <a:gd name="T1" fmla="*/ 3093 h 3093"/>
                <a:gd name="T2" fmla="*/ 977 w 1032"/>
                <a:gd name="T3" fmla="*/ 3076 h 3093"/>
                <a:gd name="T4" fmla="*/ 907 w 1032"/>
                <a:gd name="T5" fmla="*/ 2884 h 3093"/>
                <a:gd name="T6" fmla="*/ 837 w 1032"/>
                <a:gd name="T7" fmla="*/ 2688 h 3093"/>
                <a:gd name="T8" fmla="*/ 762 w 1032"/>
                <a:gd name="T9" fmla="*/ 2497 h 3093"/>
                <a:gd name="T10" fmla="*/ 681 w 1032"/>
                <a:gd name="T11" fmla="*/ 2314 h 3093"/>
                <a:gd name="T12" fmla="*/ 601 w 1032"/>
                <a:gd name="T13" fmla="*/ 2123 h 3093"/>
                <a:gd name="T14" fmla="*/ 521 w 1032"/>
                <a:gd name="T15" fmla="*/ 1936 h 3093"/>
                <a:gd name="T16" fmla="*/ 441 w 1032"/>
                <a:gd name="T17" fmla="*/ 1749 h 3093"/>
                <a:gd name="T18" fmla="*/ 371 w 1032"/>
                <a:gd name="T19" fmla="*/ 1562 h 3093"/>
                <a:gd name="T20" fmla="*/ 290 w 1032"/>
                <a:gd name="T21" fmla="*/ 1371 h 3093"/>
                <a:gd name="T22" fmla="*/ 225 w 1032"/>
                <a:gd name="T23" fmla="*/ 1180 h 3093"/>
                <a:gd name="T24" fmla="*/ 160 w 1032"/>
                <a:gd name="T25" fmla="*/ 988 h 3093"/>
                <a:gd name="T26" fmla="*/ 110 w 1032"/>
                <a:gd name="T27" fmla="*/ 797 h 3093"/>
                <a:gd name="T28" fmla="*/ 65 w 1032"/>
                <a:gd name="T29" fmla="*/ 601 h 3093"/>
                <a:gd name="T30" fmla="*/ 30 w 1032"/>
                <a:gd name="T31" fmla="*/ 405 h 3093"/>
                <a:gd name="T32" fmla="*/ 10 w 1032"/>
                <a:gd name="T33" fmla="*/ 200 h 3093"/>
                <a:gd name="T34" fmla="*/ 0 w 1032"/>
                <a:gd name="T35" fmla="*/ 0 h 3093"/>
                <a:gd name="T36" fmla="*/ 20 w 1032"/>
                <a:gd name="T37" fmla="*/ 116 h 3093"/>
                <a:gd name="T38" fmla="*/ 65 w 1032"/>
                <a:gd name="T39" fmla="*/ 272 h 3093"/>
                <a:gd name="T40" fmla="*/ 125 w 1032"/>
                <a:gd name="T41" fmla="*/ 459 h 3093"/>
                <a:gd name="T42" fmla="*/ 200 w 1032"/>
                <a:gd name="T43" fmla="*/ 681 h 3093"/>
                <a:gd name="T44" fmla="*/ 275 w 1032"/>
                <a:gd name="T45" fmla="*/ 913 h 3093"/>
                <a:gd name="T46" fmla="*/ 371 w 1032"/>
                <a:gd name="T47" fmla="*/ 1166 h 3093"/>
                <a:gd name="T48" fmla="*/ 466 w 1032"/>
                <a:gd name="T49" fmla="*/ 1429 h 3093"/>
                <a:gd name="T50" fmla="*/ 566 w 1032"/>
                <a:gd name="T51" fmla="*/ 1691 h 3093"/>
                <a:gd name="T52" fmla="*/ 651 w 1032"/>
                <a:gd name="T53" fmla="*/ 1945 h 3093"/>
                <a:gd name="T54" fmla="*/ 747 w 1032"/>
                <a:gd name="T55" fmla="*/ 2190 h 3093"/>
                <a:gd name="T56" fmla="*/ 827 w 1032"/>
                <a:gd name="T57" fmla="*/ 2417 h 3093"/>
                <a:gd name="T58" fmla="*/ 902 w 1032"/>
                <a:gd name="T59" fmla="*/ 2626 h 3093"/>
                <a:gd name="T60" fmla="*/ 957 w 1032"/>
                <a:gd name="T61" fmla="*/ 2804 h 3093"/>
                <a:gd name="T62" fmla="*/ 1002 w 1032"/>
                <a:gd name="T63" fmla="*/ 2942 h 3093"/>
                <a:gd name="T64" fmla="*/ 1022 w 1032"/>
                <a:gd name="T65" fmla="*/ 3044 h 3093"/>
                <a:gd name="T66" fmla="*/ 1032 w 1032"/>
                <a:gd name="T67" fmla="*/ 3093 h 3093"/>
                <a:gd name="T68" fmla="*/ 1032 w 1032"/>
                <a:gd name="T69" fmla="*/ 3093 h 309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32" h="3093">
                  <a:moveTo>
                    <a:pt x="1032" y="3093"/>
                  </a:moveTo>
                  <a:lnTo>
                    <a:pt x="977" y="3076"/>
                  </a:lnTo>
                  <a:lnTo>
                    <a:pt x="907" y="2884"/>
                  </a:lnTo>
                  <a:lnTo>
                    <a:pt x="837" y="2688"/>
                  </a:lnTo>
                  <a:lnTo>
                    <a:pt x="762" y="2497"/>
                  </a:lnTo>
                  <a:lnTo>
                    <a:pt x="681" y="2314"/>
                  </a:lnTo>
                  <a:lnTo>
                    <a:pt x="601" y="2123"/>
                  </a:lnTo>
                  <a:lnTo>
                    <a:pt x="521" y="1936"/>
                  </a:lnTo>
                  <a:lnTo>
                    <a:pt x="441" y="1749"/>
                  </a:lnTo>
                  <a:lnTo>
                    <a:pt x="371" y="1562"/>
                  </a:lnTo>
                  <a:lnTo>
                    <a:pt x="290" y="1371"/>
                  </a:lnTo>
                  <a:lnTo>
                    <a:pt x="225" y="1180"/>
                  </a:lnTo>
                  <a:lnTo>
                    <a:pt x="160" y="988"/>
                  </a:lnTo>
                  <a:lnTo>
                    <a:pt x="110" y="797"/>
                  </a:lnTo>
                  <a:lnTo>
                    <a:pt x="65" y="601"/>
                  </a:lnTo>
                  <a:lnTo>
                    <a:pt x="30" y="405"/>
                  </a:lnTo>
                  <a:lnTo>
                    <a:pt x="10" y="200"/>
                  </a:lnTo>
                  <a:lnTo>
                    <a:pt x="0" y="0"/>
                  </a:lnTo>
                  <a:lnTo>
                    <a:pt x="20" y="116"/>
                  </a:lnTo>
                  <a:lnTo>
                    <a:pt x="65" y="272"/>
                  </a:lnTo>
                  <a:lnTo>
                    <a:pt x="125" y="459"/>
                  </a:lnTo>
                  <a:lnTo>
                    <a:pt x="200" y="681"/>
                  </a:lnTo>
                  <a:lnTo>
                    <a:pt x="275" y="913"/>
                  </a:lnTo>
                  <a:lnTo>
                    <a:pt x="371" y="1166"/>
                  </a:lnTo>
                  <a:lnTo>
                    <a:pt x="466" y="1429"/>
                  </a:lnTo>
                  <a:lnTo>
                    <a:pt x="566" y="1691"/>
                  </a:lnTo>
                  <a:lnTo>
                    <a:pt x="651" y="1945"/>
                  </a:lnTo>
                  <a:lnTo>
                    <a:pt x="747" y="2190"/>
                  </a:lnTo>
                  <a:lnTo>
                    <a:pt x="827" y="2417"/>
                  </a:lnTo>
                  <a:lnTo>
                    <a:pt x="902" y="2626"/>
                  </a:lnTo>
                  <a:lnTo>
                    <a:pt x="957" y="2804"/>
                  </a:lnTo>
                  <a:lnTo>
                    <a:pt x="1002" y="2942"/>
                  </a:lnTo>
                  <a:lnTo>
                    <a:pt x="1022" y="3044"/>
                  </a:lnTo>
                  <a:lnTo>
                    <a:pt x="1032" y="3093"/>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80" name="Freeform 53"/>
            <p:cNvSpPr>
              <a:spLocks/>
            </p:cNvSpPr>
            <p:nvPr/>
          </p:nvSpPr>
          <p:spPr bwMode="auto">
            <a:xfrm>
              <a:off x="645" y="44"/>
              <a:ext cx="1559" cy="654"/>
            </a:xfrm>
            <a:custGeom>
              <a:avLst/>
              <a:gdLst>
                <a:gd name="T0" fmla="*/ 1328 w 1559"/>
                <a:gd name="T1" fmla="*/ 102 h 654"/>
                <a:gd name="T2" fmla="*/ 1333 w 1559"/>
                <a:gd name="T3" fmla="*/ 120 h 654"/>
                <a:gd name="T4" fmla="*/ 1344 w 1559"/>
                <a:gd name="T5" fmla="*/ 142 h 654"/>
                <a:gd name="T6" fmla="*/ 1354 w 1559"/>
                <a:gd name="T7" fmla="*/ 160 h 654"/>
                <a:gd name="T8" fmla="*/ 1369 w 1559"/>
                <a:gd name="T9" fmla="*/ 182 h 654"/>
                <a:gd name="T10" fmla="*/ 1394 w 1559"/>
                <a:gd name="T11" fmla="*/ 218 h 654"/>
                <a:gd name="T12" fmla="*/ 1429 w 1559"/>
                <a:gd name="T13" fmla="*/ 249 h 654"/>
                <a:gd name="T14" fmla="*/ 1464 w 1559"/>
                <a:gd name="T15" fmla="*/ 280 h 654"/>
                <a:gd name="T16" fmla="*/ 1499 w 1559"/>
                <a:gd name="T17" fmla="*/ 316 h 654"/>
                <a:gd name="T18" fmla="*/ 1529 w 1559"/>
                <a:gd name="T19" fmla="*/ 347 h 654"/>
                <a:gd name="T20" fmla="*/ 1559 w 1559"/>
                <a:gd name="T21" fmla="*/ 382 h 654"/>
                <a:gd name="T22" fmla="*/ 1484 w 1559"/>
                <a:gd name="T23" fmla="*/ 382 h 654"/>
                <a:gd name="T24" fmla="*/ 1454 w 1559"/>
                <a:gd name="T25" fmla="*/ 360 h 654"/>
                <a:gd name="T26" fmla="*/ 1429 w 1559"/>
                <a:gd name="T27" fmla="*/ 338 h 654"/>
                <a:gd name="T28" fmla="*/ 1409 w 1559"/>
                <a:gd name="T29" fmla="*/ 316 h 654"/>
                <a:gd name="T30" fmla="*/ 1384 w 1559"/>
                <a:gd name="T31" fmla="*/ 289 h 654"/>
                <a:gd name="T32" fmla="*/ 1364 w 1559"/>
                <a:gd name="T33" fmla="*/ 262 h 654"/>
                <a:gd name="T34" fmla="*/ 1344 w 1559"/>
                <a:gd name="T35" fmla="*/ 240 h 654"/>
                <a:gd name="T36" fmla="*/ 1323 w 1559"/>
                <a:gd name="T37" fmla="*/ 218 h 654"/>
                <a:gd name="T38" fmla="*/ 1308 w 1559"/>
                <a:gd name="T39" fmla="*/ 195 h 654"/>
                <a:gd name="T40" fmla="*/ 1283 w 1559"/>
                <a:gd name="T41" fmla="*/ 173 h 654"/>
                <a:gd name="T42" fmla="*/ 1263 w 1559"/>
                <a:gd name="T43" fmla="*/ 155 h 654"/>
                <a:gd name="T44" fmla="*/ 1233 w 1559"/>
                <a:gd name="T45" fmla="*/ 138 h 654"/>
                <a:gd name="T46" fmla="*/ 1213 w 1559"/>
                <a:gd name="T47" fmla="*/ 129 h 654"/>
                <a:gd name="T48" fmla="*/ 1183 w 1559"/>
                <a:gd name="T49" fmla="*/ 115 h 654"/>
                <a:gd name="T50" fmla="*/ 1153 w 1559"/>
                <a:gd name="T51" fmla="*/ 115 h 654"/>
                <a:gd name="T52" fmla="*/ 1113 w 1559"/>
                <a:gd name="T53" fmla="*/ 115 h 654"/>
                <a:gd name="T54" fmla="*/ 1073 w 1559"/>
                <a:gd name="T55" fmla="*/ 120 h 654"/>
                <a:gd name="T56" fmla="*/ 993 w 1559"/>
                <a:gd name="T57" fmla="*/ 129 h 654"/>
                <a:gd name="T58" fmla="*/ 917 w 1559"/>
                <a:gd name="T59" fmla="*/ 142 h 654"/>
                <a:gd name="T60" fmla="*/ 837 w 1559"/>
                <a:gd name="T61" fmla="*/ 151 h 654"/>
                <a:gd name="T62" fmla="*/ 762 w 1559"/>
                <a:gd name="T63" fmla="*/ 164 h 654"/>
                <a:gd name="T64" fmla="*/ 682 w 1559"/>
                <a:gd name="T65" fmla="*/ 178 h 654"/>
                <a:gd name="T66" fmla="*/ 602 w 1559"/>
                <a:gd name="T67" fmla="*/ 200 h 654"/>
                <a:gd name="T68" fmla="*/ 516 w 1559"/>
                <a:gd name="T69" fmla="*/ 218 h 654"/>
                <a:gd name="T70" fmla="*/ 451 w 1559"/>
                <a:gd name="T71" fmla="*/ 244 h 654"/>
                <a:gd name="T72" fmla="*/ 371 w 1559"/>
                <a:gd name="T73" fmla="*/ 276 h 654"/>
                <a:gd name="T74" fmla="*/ 306 w 1559"/>
                <a:gd name="T75" fmla="*/ 307 h 654"/>
                <a:gd name="T76" fmla="*/ 246 w 1559"/>
                <a:gd name="T77" fmla="*/ 347 h 654"/>
                <a:gd name="T78" fmla="*/ 196 w 1559"/>
                <a:gd name="T79" fmla="*/ 391 h 654"/>
                <a:gd name="T80" fmla="*/ 145 w 1559"/>
                <a:gd name="T81" fmla="*/ 445 h 654"/>
                <a:gd name="T82" fmla="*/ 105 w 1559"/>
                <a:gd name="T83" fmla="*/ 507 h 654"/>
                <a:gd name="T84" fmla="*/ 75 w 1559"/>
                <a:gd name="T85" fmla="*/ 574 h 654"/>
                <a:gd name="T86" fmla="*/ 60 w 1559"/>
                <a:gd name="T87" fmla="*/ 654 h 654"/>
                <a:gd name="T88" fmla="*/ 10 w 1559"/>
                <a:gd name="T89" fmla="*/ 574 h 654"/>
                <a:gd name="T90" fmla="*/ 0 w 1559"/>
                <a:gd name="T91" fmla="*/ 502 h 654"/>
                <a:gd name="T92" fmla="*/ 15 w 1559"/>
                <a:gd name="T93" fmla="*/ 427 h 654"/>
                <a:gd name="T94" fmla="*/ 65 w 1559"/>
                <a:gd name="T95" fmla="*/ 356 h 654"/>
                <a:gd name="T96" fmla="*/ 130 w 1559"/>
                <a:gd name="T97" fmla="*/ 284 h 654"/>
                <a:gd name="T98" fmla="*/ 226 w 1559"/>
                <a:gd name="T99" fmla="*/ 218 h 654"/>
                <a:gd name="T100" fmla="*/ 326 w 1559"/>
                <a:gd name="T101" fmla="*/ 160 h 654"/>
                <a:gd name="T102" fmla="*/ 451 w 1559"/>
                <a:gd name="T103" fmla="*/ 115 h 654"/>
                <a:gd name="T104" fmla="*/ 572 w 1559"/>
                <a:gd name="T105" fmla="*/ 66 h 654"/>
                <a:gd name="T106" fmla="*/ 702 w 1559"/>
                <a:gd name="T107" fmla="*/ 31 h 654"/>
                <a:gd name="T108" fmla="*/ 827 w 1559"/>
                <a:gd name="T109" fmla="*/ 8 h 654"/>
                <a:gd name="T110" fmla="*/ 958 w 1559"/>
                <a:gd name="T111" fmla="*/ 0 h 654"/>
                <a:gd name="T112" fmla="*/ 1068 w 1559"/>
                <a:gd name="T113" fmla="*/ 0 h 654"/>
                <a:gd name="T114" fmla="*/ 1173 w 1559"/>
                <a:gd name="T115" fmla="*/ 17 h 654"/>
                <a:gd name="T116" fmla="*/ 1263 w 1559"/>
                <a:gd name="T117" fmla="*/ 49 h 654"/>
                <a:gd name="T118" fmla="*/ 1328 w 1559"/>
                <a:gd name="T119" fmla="*/ 102 h 654"/>
                <a:gd name="T120" fmla="*/ 1328 w 1559"/>
                <a:gd name="T121" fmla="*/ 102 h 65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559" h="654">
                  <a:moveTo>
                    <a:pt x="1328" y="102"/>
                  </a:moveTo>
                  <a:lnTo>
                    <a:pt x="1333" y="120"/>
                  </a:lnTo>
                  <a:lnTo>
                    <a:pt x="1344" y="142"/>
                  </a:lnTo>
                  <a:lnTo>
                    <a:pt x="1354" y="160"/>
                  </a:lnTo>
                  <a:lnTo>
                    <a:pt x="1369" y="182"/>
                  </a:lnTo>
                  <a:lnTo>
                    <a:pt x="1394" y="218"/>
                  </a:lnTo>
                  <a:lnTo>
                    <a:pt x="1429" y="249"/>
                  </a:lnTo>
                  <a:lnTo>
                    <a:pt x="1464" y="280"/>
                  </a:lnTo>
                  <a:lnTo>
                    <a:pt x="1499" y="316"/>
                  </a:lnTo>
                  <a:lnTo>
                    <a:pt x="1529" y="347"/>
                  </a:lnTo>
                  <a:lnTo>
                    <a:pt x="1559" y="382"/>
                  </a:lnTo>
                  <a:lnTo>
                    <a:pt x="1484" y="382"/>
                  </a:lnTo>
                  <a:lnTo>
                    <a:pt x="1454" y="360"/>
                  </a:lnTo>
                  <a:lnTo>
                    <a:pt x="1429" y="338"/>
                  </a:lnTo>
                  <a:lnTo>
                    <a:pt x="1409" y="316"/>
                  </a:lnTo>
                  <a:lnTo>
                    <a:pt x="1384" y="289"/>
                  </a:lnTo>
                  <a:lnTo>
                    <a:pt x="1364" y="262"/>
                  </a:lnTo>
                  <a:lnTo>
                    <a:pt x="1344" y="240"/>
                  </a:lnTo>
                  <a:lnTo>
                    <a:pt x="1323" y="218"/>
                  </a:lnTo>
                  <a:lnTo>
                    <a:pt x="1308" y="195"/>
                  </a:lnTo>
                  <a:lnTo>
                    <a:pt x="1283" y="173"/>
                  </a:lnTo>
                  <a:lnTo>
                    <a:pt x="1263" y="155"/>
                  </a:lnTo>
                  <a:lnTo>
                    <a:pt x="1233" y="138"/>
                  </a:lnTo>
                  <a:lnTo>
                    <a:pt x="1213" y="129"/>
                  </a:lnTo>
                  <a:lnTo>
                    <a:pt x="1183" y="115"/>
                  </a:lnTo>
                  <a:lnTo>
                    <a:pt x="1153" y="115"/>
                  </a:lnTo>
                  <a:lnTo>
                    <a:pt x="1113" y="115"/>
                  </a:lnTo>
                  <a:lnTo>
                    <a:pt x="1073" y="120"/>
                  </a:lnTo>
                  <a:lnTo>
                    <a:pt x="993" y="129"/>
                  </a:lnTo>
                  <a:lnTo>
                    <a:pt x="917" y="142"/>
                  </a:lnTo>
                  <a:lnTo>
                    <a:pt x="837" y="151"/>
                  </a:lnTo>
                  <a:lnTo>
                    <a:pt x="762" y="164"/>
                  </a:lnTo>
                  <a:lnTo>
                    <a:pt x="682" y="178"/>
                  </a:lnTo>
                  <a:lnTo>
                    <a:pt x="602" y="200"/>
                  </a:lnTo>
                  <a:lnTo>
                    <a:pt x="516" y="218"/>
                  </a:lnTo>
                  <a:lnTo>
                    <a:pt x="451" y="244"/>
                  </a:lnTo>
                  <a:lnTo>
                    <a:pt x="371" y="276"/>
                  </a:lnTo>
                  <a:lnTo>
                    <a:pt x="306" y="307"/>
                  </a:lnTo>
                  <a:lnTo>
                    <a:pt x="246" y="347"/>
                  </a:lnTo>
                  <a:lnTo>
                    <a:pt x="196" y="391"/>
                  </a:lnTo>
                  <a:lnTo>
                    <a:pt x="145" y="445"/>
                  </a:lnTo>
                  <a:lnTo>
                    <a:pt x="105" y="507"/>
                  </a:lnTo>
                  <a:lnTo>
                    <a:pt x="75" y="574"/>
                  </a:lnTo>
                  <a:lnTo>
                    <a:pt x="60" y="654"/>
                  </a:lnTo>
                  <a:lnTo>
                    <a:pt x="10" y="574"/>
                  </a:lnTo>
                  <a:lnTo>
                    <a:pt x="0" y="502"/>
                  </a:lnTo>
                  <a:lnTo>
                    <a:pt x="15" y="427"/>
                  </a:lnTo>
                  <a:lnTo>
                    <a:pt x="65" y="356"/>
                  </a:lnTo>
                  <a:lnTo>
                    <a:pt x="130" y="284"/>
                  </a:lnTo>
                  <a:lnTo>
                    <a:pt x="226" y="218"/>
                  </a:lnTo>
                  <a:lnTo>
                    <a:pt x="326" y="160"/>
                  </a:lnTo>
                  <a:lnTo>
                    <a:pt x="451" y="115"/>
                  </a:lnTo>
                  <a:lnTo>
                    <a:pt x="572" y="66"/>
                  </a:lnTo>
                  <a:lnTo>
                    <a:pt x="702" y="31"/>
                  </a:lnTo>
                  <a:lnTo>
                    <a:pt x="827" y="8"/>
                  </a:lnTo>
                  <a:lnTo>
                    <a:pt x="958" y="0"/>
                  </a:lnTo>
                  <a:lnTo>
                    <a:pt x="1068" y="0"/>
                  </a:lnTo>
                  <a:lnTo>
                    <a:pt x="1173" y="17"/>
                  </a:lnTo>
                  <a:lnTo>
                    <a:pt x="1263" y="49"/>
                  </a:lnTo>
                  <a:lnTo>
                    <a:pt x="1328" y="102"/>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81" name="Freeform 54"/>
            <p:cNvSpPr>
              <a:spLocks/>
            </p:cNvSpPr>
            <p:nvPr/>
          </p:nvSpPr>
          <p:spPr bwMode="auto">
            <a:xfrm>
              <a:off x="-789" y="101"/>
              <a:ext cx="1103" cy="1794"/>
            </a:xfrm>
            <a:custGeom>
              <a:avLst/>
              <a:gdLst>
                <a:gd name="T0" fmla="*/ 1028 w 1103"/>
                <a:gd name="T1" fmla="*/ 517 h 1794"/>
                <a:gd name="T2" fmla="*/ 893 w 1103"/>
                <a:gd name="T3" fmla="*/ 463 h 1794"/>
                <a:gd name="T4" fmla="*/ 752 w 1103"/>
                <a:gd name="T5" fmla="*/ 414 h 1794"/>
                <a:gd name="T6" fmla="*/ 622 w 1103"/>
                <a:gd name="T7" fmla="*/ 361 h 1794"/>
                <a:gd name="T8" fmla="*/ 487 w 1103"/>
                <a:gd name="T9" fmla="*/ 303 h 1794"/>
                <a:gd name="T10" fmla="*/ 356 w 1103"/>
                <a:gd name="T11" fmla="*/ 236 h 1794"/>
                <a:gd name="T12" fmla="*/ 231 w 1103"/>
                <a:gd name="T13" fmla="*/ 170 h 1794"/>
                <a:gd name="T14" fmla="*/ 106 w 1103"/>
                <a:gd name="T15" fmla="*/ 98 h 1794"/>
                <a:gd name="T16" fmla="*/ 45 w 1103"/>
                <a:gd name="T17" fmla="*/ 112 h 1794"/>
                <a:gd name="T18" fmla="*/ 65 w 1103"/>
                <a:gd name="T19" fmla="*/ 272 h 1794"/>
                <a:gd name="T20" fmla="*/ 116 w 1103"/>
                <a:gd name="T21" fmla="*/ 490 h 1794"/>
                <a:gd name="T22" fmla="*/ 191 w 1103"/>
                <a:gd name="T23" fmla="*/ 748 h 1794"/>
                <a:gd name="T24" fmla="*/ 281 w 1103"/>
                <a:gd name="T25" fmla="*/ 1015 h 1794"/>
                <a:gd name="T26" fmla="*/ 361 w 1103"/>
                <a:gd name="T27" fmla="*/ 1287 h 1794"/>
                <a:gd name="T28" fmla="*/ 436 w 1103"/>
                <a:gd name="T29" fmla="*/ 1523 h 1794"/>
                <a:gd name="T30" fmla="*/ 492 w 1103"/>
                <a:gd name="T31" fmla="*/ 1718 h 1794"/>
                <a:gd name="T32" fmla="*/ 477 w 1103"/>
                <a:gd name="T33" fmla="*/ 1705 h 1794"/>
                <a:gd name="T34" fmla="*/ 391 w 1103"/>
                <a:gd name="T35" fmla="*/ 1509 h 1794"/>
                <a:gd name="T36" fmla="*/ 296 w 1103"/>
                <a:gd name="T37" fmla="*/ 1273 h 1794"/>
                <a:gd name="T38" fmla="*/ 206 w 1103"/>
                <a:gd name="T39" fmla="*/ 1020 h 1794"/>
                <a:gd name="T40" fmla="*/ 116 w 1103"/>
                <a:gd name="T41" fmla="*/ 761 h 1794"/>
                <a:gd name="T42" fmla="*/ 50 w 1103"/>
                <a:gd name="T43" fmla="*/ 512 h 1794"/>
                <a:gd name="T44" fmla="*/ 5 w 1103"/>
                <a:gd name="T45" fmla="*/ 276 h 1794"/>
                <a:gd name="T46" fmla="*/ 0 w 1103"/>
                <a:gd name="T47" fmla="*/ 81 h 1794"/>
                <a:gd name="T48" fmla="*/ 81 w 1103"/>
                <a:gd name="T49" fmla="*/ 27 h 1794"/>
                <a:gd name="T50" fmla="*/ 216 w 1103"/>
                <a:gd name="T51" fmla="*/ 89 h 1794"/>
                <a:gd name="T52" fmla="*/ 361 w 1103"/>
                <a:gd name="T53" fmla="*/ 147 h 1794"/>
                <a:gd name="T54" fmla="*/ 502 w 1103"/>
                <a:gd name="T55" fmla="*/ 210 h 1794"/>
                <a:gd name="T56" fmla="*/ 642 w 1103"/>
                <a:gd name="T57" fmla="*/ 272 h 1794"/>
                <a:gd name="T58" fmla="*/ 782 w 1103"/>
                <a:gd name="T59" fmla="*/ 334 h 1794"/>
                <a:gd name="T60" fmla="*/ 913 w 1103"/>
                <a:gd name="T61" fmla="*/ 405 h 1794"/>
                <a:gd name="T62" fmla="*/ 1038 w 1103"/>
                <a:gd name="T63" fmla="*/ 494 h 1794"/>
                <a:gd name="T64" fmla="*/ 1103 w 1103"/>
                <a:gd name="T65" fmla="*/ 543 h 179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03" h="1794">
                  <a:moveTo>
                    <a:pt x="1103" y="543"/>
                  </a:moveTo>
                  <a:lnTo>
                    <a:pt x="1028" y="517"/>
                  </a:lnTo>
                  <a:lnTo>
                    <a:pt x="963" y="494"/>
                  </a:lnTo>
                  <a:lnTo>
                    <a:pt x="893" y="463"/>
                  </a:lnTo>
                  <a:lnTo>
                    <a:pt x="822" y="441"/>
                  </a:lnTo>
                  <a:lnTo>
                    <a:pt x="752" y="414"/>
                  </a:lnTo>
                  <a:lnTo>
                    <a:pt x="687" y="388"/>
                  </a:lnTo>
                  <a:lnTo>
                    <a:pt x="622" y="361"/>
                  </a:lnTo>
                  <a:lnTo>
                    <a:pt x="557" y="334"/>
                  </a:lnTo>
                  <a:lnTo>
                    <a:pt x="487" y="303"/>
                  </a:lnTo>
                  <a:lnTo>
                    <a:pt x="421" y="272"/>
                  </a:lnTo>
                  <a:lnTo>
                    <a:pt x="356" y="236"/>
                  </a:lnTo>
                  <a:lnTo>
                    <a:pt x="296" y="205"/>
                  </a:lnTo>
                  <a:lnTo>
                    <a:pt x="231" y="170"/>
                  </a:lnTo>
                  <a:lnTo>
                    <a:pt x="166" y="134"/>
                  </a:lnTo>
                  <a:lnTo>
                    <a:pt x="106" y="98"/>
                  </a:lnTo>
                  <a:lnTo>
                    <a:pt x="50" y="63"/>
                  </a:lnTo>
                  <a:lnTo>
                    <a:pt x="45" y="112"/>
                  </a:lnTo>
                  <a:lnTo>
                    <a:pt x="50" y="183"/>
                  </a:lnTo>
                  <a:lnTo>
                    <a:pt x="65" y="272"/>
                  </a:lnTo>
                  <a:lnTo>
                    <a:pt x="91" y="379"/>
                  </a:lnTo>
                  <a:lnTo>
                    <a:pt x="116" y="490"/>
                  </a:lnTo>
                  <a:lnTo>
                    <a:pt x="156" y="615"/>
                  </a:lnTo>
                  <a:lnTo>
                    <a:pt x="191" y="748"/>
                  </a:lnTo>
                  <a:lnTo>
                    <a:pt x="236" y="886"/>
                  </a:lnTo>
                  <a:lnTo>
                    <a:pt x="281" y="1015"/>
                  </a:lnTo>
                  <a:lnTo>
                    <a:pt x="321" y="1153"/>
                  </a:lnTo>
                  <a:lnTo>
                    <a:pt x="361" y="1287"/>
                  </a:lnTo>
                  <a:lnTo>
                    <a:pt x="406" y="1411"/>
                  </a:lnTo>
                  <a:lnTo>
                    <a:pt x="436" y="1523"/>
                  </a:lnTo>
                  <a:lnTo>
                    <a:pt x="472" y="1629"/>
                  </a:lnTo>
                  <a:lnTo>
                    <a:pt x="492" y="1718"/>
                  </a:lnTo>
                  <a:lnTo>
                    <a:pt x="517" y="1794"/>
                  </a:lnTo>
                  <a:lnTo>
                    <a:pt x="477" y="1705"/>
                  </a:lnTo>
                  <a:lnTo>
                    <a:pt x="436" y="1612"/>
                  </a:lnTo>
                  <a:lnTo>
                    <a:pt x="391" y="1509"/>
                  </a:lnTo>
                  <a:lnTo>
                    <a:pt x="346" y="1393"/>
                  </a:lnTo>
                  <a:lnTo>
                    <a:pt x="296" y="1273"/>
                  </a:lnTo>
                  <a:lnTo>
                    <a:pt x="251" y="1149"/>
                  </a:lnTo>
                  <a:lnTo>
                    <a:pt x="206" y="1020"/>
                  </a:lnTo>
                  <a:lnTo>
                    <a:pt x="166" y="895"/>
                  </a:lnTo>
                  <a:lnTo>
                    <a:pt x="116" y="761"/>
                  </a:lnTo>
                  <a:lnTo>
                    <a:pt x="86" y="637"/>
                  </a:lnTo>
                  <a:lnTo>
                    <a:pt x="50" y="512"/>
                  </a:lnTo>
                  <a:lnTo>
                    <a:pt x="25" y="392"/>
                  </a:lnTo>
                  <a:lnTo>
                    <a:pt x="5" y="276"/>
                  </a:lnTo>
                  <a:lnTo>
                    <a:pt x="0" y="174"/>
                  </a:lnTo>
                  <a:lnTo>
                    <a:pt x="0" y="81"/>
                  </a:lnTo>
                  <a:lnTo>
                    <a:pt x="15" y="0"/>
                  </a:lnTo>
                  <a:lnTo>
                    <a:pt x="81" y="27"/>
                  </a:lnTo>
                  <a:lnTo>
                    <a:pt x="151" y="58"/>
                  </a:lnTo>
                  <a:lnTo>
                    <a:pt x="216" y="89"/>
                  </a:lnTo>
                  <a:lnTo>
                    <a:pt x="291" y="121"/>
                  </a:lnTo>
                  <a:lnTo>
                    <a:pt x="361" y="147"/>
                  </a:lnTo>
                  <a:lnTo>
                    <a:pt x="426" y="178"/>
                  </a:lnTo>
                  <a:lnTo>
                    <a:pt x="502" y="210"/>
                  </a:lnTo>
                  <a:lnTo>
                    <a:pt x="572" y="241"/>
                  </a:lnTo>
                  <a:lnTo>
                    <a:pt x="642" y="272"/>
                  </a:lnTo>
                  <a:lnTo>
                    <a:pt x="712" y="303"/>
                  </a:lnTo>
                  <a:lnTo>
                    <a:pt x="782" y="334"/>
                  </a:lnTo>
                  <a:lnTo>
                    <a:pt x="848" y="374"/>
                  </a:lnTo>
                  <a:lnTo>
                    <a:pt x="913" y="405"/>
                  </a:lnTo>
                  <a:lnTo>
                    <a:pt x="978" y="450"/>
                  </a:lnTo>
                  <a:lnTo>
                    <a:pt x="1038" y="494"/>
                  </a:lnTo>
                  <a:lnTo>
                    <a:pt x="1103" y="543"/>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82" name="Freeform 55"/>
            <p:cNvSpPr>
              <a:spLocks/>
            </p:cNvSpPr>
            <p:nvPr/>
          </p:nvSpPr>
          <p:spPr bwMode="auto">
            <a:xfrm>
              <a:off x="6545" y="101"/>
              <a:ext cx="1163" cy="615"/>
            </a:xfrm>
            <a:custGeom>
              <a:avLst/>
              <a:gdLst>
                <a:gd name="T0" fmla="*/ 1163 w 1163"/>
                <a:gd name="T1" fmla="*/ 81 h 615"/>
                <a:gd name="T2" fmla="*/ 1163 w 1163"/>
                <a:gd name="T3" fmla="*/ 98 h 615"/>
                <a:gd name="T4" fmla="*/ 1163 w 1163"/>
                <a:gd name="T5" fmla="*/ 116 h 615"/>
                <a:gd name="T6" fmla="*/ 1163 w 1163"/>
                <a:gd name="T7" fmla="*/ 143 h 615"/>
                <a:gd name="T8" fmla="*/ 1163 w 1163"/>
                <a:gd name="T9" fmla="*/ 170 h 615"/>
                <a:gd name="T10" fmla="*/ 1158 w 1163"/>
                <a:gd name="T11" fmla="*/ 196 h 615"/>
                <a:gd name="T12" fmla="*/ 1158 w 1163"/>
                <a:gd name="T13" fmla="*/ 223 h 615"/>
                <a:gd name="T14" fmla="*/ 1158 w 1163"/>
                <a:gd name="T15" fmla="*/ 254 h 615"/>
                <a:gd name="T16" fmla="*/ 1158 w 1163"/>
                <a:gd name="T17" fmla="*/ 285 h 615"/>
                <a:gd name="T18" fmla="*/ 1148 w 1163"/>
                <a:gd name="T19" fmla="*/ 308 h 615"/>
                <a:gd name="T20" fmla="*/ 1148 w 1163"/>
                <a:gd name="T21" fmla="*/ 334 h 615"/>
                <a:gd name="T22" fmla="*/ 1138 w 1163"/>
                <a:gd name="T23" fmla="*/ 361 h 615"/>
                <a:gd name="T24" fmla="*/ 1128 w 1163"/>
                <a:gd name="T25" fmla="*/ 388 h 615"/>
                <a:gd name="T26" fmla="*/ 1113 w 1163"/>
                <a:gd name="T27" fmla="*/ 405 h 615"/>
                <a:gd name="T28" fmla="*/ 1103 w 1163"/>
                <a:gd name="T29" fmla="*/ 428 h 615"/>
                <a:gd name="T30" fmla="*/ 1083 w 1163"/>
                <a:gd name="T31" fmla="*/ 445 h 615"/>
                <a:gd name="T32" fmla="*/ 1068 w 1163"/>
                <a:gd name="T33" fmla="*/ 463 h 615"/>
                <a:gd name="T34" fmla="*/ 1048 w 1163"/>
                <a:gd name="T35" fmla="*/ 463 h 615"/>
                <a:gd name="T36" fmla="*/ 1013 w 1163"/>
                <a:gd name="T37" fmla="*/ 477 h 615"/>
                <a:gd name="T38" fmla="*/ 968 w 1163"/>
                <a:gd name="T39" fmla="*/ 486 h 615"/>
                <a:gd name="T40" fmla="*/ 918 w 1163"/>
                <a:gd name="T41" fmla="*/ 499 h 615"/>
                <a:gd name="T42" fmla="*/ 853 w 1163"/>
                <a:gd name="T43" fmla="*/ 508 h 615"/>
                <a:gd name="T44" fmla="*/ 787 w 1163"/>
                <a:gd name="T45" fmla="*/ 521 h 615"/>
                <a:gd name="T46" fmla="*/ 722 w 1163"/>
                <a:gd name="T47" fmla="*/ 534 h 615"/>
                <a:gd name="T48" fmla="*/ 657 w 1163"/>
                <a:gd name="T49" fmla="*/ 552 h 615"/>
                <a:gd name="T50" fmla="*/ 582 w 1163"/>
                <a:gd name="T51" fmla="*/ 557 h 615"/>
                <a:gd name="T52" fmla="*/ 512 w 1163"/>
                <a:gd name="T53" fmla="*/ 566 h 615"/>
                <a:gd name="T54" fmla="*/ 452 w 1163"/>
                <a:gd name="T55" fmla="*/ 579 h 615"/>
                <a:gd name="T56" fmla="*/ 391 w 1163"/>
                <a:gd name="T57" fmla="*/ 588 h 615"/>
                <a:gd name="T58" fmla="*/ 336 w 1163"/>
                <a:gd name="T59" fmla="*/ 592 h 615"/>
                <a:gd name="T60" fmla="*/ 296 w 1163"/>
                <a:gd name="T61" fmla="*/ 597 h 615"/>
                <a:gd name="T62" fmla="*/ 266 w 1163"/>
                <a:gd name="T63" fmla="*/ 597 h 615"/>
                <a:gd name="T64" fmla="*/ 246 w 1163"/>
                <a:gd name="T65" fmla="*/ 597 h 615"/>
                <a:gd name="T66" fmla="*/ 226 w 1163"/>
                <a:gd name="T67" fmla="*/ 610 h 615"/>
                <a:gd name="T68" fmla="*/ 201 w 1163"/>
                <a:gd name="T69" fmla="*/ 610 h 615"/>
                <a:gd name="T70" fmla="*/ 176 w 1163"/>
                <a:gd name="T71" fmla="*/ 615 h 615"/>
                <a:gd name="T72" fmla="*/ 151 w 1163"/>
                <a:gd name="T73" fmla="*/ 615 h 615"/>
                <a:gd name="T74" fmla="*/ 126 w 1163"/>
                <a:gd name="T75" fmla="*/ 615 h 615"/>
                <a:gd name="T76" fmla="*/ 101 w 1163"/>
                <a:gd name="T77" fmla="*/ 610 h 615"/>
                <a:gd name="T78" fmla="*/ 76 w 1163"/>
                <a:gd name="T79" fmla="*/ 601 h 615"/>
                <a:gd name="T80" fmla="*/ 55 w 1163"/>
                <a:gd name="T81" fmla="*/ 592 h 615"/>
                <a:gd name="T82" fmla="*/ 40 w 1163"/>
                <a:gd name="T83" fmla="*/ 579 h 615"/>
                <a:gd name="T84" fmla="*/ 0 w 1163"/>
                <a:gd name="T85" fmla="*/ 579 h 615"/>
                <a:gd name="T86" fmla="*/ 1018 w 1163"/>
                <a:gd name="T87" fmla="*/ 325 h 615"/>
                <a:gd name="T88" fmla="*/ 1048 w 1163"/>
                <a:gd name="T89" fmla="*/ 0 h 615"/>
                <a:gd name="T90" fmla="*/ 1163 w 1163"/>
                <a:gd name="T91" fmla="*/ 81 h 615"/>
                <a:gd name="T92" fmla="*/ 1163 w 1163"/>
                <a:gd name="T93" fmla="*/ 81 h 61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163" h="615">
                  <a:moveTo>
                    <a:pt x="1163" y="81"/>
                  </a:moveTo>
                  <a:lnTo>
                    <a:pt x="1163" y="98"/>
                  </a:lnTo>
                  <a:lnTo>
                    <a:pt x="1163" y="116"/>
                  </a:lnTo>
                  <a:lnTo>
                    <a:pt x="1163" y="143"/>
                  </a:lnTo>
                  <a:lnTo>
                    <a:pt x="1163" y="170"/>
                  </a:lnTo>
                  <a:lnTo>
                    <a:pt x="1158" y="196"/>
                  </a:lnTo>
                  <a:lnTo>
                    <a:pt x="1158" y="223"/>
                  </a:lnTo>
                  <a:lnTo>
                    <a:pt x="1158" y="254"/>
                  </a:lnTo>
                  <a:lnTo>
                    <a:pt x="1158" y="285"/>
                  </a:lnTo>
                  <a:lnTo>
                    <a:pt x="1148" y="308"/>
                  </a:lnTo>
                  <a:lnTo>
                    <a:pt x="1148" y="334"/>
                  </a:lnTo>
                  <a:lnTo>
                    <a:pt x="1138" y="361"/>
                  </a:lnTo>
                  <a:lnTo>
                    <a:pt x="1128" y="388"/>
                  </a:lnTo>
                  <a:lnTo>
                    <a:pt x="1113" y="405"/>
                  </a:lnTo>
                  <a:lnTo>
                    <a:pt x="1103" y="428"/>
                  </a:lnTo>
                  <a:lnTo>
                    <a:pt x="1083" y="445"/>
                  </a:lnTo>
                  <a:lnTo>
                    <a:pt x="1068" y="463"/>
                  </a:lnTo>
                  <a:lnTo>
                    <a:pt x="1048" y="463"/>
                  </a:lnTo>
                  <a:lnTo>
                    <a:pt x="1013" y="477"/>
                  </a:lnTo>
                  <a:lnTo>
                    <a:pt x="968" y="486"/>
                  </a:lnTo>
                  <a:lnTo>
                    <a:pt x="918" y="499"/>
                  </a:lnTo>
                  <a:lnTo>
                    <a:pt x="853" y="508"/>
                  </a:lnTo>
                  <a:lnTo>
                    <a:pt x="787" y="521"/>
                  </a:lnTo>
                  <a:lnTo>
                    <a:pt x="722" y="534"/>
                  </a:lnTo>
                  <a:lnTo>
                    <a:pt x="657" y="552"/>
                  </a:lnTo>
                  <a:lnTo>
                    <a:pt x="582" y="557"/>
                  </a:lnTo>
                  <a:lnTo>
                    <a:pt x="512" y="566"/>
                  </a:lnTo>
                  <a:lnTo>
                    <a:pt x="452" y="579"/>
                  </a:lnTo>
                  <a:lnTo>
                    <a:pt x="391" y="588"/>
                  </a:lnTo>
                  <a:lnTo>
                    <a:pt x="336" y="592"/>
                  </a:lnTo>
                  <a:lnTo>
                    <a:pt x="296" y="597"/>
                  </a:lnTo>
                  <a:lnTo>
                    <a:pt x="266" y="597"/>
                  </a:lnTo>
                  <a:lnTo>
                    <a:pt x="246" y="597"/>
                  </a:lnTo>
                  <a:lnTo>
                    <a:pt x="226" y="610"/>
                  </a:lnTo>
                  <a:lnTo>
                    <a:pt x="201" y="610"/>
                  </a:lnTo>
                  <a:lnTo>
                    <a:pt x="176" y="615"/>
                  </a:lnTo>
                  <a:lnTo>
                    <a:pt x="151" y="615"/>
                  </a:lnTo>
                  <a:lnTo>
                    <a:pt x="126" y="615"/>
                  </a:lnTo>
                  <a:lnTo>
                    <a:pt x="101" y="610"/>
                  </a:lnTo>
                  <a:lnTo>
                    <a:pt x="76" y="601"/>
                  </a:lnTo>
                  <a:lnTo>
                    <a:pt x="55" y="592"/>
                  </a:lnTo>
                  <a:lnTo>
                    <a:pt x="40" y="579"/>
                  </a:lnTo>
                  <a:lnTo>
                    <a:pt x="0" y="579"/>
                  </a:lnTo>
                  <a:lnTo>
                    <a:pt x="1018" y="325"/>
                  </a:lnTo>
                  <a:lnTo>
                    <a:pt x="1048" y="0"/>
                  </a:lnTo>
                  <a:lnTo>
                    <a:pt x="1163" y="81"/>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83" name="Freeform 56"/>
            <p:cNvSpPr>
              <a:spLocks/>
            </p:cNvSpPr>
            <p:nvPr/>
          </p:nvSpPr>
          <p:spPr bwMode="auto">
            <a:xfrm>
              <a:off x="6626" y="182"/>
              <a:ext cx="877" cy="396"/>
            </a:xfrm>
            <a:custGeom>
              <a:avLst/>
              <a:gdLst>
                <a:gd name="T0" fmla="*/ 877 w 877"/>
                <a:gd name="T1" fmla="*/ 13 h 396"/>
                <a:gd name="T2" fmla="*/ 822 w 877"/>
                <a:gd name="T3" fmla="*/ 40 h 396"/>
                <a:gd name="T4" fmla="*/ 772 w 877"/>
                <a:gd name="T5" fmla="*/ 66 h 396"/>
                <a:gd name="T6" fmla="*/ 721 w 877"/>
                <a:gd name="T7" fmla="*/ 97 h 396"/>
                <a:gd name="T8" fmla="*/ 671 w 877"/>
                <a:gd name="T9" fmla="*/ 129 h 396"/>
                <a:gd name="T10" fmla="*/ 616 w 877"/>
                <a:gd name="T11" fmla="*/ 155 h 396"/>
                <a:gd name="T12" fmla="*/ 566 w 877"/>
                <a:gd name="T13" fmla="*/ 186 h 396"/>
                <a:gd name="T14" fmla="*/ 511 w 877"/>
                <a:gd name="T15" fmla="*/ 213 h 396"/>
                <a:gd name="T16" fmla="*/ 461 w 877"/>
                <a:gd name="T17" fmla="*/ 244 h 396"/>
                <a:gd name="T18" fmla="*/ 401 w 877"/>
                <a:gd name="T19" fmla="*/ 267 h 396"/>
                <a:gd name="T20" fmla="*/ 350 w 877"/>
                <a:gd name="T21" fmla="*/ 298 h 396"/>
                <a:gd name="T22" fmla="*/ 290 w 877"/>
                <a:gd name="T23" fmla="*/ 316 h 396"/>
                <a:gd name="T24" fmla="*/ 235 w 877"/>
                <a:gd name="T25" fmla="*/ 338 h 396"/>
                <a:gd name="T26" fmla="*/ 175 w 877"/>
                <a:gd name="T27" fmla="*/ 356 h 396"/>
                <a:gd name="T28" fmla="*/ 120 w 877"/>
                <a:gd name="T29" fmla="*/ 373 h 396"/>
                <a:gd name="T30" fmla="*/ 60 w 877"/>
                <a:gd name="T31" fmla="*/ 382 h 396"/>
                <a:gd name="T32" fmla="*/ 0 w 877"/>
                <a:gd name="T33" fmla="*/ 396 h 396"/>
                <a:gd name="T34" fmla="*/ 45 w 877"/>
                <a:gd name="T35" fmla="*/ 369 h 396"/>
                <a:gd name="T36" fmla="*/ 100 w 877"/>
                <a:gd name="T37" fmla="*/ 338 h 396"/>
                <a:gd name="T38" fmla="*/ 155 w 877"/>
                <a:gd name="T39" fmla="*/ 311 h 396"/>
                <a:gd name="T40" fmla="*/ 205 w 877"/>
                <a:gd name="T41" fmla="*/ 289 h 396"/>
                <a:gd name="T42" fmla="*/ 260 w 877"/>
                <a:gd name="T43" fmla="*/ 267 h 396"/>
                <a:gd name="T44" fmla="*/ 320 w 877"/>
                <a:gd name="T45" fmla="*/ 244 h 396"/>
                <a:gd name="T46" fmla="*/ 371 w 877"/>
                <a:gd name="T47" fmla="*/ 222 h 396"/>
                <a:gd name="T48" fmla="*/ 431 w 877"/>
                <a:gd name="T49" fmla="*/ 204 h 396"/>
                <a:gd name="T50" fmla="*/ 481 w 877"/>
                <a:gd name="T51" fmla="*/ 182 h 396"/>
                <a:gd name="T52" fmla="*/ 536 w 877"/>
                <a:gd name="T53" fmla="*/ 155 h 396"/>
                <a:gd name="T54" fmla="*/ 591 w 877"/>
                <a:gd name="T55" fmla="*/ 133 h 396"/>
                <a:gd name="T56" fmla="*/ 646 w 877"/>
                <a:gd name="T57" fmla="*/ 111 h 396"/>
                <a:gd name="T58" fmla="*/ 696 w 877"/>
                <a:gd name="T59" fmla="*/ 84 h 396"/>
                <a:gd name="T60" fmla="*/ 752 w 877"/>
                <a:gd name="T61" fmla="*/ 57 h 396"/>
                <a:gd name="T62" fmla="*/ 807 w 877"/>
                <a:gd name="T63" fmla="*/ 26 h 396"/>
                <a:gd name="T64" fmla="*/ 857 w 877"/>
                <a:gd name="T65" fmla="*/ 0 h 396"/>
                <a:gd name="T66" fmla="*/ 877 w 877"/>
                <a:gd name="T67" fmla="*/ 13 h 396"/>
                <a:gd name="T68" fmla="*/ 877 w 877"/>
                <a:gd name="T69" fmla="*/ 13 h 39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77" h="396">
                  <a:moveTo>
                    <a:pt x="877" y="13"/>
                  </a:moveTo>
                  <a:lnTo>
                    <a:pt x="822" y="40"/>
                  </a:lnTo>
                  <a:lnTo>
                    <a:pt x="772" y="66"/>
                  </a:lnTo>
                  <a:lnTo>
                    <a:pt x="721" y="97"/>
                  </a:lnTo>
                  <a:lnTo>
                    <a:pt x="671" y="129"/>
                  </a:lnTo>
                  <a:lnTo>
                    <a:pt x="616" y="155"/>
                  </a:lnTo>
                  <a:lnTo>
                    <a:pt x="566" y="186"/>
                  </a:lnTo>
                  <a:lnTo>
                    <a:pt x="511" y="213"/>
                  </a:lnTo>
                  <a:lnTo>
                    <a:pt x="461" y="244"/>
                  </a:lnTo>
                  <a:lnTo>
                    <a:pt x="401" y="267"/>
                  </a:lnTo>
                  <a:lnTo>
                    <a:pt x="350" y="298"/>
                  </a:lnTo>
                  <a:lnTo>
                    <a:pt x="290" y="316"/>
                  </a:lnTo>
                  <a:lnTo>
                    <a:pt x="235" y="338"/>
                  </a:lnTo>
                  <a:lnTo>
                    <a:pt x="175" y="356"/>
                  </a:lnTo>
                  <a:lnTo>
                    <a:pt x="120" y="373"/>
                  </a:lnTo>
                  <a:lnTo>
                    <a:pt x="60" y="382"/>
                  </a:lnTo>
                  <a:lnTo>
                    <a:pt x="0" y="396"/>
                  </a:lnTo>
                  <a:lnTo>
                    <a:pt x="45" y="369"/>
                  </a:lnTo>
                  <a:lnTo>
                    <a:pt x="100" y="338"/>
                  </a:lnTo>
                  <a:lnTo>
                    <a:pt x="155" y="311"/>
                  </a:lnTo>
                  <a:lnTo>
                    <a:pt x="205" y="289"/>
                  </a:lnTo>
                  <a:lnTo>
                    <a:pt x="260" y="267"/>
                  </a:lnTo>
                  <a:lnTo>
                    <a:pt x="320" y="244"/>
                  </a:lnTo>
                  <a:lnTo>
                    <a:pt x="371" y="222"/>
                  </a:lnTo>
                  <a:lnTo>
                    <a:pt x="431" y="204"/>
                  </a:lnTo>
                  <a:lnTo>
                    <a:pt x="481" y="182"/>
                  </a:lnTo>
                  <a:lnTo>
                    <a:pt x="536" y="155"/>
                  </a:lnTo>
                  <a:lnTo>
                    <a:pt x="591" y="133"/>
                  </a:lnTo>
                  <a:lnTo>
                    <a:pt x="646" y="111"/>
                  </a:lnTo>
                  <a:lnTo>
                    <a:pt x="696" y="84"/>
                  </a:lnTo>
                  <a:lnTo>
                    <a:pt x="752" y="57"/>
                  </a:lnTo>
                  <a:lnTo>
                    <a:pt x="807" y="26"/>
                  </a:lnTo>
                  <a:lnTo>
                    <a:pt x="857" y="0"/>
                  </a:lnTo>
                  <a:lnTo>
                    <a:pt x="877" y="13"/>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84" name="Freeform 57"/>
            <p:cNvSpPr>
              <a:spLocks/>
            </p:cNvSpPr>
            <p:nvPr/>
          </p:nvSpPr>
          <p:spPr bwMode="auto">
            <a:xfrm>
              <a:off x="5031" y="409"/>
              <a:ext cx="883" cy="667"/>
            </a:xfrm>
            <a:custGeom>
              <a:avLst/>
              <a:gdLst>
                <a:gd name="T0" fmla="*/ 883 w 883"/>
                <a:gd name="T1" fmla="*/ 35 h 667"/>
                <a:gd name="T2" fmla="*/ 833 w 883"/>
                <a:gd name="T3" fmla="*/ 71 h 667"/>
                <a:gd name="T4" fmla="*/ 787 w 883"/>
                <a:gd name="T5" fmla="*/ 106 h 667"/>
                <a:gd name="T6" fmla="*/ 737 w 883"/>
                <a:gd name="T7" fmla="*/ 146 h 667"/>
                <a:gd name="T8" fmla="*/ 692 w 883"/>
                <a:gd name="T9" fmla="*/ 186 h 667"/>
                <a:gd name="T10" fmla="*/ 637 w 883"/>
                <a:gd name="T11" fmla="*/ 226 h 667"/>
                <a:gd name="T12" fmla="*/ 587 w 883"/>
                <a:gd name="T13" fmla="*/ 271 h 667"/>
                <a:gd name="T14" fmla="*/ 537 w 883"/>
                <a:gd name="T15" fmla="*/ 316 h 667"/>
                <a:gd name="T16" fmla="*/ 487 w 883"/>
                <a:gd name="T17" fmla="*/ 360 h 667"/>
                <a:gd name="T18" fmla="*/ 437 w 883"/>
                <a:gd name="T19" fmla="*/ 405 h 667"/>
                <a:gd name="T20" fmla="*/ 386 w 883"/>
                <a:gd name="T21" fmla="*/ 445 h 667"/>
                <a:gd name="T22" fmla="*/ 331 w 883"/>
                <a:gd name="T23" fmla="*/ 485 h 667"/>
                <a:gd name="T24" fmla="*/ 281 w 883"/>
                <a:gd name="T25" fmla="*/ 525 h 667"/>
                <a:gd name="T26" fmla="*/ 226 w 883"/>
                <a:gd name="T27" fmla="*/ 560 h 667"/>
                <a:gd name="T28" fmla="*/ 176 w 883"/>
                <a:gd name="T29" fmla="*/ 600 h 667"/>
                <a:gd name="T30" fmla="*/ 126 w 883"/>
                <a:gd name="T31" fmla="*/ 636 h 667"/>
                <a:gd name="T32" fmla="*/ 81 w 883"/>
                <a:gd name="T33" fmla="*/ 667 h 667"/>
                <a:gd name="T34" fmla="*/ 46 w 883"/>
                <a:gd name="T35" fmla="*/ 649 h 667"/>
                <a:gd name="T36" fmla="*/ 20 w 883"/>
                <a:gd name="T37" fmla="*/ 627 h 667"/>
                <a:gd name="T38" fmla="*/ 0 w 883"/>
                <a:gd name="T39" fmla="*/ 596 h 667"/>
                <a:gd name="T40" fmla="*/ 0 w 883"/>
                <a:gd name="T41" fmla="*/ 569 h 667"/>
                <a:gd name="T42" fmla="*/ 46 w 883"/>
                <a:gd name="T43" fmla="*/ 534 h 667"/>
                <a:gd name="T44" fmla="*/ 101 w 883"/>
                <a:gd name="T45" fmla="*/ 498 h 667"/>
                <a:gd name="T46" fmla="*/ 156 w 883"/>
                <a:gd name="T47" fmla="*/ 462 h 667"/>
                <a:gd name="T48" fmla="*/ 211 w 883"/>
                <a:gd name="T49" fmla="*/ 431 h 667"/>
                <a:gd name="T50" fmla="*/ 266 w 883"/>
                <a:gd name="T51" fmla="*/ 391 h 667"/>
                <a:gd name="T52" fmla="*/ 321 w 883"/>
                <a:gd name="T53" fmla="*/ 356 h 667"/>
                <a:gd name="T54" fmla="*/ 371 w 883"/>
                <a:gd name="T55" fmla="*/ 316 h 667"/>
                <a:gd name="T56" fmla="*/ 432 w 883"/>
                <a:gd name="T57" fmla="*/ 284 h 667"/>
                <a:gd name="T58" fmla="*/ 487 w 883"/>
                <a:gd name="T59" fmla="*/ 244 h 667"/>
                <a:gd name="T60" fmla="*/ 542 w 883"/>
                <a:gd name="T61" fmla="*/ 209 h 667"/>
                <a:gd name="T62" fmla="*/ 597 w 883"/>
                <a:gd name="T63" fmla="*/ 169 h 667"/>
                <a:gd name="T64" fmla="*/ 652 w 883"/>
                <a:gd name="T65" fmla="*/ 137 h 667"/>
                <a:gd name="T66" fmla="*/ 712 w 883"/>
                <a:gd name="T67" fmla="*/ 97 h 667"/>
                <a:gd name="T68" fmla="*/ 767 w 883"/>
                <a:gd name="T69" fmla="*/ 66 h 667"/>
                <a:gd name="T70" fmla="*/ 828 w 883"/>
                <a:gd name="T71" fmla="*/ 31 h 667"/>
                <a:gd name="T72" fmla="*/ 883 w 883"/>
                <a:gd name="T73" fmla="*/ 0 h 667"/>
                <a:gd name="T74" fmla="*/ 883 w 883"/>
                <a:gd name="T75" fmla="*/ 35 h 667"/>
                <a:gd name="T76" fmla="*/ 883 w 883"/>
                <a:gd name="T77" fmla="*/ 35 h 66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883" h="667">
                  <a:moveTo>
                    <a:pt x="883" y="35"/>
                  </a:moveTo>
                  <a:lnTo>
                    <a:pt x="833" y="71"/>
                  </a:lnTo>
                  <a:lnTo>
                    <a:pt x="787" y="106"/>
                  </a:lnTo>
                  <a:lnTo>
                    <a:pt x="737" y="146"/>
                  </a:lnTo>
                  <a:lnTo>
                    <a:pt x="692" y="186"/>
                  </a:lnTo>
                  <a:lnTo>
                    <a:pt x="637" y="226"/>
                  </a:lnTo>
                  <a:lnTo>
                    <a:pt x="587" y="271"/>
                  </a:lnTo>
                  <a:lnTo>
                    <a:pt x="537" y="316"/>
                  </a:lnTo>
                  <a:lnTo>
                    <a:pt x="487" y="360"/>
                  </a:lnTo>
                  <a:lnTo>
                    <a:pt x="437" y="405"/>
                  </a:lnTo>
                  <a:lnTo>
                    <a:pt x="386" y="445"/>
                  </a:lnTo>
                  <a:lnTo>
                    <a:pt x="331" y="485"/>
                  </a:lnTo>
                  <a:lnTo>
                    <a:pt x="281" y="525"/>
                  </a:lnTo>
                  <a:lnTo>
                    <a:pt x="226" y="560"/>
                  </a:lnTo>
                  <a:lnTo>
                    <a:pt x="176" y="600"/>
                  </a:lnTo>
                  <a:lnTo>
                    <a:pt x="126" y="636"/>
                  </a:lnTo>
                  <a:lnTo>
                    <a:pt x="81" y="667"/>
                  </a:lnTo>
                  <a:lnTo>
                    <a:pt x="46" y="649"/>
                  </a:lnTo>
                  <a:lnTo>
                    <a:pt x="20" y="627"/>
                  </a:lnTo>
                  <a:lnTo>
                    <a:pt x="0" y="596"/>
                  </a:lnTo>
                  <a:lnTo>
                    <a:pt x="0" y="569"/>
                  </a:lnTo>
                  <a:lnTo>
                    <a:pt x="46" y="534"/>
                  </a:lnTo>
                  <a:lnTo>
                    <a:pt x="101" y="498"/>
                  </a:lnTo>
                  <a:lnTo>
                    <a:pt x="156" y="462"/>
                  </a:lnTo>
                  <a:lnTo>
                    <a:pt x="211" y="431"/>
                  </a:lnTo>
                  <a:lnTo>
                    <a:pt x="266" y="391"/>
                  </a:lnTo>
                  <a:lnTo>
                    <a:pt x="321" y="356"/>
                  </a:lnTo>
                  <a:lnTo>
                    <a:pt x="371" y="316"/>
                  </a:lnTo>
                  <a:lnTo>
                    <a:pt x="432" y="284"/>
                  </a:lnTo>
                  <a:lnTo>
                    <a:pt x="487" y="244"/>
                  </a:lnTo>
                  <a:lnTo>
                    <a:pt x="542" y="209"/>
                  </a:lnTo>
                  <a:lnTo>
                    <a:pt x="597" y="169"/>
                  </a:lnTo>
                  <a:lnTo>
                    <a:pt x="652" y="137"/>
                  </a:lnTo>
                  <a:lnTo>
                    <a:pt x="712" y="97"/>
                  </a:lnTo>
                  <a:lnTo>
                    <a:pt x="767" y="66"/>
                  </a:lnTo>
                  <a:lnTo>
                    <a:pt x="828" y="31"/>
                  </a:lnTo>
                  <a:lnTo>
                    <a:pt x="883" y="0"/>
                  </a:lnTo>
                  <a:lnTo>
                    <a:pt x="883" y="35"/>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85" name="Freeform 58"/>
            <p:cNvSpPr>
              <a:spLocks/>
            </p:cNvSpPr>
            <p:nvPr/>
          </p:nvSpPr>
          <p:spPr bwMode="auto">
            <a:xfrm>
              <a:off x="1572" y="515"/>
              <a:ext cx="1083" cy="1665"/>
            </a:xfrm>
            <a:custGeom>
              <a:avLst/>
              <a:gdLst>
                <a:gd name="T0" fmla="*/ 266 w 1083"/>
                <a:gd name="T1" fmla="*/ 36 h 1665"/>
                <a:gd name="T2" fmla="*/ 271 w 1083"/>
                <a:gd name="T3" fmla="*/ 94 h 1665"/>
                <a:gd name="T4" fmla="*/ 271 w 1083"/>
                <a:gd name="T5" fmla="*/ 134 h 1665"/>
                <a:gd name="T6" fmla="*/ 271 w 1083"/>
                <a:gd name="T7" fmla="*/ 169 h 1665"/>
                <a:gd name="T8" fmla="*/ 271 w 1083"/>
                <a:gd name="T9" fmla="*/ 210 h 1665"/>
                <a:gd name="T10" fmla="*/ 271 w 1083"/>
                <a:gd name="T11" fmla="*/ 250 h 1665"/>
                <a:gd name="T12" fmla="*/ 271 w 1083"/>
                <a:gd name="T13" fmla="*/ 290 h 1665"/>
                <a:gd name="T14" fmla="*/ 306 w 1083"/>
                <a:gd name="T15" fmla="*/ 276 h 1665"/>
                <a:gd name="T16" fmla="*/ 356 w 1083"/>
                <a:gd name="T17" fmla="*/ 223 h 1665"/>
                <a:gd name="T18" fmla="*/ 381 w 1083"/>
                <a:gd name="T19" fmla="*/ 183 h 1665"/>
                <a:gd name="T20" fmla="*/ 406 w 1083"/>
                <a:gd name="T21" fmla="*/ 143 h 1665"/>
                <a:gd name="T22" fmla="*/ 432 w 1083"/>
                <a:gd name="T23" fmla="*/ 103 h 1665"/>
                <a:gd name="T24" fmla="*/ 477 w 1083"/>
                <a:gd name="T25" fmla="*/ 45 h 1665"/>
                <a:gd name="T26" fmla="*/ 517 w 1083"/>
                <a:gd name="T27" fmla="*/ 31 h 1665"/>
                <a:gd name="T28" fmla="*/ 517 w 1083"/>
                <a:gd name="T29" fmla="*/ 80 h 1665"/>
                <a:gd name="T30" fmla="*/ 492 w 1083"/>
                <a:gd name="T31" fmla="*/ 152 h 1665"/>
                <a:gd name="T32" fmla="*/ 452 w 1083"/>
                <a:gd name="T33" fmla="*/ 232 h 1665"/>
                <a:gd name="T34" fmla="*/ 396 w 1083"/>
                <a:gd name="T35" fmla="*/ 312 h 1665"/>
                <a:gd name="T36" fmla="*/ 336 w 1083"/>
                <a:gd name="T37" fmla="*/ 383 h 1665"/>
                <a:gd name="T38" fmla="*/ 281 w 1083"/>
                <a:gd name="T39" fmla="*/ 450 h 1665"/>
                <a:gd name="T40" fmla="*/ 236 w 1083"/>
                <a:gd name="T41" fmla="*/ 494 h 1665"/>
                <a:gd name="T42" fmla="*/ 146 w 1083"/>
                <a:gd name="T43" fmla="*/ 944 h 1665"/>
                <a:gd name="T44" fmla="*/ 241 w 1083"/>
                <a:gd name="T45" fmla="*/ 944 h 1665"/>
                <a:gd name="T46" fmla="*/ 356 w 1083"/>
                <a:gd name="T47" fmla="*/ 944 h 1665"/>
                <a:gd name="T48" fmla="*/ 482 w 1083"/>
                <a:gd name="T49" fmla="*/ 935 h 1665"/>
                <a:gd name="T50" fmla="*/ 612 w 1083"/>
                <a:gd name="T51" fmla="*/ 922 h 1665"/>
                <a:gd name="T52" fmla="*/ 732 w 1083"/>
                <a:gd name="T53" fmla="*/ 904 h 1665"/>
                <a:gd name="T54" fmla="*/ 853 w 1083"/>
                <a:gd name="T55" fmla="*/ 877 h 1665"/>
                <a:gd name="T56" fmla="*/ 953 w 1083"/>
                <a:gd name="T57" fmla="*/ 837 h 1665"/>
                <a:gd name="T58" fmla="*/ 1043 w 1083"/>
                <a:gd name="T59" fmla="*/ 797 h 1665"/>
                <a:gd name="T60" fmla="*/ 1033 w 1083"/>
                <a:gd name="T61" fmla="*/ 846 h 1665"/>
                <a:gd name="T62" fmla="*/ 933 w 1083"/>
                <a:gd name="T63" fmla="*/ 904 h 1665"/>
                <a:gd name="T64" fmla="*/ 828 w 1083"/>
                <a:gd name="T65" fmla="*/ 953 h 1665"/>
                <a:gd name="T66" fmla="*/ 717 w 1083"/>
                <a:gd name="T67" fmla="*/ 993 h 1665"/>
                <a:gd name="T68" fmla="*/ 602 w 1083"/>
                <a:gd name="T69" fmla="*/ 1019 h 1665"/>
                <a:gd name="T70" fmla="*/ 487 w 1083"/>
                <a:gd name="T71" fmla="*/ 1046 h 1665"/>
                <a:gd name="T72" fmla="*/ 371 w 1083"/>
                <a:gd name="T73" fmla="*/ 1064 h 1665"/>
                <a:gd name="T74" fmla="*/ 256 w 1083"/>
                <a:gd name="T75" fmla="*/ 1086 h 1665"/>
                <a:gd name="T76" fmla="*/ 166 w 1083"/>
                <a:gd name="T77" fmla="*/ 1082 h 1665"/>
                <a:gd name="T78" fmla="*/ 141 w 1083"/>
                <a:gd name="T79" fmla="*/ 1153 h 1665"/>
                <a:gd name="T80" fmla="*/ 141 w 1083"/>
                <a:gd name="T81" fmla="*/ 1224 h 1665"/>
                <a:gd name="T82" fmla="*/ 141 w 1083"/>
                <a:gd name="T83" fmla="*/ 1295 h 1665"/>
                <a:gd name="T84" fmla="*/ 161 w 1083"/>
                <a:gd name="T85" fmla="*/ 1371 h 1665"/>
                <a:gd name="T86" fmla="*/ 171 w 1083"/>
                <a:gd name="T87" fmla="*/ 1442 h 1665"/>
                <a:gd name="T88" fmla="*/ 191 w 1083"/>
                <a:gd name="T89" fmla="*/ 1514 h 1665"/>
                <a:gd name="T90" fmla="*/ 206 w 1083"/>
                <a:gd name="T91" fmla="*/ 1589 h 1665"/>
                <a:gd name="T92" fmla="*/ 221 w 1083"/>
                <a:gd name="T93" fmla="*/ 1665 h 1665"/>
                <a:gd name="T94" fmla="*/ 81 w 1083"/>
                <a:gd name="T95" fmla="*/ 1500 h 1665"/>
                <a:gd name="T96" fmla="*/ 15 w 1083"/>
                <a:gd name="T97" fmla="*/ 1304 h 1665"/>
                <a:gd name="T98" fmla="*/ 0 w 1083"/>
                <a:gd name="T99" fmla="*/ 1086 h 1665"/>
                <a:gd name="T100" fmla="*/ 41 w 1083"/>
                <a:gd name="T101" fmla="*/ 864 h 1665"/>
                <a:gd name="T102" fmla="*/ 96 w 1083"/>
                <a:gd name="T103" fmla="*/ 632 h 1665"/>
                <a:gd name="T104" fmla="*/ 161 w 1083"/>
                <a:gd name="T105" fmla="*/ 405 h 1665"/>
                <a:gd name="T106" fmla="*/ 211 w 1083"/>
                <a:gd name="T107" fmla="*/ 192 h 1665"/>
                <a:gd name="T108" fmla="*/ 241 w 1083"/>
                <a:gd name="T109" fmla="*/ 0 h 1665"/>
                <a:gd name="T110" fmla="*/ 256 w 1083"/>
                <a:gd name="T111" fmla="*/ 0 h 16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083" h="1665">
                  <a:moveTo>
                    <a:pt x="256" y="0"/>
                  </a:moveTo>
                  <a:lnTo>
                    <a:pt x="266" y="36"/>
                  </a:lnTo>
                  <a:lnTo>
                    <a:pt x="271" y="72"/>
                  </a:lnTo>
                  <a:lnTo>
                    <a:pt x="271" y="94"/>
                  </a:lnTo>
                  <a:lnTo>
                    <a:pt x="271" y="112"/>
                  </a:lnTo>
                  <a:lnTo>
                    <a:pt x="271" y="134"/>
                  </a:lnTo>
                  <a:lnTo>
                    <a:pt x="271" y="152"/>
                  </a:lnTo>
                  <a:lnTo>
                    <a:pt x="271" y="169"/>
                  </a:lnTo>
                  <a:lnTo>
                    <a:pt x="271" y="192"/>
                  </a:lnTo>
                  <a:lnTo>
                    <a:pt x="271" y="210"/>
                  </a:lnTo>
                  <a:lnTo>
                    <a:pt x="271" y="232"/>
                  </a:lnTo>
                  <a:lnTo>
                    <a:pt x="271" y="250"/>
                  </a:lnTo>
                  <a:lnTo>
                    <a:pt x="271" y="267"/>
                  </a:lnTo>
                  <a:lnTo>
                    <a:pt x="271" y="290"/>
                  </a:lnTo>
                  <a:lnTo>
                    <a:pt x="271" y="312"/>
                  </a:lnTo>
                  <a:lnTo>
                    <a:pt x="306" y="276"/>
                  </a:lnTo>
                  <a:lnTo>
                    <a:pt x="341" y="241"/>
                  </a:lnTo>
                  <a:lnTo>
                    <a:pt x="356" y="223"/>
                  </a:lnTo>
                  <a:lnTo>
                    <a:pt x="371" y="201"/>
                  </a:lnTo>
                  <a:lnTo>
                    <a:pt x="381" y="183"/>
                  </a:lnTo>
                  <a:lnTo>
                    <a:pt x="396" y="165"/>
                  </a:lnTo>
                  <a:lnTo>
                    <a:pt x="406" y="143"/>
                  </a:lnTo>
                  <a:lnTo>
                    <a:pt x="417" y="120"/>
                  </a:lnTo>
                  <a:lnTo>
                    <a:pt x="432" y="103"/>
                  </a:lnTo>
                  <a:lnTo>
                    <a:pt x="447" y="80"/>
                  </a:lnTo>
                  <a:lnTo>
                    <a:pt x="477" y="45"/>
                  </a:lnTo>
                  <a:lnTo>
                    <a:pt x="517" y="14"/>
                  </a:lnTo>
                  <a:lnTo>
                    <a:pt x="517" y="31"/>
                  </a:lnTo>
                  <a:lnTo>
                    <a:pt x="522" y="54"/>
                  </a:lnTo>
                  <a:lnTo>
                    <a:pt x="517" y="80"/>
                  </a:lnTo>
                  <a:lnTo>
                    <a:pt x="512" y="116"/>
                  </a:lnTo>
                  <a:lnTo>
                    <a:pt x="492" y="152"/>
                  </a:lnTo>
                  <a:lnTo>
                    <a:pt x="472" y="192"/>
                  </a:lnTo>
                  <a:lnTo>
                    <a:pt x="452" y="232"/>
                  </a:lnTo>
                  <a:lnTo>
                    <a:pt x="427" y="272"/>
                  </a:lnTo>
                  <a:lnTo>
                    <a:pt x="396" y="312"/>
                  </a:lnTo>
                  <a:lnTo>
                    <a:pt x="366" y="352"/>
                  </a:lnTo>
                  <a:lnTo>
                    <a:pt x="336" y="383"/>
                  </a:lnTo>
                  <a:lnTo>
                    <a:pt x="311" y="423"/>
                  </a:lnTo>
                  <a:lnTo>
                    <a:pt x="281" y="450"/>
                  </a:lnTo>
                  <a:lnTo>
                    <a:pt x="256" y="477"/>
                  </a:lnTo>
                  <a:lnTo>
                    <a:pt x="236" y="494"/>
                  </a:lnTo>
                  <a:lnTo>
                    <a:pt x="221" y="512"/>
                  </a:lnTo>
                  <a:lnTo>
                    <a:pt x="146" y="944"/>
                  </a:lnTo>
                  <a:lnTo>
                    <a:pt x="191" y="944"/>
                  </a:lnTo>
                  <a:lnTo>
                    <a:pt x="241" y="944"/>
                  </a:lnTo>
                  <a:lnTo>
                    <a:pt x="296" y="944"/>
                  </a:lnTo>
                  <a:lnTo>
                    <a:pt x="356" y="944"/>
                  </a:lnTo>
                  <a:lnTo>
                    <a:pt x="417" y="935"/>
                  </a:lnTo>
                  <a:lnTo>
                    <a:pt x="482" y="935"/>
                  </a:lnTo>
                  <a:lnTo>
                    <a:pt x="542" y="926"/>
                  </a:lnTo>
                  <a:lnTo>
                    <a:pt x="612" y="922"/>
                  </a:lnTo>
                  <a:lnTo>
                    <a:pt x="672" y="913"/>
                  </a:lnTo>
                  <a:lnTo>
                    <a:pt x="732" y="904"/>
                  </a:lnTo>
                  <a:lnTo>
                    <a:pt x="792" y="890"/>
                  </a:lnTo>
                  <a:lnTo>
                    <a:pt x="853" y="877"/>
                  </a:lnTo>
                  <a:lnTo>
                    <a:pt x="903" y="855"/>
                  </a:lnTo>
                  <a:lnTo>
                    <a:pt x="953" y="837"/>
                  </a:lnTo>
                  <a:lnTo>
                    <a:pt x="998" y="819"/>
                  </a:lnTo>
                  <a:lnTo>
                    <a:pt x="1043" y="797"/>
                  </a:lnTo>
                  <a:lnTo>
                    <a:pt x="1083" y="815"/>
                  </a:lnTo>
                  <a:lnTo>
                    <a:pt x="1033" y="846"/>
                  </a:lnTo>
                  <a:lnTo>
                    <a:pt x="988" y="877"/>
                  </a:lnTo>
                  <a:lnTo>
                    <a:pt x="933" y="904"/>
                  </a:lnTo>
                  <a:lnTo>
                    <a:pt x="883" y="935"/>
                  </a:lnTo>
                  <a:lnTo>
                    <a:pt x="828" y="953"/>
                  </a:lnTo>
                  <a:lnTo>
                    <a:pt x="777" y="975"/>
                  </a:lnTo>
                  <a:lnTo>
                    <a:pt x="717" y="993"/>
                  </a:lnTo>
                  <a:lnTo>
                    <a:pt x="662" y="1011"/>
                  </a:lnTo>
                  <a:lnTo>
                    <a:pt x="602" y="1019"/>
                  </a:lnTo>
                  <a:lnTo>
                    <a:pt x="547" y="1037"/>
                  </a:lnTo>
                  <a:lnTo>
                    <a:pt x="487" y="1046"/>
                  </a:lnTo>
                  <a:lnTo>
                    <a:pt x="432" y="1060"/>
                  </a:lnTo>
                  <a:lnTo>
                    <a:pt x="371" y="1064"/>
                  </a:lnTo>
                  <a:lnTo>
                    <a:pt x="316" y="1077"/>
                  </a:lnTo>
                  <a:lnTo>
                    <a:pt x="256" y="1086"/>
                  </a:lnTo>
                  <a:lnTo>
                    <a:pt x="201" y="1095"/>
                  </a:lnTo>
                  <a:lnTo>
                    <a:pt x="166" y="1082"/>
                  </a:lnTo>
                  <a:lnTo>
                    <a:pt x="151" y="1113"/>
                  </a:lnTo>
                  <a:lnTo>
                    <a:pt x="141" y="1153"/>
                  </a:lnTo>
                  <a:lnTo>
                    <a:pt x="141" y="1184"/>
                  </a:lnTo>
                  <a:lnTo>
                    <a:pt x="141" y="1224"/>
                  </a:lnTo>
                  <a:lnTo>
                    <a:pt x="141" y="1260"/>
                  </a:lnTo>
                  <a:lnTo>
                    <a:pt x="141" y="1295"/>
                  </a:lnTo>
                  <a:lnTo>
                    <a:pt x="146" y="1331"/>
                  </a:lnTo>
                  <a:lnTo>
                    <a:pt x="161" y="1371"/>
                  </a:lnTo>
                  <a:lnTo>
                    <a:pt x="161" y="1407"/>
                  </a:lnTo>
                  <a:lnTo>
                    <a:pt x="171" y="1442"/>
                  </a:lnTo>
                  <a:lnTo>
                    <a:pt x="176" y="1478"/>
                  </a:lnTo>
                  <a:lnTo>
                    <a:pt x="191" y="1514"/>
                  </a:lnTo>
                  <a:lnTo>
                    <a:pt x="196" y="1549"/>
                  </a:lnTo>
                  <a:lnTo>
                    <a:pt x="206" y="1589"/>
                  </a:lnTo>
                  <a:lnTo>
                    <a:pt x="211" y="1625"/>
                  </a:lnTo>
                  <a:lnTo>
                    <a:pt x="221" y="1665"/>
                  </a:lnTo>
                  <a:lnTo>
                    <a:pt x="136" y="1585"/>
                  </a:lnTo>
                  <a:lnTo>
                    <a:pt x="81" y="1500"/>
                  </a:lnTo>
                  <a:lnTo>
                    <a:pt x="36" y="1402"/>
                  </a:lnTo>
                  <a:lnTo>
                    <a:pt x="15" y="1304"/>
                  </a:lnTo>
                  <a:lnTo>
                    <a:pt x="0" y="1193"/>
                  </a:lnTo>
                  <a:lnTo>
                    <a:pt x="0" y="1086"/>
                  </a:lnTo>
                  <a:lnTo>
                    <a:pt x="15" y="975"/>
                  </a:lnTo>
                  <a:lnTo>
                    <a:pt x="41" y="864"/>
                  </a:lnTo>
                  <a:lnTo>
                    <a:pt x="61" y="744"/>
                  </a:lnTo>
                  <a:lnTo>
                    <a:pt x="96" y="632"/>
                  </a:lnTo>
                  <a:lnTo>
                    <a:pt x="126" y="512"/>
                  </a:lnTo>
                  <a:lnTo>
                    <a:pt x="161" y="405"/>
                  </a:lnTo>
                  <a:lnTo>
                    <a:pt x="186" y="294"/>
                  </a:lnTo>
                  <a:lnTo>
                    <a:pt x="211" y="192"/>
                  </a:lnTo>
                  <a:lnTo>
                    <a:pt x="226" y="89"/>
                  </a:lnTo>
                  <a:lnTo>
                    <a:pt x="241" y="0"/>
                  </a:lnTo>
                  <a:lnTo>
                    <a:pt x="256" y="0"/>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86" name="Freeform 59"/>
            <p:cNvSpPr>
              <a:spLocks/>
            </p:cNvSpPr>
            <p:nvPr/>
          </p:nvSpPr>
          <p:spPr bwMode="auto">
            <a:xfrm>
              <a:off x="-197" y="698"/>
              <a:ext cx="827" cy="431"/>
            </a:xfrm>
            <a:custGeom>
              <a:avLst/>
              <a:gdLst>
                <a:gd name="T0" fmla="*/ 827 w 827"/>
                <a:gd name="T1" fmla="*/ 13 h 431"/>
                <a:gd name="T2" fmla="*/ 817 w 827"/>
                <a:gd name="T3" fmla="*/ 35 h 431"/>
                <a:gd name="T4" fmla="*/ 797 w 827"/>
                <a:gd name="T5" fmla="*/ 67 h 431"/>
                <a:gd name="T6" fmla="*/ 762 w 827"/>
                <a:gd name="T7" fmla="*/ 98 h 431"/>
                <a:gd name="T8" fmla="*/ 717 w 827"/>
                <a:gd name="T9" fmla="*/ 129 h 431"/>
                <a:gd name="T10" fmla="*/ 662 w 827"/>
                <a:gd name="T11" fmla="*/ 156 h 431"/>
                <a:gd name="T12" fmla="*/ 601 w 827"/>
                <a:gd name="T13" fmla="*/ 191 h 431"/>
                <a:gd name="T14" fmla="*/ 536 w 827"/>
                <a:gd name="T15" fmla="*/ 222 h 431"/>
                <a:gd name="T16" fmla="*/ 471 w 827"/>
                <a:gd name="T17" fmla="*/ 258 h 431"/>
                <a:gd name="T18" fmla="*/ 396 w 827"/>
                <a:gd name="T19" fmla="*/ 285 h 431"/>
                <a:gd name="T20" fmla="*/ 326 w 827"/>
                <a:gd name="T21" fmla="*/ 316 h 431"/>
                <a:gd name="T22" fmla="*/ 256 w 827"/>
                <a:gd name="T23" fmla="*/ 342 h 431"/>
                <a:gd name="T24" fmla="*/ 190 w 827"/>
                <a:gd name="T25" fmla="*/ 369 h 431"/>
                <a:gd name="T26" fmla="*/ 130 w 827"/>
                <a:gd name="T27" fmla="*/ 387 h 431"/>
                <a:gd name="T28" fmla="*/ 80 w 827"/>
                <a:gd name="T29" fmla="*/ 405 h 431"/>
                <a:gd name="T30" fmla="*/ 30 w 827"/>
                <a:gd name="T31" fmla="*/ 418 h 431"/>
                <a:gd name="T32" fmla="*/ 0 w 827"/>
                <a:gd name="T33" fmla="*/ 431 h 431"/>
                <a:gd name="T34" fmla="*/ 30 w 827"/>
                <a:gd name="T35" fmla="*/ 378 h 431"/>
                <a:gd name="T36" fmla="*/ 65 w 827"/>
                <a:gd name="T37" fmla="*/ 338 h 431"/>
                <a:gd name="T38" fmla="*/ 110 w 827"/>
                <a:gd name="T39" fmla="*/ 298 h 431"/>
                <a:gd name="T40" fmla="*/ 155 w 827"/>
                <a:gd name="T41" fmla="*/ 267 h 431"/>
                <a:gd name="T42" fmla="*/ 200 w 827"/>
                <a:gd name="T43" fmla="*/ 236 h 431"/>
                <a:gd name="T44" fmla="*/ 256 w 827"/>
                <a:gd name="T45" fmla="*/ 218 h 431"/>
                <a:gd name="T46" fmla="*/ 311 w 827"/>
                <a:gd name="T47" fmla="*/ 191 h 431"/>
                <a:gd name="T48" fmla="*/ 371 w 827"/>
                <a:gd name="T49" fmla="*/ 173 h 431"/>
                <a:gd name="T50" fmla="*/ 426 w 827"/>
                <a:gd name="T51" fmla="*/ 156 h 431"/>
                <a:gd name="T52" fmla="*/ 481 w 827"/>
                <a:gd name="T53" fmla="*/ 138 h 431"/>
                <a:gd name="T54" fmla="*/ 541 w 827"/>
                <a:gd name="T55" fmla="*/ 116 h 431"/>
                <a:gd name="T56" fmla="*/ 596 w 827"/>
                <a:gd name="T57" fmla="*/ 98 h 431"/>
                <a:gd name="T58" fmla="*/ 652 w 827"/>
                <a:gd name="T59" fmla="*/ 75 h 431"/>
                <a:gd name="T60" fmla="*/ 707 w 827"/>
                <a:gd name="T61" fmla="*/ 58 h 431"/>
                <a:gd name="T62" fmla="*/ 757 w 827"/>
                <a:gd name="T63" fmla="*/ 27 h 431"/>
                <a:gd name="T64" fmla="*/ 807 w 827"/>
                <a:gd name="T65" fmla="*/ 0 h 431"/>
                <a:gd name="T66" fmla="*/ 827 w 827"/>
                <a:gd name="T67" fmla="*/ 13 h 431"/>
                <a:gd name="T68" fmla="*/ 827 w 827"/>
                <a:gd name="T69" fmla="*/ 13 h 4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27" h="431">
                  <a:moveTo>
                    <a:pt x="827" y="13"/>
                  </a:moveTo>
                  <a:lnTo>
                    <a:pt x="817" y="35"/>
                  </a:lnTo>
                  <a:lnTo>
                    <a:pt x="797" y="67"/>
                  </a:lnTo>
                  <a:lnTo>
                    <a:pt x="762" y="98"/>
                  </a:lnTo>
                  <a:lnTo>
                    <a:pt x="717" y="129"/>
                  </a:lnTo>
                  <a:lnTo>
                    <a:pt x="662" y="156"/>
                  </a:lnTo>
                  <a:lnTo>
                    <a:pt x="601" y="191"/>
                  </a:lnTo>
                  <a:lnTo>
                    <a:pt x="536" y="222"/>
                  </a:lnTo>
                  <a:lnTo>
                    <a:pt x="471" y="258"/>
                  </a:lnTo>
                  <a:lnTo>
                    <a:pt x="396" y="285"/>
                  </a:lnTo>
                  <a:lnTo>
                    <a:pt x="326" y="316"/>
                  </a:lnTo>
                  <a:lnTo>
                    <a:pt x="256" y="342"/>
                  </a:lnTo>
                  <a:lnTo>
                    <a:pt x="190" y="369"/>
                  </a:lnTo>
                  <a:lnTo>
                    <a:pt x="130" y="387"/>
                  </a:lnTo>
                  <a:lnTo>
                    <a:pt x="80" y="405"/>
                  </a:lnTo>
                  <a:lnTo>
                    <a:pt x="30" y="418"/>
                  </a:lnTo>
                  <a:lnTo>
                    <a:pt x="0" y="431"/>
                  </a:lnTo>
                  <a:lnTo>
                    <a:pt x="30" y="378"/>
                  </a:lnTo>
                  <a:lnTo>
                    <a:pt x="65" y="338"/>
                  </a:lnTo>
                  <a:lnTo>
                    <a:pt x="110" y="298"/>
                  </a:lnTo>
                  <a:lnTo>
                    <a:pt x="155" y="267"/>
                  </a:lnTo>
                  <a:lnTo>
                    <a:pt x="200" y="236"/>
                  </a:lnTo>
                  <a:lnTo>
                    <a:pt x="256" y="218"/>
                  </a:lnTo>
                  <a:lnTo>
                    <a:pt x="311" y="191"/>
                  </a:lnTo>
                  <a:lnTo>
                    <a:pt x="371" y="173"/>
                  </a:lnTo>
                  <a:lnTo>
                    <a:pt x="426" y="156"/>
                  </a:lnTo>
                  <a:lnTo>
                    <a:pt x="481" y="138"/>
                  </a:lnTo>
                  <a:lnTo>
                    <a:pt x="541" y="116"/>
                  </a:lnTo>
                  <a:lnTo>
                    <a:pt x="596" y="98"/>
                  </a:lnTo>
                  <a:lnTo>
                    <a:pt x="652" y="75"/>
                  </a:lnTo>
                  <a:lnTo>
                    <a:pt x="707" y="58"/>
                  </a:lnTo>
                  <a:lnTo>
                    <a:pt x="757" y="27"/>
                  </a:lnTo>
                  <a:lnTo>
                    <a:pt x="807" y="0"/>
                  </a:lnTo>
                  <a:lnTo>
                    <a:pt x="827" y="13"/>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87" name="Freeform 60"/>
            <p:cNvSpPr>
              <a:spLocks/>
            </p:cNvSpPr>
            <p:nvPr/>
          </p:nvSpPr>
          <p:spPr bwMode="auto">
            <a:xfrm>
              <a:off x="1994" y="693"/>
              <a:ext cx="360" cy="637"/>
            </a:xfrm>
            <a:custGeom>
              <a:avLst/>
              <a:gdLst>
                <a:gd name="T0" fmla="*/ 355 w 360"/>
                <a:gd name="T1" fmla="*/ 36 h 637"/>
                <a:gd name="T2" fmla="*/ 360 w 360"/>
                <a:gd name="T3" fmla="*/ 80 h 637"/>
                <a:gd name="T4" fmla="*/ 360 w 360"/>
                <a:gd name="T5" fmla="*/ 125 h 637"/>
                <a:gd name="T6" fmla="*/ 355 w 360"/>
                <a:gd name="T7" fmla="*/ 165 h 637"/>
                <a:gd name="T8" fmla="*/ 355 w 360"/>
                <a:gd name="T9" fmla="*/ 210 h 637"/>
                <a:gd name="T10" fmla="*/ 340 w 360"/>
                <a:gd name="T11" fmla="*/ 250 h 637"/>
                <a:gd name="T12" fmla="*/ 325 w 360"/>
                <a:gd name="T13" fmla="*/ 294 h 637"/>
                <a:gd name="T14" fmla="*/ 305 w 360"/>
                <a:gd name="T15" fmla="*/ 330 h 637"/>
                <a:gd name="T16" fmla="*/ 290 w 360"/>
                <a:gd name="T17" fmla="*/ 370 h 637"/>
                <a:gd name="T18" fmla="*/ 265 w 360"/>
                <a:gd name="T19" fmla="*/ 405 h 637"/>
                <a:gd name="T20" fmla="*/ 240 w 360"/>
                <a:gd name="T21" fmla="*/ 436 h 637"/>
                <a:gd name="T22" fmla="*/ 210 w 360"/>
                <a:gd name="T23" fmla="*/ 472 h 637"/>
                <a:gd name="T24" fmla="*/ 185 w 360"/>
                <a:gd name="T25" fmla="*/ 512 h 637"/>
                <a:gd name="T26" fmla="*/ 155 w 360"/>
                <a:gd name="T27" fmla="*/ 539 h 637"/>
                <a:gd name="T28" fmla="*/ 125 w 360"/>
                <a:gd name="T29" fmla="*/ 570 h 637"/>
                <a:gd name="T30" fmla="*/ 90 w 360"/>
                <a:gd name="T31" fmla="*/ 601 h 637"/>
                <a:gd name="T32" fmla="*/ 60 w 360"/>
                <a:gd name="T33" fmla="*/ 637 h 637"/>
                <a:gd name="T34" fmla="*/ 45 w 360"/>
                <a:gd name="T35" fmla="*/ 623 h 637"/>
                <a:gd name="T36" fmla="*/ 30 w 360"/>
                <a:gd name="T37" fmla="*/ 619 h 637"/>
                <a:gd name="T38" fmla="*/ 15 w 360"/>
                <a:gd name="T39" fmla="*/ 615 h 637"/>
                <a:gd name="T40" fmla="*/ 0 w 360"/>
                <a:gd name="T41" fmla="*/ 619 h 637"/>
                <a:gd name="T42" fmla="*/ 20 w 360"/>
                <a:gd name="T43" fmla="*/ 579 h 637"/>
                <a:gd name="T44" fmla="*/ 45 w 360"/>
                <a:gd name="T45" fmla="*/ 543 h 637"/>
                <a:gd name="T46" fmla="*/ 65 w 360"/>
                <a:gd name="T47" fmla="*/ 508 h 637"/>
                <a:gd name="T48" fmla="*/ 90 w 360"/>
                <a:gd name="T49" fmla="*/ 472 h 637"/>
                <a:gd name="T50" fmla="*/ 110 w 360"/>
                <a:gd name="T51" fmla="*/ 436 h 637"/>
                <a:gd name="T52" fmla="*/ 130 w 360"/>
                <a:gd name="T53" fmla="*/ 401 h 637"/>
                <a:gd name="T54" fmla="*/ 155 w 360"/>
                <a:gd name="T55" fmla="*/ 365 h 637"/>
                <a:gd name="T56" fmla="*/ 175 w 360"/>
                <a:gd name="T57" fmla="*/ 330 h 637"/>
                <a:gd name="T58" fmla="*/ 190 w 360"/>
                <a:gd name="T59" fmla="*/ 290 h 637"/>
                <a:gd name="T60" fmla="*/ 210 w 360"/>
                <a:gd name="T61" fmla="*/ 250 h 637"/>
                <a:gd name="T62" fmla="*/ 225 w 360"/>
                <a:gd name="T63" fmla="*/ 210 h 637"/>
                <a:gd name="T64" fmla="*/ 240 w 360"/>
                <a:gd name="T65" fmla="*/ 174 h 637"/>
                <a:gd name="T66" fmla="*/ 250 w 360"/>
                <a:gd name="T67" fmla="*/ 129 h 637"/>
                <a:gd name="T68" fmla="*/ 255 w 360"/>
                <a:gd name="T69" fmla="*/ 89 h 637"/>
                <a:gd name="T70" fmla="*/ 260 w 360"/>
                <a:gd name="T71" fmla="*/ 45 h 637"/>
                <a:gd name="T72" fmla="*/ 265 w 360"/>
                <a:gd name="T73" fmla="*/ 5 h 637"/>
                <a:gd name="T74" fmla="*/ 290 w 360"/>
                <a:gd name="T75" fmla="*/ 0 h 637"/>
                <a:gd name="T76" fmla="*/ 315 w 360"/>
                <a:gd name="T77" fmla="*/ 5 h 637"/>
                <a:gd name="T78" fmla="*/ 335 w 360"/>
                <a:gd name="T79" fmla="*/ 18 h 637"/>
                <a:gd name="T80" fmla="*/ 355 w 360"/>
                <a:gd name="T81" fmla="*/ 36 h 637"/>
                <a:gd name="T82" fmla="*/ 355 w 360"/>
                <a:gd name="T83" fmla="*/ 36 h 63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60" h="637">
                  <a:moveTo>
                    <a:pt x="355" y="36"/>
                  </a:moveTo>
                  <a:lnTo>
                    <a:pt x="360" y="80"/>
                  </a:lnTo>
                  <a:lnTo>
                    <a:pt x="360" y="125"/>
                  </a:lnTo>
                  <a:lnTo>
                    <a:pt x="355" y="165"/>
                  </a:lnTo>
                  <a:lnTo>
                    <a:pt x="355" y="210"/>
                  </a:lnTo>
                  <a:lnTo>
                    <a:pt x="340" y="250"/>
                  </a:lnTo>
                  <a:lnTo>
                    <a:pt x="325" y="294"/>
                  </a:lnTo>
                  <a:lnTo>
                    <a:pt x="305" y="330"/>
                  </a:lnTo>
                  <a:lnTo>
                    <a:pt x="290" y="370"/>
                  </a:lnTo>
                  <a:lnTo>
                    <a:pt x="265" y="405"/>
                  </a:lnTo>
                  <a:lnTo>
                    <a:pt x="240" y="436"/>
                  </a:lnTo>
                  <a:lnTo>
                    <a:pt x="210" y="472"/>
                  </a:lnTo>
                  <a:lnTo>
                    <a:pt x="185" y="512"/>
                  </a:lnTo>
                  <a:lnTo>
                    <a:pt x="155" y="539"/>
                  </a:lnTo>
                  <a:lnTo>
                    <a:pt x="125" y="570"/>
                  </a:lnTo>
                  <a:lnTo>
                    <a:pt x="90" y="601"/>
                  </a:lnTo>
                  <a:lnTo>
                    <a:pt x="60" y="637"/>
                  </a:lnTo>
                  <a:lnTo>
                    <a:pt x="45" y="623"/>
                  </a:lnTo>
                  <a:lnTo>
                    <a:pt x="30" y="619"/>
                  </a:lnTo>
                  <a:lnTo>
                    <a:pt x="15" y="615"/>
                  </a:lnTo>
                  <a:lnTo>
                    <a:pt x="0" y="619"/>
                  </a:lnTo>
                  <a:lnTo>
                    <a:pt x="20" y="579"/>
                  </a:lnTo>
                  <a:lnTo>
                    <a:pt x="45" y="543"/>
                  </a:lnTo>
                  <a:lnTo>
                    <a:pt x="65" y="508"/>
                  </a:lnTo>
                  <a:lnTo>
                    <a:pt x="90" y="472"/>
                  </a:lnTo>
                  <a:lnTo>
                    <a:pt x="110" y="436"/>
                  </a:lnTo>
                  <a:lnTo>
                    <a:pt x="130" y="401"/>
                  </a:lnTo>
                  <a:lnTo>
                    <a:pt x="155" y="365"/>
                  </a:lnTo>
                  <a:lnTo>
                    <a:pt x="175" y="330"/>
                  </a:lnTo>
                  <a:lnTo>
                    <a:pt x="190" y="290"/>
                  </a:lnTo>
                  <a:lnTo>
                    <a:pt x="210" y="250"/>
                  </a:lnTo>
                  <a:lnTo>
                    <a:pt x="225" y="210"/>
                  </a:lnTo>
                  <a:lnTo>
                    <a:pt x="240" y="174"/>
                  </a:lnTo>
                  <a:lnTo>
                    <a:pt x="250" y="129"/>
                  </a:lnTo>
                  <a:lnTo>
                    <a:pt x="255" y="89"/>
                  </a:lnTo>
                  <a:lnTo>
                    <a:pt x="260" y="45"/>
                  </a:lnTo>
                  <a:lnTo>
                    <a:pt x="265" y="5"/>
                  </a:lnTo>
                  <a:lnTo>
                    <a:pt x="290" y="0"/>
                  </a:lnTo>
                  <a:lnTo>
                    <a:pt x="315" y="5"/>
                  </a:lnTo>
                  <a:lnTo>
                    <a:pt x="335" y="18"/>
                  </a:lnTo>
                  <a:lnTo>
                    <a:pt x="355" y="36"/>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88" name="Freeform 61"/>
            <p:cNvSpPr>
              <a:spLocks/>
            </p:cNvSpPr>
            <p:nvPr/>
          </p:nvSpPr>
          <p:spPr bwMode="auto">
            <a:xfrm>
              <a:off x="2705" y="778"/>
              <a:ext cx="2006" cy="1135"/>
            </a:xfrm>
            <a:custGeom>
              <a:avLst/>
              <a:gdLst>
                <a:gd name="T0" fmla="*/ 156 w 2006"/>
                <a:gd name="T1" fmla="*/ 116 h 1135"/>
                <a:gd name="T2" fmla="*/ 146 w 2006"/>
                <a:gd name="T3" fmla="*/ 182 h 1135"/>
                <a:gd name="T4" fmla="*/ 136 w 2006"/>
                <a:gd name="T5" fmla="*/ 249 h 1135"/>
                <a:gd name="T6" fmla="*/ 141 w 2006"/>
                <a:gd name="T7" fmla="*/ 316 h 1135"/>
                <a:gd name="T8" fmla="*/ 231 w 2006"/>
                <a:gd name="T9" fmla="*/ 369 h 1135"/>
                <a:gd name="T10" fmla="*/ 326 w 2006"/>
                <a:gd name="T11" fmla="*/ 721 h 1135"/>
                <a:gd name="T12" fmla="*/ 482 w 2006"/>
                <a:gd name="T13" fmla="*/ 917 h 1135"/>
                <a:gd name="T14" fmla="*/ 682 w 2006"/>
                <a:gd name="T15" fmla="*/ 975 h 1135"/>
                <a:gd name="T16" fmla="*/ 913 w 2006"/>
                <a:gd name="T17" fmla="*/ 948 h 1135"/>
                <a:gd name="T18" fmla="*/ 1168 w 2006"/>
                <a:gd name="T19" fmla="*/ 859 h 1135"/>
                <a:gd name="T20" fmla="*/ 1444 w 2006"/>
                <a:gd name="T21" fmla="*/ 743 h 1135"/>
                <a:gd name="T22" fmla="*/ 1720 w 2006"/>
                <a:gd name="T23" fmla="*/ 641 h 1135"/>
                <a:gd name="T24" fmla="*/ 2006 w 2006"/>
                <a:gd name="T25" fmla="*/ 583 h 1135"/>
                <a:gd name="T26" fmla="*/ 1820 w 2006"/>
                <a:gd name="T27" fmla="*/ 703 h 1135"/>
                <a:gd name="T28" fmla="*/ 1625 w 2006"/>
                <a:gd name="T29" fmla="*/ 814 h 1135"/>
                <a:gd name="T30" fmla="*/ 1414 w 2006"/>
                <a:gd name="T31" fmla="*/ 903 h 1135"/>
                <a:gd name="T32" fmla="*/ 1204 w 2006"/>
                <a:gd name="T33" fmla="*/ 983 h 1135"/>
                <a:gd name="T34" fmla="*/ 983 w 2006"/>
                <a:gd name="T35" fmla="*/ 1046 h 1135"/>
                <a:gd name="T36" fmla="*/ 762 w 2006"/>
                <a:gd name="T37" fmla="*/ 1090 h 1135"/>
                <a:gd name="T38" fmla="*/ 532 w 2006"/>
                <a:gd name="T39" fmla="*/ 1121 h 1135"/>
                <a:gd name="T40" fmla="*/ 301 w 2006"/>
                <a:gd name="T41" fmla="*/ 1135 h 1135"/>
                <a:gd name="T42" fmla="*/ 281 w 2006"/>
                <a:gd name="T43" fmla="*/ 1081 h 1135"/>
                <a:gd name="T44" fmla="*/ 271 w 2006"/>
                <a:gd name="T45" fmla="*/ 1032 h 1135"/>
                <a:gd name="T46" fmla="*/ 261 w 2006"/>
                <a:gd name="T47" fmla="*/ 983 h 1135"/>
                <a:gd name="T48" fmla="*/ 251 w 2006"/>
                <a:gd name="T49" fmla="*/ 935 h 1135"/>
                <a:gd name="T50" fmla="*/ 241 w 2006"/>
                <a:gd name="T51" fmla="*/ 886 h 1135"/>
                <a:gd name="T52" fmla="*/ 231 w 2006"/>
                <a:gd name="T53" fmla="*/ 841 h 1135"/>
                <a:gd name="T54" fmla="*/ 211 w 2006"/>
                <a:gd name="T55" fmla="*/ 792 h 1135"/>
                <a:gd name="T56" fmla="*/ 196 w 2006"/>
                <a:gd name="T57" fmla="*/ 752 h 1135"/>
                <a:gd name="T58" fmla="*/ 196 w 2006"/>
                <a:gd name="T59" fmla="*/ 703 h 1135"/>
                <a:gd name="T60" fmla="*/ 181 w 2006"/>
                <a:gd name="T61" fmla="*/ 659 h 1135"/>
                <a:gd name="T62" fmla="*/ 161 w 2006"/>
                <a:gd name="T63" fmla="*/ 619 h 1135"/>
                <a:gd name="T64" fmla="*/ 141 w 2006"/>
                <a:gd name="T65" fmla="*/ 578 h 1135"/>
                <a:gd name="T66" fmla="*/ 121 w 2006"/>
                <a:gd name="T67" fmla="*/ 538 h 1135"/>
                <a:gd name="T68" fmla="*/ 116 w 2006"/>
                <a:gd name="T69" fmla="*/ 498 h 1135"/>
                <a:gd name="T70" fmla="*/ 121 w 2006"/>
                <a:gd name="T71" fmla="*/ 454 h 1135"/>
                <a:gd name="T72" fmla="*/ 156 w 2006"/>
                <a:gd name="T73" fmla="*/ 418 h 1135"/>
                <a:gd name="T74" fmla="*/ 0 w 2006"/>
                <a:gd name="T75" fmla="*/ 467 h 1135"/>
                <a:gd name="T76" fmla="*/ 20 w 2006"/>
                <a:gd name="T77" fmla="*/ 409 h 1135"/>
                <a:gd name="T78" fmla="*/ 35 w 2006"/>
                <a:gd name="T79" fmla="*/ 351 h 1135"/>
                <a:gd name="T80" fmla="*/ 40 w 2006"/>
                <a:gd name="T81" fmla="*/ 294 h 1135"/>
                <a:gd name="T82" fmla="*/ 45 w 2006"/>
                <a:gd name="T83" fmla="*/ 236 h 1135"/>
                <a:gd name="T84" fmla="*/ 35 w 2006"/>
                <a:gd name="T85" fmla="*/ 173 h 1135"/>
                <a:gd name="T86" fmla="*/ 35 w 2006"/>
                <a:gd name="T87" fmla="*/ 116 h 1135"/>
                <a:gd name="T88" fmla="*/ 35 w 2006"/>
                <a:gd name="T89" fmla="*/ 53 h 1135"/>
                <a:gd name="T90" fmla="*/ 40 w 2006"/>
                <a:gd name="T91" fmla="*/ 0 h 1135"/>
                <a:gd name="T92" fmla="*/ 156 w 2006"/>
                <a:gd name="T93" fmla="*/ 84 h 113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006" h="1135">
                  <a:moveTo>
                    <a:pt x="156" y="84"/>
                  </a:moveTo>
                  <a:lnTo>
                    <a:pt x="156" y="116"/>
                  </a:lnTo>
                  <a:lnTo>
                    <a:pt x="156" y="151"/>
                  </a:lnTo>
                  <a:lnTo>
                    <a:pt x="146" y="182"/>
                  </a:lnTo>
                  <a:lnTo>
                    <a:pt x="146" y="218"/>
                  </a:lnTo>
                  <a:lnTo>
                    <a:pt x="136" y="249"/>
                  </a:lnTo>
                  <a:lnTo>
                    <a:pt x="136" y="285"/>
                  </a:lnTo>
                  <a:lnTo>
                    <a:pt x="141" y="316"/>
                  </a:lnTo>
                  <a:lnTo>
                    <a:pt x="156" y="351"/>
                  </a:lnTo>
                  <a:lnTo>
                    <a:pt x="231" y="369"/>
                  </a:lnTo>
                  <a:lnTo>
                    <a:pt x="266" y="565"/>
                  </a:lnTo>
                  <a:lnTo>
                    <a:pt x="326" y="721"/>
                  </a:lnTo>
                  <a:lnTo>
                    <a:pt x="396" y="832"/>
                  </a:lnTo>
                  <a:lnTo>
                    <a:pt x="482" y="917"/>
                  </a:lnTo>
                  <a:lnTo>
                    <a:pt x="572" y="961"/>
                  </a:lnTo>
                  <a:lnTo>
                    <a:pt x="682" y="975"/>
                  </a:lnTo>
                  <a:lnTo>
                    <a:pt x="792" y="975"/>
                  </a:lnTo>
                  <a:lnTo>
                    <a:pt x="913" y="948"/>
                  </a:lnTo>
                  <a:lnTo>
                    <a:pt x="1038" y="908"/>
                  </a:lnTo>
                  <a:lnTo>
                    <a:pt x="1168" y="859"/>
                  </a:lnTo>
                  <a:lnTo>
                    <a:pt x="1299" y="801"/>
                  </a:lnTo>
                  <a:lnTo>
                    <a:pt x="1444" y="743"/>
                  </a:lnTo>
                  <a:lnTo>
                    <a:pt x="1579" y="685"/>
                  </a:lnTo>
                  <a:lnTo>
                    <a:pt x="1720" y="641"/>
                  </a:lnTo>
                  <a:lnTo>
                    <a:pt x="1865" y="601"/>
                  </a:lnTo>
                  <a:lnTo>
                    <a:pt x="2006" y="583"/>
                  </a:lnTo>
                  <a:lnTo>
                    <a:pt x="1910" y="641"/>
                  </a:lnTo>
                  <a:lnTo>
                    <a:pt x="1820" y="703"/>
                  </a:lnTo>
                  <a:lnTo>
                    <a:pt x="1720" y="756"/>
                  </a:lnTo>
                  <a:lnTo>
                    <a:pt x="1625" y="814"/>
                  </a:lnTo>
                  <a:lnTo>
                    <a:pt x="1519" y="859"/>
                  </a:lnTo>
                  <a:lnTo>
                    <a:pt x="1414" y="903"/>
                  </a:lnTo>
                  <a:lnTo>
                    <a:pt x="1309" y="943"/>
                  </a:lnTo>
                  <a:lnTo>
                    <a:pt x="1204" y="983"/>
                  </a:lnTo>
                  <a:lnTo>
                    <a:pt x="1093" y="1015"/>
                  </a:lnTo>
                  <a:lnTo>
                    <a:pt x="983" y="1046"/>
                  </a:lnTo>
                  <a:lnTo>
                    <a:pt x="873" y="1064"/>
                  </a:lnTo>
                  <a:lnTo>
                    <a:pt x="762" y="1090"/>
                  </a:lnTo>
                  <a:lnTo>
                    <a:pt x="647" y="1108"/>
                  </a:lnTo>
                  <a:lnTo>
                    <a:pt x="532" y="1121"/>
                  </a:lnTo>
                  <a:lnTo>
                    <a:pt x="416" y="1126"/>
                  </a:lnTo>
                  <a:lnTo>
                    <a:pt x="301" y="1135"/>
                  </a:lnTo>
                  <a:lnTo>
                    <a:pt x="291" y="1108"/>
                  </a:lnTo>
                  <a:lnTo>
                    <a:pt x="281" y="1081"/>
                  </a:lnTo>
                  <a:lnTo>
                    <a:pt x="276" y="1059"/>
                  </a:lnTo>
                  <a:lnTo>
                    <a:pt x="271" y="1032"/>
                  </a:lnTo>
                  <a:lnTo>
                    <a:pt x="261" y="1006"/>
                  </a:lnTo>
                  <a:lnTo>
                    <a:pt x="261" y="983"/>
                  </a:lnTo>
                  <a:lnTo>
                    <a:pt x="251" y="961"/>
                  </a:lnTo>
                  <a:lnTo>
                    <a:pt x="251" y="935"/>
                  </a:lnTo>
                  <a:lnTo>
                    <a:pt x="246" y="908"/>
                  </a:lnTo>
                  <a:lnTo>
                    <a:pt x="241" y="886"/>
                  </a:lnTo>
                  <a:lnTo>
                    <a:pt x="231" y="859"/>
                  </a:lnTo>
                  <a:lnTo>
                    <a:pt x="231" y="841"/>
                  </a:lnTo>
                  <a:lnTo>
                    <a:pt x="216" y="819"/>
                  </a:lnTo>
                  <a:lnTo>
                    <a:pt x="211" y="792"/>
                  </a:lnTo>
                  <a:lnTo>
                    <a:pt x="201" y="774"/>
                  </a:lnTo>
                  <a:lnTo>
                    <a:pt x="196" y="752"/>
                  </a:lnTo>
                  <a:lnTo>
                    <a:pt x="196" y="730"/>
                  </a:lnTo>
                  <a:lnTo>
                    <a:pt x="196" y="703"/>
                  </a:lnTo>
                  <a:lnTo>
                    <a:pt x="186" y="681"/>
                  </a:lnTo>
                  <a:lnTo>
                    <a:pt x="181" y="659"/>
                  </a:lnTo>
                  <a:lnTo>
                    <a:pt x="171" y="641"/>
                  </a:lnTo>
                  <a:lnTo>
                    <a:pt x="161" y="619"/>
                  </a:lnTo>
                  <a:lnTo>
                    <a:pt x="146" y="601"/>
                  </a:lnTo>
                  <a:lnTo>
                    <a:pt x="141" y="578"/>
                  </a:lnTo>
                  <a:lnTo>
                    <a:pt x="131" y="556"/>
                  </a:lnTo>
                  <a:lnTo>
                    <a:pt x="121" y="538"/>
                  </a:lnTo>
                  <a:lnTo>
                    <a:pt x="116" y="516"/>
                  </a:lnTo>
                  <a:lnTo>
                    <a:pt x="116" y="498"/>
                  </a:lnTo>
                  <a:lnTo>
                    <a:pt x="116" y="476"/>
                  </a:lnTo>
                  <a:lnTo>
                    <a:pt x="121" y="454"/>
                  </a:lnTo>
                  <a:lnTo>
                    <a:pt x="131" y="436"/>
                  </a:lnTo>
                  <a:lnTo>
                    <a:pt x="156" y="418"/>
                  </a:lnTo>
                  <a:lnTo>
                    <a:pt x="131" y="334"/>
                  </a:lnTo>
                  <a:lnTo>
                    <a:pt x="0" y="467"/>
                  </a:lnTo>
                  <a:lnTo>
                    <a:pt x="10" y="436"/>
                  </a:lnTo>
                  <a:lnTo>
                    <a:pt x="20" y="409"/>
                  </a:lnTo>
                  <a:lnTo>
                    <a:pt x="30" y="383"/>
                  </a:lnTo>
                  <a:lnTo>
                    <a:pt x="35" y="351"/>
                  </a:lnTo>
                  <a:lnTo>
                    <a:pt x="35" y="325"/>
                  </a:lnTo>
                  <a:lnTo>
                    <a:pt x="40" y="294"/>
                  </a:lnTo>
                  <a:lnTo>
                    <a:pt x="40" y="262"/>
                  </a:lnTo>
                  <a:lnTo>
                    <a:pt x="45" y="236"/>
                  </a:lnTo>
                  <a:lnTo>
                    <a:pt x="40" y="205"/>
                  </a:lnTo>
                  <a:lnTo>
                    <a:pt x="35" y="173"/>
                  </a:lnTo>
                  <a:lnTo>
                    <a:pt x="35" y="142"/>
                  </a:lnTo>
                  <a:lnTo>
                    <a:pt x="35" y="116"/>
                  </a:lnTo>
                  <a:lnTo>
                    <a:pt x="35" y="84"/>
                  </a:lnTo>
                  <a:lnTo>
                    <a:pt x="35" y="53"/>
                  </a:lnTo>
                  <a:lnTo>
                    <a:pt x="35" y="27"/>
                  </a:lnTo>
                  <a:lnTo>
                    <a:pt x="40" y="0"/>
                  </a:lnTo>
                  <a:lnTo>
                    <a:pt x="156" y="84"/>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89" name="Freeform 62"/>
            <p:cNvSpPr>
              <a:spLocks/>
            </p:cNvSpPr>
            <p:nvPr/>
          </p:nvSpPr>
          <p:spPr bwMode="auto">
            <a:xfrm>
              <a:off x="159" y="796"/>
              <a:ext cx="1579" cy="1548"/>
            </a:xfrm>
            <a:custGeom>
              <a:avLst/>
              <a:gdLst>
                <a:gd name="T0" fmla="*/ 1499 w 1579"/>
                <a:gd name="T1" fmla="*/ 1540 h 1548"/>
                <a:gd name="T2" fmla="*/ 1363 w 1579"/>
                <a:gd name="T3" fmla="*/ 1500 h 1548"/>
                <a:gd name="T4" fmla="*/ 1233 w 1579"/>
                <a:gd name="T5" fmla="*/ 1442 h 1548"/>
                <a:gd name="T6" fmla="*/ 1118 w 1579"/>
                <a:gd name="T7" fmla="*/ 1362 h 1548"/>
                <a:gd name="T8" fmla="*/ 1007 w 1579"/>
                <a:gd name="T9" fmla="*/ 1268 h 1548"/>
                <a:gd name="T10" fmla="*/ 917 w 1579"/>
                <a:gd name="T11" fmla="*/ 1161 h 1548"/>
                <a:gd name="T12" fmla="*/ 842 w 1579"/>
                <a:gd name="T13" fmla="*/ 1050 h 1548"/>
                <a:gd name="T14" fmla="*/ 772 w 1579"/>
                <a:gd name="T15" fmla="*/ 934 h 1548"/>
                <a:gd name="T16" fmla="*/ 707 w 1579"/>
                <a:gd name="T17" fmla="*/ 899 h 1548"/>
                <a:gd name="T18" fmla="*/ 616 w 1579"/>
                <a:gd name="T19" fmla="*/ 939 h 1548"/>
                <a:gd name="T20" fmla="*/ 526 w 1579"/>
                <a:gd name="T21" fmla="*/ 970 h 1548"/>
                <a:gd name="T22" fmla="*/ 426 w 1579"/>
                <a:gd name="T23" fmla="*/ 1001 h 1548"/>
                <a:gd name="T24" fmla="*/ 326 w 1579"/>
                <a:gd name="T25" fmla="*/ 1010 h 1548"/>
                <a:gd name="T26" fmla="*/ 225 w 1579"/>
                <a:gd name="T27" fmla="*/ 1010 h 1548"/>
                <a:gd name="T28" fmla="*/ 130 w 1579"/>
                <a:gd name="T29" fmla="*/ 997 h 1548"/>
                <a:gd name="T30" fmla="*/ 40 w 1579"/>
                <a:gd name="T31" fmla="*/ 965 h 1548"/>
                <a:gd name="T32" fmla="*/ 30 w 1579"/>
                <a:gd name="T33" fmla="*/ 943 h 1548"/>
                <a:gd name="T34" fmla="*/ 95 w 1579"/>
                <a:gd name="T35" fmla="*/ 939 h 1548"/>
                <a:gd name="T36" fmla="*/ 160 w 1579"/>
                <a:gd name="T37" fmla="*/ 930 h 1548"/>
                <a:gd name="T38" fmla="*/ 230 w 1579"/>
                <a:gd name="T39" fmla="*/ 921 h 1548"/>
                <a:gd name="T40" fmla="*/ 296 w 1579"/>
                <a:gd name="T41" fmla="*/ 908 h 1548"/>
                <a:gd name="T42" fmla="*/ 361 w 1579"/>
                <a:gd name="T43" fmla="*/ 894 h 1548"/>
                <a:gd name="T44" fmla="*/ 426 w 1579"/>
                <a:gd name="T45" fmla="*/ 876 h 1548"/>
                <a:gd name="T46" fmla="*/ 491 w 1579"/>
                <a:gd name="T47" fmla="*/ 854 h 1548"/>
                <a:gd name="T48" fmla="*/ 581 w 1579"/>
                <a:gd name="T49" fmla="*/ 18 h 1548"/>
                <a:gd name="T50" fmla="*/ 661 w 1579"/>
                <a:gd name="T51" fmla="*/ 71 h 1548"/>
                <a:gd name="T52" fmla="*/ 727 w 1579"/>
                <a:gd name="T53" fmla="*/ 236 h 1548"/>
                <a:gd name="T54" fmla="*/ 767 w 1579"/>
                <a:gd name="T55" fmla="*/ 423 h 1548"/>
                <a:gd name="T56" fmla="*/ 812 w 1579"/>
                <a:gd name="T57" fmla="*/ 627 h 1548"/>
                <a:gd name="T58" fmla="*/ 872 w 1579"/>
                <a:gd name="T59" fmla="*/ 836 h 1548"/>
                <a:gd name="T60" fmla="*/ 977 w 1579"/>
                <a:gd name="T61" fmla="*/ 1046 h 1548"/>
                <a:gd name="T62" fmla="*/ 1153 w 1579"/>
                <a:gd name="T63" fmla="*/ 1255 h 1548"/>
                <a:gd name="T64" fmla="*/ 1408 w 1579"/>
                <a:gd name="T65" fmla="*/ 1451 h 1548"/>
                <a:gd name="T66" fmla="*/ 1579 w 1579"/>
                <a:gd name="T67" fmla="*/ 1548 h 15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579" h="1548">
                  <a:moveTo>
                    <a:pt x="1579" y="1548"/>
                  </a:moveTo>
                  <a:lnTo>
                    <a:pt x="1499" y="1540"/>
                  </a:lnTo>
                  <a:lnTo>
                    <a:pt x="1428" y="1522"/>
                  </a:lnTo>
                  <a:lnTo>
                    <a:pt x="1363" y="1500"/>
                  </a:lnTo>
                  <a:lnTo>
                    <a:pt x="1298" y="1477"/>
                  </a:lnTo>
                  <a:lnTo>
                    <a:pt x="1233" y="1442"/>
                  </a:lnTo>
                  <a:lnTo>
                    <a:pt x="1173" y="1406"/>
                  </a:lnTo>
                  <a:lnTo>
                    <a:pt x="1118" y="1362"/>
                  </a:lnTo>
                  <a:lnTo>
                    <a:pt x="1068" y="1322"/>
                  </a:lnTo>
                  <a:lnTo>
                    <a:pt x="1007" y="1268"/>
                  </a:lnTo>
                  <a:lnTo>
                    <a:pt x="962" y="1219"/>
                  </a:lnTo>
                  <a:lnTo>
                    <a:pt x="917" y="1161"/>
                  </a:lnTo>
                  <a:lnTo>
                    <a:pt x="877" y="1108"/>
                  </a:lnTo>
                  <a:lnTo>
                    <a:pt x="842" y="1050"/>
                  </a:lnTo>
                  <a:lnTo>
                    <a:pt x="807" y="992"/>
                  </a:lnTo>
                  <a:lnTo>
                    <a:pt x="772" y="934"/>
                  </a:lnTo>
                  <a:lnTo>
                    <a:pt x="747" y="881"/>
                  </a:lnTo>
                  <a:lnTo>
                    <a:pt x="707" y="899"/>
                  </a:lnTo>
                  <a:lnTo>
                    <a:pt x="661" y="921"/>
                  </a:lnTo>
                  <a:lnTo>
                    <a:pt x="616" y="939"/>
                  </a:lnTo>
                  <a:lnTo>
                    <a:pt x="576" y="957"/>
                  </a:lnTo>
                  <a:lnTo>
                    <a:pt x="526" y="970"/>
                  </a:lnTo>
                  <a:lnTo>
                    <a:pt x="476" y="988"/>
                  </a:lnTo>
                  <a:lnTo>
                    <a:pt x="426" y="1001"/>
                  </a:lnTo>
                  <a:lnTo>
                    <a:pt x="381" y="1010"/>
                  </a:lnTo>
                  <a:lnTo>
                    <a:pt x="326" y="1010"/>
                  </a:lnTo>
                  <a:lnTo>
                    <a:pt x="280" y="1014"/>
                  </a:lnTo>
                  <a:lnTo>
                    <a:pt x="225" y="1010"/>
                  </a:lnTo>
                  <a:lnTo>
                    <a:pt x="180" y="1010"/>
                  </a:lnTo>
                  <a:lnTo>
                    <a:pt x="130" y="997"/>
                  </a:lnTo>
                  <a:lnTo>
                    <a:pt x="85" y="988"/>
                  </a:lnTo>
                  <a:lnTo>
                    <a:pt x="40" y="965"/>
                  </a:lnTo>
                  <a:lnTo>
                    <a:pt x="0" y="948"/>
                  </a:lnTo>
                  <a:lnTo>
                    <a:pt x="30" y="943"/>
                  </a:lnTo>
                  <a:lnTo>
                    <a:pt x="65" y="943"/>
                  </a:lnTo>
                  <a:lnTo>
                    <a:pt x="95" y="939"/>
                  </a:lnTo>
                  <a:lnTo>
                    <a:pt x="130" y="939"/>
                  </a:lnTo>
                  <a:lnTo>
                    <a:pt x="160" y="930"/>
                  </a:lnTo>
                  <a:lnTo>
                    <a:pt x="195" y="930"/>
                  </a:lnTo>
                  <a:lnTo>
                    <a:pt x="230" y="921"/>
                  </a:lnTo>
                  <a:lnTo>
                    <a:pt x="265" y="917"/>
                  </a:lnTo>
                  <a:lnTo>
                    <a:pt x="296" y="908"/>
                  </a:lnTo>
                  <a:lnTo>
                    <a:pt x="331" y="899"/>
                  </a:lnTo>
                  <a:lnTo>
                    <a:pt x="361" y="894"/>
                  </a:lnTo>
                  <a:lnTo>
                    <a:pt x="396" y="885"/>
                  </a:lnTo>
                  <a:lnTo>
                    <a:pt x="426" y="876"/>
                  </a:lnTo>
                  <a:lnTo>
                    <a:pt x="461" y="868"/>
                  </a:lnTo>
                  <a:lnTo>
                    <a:pt x="491" y="854"/>
                  </a:lnTo>
                  <a:lnTo>
                    <a:pt x="526" y="850"/>
                  </a:lnTo>
                  <a:lnTo>
                    <a:pt x="581" y="18"/>
                  </a:lnTo>
                  <a:lnTo>
                    <a:pt x="621" y="0"/>
                  </a:lnTo>
                  <a:lnTo>
                    <a:pt x="661" y="71"/>
                  </a:lnTo>
                  <a:lnTo>
                    <a:pt x="702" y="151"/>
                  </a:lnTo>
                  <a:lnTo>
                    <a:pt x="727" y="236"/>
                  </a:lnTo>
                  <a:lnTo>
                    <a:pt x="752" y="333"/>
                  </a:lnTo>
                  <a:lnTo>
                    <a:pt x="767" y="423"/>
                  </a:lnTo>
                  <a:lnTo>
                    <a:pt x="792" y="525"/>
                  </a:lnTo>
                  <a:lnTo>
                    <a:pt x="812" y="627"/>
                  </a:lnTo>
                  <a:lnTo>
                    <a:pt x="842" y="734"/>
                  </a:lnTo>
                  <a:lnTo>
                    <a:pt x="872" y="836"/>
                  </a:lnTo>
                  <a:lnTo>
                    <a:pt x="922" y="943"/>
                  </a:lnTo>
                  <a:lnTo>
                    <a:pt x="977" y="1046"/>
                  </a:lnTo>
                  <a:lnTo>
                    <a:pt x="1058" y="1157"/>
                  </a:lnTo>
                  <a:lnTo>
                    <a:pt x="1153" y="1255"/>
                  </a:lnTo>
                  <a:lnTo>
                    <a:pt x="1263" y="1357"/>
                  </a:lnTo>
                  <a:lnTo>
                    <a:pt x="1408" y="1451"/>
                  </a:lnTo>
                  <a:lnTo>
                    <a:pt x="1579" y="1548"/>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90" name="Freeform 63"/>
            <p:cNvSpPr>
              <a:spLocks/>
            </p:cNvSpPr>
            <p:nvPr/>
          </p:nvSpPr>
          <p:spPr bwMode="auto">
            <a:xfrm>
              <a:off x="6189" y="787"/>
              <a:ext cx="1249" cy="841"/>
            </a:xfrm>
            <a:custGeom>
              <a:avLst/>
              <a:gdLst>
                <a:gd name="T0" fmla="*/ 1224 w 1249"/>
                <a:gd name="T1" fmla="*/ 75 h 841"/>
                <a:gd name="T2" fmla="*/ 1249 w 1249"/>
                <a:gd name="T3" fmla="*/ 178 h 841"/>
                <a:gd name="T4" fmla="*/ 1209 w 1249"/>
                <a:gd name="T5" fmla="*/ 294 h 841"/>
                <a:gd name="T6" fmla="*/ 1123 w 1249"/>
                <a:gd name="T7" fmla="*/ 409 h 841"/>
                <a:gd name="T8" fmla="*/ 1003 w 1249"/>
                <a:gd name="T9" fmla="*/ 525 h 841"/>
                <a:gd name="T10" fmla="*/ 858 w 1249"/>
                <a:gd name="T11" fmla="*/ 627 h 841"/>
                <a:gd name="T12" fmla="*/ 712 w 1249"/>
                <a:gd name="T13" fmla="*/ 721 h 841"/>
                <a:gd name="T14" fmla="*/ 577 w 1249"/>
                <a:gd name="T15" fmla="*/ 792 h 841"/>
                <a:gd name="T16" fmla="*/ 472 w 1249"/>
                <a:gd name="T17" fmla="*/ 841 h 841"/>
                <a:gd name="T18" fmla="*/ 472 w 1249"/>
                <a:gd name="T19" fmla="*/ 707 h 841"/>
                <a:gd name="T20" fmla="*/ 582 w 1249"/>
                <a:gd name="T21" fmla="*/ 641 h 841"/>
                <a:gd name="T22" fmla="*/ 692 w 1249"/>
                <a:gd name="T23" fmla="*/ 569 h 841"/>
                <a:gd name="T24" fmla="*/ 792 w 1249"/>
                <a:gd name="T25" fmla="*/ 489 h 841"/>
                <a:gd name="T26" fmla="*/ 893 w 1249"/>
                <a:gd name="T27" fmla="*/ 409 h 841"/>
                <a:gd name="T28" fmla="*/ 988 w 1249"/>
                <a:gd name="T29" fmla="*/ 325 h 841"/>
                <a:gd name="T30" fmla="*/ 1078 w 1249"/>
                <a:gd name="T31" fmla="*/ 231 h 841"/>
                <a:gd name="T32" fmla="*/ 1163 w 1249"/>
                <a:gd name="T33" fmla="*/ 138 h 841"/>
                <a:gd name="T34" fmla="*/ 1153 w 1249"/>
                <a:gd name="T35" fmla="*/ 80 h 841"/>
                <a:gd name="T36" fmla="*/ 1103 w 1249"/>
                <a:gd name="T37" fmla="*/ 84 h 841"/>
                <a:gd name="T38" fmla="*/ 1053 w 1249"/>
                <a:gd name="T39" fmla="*/ 102 h 841"/>
                <a:gd name="T40" fmla="*/ 1018 w 1249"/>
                <a:gd name="T41" fmla="*/ 129 h 841"/>
                <a:gd name="T42" fmla="*/ 888 w 1249"/>
                <a:gd name="T43" fmla="*/ 111 h 841"/>
                <a:gd name="T44" fmla="*/ 757 w 1249"/>
                <a:gd name="T45" fmla="*/ 107 h 841"/>
                <a:gd name="T46" fmla="*/ 627 w 1249"/>
                <a:gd name="T47" fmla="*/ 107 h 841"/>
                <a:gd name="T48" fmla="*/ 502 w 1249"/>
                <a:gd name="T49" fmla="*/ 111 h 841"/>
                <a:gd name="T50" fmla="*/ 376 w 1249"/>
                <a:gd name="T51" fmla="*/ 107 h 841"/>
                <a:gd name="T52" fmla="*/ 251 w 1249"/>
                <a:gd name="T53" fmla="*/ 98 h 841"/>
                <a:gd name="T54" fmla="*/ 121 w 1249"/>
                <a:gd name="T55" fmla="*/ 80 h 841"/>
                <a:gd name="T56" fmla="*/ 0 w 1249"/>
                <a:gd name="T57" fmla="*/ 58 h 841"/>
                <a:gd name="T58" fmla="*/ 71 w 1249"/>
                <a:gd name="T59" fmla="*/ 40 h 841"/>
                <a:gd name="T60" fmla="*/ 221 w 1249"/>
                <a:gd name="T61" fmla="*/ 40 h 841"/>
                <a:gd name="T62" fmla="*/ 376 w 1249"/>
                <a:gd name="T63" fmla="*/ 35 h 841"/>
                <a:gd name="T64" fmla="*/ 532 w 1249"/>
                <a:gd name="T65" fmla="*/ 22 h 841"/>
                <a:gd name="T66" fmla="*/ 692 w 1249"/>
                <a:gd name="T67" fmla="*/ 4 h 841"/>
                <a:gd name="T68" fmla="*/ 843 w 1249"/>
                <a:gd name="T69" fmla="*/ 0 h 841"/>
                <a:gd name="T70" fmla="*/ 993 w 1249"/>
                <a:gd name="T71" fmla="*/ 13 h 841"/>
                <a:gd name="T72" fmla="*/ 1133 w 1249"/>
                <a:gd name="T73" fmla="*/ 58 h 841"/>
                <a:gd name="T74" fmla="*/ 1204 w 1249"/>
                <a:gd name="T75" fmla="*/ 93 h 84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249" h="841">
                  <a:moveTo>
                    <a:pt x="1204" y="93"/>
                  </a:moveTo>
                  <a:lnTo>
                    <a:pt x="1224" y="75"/>
                  </a:lnTo>
                  <a:lnTo>
                    <a:pt x="1244" y="124"/>
                  </a:lnTo>
                  <a:lnTo>
                    <a:pt x="1249" y="178"/>
                  </a:lnTo>
                  <a:lnTo>
                    <a:pt x="1234" y="231"/>
                  </a:lnTo>
                  <a:lnTo>
                    <a:pt x="1209" y="294"/>
                  </a:lnTo>
                  <a:lnTo>
                    <a:pt x="1168" y="351"/>
                  </a:lnTo>
                  <a:lnTo>
                    <a:pt x="1123" y="409"/>
                  </a:lnTo>
                  <a:lnTo>
                    <a:pt x="1063" y="467"/>
                  </a:lnTo>
                  <a:lnTo>
                    <a:pt x="1003" y="525"/>
                  </a:lnTo>
                  <a:lnTo>
                    <a:pt x="933" y="574"/>
                  </a:lnTo>
                  <a:lnTo>
                    <a:pt x="858" y="627"/>
                  </a:lnTo>
                  <a:lnTo>
                    <a:pt x="782" y="676"/>
                  </a:lnTo>
                  <a:lnTo>
                    <a:pt x="712" y="721"/>
                  </a:lnTo>
                  <a:lnTo>
                    <a:pt x="642" y="756"/>
                  </a:lnTo>
                  <a:lnTo>
                    <a:pt x="577" y="792"/>
                  </a:lnTo>
                  <a:lnTo>
                    <a:pt x="517" y="819"/>
                  </a:lnTo>
                  <a:lnTo>
                    <a:pt x="472" y="841"/>
                  </a:lnTo>
                  <a:lnTo>
                    <a:pt x="417" y="743"/>
                  </a:lnTo>
                  <a:lnTo>
                    <a:pt x="472" y="707"/>
                  </a:lnTo>
                  <a:lnTo>
                    <a:pt x="527" y="676"/>
                  </a:lnTo>
                  <a:lnTo>
                    <a:pt x="582" y="641"/>
                  </a:lnTo>
                  <a:lnTo>
                    <a:pt x="642" y="605"/>
                  </a:lnTo>
                  <a:lnTo>
                    <a:pt x="692" y="569"/>
                  </a:lnTo>
                  <a:lnTo>
                    <a:pt x="742" y="529"/>
                  </a:lnTo>
                  <a:lnTo>
                    <a:pt x="792" y="489"/>
                  </a:lnTo>
                  <a:lnTo>
                    <a:pt x="848" y="454"/>
                  </a:lnTo>
                  <a:lnTo>
                    <a:pt x="893" y="409"/>
                  </a:lnTo>
                  <a:lnTo>
                    <a:pt x="943" y="369"/>
                  </a:lnTo>
                  <a:lnTo>
                    <a:pt x="988" y="325"/>
                  </a:lnTo>
                  <a:lnTo>
                    <a:pt x="1033" y="280"/>
                  </a:lnTo>
                  <a:lnTo>
                    <a:pt x="1078" y="231"/>
                  </a:lnTo>
                  <a:lnTo>
                    <a:pt x="1118" y="182"/>
                  </a:lnTo>
                  <a:lnTo>
                    <a:pt x="1163" y="138"/>
                  </a:lnTo>
                  <a:lnTo>
                    <a:pt x="1178" y="80"/>
                  </a:lnTo>
                  <a:lnTo>
                    <a:pt x="1153" y="80"/>
                  </a:lnTo>
                  <a:lnTo>
                    <a:pt x="1128" y="80"/>
                  </a:lnTo>
                  <a:lnTo>
                    <a:pt x="1103" y="84"/>
                  </a:lnTo>
                  <a:lnTo>
                    <a:pt x="1078" y="93"/>
                  </a:lnTo>
                  <a:lnTo>
                    <a:pt x="1053" y="102"/>
                  </a:lnTo>
                  <a:lnTo>
                    <a:pt x="1033" y="111"/>
                  </a:lnTo>
                  <a:lnTo>
                    <a:pt x="1018" y="129"/>
                  </a:lnTo>
                  <a:lnTo>
                    <a:pt x="953" y="116"/>
                  </a:lnTo>
                  <a:lnTo>
                    <a:pt x="888" y="111"/>
                  </a:lnTo>
                  <a:lnTo>
                    <a:pt x="823" y="107"/>
                  </a:lnTo>
                  <a:lnTo>
                    <a:pt x="757" y="107"/>
                  </a:lnTo>
                  <a:lnTo>
                    <a:pt x="692" y="107"/>
                  </a:lnTo>
                  <a:lnTo>
                    <a:pt x="627" y="107"/>
                  </a:lnTo>
                  <a:lnTo>
                    <a:pt x="562" y="107"/>
                  </a:lnTo>
                  <a:lnTo>
                    <a:pt x="502" y="111"/>
                  </a:lnTo>
                  <a:lnTo>
                    <a:pt x="437" y="107"/>
                  </a:lnTo>
                  <a:lnTo>
                    <a:pt x="376" y="107"/>
                  </a:lnTo>
                  <a:lnTo>
                    <a:pt x="311" y="102"/>
                  </a:lnTo>
                  <a:lnTo>
                    <a:pt x="251" y="98"/>
                  </a:lnTo>
                  <a:lnTo>
                    <a:pt x="186" y="89"/>
                  </a:lnTo>
                  <a:lnTo>
                    <a:pt x="121" y="80"/>
                  </a:lnTo>
                  <a:lnTo>
                    <a:pt x="56" y="71"/>
                  </a:lnTo>
                  <a:lnTo>
                    <a:pt x="0" y="58"/>
                  </a:lnTo>
                  <a:lnTo>
                    <a:pt x="0" y="27"/>
                  </a:lnTo>
                  <a:lnTo>
                    <a:pt x="71" y="40"/>
                  </a:lnTo>
                  <a:lnTo>
                    <a:pt x="146" y="44"/>
                  </a:lnTo>
                  <a:lnTo>
                    <a:pt x="221" y="40"/>
                  </a:lnTo>
                  <a:lnTo>
                    <a:pt x="301" y="40"/>
                  </a:lnTo>
                  <a:lnTo>
                    <a:pt x="376" y="35"/>
                  </a:lnTo>
                  <a:lnTo>
                    <a:pt x="457" y="27"/>
                  </a:lnTo>
                  <a:lnTo>
                    <a:pt x="532" y="22"/>
                  </a:lnTo>
                  <a:lnTo>
                    <a:pt x="612" y="13"/>
                  </a:lnTo>
                  <a:lnTo>
                    <a:pt x="692" y="4"/>
                  </a:lnTo>
                  <a:lnTo>
                    <a:pt x="767" y="0"/>
                  </a:lnTo>
                  <a:lnTo>
                    <a:pt x="843" y="0"/>
                  </a:lnTo>
                  <a:lnTo>
                    <a:pt x="918" y="9"/>
                  </a:lnTo>
                  <a:lnTo>
                    <a:pt x="993" y="13"/>
                  </a:lnTo>
                  <a:lnTo>
                    <a:pt x="1063" y="35"/>
                  </a:lnTo>
                  <a:lnTo>
                    <a:pt x="1133" y="58"/>
                  </a:lnTo>
                  <a:lnTo>
                    <a:pt x="1204" y="93"/>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91" name="Freeform 64"/>
            <p:cNvSpPr>
              <a:spLocks/>
            </p:cNvSpPr>
            <p:nvPr/>
          </p:nvSpPr>
          <p:spPr bwMode="auto">
            <a:xfrm>
              <a:off x="5422" y="916"/>
              <a:ext cx="567" cy="543"/>
            </a:xfrm>
            <a:custGeom>
              <a:avLst/>
              <a:gdLst>
                <a:gd name="T0" fmla="*/ 567 w 567"/>
                <a:gd name="T1" fmla="*/ 62 h 543"/>
                <a:gd name="T2" fmla="*/ 0 w 567"/>
                <a:gd name="T3" fmla="*/ 543 h 543"/>
                <a:gd name="T4" fmla="*/ 26 w 567"/>
                <a:gd name="T5" fmla="*/ 503 h 543"/>
                <a:gd name="T6" fmla="*/ 56 w 567"/>
                <a:gd name="T7" fmla="*/ 463 h 543"/>
                <a:gd name="T8" fmla="*/ 81 w 567"/>
                <a:gd name="T9" fmla="*/ 427 h 543"/>
                <a:gd name="T10" fmla="*/ 116 w 567"/>
                <a:gd name="T11" fmla="*/ 396 h 543"/>
                <a:gd name="T12" fmla="*/ 146 w 567"/>
                <a:gd name="T13" fmla="*/ 360 h 543"/>
                <a:gd name="T14" fmla="*/ 181 w 567"/>
                <a:gd name="T15" fmla="*/ 325 h 543"/>
                <a:gd name="T16" fmla="*/ 216 w 567"/>
                <a:gd name="T17" fmla="*/ 289 h 543"/>
                <a:gd name="T18" fmla="*/ 251 w 567"/>
                <a:gd name="T19" fmla="*/ 258 h 543"/>
                <a:gd name="T20" fmla="*/ 286 w 567"/>
                <a:gd name="T21" fmla="*/ 227 h 543"/>
                <a:gd name="T22" fmla="*/ 321 w 567"/>
                <a:gd name="T23" fmla="*/ 191 h 543"/>
                <a:gd name="T24" fmla="*/ 351 w 567"/>
                <a:gd name="T25" fmla="*/ 156 h 543"/>
                <a:gd name="T26" fmla="*/ 386 w 567"/>
                <a:gd name="T27" fmla="*/ 129 h 543"/>
                <a:gd name="T28" fmla="*/ 422 w 567"/>
                <a:gd name="T29" fmla="*/ 93 h 543"/>
                <a:gd name="T30" fmla="*/ 457 w 567"/>
                <a:gd name="T31" fmla="*/ 62 h 543"/>
                <a:gd name="T32" fmla="*/ 492 w 567"/>
                <a:gd name="T33" fmla="*/ 27 h 543"/>
                <a:gd name="T34" fmla="*/ 532 w 567"/>
                <a:gd name="T35" fmla="*/ 0 h 543"/>
                <a:gd name="T36" fmla="*/ 547 w 567"/>
                <a:gd name="T37" fmla="*/ 0 h 543"/>
                <a:gd name="T38" fmla="*/ 567 w 567"/>
                <a:gd name="T39" fmla="*/ 18 h 543"/>
                <a:gd name="T40" fmla="*/ 567 w 567"/>
                <a:gd name="T41" fmla="*/ 40 h 543"/>
                <a:gd name="T42" fmla="*/ 567 w 567"/>
                <a:gd name="T43" fmla="*/ 62 h 543"/>
                <a:gd name="T44" fmla="*/ 567 w 567"/>
                <a:gd name="T45" fmla="*/ 62 h 54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67" h="543">
                  <a:moveTo>
                    <a:pt x="567" y="62"/>
                  </a:moveTo>
                  <a:lnTo>
                    <a:pt x="0" y="543"/>
                  </a:lnTo>
                  <a:lnTo>
                    <a:pt x="26" y="503"/>
                  </a:lnTo>
                  <a:lnTo>
                    <a:pt x="56" y="463"/>
                  </a:lnTo>
                  <a:lnTo>
                    <a:pt x="81" y="427"/>
                  </a:lnTo>
                  <a:lnTo>
                    <a:pt x="116" y="396"/>
                  </a:lnTo>
                  <a:lnTo>
                    <a:pt x="146" y="360"/>
                  </a:lnTo>
                  <a:lnTo>
                    <a:pt x="181" y="325"/>
                  </a:lnTo>
                  <a:lnTo>
                    <a:pt x="216" y="289"/>
                  </a:lnTo>
                  <a:lnTo>
                    <a:pt x="251" y="258"/>
                  </a:lnTo>
                  <a:lnTo>
                    <a:pt x="286" y="227"/>
                  </a:lnTo>
                  <a:lnTo>
                    <a:pt x="321" y="191"/>
                  </a:lnTo>
                  <a:lnTo>
                    <a:pt x="351" y="156"/>
                  </a:lnTo>
                  <a:lnTo>
                    <a:pt x="386" y="129"/>
                  </a:lnTo>
                  <a:lnTo>
                    <a:pt x="422" y="93"/>
                  </a:lnTo>
                  <a:lnTo>
                    <a:pt x="457" y="62"/>
                  </a:lnTo>
                  <a:lnTo>
                    <a:pt x="492" y="27"/>
                  </a:lnTo>
                  <a:lnTo>
                    <a:pt x="532" y="0"/>
                  </a:lnTo>
                  <a:lnTo>
                    <a:pt x="547" y="0"/>
                  </a:lnTo>
                  <a:lnTo>
                    <a:pt x="567" y="18"/>
                  </a:lnTo>
                  <a:lnTo>
                    <a:pt x="567" y="40"/>
                  </a:lnTo>
                  <a:lnTo>
                    <a:pt x="567" y="62"/>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92" name="Freeform 65"/>
            <p:cNvSpPr>
              <a:spLocks/>
            </p:cNvSpPr>
            <p:nvPr/>
          </p:nvSpPr>
          <p:spPr bwMode="auto">
            <a:xfrm>
              <a:off x="6119" y="943"/>
              <a:ext cx="336" cy="467"/>
            </a:xfrm>
            <a:custGeom>
              <a:avLst/>
              <a:gdLst>
                <a:gd name="T0" fmla="*/ 111 w 336"/>
                <a:gd name="T1" fmla="*/ 53 h 467"/>
                <a:gd name="T2" fmla="*/ 121 w 336"/>
                <a:gd name="T3" fmla="*/ 75 h 467"/>
                <a:gd name="T4" fmla="*/ 136 w 336"/>
                <a:gd name="T5" fmla="*/ 102 h 467"/>
                <a:gd name="T6" fmla="*/ 151 w 336"/>
                <a:gd name="T7" fmla="*/ 124 h 467"/>
                <a:gd name="T8" fmla="*/ 171 w 336"/>
                <a:gd name="T9" fmla="*/ 151 h 467"/>
                <a:gd name="T10" fmla="*/ 191 w 336"/>
                <a:gd name="T11" fmla="*/ 173 h 467"/>
                <a:gd name="T12" fmla="*/ 211 w 336"/>
                <a:gd name="T13" fmla="*/ 200 h 467"/>
                <a:gd name="T14" fmla="*/ 226 w 336"/>
                <a:gd name="T15" fmla="*/ 222 h 467"/>
                <a:gd name="T16" fmla="*/ 251 w 336"/>
                <a:gd name="T17" fmla="*/ 249 h 467"/>
                <a:gd name="T18" fmla="*/ 266 w 336"/>
                <a:gd name="T19" fmla="*/ 276 h 467"/>
                <a:gd name="T20" fmla="*/ 286 w 336"/>
                <a:gd name="T21" fmla="*/ 302 h 467"/>
                <a:gd name="T22" fmla="*/ 301 w 336"/>
                <a:gd name="T23" fmla="*/ 324 h 467"/>
                <a:gd name="T24" fmla="*/ 316 w 336"/>
                <a:gd name="T25" fmla="*/ 351 h 467"/>
                <a:gd name="T26" fmla="*/ 321 w 336"/>
                <a:gd name="T27" fmla="*/ 378 h 467"/>
                <a:gd name="T28" fmla="*/ 331 w 336"/>
                <a:gd name="T29" fmla="*/ 405 h 467"/>
                <a:gd name="T30" fmla="*/ 331 w 336"/>
                <a:gd name="T31" fmla="*/ 436 h 467"/>
                <a:gd name="T32" fmla="*/ 336 w 336"/>
                <a:gd name="T33" fmla="*/ 467 h 467"/>
                <a:gd name="T34" fmla="*/ 311 w 336"/>
                <a:gd name="T35" fmla="*/ 436 h 467"/>
                <a:gd name="T36" fmla="*/ 291 w 336"/>
                <a:gd name="T37" fmla="*/ 405 h 467"/>
                <a:gd name="T38" fmla="*/ 271 w 336"/>
                <a:gd name="T39" fmla="*/ 373 h 467"/>
                <a:gd name="T40" fmla="*/ 246 w 336"/>
                <a:gd name="T41" fmla="*/ 347 h 467"/>
                <a:gd name="T42" fmla="*/ 221 w 336"/>
                <a:gd name="T43" fmla="*/ 316 h 467"/>
                <a:gd name="T44" fmla="*/ 196 w 336"/>
                <a:gd name="T45" fmla="*/ 293 h 467"/>
                <a:gd name="T46" fmla="*/ 176 w 336"/>
                <a:gd name="T47" fmla="*/ 262 h 467"/>
                <a:gd name="T48" fmla="*/ 151 w 336"/>
                <a:gd name="T49" fmla="*/ 240 h 467"/>
                <a:gd name="T50" fmla="*/ 126 w 336"/>
                <a:gd name="T51" fmla="*/ 209 h 467"/>
                <a:gd name="T52" fmla="*/ 101 w 336"/>
                <a:gd name="T53" fmla="*/ 182 h 467"/>
                <a:gd name="T54" fmla="*/ 80 w 336"/>
                <a:gd name="T55" fmla="*/ 151 h 467"/>
                <a:gd name="T56" fmla="*/ 60 w 336"/>
                <a:gd name="T57" fmla="*/ 124 h 467"/>
                <a:gd name="T58" fmla="*/ 35 w 336"/>
                <a:gd name="T59" fmla="*/ 93 h 467"/>
                <a:gd name="T60" fmla="*/ 20 w 336"/>
                <a:gd name="T61" fmla="*/ 62 h 467"/>
                <a:gd name="T62" fmla="*/ 5 w 336"/>
                <a:gd name="T63" fmla="*/ 31 h 467"/>
                <a:gd name="T64" fmla="*/ 0 w 336"/>
                <a:gd name="T65" fmla="*/ 0 h 467"/>
                <a:gd name="T66" fmla="*/ 111 w 336"/>
                <a:gd name="T67" fmla="*/ 53 h 467"/>
                <a:gd name="T68" fmla="*/ 111 w 336"/>
                <a:gd name="T69" fmla="*/ 53 h 46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36" h="467">
                  <a:moveTo>
                    <a:pt x="111" y="53"/>
                  </a:moveTo>
                  <a:lnTo>
                    <a:pt x="121" y="75"/>
                  </a:lnTo>
                  <a:lnTo>
                    <a:pt x="136" y="102"/>
                  </a:lnTo>
                  <a:lnTo>
                    <a:pt x="151" y="124"/>
                  </a:lnTo>
                  <a:lnTo>
                    <a:pt x="171" y="151"/>
                  </a:lnTo>
                  <a:lnTo>
                    <a:pt x="191" y="173"/>
                  </a:lnTo>
                  <a:lnTo>
                    <a:pt x="211" y="200"/>
                  </a:lnTo>
                  <a:lnTo>
                    <a:pt x="226" y="222"/>
                  </a:lnTo>
                  <a:lnTo>
                    <a:pt x="251" y="249"/>
                  </a:lnTo>
                  <a:lnTo>
                    <a:pt x="266" y="276"/>
                  </a:lnTo>
                  <a:lnTo>
                    <a:pt x="286" y="302"/>
                  </a:lnTo>
                  <a:lnTo>
                    <a:pt x="301" y="324"/>
                  </a:lnTo>
                  <a:lnTo>
                    <a:pt x="316" y="351"/>
                  </a:lnTo>
                  <a:lnTo>
                    <a:pt x="321" y="378"/>
                  </a:lnTo>
                  <a:lnTo>
                    <a:pt x="331" y="405"/>
                  </a:lnTo>
                  <a:lnTo>
                    <a:pt x="331" y="436"/>
                  </a:lnTo>
                  <a:lnTo>
                    <a:pt x="336" y="467"/>
                  </a:lnTo>
                  <a:lnTo>
                    <a:pt x="311" y="436"/>
                  </a:lnTo>
                  <a:lnTo>
                    <a:pt x="291" y="405"/>
                  </a:lnTo>
                  <a:lnTo>
                    <a:pt x="271" y="373"/>
                  </a:lnTo>
                  <a:lnTo>
                    <a:pt x="246" y="347"/>
                  </a:lnTo>
                  <a:lnTo>
                    <a:pt x="221" y="316"/>
                  </a:lnTo>
                  <a:lnTo>
                    <a:pt x="196" y="293"/>
                  </a:lnTo>
                  <a:lnTo>
                    <a:pt x="176" y="262"/>
                  </a:lnTo>
                  <a:lnTo>
                    <a:pt x="151" y="240"/>
                  </a:lnTo>
                  <a:lnTo>
                    <a:pt x="126" y="209"/>
                  </a:lnTo>
                  <a:lnTo>
                    <a:pt x="101" y="182"/>
                  </a:lnTo>
                  <a:lnTo>
                    <a:pt x="80" y="151"/>
                  </a:lnTo>
                  <a:lnTo>
                    <a:pt x="60" y="124"/>
                  </a:lnTo>
                  <a:lnTo>
                    <a:pt x="35" y="93"/>
                  </a:lnTo>
                  <a:lnTo>
                    <a:pt x="20" y="62"/>
                  </a:lnTo>
                  <a:lnTo>
                    <a:pt x="5" y="31"/>
                  </a:lnTo>
                  <a:lnTo>
                    <a:pt x="0" y="0"/>
                  </a:lnTo>
                  <a:lnTo>
                    <a:pt x="111" y="53"/>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93" name="Freeform 66"/>
            <p:cNvSpPr>
              <a:spLocks/>
            </p:cNvSpPr>
            <p:nvPr/>
          </p:nvSpPr>
          <p:spPr bwMode="auto">
            <a:xfrm>
              <a:off x="4771" y="1076"/>
              <a:ext cx="260" cy="183"/>
            </a:xfrm>
            <a:custGeom>
              <a:avLst/>
              <a:gdLst>
                <a:gd name="T0" fmla="*/ 260 w 260"/>
                <a:gd name="T1" fmla="*/ 156 h 183"/>
                <a:gd name="T2" fmla="*/ 225 w 260"/>
                <a:gd name="T3" fmla="*/ 169 h 183"/>
                <a:gd name="T4" fmla="*/ 190 w 260"/>
                <a:gd name="T5" fmla="*/ 178 h 183"/>
                <a:gd name="T6" fmla="*/ 160 w 260"/>
                <a:gd name="T7" fmla="*/ 183 h 183"/>
                <a:gd name="T8" fmla="*/ 125 w 260"/>
                <a:gd name="T9" fmla="*/ 183 h 183"/>
                <a:gd name="T10" fmla="*/ 95 w 260"/>
                <a:gd name="T11" fmla="*/ 178 h 183"/>
                <a:gd name="T12" fmla="*/ 65 w 260"/>
                <a:gd name="T13" fmla="*/ 174 h 183"/>
                <a:gd name="T14" fmla="*/ 30 w 260"/>
                <a:gd name="T15" fmla="*/ 165 h 183"/>
                <a:gd name="T16" fmla="*/ 0 w 260"/>
                <a:gd name="T17" fmla="*/ 156 h 183"/>
                <a:gd name="T18" fmla="*/ 185 w 260"/>
                <a:gd name="T19" fmla="*/ 0 h 183"/>
                <a:gd name="T20" fmla="*/ 260 w 260"/>
                <a:gd name="T21" fmla="*/ 156 h 183"/>
                <a:gd name="T22" fmla="*/ 260 w 260"/>
                <a:gd name="T23" fmla="*/ 156 h 18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0" h="183">
                  <a:moveTo>
                    <a:pt x="260" y="156"/>
                  </a:moveTo>
                  <a:lnTo>
                    <a:pt x="225" y="169"/>
                  </a:lnTo>
                  <a:lnTo>
                    <a:pt x="190" y="178"/>
                  </a:lnTo>
                  <a:lnTo>
                    <a:pt x="160" y="183"/>
                  </a:lnTo>
                  <a:lnTo>
                    <a:pt x="125" y="183"/>
                  </a:lnTo>
                  <a:lnTo>
                    <a:pt x="95" y="178"/>
                  </a:lnTo>
                  <a:lnTo>
                    <a:pt x="65" y="174"/>
                  </a:lnTo>
                  <a:lnTo>
                    <a:pt x="30" y="165"/>
                  </a:lnTo>
                  <a:lnTo>
                    <a:pt x="0" y="156"/>
                  </a:lnTo>
                  <a:lnTo>
                    <a:pt x="185" y="0"/>
                  </a:lnTo>
                  <a:lnTo>
                    <a:pt x="260" y="156"/>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94" name="Freeform 67"/>
            <p:cNvSpPr>
              <a:spLocks/>
            </p:cNvSpPr>
            <p:nvPr/>
          </p:nvSpPr>
          <p:spPr bwMode="auto">
            <a:xfrm>
              <a:off x="-197" y="1161"/>
              <a:ext cx="636" cy="2269"/>
            </a:xfrm>
            <a:custGeom>
              <a:avLst/>
              <a:gdLst>
                <a:gd name="T0" fmla="*/ 80 w 636"/>
                <a:gd name="T1" fmla="*/ 106 h 2269"/>
                <a:gd name="T2" fmla="*/ 95 w 636"/>
                <a:gd name="T3" fmla="*/ 253 h 2269"/>
                <a:gd name="T4" fmla="*/ 105 w 636"/>
                <a:gd name="T5" fmla="*/ 400 h 2269"/>
                <a:gd name="T6" fmla="*/ 120 w 636"/>
                <a:gd name="T7" fmla="*/ 547 h 2269"/>
                <a:gd name="T8" fmla="*/ 145 w 636"/>
                <a:gd name="T9" fmla="*/ 698 h 2269"/>
                <a:gd name="T10" fmla="*/ 185 w 636"/>
                <a:gd name="T11" fmla="*/ 836 h 2269"/>
                <a:gd name="T12" fmla="*/ 240 w 636"/>
                <a:gd name="T13" fmla="*/ 974 h 2269"/>
                <a:gd name="T14" fmla="*/ 331 w 636"/>
                <a:gd name="T15" fmla="*/ 1103 h 2269"/>
                <a:gd name="T16" fmla="*/ 391 w 636"/>
                <a:gd name="T17" fmla="*/ 1135 h 2269"/>
                <a:gd name="T18" fmla="*/ 391 w 636"/>
                <a:gd name="T19" fmla="*/ 1072 h 2269"/>
                <a:gd name="T20" fmla="*/ 391 w 636"/>
                <a:gd name="T21" fmla="*/ 1014 h 2269"/>
                <a:gd name="T22" fmla="*/ 391 w 636"/>
                <a:gd name="T23" fmla="*/ 957 h 2269"/>
                <a:gd name="T24" fmla="*/ 391 w 636"/>
                <a:gd name="T25" fmla="*/ 899 h 2269"/>
                <a:gd name="T26" fmla="*/ 391 w 636"/>
                <a:gd name="T27" fmla="*/ 836 h 2269"/>
                <a:gd name="T28" fmla="*/ 391 w 636"/>
                <a:gd name="T29" fmla="*/ 783 h 2269"/>
                <a:gd name="T30" fmla="*/ 401 w 636"/>
                <a:gd name="T31" fmla="*/ 725 h 2269"/>
                <a:gd name="T32" fmla="*/ 491 w 636"/>
                <a:gd name="T33" fmla="*/ 734 h 2269"/>
                <a:gd name="T34" fmla="*/ 461 w 636"/>
                <a:gd name="T35" fmla="*/ 854 h 2269"/>
                <a:gd name="T36" fmla="*/ 481 w 636"/>
                <a:gd name="T37" fmla="*/ 1023 h 2269"/>
                <a:gd name="T38" fmla="*/ 521 w 636"/>
                <a:gd name="T39" fmla="*/ 1219 h 2269"/>
                <a:gd name="T40" fmla="*/ 581 w 636"/>
                <a:gd name="T41" fmla="*/ 1446 h 2269"/>
                <a:gd name="T42" fmla="*/ 621 w 636"/>
                <a:gd name="T43" fmla="*/ 1669 h 2269"/>
                <a:gd name="T44" fmla="*/ 636 w 636"/>
                <a:gd name="T45" fmla="*/ 1891 h 2269"/>
                <a:gd name="T46" fmla="*/ 601 w 636"/>
                <a:gd name="T47" fmla="*/ 2096 h 2269"/>
                <a:gd name="T48" fmla="*/ 511 w 636"/>
                <a:gd name="T49" fmla="*/ 2269 h 2269"/>
                <a:gd name="T50" fmla="*/ 506 w 636"/>
                <a:gd name="T51" fmla="*/ 2203 h 2269"/>
                <a:gd name="T52" fmla="*/ 511 w 636"/>
                <a:gd name="T53" fmla="*/ 2131 h 2269"/>
                <a:gd name="T54" fmla="*/ 501 w 636"/>
                <a:gd name="T55" fmla="*/ 2069 h 2269"/>
                <a:gd name="T56" fmla="*/ 471 w 636"/>
                <a:gd name="T57" fmla="*/ 2016 h 2269"/>
                <a:gd name="T58" fmla="*/ 321 w 636"/>
                <a:gd name="T59" fmla="*/ 1913 h 2269"/>
                <a:gd name="T60" fmla="*/ 516 w 636"/>
                <a:gd name="T61" fmla="*/ 1838 h 2269"/>
                <a:gd name="T62" fmla="*/ 496 w 636"/>
                <a:gd name="T63" fmla="*/ 1655 h 2269"/>
                <a:gd name="T64" fmla="*/ 436 w 636"/>
                <a:gd name="T65" fmla="*/ 1491 h 2269"/>
                <a:gd name="T66" fmla="*/ 356 w 636"/>
                <a:gd name="T67" fmla="*/ 1348 h 2269"/>
                <a:gd name="T68" fmla="*/ 266 w 636"/>
                <a:gd name="T69" fmla="*/ 1206 h 2269"/>
                <a:gd name="T70" fmla="*/ 170 w 636"/>
                <a:gd name="T71" fmla="*/ 1063 h 2269"/>
                <a:gd name="T72" fmla="*/ 85 w 636"/>
                <a:gd name="T73" fmla="*/ 916 h 2269"/>
                <a:gd name="T74" fmla="*/ 30 w 636"/>
                <a:gd name="T75" fmla="*/ 752 h 2269"/>
                <a:gd name="T76" fmla="*/ 10 w 636"/>
                <a:gd name="T77" fmla="*/ 623 h 2269"/>
                <a:gd name="T78" fmla="*/ 5 w 636"/>
                <a:gd name="T79" fmla="*/ 543 h 2269"/>
                <a:gd name="T80" fmla="*/ 0 w 636"/>
                <a:gd name="T81" fmla="*/ 458 h 2269"/>
                <a:gd name="T82" fmla="*/ 0 w 636"/>
                <a:gd name="T83" fmla="*/ 373 h 2269"/>
                <a:gd name="T84" fmla="*/ 0 w 636"/>
                <a:gd name="T85" fmla="*/ 289 h 2269"/>
                <a:gd name="T86" fmla="*/ 0 w 636"/>
                <a:gd name="T87" fmla="*/ 204 h 2269"/>
                <a:gd name="T88" fmla="*/ 0 w 636"/>
                <a:gd name="T89" fmla="*/ 120 h 2269"/>
                <a:gd name="T90" fmla="*/ 0 w 636"/>
                <a:gd name="T91" fmla="*/ 40 h 2269"/>
                <a:gd name="T92" fmla="*/ 75 w 636"/>
                <a:gd name="T93" fmla="*/ 35 h 226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636" h="2269">
                  <a:moveTo>
                    <a:pt x="75" y="35"/>
                  </a:moveTo>
                  <a:lnTo>
                    <a:pt x="80" y="106"/>
                  </a:lnTo>
                  <a:lnTo>
                    <a:pt x="90" y="178"/>
                  </a:lnTo>
                  <a:lnTo>
                    <a:pt x="95" y="253"/>
                  </a:lnTo>
                  <a:lnTo>
                    <a:pt x="100" y="329"/>
                  </a:lnTo>
                  <a:lnTo>
                    <a:pt x="105" y="400"/>
                  </a:lnTo>
                  <a:lnTo>
                    <a:pt x="110" y="476"/>
                  </a:lnTo>
                  <a:lnTo>
                    <a:pt x="120" y="547"/>
                  </a:lnTo>
                  <a:lnTo>
                    <a:pt x="135" y="627"/>
                  </a:lnTo>
                  <a:lnTo>
                    <a:pt x="145" y="698"/>
                  </a:lnTo>
                  <a:lnTo>
                    <a:pt x="160" y="770"/>
                  </a:lnTo>
                  <a:lnTo>
                    <a:pt x="185" y="836"/>
                  </a:lnTo>
                  <a:lnTo>
                    <a:pt x="210" y="912"/>
                  </a:lnTo>
                  <a:lnTo>
                    <a:pt x="240" y="974"/>
                  </a:lnTo>
                  <a:lnTo>
                    <a:pt x="286" y="1041"/>
                  </a:lnTo>
                  <a:lnTo>
                    <a:pt x="331" y="1103"/>
                  </a:lnTo>
                  <a:lnTo>
                    <a:pt x="391" y="1166"/>
                  </a:lnTo>
                  <a:lnTo>
                    <a:pt x="391" y="1135"/>
                  </a:lnTo>
                  <a:lnTo>
                    <a:pt x="391" y="1103"/>
                  </a:lnTo>
                  <a:lnTo>
                    <a:pt x="391" y="1072"/>
                  </a:lnTo>
                  <a:lnTo>
                    <a:pt x="391" y="1046"/>
                  </a:lnTo>
                  <a:lnTo>
                    <a:pt x="391" y="1014"/>
                  </a:lnTo>
                  <a:lnTo>
                    <a:pt x="391" y="988"/>
                  </a:lnTo>
                  <a:lnTo>
                    <a:pt x="391" y="957"/>
                  </a:lnTo>
                  <a:lnTo>
                    <a:pt x="391" y="930"/>
                  </a:lnTo>
                  <a:lnTo>
                    <a:pt x="391" y="899"/>
                  </a:lnTo>
                  <a:lnTo>
                    <a:pt x="391" y="868"/>
                  </a:lnTo>
                  <a:lnTo>
                    <a:pt x="391" y="836"/>
                  </a:lnTo>
                  <a:lnTo>
                    <a:pt x="391" y="810"/>
                  </a:lnTo>
                  <a:lnTo>
                    <a:pt x="391" y="783"/>
                  </a:lnTo>
                  <a:lnTo>
                    <a:pt x="396" y="752"/>
                  </a:lnTo>
                  <a:lnTo>
                    <a:pt x="401" y="725"/>
                  </a:lnTo>
                  <a:lnTo>
                    <a:pt x="411" y="698"/>
                  </a:lnTo>
                  <a:lnTo>
                    <a:pt x="491" y="734"/>
                  </a:lnTo>
                  <a:lnTo>
                    <a:pt x="466" y="783"/>
                  </a:lnTo>
                  <a:lnTo>
                    <a:pt x="461" y="854"/>
                  </a:lnTo>
                  <a:lnTo>
                    <a:pt x="466" y="930"/>
                  </a:lnTo>
                  <a:lnTo>
                    <a:pt x="481" y="1023"/>
                  </a:lnTo>
                  <a:lnTo>
                    <a:pt x="501" y="1117"/>
                  </a:lnTo>
                  <a:lnTo>
                    <a:pt x="521" y="1219"/>
                  </a:lnTo>
                  <a:lnTo>
                    <a:pt x="546" y="1330"/>
                  </a:lnTo>
                  <a:lnTo>
                    <a:pt x="581" y="1446"/>
                  </a:lnTo>
                  <a:lnTo>
                    <a:pt x="596" y="1557"/>
                  </a:lnTo>
                  <a:lnTo>
                    <a:pt x="621" y="1669"/>
                  </a:lnTo>
                  <a:lnTo>
                    <a:pt x="631" y="1780"/>
                  </a:lnTo>
                  <a:lnTo>
                    <a:pt x="636" y="1891"/>
                  </a:lnTo>
                  <a:lnTo>
                    <a:pt x="626" y="1993"/>
                  </a:lnTo>
                  <a:lnTo>
                    <a:pt x="601" y="2096"/>
                  </a:lnTo>
                  <a:lnTo>
                    <a:pt x="561" y="2185"/>
                  </a:lnTo>
                  <a:lnTo>
                    <a:pt x="511" y="2269"/>
                  </a:lnTo>
                  <a:lnTo>
                    <a:pt x="506" y="2229"/>
                  </a:lnTo>
                  <a:lnTo>
                    <a:pt x="506" y="2203"/>
                  </a:lnTo>
                  <a:lnTo>
                    <a:pt x="506" y="2163"/>
                  </a:lnTo>
                  <a:lnTo>
                    <a:pt x="511" y="2131"/>
                  </a:lnTo>
                  <a:lnTo>
                    <a:pt x="506" y="2100"/>
                  </a:lnTo>
                  <a:lnTo>
                    <a:pt x="501" y="2069"/>
                  </a:lnTo>
                  <a:lnTo>
                    <a:pt x="486" y="2038"/>
                  </a:lnTo>
                  <a:lnTo>
                    <a:pt x="471" y="2016"/>
                  </a:lnTo>
                  <a:lnTo>
                    <a:pt x="301" y="1980"/>
                  </a:lnTo>
                  <a:lnTo>
                    <a:pt x="321" y="1913"/>
                  </a:lnTo>
                  <a:lnTo>
                    <a:pt x="511" y="1945"/>
                  </a:lnTo>
                  <a:lnTo>
                    <a:pt x="516" y="1838"/>
                  </a:lnTo>
                  <a:lnTo>
                    <a:pt x="511" y="1744"/>
                  </a:lnTo>
                  <a:lnTo>
                    <a:pt x="496" y="1655"/>
                  </a:lnTo>
                  <a:lnTo>
                    <a:pt x="471" y="1575"/>
                  </a:lnTo>
                  <a:lnTo>
                    <a:pt x="436" y="1491"/>
                  </a:lnTo>
                  <a:lnTo>
                    <a:pt x="401" y="1419"/>
                  </a:lnTo>
                  <a:lnTo>
                    <a:pt x="356" y="1348"/>
                  </a:lnTo>
                  <a:lnTo>
                    <a:pt x="316" y="1277"/>
                  </a:lnTo>
                  <a:lnTo>
                    <a:pt x="266" y="1206"/>
                  </a:lnTo>
                  <a:lnTo>
                    <a:pt x="215" y="1135"/>
                  </a:lnTo>
                  <a:lnTo>
                    <a:pt x="170" y="1063"/>
                  </a:lnTo>
                  <a:lnTo>
                    <a:pt x="125" y="992"/>
                  </a:lnTo>
                  <a:lnTo>
                    <a:pt x="85" y="916"/>
                  </a:lnTo>
                  <a:lnTo>
                    <a:pt x="55" y="836"/>
                  </a:lnTo>
                  <a:lnTo>
                    <a:pt x="30" y="752"/>
                  </a:lnTo>
                  <a:lnTo>
                    <a:pt x="20" y="667"/>
                  </a:lnTo>
                  <a:lnTo>
                    <a:pt x="10" y="623"/>
                  </a:lnTo>
                  <a:lnTo>
                    <a:pt x="10" y="583"/>
                  </a:lnTo>
                  <a:lnTo>
                    <a:pt x="5" y="543"/>
                  </a:lnTo>
                  <a:lnTo>
                    <a:pt x="5" y="503"/>
                  </a:lnTo>
                  <a:lnTo>
                    <a:pt x="0" y="458"/>
                  </a:lnTo>
                  <a:lnTo>
                    <a:pt x="0" y="418"/>
                  </a:lnTo>
                  <a:lnTo>
                    <a:pt x="0" y="373"/>
                  </a:lnTo>
                  <a:lnTo>
                    <a:pt x="0" y="333"/>
                  </a:lnTo>
                  <a:lnTo>
                    <a:pt x="0" y="289"/>
                  </a:lnTo>
                  <a:lnTo>
                    <a:pt x="0" y="249"/>
                  </a:lnTo>
                  <a:lnTo>
                    <a:pt x="0" y="204"/>
                  </a:lnTo>
                  <a:lnTo>
                    <a:pt x="0" y="164"/>
                  </a:lnTo>
                  <a:lnTo>
                    <a:pt x="0" y="120"/>
                  </a:lnTo>
                  <a:lnTo>
                    <a:pt x="0" y="80"/>
                  </a:lnTo>
                  <a:lnTo>
                    <a:pt x="0" y="40"/>
                  </a:lnTo>
                  <a:lnTo>
                    <a:pt x="0" y="0"/>
                  </a:lnTo>
                  <a:lnTo>
                    <a:pt x="75" y="35"/>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95" name="Freeform 68"/>
            <p:cNvSpPr>
              <a:spLocks/>
            </p:cNvSpPr>
            <p:nvPr/>
          </p:nvSpPr>
          <p:spPr bwMode="auto">
            <a:xfrm>
              <a:off x="5061" y="1361"/>
              <a:ext cx="176" cy="267"/>
            </a:xfrm>
            <a:custGeom>
              <a:avLst/>
              <a:gdLst>
                <a:gd name="T0" fmla="*/ 176 w 176"/>
                <a:gd name="T1" fmla="*/ 205 h 267"/>
                <a:gd name="T2" fmla="*/ 161 w 176"/>
                <a:gd name="T3" fmla="*/ 267 h 267"/>
                <a:gd name="T4" fmla="*/ 126 w 176"/>
                <a:gd name="T5" fmla="*/ 236 h 267"/>
                <a:gd name="T6" fmla="*/ 96 w 176"/>
                <a:gd name="T7" fmla="*/ 209 h 267"/>
                <a:gd name="T8" fmla="*/ 66 w 176"/>
                <a:gd name="T9" fmla="*/ 178 h 267"/>
                <a:gd name="T10" fmla="*/ 51 w 176"/>
                <a:gd name="T11" fmla="*/ 147 h 267"/>
                <a:gd name="T12" fmla="*/ 26 w 176"/>
                <a:gd name="T13" fmla="*/ 111 h 267"/>
                <a:gd name="T14" fmla="*/ 16 w 176"/>
                <a:gd name="T15" fmla="*/ 76 h 267"/>
                <a:gd name="T16" fmla="*/ 6 w 176"/>
                <a:gd name="T17" fmla="*/ 58 h 267"/>
                <a:gd name="T18" fmla="*/ 0 w 176"/>
                <a:gd name="T19" fmla="*/ 36 h 267"/>
                <a:gd name="T20" fmla="*/ 0 w 176"/>
                <a:gd name="T21" fmla="*/ 18 h 267"/>
                <a:gd name="T22" fmla="*/ 6 w 176"/>
                <a:gd name="T23" fmla="*/ 0 h 267"/>
                <a:gd name="T24" fmla="*/ 41 w 176"/>
                <a:gd name="T25" fmla="*/ 4 h 267"/>
                <a:gd name="T26" fmla="*/ 66 w 176"/>
                <a:gd name="T27" fmla="*/ 27 h 267"/>
                <a:gd name="T28" fmla="*/ 81 w 176"/>
                <a:gd name="T29" fmla="*/ 53 h 267"/>
                <a:gd name="T30" fmla="*/ 101 w 176"/>
                <a:gd name="T31" fmla="*/ 84 h 267"/>
                <a:gd name="T32" fmla="*/ 116 w 176"/>
                <a:gd name="T33" fmla="*/ 116 h 267"/>
                <a:gd name="T34" fmla="*/ 131 w 176"/>
                <a:gd name="T35" fmla="*/ 147 h 267"/>
                <a:gd name="T36" fmla="*/ 146 w 176"/>
                <a:gd name="T37" fmla="*/ 173 h 267"/>
                <a:gd name="T38" fmla="*/ 176 w 176"/>
                <a:gd name="T39" fmla="*/ 205 h 267"/>
                <a:gd name="T40" fmla="*/ 176 w 176"/>
                <a:gd name="T41" fmla="*/ 205 h 26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76" h="267">
                  <a:moveTo>
                    <a:pt x="176" y="205"/>
                  </a:moveTo>
                  <a:lnTo>
                    <a:pt x="161" y="267"/>
                  </a:lnTo>
                  <a:lnTo>
                    <a:pt x="126" y="236"/>
                  </a:lnTo>
                  <a:lnTo>
                    <a:pt x="96" y="209"/>
                  </a:lnTo>
                  <a:lnTo>
                    <a:pt x="66" y="178"/>
                  </a:lnTo>
                  <a:lnTo>
                    <a:pt x="51" y="147"/>
                  </a:lnTo>
                  <a:lnTo>
                    <a:pt x="26" y="111"/>
                  </a:lnTo>
                  <a:lnTo>
                    <a:pt x="16" y="76"/>
                  </a:lnTo>
                  <a:lnTo>
                    <a:pt x="6" y="58"/>
                  </a:lnTo>
                  <a:lnTo>
                    <a:pt x="0" y="36"/>
                  </a:lnTo>
                  <a:lnTo>
                    <a:pt x="0" y="18"/>
                  </a:lnTo>
                  <a:lnTo>
                    <a:pt x="6" y="0"/>
                  </a:lnTo>
                  <a:lnTo>
                    <a:pt x="41" y="4"/>
                  </a:lnTo>
                  <a:lnTo>
                    <a:pt x="66" y="27"/>
                  </a:lnTo>
                  <a:lnTo>
                    <a:pt x="81" y="53"/>
                  </a:lnTo>
                  <a:lnTo>
                    <a:pt x="101" y="84"/>
                  </a:lnTo>
                  <a:lnTo>
                    <a:pt x="116" y="116"/>
                  </a:lnTo>
                  <a:lnTo>
                    <a:pt x="131" y="147"/>
                  </a:lnTo>
                  <a:lnTo>
                    <a:pt x="146" y="173"/>
                  </a:lnTo>
                  <a:lnTo>
                    <a:pt x="176" y="205"/>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96" name="Freeform 69"/>
            <p:cNvSpPr>
              <a:spLocks/>
            </p:cNvSpPr>
            <p:nvPr/>
          </p:nvSpPr>
          <p:spPr bwMode="auto">
            <a:xfrm>
              <a:off x="2705" y="1392"/>
              <a:ext cx="396" cy="1633"/>
            </a:xfrm>
            <a:custGeom>
              <a:avLst/>
              <a:gdLst>
                <a:gd name="T0" fmla="*/ 396 w 396"/>
                <a:gd name="T1" fmla="*/ 1633 h 1633"/>
                <a:gd name="T2" fmla="*/ 341 w 396"/>
                <a:gd name="T3" fmla="*/ 1558 h 1633"/>
                <a:gd name="T4" fmla="*/ 291 w 396"/>
                <a:gd name="T5" fmla="*/ 1478 h 1633"/>
                <a:gd name="T6" fmla="*/ 256 w 396"/>
                <a:gd name="T7" fmla="*/ 1384 h 1633"/>
                <a:gd name="T8" fmla="*/ 226 w 396"/>
                <a:gd name="T9" fmla="*/ 1291 h 1633"/>
                <a:gd name="T10" fmla="*/ 196 w 396"/>
                <a:gd name="T11" fmla="*/ 1184 h 1633"/>
                <a:gd name="T12" fmla="*/ 171 w 396"/>
                <a:gd name="T13" fmla="*/ 1077 h 1633"/>
                <a:gd name="T14" fmla="*/ 146 w 396"/>
                <a:gd name="T15" fmla="*/ 966 h 1633"/>
                <a:gd name="T16" fmla="*/ 131 w 396"/>
                <a:gd name="T17" fmla="*/ 855 h 1633"/>
                <a:gd name="T18" fmla="*/ 116 w 396"/>
                <a:gd name="T19" fmla="*/ 734 h 1633"/>
                <a:gd name="T20" fmla="*/ 96 w 396"/>
                <a:gd name="T21" fmla="*/ 623 h 1633"/>
                <a:gd name="T22" fmla="*/ 81 w 396"/>
                <a:gd name="T23" fmla="*/ 507 h 1633"/>
                <a:gd name="T24" fmla="*/ 71 w 396"/>
                <a:gd name="T25" fmla="*/ 396 h 1633"/>
                <a:gd name="T26" fmla="*/ 56 w 396"/>
                <a:gd name="T27" fmla="*/ 285 h 1633"/>
                <a:gd name="T28" fmla="*/ 40 w 396"/>
                <a:gd name="T29" fmla="*/ 187 h 1633"/>
                <a:gd name="T30" fmla="*/ 20 w 396"/>
                <a:gd name="T31" fmla="*/ 85 h 1633"/>
                <a:gd name="T32" fmla="*/ 0 w 396"/>
                <a:gd name="T33" fmla="*/ 0 h 1633"/>
                <a:gd name="T34" fmla="*/ 40 w 396"/>
                <a:gd name="T35" fmla="*/ 49 h 1633"/>
                <a:gd name="T36" fmla="*/ 81 w 396"/>
                <a:gd name="T37" fmla="*/ 116 h 1633"/>
                <a:gd name="T38" fmla="*/ 116 w 396"/>
                <a:gd name="T39" fmla="*/ 200 h 1633"/>
                <a:gd name="T40" fmla="*/ 151 w 396"/>
                <a:gd name="T41" fmla="*/ 298 h 1633"/>
                <a:gd name="T42" fmla="*/ 181 w 396"/>
                <a:gd name="T43" fmla="*/ 405 h 1633"/>
                <a:gd name="T44" fmla="*/ 211 w 396"/>
                <a:gd name="T45" fmla="*/ 521 h 1633"/>
                <a:gd name="T46" fmla="*/ 236 w 396"/>
                <a:gd name="T47" fmla="*/ 637 h 1633"/>
                <a:gd name="T48" fmla="*/ 261 w 396"/>
                <a:gd name="T49" fmla="*/ 766 h 1633"/>
                <a:gd name="T50" fmla="*/ 281 w 396"/>
                <a:gd name="T51" fmla="*/ 890 h 1633"/>
                <a:gd name="T52" fmla="*/ 306 w 396"/>
                <a:gd name="T53" fmla="*/ 1019 h 1633"/>
                <a:gd name="T54" fmla="*/ 321 w 396"/>
                <a:gd name="T55" fmla="*/ 1139 h 1633"/>
                <a:gd name="T56" fmla="*/ 341 w 396"/>
                <a:gd name="T57" fmla="*/ 1260 h 1633"/>
                <a:gd name="T58" fmla="*/ 356 w 396"/>
                <a:gd name="T59" fmla="*/ 1366 h 1633"/>
                <a:gd name="T60" fmla="*/ 371 w 396"/>
                <a:gd name="T61" fmla="*/ 1469 h 1633"/>
                <a:gd name="T62" fmla="*/ 381 w 396"/>
                <a:gd name="T63" fmla="*/ 1553 h 1633"/>
                <a:gd name="T64" fmla="*/ 396 w 396"/>
                <a:gd name="T65" fmla="*/ 1633 h 1633"/>
                <a:gd name="T66" fmla="*/ 396 w 396"/>
                <a:gd name="T67" fmla="*/ 1633 h 163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96" h="1633">
                  <a:moveTo>
                    <a:pt x="396" y="1633"/>
                  </a:moveTo>
                  <a:lnTo>
                    <a:pt x="341" y="1558"/>
                  </a:lnTo>
                  <a:lnTo>
                    <a:pt x="291" y="1478"/>
                  </a:lnTo>
                  <a:lnTo>
                    <a:pt x="256" y="1384"/>
                  </a:lnTo>
                  <a:lnTo>
                    <a:pt x="226" y="1291"/>
                  </a:lnTo>
                  <a:lnTo>
                    <a:pt x="196" y="1184"/>
                  </a:lnTo>
                  <a:lnTo>
                    <a:pt x="171" y="1077"/>
                  </a:lnTo>
                  <a:lnTo>
                    <a:pt x="146" y="966"/>
                  </a:lnTo>
                  <a:lnTo>
                    <a:pt x="131" y="855"/>
                  </a:lnTo>
                  <a:lnTo>
                    <a:pt x="116" y="734"/>
                  </a:lnTo>
                  <a:lnTo>
                    <a:pt x="96" y="623"/>
                  </a:lnTo>
                  <a:lnTo>
                    <a:pt x="81" y="507"/>
                  </a:lnTo>
                  <a:lnTo>
                    <a:pt x="71" y="396"/>
                  </a:lnTo>
                  <a:lnTo>
                    <a:pt x="56" y="285"/>
                  </a:lnTo>
                  <a:lnTo>
                    <a:pt x="40" y="187"/>
                  </a:lnTo>
                  <a:lnTo>
                    <a:pt x="20" y="85"/>
                  </a:lnTo>
                  <a:lnTo>
                    <a:pt x="0" y="0"/>
                  </a:lnTo>
                  <a:lnTo>
                    <a:pt x="40" y="49"/>
                  </a:lnTo>
                  <a:lnTo>
                    <a:pt x="81" y="116"/>
                  </a:lnTo>
                  <a:lnTo>
                    <a:pt x="116" y="200"/>
                  </a:lnTo>
                  <a:lnTo>
                    <a:pt x="151" y="298"/>
                  </a:lnTo>
                  <a:lnTo>
                    <a:pt x="181" y="405"/>
                  </a:lnTo>
                  <a:lnTo>
                    <a:pt x="211" y="521"/>
                  </a:lnTo>
                  <a:lnTo>
                    <a:pt x="236" y="637"/>
                  </a:lnTo>
                  <a:lnTo>
                    <a:pt x="261" y="766"/>
                  </a:lnTo>
                  <a:lnTo>
                    <a:pt x="281" y="890"/>
                  </a:lnTo>
                  <a:lnTo>
                    <a:pt x="306" y="1019"/>
                  </a:lnTo>
                  <a:lnTo>
                    <a:pt x="321" y="1139"/>
                  </a:lnTo>
                  <a:lnTo>
                    <a:pt x="341" y="1260"/>
                  </a:lnTo>
                  <a:lnTo>
                    <a:pt x="356" y="1366"/>
                  </a:lnTo>
                  <a:lnTo>
                    <a:pt x="371" y="1469"/>
                  </a:lnTo>
                  <a:lnTo>
                    <a:pt x="381" y="1553"/>
                  </a:lnTo>
                  <a:lnTo>
                    <a:pt x="396" y="1633"/>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97" name="Freeform 70"/>
            <p:cNvSpPr>
              <a:spLocks/>
            </p:cNvSpPr>
            <p:nvPr/>
          </p:nvSpPr>
          <p:spPr bwMode="auto">
            <a:xfrm>
              <a:off x="-2468" y="1548"/>
              <a:ext cx="5003" cy="2732"/>
            </a:xfrm>
            <a:custGeom>
              <a:avLst/>
              <a:gdLst>
                <a:gd name="T0" fmla="*/ 185 w 5003"/>
                <a:gd name="T1" fmla="*/ 685 h 2732"/>
                <a:gd name="T2" fmla="*/ 221 w 5003"/>
                <a:gd name="T3" fmla="*/ 1019 h 2732"/>
                <a:gd name="T4" fmla="*/ 276 w 5003"/>
                <a:gd name="T5" fmla="*/ 1348 h 2732"/>
                <a:gd name="T6" fmla="*/ 351 w 5003"/>
                <a:gd name="T7" fmla="*/ 1678 h 2732"/>
                <a:gd name="T8" fmla="*/ 451 w 5003"/>
                <a:gd name="T9" fmla="*/ 1998 h 2732"/>
                <a:gd name="T10" fmla="*/ 607 w 5003"/>
                <a:gd name="T11" fmla="*/ 2310 h 2732"/>
                <a:gd name="T12" fmla="*/ 702 w 5003"/>
                <a:gd name="T13" fmla="*/ 2359 h 2732"/>
                <a:gd name="T14" fmla="*/ 807 w 5003"/>
                <a:gd name="T15" fmla="*/ 2399 h 2732"/>
                <a:gd name="T16" fmla="*/ 917 w 5003"/>
                <a:gd name="T17" fmla="*/ 2430 h 2732"/>
                <a:gd name="T18" fmla="*/ 1028 w 5003"/>
                <a:gd name="T19" fmla="*/ 2448 h 2732"/>
                <a:gd name="T20" fmla="*/ 1143 w 5003"/>
                <a:gd name="T21" fmla="*/ 2443 h 2732"/>
                <a:gd name="T22" fmla="*/ 1083 w 5003"/>
                <a:gd name="T23" fmla="*/ 2189 h 2732"/>
                <a:gd name="T24" fmla="*/ 947 w 5003"/>
                <a:gd name="T25" fmla="*/ 1802 h 2732"/>
                <a:gd name="T26" fmla="*/ 837 w 5003"/>
                <a:gd name="T27" fmla="*/ 1415 h 2732"/>
                <a:gd name="T28" fmla="*/ 727 w 5003"/>
                <a:gd name="T29" fmla="*/ 1023 h 2732"/>
                <a:gd name="T30" fmla="*/ 612 w 5003"/>
                <a:gd name="T31" fmla="*/ 636 h 2732"/>
                <a:gd name="T32" fmla="*/ 576 w 5003"/>
                <a:gd name="T33" fmla="*/ 494 h 2732"/>
                <a:gd name="T34" fmla="*/ 707 w 5003"/>
                <a:gd name="T35" fmla="*/ 845 h 2732"/>
                <a:gd name="T36" fmla="*/ 827 w 5003"/>
                <a:gd name="T37" fmla="*/ 1206 h 2732"/>
                <a:gd name="T38" fmla="*/ 952 w 5003"/>
                <a:gd name="T39" fmla="*/ 1566 h 2732"/>
                <a:gd name="T40" fmla="*/ 1083 w 5003"/>
                <a:gd name="T41" fmla="*/ 1918 h 2732"/>
                <a:gd name="T42" fmla="*/ 1243 w 5003"/>
                <a:gd name="T43" fmla="*/ 2265 h 2732"/>
                <a:gd name="T44" fmla="*/ 1399 w 5003"/>
                <a:gd name="T45" fmla="*/ 2443 h 2732"/>
                <a:gd name="T46" fmla="*/ 1614 w 5003"/>
                <a:gd name="T47" fmla="*/ 2541 h 2732"/>
                <a:gd name="T48" fmla="*/ 1860 w 5003"/>
                <a:gd name="T49" fmla="*/ 2568 h 2732"/>
                <a:gd name="T50" fmla="*/ 2120 w 5003"/>
                <a:gd name="T51" fmla="*/ 2577 h 2732"/>
                <a:gd name="T52" fmla="*/ 2376 w 5003"/>
                <a:gd name="T53" fmla="*/ 2581 h 2732"/>
                <a:gd name="T54" fmla="*/ 2476 w 5003"/>
                <a:gd name="T55" fmla="*/ 2581 h 2732"/>
                <a:gd name="T56" fmla="*/ 2682 w 5003"/>
                <a:gd name="T57" fmla="*/ 2577 h 2732"/>
                <a:gd name="T58" fmla="*/ 3203 w 5003"/>
                <a:gd name="T59" fmla="*/ 2541 h 2732"/>
                <a:gd name="T60" fmla="*/ 3664 w 5003"/>
                <a:gd name="T61" fmla="*/ 2497 h 2732"/>
                <a:gd name="T62" fmla="*/ 4106 w 5003"/>
                <a:gd name="T63" fmla="*/ 2403 h 2732"/>
                <a:gd name="T64" fmla="*/ 4542 w 5003"/>
                <a:gd name="T65" fmla="*/ 2221 h 2732"/>
                <a:gd name="T66" fmla="*/ 5003 w 5003"/>
                <a:gd name="T67" fmla="*/ 1909 h 2732"/>
                <a:gd name="T68" fmla="*/ 4597 w 5003"/>
                <a:gd name="T69" fmla="*/ 2336 h 2732"/>
                <a:gd name="T70" fmla="*/ 3950 w 5003"/>
                <a:gd name="T71" fmla="*/ 2594 h 2732"/>
                <a:gd name="T72" fmla="*/ 3163 w 5003"/>
                <a:gd name="T73" fmla="*/ 2715 h 2732"/>
                <a:gd name="T74" fmla="*/ 2371 w 5003"/>
                <a:gd name="T75" fmla="*/ 2732 h 2732"/>
                <a:gd name="T76" fmla="*/ 1684 w 5003"/>
                <a:gd name="T77" fmla="*/ 2684 h 2732"/>
                <a:gd name="T78" fmla="*/ 1439 w 5003"/>
                <a:gd name="T79" fmla="*/ 2626 h 2732"/>
                <a:gd name="T80" fmla="*/ 1253 w 5003"/>
                <a:gd name="T81" fmla="*/ 2612 h 2732"/>
                <a:gd name="T82" fmla="*/ 1018 w 5003"/>
                <a:gd name="T83" fmla="*/ 2599 h 2732"/>
                <a:gd name="T84" fmla="*/ 752 w 5003"/>
                <a:gd name="T85" fmla="*/ 2541 h 2732"/>
                <a:gd name="T86" fmla="*/ 526 w 5003"/>
                <a:gd name="T87" fmla="*/ 2412 h 2732"/>
                <a:gd name="T88" fmla="*/ 381 w 5003"/>
                <a:gd name="T89" fmla="*/ 2185 h 2732"/>
                <a:gd name="T90" fmla="*/ 271 w 5003"/>
                <a:gd name="T91" fmla="*/ 1900 h 2732"/>
                <a:gd name="T92" fmla="*/ 160 w 5003"/>
                <a:gd name="T93" fmla="*/ 1553 h 2732"/>
                <a:gd name="T94" fmla="*/ 75 w 5003"/>
                <a:gd name="T95" fmla="*/ 1197 h 2732"/>
                <a:gd name="T96" fmla="*/ 10 w 5003"/>
                <a:gd name="T97" fmla="*/ 863 h 2732"/>
                <a:gd name="T98" fmla="*/ 5 w 5003"/>
                <a:gd name="T99" fmla="*/ 596 h 2732"/>
                <a:gd name="T100" fmla="*/ 25 w 5003"/>
                <a:gd name="T101" fmla="*/ 485 h 2732"/>
                <a:gd name="T102" fmla="*/ 80 w 5003"/>
                <a:gd name="T103" fmla="*/ 369 h 2732"/>
                <a:gd name="T104" fmla="*/ 150 w 5003"/>
                <a:gd name="T105" fmla="*/ 249 h 2732"/>
                <a:gd name="T106" fmla="*/ 221 w 5003"/>
                <a:gd name="T107" fmla="*/ 133 h 2732"/>
                <a:gd name="T108" fmla="*/ 286 w 5003"/>
                <a:gd name="T109" fmla="*/ 31 h 2732"/>
                <a:gd name="T110" fmla="*/ 396 w 5003"/>
                <a:gd name="T111" fmla="*/ 196 h 273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003" h="2732">
                  <a:moveTo>
                    <a:pt x="396" y="196"/>
                  </a:moveTo>
                  <a:lnTo>
                    <a:pt x="175" y="578"/>
                  </a:lnTo>
                  <a:lnTo>
                    <a:pt x="185" y="685"/>
                  </a:lnTo>
                  <a:lnTo>
                    <a:pt x="195" y="801"/>
                  </a:lnTo>
                  <a:lnTo>
                    <a:pt x="205" y="908"/>
                  </a:lnTo>
                  <a:lnTo>
                    <a:pt x="221" y="1019"/>
                  </a:lnTo>
                  <a:lnTo>
                    <a:pt x="236" y="1130"/>
                  </a:lnTo>
                  <a:lnTo>
                    <a:pt x="256" y="1242"/>
                  </a:lnTo>
                  <a:lnTo>
                    <a:pt x="276" y="1348"/>
                  </a:lnTo>
                  <a:lnTo>
                    <a:pt x="301" y="1464"/>
                  </a:lnTo>
                  <a:lnTo>
                    <a:pt x="321" y="1566"/>
                  </a:lnTo>
                  <a:lnTo>
                    <a:pt x="351" y="1678"/>
                  </a:lnTo>
                  <a:lnTo>
                    <a:pt x="381" y="1785"/>
                  </a:lnTo>
                  <a:lnTo>
                    <a:pt x="416" y="1896"/>
                  </a:lnTo>
                  <a:lnTo>
                    <a:pt x="451" y="1998"/>
                  </a:lnTo>
                  <a:lnTo>
                    <a:pt x="496" y="2105"/>
                  </a:lnTo>
                  <a:lnTo>
                    <a:pt x="546" y="2207"/>
                  </a:lnTo>
                  <a:lnTo>
                    <a:pt x="607" y="2310"/>
                  </a:lnTo>
                  <a:lnTo>
                    <a:pt x="637" y="2323"/>
                  </a:lnTo>
                  <a:lnTo>
                    <a:pt x="667" y="2341"/>
                  </a:lnTo>
                  <a:lnTo>
                    <a:pt x="702" y="2359"/>
                  </a:lnTo>
                  <a:lnTo>
                    <a:pt x="737" y="2376"/>
                  </a:lnTo>
                  <a:lnTo>
                    <a:pt x="772" y="2385"/>
                  </a:lnTo>
                  <a:lnTo>
                    <a:pt x="807" y="2399"/>
                  </a:lnTo>
                  <a:lnTo>
                    <a:pt x="842" y="2408"/>
                  </a:lnTo>
                  <a:lnTo>
                    <a:pt x="882" y="2421"/>
                  </a:lnTo>
                  <a:lnTo>
                    <a:pt x="917" y="2430"/>
                  </a:lnTo>
                  <a:lnTo>
                    <a:pt x="952" y="2439"/>
                  </a:lnTo>
                  <a:lnTo>
                    <a:pt x="988" y="2439"/>
                  </a:lnTo>
                  <a:lnTo>
                    <a:pt x="1028" y="2448"/>
                  </a:lnTo>
                  <a:lnTo>
                    <a:pt x="1068" y="2448"/>
                  </a:lnTo>
                  <a:lnTo>
                    <a:pt x="1103" y="2448"/>
                  </a:lnTo>
                  <a:lnTo>
                    <a:pt x="1143" y="2443"/>
                  </a:lnTo>
                  <a:lnTo>
                    <a:pt x="1183" y="2443"/>
                  </a:lnTo>
                  <a:lnTo>
                    <a:pt x="1128" y="2314"/>
                  </a:lnTo>
                  <a:lnTo>
                    <a:pt x="1083" y="2189"/>
                  </a:lnTo>
                  <a:lnTo>
                    <a:pt x="1033" y="2060"/>
                  </a:lnTo>
                  <a:lnTo>
                    <a:pt x="993" y="1931"/>
                  </a:lnTo>
                  <a:lnTo>
                    <a:pt x="947" y="1802"/>
                  </a:lnTo>
                  <a:lnTo>
                    <a:pt x="907" y="1673"/>
                  </a:lnTo>
                  <a:lnTo>
                    <a:pt x="872" y="1544"/>
                  </a:lnTo>
                  <a:lnTo>
                    <a:pt x="837" y="1415"/>
                  </a:lnTo>
                  <a:lnTo>
                    <a:pt x="802" y="1282"/>
                  </a:lnTo>
                  <a:lnTo>
                    <a:pt x="767" y="1153"/>
                  </a:lnTo>
                  <a:lnTo>
                    <a:pt x="727" y="1023"/>
                  </a:lnTo>
                  <a:lnTo>
                    <a:pt x="692" y="894"/>
                  </a:lnTo>
                  <a:lnTo>
                    <a:pt x="652" y="761"/>
                  </a:lnTo>
                  <a:lnTo>
                    <a:pt x="612" y="636"/>
                  </a:lnTo>
                  <a:lnTo>
                    <a:pt x="571" y="507"/>
                  </a:lnTo>
                  <a:lnTo>
                    <a:pt x="531" y="378"/>
                  </a:lnTo>
                  <a:lnTo>
                    <a:pt x="576" y="494"/>
                  </a:lnTo>
                  <a:lnTo>
                    <a:pt x="627" y="610"/>
                  </a:lnTo>
                  <a:lnTo>
                    <a:pt x="667" y="725"/>
                  </a:lnTo>
                  <a:lnTo>
                    <a:pt x="707" y="845"/>
                  </a:lnTo>
                  <a:lnTo>
                    <a:pt x="747" y="961"/>
                  </a:lnTo>
                  <a:lnTo>
                    <a:pt x="787" y="1086"/>
                  </a:lnTo>
                  <a:lnTo>
                    <a:pt x="827" y="1206"/>
                  </a:lnTo>
                  <a:lnTo>
                    <a:pt x="872" y="1326"/>
                  </a:lnTo>
                  <a:lnTo>
                    <a:pt x="907" y="1446"/>
                  </a:lnTo>
                  <a:lnTo>
                    <a:pt x="952" y="1566"/>
                  </a:lnTo>
                  <a:lnTo>
                    <a:pt x="993" y="1682"/>
                  </a:lnTo>
                  <a:lnTo>
                    <a:pt x="1038" y="1802"/>
                  </a:lnTo>
                  <a:lnTo>
                    <a:pt x="1083" y="1918"/>
                  </a:lnTo>
                  <a:lnTo>
                    <a:pt x="1133" y="2034"/>
                  </a:lnTo>
                  <a:lnTo>
                    <a:pt x="1183" y="2149"/>
                  </a:lnTo>
                  <a:lnTo>
                    <a:pt x="1243" y="2265"/>
                  </a:lnTo>
                  <a:lnTo>
                    <a:pt x="1288" y="2336"/>
                  </a:lnTo>
                  <a:lnTo>
                    <a:pt x="1343" y="2394"/>
                  </a:lnTo>
                  <a:lnTo>
                    <a:pt x="1399" y="2443"/>
                  </a:lnTo>
                  <a:lnTo>
                    <a:pt x="1469" y="2483"/>
                  </a:lnTo>
                  <a:lnTo>
                    <a:pt x="1539" y="2514"/>
                  </a:lnTo>
                  <a:lnTo>
                    <a:pt x="1614" y="2541"/>
                  </a:lnTo>
                  <a:lnTo>
                    <a:pt x="1689" y="2554"/>
                  </a:lnTo>
                  <a:lnTo>
                    <a:pt x="1780" y="2568"/>
                  </a:lnTo>
                  <a:lnTo>
                    <a:pt x="1860" y="2568"/>
                  </a:lnTo>
                  <a:lnTo>
                    <a:pt x="1945" y="2572"/>
                  </a:lnTo>
                  <a:lnTo>
                    <a:pt x="2030" y="2572"/>
                  </a:lnTo>
                  <a:lnTo>
                    <a:pt x="2120" y="2577"/>
                  </a:lnTo>
                  <a:lnTo>
                    <a:pt x="2206" y="2577"/>
                  </a:lnTo>
                  <a:lnTo>
                    <a:pt x="2291" y="2581"/>
                  </a:lnTo>
                  <a:lnTo>
                    <a:pt x="2376" y="2581"/>
                  </a:lnTo>
                  <a:lnTo>
                    <a:pt x="2461" y="2599"/>
                  </a:lnTo>
                  <a:lnTo>
                    <a:pt x="2461" y="2581"/>
                  </a:lnTo>
                  <a:lnTo>
                    <a:pt x="2476" y="2581"/>
                  </a:lnTo>
                  <a:lnTo>
                    <a:pt x="2491" y="2581"/>
                  </a:lnTo>
                  <a:lnTo>
                    <a:pt x="2496" y="2599"/>
                  </a:lnTo>
                  <a:lnTo>
                    <a:pt x="2682" y="2577"/>
                  </a:lnTo>
                  <a:lnTo>
                    <a:pt x="2867" y="2563"/>
                  </a:lnTo>
                  <a:lnTo>
                    <a:pt x="3033" y="2554"/>
                  </a:lnTo>
                  <a:lnTo>
                    <a:pt x="3203" y="2541"/>
                  </a:lnTo>
                  <a:lnTo>
                    <a:pt x="3359" y="2523"/>
                  </a:lnTo>
                  <a:lnTo>
                    <a:pt x="3519" y="2510"/>
                  </a:lnTo>
                  <a:lnTo>
                    <a:pt x="3664" y="2497"/>
                  </a:lnTo>
                  <a:lnTo>
                    <a:pt x="3820" y="2474"/>
                  </a:lnTo>
                  <a:lnTo>
                    <a:pt x="3960" y="2439"/>
                  </a:lnTo>
                  <a:lnTo>
                    <a:pt x="4106" y="2403"/>
                  </a:lnTo>
                  <a:lnTo>
                    <a:pt x="4251" y="2350"/>
                  </a:lnTo>
                  <a:lnTo>
                    <a:pt x="4396" y="2292"/>
                  </a:lnTo>
                  <a:lnTo>
                    <a:pt x="4542" y="2221"/>
                  </a:lnTo>
                  <a:lnTo>
                    <a:pt x="4687" y="2132"/>
                  </a:lnTo>
                  <a:lnTo>
                    <a:pt x="4843" y="2029"/>
                  </a:lnTo>
                  <a:lnTo>
                    <a:pt x="5003" y="1909"/>
                  </a:lnTo>
                  <a:lnTo>
                    <a:pt x="4898" y="2074"/>
                  </a:lnTo>
                  <a:lnTo>
                    <a:pt x="4767" y="2216"/>
                  </a:lnTo>
                  <a:lnTo>
                    <a:pt x="4597" y="2336"/>
                  </a:lnTo>
                  <a:lnTo>
                    <a:pt x="4406" y="2439"/>
                  </a:lnTo>
                  <a:lnTo>
                    <a:pt x="4181" y="2523"/>
                  </a:lnTo>
                  <a:lnTo>
                    <a:pt x="3950" y="2594"/>
                  </a:lnTo>
                  <a:lnTo>
                    <a:pt x="3695" y="2643"/>
                  </a:lnTo>
                  <a:lnTo>
                    <a:pt x="3439" y="2688"/>
                  </a:lnTo>
                  <a:lnTo>
                    <a:pt x="3163" y="2715"/>
                  </a:lnTo>
                  <a:lnTo>
                    <a:pt x="2897" y="2728"/>
                  </a:lnTo>
                  <a:lnTo>
                    <a:pt x="2627" y="2732"/>
                  </a:lnTo>
                  <a:lnTo>
                    <a:pt x="2371" y="2732"/>
                  </a:lnTo>
                  <a:lnTo>
                    <a:pt x="2120" y="2719"/>
                  </a:lnTo>
                  <a:lnTo>
                    <a:pt x="1895" y="2706"/>
                  </a:lnTo>
                  <a:lnTo>
                    <a:pt x="1684" y="2684"/>
                  </a:lnTo>
                  <a:lnTo>
                    <a:pt x="1504" y="2661"/>
                  </a:lnTo>
                  <a:lnTo>
                    <a:pt x="1474" y="2639"/>
                  </a:lnTo>
                  <a:lnTo>
                    <a:pt x="1439" y="2626"/>
                  </a:lnTo>
                  <a:lnTo>
                    <a:pt x="1384" y="2617"/>
                  </a:lnTo>
                  <a:lnTo>
                    <a:pt x="1323" y="2612"/>
                  </a:lnTo>
                  <a:lnTo>
                    <a:pt x="1253" y="2612"/>
                  </a:lnTo>
                  <a:lnTo>
                    <a:pt x="1178" y="2608"/>
                  </a:lnTo>
                  <a:lnTo>
                    <a:pt x="1098" y="2603"/>
                  </a:lnTo>
                  <a:lnTo>
                    <a:pt x="1018" y="2599"/>
                  </a:lnTo>
                  <a:lnTo>
                    <a:pt x="927" y="2586"/>
                  </a:lnTo>
                  <a:lnTo>
                    <a:pt x="837" y="2568"/>
                  </a:lnTo>
                  <a:lnTo>
                    <a:pt x="752" y="2541"/>
                  </a:lnTo>
                  <a:lnTo>
                    <a:pt x="677" y="2510"/>
                  </a:lnTo>
                  <a:lnTo>
                    <a:pt x="591" y="2465"/>
                  </a:lnTo>
                  <a:lnTo>
                    <a:pt x="526" y="2412"/>
                  </a:lnTo>
                  <a:lnTo>
                    <a:pt x="466" y="2341"/>
                  </a:lnTo>
                  <a:lnTo>
                    <a:pt x="416" y="2265"/>
                  </a:lnTo>
                  <a:lnTo>
                    <a:pt x="381" y="2185"/>
                  </a:lnTo>
                  <a:lnTo>
                    <a:pt x="341" y="2096"/>
                  </a:lnTo>
                  <a:lnTo>
                    <a:pt x="301" y="2003"/>
                  </a:lnTo>
                  <a:lnTo>
                    <a:pt x="271" y="1900"/>
                  </a:lnTo>
                  <a:lnTo>
                    <a:pt x="231" y="1785"/>
                  </a:lnTo>
                  <a:lnTo>
                    <a:pt x="195" y="1673"/>
                  </a:lnTo>
                  <a:lnTo>
                    <a:pt x="160" y="1553"/>
                  </a:lnTo>
                  <a:lnTo>
                    <a:pt x="130" y="1437"/>
                  </a:lnTo>
                  <a:lnTo>
                    <a:pt x="95" y="1317"/>
                  </a:lnTo>
                  <a:lnTo>
                    <a:pt x="75" y="1197"/>
                  </a:lnTo>
                  <a:lnTo>
                    <a:pt x="45" y="1081"/>
                  </a:lnTo>
                  <a:lnTo>
                    <a:pt x="30" y="975"/>
                  </a:lnTo>
                  <a:lnTo>
                    <a:pt x="10" y="863"/>
                  </a:lnTo>
                  <a:lnTo>
                    <a:pt x="5" y="765"/>
                  </a:lnTo>
                  <a:lnTo>
                    <a:pt x="0" y="676"/>
                  </a:lnTo>
                  <a:lnTo>
                    <a:pt x="5" y="596"/>
                  </a:lnTo>
                  <a:lnTo>
                    <a:pt x="5" y="561"/>
                  </a:lnTo>
                  <a:lnTo>
                    <a:pt x="15" y="525"/>
                  </a:lnTo>
                  <a:lnTo>
                    <a:pt x="25" y="485"/>
                  </a:lnTo>
                  <a:lnTo>
                    <a:pt x="40" y="449"/>
                  </a:lnTo>
                  <a:lnTo>
                    <a:pt x="60" y="409"/>
                  </a:lnTo>
                  <a:lnTo>
                    <a:pt x="80" y="369"/>
                  </a:lnTo>
                  <a:lnTo>
                    <a:pt x="105" y="329"/>
                  </a:lnTo>
                  <a:lnTo>
                    <a:pt x="125" y="294"/>
                  </a:lnTo>
                  <a:lnTo>
                    <a:pt x="150" y="249"/>
                  </a:lnTo>
                  <a:lnTo>
                    <a:pt x="170" y="209"/>
                  </a:lnTo>
                  <a:lnTo>
                    <a:pt x="195" y="169"/>
                  </a:lnTo>
                  <a:lnTo>
                    <a:pt x="221" y="133"/>
                  </a:lnTo>
                  <a:lnTo>
                    <a:pt x="241" y="93"/>
                  </a:lnTo>
                  <a:lnTo>
                    <a:pt x="266" y="62"/>
                  </a:lnTo>
                  <a:lnTo>
                    <a:pt x="286" y="31"/>
                  </a:lnTo>
                  <a:lnTo>
                    <a:pt x="306" y="0"/>
                  </a:lnTo>
                  <a:lnTo>
                    <a:pt x="396" y="196"/>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98" name="Freeform 71"/>
            <p:cNvSpPr>
              <a:spLocks/>
            </p:cNvSpPr>
            <p:nvPr/>
          </p:nvSpPr>
          <p:spPr bwMode="auto">
            <a:xfrm>
              <a:off x="5272" y="1566"/>
              <a:ext cx="1313" cy="293"/>
            </a:xfrm>
            <a:custGeom>
              <a:avLst/>
              <a:gdLst>
                <a:gd name="T0" fmla="*/ 1313 w 1313"/>
                <a:gd name="T1" fmla="*/ 111 h 293"/>
                <a:gd name="T2" fmla="*/ 1243 w 1313"/>
                <a:gd name="T3" fmla="*/ 138 h 293"/>
                <a:gd name="T4" fmla="*/ 1173 w 1313"/>
                <a:gd name="T5" fmla="*/ 164 h 293"/>
                <a:gd name="T6" fmla="*/ 1098 w 1313"/>
                <a:gd name="T7" fmla="*/ 187 h 293"/>
                <a:gd name="T8" fmla="*/ 1023 w 1313"/>
                <a:gd name="T9" fmla="*/ 218 h 293"/>
                <a:gd name="T10" fmla="*/ 942 w 1313"/>
                <a:gd name="T11" fmla="*/ 231 h 293"/>
                <a:gd name="T12" fmla="*/ 867 w 1313"/>
                <a:gd name="T13" fmla="*/ 253 h 293"/>
                <a:gd name="T14" fmla="*/ 787 w 1313"/>
                <a:gd name="T15" fmla="*/ 271 h 293"/>
                <a:gd name="T16" fmla="*/ 712 w 1313"/>
                <a:gd name="T17" fmla="*/ 284 h 293"/>
                <a:gd name="T18" fmla="*/ 627 w 1313"/>
                <a:gd name="T19" fmla="*/ 289 h 293"/>
                <a:gd name="T20" fmla="*/ 546 w 1313"/>
                <a:gd name="T21" fmla="*/ 293 h 293"/>
                <a:gd name="T22" fmla="*/ 466 w 1313"/>
                <a:gd name="T23" fmla="*/ 289 h 293"/>
                <a:gd name="T24" fmla="*/ 391 w 1313"/>
                <a:gd name="T25" fmla="*/ 289 h 293"/>
                <a:gd name="T26" fmla="*/ 311 w 1313"/>
                <a:gd name="T27" fmla="*/ 276 h 293"/>
                <a:gd name="T28" fmla="*/ 236 w 1313"/>
                <a:gd name="T29" fmla="*/ 253 h 293"/>
                <a:gd name="T30" fmla="*/ 160 w 1313"/>
                <a:gd name="T31" fmla="*/ 231 h 293"/>
                <a:gd name="T32" fmla="*/ 95 w 1313"/>
                <a:gd name="T33" fmla="*/ 200 h 293"/>
                <a:gd name="T34" fmla="*/ 80 w 1313"/>
                <a:gd name="T35" fmla="*/ 173 h 293"/>
                <a:gd name="T36" fmla="*/ 65 w 1313"/>
                <a:gd name="T37" fmla="*/ 160 h 293"/>
                <a:gd name="T38" fmla="*/ 40 w 1313"/>
                <a:gd name="T39" fmla="*/ 151 h 293"/>
                <a:gd name="T40" fmla="*/ 20 w 1313"/>
                <a:gd name="T41" fmla="*/ 142 h 293"/>
                <a:gd name="T42" fmla="*/ 0 w 1313"/>
                <a:gd name="T43" fmla="*/ 129 h 293"/>
                <a:gd name="T44" fmla="*/ 0 w 1313"/>
                <a:gd name="T45" fmla="*/ 115 h 293"/>
                <a:gd name="T46" fmla="*/ 0 w 1313"/>
                <a:gd name="T47" fmla="*/ 102 h 293"/>
                <a:gd name="T48" fmla="*/ 20 w 1313"/>
                <a:gd name="T49" fmla="*/ 80 h 293"/>
                <a:gd name="T50" fmla="*/ 85 w 1313"/>
                <a:gd name="T51" fmla="*/ 115 h 293"/>
                <a:gd name="T52" fmla="*/ 160 w 1313"/>
                <a:gd name="T53" fmla="*/ 147 h 293"/>
                <a:gd name="T54" fmla="*/ 231 w 1313"/>
                <a:gd name="T55" fmla="*/ 169 h 293"/>
                <a:gd name="T56" fmla="*/ 311 w 1313"/>
                <a:gd name="T57" fmla="*/ 187 h 293"/>
                <a:gd name="T58" fmla="*/ 391 w 1313"/>
                <a:gd name="T59" fmla="*/ 191 h 293"/>
                <a:gd name="T60" fmla="*/ 471 w 1313"/>
                <a:gd name="T61" fmla="*/ 195 h 293"/>
                <a:gd name="T62" fmla="*/ 551 w 1313"/>
                <a:gd name="T63" fmla="*/ 191 h 293"/>
                <a:gd name="T64" fmla="*/ 632 w 1313"/>
                <a:gd name="T65" fmla="*/ 187 h 293"/>
                <a:gd name="T66" fmla="*/ 712 w 1313"/>
                <a:gd name="T67" fmla="*/ 169 h 293"/>
                <a:gd name="T68" fmla="*/ 792 w 1313"/>
                <a:gd name="T69" fmla="*/ 151 h 293"/>
                <a:gd name="T70" fmla="*/ 872 w 1313"/>
                <a:gd name="T71" fmla="*/ 129 h 293"/>
                <a:gd name="T72" fmla="*/ 953 w 1313"/>
                <a:gd name="T73" fmla="*/ 106 h 293"/>
                <a:gd name="T74" fmla="*/ 1023 w 1313"/>
                <a:gd name="T75" fmla="*/ 80 h 293"/>
                <a:gd name="T76" fmla="*/ 1103 w 1313"/>
                <a:gd name="T77" fmla="*/ 53 h 293"/>
                <a:gd name="T78" fmla="*/ 1168 w 1313"/>
                <a:gd name="T79" fmla="*/ 26 h 293"/>
                <a:gd name="T80" fmla="*/ 1238 w 1313"/>
                <a:gd name="T81" fmla="*/ 0 h 293"/>
                <a:gd name="T82" fmla="*/ 1248 w 1313"/>
                <a:gd name="T83" fmla="*/ 22 h 293"/>
                <a:gd name="T84" fmla="*/ 1273 w 1313"/>
                <a:gd name="T85" fmla="*/ 44 h 293"/>
                <a:gd name="T86" fmla="*/ 1283 w 1313"/>
                <a:gd name="T87" fmla="*/ 58 h 293"/>
                <a:gd name="T88" fmla="*/ 1298 w 1313"/>
                <a:gd name="T89" fmla="*/ 71 h 293"/>
                <a:gd name="T90" fmla="*/ 1303 w 1313"/>
                <a:gd name="T91" fmla="*/ 84 h 293"/>
                <a:gd name="T92" fmla="*/ 1313 w 1313"/>
                <a:gd name="T93" fmla="*/ 111 h 293"/>
                <a:gd name="T94" fmla="*/ 1313 w 1313"/>
                <a:gd name="T95" fmla="*/ 111 h 29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313" h="293">
                  <a:moveTo>
                    <a:pt x="1313" y="111"/>
                  </a:moveTo>
                  <a:lnTo>
                    <a:pt x="1243" y="138"/>
                  </a:lnTo>
                  <a:lnTo>
                    <a:pt x="1173" y="164"/>
                  </a:lnTo>
                  <a:lnTo>
                    <a:pt x="1098" y="187"/>
                  </a:lnTo>
                  <a:lnTo>
                    <a:pt x="1023" y="218"/>
                  </a:lnTo>
                  <a:lnTo>
                    <a:pt x="942" y="231"/>
                  </a:lnTo>
                  <a:lnTo>
                    <a:pt x="867" y="253"/>
                  </a:lnTo>
                  <a:lnTo>
                    <a:pt x="787" y="271"/>
                  </a:lnTo>
                  <a:lnTo>
                    <a:pt x="712" y="284"/>
                  </a:lnTo>
                  <a:lnTo>
                    <a:pt x="627" y="289"/>
                  </a:lnTo>
                  <a:lnTo>
                    <a:pt x="546" y="293"/>
                  </a:lnTo>
                  <a:lnTo>
                    <a:pt x="466" y="289"/>
                  </a:lnTo>
                  <a:lnTo>
                    <a:pt x="391" y="289"/>
                  </a:lnTo>
                  <a:lnTo>
                    <a:pt x="311" y="276"/>
                  </a:lnTo>
                  <a:lnTo>
                    <a:pt x="236" y="253"/>
                  </a:lnTo>
                  <a:lnTo>
                    <a:pt x="160" y="231"/>
                  </a:lnTo>
                  <a:lnTo>
                    <a:pt x="95" y="200"/>
                  </a:lnTo>
                  <a:lnTo>
                    <a:pt x="80" y="173"/>
                  </a:lnTo>
                  <a:lnTo>
                    <a:pt x="65" y="160"/>
                  </a:lnTo>
                  <a:lnTo>
                    <a:pt x="40" y="151"/>
                  </a:lnTo>
                  <a:lnTo>
                    <a:pt x="20" y="142"/>
                  </a:lnTo>
                  <a:lnTo>
                    <a:pt x="0" y="129"/>
                  </a:lnTo>
                  <a:lnTo>
                    <a:pt x="0" y="115"/>
                  </a:lnTo>
                  <a:lnTo>
                    <a:pt x="0" y="102"/>
                  </a:lnTo>
                  <a:lnTo>
                    <a:pt x="20" y="80"/>
                  </a:lnTo>
                  <a:lnTo>
                    <a:pt x="85" y="115"/>
                  </a:lnTo>
                  <a:lnTo>
                    <a:pt x="160" y="147"/>
                  </a:lnTo>
                  <a:lnTo>
                    <a:pt x="231" y="169"/>
                  </a:lnTo>
                  <a:lnTo>
                    <a:pt x="311" y="187"/>
                  </a:lnTo>
                  <a:lnTo>
                    <a:pt x="391" y="191"/>
                  </a:lnTo>
                  <a:lnTo>
                    <a:pt x="471" y="195"/>
                  </a:lnTo>
                  <a:lnTo>
                    <a:pt x="551" y="191"/>
                  </a:lnTo>
                  <a:lnTo>
                    <a:pt x="632" y="187"/>
                  </a:lnTo>
                  <a:lnTo>
                    <a:pt x="712" y="169"/>
                  </a:lnTo>
                  <a:lnTo>
                    <a:pt x="792" y="151"/>
                  </a:lnTo>
                  <a:lnTo>
                    <a:pt x="872" y="129"/>
                  </a:lnTo>
                  <a:lnTo>
                    <a:pt x="953" y="106"/>
                  </a:lnTo>
                  <a:lnTo>
                    <a:pt x="1023" y="80"/>
                  </a:lnTo>
                  <a:lnTo>
                    <a:pt x="1103" y="53"/>
                  </a:lnTo>
                  <a:lnTo>
                    <a:pt x="1168" y="26"/>
                  </a:lnTo>
                  <a:lnTo>
                    <a:pt x="1238" y="0"/>
                  </a:lnTo>
                  <a:lnTo>
                    <a:pt x="1248" y="22"/>
                  </a:lnTo>
                  <a:lnTo>
                    <a:pt x="1273" y="44"/>
                  </a:lnTo>
                  <a:lnTo>
                    <a:pt x="1283" y="58"/>
                  </a:lnTo>
                  <a:lnTo>
                    <a:pt x="1298" y="71"/>
                  </a:lnTo>
                  <a:lnTo>
                    <a:pt x="1303" y="84"/>
                  </a:lnTo>
                  <a:lnTo>
                    <a:pt x="1313" y="111"/>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99" name="Freeform 72"/>
            <p:cNvSpPr>
              <a:spLocks/>
            </p:cNvSpPr>
            <p:nvPr/>
          </p:nvSpPr>
          <p:spPr bwMode="auto">
            <a:xfrm>
              <a:off x="3698" y="1726"/>
              <a:ext cx="461" cy="1202"/>
            </a:xfrm>
            <a:custGeom>
              <a:avLst/>
              <a:gdLst>
                <a:gd name="T0" fmla="*/ 5 w 461"/>
                <a:gd name="T1" fmla="*/ 1202 h 1202"/>
                <a:gd name="T2" fmla="*/ 0 w 461"/>
                <a:gd name="T3" fmla="*/ 1166 h 1202"/>
                <a:gd name="T4" fmla="*/ 10 w 461"/>
                <a:gd name="T5" fmla="*/ 1135 h 1202"/>
                <a:gd name="T6" fmla="*/ 20 w 461"/>
                <a:gd name="T7" fmla="*/ 1104 h 1202"/>
                <a:gd name="T8" fmla="*/ 45 w 461"/>
                <a:gd name="T9" fmla="*/ 1072 h 1202"/>
                <a:gd name="T10" fmla="*/ 60 w 461"/>
                <a:gd name="T11" fmla="*/ 1041 h 1202"/>
                <a:gd name="T12" fmla="*/ 80 w 461"/>
                <a:gd name="T13" fmla="*/ 1010 h 1202"/>
                <a:gd name="T14" fmla="*/ 95 w 461"/>
                <a:gd name="T15" fmla="*/ 979 h 1202"/>
                <a:gd name="T16" fmla="*/ 115 w 461"/>
                <a:gd name="T17" fmla="*/ 952 h 1202"/>
                <a:gd name="T18" fmla="*/ 130 w 461"/>
                <a:gd name="T19" fmla="*/ 890 h 1202"/>
                <a:gd name="T20" fmla="*/ 145 w 461"/>
                <a:gd name="T21" fmla="*/ 828 h 1202"/>
                <a:gd name="T22" fmla="*/ 160 w 461"/>
                <a:gd name="T23" fmla="*/ 765 h 1202"/>
                <a:gd name="T24" fmla="*/ 180 w 461"/>
                <a:gd name="T25" fmla="*/ 707 h 1202"/>
                <a:gd name="T26" fmla="*/ 195 w 461"/>
                <a:gd name="T27" fmla="*/ 650 h 1202"/>
                <a:gd name="T28" fmla="*/ 216 w 461"/>
                <a:gd name="T29" fmla="*/ 587 h 1202"/>
                <a:gd name="T30" fmla="*/ 231 w 461"/>
                <a:gd name="T31" fmla="*/ 525 h 1202"/>
                <a:gd name="T32" fmla="*/ 251 w 461"/>
                <a:gd name="T33" fmla="*/ 467 h 1202"/>
                <a:gd name="T34" fmla="*/ 266 w 461"/>
                <a:gd name="T35" fmla="*/ 405 h 1202"/>
                <a:gd name="T36" fmla="*/ 286 w 461"/>
                <a:gd name="T37" fmla="*/ 347 h 1202"/>
                <a:gd name="T38" fmla="*/ 306 w 461"/>
                <a:gd name="T39" fmla="*/ 289 h 1202"/>
                <a:gd name="T40" fmla="*/ 326 w 461"/>
                <a:gd name="T41" fmla="*/ 231 h 1202"/>
                <a:gd name="T42" fmla="*/ 351 w 461"/>
                <a:gd name="T43" fmla="*/ 169 h 1202"/>
                <a:gd name="T44" fmla="*/ 371 w 461"/>
                <a:gd name="T45" fmla="*/ 116 h 1202"/>
                <a:gd name="T46" fmla="*/ 401 w 461"/>
                <a:gd name="T47" fmla="*/ 58 h 1202"/>
                <a:gd name="T48" fmla="*/ 436 w 461"/>
                <a:gd name="T49" fmla="*/ 0 h 1202"/>
                <a:gd name="T50" fmla="*/ 451 w 461"/>
                <a:gd name="T51" fmla="*/ 27 h 1202"/>
                <a:gd name="T52" fmla="*/ 461 w 461"/>
                <a:gd name="T53" fmla="*/ 80 h 1202"/>
                <a:gd name="T54" fmla="*/ 461 w 461"/>
                <a:gd name="T55" fmla="*/ 142 h 1202"/>
                <a:gd name="T56" fmla="*/ 456 w 461"/>
                <a:gd name="T57" fmla="*/ 218 h 1202"/>
                <a:gd name="T58" fmla="*/ 441 w 461"/>
                <a:gd name="T59" fmla="*/ 303 h 1202"/>
                <a:gd name="T60" fmla="*/ 421 w 461"/>
                <a:gd name="T61" fmla="*/ 400 h 1202"/>
                <a:gd name="T62" fmla="*/ 396 w 461"/>
                <a:gd name="T63" fmla="*/ 498 h 1202"/>
                <a:gd name="T64" fmla="*/ 366 w 461"/>
                <a:gd name="T65" fmla="*/ 601 h 1202"/>
                <a:gd name="T66" fmla="*/ 326 w 461"/>
                <a:gd name="T67" fmla="*/ 699 h 1202"/>
                <a:gd name="T68" fmla="*/ 286 w 461"/>
                <a:gd name="T69" fmla="*/ 797 h 1202"/>
                <a:gd name="T70" fmla="*/ 241 w 461"/>
                <a:gd name="T71" fmla="*/ 886 h 1202"/>
                <a:gd name="T72" fmla="*/ 195 w 461"/>
                <a:gd name="T73" fmla="*/ 975 h 1202"/>
                <a:gd name="T74" fmla="*/ 145 w 461"/>
                <a:gd name="T75" fmla="*/ 1050 h 1202"/>
                <a:gd name="T76" fmla="*/ 100 w 461"/>
                <a:gd name="T77" fmla="*/ 1112 h 1202"/>
                <a:gd name="T78" fmla="*/ 50 w 461"/>
                <a:gd name="T79" fmla="*/ 1166 h 1202"/>
                <a:gd name="T80" fmla="*/ 5 w 461"/>
                <a:gd name="T81" fmla="*/ 1202 h 1202"/>
                <a:gd name="T82" fmla="*/ 5 w 461"/>
                <a:gd name="T83" fmla="*/ 1202 h 12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61" h="1202">
                  <a:moveTo>
                    <a:pt x="5" y="1202"/>
                  </a:moveTo>
                  <a:lnTo>
                    <a:pt x="0" y="1166"/>
                  </a:lnTo>
                  <a:lnTo>
                    <a:pt x="10" y="1135"/>
                  </a:lnTo>
                  <a:lnTo>
                    <a:pt x="20" y="1104"/>
                  </a:lnTo>
                  <a:lnTo>
                    <a:pt x="45" y="1072"/>
                  </a:lnTo>
                  <a:lnTo>
                    <a:pt x="60" y="1041"/>
                  </a:lnTo>
                  <a:lnTo>
                    <a:pt x="80" y="1010"/>
                  </a:lnTo>
                  <a:lnTo>
                    <a:pt x="95" y="979"/>
                  </a:lnTo>
                  <a:lnTo>
                    <a:pt x="115" y="952"/>
                  </a:lnTo>
                  <a:lnTo>
                    <a:pt x="130" y="890"/>
                  </a:lnTo>
                  <a:lnTo>
                    <a:pt x="145" y="828"/>
                  </a:lnTo>
                  <a:lnTo>
                    <a:pt x="160" y="765"/>
                  </a:lnTo>
                  <a:lnTo>
                    <a:pt x="180" y="707"/>
                  </a:lnTo>
                  <a:lnTo>
                    <a:pt x="195" y="650"/>
                  </a:lnTo>
                  <a:lnTo>
                    <a:pt x="216" y="587"/>
                  </a:lnTo>
                  <a:lnTo>
                    <a:pt x="231" y="525"/>
                  </a:lnTo>
                  <a:lnTo>
                    <a:pt x="251" y="467"/>
                  </a:lnTo>
                  <a:lnTo>
                    <a:pt x="266" y="405"/>
                  </a:lnTo>
                  <a:lnTo>
                    <a:pt x="286" y="347"/>
                  </a:lnTo>
                  <a:lnTo>
                    <a:pt x="306" y="289"/>
                  </a:lnTo>
                  <a:lnTo>
                    <a:pt x="326" y="231"/>
                  </a:lnTo>
                  <a:lnTo>
                    <a:pt x="351" y="169"/>
                  </a:lnTo>
                  <a:lnTo>
                    <a:pt x="371" y="116"/>
                  </a:lnTo>
                  <a:lnTo>
                    <a:pt x="401" y="58"/>
                  </a:lnTo>
                  <a:lnTo>
                    <a:pt x="436" y="0"/>
                  </a:lnTo>
                  <a:lnTo>
                    <a:pt x="451" y="27"/>
                  </a:lnTo>
                  <a:lnTo>
                    <a:pt x="461" y="80"/>
                  </a:lnTo>
                  <a:lnTo>
                    <a:pt x="461" y="142"/>
                  </a:lnTo>
                  <a:lnTo>
                    <a:pt x="456" y="218"/>
                  </a:lnTo>
                  <a:lnTo>
                    <a:pt x="441" y="303"/>
                  </a:lnTo>
                  <a:lnTo>
                    <a:pt x="421" y="400"/>
                  </a:lnTo>
                  <a:lnTo>
                    <a:pt x="396" y="498"/>
                  </a:lnTo>
                  <a:lnTo>
                    <a:pt x="366" y="601"/>
                  </a:lnTo>
                  <a:lnTo>
                    <a:pt x="326" y="699"/>
                  </a:lnTo>
                  <a:lnTo>
                    <a:pt x="286" y="797"/>
                  </a:lnTo>
                  <a:lnTo>
                    <a:pt x="241" y="886"/>
                  </a:lnTo>
                  <a:lnTo>
                    <a:pt x="195" y="975"/>
                  </a:lnTo>
                  <a:lnTo>
                    <a:pt x="145" y="1050"/>
                  </a:lnTo>
                  <a:lnTo>
                    <a:pt x="100" y="1112"/>
                  </a:lnTo>
                  <a:lnTo>
                    <a:pt x="50" y="1166"/>
                  </a:lnTo>
                  <a:lnTo>
                    <a:pt x="5" y="1202"/>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00" name="Freeform 73"/>
            <p:cNvSpPr>
              <a:spLocks/>
            </p:cNvSpPr>
            <p:nvPr/>
          </p:nvSpPr>
          <p:spPr bwMode="auto">
            <a:xfrm>
              <a:off x="4996" y="2029"/>
              <a:ext cx="446" cy="280"/>
            </a:xfrm>
            <a:custGeom>
              <a:avLst/>
              <a:gdLst>
                <a:gd name="T0" fmla="*/ 241 w 446"/>
                <a:gd name="T1" fmla="*/ 97 h 280"/>
                <a:gd name="T2" fmla="*/ 261 w 446"/>
                <a:gd name="T3" fmla="*/ 89 h 280"/>
                <a:gd name="T4" fmla="*/ 291 w 446"/>
                <a:gd name="T5" fmla="*/ 75 h 280"/>
                <a:gd name="T6" fmla="*/ 316 w 446"/>
                <a:gd name="T7" fmla="*/ 66 h 280"/>
                <a:gd name="T8" fmla="*/ 346 w 446"/>
                <a:gd name="T9" fmla="*/ 66 h 280"/>
                <a:gd name="T10" fmla="*/ 376 w 446"/>
                <a:gd name="T11" fmla="*/ 62 h 280"/>
                <a:gd name="T12" fmla="*/ 401 w 446"/>
                <a:gd name="T13" fmla="*/ 66 h 280"/>
                <a:gd name="T14" fmla="*/ 421 w 446"/>
                <a:gd name="T15" fmla="*/ 75 h 280"/>
                <a:gd name="T16" fmla="*/ 446 w 446"/>
                <a:gd name="T17" fmla="*/ 97 h 280"/>
                <a:gd name="T18" fmla="*/ 316 w 446"/>
                <a:gd name="T19" fmla="*/ 200 h 280"/>
                <a:gd name="T20" fmla="*/ 276 w 446"/>
                <a:gd name="T21" fmla="*/ 191 h 280"/>
                <a:gd name="T22" fmla="*/ 241 w 446"/>
                <a:gd name="T23" fmla="*/ 195 h 280"/>
                <a:gd name="T24" fmla="*/ 211 w 446"/>
                <a:gd name="T25" fmla="*/ 204 h 280"/>
                <a:gd name="T26" fmla="*/ 181 w 446"/>
                <a:gd name="T27" fmla="*/ 226 h 280"/>
                <a:gd name="T28" fmla="*/ 146 w 446"/>
                <a:gd name="T29" fmla="*/ 240 h 280"/>
                <a:gd name="T30" fmla="*/ 116 w 446"/>
                <a:gd name="T31" fmla="*/ 258 h 280"/>
                <a:gd name="T32" fmla="*/ 81 w 446"/>
                <a:gd name="T33" fmla="*/ 271 h 280"/>
                <a:gd name="T34" fmla="*/ 50 w 446"/>
                <a:gd name="T35" fmla="*/ 280 h 280"/>
                <a:gd name="T36" fmla="*/ 30 w 446"/>
                <a:gd name="T37" fmla="*/ 258 h 280"/>
                <a:gd name="T38" fmla="*/ 15 w 446"/>
                <a:gd name="T39" fmla="*/ 235 h 280"/>
                <a:gd name="T40" fmla="*/ 0 w 446"/>
                <a:gd name="T41" fmla="*/ 218 h 280"/>
                <a:gd name="T42" fmla="*/ 0 w 446"/>
                <a:gd name="T43" fmla="*/ 200 h 280"/>
                <a:gd name="T44" fmla="*/ 0 w 446"/>
                <a:gd name="T45" fmla="*/ 178 h 280"/>
                <a:gd name="T46" fmla="*/ 5 w 446"/>
                <a:gd name="T47" fmla="*/ 160 h 280"/>
                <a:gd name="T48" fmla="*/ 15 w 446"/>
                <a:gd name="T49" fmla="*/ 142 h 280"/>
                <a:gd name="T50" fmla="*/ 25 w 446"/>
                <a:gd name="T51" fmla="*/ 129 h 280"/>
                <a:gd name="T52" fmla="*/ 50 w 446"/>
                <a:gd name="T53" fmla="*/ 89 h 280"/>
                <a:gd name="T54" fmla="*/ 91 w 446"/>
                <a:gd name="T55" fmla="*/ 57 h 280"/>
                <a:gd name="T56" fmla="*/ 126 w 446"/>
                <a:gd name="T57" fmla="*/ 31 h 280"/>
                <a:gd name="T58" fmla="*/ 166 w 446"/>
                <a:gd name="T59" fmla="*/ 0 h 280"/>
                <a:gd name="T60" fmla="*/ 241 w 446"/>
                <a:gd name="T61" fmla="*/ 97 h 280"/>
                <a:gd name="T62" fmla="*/ 241 w 446"/>
                <a:gd name="T63" fmla="*/ 97 h 2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46" h="280">
                  <a:moveTo>
                    <a:pt x="241" y="97"/>
                  </a:moveTo>
                  <a:lnTo>
                    <a:pt x="261" y="89"/>
                  </a:lnTo>
                  <a:lnTo>
                    <a:pt x="291" y="75"/>
                  </a:lnTo>
                  <a:lnTo>
                    <a:pt x="316" y="66"/>
                  </a:lnTo>
                  <a:lnTo>
                    <a:pt x="346" y="66"/>
                  </a:lnTo>
                  <a:lnTo>
                    <a:pt x="376" y="62"/>
                  </a:lnTo>
                  <a:lnTo>
                    <a:pt x="401" y="66"/>
                  </a:lnTo>
                  <a:lnTo>
                    <a:pt x="421" y="75"/>
                  </a:lnTo>
                  <a:lnTo>
                    <a:pt x="446" y="97"/>
                  </a:lnTo>
                  <a:lnTo>
                    <a:pt x="316" y="200"/>
                  </a:lnTo>
                  <a:lnTo>
                    <a:pt x="276" y="191"/>
                  </a:lnTo>
                  <a:lnTo>
                    <a:pt x="241" y="195"/>
                  </a:lnTo>
                  <a:lnTo>
                    <a:pt x="211" y="204"/>
                  </a:lnTo>
                  <a:lnTo>
                    <a:pt x="181" y="226"/>
                  </a:lnTo>
                  <a:lnTo>
                    <a:pt x="146" y="240"/>
                  </a:lnTo>
                  <a:lnTo>
                    <a:pt x="116" y="258"/>
                  </a:lnTo>
                  <a:lnTo>
                    <a:pt x="81" y="271"/>
                  </a:lnTo>
                  <a:lnTo>
                    <a:pt x="50" y="280"/>
                  </a:lnTo>
                  <a:lnTo>
                    <a:pt x="30" y="258"/>
                  </a:lnTo>
                  <a:lnTo>
                    <a:pt x="15" y="235"/>
                  </a:lnTo>
                  <a:lnTo>
                    <a:pt x="0" y="218"/>
                  </a:lnTo>
                  <a:lnTo>
                    <a:pt x="0" y="200"/>
                  </a:lnTo>
                  <a:lnTo>
                    <a:pt x="0" y="178"/>
                  </a:lnTo>
                  <a:lnTo>
                    <a:pt x="5" y="160"/>
                  </a:lnTo>
                  <a:lnTo>
                    <a:pt x="15" y="142"/>
                  </a:lnTo>
                  <a:lnTo>
                    <a:pt x="25" y="129"/>
                  </a:lnTo>
                  <a:lnTo>
                    <a:pt x="50" y="89"/>
                  </a:lnTo>
                  <a:lnTo>
                    <a:pt x="91" y="57"/>
                  </a:lnTo>
                  <a:lnTo>
                    <a:pt x="126" y="31"/>
                  </a:lnTo>
                  <a:lnTo>
                    <a:pt x="166" y="0"/>
                  </a:lnTo>
                  <a:lnTo>
                    <a:pt x="241" y="97"/>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01" name="Freeform 74"/>
            <p:cNvSpPr>
              <a:spLocks/>
            </p:cNvSpPr>
            <p:nvPr/>
          </p:nvSpPr>
          <p:spPr bwMode="auto">
            <a:xfrm>
              <a:off x="5347" y="2126"/>
              <a:ext cx="958" cy="245"/>
            </a:xfrm>
            <a:custGeom>
              <a:avLst/>
              <a:gdLst>
                <a:gd name="T0" fmla="*/ 426 w 958"/>
                <a:gd name="T1" fmla="*/ 81 h 245"/>
                <a:gd name="T2" fmla="*/ 471 w 958"/>
                <a:gd name="T3" fmla="*/ 76 h 245"/>
                <a:gd name="T4" fmla="*/ 512 w 958"/>
                <a:gd name="T5" fmla="*/ 67 h 245"/>
                <a:gd name="T6" fmla="*/ 557 w 958"/>
                <a:gd name="T7" fmla="*/ 54 h 245"/>
                <a:gd name="T8" fmla="*/ 622 w 958"/>
                <a:gd name="T9" fmla="*/ 49 h 245"/>
                <a:gd name="T10" fmla="*/ 672 w 958"/>
                <a:gd name="T11" fmla="*/ 63 h 245"/>
                <a:gd name="T12" fmla="*/ 702 w 958"/>
                <a:gd name="T13" fmla="*/ 94 h 245"/>
                <a:gd name="T14" fmla="*/ 737 w 958"/>
                <a:gd name="T15" fmla="*/ 107 h 245"/>
                <a:gd name="T16" fmla="*/ 802 w 958"/>
                <a:gd name="T17" fmla="*/ 98 h 245"/>
                <a:gd name="T18" fmla="*/ 867 w 958"/>
                <a:gd name="T19" fmla="*/ 98 h 245"/>
                <a:gd name="T20" fmla="*/ 928 w 958"/>
                <a:gd name="T21" fmla="*/ 107 h 245"/>
                <a:gd name="T22" fmla="*/ 958 w 958"/>
                <a:gd name="T23" fmla="*/ 134 h 245"/>
                <a:gd name="T24" fmla="*/ 948 w 958"/>
                <a:gd name="T25" fmla="*/ 174 h 245"/>
                <a:gd name="T26" fmla="*/ 918 w 958"/>
                <a:gd name="T27" fmla="*/ 201 h 245"/>
                <a:gd name="T28" fmla="*/ 873 w 958"/>
                <a:gd name="T29" fmla="*/ 223 h 245"/>
                <a:gd name="T30" fmla="*/ 817 w 958"/>
                <a:gd name="T31" fmla="*/ 236 h 245"/>
                <a:gd name="T32" fmla="*/ 762 w 958"/>
                <a:gd name="T33" fmla="*/ 241 h 245"/>
                <a:gd name="T34" fmla="*/ 712 w 958"/>
                <a:gd name="T35" fmla="*/ 241 h 245"/>
                <a:gd name="T36" fmla="*/ 672 w 958"/>
                <a:gd name="T37" fmla="*/ 236 h 245"/>
                <a:gd name="T38" fmla="*/ 607 w 958"/>
                <a:gd name="T39" fmla="*/ 165 h 245"/>
                <a:gd name="T40" fmla="*/ 557 w 958"/>
                <a:gd name="T41" fmla="*/ 170 h 245"/>
                <a:gd name="T42" fmla="*/ 507 w 958"/>
                <a:gd name="T43" fmla="*/ 187 h 245"/>
                <a:gd name="T44" fmla="*/ 456 w 958"/>
                <a:gd name="T45" fmla="*/ 205 h 245"/>
                <a:gd name="T46" fmla="*/ 411 w 958"/>
                <a:gd name="T47" fmla="*/ 223 h 245"/>
                <a:gd name="T48" fmla="*/ 361 w 958"/>
                <a:gd name="T49" fmla="*/ 227 h 245"/>
                <a:gd name="T50" fmla="*/ 321 w 958"/>
                <a:gd name="T51" fmla="*/ 223 h 245"/>
                <a:gd name="T52" fmla="*/ 286 w 958"/>
                <a:gd name="T53" fmla="*/ 196 h 245"/>
                <a:gd name="T54" fmla="*/ 266 w 958"/>
                <a:gd name="T55" fmla="*/ 152 h 245"/>
                <a:gd name="T56" fmla="*/ 211 w 958"/>
                <a:gd name="T57" fmla="*/ 170 h 245"/>
                <a:gd name="T58" fmla="*/ 156 w 958"/>
                <a:gd name="T59" fmla="*/ 192 h 245"/>
                <a:gd name="T60" fmla="*/ 95 w 958"/>
                <a:gd name="T61" fmla="*/ 201 h 245"/>
                <a:gd name="T62" fmla="*/ 40 w 958"/>
                <a:gd name="T63" fmla="*/ 201 h 245"/>
                <a:gd name="T64" fmla="*/ 20 w 958"/>
                <a:gd name="T65" fmla="*/ 147 h 245"/>
                <a:gd name="T66" fmla="*/ 65 w 958"/>
                <a:gd name="T67" fmla="*/ 107 h 245"/>
                <a:gd name="T68" fmla="*/ 121 w 958"/>
                <a:gd name="T69" fmla="*/ 72 h 245"/>
                <a:gd name="T70" fmla="*/ 176 w 958"/>
                <a:gd name="T71" fmla="*/ 32 h 245"/>
                <a:gd name="T72" fmla="*/ 236 w 958"/>
                <a:gd name="T73" fmla="*/ 9 h 245"/>
                <a:gd name="T74" fmla="*/ 286 w 958"/>
                <a:gd name="T75" fmla="*/ 0 h 245"/>
                <a:gd name="T76" fmla="*/ 341 w 958"/>
                <a:gd name="T77" fmla="*/ 9 h 245"/>
                <a:gd name="T78" fmla="*/ 391 w 958"/>
                <a:gd name="T79" fmla="*/ 49 h 245"/>
                <a:gd name="T80" fmla="*/ 411 w 958"/>
                <a:gd name="T81" fmla="*/ 85 h 24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58" h="245">
                  <a:moveTo>
                    <a:pt x="411" y="85"/>
                  </a:moveTo>
                  <a:lnTo>
                    <a:pt x="426" y="81"/>
                  </a:lnTo>
                  <a:lnTo>
                    <a:pt x="446" y="81"/>
                  </a:lnTo>
                  <a:lnTo>
                    <a:pt x="471" y="76"/>
                  </a:lnTo>
                  <a:lnTo>
                    <a:pt x="497" y="76"/>
                  </a:lnTo>
                  <a:lnTo>
                    <a:pt x="512" y="67"/>
                  </a:lnTo>
                  <a:lnTo>
                    <a:pt x="537" y="63"/>
                  </a:lnTo>
                  <a:lnTo>
                    <a:pt x="557" y="54"/>
                  </a:lnTo>
                  <a:lnTo>
                    <a:pt x="582" y="54"/>
                  </a:lnTo>
                  <a:lnTo>
                    <a:pt x="622" y="49"/>
                  </a:lnTo>
                  <a:lnTo>
                    <a:pt x="657" y="54"/>
                  </a:lnTo>
                  <a:lnTo>
                    <a:pt x="672" y="63"/>
                  </a:lnTo>
                  <a:lnTo>
                    <a:pt x="687" y="76"/>
                  </a:lnTo>
                  <a:lnTo>
                    <a:pt x="702" y="94"/>
                  </a:lnTo>
                  <a:lnTo>
                    <a:pt x="712" y="121"/>
                  </a:lnTo>
                  <a:lnTo>
                    <a:pt x="737" y="107"/>
                  </a:lnTo>
                  <a:lnTo>
                    <a:pt x="772" y="103"/>
                  </a:lnTo>
                  <a:lnTo>
                    <a:pt x="802" y="98"/>
                  </a:lnTo>
                  <a:lnTo>
                    <a:pt x="837" y="98"/>
                  </a:lnTo>
                  <a:lnTo>
                    <a:pt x="867" y="98"/>
                  </a:lnTo>
                  <a:lnTo>
                    <a:pt x="898" y="103"/>
                  </a:lnTo>
                  <a:lnTo>
                    <a:pt x="928" y="107"/>
                  </a:lnTo>
                  <a:lnTo>
                    <a:pt x="958" y="121"/>
                  </a:lnTo>
                  <a:lnTo>
                    <a:pt x="958" y="134"/>
                  </a:lnTo>
                  <a:lnTo>
                    <a:pt x="958" y="156"/>
                  </a:lnTo>
                  <a:lnTo>
                    <a:pt x="948" y="174"/>
                  </a:lnTo>
                  <a:lnTo>
                    <a:pt x="938" y="192"/>
                  </a:lnTo>
                  <a:lnTo>
                    <a:pt x="918" y="201"/>
                  </a:lnTo>
                  <a:lnTo>
                    <a:pt x="898" y="210"/>
                  </a:lnTo>
                  <a:lnTo>
                    <a:pt x="873" y="223"/>
                  </a:lnTo>
                  <a:lnTo>
                    <a:pt x="852" y="232"/>
                  </a:lnTo>
                  <a:lnTo>
                    <a:pt x="817" y="236"/>
                  </a:lnTo>
                  <a:lnTo>
                    <a:pt x="792" y="241"/>
                  </a:lnTo>
                  <a:lnTo>
                    <a:pt x="762" y="241"/>
                  </a:lnTo>
                  <a:lnTo>
                    <a:pt x="737" y="245"/>
                  </a:lnTo>
                  <a:lnTo>
                    <a:pt x="712" y="241"/>
                  </a:lnTo>
                  <a:lnTo>
                    <a:pt x="687" y="241"/>
                  </a:lnTo>
                  <a:lnTo>
                    <a:pt x="672" y="236"/>
                  </a:lnTo>
                  <a:lnTo>
                    <a:pt x="657" y="236"/>
                  </a:lnTo>
                  <a:lnTo>
                    <a:pt x="607" y="165"/>
                  </a:lnTo>
                  <a:lnTo>
                    <a:pt x="577" y="165"/>
                  </a:lnTo>
                  <a:lnTo>
                    <a:pt x="557" y="170"/>
                  </a:lnTo>
                  <a:lnTo>
                    <a:pt x="527" y="178"/>
                  </a:lnTo>
                  <a:lnTo>
                    <a:pt x="507" y="187"/>
                  </a:lnTo>
                  <a:lnTo>
                    <a:pt x="476" y="192"/>
                  </a:lnTo>
                  <a:lnTo>
                    <a:pt x="456" y="205"/>
                  </a:lnTo>
                  <a:lnTo>
                    <a:pt x="431" y="214"/>
                  </a:lnTo>
                  <a:lnTo>
                    <a:pt x="411" y="223"/>
                  </a:lnTo>
                  <a:lnTo>
                    <a:pt x="381" y="223"/>
                  </a:lnTo>
                  <a:lnTo>
                    <a:pt x="361" y="227"/>
                  </a:lnTo>
                  <a:lnTo>
                    <a:pt x="336" y="227"/>
                  </a:lnTo>
                  <a:lnTo>
                    <a:pt x="321" y="223"/>
                  </a:lnTo>
                  <a:lnTo>
                    <a:pt x="301" y="210"/>
                  </a:lnTo>
                  <a:lnTo>
                    <a:pt x="286" y="196"/>
                  </a:lnTo>
                  <a:lnTo>
                    <a:pt x="271" y="178"/>
                  </a:lnTo>
                  <a:lnTo>
                    <a:pt x="266" y="152"/>
                  </a:lnTo>
                  <a:lnTo>
                    <a:pt x="236" y="161"/>
                  </a:lnTo>
                  <a:lnTo>
                    <a:pt x="211" y="170"/>
                  </a:lnTo>
                  <a:lnTo>
                    <a:pt x="181" y="178"/>
                  </a:lnTo>
                  <a:lnTo>
                    <a:pt x="156" y="192"/>
                  </a:lnTo>
                  <a:lnTo>
                    <a:pt x="126" y="196"/>
                  </a:lnTo>
                  <a:lnTo>
                    <a:pt x="95" y="201"/>
                  </a:lnTo>
                  <a:lnTo>
                    <a:pt x="65" y="201"/>
                  </a:lnTo>
                  <a:lnTo>
                    <a:pt x="40" y="201"/>
                  </a:lnTo>
                  <a:lnTo>
                    <a:pt x="0" y="165"/>
                  </a:lnTo>
                  <a:lnTo>
                    <a:pt x="20" y="147"/>
                  </a:lnTo>
                  <a:lnTo>
                    <a:pt x="40" y="129"/>
                  </a:lnTo>
                  <a:lnTo>
                    <a:pt x="65" y="107"/>
                  </a:lnTo>
                  <a:lnTo>
                    <a:pt x="90" y="89"/>
                  </a:lnTo>
                  <a:lnTo>
                    <a:pt x="121" y="72"/>
                  </a:lnTo>
                  <a:lnTo>
                    <a:pt x="151" y="49"/>
                  </a:lnTo>
                  <a:lnTo>
                    <a:pt x="176" y="32"/>
                  </a:lnTo>
                  <a:lnTo>
                    <a:pt x="206" y="23"/>
                  </a:lnTo>
                  <a:lnTo>
                    <a:pt x="236" y="9"/>
                  </a:lnTo>
                  <a:lnTo>
                    <a:pt x="261" y="5"/>
                  </a:lnTo>
                  <a:lnTo>
                    <a:pt x="286" y="0"/>
                  </a:lnTo>
                  <a:lnTo>
                    <a:pt x="316" y="5"/>
                  </a:lnTo>
                  <a:lnTo>
                    <a:pt x="341" y="9"/>
                  </a:lnTo>
                  <a:lnTo>
                    <a:pt x="366" y="27"/>
                  </a:lnTo>
                  <a:lnTo>
                    <a:pt x="391" y="49"/>
                  </a:lnTo>
                  <a:lnTo>
                    <a:pt x="411" y="85"/>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02" name="Freeform 75"/>
            <p:cNvSpPr>
              <a:spLocks/>
            </p:cNvSpPr>
            <p:nvPr/>
          </p:nvSpPr>
          <p:spPr bwMode="auto">
            <a:xfrm>
              <a:off x="1798" y="2193"/>
              <a:ext cx="271" cy="249"/>
            </a:xfrm>
            <a:custGeom>
              <a:avLst/>
              <a:gdLst>
                <a:gd name="T0" fmla="*/ 271 w 271"/>
                <a:gd name="T1" fmla="*/ 36 h 249"/>
                <a:gd name="T2" fmla="*/ 251 w 271"/>
                <a:gd name="T3" fmla="*/ 31 h 249"/>
                <a:gd name="T4" fmla="*/ 241 w 271"/>
                <a:gd name="T5" fmla="*/ 40 h 249"/>
                <a:gd name="T6" fmla="*/ 226 w 271"/>
                <a:gd name="T7" fmla="*/ 54 h 249"/>
                <a:gd name="T8" fmla="*/ 216 w 271"/>
                <a:gd name="T9" fmla="*/ 67 h 249"/>
                <a:gd name="T10" fmla="*/ 236 w 271"/>
                <a:gd name="T11" fmla="*/ 116 h 249"/>
                <a:gd name="T12" fmla="*/ 201 w 271"/>
                <a:gd name="T13" fmla="*/ 111 h 249"/>
                <a:gd name="T14" fmla="*/ 180 w 271"/>
                <a:gd name="T15" fmla="*/ 120 h 249"/>
                <a:gd name="T16" fmla="*/ 160 w 271"/>
                <a:gd name="T17" fmla="*/ 134 h 249"/>
                <a:gd name="T18" fmla="*/ 150 w 271"/>
                <a:gd name="T19" fmla="*/ 156 h 249"/>
                <a:gd name="T20" fmla="*/ 140 w 271"/>
                <a:gd name="T21" fmla="*/ 174 h 249"/>
                <a:gd name="T22" fmla="*/ 140 w 271"/>
                <a:gd name="T23" fmla="*/ 196 h 249"/>
                <a:gd name="T24" fmla="*/ 140 w 271"/>
                <a:gd name="T25" fmla="*/ 223 h 249"/>
                <a:gd name="T26" fmla="*/ 145 w 271"/>
                <a:gd name="T27" fmla="*/ 249 h 249"/>
                <a:gd name="T28" fmla="*/ 105 w 271"/>
                <a:gd name="T29" fmla="*/ 245 h 249"/>
                <a:gd name="T30" fmla="*/ 80 w 271"/>
                <a:gd name="T31" fmla="*/ 240 h 249"/>
                <a:gd name="T32" fmla="*/ 60 w 271"/>
                <a:gd name="T33" fmla="*/ 227 h 249"/>
                <a:gd name="T34" fmla="*/ 45 w 271"/>
                <a:gd name="T35" fmla="*/ 209 h 249"/>
                <a:gd name="T36" fmla="*/ 30 w 271"/>
                <a:gd name="T37" fmla="*/ 183 h 249"/>
                <a:gd name="T38" fmla="*/ 25 w 271"/>
                <a:gd name="T39" fmla="*/ 165 h 249"/>
                <a:gd name="T40" fmla="*/ 15 w 271"/>
                <a:gd name="T41" fmla="*/ 143 h 249"/>
                <a:gd name="T42" fmla="*/ 15 w 271"/>
                <a:gd name="T43" fmla="*/ 116 h 249"/>
                <a:gd name="T44" fmla="*/ 0 w 271"/>
                <a:gd name="T45" fmla="*/ 85 h 249"/>
                <a:gd name="T46" fmla="*/ 0 w 271"/>
                <a:gd name="T47" fmla="*/ 67 h 249"/>
                <a:gd name="T48" fmla="*/ 0 w 271"/>
                <a:gd name="T49" fmla="*/ 49 h 249"/>
                <a:gd name="T50" fmla="*/ 10 w 271"/>
                <a:gd name="T51" fmla="*/ 40 h 249"/>
                <a:gd name="T52" fmla="*/ 35 w 271"/>
                <a:gd name="T53" fmla="*/ 27 h 249"/>
                <a:gd name="T54" fmla="*/ 75 w 271"/>
                <a:gd name="T55" fmla="*/ 31 h 249"/>
                <a:gd name="T56" fmla="*/ 110 w 271"/>
                <a:gd name="T57" fmla="*/ 31 h 249"/>
                <a:gd name="T58" fmla="*/ 155 w 271"/>
                <a:gd name="T59" fmla="*/ 31 h 249"/>
                <a:gd name="T60" fmla="*/ 191 w 271"/>
                <a:gd name="T61" fmla="*/ 22 h 249"/>
                <a:gd name="T62" fmla="*/ 216 w 271"/>
                <a:gd name="T63" fmla="*/ 0 h 249"/>
                <a:gd name="T64" fmla="*/ 271 w 271"/>
                <a:gd name="T65" fmla="*/ 36 h 249"/>
                <a:gd name="T66" fmla="*/ 271 w 271"/>
                <a:gd name="T67" fmla="*/ 36 h 2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71" h="249">
                  <a:moveTo>
                    <a:pt x="271" y="36"/>
                  </a:moveTo>
                  <a:lnTo>
                    <a:pt x="251" y="31"/>
                  </a:lnTo>
                  <a:lnTo>
                    <a:pt x="241" y="40"/>
                  </a:lnTo>
                  <a:lnTo>
                    <a:pt x="226" y="54"/>
                  </a:lnTo>
                  <a:lnTo>
                    <a:pt x="216" y="67"/>
                  </a:lnTo>
                  <a:lnTo>
                    <a:pt x="236" y="116"/>
                  </a:lnTo>
                  <a:lnTo>
                    <a:pt x="201" y="111"/>
                  </a:lnTo>
                  <a:lnTo>
                    <a:pt x="180" y="120"/>
                  </a:lnTo>
                  <a:lnTo>
                    <a:pt x="160" y="134"/>
                  </a:lnTo>
                  <a:lnTo>
                    <a:pt x="150" y="156"/>
                  </a:lnTo>
                  <a:lnTo>
                    <a:pt x="140" y="174"/>
                  </a:lnTo>
                  <a:lnTo>
                    <a:pt x="140" y="196"/>
                  </a:lnTo>
                  <a:lnTo>
                    <a:pt x="140" y="223"/>
                  </a:lnTo>
                  <a:lnTo>
                    <a:pt x="145" y="249"/>
                  </a:lnTo>
                  <a:lnTo>
                    <a:pt x="105" y="245"/>
                  </a:lnTo>
                  <a:lnTo>
                    <a:pt x="80" y="240"/>
                  </a:lnTo>
                  <a:lnTo>
                    <a:pt x="60" y="227"/>
                  </a:lnTo>
                  <a:lnTo>
                    <a:pt x="45" y="209"/>
                  </a:lnTo>
                  <a:lnTo>
                    <a:pt x="30" y="183"/>
                  </a:lnTo>
                  <a:lnTo>
                    <a:pt x="25" y="165"/>
                  </a:lnTo>
                  <a:lnTo>
                    <a:pt x="15" y="143"/>
                  </a:lnTo>
                  <a:lnTo>
                    <a:pt x="15" y="116"/>
                  </a:lnTo>
                  <a:lnTo>
                    <a:pt x="0" y="85"/>
                  </a:lnTo>
                  <a:lnTo>
                    <a:pt x="0" y="67"/>
                  </a:lnTo>
                  <a:lnTo>
                    <a:pt x="0" y="49"/>
                  </a:lnTo>
                  <a:lnTo>
                    <a:pt x="10" y="40"/>
                  </a:lnTo>
                  <a:lnTo>
                    <a:pt x="35" y="27"/>
                  </a:lnTo>
                  <a:lnTo>
                    <a:pt x="75" y="31"/>
                  </a:lnTo>
                  <a:lnTo>
                    <a:pt x="110" y="31"/>
                  </a:lnTo>
                  <a:lnTo>
                    <a:pt x="155" y="31"/>
                  </a:lnTo>
                  <a:lnTo>
                    <a:pt x="191" y="22"/>
                  </a:lnTo>
                  <a:lnTo>
                    <a:pt x="216" y="0"/>
                  </a:lnTo>
                  <a:lnTo>
                    <a:pt x="271" y="36"/>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03" name="Freeform 76"/>
            <p:cNvSpPr>
              <a:spLocks/>
            </p:cNvSpPr>
            <p:nvPr/>
          </p:nvSpPr>
          <p:spPr bwMode="auto">
            <a:xfrm>
              <a:off x="4691" y="2393"/>
              <a:ext cx="711" cy="232"/>
            </a:xfrm>
            <a:custGeom>
              <a:avLst/>
              <a:gdLst>
                <a:gd name="T0" fmla="*/ 115 w 711"/>
                <a:gd name="T1" fmla="*/ 0 h 232"/>
                <a:gd name="T2" fmla="*/ 175 w 711"/>
                <a:gd name="T3" fmla="*/ 72 h 232"/>
                <a:gd name="T4" fmla="*/ 190 w 711"/>
                <a:gd name="T5" fmla="*/ 58 h 232"/>
                <a:gd name="T6" fmla="*/ 215 w 711"/>
                <a:gd name="T7" fmla="*/ 49 h 232"/>
                <a:gd name="T8" fmla="*/ 235 w 711"/>
                <a:gd name="T9" fmla="*/ 40 h 232"/>
                <a:gd name="T10" fmla="*/ 255 w 711"/>
                <a:gd name="T11" fmla="*/ 27 h 232"/>
                <a:gd name="T12" fmla="*/ 290 w 711"/>
                <a:gd name="T13" fmla="*/ 14 h 232"/>
                <a:gd name="T14" fmla="*/ 320 w 711"/>
                <a:gd name="T15" fmla="*/ 14 h 232"/>
                <a:gd name="T16" fmla="*/ 350 w 711"/>
                <a:gd name="T17" fmla="*/ 14 h 232"/>
                <a:gd name="T18" fmla="*/ 386 w 711"/>
                <a:gd name="T19" fmla="*/ 27 h 232"/>
                <a:gd name="T20" fmla="*/ 396 w 711"/>
                <a:gd name="T21" fmla="*/ 40 h 232"/>
                <a:gd name="T22" fmla="*/ 416 w 711"/>
                <a:gd name="T23" fmla="*/ 54 h 232"/>
                <a:gd name="T24" fmla="*/ 431 w 711"/>
                <a:gd name="T25" fmla="*/ 72 h 232"/>
                <a:gd name="T26" fmla="*/ 451 w 711"/>
                <a:gd name="T27" fmla="*/ 98 h 232"/>
                <a:gd name="T28" fmla="*/ 476 w 711"/>
                <a:gd name="T29" fmla="*/ 94 h 232"/>
                <a:gd name="T30" fmla="*/ 501 w 711"/>
                <a:gd name="T31" fmla="*/ 85 h 232"/>
                <a:gd name="T32" fmla="*/ 526 w 711"/>
                <a:gd name="T33" fmla="*/ 76 h 232"/>
                <a:gd name="T34" fmla="*/ 551 w 711"/>
                <a:gd name="T35" fmla="*/ 67 h 232"/>
                <a:gd name="T36" fmla="*/ 576 w 711"/>
                <a:gd name="T37" fmla="*/ 54 h 232"/>
                <a:gd name="T38" fmla="*/ 596 w 711"/>
                <a:gd name="T39" fmla="*/ 45 h 232"/>
                <a:gd name="T40" fmla="*/ 626 w 711"/>
                <a:gd name="T41" fmla="*/ 40 h 232"/>
                <a:gd name="T42" fmla="*/ 656 w 711"/>
                <a:gd name="T43" fmla="*/ 49 h 232"/>
                <a:gd name="T44" fmla="*/ 711 w 711"/>
                <a:gd name="T45" fmla="*/ 187 h 232"/>
                <a:gd name="T46" fmla="*/ 681 w 711"/>
                <a:gd name="T47" fmla="*/ 174 h 232"/>
                <a:gd name="T48" fmla="*/ 656 w 711"/>
                <a:gd name="T49" fmla="*/ 174 h 232"/>
                <a:gd name="T50" fmla="*/ 631 w 711"/>
                <a:gd name="T51" fmla="*/ 174 h 232"/>
                <a:gd name="T52" fmla="*/ 611 w 711"/>
                <a:gd name="T53" fmla="*/ 174 h 232"/>
                <a:gd name="T54" fmla="*/ 566 w 711"/>
                <a:gd name="T55" fmla="*/ 178 h 232"/>
                <a:gd name="T56" fmla="*/ 531 w 711"/>
                <a:gd name="T57" fmla="*/ 192 h 232"/>
                <a:gd name="T58" fmla="*/ 486 w 711"/>
                <a:gd name="T59" fmla="*/ 201 h 232"/>
                <a:gd name="T60" fmla="*/ 451 w 711"/>
                <a:gd name="T61" fmla="*/ 214 h 232"/>
                <a:gd name="T62" fmla="*/ 426 w 711"/>
                <a:gd name="T63" fmla="*/ 219 h 232"/>
                <a:gd name="T64" fmla="*/ 401 w 711"/>
                <a:gd name="T65" fmla="*/ 223 h 232"/>
                <a:gd name="T66" fmla="*/ 381 w 711"/>
                <a:gd name="T67" fmla="*/ 227 h 232"/>
                <a:gd name="T68" fmla="*/ 355 w 711"/>
                <a:gd name="T69" fmla="*/ 232 h 232"/>
                <a:gd name="T70" fmla="*/ 305 w 711"/>
                <a:gd name="T71" fmla="*/ 134 h 232"/>
                <a:gd name="T72" fmla="*/ 280 w 711"/>
                <a:gd name="T73" fmla="*/ 134 h 232"/>
                <a:gd name="T74" fmla="*/ 260 w 711"/>
                <a:gd name="T75" fmla="*/ 143 h 232"/>
                <a:gd name="T76" fmla="*/ 240 w 711"/>
                <a:gd name="T77" fmla="*/ 152 h 232"/>
                <a:gd name="T78" fmla="*/ 220 w 711"/>
                <a:gd name="T79" fmla="*/ 161 h 232"/>
                <a:gd name="T80" fmla="*/ 175 w 711"/>
                <a:gd name="T81" fmla="*/ 183 h 232"/>
                <a:gd name="T82" fmla="*/ 140 w 711"/>
                <a:gd name="T83" fmla="*/ 201 h 232"/>
                <a:gd name="T84" fmla="*/ 115 w 711"/>
                <a:gd name="T85" fmla="*/ 205 h 232"/>
                <a:gd name="T86" fmla="*/ 95 w 711"/>
                <a:gd name="T87" fmla="*/ 214 h 232"/>
                <a:gd name="T88" fmla="*/ 75 w 711"/>
                <a:gd name="T89" fmla="*/ 214 h 232"/>
                <a:gd name="T90" fmla="*/ 60 w 711"/>
                <a:gd name="T91" fmla="*/ 214 h 232"/>
                <a:gd name="T92" fmla="*/ 40 w 711"/>
                <a:gd name="T93" fmla="*/ 201 h 232"/>
                <a:gd name="T94" fmla="*/ 25 w 711"/>
                <a:gd name="T95" fmla="*/ 192 h 232"/>
                <a:gd name="T96" fmla="*/ 15 w 711"/>
                <a:gd name="T97" fmla="*/ 174 h 232"/>
                <a:gd name="T98" fmla="*/ 0 w 711"/>
                <a:gd name="T99" fmla="*/ 152 h 232"/>
                <a:gd name="T100" fmla="*/ 115 w 711"/>
                <a:gd name="T101" fmla="*/ 0 h 232"/>
                <a:gd name="T102" fmla="*/ 115 w 711"/>
                <a:gd name="T103" fmla="*/ 0 h 23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711" h="232">
                  <a:moveTo>
                    <a:pt x="115" y="0"/>
                  </a:moveTo>
                  <a:lnTo>
                    <a:pt x="175" y="72"/>
                  </a:lnTo>
                  <a:lnTo>
                    <a:pt x="190" y="58"/>
                  </a:lnTo>
                  <a:lnTo>
                    <a:pt x="215" y="49"/>
                  </a:lnTo>
                  <a:lnTo>
                    <a:pt x="235" y="40"/>
                  </a:lnTo>
                  <a:lnTo>
                    <a:pt x="255" y="27"/>
                  </a:lnTo>
                  <a:lnTo>
                    <a:pt x="290" y="14"/>
                  </a:lnTo>
                  <a:lnTo>
                    <a:pt x="320" y="14"/>
                  </a:lnTo>
                  <a:lnTo>
                    <a:pt x="350" y="14"/>
                  </a:lnTo>
                  <a:lnTo>
                    <a:pt x="386" y="27"/>
                  </a:lnTo>
                  <a:lnTo>
                    <a:pt x="396" y="40"/>
                  </a:lnTo>
                  <a:lnTo>
                    <a:pt x="416" y="54"/>
                  </a:lnTo>
                  <a:lnTo>
                    <a:pt x="431" y="72"/>
                  </a:lnTo>
                  <a:lnTo>
                    <a:pt x="451" y="98"/>
                  </a:lnTo>
                  <a:lnTo>
                    <a:pt x="476" y="94"/>
                  </a:lnTo>
                  <a:lnTo>
                    <a:pt x="501" y="85"/>
                  </a:lnTo>
                  <a:lnTo>
                    <a:pt x="526" y="76"/>
                  </a:lnTo>
                  <a:lnTo>
                    <a:pt x="551" y="67"/>
                  </a:lnTo>
                  <a:lnTo>
                    <a:pt x="576" y="54"/>
                  </a:lnTo>
                  <a:lnTo>
                    <a:pt x="596" y="45"/>
                  </a:lnTo>
                  <a:lnTo>
                    <a:pt x="626" y="40"/>
                  </a:lnTo>
                  <a:lnTo>
                    <a:pt x="656" y="49"/>
                  </a:lnTo>
                  <a:lnTo>
                    <a:pt x="711" y="187"/>
                  </a:lnTo>
                  <a:lnTo>
                    <a:pt x="681" y="174"/>
                  </a:lnTo>
                  <a:lnTo>
                    <a:pt x="656" y="174"/>
                  </a:lnTo>
                  <a:lnTo>
                    <a:pt x="631" y="174"/>
                  </a:lnTo>
                  <a:lnTo>
                    <a:pt x="611" y="174"/>
                  </a:lnTo>
                  <a:lnTo>
                    <a:pt x="566" y="178"/>
                  </a:lnTo>
                  <a:lnTo>
                    <a:pt x="531" y="192"/>
                  </a:lnTo>
                  <a:lnTo>
                    <a:pt x="486" y="201"/>
                  </a:lnTo>
                  <a:lnTo>
                    <a:pt x="451" y="214"/>
                  </a:lnTo>
                  <a:lnTo>
                    <a:pt x="426" y="219"/>
                  </a:lnTo>
                  <a:lnTo>
                    <a:pt x="401" y="223"/>
                  </a:lnTo>
                  <a:lnTo>
                    <a:pt x="381" y="227"/>
                  </a:lnTo>
                  <a:lnTo>
                    <a:pt x="355" y="232"/>
                  </a:lnTo>
                  <a:lnTo>
                    <a:pt x="305" y="134"/>
                  </a:lnTo>
                  <a:lnTo>
                    <a:pt x="280" y="134"/>
                  </a:lnTo>
                  <a:lnTo>
                    <a:pt x="260" y="143"/>
                  </a:lnTo>
                  <a:lnTo>
                    <a:pt x="240" y="152"/>
                  </a:lnTo>
                  <a:lnTo>
                    <a:pt x="220" y="161"/>
                  </a:lnTo>
                  <a:lnTo>
                    <a:pt x="175" y="183"/>
                  </a:lnTo>
                  <a:lnTo>
                    <a:pt x="140" y="201"/>
                  </a:lnTo>
                  <a:lnTo>
                    <a:pt x="115" y="205"/>
                  </a:lnTo>
                  <a:lnTo>
                    <a:pt x="95" y="214"/>
                  </a:lnTo>
                  <a:lnTo>
                    <a:pt x="75" y="214"/>
                  </a:lnTo>
                  <a:lnTo>
                    <a:pt x="60" y="214"/>
                  </a:lnTo>
                  <a:lnTo>
                    <a:pt x="40" y="201"/>
                  </a:lnTo>
                  <a:lnTo>
                    <a:pt x="25" y="192"/>
                  </a:lnTo>
                  <a:lnTo>
                    <a:pt x="15" y="174"/>
                  </a:lnTo>
                  <a:lnTo>
                    <a:pt x="0" y="152"/>
                  </a:lnTo>
                  <a:lnTo>
                    <a:pt x="115" y="0"/>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04" name="Freeform 77"/>
            <p:cNvSpPr>
              <a:spLocks/>
            </p:cNvSpPr>
            <p:nvPr/>
          </p:nvSpPr>
          <p:spPr bwMode="auto">
            <a:xfrm>
              <a:off x="5483" y="2456"/>
              <a:ext cx="371" cy="222"/>
            </a:xfrm>
            <a:custGeom>
              <a:avLst/>
              <a:gdLst>
                <a:gd name="T0" fmla="*/ 225 w 371"/>
                <a:gd name="T1" fmla="*/ 53 h 222"/>
                <a:gd name="T2" fmla="*/ 260 w 371"/>
                <a:gd name="T3" fmla="*/ 40 h 222"/>
                <a:gd name="T4" fmla="*/ 290 w 371"/>
                <a:gd name="T5" fmla="*/ 26 h 222"/>
                <a:gd name="T6" fmla="*/ 325 w 371"/>
                <a:gd name="T7" fmla="*/ 22 h 222"/>
                <a:gd name="T8" fmla="*/ 371 w 371"/>
                <a:gd name="T9" fmla="*/ 35 h 222"/>
                <a:gd name="T10" fmla="*/ 335 w 371"/>
                <a:gd name="T11" fmla="*/ 49 h 222"/>
                <a:gd name="T12" fmla="*/ 305 w 371"/>
                <a:gd name="T13" fmla="*/ 75 h 222"/>
                <a:gd name="T14" fmla="*/ 275 w 371"/>
                <a:gd name="T15" fmla="*/ 102 h 222"/>
                <a:gd name="T16" fmla="*/ 245 w 371"/>
                <a:gd name="T17" fmla="*/ 138 h 222"/>
                <a:gd name="T18" fmla="*/ 205 w 371"/>
                <a:gd name="T19" fmla="*/ 164 h 222"/>
                <a:gd name="T20" fmla="*/ 170 w 371"/>
                <a:gd name="T21" fmla="*/ 196 h 222"/>
                <a:gd name="T22" fmla="*/ 130 w 371"/>
                <a:gd name="T23" fmla="*/ 209 h 222"/>
                <a:gd name="T24" fmla="*/ 95 w 371"/>
                <a:gd name="T25" fmla="*/ 222 h 222"/>
                <a:gd name="T26" fmla="*/ 65 w 371"/>
                <a:gd name="T27" fmla="*/ 209 h 222"/>
                <a:gd name="T28" fmla="*/ 50 w 371"/>
                <a:gd name="T29" fmla="*/ 200 h 222"/>
                <a:gd name="T30" fmla="*/ 35 w 371"/>
                <a:gd name="T31" fmla="*/ 187 h 222"/>
                <a:gd name="T32" fmla="*/ 25 w 371"/>
                <a:gd name="T33" fmla="*/ 173 h 222"/>
                <a:gd name="T34" fmla="*/ 15 w 371"/>
                <a:gd name="T35" fmla="*/ 156 h 222"/>
                <a:gd name="T36" fmla="*/ 10 w 371"/>
                <a:gd name="T37" fmla="*/ 138 h 222"/>
                <a:gd name="T38" fmla="*/ 0 w 371"/>
                <a:gd name="T39" fmla="*/ 120 h 222"/>
                <a:gd name="T40" fmla="*/ 0 w 371"/>
                <a:gd name="T41" fmla="*/ 107 h 222"/>
                <a:gd name="T42" fmla="*/ 15 w 371"/>
                <a:gd name="T43" fmla="*/ 75 h 222"/>
                <a:gd name="T44" fmla="*/ 35 w 371"/>
                <a:gd name="T45" fmla="*/ 49 h 222"/>
                <a:gd name="T46" fmla="*/ 65 w 371"/>
                <a:gd name="T47" fmla="*/ 22 h 222"/>
                <a:gd name="T48" fmla="*/ 100 w 371"/>
                <a:gd name="T49" fmla="*/ 9 h 222"/>
                <a:gd name="T50" fmla="*/ 130 w 371"/>
                <a:gd name="T51" fmla="*/ 0 h 222"/>
                <a:gd name="T52" fmla="*/ 165 w 371"/>
                <a:gd name="T53" fmla="*/ 4 h 222"/>
                <a:gd name="T54" fmla="*/ 180 w 371"/>
                <a:gd name="T55" fmla="*/ 9 h 222"/>
                <a:gd name="T56" fmla="*/ 195 w 371"/>
                <a:gd name="T57" fmla="*/ 22 h 222"/>
                <a:gd name="T58" fmla="*/ 210 w 371"/>
                <a:gd name="T59" fmla="*/ 35 h 222"/>
                <a:gd name="T60" fmla="*/ 225 w 371"/>
                <a:gd name="T61" fmla="*/ 53 h 222"/>
                <a:gd name="T62" fmla="*/ 225 w 371"/>
                <a:gd name="T63" fmla="*/ 53 h 2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71" h="222">
                  <a:moveTo>
                    <a:pt x="225" y="53"/>
                  </a:moveTo>
                  <a:lnTo>
                    <a:pt x="260" y="40"/>
                  </a:lnTo>
                  <a:lnTo>
                    <a:pt x="290" y="26"/>
                  </a:lnTo>
                  <a:lnTo>
                    <a:pt x="325" y="22"/>
                  </a:lnTo>
                  <a:lnTo>
                    <a:pt x="371" y="35"/>
                  </a:lnTo>
                  <a:lnTo>
                    <a:pt x="335" y="49"/>
                  </a:lnTo>
                  <a:lnTo>
                    <a:pt x="305" y="75"/>
                  </a:lnTo>
                  <a:lnTo>
                    <a:pt x="275" y="102"/>
                  </a:lnTo>
                  <a:lnTo>
                    <a:pt x="245" y="138"/>
                  </a:lnTo>
                  <a:lnTo>
                    <a:pt x="205" y="164"/>
                  </a:lnTo>
                  <a:lnTo>
                    <a:pt x="170" y="196"/>
                  </a:lnTo>
                  <a:lnTo>
                    <a:pt x="130" y="209"/>
                  </a:lnTo>
                  <a:lnTo>
                    <a:pt x="95" y="222"/>
                  </a:lnTo>
                  <a:lnTo>
                    <a:pt x="65" y="209"/>
                  </a:lnTo>
                  <a:lnTo>
                    <a:pt x="50" y="200"/>
                  </a:lnTo>
                  <a:lnTo>
                    <a:pt x="35" y="187"/>
                  </a:lnTo>
                  <a:lnTo>
                    <a:pt x="25" y="173"/>
                  </a:lnTo>
                  <a:lnTo>
                    <a:pt x="15" y="156"/>
                  </a:lnTo>
                  <a:lnTo>
                    <a:pt x="10" y="138"/>
                  </a:lnTo>
                  <a:lnTo>
                    <a:pt x="0" y="120"/>
                  </a:lnTo>
                  <a:lnTo>
                    <a:pt x="0" y="107"/>
                  </a:lnTo>
                  <a:lnTo>
                    <a:pt x="15" y="75"/>
                  </a:lnTo>
                  <a:lnTo>
                    <a:pt x="35" y="49"/>
                  </a:lnTo>
                  <a:lnTo>
                    <a:pt x="65" y="22"/>
                  </a:lnTo>
                  <a:lnTo>
                    <a:pt x="100" y="9"/>
                  </a:lnTo>
                  <a:lnTo>
                    <a:pt x="130" y="0"/>
                  </a:lnTo>
                  <a:lnTo>
                    <a:pt x="165" y="4"/>
                  </a:lnTo>
                  <a:lnTo>
                    <a:pt x="180" y="9"/>
                  </a:lnTo>
                  <a:lnTo>
                    <a:pt x="195" y="22"/>
                  </a:lnTo>
                  <a:lnTo>
                    <a:pt x="210" y="35"/>
                  </a:lnTo>
                  <a:lnTo>
                    <a:pt x="225" y="53"/>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05" name="Freeform 78"/>
            <p:cNvSpPr>
              <a:spLocks/>
            </p:cNvSpPr>
            <p:nvPr/>
          </p:nvSpPr>
          <p:spPr bwMode="auto">
            <a:xfrm>
              <a:off x="-42" y="2509"/>
              <a:ext cx="256" cy="352"/>
            </a:xfrm>
            <a:custGeom>
              <a:avLst/>
              <a:gdLst>
                <a:gd name="T0" fmla="*/ 256 w 256"/>
                <a:gd name="T1" fmla="*/ 352 h 352"/>
                <a:gd name="T2" fmla="*/ 216 w 256"/>
                <a:gd name="T3" fmla="*/ 343 h 352"/>
                <a:gd name="T4" fmla="*/ 191 w 256"/>
                <a:gd name="T5" fmla="*/ 329 h 352"/>
                <a:gd name="T6" fmla="*/ 166 w 256"/>
                <a:gd name="T7" fmla="*/ 316 h 352"/>
                <a:gd name="T8" fmla="*/ 146 w 256"/>
                <a:gd name="T9" fmla="*/ 303 h 352"/>
                <a:gd name="T10" fmla="*/ 121 w 256"/>
                <a:gd name="T11" fmla="*/ 281 h 352"/>
                <a:gd name="T12" fmla="*/ 106 w 256"/>
                <a:gd name="T13" fmla="*/ 258 h 352"/>
                <a:gd name="T14" fmla="*/ 90 w 256"/>
                <a:gd name="T15" fmla="*/ 236 h 352"/>
                <a:gd name="T16" fmla="*/ 80 w 256"/>
                <a:gd name="T17" fmla="*/ 214 h 352"/>
                <a:gd name="T18" fmla="*/ 70 w 256"/>
                <a:gd name="T19" fmla="*/ 183 h 352"/>
                <a:gd name="T20" fmla="*/ 55 w 256"/>
                <a:gd name="T21" fmla="*/ 156 h 352"/>
                <a:gd name="T22" fmla="*/ 45 w 256"/>
                <a:gd name="T23" fmla="*/ 129 h 352"/>
                <a:gd name="T24" fmla="*/ 35 w 256"/>
                <a:gd name="T25" fmla="*/ 98 h 352"/>
                <a:gd name="T26" fmla="*/ 25 w 256"/>
                <a:gd name="T27" fmla="*/ 71 h 352"/>
                <a:gd name="T28" fmla="*/ 20 w 256"/>
                <a:gd name="T29" fmla="*/ 45 h 352"/>
                <a:gd name="T30" fmla="*/ 5 w 256"/>
                <a:gd name="T31" fmla="*/ 22 h 352"/>
                <a:gd name="T32" fmla="*/ 0 w 256"/>
                <a:gd name="T33" fmla="*/ 0 h 352"/>
                <a:gd name="T34" fmla="*/ 5 w 256"/>
                <a:gd name="T35" fmla="*/ 0 h 352"/>
                <a:gd name="T36" fmla="*/ 20 w 256"/>
                <a:gd name="T37" fmla="*/ 5 h 352"/>
                <a:gd name="T38" fmla="*/ 40 w 256"/>
                <a:gd name="T39" fmla="*/ 18 h 352"/>
                <a:gd name="T40" fmla="*/ 65 w 256"/>
                <a:gd name="T41" fmla="*/ 40 h 352"/>
                <a:gd name="T42" fmla="*/ 85 w 256"/>
                <a:gd name="T43" fmla="*/ 62 h 352"/>
                <a:gd name="T44" fmla="*/ 106 w 256"/>
                <a:gd name="T45" fmla="*/ 94 h 352"/>
                <a:gd name="T46" fmla="*/ 131 w 256"/>
                <a:gd name="T47" fmla="*/ 125 h 352"/>
                <a:gd name="T48" fmla="*/ 151 w 256"/>
                <a:gd name="T49" fmla="*/ 156 h 352"/>
                <a:gd name="T50" fmla="*/ 171 w 256"/>
                <a:gd name="T51" fmla="*/ 187 h 352"/>
                <a:gd name="T52" fmla="*/ 196 w 256"/>
                <a:gd name="T53" fmla="*/ 218 h 352"/>
                <a:gd name="T54" fmla="*/ 211 w 256"/>
                <a:gd name="T55" fmla="*/ 249 h 352"/>
                <a:gd name="T56" fmla="*/ 231 w 256"/>
                <a:gd name="T57" fmla="*/ 281 h 352"/>
                <a:gd name="T58" fmla="*/ 236 w 256"/>
                <a:gd name="T59" fmla="*/ 303 h 352"/>
                <a:gd name="T60" fmla="*/ 246 w 256"/>
                <a:gd name="T61" fmla="*/ 325 h 352"/>
                <a:gd name="T62" fmla="*/ 251 w 256"/>
                <a:gd name="T63" fmla="*/ 343 h 352"/>
                <a:gd name="T64" fmla="*/ 256 w 256"/>
                <a:gd name="T65" fmla="*/ 352 h 352"/>
                <a:gd name="T66" fmla="*/ 256 w 256"/>
                <a:gd name="T67" fmla="*/ 352 h 35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56" h="352">
                  <a:moveTo>
                    <a:pt x="256" y="352"/>
                  </a:moveTo>
                  <a:lnTo>
                    <a:pt x="216" y="343"/>
                  </a:lnTo>
                  <a:lnTo>
                    <a:pt x="191" y="329"/>
                  </a:lnTo>
                  <a:lnTo>
                    <a:pt x="166" y="316"/>
                  </a:lnTo>
                  <a:lnTo>
                    <a:pt x="146" y="303"/>
                  </a:lnTo>
                  <a:lnTo>
                    <a:pt x="121" y="281"/>
                  </a:lnTo>
                  <a:lnTo>
                    <a:pt x="106" y="258"/>
                  </a:lnTo>
                  <a:lnTo>
                    <a:pt x="90" y="236"/>
                  </a:lnTo>
                  <a:lnTo>
                    <a:pt x="80" y="214"/>
                  </a:lnTo>
                  <a:lnTo>
                    <a:pt x="70" y="183"/>
                  </a:lnTo>
                  <a:lnTo>
                    <a:pt x="55" y="156"/>
                  </a:lnTo>
                  <a:lnTo>
                    <a:pt x="45" y="129"/>
                  </a:lnTo>
                  <a:lnTo>
                    <a:pt x="35" y="98"/>
                  </a:lnTo>
                  <a:lnTo>
                    <a:pt x="25" y="71"/>
                  </a:lnTo>
                  <a:lnTo>
                    <a:pt x="20" y="45"/>
                  </a:lnTo>
                  <a:lnTo>
                    <a:pt x="5" y="22"/>
                  </a:lnTo>
                  <a:lnTo>
                    <a:pt x="0" y="0"/>
                  </a:lnTo>
                  <a:lnTo>
                    <a:pt x="5" y="0"/>
                  </a:lnTo>
                  <a:lnTo>
                    <a:pt x="20" y="5"/>
                  </a:lnTo>
                  <a:lnTo>
                    <a:pt x="40" y="18"/>
                  </a:lnTo>
                  <a:lnTo>
                    <a:pt x="65" y="40"/>
                  </a:lnTo>
                  <a:lnTo>
                    <a:pt x="85" y="62"/>
                  </a:lnTo>
                  <a:lnTo>
                    <a:pt x="106" y="94"/>
                  </a:lnTo>
                  <a:lnTo>
                    <a:pt x="131" y="125"/>
                  </a:lnTo>
                  <a:lnTo>
                    <a:pt x="151" y="156"/>
                  </a:lnTo>
                  <a:lnTo>
                    <a:pt x="171" y="187"/>
                  </a:lnTo>
                  <a:lnTo>
                    <a:pt x="196" y="218"/>
                  </a:lnTo>
                  <a:lnTo>
                    <a:pt x="211" y="249"/>
                  </a:lnTo>
                  <a:lnTo>
                    <a:pt x="231" y="281"/>
                  </a:lnTo>
                  <a:lnTo>
                    <a:pt x="236" y="303"/>
                  </a:lnTo>
                  <a:lnTo>
                    <a:pt x="246" y="325"/>
                  </a:lnTo>
                  <a:lnTo>
                    <a:pt x="251" y="343"/>
                  </a:lnTo>
                  <a:lnTo>
                    <a:pt x="256" y="352"/>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06" name="Freeform 79"/>
            <p:cNvSpPr>
              <a:spLocks/>
            </p:cNvSpPr>
            <p:nvPr/>
          </p:nvSpPr>
          <p:spPr bwMode="auto">
            <a:xfrm>
              <a:off x="5778" y="2509"/>
              <a:ext cx="527" cy="200"/>
            </a:xfrm>
            <a:custGeom>
              <a:avLst/>
              <a:gdLst>
                <a:gd name="T0" fmla="*/ 527 w 527"/>
                <a:gd name="T1" fmla="*/ 36 h 200"/>
                <a:gd name="T2" fmla="*/ 527 w 527"/>
                <a:gd name="T3" fmla="*/ 54 h 200"/>
                <a:gd name="T4" fmla="*/ 527 w 527"/>
                <a:gd name="T5" fmla="*/ 71 h 200"/>
                <a:gd name="T6" fmla="*/ 517 w 527"/>
                <a:gd name="T7" fmla="*/ 85 h 200"/>
                <a:gd name="T8" fmla="*/ 517 w 527"/>
                <a:gd name="T9" fmla="*/ 98 h 200"/>
                <a:gd name="T10" fmla="*/ 492 w 527"/>
                <a:gd name="T11" fmla="*/ 120 h 200"/>
                <a:gd name="T12" fmla="*/ 467 w 527"/>
                <a:gd name="T13" fmla="*/ 143 h 200"/>
                <a:gd name="T14" fmla="*/ 426 w 527"/>
                <a:gd name="T15" fmla="*/ 151 h 200"/>
                <a:gd name="T16" fmla="*/ 391 w 527"/>
                <a:gd name="T17" fmla="*/ 165 h 200"/>
                <a:gd name="T18" fmla="*/ 356 w 527"/>
                <a:gd name="T19" fmla="*/ 178 h 200"/>
                <a:gd name="T20" fmla="*/ 341 w 527"/>
                <a:gd name="T21" fmla="*/ 200 h 200"/>
                <a:gd name="T22" fmla="*/ 281 w 527"/>
                <a:gd name="T23" fmla="*/ 200 h 200"/>
                <a:gd name="T24" fmla="*/ 271 w 527"/>
                <a:gd name="T25" fmla="*/ 178 h 200"/>
                <a:gd name="T26" fmla="*/ 256 w 527"/>
                <a:gd name="T27" fmla="*/ 160 h 200"/>
                <a:gd name="T28" fmla="*/ 241 w 527"/>
                <a:gd name="T29" fmla="*/ 147 h 200"/>
                <a:gd name="T30" fmla="*/ 226 w 527"/>
                <a:gd name="T31" fmla="*/ 134 h 200"/>
                <a:gd name="T32" fmla="*/ 196 w 527"/>
                <a:gd name="T33" fmla="*/ 134 h 200"/>
                <a:gd name="T34" fmla="*/ 171 w 527"/>
                <a:gd name="T35" fmla="*/ 143 h 200"/>
                <a:gd name="T36" fmla="*/ 141 w 527"/>
                <a:gd name="T37" fmla="*/ 151 h 200"/>
                <a:gd name="T38" fmla="*/ 111 w 527"/>
                <a:gd name="T39" fmla="*/ 160 h 200"/>
                <a:gd name="T40" fmla="*/ 81 w 527"/>
                <a:gd name="T41" fmla="*/ 165 h 200"/>
                <a:gd name="T42" fmla="*/ 56 w 527"/>
                <a:gd name="T43" fmla="*/ 169 h 200"/>
                <a:gd name="T44" fmla="*/ 25 w 527"/>
                <a:gd name="T45" fmla="*/ 160 h 200"/>
                <a:gd name="T46" fmla="*/ 0 w 527"/>
                <a:gd name="T47" fmla="*/ 151 h 200"/>
                <a:gd name="T48" fmla="*/ 25 w 527"/>
                <a:gd name="T49" fmla="*/ 120 h 200"/>
                <a:gd name="T50" fmla="*/ 50 w 527"/>
                <a:gd name="T51" fmla="*/ 98 h 200"/>
                <a:gd name="T52" fmla="*/ 81 w 527"/>
                <a:gd name="T53" fmla="*/ 71 h 200"/>
                <a:gd name="T54" fmla="*/ 116 w 527"/>
                <a:gd name="T55" fmla="*/ 58 h 200"/>
                <a:gd name="T56" fmla="*/ 151 w 527"/>
                <a:gd name="T57" fmla="*/ 36 h 200"/>
                <a:gd name="T58" fmla="*/ 186 w 527"/>
                <a:gd name="T59" fmla="*/ 22 h 200"/>
                <a:gd name="T60" fmla="*/ 226 w 527"/>
                <a:gd name="T61" fmla="*/ 9 h 200"/>
                <a:gd name="T62" fmla="*/ 266 w 527"/>
                <a:gd name="T63" fmla="*/ 0 h 200"/>
                <a:gd name="T64" fmla="*/ 271 w 527"/>
                <a:gd name="T65" fmla="*/ 18 h 200"/>
                <a:gd name="T66" fmla="*/ 286 w 527"/>
                <a:gd name="T67" fmla="*/ 36 h 200"/>
                <a:gd name="T68" fmla="*/ 296 w 527"/>
                <a:gd name="T69" fmla="*/ 45 h 200"/>
                <a:gd name="T70" fmla="*/ 306 w 527"/>
                <a:gd name="T71" fmla="*/ 58 h 200"/>
                <a:gd name="T72" fmla="*/ 341 w 527"/>
                <a:gd name="T73" fmla="*/ 58 h 200"/>
                <a:gd name="T74" fmla="*/ 371 w 527"/>
                <a:gd name="T75" fmla="*/ 58 h 200"/>
                <a:gd name="T76" fmla="*/ 406 w 527"/>
                <a:gd name="T77" fmla="*/ 45 h 200"/>
                <a:gd name="T78" fmla="*/ 447 w 527"/>
                <a:gd name="T79" fmla="*/ 36 h 200"/>
                <a:gd name="T80" fmla="*/ 487 w 527"/>
                <a:gd name="T81" fmla="*/ 27 h 200"/>
                <a:gd name="T82" fmla="*/ 527 w 527"/>
                <a:gd name="T83" fmla="*/ 36 h 200"/>
                <a:gd name="T84" fmla="*/ 527 w 527"/>
                <a:gd name="T85" fmla="*/ 36 h 20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27" h="200">
                  <a:moveTo>
                    <a:pt x="527" y="36"/>
                  </a:moveTo>
                  <a:lnTo>
                    <a:pt x="527" y="54"/>
                  </a:lnTo>
                  <a:lnTo>
                    <a:pt x="527" y="71"/>
                  </a:lnTo>
                  <a:lnTo>
                    <a:pt x="517" y="85"/>
                  </a:lnTo>
                  <a:lnTo>
                    <a:pt x="517" y="98"/>
                  </a:lnTo>
                  <a:lnTo>
                    <a:pt x="492" y="120"/>
                  </a:lnTo>
                  <a:lnTo>
                    <a:pt x="467" y="143"/>
                  </a:lnTo>
                  <a:lnTo>
                    <a:pt x="426" y="151"/>
                  </a:lnTo>
                  <a:lnTo>
                    <a:pt x="391" y="165"/>
                  </a:lnTo>
                  <a:lnTo>
                    <a:pt x="356" y="178"/>
                  </a:lnTo>
                  <a:lnTo>
                    <a:pt x="341" y="200"/>
                  </a:lnTo>
                  <a:lnTo>
                    <a:pt x="281" y="200"/>
                  </a:lnTo>
                  <a:lnTo>
                    <a:pt x="271" y="178"/>
                  </a:lnTo>
                  <a:lnTo>
                    <a:pt x="256" y="160"/>
                  </a:lnTo>
                  <a:lnTo>
                    <a:pt x="241" y="147"/>
                  </a:lnTo>
                  <a:lnTo>
                    <a:pt x="226" y="134"/>
                  </a:lnTo>
                  <a:lnTo>
                    <a:pt x="196" y="134"/>
                  </a:lnTo>
                  <a:lnTo>
                    <a:pt x="171" y="143"/>
                  </a:lnTo>
                  <a:lnTo>
                    <a:pt x="141" y="151"/>
                  </a:lnTo>
                  <a:lnTo>
                    <a:pt x="111" y="160"/>
                  </a:lnTo>
                  <a:lnTo>
                    <a:pt x="81" y="165"/>
                  </a:lnTo>
                  <a:lnTo>
                    <a:pt x="56" y="169"/>
                  </a:lnTo>
                  <a:lnTo>
                    <a:pt x="25" y="160"/>
                  </a:lnTo>
                  <a:lnTo>
                    <a:pt x="0" y="151"/>
                  </a:lnTo>
                  <a:lnTo>
                    <a:pt x="25" y="120"/>
                  </a:lnTo>
                  <a:lnTo>
                    <a:pt x="50" y="98"/>
                  </a:lnTo>
                  <a:lnTo>
                    <a:pt x="81" y="71"/>
                  </a:lnTo>
                  <a:lnTo>
                    <a:pt x="116" y="58"/>
                  </a:lnTo>
                  <a:lnTo>
                    <a:pt x="151" y="36"/>
                  </a:lnTo>
                  <a:lnTo>
                    <a:pt x="186" y="22"/>
                  </a:lnTo>
                  <a:lnTo>
                    <a:pt x="226" y="9"/>
                  </a:lnTo>
                  <a:lnTo>
                    <a:pt x="266" y="0"/>
                  </a:lnTo>
                  <a:lnTo>
                    <a:pt x="271" y="18"/>
                  </a:lnTo>
                  <a:lnTo>
                    <a:pt x="286" y="36"/>
                  </a:lnTo>
                  <a:lnTo>
                    <a:pt x="296" y="45"/>
                  </a:lnTo>
                  <a:lnTo>
                    <a:pt x="306" y="58"/>
                  </a:lnTo>
                  <a:lnTo>
                    <a:pt x="341" y="58"/>
                  </a:lnTo>
                  <a:lnTo>
                    <a:pt x="371" y="58"/>
                  </a:lnTo>
                  <a:lnTo>
                    <a:pt x="406" y="45"/>
                  </a:lnTo>
                  <a:lnTo>
                    <a:pt x="447" y="36"/>
                  </a:lnTo>
                  <a:lnTo>
                    <a:pt x="487" y="27"/>
                  </a:lnTo>
                  <a:lnTo>
                    <a:pt x="527" y="36"/>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07" name="Freeform 80"/>
            <p:cNvSpPr>
              <a:spLocks/>
            </p:cNvSpPr>
            <p:nvPr/>
          </p:nvSpPr>
          <p:spPr bwMode="auto">
            <a:xfrm>
              <a:off x="6380" y="2540"/>
              <a:ext cx="266" cy="187"/>
            </a:xfrm>
            <a:custGeom>
              <a:avLst/>
              <a:gdLst>
                <a:gd name="T0" fmla="*/ 266 w 266"/>
                <a:gd name="T1" fmla="*/ 40 h 187"/>
                <a:gd name="T2" fmla="*/ 261 w 266"/>
                <a:gd name="T3" fmla="*/ 54 h 187"/>
                <a:gd name="T4" fmla="*/ 261 w 266"/>
                <a:gd name="T5" fmla="*/ 76 h 187"/>
                <a:gd name="T6" fmla="*/ 256 w 266"/>
                <a:gd name="T7" fmla="*/ 89 h 187"/>
                <a:gd name="T8" fmla="*/ 246 w 266"/>
                <a:gd name="T9" fmla="*/ 103 h 187"/>
                <a:gd name="T10" fmla="*/ 220 w 266"/>
                <a:gd name="T11" fmla="*/ 125 h 187"/>
                <a:gd name="T12" fmla="*/ 185 w 266"/>
                <a:gd name="T13" fmla="*/ 138 h 187"/>
                <a:gd name="T14" fmla="*/ 140 w 266"/>
                <a:gd name="T15" fmla="*/ 147 h 187"/>
                <a:gd name="T16" fmla="*/ 105 w 266"/>
                <a:gd name="T17" fmla="*/ 156 h 187"/>
                <a:gd name="T18" fmla="*/ 65 w 266"/>
                <a:gd name="T19" fmla="*/ 169 h 187"/>
                <a:gd name="T20" fmla="*/ 40 w 266"/>
                <a:gd name="T21" fmla="*/ 187 h 187"/>
                <a:gd name="T22" fmla="*/ 20 w 266"/>
                <a:gd name="T23" fmla="*/ 156 h 187"/>
                <a:gd name="T24" fmla="*/ 5 w 266"/>
                <a:gd name="T25" fmla="*/ 129 h 187"/>
                <a:gd name="T26" fmla="*/ 0 w 266"/>
                <a:gd name="T27" fmla="*/ 98 h 187"/>
                <a:gd name="T28" fmla="*/ 0 w 266"/>
                <a:gd name="T29" fmla="*/ 67 h 187"/>
                <a:gd name="T30" fmla="*/ 25 w 266"/>
                <a:gd name="T31" fmla="*/ 54 h 187"/>
                <a:gd name="T32" fmla="*/ 60 w 266"/>
                <a:gd name="T33" fmla="*/ 40 h 187"/>
                <a:gd name="T34" fmla="*/ 95 w 266"/>
                <a:gd name="T35" fmla="*/ 23 h 187"/>
                <a:gd name="T36" fmla="*/ 125 w 266"/>
                <a:gd name="T37" fmla="*/ 9 h 187"/>
                <a:gd name="T38" fmla="*/ 160 w 266"/>
                <a:gd name="T39" fmla="*/ 0 h 187"/>
                <a:gd name="T40" fmla="*/ 195 w 266"/>
                <a:gd name="T41" fmla="*/ 5 h 187"/>
                <a:gd name="T42" fmla="*/ 231 w 266"/>
                <a:gd name="T43" fmla="*/ 14 h 187"/>
                <a:gd name="T44" fmla="*/ 266 w 266"/>
                <a:gd name="T45" fmla="*/ 40 h 187"/>
                <a:gd name="T46" fmla="*/ 266 w 266"/>
                <a:gd name="T47" fmla="*/ 40 h 18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66" h="187">
                  <a:moveTo>
                    <a:pt x="266" y="40"/>
                  </a:moveTo>
                  <a:lnTo>
                    <a:pt x="261" y="54"/>
                  </a:lnTo>
                  <a:lnTo>
                    <a:pt x="261" y="76"/>
                  </a:lnTo>
                  <a:lnTo>
                    <a:pt x="256" y="89"/>
                  </a:lnTo>
                  <a:lnTo>
                    <a:pt x="246" y="103"/>
                  </a:lnTo>
                  <a:lnTo>
                    <a:pt x="220" y="125"/>
                  </a:lnTo>
                  <a:lnTo>
                    <a:pt x="185" y="138"/>
                  </a:lnTo>
                  <a:lnTo>
                    <a:pt x="140" y="147"/>
                  </a:lnTo>
                  <a:lnTo>
                    <a:pt x="105" y="156"/>
                  </a:lnTo>
                  <a:lnTo>
                    <a:pt x="65" y="169"/>
                  </a:lnTo>
                  <a:lnTo>
                    <a:pt x="40" y="187"/>
                  </a:lnTo>
                  <a:lnTo>
                    <a:pt x="20" y="156"/>
                  </a:lnTo>
                  <a:lnTo>
                    <a:pt x="5" y="129"/>
                  </a:lnTo>
                  <a:lnTo>
                    <a:pt x="0" y="98"/>
                  </a:lnTo>
                  <a:lnTo>
                    <a:pt x="0" y="67"/>
                  </a:lnTo>
                  <a:lnTo>
                    <a:pt x="25" y="54"/>
                  </a:lnTo>
                  <a:lnTo>
                    <a:pt x="60" y="40"/>
                  </a:lnTo>
                  <a:lnTo>
                    <a:pt x="95" y="23"/>
                  </a:lnTo>
                  <a:lnTo>
                    <a:pt x="125" y="9"/>
                  </a:lnTo>
                  <a:lnTo>
                    <a:pt x="160" y="0"/>
                  </a:lnTo>
                  <a:lnTo>
                    <a:pt x="195" y="5"/>
                  </a:lnTo>
                  <a:lnTo>
                    <a:pt x="231" y="14"/>
                  </a:lnTo>
                  <a:lnTo>
                    <a:pt x="266" y="40"/>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08" name="Freeform 81"/>
            <p:cNvSpPr>
              <a:spLocks/>
            </p:cNvSpPr>
            <p:nvPr/>
          </p:nvSpPr>
          <p:spPr bwMode="auto">
            <a:xfrm>
              <a:off x="-1155" y="2625"/>
              <a:ext cx="457" cy="387"/>
            </a:xfrm>
            <a:custGeom>
              <a:avLst/>
              <a:gdLst>
                <a:gd name="T0" fmla="*/ 61 w 457"/>
                <a:gd name="T1" fmla="*/ 173 h 387"/>
                <a:gd name="T2" fmla="*/ 136 w 457"/>
                <a:gd name="T3" fmla="*/ 316 h 387"/>
                <a:gd name="T4" fmla="*/ 166 w 457"/>
                <a:gd name="T5" fmla="*/ 325 h 387"/>
                <a:gd name="T6" fmla="*/ 191 w 457"/>
                <a:gd name="T7" fmla="*/ 325 h 387"/>
                <a:gd name="T8" fmla="*/ 216 w 457"/>
                <a:gd name="T9" fmla="*/ 316 h 387"/>
                <a:gd name="T10" fmla="*/ 241 w 457"/>
                <a:gd name="T11" fmla="*/ 311 h 387"/>
                <a:gd name="T12" fmla="*/ 256 w 457"/>
                <a:gd name="T13" fmla="*/ 294 h 387"/>
                <a:gd name="T14" fmla="*/ 276 w 457"/>
                <a:gd name="T15" fmla="*/ 276 h 387"/>
                <a:gd name="T16" fmla="*/ 286 w 457"/>
                <a:gd name="T17" fmla="*/ 254 h 387"/>
                <a:gd name="T18" fmla="*/ 301 w 457"/>
                <a:gd name="T19" fmla="*/ 231 h 387"/>
                <a:gd name="T20" fmla="*/ 306 w 457"/>
                <a:gd name="T21" fmla="*/ 200 h 387"/>
                <a:gd name="T22" fmla="*/ 311 w 457"/>
                <a:gd name="T23" fmla="*/ 173 h 387"/>
                <a:gd name="T24" fmla="*/ 316 w 457"/>
                <a:gd name="T25" fmla="*/ 147 h 387"/>
                <a:gd name="T26" fmla="*/ 321 w 457"/>
                <a:gd name="T27" fmla="*/ 120 h 387"/>
                <a:gd name="T28" fmla="*/ 321 w 457"/>
                <a:gd name="T29" fmla="*/ 93 h 387"/>
                <a:gd name="T30" fmla="*/ 321 w 457"/>
                <a:gd name="T31" fmla="*/ 71 h 387"/>
                <a:gd name="T32" fmla="*/ 321 w 457"/>
                <a:gd name="T33" fmla="*/ 49 h 387"/>
                <a:gd name="T34" fmla="*/ 321 w 457"/>
                <a:gd name="T35" fmla="*/ 35 h 387"/>
                <a:gd name="T36" fmla="*/ 452 w 457"/>
                <a:gd name="T37" fmla="*/ 84 h 387"/>
                <a:gd name="T38" fmla="*/ 452 w 457"/>
                <a:gd name="T39" fmla="*/ 102 h 387"/>
                <a:gd name="T40" fmla="*/ 457 w 457"/>
                <a:gd name="T41" fmla="*/ 124 h 387"/>
                <a:gd name="T42" fmla="*/ 457 w 457"/>
                <a:gd name="T43" fmla="*/ 142 h 387"/>
                <a:gd name="T44" fmla="*/ 457 w 457"/>
                <a:gd name="T45" fmla="*/ 169 h 387"/>
                <a:gd name="T46" fmla="*/ 452 w 457"/>
                <a:gd name="T47" fmla="*/ 187 h 387"/>
                <a:gd name="T48" fmla="*/ 447 w 457"/>
                <a:gd name="T49" fmla="*/ 205 h 387"/>
                <a:gd name="T50" fmla="*/ 436 w 457"/>
                <a:gd name="T51" fmla="*/ 227 h 387"/>
                <a:gd name="T52" fmla="*/ 431 w 457"/>
                <a:gd name="T53" fmla="*/ 245 h 387"/>
                <a:gd name="T54" fmla="*/ 401 w 457"/>
                <a:gd name="T55" fmla="*/ 280 h 387"/>
                <a:gd name="T56" fmla="*/ 381 w 457"/>
                <a:gd name="T57" fmla="*/ 316 h 387"/>
                <a:gd name="T58" fmla="*/ 351 w 457"/>
                <a:gd name="T59" fmla="*/ 351 h 387"/>
                <a:gd name="T60" fmla="*/ 321 w 457"/>
                <a:gd name="T61" fmla="*/ 387 h 387"/>
                <a:gd name="T62" fmla="*/ 301 w 457"/>
                <a:gd name="T63" fmla="*/ 387 h 387"/>
                <a:gd name="T64" fmla="*/ 276 w 457"/>
                <a:gd name="T65" fmla="*/ 387 h 387"/>
                <a:gd name="T66" fmla="*/ 256 w 457"/>
                <a:gd name="T67" fmla="*/ 387 h 387"/>
                <a:gd name="T68" fmla="*/ 231 w 457"/>
                <a:gd name="T69" fmla="*/ 387 h 387"/>
                <a:gd name="T70" fmla="*/ 206 w 457"/>
                <a:gd name="T71" fmla="*/ 378 h 387"/>
                <a:gd name="T72" fmla="*/ 186 w 457"/>
                <a:gd name="T73" fmla="*/ 374 h 387"/>
                <a:gd name="T74" fmla="*/ 166 w 457"/>
                <a:gd name="T75" fmla="*/ 374 h 387"/>
                <a:gd name="T76" fmla="*/ 146 w 457"/>
                <a:gd name="T77" fmla="*/ 369 h 387"/>
                <a:gd name="T78" fmla="*/ 106 w 457"/>
                <a:gd name="T79" fmla="*/ 351 h 387"/>
                <a:gd name="T80" fmla="*/ 71 w 457"/>
                <a:gd name="T81" fmla="*/ 334 h 387"/>
                <a:gd name="T82" fmla="*/ 30 w 457"/>
                <a:gd name="T83" fmla="*/ 311 h 387"/>
                <a:gd name="T84" fmla="*/ 5 w 457"/>
                <a:gd name="T85" fmla="*/ 285 h 387"/>
                <a:gd name="T86" fmla="*/ 0 w 457"/>
                <a:gd name="T87" fmla="*/ 262 h 387"/>
                <a:gd name="T88" fmla="*/ 0 w 457"/>
                <a:gd name="T89" fmla="*/ 245 h 387"/>
                <a:gd name="T90" fmla="*/ 0 w 457"/>
                <a:gd name="T91" fmla="*/ 222 h 387"/>
                <a:gd name="T92" fmla="*/ 0 w 457"/>
                <a:gd name="T93" fmla="*/ 205 h 387"/>
                <a:gd name="T94" fmla="*/ 0 w 457"/>
                <a:gd name="T95" fmla="*/ 182 h 387"/>
                <a:gd name="T96" fmla="*/ 0 w 457"/>
                <a:gd name="T97" fmla="*/ 160 h 387"/>
                <a:gd name="T98" fmla="*/ 0 w 457"/>
                <a:gd name="T99" fmla="*/ 142 h 387"/>
                <a:gd name="T100" fmla="*/ 5 w 457"/>
                <a:gd name="T101" fmla="*/ 120 h 387"/>
                <a:gd name="T102" fmla="*/ 5 w 457"/>
                <a:gd name="T103" fmla="*/ 102 h 387"/>
                <a:gd name="T104" fmla="*/ 10 w 457"/>
                <a:gd name="T105" fmla="*/ 80 h 387"/>
                <a:gd name="T106" fmla="*/ 15 w 457"/>
                <a:gd name="T107" fmla="*/ 58 h 387"/>
                <a:gd name="T108" fmla="*/ 30 w 457"/>
                <a:gd name="T109" fmla="*/ 44 h 387"/>
                <a:gd name="T110" fmla="*/ 40 w 457"/>
                <a:gd name="T111" fmla="*/ 27 h 387"/>
                <a:gd name="T112" fmla="*/ 55 w 457"/>
                <a:gd name="T113" fmla="*/ 18 h 387"/>
                <a:gd name="T114" fmla="*/ 76 w 457"/>
                <a:gd name="T115" fmla="*/ 4 h 387"/>
                <a:gd name="T116" fmla="*/ 96 w 457"/>
                <a:gd name="T117" fmla="*/ 0 h 387"/>
                <a:gd name="T118" fmla="*/ 61 w 457"/>
                <a:gd name="T119" fmla="*/ 173 h 387"/>
                <a:gd name="T120" fmla="*/ 61 w 457"/>
                <a:gd name="T121" fmla="*/ 173 h 38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457" h="387">
                  <a:moveTo>
                    <a:pt x="61" y="173"/>
                  </a:moveTo>
                  <a:lnTo>
                    <a:pt x="136" y="316"/>
                  </a:lnTo>
                  <a:lnTo>
                    <a:pt x="166" y="325"/>
                  </a:lnTo>
                  <a:lnTo>
                    <a:pt x="191" y="325"/>
                  </a:lnTo>
                  <a:lnTo>
                    <a:pt x="216" y="316"/>
                  </a:lnTo>
                  <a:lnTo>
                    <a:pt x="241" y="311"/>
                  </a:lnTo>
                  <a:lnTo>
                    <a:pt x="256" y="294"/>
                  </a:lnTo>
                  <a:lnTo>
                    <a:pt x="276" y="276"/>
                  </a:lnTo>
                  <a:lnTo>
                    <a:pt x="286" y="254"/>
                  </a:lnTo>
                  <a:lnTo>
                    <a:pt x="301" y="231"/>
                  </a:lnTo>
                  <a:lnTo>
                    <a:pt x="306" y="200"/>
                  </a:lnTo>
                  <a:lnTo>
                    <a:pt x="311" y="173"/>
                  </a:lnTo>
                  <a:lnTo>
                    <a:pt x="316" y="147"/>
                  </a:lnTo>
                  <a:lnTo>
                    <a:pt x="321" y="120"/>
                  </a:lnTo>
                  <a:lnTo>
                    <a:pt x="321" y="93"/>
                  </a:lnTo>
                  <a:lnTo>
                    <a:pt x="321" y="71"/>
                  </a:lnTo>
                  <a:lnTo>
                    <a:pt x="321" y="49"/>
                  </a:lnTo>
                  <a:lnTo>
                    <a:pt x="321" y="35"/>
                  </a:lnTo>
                  <a:lnTo>
                    <a:pt x="452" y="84"/>
                  </a:lnTo>
                  <a:lnTo>
                    <a:pt x="452" y="102"/>
                  </a:lnTo>
                  <a:lnTo>
                    <a:pt x="457" y="124"/>
                  </a:lnTo>
                  <a:lnTo>
                    <a:pt x="457" y="142"/>
                  </a:lnTo>
                  <a:lnTo>
                    <a:pt x="457" y="169"/>
                  </a:lnTo>
                  <a:lnTo>
                    <a:pt x="452" y="187"/>
                  </a:lnTo>
                  <a:lnTo>
                    <a:pt x="447" y="205"/>
                  </a:lnTo>
                  <a:lnTo>
                    <a:pt x="436" y="227"/>
                  </a:lnTo>
                  <a:lnTo>
                    <a:pt x="431" y="245"/>
                  </a:lnTo>
                  <a:lnTo>
                    <a:pt x="401" y="280"/>
                  </a:lnTo>
                  <a:lnTo>
                    <a:pt x="381" y="316"/>
                  </a:lnTo>
                  <a:lnTo>
                    <a:pt x="351" y="351"/>
                  </a:lnTo>
                  <a:lnTo>
                    <a:pt x="321" y="387"/>
                  </a:lnTo>
                  <a:lnTo>
                    <a:pt x="301" y="387"/>
                  </a:lnTo>
                  <a:lnTo>
                    <a:pt x="276" y="387"/>
                  </a:lnTo>
                  <a:lnTo>
                    <a:pt x="256" y="387"/>
                  </a:lnTo>
                  <a:lnTo>
                    <a:pt x="231" y="387"/>
                  </a:lnTo>
                  <a:lnTo>
                    <a:pt x="206" y="378"/>
                  </a:lnTo>
                  <a:lnTo>
                    <a:pt x="186" y="374"/>
                  </a:lnTo>
                  <a:lnTo>
                    <a:pt x="166" y="374"/>
                  </a:lnTo>
                  <a:lnTo>
                    <a:pt x="146" y="369"/>
                  </a:lnTo>
                  <a:lnTo>
                    <a:pt x="106" y="351"/>
                  </a:lnTo>
                  <a:lnTo>
                    <a:pt x="71" y="334"/>
                  </a:lnTo>
                  <a:lnTo>
                    <a:pt x="30" y="311"/>
                  </a:lnTo>
                  <a:lnTo>
                    <a:pt x="5" y="285"/>
                  </a:lnTo>
                  <a:lnTo>
                    <a:pt x="0" y="262"/>
                  </a:lnTo>
                  <a:lnTo>
                    <a:pt x="0" y="245"/>
                  </a:lnTo>
                  <a:lnTo>
                    <a:pt x="0" y="222"/>
                  </a:lnTo>
                  <a:lnTo>
                    <a:pt x="0" y="205"/>
                  </a:lnTo>
                  <a:lnTo>
                    <a:pt x="0" y="182"/>
                  </a:lnTo>
                  <a:lnTo>
                    <a:pt x="0" y="160"/>
                  </a:lnTo>
                  <a:lnTo>
                    <a:pt x="0" y="142"/>
                  </a:lnTo>
                  <a:lnTo>
                    <a:pt x="5" y="120"/>
                  </a:lnTo>
                  <a:lnTo>
                    <a:pt x="5" y="102"/>
                  </a:lnTo>
                  <a:lnTo>
                    <a:pt x="10" y="80"/>
                  </a:lnTo>
                  <a:lnTo>
                    <a:pt x="15" y="58"/>
                  </a:lnTo>
                  <a:lnTo>
                    <a:pt x="30" y="44"/>
                  </a:lnTo>
                  <a:lnTo>
                    <a:pt x="40" y="27"/>
                  </a:lnTo>
                  <a:lnTo>
                    <a:pt x="55" y="18"/>
                  </a:lnTo>
                  <a:lnTo>
                    <a:pt x="76" y="4"/>
                  </a:lnTo>
                  <a:lnTo>
                    <a:pt x="96" y="0"/>
                  </a:lnTo>
                  <a:lnTo>
                    <a:pt x="61" y="173"/>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09" name="Freeform 82"/>
            <p:cNvSpPr>
              <a:spLocks/>
            </p:cNvSpPr>
            <p:nvPr/>
          </p:nvSpPr>
          <p:spPr bwMode="auto">
            <a:xfrm>
              <a:off x="424" y="2985"/>
              <a:ext cx="2657" cy="566"/>
            </a:xfrm>
            <a:custGeom>
              <a:avLst/>
              <a:gdLst>
                <a:gd name="T0" fmla="*/ 2657 w 2657"/>
                <a:gd name="T1" fmla="*/ 107 h 566"/>
                <a:gd name="T2" fmla="*/ 2527 w 2657"/>
                <a:gd name="T3" fmla="*/ 107 h 566"/>
                <a:gd name="T4" fmla="*/ 2337 w 2657"/>
                <a:gd name="T5" fmla="*/ 129 h 566"/>
                <a:gd name="T6" fmla="*/ 2111 w 2657"/>
                <a:gd name="T7" fmla="*/ 169 h 566"/>
                <a:gd name="T8" fmla="*/ 1875 w 2657"/>
                <a:gd name="T9" fmla="*/ 218 h 566"/>
                <a:gd name="T10" fmla="*/ 1630 w 2657"/>
                <a:gd name="T11" fmla="*/ 276 h 566"/>
                <a:gd name="T12" fmla="*/ 1404 w 2657"/>
                <a:gd name="T13" fmla="*/ 334 h 566"/>
                <a:gd name="T14" fmla="*/ 1229 w 2657"/>
                <a:gd name="T15" fmla="*/ 392 h 566"/>
                <a:gd name="T16" fmla="*/ 1103 w 2657"/>
                <a:gd name="T17" fmla="*/ 445 h 566"/>
                <a:gd name="T18" fmla="*/ 998 w 2657"/>
                <a:gd name="T19" fmla="*/ 441 h 566"/>
                <a:gd name="T20" fmla="*/ 888 w 2657"/>
                <a:gd name="T21" fmla="*/ 454 h 566"/>
                <a:gd name="T22" fmla="*/ 772 w 2657"/>
                <a:gd name="T23" fmla="*/ 472 h 566"/>
                <a:gd name="T24" fmla="*/ 652 w 2657"/>
                <a:gd name="T25" fmla="*/ 499 h 566"/>
                <a:gd name="T26" fmla="*/ 527 w 2657"/>
                <a:gd name="T27" fmla="*/ 521 h 566"/>
                <a:gd name="T28" fmla="*/ 407 w 2657"/>
                <a:gd name="T29" fmla="*/ 543 h 566"/>
                <a:gd name="T30" fmla="*/ 281 w 2657"/>
                <a:gd name="T31" fmla="*/ 552 h 566"/>
                <a:gd name="T32" fmla="*/ 166 w 2657"/>
                <a:gd name="T33" fmla="*/ 557 h 566"/>
                <a:gd name="T34" fmla="*/ 126 w 2657"/>
                <a:gd name="T35" fmla="*/ 566 h 566"/>
                <a:gd name="T36" fmla="*/ 91 w 2657"/>
                <a:gd name="T37" fmla="*/ 539 h 566"/>
                <a:gd name="T38" fmla="*/ 241 w 2657"/>
                <a:gd name="T39" fmla="*/ 521 h 566"/>
                <a:gd name="T40" fmla="*/ 391 w 2657"/>
                <a:gd name="T41" fmla="*/ 503 h 566"/>
                <a:gd name="T42" fmla="*/ 542 w 2657"/>
                <a:gd name="T43" fmla="*/ 481 h 566"/>
                <a:gd name="T44" fmla="*/ 692 w 2657"/>
                <a:gd name="T45" fmla="*/ 450 h 566"/>
                <a:gd name="T46" fmla="*/ 838 w 2657"/>
                <a:gd name="T47" fmla="*/ 419 h 566"/>
                <a:gd name="T48" fmla="*/ 983 w 2657"/>
                <a:gd name="T49" fmla="*/ 388 h 566"/>
                <a:gd name="T50" fmla="*/ 1128 w 2657"/>
                <a:gd name="T51" fmla="*/ 348 h 566"/>
                <a:gd name="T52" fmla="*/ 1274 w 2657"/>
                <a:gd name="T53" fmla="*/ 307 h 566"/>
                <a:gd name="T54" fmla="*/ 1179 w 2657"/>
                <a:gd name="T55" fmla="*/ 307 h 566"/>
                <a:gd name="T56" fmla="*/ 1033 w 2657"/>
                <a:gd name="T57" fmla="*/ 339 h 566"/>
                <a:gd name="T58" fmla="*/ 888 w 2657"/>
                <a:gd name="T59" fmla="*/ 365 h 566"/>
                <a:gd name="T60" fmla="*/ 742 w 2657"/>
                <a:gd name="T61" fmla="*/ 388 h 566"/>
                <a:gd name="T62" fmla="*/ 597 w 2657"/>
                <a:gd name="T63" fmla="*/ 405 h 566"/>
                <a:gd name="T64" fmla="*/ 452 w 2657"/>
                <a:gd name="T65" fmla="*/ 423 h 566"/>
                <a:gd name="T66" fmla="*/ 306 w 2657"/>
                <a:gd name="T67" fmla="*/ 441 h 566"/>
                <a:gd name="T68" fmla="*/ 161 w 2657"/>
                <a:gd name="T69" fmla="*/ 463 h 566"/>
                <a:gd name="T70" fmla="*/ 0 w 2657"/>
                <a:gd name="T71" fmla="*/ 423 h 566"/>
                <a:gd name="T72" fmla="*/ 156 w 2657"/>
                <a:gd name="T73" fmla="*/ 383 h 566"/>
                <a:gd name="T74" fmla="*/ 482 w 2657"/>
                <a:gd name="T75" fmla="*/ 339 h 566"/>
                <a:gd name="T76" fmla="*/ 828 w 2657"/>
                <a:gd name="T77" fmla="*/ 267 h 566"/>
                <a:gd name="T78" fmla="*/ 1179 w 2657"/>
                <a:gd name="T79" fmla="*/ 178 h 566"/>
                <a:gd name="T80" fmla="*/ 1529 w 2657"/>
                <a:gd name="T81" fmla="*/ 94 h 566"/>
                <a:gd name="T82" fmla="*/ 1870 w 2657"/>
                <a:gd name="T83" fmla="*/ 32 h 566"/>
                <a:gd name="T84" fmla="*/ 2201 w 2657"/>
                <a:gd name="T85" fmla="*/ 0 h 566"/>
                <a:gd name="T86" fmla="*/ 2512 w 2657"/>
                <a:gd name="T87" fmla="*/ 32 h 566"/>
                <a:gd name="T88" fmla="*/ 2657 w 2657"/>
                <a:gd name="T89" fmla="*/ 72 h 56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657" h="566">
                  <a:moveTo>
                    <a:pt x="2657" y="72"/>
                  </a:moveTo>
                  <a:lnTo>
                    <a:pt x="2657" y="107"/>
                  </a:lnTo>
                  <a:lnTo>
                    <a:pt x="2597" y="103"/>
                  </a:lnTo>
                  <a:lnTo>
                    <a:pt x="2527" y="107"/>
                  </a:lnTo>
                  <a:lnTo>
                    <a:pt x="2437" y="116"/>
                  </a:lnTo>
                  <a:lnTo>
                    <a:pt x="2337" y="129"/>
                  </a:lnTo>
                  <a:lnTo>
                    <a:pt x="2226" y="143"/>
                  </a:lnTo>
                  <a:lnTo>
                    <a:pt x="2111" y="169"/>
                  </a:lnTo>
                  <a:lnTo>
                    <a:pt x="1991" y="192"/>
                  </a:lnTo>
                  <a:lnTo>
                    <a:pt x="1875" y="218"/>
                  </a:lnTo>
                  <a:lnTo>
                    <a:pt x="1745" y="245"/>
                  </a:lnTo>
                  <a:lnTo>
                    <a:pt x="1630" y="276"/>
                  </a:lnTo>
                  <a:lnTo>
                    <a:pt x="1509" y="303"/>
                  </a:lnTo>
                  <a:lnTo>
                    <a:pt x="1404" y="334"/>
                  </a:lnTo>
                  <a:lnTo>
                    <a:pt x="1309" y="361"/>
                  </a:lnTo>
                  <a:lnTo>
                    <a:pt x="1229" y="392"/>
                  </a:lnTo>
                  <a:lnTo>
                    <a:pt x="1153" y="419"/>
                  </a:lnTo>
                  <a:lnTo>
                    <a:pt x="1103" y="445"/>
                  </a:lnTo>
                  <a:lnTo>
                    <a:pt x="1048" y="441"/>
                  </a:lnTo>
                  <a:lnTo>
                    <a:pt x="998" y="441"/>
                  </a:lnTo>
                  <a:lnTo>
                    <a:pt x="943" y="445"/>
                  </a:lnTo>
                  <a:lnTo>
                    <a:pt x="888" y="454"/>
                  </a:lnTo>
                  <a:lnTo>
                    <a:pt x="828" y="463"/>
                  </a:lnTo>
                  <a:lnTo>
                    <a:pt x="772" y="472"/>
                  </a:lnTo>
                  <a:lnTo>
                    <a:pt x="707" y="485"/>
                  </a:lnTo>
                  <a:lnTo>
                    <a:pt x="652" y="499"/>
                  </a:lnTo>
                  <a:lnTo>
                    <a:pt x="587" y="508"/>
                  </a:lnTo>
                  <a:lnTo>
                    <a:pt x="527" y="521"/>
                  </a:lnTo>
                  <a:lnTo>
                    <a:pt x="462" y="534"/>
                  </a:lnTo>
                  <a:lnTo>
                    <a:pt x="407" y="543"/>
                  </a:lnTo>
                  <a:lnTo>
                    <a:pt x="341" y="548"/>
                  </a:lnTo>
                  <a:lnTo>
                    <a:pt x="281" y="552"/>
                  </a:lnTo>
                  <a:lnTo>
                    <a:pt x="221" y="552"/>
                  </a:lnTo>
                  <a:lnTo>
                    <a:pt x="166" y="557"/>
                  </a:lnTo>
                  <a:lnTo>
                    <a:pt x="151" y="566"/>
                  </a:lnTo>
                  <a:lnTo>
                    <a:pt x="126" y="566"/>
                  </a:lnTo>
                  <a:lnTo>
                    <a:pt x="106" y="552"/>
                  </a:lnTo>
                  <a:lnTo>
                    <a:pt x="91" y="539"/>
                  </a:lnTo>
                  <a:lnTo>
                    <a:pt x="166" y="530"/>
                  </a:lnTo>
                  <a:lnTo>
                    <a:pt x="241" y="521"/>
                  </a:lnTo>
                  <a:lnTo>
                    <a:pt x="316" y="508"/>
                  </a:lnTo>
                  <a:lnTo>
                    <a:pt x="391" y="503"/>
                  </a:lnTo>
                  <a:lnTo>
                    <a:pt x="462" y="490"/>
                  </a:lnTo>
                  <a:lnTo>
                    <a:pt x="542" y="481"/>
                  </a:lnTo>
                  <a:lnTo>
                    <a:pt x="612" y="463"/>
                  </a:lnTo>
                  <a:lnTo>
                    <a:pt x="692" y="450"/>
                  </a:lnTo>
                  <a:lnTo>
                    <a:pt x="757" y="437"/>
                  </a:lnTo>
                  <a:lnTo>
                    <a:pt x="838" y="419"/>
                  </a:lnTo>
                  <a:lnTo>
                    <a:pt x="903" y="401"/>
                  </a:lnTo>
                  <a:lnTo>
                    <a:pt x="983" y="388"/>
                  </a:lnTo>
                  <a:lnTo>
                    <a:pt x="1048" y="365"/>
                  </a:lnTo>
                  <a:lnTo>
                    <a:pt x="1128" y="348"/>
                  </a:lnTo>
                  <a:lnTo>
                    <a:pt x="1194" y="325"/>
                  </a:lnTo>
                  <a:lnTo>
                    <a:pt x="1274" y="307"/>
                  </a:lnTo>
                  <a:lnTo>
                    <a:pt x="1254" y="290"/>
                  </a:lnTo>
                  <a:lnTo>
                    <a:pt x="1179" y="307"/>
                  </a:lnTo>
                  <a:lnTo>
                    <a:pt x="1108" y="325"/>
                  </a:lnTo>
                  <a:lnTo>
                    <a:pt x="1033" y="339"/>
                  </a:lnTo>
                  <a:lnTo>
                    <a:pt x="968" y="356"/>
                  </a:lnTo>
                  <a:lnTo>
                    <a:pt x="888" y="365"/>
                  </a:lnTo>
                  <a:lnTo>
                    <a:pt x="823" y="379"/>
                  </a:lnTo>
                  <a:lnTo>
                    <a:pt x="742" y="388"/>
                  </a:lnTo>
                  <a:lnTo>
                    <a:pt x="672" y="401"/>
                  </a:lnTo>
                  <a:lnTo>
                    <a:pt x="597" y="405"/>
                  </a:lnTo>
                  <a:lnTo>
                    <a:pt x="527" y="419"/>
                  </a:lnTo>
                  <a:lnTo>
                    <a:pt x="452" y="423"/>
                  </a:lnTo>
                  <a:lnTo>
                    <a:pt x="381" y="437"/>
                  </a:lnTo>
                  <a:lnTo>
                    <a:pt x="306" y="441"/>
                  </a:lnTo>
                  <a:lnTo>
                    <a:pt x="236" y="450"/>
                  </a:lnTo>
                  <a:lnTo>
                    <a:pt x="161" y="463"/>
                  </a:lnTo>
                  <a:lnTo>
                    <a:pt x="91" y="472"/>
                  </a:lnTo>
                  <a:lnTo>
                    <a:pt x="0" y="423"/>
                  </a:lnTo>
                  <a:lnTo>
                    <a:pt x="0" y="392"/>
                  </a:lnTo>
                  <a:lnTo>
                    <a:pt x="156" y="383"/>
                  </a:lnTo>
                  <a:lnTo>
                    <a:pt x="316" y="370"/>
                  </a:lnTo>
                  <a:lnTo>
                    <a:pt x="482" y="339"/>
                  </a:lnTo>
                  <a:lnTo>
                    <a:pt x="657" y="307"/>
                  </a:lnTo>
                  <a:lnTo>
                    <a:pt x="828" y="267"/>
                  </a:lnTo>
                  <a:lnTo>
                    <a:pt x="1003" y="227"/>
                  </a:lnTo>
                  <a:lnTo>
                    <a:pt x="1179" y="178"/>
                  </a:lnTo>
                  <a:lnTo>
                    <a:pt x="1359" y="138"/>
                  </a:lnTo>
                  <a:lnTo>
                    <a:pt x="1529" y="94"/>
                  </a:lnTo>
                  <a:lnTo>
                    <a:pt x="1700" y="58"/>
                  </a:lnTo>
                  <a:lnTo>
                    <a:pt x="1870" y="32"/>
                  </a:lnTo>
                  <a:lnTo>
                    <a:pt x="2041" y="14"/>
                  </a:lnTo>
                  <a:lnTo>
                    <a:pt x="2201" y="0"/>
                  </a:lnTo>
                  <a:lnTo>
                    <a:pt x="2362" y="14"/>
                  </a:lnTo>
                  <a:lnTo>
                    <a:pt x="2512" y="32"/>
                  </a:lnTo>
                  <a:lnTo>
                    <a:pt x="2657" y="72"/>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10" name="Freeform 83"/>
            <p:cNvSpPr>
              <a:spLocks/>
            </p:cNvSpPr>
            <p:nvPr/>
          </p:nvSpPr>
          <p:spPr bwMode="auto">
            <a:xfrm>
              <a:off x="-949" y="3074"/>
              <a:ext cx="486" cy="392"/>
            </a:xfrm>
            <a:custGeom>
              <a:avLst/>
              <a:gdLst>
                <a:gd name="T0" fmla="*/ 406 w 486"/>
                <a:gd name="T1" fmla="*/ 339 h 392"/>
                <a:gd name="T2" fmla="*/ 336 w 486"/>
                <a:gd name="T3" fmla="*/ 361 h 392"/>
                <a:gd name="T4" fmla="*/ 266 w 486"/>
                <a:gd name="T5" fmla="*/ 374 h 392"/>
                <a:gd name="T6" fmla="*/ 195 w 486"/>
                <a:gd name="T7" fmla="*/ 392 h 392"/>
                <a:gd name="T8" fmla="*/ 130 w 486"/>
                <a:gd name="T9" fmla="*/ 392 h 392"/>
                <a:gd name="T10" fmla="*/ 80 w 486"/>
                <a:gd name="T11" fmla="*/ 370 h 392"/>
                <a:gd name="T12" fmla="*/ 35 w 486"/>
                <a:gd name="T13" fmla="*/ 325 h 392"/>
                <a:gd name="T14" fmla="*/ 10 w 486"/>
                <a:gd name="T15" fmla="*/ 254 h 392"/>
                <a:gd name="T16" fmla="*/ 10 w 486"/>
                <a:gd name="T17" fmla="*/ 174 h 392"/>
                <a:gd name="T18" fmla="*/ 20 w 486"/>
                <a:gd name="T19" fmla="*/ 116 h 392"/>
                <a:gd name="T20" fmla="*/ 35 w 486"/>
                <a:gd name="T21" fmla="*/ 54 h 392"/>
                <a:gd name="T22" fmla="*/ 60 w 486"/>
                <a:gd name="T23" fmla="*/ 27 h 392"/>
                <a:gd name="T24" fmla="*/ 95 w 486"/>
                <a:gd name="T25" fmla="*/ 18 h 392"/>
                <a:gd name="T26" fmla="*/ 100 w 486"/>
                <a:gd name="T27" fmla="*/ 40 h 392"/>
                <a:gd name="T28" fmla="*/ 80 w 486"/>
                <a:gd name="T29" fmla="*/ 103 h 392"/>
                <a:gd name="T30" fmla="*/ 80 w 486"/>
                <a:gd name="T31" fmla="*/ 165 h 392"/>
                <a:gd name="T32" fmla="*/ 95 w 486"/>
                <a:gd name="T33" fmla="*/ 232 h 392"/>
                <a:gd name="T34" fmla="*/ 115 w 486"/>
                <a:gd name="T35" fmla="*/ 290 h 392"/>
                <a:gd name="T36" fmla="*/ 155 w 486"/>
                <a:gd name="T37" fmla="*/ 330 h 392"/>
                <a:gd name="T38" fmla="*/ 200 w 486"/>
                <a:gd name="T39" fmla="*/ 348 h 392"/>
                <a:gd name="T40" fmla="*/ 251 w 486"/>
                <a:gd name="T41" fmla="*/ 334 h 392"/>
                <a:gd name="T42" fmla="*/ 306 w 486"/>
                <a:gd name="T43" fmla="*/ 290 h 392"/>
                <a:gd name="T44" fmla="*/ 326 w 486"/>
                <a:gd name="T45" fmla="*/ 236 h 392"/>
                <a:gd name="T46" fmla="*/ 331 w 486"/>
                <a:gd name="T47" fmla="*/ 178 h 392"/>
                <a:gd name="T48" fmla="*/ 326 w 486"/>
                <a:gd name="T49" fmla="*/ 121 h 392"/>
                <a:gd name="T50" fmla="*/ 321 w 486"/>
                <a:gd name="T51" fmla="*/ 67 h 392"/>
                <a:gd name="T52" fmla="*/ 321 w 486"/>
                <a:gd name="T53" fmla="*/ 27 h 392"/>
                <a:gd name="T54" fmla="*/ 346 w 486"/>
                <a:gd name="T55" fmla="*/ 5 h 392"/>
                <a:gd name="T56" fmla="*/ 406 w 486"/>
                <a:gd name="T57" fmla="*/ 5 h 392"/>
                <a:gd name="T58" fmla="*/ 456 w 486"/>
                <a:gd name="T59" fmla="*/ 40 h 392"/>
                <a:gd name="T60" fmla="*/ 466 w 486"/>
                <a:gd name="T61" fmla="*/ 80 h 392"/>
                <a:gd name="T62" fmla="*/ 476 w 486"/>
                <a:gd name="T63" fmla="*/ 121 h 392"/>
                <a:gd name="T64" fmla="*/ 486 w 486"/>
                <a:gd name="T65" fmla="*/ 161 h 392"/>
                <a:gd name="T66" fmla="*/ 486 w 486"/>
                <a:gd name="T67" fmla="*/ 201 h 392"/>
                <a:gd name="T68" fmla="*/ 481 w 486"/>
                <a:gd name="T69" fmla="*/ 236 h 392"/>
                <a:gd name="T70" fmla="*/ 471 w 486"/>
                <a:gd name="T71" fmla="*/ 272 h 392"/>
                <a:gd name="T72" fmla="*/ 451 w 486"/>
                <a:gd name="T73" fmla="*/ 316 h 392"/>
                <a:gd name="T74" fmla="*/ 441 w 486"/>
                <a:gd name="T75" fmla="*/ 334 h 39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86" h="392">
                  <a:moveTo>
                    <a:pt x="441" y="334"/>
                  </a:moveTo>
                  <a:lnTo>
                    <a:pt x="406" y="339"/>
                  </a:lnTo>
                  <a:lnTo>
                    <a:pt x="371" y="348"/>
                  </a:lnTo>
                  <a:lnTo>
                    <a:pt x="336" y="361"/>
                  </a:lnTo>
                  <a:lnTo>
                    <a:pt x="301" y="370"/>
                  </a:lnTo>
                  <a:lnTo>
                    <a:pt x="266" y="374"/>
                  </a:lnTo>
                  <a:lnTo>
                    <a:pt x="230" y="383"/>
                  </a:lnTo>
                  <a:lnTo>
                    <a:pt x="195" y="392"/>
                  </a:lnTo>
                  <a:lnTo>
                    <a:pt x="165" y="392"/>
                  </a:lnTo>
                  <a:lnTo>
                    <a:pt x="130" y="392"/>
                  </a:lnTo>
                  <a:lnTo>
                    <a:pt x="105" y="383"/>
                  </a:lnTo>
                  <a:lnTo>
                    <a:pt x="80" y="370"/>
                  </a:lnTo>
                  <a:lnTo>
                    <a:pt x="60" y="356"/>
                  </a:lnTo>
                  <a:lnTo>
                    <a:pt x="35" y="325"/>
                  </a:lnTo>
                  <a:lnTo>
                    <a:pt x="20" y="294"/>
                  </a:lnTo>
                  <a:lnTo>
                    <a:pt x="10" y="254"/>
                  </a:lnTo>
                  <a:lnTo>
                    <a:pt x="0" y="201"/>
                  </a:lnTo>
                  <a:lnTo>
                    <a:pt x="10" y="174"/>
                  </a:lnTo>
                  <a:lnTo>
                    <a:pt x="20" y="143"/>
                  </a:lnTo>
                  <a:lnTo>
                    <a:pt x="20" y="116"/>
                  </a:lnTo>
                  <a:lnTo>
                    <a:pt x="30" y="85"/>
                  </a:lnTo>
                  <a:lnTo>
                    <a:pt x="35" y="54"/>
                  </a:lnTo>
                  <a:lnTo>
                    <a:pt x="50" y="36"/>
                  </a:lnTo>
                  <a:lnTo>
                    <a:pt x="60" y="27"/>
                  </a:lnTo>
                  <a:lnTo>
                    <a:pt x="75" y="23"/>
                  </a:lnTo>
                  <a:lnTo>
                    <a:pt x="95" y="18"/>
                  </a:lnTo>
                  <a:lnTo>
                    <a:pt x="115" y="18"/>
                  </a:lnTo>
                  <a:lnTo>
                    <a:pt x="100" y="40"/>
                  </a:lnTo>
                  <a:lnTo>
                    <a:pt x="90" y="72"/>
                  </a:lnTo>
                  <a:lnTo>
                    <a:pt x="80" y="103"/>
                  </a:lnTo>
                  <a:lnTo>
                    <a:pt x="80" y="134"/>
                  </a:lnTo>
                  <a:lnTo>
                    <a:pt x="80" y="165"/>
                  </a:lnTo>
                  <a:lnTo>
                    <a:pt x="85" y="201"/>
                  </a:lnTo>
                  <a:lnTo>
                    <a:pt x="95" y="232"/>
                  </a:lnTo>
                  <a:lnTo>
                    <a:pt x="105" y="263"/>
                  </a:lnTo>
                  <a:lnTo>
                    <a:pt x="115" y="290"/>
                  </a:lnTo>
                  <a:lnTo>
                    <a:pt x="135" y="312"/>
                  </a:lnTo>
                  <a:lnTo>
                    <a:pt x="155" y="330"/>
                  </a:lnTo>
                  <a:lnTo>
                    <a:pt x="180" y="343"/>
                  </a:lnTo>
                  <a:lnTo>
                    <a:pt x="200" y="348"/>
                  </a:lnTo>
                  <a:lnTo>
                    <a:pt x="225" y="348"/>
                  </a:lnTo>
                  <a:lnTo>
                    <a:pt x="251" y="334"/>
                  </a:lnTo>
                  <a:lnTo>
                    <a:pt x="286" y="316"/>
                  </a:lnTo>
                  <a:lnTo>
                    <a:pt x="306" y="290"/>
                  </a:lnTo>
                  <a:lnTo>
                    <a:pt x="321" y="267"/>
                  </a:lnTo>
                  <a:lnTo>
                    <a:pt x="326" y="236"/>
                  </a:lnTo>
                  <a:lnTo>
                    <a:pt x="336" y="210"/>
                  </a:lnTo>
                  <a:lnTo>
                    <a:pt x="331" y="178"/>
                  </a:lnTo>
                  <a:lnTo>
                    <a:pt x="326" y="152"/>
                  </a:lnTo>
                  <a:lnTo>
                    <a:pt x="326" y="121"/>
                  </a:lnTo>
                  <a:lnTo>
                    <a:pt x="326" y="98"/>
                  </a:lnTo>
                  <a:lnTo>
                    <a:pt x="321" y="67"/>
                  </a:lnTo>
                  <a:lnTo>
                    <a:pt x="321" y="45"/>
                  </a:lnTo>
                  <a:lnTo>
                    <a:pt x="321" y="27"/>
                  </a:lnTo>
                  <a:lnTo>
                    <a:pt x="336" y="14"/>
                  </a:lnTo>
                  <a:lnTo>
                    <a:pt x="346" y="5"/>
                  </a:lnTo>
                  <a:lnTo>
                    <a:pt x="376" y="0"/>
                  </a:lnTo>
                  <a:lnTo>
                    <a:pt x="406" y="5"/>
                  </a:lnTo>
                  <a:lnTo>
                    <a:pt x="451" y="18"/>
                  </a:lnTo>
                  <a:lnTo>
                    <a:pt x="456" y="40"/>
                  </a:lnTo>
                  <a:lnTo>
                    <a:pt x="461" y="58"/>
                  </a:lnTo>
                  <a:lnTo>
                    <a:pt x="466" y="80"/>
                  </a:lnTo>
                  <a:lnTo>
                    <a:pt x="471" y="103"/>
                  </a:lnTo>
                  <a:lnTo>
                    <a:pt x="476" y="121"/>
                  </a:lnTo>
                  <a:lnTo>
                    <a:pt x="481" y="143"/>
                  </a:lnTo>
                  <a:lnTo>
                    <a:pt x="486" y="161"/>
                  </a:lnTo>
                  <a:lnTo>
                    <a:pt x="486" y="183"/>
                  </a:lnTo>
                  <a:lnTo>
                    <a:pt x="486" y="201"/>
                  </a:lnTo>
                  <a:lnTo>
                    <a:pt x="486" y="218"/>
                  </a:lnTo>
                  <a:lnTo>
                    <a:pt x="481" y="236"/>
                  </a:lnTo>
                  <a:lnTo>
                    <a:pt x="481" y="259"/>
                  </a:lnTo>
                  <a:lnTo>
                    <a:pt x="471" y="272"/>
                  </a:lnTo>
                  <a:lnTo>
                    <a:pt x="461" y="294"/>
                  </a:lnTo>
                  <a:lnTo>
                    <a:pt x="451" y="316"/>
                  </a:lnTo>
                  <a:lnTo>
                    <a:pt x="441" y="334"/>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11" name="Freeform 84"/>
            <p:cNvSpPr>
              <a:spLocks/>
            </p:cNvSpPr>
            <p:nvPr/>
          </p:nvSpPr>
          <p:spPr bwMode="auto">
            <a:xfrm>
              <a:off x="-909" y="3212"/>
              <a:ext cx="827" cy="615"/>
            </a:xfrm>
            <a:custGeom>
              <a:avLst/>
              <a:gdLst>
                <a:gd name="T0" fmla="*/ 827 w 827"/>
                <a:gd name="T1" fmla="*/ 18 h 615"/>
                <a:gd name="T2" fmla="*/ 777 w 827"/>
                <a:gd name="T3" fmla="*/ 63 h 615"/>
                <a:gd name="T4" fmla="*/ 727 w 827"/>
                <a:gd name="T5" fmla="*/ 107 h 615"/>
                <a:gd name="T6" fmla="*/ 677 w 827"/>
                <a:gd name="T7" fmla="*/ 147 h 615"/>
                <a:gd name="T8" fmla="*/ 632 w 827"/>
                <a:gd name="T9" fmla="*/ 187 h 615"/>
                <a:gd name="T10" fmla="*/ 581 w 827"/>
                <a:gd name="T11" fmla="*/ 223 h 615"/>
                <a:gd name="T12" fmla="*/ 531 w 827"/>
                <a:gd name="T13" fmla="*/ 267 h 615"/>
                <a:gd name="T14" fmla="*/ 481 w 827"/>
                <a:gd name="T15" fmla="*/ 303 h 615"/>
                <a:gd name="T16" fmla="*/ 431 w 827"/>
                <a:gd name="T17" fmla="*/ 339 h 615"/>
                <a:gd name="T18" fmla="*/ 381 w 827"/>
                <a:gd name="T19" fmla="*/ 374 h 615"/>
                <a:gd name="T20" fmla="*/ 326 w 827"/>
                <a:gd name="T21" fmla="*/ 410 h 615"/>
                <a:gd name="T22" fmla="*/ 271 w 827"/>
                <a:gd name="T23" fmla="*/ 441 h 615"/>
                <a:gd name="T24" fmla="*/ 221 w 827"/>
                <a:gd name="T25" fmla="*/ 481 h 615"/>
                <a:gd name="T26" fmla="*/ 160 w 827"/>
                <a:gd name="T27" fmla="*/ 512 h 615"/>
                <a:gd name="T28" fmla="*/ 105 w 827"/>
                <a:gd name="T29" fmla="*/ 543 h 615"/>
                <a:gd name="T30" fmla="*/ 55 w 827"/>
                <a:gd name="T31" fmla="*/ 579 h 615"/>
                <a:gd name="T32" fmla="*/ 0 w 827"/>
                <a:gd name="T33" fmla="*/ 615 h 615"/>
                <a:gd name="T34" fmla="*/ 50 w 827"/>
                <a:gd name="T35" fmla="*/ 574 h 615"/>
                <a:gd name="T36" fmla="*/ 105 w 827"/>
                <a:gd name="T37" fmla="*/ 539 h 615"/>
                <a:gd name="T38" fmla="*/ 155 w 827"/>
                <a:gd name="T39" fmla="*/ 499 h 615"/>
                <a:gd name="T40" fmla="*/ 211 w 827"/>
                <a:gd name="T41" fmla="*/ 468 h 615"/>
                <a:gd name="T42" fmla="*/ 261 w 827"/>
                <a:gd name="T43" fmla="*/ 428 h 615"/>
                <a:gd name="T44" fmla="*/ 311 w 827"/>
                <a:gd name="T45" fmla="*/ 392 h 615"/>
                <a:gd name="T46" fmla="*/ 361 w 827"/>
                <a:gd name="T47" fmla="*/ 352 h 615"/>
                <a:gd name="T48" fmla="*/ 416 w 827"/>
                <a:gd name="T49" fmla="*/ 316 h 615"/>
                <a:gd name="T50" fmla="*/ 461 w 827"/>
                <a:gd name="T51" fmla="*/ 276 h 615"/>
                <a:gd name="T52" fmla="*/ 511 w 827"/>
                <a:gd name="T53" fmla="*/ 236 h 615"/>
                <a:gd name="T54" fmla="*/ 561 w 827"/>
                <a:gd name="T55" fmla="*/ 201 h 615"/>
                <a:gd name="T56" fmla="*/ 612 w 827"/>
                <a:gd name="T57" fmla="*/ 165 h 615"/>
                <a:gd name="T58" fmla="*/ 657 w 827"/>
                <a:gd name="T59" fmla="*/ 121 h 615"/>
                <a:gd name="T60" fmla="*/ 707 w 827"/>
                <a:gd name="T61" fmla="*/ 80 h 615"/>
                <a:gd name="T62" fmla="*/ 757 w 827"/>
                <a:gd name="T63" fmla="*/ 40 h 615"/>
                <a:gd name="T64" fmla="*/ 807 w 827"/>
                <a:gd name="T65" fmla="*/ 0 h 615"/>
                <a:gd name="T66" fmla="*/ 827 w 827"/>
                <a:gd name="T67" fmla="*/ 18 h 615"/>
                <a:gd name="T68" fmla="*/ 827 w 827"/>
                <a:gd name="T69" fmla="*/ 18 h 6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827" h="615">
                  <a:moveTo>
                    <a:pt x="827" y="18"/>
                  </a:moveTo>
                  <a:lnTo>
                    <a:pt x="777" y="63"/>
                  </a:lnTo>
                  <a:lnTo>
                    <a:pt x="727" y="107"/>
                  </a:lnTo>
                  <a:lnTo>
                    <a:pt x="677" y="147"/>
                  </a:lnTo>
                  <a:lnTo>
                    <a:pt x="632" y="187"/>
                  </a:lnTo>
                  <a:lnTo>
                    <a:pt x="581" y="223"/>
                  </a:lnTo>
                  <a:lnTo>
                    <a:pt x="531" y="267"/>
                  </a:lnTo>
                  <a:lnTo>
                    <a:pt x="481" y="303"/>
                  </a:lnTo>
                  <a:lnTo>
                    <a:pt x="431" y="339"/>
                  </a:lnTo>
                  <a:lnTo>
                    <a:pt x="381" y="374"/>
                  </a:lnTo>
                  <a:lnTo>
                    <a:pt x="326" y="410"/>
                  </a:lnTo>
                  <a:lnTo>
                    <a:pt x="271" y="441"/>
                  </a:lnTo>
                  <a:lnTo>
                    <a:pt x="221" y="481"/>
                  </a:lnTo>
                  <a:lnTo>
                    <a:pt x="160" y="512"/>
                  </a:lnTo>
                  <a:lnTo>
                    <a:pt x="105" y="543"/>
                  </a:lnTo>
                  <a:lnTo>
                    <a:pt x="55" y="579"/>
                  </a:lnTo>
                  <a:lnTo>
                    <a:pt x="0" y="615"/>
                  </a:lnTo>
                  <a:lnTo>
                    <a:pt x="50" y="574"/>
                  </a:lnTo>
                  <a:lnTo>
                    <a:pt x="105" y="539"/>
                  </a:lnTo>
                  <a:lnTo>
                    <a:pt x="155" y="499"/>
                  </a:lnTo>
                  <a:lnTo>
                    <a:pt x="211" y="468"/>
                  </a:lnTo>
                  <a:lnTo>
                    <a:pt x="261" y="428"/>
                  </a:lnTo>
                  <a:lnTo>
                    <a:pt x="311" y="392"/>
                  </a:lnTo>
                  <a:lnTo>
                    <a:pt x="361" y="352"/>
                  </a:lnTo>
                  <a:lnTo>
                    <a:pt x="416" y="316"/>
                  </a:lnTo>
                  <a:lnTo>
                    <a:pt x="461" y="276"/>
                  </a:lnTo>
                  <a:lnTo>
                    <a:pt x="511" y="236"/>
                  </a:lnTo>
                  <a:lnTo>
                    <a:pt x="561" y="201"/>
                  </a:lnTo>
                  <a:lnTo>
                    <a:pt x="612" y="165"/>
                  </a:lnTo>
                  <a:lnTo>
                    <a:pt x="657" y="121"/>
                  </a:lnTo>
                  <a:lnTo>
                    <a:pt x="707" y="80"/>
                  </a:lnTo>
                  <a:lnTo>
                    <a:pt x="757" y="40"/>
                  </a:lnTo>
                  <a:lnTo>
                    <a:pt x="807" y="0"/>
                  </a:lnTo>
                  <a:lnTo>
                    <a:pt x="827" y="18"/>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12" name="Freeform 85"/>
            <p:cNvSpPr>
              <a:spLocks/>
            </p:cNvSpPr>
            <p:nvPr/>
          </p:nvSpPr>
          <p:spPr bwMode="auto">
            <a:xfrm>
              <a:off x="1227" y="3221"/>
              <a:ext cx="1819" cy="356"/>
            </a:xfrm>
            <a:custGeom>
              <a:avLst/>
              <a:gdLst>
                <a:gd name="T0" fmla="*/ 1819 w 1819"/>
                <a:gd name="T1" fmla="*/ 40 h 356"/>
                <a:gd name="T2" fmla="*/ 1814 w 1819"/>
                <a:gd name="T3" fmla="*/ 58 h 356"/>
                <a:gd name="T4" fmla="*/ 1809 w 1819"/>
                <a:gd name="T5" fmla="*/ 85 h 356"/>
                <a:gd name="T6" fmla="*/ 1799 w 1819"/>
                <a:gd name="T7" fmla="*/ 103 h 356"/>
                <a:gd name="T8" fmla="*/ 1779 w 1819"/>
                <a:gd name="T9" fmla="*/ 120 h 356"/>
                <a:gd name="T10" fmla="*/ 1659 w 1819"/>
                <a:gd name="T11" fmla="*/ 125 h 356"/>
                <a:gd name="T12" fmla="*/ 1544 w 1819"/>
                <a:gd name="T13" fmla="*/ 134 h 356"/>
                <a:gd name="T14" fmla="*/ 1433 w 1819"/>
                <a:gd name="T15" fmla="*/ 143 h 356"/>
                <a:gd name="T16" fmla="*/ 1323 w 1819"/>
                <a:gd name="T17" fmla="*/ 160 h 356"/>
                <a:gd name="T18" fmla="*/ 1213 w 1819"/>
                <a:gd name="T19" fmla="*/ 178 h 356"/>
                <a:gd name="T20" fmla="*/ 1107 w 1819"/>
                <a:gd name="T21" fmla="*/ 196 h 356"/>
                <a:gd name="T22" fmla="*/ 992 w 1819"/>
                <a:gd name="T23" fmla="*/ 214 h 356"/>
                <a:gd name="T24" fmla="*/ 892 w 1819"/>
                <a:gd name="T25" fmla="*/ 236 h 356"/>
                <a:gd name="T26" fmla="*/ 782 w 1819"/>
                <a:gd name="T27" fmla="*/ 254 h 356"/>
                <a:gd name="T28" fmla="*/ 666 w 1819"/>
                <a:gd name="T29" fmla="*/ 272 h 356"/>
                <a:gd name="T30" fmla="*/ 556 w 1819"/>
                <a:gd name="T31" fmla="*/ 285 h 356"/>
                <a:gd name="T32" fmla="*/ 451 w 1819"/>
                <a:gd name="T33" fmla="*/ 307 h 356"/>
                <a:gd name="T34" fmla="*/ 340 w 1819"/>
                <a:gd name="T35" fmla="*/ 321 h 356"/>
                <a:gd name="T36" fmla="*/ 230 w 1819"/>
                <a:gd name="T37" fmla="*/ 334 h 356"/>
                <a:gd name="T38" fmla="*/ 115 w 1819"/>
                <a:gd name="T39" fmla="*/ 343 h 356"/>
                <a:gd name="T40" fmla="*/ 0 w 1819"/>
                <a:gd name="T41" fmla="*/ 356 h 356"/>
                <a:gd name="T42" fmla="*/ 40 w 1819"/>
                <a:gd name="T43" fmla="*/ 338 h 356"/>
                <a:gd name="T44" fmla="*/ 85 w 1819"/>
                <a:gd name="T45" fmla="*/ 325 h 356"/>
                <a:gd name="T46" fmla="*/ 120 w 1819"/>
                <a:gd name="T47" fmla="*/ 312 h 356"/>
                <a:gd name="T48" fmla="*/ 165 w 1819"/>
                <a:gd name="T49" fmla="*/ 303 h 356"/>
                <a:gd name="T50" fmla="*/ 210 w 1819"/>
                <a:gd name="T51" fmla="*/ 290 h 356"/>
                <a:gd name="T52" fmla="*/ 250 w 1819"/>
                <a:gd name="T53" fmla="*/ 281 h 356"/>
                <a:gd name="T54" fmla="*/ 295 w 1819"/>
                <a:gd name="T55" fmla="*/ 272 h 356"/>
                <a:gd name="T56" fmla="*/ 340 w 1819"/>
                <a:gd name="T57" fmla="*/ 263 h 356"/>
                <a:gd name="T58" fmla="*/ 381 w 1819"/>
                <a:gd name="T59" fmla="*/ 249 h 356"/>
                <a:gd name="T60" fmla="*/ 426 w 1819"/>
                <a:gd name="T61" fmla="*/ 241 h 356"/>
                <a:gd name="T62" fmla="*/ 466 w 1819"/>
                <a:gd name="T63" fmla="*/ 227 h 356"/>
                <a:gd name="T64" fmla="*/ 506 w 1819"/>
                <a:gd name="T65" fmla="*/ 218 h 356"/>
                <a:gd name="T66" fmla="*/ 551 w 1819"/>
                <a:gd name="T67" fmla="*/ 205 h 356"/>
                <a:gd name="T68" fmla="*/ 591 w 1819"/>
                <a:gd name="T69" fmla="*/ 196 h 356"/>
                <a:gd name="T70" fmla="*/ 636 w 1819"/>
                <a:gd name="T71" fmla="*/ 183 h 356"/>
                <a:gd name="T72" fmla="*/ 676 w 1819"/>
                <a:gd name="T73" fmla="*/ 169 h 356"/>
                <a:gd name="T74" fmla="*/ 731 w 1819"/>
                <a:gd name="T75" fmla="*/ 187 h 356"/>
                <a:gd name="T76" fmla="*/ 792 w 1819"/>
                <a:gd name="T77" fmla="*/ 165 h 356"/>
                <a:gd name="T78" fmla="*/ 857 w 1819"/>
                <a:gd name="T79" fmla="*/ 143 h 356"/>
                <a:gd name="T80" fmla="*/ 912 w 1819"/>
                <a:gd name="T81" fmla="*/ 125 h 356"/>
                <a:gd name="T82" fmla="*/ 977 w 1819"/>
                <a:gd name="T83" fmla="*/ 107 h 356"/>
                <a:gd name="T84" fmla="*/ 1042 w 1819"/>
                <a:gd name="T85" fmla="*/ 89 h 356"/>
                <a:gd name="T86" fmla="*/ 1107 w 1819"/>
                <a:gd name="T87" fmla="*/ 76 h 356"/>
                <a:gd name="T88" fmla="*/ 1168 w 1819"/>
                <a:gd name="T89" fmla="*/ 58 h 356"/>
                <a:gd name="T90" fmla="*/ 1238 w 1819"/>
                <a:gd name="T91" fmla="*/ 49 h 356"/>
                <a:gd name="T92" fmla="*/ 1298 w 1819"/>
                <a:gd name="T93" fmla="*/ 36 h 356"/>
                <a:gd name="T94" fmla="*/ 1363 w 1819"/>
                <a:gd name="T95" fmla="*/ 27 h 356"/>
                <a:gd name="T96" fmla="*/ 1428 w 1819"/>
                <a:gd name="T97" fmla="*/ 14 h 356"/>
                <a:gd name="T98" fmla="*/ 1498 w 1819"/>
                <a:gd name="T99" fmla="*/ 9 h 356"/>
                <a:gd name="T100" fmla="*/ 1564 w 1819"/>
                <a:gd name="T101" fmla="*/ 5 h 356"/>
                <a:gd name="T102" fmla="*/ 1634 w 1819"/>
                <a:gd name="T103" fmla="*/ 5 h 356"/>
                <a:gd name="T104" fmla="*/ 1709 w 1819"/>
                <a:gd name="T105" fmla="*/ 0 h 356"/>
                <a:gd name="T106" fmla="*/ 1779 w 1819"/>
                <a:gd name="T107" fmla="*/ 9 h 356"/>
                <a:gd name="T108" fmla="*/ 1819 w 1819"/>
                <a:gd name="T109" fmla="*/ 40 h 356"/>
                <a:gd name="T110" fmla="*/ 1819 w 1819"/>
                <a:gd name="T111" fmla="*/ 40 h 3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19" h="356">
                  <a:moveTo>
                    <a:pt x="1819" y="40"/>
                  </a:moveTo>
                  <a:lnTo>
                    <a:pt x="1814" y="58"/>
                  </a:lnTo>
                  <a:lnTo>
                    <a:pt x="1809" y="85"/>
                  </a:lnTo>
                  <a:lnTo>
                    <a:pt x="1799" y="103"/>
                  </a:lnTo>
                  <a:lnTo>
                    <a:pt x="1779" y="120"/>
                  </a:lnTo>
                  <a:lnTo>
                    <a:pt x="1659" y="125"/>
                  </a:lnTo>
                  <a:lnTo>
                    <a:pt x="1544" y="134"/>
                  </a:lnTo>
                  <a:lnTo>
                    <a:pt x="1433" y="143"/>
                  </a:lnTo>
                  <a:lnTo>
                    <a:pt x="1323" y="160"/>
                  </a:lnTo>
                  <a:lnTo>
                    <a:pt x="1213" y="178"/>
                  </a:lnTo>
                  <a:lnTo>
                    <a:pt x="1107" y="196"/>
                  </a:lnTo>
                  <a:lnTo>
                    <a:pt x="992" y="214"/>
                  </a:lnTo>
                  <a:lnTo>
                    <a:pt x="892" y="236"/>
                  </a:lnTo>
                  <a:lnTo>
                    <a:pt x="782" y="254"/>
                  </a:lnTo>
                  <a:lnTo>
                    <a:pt x="666" y="272"/>
                  </a:lnTo>
                  <a:lnTo>
                    <a:pt x="556" y="285"/>
                  </a:lnTo>
                  <a:lnTo>
                    <a:pt x="451" y="307"/>
                  </a:lnTo>
                  <a:lnTo>
                    <a:pt x="340" y="321"/>
                  </a:lnTo>
                  <a:lnTo>
                    <a:pt x="230" y="334"/>
                  </a:lnTo>
                  <a:lnTo>
                    <a:pt x="115" y="343"/>
                  </a:lnTo>
                  <a:lnTo>
                    <a:pt x="0" y="356"/>
                  </a:lnTo>
                  <a:lnTo>
                    <a:pt x="40" y="338"/>
                  </a:lnTo>
                  <a:lnTo>
                    <a:pt x="85" y="325"/>
                  </a:lnTo>
                  <a:lnTo>
                    <a:pt x="120" y="312"/>
                  </a:lnTo>
                  <a:lnTo>
                    <a:pt x="165" y="303"/>
                  </a:lnTo>
                  <a:lnTo>
                    <a:pt x="210" y="290"/>
                  </a:lnTo>
                  <a:lnTo>
                    <a:pt x="250" y="281"/>
                  </a:lnTo>
                  <a:lnTo>
                    <a:pt x="295" y="272"/>
                  </a:lnTo>
                  <a:lnTo>
                    <a:pt x="340" y="263"/>
                  </a:lnTo>
                  <a:lnTo>
                    <a:pt x="381" y="249"/>
                  </a:lnTo>
                  <a:lnTo>
                    <a:pt x="426" y="241"/>
                  </a:lnTo>
                  <a:lnTo>
                    <a:pt x="466" y="227"/>
                  </a:lnTo>
                  <a:lnTo>
                    <a:pt x="506" y="218"/>
                  </a:lnTo>
                  <a:lnTo>
                    <a:pt x="551" y="205"/>
                  </a:lnTo>
                  <a:lnTo>
                    <a:pt x="591" y="196"/>
                  </a:lnTo>
                  <a:lnTo>
                    <a:pt x="636" y="183"/>
                  </a:lnTo>
                  <a:lnTo>
                    <a:pt x="676" y="169"/>
                  </a:lnTo>
                  <a:lnTo>
                    <a:pt x="731" y="187"/>
                  </a:lnTo>
                  <a:lnTo>
                    <a:pt x="792" y="165"/>
                  </a:lnTo>
                  <a:lnTo>
                    <a:pt x="857" y="143"/>
                  </a:lnTo>
                  <a:lnTo>
                    <a:pt x="912" y="125"/>
                  </a:lnTo>
                  <a:lnTo>
                    <a:pt x="977" y="107"/>
                  </a:lnTo>
                  <a:lnTo>
                    <a:pt x="1042" y="89"/>
                  </a:lnTo>
                  <a:lnTo>
                    <a:pt x="1107" y="76"/>
                  </a:lnTo>
                  <a:lnTo>
                    <a:pt x="1168" y="58"/>
                  </a:lnTo>
                  <a:lnTo>
                    <a:pt x="1238" y="49"/>
                  </a:lnTo>
                  <a:lnTo>
                    <a:pt x="1298" y="36"/>
                  </a:lnTo>
                  <a:lnTo>
                    <a:pt x="1363" y="27"/>
                  </a:lnTo>
                  <a:lnTo>
                    <a:pt x="1428" y="14"/>
                  </a:lnTo>
                  <a:lnTo>
                    <a:pt x="1498" y="9"/>
                  </a:lnTo>
                  <a:lnTo>
                    <a:pt x="1564" y="5"/>
                  </a:lnTo>
                  <a:lnTo>
                    <a:pt x="1634" y="5"/>
                  </a:lnTo>
                  <a:lnTo>
                    <a:pt x="1709" y="0"/>
                  </a:lnTo>
                  <a:lnTo>
                    <a:pt x="1779" y="9"/>
                  </a:lnTo>
                  <a:lnTo>
                    <a:pt x="1819" y="40"/>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13" name="Freeform 86"/>
            <p:cNvSpPr>
              <a:spLocks/>
            </p:cNvSpPr>
            <p:nvPr/>
          </p:nvSpPr>
          <p:spPr bwMode="auto">
            <a:xfrm>
              <a:off x="-1059" y="4552"/>
              <a:ext cx="2697" cy="605"/>
            </a:xfrm>
            <a:custGeom>
              <a:avLst/>
              <a:gdLst>
                <a:gd name="T0" fmla="*/ 2697 w 2697"/>
                <a:gd name="T1" fmla="*/ 58 h 605"/>
                <a:gd name="T2" fmla="*/ 2611 w 2697"/>
                <a:gd name="T3" fmla="*/ 98 h 605"/>
                <a:gd name="T4" fmla="*/ 2531 w 2697"/>
                <a:gd name="T5" fmla="*/ 129 h 605"/>
                <a:gd name="T6" fmla="*/ 2446 w 2697"/>
                <a:gd name="T7" fmla="*/ 156 h 605"/>
                <a:gd name="T8" fmla="*/ 2361 w 2697"/>
                <a:gd name="T9" fmla="*/ 187 h 605"/>
                <a:gd name="T10" fmla="*/ 2270 w 2697"/>
                <a:gd name="T11" fmla="*/ 214 h 605"/>
                <a:gd name="T12" fmla="*/ 2185 w 2697"/>
                <a:gd name="T13" fmla="*/ 245 h 605"/>
                <a:gd name="T14" fmla="*/ 2100 w 2697"/>
                <a:gd name="T15" fmla="*/ 280 h 605"/>
                <a:gd name="T16" fmla="*/ 2025 w 2697"/>
                <a:gd name="T17" fmla="*/ 325 h 605"/>
                <a:gd name="T18" fmla="*/ 2010 w 2697"/>
                <a:gd name="T19" fmla="*/ 387 h 605"/>
                <a:gd name="T20" fmla="*/ 1945 w 2697"/>
                <a:gd name="T21" fmla="*/ 423 h 605"/>
                <a:gd name="T22" fmla="*/ 1864 w 2697"/>
                <a:gd name="T23" fmla="*/ 449 h 605"/>
                <a:gd name="T24" fmla="*/ 1794 w 2697"/>
                <a:gd name="T25" fmla="*/ 449 h 605"/>
                <a:gd name="T26" fmla="*/ 1679 w 2697"/>
                <a:gd name="T27" fmla="*/ 445 h 605"/>
                <a:gd name="T28" fmla="*/ 1514 w 2697"/>
                <a:gd name="T29" fmla="*/ 454 h 605"/>
                <a:gd name="T30" fmla="*/ 1343 w 2697"/>
                <a:gd name="T31" fmla="*/ 463 h 605"/>
                <a:gd name="T32" fmla="*/ 1178 w 2697"/>
                <a:gd name="T33" fmla="*/ 472 h 605"/>
                <a:gd name="T34" fmla="*/ 1012 w 2697"/>
                <a:gd name="T35" fmla="*/ 481 h 605"/>
                <a:gd name="T36" fmla="*/ 847 w 2697"/>
                <a:gd name="T37" fmla="*/ 498 h 605"/>
                <a:gd name="T38" fmla="*/ 686 w 2697"/>
                <a:gd name="T39" fmla="*/ 530 h 605"/>
                <a:gd name="T40" fmla="*/ 526 w 2697"/>
                <a:gd name="T41" fmla="*/ 574 h 605"/>
                <a:gd name="T42" fmla="*/ 431 w 2697"/>
                <a:gd name="T43" fmla="*/ 565 h 605"/>
                <a:gd name="T44" fmla="*/ 381 w 2697"/>
                <a:gd name="T45" fmla="*/ 521 h 605"/>
                <a:gd name="T46" fmla="*/ 315 w 2697"/>
                <a:gd name="T47" fmla="*/ 516 h 605"/>
                <a:gd name="T48" fmla="*/ 240 w 2697"/>
                <a:gd name="T49" fmla="*/ 538 h 605"/>
                <a:gd name="T50" fmla="*/ 170 w 2697"/>
                <a:gd name="T51" fmla="*/ 565 h 605"/>
                <a:gd name="T52" fmla="*/ 95 w 2697"/>
                <a:gd name="T53" fmla="*/ 587 h 605"/>
                <a:gd name="T54" fmla="*/ 45 w 2697"/>
                <a:gd name="T55" fmla="*/ 574 h 605"/>
                <a:gd name="T56" fmla="*/ 10 w 2697"/>
                <a:gd name="T57" fmla="*/ 521 h 605"/>
                <a:gd name="T58" fmla="*/ 25 w 2697"/>
                <a:gd name="T59" fmla="*/ 449 h 605"/>
                <a:gd name="T60" fmla="*/ 90 w 2697"/>
                <a:gd name="T61" fmla="*/ 418 h 605"/>
                <a:gd name="T62" fmla="*/ 160 w 2697"/>
                <a:gd name="T63" fmla="*/ 392 h 605"/>
                <a:gd name="T64" fmla="*/ 210 w 2697"/>
                <a:gd name="T65" fmla="*/ 347 h 605"/>
                <a:gd name="T66" fmla="*/ 330 w 2697"/>
                <a:gd name="T67" fmla="*/ 254 h 605"/>
                <a:gd name="T68" fmla="*/ 576 w 2697"/>
                <a:gd name="T69" fmla="*/ 156 h 605"/>
                <a:gd name="T70" fmla="*/ 852 w 2697"/>
                <a:gd name="T71" fmla="*/ 102 h 605"/>
                <a:gd name="T72" fmla="*/ 1148 w 2697"/>
                <a:gd name="T73" fmla="*/ 85 h 605"/>
                <a:gd name="T74" fmla="*/ 1443 w 2697"/>
                <a:gd name="T75" fmla="*/ 85 h 605"/>
                <a:gd name="T76" fmla="*/ 1724 w 2697"/>
                <a:gd name="T77" fmla="*/ 85 h 605"/>
                <a:gd name="T78" fmla="*/ 1990 w 2697"/>
                <a:gd name="T79" fmla="*/ 76 h 605"/>
                <a:gd name="T80" fmla="*/ 2210 w 2697"/>
                <a:gd name="T81" fmla="*/ 44 h 605"/>
                <a:gd name="T82" fmla="*/ 2331 w 2697"/>
                <a:gd name="T83" fmla="*/ 22 h 605"/>
                <a:gd name="T84" fmla="*/ 2376 w 2697"/>
                <a:gd name="T85" fmla="*/ 22 h 605"/>
                <a:gd name="T86" fmla="*/ 2426 w 2697"/>
                <a:gd name="T87" fmla="*/ 18 h 605"/>
                <a:gd name="T88" fmla="*/ 2476 w 2697"/>
                <a:gd name="T89" fmla="*/ 13 h 605"/>
                <a:gd name="T90" fmla="*/ 2526 w 2697"/>
                <a:gd name="T91" fmla="*/ 9 h 605"/>
                <a:gd name="T92" fmla="*/ 2571 w 2697"/>
                <a:gd name="T93" fmla="*/ 0 h 605"/>
                <a:gd name="T94" fmla="*/ 2621 w 2697"/>
                <a:gd name="T95" fmla="*/ 0 h 605"/>
                <a:gd name="T96" fmla="*/ 2672 w 2697"/>
                <a:gd name="T97" fmla="*/ 0 h 605"/>
                <a:gd name="T98" fmla="*/ 2697 w 2697"/>
                <a:gd name="T99" fmla="*/ 9 h 60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697" h="605">
                  <a:moveTo>
                    <a:pt x="2697" y="9"/>
                  </a:moveTo>
                  <a:lnTo>
                    <a:pt x="2697" y="58"/>
                  </a:lnTo>
                  <a:lnTo>
                    <a:pt x="2656" y="76"/>
                  </a:lnTo>
                  <a:lnTo>
                    <a:pt x="2611" y="98"/>
                  </a:lnTo>
                  <a:lnTo>
                    <a:pt x="2571" y="116"/>
                  </a:lnTo>
                  <a:lnTo>
                    <a:pt x="2531" y="129"/>
                  </a:lnTo>
                  <a:lnTo>
                    <a:pt x="2486" y="142"/>
                  </a:lnTo>
                  <a:lnTo>
                    <a:pt x="2446" y="156"/>
                  </a:lnTo>
                  <a:lnTo>
                    <a:pt x="2401" y="174"/>
                  </a:lnTo>
                  <a:lnTo>
                    <a:pt x="2361" y="187"/>
                  </a:lnTo>
                  <a:lnTo>
                    <a:pt x="2316" y="200"/>
                  </a:lnTo>
                  <a:lnTo>
                    <a:pt x="2270" y="214"/>
                  </a:lnTo>
                  <a:lnTo>
                    <a:pt x="2225" y="227"/>
                  </a:lnTo>
                  <a:lnTo>
                    <a:pt x="2185" y="245"/>
                  </a:lnTo>
                  <a:lnTo>
                    <a:pt x="2140" y="258"/>
                  </a:lnTo>
                  <a:lnTo>
                    <a:pt x="2100" y="280"/>
                  </a:lnTo>
                  <a:lnTo>
                    <a:pt x="2060" y="298"/>
                  </a:lnTo>
                  <a:lnTo>
                    <a:pt x="2025" y="325"/>
                  </a:lnTo>
                  <a:lnTo>
                    <a:pt x="2045" y="374"/>
                  </a:lnTo>
                  <a:lnTo>
                    <a:pt x="2010" y="387"/>
                  </a:lnTo>
                  <a:lnTo>
                    <a:pt x="1980" y="405"/>
                  </a:lnTo>
                  <a:lnTo>
                    <a:pt x="1945" y="423"/>
                  </a:lnTo>
                  <a:lnTo>
                    <a:pt x="1910" y="445"/>
                  </a:lnTo>
                  <a:lnTo>
                    <a:pt x="1864" y="449"/>
                  </a:lnTo>
                  <a:lnTo>
                    <a:pt x="1834" y="458"/>
                  </a:lnTo>
                  <a:lnTo>
                    <a:pt x="1794" y="449"/>
                  </a:lnTo>
                  <a:lnTo>
                    <a:pt x="1764" y="436"/>
                  </a:lnTo>
                  <a:lnTo>
                    <a:pt x="1679" y="445"/>
                  </a:lnTo>
                  <a:lnTo>
                    <a:pt x="1599" y="449"/>
                  </a:lnTo>
                  <a:lnTo>
                    <a:pt x="1514" y="454"/>
                  </a:lnTo>
                  <a:lnTo>
                    <a:pt x="1433" y="463"/>
                  </a:lnTo>
                  <a:lnTo>
                    <a:pt x="1343" y="463"/>
                  </a:lnTo>
                  <a:lnTo>
                    <a:pt x="1263" y="467"/>
                  </a:lnTo>
                  <a:lnTo>
                    <a:pt x="1178" y="472"/>
                  </a:lnTo>
                  <a:lnTo>
                    <a:pt x="1097" y="476"/>
                  </a:lnTo>
                  <a:lnTo>
                    <a:pt x="1012" y="481"/>
                  </a:lnTo>
                  <a:lnTo>
                    <a:pt x="927" y="494"/>
                  </a:lnTo>
                  <a:lnTo>
                    <a:pt x="847" y="498"/>
                  </a:lnTo>
                  <a:lnTo>
                    <a:pt x="767" y="516"/>
                  </a:lnTo>
                  <a:lnTo>
                    <a:pt x="686" y="530"/>
                  </a:lnTo>
                  <a:lnTo>
                    <a:pt x="606" y="547"/>
                  </a:lnTo>
                  <a:lnTo>
                    <a:pt x="526" y="574"/>
                  </a:lnTo>
                  <a:lnTo>
                    <a:pt x="451" y="605"/>
                  </a:lnTo>
                  <a:lnTo>
                    <a:pt x="431" y="565"/>
                  </a:lnTo>
                  <a:lnTo>
                    <a:pt x="406" y="534"/>
                  </a:lnTo>
                  <a:lnTo>
                    <a:pt x="381" y="521"/>
                  </a:lnTo>
                  <a:lnTo>
                    <a:pt x="351" y="516"/>
                  </a:lnTo>
                  <a:lnTo>
                    <a:pt x="315" y="516"/>
                  </a:lnTo>
                  <a:lnTo>
                    <a:pt x="280" y="525"/>
                  </a:lnTo>
                  <a:lnTo>
                    <a:pt x="240" y="538"/>
                  </a:lnTo>
                  <a:lnTo>
                    <a:pt x="210" y="556"/>
                  </a:lnTo>
                  <a:lnTo>
                    <a:pt x="170" y="565"/>
                  </a:lnTo>
                  <a:lnTo>
                    <a:pt x="130" y="579"/>
                  </a:lnTo>
                  <a:lnTo>
                    <a:pt x="95" y="587"/>
                  </a:lnTo>
                  <a:lnTo>
                    <a:pt x="70" y="587"/>
                  </a:lnTo>
                  <a:lnTo>
                    <a:pt x="45" y="574"/>
                  </a:lnTo>
                  <a:lnTo>
                    <a:pt x="25" y="552"/>
                  </a:lnTo>
                  <a:lnTo>
                    <a:pt x="10" y="521"/>
                  </a:lnTo>
                  <a:lnTo>
                    <a:pt x="0" y="472"/>
                  </a:lnTo>
                  <a:lnTo>
                    <a:pt x="25" y="449"/>
                  </a:lnTo>
                  <a:lnTo>
                    <a:pt x="60" y="436"/>
                  </a:lnTo>
                  <a:lnTo>
                    <a:pt x="90" y="418"/>
                  </a:lnTo>
                  <a:lnTo>
                    <a:pt x="130" y="405"/>
                  </a:lnTo>
                  <a:lnTo>
                    <a:pt x="160" y="392"/>
                  </a:lnTo>
                  <a:lnTo>
                    <a:pt x="190" y="374"/>
                  </a:lnTo>
                  <a:lnTo>
                    <a:pt x="210" y="347"/>
                  </a:lnTo>
                  <a:lnTo>
                    <a:pt x="225" y="325"/>
                  </a:lnTo>
                  <a:lnTo>
                    <a:pt x="330" y="254"/>
                  </a:lnTo>
                  <a:lnTo>
                    <a:pt x="451" y="200"/>
                  </a:lnTo>
                  <a:lnTo>
                    <a:pt x="576" y="156"/>
                  </a:lnTo>
                  <a:lnTo>
                    <a:pt x="711" y="129"/>
                  </a:lnTo>
                  <a:lnTo>
                    <a:pt x="852" y="102"/>
                  </a:lnTo>
                  <a:lnTo>
                    <a:pt x="997" y="93"/>
                  </a:lnTo>
                  <a:lnTo>
                    <a:pt x="1148" y="85"/>
                  </a:lnTo>
                  <a:lnTo>
                    <a:pt x="1298" y="85"/>
                  </a:lnTo>
                  <a:lnTo>
                    <a:pt x="1443" y="85"/>
                  </a:lnTo>
                  <a:lnTo>
                    <a:pt x="1589" y="85"/>
                  </a:lnTo>
                  <a:lnTo>
                    <a:pt x="1724" y="85"/>
                  </a:lnTo>
                  <a:lnTo>
                    <a:pt x="1864" y="85"/>
                  </a:lnTo>
                  <a:lnTo>
                    <a:pt x="1990" y="76"/>
                  </a:lnTo>
                  <a:lnTo>
                    <a:pt x="2110" y="67"/>
                  </a:lnTo>
                  <a:lnTo>
                    <a:pt x="2210" y="44"/>
                  </a:lnTo>
                  <a:lnTo>
                    <a:pt x="2306" y="22"/>
                  </a:lnTo>
                  <a:lnTo>
                    <a:pt x="2331" y="22"/>
                  </a:lnTo>
                  <a:lnTo>
                    <a:pt x="2351" y="22"/>
                  </a:lnTo>
                  <a:lnTo>
                    <a:pt x="2376" y="22"/>
                  </a:lnTo>
                  <a:lnTo>
                    <a:pt x="2401" y="22"/>
                  </a:lnTo>
                  <a:lnTo>
                    <a:pt x="2426" y="18"/>
                  </a:lnTo>
                  <a:lnTo>
                    <a:pt x="2451" y="18"/>
                  </a:lnTo>
                  <a:lnTo>
                    <a:pt x="2476" y="13"/>
                  </a:lnTo>
                  <a:lnTo>
                    <a:pt x="2501" y="13"/>
                  </a:lnTo>
                  <a:lnTo>
                    <a:pt x="2526" y="9"/>
                  </a:lnTo>
                  <a:lnTo>
                    <a:pt x="2546" y="4"/>
                  </a:lnTo>
                  <a:lnTo>
                    <a:pt x="2571" y="0"/>
                  </a:lnTo>
                  <a:lnTo>
                    <a:pt x="2596" y="0"/>
                  </a:lnTo>
                  <a:lnTo>
                    <a:pt x="2621" y="0"/>
                  </a:lnTo>
                  <a:lnTo>
                    <a:pt x="2646" y="0"/>
                  </a:lnTo>
                  <a:lnTo>
                    <a:pt x="2672" y="0"/>
                  </a:lnTo>
                  <a:lnTo>
                    <a:pt x="2697" y="9"/>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14" name="Freeform 87"/>
            <p:cNvSpPr>
              <a:spLocks/>
            </p:cNvSpPr>
            <p:nvPr/>
          </p:nvSpPr>
          <p:spPr bwMode="auto">
            <a:xfrm>
              <a:off x="1116" y="4637"/>
              <a:ext cx="988" cy="307"/>
            </a:xfrm>
            <a:custGeom>
              <a:avLst/>
              <a:gdLst>
                <a:gd name="T0" fmla="*/ 988 w 988"/>
                <a:gd name="T1" fmla="*/ 71 h 307"/>
                <a:gd name="T2" fmla="*/ 973 w 988"/>
                <a:gd name="T3" fmla="*/ 80 h 307"/>
                <a:gd name="T4" fmla="*/ 943 w 988"/>
                <a:gd name="T5" fmla="*/ 97 h 307"/>
                <a:gd name="T6" fmla="*/ 898 w 988"/>
                <a:gd name="T7" fmla="*/ 115 h 307"/>
                <a:gd name="T8" fmla="*/ 842 w 988"/>
                <a:gd name="T9" fmla="*/ 133 h 307"/>
                <a:gd name="T10" fmla="*/ 772 w 988"/>
                <a:gd name="T11" fmla="*/ 155 h 307"/>
                <a:gd name="T12" fmla="*/ 697 w 988"/>
                <a:gd name="T13" fmla="*/ 173 h 307"/>
                <a:gd name="T14" fmla="*/ 617 w 988"/>
                <a:gd name="T15" fmla="*/ 195 h 307"/>
                <a:gd name="T16" fmla="*/ 537 w 988"/>
                <a:gd name="T17" fmla="*/ 218 h 307"/>
                <a:gd name="T18" fmla="*/ 451 w 988"/>
                <a:gd name="T19" fmla="*/ 231 h 307"/>
                <a:gd name="T20" fmla="*/ 371 w 988"/>
                <a:gd name="T21" fmla="*/ 253 h 307"/>
                <a:gd name="T22" fmla="*/ 291 w 988"/>
                <a:gd name="T23" fmla="*/ 267 h 307"/>
                <a:gd name="T24" fmla="*/ 216 w 988"/>
                <a:gd name="T25" fmla="*/ 280 h 307"/>
                <a:gd name="T26" fmla="*/ 146 w 988"/>
                <a:gd name="T27" fmla="*/ 289 h 307"/>
                <a:gd name="T28" fmla="*/ 90 w 988"/>
                <a:gd name="T29" fmla="*/ 298 h 307"/>
                <a:gd name="T30" fmla="*/ 45 w 988"/>
                <a:gd name="T31" fmla="*/ 302 h 307"/>
                <a:gd name="T32" fmla="*/ 15 w 988"/>
                <a:gd name="T33" fmla="*/ 307 h 307"/>
                <a:gd name="T34" fmla="*/ 0 w 988"/>
                <a:gd name="T35" fmla="*/ 289 h 307"/>
                <a:gd name="T36" fmla="*/ 25 w 988"/>
                <a:gd name="T37" fmla="*/ 258 h 307"/>
                <a:gd name="T38" fmla="*/ 60 w 988"/>
                <a:gd name="T39" fmla="*/ 231 h 307"/>
                <a:gd name="T40" fmla="*/ 106 w 988"/>
                <a:gd name="T41" fmla="*/ 204 h 307"/>
                <a:gd name="T42" fmla="*/ 166 w 988"/>
                <a:gd name="T43" fmla="*/ 173 h 307"/>
                <a:gd name="T44" fmla="*/ 226 w 988"/>
                <a:gd name="T45" fmla="*/ 146 h 307"/>
                <a:gd name="T46" fmla="*/ 301 w 988"/>
                <a:gd name="T47" fmla="*/ 120 h 307"/>
                <a:gd name="T48" fmla="*/ 371 w 988"/>
                <a:gd name="T49" fmla="*/ 97 h 307"/>
                <a:gd name="T50" fmla="*/ 451 w 988"/>
                <a:gd name="T51" fmla="*/ 75 h 307"/>
                <a:gd name="T52" fmla="*/ 532 w 988"/>
                <a:gd name="T53" fmla="*/ 53 h 307"/>
                <a:gd name="T54" fmla="*/ 607 w 988"/>
                <a:gd name="T55" fmla="*/ 35 h 307"/>
                <a:gd name="T56" fmla="*/ 682 w 988"/>
                <a:gd name="T57" fmla="*/ 17 h 307"/>
                <a:gd name="T58" fmla="*/ 752 w 988"/>
                <a:gd name="T59" fmla="*/ 8 h 307"/>
                <a:gd name="T60" fmla="*/ 817 w 988"/>
                <a:gd name="T61" fmla="*/ 0 h 307"/>
                <a:gd name="T62" fmla="*/ 873 w 988"/>
                <a:gd name="T63" fmla="*/ 0 h 307"/>
                <a:gd name="T64" fmla="*/ 923 w 988"/>
                <a:gd name="T65" fmla="*/ 0 h 307"/>
                <a:gd name="T66" fmla="*/ 973 w 988"/>
                <a:gd name="T67" fmla="*/ 4 h 307"/>
                <a:gd name="T68" fmla="*/ 988 w 988"/>
                <a:gd name="T69" fmla="*/ 71 h 307"/>
                <a:gd name="T70" fmla="*/ 988 w 988"/>
                <a:gd name="T71" fmla="*/ 71 h 30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988" h="307">
                  <a:moveTo>
                    <a:pt x="988" y="71"/>
                  </a:moveTo>
                  <a:lnTo>
                    <a:pt x="973" y="80"/>
                  </a:lnTo>
                  <a:lnTo>
                    <a:pt x="943" y="97"/>
                  </a:lnTo>
                  <a:lnTo>
                    <a:pt x="898" y="115"/>
                  </a:lnTo>
                  <a:lnTo>
                    <a:pt x="842" y="133"/>
                  </a:lnTo>
                  <a:lnTo>
                    <a:pt x="772" y="155"/>
                  </a:lnTo>
                  <a:lnTo>
                    <a:pt x="697" y="173"/>
                  </a:lnTo>
                  <a:lnTo>
                    <a:pt x="617" y="195"/>
                  </a:lnTo>
                  <a:lnTo>
                    <a:pt x="537" y="218"/>
                  </a:lnTo>
                  <a:lnTo>
                    <a:pt x="451" y="231"/>
                  </a:lnTo>
                  <a:lnTo>
                    <a:pt x="371" y="253"/>
                  </a:lnTo>
                  <a:lnTo>
                    <a:pt x="291" y="267"/>
                  </a:lnTo>
                  <a:lnTo>
                    <a:pt x="216" y="280"/>
                  </a:lnTo>
                  <a:lnTo>
                    <a:pt x="146" y="289"/>
                  </a:lnTo>
                  <a:lnTo>
                    <a:pt x="90" y="298"/>
                  </a:lnTo>
                  <a:lnTo>
                    <a:pt x="45" y="302"/>
                  </a:lnTo>
                  <a:lnTo>
                    <a:pt x="15" y="307"/>
                  </a:lnTo>
                  <a:lnTo>
                    <a:pt x="0" y="289"/>
                  </a:lnTo>
                  <a:lnTo>
                    <a:pt x="25" y="258"/>
                  </a:lnTo>
                  <a:lnTo>
                    <a:pt x="60" y="231"/>
                  </a:lnTo>
                  <a:lnTo>
                    <a:pt x="106" y="204"/>
                  </a:lnTo>
                  <a:lnTo>
                    <a:pt x="166" y="173"/>
                  </a:lnTo>
                  <a:lnTo>
                    <a:pt x="226" y="146"/>
                  </a:lnTo>
                  <a:lnTo>
                    <a:pt x="301" y="120"/>
                  </a:lnTo>
                  <a:lnTo>
                    <a:pt x="371" y="97"/>
                  </a:lnTo>
                  <a:lnTo>
                    <a:pt x="451" y="75"/>
                  </a:lnTo>
                  <a:lnTo>
                    <a:pt x="532" y="53"/>
                  </a:lnTo>
                  <a:lnTo>
                    <a:pt x="607" y="35"/>
                  </a:lnTo>
                  <a:lnTo>
                    <a:pt x="682" y="17"/>
                  </a:lnTo>
                  <a:lnTo>
                    <a:pt x="752" y="8"/>
                  </a:lnTo>
                  <a:lnTo>
                    <a:pt x="817" y="0"/>
                  </a:lnTo>
                  <a:lnTo>
                    <a:pt x="873" y="0"/>
                  </a:lnTo>
                  <a:lnTo>
                    <a:pt x="923" y="0"/>
                  </a:lnTo>
                  <a:lnTo>
                    <a:pt x="973" y="4"/>
                  </a:lnTo>
                  <a:lnTo>
                    <a:pt x="988" y="71"/>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15" name="Freeform 88"/>
            <p:cNvSpPr>
              <a:spLocks/>
            </p:cNvSpPr>
            <p:nvPr/>
          </p:nvSpPr>
          <p:spPr bwMode="auto">
            <a:xfrm>
              <a:off x="-1541" y="4895"/>
              <a:ext cx="542" cy="280"/>
            </a:xfrm>
            <a:custGeom>
              <a:avLst/>
              <a:gdLst>
                <a:gd name="T0" fmla="*/ 542 w 542"/>
                <a:gd name="T1" fmla="*/ 0 h 280"/>
                <a:gd name="T2" fmla="*/ 527 w 542"/>
                <a:gd name="T3" fmla="*/ 17 h 280"/>
                <a:gd name="T4" fmla="*/ 507 w 542"/>
                <a:gd name="T5" fmla="*/ 40 h 280"/>
                <a:gd name="T6" fmla="*/ 477 w 542"/>
                <a:gd name="T7" fmla="*/ 62 h 280"/>
                <a:gd name="T8" fmla="*/ 452 w 542"/>
                <a:gd name="T9" fmla="*/ 80 h 280"/>
                <a:gd name="T10" fmla="*/ 416 w 542"/>
                <a:gd name="T11" fmla="*/ 102 h 280"/>
                <a:gd name="T12" fmla="*/ 386 w 542"/>
                <a:gd name="T13" fmla="*/ 120 h 280"/>
                <a:gd name="T14" fmla="*/ 351 w 542"/>
                <a:gd name="T15" fmla="*/ 142 h 280"/>
                <a:gd name="T16" fmla="*/ 316 w 542"/>
                <a:gd name="T17" fmla="*/ 164 h 280"/>
                <a:gd name="T18" fmla="*/ 276 w 542"/>
                <a:gd name="T19" fmla="*/ 178 h 280"/>
                <a:gd name="T20" fmla="*/ 241 w 542"/>
                <a:gd name="T21" fmla="*/ 191 h 280"/>
                <a:gd name="T22" fmla="*/ 201 w 542"/>
                <a:gd name="T23" fmla="*/ 209 h 280"/>
                <a:gd name="T24" fmla="*/ 171 w 542"/>
                <a:gd name="T25" fmla="*/ 227 h 280"/>
                <a:gd name="T26" fmla="*/ 136 w 542"/>
                <a:gd name="T27" fmla="*/ 240 h 280"/>
                <a:gd name="T28" fmla="*/ 106 w 542"/>
                <a:gd name="T29" fmla="*/ 253 h 280"/>
                <a:gd name="T30" fmla="*/ 76 w 542"/>
                <a:gd name="T31" fmla="*/ 267 h 280"/>
                <a:gd name="T32" fmla="*/ 55 w 542"/>
                <a:gd name="T33" fmla="*/ 280 h 280"/>
                <a:gd name="T34" fmla="*/ 0 w 542"/>
                <a:gd name="T35" fmla="*/ 178 h 280"/>
                <a:gd name="T36" fmla="*/ 25 w 542"/>
                <a:gd name="T37" fmla="*/ 160 h 280"/>
                <a:gd name="T38" fmla="*/ 55 w 542"/>
                <a:gd name="T39" fmla="*/ 146 h 280"/>
                <a:gd name="T40" fmla="*/ 91 w 542"/>
                <a:gd name="T41" fmla="*/ 124 h 280"/>
                <a:gd name="T42" fmla="*/ 121 w 542"/>
                <a:gd name="T43" fmla="*/ 111 h 280"/>
                <a:gd name="T44" fmla="*/ 156 w 542"/>
                <a:gd name="T45" fmla="*/ 93 h 280"/>
                <a:gd name="T46" fmla="*/ 186 w 542"/>
                <a:gd name="T47" fmla="*/ 80 h 280"/>
                <a:gd name="T48" fmla="*/ 221 w 542"/>
                <a:gd name="T49" fmla="*/ 66 h 280"/>
                <a:gd name="T50" fmla="*/ 256 w 542"/>
                <a:gd name="T51" fmla="*/ 57 h 280"/>
                <a:gd name="T52" fmla="*/ 286 w 542"/>
                <a:gd name="T53" fmla="*/ 44 h 280"/>
                <a:gd name="T54" fmla="*/ 321 w 542"/>
                <a:gd name="T55" fmla="*/ 31 h 280"/>
                <a:gd name="T56" fmla="*/ 356 w 542"/>
                <a:gd name="T57" fmla="*/ 22 h 280"/>
                <a:gd name="T58" fmla="*/ 391 w 542"/>
                <a:gd name="T59" fmla="*/ 17 h 280"/>
                <a:gd name="T60" fmla="*/ 426 w 542"/>
                <a:gd name="T61" fmla="*/ 4 h 280"/>
                <a:gd name="T62" fmla="*/ 462 w 542"/>
                <a:gd name="T63" fmla="*/ 4 h 280"/>
                <a:gd name="T64" fmla="*/ 502 w 542"/>
                <a:gd name="T65" fmla="*/ 0 h 280"/>
                <a:gd name="T66" fmla="*/ 542 w 542"/>
                <a:gd name="T67" fmla="*/ 0 h 280"/>
                <a:gd name="T68" fmla="*/ 542 w 542"/>
                <a:gd name="T69" fmla="*/ 0 h 28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42" h="280">
                  <a:moveTo>
                    <a:pt x="542" y="0"/>
                  </a:moveTo>
                  <a:lnTo>
                    <a:pt x="527" y="17"/>
                  </a:lnTo>
                  <a:lnTo>
                    <a:pt x="507" y="40"/>
                  </a:lnTo>
                  <a:lnTo>
                    <a:pt x="477" y="62"/>
                  </a:lnTo>
                  <a:lnTo>
                    <a:pt x="452" y="80"/>
                  </a:lnTo>
                  <a:lnTo>
                    <a:pt x="416" y="102"/>
                  </a:lnTo>
                  <a:lnTo>
                    <a:pt x="386" y="120"/>
                  </a:lnTo>
                  <a:lnTo>
                    <a:pt x="351" y="142"/>
                  </a:lnTo>
                  <a:lnTo>
                    <a:pt x="316" y="164"/>
                  </a:lnTo>
                  <a:lnTo>
                    <a:pt x="276" y="178"/>
                  </a:lnTo>
                  <a:lnTo>
                    <a:pt x="241" y="191"/>
                  </a:lnTo>
                  <a:lnTo>
                    <a:pt x="201" y="209"/>
                  </a:lnTo>
                  <a:lnTo>
                    <a:pt x="171" y="227"/>
                  </a:lnTo>
                  <a:lnTo>
                    <a:pt x="136" y="240"/>
                  </a:lnTo>
                  <a:lnTo>
                    <a:pt x="106" y="253"/>
                  </a:lnTo>
                  <a:lnTo>
                    <a:pt x="76" y="267"/>
                  </a:lnTo>
                  <a:lnTo>
                    <a:pt x="55" y="280"/>
                  </a:lnTo>
                  <a:lnTo>
                    <a:pt x="0" y="178"/>
                  </a:lnTo>
                  <a:lnTo>
                    <a:pt x="25" y="160"/>
                  </a:lnTo>
                  <a:lnTo>
                    <a:pt x="55" y="146"/>
                  </a:lnTo>
                  <a:lnTo>
                    <a:pt x="91" y="124"/>
                  </a:lnTo>
                  <a:lnTo>
                    <a:pt x="121" y="111"/>
                  </a:lnTo>
                  <a:lnTo>
                    <a:pt x="156" y="93"/>
                  </a:lnTo>
                  <a:lnTo>
                    <a:pt x="186" y="80"/>
                  </a:lnTo>
                  <a:lnTo>
                    <a:pt x="221" y="66"/>
                  </a:lnTo>
                  <a:lnTo>
                    <a:pt x="256" y="57"/>
                  </a:lnTo>
                  <a:lnTo>
                    <a:pt x="286" y="44"/>
                  </a:lnTo>
                  <a:lnTo>
                    <a:pt x="321" y="31"/>
                  </a:lnTo>
                  <a:lnTo>
                    <a:pt x="356" y="22"/>
                  </a:lnTo>
                  <a:lnTo>
                    <a:pt x="391" y="17"/>
                  </a:lnTo>
                  <a:lnTo>
                    <a:pt x="426" y="4"/>
                  </a:lnTo>
                  <a:lnTo>
                    <a:pt x="462" y="4"/>
                  </a:lnTo>
                  <a:lnTo>
                    <a:pt x="502" y="0"/>
                  </a:lnTo>
                  <a:lnTo>
                    <a:pt x="542" y="0"/>
                  </a:lnTo>
                  <a:close/>
                </a:path>
              </a:pathLst>
            </a:custGeom>
            <a:solidFill>
              <a:srgbClr val="800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ransition spd="slow" advClick="0" advTm="65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p:nvPr>
        </p:nvSpPr>
        <p:spPr>
          <a:xfrm>
            <a:off x="685800" y="1844675"/>
            <a:ext cx="7772400" cy="2041525"/>
          </a:xfrm>
        </p:spPr>
        <p:txBody>
          <a:bodyPr/>
          <a:lstStyle/>
          <a:p>
            <a:pPr eaLnBrk="1" hangingPunct="1"/>
            <a:r>
              <a:rPr lang="en-US" sz="2800" smtClean="0"/>
              <a:t>SESSION 1:</a:t>
            </a:r>
            <a:br>
              <a:rPr lang="en-US" sz="2800" smtClean="0"/>
            </a:br>
            <a:r>
              <a:rPr lang="en-US" sz="2800" smtClean="0"/>
              <a:t>OVERVIEW OF </a:t>
            </a:r>
            <a:br>
              <a:rPr lang="en-US" sz="2800" smtClean="0"/>
            </a:br>
            <a:r>
              <a:rPr lang="en-US" sz="2800" smtClean="0"/>
              <a:t>CONTINUAL IMPROVEMENT SYSTEMS</a:t>
            </a:r>
          </a:p>
        </p:txBody>
      </p:sp>
      <p:sp>
        <p:nvSpPr>
          <p:cNvPr id="7171" name="Rectangle 2"/>
          <p:cNvSpPr>
            <a:spLocks noGrp="1" noChangeArrowheads="1"/>
          </p:cNvSpPr>
          <p:nvPr>
            <p:ph idx="1"/>
          </p:nvPr>
        </p:nvSpPr>
        <p:spPr>
          <a:xfrm>
            <a:off x="1371600" y="3886200"/>
            <a:ext cx="6400800" cy="2971800"/>
          </a:xfrm>
        </p:spPr>
        <p:txBody>
          <a:bodyPr/>
          <a:lstStyle/>
          <a:p>
            <a:pPr marL="39688" indent="0" algn="ctr" eaLnBrk="1" hangingPunct="1">
              <a:buFont typeface="Gill Sans" charset="0"/>
              <a:buNone/>
            </a:pPr>
            <a:r>
              <a:rPr lang="en-US" sz="2400" smtClean="0"/>
              <a:t>Background, Justification and Benefits of the Management Approach</a:t>
            </a:r>
          </a:p>
        </p:txBody>
      </p:sp>
      <p:pic>
        <p:nvPicPr>
          <p:cNvPr id="8" name="Picture 4" descr="PDCA"/>
          <p:cNvPicPr>
            <a:picLocks noChangeAspect="1" noChangeArrowheads="1"/>
          </p:cNvPicPr>
          <p:nvPr/>
        </p:nvPicPr>
        <p:blipFill>
          <a:blip r:embed="rId3"/>
          <a:srcRect/>
          <a:stretch>
            <a:fillRect/>
          </a:stretch>
        </p:blipFill>
        <p:spPr bwMode="auto">
          <a:xfrm>
            <a:off x="5219700" y="1371600"/>
            <a:ext cx="1752600" cy="1284288"/>
          </a:xfrm>
          <a:prstGeom prst="rect">
            <a:avLst/>
          </a:prstGeom>
          <a:noFill/>
          <a:ln>
            <a:noFill/>
          </a:ln>
          <a:effectLst>
            <a:outerShdw blurRad="234950" dist="990600" dir="2700000" algn="tl" rotWithShape="0">
              <a:srgbClr val="4D0058">
                <a:alpha val="42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14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p:nvPr>
        </p:nvSpPr>
        <p:spPr/>
        <p:txBody>
          <a:bodyPr rIns="132080"/>
          <a:lstStyle/>
          <a:p>
            <a:pPr eaLnBrk="1" hangingPunct="1"/>
            <a:r>
              <a:rPr lang="en-US" sz="3200" smtClean="0"/>
              <a:t>The Systems Approach</a:t>
            </a:r>
          </a:p>
        </p:txBody>
      </p:sp>
      <p:pic>
        <p:nvPicPr>
          <p:cNvPr id="4" name="Picture 3"/>
          <p:cNvPicPr>
            <a:picLocks noChangeAspect="1"/>
          </p:cNvPicPr>
          <p:nvPr/>
        </p:nvPicPr>
        <p:blipFill>
          <a:blip r:embed="rId3">
            <a:duotone>
              <a:prstClr val="black"/>
              <a:srgbClr val="D9C3A5">
                <a:tint val="50000"/>
                <a:satMod val="180000"/>
              </a:srgbClr>
            </a:duotone>
          </a:blip>
          <a:stretch>
            <a:fillRect/>
          </a:stretch>
        </p:blipFill>
        <p:spPr>
          <a:xfrm>
            <a:off x="4419600" y="2057400"/>
            <a:ext cx="2609088" cy="3657600"/>
          </a:xfrm>
          <a:prstGeom prst="rect">
            <a:avLst/>
          </a:prstGeom>
        </p:spPr>
      </p:pic>
      <p:pic>
        <p:nvPicPr>
          <p:cNvPr id="8196" name="Picture 4"/>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895600" y="2438400"/>
            <a:ext cx="260985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21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p:txBody>
          <a:bodyPr rIns="132080"/>
          <a:lstStyle/>
          <a:p>
            <a:pPr eaLnBrk="1" hangingPunct="1"/>
            <a:r>
              <a:rPr lang="en-US" sz="3200" smtClean="0"/>
              <a:t>The Systems Approach</a:t>
            </a:r>
          </a:p>
        </p:txBody>
      </p:sp>
      <p:sp>
        <p:nvSpPr>
          <p:cNvPr id="9219" name="Rectangle 2"/>
          <p:cNvSpPr>
            <a:spLocks noGrp="1" noChangeArrowheads="1"/>
          </p:cNvSpPr>
          <p:nvPr>
            <p:ph idx="1"/>
          </p:nvPr>
        </p:nvSpPr>
        <p:spPr/>
        <p:txBody>
          <a:bodyPr rIns="132080"/>
          <a:lstStyle/>
          <a:p>
            <a:pPr eaLnBrk="1" hangingPunct="1">
              <a:lnSpc>
                <a:spcPct val="90000"/>
              </a:lnSpc>
            </a:pPr>
            <a:r>
              <a:rPr lang="en-US" sz="2000" smtClean="0"/>
              <a:t>Management:</a:t>
            </a:r>
          </a:p>
          <a:p>
            <a:pPr marL="782638" lvl="1" eaLnBrk="1" hangingPunct="1">
              <a:lnSpc>
                <a:spcPct val="90000"/>
              </a:lnSpc>
              <a:buClr>
                <a:srgbClr val="000000"/>
              </a:buClr>
            </a:pPr>
            <a:r>
              <a:rPr lang="en-US" sz="2200" smtClean="0">
                <a:latin typeface="Arial Italic" charset="0"/>
                <a:cs typeface="Arial Italic" charset="0"/>
                <a:sym typeface="Arial Italic" charset="0"/>
              </a:rPr>
              <a:t>The act or manner of managing; handling, direction, or control</a:t>
            </a:r>
            <a:endParaRPr lang="en-US" sz="2200" smtClean="0">
              <a:latin typeface="Arial Italic" charset="0"/>
              <a:sym typeface="Arial Italic" charset="0"/>
            </a:endParaRPr>
          </a:p>
          <a:p>
            <a:pPr marL="782638" lvl="1" eaLnBrk="1" hangingPunct="1">
              <a:lnSpc>
                <a:spcPct val="90000"/>
              </a:lnSpc>
              <a:buClr>
                <a:srgbClr val="000000"/>
              </a:buClr>
            </a:pPr>
            <a:r>
              <a:rPr lang="en-US" sz="2200" smtClean="0"/>
              <a:t>Generally refers to activities rather than persons</a:t>
            </a:r>
          </a:p>
          <a:p>
            <a:pPr marL="1182688" lvl="2" eaLnBrk="1" hangingPunct="1">
              <a:lnSpc>
                <a:spcPct val="90000"/>
              </a:lnSpc>
            </a:pPr>
            <a:r>
              <a:rPr lang="en-US" sz="1900" smtClean="0"/>
              <a:t>Planning activities (</a:t>
            </a:r>
            <a:r>
              <a:rPr lang="en-US" sz="1900" smtClean="0">
                <a:latin typeface="Arial Italic" charset="0"/>
                <a:cs typeface="Arial Italic" charset="0"/>
                <a:sym typeface="Arial Italic" charset="0"/>
              </a:rPr>
              <a:t>e.g</a:t>
            </a:r>
            <a:r>
              <a:rPr lang="en-US" sz="1900" smtClean="0"/>
              <a:t>., identifying </a:t>
            </a:r>
            <a:r>
              <a:rPr lang="en-US" sz="1900" u="sng" smtClean="0"/>
              <a:t>what</a:t>
            </a:r>
            <a:r>
              <a:rPr lang="en-US" sz="1900" smtClean="0"/>
              <a:t> to manage)</a:t>
            </a:r>
          </a:p>
          <a:p>
            <a:pPr marL="1182688" lvl="2" eaLnBrk="1" hangingPunct="1">
              <a:lnSpc>
                <a:spcPct val="90000"/>
              </a:lnSpc>
            </a:pPr>
            <a:r>
              <a:rPr lang="en-US" sz="1900" smtClean="0"/>
              <a:t>Implementing activities (</a:t>
            </a:r>
            <a:r>
              <a:rPr lang="en-US" sz="1900" smtClean="0">
                <a:latin typeface="Arial Italic" charset="0"/>
                <a:cs typeface="Arial Italic" charset="0"/>
                <a:sym typeface="Arial Italic" charset="0"/>
              </a:rPr>
              <a:t>e.g</a:t>
            </a:r>
            <a:r>
              <a:rPr lang="en-US" sz="1900" smtClean="0"/>
              <a:t>., </a:t>
            </a:r>
            <a:r>
              <a:rPr lang="en-US" sz="1900" u="sng" smtClean="0"/>
              <a:t>how</a:t>
            </a:r>
            <a:r>
              <a:rPr lang="en-US" sz="1900" smtClean="0"/>
              <a:t> you manage)</a:t>
            </a:r>
          </a:p>
          <a:p>
            <a:pPr marL="1182688" lvl="2" eaLnBrk="1" hangingPunct="1">
              <a:lnSpc>
                <a:spcPct val="90000"/>
              </a:lnSpc>
            </a:pPr>
            <a:r>
              <a:rPr lang="en-US" sz="1900" smtClean="0"/>
              <a:t>Monitoring and checking (</a:t>
            </a:r>
            <a:r>
              <a:rPr lang="en-US" sz="1900" smtClean="0">
                <a:latin typeface="Arial Italic" charset="0"/>
                <a:cs typeface="Arial Italic" charset="0"/>
                <a:sym typeface="Arial Italic" charset="0"/>
              </a:rPr>
              <a:t>e.g</a:t>
            </a:r>
            <a:r>
              <a:rPr lang="en-US" sz="1900" smtClean="0"/>
              <a:t>., </a:t>
            </a:r>
            <a:r>
              <a:rPr lang="en-US" sz="1900" u="sng" smtClean="0"/>
              <a:t>how well</a:t>
            </a:r>
            <a:r>
              <a:rPr lang="en-US" sz="1900" smtClean="0"/>
              <a:t> do you manage)</a:t>
            </a:r>
          </a:p>
          <a:p>
            <a:pPr marL="1182688" lvl="2" eaLnBrk="1" hangingPunct="1">
              <a:lnSpc>
                <a:spcPct val="90000"/>
              </a:lnSpc>
            </a:pPr>
            <a:r>
              <a:rPr lang="en-US" sz="1900" smtClean="0"/>
              <a:t>Acting on the information (</a:t>
            </a:r>
            <a:r>
              <a:rPr lang="en-US" sz="1900" smtClean="0">
                <a:latin typeface="Arial Italic" charset="0"/>
                <a:cs typeface="Arial Italic" charset="0"/>
                <a:sym typeface="Arial Italic" charset="0"/>
              </a:rPr>
              <a:t>e.g</a:t>
            </a:r>
            <a:r>
              <a:rPr lang="en-US" sz="1900" smtClean="0"/>
              <a:t>., how can we </a:t>
            </a:r>
            <a:r>
              <a:rPr lang="en-US" sz="1900" u="sng" smtClean="0"/>
              <a:t>improve</a:t>
            </a:r>
            <a:r>
              <a:rPr lang="en-US" sz="1900" smtClean="0"/>
              <a:t>?)</a:t>
            </a:r>
          </a:p>
          <a:p>
            <a:pPr eaLnBrk="1" hangingPunct="1">
              <a:lnSpc>
                <a:spcPct val="90000"/>
              </a:lnSpc>
            </a:pPr>
            <a:r>
              <a:rPr lang="en-US" sz="2000" smtClean="0"/>
              <a:t>System:</a:t>
            </a:r>
          </a:p>
          <a:p>
            <a:pPr marL="782638" lvl="1" eaLnBrk="1" hangingPunct="1">
              <a:lnSpc>
                <a:spcPct val="90000"/>
              </a:lnSpc>
              <a:buClr>
                <a:srgbClr val="000000"/>
              </a:buClr>
            </a:pPr>
            <a:r>
              <a:rPr lang="en-US" sz="2200" smtClean="0">
                <a:latin typeface="Arial Italic" charset="0"/>
                <a:cs typeface="Arial Italic" charset="0"/>
                <a:sym typeface="Arial Italic" charset="0"/>
              </a:rPr>
              <a:t>Combination of things or parts forming a complex or unitary whole</a:t>
            </a:r>
            <a:r>
              <a:rPr lang="en-US" sz="2200" smtClean="0"/>
              <a:t>  </a:t>
            </a:r>
          </a:p>
        </p:txBody>
      </p:sp>
    </p:spTree>
  </p:cSld>
  <p:clrMapOvr>
    <a:masterClrMapping/>
  </p:clrMapOvr>
  <p:transition advClick="0" advTm="125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457200" y="168275"/>
            <a:ext cx="8229600" cy="1355725"/>
          </a:xfrm>
        </p:spPr>
        <p:txBody>
          <a:bodyPr/>
          <a:lstStyle/>
          <a:p>
            <a:pPr eaLnBrk="1" hangingPunct="1"/>
            <a:r>
              <a:rPr lang="en-US" sz="3200" smtClean="0"/>
              <a:t>Deming Cycle</a:t>
            </a:r>
          </a:p>
        </p:txBody>
      </p:sp>
      <p:sp>
        <p:nvSpPr>
          <p:cNvPr id="10243" name="Rectangle 2"/>
          <p:cNvSpPr>
            <a:spLocks noGrp="1" noChangeArrowheads="1"/>
          </p:cNvSpPr>
          <p:nvPr>
            <p:ph idx="1"/>
          </p:nvPr>
        </p:nvSpPr>
        <p:spPr>
          <a:xfrm>
            <a:off x="114300" y="1739900"/>
            <a:ext cx="8394700" cy="2286000"/>
          </a:xfrm>
        </p:spPr>
        <p:txBody>
          <a:bodyPr/>
          <a:lstStyle/>
          <a:p>
            <a:pPr marL="698500" eaLnBrk="1" hangingPunct="1"/>
            <a:r>
              <a:rPr lang="en-US" smtClean="0"/>
              <a:t>Based on the scientific method</a:t>
            </a:r>
          </a:p>
          <a:p>
            <a:pPr marL="698500" eaLnBrk="1" hangingPunct="1"/>
            <a:r>
              <a:rPr lang="en-US" smtClean="0"/>
              <a:t>Every run through the cycle should bring you closer to the goals and objectives for the system</a:t>
            </a:r>
          </a:p>
          <a:p>
            <a:pPr marL="698500" eaLnBrk="1" hangingPunct="1"/>
            <a:r>
              <a:rPr lang="en-US" smtClean="0"/>
              <a:t>Continuous improvement rather than “delayed perfection”</a:t>
            </a:r>
          </a:p>
        </p:txBody>
      </p:sp>
      <p:pic>
        <p:nvPicPr>
          <p:cNvPr id="5" name="Picture 4" descr="PDCA"/>
          <p:cNvPicPr>
            <a:picLocks noChangeAspect="1" noChangeArrowheads="1"/>
          </p:cNvPicPr>
          <p:nvPr/>
        </p:nvPicPr>
        <p:blipFill>
          <a:blip r:embed="rId3"/>
          <a:srcRect/>
          <a:stretch>
            <a:fillRect/>
          </a:stretch>
        </p:blipFill>
        <p:spPr bwMode="auto">
          <a:xfrm>
            <a:off x="5181600" y="3962400"/>
            <a:ext cx="2438400" cy="1787525"/>
          </a:xfrm>
          <a:prstGeom prst="rect">
            <a:avLst/>
          </a:prstGeom>
          <a:noFill/>
          <a:ln>
            <a:noFill/>
          </a:ln>
          <a:effectLst>
            <a:outerShdw blurRad="234950" dist="990600" dir="2700000" algn="tl" rotWithShape="0">
              <a:srgbClr val="4D0058">
                <a:alpha val="42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72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z="3200" smtClean="0"/>
              <a:t>The Systems Approach:  Framework</a:t>
            </a:r>
          </a:p>
        </p:txBody>
      </p:sp>
      <p:sp>
        <p:nvSpPr>
          <p:cNvPr id="11267" name="Content Placeholder 2"/>
          <p:cNvSpPr>
            <a:spLocks noGrp="1"/>
          </p:cNvSpPr>
          <p:nvPr>
            <p:ph idx="1"/>
          </p:nvPr>
        </p:nvSpPr>
        <p:spPr/>
        <p:txBody>
          <a:bodyPr/>
          <a:lstStyle/>
          <a:p>
            <a:pPr eaLnBrk="1" hangingPunct="1"/>
            <a:r>
              <a:rPr lang="en-US" dirty="0" smtClean="0"/>
              <a:t>A framework that helps </a:t>
            </a:r>
            <a:r>
              <a:rPr lang="en-US" u="sng" dirty="0" smtClean="0"/>
              <a:t>establish</a:t>
            </a:r>
            <a:r>
              <a:rPr lang="en-US" dirty="0" smtClean="0"/>
              <a:t> and </a:t>
            </a:r>
            <a:r>
              <a:rPr lang="en-US" u="sng" dirty="0" smtClean="0"/>
              <a:t>maintain</a:t>
            </a:r>
            <a:r>
              <a:rPr lang="en-US" dirty="0" smtClean="0"/>
              <a:t>:</a:t>
            </a:r>
          </a:p>
          <a:p>
            <a:pPr lvl="1" eaLnBrk="1" hangingPunct="1"/>
            <a:r>
              <a:rPr lang="en-US" dirty="0" smtClean="0"/>
              <a:t>A Health and Safety Policy, with explicit commitments</a:t>
            </a:r>
          </a:p>
          <a:p>
            <a:pPr lvl="1" eaLnBrk="1" hangingPunct="1"/>
            <a:r>
              <a:rPr lang="en-US" dirty="0" smtClean="0"/>
              <a:t>Identification of hazards and risks for the organization</a:t>
            </a:r>
          </a:p>
          <a:p>
            <a:pPr lvl="1" eaLnBrk="1" hangingPunct="1"/>
            <a:r>
              <a:rPr lang="en-US" dirty="0" smtClean="0"/>
              <a:t>Identification of applicable legal/other requirements</a:t>
            </a:r>
          </a:p>
          <a:p>
            <a:pPr lvl="1" eaLnBrk="1" hangingPunct="1"/>
            <a:r>
              <a:rPr lang="en-US" dirty="0" smtClean="0"/>
              <a:t>Planning activities across the full range of activities</a:t>
            </a:r>
          </a:p>
          <a:p>
            <a:pPr lvl="1" eaLnBrk="1" hangingPunct="1"/>
            <a:r>
              <a:rPr lang="en-US" dirty="0" smtClean="0"/>
              <a:t>Disciplined processes for achieving objectives</a:t>
            </a:r>
          </a:p>
          <a:p>
            <a:pPr lvl="1" eaLnBrk="1" hangingPunct="1"/>
            <a:r>
              <a:rPr lang="en-US" dirty="0" smtClean="0"/>
              <a:t>Emergency preparedness and response plans</a:t>
            </a:r>
          </a:p>
          <a:p>
            <a:pPr lvl="1" eaLnBrk="1" hangingPunct="1"/>
            <a:r>
              <a:rPr lang="en-US" dirty="0" smtClean="0"/>
              <a:t>Operational controls to ensure performance</a:t>
            </a:r>
          </a:p>
          <a:p>
            <a:pPr lvl="1" eaLnBrk="1" hangingPunct="1"/>
            <a:r>
              <a:rPr lang="en-US" dirty="0" smtClean="0"/>
              <a:t>Processes to review/audit to identify areas of improvement</a:t>
            </a:r>
          </a:p>
          <a:p>
            <a:pPr lvl="1" eaLnBrk="1" hangingPunct="1"/>
            <a:endParaRPr lang="en-US" dirty="0" smtClean="0"/>
          </a:p>
          <a:p>
            <a:pPr eaLnBrk="1" hangingPunct="1"/>
            <a:endParaRPr lang="en-US" dirty="0" smtClean="0"/>
          </a:p>
        </p:txBody>
      </p:sp>
    </p:spTree>
  </p:cSld>
  <p:clrMapOvr>
    <a:masterClrMapping/>
  </p:clrMapOvr>
  <p:transition advClick="0" advTm="59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546100" y="457200"/>
            <a:ext cx="8229600" cy="1143000"/>
          </a:xfrm>
        </p:spPr>
        <p:txBody>
          <a:bodyPr rIns="132080"/>
          <a:lstStyle/>
          <a:p>
            <a:pPr eaLnBrk="1" hangingPunct="1"/>
            <a:r>
              <a:rPr lang="en-US" sz="3200" smtClean="0"/>
              <a:t>The Systems Approach:  Framework</a:t>
            </a:r>
          </a:p>
        </p:txBody>
      </p:sp>
      <p:sp>
        <p:nvSpPr>
          <p:cNvPr id="12291" name="Oval 2"/>
          <p:cNvSpPr>
            <a:spLocks/>
          </p:cNvSpPr>
          <p:nvPr/>
        </p:nvSpPr>
        <p:spPr bwMode="auto">
          <a:xfrm>
            <a:off x="1295400" y="4419600"/>
            <a:ext cx="2209800" cy="457200"/>
          </a:xfrm>
          <a:prstGeom prst="ellipse">
            <a:avLst/>
          </a:prstGeom>
          <a:gradFill rotWithShape="0">
            <a:gsLst>
              <a:gs pos="0">
                <a:srgbClr val="66FFFF"/>
              </a:gs>
              <a:gs pos="100000">
                <a:srgbClr val="2F7676"/>
              </a:gs>
            </a:gsLst>
            <a:path path="rect">
              <a:fillToRect l="50000" t="50000" r="50000" b="50000"/>
            </a:path>
          </a:gradFill>
          <a:ln w="9525">
            <a:solidFill>
              <a:schemeClr val="tx1"/>
            </a:solidFill>
            <a:round/>
            <a:headEnd/>
            <a:tailEnd/>
          </a:ln>
        </p:spPr>
        <p:txBody>
          <a:bodyPr lIns="0" tIns="0" rIns="0" bIns="0"/>
          <a:lstStyle/>
          <a:p>
            <a:endParaRPr lang="en-US"/>
          </a:p>
        </p:txBody>
      </p:sp>
      <p:pic>
        <p:nvPicPr>
          <p:cNvPr id="12292" name="Picture 3"/>
          <p:cNvPicPr>
            <a:picLocks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867400" y="2667000"/>
            <a:ext cx="21336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2293" name="Rectangle 4"/>
          <p:cNvSpPr>
            <a:spLocks/>
          </p:cNvSpPr>
          <p:nvPr/>
        </p:nvSpPr>
        <p:spPr bwMode="auto">
          <a:xfrm rot="2579999">
            <a:off x="536575" y="2670175"/>
            <a:ext cx="17653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lgn="ctr">
              <a:spcBef>
                <a:spcPts val="1400"/>
              </a:spcBef>
            </a:pPr>
            <a:r>
              <a:rPr lang="en-US" sz="2400">
                <a:solidFill>
                  <a:srgbClr val="FF0066"/>
                </a:solidFill>
                <a:cs typeface="Arial" charset="0"/>
              </a:rPr>
              <a:t>Procedures</a:t>
            </a:r>
          </a:p>
        </p:txBody>
      </p:sp>
      <p:sp>
        <p:nvSpPr>
          <p:cNvPr id="12294" name="Rectangle 5"/>
          <p:cNvSpPr>
            <a:spLocks/>
          </p:cNvSpPr>
          <p:nvPr/>
        </p:nvSpPr>
        <p:spPr bwMode="auto">
          <a:xfrm>
            <a:off x="914400" y="1676400"/>
            <a:ext cx="16129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lgn="ctr">
              <a:spcBef>
                <a:spcPts val="1350"/>
              </a:spcBef>
            </a:pPr>
            <a:r>
              <a:rPr lang="en-US" sz="2400">
                <a:solidFill>
                  <a:srgbClr val="333399"/>
                </a:solidFill>
                <a:latin typeface="Times New Roman" charset="0"/>
                <a:cs typeface="Times New Roman" charset="0"/>
                <a:sym typeface="Times New Roman" charset="0"/>
              </a:rPr>
              <a:t>Training</a:t>
            </a:r>
          </a:p>
        </p:txBody>
      </p:sp>
      <p:sp>
        <p:nvSpPr>
          <p:cNvPr id="12295" name="Rectangle 6"/>
          <p:cNvSpPr>
            <a:spLocks/>
          </p:cNvSpPr>
          <p:nvPr/>
        </p:nvSpPr>
        <p:spPr bwMode="auto">
          <a:xfrm rot="-1860000">
            <a:off x="760413" y="3660775"/>
            <a:ext cx="23749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lgn="ctr">
              <a:spcBef>
                <a:spcPts val="1200"/>
              </a:spcBef>
            </a:pPr>
            <a:r>
              <a:rPr lang="en-US" sz="2000" b="1">
                <a:solidFill>
                  <a:schemeClr val="tx1"/>
                </a:solidFill>
                <a:latin typeface="Lucida Grande" charset="0"/>
                <a:sym typeface="Lucida Grande" charset="0"/>
              </a:rPr>
              <a:t>Records Storage</a:t>
            </a:r>
          </a:p>
        </p:txBody>
      </p:sp>
      <p:sp>
        <p:nvSpPr>
          <p:cNvPr id="12296" name="Rectangle 7"/>
          <p:cNvSpPr>
            <a:spLocks/>
          </p:cNvSpPr>
          <p:nvPr/>
        </p:nvSpPr>
        <p:spPr bwMode="auto">
          <a:xfrm>
            <a:off x="2133600" y="2667000"/>
            <a:ext cx="16129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spcBef>
                <a:spcPts val="1350"/>
              </a:spcBef>
            </a:pPr>
            <a:r>
              <a:rPr lang="en-US" sz="2400">
                <a:solidFill>
                  <a:srgbClr val="FF3300"/>
                </a:solidFill>
                <a:latin typeface="Times New Roman Bold Italic" charset="0"/>
                <a:cs typeface="Times New Roman Bold Italic" charset="0"/>
                <a:sym typeface="Times New Roman Bold Italic" charset="0"/>
              </a:rPr>
              <a:t>Policies</a:t>
            </a:r>
          </a:p>
        </p:txBody>
      </p:sp>
      <p:sp>
        <p:nvSpPr>
          <p:cNvPr id="12297" name="Rectangle 8"/>
          <p:cNvSpPr>
            <a:spLocks/>
          </p:cNvSpPr>
          <p:nvPr/>
        </p:nvSpPr>
        <p:spPr bwMode="auto">
          <a:xfrm rot="-299999">
            <a:off x="1827213" y="2132013"/>
            <a:ext cx="2298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spcBef>
                <a:spcPts val="1200"/>
              </a:spcBef>
            </a:pPr>
            <a:r>
              <a:rPr lang="en-US" sz="2000">
                <a:solidFill>
                  <a:srgbClr val="666633"/>
                </a:solidFill>
                <a:latin typeface="Lucida Grande" charset="0"/>
                <a:sym typeface="Lucida Grande" charset="0"/>
              </a:rPr>
              <a:t>Communications</a:t>
            </a:r>
          </a:p>
        </p:txBody>
      </p:sp>
      <p:sp>
        <p:nvSpPr>
          <p:cNvPr id="12298" name="Rectangle 9"/>
          <p:cNvSpPr>
            <a:spLocks/>
          </p:cNvSpPr>
          <p:nvPr/>
        </p:nvSpPr>
        <p:spPr bwMode="auto">
          <a:xfrm>
            <a:off x="2895600" y="3581400"/>
            <a:ext cx="13081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spcBef>
                <a:spcPts val="1150"/>
              </a:spcBef>
            </a:pPr>
            <a:r>
              <a:rPr lang="en-US" sz="2000">
                <a:solidFill>
                  <a:srgbClr val="990099"/>
                </a:solidFill>
                <a:latin typeface="Trebuchet MS Bold" charset="0"/>
                <a:sym typeface="Trebuchet MS Bold" charset="0"/>
              </a:rPr>
              <a:t>Planning Meetings</a:t>
            </a:r>
          </a:p>
        </p:txBody>
      </p:sp>
      <p:sp>
        <p:nvSpPr>
          <p:cNvPr id="12299" name="AutoShape 10"/>
          <p:cNvSpPr>
            <a:spLocks/>
          </p:cNvSpPr>
          <p:nvPr/>
        </p:nvSpPr>
        <p:spPr bwMode="auto">
          <a:xfrm>
            <a:off x="4495800" y="5257800"/>
            <a:ext cx="609600" cy="533400"/>
          </a:xfrm>
          <a:custGeom>
            <a:avLst/>
            <a:gdLst>
              <a:gd name="T0" fmla="*/ 457200 w 21600"/>
              <a:gd name="T1" fmla="*/ 0 h 21600"/>
              <a:gd name="T2" fmla="*/ 457200 w 21600"/>
              <a:gd name="T3" fmla="*/ 133350 h 21600"/>
              <a:gd name="T4" fmla="*/ 95250 w 21600"/>
              <a:gd name="T5" fmla="*/ 133350 h 21600"/>
              <a:gd name="T6" fmla="*/ 95250 w 21600"/>
              <a:gd name="T7" fmla="*/ 400050 h 21600"/>
              <a:gd name="T8" fmla="*/ 457200 w 21600"/>
              <a:gd name="T9" fmla="*/ 400050 h 21600"/>
              <a:gd name="T10" fmla="*/ 457200 w 21600"/>
              <a:gd name="T11" fmla="*/ 533400 h 21600"/>
              <a:gd name="T12" fmla="*/ 609600 w 21600"/>
              <a:gd name="T13" fmla="*/ 266700 h 21600"/>
              <a:gd name="T14" fmla="*/ 457200 w 21600"/>
              <a:gd name="T15" fmla="*/ 0 h 21600"/>
              <a:gd name="T16" fmla="*/ 38100 w 21600"/>
              <a:gd name="T17" fmla="*/ 133350 h 21600"/>
              <a:gd name="T18" fmla="*/ 38100 w 21600"/>
              <a:gd name="T19" fmla="*/ 400050 h 21600"/>
              <a:gd name="T20" fmla="*/ 76200 w 21600"/>
              <a:gd name="T21" fmla="*/ 400050 h 21600"/>
              <a:gd name="T22" fmla="*/ 76200 w 21600"/>
              <a:gd name="T23" fmla="*/ 133350 h 21600"/>
              <a:gd name="T24" fmla="*/ 38100 w 21600"/>
              <a:gd name="T25" fmla="*/ 133350 h 21600"/>
              <a:gd name="T26" fmla="*/ 0 w 21600"/>
              <a:gd name="T27" fmla="*/ 133350 h 21600"/>
              <a:gd name="T28" fmla="*/ 0 w 21600"/>
              <a:gd name="T29" fmla="*/ 400050 h 21600"/>
              <a:gd name="T30" fmla="*/ 19050 w 21600"/>
              <a:gd name="T31" fmla="*/ 400050 h 21600"/>
              <a:gd name="T32" fmla="*/ 19050 w 21600"/>
              <a:gd name="T33" fmla="*/ 133350 h 21600"/>
              <a:gd name="T34" fmla="*/ 0 w 21600"/>
              <a:gd name="T35" fmla="*/ 133350 h 21600"/>
              <a:gd name="T36" fmla="*/ 0 w 21600"/>
              <a:gd name="T37" fmla="*/ 133350 h 216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600"/>
              <a:gd name="T58" fmla="*/ 0 h 21600"/>
              <a:gd name="T59" fmla="*/ 21600 w 21600"/>
              <a:gd name="T60" fmla="*/ 21600 h 216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600" h="21600">
                <a:moveTo>
                  <a:pt x="16200" y="0"/>
                </a:moveTo>
                <a:lnTo>
                  <a:pt x="16200" y="5400"/>
                </a:lnTo>
                <a:lnTo>
                  <a:pt x="3375" y="5400"/>
                </a:lnTo>
                <a:lnTo>
                  <a:pt x="3375" y="16200"/>
                </a:lnTo>
                <a:lnTo>
                  <a:pt x="16200" y="16200"/>
                </a:lnTo>
                <a:lnTo>
                  <a:pt x="16200" y="21600"/>
                </a:lnTo>
                <a:lnTo>
                  <a:pt x="21600" y="10800"/>
                </a:lnTo>
                <a:lnTo>
                  <a:pt x="16200" y="0"/>
                </a:lnTo>
                <a:close/>
                <a:moveTo>
                  <a:pt x="1350" y="5400"/>
                </a:moveTo>
                <a:lnTo>
                  <a:pt x="1350" y="16200"/>
                </a:lnTo>
                <a:lnTo>
                  <a:pt x="2700" y="16200"/>
                </a:lnTo>
                <a:lnTo>
                  <a:pt x="2700" y="5400"/>
                </a:lnTo>
                <a:lnTo>
                  <a:pt x="1350" y="5400"/>
                </a:lnTo>
                <a:close/>
                <a:moveTo>
                  <a:pt x="0" y="5400"/>
                </a:moveTo>
                <a:lnTo>
                  <a:pt x="0" y="16200"/>
                </a:lnTo>
                <a:lnTo>
                  <a:pt x="675" y="16200"/>
                </a:lnTo>
                <a:lnTo>
                  <a:pt x="675" y="5400"/>
                </a:lnTo>
                <a:lnTo>
                  <a:pt x="0" y="5400"/>
                </a:lnTo>
                <a:close/>
                <a:moveTo>
                  <a:pt x="0" y="5400"/>
                </a:moveTo>
              </a:path>
            </a:pathLst>
          </a:custGeom>
          <a:solidFill>
            <a:srgbClr val="FF0000"/>
          </a:solidFill>
          <a:ln w="9525">
            <a:solidFill>
              <a:schemeClr val="tx1"/>
            </a:solidFill>
            <a:round/>
            <a:headEnd/>
            <a:tailEnd/>
          </a:ln>
        </p:spPr>
        <p:txBody>
          <a:bodyPr lIns="0" tIns="0" rIns="0" bIns="0"/>
          <a:lstStyle/>
          <a:p>
            <a:endParaRPr lang="en-US"/>
          </a:p>
        </p:txBody>
      </p:sp>
      <p:sp>
        <p:nvSpPr>
          <p:cNvPr id="12300" name="Rectangle 11"/>
          <p:cNvSpPr>
            <a:spLocks/>
          </p:cNvSpPr>
          <p:nvPr/>
        </p:nvSpPr>
        <p:spPr bwMode="auto">
          <a:xfrm>
            <a:off x="7772400" y="2743200"/>
            <a:ext cx="10033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spcBef>
                <a:spcPts val="900"/>
              </a:spcBef>
            </a:pPr>
            <a:r>
              <a:rPr lang="en-US" sz="1600">
                <a:solidFill>
                  <a:schemeClr val="tx1"/>
                </a:solidFill>
                <a:latin typeface="Times New Roman Bold" charset="0"/>
                <a:cs typeface="Times New Roman Bold" charset="0"/>
                <a:sym typeface="Times New Roman Bold" charset="0"/>
              </a:rPr>
              <a:t>Plan</a:t>
            </a:r>
          </a:p>
        </p:txBody>
      </p:sp>
      <p:sp>
        <p:nvSpPr>
          <p:cNvPr id="12301" name="Rectangle 12"/>
          <p:cNvSpPr>
            <a:spLocks/>
          </p:cNvSpPr>
          <p:nvPr/>
        </p:nvSpPr>
        <p:spPr bwMode="auto">
          <a:xfrm>
            <a:off x="7696200" y="4343400"/>
            <a:ext cx="12319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spcBef>
                <a:spcPts val="900"/>
              </a:spcBef>
            </a:pPr>
            <a:r>
              <a:rPr lang="en-US" sz="1600">
                <a:solidFill>
                  <a:schemeClr val="tx1"/>
                </a:solidFill>
                <a:latin typeface="Times New Roman Bold" charset="0"/>
                <a:cs typeface="Times New Roman Bold" charset="0"/>
                <a:sym typeface="Times New Roman Bold" charset="0"/>
              </a:rPr>
              <a:t>Implement</a:t>
            </a:r>
          </a:p>
        </p:txBody>
      </p:sp>
      <p:sp>
        <p:nvSpPr>
          <p:cNvPr id="12302" name="Rectangle 13"/>
          <p:cNvSpPr>
            <a:spLocks/>
          </p:cNvSpPr>
          <p:nvPr/>
        </p:nvSpPr>
        <p:spPr bwMode="auto">
          <a:xfrm>
            <a:off x="5486400" y="4343400"/>
            <a:ext cx="10795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spcBef>
                <a:spcPts val="900"/>
              </a:spcBef>
            </a:pPr>
            <a:r>
              <a:rPr lang="en-US" sz="1600">
                <a:solidFill>
                  <a:schemeClr val="tx1"/>
                </a:solidFill>
                <a:latin typeface="Times New Roman Bold" charset="0"/>
                <a:cs typeface="Times New Roman Bold" charset="0"/>
                <a:sym typeface="Times New Roman Bold" charset="0"/>
              </a:rPr>
              <a:t>Check</a:t>
            </a:r>
          </a:p>
        </p:txBody>
      </p:sp>
      <p:sp>
        <p:nvSpPr>
          <p:cNvPr id="12303" name="Rectangle 14"/>
          <p:cNvSpPr>
            <a:spLocks/>
          </p:cNvSpPr>
          <p:nvPr/>
        </p:nvSpPr>
        <p:spPr bwMode="auto">
          <a:xfrm>
            <a:off x="5334000" y="2743200"/>
            <a:ext cx="10033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spcBef>
                <a:spcPts val="900"/>
              </a:spcBef>
            </a:pPr>
            <a:r>
              <a:rPr lang="en-US" sz="1600">
                <a:solidFill>
                  <a:schemeClr val="tx1"/>
                </a:solidFill>
                <a:latin typeface="Times New Roman Bold" charset="0"/>
                <a:cs typeface="Times New Roman Bold" charset="0"/>
                <a:sym typeface="Times New Roman Bold" charset="0"/>
              </a:rPr>
              <a:t>Review</a:t>
            </a:r>
          </a:p>
        </p:txBody>
      </p:sp>
      <p:sp>
        <p:nvSpPr>
          <p:cNvPr id="12304" name="Rectangle 15"/>
          <p:cNvSpPr>
            <a:spLocks/>
          </p:cNvSpPr>
          <p:nvPr/>
        </p:nvSpPr>
        <p:spPr bwMode="auto">
          <a:xfrm>
            <a:off x="838200" y="5334000"/>
            <a:ext cx="33655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spcBef>
                <a:spcPts val="1050"/>
              </a:spcBef>
            </a:pPr>
            <a:r>
              <a:rPr lang="en-US">
                <a:solidFill>
                  <a:schemeClr val="tx1"/>
                </a:solidFill>
                <a:latin typeface="Arial Bold" charset="0"/>
                <a:cs typeface="Arial Bold" charset="0"/>
                <a:sym typeface="Arial Bold" charset="0"/>
              </a:rPr>
              <a:t>MANAGEMENT ELEMENTS</a:t>
            </a:r>
          </a:p>
        </p:txBody>
      </p:sp>
      <p:sp>
        <p:nvSpPr>
          <p:cNvPr id="12305" name="Rectangle 16"/>
          <p:cNvSpPr>
            <a:spLocks/>
          </p:cNvSpPr>
          <p:nvPr/>
        </p:nvSpPr>
        <p:spPr bwMode="auto">
          <a:xfrm>
            <a:off x="5562600" y="5334000"/>
            <a:ext cx="29845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39" bIns="0"/>
          <a:lstStyle/>
          <a:p>
            <a:pPr marL="39688">
              <a:spcBef>
                <a:spcPts val="1050"/>
              </a:spcBef>
            </a:pPr>
            <a:r>
              <a:rPr lang="en-US">
                <a:solidFill>
                  <a:schemeClr val="tx1"/>
                </a:solidFill>
                <a:latin typeface="Arial Bold" charset="0"/>
                <a:cs typeface="Arial Bold" charset="0"/>
                <a:sym typeface="Arial Bold" charset="0"/>
              </a:rPr>
              <a:t>MANAGEMENT SYSTEM</a:t>
            </a:r>
          </a:p>
        </p:txBody>
      </p:sp>
    </p:spTree>
  </p:cSld>
  <p:clrMapOvr>
    <a:masterClrMapping/>
  </p:clrMapOvr>
  <p:transition advClick="0" advTm="80000"/>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949</TotalTime>
  <Pages>0</Pages>
  <Words>2674</Words>
  <Characters>0</Characters>
  <Application>Microsoft Office PowerPoint</Application>
  <PresentationFormat>On-screen Show (4:3)</PresentationFormat>
  <Lines>0</Lines>
  <Paragraphs>386</Paragraphs>
  <Slides>29</Slides>
  <Notes>27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Flow</vt:lpstr>
      <vt:lpstr>Microsoft Excel 97-2003 Worksheet</vt:lpstr>
      <vt:lpstr>ANSI/AIHA Z10:2005 Session 1:  Overview</vt:lpstr>
      <vt:lpstr>PowerPoint Presentation</vt:lpstr>
      <vt:lpstr>Course Overview</vt:lpstr>
      <vt:lpstr>SESSION 1: OVERVIEW OF  CONTINUAL IMPROVEMENT SYSTEMS</vt:lpstr>
      <vt:lpstr>The Systems Approach</vt:lpstr>
      <vt:lpstr>The Systems Approach</vt:lpstr>
      <vt:lpstr>Deming Cycle</vt:lpstr>
      <vt:lpstr>The Systems Approach:  Framework</vt:lpstr>
      <vt:lpstr>The Systems Approach:  Framework</vt:lpstr>
      <vt:lpstr>The Systems Approach: Compliance- versus Systems-Thinking</vt:lpstr>
      <vt:lpstr>Compliance Programs versus Management Systems</vt:lpstr>
      <vt:lpstr>Systems-Approach Discussion</vt:lpstr>
      <vt:lpstr>The Systems Approach: Summary</vt:lpstr>
      <vt:lpstr>Management System Applications</vt:lpstr>
      <vt:lpstr>Management Systems Through the Years</vt:lpstr>
      <vt:lpstr>PowerPoint Presentation</vt:lpstr>
      <vt:lpstr>Management Systems and OSHA</vt:lpstr>
      <vt:lpstr>ANSI Z10 Results</vt:lpstr>
      <vt:lpstr>OHS Management System Uses</vt:lpstr>
      <vt:lpstr>Why ANSI Z-10?</vt:lpstr>
      <vt:lpstr>Some Z10 Committee Representatives (Examples) </vt:lpstr>
      <vt:lpstr>OHSAS 18001 and ANSI Z10</vt:lpstr>
      <vt:lpstr>Registrar Observations</vt:lpstr>
      <vt:lpstr>ANSI Z10 as US Consensus Standard</vt:lpstr>
      <vt:lpstr>Keys to Successful System Implementation</vt:lpstr>
      <vt:lpstr>Case Study 1:  Trucast</vt:lpstr>
      <vt:lpstr>Case Study 2: Nucor Steel</vt:lpstr>
      <vt:lpstr>Case Study 2: Nucor Steel</vt:lpstr>
      <vt:lpstr>Further Information:  OSH Systems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 OVERVIEW OF                               CONTINUAL IMPROVEMENT SYSTEMS</dc:title>
  <dc:creator>Douglas Dean</dc:creator>
  <cp:lastModifiedBy>Vosburgh, Linda - OSHA</cp:lastModifiedBy>
  <cp:revision>67</cp:revision>
  <cp:lastPrinted>2010-05-10T17:30:22Z</cp:lastPrinted>
  <dcterms:created xsi:type="dcterms:W3CDTF">2010-03-16T14:45:22Z</dcterms:created>
  <dcterms:modified xsi:type="dcterms:W3CDTF">2012-04-23T19:25:08Z</dcterms:modified>
</cp:coreProperties>
</file>