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tags/tag18.xml" ContentType="application/vnd.openxmlformats-officedocument.presentationml.tags+xml"/>
  <Override PartName="/ppt/notesSlides/notesSlide28.xml" ContentType="application/vnd.openxmlformats-officedocument.presentationml.notesSlide+xml"/>
  <Override PartName="/ppt/tags/tag19.xml" ContentType="application/vnd.openxmlformats-officedocument.presentationml.tags+xml"/>
  <Override PartName="/ppt/notesSlides/notesSlide29.xml" ContentType="application/vnd.openxmlformats-officedocument.presentationml.notesSlide+xml"/>
  <Override PartName="/ppt/tags/tag20.xml" ContentType="application/vnd.openxmlformats-officedocument.presentationml.tags+xml"/>
  <Override PartName="/ppt/notesSlides/notesSlide30.xml" ContentType="application/vnd.openxmlformats-officedocument.presentationml.notesSlide+xml"/>
  <Override PartName="/ppt/tags/tag21.xml" ContentType="application/vnd.openxmlformats-officedocument.presentationml.tags+xml"/>
  <Override PartName="/ppt/notesSlides/notesSlide31.xml" ContentType="application/vnd.openxmlformats-officedocument.presentationml.notesSlide+xml"/>
  <Override PartName="/ppt/tags/tag22.xml" ContentType="application/vnd.openxmlformats-officedocument.presentationml.tags+xml"/>
  <Override PartName="/ppt/notesSlides/notesSlide32.xml" ContentType="application/vnd.openxmlformats-officedocument.presentationml.notesSlide+xml"/>
  <Override PartName="/ppt/tags/tag23.xml" ContentType="application/vnd.openxmlformats-officedocument.presentationml.tags+xml"/>
  <Override PartName="/ppt/notesSlides/notesSlide33.xml" ContentType="application/vnd.openxmlformats-officedocument.presentationml.notesSlide+xml"/>
  <Override PartName="/ppt/tags/tag24.xml" ContentType="application/vnd.openxmlformats-officedocument.presentationml.tags+xml"/>
  <Override PartName="/ppt/notesSlides/notesSlide34.xml" ContentType="application/vnd.openxmlformats-officedocument.presentationml.notesSlide+xml"/>
  <Override PartName="/ppt/tags/tag25.xml" ContentType="application/vnd.openxmlformats-officedocument.presentationml.tags+xml"/>
  <Override PartName="/ppt/notesSlides/notesSlide35.xml" ContentType="application/vnd.openxmlformats-officedocument.presentationml.notesSlide+xml"/>
  <Override PartName="/ppt/tags/tag2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7.xml" ContentType="application/vnd.openxmlformats-officedocument.presentationml.tags+xml"/>
  <Override PartName="/ppt/notesSlides/notesSlide38.xml" ContentType="application/vnd.openxmlformats-officedocument.presentationml.notesSlide+xml"/>
  <Override PartName="/ppt/tags/tag28.xml" ContentType="application/vnd.openxmlformats-officedocument.presentationml.tags+xml"/>
  <Override PartName="/ppt/notesSlides/notesSlide39.xml" ContentType="application/vnd.openxmlformats-officedocument.presentationml.notesSlide+xml"/>
  <Override PartName="/ppt/tags/tag29.xml" ContentType="application/vnd.openxmlformats-officedocument.presentationml.tags+xml"/>
  <Override PartName="/ppt/notesSlides/notesSlide40.xml" ContentType="application/vnd.openxmlformats-officedocument.presentationml.notesSlide+xml"/>
  <Override PartName="/ppt/tags/tag30.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Lst>
  <p:notesMasterIdLst>
    <p:notesMasterId r:id="rId60"/>
  </p:notesMasterIdLst>
  <p:handoutMasterIdLst>
    <p:handoutMasterId r:id="rId61"/>
  </p:handoutMasterIdLst>
  <p:sldIdLst>
    <p:sldId id="327" r:id="rId3"/>
    <p:sldId id="256" r:id="rId4"/>
    <p:sldId id="547" r:id="rId5"/>
    <p:sldId id="445" r:id="rId6"/>
    <p:sldId id="446" r:id="rId7"/>
    <p:sldId id="447" r:id="rId8"/>
    <p:sldId id="541" r:id="rId9"/>
    <p:sldId id="513" r:id="rId10"/>
    <p:sldId id="444" r:id="rId11"/>
    <p:sldId id="499" r:id="rId12"/>
    <p:sldId id="503" r:id="rId13"/>
    <p:sldId id="504" r:id="rId14"/>
    <p:sldId id="540" r:id="rId15"/>
    <p:sldId id="538" r:id="rId16"/>
    <p:sldId id="551" r:id="rId17"/>
    <p:sldId id="464" r:id="rId18"/>
    <p:sldId id="470" r:id="rId19"/>
    <p:sldId id="494" r:id="rId20"/>
    <p:sldId id="495" r:id="rId21"/>
    <p:sldId id="498" r:id="rId22"/>
    <p:sldId id="450" r:id="rId23"/>
    <p:sldId id="478" r:id="rId24"/>
    <p:sldId id="479" r:id="rId25"/>
    <p:sldId id="544" r:id="rId26"/>
    <p:sldId id="481" r:id="rId27"/>
    <p:sldId id="482" r:id="rId28"/>
    <p:sldId id="502" r:id="rId29"/>
    <p:sldId id="467" r:id="rId30"/>
    <p:sldId id="484" r:id="rId31"/>
    <p:sldId id="545" r:id="rId32"/>
    <p:sldId id="489" r:id="rId33"/>
    <p:sldId id="492" r:id="rId34"/>
    <p:sldId id="546" r:id="rId35"/>
    <p:sldId id="550" r:id="rId36"/>
    <p:sldId id="549" r:id="rId37"/>
    <p:sldId id="459" r:id="rId38"/>
    <p:sldId id="543" r:id="rId39"/>
    <p:sldId id="460" r:id="rId40"/>
    <p:sldId id="496" r:id="rId41"/>
    <p:sldId id="497" r:id="rId42"/>
    <p:sldId id="542" r:id="rId43"/>
    <p:sldId id="506" r:id="rId44"/>
    <p:sldId id="507" r:id="rId45"/>
    <p:sldId id="511" r:id="rId46"/>
    <p:sldId id="512" r:id="rId47"/>
    <p:sldId id="514" r:id="rId48"/>
    <p:sldId id="518" r:id="rId49"/>
    <p:sldId id="519" r:id="rId50"/>
    <p:sldId id="520" r:id="rId51"/>
    <p:sldId id="521" r:id="rId52"/>
    <p:sldId id="522" r:id="rId53"/>
    <p:sldId id="523" r:id="rId54"/>
    <p:sldId id="525" r:id="rId55"/>
    <p:sldId id="527" r:id="rId56"/>
    <p:sldId id="528" r:id="rId57"/>
    <p:sldId id="532" r:id="rId58"/>
    <p:sldId id="271" r:id="rId59"/>
  </p:sldIdLst>
  <p:sldSz cx="9144000" cy="6858000" type="screen4x3"/>
  <p:notesSz cx="7315200" cy="9601200"/>
  <p:custDataLst>
    <p:tags r:id="rId62"/>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0" autoAdjust="0"/>
    <p:restoredTop sz="84903" autoAdjust="0"/>
  </p:normalViewPr>
  <p:slideViewPr>
    <p:cSldViewPr>
      <p:cViewPr varScale="1">
        <p:scale>
          <a:sx n="75" d="100"/>
          <a:sy n="75" d="100"/>
        </p:scale>
        <p:origin x="-1374" y="-84"/>
      </p:cViewPr>
      <p:guideLst>
        <p:guide orient="horz" pos="2160"/>
        <p:guide pos="2880"/>
      </p:guideLst>
    </p:cSldViewPr>
  </p:slideViewPr>
  <p:outlineViewPr>
    <p:cViewPr>
      <p:scale>
        <a:sx n="33" d="100"/>
        <a:sy n="33" d="100"/>
      </p:scale>
      <p:origin x="246" y="22692"/>
    </p:cViewPr>
  </p:outlineViewPr>
  <p:notesTextViewPr>
    <p:cViewPr>
      <p:scale>
        <a:sx n="100" d="100"/>
        <a:sy n="100" d="100"/>
      </p:scale>
      <p:origin x="0" y="0"/>
    </p:cViewPr>
  </p:notesTextViewPr>
  <p:sorterViewPr>
    <p:cViewPr>
      <p:scale>
        <a:sx n="90" d="100"/>
        <a:sy n="90" d="100"/>
      </p:scale>
      <p:origin x="0" y="8256"/>
    </p:cViewPr>
  </p:sorterViewPr>
  <p:notesViewPr>
    <p:cSldViewPr>
      <p:cViewPr>
        <p:scale>
          <a:sx n="50" d="100"/>
          <a:sy n="50" d="100"/>
        </p:scale>
        <p:origin x="-3600" y="-51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ea typeface="ＭＳ Ｐゴシック"/>
                <a:cs typeface="ＭＳ Ｐゴシック"/>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atin typeface="Arial" pitchFamily="34" charset="0"/>
                <a:ea typeface="ＭＳ Ｐゴシック"/>
                <a:cs typeface="ＭＳ Ｐゴシック"/>
              </a:defRPr>
            </a:lvl1pPr>
          </a:lstStyle>
          <a:p>
            <a:pPr>
              <a:defRPr/>
            </a:pPr>
            <a:fld id="{B998F370-6982-4130-80EC-D26422FD22A5}" type="datetimeFigureOut">
              <a:rPr lang="en-US"/>
              <a:pPr>
                <a:defRPr/>
              </a:pPr>
              <a:t>5/23/2013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ea typeface="ＭＳ Ｐゴシック"/>
                <a:cs typeface="ＭＳ Ｐゴシック"/>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ea typeface="ＭＳ Ｐゴシック"/>
                <a:cs typeface="ＭＳ Ｐゴシック"/>
              </a:defRPr>
            </a:lvl1pPr>
          </a:lstStyle>
          <a:p>
            <a:pPr>
              <a:defRPr/>
            </a:pPr>
            <a:fld id="{5D4224DE-05C5-4DD4-B533-15C806014BB3}" type="slidenum">
              <a:rPr lang="en-US"/>
              <a:pPr>
                <a:defRPr/>
              </a:pPr>
              <a:t>‹#›</a:t>
            </a:fld>
            <a:endParaRPr lang="en-US" dirty="0"/>
          </a:p>
        </p:txBody>
      </p:sp>
    </p:spTree>
    <p:extLst>
      <p:ext uri="{BB962C8B-B14F-4D97-AF65-F5344CB8AC3E}">
        <p14:creationId xmlns:p14="http://schemas.microsoft.com/office/powerpoint/2010/main" val="1480499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ea typeface="ＭＳ Ｐゴシック" pitchFamily="-108" charset="-128"/>
                <a:cs typeface="+mn-cs"/>
              </a:defRPr>
            </a:lvl1pPr>
          </a:lstStyle>
          <a:p>
            <a:pPr>
              <a:defRPr/>
            </a:pPr>
            <a:endParaRPr lang="en-US"/>
          </a:p>
        </p:txBody>
      </p:sp>
      <p:sp>
        <p:nvSpPr>
          <p:cNvPr id="307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pitchFamily="-108" charset="-128"/>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ea typeface="ＭＳ Ｐゴシック" pitchFamily="-10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ea typeface="ＭＳ Ｐゴシック" pitchFamily="-108" charset="-128"/>
                <a:cs typeface="+mn-cs"/>
              </a:defRPr>
            </a:lvl1pPr>
          </a:lstStyle>
          <a:p>
            <a:pPr>
              <a:defRPr/>
            </a:pPr>
            <a:fld id="{C7745040-6679-47D7-9899-EF46D18DAF00}" type="slidenum">
              <a:rPr lang="en-US"/>
              <a:pPr>
                <a:defRPr/>
              </a:pPr>
              <a:t>‹#›</a:t>
            </a:fld>
            <a:endParaRPr lang="en-US" dirty="0"/>
          </a:p>
        </p:txBody>
      </p:sp>
    </p:spTree>
    <p:extLst>
      <p:ext uri="{BB962C8B-B14F-4D97-AF65-F5344CB8AC3E}">
        <p14:creationId xmlns:p14="http://schemas.microsoft.com/office/powerpoint/2010/main" val="2456609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xfrm>
            <a:off x="731520" y="4560570"/>
            <a:ext cx="5852160" cy="1154430"/>
          </a:xfrm>
          <a:noFill/>
          <a:ln/>
        </p:spPr>
        <p:txBody>
          <a:bodyPr/>
          <a:lstStyle/>
          <a:p>
            <a:r>
              <a:rPr lang="en-US" dirty="0" smtClean="0"/>
              <a:t>This training on process safety was developed by the Center for Chemical Process Safety (CCPS), which is a Technology Alliance of the American Institute of Chemical Engineers. It was developed under an OSHA “Susan Harwood Grant”. We have just completed Module 6 on “Mechanical Integrity.”  This is module 7 of 9 and is entitled “Management of Change”. </a:t>
            </a:r>
          </a:p>
        </p:txBody>
      </p:sp>
      <p:sp>
        <p:nvSpPr>
          <p:cNvPr id="66564" name="Slide Number Placeholder 3"/>
          <p:cNvSpPr>
            <a:spLocks noGrp="1"/>
          </p:cNvSpPr>
          <p:nvPr>
            <p:ph type="sldNum" sz="quarter" idx="5"/>
          </p:nvPr>
        </p:nvSpPr>
        <p:spPr>
          <a:noFill/>
        </p:spPr>
        <p:txBody>
          <a:bodyPr/>
          <a:lstStyle/>
          <a:p>
            <a:fld id="{8398C6F3-4053-44F3-8658-5EF410E7054D}" type="slidenum">
              <a:rPr lang="en-US" smtClean="0">
                <a:ea typeface="ＭＳ Ｐゴシック" pitchFamily="34" charset="-128"/>
              </a:rPr>
              <a:pPr/>
              <a:t>1</a:t>
            </a:fld>
            <a:endParaRPr lang="en-US" smtClean="0">
              <a:ea typeface="ＭＳ Ｐゴシック" pitchFamily="34" charset="-128"/>
            </a:endParaRPr>
          </a:p>
        </p:txBody>
      </p:sp>
      <p:sp>
        <p:nvSpPr>
          <p:cNvPr id="2" name="TextBox 1"/>
          <p:cNvSpPr txBox="1"/>
          <p:nvPr/>
        </p:nvSpPr>
        <p:spPr>
          <a:xfrm>
            <a:off x="762000" y="6705600"/>
            <a:ext cx="5486400" cy="1015663"/>
          </a:xfrm>
          <a:prstGeom prst="rect">
            <a:avLst/>
          </a:prstGeom>
          <a:noFill/>
        </p:spPr>
        <p:txBody>
          <a:bodyPr wrap="square" rtlCol="0">
            <a:spAutoFi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dirty="0">
                <a:ea typeface="+mn-ea"/>
              </a:rPr>
              <a:t>This material was produced under grant SH-19479-09-60-F-36 from the Occupational Safety and Health Administration, U.S. Department of Labor.</a:t>
            </a:r>
            <a:endParaRPr lang="es-ES_tradnl" sz="1200" dirty="0">
              <a:ea typeface="+mn-ea"/>
            </a:endParaRPr>
          </a:p>
          <a:p>
            <a:pPr marL="0" marR="0" indent="0" defTabSz="914400" eaLnBrk="1" fontAlgn="auto" latinLnBrk="0" hangingPunct="1">
              <a:lnSpc>
                <a:spcPct val="100000"/>
              </a:lnSpc>
              <a:spcBef>
                <a:spcPts val="0"/>
              </a:spcBef>
              <a:spcAft>
                <a:spcPts val="0"/>
              </a:spcAft>
              <a:buClrTx/>
              <a:buSzTx/>
              <a:buFontTx/>
              <a:buNone/>
              <a:tabLst/>
              <a:defRPr/>
            </a:pPr>
            <a:r>
              <a:rPr lang="en-US" sz="1200" dirty="0">
                <a:ea typeface="+mn-ea"/>
              </a:rPr>
              <a:t> It does not necessarily reflect the views or policies of the U.S. Department of Labor, nor does mention of trade names, commercial products, or organizations imply endorsement by the U.S. Government</a:t>
            </a:r>
            <a:endParaRPr lang="es-ES_tradnl" sz="1200" dirty="0">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7929F9B-68EC-455A-A340-7F940BB25DC6}" type="slidenum">
              <a:rPr lang="en-US" smtClean="0">
                <a:ea typeface="ＭＳ Ｐゴシック" pitchFamily="34" charset="-128"/>
              </a:rPr>
              <a:pPr/>
              <a:t>10</a:t>
            </a:fld>
            <a:endParaRPr lang="en-US" smtClean="0">
              <a:ea typeface="ＭＳ Ｐゴシック" pitchFamily="34"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r>
              <a:rPr lang="en-US" dirty="0" smtClean="0"/>
              <a:t>The OSHA PSM regulation is very specific on covering changes to process safety information resulting from a process change.  The wording of the regulation is shown on this PowerPoint. </a:t>
            </a:r>
          </a:p>
          <a:p>
            <a:endParaRPr lang="en-US" dirty="0" smtClean="0"/>
          </a:p>
          <a:p>
            <a:r>
              <a:rPr lang="en-US" dirty="0" smtClean="0"/>
              <a:t>The regulations also state that if a change necessitates a change in procedures or practices associated with a process, whether operations or maintenance procedures, such procedures or practices should be updated and implemented promptly</a:t>
            </a:r>
            <a:r>
              <a:rPr lang="en-US" baseline="0" dirty="0" smtClean="0"/>
              <a:t> and accurately</a:t>
            </a:r>
            <a:r>
              <a:rPr lang="en-US" dirty="0" smtClean="0"/>
              <a:t>.</a:t>
            </a:r>
            <a:endParaRPr lang="en-US" sz="1900" dirty="0" smtClean="0"/>
          </a:p>
          <a:p>
            <a:endParaRPr lang="en-US" dirty="0" smtClean="0"/>
          </a:p>
          <a:p>
            <a:endParaRPr lang="en-US" sz="19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4E4BBE2-F989-4EBA-AD7B-BA98A7448051}" type="slidenum">
              <a:rPr lang="en-US" smtClean="0">
                <a:ea typeface="ＭＳ Ｐゴシック" pitchFamily="34" charset="-128"/>
              </a:rPr>
              <a:pPr/>
              <a:t>11</a:t>
            </a:fld>
            <a:endParaRPr lang="en-US" smtClean="0">
              <a:ea typeface="ＭＳ Ｐゴシック" pitchFamily="34" charset="-128"/>
            </a:endParaRPr>
          </a:p>
        </p:txBody>
      </p:sp>
      <p:sp>
        <p:nvSpPr>
          <p:cNvPr id="76803"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ln/>
        </p:spPr>
        <p:txBody>
          <a:bodyPr/>
          <a:lstStyle/>
          <a:p>
            <a:pPr marL="241653" indent="-241653">
              <a:defRPr/>
            </a:pPr>
            <a:r>
              <a:rPr lang="en-US" dirty="0" smtClean="0"/>
              <a:t>On this slide and the next, we will cover the most important aspects of the design of an MOC system.  More detail on system design, with twenty-five points to consider, can be found by clicking the “System Design” link.</a:t>
            </a:r>
          </a:p>
          <a:p>
            <a:pPr marL="241653" indent="-241653">
              <a:buFontTx/>
              <a:buAutoNum type="arabicPlain"/>
              <a:defRPr/>
            </a:pPr>
            <a:endParaRPr lang="en-US" dirty="0" smtClean="0"/>
          </a:p>
          <a:p>
            <a:pPr marL="241653" indent="-241653">
              <a:buFontTx/>
              <a:buAutoNum type="arabicPlain"/>
              <a:defRPr/>
            </a:pPr>
            <a:r>
              <a:rPr lang="en-US" dirty="0" smtClean="0"/>
              <a:t>Establish and implement written procedures to manage changes.</a:t>
            </a:r>
          </a:p>
          <a:p>
            <a:pPr marL="241653" indent="-241653">
              <a:buFontTx/>
              <a:buAutoNum type="arabicPlain"/>
              <a:defRPr/>
            </a:pPr>
            <a:r>
              <a:rPr lang="en-US" dirty="0" smtClean="0"/>
              <a:t>Assign a job function as the “owner” of the MOC system to monitor MOC effectiveness on a routine basis.</a:t>
            </a:r>
            <a:r>
              <a:rPr lang="en-US" sz="1900" dirty="0" smtClean="0"/>
              <a:t> </a:t>
            </a:r>
          </a:p>
          <a:p>
            <a:pPr>
              <a:defRPr/>
            </a:pPr>
            <a:r>
              <a:rPr lang="en-US" dirty="0" smtClean="0"/>
              <a:t>3   Define the technical scope of the MOC system so that types of changes to be managed are certain and sources of changes are monitored.</a:t>
            </a:r>
            <a:r>
              <a:rPr lang="en-US" sz="1900" dirty="0" smtClean="0"/>
              <a:t> </a:t>
            </a:r>
          </a:p>
          <a:p>
            <a:pPr>
              <a:defRPr/>
            </a:pPr>
            <a:r>
              <a:rPr lang="en-US" dirty="0" smtClean="0"/>
              <a:t>4</a:t>
            </a:r>
            <a:r>
              <a:rPr lang="en-US" sz="1900" dirty="0" smtClean="0"/>
              <a:t>   </a:t>
            </a:r>
            <a:r>
              <a:rPr lang="en-US" dirty="0" smtClean="0"/>
              <a:t>Define the MOC roles and responsibilities of various types of company/facility personnel.</a:t>
            </a:r>
            <a:r>
              <a:rPr lang="en-US" sz="1900"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896130" indent="-525260">
              <a:spcBef>
                <a:spcPct val="50000"/>
              </a:spcBef>
              <a:defRPr/>
            </a:pPr>
            <a:r>
              <a:rPr lang="en-US" dirty="0" smtClean="0"/>
              <a:t>The MOC system should also include:</a:t>
            </a:r>
          </a:p>
          <a:p>
            <a:pPr marL="896130" indent="-525260">
              <a:spcBef>
                <a:spcPct val="50000"/>
              </a:spcBef>
              <a:defRPr/>
            </a:pPr>
            <a:endParaRPr lang="en-US" dirty="0" smtClean="0"/>
          </a:p>
          <a:p>
            <a:pPr marL="896130" indent="-525260">
              <a:spcBef>
                <a:spcPct val="50000"/>
              </a:spcBef>
              <a:defRPr/>
            </a:pPr>
            <a:r>
              <a:rPr lang="en-US" dirty="0" smtClean="0"/>
              <a:t>5. Maintaining a Management of Change log of every approved change for the past two years.</a:t>
            </a:r>
          </a:p>
          <a:p>
            <a:pPr marL="896130" indent="-525260">
              <a:spcBef>
                <a:spcPct val="50000"/>
              </a:spcBef>
              <a:defRPr/>
            </a:pPr>
            <a:endParaRPr lang="en-US" dirty="0" smtClean="0"/>
          </a:p>
          <a:p>
            <a:pPr marL="896130" indent="-525260">
              <a:spcBef>
                <a:spcPct val="50000"/>
              </a:spcBef>
              <a:defRPr/>
            </a:pPr>
            <a:r>
              <a:rPr lang="en-US" dirty="0" smtClean="0"/>
              <a:t>6. A Management of Change form with approval signatures must be used.  Design calculations should be attached.  A Readiness checklist (PSSR) should be used for the startup after the Management of Change.</a:t>
            </a:r>
          </a:p>
          <a:p>
            <a:pPr marL="896130" indent="-525260">
              <a:spcBef>
                <a:spcPct val="50000"/>
              </a:spcBef>
              <a:defRPr/>
            </a:pPr>
            <a:endParaRPr lang="en-US" dirty="0" smtClean="0"/>
          </a:p>
          <a:p>
            <a:pPr marL="896130" indent="-525260">
              <a:spcBef>
                <a:spcPct val="50000"/>
              </a:spcBef>
              <a:defRPr/>
            </a:pPr>
            <a:r>
              <a:rPr lang="en-US" dirty="0" smtClean="0"/>
              <a:t>7. Conducting periodic monitoring (field checks) of the Management of Change procedures.</a:t>
            </a:r>
          </a:p>
          <a:p>
            <a:pPr marL="896130" indent="-525260">
              <a:spcBef>
                <a:spcPct val="50000"/>
              </a:spcBef>
              <a:defRPr/>
            </a:pPr>
            <a:endParaRPr lang="en-US" dirty="0" smtClean="0"/>
          </a:p>
          <a:p>
            <a:pPr marL="896130" indent="-525260">
              <a:spcBef>
                <a:spcPct val="50000"/>
              </a:spcBef>
              <a:defRPr/>
            </a:pPr>
            <a:r>
              <a:rPr lang="en-US" dirty="0" smtClean="0"/>
              <a:t>8. The Management of Change system should be audited with the annual Process Safety Audit.</a:t>
            </a:r>
          </a:p>
          <a:p>
            <a:pPr>
              <a:defRPr/>
            </a:pPr>
            <a:endParaRPr lang="en-US" dirty="0"/>
          </a:p>
        </p:txBody>
      </p:sp>
      <p:sp>
        <p:nvSpPr>
          <p:cNvPr id="77828" name="Slide Number Placeholder 3"/>
          <p:cNvSpPr>
            <a:spLocks noGrp="1"/>
          </p:cNvSpPr>
          <p:nvPr>
            <p:ph type="sldNum" sz="quarter" idx="5"/>
          </p:nvPr>
        </p:nvSpPr>
        <p:spPr>
          <a:noFill/>
        </p:spPr>
        <p:txBody>
          <a:bodyPr/>
          <a:lstStyle/>
          <a:p>
            <a:fld id="{E9CD7C7A-DC6E-42E2-AC95-DB5BDFCAC162}" type="slidenum">
              <a:rPr lang="en-US" smtClean="0">
                <a:ea typeface="ＭＳ Ｐゴシック" pitchFamily="34" charset="-128"/>
              </a:rPr>
              <a:pPr/>
              <a:t>12</a:t>
            </a:fld>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8986EE7-15F2-4CF2-80B9-C2ACF4489E6C}" type="slidenum">
              <a:rPr lang="en-US" smtClean="0">
                <a:ea typeface="ＭＳ Ｐゴシック" pitchFamily="34" charset="-128"/>
              </a:rPr>
              <a:pPr/>
              <a:t>13</a:t>
            </a:fld>
            <a:endParaRPr lang="en-US" smtClean="0">
              <a:ea typeface="ＭＳ Ｐゴシック" pitchFamily="34"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sz="1700" dirty="0" smtClean="0"/>
              <a:t>Provide awareness training on the MOC system to </a:t>
            </a:r>
            <a:r>
              <a:rPr lang="en-US" sz="1900" b="1" u="sng" dirty="0" smtClean="0"/>
              <a:t>all</a:t>
            </a:r>
            <a:r>
              <a:rPr lang="en-US" sz="1700" dirty="0" smtClean="0"/>
              <a:t> employees and contractors.</a:t>
            </a:r>
            <a:r>
              <a:rPr lang="en-US" sz="2500" dirty="0" smtClean="0"/>
              <a:t> </a:t>
            </a:r>
          </a:p>
          <a:p>
            <a:r>
              <a:rPr lang="en-US" sz="1700" dirty="0" smtClean="0"/>
              <a:t>Provide detailed training to all affected employees and contractors who are</a:t>
            </a:r>
            <a:r>
              <a:rPr lang="en-US" sz="1700" u="sng" dirty="0" smtClean="0"/>
              <a:t> assigned </a:t>
            </a:r>
            <a:r>
              <a:rPr lang="en-US" sz="1700" dirty="0" smtClean="0"/>
              <a:t>specific roles within the MOC system.</a:t>
            </a:r>
            <a:r>
              <a:rPr lang="en-US" sz="2500" dirty="0"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smtClean="0"/>
              <a:t>Let’s now discuss how an efficient Management of Change process should work.</a:t>
            </a:r>
          </a:p>
        </p:txBody>
      </p:sp>
      <p:sp>
        <p:nvSpPr>
          <p:cNvPr id="79876" name="Slide Number Placeholder 3"/>
          <p:cNvSpPr>
            <a:spLocks noGrp="1"/>
          </p:cNvSpPr>
          <p:nvPr>
            <p:ph type="sldNum" sz="quarter" idx="5"/>
          </p:nvPr>
        </p:nvSpPr>
        <p:spPr>
          <a:noFill/>
        </p:spPr>
        <p:txBody>
          <a:bodyPr/>
          <a:lstStyle/>
          <a:p>
            <a:fld id="{F187C1DB-8D36-4726-8837-D14F57FCD49E}" type="slidenum">
              <a:rPr lang="en-US" smtClean="0">
                <a:ea typeface="ＭＳ Ｐゴシック" pitchFamily="34" charset="-128"/>
              </a:rPr>
              <a:pPr/>
              <a:t>14</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t>The first step in the Management of Change process is to fill out a “Request For Change” form. This form would describe the proposed change and the reason for the change. (An example RFC form can be seen by clicking on the RFC icon.) The RFC form would then be approved by the originator’s manager and forwarded to the Management of Change manager.  At smaller facilities this position is not a full time position. The MOC manager would consult the originator and the affected party to determine if the change should be pursued. </a:t>
            </a:r>
          </a:p>
          <a:p>
            <a:endParaRPr lang="en-US" smtClean="0"/>
          </a:p>
          <a:p>
            <a:r>
              <a:rPr lang="en-US" smtClean="0"/>
              <a:t>If the change is </a:t>
            </a:r>
            <a:r>
              <a:rPr lang="en-US" u="sng" smtClean="0"/>
              <a:t>not</a:t>
            </a:r>
            <a:r>
              <a:rPr lang="en-US" smtClean="0"/>
              <a:t> to be pursued, then the RFC is returned to the originator.  </a:t>
            </a:r>
          </a:p>
          <a:p>
            <a:endParaRPr lang="en-US" smtClean="0"/>
          </a:p>
        </p:txBody>
      </p:sp>
      <p:sp>
        <p:nvSpPr>
          <p:cNvPr id="80900" name="Slide Number Placeholder 3"/>
          <p:cNvSpPr>
            <a:spLocks noGrp="1"/>
          </p:cNvSpPr>
          <p:nvPr>
            <p:ph type="sldNum" sz="quarter" idx="5"/>
          </p:nvPr>
        </p:nvSpPr>
        <p:spPr>
          <a:noFill/>
        </p:spPr>
        <p:txBody>
          <a:bodyPr/>
          <a:lstStyle/>
          <a:p>
            <a:fld id="{C3D6AAF9-515A-426D-BAB2-4B46C02A7063}" type="slidenum">
              <a:rPr lang="en-US" smtClean="0">
                <a:ea typeface="ＭＳ Ｐゴシック" pitchFamily="34" charset="-128"/>
              </a:rPr>
              <a:pPr/>
              <a:t>15</a:t>
            </a:fld>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smtClean="0"/>
              <a:t>Once the decision has been made to pursue the change, the determination is then made if the change is a Replacement in Kind (RIK) or a Management of Change (MOC). If the change is a replacement in kind, then that should be noted on the Request For Change and the RFC forwarded to the maintenance/production scheduler. A “Replacement in Kind” is a replacement that meets the original design specifications of the item being replaced and will be discussed in more detail in the next slide.</a:t>
            </a:r>
          </a:p>
          <a:p>
            <a:endParaRPr lang="en-US" smtClean="0"/>
          </a:p>
          <a:p>
            <a:r>
              <a:rPr lang="en-US" smtClean="0"/>
              <a:t>If the change to be considered is not a Replacement in Kind, then it enters the MOC system.  An MOC form, task review, and hazard review need to be completed.  This is often a multidisciplinary review. The outcome of this review is MOC documentation of the controls needed in order to implement the Management of Change in a safe manner. </a:t>
            </a:r>
          </a:p>
          <a:p>
            <a:endParaRPr lang="en-US" smtClean="0"/>
          </a:p>
          <a:p>
            <a:r>
              <a:rPr lang="en-US" smtClean="0"/>
              <a:t>An example MOC form is provided by clicking the MOC link.</a:t>
            </a:r>
          </a:p>
          <a:p>
            <a:endParaRPr lang="en-US" smtClean="0"/>
          </a:p>
        </p:txBody>
      </p:sp>
      <p:sp>
        <p:nvSpPr>
          <p:cNvPr id="81924" name="Slide Number Placeholder 3"/>
          <p:cNvSpPr>
            <a:spLocks noGrp="1"/>
          </p:cNvSpPr>
          <p:nvPr>
            <p:ph type="sldNum" sz="quarter" idx="5"/>
          </p:nvPr>
        </p:nvSpPr>
        <p:spPr>
          <a:noFill/>
        </p:spPr>
        <p:txBody>
          <a:bodyPr/>
          <a:lstStyle/>
          <a:p>
            <a:fld id="{5B720A5E-0E46-41E1-86A0-09FD8421BB3F}" type="slidenum">
              <a:rPr lang="en-US" smtClean="0">
                <a:ea typeface="ＭＳ Ｐゴシック" pitchFamily="34" charset="-128"/>
              </a:rPr>
              <a:pPr/>
              <a:t>16</a:t>
            </a:fld>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7BB176B-6D2A-4AC5-BB39-002C36E0C9B1}" type="slidenum">
              <a:rPr lang="en-US" smtClean="0">
                <a:ea typeface="ＭＳ Ｐゴシック" pitchFamily="34" charset="-128"/>
              </a:rPr>
              <a:pPr/>
              <a:t>17</a:t>
            </a:fld>
            <a:endParaRPr lang="en-US" smtClean="0">
              <a:ea typeface="ＭＳ Ｐゴシック" pitchFamily="34"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smtClean="0"/>
              <a:t>If an item is replaced with a similar item that meets the original design specification, then the replacement item is a </a:t>
            </a:r>
            <a:r>
              <a:rPr lang="en-US" b="1" u="sng" smtClean="0"/>
              <a:t>replacement in kind</a:t>
            </a:r>
            <a:r>
              <a:rPr lang="en-US" smtClean="0"/>
              <a:t>. </a:t>
            </a:r>
          </a:p>
          <a:p>
            <a:endParaRPr lang="en-US" smtClean="0"/>
          </a:p>
          <a:p>
            <a:r>
              <a:rPr lang="en-US" smtClean="0"/>
              <a:t>As an example, a piping specification may call for a threaded 1-1/2” stainless steel ball valve. A 1-1/2” stainless ball valve by any manufacturer of such a valve, such as Apollo or Jamesbury, would be a replacement in kind. </a:t>
            </a:r>
          </a:p>
          <a:p>
            <a:r>
              <a:rPr lang="en-US" smtClean="0"/>
              <a:t> A  threaded brass ball valve by American Valve or by Watts would </a:t>
            </a:r>
            <a:r>
              <a:rPr lang="en-US" u="sng" smtClean="0"/>
              <a:t>not</a:t>
            </a:r>
            <a:r>
              <a:rPr lang="en-US" smtClean="0"/>
              <a:t> be a replacement in kind since the material of construction is different.</a:t>
            </a:r>
          </a:p>
          <a:p>
            <a:r>
              <a:rPr lang="en-US" smtClean="0"/>
              <a:t> A  gate valve by Apollo or by Jamesbury also would </a:t>
            </a:r>
            <a:r>
              <a:rPr lang="en-US" u="sng" smtClean="0"/>
              <a:t>not </a:t>
            </a:r>
            <a:r>
              <a:rPr lang="en-US" smtClean="0"/>
              <a:t>be a replacement in kind since the type of valve has changed.</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US" smtClean="0"/>
              <a:t>Pre-implementation tasks should be completed before the actual change is implemented. Pre-implementation tasks include such items as site review, review with affected areas, and safety checks. All work orders should reference the MOC documentation and the safety requirements.</a:t>
            </a:r>
          </a:p>
        </p:txBody>
      </p:sp>
      <p:sp>
        <p:nvSpPr>
          <p:cNvPr id="83972" name="Slide Number Placeholder 3"/>
          <p:cNvSpPr>
            <a:spLocks noGrp="1"/>
          </p:cNvSpPr>
          <p:nvPr>
            <p:ph type="sldNum" sz="quarter" idx="5"/>
          </p:nvPr>
        </p:nvSpPr>
        <p:spPr>
          <a:noFill/>
        </p:spPr>
        <p:txBody>
          <a:bodyPr/>
          <a:lstStyle/>
          <a:p>
            <a:fld id="{4F707CD3-8F4B-4D93-9141-1B664E7EB372}" type="slidenum">
              <a:rPr lang="en-US" smtClean="0">
                <a:ea typeface="ＭＳ Ｐゴシック" pitchFamily="34" charset="-128"/>
              </a:rPr>
              <a:pPr/>
              <a:t>18</a:t>
            </a:fld>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t>Once the pre-implementation tasks have been completed, the actual work to implement the change can begin.  The MOC work will be guided not only by the tasks necessary to perform the work, but also by the controls that were specified during the pre-implementation reviews. </a:t>
            </a:r>
          </a:p>
          <a:p>
            <a:endParaRPr lang="en-US" smtClean="0"/>
          </a:p>
          <a:p>
            <a:r>
              <a:rPr lang="en-US" smtClean="0"/>
              <a:t>Once the physical change has been completed and training has been conducted on the change,  a Pre-Startup Safety Review (PSSR) needs to be conducted.  More detail on the PSSR will be given later in this module.</a:t>
            </a:r>
          </a:p>
        </p:txBody>
      </p:sp>
      <p:sp>
        <p:nvSpPr>
          <p:cNvPr id="84996" name="Slide Number Placeholder 3"/>
          <p:cNvSpPr>
            <a:spLocks noGrp="1"/>
          </p:cNvSpPr>
          <p:nvPr>
            <p:ph type="sldNum" sz="quarter" idx="5"/>
          </p:nvPr>
        </p:nvSpPr>
        <p:spPr>
          <a:noFill/>
        </p:spPr>
        <p:txBody>
          <a:bodyPr/>
          <a:lstStyle/>
          <a:p>
            <a:fld id="{0065C6AF-8FB7-4B2F-993D-5DF8F65DF7F1}" type="slidenum">
              <a:rPr lang="en-US" smtClean="0">
                <a:ea typeface="ＭＳ Ｐゴシック" pitchFamily="34" charset="-128"/>
              </a:rPr>
              <a:pPr/>
              <a:t>19</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DB6A53F-61AD-49FC-BB9C-A3EF3E6562D9}" type="slidenum">
              <a:rPr lang="en-US" smtClean="0">
                <a:ea typeface="ＭＳ Ｐゴシック" pitchFamily="34" charset="-128"/>
              </a:rPr>
              <a:pPr/>
              <a:t>2</a:t>
            </a:fld>
            <a:endParaRPr lang="en-US" smtClean="0">
              <a:ea typeface="ＭＳ Ｐゴシック" pitchFamily="34"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For hazardous processes, Management of Change systems are required by OSHA’s Process Safety standard, which are referenced in this PowerPoint slide. “The employer shall establish and implement written procedures to manage changes to process chemicals, technology, equipment, and procedures; and, changes to facilities that affect a covered process.”</a:t>
            </a:r>
          </a:p>
          <a:p>
            <a:pPr eaLnBrk="1" hangingPunct="1"/>
            <a:endParaRPr lang="en-US" dirty="0" smtClean="0"/>
          </a:p>
          <a:p>
            <a:pPr eaLnBrk="1" hangingPunct="1"/>
            <a:r>
              <a:rPr lang="en-US" dirty="0" smtClean="0"/>
              <a:t> Management of Change systems help insure that changes will not adversely affect employees, contract workers, the public, or the environment.  </a:t>
            </a:r>
          </a:p>
          <a:p>
            <a:pPr eaLnBrk="1" hangingPunct="1"/>
            <a:endParaRPr lang="en-US" dirty="0" smtClean="0"/>
          </a:p>
          <a:p>
            <a:pPr eaLnBrk="1" hangingPunct="1"/>
            <a:r>
              <a:rPr lang="en-US" dirty="0" smtClean="0"/>
              <a:t>This module will discuss</a:t>
            </a:r>
          </a:p>
          <a:p>
            <a:pPr eaLnBrk="1" hangingPunct="1"/>
            <a:r>
              <a:rPr lang="en-US" dirty="0" smtClean="0"/>
              <a:t> 	1) The Design of a Management of Change system.</a:t>
            </a:r>
          </a:p>
          <a:p>
            <a:pPr eaLnBrk="1" hangingPunct="1"/>
            <a:r>
              <a:rPr lang="en-US" dirty="0" smtClean="0"/>
              <a:t>	2) The Implementation of such a system</a:t>
            </a:r>
          </a:p>
          <a:p>
            <a:pPr eaLnBrk="1" hangingPunct="1"/>
            <a:r>
              <a:rPr lang="en-US" dirty="0" smtClean="0"/>
              <a:t>	3)  Maintaining an effective Management of Change system</a:t>
            </a:r>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E080C96-148D-404F-8B5D-2D77CBE523BC}" type="slidenum">
              <a:rPr lang="en-US" smtClean="0">
                <a:ea typeface="ＭＳ Ｐゴシック" pitchFamily="34" charset="-128"/>
              </a:rPr>
              <a:pPr/>
              <a:t>20</a:t>
            </a:fld>
            <a:endParaRPr lang="en-US" smtClean="0">
              <a:ea typeface="ＭＳ Ｐゴシック" pitchFamily="34" charset="-128"/>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dirty="0" smtClean="0"/>
              <a:t>Employees involved in operating a process, and maintenance and contract employees whose job tasks will be affected by a change in the process, should be trained in the change prior to start-up of the process or affected part of the process.</a:t>
            </a:r>
          </a:p>
          <a:p>
            <a:endParaRPr lang="en-US" sz="19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C0FD993F-9ED7-4F3D-A084-DA852A73C078}" type="slidenum">
              <a:rPr lang="en-US" smtClean="0">
                <a:ea typeface="ＭＳ Ｐゴシック" pitchFamily="34" charset="-128"/>
              </a:rPr>
              <a:pPr/>
              <a:t>21</a:t>
            </a:fld>
            <a:endParaRPr lang="en-US" smtClean="0">
              <a:ea typeface="ＭＳ Ｐゴシック" pitchFamily="34"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smtClean="0"/>
              <a:t>Now that we have covered the work flow involved in implementing a change, let’s look at the documentation that is needed to insure that the MOC work follows the path that is specified by the Request for Change and that is required by the local process safety management system.</a:t>
            </a:r>
          </a:p>
          <a:p>
            <a:endParaRPr lang="en-US" dirty="0" smtClean="0"/>
          </a:p>
          <a:p>
            <a:r>
              <a:rPr lang="en-US" dirty="0" smtClean="0"/>
              <a:t>The following should be contained in any Management of Change form:</a:t>
            </a:r>
          </a:p>
          <a:p>
            <a:endParaRPr lang="en-US" dirty="0" smtClean="0"/>
          </a:p>
          <a:p>
            <a:pPr>
              <a:spcBef>
                <a:spcPts val="0"/>
              </a:spcBef>
              <a:buFont typeface="Arial" pitchFamily="34" charset="0"/>
              <a:buChar char="•"/>
            </a:pPr>
            <a:r>
              <a:rPr lang="en-US" dirty="0" smtClean="0"/>
              <a:t>The technical basis for the proposed change;</a:t>
            </a:r>
          </a:p>
          <a:p>
            <a:pPr>
              <a:spcBef>
                <a:spcPts val="0"/>
              </a:spcBef>
              <a:buFont typeface="Arial" pitchFamily="34" charset="0"/>
              <a:buChar char="•"/>
            </a:pPr>
            <a:endParaRPr lang="en-US" b="1" dirty="0" smtClean="0"/>
          </a:p>
          <a:p>
            <a:pPr>
              <a:spcBef>
                <a:spcPts val="0"/>
              </a:spcBef>
              <a:buFont typeface="Arial" pitchFamily="34" charset="0"/>
              <a:buChar char="•"/>
            </a:pPr>
            <a:r>
              <a:rPr lang="en-US" dirty="0" smtClean="0"/>
              <a:t>Any impact the change could have on safety and health;</a:t>
            </a:r>
          </a:p>
          <a:p>
            <a:pPr>
              <a:spcBef>
                <a:spcPts val="0"/>
              </a:spcBef>
              <a:buFont typeface="Arial" pitchFamily="34" charset="0"/>
              <a:buChar char="•"/>
            </a:pPr>
            <a:endParaRPr lang="en-US" dirty="0" smtClean="0"/>
          </a:p>
          <a:p>
            <a:pPr>
              <a:spcBef>
                <a:spcPts val="0"/>
              </a:spcBef>
              <a:buFont typeface="Arial" pitchFamily="34" charset="0"/>
              <a:buChar char="•"/>
            </a:pPr>
            <a:r>
              <a:rPr lang="en-US" dirty="0" smtClean="0"/>
              <a:t>Any impact that the change will have in requiring modifications to existing operating procedures;</a:t>
            </a:r>
          </a:p>
          <a:p>
            <a:pPr>
              <a:spcBef>
                <a:spcPts val="0"/>
              </a:spcBef>
              <a:buFont typeface="Arial" pitchFamily="34" charset="0"/>
              <a:buChar char="•"/>
            </a:pPr>
            <a:endParaRPr lang="en-US" dirty="0" smtClean="0"/>
          </a:p>
          <a:p>
            <a:pPr>
              <a:spcBef>
                <a:spcPts val="0"/>
              </a:spcBef>
              <a:buFont typeface="Arial" pitchFamily="34" charset="0"/>
              <a:buChar char="•"/>
            </a:pPr>
            <a:r>
              <a:rPr lang="en-US" dirty="0" smtClean="0"/>
              <a:t>The time period necessary to perform the change; and,</a:t>
            </a:r>
          </a:p>
          <a:p>
            <a:pPr>
              <a:spcBef>
                <a:spcPts val="0"/>
              </a:spcBef>
              <a:buFont typeface="Arial" pitchFamily="34" charset="0"/>
              <a:buChar char="•"/>
            </a:pPr>
            <a:endParaRPr lang="en-US" dirty="0" smtClean="0"/>
          </a:p>
          <a:p>
            <a:pPr>
              <a:spcBef>
                <a:spcPts val="0"/>
              </a:spcBef>
              <a:buFont typeface="Arial" pitchFamily="34" charset="0"/>
              <a:buChar char="•"/>
            </a:pPr>
            <a:r>
              <a:rPr lang="en-US" dirty="0" smtClean="0"/>
              <a:t>Authorization requirements for the proposed change.</a:t>
            </a:r>
          </a:p>
          <a:p>
            <a:r>
              <a:rPr lang="en-US" dirty="0" smtClean="0"/>
              <a:t>The MOC form should also note items such as scope, design, sketches or drawings, cost estimate, time schedule, and planned pre-startup checks. </a:t>
            </a:r>
          </a:p>
          <a:p>
            <a:r>
              <a:rPr lang="en-US" dirty="0" smtClean="0"/>
              <a:t> A more detailed list of 25 MOC guidelines can be found by clicking the MOC Form link.</a:t>
            </a:r>
          </a:p>
          <a:p>
            <a:endParaRPr lang="en-US" sz="1900" dirty="0" smtClean="0"/>
          </a:p>
          <a:p>
            <a:endParaRPr lang="en-US" sz="19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593391B-141F-4E7E-B619-85A2B8093E4D}" type="slidenum">
              <a:rPr lang="en-US" smtClean="0">
                <a:ea typeface="ＭＳ Ｐゴシック" pitchFamily="34" charset="-128"/>
              </a:rPr>
              <a:pPr/>
              <a:t>22</a:t>
            </a:fld>
            <a:endParaRPr lang="en-US" smtClean="0">
              <a:ea typeface="ＭＳ Ｐゴシック"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dirty="0" smtClean="0"/>
              <a:t>The  technical basis for change should include an explanation of the proposed modification, the reason for performing the work, the desired results, technical design, safety precautions, and appropriate implementation instructions. The technical basis for change should be of sufficient detail to allow appropriate supervisory, technical, and management review.  The five key questions must be answered: What is the change? Why is the change necessary? How will the change be done?  Where will the change take place?  When will the change take place?</a:t>
            </a:r>
          </a:p>
          <a:p>
            <a:endParaRPr lang="en-US" sz="19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4621F0B-96E2-456D-8AD3-75BD158919CA}" type="slidenum">
              <a:rPr lang="en-US" smtClean="0">
                <a:ea typeface="ＭＳ Ｐゴシック" pitchFamily="34" charset="-128"/>
              </a:rPr>
              <a:pPr/>
              <a:t>23</a:t>
            </a:fld>
            <a:endParaRPr lang="en-US" smtClean="0">
              <a:ea typeface="ＭＳ Ｐゴシック" pitchFamily="34"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smtClean="0"/>
          </a:p>
          <a:p>
            <a:r>
              <a:rPr lang="en-US" dirty="0" smtClean="0"/>
              <a:t>The MOC form should state if the change will have a potential impact on safety, health, or the environment. A Process Hazard Analysis should be conducted or revalidated, as discussed in module 3, in order to document the impact or lack of impact.</a:t>
            </a:r>
          </a:p>
          <a:p>
            <a:endParaRPr lang="en-US" sz="19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0D1C171-9864-48F6-90D8-5C24F2643FD8}" type="slidenum">
              <a:rPr lang="en-US" smtClean="0">
                <a:ea typeface="ＭＳ Ｐゴシック" pitchFamily="34" charset="-128"/>
              </a:rPr>
              <a:pPr/>
              <a:t>24</a:t>
            </a:fld>
            <a:endParaRPr lang="en-US" smtClean="0">
              <a:ea typeface="ＭＳ Ｐゴシック" pitchFamily="34" charset="-128"/>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a:p>
            <a:r>
              <a:rPr lang="en-US" smtClean="0"/>
              <a:t>If the change will require a revision in either process procedures or maintenance procedures, the revisions should be made prior to the start-up of the changed process.</a:t>
            </a:r>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407EE40-E57E-4BAB-B05B-538D2C67BC95}" type="slidenum">
              <a:rPr lang="en-US" smtClean="0">
                <a:ea typeface="ＭＳ Ｐゴシック" pitchFamily="34" charset="-128"/>
              </a:rPr>
              <a:pPr/>
              <a:t>25</a:t>
            </a:fld>
            <a:endParaRPr lang="en-US" smtClean="0">
              <a:ea typeface="ＭＳ Ｐゴシック" pitchFamily="34"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a:p>
            <a:r>
              <a:rPr lang="en-US" smtClean="0"/>
              <a:t>The scope of the change and the necessary time period to implement the change should be specified on the MOC form.  Click on the MOC link and refer to Item 1, “Description of Change” for an example.</a:t>
            </a:r>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632B2C9-B88B-4BFC-85C0-6FF8FC57A80B}" type="slidenum">
              <a:rPr lang="en-US" smtClean="0">
                <a:ea typeface="ＭＳ Ｐゴシック" pitchFamily="34" charset="-128"/>
              </a:rPr>
              <a:pPr/>
              <a:t>26</a:t>
            </a:fld>
            <a:endParaRPr lang="en-US" smtClean="0">
              <a:ea typeface="ＭＳ Ｐゴシック" pitchFamily="34" charset="-128"/>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smtClean="0"/>
              <a:t>Since the MOC will require 1) an Environmental, Health, and Safety review, 2) a review of procedures, and 3) training, those responsible for these activities in the affected unit should sign off on the MOC.  The area engineer, area manager, and MOC coordinator should also approve the change.  See Item 8, “Approvals” of  the hypothetical MOC form to see an example.</a:t>
            </a:r>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F0F12EA-F397-46A1-9AD2-337FB4D6A9D4}" type="slidenum">
              <a:rPr lang="en-US" smtClean="0">
                <a:ea typeface="ＭＳ Ｐゴシック" pitchFamily="34" charset="-128"/>
              </a:rPr>
              <a:pPr/>
              <a:t>27</a:t>
            </a:fld>
            <a:endParaRPr lang="en-US" smtClean="0">
              <a:ea typeface="ＭＳ Ｐゴシック" pitchFamily="34" charset="-128"/>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sz="1500" dirty="0" smtClean="0"/>
              <a:t>Implementing an effective MOC system in a facility requires action by many different departments and individuals. The specific assignments of responsibility and authority may be different from location to location. For example, at a large facility, more than one person may be assigned full-time responsibility for some of the functions. On the other hand, a small facility may have a single individual who performs many of the functions. Also, the MOC roles might not be full-time jobs, even for the MOC coordinator, unless the facility experiences a large number of changes. The written MOC system documentation should describe the titles and specific roles for key personnel in the MOC system. In the following slides we will discuss generic roles and responsibilities associated with implementation of MOC systems.</a:t>
            </a:r>
            <a:endParaRPr lang="en-US" sz="1700" dirty="0" smtClean="0"/>
          </a:p>
          <a:p>
            <a:endParaRPr lang="en-US" sz="1900" b="1" i="1" dirty="0" smtClean="0"/>
          </a:p>
          <a:p>
            <a:endParaRPr lang="en-US" sz="1900" b="1" i="1" dirty="0" smtClean="0"/>
          </a:p>
          <a:p>
            <a:endParaRPr lang="en-US" sz="19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27F16EA-DD78-4197-96EC-0D1926F5E742}" type="slidenum">
              <a:rPr lang="en-US" smtClean="0">
                <a:ea typeface="ＭＳ Ｐゴシック" pitchFamily="34" charset="-128"/>
              </a:rPr>
              <a:pPr/>
              <a:t>28</a:t>
            </a:fld>
            <a:endParaRPr lang="en-US" smtClean="0">
              <a:ea typeface="ＭＳ Ｐゴシック" pitchFamily="34"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b="1" i="1" dirty="0" smtClean="0"/>
              <a:t>Change originators. </a:t>
            </a:r>
            <a:r>
              <a:rPr lang="en-US" dirty="0" smtClean="0"/>
              <a:t>These individuals (e.g., operators, maintenance technicians, frontline supervisors, process engineers, etc.) typically identify needs and initiate requests for changes. Originators should propose only those changes that they believe can be implemented with manageable safety and health impacts. The originator’s description of a proposed change should provide enough detail to allow for adequate evaluation during the MOC approval process.  </a:t>
            </a:r>
          </a:p>
          <a:p>
            <a:endParaRPr lang="en-US" dirty="0" smtClean="0"/>
          </a:p>
          <a:p>
            <a:r>
              <a:rPr lang="en-US" dirty="0" smtClean="0"/>
              <a:t>The MOC system should ensure that all necessary supporting technical studies, design calculations, drawings, and specifications are completed and provided along with the MOC package. </a:t>
            </a:r>
          </a:p>
          <a:p>
            <a:endParaRPr lang="en-US" b="1" i="1" dirty="0" smtClean="0"/>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9BD4236-A9A3-4E69-BDF8-B128086D154D}" type="slidenum">
              <a:rPr lang="en-US" smtClean="0">
                <a:ea typeface="ＭＳ Ｐゴシック" pitchFamily="34" charset="-128"/>
              </a:rPr>
              <a:pPr/>
              <a:t>29</a:t>
            </a:fld>
            <a:endParaRPr lang="en-US" smtClean="0">
              <a:ea typeface="ＭＳ Ｐゴシック" pitchFamily="34" charset="-128"/>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US" sz="1100" dirty="0" smtClean="0"/>
              <a:t>The MOC reviewers must analyze a potential change for hazards before the change is implemented. Different types of reviewers may be required, depending upon the category and risk significance of the change involved. </a:t>
            </a:r>
          </a:p>
          <a:p>
            <a:r>
              <a:rPr lang="en-US" sz="1100" dirty="0" smtClean="0"/>
              <a:t>The designated initial reviewer determines  whether (1) a change is truly needed and feasible and whether (2) the originator’s classification of the modification is appropriate. These determinations often </a:t>
            </a:r>
            <a:r>
              <a:rPr lang="en-US" sz="1100" b="1" u="sng" dirty="0" smtClean="0"/>
              <a:t>involve consultation </a:t>
            </a:r>
            <a:r>
              <a:rPr lang="en-US" sz="1100" dirty="0" smtClean="0"/>
              <a:t>with technical experts and other individuals. The initial reviewer is often responsible for ensuring that the proposed change does not violate appropriate financial or administrative protocols. The initial reviewer may also determine the level of additional review that is required.</a:t>
            </a:r>
          </a:p>
          <a:p>
            <a:r>
              <a:rPr lang="en-US" sz="1100" dirty="0" smtClean="0"/>
              <a:t>Each MOC approver should consider the results of each review and</a:t>
            </a:r>
          </a:p>
          <a:p>
            <a:r>
              <a:rPr lang="en-US" sz="1100" dirty="0" smtClean="0"/>
              <a:t> (1) approve the change for implementation as requested and thus accept any associated risk,</a:t>
            </a:r>
          </a:p>
          <a:p>
            <a:r>
              <a:rPr lang="en-US" sz="1100" dirty="0" smtClean="0"/>
              <a:t> (2) require amendment to the MOC change request,</a:t>
            </a:r>
          </a:p>
          <a:p>
            <a:r>
              <a:rPr lang="en-US" sz="1100" dirty="0" smtClean="0"/>
              <a:t> (3) require that a more rigorous hazard evaluation be conducted, OR </a:t>
            </a:r>
          </a:p>
          <a:p>
            <a:r>
              <a:rPr lang="en-US" sz="1100" dirty="0" smtClean="0"/>
              <a:t> (4) deny the change request. </a:t>
            </a:r>
          </a:p>
          <a:p>
            <a:r>
              <a:rPr lang="en-US" sz="1100" dirty="0" smtClean="0"/>
              <a:t>Small sites and situations involving simple types of changes may have only a single, experienced individual designated to authorize the completed MOC form. Situations involving complex changes or high hazard levels may require that more than one person approve the change for implementation.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t>We will first start with a tragic failure of a management of change system.</a:t>
            </a:r>
          </a:p>
          <a:p>
            <a:endParaRPr lang="en-US" smtClean="0"/>
          </a:p>
          <a:p>
            <a:r>
              <a:rPr lang="en-US" smtClean="0"/>
              <a:t>The 1974 explosion at the Nypro site in Flixborough, UK is often cited as the classic example of the failure of “Management of Change”. The Nypro plant was opened in 1967 for the production of a basic raw material for Nylon 6.  The portion of the plant where the explosion occurred contained six reactors operating at 150 psig and 300 degrees F for the oxidation of cyclohexane. Each reactor was at a slightly lower elevation than the preceding reactor in the series.</a:t>
            </a:r>
          </a:p>
        </p:txBody>
      </p:sp>
      <p:sp>
        <p:nvSpPr>
          <p:cNvPr id="68612" name="Slide Number Placeholder 3"/>
          <p:cNvSpPr>
            <a:spLocks noGrp="1"/>
          </p:cNvSpPr>
          <p:nvPr>
            <p:ph type="sldNum" sz="quarter" idx="5"/>
          </p:nvPr>
        </p:nvSpPr>
        <p:spPr>
          <a:noFill/>
        </p:spPr>
        <p:txBody>
          <a:bodyPr/>
          <a:lstStyle/>
          <a:p>
            <a:fld id="{BBA75706-AD93-4A85-972D-A32CE014423A}" type="slidenum">
              <a:rPr lang="en-US" smtClean="0">
                <a:ea typeface="ＭＳ Ｐゴシック" pitchFamily="34" charset="-128"/>
              </a:rPr>
              <a:pPr/>
              <a:t>3</a:t>
            </a:fld>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4842398-1DA0-47E1-997C-A90938036EC3}" type="slidenum">
              <a:rPr lang="en-US" smtClean="0">
                <a:ea typeface="ＭＳ Ｐゴシック" pitchFamily="34" charset="-128"/>
              </a:rPr>
              <a:pPr/>
              <a:t>30</a:t>
            </a:fld>
            <a:endParaRPr lang="en-US" smtClean="0">
              <a:ea typeface="ＭＳ Ｐゴシック" pitchFamily="34" charset="-128"/>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a:p>
            <a:r>
              <a:rPr lang="en-US" b="1" i="1" smtClean="0"/>
              <a:t>MOC coordinator. </a:t>
            </a:r>
          </a:p>
          <a:p>
            <a:r>
              <a:rPr lang="en-US" smtClean="0"/>
              <a:t>This individual directs the activities associated with the MOC system and is often responsible for leading the development, installation, operation, and maintenance of the MOC system, including the MOC system procedures and records. The MOC coordinator also (1) helps define review procedures for changes that do not clearly fit into prescribed MOC categories, (2) serves as coach, counselor, and trainer to those implementing the MOC system, and (3) is often the final authority for deciding whether proposed work is a change or a Replacement in Kind.  </a:t>
            </a:r>
          </a:p>
          <a:p>
            <a:endParaRPr lang="en-US" b="1" i="1"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4449FC5-EBBC-4B63-BB30-AB402742F322}" type="slidenum">
              <a:rPr lang="en-US" smtClean="0">
                <a:ea typeface="ＭＳ Ｐゴシック" pitchFamily="34" charset="-128"/>
              </a:rPr>
              <a:pPr/>
              <a:t>31</a:t>
            </a:fld>
            <a:endParaRPr lang="en-US" smtClean="0">
              <a:ea typeface="ＭＳ Ｐゴシック" pitchFamily="34" charset="-128"/>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dirty="0" smtClean="0"/>
          </a:p>
          <a:p>
            <a:r>
              <a:rPr lang="en-US" b="1" i="1" dirty="0" smtClean="0"/>
              <a:t>Process Safety Management manager. </a:t>
            </a:r>
          </a:p>
          <a:p>
            <a:endParaRPr lang="en-US" b="1" i="1" dirty="0" smtClean="0"/>
          </a:p>
          <a:p>
            <a:r>
              <a:rPr lang="en-US" b="1" i="1" dirty="0" smtClean="0"/>
              <a:t>The PSM manager has </a:t>
            </a:r>
            <a:r>
              <a:rPr lang="en-US" dirty="0" smtClean="0"/>
              <a:t>responsibility for guiding the overall development of PSM element systems at the site and ensuring that these systems meet applicable requirements, for example OSHA’s PSM regulations. In addition, the PSM manager works to meld the individual PSM element systems (including MOC) into a cohesive PSM program. For example, at some facilities the PSM manager closely monitors the coordination of MOC and pre-startup safety review (PSSR) procedures.</a:t>
            </a:r>
            <a:endParaRPr lang="en-US" sz="19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4A23CAF-8AC1-491E-A0CF-B46D503D1623}" type="slidenum">
              <a:rPr lang="en-US" smtClean="0">
                <a:ea typeface="ＭＳ Ｐゴシック" pitchFamily="34" charset="-128"/>
              </a:rPr>
              <a:pPr/>
              <a:t>32</a:t>
            </a:fld>
            <a:endParaRPr lang="en-US" smtClean="0">
              <a:ea typeface="ＭＳ Ｐゴシック" pitchFamily="34" charset="-128"/>
            </a:endParaRPr>
          </a:p>
        </p:txBody>
      </p:sp>
      <p:sp>
        <p:nvSpPr>
          <p:cNvPr id="98307"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ln/>
        </p:spPr>
        <p:txBody>
          <a:bodyPr/>
          <a:lstStyle/>
          <a:p>
            <a:pPr>
              <a:defRPr/>
            </a:pPr>
            <a:r>
              <a:rPr lang="en-US" b="1" i="1" dirty="0" smtClean="0"/>
              <a:t>All employees. </a:t>
            </a:r>
            <a:r>
              <a:rPr lang="en-US" dirty="0" smtClean="0"/>
              <a:t>The effectiveness of all MOC systems ultimately depends upon the employees’ commitment to identifying potential change situations and following the appropriate change review procedures. Because of the need for employee commitment, educating all affected site employees about the following is vitally important:</a:t>
            </a:r>
          </a:p>
          <a:p>
            <a:pPr marL="241653" indent="-241653">
              <a:buFontTx/>
              <a:buAutoNum type="arabicParenBoth"/>
              <a:defRPr/>
            </a:pPr>
            <a:r>
              <a:rPr lang="en-US" dirty="0" smtClean="0"/>
              <a:t>The goals of the MOC program, </a:t>
            </a:r>
          </a:p>
          <a:p>
            <a:pPr marL="241653" indent="-241653">
              <a:buFontTx/>
              <a:buAutoNum type="arabicParenBoth"/>
              <a:defRPr/>
            </a:pPr>
            <a:r>
              <a:rPr lang="en-US" dirty="0" smtClean="0"/>
              <a:t>The definition of what constitutes a change, as opposed to a Replacement in Kind, </a:t>
            </a:r>
          </a:p>
          <a:p>
            <a:pPr marL="241653" indent="-241653">
              <a:buFontTx/>
              <a:buAutoNum type="arabicParenBoth"/>
              <a:defRPr/>
            </a:pPr>
            <a:r>
              <a:rPr lang="en-US" dirty="0" smtClean="0"/>
              <a:t>The identity, responsibility, availability, and authority of each MOC system participant,</a:t>
            </a:r>
            <a:endParaRPr lang="en-US" sz="1900" dirty="0" smtClean="0"/>
          </a:p>
          <a:p>
            <a:pPr marL="241653" indent="-241653">
              <a:buFontTx/>
              <a:buAutoNum type="arabicParenBoth"/>
              <a:defRPr/>
            </a:pPr>
            <a:r>
              <a:rPr lang="en-US" dirty="0" smtClean="0"/>
              <a:t>Their individual responsibilities under the MOC program.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6B2F7E3-75CE-458C-B4ED-DF7E2337FC00}" type="slidenum">
              <a:rPr lang="en-US" smtClean="0">
                <a:ea typeface="ＭＳ Ｐゴシック" pitchFamily="34" charset="-128"/>
              </a:rPr>
              <a:pPr/>
              <a:t>33</a:t>
            </a:fld>
            <a:endParaRPr lang="en-US" smtClean="0">
              <a:ea typeface="ＭＳ Ｐゴシック" pitchFamily="34"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a:p>
            <a:r>
              <a:rPr lang="en-US" smtClean="0"/>
              <a:t>Senior managers, with input from the PSM manager, establish the specifications for the MOC system.  They may also specify the scope of the MOC system; for example, they may choose to implement MOC more widely than is specified by regulatory requirements alone.</a:t>
            </a:r>
          </a:p>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F72A89C-9ADB-4057-BAEE-303508F6C003}" type="slidenum">
              <a:rPr lang="en-US" smtClean="0">
                <a:ea typeface="ＭＳ Ｐゴシック" pitchFamily="34" charset="-128"/>
              </a:rPr>
              <a:pPr/>
              <a:t>34</a:t>
            </a:fld>
            <a:endParaRPr lang="en-US" smtClean="0">
              <a:ea typeface="ＭＳ Ｐゴシック" pitchFamily="34" charset="-128"/>
            </a:endParaRPr>
          </a:p>
        </p:txBody>
      </p:sp>
      <p:sp>
        <p:nvSpPr>
          <p:cNvPr id="100355"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ln/>
        </p:spPr>
        <p:txBody>
          <a:bodyPr/>
          <a:lstStyle/>
          <a:p>
            <a:pPr>
              <a:defRPr/>
            </a:pPr>
            <a:r>
              <a:rPr lang="en-US" dirty="0" smtClean="0"/>
              <a:t>Procedures and documents associated with the following activities should be covered under Management of Change:</a:t>
            </a:r>
          </a:p>
          <a:p>
            <a:pPr marL="241653" indent="-241653">
              <a:buFont typeface="+mj-lt"/>
              <a:buAutoNum type="arabicPeriod"/>
              <a:defRPr/>
            </a:pPr>
            <a:r>
              <a:rPr lang="en-US" dirty="0" smtClean="0"/>
              <a:t> Capital improvement projects </a:t>
            </a:r>
          </a:p>
          <a:p>
            <a:pPr marL="241653" indent="-241653">
              <a:buFont typeface="+mj-lt"/>
              <a:buAutoNum type="arabicPeriod"/>
              <a:defRPr/>
            </a:pPr>
            <a:r>
              <a:rPr lang="en-US" dirty="0" smtClean="0"/>
              <a:t> Maintenance work orders</a:t>
            </a:r>
          </a:p>
          <a:p>
            <a:pPr marL="241653" indent="-241653">
              <a:buFont typeface="+mj-lt"/>
              <a:buAutoNum type="arabicPeriod"/>
              <a:defRPr/>
            </a:pPr>
            <a:r>
              <a:rPr lang="en-US" dirty="0" smtClean="0"/>
              <a:t> Instrument change requests</a:t>
            </a:r>
          </a:p>
          <a:p>
            <a:pPr marL="241653" indent="-241653">
              <a:buFont typeface="+mj-lt"/>
              <a:buAutoNum type="arabicPeriod"/>
              <a:defRPr/>
            </a:pPr>
            <a:r>
              <a:rPr lang="en-US" dirty="0" smtClean="0"/>
              <a:t> Spare parts control, warehousing, and distribution</a:t>
            </a:r>
          </a:p>
          <a:p>
            <a:pPr marL="241653" indent="-241653">
              <a:buFont typeface="+mj-lt"/>
              <a:buAutoNum type="arabicPeriod"/>
              <a:defRPr/>
            </a:pPr>
            <a:r>
              <a:rPr lang="en-US" dirty="0" smtClean="0"/>
              <a:t> Engineering change requests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BA7A5B5-E239-4D40-AF96-357CE712D61F}" type="slidenum">
              <a:rPr lang="en-US" smtClean="0">
                <a:ea typeface="ＭＳ Ｐゴシック" pitchFamily="34" charset="-128"/>
              </a:rPr>
              <a:pPr/>
              <a:t>35</a:t>
            </a:fld>
            <a:endParaRPr lang="en-US" smtClean="0">
              <a:ea typeface="ＭＳ Ｐゴシック" pitchFamily="34" charset="-128"/>
            </a:endParaRPr>
          </a:p>
        </p:txBody>
      </p:sp>
      <p:sp>
        <p:nvSpPr>
          <p:cNvPr id="10137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ln/>
        </p:spPr>
        <p:txBody>
          <a:bodyPr/>
          <a:lstStyle/>
          <a:p>
            <a:pPr>
              <a:defRPr/>
            </a:pPr>
            <a:r>
              <a:rPr lang="en-US" dirty="0" smtClean="0"/>
              <a:t>Procedures and documents associated with the following activities should also be covered under Management of Change:</a:t>
            </a:r>
          </a:p>
          <a:p>
            <a:pPr marL="241653" indent="-241653">
              <a:buFont typeface="+mj-lt"/>
              <a:buAutoNum type="arabicPeriod" startAt="6"/>
              <a:defRPr/>
            </a:pPr>
            <a:r>
              <a:rPr lang="en-US" dirty="0" smtClean="0"/>
              <a:t> Research and development (R&amp;D) recommendations</a:t>
            </a:r>
          </a:p>
          <a:p>
            <a:pPr marL="241653" indent="-241653">
              <a:buFont typeface="+mj-lt"/>
              <a:buAutoNum type="arabicPeriod" startAt="6"/>
              <a:defRPr/>
            </a:pPr>
            <a:r>
              <a:rPr lang="en-US" dirty="0" smtClean="0"/>
              <a:t> Company specifications (e.g., equipment, products, raw materials, packaging)</a:t>
            </a:r>
          </a:p>
          <a:p>
            <a:pPr marL="241653" indent="-241653">
              <a:buFont typeface="+mj-lt"/>
              <a:buAutoNum type="arabicPeriod" startAt="6"/>
              <a:defRPr/>
            </a:pPr>
            <a:r>
              <a:rPr lang="en-US" dirty="0" smtClean="0"/>
              <a:t> Programming change requests</a:t>
            </a:r>
          </a:p>
          <a:p>
            <a:pPr marL="241653" indent="-241653">
              <a:buFont typeface="+mj-lt"/>
              <a:buAutoNum type="arabicPeriod" startAt="6"/>
              <a:defRPr/>
            </a:pPr>
            <a:r>
              <a:rPr lang="en-US" dirty="0" smtClean="0"/>
              <a:t> Process experiments or tests</a:t>
            </a:r>
          </a:p>
          <a:p>
            <a:pPr marL="241653" indent="-241653">
              <a:buFont typeface="+mj-lt"/>
              <a:buAutoNum type="arabicPeriod" startAt="6"/>
              <a:defRPr/>
            </a:pPr>
            <a:r>
              <a:rPr lang="en-US" dirty="0" smtClean="0"/>
              <a:t> Personnel transfers or changes in contractor service agreements (e.g., maintenance, engineering design, sourcing)</a:t>
            </a:r>
            <a:endParaRPr lang="en-US" sz="19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FEE7BED-116F-44EB-8F0A-FB521B6937AF}" type="slidenum">
              <a:rPr lang="en-US" smtClean="0">
                <a:ea typeface="ＭＳ Ｐゴシック" pitchFamily="34" charset="-128"/>
              </a:rPr>
              <a:pPr/>
              <a:t>36</a:t>
            </a:fld>
            <a:endParaRPr lang="en-US" smtClean="0">
              <a:ea typeface="ＭＳ Ｐゴシック" pitchFamily="34"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US" dirty="0" smtClean="0"/>
              <a:t>Four key principles for successfully implementing a Management of Change system at your facility include:</a:t>
            </a:r>
          </a:p>
          <a:p>
            <a:r>
              <a:rPr lang="en-US" dirty="0" smtClean="0"/>
              <a:t>	1. Keep the system simple, yet fit for duty.  A modest system that works is much better than a complicated system that does not work.</a:t>
            </a:r>
          </a:p>
          <a:p>
            <a:r>
              <a:rPr lang="en-US" dirty="0" smtClean="0"/>
              <a:t>	2. Obtain widespread acceptance and commitment from all affected groups by soliciting their opinions when developing the MOC system.</a:t>
            </a:r>
          </a:p>
          <a:p>
            <a:r>
              <a:rPr lang="en-US" dirty="0" smtClean="0"/>
              <a:t>	3. Debug the system prior to its official implementation. A system plagued with problems will discourage use by the intended users.</a:t>
            </a:r>
          </a:p>
          <a:p>
            <a:r>
              <a:rPr lang="en-US" dirty="0" smtClean="0"/>
              <a:t>	4. Provide robust training for affected personnel so that everyone is aware of the existence of the system and their roles and responsibilities within the system.</a:t>
            </a:r>
          </a:p>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smtClean="0"/>
              <a:t>The next several slides will discuss to maintain an effective Management of Change process at your facility.</a:t>
            </a:r>
          </a:p>
        </p:txBody>
      </p:sp>
      <p:sp>
        <p:nvSpPr>
          <p:cNvPr id="103428" name="Slide Number Placeholder 3"/>
          <p:cNvSpPr>
            <a:spLocks noGrp="1"/>
          </p:cNvSpPr>
          <p:nvPr>
            <p:ph type="sldNum" sz="quarter" idx="5"/>
          </p:nvPr>
        </p:nvSpPr>
        <p:spPr>
          <a:noFill/>
        </p:spPr>
        <p:txBody>
          <a:bodyPr/>
          <a:lstStyle/>
          <a:p>
            <a:fld id="{059CAD9E-4F82-441C-B0A6-02B775E0657B}" type="slidenum">
              <a:rPr lang="en-US" smtClean="0">
                <a:ea typeface="ＭＳ Ｐゴシック" pitchFamily="34" charset="-128"/>
              </a:rPr>
              <a:pPr/>
              <a:t>37</a:t>
            </a:fld>
            <a:endParaRPr lang="en-US" smtClean="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E432B0C-5CF3-4016-A7D2-FE6887742B2A}" type="slidenum">
              <a:rPr lang="en-US" smtClean="0">
                <a:ea typeface="ＭＳ Ｐゴシック" pitchFamily="34" charset="-128"/>
              </a:rPr>
              <a:pPr/>
              <a:t>38</a:t>
            </a:fld>
            <a:endParaRPr lang="en-US" smtClean="0">
              <a:ea typeface="ＭＳ Ｐゴシック" pitchFamily="34" charset="-128"/>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dirty="0" smtClean="0"/>
              <a:t>Once the MOC system is implemented, integrate the use of Key Performance Indicators (KPI’s) to continuously monitor the effectiveness of the program.  </a:t>
            </a:r>
          </a:p>
          <a:p>
            <a:endParaRPr lang="en-US" dirty="0" smtClean="0"/>
          </a:p>
          <a:p>
            <a:r>
              <a:rPr lang="en-US" dirty="0" smtClean="0"/>
              <a:t>Audit Management of Change forms and files to make sure that the proper paperwork was completed BEFORE the change was implemented. Talk to personnel that were involved in and affected by the change to ensure that thorough training was completed before the change was made.</a:t>
            </a:r>
          </a:p>
          <a:p>
            <a:endParaRPr lang="en-US" dirty="0" smtClean="0"/>
          </a:p>
          <a:p>
            <a:r>
              <a:rPr lang="en-US" dirty="0" smtClean="0"/>
              <a:t>Demonstrate management commitment to the MOC program by making the difficult decisions in favor of safety when an MOC review indicates a problem with process or equipment.  Keep the Flixborough explosion in mind – the quickest fix for the problem was the wrong choice. Management should provide the necessary resources (people, time, and money) that are required for an effective and safe change in process or equipment.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19060FC-4E3C-402B-8689-183BDFE48333}" type="slidenum">
              <a:rPr lang="en-US" smtClean="0">
                <a:ea typeface="ＭＳ Ｐゴシック" pitchFamily="34" charset="-128"/>
              </a:rPr>
              <a:pPr/>
              <a:t>39</a:t>
            </a:fld>
            <a:endParaRPr lang="en-US" smtClean="0">
              <a:ea typeface="ＭＳ Ｐゴシック" pitchFamily="34" charset="-128"/>
            </a:endParaRPr>
          </a:p>
        </p:txBody>
      </p:sp>
      <p:sp>
        <p:nvSpPr>
          <p:cNvPr id="105475"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r>
              <a:rPr lang="en-US" dirty="0" smtClean="0"/>
              <a:t>Some Key Performance Indicators to continuously monitor the effectiveness of the MOC program should include the items listed in this PowerPoint slide.</a:t>
            </a:r>
          </a:p>
          <a:p>
            <a:pPr marL="362480" indent="-362480">
              <a:buFontTx/>
              <a:buAutoNum type="arabicPeriod"/>
              <a:defRPr/>
            </a:pPr>
            <a:r>
              <a:rPr lang="en-US" dirty="0" smtClean="0"/>
              <a:t>The number of MOCs performed each month. An unexplained drop may indicate that the MOC system is being bypassed.</a:t>
            </a:r>
          </a:p>
          <a:p>
            <a:pPr marL="362480" indent="-362480">
              <a:buFontTx/>
              <a:buAutoNum type="arabicPeriod"/>
              <a:defRPr/>
            </a:pPr>
            <a:r>
              <a:rPr lang="en-US" dirty="0" smtClean="0"/>
              <a:t>The monthly percentage of work requests that are classified as a change. A significant increase or decrease could indicate the need for refresher training or training for new employees.</a:t>
            </a:r>
          </a:p>
          <a:p>
            <a:pPr marL="362480" indent="-362480">
              <a:buFontTx/>
              <a:buAutoNum type="arabicPeriod"/>
              <a:defRPr/>
            </a:pPr>
            <a:r>
              <a:rPr lang="en-US" dirty="0" smtClean="0"/>
              <a:t>The  percentage of emergency MOCs.  An increase could indicate an attempt to circumvent the MOC system.</a:t>
            </a:r>
          </a:p>
          <a:p>
            <a:pPr marL="362480" indent="-362480">
              <a:buFontTx/>
              <a:buAutoNum type="arabicPeriod"/>
              <a:defRPr/>
            </a:pPr>
            <a:r>
              <a:rPr lang="en-US" dirty="0" smtClean="0"/>
              <a:t>The average backlog of MOCs.  An increase may indicate a resource problem or an efficiency problem.</a:t>
            </a:r>
          </a:p>
          <a:p>
            <a:pPr marL="362480" indent="-362480">
              <a:buFontTx/>
              <a:buAutoNum type="arabicPeriod"/>
              <a:defRPr/>
            </a:pPr>
            <a:r>
              <a:rPr lang="en-US" dirty="0" smtClean="0"/>
              <a:t>The average calendar time from MOC origination to MOC authorization. Again, an increase may indicate a resource problem or an efficiency problem.</a:t>
            </a:r>
          </a:p>
          <a:p>
            <a:pPr>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t>On March 27, 1974, a crack was detected on Reactor No. 5.  A maintenance engineer recommended a three week shut-down to repair the crack in the reactor.  The Maintenance Manager, whose role was being filled by the head of the laboratory while awaiting company reorganization, proposed instead a 20 inch diameter bellows connection to bypass Reactor No. 5.  The bypass modification was carried out in four days, Reactor 4 was temporarily connected to Reactor 6, and the plant was restarted on April 1.  Creases were created in the bellows by the difference in elevation of Reactor 4 and Reactor 6.</a:t>
            </a:r>
          </a:p>
        </p:txBody>
      </p:sp>
      <p:sp>
        <p:nvSpPr>
          <p:cNvPr id="69636" name="Slide Number Placeholder 3"/>
          <p:cNvSpPr>
            <a:spLocks noGrp="1"/>
          </p:cNvSpPr>
          <p:nvPr>
            <p:ph type="sldNum" sz="quarter" idx="5"/>
          </p:nvPr>
        </p:nvSpPr>
        <p:spPr>
          <a:noFill/>
        </p:spPr>
        <p:txBody>
          <a:bodyPr/>
          <a:lstStyle/>
          <a:p>
            <a:fld id="{83DE7AFD-2E59-41D8-9FE9-5ACD07A15EF0}" type="slidenum">
              <a:rPr lang="en-US" smtClean="0">
                <a:ea typeface="ＭＳ Ｐゴシック" pitchFamily="34" charset="-128"/>
              </a:rPr>
              <a:pPr/>
              <a:t>4</a:t>
            </a:fld>
            <a:endParaRPr lang="en-US"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B6B8CE2F-8EFB-4BA5-B554-FDB2CFFE4C1E}" type="slidenum">
              <a:rPr lang="en-US" smtClean="0">
                <a:ea typeface="ＭＳ Ｐゴシック" pitchFamily="34" charset="-128"/>
              </a:rPr>
              <a:pPr/>
              <a:t>40</a:t>
            </a:fld>
            <a:endParaRPr lang="en-US" smtClean="0">
              <a:ea typeface="ＭＳ Ｐゴシック" pitchFamily="34" charset="-128"/>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marL="543719" indent="-543719"/>
            <a:r>
              <a:rPr lang="en-US" dirty="0" smtClean="0"/>
              <a:t>A significant or increasing percentage of  deficiencies in any of the four areas listed in this PowerPoint indicate the need for refresher training for the MOC authorizers:</a:t>
            </a:r>
          </a:p>
          <a:p>
            <a:pPr marL="543719" indent="-543719"/>
            <a:r>
              <a:rPr lang="en-US" dirty="0" smtClean="0"/>
              <a:t>	1. MOC Documentation</a:t>
            </a:r>
          </a:p>
          <a:p>
            <a:pPr marL="543719" indent="-543719"/>
            <a:r>
              <a:rPr lang="en-US" dirty="0" smtClean="0"/>
              <a:t>	2. Training</a:t>
            </a:r>
          </a:p>
          <a:p>
            <a:pPr marL="543719" indent="-543719"/>
            <a:r>
              <a:rPr lang="en-US" dirty="0" smtClean="0"/>
              <a:t>	3. Updating procedures</a:t>
            </a:r>
          </a:p>
          <a:p>
            <a:pPr marL="543719" indent="-543719"/>
            <a:r>
              <a:rPr lang="en-US" dirty="0" smtClean="0"/>
              <a:t>	4. Conducting Pre-Startup Safety Reviews before restart of the modified process or equipment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EA0DD0F-CB75-439E-ADC6-FCA70F74D230}" type="slidenum">
              <a:rPr lang="en-US" smtClean="0">
                <a:ea typeface="ＭＳ Ｐゴシック" pitchFamily="34" charset="-128"/>
              </a:rPr>
              <a:pPr/>
              <a:t>41</a:t>
            </a:fld>
            <a:endParaRPr lang="en-US" smtClean="0">
              <a:ea typeface="ＭＳ Ｐゴシック" pitchFamily="34"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dirty="0" smtClean="0"/>
              <a:t>A pre-startup safety review (PSSR) must be performed before the startup of a </a:t>
            </a:r>
            <a:r>
              <a:rPr lang="en-US" u="sng" dirty="0" smtClean="0"/>
              <a:t>new</a:t>
            </a:r>
            <a:r>
              <a:rPr lang="en-US" dirty="0" smtClean="0"/>
              <a:t> or significantly </a:t>
            </a:r>
            <a:r>
              <a:rPr lang="en-US" u="sng" dirty="0" smtClean="0"/>
              <a:t>modified</a:t>
            </a:r>
            <a:r>
              <a:rPr lang="en-US" dirty="0" smtClean="0"/>
              <a:t> facility is authorized. </a:t>
            </a:r>
          </a:p>
          <a:p>
            <a:endParaRPr lang="en-US" dirty="0" smtClean="0"/>
          </a:p>
          <a:p>
            <a:r>
              <a:rPr lang="en-US" dirty="0" smtClean="0"/>
              <a:t>How to determine when a PSSR is required follows:</a:t>
            </a:r>
          </a:p>
          <a:p>
            <a:r>
              <a:rPr lang="en-US" dirty="0" smtClean="0"/>
              <a:t>A pre-startup safety review </a:t>
            </a:r>
            <a:r>
              <a:rPr lang="en-US" u="sng" dirty="0" smtClean="0"/>
              <a:t>IS </a:t>
            </a:r>
            <a:r>
              <a:rPr lang="en-US" dirty="0" smtClean="0"/>
              <a:t>required if the modifications to a facility are significant enough to require a change in the process safety information. </a:t>
            </a:r>
          </a:p>
          <a:p>
            <a:r>
              <a:rPr lang="en-US" dirty="0" smtClean="0"/>
              <a:t>A pre-startup safety review IS </a:t>
            </a:r>
            <a:r>
              <a:rPr lang="en-US" u="sng" dirty="0" smtClean="0"/>
              <a:t>NOT</a:t>
            </a:r>
            <a:r>
              <a:rPr lang="en-US" dirty="0" smtClean="0"/>
              <a:t> required for facilities that have been modified so slightly that process safety information does not change. </a:t>
            </a:r>
          </a:p>
          <a:p>
            <a:endParaRPr lang="en-US" dirty="0" smtClean="0"/>
          </a:p>
          <a:p>
            <a:r>
              <a:rPr lang="en-US" dirty="0" smtClean="0"/>
              <a:t>However, for all modified facilities, </a:t>
            </a:r>
            <a:r>
              <a:rPr lang="en-US" u="sng" dirty="0" smtClean="0"/>
              <a:t>management of change (MOC) requirements </a:t>
            </a:r>
            <a:r>
              <a:rPr lang="en-US" dirty="0" smtClean="0"/>
              <a:t>must be satisfied before startup.</a:t>
            </a:r>
          </a:p>
          <a:p>
            <a:r>
              <a:rPr lang="en-US" dirty="0" smtClean="0"/>
              <a:t> </a:t>
            </a:r>
          </a:p>
          <a:p>
            <a:endParaRPr lang="en-US" dirty="0" smtClean="0"/>
          </a:p>
          <a:p>
            <a:endParaRPr lang="en-US" sz="190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dirty="0" smtClean="0"/>
              <a:t>Pre-Startup Safety Reviews are often referred to as “PSSR”s and will be defined further in the following PowerPoint slides.</a:t>
            </a:r>
          </a:p>
          <a:p>
            <a:endParaRPr lang="en-US" dirty="0" smtClean="0"/>
          </a:p>
          <a:p>
            <a:r>
              <a:rPr lang="en-US" dirty="0" smtClean="0"/>
              <a:t>PSSR s are a  final check, initiated by a trigger event, prior to the use of a new or changed aspect of a process.</a:t>
            </a:r>
            <a:br>
              <a:rPr lang="en-US" dirty="0" smtClean="0"/>
            </a:br>
            <a:r>
              <a:rPr lang="en-US" dirty="0" smtClean="0"/>
              <a:t/>
            </a:r>
            <a:br>
              <a:rPr lang="en-US" dirty="0" smtClean="0"/>
            </a:br>
            <a:r>
              <a:rPr lang="en-US" dirty="0" smtClean="0"/>
              <a:t>Also, it is a management system for ensuring that new or modified processes are ready for startup after a change has been made.</a:t>
            </a:r>
            <a:br>
              <a:rPr lang="en-US" dirty="0" smtClean="0"/>
            </a:br>
            <a:endParaRPr lang="en-US" dirty="0" smtClean="0"/>
          </a:p>
        </p:txBody>
      </p:sp>
      <p:sp>
        <p:nvSpPr>
          <p:cNvPr id="108548" name="Slide Number Placeholder 3"/>
          <p:cNvSpPr>
            <a:spLocks noGrp="1"/>
          </p:cNvSpPr>
          <p:nvPr>
            <p:ph type="sldNum" sz="quarter" idx="5"/>
          </p:nvPr>
        </p:nvSpPr>
        <p:spPr>
          <a:noFill/>
        </p:spPr>
        <p:txBody>
          <a:bodyPr/>
          <a:lstStyle/>
          <a:p>
            <a:fld id="{040C2739-9493-4179-B5B7-5F877B4B35C3}" type="slidenum">
              <a:rPr lang="en-US" smtClean="0">
                <a:ea typeface="ＭＳ Ｐゴシック" pitchFamily="34" charset="-128"/>
              </a:rPr>
              <a:pPr/>
              <a:t>42</a:t>
            </a:fld>
            <a:endParaRPr lang="en-US" smtClean="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smtClean="0"/>
              <a:t>It is a management system for ensuring that new or modified processes are ready for startup.</a:t>
            </a:r>
            <a:br>
              <a:rPr lang="en-US" smtClean="0"/>
            </a:br>
            <a:endParaRPr lang="en-US" smtClean="0">
              <a:latin typeface="Times New Roman" pitchFamily="18" charset="0"/>
            </a:endParaRPr>
          </a:p>
          <a:p>
            <a:endParaRPr lang="en-US" smtClean="0"/>
          </a:p>
        </p:txBody>
      </p:sp>
      <p:sp>
        <p:nvSpPr>
          <p:cNvPr id="109572" name="Slide Number Placeholder 3"/>
          <p:cNvSpPr>
            <a:spLocks noGrp="1"/>
          </p:cNvSpPr>
          <p:nvPr>
            <p:ph type="sldNum" sz="quarter" idx="5"/>
          </p:nvPr>
        </p:nvSpPr>
        <p:spPr>
          <a:noFill/>
        </p:spPr>
        <p:txBody>
          <a:bodyPr/>
          <a:lstStyle/>
          <a:p>
            <a:fld id="{2347F999-3B3E-4E66-A0EC-86E1FA2A17DF}" type="slidenum">
              <a:rPr lang="en-US" smtClean="0">
                <a:ea typeface="ＭＳ Ｐゴシック" pitchFamily="34" charset="-128"/>
              </a:rPr>
              <a:pPr/>
              <a:t>43</a:t>
            </a:fld>
            <a:endParaRPr lang="en-US"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88A08B7-7A89-42FB-8084-A914CC5EC789}" type="slidenum">
              <a:rPr lang="en-US" smtClean="0">
                <a:ea typeface="ＭＳ Ｐゴシック" pitchFamily="34" charset="-128"/>
              </a:rPr>
              <a:pPr/>
              <a:t>44</a:t>
            </a:fld>
            <a:endParaRPr lang="en-US" smtClean="0">
              <a:ea typeface="ＭＳ Ｐゴシック" pitchFamily="34" charset="-128"/>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75360" y="4560570"/>
            <a:ext cx="5364480" cy="4320540"/>
          </a:xfrm>
          <a:noFill/>
          <a:ln/>
        </p:spPr>
        <p:txBody>
          <a:bodyPr/>
          <a:lstStyle/>
          <a:p>
            <a:pPr eaLnBrk="1" hangingPunct="1"/>
            <a:r>
              <a:rPr lang="en-US" smtClean="0"/>
              <a:t>Events that can trigger the need for a PSSR include any </a:t>
            </a:r>
            <a:r>
              <a:rPr lang="en-US" u="sng" smtClean="0"/>
              <a:t>change</a:t>
            </a:r>
            <a:r>
              <a:rPr lang="en-US" smtClean="0"/>
              <a:t> to an existing process or facility or the introduction of a </a:t>
            </a:r>
            <a:r>
              <a:rPr lang="en-US" u="sng" smtClean="0"/>
              <a:t>new</a:t>
            </a:r>
            <a:r>
              <a:rPr lang="en-US" smtClean="0"/>
              <a:t> process or facility.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CD3F06C-39E3-48FB-B0FE-EC1046781652}" type="slidenum">
              <a:rPr lang="en-US" smtClean="0">
                <a:ea typeface="ＭＳ Ｐゴシック" pitchFamily="34" charset="-128"/>
              </a:rPr>
              <a:pPr/>
              <a:t>45</a:t>
            </a:fld>
            <a:endParaRPr lang="en-US" smtClean="0">
              <a:ea typeface="ＭＳ Ｐゴシック" pitchFamily="34" charset="-128"/>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75360" y="4560570"/>
            <a:ext cx="5364480" cy="4320540"/>
          </a:xfrm>
          <a:noFill/>
          <a:ln/>
        </p:spPr>
        <p:txBody>
          <a:bodyPr/>
          <a:lstStyle/>
          <a:p>
            <a:pPr eaLnBrk="1" hangingPunct="1"/>
            <a:r>
              <a:rPr lang="en-US" smtClean="0"/>
              <a:t>One example of a non-change related trigger event is performing a PSSR before restart after an emergency shutdown.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500" dirty="0" smtClean="0">
                <a:latin typeface="Arial" pitchFamily="34" charset="0"/>
                <a:cs typeface="Arial" pitchFamily="34" charset="0"/>
              </a:rPr>
              <a:t>A PSSR should be performed after the following events occur:</a:t>
            </a:r>
          </a:p>
          <a:p>
            <a:pPr>
              <a:defRPr/>
            </a:pPr>
            <a:endParaRPr lang="en-US" sz="1500" dirty="0" smtClean="0">
              <a:latin typeface="Arial" pitchFamily="34" charset="0"/>
              <a:cs typeface="Arial" pitchFamily="34" charset="0"/>
            </a:endParaRPr>
          </a:p>
          <a:p>
            <a:pPr marL="644408" indent="-644408">
              <a:buFontTx/>
              <a:buAutoNum type="arabicPeriod"/>
              <a:defRPr/>
            </a:pPr>
            <a:r>
              <a:rPr lang="en-US" sz="1500" dirty="0" smtClean="0">
                <a:latin typeface="Arial" pitchFamily="34" charset="0"/>
                <a:cs typeface="Arial" pitchFamily="34" charset="0"/>
              </a:rPr>
              <a:t>When a major capital project that impacts PSM is approved.</a:t>
            </a:r>
          </a:p>
          <a:p>
            <a:pPr marL="644408" indent="-644408">
              <a:defRPr/>
            </a:pPr>
            <a:endParaRPr lang="en-US" sz="1500" dirty="0" smtClean="0">
              <a:latin typeface="Arial" pitchFamily="34" charset="0"/>
              <a:cs typeface="Arial" pitchFamily="34" charset="0"/>
            </a:endParaRPr>
          </a:p>
          <a:p>
            <a:pPr marL="644408" indent="-644408">
              <a:buFontTx/>
              <a:buAutoNum type="arabicPeriod" startAt="2"/>
              <a:defRPr/>
            </a:pPr>
            <a:r>
              <a:rPr lang="en-US" sz="1500" dirty="0" smtClean="0">
                <a:latin typeface="Arial" pitchFamily="34" charset="0"/>
                <a:cs typeface="Arial" pitchFamily="34" charset="0"/>
              </a:rPr>
              <a:t>When Changes to Operating Facilities occur that impacts PSM.</a:t>
            </a:r>
          </a:p>
          <a:p>
            <a:pPr marL="644408" indent="-644408">
              <a:defRPr/>
            </a:pPr>
            <a:endParaRPr lang="en-US" sz="1500" dirty="0" smtClean="0">
              <a:latin typeface="Arial" pitchFamily="34" charset="0"/>
              <a:cs typeface="Arial" pitchFamily="34" charset="0"/>
            </a:endParaRPr>
          </a:p>
          <a:p>
            <a:pPr marL="644408" indent="-644408">
              <a:buFontTx/>
              <a:buAutoNum type="arabicPeriod" startAt="3"/>
              <a:defRPr/>
            </a:pPr>
            <a:r>
              <a:rPr lang="en-US" sz="1500" dirty="0" smtClean="0">
                <a:latin typeface="Arial" pitchFamily="34" charset="0"/>
                <a:cs typeface="Arial" pitchFamily="34" charset="0"/>
              </a:rPr>
              <a:t>When temporary changes are made. Flixborough was an example of a temporary change</a:t>
            </a:r>
          </a:p>
          <a:p>
            <a:pPr marL="644408" indent="-644408">
              <a:buFontTx/>
              <a:buAutoNum type="arabicPeriod" startAt="3"/>
              <a:defRPr/>
            </a:pPr>
            <a:endParaRPr lang="en-US" sz="1500" dirty="0" smtClean="0">
              <a:latin typeface="Arial" pitchFamily="34" charset="0"/>
              <a:cs typeface="Arial" pitchFamily="34" charset="0"/>
            </a:endParaRPr>
          </a:p>
          <a:p>
            <a:pPr marL="644408" indent="-644408">
              <a:buFontTx/>
              <a:buAutoNum type="arabicPeriod" startAt="4"/>
              <a:defRPr/>
            </a:pPr>
            <a:r>
              <a:rPr lang="en-US" sz="1500" dirty="0" smtClean="0">
                <a:latin typeface="Arial" pitchFamily="34" charset="0"/>
                <a:cs typeface="Arial" pitchFamily="34" charset="0"/>
              </a:rPr>
              <a:t>When restarting a mothballed process</a:t>
            </a:r>
          </a:p>
        </p:txBody>
      </p:sp>
      <p:sp>
        <p:nvSpPr>
          <p:cNvPr id="112644" name="Slide Number Placeholder 3"/>
          <p:cNvSpPr>
            <a:spLocks noGrp="1"/>
          </p:cNvSpPr>
          <p:nvPr>
            <p:ph type="sldNum" sz="quarter" idx="5"/>
          </p:nvPr>
        </p:nvSpPr>
        <p:spPr>
          <a:noFill/>
        </p:spPr>
        <p:txBody>
          <a:bodyPr/>
          <a:lstStyle/>
          <a:p>
            <a:fld id="{A7BE5D05-F7B6-4421-A10E-EA1FDB07AA25}" type="slidenum">
              <a:rPr lang="en-US" smtClean="0">
                <a:ea typeface="ＭＳ Ｐゴシック" pitchFamily="34" charset="-128"/>
              </a:rPr>
              <a:pPr/>
              <a:t>46</a:t>
            </a:fld>
            <a:endParaRPr lang="en-US" smtClean="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64D1EA9-5DAC-49B7-BE7A-356AEEF3ABED}" type="slidenum">
              <a:rPr lang="en-US" smtClean="0">
                <a:ea typeface="ＭＳ Ｐゴシック" pitchFamily="34" charset="-128"/>
              </a:rPr>
              <a:pPr/>
              <a:t>47</a:t>
            </a:fld>
            <a:endParaRPr lang="en-US" smtClean="0">
              <a:ea typeface="ＭＳ Ｐゴシック" pitchFamily="34" charset="-128"/>
            </a:endParaRPr>
          </a:p>
        </p:txBody>
      </p:sp>
      <p:sp>
        <p:nvSpPr>
          <p:cNvPr id="113667"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75360" y="4560570"/>
            <a:ext cx="5364480" cy="4320540"/>
          </a:xfrm>
          <a:ln/>
        </p:spPr>
        <p:txBody>
          <a:bodyPr/>
          <a:lstStyle/>
          <a:p>
            <a:pPr eaLnBrk="1" hangingPunct="1">
              <a:defRPr/>
            </a:pPr>
            <a:r>
              <a:rPr lang="en-US" dirty="0" smtClean="0"/>
              <a:t>The PSM manager or coordinator at the site should research and share the experiences of other chemical plants  whenever it might apply to their facility.</a:t>
            </a:r>
            <a:r>
              <a:rPr lang="en-US" sz="1100" dirty="0" smtClean="0"/>
              <a:t/>
            </a:r>
            <a:br>
              <a:rPr lang="en-US" sz="1100" dirty="0" smtClean="0"/>
            </a:br>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022229A-72AD-459E-AC14-6EC87710087A}" type="slidenum">
              <a:rPr lang="en-US" smtClean="0">
                <a:ea typeface="ＭＳ Ｐゴシック" pitchFamily="34" charset="-128"/>
              </a:rPr>
              <a:pPr/>
              <a:t>48</a:t>
            </a:fld>
            <a:endParaRPr lang="en-US" smtClean="0">
              <a:ea typeface="ＭＳ Ｐゴシック" pitchFamily="34" charset="-128"/>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75360" y="4560570"/>
            <a:ext cx="5364480" cy="4320540"/>
          </a:xfrm>
          <a:noFill/>
          <a:ln/>
        </p:spPr>
        <p:txBody>
          <a:bodyPr/>
          <a:lstStyle/>
          <a:p>
            <a:pPr eaLnBrk="1" hangingPunct="1"/>
            <a:r>
              <a:rPr lang="en-US" dirty="0" smtClean="0">
                <a:latin typeface="Arial Narrow" pitchFamily="34" charset="0"/>
              </a:rPr>
              <a:t>This allows PSSR teams to use search engines or other file indexing tools to evaluate similar past PSSRs.</a:t>
            </a:r>
            <a:r>
              <a:rPr lang="en-US" sz="1100" dirty="0" smtClean="0"/>
              <a:t/>
            </a:r>
            <a:br>
              <a:rPr lang="en-US" sz="1100" dirty="0" smtClean="0"/>
            </a:br>
            <a:r>
              <a:rPr lang="en-US" sz="1100" dirty="0" smtClean="0"/>
              <a:t/>
            </a:r>
            <a:br>
              <a:rPr lang="en-US" sz="1100" dirty="0" smtClean="0"/>
            </a:br>
            <a:r>
              <a:rPr lang="en-US" sz="1100" dirty="0" smtClean="0"/>
              <a:t> </a:t>
            </a:r>
            <a:r>
              <a:rPr lang="en-US" dirty="0" smtClean="0">
                <a:latin typeface="Arial Narrow" pitchFamily="34" charset="0"/>
              </a:rPr>
              <a:t>This encourages and enables taking advantage of the company's collective knowledge and lessons learned.</a:t>
            </a:r>
            <a:r>
              <a:rPr lang="en-US" sz="800" dirty="0" smtClean="0"/>
              <a:t/>
            </a:r>
            <a:br>
              <a:rPr lang="en-US" sz="800" dirty="0" smtClean="0"/>
            </a:br>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93E3B08-D115-47D2-A4A1-0D238E914F4D}" type="slidenum">
              <a:rPr lang="en-US" smtClean="0">
                <a:ea typeface="ＭＳ Ｐゴシック" pitchFamily="34" charset="-128"/>
              </a:rPr>
              <a:pPr/>
              <a:t>49</a:t>
            </a:fld>
            <a:endParaRPr lang="en-US" smtClean="0">
              <a:ea typeface="ＭＳ Ｐゴシック" pitchFamily="34"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75360" y="4560570"/>
            <a:ext cx="5364480" cy="4320540"/>
          </a:xfrm>
          <a:noFill/>
          <a:ln/>
        </p:spPr>
        <p:txBody>
          <a:bodyPr/>
          <a:lstStyle/>
          <a:p>
            <a:pPr eaLnBrk="1" hangingPunct="1"/>
            <a:r>
              <a:rPr lang="en-US" dirty="0" smtClean="0"/>
              <a:t>This practice provides a double check on key performance issues.</a:t>
            </a:r>
            <a:br>
              <a:rPr lang="en-US" dirty="0" smtClean="0"/>
            </a:br>
            <a:r>
              <a:rPr lang="en-US" i="1" dirty="0" smtClean="0"/>
              <a:t/>
            </a:r>
            <a:br>
              <a:rPr lang="en-US" i="1" dirty="0" smtClean="0"/>
            </a:b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smtClean="0"/>
              <a:t>On June 1, the temporary piping ruptured at the bellows.</a:t>
            </a:r>
          </a:p>
          <a:p>
            <a:endParaRPr lang="en-US" smtClean="0"/>
          </a:p>
          <a:p>
            <a:r>
              <a:rPr lang="en-US" smtClean="0"/>
              <a:t>Over 60,000 pounds of hot cyclohexane escaped in 30 seconds forming a flammable vapor cloud more than 300 feet high. The cloud ignited yielding an energy release of about “15 tons of TNT”.  The entire plant was destroyed.  Neighboring housing was destroyed as the fire burned for over three days. Twenty-eight employees were killed and 36 employees were injured.</a:t>
            </a:r>
          </a:p>
        </p:txBody>
      </p:sp>
      <p:sp>
        <p:nvSpPr>
          <p:cNvPr id="70660" name="Slide Number Placeholder 3"/>
          <p:cNvSpPr>
            <a:spLocks noGrp="1"/>
          </p:cNvSpPr>
          <p:nvPr>
            <p:ph type="sldNum" sz="quarter" idx="5"/>
          </p:nvPr>
        </p:nvSpPr>
        <p:spPr>
          <a:noFill/>
        </p:spPr>
        <p:txBody>
          <a:bodyPr/>
          <a:lstStyle/>
          <a:p>
            <a:fld id="{8A2C0B19-2F82-482E-8B43-EF68AAC1E359}" type="slidenum">
              <a:rPr lang="en-US" smtClean="0">
                <a:ea typeface="ＭＳ Ｐゴシック" pitchFamily="34" charset="-128"/>
              </a:rPr>
              <a:pPr/>
              <a:t>5</a:t>
            </a:fld>
            <a:endParaRPr lang="en-US" smtClean="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13918A2-ABBD-4F9C-B87B-E6D33B5AA9D6}" type="slidenum">
              <a:rPr lang="en-US" smtClean="0">
                <a:ea typeface="ＭＳ Ｐゴシック" pitchFamily="34" charset="-128"/>
              </a:rPr>
              <a:pPr/>
              <a:t>50</a:t>
            </a:fld>
            <a:endParaRPr lang="en-US" smtClean="0">
              <a:ea typeface="ＭＳ Ｐゴシック" pitchFamily="34" charset="-128"/>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75360" y="4560570"/>
            <a:ext cx="5364480" cy="4320540"/>
          </a:xfrm>
          <a:noFill/>
          <a:ln/>
        </p:spPr>
        <p:txBody>
          <a:bodyPr/>
          <a:lstStyle/>
          <a:p>
            <a:pPr eaLnBrk="1" hangingPunct="1"/>
            <a:r>
              <a:rPr lang="en-US" dirty="0" smtClean="0"/>
              <a:t>This promotes reinforcement of the process safety program at the facility and provides documented employee participation.</a:t>
            </a:r>
            <a:br>
              <a:rPr lang="en-US" dirty="0" smtClean="0"/>
            </a:b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8709B53-CA35-4EE3-A703-C4E38DEFD7D9}" type="slidenum">
              <a:rPr lang="en-US" smtClean="0">
                <a:ea typeface="ＭＳ Ｐゴシック" pitchFamily="34" charset="-128"/>
              </a:rPr>
              <a:pPr/>
              <a:t>51</a:t>
            </a:fld>
            <a:endParaRPr lang="en-US" smtClean="0">
              <a:ea typeface="ＭＳ Ｐゴシック" pitchFamily="34"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75360" y="4560570"/>
            <a:ext cx="5364480" cy="4320540"/>
          </a:xfrm>
          <a:noFill/>
          <a:ln/>
        </p:spPr>
        <p:txBody>
          <a:bodyPr/>
          <a:lstStyle/>
          <a:p>
            <a:pPr eaLnBrk="1" hangingPunct="1"/>
            <a:r>
              <a:rPr lang="en-US" smtClean="0"/>
              <a:t>This helps remove the possibility that project schedule pressures and pride of ownership will negatively influence the review.</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307E2C7-6600-425D-B986-966CA8F27BF6}" type="slidenum">
              <a:rPr lang="en-US" smtClean="0">
                <a:ea typeface="ＭＳ Ｐゴシック" pitchFamily="34" charset="-128"/>
              </a:rPr>
              <a:pPr/>
              <a:t>52</a:t>
            </a:fld>
            <a:endParaRPr lang="en-US" smtClean="0">
              <a:ea typeface="ＭＳ Ｐゴシック" pitchFamily="34" charset="-128"/>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75360" y="4560570"/>
            <a:ext cx="5364480" cy="4320540"/>
          </a:xfrm>
          <a:noFill/>
          <a:ln/>
        </p:spPr>
        <p:txBody>
          <a:bodyPr/>
          <a:lstStyle/>
          <a:p>
            <a:pPr eaLnBrk="1" hangingPunct="1"/>
            <a:r>
              <a:rPr lang="en-US" dirty="0" smtClean="0"/>
              <a:t>By seeing facility management personnel occasionally delay a planned startup to ensure the final details required by the PSSR team are fulfilled before authorization for startup, all employees realize the critical nature of the review.</a:t>
            </a:r>
            <a:r>
              <a:rPr lang="en-US" sz="800" i="1" dirty="0" smtClean="0">
                <a:latin typeface="Arial Narrow" pitchFamily="34" charset="0"/>
              </a:rPr>
              <a:t/>
            </a:r>
            <a:br>
              <a:rPr lang="en-US" sz="800" i="1" dirty="0" smtClean="0">
                <a:latin typeface="Arial Narrow" pitchFamily="34" charset="0"/>
              </a:rPr>
            </a:b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smtClean="0"/>
              <a:t>The pre-startup safety review activity is focused on a </a:t>
            </a:r>
            <a:r>
              <a:rPr lang="en-US" u="sng" smtClean="0"/>
              <a:t>change</a:t>
            </a:r>
            <a:r>
              <a:rPr lang="en-US" smtClean="0"/>
              <a:t> in the Process Safety status of your facility.  The use of a PSSR checklist is recommended. An example PSSR checklist can be seen by clicking the checklist icon.</a:t>
            </a:r>
            <a:endParaRPr lang="en-US" u="sng" smtClean="0"/>
          </a:p>
          <a:p>
            <a:endParaRPr lang="en-US" smtClean="0"/>
          </a:p>
        </p:txBody>
      </p:sp>
      <p:sp>
        <p:nvSpPr>
          <p:cNvPr id="119812" name="Slide Number Placeholder 3"/>
          <p:cNvSpPr>
            <a:spLocks noGrp="1"/>
          </p:cNvSpPr>
          <p:nvPr>
            <p:ph type="sldNum" sz="quarter" idx="5"/>
          </p:nvPr>
        </p:nvSpPr>
        <p:spPr>
          <a:noFill/>
        </p:spPr>
        <p:txBody>
          <a:bodyPr/>
          <a:lstStyle/>
          <a:p>
            <a:fld id="{A1364649-FBAC-4ACC-9C75-E66A0A0F3DB4}" type="slidenum">
              <a:rPr lang="en-US" smtClean="0">
                <a:ea typeface="ＭＳ Ｐゴシック" pitchFamily="34" charset="-128"/>
              </a:rPr>
              <a:pPr/>
              <a:t>53</a:t>
            </a:fld>
            <a:endParaRPr lang="en-US" smtClean="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sz="1900" dirty="0" smtClean="0"/>
              <a:t>PSSR supports MOC throughout the entire plant and throughout the entire PSM program.</a:t>
            </a:r>
          </a:p>
        </p:txBody>
      </p:sp>
      <p:sp>
        <p:nvSpPr>
          <p:cNvPr id="120836" name="Slide Number Placeholder 3"/>
          <p:cNvSpPr>
            <a:spLocks noGrp="1"/>
          </p:cNvSpPr>
          <p:nvPr>
            <p:ph type="sldNum" sz="quarter" idx="5"/>
          </p:nvPr>
        </p:nvSpPr>
        <p:spPr>
          <a:noFill/>
        </p:spPr>
        <p:txBody>
          <a:bodyPr/>
          <a:lstStyle/>
          <a:p>
            <a:fld id="{A8FE2ED2-83D9-4B0D-B57A-57E50C33FA8B}" type="slidenum">
              <a:rPr lang="en-US" smtClean="0">
                <a:ea typeface="ＭＳ Ｐゴシック" pitchFamily="34" charset="-128"/>
              </a:rPr>
              <a:pPr/>
              <a:t>54</a:t>
            </a:fld>
            <a:endParaRPr lang="en-US" smtClean="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r>
              <a:rPr lang="en-US" smtClean="0"/>
              <a:t>The PSSR form should be customized to your facility.  The PSSR should also allow customization for the process and or equipment that has been changed.</a:t>
            </a:r>
          </a:p>
        </p:txBody>
      </p:sp>
      <p:sp>
        <p:nvSpPr>
          <p:cNvPr id="121860" name="Slide Number Placeholder 3"/>
          <p:cNvSpPr>
            <a:spLocks noGrp="1"/>
          </p:cNvSpPr>
          <p:nvPr>
            <p:ph type="sldNum" sz="quarter" idx="5"/>
          </p:nvPr>
        </p:nvSpPr>
        <p:spPr>
          <a:noFill/>
        </p:spPr>
        <p:txBody>
          <a:bodyPr/>
          <a:lstStyle/>
          <a:p>
            <a:fld id="{2299D3C5-4391-49C9-9F4C-9D49BB2952B9}" type="slidenum">
              <a:rPr lang="en-US" smtClean="0">
                <a:ea typeface="ＭＳ Ｐゴシック" pitchFamily="34" charset="-128"/>
              </a:rPr>
              <a:pPr/>
              <a:t>55</a:t>
            </a:fld>
            <a:endParaRPr lang="en-US" smtClean="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E46D5DE5-8AA5-45F6-85AA-99298CDBFAFF}" type="slidenum">
              <a:rPr lang="en-US" smtClean="0">
                <a:ea typeface="ＭＳ Ｐゴシック" pitchFamily="34" charset="-128"/>
              </a:rPr>
              <a:pPr/>
              <a:t>56</a:t>
            </a:fld>
            <a:endParaRPr lang="en-US" smtClean="0">
              <a:ea typeface="ＭＳ Ｐゴシック" pitchFamily="34" charset="-128"/>
            </a:endParaRPr>
          </a:p>
        </p:txBody>
      </p:sp>
      <p:sp>
        <p:nvSpPr>
          <p:cNvPr id="122883" name="Rectangle 2"/>
          <p:cNvSpPr>
            <a:spLocks noGrp="1" noRot="1" noChangeAspect="1" noChangeArrowheads="1" noTextEdit="1"/>
          </p:cNvSpPr>
          <p:nvPr>
            <p:ph type="sldImg"/>
          </p:nvPr>
        </p:nvSpPr>
        <p:spPr>
          <a:ln cap="flat"/>
        </p:spPr>
      </p:sp>
      <p:sp>
        <p:nvSpPr>
          <p:cNvPr id="123908" name="Rectangle 3"/>
          <p:cNvSpPr>
            <a:spLocks noGrp="1" noChangeArrowheads="1"/>
          </p:cNvSpPr>
          <p:nvPr>
            <p:ph type="body" idx="1"/>
          </p:nvPr>
        </p:nvSpPr>
        <p:spPr>
          <a:ln/>
        </p:spPr>
        <p:txBody>
          <a:bodyPr/>
          <a:lstStyle/>
          <a:p>
            <a:pPr marL="896130" indent="-525260">
              <a:spcBef>
                <a:spcPct val="50000"/>
              </a:spcBef>
              <a:defRPr/>
            </a:pPr>
            <a:r>
              <a:rPr lang="en-US" dirty="0" smtClean="0"/>
              <a:t>Ensure that the Management of change program starts and remains effective</a:t>
            </a:r>
          </a:p>
          <a:p>
            <a:pPr marL="896130" indent="-525260">
              <a:spcBef>
                <a:spcPct val="50000"/>
              </a:spcBef>
              <a:buFontTx/>
              <a:buAutoNum type="alphaUcPeriod"/>
              <a:defRPr/>
            </a:pPr>
            <a:r>
              <a:rPr lang="en-US" dirty="0" smtClean="0"/>
              <a:t>Provide training on the system to employees and to contractors.</a:t>
            </a:r>
          </a:p>
          <a:p>
            <a:pPr marL="896130" indent="-525260">
              <a:spcBef>
                <a:spcPct val="50000"/>
              </a:spcBef>
              <a:buFontTx/>
              <a:buAutoNum type="alphaUcPeriod"/>
              <a:defRPr/>
            </a:pPr>
            <a:r>
              <a:rPr lang="en-US" dirty="0" smtClean="0"/>
              <a:t>Refresher training should be done on a regular basis (annually).  Refresher training should also be done when an audit of the system indicates notable deficiencies.</a:t>
            </a:r>
          </a:p>
          <a:p>
            <a:pPr marL="896130" indent="-525260">
              <a:spcBef>
                <a:spcPct val="50000"/>
              </a:spcBef>
              <a:buFontTx/>
              <a:buAutoNum type="alphaUcPeriod"/>
              <a:defRPr/>
            </a:pPr>
            <a:r>
              <a:rPr lang="en-US" dirty="0" smtClean="0"/>
              <a:t>Make the Management of Change form mandatory for all changes on all Process Safety processes.  Follow through on decisions, actions, and use of the Management of Change form.</a:t>
            </a:r>
          </a:p>
          <a:p>
            <a:pPr marL="896130" indent="-525260">
              <a:spcBef>
                <a:spcPct val="50000"/>
              </a:spcBef>
              <a:buFontTx/>
              <a:buAutoNum type="alphaUcPeriod"/>
              <a:defRPr/>
            </a:pPr>
            <a:r>
              <a:rPr lang="en-US" dirty="0" smtClean="0"/>
              <a:t>Electronically track any deficiencies noted in the program.</a:t>
            </a:r>
          </a:p>
          <a:p>
            <a:pPr marL="822292" indent="-644408">
              <a:lnSpc>
                <a:spcPct val="90000"/>
              </a:lnSpc>
              <a:buClr>
                <a:schemeClr val="tx1"/>
              </a:buClr>
              <a:defRPr/>
            </a:pPr>
            <a:endParaRPr lang="en-US" dirty="0" smtClean="0"/>
          </a:p>
          <a:p>
            <a:pPr marL="822292" indent="-644408">
              <a:lnSpc>
                <a:spcPct val="90000"/>
              </a:lnSpc>
              <a:defRPr/>
            </a:pPr>
            <a:endParaRPr lang="en-US" sz="1500" dirty="0" smtClean="0"/>
          </a:p>
          <a:p>
            <a:pPr>
              <a:defRPr/>
            </a:pPr>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r>
              <a:rPr lang="en-US" smtClean="0"/>
              <a:t>We have just completed Module 7 on “Management of Change”.</a:t>
            </a:r>
          </a:p>
          <a:p>
            <a:r>
              <a:rPr lang="en-US" smtClean="0"/>
              <a:t>This training module was the seventh of nine modules contained in this course. The screen shows all nine modules. Our next module will discuss “Auditing Process Safety Systems”</a:t>
            </a:r>
          </a:p>
          <a:p>
            <a:endParaRPr lang="en-US" smtClean="0"/>
          </a:p>
        </p:txBody>
      </p:sp>
      <p:sp>
        <p:nvSpPr>
          <p:cNvPr id="123908" name="Slide Number Placeholder 3"/>
          <p:cNvSpPr>
            <a:spLocks noGrp="1"/>
          </p:cNvSpPr>
          <p:nvPr>
            <p:ph type="sldNum" sz="quarter" idx="5"/>
          </p:nvPr>
        </p:nvSpPr>
        <p:spPr>
          <a:noFill/>
        </p:spPr>
        <p:txBody>
          <a:bodyPr/>
          <a:lstStyle/>
          <a:p>
            <a:fld id="{CD2AA837-D2D5-46E5-9613-109EFF358955}" type="slidenum">
              <a:rPr lang="en-US" smtClean="0">
                <a:ea typeface="ＭＳ Ｐゴシック" pitchFamily="34" charset="-128"/>
              </a:rPr>
              <a:pPr/>
              <a:t>57</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mtClean="0"/>
              <a:t>Only a very minimal Management of Change process had been performed. As a result, no design calculations had been carried out for the construction of the bellows. The incident investigation concluded that the rupture of the temporary piping was due to excessive fatigue of the bellows. The bellows were not designed for the service in which they were used. The temporary piping modifications were constructed, essentially without design, by people who did not know how to design large pipes with bellows. </a:t>
            </a:r>
          </a:p>
          <a:p>
            <a:endParaRPr lang="en-US" smtClean="0"/>
          </a:p>
          <a:p>
            <a:r>
              <a:rPr lang="en-US" smtClean="0"/>
              <a:t>An effective Management of Change system would have picked up on the design flaw BEFORE the change was implemented and the disaster would have been averted.</a:t>
            </a:r>
          </a:p>
        </p:txBody>
      </p:sp>
      <p:sp>
        <p:nvSpPr>
          <p:cNvPr id="71684" name="Slide Number Placeholder 3"/>
          <p:cNvSpPr>
            <a:spLocks noGrp="1"/>
          </p:cNvSpPr>
          <p:nvPr>
            <p:ph type="sldNum" sz="quarter" idx="5"/>
          </p:nvPr>
        </p:nvSpPr>
        <p:spPr>
          <a:noFill/>
        </p:spPr>
        <p:txBody>
          <a:bodyPr/>
          <a:lstStyle/>
          <a:p>
            <a:fld id="{15D0F8FF-2E4D-422E-A8B9-4584B21FCE97}" type="slidenum">
              <a:rPr lang="en-US" smtClean="0">
                <a:ea typeface="ＭＳ Ｐゴシック" pitchFamily="34" charset="-128"/>
              </a:rPr>
              <a:pPr/>
              <a:t>6</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smtClean="0"/>
              <a:t>Let’s start with the design of a Management of Change system</a:t>
            </a:r>
          </a:p>
          <a:p>
            <a:endParaRPr lang="en-US" smtClean="0"/>
          </a:p>
        </p:txBody>
      </p:sp>
      <p:sp>
        <p:nvSpPr>
          <p:cNvPr id="72708" name="Slide Number Placeholder 3"/>
          <p:cNvSpPr>
            <a:spLocks noGrp="1"/>
          </p:cNvSpPr>
          <p:nvPr>
            <p:ph type="sldNum" sz="quarter" idx="5"/>
          </p:nvPr>
        </p:nvSpPr>
        <p:spPr>
          <a:noFill/>
        </p:spPr>
        <p:txBody>
          <a:bodyPr/>
          <a:lstStyle/>
          <a:p>
            <a:fld id="{0B638344-70C2-41DA-A25E-85505E1FCDC3}" type="slidenum">
              <a:rPr lang="en-US" smtClean="0">
                <a:ea typeface="ＭＳ Ｐゴシック" pitchFamily="34" charset="-128"/>
              </a:rPr>
              <a:pPr/>
              <a:t>7</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A4F6AC4-64BC-40E9-8F66-AF54263C72B8}" type="slidenum">
              <a:rPr lang="en-US" smtClean="0">
                <a:ea typeface="ＭＳ Ｐゴシック" pitchFamily="34" charset="-128"/>
              </a:rPr>
              <a:pPr/>
              <a:t>8</a:t>
            </a:fld>
            <a:endParaRPr lang="en-US" smtClean="0">
              <a:ea typeface="ＭＳ Ｐゴシック" pitchFamily="34" charset="-128"/>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75360" y="4560570"/>
            <a:ext cx="5364480" cy="4320540"/>
          </a:xfrm>
          <a:noFill/>
          <a:ln/>
        </p:spPr>
        <p:txBody>
          <a:bodyPr/>
          <a:lstStyle/>
          <a:p>
            <a:pPr eaLnBrk="1" hangingPunct="1"/>
            <a:r>
              <a:rPr lang="en-US" smtClean="0"/>
              <a:t>Management of Change is often called MOC.  A  definition of Management of Change is on this PowerPoint slide.</a:t>
            </a:r>
          </a:p>
          <a:p>
            <a:pPr eaLnBrk="1" hangingPunct="1"/>
            <a:endParaRPr lang="en-US" smtClean="0"/>
          </a:p>
          <a:p>
            <a:pPr eaLnBrk="1" hangingPunct="1"/>
            <a:r>
              <a:rPr lang="en-US" smtClean="0"/>
              <a:t>Note that the MOC system focuses on three areas: 1) Analysis, 2) Documentation, and 3)Communication.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36403DB-318C-45F6-AD68-48CE3E6990C1}" type="slidenum">
              <a:rPr lang="en-US" smtClean="0">
                <a:ea typeface="ＭＳ Ｐゴシック" pitchFamily="34" charset="-128"/>
              </a:rPr>
              <a:pPr/>
              <a:t>9</a:t>
            </a:fld>
            <a:endParaRPr lang="en-US" smtClean="0">
              <a:ea typeface="ＭＳ Ｐゴシック" pitchFamily="34" charset="-128"/>
            </a:endParaRPr>
          </a:p>
        </p:txBody>
      </p:sp>
      <p:sp>
        <p:nvSpPr>
          <p:cNvPr id="74755"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ln/>
        </p:spPr>
        <p:txBody>
          <a:bodyPr/>
          <a:lstStyle/>
          <a:p>
            <a:pPr>
              <a:defRPr/>
            </a:pPr>
            <a:r>
              <a:rPr lang="en-US" dirty="0" smtClean="0"/>
              <a:t>A management of change system is a written, structured program that reviews and obtains approval for any change that could affect the safety of a hazardous chemical.</a:t>
            </a:r>
          </a:p>
          <a:p>
            <a:pPr>
              <a:defRPr/>
            </a:pPr>
            <a:r>
              <a:rPr lang="en-US" dirty="0" smtClean="0"/>
              <a:t>A Management of Change system should manage changes to the following:</a:t>
            </a:r>
          </a:p>
          <a:p>
            <a:pPr marL="724959" lvl="1" indent="-241653">
              <a:buFontTx/>
              <a:buAutoNum type="arabicPeriod"/>
              <a:defRPr/>
            </a:pPr>
            <a:r>
              <a:rPr lang="en-US" dirty="0" smtClean="0"/>
              <a:t>process chemicals,</a:t>
            </a:r>
          </a:p>
          <a:p>
            <a:pPr marL="724959" lvl="1" indent="-241653">
              <a:buFontTx/>
              <a:buAutoNum type="arabicPeriod"/>
              <a:defRPr/>
            </a:pPr>
            <a:r>
              <a:rPr lang="en-US" dirty="0" smtClean="0"/>
              <a:t>process technology,</a:t>
            </a:r>
          </a:p>
          <a:p>
            <a:pPr marL="724959" lvl="1" indent="-241653">
              <a:buFontTx/>
              <a:buAutoNum type="arabicPeriod"/>
              <a:defRPr/>
            </a:pPr>
            <a:r>
              <a:rPr lang="en-US" dirty="0" smtClean="0"/>
              <a:t>equipment,</a:t>
            </a:r>
          </a:p>
          <a:p>
            <a:pPr marL="724959" lvl="1" indent="-241653">
              <a:buFontTx/>
              <a:buAutoNum type="arabicPeriod"/>
              <a:defRPr/>
            </a:pPr>
            <a:r>
              <a:rPr lang="en-US" dirty="0" smtClean="0"/>
              <a:t>procedures, or </a:t>
            </a:r>
          </a:p>
          <a:p>
            <a:pPr marL="724959" lvl="1" indent="-241653">
              <a:buFontTx/>
              <a:buAutoNum type="arabicPeriod"/>
              <a:defRPr/>
            </a:pPr>
            <a:r>
              <a:rPr lang="en-US" dirty="0" smtClean="0"/>
              <a:t>Facilities</a:t>
            </a:r>
          </a:p>
          <a:p>
            <a:pPr marL="241653" indent="-241653">
              <a:defRPr/>
            </a:pPr>
            <a:r>
              <a:rPr lang="en-US" dirty="0" smtClean="0"/>
              <a:t>An MOC system not only addresses the process and equipment being changed but also ensures that all personnel affected by the change have been notified of the change AND  have been trained on the ramifications of the change.</a:t>
            </a:r>
          </a:p>
          <a:p>
            <a:pPr>
              <a:defRPr/>
            </a:pPr>
            <a:r>
              <a:rPr lang="en-US" dirty="0" smtClean="0"/>
              <a:t>More details on the type of changes that can be encountered can be seen by clicking the MOC link.</a:t>
            </a:r>
          </a:p>
          <a:p>
            <a:pPr>
              <a:defRPr/>
            </a:pPr>
            <a:endParaRPr lang="en-US" sz="19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314325"/>
            <a:ext cx="2078037"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2750" y="314325"/>
            <a:ext cx="6081713"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xfrm>
            <a:off x="0" y="6248400"/>
            <a:ext cx="9144000" cy="457200"/>
          </a:xfrm>
        </p:spPr>
        <p:txBody>
          <a:bodyPr/>
          <a:lstStyle>
            <a:lvl1pPr algn="l">
              <a:defRPr sz="700"/>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6" name="Rectangle 6"/>
          <p:cNvSpPr>
            <a:spLocks noGrp="1" noChangeArrowheads="1"/>
          </p:cNvSpPr>
          <p:nvPr>
            <p:ph type="sldNum" sz="quarter" idx="12"/>
          </p:nvPr>
        </p:nvSpPr>
        <p:spPr>
          <a:ln/>
        </p:spPr>
        <p:txBody>
          <a:bodyPr/>
          <a:lstStyle>
            <a:lvl1pPr>
              <a:defRPr/>
            </a:lvl1pPr>
          </a:lstStyle>
          <a:p>
            <a:pPr>
              <a:defRPr/>
            </a:pPr>
            <a:fld id="{2AAB1207-3B13-466E-AD97-C99F489B108C}"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7" name="Rectangle 6"/>
          <p:cNvSpPr>
            <a:spLocks noGrp="1" noChangeArrowheads="1"/>
          </p:cNvSpPr>
          <p:nvPr>
            <p:ph type="sldNum" sz="quarter" idx="12"/>
          </p:nvPr>
        </p:nvSpPr>
        <p:spPr>
          <a:ln/>
        </p:spPr>
        <p:txBody>
          <a:bodyPr/>
          <a:lstStyle>
            <a:lvl1pPr>
              <a:defRPr/>
            </a:lvl1pPr>
          </a:lstStyle>
          <a:p>
            <a:pPr>
              <a:defRPr/>
            </a:pPr>
            <a:fld id="{3E0AEF1C-CE69-4FB2-8597-144F65F1D4A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9" name="Rectangle 6"/>
          <p:cNvSpPr>
            <a:spLocks noGrp="1" noChangeArrowheads="1"/>
          </p:cNvSpPr>
          <p:nvPr>
            <p:ph type="sldNum" sz="quarter" idx="12"/>
          </p:nvPr>
        </p:nvSpPr>
        <p:spPr>
          <a:ln/>
        </p:spPr>
        <p:txBody>
          <a:bodyPr/>
          <a:lstStyle>
            <a:lvl1pPr>
              <a:defRPr/>
            </a:lvl1pPr>
          </a:lstStyle>
          <a:p>
            <a:pPr>
              <a:defRPr/>
            </a:pPr>
            <a:fld id="{3607B650-CA2E-4194-B425-03EC70839B2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5" name="Rectangle 6"/>
          <p:cNvSpPr>
            <a:spLocks noGrp="1" noChangeArrowheads="1"/>
          </p:cNvSpPr>
          <p:nvPr>
            <p:ph type="sldNum" sz="quarter" idx="12"/>
          </p:nvPr>
        </p:nvSpPr>
        <p:spPr>
          <a:ln/>
        </p:spPr>
        <p:txBody>
          <a:bodyPr/>
          <a:lstStyle>
            <a:lvl1pPr>
              <a:defRPr/>
            </a:lvl1pPr>
          </a:lstStyle>
          <a:p>
            <a:pPr>
              <a:defRPr/>
            </a:pPr>
            <a:fld id="{A7700ABC-B2D4-49BA-93FB-2C126D1A03D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4" name="Rectangle 6"/>
          <p:cNvSpPr>
            <a:spLocks noGrp="1" noChangeArrowheads="1"/>
          </p:cNvSpPr>
          <p:nvPr>
            <p:ph type="sldNum" sz="quarter" idx="12"/>
          </p:nvPr>
        </p:nvSpPr>
        <p:spPr>
          <a:ln/>
        </p:spPr>
        <p:txBody>
          <a:bodyPr/>
          <a:lstStyle>
            <a:lvl1pPr>
              <a:defRPr/>
            </a:lvl1pPr>
          </a:lstStyle>
          <a:p>
            <a:pPr>
              <a:defRPr/>
            </a:pPr>
            <a:fld id="{E8A3820E-5BB2-4E78-8CF8-9EBE5CB6B56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7" name="Rectangle 6"/>
          <p:cNvSpPr>
            <a:spLocks noGrp="1" noChangeArrowheads="1"/>
          </p:cNvSpPr>
          <p:nvPr>
            <p:ph type="sldNum" sz="quarter" idx="12"/>
          </p:nvPr>
        </p:nvSpPr>
        <p:spPr>
          <a:ln/>
        </p:spPr>
        <p:txBody>
          <a:bodyPr/>
          <a:lstStyle>
            <a:lvl1pPr>
              <a:defRPr/>
            </a:lvl1pPr>
          </a:lstStyle>
          <a:p>
            <a:pPr>
              <a:defRPr/>
            </a:pPr>
            <a:fld id="{BBEE0B9C-73D8-4FA4-866D-816D678C0F3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7" name="Rectangle 6"/>
          <p:cNvSpPr>
            <a:spLocks noGrp="1" noChangeArrowheads="1"/>
          </p:cNvSpPr>
          <p:nvPr>
            <p:ph type="sldNum" sz="quarter" idx="12"/>
          </p:nvPr>
        </p:nvSpPr>
        <p:spPr>
          <a:ln/>
        </p:spPr>
        <p:txBody>
          <a:bodyPr/>
          <a:lstStyle>
            <a:lvl1pPr>
              <a:defRPr/>
            </a:lvl1pPr>
          </a:lstStyle>
          <a:p>
            <a:pPr>
              <a:defRPr/>
            </a:pPr>
            <a:fld id="{D2E3EBE2-803F-4D1A-BA97-AB61D2D48013}"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6" name="Rectangle 6"/>
          <p:cNvSpPr>
            <a:spLocks noGrp="1" noChangeArrowheads="1"/>
          </p:cNvSpPr>
          <p:nvPr>
            <p:ph type="sldNum" sz="quarter" idx="12"/>
          </p:nvPr>
        </p:nvSpPr>
        <p:spPr>
          <a:ln/>
        </p:spPr>
        <p:txBody>
          <a:bodyPr/>
          <a:lstStyle>
            <a:lvl1pPr>
              <a:defRPr/>
            </a:lvl1pPr>
          </a:lstStyle>
          <a:p>
            <a:pPr>
              <a:defRPr/>
            </a:pPr>
            <a:fld id="{835D3F37-2507-40AF-ACA6-1129C552223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6" name="Rectangle 6"/>
          <p:cNvSpPr>
            <a:spLocks noGrp="1" noChangeArrowheads="1"/>
          </p:cNvSpPr>
          <p:nvPr>
            <p:ph type="sldNum" sz="quarter" idx="12"/>
          </p:nvPr>
        </p:nvSpPr>
        <p:spPr>
          <a:ln/>
        </p:spPr>
        <p:txBody>
          <a:bodyPr/>
          <a:lstStyle>
            <a:lvl1pPr>
              <a:defRPr/>
            </a:lvl1pPr>
          </a:lstStyle>
          <a:p>
            <a:pPr>
              <a:defRPr/>
            </a:pPr>
            <a:fld id="{6E200800-2343-4D9E-B54D-890038AA2A3C}"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11413" y="609600"/>
            <a:ext cx="604678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B1F1D8-DFF3-4F22-ADA3-CBBA292412E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1371600"/>
            <a:ext cx="4078288"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371600"/>
            <a:ext cx="4078287"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14" cstate="email">
            <a:extLst>
              <a:ext uri="{28A0092B-C50C-407E-A947-70E740481C1C}">
                <a14:useLocalDpi xmlns:a14="http://schemas.microsoft.com/office/drawing/2010/main"/>
              </a:ext>
            </a:extLst>
          </a:blip>
          <a:srcRect t="-93973"/>
          <a:stretch>
            <a:fillRect/>
          </a:stretch>
        </p:blipFill>
        <p:spPr>
          <a:xfrm>
            <a:off x="179388" y="1182688"/>
            <a:ext cx="8786812" cy="5276850"/>
          </a:xfrm>
          <a:prstGeom prst="rect">
            <a:avLst/>
          </a:prstGeom>
          <a:gradFill>
            <a:gsLst>
              <a:gs pos="0">
                <a:schemeClr val="bg1">
                  <a:lumMod val="85000"/>
                </a:schemeClr>
              </a:gs>
              <a:gs pos="100000">
                <a:schemeClr val="bg1">
                  <a:lumMod val="50000"/>
                </a:schemeClr>
              </a:gs>
            </a:gsLst>
            <a:lin ang="5400000" scaled="0"/>
          </a:gradFill>
        </p:spPr>
      </p:pic>
      <p:pic>
        <p:nvPicPr>
          <p:cNvPr id="1027" name="Picture 7" descr="CCPS_Logo.pn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086600" y="323850"/>
            <a:ext cx="1638300" cy="720725"/>
          </a:xfrm>
          <a:prstGeom prst="rect">
            <a:avLst/>
          </a:prstGeom>
          <a:noFill/>
          <a:ln w="9525">
            <a:noFill/>
            <a:miter lim="800000"/>
            <a:headEnd/>
            <a:tailEnd/>
          </a:ln>
        </p:spPr>
      </p:pic>
      <p:sp>
        <p:nvSpPr>
          <p:cNvPr id="9" name="TextBox 8"/>
          <p:cNvSpPr txBox="1"/>
          <p:nvPr/>
        </p:nvSpPr>
        <p:spPr>
          <a:xfrm>
            <a:off x="412750" y="457200"/>
            <a:ext cx="6292850" cy="641350"/>
          </a:xfrm>
          <a:prstGeom prst="rect">
            <a:avLst/>
          </a:prstGeom>
          <a:noFill/>
        </p:spPr>
        <p:txBody>
          <a:bodyPr>
            <a:spAutoFit/>
          </a:bodyPr>
          <a:lstStyle/>
          <a:p>
            <a:pPr defTabSz="457200">
              <a:defRPr/>
            </a:pPr>
            <a:endParaRPr lang="en-US" sz="3600" dirty="0">
              <a:latin typeface="Calibri" pitchFamily="34" charset="0"/>
              <a:ea typeface="ＭＳ Ｐゴシック" pitchFamily="-108" charset="-128"/>
            </a:endParaRPr>
          </a:p>
        </p:txBody>
      </p:sp>
      <p:sp>
        <p:nvSpPr>
          <p:cNvPr id="1029" name="Title Placeholder 1"/>
          <p:cNvSpPr>
            <a:spLocks noGrp="1"/>
          </p:cNvSpPr>
          <p:nvPr>
            <p:ph type="title"/>
          </p:nvPr>
        </p:nvSpPr>
        <p:spPr bwMode="auto">
          <a:xfrm>
            <a:off x="412750" y="314325"/>
            <a:ext cx="8308975" cy="7842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415925" y="1371600"/>
            <a:ext cx="8308975"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9" name="Text Box 7"/>
          <p:cNvSpPr txBox="1">
            <a:spLocks noChangeArrowheads="1"/>
          </p:cNvSpPr>
          <p:nvPr/>
        </p:nvSpPr>
        <p:spPr bwMode="auto">
          <a:xfrm>
            <a:off x="457200" y="6477000"/>
            <a:ext cx="8001000" cy="473075"/>
          </a:xfrm>
          <a:prstGeom prst="rect">
            <a:avLst/>
          </a:prstGeom>
          <a:noFill/>
          <a:ln w="9525">
            <a:noFill/>
            <a:miter lim="800000"/>
            <a:headEnd/>
            <a:tailEnd/>
          </a:ln>
          <a:effectLst/>
        </p:spPr>
        <p:txBody>
          <a:bodyPr>
            <a:spAutoFit/>
          </a:bodyPr>
          <a:lstStyle/>
          <a:p>
            <a:pPr>
              <a:defRPr/>
            </a:pPr>
            <a:r>
              <a:rPr lang="en-US" sz="1000" dirty="0">
                <a:ea typeface="ＭＳ Ｐゴシック" pitchFamily="-108" charset="-128"/>
              </a:rPr>
              <a:t>Copyright ©2009 American Institute of Chemical Engineers, Inc.  All rights reserved.</a:t>
            </a:r>
          </a:p>
          <a:p>
            <a:pPr>
              <a:spcBef>
                <a:spcPct val="50000"/>
              </a:spcBef>
              <a:defRPr/>
            </a:pPr>
            <a:endParaRPr lang="en-US" sz="1000" dirty="0">
              <a:ea typeface="ＭＳ Ｐゴシック" pitchFamily="-108" charset="-128"/>
            </a:endParaRPr>
          </a:p>
        </p:txBody>
      </p:sp>
    </p:spTree>
  </p:cSld>
  <p:clrMap bg1="lt1" tx1="dk1" bg2="lt2" tx2="dk2" accent1="accent1" accent2="accent2" accent3="accent3" accent4="accent4" accent5="accent5" accent6="accent6" hlink="hlink" folHlink="folHlink"/>
  <p:sldLayoutIdLst>
    <p:sldLayoutId id="2147487956" r:id="rId1"/>
    <p:sldLayoutId id="2147487957" r:id="rId2"/>
    <p:sldLayoutId id="2147487958" r:id="rId3"/>
    <p:sldLayoutId id="2147487959" r:id="rId4"/>
    <p:sldLayoutId id="2147487960" r:id="rId5"/>
    <p:sldLayoutId id="2147487961" r:id="rId6"/>
    <p:sldLayoutId id="2147487962" r:id="rId7"/>
    <p:sldLayoutId id="2147487963" r:id="rId8"/>
    <p:sldLayoutId id="2147487964" r:id="rId9"/>
    <p:sldLayoutId id="2147487965" r:id="rId10"/>
    <p:sldLayoutId id="2147487966" r:id="rId11"/>
  </p:sldLayoutIdLst>
  <p:hf sldNum="0" hdr="0" dt="0"/>
  <p:txStyles>
    <p:titleStyle>
      <a:lvl1pPr algn="l" rtl="0" eaLnBrk="0" fontAlgn="base" hangingPunct="0">
        <a:spcBef>
          <a:spcPct val="0"/>
        </a:spcBef>
        <a:spcAft>
          <a:spcPct val="0"/>
        </a:spcAft>
        <a:defRPr sz="3600">
          <a:solidFill>
            <a:schemeClr val="tx1"/>
          </a:solidFill>
          <a:latin typeface="+mj-lt"/>
          <a:ea typeface="+mj-ea"/>
          <a:cs typeface="ＭＳ Ｐゴシック"/>
        </a:defRPr>
      </a:lvl1pPr>
      <a:lvl2pPr algn="l" rtl="0" eaLnBrk="0" fontAlgn="base" hangingPunct="0">
        <a:spcBef>
          <a:spcPct val="0"/>
        </a:spcBef>
        <a:spcAft>
          <a:spcPct val="0"/>
        </a:spcAft>
        <a:defRPr sz="3600">
          <a:solidFill>
            <a:schemeClr val="tx1"/>
          </a:solidFill>
          <a:latin typeface="Calibri" pitchFamily="34" charset="0"/>
          <a:ea typeface="ＭＳ Ｐゴシック" pitchFamily="-108" charset="-128"/>
          <a:cs typeface="ＭＳ Ｐゴシック"/>
        </a:defRPr>
      </a:lvl2pPr>
      <a:lvl3pPr algn="l" rtl="0" eaLnBrk="0" fontAlgn="base" hangingPunct="0">
        <a:spcBef>
          <a:spcPct val="0"/>
        </a:spcBef>
        <a:spcAft>
          <a:spcPct val="0"/>
        </a:spcAft>
        <a:defRPr sz="3600">
          <a:solidFill>
            <a:schemeClr val="tx1"/>
          </a:solidFill>
          <a:latin typeface="Calibri" pitchFamily="34" charset="0"/>
          <a:ea typeface="ＭＳ Ｐゴシック" pitchFamily="-108" charset="-128"/>
          <a:cs typeface="ＭＳ Ｐゴシック"/>
        </a:defRPr>
      </a:lvl3pPr>
      <a:lvl4pPr algn="l" rtl="0" eaLnBrk="0" fontAlgn="base" hangingPunct="0">
        <a:spcBef>
          <a:spcPct val="0"/>
        </a:spcBef>
        <a:spcAft>
          <a:spcPct val="0"/>
        </a:spcAft>
        <a:defRPr sz="3600">
          <a:solidFill>
            <a:schemeClr val="tx1"/>
          </a:solidFill>
          <a:latin typeface="Calibri" pitchFamily="34" charset="0"/>
          <a:ea typeface="ＭＳ Ｐゴシック" pitchFamily="-108" charset="-128"/>
          <a:cs typeface="ＭＳ Ｐゴシック"/>
        </a:defRPr>
      </a:lvl4pPr>
      <a:lvl5pPr algn="l" rtl="0" eaLnBrk="0" fontAlgn="base" hangingPunct="0">
        <a:spcBef>
          <a:spcPct val="0"/>
        </a:spcBef>
        <a:spcAft>
          <a:spcPct val="0"/>
        </a:spcAft>
        <a:defRPr sz="3600">
          <a:solidFill>
            <a:schemeClr val="tx1"/>
          </a:solidFill>
          <a:latin typeface="Calibri" pitchFamily="34" charset="0"/>
          <a:ea typeface="ＭＳ Ｐゴシック" pitchFamily="-108" charset="-128"/>
          <a:cs typeface="ＭＳ Ｐゴシック"/>
        </a:defRPr>
      </a:lvl5pPr>
      <a:lvl6pPr marL="457200" algn="l" rtl="0" fontAlgn="base">
        <a:spcBef>
          <a:spcPct val="0"/>
        </a:spcBef>
        <a:spcAft>
          <a:spcPct val="0"/>
        </a:spcAft>
        <a:defRPr sz="3600">
          <a:solidFill>
            <a:schemeClr val="tx1"/>
          </a:solidFill>
          <a:latin typeface="Calibri" pitchFamily="34" charset="0"/>
          <a:ea typeface="ＭＳ Ｐゴシック" pitchFamily="-108" charset="-128"/>
        </a:defRPr>
      </a:lvl6pPr>
      <a:lvl7pPr marL="914400" algn="l" rtl="0" fontAlgn="base">
        <a:spcBef>
          <a:spcPct val="0"/>
        </a:spcBef>
        <a:spcAft>
          <a:spcPct val="0"/>
        </a:spcAft>
        <a:defRPr sz="3600">
          <a:solidFill>
            <a:schemeClr val="tx1"/>
          </a:solidFill>
          <a:latin typeface="Calibri" pitchFamily="34" charset="0"/>
          <a:ea typeface="ＭＳ Ｐゴシック" pitchFamily="-108" charset="-128"/>
        </a:defRPr>
      </a:lvl7pPr>
      <a:lvl8pPr marL="1371600" algn="l" rtl="0" fontAlgn="base">
        <a:spcBef>
          <a:spcPct val="0"/>
        </a:spcBef>
        <a:spcAft>
          <a:spcPct val="0"/>
        </a:spcAft>
        <a:defRPr sz="3600">
          <a:solidFill>
            <a:schemeClr val="tx1"/>
          </a:solidFill>
          <a:latin typeface="Calibri" pitchFamily="34" charset="0"/>
          <a:ea typeface="ＭＳ Ｐゴシック" pitchFamily="-108" charset="-128"/>
        </a:defRPr>
      </a:lvl8pPr>
      <a:lvl9pPr marL="1828800" algn="l" rtl="0" fontAlgn="base">
        <a:spcBef>
          <a:spcPct val="0"/>
        </a:spcBef>
        <a:spcAft>
          <a:spcPct val="0"/>
        </a:spcAft>
        <a:defRPr sz="3600">
          <a:solidFill>
            <a:schemeClr val="tx1"/>
          </a:solidFill>
          <a:latin typeface="Calibri" pitchFamily="34" charset="0"/>
          <a:ea typeface="ＭＳ Ｐゴシック" pitchFamily="-108"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ＭＳ Ｐゴシック"/>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cs typeface="ＭＳ Ｐゴシック"/>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cs typeface="ＭＳ Ｐゴシック"/>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cs typeface="ＭＳ Ｐゴシック"/>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cs typeface="ＭＳ Ｐゴシック"/>
        </a:defRPr>
      </a:lvl5pPr>
      <a:lvl6pPr marL="1600200" indent="-228600" algn="l" rtl="0" fontAlgn="base">
        <a:spcBef>
          <a:spcPts val="600"/>
        </a:spcBef>
        <a:spcAft>
          <a:spcPct val="0"/>
        </a:spcAft>
        <a:buClr>
          <a:srgbClr val="7F7F7F"/>
        </a:buClr>
        <a:buSzPct val="70000"/>
        <a:buFont typeface="Wingdings" pitchFamily="2"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pitchFamily="2"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pitchFamily="2"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pitchFamily="2" charset="2"/>
        <a:buChar char="l"/>
        <a:defRPr>
          <a:solidFill>
            <a:srgbClr val="40404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11413" y="609600"/>
            <a:ext cx="60467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08"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08" charset="-128"/>
                <a:cs typeface="+mn-cs"/>
              </a:defRPr>
            </a:lvl1pPr>
          </a:lstStyle>
          <a:p>
            <a:pPr>
              <a:defRPr/>
            </a:pPr>
            <a:r>
              <a:rPr lang="en-US"/>
              <a:t>This material was produced under Grant SH-19479-0This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08" charset="-128"/>
                <a:cs typeface="+mn-cs"/>
              </a:defRPr>
            </a:lvl1pPr>
          </a:lstStyle>
          <a:p>
            <a:pPr>
              <a:defRPr/>
            </a:pPr>
            <a:fld id="{D6E0560B-BD30-41CE-8ADF-6E6AED616ED0}" type="slidenum">
              <a:rPr lang="en-US"/>
              <a:pPr>
                <a:defRPr/>
              </a:pPr>
              <a:t>‹#›</a:t>
            </a:fld>
            <a:endParaRPr lang="en-US" dirty="0"/>
          </a:p>
        </p:txBody>
      </p:sp>
      <p:sp>
        <p:nvSpPr>
          <p:cNvPr id="1033" name="Line 9"/>
          <p:cNvSpPr>
            <a:spLocks noChangeShapeType="1"/>
          </p:cNvSpPr>
          <p:nvPr/>
        </p:nvSpPr>
        <p:spPr bwMode="auto">
          <a:xfrm>
            <a:off x="195263" y="1828800"/>
            <a:ext cx="8659812" cy="0"/>
          </a:xfrm>
          <a:prstGeom prst="line">
            <a:avLst/>
          </a:prstGeom>
          <a:noFill/>
          <a:ln w="76200">
            <a:solidFill>
              <a:schemeClr val="folHlink"/>
            </a:solidFill>
            <a:round/>
            <a:headEnd/>
            <a:tailEnd/>
          </a:ln>
          <a:effectLst/>
        </p:spPr>
        <p:txBody>
          <a:bodyPr/>
          <a:lstStyle/>
          <a:p>
            <a:pPr>
              <a:defRPr/>
            </a:pPr>
            <a:endParaRPr lang="en-US" dirty="0">
              <a:ea typeface="ＭＳ Ｐゴシック" pitchFamily="-108" charset="-128"/>
            </a:endParaRPr>
          </a:p>
        </p:txBody>
      </p:sp>
      <p:pic>
        <p:nvPicPr>
          <p:cNvPr id="2056" name="Picture 10" descr="2008 CCPS_Log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41300" y="412750"/>
            <a:ext cx="1978025" cy="868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976" r:id="rId1"/>
    <p:sldLayoutId id="2147487977" r:id="rId2"/>
    <p:sldLayoutId id="2147487978" r:id="rId3"/>
    <p:sldLayoutId id="2147487967" r:id="rId4"/>
    <p:sldLayoutId id="2147487968" r:id="rId5"/>
    <p:sldLayoutId id="2147487969" r:id="rId6"/>
    <p:sldLayoutId id="2147487970" r:id="rId7"/>
    <p:sldLayoutId id="2147487971" r:id="rId8"/>
    <p:sldLayoutId id="2147487972" r:id="rId9"/>
    <p:sldLayoutId id="2147487973" r:id="rId10"/>
    <p:sldLayoutId id="2147487974" r:id="rId11"/>
    <p:sldLayoutId id="2147487975" r:id="rId12"/>
    <p:sldLayoutId id="2147487979" r:id="rId13"/>
  </p:sldLayoutIdLst>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hyperlink" Target="http://www.osha.gov/pls/oshaweb/owalink.query_links?src_doc_type=STANDARDS&amp;src_unique_file=1910_0119&amp;src_anchor_name=1910.119(l)(4)"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hyperlink" Target="Detailed%20MOC%20Guidelines%20_7July%20(25).xl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hyperlink" Target="Revised%20MOC%20Form,%20July%206.xls" TargetMode="External"/><Relationship Id="rId4" Type="http://schemas.openxmlformats.org/officeDocument/2006/relationships/hyperlink" Target="RFC%20form.pdf"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hyperlink" Target="Detailed%20MOC%20Guidelines%20_7July%20(25).xls"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13.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hyperlink" Target="Revised%20MOC%20Form,%20July%206.xls" TargetMode="External"/><Relationship Id="rId3" Type="http://schemas.openxmlformats.org/officeDocument/2006/relationships/notesSlide" Target="../notesSlides/notesSlide25.xml"/><Relationship Id="rId7" Type="http://schemas.openxmlformats.org/officeDocument/2006/relationships/image" Target="../media/image21.gif"/><Relationship Id="rId2" Type="http://schemas.openxmlformats.org/officeDocument/2006/relationships/slideLayout" Target="../slideLayouts/slideLayout12.xml"/><Relationship Id="rId1" Type="http://schemas.openxmlformats.org/officeDocument/2006/relationships/tags" Target="../tags/tag15.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24.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27.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28.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30.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hyperlink" Target="PSSR%20long%20form.ppt"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hyperlink" Target="MOC%20TABLE%203%20Types%20of%20Changes.do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Course Material</a:t>
            </a:r>
          </a:p>
        </p:txBody>
      </p:sp>
      <p:sp>
        <p:nvSpPr>
          <p:cNvPr id="7171" name="Content Placeholder 2"/>
          <p:cNvSpPr>
            <a:spLocks noGrp="1"/>
          </p:cNvSpPr>
          <p:nvPr>
            <p:ph idx="1"/>
          </p:nvPr>
        </p:nvSpPr>
        <p:spPr>
          <a:xfrm>
            <a:off x="228600" y="1981200"/>
            <a:ext cx="8763000" cy="4648200"/>
          </a:xfrm>
        </p:spPr>
        <p:txBody>
          <a:bodyPr/>
          <a:lstStyle/>
          <a:p>
            <a:pPr marL="514350" indent="-514350">
              <a:lnSpc>
                <a:spcPts val="2500"/>
              </a:lnSpc>
              <a:buFontTx/>
              <a:buAutoNum type="arabicPeriod"/>
            </a:pPr>
            <a:r>
              <a:rPr lang="en-US" sz="2750" dirty="0" smtClean="0"/>
              <a:t>Overview of Process Safety</a:t>
            </a:r>
          </a:p>
          <a:p>
            <a:pPr marL="514350" indent="-514350">
              <a:lnSpc>
                <a:spcPts val="2500"/>
              </a:lnSpc>
              <a:buFontTx/>
              <a:buAutoNum type="arabicPeriod"/>
            </a:pPr>
            <a:r>
              <a:rPr lang="en-US" sz="2750" dirty="0" smtClean="0"/>
              <a:t>Compliance with Standards</a:t>
            </a:r>
          </a:p>
          <a:p>
            <a:pPr marL="514350" indent="-514350">
              <a:lnSpc>
                <a:spcPts val="2500"/>
              </a:lnSpc>
              <a:buFontTx/>
              <a:buAutoNum type="arabicPeriod"/>
            </a:pPr>
            <a:r>
              <a:rPr lang="en-US" sz="2750" dirty="0" smtClean="0"/>
              <a:t>Process Hazard Analysis</a:t>
            </a:r>
          </a:p>
          <a:p>
            <a:pPr marL="514350" indent="-514350">
              <a:lnSpc>
                <a:spcPts val="2500"/>
              </a:lnSpc>
              <a:buFontTx/>
              <a:buAutoNum type="arabicPeriod"/>
            </a:pPr>
            <a:r>
              <a:rPr lang="en-US" sz="2750" dirty="0" smtClean="0"/>
              <a:t>Standard Operating Procedures</a:t>
            </a:r>
          </a:p>
          <a:p>
            <a:pPr marL="514350" indent="-514350">
              <a:lnSpc>
                <a:spcPts val="2500"/>
              </a:lnSpc>
              <a:buFontTx/>
              <a:buAutoNum type="arabicPeriod"/>
            </a:pPr>
            <a:r>
              <a:rPr lang="en-US" sz="2750" dirty="0" smtClean="0"/>
              <a:t>Safe Work Procedures</a:t>
            </a:r>
          </a:p>
          <a:p>
            <a:pPr marL="514350" indent="-514350">
              <a:lnSpc>
                <a:spcPts val="2500"/>
              </a:lnSpc>
              <a:buFontTx/>
              <a:buAutoNum type="arabicPeriod"/>
            </a:pPr>
            <a:r>
              <a:rPr lang="en-US" sz="2750" dirty="0" smtClean="0"/>
              <a:t>Mechanical Integrity</a:t>
            </a:r>
          </a:p>
          <a:p>
            <a:pPr marL="514350" indent="-514350">
              <a:lnSpc>
                <a:spcPts val="2500"/>
              </a:lnSpc>
              <a:buFontTx/>
              <a:buAutoNum type="arabicPeriod"/>
            </a:pPr>
            <a:r>
              <a:rPr lang="en-US" sz="2750" b="1" dirty="0" smtClean="0">
                <a:solidFill>
                  <a:srgbClr val="FF0000"/>
                </a:solidFill>
              </a:rPr>
              <a:t>Management of Change</a:t>
            </a:r>
          </a:p>
          <a:p>
            <a:pPr marL="514350" indent="-514350">
              <a:lnSpc>
                <a:spcPts val="2500"/>
              </a:lnSpc>
              <a:buFontTx/>
              <a:buAutoNum type="arabicPeriod"/>
            </a:pPr>
            <a:r>
              <a:rPr lang="en-US" sz="2750" dirty="0" smtClean="0"/>
              <a:t>Auditing Process Safety Systems</a:t>
            </a:r>
          </a:p>
          <a:p>
            <a:pPr marL="514350" indent="-514350">
              <a:lnSpc>
                <a:spcPts val="2500"/>
              </a:lnSpc>
              <a:buFontTx/>
              <a:buAutoNum type="arabicPeriod"/>
            </a:pPr>
            <a:r>
              <a:rPr lang="en-US" sz="2750" dirty="0" smtClean="0"/>
              <a:t>Emergency Response Procedures</a:t>
            </a:r>
          </a:p>
          <a:p>
            <a:pPr marL="514350" indent="-514350">
              <a:buFontTx/>
              <a:buNone/>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ctrTitle"/>
          </p:nvPr>
        </p:nvSpPr>
        <p:spPr>
          <a:xfrm>
            <a:off x="457200" y="2438400"/>
            <a:ext cx="8458200" cy="4114800"/>
          </a:xfrm>
        </p:spPr>
        <p:txBody>
          <a:bodyPr/>
          <a:lstStyle/>
          <a:p>
            <a:pPr marL="514350" indent="-514350" algn="l">
              <a:lnSpc>
                <a:spcPct val="150000"/>
              </a:lnSpc>
            </a:pPr>
            <a:r>
              <a:rPr lang="en-US" sz="2800" smtClean="0"/>
              <a:t/>
            </a:r>
            <a:br>
              <a:rPr lang="en-US" sz="2800" smtClean="0"/>
            </a:br>
            <a:endParaRPr lang="en-US" sz="4000" smtClean="0"/>
          </a:p>
        </p:txBody>
      </p:sp>
      <p:sp>
        <p:nvSpPr>
          <p:cNvPr id="16387" name="Rectangle 3"/>
          <p:cNvSpPr>
            <a:spLocks noGrp="1"/>
          </p:cNvSpPr>
          <p:nvPr>
            <p:ph type="subTitle" idx="1"/>
          </p:nvPr>
        </p:nvSpPr>
        <p:spPr>
          <a:xfrm>
            <a:off x="2590800" y="609600"/>
            <a:ext cx="6248400" cy="838200"/>
          </a:xfrm>
        </p:spPr>
        <p:txBody>
          <a:bodyPr/>
          <a:lstStyle/>
          <a:p>
            <a:pPr eaLnBrk="1" hangingPunct="1"/>
            <a:r>
              <a:rPr lang="en-US" sz="3600" b="1" smtClean="0"/>
              <a:t>Process Safety Information</a:t>
            </a:r>
          </a:p>
        </p:txBody>
      </p:sp>
      <p:sp>
        <p:nvSpPr>
          <p:cNvPr id="16388" name="TextBox 5"/>
          <p:cNvSpPr txBox="1">
            <a:spLocks noChangeArrowheads="1"/>
          </p:cNvSpPr>
          <p:nvPr/>
        </p:nvSpPr>
        <p:spPr bwMode="auto">
          <a:xfrm>
            <a:off x="609600" y="2209800"/>
            <a:ext cx="8001000" cy="2246313"/>
          </a:xfrm>
          <a:prstGeom prst="rect">
            <a:avLst/>
          </a:prstGeom>
          <a:noFill/>
          <a:ln w="9525">
            <a:noFill/>
            <a:miter lim="800000"/>
            <a:headEnd/>
            <a:tailEnd/>
          </a:ln>
        </p:spPr>
        <p:txBody>
          <a:bodyPr>
            <a:spAutoFit/>
          </a:bodyPr>
          <a:lstStyle/>
          <a:p>
            <a:r>
              <a:rPr lang="en-US" sz="2800" b="1" u="sng">
                <a:hlinkClick r:id="rId4"/>
              </a:rPr>
              <a:t>1910.119(l)(4)</a:t>
            </a:r>
            <a:endParaRPr lang="en-US" sz="2800"/>
          </a:p>
          <a:p>
            <a:r>
              <a:rPr lang="en-US" sz="2800"/>
              <a:t>If a change covered by this paragraph results in a change in the process safety information required by paragraph (d) of this section, such information shall be updated accordingly.</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ctrTitle"/>
          </p:nvPr>
        </p:nvSpPr>
        <p:spPr>
          <a:xfrm>
            <a:off x="457200" y="2438400"/>
            <a:ext cx="8458200" cy="4114800"/>
          </a:xfrm>
        </p:spPr>
        <p:txBody>
          <a:bodyPr/>
          <a:lstStyle/>
          <a:p>
            <a:pPr marL="514350" indent="-514350" algn="l">
              <a:lnSpc>
                <a:spcPct val="150000"/>
              </a:lnSpc>
            </a:pPr>
            <a:r>
              <a:rPr lang="en-US" sz="2800" dirty="0" smtClean="0"/>
              <a:t/>
            </a:r>
            <a:br>
              <a:rPr lang="en-US" sz="2800" dirty="0" smtClean="0"/>
            </a:br>
            <a:endParaRPr lang="en-US" sz="4000" dirty="0" smtClean="0"/>
          </a:p>
        </p:txBody>
      </p:sp>
      <p:sp>
        <p:nvSpPr>
          <p:cNvPr id="17411" name="Rectangle 3"/>
          <p:cNvSpPr>
            <a:spLocks noGrp="1"/>
          </p:cNvSpPr>
          <p:nvPr>
            <p:ph type="subTitle" idx="1"/>
          </p:nvPr>
        </p:nvSpPr>
        <p:spPr>
          <a:xfrm>
            <a:off x="3124200" y="304800"/>
            <a:ext cx="5715000" cy="838200"/>
          </a:xfrm>
        </p:spPr>
        <p:txBody>
          <a:bodyPr/>
          <a:lstStyle/>
          <a:p>
            <a:pPr eaLnBrk="1" hangingPunct="1"/>
            <a:r>
              <a:rPr lang="en-US" sz="3600" b="1" smtClean="0"/>
              <a:t>Management of Change</a:t>
            </a:r>
          </a:p>
        </p:txBody>
      </p:sp>
      <p:sp>
        <p:nvSpPr>
          <p:cNvPr id="17412" name="TextBox 5"/>
          <p:cNvSpPr txBox="1">
            <a:spLocks noChangeArrowheads="1"/>
          </p:cNvSpPr>
          <p:nvPr/>
        </p:nvSpPr>
        <p:spPr bwMode="auto">
          <a:xfrm>
            <a:off x="533400" y="2286000"/>
            <a:ext cx="8229600" cy="2769989"/>
          </a:xfrm>
          <a:prstGeom prst="rect">
            <a:avLst/>
          </a:prstGeom>
          <a:noFill/>
          <a:ln w="9525">
            <a:noFill/>
            <a:miter lim="800000"/>
            <a:headEnd/>
            <a:tailEnd/>
          </a:ln>
        </p:spPr>
        <p:txBody>
          <a:bodyPr>
            <a:spAutoFit/>
          </a:bodyPr>
          <a:lstStyle/>
          <a:p>
            <a:pPr marL="342900" indent="-342900">
              <a:spcAft>
                <a:spcPts val="1200"/>
              </a:spcAft>
              <a:buFontTx/>
              <a:buAutoNum type="arabicPeriod"/>
            </a:pPr>
            <a:r>
              <a:rPr lang="en-US" sz="3600" dirty="0"/>
              <a:t> Written MOC procedures</a:t>
            </a:r>
          </a:p>
          <a:p>
            <a:pPr marL="342900" indent="-342900">
              <a:spcAft>
                <a:spcPts val="1200"/>
              </a:spcAft>
              <a:buFontTx/>
              <a:buAutoNum type="arabicPeriod"/>
            </a:pPr>
            <a:r>
              <a:rPr lang="en-US" sz="3600" dirty="0"/>
              <a:t> MOC “owner”</a:t>
            </a:r>
          </a:p>
          <a:p>
            <a:pPr marL="342900" indent="-342900">
              <a:spcAft>
                <a:spcPts val="1200"/>
              </a:spcAft>
              <a:buFontTx/>
              <a:buAutoNum type="arabicPeriod"/>
            </a:pPr>
            <a:r>
              <a:rPr lang="en-US" sz="3600" dirty="0"/>
              <a:t> Defined scope </a:t>
            </a:r>
          </a:p>
          <a:p>
            <a:pPr marL="342900" indent="-342900">
              <a:spcAft>
                <a:spcPts val="1200"/>
              </a:spcAft>
              <a:buFontTx/>
              <a:buAutoNum type="arabicPeriod"/>
            </a:pPr>
            <a:r>
              <a:rPr lang="en-US" sz="3600" dirty="0"/>
              <a:t> Defined roles and responsibilities</a:t>
            </a:r>
          </a:p>
        </p:txBody>
      </p:sp>
      <p:sp>
        <p:nvSpPr>
          <p:cNvPr id="5" name="TextBox 4"/>
          <p:cNvSpPr txBox="1"/>
          <p:nvPr/>
        </p:nvSpPr>
        <p:spPr>
          <a:xfrm>
            <a:off x="3505200" y="1143000"/>
            <a:ext cx="5029200" cy="584200"/>
          </a:xfrm>
          <a:prstGeom prst="rect">
            <a:avLst/>
          </a:prstGeom>
          <a:noFill/>
        </p:spPr>
        <p:txBody>
          <a:bodyPr>
            <a:spAutoFit/>
          </a:bodyPr>
          <a:lstStyle/>
          <a:p>
            <a:pPr algn="ctr">
              <a:defRPr/>
            </a:pPr>
            <a:r>
              <a:rPr lang="en-US" sz="3200" dirty="0">
                <a:effectLst>
                  <a:outerShdw blurRad="38100" dist="38100" dir="2700000" algn="tl">
                    <a:srgbClr val="000000">
                      <a:alpha val="43137"/>
                    </a:srgbClr>
                  </a:outerShdw>
                </a:effectLst>
                <a:hlinkClick r:id="rId4" action="ppaction://hlinkfile"/>
              </a:rPr>
              <a:t>System Design</a:t>
            </a:r>
            <a:endParaRPr lang="en-US" sz="3200" dirty="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2590800" y="0"/>
            <a:ext cx="6046788" cy="1143000"/>
          </a:xfrm>
        </p:spPr>
        <p:txBody>
          <a:bodyPr>
            <a:normAutofit/>
          </a:bodyPr>
          <a:lstStyle/>
          <a:p>
            <a:pPr eaLnBrk="1" hangingPunct="1">
              <a:defRPr/>
            </a:pPr>
            <a:r>
              <a:rPr lang="en-US" sz="3400" b="1" dirty="0" smtClean="0">
                <a:solidFill>
                  <a:srgbClr val="3333FF"/>
                </a:solidFill>
                <a:effectLst>
                  <a:outerShdw blurRad="38100" dist="38100" dir="2700000" algn="tl">
                    <a:srgbClr val="C0C0C0"/>
                  </a:outerShdw>
                </a:effectLst>
              </a:rPr>
              <a:t>Management of Change</a:t>
            </a:r>
            <a:endParaRPr lang="en-US" sz="3400" dirty="0" smtClean="0"/>
          </a:p>
        </p:txBody>
      </p:sp>
      <p:sp>
        <p:nvSpPr>
          <p:cNvPr id="18435" name="Text Box 5"/>
          <p:cNvSpPr txBox="1">
            <a:spLocks noChangeArrowheads="1"/>
          </p:cNvSpPr>
          <p:nvPr/>
        </p:nvSpPr>
        <p:spPr bwMode="auto">
          <a:xfrm>
            <a:off x="457200" y="1981200"/>
            <a:ext cx="8153400" cy="3139321"/>
          </a:xfrm>
          <a:prstGeom prst="rect">
            <a:avLst/>
          </a:prstGeom>
          <a:noFill/>
          <a:ln w="9525">
            <a:noFill/>
            <a:miter lim="800000"/>
            <a:headEnd/>
            <a:tailEnd/>
          </a:ln>
        </p:spPr>
        <p:txBody>
          <a:bodyPr>
            <a:spAutoFit/>
          </a:bodyPr>
          <a:lstStyle/>
          <a:p>
            <a:pPr marL="847725" indent="-496888">
              <a:spcBef>
                <a:spcPct val="50000"/>
              </a:spcBef>
            </a:pPr>
            <a:r>
              <a:rPr lang="en-US" sz="3600" dirty="0"/>
              <a:t>5. Management of Change log</a:t>
            </a:r>
          </a:p>
          <a:p>
            <a:pPr marL="847725" indent="-496888">
              <a:spcBef>
                <a:spcPct val="50000"/>
              </a:spcBef>
            </a:pPr>
            <a:r>
              <a:rPr lang="en-US" sz="3600" dirty="0"/>
              <a:t>6. Management of Change form</a:t>
            </a:r>
          </a:p>
          <a:p>
            <a:pPr marL="847725" indent="-496888">
              <a:spcBef>
                <a:spcPct val="50000"/>
              </a:spcBef>
            </a:pPr>
            <a:r>
              <a:rPr lang="en-US" sz="3600" dirty="0"/>
              <a:t>7. Periodic monitoring (field checks)</a:t>
            </a:r>
          </a:p>
          <a:p>
            <a:pPr marL="847725" indent="-496888">
              <a:spcBef>
                <a:spcPct val="50000"/>
              </a:spcBef>
            </a:pPr>
            <a:r>
              <a:rPr lang="en-US" sz="3600" dirty="0"/>
              <a:t>8. Auditing</a:t>
            </a:r>
          </a:p>
        </p:txBody>
      </p:sp>
      <p:sp>
        <p:nvSpPr>
          <p:cNvPr id="4" name="TextBox 3"/>
          <p:cNvSpPr txBox="1"/>
          <p:nvPr/>
        </p:nvSpPr>
        <p:spPr>
          <a:xfrm>
            <a:off x="3581400" y="1143000"/>
            <a:ext cx="3962400" cy="584200"/>
          </a:xfrm>
          <a:prstGeom prst="rect">
            <a:avLst/>
          </a:prstGeom>
          <a:noFill/>
        </p:spPr>
        <p:txBody>
          <a:bodyPr>
            <a:spAutoFit/>
          </a:bodyPr>
          <a:lstStyle/>
          <a:p>
            <a:pPr algn="ctr">
              <a:defRPr/>
            </a:pPr>
            <a:r>
              <a:rPr lang="en-US" sz="3200" dirty="0">
                <a:effectLst>
                  <a:outerShdw blurRad="38100" dist="38100" dir="2700000" algn="tl">
                    <a:srgbClr val="000000">
                      <a:alpha val="43137"/>
                    </a:srgbClr>
                  </a:outerShdw>
                </a:effectLst>
              </a:rPr>
              <a:t>System Design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ctrTitle"/>
          </p:nvPr>
        </p:nvSpPr>
        <p:spPr>
          <a:xfrm>
            <a:off x="228600" y="2895600"/>
            <a:ext cx="8534400" cy="3657600"/>
          </a:xfrm>
        </p:spPr>
        <p:txBody>
          <a:bodyPr/>
          <a:lstStyle/>
          <a:p>
            <a:pPr marL="514350" indent="-514350" algn="l">
              <a:lnSpc>
                <a:spcPct val="150000"/>
              </a:lnSpc>
            </a:pPr>
            <a:r>
              <a:rPr lang="en-US" sz="2800" smtClean="0"/>
              <a:t>	</a:t>
            </a:r>
            <a:br>
              <a:rPr lang="en-US" sz="2800" smtClean="0"/>
            </a:br>
            <a:endParaRPr lang="en-US" sz="4000" smtClean="0"/>
          </a:p>
        </p:txBody>
      </p:sp>
      <p:sp>
        <p:nvSpPr>
          <p:cNvPr id="19459" name="Rectangle 3"/>
          <p:cNvSpPr>
            <a:spLocks noGrp="1"/>
          </p:cNvSpPr>
          <p:nvPr>
            <p:ph type="subTitle" idx="1"/>
          </p:nvPr>
        </p:nvSpPr>
        <p:spPr>
          <a:xfrm>
            <a:off x="2667000" y="381000"/>
            <a:ext cx="6477000" cy="838200"/>
          </a:xfrm>
        </p:spPr>
        <p:txBody>
          <a:bodyPr/>
          <a:lstStyle/>
          <a:p>
            <a:pPr eaLnBrk="1" hangingPunct="1"/>
            <a:r>
              <a:rPr lang="en-US" sz="3600" b="1" smtClean="0"/>
              <a:t>Management of Change  Training</a:t>
            </a:r>
          </a:p>
        </p:txBody>
      </p:sp>
      <p:pic>
        <p:nvPicPr>
          <p:cNvPr id="19460" name="Picture 2" descr="C:\Users\Paul\AppData\Local\Microsoft\Windows\Temporary Internet Files\Content.IE5\S5N8TSUO\MP900402247[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600" y="1752600"/>
            <a:ext cx="3276600" cy="49117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
          <p:cNvSpPr txBox="1">
            <a:spLocks noChangeArrowheads="1"/>
          </p:cNvSpPr>
          <p:nvPr/>
        </p:nvSpPr>
        <p:spPr bwMode="auto">
          <a:xfrm>
            <a:off x="304800" y="2514600"/>
            <a:ext cx="8458200" cy="2862263"/>
          </a:xfrm>
          <a:prstGeom prst="rect">
            <a:avLst/>
          </a:prstGeom>
          <a:noFill/>
          <a:ln w="9525">
            <a:noFill/>
            <a:miter lim="800000"/>
            <a:headEnd/>
            <a:tailEnd/>
          </a:ln>
        </p:spPr>
        <p:txBody>
          <a:bodyPr>
            <a:spAutoFit/>
          </a:bodyPr>
          <a:lstStyle/>
          <a:p>
            <a:pPr algn="ctr"/>
            <a:r>
              <a:rPr lang="en-US" sz="6000">
                <a:solidFill>
                  <a:schemeClr val="accent2"/>
                </a:solidFill>
              </a:rPr>
              <a:t>2.  The </a:t>
            </a:r>
          </a:p>
          <a:p>
            <a:pPr algn="ctr"/>
            <a:r>
              <a:rPr lang="en-US" sz="6000">
                <a:solidFill>
                  <a:schemeClr val="accent2"/>
                </a:solidFill>
              </a:rPr>
              <a:t>Management of Change (MOC) Process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4" cstate="print"/>
          <a:srcRect/>
          <a:stretch>
            <a:fillRect/>
          </a:stretch>
        </p:blipFill>
        <p:spPr bwMode="auto">
          <a:xfrm>
            <a:off x="1219200" y="0"/>
            <a:ext cx="5877499" cy="5029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1371600" y="0"/>
            <a:ext cx="5620871" cy="5029200"/>
          </a:xfrm>
          <a:prstGeom prst="rect">
            <a:avLst/>
          </a:prstGeom>
          <a:noFill/>
          <a:ln w="9525">
            <a:noFill/>
            <a:miter lim="800000"/>
            <a:headEnd/>
            <a:tailEnd/>
          </a:ln>
        </p:spPr>
      </p:pic>
      <p:sp>
        <p:nvSpPr>
          <p:cNvPr id="3" name="Flowchart: Document 2">
            <a:hlinkClick r:id="rId4" action="ppaction://hlinkfile"/>
          </p:cNvPr>
          <p:cNvSpPr/>
          <p:nvPr/>
        </p:nvSpPr>
        <p:spPr>
          <a:xfrm>
            <a:off x="1371600" y="1143000"/>
            <a:ext cx="762000" cy="5334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p:cNvSpPr txBox="1"/>
          <p:nvPr/>
        </p:nvSpPr>
        <p:spPr>
          <a:xfrm>
            <a:off x="1371600" y="1143000"/>
            <a:ext cx="838200" cy="381000"/>
          </a:xfrm>
          <a:prstGeom prst="rect">
            <a:avLst/>
          </a:prstGeom>
          <a:noFill/>
        </p:spPr>
        <p:txBody>
          <a:bodyPr>
            <a:spAutoFit/>
          </a:bodyPr>
          <a:lstStyle/>
          <a:p>
            <a:pPr>
              <a:defRPr/>
            </a:pP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5" action="ppaction://hlinkfile"/>
              </a:rPr>
              <a:t>MOC</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ctrTitle"/>
          </p:nvPr>
        </p:nvSpPr>
        <p:spPr>
          <a:xfrm>
            <a:off x="457200" y="2438400"/>
            <a:ext cx="8458200" cy="4114800"/>
          </a:xfrm>
        </p:spPr>
        <p:txBody>
          <a:bodyPr/>
          <a:lstStyle/>
          <a:p>
            <a:pPr marL="514350" indent="-514350" algn="l">
              <a:lnSpc>
                <a:spcPct val="150000"/>
              </a:lnSpc>
            </a:pPr>
            <a:r>
              <a:rPr lang="en-US" sz="2800" smtClean="0"/>
              <a:t/>
            </a:r>
            <a:br>
              <a:rPr lang="en-US" sz="2800" smtClean="0"/>
            </a:br>
            <a:endParaRPr lang="en-US" sz="4000" smtClean="0"/>
          </a:p>
        </p:txBody>
      </p:sp>
      <p:sp>
        <p:nvSpPr>
          <p:cNvPr id="23555" name="Rectangle 3"/>
          <p:cNvSpPr>
            <a:spLocks noGrp="1"/>
          </p:cNvSpPr>
          <p:nvPr>
            <p:ph type="subTitle" idx="1"/>
          </p:nvPr>
        </p:nvSpPr>
        <p:spPr>
          <a:xfrm>
            <a:off x="3124200" y="381000"/>
            <a:ext cx="5715000" cy="838200"/>
          </a:xfrm>
        </p:spPr>
        <p:txBody>
          <a:bodyPr/>
          <a:lstStyle/>
          <a:p>
            <a:pPr eaLnBrk="1" hangingPunct="1"/>
            <a:r>
              <a:rPr lang="en-US" sz="3600" b="1" smtClean="0"/>
              <a:t>Replacement in Kind</a:t>
            </a:r>
          </a:p>
        </p:txBody>
      </p:sp>
      <p:pic>
        <p:nvPicPr>
          <p:cNvPr id="23556" name="Picture 3" descr="valves.jpg"/>
          <p:cNvPicPr>
            <a:picLocks noChangeAspect="1"/>
          </p:cNvPicPr>
          <p:nvPr/>
        </p:nvPicPr>
        <p:blipFill>
          <a:blip r:embed="rId4" cstate="print"/>
          <a:srcRect/>
          <a:stretch>
            <a:fillRect/>
          </a:stretch>
        </p:blipFill>
        <p:spPr bwMode="auto">
          <a:xfrm>
            <a:off x="2590800" y="1981200"/>
            <a:ext cx="3069771" cy="3581400"/>
          </a:xfrm>
          <a:prstGeom prst="rect">
            <a:avLst/>
          </a:prstGeom>
          <a:noFill/>
          <a:ln w="9525">
            <a:noFill/>
            <a:miter lim="800000"/>
            <a:headEnd/>
            <a:tailEnd/>
          </a:ln>
        </p:spPr>
      </p:pic>
      <p:sp>
        <p:nvSpPr>
          <p:cNvPr id="23557" name="TextBox 4"/>
          <p:cNvSpPr txBox="1">
            <a:spLocks noChangeArrowheads="1"/>
          </p:cNvSpPr>
          <p:nvPr/>
        </p:nvSpPr>
        <p:spPr bwMode="auto">
          <a:xfrm>
            <a:off x="6400800" y="4267200"/>
            <a:ext cx="1295400" cy="381000"/>
          </a:xfrm>
          <a:prstGeom prst="rect">
            <a:avLst/>
          </a:prstGeom>
          <a:noFill/>
          <a:ln w="9525">
            <a:noFill/>
            <a:miter lim="800000"/>
            <a:headEnd/>
            <a:tailEnd/>
          </a:ln>
        </p:spPr>
        <p:txBody>
          <a:bodyPr>
            <a:spAutoFit/>
          </a:bodyPr>
          <a:lstStyle/>
          <a:p>
            <a:r>
              <a:rPr lang="en-US" dirty="0"/>
              <a:t>Gate valve</a:t>
            </a:r>
          </a:p>
        </p:txBody>
      </p:sp>
      <p:sp>
        <p:nvSpPr>
          <p:cNvPr id="23558" name="TextBox 5"/>
          <p:cNvSpPr txBox="1">
            <a:spLocks noChangeArrowheads="1"/>
          </p:cNvSpPr>
          <p:nvPr/>
        </p:nvSpPr>
        <p:spPr bwMode="auto">
          <a:xfrm>
            <a:off x="838200" y="4267200"/>
            <a:ext cx="1676400" cy="381000"/>
          </a:xfrm>
          <a:prstGeom prst="rect">
            <a:avLst/>
          </a:prstGeom>
          <a:noFill/>
          <a:ln w="9525">
            <a:noFill/>
            <a:miter lim="800000"/>
            <a:headEnd/>
            <a:tailEnd/>
          </a:ln>
        </p:spPr>
        <p:txBody>
          <a:bodyPr>
            <a:spAutoFit/>
          </a:bodyPr>
          <a:lstStyle/>
          <a:p>
            <a:r>
              <a:rPr lang="en-US" dirty="0"/>
              <a:t>Butterfly valve</a:t>
            </a:r>
          </a:p>
        </p:txBody>
      </p:sp>
      <p:sp>
        <p:nvSpPr>
          <p:cNvPr id="23559" name="TextBox 6"/>
          <p:cNvSpPr txBox="1">
            <a:spLocks noChangeArrowheads="1"/>
          </p:cNvSpPr>
          <p:nvPr/>
        </p:nvSpPr>
        <p:spPr bwMode="auto">
          <a:xfrm>
            <a:off x="4648200" y="4267200"/>
            <a:ext cx="1447800" cy="369888"/>
          </a:xfrm>
          <a:prstGeom prst="rect">
            <a:avLst/>
          </a:prstGeom>
          <a:noFill/>
          <a:ln w="9525">
            <a:noFill/>
            <a:miter lim="800000"/>
            <a:headEnd/>
            <a:tailEnd/>
          </a:ln>
        </p:spPr>
        <p:txBody>
          <a:bodyPr>
            <a:spAutoFit/>
          </a:bodyPr>
          <a:lstStyle/>
          <a:p>
            <a:r>
              <a:rPr lang="en-US"/>
              <a:t>Ball valve</a:t>
            </a:r>
          </a:p>
        </p:txBody>
      </p:sp>
      <p:sp>
        <p:nvSpPr>
          <p:cNvPr id="23560" name="TextBox 7"/>
          <p:cNvSpPr txBox="1">
            <a:spLocks noChangeArrowheads="1"/>
          </p:cNvSpPr>
          <p:nvPr/>
        </p:nvSpPr>
        <p:spPr bwMode="auto">
          <a:xfrm>
            <a:off x="6705600" y="2590800"/>
            <a:ext cx="2012950" cy="646113"/>
          </a:xfrm>
          <a:prstGeom prst="rect">
            <a:avLst/>
          </a:prstGeom>
          <a:noFill/>
          <a:ln w="9525">
            <a:noFill/>
            <a:miter lim="800000"/>
            <a:headEnd/>
            <a:tailEnd/>
          </a:ln>
        </p:spPr>
        <p:txBody>
          <a:bodyPr>
            <a:spAutoFit/>
          </a:bodyPr>
          <a:lstStyle/>
          <a:p>
            <a:r>
              <a:rPr lang="en-US"/>
              <a:t>Actuated butterfly valves</a:t>
            </a:r>
          </a:p>
        </p:txBody>
      </p:sp>
      <p:cxnSp>
        <p:nvCxnSpPr>
          <p:cNvPr id="10" name="Straight Connector 9"/>
          <p:cNvCxnSpPr/>
          <p:nvPr/>
        </p:nvCxnSpPr>
        <p:spPr>
          <a:xfrm>
            <a:off x="1905000" y="2362200"/>
            <a:ext cx="5105400" cy="12954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2057400" y="2514600"/>
            <a:ext cx="5105400" cy="12954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rot="10800000" flipV="1">
            <a:off x="2971800" y="3886200"/>
            <a:ext cx="1219200" cy="9906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971800" y="4191000"/>
            <a:ext cx="1295400" cy="106680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rot="10800000" flipV="1">
            <a:off x="4876800" y="4648200"/>
            <a:ext cx="838200" cy="6858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rot="16200000" flipH="1">
            <a:off x="4914900" y="4762500"/>
            <a:ext cx="685800" cy="304800"/>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
            </a:r>
            <a:br>
              <a:rPr lang="en-US" smtClean="0"/>
            </a:br>
            <a:endParaRPr lang="en-US" smtClean="0"/>
          </a:p>
        </p:txBody>
      </p:sp>
      <p:pic>
        <p:nvPicPr>
          <p:cNvPr id="24579" name="Picture 1"/>
          <p:cNvPicPr>
            <a:picLocks noChangeAspect="1" noChangeArrowheads="1"/>
          </p:cNvPicPr>
          <p:nvPr/>
        </p:nvPicPr>
        <p:blipFill>
          <a:blip r:embed="rId3" cstate="print"/>
          <a:srcRect/>
          <a:stretch>
            <a:fillRect/>
          </a:stretch>
        </p:blipFill>
        <p:spPr bwMode="auto">
          <a:xfrm>
            <a:off x="1219200" y="457200"/>
            <a:ext cx="6778921" cy="4267200"/>
          </a:xfrm>
          <a:prstGeom prst="rect">
            <a:avLst/>
          </a:prstGeom>
          <a:noFill/>
          <a:ln w="9525">
            <a:noFill/>
            <a:miter lim="800000"/>
            <a:headEnd/>
            <a:tailEnd/>
          </a:ln>
        </p:spPr>
      </p:pic>
      <p:sp>
        <p:nvSpPr>
          <p:cNvPr id="24580"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4581" name="Rectangle 4"/>
          <p:cNvSpPr>
            <a:spLocks noChangeArrowheads="1"/>
          </p:cNvSpPr>
          <p:nvPr/>
        </p:nvSpPr>
        <p:spPr bwMode="auto">
          <a:xfrm>
            <a:off x="-457200" y="457200"/>
            <a:ext cx="9144000" cy="0"/>
          </a:xfrm>
          <a:prstGeom prst="rect">
            <a:avLst/>
          </a:prstGeom>
          <a:noFill/>
          <a:ln w="9525">
            <a:noFill/>
            <a:miter lim="800000"/>
            <a:headEnd/>
            <a:tailEnd/>
          </a:ln>
        </p:spPr>
        <p:txBody>
          <a:bodyPr wrap="none" anchor="ctr">
            <a:spAutoFit/>
          </a:bodyPr>
          <a:lstStyle/>
          <a:p>
            <a:endParaRPr lang="en-US"/>
          </a:p>
        </p:txBody>
      </p:sp>
      <p:cxnSp>
        <p:nvCxnSpPr>
          <p:cNvPr id="8" name="Straight Arrow Connector 7"/>
          <p:cNvCxnSpPr/>
          <p:nvPr/>
        </p:nvCxnSpPr>
        <p:spPr>
          <a:xfrm rot="5400000">
            <a:off x="4000501" y="3009900"/>
            <a:ext cx="838200" cy="3175"/>
          </a:xfrm>
          <a:prstGeom prst="straightConnector1">
            <a:avLst/>
          </a:prstGeom>
          <a:ln w="381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cstate="print"/>
          <a:srcRect/>
          <a:stretch>
            <a:fillRect/>
          </a:stretch>
        </p:blipFill>
        <p:spPr bwMode="auto">
          <a:xfrm>
            <a:off x="1295400" y="0"/>
            <a:ext cx="659001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ctrTitle"/>
          </p:nvPr>
        </p:nvSpPr>
        <p:spPr>
          <a:xfrm>
            <a:off x="838200" y="1905000"/>
            <a:ext cx="7772400" cy="1470025"/>
          </a:xfrm>
        </p:spPr>
        <p:txBody>
          <a:bodyPr/>
          <a:lstStyle/>
          <a:p>
            <a:pPr eaLnBrk="1" hangingPunct="1"/>
            <a:r>
              <a:rPr lang="en-US" sz="4000" dirty="0" smtClean="0">
                <a:solidFill>
                  <a:srgbClr val="FF0000"/>
                </a:solidFill>
              </a:rPr>
              <a:t> 7. Management of Change</a:t>
            </a:r>
          </a:p>
        </p:txBody>
      </p:sp>
      <p:sp>
        <p:nvSpPr>
          <p:cNvPr id="8195" name="Rectangle 3"/>
          <p:cNvSpPr>
            <a:spLocks noGrp="1"/>
          </p:cNvSpPr>
          <p:nvPr>
            <p:ph type="subTitle" idx="1"/>
          </p:nvPr>
        </p:nvSpPr>
        <p:spPr>
          <a:xfrm>
            <a:off x="3657600" y="152400"/>
            <a:ext cx="5181600" cy="1524000"/>
          </a:xfrm>
        </p:spPr>
        <p:txBody>
          <a:bodyPr/>
          <a:lstStyle/>
          <a:p>
            <a:pPr eaLnBrk="1" hangingPunct="1"/>
            <a:r>
              <a:rPr lang="en-US" sz="3600" b="1" smtClean="0"/>
              <a:t>Process Safety Management for Biofuels</a:t>
            </a:r>
          </a:p>
        </p:txBody>
      </p:sp>
      <p:sp>
        <p:nvSpPr>
          <p:cNvPr id="8196" name="Footer Placeholder 7"/>
          <p:cNvSpPr>
            <a:spLocks noGrp="1"/>
          </p:cNvSpPr>
          <p:nvPr>
            <p:ph type="ftr" sz="quarter" idx="10"/>
          </p:nvPr>
        </p:nvSpPr>
        <p:spPr>
          <a:xfrm>
            <a:off x="0" y="3810000"/>
            <a:ext cx="9144000" cy="1066800"/>
          </a:xfrm>
          <a:noFill/>
        </p:spPr>
        <p:txBody>
          <a:bodyPr/>
          <a:lstStyle/>
          <a:p>
            <a:r>
              <a:rPr lang="en-US" sz="1400" dirty="0" smtClean="0">
                <a:ea typeface="Calibri" pitchFamily="34" charset="0"/>
                <a:cs typeface="Times New Roman" pitchFamily="18" charset="0"/>
              </a:rPr>
              <a:t>This material was produced under grant SH-19479-09-60-F-36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
        <p:nvSpPr>
          <p:cNvPr id="8197" name="TextBox 4"/>
          <p:cNvSpPr txBox="1">
            <a:spLocks noChangeArrowheads="1"/>
          </p:cNvSpPr>
          <p:nvPr/>
        </p:nvSpPr>
        <p:spPr bwMode="auto">
          <a:xfrm>
            <a:off x="3200400" y="3276600"/>
            <a:ext cx="3276600" cy="400050"/>
          </a:xfrm>
          <a:prstGeom prst="rect">
            <a:avLst/>
          </a:prstGeom>
          <a:noFill/>
          <a:ln w="9525">
            <a:noFill/>
            <a:miter lim="800000"/>
            <a:headEnd/>
            <a:tailEnd/>
          </a:ln>
        </p:spPr>
        <p:txBody>
          <a:bodyPr>
            <a:spAutoFit/>
          </a:bodyPr>
          <a:lstStyle/>
          <a:p>
            <a:r>
              <a:rPr lang="en-US" sz="2000" dirty="0"/>
              <a:t>29 CFR 1910.119 (l)</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type="subTitle" idx="1"/>
          </p:nvPr>
        </p:nvSpPr>
        <p:spPr>
          <a:xfrm>
            <a:off x="3124200" y="0"/>
            <a:ext cx="5715000" cy="838200"/>
          </a:xfrm>
        </p:spPr>
        <p:txBody>
          <a:bodyPr/>
          <a:lstStyle/>
          <a:p>
            <a:pPr eaLnBrk="1" hangingPunct="1">
              <a:lnSpc>
                <a:spcPct val="150000"/>
              </a:lnSpc>
            </a:pPr>
            <a:r>
              <a:rPr lang="en-US" sz="3600" b="1" smtClean="0"/>
              <a:t>Management of Change Training on the Change</a:t>
            </a:r>
          </a:p>
        </p:txBody>
      </p:sp>
      <p:pic>
        <p:nvPicPr>
          <p:cNvPr id="26627" name="Picture 7" descr="C:\Users\Paul\AppData\Local\Microsoft\Windows\Temporary Internet Files\Content.IE5\8OHDLDMR\MC900082461[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1600" y="1905000"/>
            <a:ext cx="6477000" cy="47164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type="subTitle" idx="1"/>
          </p:nvPr>
        </p:nvSpPr>
        <p:spPr>
          <a:xfrm>
            <a:off x="3124200" y="304800"/>
            <a:ext cx="5715000" cy="838200"/>
          </a:xfrm>
        </p:spPr>
        <p:txBody>
          <a:bodyPr/>
          <a:lstStyle/>
          <a:p>
            <a:pPr eaLnBrk="1" hangingPunct="1"/>
            <a:r>
              <a:rPr lang="en-US" sz="3600" b="1" smtClean="0"/>
              <a:t>Management of Change</a:t>
            </a:r>
          </a:p>
        </p:txBody>
      </p:sp>
      <p:sp>
        <p:nvSpPr>
          <p:cNvPr id="27651" name="TextBox 6"/>
          <p:cNvSpPr txBox="1">
            <a:spLocks noChangeArrowheads="1"/>
          </p:cNvSpPr>
          <p:nvPr/>
        </p:nvSpPr>
        <p:spPr bwMode="auto">
          <a:xfrm>
            <a:off x="457200" y="2057400"/>
            <a:ext cx="8077200" cy="3244158"/>
          </a:xfrm>
          <a:prstGeom prst="rect">
            <a:avLst/>
          </a:prstGeom>
          <a:noFill/>
          <a:ln w="9525">
            <a:noFill/>
            <a:miter lim="800000"/>
            <a:headEnd/>
            <a:tailEnd/>
          </a:ln>
        </p:spPr>
        <p:txBody>
          <a:bodyPr>
            <a:spAutoFit/>
          </a:bodyPr>
          <a:lstStyle/>
          <a:p>
            <a:pPr marL="514350" indent="-514350">
              <a:lnSpc>
                <a:spcPct val="150000"/>
              </a:lnSpc>
              <a:buFont typeface="Arial" charset="0"/>
              <a:buAutoNum type="arabicPeriod"/>
            </a:pPr>
            <a:r>
              <a:rPr lang="en-US" sz="2800" dirty="0"/>
              <a:t>Technical </a:t>
            </a:r>
            <a:r>
              <a:rPr lang="en-US" sz="2800" dirty="0" smtClean="0"/>
              <a:t>basis</a:t>
            </a:r>
            <a:endParaRPr lang="en-US" sz="2800" dirty="0"/>
          </a:p>
          <a:p>
            <a:pPr marL="514350" indent="-514350">
              <a:lnSpc>
                <a:spcPct val="150000"/>
              </a:lnSpc>
              <a:buFont typeface="Arial" charset="0"/>
              <a:buAutoNum type="arabicPeriod"/>
            </a:pPr>
            <a:r>
              <a:rPr lang="en-US" sz="2800" dirty="0"/>
              <a:t>Impact on safety and </a:t>
            </a:r>
            <a:r>
              <a:rPr lang="en-US" sz="2800" dirty="0" smtClean="0"/>
              <a:t>health</a:t>
            </a:r>
            <a:endParaRPr lang="en-US" sz="2800" dirty="0"/>
          </a:p>
          <a:p>
            <a:pPr marL="514350" indent="-514350">
              <a:lnSpc>
                <a:spcPct val="150000"/>
              </a:lnSpc>
              <a:buFont typeface="Arial" charset="0"/>
              <a:buAutoNum type="arabicPeriod"/>
            </a:pPr>
            <a:r>
              <a:rPr lang="en-US" sz="2800" dirty="0"/>
              <a:t>Modifications to operating </a:t>
            </a:r>
            <a:r>
              <a:rPr lang="en-US" sz="2800" dirty="0" smtClean="0"/>
              <a:t>procedures</a:t>
            </a:r>
            <a:endParaRPr lang="en-US" sz="2800" dirty="0"/>
          </a:p>
          <a:p>
            <a:pPr marL="514350" indent="-514350">
              <a:lnSpc>
                <a:spcPct val="150000"/>
              </a:lnSpc>
              <a:buFont typeface="Arial" charset="0"/>
              <a:buAutoNum type="arabicPeriod"/>
            </a:pPr>
            <a:r>
              <a:rPr lang="en-US" sz="2800" dirty="0"/>
              <a:t>Necessary time period for the </a:t>
            </a:r>
            <a:r>
              <a:rPr lang="en-US" sz="2800" dirty="0" smtClean="0"/>
              <a:t>change</a:t>
            </a:r>
            <a:endParaRPr lang="en-US" sz="2800" dirty="0"/>
          </a:p>
          <a:p>
            <a:pPr marL="514350" indent="-514350">
              <a:lnSpc>
                <a:spcPct val="150000"/>
              </a:lnSpc>
              <a:buFont typeface="Arial" charset="0"/>
              <a:buAutoNum type="arabicPeriod"/>
            </a:pPr>
            <a:r>
              <a:rPr lang="en-US" sz="2800" dirty="0"/>
              <a:t>Authorizations</a:t>
            </a:r>
          </a:p>
        </p:txBody>
      </p:sp>
      <p:sp>
        <p:nvSpPr>
          <p:cNvPr id="5" name="Rectangle 4"/>
          <p:cNvSpPr/>
          <p:nvPr/>
        </p:nvSpPr>
        <p:spPr>
          <a:xfrm>
            <a:off x="4800600" y="990600"/>
            <a:ext cx="2057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4" action="ppaction://hlinkfile"/>
              </a:rPr>
              <a:t>MOC Form</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2514600" y="457200"/>
            <a:ext cx="6629400" cy="1200150"/>
          </a:xfrm>
          <a:prstGeom prst="rect">
            <a:avLst/>
          </a:prstGeom>
          <a:noFill/>
          <a:ln w="9525">
            <a:noFill/>
            <a:miter lim="800000"/>
            <a:headEnd/>
            <a:tailEnd/>
          </a:ln>
        </p:spPr>
        <p:txBody>
          <a:bodyPr>
            <a:spAutoFit/>
          </a:bodyPr>
          <a:lstStyle/>
          <a:p>
            <a:pPr algn="ctr"/>
            <a:r>
              <a:rPr lang="en-US" sz="3600" b="1"/>
              <a:t>1. Technical Basis for Change</a:t>
            </a:r>
          </a:p>
        </p:txBody>
      </p:sp>
      <p:sp>
        <p:nvSpPr>
          <p:cNvPr id="28675" name="TextBox 4"/>
          <p:cNvSpPr txBox="1">
            <a:spLocks noChangeArrowheads="1"/>
          </p:cNvSpPr>
          <p:nvPr/>
        </p:nvSpPr>
        <p:spPr bwMode="auto">
          <a:xfrm>
            <a:off x="1371600" y="2057400"/>
            <a:ext cx="6248400" cy="2862322"/>
          </a:xfrm>
          <a:prstGeom prst="rect">
            <a:avLst/>
          </a:prstGeom>
          <a:noFill/>
          <a:ln w="9525">
            <a:noFill/>
            <a:miter lim="800000"/>
            <a:headEnd/>
            <a:tailEnd/>
          </a:ln>
        </p:spPr>
        <p:txBody>
          <a:bodyPr>
            <a:spAutoFit/>
          </a:bodyPr>
          <a:lstStyle/>
          <a:p>
            <a:pPr algn="ctr">
              <a:spcBef>
                <a:spcPts val="600"/>
              </a:spcBef>
              <a:spcAft>
                <a:spcPts val="600"/>
              </a:spcAft>
            </a:pPr>
            <a:r>
              <a:rPr lang="en-US" sz="2800" b="1" dirty="0"/>
              <a:t>What?</a:t>
            </a:r>
          </a:p>
          <a:p>
            <a:pPr algn="ctr">
              <a:spcBef>
                <a:spcPts val="600"/>
              </a:spcBef>
              <a:spcAft>
                <a:spcPts val="600"/>
              </a:spcAft>
            </a:pPr>
            <a:r>
              <a:rPr lang="en-US" sz="2800" b="1" dirty="0"/>
              <a:t>How?</a:t>
            </a:r>
          </a:p>
          <a:p>
            <a:pPr algn="ctr">
              <a:spcBef>
                <a:spcPts val="600"/>
              </a:spcBef>
              <a:spcAft>
                <a:spcPts val="600"/>
              </a:spcAft>
            </a:pPr>
            <a:r>
              <a:rPr lang="en-US" sz="2800" b="1" dirty="0"/>
              <a:t>Why?</a:t>
            </a:r>
          </a:p>
          <a:p>
            <a:pPr algn="ctr">
              <a:spcBef>
                <a:spcPts val="600"/>
              </a:spcBef>
              <a:spcAft>
                <a:spcPts val="600"/>
              </a:spcAft>
            </a:pPr>
            <a:r>
              <a:rPr lang="en-US" sz="2800" b="1" dirty="0"/>
              <a:t>Where?</a:t>
            </a:r>
          </a:p>
          <a:p>
            <a:pPr algn="ctr">
              <a:spcBef>
                <a:spcPts val="600"/>
              </a:spcBef>
              <a:spcAft>
                <a:spcPts val="600"/>
              </a:spcAft>
            </a:pPr>
            <a:r>
              <a:rPr lang="en-US" sz="2800" b="1" dirty="0"/>
              <a:t>When?</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2514600" y="457200"/>
            <a:ext cx="6629400" cy="646113"/>
          </a:xfrm>
          <a:prstGeom prst="rect">
            <a:avLst/>
          </a:prstGeom>
          <a:noFill/>
          <a:ln w="9525">
            <a:noFill/>
            <a:miter lim="800000"/>
            <a:headEnd/>
            <a:tailEnd/>
          </a:ln>
        </p:spPr>
        <p:txBody>
          <a:bodyPr>
            <a:spAutoFit/>
          </a:bodyPr>
          <a:lstStyle/>
          <a:p>
            <a:r>
              <a:rPr lang="en-US" sz="3600" b="1"/>
              <a:t>2. Impact on Safety &amp; Health</a:t>
            </a:r>
          </a:p>
        </p:txBody>
      </p:sp>
      <p:pic>
        <p:nvPicPr>
          <p:cNvPr id="29699" name="Picture 4" descr="C:\Users\Paul\AppData\Local\Microsoft\Windows\Temporary Internet Files\Content.IE5\C0NEQBFX\MP900448679[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013" y="1801813"/>
            <a:ext cx="7596187" cy="505618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2286000" y="304800"/>
            <a:ext cx="6858000" cy="1938338"/>
          </a:xfrm>
          <a:prstGeom prst="rect">
            <a:avLst/>
          </a:prstGeom>
          <a:noFill/>
          <a:ln w="9525">
            <a:noFill/>
            <a:miter lim="800000"/>
            <a:headEnd/>
            <a:tailEnd/>
          </a:ln>
        </p:spPr>
        <p:txBody>
          <a:bodyPr>
            <a:spAutoFit/>
          </a:bodyPr>
          <a:lstStyle/>
          <a:p>
            <a:pPr algn="ctr"/>
            <a:r>
              <a:rPr lang="en-US" sz="4000" b="1"/>
              <a:t>3. Modifications to Operating Procedures</a:t>
            </a:r>
          </a:p>
          <a:p>
            <a:pPr algn="ctr"/>
            <a:endParaRPr lang="en-US" sz="4000" b="1"/>
          </a:p>
        </p:txBody>
      </p:sp>
      <p:pic>
        <p:nvPicPr>
          <p:cNvPr id="1026" name="Picture 2"/>
          <p:cNvPicPr>
            <a:picLocks noChangeAspect="1" noChangeArrowheads="1"/>
          </p:cNvPicPr>
          <p:nvPr/>
        </p:nvPicPr>
        <p:blipFill>
          <a:blip r:embed="rId4" cstate="print"/>
          <a:srcRect/>
          <a:stretch>
            <a:fillRect/>
          </a:stretch>
        </p:blipFill>
        <p:spPr bwMode="auto">
          <a:xfrm>
            <a:off x="3124200" y="1828800"/>
            <a:ext cx="3362325" cy="5029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6"/>
          <p:cNvSpPr txBox="1">
            <a:spLocks noChangeArrowheads="1"/>
          </p:cNvSpPr>
          <p:nvPr/>
        </p:nvSpPr>
        <p:spPr bwMode="auto">
          <a:xfrm>
            <a:off x="2362200" y="533400"/>
            <a:ext cx="6781800" cy="1077913"/>
          </a:xfrm>
          <a:prstGeom prst="rect">
            <a:avLst/>
          </a:prstGeom>
          <a:noFill/>
          <a:ln w="9525">
            <a:noFill/>
            <a:miter lim="800000"/>
            <a:headEnd/>
            <a:tailEnd/>
          </a:ln>
        </p:spPr>
        <p:txBody>
          <a:bodyPr>
            <a:spAutoFit/>
          </a:bodyPr>
          <a:lstStyle/>
          <a:p>
            <a:pPr marL="514350" indent="-514350" algn="ctr">
              <a:buFontTx/>
              <a:buAutoNum type="arabicPeriod" startAt="4"/>
            </a:pPr>
            <a:r>
              <a:rPr lang="en-US" sz="3200" b="1"/>
              <a:t>Necessary time period for the change</a:t>
            </a:r>
          </a:p>
        </p:txBody>
      </p:sp>
      <p:pic>
        <p:nvPicPr>
          <p:cNvPr id="31747" name="Picture 6" descr="C:\Users\Paul\AppData\Local\Microsoft\Windows\Temporary Internet Files\Content.IE5\C0NEQBFX\MP900302982[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89125" y="2590800"/>
            <a:ext cx="4511675" cy="3219450"/>
          </a:xfrm>
          <a:prstGeom prst="rect">
            <a:avLst/>
          </a:prstGeom>
          <a:noFill/>
          <a:ln w="9525">
            <a:noFill/>
            <a:miter lim="800000"/>
            <a:headEnd/>
            <a:tailEnd/>
          </a:ln>
        </p:spPr>
      </p:pic>
      <p:pic>
        <p:nvPicPr>
          <p:cNvPr id="31748" name="Picture 11" descr="C:\Users\Paul\AppData\Local\Microsoft\Windows\Temporary Internet Files\Content.IE5\JUH59AVA\MM900040970[1].gif"/>
          <p:cNvPicPr>
            <a:picLocks noChangeAspect="1" noChangeArrowheads="1" noCrop="1"/>
          </p:cNvPicPr>
          <p:nvPr/>
        </p:nvPicPr>
        <p:blipFill>
          <a:blip r:embed="rId5" cstate="print"/>
          <a:srcRect/>
          <a:stretch>
            <a:fillRect/>
          </a:stretch>
        </p:blipFill>
        <p:spPr bwMode="auto">
          <a:xfrm>
            <a:off x="6934200" y="2590800"/>
            <a:ext cx="1057275" cy="885825"/>
          </a:xfrm>
          <a:prstGeom prst="rect">
            <a:avLst/>
          </a:prstGeom>
          <a:noFill/>
          <a:ln w="9525">
            <a:noFill/>
            <a:miter lim="800000"/>
            <a:headEnd/>
            <a:tailEnd/>
          </a:ln>
        </p:spPr>
      </p:pic>
      <p:pic>
        <p:nvPicPr>
          <p:cNvPr id="31749" name="Picture 12" descr="C:\Users\Paul\AppData\Local\Microsoft\Windows\Temporary Internet Files\Content.IE5\Q5N8Q1QB\MM900040971[1].gif"/>
          <p:cNvPicPr>
            <a:picLocks noChangeAspect="1" noChangeArrowheads="1" noCrop="1"/>
          </p:cNvPicPr>
          <p:nvPr/>
        </p:nvPicPr>
        <p:blipFill>
          <a:blip r:embed="rId6" cstate="print"/>
          <a:srcRect/>
          <a:stretch>
            <a:fillRect/>
          </a:stretch>
        </p:blipFill>
        <p:spPr bwMode="auto">
          <a:xfrm>
            <a:off x="6934200" y="3657600"/>
            <a:ext cx="1057275" cy="885825"/>
          </a:xfrm>
          <a:prstGeom prst="rect">
            <a:avLst/>
          </a:prstGeom>
          <a:noFill/>
          <a:ln w="9525">
            <a:noFill/>
            <a:miter lim="800000"/>
            <a:headEnd/>
            <a:tailEnd/>
          </a:ln>
        </p:spPr>
      </p:pic>
      <p:pic>
        <p:nvPicPr>
          <p:cNvPr id="31750" name="Picture 13" descr="C:\Users\Paul\AppData\Local\Microsoft\Windows\Temporary Internet Files\Content.IE5\C0NEQBFX\MM900040972[1].gif"/>
          <p:cNvPicPr>
            <a:picLocks noChangeAspect="1" noChangeArrowheads="1" noCrop="1"/>
          </p:cNvPicPr>
          <p:nvPr/>
        </p:nvPicPr>
        <p:blipFill>
          <a:blip r:embed="rId7" cstate="print"/>
          <a:srcRect/>
          <a:stretch>
            <a:fillRect/>
          </a:stretch>
        </p:blipFill>
        <p:spPr bwMode="auto">
          <a:xfrm>
            <a:off x="7010400" y="4724400"/>
            <a:ext cx="1057275" cy="885825"/>
          </a:xfrm>
          <a:prstGeom prst="rect">
            <a:avLst/>
          </a:prstGeom>
          <a:noFill/>
          <a:ln w="9525">
            <a:noFill/>
            <a:miter lim="800000"/>
            <a:headEnd/>
            <a:tailEnd/>
          </a:ln>
        </p:spPr>
      </p:pic>
      <p:sp>
        <p:nvSpPr>
          <p:cNvPr id="7" name="Flowchart: Multidocument 6"/>
          <p:cNvSpPr/>
          <p:nvPr/>
        </p:nvSpPr>
        <p:spPr>
          <a:xfrm>
            <a:off x="457200" y="3200400"/>
            <a:ext cx="1060704" cy="75895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a:solidFill>
                    <a:srgbClr val="000000"/>
                  </a:solidFill>
                </a:ln>
                <a:hlinkClick r:id="rId8" action="ppaction://hlinkfile"/>
              </a:rPr>
              <a:t>MOC</a:t>
            </a:r>
            <a:endParaRPr lang="en-US" dirty="0">
              <a:ln>
                <a:solidFill>
                  <a:srgbClr val="000000"/>
                </a:solidFill>
              </a:ln>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p:cNvSpPr>
          <p:nvPr>
            <p:ph type="subTitle" idx="1"/>
          </p:nvPr>
        </p:nvSpPr>
        <p:spPr>
          <a:xfrm>
            <a:off x="3048000" y="304800"/>
            <a:ext cx="5715000" cy="838200"/>
          </a:xfrm>
        </p:spPr>
        <p:txBody>
          <a:bodyPr/>
          <a:lstStyle/>
          <a:p>
            <a:pPr eaLnBrk="1" hangingPunct="1"/>
            <a:r>
              <a:rPr lang="en-US" sz="3600" b="1" smtClean="0"/>
              <a:t>Management of Change</a:t>
            </a:r>
          </a:p>
          <a:p>
            <a:pPr eaLnBrk="1" hangingPunct="1"/>
            <a:r>
              <a:rPr lang="en-US" sz="3600" b="1" smtClean="0"/>
              <a:t>5. Authorizations</a:t>
            </a:r>
          </a:p>
        </p:txBody>
      </p:sp>
      <p:pic>
        <p:nvPicPr>
          <p:cNvPr id="32771" name="Picture 5" descr="C:\Users\Paul\AppData\Local\Microsoft\Windows\Temporary Internet Files\Content.IE5\Q5N8Q1QB\MP900438505[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1905000"/>
            <a:ext cx="3689350" cy="4800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ctrTitle"/>
          </p:nvPr>
        </p:nvSpPr>
        <p:spPr>
          <a:xfrm>
            <a:off x="0" y="2667000"/>
            <a:ext cx="3657600" cy="609600"/>
          </a:xfrm>
        </p:spPr>
        <p:txBody>
          <a:bodyPr/>
          <a:lstStyle/>
          <a:p>
            <a:pPr marL="514350" indent="-514350">
              <a:lnSpc>
                <a:spcPct val="150000"/>
              </a:lnSpc>
            </a:pPr>
            <a:r>
              <a:rPr lang="en-US" sz="3200" smtClean="0"/>
              <a:t/>
            </a:r>
            <a:br>
              <a:rPr lang="en-US" sz="3200" smtClean="0"/>
            </a:br>
            <a:endParaRPr lang="en-US" smtClean="0"/>
          </a:p>
        </p:txBody>
      </p:sp>
      <p:sp>
        <p:nvSpPr>
          <p:cNvPr id="33795" name="Rectangle 3"/>
          <p:cNvSpPr>
            <a:spLocks noGrp="1"/>
          </p:cNvSpPr>
          <p:nvPr>
            <p:ph type="subTitle" idx="1"/>
          </p:nvPr>
        </p:nvSpPr>
        <p:spPr>
          <a:xfrm>
            <a:off x="1676400" y="609600"/>
            <a:ext cx="7162800" cy="838200"/>
          </a:xfrm>
        </p:spPr>
        <p:txBody>
          <a:bodyPr/>
          <a:lstStyle/>
          <a:p>
            <a:pPr eaLnBrk="1" hangingPunct="1"/>
            <a:r>
              <a:rPr lang="en-US" sz="3600" b="1" smtClean="0"/>
              <a:t>DEFINING ROLES AND RESPONSIBILITIES</a:t>
            </a:r>
          </a:p>
          <a:p>
            <a:pPr eaLnBrk="1" hangingPunct="1"/>
            <a:endParaRPr lang="en-US" sz="3600" b="1" smtClean="0"/>
          </a:p>
        </p:txBody>
      </p:sp>
      <p:pic>
        <p:nvPicPr>
          <p:cNvPr id="33796" name="Picture 10" descr="C:\Users\Paul\AppData\Local\Microsoft\Windows\Temporary Internet Files\Content.IE5\8OHDLDMR\MC900037063[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6563" y="2057400"/>
            <a:ext cx="8174037" cy="424338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ctrTitle"/>
          </p:nvPr>
        </p:nvSpPr>
        <p:spPr>
          <a:xfrm>
            <a:off x="0" y="2667000"/>
            <a:ext cx="3657600" cy="609600"/>
          </a:xfrm>
        </p:spPr>
        <p:txBody>
          <a:bodyPr/>
          <a:lstStyle/>
          <a:p>
            <a:pPr marL="514350" indent="-514350">
              <a:lnSpc>
                <a:spcPct val="150000"/>
              </a:lnSpc>
            </a:pPr>
            <a:r>
              <a:rPr lang="en-US" sz="3200" smtClean="0"/>
              <a:t/>
            </a:r>
            <a:br>
              <a:rPr lang="en-US" sz="3200" smtClean="0"/>
            </a:br>
            <a:r>
              <a:rPr lang="en-US" sz="3200" smtClean="0"/>
              <a:t>Change Originators</a:t>
            </a:r>
            <a:endParaRPr lang="en-US" smtClean="0"/>
          </a:p>
        </p:txBody>
      </p:sp>
      <p:sp>
        <p:nvSpPr>
          <p:cNvPr id="34819" name="Rectangle 3"/>
          <p:cNvSpPr>
            <a:spLocks noGrp="1"/>
          </p:cNvSpPr>
          <p:nvPr>
            <p:ph type="subTitle" idx="1"/>
          </p:nvPr>
        </p:nvSpPr>
        <p:spPr>
          <a:xfrm>
            <a:off x="1676400" y="609600"/>
            <a:ext cx="7162800" cy="838200"/>
          </a:xfrm>
        </p:spPr>
        <p:txBody>
          <a:bodyPr/>
          <a:lstStyle/>
          <a:p>
            <a:pPr eaLnBrk="1" hangingPunct="1"/>
            <a:r>
              <a:rPr lang="en-US" sz="3600" b="1" smtClean="0"/>
              <a:t>DEFINING ROLES AND RESPONSIBILITIES</a:t>
            </a:r>
          </a:p>
          <a:p>
            <a:pPr eaLnBrk="1" hangingPunct="1"/>
            <a:endParaRPr lang="en-US" sz="3600" b="1" smtClean="0"/>
          </a:p>
        </p:txBody>
      </p:sp>
      <p:pic>
        <p:nvPicPr>
          <p:cNvPr id="34820" name="Picture 6" descr="C:\Program Files (x86)\Microsoft Office\MEDIA\CAGCAT10\j0195812.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0" y="2514600"/>
            <a:ext cx="3705225" cy="38131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type="subTitle" idx="1"/>
          </p:nvPr>
        </p:nvSpPr>
        <p:spPr>
          <a:xfrm>
            <a:off x="3048000" y="381000"/>
            <a:ext cx="5715000" cy="533400"/>
          </a:xfrm>
        </p:spPr>
        <p:txBody>
          <a:bodyPr/>
          <a:lstStyle/>
          <a:p>
            <a:pPr eaLnBrk="1" hangingPunct="1"/>
            <a:r>
              <a:rPr lang="en-US" sz="2800" b="1" smtClean="0"/>
              <a:t>ROLES AND RESPONSIBILITIES</a:t>
            </a:r>
          </a:p>
        </p:txBody>
      </p:sp>
      <p:sp>
        <p:nvSpPr>
          <p:cNvPr id="35843" name="TextBox 3"/>
          <p:cNvSpPr txBox="1">
            <a:spLocks noChangeArrowheads="1"/>
          </p:cNvSpPr>
          <p:nvPr/>
        </p:nvSpPr>
        <p:spPr bwMode="auto">
          <a:xfrm>
            <a:off x="3048000" y="1143000"/>
            <a:ext cx="5638800" cy="584200"/>
          </a:xfrm>
          <a:prstGeom prst="rect">
            <a:avLst/>
          </a:prstGeom>
          <a:noFill/>
          <a:ln w="9525">
            <a:noFill/>
            <a:miter lim="800000"/>
            <a:headEnd/>
            <a:tailEnd/>
          </a:ln>
        </p:spPr>
        <p:txBody>
          <a:bodyPr>
            <a:spAutoFit/>
          </a:bodyPr>
          <a:lstStyle/>
          <a:p>
            <a:pPr algn="ctr"/>
            <a:r>
              <a:rPr lang="en-US" sz="3200"/>
              <a:t>Reviewers</a:t>
            </a:r>
          </a:p>
        </p:txBody>
      </p:sp>
      <p:pic>
        <p:nvPicPr>
          <p:cNvPr id="35844" name="Picture 5" descr="C:\Users\Paul\AppData\Local\Microsoft\Windows\Temporary Internet Files\Content.IE5\MDML7S59\MC900240389[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7575" y="1981200"/>
            <a:ext cx="6888163" cy="4648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228600"/>
            <a:ext cx="7265988" cy="1143000"/>
          </a:xfrm>
        </p:spPr>
        <p:txBody>
          <a:bodyPr/>
          <a:lstStyle/>
          <a:p>
            <a:r>
              <a:rPr lang="en-US" smtClean="0"/>
              <a:t>Flixborough Reactor Series </a:t>
            </a:r>
          </a:p>
        </p:txBody>
      </p:sp>
      <p:pic>
        <p:nvPicPr>
          <p:cNvPr id="921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1371600"/>
            <a:ext cx="7010400" cy="481073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3"/>
          <p:cNvSpPr>
            <a:spLocks noGrp="1"/>
          </p:cNvSpPr>
          <p:nvPr>
            <p:ph type="ctrTitle"/>
          </p:nvPr>
        </p:nvSpPr>
        <p:spPr>
          <a:xfrm>
            <a:off x="2895600" y="990600"/>
            <a:ext cx="5943600" cy="688975"/>
          </a:xfrm>
        </p:spPr>
        <p:txBody>
          <a:bodyPr/>
          <a:lstStyle/>
          <a:p>
            <a:r>
              <a:rPr lang="en-US" sz="3600" smtClean="0"/>
              <a:t>MOC Coordinator</a:t>
            </a:r>
          </a:p>
        </p:txBody>
      </p:sp>
      <p:sp>
        <p:nvSpPr>
          <p:cNvPr id="36866" name="Rectangle 3"/>
          <p:cNvSpPr>
            <a:spLocks noGrp="1"/>
          </p:cNvSpPr>
          <p:nvPr>
            <p:ph type="subTitle" idx="1"/>
          </p:nvPr>
        </p:nvSpPr>
        <p:spPr>
          <a:xfrm>
            <a:off x="2667000" y="304800"/>
            <a:ext cx="6248400" cy="609600"/>
          </a:xfrm>
        </p:spPr>
        <p:txBody>
          <a:bodyPr/>
          <a:lstStyle/>
          <a:p>
            <a:pPr eaLnBrk="1" hangingPunct="1"/>
            <a:r>
              <a:rPr lang="en-US" sz="2800" b="1" smtClean="0"/>
              <a:t>ROLES AND RESPONSIBILITIES</a:t>
            </a:r>
          </a:p>
        </p:txBody>
      </p:sp>
      <p:pic>
        <p:nvPicPr>
          <p:cNvPr id="1026" name="Picture 2"/>
          <p:cNvPicPr>
            <a:picLocks noChangeAspect="1" noChangeArrowheads="1"/>
          </p:cNvPicPr>
          <p:nvPr/>
        </p:nvPicPr>
        <p:blipFill>
          <a:blip r:embed="rId4" cstate="print"/>
          <a:srcRect/>
          <a:stretch>
            <a:fillRect/>
          </a:stretch>
        </p:blipFill>
        <p:spPr bwMode="auto">
          <a:xfrm>
            <a:off x="1447800" y="2133600"/>
            <a:ext cx="6429375" cy="42767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p:cNvSpPr>
          <p:nvPr>
            <p:ph type="subTitle" idx="1"/>
          </p:nvPr>
        </p:nvSpPr>
        <p:spPr>
          <a:xfrm>
            <a:off x="2667000" y="304800"/>
            <a:ext cx="6248400" cy="609600"/>
          </a:xfrm>
        </p:spPr>
        <p:txBody>
          <a:bodyPr/>
          <a:lstStyle/>
          <a:p>
            <a:pPr eaLnBrk="1" hangingPunct="1"/>
            <a:r>
              <a:rPr lang="en-US" sz="2800" b="1" smtClean="0"/>
              <a:t>ROLES AND RESPONSIBILITIES</a:t>
            </a:r>
          </a:p>
        </p:txBody>
      </p:sp>
      <p:sp>
        <p:nvSpPr>
          <p:cNvPr id="37891" name="Title 3"/>
          <p:cNvSpPr>
            <a:spLocks noGrp="1"/>
          </p:cNvSpPr>
          <p:nvPr>
            <p:ph type="ctrTitle"/>
          </p:nvPr>
        </p:nvSpPr>
        <p:spPr>
          <a:xfrm>
            <a:off x="2895600" y="990600"/>
            <a:ext cx="5943600" cy="688975"/>
          </a:xfrm>
        </p:spPr>
        <p:txBody>
          <a:bodyPr/>
          <a:lstStyle/>
          <a:p>
            <a:r>
              <a:rPr lang="en-US" sz="3600" smtClean="0"/>
              <a:t>PSM Manager</a:t>
            </a:r>
          </a:p>
        </p:txBody>
      </p:sp>
      <p:pic>
        <p:nvPicPr>
          <p:cNvPr id="37892" name="Picture 3" descr="C:\Users\Paul\AppData\Local\Microsoft\Windows\Temporary Internet Files\Content.IE5\MDML7S59\MC900059184[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0" y="1905000"/>
            <a:ext cx="4648200" cy="4724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p:cNvSpPr>
          <p:nvPr>
            <p:ph type="subTitle" idx="1"/>
          </p:nvPr>
        </p:nvSpPr>
        <p:spPr>
          <a:xfrm>
            <a:off x="3048000" y="381000"/>
            <a:ext cx="5715000" cy="533400"/>
          </a:xfrm>
        </p:spPr>
        <p:txBody>
          <a:bodyPr/>
          <a:lstStyle/>
          <a:p>
            <a:pPr eaLnBrk="1" hangingPunct="1"/>
            <a:r>
              <a:rPr lang="en-US" sz="2800" b="1" smtClean="0"/>
              <a:t>ROLES AND RESPONSIBILITIES</a:t>
            </a:r>
          </a:p>
        </p:txBody>
      </p:sp>
      <p:sp>
        <p:nvSpPr>
          <p:cNvPr id="38915" name="TextBox 3"/>
          <p:cNvSpPr txBox="1">
            <a:spLocks noChangeArrowheads="1"/>
          </p:cNvSpPr>
          <p:nvPr/>
        </p:nvSpPr>
        <p:spPr bwMode="auto">
          <a:xfrm>
            <a:off x="3048000" y="1143000"/>
            <a:ext cx="5638800" cy="584200"/>
          </a:xfrm>
          <a:prstGeom prst="rect">
            <a:avLst/>
          </a:prstGeom>
          <a:noFill/>
          <a:ln w="9525">
            <a:noFill/>
            <a:miter lim="800000"/>
            <a:headEnd/>
            <a:tailEnd/>
          </a:ln>
        </p:spPr>
        <p:txBody>
          <a:bodyPr>
            <a:spAutoFit/>
          </a:bodyPr>
          <a:lstStyle/>
          <a:p>
            <a:pPr algn="ctr"/>
            <a:r>
              <a:rPr lang="en-US" sz="3200"/>
              <a:t>Employees</a:t>
            </a:r>
          </a:p>
        </p:txBody>
      </p:sp>
      <p:pic>
        <p:nvPicPr>
          <p:cNvPr id="38916" name="Picture 66" descr="C:\Users\Paul\AppData\Local\Microsoft\Windows\Temporary Internet Files\Content.IE5\MDML7S59\MC900023384[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000" y="2133600"/>
            <a:ext cx="4038600" cy="45037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3"/>
          <p:cNvSpPr>
            <a:spLocks noGrp="1"/>
          </p:cNvSpPr>
          <p:nvPr>
            <p:ph type="ctrTitle"/>
          </p:nvPr>
        </p:nvSpPr>
        <p:spPr>
          <a:xfrm>
            <a:off x="2895600" y="990600"/>
            <a:ext cx="5943600" cy="688975"/>
          </a:xfrm>
        </p:spPr>
        <p:txBody>
          <a:bodyPr/>
          <a:lstStyle/>
          <a:p>
            <a:r>
              <a:rPr lang="en-US" sz="3600" smtClean="0"/>
              <a:t>Senior Management</a:t>
            </a:r>
          </a:p>
        </p:txBody>
      </p:sp>
      <p:sp>
        <p:nvSpPr>
          <p:cNvPr id="39938" name="Rectangle 3"/>
          <p:cNvSpPr>
            <a:spLocks noGrp="1"/>
          </p:cNvSpPr>
          <p:nvPr>
            <p:ph type="subTitle" idx="1"/>
          </p:nvPr>
        </p:nvSpPr>
        <p:spPr>
          <a:xfrm>
            <a:off x="2667000" y="304800"/>
            <a:ext cx="6248400" cy="609600"/>
          </a:xfrm>
        </p:spPr>
        <p:txBody>
          <a:bodyPr/>
          <a:lstStyle/>
          <a:p>
            <a:pPr eaLnBrk="1" hangingPunct="1"/>
            <a:r>
              <a:rPr lang="en-US" sz="2800" b="1" smtClean="0"/>
              <a:t>ROLES AND RESPONSIBILITIES</a:t>
            </a:r>
          </a:p>
        </p:txBody>
      </p:sp>
      <p:pic>
        <p:nvPicPr>
          <p:cNvPr id="1026" name="Picture 2"/>
          <p:cNvPicPr>
            <a:picLocks noChangeAspect="1" noChangeArrowheads="1"/>
          </p:cNvPicPr>
          <p:nvPr/>
        </p:nvPicPr>
        <p:blipFill>
          <a:blip r:embed="rId4" cstate="print"/>
          <a:srcRect/>
          <a:stretch>
            <a:fillRect/>
          </a:stretch>
        </p:blipFill>
        <p:spPr bwMode="auto">
          <a:xfrm>
            <a:off x="1066800" y="2057400"/>
            <a:ext cx="6915150" cy="45243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ctrTitle"/>
          </p:nvPr>
        </p:nvSpPr>
        <p:spPr>
          <a:xfrm>
            <a:off x="2819400" y="304800"/>
            <a:ext cx="6096000" cy="762000"/>
          </a:xfrm>
        </p:spPr>
        <p:txBody>
          <a:bodyPr/>
          <a:lstStyle/>
          <a:p>
            <a:pPr marL="514350" indent="-514350">
              <a:defRPr/>
            </a:pPr>
            <a:r>
              <a:rPr lang="en-US" sz="2800" dirty="0" smtClean="0"/>
              <a:t/>
            </a:r>
            <a:br>
              <a:rPr lang="en-US" sz="2800" dirty="0" smtClean="0"/>
            </a:br>
            <a:r>
              <a:rPr lang="en-US" sz="4800" b="1" dirty="0" smtClean="0">
                <a:latin typeface="+mn-lt"/>
              </a:rPr>
              <a:t>Changes to cover under MOC</a:t>
            </a:r>
            <a:endParaRPr lang="en-US" sz="6000" b="1" dirty="0" smtClean="0">
              <a:latin typeface="+mn-lt"/>
            </a:endParaRPr>
          </a:p>
        </p:txBody>
      </p:sp>
      <p:pic>
        <p:nvPicPr>
          <p:cNvPr id="40963" name="Picture 4" descr="C:\Program Files (x86)\Microsoft Office\MEDIA\CAGCAT10\j0196164.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2743200"/>
            <a:ext cx="3088640" cy="2895600"/>
          </a:xfrm>
          <a:prstGeom prst="rect">
            <a:avLst/>
          </a:prstGeom>
          <a:noFill/>
          <a:ln w="9525">
            <a:noFill/>
            <a:miter lim="800000"/>
            <a:headEnd/>
            <a:tailEnd/>
          </a:ln>
        </p:spPr>
      </p:pic>
      <p:sp>
        <p:nvSpPr>
          <p:cNvPr id="4" name="TextBox 3"/>
          <p:cNvSpPr txBox="1"/>
          <p:nvPr/>
        </p:nvSpPr>
        <p:spPr>
          <a:xfrm>
            <a:off x="304800" y="1828800"/>
            <a:ext cx="5029200" cy="3693319"/>
          </a:xfrm>
          <a:prstGeom prst="rect">
            <a:avLst/>
          </a:prstGeom>
          <a:noFill/>
        </p:spPr>
        <p:txBody>
          <a:bodyPr wrap="square" rtlCol="0">
            <a:spAutoFit/>
          </a:bodyPr>
          <a:lstStyle/>
          <a:p>
            <a:pPr marL="228600" indent="-228600">
              <a:lnSpc>
                <a:spcPct val="150000"/>
              </a:lnSpc>
              <a:buFont typeface="+mj-lt"/>
              <a:buAutoNum type="arabicPeriod"/>
              <a:defRPr/>
            </a:pPr>
            <a:r>
              <a:rPr lang="en-US" sz="2400" dirty="0" smtClean="0"/>
              <a:t> Capital improvement projects </a:t>
            </a:r>
          </a:p>
          <a:p>
            <a:pPr marL="228600" indent="-228600">
              <a:lnSpc>
                <a:spcPct val="150000"/>
              </a:lnSpc>
              <a:buFont typeface="+mj-lt"/>
              <a:buAutoNum type="arabicPeriod"/>
              <a:defRPr/>
            </a:pPr>
            <a:r>
              <a:rPr lang="en-US" sz="2400" dirty="0" smtClean="0"/>
              <a:t> Maintenance work orders</a:t>
            </a:r>
          </a:p>
          <a:p>
            <a:pPr marL="228600" indent="-228600">
              <a:lnSpc>
                <a:spcPct val="150000"/>
              </a:lnSpc>
              <a:buFont typeface="+mj-lt"/>
              <a:buAutoNum type="arabicPeriod"/>
              <a:defRPr/>
            </a:pPr>
            <a:r>
              <a:rPr lang="en-US" sz="2400" dirty="0" smtClean="0"/>
              <a:t> Instrument change requests</a:t>
            </a:r>
          </a:p>
          <a:p>
            <a:pPr marL="228600" indent="-228600">
              <a:lnSpc>
                <a:spcPct val="150000"/>
              </a:lnSpc>
              <a:buFont typeface="+mj-lt"/>
              <a:buAutoNum type="arabicPeriod"/>
              <a:defRPr/>
            </a:pPr>
            <a:r>
              <a:rPr lang="en-US" sz="2400" dirty="0" smtClean="0"/>
              <a:t> Spare parts control, warehousing, and distribution</a:t>
            </a:r>
          </a:p>
          <a:p>
            <a:pPr marL="228600" indent="-228600">
              <a:lnSpc>
                <a:spcPct val="150000"/>
              </a:lnSpc>
              <a:buFont typeface="+mj-lt"/>
              <a:buAutoNum type="arabicPeriod"/>
              <a:defRPr/>
            </a:pPr>
            <a:r>
              <a:rPr lang="en-US" sz="2400" dirty="0" smtClean="0"/>
              <a:t> Engineering change requests</a:t>
            </a:r>
          </a:p>
          <a:p>
            <a:endParaRPr lang="en-US"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ctrTitle"/>
          </p:nvPr>
        </p:nvSpPr>
        <p:spPr>
          <a:xfrm>
            <a:off x="2819400" y="304800"/>
            <a:ext cx="6096000" cy="762000"/>
          </a:xfrm>
        </p:spPr>
        <p:txBody>
          <a:bodyPr/>
          <a:lstStyle/>
          <a:p>
            <a:pPr marL="514350" indent="-514350">
              <a:defRPr/>
            </a:pPr>
            <a:r>
              <a:rPr lang="en-US" sz="2800" dirty="0" smtClean="0"/>
              <a:t/>
            </a:r>
            <a:br>
              <a:rPr lang="en-US" sz="2800" dirty="0" smtClean="0"/>
            </a:br>
            <a:r>
              <a:rPr lang="en-US" sz="4800" b="1" dirty="0" smtClean="0">
                <a:latin typeface="+mn-lt"/>
              </a:rPr>
              <a:t>Changes to cover under MOC</a:t>
            </a:r>
            <a:endParaRPr lang="en-US" sz="6000" b="1" dirty="0" smtClean="0">
              <a:latin typeface="+mn-lt"/>
            </a:endParaRPr>
          </a:p>
        </p:txBody>
      </p:sp>
      <p:sp>
        <p:nvSpPr>
          <p:cNvPr id="41987" name="Subtitle 3"/>
          <p:cNvSpPr>
            <a:spLocks noGrp="1"/>
          </p:cNvSpPr>
          <p:nvPr>
            <p:ph type="subTitle" idx="1"/>
          </p:nvPr>
        </p:nvSpPr>
        <p:spPr>
          <a:xfrm>
            <a:off x="457200" y="1981200"/>
            <a:ext cx="8458200" cy="4648200"/>
          </a:xfrm>
        </p:spPr>
        <p:txBody>
          <a:bodyPr/>
          <a:lstStyle/>
          <a:p>
            <a:pPr marL="514350" indent="-514350" algn="l">
              <a:buFontTx/>
              <a:buAutoNum type="arabicPeriod" startAt="6"/>
            </a:pPr>
            <a:r>
              <a:rPr lang="en-US" sz="2800" dirty="0" smtClean="0"/>
              <a:t> Research and development (R&amp;D) process change recommendations</a:t>
            </a:r>
          </a:p>
          <a:p>
            <a:pPr marL="514350" indent="-514350" algn="l">
              <a:buFontTx/>
              <a:buAutoNum type="arabicPeriod" startAt="6"/>
            </a:pPr>
            <a:r>
              <a:rPr lang="en-US" sz="2800" dirty="0" smtClean="0"/>
              <a:t> Company specifications</a:t>
            </a:r>
          </a:p>
          <a:p>
            <a:pPr marL="514350" indent="-514350" algn="l">
              <a:buFontTx/>
              <a:buAutoNum type="arabicPeriod" startAt="6"/>
            </a:pPr>
            <a:r>
              <a:rPr lang="en-US" sz="2800" dirty="0" smtClean="0"/>
              <a:t> DCS programming change requests</a:t>
            </a:r>
          </a:p>
          <a:p>
            <a:pPr marL="514350" indent="-514350" algn="l">
              <a:buFontTx/>
              <a:buAutoNum type="arabicPeriod" startAt="6"/>
            </a:pPr>
            <a:r>
              <a:rPr lang="en-US" sz="2800" dirty="0" smtClean="0"/>
              <a:t> Process experiments or tests conducted in the manufacturing plant.</a:t>
            </a:r>
          </a:p>
          <a:p>
            <a:pPr marL="514350" indent="-514350" algn="l"/>
            <a:r>
              <a:rPr lang="en-US" sz="2800" dirty="0" smtClean="0"/>
              <a:t>10. Contractor service agreements </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ctrTitle"/>
          </p:nvPr>
        </p:nvSpPr>
        <p:spPr>
          <a:xfrm>
            <a:off x="228600" y="2895600"/>
            <a:ext cx="8534400" cy="3657600"/>
          </a:xfrm>
        </p:spPr>
        <p:txBody>
          <a:bodyPr/>
          <a:lstStyle/>
          <a:p>
            <a:pPr marL="514350" indent="-514350" algn="l">
              <a:lnSpc>
                <a:spcPct val="150000"/>
              </a:lnSpc>
            </a:pPr>
            <a:r>
              <a:rPr lang="en-US" sz="2800" smtClean="0"/>
              <a:t>	</a:t>
            </a:r>
            <a:r>
              <a:rPr lang="en-US" sz="3600" smtClean="0"/>
              <a:t>1.	 Keep it simple</a:t>
            </a:r>
            <a:br>
              <a:rPr lang="en-US" sz="3600" smtClean="0"/>
            </a:br>
            <a:r>
              <a:rPr lang="en-US" sz="3600" smtClean="0"/>
              <a:t>2. Obtain acceptance</a:t>
            </a:r>
            <a:br>
              <a:rPr lang="en-US" sz="3600" smtClean="0"/>
            </a:br>
            <a:r>
              <a:rPr lang="en-US" sz="3600" smtClean="0"/>
              <a:t>3. Field test the system</a:t>
            </a:r>
            <a:br>
              <a:rPr lang="en-US" sz="3600" smtClean="0"/>
            </a:br>
            <a:r>
              <a:rPr lang="en-US" sz="3600" smtClean="0"/>
              <a:t>4.	 Provide adequate training</a:t>
            </a:r>
            <a:br>
              <a:rPr lang="en-US" sz="3600" smtClean="0"/>
            </a:br>
            <a:r>
              <a:rPr lang="en-US" sz="2800" smtClean="0"/>
              <a:t/>
            </a:r>
            <a:br>
              <a:rPr lang="en-US" sz="2800" smtClean="0"/>
            </a:br>
            <a:r>
              <a:rPr lang="en-US" sz="2800" smtClean="0"/>
              <a:t/>
            </a:r>
            <a:br>
              <a:rPr lang="en-US" sz="2800" smtClean="0"/>
            </a:br>
            <a:endParaRPr lang="en-US" sz="4000" smtClean="0"/>
          </a:p>
        </p:txBody>
      </p:sp>
      <p:sp>
        <p:nvSpPr>
          <p:cNvPr id="43011" name="Rectangle 3"/>
          <p:cNvSpPr>
            <a:spLocks noGrp="1"/>
          </p:cNvSpPr>
          <p:nvPr>
            <p:ph type="subTitle" idx="1"/>
          </p:nvPr>
        </p:nvSpPr>
        <p:spPr>
          <a:xfrm>
            <a:off x="3124200" y="381000"/>
            <a:ext cx="5715000" cy="838200"/>
          </a:xfrm>
        </p:spPr>
        <p:txBody>
          <a:bodyPr/>
          <a:lstStyle/>
          <a:p>
            <a:pPr eaLnBrk="1" hangingPunct="1"/>
            <a:r>
              <a:rPr lang="en-US" sz="3600" b="1" smtClean="0"/>
              <a:t>Guiding Principles for Implementation</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2"/>
          <p:cNvSpPr txBox="1">
            <a:spLocks noChangeArrowheads="1"/>
          </p:cNvSpPr>
          <p:nvPr/>
        </p:nvSpPr>
        <p:spPr bwMode="auto">
          <a:xfrm>
            <a:off x="304800" y="2133600"/>
            <a:ext cx="8458200" cy="2308324"/>
          </a:xfrm>
          <a:prstGeom prst="rect">
            <a:avLst/>
          </a:prstGeom>
          <a:noFill/>
          <a:ln w="9525">
            <a:noFill/>
            <a:miter lim="800000"/>
            <a:headEnd/>
            <a:tailEnd/>
          </a:ln>
        </p:spPr>
        <p:txBody>
          <a:bodyPr>
            <a:spAutoFit/>
          </a:bodyPr>
          <a:lstStyle/>
          <a:p>
            <a:pPr algn="ctr"/>
            <a:r>
              <a:rPr lang="en-US" sz="4800" dirty="0">
                <a:solidFill>
                  <a:schemeClr val="accent2"/>
                </a:solidFill>
              </a:rPr>
              <a:t>3.  Maintaining an effective </a:t>
            </a:r>
          </a:p>
          <a:p>
            <a:pPr algn="ctr"/>
            <a:r>
              <a:rPr lang="en-US" sz="4800" dirty="0">
                <a:solidFill>
                  <a:schemeClr val="accent2"/>
                </a:solidFill>
              </a:rPr>
              <a:t>Management of Change (MOC) Process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ctrTitle"/>
          </p:nvPr>
        </p:nvSpPr>
        <p:spPr>
          <a:xfrm>
            <a:off x="0" y="2057400"/>
            <a:ext cx="8534400" cy="3657600"/>
          </a:xfrm>
        </p:spPr>
        <p:txBody>
          <a:bodyPr/>
          <a:lstStyle/>
          <a:p>
            <a:pPr marL="514350" indent="-514350" algn="l">
              <a:lnSpc>
                <a:spcPct val="150000"/>
              </a:lnSpc>
            </a:pPr>
            <a:r>
              <a:rPr lang="en-US" sz="2800" dirty="0" smtClean="0"/>
              <a:t>	</a:t>
            </a:r>
            <a:r>
              <a:rPr lang="en-US" sz="3600" dirty="0" smtClean="0"/>
              <a:t>1.	Monitor effectiveness</a:t>
            </a:r>
            <a:br>
              <a:rPr lang="en-US" sz="3600" dirty="0" smtClean="0"/>
            </a:br>
            <a:r>
              <a:rPr lang="en-US" sz="3600" dirty="0" smtClean="0"/>
              <a:t>2. Audit</a:t>
            </a:r>
            <a:br>
              <a:rPr lang="en-US" sz="3600" dirty="0" smtClean="0"/>
            </a:br>
            <a:r>
              <a:rPr lang="en-US" sz="3600" dirty="0" smtClean="0"/>
              <a:t>3. Demonstrate commitment </a:t>
            </a:r>
            <a:r>
              <a:rPr lang="en-US" sz="2800" dirty="0" smtClean="0"/>
              <a:t/>
            </a:r>
            <a:br>
              <a:rPr lang="en-US" sz="2800" dirty="0" smtClean="0"/>
            </a:br>
            <a:r>
              <a:rPr lang="en-US" sz="2800" dirty="0" smtClean="0"/>
              <a:t/>
            </a:r>
            <a:br>
              <a:rPr lang="en-US" sz="2800" dirty="0" smtClean="0"/>
            </a:br>
            <a:endParaRPr lang="en-US" sz="4000" dirty="0" smtClean="0"/>
          </a:p>
        </p:txBody>
      </p:sp>
      <p:sp>
        <p:nvSpPr>
          <p:cNvPr id="45059" name="Rectangle 3"/>
          <p:cNvSpPr>
            <a:spLocks noGrp="1"/>
          </p:cNvSpPr>
          <p:nvPr>
            <p:ph type="subTitle" idx="1"/>
          </p:nvPr>
        </p:nvSpPr>
        <p:spPr>
          <a:xfrm>
            <a:off x="3124200" y="381000"/>
            <a:ext cx="5715000" cy="838200"/>
          </a:xfrm>
        </p:spPr>
        <p:txBody>
          <a:bodyPr/>
          <a:lstStyle/>
          <a:p>
            <a:pPr eaLnBrk="1" hangingPunct="1"/>
            <a:r>
              <a:rPr lang="en-US" sz="3600" b="1" smtClean="0"/>
              <a:t>Maintaining an MOC System</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ctrTitle"/>
          </p:nvPr>
        </p:nvSpPr>
        <p:spPr>
          <a:xfrm>
            <a:off x="228600" y="2895600"/>
            <a:ext cx="8534400" cy="3657600"/>
          </a:xfrm>
        </p:spPr>
        <p:txBody>
          <a:bodyPr/>
          <a:lstStyle/>
          <a:p>
            <a:pPr marL="514350" indent="-514350" algn="l">
              <a:lnSpc>
                <a:spcPct val="150000"/>
              </a:lnSpc>
            </a:pPr>
            <a:r>
              <a:rPr lang="en-US" sz="2800" smtClean="0"/>
              <a:t/>
            </a:r>
            <a:br>
              <a:rPr lang="en-US" sz="2800" smtClean="0"/>
            </a:br>
            <a:endParaRPr lang="en-US" sz="4000" smtClean="0"/>
          </a:p>
        </p:txBody>
      </p:sp>
      <p:sp>
        <p:nvSpPr>
          <p:cNvPr id="46083" name="Rectangle 3"/>
          <p:cNvSpPr>
            <a:spLocks noGrp="1"/>
          </p:cNvSpPr>
          <p:nvPr>
            <p:ph type="subTitle" idx="1"/>
          </p:nvPr>
        </p:nvSpPr>
        <p:spPr>
          <a:xfrm>
            <a:off x="2514600" y="381000"/>
            <a:ext cx="6629400" cy="838200"/>
          </a:xfrm>
        </p:spPr>
        <p:txBody>
          <a:bodyPr/>
          <a:lstStyle/>
          <a:p>
            <a:pPr eaLnBrk="1" hangingPunct="1"/>
            <a:r>
              <a:rPr lang="en-US" b="1" smtClean="0"/>
              <a:t>Effectiveness of MOC System</a:t>
            </a:r>
          </a:p>
          <a:p>
            <a:pPr eaLnBrk="1" hangingPunct="1"/>
            <a:r>
              <a:rPr lang="en-US" sz="3600" b="1" smtClean="0"/>
              <a:t>Key Performance Indicators</a:t>
            </a:r>
          </a:p>
        </p:txBody>
      </p:sp>
      <p:sp>
        <p:nvSpPr>
          <p:cNvPr id="46084" name="TextBox 3"/>
          <p:cNvSpPr txBox="1">
            <a:spLocks noChangeArrowheads="1"/>
          </p:cNvSpPr>
          <p:nvPr/>
        </p:nvSpPr>
        <p:spPr bwMode="auto">
          <a:xfrm>
            <a:off x="381000" y="1981200"/>
            <a:ext cx="8534400" cy="3108543"/>
          </a:xfrm>
          <a:prstGeom prst="rect">
            <a:avLst/>
          </a:prstGeom>
          <a:noFill/>
          <a:ln w="9525">
            <a:noFill/>
            <a:miter lim="800000"/>
            <a:headEnd/>
            <a:tailEnd/>
          </a:ln>
        </p:spPr>
        <p:txBody>
          <a:bodyPr>
            <a:spAutoFit/>
          </a:bodyPr>
          <a:lstStyle/>
          <a:p>
            <a:pPr marL="342900" indent="-342900">
              <a:buFontTx/>
              <a:buAutoNum type="arabicPeriod"/>
            </a:pPr>
            <a:r>
              <a:rPr lang="en-US" sz="2800" dirty="0"/>
              <a:t>The number of MOCs performed each month.</a:t>
            </a:r>
          </a:p>
          <a:p>
            <a:pPr marL="342900" indent="-342900">
              <a:buFontTx/>
              <a:buAutoNum type="arabicPeriod"/>
            </a:pPr>
            <a:r>
              <a:rPr lang="en-US" sz="2800" dirty="0"/>
              <a:t>The monthly percentage of work requests that are classified as a change.</a:t>
            </a:r>
          </a:p>
          <a:p>
            <a:pPr marL="342900" indent="-342900">
              <a:buFontTx/>
              <a:buAutoNum type="arabicPeriod"/>
            </a:pPr>
            <a:r>
              <a:rPr lang="en-US" sz="2800" dirty="0"/>
              <a:t>The  percentage of emergency MOCs.</a:t>
            </a:r>
          </a:p>
          <a:p>
            <a:pPr marL="342900" indent="-342900">
              <a:buFontTx/>
              <a:buAutoNum type="arabicPeriod"/>
            </a:pPr>
            <a:r>
              <a:rPr lang="en-US" sz="2800" dirty="0"/>
              <a:t>The average backlog of MOCs.</a:t>
            </a:r>
          </a:p>
          <a:p>
            <a:pPr marL="342900" indent="-342900">
              <a:buFontTx/>
              <a:buAutoNum type="arabicPeriod"/>
            </a:pPr>
            <a:r>
              <a:rPr lang="en-US" sz="2800" dirty="0"/>
              <a:t>The average calendar time from MOC origination to MOC authorization.  </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05000" y="152400"/>
            <a:ext cx="6046788" cy="1143000"/>
          </a:xfrm>
        </p:spPr>
        <p:txBody>
          <a:bodyPr/>
          <a:lstStyle/>
          <a:p>
            <a:r>
              <a:rPr lang="en-US" smtClean="0"/>
              <a:t>Bellows at Flixborough</a:t>
            </a:r>
          </a:p>
        </p:txBody>
      </p:sp>
      <p:pic>
        <p:nvPicPr>
          <p:cNvPr id="1024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219200" y="76200"/>
            <a:ext cx="6316663" cy="8755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ctrTitle"/>
          </p:nvPr>
        </p:nvSpPr>
        <p:spPr>
          <a:xfrm>
            <a:off x="228600" y="2895600"/>
            <a:ext cx="8534400" cy="3657600"/>
          </a:xfrm>
        </p:spPr>
        <p:txBody>
          <a:bodyPr/>
          <a:lstStyle/>
          <a:p>
            <a:pPr marL="514350" indent="-514350" algn="l">
              <a:lnSpc>
                <a:spcPct val="150000"/>
              </a:lnSpc>
            </a:pPr>
            <a:r>
              <a:rPr lang="en-US" sz="2800" smtClean="0"/>
              <a:t/>
            </a:r>
            <a:br>
              <a:rPr lang="en-US" sz="2800" smtClean="0"/>
            </a:br>
            <a:endParaRPr lang="en-US" sz="4000" smtClean="0"/>
          </a:p>
        </p:txBody>
      </p:sp>
      <p:sp>
        <p:nvSpPr>
          <p:cNvPr id="47107" name="Rectangle 3"/>
          <p:cNvSpPr>
            <a:spLocks noGrp="1"/>
          </p:cNvSpPr>
          <p:nvPr>
            <p:ph type="subTitle" idx="1"/>
          </p:nvPr>
        </p:nvSpPr>
        <p:spPr>
          <a:xfrm>
            <a:off x="2514600" y="381000"/>
            <a:ext cx="6629400" cy="838200"/>
          </a:xfrm>
        </p:spPr>
        <p:txBody>
          <a:bodyPr/>
          <a:lstStyle/>
          <a:p>
            <a:pPr eaLnBrk="1" hangingPunct="1"/>
            <a:r>
              <a:rPr lang="en-US" b="1" smtClean="0"/>
              <a:t>Effectiveness of MOC System</a:t>
            </a:r>
          </a:p>
          <a:p>
            <a:pPr eaLnBrk="1" hangingPunct="1"/>
            <a:r>
              <a:rPr lang="en-US" sz="3600" b="1" smtClean="0"/>
              <a:t>Auditing</a:t>
            </a:r>
          </a:p>
        </p:txBody>
      </p:sp>
      <p:sp>
        <p:nvSpPr>
          <p:cNvPr id="47108" name="TextBox 3"/>
          <p:cNvSpPr txBox="1">
            <a:spLocks noChangeArrowheads="1"/>
          </p:cNvSpPr>
          <p:nvPr/>
        </p:nvSpPr>
        <p:spPr bwMode="auto">
          <a:xfrm>
            <a:off x="609600" y="2057400"/>
            <a:ext cx="8534400" cy="2524125"/>
          </a:xfrm>
          <a:prstGeom prst="rect">
            <a:avLst/>
          </a:prstGeom>
          <a:noFill/>
          <a:ln w="9525">
            <a:noFill/>
            <a:miter lim="800000"/>
            <a:headEnd/>
            <a:tailEnd/>
          </a:ln>
        </p:spPr>
        <p:txBody>
          <a:bodyPr>
            <a:spAutoFit/>
          </a:bodyPr>
          <a:lstStyle/>
          <a:p>
            <a:pPr marL="514350" indent="-514350">
              <a:spcAft>
                <a:spcPts val="1200"/>
              </a:spcAft>
              <a:buFontTx/>
              <a:buAutoNum type="arabicPeriod"/>
            </a:pPr>
            <a:r>
              <a:rPr lang="en-US" sz="3200" dirty="0"/>
              <a:t>Documentation completed</a:t>
            </a:r>
          </a:p>
          <a:p>
            <a:pPr marL="514350" indent="-514350">
              <a:spcAft>
                <a:spcPts val="1200"/>
              </a:spcAft>
              <a:buFontTx/>
              <a:buAutoNum type="arabicPeriod"/>
            </a:pPr>
            <a:r>
              <a:rPr lang="en-US" sz="3200" dirty="0"/>
              <a:t>Training conducted</a:t>
            </a:r>
          </a:p>
          <a:p>
            <a:pPr marL="514350" indent="-514350">
              <a:spcAft>
                <a:spcPts val="1200"/>
              </a:spcAft>
              <a:buFontTx/>
              <a:buAutoNum type="arabicPeriod"/>
            </a:pPr>
            <a:r>
              <a:rPr lang="en-US" sz="3200" dirty="0"/>
              <a:t>Procedures reviewed for updating</a:t>
            </a:r>
          </a:p>
          <a:p>
            <a:pPr marL="514350" indent="-514350">
              <a:spcAft>
                <a:spcPts val="1200"/>
              </a:spcAft>
              <a:buFontTx/>
              <a:buAutoNum type="arabicPeriod"/>
            </a:pPr>
            <a:r>
              <a:rPr lang="en-US" sz="3200" dirty="0"/>
              <a:t>Pre-Startup Safety Reviews </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ctrTitle"/>
          </p:nvPr>
        </p:nvSpPr>
        <p:spPr>
          <a:xfrm>
            <a:off x="457200" y="2438400"/>
            <a:ext cx="8458200" cy="4114800"/>
          </a:xfrm>
        </p:spPr>
        <p:txBody>
          <a:bodyPr/>
          <a:lstStyle/>
          <a:p>
            <a:pPr marL="514350" indent="-514350" algn="l">
              <a:lnSpc>
                <a:spcPct val="150000"/>
              </a:lnSpc>
            </a:pPr>
            <a:r>
              <a:rPr lang="en-US" sz="2800" smtClean="0"/>
              <a:t/>
            </a:r>
            <a:br>
              <a:rPr lang="en-US" sz="2800" smtClean="0"/>
            </a:br>
            <a:endParaRPr lang="en-US" sz="4000" smtClean="0"/>
          </a:p>
        </p:txBody>
      </p:sp>
      <p:sp>
        <p:nvSpPr>
          <p:cNvPr id="48131" name="Rectangle 3"/>
          <p:cNvSpPr>
            <a:spLocks noGrp="1"/>
          </p:cNvSpPr>
          <p:nvPr>
            <p:ph type="subTitle" idx="1"/>
          </p:nvPr>
        </p:nvSpPr>
        <p:spPr>
          <a:xfrm>
            <a:off x="3124200" y="228600"/>
            <a:ext cx="5715000" cy="838200"/>
          </a:xfrm>
        </p:spPr>
        <p:txBody>
          <a:bodyPr/>
          <a:lstStyle/>
          <a:p>
            <a:pPr eaLnBrk="1" hangingPunct="1"/>
            <a:r>
              <a:rPr lang="en-US" sz="3600" b="1" smtClean="0"/>
              <a:t>Management of Change</a:t>
            </a:r>
          </a:p>
        </p:txBody>
      </p:sp>
      <p:pic>
        <p:nvPicPr>
          <p:cNvPr id="48132" name="Picture 5" descr="C:\Users\Paul\AppData\Local\Microsoft\Windows\Temporary Internet Files\Content.IE5\MDML7S59\MP900443452[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1931988"/>
            <a:ext cx="7400925" cy="4926012"/>
          </a:xfrm>
          <a:prstGeom prst="rect">
            <a:avLst/>
          </a:prstGeom>
          <a:noFill/>
          <a:ln w="9525">
            <a:noFill/>
            <a:miter lim="800000"/>
            <a:headEnd/>
            <a:tailEnd/>
          </a:ln>
        </p:spPr>
      </p:pic>
      <p:sp>
        <p:nvSpPr>
          <p:cNvPr id="48133" name="TextBox 4"/>
          <p:cNvSpPr txBox="1">
            <a:spLocks noChangeArrowheads="1"/>
          </p:cNvSpPr>
          <p:nvPr/>
        </p:nvSpPr>
        <p:spPr bwMode="auto">
          <a:xfrm>
            <a:off x="2590800" y="914400"/>
            <a:ext cx="6553200" cy="708025"/>
          </a:xfrm>
          <a:prstGeom prst="rect">
            <a:avLst/>
          </a:prstGeom>
          <a:noFill/>
          <a:ln w="9525">
            <a:noFill/>
            <a:miter lim="800000"/>
            <a:headEnd/>
            <a:tailEnd/>
          </a:ln>
        </p:spPr>
        <p:txBody>
          <a:bodyPr>
            <a:spAutoFit/>
          </a:bodyPr>
          <a:lstStyle/>
          <a:p>
            <a:r>
              <a:rPr lang="en-US" sz="4000"/>
              <a:t>Pre-Startup Safety Reviews</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2411413" y="314325"/>
            <a:ext cx="6275387" cy="1143000"/>
          </a:xfrm>
        </p:spPr>
        <p:txBody>
          <a:bodyPr/>
          <a:lstStyle/>
          <a:p>
            <a:r>
              <a:rPr lang="en-US" smtClean="0"/>
              <a:t>Pre-Startup Safety Review</a:t>
            </a:r>
          </a:p>
        </p:txBody>
      </p:sp>
      <p:sp>
        <p:nvSpPr>
          <p:cNvPr id="49155" name="Content Placeholder 2"/>
          <p:cNvSpPr>
            <a:spLocks noGrp="1"/>
          </p:cNvSpPr>
          <p:nvPr>
            <p:ph idx="1"/>
          </p:nvPr>
        </p:nvSpPr>
        <p:spPr>
          <a:xfrm>
            <a:off x="504825" y="2109788"/>
            <a:ext cx="8158163" cy="3614737"/>
          </a:xfrm>
        </p:spPr>
        <p:txBody>
          <a:bodyPr/>
          <a:lstStyle/>
          <a:p>
            <a:pPr marL="0" indent="0" algn="ctr">
              <a:buFontTx/>
              <a:buNone/>
              <a:defRPr/>
            </a:pPr>
            <a:r>
              <a:rPr lang="en-US" sz="3600" dirty="0" smtClean="0">
                <a:latin typeface="+mj-lt"/>
              </a:rPr>
              <a:t>The term pre-startup safety review (PSSR) means a final check prior </a:t>
            </a:r>
          </a:p>
          <a:p>
            <a:pPr marL="0" indent="0" algn="ctr">
              <a:buFontTx/>
              <a:buNone/>
              <a:defRPr/>
            </a:pPr>
            <a:r>
              <a:rPr lang="en-US" sz="3600" dirty="0" smtClean="0">
                <a:latin typeface="+mj-lt"/>
              </a:rPr>
              <a:t>to initiating the use of process equipment.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387600" y="320675"/>
            <a:ext cx="6046788" cy="1143000"/>
          </a:xfrm>
        </p:spPr>
        <p:txBody>
          <a:bodyPr/>
          <a:lstStyle/>
          <a:p>
            <a:r>
              <a:rPr lang="en-US" smtClean="0"/>
              <a:t>PSSR</a:t>
            </a:r>
          </a:p>
        </p:txBody>
      </p:sp>
      <p:sp>
        <p:nvSpPr>
          <p:cNvPr id="50179" name="Content Placeholder 2"/>
          <p:cNvSpPr>
            <a:spLocks noGrp="1"/>
          </p:cNvSpPr>
          <p:nvPr>
            <p:ph idx="1"/>
          </p:nvPr>
        </p:nvSpPr>
        <p:spPr>
          <a:xfrm>
            <a:off x="646113" y="2354263"/>
            <a:ext cx="7640637" cy="3013075"/>
          </a:xfrm>
        </p:spPr>
        <p:txBody>
          <a:bodyPr/>
          <a:lstStyle/>
          <a:p>
            <a:pPr marL="0" indent="0" algn="ctr">
              <a:buFontTx/>
              <a:buNone/>
              <a:defRPr/>
            </a:pPr>
            <a:r>
              <a:rPr lang="en-US" dirty="0" smtClean="0">
                <a:latin typeface="+mj-lt"/>
              </a:rPr>
              <a:t>It is applying a systematic method to confirm that the startup team and process equipment are prepared for startup.</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457200" y="1752600"/>
            <a:ext cx="8337550" cy="3324225"/>
          </a:xfrm>
        </p:spPr>
        <p:txBody>
          <a:bodyPr/>
          <a:lstStyle/>
          <a:p>
            <a:r>
              <a:rPr lang="en-US" sz="2800" b="1" i="1" dirty="0" smtClean="0"/>
              <a:t/>
            </a:r>
            <a:br>
              <a:rPr lang="en-US" sz="2800" b="1" i="1" dirty="0" smtClean="0"/>
            </a:br>
            <a:r>
              <a:rPr lang="en-US" sz="2800" b="1" i="1" dirty="0" smtClean="0"/>
              <a:t/>
            </a:r>
            <a:br>
              <a:rPr lang="en-US" sz="2800" b="1" i="1" dirty="0" smtClean="0"/>
            </a:br>
            <a:r>
              <a:rPr lang="en-US" sz="2800" dirty="0" smtClean="0"/>
              <a:t>Any </a:t>
            </a:r>
            <a:r>
              <a:rPr lang="en-US" sz="2800" u="sng" dirty="0" smtClean="0"/>
              <a:t>change</a:t>
            </a:r>
            <a:r>
              <a:rPr lang="en-US" sz="2800" dirty="0" smtClean="0"/>
              <a:t> being made to an existing process,</a:t>
            </a:r>
            <a:br>
              <a:rPr lang="en-US" sz="2800" dirty="0" smtClean="0"/>
            </a:br>
            <a:r>
              <a:rPr lang="en-US" sz="2800" dirty="0" smtClean="0"/>
              <a:t>or </a:t>
            </a:r>
            <a:br>
              <a:rPr lang="en-US" sz="2800" dirty="0" smtClean="0"/>
            </a:br>
            <a:r>
              <a:rPr lang="en-US" sz="2800" dirty="0" smtClean="0"/>
              <a:t>any </a:t>
            </a:r>
            <a:r>
              <a:rPr lang="en-US" sz="2800" u="sng" dirty="0" smtClean="0"/>
              <a:t>new facility</a:t>
            </a:r>
            <a:r>
              <a:rPr lang="en-US" sz="2800" dirty="0" smtClean="0"/>
              <a:t> being added to an existing process or facility,</a:t>
            </a:r>
            <a:br>
              <a:rPr lang="en-US" sz="2800" dirty="0" smtClean="0"/>
            </a:br>
            <a:r>
              <a:rPr lang="en-US" sz="2800" dirty="0" smtClean="0"/>
              <a:t>or</a:t>
            </a:r>
            <a:br>
              <a:rPr lang="en-US" sz="2800" dirty="0" smtClean="0"/>
            </a:br>
            <a:r>
              <a:rPr lang="en-US" sz="2800" dirty="0" smtClean="0"/>
              <a:t>any </a:t>
            </a:r>
            <a:r>
              <a:rPr lang="en-US" sz="2800" u="sng" dirty="0" smtClean="0"/>
              <a:t>other activity </a:t>
            </a:r>
            <a:r>
              <a:rPr lang="en-US" sz="2800" dirty="0" smtClean="0"/>
              <a:t>a facility designates as needing a pre-startup safety review. </a:t>
            </a:r>
            <a:br>
              <a:rPr lang="en-US" sz="2800" dirty="0" smtClean="0"/>
            </a:br>
            <a:endParaRPr lang="en-US" sz="2800" dirty="0" smtClean="0">
              <a:latin typeface="Times New Roman" pitchFamily="18" charset="0"/>
            </a:endParaRPr>
          </a:p>
        </p:txBody>
      </p:sp>
      <p:sp>
        <p:nvSpPr>
          <p:cNvPr id="51203" name="TextBox 2"/>
          <p:cNvSpPr txBox="1">
            <a:spLocks noChangeArrowheads="1"/>
          </p:cNvSpPr>
          <p:nvPr/>
        </p:nvSpPr>
        <p:spPr bwMode="auto">
          <a:xfrm>
            <a:off x="2695575" y="528638"/>
            <a:ext cx="4162425" cy="369887"/>
          </a:xfrm>
          <a:prstGeom prst="rect">
            <a:avLst/>
          </a:prstGeom>
          <a:noFill/>
          <a:ln w="9525">
            <a:noFill/>
            <a:miter lim="800000"/>
            <a:headEnd/>
            <a:tailEnd/>
          </a:ln>
        </p:spPr>
        <p:txBody>
          <a:bodyPr>
            <a:spAutoFit/>
          </a:bodyPr>
          <a:lstStyle/>
          <a:p>
            <a:endParaRPr lang="en-US"/>
          </a:p>
        </p:txBody>
      </p:sp>
      <p:sp>
        <p:nvSpPr>
          <p:cNvPr id="51204" name="TextBox 4"/>
          <p:cNvSpPr txBox="1">
            <a:spLocks noChangeArrowheads="1"/>
          </p:cNvSpPr>
          <p:nvPr/>
        </p:nvSpPr>
        <p:spPr bwMode="auto">
          <a:xfrm>
            <a:off x="2743200" y="0"/>
            <a:ext cx="5846763" cy="830263"/>
          </a:xfrm>
          <a:prstGeom prst="rect">
            <a:avLst/>
          </a:prstGeom>
          <a:noFill/>
          <a:ln w="9525">
            <a:noFill/>
            <a:miter lim="800000"/>
            <a:headEnd/>
            <a:tailEnd/>
          </a:ln>
        </p:spPr>
        <p:txBody>
          <a:bodyPr>
            <a:spAutoFit/>
          </a:bodyPr>
          <a:lstStyle/>
          <a:p>
            <a:pPr algn="ctr"/>
            <a:r>
              <a:rPr lang="en-US" sz="4800"/>
              <a:t>Definitions</a:t>
            </a:r>
          </a:p>
        </p:txBody>
      </p:sp>
      <p:sp>
        <p:nvSpPr>
          <p:cNvPr id="51205" name="TextBox 4"/>
          <p:cNvSpPr txBox="1">
            <a:spLocks noChangeArrowheads="1"/>
          </p:cNvSpPr>
          <p:nvPr/>
        </p:nvSpPr>
        <p:spPr bwMode="auto">
          <a:xfrm>
            <a:off x="3505200" y="838200"/>
            <a:ext cx="4114800" cy="830263"/>
          </a:xfrm>
          <a:prstGeom prst="rect">
            <a:avLst/>
          </a:prstGeom>
          <a:noFill/>
          <a:ln w="9525">
            <a:noFill/>
            <a:miter lim="800000"/>
            <a:headEnd/>
            <a:tailEnd/>
          </a:ln>
        </p:spPr>
        <p:txBody>
          <a:bodyPr>
            <a:spAutoFit/>
          </a:bodyPr>
          <a:lstStyle/>
          <a:p>
            <a:r>
              <a:rPr lang="en-US" sz="4800"/>
              <a:t>Trigger Event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2"/>
          <p:cNvSpPr txBox="1">
            <a:spLocks noChangeArrowheads="1"/>
          </p:cNvSpPr>
          <p:nvPr/>
        </p:nvSpPr>
        <p:spPr bwMode="auto">
          <a:xfrm>
            <a:off x="2695575" y="528638"/>
            <a:ext cx="4162425" cy="369887"/>
          </a:xfrm>
          <a:prstGeom prst="rect">
            <a:avLst/>
          </a:prstGeom>
          <a:noFill/>
          <a:ln w="9525">
            <a:noFill/>
            <a:miter lim="800000"/>
            <a:headEnd/>
            <a:tailEnd/>
          </a:ln>
        </p:spPr>
        <p:txBody>
          <a:bodyPr>
            <a:spAutoFit/>
          </a:bodyPr>
          <a:lstStyle/>
          <a:p>
            <a:endParaRPr lang="en-US"/>
          </a:p>
        </p:txBody>
      </p:sp>
      <p:sp>
        <p:nvSpPr>
          <p:cNvPr id="52227" name="TextBox 4"/>
          <p:cNvSpPr txBox="1">
            <a:spLocks noChangeArrowheads="1"/>
          </p:cNvSpPr>
          <p:nvPr/>
        </p:nvSpPr>
        <p:spPr bwMode="auto">
          <a:xfrm>
            <a:off x="2743200" y="0"/>
            <a:ext cx="5846763" cy="1938338"/>
          </a:xfrm>
          <a:prstGeom prst="rect">
            <a:avLst/>
          </a:prstGeom>
          <a:noFill/>
          <a:ln w="9525">
            <a:noFill/>
            <a:miter lim="800000"/>
            <a:headEnd/>
            <a:tailEnd/>
          </a:ln>
        </p:spPr>
        <p:txBody>
          <a:bodyPr>
            <a:spAutoFit/>
          </a:bodyPr>
          <a:lstStyle/>
          <a:p>
            <a:pPr algn="ctr"/>
            <a:r>
              <a:rPr lang="en-US" sz="6000"/>
              <a:t>Non-change Trigger Event</a:t>
            </a:r>
          </a:p>
        </p:txBody>
      </p:sp>
      <p:pic>
        <p:nvPicPr>
          <p:cNvPr id="5222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2243138"/>
            <a:ext cx="6267450" cy="426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847850" y="274638"/>
            <a:ext cx="7296150" cy="903287"/>
          </a:xfrm>
        </p:spPr>
        <p:txBody>
          <a:bodyPr/>
          <a:lstStyle/>
          <a:p>
            <a:r>
              <a:rPr lang="en-US" sz="4000" smtClean="0">
                <a:latin typeface="Times New Roman" pitchFamily="18" charset="0"/>
              </a:rPr>
              <a:t>When Should a PSSR be Performed</a:t>
            </a:r>
          </a:p>
        </p:txBody>
      </p:sp>
      <p:sp>
        <p:nvSpPr>
          <p:cNvPr id="53251" name="Content Placeholder 2"/>
          <p:cNvSpPr>
            <a:spLocks noGrp="1"/>
          </p:cNvSpPr>
          <p:nvPr>
            <p:ph idx="1"/>
          </p:nvPr>
        </p:nvSpPr>
        <p:spPr>
          <a:xfrm>
            <a:off x="914400" y="1843088"/>
            <a:ext cx="7864475" cy="4283075"/>
          </a:xfrm>
        </p:spPr>
        <p:txBody>
          <a:bodyPr/>
          <a:lstStyle/>
          <a:p>
            <a:pPr marL="609600" indent="-609600">
              <a:buFontTx/>
              <a:buAutoNum type="arabicPeriod"/>
            </a:pPr>
            <a:r>
              <a:rPr lang="en-US" sz="2800" smtClean="0">
                <a:latin typeface="Times New Roman" pitchFamily="18" charset="0"/>
              </a:rPr>
              <a:t>Capital project approved</a:t>
            </a:r>
          </a:p>
          <a:p>
            <a:pPr marL="609600" indent="-609600">
              <a:buFontTx/>
              <a:buNone/>
            </a:pPr>
            <a:endParaRPr lang="en-US" sz="1400" smtClean="0">
              <a:latin typeface="Times New Roman" pitchFamily="18" charset="0"/>
            </a:endParaRPr>
          </a:p>
          <a:p>
            <a:pPr marL="609600" indent="-609600">
              <a:buFontTx/>
              <a:buAutoNum type="arabicPeriod" startAt="2"/>
            </a:pPr>
            <a:r>
              <a:rPr lang="en-US" sz="2800" smtClean="0">
                <a:latin typeface="Times New Roman" pitchFamily="18" charset="0"/>
              </a:rPr>
              <a:t>Changes to Operating Facilities occur </a:t>
            </a:r>
          </a:p>
          <a:p>
            <a:pPr marL="609600" indent="-609600">
              <a:buFontTx/>
              <a:buNone/>
            </a:pPr>
            <a:endParaRPr lang="en-US" sz="1400" smtClean="0">
              <a:latin typeface="Times New Roman" pitchFamily="18" charset="0"/>
            </a:endParaRPr>
          </a:p>
          <a:p>
            <a:pPr marL="609600" indent="-609600">
              <a:buFontTx/>
              <a:buAutoNum type="arabicPeriod" startAt="3"/>
            </a:pPr>
            <a:r>
              <a:rPr lang="en-US" sz="2800" smtClean="0">
                <a:latin typeface="Times New Roman" pitchFamily="18" charset="0"/>
              </a:rPr>
              <a:t>Temporary Changes  (Flixborough)</a:t>
            </a:r>
          </a:p>
          <a:p>
            <a:pPr marL="609600" indent="-609600">
              <a:buFontTx/>
              <a:buNone/>
            </a:pPr>
            <a:endParaRPr lang="en-US" sz="1400" smtClean="0">
              <a:latin typeface="Times New Roman" pitchFamily="18" charset="0"/>
            </a:endParaRPr>
          </a:p>
          <a:p>
            <a:pPr marL="609600" indent="-609600">
              <a:buFontTx/>
              <a:buAutoNum type="arabicPeriod" startAt="4"/>
            </a:pPr>
            <a:r>
              <a:rPr lang="en-US" sz="2800" smtClean="0">
                <a:latin typeface="Times New Roman" pitchFamily="18" charset="0"/>
              </a:rPr>
              <a:t>Restart of an idled process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16100"/>
            <a:ext cx="9144000" cy="4668838"/>
          </a:xfrm>
        </p:spPr>
        <p:txBody>
          <a:bodyPr/>
          <a:lstStyle/>
          <a:p>
            <a:pPr algn="l">
              <a:defRPr/>
            </a:pPr>
            <a:r>
              <a:rPr lang="en-US" sz="2400" dirty="0" smtClean="0"/>
              <a:t> </a:t>
            </a:r>
            <a:r>
              <a:rPr lang="en-US" sz="3600" b="1" dirty="0" smtClean="0"/>
              <a:t>1. Regularly evaluating industry process safety related incident reports and how PSSR was potentially involved in the situation.</a:t>
            </a:r>
            <a:r>
              <a:rPr lang="en-US" sz="2400" b="1" dirty="0" smtClean="0"/>
              <a:t/>
            </a:r>
            <a:br>
              <a:rPr lang="en-US" sz="2400" b="1" dirty="0" smtClean="0"/>
            </a:br>
            <a:r>
              <a:rPr lang="en-US" sz="2400" b="1" dirty="0" smtClean="0"/>
              <a:t/>
            </a:r>
            <a:br>
              <a:rPr lang="en-US" sz="2400" b="1" dirty="0" smtClean="0"/>
            </a:br>
            <a:r>
              <a:rPr lang="en-US" sz="1800" b="1" dirty="0" smtClean="0"/>
              <a:t/>
            </a:r>
            <a:br>
              <a:rPr lang="en-US" sz="1800" b="1" dirty="0" smtClean="0"/>
            </a:br>
            <a:r>
              <a:rPr lang="en-US" sz="2000" dirty="0" smtClean="0"/>
              <a:t/>
            </a:r>
            <a:br>
              <a:rPr lang="en-US" sz="2000" dirty="0" smtClean="0"/>
            </a:br>
            <a:endParaRPr lang="en-US" sz="1050" dirty="0" smtClean="0"/>
          </a:p>
        </p:txBody>
      </p:sp>
      <p:sp>
        <p:nvSpPr>
          <p:cNvPr id="54275" name="TextBox 2"/>
          <p:cNvSpPr txBox="1">
            <a:spLocks noChangeArrowheads="1"/>
          </p:cNvSpPr>
          <p:nvPr/>
        </p:nvSpPr>
        <p:spPr bwMode="auto">
          <a:xfrm>
            <a:off x="2695575" y="528638"/>
            <a:ext cx="4162425" cy="369887"/>
          </a:xfrm>
          <a:prstGeom prst="rect">
            <a:avLst/>
          </a:prstGeom>
          <a:noFill/>
          <a:ln w="9525">
            <a:noFill/>
            <a:miter lim="800000"/>
            <a:headEnd/>
            <a:tailEnd/>
          </a:ln>
        </p:spPr>
        <p:txBody>
          <a:bodyPr>
            <a:spAutoFit/>
          </a:bodyPr>
          <a:lstStyle/>
          <a:p>
            <a:endParaRPr lang="en-US"/>
          </a:p>
        </p:txBody>
      </p:sp>
      <p:sp>
        <p:nvSpPr>
          <p:cNvPr id="54276" name="TextBox 4"/>
          <p:cNvSpPr txBox="1">
            <a:spLocks noChangeArrowheads="1"/>
          </p:cNvSpPr>
          <p:nvPr/>
        </p:nvSpPr>
        <p:spPr bwMode="auto">
          <a:xfrm>
            <a:off x="2622550" y="325438"/>
            <a:ext cx="6196013" cy="708025"/>
          </a:xfrm>
          <a:prstGeom prst="rect">
            <a:avLst/>
          </a:prstGeom>
          <a:noFill/>
          <a:ln w="9525">
            <a:noFill/>
            <a:miter lim="800000"/>
            <a:headEnd/>
            <a:tailEnd/>
          </a:ln>
        </p:spPr>
        <p:txBody>
          <a:bodyPr>
            <a:spAutoFit/>
          </a:bodyPr>
          <a:lstStyle/>
          <a:p>
            <a:pPr algn="ctr"/>
            <a:r>
              <a:rPr lang="en-US" sz="4000" b="1"/>
              <a:t>Best Practices – PSSR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865313"/>
            <a:ext cx="9144000" cy="2935287"/>
          </a:xfrm>
        </p:spPr>
        <p:txBody>
          <a:bodyPr/>
          <a:lstStyle/>
          <a:p>
            <a:pPr algn="l">
              <a:defRPr/>
            </a:pPr>
            <a:r>
              <a:rPr lang="en-US" b="1" dirty="0" smtClean="0"/>
              <a:t>2. Using electronic databases for capturing past PSSR documentation. </a:t>
            </a:r>
            <a:br>
              <a:rPr lang="en-US" b="1" dirty="0" smtClean="0"/>
            </a:br>
            <a:r>
              <a:rPr lang="en-US" sz="2000" b="1" dirty="0" smtClean="0"/>
              <a:t/>
            </a:r>
            <a:br>
              <a:rPr lang="en-US" sz="2000" b="1" dirty="0" smtClean="0"/>
            </a:br>
            <a:endParaRPr lang="en-US" sz="1050" i="1" dirty="0" smtClean="0"/>
          </a:p>
        </p:txBody>
      </p:sp>
      <p:sp>
        <p:nvSpPr>
          <p:cNvPr id="55299" name="TextBox 2"/>
          <p:cNvSpPr txBox="1">
            <a:spLocks noChangeArrowheads="1"/>
          </p:cNvSpPr>
          <p:nvPr/>
        </p:nvSpPr>
        <p:spPr bwMode="auto">
          <a:xfrm>
            <a:off x="2695575" y="528638"/>
            <a:ext cx="4162425" cy="369887"/>
          </a:xfrm>
          <a:prstGeom prst="rect">
            <a:avLst/>
          </a:prstGeom>
          <a:noFill/>
          <a:ln w="9525">
            <a:noFill/>
            <a:miter lim="800000"/>
            <a:headEnd/>
            <a:tailEnd/>
          </a:ln>
        </p:spPr>
        <p:txBody>
          <a:bodyPr>
            <a:spAutoFit/>
          </a:bodyPr>
          <a:lstStyle/>
          <a:p>
            <a:endParaRPr lang="en-US"/>
          </a:p>
        </p:txBody>
      </p:sp>
      <p:sp>
        <p:nvSpPr>
          <p:cNvPr id="55300" name="TextBox 4"/>
          <p:cNvSpPr txBox="1">
            <a:spLocks noChangeArrowheads="1"/>
          </p:cNvSpPr>
          <p:nvPr/>
        </p:nvSpPr>
        <p:spPr bwMode="auto">
          <a:xfrm>
            <a:off x="2622550" y="325438"/>
            <a:ext cx="6196013" cy="708025"/>
          </a:xfrm>
          <a:prstGeom prst="rect">
            <a:avLst/>
          </a:prstGeom>
          <a:noFill/>
          <a:ln w="9525">
            <a:noFill/>
            <a:miter lim="800000"/>
            <a:headEnd/>
            <a:tailEnd/>
          </a:ln>
        </p:spPr>
        <p:txBody>
          <a:bodyPr>
            <a:spAutoFit/>
          </a:bodyPr>
          <a:lstStyle/>
          <a:p>
            <a:pPr algn="ctr"/>
            <a:r>
              <a:rPr lang="en-US" sz="4000" b="1"/>
              <a:t>Best Practices - PSSR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73063" y="1889125"/>
            <a:ext cx="8421687" cy="3368675"/>
          </a:xfrm>
        </p:spPr>
        <p:txBody>
          <a:bodyPr/>
          <a:lstStyle/>
          <a:p>
            <a:pPr algn="l">
              <a:defRPr/>
            </a:pPr>
            <a:r>
              <a:rPr lang="en-US" sz="2000" dirty="0" smtClean="0">
                <a:latin typeface="+mn-lt"/>
              </a:rPr>
              <a:t/>
            </a:r>
            <a:br>
              <a:rPr lang="en-US" sz="2000" dirty="0" smtClean="0">
                <a:latin typeface="+mn-lt"/>
              </a:rPr>
            </a:br>
            <a:r>
              <a:rPr lang="en-US" b="1" dirty="0" smtClean="0">
                <a:latin typeface="+mn-lt"/>
              </a:rPr>
              <a:t>3. Performing PSSRs on selected critical maintenance activities.</a:t>
            </a:r>
            <a:br>
              <a:rPr lang="en-US" b="1" dirty="0" smtClean="0">
                <a:latin typeface="+mn-lt"/>
              </a:rPr>
            </a:br>
            <a:r>
              <a:rPr lang="en-US" sz="2400" dirty="0" smtClean="0">
                <a:latin typeface="+mn-lt"/>
              </a:rPr>
              <a:t/>
            </a:r>
            <a:br>
              <a:rPr lang="en-US" sz="2400" dirty="0" smtClean="0">
                <a:latin typeface="+mn-lt"/>
              </a:rPr>
            </a:br>
            <a:r>
              <a:rPr lang="en-US" sz="2000" i="1" dirty="0" smtClean="0">
                <a:latin typeface="+mn-lt"/>
              </a:rPr>
              <a:t/>
            </a:r>
            <a:br>
              <a:rPr lang="en-US" sz="2000" i="1" dirty="0" smtClean="0">
                <a:latin typeface="+mn-lt"/>
              </a:rPr>
            </a:br>
            <a:r>
              <a:rPr lang="en-US" sz="2000" dirty="0" smtClean="0">
                <a:latin typeface="+mn-lt"/>
              </a:rPr>
              <a:t/>
            </a:r>
            <a:br>
              <a:rPr lang="en-US" sz="2000" dirty="0" smtClean="0">
                <a:latin typeface="+mn-lt"/>
              </a:rPr>
            </a:br>
            <a:endParaRPr lang="en-US" sz="1050" dirty="0" smtClean="0"/>
          </a:p>
        </p:txBody>
      </p:sp>
      <p:sp>
        <p:nvSpPr>
          <p:cNvPr id="56323" name="TextBox 2"/>
          <p:cNvSpPr txBox="1">
            <a:spLocks noChangeArrowheads="1"/>
          </p:cNvSpPr>
          <p:nvPr/>
        </p:nvSpPr>
        <p:spPr bwMode="auto">
          <a:xfrm>
            <a:off x="2695575" y="528638"/>
            <a:ext cx="4162425" cy="369887"/>
          </a:xfrm>
          <a:prstGeom prst="rect">
            <a:avLst/>
          </a:prstGeom>
          <a:noFill/>
          <a:ln w="9525">
            <a:noFill/>
            <a:miter lim="800000"/>
            <a:headEnd/>
            <a:tailEnd/>
          </a:ln>
        </p:spPr>
        <p:txBody>
          <a:bodyPr>
            <a:spAutoFit/>
          </a:bodyPr>
          <a:lstStyle/>
          <a:p>
            <a:endParaRPr lang="en-US"/>
          </a:p>
        </p:txBody>
      </p:sp>
      <p:sp>
        <p:nvSpPr>
          <p:cNvPr id="56324" name="TextBox 4"/>
          <p:cNvSpPr txBox="1">
            <a:spLocks noChangeArrowheads="1"/>
          </p:cNvSpPr>
          <p:nvPr/>
        </p:nvSpPr>
        <p:spPr bwMode="auto">
          <a:xfrm>
            <a:off x="2622550" y="325438"/>
            <a:ext cx="6196013" cy="708025"/>
          </a:xfrm>
          <a:prstGeom prst="rect">
            <a:avLst/>
          </a:prstGeom>
          <a:noFill/>
          <a:ln w="9525">
            <a:noFill/>
            <a:miter lim="800000"/>
            <a:headEnd/>
            <a:tailEnd/>
          </a:ln>
        </p:spPr>
        <p:txBody>
          <a:bodyPr>
            <a:spAutoFit/>
          </a:bodyPr>
          <a:lstStyle/>
          <a:p>
            <a:pPr algn="ctr"/>
            <a:r>
              <a:rPr lang="en-US" sz="4000" b="1"/>
              <a:t>Best Practices - PSSR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Of </a:t>
            </a:r>
          </a:p>
        </p:txBody>
      </p:sp>
      <p:pic>
        <p:nvPicPr>
          <p:cNvPr id="11267" name="Picture 205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73063" y="2286000"/>
            <a:ext cx="8770937" cy="3560763"/>
          </a:xfrm>
        </p:spPr>
        <p:txBody>
          <a:bodyPr/>
          <a:lstStyle/>
          <a:p>
            <a:pPr algn="l">
              <a:defRPr/>
            </a:pPr>
            <a:r>
              <a:rPr lang="en-US" sz="4800" b="1" dirty="0" smtClean="0">
                <a:latin typeface="+mn-lt"/>
              </a:rPr>
              <a:t>4. Involving many different workers in the PSSR process. </a:t>
            </a:r>
            <a:br>
              <a:rPr lang="en-US" sz="4800" b="1" dirty="0" smtClean="0">
                <a:latin typeface="+mn-lt"/>
              </a:rPr>
            </a:br>
            <a:r>
              <a:rPr lang="en-US" sz="4800" b="1" dirty="0" smtClean="0">
                <a:latin typeface="+mn-lt"/>
              </a:rPr>
              <a:t/>
            </a:r>
            <a:br>
              <a:rPr lang="en-US" sz="4800" b="1" dirty="0" smtClean="0">
                <a:latin typeface="+mn-lt"/>
              </a:rPr>
            </a:br>
            <a:r>
              <a:rPr lang="en-US" sz="2400" b="1" dirty="0" smtClean="0">
                <a:latin typeface="+mn-lt"/>
              </a:rPr>
              <a:t/>
            </a:r>
            <a:br>
              <a:rPr lang="en-US" sz="2400" b="1" dirty="0" smtClean="0">
                <a:latin typeface="+mn-lt"/>
              </a:rPr>
            </a:br>
            <a:r>
              <a:rPr lang="en-US" sz="2000" dirty="0" smtClean="0">
                <a:latin typeface="+mn-lt"/>
              </a:rPr>
              <a:t/>
            </a:r>
            <a:br>
              <a:rPr lang="en-US" sz="2000" dirty="0" smtClean="0">
                <a:latin typeface="+mn-lt"/>
              </a:rPr>
            </a:br>
            <a:endParaRPr lang="en-US" sz="1050" dirty="0" smtClean="0"/>
          </a:p>
        </p:txBody>
      </p:sp>
      <p:sp>
        <p:nvSpPr>
          <p:cNvPr id="57347" name="TextBox 2"/>
          <p:cNvSpPr txBox="1">
            <a:spLocks noChangeArrowheads="1"/>
          </p:cNvSpPr>
          <p:nvPr/>
        </p:nvSpPr>
        <p:spPr bwMode="auto">
          <a:xfrm>
            <a:off x="2695575" y="528638"/>
            <a:ext cx="4162425" cy="369887"/>
          </a:xfrm>
          <a:prstGeom prst="rect">
            <a:avLst/>
          </a:prstGeom>
          <a:noFill/>
          <a:ln w="9525">
            <a:noFill/>
            <a:miter lim="800000"/>
            <a:headEnd/>
            <a:tailEnd/>
          </a:ln>
        </p:spPr>
        <p:txBody>
          <a:bodyPr>
            <a:spAutoFit/>
          </a:bodyPr>
          <a:lstStyle/>
          <a:p>
            <a:endParaRPr lang="en-US"/>
          </a:p>
        </p:txBody>
      </p:sp>
      <p:sp>
        <p:nvSpPr>
          <p:cNvPr id="57348" name="TextBox 4"/>
          <p:cNvSpPr txBox="1">
            <a:spLocks noChangeArrowheads="1"/>
          </p:cNvSpPr>
          <p:nvPr/>
        </p:nvSpPr>
        <p:spPr bwMode="auto">
          <a:xfrm>
            <a:off x="2622550" y="325438"/>
            <a:ext cx="6196013" cy="708025"/>
          </a:xfrm>
          <a:prstGeom prst="rect">
            <a:avLst/>
          </a:prstGeom>
          <a:noFill/>
          <a:ln w="9525">
            <a:noFill/>
            <a:miter lim="800000"/>
            <a:headEnd/>
            <a:tailEnd/>
          </a:ln>
        </p:spPr>
        <p:txBody>
          <a:bodyPr>
            <a:spAutoFit/>
          </a:bodyPr>
          <a:lstStyle/>
          <a:p>
            <a:pPr algn="ctr"/>
            <a:r>
              <a:rPr lang="en-US" sz="4000" b="1"/>
              <a:t>Best Practices - PSSR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4788" y="2117725"/>
            <a:ext cx="8782050" cy="3970338"/>
          </a:xfrm>
        </p:spPr>
        <p:txBody>
          <a:bodyPr/>
          <a:lstStyle/>
          <a:p>
            <a:pPr algn="l">
              <a:defRPr/>
            </a:pPr>
            <a:r>
              <a:rPr lang="en-US" b="1" dirty="0" smtClean="0">
                <a:latin typeface="+mn-lt"/>
              </a:rPr>
              <a:t>5. Selecting a PSSR team leader who is somewhat removed from the specific project involving the change</a:t>
            </a:r>
            <a:r>
              <a:rPr lang="en-US" b="1" i="1" dirty="0" smtClean="0">
                <a:latin typeface="+mn-lt"/>
              </a:rPr>
              <a:t>. </a:t>
            </a:r>
            <a:r>
              <a:rPr lang="en-US" sz="2000" b="1" i="1" dirty="0" smtClean="0">
                <a:latin typeface="+mn-lt"/>
              </a:rPr>
              <a:t/>
            </a:r>
            <a:br>
              <a:rPr lang="en-US" sz="2000" b="1" i="1" dirty="0" smtClean="0">
                <a:latin typeface="+mn-lt"/>
              </a:rPr>
            </a:br>
            <a:r>
              <a:rPr lang="en-US" sz="2000" b="1" i="1" dirty="0" smtClean="0">
                <a:latin typeface="+mn-lt"/>
              </a:rPr>
              <a:t/>
            </a:r>
            <a:br>
              <a:rPr lang="en-US" sz="2000" b="1" i="1" dirty="0" smtClean="0">
                <a:latin typeface="+mn-lt"/>
              </a:rPr>
            </a:br>
            <a:r>
              <a:rPr lang="en-US" sz="2800" dirty="0" smtClean="0">
                <a:latin typeface="+mn-lt"/>
              </a:rPr>
              <a:t/>
            </a:r>
            <a:br>
              <a:rPr lang="en-US" sz="2800" dirty="0" smtClean="0">
                <a:latin typeface="+mn-lt"/>
              </a:rPr>
            </a:br>
            <a:r>
              <a:rPr lang="en-US" sz="2000" dirty="0" smtClean="0">
                <a:latin typeface="+mn-lt"/>
              </a:rPr>
              <a:t/>
            </a:r>
            <a:br>
              <a:rPr lang="en-US" sz="2000" dirty="0" smtClean="0">
                <a:latin typeface="+mn-lt"/>
              </a:rPr>
            </a:br>
            <a:endParaRPr lang="en-US" sz="1050" i="1" dirty="0" smtClean="0">
              <a:latin typeface="Arial Narrow" pitchFamily="34" charset="0"/>
            </a:endParaRPr>
          </a:p>
        </p:txBody>
      </p:sp>
      <p:sp>
        <p:nvSpPr>
          <p:cNvPr id="58371" name="TextBox 2"/>
          <p:cNvSpPr txBox="1">
            <a:spLocks noChangeArrowheads="1"/>
          </p:cNvSpPr>
          <p:nvPr/>
        </p:nvSpPr>
        <p:spPr bwMode="auto">
          <a:xfrm>
            <a:off x="2695575" y="528638"/>
            <a:ext cx="4162425" cy="369887"/>
          </a:xfrm>
          <a:prstGeom prst="rect">
            <a:avLst/>
          </a:prstGeom>
          <a:noFill/>
          <a:ln w="9525">
            <a:noFill/>
            <a:miter lim="800000"/>
            <a:headEnd/>
            <a:tailEnd/>
          </a:ln>
        </p:spPr>
        <p:txBody>
          <a:bodyPr>
            <a:spAutoFit/>
          </a:bodyPr>
          <a:lstStyle/>
          <a:p>
            <a:endParaRPr lang="en-US"/>
          </a:p>
        </p:txBody>
      </p:sp>
      <p:sp>
        <p:nvSpPr>
          <p:cNvPr id="58372" name="TextBox 4"/>
          <p:cNvSpPr txBox="1">
            <a:spLocks noChangeArrowheads="1"/>
          </p:cNvSpPr>
          <p:nvPr/>
        </p:nvSpPr>
        <p:spPr bwMode="auto">
          <a:xfrm>
            <a:off x="2622550" y="325438"/>
            <a:ext cx="6196013" cy="708025"/>
          </a:xfrm>
          <a:prstGeom prst="rect">
            <a:avLst/>
          </a:prstGeom>
          <a:noFill/>
          <a:ln w="9525">
            <a:noFill/>
            <a:miter lim="800000"/>
            <a:headEnd/>
            <a:tailEnd/>
          </a:ln>
        </p:spPr>
        <p:txBody>
          <a:bodyPr>
            <a:spAutoFit/>
          </a:bodyPr>
          <a:lstStyle/>
          <a:p>
            <a:pPr algn="ctr"/>
            <a:r>
              <a:rPr lang="en-US" sz="4000" b="1"/>
              <a:t>Best Practices - PSSR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2154238"/>
            <a:ext cx="8915400" cy="2622550"/>
          </a:xfrm>
        </p:spPr>
        <p:txBody>
          <a:bodyPr/>
          <a:lstStyle/>
          <a:p>
            <a:pPr algn="l">
              <a:spcBef>
                <a:spcPts val="1200"/>
              </a:spcBef>
              <a:defRPr/>
            </a:pPr>
            <a:r>
              <a:rPr lang="en-US" b="1" dirty="0" smtClean="0">
                <a:latin typeface="+mn-lt"/>
              </a:rPr>
              <a:t>6. Showing open management       support for the importance of PSSR.</a:t>
            </a:r>
            <a:r>
              <a:rPr lang="en-US" sz="2000" b="1" dirty="0" smtClean="0">
                <a:latin typeface="+mn-lt"/>
              </a:rPr>
              <a:t/>
            </a:r>
            <a:br>
              <a:rPr lang="en-US" sz="2000" b="1" dirty="0" smtClean="0">
                <a:latin typeface="+mn-lt"/>
              </a:rPr>
            </a:br>
            <a:r>
              <a:rPr lang="en-US" sz="2000" b="1" dirty="0" smtClean="0">
                <a:latin typeface="+mn-lt"/>
              </a:rPr>
              <a:t/>
            </a:r>
            <a:br>
              <a:rPr lang="en-US" sz="2000" b="1" dirty="0" smtClean="0">
                <a:latin typeface="+mn-lt"/>
              </a:rPr>
            </a:br>
            <a:endParaRPr lang="en-US" sz="1050" i="1" dirty="0" smtClean="0">
              <a:latin typeface="Arial Narrow" pitchFamily="34" charset="0"/>
            </a:endParaRPr>
          </a:p>
        </p:txBody>
      </p:sp>
      <p:sp>
        <p:nvSpPr>
          <p:cNvPr id="59395" name="TextBox 2"/>
          <p:cNvSpPr txBox="1">
            <a:spLocks noChangeArrowheads="1"/>
          </p:cNvSpPr>
          <p:nvPr/>
        </p:nvSpPr>
        <p:spPr bwMode="auto">
          <a:xfrm>
            <a:off x="2695575" y="528638"/>
            <a:ext cx="4162425" cy="369887"/>
          </a:xfrm>
          <a:prstGeom prst="rect">
            <a:avLst/>
          </a:prstGeom>
          <a:noFill/>
          <a:ln w="9525">
            <a:noFill/>
            <a:miter lim="800000"/>
            <a:headEnd/>
            <a:tailEnd/>
          </a:ln>
        </p:spPr>
        <p:txBody>
          <a:bodyPr>
            <a:spAutoFit/>
          </a:bodyPr>
          <a:lstStyle/>
          <a:p>
            <a:endParaRPr lang="en-US"/>
          </a:p>
        </p:txBody>
      </p:sp>
      <p:sp>
        <p:nvSpPr>
          <p:cNvPr id="59396" name="TextBox 4"/>
          <p:cNvSpPr txBox="1">
            <a:spLocks noChangeArrowheads="1"/>
          </p:cNvSpPr>
          <p:nvPr/>
        </p:nvSpPr>
        <p:spPr bwMode="auto">
          <a:xfrm>
            <a:off x="2622550" y="325438"/>
            <a:ext cx="6196013" cy="708025"/>
          </a:xfrm>
          <a:prstGeom prst="rect">
            <a:avLst/>
          </a:prstGeom>
          <a:noFill/>
          <a:ln w="9525">
            <a:noFill/>
            <a:miter lim="800000"/>
            <a:headEnd/>
            <a:tailEnd/>
          </a:ln>
        </p:spPr>
        <p:txBody>
          <a:bodyPr>
            <a:spAutoFit/>
          </a:bodyPr>
          <a:lstStyle/>
          <a:p>
            <a:pPr algn="ctr"/>
            <a:r>
              <a:rPr lang="en-US" sz="4000" b="1"/>
              <a:t>Best Practices - PSSR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411413" y="609600"/>
            <a:ext cx="6440487" cy="1143000"/>
          </a:xfrm>
        </p:spPr>
        <p:txBody>
          <a:bodyPr/>
          <a:lstStyle/>
          <a:p>
            <a:r>
              <a:rPr lang="en-US" sz="4000" smtClean="0"/>
              <a:t>Compiling and Using a PSSR Checklist</a:t>
            </a:r>
          </a:p>
        </p:txBody>
      </p:sp>
      <p:pic>
        <p:nvPicPr>
          <p:cNvPr id="60419" name="Picture 5" descr="C:\Users\Paul\AppData\Local\Microsoft\Windows\Temporary Internet Files\Content.IE5\S5N8TSUO\MC900432640[1].png">
            <a:hlinkClick r:id="rId3" action="ppaction://hlinkpres?slideindex=1&amp;slidetitle="/>
          </p:cNvPr>
          <p:cNvPicPr>
            <a:picLocks noChangeAspect="1" noChangeArrowheads="1"/>
          </p:cNvPicPr>
          <p:nvPr/>
        </p:nvPicPr>
        <p:blipFill>
          <a:blip r:embed="rId4" cstate="print"/>
          <a:srcRect/>
          <a:stretch>
            <a:fillRect/>
          </a:stretch>
        </p:blipFill>
        <p:spPr bwMode="auto">
          <a:xfrm>
            <a:off x="1371600" y="1981200"/>
            <a:ext cx="5842000" cy="4572000"/>
          </a:xfrm>
          <a:prstGeom prst="rect">
            <a:avLst/>
          </a:prstGeom>
          <a:noFill/>
          <a:ln w="9525">
            <a:noFill/>
            <a:miter lim="800000"/>
            <a:headEnd/>
            <a:tailEnd/>
          </a:ln>
        </p:spPr>
      </p:pic>
      <p:sp>
        <p:nvSpPr>
          <p:cNvPr id="6" name="TextBox 5"/>
          <p:cNvSpPr txBox="1"/>
          <p:nvPr/>
        </p:nvSpPr>
        <p:spPr>
          <a:xfrm rot="20490622">
            <a:off x="2301132" y="2863333"/>
            <a:ext cx="2446468" cy="369332"/>
          </a:xfrm>
          <a:prstGeom prst="rect">
            <a:avLst/>
          </a:prstGeom>
          <a:noFill/>
        </p:spPr>
        <p:txBody>
          <a:bodyPr>
            <a:spAutoFit/>
          </a:bodyPr>
          <a:lstStyle/>
          <a:p>
            <a:pPr algn="ctr">
              <a:defRPr/>
            </a:pP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3" action="ppaction://hlinkpres?slideindex=1&amp;slidetitle="/>
              </a:rPr>
              <a:t>Checklist</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424113" y="482600"/>
            <a:ext cx="6376987" cy="1143000"/>
          </a:xfrm>
        </p:spPr>
        <p:txBody>
          <a:bodyPr/>
          <a:lstStyle/>
          <a:p>
            <a:r>
              <a:rPr lang="en-US" smtClean="0"/>
              <a:t>Compiling and Using a PSSR Checklist</a:t>
            </a:r>
          </a:p>
        </p:txBody>
      </p:sp>
      <p:sp>
        <p:nvSpPr>
          <p:cNvPr id="61443" name="TextBox 3"/>
          <p:cNvSpPr txBox="1">
            <a:spLocks noChangeArrowheads="1"/>
          </p:cNvSpPr>
          <p:nvPr/>
        </p:nvSpPr>
        <p:spPr bwMode="auto">
          <a:xfrm>
            <a:off x="609600" y="1905000"/>
            <a:ext cx="8026400" cy="2985433"/>
          </a:xfrm>
          <a:prstGeom prst="rect">
            <a:avLst/>
          </a:prstGeom>
          <a:noFill/>
          <a:ln w="9525">
            <a:noFill/>
            <a:miter lim="800000"/>
            <a:headEnd/>
            <a:tailEnd/>
          </a:ln>
        </p:spPr>
        <p:txBody>
          <a:bodyPr>
            <a:spAutoFit/>
          </a:bodyPr>
          <a:lstStyle/>
          <a:p>
            <a:r>
              <a:rPr lang="en-US" sz="4000" dirty="0"/>
              <a:t>The role of the PSSR program is to provide a second layer of protection around the </a:t>
            </a:r>
            <a:r>
              <a:rPr lang="en-US" sz="4000" u="sng" dirty="0"/>
              <a:t>management of change</a:t>
            </a:r>
            <a:r>
              <a:rPr lang="en-US" sz="4000" dirty="0"/>
              <a:t> element.</a:t>
            </a:r>
          </a:p>
          <a:p>
            <a:endParaRPr lang="en-US"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4000" smtClean="0"/>
              <a:t>Compiling and Using a PSSR Checklist</a:t>
            </a:r>
          </a:p>
        </p:txBody>
      </p:sp>
      <p:sp>
        <p:nvSpPr>
          <p:cNvPr id="62467" name="TextBox 3"/>
          <p:cNvSpPr txBox="1">
            <a:spLocks noChangeArrowheads="1"/>
          </p:cNvSpPr>
          <p:nvPr/>
        </p:nvSpPr>
        <p:spPr bwMode="auto">
          <a:xfrm>
            <a:off x="457200" y="2209800"/>
            <a:ext cx="8166100" cy="2308225"/>
          </a:xfrm>
          <a:prstGeom prst="rect">
            <a:avLst/>
          </a:prstGeom>
          <a:noFill/>
          <a:ln w="9525">
            <a:noFill/>
            <a:miter lim="800000"/>
            <a:headEnd/>
            <a:tailEnd/>
          </a:ln>
        </p:spPr>
        <p:txBody>
          <a:bodyPr>
            <a:spAutoFit/>
          </a:bodyPr>
          <a:lstStyle/>
          <a:p>
            <a:r>
              <a:rPr lang="en-US" sz="3600" dirty="0"/>
              <a:t>Depending upon the specific processes, materials, intermediates, and products involved, the PSSR checklist questions should be </a:t>
            </a:r>
            <a:r>
              <a:rPr lang="en-US" sz="3600" u="sng" dirty="0"/>
              <a:t>customized</a:t>
            </a:r>
            <a:r>
              <a:rPr lang="en-US" sz="3600" dirty="0"/>
              <a:t> to match the facility.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3" cstate="print"/>
          <a:srcRect/>
          <a:stretch>
            <a:fillRect/>
          </a:stretch>
        </p:blipFill>
        <p:spPr bwMode="auto">
          <a:xfrm>
            <a:off x="2667000" y="2057400"/>
            <a:ext cx="3733800"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Remaining Course Material</a:t>
            </a:r>
          </a:p>
        </p:txBody>
      </p:sp>
      <p:sp>
        <p:nvSpPr>
          <p:cNvPr id="64515" name="Content Placeholder 2"/>
          <p:cNvSpPr>
            <a:spLocks noGrp="1"/>
          </p:cNvSpPr>
          <p:nvPr>
            <p:ph idx="1"/>
          </p:nvPr>
        </p:nvSpPr>
        <p:spPr>
          <a:xfrm>
            <a:off x="228600" y="1981200"/>
            <a:ext cx="8763000" cy="4648200"/>
          </a:xfrm>
        </p:spPr>
        <p:txBody>
          <a:bodyPr/>
          <a:lstStyle/>
          <a:p>
            <a:pPr marL="514350" indent="-514350">
              <a:lnSpc>
                <a:spcPts val="2800"/>
              </a:lnSpc>
              <a:buFontTx/>
              <a:buAutoNum type="arabicPeriod"/>
            </a:pPr>
            <a:r>
              <a:rPr lang="en-US" sz="2800" dirty="0" smtClean="0"/>
              <a:t>Overview of Process Safety</a:t>
            </a:r>
          </a:p>
          <a:p>
            <a:pPr marL="514350" indent="-514350">
              <a:lnSpc>
                <a:spcPts val="2800"/>
              </a:lnSpc>
              <a:buFontTx/>
              <a:buAutoNum type="arabicPeriod"/>
            </a:pPr>
            <a:r>
              <a:rPr lang="en-US" sz="2800" dirty="0" smtClean="0"/>
              <a:t>Compliance with standards</a:t>
            </a:r>
          </a:p>
          <a:p>
            <a:pPr marL="514350" indent="-514350">
              <a:lnSpc>
                <a:spcPts val="2800"/>
              </a:lnSpc>
              <a:buFontTx/>
              <a:buAutoNum type="arabicPeriod"/>
            </a:pPr>
            <a:r>
              <a:rPr lang="en-US" sz="2800" dirty="0" smtClean="0"/>
              <a:t>Process Hazard Analysis</a:t>
            </a:r>
          </a:p>
          <a:p>
            <a:pPr marL="514350" indent="-514350">
              <a:lnSpc>
                <a:spcPts val="2800"/>
              </a:lnSpc>
              <a:buFontTx/>
              <a:buAutoNum type="arabicPeriod"/>
            </a:pPr>
            <a:r>
              <a:rPr lang="en-US" sz="2800" dirty="0" smtClean="0"/>
              <a:t>Standard Operating Procedures</a:t>
            </a:r>
          </a:p>
          <a:p>
            <a:pPr marL="514350" indent="-514350">
              <a:lnSpc>
                <a:spcPts val="2800"/>
              </a:lnSpc>
              <a:buFontTx/>
              <a:buAutoNum type="arabicPeriod"/>
            </a:pPr>
            <a:r>
              <a:rPr lang="en-US" sz="2800" dirty="0" smtClean="0"/>
              <a:t>Safe Work Procedures</a:t>
            </a:r>
          </a:p>
          <a:p>
            <a:pPr marL="514350" indent="-514350">
              <a:lnSpc>
                <a:spcPts val="2800"/>
              </a:lnSpc>
              <a:buFontTx/>
              <a:buAutoNum type="arabicPeriod"/>
            </a:pPr>
            <a:r>
              <a:rPr lang="en-US" sz="2800" dirty="0" smtClean="0"/>
              <a:t>Mechanical Integrity</a:t>
            </a:r>
          </a:p>
          <a:p>
            <a:pPr marL="514350" indent="-514350">
              <a:lnSpc>
                <a:spcPts val="2800"/>
              </a:lnSpc>
              <a:buFontTx/>
              <a:buAutoNum type="arabicPeriod"/>
            </a:pPr>
            <a:r>
              <a:rPr lang="en-US" sz="2800" b="1" dirty="0" smtClean="0">
                <a:solidFill>
                  <a:srgbClr val="FF0000"/>
                </a:solidFill>
              </a:rPr>
              <a:t>Management of Change</a:t>
            </a:r>
          </a:p>
          <a:p>
            <a:pPr marL="514350" indent="-514350">
              <a:lnSpc>
                <a:spcPts val="2800"/>
              </a:lnSpc>
              <a:buFontTx/>
              <a:buAutoNum type="arabicPeriod"/>
            </a:pPr>
            <a:r>
              <a:rPr lang="en-US" sz="2800" dirty="0" smtClean="0"/>
              <a:t>Auditing Process Safety systems</a:t>
            </a:r>
          </a:p>
          <a:p>
            <a:pPr marL="514350" indent="-514350">
              <a:lnSpc>
                <a:spcPts val="2800"/>
              </a:lnSpc>
              <a:buFontTx/>
              <a:buAutoNum type="arabicPeriod"/>
            </a:pPr>
            <a:r>
              <a:rPr lang="en-US" sz="2800" dirty="0" smtClean="0"/>
              <a:t>Emergency response procedures</a:t>
            </a:r>
          </a:p>
          <a:p>
            <a:pPr marL="514350" indent="-514350">
              <a:buFontTx/>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pic>
        <p:nvPicPr>
          <p:cNvPr id="12291" name="Picture 3"/>
          <p:cNvPicPr>
            <a:picLocks noChangeAspect="1" noChangeArrowheads="1"/>
          </p:cNvPicPr>
          <p:nvPr/>
        </p:nvPicPr>
        <p:blipFill>
          <a:blip r:embed="rId3" cstate="print"/>
          <a:srcRect/>
          <a:stretch>
            <a:fillRect/>
          </a:stretch>
        </p:blipFill>
        <p:spPr bwMode="auto">
          <a:xfrm>
            <a:off x="0" y="0"/>
            <a:ext cx="92773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371600" y="609600"/>
            <a:ext cx="7086600" cy="1143000"/>
          </a:xfrm>
        </p:spPr>
        <p:txBody>
          <a:bodyPr/>
          <a:lstStyle/>
          <a:p>
            <a:r>
              <a:rPr lang="en-US" smtClean="0"/>
              <a:t>Management of Change</a:t>
            </a:r>
          </a:p>
        </p:txBody>
      </p:sp>
      <p:sp>
        <p:nvSpPr>
          <p:cNvPr id="3" name="TextBox 2"/>
          <p:cNvSpPr txBox="1"/>
          <p:nvPr/>
        </p:nvSpPr>
        <p:spPr>
          <a:xfrm>
            <a:off x="609600" y="2819400"/>
            <a:ext cx="8229600" cy="1323975"/>
          </a:xfrm>
          <a:prstGeom prst="rect">
            <a:avLst/>
          </a:prstGeom>
          <a:noFill/>
        </p:spPr>
        <p:txBody>
          <a:bodyPr>
            <a:spAutoFit/>
          </a:bodyPr>
          <a:lstStyle/>
          <a:p>
            <a:pPr>
              <a:defRPr/>
            </a:pPr>
            <a:r>
              <a:rPr lang="en-US" sz="8000" dirty="0">
                <a:solidFill>
                  <a:schemeClr val="accent2"/>
                </a:solidFill>
                <a:effectLst>
                  <a:outerShdw blurRad="38100" dist="38100" dir="2700000" algn="tl">
                    <a:srgbClr val="000000">
                      <a:alpha val="43137"/>
                    </a:srgbClr>
                  </a:outerShdw>
                </a:effectLst>
              </a:rPr>
              <a:t>1. System Design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46088" y="1997075"/>
            <a:ext cx="8337550" cy="3108325"/>
          </a:xfrm>
        </p:spPr>
        <p:txBody>
          <a:bodyPr/>
          <a:lstStyle/>
          <a:p>
            <a:pPr algn="l"/>
            <a:r>
              <a:rPr lang="en-US" sz="3600" b="1" i="1" dirty="0" smtClean="0"/>
              <a:t>Management of change (MOC) </a:t>
            </a:r>
            <a:br>
              <a:rPr lang="en-US" sz="3600" b="1" i="1" dirty="0" smtClean="0"/>
            </a:br>
            <a:r>
              <a:rPr lang="en-US" sz="3600" dirty="0" smtClean="0"/>
              <a:t>A management system for ensuring that changes to processes are properly analyzed, documented, and communicated to affected personnel.</a:t>
            </a:r>
          </a:p>
        </p:txBody>
      </p:sp>
      <p:sp>
        <p:nvSpPr>
          <p:cNvPr id="14339" name="TextBox 2"/>
          <p:cNvSpPr txBox="1">
            <a:spLocks noChangeArrowheads="1"/>
          </p:cNvSpPr>
          <p:nvPr/>
        </p:nvSpPr>
        <p:spPr bwMode="auto">
          <a:xfrm>
            <a:off x="2695575" y="528638"/>
            <a:ext cx="4162425" cy="369887"/>
          </a:xfrm>
          <a:prstGeom prst="rect">
            <a:avLst/>
          </a:prstGeom>
          <a:noFill/>
          <a:ln w="9525">
            <a:noFill/>
            <a:miter lim="800000"/>
            <a:headEnd/>
            <a:tailEnd/>
          </a:ln>
        </p:spPr>
        <p:txBody>
          <a:bodyPr>
            <a:spAutoFit/>
          </a:bodyPr>
          <a:lstStyle/>
          <a:p>
            <a:endParaRPr lang="en-US"/>
          </a:p>
        </p:txBody>
      </p:sp>
      <p:sp>
        <p:nvSpPr>
          <p:cNvPr id="14340" name="TextBox 4"/>
          <p:cNvSpPr txBox="1">
            <a:spLocks noChangeArrowheads="1"/>
          </p:cNvSpPr>
          <p:nvPr/>
        </p:nvSpPr>
        <p:spPr bwMode="auto">
          <a:xfrm>
            <a:off x="2755900" y="325438"/>
            <a:ext cx="5846763" cy="1016000"/>
          </a:xfrm>
          <a:prstGeom prst="rect">
            <a:avLst/>
          </a:prstGeom>
          <a:noFill/>
          <a:ln w="9525">
            <a:noFill/>
            <a:miter lim="800000"/>
            <a:headEnd/>
            <a:tailEnd/>
          </a:ln>
        </p:spPr>
        <p:txBody>
          <a:bodyPr>
            <a:spAutoFit/>
          </a:bodyPr>
          <a:lstStyle/>
          <a:p>
            <a:pPr algn="ctr"/>
            <a:r>
              <a:rPr lang="en-US" sz="6000"/>
              <a:t>Definitions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ctrTitle"/>
          </p:nvPr>
        </p:nvSpPr>
        <p:spPr>
          <a:xfrm>
            <a:off x="457200" y="1981200"/>
            <a:ext cx="8458200" cy="3276600"/>
          </a:xfrm>
        </p:spPr>
        <p:txBody>
          <a:bodyPr/>
          <a:lstStyle/>
          <a:p>
            <a:pPr>
              <a:spcBef>
                <a:spcPct val="30000"/>
              </a:spcBef>
              <a:defRPr/>
            </a:pPr>
            <a:r>
              <a:rPr lang="en-US" sz="4000" kern="1200" dirty="0" smtClean="0"/>
              <a:t>process chemicals, </a:t>
            </a:r>
            <a:br>
              <a:rPr lang="en-US" sz="4000" kern="1200" dirty="0" smtClean="0"/>
            </a:br>
            <a:r>
              <a:rPr lang="en-US" sz="4000" kern="1200" dirty="0" smtClean="0"/>
              <a:t>technology, </a:t>
            </a:r>
            <a:br>
              <a:rPr lang="en-US" sz="4000" kern="1200" dirty="0" smtClean="0"/>
            </a:br>
            <a:r>
              <a:rPr lang="en-US" sz="4000" kern="1200" dirty="0" smtClean="0"/>
              <a:t>equipment, </a:t>
            </a:r>
            <a:br>
              <a:rPr lang="en-US" sz="4000" kern="1200" dirty="0" smtClean="0"/>
            </a:br>
            <a:r>
              <a:rPr lang="en-US" sz="4000" kern="1200" dirty="0" smtClean="0"/>
              <a:t>procedures</a:t>
            </a:r>
            <a:br>
              <a:rPr lang="en-US" sz="4000" kern="1200" dirty="0" smtClean="0"/>
            </a:br>
            <a:r>
              <a:rPr lang="en-US" sz="4000" kern="1200" dirty="0" smtClean="0"/>
              <a:t>facilities</a:t>
            </a:r>
          </a:p>
        </p:txBody>
      </p:sp>
      <p:sp>
        <p:nvSpPr>
          <p:cNvPr id="15363" name="Rectangle 3"/>
          <p:cNvSpPr>
            <a:spLocks noGrp="1"/>
          </p:cNvSpPr>
          <p:nvPr>
            <p:ph type="subTitle" idx="1"/>
          </p:nvPr>
        </p:nvSpPr>
        <p:spPr>
          <a:xfrm>
            <a:off x="3048000" y="228600"/>
            <a:ext cx="5715000" cy="685800"/>
          </a:xfrm>
        </p:spPr>
        <p:txBody>
          <a:bodyPr/>
          <a:lstStyle/>
          <a:p>
            <a:pPr eaLnBrk="1" hangingPunct="1"/>
            <a:r>
              <a:rPr lang="en-US" sz="3600" b="1" smtClean="0"/>
              <a:t>Management of Change </a:t>
            </a:r>
          </a:p>
        </p:txBody>
      </p:sp>
      <p:sp>
        <p:nvSpPr>
          <p:cNvPr id="5" name="Rectangle 4"/>
          <p:cNvSpPr/>
          <p:nvPr/>
        </p:nvSpPr>
        <p:spPr>
          <a:xfrm>
            <a:off x="4419600" y="1066800"/>
            <a:ext cx="2895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n w="18000">
                  <a:solidFill>
                    <a:schemeClr val="accent2">
                      <a:satMod val="140000"/>
                    </a:schemeClr>
                  </a:solidFill>
                  <a:prstDash val="solid"/>
                  <a:miter lim="800000"/>
                </a:ln>
                <a:solidFill>
                  <a:schemeClr val="tx1"/>
                </a:solidFill>
                <a:hlinkClick r:id="rId4" action="ppaction://hlinkfile"/>
              </a:rPr>
              <a:t>Types of MOC</a:t>
            </a:r>
            <a:endParaRPr lang="en-US" sz="2800" b="1" dirty="0">
              <a:ln w="18000">
                <a:solidFill>
                  <a:schemeClr val="accent2">
                    <a:satMod val="140000"/>
                  </a:schemeClr>
                </a:solidFill>
                <a:prstDash val="solid"/>
                <a:miter lim="800000"/>
              </a:ln>
              <a:solidFill>
                <a:schemeClr val="tx1"/>
              </a:solidFill>
            </a:endParaRPr>
          </a:p>
        </p:txBody>
      </p:sp>
    </p:spTree>
    <p:custDataLst>
      <p:tags r:id="rId1"/>
    </p:custData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c8fa7eca-f476-4127-ab06-6c1949956966"/>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2b83f529-ff4d-4190-af32-097487448ffd"/>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2dd2e84d-b627-4fed-afa4-a648a9797a7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97cb97a1-629a-47c0-b70d-4abdfb0d56fb"/>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914d37b1-bb62-46e3-a866-00bd9cc64e95"/>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28.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d73d15d8-895a-4d9a-9edb-02edc5ac08c8"/>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20262d3e-2ed5-4d64-9ca0-be355cde2eb9"/>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415b131d-d20a-42ac-9c59-14ff37472894"/>
</p:tagLst>
</file>

<file path=ppt/theme/theme1.xml><?xml version="1.0" encoding="utf-8"?>
<a:theme xmlns:a="http://schemas.openxmlformats.org/drawingml/2006/main" name="3_Expo">
  <a:themeElements>
    <a:clrScheme name="3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3_Expo">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CPS Them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CCPS webinar template</Template>
  <TotalTime>20024</TotalTime>
  <Words>4859</Words>
  <Application>Microsoft Office PowerPoint</Application>
  <PresentationFormat>On-screen Show (4:3)</PresentationFormat>
  <Paragraphs>422</Paragraphs>
  <Slides>57</Slides>
  <Notes>57</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3_Expo</vt:lpstr>
      <vt:lpstr>CCPS Theme</vt:lpstr>
      <vt:lpstr>Course Material</vt:lpstr>
      <vt:lpstr> 7. Management of Change</vt:lpstr>
      <vt:lpstr>Flixborough Reactor Series </vt:lpstr>
      <vt:lpstr>Bellows at Flixborough</vt:lpstr>
      <vt:lpstr>Of </vt:lpstr>
      <vt:lpstr>PowerPoint Presentation</vt:lpstr>
      <vt:lpstr>Management of Change</vt:lpstr>
      <vt:lpstr>Management of change (MOC)  A management system for ensuring that changes to processes are properly analyzed, documented, and communicated to affected personnel.</vt:lpstr>
      <vt:lpstr>process chemicals,  technology,  equipment,  procedures facilities</vt:lpstr>
      <vt:lpstr> </vt:lpstr>
      <vt:lpstr> </vt:lpstr>
      <vt:lpstr>Management of Change</vt:lpstr>
      <vt:lpstr>  </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Change Originators</vt:lpstr>
      <vt:lpstr>PowerPoint Presentation</vt:lpstr>
      <vt:lpstr>MOC Coordinator</vt:lpstr>
      <vt:lpstr>PSM Manager</vt:lpstr>
      <vt:lpstr>PowerPoint Presentation</vt:lpstr>
      <vt:lpstr>Senior Management</vt:lpstr>
      <vt:lpstr> Changes to cover under MOC</vt:lpstr>
      <vt:lpstr> Changes to cover under MOC</vt:lpstr>
      <vt:lpstr> 1.  Keep it simple 2. Obtain acceptance 3. Field test the system 4.  Provide adequate training   </vt:lpstr>
      <vt:lpstr>PowerPoint Presentation</vt:lpstr>
      <vt:lpstr> 1. Monitor effectiveness 2. Audit 3. Demonstrate commitment   </vt:lpstr>
      <vt:lpstr> </vt:lpstr>
      <vt:lpstr> </vt:lpstr>
      <vt:lpstr> </vt:lpstr>
      <vt:lpstr>Pre-Startup Safety Review</vt:lpstr>
      <vt:lpstr>PSSR</vt:lpstr>
      <vt:lpstr>  Any change being made to an existing process, or  any new facility being added to an existing process or facility, or any other activity a facility designates as needing a pre-startup safety review.  </vt:lpstr>
      <vt:lpstr>PowerPoint Presentation</vt:lpstr>
      <vt:lpstr>When Should a PSSR be Performed</vt:lpstr>
      <vt:lpstr> 1. Regularly evaluating industry process safety related incident reports and how PSSR was potentially involved in the situation.    </vt:lpstr>
      <vt:lpstr>2. Using electronic databases for capturing past PSSR documentation.   </vt:lpstr>
      <vt:lpstr> 3. Performing PSSRs on selected critical maintenance activities.    </vt:lpstr>
      <vt:lpstr>4. Involving many different workers in the PSSR process.     </vt:lpstr>
      <vt:lpstr>5. Selecting a PSSR team leader who is somewhat removed from the specific project involving the change.     </vt:lpstr>
      <vt:lpstr>6. Showing open management       support for the importance of PSSR.  </vt:lpstr>
      <vt:lpstr>Compiling and Using a PSSR Checklist</vt:lpstr>
      <vt:lpstr>Compiling and Using a PSSR Checklist</vt:lpstr>
      <vt:lpstr>Compiling and Using a PSSR Checklist</vt:lpstr>
      <vt:lpstr>PowerPoint Presentation</vt:lpstr>
      <vt:lpstr>Remaining Course Material</vt:lpstr>
    </vt:vector>
  </TitlesOfParts>
  <Company>AIChE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Safety Management Systems—the Infrastructure Needed for Success</dc:title>
  <dc:creator>roxys</dc:creator>
  <cp:lastModifiedBy>Vosburgh, Linda - OSHA</cp:lastModifiedBy>
  <cp:revision>900</cp:revision>
  <dcterms:created xsi:type="dcterms:W3CDTF">2009-11-05T19:30:08Z</dcterms:created>
  <dcterms:modified xsi:type="dcterms:W3CDTF">2013-05-23T19:08:49Z</dcterms:modified>
</cp:coreProperties>
</file>