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7" r:id="rId3"/>
    <p:sldId id="258" r:id="rId4"/>
    <p:sldId id="262" r:id="rId5"/>
    <p:sldId id="259" r:id="rId6"/>
    <p:sldId id="260" r:id="rId7"/>
    <p:sldId id="261" r:id="rId8"/>
    <p:sldId id="263" r:id="rId9"/>
    <p:sldId id="264" r:id="rId10"/>
    <p:sldId id="265" r:id="rId11"/>
    <p:sldId id="266" r:id="rId12"/>
    <p:sldId id="267" r:id="rId13"/>
    <p:sldId id="268" r:id="rId14"/>
    <p:sldId id="269" r:id="rId15"/>
    <p:sldId id="270" r:id="rId16"/>
    <p:sldId id="271" r:id="rId17"/>
    <p:sldId id="272" r:id="rId18"/>
    <p:sldId id="273" r:id="rId19"/>
    <p:sldId id="278"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889" autoAdjust="0"/>
  </p:normalViewPr>
  <p:slideViewPr>
    <p:cSldViewPr>
      <p:cViewPr varScale="1">
        <p:scale>
          <a:sx n="78" d="100"/>
          <a:sy n="78" d="100"/>
        </p:scale>
        <p:origin x="-173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8B03AE9F-5D8E-4B67-B296-4A5805108F02}" type="datetimeFigureOut">
              <a:rPr lang="en-US"/>
              <a:pPr>
                <a:defRPr/>
              </a:pPr>
              <a:t>4/12/2012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B575429E-F873-4F67-B78A-B7C3040EF31A}" type="slidenum">
              <a:rPr lang="en-US"/>
              <a:pPr>
                <a:defRPr/>
              </a:pPr>
              <a:t>‹#›</a:t>
            </a:fld>
            <a:endParaRPr lang="en-US" dirty="0"/>
          </a:p>
        </p:txBody>
      </p:sp>
    </p:spTree>
    <p:extLst>
      <p:ext uri="{BB962C8B-B14F-4D97-AF65-F5344CB8AC3E}">
        <p14:creationId xmlns:p14="http://schemas.microsoft.com/office/powerpoint/2010/main" val="41453305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Title page and credits for OSHA and WITCC.</a:t>
            </a:r>
          </a:p>
          <a:p>
            <a:pPr eaLnBrk="1" hangingPunct="1">
              <a:spcBef>
                <a:spcPct val="0"/>
              </a:spcBef>
            </a:pPr>
            <a:endParaRPr lang="en-US" smtClean="0"/>
          </a:p>
          <a:p>
            <a:pPr eaLnBrk="1" hangingPunct="1">
              <a:spcBef>
                <a:spcPct val="0"/>
              </a:spcBef>
            </a:pPr>
            <a:r>
              <a:rPr lang="en-US" smtClean="0"/>
              <a:t>Each section should include a more detailed, independent learning module of possible hazards within those situations. </a:t>
            </a:r>
          </a:p>
        </p:txBody>
      </p:sp>
      <p:sp>
        <p:nvSpPr>
          <p:cNvPr id="235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9AD7BF-81F8-4B44-8A89-45869631E933}"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Discuss current through the heart versus current through the rest of the body.  Emphasize the small level of current needed for injury versus the currents found in tools and process equipment.</a:t>
            </a:r>
          </a:p>
        </p:txBody>
      </p:sp>
      <p:sp>
        <p:nvSpPr>
          <p:cNvPr id="327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37F4DDC-AB12-41E9-BA57-1557F57F85A6}" type="slidenum">
              <a:rPr lang="en-US" smtClean="0"/>
              <a:pPr fontAlgn="base">
                <a:spcBef>
                  <a:spcPct val="0"/>
                </a:spcBef>
                <a:spcAft>
                  <a:spcPct val="0"/>
                </a:spcAft>
                <a:defRPr/>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The GFCI continually matches the amount of current going to an electrical device against the amount of current returning from the device along the electrical path.</a:t>
            </a:r>
          </a:p>
          <a:p>
            <a:pPr eaLnBrk="1" hangingPunct="1">
              <a:spcBef>
                <a:spcPct val="0"/>
              </a:spcBef>
            </a:pPr>
            <a:endParaRPr lang="en-US" smtClean="0"/>
          </a:p>
          <a:p>
            <a:pPr eaLnBrk="1" hangingPunct="1">
              <a:spcBef>
                <a:spcPct val="0"/>
              </a:spcBef>
            </a:pPr>
            <a:r>
              <a:rPr lang="en-US" smtClean="0"/>
              <a:t>Whenever the amount of current going differs from the amount returning by approximately 5 milliamperes, the GFCI interrupts the electric power within as little as 1/40 of a second, protecting you from a dangerous shock.</a:t>
            </a:r>
          </a:p>
          <a:p>
            <a:pPr eaLnBrk="1" hangingPunct="1">
              <a:spcBef>
                <a:spcPct val="0"/>
              </a:spcBef>
            </a:pPr>
            <a:endParaRPr lang="en-US" smtClean="0"/>
          </a:p>
          <a:p>
            <a:pPr eaLnBrk="1" hangingPunct="1">
              <a:spcBef>
                <a:spcPct val="0"/>
              </a:spcBef>
            </a:pPr>
            <a:r>
              <a:rPr lang="en-US" smtClean="0"/>
              <a:t>GFCI’s are able to detect the loss of current resulting from leakage through a person who is beginning to be shocked.  If this situation occurs, the GFCI switches off the current in the circuit. </a:t>
            </a:r>
          </a:p>
          <a:p>
            <a:pPr eaLnBrk="1" hangingPunct="1">
              <a:spcBef>
                <a:spcPct val="0"/>
              </a:spcBef>
            </a:pPr>
            <a:endParaRPr lang="en-US" smtClean="0"/>
          </a:p>
          <a:p>
            <a:pPr eaLnBrk="1" hangingPunct="1">
              <a:spcBef>
                <a:spcPct val="0"/>
              </a:spcBef>
            </a:pPr>
            <a:r>
              <a:rPr lang="en-US" smtClean="0"/>
              <a:t>GFCI’s are different from circuit breakers and fuses because they detect leakage currents rather than overloads.</a:t>
            </a:r>
          </a:p>
          <a:p>
            <a:pPr eaLnBrk="1" hangingPunct="1">
              <a:spcBef>
                <a:spcPct val="0"/>
              </a:spcBef>
            </a:pPr>
            <a:endParaRPr lang="en-US" smtClean="0"/>
          </a:p>
        </p:txBody>
      </p:sp>
      <p:sp>
        <p:nvSpPr>
          <p:cNvPr id="337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5BF8928-7F7C-48D9-80E8-5D6F63623A24}" type="slidenum">
              <a:rPr lang="en-US" smtClean="0"/>
              <a:pPr fontAlgn="base">
                <a:spcBef>
                  <a:spcPct val="0"/>
                </a:spcBef>
                <a:spcAft>
                  <a:spcPct val="0"/>
                </a:spcAft>
                <a:defRPr/>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Caught-in is any time you get caught-in where you cant move and someone has to help you get out of the danger.</a:t>
            </a:r>
          </a:p>
          <a:p>
            <a:pPr eaLnBrk="1" hangingPunct="1">
              <a:spcBef>
                <a:spcPct val="0"/>
              </a:spcBef>
            </a:pPr>
            <a:endParaRPr lang="en-US" smtClean="0"/>
          </a:p>
          <a:p>
            <a:pPr eaLnBrk="1" hangingPunct="1">
              <a:spcBef>
                <a:spcPct val="0"/>
              </a:spcBef>
            </a:pPr>
            <a:r>
              <a:rPr lang="en-US" smtClean="0"/>
              <a:t>Excavation Caught-in: Soil caving in.</a:t>
            </a:r>
          </a:p>
          <a:p>
            <a:pPr eaLnBrk="1" hangingPunct="1">
              <a:spcBef>
                <a:spcPct val="0"/>
              </a:spcBef>
            </a:pPr>
            <a:r>
              <a:rPr lang="en-US" smtClean="0"/>
              <a:t>Machines: Not using lock-out tag-out causing you to get caught between a machine.</a:t>
            </a:r>
          </a:p>
          <a:p>
            <a:pPr eaLnBrk="1" hangingPunct="1">
              <a:spcBef>
                <a:spcPct val="0"/>
              </a:spcBef>
            </a:pPr>
            <a:r>
              <a:rPr lang="en-US" smtClean="0"/>
              <a:t>Conveyor belts: Clothing getting stuck or sometime a part of your body.</a:t>
            </a:r>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43D02A2-CB2D-4866-863C-76FDB48EBCD6}" type="slidenum">
              <a:rPr lang="en-US" smtClean="0"/>
              <a:pPr fontAlgn="base">
                <a:spcBef>
                  <a:spcPct val="0"/>
                </a:spcBef>
                <a:spcAft>
                  <a:spcPct val="0"/>
                </a:spcAft>
                <a:defRPr/>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Discuss struck-bys statistics and causes.</a:t>
            </a:r>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41A1D41-C460-4DC3-93BC-E0CA17C17598}" type="slidenum">
              <a:rPr lang="en-US" smtClean="0"/>
              <a:pPr fontAlgn="base">
                <a:spcBef>
                  <a:spcPct val="0"/>
                </a:spcBef>
                <a:spcAft>
                  <a:spcPct val="0"/>
                </a:spcAft>
                <a:defRPr/>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Rules for proper vehicle use.</a:t>
            </a:r>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0A5EBE-47E7-4F66-934F-261032555ADD}" type="slidenum">
              <a:rPr lang="en-US" smtClean="0"/>
              <a:pPr fontAlgn="base">
                <a:spcBef>
                  <a:spcPct val="0"/>
                </a:spcBef>
                <a:spcAft>
                  <a:spcPct val="0"/>
                </a:spcAft>
                <a:defRPr/>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Precautions and hazards associated with flying and falling objects.</a:t>
            </a:r>
          </a:p>
        </p:txBody>
      </p:sp>
      <p:sp>
        <p:nvSpPr>
          <p:cNvPr id="378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B41F657-592C-4582-8325-6B95E5E10847}" type="slidenum">
              <a:rPr lang="en-US" smtClean="0"/>
              <a:pPr fontAlgn="base">
                <a:spcBef>
                  <a:spcPct val="0"/>
                </a:spcBef>
                <a:spcAft>
                  <a:spcPct val="0"/>
                </a:spcAft>
                <a:defRPr/>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Appropriate training and usage of motorized equipment.  Discuss specific equipment found in that plant or industry setting.</a:t>
            </a:r>
          </a:p>
        </p:txBody>
      </p:sp>
      <p:sp>
        <p:nvSpPr>
          <p:cNvPr id="389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A93737E-9B01-4CC5-BE76-F8A6DC4B19EB}" type="slidenum">
              <a:rPr lang="en-US" smtClean="0"/>
              <a:pPr fontAlgn="base">
                <a:spcBef>
                  <a:spcPct val="0"/>
                </a:spcBef>
                <a:spcAft>
                  <a:spcPct val="0"/>
                </a:spcAft>
                <a:defRPr/>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Discuss the proper safety and communication measures when using motorized equipment.</a:t>
            </a:r>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5186B2A-AA0B-4EF3-9CE9-EA1DD4197171}" type="slidenum">
              <a:rPr lang="en-US" smtClean="0"/>
              <a:pPr fontAlgn="base">
                <a:spcBef>
                  <a:spcPct val="0"/>
                </a:spcBef>
                <a:spcAft>
                  <a:spcPct val="0"/>
                </a:spcAft>
                <a:defRPr/>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Talk about the importance of following the lifts or any other motorized equipment safety manual for the rules and capacities. </a:t>
            </a:r>
          </a:p>
        </p:txBody>
      </p:sp>
      <p:sp>
        <p:nvSpPr>
          <p:cNvPr id="409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E58EA57-2383-4010-901C-A07E498B3078}" type="slidenum">
              <a:rPr lang="en-US" smtClean="0"/>
              <a:pPr fontAlgn="base">
                <a:spcBef>
                  <a:spcPct val="0"/>
                </a:spcBef>
                <a:spcAft>
                  <a:spcPct val="0"/>
                </a:spcAft>
                <a:defRPr/>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Questions or comments concerning general workplace hazards.</a:t>
            </a:r>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C52DC9C-4766-4308-87E1-E1E920449337}" type="slidenum">
              <a:rPr lang="en-US" smtClean="0"/>
              <a:pPr fontAlgn="base">
                <a:spcBef>
                  <a:spcPct val="0"/>
                </a:spcBef>
                <a:spcAft>
                  <a:spcPct val="0"/>
                </a:spcAft>
                <a:defRPr/>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Examples of place and situations that hazards are present and need to be addressed.</a:t>
            </a:r>
          </a:p>
        </p:txBody>
      </p:sp>
      <p:sp>
        <p:nvSpPr>
          <p:cNvPr id="245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7CF5B61-10D2-446C-9D62-6FA8A6EB15D5}" type="slidenum">
              <a:rPr lang="en-US" smtClean="0"/>
              <a:pPr fontAlgn="base">
                <a:spcBef>
                  <a:spcPct val="0"/>
                </a:spcBef>
                <a:spcAft>
                  <a:spcPct val="0"/>
                </a:spcAft>
                <a:defRPr/>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Talk to the employees about the increase of falls that happen up to date. Explain on how these number have gone up and what OSHA is doing to decrease this. </a:t>
            </a:r>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74656CD-C053-4EC9-890D-27C19038CEE3}" type="slidenum">
              <a:rPr lang="en-US" smtClean="0"/>
              <a:pPr fontAlgn="base">
                <a:spcBef>
                  <a:spcPct val="0"/>
                </a:spcBef>
                <a:spcAft>
                  <a:spcPct val="0"/>
                </a:spcAft>
                <a:defRPr/>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Explain what the difference is between why 4’ and 6’ also talk about what the height is on scaffolds. Scaffolding is 10 feet fall standard. Body belts are no longer usably for fall protection during construction work.</a:t>
            </a:r>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76E0154-AAB4-47CA-9AC8-4271C9970D23}" type="slidenum">
              <a:rPr lang="en-US" smtClean="0"/>
              <a:pPr fontAlgn="base">
                <a:spcBef>
                  <a:spcPct val="0"/>
                </a:spcBef>
                <a:spcAft>
                  <a:spcPct val="0"/>
                </a:spcAft>
                <a:defRPr/>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Talk about each of the bullets and explain what the necessary procedures to help reduce a fall.</a:t>
            </a:r>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85E8C81-0235-4535-BC68-F22752D85058}" type="slidenum">
              <a:rPr lang="en-US" smtClean="0"/>
              <a:pPr fontAlgn="base">
                <a:spcBef>
                  <a:spcPct val="0"/>
                </a:spcBef>
                <a:spcAft>
                  <a:spcPct val="0"/>
                </a:spcAft>
                <a:defRPr/>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Visual examples of PFAS equipment.</a:t>
            </a:r>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ECC294E-4820-4052-921E-B136DF0175AE}" type="slidenum">
              <a:rPr lang="en-US" smtClean="0"/>
              <a:pPr fontAlgn="base">
                <a:spcBef>
                  <a:spcPct val="0"/>
                </a:spcBef>
                <a:spcAft>
                  <a:spcPct val="0"/>
                </a:spcAft>
                <a:defRPr/>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Explain the dangers of electrical hazards.</a:t>
            </a:r>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7864D10-3E31-47F4-8A7E-CC1701789EA8}" type="slidenum">
              <a:rPr lang="en-US" smtClean="0"/>
              <a:pPr fontAlgn="base">
                <a:spcBef>
                  <a:spcPct val="0"/>
                </a:spcBef>
                <a:spcAft>
                  <a:spcPct val="0"/>
                </a:spcAft>
                <a:defRPr/>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Operating an electric switch is like turning on a water faucet. Behind the faucet or switch there must be a source of water or electricity with something to transport it, and with a force to make it flow. In the case of water, the source is a reservoir or pumping station; the transportation is through pipes; and the force to make it flow is provided by a pump. For electricity, the source is the power generating station; current travels through electric conductors (wires); and the force to make it flow - voltage, measured in volts, is provided by a generator.</a:t>
            </a:r>
          </a:p>
          <a:p>
            <a:pPr eaLnBrk="1" hangingPunct="1">
              <a:spcBef>
                <a:spcPct val="0"/>
              </a:spcBef>
            </a:pPr>
            <a:endParaRPr lang="en-US" u="sng" smtClean="0"/>
          </a:p>
          <a:p>
            <a:pPr eaLnBrk="1" hangingPunct="1">
              <a:spcBef>
                <a:spcPct val="0"/>
              </a:spcBef>
            </a:pPr>
            <a:r>
              <a:rPr lang="en-US" u="sng" smtClean="0"/>
              <a:t>Resistance</a:t>
            </a:r>
          </a:p>
          <a:p>
            <a:pPr eaLnBrk="1" hangingPunct="1">
              <a:spcBef>
                <a:spcPct val="0"/>
              </a:spcBef>
            </a:pPr>
            <a:r>
              <a:rPr lang="en-US" smtClean="0"/>
              <a:t>- Dry skin has a fairly high resistance, but when moist, resistance drops radically, making it a ready conductor.</a:t>
            </a:r>
          </a:p>
          <a:p>
            <a:pPr eaLnBrk="1" hangingPunct="1">
              <a:spcBef>
                <a:spcPct val="0"/>
              </a:spcBef>
            </a:pPr>
            <a:r>
              <a:rPr lang="en-US" smtClean="0"/>
              <a:t>- Measured in ohms.</a:t>
            </a:r>
          </a:p>
          <a:p>
            <a:pPr eaLnBrk="1" hangingPunct="1">
              <a:spcBef>
                <a:spcPct val="0"/>
              </a:spcBef>
            </a:pPr>
            <a:endParaRPr lang="en-US" smtClean="0"/>
          </a:p>
          <a:p>
            <a:pPr eaLnBrk="1" hangingPunct="1">
              <a:spcBef>
                <a:spcPct val="0"/>
              </a:spcBef>
            </a:pPr>
            <a:r>
              <a:rPr lang="en-US" smtClean="0"/>
              <a:t>Use extra caution when working with electricity when water is present in the environment or on the skin.  Pure water is a poor conductor, but small amounts of impurities, such as salt and acid (both are contained in perspiration), make it a ready conductor.</a:t>
            </a:r>
          </a:p>
          <a:p>
            <a:pPr eaLnBrk="1" hangingPunct="1">
              <a:spcBef>
                <a:spcPct val="0"/>
              </a:spcBef>
            </a:pPr>
            <a:endParaRPr lang="en-US" smtClean="0"/>
          </a:p>
          <a:p>
            <a:pPr eaLnBrk="1" hangingPunct="1">
              <a:spcBef>
                <a:spcPct val="0"/>
              </a:spcBef>
            </a:pPr>
            <a:endParaRPr lang="en-US" smtClean="0"/>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A18D9EB-71F8-4132-9C8B-CE36B04AB5F8}" type="slidenum">
              <a:rPr lang="en-US" smtClean="0"/>
              <a:pPr fontAlgn="base">
                <a:spcBef>
                  <a:spcPct val="0"/>
                </a:spcBef>
                <a:spcAft>
                  <a:spcPct val="0"/>
                </a:spcAft>
                <a:defRPr/>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solidFill>
                  <a:srgbClr val="FFFFFF"/>
                </a:solidFill>
              </a:rPr>
              <a:t>A small current that passes through the trunk of the body (heart and lungs) is capable of causing severe injury or electrocution.</a:t>
            </a:r>
          </a:p>
          <a:p>
            <a:pPr eaLnBrk="1" hangingPunct="1">
              <a:spcBef>
                <a:spcPct val="0"/>
              </a:spcBef>
            </a:pPr>
            <a:endParaRPr lang="en-US" smtClean="0">
              <a:solidFill>
                <a:srgbClr val="FFFFFF"/>
              </a:solidFill>
            </a:endParaRPr>
          </a:p>
          <a:p>
            <a:pPr eaLnBrk="1" hangingPunct="1">
              <a:spcBef>
                <a:spcPct val="0"/>
              </a:spcBef>
            </a:pPr>
            <a:r>
              <a:rPr lang="en-US" smtClean="0"/>
              <a:t>Low voltages can be extremely dangerous because, all other factors being equal, the degree of injury increases the longer the body is in contact with the circuit.</a:t>
            </a:r>
          </a:p>
          <a:p>
            <a:pPr eaLnBrk="1" hangingPunct="1">
              <a:spcBef>
                <a:spcPct val="0"/>
              </a:spcBef>
            </a:pPr>
            <a:endParaRPr lang="en-US" smtClean="0"/>
          </a:p>
        </p:txBody>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243D700-3BB9-47DE-A1E8-7537E209FAFA}" type="slidenum">
              <a:rPr lang="en-US" smtClean="0"/>
              <a:pPr fontAlgn="base">
                <a:spcBef>
                  <a:spcPct val="0"/>
                </a:spcBef>
                <a:spcAft>
                  <a:spcPct val="0"/>
                </a:spcAft>
                <a:defRPr/>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smtClean="0"/>
              <a:t>Click to edit Master title style</a:t>
            </a:r>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13"/>
          <p:cNvSpPr>
            <a:spLocks noGrp="1"/>
          </p:cNvSpPr>
          <p:nvPr>
            <p:ph type="dt" sz="half" idx="10"/>
          </p:nvPr>
        </p:nvSpPr>
        <p:spPr/>
        <p:txBody>
          <a:bodyPr/>
          <a:lstStyle>
            <a:lvl1pPr>
              <a:defRPr/>
            </a:lvl1pPr>
          </a:lstStyle>
          <a:p>
            <a:pPr>
              <a:defRPr/>
            </a:pPr>
            <a:fld id="{B9040C4A-198D-4E40-9C09-C8786ED7F56E}" type="datetimeFigureOut">
              <a:rPr lang="en-US"/>
              <a:pPr>
                <a:defRPr/>
              </a:pPr>
              <a:t>4/12/2012</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5545B450-A7AE-4410-B2E8-F0827D717563}" type="slidenum">
              <a:rPr lang="en-US"/>
              <a:pPr>
                <a:defRPr/>
              </a:pPr>
              <a:t>‹#›</a:t>
            </a:fld>
            <a:endParaRPr lang="en-US" dirty="0"/>
          </a:p>
        </p:txBody>
      </p:sp>
    </p:spTree>
    <p:extLst>
      <p:ext uri="{BB962C8B-B14F-4D97-AF65-F5344CB8AC3E}">
        <p14:creationId xmlns:p14="http://schemas.microsoft.com/office/powerpoint/2010/main" val="2115301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5009EE1A-75B5-429C-A2D2-ACAC1F18E97E}" type="datetimeFigureOut">
              <a:rPr lang="en-US"/>
              <a:pPr>
                <a:defRPr/>
              </a:pPr>
              <a:t>4/12/2012</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A6DB622C-8435-4076-8DB7-8797FB6871FA}" type="slidenum">
              <a:rPr lang="en-US"/>
              <a:pPr>
                <a:defRPr/>
              </a:pPr>
              <a:t>‹#›</a:t>
            </a:fld>
            <a:endParaRPr lang="en-US" dirty="0"/>
          </a:p>
        </p:txBody>
      </p:sp>
    </p:spTree>
    <p:extLst>
      <p:ext uri="{BB962C8B-B14F-4D97-AF65-F5344CB8AC3E}">
        <p14:creationId xmlns:p14="http://schemas.microsoft.com/office/powerpoint/2010/main" val="4268349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90CADFF0-D2EC-4AA7-A9EE-CE273102A0D0}" type="datetimeFigureOut">
              <a:rPr lang="en-US"/>
              <a:pPr>
                <a:defRPr/>
              </a:pPr>
              <a:t>4/12/2012</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EB99AE2C-673C-4A22-8702-FB89D9522306}" type="slidenum">
              <a:rPr lang="en-US"/>
              <a:pPr>
                <a:defRPr/>
              </a:pPr>
              <a:t>‹#›</a:t>
            </a:fld>
            <a:endParaRPr lang="en-US" dirty="0"/>
          </a:p>
        </p:txBody>
      </p:sp>
    </p:spTree>
    <p:extLst>
      <p:ext uri="{BB962C8B-B14F-4D97-AF65-F5344CB8AC3E}">
        <p14:creationId xmlns:p14="http://schemas.microsoft.com/office/powerpoint/2010/main" val="2705498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754A8F0-0A49-4FBD-8E3A-68A35EC49B3D}" type="datetimeFigureOut">
              <a:rPr lang="en-US"/>
              <a:pPr>
                <a:defRPr/>
              </a:pPr>
              <a:t>4/12/2012</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F6644BCB-CDF7-4591-ADA3-0615AF9EAD82}" type="slidenum">
              <a:rPr lang="en-US"/>
              <a:pPr>
                <a:defRPr/>
              </a:pPr>
              <a:t>‹#›</a:t>
            </a:fld>
            <a:endParaRPr lang="en-US" dirty="0"/>
          </a:p>
        </p:txBody>
      </p:sp>
    </p:spTree>
    <p:extLst>
      <p:ext uri="{BB962C8B-B14F-4D97-AF65-F5344CB8AC3E}">
        <p14:creationId xmlns:p14="http://schemas.microsoft.com/office/powerpoint/2010/main" val="2316579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C188BF7-8642-4137-947C-D8F433BF529E}" type="datetimeFigureOut">
              <a:rPr lang="en-US"/>
              <a:pPr>
                <a:defRPr/>
              </a:pPr>
              <a:t>4/12/2012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35437C9-4840-46BA-A3DA-2B39C5DF70DD}" type="slidenum">
              <a:rPr lang="en-US"/>
              <a:pPr>
                <a:defRPr/>
              </a:pPr>
              <a:t>‹#›</a:t>
            </a:fld>
            <a:endParaRPr lang="en-US" dirty="0"/>
          </a:p>
        </p:txBody>
      </p:sp>
    </p:spTree>
    <p:extLst>
      <p:ext uri="{BB962C8B-B14F-4D97-AF65-F5344CB8AC3E}">
        <p14:creationId xmlns:p14="http://schemas.microsoft.com/office/powerpoint/2010/main" val="199497074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69F5E43A-4987-479B-8514-C20E268C8971}" type="datetimeFigureOut">
              <a:rPr lang="en-US"/>
              <a:pPr>
                <a:defRPr/>
              </a:pPr>
              <a:t>4/12/2012</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99B0619A-1574-4A27-B4EB-C82BED39993B}" type="slidenum">
              <a:rPr lang="en-US"/>
              <a:pPr>
                <a:defRPr/>
              </a:pPr>
              <a:t>‹#›</a:t>
            </a:fld>
            <a:endParaRPr lang="en-US" dirty="0"/>
          </a:p>
        </p:txBody>
      </p:sp>
    </p:spTree>
    <p:extLst>
      <p:ext uri="{BB962C8B-B14F-4D97-AF65-F5344CB8AC3E}">
        <p14:creationId xmlns:p14="http://schemas.microsoft.com/office/powerpoint/2010/main" val="3081464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CE290118-B1DA-4026-9D61-A0661F82FDE3}" type="datetimeFigureOut">
              <a:rPr lang="en-US"/>
              <a:pPr>
                <a:defRPr/>
              </a:pPr>
              <a:t>4/12/2012</a:t>
            </a:fld>
            <a:endParaRPr lang="en-US" dirty="0"/>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73EA896B-BAF1-4C42-8D87-CD1E74DFA568}" type="slidenum">
              <a:rPr lang="en-US"/>
              <a:pPr>
                <a:defRPr/>
              </a:pPr>
              <a:t>‹#›</a:t>
            </a:fld>
            <a:endParaRPr lang="en-US" dirty="0"/>
          </a:p>
        </p:txBody>
      </p:sp>
    </p:spTree>
    <p:extLst>
      <p:ext uri="{BB962C8B-B14F-4D97-AF65-F5344CB8AC3E}">
        <p14:creationId xmlns:p14="http://schemas.microsoft.com/office/powerpoint/2010/main" val="775056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F7196EBA-A19F-4CEE-95D6-12772B74A58F}" type="datetimeFigureOut">
              <a:rPr lang="en-US"/>
              <a:pPr>
                <a:defRPr/>
              </a:pPr>
              <a:t>4/12/2012</a:t>
            </a:fld>
            <a:endParaRPr lang="en-US" dirty="0"/>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427ADDAB-E61D-4E42-BB03-7A2FC6E95A46}" type="slidenum">
              <a:rPr lang="en-US"/>
              <a:pPr>
                <a:defRPr/>
              </a:pPr>
              <a:t>‹#›</a:t>
            </a:fld>
            <a:endParaRPr lang="en-US" dirty="0"/>
          </a:p>
        </p:txBody>
      </p:sp>
    </p:spTree>
    <p:extLst>
      <p:ext uri="{BB962C8B-B14F-4D97-AF65-F5344CB8AC3E}">
        <p14:creationId xmlns:p14="http://schemas.microsoft.com/office/powerpoint/2010/main" val="3086877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1CFEF6B2-6E2D-4932-BFBC-AFD807F54481}" type="datetimeFigureOut">
              <a:rPr lang="en-US"/>
              <a:pPr>
                <a:defRPr/>
              </a:pPr>
              <a:t>4/12/2012</a:t>
            </a:fld>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17042CCB-EDF7-45F5-8E8A-E63AE63016FC}" type="slidenum">
              <a:rPr lang="en-US"/>
              <a:pPr>
                <a:defRPr/>
              </a:pPr>
              <a:t>‹#›</a:t>
            </a:fld>
            <a:endParaRPr lang="en-US" dirty="0"/>
          </a:p>
        </p:txBody>
      </p:sp>
    </p:spTree>
    <p:extLst>
      <p:ext uri="{BB962C8B-B14F-4D97-AF65-F5344CB8AC3E}">
        <p14:creationId xmlns:p14="http://schemas.microsoft.com/office/powerpoint/2010/main" val="1048318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AD0813D7-2592-4E9A-943B-7F92F5C8098A}" type="datetimeFigureOut">
              <a:rPr lang="en-US"/>
              <a:pPr>
                <a:defRPr/>
              </a:pPr>
              <a:t>4/12/2012</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041E77D0-AA34-4499-B38B-543202F67BC2}" type="slidenum">
              <a:rPr lang="en-US"/>
              <a:pPr>
                <a:defRPr/>
              </a:pPr>
              <a:t>‹#›</a:t>
            </a:fld>
            <a:endParaRPr lang="en-US" dirty="0"/>
          </a:p>
        </p:txBody>
      </p:sp>
    </p:spTree>
    <p:extLst>
      <p:ext uri="{BB962C8B-B14F-4D97-AF65-F5344CB8AC3E}">
        <p14:creationId xmlns:p14="http://schemas.microsoft.com/office/powerpoint/2010/main" val="3111781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4A7B8936-244F-4302-B4B8-B04AC997EB34}" type="datetimeFigureOut">
              <a:rPr lang="en-US"/>
              <a:pPr>
                <a:defRPr/>
              </a:pPr>
              <a:t>4/12/2012</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13FE525B-DD36-47BF-B751-84CA690726B9}" type="slidenum">
              <a:rPr lang="en-US"/>
              <a:pPr>
                <a:defRPr/>
              </a:pPr>
              <a:t>‹#›</a:t>
            </a:fld>
            <a:endParaRPr lang="en-US" dirty="0"/>
          </a:p>
        </p:txBody>
      </p:sp>
    </p:spTree>
    <p:extLst>
      <p:ext uri="{BB962C8B-B14F-4D97-AF65-F5344CB8AC3E}">
        <p14:creationId xmlns:p14="http://schemas.microsoft.com/office/powerpoint/2010/main" val="3837856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smtClean="0"/>
              <a:t>Click to edit Master title style</a:t>
            </a:r>
            <a:endParaRPr lang="en-US"/>
          </a:p>
        </p:txBody>
      </p:sp>
      <p:sp>
        <p:nvSpPr>
          <p:cNvPr id="1027" name="Text Placeholder 12"/>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fontAlgn="auto" latinLnBrk="0" hangingPunct="1">
              <a:spcBef>
                <a:spcPts val="0"/>
              </a:spcBef>
              <a:spcAft>
                <a:spcPts val="0"/>
              </a:spcAft>
              <a:defRPr kumimoji="0" sz="1200">
                <a:solidFill>
                  <a:schemeClr val="tx1">
                    <a:shade val="50000"/>
                  </a:schemeClr>
                </a:solidFill>
                <a:latin typeface="+mn-lt"/>
              </a:defRPr>
            </a:lvl1pPr>
          </a:lstStyle>
          <a:p>
            <a:pPr>
              <a:defRPr/>
            </a:pPr>
            <a:fld id="{E8CAF9C4-CBAA-4EE3-A621-32D543AFD8B3}" type="datetimeFigureOut">
              <a:rPr lang="en-US"/>
              <a:pPr>
                <a:defRPr/>
              </a:pPr>
              <a:t>4/12/2012</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fontAlgn="auto" latinLnBrk="0" hangingPunct="1">
              <a:spcBef>
                <a:spcPts val="0"/>
              </a:spcBef>
              <a:spcAft>
                <a:spcPts val="0"/>
              </a:spcAft>
              <a:defRPr kumimoji="0" sz="1200">
                <a:solidFill>
                  <a:schemeClr val="tx1">
                    <a:shade val="50000"/>
                  </a:schemeClr>
                </a:solidFill>
                <a:latin typeface="+mn-lt"/>
              </a:defRPr>
            </a:lvl1pPr>
          </a:lstStyle>
          <a:p>
            <a:pPr>
              <a:defRPr/>
            </a:pP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fontAlgn="auto" latinLnBrk="0" hangingPunct="1">
              <a:spcBef>
                <a:spcPts val="0"/>
              </a:spcBef>
              <a:spcAft>
                <a:spcPts val="0"/>
              </a:spcAft>
              <a:defRPr kumimoji="0" sz="1200">
                <a:solidFill>
                  <a:schemeClr val="tx1">
                    <a:shade val="50000"/>
                  </a:schemeClr>
                </a:solidFill>
                <a:latin typeface="+mn-lt"/>
              </a:defRPr>
            </a:lvl1pPr>
          </a:lstStyle>
          <a:p>
            <a:pPr>
              <a:defRPr/>
            </a:pPr>
            <a:fld id="{C1D90233-B059-444A-A29F-C8EB8EE32630}" type="slidenum">
              <a:rPr lang="en-US"/>
              <a:pPr>
                <a:defRPr/>
              </a:pPr>
              <a:t>‹#›</a:t>
            </a:fld>
            <a:endParaRPr lang="en-US" dirty="0"/>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31"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3047999"/>
          </a:xfrm>
        </p:spPr>
        <p:txBody>
          <a:bodyPr>
            <a:normAutofit fontScale="90000"/>
          </a:bodyPr>
          <a:lstStyle/>
          <a:p>
            <a:pPr eaLnBrk="1" fontAlgn="auto" hangingPunct="1">
              <a:spcAft>
                <a:spcPts val="0"/>
              </a:spcAft>
              <a:defRPr/>
            </a:pPr>
            <a:r>
              <a:rPr lang="en-US" sz="7200" u="sng" dirty="0" smtClean="0"/>
              <a:t>General Workplace Hazards</a:t>
            </a:r>
            <a:endParaRPr lang="en-US" sz="7200" u="sng" dirty="0"/>
          </a:p>
        </p:txBody>
      </p:sp>
      <p:sp>
        <p:nvSpPr>
          <p:cNvPr id="3" name="Subtitle 2"/>
          <p:cNvSpPr>
            <a:spLocks noGrp="1"/>
          </p:cNvSpPr>
          <p:nvPr>
            <p:ph type="subTitle" idx="1"/>
          </p:nvPr>
        </p:nvSpPr>
        <p:spPr>
          <a:xfrm>
            <a:off x="1371600" y="4114800"/>
            <a:ext cx="6400800" cy="2209800"/>
          </a:xfrm>
        </p:spPr>
        <p:txBody>
          <a:bodyPr>
            <a:normAutofit fontScale="62500" lnSpcReduction="20000"/>
          </a:bodyPr>
          <a:lstStyle/>
          <a:p>
            <a:pPr eaLnBrk="1" fontAlgn="auto" hangingPunct="1">
              <a:spcAft>
                <a:spcPts val="0"/>
              </a:spcAft>
              <a:buClr>
                <a:schemeClr val="tx1">
                  <a:shade val="95000"/>
                </a:schemeClr>
              </a:buClr>
              <a:buFont typeface="Wingdings 2"/>
              <a:buNone/>
              <a:defRPr/>
            </a:pPr>
            <a:r>
              <a:rPr lang="en-US" dirty="0" smtClean="0"/>
              <a:t>Developed by Western Iowa Tech Community College </a:t>
            </a:r>
          </a:p>
          <a:p>
            <a:pPr eaLnBrk="1" fontAlgn="auto" hangingPunct="1">
              <a:spcAft>
                <a:spcPts val="0"/>
              </a:spcAft>
              <a:buClr>
                <a:schemeClr val="tx1">
                  <a:shade val="95000"/>
                </a:schemeClr>
              </a:buClr>
              <a:buFont typeface="Wingdings 2"/>
              <a:buNone/>
              <a:defRPr/>
            </a:pPr>
            <a:endParaRPr lang="en-US" dirty="0" smtClean="0"/>
          </a:p>
          <a:p>
            <a:pPr eaLnBrk="1" fontAlgn="auto" hangingPunct="1">
              <a:spcAft>
                <a:spcPts val="0"/>
              </a:spcAft>
              <a:buClr>
                <a:schemeClr val="tx1">
                  <a:shade val="95000"/>
                </a:schemeClr>
              </a:buClr>
              <a:buFont typeface="Wingdings 2"/>
              <a:buNone/>
              <a:defRPr/>
            </a:pPr>
            <a:r>
              <a:rPr lang="en-US" dirty="0" smtClean="0"/>
              <a:t>This material was produced under a grant (SH-16634-07-60-F-19) from the Occupational Safety and Health Administration, U.S. Department of Labor. It does not necessarily  reflect the views or policies of the U.S. Department of Labor, nor does the mention or trade names, commercial products, or organization imply endorsement by the U.S. government.</a:t>
            </a:r>
          </a:p>
          <a:p>
            <a:pPr eaLnBrk="1" fontAlgn="auto" hangingPunct="1">
              <a:spcAft>
                <a:spcPts val="0"/>
              </a:spcAft>
              <a:buClr>
                <a:schemeClr val="tx1">
                  <a:shade val="95000"/>
                </a:schemeClr>
              </a:buClr>
              <a:buFont typeface="Wingdings 2"/>
              <a:buNone/>
              <a:defRPr/>
            </a:pPr>
            <a:endParaRPr lang="en-US"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Dangers of Electrical Shock</a:t>
            </a:r>
            <a:endParaRPr lang="en-US" dirty="0"/>
          </a:p>
        </p:txBody>
      </p:sp>
      <p:sp>
        <p:nvSpPr>
          <p:cNvPr id="3" name="Content Placeholder 2"/>
          <p:cNvSpPr>
            <a:spLocks noGrp="1"/>
          </p:cNvSpPr>
          <p:nvPr>
            <p:ph idx="1"/>
          </p:nvPr>
        </p:nvSpPr>
        <p:spPr/>
        <p:txBody>
          <a:bodyPr>
            <a:normAutofit fontScale="92500" lnSpcReduction="20000"/>
          </a:bodyPr>
          <a:lstStyle/>
          <a:p>
            <a:pPr marL="548640" indent="-411480" eaLnBrk="1" fontAlgn="auto" hangingPunct="1">
              <a:lnSpc>
                <a:spcPct val="90000"/>
              </a:lnSpc>
              <a:spcAft>
                <a:spcPts val="0"/>
              </a:spcAft>
              <a:buClr>
                <a:schemeClr val="tx1">
                  <a:shade val="95000"/>
                </a:schemeClr>
              </a:buClr>
              <a:buFont typeface="Wingdings" pitchFamily="2" charset="2"/>
              <a:buChar char="Ø"/>
              <a:defRPr/>
            </a:pPr>
            <a:r>
              <a:rPr lang="en-US" sz="2400" dirty="0" smtClean="0"/>
              <a:t>Currents greater than 75 mA* can cause ventricular fibrillation (rapid, ineffective heartbeat)</a:t>
            </a:r>
          </a:p>
          <a:p>
            <a:pPr marL="548640" indent="-411480" eaLnBrk="1" fontAlgn="auto" hangingPunct="1">
              <a:lnSpc>
                <a:spcPct val="90000"/>
              </a:lnSpc>
              <a:spcAft>
                <a:spcPts val="0"/>
              </a:spcAft>
              <a:buClr>
                <a:schemeClr val="tx1">
                  <a:shade val="95000"/>
                </a:schemeClr>
              </a:buClr>
              <a:buFont typeface="Wingdings" pitchFamily="2" charset="2"/>
              <a:buChar char="Ø"/>
              <a:defRPr/>
            </a:pPr>
            <a:r>
              <a:rPr lang="en-US" sz="2400" dirty="0" smtClean="0"/>
              <a:t>Will cause death in a few minutes unless a defibrillator is used </a:t>
            </a:r>
          </a:p>
          <a:p>
            <a:pPr marL="548640" indent="-411480" eaLnBrk="1" fontAlgn="auto" hangingPunct="1">
              <a:lnSpc>
                <a:spcPct val="90000"/>
              </a:lnSpc>
              <a:spcAft>
                <a:spcPts val="0"/>
              </a:spcAft>
              <a:buClr>
                <a:schemeClr val="tx1">
                  <a:shade val="95000"/>
                </a:schemeClr>
              </a:buClr>
              <a:buFont typeface="Wingdings" pitchFamily="2" charset="2"/>
              <a:buChar char="Ø"/>
              <a:defRPr/>
            </a:pPr>
            <a:r>
              <a:rPr lang="en-US" sz="2400" dirty="0" smtClean="0"/>
              <a:t>75 mA is not much current – a small power drill uses 30 times as much</a:t>
            </a:r>
          </a:p>
          <a:p>
            <a:pPr marL="548640" indent="-411480" eaLnBrk="1" fontAlgn="auto" hangingPunct="1">
              <a:spcAft>
                <a:spcPts val="0"/>
              </a:spcAft>
              <a:buClr>
                <a:schemeClr val="tx1">
                  <a:shade val="95000"/>
                </a:schemeClr>
              </a:buClr>
              <a:buFont typeface="Wingdings" pitchFamily="2" charset="2"/>
              <a:buChar char="Ø"/>
              <a:defRPr/>
            </a:pPr>
            <a:r>
              <a:rPr lang="en-US" sz="2400" dirty="0" smtClean="0"/>
              <a:t>* mA = milliampere = 1/1,000 of an ampere</a:t>
            </a:r>
          </a:p>
          <a:p>
            <a:pPr marL="548640" indent="-411480" eaLnBrk="1" fontAlgn="auto" hangingPunct="1">
              <a:spcAft>
                <a:spcPts val="0"/>
              </a:spcAft>
              <a:buClr>
                <a:schemeClr val="tx1">
                  <a:shade val="95000"/>
                </a:schemeClr>
              </a:buClr>
              <a:buFont typeface="Wingdings 2"/>
              <a:buChar char=""/>
              <a:defRPr/>
            </a:pPr>
            <a:endParaRPr lang="en-US" dirty="0" smtClean="0"/>
          </a:p>
          <a:p>
            <a:pPr marL="548640" indent="-411480" eaLnBrk="1" fontAlgn="auto" hangingPunct="1">
              <a:spcAft>
                <a:spcPts val="0"/>
              </a:spcAft>
              <a:buClr>
                <a:schemeClr val="tx1">
                  <a:shade val="95000"/>
                </a:schemeClr>
              </a:buClr>
              <a:buFont typeface="Wingdings 2"/>
              <a:buChar char=""/>
              <a:defRPr/>
            </a:pPr>
            <a:endParaRPr lang="en-US" dirty="0"/>
          </a:p>
          <a:p>
            <a:pPr marL="548640" indent="-411480" eaLnBrk="1" fontAlgn="auto" hangingPunct="1">
              <a:spcAft>
                <a:spcPts val="0"/>
              </a:spcAft>
              <a:buClr>
                <a:schemeClr val="tx1">
                  <a:shade val="95000"/>
                </a:schemeClr>
              </a:buClr>
              <a:buFont typeface="Wingdings 2"/>
              <a:buChar char=""/>
              <a:defRPr/>
            </a:pPr>
            <a:endParaRPr lang="en-US" dirty="0" smtClean="0"/>
          </a:p>
          <a:p>
            <a:pPr marL="548640" indent="-411480" eaLnBrk="1" fontAlgn="auto" hangingPunct="1">
              <a:spcAft>
                <a:spcPts val="0"/>
              </a:spcAft>
              <a:buClr>
                <a:schemeClr val="tx1">
                  <a:shade val="95000"/>
                </a:schemeClr>
              </a:buClr>
              <a:buFont typeface="Wingdings 2"/>
              <a:buNone/>
              <a:defRPr/>
            </a:pPr>
            <a:r>
              <a:rPr lang="en-US" dirty="0" smtClean="0"/>
              <a:t>                         </a:t>
            </a:r>
          </a:p>
          <a:p>
            <a:pPr marL="548640" indent="-411480" eaLnBrk="1" fontAlgn="auto" hangingPunct="1">
              <a:spcAft>
                <a:spcPts val="0"/>
              </a:spcAft>
              <a:buClr>
                <a:schemeClr val="tx1">
                  <a:shade val="95000"/>
                </a:schemeClr>
              </a:buClr>
              <a:buFont typeface="Wingdings 2"/>
              <a:buNone/>
              <a:defRPr/>
            </a:pPr>
            <a:r>
              <a:rPr lang="en-US" dirty="0" smtClean="0"/>
              <a:t>                                </a:t>
            </a:r>
            <a:endParaRPr lang="en-US" i="1" dirty="0" smtClean="0"/>
          </a:p>
          <a:p>
            <a:pPr marL="548640" indent="-411480" eaLnBrk="1" fontAlgn="auto" hangingPunct="1">
              <a:spcAft>
                <a:spcPts val="0"/>
              </a:spcAft>
              <a:buClr>
                <a:schemeClr val="tx1">
                  <a:shade val="95000"/>
                </a:schemeClr>
              </a:buClr>
              <a:buFont typeface="Wingdings 2"/>
              <a:buNone/>
              <a:defRPr/>
            </a:pPr>
            <a:r>
              <a:rPr lang="en-US" i="1" dirty="0" smtClean="0"/>
              <a:t>                               Defibrillator in use</a:t>
            </a:r>
            <a:endParaRPr lang="en-US" dirty="0"/>
          </a:p>
        </p:txBody>
      </p:sp>
      <p:pic>
        <p:nvPicPr>
          <p:cNvPr id="12292" name="Picture 12" descr="aedcode2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3657600"/>
            <a:ext cx="252095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trips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Ground-Fault Circuit Interrupter</a:t>
            </a:r>
            <a:endParaRPr lang="en-US" dirty="0"/>
          </a:p>
        </p:txBody>
      </p:sp>
      <p:sp>
        <p:nvSpPr>
          <p:cNvPr id="13315" name="Content Placeholder 2"/>
          <p:cNvSpPr>
            <a:spLocks noGrp="1"/>
          </p:cNvSpPr>
          <p:nvPr>
            <p:ph idx="1"/>
          </p:nvPr>
        </p:nvSpPr>
        <p:spPr/>
        <p:txBody>
          <a:bodyPr/>
          <a:lstStyle/>
          <a:p>
            <a:pPr eaLnBrk="1" hangingPunct="1">
              <a:lnSpc>
                <a:spcPct val="90000"/>
              </a:lnSpc>
              <a:buFont typeface="Wingdings" pitchFamily="2" charset="2"/>
              <a:buChar char="Ø"/>
            </a:pPr>
            <a:r>
              <a:rPr lang="en-US" sz="2200" smtClean="0"/>
              <a:t>This device protects you from dangerous shock</a:t>
            </a:r>
          </a:p>
          <a:p>
            <a:pPr eaLnBrk="1" hangingPunct="1">
              <a:lnSpc>
                <a:spcPct val="90000"/>
              </a:lnSpc>
              <a:buFont typeface="Wingdings" pitchFamily="2" charset="2"/>
              <a:buChar char="Ø"/>
            </a:pPr>
            <a:r>
              <a:rPr lang="en-US" sz="2200" smtClean="0"/>
              <a:t>The GFCI detects a difference in current between the black and white circuit wires </a:t>
            </a:r>
          </a:p>
          <a:p>
            <a:pPr eaLnBrk="1" hangingPunct="1">
              <a:lnSpc>
                <a:spcPct val="90000"/>
              </a:lnSpc>
              <a:buFontTx/>
              <a:buNone/>
            </a:pPr>
            <a:r>
              <a:rPr lang="en-US" sz="2200" smtClean="0"/>
              <a:t>	(This could happen when electrical equipment is not working correctly, causing current “leakage” – known as a </a:t>
            </a:r>
            <a:r>
              <a:rPr lang="en-US" sz="2200" i="1" smtClean="0"/>
              <a:t>ground fault.</a:t>
            </a:r>
            <a:r>
              <a:rPr lang="en-US" sz="2200" smtClean="0"/>
              <a:t>)</a:t>
            </a:r>
          </a:p>
          <a:p>
            <a:pPr eaLnBrk="1" hangingPunct="1">
              <a:lnSpc>
                <a:spcPct val="90000"/>
              </a:lnSpc>
              <a:buFont typeface="Wingdings" pitchFamily="2" charset="2"/>
              <a:buChar char="Ø"/>
            </a:pPr>
            <a:r>
              <a:rPr lang="en-US" sz="2200" smtClean="0"/>
              <a:t>If a ground fault is detected, the GFCI can shut off electricity flow in as little as </a:t>
            </a:r>
            <a:r>
              <a:rPr lang="en-US" sz="2200" u="sng" smtClean="0"/>
              <a:t>1/40 of a second</a:t>
            </a:r>
            <a:r>
              <a:rPr lang="en-US" sz="2200" smtClean="0"/>
              <a:t>, protecting you from a dangerous shock</a:t>
            </a:r>
          </a:p>
          <a:p>
            <a:pPr eaLnBrk="1" hangingPunct="1"/>
            <a:endParaRPr lang="en-US" smtClean="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86200" y="4517136"/>
            <a:ext cx="2897204" cy="2133600"/>
          </a:xfrm>
          <a:prstGeom prst="rect">
            <a:avLst/>
          </a:prstGeom>
        </p:spPr>
      </p:pic>
    </p:spTree>
  </p:cSld>
  <p:clrMapOvr>
    <a:masterClrMapping/>
  </p:clrMapOvr>
  <p:transition>
    <p:strips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Caught-ins</a:t>
            </a:r>
            <a:endParaRPr lang="en-US" dirty="0"/>
          </a:p>
        </p:txBody>
      </p:sp>
      <p:sp>
        <p:nvSpPr>
          <p:cNvPr id="14339" name="Content Placeholder 2"/>
          <p:cNvSpPr>
            <a:spLocks noGrp="1"/>
          </p:cNvSpPr>
          <p:nvPr>
            <p:ph idx="1"/>
          </p:nvPr>
        </p:nvSpPr>
        <p:spPr/>
        <p:txBody>
          <a:bodyPr/>
          <a:lstStyle/>
          <a:p>
            <a:pPr eaLnBrk="1" hangingPunct="1">
              <a:buFont typeface="Wingdings 2" pitchFamily="18" charset="2"/>
              <a:buNone/>
            </a:pPr>
            <a:r>
              <a:rPr lang="en-US" smtClean="0"/>
              <a:t>   Caught-ins are anything that you can get your self caught-in creating a hazard such as.</a:t>
            </a:r>
          </a:p>
          <a:p>
            <a:pPr eaLnBrk="1" hangingPunct="1">
              <a:buFont typeface="Wingdings" pitchFamily="2" charset="2"/>
              <a:buChar char="ü"/>
            </a:pPr>
            <a:r>
              <a:rPr lang="en-US" smtClean="0"/>
              <a:t>        Excavations</a:t>
            </a:r>
          </a:p>
          <a:p>
            <a:pPr eaLnBrk="1" hangingPunct="1">
              <a:buFont typeface="Wingdings" pitchFamily="2" charset="2"/>
              <a:buChar char="ü"/>
            </a:pPr>
            <a:r>
              <a:rPr lang="en-US" smtClean="0"/>
              <a:t>        Machines </a:t>
            </a:r>
          </a:p>
          <a:p>
            <a:pPr eaLnBrk="1" hangingPunct="1">
              <a:buFont typeface="Wingdings" pitchFamily="2" charset="2"/>
              <a:buChar char="ü"/>
            </a:pPr>
            <a:r>
              <a:rPr lang="en-US" smtClean="0"/>
              <a:t>       Conveyor belts</a:t>
            </a:r>
          </a:p>
          <a:p>
            <a:pPr eaLnBrk="1" hangingPunct="1">
              <a:buFont typeface="Wingdings" pitchFamily="2" charset="2"/>
              <a:buChar char="ü"/>
            </a:pPr>
            <a:r>
              <a:rPr lang="en-US" smtClean="0"/>
              <a:t>       Anything you can get your-self caught-in</a:t>
            </a:r>
          </a:p>
        </p:txBody>
      </p:sp>
    </p:spTree>
  </p:cSld>
  <p:clrMapOvr>
    <a:masterClrMapping/>
  </p:clrMapOvr>
  <p:transition>
    <p:split orient="vert"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Stuck-bys</a:t>
            </a:r>
            <a:endParaRPr lang="en-US" dirty="0"/>
          </a:p>
        </p:txBody>
      </p:sp>
      <p:sp>
        <p:nvSpPr>
          <p:cNvPr id="15363" name="Content Placeholder 2"/>
          <p:cNvSpPr>
            <a:spLocks noGrp="1"/>
          </p:cNvSpPr>
          <p:nvPr>
            <p:ph idx="1"/>
          </p:nvPr>
        </p:nvSpPr>
        <p:spPr/>
        <p:txBody>
          <a:bodyPr/>
          <a:lstStyle/>
          <a:p>
            <a:pPr eaLnBrk="1" hangingPunct="1">
              <a:buFont typeface="Wingdings" pitchFamily="2" charset="2"/>
              <a:buChar char="Ø"/>
            </a:pPr>
            <a:r>
              <a:rPr lang="en-US" smtClean="0"/>
              <a:t>Struck-by objects is another leading cause of construction-related deaths. Approximately 75% of struck-by fatalities involve heavy equipment such as trucks or cranes.</a:t>
            </a:r>
          </a:p>
          <a:p>
            <a:pPr eaLnBrk="1" hangingPunct="1">
              <a:buFont typeface="Wingdings" pitchFamily="2" charset="2"/>
              <a:buChar char="Ø"/>
            </a:pPr>
            <a:r>
              <a:rPr lang="en-US" smtClean="0"/>
              <a:t>Safety and health programs must take into account the many ways struck-by accidents can occur. The following related hazards cause the most struck-by injuries.</a:t>
            </a:r>
            <a:br>
              <a:rPr lang="en-US" smtClean="0"/>
            </a:br>
            <a:r>
              <a:rPr lang="en-US" smtClean="0"/>
              <a:t/>
            </a:r>
            <a:br>
              <a:rPr lang="en-US" smtClean="0"/>
            </a:br>
            <a:endParaRPr lang="en-US" smtClean="0"/>
          </a:p>
        </p:txBody>
      </p:sp>
    </p:spTree>
  </p:cSld>
  <p:clrMapOvr>
    <a:masterClrMapping/>
  </p:clrMapOvr>
  <p:transition>
    <p:wheel spokes="2"/>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Vehicles</a:t>
            </a:r>
            <a:endParaRPr lang="en-US" dirty="0"/>
          </a:p>
        </p:txBody>
      </p:sp>
      <p:sp>
        <p:nvSpPr>
          <p:cNvPr id="3" name="Content Placeholder 2"/>
          <p:cNvSpPr>
            <a:spLocks noGrp="1"/>
          </p:cNvSpPr>
          <p:nvPr>
            <p:ph idx="1"/>
          </p:nvPr>
        </p:nvSpPr>
        <p:spPr/>
        <p:txBody>
          <a:bodyPr>
            <a:normAutofit fontScale="92500"/>
          </a:bodyPr>
          <a:lstStyle/>
          <a:p>
            <a:pPr marL="548640" indent="-411480" eaLnBrk="1" fontAlgn="auto" hangingPunct="1">
              <a:spcAft>
                <a:spcPts val="0"/>
              </a:spcAft>
              <a:buClr>
                <a:schemeClr val="tx1">
                  <a:shade val="95000"/>
                </a:schemeClr>
              </a:buClr>
              <a:buFont typeface="Wingdings" pitchFamily="2" charset="2"/>
              <a:buChar char="Ø"/>
              <a:defRPr/>
            </a:pPr>
            <a:r>
              <a:rPr lang="en-US" dirty="0" smtClean="0"/>
              <a:t>Do not drive a vehicle in reverse gear with an obstructed rear view, unless it has an audible reverse alarm, or another worker signals that it is safe.</a:t>
            </a:r>
          </a:p>
          <a:p>
            <a:pPr marL="548640" indent="-411480" eaLnBrk="1" fontAlgn="auto" hangingPunct="1">
              <a:spcAft>
                <a:spcPts val="0"/>
              </a:spcAft>
              <a:buClr>
                <a:schemeClr val="tx1">
                  <a:shade val="95000"/>
                </a:schemeClr>
              </a:buClr>
              <a:buFont typeface="Wingdings" pitchFamily="2" charset="2"/>
              <a:buChar char="Ø"/>
              <a:defRPr/>
            </a:pPr>
            <a:r>
              <a:rPr lang="en-US" dirty="0" smtClean="0"/>
              <a:t>Drive vehicles or equipment only on roadways or grades that are safely constructed and maintained.</a:t>
            </a:r>
          </a:p>
          <a:p>
            <a:pPr marL="548640" indent="-411480" eaLnBrk="1" fontAlgn="auto" hangingPunct="1">
              <a:spcAft>
                <a:spcPts val="0"/>
              </a:spcAft>
              <a:buClr>
                <a:schemeClr val="tx1">
                  <a:shade val="95000"/>
                </a:schemeClr>
              </a:buClr>
              <a:buFont typeface="Wingdings" pitchFamily="2" charset="2"/>
              <a:buChar char="Ø"/>
              <a:defRPr/>
            </a:pPr>
            <a:r>
              <a:rPr lang="en-US" dirty="0" smtClean="0"/>
              <a:t>Do not exceed a vehicle's rated load or lift capacity.</a:t>
            </a:r>
          </a:p>
          <a:p>
            <a:pPr marL="548640" indent="-411480" eaLnBrk="1" fontAlgn="auto" hangingPunct="1">
              <a:spcAft>
                <a:spcPts val="0"/>
              </a:spcAft>
              <a:buClr>
                <a:schemeClr val="tx1">
                  <a:shade val="95000"/>
                </a:schemeClr>
              </a:buClr>
              <a:buFont typeface="Wingdings" pitchFamily="2" charset="2"/>
              <a:buChar char="Ø"/>
              <a:defRPr/>
            </a:pPr>
            <a:r>
              <a:rPr lang="en-US" dirty="0" smtClean="0"/>
              <a:t>Use traffic signs, barricades or flaggers when construction takes place near public roadways.</a:t>
            </a:r>
            <a:br>
              <a:rPr lang="en-US" dirty="0" smtClean="0"/>
            </a:br>
            <a:endParaRPr lang="en-US" dirty="0"/>
          </a:p>
        </p:txBody>
      </p:sp>
    </p:spTree>
  </p:cSld>
  <p:clrMapOvr>
    <a:masterClrMapping/>
  </p:clrMapOvr>
  <p:transition>
    <p:wheel spokes="2"/>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Falling/Flying Objects</a:t>
            </a:r>
            <a:endParaRPr lang="en-US" dirty="0"/>
          </a:p>
        </p:txBody>
      </p:sp>
      <p:sp>
        <p:nvSpPr>
          <p:cNvPr id="17411" name="Content Placeholder 2"/>
          <p:cNvSpPr>
            <a:spLocks noGrp="1"/>
          </p:cNvSpPr>
          <p:nvPr>
            <p:ph idx="1"/>
          </p:nvPr>
        </p:nvSpPr>
        <p:spPr/>
        <p:txBody>
          <a:bodyPr/>
          <a:lstStyle/>
          <a:p>
            <a:pPr eaLnBrk="1" hangingPunct="1">
              <a:buFont typeface="Wingdings" pitchFamily="2" charset="2"/>
              <a:buChar char="Ø"/>
            </a:pPr>
            <a:r>
              <a:rPr lang="en-US" sz="2400" smtClean="0"/>
              <a:t>Wear hardhats.</a:t>
            </a:r>
          </a:p>
          <a:p>
            <a:pPr eaLnBrk="1" hangingPunct="1">
              <a:buFont typeface="Wingdings" pitchFamily="2" charset="2"/>
              <a:buChar char="Ø"/>
            </a:pPr>
            <a:r>
              <a:rPr lang="en-US" sz="2400" smtClean="0"/>
              <a:t>Stack materials to prevent sliding, falling, or collapse.</a:t>
            </a:r>
          </a:p>
          <a:p>
            <a:pPr eaLnBrk="1" hangingPunct="1">
              <a:buFont typeface="Wingdings" pitchFamily="2" charset="2"/>
              <a:buChar char="Ø"/>
            </a:pPr>
            <a:r>
              <a:rPr lang="en-US" sz="2400" smtClean="0"/>
              <a:t>Use protective measures such as toeboards and debris nets. </a:t>
            </a:r>
          </a:p>
          <a:p>
            <a:pPr eaLnBrk="1" hangingPunct="1">
              <a:buFont typeface="Wingdings" pitchFamily="2" charset="2"/>
              <a:buChar char="Ø"/>
            </a:pPr>
            <a:r>
              <a:rPr lang="en-US" sz="2400" smtClean="0"/>
              <a:t>Use safety glasses, goggles, face shields, etc., where machines or tools may cause flying particles.</a:t>
            </a:r>
          </a:p>
          <a:p>
            <a:pPr eaLnBrk="1" hangingPunct="1">
              <a:buFont typeface="Wingdings" pitchFamily="2" charset="2"/>
              <a:buChar char="Ø"/>
            </a:pPr>
            <a:r>
              <a:rPr lang="en-US" sz="2400" smtClean="0"/>
              <a:t>Inspect tools, such as saws and lathes, to insure that protective guards are in good condition.</a:t>
            </a:r>
          </a:p>
          <a:p>
            <a:pPr eaLnBrk="1" hangingPunct="1">
              <a:buFont typeface="Wingdings" pitchFamily="2" charset="2"/>
              <a:buChar char="Ø"/>
            </a:pPr>
            <a:r>
              <a:rPr lang="en-US" sz="2400" smtClean="0"/>
              <a:t>Make sure you are trained in the proper operation of powder actuated tools. </a:t>
            </a:r>
          </a:p>
          <a:p>
            <a:pPr eaLnBrk="1" hangingPunct="1"/>
            <a:endParaRPr lang="en-US" sz="2400" smtClean="0"/>
          </a:p>
        </p:txBody>
      </p:sp>
    </p:spTree>
  </p:cSld>
  <p:clrMapOvr>
    <a:masterClrMapping/>
  </p:clrMapOvr>
  <p:transition>
    <p:wheel spokes="2"/>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Motorized Equipment tip-overs</a:t>
            </a:r>
            <a:endParaRPr lang="en-US" dirty="0"/>
          </a:p>
        </p:txBody>
      </p:sp>
      <p:sp>
        <p:nvSpPr>
          <p:cNvPr id="18435" name="Content Placeholder 2"/>
          <p:cNvSpPr>
            <a:spLocks noGrp="1"/>
          </p:cNvSpPr>
          <p:nvPr>
            <p:ph idx="1"/>
          </p:nvPr>
        </p:nvSpPr>
        <p:spPr/>
        <p:txBody>
          <a:bodyPr/>
          <a:lstStyle/>
          <a:p>
            <a:pPr algn="ctr" eaLnBrk="1" hangingPunct="1">
              <a:buFont typeface="Wingdings 2" pitchFamily="18" charset="2"/>
              <a:buNone/>
            </a:pPr>
            <a:r>
              <a:rPr lang="en-US" b="1" smtClean="0">
                <a:latin typeface="Times New Roman" pitchFamily="18" charset="0"/>
              </a:rPr>
              <a:t>Operator Training</a:t>
            </a:r>
          </a:p>
          <a:p>
            <a:pPr eaLnBrk="1" hangingPunct="1">
              <a:lnSpc>
                <a:spcPct val="90000"/>
              </a:lnSpc>
              <a:buFont typeface="Wingdings" pitchFamily="2" charset="2"/>
              <a:buChar char="Ø"/>
            </a:pPr>
            <a:r>
              <a:rPr lang="en-US" sz="2400" smtClean="0">
                <a:latin typeface="Times New Roman" pitchFamily="18" charset="0"/>
              </a:rPr>
              <a:t>Training must be done by a qualified person experienced with the particular lift model</a:t>
            </a:r>
          </a:p>
          <a:p>
            <a:pPr eaLnBrk="1" hangingPunct="1">
              <a:lnSpc>
                <a:spcPct val="90000"/>
              </a:lnSpc>
              <a:buFont typeface="Wingdings" pitchFamily="2" charset="2"/>
              <a:buChar char="Ø"/>
            </a:pPr>
            <a:r>
              <a:rPr lang="en-US" sz="2400" smtClean="0">
                <a:latin typeface="Times New Roman" pitchFamily="18" charset="0"/>
              </a:rPr>
              <a:t>Training must include:</a:t>
            </a:r>
          </a:p>
          <a:p>
            <a:pPr lvl="1" eaLnBrk="1" hangingPunct="1">
              <a:lnSpc>
                <a:spcPct val="90000"/>
              </a:lnSpc>
              <a:buSzPct val="60000"/>
              <a:buFont typeface="Wingdings" pitchFamily="2" charset="2"/>
              <a:buChar char="ü"/>
            </a:pPr>
            <a:r>
              <a:rPr lang="en-US" sz="2000" smtClean="0">
                <a:latin typeface="Times New Roman" pitchFamily="18" charset="0"/>
              </a:rPr>
              <a:t>	Nature of electrical, fall, and other hazards involved in operating</a:t>
            </a:r>
          </a:p>
          <a:p>
            <a:pPr lvl="1" eaLnBrk="1" hangingPunct="1">
              <a:lnSpc>
                <a:spcPct val="90000"/>
              </a:lnSpc>
              <a:buSzPct val="60000"/>
              <a:buFont typeface="Wingdings" pitchFamily="2" charset="2"/>
              <a:buNone/>
            </a:pPr>
            <a:r>
              <a:rPr lang="en-US" sz="2000" smtClean="0">
                <a:latin typeface="Times New Roman" pitchFamily="18" charset="0"/>
              </a:rPr>
              <a:t>       lift</a:t>
            </a:r>
          </a:p>
          <a:p>
            <a:pPr lvl="1" eaLnBrk="1" hangingPunct="1">
              <a:lnSpc>
                <a:spcPct val="90000"/>
              </a:lnSpc>
              <a:buSzPct val="60000"/>
              <a:buFont typeface="Wingdings" pitchFamily="2" charset="2"/>
              <a:buChar char="ü"/>
            </a:pPr>
            <a:r>
              <a:rPr lang="en-US" sz="2000" smtClean="0">
                <a:latin typeface="Times New Roman" pitchFamily="18" charset="0"/>
              </a:rPr>
              <a:t>	Precautions for dealing with hazards</a:t>
            </a:r>
          </a:p>
          <a:p>
            <a:pPr lvl="1" eaLnBrk="1" hangingPunct="1">
              <a:lnSpc>
                <a:spcPct val="90000"/>
              </a:lnSpc>
              <a:buFont typeface="Wingdings" pitchFamily="2" charset="2"/>
              <a:buChar char="ü"/>
            </a:pPr>
            <a:r>
              <a:rPr lang="en-US" sz="2000" smtClean="0">
                <a:latin typeface="Times New Roman" pitchFamily="18" charset="0"/>
              </a:rPr>
              <a:t>	Rated load capacity for the lift (including workers, tools,</a:t>
            </a:r>
          </a:p>
          <a:p>
            <a:pPr lvl="1" eaLnBrk="1" hangingPunct="1">
              <a:lnSpc>
                <a:spcPct val="90000"/>
              </a:lnSpc>
              <a:buFont typeface="Wingdings" pitchFamily="2" charset="2"/>
              <a:buNone/>
            </a:pPr>
            <a:r>
              <a:rPr lang="en-US" sz="2000" smtClean="0">
                <a:latin typeface="Times New Roman" pitchFamily="18" charset="0"/>
              </a:rPr>
              <a:t>       materials, bucket liner, etc.)</a:t>
            </a:r>
          </a:p>
          <a:p>
            <a:pPr lvl="1" eaLnBrk="1" hangingPunct="1">
              <a:lnSpc>
                <a:spcPct val="90000"/>
              </a:lnSpc>
              <a:buFont typeface="Wingdings" pitchFamily="2" charset="2"/>
              <a:buChar char="ü"/>
            </a:pPr>
            <a:r>
              <a:rPr lang="en-US" sz="2000" smtClean="0">
                <a:latin typeface="Times New Roman" pitchFamily="18" charset="0"/>
              </a:rPr>
              <a:t>	Manufacturer requirements, as outlined in operator manual</a:t>
            </a:r>
          </a:p>
          <a:p>
            <a:pPr lvl="1" eaLnBrk="1" hangingPunct="1">
              <a:lnSpc>
                <a:spcPct val="90000"/>
              </a:lnSpc>
              <a:buFont typeface="Wingdings" pitchFamily="2" charset="2"/>
              <a:buChar char="ü"/>
            </a:pPr>
            <a:r>
              <a:rPr lang="en-US" sz="2000" smtClean="0">
                <a:latin typeface="Times New Roman" pitchFamily="18" charset="0"/>
              </a:rPr>
              <a:t>	Demonstration of skill and knowledge in actual operation of the</a:t>
            </a:r>
          </a:p>
          <a:p>
            <a:pPr lvl="1" eaLnBrk="1" hangingPunct="1">
              <a:lnSpc>
                <a:spcPct val="90000"/>
              </a:lnSpc>
              <a:buFont typeface="Wingdings" pitchFamily="2" charset="2"/>
              <a:buNone/>
            </a:pPr>
            <a:r>
              <a:rPr lang="en-US" sz="2000" smtClean="0">
                <a:latin typeface="Times New Roman" pitchFamily="18" charset="0"/>
              </a:rPr>
              <a:t>       aerial lift</a:t>
            </a:r>
            <a:endParaRPr lang="en-US" sz="1400" smtClean="0">
              <a:latin typeface="Times New Roman" pitchFamily="18" charset="0"/>
            </a:endParaRPr>
          </a:p>
          <a:p>
            <a:pPr eaLnBrk="1" hangingPunct="1">
              <a:buFont typeface="Wingdings 2" pitchFamily="18" charset="2"/>
              <a:buNone/>
            </a:pPr>
            <a:endParaRPr lang="en-US" smtClean="0"/>
          </a:p>
        </p:txBody>
      </p:sp>
    </p:spTree>
  </p:cSld>
  <p:clrMapOvr>
    <a:masterClrMapping/>
  </p:clrMapOvr>
  <p:transition>
    <p:whee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Motorized Equipment tip-overs</a:t>
            </a:r>
            <a:endParaRPr lang="en-US" dirty="0"/>
          </a:p>
        </p:txBody>
      </p:sp>
      <p:sp>
        <p:nvSpPr>
          <p:cNvPr id="19459" name="Content Placeholder 2"/>
          <p:cNvSpPr>
            <a:spLocks noGrp="1"/>
          </p:cNvSpPr>
          <p:nvPr>
            <p:ph idx="1"/>
          </p:nvPr>
        </p:nvSpPr>
        <p:spPr/>
        <p:txBody>
          <a:bodyPr/>
          <a:lstStyle/>
          <a:p>
            <a:pPr eaLnBrk="1" hangingPunct="1">
              <a:buFont typeface="Wingdings" pitchFamily="2" charset="2"/>
              <a:buChar char="Ø"/>
            </a:pPr>
            <a:r>
              <a:rPr lang="en-US" sz="2400" smtClean="0">
                <a:latin typeface="Times New Roman" pitchFamily="18" charset="0"/>
              </a:rPr>
              <a:t>Do not modify aerial lift without written permission</a:t>
            </a:r>
          </a:p>
          <a:p>
            <a:pPr eaLnBrk="1" hangingPunct="1">
              <a:buFont typeface="Wingdings" pitchFamily="2" charset="2"/>
              <a:buChar char="Ø"/>
            </a:pPr>
            <a:r>
              <a:rPr lang="en-US" sz="2400" smtClean="0">
                <a:latin typeface="Times New Roman" pitchFamily="18" charset="0"/>
              </a:rPr>
              <a:t>Check safety devices, operating controls before each use</a:t>
            </a:r>
          </a:p>
          <a:p>
            <a:pPr eaLnBrk="1" hangingPunct="1">
              <a:buFont typeface="Wingdings" pitchFamily="2" charset="2"/>
              <a:buChar char="Ø"/>
            </a:pPr>
            <a:r>
              <a:rPr lang="en-US" sz="2400" smtClean="0">
                <a:latin typeface="Times New Roman" pitchFamily="18" charset="0"/>
              </a:rPr>
              <a:t>Check area in which aerial lift will be used for:</a:t>
            </a:r>
          </a:p>
          <a:p>
            <a:pPr lvl="1" eaLnBrk="1" hangingPunct="1">
              <a:buFont typeface="Wingdings" pitchFamily="2" charset="2"/>
              <a:buChar char="ü"/>
            </a:pPr>
            <a:r>
              <a:rPr lang="en-US" smtClean="0">
                <a:latin typeface="Times New Roman" pitchFamily="18" charset="0"/>
              </a:rPr>
              <a:t>	Level surface (Do not exceed manufacturer slope recommendations)</a:t>
            </a:r>
          </a:p>
          <a:p>
            <a:pPr lvl="1" eaLnBrk="1" hangingPunct="1">
              <a:buFont typeface="Wingdings" pitchFamily="2" charset="2"/>
              <a:buChar char="ü"/>
            </a:pPr>
            <a:r>
              <a:rPr lang="en-US" smtClean="0">
                <a:latin typeface="Times New Roman" pitchFamily="18" charset="0"/>
              </a:rPr>
              <a:t>	Holes, drop-offs, bumps, debris, etc.</a:t>
            </a:r>
          </a:p>
          <a:p>
            <a:pPr lvl="1" eaLnBrk="1" hangingPunct="1">
              <a:buFont typeface="Wingdings" pitchFamily="2" charset="2"/>
              <a:buChar char="ü"/>
            </a:pPr>
            <a:r>
              <a:rPr lang="en-US" smtClean="0">
                <a:latin typeface="Times New Roman" pitchFamily="18" charset="0"/>
              </a:rPr>
              <a:t>	Overhead obstructions and overhead power lines</a:t>
            </a:r>
          </a:p>
          <a:p>
            <a:pPr lvl="1" eaLnBrk="1" hangingPunct="1">
              <a:buFont typeface="Wingdings" pitchFamily="2" charset="2"/>
              <a:buChar char="ü"/>
            </a:pPr>
            <a:r>
              <a:rPr lang="en-US" smtClean="0">
                <a:latin typeface="Times New Roman" pitchFamily="18" charset="0"/>
              </a:rPr>
              <a:t>	Stable surface</a:t>
            </a:r>
          </a:p>
          <a:p>
            <a:pPr lvl="1" eaLnBrk="1" hangingPunct="1">
              <a:buFont typeface="Wingdings" pitchFamily="2" charset="2"/>
              <a:buChar char="ü"/>
            </a:pPr>
            <a:r>
              <a:rPr lang="en-US" smtClean="0">
                <a:latin typeface="Times New Roman" pitchFamily="18" charset="0"/>
              </a:rPr>
              <a:t>	Other hazards</a:t>
            </a:r>
          </a:p>
          <a:p>
            <a:pPr eaLnBrk="1" hangingPunct="1">
              <a:buFont typeface="Wingdings" pitchFamily="2" charset="2"/>
              <a:buChar char="Ø"/>
            </a:pPr>
            <a:r>
              <a:rPr lang="en-US" sz="2400" smtClean="0">
                <a:latin typeface="Times New Roman" pitchFamily="18" charset="0"/>
              </a:rPr>
              <a:t>Set outriggers, brakes, wheel chocks</a:t>
            </a:r>
          </a:p>
          <a:p>
            <a:pPr eaLnBrk="1" hangingPunct="1"/>
            <a:endParaRPr lang="en-US" smtClean="0"/>
          </a:p>
        </p:txBody>
      </p:sp>
    </p:spTree>
  </p:cSld>
  <p:clrMapOvr>
    <a:masterClrMapping/>
  </p:clrMapOvr>
  <p:transition>
    <p:whee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latin typeface="Times New Roman" charset="0"/>
              </a:rPr>
              <a:t>Preventing Tip-Overs</a:t>
            </a:r>
            <a:endParaRPr lang="en-US" dirty="0"/>
          </a:p>
        </p:txBody>
      </p:sp>
      <p:sp>
        <p:nvSpPr>
          <p:cNvPr id="20483" name="Content Placeholder 2"/>
          <p:cNvSpPr>
            <a:spLocks noGrp="1"/>
          </p:cNvSpPr>
          <p:nvPr>
            <p:ph idx="1"/>
          </p:nvPr>
        </p:nvSpPr>
        <p:spPr/>
        <p:txBody>
          <a:bodyPr/>
          <a:lstStyle/>
          <a:p>
            <a:pPr eaLnBrk="1" hangingPunct="1">
              <a:lnSpc>
                <a:spcPct val="90000"/>
              </a:lnSpc>
              <a:buFont typeface="Wingdings" pitchFamily="2" charset="2"/>
              <a:buChar char="Ø"/>
            </a:pPr>
            <a:r>
              <a:rPr lang="en-US" sz="2400" smtClean="0">
                <a:latin typeface="Times New Roman" pitchFamily="18" charset="0"/>
              </a:rPr>
              <a:t>Do not exceed manufacturer rated load capacity limits</a:t>
            </a:r>
          </a:p>
          <a:p>
            <a:pPr eaLnBrk="1" hangingPunct="1">
              <a:lnSpc>
                <a:spcPct val="90000"/>
              </a:lnSpc>
              <a:buFont typeface="Wingdings" pitchFamily="2" charset="2"/>
              <a:buChar char="Ø"/>
            </a:pPr>
            <a:r>
              <a:rPr lang="en-US" sz="2400" smtClean="0">
                <a:latin typeface="Times New Roman" pitchFamily="18" charset="0"/>
              </a:rPr>
              <a:t>Do not travel to job location with lift in elevated position.</a:t>
            </a:r>
          </a:p>
          <a:p>
            <a:pPr eaLnBrk="1" hangingPunct="1">
              <a:lnSpc>
                <a:spcPct val="90000"/>
              </a:lnSpc>
              <a:buFont typeface="Wingdings" pitchFamily="2" charset="2"/>
              <a:buChar char="Ø"/>
            </a:pPr>
            <a:r>
              <a:rPr lang="en-US" sz="2400" smtClean="0">
                <a:latin typeface="Times New Roman" pitchFamily="18" charset="0"/>
              </a:rPr>
              <a:t>Set up proper work zone protection when working near traffic	</a:t>
            </a:r>
          </a:p>
          <a:p>
            <a:pPr eaLnBrk="1" hangingPunct="1">
              <a:lnSpc>
                <a:spcPct val="90000"/>
              </a:lnSpc>
              <a:buFont typeface="Wingdings" pitchFamily="2" charset="2"/>
              <a:buChar char="Ø"/>
            </a:pPr>
            <a:r>
              <a:rPr lang="en-US" sz="2400" smtClean="0">
                <a:latin typeface="Times New Roman" pitchFamily="18" charset="0"/>
              </a:rPr>
              <a:t>Positioning of lifts</a:t>
            </a:r>
          </a:p>
          <a:p>
            <a:pPr lvl="1" eaLnBrk="1" hangingPunct="1">
              <a:lnSpc>
                <a:spcPct val="90000"/>
              </a:lnSpc>
              <a:buFont typeface="Wingdings" pitchFamily="2" charset="2"/>
              <a:buChar char="ü"/>
            </a:pPr>
            <a:r>
              <a:rPr lang="en-US" sz="1800" smtClean="0">
                <a:latin typeface="Times New Roman" pitchFamily="18" charset="0"/>
              </a:rPr>
              <a:t>	</a:t>
            </a:r>
            <a:r>
              <a:rPr lang="en-US" sz="2000" smtClean="0">
                <a:latin typeface="Times New Roman" pitchFamily="18" charset="0"/>
              </a:rPr>
              <a:t>Do not drive near drop-offs or holes.</a:t>
            </a:r>
          </a:p>
          <a:p>
            <a:pPr lvl="1" eaLnBrk="1" hangingPunct="1">
              <a:lnSpc>
                <a:spcPct val="90000"/>
              </a:lnSpc>
              <a:buFont typeface="Wingdings" pitchFamily="2" charset="2"/>
              <a:buChar char="ü"/>
            </a:pPr>
            <a:r>
              <a:rPr lang="en-US" sz="2000" smtClean="0">
                <a:latin typeface="Times New Roman" pitchFamily="18" charset="0"/>
              </a:rPr>
              <a:t>	Do not raise platform on uneven or soft surfaces. </a:t>
            </a:r>
          </a:p>
          <a:p>
            <a:pPr lvl="1" eaLnBrk="1" hangingPunct="1">
              <a:lnSpc>
                <a:spcPct val="90000"/>
              </a:lnSpc>
              <a:buFont typeface="Wingdings" pitchFamily="2" charset="2"/>
              <a:buChar char="ü"/>
            </a:pPr>
            <a:r>
              <a:rPr lang="en-US" sz="2000" smtClean="0">
                <a:latin typeface="Times New Roman" pitchFamily="18" charset="0"/>
              </a:rPr>
              <a:t>	Do not drive onto uneven or soft surfaces when elevated.</a:t>
            </a:r>
          </a:p>
          <a:p>
            <a:pPr lvl="1" eaLnBrk="1" hangingPunct="1">
              <a:lnSpc>
                <a:spcPct val="90000"/>
              </a:lnSpc>
              <a:buFont typeface="Wingdings" pitchFamily="2" charset="2"/>
              <a:buChar char="ü"/>
            </a:pPr>
            <a:r>
              <a:rPr lang="en-US" sz="2000" smtClean="0">
                <a:latin typeface="Times New Roman" pitchFamily="18" charset="0"/>
              </a:rPr>
              <a:t>	Do not raise platform on slope or drive onto slope when elevated.</a:t>
            </a:r>
          </a:p>
          <a:p>
            <a:pPr lvl="1" eaLnBrk="1" hangingPunct="1">
              <a:lnSpc>
                <a:spcPct val="90000"/>
              </a:lnSpc>
              <a:buFont typeface="Wingdings" pitchFamily="2" charset="2"/>
              <a:buChar char="ü"/>
            </a:pPr>
            <a:r>
              <a:rPr lang="en-US" sz="2000" smtClean="0">
                <a:latin typeface="Times New Roman" pitchFamily="18" charset="0"/>
              </a:rPr>
              <a:t>	Do not raise platform in windy or gusty conditions.</a:t>
            </a:r>
            <a:endParaRPr lang="en-US" sz="1800" smtClean="0">
              <a:latin typeface="Times New Roman" pitchFamily="18" charset="0"/>
            </a:endParaRPr>
          </a:p>
          <a:p>
            <a:pPr eaLnBrk="1" hangingPunct="1">
              <a:lnSpc>
                <a:spcPct val="90000"/>
              </a:lnSpc>
              <a:buFont typeface="Wingdings" pitchFamily="2" charset="2"/>
              <a:buChar char="Ø"/>
            </a:pPr>
            <a:r>
              <a:rPr lang="en-US" sz="2400" smtClean="0">
                <a:latin typeface="Times New Roman" pitchFamily="18" charset="0"/>
              </a:rPr>
              <a:t>Avoid excessive horizontal forces when working on elevated scissor lifts</a:t>
            </a:r>
          </a:p>
          <a:p>
            <a:pPr eaLnBrk="1" hangingPunct="1"/>
            <a:endParaRPr lang="en-US" smtClean="0"/>
          </a:p>
        </p:txBody>
      </p:sp>
    </p:spTree>
  </p:cSld>
  <p:clrMapOvr>
    <a:masterClrMapping/>
  </p:clrMapOvr>
  <p:transition>
    <p:whee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dirty="0"/>
          </a:p>
        </p:txBody>
      </p:sp>
      <p:sp>
        <p:nvSpPr>
          <p:cNvPr id="21507" name="Content Placeholder 2"/>
          <p:cNvSpPr>
            <a:spLocks noGrp="1"/>
          </p:cNvSpPr>
          <p:nvPr>
            <p:ph idx="1"/>
          </p:nvPr>
        </p:nvSpPr>
        <p:spPr/>
        <p:txBody>
          <a:bodyPr/>
          <a:lstStyle/>
          <a:p>
            <a:pPr eaLnBrk="1" hangingPunct="1"/>
            <a:endParaRPr lang="en-US" smtClean="0"/>
          </a:p>
          <a:p>
            <a:pPr algn="ctr" eaLnBrk="1" hangingPunct="1">
              <a:buFont typeface="Wingdings 2" pitchFamily="18" charset="2"/>
              <a:buNone/>
            </a:pPr>
            <a:r>
              <a:rPr lang="en-US" sz="9600" b="1" u="sng" smtClean="0"/>
              <a:t>Questions???</a:t>
            </a:r>
          </a:p>
        </p:txBody>
      </p:sp>
    </p:spTree>
  </p:cSld>
  <p:clrMapOvr>
    <a:masterClrMapping/>
  </p:clrMapOvr>
  <p:transition>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The Objectives are to know the Safety of following</a:t>
            </a:r>
            <a:endParaRPr lang="en-US" dirty="0"/>
          </a:p>
        </p:txBody>
      </p:sp>
      <p:sp>
        <p:nvSpPr>
          <p:cNvPr id="4099" name="Content Placeholder 2"/>
          <p:cNvSpPr>
            <a:spLocks noGrp="1"/>
          </p:cNvSpPr>
          <p:nvPr>
            <p:ph idx="1"/>
          </p:nvPr>
        </p:nvSpPr>
        <p:spPr/>
        <p:txBody>
          <a:bodyPr/>
          <a:lstStyle/>
          <a:p>
            <a:pPr eaLnBrk="1" hangingPunct="1"/>
            <a:endParaRPr lang="en-US" smtClean="0"/>
          </a:p>
          <a:p>
            <a:pPr eaLnBrk="1" hangingPunct="1">
              <a:buFont typeface="Wingdings" pitchFamily="2" charset="2"/>
              <a:buChar char="Ø"/>
            </a:pPr>
            <a:r>
              <a:rPr lang="en-US" smtClean="0"/>
              <a:t>Falls</a:t>
            </a:r>
          </a:p>
          <a:p>
            <a:pPr eaLnBrk="1" hangingPunct="1">
              <a:buFont typeface="Wingdings" pitchFamily="2" charset="2"/>
              <a:buChar char="Ø"/>
            </a:pPr>
            <a:r>
              <a:rPr lang="en-US" smtClean="0"/>
              <a:t>Electrical hazards</a:t>
            </a:r>
          </a:p>
          <a:p>
            <a:pPr eaLnBrk="1" hangingPunct="1">
              <a:buFont typeface="Wingdings" pitchFamily="2" charset="2"/>
              <a:buChar char="Ø"/>
            </a:pPr>
            <a:r>
              <a:rPr lang="en-US" smtClean="0"/>
              <a:t>Caught-ins</a:t>
            </a:r>
          </a:p>
          <a:p>
            <a:pPr eaLnBrk="1" hangingPunct="1">
              <a:buFont typeface="Wingdings" pitchFamily="2" charset="2"/>
              <a:buChar char="Ø"/>
            </a:pPr>
            <a:r>
              <a:rPr lang="en-US" smtClean="0"/>
              <a:t>Struck-bys</a:t>
            </a:r>
          </a:p>
          <a:p>
            <a:pPr eaLnBrk="1" hangingPunct="1">
              <a:buFont typeface="Wingdings" pitchFamily="2" charset="2"/>
              <a:buChar char="Ø"/>
            </a:pPr>
            <a:r>
              <a:rPr lang="en-US" smtClean="0"/>
              <a:t>Motorized equipment tip-overs</a:t>
            </a:r>
          </a:p>
        </p:txBody>
      </p:sp>
    </p:spTree>
  </p:cSld>
  <p:clrMapOvr>
    <a:masterClrMapping/>
  </p:clrMapOvr>
  <p:transition>
    <p:circl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5400" dirty="0" smtClean="0"/>
              <a:t>Falls</a:t>
            </a:r>
            <a:endParaRPr lang="en-US" sz="5400" dirty="0"/>
          </a:p>
        </p:txBody>
      </p:sp>
      <p:sp>
        <p:nvSpPr>
          <p:cNvPr id="5123" name="Content Placeholder 2"/>
          <p:cNvSpPr>
            <a:spLocks noGrp="1"/>
          </p:cNvSpPr>
          <p:nvPr>
            <p:ph idx="1"/>
          </p:nvPr>
        </p:nvSpPr>
        <p:spPr/>
        <p:txBody>
          <a:bodyPr/>
          <a:lstStyle/>
          <a:p>
            <a:pPr eaLnBrk="1" hangingPunct="1">
              <a:buFont typeface="Wingdings" pitchFamily="2" charset="2"/>
              <a:buChar char="Ø"/>
            </a:pPr>
            <a:r>
              <a:rPr lang="en-US" sz="4000" smtClean="0">
                <a:latin typeface="Arial" pitchFamily="34" charset="0"/>
              </a:rPr>
              <a:t>Falls are the </a:t>
            </a:r>
            <a:r>
              <a:rPr lang="en-US" sz="4000" i="1" smtClean="0">
                <a:latin typeface="Arial" pitchFamily="34" charset="0"/>
              </a:rPr>
              <a:t>leading cause of fatalities</a:t>
            </a:r>
          </a:p>
          <a:p>
            <a:pPr eaLnBrk="1" hangingPunct="1">
              <a:buFont typeface="Wingdings" pitchFamily="2" charset="2"/>
              <a:buChar char="Ø"/>
            </a:pPr>
            <a:r>
              <a:rPr lang="en-US" sz="4000" smtClean="0">
                <a:latin typeface="Arial" pitchFamily="34" charset="0"/>
              </a:rPr>
              <a:t>An average of </a:t>
            </a:r>
            <a:r>
              <a:rPr lang="en-US" sz="4000" i="1" smtClean="0">
                <a:latin typeface="Arial" pitchFamily="34" charset="0"/>
              </a:rPr>
              <a:t>362 fatal falls occurred each year</a:t>
            </a:r>
            <a:r>
              <a:rPr lang="en-US" sz="4000" smtClean="0">
                <a:latin typeface="Arial" pitchFamily="34" charset="0"/>
              </a:rPr>
              <a:t> from 1995 to 1999, with the trend on the increase.</a:t>
            </a:r>
            <a:endParaRPr lang="en-US" sz="4000" smtClean="0"/>
          </a:p>
        </p:txBody>
      </p:sp>
    </p:spTree>
  </p:cSld>
  <p:clrMapOvr>
    <a:masterClrMapping/>
  </p:clrMapOvr>
  <p:transition>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The use of PFAS</a:t>
            </a:r>
            <a:endParaRPr lang="en-US" dirty="0"/>
          </a:p>
        </p:txBody>
      </p:sp>
      <p:sp>
        <p:nvSpPr>
          <p:cNvPr id="6147" name="Content Placeholder 2"/>
          <p:cNvSpPr>
            <a:spLocks noGrp="1"/>
          </p:cNvSpPr>
          <p:nvPr>
            <p:ph idx="1"/>
          </p:nvPr>
        </p:nvSpPr>
        <p:spPr/>
        <p:txBody>
          <a:bodyPr/>
          <a:lstStyle/>
          <a:p>
            <a:pPr eaLnBrk="1" hangingPunct="1">
              <a:buFont typeface="Wingdings" pitchFamily="2" charset="2"/>
              <a:buChar char="Ø"/>
            </a:pPr>
            <a:r>
              <a:rPr lang="en-US" sz="4000" smtClean="0"/>
              <a:t>After 6’ or 4’ (6’ Construction, 4’ General Industry)</a:t>
            </a:r>
          </a:p>
          <a:p>
            <a:pPr eaLnBrk="1" hangingPunct="1">
              <a:buFont typeface="Wingdings" pitchFamily="2" charset="2"/>
              <a:buChar char="Ø"/>
            </a:pPr>
            <a:r>
              <a:rPr lang="en-US" sz="4000" smtClean="0"/>
              <a:t>The use of a body harness with a lanyard.</a:t>
            </a:r>
          </a:p>
          <a:p>
            <a:pPr eaLnBrk="1" hangingPunct="1">
              <a:buFont typeface="Wingdings" pitchFamily="2" charset="2"/>
              <a:buChar char="Ø"/>
            </a:pPr>
            <a:r>
              <a:rPr lang="en-US" sz="4000" smtClean="0"/>
              <a:t>A guardrail system to protect you from falls from wall openings.</a:t>
            </a:r>
          </a:p>
        </p:txBody>
      </p:sp>
    </p:spTree>
  </p:cSld>
  <p:clrMapOvr>
    <a:masterClrMapping/>
  </p:clrMapOvr>
  <p:transition>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4800" dirty="0" smtClean="0"/>
              <a:t>Prevention</a:t>
            </a:r>
            <a:endParaRPr lang="en-US" sz="4800" dirty="0"/>
          </a:p>
        </p:txBody>
      </p:sp>
      <p:sp>
        <p:nvSpPr>
          <p:cNvPr id="7171" name="Content Placeholder 2"/>
          <p:cNvSpPr>
            <a:spLocks noGrp="1"/>
          </p:cNvSpPr>
          <p:nvPr>
            <p:ph idx="1"/>
          </p:nvPr>
        </p:nvSpPr>
        <p:spPr>
          <a:xfrm>
            <a:off x="609600" y="1295400"/>
            <a:ext cx="8229600" cy="5029200"/>
          </a:xfrm>
        </p:spPr>
        <p:txBody>
          <a:bodyPr/>
          <a:lstStyle/>
          <a:p>
            <a:pPr eaLnBrk="1" hangingPunct="1">
              <a:lnSpc>
                <a:spcPct val="110000"/>
              </a:lnSpc>
              <a:buFont typeface="Wingdings" pitchFamily="2" charset="2"/>
              <a:buChar char="Ø"/>
            </a:pPr>
            <a:r>
              <a:rPr lang="en-US" smtClean="0">
                <a:latin typeface="Arial" pitchFamily="34" charset="0"/>
              </a:rPr>
              <a:t>Select fall protection systems appropriate for given situations.</a:t>
            </a:r>
          </a:p>
          <a:p>
            <a:pPr eaLnBrk="1" hangingPunct="1">
              <a:lnSpc>
                <a:spcPct val="110000"/>
              </a:lnSpc>
              <a:buFont typeface="Wingdings" pitchFamily="2" charset="2"/>
              <a:buChar char="Ø"/>
            </a:pPr>
            <a:r>
              <a:rPr lang="en-US" smtClean="0">
                <a:latin typeface="Arial" pitchFamily="34" charset="0"/>
              </a:rPr>
              <a:t>Use proper construction and installation of safety systems.</a:t>
            </a:r>
          </a:p>
          <a:p>
            <a:pPr eaLnBrk="1" hangingPunct="1">
              <a:lnSpc>
                <a:spcPct val="110000"/>
              </a:lnSpc>
              <a:buFont typeface="Wingdings" pitchFamily="2" charset="2"/>
              <a:buChar char="Ø"/>
            </a:pPr>
            <a:r>
              <a:rPr lang="en-US" smtClean="0">
                <a:latin typeface="Arial" pitchFamily="34" charset="0"/>
              </a:rPr>
              <a:t> Supervise employees properly.</a:t>
            </a:r>
          </a:p>
          <a:p>
            <a:pPr eaLnBrk="1" hangingPunct="1">
              <a:lnSpc>
                <a:spcPct val="110000"/>
              </a:lnSpc>
              <a:buFont typeface="Wingdings" pitchFamily="2" charset="2"/>
              <a:buChar char="Ø"/>
            </a:pPr>
            <a:r>
              <a:rPr lang="en-US" smtClean="0">
                <a:latin typeface="Arial" pitchFamily="34" charset="0"/>
              </a:rPr>
              <a:t> Use safe work procedures.</a:t>
            </a:r>
          </a:p>
          <a:p>
            <a:pPr eaLnBrk="1" hangingPunct="1">
              <a:lnSpc>
                <a:spcPct val="110000"/>
              </a:lnSpc>
              <a:buFont typeface="Wingdings" pitchFamily="2" charset="2"/>
              <a:buChar char="Ø"/>
            </a:pPr>
            <a:r>
              <a:rPr lang="en-US" smtClean="0">
                <a:latin typeface="Arial" pitchFamily="34" charset="0"/>
              </a:rPr>
              <a:t>Train workers in the proper selection, use, and maintenance of fall protection systems.</a:t>
            </a:r>
          </a:p>
          <a:p>
            <a:pPr eaLnBrk="1" hangingPunct="1"/>
            <a:endParaRPr lang="en-US" smtClean="0"/>
          </a:p>
        </p:txBody>
      </p:sp>
    </p:spTree>
  </p:cSld>
  <p:clrMapOvr>
    <a:masterClrMapping/>
  </p:clrMapOvr>
  <p:transition>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73162"/>
          </a:xfrm>
        </p:spPr>
        <p:txBody>
          <a:bodyPr>
            <a:normAutofit fontScale="90000"/>
          </a:bodyPr>
          <a:lstStyle/>
          <a:p>
            <a:pPr algn="l" eaLnBrk="1" fontAlgn="auto" hangingPunct="1">
              <a:spcAft>
                <a:spcPts val="0"/>
              </a:spcAft>
              <a:defRPr/>
            </a:pPr>
            <a:r>
              <a:rPr lang="en-US" sz="5400" dirty="0" smtClean="0"/>
              <a:t>                  </a:t>
            </a:r>
            <a:r>
              <a:rPr lang="en-US" sz="6000" dirty="0" smtClean="0"/>
              <a:t>PFAS</a:t>
            </a:r>
            <a:r>
              <a:rPr lang="en-US" sz="5400" dirty="0" smtClean="0"/>
              <a:t/>
            </a:r>
            <a:br>
              <a:rPr lang="en-US" sz="5400" dirty="0" smtClean="0"/>
            </a:br>
            <a:r>
              <a:rPr lang="en-US" sz="1800" dirty="0" smtClean="0"/>
              <a:t>The use of a body harness                  Lanyard                             Guardrail system</a:t>
            </a:r>
            <a:br>
              <a:rPr lang="en-US" sz="1800" dirty="0" smtClean="0"/>
            </a:br>
            <a:r>
              <a:rPr lang="en-US" sz="1800" dirty="0" smtClean="0"/>
              <a:t> </a:t>
            </a:r>
            <a:endParaRPr lang="en-US" sz="1800" dirty="0"/>
          </a:p>
        </p:txBody>
      </p:sp>
      <p:pic>
        <p:nvPicPr>
          <p:cNvPr id="8196" name="Picture 4" descr="C:\Reynaldo\1910-Sub D\Dickinson Sub-D 1 hr presentation.pptTEMPT\Slide13.JPG"/>
          <p:cNvPicPr>
            <a:picLocks noChangeAspect="1" noChangeArrowheads="1"/>
          </p:cNvPicPr>
          <p:nvPr/>
        </p:nvPicPr>
        <p:blipFill>
          <a:blip r:embed="rId3">
            <a:lum bright="6000"/>
            <a:extLst>
              <a:ext uri="{28A0092B-C50C-407E-A947-70E740481C1C}">
                <a14:useLocalDpi xmlns:a14="http://schemas.microsoft.com/office/drawing/2010/main" val="0"/>
              </a:ext>
            </a:extLst>
          </a:blip>
          <a:srcRect/>
          <a:stretch>
            <a:fillRect/>
          </a:stretch>
        </p:blipFill>
        <p:spPr bwMode="auto">
          <a:xfrm>
            <a:off x="6096000" y="1447800"/>
            <a:ext cx="2667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71800" y="1411224"/>
            <a:ext cx="2968752" cy="4035552"/>
          </a:xfrm>
          <a:prstGeom prst="rect">
            <a:avLst/>
          </a:prstGeom>
        </p:spPr>
      </p:pic>
      <p:pic>
        <p:nvPicPr>
          <p:cNvPr id="5" name="Content Placeholder 4"/>
          <p:cNvPicPr>
            <a:picLocks noGrp="1" noChangeAspect="1"/>
          </p:cNvPicPr>
          <p:nvPr>
            <p:ph idx="1"/>
          </p:nvPr>
        </p:nvPicPr>
        <p:blipFill>
          <a:blip r:embed="rId5">
            <a:extLst>
              <a:ext uri="{28A0092B-C50C-407E-A947-70E740481C1C}">
                <a14:useLocalDpi xmlns:a14="http://schemas.microsoft.com/office/drawing/2010/main" val="0"/>
              </a:ext>
            </a:extLst>
          </a:blip>
          <a:stretch>
            <a:fillRect/>
          </a:stretch>
        </p:blipFill>
        <p:spPr>
          <a:xfrm>
            <a:off x="304800" y="1447800"/>
            <a:ext cx="2517648" cy="4114800"/>
          </a:xfrm>
        </p:spPr>
      </p:pic>
    </p:spTree>
  </p:cSld>
  <p:clrMapOvr>
    <a:masterClrMapping/>
  </p:clrMapOvr>
  <p:transition>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Electrical Hazards</a:t>
            </a:r>
            <a:endParaRPr lang="en-US" dirty="0"/>
          </a:p>
        </p:txBody>
      </p:sp>
      <p:sp>
        <p:nvSpPr>
          <p:cNvPr id="3" name="Content Placeholder 2"/>
          <p:cNvSpPr>
            <a:spLocks noGrp="1"/>
          </p:cNvSpPr>
          <p:nvPr>
            <p:ph idx="1"/>
          </p:nvPr>
        </p:nvSpPr>
        <p:spPr/>
        <p:txBody>
          <a:bodyPr>
            <a:normAutofit fontScale="92500" lnSpcReduction="20000"/>
          </a:bodyPr>
          <a:lstStyle/>
          <a:p>
            <a:pPr marL="548640" indent="-411480" eaLnBrk="1" fontAlgn="auto" hangingPunct="1">
              <a:spcAft>
                <a:spcPts val="0"/>
              </a:spcAft>
              <a:buClr>
                <a:schemeClr val="tx1">
                  <a:shade val="95000"/>
                </a:schemeClr>
              </a:buClr>
              <a:buFont typeface="Wingdings" pitchFamily="2" charset="2"/>
              <a:buChar char="Ø"/>
              <a:defRPr/>
            </a:pPr>
            <a:r>
              <a:rPr lang="en-US" sz="3700" dirty="0" smtClean="0"/>
              <a:t>An average of one worker is electrocuted on the job every day </a:t>
            </a:r>
          </a:p>
          <a:p>
            <a:pPr marL="548640" indent="-411480" eaLnBrk="1" fontAlgn="auto" hangingPunct="1">
              <a:spcAft>
                <a:spcPts val="0"/>
              </a:spcAft>
              <a:buClr>
                <a:schemeClr val="tx1">
                  <a:shade val="95000"/>
                </a:schemeClr>
              </a:buClr>
              <a:buFont typeface="Wingdings" pitchFamily="2" charset="2"/>
              <a:buChar char="Ø"/>
              <a:defRPr/>
            </a:pPr>
            <a:r>
              <a:rPr lang="en-US" sz="3700" dirty="0" smtClean="0"/>
              <a:t>There are four main types of electrical injuries:</a:t>
            </a:r>
          </a:p>
          <a:p>
            <a:pPr marL="868680" lvl="1" indent="-283464" eaLnBrk="1" fontAlgn="auto" hangingPunct="1">
              <a:spcAft>
                <a:spcPts val="0"/>
              </a:spcAft>
              <a:buFont typeface="Wingdings" pitchFamily="2" charset="2"/>
              <a:buChar char="ü"/>
              <a:defRPr/>
            </a:pPr>
            <a:r>
              <a:rPr lang="en-US" sz="3700" dirty="0" smtClean="0"/>
              <a:t>Electrocution (death due to electrical shock)</a:t>
            </a:r>
          </a:p>
          <a:p>
            <a:pPr marL="868680" lvl="1" indent="-283464" eaLnBrk="1" fontAlgn="auto" hangingPunct="1">
              <a:spcAft>
                <a:spcPts val="0"/>
              </a:spcAft>
              <a:buFont typeface="Wingdings" pitchFamily="2" charset="2"/>
              <a:buChar char="ü"/>
              <a:defRPr/>
            </a:pPr>
            <a:r>
              <a:rPr lang="en-US" sz="3700" dirty="0" smtClean="0"/>
              <a:t>Electrical shock</a:t>
            </a:r>
          </a:p>
          <a:p>
            <a:pPr marL="868680" lvl="1" indent="-283464" eaLnBrk="1" fontAlgn="auto" hangingPunct="1">
              <a:spcAft>
                <a:spcPts val="0"/>
              </a:spcAft>
              <a:buFont typeface="Wingdings" pitchFamily="2" charset="2"/>
              <a:buChar char="ü"/>
              <a:defRPr/>
            </a:pPr>
            <a:r>
              <a:rPr lang="en-US" sz="3700" dirty="0" smtClean="0"/>
              <a:t>Burns</a:t>
            </a:r>
          </a:p>
          <a:p>
            <a:pPr marL="868680" lvl="1" indent="-283464" eaLnBrk="1" fontAlgn="auto" hangingPunct="1">
              <a:spcAft>
                <a:spcPts val="0"/>
              </a:spcAft>
              <a:buFont typeface="Wingdings" pitchFamily="2" charset="2"/>
              <a:buChar char="ü"/>
              <a:defRPr/>
            </a:pPr>
            <a:r>
              <a:rPr lang="en-US" sz="3700" dirty="0" smtClean="0"/>
              <a:t>Falls</a:t>
            </a:r>
          </a:p>
          <a:p>
            <a:pPr marL="548640" indent="-411480" eaLnBrk="1" fontAlgn="auto" hangingPunct="1">
              <a:spcAft>
                <a:spcPts val="0"/>
              </a:spcAft>
              <a:buClr>
                <a:schemeClr val="tx1">
                  <a:shade val="95000"/>
                </a:schemeClr>
              </a:buClr>
              <a:buFont typeface="Wingdings 2"/>
              <a:buChar char=""/>
              <a:defRPr/>
            </a:pPr>
            <a:endParaRPr lang="en-US" dirty="0"/>
          </a:p>
        </p:txBody>
      </p:sp>
    </p:spTree>
  </p:cSld>
  <p:clrMapOvr>
    <a:masterClrMapping/>
  </p:clrMapOvr>
  <p:transition>
    <p:strips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Electrical Terminology</a:t>
            </a:r>
            <a:endParaRPr lang="en-US" dirty="0"/>
          </a:p>
        </p:txBody>
      </p:sp>
      <p:sp>
        <p:nvSpPr>
          <p:cNvPr id="10243" name="Content Placeholder 2"/>
          <p:cNvSpPr>
            <a:spLocks noGrp="1"/>
          </p:cNvSpPr>
          <p:nvPr>
            <p:ph idx="1"/>
          </p:nvPr>
        </p:nvSpPr>
        <p:spPr/>
        <p:txBody>
          <a:bodyPr/>
          <a:lstStyle/>
          <a:p>
            <a:pPr eaLnBrk="1" hangingPunct="1">
              <a:lnSpc>
                <a:spcPct val="90000"/>
              </a:lnSpc>
              <a:buFont typeface="Wingdings" pitchFamily="2" charset="2"/>
              <a:buChar char="Ø"/>
            </a:pPr>
            <a:r>
              <a:rPr lang="en-US" b="1" smtClean="0"/>
              <a:t>Current</a:t>
            </a:r>
            <a:r>
              <a:rPr lang="en-US" smtClean="0"/>
              <a:t> – the movement of electrical charge</a:t>
            </a:r>
          </a:p>
          <a:p>
            <a:pPr eaLnBrk="1" hangingPunct="1">
              <a:lnSpc>
                <a:spcPct val="90000"/>
              </a:lnSpc>
              <a:buFont typeface="Wingdings" pitchFamily="2" charset="2"/>
              <a:buChar char="Ø"/>
            </a:pPr>
            <a:r>
              <a:rPr lang="en-US" b="1" smtClean="0"/>
              <a:t>Resistance</a:t>
            </a:r>
            <a:r>
              <a:rPr lang="en-US" smtClean="0"/>
              <a:t> – opposition to current flow</a:t>
            </a:r>
          </a:p>
          <a:p>
            <a:pPr eaLnBrk="1" hangingPunct="1">
              <a:lnSpc>
                <a:spcPct val="90000"/>
              </a:lnSpc>
              <a:buFont typeface="Wingdings" pitchFamily="2" charset="2"/>
              <a:buChar char="Ø"/>
            </a:pPr>
            <a:r>
              <a:rPr lang="en-US" b="1" smtClean="0"/>
              <a:t>Voltage</a:t>
            </a:r>
            <a:r>
              <a:rPr lang="en-US" smtClean="0"/>
              <a:t> – a measure of electrical force</a:t>
            </a:r>
          </a:p>
          <a:p>
            <a:pPr eaLnBrk="1" hangingPunct="1">
              <a:lnSpc>
                <a:spcPct val="90000"/>
              </a:lnSpc>
              <a:buFont typeface="Wingdings" pitchFamily="2" charset="2"/>
              <a:buChar char="Ø"/>
            </a:pPr>
            <a:r>
              <a:rPr lang="en-US" b="1" smtClean="0"/>
              <a:t>Conductors</a:t>
            </a:r>
            <a:r>
              <a:rPr lang="en-US" smtClean="0"/>
              <a:t> – substances, such as metals, that have little resistance to electricity</a:t>
            </a:r>
          </a:p>
          <a:p>
            <a:pPr eaLnBrk="1" hangingPunct="1">
              <a:lnSpc>
                <a:spcPct val="90000"/>
              </a:lnSpc>
              <a:buFont typeface="Wingdings" pitchFamily="2" charset="2"/>
              <a:buChar char="Ø"/>
            </a:pPr>
            <a:r>
              <a:rPr lang="en-US" b="1" smtClean="0"/>
              <a:t>Insulators</a:t>
            </a:r>
            <a:r>
              <a:rPr lang="en-US" smtClean="0"/>
              <a:t> – substances, such as wood, rubber, glass, and bakelite, that have high resistance to electricity</a:t>
            </a:r>
          </a:p>
          <a:p>
            <a:pPr eaLnBrk="1" hangingPunct="1">
              <a:lnSpc>
                <a:spcPct val="90000"/>
              </a:lnSpc>
              <a:buFont typeface="Wingdings" pitchFamily="2" charset="2"/>
              <a:buChar char="Ø"/>
            </a:pPr>
            <a:r>
              <a:rPr lang="en-US" b="1" smtClean="0"/>
              <a:t>Grounding</a:t>
            </a:r>
            <a:r>
              <a:rPr lang="en-US" smtClean="0"/>
              <a:t> – a conductive connection to the earth which acts as a protective measure</a:t>
            </a:r>
          </a:p>
          <a:p>
            <a:pPr eaLnBrk="1" hangingPunct="1"/>
            <a:endParaRPr lang="en-US" smtClean="0"/>
          </a:p>
        </p:txBody>
      </p:sp>
    </p:spTree>
  </p:cSld>
  <p:clrMapOvr>
    <a:masterClrMapping/>
  </p:clrMapOvr>
  <p:transition>
    <p:strips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Electrical Shock</a:t>
            </a:r>
            <a:endParaRPr lang="en-US" dirty="0"/>
          </a:p>
        </p:txBody>
      </p:sp>
      <p:sp>
        <p:nvSpPr>
          <p:cNvPr id="11267" name="Content Placeholder 2"/>
          <p:cNvSpPr>
            <a:spLocks noGrp="1"/>
          </p:cNvSpPr>
          <p:nvPr>
            <p:ph idx="1"/>
          </p:nvPr>
        </p:nvSpPr>
        <p:spPr/>
        <p:txBody>
          <a:bodyPr/>
          <a:lstStyle/>
          <a:p>
            <a:pPr eaLnBrk="1" hangingPunct="1">
              <a:buFont typeface="Wingdings" pitchFamily="2" charset="2"/>
              <a:buChar char="Ø"/>
            </a:pPr>
            <a:r>
              <a:rPr lang="en-US" sz="2400" smtClean="0"/>
              <a:t>Received when current passes through the body     </a:t>
            </a:r>
          </a:p>
          <a:p>
            <a:pPr eaLnBrk="1" hangingPunct="1">
              <a:buFont typeface="Wingdings" pitchFamily="2" charset="2"/>
              <a:buChar char="Ø"/>
            </a:pPr>
            <a:r>
              <a:rPr lang="en-US" sz="2400" smtClean="0"/>
              <a:t>Severity of the shock depends on:</a:t>
            </a:r>
          </a:p>
          <a:p>
            <a:pPr lvl="1" eaLnBrk="1" hangingPunct="1">
              <a:buFont typeface="Wingdings" pitchFamily="2" charset="2"/>
              <a:buChar char="ü"/>
            </a:pPr>
            <a:r>
              <a:rPr lang="en-US" u="sng" smtClean="0"/>
              <a:t>Path</a:t>
            </a:r>
            <a:r>
              <a:rPr lang="en-US" smtClean="0"/>
              <a:t> of current through the body</a:t>
            </a:r>
          </a:p>
          <a:p>
            <a:pPr lvl="1" eaLnBrk="1" hangingPunct="1">
              <a:buFont typeface="Wingdings" pitchFamily="2" charset="2"/>
              <a:buChar char="ü"/>
            </a:pPr>
            <a:r>
              <a:rPr lang="en-US" u="sng" smtClean="0"/>
              <a:t>Amount of current</a:t>
            </a:r>
            <a:r>
              <a:rPr lang="en-US" smtClean="0"/>
              <a:t> flowing through the body</a:t>
            </a:r>
          </a:p>
          <a:p>
            <a:pPr lvl="1" eaLnBrk="1" hangingPunct="1">
              <a:buFont typeface="Wingdings" pitchFamily="2" charset="2"/>
              <a:buChar char="ü"/>
            </a:pPr>
            <a:r>
              <a:rPr lang="en-US" u="sng" smtClean="0"/>
              <a:t>Length of time</a:t>
            </a:r>
            <a:r>
              <a:rPr lang="en-US" smtClean="0"/>
              <a:t> the body is in the circuit</a:t>
            </a:r>
          </a:p>
          <a:p>
            <a:pPr eaLnBrk="1" hangingPunct="1">
              <a:buFont typeface="Wingdings" pitchFamily="2" charset="2"/>
              <a:buChar char="Ø"/>
            </a:pPr>
            <a:r>
              <a:rPr lang="en-US" sz="2400" smtClean="0"/>
              <a:t>LOW VOLTAGE DOES NOT MEAN LOW HAZARD</a:t>
            </a:r>
          </a:p>
          <a:p>
            <a:pPr eaLnBrk="1" hangingPunct="1"/>
            <a:endParaRPr lang="en-US" sz="2400" smtClean="0"/>
          </a:p>
        </p:txBody>
      </p:sp>
      <p:pic>
        <p:nvPicPr>
          <p:cNvPr id="11268" name="Picture 7" descr="Pat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4191000"/>
            <a:ext cx="2293938"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trips dir="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729</TotalTime>
  <Words>1478</Words>
  <Application>Microsoft Office PowerPoint</Application>
  <PresentationFormat>On-screen Show (4:3)</PresentationFormat>
  <Paragraphs>176</Paragraphs>
  <Slides>19</Slides>
  <Notes>19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Lucida Sans</vt:lpstr>
      <vt:lpstr>Book Antiqua</vt:lpstr>
      <vt:lpstr>Wingdings 2</vt:lpstr>
      <vt:lpstr>Wingdings</vt:lpstr>
      <vt:lpstr>Wingdings 3</vt:lpstr>
      <vt:lpstr>Calibri</vt:lpstr>
      <vt:lpstr>Times New Roman</vt:lpstr>
      <vt:lpstr>Apex</vt:lpstr>
      <vt:lpstr>General Workplace Hazards</vt:lpstr>
      <vt:lpstr>The Objectives are to know the Safety of following</vt:lpstr>
      <vt:lpstr>Falls</vt:lpstr>
      <vt:lpstr>The use of PFAS</vt:lpstr>
      <vt:lpstr>Prevention</vt:lpstr>
      <vt:lpstr>                  PFAS The use of a body harness                  Lanyard                             Guardrail system  </vt:lpstr>
      <vt:lpstr>Electrical Hazards</vt:lpstr>
      <vt:lpstr>Electrical Terminology</vt:lpstr>
      <vt:lpstr>Electrical Shock</vt:lpstr>
      <vt:lpstr>Dangers of Electrical Shock</vt:lpstr>
      <vt:lpstr>Ground-Fault Circuit Interrupter</vt:lpstr>
      <vt:lpstr>Caught-ins</vt:lpstr>
      <vt:lpstr>Stuck-bys</vt:lpstr>
      <vt:lpstr>Vehicles</vt:lpstr>
      <vt:lpstr>Falling/Flying Objects</vt:lpstr>
      <vt:lpstr>Motorized Equipment tip-overs</vt:lpstr>
      <vt:lpstr>Motorized Equipment tip-overs</vt:lpstr>
      <vt:lpstr>Preventing Tip-Overs</vt:lpstr>
      <vt:lpstr>PowerPoint Presentation</vt:lpstr>
    </vt:vector>
  </TitlesOfParts>
  <Company>Witcc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Workplace Hazards</dc:title>
  <dc:creator>Witcc</dc:creator>
  <cp:lastModifiedBy>Vosburgh, Linda - OSHA</cp:lastModifiedBy>
  <cp:revision>41</cp:revision>
  <dcterms:created xsi:type="dcterms:W3CDTF">2008-07-28T14:28:08Z</dcterms:created>
  <dcterms:modified xsi:type="dcterms:W3CDTF">2012-04-12T13:21:12Z</dcterms:modified>
</cp:coreProperties>
</file>