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80" r:id="rId24"/>
    <p:sldId id="281" r:id="rId25"/>
    <p:sldId id="282"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8042" autoAdjust="0"/>
  </p:normalViewPr>
  <p:slideViewPr>
    <p:cSldViewPr>
      <p:cViewPr varScale="1">
        <p:scale>
          <a:sx n="77" d="100"/>
          <a:sy n="77" d="100"/>
        </p:scale>
        <p:origin x="-1764" y="-102"/>
      </p:cViewPr>
      <p:guideLst>
        <p:guide orient="horz" pos="2160"/>
        <p:guide pos="2880"/>
      </p:guideLst>
    </p:cSldViewPr>
  </p:slideViewPr>
  <p:outlineViewPr>
    <p:cViewPr>
      <p:scale>
        <a:sx n="33" d="100"/>
        <a:sy n="33" d="100"/>
      </p:scale>
      <p:origin x="0" y="1122"/>
    </p:cViewPr>
  </p:outlineViewPr>
  <p:notesTextViewPr>
    <p:cViewPr>
      <p:scale>
        <a:sx n="100" d="100"/>
        <a:sy n="100" d="100"/>
      </p:scale>
      <p:origin x="0" y="0"/>
    </p:cViewPr>
  </p:notesTextViewPr>
  <p:sorterViewPr>
    <p:cViewPr>
      <p:scale>
        <a:sx n="66" d="100"/>
        <a:sy n="66" d="100"/>
      </p:scale>
      <p:origin x="0" y="12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ABCC5D4-1CB5-4BD7-8C9B-4F49547348E5}" type="datetimeFigureOut">
              <a:rPr lang="en-US"/>
              <a:pPr>
                <a:defRPr/>
              </a:pPr>
              <a:t>4/17/2012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E8F4FF9-B1EF-4309-AB5B-55AEF41AB39A}" type="slidenum">
              <a:rPr lang="en-US"/>
              <a:pPr>
                <a:defRPr/>
              </a:pPr>
              <a:t>‹#›</a:t>
            </a:fld>
            <a:endParaRPr lang="en-US"/>
          </a:p>
        </p:txBody>
      </p:sp>
    </p:spTree>
    <p:extLst>
      <p:ext uri="{BB962C8B-B14F-4D97-AF65-F5344CB8AC3E}">
        <p14:creationId xmlns:p14="http://schemas.microsoft.com/office/powerpoint/2010/main" val="35731037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Title page and credits for OSHA and WITCC.</a:t>
            </a:r>
          </a:p>
        </p:txBody>
      </p:sp>
      <p:sp>
        <p:nvSpPr>
          <p:cNvPr id="4" name="Slide Number Placeholder 3"/>
          <p:cNvSpPr>
            <a:spLocks noGrp="1"/>
          </p:cNvSpPr>
          <p:nvPr>
            <p:ph type="sldNum" sz="quarter" idx="5"/>
          </p:nvPr>
        </p:nvSpPr>
        <p:spPr/>
        <p:txBody>
          <a:bodyPr/>
          <a:lstStyle/>
          <a:p>
            <a:pPr>
              <a:defRPr/>
            </a:pPr>
            <a:fld id="{ED65B1F0-1680-49A9-B567-F7FD905E832B}"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55000" lnSpcReduction="20000"/>
          </a:bodyPr>
          <a:lstStyle/>
          <a:p>
            <a:pPr eaLnBrk="1" hangingPunct="1">
              <a:defRPr/>
            </a:pPr>
            <a:r>
              <a:rPr lang="en-US" dirty="0" smtClean="0"/>
              <a:t>6.  Develop and implement written operating procedures for the chemical processes, including procedures for each operating phase, operating limitations, and safety and health considerations; The procedures must address at least the following elements:</a:t>
            </a:r>
          </a:p>
          <a:p>
            <a:pPr lvl="1" eaLnBrk="1" hangingPunct="1">
              <a:defRPr/>
            </a:pPr>
            <a:r>
              <a:rPr lang="en-US" dirty="0" smtClean="0"/>
              <a:t>	A. Steps for each operating phase:</a:t>
            </a:r>
          </a:p>
          <a:p>
            <a:pPr lvl="3" eaLnBrk="1" hangingPunct="1">
              <a:defRPr/>
            </a:pPr>
            <a:r>
              <a:rPr lang="en-US" b="1" i="1" u="sng" dirty="0" smtClean="0"/>
              <a:t>Initial startup;</a:t>
            </a:r>
          </a:p>
          <a:p>
            <a:pPr lvl="3" eaLnBrk="1" hangingPunct="1">
              <a:defRPr/>
            </a:pPr>
            <a:r>
              <a:rPr lang="en-US" b="1" i="1" u="sng" dirty="0" smtClean="0"/>
              <a:t>Normal operations;</a:t>
            </a:r>
          </a:p>
          <a:p>
            <a:pPr lvl="3" eaLnBrk="1" hangingPunct="1">
              <a:defRPr/>
            </a:pPr>
            <a:r>
              <a:rPr lang="en-US" b="1" i="1" u="sng" dirty="0" smtClean="0"/>
              <a:t>Temporary operations;</a:t>
            </a:r>
          </a:p>
          <a:p>
            <a:pPr lvl="3" eaLnBrk="1" hangingPunct="1">
              <a:defRPr/>
            </a:pPr>
            <a:r>
              <a:rPr lang="en-US" b="1" i="1" u="sng" dirty="0" smtClean="0"/>
              <a:t>Emergency shutdown, including the conditions under which emergency shutdown is required, and the assignment of shutdown responsibility to qualified operators to ensure that emergency shutdown is executed in a safe and timely manner;</a:t>
            </a:r>
          </a:p>
          <a:p>
            <a:pPr lvl="3" eaLnBrk="1" hangingPunct="1">
              <a:defRPr/>
            </a:pPr>
            <a:r>
              <a:rPr lang="en-US" b="1" i="1" u="sng" dirty="0" smtClean="0"/>
              <a:t>Emergency operations;</a:t>
            </a:r>
          </a:p>
          <a:p>
            <a:pPr lvl="3" eaLnBrk="1" hangingPunct="1">
              <a:defRPr/>
            </a:pPr>
            <a:r>
              <a:rPr lang="en-US" b="1" i="1" u="sng" dirty="0" smtClean="0"/>
              <a:t>Normal shutdown; and</a:t>
            </a:r>
          </a:p>
          <a:p>
            <a:pPr lvl="3" eaLnBrk="1" hangingPunct="1">
              <a:defRPr/>
            </a:pPr>
            <a:r>
              <a:rPr lang="en-US" b="1" i="1" u="sng" dirty="0" smtClean="0"/>
              <a:t>Startup following a turnaround, or after an emergency shutdown.</a:t>
            </a:r>
          </a:p>
          <a:p>
            <a:pPr lvl="1" eaLnBrk="1" hangingPunct="1">
              <a:defRPr/>
            </a:pPr>
            <a:r>
              <a:rPr lang="en-US" dirty="0" smtClean="0"/>
              <a:t>	B.  Operating limits:</a:t>
            </a:r>
          </a:p>
          <a:p>
            <a:pPr lvl="3" eaLnBrk="1" hangingPunct="1">
              <a:defRPr/>
            </a:pPr>
            <a:r>
              <a:rPr lang="en-US" b="1" i="1" u="sng" dirty="0" smtClean="0"/>
              <a:t>Consequences of deviation, and</a:t>
            </a:r>
          </a:p>
          <a:p>
            <a:pPr lvl="3" eaLnBrk="1" hangingPunct="1">
              <a:defRPr/>
            </a:pPr>
            <a:r>
              <a:rPr lang="en-US" b="1" i="1" u="sng" dirty="0" smtClean="0"/>
              <a:t>Steps required to correct or avoid deviation</a:t>
            </a:r>
            <a:r>
              <a:rPr lang="en-US" dirty="0" smtClean="0"/>
              <a:t>.</a:t>
            </a:r>
          </a:p>
          <a:p>
            <a:pPr lvl="1" eaLnBrk="1" hangingPunct="1">
              <a:defRPr/>
            </a:pPr>
            <a:r>
              <a:rPr lang="en-US" dirty="0" smtClean="0"/>
              <a:t>	C.  Safety and health considerations:</a:t>
            </a:r>
          </a:p>
          <a:p>
            <a:pPr lvl="3" eaLnBrk="1" hangingPunct="1">
              <a:defRPr/>
            </a:pPr>
            <a:r>
              <a:rPr lang="en-US" b="1" i="1" u="sng" dirty="0" smtClean="0"/>
              <a:t>Properties of, and hazards presented by, the chemicals used in the process;</a:t>
            </a:r>
          </a:p>
          <a:p>
            <a:pPr lvl="3" eaLnBrk="1" hangingPunct="1">
              <a:defRPr/>
            </a:pPr>
            <a:r>
              <a:rPr lang="en-US" b="1" i="1" u="sng" dirty="0" smtClean="0"/>
              <a:t>Precautions necessary to prevent exposure, including engineering controls, administrative controls, and personal protective equipment;</a:t>
            </a:r>
          </a:p>
          <a:p>
            <a:pPr lvl="3" eaLnBrk="1" hangingPunct="1">
              <a:defRPr/>
            </a:pPr>
            <a:r>
              <a:rPr lang="en-US" b="1" i="1" u="sng" dirty="0" smtClean="0"/>
              <a:t>Control measures to be taken if physical contact or airborne exposure occurs;</a:t>
            </a:r>
          </a:p>
          <a:p>
            <a:pPr lvl="3" eaLnBrk="1" hangingPunct="1">
              <a:defRPr/>
            </a:pPr>
            <a:r>
              <a:rPr lang="en-US" b="1" i="1" u="sng" dirty="0" smtClean="0"/>
              <a:t>Quality control for raw materials and control of  hazardous chemical inventory levels; and</a:t>
            </a:r>
          </a:p>
          <a:p>
            <a:pPr lvl="3" eaLnBrk="1" hangingPunct="1">
              <a:defRPr/>
            </a:pPr>
            <a:r>
              <a:rPr lang="en-US" b="1" i="1" u="sng" dirty="0" smtClean="0"/>
              <a:t>Any special or unique hazards.</a:t>
            </a:r>
          </a:p>
          <a:p>
            <a:pPr lvl="3" eaLnBrk="1" hangingPunct="1">
              <a:defRPr/>
            </a:pPr>
            <a:r>
              <a:rPr lang="en-US" b="1" i="1" u="sng" dirty="0" smtClean="0"/>
              <a:t>Safety systems (e.g., interlocks, detection or suppression systems) and their functions. </a:t>
            </a:r>
          </a:p>
          <a:p>
            <a:pPr lvl="1" eaLnBrk="1" hangingPunct="1">
              <a:defRPr/>
            </a:pPr>
            <a:r>
              <a:rPr lang="en-US" dirty="0" smtClean="0"/>
              <a:t>	D.  To ensure that a ready and up-to-date reference is available, and to form a foundation for needed employee training, operating 	     procedures must be readily accessible to employees who work in or maintain a process. The operating procedures must be 	     reviewed as often as necessary to ensure that they reflect current operating practices, including changes in process chemicals,  	     technology, and equipment, and facilities. To guard against outdated or inaccurate operating procedures, the employer must 	     certify annually that these operating procedures are accurate.</a:t>
            </a:r>
          </a:p>
          <a:p>
            <a:pPr lvl="1" eaLnBrk="1" hangingPunct="1">
              <a:defRPr/>
            </a:pPr>
            <a:r>
              <a:rPr lang="en-US" dirty="0" smtClean="0"/>
              <a:t>	E.  The employer must develop and implement safe work practices to provide for the control of hazards during work activities such 	     as lockout/</a:t>
            </a:r>
            <a:r>
              <a:rPr lang="en-US" dirty="0" err="1" smtClean="0"/>
              <a:t>tagout</a:t>
            </a:r>
            <a:r>
              <a:rPr lang="en-US" dirty="0" smtClean="0"/>
              <a:t>; confined space entry; opening process equipment or piping; and control over entrance into a facility by 	     maintenance, contractor, laboratory, or other support personnel. These safe work practices must apply both to employees and to 	     contractor employees.</a:t>
            </a:r>
          </a:p>
          <a:p>
            <a:pPr eaLnBrk="1" hangingPunct="1">
              <a:defRPr/>
            </a:pPr>
            <a:r>
              <a:rPr lang="en-US" dirty="0" smtClean="0"/>
              <a:t>	F.  Employers must develop a written plan of action to implement the employee participation required by PSM. Under PSM, 	    employers must consult with employees and their representatives on the conduct and development of process hazard analyses 	    and on the development of the other elements of process management, and they must provide to employees and their 	    representatives access to process hazard analyses and to all other information required to be developed by the standard. </a:t>
            </a:r>
            <a:endParaRPr lang="en-US" dirty="0"/>
          </a:p>
        </p:txBody>
      </p:sp>
      <p:sp>
        <p:nvSpPr>
          <p:cNvPr id="4" name="Slide Number Placeholder 3"/>
          <p:cNvSpPr>
            <a:spLocks noGrp="1"/>
          </p:cNvSpPr>
          <p:nvPr>
            <p:ph type="sldNum" sz="quarter" idx="5"/>
          </p:nvPr>
        </p:nvSpPr>
        <p:spPr/>
        <p:txBody>
          <a:bodyPr/>
          <a:lstStyle/>
          <a:p>
            <a:pPr>
              <a:defRPr/>
            </a:pPr>
            <a:fld id="{F0D76E4E-709F-42CA-AD35-7F1111738B37}"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eaLnBrk="1" hangingPunct="1">
              <a:defRPr/>
            </a:pPr>
            <a:r>
              <a:rPr lang="en-US" dirty="0" smtClean="0"/>
              <a:t>7.  Provide written safety and operating information for employees and employee training in operating procedures, by emphasizing hazards and safe practices that must be developed and made available;</a:t>
            </a:r>
          </a:p>
          <a:p>
            <a:pPr lvl="1" eaLnBrk="1" hangingPunct="1">
              <a:defRPr/>
            </a:pPr>
            <a:r>
              <a:rPr lang="en-US" dirty="0" smtClean="0"/>
              <a:t>	A.  Initial training;</a:t>
            </a:r>
          </a:p>
          <a:p>
            <a:pPr lvl="3" eaLnBrk="1" hangingPunct="1">
              <a:defRPr/>
            </a:pPr>
            <a:r>
              <a:rPr lang="en-US" b="1" i="1" u="sng" dirty="0" smtClean="0"/>
              <a:t>PSM requires that each employee presently involved in operating a process or a newly assigned process must be trained in an overview of the process and in its operating procedures.</a:t>
            </a:r>
          </a:p>
          <a:p>
            <a:pPr lvl="3" eaLnBrk="1" hangingPunct="1">
              <a:defRPr/>
            </a:pPr>
            <a:r>
              <a:rPr lang="en-US" b="1" i="1" u="sng" dirty="0" smtClean="0"/>
              <a:t>The training must include emphasis on the specific safety and health hazards of the process, emergency operations including shutdown, and other safe work practices that apply to the employee’s job tasks.</a:t>
            </a:r>
          </a:p>
          <a:p>
            <a:pPr lvl="1" eaLnBrk="1" hangingPunct="1">
              <a:defRPr/>
            </a:pPr>
            <a:r>
              <a:rPr lang="en-US" dirty="0" smtClean="0"/>
              <a:t>	B.  Refresher training;</a:t>
            </a:r>
          </a:p>
          <a:p>
            <a:pPr lvl="3" eaLnBrk="1" hangingPunct="1">
              <a:defRPr/>
            </a:pPr>
            <a:r>
              <a:rPr lang="en-US" b="1" i="1" u="sng" dirty="0" smtClean="0"/>
              <a:t>Refresher training must be provided at least every 3 years, or more often if necessary. The employer, in consultation  with the employees involved in operating the process, must determine the appropriate frequency of refresher training.</a:t>
            </a:r>
          </a:p>
          <a:p>
            <a:pPr lvl="1" eaLnBrk="1" hangingPunct="1">
              <a:defRPr/>
            </a:pPr>
            <a:r>
              <a:rPr lang="en-US" dirty="0" smtClean="0"/>
              <a:t>	C.  Training documentation;</a:t>
            </a:r>
          </a:p>
          <a:p>
            <a:pPr lvl="3" eaLnBrk="1" hangingPunct="1">
              <a:defRPr/>
            </a:pPr>
            <a:r>
              <a:rPr lang="en-US" b="1" i="1" u="sng" dirty="0" smtClean="0"/>
              <a:t>Employer must determine whether each employee operating a process has received and understood the training required by PSM.</a:t>
            </a:r>
          </a:p>
          <a:p>
            <a:pPr lvl="3" eaLnBrk="1" hangingPunct="1">
              <a:defRPr/>
            </a:pPr>
            <a:r>
              <a:rPr lang="en-US" b="1" i="1" u="sng" dirty="0" smtClean="0"/>
              <a:t>A record must be kept containing the identity of the employee;</a:t>
            </a:r>
          </a:p>
          <a:p>
            <a:pPr lvl="3" eaLnBrk="1" hangingPunct="1">
              <a:defRPr/>
            </a:pPr>
            <a:r>
              <a:rPr lang="en-US" b="1" i="1" u="sng" dirty="0" smtClean="0"/>
              <a:t>The date of the training; and</a:t>
            </a:r>
          </a:p>
          <a:p>
            <a:pPr lvl="3" eaLnBrk="1" hangingPunct="1">
              <a:defRPr/>
            </a:pPr>
            <a:r>
              <a:rPr lang="en-US" b="1" i="1" u="sng" dirty="0" smtClean="0"/>
              <a:t>How the employer verified that the employee understood the training.</a:t>
            </a:r>
          </a:p>
          <a:p>
            <a:pPr lvl="3" eaLnBrk="1" hangingPunct="1">
              <a:defRPr/>
            </a:pPr>
            <a:endParaRPr lang="en-US" b="1" i="1" u="sng" dirty="0" smtClean="0"/>
          </a:p>
          <a:p>
            <a:pPr lvl="3" eaLnBrk="1" hangingPunct="1">
              <a:defRPr/>
            </a:pPr>
            <a:r>
              <a:rPr lang="en-US" u="sng" dirty="0" smtClean="0"/>
              <a:t>Photo information</a:t>
            </a:r>
          </a:p>
          <a:p>
            <a:pPr lvl="3" eaLnBrk="1" hangingPunct="1">
              <a:defRPr/>
            </a:pPr>
            <a:r>
              <a:rPr lang="en-US" u="sng" dirty="0" smtClean="0"/>
              <a:t>http://office.microsoft.com/clipart/preview.aspx?AssetID=MPj0409670&amp;CategoryID=CM790019181033&amp;Scope=20&amp;CTT=4&amp;Origin=CM790019181033&amp;AssetCol=MPj0409722,MPj0409493,MPj0410175,MPj0410092,MPj0409285,MPj0409670,MPj0401916,MPj0409547,MPj0409358,MPj0410176,MPj0402081,MPj0409703 </a:t>
            </a:r>
          </a:p>
          <a:p>
            <a:pPr lvl="3" eaLnBrk="1" hangingPunct="1">
              <a:defRPr/>
            </a:pPr>
            <a:endParaRPr lang="en-US" b="1" i="1" u="sng" dirty="0" smtClean="0"/>
          </a:p>
          <a:p>
            <a:pPr eaLnBrk="1" hangingPunct="1">
              <a:defRPr/>
            </a:pPr>
            <a:endParaRPr lang="en-US" dirty="0"/>
          </a:p>
        </p:txBody>
      </p:sp>
      <p:sp>
        <p:nvSpPr>
          <p:cNvPr id="4" name="Slide Number Placeholder 3"/>
          <p:cNvSpPr>
            <a:spLocks noGrp="1"/>
          </p:cNvSpPr>
          <p:nvPr>
            <p:ph type="sldNum" sz="quarter" idx="5"/>
          </p:nvPr>
        </p:nvSpPr>
        <p:spPr/>
        <p:txBody>
          <a:bodyPr/>
          <a:lstStyle/>
          <a:p>
            <a:pPr>
              <a:defRPr/>
            </a:pPr>
            <a:fld id="{18A2849F-2D45-455C-A77A-A503C8643F72}"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77500" lnSpcReduction="20000"/>
          </a:bodyPr>
          <a:lstStyle/>
          <a:p>
            <a:pPr eaLnBrk="1" hangingPunct="1">
              <a:defRPr/>
            </a:pPr>
            <a:r>
              <a:rPr lang="en-US" dirty="0" smtClean="0"/>
              <a:t>8.  Ensure contractors and contract employees are provided with appropriate information and training;</a:t>
            </a:r>
          </a:p>
          <a:p>
            <a:pPr lvl="1" eaLnBrk="1" hangingPunct="1">
              <a:defRPr/>
            </a:pPr>
            <a:r>
              <a:rPr lang="en-US" dirty="0" smtClean="0"/>
              <a:t>	A.  PSM applies to contractors performing maintenance or repair, turnaround, major renovation, or specialty work on or adjacent to a 	     covered process.</a:t>
            </a:r>
          </a:p>
          <a:p>
            <a:pPr lvl="1" eaLnBrk="1" hangingPunct="1">
              <a:defRPr/>
            </a:pPr>
            <a:r>
              <a:rPr lang="en-US" dirty="0" smtClean="0"/>
              <a:t>	B.  Employer responsibilities;</a:t>
            </a:r>
          </a:p>
          <a:p>
            <a:pPr lvl="3" eaLnBrk="1" hangingPunct="1">
              <a:defRPr/>
            </a:pPr>
            <a:r>
              <a:rPr lang="en-US" b="1" i="1" u="sng" dirty="0" smtClean="0"/>
              <a:t>Employer must obtain and evaluate information regarding the contract employer’s safety performance and programs.</a:t>
            </a:r>
          </a:p>
          <a:p>
            <a:pPr lvl="3" eaLnBrk="1" hangingPunct="1">
              <a:defRPr/>
            </a:pPr>
            <a:r>
              <a:rPr lang="en-US" b="1" i="1" u="sng" dirty="0" smtClean="0"/>
              <a:t>The employer also must inform contract employers of the known potential fire, explosion, or toxic release hazards related to the contractors work and process;</a:t>
            </a:r>
          </a:p>
          <a:p>
            <a:pPr lvl="3" eaLnBrk="1" hangingPunct="1">
              <a:defRPr/>
            </a:pPr>
            <a:r>
              <a:rPr lang="en-US" b="1" i="1" u="sng" dirty="0" smtClean="0"/>
              <a:t>Explain to contract employers the applicable provisions of the emergency action plan;</a:t>
            </a:r>
          </a:p>
          <a:p>
            <a:pPr lvl="3" eaLnBrk="1" hangingPunct="1">
              <a:defRPr/>
            </a:pPr>
            <a:r>
              <a:rPr lang="en-US" b="1" i="1" u="sng" dirty="0" smtClean="0"/>
              <a:t>Develop and implement safe work practices to control the presence, entrance, and exit of contract employees in covered process areas;</a:t>
            </a:r>
          </a:p>
          <a:p>
            <a:pPr lvl="3" eaLnBrk="1" hangingPunct="1">
              <a:defRPr/>
            </a:pPr>
            <a:r>
              <a:rPr lang="en-US" b="1" i="1" u="sng" dirty="0" smtClean="0"/>
              <a:t>Evaluate periodically the performance of contract employers in fulfilling their obligations; and</a:t>
            </a:r>
          </a:p>
          <a:p>
            <a:pPr lvl="3" eaLnBrk="1" hangingPunct="1">
              <a:defRPr/>
            </a:pPr>
            <a:r>
              <a:rPr lang="en-US" b="1" i="1" u="sng" dirty="0" smtClean="0"/>
              <a:t>Maintain a contract employee injury and illness log related to the contractor’s work in the process area.</a:t>
            </a:r>
          </a:p>
          <a:p>
            <a:pPr lvl="1" eaLnBrk="1" hangingPunct="1">
              <a:defRPr/>
            </a:pPr>
            <a:r>
              <a:rPr lang="en-US" dirty="0" smtClean="0"/>
              <a:t>	C.  Contract employer responsibilities;</a:t>
            </a:r>
          </a:p>
          <a:p>
            <a:pPr lvl="3" eaLnBrk="1" hangingPunct="1">
              <a:defRPr/>
            </a:pPr>
            <a:r>
              <a:rPr lang="en-US" b="1" i="1" u="sng" dirty="0" smtClean="0"/>
              <a:t>Ensure that contract employees are trained in the work practices necessary to perform their job safely;</a:t>
            </a:r>
          </a:p>
          <a:p>
            <a:pPr lvl="3" eaLnBrk="1" hangingPunct="1">
              <a:defRPr/>
            </a:pPr>
            <a:r>
              <a:rPr lang="en-US" b="1" i="1" u="sng" dirty="0" smtClean="0"/>
              <a:t>Ensure that contract employees are instructed in the known potential fire, explosion, or toxic release hazards related to their job or process, and in the applicable provisions of the emergency action plan;</a:t>
            </a:r>
          </a:p>
          <a:p>
            <a:pPr lvl="3" eaLnBrk="1" hangingPunct="1">
              <a:defRPr/>
            </a:pPr>
            <a:r>
              <a:rPr lang="en-US" b="1" i="1" u="sng" dirty="0" smtClean="0"/>
              <a:t>Document that each contract employee has received and understood the training required by the standard by preparing a record that contains the identity of the contract employee, the date of the training, and the means used to verify that the employee understood the training;</a:t>
            </a:r>
          </a:p>
          <a:p>
            <a:pPr lvl="3" eaLnBrk="1" hangingPunct="1">
              <a:defRPr/>
            </a:pPr>
            <a:r>
              <a:rPr lang="en-US" b="1" i="1" u="sng" dirty="0" smtClean="0"/>
              <a:t>Ensure that each contract employee follows the safety rules of the facility including the required safe work practices required in operating procedures section of this standard; and</a:t>
            </a:r>
          </a:p>
          <a:p>
            <a:pPr lvl="3" eaLnBrk="1" hangingPunct="1">
              <a:defRPr/>
            </a:pPr>
            <a:r>
              <a:rPr lang="en-US" b="1" i="1" u="sng" dirty="0" smtClean="0"/>
              <a:t>Advise the employer of any unique hazards presented by the contract employer’s work.   </a:t>
            </a:r>
          </a:p>
          <a:p>
            <a:pPr eaLnBrk="1" hangingPunct="1">
              <a:defRPr/>
            </a:pPr>
            <a:endParaRPr lang="en-US" dirty="0"/>
          </a:p>
        </p:txBody>
      </p:sp>
      <p:sp>
        <p:nvSpPr>
          <p:cNvPr id="4" name="Slide Number Placeholder 3"/>
          <p:cNvSpPr>
            <a:spLocks noGrp="1"/>
          </p:cNvSpPr>
          <p:nvPr>
            <p:ph type="sldNum" sz="quarter" idx="5"/>
          </p:nvPr>
        </p:nvSpPr>
        <p:spPr/>
        <p:txBody>
          <a:bodyPr/>
          <a:lstStyle/>
          <a:p>
            <a:pPr>
              <a:defRPr/>
            </a:pPr>
            <a:fld id="{D3D52454-1227-41A1-9AA9-742BC354E8B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9.  Train and educate employees and contractors in emergency response procedures in a manner as comprehensive and effective as that required by the regulation promulgated pursuant to section 126(d) of the Superfund Amendments and Reauthorization Act;</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0335E8BC-B278-4675-B8F2-2DA076D7DE87}"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10. Establish a quality assurance program to ensure that initial process-related equipment, maintenance materials, and spare parts are fabricated and installed consistent with design specifications;</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30B5DEEC-2857-49DF-A7B9-D51A5F022A19}"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eaLnBrk="1" hangingPunct="1">
              <a:defRPr/>
            </a:pPr>
            <a:r>
              <a:rPr lang="en-US" dirty="0" smtClean="0"/>
              <a:t>11.  Establish maintenance systems for critical process-related equipment, including written procedures, employee training, appropriate inspections, and testing of such equipment to ensure ongoing mechanical integrity;</a:t>
            </a:r>
          </a:p>
          <a:p>
            <a:pPr lvl="1" eaLnBrk="1" hangingPunct="1">
              <a:defRPr/>
            </a:pPr>
            <a:r>
              <a:rPr lang="en-US" dirty="0" smtClean="0"/>
              <a:t>	A.  PSM mechanical integrity requirements apply to the following equipment;</a:t>
            </a:r>
          </a:p>
          <a:p>
            <a:pPr lvl="3" eaLnBrk="1" hangingPunct="1">
              <a:defRPr/>
            </a:pPr>
            <a:r>
              <a:rPr lang="en-US" b="1" i="1" u="sng" dirty="0" smtClean="0"/>
              <a:t>Pressure vessels and storage tanks;</a:t>
            </a:r>
          </a:p>
          <a:p>
            <a:pPr lvl="3" eaLnBrk="1" hangingPunct="1">
              <a:defRPr/>
            </a:pPr>
            <a:r>
              <a:rPr lang="en-US" b="1" i="1" u="sng" dirty="0" smtClean="0"/>
              <a:t>Piping systems (including piping components such as valves);</a:t>
            </a:r>
          </a:p>
          <a:p>
            <a:pPr lvl="3" eaLnBrk="1" hangingPunct="1">
              <a:defRPr/>
            </a:pPr>
            <a:r>
              <a:rPr lang="en-US" b="1" i="1" u="sng" dirty="0" smtClean="0"/>
              <a:t>Relief and vent systems and devices;</a:t>
            </a:r>
          </a:p>
          <a:p>
            <a:pPr lvl="3" eaLnBrk="1" hangingPunct="1">
              <a:defRPr/>
            </a:pPr>
            <a:r>
              <a:rPr lang="en-US" b="1" i="1" u="sng" dirty="0" smtClean="0"/>
              <a:t>Emergency shutdown systems;</a:t>
            </a:r>
          </a:p>
          <a:p>
            <a:pPr lvl="3" eaLnBrk="1" hangingPunct="1">
              <a:defRPr/>
            </a:pPr>
            <a:r>
              <a:rPr lang="en-US" b="1" i="1" u="sng" dirty="0" smtClean="0"/>
              <a:t>Controls (including monitoring devices and sensors, alarms, and interlocks); and</a:t>
            </a:r>
          </a:p>
          <a:p>
            <a:pPr lvl="3" eaLnBrk="1" hangingPunct="1">
              <a:defRPr/>
            </a:pPr>
            <a:r>
              <a:rPr lang="en-US" b="1" i="1" u="sng" dirty="0" smtClean="0"/>
              <a:t>Pumps</a:t>
            </a:r>
          </a:p>
          <a:p>
            <a:pPr lvl="1" eaLnBrk="1" hangingPunct="1">
              <a:defRPr/>
            </a:pPr>
            <a:r>
              <a:rPr lang="en-US" dirty="0" smtClean="0"/>
              <a:t>	B.  Hot Work Permit;</a:t>
            </a:r>
          </a:p>
          <a:p>
            <a:pPr lvl="3" eaLnBrk="1" hangingPunct="1">
              <a:defRPr/>
            </a:pPr>
            <a:r>
              <a:rPr lang="en-US" b="1" i="1" u="sng" dirty="0" smtClean="0"/>
              <a:t>Permit must be issued for hot work operations conducted on or near a covered process.</a:t>
            </a:r>
          </a:p>
          <a:p>
            <a:pPr lvl="3" eaLnBrk="1" hangingPunct="1">
              <a:defRPr/>
            </a:pPr>
            <a:r>
              <a:rPr lang="en-US" b="1" i="1" u="sng" dirty="0" smtClean="0"/>
              <a:t>Must document that the fire prevention and protection requirements have been implemented prior to work;</a:t>
            </a:r>
          </a:p>
          <a:p>
            <a:pPr lvl="3" eaLnBrk="1" hangingPunct="1">
              <a:defRPr/>
            </a:pPr>
            <a:r>
              <a:rPr lang="en-US" b="1" i="1" u="sng" dirty="0" smtClean="0"/>
              <a:t>Must indicate date(s) authorized;</a:t>
            </a:r>
          </a:p>
          <a:p>
            <a:pPr lvl="3" eaLnBrk="1" hangingPunct="1">
              <a:defRPr/>
            </a:pPr>
            <a:r>
              <a:rPr lang="en-US" b="1" i="1" u="sng" dirty="0" smtClean="0"/>
              <a:t>Identify the object on which hot work is to be performed;</a:t>
            </a:r>
          </a:p>
          <a:p>
            <a:pPr lvl="3" eaLnBrk="1" hangingPunct="1">
              <a:defRPr/>
            </a:pPr>
            <a:r>
              <a:rPr lang="en-US" b="1" i="1" u="sng" dirty="0" smtClean="0"/>
              <a:t>Permit must be kept on file until completion of the hot work.</a:t>
            </a:r>
          </a:p>
          <a:p>
            <a:pPr eaLnBrk="1" hangingPunct="1">
              <a:defRPr/>
            </a:pPr>
            <a:endParaRPr lang="en-US" dirty="0"/>
          </a:p>
        </p:txBody>
      </p:sp>
      <p:sp>
        <p:nvSpPr>
          <p:cNvPr id="4" name="Slide Number Placeholder 3"/>
          <p:cNvSpPr>
            <a:spLocks noGrp="1"/>
          </p:cNvSpPr>
          <p:nvPr>
            <p:ph type="sldNum" sz="quarter" idx="5"/>
          </p:nvPr>
        </p:nvSpPr>
        <p:spPr/>
        <p:txBody>
          <a:bodyPr/>
          <a:lstStyle/>
          <a:p>
            <a:pPr>
              <a:defRPr/>
            </a:pPr>
            <a:fld id="{16308A94-24B7-42E9-8BBA-5A084098D668}"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12. Conduct pre-start-up safety reviews of all newly installed or modified equipment; the safety review must confirm the following;</a:t>
            </a:r>
          </a:p>
          <a:p>
            <a:pPr lvl="1" eaLnBrk="1" hangingPunct="1"/>
            <a:r>
              <a:rPr lang="en-US" smtClean="0"/>
              <a:t>	A.  Construction and equipment are in accordance with design specifications;</a:t>
            </a:r>
          </a:p>
          <a:p>
            <a:pPr lvl="1" eaLnBrk="1" hangingPunct="1"/>
            <a:r>
              <a:rPr lang="en-US" smtClean="0"/>
              <a:t>	B.  Safety, operating, maintenance, and emergency procedures are in place and are adequate;</a:t>
            </a:r>
          </a:p>
          <a:p>
            <a:pPr lvl="1" eaLnBrk="1" hangingPunct="1"/>
            <a:r>
              <a:rPr lang="en-US" smtClean="0"/>
              <a:t>	C.  A process hazard analysis has been resolved or implemented before startup, and modified facilities meet the management of 	     change requirements; and</a:t>
            </a:r>
          </a:p>
          <a:p>
            <a:pPr lvl="1" eaLnBrk="1" hangingPunct="1"/>
            <a:r>
              <a:rPr lang="en-US" smtClean="0"/>
              <a:t>	D.  Training of each employee involved in operating a process has been completed. </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170D3945-ACF5-4CBE-ACEB-3184E4AAF3B7}"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13. Establish and implement written procedures managing change to process chemicals, technology, equipment and facilities, </a:t>
            </a:r>
          </a:p>
          <a:p>
            <a:pPr lvl="1" eaLnBrk="1" hangingPunct="1"/>
            <a:r>
              <a:rPr lang="en-US" smtClean="0"/>
              <a:t>Written procedures to manage changes (except for “replacements in kind”) to process chemicals, technology, equipment, and change to facilities that affect a covered process, must be established and implemented. These written procedures must ensure that the following considerations are addressed prior to any change;</a:t>
            </a:r>
          </a:p>
          <a:p>
            <a:pPr lvl="3" eaLnBrk="1" hangingPunct="1"/>
            <a:r>
              <a:rPr lang="en-US" b="1" i="1" u="sng" smtClean="0"/>
              <a:t>The technical basis for the proposed change;</a:t>
            </a:r>
          </a:p>
          <a:p>
            <a:pPr lvl="3" eaLnBrk="1" hangingPunct="1"/>
            <a:r>
              <a:rPr lang="en-US" b="1" i="1" u="sng" smtClean="0"/>
              <a:t>Impact of the change on employee safety and health;</a:t>
            </a:r>
          </a:p>
          <a:p>
            <a:pPr lvl="3" eaLnBrk="1" hangingPunct="1"/>
            <a:r>
              <a:rPr lang="en-US" b="1" i="1" u="sng" smtClean="0"/>
              <a:t>Modifications to operating procedures;</a:t>
            </a:r>
          </a:p>
          <a:p>
            <a:pPr lvl="3" eaLnBrk="1" hangingPunct="1"/>
            <a:r>
              <a:rPr lang="en-US" b="1" i="1" u="sng" smtClean="0"/>
              <a:t>Necessary time period for the change; and</a:t>
            </a:r>
          </a:p>
          <a:p>
            <a:pPr lvl="3" eaLnBrk="1" hangingPunct="1"/>
            <a:r>
              <a:rPr lang="en-US" b="1" i="1" u="sng" smtClean="0"/>
              <a:t>Authorization requirements for the proposed change.</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18DF50EC-519E-4507-91E9-44182C44BBC2}"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14.  Investigate every incident that results in or could have resulted in a major accident in the workplace, with any findings to be reviewed by operating personnel and modifications made, if appropriate.</a:t>
            </a:r>
          </a:p>
          <a:p>
            <a:pPr lvl="1" eaLnBrk="1" hangingPunct="1"/>
            <a:r>
              <a:rPr lang="en-US" smtClean="0"/>
              <a:t>	A.  An investigation report must be prepared including at least;</a:t>
            </a:r>
          </a:p>
          <a:p>
            <a:pPr lvl="3" eaLnBrk="1" hangingPunct="1"/>
            <a:r>
              <a:rPr lang="en-US" b="1" i="1" u="sng" smtClean="0"/>
              <a:t>Date of incident;</a:t>
            </a:r>
          </a:p>
          <a:p>
            <a:pPr lvl="3" eaLnBrk="1" hangingPunct="1"/>
            <a:r>
              <a:rPr lang="en-US" b="1" i="1" u="sng" smtClean="0"/>
              <a:t>Date investigation began;</a:t>
            </a:r>
          </a:p>
          <a:p>
            <a:pPr lvl="3" eaLnBrk="1" hangingPunct="1"/>
            <a:r>
              <a:rPr lang="en-US" b="1" i="1" u="sng" smtClean="0"/>
              <a:t>Description of the incident;</a:t>
            </a:r>
          </a:p>
          <a:p>
            <a:pPr lvl="3" eaLnBrk="1" hangingPunct="1"/>
            <a:r>
              <a:rPr lang="en-US" b="1" i="1" u="sng" smtClean="0"/>
              <a:t>Factors that contributed to the incident;</a:t>
            </a:r>
          </a:p>
          <a:p>
            <a:pPr lvl="3" eaLnBrk="1" hangingPunct="1"/>
            <a:r>
              <a:rPr lang="en-US" b="1" i="1" u="sng" smtClean="0"/>
              <a:t>Recommendations resulting from the investigation.</a:t>
            </a:r>
          </a:p>
          <a:p>
            <a:pPr lvl="1" eaLnBrk="1" hangingPunct="1"/>
            <a:r>
              <a:rPr lang="en-US" smtClean="0"/>
              <a:t>	B.  The employer must keep these incident investigation reports for 5 years.</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2CEE4E8E-347B-417F-9F7A-C866B22EDB6C}"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15.  Emergency planning and response</a:t>
            </a:r>
          </a:p>
          <a:p>
            <a:pPr lvl="1" eaLnBrk="1" hangingPunct="1"/>
            <a:r>
              <a:rPr lang="en-US" smtClean="0"/>
              <a:t>It is essential that emergency pre-planning and training make employees aware of, and able to execute, proper actions.</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917D03D5-12D3-4BC1-B022-93B8EA814D25}"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Definition of Process Safety Management (PSM).  Discuss the relevance to the plant or industry of your audience. </a:t>
            </a:r>
          </a:p>
        </p:txBody>
      </p:sp>
      <p:sp>
        <p:nvSpPr>
          <p:cNvPr id="4" name="Slide Number Placeholder 3"/>
          <p:cNvSpPr>
            <a:spLocks noGrp="1"/>
          </p:cNvSpPr>
          <p:nvPr>
            <p:ph type="sldNum" sz="quarter" idx="5"/>
          </p:nvPr>
        </p:nvSpPr>
        <p:spPr/>
        <p:txBody>
          <a:bodyPr/>
          <a:lstStyle/>
          <a:p>
            <a:pPr>
              <a:defRPr/>
            </a:pPr>
            <a:fld id="{16DE4851-E95A-4B63-AA91-50E72A33908A}"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16. Compliance audits</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574C47CA-290D-47AB-A53C-AA70E56C76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17. To be certain process safety management is effective, employers must certify (document) that they have evaluated compliance with the provisions of PSM at least every 3 years.</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03C2CA17-6AD6-463E-AEC1-B3CC8DD37113}"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BP Texas City incident.  Video may accompany the presentation.</a:t>
            </a:r>
          </a:p>
          <a:p>
            <a:pPr eaLnBrk="1" hangingPunct="1">
              <a:spcBef>
                <a:spcPct val="0"/>
              </a:spcBef>
            </a:pPr>
            <a:endParaRPr lang="en-US" smtClean="0"/>
          </a:p>
          <a:p>
            <a:pPr eaLnBrk="1" hangingPunct="1">
              <a:spcBef>
                <a:spcPct val="0"/>
              </a:spcBef>
            </a:pPr>
            <a:r>
              <a:rPr lang="en-US" b="1" smtClean="0"/>
              <a:t>Incident Description</a:t>
            </a:r>
            <a:r>
              <a:rPr lang="en-US" smtClean="0"/>
              <a:t/>
            </a:r>
            <a:br>
              <a:rPr lang="en-US" smtClean="0"/>
            </a:br>
            <a:r>
              <a:rPr lang="en-US" smtClean="0"/>
              <a:t>At approximately 1:20 p.m. on March 23, 2005, a series of explosions occurred at the BP Texas City refinery during the restarting of a hydrocarbon isomerization unit. Fifteen workers were killed and 180 others were injured. Many of the victims were in or around work trailers located near an atmospheric vent stack. The explosions occurred when a distillation tower flooded with hydrocarbons and was overpressurized, causing a geyser-like release from the vent stack. </a:t>
            </a:r>
          </a:p>
          <a:p>
            <a:pPr eaLnBrk="1" hangingPunct="1">
              <a:spcBef>
                <a:spcPct val="0"/>
              </a:spcBef>
            </a:pPr>
            <a:endParaRPr lang="en-US" smtClean="0"/>
          </a:p>
          <a:p>
            <a:pPr eaLnBrk="1" hangingPunct="1"/>
            <a:r>
              <a:rPr lang="en-US" b="1" smtClean="0"/>
              <a:t>Final OSHA Recommendations for BP Texas City</a:t>
            </a:r>
          </a:p>
          <a:p>
            <a:pPr eaLnBrk="1" hangingPunct="1"/>
            <a:r>
              <a:rPr lang="en-US" b="1" smtClean="0"/>
              <a:t>Occupational Safety and Health Administration (OSHA) </a:t>
            </a:r>
          </a:p>
          <a:p>
            <a:pPr eaLnBrk="1" hangingPunct="1"/>
            <a:r>
              <a:rPr lang="en-US" b="1" smtClean="0"/>
              <a:t>2005-4-I-TX-R8 Strengthen the planned comprehensive enforcement of the OSHA Process Safety Management (PSM) standard. At a minimum: </a:t>
            </a:r>
          </a:p>
          <a:p>
            <a:pPr eaLnBrk="1" hangingPunct="1"/>
            <a:r>
              <a:rPr lang="en-US" smtClean="0"/>
              <a:t>Identify those facilities at greatest risk of a catastrophic accident by using available indicators of process safety performance and information gathered by the EPA under its Risk Management Program (RMP). </a:t>
            </a:r>
          </a:p>
          <a:p>
            <a:pPr eaLnBrk="1" hangingPunct="1"/>
            <a:r>
              <a:rPr lang="en-US" smtClean="0"/>
              <a:t>Conduct, or cause to be conducted, comprehensive inspections, such as those under your Program Quality Verification (PQV) program at facilities identified as presenting the greatest risk. </a:t>
            </a:r>
          </a:p>
          <a:p>
            <a:pPr eaLnBrk="1" hangingPunct="1"/>
            <a:r>
              <a:rPr lang="en-US" smtClean="0"/>
              <a:t>Establish the capacity to conduct more comprehensive PSM inspections by hiring or developing a sufficient cadre of highly trained and experienced inspectors. </a:t>
            </a:r>
          </a:p>
          <a:p>
            <a:pPr eaLnBrk="1" hangingPunct="1"/>
            <a:r>
              <a:rPr lang="en-US" smtClean="0"/>
              <a:t>Expand the PSM training offered to inspectors at the OSHA National Training Institute. </a:t>
            </a:r>
          </a:p>
          <a:p>
            <a:pPr eaLnBrk="1" hangingPunct="1"/>
            <a:endParaRPr lang="en-US" smtClean="0"/>
          </a:p>
          <a:p>
            <a:pPr eaLnBrk="1" hangingPunct="1"/>
            <a:r>
              <a:rPr lang="en-US" b="1" smtClean="0"/>
              <a:t>2005-4-I-TX-R9 Amend the OSHA PSM standard to require that a management of change (MOC) review be conducted for organizational changes that may impact process safety including </a:t>
            </a:r>
          </a:p>
          <a:p>
            <a:pPr eaLnBrk="1" hangingPunct="1"/>
            <a:r>
              <a:rPr lang="en-US" smtClean="0"/>
              <a:t>major organizational changes such as mergers, acquisitions, or reorganizations; </a:t>
            </a:r>
          </a:p>
          <a:p>
            <a:pPr eaLnBrk="1" hangingPunct="1"/>
            <a:r>
              <a:rPr lang="en-US" smtClean="0"/>
              <a:t>personnel changes, including changes in staffing levels or staff experience; and </a:t>
            </a:r>
          </a:p>
          <a:p>
            <a:pPr eaLnBrk="1" hangingPunct="1"/>
            <a:r>
              <a:rPr lang="en-US" smtClean="0"/>
              <a:t>policy </a:t>
            </a:r>
          </a:p>
          <a:p>
            <a:pPr eaLnBrk="1" hangingPunct="1"/>
            <a:r>
              <a:rPr lang="en-US" b="1" smtClean="0"/>
              <a:t>2005-4-I-TX-R9 Amend the OSHA PSM standard to require that a management of change (MOC) review be conducted for organizational changes that may impact process safety including </a:t>
            </a:r>
          </a:p>
          <a:p>
            <a:pPr eaLnBrk="1" hangingPunct="1"/>
            <a:r>
              <a:rPr lang="en-US" smtClean="0"/>
              <a:t>major organizational changes such as mergers, acquisitions, or reorganizations; </a:t>
            </a:r>
          </a:p>
          <a:p>
            <a:pPr eaLnBrk="1" hangingPunct="1"/>
            <a:r>
              <a:rPr lang="en-US" smtClean="0"/>
              <a:t>personnel changes, including changes in staffing levels or staff experience; and </a:t>
            </a:r>
          </a:p>
          <a:p>
            <a:pPr eaLnBrk="1" hangingPunct="1"/>
            <a:r>
              <a:rPr lang="en-US" smtClean="0"/>
              <a:t>policy changes such as budget cutting. </a:t>
            </a:r>
          </a:p>
          <a:p>
            <a:pPr eaLnBrk="1" hangingPunct="1"/>
            <a:endParaRPr lang="en-US" smtClean="0"/>
          </a:p>
          <a:p>
            <a:pPr eaLnBrk="1" hangingPunct="1">
              <a:spcBef>
                <a:spcPct val="0"/>
              </a:spcBef>
            </a:pPr>
            <a:endParaRPr lang="en-US"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EF44A0-9B4B-479C-97AF-37AD7CE2D177}"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Valero Refinery Propane Fire Sunray, TX.  Discuss the situation and problems with PSM for this incident.</a:t>
            </a:r>
          </a:p>
          <a:p>
            <a:pPr eaLnBrk="1" hangingPunct="1">
              <a:spcBef>
                <a:spcPct val="0"/>
              </a:spcBef>
            </a:pPr>
            <a:endParaRPr lang="en-US" smtClean="0"/>
          </a:p>
          <a:p>
            <a:pPr eaLnBrk="1" hangingPunct="1">
              <a:spcBef>
                <a:spcPct val="0"/>
              </a:spcBef>
            </a:pPr>
            <a:r>
              <a:rPr lang="en-US" b="1" smtClean="0"/>
              <a:t>Incident Description</a:t>
            </a:r>
            <a:r>
              <a:rPr lang="en-US" smtClean="0"/>
              <a:t/>
            </a:r>
            <a:br>
              <a:rPr lang="en-US" smtClean="0"/>
            </a:br>
            <a:r>
              <a:rPr lang="en-US" smtClean="0"/>
              <a:t>On February 16, 2007, a propane fire erupted at the Valero McKee Refinery in Sunray, Texas, north of Amarillo. Three workers suffered serious burns, and the refinery was forced to shut down. The fire began following a leak in the propane deasphalting unit and spread quickly, in part because of the rapid collapse of a major pipe rack carrying flammable hydrocarbons. Some of the rack's support columns had not been fireproofed. </a:t>
            </a:r>
          </a:p>
          <a:p>
            <a:pPr eaLnBrk="1" hangingPunct="1">
              <a:spcBef>
                <a:spcPct val="0"/>
              </a:spcBef>
            </a:pPr>
            <a:endParaRPr lang="en-US" smtClean="0"/>
          </a:p>
          <a:p>
            <a:pPr eaLnBrk="1" hangingPunct="1"/>
            <a:endParaRPr lang="en-US" smtClean="0"/>
          </a:p>
          <a:p>
            <a:pPr eaLnBrk="1" hangingPunct="1"/>
            <a:r>
              <a:rPr lang="en-US" b="1" smtClean="0"/>
              <a:t>Root Causes </a:t>
            </a:r>
          </a:p>
          <a:p>
            <a:pPr eaLnBrk="1" hangingPunct="1"/>
            <a:endParaRPr lang="en-US" smtClean="0"/>
          </a:p>
          <a:p>
            <a:pPr eaLnBrk="1" hangingPunct="1"/>
            <a:r>
              <a:rPr lang="en-US" smtClean="0"/>
              <a:t>1. The McKee Refinery had no formal written program in place to identify, review, and freeze-protect dead-legs or infrequently used piping and equipment, such as the propane mix control station. </a:t>
            </a:r>
          </a:p>
          <a:p>
            <a:pPr eaLnBrk="1" hangingPunct="1"/>
            <a:endParaRPr lang="en-US" smtClean="0"/>
          </a:p>
          <a:p>
            <a:pPr eaLnBrk="1" hangingPunct="1"/>
            <a:r>
              <a:rPr lang="en-US" smtClean="0"/>
              <a:t>2. The McKee Refinery did not apply Valero’s mandatory </a:t>
            </a:r>
            <a:r>
              <a:rPr lang="en-US" i="1" smtClean="0"/>
              <a:t>Emergency Isolation Valve procedure when evaluating risks in the PDA unit to ensure that the large quantities of flammable materials in the unit could be rapidly isolated in an emergency. </a:t>
            </a:r>
          </a:p>
          <a:p>
            <a:pPr eaLnBrk="1" hangingPunct="1"/>
            <a:endParaRPr lang="en-US" smtClean="0"/>
          </a:p>
          <a:p>
            <a:pPr eaLnBrk="1" hangingPunct="1"/>
            <a:r>
              <a:rPr lang="en-US" smtClean="0"/>
              <a:t>3. API guidance and Valero’s corporate </a:t>
            </a:r>
            <a:r>
              <a:rPr lang="en-US" i="1" smtClean="0"/>
              <a:t>Fire Proofing Specifications standard do not specify sufficiently protective distances for fireproofing pipe rack support steel for processes handling high-pressure flammables, such as the LPG in the PDA unit. </a:t>
            </a:r>
          </a:p>
          <a:p>
            <a:pPr eaLnBrk="1" hangingPunct="1"/>
            <a:endParaRPr lang="en-US" i="1" smtClean="0"/>
          </a:p>
          <a:p>
            <a:pPr eaLnBrk="1" hangingPunct="1"/>
            <a:endParaRPr lang="en-US" smtClean="0"/>
          </a:p>
          <a:p>
            <a:pPr eaLnBrk="1" hangingPunct="1"/>
            <a:r>
              <a:rPr lang="en-US" b="1" smtClean="0"/>
              <a:t>Contributing Causes </a:t>
            </a:r>
          </a:p>
          <a:p>
            <a:pPr eaLnBrk="1" hangingPunct="1"/>
            <a:endParaRPr lang="en-US" smtClean="0"/>
          </a:p>
          <a:p>
            <a:pPr eaLnBrk="1" hangingPunct="1"/>
            <a:r>
              <a:rPr lang="en-US" smtClean="0"/>
              <a:t>1. API-recommended practices on locating and operating LPG firewater deluge valves do not address potential hazards from nearby processes. </a:t>
            </a:r>
          </a:p>
          <a:p>
            <a:pPr eaLnBrk="1" hangingPunct="1"/>
            <a:endParaRPr lang="en-US" smtClean="0"/>
          </a:p>
          <a:p>
            <a:pPr eaLnBrk="1" hangingPunct="1"/>
            <a:r>
              <a:rPr lang="en-US" smtClean="0"/>
              <a:t>2. Valero–McKee Refinery’s hazard assessment process did not recognize the risk of using chlorine in close proximity to equipment handling flammable hydrocarbons. </a:t>
            </a:r>
          </a:p>
          <a:p>
            <a:pPr eaLnBrk="1" hangingPunct="1"/>
            <a:endParaRPr lang="en-US" i="1" smtClean="0"/>
          </a:p>
          <a:p>
            <a:pPr eaLnBrk="1" hangingPunct="1">
              <a:spcBef>
                <a:spcPct val="0"/>
              </a:spcBef>
            </a:pPr>
            <a:endParaRPr lang="en-US"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8C8368-D46B-44DB-8044-28B33A104E3C}"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OSHA and CSB response to the BP Texas City, TX incident.</a:t>
            </a:r>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62F008-EF6D-4F42-9E4F-250612208AD6}"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Further resources for more information concerning PSM.</a:t>
            </a:r>
          </a:p>
        </p:txBody>
      </p:sp>
      <p:sp>
        <p:nvSpPr>
          <p:cNvPr id="4" name="Slide Number Placeholder 3"/>
          <p:cNvSpPr>
            <a:spLocks noGrp="1"/>
          </p:cNvSpPr>
          <p:nvPr>
            <p:ph type="sldNum" sz="quarter" idx="5"/>
          </p:nvPr>
        </p:nvSpPr>
        <p:spPr/>
        <p:txBody>
          <a:bodyPr/>
          <a:lstStyle/>
          <a:p>
            <a:pPr>
              <a:defRPr/>
            </a:pPr>
            <a:fld id="{EAB07ED1-0E8C-490F-BEEE-8484FEAF0F9D}" type="slidenum">
              <a:rPr lang="en-US" smtClean="0"/>
              <a:pPr>
                <a:defRPr/>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Reasons for a PSM program.  Ask for input and see if anyone else can think of other purposes of a PSM program.</a:t>
            </a:r>
          </a:p>
        </p:txBody>
      </p:sp>
      <p:sp>
        <p:nvSpPr>
          <p:cNvPr id="4" name="Slide Number Placeholder 3"/>
          <p:cNvSpPr>
            <a:spLocks noGrp="1"/>
          </p:cNvSpPr>
          <p:nvPr>
            <p:ph type="sldNum" sz="quarter" idx="5"/>
          </p:nvPr>
        </p:nvSpPr>
        <p:spPr/>
        <p:txBody>
          <a:bodyPr/>
          <a:lstStyle/>
          <a:p>
            <a:pPr>
              <a:defRPr/>
            </a:pPr>
            <a:fld id="{21FA9654-BB35-41FB-85ED-83E674FC3EA6}"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Discuss the learning objectives and see if there are other needed for PSM understanding. </a:t>
            </a:r>
            <a:r>
              <a:rPr lang="en-US" b="1" i="1" smtClean="0"/>
              <a:t>Introduce one page checklist.</a:t>
            </a:r>
          </a:p>
        </p:txBody>
      </p:sp>
      <p:sp>
        <p:nvSpPr>
          <p:cNvPr id="4" name="Slide Number Placeholder 3"/>
          <p:cNvSpPr>
            <a:spLocks noGrp="1"/>
          </p:cNvSpPr>
          <p:nvPr>
            <p:ph type="sldNum" sz="quarter" idx="5"/>
          </p:nvPr>
        </p:nvSpPr>
        <p:spPr/>
        <p:txBody>
          <a:bodyPr/>
          <a:lstStyle/>
          <a:p>
            <a:pPr>
              <a:defRPr/>
            </a:pPr>
            <a:fld id="{970B45A5-6E20-489D-9A00-F554E7BFACEC}"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55000" lnSpcReduction="20000"/>
          </a:bodyPr>
          <a:lstStyle/>
          <a:p>
            <a:pPr eaLnBrk="1" hangingPunct="1">
              <a:defRPr/>
            </a:pPr>
            <a:r>
              <a:rPr lang="en-US" dirty="0" smtClean="0"/>
              <a:t>Discuss OSHA’s requirements for PSM and why OSHA requires them.</a:t>
            </a:r>
          </a:p>
          <a:p>
            <a:pPr eaLnBrk="1" hangingPunct="1">
              <a:defRPr/>
            </a:pPr>
            <a:endParaRPr lang="en-US" dirty="0" smtClean="0"/>
          </a:p>
          <a:p>
            <a:pPr eaLnBrk="1" hangingPunct="1">
              <a:defRPr/>
            </a:pPr>
            <a:r>
              <a:rPr lang="en-US" dirty="0" smtClean="0"/>
              <a:t>1. Develop and maintain written safety information identifying workplace chemical and process hazards, equipment used in the processes, and  technology used in the processes;</a:t>
            </a:r>
          </a:p>
          <a:p>
            <a:pPr eaLnBrk="1" hangingPunct="1">
              <a:defRPr/>
            </a:pPr>
            <a:r>
              <a:rPr lang="en-US" dirty="0" smtClean="0"/>
              <a:t>	A. Information on the hazards of the highly hazardous chemicals in the process shall consist of at least the following:</a:t>
            </a:r>
          </a:p>
          <a:p>
            <a:pPr lvl="3" eaLnBrk="1" hangingPunct="1">
              <a:defRPr/>
            </a:pPr>
            <a:r>
              <a:rPr lang="en-US" b="1" i="1" u="sng" dirty="0" smtClean="0">
                <a:solidFill>
                  <a:srgbClr val="7030A0"/>
                </a:solidFill>
              </a:rPr>
              <a:t>Toxicity,</a:t>
            </a:r>
          </a:p>
          <a:p>
            <a:pPr lvl="3" eaLnBrk="1" hangingPunct="1">
              <a:defRPr/>
            </a:pPr>
            <a:r>
              <a:rPr lang="en-US" b="1" i="1" u="sng" dirty="0" smtClean="0">
                <a:solidFill>
                  <a:srgbClr val="7030A0"/>
                </a:solidFill>
              </a:rPr>
              <a:t>Permissible exposure limits,</a:t>
            </a:r>
          </a:p>
          <a:p>
            <a:pPr lvl="3" eaLnBrk="1" hangingPunct="1">
              <a:defRPr/>
            </a:pPr>
            <a:r>
              <a:rPr lang="en-US" b="1" i="1" u="sng" dirty="0" smtClean="0">
                <a:solidFill>
                  <a:srgbClr val="7030A0"/>
                </a:solidFill>
              </a:rPr>
              <a:t>Physical data,</a:t>
            </a:r>
          </a:p>
          <a:p>
            <a:pPr lvl="3" eaLnBrk="1" hangingPunct="1">
              <a:defRPr/>
            </a:pPr>
            <a:r>
              <a:rPr lang="en-US" b="1" i="1" u="sng" dirty="0" smtClean="0">
                <a:solidFill>
                  <a:srgbClr val="7030A0"/>
                </a:solidFill>
              </a:rPr>
              <a:t>Reactivity data,</a:t>
            </a:r>
          </a:p>
          <a:p>
            <a:pPr lvl="3" eaLnBrk="1" hangingPunct="1">
              <a:defRPr/>
            </a:pPr>
            <a:r>
              <a:rPr lang="en-US" b="1" i="1" u="sng" dirty="0" err="1" smtClean="0">
                <a:solidFill>
                  <a:srgbClr val="7030A0"/>
                </a:solidFill>
              </a:rPr>
              <a:t>Corrosivity</a:t>
            </a:r>
            <a:r>
              <a:rPr lang="en-US" b="1" i="1" u="sng" dirty="0" smtClean="0">
                <a:solidFill>
                  <a:srgbClr val="7030A0"/>
                </a:solidFill>
              </a:rPr>
              <a:t> data, and</a:t>
            </a:r>
          </a:p>
          <a:p>
            <a:pPr lvl="3" eaLnBrk="1" hangingPunct="1">
              <a:defRPr/>
            </a:pPr>
            <a:r>
              <a:rPr lang="en-US" b="1" i="1" u="sng" dirty="0" smtClean="0">
                <a:solidFill>
                  <a:srgbClr val="7030A0"/>
                </a:solidFill>
              </a:rPr>
              <a:t>Thermal and chemical stability data, and hazardous effects of inadvertent mixing of different materials.</a:t>
            </a:r>
          </a:p>
          <a:p>
            <a:pPr lvl="1" eaLnBrk="1" hangingPunct="1">
              <a:defRPr/>
            </a:pPr>
            <a:r>
              <a:rPr lang="en-US" dirty="0" smtClean="0"/>
              <a:t>	B. Information on the technology of the process must include at least the following:</a:t>
            </a:r>
          </a:p>
          <a:p>
            <a:pPr lvl="3" eaLnBrk="1" hangingPunct="1">
              <a:defRPr/>
            </a:pPr>
            <a:r>
              <a:rPr lang="en-US" b="1" i="1" u="sng" dirty="0" smtClean="0">
                <a:solidFill>
                  <a:srgbClr val="FF0000"/>
                </a:solidFill>
              </a:rPr>
              <a:t>A block flow diagram or simplified process flow diagram,</a:t>
            </a:r>
          </a:p>
          <a:p>
            <a:pPr lvl="3" eaLnBrk="1" hangingPunct="1">
              <a:defRPr/>
            </a:pPr>
            <a:r>
              <a:rPr lang="en-US" b="1" i="1" u="sng" dirty="0" smtClean="0">
                <a:solidFill>
                  <a:srgbClr val="FF0000"/>
                </a:solidFill>
              </a:rPr>
              <a:t>Process chemistry,</a:t>
            </a:r>
          </a:p>
          <a:p>
            <a:pPr lvl="3" eaLnBrk="1" hangingPunct="1">
              <a:defRPr/>
            </a:pPr>
            <a:r>
              <a:rPr lang="en-US" b="1" i="1" u="sng" dirty="0" smtClean="0">
                <a:solidFill>
                  <a:srgbClr val="FF0000"/>
                </a:solidFill>
              </a:rPr>
              <a:t>Maximum intended inventory,</a:t>
            </a:r>
          </a:p>
          <a:p>
            <a:pPr lvl="3" eaLnBrk="1" hangingPunct="1">
              <a:defRPr/>
            </a:pPr>
            <a:r>
              <a:rPr lang="en-US" b="1" i="1" u="sng" dirty="0" smtClean="0">
                <a:solidFill>
                  <a:srgbClr val="FF0000"/>
                </a:solidFill>
              </a:rPr>
              <a:t>Safe upper and lower limits for such items as temperature, pressures, flows or compositions, and</a:t>
            </a:r>
          </a:p>
          <a:p>
            <a:pPr lvl="3" eaLnBrk="1" hangingPunct="1">
              <a:defRPr/>
            </a:pPr>
            <a:r>
              <a:rPr lang="en-US" b="1" i="1" u="sng" dirty="0" smtClean="0">
                <a:solidFill>
                  <a:srgbClr val="FF0000"/>
                </a:solidFill>
              </a:rPr>
              <a:t>An evaluation of the consequences of deviations, including those affecting the safety and health of employees.</a:t>
            </a:r>
          </a:p>
          <a:p>
            <a:pPr lvl="1" eaLnBrk="1" hangingPunct="1">
              <a:defRPr/>
            </a:pPr>
            <a:r>
              <a:rPr lang="en-US" dirty="0" smtClean="0"/>
              <a:t>	C.  Where the original technical information no longer exists, such information may be developed in conjunction with the process 	     hazard analysis in sufficient detail to support the analysis.</a:t>
            </a:r>
          </a:p>
          <a:p>
            <a:pPr lvl="1" eaLnBrk="1" hangingPunct="1">
              <a:defRPr/>
            </a:pPr>
            <a:r>
              <a:rPr lang="en-US" dirty="0" smtClean="0"/>
              <a:t>	D.  Information on the equipment in the process must include the following:</a:t>
            </a:r>
          </a:p>
          <a:p>
            <a:pPr lvl="3" eaLnBrk="1" hangingPunct="1">
              <a:defRPr/>
            </a:pPr>
            <a:r>
              <a:rPr lang="en-US" b="1" i="1" u="sng" dirty="0" smtClean="0">
                <a:solidFill>
                  <a:srgbClr val="FF0000"/>
                </a:solidFill>
              </a:rPr>
              <a:t>Materials of construction, </a:t>
            </a:r>
          </a:p>
          <a:p>
            <a:pPr lvl="3" eaLnBrk="1" hangingPunct="1">
              <a:defRPr/>
            </a:pPr>
            <a:r>
              <a:rPr lang="en-US" b="1" i="1" u="sng" dirty="0" smtClean="0">
                <a:solidFill>
                  <a:srgbClr val="FF0000"/>
                </a:solidFill>
              </a:rPr>
              <a:t>Piping and instrument diagrams (P&amp;IDs)</a:t>
            </a:r>
          </a:p>
          <a:p>
            <a:pPr lvl="3" eaLnBrk="1" hangingPunct="1">
              <a:defRPr/>
            </a:pPr>
            <a:r>
              <a:rPr lang="en-US" b="1" i="1" u="sng" dirty="0" smtClean="0">
                <a:solidFill>
                  <a:srgbClr val="FF0000"/>
                </a:solidFill>
              </a:rPr>
              <a:t>Electrical classification,</a:t>
            </a:r>
          </a:p>
          <a:p>
            <a:pPr lvl="3" eaLnBrk="1" hangingPunct="1">
              <a:defRPr/>
            </a:pPr>
            <a:r>
              <a:rPr lang="en-US" b="1" i="1" u="sng" dirty="0" smtClean="0">
                <a:solidFill>
                  <a:srgbClr val="FF0000"/>
                </a:solidFill>
              </a:rPr>
              <a:t>Relief system design and design basis,</a:t>
            </a:r>
          </a:p>
          <a:p>
            <a:pPr lvl="3" eaLnBrk="1" hangingPunct="1">
              <a:defRPr/>
            </a:pPr>
            <a:r>
              <a:rPr lang="en-US" b="1" i="1" u="sng" dirty="0" smtClean="0">
                <a:solidFill>
                  <a:srgbClr val="FF0000"/>
                </a:solidFill>
              </a:rPr>
              <a:t>Ventilation system design,</a:t>
            </a:r>
          </a:p>
          <a:p>
            <a:pPr lvl="3" eaLnBrk="1" hangingPunct="1">
              <a:defRPr/>
            </a:pPr>
            <a:r>
              <a:rPr lang="en-US" b="1" i="1" u="sng" dirty="0" smtClean="0">
                <a:solidFill>
                  <a:srgbClr val="FF0000"/>
                </a:solidFill>
              </a:rPr>
              <a:t>Design codes and standards employed,</a:t>
            </a:r>
          </a:p>
          <a:p>
            <a:pPr lvl="3" eaLnBrk="1" hangingPunct="1">
              <a:defRPr/>
            </a:pPr>
            <a:r>
              <a:rPr lang="en-US" b="1" i="1" u="sng" dirty="0" smtClean="0">
                <a:solidFill>
                  <a:srgbClr val="FF0000"/>
                </a:solidFill>
              </a:rPr>
              <a:t>Material and energy balances for processes built after May 26, 1992, and</a:t>
            </a:r>
          </a:p>
          <a:p>
            <a:pPr lvl="3" eaLnBrk="1" hangingPunct="1">
              <a:defRPr/>
            </a:pPr>
            <a:r>
              <a:rPr lang="en-US" b="1" i="1" u="sng" dirty="0" smtClean="0">
                <a:solidFill>
                  <a:srgbClr val="FF0000"/>
                </a:solidFill>
              </a:rPr>
              <a:t>Safety systems (e.g., interlocks, detection or suppression systems).</a:t>
            </a:r>
          </a:p>
          <a:p>
            <a:pPr lvl="1" eaLnBrk="1" hangingPunct="1">
              <a:defRPr/>
            </a:pPr>
            <a:r>
              <a:rPr lang="en-US" dirty="0" smtClean="0"/>
              <a:t>	E.  The employer shall document that equipment complies with recognized and generally accepted good engineering practices. For existing equipment designed and constructed in accordance with codes, standards, or practices that are no longer in general use, the employer shall determine and document that the equipment is designed, maintained, inspected, and operated in a safe manner.  </a:t>
            </a:r>
          </a:p>
          <a:p>
            <a:pPr eaLnBrk="1" hangingPunct="1">
              <a:defRPr/>
            </a:pPr>
            <a:endParaRPr lang="en-US" dirty="0"/>
          </a:p>
        </p:txBody>
      </p:sp>
      <p:sp>
        <p:nvSpPr>
          <p:cNvPr id="4" name="Slide Number Placeholder 3"/>
          <p:cNvSpPr>
            <a:spLocks noGrp="1"/>
          </p:cNvSpPr>
          <p:nvPr>
            <p:ph type="sldNum" sz="quarter" idx="5"/>
          </p:nvPr>
        </p:nvSpPr>
        <p:spPr/>
        <p:txBody>
          <a:bodyPr/>
          <a:lstStyle/>
          <a:p>
            <a:pPr>
              <a:defRPr/>
            </a:pPr>
            <a:fld id="{A6278698-3C79-42A2-A377-E8B8697FA25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77500" lnSpcReduction="20000"/>
          </a:bodyPr>
          <a:lstStyle/>
          <a:p>
            <a:pPr eaLnBrk="1" hangingPunct="1">
              <a:defRPr/>
            </a:pPr>
            <a:r>
              <a:rPr lang="en-US" dirty="0" smtClean="0"/>
              <a:t>2.  Perform a workplace hazard assessment, including, as appropriate, identification of potential sources of accidental releases, identification of any </a:t>
            </a:r>
            <a:r>
              <a:rPr lang="en-US" dirty="0" smtClean="0">
                <a:solidFill>
                  <a:srgbClr val="FF0000"/>
                </a:solidFill>
              </a:rPr>
              <a:t>previous release within </a:t>
            </a:r>
            <a:r>
              <a:rPr lang="en-US" dirty="0" smtClean="0"/>
              <a:t>the facility that  had a potential for catastrophic consequences in the workplace, estimation of workplace effects of a range of release, and estimation of the health and safety effects of such a range on employees;</a:t>
            </a:r>
          </a:p>
          <a:p>
            <a:pPr lvl="1" eaLnBrk="1" hangingPunct="1">
              <a:defRPr/>
            </a:pPr>
            <a:r>
              <a:rPr lang="en-US" dirty="0" smtClean="0"/>
              <a:t>	A.  The employer must use one or more of the following methods, as appropriate, to determine and evaluate the hazards of the 	     process being analyzed:</a:t>
            </a:r>
          </a:p>
          <a:p>
            <a:pPr lvl="1" eaLnBrk="1" hangingPunct="1">
              <a:defRPr/>
            </a:pPr>
            <a:r>
              <a:rPr lang="en-US" dirty="0" smtClean="0"/>
              <a:t>		</a:t>
            </a:r>
            <a:r>
              <a:rPr lang="en-US" b="1" i="1" u="sng" dirty="0" smtClean="0"/>
              <a:t>What-if,</a:t>
            </a:r>
          </a:p>
          <a:p>
            <a:pPr lvl="2" eaLnBrk="1" hangingPunct="1">
              <a:defRPr/>
            </a:pPr>
            <a:r>
              <a:rPr lang="en-US" dirty="0" smtClean="0"/>
              <a:t>	</a:t>
            </a:r>
            <a:r>
              <a:rPr lang="en-US" b="1" i="1" u="sng" dirty="0" smtClean="0"/>
              <a:t>Checklist,</a:t>
            </a:r>
          </a:p>
          <a:p>
            <a:pPr lvl="2" eaLnBrk="1" hangingPunct="1">
              <a:defRPr/>
            </a:pPr>
            <a:r>
              <a:rPr lang="en-US" dirty="0" smtClean="0"/>
              <a:t>	</a:t>
            </a:r>
            <a:r>
              <a:rPr lang="en-US" b="1" i="1" u="sng" dirty="0" smtClean="0"/>
              <a:t>What-if/checklist,</a:t>
            </a:r>
          </a:p>
          <a:p>
            <a:pPr lvl="2" eaLnBrk="1" hangingPunct="1">
              <a:defRPr/>
            </a:pPr>
            <a:r>
              <a:rPr lang="en-US" dirty="0" smtClean="0"/>
              <a:t>	</a:t>
            </a:r>
            <a:r>
              <a:rPr lang="en-US" b="1" i="1" u="sng" dirty="0" smtClean="0"/>
              <a:t>Hazard and operability study (HAZWOP),</a:t>
            </a:r>
          </a:p>
          <a:p>
            <a:pPr lvl="2" eaLnBrk="1" hangingPunct="1">
              <a:defRPr/>
            </a:pPr>
            <a:r>
              <a:rPr lang="en-US" dirty="0" smtClean="0"/>
              <a:t>	</a:t>
            </a:r>
            <a:r>
              <a:rPr lang="en-US" b="1" i="1" u="sng" dirty="0" smtClean="0"/>
              <a:t>Failure mode and effects analysis (FMEA),</a:t>
            </a:r>
          </a:p>
          <a:p>
            <a:pPr lvl="2" eaLnBrk="1" hangingPunct="1">
              <a:defRPr/>
            </a:pPr>
            <a:r>
              <a:rPr lang="en-US" dirty="0" smtClean="0"/>
              <a:t>	</a:t>
            </a:r>
            <a:r>
              <a:rPr lang="en-US" b="1" i="1" u="sng" dirty="0" smtClean="0"/>
              <a:t>Fault tree analysis, or</a:t>
            </a:r>
          </a:p>
          <a:p>
            <a:pPr lvl="2" eaLnBrk="1" hangingPunct="1">
              <a:defRPr/>
            </a:pPr>
            <a:r>
              <a:rPr lang="en-US" dirty="0" smtClean="0"/>
              <a:t>	</a:t>
            </a:r>
            <a:r>
              <a:rPr lang="en-US" b="1" i="1" u="sng" dirty="0" smtClean="0"/>
              <a:t>An appropriate equivalent methodology.</a:t>
            </a:r>
          </a:p>
          <a:p>
            <a:pPr lvl="1" eaLnBrk="1" hangingPunct="1">
              <a:defRPr/>
            </a:pPr>
            <a:r>
              <a:rPr lang="en-US" dirty="0" smtClean="0"/>
              <a:t>	B.  Whichever method(s) are used, the process hazard analysis must address the following:</a:t>
            </a:r>
          </a:p>
          <a:p>
            <a:pPr lvl="3" eaLnBrk="1" hangingPunct="1">
              <a:defRPr/>
            </a:pPr>
            <a:r>
              <a:rPr lang="en-US" b="1" i="1" u="sng" dirty="0" smtClean="0"/>
              <a:t>The hazards of the process;</a:t>
            </a:r>
          </a:p>
          <a:p>
            <a:pPr lvl="3" eaLnBrk="1" hangingPunct="1">
              <a:defRPr/>
            </a:pPr>
            <a:r>
              <a:rPr lang="en-US" b="1" i="1" u="sng" dirty="0" smtClean="0"/>
              <a:t>The identification of any previous incident that had a potential for a catastrophic consequences in the workplace;</a:t>
            </a:r>
          </a:p>
          <a:p>
            <a:pPr lvl="3" eaLnBrk="1" hangingPunct="1">
              <a:defRPr/>
            </a:pPr>
            <a:r>
              <a:rPr lang="en-US" b="1" i="1" u="sng" dirty="0" smtClean="0"/>
              <a:t>Engineering and administrative controls applicable to the hazards and their interrelationships, such as appropriate application of detection methodologies to provide early warning of releases. Acceptable detection methods might include process monitoring and control instrumentation with alarms, and detection hardware such as hydrocarbon sensors;</a:t>
            </a:r>
          </a:p>
          <a:p>
            <a:pPr lvl="3" eaLnBrk="1" hangingPunct="1">
              <a:defRPr/>
            </a:pPr>
            <a:r>
              <a:rPr lang="en-US" b="1" i="1" u="sng" dirty="0" smtClean="0"/>
              <a:t>Consequences of failure of engineering and administrative controls;</a:t>
            </a:r>
          </a:p>
          <a:p>
            <a:pPr lvl="3" eaLnBrk="1" hangingPunct="1">
              <a:defRPr/>
            </a:pPr>
            <a:r>
              <a:rPr lang="en-US" b="1" i="1" u="sng" dirty="0" smtClean="0"/>
              <a:t>Facility </a:t>
            </a:r>
            <a:r>
              <a:rPr lang="en-US" b="1" i="1" u="sng" dirty="0" err="1" smtClean="0"/>
              <a:t>siting</a:t>
            </a:r>
            <a:r>
              <a:rPr lang="en-US" b="1" i="1" u="sng" dirty="0" smtClean="0"/>
              <a:t>;</a:t>
            </a:r>
          </a:p>
          <a:p>
            <a:pPr lvl="3" eaLnBrk="1" hangingPunct="1">
              <a:defRPr/>
            </a:pPr>
            <a:r>
              <a:rPr lang="en-US" b="1" i="1" u="sng" dirty="0" smtClean="0"/>
              <a:t> Human factors; and</a:t>
            </a:r>
          </a:p>
          <a:p>
            <a:pPr lvl="3" eaLnBrk="1" hangingPunct="1">
              <a:defRPr/>
            </a:pPr>
            <a:r>
              <a:rPr lang="en-US" b="1" i="1" u="sng" dirty="0" smtClean="0"/>
              <a:t>A qualitative evaluation of a range of the possible safety and health effects on employees in the workplace if there is a failure of controls.</a:t>
            </a:r>
          </a:p>
          <a:p>
            <a:pPr lvl="1" eaLnBrk="1" hangingPunct="1">
              <a:defRPr/>
            </a:pPr>
            <a:r>
              <a:rPr lang="en-US" dirty="0" smtClean="0"/>
              <a:t>	C.  OSHA believes that the process hazard Analysis is best performed by a team with expertise in engineering and process 	     operations, and that the team should include at least one employee who has experience with and knowledge of the process 	     being evaluated. Also, one member of the team must be knowledgeable in the specific analysis methods being used.</a:t>
            </a:r>
          </a:p>
          <a:p>
            <a:pPr eaLnBrk="1" hangingPunct="1">
              <a:defRPr/>
            </a:pPr>
            <a:endParaRPr lang="en-US" dirty="0"/>
          </a:p>
        </p:txBody>
      </p:sp>
      <p:sp>
        <p:nvSpPr>
          <p:cNvPr id="4" name="Slide Number Placeholder 3"/>
          <p:cNvSpPr>
            <a:spLocks noGrp="1"/>
          </p:cNvSpPr>
          <p:nvPr>
            <p:ph type="sldNum" sz="quarter" idx="5"/>
          </p:nvPr>
        </p:nvSpPr>
        <p:spPr/>
        <p:txBody>
          <a:bodyPr/>
          <a:lstStyle/>
          <a:p>
            <a:pPr>
              <a:defRPr/>
            </a:pPr>
            <a:fld id="{B9DEA3BD-FA27-4B16-B5C9-5FABDAB96007}"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3.  Consult with employees and their representatives on development and conduct of hazard assessments and the development of chemical accident prevention plans and provide access to these and other records required under the standard;</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5CBC7032-5371-4EC4-9F31-A3598AF22659}"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4.  Establish a system to respond to the workplace hazard assessment findings, which shall address prevention, mitigation, and emergency responses;</a:t>
            </a:r>
          </a:p>
          <a:p>
            <a:pPr lvl="1" eaLnBrk="1" hangingPunct="1"/>
            <a:r>
              <a:rPr lang="en-US" smtClean="0"/>
              <a:t>Resolutions must be documented</a:t>
            </a:r>
          </a:p>
          <a:p>
            <a:pPr lvl="2" eaLnBrk="1" hangingPunct="1"/>
            <a:r>
              <a:rPr lang="en-US" b="1" i="1" u="sng" smtClean="0"/>
              <a:t>Document what actions are to be taken,</a:t>
            </a:r>
          </a:p>
          <a:p>
            <a:pPr lvl="2" eaLnBrk="1" hangingPunct="1"/>
            <a:r>
              <a:rPr lang="en-US" b="1" i="1" u="sng" smtClean="0"/>
              <a:t>Develop a written schedule of when these actions are to be completed,</a:t>
            </a:r>
          </a:p>
          <a:p>
            <a:pPr lvl="2" eaLnBrk="1" hangingPunct="1"/>
            <a:r>
              <a:rPr lang="en-US" b="1" i="1" u="sng" smtClean="0"/>
              <a:t>Complete actions as soon as possible, and</a:t>
            </a:r>
          </a:p>
          <a:p>
            <a:pPr lvl="2" eaLnBrk="1" hangingPunct="1"/>
            <a:r>
              <a:rPr lang="en-US" b="1" i="1" u="sng" smtClean="0"/>
              <a:t>Communicate the actions to operating, maintenance, and other employees whose work assignments are in the process and who may be affected by the recommendations or actions.</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95E693B5-B47F-42FB-BF92-A3049ADD9407}"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5.  Review periodically the workplace hazard assessment</a:t>
            </a:r>
          </a:p>
          <a:p>
            <a:pPr lvl="1" eaLnBrk="1" hangingPunct="1"/>
            <a:r>
              <a:rPr lang="en-US" smtClean="0"/>
              <a:t>	A.  At least every 5 years after the completion of the initial process hazard analysis, the process hazard analysis must be updated 	     and revalidated by a team meeting the standard’s requirements to ensure that the hazard analysis is consistent with the current 	     process.</a:t>
            </a:r>
          </a:p>
          <a:p>
            <a:pPr lvl="1" eaLnBrk="1" hangingPunct="1"/>
            <a:endParaRPr lang="en-US" smtClean="0"/>
          </a:p>
          <a:p>
            <a:pPr lvl="1" eaLnBrk="1" hangingPunct="1"/>
            <a:r>
              <a:rPr lang="en-US" smtClean="0"/>
              <a:t>	B.  Employers must keep on file and make available to OSHA, on request, process hazard analyses and updates or revalidation for 	     each process covered by PSM, as well as the documented resolution of recommendations, for the life of the process.</a:t>
            </a:r>
          </a:p>
          <a:p>
            <a:pPr lvl="1" eaLnBrk="1" hangingPunct="1"/>
            <a:endParaRPr lang="en-US" smtClean="0"/>
          </a:p>
          <a:p>
            <a:pPr lvl="1" eaLnBrk="1" hangingPunct="1"/>
            <a:endParaRPr lang="en-US" smtClean="0"/>
          </a:p>
          <a:p>
            <a:pPr eaLnBrk="1" hangingPunct="1"/>
            <a:endParaRPr lang="en-US" smtClean="0"/>
          </a:p>
        </p:txBody>
      </p:sp>
      <p:sp>
        <p:nvSpPr>
          <p:cNvPr id="4" name="Slide Number Placeholder 3"/>
          <p:cNvSpPr>
            <a:spLocks noGrp="1"/>
          </p:cNvSpPr>
          <p:nvPr>
            <p:ph type="sldNum" sz="quarter" idx="5"/>
          </p:nvPr>
        </p:nvSpPr>
        <p:spPr/>
        <p:txBody>
          <a:bodyPr/>
          <a:lstStyle/>
          <a:p>
            <a:pPr>
              <a:defRPr/>
            </a:pPr>
            <a:fld id="{BA33985A-A905-43CD-9164-A7543A10A058}"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680F6749-9633-4326-8CDF-612CEB30AD41}"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1B690DE-7745-44B8-B0F3-35F5D9BE15E5}" type="slidenum">
              <a:rPr lang="en-US"/>
              <a:pPr>
                <a:defRPr/>
              </a:pPr>
              <a:t>‹#›</a:t>
            </a:fld>
            <a:endParaRPr lang="en-US"/>
          </a:p>
        </p:txBody>
      </p:sp>
    </p:spTree>
    <p:extLst>
      <p:ext uri="{BB962C8B-B14F-4D97-AF65-F5344CB8AC3E}">
        <p14:creationId xmlns:p14="http://schemas.microsoft.com/office/powerpoint/2010/main" val="1405402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D65B2FA-0FF2-4F11-A70B-46C442590501}"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A4D35A1-E96C-4879-8F76-21FCF49577D1}" type="slidenum">
              <a:rPr lang="en-US"/>
              <a:pPr>
                <a:defRPr/>
              </a:pPr>
              <a:t>‹#›</a:t>
            </a:fld>
            <a:endParaRPr lang="en-US"/>
          </a:p>
        </p:txBody>
      </p:sp>
    </p:spTree>
    <p:extLst>
      <p:ext uri="{BB962C8B-B14F-4D97-AF65-F5344CB8AC3E}">
        <p14:creationId xmlns:p14="http://schemas.microsoft.com/office/powerpoint/2010/main" val="367892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E495EA5-E139-41A1-9480-5D66375E5AC3}"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4BBA923-F1AA-4FED-A8B4-A8652CA1A90A}" type="slidenum">
              <a:rPr lang="en-US"/>
              <a:pPr>
                <a:defRPr/>
              </a:pPr>
              <a:t>‹#›</a:t>
            </a:fld>
            <a:endParaRPr lang="en-US"/>
          </a:p>
        </p:txBody>
      </p:sp>
    </p:spTree>
    <p:extLst>
      <p:ext uri="{BB962C8B-B14F-4D97-AF65-F5344CB8AC3E}">
        <p14:creationId xmlns:p14="http://schemas.microsoft.com/office/powerpoint/2010/main" val="417776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AB61872-77DB-425C-8D5B-C5B00FC5E32E}"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3CF185B-870B-4EFB-B3A9-29268A2132AA}" type="slidenum">
              <a:rPr lang="en-US"/>
              <a:pPr>
                <a:defRPr/>
              </a:pPr>
              <a:t>‹#›</a:t>
            </a:fld>
            <a:endParaRPr lang="en-US"/>
          </a:p>
        </p:txBody>
      </p:sp>
    </p:spTree>
    <p:extLst>
      <p:ext uri="{BB962C8B-B14F-4D97-AF65-F5344CB8AC3E}">
        <p14:creationId xmlns:p14="http://schemas.microsoft.com/office/powerpoint/2010/main" val="2093749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75AB97D-21BE-45CE-9B09-0FD067B8EBF9}"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70BD8C-735D-49F8-AD76-DCB5D2E478EB}" type="slidenum">
              <a:rPr lang="en-US"/>
              <a:pPr>
                <a:defRPr/>
              </a:pPr>
              <a:t>‹#›</a:t>
            </a:fld>
            <a:endParaRPr lang="en-US"/>
          </a:p>
        </p:txBody>
      </p:sp>
    </p:spTree>
    <p:extLst>
      <p:ext uri="{BB962C8B-B14F-4D97-AF65-F5344CB8AC3E}">
        <p14:creationId xmlns:p14="http://schemas.microsoft.com/office/powerpoint/2010/main" val="6824288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B4F9FA6A-61A4-457C-86CF-EBE5F26CE636}" type="datetimeFigureOut">
              <a:rPr lang="en-US"/>
              <a:pPr>
                <a:defRPr/>
              </a:pPr>
              <a:t>4/17/2012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B2BFA921-4580-45F6-8ECC-AA1EFC1241B5}" type="slidenum">
              <a:rPr lang="en-US"/>
              <a:pPr>
                <a:defRPr/>
              </a:pPr>
              <a:t>‹#›</a:t>
            </a:fld>
            <a:endParaRPr lang="en-US"/>
          </a:p>
        </p:txBody>
      </p:sp>
    </p:spTree>
    <p:extLst>
      <p:ext uri="{BB962C8B-B14F-4D97-AF65-F5344CB8AC3E}">
        <p14:creationId xmlns:p14="http://schemas.microsoft.com/office/powerpoint/2010/main" val="3898719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D8AC0756-04E7-45AD-9CED-9CE3BEF1695F}" type="datetimeFigureOut">
              <a:rPr lang="en-US"/>
              <a:pPr>
                <a:defRPr/>
              </a:pPr>
              <a:t>4/17/2012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E5F32136-E2A8-4E4B-896F-57AE2D86BF0D}" type="slidenum">
              <a:rPr lang="en-US"/>
              <a:pPr>
                <a:defRPr/>
              </a:pPr>
              <a:t>‹#›</a:t>
            </a:fld>
            <a:endParaRPr lang="en-US"/>
          </a:p>
        </p:txBody>
      </p:sp>
    </p:spTree>
    <p:extLst>
      <p:ext uri="{BB962C8B-B14F-4D97-AF65-F5344CB8AC3E}">
        <p14:creationId xmlns:p14="http://schemas.microsoft.com/office/powerpoint/2010/main" val="559022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DCFDB78-E541-43D0-A479-B438DBF835A2}" type="datetimeFigureOut">
              <a:rPr lang="en-US"/>
              <a:pPr>
                <a:defRPr/>
              </a:pPr>
              <a:t>4/17/2012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30519033-ED35-4508-BD1B-E0965C579D93}" type="slidenum">
              <a:rPr lang="en-US"/>
              <a:pPr>
                <a:defRPr/>
              </a:pPr>
              <a:t>‹#›</a:t>
            </a:fld>
            <a:endParaRPr lang="en-US"/>
          </a:p>
        </p:txBody>
      </p:sp>
    </p:spTree>
    <p:extLst>
      <p:ext uri="{BB962C8B-B14F-4D97-AF65-F5344CB8AC3E}">
        <p14:creationId xmlns:p14="http://schemas.microsoft.com/office/powerpoint/2010/main" val="421372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75AEC42-75BF-4842-A95E-C1059FFAF877}" type="datetimeFigureOut">
              <a:rPr lang="en-US"/>
              <a:pPr>
                <a:defRPr/>
              </a:pPr>
              <a:t>4/17/2012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E91CB45E-1A42-46EE-A907-0AA174C88B73}" type="slidenum">
              <a:rPr lang="en-US"/>
              <a:pPr>
                <a:defRPr/>
              </a:pPr>
              <a:t>‹#›</a:t>
            </a:fld>
            <a:endParaRPr lang="en-US"/>
          </a:p>
        </p:txBody>
      </p:sp>
    </p:spTree>
    <p:extLst>
      <p:ext uri="{BB962C8B-B14F-4D97-AF65-F5344CB8AC3E}">
        <p14:creationId xmlns:p14="http://schemas.microsoft.com/office/powerpoint/2010/main" val="2541472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5049880E-190E-4721-880D-8D2ED691A0EE}" type="datetimeFigureOut">
              <a:rPr lang="en-US"/>
              <a:pPr>
                <a:defRPr/>
              </a:pPr>
              <a:t>4/17/2012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63BB2FD-DCAE-47DF-871F-C0B03D293C7C}" type="slidenum">
              <a:rPr lang="en-US"/>
              <a:pPr>
                <a:defRPr/>
              </a:pPr>
              <a:t>‹#›</a:t>
            </a:fld>
            <a:endParaRPr lang="en-US"/>
          </a:p>
        </p:txBody>
      </p:sp>
    </p:spTree>
    <p:extLst>
      <p:ext uri="{BB962C8B-B14F-4D97-AF65-F5344CB8AC3E}">
        <p14:creationId xmlns:p14="http://schemas.microsoft.com/office/powerpoint/2010/main" val="2349879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1E582DB5-16EA-4725-BD6D-34E13B760444}" type="datetimeFigureOut">
              <a:rPr lang="en-US"/>
              <a:pPr>
                <a:defRPr/>
              </a:pPr>
              <a:t>4/17/2012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0A301BB-A2C8-45C9-9F69-66930D4B0309}" type="slidenum">
              <a:rPr lang="en-US"/>
              <a:pPr>
                <a:defRPr/>
              </a:pPr>
              <a:t>‹#›</a:t>
            </a:fld>
            <a:endParaRPr lang="en-US"/>
          </a:p>
        </p:txBody>
      </p:sp>
    </p:spTree>
    <p:extLst>
      <p:ext uri="{BB962C8B-B14F-4D97-AF65-F5344CB8AC3E}">
        <p14:creationId xmlns:p14="http://schemas.microsoft.com/office/powerpoint/2010/main" val="141522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2051"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defRPr>
            </a:lvl1pPr>
          </a:lstStyle>
          <a:p>
            <a:pPr>
              <a:defRPr/>
            </a:pPr>
            <a:fld id="{0DAF8898-4F86-474A-AD5D-828585ADA547}" type="datetimeFigureOut">
              <a:rPr lang="en-US"/>
              <a:pPr>
                <a:defRPr/>
              </a:pPr>
              <a:t>4/17/2012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defRPr>
            </a:lvl1pPr>
          </a:lstStyle>
          <a:p>
            <a:pPr>
              <a:defRPr/>
            </a:pPr>
            <a:fld id="{6257DF24-59F1-45D7-A271-1023DBED3AFC}"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27"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hyperlink" Target="http://www.chemsafety.gov/"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eaLnBrk="1" fontAlgn="auto" hangingPunct="1">
              <a:spcAft>
                <a:spcPts val="0"/>
              </a:spcAft>
              <a:defRPr/>
            </a:pPr>
            <a:r>
              <a:rPr lang="en-US" dirty="0" smtClean="0"/>
              <a:t>Process Safety Management In </a:t>
            </a:r>
            <a:r>
              <a:rPr lang="en-US" dirty="0" err="1" smtClean="0"/>
              <a:t>Biofuels</a:t>
            </a:r>
            <a:r>
              <a:rPr lang="en-US" dirty="0" smtClean="0"/>
              <a:t/>
            </a:r>
            <a:br>
              <a:rPr lang="en-US" dirty="0" smtClean="0"/>
            </a:br>
            <a:r>
              <a:rPr lang="en-US" dirty="0" smtClean="0"/>
              <a:t>Refineries</a:t>
            </a:r>
            <a:endParaRPr lang="en-US" dirty="0"/>
          </a:p>
        </p:txBody>
      </p:sp>
      <p:sp>
        <p:nvSpPr>
          <p:cNvPr id="3" name="Subtitle 2"/>
          <p:cNvSpPr>
            <a:spLocks noGrp="1"/>
          </p:cNvSpPr>
          <p:nvPr>
            <p:ph type="subTitle" idx="1"/>
          </p:nvPr>
        </p:nvSpPr>
        <p:spPr>
          <a:xfrm>
            <a:off x="1371600" y="3332163"/>
            <a:ext cx="6400800" cy="1752600"/>
          </a:xfrm>
        </p:spPr>
        <p:txBody>
          <a:bodyPr>
            <a:normAutofit fontScale="55000" lnSpcReduction="20000"/>
          </a:bodyPr>
          <a:lstStyle/>
          <a:p>
            <a:pPr eaLnBrk="1" fontAlgn="auto" hangingPunct="1">
              <a:spcAft>
                <a:spcPts val="0"/>
              </a:spcAft>
              <a:buClr>
                <a:schemeClr val="tx1">
                  <a:shade val="95000"/>
                </a:schemeClr>
              </a:buClr>
              <a:buFont typeface="Wingdings 2"/>
              <a:buNone/>
              <a:defRPr/>
            </a:pPr>
            <a:r>
              <a:rPr lang="en-US" sz="3600" dirty="0" smtClean="0"/>
              <a:t>Developed by Western Iowa Tech Community College </a:t>
            </a:r>
          </a:p>
          <a:p>
            <a:pPr eaLnBrk="1" fontAlgn="auto" hangingPunct="1">
              <a:spcAft>
                <a:spcPts val="0"/>
              </a:spcAft>
              <a:buClr>
                <a:schemeClr val="tx1">
                  <a:shade val="95000"/>
                </a:schemeClr>
              </a:buClr>
              <a:buFont typeface="Wingdings 2"/>
              <a:buNone/>
              <a:defRPr/>
            </a:pPr>
            <a:endParaRPr lang="en-US" dirty="0" smtClean="0"/>
          </a:p>
          <a:p>
            <a:pPr eaLnBrk="1" fontAlgn="auto" hangingPunct="1">
              <a:spcAft>
                <a:spcPts val="0"/>
              </a:spcAft>
              <a:buClr>
                <a:schemeClr val="tx1">
                  <a:shade val="95000"/>
                </a:schemeClr>
              </a:buClr>
              <a:buFont typeface="Wingdings 2"/>
              <a:buNone/>
              <a:defRPr/>
            </a:pPr>
            <a:endParaRPr lang="en-US" dirty="0" smtClean="0"/>
          </a:p>
          <a:p>
            <a:pPr eaLnBrk="1" fontAlgn="auto" hangingPunct="1">
              <a:spcAft>
                <a:spcPts val="0"/>
              </a:spcAft>
              <a:buClr>
                <a:schemeClr val="tx1">
                  <a:shade val="95000"/>
                </a:schemeClr>
              </a:buClr>
              <a:buFont typeface="Wingdings 2"/>
              <a:buNone/>
              <a:defRPr/>
            </a:pPr>
            <a:r>
              <a:rPr lang="en-US" dirty="0" smtClean="0"/>
              <a:t>This material was produced under a grant (SH-16634-07-60-F-19) from the Occupational Safety and Health Administration, U.S. Department of Labor. It does not necessarily  reflect the views or policies of the U.S. Department of Labor, nor does the mention or trade names, commercial products, or organization imply endorsement by the U.S. government.</a:t>
            </a:r>
          </a:p>
          <a:p>
            <a:pPr eaLnBrk="1" fontAlgn="auto" hangingPunct="1">
              <a:spcAft>
                <a:spcPts val="0"/>
              </a:spcAft>
              <a:buClr>
                <a:schemeClr val="tx1">
                  <a:shade val="95000"/>
                </a:schemeClr>
              </a:buClr>
              <a:buFont typeface="Wingdings 2"/>
              <a:buNone/>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228600" y="457200"/>
            <a:ext cx="8686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200">
                <a:latin typeface="Book Antiqua" pitchFamily="18" charset="0"/>
              </a:rPr>
              <a:t>Develop and implement written operating procedures for the chemical processes including;</a:t>
            </a:r>
          </a:p>
        </p:txBody>
      </p:sp>
      <p:sp>
        <p:nvSpPr>
          <p:cNvPr id="12291" name="TextBox 2"/>
          <p:cNvSpPr txBox="1">
            <a:spLocks noChangeArrowheads="1"/>
          </p:cNvSpPr>
          <p:nvPr/>
        </p:nvSpPr>
        <p:spPr bwMode="auto">
          <a:xfrm>
            <a:off x="762000" y="2133600"/>
            <a:ext cx="7620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buFont typeface="Arial" pitchFamily="34" charset="0"/>
              <a:buChar char="•"/>
            </a:pPr>
            <a:r>
              <a:rPr lang="en-US" sz="2400">
                <a:latin typeface="Book Antiqua" pitchFamily="18" charset="0"/>
              </a:rPr>
              <a:t>Procedures for each operating phase</a:t>
            </a:r>
          </a:p>
          <a:p>
            <a:pPr eaLnBrk="1" hangingPunct="1">
              <a:buFont typeface="Arial" pitchFamily="34" charset="0"/>
              <a:buChar char="•"/>
            </a:pPr>
            <a:r>
              <a:rPr lang="en-US" sz="2400">
                <a:latin typeface="Book Antiqua" pitchFamily="18" charset="0"/>
              </a:rPr>
              <a:t>Operating limitations</a:t>
            </a:r>
          </a:p>
          <a:p>
            <a:pPr eaLnBrk="1" hangingPunct="1">
              <a:buFont typeface="Arial" pitchFamily="34" charset="0"/>
              <a:buChar char="•"/>
            </a:pPr>
            <a:r>
              <a:rPr lang="en-US" sz="2400">
                <a:latin typeface="Book Antiqua" pitchFamily="18" charset="0"/>
              </a:rPr>
              <a:t>Safety and health considerations</a:t>
            </a:r>
          </a:p>
        </p:txBody>
      </p:sp>
      <p:pic>
        <p:nvPicPr>
          <p:cNvPr id="12292" name="Picture 3" descr="C:\Documents and Settings\grossk\Local Settings\Temporary Internet Files\Content.IE5\89AZWP2V\MCj04338680000[1].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819400" y="3124200"/>
            <a:ext cx="3505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457200" y="457200"/>
            <a:ext cx="82296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65100" indent="-1651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buFont typeface="Arial" pitchFamily="34" charset="0"/>
              <a:buChar char="•"/>
            </a:pPr>
            <a:r>
              <a:rPr lang="en-US" sz="3200">
                <a:latin typeface="Book Antiqua" pitchFamily="18" charset="0"/>
              </a:rPr>
              <a:t>Provide written safety and operating information for employees</a:t>
            </a:r>
          </a:p>
          <a:p>
            <a:pPr eaLnBrk="1" hangingPunct="1">
              <a:buFont typeface="Arial" pitchFamily="34" charset="0"/>
              <a:buChar char="•"/>
            </a:pPr>
            <a:r>
              <a:rPr lang="en-US" sz="3200">
                <a:latin typeface="Book Antiqua" pitchFamily="18" charset="0"/>
              </a:rPr>
              <a:t>Provide employee training in operating procedures</a:t>
            </a:r>
          </a:p>
          <a:p>
            <a:pPr eaLnBrk="1" hangingPunct="1">
              <a:buFont typeface="Arial" pitchFamily="34" charset="0"/>
              <a:buChar char="•"/>
            </a:pPr>
            <a:r>
              <a:rPr lang="en-US" sz="3200">
                <a:latin typeface="Book Antiqua" pitchFamily="18" charset="0"/>
              </a:rPr>
              <a:t>Emphasize hazards and safe practices that must be developed and made available</a:t>
            </a:r>
          </a:p>
        </p:txBody>
      </p:sp>
      <p:pic>
        <p:nvPicPr>
          <p:cNvPr id="13315" name="Picture 5" descr="C:\Documents and Settings\grossk\My Documents\My Pictures\Microsoft Clip Organizer\j0409670.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00400" y="38100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609600" y="533400"/>
            <a:ext cx="7924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200">
                <a:latin typeface="Book Antiqua" pitchFamily="18" charset="0"/>
              </a:rPr>
              <a:t>Ensure contractors and contract employees are provided with appropriate information and training</a:t>
            </a:r>
          </a:p>
        </p:txBody>
      </p:sp>
      <p:pic>
        <p:nvPicPr>
          <p:cNvPr id="14339" name="Picture 3" descr="Ethanol-Plants-Emissions-Controls3oct02b.jp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2667000" y="2133600"/>
            <a:ext cx="3771900" cy="419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533400" y="304800"/>
            <a:ext cx="80772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latin typeface="Book Antiqua" pitchFamily="18" charset="0"/>
              </a:rPr>
              <a:t>Train and educate employees and contractors in emergency response procedures in a manner as comprehensive and effective as that required by the regulation promulgated pursuant to section 126(d) of the Superfund Amendments and Reauthorization Act</a:t>
            </a:r>
          </a:p>
        </p:txBody>
      </p:sp>
      <p:pic>
        <p:nvPicPr>
          <p:cNvPr id="15363" name="Picture 2" descr="Giant%20Fire%20Still.jp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2057400" y="3276600"/>
            <a:ext cx="5105400" cy="313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609600" y="609600"/>
            <a:ext cx="79248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latin typeface="Book Antiqua" pitchFamily="18" charset="0"/>
              </a:rPr>
              <a:t>Establish a quality assurance program to ensure that initial process-related equipment, maintenance materials, and spare parts are fabricated and installed consistent with design specifications </a:t>
            </a:r>
          </a:p>
        </p:txBody>
      </p:sp>
      <p:pic>
        <p:nvPicPr>
          <p:cNvPr id="16387" name="Picture 3" descr="C:\Documents and Settings\grossk\My Documents\My Pictures\Microsoft Clip Organizer\j0279032.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590800" y="2895600"/>
            <a:ext cx="4052888" cy="372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457200"/>
            <a:ext cx="7924800" cy="3108325"/>
          </a:xfrm>
          <a:prstGeom prst="rect">
            <a:avLst/>
          </a:prstGeom>
          <a:noFill/>
        </p:spPr>
        <p:txBody>
          <a:bodyPr>
            <a:spAutoFit/>
          </a:bodyPr>
          <a:lstStyle/>
          <a:p>
            <a:pPr fontAlgn="auto">
              <a:spcBef>
                <a:spcPts val="0"/>
              </a:spcBef>
              <a:spcAft>
                <a:spcPts val="0"/>
              </a:spcAft>
              <a:defRPr/>
            </a:pPr>
            <a:r>
              <a:rPr lang="en-US" sz="2800" dirty="0">
                <a:latin typeface="+mn-lt"/>
              </a:rPr>
              <a:t>Establish maintenance systems for critical process-related equipment, including</a:t>
            </a:r>
          </a:p>
          <a:p>
            <a:pPr lvl="1" fontAlgn="auto">
              <a:spcBef>
                <a:spcPts val="0"/>
              </a:spcBef>
              <a:spcAft>
                <a:spcPts val="0"/>
              </a:spcAft>
              <a:buFont typeface="Arial" pitchFamily="34" charset="0"/>
              <a:buChar char="•"/>
              <a:defRPr/>
            </a:pPr>
            <a:r>
              <a:rPr lang="en-US" sz="2800" dirty="0">
                <a:latin typeface="+mn-lt"/>
              </a:rPr>
              <a:t>Written procedures</a:t>
            </a:r>
          </a:p>
          <a:p>
            <a:pPr lvl="1" fontAlgn="auto">
              <a:spcBef>
                <a:spcPts val="0"/>
              </a:spcBef>
              <a:spcAft>
                <a:spcPts val="0"/>
              </a:spcAft>
              <a:buFont typeface="Arial" pitchFamily="34" charset="0"/>
              <a:buChar char="•"/>
              <a:defRPr/>
            </a:pPr>
            <a:r>
              <a:rPr lang="en-US" sz="2800" dirty="0">
                <a:latin typeface="+mn-lt"/>
              </a:rPr>
              <a:t>Employee training</a:t>
            </a:r>
          </a:p>
          <a:p>
            <a:pPr lvl="1" fontAlgn="auto">
              <a:spcBef>
                <a:spcPts val="0"/>
              </a:spcBef>
              <a:spcAft>
                <a:spcPts val="0"/>
              </a:spcAft>
              <a:buFont typeface="Arial" pitchFamily="34" charset="0"/>
              <a:buChar char="•"/>
              <a:defRPr/>
            </a:pPr>
            <a:r>
              <a:rPr lang="en-US" sz="2800" dirty="0">
                <a:latin typeface="+mn-lt"/>
              </a:rPr>
              <a:t>Appropriate inspections</a:t>
            </a:r>
          </a:p>
          <a:p>
            <a:pPr marL="688975" lvl="1" indent="-223838" fontAlgn="auto">
              <a:spcBef>
                <a:spcPts val="0"/>
              </a:spcBef>
              <a:spcAft>
                <a:spcPts val="0"/>
              </a:spcAft>
              <a:buFont typeface="Arial" pitchFamily="34" charset="0"/>
              <a:buChar char="•"/>
              <a:tabLst>
                <a:tab pos="749300" algn="l"/>
              </a:tabLst>
              <a:defRPr/>
            </a:pPr>
            <a:r>
              <a:rPr lang="en-US" sz="2800" dirty="0">
                <a:latin typeface="+mn-lt"/>
              </a:rPr>
              <a:t>Testing of such equipment to ensure ongoing mechanical integrity    </a:t>
            </a:r>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24400" y="3733800"/>
            <a:ext cx="2572512" cy="2615184"/>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609600" y="381000"/>
            <a:ext cx="8001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latin typeface="Book Antiqua" pitchFamily="18" charset="0"/>
              </a:rPr>
              <a:t>Conduct pre-start-up safety reviews of all newly installed or modified equipment</a:t>
            </a: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44268" y="2209800"/>
            <a:ext cx="4931664" cy="3944112"/>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457200" y="381000"/>
            <a:ext cx="8229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latin typeface="Book Antiqua" pitchFamily="18" charset="0"/>
              </a:rPr>
              <a:t>Establish and implement written procedures managing change to</a:t>
            </a:r>
          </a:p>
          <a:p>
            <a:pPr algn="ctr" eaLnBrk="1" hangingPunct="1"/>
            <a:endParaRPr lang="en-US" sz="2800">
              <a:latin typeface="Book Antiqua" pitchFamily="18" charset="0"/>
            </a:endParaRPr>
          </a:p>
        </p:txBody>
      </p:sp>
      <p:sp>
        <p:nvSpPr>
          <p:cNvPr id="19459" name="TextBox 2"/>
          <p:cNvSpPr txBox="1">
            <a:spLocks noChangeArrowheads="1"/>
          </p:cNvSpPr>
          <p:nvPr/>
        </p:nvSpPr>
        <p:spPr bwMode="auto">
          <a:xfrm>
            <a:off x="914400" y="1524000"/>
            <a:ext cx="73914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buFont typeface="Arial" pitchFamily="34" charset="0"/>
              <a:buChar char="•"/>
            </a:pPr>
            <a:r>
              <a:rPr lang="en-US" sz="2800">
                <a:latin typeface="Book Antiqua" pitchFamily="18" charset="0"/>
              </a:rPr>
              <a:t>Process chemicals</a:t>
            </a:r>
          </a:p>
          <a:p>
            <a:pPr eaLnBrk="1" hangingPunct="1">
              <a:buFont typeface="Arial" pitchFamily="34" charset="0"/>
              <a:buChar char="•"/>
            </a:pPr>
            <a:r>
              <a:rPr lang="en-US" sz="2800">
                <a:latin typeface="Book Antiqua" pitchFamily="18" charset="0"/>
              </a:rPr>
              <a:t>Technology</a:t>
            </a:r>
          </a:p>
          <a:p>
            <a:pPr eaLnBrk="1" hangingPunct="1">
              <a:buFont typeface="Arial" pitchFamily="34" charset="0"/>
              <a:buChar char="•"/>
            </a:pPr>
            <a:r>
              <a:rPr lang="en-US" sz="2800">
                <a:latin typeface="Book Antiqua" pitchFamily="18" charset="0"/>
              </a:rPr>
              <a:t>Equipment</a:t>
            </a:r>
          </a:p>
          <a:p>
            <a:pPr eaLnBrk="1" hangingPunct="1">
              <a:buFont typeface="Arial" pitchFamily="34" charset="0"/>
              <a:buChar char="•"/>
            </a:pPr>
            <a:r>
              <a:rPr lang="en-US" sz="2800">
                <a:latin typeface="Book Antiqua" pitchFamily="18" charset="0"/>
              </a:rPr>
              <a:t>Facilities</a:t>
            </a:r>
          </a:p>
        </p:txBody>
      </p:sp>
      <p:pic>
        <p:nvPicPr>
          <p:cNvPr id="19460" name="Picture 5" descr="staff_meeting.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00400" y="2438400"/>
            <a:ext cx="5594350"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533400" y="304800"/>
            <a:ext cx="81534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latin typeface="Book Antiqua" pitchFamily="18" charset="0"/>
              </a:rPr>
              <a:t>Investigate every incident that results or could have resulted in a major accident in the workplace</a:t>
            </a:r>
          </a:p>
          <a:p>
            <a:pPr eaLnBrk="1" hangingPunct="1"/>
            <a:endParaRPr lang="en-US" sz="2800">
              <a:latin typeface="Book Antiqua" pitchFamily="18" charset="0"/>
            </a:endParaRPr>
          </a:p>
          <a:p>
            <a:pPr eaLnBrk="1" hangingPunct="1"/>
            <a:r>
              <a:rPr lang="en-US" sz="2800">
                <a:latin typeface="Book Antiqua" pitchFamily="18" charset="0"/>
              </a:rPr>
              <a:t>All findings need to be reviewed by operating personnel and make modification if appropriate</a:t>
            </a:r>
          </a:p>
        </p:txBody>
      </p:sp>
      <p:pic>
        <p:nvPicPr>
          <p:cNvPr id="20483" name="Picture 5" descr="Toulouse destruction"/>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76600" y="2667000"/>
            <a:ext cx="2589213"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1"/>
          <p:cNvSpPr txBox="1">
            <a:spLocks noChangeArrowheads="1"/>
          </p:cNvSpPr>
          <p:nvPr/>
        </p:nvSpPr>
        <p:spPr bwMode="auto">
          <a:xfrm>
            <a:off x="457200" y="381000"/>
            <a:ext cx="822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200">
                <a:latin typeface="Book Antiqua" pitchFamily="18" charset="0"/>
              </a:rPr>
              <a:t>Emergency planning and response</a:t>
            </a:r>
          </a:p>
        </p:txBody>
      </p:sp>
      <p:sp>
        <p:nvSpPr>
          <p:cNvPr id="21508" name="Rectangle 3"/>
          <p:cNvSpPr>
            <a:spLocks noChangeArrowheads="1"/>
          </p:cNvSpPr>
          <p:nvPr/>
        </p:nvSpPr>
        <p:spPr bwMode="auto">
          <a:xfrm>
            <a:off x="609600" y="990600"/>
            <a:ext cx="79248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pPr>
            <a:r>
              <a:rPr lang="en-US" sz="2400" i="1" u="sng">
                <a:latin typeface="Book Antiqua" pitchFamily="18" charset="0"/>
              </a:rPr>
              <a:t>Implement emergency action plan meeting 1910.38</a:t>
            </a:r>
            <a:r>
              <a:rPr lang="en-US" sz="2400">
                <a:latin typeface="Book Antiqua" pitchFamily="18" charset="0"/>
              </a:rPr>
              <a:t>:</a:t>
            </a:r>
          </a:p>
          <a:p>
            <a:pPr lvl="1">
              <a:lnSpc>
                <a:spcPct val="90000"/>
              </a:lnSpc>
            </a:pPr>
            <a:r>
              <a:rPr lang="en-US" sz="2000">
                <a:latin typeface="Book Antiqua" pitchFamily="18" charset="0"/>
              </a:rPr>
              <a:t>Pre-planning</a:t>
            </a:r>
          </a:p>
          <a:p>
            <a:pPr lvl="1">
              <a:lnSpc>
                <a:spcPct val="90000"/>
              </a:lnSpc>
            </a:pPr>
            <a:r>
              <a:rPr lang="en-US" sz="2000">
                <a:latin typeface="Book Antiqua" pitchFamily="18" charset="0"/>
              </a:rPr>
              <a:t>Escape procedures</a:t>
            </a:r>
          </a:p>
          <a:p>
            <a:pPr lvl="1">
              <a:lnSpc>
                <a:spcPct val="90000"/>
              </a:lnSpc>
            </a:pPr>
            <a:r>
              <a:rPr lang="en-US" sz="2000">
                <a:latin typeface="Book Antiqua" pitchFamily="18" charset="0"/>
              </a:rPr>
              <a:t>Notification procedures</a:t>
            </a:r>
          </a:p>
          <a:p>
            <a:pPr lvl="1">
              <a:lnSpc>
                <a:spcPct val="90000"/>
              </a:lnSpc>
            </a:pPr>
            <a:r>
              <a:rPr lang="en-US" sz="2000">
                <a:latin typeface="Book Antiqua" pitchFamily="18" charset="0"/>
              </a:rPr>
              <a:t>Alarm system</a:t>
            </a:r>
          </a:p>
          <a:p>
            <a:pPr lvl="1">
              <a:lnSpc>
                <a:spcPct val="90000"/>
              </a:lnSpc>
            </a:pPr>
            <a:r>
              <a:rPr lang="en-US" sz="2000">
                <a:latin typeface="Book Antiqua" pitchFamily="18" charset="0"/>
              </a:rPr>
              <a:t>Training</a:t>
            </a:r>
          </a:p>
          <a:p>
            <a:pPr lvl="1">
              <a:lnSpc>
                <a:spcPct val="90000"/>
              </a:lnSpc>
            </a:pPr>
            <a:endParaRPr lang="en-US" sz="2000">
              <a:latin typeface="Book Antiqua" pitchFamily="18" charset="0"/>
            </a:endParaRPr>
          </a:p>
          <a:p>
            <a:pPr>
              <a:lnSpc>
                <a:spcPct val="90000"/>
              </a:lnSpc>
            </a:pPr>
            <a:r>
              <a:rPr lang="en-US" sz="2400" i="1" u="sng">
                <a:latin typeface="Book Antiqua" pitchFamily="18" charset="0"/>
              </a:rPr>
              <a:t>Handling of small releases</a:t>
            </a:r>
            <a:r>
              <a:rPr lang="en-US" sz="2400">
                <a:latin typeface="Book Antiqua" pitchFamily="18" charset="0"/>
              </a:rPr>
              <a:t>:</a:t>
            </a:r>
          </a:p>
          <a:p>
            <a:pPr>
              <a:lnSpc>
                <a:spcPct val="90000"/>
              </a:lnSpc>
            </a:pPr>
            <a:r>
              <a:rPr lang="en-US" sz="2400">
                <a:latin typeface="Book Antiqua" pitchFamily="18" charset="0"/>
              </a:rPr>
              <a:t>	May be subject to 1910.120, Hazardous Waste and Emergency Response</a:t>
            </a:r>
          </a:p>
        </p:txBody>
      </p:sp>
      <p:pic>
        <p:nvPicPr>
          <p:cNvPr id="2" name="Picture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62400" y="3810000"/>
            <a:ext cx="3308465" cy="266007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533400" y="1295400"/>
            <a:ext cx="8305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4000">
                <a:latin typeface="Book Antiqua" pitchFamily="18" charset="0"/>
              </a:rPr>
              <a:t>Process Safety Management (PSM)</a:t>
            </a:r>
          </a:p>
        </p:txBody>
      </p:sp>
      <p:sp>
        <p:nvSpPr>
          <p:cNvPr id="5123" name="TextBox 2"/>
          <p:cNvSpPr txBox="1">
            <a:spLocks noChangeArrowheads="1"/>
          </p:cNvSpPr>
          <p:nvPr/>
        </p:nvSpPr>
        <p:spPr bwMode="auto">
          <a:xfrm>
            <a:off x="609600" y="3429000"/>
            <a:ext cx="7772400"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latin typeface="Book Antiqua" pitchFamily="18" charset="0"/>
              </a:rPr>
              <a:t>Is the proactive identification, evaluation and mitigation or prevention of chemical releases that could occur as a result of failures in processes, procedures, or equipment.</a:t>
            </a:r>
          </a:p>
          <a:p>
            <a:pPr eaLnBrk="1" hangingPunct="1"/>
            <a:endParaRPr lang="en-US">
              <a:latin typeface="Book Antiqu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
          <p:cNvSpPr txBox="1">
            <a:spLocks noChangeArrowheads="1"/>
          </p:cNvSpPr>
          <p:nvPr/>
        </p:nvSpPr>
        <p:spPr bwMode="auto">
          <a:xfrm>
            <a:off x="457200" y="457200"/>
            <a:ext cx="822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a:latin typeface="Book Antiqua" pitchFamily="18" charset="0"/>
              </a:rPr>
              <a:t>Compliance audits</a:t>
            </a:r>
          </a:p>
        </p:txBody>
      </p:sp>
      <p:pic>
        <p:nvPicPr>
          <p:cNvPr id="22531" name="Picture 2" descr="aurora.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514600" y="3200400"/>
            <a:ext cx="4164013" cy="345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28600" y="1371600"/>
            <a:ext cx="8686800" cy="1754188"/>
          </a:xfrm>
          <a:prstGeom prst="rect">
            <a:avLst/>
          </a:prstGeom>
        </p:spPr>
        <p:txBody>
          <a:bodyPr>
            <a:spAutoFit/>
          </a:bodyPr>
          <a:lstStyle/>
          <a:p>
            <a:pPr marL="115888" indent="-115888" fontAlgn="auto">
              <a:lnSpc>
                <a:spcPct val="90000"/>
              </a:lnSpc>
              <a:spcBef>
                <a:spcPts val="0"/>
              </a:spcBef>
              <a:spcAft>
                <a:spcPts val="0"/>
              </a:spcAft>
              <a:buFont typeface="Arial" pitchFamily="34" charset="0"/>
              <a:buChar char="•"/>
              <a:defRPr/>
            </a:pPr>
            <a:r>
              <a:rPr lang="en-US" sz="2400" dirty="0">
                <a:latin typeface="+mn-lt"/>
              </a:rPr>
              <a:t>At least every 3 years – Employer needs to certify compliance with the standard</a:t>
            </a:r>
          </a:p>
          <a:p>
            <a:pPr fontAlgn="auto">
              <a:lnSpc>
                <a:spcPct val="90000"/>
              </a:lnSpc>
              <a:spcBef>
                <a:spcPts val="0"/>
              </a:spcBef>
              <a:spcAft>
                <a:spcPts val="0"/>
              </a:spcAft>
              <a:buFont typeface="Arial" pitchFamily="34" charset="0"/>
              <a:buChar char="•"/>
              <a:defRPr/>
            </a:pPr>
            <a:r>
              <a:rPr lang="en-US" sz="2400" dirty="0">
                <a:latin typeface="+mn-lt"/>
              </a:rPr>
              <a:t>Conducted by at least </a:t>
            </a:r>
            <a:r>
              <a:rPr lang="en-US" sz="2400" u="sng" dirty="0">
                <a:latin typeface="+mn-lt"/>
              </a:rPr>
              <a:t>1 person knowledgeable in the process.</a:t>
            </a:r>
          </a:p>
          <a:p>
            <a:pPr fontAlgn="auto">
              <a:lnSpc>
                <a:spcPct val="90000"/>
              </a:lnSpc>
              <a:spcBef>
                <a:spcPts val="0"/>
              </a:spcBef>
              <a:spcAft>
                <a:spcPts val="0"/>
              </a:spcAft>
              <a:buFont typeface="Arial" pitchFamily="34" charset="0"/>
              <a:buChar char="•"/>
              <a:defRPr/>
            </a:pPr>
            <a:r>
              <a:rPr lang="en-US" sz="2400" dirty="0">
                <a:latin typeface="+mn-lt"/>
              </a:rPr>
              <a:t>Written report and document each abatements</a:t>
            </a:r>
          </a:p>
          <a:p>
            <a:pPr fontAlgn="auto">
              <a:lnSpc>
                <a:spcPct val="90000"/>
              </a:lnSpc>
              <a:spcBef>
                <a:spcPts val="0"/>
              </a:spcBef>
              <a:spcAft>
                <a:spcPts val="0"/>
              </a:spcAft>
              <a:buFont typeface="Arial" pitchFamily="34" charset="0"/>
              <a:buChar char="•"/>
              <a:defRPr/>
            </a:pPr>
            <a:r>
              <a:rPr lang="en-US" sz="2400" dirty="0">
                <a:latin typeface="+mn-lt"/>
              </a:rPr>
              <a:t>Retain the two(2) most recent  compliance audit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838200" y="533400"/>
            <a:ext cx="7162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latin typeface="Book Antiqua" pitchFamily="18" charset="0"/>
              </a:rPr>
              <a:t>Employers must certify that they have evaluated compliance with the provisions of PSM at least every 3 years</a:t>
            </a:r>
          </a:p>
        </p:txBody>
      </p:sp>
      <p:pic>
        <p:nvPicPr>
          <p:cNvPr id="23555" name="Picture 1" descr="BP America Refinery Accident"/>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209800" y="2209800"/>
            <a:ext cx="4724400" cy="361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792288" y="3962400"/>
            <a:ext cx="5486400" cy="1404938"/>
          </a:xfrm>
        </p:spPr>
        <p:txBody>
          <a:bodyPr/>
          <a:lstStyle/>
          <a:p>
            <a:pPr eaLnBrk="1" fontAlgn="auto" hangingPunct="1">
              <a:spcAft>
                <a:spcPts val="0"/>
              </a:spcAft>
              <a:defRPr/>
            </a:pPr>
            <a:r>
              <a:rPr lang="en-US" dirty="0" smtClean="0"/>
              <a:t/>
            </a:r>
            <a:br>
              <a:rPr lang="en-US" dirty="0" smtClean="0"/>
            </a:br>
            <a:endParaRPr lang="en-US" sz="1800" dirty="0" smtClean="0"/>
          </a:p>
        </p:txBody>
      </p:sp>
      <p:sp>
        <p:nvSpPr>
          <p:cNvPr id="4" name="Text Placeholder 3"/>
          <p:cNvSpPr>
            <a:spLocks noGrp="1"/>
          </p:cNvSpPr>
          <p:nvPr>
            <p:ph type="body" sz="half" idx="2"/>
          </p:nvPr>
        </p:nvSpPr>
        <p:spPr>
          <a:xfrm>
            <a:off x="1828800" y="1166813"/>
            <a:ext cx="5486400" cy="530225"/>
          </a:xfrm>
        </p:spPr>
        <p:txBody>
          <a:bodyPr rtlCol="0">
            <a:normAutofit fontScale="70000" lnSpcReduction="20000"/>
          </a:bodyPr>
          <a:lstStyle/>
          <a:p>
            <a:pPr eaLnBrk="1" fontAlgn="auto" hangingPunct="1">
              <a:spcAft>
                <a:spcPts val="0"/>
              </a:spcAft>
              <a:buClr>
                <a:schemeClr val="tx1">
                  <a:shade val="95000"/>
                </a:schemeClr>
              </a:buClr>
              <a:buFont typeface="Arial" pitchFamily="34" charset="0"/>
              <a:buNone/>
              <a:defRPr/>
            </a:pPr>
            <a:r>
              <a:rPr lang="en-US" sz="1590" dirty="0" smtClean="0"/>
              <a:t>This unit is across a roadway from the ISOM unit, where a 2005 accident killed 15 workers and injured 180 others.</a:t>
            </a:r>
          </a:p>
          <a:p>
            <a:pPr eaLnBrk="1" fontAlgn="auto" hangingPunct="1">
              <a:spcAft>
                <a:spcPts val="0"/>
              </a:spcAft>
              <a:buClr>
                <a:schemeClr val="tx1">
                  <a:shade val="95000"/>
                </a:schemeClr>
              </a:buClr>
              <a:buFont typeface="Arial" pitchFamily="34" charset="0"/>
              <a:buNone/>
              <a:defRPr/>
            </a:pPr>
            <a:r>
              <a:rPr lang="en-US" sz="1600" dirty="0" smtClean="0"/>
              <a:t>U.S. Chemical Safety and Hazard Investigation Board </a:t>
            </a:r>
            <a:endParaRPr lang="en-US" sz="1590" dirty="0" smtClean="0"/>
          </a:p>
          <a:p>
            <a:pPr eaLnBrk="1" fontAlgn="auto" hangingPunct="1">
              <a:spcAft>
                <a:spcPts val="0"/>
              </a:spcAft>
              <a:buClr>
                <a:schemeClr val="tx1">
                  <a:shade val="95000"/>
                </a:schemeClr>
              </a:buClr>
              <a:buFont typeface="Arial" pitchFamily="34" charset="0"/>
              <a:buNone/>
              <a:defRPr/>
            </a:pPr>
            <a:endParaRPr lang="en-US" sz="1590" dirty="0"/>
          </a:p>
        </p:txBody>
      </p:sp>
      <p:sp>
        <p:nvSpPr>
          <p:cNvPr id="5" name="Slide Number Placeholder 4"/>
          <p:cNvSpPr>
            <a:spLocks noGrp="1"/>
          </p:cNvSpPr>
          <p:nvPr>
            <p:ph type="sldNum" sz="quarter" idx="12"/>
          </p:nvPr>
        </p:nvSpPr>
        <p:spPr/>
        <p:txBody>
          <a:bodyPr/>
          <a:lstStyle/>
          <a:p>
            <a:pPr>
              <a:defRPr/>
            </a:pPr>
            <a:fld id="{F1EC677E-8205-4B19-9940-6064FC2514F5}" type="slidenum">
              <a:rPr lang="en-US"/>
              <a:pPr>
                <a:defRPr/>
              </a:pPr>
              <a:t>22</a:t>
            </a:fld>
            <a:endParaRPr lang="en-US"/>
          </a:p>
        </p:txBody>
      </p:sp>
      <p:pic>
        <p:nvPicPr>
          <p:cNvPr id="11269" name="Picture 1" descr="BP America Refinery Accident"/>
          <p:cNvPicPr>
            <a:picLocks noGrp="1" noChangeAspect="1" noChangeArrowheads="1"/>
          </p:cNvPicPr>
          <p:nvPr>
            <p:ph type="pic" idx="1"/>
          </p:nvPr>
        </p:nvPicPr>
        <p:blipFill>
          <a:blip r:embed="rId3" cstate="email">
            <a:extLst>
              <a:ext uri="{28A0092B-C50C-407E-A947-70E740481C1C}">
                <a14:useLocalDpi xmlns:a14="http://schemas.microsoft.com/office/drawing/2010/main"/>
              </a:ext>
            </a:extLst>
          </a:blip>
          <a:srcRect/>
          <a:stretch>
            <a:fillRect/>
          </a:stretch>
        </p:blipFill>
        <p:spPr>
          <a:xfrm>
            <a:off x="1828800" y="304800"/>
            <a:ext cx="5486400" cy="3124200"/>
          </a:xfrm>
          <a:noFill/>
          <a:ln/>
          <a:extLst>
            <a:ext uri="{909E8E84-426E-40DD-AFC4-6F175D3DCCD1}">
              <a14:hiddenFill xmlns:a14="http://schemas.microsoft.com/office/drawing/2010/main">
                <a:solidFill>
                  <a:srgbClr val="FFFFFF"/>
                </a:solidFill>
              </a14:hiddenFill>
            </a:ext>
          </a:extLst>
        </p:spPr>
      </p:pic>
      <p:sp>
        <p:nvSpPr>
          <p:cNvPr id="7" name="Rectangle 6"/>
          <p:cNvSpPr/>
          <p:nvPr/>
        </p:nvSpPr>
        <p:spPr>
          <a:xfrm>
            <a:off x="2286000" y="3962400"/>
            <a:ext cx="4572000" cy="1862138"/>
          </a:xfrm>
          <a:prstGeom prst="rect">
            <a:avLst/>
          </a:prstGeom>
        </p:spPr>
        <p:txBody>
          <a:bodyPr>
            <a:spAutoFit/>
          </a:bodyPr>
          <a:lstStyle/>
          <a:p>
            <a:pPr fontAlgn="auto">
              <a:spcBef>
                <a:spcPts val="0"/>
              </a:spcBef>
              <a:spcAft>
                <a:spcPts val="0"/>
              </a:spcAft>
              <a:defRPr/>
            </a:pPr>
            <a:r>
              <a:rPr lang="en-US" sz="1660" dirty="0">
                <a:latin typeface="+mn-lt"/>
              </a:rPr>
              <a:t>Incident Description</a:t>
            </a:r>
          </a:p>
          <a:p>
            <a:pPr fontAlgn="auto">
              <a:spcBef>
                <a:spcPts val="0"/>
              </a:spcBef>
              <a:spcAft>
                <a:spcPts val="0"/>
              </a:spcAft>
              <a:defRPr/>
            </a:pPr>
            <a:r>
              <a:rPr lang="en-US" sz="1600" dirty="0">
                <a:latin typeface="+mn-lt"/>
              </a:rPr>
              <a:t>BP America Refinery Accident Texas City, TX, January 14, 2008</a:t>
            </a:r>
            <a:r>
              <a:rPr lang="en-US" sz="1660" dirty="0">
                <a:latin typeface="+mn-lt"/>
              </a:rPr>
              <a:t/>
            </a:r>
            <a:br>
              <a:rPr lang="en-US" sz="1660" dirty="0">
                <a:latin typeface="+mn-lt"/>
              </a:rPr>
            </a:br>
            <a:r>
              <a:rPr lang="en-US" sz="1660" dirty="0">
                <a:latin typeface="+mn-lt"/>
              </a:rPr>
              <a:t>A worker was fatally injured when the top of a large steel filter housing suddenly blew off in the refinery's </a:t>
            </a:r>
            <a:r>
              <a:rPr lang="en-US" sz="1660" dirty="0" err="1">
                <a:latin typeface="+mn-lt"/>
              </a:rPr>
              <a:t>ultracracker</a:t>
            </a:r>
            <a:r>
              <a:rPr lang="en-US" sz="1660" dirty="0">
                <a:latin typeface="+mn-lt"/>
              </a:rPr>
              <a:t> unit. </a:t>
            </a:r>
            <a:br>
              <a:rPr lang="en-US" sz="1660" dirty="0">
                <a:latin typeface="+mn-lt"/>
              </a:rPr>
            </a:br>
            <a:endParaRPr lang="en-US" sz="1660" dirty="0">
              <a:latin typeface="+mn-lt"/>
            </a:endParaRPr>
          </a:p>
        </p:txBody>
      </p:sp>
      <p:sp>
        <p:nvSpPr>
          <p:cNvPr id="24583" name="Rectangle 8"/>
          <p:cNvSpPr>
            <a:spLocks noChangeArrowheads="1"/>
          </p:cNvSpPr>
          <p:nvPr/>
        </p:nvSpPr>
        <p:spPr bwMode="auto">
          <a:xfrm>
            <a:off x="2286000" y="26670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solidFill>
                  <a:srgbClr val="FFFF00"/>
                </a:solidFill>
                <a:latin typeface="Calibri" pitchFamily="34" charset="0"/>
              </a:rPr>
              <a:t>U.S</a:t>
            </a:r>
            <a:r>
              <a:rPr lang="en-US">
                <a:latin typeface="Calibri" pitchFamily="34" charset="0"/>
              </a:rPr>
              <a:t>. </a:t>
            </a:r>
            <a:r>
              <a:rPr lang="en-US">
                <a:solidFill>
                  <a:srgbClr val="FFFF00"/>
                </a:solidFill>
                <a:latin typeface="Calibri" pitchFamily="34" charset="0"/>
              </a:rPr>
              <a:t>Chemical Safety and Hazard Investigation Board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410200"/>
            <a:ext cx="5486400" cy="609600"/>
          </a:xfrm>
        </p:spPr>
        <p:txBody>
          <a:bodyPr rtlCol="0">
            <a:normAutofit fontScale="90000"/>
          </a:bodyPr>
          <a:lstStyle/>
          <a:p>
            <a:pPr eaLnBrk="1" fontAlgn="auto" hangingPunct="1">
              <a:spcAft>
                <a:spcPts val="0"/>
              </a:spcAft>
              <a:defRPr/>
            </a:pPr>
            <a:r>
              <a:rPr lang="en-US" dirty="0" smtClean="0"/>
              <a:t>Valero Refinery Propane Fire Sunray, TX, February 16, 2007</a:t>
            </a:r>
            <a:endParaRPr lang="en-US" dirty="0"/>
          </a:p>
        </p:txBody>
      </p:sp>
      <p:sp>
        <p:nvSpPr>
          <p:cNvPr id="12291" name="Text Placeholder 3"/>
          <p:cNvSpPr>
            <a:spLocks noGrp="1"/>
          </p:cNvSpPr>
          <p:nvPr>
            <p:ph type="body" sz="half" idx="2"/>
          </p:nvPr>
        </p:nvSpPr>
        <p:spPr>
          <a:xfrm>
            <a:off x="1828800" y="1166813"/>
            <a:ext cx="5486400" cy="530225"/>
          </a:xfrm>
        </p:spPr>
        <p:txBody>
          <a:bodyPr>
            <a:normAutofit fontScale="47500" lnSpcReduction="20000"/>
          </a:bodyPr>
          <a:lstStyle/>
          <a:p>
            <a:pPr eaLnBrk="1" fontAlgn="auto" hangingPunct="1">
              <a:spcAft>
                <a:spcPts val="0"/>
              </a:spcAft>
              <a:buClr>
                <a:schemeClr val="tx1">
                  <a:shade val="95000"/>
                </a:schemeClr>
              </a:buClr>
              <a:buFont typeface="Wingdings 2"/>
              <a:buNone/>
              <a:defRPr/>
            </a:pPr>
            <a:r>
              <a:rPr lang="en-US" sz="1100" b="1" smtClean="0"/>
              <a:t>Incident Description</a:t>
            </a:r>
            <a:r>
              <a:rPr lang="en-US" sz="1100" smtClean="0"/>
              <a:t/>
            </a:r>
            <a:br>
              <a:rPr lang="en-US" sz="1100" smtClean="0"/>
            </a:br>
            <a:r>
              <a:rPr lang="en-US" sz="1100" smtClean="0"/>
              <a:t>On February 16, 2007, a propane fire erupted at the Valero McKee Refinery in Sunray, Texas, north of Amarillo. Three workers suffered serious burns, and the refinery was forced to shut down. The fire began following a leak in the propane deasphalting unit and spread quickly, in part because of the rapid collapse of a major pipe rack carrying flammable hydrocarbons. Some of the rack's support columns had not been fireproofed.</a:t>
            </a:r>
          </a:p>
          <a:p>
            <a:pPr eaLnBrk="1" fontAlgn="auto" hangingPunct="1">
              <a:spcAft>
                <a:spcPts val="0"/>
              </a:spcAft>
              <a:buClr>
                <a:schemeClr val="tx1">
                  <a:shade val="95000"/>
                </a:schemeClr>
              </a:buClr>
              <a:buFont typeface="Wingdings 2"/>
              <a:buNone/>
              <a:defRPr/>
            </a:pPr>
            <a:endParaRPr lang="en-US" sz="1100" smtClean="0"/>
          </a:p>
          <a:p>
            <a:pPr eaLnBrk="1" fontAlgn="auto" hangingPunct="1">
              <a:spcAft>
                <a:spcPts val="0"/>
              </a:spcAft>
              <a:buClr>
                <a:schemeClr val="tx1">
                  <a:shade val="95000"/>
                </a:schemeClr>
              </a:buClr>
              <a:buFont typeface="Wingdings 2"/>
              <a:buNone/>
              <a:defRPr/>
            </a:pPr>
            <a:r>
              <a:rPr lang="en-US" sz="1100" smtClean="0"/>
              <a:t> </a:t>
            </a:r>
          </a:p>
        </p:txBody>
      </p:sp>
      <p:sp>
        <p:nvSpPr>
          <p:cNvPr id="5" name="Slide Number Placeholder 4"/>
          <p:cNvSpPr>
            <a:spLocks noGrp="1"/>
          </p:cNvSpPr>
          <p:nvPr>
            <p:ph type="sldNum" sz="quarter" idx="12"/>
          </p:nvPr>
        </p:nvSpPr>
        <p:spPr/>
        <p:txBody>
          <a:bodyPr/>
          <a:lstStyle/>
          <a:p>
            <a:pPr>
              <a:defRPr/>
            </a:pPr>
            <a:fld id="{332A5BCF-5E7C-4A5D-9473-42938311FB92}" type="slidenum">
              <a:rPr lang="en-US"/>
              <a:pPr>
                <a:defRPr/>
              </a:pPr>
              <a:t>23</a:t>
            </a:fld>
            <a:endParaRPr lang="en-US"/>
          </a:p>
        </p:txBody>
      </p:sp>
      <p:pic>
        <p:nvPicPr>
          <p:cNvPr id="12293" name="Picture 1" descr="Valero Refinery Propane Fire"/>
          <p:cNvPicPr>
            <a:picLocks noGrp="1" noChangeAspect="1" noChangeArrowheads="1"/>
          </p:cNvPicPr>
          <p:nvPr>
            <p:ph type="pic" idx="1"/>
          </p:nvPr>
        </p:nvPicPr>
        <p:blipFill>
          <a:blip r:embed="rId3" cstate="email">
            <a:extLst>
              <a:ext uri="{28A0092B-C50C-407E-A947-70E740481C1C}">
                <a14:useLocalDpi xmlns:a14="http://schemas.microsoft.com/office/drawing/2010/main"/>
              </a:ext>
            </a:extLst>
          </a:blip>
          <a:srcRect/>
          <a:stretch>
            <a:fillRect/>
          </a:stretch>
        </p:blipFill>
        <p:spPr>
          <a:xfrm>
            <a:off x="1828800" y="457200"/>
            <a:ext cx="5486400" cy="4114800"/>
          </a:xfrm>
          <a:noFill/>
          <a:ln/>
          <a:extLst>
            <a:ext uri="{909E8E84-426E-40DD-AFC4-6F175D3DCCD1}">
              <a14:hiddenFill xmlns:a14="http://schemas.microsoft.com/office/drawing/2010/main">
                <a:solidFill>
                  <a:srgbClr val="FFFFFF"/>
                </a:solidFill>
              </a14:hiddenFill>
            </a:ext>
          </a:extLst>
        </p:spPr>
      </p:pic>
      <p:sp>
        <p:nvSpPr>
          <p:cNvPr id="25606" name="Rectangle 7"/>
          <p:cNvSpPr>
            <a:spLocks noChangeArrowheads="1"/>
          </p:cNvSpPr>
          <p:nvPr/>
        </p:nvSpPr>
        <p:spPr bwMode="auto">
          <a:xfrm>
            <a:off x="2286000" y="35814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solidFill>
                  <a:srgbClr val="FFFF00"/>
                </a:solidFill>
                <a:latin typeface="Calibri" pitchFamily="34" charset="0"/>
              </a:rPr>
              <a:t>U.S</a:t>
            </a:r>
            <a:r>
              <a:rPr lang="en-US">
                <a:latin typeface="Calibri" pitchFamily="34" charset="0"/>
              </a:rPr>
              <a:t>. </a:t>
            </a:r>
            <a:r>
              <a:rPr lang="en-US">
                <a:solidFill>
                  <a:srgbClr val="FFFF00"/>
                </a:solidFill>
                <a:latin typeface="Calibri" pitchFamily="34" charset="0"/>
              </a:rPr>
              <a:t>Chemical Safety and Hazard Investigation Board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828800" y="4572000"/>
            <a:ext cx="5486400" cy="533400"/>
          </a:xfrm>
        </p:spPr>
        <p:txBody>
          <a:bodyPr/>
          <a:lstStyle/>
          <a:p>
            <a:pPr eaLnBrk="1" fontAlgn="auto" hangingPunct="1">
              <a:spcAft>
                <a:spcPts val="0"/>
              </a:spcAft>
              <a:defRPr/>
            </a:pPr>
            <a:r>
              <a:rPr lang="en-US" dirty="0" smtClean="0"/>
              <a:t>Recommendations </a:t>
            </a:r>
          </a:p>
        </p:txBody>
      </p:sp>
      <p:sp>
        <p:nvSpPr>
          <p:cNvPr id="4" name="Text Placeholder 3"/>
          <p:cNvSpPr>
            <a:spLocks noGrp="1"/>
          </p:cNvSpPr>
          <p:nvPr>
            <p:ph type="body" sz="half" idx="2"/>
          </p:nvPr>
        </p:nvSpPr>
        <p:spPr>
          <a:xfrm>
            <a:off x="1066800" y="5367338"/>
            <a:ext cx="6211888" cy="1490662"/>
          </a:xfrm>
        </p:spPr>
        <p:txBody>
          <a:bodyPr rtlCol="0">
            <a:normAutofit fontScale="55000" lnSpcReduction="20000"/>
          </a:bodyPr>
          <a:lstStyle/>
          <a:p>
            <a:pPr eaLnBrk="1" fontAlgn="auto" hangingPunct="1">
              <a:spcAft>
                <a:spcPts val="0"/>
              </a:spcAft>
              <a:buClr>
                <a:schemeClr val="tx1">
                  <a:shade val="95000"/>
                </a:schemeClr>
              </a:buClr>
              <a:buFont typeface="Arial" pitchFamily="34" charset="0"/>
              <a:buNone/>
              <a:defRPr/>
            </a:pPr>
            <a:r>
              <a:rPr lang="en-US" sz="2700" b="1" dirty="0" smtClean="0"/>
              <a:t>BP Texas City Refinery</a:t>
            </a:r>
            <a:r>
              <a:rPr lang="en-US" sz="2700" dirty="0" smtClean="0"/>
              <a:t> </a:t>
            </a:r>
            <a:r>
              <a:rPr lang="en-US" sz="2700" b="1" dirty="0" smtClean="0"/>
              <a:t>2005-4-B-TX-R1</a:t>
            </a:r>
            <a:r>
              <a:rPr lang="en-US" sz="2700" dirty="0" smtClean="0"/>
              <a:t/>
            </a:r>
            <a:br>
              <a:rPr lang="en-US" sz="2700" dirty="0" smtClean="0"/>
            </a:br>
            <a:r>
              <a:rPr lang="en-US" sz="2700" dirty="0" smtClean="0"/>
              <a:t>Revise the maintenance quality control program to require positive material identification testing or another suitable material verification process for all critical service alloy steel piping components removed and reinstalled during maintenance and inform work crews of special material handling precautions. Status: Open - Awaiting Response or Evaluation/Approval of Response </a:t>
            </a:r>
          </a:p>
          <a:p>
            <a:pPr eaLnBrk="1" fontAlgn="auto" hangingPunct="1">
              <a:spcAft>
                <a:spcPts val="0"/>
              </a:spcAft>
              <a:buClr>
                <a:schemeClr val="tx1">
                  <a:shade val="95000"/>
                </a:schemeClr>
              </a:buClr>
              <a:buFont typeface="Arial" pitchFamily="34" charset="0"/>
              <a:buNone/>
              <a:defRPr/>
            </a:pPr>
            <a:endParaRPr lang="en-US" sz="2700" dirty="0" smtClean="0"/>
          </a:p>
          <a:p>
            <a:pPr eaLnBrk="1" fontAlgn="auto" hangingPunct="1">
              <a:spcAft>
                <a:spcPts val="0"/>
              </a:spcAft>
              <a:buClr>
                <a:schemeClr val="tx1">
                  <a:shade val="95000"/>
                </a:schemeClr>
              </a:buClr>
              <a:buFont typeface="Arial" pitchFamily="34" charset="0"/>
              <a:buNone/>
              <a:defRPr/>
            </a:pPr>
            <a:endParaRPr lang="en-US" dirty="0"/>
          </a:p>
        </p:txBody>
      </p:sp>
      <p:sp>
        <p:nvSpPr>
          <p:cNvPr id="5" name="Slide Number Placeholder 4"/>
          <p:cNvSpPr>
            <a:spLocks noGrp="1"/>
          </p:cNvSpPr>
          <p:nvPr>
            <p:ph type="sldNum" sz="quarter" idx="12"/>
          </p:nvPr>
        </p:nvSpPr>
        <p:spPr/>
        <p:txBody>
          <a:bodyPr/>
          <a:lstStyle/>
          <a:p>
            <a:pPr>
              <a:defRPr/>
            </a:pPr>
            <a:fld id="{4ECD44CB-669B-4457-BC98-3D3A35C2124B}" type="slidenum">
              <a:rPr lang="en-US"/>
              <a:pPr>
                <a:defRPr/>
              </a:pPr>
              <a:t>24</a:t>
            </a:fld>
            <a:endParaRPr lang="en-US"/>
          </a:p>
        </p:txBody>
      </p:sp>
      <p:pic>
        <p:nvPicPr>
          <p:cNvPr id="13317" name="Picture 1" descr="BP America Refinery Accident"/>
          <p:cNvPicPr>
            <a:picLocks noGrp="1" noChangeAspect="1" noChangeArrowheads="1"/>
          </p:cNvPicPr>
          <p:nvPr>
            <p:ph type="pic" idx="1"/>
          </p:nvPr>
        </p:nvPicPr>
        <p:blipFill>
          <a:blip r:embed="rId3" cstate="email">
            <a:extLst>
              <a:ext uri="{28A0092B-C50C-407E-A947-70E740481C1C}">
                <a14:useLocalDpi xmlns:a14="http://schemas.microsoft.com/office/drawing/2010/main"/>
              </a:ext>
            </a:extLst>
          </a:blip>
          <a:srcRect/>
          <a:stretch>
            <a:fillRect/>
          </a:stretch>
        </p:blipFill>
        <p:spPr>
          <a:xfrm>
            <a:off x="1905000" y="533400"/>
            <a:ext cx="5486400" cy="3962400"/>
          </a:xfrm>
          <a:noFill/>
          <a:ln/>
          <a:extLst>
            <a:ext uri="{909E8E84-426E-40DD-AFC4-6F175D3DCCD1}">
              <a14:hiddenFill xmlns:a14="http://schemas.microsoft.com/office/drawing/2010/main">
                <a:solidFill>
                  <a:srgbClr val="FFFFFF"/>
                </a:solidFill>
              </a14:hiddenFill>
            </a:ext>
          </a:extLst>
        </p:spPr>
      </p:pic>
      <p:sp>
        <p:nvSpPr>
          <p:cNvPr id="26630" name="Rectangle 6"/>
          <p:cNvSpPr>
            <a:spLocks noChangeArrowheads="1"/>
          </p:cNvSpPr>
          <p:nvPr/>
        </p:nvSpPr>
        <p:spPr bwMode="auto">
          <a:xfrm>
            <a:off x="2286000" y="36576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solidFill>
                  <a:srgbClr val="FFFF00"/>
                </a:solidFill>
                <a:latin typeface="Calibri" pitchFamily="34" charset="0"/>
              </a:rPr>
              <a:t>U.S</a:t>
            </a:r>
            <a:r>
              <a:rPr lang="en-US">
                <a:latin typeface="Calibri" pitchFamily="34" charset="0"/>
              </a:rPr>
              <a:t>. </a:t>
            </a:r>
            <a:r>
              <a:rPr lang="en-US">
                <a:solidFill>
                  <a:srgbClr val="FFFF00"/>
                </a:solidFill>
                <a:latin typeface="Calibri" pitchFamily="34" charset="0"/>
              </a:rPr>
              <a:t>Chemical Safety and Hazard Investigation Board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533400" y="533400"/>
            <a:ext cx="800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latin typeface="Book Antiqua" pitchFamily="18" charset="0"/>
              </a:rPr>
              <a:t>For more information </a:t>
            </a:r>
          </a:p>
        </p:txBody>
      </p:sp>
      <p:sp>
        <p:nvSpPr>
          <p:cNvPr id="27651" name="Rectangle 2"/>
          <p:cNvSpPr>
            <a:spLocks noChangeArrowheads="1"/>
          </p:cNvSpPr>
          <p:nvPr/>
        </p:nvSpPr>
        <p:spPr bwMode="auto">
          <a:xfrm>
            <a:off x="457200" y="1447800"/>
            <a:ext cx="3886200"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pPr>
            <a:r>
              <a:rPr lang="en-US">
                <a:latin typeface="Book Antiqua" pitchFamily="18" charset="0"/>
              </a:rPr>
              <a:t>Environmental Protection Agency (EPA)</a:t>
            </a:r>
          </a:p>
          <a:p>
            <a:pPr>
              <a:lnSpc>
                <a:spcPct val="90000"/>
              </a:lnSpc>
            </a:pPr>
            <a:r>
              <a:rPr lang="en-US">
                <a:latin typeface="Book Antiqua" pitchFamily="18" charset="0"/>
              </a:rPr>
              <a:t>National Institute of Standards and Technology (NIST)</a:t>
            </a:r>
          </a:p>
          <a:p>
            <a:pPr>
              <a:lnSpc>
                <a:spcPct val="90000"/>
              </a:lnSpc>
            </a:pPr>
            <a:r>
              <a:rPr lang="en-US">
                <a:latin typeface="Book Antiqua" pitchFamily="18" charset="0"/>
              </a:rPr>
              <a:t>Center for Chemical Process Safety (CCPS)</a:t>
            </a:r>
          </a:p>
          <a:p>
            <a:pPr>
              <a:lnSpc>
                <a:spcPct val="90000"/>
              </a:lnSpc>
            </a:pPr>
            <a:r>
              <a:rPr lang="en-US">
                <a:latin typeface="Book Antiqua" pitchFamily="18" charset="0"/>
              </a:rPr>
              <a:t>American Chemistry Council (ACC)</a:t>
            </a:r>
          </a:p>
          <a:p>
            <a:pPr>
              <a:lnSpc>
                <a:spcPct val="90000"/>
              </a:lnSpc>
            </a:pPr>
            <a:r>
              <a:rPr lang="en-US">
                <a:latin typeface="Book Antiqua" pitchFamily="18" charset="0"/>
              </a:rPr>
              <a:t>OSHA (www.osha.gov)</a:t>
            </a:r>
          </a:p>
        </p:txBody>
      </p:sp>
      <p:sp>
        <p:nvSpPr>
          <p:cNvPr id="27652" name="Rectangle 3"/>
          <p:cNvSpPr>
            <a:spLocks noChangeArrowheads="1"/>
          </p:cNvSpPr>
          <p:nvPr/>
        </p:nvSpPr>
        <p:spPr bwMode="auto">
          <a:xfrm>
            <a:off x="4572000" y="1447800"/>
            <a:ext cx="43434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pPr>
            <a:r>
              <a:rPr lang="en-US">
                <a:latin typeface="Book Antiqua" pitchFamily="18" charset="0"/>
              </a:rPr>
              <a:t>American Society of Safety Engineers (ASSE)</a:t>
            </a:r>
          </a:p>
          <a:p>
            <a:pPr>
              <a:lnSpc>
                <a:spcPct val="90000"/>
              </a:lnSpc>
            </a:pPr>
            <a:r>
              <a:rPr lang="en-US">
                <a:latin typeface="Book Antiqua" pitchFamily="18" charset="0"/>
              </a:rPr>
              <a:t>American Industrial Hygiene Associations (AIHA)</a:t>
            </a:r>
          </a:p>
          <a:p>
            <a:pPr>
              <a:lnSpc>
                <a:spcPct val="90000"/>
              </a:lnSpc>
            </a:pPr>
            <a:r>
              <a:rPr lang="en-US">
                <a:latin typeface="Book Antiqua" pitchFamily="18" charset="0"/>
              </a:rPr>
              <a:t>American Institute of Chemical Engineers (AICHE)</a:t>
            </a:r>
          </a:p>
          <a:p>
            <a:pPr>
              <a:lnSpc>
                <a:spcPct val="90000"/>
              </a:lnSpc>
            </a:pPr>
            <a:r>
              <a:rPr lang="en-US">
                <a:latin typeface="Book Antiqua" pitchFamily="18" charset="0"/>
              </a:rPr>
              <a:t>U.S Chemical Safety and Hazard Investigation – </a:t>
            </a:r>
            <a:r>
              <a:rPr lang="en-US">
                <a:latin typeface="Book Antiqua" pitchFamily="18" charset="0"/>
                <a:hlinkClick r:id="rId3"/>
              </a:rPr>
              <a:t>www.chemsafety.gov</a:t>
            </a:r>
            <a:r>
              <a:rPr lang="en-US">
                <a:latin typeface="Book Antiqua" pitchFamily="18" charset="0"/>
              </a:rPr>
              <a:t> Excellent for updates and recent investigations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1295400" y="533400"/>
            <a:ext cx="6553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5400">
                <a:latin typeface="Book Antiqua" pitchFamily="18" charset="0"/>
              </a:rPr>
              <a:t>Purpose of PSM</a:t>
            </a:r>
          </a:p>
        </p:txBody>
      </p:sp>
      <p:sp>
        <p:nvSpPr>
          <p:cNvPr id="6147" name="TextBox 2"/>
          <p:cNvSpPr txBox="1">
            <a:spLocks noChangeArrowheads="1"/>
          </p:cNvSpPr>
          <p:nvPr/>
        </p:nvSpPr>
        <p:spPr bwMode="auto">
          <a:xfrm>
            <a:off x="838200" y="2209800"/>
            <a:ext cx="7543800" cy="295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latin typeface="Book Antiqua" pitchFamily="18" charset="0"/>
              </a:rPr>
              <a:t>Prevent Catastrophic Releases of Highly Hazardous Chemicals</a:t>
            </a:r>
          </a:p>
          <a:p>
            <a:pPr eaLnBrk="1" hangingPunct="1"/>
            <a:endParaRPr lang="en-US" sz="2800">
              <a:latin typeface="Book Antiqua" pitchFamily="18" charset="0"/>
            </a:endParaRPr>
          </a:p>
          <a:p>
            <a:pPr eaLnBrk="1" hangingPunct="1"/>
            <a:endParaRPr lang="en-US" sz="2800">
              <a:latin typeface="Book Antiqua" pitchFamily="18" charset="0"/>
            </a:endParaRPr>
          </a:p>
          <a:p>
            <a:pPr eaLnBrk="1" hangingPunct="1"/>
            <a:r>
              <a:rPr lang="en-US" sz="2800">
                <a:latin typeface="Book Antiqua" pitchFamily="18" charset="0"/>
              </a:rPr>
              <a:t>Minimize Consequences of Such Releases to Employees and the Community</a:t>
            </a:r>
          </a:p>
          <a:p>
            <a:pPr eaLnBrk="1" hangingPunct="1"/>
            <a:endParaRPr lang="en-US">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838200" y="685800"/>
            <a:ext cx="7086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4800">
                <a:latin typeface="Book Antiqua" pitchFamily="18" charset="0"/>
              </a:rPr>
              <a:t>Learning Objectives </a:t>
            </a:r>
          </a:p>
        </p:txBody>
      </p:sp>
      <p:sp>
        <p:nvSpPr>
          <p:cNvPr id="7171" name="TextBox 2"/>
          <p:cNvSpPr txBox="1">
            <a:spLocks noChangeArrowheads="1"/>
          </p:cNvSpPr>
          <p:nvPr/>
        </p:nvSpPr>
        <p:spPr bwMode="auto">
          <a:xfrm>
            <a:off x="1828800" y="2590800"/>
            <a:ext cx="5867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buFont typeface="Arial" pitchFamily="34" charset="0"/>
              <a:buChar char="•"/>
            </a:pPr>
            <a:r>
              <a:rPr lang="en-US" sz="2800">
                <a:latin typeface="Book Antiqua" pitchFamily="18" charset="0"/>
              </a:rPr>
              <a:t>What does OSHA require for PSM?</a:t>
            </a:r>
          </a:p>
          <a:p>
            <a:pPr algn="just" eaLnBrk="1" hangingPunct="1">
              <a:buFont typeface="Arial" pitchFamily="34" charset="0"/>
              <a:buChar char="•"/>
            </a:pPr>
            <a:r>
              <a:rPr lang="en-US" sz="2800">
                <a:latin typeface="Book Antiqua" pitchFamily="18" charset="0"/>
              </a:rPr>
              <a:t>How does it relate to you?</a:t>
            </a:r>
          </a:p>
          <a:p>
            <a:pPr algn="just" eaLnBrk="1" hangingPunct="1">
              <a:buFont typeface="Arial" pitchFamily="34" charset="0"/>
              <a:buChar char="•"/>
            </a:pPr>
            <a:r>
              <a:rPr lang="en-US" sz="2800">
                <a:latin typeface="Book Antiqua" pitchFamily="18" charset="0"/>
              </a:rPr>
              <a:t>Have you met these requirements?</a:t>
            </a: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8779" y="4419600"/>
            <a:ext cx="7026442" cy="219318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533400" y="914400"/>
            <a:ext cx="80772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buFont typeface="Arial" pitchFamily="34" charset="0"/>
              <a:buChar char="•"/>
            </a:pPr>
            <a:r>
              <a:rPr lang="en-US" sz="2800">
                <a:latin typeface="Book Antiqua" pitchFamily="18" charset="0"/>
              </a:rPr>
              <a:t>Develop and maintain written safety information</a:t>
            </a:r>
          </a:p>
          <a:p>
            <a:pPr eaLnBrk="1" hangingPunct="1">
              <a:buFont typeface="Arial" pitchFamily="34" charset="0"/>
              <a:buChar char="•"/>
            </a:pPr>
            <a:r>
              <a:rPr lang="en-US" sz="2800">
                <a:latin typeface="Book Antiqua" pitchFamily="18" charset="0"/>
              </a:rPr>
              <a:t>Identify workplace chemical and process hazards</a:t>
            </a:r>
          </a:p>
          <a:p>
            <a:pPr eaLnBrk="1" hangingPunct="1">
              <a:buFont typeface="Arial" pitchFamily="34" charset="0"/>
              <a:buChar char="•"/>
            </a:pPr>
            <a:r>
              <a:rPr lang="en-US" sz="2800">
                <a:latin typeface="Book Antiqua" pitchFamily="18" charset="0"/>
              </a:rPr>
              <a:t>Equipment used in the processes</a:t>
            </a:r>
          </a:p>
          <a:p>
            <a:pPr eaLnBrk="1" hangingPunct="1">
              <a:buFont typeface="Arial" pitchFamily="34" charset="0"/>
              <a:buChar char="•"/>
            </a:pPr>
            <a:r>
              <a:rPr lang="en-US" sz="2800">
                <a:latin typeface="Book Antiqua" pitchFamily="18" charset="0"/>
              </a:rPr>
              <a:t>Technology used in the processes</a:t>
            </a:r>
          </a:p>
        </p:txBody>
      </p:sp>
      <p:sp>
        <p:nvSpPr>
          <p:cNvPr id="8196" name="TextBox 7"/>
          <p:cNvSpPr txBox="1">
            <a:spLocks noChangeArrowheads="1"/>
          </p:cNvSpPr>
          <p:nvPr/>
        </p:nvSpPr>
        <p:spPr bwMode="auto">
          <a:xfrm>
            <a:off x="685800" y="152400"/>
            <a:ext cx="78486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200">
                <a:latin typeface="Book Antiqua" pitchFamily="18" charset="0"/>
              </a:rPr>
              <a:t>What does OSHA require for PSM?</a:t>
            </a:r>
          </a:p>
          <a:p>
            <a:pPr eaLnBrk="1" hangingPunct="1"/>
            <a:endParaRPr lang="en-US">
              <a:latin typeface="Book Antiqua" pitchFamily="18" charset="0"/>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000" y="2971800"/>
            <a:ext cx="5340096" cy="354787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Box 1"/>
          <p:cNvSpPr txBox="1">
            <a:spLocks noChangeArrowheads="1"/>
          </p:cNvSpPr>
          <p:nvPr/>
        </p:nvSpPr>
        <p:spPr bwMode="auto">
          <a:xfrm>
            <a:off x="228600" y="609600"/>
            <a:ext cx="8686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574675" indent="-117475"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latin typeface="Book Antiqua" pitchFamily="18" charset="0"/>
              </a:rPr>
              <a:t>Perform a workplace hazard assessment, including, as appropriate;</a:t>
            </a:r>
          </a:p>
          <a:p>
            <a:pPr lvl="1" eaLnBrk="1" hangingPunct="1">
              <a:buFont typeface="Arial" pitchFamily="34" charset="0"/>
              <a:buChar char="•"/>
            </a:pPr>
            <a:r>
              <a:rPr lang="en-US" sz="2800">
                <a:latin typeface="Book Antiqua" pitchFamily="18" charset="0"/>
              </a:rPr>
              <a:t>Identify potential sources of accidental  releases</a:t>
            </a:r>
          </a:p>
          <a:p>
            <a:pPr lvl="1" eaLnBrk="1" hangingPunct="1">
              <a:buFont typeface="Arial" pitchFamily="34" charset="0"/>
              <a:buChar char="•"/>
            </a:pPr>
            <a:r>
              <a:rPr lang="en-US" sz="2800">
                <a:latin typeface="Book Antiqua" pitchFamily="18" charset="0"/>
              </a:rPr>
              <a:t>Identify previous releases that had a potential for             catastrophic consequences in the workplace</a:t>
            </a:r>
          </a:p>
          <a:p>
            <a:pPr lvl="1" eaLnBrk="1" hangingPunct="1">
              <a:buFont typeface="Arial" pitchFamily="34" charset="0"/>
              <a:buChar char="•"/>
            </a:pPr>
            <a:r>
              <a:rPr lang="en-US" sz="2800">
                <a:latin typeface="Book Antiqua" pitchFamily="18" charset="0"/>
              </a:rPr>
              <a:t>Estimate workplace effects of a range of release</a:t>
            </a:r>
          </a:p>
          <a:p>
            <a:pPr lvl="1" eaLnBrk="1" hangingPunct="1">
              <a:buFont typeface="Arial" pitchFamily="34" charset="0"/>
              <a:buChar char="•"/>
            </a:pPr>
            <a:r>
              <a:rPr lang="en-US" sz="2800">
                <a:latin typeface="Book Antiqua" pitchFamily="18" charset="0"/>
              </a:rPr>
              <a:t>Estimate health and safety effects of such a range  on employees</a:t>
            </a:r>
          </a:p>
        </p:txBody>
      </p:sp>
      <p:graphicFrame>
        <p:nvGraphicFramePr>
          <p:cNvPr id="1026" name="Object 5"/>
          <p:cNvGraphicFramePr>
            <a:graphicFrameLocks noChangeAspect="1"/>
          </p:cNvGraphicFramePr>
          <p:nvPr/>
        </p:nvGraphicFramePr>
        <p:xfrm>
          <a:off x="4495800" y="3695700"/>
          <a:ext cx="3200400" cy="2932113"/>
        </p:xfrm>
        <a:graphic>
          <a:graphicData uri="http://schemas.openxmlformats.org/presentationml/2006/ole">
            <mc:AlternateContent xmlns:mc="http://schemas.openxmlformats.org/markup-compatibility/2006">
              <mc:Choice xmlns:v="urn:schemas-microsoft-com:vml" Requires="v">
                <p:oleObj spid="_x0000_s1031" name="Clip" r:id="rId4" imgW="3785760" imgH="3468960" progId="">
                  <p:embed/>
                </p:oleObj>
              </mc:Choice>
              <mc:Fallback>
                <p:oleObj name="Clip" r:id="rId4" imgW="3785760" imgH="3468960"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3695700"/>
                        <a:ext cx="3200400" cy="293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685800" y="609600"/>
            <a:ext cx="79248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200">
                <a:latin typeface="Book Antiqua" pitchFamily="18" charset="0"/>
              </a:rPr>
              <a:t>Consult with employees and their representatives on;</a:t>
            </a:r>
          </a:p>
          <a:p>
            <a:pPr algn="ctr" eaLnBrk="1" hangingPunct="1"/>
            <a:endParaRPr lang="en-US" sz="3200">
              <a:latin typeface="Book Antiqua" pitchFamily="18" charset="0"/>
            </a:endParaRPr>
          </a:p>
          <a:p>
            <a:pPr algn="ctr" eaLnBrk="1" hangingPunct="1">
              <a:buFont typeface="Arial" pitchFamily="34" charset="0"/>
              <a:buChar char="•"/>
            </a:pPr>
            <a:endParaRPr lang="en-US" sz="3200">
              <a:latin typeface="Book Antiqua" pitchFamily="18" charset="0"/>
            </a:endParaRPr>
          </a:p>
          <a:p>
            <a:pPr algn="ctr" eaLnBrk="1" hangingPunct="1">
              <a:buFont typeface="Arial" pitchFamily="34" charset="0"/>
              <a:buChar char="•"/>
            </a:pPr>
            <a:endParaRPr lang="en-US" sz="3200">
              <a:latin typeface="Book Antiqua" pitchFamily="18" charset="0"/>
            </a:endParaRPr>
          </a:p>
          <a:p>
            <a:pPr eaLnBrk="1" hangingPunct="1">
              <a:buFont typeface="Arial" pitchFamily="34" charset="0"/>
              <a:buChar char="•"/>
            </a:pPr>
            <a:endParaRPr lang="en-US" sz="3200">
              <a:latin typeface="Book Antiqua" pitchFamily="18" charset="0"/>
            </a:endParaRPr>
          </a:p>
        </p:txBody>
      </p:sp>
      <p:sp>
        <p:nvSpPr>
          <p:cNvPr id="3" name="TextBox 2"/>
          <p:cNvSpPr txBox="1"/>
          <p:nvPr/>
        </p:nvSpPr>
        <p:spPr>
          <a:xfrm>
            <a:off x="685800" y="1752600"/>
            <a:ext cx="8077200" cy="2308225"/>
          </a:xfrm>
          <a:prstGeom prst="rect">
            <a:avLst/>
          </a:prstGeom>
          <a:noFill/>
        </p:spPr>
        <p:txBody>
          <a:bodyPr>
            <a:spAutoFit/>
          </a:bodyPr>
          <a:lstStyle/>
          <a:p>
            <a:pPr fontAlgn="auto">
              <a:spcBef>
                <a:spcPts val="0"/>
              </a:spcBef>
              <a:spcAft>
                <a:spcPts val="0"/>
              </a:spcAft>
              <a:buFont typeface="Arial" pitchFamily="34" charset="0"/>
              <a:buChar char="•"/>
              <a:defRPr/>
            </a:pPr>
            <a:r>
              <a:rPr lang="en-US" sz="2400" dirty="0">
                <a:latin typeface="+mn-lt"/>
              </a:rPr>
              <a:t>Development and conduct of hazard assessments</a:t>
            </a:r>
          </a:p>
          <a:p>
            <a:pPr fontAlgn="auto">
              <a:spcBef>
                <a:spcPts val="0"/>
              </a:spcBef>
              <a:spcAft>
                <a:spcPts val="0"/>
              </a:spcAft>
              <a:buFont typeface="Arial" pitchFamily="34" charset="0"/>
              <a:buChar char="•"/>
              <a:defRPr/>
            </a:pPr>
            <a:endParaRPr lang="en-US" sz="2400" dirty="0">
              <a:latin typeface="+mn-lt"/>
            </a:endParaRPr>
          </a:p>
          <a:p>
            <a:pPr fontAlgn="auto">
              <a:spcBef>
                <a:spcPts val="0"/>
              </a:spcBef>
              <a:spcAft>
                <a:spcPts val="0"/>
              </a:spcAft>
              <a:buFont typeface="Arial" pitchFamily="34" charset="0"/>
              <a:buChar char="•"/>
              <a:defRPr/>
            </a:pPr>
            <a:r>
              <a:rPr lang="en-US" sz="2400" dirty="0">
                <a:latin typeface="+mn-lt"/>
              </a:rPr>
              <a:t>Development of chemical accident prevention plans</a:t>
            </a:r>
          </a:p>
          <a:p>
            <a:pPr fontAlgn="auto">
              <a:spcBef>
                <a:spcPts val="0"/>
              </a:spcBef>
              <a:spcAft>
                <a:spcPts val="0"/>
              </a:spcAft>
              <a:buFont typeface="Arial" pitchFamily="34" charset="0"/>
              <a:buChar char="•"/>
              <a:defRPr/>
            </a:pPr>
            <a:endParaRPr lang="en-US" sz="2400" dirty="0">
              <a:latin typeface="+mn-lt"/>
            </a:endParaRPr>
          </a:p>
          <a:p>
            <a:pPr marL="117475" indent="-117475" fontAlgn="auto">
              <a:spcBef>
                <a:spcPts val="0"/>
              </a:spcBef>
              <a:spcAft>
                <a:spcPts val="0"/>
              </a:spcAft>
              <a:buFont typeface="Arial" pitchFamily="34" charset="0"/>
              <a:buChar char="•"/>
              <a:defRPr/>
            </a:pPr>
            <a:r>
              <a:rPr lang="en-US" sz="2400" dirty="0">
                <a:latin typeface="+mn-lt"/>
              </a:rPr>
              <a:t>Provide access to these and other records required by the standard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609600" y="457200"/>
            <a:ext cx="8001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latin typeface="Book Antiqua" pitchFamily="18" charset="0"/>
              </a:rPr>
              <a:t>Establish a system to respond to the workplace hazard assessment findings, which shall address;</a:t>
            </a:r>
          </a:p>
        </p:txBody>
      </p:sp>
      <p:sp>
        <p:nvSpPr>
          <p:cNvPr id="10243" name="TextBox 2"/>
          <p:cNvSpPr txBox="1">
            <a:spLocks noChangeArrowheads="1"/>
          </p:cNvSpPr>
          <p:nvPr/>
        </p:nvSpPr>
        <p:spPr bwMode="auto">
          <a:xfrm>
            <a:off x="685800" y="1600200"/>
            <a:ext cx="7924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buFont typeface="Arial" pitchFamily="34" charset="0"/>
              <a:buChar char="•"/>
            </a:pPr>
            <a:r>
              <a:rPr lang="en-US" sz="2400">
                <a:latin typeface="Book Antiqua" pitchFamily="18" charset="0"/>
              </a:rPr>
              <a:t>Prevention</a:t>
            </a:r>
          </a:p>
          <a:p>
            <a:pPr eaLnBrk="1" hangingPunct="1">
              <a:buFont typeface="Arial" pitchFamily="34" charset="0"/>
              <a:buChar char="•"/>
            </a:pPr>
            <a:r>
              <a:rPr lang="en-US" sz="2400">
                <a:latin typeface="Book Antiqua" pitchFamily="18" charset="0"/>
              </a:rPr>
              <a:t>Mitigation</a:t>
            </a:r>
          </a:p>
          <a:p>
            <a:pPr eaLnBrk="1" hangingPunct="1">
              <a:buFont typeface="Arial" pitchFamily="34" charset="0"/>
              <a:buChar char="•"/>
            </a:pPr>
            <a:r>
              <a:rPr lang="en-US" sz="2400">
                <a:latin typeface="Book Antiqua" pitchFamily="18" charset="0"/>
              </a:rPr>
              <a:t>Emergency responses</a:t>
            </a:r>
          </a:p>
        </p:txBody>
      </p:sp>
      <p:pic>
        <p:nvPicPr>
          <p:cNvPr id="10244" name="Picture 3" descr="050324_texascity_hmed_4a_hmedium.jp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962400" y="2790825"/>
            <a:ext cx="4837113" cy="383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457200" y="533400"/>
            <a:ext cx="81534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200">
                <a:latin typeface="Book Antiqua" pitchFamily="18" charset="0"/>
              </a:rPr>
              <a:t>Periodically review the workplace hazard assessment</a:t>
            </a:r>
          </a:p>
        </p:txBody>
      </p:sp>
      <p:pic>
        <p:nvPicPr>
          <p:cNvPr id="11267" name="Picture 2" descr="BigRiv-001.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219200" y="2133600"/>
            <a:ext cx="6669088"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1540</Words>
  <Application>Microsoft Office PowerPoint</Application>
  <PresentationFormat>On-screen Show (4:3)</PresentationFormat>
  <Paragraphs>324</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Apex</vt:lpstr>
      <vt:lpstr>Clip</vt:lpstr>
      <vt:lpstr>Process Safety Management In Biofuels Refineries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Valero Refinery Propane Fire Sunray, TX, February 16, 2007</vt:lpstr>
      <vt:lpstr>Recommendations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2008-12-11T16:33:11Z</dcterms:created>
  <dcterms:modified xsi:type="dcterms:W3CDTF">2012-04-17T14:48:28Z</dcterms:modified>
</cp:coreProperties>
</file>