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1" r:id="rId1"/>
  </p:sldMasterIdLst>
  <p:notesMasterIdLst>
    <p:notesMasterId r:id="rId29"/>
  </p:notesMasterIdLst>
  <p:handoutMasterIdLst>
    <p:handoutMasterId r:id="rId30"/>
  </p:handoutMasterIdLst>
  <p:sldIdLst>
    <p:sldId id="324" r:id="rId2"/>
    <p:sldId id="256" r:id="rId3"/>
    <p:sldId id="325" r:id="rId4"/>
    <p:sldId id="326" r:id="rId5"/>
    <p:sldId id="257" r:id="rId6"/>
    <p:sldId id="263" r:id="rId7"/>
    <p:sldId id="271" r:id="rId8"/>
    <p:sldId id="260" r:id="rId9"/>
    <p:sldId id="290" r:id="rId10"/>
    <p:sldId id="259" r:id="rId11"/>
    <p:sldId id="293" r:id="rId12"/>
    <p:sldId id="292" r:id="rId13"/>
    <p:sldId id="270" r:id="rId14"/>
    <p:sldId id="330" r:id="rId15"/>
    <p:sldId id="319" r:id="rId16"/>
    <p:sldId id="320" r:id="rId17"/>
    <p:sldId id="266" r:id="rId18"/>
    <p:sldId id="265" r:id="rId19"/>
    <p:sldId id="291" r:id="rId20"/>
    <p:sldId id="332" r:id="rId21"/>
    <p:sldId id="321" r:id="rId22"/>
    <p:sldId id="323" r:id="rId23"/>
    <p:sldId id="322" r:id="rId24"/>
    <p:sldId id="333" r:id="rId25"/>
    <p:sldId id="331" r:id="rId26"/>
    <p:sldId id="297" r:id="rId27"/>
    <p:sldId id="328" r:id="rId28"/>
  </p:sldIdLst>
  <p:sldSz cx="9144000" cy="6858000" type="screen4x3"/>
  <p:notesSz cx="7010400" cy="922337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8" autoAdjust="0"/>
    <p:restoredTop sz="92052" autoAdjust="0"/>
  </p:normalViewPr>
  <p:slideViewPr>
    <p:cSldViewPr>
      <p:cViewPr>
        <p:scale>
          <a:sx n="70" d="100"/>
          <a:sy n="70" d="100"/>
        </p:scale>
        <p:origin x="-1118" y="8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98" y="-96"/>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defTabSz="922706" eaLnBrk="1" hangingPunct="1">
              <a:defRPr sz="1300">
                <a:effectLst/>
                <a:latin typeface="Arial" charset="0"/>
                <a:cs typeface="Arial" charset="0"/>
              </a:defRPr>
            </a:lvl1pPr>
          </a:lstStyle>
          <a:p>
            <a:pPr>
              <a:defRPr/>
            </a:pPr>
            <a:endParaRPr lang="en-US"/>
          </a:p>
        </p:txBody>
      </p:sp>
      <p:sp>
        <p:nvSpPr>
          <p:cNvPr id="83971" name="Rectangle 3"/>
          <p:cNvSpPr>
            <a:spLocks noGrp="1" noChangeArrowheads="1"/>
          </p:cNvSpPr>
          <p:nvPr>
            <p:ph type="dt" sz="quarter" idx="1"/>
          </p:nvPr>
        </p:nvSpPr>
        <p:spPr bwMode="auto">
          <a:xfrm>
            <a:off x="3970338"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algn="r" defTabSz="922706" eaLnBrk="1" hangingPunct="1">
              <a:defRPr sz="1300">
                <a:effectLst/>
                <a:latin typeface="Arial" charset="0"/>
                <a:cs typeface="Arial" charset="0"/>
              </a:defRPr>
            </a:lvl1pPr>
          </a:lstStyle>
          <a:p>
            <a:pPr>
              <a:defRPr/>
            </a:pPr>
            <a:endParaRPr lang="en-US"/>
          </a:p>
        </p:txBody>
      </p:sp>
      <p:sp>
        <p:nvSpPr>
          <p:cNvPr id="83972" name="Rectangle 4"/>
          <p:cNvSpPr>
            <a:spLocks noGrp="1" noChangeArrowheads="1"/>
          </p:cNvSpPr>
          <p:nvPr>
            <p:ph type="ftr" sz="quarter" idx="2"/>
          </p:nvPr>
        </p:nvSpPr>
        <p:spPr bwMode="auto">
          <a:xfrm>
            <a:off x="0" y="87598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defTabSz="922706" eaLnBrk="1" hangingPunct="1">
              <a:defRPr sz="1300">
                <a:effectLst/>
                <a:latin typeface="Arial" charset="0"/>
                <a:cs typeface="Arial" charset="0"/>
              </a:defRPr>
            </a:lvl1pPr>
          </a:lstStyle>
          <a:p>
            <a:pPr>
              <a:defRPr/>
            </a:pPr>
            <a:endParaRPr lang="en-US"/>
          </a:p>
        </p:txBody>
      </p:sp>
      <p:sp>
        <p:nvSpPr>
          <p:cNvPr id="83973" name="Rectangle 5"/>
          <p:cNvSpPr>
            <a:spLocks noGrp="1" noChangeArrowheads="1"/>
          </p:cNvSpPr>
          <p:nvPr>
            <p:ph type="sldNum" sz="quarter" idx="3"/>
          </p:nvPr>
        </p:nvSpPr>
        <p:spPr bwMode="auto">
          <a:xfrm>
            <a:off x="3970338" y="87598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algn="r" defTabSz="922338" eaLnBrk="1" hangingPunct="1">
              <a:defRPr sz="1300"/>
            </a:lvl1pPr>
          </a:lstStyle>
          <a:p>
            <a:fld id="{BEF3A1F4-D51B-4BD5-89E6-8A2CE2A2A0F6}" type="slidenum">
              <a:rPr lang="en-US" altLang="en-US"/>
              <a:pPr/>
              <a:t>‹#›</a:t>
            </a:fld>
            <a:endParaRPr lang="en-US" altLang="en-US"/>
          </a:p>
        </p:txBody>
      </p:sp>
    </p:spTree>
    <p:extLst>
      <p:ext uri="{BB962C8B-B14F-4D97-AF65-F5344CB8AC3E}">
        <p14:creationId xmlns:p14="http://schemas.microsoft.com/office/powerpoint/2010/main" val="250393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defTabSz="922706" eaLnBrk="1" hangingPunct="1">
              <a:defRPr sz="1300">
                <a:effectLst/>
                <a:latin typeface="Arial" charset="0"/>
                <a:cs typeface="Arial" charset="0"/>
              </a:defRPr>
            </a:lvl1pPr>
          </a:lstStyle>
          <a:p>
            <a:pPr>
              <a:defRPr/>
            </a:pPr>
            <a:endParaRPr lang="en-US"/>
          </a:p>
        </p:txBody>
      </p:sp>
      <p:sp>
        <p:nvSpPr>
          <p:cNvPr id="64515" name="Rectangle 3"/>
          <p:cNvSpPr>
            <a:spLocks noGrp="1" noChangeArrowheads="1"/>
          </p:cNvSpPr>
          <p:nvPr>
            <p:ph type="dt" idx="1"/>
          </p:nvPr>
        </p:nvSpPr>
        <p:spPr bwMode="auto">
          <a:xfrm>
            <a:off x="3970338"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algn="r" defTabSz="922706" eaLnBrk="1" hangingPunct="1">
              <a:defRPr sz="1300">
                <a:effectLst/>
                <a:latin typeface="Arial" charset="0"/>
                <a:cs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2001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701675" y="4381500"/>
            <a:ext cx="560705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7598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defTabSz="922706" eaLnBrk="1" hangingPunct="1">
              <a:defRPr sz="1300">
                <a:effectLst/>
                <a:latin typeface="Arial" charset="0"/>
                <a:cs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970338" y="87598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algn="r" defTabSz="922338" eaLnBrk="1" hangingPunct="1">
              <a:defRPr sz="1300"/>
            </a:lvl1pPr>
          </a:lstStyle>
          <a:p>
            <a:fld id="{E2FE771F-F1D5-4C46-BCA1-BEC14BE3043F}" type="slidenum">
              <a:rPr lang="en-US" altLang="en-US"/>
              <a:pPr/>
              <a:t>‹#›</a:t>
            </a:fld>
            <a:endParaRPr lang="en-US" altLang="en-US"/>
          </a:p>
        </p:txBody>
      </p:sp>
    </p:spTree>
    <p:extLst>
      <p:ext uri="{BB962C8B-B14F-4D97-AF65-F5344CB8AC3E}">
        <p14:creationId xmlns:p14="http://schemas.microsoft.com/office/powerpoint/2010/main" val="1287774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p:spPr>
        <p:txBody>
          <a:bodyPr/>
          <a:lstStyle/>
          <a:p>
            <a:endParaRPr lang="es-MX"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F89BB2C-06DB-436A-8FDB-FBBB956A9198}" type="slidenum">
              <a:rPr lang="en-US" altLang="en-US" sz="1300"/>
              <a:pPr>
                <a:spcBef>
                  <a:spcPct val="0"/>
                </a:spcBef>
              </a:pPr>
              <a:t>10</a:t>
            </a:fld>
            <a:endParaRPr lang="en-US" altLang="en-US" sz="13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AE7BFC9-F342-4D2B-94B8-12ED160EE0AE}" type="slidenum">
              <a:rPr lang="en-US" altLang="en-US" sz="1300"/>
              <a:pPr>
                <a:spcBef>
                  <a:spcPct val="0"/>
                </a:spcBef>
              </a:pPr>
              <a:t>11</a:t>
            </a:fld>
            <a:endParaRPr lang="en-US" altLang="en-US"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6F5F368-46CA-4359-B61C-765BC07EBFE1}" type="slidenum">
              <a:rPr lang="en-US" altLang="en-US" sz="1300"/>
              <a:pPr>
                <a:spcBef>
                  <a:spcPct val="0"/>
                </a:spcBef>
              </a:pPr>
              <a:t>12</a:t>
            </a:fld>
            <a:endParaRPr lang="en-US" altLang="en-US"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4F10149-F468-4532-9A62-8E4DC8FD5AD6}" type="slidenum">
              <a:rPr lang="en-US" altLang="en-US" sz="1300"/>
              <a:pPr>
                <a:spcBef>
                  <a:spcPct val="0"/>
                </a:spcBef>
              </a:pPr>
              <a:t>13</a:t>
            </a:fld>
            <a:endParaRPr lang="en-US" altLang="en-US"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es-MX"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342B01B1-3F97-4C56-AC04-BCE10A779BE5}" type="slidenum">
              <a:rPr lang="en-US" altLang="en-US" sz="1300"/>
              <a:pPr>
                <a:spcBef>
                  <a:spcPct val="0"/>
                </a:spcBef>
              </a:pPr>
              <a:t>15</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B19ECFE-9C5A-4CC5-8285-BB9896427CD2}" type="slidenum">
              <a:rPr lang="en-US" altLang="en-US" sz="1300"/>
              <a:pPr>
                <a:spcBef>
                  <a:spcPct val="0"/>
                </a:spcBef>
              </a:pPr>
              <a:t>16</a:t>
            </a:fld>
            <a:endParaRPr lang="en-US" altLang="en-US"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067A48E2-EC4F-4BFD-A4E0-DB1CB67D257A}" type="slidenum">
              <a:rPr lang="en-US" altLang="en-US" sz="1300"/>
              <a:pPr>
                <a:spcBef>
                  <a:spcPct val="0"/>
                </a:spcBef>
              </a:pPr>
              <a:t>17</a:t>
            </a:fld>
            <a:endParaRPr lang="en-US" altLang="en-US"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buFont typeface="Symbol" pitchFamily="18" charset="2"/>
              <a:buChar char=""/>
            </a:pPr>
            <a:endParaRPr lang="es-MX"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3249B10-0B3F-4FBD-B939-894C318227A4}" type="slidenum">
              <a:rPr lang="en-US" altLang="en-US" sz="1300"/>
              <a:pPr>
                <a:spcBef>
                  <a:spcPct val="0"/>
                </a:spcBef>
              </a:pPr>
              <a:t>18</a:t>
            </a:fld>
            <a:endParaRPr lang="en-US" altLang="en-US"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C8E43F2-DFE2-4798-9BE8-6B7D707CA6D5}" type="slidenum">
              <a:rPr lang="en-US" altLang="en-US" sz="1300"/>
              <a:pPr>
                <a:spcBef>
                  <a:spcPct val="0"/>
                </a:spcBef>
              </a:pPr>
              <a:t>19</a:t>
            </a:fld>
            <a:endParaRPr lang="en-US" altLang="en-US"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F5B025E-3438-4930-BD78-C56DD7BCC290}" type="slidenum">
              <a:rPr lang="en-US" altLang="en-US" sz="1300"/>
              <a:pPr>
                <a:spcBef>
                  <a:spcPct val="0"/>
                </a:spcBef>
              </a:pPr>
              <a:t>2</a:t>
            </a:fld>
            <a:endParaRPr lang="en-US" altLang="en-US" sz="13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60F2B5CB-89FB-4603-BCBD-50DF7485DE18}" type="slidenum">
              <a:rPr lang="en-US" altLang="en-US" sz="1300"/>
              <a:pPr>
                <a:spcBef>
                  <a:spcPct val="0"/>
                </a:spcBef>
              </a:pPr>
              <a:t>21</a:t>
            </a:fld>
            <a:endParaRPr lang="en-US" altLang="en-US" sz="13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61800A81-FBBE-453A-89AB-9BF3562BEBB2}" type="slidenum">
              <a:rPr lang="en-US" altLang="en-US" sz="1300"/>
              <a:pPr>
                <a:spcBef>
                  <a:spcPct val="0"/>
                </a:spcBef>
              </a:pPr>
              <a:t>22</a:t>
            </a:fld>
            <a:endParaRPr lang="en-US" altLang="en-US"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212C0C3-7EBC-46BB-B392-8F51E31525D9}" type="slidenum">
              <a:rPr lang="en-US" altLang="en-US" sz="1300"/>
              <a:pPr>
                <a:spcBef>
                  <a:spcPct val="0"/>
                </a:spcBef>
              </a:pPr>
              <a:t>23</a:t>
            </a:fld>
            <a:endParaRPr lang="en-US" altLang="en-US" sz="13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s-MX"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3D5DD9AF-327E-41D9-8A59-3CC4F66F1293}" type="slidenum">
              <a:rPr lang="en-US" altLang="en-US" sz="1300"/>
              <a:pPr>
                <a:spcBef>
                  <a:spcPct val="0"/>
                </a:spcBef>
              </a:pPr>
              <a:t>26</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s-MX"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p:spPr>
        <p:txBody>
          <a:bodyPr/>
          <a:lstStyle/>
          <a:p>
            <a:endParaRPr lang="es-MX"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endParaRPr lang="es-MX"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1FEC71C2-40E5-43AD-B470-C3A1315752E3}" type="slidenum">
              <a:rPr lang="en-US" altLang="en-US" sz="1300"/>
              <a:pPr>
                <a:spcBef>
                  <a:spcPct val="0"/>
                </a:spcBef>
              </a:pPr>
              <a:t>5</a:t>
            </a:fld>
            <a:endParaRPr lang="en-US" altLang="en-US" sz="13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BF8EE2C-5DFC-45C6-A2FE-F89224436859}" type="slidenum">
              <a:rPr lang="en-US" altLang="en-US" sz="1300"/>
              <a:pPr>
                <a:spcBef>
                  <a:spcPct val="0"/>
                </a:spcBef>
              </a:pPr>
              <a:t>6</a:t>
            </a:fld>
            <a:endParaRPr lang="en-US" alt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s-MX"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FFAB28D-C964-4ADC-89A4-4480509488CB}" type="slidenum">
              <a:rPr lang="en-US" altLang="en-US" sz="1300"/>
              <a:pPr>
                <a:spcBef>
                  <a:spcPct val="0"/>
                </a:spcBef>
              </a:pPr>
              <a:t>7</a:t>
            </a:fld>
            <a:endParaRPr lang="en-US" altLang="en-US" sz="13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C965AEF0-3E10-4F2A-BABD-3A06082B196C}" type="slidenum">
              <a:rPr lang="en-US" altLang="en-US" sz="1300"/>
              <a:pPr>
                <a:spcBef>
                  <a:spcPct val="0"/>
                </a:spcBef>
              </a:pPr>
              <a:t>8</a:t>
            </a:fld>
            <a:endParaRPr lang="en-US" altLang="en-US" sz="13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22338">
              <a:spcBef>
                <a:spcPct val="30000"/>
              </a:spcBef>
              <a:defRPr sz="1200">
                <a:solidFill>
                  <a:schemeClr val="tx1"/>
                </a:solidFill>
                <a:latin typeface="Arial" charset="0"/>
                <a:cs typeface="Arial" charset="0"/>
              </a:defRPr>
            </a:lvl1pPr>
            <a:lvl2pPr marL="742950" indent="-285750" defTabSz="922338">
              <a:spcBef>
                <a:spcPct val="30000"/>
              </a:spcBef>
              <a:defRPr sz="1200">
                <a:solidFill>
                  <a:schemeClr val="tx1"/>
                </a:solidFill>
                <a:latin typeface="Arial" charset="0"/>
                <a:cs typeface="Arial" charset="0"/>
              </a:defRPr>
            </a:lvl2pPr>
            <a:lvl3pPr marL="1143000" indent="-228600" defTabSz="922338">
              <a:spcBef>
                <a:spcPct val="30000"/>
              </a:spcBef>
              <a:defRPr sz="1200">
                <a:solidFill>
                  <a:schemeClr val="tx1"/>
                </a:solidFill>
                <a:latin typeface="Arial" charset="0"/>
                <a:cs typeface="Arial" charset="0"/>
              </a:defRPr>
            </a:lvl3pPr>
            <a:lvl4pPr marL="1600200" indent="-228600" defTabSz="922338">
              <a:spcBef>
                <a:spcPct val="30000"/>
              </a:spcBef>
              <a:defRPr sz="1200">
                <a:solidFill>
                  <a:schemeClr val="tx1"/>
                </a:solidFill>
                <a:latin typeface="Arial" charset="0"/>
                <a:cs typeface="Arial" charset="0"/>
              </a:defRPr>
            </a:lvl4pPr>
            <a:lvl5pPr marL="2057400" indent="-228600" defTabSz="922338">
              <a:spcBef>
                <a:spcPct val="30000"/>
              </a:spcBef>
              <a:defRPr sz="1200">
                <a:solidFill>
                  <a:schemeClr val="tx1"/>
                </a:solidFill>
                <a:latin typeface="Arial" charset="0"/>
                <a:cs typeface="Arial" charset="0"/>
              </a:defRPr>
            </a:lvl5pPr>
            <a:lvl6pPr marL="2514600" indent="-228600" defTabSz="922338" eaLnBrk="0" fontAlgn="base" hangingPunct="0">
              <a:spcBef>
                <a:spcPct val="30000"/>
              </a:spcBef>
              <a:spcAft>
                <a:spcPct val="0"/>
              </a:spcAft>
              <a:defRPr sz="1200">
                <a:solidFill>
                  <a:schemeClr val="tx1"/>
                </a:solidFill>
                <a:latin typeface="Arial" charset="0"/>
                <a:cs typeface="Arial" charset="0"/>
              </a:defRPr>
            </a:lvl6pPr>
            <a:lvl7pPr marL="2971800" indent="-228600" defTabSz="922338" eaLnBrk="0" fontAlgn="base" hangingPunct="0">
              <a:spcBef>
                <a:spcPct val="30000"/>
              </a:spcBef>
              <a:spcAft>
                <a:spcPct val="0"/>
              </a:spcAft>
              <a:defRPr sz="1200">
                <a:solidFill>
                  <a:schemeClr val="tx1"/>
                </a:solidFill>
                <a:latin typeface="Arial" charset="0"/>
                <a:cs typeface="Arial" charset="0"/>
              </a:defRPr>
            </a:lvl7pPr>
            <a:lvl8pPr marL="3429000" indent="-228600" defTabSz="922338" eaLnBrk="0" fontAlgn="base" hangingPunct="0">
              <a:spcBef>
                <a:spcPct val="30000"/>
              </a:spcBef>
              <a:spcAft>
                <a:spcPct val="0"/>
              </a:spcAft>
              <a:defRPr sz="1200">
                <a:solidFill>
                  <a:schemeClr val="tx1"/>
                </a:solidFill>
                <a:latin typeface="Arial" charset="0"/>
                <a:cs typeface="Arial" charset="0"/>
              </a:defRPr>
            </a:lvl8pPr>
            <a:lvl9pPr marL="3886200" indent="-228600" defTabSz="92233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3550D0D1-C797-4AD5-B940-CED0BF353C72}" type="slidenum">
              <a:rPr lang="en-US" altLang="en-US" sz="1300"/>
              <a:pPr>
                <a:spcBef>
                  <a:spcPct val="0"/>
                </a:spcBef>
              </a:pPr>
              <a:t>9</a:t>
            </a:fld>
            <a:endParaRPr lang="en-US" altLang="en-US"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kumimoji="1" lang="es-MX" altLang="en-US" smtClean="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endParaRPr kumimoji="1" lang="es-MX" altLang="en-US" smtClean="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effectLst>
                  <a:outerShdw blurRad="38100" dist="38100" dir="2700000" algn="tl">
                    <a:srgbClr val="000000">
                      <a:alpha val="43137"/>
                    </a:srgbClr>
                  </a:outerShdw>
                </a:effectLst>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effectLst>
                  <a:outerShdw blurRad="38100" dist="38100" dir="2700000" algn="tl">
                    <a:srgbClr val="000000">
                      <a:alpha val="43137"/>
                    </a:srgbClr>
                  </a:outerShdw>
                </a:effectLst>
              </a:endParaRPr>
            </a:p>
          </p:txBody>
        </p:sp>
      </p:grpSp>
      <p:sp>
        <p:nvSpPr>
          <p:cNvPr id="6349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p>
        </p:txBody>
      </p:sp>
      <p:sp>
        <p:nvSpPr>
          <p:cNvPr id="6350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noProof="0" smtClean="0"/>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fld id="{ACAB1AA1-2057-460F-9381-50D7F6CFC838}" type="slidenum">
              <a:rPr lang="en-US" altLang="en-US"/>
              <a:pPr/>
              <a:t>‹#›</a:t>
            </a:fld>
            <a:endParaRPr lang="en-US" altLang="en-US"/>
          </a:p>
        </p:txBody>
      </p:sp>
    </p:spTree>
    <p:extLst>
      <p:ext uri="{BB962C8B-B14F-4D97-AF65-F5344CB8AC3E}">
        <p14:creationId xmlns:p14="http://schemas.microsoft.com/office/powerpoint/2010/main" val="32435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62EECBDB-EBAD-49DF-99BB-FD693CA82BAC}" type="slidenum">
              <a:rPr lang="en-US" altLang="en-US"/>
              <a:pPr/>
              <a:t>‹#›</a:t>
            </a:fld>
            <a:endParaRPr lang="en-US" altLang="en-US"/>
          </a:p>
        </p:txBody>
      </p:sp>
    </p:spTree>
    <p:extLst>
      <p:ext uri="{BB962C8B-B14F-4D97-AF65-F5344CB8AC3E}">
        <p14:creationId xmlns:p14="http://schemas.microsoft.com/office/powerpoint/2010/main" val="56367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8F57D861-31B5-4752-8544-06E5CDDE642D}" type="slidenum">
              <a:rPr lang="en-US" altLang="en-US"/>
              <a:pPr/>
              <a:t>‹#›</a:t>
            </a:fld>
            <a:endParaRPr lang="en-US" altLang="en-US"/>
          </a:p>
        </p:txBody>
      </p:sp>
    </p:spTree>
    <p:extLst>
      <p:ext uri="{BB962C8B-B14F-4D97-AF65-F5344CB8AC3E}">
        <p14:creationId xmlns:p14="http://schemas.microsoft.com/office/powerpoint/2010/main" val="3800320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0913" y="2362200"/>
            <a:ext cx="3770312" cy="3724275"/>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7C5C381-AA39-4EC7-94C1-95DCD2D95BB5}" type="slidenum">
              <a:rPr lang="en-US" altLang="en-US"/>
              <a:pPr/>
              <a:t>‹#›</a:t>
            </a:fld>
            <a:endParaRPr lang="en-US" altLang="en-US"/>
          </a:p>
        </p:txBody>
      </p:sp>
    </p:spTree>
    <p:extLst>
      <p:ext uri="{BB962C8B-B14F-4D97-AF65-F5344CB8AC3E}">
        <p14:creationId xmlns:p14="http://schemas.microsoft.com/office/powerpoint/2010/main" val="277281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B5592D8-CE6C-4C62-AE23-9CA4ED222F0D}" type="slidenum">
              <a:rPr lang="en-US" altLang="en-US"/>
              <a:pPr/>
              <a:t>‹#›</a:t>
            </a:fld>
            <a:endParaRPr lang="en-US" altLang="en-US"/>
          </a:p>
        </p:txBody>
      </p:sp>
    </p:spTree>
    <p:extLst>
      <p:ext uri="{BB962C8B-B14F-4D97-AF65-F5344CB8AC3E}">
        <p14:creationId xmlns:p14="http://schemas.microsoft.com/office/powerpoint/2010/main" val="363061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4DF64C12-109F-4F54-A1E0-94BAB8403916}" type="slidenum">
              <a:rPr lang="en-US" altLang="en-US"/>
              <a:pPr/>
              <a:t>‹#›</a:t>
            </a:fld>
            <a:endParaRPr lang="en-US" altLang="en-US"/>
          </a:p>
        </p:txBody>
      </p:sp>
    </p:spTree>
    <p:extLst>
      <p:ext uri="{BB962C8B-B14F-4D97-AF65-F5344CB8AC3E}">
        <p14:creationId xmlns:p14="http://schemas.microsoft.com/office/powerpoint/2010/main" val="140984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17DB7B4E-37AB-45DC-B789-9D20890813DF}" type="slidenum">
              <a:rPr lang="en-US" altLang="en-US"/>
              <a:pPr/>
              <a:t>‹#›</a:t>
            </a:fld>
            <a:endParaRPr lang="en-US" altLang="en-US"/>
          </a:p>
        </p:txBody>
      </p:sp>
    </p:spTree>
    <p:extLst>
      <p:ext uri="{BB962C8B-B14F-4D97-AF65-F5344CB8AC3E}">
        <p14:creationId xmlns:p14="http://schemas.microsoft.com/office/powerpoint/2010/main" val="112535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D7A70F96-1EF8-41F9-B49B-4716E9FEC117}" type="slidenum">
              <a:rPr lang="en-US" altLang="en-US"/>
              <a:pPr/>
              <a:t>‹#›</a:t>
            </a:fld>
            <a:endParaRPr lang="en-US" altLang="en-US"/>
          </a:p>
        </p:txBody>
      </p:sp>
    </p:spTree>
    <p:extLst>
      <p:ext uri="{BB962C8B-B14F-4D97-AF65-F5344CB8AC3E}">
        <p14:creationId xmlns:p14="http://schemas.microsoft.com/office/powerpoint/2010/main" val="65819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C5E27765-A8A7-4D08-9CDA-BA6481FB4C72}" type="slidenum">
              <a:rPr lang="en-US" altLang="en-US"/>
              <a:pPr/>
              <a:t>‹#›</a:t>
            </a:fld>
            <a:endParaRPr lang="en-US" altLang="en-US"/>
          </a:p>
        </p:txBody>
      </p:sp>
    </p:spTree>
    <p:extLst>
      <p:ext uri="{BB962C8B-B14F-4D97-AF65-F5344CB8AC3E}">
        <p14:creationId xmlns:p14="http://schemas.microsoft.com/office/powerpoint/2010/main" val="191178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50962659-FE6D-4BF0-9267-6AD293B46524}" type="slidenum">
              <a:rPr lang="en-US" altLang="en-US"/>
              <a:pPr/>
              <a:t>‹#›</a:t>
            </a:fld>
            <a:endParaRPr lang="en-US" altLang="en-US"/>
          </a:p>
        </p:txBody>
      </p:sp>
    </p:spTree>
    <p:extLst>
      <p:ext uri="{BB962C8B-B14F-4D97-AF65-F5344CB8AC3E}">
        <p14:creationId xmlns:p14="http://schemas.microsoft.com/office/powerpoint/2010/main" val="19715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B4CABCEE-35AE-4ED6-A883-89FF605D7617}" type="slidenum">
              <a:rPr lang="en-US" altLang="en-US"/>
              <a:pPr/>
              <a:t>‹#›</a:t>
            </a:fld>
            <a:endParaRPr lang="en-US" altLang="en-US"/>
          </a:p>
        </p:txBody>
      </p:sp>
    </p:spTree>
    <p:extLst>
      <p:ext uri="{BB962C8B-B14F-4D97-AF65-F5344CB8AC3E}">
        <p14:creationId xmlns:p14="http://schemas.microsoft.com/office/powerpoint/2010/main" val="140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702EFD54-2472-4C8A-98C3-BC9BF1379DD5}" type="slidenum">
              <a:rPr lang="en-US" altLang="en-US"/>
              <a:pPr/>
              <a:t>‹#›</a:t>
            </a:fld>
            <a:endParaRPr lang="en-US" altLang="en-US"/>
          </a:p>
        </p:txBody>
      </p:sp>
    </p:spTree>
    <p:extLst>
      <p:ext uri="{BB962C8B-B14F-4D97-AF65-F5344CB8AC3E}">
        <p14:creationId xmlns:p14="http://schemas.microsoft.com/office/powerpoint/2010/main" val="287343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C3B6788-613E-4EBE-B51A-469C1AE34A00}" type="slidenum">
              <a:rPr lang="en-US" altLang="en-US"/>
              <a:pPr/>
              <a:t>‹#›</a:t>
            </a:fld>
            <a:endParaRPr lang="en-US" altLang="en-US"/>
          </a:p>
        </p:txBody>
      </p:sp>
    </p:spTree>
    <p:extLst>
      <p:ext uri="{BB962C8B-B14F-4D97-AF65-F5344CB8AC3E}">
        <p14:creationId xmlns:p14="http://schemas.microsoft.com/office/powerpoint/2010/main" val="320694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620000" cy="6858000"/>
            <a:chOff x="0" y="0"/>
            <a:chExt cx="4800" cy="4320"/>
          </a:xfrm>
        </p:grpSpPr>
        <p:grpSp>
          <p:nvGrpSpPr>
            <p:cNvPr id="2057" name="Group 3"/>
            <p:cNvGrpSpPr>
              <a:grpSpLocks/>
            </p:cNvGrpSpPr>
            <p:nvPr userDrawn="1"/>
          </p:nvGrpSpPr>
          <p:grpSpPr bwMode="auto">
            <a:xfrm>
              <a:off x="0" y="0"/>
              <a:ext cx="2016" cy="4320"/>
              <a:chOff x="0" y="0"/>
              <a:chExt cx="2016" cy="4320"/>
            </a:xfrm>
          </p:grpSpPr>
          <p:sp>
            <p:nvSpPr>
              <p:cNvPr id="62468"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effectLst>
                    <a:outerShdw blurRad="38100" dist="38100" dir="2700000" algn="tl">
                      <a:srgbClr val="000000">
                        <a:alpha val="43137"/>
                      </a:srgbClr>
                    </a:outerShdw>
                  </a:effectLst>
                </a:endParaRPr>
              </a:p>
            </p:txBody>
          </p:sp>
          <p:sp>
            <p:nvSpPr>
              <p:cNvPr id="62469"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defRPr/>
                </a:pPr>
                <a:endParaRPr lang="en-US" sz="1600">
                  <a:effectLst>
                    <a:outerShdw blurRad="38100" dist="38100" dir="2700000" algn="tl">
                      <a:srgbClr val="000000">
                        <a:alpha val="43137"/>
                      </a:srgbClr>
                    </a:outerShdw>
                  </a:effectLst>
                </a:endParaRPr>
              </a:p>
            </p:txBody>
          </p:sp>
        </p:grpSp>
        <p:grpSp>
          <p:nvGrpSpPr>
            <p:cNvPr id="2058" name="Group 6"/>
            <p:cNvGrpSpPr>
              <a:grpSpLocks/>
            </p:cNvGrpSpPr>
            <p:nvPr/>
          </p:nvGrpSpPr>
          <p:grpSpPr bwMode="auto">
            <a:xfrm>
              <a:off x="144" y="1248"/>
              <a:ext cx="4656" cy="201"/>
              <a:chOff x="144" y="1248"/>
              <a:chExt cx="4656" cy="201"/>
            </a:xfrm>
          </p:grpSpPr>
          <p:sp>
            <p:nvSpPr>
              <p:cNvPr id="62471"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effectLst>
                    <a:outerShdw blurRad="38100" dist="38100" dir="2700000" algn="tl">
                      <a:srgbClr val="000000">
                        <a:alpha val="43137"/>
                      </a:srgbClr>
                    </a:outerShdw>
                  </a:effectLst>
                </a:endParaRPr>
              </a:p>
            </p:txBody>
          </p:sp>
          <p:sp>
            <p:nvSpPr>
              <p:cNvPr id="62472"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sz="1600">
                  <a:effectLst>
                    <a:outerShdw blurRad="38100" dist="38100" dir="2700000" algn="tl">
                      <a:srgbClr val="000000">
                        <a:alpha val="43137"/>
                      </a:srgbClr>
                    </a:outerShdw>
                  </a:effectLst>
                </a:endParaRPr>
              </a:p>
            </p:txBody>
          </p:sp>
        </p:grpSp>
      </p:grpSp>
      <p:sp>
        <p:nvSpPr>
          <p:cNvPr id="2051" name="Rectangl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endParaRPr lang="es-MX" altLang="en-US" smtClean="0"/>
          </a:p>
        </p:txBody>
      </p:sp>
      <p:sp>
        <p:nvSpPr>
          <p:cNvPr id="2052"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2475"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latin typeface="Arial" charset="0"/>
                <a:cs typeface="Arial" charset="0"/>
              </a:defRPr>
            </a:lvl1pPr>
          </a:lstStyle>
          <a:p>
            <a:pPr>
              <a:defRPr/>
            </a:pPr>
            <a:endParaRPr lang="en-US"/>
          </a:p>
        </p:txBody>
      </p:sp>
      <p:sp>
        <p:nvSpPr>
          <p:cNvPr id="62476"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latin typeface="Arial" charset="0"/>
                <a:cs typeface="Arial" charset="0"/>
              </a:defRPr>
            </a:lvl1pPr>
          </a:lstStyle>
          <a:p>
            <a:pPr>
              <a:defRPr/>
            </a:pPr>
            <a:endParaRPr lang="en-US"/>
          </a:p>
        </p:txBody>
      </p:sp>
      <p:sp>
        <p:nvSpPr>
          <p:cNvPr id="62477"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A0BDAB8D-73E6-479D-A739-B7206F07FD77}" type="slidenum">
              <a:rPr lang="en-US" altLang="en-US"/>
              <a:pPr/>
              <a:t>‹#›</a:t>
            </a:fld>
            <a:endParaRPr lang="en-US" altLang="en-US"/>
          </a:p>
        </p:txBody>
      </p:sp>
      <p:sp>
        <p:nvSpPr>
          <p:cNvPr id="2056" name="AutoShape 14"/>
          <p:cNvSpPr>
            <a:spLocks noChangeArrowheads="1"/>
          </p:cNvSpPr>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lnSpc>
                <a:spcPct val="90000"/>
              </a:lnSpc>
              <a:defRPr/>
            </a:pPr>
            <a:endParaRPr lang="es-MX" altLang="en-US" sz="3600" b="1" smtClean="0">
              <a:solidFill>
                <a:schemeClr val="tx2"/>
              </a:solidFill>
            </a:endParaRPr>
          </a:p>
        </p:txBody>
      </p:sp>
    </p:spTree>
  </p:cSld>
  <p:clrMap bg1="lt1" tx1="dk1" bg2="lt2" tx2="dk2" accent1="accent1" accent2="accent2" accent3="accent3" accent4="accent4" accent5="accent5" accent6="accent6" hlink="hlink" folHlink="folHlink"/>
  <p:sldLayoutIdLst>
    <p:sldLayoutId id="2147484078"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s-MX" altLang="en-US" sz="2400" dirty="0" smtClean="0"/>
              <a:t/>
            </a:r>
            <a:br>
              <a:rPr lang="es-MX" altLang="en-US" sz="2400" dirty="0" smtClean="0"/>
            </a:br>
            <a:r>
              <a:rPr lang="es-MX" altLang="en-US" sz="2400" dirty="0" smtClean="0"/>
              <a:t>		</a:t>
            </a:r>
            <a:br>
              <a:rPr lang="es-MX" altLang="en-US" sz="2400" dirty="0" smtClean="0"/>
            </a:br>
            <a:r>
              <a:rPr lang="es-MX" altLang="en-US" sz="2400" dirty="0" smtClean="0"/>
              <a:t/>
            </a:r>
            <a:br>
              <a:rPr lang="es-MX" altLang="en-US" sz="2400" dirty="0" smtClean="0"/>
            </a:br>
            <a:r>
              <a:rPr lang="es-MX" altLang="en-US" sz="2400" dirty="0" smtClean="0"/>
              <a:t/>
            </a:r>
            <a:br>
              <a:rPr lang="es-MX" altLang="en-US" sz="2400" dirty="0" smtClean="0"/>
            </a:br>
            <a:r>
              <a:rPr lang="es-MX" altLang="en-US" sz="2400" dirty="0" smtClean="0"/>
              <a:t>		</a:t>
            </a:r>
            <a:br>
              <a:rPr lang="es-MX" altLang="en-US" sz="2400" dirty="0" smtClean="0"/>
            </a:br>
            <a:r>
              <a:rPr lang="es-MX" altLang="en-US" sz="2400" dirty="0" smtClean="0"/>
              <a:t/>
            </a:r>
            <a:br>
              <a:rPr lang="es-MX" altLang="en-US" sz="2400" dirty="0" smtClean="0"/>
            </a:br>
            <a:r>
              <a:rPr lang="es-MX" altLang="en-US" sz="2400" dirty="0" smtClean="0"/>
              <a:t/>
            </a:r>
            <a:br>
              <a:rPr lang="es-MX" altLang="en-US" sz="2400" dirty="0" smtClean="0"/>
            </a:br>
            <a:r>
              <a:rPr lang="es-MX" altLang="en-US" sz="2400" dirty="0" smtClean="0"/>
              <a:t/>
            </a:r>
            <a:br>
              <a:rPr lang="es-MX" altLang="en-US" sz="2400" dirty="0" smtClean="0"/>
            </a:br>
            <a:r>
              <a:rPr lang="es-MX" altLang="en-US" sz="2400" dirty="0" smtClean="0"/>
              <a:t/>
            </a:r>
            <a:br>
              <a:rPr lang="es-MX" altLang="en-US" sz="2400" dirty="0" smtClean="0"/>
            </a:br>
            <a:r>
              <a:rPr lang="es-MX" altLang="en-US" sz="2800" dirty="0" smtClean="0"/>
              <a:t/>
            </a:r>
            <a:br>
              <a:rPr lang="es-MX" altLang="en-US" sz="2800" dirty="0" smtClean="0"/>
            </a:br>
            <a:r>
              <a:rPr lang="es-MX" altLang="en-US" sz="2800" dirty="0" smtClean="0"/>
              <a:t/>
            </a:r>
            <a:br>
              <a:rPr lang="es-MX" altLang="en-US" sz="2800" dirty="0" smtClean="0"/>
            </a:br>
            <a:r>
              <a:rPr lang="es-MX" altLang="en-US" sz="5400" dirty="0" err="1" smtClean="0"/>
              <a:t>Heat</a:t>
            </a:r>
            <a:r>
              <a:rPr lang="es-MX" altLang="en-US" sz="5400" dirty="0" smtClean="0"/>
              <a:t> Stress</a:t>
            </a:r>
          </a:p>
        </p:txBody>
      </p:sp>
      <p:pic>
        <p:nvPicPr>
          <p:cNvPr id="6148" name="Picture 4" descr="CRLA-NewLogo_vrtc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35332" y="5226916"/>
            <a:ext cx="1103313"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8"/>
          <p:cNvSpPr txBox="1">
            <a:spLocks noChangeArrowheads="1"/>
          </p:cNvSpPr>
          <p:nvPr/>
        </p:nvSpPr>
        <p:spPr bwMode="auto">
          <a:xfrm>
            <a:off x="838200" y="5226916"/>
            <a:ext cx="71024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defRPr/>
            </a:pPr>
            <a:r>
              <a:rPr lang="en-US" dirty="0" smtClean="0"/>
              <a:t>This </a:t>
            </a:r>
            <a:r>
              <a:rPr lang="en-US" dirty="0"/>
              <a:t>material was produced under grant # SH-29671-SH6 from the Occupational Safety and Health Administration, U.S. Department of Labor. It does not necessarily reflect the views or policies of the U.S. Department of Labor, nor does mention of trade names, commercial products, or organizations imply endorsement by the U. S. Government</a:t>
            </a:r>
            <a:r>
              <a:rPr lang="en-US" dirty="0" smtClean="0"/>
              <a:t>.</a:t>
            </a:r>
            <a:r>
              <a:rPr lang="es-MX" dirty="0" smtClean="0">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685800" y="914400"/>
            <a:ext cx="7924800" cy="1143000"/>
          </a:xfrm>
        </p:spPr>
        <p:txBody>
          <a:bodyPr/>
          <a:lstStyle/>
          <a:p>
            <a:pPr eaLnBrk="1" hangingPunct="1"/>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t>
            </a:r>
            <a:r>
              <a:rPr lang="en-US" altLang="en-US" sz="2800" smtClean="0"/>
              <a:t>Water Access is Your Right</a:t>
            </a:r>
            <a:br>
              <a:rPr lang="en-US" altLang="en-US" sz="2800" smtClean="0"/>
            </a:br>
            <a:endParaRPr lang="en-US" altLang="en-US" sz="2800" smtClean="0"/>
          </a:p>
        </p:txBody>
      </p:sp>
      <p:sp>
        <p:nvSpPr>
          <p:cNvPr id="14339" name="Rectangle 3"/>
          <p:cNvSpPr>
            <a:spLocks noGrp="1" noChangeArrowheads="1"/>
          </p:cNvSpPr>
          <p:nvPr>
            <p:ph type="body" idx="1"/>
          </p:nvPr>
        </p:nvSpPr>
        <p:spPr>
          <a:xfrm>
            <a:off x="915988" y="2362200"/>
            <a:ext cx="7693025" cy="4267200"/>
          </a:xfrm>
        </p:spPr>
        <p:txBody>
          <a:bodyPr/>
          <a:lstStyle/>
          <a:p>
            <a:pPr eaLnBrk="1" hangingPunct="1">
              <a:lnSpc>
                <a:spcPct val="90000"/>
              </a:lnSpc>
              <a:defRPr/>
            </a:pPr>
            <a:r>
              <a:rPr lang="en-US" altLang="en-US" sz="1800" dirty="0" smtClean="0"/>
              <a:t>Encourage one another to drink water and to </a:t>
            </a:r>
          </a:p>
          <a:p>
            <a:pPr marL="0" indent="0" eaLnBrk="1" hangingPunct="1">
              <a:lnSpc>
                <a:spcPct val="90000"/>
              </a:lnSpc>
              <a:buFont typeface="Wingdings" pitchFamily="2" charset="2"/>
              <a:buNone/>
              <a:defRPr/>
            </a:pPr>
            <a:r>
              <a:rPr lang="en-US" altLang="en-US" sz="1800" dirty="0"/>
              <a:t> </a:t>
            </a:r>
            <a:r>
              <a:rPr lang="en-US" altLang="en-US" sz="1800" dirty="0" smtClean="0"/>
              <a:t>     take a break if feeling sick.</a:t>
            </a:r>
          </a:p>
          <a:p>
            <a:pPr marL="0" indent="0" eaLnBrk="1" hangingPunct="1">
              <a:lnSpc>
                <a:spcPct val="90000"/>
              </a:lnSpc>
              <a:buFont typeface="Wingdings" pitchFamily="2" charset="2"/>
              <a:buNone/>
              <a:defRPr/>
            </a:pPr>
            <a:endParaRPr lang="es-MX" altLang="en-US" sz="1200" dirty="0" smtClean="0"/>
          </a:p>
          <a:p>
            <a:pPr eaLnBrk="1" hangingPunct="1">
              <a:lnSpc>
                <a:spcPct val="90000"/>
              </a:lnSpc>
              <a:defRPr/>
            </a:pPr>
            <a:r>
              <a:rPr lang="en-US" altLang="en-US" sz="1800" dirty="0" smtClean="0"/>
              <a:t>Water must always be near all the workers.</a:t>
            </a:r>
          </a:p>
          <a:p>
            <a:pPr marL="0" indent="0" eaLnBrk="1" hangingPunct="1">
              <a:lnSpc>
                <a:spcPct val="90000"/>
              </a:lnSpc>
              <a:buFont typeface="Wingdings" pitchFamily="2" charset="2"/>
              <a:buNone/>
              <a:defRPr/>
            </a:pPr>
            <a:endParaRPr lang="es-MX" altLang="en-US" sz="1200" dirty="0"/>
          </a:p>
          <a:p>
            <a:pPr eaLnBrk="1" hangingPunct="1">
              <a:lnSpc>
                <a:spcPct val="90000"/>
              </a:lnSpc>
              <a:defRPr/>
            </a:pPr>
            <a:r>
              <a:rPr lang="en-US" altLang="en-US" sz="1800" dirty="0" smtClean="0"/>
              <a:t>The employer must provide individual cups.</a:t>
            </a:r>
          </a:p>
          <a:p>
            <a:pPr marL="0" indent="0" eaLnBrk="1" hangingPunct="1">
              <a:lnSpc>
                <a:spcPct val="90000"/>
              </a:lnSpc>
              <a:buFont typeface="Wingdings" pitchFamily="2" charset="2"/>
              <a:buNone/>
              <a:defRPr/>
            </a:pPr>
            <a:endParaRPr lang="es-MX" altLang="en-US" sz="1200" dirty="0"/>
          </a:p>
          <a:p>
            <a:pPr eaLnBrk="1" hangingPunct="1">
              <a:lnSpc>
                <a:spcPct val="90000"/>
              </a:lnSpc>
              <a:defRPr/>
            </a:pPr>
            <a:r>
              <a:rPr lang="en-US" altLang="en-US" sz="1800" dirty="0" smtClean="0"/>
              <a:t>The water must be kept fresh</a:t>
            </a:r>
          </a:p>
          <a:p>
            <a:pPr eaLnBrk="1" hangingPunct="1">
              <a:lnSpc>
                <a:spcPct val="90000"/>
              </a:lnSpc>
              <a:defRPr/>
            </a:pPr>
            <a:endParaRPr lang="en-US" altLang="en-US" sz="1200" dirty="0" smtClean="0"/>
          </a:p>
          <a:p>
            <a:pPr eaLnBrk="1" hangingPunct="1">
              <a:lnSpc>
                <a:spcPct val="90000"/>
              </a:lnSpc>
              <a:defRPr/>
            </a:pPr>
            <a:r>
              <a:rPr lang="en-US" altLang="en-US" sz="1800" dirty="0" smtClean="0"/>
              <a:t>During a heat wave its is advised that the </a:t>
            </a:r>
          </a:p>
          <a:p>
            <a:pPr marL="0" indent="0" eaLnBrk="1" hangingPunct="1">
              <a:lnSpc>
                <a:spcPct val="90000"/>
              </a:lnSpc>
              <a:buFont typeface="Wingdings" pitchFamily="2" charset="2"/>
              <a:buNone/>
              <a:defRPr/>
            </a:pPr>
            <a:r>
              <a:rPr lang="en-US" altLang="en-US" sz="1800" dirty="0" smtClean="0"/>
              <a:t>     supervisor or foreman increase the number</a:t>
            </a:r>
          </a:p>
          <a:p>
            <a:pPr marL="0" indent="0" eaLnBrk="1" hangingPunct="1">
              <a:lnSpc>
                <a:spcPct val="90000"/>
              </a:lnSpc>
              <a:buFont typeface="Wingdings" pitchFamily="2" charset="2"/>
              <a:buNone/>
              <a:defRPr/>
            </a:pPr>
            <a:r>
              <a:rPr lang="en-US" altLang="en-US" sz="1800" dirty="0" smtClean="0"/>
              <a:t>     of breaks to drink water.</a:t>
            </a:r>
          </a:p>
          <a:p>
            <a:pPr marL="0" indent="0" eaLnBrk="1" hangingPunct="1">
              <a:lnSpc>
                <a:spcPct val="90000"/>
              </a:lnSpc>
              <a:buFont typeface="Wingdings" pitchFamily="2" charset="2"/>
              <a:buNone/>
              <a:defRPr/>
            </a:pPr>
            <a:endParaRPr lang="en-US" altLang="en-US" sz="1200" dirty="0" smtClean="0"/>
          </a:p>
          <a:p>
            <a:pPr eaLnBrk="1" hangingPunct="1">
              <a:lnSpc>
                <a:spcPct val="90000"/>
              </a:lnSpc>
              <a:defRPr/>
            </a:pPr>
            <a:r>
              <a:rPr lang="en-US" altLang="en-US" sz="1800" dirty="0" smtClean="0"/>
              <a:t>You have the right to an extra break if you feel sick in order to prevent excessive warming.</a:t>
            </a:r>
            <a:endParaRPr lang="es-MX" altLang="en-US" sz="1800" dirty="0" smtClean="0"/>
          </a:p>
          <a:p>
            <a:pPr marL="0" indent="0" eaLnBrk="1" hangingPunct="1">
              <a:lnSpc>
                <a:spcPct val="90000"/>
              </a:lnSpc>
              <a:buFont typeface="Wingdings" pitchFamily="2" charset="2"/>
              <a:buNone/>
              <a:defRPr/>
            </a:pPr>
            <a:r>
              <a:rPr lang="es-MX" altLang="en-US" sz="1800" dirty="0" smtClean="0"/>
              <a:t> </a:t>
            </a:r>
            <a:r>
              <a:rPr lang="en-US" altLang="en-US" sz="2000" dirty="0" smtClean="0"/>
              <a:t> </a:t>
            </a:r>
          </a:p>
        </p:txBody>
      </p:sp>
      <p:pic>
        <p:nvPicPr>
          <p:cNvPr id="23558" name="Picture 4" descr="042_4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2286000"/>
            <a:ext cx="2895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US" altLang="en-US" sz="4200" smtClean="0"/>
              <a:t> </a:t>
            </a:r>
            <a:r>
              <a:rPr lang="en-US" altLang="en-US" sz="2800" smtClean="0"/>
              <a:t>DRINK WATER FREQUENTLY!</a:t>
            </a:r>
          </a:p>
        </p:txBody>
      </p:sp>
      <p:pic>
        <p:nvPicPr>
          <p:cNvPr id="25604" name="Picture 4" descr="Ag drinking wa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2286000"/>
            <a:ext cx="2787650" cy="415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4648200" y="2438400"/>
            <a:ext cx="449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spcBef>
                <a:spcPct val="50000"/>
              </a:spcBef>
              <a:buClr>
                <a:schemeClr val="tx1"/>
              </a:buClr>
              <a:buSzPct val="75000"/>
              <a:buFontTx/>
              <a:buChar char="•"/>
              <a:defRPr/>
            </a:pPr>
            <a:r>
              <a:rPr lang="en-US" sz="2400" dirty="0" smtClean="0"/>
              <a:t>Do not wait until you are thirsty.</a:t>
            </a:r>
            <a:endParaRPr lang="es-MX" sz="2400" dirty="0" smtClean="0"/>
          </a:p>
          <a:p>
            <a:pPr eaLnBrk="1" hangingPunct="1">
              <a:spcBef>
                <a:spcPct val="50000"/>
              </a:spcBef>
              <a:buClr>
                <a:schemeClr val="tx1"/>
              </a:buClr>
              <a:buSzPct val="75000"/>
              <a:buFontTx/>
              <a:buChar char="•"/>
              <a:defRPr/>
            </a:pPr>
            <a:r>
              <a:rPr lang="en-US" sz="2400" dirty="0" smtClean="0"/>
              <a:t>Drink water in small quantities– Frequently</a:t>
            </a:r>
            <a:r>
              <a:rPr lang="es-MX" sz="2400" dirty="0" smtClean="0"/>
              <a:t>!</a:t>
            </a:r>
          </a:p>
          <a:p>
            <a:pPr eaLnBrk="1" hangingPunct="1">
              <a:spcBef>
                <a:spcPct val="50000"/>
              </a:spcBef>
              <a:buClr>
                <a:schemeClr val="tx1"/>
              </a:buClr>
              <a:buSzPct val="75000"/>
              <a:buFontTx/>
              <a:buChar char="•"/>
              <a:defRPr/>
            </a:pPr>
            <a:r>
              <a:rPr lang="en-US" sz="2400" dirty="0" smtClean="0"/>
              <a:t>It is prohibited that your employer deny your right to drink water.</a:t>
            </a:r>
          </a:p>
          <a:p>
            <a:pPr eaLnBrk="1" hangingPunct="1">
              <a:spcBef>
                <a:spcPct val="50000"/>
              </a:spcBef>
              <a:buClr>
                <a:schemeClr val="tx1"/>
              </a:buClr>
              <a:buSzPct val="75000"/>
              <a:buFontTx/>
              <a:buChar char="•"/>
              <a:defRPr/>
            </a:pPr>
            <a:endParaRPr lang="es-MX" sz="2400" dirty="0" smtClean="0"/>
          </a:p>
          <a:p>
            <a:pPr eaLnBrk="1" hangingPunct="1">
              <a:spcBef>
                <a:spcPct val="50000"/>
              </a:spcBef>
              <a:buClr>
                <a:schemeClr val="tx1"/>
              </a:buClr>
              <a:buSzPct val="75000"/>
              <a:buFontTx/>
              <a:buChar char="•"/>
              <a:defRPr/>
            </a:pPr>
            <a:endParaRPr lang="es-MX" sz="2400" dirty="0" smtClean="0">
              <a:effectLst>
                <a:outerShdw blurRad="38100" dist="38100" dir="2700000" algn="tl">
                  <a:srgbClr val="C0C0C0"/>
                </a:outerShdw>
              </a:effectLst>
            </a:endParaRPr>
          </a:p>
          <a:p>
            <a:pPr eaLnBrk="1" hangingPunct="1">
              <a:spcBef>
                <a:spcPct val="20000"/>
              </a:spcBef>
              <a:buClr>
                <a:schemeClr val="tx1"/>
              </a:buClr>
              <a:buSzPct val="75000"/>
              <a:buFont typeface="Wingdings" pitchFamily="2" charset="2"/>
              <a:buNone/>
              <a:defRPr/>
            </a:pPr>
            <a:endParaRPr lang="en-US" sz="2800" i="1" dirty="0" smtClean="0">
              <a:effectLst>
                <a:outerShdw blurRad="38100" dist="38100" dir="2700000" algn="tl">
                  <a:srgbClr val="C0C0C0"/>
                </a:outerShdw>
              </a:effectLst>
            </a:endParaRPr>
          </a:p>
        </p:txBody>
      </p:sp>
      <p:pic>
        <p:nvPicPr>
          <p:cNvPr id="25606" name="Picture 5" descr="Man drinking water with a large hat 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1800" y="2133600"/>
            <a:ext cx="15906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title="Photo - worker drinking 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38400" y="3962400"/>
            <a:ext cx="20399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a:xfrm>
            <a:off x="609600" y="762000"/>
            <a:ext cx="7924800" cy="1143000"/>
          </a:xfrm>
        </p:spPr>
        <p:txBody>
          <a:bodyPr/>
          <a:lstStyle/>
          <a:p>
            <a:pPr eaLnBrk="1" hangingPunct="1"/>
            <a:r>
              <a:rPr lang="es-MX" altLang="en-US" sz="2800" smtClean="0"/>
              <a:t>2.  Your Right to Shade Access</a:t>
            </a:r>
          </a:p>
        </p:txBody>
      </p:sp>
      <p:sp>
        <p:nvSpPr>
          <p:cNvPr id="16387" name="Rectangle 16"/>
          <p:cNvSpPr>
            <a:spLocks noGrp="1" noChangeArrowheads="1"/>
          </p:cNvSpPr>
          <p:nvPr>
            <p:ph type="body" idx="1"/>
          </p:nvPr>
        </p:nvSpPr>
        <p:spPr/>
        <p:txBody>
          <a:bodyPr/>
          <a:lstStyle/>
          <a:p>
            <a:pPr lvl="1" eaLnBrk="1" hangingPunct="1">
              <a:lnSpc>
                <a:spcPct val="80000"/>
              </a:lnSpc>
              <a:buFont typeface="Wingdings" pitchFamily="2" charset="2"/>
              <a:buChar char="Ø"/>
              <a:defRPr/>
            </a:pPr>
            <a:endParaRPr lang="es-MX" altLang="en-US" sz="1800" dirty="0" smtClean="0">
              <a:latin typeface="Arial Unicode MS" pitchFamily="34" charset="-128"/>
            </a:endParaRPr>
          </a:p>
          <a:p>
            <a:pPr eaLnBrk="1" hangingPunct="1">
              <a:lnSpc>
                <a:spcPct val="80000"/>
              </a:lnSpc>
              <a:buFont typeface="Wingdings" pitchFamily="2" charset="2"/>
              <a:buChar char="Ø"/>
              <a:defRPr/>
            </a:pPr>
            <a:r>
              <a:rPr lang="es-MX" altLang="en-US" sz="1800" dirty="0" smtClean="0"/>
              <a:t>  </a:t>
            </a:r>
            <a:r>
              <a:rPr lang="en-US" altLang="en-US" sz="1800" dirty="0" smtClean="0"/>
              <a:t>The definition </a:t>
            </a:r>
            <a:r>
              <a:rPr lang="es-MX" altLang="en-US" sz="1800" dirty="0" smtClean="0"/>
              <a:t>of </a:t>
            </a:r>
            <a:r>
              <a:rPr lang="en-US" altLang="en-US" sz="1800" dirty="0" smtClean="0"/>
              <a:t>shade is direct blockage </a:t>
            </a:r>
            <a:r>
              <a:rPr lang="es-MX" altLang="en-US" sz="1800" dirty="0" smtClean="0"/>
              <a:t>of </a:t>
            </a:r>
          </a:p>
          <a:p>
            <a:pPr marL="0" indent="0" eaLnBrk="1" hangingPunct="1">
              <a:lnSpc>
                <a:spcPct val="80000"/>
              </a:lnSpc>
              <a:buFont typeface="Wingdings" pitchFamily="2" charset="2"/>
              <a:buNone/>
              <a:defRPr/>
            </a:pPr>
            <a:r>
              <a:rPr lang="en-US" altLang="en-US" sz="1800" dirty="0" smtClean="0"/>
              <a:t>        sun rays.</a:t>
            </a:r>
            <a:endParaRPr lang="es-MX" altLang="en-US" sz="1800" dirty="0" smtClean="0"/>
          </a:p>
          <a:p>
            <a:pPr lvl="1" eaLnBrk="1" hangingPunct="1">
              <a:lnSpc>
                <a:spcPct val="80000"/>
              </a:lnSpc>
              <a:buFont typeface="Wingdings" pitchFamily="2" charset="2"/>
              <a:buNone/>
              <a:defRPr/>
            </a:pPr>
            <a:endParaRPr lang="es-MX" altLang="en-US" sz="1800" dirty="0" smtClean="0"/>
          </a:p>
          <a:p>
            <a:pPr eaLnBrk="1" hangingPunct="1">
              <a:lnSpc>
                <a:spcPct val="80000"/>
              </a:lnSpc>
              <a:defRPr/>
            </a:pPr>
            <a:r>
              <a:rPr lang="en-US" altLang="en-US" sz="1800" dirty="0" smtClean="0"/>
              <a:t>Break periods must be provided to workers </a:t>
            </a:r>
          </a:p>
          <a:p>
            <a:pPr marL="0" indent="0" eaLnBrk="1" hangingPunct="1">
              <a:lnSpc>
                <a:spcPct val="80000"/>
              </a:lnSpc>
              <a:buFont typeface="Wingdings" pitchFamily="2" charset="2"/>
              <a:buNone/>
              <a:defRPr/>
            </a:pPr>
            <a:r>
              <a:rPr lang="en-US" altLang="en-US" sz="1800" dirty="0" smtClean="0"/>
              <a:t>      that:</a:t>
            </a:r>
          </a:p>
          <a:p>
            <a:pPr lvl="1" eaLnBrk="1" hangingPunct="1">
              <a:lnSpc>
                <a:spcPct val="80000"/>
              </a:lnSpc>
              <a:defRPr/>
            </a:pPr>
            <a:r>
              <a:rPr lang="en-US" altLang="en-US" sz="1800" dirty="0" smtClean="0"/>
              <a:t>suffer from a heat related illness </a:t>
            </a:r>
          </a:p>
          <a:p>
            <a:pPr lvl="1" eaLnBrk="1" hangingPunct="1">
              <a:lnSpc>
                <a:spcPct val="80000"/>
              </a:lnSpc>
              <a:defRPr/>
            </a:pPr>
            <a:r>
              <a:rPr lang="en-US" altLang="en-US" sz="1800" dirty="0" smtClean="0"/>
              <a:t>believe they need a break to protect</a:t>
            </a:r>
          </a:p>
          <a:p>
            <a:pPr marL="457200" lvl="1" indent="0" eaLnBrk="1" hangingPunct="1">
              <a:lnSpc>
                <a:spcPct val="80000"/>
              </a:lnSpc>
              <a:buFontTx/>
              <a:buNone/>
              <a:defRPr/>
            </a:pPr>
            <a:r>
              <a:rPr lang="en-US" altLang="en-US" sz="1800" dirty="0" smtClean="0"/>
              <a:t>     themselves against overheating. </a:t>
            </a:r>
            <a:endParaRPr lang="es-MX" altLang="en-US" sz="1800" dirty="0" smtClean="0"/>
          </a:p>
          <a:p>
            <a:pPr eaLnBrk="1" hangingPunct="1">
              <a:lnSpc>
                <a:spcPct val="80000"/>
              </a:lnSpc>
              <a:buFont typeface="Wingdings" pitchFamily="2" charset="2"/>
              <a:buNone/>
              <a:defRPr/>
            </a:pPr>
            <a:endParaRPr lang="es-MX" altLang="en-US" sz="1800" dirty="0" smtClean="0"/>
          </a:p>
          <a:p>
            <a:pPr eaLnBrk="1" hangingPunct="1">
              <a:lnSpc>
                <a:spcPct val="80000"/>
              </a:lnSpc>
              <a:defRPr/>
            </a:pPr>
            <a:r>
              <a:rPr lang="en-US" altLang="en-US" sz="1800" dirty="0" smtClean="0"/>
              <a:t>Under the law, workers must have access to</a:t>
            </a:r>
          </a:p>
          <a:p>
            <a:pPr marL="0" indent="0" eaLnBrk="1" hangingPunct="1">
              <a:lnSpc>
                <a:spcPct val="80000"/>
              </a:lnSpc>
              <a:buFont typeface="Wingdings" pitchFamily="2" charset="2"/>
              <a:buNone/>
              <a:defRPr/>
            </a:pPr>
            <a:r>
              <a:rPr lang="en-US" altLang="en-US" sz="1800" dirty="0" smtClean="0"/>
              <a:t>      an area with shade that is op</a:t>
            </a:r>
            <a:r>
              <a:rPr lang="es-MX" altLang="en-US" sz="1800" dirty="0" smtClean="0"/>
              <a:t>en to </a:t>
            </a:r>
            <a:r>
              <a:rPr lang="en-US" altLang="en-US" sz="1800" dirty="0" smtClean="0"/>
              <a:t>the</a:t>
            </a:r>
            <a:r>
              <a:rPr lang="es-MX" altLang="en-US" sz="1800" dirty="0" smtClean="0"/>
              <a:t> air to </a:t>
            </a:r>
          </a:p>
          <a:p>
            <a:pPr marL="0" indent="0" eaLnBrk="1" hangingPunct="1">
              <a:lnSpc>
                <a:spcPct val="80000"/>
              </a:lnSpc>
              <a:buFont typeface="Wingdings" pitchFamily="2" charset="2"/>
              <a:buNone/>
              <a:defRPr/>
            </a:pPr>
            <a:r>
              <a:rPr lang="en-US" altLang="en-US" sz="1800" dirty="0" smtClean="0"/>
              <a:t>      refresh for at least a 5 minute period. </a:t>
            </a:r>
            <a:endParaRPr lang="en-US" altLang="en-US" dirty="0" smtClean="0"/>
          </a:p>
        </p:txBody>
      </p:sp>
      <p:pic>
        <p:nvPicPr>
          <p:cNvPr id="27653" name="Picture 4" descr="001_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209800"/>
            <a:ext cx="31242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s-MX" altLang="en-US" sz="3200" smtClean="0"/>
              <a:t>Where is the Shade</a:t>
            </a:r>
            <a:r>
              <a:rPr lang="en-US" altLang="en-US" sz="3200" smtClean="0"/>
              <a:t>?</a:t>
            </a:r>
          </a:p>
        </p:txBody>
      </p:sp>
      <p:pic>
        <p:nvPicPr>
          <p:cNvPr id="29700" name="Picture 8" descr="Onion worker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7738" y="2743200"/>
            <a:ext cx="3444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Drinking Water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00" y="2895600"/>
            <a:ext cx="3573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914400" y="685800"/>
            <a:ext cx="7924800" cy="1143000"/>
          </a:xfrm>
        </p:spPr>
        <p:txBody>
          <a:bodyPr/>
          <a:lstStyle/>
          <a:p>
            <a:r>
              <a:rPr lang="es-MX" altLang="en-US" dirty="0" err="1" smtClean="0"/>
              <a:t>Where</a:t>
            </a:r>
            <a:r>
              <a:rPr lang="es-MX" altLang="en-US" dirty="0" smtClean="0"/>
              <a:t> </a:t>
            </a:r>
            <a:r>
              <a:rPr lang="es-MX" altLang="en-US" dirty="0" err="1" smtClean="0"/>
              <a:t>is</a:t>
            </a:r>
            <a:r>
              <a:rPr lang="es-MX" altLang="en-US" dirty="0" smtClean="0"/>
              <a:t> </a:t>
            </a:r>
            <a:r>
              <a:rPr lang="es-MX" altLang="en-US" dirty="0" err="1" smtClean="0"/>
              <a:t>the</a:t>
            </a:r>
            <a:r>
              <a:rPr lang="es-MX" altLang="en-US" dirty="0" smtClean="0"/>
              <a:t> </a:t>
            </a:r>
            <a:r>
              <a:rPr lang="es-MX" altLang="en-US" dirty="0" err="1" smtClean="0"/>
              <a:t>Shade</a:t>
            </a:r>
            <a:r>
              <a:rPr lang="en-US" altLang="en-US" dirty="0" smtClean="0"/>
              <a:t>? </a:t>
            </a:r>
          </a:p>
        </p:txBody>
      </p:sp>
      <p:pic>
        <p:nvPicPr>
          <p:cNvPr id="31748" name="Picture 4" title="Photo - workers on a field. No shade"/>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981200" y="2286000"/>
            <a:ext cx="5181600" cy="41148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s-MX" altLang="en-US" sz="2400" smtClean="0"/>
              <a:t>Examples of Inadequate Shade</a:t>
            </a:r>
          </a:p>
        </p:txBody>
      </p:sp>
      <p:sp>
        <p:nvSpPr>
          <p:cNvPr id="33796" name="Rectangle 5"/>
          <p:cNvSpPr>
            <a:spLocks noGrp="1" noChangeArrowheads="1"/>
          </p:cNvSpPr>
          <p:nvPr>
            <p:ph type="body" sz="half" idx="2"/>
          </p:nvPr>
        </p:nvSpPr>
        <p:spPr>
          <a:xfrm>
            <a:off x="4419600" y="2514600"/>
            <a:ext cx="4495800" cy="4038600"/>
          </a:xfrm>
        </p:spPr>
        <p:txBody>
          <a:bodyPr/>
          <a:lstStyle/>
          <a:p>
            <a:pPr eaLnBrk="1" hangingPunct="1">
              <a:spcBef>
                <a:spcPct val="50000"/>
              </a:spcBef>
              <a:buFontTx/>
              <a:buChar char="•"/>
            </a:pPr>
            <a:r>
              <a:rPr lang="es-MX" altLang="en-US" sz="2000" smtClean="0"/>
              <a:t>The shaded area must allow the workers to be in a comfortable posture and it is prohibited to cause that they be exposed to another danger.</a:t>
            </a:r>
          </a:p>
          <a:p>
            <a:pPr eaLnBrk="1" hangingPunct="1">
              <a:spcBef>
                <a:spcPct val="50000"/>
              </a:spcBef>
              <a:buFontTx/>
              <a:buChar char="•"/>
            </a:pPr>
            <a:r>
              <a:rPr lang="es-MX" altLang="en-US" sz="2000" smtClean="0"/>
              <a:t>To have to seek shade increases the risk of:</a:t>
            </a:r>
          </a:p>
          <a:p>
            <a:pPr lvl="1" eaLnBrk="1" hangingPunct="1">
              <a:spcBef>
                <a:spcPct val="50000"/>
              </a:spcBef>
              <a:buFontTx/>
              <a:buChar char="•"/>
            </a:pPr>
            <a:r>
              <a:rPr lang="es-MX" altLang="en-US" sz="2000" smtClean="0"/>
              <a:t>exposing the worker to dangerous conditions</a:t>
            </a:r>
          </a:p>
          <a:p>
            <a:pPr lvl="1" eaLnBrk="1" hangingPunct="1">
              <a:spcBef>
                <a:spcPct val="50000"/>
              </a:spcBef>
              <a:buFontTx/>
              <a:buChar char="•"/>
            </a:pPr>
            <a:r>
              <a:rPr lang="es-MX" altLang="en-US" sz="2000" smtClean="0"/>
              <a:t>exposure to pesticides</a:t>
            </a:r>
          </a:p>
          <a:p>
            <a:pPr eaLnBrk="1" hangingPunct="1">
              <a:spcBef>
                <a:spcPct val="50000"/>
              </a:spcBef>
            </a:pPr>
            <a:endParaRPr lang="es-MX" altLang="en-US" sz="2000" smtClean="0"/>
          </a:p>
        </p:txBody>
      </p:sp>
      <p:pic>
        <p:nvPicPr>
          <p:cNvPr id="33798" name="Picture 6" title="Photo - workers resting in a shade of the tre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4724400"/>
            <a:ext cx="309721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shade under pip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2362200"/>
            <a:ext cx="3200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4" descr="shade under pip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2362200"/>
            <a:ext cx="3200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AutoShape 6" title="Red NO Symbol over photos of inadequate shade"/>
          <p:cNvSpPr>
            <a:spLocks noChangeAspect="1" noChangeArrowheads="1"/>
          </p:cNvSpPr>
          <p:nvPr/>
        </p:nvSpPr>
        <p:spPr bwMode="auto">
          <a:xfrm>
            <a:off x="838200" y="2514600"/>
            <a:ext cx="3648075" cy="32226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762000" y="914400"/>
            <a:ext cx="7924800" cy="944563"/>
          </a:xfrm>
        </p:spPr>
        <p:txBody>
          <a:bodyPr/>
          <a:lstStyle/>
          <a:p>
            <a:pPr eaLnBrk="1" hangingPunct="1"/>
            <a:r>
              <a:rPr lang="es-MX" altLang="en-US" sz="2400" smtClean="0"/>
              <a:t> </a:t>
            </a:r>
            <a:r>
              <a:rPr lang="en-US" altLang="en-US" sz="2400" smtClean="0"/>
              <a:t>Workers have the Right to Access to Shade at </a:t>
            </a:r>
            <a:br>
              <a:rPr lang="en-US" altLang="en-US" sz="2400" smtClean="0"/>
            </a:br>
            <a:r>
              <a:rPr lang="en-US" altLang="en-US" sz="2400" smtClean="0"/>
              <a:t>All Times</a:t>
            </a:r>
          </a:p>
        </p:txBody>
      </p:sp>
      <p:sp>
        <p:nvSpPr>
          <p:cNvPr id="20483" name="Rectangle 3"/>
          <p:cNvSpPr>
            <a:spLocks noGrp="1" noChangeArrowheads="1"/>
          </p:cNvSpPr>
          <p:nvPr>
            <p:ph type="body" idx="1"/>
          </p:nvPr>
        </p:nvSpPr>
        <p:spPr/>
        <p:txBody>
          <a:bodyPr/>
          <a:lstStyle/>
          <a:p>
            <a:pPr eaLnBrk="1" hangingPunct="1">
              <a:lnSpc>
                <a:spcPct val="80000"/>
              </a:lnSpc>
              <a:buFont typeface="Wingdings" pitchFamily="2" charset="2"/>
              <a:buChar char="Ø"/>
              <a:defRPr/>
            </a:pPr>
            <a:r>
              <a:rPr lang="en-US" altLang="en-US" sz="2400" dirty="0" smtClean="0"/>
              <a:t>When the temperature is above 80 degrees F, the shade must be located and available in the workplace. </a:t>
            </a:r>
            <a:endParaRPr lang="es-MX" altLang="en-US" sz="2400" dirty="0" smtClean="0"/>
          </a:p>
          <a:p>
            <a:pPr eaLnBrk="1" hangingPunct="1">
              <a:lnSpc>
                <a:spcPct val="80000"/>
              </a:lnSpc>
              <a:spcBef>
                <a:spcPct val="50000"/>
              </a:spcBef>
              <a:buFont typeface="Wingdings" pitchFamily="2" charset="2"/>
              <a:buChar char="Ø"/>
              <a:defRPr/>
            </a:pPr>
            <a:r>
              <a:rPr lang="en-US" altLang="en-US" sz="2400" dirty="0" smtClean="0"/>
              <a:t>Regardless of the temperature forecast an employer must always be in the capacity to provide immediate shade if a worker requests it. </a:t>
            </a:r>
            <a:endParaRPr lang="es-MX" altLang="en-US" sz="2400" dirty="0" smtClean="0"/>
          </a:p>
          <a:p>
            <a:pPr eaLnBrk="1" hangingPunct="1">
              <a:lnSpc>
                <a:spcPct val="80000"/>
              </a:lnSpc>
              <a:spcBef>
                <a:spcPct val="50000"/>
              </a:spcBef>
              <a:buFont typeface="Wingdings" pitchFamily="2" charset="2"/>
              <a:buChar char="Ø"/>
              <a:defRPr/>
            </a:pPr>
            <a:r>
              <a:rPr lang="en-US" altLang="en-US" sz="2400" dirty="0" smtClean="0"/>
              <a:t>The shade must cover </a:t>
            </a:r>
            <a:r>
              <a:rPr lang="es-MX" altLang="en-US" sz="2400" dirty="0" smtClean="0"/>
              <a:t>25% of </a:t>
            </a:r>
          </a:p>
          <a:p>
            <a:pPr marL="0" indent="0" eaLnBrk="1" hangingPunct="1">
              <a:lnSpc>
                <a:spcPct val="80000"/>
              </a:lnSpc>
              <a:spcBef>
                <a:spcPct val="50000"/>
              </a:spcBef>
              <a:buFont typeface="Wingdings" pitchFamily="2" charset="2"/>
              <a:buNone/>
              <a:defRPr/>
            </a:pPr>
            <a:r>
              <a:rPr lang="en-US" altLang="en-US" sz="2400" dirty="0" smtClean="0"/>
              <a:t>     the crew. </a:t>
            </a:r>
            <a:endParaRPr lang="es-MX" altLang="en-US" sz="2400" dirty="0" smtClean="0"/>
          </a:p>
        </p:txBody>
      </p:sp>
      <p:pic>
        <p:nvPicPr>
          <p:cNvPr id="35845" name="Picture 4" title="Photo - adequate shade for work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4394200"/>
            <a:ext cx="31305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altLang="en-US" sz="3200" smtClean="0"/>
              <a:t>How Much Shade is Sufficent </a:t>
            </a:r>
            <a:r>
              <a:rPr lang="es-MX" altLang="en-US" sz="3200" smtClean="0"/>
              <a:t>?</a:t>
            </a:r>
            <a:endParaRPr lang="en-US" altLang="en-US" sz="3200" smtClean="0"/>
          </a:p>
        </p:txBody>
      </p:sp>
      <p:sp>
        <p:nvSpPr>
          <p:cNvPr id="37891" name="Rectangle 22"/>
          <p:cNvSpPr>
            <a:spLocks noGrp="1" noChangeArrowheads="1"/>
          </p:cNvSpPr>
          <p:nvPr>
            <p:ph type="body" idx="1"/>
          </p:nvPr>
        </p:nvSpPr>
        <p:spPr>
          <a:xfrm>
            <a:off x="877888" y="2438400"/>
            <a:ext cx="4227512" cy="4114800"/>
          </a:xfrm>
        </p:spPr>
        <p:txBody>
          <a:bodyPr/>
          <a:lstStyle/>
          <a:p>
            <a:pPr eaLnBrk="1" hangingPunct="1">
              <a:lnSpc>
                <a:spcPct val="80000"/>
              </a:lnSpc>
              <a:spcBef>
                <a:spcPct val="50000"/>
              </a:spcBef>
              <a:buFontTx/>
              <a:buChar char="•"/>
            </a:pPr>
            <a:r>
              <a:rPr lang="es-MX" altLang="en-US" sz="2000" smtClean="0"/>
              <a:t>The law requires that all workers be able to sit without touching one another.</a:t>
            </a:r>
          </a:p>
          <a:p>
            <a:pPr eaLnBrk="1" hangingPunct="1">
              <a:lnSpc>
                <a:spcPct val="80000"/>
              </a:lnSpc>
              <a:spcBef>
                <a:spcPct val="50000"/>
              </a:spcBef>
              <a:buFontTx/>
              <a:buChar char="•"/>
            </a:pPr>
            <a:r>
              <a:rPr lang="en-US" altLang="en-US" sz="2000" smtClean="0"/>
              <a:t>An employer must provide at least enough shade for at least 25% of the workers.</a:t>
            </a:r>
            <a:endParaRPr lang="es-MX" altLang="en-US" sz="2000" smtClean="0"/>
          </a:p>
          <a:p>
            <a:pPr lvl="1" eaLnBrk="1" hangingPunct="1">
              <a:lnSpc>
                <a:spcPct val="80000"/>
              </a:lnSpc>
              <a:spcBef>
                <a:spcPct val="50000"/>
              </a:spcBef>
              <a:buFontTx/>
              <a:buChar char="•"/>
            </a:pPr>
            <a:r>
              <a:rPr lang="es-MX" altLang="en-US" sz="2000" smtClean="0"/>
              <a:t>For example if there are 40 workers in a crew the amount of shade must be sufficent to accomodate 10 people without them touching one another. </a:t>
            </a:r>
          </a:p>
          <a:p>
            <a:pPr eaLnBrk="1" hangingPunct="1">
              <a:lnSpc>
                <a:spcPct val="80000"/>
              </a:lnSpc>
              <a:spcBef>
                <a:spcPct val="50000"/>
              </a:spcBef>
              <a:buFontTx/>
              <a:buChar char="•"/>
            </a:pPr>
            <a:endParaRPr lang="es-MX" altLang="en-US" sz="2000" smtClean="0"/>
          </a:p>
        </p:txBody>
      </p:sp>
      <p:pic>
        <p:nvPicPr>
          <p:cNvPr id="37893" name="Picture 4" title="Photo - workers sitting under a small umbrell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2362200"/>
            <a:ext cx="3962400" cy="33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AutoShape 6" title="Red NO symbol over the photo of workers under an umbrella"/>
          <p:cNvSpPr>
            <a:spLocks noChangeAspect="1" noChangeArrowheads="1"/>
          </p:cNvSpPr>
          <p:nvPr/>
        </p:nvSpPr>
        <p:spPr bwMode="auto">
          <a:xfrm>
            <a:off x="5334000" y="2438400"/>
            <a:ext cx="3648075" cy="32226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693738" y="685800"/>
            <a:ext cx="7924800" cy="1143000"/>
          </a:xfrm>
        </p:spPr>
        <p:txBody>
          <a:bodyPr/>
          <a:lstStyle/>
          <a:p>
            <a:pPr eaLnBrk="1" hangingPunct="1"/>
            <a:r>
              <a:rPr lang="es-MX" altLang="en-US" sz="2800" smtClean="0"/>
              <a:t>How Close Must the Shade be?</a:t>
            </a:r>
          </a:p>
        </p:txBody>
      </p:sp>
      <p:sp>
        <p:nvSpPr>
          <p:cNvPr id="39939" name="Rectangle 3"/>
          <p:cNvSpPr>
            <a:spLocks noGrp="1" noChangeArrowheads="1"/>
          </p:cNvSpPr>
          <p:nvPr>
            <p:ph type="body" sz="half" idx="1"/>
          </p:nvPr>
        </p:nvSpPr>
        <p:spPr>
          <a:xfrm>
            <a:off x="1066800" y="4572000"/>
            <a:ext cx="7696200" cy="1905000"/>
          </a:xfrm>
        </p:spPr>
        <p:txBody>
          <a:bodyPr/>
          <a:lstStyle/>
          <a:p>
            <a:pPr eaLnBrk="1" hangingPunct="1">
              <a:lnSpc>
                <a:spcPct val="90000"/>
              </a:lnSpc>
              <a:spcBef>
                <a:spcPct val="50000"/>
              </a:spcBef>
              <a:buFontTx/>
              <a:buChar char="•"/>
            </a:pPr>
            <a:r>
              <a:rPr lang="en-US" altLang="en-US" sz="2200" smtClean="0"/>
              <a:t>The shaded area must be as near to the workers as possible.</a:t>
            </a:r>
          </a:p>
          <a:p>
            <a:pPr eaLnBrk="1" hangingPunct="1">
              <a:lnSpc>
                <a:spcPct val="90000"/>
              </a:lnSpc>
              <a:spcBef>
                <a:spcPct val="50000"/>
              </a:spcBef>
              <a:buFontTx/>
              <a:buChar char="•"/>
            </a:pPr>
            <a:r>
              <a:rPr lang="en-US" altLang="en-US" sz="2400" smtClean="0"/>
              <a:t>Usually, this means that the shade should be at a distance within 2 1/2 minutes of walking, but never more than 1/4 mile or 5 minutes walking.</a:t>
            </a:r>
            <a:endParaRPr lang="es-MX" altLang="en-US" sz="2200" smtClean="0"/>
          </a:p>
        </p:txBody>
      </p:sp>
      <p:pic>
        <p:nvPicPr>
          <p:cNvPr id="39941" name="Picture 4" descr="102_102"/>
          <p:cNvPicPr>
            <a:picLocks noChangeAspect="1" noChangeArrowheads="1"/>
          </p:cNvPicPr>
          <p:nvPr/>
        </p:nvPicPr>
        <p:blipFill>
          <a:blip r:embed="rId3" cstate="email">
            <a:extLst>
              <a:ext uri="{28A0092B-C50C-407E-A947-70E740481C1C}">
                <a14:useLocalDpi xmlns:a14="http://schemas.microsoft.com/office/drawing/2010/main"/>
              </a:ext>
            </a:extLst>
          </a:blip>
          <a:srcRect r="-313"/>
          <a:stretch>
            <a:fillRect/>
          </a:stretch>
        </p:blipFill>
        <p:spPr bwMode="auto">
          <a:xfrm>
            <a:off x="2362200" y="2362200"/>
            <a:ext cx="46482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eaLnBrk="1" hangingPunct="1"/>
            <a:r>
              <a:rPr lang="es-MX" altLang="en-US" sz="3200" smtClean="0"/>
              <a:t>Example of an Acceptable Shade</a:t>
            </a:r>
            <a:br>
              <a:rPr lang="es-MX" altLang="en-US" sz="3200" smtClean="0"/>
            </a:br>
            <a:r>
              <a:rPr lang="es-MX" altLang="en-US" sz="3200" smtClean="0"/>
              <a:t>Area</a:t>
            </a:r>
          </a:p>
        </p:txBody>
      </p:sp>
      <p:sp>
        <p:nvSpPr>
          <p:cNvPr id="41987" name="Rectangle 3"/>
          <p:cNvSpPr>
            <a:spLocks noGrp="1" noChangeArrowheads="1"/>
          </p:cNvSpPr>
          <p:nvPr>
            <p:ph type="body" idx="1"/>
          </p:nvPr>
        </p:nvSpPr>
        <p:spPr>
          <a:xfrm>
            <a:off x="838200" y="2362200"/>
            <a:ext cx="7693025" cy="4343400"/>
          </a:xfrm>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z="2000" smtClean="0"/>
              <a:t>If the temperatures is above 80 degrees F, the shade must be present!</a:t>
            </a:r>
          </a:p>
          <a:p>
            <a:pPr eaLnBrk="1" hangingPunct="1"/>
            <a:r>
              <a:rPr lang="en-US" altLang="en-US" sz="2000" smtClean="0"/>
              <a:t>When the temperature does not exceed 80 degrees F, the employer must provide quick access to the shade when requested.</a:t>
            </a:r>
          </a:p>
          <a:p>
            <a:pPr eaLnBrk="1" hangingPunct="1"/>
            <a:endParaRPr lang="en-US" altLang="en-US" smtClean="0"/>
          </a:p>
          <a:p>
            <a:pPr eaLnBrk="1" hangingPunct="1"/>
            <a:endParaRPr lang="en-US" altLang="en-US" smtClean="0"/>
          </a:p>
        </p:txBody>
      </p:sp>
      <p:pic>
        <p:nvPicPr>
          <p:cNvPr id="41989" name="Picture 4" descr="IMG_01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2362200"/>
            <a:ext cx="47244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2"/>
          <p:cNvSpPr>
            <a:spLocks noGrp="1" noChangeArrowheads="1"/>
          </p:cNvSpPr>
          <p:nvPr>
            <p:ph type="title"/>
          </p:nvPr>
        </p:nvSpPr>
        <p:spPr>
          <a:xfrm>
            <a:off x="762000" y="990600"/>
            <a:ext cx="7239000" cy="781050"/>
          </a:xfrm>
        </p:spPr>
        <p:txBody>
          <a:bodyPr/>
          <a:lstStyle/>
          <a:p>
            <a:pPr eaLnBrk="1" hangingPunct="1"/>
            <a:r>
              <a:rPr lang="en-US" altLang="en-US" sz="2800" dirty="0" smtClean="0">
                <a:cs typeface="Times New Roman" pitchFamily="18" charset="0"/>
              </a:rPr>
              <a:t>Your Rights Against Heat Related Illnesses and How to Protect Yourself</a:t>
            </a:r>
            <a:endParaRPr lang="es-MX" altLang="en-US" sz="2800" dirty="0" smtClean="0">
              <a:cs typeface="Times New Roman" pitchFamily="18" charset="0"/>
            </a:endParaRPr>
          </a:p>
        </p:txBody>
      </p:sp>
      <p:pic>
        <p:nvPicPr>
          <p:cNvPr id="8197" name="Picture 4" descr="onion worker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143000" y="2359025"/>
            <a:ext cx="3271838" cy="218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5" descr="lemon work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2359025"/>
            <a:ext cx="3135313" cy="213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9" name="Picture 6" descr="bell pepp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9513" y="4691063"/>
            <a:ext cx="3149600" cy="211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0" name="Picture 3" descr="grape worker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9200" y="4592638"/>
            <a:ext cx="3171825" cy="221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When the temperature equals or exceeds 95 F </a:t>
            </a:r>
          </a:p>
        </p:txBody>
      </p:sp>
      <p:sp>
        <p:nvSpPr>
          <p:cNvPr id="44035" name="Content Placeholder 2"/>
          <p:cNvSpPr>
            <a:spLocks noGrp="1"/>
          </p:cNvSpPr>
          <p:nvPr>
            <p:ph idx="1"/>
          </p:nvPr>
        </p:nvSpPr>
        <p:spPr/>
        <p:txBody>
          <a:bodyPr/>
          <a:lstStyle/>
          <a:p>
            <a:r>
              <a:rPr lang="en-US" altLang="en-US" sz="3200" smtClean="0"/>
              <a:t>For agricultural employers:</a:t>
            </a:r>
          </a:p>
          <a:p>
            <a:pPr lvl="1"/>
            <a:r>
              <a:rPr lang="en-US" altLang="en-US" sz="2800" smtClean="0"/>
              <a:t>Temperatures of 95F or above, ensure employees take a minimum ten minute net preventative cool-down rest every two hours </a:t>
            </a:r>
          </a:p>
          <a:p>
            <a:pPr lvl="1"/>
            <a:r>
              <a:rPr lang="en-US" altLang="en-US" sz="2800" smtClean="0"/>
              <a:t>Additional ten minute cool-down rest at the end of 8</a:t>
            </a:r>
            <a:r>
              <a:rPr lang="en-US" altLang="en-US" sz="2800" baseline="30000" smtClean="0"/>
              <a:t>th</a:t>
            </a:r>
            <a:r>
              <a:rPr lang="en-US" altLang="en-US" sz="2800" smtClean="0"/>
              <a:t> and 10</a:t>
            </a:r>
            <a:r>
              <a:rPr lang="en-US" altLang="en-US" sz="2800" baseline="30000" smtClean="0"/>
              <a:t>th</a:t>
            </a:r>
            <a:r>
              <a:rPr lang="en-US" altLang="en-US" sz="2800" smtClean="0"/>
              <a:t> hour of work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pPr eaLnBrk="1" hangingPunct="1"/>
            <a:r>
              <a:rPr lang="es-MX" altLang="en-US" sz="3200" smtClean="0"/>
              <a:t>3.  Written Procedures</a:t>
            </a:r>
          </a:p>
        </p:txBody>
      </p:sp>
      <p:sp>
        <p:nvSpPr>
          <p:cNvPr id="45059" name="Rectangle 3"/>
          <p:cNvSpPr>
            <a:spLocks noGrp="1" noChangeArrowheads="1"/>
          </p:cNvSpPr>
          <p:nvPr>
            <p:ph type="body" sz="half" idx="1"/>
          </p:nvPr>
        </p:nvSpPr>
        <p:spPr>
          <a:xfrm>
            <a:off x="838200" y="2362200"/>
            <a:ext cx="4419600" cy="4191000"/>
          </a:xfrm>
        </p:spPr>
        <p:txBody>
          <a:bodyPr/>
          <a:lstStyle/>
          <a:p>
            <a:pPr marL="0" indent="0" eaLnBrk="1" hangingPunct="1">
              <a:lnSpc>
                <a:spcPct val="80000"/>
              </a:lnSpc>
              <a:buFontTx/>
              <a:buNone/>
            </a:pPr>
            <a:r>
              <a:rPr lang="es-MX" altLang="en-US" sz="2000" smtClean="0"/>
              <a:t>The law requires that workers be educated and know their rights in regards to:</a:t>
            </a:r>
          </a:p>
          <a:p>
            <a:pPr lvl="1" eaLnBrk="1" hangingPunct="1">
              <a:lnSpc>
                <a:spcPct val="80000"/>
              </a:lnSpc>
              <a:buFont typeface="Wingdings" pitchFamily="2" charset="2"/>
              <a:buChar char="§"/>
            </a:pPr>
            <a:endParaRPr lang="es-MX" altLang="en-US" sz="2000" smtClean="0"/>
          </a:p>
          <a:p>
            <a:pPr lvl="1" eaLnBrk="1" hangingPunct="1">
              <a:lnSpc>
                <a:spcPct val="80000"/>
              </a:lnSpc>
              <a:buFont typeface="Wingdings" pitchFamily="2" charset="2"/>
              <a:buChar char="§"/>
            </a:pPr>
            <a:r>
              <a:rPr lang="es-MX" altLang="en-US" sz="2000" smtClean="0"/>
              <a:t>Drinking water.</a:t>
            </a:r>
          </a:p>
          <a:p>
            <a:pPr lvl="1" eaLnBrk="1" hangingPunct="1">
              <a:lnSpc>
                <a:spcPct val="80000"/>
              </a:lnSpc>
              <a:buFont typeface="Wingdings" pitchFamily="2" charset="2"/>
              <a:buChar char="§"/>
            </a:pPr>
            <a:endParaRPr lang="es-MX" altLang="en-US" sz="2000" smtClean="0"/>
          </a:p>
          <a:p>
            <a:pPr lvl="1" eaLnBrk="1" hangingPunct="1">
              <a:lnSpc>
                <a:spcPct val="80000"/>
              </a:lnSpc>
              <a:buFont typeface="Wingdings" pitchFamily="2" charset="2"/>
              <a:buChar char="§"/>
            </a:pPr>
            <a:r>
              <a:rPr lang="es-MX" altLang="en-US" sz="2000" smtClean="0"/>
              <a:t>Access to shade.</a:t>
            </a:r>
          </a:p>
          <a:p>
            <a:pPr lvl="1" eaLnBrk="1" hangingPunct="1">
              <a:lnSpc>
                <a:spcPct val="80000"/>
              </a:lnSpc>
              <a:buFont typeface="Wingdings" pitchFamily="2" charset="2"/>
              <a:buNone/>
            </a:pPr>
            <a:endParaRPr lang="es-MX" altLang="en-US" sz="2000" smtClean="0"/>
          </a:p>
          <a:p>
            <a:pPr lvl="1" eaLnBrk="1" hangingPunct="1">
              <a:lnSpc>
                <a:spcPct val="80000"/>
              </a:lnSpc>
              <a:buFont typeface="Wingdings" pitchFamily="2" charset="2"/>
              <a:buChar char="§"/>
            </a:pPr>
            <a:r>
              <a:rPr lang="es-MX" altLang="en-US" sz="2000" smtClean="0"/>
              <a:t>Training for all workers and supervisors.</a:t>
            </a:r>
          </a:p>
          <a:p>
            <a:pPr lvl="1" eaLnBrk="1" hangingPunct="1">
              <a:lnSpc>
                <a:spcPct val="80000"/>
              </a:lnSpc>
              <a:buFont typeface="Wingdings" pitchFamily="2" charset="2"/>
              <a:buChar char="§"/>
            </a:pPr>
            <a:endParaRPr lang="es-MX" altLang="en-US" sz="2000" smtClean="0"/>
          </a:p>
          <a:p>
            <a:pPr lvl="1" eaLnBrk="1" hangingPunct="1">
              <a:lnSpc>
                <a:spcPct val="80000"/>
              </a:lnSpc>
              <a:buFont typeface="Wingdings" pitchFamily="2" charset="2"/>
              <a:buChar char="§"/>
            </a:pPr>
            <a:r>
              <a:rPr lang="es-MX" altLang="en-US" sz="2000" smtClean="0"/>
              <a:t>Respond to emergencies caused by heat illness and provide services without delay.</a:t>
            </a:r>
          </a:p>
        </p:txBody>
      </p:sp>
      <p:pic>
        <p:nvPicPr>
          <p:cNvPr id="45061" name="Picture 4" descr="032_3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346700" y="2405063"/>
            <a:ext cx="3071813" cy="409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a:xfrm>
            <a:off x="762000" y="685800"/>
            <a:ext cx="7924800" cy="1143000"/>
          </a:xfrm>
        </p:spPr>
        <p:txBody>
          <a:bodyPr/>
          <a:lstStyle/>
          <a:p>
            <a:pPr eaLnBrk="1" hangingPunct="1"/>
            <a:r>
              <a:rPr lang="es-MX" altLang="en-US" sz="2800" smtClean="0"/>
              <a:t>4.  Training</a:t>
            </a:r>
          </a:p>
        </p:txBody>
      </p:sp>
      <p:sp>
        <p:nvSpPr>
          <p:cNvPr id="47109" name="Text Placeholder 2"/>
          <p:cNvSpPr>
            <a:spLocks noGrp="1"/>
          </p:cNvSpPr>
          <p:nvPr>
            <p:ph type="body" sz="half" idx="1"/>
          </p:nvPr>
        </p:nvSpPr>
        <p:spPr>
          <a:xfrm>
            <a:off x="838200" y="2362200"/>
            <a:ext cx="3770313" cy="4495800"/>
          </a:xfrm>
        </p:spPr>
        <p:txBody>
          <a:bodyPr/>
          <a:lstStyle/>
          <a:p>
            <a:pPr eaLnBrk="1" hangingPunct="1">
              <a:buFont typeface="Wingdings" pitchFamily="2" charset="2"/>
              <a:buNone/>
            </a:pPr>
            <a:r>
              <a:rPr lang="es-MX" altLang="en-US" sz="2000" smtClean="0"/>
              <a:t>All workers must recieve training in:</a:t>
            </a:r>
            <a:r>
              <a:rPr lang="es-MX" altLang="en-US" sz="1800" smtClean="0"/>
              <a:t> </a:t>
            </a:r>
          </a:p>
          <a:p>
            <a:pPr eaLnBrk="1" hangingPunct="1"/>
            <a:r>
              <a:rPr lang="es-MX" altLang="en-US" sz="1600" smtClean="0"/>
              <a:t>The Procedures for the prevention of illnesses caused by heat. </a:t>
            </a:r>
          </a:p>
          <a:p>
            <a:pPr eaLnBrk="1" hangingPunct="1"/>
            <a:endParaRPr lang="es-MX" altLang="en-US" sz="1600" smtClean="0"/>
          </a:p>
          <a:p>
            <a:pPr eaLnBrk="1" hangingPunct="1"/>
            <a:r>
              <a:rPr lang="es-MX" altLang="en-US" sz="1600" smtClean="0"/>
              <a:t>The importance of drinking water frequently and in small quantities. </a:t>
            </a:r>
          </a:p>
          <a:p>
            <a:pPr eaLnBrk="1" hangingPunct="1"/>
            <a:endParaRPr lang="es-MX" altLang="en-US" sz="1600" smtClean="0"/>
          </a:p>
          <a:p>
            <a:pPr eaLnBrk="1" hangingPunct="1"/>
            <a:r>
              <a:rPr lang="es-MX" altLang="en-US" sz="1600" smtClean="0"/>
              <a:t>The different types of illnesses caused by heat and common signs and symptoms. </a:t>
            </a:r>
          </a:p>
          <a:p>
            <a:pPr eaLnBrk="1" hangingPunct="1"/>
            <a:endParaRPr lang="es-MX" altLang="en-US" sz="1600" smtClean="0"/>
          </a:p>
          <a:p>
            <a:pPr eaLnBrk="1" hangingPunct="1"/>
            <a:r>
              <a:rPr lang="es-MX" altLang="en-US" sz="1600" smtClean="0"/>
              <a:t>Information, contacts and procedures in case of an emergency.</a:t>
            </a:r>
          </a:p>
          <a:p>
            <a:pPr>
              <a:lnSpc>
                <a:spcPct val="80000"/>
              </a:lnSpc>
            </a:pPr>
            <a:endParaRPr lang="en-US" altLang="en-US" sz="1800" smtClean="0"/>
          </a:p>
        </p:txBody>
      </p:sp>
      <p:pic>
        <p:nvPicPr>
          <p:cNvPr id="47110" name="Picture 4" title="Photo - workers receiving a training on a field. The trainer is in a shade but the workers are not"/>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724400" y="2743200"/>
            <a:ext cx="414655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es-MX" altLang="en-US" sz="2800" smtClean="0"/>
              <a:t>Emergency Procedures</a:t>
            </a:r>
          </a:p>
        </p:txBody>
      </p:sp>
      <p:sp>
        <p:nvSpPr>
          <p:cNvPr id="49155" name="Rectangle 3"/>
          <p:cNvSpPr>
            <a:spLocks noGrp="1" noChangeArrowheads="1"/>
          </p:cNvSpPr>
          <p:nvPr>
            <p:ph type="body" idx="1"/>
          </p:nvPr>
        </p:nvSpPr>
        <p:spPr>
          <a:xfrm>
            <a:off x="838200" y="2362200"/>
            <a:ext cx="5562600" cy="3724275"/>
          </a:xfrm>
        </p:spPr>
        <p:txBody>
          <a:bodyPr/>
          <a:lstStyle/>
          <a:p>
            <a:pPr eaLnBrk="1" hangingPunct="1">
              <a:lnSpc>
                <a:spcPct val="90000"/>
              </a:lnSpc>
            </a:pPr>
            <a:r>
              <a:rPr lang="es-MX" altLang="en-US" sz="2400" dirty="0" err="1" smtClean="0"/>
              <a:t>The</a:t>
            </a:r>
            <a:r>
              <a:rPr lang="es-MX" altLang="en-US" sz="2400" dirty="0" smtClean="0"/>
              <a:t> </a:t>
            </a:r>
            <a:r>
              <a:rPr lang="es-MX" altLang="en-US" sz="2400" dirty="0" err="1" smtClean="0"/>
              <a:t>employer</a:t>
            </a:r>
            <a:r>
              <a:rPr lang="es-MX" altLang="en-US" sz="2400" dirty="0" smtClean="0"/>
              <a:t> </a:t>
            </a:r>
            <a:r>
              <a:rPr lang="es-MX" altLang="en-US" sz="2400" dirty="0" err="1" smtClean="0"/>
              <a:t>or</a:t>
            </a:r>
            <a:r>
              <a:rPr lang="es-MX" altLang="en-US" sz="2400" dirty="0" smtClean="0"/>
              <a:t> supervisor </a:t>
            </a:r>
            <a:r>
              <a:rPr lang="es-MX" altLang="en-US" sz="2400" dirty="0" err="1" smtClean="0"/>
              <a:t>is</a:t>
            </a:r>
            <a:r>
              <a:rPr lang="es-MX" altLang="en-US" sz="2400" dirty="0" smtClean="0"/>
              <a:t> </a:t>
            </a:r>
            <a:r>
              <a:rPr lang="es-MX" altLang="en-US" sz="2400" dirty="0" err="1" smtClean="0"/>
              <a:t>responsible</a:t>
            </a:r>
            <a:r>
              <a:rPr lang="es-MX" altLang="en-US" sz="2400" dirty="0" smtClean="0"/>
              <a:t> to </a:t>
            </a:r>
            <a:r>
              <a:rPr lang="es-MX" altLang="en-US" sz="2400" dirty="0" err="1" smtClean="0"/>
              <a:t>responding</a:t>
            </a:r>
            <a:r>
              <a:rPr lang="es-MX" altLang="en-US" sz="2400" dirty="0" smtClean="0"/>
              <a:t> to </a:t>
            </a:r>
            <a:r>
              <a:rPr lang="es-MX" altLang="en-US" sz="2400" dirty="0" err="1" smtClean="0"/>
              <a:t>symptoms</a:t>
            </a:r>
            <a:r>
              <a:rPr lang="es-MX" altLang="en-US" sz="2400" dirty="0" smtClean="0"/>
              <a:t> of </a:t>
            </a:r>
            <a:r>
              <a:rPr lang="es-MX" altLang="en-US" sz="2400" dirty="0" err="1" smtClean="0"/>
              <a:t>possible</a:t>
            </a:r>
            <a:r>
              <a:rPr lang="es-MX" altLang="en-US" sz="2400" dirty="0" smtClean="0"/>
              <a:t> </a:t>
            </a:r>
            <a:r>
              <a:rPr lang="es-MX" altLang="en-US" sz="2400" dirty="0" err="1" smtClean="0"/>
              <a:t>illnesses</a:t>
            </a:r>
            <a:r>
              <a:rPr lang="es-MX" altLang="en-US" sz="2400" dirty="0" smtClean="0"/>
              <a:t> </a:t>
            </a:r>
            <a:r>
              <a:rPr lang="es-MX" altLang="en-US" sz="2400" dirty="0" err="1" smtClean="0"/>
              <a:t>caused</a:t>
            </a:r>
            <a:r>
              <a:rPr lang="es-MX" altLang="en-US" sz="2400" dirty="0" smtClean="0"/>
              <a:t> </a:t>
            </a:r>
            <a:r>
              <a:rPr lang="es-MX" altLang="en-US" sz="2400" dirty="0" err="1" smtClean="0"/>
              <a:t>by</a:t>
            </a:r>
            <a:r>
              <a:rPr lang="es-MX" altLang="en-US" sz="2400" dirty="0" smtClean="0"/>
              <a:t> </a:t>
            </a:r>
            <a:r>
              <a:rPr lang="es-MX" altLang="en-US" sz="2400" dirty="0" err="1" smtClean="0"/>
              <a:t>heat</a:t>
            </a:r>
            <a:r>
              <a:rPr lang="es-MX" altLang="en-US" sz="2400" dirty="0" smtClean="0"/>
              <a:t>.</a:t>
            </a:r>
          </a:p>
          <a:p>
            <a:pPr eaLnBrk="1" hangingPunct="1">
              <a:lnSpc>
                <a:spcPct val="90000"/>
              </a:lnSpc>
            </a:pPr>
            <a:r>
              <a:rPr lang="en-US" altLang="en-US" sz="2400" dirty="0" smtClean="0"/>
              <a:t>Contact medical services in an emergency.</a:t>
            </a:r>
            <a:endParaRPr lang="es-MX" altLang="en-US" sz="2400" dirty="0" smtClean="0"/>
          </a:p>
          <a:p>
            <a:pPr eaLnBrk="1" hangingPunct="1">
              <a:lnSpc>
                <a:spcPct val="90000"/>
              </a:lnSpc>
            </a:pPr>
            <a:r>
              <a:rPr lang="es-MX" altLang="en-US" sz="2400" dirty="0" err="1" smtClean="0"/>
              <a:t>Provide</a:t>
            </a:r>
            <a:r>
              <a:rPr lang="es-MX" altLang="en-US" sz="2400" dirty="0" smtClean="0"/>
              <a:t> </a:t>
            </a:r>
            <a:r>
              <a:rPr lang="es-MX" altLang="en-US" sz="2400" dirty="0" err="1" smtClean="0"/>
              <a:t>clear</a:t>
            </a:r>
            <a:r>
              <a:rPr lang="es-MX" altLang="en-US" sz="2400" dirty="0" smtClean="0"/>
              <a:t> and precise </a:t>
            </a:r>
            <a:r>
              <a:rPr lang="es-MX" altLang="en-US" sz="2400" dirty="0" err="1" smtClean="0"/>
              <a:t>directions</a:t>
            </a:r>
            <a:r>
              <a:rPr lang="es-MX" altLang="en-US" sz="2400" dirty="0" smtClean="0"/>
              <a:t> to </a:t>
            </a:r>
            <a:r>
              <a:rPr lang="es-MX" altLang="en-US" sz="2400" dirty="0" err="1" smtClean="0"/>
              <a:t>the</a:t>
            </a:r>
            <a:r>
              <a:rPr lang="es-MX" altLang="en-US" sz="2400" dirty="0" smtClean="0"/>
              <a:t> </a:t>
            </a:r>
            <a:r>
              <a:rPr lang="es-MX" altLang="en-US" sz="2400" dirty="0" err="1" smtClean="0"/>
              <a:t>workplace</a:t>
            </a:r>
            <a:r>
              <a:rPr lang="es-MX" altLang="en-US" sz="2400" dirty="0" smtClean="0"/>
              <a:t>.</a:t>
            </a:r>
          </a:p>
          <a:p>
            <a:pPr eaLnBrk="1" hangingPunct="1">
              <a:lnSpc>
                <a:spcPct val="90000"/>
              </a:lnSpc>
            </a:pPr>
            <a:r>
              <a:rPr lang="en-US" altLang="en-US" sz="2400" dirty="0" smtClean="0"/>
              <a:t>Summary of the laws and rights relating to heat stress.</a:t>
            </a:r>
            <a:endParaRPr lang="es-MX" altLang="en-US" sz="2400" dirty="0" smtClean="0"/>
          </a:p>
          <a:p>
            <a:pPr marL="457200" lvl="1" indent="0" eaLnBrk="1" hangingPunct="1">
              <a:lnSpc>
                <a:spcPct val="90000"/>
              </a:lnSpc>
              <a:buFontTx/>
              <a:buNone/>
            </a:pPr>
            <a:endParaRPr lang="en-US" altLang="en-US" dirty="0" smtClean="0"/>
          </a:p>
        </p:txBody>
      </p:sp>
      <p:pic>
        <p:nvPicPr>
          <p:cNvPr id="49157" name="Picture 4" descr="MP90040045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24384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What happens if the employer does not follow the law ?</a:t>
            </a:r>
          </a:p>
        </p:txBody>
      </p:sp>
      <p:sp>
        <p:nvSpPr>
          <p:cNvPr id="51203" name="Content Placeholder 2"/>
          <p:cNvSpPr>
            <a:spLocks noGrp="1"/>
          </p:cNvSpPr>
          <p:nvPr>
            <p:ph idx="1"/>
          </p:nvPr>
        </p:nvSpPr>
        <p:spPr>
          <a:xfrm>
            <a:off x="838200" y="2362200"/>
            <a:ext cx="7693025" cy="4495800"/>
          </a:xfrm>
        </p:spPr>
        <p:txBody>
          <a:bodyPr/>
          <a:lstStyle/>
          <a:p>
            <a:r>
              <a:rPr lang="en-US" altLang="en-US" sz="2400" dirty="0" smtClean="0"/>
              <a:t>An employer may risk an Order Prohibiting Use (OPU) and a citation if the heat and lack of facilities create an imminent hazard. </a:t>
            </a:r>
          </a:p>
          <a:p>
            <a:r>
              <a:rPr lang="en-US" altLang="en-US" sz="2400" dirty="0" smtClean="0"/>
              <a:t>An OPU may be issued if: </a:t>
            </a:r>
          </a:p>
          <a:p>
            <a:pPr lvl="2"/>
            <a:r>
              <a:rPr lang="en-US" altLang="en-US" sz="1800" dirty="0" smtClean="0"/>
              <a:t>The temperature is ≥ 95F and water, shade, training or emergency procedures are not in place;</a:t>
            </a:r>
          </a:p>
          <a:p>
            <a:pPr lvl="2"/>
            <a:r>
              <a:rPr lang="en-US" altLang="en-US" sz="1800" dirty="0" smtClean="0"/>
              <a:t>The temperature is ≥ 80F, and there is a heat wave, heavy workload or other critical factor putting employees in danger.</a:t>
            </a:r>
          </a:p>
          <a:p>
            <a:r>
              <a:rPr lang="en-US" altLang="en-US" sz="2000" dirty="0" smtClean="0"/>
              <a:t>An OPU</a:t>
            </a:r>
            <a:r>
              <a:rPr lang="en-US" altLang="en-US" sz="2000" b="1" dirty="0" smtClean="0"/>
              <a:t>:</a:t>
            </a:r>
          </a:p>
          <a:p>
            <a:pPr lvl="1"/>
            <a:r>
              <a:rPr lang="en-US" altLang="en-US" sz="1800" dirty="0" smtClean="0"/>
              <a:t>Will shut down the operation, and;</a:t>
            </a:r>
          </a:p>
          <a:p>
            <a:pPr lvl="1"/>
            <a:r>
              <a:rPr lang="en-US" altLang="en-US" sz="1800" dirty="0" smtClean="0"/>
              <a:t>Work will not be allowed to resume until the employer demonstrates that the imminent hazard has been corrected. </a:t>
            </a:r>
          </a:p>
          <a:p>
            <a:pPr lvl="1"/>
            <a:endParaRPr lang="en-US" altLang="en-US" sz="800" dirty="0" smtClean="0"/>
          </a:p>
          <a:p>
            <a:pPr lvl="1"/>
            <a:endParaRPr lang="en-US" altLang="en-US" sz="1400" dirty="0" smtClean="0"/>
          </a:p>
          <a:p>
            <a:pPr lvl="1"/>
            <a:endParaRPr lang="en-US" altLang="en-US" sz="800" dirty="0" smtClean="0"/>
          </a:p>
          <a:p>
            <a:endParaRPr lang="en-US" alt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r>
              <a:rPr lang="en-US" altLang="en-US" sz="4800" dirty="0" smtClean="0"/>
              <a:t>A Video…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a:xfrm>
            <a:off x="685800" y="762000"/>
            <a:ext cx="7772400" cy="1143000"/>
          </a:xfrm>
        </p:spPr>
        <p:txBody>
          <a:bodyPr/>
          <a:lstStyle/>
          <a:p>
            <a:pPr eaLnBrk="1" hangingPunct="1"/>
            <a:r>
              <a:rPr lang="en-US" altLang="en-US" sz="4800" dirty="0" smtClean="0"/>
              <a:t>Questions?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s-MX" altLang="en-US" smtClean="0"/>
              <a:t>Evaluation</a:t>
            </a:r>
          </a:p>
        </p:txBody>
      </p:sp>
      <p:pic>
        <p:nvPicPr>
          <p:cNvPr id="56324" name="Picture 7" descr="dnbcch-arvin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3429000"/>
            <a:ext cx="48006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LE_afs_afs_L_work_soft_lettucecutters"/>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914400" y="2362200"/>
            <a:ext cx="4132263"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p:txBody>
          <a:bodyPr/>
          <a:lstStyle/>
          <a:p>
            <a:pPr eaLnBrk="1" hangingPunct="1"/>
            <a:r>
              <a:rPr lang="en-US" altLang="en-US" sz="4800" dirty="0" smtClean="0"/>
              <a:t>Introduction</a:t>
            </a:r>
            <a:r>
              <a:rPr lang="en-US" altLang="en-US" sz="2800" dirty="0" smtClean="0"/>
              <a:t> </a:t>
            </a:r>
          </a:p>
        </p:txBody>
      </p:sp>
      <p:pic>
        <p:nvPicPr>
          <p:cNvPr id="10245" name="Picture 8" descr="dnbcch-bellpeppers2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429000"/>
            <a:ext cx="4114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1"/>
          <p:cNvSpPr txBox="1">
            <a:spLocks noChangeArrowheads="1"/>
          </p:cNvSpPr>
          <p:nvPr/>
        </p:nvSpPr>
        <p:spPr bwMode="auto">
          <a:xfrm>
            <a:off x="5486400" y="6248400"/>
            <a:ext cx="3429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itchFamily="2" charset="2"/>
              <a:buChar char="l"/>
              <a:defRPr sz="2800">
                <a:solidFill>
                  <a:schemeClr val="tx1"/>
                </a:solidFill>
                <a:latin typeface="Arial" charset="0"/>
                <a:cs typeface="Arial" charset="0"/>
              </a:defRPr>
            </a:lvl1pPr>
            <a:lvl2pPr marL="742950" indent="-285750">
              <a:spcBef>
                <a:spcPct val="20000"/>
              </a:spcBef>
              <a:buClr>
                <a:schemeClr val="tx1"/>
              </a:buClr>
              <a:buSzPct val="75000"/>
              <a:buChar char="–"/>
              <a:defRPr sz="24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cs typeface="Arial" charset="0"/>
              </a:defRPr>
            </a:lvl3pPr>
            <a:lvl4pPr marL="1600200" indent="-228600">
              <a:spcBef>
                <a:spcPct val="20000"/>
              </a:spcBef>
              <a:buClr>
                <a:schemeClr val="tx1"/>
              </a:buClr>
              <a:buSzPct val="80000"/>
              <a:buChar char="–"/>
              <a:defRPr>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buChar char="l"/>
              <a:defRPr>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cs typeface="Arial" charset="0"/>
              </a:defRPr>
            </a:lvl9pPr>
          </a:lstStyle>
          <a:p>
            <a:pPr eaLnBrk="1" hangingPunct="1">
              <a:spcBef>
                <a:spcPct val="0"/>
              </a:spcBef>
              <a:buClrTx/>
              <a:buSzTx/>
              <a:buFontTx/>
              <a:buNone/>
            </a:pPr>
            <a:r>
              <a:rPr lang="en-US" altLang="en-US" sz="1400"/>
              <a:t>Photos by David Bacon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4800" dirty="0" smtClean="0"/>
              <a:t>Program</a:t>
            </a:r>
          </a:p>
        </p:txBody>
      </p:sp>
      <p:sp>
        <p:nvSpPr>
          <p:cNvPr id="12291" name="Content Placeholder 2"/>
          <p:cNvSpPr>
            <a:spLocks noGrp="1"/>
          </p:cNvSpPr>
          <p:nvPr>
            <p:ph idx="1"/>
          </p:nvPr>
        </p:nvSpPr>
        <p:spPr>
          <a:xfrm>
            <a:off x="838200" y="2362200"/>
            <a:ext cx="7693025" cy="3733800"/>
          </a:xfrm>
        </p:spPr>
        <p:txBody>
          <a:bodyPr/>
          <a:lstStyle/>
          <a:p>
            <a:pPr eaLnBrk="1" hangingPunct="1"/>
            <a:r>
              <a:rPr lang="en-US" altLang="en-US" smtClean="0"/>
              <a:t>Welcome and Introduction</a:t>
            </a:r>
          </a:p>
          <a:p>
            <a:pPr eaLnBrk="1" hangingPunct="1"/>
            <a:r>
              <a:rPr lang="en-US" altLang="en-US" smtClean="0"/>
              <a:t>Evaluation before the Training </a:t>
            </a:r>
          </a:p>
          <a:p>
            <a:pPr eaLnBrk="1" hangingPunct="1"/>
            <a:r>
              <a:rPr lang="en-US" altLang="en-US" smtClean="0"/>
              <a:t>What is Heat Illness?</a:t>
            </a:r>
          </a:p>
          <a:p>
            <a:pPr eaLnBrk="1" hangingPunct="1"/>
            <a:r>
              <a:rPr lang="en-US" altLang="en-US" smtClean="0"/>
              <a:t>Signs and Symptoms</a:t>
            </a:r>
          </a:p>
          <a:p>
            <a:pPr eaLnBrk="1" hangingPunct="1"/>
            <a:r>
              <a:rPr lang="en-US" altLang="en-US" smtClean="0"/>
              <a:t>The Four Elements for Prevention</a:t>
            </a:r>
          </a:p>
          <a:p>
            <a:pPr eaLnBrk="1" hangingPunct="1"/>
            <a:r>
              <a:rPr lang="en-US" altLang="en-US" smtClean="0"/>
              <a:t>Emergency Procedures</a:t>
            </a:r>
          </a:p>
          <a:p>
            <a:pPr eaLnBrk="1" hangingPunct="1"/>
            <a:r>
              <a:rPr lang="en-US" altLang="en-US" smtClean="0"/>
              <a:t>Evaluation after the Training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s-MX" altLang="en-US" sz="2800" smtClean="0"/>
              <a:t>What is Heat Stress?</a:t>
            </a:r>
          </a:p>
        </p:txBody>
      </p:sp>
      <p:sp>
        <p:nvSpPr>
          <p:cNvPr id="9220" name="Rectangle 3"/>
          <p:cNvSpPr>
            <a:spLocks noGrp="1" noChangeArrowheads="1"/>
          </p:cNvSpPr>
          <p:nvPr>
            <p:ph type="body" idx="1"/>
          </p:nvPr>
        </p:nvSpPr>
        <p:spPr>
          <a:xfrm>
            <a:off x="914400" y="2514600"/>
            <a:ext cx="7693025" cy="3724275"/>
          </a:xfrm>
        </p:spPr>
        <p:txBody>
          <a:bodyPr/>
          <a:lstStyle/>
          <a:p>
            <a:pPr eaLnBrk="1" hangingPunct="1">
              <a:defRPr/>
            </a:pPr>
            <a:r>
              <a:rPr lang="en-US" altLang="en-US" sz="2400" dirty="0" smtClean="0"/>
              <a:t>Heat Stress is one of the illnesses caused by heat.</a:t>
            </a:r>
          </a:p>
          <a:p>
            <a:pPr eaLnBrk="1" hangingPunct="1">
              <a:defRPr/>
            </a:pPr>
            <a:endParaRPr lang="en-US" altLang="en-US" sz="2400" dirty="0" smtClean="0"/>
          </a:p>
          <a:p>
            <a:pPr eaLnBrk="1" hangingPunct="1">
              <a:defRPr/>
            </a:pPr>
            <a:r>
              <a:rPr lang="en-US" altLang="en-US" sz="2400" dirty="0" smtClean="0"/>
              <a:t>If you do not take precaution these illnesses can cause death.</a:t>
            </a:r>
          </a:p>
          <a:p>
            <a:pPr eaLnBrk="1" hangingPunct="1">
              <a:defRPr/>
            </a:pPr>
            <a:endParaRPr lang="es-MX" altLang="en-US" sz="2400" dirty="0" smtClean="0"/>
          </a:p>
          <a:p>
            <a:pPr eaLnBrk="1" hangingPunct="1">
              <a:defRPr/>
            </a:pPr>
            <a:r>
              <a:rPr lang="en-US" altLang="en-US" sz="2400" dirty="0" smtClean="0"/>
              <a:t>If you feel the following symptoms please</a:t>
            </a:r>
          </a:p>
          <a:p>
            <a:pPr marL="0" indent="0" eaLnBrk="1" hangingPunct="1">
              <a:buFont typeface="Wingdings" pitchFamily="2" charset="2"/>
              <a:buNone/>
              <a:defRPr/>
            </a:pPr>
            <a:r>
              <a:rPr lang="en-US" altLang="en-US" sz="2400" dirty="0" smtClean="0"/>
              <a:t>    inform your supervisor or co-worker.</a:t>
            </a:r>
          </a:p>
        </p:txBody>
      </p:sp>
      <p:pic>
        <p:nvPicPr>
          <p:cNvPr id="14341" name="Picture 4" descr="heat_exhaustion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3810000"/>
            <a:ext cx="1635125" cy="273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838200" y="838200"/>
            <a:ext cx="7924800" cy="1143000"/>
          </a:xfrm>
        </p:spPr>
        <p:txBody>
          <a:bodyPr/>
          <a:lstStyle/>
          <a:p>
            <a:pPr eaLnBrk="1" hangingPunct="1"/>
            <a:r>
              <a:rPr lang="es-MX" altLang="en-US" sz="2800" smtClean="0"/>
              <a:t>Signs and Symptoms of Heat Related Illnesses</a:t>
            </a:r>
          </a:p>
        </p:txBody>
      </p:sp>
      <p:sp>
        <p:nvSpPr>
          <p:cNvPr id="5" name="Rectangle 3"/>
          <p:cNvSpPr txBox="1">
            <a:spLocks noChangeArrowheads="1"/>
          </p:cNvSpPr>
          <p:nvPr/>
        </p:nvSpPr>
        <p:spPr bwMode="auto">
          <a:xfrm>
            <a:off x="5295900" y="2324100"/>
            <a:ext cx="434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90000"/>
              </a:lnSpc>
              <a:spcBef>
                <a:spcPct val="20000"/>
              </a:spcBef>
              <a:buClr>
                <a:schemeClr val="tx1"/>
              </a:buClr>
              <a:buSzPct val="75000"/>
              <a:buFont typeface="Wingdings" pitchFamily="2" charset="2"/>
              <a:buNone/>
              <a:defRPr/>
            </a:pPr>
            <a:r>
              <a:rPr lang="es-MX" sz="2400" b="1" dirty="0" smtClean="0">
                <a:effectLst>
                  <a:outerShdw blurRad="38100" dist="38100" dir="2700000" algn="tl">
                    <a:srgbClr val="C0C0C0"/>
                  </a:outerShdw>
                </a:effectLst>
              </a:rPr>
              <a:t>	</a:t>
            </a:r>
            <a:r>
              <a:rPr lang="en-US" sz="2400" b="1" dirty="0" smtClean="0">
                <a:effectLst>
                  <a:outerShdw blurRad="38100" dist="38100" dir="2700000" algn="tl">
                    <a:srgbClr val="C0C0C0"/>
                  </a:outerShdw>
                </a:effectLst>
              </a:rPr>
              <a:t>Heat Stress</a:t>
            </a:r>
            <a:r>
              <a:rPr lang="es-MX" sz="2400" b="1" dirty="0" smtClean="0">
                <a:effectLst>
                  <a:outerShdw blurRad="38100" dist="38100" dir="2700000" algn="tl">
                    <a:srgbClr val="C0C0C0"/>
                  </a:outerShdw>
                </a:effectLst>
              </a:rPr>
              <a:t>:</a:t>
            </a:r>
          </a:p>
          <a:p>
            <a:pPr eaLnBrk="1" hangingPunct="1">
              <a:spcBef>
                <a:spcPct val="20000"/>
              </a:spcBef>
              <a:buClr>
                <a:schemeClr val="tx1"/>
              </a:buClr>
              <a:buSzPct val="75000"/>
              <a:buFont typeface="Wingdings" pitchFamily="2" charset="2"/>
              <a:buNone/>
              <a:defRPr/>
            </a:pPr>
            <a:endParaRPr lang="es-MX" sz="1400" dirty="0" smtClean="0">
              <a:effectLst>
                <a:outerShdw blurRad="38100" dist="38100" dir="2700000" algn="tl">
                  <a:srgbClr val="C0C0C0"/>
                </a:outerShdw>
              </a:effectLst>
            </a:endParaRPr>
          </a:p>
          <a:p>
            <a:pPr eaLnBrk="1" hangingPunct="1">
              <a:spcBef>
                <a:spcPct val="20000"/>
              </a:spcBef>
              <a:buClr>
                <a:schemeClr val="tx1"/>
              </a:buClr>
              <a:buSzPct val="75000"/>
              <a:buFont typeface="Arial" charset="0"/>
              <a:buChar char="•"/>
              <a:defRPr/>
            </a:pPr>
            <a:r>
              <a:rPr lang="en-US" sz="1800" dirty="0" smtClean="0"/>
              <a:t>Dried, red skin	</a:t>
            </a:r>
          </a:p>
          <a:p>
            <a:pPr eaLnBrk="1" hangingPunct="1">
              <a:spcBef>
                <a:spcPct val="20000"/>
              </a:spcBef>
              <a:buClr>
                <a:schemeClr val="tx1"/>
              </a:buClr>
              <a:buSzPct val="75000"/>
              <a:buFont typeface="Arial" charset="0"/>
              <a:buChar char="•"/>
              <a:defRPr/>
            </a:pPr>
            <a:r>
              <a:rPr lang="en-US" sz="1800" dirty="0" smtClean="0"/>
              <a:t>Red hot skin</a:t>
            </a:r>
          </a:p>
          <a:p>
            <a:pPr eaLnBrk="1" hangingPunct="1">
              <a:spcBef>
                <a:spcPct val="20000"/>
              </a:spcBef>
              <a:buClr>
                <a:schemeClr val="tx1"/>
              </a:buClr>
              <a:buSzPct val="75000"/>
              <a:buFont typeface="Arial" charset="0"/>
              <a:buChar char="•"/>
              <a:defRPr/>
            </a:pPr>
            <a:r>
              <a:rPr lang="en-US" sz="1800" dirty="0" smtClean="0"/>
              <a:t>High body temperature</a:t>
            </a:r>
          </a:p>
          <a:p>
            <a:pPr eaLnBrk="1" hangingPunct="1">
              <a:spcBef>
                <a:spcPct val="20000"/>
              </a:spcBef>
              <a:buClr>
                <a:schemeClr val="tx1"/>
              </a:buClr>
              <a:buSzPct val="75000"/>
              <a:buFont typeface="Arial" charset="0"/>
              <a:buChar char="•"/>
              <a:defRPr/>
            </a:pPr>
            <a:r>
              <a:rPr lang="en-US" sz="1800" dirty="0" smtClean="0"/>
              <a:t>Disoriented</a:t>
            </a:r>
          </a:p>
          <a:p>
            <a:pPr eaLnBrk="1" hangingPunct="1">
              <a:spcBef>
                <a:spcPct val="20000"/>
              </a:spcBef>
              <a:buClr>
                <a:schemeClr val="tx1"/>
              </a:buClr>
              <a:buSzPct val="75000"/>
              <a:buFont typeface="Arial" charset="0"/>
              <a:buChar char="•"/>
              <a:defRPr/>
            </a:pPr>
            <a:r>
              <a:rPr lang="en-US" sz="1800" dirty="0" smtClean="0"/>
              <a:t>Confusion</a:t>
            </a:r>
          </a:p>
          <a:p>
            <a:pPr eaLnBrk="1" hangingPunct="1">
              <a:spcBef>
                <a:spcPct val="20000"/>
              </a:spcBef>
              <a:buClr>
                <a:schemeClr val="tx1"/>
              </a:buClr>
              <a:buSzPct val="75000"/>
              <a:buFont typeface="Arial" charset="0"/>
              <a:buChar char="•"/>
              <a:defRPr/>
            </a:pPr>
            <a:r>
              <a:rPr lang="en-US" sz="1800" dirty="0" smtClean="0"/>
              <a:t>Fainting</a:t>
            </a:r>
          </a:p>
          <a:p>
            <a:pPr eaLnBrk="1" hangingPunct="1">
              <a:spcBef>
                <a:spcPct val="20000"/>
              </a:spcBef>
              <a:buClr>
                <a:schemeClr val="tx1"/>
              </a:buClr>
              <a:buSzPct val="75000"/>
              <a:buFont typeface="Arial" charset="0"/>
              <a:buChar char="•"/>
              <a:defRPr/>
            </a:pPr>
            <a:r>
              <a:rPr lang="en-US" sz="1800" dirty="0" smtClean="0"/>
              <a:t>Convulsions &amp; Seizures </a:t>
            </a:r>
          </a:p>
          <a:p>
            <a:pPr eaLnBrk="1" hangingPunct="1">
              <a:spcBef>
                <a:spcPct val="20000"/>
              </a:spcBef>
              <a:buClr>
                <a:schemeClr val="tx1"/>
              </a:buClr>
              <a:buSzPct val="75000"/>
              <a:buFont typeface="Arial" charset="0"/>
              <a:buChar char="•"/>
              <a:defRPr/>
            </a:pPr>
            <a:endParaRPr lang="en-US" sz="1800" dirty="0" smtClean="0"/>
          </a:p>
          <a:p>
            <a:pPr eaLnBrk="1" hangingPunct="1">
              <a:spcBef>
                <a:spcPct val="20000"/>
              </a:spcBef>
              <a:buClr>
                <a:schemeClr val="tx1"/>
              </a:buClr>
              <a:buSzPct val="75000"/>
              <a:buFontTx/>
              <a:buChar char="•"/>
              <a:defRPr/>
            </a:pPr>
            <a:endParaRPr lang="es-MX" dirty="0" smtClean="0"/>
          </a:p>
        </p:txBody>
      </p:sp>
      <p:sp>
        <p:nvSpPr>
          <p:cNvPr id="6" name="Rectangle 3"/>
          <p:cNvSpPr txBox="1">
            <a:spLocks noChangeArrowheads="1"/>
          </p:cNvSpPr>
          <p:nvPr/>
        </p:nvSpPr>
        <p:spPr bwMode="auto">
          <a:xfrm>
            <a:off x="838200" y="2324100"/>
            <a:ext cx="441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lnSpc>
                <a:spcPct val="90000"/>
              </a:lnSpc>
              <a:spcBef>
                <a:spcPct val="20000"/>
              </a:spcBef>
              <a:buClr>
                <a:schemeClr val="tx1"/>
              </a:buClr>
              <a:buSzPct val="75000"/>
              <a:buFont typeface="Wingdings" pitchFamily="2" charset="2"/>
              <a:buNone/>
              <a:defRPr/>
            </a:pPr>
            <a:r>
              <a:rPr lang="es-MX" sz="2400" b="1" dirty="0" smtClean="0">
                <a:effectLst>
                  <a:outerShdw blurRad="38100" dist="38100" dir="2700000" algn="tl">
                    <a:srgbClr val="C0C0C0"/>
                  </a:outerShdw>
                </a:effectLst>
              </a:rPr>
              <a:t>	</a:t>
            </a:r>
            <a:r>
              <a:rPr lang="en-US" sz="2400" b="1" dirty="0" smtClean="0">
                <a:effectLst>
                  <a:outerShdw blurRad="38100" dist="38100" dir="2700000" algn="tl">
                    <a:srgbClr val="C0C0C0"/>
                  </a:outerShdw>
                </a:effectLst>
              </a:rPr>
              <a:t>Heat Exhaustion</a:t>
            </a:r>
            <a:r>
              <a:rPr lang="es-MX" sz="2400" b="1" dirty="0" smtClean="0">
                <a:effectLst>
                  <a:outerShdw blurRad="38100" dist="38100" dir="2700000" algn="tl">
                    <a:srgbClr val="C0C0C0"/>
                  </a:outerShdw>
                </a:effectLst>
              </a:rPr>
              <a:t>:</a:t>
            </a:r>
          </a:p>
          <a:p>
            <a:pPr eaLnBrk="1" hangingPunct="1">
              <a:lnSpc>
                <a:spcPct val="90000"/>
              </a:lnSpc>
              <a:spcBef>
                <a:spcPct val="20000"/>
              </a:spcBef>
              <a:buClr>
                <a:schemeClr val="tx1"/>
              </a:buClr>
              <a:buSzPct val="75000"/>
              <a:buFont typeface="Wingdings" pitchFamily="2" charset="2"/>
              <a:buNone/>
              <a:defRPr/>
            </a:pPr>
            <a:r>
              <a:rPr lang="es-MX" sz="2400" b="1" dirty="0" smtClean="0">
                <a:effectLst>
                  <a:outerShdw blurRad="38100" dist="38100" dir="2700000" algn="tl">
                    <a:srgbClr val="C0C0C0"/>
                  </a:outerShdw>
                </a:effectLst>
              </a:rPr>
              <a:t>	</a:t>
            </a:r>
            <a:endParaRPr lang="es-MX" dirty="0" smtClean="0">
              <a:effectLst>
                <a:outerShdw blurRad="38100" dist="38100" dir="2700000" algn="tl">
                  <a:srgbClr val="C0C0C0"/>
                </a:outerShdw>
              </a:effectLst>
            </a:endParaRPr>
          </a:p>
          <a:p>
            <a:pPr eaLnBrk="1" hangingPunct="1">
              <a:spcBef>
                <a:spcPct val="20000"/>
              </a:spcBef>
              <a:buClr>
                <a:schemeClr val="tx1"/>
              </a:buClr>
              <a:buSzPct val="75000"/>
              <a:buFont typeface="Arial" charset="0"/>
              <a:buChar char="•"/>
              <a:defRPr/>
            </a:pPr>
            <a:r>
              <a:rPr lang="en-US" sz="1800" dirty="0" smtClean="0"/>
              <a:t>Excessive sweating		</a:t>
            </a:r>
          </a:p>
          <a:p>
            <a:pPr eaLnBrk="1" hangingPunct="1">
              <a:spcBef>
                <a:spcPct val="20000"/>
              </a:spcBef>
              <a:buClr>
                <a:schemeClr val="tx1"/>
              </a:buClr>
              <a:buSzPct val="75000"/>
              <a:buFont typeface="Arial" charset="0"/>
              <a:buChar char="•"/>
              <a:defRPr/>
            </a:pPr>
            <a:r>
              <a:rPr lang="en-US" sz="1800" dirty="0" smtClean="0"/>
              <a:t>Cramps</a:t>
            </a:r>
          </a:p>
          <a:p>
            <a:pPr eaLnBrk="1" hangingPunct="1">
              <a:spcBef>
                <a:spcPct val="20000"/>
              </a:spcBef>
              <a:buClr>
                <a:schemeClr val="tx1"/>
              </a:buClr>
              <a:buSzPct val="75000"/>
              <a:buFont typeface="Arial" charset="0"/>
              <a:buChar char="•"/>
              <a:defRPr/>
            </a:pPr>
            <a:r>
              <a:rPr lang="en-US" sz="1800" dirty="0" smtClean="0"/>
              <a:t>Rapid pulse			</a:t>
            </a:r>
          </a:p>
          <a:p>
            <a:pPr eaLnBrk="1" hangingPunct="1">
              <a:spcBef>
                <a:spcPct val="20000"/>
              </a:spcBef>
              <a:buClr>
                <a:schemeClr val="tx1"/>
              </a:buClr>
              <a:buSzPct val="75000"/>
              <a:buFont typeface="Arial" charset="0"/>
              <a:buChar char="•"/>
              <a:defRPr/>
            </a:pPr>
            <a:r>
              <a:rPr lang="en-US" sz="1800" dirty="0" smtClean="0"/>
              <a:t>Headache		</a:t>
            </a:r>
          </a:p>
          <a:p>
            <a:pPr eaLnBrk="1" hangingPunct="1">
              <a:spcBef>
                <a:spcPct val="20000"/>
              </a:spcBef>
              <a:buClr>
                <a:schemeClr val="tx1"/>
              </a:buClr>
              <a:buSzPct val="75000"/>
              <a:buFont typeface="Arial" charset="0"/>
              <a:buChar char="•"/>
              <a:defRPr/>
            </a:pPr>
            <a:r>
              <a:rPr lang="en-US" sz="1800" dirty="0" smtClean="0"/>
              <a:t>Nausea			</a:t>
            </a:r>
          </a:p>
          <a:p>
            <a:pPr eaLnBrk="1" hangingPunct="1">
              <a:spcBef>
                <a:spcPct val="20000"/>
              </a:spcBef>
              <a:buClr>
                <a:schemeClr val="tx1"/>
              </a:buClr>
              <a:buSzPct val="75000"/>
              <a:buFont typeface="Arial" charset="0"/>
              <a:buChar char="•"/>
              <a:defRPr/>
            </a:pPr>
            <a:r>
              <a:rPr lang="en-US" sz="1800" dirty="0" smtClean="0"/>
              <a:t>Vomiting</a:t>
            </a:r>
          </a:p>
          <a:p>
            <a:pPr eaLnBrk="1" hangingPunct="1">
              <a:spcBef>
                <a:spcPct val="20000"/>
              </a:spcBef>
              <a:buClr>
                <a:schemeClr val="tx1"/>
              </a:buClr>
              <a:buSzPct val="75000"/>
              <a:buFont typeface="Arial" charset="0"/>
              <a:buChar char="•"/>
              <a:defRPr/>
            </a:pPr>
            <a:r>
              <a:rPr lang="en-US" sz="1800" dirty="0" smtClean="0">
                <a:effectLst>
                  <a:outerShdw blurRad="38100" dist="38100" dir="2700000" algn="tl">
                    <a:srgbClr val="C0C0C0"/>
                  </a:outerShdw>
                </a:effectLst>
              </a:rPr>
              <a:t>Fatigue 	</a:t>
            </a:r>
            <a:r>
              <a:rPr lang="es-MX" sz="1800" dirty="0" smtClean="0">
                <a:effectLst>
                  <a:outerShdw blurRad="38100" dist="38100" dir="2700000" algn="tl">
                    <a:srgbClr val="C0C0C0"/>
                  </a:outerShdw>
                </a:effectLst>
              </a:rPr>
              <a:t>			</a:t>
            </a:r>
            <a:endParaRPr lang="es-MX" dirty="0" smtClean="0">
              <a:effectLst>
                <a:outerShdw blurRad="38100" dist="38100" dir="2700000" algn="tl">
                  <a:srgbClr val="C0C0C0"/>
                </a:outerShdw>
              </a:effectLst>
            </a:endParaRPr>
          </a:p>
        </p:txBody>
      </p:sp>
      <p:sp>
        <p:nvSpPr>
          <p:cNvPr id="8" name="AutoShape 8"/>
          <p:cNvSpPr>
            <a:spLocks noChangeArrowheads="1"/>
          </p:cNvSpPr>
          <p:nvPr/>
        </p:nvSpPr>
        <p:spPr bwMode="auto">
          <a:xfrm>
            <a:off x="3657600" y="5313363"/>
            <a:ext cx="1219200" cy="1295400"/>
          </a:xfrm>
          <a:prstGeom prst="plus">
            <a:avLst>
              <a:gd name="adj" fmla="val 25000"/>
            </a:avLst>
          </a:prstGeom>
          <a:solidFill>
            <a:srgbClr val="FF0000">
              <a:alpha val="23137"/>
            </a:srgbClr>
          </a:solidFill>
          <a:ln w="9525">
            <a:solidFill>
              <a:srgbClr val="808080"/>
            </a:solidFill>
            <a:miter lim="800000"/>
            <a:headEnd/>
            <a:tailEnd/>
          </a:ln>
        </p:spPr>
        <p:txBody>
          <a:bodyPr wrap="none" anchor="ctr"/>
          <a:lstStyle/>
          <a:p>
            <a:pPr algn="ctr" eaLnBrk="1" hangingPunct="1">
              <a:defRPr/>
            </a:pPr>
            <a:r>
              <a:rPr lang="en-US" sz="1800" b="1" dirty="0">
                <a:effectLst>
                  <a:outerShdw blurRad="38100" dist="38100" dir="2700000" algn="tl">
                    <a:srgbClr val="C0C0C0"/>
                  </a:outerShdw>
                </a:effectLst>
              </a:rPr>
              <a:t>NEED MEDICAL</a:t>
            </a:r>
          </a:p>
          <a:p>
            <a:pPr algn="ctr" eaLnBrk="1" hangingPunct="1">
              <a:defRPr/>
            </a:pPr>
            <a:r>
              <a:rPr lang="en-US" sz="1800" b="1" dirty="0">
                <a:effectLst>
                  <a:outerShdw blurRad="38100" dist="38100" dir="2700000" algn="tl">
                    <a:srgbClr val="C0C0C0"/>
                  </a:outerShdw>
                </a:effectLst>
              </a:rPr>
              <a:t>HELP</a:t>
            </a:r>
            <a:endParaRPr lang="en-US" sz="1800" dirty="0">
              <a:effectLst>
                <a:outerShdw blurRad="38100" dist="38100" dir="2700000" algn="tl">
                  <a:srgbClr val="000000">
                    <a:alpha val="43137"/>
                  </a:srgbClr>
                </a:outerShdw>
              </a:effectLst>
            </a:endParaRPr>
          </a:p>
        </p:txBody>
      </p:sp>
      <p:pic>
        <p:nvPicPr>
          <p:cNvPr id="16391" name="Picture 4" descr="brow wip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0" y="2667000"/>
            <a:ext cx="19050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914400" y="762000"/>
            <a:ext cx="7485063" cy="1143000"/>
          </a:xfrm>
          <a:prstGeom prst="roundRect">
            <a:avLst>
              <a:gd name="adj" fmla="val 19926"/>
            </a:avLst>
          </a:prstGeom>
        </p:spPr>
        <p:txBody>
          <a:bodyPr/>
          <a:lstStyle/>
          <a:p>
            <a:pPr eaLnBrk="1" hangingPunct="1"/>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n-US" altLang="en-US" sz="2400" smtClean="0"/>
              <a:t/>
            </a:r>
            <a:br>
              <a:rPr lang="en-US" altLang="en-US" sz="2400" smtClean="0"/>
            </a:br>
            <a:r>
              <a:rPr lang="es-MX" altLang="en-US" sz="2400" smtClean="0"/>
              <a:t>The Four Elements for the Prevention of</a:t>
            </a:r>
            <a:br>
              <a:rPr lang="es-MX" altLang="en-US" sz="2400" smtClean="0"/>
            </a:br>
            <a:r>
              <a:rPr lang="es-MX" altLang="en-US" sz="2400" smtClean="0"/>
              <a:t>Heat Related Illnesses</a:t>
            </a:r>
          </a:p>
        </p:txBody>
      </p:sp>
      <p:sp>
        <p:nvSpPr>
          <p:cNvPr id="18435" name="Rectangle 3"/>
          <p:cNvSpPr>
            <a:spLocks noGrp="1" noChangeArrowheads="1"/>
          </p:cNvSpPr>
          <p:nvPr>
            <p:ph type="body" idx="1"/>
          </p:nvPr>
        </p:nvSpPr>
        <p:spPr>
          <a:xfrm>
            <a:off x="914400" y="2209800"/>
            <a:ext cx="4572000" cy="5181600"/>
          </a:xfrm>
        </p:spPr>
        <p:txBody>
          <a:bodyPr/>
          <a:lstStyle/>
          <a:p>
            <a:pPr marL="533400" indent="-533400" eaLnBrk="1" hangingPunct="1">
              <a:buFont typeface="Wingdings" pitchFamily="2" charset="2"/>
              <a:buNone/>
            </a:pPr>
            <a:endParaRPr lang="es-MX" altLang="en-US" sz="2400" smtClean="0">
              <a:cs typeface="Times New Roman" pitchFamily="18" charset="0"/>
            </a:endParaRPr>
          </a:p>
          <a:p>
            <a:pPr marL="533400" indent="-533400" eaLnBrk="1" hangingPunct="1">
              <a:buFont typeface="Wingdings" pitchFamily="2" charset="2"/>
              <a:buNone/>
            </a:pPr>
            <a:r>
              <a:rPr lang="es-MX" altLang="en-US" sz="2400" smtClean="0">
                <a:cs typeface="Times New Roman" pitchFamily="18" charset="0"/>
              </a:rPr>
              <a:t>Your employer must provide</a:t>
            </a:r>
          </a:p>
          <a:p>
            <a:pPr marL="533400" indent="-533400" eaLnBrk="1" hangingPunct="1">
              <a:buFont typeface="Wingdings" pitchFamily="2" charset="2"/>
              <a:buNone/>
            </a:pPr>
            <a:r>
              <a:rPr lang="es-MX" altLang="en-US" sz="2400" smtClean="0">
                <a:cs typeface="Times New Roman" pitchFamily="18" charset="0"/>
              </a:rPr>
              <a:t>and make available:</a:t>
            </a:r>
          </a:p>
          <a:p>
            <a:pPr marL="533400" indent="-533400" eaLnBrk="1" hangingPunct="1">
              <a:buFont typeface="Wingdings" pitchFamily="2" charset="2"/>
              <a:buAutoNum type="arabicPeriod"/>
            </a:pPr>
            <a:r>
              <a:rPr lang="en-US" altLang="en-US" sz="2400" smtClean="0">
                <a:cs typeface="Times New Roman" pitchFamily="18" charset="0"/>
              </a:rPr>
              <a:t>Drinking Water</a:t>
            </a:r>
            <a:endParaRPr lang="es-MX" altLang="en-US" sz="2400" smtClean="0">
              <a:cs typeface="Times New Roman" pitchFamily="18" charset="0"/>
            </a:endParaRPr>
          </a:p>
          <a:p>
            <a:pPr marL="533400" indent="-533400" eaLnBrk="1" hangingPunct="1">
              <a:buFont typeface="Wingdings" pitchFamily="2" charset="2"/>
              <a:buAutoNum type="arabicPeriod"/>
            </a:pPr>
            <a:r>
              <a:rPr lang="es-MX" altLang="en-US" sz="2400" smtClean="0">
                <a:cs typeface="Times New Roman" pitchFamily="18" charset="0"/>
              </a:rPr>
              <a:t>Shade</a:t>
            </a:r>
          </a:p>
          <a:p>
            <a:pPr marL="533400" indent="-533400" eaLnBrk="1" hangingPunct="1">
              <a:buFont typeface="Wingdings" pitchFamily="2" charset="2"/>
              <a:buAutoNum type="arabicPeriod"/>
            </a:pPr>
            <a:r>
              <a:rPr lang="es-MX" altLang="en-US" sz="2400" smtClean="0">
                <a:cs typeface="Times New Roman" pitchFamily="18" charset="0"/>
              </a:rPr>
              <a:t>Written procedures for Health and Safety</a:t>
            </a:r>
          </a:p>
          <a:p>
            <a:pPr marL="533400" indent="-533400" eaLnBrk="1" hangingPunct="1">
              <a:buFont typeface="Wingdings" pitchFamily="2" charset="2"/>
              <a:buAutoNum type="arabicPeriod"/>
            </a:pPr>
            <a:r>
              <a:rPr lang="es-MX" altLang="en-US" sz="2400" smtClean="0">
                <a:cs typeface="Times New Roman" pitchFamily="18" charset="0"/>
              </a:rPr>
              <a:t>Training and education to all employees.	</a:t>
            </a:r>
          </a:p>
        </p:txBody>
      </p:sp>
      <p:pic>
        <p:nvPicPr>
          <p:cNvPr id="18437" name="Picture 4" descr="1-11-07 0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1981200"/>
            <a:ext cx="1517650" cy="166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5" descr="IMG_01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2590800"/>
            <a:ext cx="2366963" cy="177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6" descr="MCj0434867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86275" y="3508375"/>
            <a:ext cx="1389063"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title="Photo - Employee training "/>
          <p:cNvPicPr>
            <a:picLocks noChangeAspect="1" noChangeArrowheads="1"/>
          </p:cNvPicPr>
          <p:nvPr/>
        </p:nvPicPr>
        <p:blipFill>
          <a:blip r:embed="rId6" cstate="email">
            <a:extLst>
              <a:ext uri="{28A0092B-C50C-407E-A947-70E740481C1C}">
                <a14:useLocalDpi xmlns:a14="http://schemas.microsoft.com/office/drawing/2010/main"/>
              </a:ext>
            </a:extLst>
          </a:blip>
          <a:srcRect b="-1405"/>
          <a:stretch>
            <a:fillRect/>
          </a:stretch>
        </p:blipFill>
        <p:spPr bwMode="auto">
          <a:xfrm>
            <a:off x="5562600" y="5105400"/>
            <a:ext cx="2678113"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838200" y="979488"/>
            <a:ext cx="7924800" cy="1143000"/>
          </a:xfrm>
        </p:spPr>
        <p:txBody>
          <a:bodyPr/>
          <a:lstStyle/>
          <a:p>
            <a:pPr marL="685800" indent="-685800" eaLnBrk="1" hangingPunct="1">
              <a:buFontTx/>
              <a:buAutoNum type="arabicPeriod"/>
            </a:pPr>
            <a:r>
              <a:rPr lang="en-US" altLang="en-US" sz="2800" smtClean="0"/>
              <a:t>Under the Law Access to Water at your employment is Required</a:t>
            </a:r>
            <a:endParaRPr lang="en-US" altLang="en-US" sz="2400" smtClean="0"/>
          </a:p>
        </p:txBody>
      </p:sp>
      <p:sp>
        <p:nvSpPr>
          <p:cNvPr id="13316" name="Content Placeholder 1"/>
          <p:cNvSpPr>
            <a:spLocks noGrp="1"/>
          </p:cNvSpPr>
          <p:nvPr>
            <p:ph idx="1"/>
          </p:nvPr>
        </p:nvSpPr>
        <p:spPr>
          <a:xfrm>
            <a:off x="838200" y="2362200"/>
            <a:ext cx="7693025" cy="3962400"/>
          </a:xfrm>
        </p:spPr>
        <p:txBody>
          <a:bodyPr/>
          <a:lstStyle/>
          <a:p>
            <a:pPr eaLnBrk="1" hangingPunct="1">
              <a:lnSpc>
                <a:spcPct val="90000"/>
              </a:lnSpc>
              <a:defRPr/>
            </a:pPr>
            <a:r>
              <a:rPr lang="en-US" altLang="en-US" sz="2400" dirty="0" smtClean="0"/>
              <a:t>Drinking water must be available</a:t>
            </a:r>
          </a:p>
          <a:p>
            <a:pPr marL="0" indent="0" eaLnBrk="1" hangingPunct="1">
              <a:lnSpc>
                <a:spcPct val="90000"/>
              </a:lnSpc>
              <a:buFont typeface="Wingdings" pitchFamily="2" charset="2"/>
              <a:buNone/>
              <a:defRPr/>
            </a:pPr>
            <a:r>
              <a:rPr lang="en-US" altLang="en-US" sz="2400" dirty="0" smtClean="0"/>
              <a:t>     at all times. </a:t>
            </a:r>
            <a:endParaRPr lang="en-US" altLang="en-US" sz="2400" dirty="0"/>
          </a:p>
          <a:p>
            <a:pPr lvl="1" eaLnBrk="1" hangingPunct="1">
              <a:lnSpc>
                <a:spcPct val="90000"/>
              </a:lnSpc>
              <a:defRPr/>
            </a:pPr>
            <a:r>
              <a:rPr lang="en-US" altLang="en-US" sz="1800" dirty="0" smtClean="0"/>
              <a:t>From </a:t>
            </a:r>
            <a:r>
              <a:rPr lang="en-US" altLang="en-US" sz="1800" dirty="0"/>
              <a:t>the beginning of the </a:t>
            </a:r>
            <a:r>
              <a:rPr lang="en-US" altLang="en-US" sz="1800" dirty="0" smtClean="0"/>
              <a:t>work shift</a:t>
            </a:r>
          </a:p>
          <a:p>
            <a:pPr marL="457200" lvl="1" indent="0" eaLnBrk="1" hangingPunct="1">
              <a:lnSpc>
                <a:spcPct val="90000"/>
              </a:lnSpc>
              <a:buFontTx/>
              <a:buNone/>
              <a:defRPr/>
            </a:pPr>
            <a:r>
              <a:rPr lang="en-US" altLang="en-US" sz="1800" dirty="0"/>
              <a:t> </a:t>
            </a:r>
            <a:r>
              <a:rPr lang="en-US" altLang="en-US" sz="1800" dirty="0" smtClean="0"/>
              <a:t>   until the </a:t>
            </a:r>
            <a:r>
              <a:rPr lang="en-US" altLang="en-US" sz="1800" dirty="0"/>
              <a:t>end of the day.</a:t>
            </a:r>
          </a:p>
          <a:p>
            <a:pPr lvl="1" eaLnBrk="1" hangingPunct="1">
              <a:lnSpc>
                <a:spcPct val="90000"/>
              </a:lnSpc>
              <a:defRPr/>
            </a:pPr>
            <a:r>
              <a:rPr lang="en-US" altLang="en-US" sz="1800" dirty="0" smtClean="0"/>
              <a:t>Clean, Fresh, Portable and Free</a:t>
            </a:r>
          </a:p>
          <a:p>
            <a:pPr marL="0" indent="0" eaLnBrk="1" hangingPunct="1">
              <a:lnSpc>
                <a:spcPct val="90000"/>
              </a:lnSpc>
              <a:buFont typeface="Wingdings" pitchFamily="2" charset="2"/>
              <a:buNone/>
              <a:defRPr/>
            </a:pPr>
            <a:endParaRPr lang="en-US" altLang="en-US" sz="1800" dirty="0" smtClean="0"/>
          </a:p>
          <a:p>
            <a:pPr eaLnBrk="1" hangingPunct="1">
              <a:lnSpc>
                <a:spcPct val="90000"/>
              </a:lnSpc>
              <a:defRPr/>
            </a:pPr>
            <a:r>
              <a:rPr lang="en-US" altLang="en-US" sz="2400" dirty="0" smtClean="0"/>
              <a:t>2 gallons for every worker, for </a:t>
            </a:r>
          </a:p>
          <a:p>
            <a:pPr marL="0" indent="0" eaLnBrk="1" hangingPunct="1">
              <a:lnSpc>
                <a:spcPct val="90000"/>
              </a:lnSpc>
              <a:buFont typeface="Wingdings" pitchFamily="2" charset="2"/>
              <a:buNone/>
              <a:defRPr/>
            </a:pPr>
            <a:r>
              <a:rPr lang="en-US" altLang="en-US" sz="2400" dirty="0"/>
              <a:t> </a:t>
            </a:r>
            <a:r>
              <a:rPr lang="en-US" altLang="en-US" sz="2400" dirty="0" smtClean="0"/>
              <a:t>   every 8 hours of work.</a:t>
            </a:r>
          </a:p>
          <a:p>
            <a:pPr marL="0" indent="0" eaLnBrk="1" hangingPunct="1">
              <a:lnSpc>
                <a:spcPct val="90000"/>
              </a:lnSpc>
              <a:buFont typeface="Wingdings" pitchFamily="2" charset="2"/>
              <a:buNone/>
              <a:defRPr/>
            </a:pPr>
            <a:r>
              <a:rPr lang="en-US" altLang="en-US" sz="2400" dirty="0"/>
              <a:t>	</a:t>
            </a:r>
            <a:r>
              <a:rPr lang="en-US" altLang="en-US" sz="2400" dirty="0" smtClean="0"/>
              <a:t>- </a:t>
            </a:r>
            <a:r>
              <a:rPr lang="en-US" altLang="en-US" sz="2000" dirty="0" smtClean="0"/>
              <a:t>Water must be provided to</a:t>
            </a:r>
          </a:p>
          <a:p>
            <a:pPr marL="0" indent="0" eaLnBrk="1" hangingPunct="1">
              <a:lnSpc>
                <a:spcPct val="90000"/>
              </a:lnSpc>
              <a:buFont typeface="Wingdings" pitchFamily="2" charset="2"/>
              <a:buNone/>
              <a:defRPr/>
            </a:pPr>
            <a:r>
              <a:rPr lang="en-US" altLang="en-US" sz="2000" dirty="0"/>
              <a:t>	</a:t>
            </a:r>
            <a:r>
              <a:rPr lang="en-US" altLang="en-US" sz="2000" dirty="0" smtClean="0"/>
              <a:t>  workers at no cost to the </a:t>
            </a:r>
          </a:p>
          <a:p>
            <a:pPr marL="0" indent="0" eaLnBrk="1" hangingPunct="1">
              <a:lnSpc>
                <a:spcPct val="90000"/>
              </a:lnSpc>
              <a:buFont typeface="Wingdings" pitchFamily="2" charset="2"/>
              <a:buNone/>
              <a:defRPr/>
            </a:pPr>
            <a:r>
              <a:rPr lang="en-US" altLang="en-US" sz="2000" dirty="0"/>
              <a:t>	 </a:t>
            </a:r>
            <a:r>
              <a:rPr lang="en-US" altLang="en-US" sz="2000" dirty="0" smtClean="0"/>
              <a:t> employees.</a:t>
            </a:r>
            <a:endParaRPr lang="es-MX" altLang="en-US" sz="2000" dirty="0" smtClean="0"/>
          </a:p>
          <a:p>
            <a:pPr marL="0" indent="0" eaLnBrk="1" hangingPunct="1">
              <a:lnSpc>
                <a:spcPct val="90000"/>
              </a:lnSpc>
              <a:buFont typeface="Wingdings" pitchFamily="2" charset="2"/>
              <a:buNone/>
              <a:defRPr/>
            </a:pPr>
            <a:endParaRPr lang="es-MX" altLang="en-US" sz="2400" dirty="0" smtClean="0"/>
          </a:p>
          <a:p>
            <a:pPr>
              <a:defRPr/>
            </a:pPr>
            <a:endParaRPr lang="en-US" altLang="en-US" sz="2000" dirty="0" smtClean="0"/>
          </a:p>
        </p:txBody>
      </p:sp>
      <p:pic>
        <p:nvPicPr>
          <p:cNvPr id="20485" name="Picture 4" descr="1-11-07 0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7713" y="19812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2"/>
          <p:cNvSpPr>
            <a:spLocks noGrp="1" noChangeArrowheads="1"/>
          </p:cNvSpPr>
          <p:nvPr>
            <p:ph type="title"/>
          </p:nvPr>
        </p:nvSpPr>
        <p:spPr/>
        <p:txBody>
          <a:bodyPr/>
          <a:lstStyle/>
          <a:p>
            <a:pPr eaLnBrk="1" hangingPunct="1"/>
            <a:r>
              <a:rPr lang="en-US" altLang="en-US" sz="2800" smtClean="0"/>
              <a:t>It is Your Right to Have Access to </a:t>
            </a:r>
            <a:br>
              <a:rPr lang="en-US" altLang="en-US" sz="2800" smtClean="0"/>
            </a:br>
            <a:r>
              <a:rPr lang="en-US" altLang="en-US" sz="2800" smtClean="0"/>
              <a:t>Water</a:t>
            </a:r>
            <a:br>
              <a:rPr lang="en-US" altLang="en-US" sz="2800" smtClean="0"/>
            </a:br>
            <a:endParaRPr lang="en-US" altLang="en-US" sz="1800" smtClean="0"/>
          </a:p>
        </p:txBody>
      </p:sp>
      <p:sp>
        <p:nvSpPr>
          <p:cNvPr id="1030" name="Text Placeholder 1"/>
          <p:cNvSpPr>
            <a:spLocks noGrp="1"/>
          </p:cNvSpPr>
          <p:nvPr>
            <p:ph type="body" sz="half" idx="1"/>
          </p:nvPr>
        </p:nvSpPr>
        <p:spPr>
          <a:xfrm>
            <a:off x="990600" y="2667000"/>
            <a:ext cx="3770313" cy="3962400"/>
          </a:xfrm>
        </p:spPr>
        <p:txBody>
          <a:bodyPr/>
          <a:lstStyle/>
          <a:p>
            <a:pPr lvl="1" eaLnBrk="1" hangingPunct="1">
              <a:lnSpc>
                <a:spcPct val="90000"/>
              </a:lnSpc>
              <a:defRPr/>
            </a:pPr>
            <a:endParaRPr lang="es-MX" altLang="en-US" sz="1800" dirty="0" smtClean="0"/>
          </a:p>
          <a:p>
            <a:pPr eaLnBrk="1" hangingPunct="1">
              <a:lnSpc>
                <a:spcPct val="90000"/>
              </a:lnSpc>
              <a:defRPr/>
            </a:pPr>
            <a:r>
              <a:rPr lang="en-US" altLang="en-US" sz="2400" dirty="0" smtClean="0"/>
              <a:t>The law requires an employer to ensure the water is fresh at all times for all of the     workers.</a:t>
            </a:r>
          </a:p>
          <a:p>
            <a:pPr marL="0" indent="0" eaLnBrk="1" hangingPunct="1">
              <a:lnSpc>
                <a:spcPct val="90000"/>
              </a:lnSpc>
              <a:buFont typeface="Wingdings" pitchFamily="2" charset="2"/>
              <a:buNone/>
              <a:defRPr/>
            </a:pPr>
            <a:endParaRPr lang="es-MX" altLang="en-US" sz="2400" dirty="0" smtClean="0"/>
          </a:p>
          <a:p>
            <a:pPr eaLnBrk="1" hangingPunct="1">
              <a:lnSpc>
                <a:spcPct val="90000"/>
              </a:lnSpc>
              <a:defRPr/>
            </a:pPr>
            <a:r>
              <a:rPr lang="en-US" altLang="en-US" sz="2400" dirty="0" smtClean="0"/>
              <a:t>The water must b</a:t>
            </a:r>
            <a:r>
              <a:rPr lang="es-MX" altLang="en-US" sz="2400" dirty="0" smtClean="0"/>
              <a:t>e placed </a:t>
            </a:r>
            <a:r>
              <a:rPr lang="en-US" altLang="en-US" sz="2400" dirty="0" smtClean="0"/>
              <a:t>under the shade</a:t>
            </a:r>
            <a:r>
              <a:rPr lang="en-US" altLang="en-US" sz="1800" dirty="0" smtClean="0"/>
              <a:t>.</a:t>
            </a:r>
          </a:p>
        </p:txBody>
      </p:sp>
      <p:pic>
        <p:nvPicPr>
          <p:cNvPr id="1031" name="Picture 4" descr="054_5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752600"/>
            <a:ext cx="3509963"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4">
      <a:dk1>
        <a:srgbClr val="000000"/>
      </a:dk1>
      <a:lt1>
        <a:srgbClr val="FFFFFF"/>
      </a:lt1>
      <a:dk2>
        <a:srgbClr val="0066FF"/>
      </a:dk2>
      <a:lt2>
        <a:srgbClr val="CCECFF"/>
      </a:lt2>
      <a:accent1>
        <a:srgbClr val="33CC33"/>
      </a:accent1>
      <a:accent2>
        <a:srgbClr val="3366CC"/>
      </a:accent2>
      <a:accent3>
        <a:srgbClr val="FFFFFF"/>
      </a:accent3>
      <a:accent4>
        <a:srgbClr val="000000"/>
      </a:accent4>
      <a:accent5>
        <a:srgbClr val="ADE2AD"/>
      </a:accent5>
      <a:accent6>
        <a:srgbClr val="2D5CB9"/>
      </a:accent6>
      <a:hlink>
        <a:srgbClr val="CC6600"/>
      </a:hlink>
      <a:folHlink>
        <a:srgbClr val="CC0066"/>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0000"/>
        </a:dk1>
        <a:lt1>
          <a:srgbClr val="FFFFFF"/>
        </a:lt1>
        <a:dk2>
          <a:srgbClr val="9900CC"/>
        </a:dk2>
        <a:lt2>
          <a:srgbClr val="006600"/>
        </a:lt2>
        <a:accent1>
          <a:srgbClr val="33CC33"/>
        </a:accent1>
        <a:accent2>
          <a:srgbClr val="99CCFF"/>
        </a:accent2>
        <a:accent3>
          <a:srgbClr val="FFFFFF"/>
        </a:accent3>
        <a:accent4>
          <a:srgbClr val="000000"/>
        </a:accent4>
        <a:accent5>
          <a:srgbClr val="ADE2AD"/>
        </a:accent5>
        <a:accent6>
          <a:srgbClr val="8AB9E7"/>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10">
        <a:dk1>
          <a:srgbClr val="000000"/>
        </a:dk1>
        <a:lt1>
          <a:srgbClr val="FFFFFF"/>
        </a:lt1>
        <a:dk2>
          <a:srgbClr val="9900CC"/>
        </a:dk2>
        <a:lt2>
          <a:srgbClr val="006600"/>
        </a:lt2>
        <a:accent1>
          <a:srgbClr val="33CC33"/>
        </a:accent1>
        <a:accent2>
          <a:srgbClr val="99CCFF"/>
        </a:accent2>
        <a:accent3>
          <a:srgbClr val="FFFFFF"/>
        </a:accent3>
        <a:accent4>
          <a:srgbClr val="000000"/>
        </a:accent4>
        <a:accent5>
          <a:srgbClr val="ADE2AD"/>
        </a:accent5>
        <a:accent6>
          <a:srgbClr val="8AB9E7"/>
        </a:accent6>
        <a:hlink>
          <a:srgbClr val="CC6600"/>
        </a:hlink>
        <a:folHlink>
          <a:srgbClr val="CC0066"/>
        </a:folHlink>
      </a:clrScheme>
      <a:clrMap bg1="lt1" tx1="dk1" bg2="lt2" tx2="dk2" accent1="accent1" accent2="accent2" accent3="accent3" accent4="accent4" accent5="accent5" accent6="accent6" hlink="hlink" folHlink="folHlink"/>
    </a:extraClrScheme>
    <a:extraClrScheme>
      <a:clrScheme name="Capsules 11">
        <a:dk1>
          <a:srgbClr val="000000"/>
        </a:dk1>
        <a:lt1>
          <a:srgbClr val="FFFFFF"/>
        </a:lt1>
        <a:dk2>
          <a:srgbClr val="0066FF"/>
        </a:dk2>
        <a:lt2>
          <a:srgbClr val="006600"/>
        </a:lt2>
        <a:accent1>
          <a:srgbClr val="33CC33"/>
        </a:accent1>
        <a:accent2>
          <a:srgbClr val="99CCFF"/>
        </a:accent2>
        <a:accent3>
          <a:srgbClr val="FFFFFF"/>
        </a:accent3>
        <a:accent4>
          <a:srgbClr val="000000"/>
        </a:accent4>
        <a:accent5>
          <a:srgbClr val="ADE2AD"/>
        </a:accent5>
        <a:accent6>
          <a:srgbClr val="8AB9E7"/>
        </a:accent6>
        <a:hlink>
          <a:srgbClr val="CC6600"/>
        </a:hlink>
        <a:folHlink>
          <a:srgbClr val="CC0066"/>
        </a:folHlink>
      </a:clrScheme>
      <a:clrMap bg1="lt1" tx1="dk1" bg2="lt2" tx2="dk2" accent1="accent1" accent2="accent2" accent3="accent3" accent4="accent4" accent5="accent5" accent6="accent6" hlink="hlink" folHlink="folHlink"/>
    </a:extraClrScheme>
    <a:extraClrScheme>
      <a:clrScheme name="Capsules 12">
        <a:dk1>
          <a:srgbClr val="000000"/>
        </a:dk1>
        <a:lt1>
          <a:srgbClr val="FFFFFF"/>
        </a:lt1>
        <a:dk2>
          <a:srgbClr val="0066FF"/>
        </a:dk2>
        <a:lt2>
          <a:srgbClr val="CCECFF"/>
        </a:lt2>
        <a:accent1>
          <a:srgbClr val="33CC33"/>
        </a:accent1>
        <a:accent2>
          <a:srgbClr val="99CCFF"/>
        </a:accent2>
        <a:accent3>
          <a:srgbClr val="FFFFFF"/>
        </a:accent3>
        <a:accent4>
          <a:srgbClr val="000000"/>
        </a:accent4>
        <a:accent5>
          <a:srgbClr val="ADE2AD"/>
        </a:accent5>
        <a:accent6>
          <a:srgbClr val="8AB9E7"/>
        </a:accent6>
        <a:hlink>
          <a:srgbClr val="CC6600"/>
        </a:hlink>
        <a:folHlink>
          <a:srgbClr val="CC0066"/>
        </a:folHlink>
      </a:clrScheme>
      <a:clrMap bg1="lt1" tx1="dk1" bg2="lt2" tx2="dk2" accent1="accent1" accent2="accent2" accent3="accent3" accent4="accent4" accent5="accent5" accent6="accent6" hlink="hlink" folHlink="folHlink"/>
    </a:extraClrScheme>
    <a:extraClrScheme>
      <a:clrScheme name="Capsules 13">
        <a:dk1>
          <a:srgbClr val="000000"/>
        </a:dk1>
        <a:lt1>
          <a:srgbClr val="FFFFFF"/>
        </a:lt1>
        <a:dk2>
          <a:srgbClr val="0066FF"/>
        </a:dk2>
        <a:lt2>
          <a:srgbClr val="CCECFF"/>
        </a:lt2>
        <a:accent1>
          <a:srgbClr val="33CC33"/>
        </a:accent1>
        <a:accent2>
          <a:srgbClr val="6699FF"/>
        </a:accent2>
        <a:accent3>
          <a:srgbClr val="FFFFFF"/>
        </a:accent3>
        <a:accent4>
          <a:srgbClr val="000000"/>
        </a:accent4>
        <a:accent5>
          <a:srgbClr val="ADE2AD"/>
        </a:accent5>
        <a:accent6>
          <a:srgbClr val="5C8AE7"/>
        </a:accent6>
        <a:hlink>
          <a:srgbClr val="CC6600"/>
        </a:hlink>
        <a:folHlink>
          <a:srgbClr val="CC0066"/>
        </a:folHlink>
      </a:clrScheme>
      <a:clrMap bg1="lt1" tx1="dk1" bg2="lt2" tx2="dk2" accent1="accent1" accent2="accent2" accent3="accent3" accent4="accent4" accent5="accent5" accent6="accent6" hlink="hlink" folHlink="folHlink"/>
    </a:extraClrScheme>
    <a:extraClrScheme>
      <a:clrScheme name="Capsules 14">
        <a:dk1>
          <a:srgbClr val="000000"/>
        </a:dk1>
        <a:lt1>
          <a:srgbClr val="FFFFFF"/>
        </a:lt1>
        <a:dk2>
          <a:srgbClr val="0066FF"/>
        </a:dk2>
        <a:lt2>
          <a:srgbClr val="CCECFF"/>
        </a:lt2>
        <a:accent1>
          <a:srgbClr val="33CC33"/>
        </a:accent1>
        <a:accent2>
          <a:srgbClr val="3366CC"/>
        </a:accent2>
        <a:accent3>
          <a:srgbClr val="FFFFFF"/>
        </a:accent3>
        <a:accent4>
          <a:srgbClr val="000000"/>
        </a:accent4>
        <a:accent5>
          <a:srgbClr val="ADE2AD"/>
        </a:accent5>
        <a:accent6>
          <a:srgbClr val="2D5CB9"/>
        </a:accent6>
        <a:hlink>
          <a:srgbClr val="CC6600"/>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1089</Words>
  <Application>Microsoft Office PowerPoint</Application>
  <PresentationFormat>On-screen Show (4:3)</PresentationFormat>
  <Paragraphs>188</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Capsules</vt:lpstr>
      <vt:lpstr>               Heat Stress</vt:lpstr>
      <vt:lpstr>Your Rights Against Heat Related Illnesses and How to Protect Yourself</vt:lpstr>
      <vt:lpstr>Introduction </vt:lpstr>
      <vt:lpstr>Program</vt:lpstr>
      <vt:lpstr>What is Heat Stress?</vt:lpstr>
      <vt:lpstr>Signs and Symptoms of Heat Related Illnesses</vt:lpstr>
      <vt:lpstr>             The Four Elements for the Prevention of Heat Related Illnesses</vt:lpstr>
      <vt:lpstr>Under the Law Access to Water at your employment is Required</vt:lpstr>
      <vt:lpstr>It is Your Right to Have Access to  Water </vt:lpstr>
      <vt:lpstr>     Water Access is Your Right </vt:lpstr>
      <vt:lpstr> DRINK WATER FREQUENTLY!</vt:lpstr>
      <vt:lpstr>2.  Your Right to Shade Access</vt:lpstr>
      <vt:lpstr>Where is the Shade?</vt:lpstr>
      <vt:lpstr>Where is the Shade? </vt:lpstr>
      <vt:lpstr>Examples of Inadequate Shade</vt:lpstr>
      <vt:lpstr> Workers have the Right to Access to Shade at  All Times</vt:lpstr>
      <vt:lpstr>How Much Shade is Sufficent ?</vt:lpstr>
      <vt:lpstr>How Close Must the Shade be?</vt:lpstr>
      <vt:lpstr>Example of an Acceptable Shade Area</vt:lpstr>
      <vt:lpstr>When the temperature equals or exceeds 95 F </vt:lpstr>
      <vt:lpstr>3.  Written Procedures</vt:lpstr>
      <vt:lpstr>4.  Training</vt:lpstr>
      <vt:lpstr>Emergency Procedures</vt:lpstr>
      <vt:lpstr>What happens if the employer does not follow the law ?</vt:lpstr>
      <vt:lpstr>A Video…</vt:lpstr>
      <vt:lpstr>Questions?</vt:lpstr>
      <vt:lpstr>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2018-06-15T16:11:51Z</dcterms:created>
  <dcterms:modified xsi:type="dcterms:W3CDTF">2018-06-15T16:14:41Z</dcterms:modified>
</cp:coreProperties>
</file>