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89"/>
  </p:notesMasterIdLst>
  <p:handoutMasterIdLst>
    <p:handoutMasterId r:id="rId90"/>
  </p:handoutMasterIdLst>
  <p:sldIdLst>
    <p:sldId id="381" r:id="rId3"/>
    <p:sldId id="382" r:id="rId4"/>
    <p:sldId id="401" r:id="rId5"/>
    <p:sldId id="383" r:id="rId6"/>
    <p:sldId id="400" r:id="rId7"/>
    <p:sldId id="384" r:id="rId8"/>
    <p:sldId id="385" r:id="rId9"/>
    <p:sldId id="386" r:id="rId10"/>
    <p:sldId id="387" r:id="rId11"/>
    <p:sldId id="388" r:id="rId12"/>
    <p:sldId id="389" r:id="rId13"/>
    <p:sldId id="390" r:id="rId14"/>
    <p:sldId id="391" r:id="rId15"/>
    <p:sldId id="392" r:id="rId16"/>
    <p:sldId id="393" r:id="rId17"/>
    <p:sldId id="394" r:id="rId18"/>
    <p:sldId id="396" r:id="rId19"/>
    <p:sldId id="397" r:id="rId20"/>
    <p:sldId id="398" r:id="rId21"/>
    <p:sldId id="399" r:id="rId22"/>
    <p:sldId id="377" r:id="rId23"/>
    <p:sldId id="327" r:id="rId24"/>
    <p:sldId id="257" r:id="rId25"/>
    <p:sldId id="258" r:id="rId26"/>
    <p:sldId id="260" r:id="rId27"/>
    <p:sldId id="267" r:id="rId28"/>
    <p:sldId id="330" r:id="rId29"/>
    <p:sldId id="262" r:id="rId30"/>
    <p:sldId id="263" r:id="rId31"/>
    <p:sldId id="264" r:id="rId32"/>
    <p:sldId id="265" r:id="rId33"/>
    <p:sldId id="359" r:id="rId34"/>
    <p:sldId id="271" r:id="rId35"/>
    <p:sldId id="272" r:id="rId36"/>
    <p:sldId id="300" r:id="rId37"/>
    <p:sldId id="301" r:id="rId38"/>
    <p:sldId id="402" r:id="rId39"/>
    <p:sldId id="302" r:id="rId40"/>
    <p:sldId id="303" r:id="rId41"/>
    <p:sldId id="304" r:id="rId42"/>
    <p:sldId id="306" r:id="rId43"/>
    <p:sldId id="307" r:id="rId44"/>
    <p:sldId id="376" r:id="rId45"/>
    <p:sldId id="375" r:id="rId46"/>
    <p:sldId id="365" r:id="rId47"/>
    <p:sldId id="407" r:id="rId48"/>
    <p:sldId id="405" r:id="rId49"/>
    <p:sldId id="406" r:id="rId50"/>
    <p:sldId id="368" r:id="rId51"/>
    <p:sldId id="380" r:id="rId52"/>
    <p:sldId id="282" r:id="rId53"/>
    <p:sldId id="281" r:id="rId54"/>
    <p:sldId id="408" r:id="rId55"/>
    <p:sldId id="403" r:id="rId56"/>
    <p:sldId id="297" r:id="rId57"/>
    <p:sldId id="296" r:id="rId58"/>
    <p:sldId id="295" r:id="rId59"/>
    <p:sldId id="285" r:id="rId60"/>
    <p:sldId id="293" r:id="rId61"/>
    <p:sldId id="270" r:id="rId62"/>
    <p:sldId id="292" r:id="rId63"/>
    <p:sldId id="290" r:id="rId64"/>
    <p:sldId id="291" r:id="rId65"/>
    <p:sldId id="339" r:id="rId66"/>
    <p:sldId id="340" r:id="rId67"/>
    <p:sldId id="343" r:id="rId68"/>
    <p:sldId id="344" r:id="rId69"/>
    <p:sldId id="345" r:id="rId70"/>
    <p:sldId id="346" r:id="rId71"/>
    <p:sldId id="348" r:id="rId72"/>
    <p:sldId id="349" r:id="rId73"/>
    <p:sldId id="350" r:id="rId74"/>
    <p:sldId id="351" r:id="rId75"/>
    <p:sldId id="352" r:id="rId76"/>
    <p:sldId id="353" r:id="rId77"/>
    <p:sldId id="354" r:id="rId78"/>
    <p:sldId id="355" r:id="rId79"/>
    <p:sldId id="308" r:id="rId80"/>
    <p:sldId id="356" r:id="rId81"/>
    <p:sldId id="357" r:id="rId82"/>
    <p:sldId id="369" r:id="rId83"/>
    <p:sldId id="370" r:id="rId84"/>
    <p:sldId id="371" r:id="rId85"/>
    <p:sldId id="372" r:id="rId86"/>
    <p:sldId id="373" r:id="rId87"/>
    <p:sldId id="374" r:id="rId8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FD8C4"/>
    <a:srgbClr val="DFDBC3"/>
    <a:srgbClr val="B43F30"/>
    <a:srgbClr val="7E9DE8"/>
    <a:srgbClr val="DFE4CB"/>
    <a:srgbClr val="DBD4C1"/>
    <a:srgbClr val="DFDCC7"/>
    <a:srgbClr val="D8CA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1850" autoAdjust="0"/>
  </p:normalViewPr>
  <p:slideViewPr>
    <p:cSldViewPr snapToGrid="0">
      <p:cViewPr>
        <p:scale>
          <a:sx n="71" d="100"/>
          <a:sy n="71" d="100"/>
        </p:scale>
        <p:origin x="-642" y="-72"/>
      </p:cViewPr>
      <p:guideLst>
        <p:guide orient="horz" pos="2160"/>
        <p:guide pos="2880"/>
      </p:guideLst>
    </p:cSldViewPr>
  </p:slideViewPr>
  <p:outlineViewPr>
    <p:cViewPr>
      <p:scale>
        <a:sx n="33" d="100"/>
        <a:sy n="33" d="100"/>
      </p:scale>
      <p:origin x="0" y="-49566"/>
    </p:cViewPr>
  </p:outlineViewPr>
  <p:notesTextViewPr>
    <p:cViewPr>
      <p:scale>
        <a:sx n="150" d="100"/>
        <a:sy n="150" d="100"/>
      </p:scale>
      <p:origin x="0" y="0"/>
    </p:cViewPr>
  </p:notesTextViewPr>
  <p:sorterViewPr>
    <p:cViewPr varScale="1">
      <p:scale>
        <a:sx n="1" d="1"/>
        <a:sy n="1" d="1"/>
      </p:scale>
      <p:origin x="0" y="0"/>
    </p:cViewPr>
  </p:sorterViewPr>
  <p:notesViewPr>
    <p:cSldViewPr snapToGrid="0">
      <p:cViewPr varScale="1">
        <p:scale>
          <a:sx n="80" d="100"/>
          <a:sy n="80" d="100"/>
        </p:scale>
        <p:origin x="391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handoutMaster" Target="handoutMasters/handoutMaster1.xml"/><Relationship Id="rId95" Type="http://schemas.microsoft.com/office/2015/10/relationships/revisionInfo" Target="revisionInfo.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s-ES_tradnl"/>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FA9167D0-94C1-41CB-B5BD-EAADC7755C72}" type="datetime1">
              <a:rPr lang="en-US" altLang="en-US"/>
              <a:pPr>
                <a:defRPr/>
              </a:pPr>
              <a:t>5/23/2018</a:t>
            </a:fld>
            <a:endParaRPr lang="en-US" alt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s-ES_tradnl"/>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0F50B52-A877-4F8D-AC36-498D03E39AC3}" type="slidenum">
              <a:rPr lang="en-US" altLang="en-US"/>
              <a:pPr>
                <a:defRPr/>
              </a:pPr>
              <a:t>‹#›</a:t>
            </a:fld>
            <a:endParaRPr lang="en-US" altLang="en-US"/>
          </a:p>
        </p:txBody>
      </p:sp>
    </p:spTree>
    <p:extLst>
      <p:ext uri="{BB962C8B-B14F-4D97-AF65-F5344CB8AC3E}">
        <p14:creationId xmlns:p14="http://schemas.microsoft.com/office/powerpoint/2010/main" val="4240131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61263D62-C5E5-4478-8242-2AE4D8ECC476}" type="slidenum">
              <a:rPr lang="en-US" altLang="en-US"/>
              <a:pPr>
                <a:defRPr/>
              </a:pPr>
              <a:t>‹#›</a:t>
            </a:fld>
            <a:endParaRPr lang="en-US" altLang="en-US"/>
          </a:p>
        </p:txBody>
      </p:sp>
      <p:sp>
        <p:nvSpPr>
          <p:cNvPr id="8" name="Slide Image Placeholder 7">
            <a:extLst>
              <a:ext uri="{FF2B5EF4-FFF2-40B4-BE49-F238E27FC236}">
                <a16:creationId xmlns:a16="http://schemas.microsoft.com/office/drawing/2014/main" xmlns="" id="{67BC351C-1217-4990-AF63-743E1ABF4494}"/>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650880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ritannica.com/science/silica"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dc.gov/mmwr/preview/mmwrhtml/mm6423a7.htm"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osha.gov/Publications/OSHA3681.pdf"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oem.msu.edu/userfiles/file/Annual%20Reports/Silica/2014Silicosis_OLDSANNRPT.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27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silica-safe.org/"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D3D106B-B624-4E43-BBBC-73C458971F74}" type="slidenum">
              <a:rPr lang="en-US" altLang="en-US"/>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ES_tradnl" altLang="en-US" dirty="0"/>
              <a:t>Los trabajadores tienen derecho a condiciones laborales que no representen un riesgo de daño serio para ellos. Para asegurar un lugar de trabajo sano y seguro, la Ley de OSH provee a los trabajadores con el derecho a pedir a la OSHA que inspeccione su centro de trabajo; a ejercer sus derechos bajo la ley sin temer represalias y/o discriminación; recibir información y entrenamiento sobre peligros existentes, y los métodos de prevención. Bajo la Ley de OSH, los trabajadores también tienen el derecho de pedir que los estándares de la OSHA se apliquen a su lugar de trabajo, obtener copias de los resultados de exámenes sobre peligros en el lugar de trabajo, revisar los registros de enfermedades y accidentes relacionados con el trabajo y obtener copias de sus registros médicos.</a:t>
            </a:r>
            <a:endParaRPr lang="en-US" altLang="en-US" dirty="0"/>
          </a:p>
          <a:p>
            <a:pPr algn="just"/>
            <a:r>
              <a:rPr lang="es-ES_tradnl" altLang="en-US" dirty="0"/>
              <a:t> </a:t>
            </a:r>
            <a:endParaRPr lang="en-US" altLang="en-US" dirty="0"/>
          </a:p>
          <a:p>
            <a:pPr algn="just"/>
            <a:r>
              <a:rPr lang="es-ES_tradnl" altLang="en-US" dirty="0"/>
              <a:t>****Texto en imagen: [“Lo mejor que puedes hacer para proteger una compañía es proteger a los trabajadores, quienes son, en efecto, el corazón y alma de la compañía. Los dos andan juntos”</a:t>
            </a:r>
            <a:endParaRPr lang="en-US" altLang="ja-JP" dirty="0"/>
          </a:p>
          <a:p>
            <a:pPr algn="just"/>
            <a:r>
              <a:rPr lang="es-ES_tradnl" altLang="en-US" dirty="0"/>
              <a:t>Michael </a:t>
            </a:r>
            <a:r>
              <a:rPr lang="es-ES_tradnl" altLang="en-US" dirty="0" err="1"/>
              <a:t>Magnun</a:t>
            </a:r>
            <a:endParaRPr lang="en-US" altLang="en-US" dirty="0"/>
          </a:p>
          <a:p>
            <a:pPr algn="just"/>
            <a:r>
              <a:rPr lang="es-ES_tradnl" altLang="en-US" dirty="0" err="1"/>
              <a:t>National</a:t>
            </a:r>
            <a:r>
              <a:rPr lang="es-ES_tradnl" altLang="en-US" dirty="0"/>
              <a:t> </a:t>
            </a:r>
            <a:r>
              <a:rPr lang="es-ES_tradnl" altLang="en-US" dirty="0" err="1"/>
              <a:t>asphalt</a:t>
            </a:r>
            <a:r>
              <a:rPr lang="es-ES_tradnl" altLang="en-US" dirty="0"/>
              <a:t> </a:t>
            </a:r>
            <a:r>
              <a:rPr lang="es-ES_tradnl" altLang="en-US" dirty="0" err="1"/>
              <a:t>pavement</a:t>
            </a:r>
            <a:r>
              <a:rPr lang="es-ES_tradnl" altLang="en-US" dirty="0"/>
              <a:t> </a:t>
            </a:r>
            <a:r>
              <a:rPr lang="es-ES_tradnl" altLang="en-US" dirty="0" err="1"/>
              <a:t>association</a:t>
            </a:r>
            <a:r>
              <a:rPr lang="es-ES_tradnl" altLang="en-US" dirty="0"/>
              <a:t> </a:t>
            </a:r>
            <a:r>
              <a:rPr lang="es-ES_tradnl" altLang="en-US" dirty="0" err="1"/>
              <a:t>program</a:t>
            </a:r>
            <a:r>
              <a:rPr lang="es-ES_tradnl" altLang="en-US" dirty="0"/>
              <a:t> director]</a:t>
            </a:r>
            <a:endParaRPr lang="en-US" altLang="en-US" dirty="0"/>
          </a:p>
          <a:p>
            <a:pPr algn="just"/>
            <a:r>
              <a:rPr lang="es-ES_tradnl" altLang="en-US" dirty="0"/>
              <a:t> </a:t>
            </a:r>
            <a:endParaRPr lang="en-US" altLang="en-US" dirty="0"/>
          </a:p>
          <a:p>
            <a:pPr algn="just"/>
            <a:r>
              <a:rPr lang="es-ES_tradnl" altLang="en-US" dirty="0"/>
              <a:t> </a:t>
            </a:r>
            <a:endParaRPr lang="en-US" altLang="en-US" dirty="0"/>
          </a:p>
          <a:p>
            <a:pPr algn="just" eaLnBrk="1" hangingPunct="1">
              <a:spcBef>
                <a:spcPct val="0"/>
              </a:spcBef>
            </a:pPr>
            <a:endParaRPr lang="es-ES_tradnl"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4E3B9DF-E430-44EE-9FC8-30DEBBEC7A43}" type="slidenum">
              <a:rPr lang="en-US" altLang="en-US"/>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ES_tradnl" altLang="en-US" dirty="0"/>
              <a:t>Los trabajadores pueden presentar una queja formal ante la OSHA si el empleador toma represalias realizando acciones desfavorables de tipo laboral en contra de ellos debido a que se involucran en </a:t>
            </a:r>
            <a:r>
              <a:rPr lang="es-ES_tradnl" altLang="en-US" b="1" dirty="0"/>
              <a:t>actividades protegidas</a:t>
            </a:r>
            <a:r>
              <a:rPr lang="es-ES_tradnl" altLang="en-US" dirty="0"/>
              <a:t> relacionadas con la seguridad o salud del lugar de trabajo: asbestos en las escuelas, contenedores de carga, aerolíneas, transportadores de motores comerciales, productos de consumo, reforma ambiental, financiera, seguridad alimentaria, reforma de seguros de salud, nuclear, ductos, agencia de transporte público, ferroviaria, marítimo, seguridad de vehículo motorizado, y leyes de seguridad.</a:t>
            </a:r>
            <a:endParaRPr lang="en-US" altLang="en-US" dirty="0"/>
          </a:p>
          <a:p>
            <a:pPr algn="just"/>
            <a:r>
              <a:rPr lang="es-ES_tradnl" altLang="en-US" b="1" dirty="0"/>
              <a:t> </a:t>
            </a:r>
            <a:endParaRPr lang="en-US" altLang="en-US" dirty="0"/>
          </a:p>
          <a:p>
            <a:pPr algn="just"/>
            <a:r>
              <a:rPr lang="es-ES_tradnl" altLang="en-US" b="1" dirty="0"/>
              <a:t>Los empleadores no pueden castigar de ninguna forma a los trabajadores por: </a:t>
            </a:r>
            <a:endParaRPr lang="en-US" altLang="en-US" dirty="0"/>
          </a:p>
          <a:p>
            <a:pPr algn="just"/>
            <a:r>
              <a:rPr lang="es-ES_tradnl" altLang="en-US" dirty="0"/>
              <a:t>• Reportar un accidente o enfermedades;</a:t>
            </a:r>
            <a:endParaRPr lang="en-US" altLang="en-US" dirty="0"/>
          </a:p>
          <a:p>
            <a:pPr algn="just"/>
            <a:r>
              <a:rPr lang="es-ES_tradnl" altLang="en-US" dirty="0"/>
              <a:t>• Reclamar al empleador, sindicato, OSHA u otra agencia relacionada por problemas sobre seguridad y salud;</a:t>
            </a:r>
            <a:endParaRPr lang="en-US" altLang="en-US" dirty="0"/>
          </a:p>
          <a:p>
            <a:pPr algn="just"/>
            <a:r>
              <a:rPr lang="es-ES_tradnl" altLang="en-US" dirty="0"/>
              <a:t>• Llenar una queja formal sobre seguridad y salud; </a:t>
            </a:r>
            <a:endParaRPr lang="en-US" altLang="en-US" dirty="0"/>
          </a:p>
          <a:p>
            <a:pPr algn="just"/>
            <a:r>
              <a:rPr lang="es-ES_tradnl" altLang="en-US" dirty="0"/>
              <a:t>• Participar en comités sobre seguridad y salud;</a:t>
            </a:r>
            <a:endParaRPr lang="en-US" altLang="en-US" dirty="0"/>
          </a:p>
          <a:p>
            <a:pPr algn="just"/>
            <a:r>
              <a:rPr lang="es-ES_tradnl" altLang="en-US" dirty="0"/>
              <a:t>• Participar en inspecciones de la OSHA y otras actividades relacionadas con la OSHA.</a:t>
            </a:r>
            <a:endParaRPr lang="en-US" altLang="en-US" dirty="0"/>
          </a:p>
          <a:p>
            <a:pPr algn="just"/>
            <a:r>
              <a:rPr lang="es-ES_tradnl" altLang="en-US" dirty="0"/>
              <a:t> </a:t>
            </a:r>
            <a:endParaRPr lang="en-US" altLang="en-US" dirty="0"/>
          </a:p>
          <a:p>
            <a:pPr algn="just"/>
            <a:r>
              <a:rPr lang="es-ES_tradnl" altLang="en-US" dirty="0"/>
              <a:t>Si se considera que el empleador está tomando represalias en contra del trabajador porque ejercita sus derechos legales como trabajador, el/la trabajador debe contactar OSHA cuanto antes. Las quejas deben llenarse dentro de los límites legales de tiempo. Un empleado puede llenar una queja con OSHA visitando o llamando a la oficina local de OSHA o enviando una queja escrita a la oficina de OSHA del área o regional. Las quejas escritas pueden ser llenadas vía FAX, comunicación electrónica, entregadas personalmente durante horas de oficina, enviadas vía correo (se recomienda servicios de confirmación) u otro operador de correo comercial. </a:t>
            </a:r>
            <a:endParaRPr lang="en-US" altLang="en-US" dirty="0"/>
          </a:p>
          <a:p>
            <a:pPr algn="just"/>
            <a:r>
              <a:rPr lang="es-ES_tradnl" altLang="en-US" dirty="0"/>
              <a:t> </a:t>
            </a:r>
            <a:endParaRPr lang="en-US" altLang="en-US" dirty="0"/>
          </a:p>
          <a:p>
            <a:pPr algn="just"/>
            <a:r>
              <a:rPr lang="es-ES_tradnl" altLang="en-US" dirty="0"/>
              <a:t>Si un trabajador es despedido, degradado, transferido o discriminado en alguna forma por ejercitar su derecho bajo la ley, el o ella </a:t>
            </a:r>
            <a:r>
              <a:rPr lang="es-ES_tradnl" altLang="en-US" b="1" u="sng" dirty="0"/>
              <a:t>debe llenar una queja formal ante la OSHA en un plazo de 30 días</a:t>
            </a:r>
            <a:r>
              <a:rPr lang="es-ES_tradnl" altLang="en-US" dirty="0"/>
              <a:t>.</a:t>
            </a:r>
            <a:endParaRPr lang="en-US" altLang="en-US" dirty="0"/>
          </a:p>
          <a:p>
            <a:pPr algn="just">
              <a:lnSpc>
                <a:spcPct val="90000"/>
              </a:lnSpc>
              <a:spcBef>
                <a:spcPct val="0"/>
              </a:spcBef>
            </a:pPr>
            <a:endParaRPr lang="es-ES_tradnl" altLang="en-US" dirty="0">
              <a:latin typeface="Times" panose="02020603050405020304" pitchFamily="18"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F72A8D8-582B-48D8-9854-F5683971C829}" type="slidenum">
              <a:rPr lang="en-US" altLang="en-US"/>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dirty="0"/>
              <a:t> </a:t>
            </a:r>
            <a:r>
              <a:rPr lang="es-ES_tradnl" altLang="en-US" dirty="0"/>
              <a:t>La Norma Federal de Comunicación de Riesgos, Título 29, Parte 1910.1200 del Código de Regulaciones (29 CFR  1910.1200) ordena que “Los trabajadores tienen el derecho a conocer y entender los químicos peligrosos que usan y cómo trabajar con ellos de forma segura</a:t>
            </a:r>
            <a:r>
              <a:rPr lang="es-ES_tradnl" altLang="en-US" b="1" dirty="0"/>
              <a:t>.” </a:t>
            </a:r>
            <a:r>
              <a:rPr lang="es-ES_tradnl" altLang="en-US" dirty="0"/>
              <a:t>Esta regulación está diseñada para hacer esta información sobre químicos peligrosos, presentes en el lugar de trabajo, disponible para los empleados expuestos. La norma de comunicación de riesgos se aplica a todo negocio, incluyendo fabricantes, que usan químicos peligrosos, sin importar el número de individuos empleados. </a:t>
            </a:r>
            <a:endParaRPr lang="en-US" altLang="en-US" dirty="0"/>
          </a:p>
          <a:p>
            <a:pPr algn="just"/>
            <a:endParaRPr lang="es-ES_tradnl" alt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10F3734-1A57-4CFA-8E12-9E111109F033}" type="slidenum">
              <a:rPr lang="en-US" altLang="en-US"/>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dirty="0"/>
              <a:t> </a:t>
            </a:r>
            <a:r>
              <a:rPr lang="es-ES_tradnl" altLang="en-US" dirty="0"/>
              <a:t>El término sílice se refiere específicamente al compuesto dióxido de silicio </a:t>
            </a:r>
            <a:r>
              <a:rPr lang="es-ES_tradnl" altLang="en-US" b="1" dirty="0"/>
              <a:t>(SiO</a:t>
            </a:r>
            <a:r>
              <a:rPr lang="es-ES_tradnl" altLang="en-US" b="1" baseline="-25000" dirty="0"/>
              <a:t>2</a:t>
            </a:r>
            <a:r>
              <a:rPr lang="es-ES_tradnl" altLang="en-US" b="1" dirty="0"/>
              <a:t>). </a:t>
            </a:r>
            <a:r>
              <a:rPr lang="es-ES_tradnl" altLang="en-US" dirty="0"/>
              <a:t>Este es el compuesto más abundante en la corteza de la Tierra, llegando a ser el 59% de su composición total (</a:t>
            </a:r>
            <a:r>
              <a:rPr lang="es-ES_tradnl" altLang="en-US" dirty="0">
                <a:hlinkClick r:id="rId3"/>
              </a:rPr>
              <a:t>https://www.britannica.com/science/silica</a:t>
            </a:r>
            <a:r>
              <a:rPr lang="es-ES_tradnl" altLang="en-US" dirty="0"/>
              <a:t>). El sílice es un componente principal de arena, rocas y minerales. </a:t>
            </a:r>
            <a:r>
              <a:rPr lang="es-ES_tradnl" altLang="en-US" b="1" dirty="0"/>
              <a:t>Sílice en formas cristalinas tiene tres variedades: cuarzo</a:t>
            </a:r>
            <a:r>
              <a:rPr lang="es-ES_tradnl" altLang="en-US" dirty="0"/>
              <a:t>, </a:t>
            </a:r>
            <a:r>
              <a:rPr lang="es-ES_tradnl" altLang="en-US" b="1" dirty="0" err="1"/>
              <a:t>tridimita</a:t>
            </a:r>
            <a:r>
              <a:rPr lang="es-ES_tradnl" altLang="en-US" b="1" dirty="0"/>
              <a:t> y cristobalita. Cuarzo es, de lejos, la forma más abundante y más común de sílice cristalina.  </a:t>
            </a:r>
            <a:r>
              <a:rPr lang="es-ES_tradnl" altLang="en-US" dirty="0"/>
              <a:t>Cuarzo (sílice cristalina) es un mineral común encontrado en muchos materiales de ocurrencia natural y en los creados por el hombre, como arena, cemento portland, concreto, ladrillos, bloques, piedras y mortero usados en áreas de construcción. </a:t>
            </a:r>
            <a:endParaRPr lang="en-US" altLang="en-US" dirty="0"/>
          </a:p>
          <a:p>
            <a:pPr algn="just"/>
            <a:r>
              <a:rPr lang="es-ES_tradnl" altLang="en-US" dirty="0"/>
              <a:t> </a:t>
            </a:r>
            <a:endParaRPr lang="en-US" altLang="en-US" dirty="0"/>
          </a:p>
          <a:p>
            <a:pPr algn="just" eaLnBrk="1" hangingPunct="1">
              <a:spcBef>
                <a:spcPct val="0"/>
              </a:spcBef>
            </a:pPr>
            <a:endParaRPr lang="es-ES_tradnl" altLang="en-US"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25D9E7F-BE9A-471A-9C1A-31E55F694028}" type="slidenum">
              <a:rPr lang="en-US" altLang="en-US"/>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ES_tradnl" altLang="en-US" dirty="0"/>
              <a:t>La sílice cristalina se puede transformar en </a:t>
            </a:r>
            <a:r>
              <a:rPr lang="es-ES_tradnl" altLang="en-US" b="1" dirty="0"/>
              <a:t>partículas de tamaño respirable </a:t>
            </a:r>
            <a:r>
              <a:rPr lang="es-ES_tradnl" altLang="en-US" dirty="0"/>
              <a:t>(partículas muy pequeñas  típicamente  de al menos 100 veces más pequeñas que un grano de arena común, </a:t>
            </a:r>
            <a:r>
              <a:rPr lang="es-ES_tradnl" altLang="en-US" dirty="0" err="1"/>
              <a:t>encontrable</a:t>
            </a:r>
            <a:r>
              <a:rPr lang="es-ES_tradnl" altLang="en-US" dirty="0"/>
              <a:t> en playas o lugares de recreación) generada por operaciones de gran energía como cortado, aserrado, molido, perforado, triturado de materiales conteniendo sílice, piedra, roca, concreto, ladrillo, bloque, mortero, o cuando se realizan chorreados abrasivos con arena.</a:t>
            </a:r>
            <a:endParaRPr lang="en-US" altLang="en-US" dirty="0"/>
          </a:p>
          <a:p>
            <a:pPr algn="just"/>
            <a:r>
              <a:rPr lang="es-ES_tradnl" altLang="en-US" dirty="0"/>
              <a:t> </a:t>
            </a:r>
            <a:endParaRPr lang="en-US" altLang="en-US" dirty="0"/>
          </a:p>
          <a:p>
            <a:pPr algn="just"/>
            <a:endParaRPr lang="es-ES_tradnl"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87A5A1F-8354-4E41-B701-F886A23EF56C}" type="slidenum">
              <a:rPr lang="en-US" altLang="en-US"/>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dirty="0"/>
              <a:t> </a:t>
            </a:r>
            <a:r>
              <a:rPr lang="es-ES_tradnl" altLang="en-US" dirty="0"/>
              <a:t>Si se puede identificar con alguno de los términos mencionados arriba en su industria u ocupación o el material con el que trabaja, es probable que haya sílice transportable por el aire en su entorno, y que usted podría estar expuesto a éste. Tenga en cuenta que continúan apareciendo nuevos usos de sílice. Éstos incluyen la fabricación, acabado e instalación de mostradores (</a:t>
            </a:r>
            <a:r>
              <a:rPr lang="es-ES_tradnl" altLang="en-US" dirty="0" err="1"/>
              <a:t>Kramer</a:t>
            </a:r>
            <a:r>
              <a:rPr lang="es-ES_tradnl" altLang="en-US" dirty="0"/>
              <a:t> et al. 2012; OSHA 2015) y la fracturación hidráulica en la industria de gas y petróleo (OSHA 2012). Sin embargo, recuerde que existe un potencial de peligro </a:t>
            </a:r>
            <a:r>
              <a:rPr lang="es-ES_tradnl" altLang="en-US" b="1" u="sng" dirty="0"/>
              <a:t>SOLO</a:t>
            </a:r>
            <a:r>
              <a:rPr lang="es-ES_tradnl" altLang="en-US" dirty="0"/>
              <a:t> cuando las partículas de sílice cristalina están en el aire. Puede haber materiales que contienen sílice pero si las operaciones con esos materiales no generan polvo, existe una baja probabilidad de inhalación de sílice. Del mismo modo, podrían haber partículas de sílice en el aire a pesar de que usted no vea el polvo.   </a:t>
            </a:r>
            <a:endParaRPr lang="en-US" altLang="en-US" dirty="0"/>
          </a:p>
          <a:p>
            <a:pPr algn="just"/>
            <a:endParaRPr lang="es-ES_tradnl" altLang="en-US"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25DACDA-31B1-4420-B51C-74B14E93DDFE}" type="slidenum">
              <a:rPr lang="en-US" altLang="en-US">
                <a:solidFill>
                  <a:srgbClr val="000000"/>
                </a:solidFill>
              </a:rPr>
              <a:pPr>
                <a:spcBef>
                  <a:spcPct val="0"/>
                </a:spcBef>
              </a:pPr>
              <a:t>15</a:t>
            </a:fld>
            <a:endParaRPr lang="en-US" altLang="en-US" dirty="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ES_tradnl" altLang="en-US" dirty="0"/>
              <a:t>Ciertas actividades de construcción podrían ocasionar exposición severa a sílice. Estas actividades pueden ser enumeradas como: uso de martillo hidráulico, construcción de edificios de mampostería, demolición (edificios de mampostería o concreto), cortado y aserrado de ladrillos y bloques de concreto</a:t>
            </a:r>
            <a:r>
              <a:rPr lang="es-ES_tradnl" altLang="en-US" b="1" dirty="0"/>
              <a:t>, </a:t>
            </a:r>
            <a:r>
              <a:rPr lang="es-ES_tradnl" altLang="en-US" dirty="0" err="1"/>
              <a:t>tuckpointing</a:t>
            </a:r>
            <a:r>
              <a:rPr lang="es-ES_tradnl" altLang="en-US" dirty="0"/>
              <a:t> /fileteado, </a:t>
            </a:r>
            <a:r>
              <a:rPr lang="es-ES_tradnl" altLang="en-US" dirty="0" err="1"/>
              <a:t>tunelización</a:t>
            </a:r>
            <a:r>
              <a:rPr lang="es-ES_tradnl" altLang="en-US" dirty="0"/>
              <a:t>, movimientos de tierra y trituración de roca, construcción y reparación de caminos, perforación de rocas/pozos, chorreado abrasivo (arena</a:t>
            </a:r>
            <a:r>
              <a:rPr lang="es-ES_tradnl" altLang="en-US" b="1" dirty="0"/>
              <a:t> </a:t>
            </a:r>
            <a:r>
              <a:rPr lang="es-ES_tradnl" altLang="en-US" dirty="0"/>
              <a:t>u otro material conteniendo sílice), chorreado abrasivo</a:t>
            </a:r>
            <a:r>
              <a:rPr lang="es-ES_tradnl" altLang="en-US" b="1" dirty="0"/>
              <a:t> </a:t>
            </a:r>
            <a:r>
              <a:rPr lang="es-ES_tradnl" altLang="en-US" dirty="0"/>
              <a:t>sobre materiales conteniendo sílice</a:t>
            </a:r>
            <a:r>
              <a:rPr lang="es-ES_tradnl" altLang="en-US" b="1" dirty="0"/>
              <a:t> </a:t>
            </a:r>
            <a:r>
              <a:rPr lang="es-ES_tradnl" altLang="en-US" dirty="0"/>
              <a:t>(ej. concreto), perforado y mezclado de concreto</a:t>
            </a:r>
            <a:r>
              <a:rPr lang="es-ES_tradnl" altLang="en-US" b="1" dirty="0"/>
              <a:t> </a:t>
            </a:r>
            <a:r>
              <a:rPr lang="es-ES_tradnl" altLang="en-US" dirty="0"/>
              <a:t>o mezclado de concreto para agujeros de postes, vertido de concreto</a:t>
            </a:r>
            <a:r>
              <a:rPr lang="es-ES_tradnl" altLang="en-US" b="1" dirty="0"/>
              <a:t> </a:t>
            </a:r>
            <a:r>
              <a:rPr lang="es-ES_tradnl" altLang="en-US" dirty="0"/>
              <a:t>para bases, placa de cimentación y muros de cimentación, remoción de encofrado de concreto y otros.</a:t>
            </a:r>
            <a:endParaRPr lang="en-US" altLang="en-US"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76EB337-E7AE-42CE-9378-74794D20D471}" type="slidenum">
              <a:rPr lang="en-US" altLang="en-US"/>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dirty="0"/>
              <a:t> </a:t>
            </a:r>
            <a:r>
              <a:rPr lang="es-ES_tradnl" altLang="en-US" dirty="0"/>
              <a:t>Los trabajadores de la construcción deben saber que “¡sílice es más que solo polvo!” La exposición a polvo fino de sílice puede tener efectos a la salud adversos.</a:t>
            </a:r>
            <a:endParaRPr lang="en-US" altLang="en-US" dirty="0"/>
          </a:p>
          <a:p>
            <a:pPr algn="just"/>
            <a:r>
              <a:rPr lang="es-ES_tradnl" altLang="en-US" dirty="0"/>
              <a:t> </a:t>
            </a:r>
            <a:endParaRPr lang="en-US" altLang="en-US" dirty="0"/>
          </a:p>
          <a:p>
            <a:pPr algn="just" eaLnBrk="1" hangingPunct="1">
              <a:spcBef>
                <a:spcPct val="0"/>
              </a:spcBef>
            </a:pPr>
            <a:endParaRPr lang="es-ES_tradnl"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B53858F-E1B8-4EF1-B397-674E45F1B2ED}" type="slidenum">
              <a:rPr lang="en-US" altLang="en-US"/>
              <a:pPr>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ES_tradnl" altLang="en-US" dirty="0"/>
              <a:t>Los empleadores están obligados a proteger a sus empleados trabajando en construcción de los peligros asociados a la exposición a sílice.</a:t>
            </a:r>
            <a:endParaRPr lang="en-US" altLang="en-US" dirty="0"/>
          </a:p>
          <a:p>
            <a:pPr algn="just"/>
            <a:r>
              <a:rPr lang="es-ES_tradnl" altLang="en-US" dirty="0"/>
              <a:t> </a:t>
            </a:r>
            <a:endParaRPr lang="en-US" altLang="en-US" dirty="0"/>
          </a:p>
          <a:p>
            <a:pPr algn="just"/>
            <a:r>
              <a:rPr lang="es-ES_tradnl" altLang="en-US" dirty="0"/>
              <a:t>Los trabajadores expuestos a sílice cristalina respirable tienen un riesgo creciente de desarrollar serios efectos adversos a la salud. La exposición a partículas finas (tamaño respirable) de forma cristalina de sílice puede generar silicosis, una enfermedad pulmonar </a:t>
            </a:r>
            <a:r>
              <a:rPr lang="es-ES_tradnl" altLang="en-US" dirty="0" err="1"/>
              <a:t>fibrótica</a:t>
            </a:r>
            <a:r>
              <a:rPr lang="es-ES_tradnl" altLang="en-US" dirty="0"/>
              <a:t> irreversible, a menudo </a:t>
            </a:r>
            <a:r>
              <a:rPr lang="es-ES_tradnl" altLang="en-US" dirty="0" err="1"/>
              <a:t>deshabilitante</a:t>
            </a:r>
            <a:r>
              <a:rPr lang="es-ES_tradnl" altLang="en-US" dirty="0"/>
              <a:t>, y algunas veces fatal. Otras consecuencias dañinas o fatales son cáncer pulmonar, enfermedad pulmonar obstructiva crónica (COPD) y la activación de infecciones latentes de tuberculosis.</a:t>
            </a:r>
            <a:endParaRPr lang="en-US" altLang="en-US" dirty="0"/>
          </a:p>
          <a:p>
            <a:pPr algn="just"/>
            <a:r>
              <a:rPr lang="es-ES_tradnl" altLang="en-US" dirty="0"/>
              <a:t> </a:t>
            </a:r>
            <a:endParaRPr lang="en-US" altLang="en-US" dirty="0"/>
          </a:p>
          <a:p>
            <a:pPr algn="just"/>
            <a:r>
              <a:rPr lang="es-ES_tradnl" altLang="en-US" dirty="0"/>
              <a:t>Debe entenderse que mientras la exposición cumulativa de un trabajador es más alta, es más alto el riesgo de efectos a la salud.</a:t>
            </a:r>
            <a:endParaRPr lang="en-US" altLang="en-US" dirty="0"/>
          </a:p>
          <a:p>
            <a:pPr algn="just">
              <a:spcBef>
                <a:spcPct val="0"/>
              </a:spcBef>
            </a:pPr>
            <a:endParaRPr lang="es-ES_tradnl" altLang="en-US" dirty="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1457D46-53BD-4C5A-9994-7EB87E4E6640}" type="slidenum">
              <a:rPr lang="en-US" altLang="en-US">
                <a:solidFill>
                  <a:srgbClr val="000000"/>
                </a:solidFill>
              </a:rPr>
              <a:pPr>
                <a:spcBef>
                  <a:spcPct val="0"/>
                </a:spcBef>
              </a:pPr>
              <a:t>18</a:t>
            </a:fld>
            <a:endParaRPr lang="en-US" altLang="en-US" dirty="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i="1" dirty="0"/>
              <a:t> </a:t>
            </a:r>
            <a:r>
              <a:rPr lang="es-ES_tradnl" altLang="en-US" dirty="0"/>
              <a:t>Hay tres formas diferentes de silicosis: aguda, acelerada y crónica.</a:t>
            </a:r>
            <a:endParaRPr lang="en-US" altLang="en-US" dirty="0"/>
          </a:p>
          <a:p>
            <a:pPr algn="just"/>
            <a:r>
              <a:rPr lang="es-ES_tradnl" altLang="en-US" i="1" dirty="0"/>
              <a:t> </a:t>
            </a:r>
            <a:endParaRPr lang="en-US" altLang="en-US" dirty="0"/>
          </a:p>
          <a:p>
            <a:pPr algn="just"/>
            <a:r>
              <a:rPr lang="es-ES_tradnl" altLang="en-US" i="1" dirty="0"/>
              <a:t>La </a:t>
            </a:r>
            <a:r>
              <a:rPr lang="es-ES_tradnl" altLang="en-US" b="1" i="1" dirty="0"/>
              <a:t>silicosis aguda </a:t>
            </a:r>
            <a:r>
              <a:rPr lang="es-ES_tradnl" altLang="en-US" i="1" dirty="0"/>
              <a:t>es una enfermedad rara causada por la inhalación de niveles extremadamente altos (intensos) de partículas de sílice cristalina respirable y es casi siempre fatal.</a:t>
            </a:r>
            <a:endParaRPr lang="en-US" altLang="en-US" dirty="0"/>
          </a:p>
          <a:p>
            <a:pPr algn="just"/>
            <a:r>
              <a:rPr lang="es-ES_tradnl" altLang="en-US" i="1" dirty="0"/>
              <a:t> La </a:t>
            </a:r>
            <a:r>
              <a:rPr lang="es-ES_tradnl" altLang="en-US" b="1" i="1" dirty="0"/>
              <a:t>silicosis acelerada </a:t>
            </a:r>
            <a:r>
              <a:rPr lang="es-ES_tradnl" altLang="en-US" i="1" dirty="0"/>
              <a:t>generalmente ocurre dentro de los 5-15 años de exposición y resulta de altos niveles de exposición a sílice cristalina respirable.</a:t>
            </a:r>
            <a:endParaRPr lang="en-US" altLang="en-US" dirty="0"/>
          </a:p>
          <a:p>
            <a:pPr algn="just"/>
            <a:r>
              <a:rPr lang="es-ES_tradnl" altLang="en-US" i="1" dirty="0"/>
              <a:t>La </a:t>
            </a:r>
            <a:r>
              <a:rPr lang="es-ES_tradnl" altLang="en-US" b="1" i="1" dirty="0"/>
              <a:t>silicosis crónica</a:t>
            </a:r>
            <a:r>
              <a:rPr lang="es-ES_tradnl" altLang="en-US" i="1" dirty="0"/>
              <a:t> es la forma más común de silicosis, la cual puede resultar de una exposición menos intensa; ocurre usualmente después de 20 años de exposición a sílice cristalina respirable.</a:t>
            </a:r>
            <a:endParaRPr lang="en-US" alt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C6D04DA-0BC0-4B06-BBEA-1598E0E6EF7A}" type="slidenum">
              <a:rPr lang="en-US" altLang="en-US"/>
              <a:pPr>
                <a:spcBef>
                  <a:spcPct val="0"/>
                </a:spcBef>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ES_tradnl" altLang="en-US" dirty="0">
                <a:cs typeface="Times New Roman" panose="02020603050405020304" pitchFamily="18" charset="0"/>
              </a:rPr>
              <a:t>Este material ha sido producido bajo una subvención  (SH-29666-SH6) de la Administración de Seguridad y Salud Ocupacional, Departamento de Trabajo de los EE.UU.  No necesariamente refleja los puntos de vista o políticas del Ministerio de Trabajo de los EE.UU., ni menciona nombres comerciales, productos comerciales, u organizaciones que implique un aval del gobierno de los EE.UU.   </a:t>
            </a:r>
            <a:endParaRPr lang="en-US" altLang="en-US" dirty="0">
              <a:cs typeface="Times New Roman" panose="02020603050405020304" pitchFamily="18" charset="0"/>
            </a:endParaRPr>
          </a:p>
          <a:p>
            <a:pPr algn="just"/>
            <a:endParaRPr lang="es-ES_tradnl" altLang="en-US" dirty="0">
              <a:cs typeface="Times New Roman" panose="02020603050405020304" pitchFamily="18" charset="0"/>
            </a:endParaRP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35988B74-EDFD-433E-8E34-F8CC4B97061C}" type="slidenum">
              <a:rPr lang="en-US" altLang="en-US"/>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dirty="0"/>
              <a:t> </a:t>
            </a:r>
            <a:r>
              <a:rPr lang="es-ES_tradnl" altLang="en-US" dirty="0"/>
              <a:t>Existen varias etapas de silicosis. Las etapas tempranas pueden pasar completamente desapercibidas. La exposición continua puede generar que la persona expuesta observe dificultad para respirar cuando realiza ejercicios, es posible que tenga fiebre y ocasionalmente piel azulada en los lóbulos de las orejas o en los labios.</a:t>
            </a:r>
            <a:r>
              <a:rPr lang="en-US" altLang="en-US" dirty="0"/>
              <a:t> </a:t>
            </a:r>
            <a:r>
              <a:rPr lang="es-ES_tradnl" altLang="en-US" dirty="0"/>
              <a:t>La silicosis vuelve a una persona más susceptible a enfermedades infecciosas de los pulmones, como tuberculosis. La progresión de la enfermedad conduce a tener fatiga, dificultad extrema para respirar, pérdida de apetito, dolor de pecho, falla respiratoria, todo esto pudiendo derivar eventualmente en la muerte. Los empleados con estos síntomas deben recibir inmediatamente una evaluación y tratamiento más extensos.</a:t>
            </a:r>
            <a:endParaRPr lang="en-US" altLang="en-US"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35EA6D9-BEF2-4A55-BECE-5053328E1CCC}" type="slidenum">
              <a:rPr lang="en-US" altLang="en-US"/>
              <a:pPr>
                <a:spcBef>
                  <a:spcPct val="0"/>
                </a:spcBef>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ES_tradnl" altLang="en-US" dirty="0"/>
              <a:t>De acuerdo con la información publicada por el Centro para el Control y Prevención de Enfermedades (CDC), entre 1970 y 2013, la silicosis fue la causa subyacente o que contribuyó al deceso registrado en 14,991 certificados de fallecimiento. Además, </a:t>
            </a:r>
            <a:r>
              <a:rPr lang="es-ES_tradnl" altLang="en-US" b="1" dirty="0"/>
              <a:t>la industria de la construcción ha liderado los índices de mortalidad</a:t>
            </a:r>
            <a:r>
              <a:rPr lang="es-ES_tradnl" altLang="en-US" dirty="0"/>
              <a:t>, por encima de todas las otras industrias. A lo largo del tiempo, la mortalidad relacionada a silicosis se ha reducido en los Estados Unidos, pero no ha sido eliminada. </a:t>
            </a:r>
            <a:r>
              <a:rPr lang="es-ES_tradnl" altLang="en-US" b="1" dirty="0"/>
              <a:t>Vemos una tendencia con estabilidad relativa especialmente en la década pasada. Desde el año 2000, hubo de 100 a 150 casos de silicosis en los Estados Unidos.(</a:t>
            </a:r>
            <a:r>
              <a:rPr lang="es-ES_tradnl" altLang="en-US" b="1" dirty="0">
                <a:hlinkClick r:id="rId3"/>
              </a:rPr>
              <a:t>https://www.cdc.gov/mmwr/preview/mmwrhtml/mm6423a7.htm</a:t>
            </a:r>
            <a:r>
              <a:rPr lang="es-ES_tradnl" altLang="en-US" b="1" dirty="0"/>
              <a:t>)</a:t>
            </a:r>
            <a:endParaRPr lang="en-US" altLang="en-US" dirty="0"/>
          </a:p>
          <a:p>
            <a:pPr algn="just"/>
            <a:r>
              <a:rPr lang="es-ES_tradnl" altLang="en-US" dirty="0"/>
              <a:t> </a:t>
            </a:r>
            <a:endParaRPr lang="en-US" altLang="en-US" dirty="0"/>
          </a:p>
          <a:p>
            <a:pPr algn="just"/>
            <a:r>
              <a:rPr lang="es-ES_tradnl" altLang="en-US" dirty="0"/>
              <a:t>OSHA estima que cerca de </a:t>
            </a:r>
            <a:r>
              <a:rPr lang="es-ES_tradnl" altLang="en-US" b="1" dirty="0"/>
              <a:t>dos millones de trabajadores de la construcción están expuestos a sílice respirable cristalina </a:t>
            </a:r>
            <a:r>
              <a:rPr lang="es-ES_tradnl" altLang="en-US" dirty="0"/>
              <a:t>en más de 600,000 lugares de trabajo, y más de 840,000 de esos trabajadores están expuestos a niveles de sílice que exceden el nuevo límite de exposición permisible (PEL) </a:t>
            </a:r>
            <a:r>
              <a:rPr lang="es-ES_tradnl" altLang="en-US" b="1" dirty="0"/>
              <a:t>(Hoja informativa de OSHA ; </a:t>
            </a:r>
            <a:r>
              <a:rPr lang="es-ES_tradnl" altLang="en-US" b="1" dirty="0">
                <a:hlinkClick r:id="rId4"/>
              </a:rPr>
              <a:t>https://www.osha.gov/Publications/OSHA3681.pdf</a:t>
            </a:r>
            <a:r>
              <a:rPr lang="es-ES_tradnl" altLang="en-US" b="1" dirty="0"/>
              <a:t>)</a:t>
            </a:r>
            <a:endParaRPr lang="en-US" altLang="en-US"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74AFCD5-8030-412A-B47E-4EAFAA1EF9D1}" type="slidenum">
              <a:rPr lang="en-US" altLang="en-US"/>
              <a:pPr>
                <a:spcBef>
                  <a:spcPct val="0"/>
                </a:spcBef>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ES_tradnl" altLang="en-US" dirty="0"/>
              <a:t>Un reporte anual publicado por el NIOSH (Instituto Nacional para la Salud y Seguridad Ocupacional) indica que los casos de silicosis son más prevalentes en la industria de manufactura. La industria de la construcción es la segunda industria en relación al alto número de pacientes con silicosis confirmada entre 1985 y 2014.</a:t>
            </a:r>
            <a:endParaRPr lang="en-US" altLang="en-US" dirty="0"/>
          </a:p>
          <a:p>
            <a:pPr algn="just"/>
            <a:r>
              <a:rPr lang="es-ES_tradnl" altLang="en-US" b="1" dirty="0">
                <a:hlinkClick r:id="rId3"/>
              </a:rPr>
              <a:t>http://www.oem.msu.edu/userfiles/file/Annual%20Reports/Silica/2014Silicosis_OLDSANNRPT.pdf</a:t>
            </a:r>
            <a:endParaRPr lang="en-US" altLang="en-US" dirty="0"/>
          </a:p>
          <a:p>
            <a:pPr algn="just"/>
            <a:r>
              <a:rPr lang="es-ES_tradnl" altLang="en-US" dirty="0"/>
              <a:t> </a:t>
            </a:r>
            <a:endParaRPr lang="en-US" altLang="en-US" dirty="0"/>
          </a:p>
          <a:p>
            <a:pPr algn="just">
              <a:spcBef>
                <a:spcPct val="0"/>
              </a:spcBef>
            </a:pPr>
            <a:endParaRPr lang="es-ES_tradnl" altLang="en-US" dirty="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7E6264D-1AE4-4415-BCCE-264D7B2DEF80}" type="slidenum">
              <a:rPr lang="en-US" altLang="en-US"/>
              <a:pPr>
                <a:spcBef>
                  <a:spcPct val="0"/>
                </a:spcBef>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ES_tradnl" altLang="en-US" dirty="0"/>
              <a:t>La prevención y eliminación de enfermedades relacionadas a sílice en los Estados Unidos son prioridades del Instituto Nacional para la Salud y Seguridad Ocupacional </a:t>
            </a:r>
            <a:r>
              <a:rPr lang="es-ES_tradnl" altLang="en-US" b="1" dirty="0"/>
              <a:t>(NIOSH)</a:t>
            </a:r>
            <a:r>
              <a:rPr lang="es-ES_tradnl" altLang="en-US" dirty="0"/>
              <a:t>, la Administración de Seguridad y Salud Ocupacional </a:t>
            </a:r>
            <a:r>
              <a:rPr lang="es-ES_tradnl" altLang="en-US" b="1" dirty="0"/>
              <a:t>(OSHA)</a:t>
            </a:r>
            <a:r>
              <a:rPr lang="es-ES_tradnl" altLang="en-US" dirty="0"/>
              <a:t>, la Administración de Salud y Seguridad en Minas </a:t>
            </a:r>
            <a:r>
              <a:rPr lang="es-ES_tradnl" altLang="en-US" b="1" dirty="0"/>
              <a:t>(MSHA)</a:t>
            </a:r>
            <a:r>
              <a:rPr lang="es-ES_tradnl" altLang="en-US" dirty="0"/>
              <a:t> y la Asociación Americana del Pulmón </a:t>
            </a:r>
            <a:r>
              <a:rPr lang="es-ES_tradnl" altLang="en-US" b="1" dirty="0"/>
              <a:t>(ALA).</a:t>
            </a:r>
            <a:endParaRPr lang="en-US" altLang="en-US" dirty="0"/>
          </a:p>
          <a:p>
            <a:pPr algn="just"/>
            <a:r>
              <a:rPr lang="es-ES_tradnl" altLang="en-US" dirty="0"/>
              <a:t> </a:t>
            </a:r>
            <a:endParaRPr lang="en-US" altLang="en-US" dirty="0"/>
          </a:p>
          <a:p>
            <a:pPr algn="just"/>
            <a:r>
              <a:rPr lang="es-ES_tradnl" altLang="en-US" dirty="0"/>
              <a:t>Es crucial educar a los trabajadores sobre silicosis, ya que existen complicaciones a la salud de por vida, incluyendo consecuencias fatales. Por ejemplo, en la imagen presentada arriba, el trabajador es consciente de la importancia del uso de equipo de protección personal (PPE) y usa guantes, casco de protección, así como protección auditiva.  Sin embargo, él olvida un importante PPE, un “respirador” para protegerse de la fuerte exposición a sílice. También, la nube de polvo visible en la foto muy probablemente indica que los </a:t>
            </a:r>
            <a:r>
              <a:rPr lang="es-ES_tradnl" altLang="en-US" b="1" dirty="0"/>
              <a:t>controles de ingeniería </a:t>
            </a:r>
            <a:r>
              <a:rPr lang="es-ES_tradnl" altLang="en-US" dirty="0"/>
              <a:t>requeridos no están siendo usados o son inefectivos.</a:t>
            </a:r>
            <a:endParaRPr lang="en-US" altLang="en-US" dirty="0"/>
          </a:p>
          <a:p>
            <a:pPr algn="just"/>
            <a:r>
              <a:rPr lang="es-ES_tradnl" altLang="en-US" dirty="0"/>
              <a:t> </a:t>
            </a:r>
            <a:endParaRPr lang="en-US" altLang="en-US" dirty="0"/>
          </a:p>
          <a:p>
            <a:pPr algn="just">
              <a:spcBef>
                <a:spcPct val="0"/>
              </a:spcBef>
            </a:pPr>
            <a:endParaRPr lang="es-ES_tradnl" altLang="en-US"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B0CF1CF-569E-4442-8799-D4E702D8153E}" type="slidenum">
              <a:rPr lang="en-US" altLang="en-US">
                <a:solidFill>
                  <a:srgbClr val="000000"/>
                </a:solidFill>
              </a:rPr>
              <a:pPr>
                <a:spcBef>
                  <a:spcPct val="0"/>
                </a:spcBef>
              </a:pPr>
              <a:t>23</a:t>
            </a:fld>
            <a:endParaRPr lang="en-US" altLang="en-US" dirty="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ES_tradnl" altLang="en-US" dirty="0"/>
              <a:t>Hay varias normas y directivas de OSHA  que cubren operaciones que podrían exponer trabajadores a sílice cristalina. Estas normas incluyen Contaminantes del Aire (29 CFR 1910.1000), Comunicación de Riesgos (29 CFR 1910.1200), Protección Respiratoria (29 CFR 1910.134) y Ventilación (29 CFR 1926.57). Ahora, la nueva norma está dedicada únicamente a </a:t>
            </a:r>
            <a:r>
              <a:rPr lang="es-ES_tradnl" altLang="en-US" b="1" dirty="0"/>
              <a:t>Sílice Cristalina Respirable  (29 CFR 1926.1153)</a:t>
            </a:r>
            <a:endParaRPr lang="en-US" altLang="en-US" dirty="0"/>
          </a:p>
          <a:p>
            <a:pPr algn="just"/>
            <a:r>
              <a:rPr lang="es-ES_tradnl" altLang="en-US" b="1" dirty="0"/>
              <a:t> </a:t>
            </a:r>
            <a:endParaRPr lang="en-US" altLang="en-US" dirty="0"/>
          </a:p>
          <a:p>
            <a:pPr algn="just"/>
            <a:r>
              <a:rPr lang="es-ES_tradnl" altLang="en-US" dirty="0"/>
              <a:t>La directiva previa de la OSHA</a:t>
            </a:r>
            <a:r>
              <a:rPr lang="es-ES_tradnl" altLang="en-US" b="1" dirty="0"/>
              <a:t> </a:t>
            </a:r>
            <a:r>
              <a:rPr lang="es-ES_tradnl" altLang="en-US" dirty="0"/>
              <a:t>(</a:t>
            </a:r>
            <a:r>
              <a:rPr lang="es-ES_tradnl" altLang="en-US" b="1" dirty="0"/>
              <a:t>Directiva CPL 03-00-007 ),</a:t>
            </a:r>
            <a:r>
              <a:rPr lang="es-ES_tradnl" altLang="en-US" dirty="0"/>
              <a:t> que cubría políticas y procedimientos para identificar, reducir o eliminar los peligros a la salud asociados con la exposición ocupacional a sílice cristalina, ha sido la base para implementar un Programa Nacional de Énfasis. Esta directiva proveía información sobre el peligro de la sílice, guías para muestreo de aire y guías para calcular </a:t>
            </a:r>
            <a:r>
              <a:rPr lang="es-ES_tradnl" altLang="en-US" dirty="0" err="1"/>
              <a:t>PELs</a:t>
            </a:r>
            <a:r>
              <a:rPr lang="es-ES_tradnl" altLang="en-US" dirty="0"/>
              <a:t> para polvo conteniendo sílice. </a:t>
            </a:r>
            <a:endParaRPr lang="en-US" altLang="en-US" dirty="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51D5021-ADC3-4878-869F-DFB9D442ED65}" type="slidenum">
              <a:rPr lang="en-US" altLang="en-US">
                <a:solidFill>
                  <a:srgbClr val="000000"/>
                </a:solidFill>
              </a:rPr>
              <a:pPr>
                <a:spcBef>
                  <a:spcPct val="0"/>
                </a:spcBef>
              </a:pPr>
              <a:t>24</a:t>
            </a:fld>
            <a:endParaRPr lang="en-US" altLang="en-US" dirty="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ES_tradnl" altLang="en-US" dirty="0"/>
              <a:t>El Ministerio de Trabajo de Estados Unidos resaltó por primera vez los peligros de sílice cristalina respirable en los años 1930s, después de una ola de muertes de trabajadores. El ministerio planteó normas para limitar la exposición de trabajadores en 1971, el año que se creó OSHA. Se considera, sin embargo, que la vieja/actual norma está mayormente desfasada y no protege adecuadamente a los trabajadores de enfermedades relacionadas a sílice. Además, se ha observado que trabajadores están siendo expuestos a sílice en nuevas industrias como la fabricación de mostradores de piedra o piedra artificial y fracturación hidráulica.</a:t>
            </a:r>
            <a:r>
              <a:rPr lang="es-ES_tradnl" altLang="en-US" b="1" dirty="0"/>
              <a:t> </a:t>
            </a:r>
            <a:r>
              <a:rPr lang="es-ES_tradnl" altLang="en-US" dirty="0"/>
              <a:t>Una revisión completa de la evidencia científica, normas de consenso industrial y opiniones amplias de grupos y actores interesados, provee las bases para la regulación final, que fue propuesta en septiembre del 2013.  </a:t>
            </a:r>
            <a:endParaRPr lang="en-US" altLang="en-US" dirty="0"/>
          </a:p>
          <a:p>
            <a:pPr algn="just"/>
            <a:r>
              <a:rPr lang="es-ES_tradnl" altLang="en-US" b="1" dirty="0"/>
              <a:t> </a:t>
            </a:r>
            <a:endParaRPr lang="en-US" altLang="en-US" dirty="0"/>
          </a:p>
          <a:p>
            <a:pPr algn="just"/>
            <a:r>
              <a:rPr lang="es-ES_tradnl" altLang="en-US" dirty="0"/>
              <a:t>La nueva norma de sílice cristalina fue emitida debido a que los previos </a:t>
            </a:r>
            <a:r>
              <a:rPr lang="es-ES_tradnl" altLang="en-US" dirty="0" err="1"/>
              <a:t>PELs</a:t>
            </a:r>
            <a:r>
              <a:rPr lang="es-ES_tradnl" altLang="en-US" dirty="0"/>
              <a:t> para la industria de la construcción y de astilleros estaban basados en un método antiguo para medir la exposición de trabajadores a sílice, que ya no es aplicado hoy en día. Además, los límites previos eran inconsistentes, permitiendo que los niveles permisibles para la construcción y astilleros sean más del doble de los niveles de la industria en general. De acuerdo a la OSHA, la norma revisada reducirá el riesgo de enfermedades entre los trabajadores que inhalan sílice cristalina respirable, proveerá el mismo nivel de protección para todos los trabajadores cubiertos bajos la norma. </a:t>
            </a:r>
            <a:r>
              <a:rPr lang="en-US" altLang="en-US" b="1" dirty="0"/>
              <a:t>(https://www.osha.gov/ silica/Silica_FAQs_2016-3-22.pdf)</a:t>
            </a:r>
            <a:endParaRPr lang="es-ES_tradnl" altLang="en-US" dirty="0"/>
          </a:p>
          <a:p>
            <a:pPr algn="just"/>
            <a:endParaRPr lang="en-US" altLang="en-US" dirty="0"/>
          </a:p>
          <a:p>
            <a:pPr algn="just"/>
            <a:r>
              <a:rPr lang="es-ES_tradnl" altLang="en-US" dirty="0"/>
              <a:t> La OSHA estima que esta regla salvará más de 600 vidas y prevenir más de 900 casos nuevos de silicosis cada año, una vez que sus efectos sean enteramente comprendidos. Está proyectado que la Regla Final provea beneficios netos de alrededor de $7.7 mil millones, anualmente. </a:t>
            </a:r>
            <a:r>
              <a:rPr lang="en-US" altLang="en-US" b="1" dirty="0"/>
              <a:t>(https://www.osha.gov/silica/)</a:t>
            </a:r>
            <a:endParaRPr lang="en-US" altLang="en-US" dirty="0"/>
          </a:p>
          <a:p>
            <a:pPr algn="just">
              <a:spcBef>
                <a:spcPct val="0"/>
              </a:spcBef>
            </a:pPr>
            <a:endParaRPr lang="es-ES_tradnl" altLang="en-US" dirty="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AB5EF34-09C3-49CA-B936-3E7F9D64FB15}" type="slidenum">
              <a:rPr lang="en-US" altLang="en-US">
                <a:solidFill>
                  <a:srgbClr val="000000"/>
                </a:solidFill>
              </a:rPr>
              <a:pPr>
                <a:spcBef>
                  <a:spcPct val="0"/>
                </a:spcBef>
              </a:pPr>
              <a:t>25</a:t>
            </a:fld>
            <a:endParaRPr lang="en-US" altLang="en-US" dirty="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dirty="0"/>
              <a:t> </a:t>
            </a:r>
            <a:r>
              <a:rPr lang="es-ES_tradnl" altLang="en-US" dirty="0"/>
              <a:t>La norma requiere que los empleadores </a:t>
            </a:r>
            <a:r>
              <a:rPr lang="es-ES_tradnl" altLang="en-US" b="1" u="sng" dirty="0"/>
              <a:t>limiten la exposición de los trabajadores </a:t>
            </a:r>
            <a:r>
              <a:rPr lang="es-ES_tradnl" altLang="en-US" dirty="0"/>
              <a:t>a sílice respirable cristalina y tomen los pasos adicionales para proteger a los trabajadores. </a:t>
            </a:r>
            <a:endParaRPr lang="en-US" altLang="en-US" dirty="0"/>
          </a:p>
          <a:p>
            <a:pPr algn="just"/>
            <a:r>
              <a:rPr lang="es-ES_tradnl" altLang="en-US" dirty="0"/>
              <a:t> </a:t>
            </a:r>
            <a:endParaRPr lang="en-US" altLang="en-US" dirty="0"/>
          </a:p>
          <a:p>
            <a:pPr algn="just"/>
            <a:r>
              <a:rPr lang="es-ES_tradnl" altLang="en-US" dirty="0"/>
              <a:t>Establece un nuevo </a:t>
            </a:r>
            <a:r>
              <a:rPr lang="es-ES_tradnl" altLang="en-US" b="1" dirty="0"/>
              <a:t>Límite de Exposición Permisible (PEL)</a:t>
            </a:r>
            <a:r>
              <a:rPr lang="es-ES_tradnl" altLang="en-US" dirty="0"/>
              <a:t> y un </a:t>
            </a:r>
            <a:r>
              <a:rPr lang="es-ES_tradnl" altLang="en-US" b="1" dirty="0"/>
              <a:t>Nivel de Acción (AL)</a:t>
            </a:r>
            <a:r>
              <a:rPr lang="es-ES_tradnl" altLang="en-US" dirty="0"/>
              <a:t> promediado sobre una jornada de ocho horas. El Límite de Exposición Permisible (PEL) previo fue 100 microgramos por metro cúbico (</a:t>
            </a:r>
            <a:r>
              <a:rPr lang="es-ES_tradnl" altLang="en-US" dirty="0" err="1"/>
              <a:t>μg</a:t>
            </a:r>
            <a:r>
              <a:rPr lang="es-ES_tradnl" altLang="en-US" dirty="0"/>
              <a:t>/m</a:t>
            </a:r>
            <a:r>
              <a:rPr lang="es-ES_tradnl" altLang="en-US" baseline="30000" dirty="0"/>
              <a:t>3 </a:t>
            </a:r>
            <a:r>
              <a:rPr lang="es-ES_tradnl" altLang="en-US" dirty="0"/>
              <a:t>) para la industria en general. Ahora este límite es </a:t>
            </a:r>
            <a:r>
              <a:rPr lang="es-ES_tradnl" altLang="en-US" b="1" dirty="0"/>
              <a:t>50 </a:t>
            </a:r>
            <a:r>
              <a:rPr lang="es-ES_tradnl" altLang="en-US" b="1" dirty="0" err="1"/>
              <a:t>μg</a:t>
            </a:r>
            <a:r>
              <a:rPr lang="es-ES_tradnl" altLang="en-US" b="1" dirty="0"/>
              <a:t>/m</a:t>
            </a:r>
            <a:r>
              <a:rPr lang="es-ES_tradnl" altLang="en-US" b="1" baseline="30000" dirty="0"/>
              <a:t>3</a:t>
            </a:r>
            <a:r>
              <a:rPr lang="es-ES_tradnl" altLang="en-US" dirty="0"/>
              <a:t>. Esto significa que durante el transcurso de un turno de trabajo de 8 horas, la exposición puede fluctuar, pero que el promedio de exposición a sílice cristalina respirable no puede exceder 50 </a:t>
            </a:r>
            <a:r>
              <a:rPr lang="es-ES_tradnl" altLang="en-US" dirty="0" err="1"/>
              <a:t>μg</a:t>
            </a:r>
            <a:r>
              <a:rPr lang="es-ES_tradnl" altLang="en-US" dirty="0"/>
              <a:t>/m</a:t>
            </a:r>
            <a:r>
              <a:rPr lang="es-ES_tradnl" altLang="en-US" b="1" baseline="30000" dirty="0"/>
              <a:t>3</a:t>
            </a:r>
            <a:r>
              <a:rPr lang="es-ES_tradnl" altLang="en-US" dirty="0"/>
              <a:t>.</a:t>
            </a:r>
            <a:endParaRPr lang="en-US" altLang="en-US" dirty="0"/>
          </a:p>
          <a:p>
            <a:pPr algn="just"/>
            <a:r>
              <a:rPr lang="es-ES_tradnl" altLang="en-US" dirty="0"/>
              <a:t> </a:t>
            </a:r>
            <a:endParaRPr lang="en-US" altLang="en-US" dirty="0"/>
          </a:p>
          <a:p>
            <a:pPr algn="just"/>
            <a:r>
              <a:rPr lang="es-ES_tradnl" altLang="en-US" b="1" dirty="0"/>
              <a:t>El Nivel de Acción está definido en 25 </a:t>
            </a:r>
            <a:r>
              <a:rPr lang="es-ES_tradnl" altLang="en-US" b="1" dirty="0" err="1"/>
              <a:t>μg</a:t>
            </a:r>
            <a:r>
              <a:rPr lang="es-ES_tradnl" altLang="en-US" b="1" dirty="0"/>
              <a:t>/m</a:t>
            </a:r>
            <a:r>
              <a:rPr lang="es-ES_tradnl" altLang="en-US" b="1" baseline="30000" dirty="0"/>
              <a:t>3</a:t>
            </a:r>
            <a:r>
              <a:rPr lang="es-ES_tradnl" altLang="en-US" dirty="0"/>
              <a:t>, lo que significa que donde la concentración de sílice que se transporta por el aire esté por encima de este nivel (25 </a:t>
            </a:r>
            <a:r>
              <a:rPr lang="es-ES_tradnl" altLang="en-US" dirty="0" err="1"/>
              <a:t>μg</a:t>
            </a:r>
            <a:r>
              <a:rPr lang="es-ES_tradnl" altLang="en-US" dirty="0"/>
              <a:t>/m</a:t>
            </a:r>
            <a:r>
              <a:rPr lang="es-ES_tradnl" altLang="en-US" b="1" baseline="30000" dirty="0"/>
              <a:t>3</a:t>
            </a:r>
            <a:r>
              <a:rPr lang="es-ES_tradnl" altLang="en-US" dirty="0"/>
              <a:t>) para un promedio ponderado en el tiempo de 8 horas, se activarán los requisitos para la aplicación de la norma.</a:t>
            </a:r>
            <a:endParaRPr lang="en-US" altLang="en-US" dirty="0"/>
          </a:p>
          <a:p>
            <a:pPr algn="just"/>
            <a:r>
              <a:rPr lang="es-ES_tradnl" altLang="en-US" dirty="0"/>
              <a:t> </a:t>
            </a:r>
            <a:endParaRPr lang="en-US" altLang="en-US" dirty="0"/>
          </a:p>
          <a:p>
            <a:pPr algn="just"/>
            <a:r>
              <a:rPr lang="es-ES_tradnl" altLang="en-US" dirty="0"/>
              <a:t>Como una regla general ¡Si el polvo conteniendo sílice es </a:t>
            </a:r>
            <a:r>
              <a:rPr lang="es-ES_tradnl" altLang="en-US" u="sng" dirty="0"/>
              <a:t>visible</a:t>
            </a:r>
            <a:r>
              <a:rPr lang="es-ES_tradnl" altLang="en-US" dirty="0"/>
              <a:t> en el aire, hay una más alta probabilidad/posibilidad </a:t>
            </a:r>
            <a:r>
              <a:rPr lang="es-ES_tradnl" altLang="en-US" b="1" dirty="0"/>
              <a:t>de que se haya excedido el límite de exposición permisible (PEL)!</a:t>
            </a:r>
            <a:endParaRPr lang="es-ES_tradnl" alt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636451B-3ED9-4E3E-AFB1-9DAB1427E0F2}" type="slidenum">
              <a:rPr lang="en-US" altLang="en-US">
                <a:solidFill>
                  <a:srgbClr val="000000"/>
                </a:solidFill>
              </a:rPr>
              <a:pPr>
                <a:spcBef>
                  <a:spcPct val="0"/>
                </a:spcBef>
              </a:pPr>
              <a:t>26</a:t>
            </a:fld>
            <a:endParaRPr lang="en-US" altLang="en-US" dirty="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dirty="0"/>
              <a:t> </a:t>
            </a:r>
            <a:r>
              <a:rPr lang="es-ES_tradnl" altLang="en-US" dirty="0"/>
              <a:t>Debe observarse que no todo polvo en lugares de construcción contiene sílice y el sílice es no-respirable, a menos que sea generada por una alteración que resulte del </a:t>
            </a:r>
            <a:r>
              <a:rPr lang="es-ES_tradnl" altLang="en-US" b="1" dirty="0"/>
              <a:t>Cortado, Serruchado, Molido, Perforado, Triturado y chorros abrasivos </a:t>
            </a:r>
            <a:r>
              <a:rPr lang="es-ES_tradnl" altLang="en-US" dirty="0"/>
              <a:t>de materiales conteniendo sílice.</a:t>
            </a:r>
            <a:endParaRPr lang="en-US" altLang="en-US" dirty="0"/>
          </a:p>
          <a:p>
            <a:pPr algn="just"/>
            <a:r>
              <a:rPr lang="es-ES_tradnl" altLang="en-US" b="1" dirty="0"/>
              <a:t> </a:t>
            </a:r>
            <a:endParaRPr lang="en-US" altLang="en-US" dirty="0"/>
          </a:p>
          <a:p>
            <a:pPr algn="just"/>
            <a:r>
              <a:rPr lang="es-ES_tradnl" altLang="en-US" dirty="0"/>
              <a:t>Reconociendo que partículas muy pequeñas de sílice respirable son peligrosas, la regulación de la OSHA  29 CFR 1926.1153 requiere que los empleadores de la industria de la construcción mantenga la exposición de los trabajadores en o debajo del límite de exposición (PEL) de 50 µg/m</a:t>
            </a:r>
            <a:r>
              <a:rPr lang="es-ES_tradnl" altLang="en-US" baseline="30000" dirty="0"/>
              <a:t>3</a:t>
            </a:r>
            <a:r>
              <a:rPr lang="es-ES_tradnl" altLang="en-US" dirty="0"/>
              <a:t>, </a:t>
            </a:r>
            <a:r>
              <a:rPr lang="es-ES_tradnl" altLang="en-US" b="1" dirty="0"/>
              <a:t>o cumpla con los métodos de control de exposición especificados cuando se trabaja con materiales que contienen sílice cristalina.</a:t>
            </a:r>
            <a:endParaRPr lang="en-US" altLang="en-US" dirty="0"/>
          </a:p>
          <a:p>
            <a:pPr algn="just"/>
            <a:r>
              <a:rPr lang="es-ES_tradnl" altLang="en-US" b="1" dirty="0"/>
              <a:t> </a:t>
            </a:r>
            <a:endParaRPr lang="en-US" altLang="en-US" dirty="0"/>
          </a:p>
          <a:p>
            <a:pPr algn="just"/>
            <a:r>
              <a:rPr lang="es-ES_tradnl" altLang="en-US" b="1" dirty="0"/>
              <a:t>La cantidad más segura de sílice en el aire es cero. Sin embargo, debido a la naturaleza de la industria de la construcción  algunas veces es inevitable estar expuesto al polvo de sílice; por eso, los trabajadores deben estar entrenados en como protegerse de niveles inaceptables de exposición a sílice cristalina respirable. (Por ejemplo, por encima del Nivel de Acción, AL).</a:t>
            </a:r>
            <a:endParaRPr lang="en-US" alt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25DA4A0-C054-4575-B58D-ED430BBA96E4}" type="slidenum">
              <a:rPr lang="en-US" altLang="en-US">
                <a:solidFill>
                  <a:srgbClr val="000000"/>
                </a:solidFill>
              </a:rPr>
              <a:pPr>
                <a:spcBef>
                  <a:spcPct val="0"/>
                </a:spcBef>
              </a:pPr>
              <a:t>27</a:t>
            </a:fld>
            <a:endParaRPr lang="en-US" altLang="en-US" dirty="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dirty="0"/>
              <a:t> </a:t>
            </a:r>
            <a:r>
              <a:rPr lang="es-ES_tradnl" altLang="en-US" dirty="0"/>
              <a:t>La Norma de Sílice Cristalina Respirable (29 CFR. 1926.1153) se aplica a toda exposición ocupacional relacionada en trabajos de construcción, excepto donde la exposición del empleado se mantiene debajo de los 25 microgramos por metro cúbico en el aire, esto es 25 </a:t>
            </a:r>
            <a:r>
              <a:rPr lang="es-ES_tradnl" altLang="en-US" dirty="0" err="1"/>
              <a:t>μg</a:t>
            </a:r>
            <a:r>
              <a:rPr lang="es-ES_tradnl" altLang="en-US" dirty="0"/>
              <a:t>/ m</a:t>
            </a:r>
            <a:r>
              <a:rPr lang="es-ES_tradnl" altLang="en-US" b="1" baseline="30000" dirty="0"/>
              <a:t>3</a:t>
            </a:r>
            <a:r>
              <a:rPr lang="es-ES_tradnl" altLang="en-US" dirty="0"/>
              <a:t> promediado sobre un periodo de 8 horas (TWA) bajo cualquier condición predecible. </a:t>
            </a:r>
            <a:endParaRPr lang="en-US" altLang="en-US" dirty="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6B0D2BB-580E-429E-A6FA-C73D0482C410}" type="slidenum">
              <a:rPr lang="en-US" altLang="en-US">
                <a:solidFill>
                  <a:srgbClr val="000000"/>
                </a:solidFill>
              </a:rPr>
              <a:pPr>
                <a:spcBef>
                  <a:spcPct val="0"/>
                </a:spcBef>
              </a:pPr>
              <a:t>28</a:t>
            </a:fld>
            <a:endParaRPr lang="en-US" altLang="en-US" dirty="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ES_tradnl" altLang="en-US" dirty="0"/>
              <a:t>La norma presenta definiciones para ciertas palabras claves que tenemos a continuación:   </a:t>
            </a:r>
            <a:endParaRPr lang="en-US" altLang="en-US" dirty="0"/>
          </a:p>
          <a:p>
            <a:pPr algn="just"/>
            <a:r>
              <a:rPr lang="es-ES_tradnl" altLang="en-US" dirty="0"/>
              <a:t> </a:t>
            </a:r>
            <a:endParaRPr lang="en-US" altLang="en-US" dirty="0"/>
          </a:p>
          <a:p>
            <a:pPr algn="just"/>
            <a:r>
              <a:rPr lang="es-ES_tradnl" altLang="en-US" b="1" u="sng" dirty="0"/>
              <a:t>Límites de Exposición Permitidos (PEL)</a:t>
            </a:r>
            <a:r>
              <a:rPr lang="es-ES_tradnl" altLang="en-US" dirty="0"/>
              <a:t>: Es la máxima cantidad o concentración de un químico a la que un trabajador puede estar expuesto/a bajo las regulaciones de la OSHA.  Esto significa que durante el transcurso de cualquier jornada de 8 horas, la exposición puede fluctuar, pero el promedio de exposición a sílice cristalina respirable no puede exceder ese límite. El PEL se aplica a las tres formas de sílice cristalina respirable que son cubiertas por la norma: cuarzo, cristobalita y </a:t>
            </a:r>
            <a:r>
              <a:rPr lang="es-ES_tradnl" altLang="en-US" dirty="0" err="1"/>
              <a:t>tridimita</a:t>
            </a:r>
            <a:r>
              <a:rPr lang="es-ES_tradnl" altLang="en-US" dirty="0"/>
              <a:t>. Cuarzo es, de lejos, la forma más común de sílice cristalina encontrado en sitios de construcción y, en muchos casos, cuarzo será la única forma de sílice cristalina respirable analizada en muestras de aire usadas para medir la exposición de los empleados (50 </a:t>
            </a:r>
            <a:r>
              <a:rPr lang="es-ES_tradnl" altLang="en-US" dirty="0" err="1"/>
              <a:t>μg</a:t>
            </a:r>
            <a:r>
              <a:rPr lang="es-ES_tradnl" altLang="en-US" dirty="0"/>
              <a:t>/m</a:t>
            </a:r>
            <a:r>
              <a:rPr lang="es-ES_tradnl" altLang="en-US" baseline="30000" dirty="0"/>
              <a:t>3</a:t>
            </a:r>
            <a:r>
              <a:rPr lang="es-ES_tradnl" altLang="en-US" dirty="0"/>
              <a:t>).</a:t>
            </a:r>
            <a:endParaRPr lang="en-US" altLang="en-US" dirty="0"/>
          </a:p>
          <a:p>
            <a:pPr algn="just"/>
            <a:r>
              <a:rPr lang="es-ES_tradnl" altLang="en-US" dirty="0"/>
              <a:t> </a:t>
            </a:r>
            <a:endParaRPr lang="en-US" altLang="en-US" dirty="0"/>
          </a:p>
          <a:p>
            <a:pPr algn="just"/>
            <a:r>
              <a:rPr lang="es-ES_tradnl" altLang="en-US" b="1" u="sng" dirty="0"/>
              <a:t>Promedio Ponderado en el Tiempo (TWA):</a:t>
            </a:r>
            <a:r>
              <a:rPr lang="es-ES_tradnl" altLang="en-US" dirty="0"/>
              <a:t> es el promedio ponderado en el tiempo de exposición en el turno de trabajo. Su medida toma en cuenta los niveles variables de exposición en el transcurso de un turno de trabajo calculando los promedios de los periodos de alta y baja exposición. La exposición TWA de un turno de trabajo de 8 horas es calculada usando una simple fórmula: TWA = (Ca Ta + </a:t>
            </a:r>
            <a:r>
              <a:rPr lang="es-ES_tradnl" altLang="en-US" dirty="0" err="1"/>
              <a:t>Cb</a:t>
            </a:r>
            <a:r>
              <a:rPr lang="es-ES_tradnl" altLang="en-US" dirty="0"/>
              <a:t> Tb . . . </a:t>
            </a:r>
            <a:r>
              <a:rPr lang="es-ES_tradnl" altLang="en-US" dirty="0" err="1"/>
              <a:t>Cn</a:t>
            </a:r>
            <a:r>
              <a:rPr lang="es-ES_tradnl" altLang="en-US" dirty="0"/>
              <a:t> </a:t>
            </a:r>
            <a:r>
              <a:rPr lang="es-ES_tradnl" altLang="en-US" dirty="0" err="1"/>
              <a:t>Tn</a:t>
            </a:r>
            <a:r>
              <a:rPr lang="es-ES_tradnl" altLang="en-US" dirty="0"/>
              <a:t>) ÷ 8 donde C es la concentración durante cualquier periodo de tiempo (T) donde la concentración permanece constante; y T es la duración en horas de la exposición a una concentración (C). </a:t>
            </a:r>
            <a:endParaRPr lang="en-US" altLang="en-US" dirty="0"/>
          </a:p>
          <a:p>
            <a:pPr algn="just"/>
            <a:r>
              <a:rPr lang="en-US" altLang="en-US" dirty="0"/>
              <a:t> </a:t>
            </a:r>
          </a:p>
          <a:p>
            <a:pPr algn="just"/>
            <a:r>
              <a:rPr lang="es-ES_tradnl" altLang="en-US" b="1" u="sng" dirty="0"/>
              <a:t>Nivel de Acción</a:t>
            </a:r>
            <a:r>
              <a:rPr lang="es-ES_tradnl" altLang="en-US" dirty="0"/>
              <a:t>: Exposición a o sobre esta concentración (25 </a:t>
            </a:r>
            <a:r>
              <a:rPr lang="es-ES_tradnl" altLang="en-US" dirty="0" err="1"/>
              <a:t>μg</a:t>
            </a:r>
            <a:r>
              <a:rPr lang="es-ES_tradnl" altLang="en-US" dirty="0"/>
              <a:t>/m</a:t>
            </a:r>
            <a:r>
              <a:rPr lang="es-ES_tradnl" altLang="en-US" baseline="30000" dirty="0"/>
              <a:t>3</a:t>
            </a:r>
            <a:r>
              <a:rPr lang="es-ES_tradnl" altLang="en-US" dirty="0"/>
              <a:t> 8 horas TWA), activa la exigencia de evaluación de exposición (</a:t>
            </a:r>
            <a:r>
              <a:rPr lang="es-ES_tradnl" altLang="en-US" dirty="0" err="1"/>
              <a:t>std</a:t>
            </a:r>
            <a:r>
              <a:rPr lang="es-ES_tradnl" altLang="en-US" dirty="0"/>
              <a:t> aplica).</a:t>
            </a:r>
            <a:endParaRPr lang="en-US" altLang="en-US" dirty="0"/>
          </a:p>
          <a:p>
            <a:pPr algn="just"/>
            <a:r>
              <a:rPr lang="es-ES_tradnl" altLang="en-US" dirty="0"/>
              <a:t> </a:t>
            </a:r>
            <a:endParaRPr lang="en-US" altLang="en-US" dirty="0"/>
          </a:p>
          <a:p>
            <a:pPr algn="just"/>
            <a:r>
              <a:rPr lang="es-ES_tradnl" altLang="en-US" b="1" u="sng" dirty="0"/>
              <a:t>Persona Competente</a:t>
            </a:r>
            <a:r>
              <a:rPr lang="es-ES_tradnl" altLang="en-US" dirty="0"/>
              <a:t>: Persona designada con la capacidad de identificar peligros existentes y previsibles de sílice cristalino respirable, y tiene la autorización para tomar rápidas medidas correctivas para eliminarlas o minimizarlas. Debe tener el conocimiento y la habilidad para implementar un plan de control de la exposición.</a:t>
            </a:r>
            <a:endParaRPr lang="en-US" altLang="en-US" dirty="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1BB356C-CD37-406E-93F6-226477F02AC4}" type="slidenum">
              <a:rPr lang="en-US" altLang="en-US">
                <a:solidFill>
                  <a:srgbClr val="000000"/>
                </a:solidFill>
              </a:rPr>
              <a:pPr>
                <a:spcBef>
                  <a:spcPct val="0"/>
                </a:spcBef>
              </a:pPr>
              <a:t>29</a:t>
            </a:fld>
            <a:endParaRPr lang="en-US" altLang="en-US" dirty="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ES_tradnl" altLang="en-US" dirty="0"/>
              <a:t>Wayne </a:t>
            </a:r>
            <a:r>
              <a:rPr lang="es-ES_tradnl" altLang="en-US" dirty="0" err="1"/>
              <a:t>State</a:t>
            </a:r>
            <a:r>
              <a:rPr lang="es-ES_tradnl" altLang="en-US" dirty="0"/>
              <a:t> </a:t>
            </a:r>
            <a:r>
              <a:rPr lang="es-ES_tradnl" altLang="en-US" dirty="0" err="1"/>
              <a:t>University</a:t>
            </a:r>
            <a:r>
              <a:rPr lang="es-ES_tradnl" altLang="en-US" dirty="0"/>
              <a:t> declara que los materiales presentados aquí son solo para propósitos de información y concientización. De ningún modo y bajo ninguna condición deben ser usados como una referencia para el cumplimiento del Estándar de Sílice Cristalina Respirable de la OSHA (29 CFR 1926.1153).  El enlace para obtener una copia del estándar puede ser encontrado en</a:t>
            </a:r>
            <a:r>
              <a:rPr lang="es-ES_tradnl" altLang="en-US" i="1" dirty="0"/>
              <a:t>:</a:t>
            </a:r>
            <a:r>
              <a:rPr lang="es-ES_tradnl" altLang="en-US" dirty="0"/>
              <a:t> </a:t>
            </a:r>
            <a:r>
              <a:rPr lang="es-ES_tradnl" altLang="en-US" dirty="0">
                <a:hlinkClick r:id="rId3"/>
              </a:rPr>
              <a:t>OSHA RESPIRABLE CRYSTALLINE SILICA STANDARD (29 CFR 1926.1153)</a:t>
            </a:r>
            <a:r>
              <a:rPr lang="es-ES_tradnl" altLang="en-US" dirty="0"/>
              <a:t>.</a:t>
            </a:r>
            <a:endParaRPr lang="en-US" altLang="en-US" dirty="0"/>
          </a:p>
          <a:p>
            <a:pPr algn="just"/>
            <a:r>
              <a:rPr lang="es-ES_tradnl" altLang="en-US" dirty="0"/>
              <a:t> </a:t>
            </a:r>
            <a:endParaRPr lang="en-US" altLang="en-US" dirty="0"/>
          </a:p>
          <a:p>
            <a:pPr algn="just"/>
            <a:endParaRPr lang="en-US" altLang="en-US" i="1" dirty="0"/>
          </a:p>
          <a:p>
            <a:pPr algn="just"/>
            <a:endParaRPr lang="es-ES_tradnl" altLang="en-US"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7D9F656-2177-44B1-BF1E-775EEE869F2D}" type="slidenum">
              <a:rPr lang="en-US" altLang="en-US"/>
              <a:pPr>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ES_tradnl" altLang="en-US" b="1" u="sng" dirty="0"/>
              <a:t>Exposición de empleados</a:t>
            </a:r>
            <a:r>
              <a:rPr lang="es-ES_tradnl" altLang="en-US" dirty="0"/>
              <a:t>: Exposición de empleados a sílice cristalina respirable transportado por el aire, si el empleado no está usando un respirador.</a:t>
            </a:r>
            <a:endParaRPr lang="en-US" altLang="en-US" dirty="0"/>
          </a:p>
          <a:p>
            <a:pPr algn="just"/>
            <a:endParaRPr lang="en-US" altLang="en-US" dirty="0"/>
          </a:p>
          <a:p>
            <a:pPr algn="just"/>
            <a:r>
              <a:rPr lang="es-ES_tradnl" altLang="en-US" b="1" u="sng" dirty="0"/>
              <a:t>Filtro de Aire de Gran Eficiencia para </a:t>
            </a:r>
            <a:r>
              <a:rPr lang="es-ES_tradnl" altLang="en-US" b="1" u="sng" dirty="0" err="1"/>
              <a:t>Particulado</a:t>
            </a:r>
            <a:r>
              <a:rPr lang="es-ES_tradnl" altLang="en-US" b="1" u="sng" dirty="0"/>
              <a:t> (HEPA)</a:t>
            </a:r>
            <a:r>
              <a:rPr lang="es-ES_tradnl" altLang="en-US" dirty="0"/>
              <a:t>: Eficiente al 99.97 por ciento para remover partículas mono-dispersadas de 0.3 </a:t>
            </a:r>
            <a:r>
              <a:rPr lang="es-ES_tradnl" altLang="en-US" dirty="0" err="1"/>
              <a:t>μm</a:t>
            </a:r>
            <a:r>
              <a:rPr lang="es-ES_tradnl" altLang="en-US" dirty="0"/>
              <a:t> de diámetro (usado para aspirado en limpieza)</a:t>
            </a:r>
            <a:endParaRPr lang="en-US" altLang="en-US" dirty="0"/>
          </a:p>
          <a:p>
            <a:pPr algn="just"/>
            <a:r>
              <a:rPr lang="es-ES_tradnl" altLang="en-US" dirty="0"/>
              <a:t> </a:t>
            </a:r>
            <a:endParaRPr lang="en-US" altLang="en-US" dirty="0"/>
          </a:p>
          <a:p>
            <a:pPr algn="just"/>
            <a:r>
              <a:rPr lang="es-ES_tradnl" altLang="en-US" b="1" u="sng" dirty="0"/>
              <a:t>Datos Objetivos:</a:t>
            </a:r>
            <a:r>
              <a:rPr lang="es-ES_tradnl" altLang="en-US" b="1" dirty="0"/>
              <a:t> </a:t>
            </a:r>
            <a:r>
              <a:rPr lang="es-ES_tradnl" altLang="en-US" dirty="0"/>
              <a:t>información, como datos de monitoreo del aire de encuestas en toda la industria o cálculos basados en la composición de una substancia, que demuestren la exposición del empleado a sílice cristalina respirable asociada con un producto en particular o material, o proceso, tarea o actividad específica.</a:t>
            </a:r>
            <a:endParaRPr lang="en-US" alt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9C1AE68-EB59-4A22-B74C-7773D6734AD4}" type="slidenum">
              <a:rPr lang="en-US" altLang="en-US">
                <a:solidFill>
                  <a:srgbClr val="000000"/>
                </a:solidFill>
              </a:rPr>
              <a:pPr>
                <a:spcBef>
                  <a:spcPct val="0"/>
                </a:spcBef>
              </a:pPr>
              <a:t>30</a:t>
            </a:fld>
            <a:endParaRPr lang="en-US" altLang="en-US" dirty="0">
              <a:solidFill>
                <a:srgbClr val="000000"/>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ES_tradnl" altLang="en-US" b="1" u="sng" dirty="0"/>
              <a:t>Médico u otro Profesional del Cuidado de la Salud con Licencia. [PLHCP]:</a:t>
            </a:r>
            <a:r>
              <a:rPr lang="es-ES_tradnl" altLang="en-US" dirty="0"/>
              <a:t> Un individuo cuyo ámbito de práctica legalmente permitido (por ejemplo: licencia, registro o certificación) le permite proporcionar independientemente o tener delegada la responsabilidad de proporcionar alguno o todos los servicios particulares de salud.</a:t>
            </a:r>
            <a:endParaRPr lang="en-US" altLang="en-US" dirty="0"/>
          </a:p>
          <a:p>
            <a:pPr algn="just"/>
            <a:r>
              <a:rPr lang="es-ES_tradnl" altLang="en-US" dirty="0"/>
              <a:t> </a:t>
            </a:r>
            <a:endParaRPr lang="en-US" altLang="en-US" dirty="0"/>
          </a:p>
          <a:p>
            <a:pPr algn="just"/>
            <a:r>
              <a:rPr lang="es-ES_tradnl" altLang="en-US" b="1" u="sng" dirty="0"/>
              <a:t>Especialista</a:t>
            </a:r>
            <a:r>
              <a:rPr lang="es-ES_tradnl" altLang="en-US" dirty="0"/>
              <a:t>: Un especialista en Enfermedades Pulmonares o Medicina Ocupacional Certificado por el Consejo Americano. </a:t>
            </a:r>
            <a:endParaRPr lang="en-US" altLang="en-US" dirty="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8E098CE-EE95-4FB9-B886-1087EDC64E8B}" type="slidenum">
              <a:rPr lang="en-US" altLang="en-US">
                <a:solidFill>
                  <a:srgbClr val="000000"/>
                </a:solidFill>
              </a:rPr>
              <a:pPr>
                <a:spcBef>
                  <a:spcPct val="0"/>
                </a:spcBef>
              </a:pPr>
              <a:t>31</a:t>
            </a:fld>
            <a:endParaRPr lang="en-US" altLang="en-US" dirty="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ES_tradnl" altLang="en-US" dirty="0"/>
              <a:t>La Regla Final ha estado en efecto desde el </a:t>
            </a:r>
            <a:r>
              <a:rPr lang="es-ES_tradnl" altLang="en-US" b="1" u="sng" dirty="0"/>
              <a:t>23 de junio, 2016</a:t>
            </a:r>
            <a:r>
              <a:rPr lang="es-ES_tradnl" altLang="en-US" b="1" dirty="0"/>
              <a:t> </a:t>
            </a:r>
            <a:r>
              <a:rPr lang="es-ES_tradnl" altLang="en-US" dirty="0"/>
              <a:t>para todas las industrias. Después de esa fecha las industrias tienen de uno a cinco años para cumplir la mayoría de los requisitos. Inicialmente el cumplimiento del cronograma era de la forma siguiente: </a:t>
            </a:r>
            <a:r>
              <a:rPr lang="es-ES_tradnl" altLang="en-US" b="1" dirty="0"/>
              <a:t>Construcción - 23 de junio, 2017, un año después de la fecha efectiva; y para la Industria en General y Marítima </a:t>
            </a:r>
            <a:r>
              <a:rPr lang="es-ES_tradnl" altLang="en-US" dirty="0"/>
              <a:t>– 23 de junio, 2018, dos años después de la fecha efectiva.</a:t>
            </a:r>
            <a:endParaRPr lang="en-US" altLang="en-US" dirty="0"/>
          </a:p>
          <a:p>
            <a:pPr algn="just"/>
            <a:r>
              <a:rPr lang="es-ES_tradnl" altLang="en-US" b="1" dirty="0"/>
              <a:t> </a:t>
            </a:r>
            <a:endParaRPr lang="en-US" altLang="en-US" dirty="0"/>
          </a:p>
          <a:p>
            <a:pPr algn="just"/>
            <a:r>
              <a:rPr lang="es-ES_tradnl" altLang="en-US" dirty="0"/>
              <a:t>Con un comunicado de prensa Nacional de la OSHA, el 6 de abril del 2017, se anunció la postergación del cumplimiento de la norma de sílice cristalina que se aplica a industria de la construcción para realizar actividades adicionales de divulgación y proveer materiales educativos y orientación para empleadores. La nueva fecha de cumplimiento (y aplicación de la ley) es 23 de septiembre del 2017, tres meses después de la fecha original.</a:t>
            </a:r>
            <a:endParaRPr lang="en-US" altLang="en-US" dirty="0"/>
          </a:p>
          <a:p>
            <a:pPr algn="just"/>
            <a:r>
              <a:rPr lang="es-ES_tradnl" altLang="en-US" b="1" dirty="0"/>
              <a:t> </a:t>
            </a:r>
            <a:endParaRPr lang="en-US" altLang="en-US" dirty="0"/>
          </a:p>
          <a:p>
            <a:pPr algn="just"/>
            <a:r>
              <a:rPr lang="es-ES_tradnl" altLang="en-US" dirty="0"/>
              <a:t>Todas las obligaciones de cumplimiento entran en efecto en la fecha final del plazo de implementación legal para la industria de la construcción, con la excepción de algunos requerimientos para análisis de laboratorio que comienzan dos años después de la fecha efectiva. </a:t>
            </a:r>
            <a:endParaRPr lang="en-US" altLang="en-US" dirty="0"/>
          </a:p>
          <a:p>
            <a:pPr algn="just"/>
            <a:r>
              <a:rPr lang="es-ES_tradnl" altLang="en-US" dirty="0"/>
              <a:t> </a:t>
            </a:r>
            <a:endParaRPr lang="en-US" altLang="en-US" dirty="0"/>
          </a:p>
          <a:p>
            <a:pPr algn="just"/>
            <a:r>
              <a:rPr lang="es-ES_tradnl" altLang="en-US" dirty="0"/>
              <a:t>Para la industria del petróleo y gas, la obligación para controles de ingeniería comienza 5 años después de la fecha efectiva para </a:t>
            </a:r>
            <a:r>
              <a:rPr lang="es-ES_tradnl" altLang="en-US" b="1" dirty="0"/>
              <a:t>operaciones de fractura hidráulica</a:t>
            </a:r>
            <a:r>
              <a:rPr lang="es-ES_tradnl" altLang="en-US" dirty="0"/>
              <a:t>.</a:t>
            </a:r>
            <a:endParaRPr lang="en-US" altLang="en-US" dirty="0"/>
          </a:p>
          <a:p>
            <a:pPr algn="just"/>
            <a:r>
              <a:rPr lang="es-ES_tradnl" altLang="en-US" dirty="0"/>
              <a:t>En la industria en general y marítima, la obligación para los empleadores  de ofrecer vigilancia médica comienza:</a:t>
            </a:r>
            <a:endParaRPr lang="en-US" altLang="en-US" dirty="0"/>
          </a:p>
          <a:p>
            <a:pPr algn="just">
              <a:buFontTx/>
              <a:buChar char="•"/>
            </a:pPr>
            <a:r>
              <a:rPr lang="es-ES_tradnl" altLang="en-US" dirty="0"/>
              <a:t>2 años después de la fecha efectiva  para empleados con exposiciones por encima del PEL</a:t>
            </a:r>
            <a:endParaRPr lang="en-US" altLang="en-US" dirty="0"/>
          </a:p>
          <a:p>
            <a:pPr algn="just">
              <a:buFontTx/>
              <a:buChar char="•"/>
            </a:pPr>
            <a:r>
              <a:rPr lang="es-ES_tradnl" altLang="en-US" dirty="0"/>
              <a:t>4 años después de la fecha efectiva para empleados con exposiciones por encima de o al nivel de acción.</a:t>
            </a:r>
            <a:endParaRPr lang="en-US" altLang="en-US" dirty="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3D17754-BF54-4332-A58C-30D7FED5FD63}" type="slidenum">
              <a:rPr lang="en-US" altLang="en-US">
                <a:solidFill>
                  <a:srgbClr val="000000"/>
                </a:solidFill>
              </a:rPr>
              <a:pPr>
                <a:spcBef>
                  <a:spcPct val="0"/>
                </a:spcBef>
              </a:pPr>
              <a:t>32</a:t>
            </a:fld>
            <a:endParaRPr lang="en-US" altLang="en-US" dirty="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latin typeface="Times New Roman" panose="02020603050405020304" pitchFamily="18" charset="0"/>
                <a:cs typeface="Times New Roman" panose="02020603050405020304" pitchFamily="18" charset="0"/>
              </a:rPr>
              <a:t> </a:t>
            </a:r>
            <a:r>
              <a:rPr lang="es-ES_tradnl" altLang="en-US" sz="1100" dirty="0"/>
              <a:t>El primer paso de un empleador es determinar si la norma se aplica a su trabajo. Si la respuesta del empleador es </a:t>
            </a:r>
            <a:r>
              <a:rPr lang="es-ES_tradnl" altLang="en-US" sz="1100" b="1" dirty="0"/>
              <a:t>“no”</a:t>
            </a:r>
            <a:r>
              <a:rPr lang="es-ES_tradnl" altLang="ja-JP" sz="1100" dirty="0"/>
              <a:t> a la pregunta  </a:t>
            </a:r>
            <a:r>
              <a:rPr lang="es-ES_tradnl" altLang="en-US" sz="1100" dirty="0"/>
              <a:t>“</a:t>
            </a:r>
            <a:r>
              <a:rPr lang="es-ES_tradnl" altLang="ja-JP" sz="1100" dirty="0"/>
              <a:t>¿Los empleados podrían estar expuestos a sílice cristalina respirable a o por encima de  25 µg/m3 en un TWA de 8 horas, bajo cualquier condición predecible, incluyendo la falla de controles de ingeniería mientras realizan actividades de construcción?, no se requerirán acción adicional de acuerdo a la nueva norma de sílice. Sin embargo, si la respuesta es </a:t>
            </a:r>
            <a:r>
              <a:rPr lang="es-ES_tradnl" altLang="en-US" sz="1100" b="1" dirty="0"/>
              <a:t>“</a:t>
            </a:r>
            <a:r>
              <a:rPr lang="es-ES_tradnl" altLang="ja-JP" sz="1100" b="1" dirty="0"/>
              <a:t>sí</a:t>
            </a:r>
            <a:r>
              <a:rPr lang="es-ES_tradnl" altLang="en-US" sz="1100" b="1" dirty="0"/>
              <a:t>”</a:t>
            </a:r>
            <a:r>
              <a:rPr lang="es-ES_tradnl" altLang="ja-JP" sz="1100" dirty="0"/>
              <a:t>, entonces ese trabajo es cubierto por la norma y debe cumplir con sus requisitos. </a:t>
            </a:r>
            <a:r>
              <a:rPr lang="es-ES_tradnl" altLang="ja-JP" sz="1100" b="1" dirty="0"/>
              <a:t>  </a:t>
            </a:r>
            <a:r>
              <a:rPr lang="es-ES_tradnl" altLang="ja-JP" sz="1100" dirty="0"/>
              <a:t> </a:t>
            </a:r>
            <a:endParaRPr lang="en-US" altLang="ja-JP" sz="1100" dirty="0"/>
          </a:p>
          <a:p>
            <a:r>
              <a:rPr lang="es-ES_tradnl" altLang="en-US" sz="1100" dirty="0"/>
              <a:t> </a:t>
            </a:r>
            <a:endParaRPr lang="en-US" altLang="en-US" sz="1100" dirty="0"/>
          </a:p>
          <a:p>
            <a:r>
              <a:rPr lang="es-ES_tradnl" altLang="en-US" sz="1100" dirty="0"/>
              <a:t>Los empleadores tienen dos opciones para limitar la exposición de los empleados a sílice cristalina respirable: </a:t>
            </a:r>
            <a:endParaRPr lang="en-US" altLang="en-US" sz="1100" dirty="0"/>
          </a:p>
          <a:p>
            <a:r>
              <a:rPr lang="es-ES_tradnl" altLang="en-US" sz="1100" dirty="0"/>
              <a:t> </a:t>
            </a:r>
            <a:endParaRPr lang="en-US" altLang="en-US" sz="1100" dirty="0"/>
          </a:p>
          <a:p>
            <a:pPr>
              <a:buFontTx/>
              <a:buChar char="•"/>
            </a:pPr>
            <a:r>
              <a:rPr lang="es-ES_tradnl" altLang="en-US" sz="1100" b="1" dirty="0"/>
              <a:t>Métodos específicos de control de exposición que requieren del empleado que </a:t>
            </a:r>
            <a:r>
              <a:rPr lang="es-ES_tradnl" altLang="en-US" sz="1100" dirty="0"/>
              <a:t>implemente apropiadamente y completamente las protecciones para las tareas o equipos listados en la Tabla 1 de la norma.</a:t>
            </a:r>
            <a:endParaRPr lang="en-US" altLang="en-US" sz="1100" dirty="0"/>
          </a:p>
          <a:p>
            <a:r>
              <a:rPr lang="es-ES_tradnl" altLang="en-US" sz="1100" dirty="0"/>
              <a:t> </a:t>
            </a:r>
            <a:endParaRPr lang="en-US" altLang="en-US" sz="1100" dirty="0"/>
          </a:p>
          <a:p>
            <a:pPr>
              <a:buFontTx/>
              <a:buChar char="•"/>
            </a:pPr>
            <a:r>
              <a:rPr lang="es-ES_tradnl" altLang="en-US" sz="1100" b="1" dirty="0"/>
              <a:t>Métodos alternativos de control de exposición. Un empleador que escoge esta opción debe determinar los niveles de sílice cristalina respirable </a:t>
            </a:r>
            <a:r>
              <a:rPr lang="es-ES_tradnl" altLang="en-US" sz="1100" dirty="0"/>
              <a:t>a los que están expuestos los empleados, y debe además decidir independientemente usar controles de prácticas laborales para limitar la exposición de los empleados a un PEL de 50 microgramos por metro cúbico de aire (50 </a:t>
            </a:r>
            <a:r>
              <a:rPr lang="es-ES_tradnl" altLang="en-US" sz="1100" dirty="0" err="1"/>
              <a:t>μg</a:t>
            </a:r>
            <a:r>
              <a:rPr lang="es-ES_tradnl" altLang="en-US" sz="1100" dirty="0"/>
              <a:t>/m3) en un promedio ponderado en el tiempo de 8 horas (TWA). Este empleado deberá también proveer los controles con protección respiratoria cuando sea necesario</a:t>
            </a:r>
            <a:endParaRPr lang="en-US" altLang="en-US" sz="1100" dirty="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9424164-4C9D-4AFC-B5E7-474978CB2156}" type="slidenum">
              <a:rPr lang="en-US" altLang="en-US" sz="1800">
                <a:solidFill>
                  <a:srgbClr val="000000"/>
                </a:solidFill>
              </a:rPr>
              <a:pPr>
                <a:spcBef>
                  <a:spcPct val="0"/>
                </a:spcBef>
              </a:pPr>
              <a:t>33</a:t>
            </a:fld>
            <a:endParaRPr lang="en-US" altLang="en-US" sz="1800">
              <a:solidFill>
                <a:srgbClr val="000000"/>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ES_tradnl" altLang="en-US" dirty="0"/>
              <a:t>Los métodos específicos de control de la exposición de la norma son cubiertos esencialmente en la Tabla 1. Esta tabla indica </a:t>
            </a:r>
            <a:r>
              <a:rPr lang="es-ES_tradnl" altLang="en-US" b="1" dirty="0"/>
              <a:t>18 tareas/equipos comunes </a:t>
            </a:r>
            <a:r>
              <a:rPr lang="es-ES_tradnl" altLang="en-US" dirty="0"/>
              <a:t>usando varios tipos de herramientas o equipo encontrados en sitios de construcción (Obras).  La tabla especifica los </a:t>
            </a:r>
            <a:r>
              <a:rPr lang="es-ES_tradnl" altLang="en-US" b="1" dirty="0"/>
              <a:t>controles de ingeniería </a:t>
            </a:r>
            <a:r>
              <a:rPr lang="es-ES_tradnl" altLang="en-US" dirty="0"/>
              <a:t>para las tareas basadas en la ubicación y la duración de la exposición.</a:t>
            </a:r>
            <a:endParaRPr lang="en-US" altLang="en-US" dirty="0"/>
          </a:p>
          <a:p>
            <a:pPr algn="just"/>
            <a:r>
              <a:rPr lang="es-ES_tradnl" altLang="en-US" dirty="0"/>
              <a:t> </a:t>
            </a:r>
            <a:endParaRPr lang="en-US" altLang="en-US" dirty="0"/>
          </a:p>
          <a:p>
            <a:pPr algn="just"/>
            <a:r>
              <a:rPr lang="es-ES_tradnl" altLang="en-US" dirty="0"/>
              <a:t>Empleadores que elijan seguir la Tabla 1  para una tarea dada requieren implementar completamente y apropiadamente los controles de ingeniería para cada empleado involucrado en las tareas que están creando la exposición a sílice. </a:t>
            </a:r>
            <a:endParaRPr lang="en-US" altLang="en-US" dirty="0"/>
          </a:p>
          <a:p>
            <a:pPr algn="just"/>
            <a:r>
              <a:rPr lang="es-ES_tradnl" altLang="en-US" dirty="0"/>
              <a:t/>
            </a:r>
            <a:br>
              <a:rPr lang="es-ES_tradnl" altLang="en-US" dirty="0"/>
            </a:br>
            <a:r>
              <a:rPr lang="es-ES_tradnl" altLang="en-US" dirty="0"/>
              <a:t>Debemos observar que los empleadores que cumplan con la Tabla 1 </a:t>
            </a:r>
            <a:r>
              <a:rPr lang="es-ES_tradnl" altLang="en-US" b="1" dirty="0"/>
              <a:t>implementando plenamente y apropiadamente sus recomendaciones</a:t>
            </a:r>
            <a:r>
              <a:rPr lang="es-ES_tradnl" altLang="en-US" dirty="0"/>
              <a:t>, no están obligados a realizar evaluaciones de exposición, o cumplir con el requisito del PEL para sus empleados.</a:t>
            </a:r>
            <a:endParaRPr lang="en-US" altLang="en-US" dirty="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DF43296-7873-4ED1-8CE3-A398703617C0}" type="slidenum">
              <a:rPr lang="en-US" altLang="en-US">
                <a:solidFill>
                  <a:srgbClr val="000000"/>
                </a:solidFill>
              </a:rPr>
              <a:pPr>
                <a:spcBef>
                  <a:spcPct val="0"/>
                </a:spcBef>
              </a:pPr>
              <a:t>34</a:t>
            </a:fld>
            <a:endParaRPr lang="en-US" altLang="en-US" dirty="0">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ES_tradnl" altLang="en-US" b="1" dirty="0"/>
              <a:t>Los empleados involucrados en cualquier tarea de la Tabla 1</a:t>
            </a:r>
            <a:r>
              <a:rPr lang="es-ES_tradnl" altLang="en-US" dirty="0"/>
              <a:t> son el operador de equipos; ayudantes, trabajadores y otros empleados que están asistiendo en la tarea; o cualquier otro empleado responsable de completar la tarea. Cuando la Tabla 1 requiere protección respiratoria, los empleadores deben proveer respiradores a todos los empleados involucrados en la tarea. </a:t>
            </a:r>
            <a:endParaRPr lang="en-US" altLang="en-US" dirty="0"/>
          </a:p>
          <a:p>
            <a:pPr algn="just"/>
            <a:r>
              <a:rPr lang="es-ES_tradnl" altLang="en-US" dirty="0"/>
              <a:t> </a:t>
            </a:r>
            <a:endParaRPr lang="en-US" altLang="en-US" dirty="0"/>
          </a:p>
          <a:p>
            <a:pPr algn="just"/>
            <a:r>
              <a:rPr lang="es-ES_tradnl" altLang="en-US" dirty="0"/>
              <a:t>Implementar la Tabla 1 </a:t>
            </a:r>
            <a:r>
              <a:rPr lang="es-ES_tradnl" altLang="en-US" b="1" dirty="0"/>
              <a:t>“Plenamente y apropiadamente” significa</a:t>
            </a:r>
            <a:r>
              <a:rPr lang="es-ES_tradnl" altLang="en-US" dirty="0"/>
              <a:t> que los controles están en curso, operando apropiadamente y mantenidos de acuerdo a las instrucciones de los fabricantes, y los trabajadores saben cómo usarlos.  Una pequeña cantidad de polvo puede ser esperada del equipo cuando está siendo operado, de acuerdo a las intenciones del fabricante. Sin embargo, un incremento observable en la generación de polvo durante la tarea es un signo de que los controles de ingeniería no son efectivos y no están operando correctamente. Se requieren acciones correctivas rápidas cuando esto sucede.  </a:t>
            </a:r>
            <a:endParaRPr lang="en-US" alt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014CCF8-2931-43DB-BB6C-3E763F81FC69}" type="slidenum">
              <a:rPr lang="en-US" altLang="en-US">
                <a:solidFill>
                  <a:srgbClr val="000000"/>
                </a:solidFill>
              </a:rPr>
              <a:pPr>
                <a:spcBef>
                  <a:spcPct val="0"/>
                </a:spcBef>
              </a:pPr>
              <a:t>35</a:t>
            </a:fld>
            <a:endParaRPr lang="en-US" altLang="en-US" dirty="0">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dirty="0">
                <a:cs typeface="Times New Roman" panose="02020603050405020304" pitchFamily="18" charset="0"/>
              </a:rPr>
              <a:t> </a:t>
            </a:r>
            <a:r>
              <a:rPr lang="es-ES_tradnl" altLang="en-US" dirty="0"/>
              <a:t>Si se genera sílice, la OSHA requiere </a:t>
            </a:r>
            <a:r>
              <a:rPr lang="es-ES_tradnl" altLang="en-US" b="1" u="sng" dirty="0"/>
              <a:t>controles de ingeniería</a:t>
            </a:r>
            <a:r>
              <a:rPr lang="es-ES_tradnl" altLang="en-US" b="1" dirty="0"/>
              <a:t> </a:t>
            </a:r>
            <a:r>
              <a:rPr lang="es-ES_tradnl" altLang="en-US" dirty="0"/>
              <a:t>para eliminar la exposición al polvo de sílice. Se usan </a:t>
            </a:r>
            <a:r>
              <a:rPr lang="es-ES_tradnl" altLang="en-US" b="1" dirty="0"/>
              <a:t>dos métodos principales</a:t>
            </a:r>
            <a:r>
              <a:rPr lang="es-ES_tradnl" altLang="en-US" dirty="0"/>
              <a:t> para controlar el polvo de sílice mientras se realizan las tareas. Estos métodos son:</a:t>
            </a:r>
            <a:endParaRPr lang="en-US" altLang="en-US" dirty="0"/>
          </a:p>
          <a:p>
            <a:pPr algn="just"/>
            <a:r>
              <a:rPr lang="es-ES_tradnl" altLang="en-US" dirty="0"/>
              <a:t> </a:t>
            </a:r>
            <a:endParaRPr lang="en-US" altLang="en-US" dirty="0"/>
          </a:p>
          <a:p>
            <a:pPr algn="just"/>
            <a:r>
              <a:rPr lang="es-ES_tradnl" altLang="en-US" dirty="0"/>
              <a:t>•</a:t>
            </a:r>
            <a:r>
              <a:rPr lang="es-ES_tradnl" altLang="en-US" b="1" dirty="0"/>
              <a:t> </a:t>
            </a:r>
            <a:r>
              <a:rPr lang="es-ES_tradnl" altLang="en-US" b="1" u="sng" dirty="0"/>
              <a:t>Sistemas Integrados de Transmisión de Agua (IWDS)</a:t>
            </a:r>
            <a:r>
              <a:rPr lang="es-ES_tradnl" altLang="en-US" b="1" dirty="0"/>
              <a:t>: </a:t>
            </a:r>
            <a:r>
              <a:rPr lang="es-ES_tradnl" altLang="en-US" dirty="0"/>
              <a:t>Este método es comúnmente conocido como el </a:t>
            </a:r>
            <a:r>
              <a:rPr lang="es-ES_tradnl" altLang="en-US" b="1" dirty="0"/>
              <a:t>método húmedo. </a:t>
            </a:r>
            <a:r>
              <a:rPr lang="es-ES_tradnl" altLang="en-US" dirty="0"/>
              <a:t>En este método, el agua es proveída al equipo por un contenedor presurizado, o una fuente constante de agua (ejemplo: una manguera conectada a un grifo). El sistema de trasmisión de agua usualmente incluye una boquilla para la pulverización de agua. El uso del agua usualmente reducirá los niveles de polvo debajo del PEL en actividades de la construcción. El cortado húmedo es el método más efectivo para controlar el polvo de sílice generado durante </a:t>
            </a:r>
            <a:r>
              <a:rPr lang="es-ES_tradnl" altLang="en-US" b="1" dirty="0"/>
              <a:t>ciertas </a:t>
            </a:r>
            <a:r>
              <a:rPr lang="es-ES_tradnl" altLang="en-US" dirty="0"/>
              <a:t>tareas porque controla la exposición a su fuente.    </a:t>
            </a:r>
            <a:endParaRPr lang="en-US" altLang="en-US" dirty="0"/>
          </a:p>
          <a:p>
            <a:pPr algn="just"/>
            <a:r>
              <a:rPr lang="es-ES_tradnl" altLang="en-US" dirty="0"/>
              <a:t> </a:t>
            </a:r>
            <a:endParaRPr lang="en-US" altLang="en-US" dirty="0"/>
          </a:p>
          <a:p>
            <a:pPr algn="just"/>
            <a:r>
              <a:rPr lang="es-ES_tradnl" altLang="en-US" dirty="0"/>
              <a:t>• </a:t>
            </a:r>
            <a:r>
              <a:rPr lang="es-ES_tradnl" altLang="en-US" b="1" u="sng" dirty="0"/>
              <a:t>Sistemas de Aspiración para Captación de Polvo (VDCS)</a:t>
            </a:r>
            <a:r>
              <a:rPr lang="es-ES_tradnl" altLang="en-US" b="1" dirty="0"/>
              <a:t>: </a:t>
            </a:r>
            <a:r>
              <a:rPr lang="es-ES_tradnl" altLang="en-US" dirty="0"/>
              <a:t>El uso de un aspirador para la captación de polvo es un buen método para reducir la exposición a sílice. Sistemas de aspiración para captación de polvo incluyen captadores de polvo (campana o cubierta) aspiradores, mangueras y filtro(s). Se observa que, comparado a un método húmedo, un sistema de aspiración podría no mantener confiablemente las exposiciones debajo del PEL. </a:t>
            </a:r>
            <a:endParaRPr lang="en-US" altLang="en-US" dirty="0"/>
          </a:p>
          <a:p>
            <a:pPr algn="just"/>
            <a:r>
              <a:rPr lang="es-ES_tradnl" altLang="en-US" dirty="0"/>
              <a:t> </a:t>
            </a:r>
            <a:endParaRPr lang="en-US" altLang="en-US" dirty="0"/>
          </a:p>
          <a:p>
            <a:pPr algn="just"/>
            <a:r>
              <a:rPr lang="es-ES_tradnl" altLang="en-US" dirty="0"/>
              <a:t>Cuando los métodos húmedos no pueden ser implementados, una alternativa es el uso de sistemas de aspiración para captación de polvo (VDCS), o viceversa.</a:t>
            </a:r>
            <a:endParaRPr lang="en-US" altLang="en-US" dirty="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31611C0-4195-4B41-B06D-82A3A24A3442}" type="slidenum">
              <a:rPr lang="en-US" altLang="en-US"/>
              <a:pPr>
                <a:spcBef>
                  <a:spcPct val="0"/>
                </a:spcBef>
              </a:pPr>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80000"/>
              </a:lnSpc>
              <a:spcBef>
                <a:spcPct val="0"/>
              </a:spcBef>
            </a:pPr>
            <a:r>
              <a:rPr lang="es-ES_tradnl" altLang="en-US" dirty="0"/>
              <a:t>Los empleadores que siguen los métodos especificados para el control de exposición listados en la Tabla 1 deben proveer protección respiratoria donde se requiera según la Tabla 1. Los empleadores que sigan métodos alternativos de control de exposición deben proveer protección respiratoria: </a:t>
            </a:r>
            <a:endParaRPr lang="en-US" altLang="en-US" dirty="0"/>
          </a:p>
          <a:p>
            <a:pPr algn="just"/>
            <a:r>
              <a:rPr lang="es-ES_tradnl" altLang="en-US" dirty="0"/>
              <a:t> </a:t>
            </a:r>
            <a:endParaRPr lang="en-US" altLang="en-US" dirty="0"/>
          </a:p>
          <a:p>
            <a:pPr algn="just"/>
            <a:r>
              <a:rPr lang="es-ES_tradnl" altLang="en-US" dirty="0"/>
              <a:t>•Cuando la exposición exceda el PEL durante periodos necesarios para instalar o implementar controles factibles de ingeniería y prácticas laborales; y/o</a:t>
            </a:r>
            <a:endParaRPr lang="en-US" altLang="en-US" dirty="0"/>
          </a:p>
          <a:p>
            <a:pPr algn="just"/>
            <a:r>
              <a:rPr lang="es-ES_tradnl" altLang="en-US" dirty="0"/>
              <a:t>•Donde las exposiciones excedan el PEL durante tareas, como algunas tareas de mantenimiento y reparación, para las cuales no son factibles los controles de ingeniería y prácticas laborales; y/o</a:t>
            </a:r>
            <a:endParaRPr lang="en-US" altLang="en-US" dirty="0"/>
          </a:p>
          <a:p>
            <a:pPr algn="just"/>
            <a:r>
              <a:rPr lang="es-ES_tradnl" altLang="en-US" dirty="0"/>
              <a:t>•Durante tareas en las que el empleador ha implementado todos los controles factibles de ingeniería y prácticas laborales pero las exposiciones permanecen sobre el PEL. </a:t>
            </a:r>
            <a:endParaRPr lang="en-US" altLang="en-US" dirty="0"/>
          </a:p>
          <a:p>
            <a:pPr algn="just"/>
            <a:r>
              <a:rPr lang="es-ES_tradnl" altLang="en-US" b="1" dirty="0"/>
              <a:t> </a:t>
            </a:r>
            <a:endParaRPr lang="en-US" altLang="en-US" dirty="0"/>
          </a:p>
          <a:p>
            <a:pPr algn="just"/>
            <a:r>
              <a:rPr lang="es-ES_tradnl" altLang="en-US" b="1" dirty="0"/>
              <a:t>Cuando los sistemas de aspiración para captación de polvo y/o los métodos húmedos no son factibles o no reducen la exposición de sílice al PEL, los trabajadores necesitan protección respiratoria como última línea de defensa. </a:t>
            </a:r>
            <a:r>
              <a:rPr lang="es-ES_tradnl" altLang="en-US" dirty="0"/>
              <a:t>Los respiradores deben ajustarse apropiadamente para prevenir filtraciones alrededor de los bordes. La </a:t>
            </a:r>
            <a:r>
              <a:rPr lang="es-ES_tradnl" altLang="en-US" b="1" dirty="0"/>
              <a:t>prueba de ajuste </a:t>
            </a:r>
            <a:r>
              <a:rPr lang="es-ES_tradnl" altLang="en-US" dirty="0"/>
              <a:t>debe de hacerse con la misma marca, modelo, estilo y talla del respirador que será usado, antes de usar por primera vez un respirador. La prueba de ajuste puede hacerse usando métodos cuantitativos o métodos cualitativos. Los empleados solo deben usar el modelo y talla de respirador que usaron para la prueba de ajuste. Los empleadores </a:t>
            </a:r>
            <a:r>
              <a:rPr lang="es-ES_tradnl" altLang="en-US" b="1" dirty="0"/>
              <a:t>no deben permitir que los empleados tengan vello facial</a:t>
            </a:r>
            <a:r>
              <a:rPr lang="es-ES_tradnl" altLang="en-US" dirty="0"/>
              <a:t> entre la superficie de sellado de la pieza facial y la cara o que interfiera con la función de la válvula o cualquier otra condición que interfiera con el sello de la pieza facial y la cara o con la función de la válvula. </a:t>
            </a: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BB661BB-1DE3-4061-B26E-A3F4D6B4FF21}" type="slidenum">
              <a:rPr lang="en-US" altLang="en-US"/>
              <a:pPr>
                <a:spcBef>
                  <a:spcPct val="0"/>
                </a:spcBef>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ES_tradnl" altLang="en-US" dirty="0"/>
              <a:t>Los sistemas de agua integrados (IWDS) son requeridos para varios tipos de equipos. Los IWDS deben ser desarrollados específicamente para el tipo de herramienta en uso para que así apliquen agua en los puntos de emisión de polvo apropiados, basados en la configuración de la herramienta y no interfieran con otros componentes de las herramientas o aparatos de seguridad. Para minimizar efectivamente las emisiones de polvo para tareas con el método húmedo: </a:t>
            </a:r>
            <a:endParaRPr lang="en-US" altLang="en-US" dirty="0"/>
          </a:p>
          <a:p>
            <a:pPr algn="just"/>
            <a:r>
              <a:rPr lang="es-ES_tradnl" altLang="en-US" dirty="0"/>
              <a:t>•Se necesita un adecuado aprovisionamiento de agua para la supresión de polvo (con las tasas de flujo especificada por el fabricante)</a:t>
            </a:r>
            <a:endParaRPr lang="en-US" altLang="en-US" dirty="0"/>
          </a:p>
          <a:p>
            <a:pPr algn="just"/>
            <a:r>
              <a:rPr lang="es-ES_tradnl" altLang="en-US" dirty="0"/>
              <a:t>•La boquilla pulverizadora debe estar trabajando apropiadamente para aplicar agua al punto de generación de polvo. </a:t>
            </a:r>
            <a:endParaRPr lang="en-US" altLang="en-US" dirty="0"/>
          </a:p>
          <a:p>
            <a:pPr algn="just"/>
            <a:r>
              <a:rPr lang="es-ES_tradnl" altLang="en-US" dirty="0"/>
              <a:t>•La boquilla pulverizadora no debe estar atorada o dañada. </a:t>
            </a:r>
            <a:endParaRPr lang="en-US" altLang="en-US" dirty="0"/>
          </a:p>
          <a:p>
            <a:pPr algn="just"/>
            <a:r>
              <a:rPr lang="es-ES_tradnl" altLang="en-US" dirty="0"/>
              <a:t>•Todas las mangueras y conexiones deben estar intactas.</a:t>
            </a:r>
            <a:endParaRPr lang="en-US" altLang="en-US" dirty="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D9F4084-FB8E-49EE-851B-E71BCD4ECFF8}" type="slidenum">
              <a:rPr lang="en-US" altLang="en-US"/>
              <a:pPr>
                <a:spcBef>
                  <a:spcPct val="0"/>
                </a:spcBef>
              </a:pPr>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ES_tradnl" altLang="en-US" dirty="0"/>
              <a:t>Cuando se usan métodos húmedos, la efectividad del control de polvo depende de los factores: </a:t>
            </a:r>
            <a:endParaRPr lang="en-US" altLang="en-US" dirty="0"/>
          </a:p>
          <a:p>
            <a:pPr algn="just"/>
            <a:r>
              <a:rPr lang="es-ES_tradnl" altLang="en-US" dirty="0"/>
              <a:t>• Tamaño de la partícula de polvo</a:t>
            </a:r>
            <a:endParaRPr lang="en-US" altLang="en-US" dirty="0"/>
          </a:p>
          <a:p>
            <a:pPr algn="just"/>
            <a:r>
              <a:rPr lang="es-ES_tradnl" altLang="en-US" dirty="0"/>
              <a:t>• Velocidad de la partícula de polvo</a:t>
            </a:r>
            <a:endParaRPr lang="en-US" altLang="en-US" dirty="0"/>
          </a:p>
          <a:p>
            <a:pPr algn="just"/>
            <a:r>
              <a:rPr lang="es-ES_tradnl" altLang="en-US" dirty="0"/>
              <a:t>• Observe que a mayor velocidad, el nivel de flujo debe ser mayor</a:t>
            </a:r>
            <a:endParaRPr lang="en-US" altLang="en-US" dirty="0"/>
          </a:p>
          <a:p>
            <a:pPr algn="just"/>
            <a:r>
              <a:rPr lang="es-ES_tradnl" altLang="en-US" dirty="0"/>
              <a:t>• Tamaño y ubicación de la boquilla pulverizadora</a:t>
            </a:r>
            <a:endParaRPr lang="en-US" altLang="en-US" dirty="0"/>
          </a:p>
          <a:p>
            <a:pPr algn="just"/>
            <a:r>
              <a:rPr lang="es-ES_tradnl" altLang="en-US" dirty="0"/>
              <a:t>• Uso de surfactantes y otros aglomerantes</a:t>
            </a:r>
            <a:endParaRPr lang="en-US" altLang="en-US" dirty="0"/>
          </a:p>
          <a:p>
            <a:pPr algn="just"/>
            <a:r>
              <a:rPr lang="es-ES_tradnl" altLang="en-US" dirty="0"/>
              <a:t>• Factores ambientales (dureza del agua, humedad, </a:t>
            </a:r>
            <a:r>
              <a:rPr lang="es-ES_tradnl" altLang="en-US" b="1" dirty="0"/>
              <a:t>tiempo meteorológico</a:t>
            </a:r>
            <a:r>
              <a:rPr lang="es-ES_tradnl" altLang="en-US" dirty="0"/>
              <a:t>, etc.)</a:t>
            </a:r>
            <a:endParaRPr lang="en-US" altLang="en-US" dirty="0"/>
          </a:p>
          <a:p>
            <a:pPr algn="just"/>
            <a:r>
              <a:rPr lang="es-ES_tradnl" altLang="en-US" dirty="0"/>
              <a:t> </a:t>
            </a:r>
            <a:endParaRPr lang="en-US" altLang="en-US" dirty="0"/>
          </a:p>
          <a:p>
            <a:pPr algn="just"/>
            <a:r>
              <a:rPr lang="es-ES_tradnl" altLang="en-US" dirty="0"/>
              <a:t>Por lo tanto, es necesario seguir las instrucciones del fabricante para determinar el nivel de flujo requerido para sistemas de supresión de polvo.</a:t>
            </a:r>
            <a:endParaRPr lang="en-US" altLang="en-US" dirty="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9C4C637-7DFF-459E-8DD8-7ED46B3FBBE5}" type="slidenum">
              <a:rPr lang="en-US" altLang="en-US"/>
              <a:pPr>
                <a:spcBef>
                  <a:spcPct val="0"/>
                </a:spcBef>
              </a:pPr>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ES_tradnl" altLang="en-US" dirty="0"/>
              <a:t>Presentamos acá una revisión de todo el entrenamiento para sílice cristalina respirable. Este entrenamiento cubre los derechos de los trabajadores bajo la norma de OSHA, riesgos a la salud asociados a la exposición a sílice, tareas específicas en el lugar de trabajo que podrían exponer a los empleados a sílice, y medidas específicas que pueden ser implementadas para proteger a los empleados de la perjudicial  exposición a sílice. Esta presentación cubre el contenido de la nueva norma de sílice.  </a:t>
            </a:r>
            <a:endParaRPr lang="en-US" altLang="en-US" dirty="0"/>
          </a:p>
          <a:p>
            <a:pPr algn="just"/>
            <a:r>
              <a:rPr lang="es-ES_tradnl" altLang="en-US" dirty="0"/>
              <a:t> </a:t>
            </a:r>
            <a:endParaRPr lang="en-US" altLang="en-US" dirty="0"/>
          </a:p>
          <a:p>
            <a:pPr algn="just" eaLnBrk="1" hangingPunct="1">
              <a:spcBef>
                <a:spcPct val="0"/>
              </a:spcBef>
            </a:pPr>
            <a:endParaRPr lang="en-US" altLang="en-US" dirty="0">
              <a:cs typeface="Times New Roman" panose="02020603050405020304" pitchFamily="18" charset="0"/>
            </a:endParaRPr>
          </a:p>
          <a:p>
            <a:pPr algn="just" eaLnBrk="1" hangingPunct="1">
              <a:spcBef>
                <a:spcPct val="0"/>
              </a:spcBef>
            </a:pPr>
            <a:endParaRPr lang="es-ES_tradnl" altLang="en-US" dirty="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B9C3984-5091-41ED-8B32-331AF97949CD}" type="slidenum">
              <a:rPr lang="en-US" altLang="en-US"/>
              <a:pPr>
                <a:spcBef>
                  <a:spcPct val="0"/>
                </a:spcBef>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ES_tradnl" altLang="en-US" dirty="0"/>
              <a:t>Los trabajadores deben desechar agua que contiene sílice (lodos) en una forma que prevenga que este sílice vuelva a estar suspendido en el aire, con el fin de limitar la exposición secundaria. Si se permite que la sílice vuelva a ser transportable por el aire, esto puede contribuir a la exposición de los trabajadores. Las temperaturas de congelamiento complican el uso del agua. En aguas frías, cuando </a:t>
            </a:r>
            <a:r>
              <a:rPr lang="es-ES_tradnl" altLang="en-US" b="1" dirty="0"/>
              <a:t>hay riego de congelamiento del agua, </a:t>
            </a:r>
            <a:r>
              <a:rPr lang="es-ES_tradnl" altLang="en-US" dirty="0"/>
              <a:t>se deben seguir prácticas de trabajo adicionales para prevenir la congelación del agua. Estas prácticas incluyen aislamiento de tambores, envolver tambores con cinta térmica para descongelamiento, o aditivos anticongelantes que sean amigables con el ambiente. Los aditivos amigables con el ambiente no solo previenen que el flujo de agua se congele, sino que también previenen que el agua se congele en el suelo. Esta también es una buena forma de prevenir el peligro de resbalamiento. Como una alternativa, se puede picar el hielo o usar compuestos </a:t>
            </a:r>
            <a:r>
              <a:rPr lang="es-ES_tradnl" altLang="en-US" dirty="0" err="1"/>
              <a:t>descongelantes</a:t>
            </a:r>
            <a:r>
              <a:rPr lang="es-ES_tradnl" altLang="en-US" dirty="0"/>
              <a:t> para controlar peligros de resbalamiento. </a:t>
            </a:r>
            <a:endParaRPr lang="en-US" altLang="en-US" dirty="0"/>
          </a:p>
          <a:p>
            <a:pPr algn="just"/>
            <a:r>
              <a:rPr lang="es-ES_tradnl" altLang="en-US" dirty="0"/>
              <a:t> </a:t>
            </a:r>
            <a:endParaRPr lang="en-US" altLang="en-US" dirty="0"/>
          </a:p>
          <a:p>
            <a:pPr algn="just"/>
            <a:r>
              <a:rPr lang="es-ES_tradnl" altLang="en-US" dirty="0"/>
              <a:t>Los interruptores de contacto a tierra (</a:t>
            </a:r>
            <a:r>
              <a:rPr lang="es-ES_tradnl" altLang="en-US" dirty="0" err="1"/>
              <a:t>GFCIs</a:t>
            </a:r>
            <a:r>
              <a:rPr lang="es-ES_tradnl" altLang="en-US" dirty="0"/>
              <a:t>) así como los conectores eléctricos herméticos y con sellos a prueba de agua para herramientas eléctricas y equipos proveerán seguridad eléctrica cuando se usen métodos húmedos para el control de polvo.</a:t>
            </a:r>
            <a:endParaRPr lang="en-US" altLang="en-US" dirty="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1B0F56A-5910-470B-BD27-7E7839DB964E}" type="slidenum">
              <a:rPr lang="en-US" altLang="en-US"/>
              <a:pPr>
                <a:spcBef>
                  <a:spcPct val="0"/>
                </a:spcBef>
              </a:pPr>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ES_tradnl" altLang="en-US" dirty="0"/>
              <a:t>Cuando no se pueden implementar los métodos húmedos, una alternativa es el uso de sistemas de aspiración para captación de polvo (VDC). Sistemas VDC pueden ser comprados como un paquete (kit). Este sistema incluye un captador de polvo (campana o cubierta), aspirador, manguera y filtro(s). Estos sistemas de aspiración para captación de polvo (VDC) deben capturar efectivamente el polvo generado por la herramienta que está siendo usada y no debe introducir nuevos peligros, como la obstrucción o interferencia con mecanismos de seguridad. </a:t>
            </a:r>
            <a:endParaRPr lang="en-US" altLang="en-US" dirty="0"/>
          </a:p>
          <a:p>
            <a:pPr algn="just"/>
            <a:r>
              <a:rPr lang="es-ES_tradnl" altLang="en-US" dirty="0"/>
              <a:t> </a:t>
            </a:r>
            <a:endParaRPr lang="en-US" altLang="en-US" dirty="0"/>
          </a:p>
          <a:p>
            <a:pPr algn="just"/>
            <a:r>
              <a:rPr lang="es-ES_tradnl" altLang="en-US" dirty="0"/>
              <a:t>Para que un sistema de aspiración para captación de polvo sea efectivo, uno debe:</a:t>
            </a:r>
            <a:endParaRPr lang="en-US" altLang="en-US" dirty="0"/>
          </a:p>
          <a:p>
            <a:pPr algn="just"/>
            <a:r>
              <a:rPr lang="es-ES_tradnl" altLang="en-US" dirty="0"/>
              <a:t> </a:t>
            </a:r>
            <a:endParaRPr lang="en-US" altLang="en-US" dirty="0"/>
          </a:p>
          <a:p>
            <a:pPr algn="just"/>
            <a:r>
              <a:rPr lang="es-ES_tradnl" altLang="en-US" dirty="0"/>
              <a:t>•Usar un aspirador con suficiente succión para captar polvo en los puntos de corte. </a:t>
            </a:r>
            <a:endParaRPr lang="en-US" altLang="en-US" dirty="0"/>
          </a:p>
          <a:p>
            <a:pPr algn="just"/>
            <a:r>
              <a:rPr lang="es-ES_tradnl" altLang="en-US" dirty="0"/>
              <a:t>•Usar un filtro HEPA en el escape del aspirador y un pre-filtro o separador ciclónico para mejorar la eficiencia del aspirador.</a:t>
            </a:r>
            <a:endParaRPr lang="en-US" altLang="en-US" dirty="0"/>
          </a:p>
          <a:p>
            <a:pPr algn="just"/>
            <a:r>
              <a:rPr lang="es-ES_tradnl" altLang="en-US" dirty="0"/>
              <a:t>•Usar una medida de manguera recomendada por el fabricante.</a:t>
            </a:r>
            <a:endParaRPr lang="en-US" altLang="en-US" dirty="0"/>
          </a:p>
          <a:p>
            <a:pPr algn="just"/>
            <a:r>
              <a:rPr lang="es-ES_tradnl" altLang="en-US" dirty="0"/>
              <a:t>•Usar una campana o cubierta recomendada por el fabricante.</a:t>
            </a:r>
            <a:endParaRPr lang="en-US" alt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349B260-3753-4808-97A6-5912F2083CA6}" type="slidenum">
              <a:rPr lang="en-US" altLang="en-US"/>
              <a:pPr>
                <a:spcBef>
                  <a:spcPct val="0"/>
                </a:spcBef>
              </a:pPr>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mn-lt"/>
                <a:cs typeface="Times New Roman" panose="02020603050405020304" pitchFamily="18" charset="0"/>
              </a:rPr>
              <a:t> </a:t>
            </a:r>
            <a:r>
              <a:rPr lang="es-ES_tradnl" altLang="en-US" dirty="0">
                <a:latin typeface="+mn-lt"/>
              </a:rPr>
              <a:t>Para mejores resultados, los empleados deben:</a:t>
            </a:r>
            <a:endParaRPr lang="en-US" altLang="en-US" dirty="0">
              <a:latin typeface="+mn-lt"/>
            </a:endParaRPr>
          </a:p>
          <a:p>
            <a:r>
              <a:rPr lang="es-ES_tradnl" altLang="en-US" dirty="0">
                <a:latin typeface="+mn-lt"/>
              </a:rPr>
              <a:t>•Asegurarse de que todas las mangueras están limpias y libres de residuos, torceduras, dobleces apretados y rajaduras;  </a:t>
            </a:r>
            <a:endParaRPr lang="en-US" altLang="en-US" dirty="0">
              <a:latin typeface="+mn-lt"/>
            </a:endParaRPr>
          </a:p>
          <a:p>
            <a:r>
              <a:rPr lang="es-ES_tradnl" altLang="en-US" dirty="0">
                <a:latin typeface="+mn-lt"/>
              </a:rPr>
              <a:t>•Asegurarse de que los filtros apropiados y bolsas de polvo están en buenas condiciones y cambiadas o vaciadas cuando sea necesario: (podría ser necesario varias veces por turno bajo algunas circunstancias);  </a:t>
            </a:r>
            <a:endParaRPr lang="en-US" altLang="en-US" dirty="0">
              <a:latin typeface="+mn-lt"/>
            </a:endParaRPr>
          </a:p>
          <a:p>
            <a:r>
              <a:rPr lang="es-ES_tradnl" altLang="en-US" dirty="0">
                <a:latin typeface="+mn-lt"/>
              </a:rPr>
              <a:t>•Revisar el sistema entero diariamente buscando señales que indiquen una débil captura de polvo o escapes de polvo; </a:t>
            </a:r>
            <a:endParaRPr lang="en-US" altLang="en-US" dirty="0">
              <a:latin typeface="+mn-lt"/>
            </a:endParaRPr>
          </a:p>
          <a:p>
            <a:r>
              <a:rPr lang="es-ES_tradnl" altLang="en-US" dirty="0">
                <a:latin typeface="+mn-lt"/>
              </a:rPr>
              <a:t>•Usar  filtros de alta eficiencia (HEPA) para un máximo control del polvo;</a:t>
            </a:r>
            <a:endParaRPr lang="en-US" altLang="en-US" dirty="0">
              <a:latin typeface="+mn-lt"/>
            </a:endParaRPr>
          </a:p>
          <a:p>
            <a:r>
              <a:rPr lang="es-ES_tradnl" altLang="en-US" dirty="0">
                <a:latin typeface="+mn-lt"/>
              </a:rPr>
              <a:t>•Revisar las especificaciones de operación del fabricante y las recomendaciones para sus equipos;  </a:t>
            </a:r>
            <a:endParaRPr lang="en-US" altLang="en-US" dirty="0">
              <a:latin typeface="+mn-lt"/>
            </a:endParaRPr>
          </a:p>
          <a:p>
            <a:r>
              <a:rPr lang="es-ES_tradnl" altLang="en-US" dirty="0">
                <a:latin typeface="+mn-lt"/>
              </a:rPr>
              <a:t>•Evitar la exposición al polvo cuando cambie las bolsas del aspirador y limpie o reemplace los filtros de aire. </a:t>
            </a:r>
            <a:endParaRPr lang="en-US" altLang="en-US" dirty="0">
              <a:latin typeface="+mn-lt"/>
            </a:endParaRP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CE3F972-EE14-4EF7-A57F-23DBEA4D639B}" type="slidenum">
              <a:rPr lang="en-US" altLang="en-US"/>
              <a:pPr>
                <a:spcBef>
                  <a:spcPct val="0"/>
                </a:spcBef>
              </a:pPr>
              <a:t>42</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ES_tradnl" altLang="en-US" dirty="0"/>
              <a:t>Junto con los controles de ingeniería, OSHA también </a:t>
            </a:r>
            <a:r>
              <a:rPr lang="es-ES_tradnl" altLang="en-US" u="sng" dirty="0"/>
              <a:t>requiere</a:t>
            </a:r>
            <a:r>
              <a:rPr lang="es-ES_tradnl" altLang="en-US" dirty="0"/>
              <a:t> </a:t>
            </a:r>
            <a:r>
              <a:rPr lang="es-ES_tradnl" altLang="en-US" b="1" u="sng" dirty="0"/>
              <a:t>controles en el lugar de trabajo</a:t>
            </a:r>
            <a:r>
              <a:rPr lang="es-ES_tradnl" altLang="en-US" b="1" dirty="0"/>
              <a:t> </a:t>
            </a:r>
            <a:r>
              <a:rPr lang="es-ES_tradnl" altLang="en-US" dirty="0"/>
              <a:t>para eliminar exposición al polvo de sílice. Uno de los controles administrativos es el programa y entrenamiento de seguridad. Bajo la norma de Sílice Respirable Cristalina, los empleadores deben entrenar a los empleados cubiertos por la norma en: </a:t>
            </a:r>
            <a:endParaRPr lang="en-US" altLang="en-US" dirty="0"/>
          </a:p>
          <a:p>
            <a:pPr algn="just"/>
            <a:r>
              <a:rPr lang="es-ES_tradnl" altLang="en-US" dirty="0"/>
              <a:t>	• Riesgos a la salud asociados a exposición con sílice</a:t>
            </a:r>
            <a:endParaRPr lang="en-US" altLang="en-US" dirty="0"/>
          </a:p>
          <a:p>
            <a:pPr algn="just"/>
            <a:r>
              <a:rPr lang="es-ES_tradnl" altLang="en-US" dirty="0"/>
              <a:t>	• Tareas específicas en el lugar de trabajo que podrían exponer a empleados a sílice</a:t>
            </a:r>
            <a:endParaRPr lang="en-US" altLang="en-US" dirty="0"/>
          </a:p>
          <a:p>
            <a:pPr algn="just"/>
            <a:r>
              <a:rPr lang="es-ES_tradnl" altLang="en-US" dirty="0"/>
              <a:t>	• Medidas específicas que el empleador está implementando para proteger a empleados</a:t>
            </a:r>
            <a:endParaRPr lang="en-US" altLang="en-US" dirty="0"/>
          </a:p>
          <a:p>
            <a:pPr algn="just"/>
            <a:r>
              <a:rPr lang="es-ES_tradnl" altLang="en-US" dirty="0"/>
              <a:t>	• El contenido de la norma sobre sílice. 29 CFR 1926.1153</a:t>
            </a:r>
            <a:endParaRPr lang="en-US" altLang="en-US" dirty="0"/>
          </a:p>
          <a:p>
            <a:pPr algn="just"/>
            <a:r>
              <a:rPr lang="es-ES_tradnl" altLang="en-US" dirty="0"/>
              <a:t> </a:t>
            </a:r>
            <a:endParaRPr lang="en-US" altLang="en-US" dirty="0"/>
          </a:p>
          <a:p>
            <a:pPr algn="just"/>
            <a:r>
              <a:rPr lang="es-ES_tradnl" altLang="en-US" dirty="0"/>
              <a:t>El entrenamiento debe ser ofrecido en el momento en que los empleados son asignados a una posición que involucra exposición a sílice. El empleador debe asegurarse que los empleados entrenados bajo la norma de sílice pueden demostrar conocimiento y entendimiento de la norma. Debe ofrecerse entrenamiento adicional si el empleador solicita al empleado desempeñar una tarea que es nueva a ese empleado y/o el empleador introduce nuevos métodos de protección y/o un empleado está trabajando en una manera que sugiere que él o ella ha olvidado lo que aprendió en el entrenamiento. La norma de sílice no obliga a que el empleador use algún método en particular para entrenar a los empleados. Los empleadores podrían usar métodos como capacitación práctica, videos, presentaciones de diapositivas, clases de instrucción, discusiones informales durante juntas de seguridad, materiales escritos, o cualquier combinación de esos métodos para entrenar a los empleados.</a:t>
            </a:r>
            <a:endParaRPr lang="en-US" altLang="en-US" dirty="0"/>
          </a:p>
          <a:p>
            <a:pPr algn="just"/>
            <a:r>
              <a:rPr lang="es-ES_tradnl" altLang="en-US" dirty="0"/>
              <a:t> </a:t>
            </a:r>
            <a:endParaRPr lang="en-US" altLang="en-US" dirty="0"/>
          </a:p>
          <a:p>
            <a:pPr algn="just"/>
            <a:r>
              <a:rPr lang="es-ES_tradnl" altLang="en-US" dirty="0"/>
              <a:t>Los empleadores deben cubrir el costo del entrenamiento y deben pagar a los empleados por el tiempo usado en el entrenamiento.</a:t>
            </a:r>
            <a:endParaRPr lang="en-US" altLang="en-US" dirty="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737B461-6918-403D-BB53-223DD72975B3}" type="slidenum">
              <a:rPr lang="en-US" altLang="en-US"/>
              <a:pPr>
                <a:spcBef>
                  <a:spcPct val="0"/>
                </a:spcBef>
              </a:pPr>
              <a:t>43</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ES_tradnl" altLang="en-US" dirty="0"/>
              <a:t>Como otro control en el lugar de trabajo, la norma requiere que todo empleador de la industria de la construcción cubierto por la norma, incluyendo aquellos que implementan plenamente y apropiadamente los métodos especificados en la Tabla 1, que eviten ciertas prácticas de limpieza. Métodos de limpieza como cepillado en seco o barrido en seco y el uso de aire comprimido puede causar que el polvo de sílice cristalina respirable se suspenda en el aire y sea inhalado por los empleados. Por lo tanto, la norma de sílice limita el uso de esos métodos de limpieza para prevenir exposiciones innecesarias de los empleados. La norma declara que, cuando es posible que contribuya a la exposición de sílice cristalina respirable, los empleadores </a:t>
            </a:r>
            <a:r>
              <a:rPr lang="es-ES_tradnl" altLang="en-US" b="1" dirty="0"/>
              <a:t>NO DEBEN PERMITIR</a:t>
            </a:r>
            <a:endParaRPr lang="en-US" altLang="en-US" dirty="0"/>
          </a:p>
          <a:p>
            <a:pPr algn="just"/>
            <a:r>
              <a:rPr lang="es-ES_tradnl" altLang="en-US" b="1" dirty="0"/>
              <a:t> </a:t>
            </a:r>
            <a:endParaRPr lang="en-US" altLang="en-US" dirty="0"/>
          </a:p>
          <a:p>
            <a:pPr lvl="1" algn="just"/>
            <a:r>
              <a:rPr lang="es-ES_tradnl" altLang="en-US" dirty="0"/>
              <a:t>•</a:t>
            </a:r>
            <a:r>
              <a:rPr lang="es-ES_tradnl" altLang="en-US" b="1" dirty="0"/>
              <a:t> cepillado en seco o barrido en seco, a menos que no sean factibles métodos como barrido húmedo y aspirados con filtros HEPA;  </a:t>
            </a:r>
            <a:endParaRPr lang="en-US" altLang="en-US" dirty="0"/>
          </a:p>
          <a:p>
            <a:pPr lvl="1" algn="just"/>
            <a:r>
              <a:rPr lang="es-ES_tradnl" altLang="en-US" dirty="0"/>
              <a:t>•</a:t>
            </a:r>
            <a:r>
              <a:rPr lang="es-ES_tradnl" altLang="en-US" b="1" dirty="0"/>
              <a:t> limpiado de superficies o ropa con aire comprimido, a menos que el aire comprimido sea usado junto con un sistema de ventilación que capture efectivamente la nube de polvo, o no sea factible usar otro método de limpieza.  </a:t>
            </a:r>
            <a:endParaRPr lang="en-US" altLang="en-US" dirty="0"/>
          </a:p>
          <a:p>
            <a:pPr algn="just"/>
            <a:r>
              <a:rPr lang="es-ES_tradnl" altLang="en-US" dirty="0"/>
              <a:t> </a:t>
            </a:r>
            <a:endParaRPr lang="en-US" altLang="en-US" dirty="0"/>
          </a:p>
          <a:p>
            <a:pPr algn="just"/>
            <a:r>
              <a:rPr lang="es-ES_tradnl" altLang="en-US" dirty="0"/>
              <a:t>Los empleadores están obligados a usar otros métodos de limpieza como barrido húmedo y aspirado con filtros HEPA cuando sea factible, porque métodos como esos reducen la exposición de los empleados. Los empleadores no están obligados a seguir estos requisitos de limpieza cuando limpian suelo ordinario, residuos de tamaño grande y materiales que no contengan sílice como aserrín.  </a:t>
            </a:r>
            <a:endParaRPr lang="en-US" altLang="en-US" dirty="0"/>
          </a:p>
          <a:p>
            <a:pPr algn="just"/>
            <a:r>
              <a:rPr lang="es-ES_tradnl" altLang="en-US" dirty="0"/>
              <a:t> </a:t>
            </a:r>
            <a:endParaRPr lang="en-US" altLang="en-US" dirty="0"/>
          </a:p>
          <a:p>
            <a:pPr algn="just"/>
            <a:r>
              <a:rPr lang="es-ES_tradnl" altLang="en-US" dirty="0"/>
              <a:t>Para prevenir exposición innecesaria; la norma también obliga a los empleadores a regular zonas de trabajo que generen preocupación restringiendo el acceso a las áreas que representen un potencial de alta exposición. Algunos de los ejemplos de cómo regular las áreas de exposición son: programar ciertas tareas cuando otros no están alrededor, decir a los empleados que se mantengan fuera de las áreas donde se genera polvo, mover a los empleados a un área donde ellos no están expuestos al polvo, o fijar señales de advertencia.  </a:t>
            </a: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2F709B6-C656-4B86-A0E3-F76C69D8BD3B}" type="slidenum">
              <a:rPr lang="en-US" altLang="en-US"/>
              <a:pPr>
                <a:spcBef>
                  <a:spcPct val="0"/>
                </a:spcBef>
              </a:pPr>
              <a:t>44</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lnSpc>
                <a:spcPct val="80000"/>
              </a:lnSpc>
            </a:pPr>
            <a:r>
              <a:rPr lang="en-US" altLang="en-US" dirty="0"/>
              <a:t> </a:t>
            </a:r>
            <a:r>
              <a:rPr lang="es-ES_tradnl" altLang="en-US" dirty="0"/>
              <a:t>Para el caso de cada empleado involucrado en una tarea mencionada en la Tabla 1, los empleadores que escojan seguir la Tabla para esa tarea están obligados a implementar plenamente y apropiadamente los controles de ingeniería, prácticas laborales y protección respiratoria especificada en la Tabla 1. La Tabla 1 enumera 18 tareas comunes usando varios tipos de herramientas o equipos encontrados en sitios de construcción (obras). Estos equipos/tareas son:</a:t>
            </a:r>
            <a:endParaRPr lang="en-US" altLang="en-US" dirty="0"/>
          </a:p>
          <a:p>
            <a:pPr algn="just">
              <a:lnSpc>
                <a:spcPct val="80000"/>
              </a:lnSpc>
            </a:pPr>
            <a:r>
              <a:rPr lang="es-ES_tradnl" altLang="en-US" dirty="0"/>
              <a:t> </a:t>
            </a:r>
            <a:endParaRPr lang="en-US" altLang="en-US" dirty="0"/>
          </a:p>
          <a:p>
            <a:pPr algn="just">
              <a:lnSpc>
                <a:spcPct val="80000"/>
              </a:lnSpc>
            </a:pPr>
            <a:r>
              <a:rPr lang="es-ES_tradnl" altLang="en-US" dirty="0"/>
              <a:t>•Sierras estacionarias de mampostería, sierras portátiles a motor; sierras de empuje (</a:t>
            </a:r>
            <a:r>
              <a:rPr lang="es-ES_tradnl" altLang="en-US" dirty="0" err="1"/>
              <a:t>walk-behind</a:t>
            </a:r>
            <a:r>
              <a:rPr lang="es-ES_tradnl" altLang="en-US" dirty="0"/>
              <a:t> </a:t>
            </a:r>
            <a:r>
              <a:rPr lang="es-ES_tradnl" altLang="en-US" dirty="0" err="1"/>
              <a:t>saws</a:t>
            </a:r>
            <a:r>
              <a:rPr lang="es-ES_tradnl" altLang="en-US" dirty="0"/>
              <a:t>); sierras conducibles (</a:t>
            </a:r>
            <a:r>
              <a:rPr lang="es-ES_tradnl" altLang="en-US" dirty="0" err="1"/>
              <a:t>drivable</a:t>
            </a:r>
            <a:r>
              <a:rPr lang="es-ES_tradnl" altLang="en-US" dirty="0"/>
              <a:t>);</a:t>
            </a:r>
            <a:endParaRPr lang="en-US" altLang="en-US" dirty="0"/>
          </a:p>
          <a:p>
            <a:pPr algn="just">
              <a:lnSpc>
                <a:spcPct val="80000"/>
              </a:lnSpc>
            </a:pPr>
            <a:r>
              <a:rPr lang="es-ES_tradnl" altLang="en-US" dirty="0"/>
              <a:t>•Cortadoras de núcleo o perforadores de núcleo; taladros portátiles y montados en soportes (incluyendo taladros de impacto y de martillo rotatorio);</a:t>
            </a:r>
            <a:endParaRPr lang="en-US" altLang="en-US" dirty="0"/>
          </a:p>
          <a:p>
            <a:pPr algn="just">
              <a:lnSpc>
                <a:spcPct val="80000"/>
              </a:lnSpc>
            </a:pPr>
            <a:r>
              <a:rPr lang="es-ES_tradnl" altLang="en-US" dirty="0"/>
              <a:t>•Plataformas de perforación de taco para concreto; taladros de roca y concreto montados en vehículos;</a:t>
            </a:r>
            <a:endParaRPr lang="en-US" altLang="en-US" dirty="0"/>
          </a:p>
          <a:p>
            <a:pPr algn="just">
              <a:lnSpc>
                <a:spcPct val="80000"/>
              </a:lnSpc>
            </a:pPr>
            <a:r>
              <a:rPr lang="es-ES_tradnl" altLang="en-US" dirty="0"/>
              <a:t>•Martillos neumáticos y herramientas portátiles motorizadas de astillado;</a:t>
            </a:r>
            <a:endParaRPr lang="en-US" altLang="en-US" dirty="0"/>
          </a:p>
          <a:p>
            <a:pPr algn="just">
              <a:lnSpc>
                <a:spcPct val="80000"/>
              </a:lnSpc>
            </a:pPr>
            <a:r>
              <a:rPr lang="es-ES_tradnl" altLang="en-US" dirty="0"/>
              <a:t>•Amoladoras portátiles; fresadoras de empuje y amoladoras de piso; </a:t>
            </a:r>
            <a:endParaRPr lang="en-US" altLang="en-US" dirty="0"/>
          </a:p>
          <a:p>
            <a:pPr algn="just">
              <a:lnSpc>
                <a:spcPct val="80000"/>
              </a:lnSpc>
            </a:pPr>
            <a:r>
              <a:rPr lang="es-ES_tradnl" altLang="en-US" dirty="0"/>
              <a:t>•Fresadoras conducibles;</a:t>
            </a:r>
            <a:endParaRPr lang="en-US" altLang="en-US" dirty="0"/>
          </a:p>
          <a:p>
            <a:pPr algn="just">
              <a:lnSpc>
                <a:spcPct val="80000"/>
              </a:lnSpc>
            </a:pPr>
            <a:r>
              <a:rPr lang="es-ES_tradnl" altLang="en-US" dirty="0"/>
              <a:t>•Máquinas trituradoras; y</a:t>
            </a:r>
            <a:endParaRPr lang="en-US" altLang="en-US" dirty="0"/>
          </a:p>
          <a:p>
            <a:pPr algn="just">
              <a:lnSpc>
                <a:spcPct val="80000"/>
              </a:lnSpc>
            </a:pPr>
            <a:r>
              <a:rPr lang="es-ES_tradnl" altLang="en-US" dirty="0"/>
              <a:t>•Equipo pesado y vehículos utilitarios cuando sean usados para desgastar o fracturar material que contiene sílice (como el uso del martillo excavador hidráulico [</a:t>
            </a:r>
            <a:r>
              <a:rPr lang="es-ES_tradnl" altLang="en-US" dirty="0" err="1"/>
              <a:t>hoe</a:t>
            </a:r>
            <a:r>
              <a:rPr lang="es-ES_tradnl" altLang="en-US" dirty="0"/>
              <a:t> </a:t>
            </a:r>
            <a:r>
              <a:rPr lang="es-ES_tradnl" altLang="en-US" dirty="0" err="1"/>
              <a:t>ram</a:t>
            </a:r>
            <a:r>
              <a:rPr lang="es-ES_tradnl" altLang="en-US" dirty="0"/>
              <a:t>] o desgarramiento de roca) o durante actividades de demolición y para tareas como nivelación y excavación. </a:t>
            </a:r>
            <a:endParaRPr lang="en-US" altLang="en-US" dirty="0"/>
          </a:p>
          <a:p>
            <a:pPr algn="just">
              <a:lnSpc>
                <a:spcPct val="80000"/>
              </a:lnSpc>
            </a:pPr>
            <a:r>
              <a:rPr lang="es-ES_tradnl" altLang="en-US" dirty="0"/>
              <a:t> </a:t>
            </a:r>
            <a:endParaRPr lang="en-US" altLang="en-US" dirty="0"/>
          </a:p>
          <a:p>
            <a:pPr algn="just">
              <a:lnSpc>
                <a:spcPct val="80000"/>
              </a:lnSpc>
            </a:pPr>
            <a:r>
              <a:rPr lang="es-ES_tradnl" altLang="en-US" dirty="0"/>
              <a:t>Si un empleador no puede encontrar el equipo usado para un trabajo o tarea en la Tabla 1, él o ella necesitará seguir el método alternativo de controles de exposición.  </a:t>
            </a:r>
            <a:endParaRPr lang="en-US" altLang="en-US" dirty="0"/>
          </a:p>
          <a:p>
            <a:pPr algn="just">
              <a:lnSpc>
                <a:spcPct val="80000"/>
              </a:lnSpc>
            </a:pPr>
            <a:r>
              <a:rPr lang="es-ES_tradnl" altLang="en-US" dirty="0"/>
              <a:t> </a:t>
            </a:r>
            <a:endParaRPr lang="en-US" altLang="en-US" dirty="0"/>
          </a:p>
          <a:p>
            <a:pPr algn="just">
              <a:lnSpc>
                <a:spcPct val="80000"/>
              </a:lnSpc>
            </a:pPr>
            <a:r>
              <a:rPr lang="es-ES_tradnl" altLang="en-US" dirty="0"/>
              <a:t> </a:t>
            </a:r>
            <a:endParaRPr lang="en-US" altLang="en-US" dirty="0"/>
          </a:p>
          <a:p>
            <a:pPr algn="just">
              <a:lnSpc>
                <a:spcPct val="80000"/>
              </a:lnSpc>
              <a:spcBef>
                <a:spcPct val="0"/>
              </a:spcBef>
            </a:pPr>
            <a:endParaRPr lang="es-ES_tradnl" altLang="en-US" dirty="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6B3D88C-FE8A-471E-8B1A-FED0F30633C2}" type="slidenum">
              <a:rPr lang="en-US" altLang="en-US"/>
              <a:pPr>
                <a:spcBef>
                  <a:spcPct val="0"/>
                </a:spcBef>
              </a:pPr>
              <a:t>45</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100" dirty="0"/>
              <a:t> </a:t>
            </a:r>
            <a:r>
              <a:rPr lang="es-ES_tradnl" altLang="en-US" sz="1100" dirty="0"/>
              <a:t>Ver las notas en la diapositiva previa (No. 45).</a:t>
            </a:r>
          </a:p>
          <a:p>
            <a:pPr eaLnBrk="1" hangingPunct="1">
              <a:spcBef>
                <a:spcPct val="0"/>
              </a:spcBef>
            </a:pPr>
            <a:endParaRPr lang="es-ES_tradnl" altLang="en-US" sz="1100" dirty="0"/>
          </a:p>
          <a:p>
            <a:pPr algn="just">
              <a:lnSpc>
                <a:spcPct val="80000"/>
              </a:lnSpc>
            </a:pPr>
            <a:r>
              <a:rPr lang="es-ES_tradnl" altLang="en-US" sz="1100" dirty="0"/>
              <a:t>Los requisitos de respirador en la Tabla 1 están indicados por duración de tarea y ubicación de tarea, como “menos que o igual a 4 horas/turno” o “más de 4 horas/turno”. Cada uno de los siguientes escenarios es considerado un “turno” para propósitos de determinar la máxima cantidad de tiempo que un empleado puede usar en una tarea cubierta en la Tabla 1 sin protección respiratoria: </a:t>
            </a:r>
            <a:endParaRPr lang="en-US" altLang="en-US" sz="1100" dirty="0"/>
          </a:p>
          <a:p>
            <a:pPr algn="just">
              <a:lnSpc>
                <a:spcPct val="80000"/>
              </a:lnSpc>
            </a:pPr>
            <a:r>
              <a:rPr lang="es-ES_tradnl" altLang="en-US" sz="1100" dirty="0"/>
              <a:t>•Un periodo de trabajo estándar de 8 horas;</a:t>
            </a:r>
            <a:endParaRPr lang="en-US" altLang="en-US" sz="1100" dirty="0"/>
          </a:p>
          <a:p>
            <a:pPr algn="just">
              <a:lnSpc>
                <a:spcPct val="80000"/>
              </a:lnSpc>
            </a:pPr>
            <a:r>
              <a:rPr lang="es-ES_tradnl" altLang="en-US" sz="1100" dirty="0"/>
              <a:t>•Un día con un descanso entre periodos de trabajo (</a:t>
            </a:r>
            <a:r>
              <a:rPr lang="es-ES_tradnl" altLang="en-US" sz="1100" i="1" dirty="0"/>
              <a:t>ejemplo</a:t>
            </a:r>
            <a:r>
              <a:rPr lang="es-ES_tradnl" altLang="en-US" sz="1100" dirty="0"/>
              <a:t>: cuatro horas en el trabajo, dos horas fuera, cuatro horas en el trabajo);</a:t>
            </a:r>
            <a:endParaRPr lang="en-US" altLang="en-US" sz="1100" dirty="0"/>
          </a:p>
          <a:p>
            <a:pPr algn="just">
              <a:lnSpc>
                <a:spcPct val="80000"/>
              </a:lnSpc>
            </a:pPr>
            <a:r>
              <a:rPr lang="es-ES_tradnl" altLang="en-US" sz="1100" dirty="0"/>
              <a:t>•Periodos de trabajo mayores que 8 horas;</a:t>
            </a:r>
            <a:endParaRPr lang="en-US" altLang="en-US" sz="1100" dirty="0"/>
          </a:p>
          <a:p>
            <a:pPr algn="just">
              <a:lnSpc>
                <a:spcPct val="80000"/>
              </a:lnSpc>
            </a:pPr>
            <a:r>
              <a:rPr lang="es-ES_tradnl" altLang="en-US" sz="1100" dirty="0"/>
              <a:t>•Turnos dobles en un mismo día; y </a:t>
            </a:r>
            <a:endParaRPr lang="en-US" altLang="en-US" sz="1100" dirty="0"/>
          </a:p>
          <a:p>
            <a:pPr algn="just">
              <a:lnSpc>
                <a:spcPct val="80000"/>
              </a:lnSpc>
            </a:pPr>
            <a:r>
              <a:rPr lang="es-ES_tradnl" altLang="en-US" sz="1100" dirty="0"/>
              <a:t>•Un periodo de trabajo que se extiende entre dos días calendarios  (</a:t>
            </a:r>
            <a:r>
              <a:rPr lang="es-ES_tradnl" altLang="en-US" sz="1100" i="1" dirty="0"/>
              <a:t>ejemplo.</a:t>
            </a:r>
            <a:r>
              <a:rPr lang="es-ES_tradnl" altLang="en-US" sz="1100" dirty="0"/>
              <a:t>, 8 p.m. hasta las 4 a.m.)</a:t>
            </a:r>
            <a:endParaRPr lang="en-US" altLang="en-US" sz="1100" dirty="0"/>
          </a:p>
          <a:p>
            <a:pPr algn="just">
              <a:lnSpc>
                <a:spcPct val="80000"/>
              </a:lnSpc>
            </a:pPr>
            <a:r>
              <a:rPr lang="es-ES_tradnl" altLang="en-US" sz="1100" dirty="0"/>
              <a:t> </a:t>
            </a:r>
            <a:endParaRPr lang="en-US" altLang="en-US" sz="1100" dirty="0"/>
          </a:p>
          <a:p>
            <a:pPr algn="just">
              <a:lnSpc>
                <a:spcPct val="80000"/>
              </a:lnSpc>
            </a:pPr>
            <a:r>
              <a:rPr lang="es-ES_tradnl" altLang="en-US" sz="1100" dirty="0"/>
              <a:t>Observe que el tiempo de la duración de la tarea se inicia cuando el operador comienza a usar la herramienta y continua hasta que el/ella complete la tarea. </a:t>
            </a:r>
            <a:endParaRPr lang="en-US" altLang="en-US" sz="1100" dirty="0"/>
          </a:p>
          <a:p>
            <a:pPr algn="just">
              <a:lnSpc>
                <a:spcPct val="80000"/>
              </a:lnSpc>
            </a:pPr>
            <a:r>
              <a:rPr lang="es-ES_tradnl" altLang="en-US" sz="1100" dirty="0"/>
              <a:t> </a:t>
            </a:r>
            <a:endParaRPr lang="en-US" altLang="en-US" sz="1100" dirty="0"/>
          </a:p>
          <a:p>
            <a:pPr algn="just">
              <a:lnSpc>
                <a:spcPct val="80000"/>
              </a:lnSpc>
            </a:pPr>
            <a:r>
              <a:rPr lang="es-ES_tradnl" altLang="en-US" sz="1100" dirty="0"/>
              <a:t>Varias entradas en la Tabla 1 distinguen entre ubicación de la tarea realizada como “al aire libre” o en “interiores o en un área cerrada”</a:t>
            </a:r>
            <a:r>
              <a:rPr lang="es-ES_tradnl" altLang="ja-JP" sz="1100" b="1" dirty="0"/>
              <a:t>.  </a:t>
            </a:r>
            <a:r>
              <a:rPr lang="es-ES_tradnl" altLang="en-US" sz="1100" b="1" dirty="0"/>
              <a:t>“</a:t>
            </a:r>
            <a:r>
              <a:rPr lang="es-ES_tradnl" altLang="ja-JP" sz="1100" b="1" dirty="0"/>
              <a:t>Interiores o en un área cerrada</a:t>
            </a:r>
            <a:r>
              <a:rPr lang="es-ES_tradnl" altLang="en-US" sz="1100" b="1" dirty="0"/>
              <a:t>”</a:t>
            </a:r>
            <a:r>
              <a:rPr lang="es-ES_tradnl" altLang="ja-JP" sz="1100" b="1" dirty="0"/>
              <a:t> </a:t>
            </a:r>
            <a:r>
              <a:rPr lang="es-ES_tradnl" altLang="ja-JP" sz="1100" dirty="0"/>
              <a:t>se refiere a áreas dónde el polvo transportable por aire puede acumularse a menos que se use un escape adicional. Los empleadores siguiendo la Tabla 1, están obligados a proveer los medios de escape que sean necesarios para minimizar la acumulación de polvo generado por tareas realizadas en estas áreas. El sistema de escape necesario podría incluir ventiladores portátiles (cajas de ventiladores, ventiladores de piso, ventiladores axiales), sistemas de ventilación portátiles, u otros sistemas que incrementen el movimiento del aire y asistan en la remoción y dispersión de polvo transportables en el aire.  </a:t>
            </a:r>
            <a:endParaRPr lang="en-US" altLang="ja-JP" sz="1100" dirty="0"/>
          </a:p>
          <a:p>
            <a:pPr eaLnBrk="1" hangingPunct="1">
              <a:spcBef>
                <a:spcPct val="0"/>
              </a:spcBef>
            </a:pPr>
            <a:endParaRPr lang="en-US" altLang="en-US" sz="1100" dirty="0"/>
          </a:p>
          <a:p>
            <a:endParaRPr lang="es-ES_tradnl" altLang="en-US" sz="1100" dirty="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F4267D6-B3A0-4C25-9B0F-5055E2C0EA96}" type="slidenum">
              <a:rPr lang="en-US" altLang="en-US"/>
              <a:pPr>
                <a:spcBef>
                  <a:spcPct val="0"/>
                </a:spcBef>
              </a:pPr>
              <a:t>46</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100" dirty="0"/>
              <a:t> </a:t>
            </a:r>
            <a:r>
              <a:rPr lang="es-ES_tradnl" altLang="en-US" sz="1100" dirty="0"/>
              <a:t>Ver las notas en la diapositiva previa (No. 45).</a:t>
            </a:r>
            <a:endParaRPr lang="en-US" altLang="en-US" sz="1100" dirty="0"/>
          </a:p>
          <a:p>
            <a:pPr eaLnBrk="1" hangingPunct="1">
              <a:spcBef>
                <a:spcPct val="0"/>
              </a:spcBef>
            </a:pPr>
            <a:endParaRPr lang="es-ES_tradnl" altLang="en-US" sz="1100" dirty="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0322BDB-D884-450C-8496-4AB4936FF736}" type="slidenum">
              <a:rPr lang="en-US" altLang="en-US"/>
              <a:pPr>
                <a:spcBef>
                  <a:spcPct val="0"/>
                </a:spcBef>
              </a:pPr>
              <a:t>47</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100" dirty="0"/>
              <a:t> </a:t>
            </a:r>
            <a:r>
              <a:rPr lang="es-ES_tradnl" altLang="en-US" sz="1100" dirty="0"/>
              <a:t>Ver las notas en la diapositiva previa (No. 45).</a:t>
            </a:r>
            <a:endParaRPr lang="en-US" altLang="en-US" sz="1100" dirty="0"/>
          </a:p>
          <a:p>
            <a:pPr eaLnBrk="1" hangingPunct="1">
              <a:spcBef>
                <a:spcPct val="0"/>
              </a:spcBef>
            </a:pPr>
            <a:endParaRPr lang="es-ES_tradnl" altLang="en-US" sz="1100" dirty="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3BBC913-4B98-42CF-8752-D8F6BE5C46EE}" type="slidenum">
              <a:rPr lang="en-US" altLang="en-US"/>
              <a:pPr>
                <a:spcBef>
                  <a:spcPct val="0"/>
                </a:spcBef>
              </a:pPr>
              <a:t>48</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100" dirty="0"/>
              <a:t> </a:t>
            </a:r>
            <a:r>
              <a:rPr lang="es-ES_tradnl" altLang="en-US" sz="1100" dirty="0"/>
              <a:t>Ver las notas en la diapositiva previa (No. 45).</a:t>
            </a:r>
            <a:endParaRPr lang="en-US" altLang="en-US" sz="1100" dirty="0"/>
          </a:p>
          <a:p>
            <a:pPr eaLnBrk="1" hangingPunct="1">
              <a:spcBef>
                <a:spcPct val="0"/>
              </a:spcBef>
            </a:pPr>
            <a:endParaRPr lang="es-ES_tradnl" altLang="en-US" sz="1100" dirty="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90C42A8-D9BF-471E-9A4A-0372DF4799AF}" type="slidenum">
              <a:rPr lang="en-US" altLang="en-US"/>
              <a:pPr>
                <a:spcBef>
                  <a:spcPct val="0"/>
                </a:spcBef>
              </a:pPr>
              <a:t>49</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z="1100" dirty="0"/>
              <a:t> </a:t>
            </a:r>
            <a:r>
              <a:rPr lang="es-ES_tradnl" altLang="en-US" sz="1100" dirty="0"/>
              <a:t>Consultar las notas bajo la diapositiva previa.</a:t>
            </a:r>
            <a:endParaRPr lang="en-US" altLang="en-US" sz="1100" dirty="0"/>
          </a:p>
          <a:p>
            <a:pPr eaLnBrk="1" hangingPunct="1">
              <a:spcBef>
                <a:spcPct val="0"/>
              </a:spcBef>
            </a:pPr>
            <a:endParaRPr lang="en-US" altLang="en-US" sz="1100" dirty="0"/>
          </a:p>
          <a:p>
            <a:pPr eaLnBrk="1" hangingPunct="1">
              <a:spcBef>
                <a:spcPct val="0"/>
              </a:spcBef>
            </a:pPr>
            <a:endParaRPr lang="es-ES_tradnl" altLang="en-US" sz="1100" dirty="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E14AB61-8624-4010-95D9-B88149ABE1D9}" type="slidenum">
              <a:rPr lang="en-US" altLang="en-US"/>
              <a:pPr>
                <a:spcBef>
                  <a:spcPct val="0"/>
                </a:spcBef>
              </a:pPr>
              <a:t>5</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dirty="0"/>
              <a:t> </a:t>
            </a:r>
            <a:r>
              <a:rPr lang="es-ES_tradnl" altLang="en-US" dirty="0"/>
              <a:t>Todos los empleadores cubiertos por la norma (generando exposición a sílice en o por encima de AL - </a:t>
            </a:r>
            <a:r>
              <a:rPr lang="es-ES_tradnl" altLang="en-US" b="1" dirty="0"/>
              <a:t>25 </a:t>
            </a:r>
            <a:r>
              <a:rPr lang="es-ES_tradnl" altLang="en-US" b="1" dirty="0" err="1"/>
              <a:t>μg</a:t>
            </a:r>
            <a:r>
              <a:rPr lang="es-ES_tradnl" altLang="en-US" b="1" dirty="0"/>
              <a:t>/m</a:t>
            </a:r>
            <a:r>
              <a:rPr lang="es-ES_tradnl" altLang="en-US" b="1" baseline="30000" dirty="0"/>
              <a:t>3</a:t>
            </a:r>
            <a:r>
              <a:rPr lang="es-ES_tradnl" altLang="en-US" b="1" dirty="0"/>
              <a:t> ) están obligados a cumplir con los siguientes requerimientos </a:t>
            </a:r>
            <a:r>
              <a:rPr lang="es-ES_tradnl" altLang="en-US" dirty="0"/>
              <a:t>mandatorios, en caso de que usen la Tabla 1 o Métodos Alternativos de Control de Exposiciones. Ellos/ellas deben: </a:t>
            </a:r>
            <a:endParaRPr lang="en-US" altLang="en-US" dirty="0"/>
          </a:p>
          <a:p>
            <a:pPr algn="just"/>
            <a:r>
              <a:rPr lang="es-ES_tradnl" altLang="en-US" dirty="0"/>
              <a:t>• Establecer e implementar un Plan Escrito de Control de Exposición, incluyendo protección respiratoria cuando sea requerida, y designar a una persona competente para supervisar las actividades bajo ese plan; </a:t>
            </a:r>
            <a:endParaRPr lang="en-US" altLang="en-US" dirty="0"/>
          </a:p>
          <a:p>
            <a:pPr algn="just"/>
            <a:r>
              <a:rPr lang="es-ES_tradnl" altLang="en-US" dirty="0"/>
              <a:t>• Restringir prácticas de limpieza</a:t>
            </a:r>
            <a:r>
              <a:rPr lang="es-ES_tradnl" altLang="en-US" b="1" dirty="0"/>
              <a:t> </a:t>
            </a:r>
            <a:r>
              <a:rPr lang="es-ES_tradnl" altLang="en-US" dirty="0"/>
              <a:t>que exponen trabajadores a sílice cristalina respirable, donde se tenga disponible alternativas factibles;</a:t>
            </a:r>
            <a:endParaRPr lang="en-US" altLang="en-US" dirty="0"/>
          </a:p>
          <a:p>
            <a:pPr algn="just"/>
            <a:r>
              <a:rPr lang="es-ES_tradnl" altLang="en-US" dirty="0"/>
              <a:t>• Ofrecer exámenes médicos a empleados que estarán obligados por la norma a usar un respirador por 30 o más días al año;</a:t>
            </a:r>
            <a:endParaRPr lang="en-US" altLang="en-US" dirty="0"/>
          </a:p>
          <a:p>
            <a:pPr algn="just"/>
            <a:r>
              <a:rPr lang="es-ES_tradnl" altLang="en-US" dirty="0"/>
              <a:t>• Comunicar los riesgos y entrenar a los empleados; y </a:t>
            </a:r>
            <a:endParaRPr lang="en-US" altLang="en-US" dirty="0"/>
          </a:p>
          <a:p>
            <a:pPr algn="just"/>
            <a:r>
              <a:rPr lang="es-ES_tradnl" altLang="en-US" dirty="0"/>
              <a:t>• Mantener registros de exámenes médicos a trabajadores; adicionalmente, las evaluaciones de la exposición a sílice de los trabajadores si están siguiendo el método de control alternativo. </a:t>
            </a:r>
            <a:endParaRPr lang="en-US" altLang="en-US" dirty="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444F14F-09E3-44EA-823A-51DD6E05B14F}" type="slidenum">
              <a:rPr lang="en-US" altLang="en-US">
                <a:solidFill>
                  <a:srgbClr val="000000"/>
                </a:solidFill>
              </a:rPr>
              <a:pPr>
                <a:spcBef>
                  <a:spcPct val="0"/>
                </a:spcBef>
              </a:pPr>
              <a:t>50</a:t>
            </a:fld>
            <a:endParaRPr lang="en-US" altLang="en-US" dirty="0">
              <a:solidFill>
                <a:srgbClr val="000000"/>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ES_tradnl" altLang="en-US" dirty="0"/>
              <a:t>Para cumplir con la norma de sílice, los empleadores deben proveer a los empleados con respiradores apropiados con el </a:t>
            </a:r>
            <a:r>
              <a:rPr lang="es-ES_tradnl" altLang="en-US" b="1" dirty="0"/>
              <a:t>Factor de Protección Asignado (APF)</a:t>
            </a:r>
            <a:r>
              <a:rPr lang="es-ES_tradnl" altLang="en-US" dirty="0"/>
              <a:t> especificado, donde será requerido. El </a:t>
            </a:r>
            <a:r>
              <a:rPr lang="es-ES_tradnl" altLang="en-US" b="1" dirty="0"/>
              <a:t>Factor de Protección Asignado (APF)</a:t>
            </a:r>
            <a:r>
              <a:rPr lang="es-ES_tradnl" altLang="en-US" dirty="0"/>
              <a:t> representa el nivel de protección respiratoria, en el lugar de trabajo, que se espera provea un respirador o clase de respirador  a empleados cuando el empleador implementa un programa de protección respiratoria continuo y efectivo en cumplimiento de la Norma de Protección Respiratoria (29 CFR 1910.134).</a:t>
            </a:r>
            <a:endParaRPr lang="en-US" altLang="en-US" dirty="0"/>
          </a:p>
          <a:p>
            <a:pPr algn="just"/>
            <a:r>
              <a:rPr lang="es-ES_tradnl" altLang="en-US" dirty="0"/>
              <a:t> </a:t>
            </a:r>
            <a:endParaRPr lang="en-US" altLang="en-US" dirty="0"/>
          </a:p>
          <a:p>
            <a:pPr algn="just"/>
            <a:r>
              <a:rPr lang="es-ES_tradnl" altLang="en-US" dirty="0"/>
              <a:t>Los empleadores que siguen los métodos de control de exposición especificados deben proveer la protección respiratoria cuando sea requerida según la Tabla 1. </a:t>
            </a:r>
            <a:endParaRPr lang="en-US" altLang="en-US" dirty="0"/>
          </a:p>
          <a:p>
            <a:pPr algn="just"/>
            <a:r>
              <a:rPr lang="es-ES_tradnl" altLang="en-US" b="1" dirty="0"/>
              <a:t> </a:t>
            </a:r>
            <a:endParaRPr lang="en-US" altLang="en-US" dirty="0"/>
          </a:p>
          <a:p>
            <a:pPr algn="just"/>
            <a:r>
              <a:rPr lang="es-ES_tradnl" altLang="en-US" dirty="0"/>
              <a:t>Los empleadores que sigan métodos alternativos de control de exposición deben proveer protección respiratoria.</a:t>
            </a:r>
            <a:endParaRPr lang="en-US" altLang="en-US" dirty="0"/>
          </a:p>
          <a:p>
            <a:pPr algn="just"/>
            <a:r>
              <a:rPr lang="es-ES_tradnl" altLang="en-US" dirty="0"/>
              <a:t>• en donde las exposiciones excedan el PEL, durante periodos necesarios para instalar o implementar controles de ingeniería y de prácticas laborales factibles, </a:t>
            </a:r>
            <a:r>
              <a:rPr lang="es-ES_tradnl" altLang="en-US" b="1" dirty="0"/>
              <a:t>y/o</a:t>
            </a:r>
            <a:endParaRPr lang="en-US" altLang="en-US" dirty="0"/>
          </a:p>
          <a:p>
            <a:pPr algn="just"/>
            <a:r>
              <a:rPr lang="es-ES_tradnl" altLang="en-US" dirty="0"/>
              <a:t>• en donde las exposiciones excedan el PEL, durante tareas para las cuales no son factibles controles de ingeniería y de prácticas laborales, </a:t>
            </a:r>
            <a:r>
              <a:rPr lang="es-ES_tradnl" altLang="en-US" b="1" dirty="0"/>
              <a:t>y/o</a:t>
            </a:r>
            <a:r>
              <a:rPr lang="es-ES_tradnl" altLang="en-US" dirty="0"/>
              <a:t> </a:t>
            </a:r>
            <a:endParaRPr lang="en-US" altLang="en-US" dirty="0"/>
          </a:p>
          <a:p>
            <a:pPr algn="just"/>
            <a:r>
              <a:rPr lang="es-ES_tradnl" altLang="en-US" dirty="0"/>
              <a:t>• durante tareas en las cuales el empleador ha implementado todos los controles de ingeniería y prácticas laborales factibles pero la exposición se mantiene por encima del PEL. </a:t>
            </a: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299CDF19-1B76-4C53-A789-4C16C66589E6}" type="slidenum">
              <a:rPr lang="en-US" altLang="en-US"/>
              <a:pPr>
                <a:spcBef>
                  <a:spcPct val="0"/>
                </a:spcBef>
              </a:pPr>
              <a:t>51</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dirty="0"/>
              <a:t> </a:t>
            </a:r>
            <a:r>
              <a:rPr lang="es-ES_tradnl" altLang="en-US" dirty="0"/>
              <a:t>Cuando el uso del respirador sea requerido, los empleadores deben cumplir con todos los requisitos de la Norma de Protección Respiratoria (OSHA 29 CFR 1910.134). Estos requisitos están resumidos a continuación: </a:t>
            </a:r>
            <a:endParaRPr lang="en-US" altLang="en-US" dirty="0"/>
          </a:p>
          <a:p>
            <a:pPr algn="just">
              <a:buFontTx/>
              <a:buChar char="•"/>
            </a:pPr>
            <a:r>
              <a:rPr lang="es-ES_tradnl" altLang="en-US" dirty="0"/>
              <a:t> Un programa escrito de protección respiratoria debe estar establecido.</a:t>
            </a:r>
            <a:endParaRPr lang="en-US" altLang="en-US" dirty="0"/>
          </a:p>
          <a:p>
            <a:pPr algn="just"/>
            <a:r>
              <a:rPr lang="es-ES_tradnl" altLang="en-US" dirty="0"/>
              <a:t>• Debe haber una evaluación médica que determine si el empleado está en condiciones de llevar un respirador  </a:t>
            </a:r>
            <a:endParaRPr lang="en-US" altLang="en-US" dirty="0"/>
          </a:p>
          <a:p>
            <a:pPr algn="just"/>
            <a:r>
              <a:rPr lang="es-ES_tradnl" altLang="en-US" dirty="0"/>
              <a:t>• Debe ofrecerse entrenamiento a los empleados en el uso correcto, limitaciones y almacenamiento del respirador seleccionado para usar</a:t>
            </a:r>
            <a:endParaRPr lang="en-US" altLang="en-US" dirty="0"/>
          </a:p>
          <a:p>
            <a:pPr algn="just"/>
            <a:r>
              <a:rPr lang="es-ES_tradnl" altLang="en-US" dirty="0"/>
              <a:t>• Debe realizarse una prueba de ajuste para determinar que el respirador seleccionado para ser usado le queda apropiadamente al trabajador</a:t>
            </a:r>
            <a:endParaRPr lang="en-US" altLang="en-US" dirty="0"/>
          </a:p>
          <a:p>
            <a:pPr algn="just"/>
            <a:r>
              <a:rPr lang="es-ES_tradnl" altLang="en-US" dirty="0"/>
              <a:t>• Deben implementarse procedimientos y cronogramas para mantenimiento del respirador</a:t>
            </a: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2AD6922-6EE8-49F9-9A2E-CDAB11BC11B6}" type="slidenum">
              <a:rPr lang="en-US" altLang="en-US"/>
              <a:pPr>
                <a:spcBef>
                  <a:spcPct val="0"/>
                </a:spcBef>
              </a:pPr>
              <a:t>52</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dirty="0"/>
              <a:t> </a:t>
            </a:r>
            <a:r>
              <a:rPr lang="es-ES_tradnl" altLang="en-US" dirty="0"/>
              <a:t>Cuando los empleadores siguen la Tabla 1, hay dos tipos o clases de respirador requeridos, con un mínimo de factor de protección asignado  (APF), que se espera sea provisto a los empleados. Estos son:   </a:t>
            </a:r>
            <a:endParaRPr lang="en-US" altLang="en-US" dirty="0"/>
          </a:p>
          <a:p>
            <a:pPr algn="just"/>
            <a:r>
              <a:rPr lang="es-ES_tradnl" altLang="en-US" dirty="0"/>
              <a:t>	• </a:t>
            </a:r>
            <a:r>
              <a:rPr lang="es-ES_tradnl" altLang="en-US" b="1" dirty="0"/>
              <a:t>APF 10: </a:t>
            </a:r>
            <a:r>
              <a:rPr lang="es-ES_tradnl" altLang="en-US" dirty="0"/>
              <a:t>Respirador purificador de aire con cartucho de polvo (ejemplo: mascarilla de media cara o respirador desechable); y</a:t>
            </a:r>
            <a:endParaRPr lang="en-US" altLang="en-US" dirty="0"/>
          </a:p>
          <a:p>
            <a:pPr algn="just"/>
            <a:r>
              <a:rPr lang="es-ES_tradnl" altLang="en-US" dirty="0"/>
              <a:t>	• </a:t>
            </a:r>
            <a:r>
              <a:rPr lang="es-ES_tradnl" altLang="en-US" b="1" dirty="0"/>
              <a:t>APF 25: </a:t>
            </a:r>
            <a:r>
              <a:rPr lang="es-ES_tradnl" altLang="en-US" dirty="0"/>
              <a:t>Respirador de aire suministrado  (ejemplo:  respirador suelto a batería para 	purificar aire  o respirador de capucha a batería para purificar aire)</a:t>
            </a:r>
            <a:endParaRPr lang="en-US" altLang="en-US" dirty="0"/>
          </a:p>
          <a:p>
            <a:pPr algn="just"/>
            <a:r>
              <a:rPr lang="es-ES_tradnl" altLang="en-US" dirty="0"/>
              <a:t>Todos los respiradores deben tener etiquetas aprobadas por NIOSH. Además, los empleadores deben asegurar que todos los filtros y cartuchos están etiquetados y codificados con colores.</a:t>
            </a:r>
            <a:endParaRPr lang="en-US" altLang="en-US" dirty="0"/>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6AAED70-3926-49F3-9AA4-10B8329D56A9}" type="slidenum">
              <a:rPr lang="en-US" altLang="en-US"/>
              <a:pPr>
                <a:spcBef>
                  <a:spcPct val="0"/>
                </a:spcBef>
              </a:pPr>
              <a:t>53</a:t>
            </a:fld>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ES_tradnl" altLang="en-US" dirty="0"/>
              <a:t>Cuando los empleadores siguen la Tabla 1, deben proveer protección respiratoria cuando su uso sea especificado. El párrafo (d)(3)(i)(A) de la Norma de Protección Respiratoria (29 CFR 1910.134) incluye una tabla que puede ser usada para determinar el tipo o clase de respirador que  exigirá un APF particular. Mientras los empleadores pueden determinar el tipo de respirador que cumpliría con el mínimo AFP requerido especificado por la Tabla 1, ello/as también tienen la flexibilidad de proveer un respirador de un nivel de protección más alto a los </a:t>
            </a:r>
            <a:r>
              <a:rPr lang="es-ES_tradnl" altLang="en-US" b="1" dirty="0"/>
              <a:t>empleados que soliciten uno, o exigir a los empleados usar un respirador de mayor protección</a:t>
            </a:r>
            <a:r>
              <a:rPr lang="es-ES_tradnl" altLang="en-US" dirty="0"/>
              <a:t>.</a:t>
            </a: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617BFD4-1AB6-47E8-80B4-C858F495C298}" type="slidenum">
              <a:rPr lang="en-US" altLang="en-US"/>
              <a:pPr>
                <a:spcBef>
                  <a:spcPct val="0"/>
                </a:spcBef>
              </a:pPr>
              <a:t>54</a:t>
            </a:fld>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ES_tradnl" altLang="en-US" dirty="0"/>
              <a:t>Todos los empleadores cubiertos por la norma deben desarrollar e implementar un </a:t>
            </a:r>
            <a:r>
              <a:rPr lang="es-ES_tradnl" altLang="en-US" b="1" dirty="0"/>
              <a:t>Plan Escrito de Control de Exposición</a:t>
            </a:r>
            <a:r>
              <a:rPr lang="es-ES_tradnl" altLang="en-US" dirty="0"/>
              <a:t>. Este plan debe ser revisado y evaluado al menos una vez al año y actualizado si es necesario. También, este plan debe estar disponible, para cada empleado cubierto por la norma, sus representantes designados y representantes  de OSHA o NIOSH, cuando lo soliciten</a:t>
            </a:r>
            <a:r>
              <a:rPr lang="es-ES_tradnl" altLang="en-US" b="1" dirty="0"/>
              <a:t>. Se pueden generar Modelos de Planes Escritos de Control de Exposición </a:t>
            </a:r>
            <a:r>
              <a:rPr lang="es-ES_tradnl" altLang="en-US" dirty="0"/>
              <a:t>en el Centro de Investigación y Entrenamiento para la Construcción (CPWR), página web </a:t>
            </a:r>
            <a:r>
              <a:rPr lang="es-ES_tradnl" altLang="en-US" dirty="0">
                <a:hlinkClick r:id="rId3"/>
              </a:rPr>
              <a:t>www.silica-safe.org</a:t>
            </a:r>
            <a:r>
              <a:rPr lang="es-ES_tradnl" altLang="en-US" dirty="0"/>
              <a:t>.</a:t>
            </a:r>
            <a:endParaRPr lang="en-US" altLang="en-US" dirty="0"/>
          </a:p>
          <a:p>
            <a:pPr algn="just"/>
            <a:r>
              <a:rPr lang="es-ES_tradnl" altLang="en-US" dirty="0"/>
              <a:t> </a:t>
            </a:r>
            <a:endParaRPr lang="en-US" altLang="en-US" dirty="0"/>
          </a:p>
          <a:p>
            <a:pPr algn="just"/>
            <a:r>
              <a:rPr lang="es-ES_tradnl" altLang="en-US" dirty="0"/>
              <a:t>Debajo tenemos una lista de lo que el empleador debe incluir en cada sección del plan escrito de control de exposición, con ejemplos generales de los tipos de información que podría ser incluida.</a:t>
            </a:r>
            <a:endParaRPr lang="en-US" altLang="en-US" dirty="0"/>
          </a:p>
          <a:p>
            <a:pPr algn="just"/>
            <a:r>
              <a:rPr lang="es-ES_tradnl" altLang="en-US" dirty="0"/>
              <a:t> </a:t>
            </a:r>
            <a:endParaRPr lang="en-US" altLang="en-US" dirty="0"/>
          </a:p>
          <a:p>
            <a:pPr algn="just"/>
            <a:r>
              <a:rPr lang="es-ES_tradnl" altLang="en-US" dirty="0"/>
              <a:t> </a:t>
            </a:r>
            <a:endParaRPr lang="en-US" altLang="en-US" dirty="0"/>
          </a:p>
          <a:p>
            <a:pPr algn="just"/>
            <a:r>
              <a:rPr lang="es-ES_tradnl" altLang="en-US" dirty="0"/>
              <a:t>• </a:t>
            </a:r>
            <a:r>
              <a:rPr lang="es-ES_tradnl" altLang="en-US" b="1" dirty="0"/>
              <a:t>El plan debe incluir una descripción de las tareas que involucran exposiciones a sílice cristalina respirable en el lugar de trabajo. </a:t>
            </a:r>
            <a:r>
              <a:rPr lang="es-ES_tradnl" altLang="en-US" dirty="0"/>
              <a:t>Los empleadores deben hacer un listado de todas las tareas que podrían exponer a los empleados que las realizan a polvo de sílice cristalina respirable. Esta sección podría también describir el equipo usado y factores que afectan las exposiciones, como los tipos de materiales que contienen sílice manipulados en esas tareas (concreto o losa), condiciones meteorológicas (viento o humedad), tipos de suelo (arcilla versus roca), y si las tareas son realizadas al aire libre versus interiores o en áreas cerradas. </a:t>
            </a:r>
            <a:endParaRPr lang="en-US" altLang="en-US" dirty="0"/>
          </a:p>
          <a:p>
            <a:pPr algn="just"/>
            <a:r>
              <a:rPr lang="es-ES_tradnl" altLang="en-US" dirty="0"/>
              <a:t> </a:t>
            </a:r>
            <a:endParaRPr lang="en-US" altLang="en-US" dirty="0"/>
          </a:p>
          <a:p>
            <a:pPr algn="just"/>
            <a:r>
              <a:rPr lang="es-ES_tradnl" altLang="en-US" dirty="0"/>
              <a:t>•</a:t>
            </a:r>
            <a:r>
              <a:rPr lang="es-ES_tradnl" altLang="en-US" b="1" dirty="0"/>
              <a:t> El plan debe incluir una descripción de controles de ingeniería, prácticas laborales y protección respiratoria usada para limitar la exposición de empleados a sílice cristalina respirable para cada tarea. </a:t>
            </a:r>
            <a:r>
              <a:rPr lang="es-ES_tradnl" altLang="en-US" dirty="0"/>
              <a:t>Para cada tarea que los empleados realizan, los empleadores deben describir los tipos de control usados, como por ejemplo un colector de polvo con el flujo de aire recomendado por el fabricante y un filtro HEPA con eficiencia del 99 por ciento, prácticas laborales efectivas, así como revisar que las boquillas de agua no estén tapadas, y si es requerido, protección respiratoria apropiada, como con un respirador con un APF de 10.  Los empleadores también podrían describir signos que muestran que los controles no están trabajando efectivamente, como por ejemplo un incremento en el polvo visible. Esta sección del plan escrito de control de exposición es especialmente importante para los empleadores de la construcción que usan controles de la Tabla 1, porque ellos no están obligados a medir exposiciones para asegurarse que los controles están funcionando. Por lo tanto, al incluir información como las instrucciones del fabricante para operar y mantener herramientas para reducir el polvo, cuando sea posible, demuestra que el empleador tiene una comprensión completa de esas instrucciones y las está usando para controlar el polvo. Describir esas instrucciones en los planes escritos de control de exposición también permite a los empleados conocer que necesita el empleador para protegerlos.      </a:t>
            </a:r>
            <a:endParaRPr lang="en-US" altLang="en-US" dirty="0"/>
          </a:p>
          <a:p>
            <a:pPr algn="just"/>
            <a:r>
              <a:rPr lang="es-ES_tradnl" altLang="en-US" dirty="0"/>
              <a:t> </a:t>
            </a:r>
            <a:endParaRPr lang="en-US" altLang="en-US" dirty="0"/>
          </a:p>
          <a:p>
            <a:pPr algn="just"/>
            <a:r>
              <a:rPr lang="es-ES_tradnl" altLang="en-US" dirty="0"/>
              <a:t>• </a:t>
            </a:r>
            <a:r>
              <a:rPr lang="es-ES_tradnl" altLang="en-US" b="1" dirty="0"/>
              <a:t>El plan debe incluir una descripción de los métodos de limpieza usados para limitar la exposición de los empleados a la sílice cristalina respirable</a:t>
            </a:r>
            <a:r>
              <a:rPr lang="es-ES_tradnl" altLang="en-US" dirty="0"/>
              <a:t>.</a:t>
            </a:r>
            <a:endParaRPr lang="en-US" altLang="en-US" dirty="0"/>
          </a:p>
          <a:p>
            <a:pPr algn="just"/>
            <a:r>
              <a:rPr lang="es-ES_tradnl" altLang="en-US" dirty="0"/>
              <a:t> </a:t>
            </a:r>
            <a:endParaRPr lang="en-US" altLang="en-US" dirty="0"/>
          </a:p>
          <a:p>
            <a:pPr algn="just"/>
            <a:r>
              <a:rPr lang="es-ES_tradnl" altLang="en-US" dirty="0"/>
              <a:t>En esta parte del plan escrito de control de exposición, los empleadores deben enumerar los métodos de limpieza aceptables que serán usados para prevenir que los empleados sean expuestos y cualquier protección que sea necesaria si ciertos métodos de limpieza tienen que ser usados. Esta sección tiene que estar en conformidad con los </a:t>
            </a:r>
            <a:r>
              <a:rPr lang="es-ES_tradnl" altLang="en-US" i="1" dirty="0"/>
              <a:t>requerimientos de la sección de Limpieza de la norma</a:t>
            </a:r>
            <a:r>
              <a:rPr lang="es-ES_tradnl" altLang="en-US" dirty="0"/>
              <a:t>. Esta sección del plan escrito incluiría métodos de limpieza que son aceptables (barrido húmedo), métodos de limpieza que son inaceptables porque los métodos de limpieza aceptables no son factibles (barrido en seco) e instrucciones especiales (usar escapes de ventilación local si es que debe usarse aire comprimido). Temas relacionados a la higiene, como por ejemplo no usar aire comprimido para limpiar ropa, pueden también ser desarrollados en esta sección del plan escrito de control de exposición.</a:t>
            </a:r>
            <a:endParaRPr lang="en-US" altLang="en-US" dirty="0"/>
          </a:p>
          <a:p>
            <a:pPr algn="just"/>
            <a:endParaRPr lang="en-US" altLang="en-US" dirty="0"/>
          </a:p>
          <a:p>
            <a:pPr algn="just"/>
            <a:r>
              <a:rPr lang="es-ES_tradnl" altLang="en-US" dirty="0"/>
              <a:t>• </a:t>
            </a:r>
            <a:r>
              <a:rPr lang="es-ES_tradnl" altLang="en-US" b="1" dirty="0"/>
              <a:t>El plan debe incluir una descripción de los procedimientos usados para restringir el acceso a áreas de trabajo, cuando sea necesario, para limitar el número de empleados expuestos a sílice cristalina respirable y los niveles a los que ellos son expuestos, incluyendo exposiciones generadas por otros empleadores o trabajadores independientes.</a:t>
            </a:r>
            <a:r>
              <a:rPr lang="es-ES_tradnl" altLang="en-US" dirty="0"/>
              <a:t> Esta parte del plan debe describir cómo el empleador restringe el acceso para prevenir exposiciones, por ejemplo: programando ciertas tareas para cuando otros no están en los alrededores, colocar señales de advertencia, etc. Los empleadores que estén siguiendo el enfoque de los métodos alternativos de control de exposición deben restringir el acceso donde una evaluación de exposición muestra que las exposiciones están por encima del PEL. Cuando sigan la Tabla 1, los empleadores deben restringir el acceso cuando los empleados están involucrados en tareas que requieren el uso del respirador, de acuerdo a la Tabla 1.  El empleador o la persona competente debe también restringir el acceso, cuando sea necesario, para exposiciones generadas por otro empleador o persona empleada de forma independiente.</a:t>
            </a:r>
            <a:endParaRPr lang="en-US" altLang="en-US" dirty="0"/>
          </a:p>
          <a:p>
            <a:pPr algn="just">
              <a:lnSpc>
                <a:spcPct val="80000"/>
              </a:lnSpc>
              <a:spcBef>
                <a:spcPct val="0"/>
              </a:spcBef>
            </a:pPr>
            <a:endParaRPr lang="es-ES_tradnl" altLang="en-US" dirty="0"/>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2B3D135-DD04-4989-BC2C-E82BDC27B68C}" type="slidenum">
              <a:rPr lang="en-US" altLang="en-US">
                <a:solidFill>
                  <a:srgbClr val="000000"/>
                </a:solidFill>
              </a:rPr>
              <a:pPr>
                <a:spcBef>
                  <a:spcPct val="0"/>
                </a:spcBef>
              </a:pPr>
              <a:t>55</a:t>
            </a:fld>
            <a:endParaRPr lang="en-US" altLang="en-US" dirty="0">
              <a:solidFill>
                <a:srgbClr val="000000"/>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t> </a:t>
            </a:r>
            <a:r>
              <a:rPr lang="es-ES_tradnl" altLang="en-US" sz="1100" dirty="0"/>
              <a:t>De acuerdo a la norma de sílice cristalina, el empleador debe designar una persona competente para realizar inspecciones regulares y frecuentes en los sitios de trabajo, materiales y equipo, a fin de implementar el plan escrito de control de exposición. Una persona competente es definida como un individuo que es capaz de</a:t>
            </a:r>
            <a:endParaRPr lang="en-US" altLang="en-US" sz="1100" dirty="0"/>
          </a:p>
          <a:p>
            <a:r>
              <a:rPr lang="es-ES_tradnl" altLang="en-US" sz="1100" dirty="0"/>
              <a:t> </a:t>
            </a:r>
            <a:endParaRPr lang="en-US" altLang="en-US" sz="1100" dirty="0"/>
          </a:p>
          <a:p>
            <a:r>
              <a:rPr lang="es-ES_tradnl" altLang="en-US" sz="1100" dirty="0"/>
              <a:t>	• Identificar peligros de sílice existentes y previsibles;</a:t>
            </a:r>
            <a:endParaRPr lang="en-US" altLang="en-US" sz="1100" dirty="0"/>
          </a:p>
          <a:p>
            <a:r>
              <a:rPr lang="es-ES_tradnl" altLang="en-US" sz="1100" dirty="0"/>
              <a:t>	• Está autorizado/a </a:t>
            </a:r>
            <a:r>
              <a:rPr lang="es-ES_tradnl" altLang="en-US" sz="1100" dirty="0" err="1"/>
              <a:t>a</a:t>
            </a:r>
            <a:r>
              <a:rPr lang="es-ES_tradnl" altLang="en-US" sz="1100" dirty="0"/>
              <a:t> eliminar o minimizar estos peligros prontamente; y</a:t>
            </a:r>
            <a:endParaRPr lang="en-US" altLang="en-US" sz="1100" dirty="0"/>
          </a:p>
          <a:p>
            <a:r>
              <a:rPr lang="es-ES_tradnl" altLang="en-US" sz="1100" dirty="0"/>
              <a:t>	• Tiene el conocimiento y habilidad para implementar el plan escrito de control de 		exposición.</a:t>
            </a:r>
            <a:endParaRPr lang="en-US" altLang="en-US" sz="1100" dirty="0"/>
          </a:p>
          <a:p>
            <a:r>
              <a:rPr lang="es-ES_tradnl" altLang="en-US" sz="1100" dirty="0"/>
              <a:t>Un empleador puede designar como persona competente a cualquiera de sus empleado/as en tanto cumpla las capacidades señaladas arriba. La norma no obliga a realizar un entrenamiento específico para la persona competente. El empleador es responsable por determinar qué entrenamiento es necesario para proveer la amplitud y naturaleza del conocimiento y habilidad para la persona competente a fin de que el plan escrito para exposiciones pueda ser implementado exitosamente.</a:t>
            </a:r>
            <a:endParaRPr lang="en-US" altLang="en-US" sz="1100" dirty="0"/>
          </a:p>
          <a:p>
            <a:pPr>
              <a:spcBef>
                <a:spcPct val="0"/>
              </a:spcBef>
            </a:pPr>
            <a:endParaRPr lang="es-ES_tradnl" altLang="en-US" sz="1100" dirty="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7902ACF-03C1-4322-91EA-7F4CB1A23A72}" type="slidenum">
              <a:rPr lang="en-US" altLang="en-US" sz="1800">
                <a:solidFill>
                  <a:srgbClr val="000000"/>
                </a:solidFill>
              </a:rPr>
              <a:pPr>
                <a:spcBef>
                  <a:spcPct val="0"/>
                </a:spcBef>
              </a:pPr>
              <a:t>56</a:t>
            </a:fld>
            <a:endParaRPr lang="en-US" altLang="en-US" sz="1800">
              <a:solidFill>
                <a:srgbClr val="000000"/>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ES_tradnl" altLang="en-US" dirty="0"/>
              <a:t>La norma especifica a qué empleados se les debe ofrecer vigilancia médica, cuándo y con qué frecuencia debe ser ofrecida, y las pruebas que componen esos exámenes médicos. Se debe proveer vigilancia médica sin costo alguno para los empleados y en un tiempo y lugar razonables.</a:t>
            </a:r>
            <a:endParaRPr lang="en-US" altLang="en-US" dirty="0"/>
          </a:p>
          <a:p>
            <a:pPr algn="just"/>
            <a:r>
              <a:rPr lang="es-ES_tradnl" altLang="en-US" dirty="0"/>
              <a:t> </a:t>
            </a:r>
            <a:endParaRPr lang="en-US" altLang="en-US" dirty="0"/>
          </a:p>
          <a:p>
            <a:pPr algn="just"/>
            <a:r>
              <a:rPr lang="es-ES_tradnl" altLang="en-US" dirty="0"/>
              <a:t>Los empleadores deben hacer disponible un examen médico inicial y periódico para los </a:t>
            </a:r>
            <a:r>
              <a:rPr lang="es-ES_tradnl" altLang="en-US" b="1" dirty="0"/>
              <a:t>empleados que serán obligados por la norma de sílice a usar un respirador por 30 días o más en el próximo año (los próximos 365 días). Si el empleado está obligado a usar un respirador en cualquier momento durante el día, eso cuenta como un día de uso del respirador. El uso del respirador con empleadores anteriores no cuenta como parte del límite de 30 días</a:t>
            </a:r>
            <a:r>
              <a:rPr lang="es-ES_tradnl" altLang="en-US" dirty="0"/>
              <a:t>. </a:t>
            </a:r>
            <a:endParaRPr lang="en-US" altLang="en-US" dirty="0"/>
          </a:p>
          <a:p>
            <a:pPr algn="just"/>
            <a:r>
              <a:rPr lang="es-ES_tradnl" altLang="en-US" dirty="0"/>
              <a:t> </a:t>
            </a:r>
            <a:endParaRPr lang="en-US" altLang="en-US" dirty="0"/>
          </a:p>
          <a:p>
            <a:pPr algn="just"/>
            <a:r>
              <a:rPr lang="es-ES_tradnl" altLang="en-US" dirty="0"/>
              <a:t>La vigilancia médica se realiza para identificar enfermedades relacionadas a sílice cristalina respirable con el fin de que los empleados con esas enfermedades puedan tomar acciones para proteger su salud. Esa vigilancia también ayudará a determinar si un empleado tiene alguna condición que podría hacerlo/a más sensible a la exposición a sílice. Observe que esta vigilancia médica es diferente a la evaluación médica necesaria para cumplir con la Norma de Protección Respiratoria OSHA 1910.134.</a:t>
            </a:r>
            <a:endParaRPr lang="en-US" altLang="en-US" dirty="0"/>
          </a:p>
          <a:p>
            <a:pPr algn="just">
              <a:spcBef>
                <a:spcPct val="0"/>
              </a:spcBef>
            </a:pPr>
            <a:endParaRPr lang="es-ES_tradnl" altLang="en-US" dirty="0"/>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A186709-613E-40EE-8A8D-FBAAC7E7DB4F}" type="slidenum">
              <a:rPr lang="en-US" altLang="en-US">
                <a:solidFill>
                  <a:srgbClr val="000000"/>
                </a:solidFill>
              </a:rPr>
              <a:pPr>
                <a:spcBef>
                  <a:spcPct val="0"/>
                </a:spcBef>
              </a:pPr>
              <a:t>57</a:t>
            </a:fld>
            <a:endParaRPr lang="en-US" altLang="en-US" dirty="0">
              <a:solidFill>
                <a:srgbClr val="000000"/>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dirty="0"/>
              <a:t> </a:t>
            </a:r>
            <a:r>
              <a:rPr lang="es-ES_tradnl" altLang="en-US" dirty="0"/>
              <a:t>El empleador debe asegurarse que el/la PLHCP que realiza los exámenes tiene una copia de la norma, y debe proveer al PLHCP con:</a:t>
            </a:r>
            <a:endParaRPr lang="en-US" altLang="en-US" dirty="0"/>
          </a:p>
          <a:p>
            <a:pPr algn="just"/>
            <a:r>
              <a:rPr lang="es-ES_tradnl" altLang="en-US" dirty="0"/>
              <a:t>• Una descripción de las tareas pasadas, presentes y futuras del empleado, en tanto éstas se relacionen con la exposición a sílice cristalina respirable; los niveles pasados, presentes y futuros de exposición del empleado a sílice cristalina respirable. Si el empleador no tiene información sobre los niveles de exposición pasados y presentes del empleado porque están siguiendo la Tabla 1 y no están obligados a medir la exposición, el empleador puede indicar </a:t>
            </a:r>
            <a:r>
              <a:rPr lang="es-ES_tradnl" altLang="en-US" b="1" dirty="0"/>
              <a:t>si es posible que el empleado pueda ser expuesto a o por encima del PEL. </a:t>
            </a:r>
            <a:endParaRPr lang="en-US" altLang="en-US" dirty="0"/>
          </a:p>
          <a:p>
            <a:pPr algn="just"/>
            <a:r>
              <a:rPr lang="es-ES_tradnl" altLang="en-US" dirty="0"/>
              <a:t>• Una descripción de cualquier equipo de protección personal usado, o a ser usado, por el empleado, incluyendo cuándo y por cuánto tiempo el empleado ha usado o usará ese equipo, y</a:t>
            </a:r>
            <a:endParaRPr lang="en-US" altLang="en-US" dirty="0"/>
          </a:p>
          <a:p>
            <a:pPr algn="just"/>
            <a:r>
              <a:rPr lang="es-ES_tradnl" altLang="en-US" dirty="0"/>
              <a:t>• Información de registros de empleo- exámenes médicos relacionados proveídos previamente al empleado y actualmente dentro del control del empleado.</a:t>
            </a:r>
            <a:endParaRPr lang="en-US" altLang="en-US" dirty="0"/>
          </a:p>
          <a:p>
            <a:pPr algn="just"/>
            <a:r>
              <a:rPr lang="es-ES_tradnl" altLang="en-US" dirty="0"/>
              <a:t> </a:t>
            </a:r>
            <a:endParaRPr lang="en-US" altLang="en-US" dirty="0"/>
          </a:p>
          <a:p>
            <a:pPr algn="just"/>
            <a:r>
              <a:rPr lang="es-ES_tradnl" altLang="en-US" dirty="0"/>
              <a:t>Durante una evaluación médica el PLHCP realizará los procedimientos siguientes:</a:t>
            </a:r>
            <a:endParaRPr lang="en-US" altLang="en-US" dirty="0"/>
          </a:p>
          <a:p>
            <a:pPr algn="just"/>
            <a:r>
              <a:rPr lang="es-ES_tradnl" altLang="en-US" dirty="0"/>
              <a:t> </a:t>
            </a:r>
            <a:endParaRPr lang="en-US" altLang="en-US" dirty="0"/>
          </a:p>
          <a:p>
            <a:pPr algn="just"/>
            <a:r>
              <a:rPr lang="es-ES_tradnl" altLang="en-US" dirty="0"/>
              <a:t> • </a:t>
            </a:r>
            <a:r>
              <a:rPr lang="es-ES_tradnl" altLang="en-US" b="1" dirty="0"/>
              <a:t>Historial de trabajo y médico</a:t>
            </a:r>
            <a:r>
              <a:rPr lang="es-ES_tradnl" altLang="en-US" dirty="0"/>
              <a:t> sobre la exposición pasada, presente y anticipada, a sílice cristalina respirable, y cualquier historia de disfunción del sistema respiratorio, tuberculosis, así como el estatus de fumador.</a:t>
            </a:r>
            <a:endParaRPr lang="en-US" altLang="en-US" dirty="0"/>
          </a:p>
          <a:p>
            <a:pPr algn="just"/>
            <a:r>
              <a:rPr lang="es-ES_tradnl" altLang="en-US" dirty="0"/>
              <a:t>• </a:t>
            </a:r>
            <a:r>
              <a:rPr lang="es-ES_tradnl" altLang="en-US" b="1" dirty="0"/>
              <a:t>Examen físico</a:t>
            </a:r>
            <a:r>
              <a:rPr lang="es-ES_tradnl" altLang="en-US" dirty="0"/>
              <a:t> enfocado en el sistema respiratorio</a:t>
            </a:r>
            <a:endParaRPr lang="en-US" altLang="en-US" dirty="0"/>
          </a:p>
          <a:p>
            <a:pPr algn="just"/>
            <a:r>
              <a:rPr lang="es-ES_tradnl" altLang="en-US" dirty="0"/>
              <a:t> </a:t>
            </a:r>
            <a:r>
              <a:rPr lang="es-ES_tradnl" altLang="en-US" b="1" dirty="0"/>
              <a:t>Rayos X torácico:</a:t>
            </a:r>
            <a:r>
              <a:rPr lang="es-ES_tradnl" altLang="en-US" dirty="0"/>
              <a:t> Un médico certificado debe leer los rayos X siguiendo procedimientos determinados para identificar si muestra signos de alguna enfermedad como silicosis</a:t>
            </a:r>
            <a:endParaRPr lang="en-US" altLang="en-US" dirty="0"/>
          </a:p>
          <a:p>
            <a:pPr algn="just"/>
            <a:r>
              <a:rPr lang="es-ES_tradnl" altLang="en-US" dirty="0"/>
              <a:t>• </a:t>
            </a:r>
            <a:r>
              <a:rPr lang="es-ES_tradnl" altLang="en-US" b="1" dirty="0"/>
              <a:t>Evaluación de función pulmonar (</a:t>
            </a:r>
            <a:r>
              <a:rPr lang="es-ES_tradnl" altLang="en-US" b="1" dirty="0" err="1"/>
              <a:t>espirometría</a:t>
            </a:r>
            <a:r>
              <a:rPr lang="es-ES_tradnl" altLang="en-US" b="1" dirty="0"/>
              <a:t>): </a:t>
            </a:r>
            <a:r>
              <a:rPr lang="es-ES_tradnl" altLang="en-US" dirty="0"/>
              <a:t>incluye capacidad vital forzada (la cantidad de aire total que es soplada con fuerza después de una respiración completa profunda), el volumen de espiración forzada en un segundo (la cantidad de aire total que es soplada con fuerza en el primer segundo) y el índice FEV1/FVC (la velocidad del aire que soplada con fuerza), conducido por un técnico en </a:t>
            </a:r>
            <a:r>
              <a:rPr lang="es-ES_tradnl" altLang="en-US" dirty="0" err="1"/>
              <a:t>espirometría</a:t>
            </a:r>
            <a:r>
              <a:rPr lang="es-ES_tradnl" altLang="en-US" dirty="0"/>
              <a:t> con un certificado actual de un curso de </a:t>
            </a:r>
            <a:r>
              <a:rPr lang="es-ES_tradnl" altLang="en-US" dirty="0" err="1"/>
              <a:t>espirometría</a:t>
            </a:r>
            <a:r>
              <a:rPr lang="es-ES_tradnl" altLang="en-US" dirty="0"/>
              <a:t> aprobado por NIOSH.</a:t>
            </a:r>
            <a:endParaRPr lang="en-US" altLang="en-US" dirty="0"/>
          </a:p>
          <a:p>
            <a:pPr algn="just"/>
            <a:r>
              <a:rPr lang="es-ES_tradnl" altLang="en-US" dirty="0"/>
              <a:t> </a:t>
            </a:r>
            <a:endParaRPr lang="en-US" altLang="en-US" dirty="0"/>
          </a:p>
          <a:p>
            <a:pPr algn="just"/>
            <a:r>
              <a:rPr lang="es-ES_tradnl" altLang="en-US" dirty="0"/>
              <a:t>• Cualquier otra evaluación que considere apropiada el PLHCP (como médicamente necesaria y relacionada a la exposición a sílice cristalina respirable), ejemplo: examen de </a:t>
            </a:r>
            <a:r>
              <a:rPr lang="es-ES_tradnl" altLang="en-US" b="1" dirty="0"/>
              <a:t>tuberculosis (TB test)</a:t>
            </a:r>
            <a:r>
              <a:rPr lang="es-ES_tradnl" altLang="en-US" dirty="0"/>
              <a:t>, para evaluar infecciones latentes de tuberculosis.</a:t>
            </a:r>
            <a:endParaRPr lang="en-US" altLang="en-US" dirty="0"/>
          </a:p>
          <a:p>
            <a:pPr algn="just"/>
            <a:r>
              <a:rPr lang="es-ES_tradnl" altLang="en-US" dirty="0"/>
              <a:t> </a:t>
            </a:r>
            <a:endParaRPr lang="en-US" altLang="en-US" dirty="0"/>
          </a:p>
          <a:p>
            <a:pPr algn="just"/>
            <a:r>
              <a:rPr lang="es-ES_tradnl" altLang="en-US" dirty="0"/>
              <a:t>Los empleadores deben ofrecer exámenes médicos dentro de los 30 días de las tareas iniciales (el día que el empleado comienza a trabajar en su empleo/tarea en la que él o ella requerirán, de acuerdo a la norma de sílice, usar un respirador por 30 días o más al año), a menos que el empleado haya tenido ya un examen que cumpla con los requisitos de la norma de sílice dentro de los tres últimos años.</a:t>
            </a:r>
            <a:r>
              <a:rPr lang="en-US" altLang="en-US" dirty="0"/>
              <a:t> </a:t>
            </a:r>
            <a:r>
              <a:rPr lang="es-ES_tradnl" altLang="en-US" dirty="0"/>
              <a:t>Después de eso, cada tres años desde el último examen del empleado que cumpla con los requisitos de la norma de sílice, o con más frecuencia si es recomendado por el PLHCP, si el empleado continuará realizando las tareas que requieren del uso de un respirador bajo la norma de sílice por 30 o más días al año.</a:t>
            </a:r>
            <a:endParaRPr lang="en-US" altLang="en-US" dirty="0"/>
          </a:p>
        </p:txBody>
      </p:sp>
      <p:sp>
        <p:nvSpPr>
          <p:cNvPr id="1249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F189D11-4681-429D-8220-163924623FCE}" type="slidenum">
              <a:rPr lang="en-US" altLang="en-US">
                <a:solidFill>
                  <a:srgbClr val="000000"/>
                </a:solidFill>
              </a:rPr>
              <a:pPr>
                <a:spcBef>
                  <a:spcPct val="0"/>
                </a:spcBef>
              </a:pPr>
              <a:t>58</a:t>
            </a:fld>
            <a:endParaRPr lang="en-US" altLang="en-US" dirty="0">
              <a:solidFill>
                <a:srgbClr val="000000"/>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dirty="0"/>
              <a:t> </a:t>
            </a:r>
            <a:r>
              <a:rPr lang="es-ES_tradnl" altLang="en-US" dirty="0"/>
              <a:t>El empleador debe asegurar que el PLHCP le explique al empleado los resultados del examen médico y le </a:t>
            </a:r>
            <a:r>
              <a:rPr lang="es-ES_tradnl" altLang="en-US" b="1" dirty="0"/>
              <a:t>dé al empleado un reporte médico escrito dentro de los 30 días siguientes a cada examen médico realizado.</a:t>
            </a:r>
            <a:r>
              <a:rPr lang="es-ES_tradnl" altLang="en-US" dirty="0"/>
              <a:t> </a:t>
            </a:r>
            <a:r>
              <a:rPr lang="es-ES_tradnl" altLang="en-US" b="1" dirty="0"/>
              <a:t>Solo el empleado recibe el reporte médico escrito </a:t>
            </a:r>
            <a:r>
              <a:rPr lang="es-ES_tradnl" altLang="en-US" dirty="0"/>
              <a:t>y el empleador no recibe una copia de ese reporte. El reporte debe contener: </a:t>
            </a:r>
            <a:endParaRPr lang="en-US" altLang="en-US" dirty="0"/>
          </a:p>
          <a:p>
            <a:pPr algn="just"/>
            <a:r>
              <a:rPr lang="es-ES_tradnl" altLang="en-US" dirty="0"/>
              <a:t> </a:t>
            </a:r>
            <a:endParaRPr lang="en-US" altLang="en-US" dirty="0"/>
          </a:p>
          <a:p>
            <a:pPr algn="just"/>
            <a:r>
              <a:rPr lang="es-ES_tradnl" altLang="en-US" dirty="0"/>
              <a:t> • Una descripción de los resultados del examen médico, incluyendo cualquier condición(es) médica(s) que pondrían al empleado en un riesgo de incrementar el deterioro material de su salud, por exposición a sílice cristalina respirable (cualquier condición de salud que podría hacer que el empleado sea más sensible a la exposición). El reporte debe también describir cualquier condición médica que requiera una evaluación o tratamiento adicional;     </a:t>
            </a:r>
            <a:endParaRPr lang="en-US" altLang="en-US" dirty="0"/>
          </a:p>
          <a:p>
            <a:pPr algn="just"/>
            <a:r>
              <a:rPr lang="es-ES_tradnl" altLang="en-US" dirty="0"/>
              <a:t>• cualquier limitación recomendada sobre el uso que el empleado hace de los respiradores; </a:t>
            </a:r>
            <a:endParaRPr lang="en-US" altLang="en-US" dirty="0"/>
          </a:p>
          <a:p>
            <a:pPr algn="just"/>
            <a:r>
              <a:rPr lang="es-ES_tradnl" altLang="en-US" dirty="0"/>
              <a:t>• cualquier limitación recomendada sobre la exposición a sílice cristalina respirable; y</a:t>
            </a:r>
            <a:endParaRPr lang="en-US" altLang="en-US" dirty="0"/>
          </a:p>
          <a:p>
            <a:pPr algn="just"/>
            <a:r>
              <a:rPr lang="es-ES_tradnl" altLang="en-US" dirty="0"/>
              <a:t>• Una declaración de que el empleado debe ser examinado por un especialista si el examen de rayos X torácico (lector-B) proveído bajo la norma de sílice muestra evidencias de silicosis en la exposición del empleado a sílice o si el PLHCP de otra manera recomienda que se derive el empleado a un especialista.   </a:t>
            </a:r>
            <a:endParaRPr lang="en-US" altLang="en-US" dirty="0"/>
          </a:p>
          <a:p>
            <a:pPr algn="just"/>
            <a:r>
              <a:rPr lang="es-ES_tradnl" altLang="en-US" dirty="0"/>
              <a:t> </a:t>
            </a:r>
            <a:endParaRPr lang="en-US" altLang="en-US" dirty="0"/>
          </a:p>
          <a:p>
            <a:pPr algn="just"/>
            <a:r>
              <a:rPr lang="es-ES_tradnl" altLang="en-US" dirty="0"/>
              <a:t>La norma requiere que el empleador obtenga una </a:t>
            </a:r>
            <a:r>
              <a:rPr lang="es-ES_tradnl" altLang="en-US" b="1" dirty="0"/>
              <a:t>opinión médica escrita</a:t>
            </a:r>
            <a:r>
              <a:rPr lang="es-ES_tradnl" altLang="en-US" dirty="0"/>
              <a:t> de un médico o profesional del cuidado de la salud con licencia, dentro de los 30 días después del examen médico. Esta debe contener solo la siguiente información: la fecha del examen, una declaración acerca de que el examen ha cumplido con los requisitos de la norma de sílice, y cualquier otra limitación recomendada sobre el uso de respiradores del empleado. El Apéndice B de la norma provee muestras de formularios médicos.</a:t>
            </a:r>
          </a:p>
          <a:p>
            <a:pPr algn="just"/>
            <a:endParaRPr lang="en-US" altLang="en-US" dirty="0"/>
          </a:p>
          <a:p>
            <a:pPr algn="just"/>
            <a:r>
              <a:rPr lang="es-ES_tradnl" altLang="en-US" dirty="0"/>
              <a:t>Si el empleado provee una autorización escrita, la opinión escrita proveída al empleador podría también incluir las limitaciones recomendadas sobre la exposición del empleado a sílice cristalina respirable, y la derivación a un especialista.</a:t>
            </a:r>
            <a:endParaRPr lang="en-US" altLang="en-US" dirty="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A7378AC1-D267-44D3-92FE-94F4FDD59BE4}" type="slidenum">
              <a:rPr lang="en-US" altLang="en-US">
                <a:solidFill>
                  <a:srgbClr val="000000"/>
                </a:solidFill>
              </a:rPr>
              <a:pPr>
                <a:spcBef>
                  <a:spcPct val="0"/>
                </a:spcBef>
              </a:pPr>
              <a:t>59</a:t>
            </a:fld>
            <a:endParaRPr lang="en-US" altLang="en-US" dirty="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ES_tradnl" altLang="en-US" dirty="0"/>
              <a:t>El entrenamiento</a:t>
            </a:r>
            <a:r>
              <a:rPr lang="es-ES_tradnl" altLang="en-US" b="1" dirty="0"/>
              <a:t> </a:t>
            </a:r>
            <a:r>
              <a:rPr lang="es-ES_tradnl" altLang="en-US" dirty="0"/>
              <a:t>provisto acá apunta a:</a:t>
            </a:r>
            <a:endParaRPr lang="en-US" altLang="en-US" dirty="0"/>
          </a:p>
          <a:p>
            <a:pPr algn="just"/>
            <a:r>
              <a:rPr lang="es-ES_tradnl" altLang="en-US" dirty="0"/>
              <a:t> </a:t>
            </a:r>
            <a:endParaRPr lang="en-US" altLang="en-US" dirty="0"/>
          </a:p>
          <a:p>
            <a:pPr algn="just"/>
            <a:r>
              <a:rPr lang="es-ES_tradnl" altLang="en-US" dirty="0"/>
              <a:t>•  Aumentar la conciencia de los trabajadores sobre los serios riesgos a la salud del polvo de sílice.</a:t>
            </a:r>
            <a:endParaRPr lang="en-US" altLang="en-US" dirty="0"/>
          </a:p>
          <a:p>
            <a:pPr algn="just"/>
            <a:r>
              <a:rPr lang="es-ES_tradnl" altLang="en-US" dirty="0"/>
              <a:t>•  Proveer</a:t>
            </a:r>
            <a:r>
              <a:rPr lang="es-ES_tradnl" altLang="en-US" b="1" dirty="0"/>
              <a:t> </a:t>
            </a:r>
            <a:r>
              <a:rPr lang="es-ES_tradnl" altLang="en-US" dirty="0"/>
              <a:t>el conocimiento</a:t>
            </a:r>
            <a:r>
              <a:rPr lang="es-ES_tradnl" altLang="en-US" b="1" dirty="0"/>
              <a:t> </a:t>
            </a:r>
            <a:r>
              <a:rPr lang="es-ES_tradnl" altLang="en-US" dirty="0"/>
              <a:t>necesario para el desempeño del trabajo seguro</a:t>
            </a:r>
            <a:r>
              <a:rPr lang="es-ES_tradnl" altLang="en-US" b="1" dirty="0"/>
              <a:t> </a:t>
            </a:r>
            <a:r>
              <a:rPr lang="es-ES_tradnl" altLang="en-US" dirty="0"/>
              <a:t>cuando hay exposición a sílice así como formas de limitar la exposición a sílice debajo de los Límites de Exposición Permisibles (PEL)</a:t>
            </a:r>
            <a:endParaRPr lang="en-US" altLang="en-US" dirty="0"/>
          </a:p>
          <a:p>
            <a:pPr algn="just"/>
            <a:r>
              <a:rPr lang="es-ES_tradnl" altLang="en-US" dirty="0"/>
              <a:t> </a:t>
            </a:r>
            <a:endParaRPr lang="en-US" altLang="en-US" dirty="0"/>
          </a:p>
          <a:p>
            <a:pPr algn="just"/>
            <a:r>
              <a:rPr lang="es-ES_tradnl" altLang="en-US" dirty="0"/>
              <a:t>Trabajadores entrenados apropiadamente tienen más oportunidades de darse cuenta de la severidad de los peligros de la sílice, además de estar preparados para identificar cuál operación de trabajo puede conducir a exposición de sílice y para saber cómo pueden trabajar con seguridad alrededor de polvo que contiene sílice, usando controles de ingeniería y del lugar de trabajo, y equipo de protección personal. </a:t>
            </a:r>
            <a:endParaRPr lang="en-US" altLang="en-US" dirty="0"/>
          </a:p>
          <a:p>
            <a:pPr algn="just"/>
            <a:r>
              <a:rPr lang="es-ES_tradnl" altLang="en-US" dirty="0"/>
              <a:t> </a:t>
            </a:r>
            <a:endParaRPr lang="en-US" altLang="en-US" dirty="0"/>
          </a:p>
          <a:p>
            <a:pPr algn="just" eaLnBrk="1" hangingPunct="1">
              <a:spcBef>
                <a:spcPct val="0"/>
              </a:spcBef>
            </a:pPr>
            <a:endParaRPr lang="es-ES_tradnl" altLang="en-US" dirty="0">
              <a:latin typeface="Times" panose="02020603050405020304" pitchFamily="18" charset="0"/>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40EB94A-801C-4F21-A01E-D0B0039A3412}" type="slidenum">
              <a:rPr lang="en-US" altLang="en-US"/>
              <a:pPr>
                <a:spcBef>
                  <a:spcPct val="0"/>
                </a:spcBef>
              </a:pPr>
              <a:t>6</a:t>
            </a:fld>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altLang="en-US" sz="1100" dirty="0"/>
              <a:t>Los empleadores están </a:t>
            </a:r>
            <a:r>
              <a:rPr lang="es-ES_tradnl" altLang="en-US" sz="1100" b="1" dirty="0"/>
              <a:t>obligados</a:t>
            </a:r>
            <a:r>
              <a:rPr lang="es-ES_tradnl" altLang="en-US" sz="1100" dirty="0"/>
              <a:t> a cumplir con la Norma de Comunicación de Riesgos – HCS (29 CFR 1910.1200). La HCS obliga a los empleadores a informar a los empleados sobre químicos peligrosos en el lugar de trabajo, como la sílice cristalina respirable, a través de sus programas escritos de comunicación de riesgos. Los programas escritos de comunicación de riesgos deben describir como se cumplirán los requisitos de etiquetas para contenedores, hojas de datos de seguridad (</a:t>
            </a:r>
            <a:r>
              <a:rPr lang="es-ES_tradnl" altLang="en-US" sz="1100" dirty="0" err="1"/>
              <a:t>SDSs</a:t>
            </a:r>
            <a:r>
              <a:rPr lang="es-ES_tradnl" altLang="en-US" sz="1100" dirty="0"/>
              <a:t>) y entrenamiento de empleados. Como parte del programa de comunicación de riesgos para sílice cristalina respirable, los empleadores deben abordar al menos los siguientes riesgos a la salud: cáncer, efectos pulmonares, efectos al sistema inmunológico, y efectos renales.</a:t>
            </a:r>
            <a:endParaRPr lang="en-US" altLang="en-US" sz="1100" dirty="0"/>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682B8DE-C311-447E-A4DD-638E3E448320}" type="slidenum">
              <a:rPr lang="en-US" altLang="en-US" sz="1800">
                <a:solidFill>
                  <a:srgbClr val="000000"/>
                </a:solidFill>
              </a:rPr>
              <a:pPr>
                <a:spcBef>
                  <a:spcPct val="0"/>
                </a:spcBef>
              </a:pPr>
              <a:t>60</a:t>
            </a:fld>
            <a:endParaRPr lang="en-US" altLang="en-US" sz="1800">
              <a:solidFill>
                <a:srgbClr val="000000"/>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dirty="0">
                <a:cs typeface="Times New Roman" panose="02020603050405020304" pitchFamily="18" charset="0"/>
              </a:rPr>
              <a:t> </a:t>
            </a:r>
            <a:r>
              <a:rPr lang="es-ES_tradnl" altLang="en-US" dirty="0"/>
              <a:t>Bajo la HCS, los empleadores deben:</a:t>
            </a:r>
            <a:endParaRPr lang="en-US" altLang="en-US" dirty="0"/>
          </a:p>
          <a:p>
            <a:pPr lvl="1" algn="just">
              <a:buFontTx/>
              <a:buChar char="•"/>
            </a:pPr>
            <a:r>
              <a:rPr lang="es-ES_tradnl" altLang="en-US" dirty="0"/>
              <a:t> Informar a los empleados sobre los requisitos generales de la  HCS</a:t>
            </a:r>
            <a:endParaRPr lang="en-US" altLang="en-US" dirty="0"/>
          </a:p>
          <a:p>
            <a:pPr lvl="1" algn="just">
              <a:buFontTx/>
              <a:buChar char="•"/>
            </a:pPr>
            <a:r>
              <a:rPr lang="es-ES_tradnl" altLang="en-US" dirty="0"/>
              <a:t> Entrenar empleados sobre cómo detectar la presencia o liberación de químicos peligrosos en el área de trabajo.</a:t>
            </a:r>
            <a:endParaRPr lang="en-US" altLang="en-US" dirty="0"/>
          </a:p>
          <a:p>
            <a:pPr lvl="1" algn="just">
              <a:buFontTx/>
              <a:buChar char="•"/>
            </a:pPr>
            <a:r>
              <a:rPr lang="es-ES_tradnl" altLang="en-US" dirty="0"/>
              <a:t> Entrenar a los empleados sobre detalles del programa de comunicación de riesgos desarrollado por el empleador, específico para el lugar de trabajo, como el etiquetado de contenedores, sistema de etiquetado en el lugar de trabajo, </a:t>
            </a:r>
            <a:r>
              <a:rPr lang="es-ES_tradnl" altLang="en-US" dirty="0" err="1"/>
              <a:t>SDSs</a:t>
            </a:r>
            <a:r>
              <a:rPr lang="es-ES_tradnl" altLang="en-US" dirty="0"/>
              <a:t>, y sobre cómo los empleados pueden obtener y usar esta información de riesgos. </a:t>
            </a:r>
            <a:endParaRPr lang="en-US" altLang="en-US" dirty="0"/>
          </a:p>
          <a:p>
            <a:pPr algn="just"/>
            <a:r>
              <a:rPr lang="es-ES_tradnl" altLang="en-US" dirty="0"/>
              <a:t> </a:t>
            </a:r>
            <a:endParaRPr lang="en-US" altLang="en-US" dirty="0"/>
          </a:p>
          <a:p>
            <a:pPr algn="just"/>
            <a:r>
              <a:rPr lang="es-ES_tradnl" altLang="en-US" dirty="0"/>
              <a:t>Bajo la HCS, los empleadores </a:t>
            </a:r>
            <a:r>
              <a:rPr lang="es-ES_tradnl" altLang="en-US" b="1" dirty="0"/>
              <a:t>deben tener disponible </a:t>
            </a:r>
            <a:r>
              <a:rPr lang="es-ES_tradnl" altLang="en-US" dirty="0"/>
              <a:t>sin costo alguno para cada empleado </a:t>
            </a:r>
            <a:r>
              <a:rPr lang="es-ES_tradnl" altLang="en-US" b="1" dirty="0"/>
              <a:t>una copia de la norma de sílice cristalina respirable </a:t>
            </a:r>
            <a:r>
              <a:rPr lang="es-ES_tradnl" altLang="en-US" dirty="0"/>
              <a:t>cubierta por la norma. Esto puede significar simplemente permitir a los empleados ver una copia impresa o electrónica en una ubicación razonable.</a:t>
            </a:r>
            <a:endParaRPr lang="en-US" altLang="en-US" dirty="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19D4362-698C-460F-BEFA-AE283855DF7C}" type="slidenum">
              <a:rPr lang="en-US" altLang="en-US">
                <a:solidFill>
                  <a:srgbClr val="000000"/>
                </a:solidFill>
              </a:rPr>
              <a:pPr>
                <a:spcBef>
                  <a:spcPct val="0"/>
                </a:spcBef>
              </a:pPr>
              <a:t>61</a:t>
            </a:fld>
            <a:endParaRPr lang="en-US" altLang="en-US" dirty="0">
              <a:solidFill>
                <a:srgbClr val="000000"/>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dirty="0">
                <a:cs typeface="Times New Roman" panose="02020603050405020304" pitchFamily="18" charset="0"/>
              </a:rPr>
              <a:t> </a:t>
            </a:r>
            <a:r>
              <a:rPr lang="es-ES_tradnl" altLang="en-US" dirty="0"/>
              <a:t>Las Hojas de Datos de Seguridad contienen datos sobre todos los materiales o productos conteniendo substancias peligrosas. Si un material o producto contiene sílice cristalina en cantidades mayores a 0.1%, </a:t>
            </a:r>
            <a:r>
              <a:rPr lang="es-ES_tradnl" altLang="en-US" b="1" dirty="0"/>
              <a:t>se debe tener</a:t>
            </a:r>
            <a:r>
              <a:rPr lang="es-ES_tradnl" altLang="en-US" dirty="0"/>
              <a:t> una hoja de datos de seguridad para éste.</a:t>
            </a:r>
            <a:endParaRPr lang="en-US" altLang="en-US" dirty="0"/>
          </a:p>
          <a:p>
            <a:pPr algn="just"/>
            <a:r>
              <a:rPr lang="es-ES_tradnl" altLang="en-US" dirty="0"/>
              <a:t> </a:t>
            </a:r>
            <a:endParaRPr lang="en-US" altLang="en-US" dirty="0"/>
          </a:p>
          <a:p>
            <a:pPr algn="just"/>
            <a:r>
              <a:rPr lang="es-ES_tradnl" altLang="en-US" b="1" u="sng" dirty="0"/>
              <a:t>Responsabilidad del fabricante</a:t>
            </a:r>
            <a:r>
              <a:rPr lang="es-ES_tradnl" altLang="en-US" dirty="0"/>
              <a:t>: Los fabricantes deben obtener o desarrollar una hoja de datos de seguridad para cada químico peligroso que producen o importan</a:t>
            </a:r>
            <a:endParaRPr lang="en-US" altLang="en-US" dirty="0"/>
          </a:p>
          <a:p>
            <a:pPr algn="just"/>
            <a:r>
              <a:rPr lang="es-ES_tradnl" altLang="en-US" b="1" u="sng" dirty="0"/>
              <a:t>Responsabilidad del empleado</a:t>
            </a:r>
            <a:r>
              <a:rPr lang="es-ES_tradnl" altLang="en-US" dirty="0"/>
              <a:t>: Los empleadores deben asegurar el acceso a las hojas de datos de seguridad para todos los materiales peligrosos en el lugar de trabajo. </a:t>
            </a:r>
            <a:endParaRPr lang="en-US" altLang="en-US" dirty="0"/>
          </a:p>
        </p:txBody>
      </p:sp>
      <p:sp>
        <p:nvSpPr>
          <p:cNvPr id="133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E6CC734-FDB2-4892-8F45-73E2AE866449}" type="slidenum">
              <a:rPr lang="en-US" altLang="en-US">
                <a:solidFill>
                  <a:srgbClr val="000000"/>
                </a:solidFill>
              </a:rPr>
              <a:pPr>
                <a:spcBef>
                  <a:spcPct val="0"/>
                </a:spcBef>
              </a:pPr>
              <a:t>62</a:t>
            </a:fld>
            <a:endParaRPr lang="en-US" altLang="en-US" dirty="0">
              <a:solidFill>
                <a:srgbClr val="000000"/>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ES_tradnl" altLang="en-US" dirty="0"/>
              <a:t>Los registros pueden demostrar el cumplimiento de la norma de parte del empleador y pueden asistir en el diagnóstico e identificación de enfermedades relacionadas al lugar de trabajo.  Por lo tanto, como sea apropiado, los empleadores están obligados a hacer y mantener registros precisos de datos de monitoreo del aire y datos objetivos usados para evaluar la exposición de empleados a sílice cristalina respirable bajo la norma, así como registros de vigilancia médica proveída de acuerdo a la norma.</a:t>
            </a:r>
            <a:endParaRPr lang="en-US" altLang="en-US" dirty="0"/>
          </a:p>
          <a:p>
            <a:pPr algn="just"/>
            <a:r>
              <a:rPr lang="es-ES_tradnl" altLang="en-US" dirty="0"/>
              <a:t> </a:t>
            </a:r>
            <a:endParaRPr lang="en-US" altLang="en-US" dirty="0"/>
          </a:p>
          <a:p>
            <a:pPr algn="just"/>
            <a:r>
              <a:rPr lang="es-ES_tradnl" altLang="en-US" dirty="0"/>
              <a:t>Los registros de exposición y médicos deben ser mantenidos y estar disponibles a los empleados, sus representantes y OSHA de acuerdo a la regulación de la OSHA sobre el Acceso de Empleados a los Registros de Exposición y Médicos (29 CFR 1910.1020). Los registros de Exposición (incluyendo monitoreo del aire y datos objetivos) deben ser mantenidos por </a:t>
            </a:r>
            <a:r>
              <a:rPr lang="es-ES_tradnl" altLang="en-US" b="1" dirty="0"/>
              <a:t>al menos 30 años</a:t>
            </a:r>
            <a:r>
              <a:rPr lang="es-ES_tradnl" altLang="en-US" dirty="0"/>
              <a:t> y los registros médicos deben ser mantenidos por al menos la duración del empleo, </a:t>
            </a:r>
            <a:r>
              <a:rPr lang="es-ES_tradnl" altLang="en-US" b="1" dirty="0"/>
              <a:t>más 30 años</a:t>
            </a:r>
            <a:r>
              <a:rPr lang="es-ES_tradnl" altLang="en-US" dirty="0"/>
              <a:t>.</a:t>
            </a:r>
            <a:endParaRPr lang="en-US" altLang="en-US" dirty="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0611511-BED0-492B-9057-B9055701B346}" type="slidenum">
              <a:rPr lang="en-US" altLang="en-US">
                <a:solidFill>
                  <a:srgbClr val="000000"/>
                </a:solidFill>
              </a:rPr>
              <a:pPr>
                <a:spcBef>
                  <a:spcPct val="0"/>
                </a:spcBef>
              </a:pPr>
              <a:t>63</a:t>
            </a:fld>
            <a:endParaRPr lang="en-US" altLang="en-US" dirty="0">
              <a:solidFill>
                <a:srgbClr val="000000"/>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ES_tradnl" altLang="en-US" dirty="0"/>
              <a:t>Los empleadores que realicen tareas no indicadas en la Tabla 1 o que no implementen plenamente y apropiadamente los controles de ingeniería, prácticas de trabajo y protección respiratoria descritas en la Tabla 1 del enfoque especificado de métodos de control de exposición, deben seguir el enfoque alternativo de métodos de control de exposición.</a:t>
            </a:r>
            <a:endParaRPr lang="en-US" altLang="en-US" dirty="0"/>
          </a:p>
          <a:p>
            <a:pPr algn="just"/>
            <a:r>
              <a:rPr lang="es-ES_tradnl" altLang="en-US" dirty="0"/>
              <a:t>Este enfoque involucra:</a:t>
            </a:r>
            <a:endParaRPr lang="en-US" altLang="en-US" dirty="0"/>
          </a:p>
          <a:p>
            <a:pPr algn="just"/>
            <a:r>
              <a:rPr lang="es-ES_tradnl" altLang="en-US" dirty="0"/>
              <a:t>	•  Evaluar la exposición de empleados a sílice</a:t>
            </a:r>
            <a:endParaRPr lang="en-US" altLang="en-US" dirty="0"/>
          </a:p>
          <a:p>
            <a:pPr algn="just"/>
            <a:r>
              <a:rPr lang="es-ES_tradnl" altLang="en-US" dirty="0"/>
              <a:t>	•   Limitar la exposición al PEL usando controles factibles de ingeniería y prácticas de trabajo </a:t>
            </a:r>
            <a:endParaRPr lang="en-US" altLang="en-US" dirty="0"/>
          </a:p>
          <a:p>
            <a:pPr algn="just"/>
            <a:r>
              <a:rPr lang="es-ES_tradnl" altLang="en-US" dirty="0"/>
              <a:t>	•   Proveer protección respiratoria cuando sea necesario.</a:t>
            </a:r>
            <a:endParaRPr lang="en-US" altLang="en-US" dirty="0"/>
          </a:p>
          <a:p>
            <a:pPr algn="just"/>
            <a:r>
              <a:rPr lang="es-ES_tradnl" altLang="en-US" dirty="0"/>
              <a:t> </a:t>
            </a:r>
            <a:endParaRPr lang="en-US" altLang="en-US" dirty="0"/>
          </a:p>
          <a:p>
            <a:pPr algn="just">
              <a:spcBef>
                <a:spcPct val="0"/>
              </a:spcBef>
            </a:pPr>
            <a:endParaRPr lang="es-ES_tradnl" altLang="en-US" dirty="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E200FB3-5412-473C-A3C3-D9EFFA3D1775}" type="slidenum">
              <a:rPr lang="en-US" altLang="en-US"/>
              <a:pPr>
                <a:spcBef>
                  <a:spcPct val="0"/>
                </a:spcBef>
              </a:pPr>
              <a:t>64</a:t>
            </a:fld>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dirty="0"/>
              <a:t> </a:t>
            </a:r>
            <a:r>
              <a:rPr lang="es-ES_tradnl" altLang="en-US" dirty="0"/>
              <a:t>Las evaluaciones de exposición requieren que los empleados de la industria de la construcción sigan métodos alternativos de control de exposición para evaluar la exposición TWA de 8 horas para cada empleado que está o puede suponerse razonablemente que esté expuesto a sílice cristalina respirable a o por encima del nivel de acción de 25 </a:t>
            </a:r>
            <a:r>
              <a:rPr lang="es-ES_tradnl" altLang="en-US" dirty="0" err="1"/>
              <a:t>μg</a:t>
            </a:r>
            <a:r>
              <a:rPr lang="es-ES_tradnl" altLang="en-US" dirty="0"/>
              <a:t>/m</a:t>
            </a:r>
            <a:r>
              <a:rPr lang="es-ES_tradnl" altLang="en-US" b="1" baseline="30000" dirty="0"/>
              <a:t>3</a:t>
            </a:r>
            <a:r>
              <a:rPr lang="es-ES_tradnl" altLang="en-US" dirty="0"/>
              <a:t> en un TWA de 8 horas. El propósito principal de evaluar la exposición de  empleados es:</a:t>
            </a:r>
            <a:endParaRPr lang="en-US" altLang="en-US" dirty="0"/>
          </a:p>
          <a:p>
            <a:pPr algn="just"/>
            <a:r>
              <a:rPr lang="es-ES_tradnl" altLang="en-US" dirty="0"/>
              <a:t> </a:t>
            </a:r>
            <a:endParaRPr lang="en-US" altLang="en-US" dirty="0"/>
          </a:p>
          <a:p>
            <a:pPr algn="just"/>
            <a:r>
              <a:rPr lang="es-ES_tradnl" altLang="en-US" dirty="0"/>
              <a:t>	• Identificar dónde están ocurriendo las exposiciones</a:t>
            </a:r>
            <a:endParaRPr lang="en-US" altLang="en-US" dirty="0"/>
          </a:p>
          <a:p>
            <a:pPr algn="just"/>
            <a:r>
              <a:rPr lang="es-ES_tradnl" altLang="en-US" dirty="0"/>
              <a:t>	• Ayudar al empleador a escoger los métodos de control y asegurar su efectividad</a:t>
            </a:r>
            <a:endParaRPr lang="en-US" altLang="en-US" dirty="0"/>
          </a:p>
          <a:p>
            <a:pPr algn="just"/>
            <a:r>
              <a:rPr lang="es-ES_tradnl" altLang="en-US" dirty="0"/>
              <a:t>	• Prevenir que empleados sean expuestos a sílice por encima del PEL</a:t>
            </a:r>
            <a:endParaRPr lang="en-US" altLang="en-US" dirty="0"/>
          </a:p>
          <a:p>
            <a:pPr algn="just"/>
            <a:r>
              <a:rPr lang="es-ES_tradnl" altLang="en-US" dirty="0"/>
              <a:t>	• Proveer a los empleados con información sobre sus niveles de exposición</a:t>
            </a:r>
            <a:endParaRPr lang="en-US" altLang="en-US" dirty="0"/>
          </a:p>
          <a:p>
            <a:pPr algn="just"/>
            <a:r>
              <a:rPr lang="es-ES_tradnl" altLang="en-US" dirty="0"/>
              <a:t>	• Dar información sobre la exposición de empleados al PLHCP que realiza los exámenes médicos.</a:t>
            </a:r>
            <a:endParaRPr lang="en-US" altLang="en-US" dirty="0"/>
          </a:p>
          <a:p>
            <a:pPr algn="just"/>
            <a:r>
              <a:rPr lang="es-ES_tradnl" altLang="en-US" dirty="0"/>
              <a:t> </a:t>
            </a:r>
            <a:endParaRPr lang="en-US" altLang="en-US" dirty="0"/>
          </a:p>
          <a:p>
            <a:pPr algn="just">
              <a:spcBef>
                <a:spcPct val="0"/>
              </a:spcBef>
            </a:pPr>
            <a:endParaRPr lang="es-ES_tradnl" altLang="en-US" dirty="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7EBB664-E147-4701-8667-E0D9FA80BE21}" type="slidenum">
              <a:rPr lang="en-US" altLang="en-US"/>
              <a:pPr>
                <a:spcBef>
                  <a:spcPct val="0"/>
                </a:spcBef>
              </a:pPr>
              <a:t>65</a:t>
            </a:fld>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dirty="0"/>
              <a:t> </a:t>
            </a:r>
            <a:r>
              <a:rPr lang="es-ES_tradnl" altLang="en-US" dirty="0"/>
              <a:t>Tanto el PEL como el nivel de acción están expresados como exposiciones TWA. Las medidas TWA expresan el nivel de exposición variable sobre el transcurso de un turno de trabajo por periodos promedios de exposiciones altas y bajas. La exposición TWA por un turno de trabajo de 8 horas es calculada usando una formula simple:</a:t>
            </a:r>
            <a:endParaRPr lang="en-US" altLang="en-US" dirty="0"/>
          </a:p>
          <a:p>
            <a:pPr algn="just"/>
            <a:r>
              <a:rPr lang="es-ES_tradnl" altLang="en-US" dirty="0"/>
              <a:t>    </a:t>
            </a:r>
            <a:r>
              <a:rPr lang="es-ES_tradnl" altLang="en-US" b="1" dirty="0"/>
              <a:t>TWA = (Ca Ta + </a:t>
            </a:r>
            <a:r>
              <a:rPr lang="es-ES_tradnl" altLang="en-US" b="1" dirty="0" err="1"/>
              <a:t>Cb</a:t>
            </a:r>
            <a:r>
              <a:rPr lang="es-ES_tradnl" altLang="en-US" b="1" dirty="0"/>
              <a:t> Tb . . . </a:t>
            </a:r>
            <a:r>
              <a:rPr lang="es-ES_tradnl" altLang="en-US" b="1" dirty="0" err="1"/>
              <a:t>Cn</a:t>
            </a:r>
            <a:r>
              <a:rPr lang="es-ES_tradnl" altLang="en-US" b="1" dirty="0"/>
              <a:t> </a:t>
            </a:r>
            <a:r>
              <a:rPr lang="es-ES_tradnl" altLang="en-US" b="1" dirty="0" err="1"/>
              <a:t>Tn</a:t>
            </a:r>
            <a:r>
              <a:rPr lang="es-ES_tradnl" altLang="en-US" b="1" dirty="0"/>
              <a:t>) ÷ 8</a:t>
            </a:r>
            <a:endParaRPr lang="en-US" altLang="en-US" dirty="0"/>
          </a:p>
          <a:p>
            <a:pPr algn="just"/>
            <a:r>
              <a:rPr lang="es-ES_tradnl" altLang="en-US" dirty="0"/>
              <a:t> </a:t>
            </a:r>
            <a:endParaRPr lang="en-US" altLang="en-US" dirty="0"/>
          </a:p>
          <a:p>
            <a:pPr algn="just"/>
            <a:r>
              <a:rPr lang="es-ES_tradnl" altLang="en-US" dirty="0"/>
              <a:t>Donde: </a:t>
            </a:r>
            <a:r>
              <a:rPr lang="es-ES_tradnl" altLang="en-US" b="1" dirty="0"/>
              <a:t>TWA</a:t>
            </a:r>
            <a:r>
              <a:rPr lang="es-ES_tradnl" altLang="en-US" dirty="0"/>
              <a:t> es el promedio ponderado del tiempo de exposición, </a:t>
            </a:r>
            <a:r>
              <a:rPr lang="es-ES_tradnl" altLang="en-US" b="1" dirty="0"/>
              <a:t>C</a:t>
            </a:r>
            <a:r>
              <a:rPr lang="es-ES_tradnl" altLang="en-US" dirty="0"/>
              <a:t> es la concentración durante cualquier periodo de tiempo (T) donde la concentración permanece constante; y </a:t>
            </a:r>
            <a:r>
              <a:rPr lang="es-ES_tradnl" altLang="en-US" b="1" dirty="0"/>
              <a:t>T</a:t>
            </a:r>
            <a:r>
              <a:rPr lang="es-ES_tradnl" altLang="en-US" dirty="0"/>
              <a:t> es la duración en horas de la exposición a la concentración (C) </a:t>
            </a:r>
          </a:p>
          <a:p>
            <a:pPr algn="just"/>
            <a:endParaRPr lang="en-US" altLang="en-US" dirty="0"/>
          </a:p>
          <a:p>
            <a:pPr algn="just"/>
            <a:r>
              <a:rPr lang="es-ES_tradnl" altLang="en-US" dirty="0"/>
              <a:t>Basado en el TWA calculado, un empleador puede decidir dónde se encuentra en términos del Nivel de Acción y el Límite de Exposición Permisible.</a:t>
            </a:r>
            <a:endParaRPr lang="en-US" altLang="en-US" dirty="0"/>
          </a:p>
          <a:p>
            <a:pPr algn="just">
              <a:spcBef>
                <a:spcPct val="0"/>
              </a:spcBef>
            </a:pPr>
            <a:endParaRPr lang="es-ES_tradnl" altLang="en-US"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3C5DA81-0343-4444-B276-44AF00AAE04A}" type="slidenum">
              <a:rPr lang="en-US" altLang="en-US"/>
              <a:pPr>
                <a:spcBef>
                  <a:spcPct val="0"/>
                </a:spcBef>
              </a:pPr>
              <a:t>66</a:t>
            </a:fld>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dirty="0"/>
              <a:t> </a:t>
            </a:r>
            <a:r>
              <a:rPr lang="es-ES_tradnl" altLang="en-US" dirty="0"/>
              <a:t>El PEL es aplicable a las tres formas de sílice cristalina respirable que es cubierto por la norma: </a:t>
            </a:r>
            <a:r>
              <a:rPr lang="es-ES_tradnl" altLang="en-US" b="1" dirty="0"/>
              <a:t>cuarzo, cristobalita y </a:t>
            </a:r>
            <a:r>
              <a:rPr lang="es-ES_tradnl" altLang="en-US" b="1" dirty="0" err="1"/>
              <a:t>tridimita</a:t>
            </a:r>
            <a:r>
              <a:rPr lang="es-ES_tradnl" altLang="en-US" dirty="0"/>
              <a:t>. El cuarzo es, de lejos, la forma más común de sílice cristalina encontrada en lugares de trabajo de la industria de la construcción, y en la mayoría de los casos el cuarzo será la única forma de sílice cristalina respirable analizada en muestras de aire usadas para medir la exposición de empleados.</a:t>
            </a:r>
            <a:endParaRPr lang="en-US" altLang="en-US" dirty="0"/>
          </a:p>
          <a:p>
            <a:pPr algn="just"/>
            <a:r>
              <a:rPr lang="es-ES_tradnl" altLang="en-US" dirty="0"/>
              <a:t>La norma permite que empleadores elijan entre dos opciones para evaluar exposiciones: </a:t>
            </a:r>
            <a:r>
              <a:rPr lang="es-ES_tradnl" altLang="en-US" b="1" dirty="0"/>
              <a:t>la opción de rendimiento</a:t>
            </a:r>
            <a:r>
              <a:rPr lang="es-ES_tradnl" altLang="en-US" dirty="0"/>
              <a:t> y </a:t>
            </a:r>
            <a:r>
              <a:rPr lang="es-ES_tradnl" altLang="en-US" b="1" dirty="0"/>
              <a:t>la opción de monitoreo programado.</a:t>
            </a:r>
            <a:endParaRPr lang="en-US" altLang="en-US" dirty="0"/>
          </a:p>
          <a:p>
            <a:pPr algn="just"/>
            <a:r>
              <a:rPr lang="es-ES_tradnl" altLang="en-US" dirty="0"/>
              <a:t> </a:t>
            </a:r>
            <a:endParaRPr lang="en-US" altLang="en-US" dirty="0"/>
          </a:p>
          <a:p>
            <a:pPr algn="just">
              <a:spcBef>
                <a:spcPct val="0"/>
              </a:spcBef>
            </a:pPr>
            <a:endParaRPr lang="es-ES_tradnl" altLang="en-US" dirty="0"/>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14008DB-60EC-4B51-A4F1-106187AEAA9B}" type="slidenum">
              <a:rPr lang="en-US" altLang="en-US"/>
              <a:pPr>
                <a:spcBef>
                  <a:spcPct val="0"/>
                </a:spcBef>
              </a:pPr>
              <a:t>67</a:t>
            </a:fld>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ES_tradnl" altLang="en-US" dirty="0"/>
              <a:t>La opción de rendimiento da a los empleadores flexibilidad para determinar la exposición del TWA de 8 horas por cada empleado basada en una combinación de </a:t>
            </a:r>
            <a:r>
              <a:rPr lang="es-ES_tradnl" altLang="en-US" b="1" dirty="0"/>
              <a:t>datos de monitoreo del aire</a:t>
            </a:r>
            <a:r>
              <a:rPr lang="es-ES_tradnl" altLang="en-US" dirty="0"/>
              <a:t> o </a:t>
            </a:r>
            <a:r>
              <a:rPr lang="es-ES_tradnl" altLang="en-US" b="1" dirty="0"/>
              <a:t>datos objetivos</a:t>
            </a:r>
            <a:r>
              <a:rPr lang="es-ES_tradnl" altLang="en-US" dirty="0"/>
              <a:t>.  </a:t>
            </a:r>
            <a:r>
              <a:rPr lang="es-ES_tradnl" altLang="en-US" b="1" dirty="0"/>
              <a:t>Ambos datos</a:t>
            </a:r>
            <a:r>
              <a:rPr lang="es-ES_tradnl" altLang="en-US" dirty="0"/>
              <a:t> pueden efectivamente caracterizar la exposición de empleados a sílice cristalina respirable.</a:t>
            </a:r>
            <a:endParaRPr lang="en-US" altLang="en-US" dirty="0"/>
          </a:p>
          <a:p>
            <a:pPr algn="just"/>
            <a:r>
              <a:rPr lang="es-ES_tradnl" altLang="en-US" dirty="0"/>
              <a:t> </a:t>
            </a:r>
            <a:endParaRPr lang="en-US" altLang="en-US" dirty="0"/>
          </a:p>
          <a:p>
            <a:pPr algn="just"/>
            <a:r>
              <a:rPr lang="es-ES_tradnl" altLang="en-US" b="1" dirty="0"/>
              <a:t>Datos de monitoreo del aire</a:t>
            </a:r>
            <a:r>
              <a:rPr lang="es-ES_tradnl" altLang="en-US" dirty="0"/>
              <a:t>: Estos datos son obtenidos a través de los resultados de monitoreo del aire conducido y analizado de acuerdo a los procedimientos y requerimientos en el Apéndice A, bajo la responsabilidad del empleador, para cumplir con los requerimientos de la norma.</a:t>
            </a:r>
            <a:endParaRPr lang="en-US" altLang="en-US" dirty="0"/>
          </a:p>
          <a:p>
            <a:pPr algn="just"/>
            <a:r>
              <a:rPr lang="es-ES_tradnl" altLang="en-US" dirty="0"/>
              <a:t> </a:t>
            </a:r>
            <a:endParaRPr lang="en-US" altLang="en-US" dirty="0"/>
          </a:p>
          <a:p>
            <a:pPr algn="just"/>
            <a:r>
              <a:rPr lang="es-ES_tradnl" altLang="en-US" b="1" dirty="0"/>
              <a:t>Datos objetivos</a:t>
            </a:r>
            <a:r>
              <a:rPr lang="es-ES_tradnl" altLang="en-US" dirty="0"/>
              <a:t>: Este tipo de datos abarca información que demuestra la exposición del empleado a sílice cristalina respirable, asociada a un producto o material particular, o procesos específicos, tareas o actividades. Algunos ejemplos de datos objetivos son: los datos de monitoreo del aire de </a:t>
            </a:r>
            <a:r>
              <a:rPr lang="es-ES_tradnl" altLang="en-US" b="1" dirty="0"/>
              <a:t>encuestas del sector industrial</a:t>
            </a:r>
            <a:r>
              <a:rPr lang="es-ES_tradnl" altLang="en-US" dirty="0"/>
              <a:t>, datos </a:t>
            </a:r>
            <a:r>
              <a:rPr lang="es-ES_tradnl" altLang="en-US" b="1" dirty="0"/>
              <a:t>históricos</a:t>
            </a:r>
            <a:r>
              <a:rPr lang="es-ES_tradnl" altLang="en-US" dirty="0"/>
              <a:t> del monitoreo del aire, </a:t>
            </a:r>
            <a:r>
              <a:rPr lang="es-ES_tradnl" altLang="en-US" b="1" dirty="0"/>
              <a:t>cálculos</a:t>
            </a:r>
            <a:r>
              <a:rPr lang="es-ES_tradnl" altLang="en-US" dirty="0"/>
              <a:t> basados en la </a:t>
            </a:r>
            <a:r>
              <a:rPr lang="es-ES_tradnl" altLang="en-US" b="1" dirty="0"/>
              <a:t>composición</a:t>
            </a:r>
            <a:r>
              <a:rPr lang="es-ES_tradnl" altLang="en-US" dirty="0"/>
              <a:t> de una substancia.</a:t>
            </a:r>
            <a:endParaRPr lang="en-US" altLang="en-US" dirty="0"/>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01C2FEB-E2D7-4AFB-8391-5D3D1DF6BBE0}" type="slidenum">
              <a:rPr lang="en-US" altLang="en-US"/>
              <a:pPr>
                <a:spcBef>
                  <a:spcPct val="0"/>
                </a:spcBef>
              </a:pPr>
              <a:t>68</a:t>
            </a:fld>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ES_tradnl" altLang="en-US" dirty="0"/>
              <a:t>Los empleadores que escojan evaluar la exposición basados en la opción de rendimiento deben realizar evaluaciones de exposición antes de que el trabajo comience. Los empleadores deben re-evaluar la exposición donde sea que pueda razonablemente esperarse un cambio en producción, procesos, equipo de control, personal o prácticas laborales con la posibilidad de que este cambio resulte en una nueva o más alta exposición a o por encima del nivel de acción.</a:t>
            </a:r>
            <a:r>
              <a:rPr lang="en-US" altLang="en-US" dirty="0"/>
              <a:t> </a:t>
            </a:r>
            <a:r>
              <a:rPr lang="es-ES_tradnl" altLang="en-US" dirty="0"/>
              <a:t>También, los empleadores deben tener la posibilidad de demostrar que las exposiciones del empleado han sido caracterizadas con precisión. Además, los empleadores deben asegurarse de que la evaluación de la exposición refleja las exposiciones de los empleados en cada turno, para cada clasificación de empleo, en cada área de trabajo. </a:t>
            </a:r>
            <a:endParaRPr lang="en-US" altLang="en-US" dirty="0"/>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78AB6BCE-A08F-4540-B4B1-C06FF4F9FA26}" type="slidenum">
              <a:rPr lang="en-US" altLang="en-US"/>
              <a:pPr>
                <a:spcBef>
                  <a:spcPct val="0"/>
                </a:spcBef>
              </a:pPr>
              <a:t>69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dirty="0"/>
              <a:t> </a:t>
            </a:r>
            <a:r>
              <a:rPr lang="es-ES_tradnl" altLang="en-US" dirty="0"/>
              <a:t>Se presenta arriba una tabla de flujo de una típica sesión de entrenamiento. El entrenamiento comienza con la inscripción para recoger información demográfica y otros datos de los participantes. Esto es seguido por un pre-test que consiste de 25 preguntas que apuntan a medir el nivel de conocimiento existente de los participantes sobre los temas cubiertos en la nueva norma de sílice cristalina respirable. Esta información establecerá una línea de base que puede ser comparada con los resultados del post-test para evaluar la efectividad del entrenamiento proveído. El tercer paso en una sesión típica es la sección de clase donde se cubre diapositiva por diapositiva el módulo previamente esbozado. Después de esto, los participantes entrenados rinden un post-test que es idéntico al pre-test. La mejora de los puntajes entre el pre-test y el post-test significará el aprendizaje atribuible al entrenamiento. Por último, los participantes entrenados llenarán una encuesta de opinión diseñada para medir sus reacciones sobre el programa de entrenamiento y la experiencia. Esta información es usada para realizar una evaluación general del entrenamiento y establecer estrategias para la mejora y presentación del módulo. </a:t>
            </a:r>
            <a:endParaRPr lang="en-US" altLang="en-US" dirty="0"/>
          </a:p>
          <a:p>
            <a:pPr algn="just"/>
            <a:r>
              <a:rPr lang="es-ES_tradnl" altLang="en-US" dirty="0"/>
              <a:t> </a:t>
            </a:r>
            <a:endParaRPr lang="en-US" altLang="en-US" dirty="0"/>
          </a:p>
          <a:p>
            <a:pPr algn="just"/>
            <a:endParaRPr lang="es-ES_tradnl" altLang="en-US" dirty="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A750643-113E-4D88-9C30-0970B780DA38}" type="slidenum">
              <a:rPr lang="en-US" altLang="en-US">
                <a:solidFill>
                  <a:srgbClr val="000000"/>
                </a:solidFill>
              </a:rPr>
              <a:pPr>
                <a:spcBef>
                  <a:spcPct val="0"/>
                </a:spcBef>
              </a:pPr>
              <a:t>7</a:t>
            </a:fld>
            <a:endParaRPr lang="en-US" altLang="en-US" dirty="0">
              <a:solidFill>
                <a:srgbClr val="000000"/>
              </a:solidFil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0"/>
              </a:spcBef>
            </a:pPr>
            <a:r>
              <a:rPr lang="en-US" altLang="en-US" dirty="0"/>
              <a:t> </a:t>
            </a:r>
            <a:r>
              <a:rPr lang="es-ES_tradnl" altLang="en-US" dirty="0"/>
              <a:t>La opción de monitoreo programado permite a los empleadores saber cuándo y qué tan a menudo deben realizar el monitoreo de exposición para medir la exposición de los empleados. Los empleadores que seleccionen la opción de monitoreo programado deben asegurarse de que:</a:t>
            </a:r>
            <a:endParaRPr lang="en-US" altLang="en-US" dirty="0"/>
          </a:p>
          <a:p>
            <a:pPr algn="just"/>
            <a:r>
              <a:rPr lang="es-ES_tradnl" altLang="en-US" dirty="0"/>
              <a:t> </a:t>
            </a:r>
            <a:endParaRPr lang="en-US" altLang="en-US" dirty="0"/>
          </a:p>
          <a:p>
            <a:pPr algn="just"/>
            <a:r>
              <a:rPr lang="es-ES_tradnl" altLang="en-US" dirty="0"/>
              <a:t>	• Los</a:t>
            </a:r>
            <a:r>
              <a:rPr lang="es-ES_tradnl" altLang="en-US" b="1" dirty="0"/>
              <a:t> resultados representen </a:t>
            </a:r>
            <a:r>
              <a:rPr lang="es-ES_tradnl" altLang="en-US" dirty="0"/>
              <a:t>la exposición TWA a sílice de los empleados durante un </a:t>
            </a:r>
            <a:r>
              <a:rPr lang="es-ES_tradnl" altLang="en-US" b="1" dirty="0"/>
              <a:t>día de trabajo de ocho horas;</a:t>
            </a:r>
            <a:endParaRPr lang="en-US" altLang="en-US" dirty="0"/>
          </a:p>
          <a:p>
            <a:pPr algn="just"/>
            <a:r>
              <a:rPr lang="es-ES_tradnl" altLang="en-US" dirty="0"/>
              <a:t>	• Las</a:t>
            </a:r>
            <a:r>
              <a:rPr lang="es-ES_tradnl" altLang="en-US" b="1" dirty="0"/>
              <a:t> muestras </a:t>
            </a:r>
            <a:r>
              <a:rPr lang="es-ES_tradnl" altLang="en-US" dirty="0"/>
              <a:t>sean </a:t>
            </a:r>
            <a:r>
              <a:rPr lang="es-ES_tradnl" altLang="en-US" b="1" dirty="0"/>
              <a:t>recolectadas</a:t>
            </a:r>
            <a:r>
              <a:rPr lang="es-ES_tradnl" altLang="en-US" dirty="0"/>
              <a:t> de la </a:t>
            </a:r>
            <a:r>
              <a:rPr lang="es-ES_tradnl" altLang="en-US" b="1" dirty="0"/>
              <a:t>zona de respiración del empleado;</a:t>
            </a:r>
            <a:r>
              <a:rPr lang="es-ES_tradnl" altLang="en-US" dirty="0"/>
              <a:t> </a:t>
            </a:r>
            <a:endParaRPr lang="en-US" altLang="en-US" dirty="0"/>
          </a:p>
          <a:p>
            <a:pPr algn="just"/>
            <a:r>
              <a:rPr lang="es-ES_tradnl" altLang="en-US" dirty="0"/>
              <a:t>	• Las muestras son recolectadas </a:t>
            </a:r>
            <a:r>
              <a:rPr lang="es-ES_tradnl" altLang="en-US" b="1" dirty="0"/>
              <a:t>fuera de los respiradores </a:t>
            </a:r>
            <a:r>
              <a:rPr lang="es-ES_tradnl" altLang="en-US" dirty="0"/>
              <a:t>de modo que representen la </a:t>
            </a:r>
            <a:r>
              <a:rPr lang="es-ES_tradnl" altLang="en-US" b="1" dirty="0"/>
              <a:t>exposición que ocurriría sin el uso del respirador;</a:t>
            </a:r>
            <a:endParaRPr lang="en-US" altLang="en-US" dirty="0"/>
          </a:p>
          <a:p>
            <a:pPr algn="just"/>
            <a:r>
              <a:rPr lang="es-ES_tradnl" altLang="en-US" dirty="0"/>
              <a:t>	• El monitoreo inicial es realizado </a:t>
            </a:r>
            <a:r>
              <a:rPr lang="es-ES_tradnl" altLang="en-US" b="1" dirty="0"/>
              <a:t>tan pronto como el trabajo comienza</a:t>
            </a:r>
            <a:r>
              <a:rPr lang="es-ES_tradnl" altLang="en-US" dirty="0"/>
              <a:t>, de modo que puedan determinarse los niveles de exposición y medidas de control;</a:t>
            </a:r>
            <a:endParaRPr lang="en-US" altLang="en-US" dirty="0"/>
          </a:p>
          <a:p>
            <a:pPr algn="just"/>
            <a:r>
              <a:rPr lang="es-ES_tradnl" altLang="en-US" dirty="0"/>
              <a:t>	• El</a:t>
            </a:r>
            <a:r>
              <a:rPr lang="es-ES_tradnl" altLang="en-US" b="1" dirty="0"/>
              <a:t> monitoreo de exposición </a:t>
            </a:r>
            <a:r>
              <a:rPr lang="es-ES_tradnl" altLang="en-US" dirty="0"/>
              <a:t>incluye, como mínimo, </a:t>
            </a:r>
            <a:r>
              <a:rPr lang="es-ES_tradnl" altLang="en-US" b="1" dirty="0"/>
              <a:t>una muestra de turno completo </a:t>
            </a:r>
            <a:r>
              <a:rPr lang="es-ES_tradnl" altLang="en-US" dirty="0"/>
              <a:t>tomada para cada </a:t>
            </a:r>
            <a:r>
              <a:rPr lang="es-ES_tradnl" altLang="en-US" b="1" dirty="0"/>
              <a:t>función laboral</a:t>
            </a:r>
            <a:r>
              <a:rPr lang="es-ES_tradnl" altLang="en-US" dirty="0"/>
              <a:t>,</a:t>
            </a:r>
            <a:r>
              <a:rPr lang="es-ES_tradnl" altLang="en-US" b="1" dirty="0"/>
              <a:t> </a:t>
            </a:r>
            <a:r>
              <a:rPr lang="es-ES_tradnl" altLang="en-US" dirty="0"/>
              <a:t>en </a:t>
            </a:r>
            <a:r>
              <a:rPr lang="es-ES_tradnl" altLang="en-US" b="1" dirty="0"/>
              <a:t>cada clasificación de</a:t>
            </a:r>
            <a:r>
              <a:rPr lang="es-ES_tradnl" altLang="en-US" b="1" baseline="0" dirty="0"/>
              <a:t> </a:t>
            </a:r>
            <a:r>
              <a:rPr lang="es-ES_tradnl" altLang="en-US" b="1" dirty="0"/>
              <a:t>empleo</a:t>
            </a:r>
            <a:r>
              <a:rPr lang="es-ES_tradnl" altLang="en-US" dirty="0"/>
              <a:t>,</a:t>
            </a:r>
            <a:r>
              <a:rPr lang="es-ES_tradnl" altLang="en-US" b="1" dirty="0"/>
              <a:t> </a:t>
            </a:r>
            <a:r>
              <a:rPr lang="es-ES_tradnl" altLang="en-US" dirty="0"/>
              <a:t>en </a:t>
            </a:r>
            <a:r>
              <a:rPr lang="es-ES_tradnl" altLang="en-US" b="1" dirty="0"/>
              <a:t>cada </a:t>
            </a:r>
            <a:r>
              <a:rPr lang="es-ES_tradnl" altLang="en-US" dirty="0"/>
              <a:t>área de</a:t>
            </a:r>
            <a:r>
              <a:rPr lang="es-ES_tradnl" altLang="en-US" b="1" dirty="0"/>
              <a:t> trabajo</a:t>
            </a:r>
            <a:r>
              <a:rPr lang="es-ES_tradnl" altLang="en-US" dirty="0"/>
              <a:t>,</a:t>
            </a:r>
            <a:r>
              <a:rPr lang="es-ES_tradnl" altLang="en-US" b="1" dirty="0"/>
              <a:t> </a:t>
            </a:r>
            <a:r>
              <a:rPr lang="es-ES_tradnl" altLang="en-US" dirty="0"/>
              <a:t>en </a:t>
            </a:r>
            <a:r>
              <a:rPr lang="es-ES_tradnl" altLang="en-US" b="1" dirty="0"/>
              <a:t>cada turno</a:t>
            </a:r>
            <a:r>
              <a:rPr lang="es-ES_tradnl" altLang="en-US" dirty="0"/>
              <a:t>; y </a:t>
            </a:r>
            <a:endParaRPr lang="en-US" altLang="en-US" dirty="0"/>
          </a:p>
          <a:p>
            <a:pPr algn="just"/>
            <a:r>
              <a:rPr lang="es-ES_tradnl" altLang="en-US" dirty="0"/>
              <a:t> </a:t>
            </a:r>
            <a:endParaRPr lang="en-US" altLang="en-US" dirty="0"/>
          </a:p>
          <a:p>
            <a:pPr algn="just"/>
            <a:r>
              <a:rPr lang="es-ES_tradnl" altLang="en-US" dirty="0"/>
              <a:t>Es importante observar que la caracterización de la exposición de cada empleado podría involucrar el </a:t>
            </a:r>
            <a:r>
              <a:rPr lang="es-ES_tradnl" altLang="en-US" b="1" dirty="0"/>
              <a:t>monitoreo de todos los empleados expuestos </a:t>
            </a:r>
            <a:r>
              <a:rPr lang="es-ES_tradnl" altLang="en-US" dirty="0"/>
              <a:t>o un </a:t>
            </a:r>
            <a:r>
              <a:rPr lang="es-ES_tradnl" altLang="en-US" b="1" dirty="0"/>
              <a:t>menor número </a:t>
            </a:r>
            <a:r>
              <a:rPr lang="es-ES_tradnl" altLang="en-US" dirty="0"/>
              <a:t>de empleados</a:t>
            </a:r>
            <a:r>
              <a:rPr lang="es-ES_tradnl" altLang="en-US" b="1" dirty="0"/>
              <a:t> </a:t>
            </a:r>
            <a:r>
              <a:rPr lang="es-ES_tradnl" altLang="en-US" dirty="0"/>
              <a:t>(usando un muestreo representativo)</a:t>
            </a:r>
            <a:r>
              <a:rPr lang="es-ES_tradnl" altLang="en-US" b="1" dirty="0"/>
              <a:t>. </a:t>
            </a:r>
            <a:r>
              <a:rPr lang="es-ES_tradnl" altLang="en-US" dirty="0"/>
              <a:t>El monitoreo representativo es permitido cuando varios empleados realizan el mismo empleo durante el mismo turno bajo las mismas condiciones.</a:t>
            </a:r>
            <a:endParaRPr lang="en-US" altLang="en-US" dirty="0"/>
          </a:p>
          <a:p>
            <a:pPr algn="just"/>
            <a:r>
              <a:rPr lang="es-ES_tradnl" altLang="en-US" dirty="0"/>
              <a:t> </a:t>
            </a:r>
            <a:endParaRPr lang="en-US" altLang="en-US" dirty="0"/>
          </a:p>
          <a:p>
            <a:pPr algn="just" eaLnBrk="1" hangingPunct="1">
              <a:spcBef>
                <a:spcPct val="0"/>
              </a:spcBef>
            </a:pPr>
            <a:endParaRPr lang="es-ES_tradnl" altLang="en-US" dirty="0"/>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0BA65E59-F620-4568-93B6-38E0EC549D8F}" type="slidenum">
              <a:rPr lang="en-US" altLang="en-US"/>
              <a:pPr>
                <a:spcBef>
                  <a:spcPct val="0"/>
                </a:spcBef>
              </a:pPr>
              <a:t>70</a:t>
            </a:fld>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dirty="0"/>
              <a:t> </a:t>
            </a:r>
            <a:r>
              <a:rPr lang="es-ES_tradnl" altLang="en-US" dirty="0"/>
              <a:t>Bajo la opción de monitoreo programado, la frecuencia del monitoreo depende de los resultados del monitoreo inicial, y a partir de esto, cualquier monitoreo adicional requerido.</a:t>
            </a:r>
            <a:endParaRPr lang="en-US" altLang="en-US" dirty="0"/>
          </a:p>
          <a:p>
            <a:pPr algn="just"/>
            <a:r>
              <a:rPr lang="es-ES_tradnl" altLang="en-US" dirty="0"/>
              <a:t> </a:t>
            </a:r>
            <a:endParaRPr lang="en-US" altLang="en-US" dirty="0"/>
          </a:p>
          <a:p>
            <a:pPr algn="just"/>
            <a:r>
              <a:rPr lang="es-ES_tradnl" altLang="en-US" dirty="0"/>
              <a:t>Si el monitoreo inicial muestra exposiciones que están: </a:t>
            </a:r>
            <a:endParaRPr lang="en-US" altLang="en-US" dirty="0"/>
          </a:p>
          <a:p>
            <a:pPr algn="just"/>
            <a:r>
              <a:rPr lang="es-ES_tradnl" altLang="en-US" dirty="0"/>
              <a:t>• </a:t>
            </a:r>
            <a:r>
              <a:rPr lang="es-ES_tradnl" altLang="en-US" b="1" dirty="0"/>
              <a:t>debajo del nivel de acción, no se requiere un monitoreo posterior;</a:t>
            </a:r>
            <a:r>
              <a:rPr lang="es-ES_tradnl" altLang="en-US" dirty="0"/>
              <a:t> </a:t>
            </a:r>
            <a:r>
              <a:rPr lang="es-ES_tradnl" altLang="en-US" b="1" dirty="0"/>
              <a:t> </a:t>
            </a:r>
            <a:endParaRPr lang="en-US" altLang="en-US" dirty="0"/>
          </a:p>
          <a:p>
            <a:pPr algn="just"/>
            <a:r>
              <a:rPr lang="es-ES_tradnl" altLang="en-US" dirty="0"/>
              <a:t>•</a:t>
            </a:r>
            <a:r>
              <a:rPr lang="es-ES_tradnl" altLang="en-US" b="1" dirty="0"/>
              <a:t> entre el AL y el PEL,</a:t>
            </a:r>
            <a:r>
              <a:rPr lang="es-ES_tradnl" altLang="en-US" dirty="0"/>
              <a:t> el empleador debe </a:t>
            </a:r>
            <a:r>
              <a:rPr lang="es-ES_tradnl" altLang="en-US" b="1" dirty="0"/>
              <a:t>repetir el monitoreo dentro de seis meses después del monitoreo más reciente.</a:t>
            </a:r>
            <a:endParaRPr lang="en-US" altLang="en-US" dirty="0"/>
          </a:p>
          <a:p>
            <a:pPr algn="just"/>
            <a:r>
              <a:rPr lang="es-ES_tradnl" altLang="en-US" dirty="0"/>
              <a:t>• </a:t>
            </a:r>
            <a:r>
              <a:rPr lang="es-ES_tradnl" altLang="en-US" b="1" dirty="0"/>
              <a:t>Si es sobre el</a:t>
            </a:r>
            <a:r>
              <a:rPr lang="es-ES_tradnl" altLang="en-US" dirty="0"/>
              <a:t> </a:t>
            </a:r>
            <a:r>
              <a:rPr lang="es-ES_tradnl" altLang="en-US" b="1" dirty="0"/>
              <a:t>PEL</a:t>
            </a:r>
            <a:r>
              <a:rPr lang="es-ES_tradnl" altLang="en-US" dirty="0"/>
              <a:t>, el empleador debe </a:t>
            </a:r>
            <a:r>
              <a:rPr lang="es-ES_tradnl" altLang="en-US" b="1" dirty="0"/>
              <a:t>repetir el monitoreo dentro de tres meses después del monitoreo más reciente.</a:t>
            </a:r>
            <a:endParaRPr lang="en-US" altLang="en-US" dirty="0"/>
          </a:p>
          <a:p>
            <a:pPr algn="just"/>
            <a:r>
              <a:rPr lang="es-ES_tradnl" altLang="en-US" dirty="0"/>
              <a:t> </a:t>
            </a:r>
            <a:endParaRPr lang="en-US" altLang="en-US" dirty="0"/>
          </a:p>
          <a:p>
            <a:pPr algn="just"/>
            <a:r>
              <a:rPr lang="es-ES_tradnl" altLang="en-US" dirty="0"/>
              <a:t>Cuando los resultados de dos </a:t>
            </a:r>
            <a:r>
              <a:rPr lang="es-ES_tradnl" altLang="en-US" dirty="0" err="1"/>
              <a:t>monitoreos</a:t>
            </a:r>
            <a:r>
              <a:rPr lang="es-ES_tradnl" altLang="en-US" dirty="0"/>
              <a:t> no-iniciales tomados consecutivamente (al menos separados por 7 días, pero dentro de un periodo de 6 meses) están bajo el nivel de acción, los empleadores podrían dejar de monitorear a los empleados representados por esos resultados, </a:t>
            </a:r>
            <a:r>
              <a:rPr lang="es-ES_tradnl" altLang="en-US" b="1" dirty="0"/>
              <a:t>en tanto no ocurran cambios</a:t>
            </a:r>
            <a:r>
              <a:rPr lang="es-ES_tradnl" altLang="en-US" dirty="0"/>
              <a:t> que puedan razonablemente considerarse como generando exposiciones nuevas o adicionales a o por encima del nivel de acción.</a:t>
            </a:r>
          </a:p>
        </p:txBody>
      </p:sp>
      <p:sp>
        <p:nvSpPr>
          <p:cNvPr id="151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6370ABC-8C48-4C62-9E58-DAA08EDFF3F7}" type="slidenum">
              <a:rPr lang="en-US" altLang="en-US"/>
              <a:pPr>
                <a:spcBef>
                  <a:spcPct val="0"/>
                </a:spcBef>
              </a:pPr>
              <a:t>71</a:t>
            </a:fld>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dirty="0">
                <a:cs typeface="Times New Roman" panose="02020603050405020304" pitchFamily="18" charset="0"/>
              </a:rPr>
              <a:t> </a:t>
            </a:r>
            <a:r>
              <a:rPr lang="es-ES_tradnl" altLang="en-US" dirty="0"/>
              <a:t>El empleador debe re-evaluar las exposiciones cuando pueda ocurrir un cambio en producción, proceso, equipo de control, personal, o prácticas laborales</a:t>
            </a:r>
            <a:r>
              <a:rPr lang="es-ES_tradnl" altLang="en-US" b="1" dirty="0"/>
              <a:t> resultando potencialmente en un incremento de exposición a sílice a o por encima del nivel de acción (AL)</a:t>
            </a:r>
            <a:r>
              <a:rPr lang="es-ES_tradnl" altLang="en-US" dirty="0"/>
              <a:t>.</a:t>
            </a:r>
          </a:p>
          <a:p>
            <a:pPr algn="just"/>
            <a:endParaRPr lang="en-US" altLang="en-US" dirty="0"/>
          </a:p>
          <a:p>
            <a:pPr algn="just"/>
            <a:r>
              <a:rPr lang="es-ES_tradnl" altLang="en-US" dirty="0"/>
              <a:t>Los empleadores no tienen que conducir un monitoreo adicional simplemente porque ha ocurrido un cambio, en tanto no es razonablemente esperado que de ese cambio resulten nuevas o adicionales exposiciones a sílice cristalina respirable a o por encima del AL. Por ejemplo, la re-evaluación no es requerida cuando una tarea es movida de una ubicación dentro de un edificio hacia el exterior,</a:t>
            </a:r>
            <a:r>
              <a:rPr lang="es-ES_tradnl" altLang="en-US" b="1" dirty="0"/>
              <a:t> </a:t>
            </a:r>
            <a:r>
              <a:rPr lang="es-ES_tradnl" altLang="en-US" dirty="0"/>
              <a:t>o cuando un producto es reemplazado con otro que tiene un contenido de sílice más bajo</a:t>
            </a:r>
            <a:r>
              <a:rPr lang="es-ES_tradnl" altLang="en-US" b="1" dirty="0"/>
              <a:t> </a:t>
            </a:r>
            <a:r>
              <a:rPr lang="es-ES_tradnl" altLang="en-US" dirty="0"/>
              <a:t>(basado en la hoja de datos de seguridad-- % sílice) manteniendo el mismo proceso. Sin embargo, si una tarea ha sido movida del exterior hacia dentro de un edificio, o cuando un producto es reemplazado con otro producto que tiene un contenido de sílice cristalina más alto, entonces una evaluación será necesaria. </a:t>
            </a:r>
            <a:endParaRPr lang="en-US" altLang="en-US" dirty="0"/>
          </a:p>
        </p:txBody>
      </p:sp>
      <p:sp>
        <p:nvSpPr>
          <p:cNvPr id="153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BD7211AD-77BB-4133-8957-8C7A269CF371}" type="slidenum">
              <a:rPr lang="en-US" altLang="en-US"/>
              <a:pPr>
                <a:spcBef>
                  <a:spcPct val="0"/>
                </a:spcBef>
              </a:pPr>
              <a:t>72</a:t>
            </a:fld>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b="1" dirty="0"/>
              <a:t> </a:t>
            </a:r>
            <a:r>
              <a:rPr lang="es-ES_tradnl" altLang="en-US" dirty="0"/>
              <a:t>El </a:t>
            </a:r>
            <a:r>
              <a:rPr lang="es-ES_tradnl" altLang="en-US" b="1" dirty="0"/>
              <a:t>Apéndice A</a:t>
            </a:r>
            <a:r>
              <a:rPr lang="es-ES_tradnl" altLang="en-US" dirty="0"/>
              <a:t> de la norma de sílice enumera procedimientos de laboratorio para medir la sílice cristalina respirable contenida en muestras de aire. Los empleadores deben asegurarse de que todas las muestras de aire son tomadas de forma que cumplan con los requerimientos de la norma y analizadas por un laboratorio que siga los procedimientos dados en el </a:t>
            </a:r>
            <a:r>
              <a:rPr lang="es-ES_tradnl" altLang="en-US" b="1" dirty="0"/>
              <a:t>Apéndice A</a:t>
            </a:r>
            <a:r>
              <a:rPr lang="es-ES_tradnl" altLang="en-US" dirty="0"/>
              <a:t>. Si los empleadores contratan un laboratorio externo aprobado/certificado para realizar los análisis de sílice cristalina respirable, ellos pueden confiar en los resultados proveídos por ese laboratorio, el cual es reconocido por seguir los protocolos del </a:t>
            </a:r>
            <a:r>
              <a:rPr lang="es-ES_tradnl" altLang="en-US" b="1" dirty="0"/>
              <a:t>Apéndice A</a:t>
            </a:r>
            <a:r>
              <a:rPr lang="es-ES_tradnl" altLang="en-US" dirty="0"/>
              <a:t>.</a:t>
            </a:r>
            <a:endParaRPr lang="en-US" altLang="en-US" dirty="0"/>
          </a:p>
        </p:txBody>
      </p:sp>
      <p:sp>
        <p:nvSpPr>
          <p:cNvPr id="155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1CB7802-7F24-49DF-AA58-97032D70E05B}" type="slidenum">
              <a:rPr lang="en-US" altLang="en-US"/>
              <a:pPr>
                <a:spcBef>
                  <a:spcPct val="0"/>
                </a:spcBef>
              </a:pPr>
              <a:t>73</a:t>
            </a:fld>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dirty="0"/>
              <a:t> </a:t>
            </a:r>
            <a:r>
              <a:rPr lang="es-ES_tradnl" altLang="en-US" dirty="0"/>
              <a:t>Los empleadores deben notificar a cada empleado afectado de los resultados de la evaluación de exposición </a:t>
            </a:r>
            <a:r>
              <a:rPr lang="es-ES_tradnl" altLang="en-US" b="1" dirty="0"/>
              <a:t>dentro de los 5 días laborales</a:t>
            </a:r>
            <a:r>
              <a:rPr lang="es-ES_tradnl" altLang="en-US" dirty="0"/>
              <a:t> después de realizarla. Los empleados afectados son aquellos cuyas exposiciones fueron evaluadas, así como los empleados cuyas exposiciones fueron representadas por las medidas de exposición de otros empleados y aquellos empleados cuya evaluación de exposición estuvo basada en data objetiva. Las exposiciones pueden ser caracterizadas y reportadas como un rango (por ejemplo, entre el nivel de acción y el PEL). La notificación de exposición para cada empleado debe ser por escrito o publicando los resultados en un lugar que sea accesible para todos los empleados afectados.</a:t>
            </a:r>
          </a:p>
        </p:txBody>
      </p:sp>
      <p:sp>
        <p:nvSpPr>
          <p:cNvPr id="157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8E5FF5B0-6A8C-43B1-9539-85F3AB1FAD30}" type="slidenum">
              <a:rPr lang="en-US" altLang="en-US"/>
              <a:pPr>
                <a:spcBef>
                  <a:spcPct val="0"/>
                </a:spcBef>
              </a:pPr>
              <a:t>74</a:t>
            </a:fld>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ES_tradnl" altLang="en-US" dirty="0"/>
              <a:t>Cuando una evaluación de exposición revela exposiciones </a:t>
            </a:r>
            <a:r>
              <a:rPr lang="es-ES_tradnl" altLang="en-US" b="1" dirty="0"/>
              <a:t>por encima del PEL</a:t>
            </a:r>
            <a:r>
              <a:rPr lang="es-ES_tradnl" altLang="en-US" dirty="0"/>
              <a:t>, la </a:t>
            </a:r>
            <a:r>
              <a:rPr lang="es-ES_tradnl" altLang="en-US" b="1" dirty="0"/>
              <a:t>notificación escrita debe también describir la acción correctiva</a:t>
            </a:r>
            <a:r>
              <a:rPr lang="es-ES_tradnl" altLang="en-US" dirty="0"/>
              <a:t> que está tomando el empleador para </a:t>
            </a:r>
            <a:r>
              <a:rPr lang="es-ES_tradnl" altLang="en-US" b="1" dirty="0"/>
              <a:t>reducir la exposición de los empleados a o debajo del PEL.</a:t>
            </a:r>
            <a:endParaRPr lang="en-US" altLang="en-US" dirty="0"/>
          </a:p>
          <a:p>
            <a:pPr algn="just"/>
            <a:r>
              <a:rPr lang="es-ES_tradnl" altLang="en-US" dirty="0"/>
              <a:t> </a:t>
            </a:r>
            <a:endParaRPr lang="en-US" altLang="en-US" dirty="0"/>
          </a:p>
          <a:p>
            <a:pPr algn="just"/>
            <a:r>
              <a:rPr lang="es-ES_tradnl" altLang="en-US" dirty="0"/>
              <a:t>Las acciones correctivas incluyen </a:t>
            </a:r>
            <a:r>
              <a:rPr lang="es-ES_tradnl" altLang="en-US" b="1" dirty="0"/>
              <a:t>controles de ingeniería. </a:t>
            </a:r>
            <a:r>
              <a:rPr lang="es-ES_tradnl" altLang="en-US" dirty="0"/>
              <a:t>Sin embargo,</a:t>
            </a:r>
            <a:r>
              <a:rPr lang="es-ES_tradnl" altLang="en-US" b="1" dirty="0"/>
              <a:t> si los controles de ingeniería no son factibles </a:t>
            </a:r>
            <a:r>
              <a:rPr lang="es-ES_tradnl" altLang="en-US" dirty="0"/>
              <a:t>o el empleador necesita </a:t>
            </a:r>
            <a:r>
              <a:rPr lang="es-ES_tradnl" altLang="en-US" b="1" dirty="0"/>
              <a:t>más de 5 días para identificar los controles de ingeniería correctos</a:t>
            </a:r>
            <a:r>
              <a:rPr lang="es-ES_tradnl" altLang="en-US" dirty="0"/>
              <a:t>, </a:t>
            </a:r>
            <a:r>
              <a:rPr lang="es-ES_tradnl" altLang="en-US" b="1" dirty="0"/>
              <a:t>la protección respiratoria es</a:t>
            </a:r>
            <a:r>
              <a:rPr lang="es-ES_tradnl" altLang="en-US" dirty="0"/>
              <a:t> la </a:t>
            </a:r>
            <a:r>
              <a:rPr lang="es-ES_tradnl" altLang="en-US" b="1" dirty="0"/>
              <a:t>acción correctiva </a:t>
            </a:r>
            <a:r>
              <a:rPr lang="es-ES_tradnl" altLang="en-US" dirty="0"/>
              <a:t>que sería descrita en la notificación escrita.</a:t>
            </a:r>
          </a:p>
        </p:txBody>
      </p:sp>
      <p:sp>
        <p:nvSpPr>
          <p:cNvPr id="159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5A32762-0417-4A56-AEF5-482397238BFC}" type="slidenum">
              <a:rPr lang="en-US" altLang="en-US"/>
              <a:pPr>
                <a:spcBef>
                  <a:spcPct val="0"/>
                </a:spcBef>
              </a:pPr>
              <a:t>75</a:t>
            </a:fld>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dirty="0">
                <a:cs typeface="Times New Roman" panose="02020603050405020304" pitchFamily="18" charset="0"/>
              </a:rPr>
              <a:t> </a:t>
            </a:r>
            <a:r>
              <a:rPr lang="es-ES_tradnl" altLang="en-US" dirty="0"/>
              <a:t>El empleador </a:t>
            </a:r>
            <a:r>
              <a:rPr lang="es-ES_tradnl" altLang="en-US" b="1" dirty="0"/>
              <a:t>debe permitir</a:t>
            </a:r>
            <a:r>
              <a:rPr lang="es-ES_tradnl" altLang="en-US" dirty="0"/>
              <a:t> a los empleados afectados o sus representantes designados observar cualquier monitoreo del aire de la exposición del empleado a sílice. Cuando sea necesario, los empleadores deben proveer ropa protectora y/o equipos (ejemplo: respirador) sin costo alguno al observador, y asegurarse que el observador use esa ropa o equipo. Si la observación puede hacerse desde afuera del área de peligro, no se necesitará ropa o equipo protectores.</a:t>
            </a:r>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EACFB67B-E22F-4008-9226-2E997F7EC1B1}" type="slidenum">
              <a:rPr lang="en-US" altLang="en-US"/>
              <a:pPr>
                <a:spcBef>
                  <a:spcPct val="0"/>
                </a:spcBef>
              </a:pPr>
              <a:t>76</a:t>
            </a:fld>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dirty="0"/>
              <a:t> </a:t>
            </a:r>
            <a:r>
              <a:rPr lang="es-ES_tradnl" altLang="en-US" dirty="0"/>
              <a:t>Los empleadores deben usar controles de ingeniería y prácticas laborales para reducir y mantener la exposición de los empleados a sílice cristalina respirable a o por debajo del PEL. Si los controles de ingeniería y prácticas de control posibles no son efectivos para reducir la exposición de los empleados a o por debajo del PEL, los empleadores deben aun usar los métodos de control factibles para reducir las exposiciones al valor más bajo posible y además usar protección respiratoria junto con esos controles.</a:t>
            </a:r>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AD85D7D-158B-4F5F-80F2-CB086FFB8CAC}" type="slidenum">
              <a:rPr lang="en-US" altLang="en-US"/>
              <a:pPr>
                <a:spcBef>
                  <a:spcPct val="0"/>
                </a:spcBef>
              </a:pPr>
              <a:t>77</a:t>
            </a:fld>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s-ES_tradnl" altLang="en-US" dirty="0"/>
              <a:t>Los empleadores que sigan </a:t>
            </a:r>
            <a:r>
              <a:rPr lang="es-ES_tradnl" altLang="en-US" b="1" dirty="0"/>
              <a:t>cualquiera de los métodos de control de exposición </a:t>
            </a:r>
            <a:r>
              <a:rPr lang="es-ES_tradnl" altLang="en-US" dirty="0"/>
              <a:t>(Tabla 1 o alternativa) debe proveer protección respiratoria.</a:t>
            </a:r>
            <a:endParaRPr lang="en-US" altLang="en-US" dirty="0"/>
          </a:p>
          <a:p>
            <a:pPr algn="just"/>
            <a:r>
              <a:rPr lang="es-ES_tradnl" altLang="en-US" dirty="0"/>
              <a:t>La protección respiratoria es necesaria bajo las siguientes condiciones</a:t>
            </a:r>
            <a:endParaRPr lang="en-US" altLang="en-US" dirty="0"/>
          </a:p>
          <a:p>
            <a:pPr lvl="2" algn="just">
              <a:buFontTx/>
              <a:buChar char="•"/>
            </a:pPr>
            <a:r>
              <a:rPr lang="es-ES_tradnl" altLang="en-US" dirty="0"/>
              <a:t>Cuando la exposición exceda el PEL </a:t>
            </a:r>
            <a:r>
              <a:rPr lang="es-ES_tradnl" altLang="en-US" b="1" dirty="0"/>
              <a:t>durante periodos necesarios para implementar controles de ingeniería y prácticas laborales </a:t>
            </a:r>
            <a:r>
              <a:rPr lang="es-ES_tradnl" altLang="en-US" dirty="0"/>
              <a:t>viables; y/o</a:t>
            </a:r>
            <a:endParaRPr lang="en-US" altLang="en-US" dirty="0"/>
          </a:p>
          <a:p>
            <a:pPr lvl="2" algn="just">
              <a:buFontTx/>
              <a:buChar char="•"/>
            </a:pPr>
            <a:r>
              <a:rPr lang="es-ES_tradnl" altLang="en-US" dirty="0"/>
              <a:t>Cuando la exposición exceda el PEL</a:t>
            </a:r>
            <a:r>
              <a:rPr lang="es-ES_tradnl" altLang="en-US" b="1" dirty="0"/>
              <a:t> durante </a:t>
            </a:r>
            <a:r>
              <a:rPr lang="es-ES_tradnl" altLang="en-US" dirty="0"/>
              <a:t>tareas, como algunas tareas de </a:t>
            </a:r>
            <a:r>
              <a:rPr lang="es-ES_tradnl" altLang="en-US" b="1" dirty="0"/>
              <a:t>mantenimiento</a:t>
            </a:r>
            <a:r>
              <a:rPr lang="es-ES_tradnl" altLang="en-US" dirty="0"/>
              <a:t> y </a:t>
            </a:r>
            <a:r>
              <a:rPr lang="es-ES_tradnl" altLang="en-US" b="1" dirty="0"/>
              <a:t>reparación</a:t>
            </a:r>
            <a:r>
              <a:rPr lang="es-ES_tradnl" altLang="en-US" dirty="0"/>
              <a:t>, para las cuales controles de ingeniería y prácticas laborales no son viables.</a:t>
            </a:r>
            <a:endParaRPr lang="en-US" altLang="en-US" dirty="0"/>
          </a:p>
        </p:txBody>
      </p:sp>
      <p:sp>
        <p:nvSpPr>
          <p:cNvPr id="165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4395DE9-4D8C-4C2B-9F47-5E63AB6D0C3E}" type="slidenum">
              <a:rPr lang="en-US" altLang="en-US"/>
              <a:pPr>
                <a:spcBef>
                  <a:spcPct val="0"/>
                </a:spcBef>
              </a:pPr>
              <a:t>78</a:t>
            </a:fld>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0"/>
              </a:spcBef>
            </a:pPr>
            <a:r>
              <a:rPr lang="en-US" altLang="en-US" dirty="0">
                <a:cs typeface="Times New Roman" panose="02020603050405020304" pitchFamily="18" charset="0"/>
              </a:rPr>
              <a:t> </a:t>
            </a:r>
            <a:r>
              <a:rPr lang="es-ES_tradnl" altLang="en-US" dirty="0"/>
              <a:t>Además del cumplimiento de los requisitos de uso de controles de ingeniería y prácticas laborales, de acuerdo a la jerarquía de controles, los empleadores de la construcción que realizan operaciones de chorreado abrasivo usando agentes de chorreo que contienen sílice o que realizan chorreado abrasivo sobre estructuras que contienen sílice, deben también cumplir con otras normas relevantes, como </a:t>
            </a:r>
            <a:r>
              <a:rPr lang="es-ES_tradnl" altLang="en-US" b="1" dirty="0"/>
              <a:t>la norma de ventilación para construcción (29 CFR 1926.57)</a:t>
            </a:r>
            <a:r>
              <a:rPr lang="es-ES_tradnl" altLang="en-US" dirty="0"/>
              <a:t>. Esta norma es simplemente una referencia cruzada que los empleadores de la construcción deben cumplir cuando realizan chorreado abrasivo. Esta norma contiene requisitos para ventilación y equipo de protección para el personal, incluyendo respiradores.</a:t>
            </a:r>
            <a:endParaRPr lang="en-US" altLang="en-US" dirty="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B518849-98BE-44C2-8B3E-CF589EEF776B}" type="slidenum">
              <a:rPr lang="en-US" altLang="en-US"/>
              <a:pPr>
                <a:spcBef>
                  <a:spcPct val="0"/>
                </a:spcBef>
              </a:pPr>
              <a:t>79</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dirty="0"/>
              <a:t> </a:t>
            </a:r>
            <a:r>
              <a:rPr lang="es-ES_tradnl" altLang="en-US" dirty="0"/>
              <a:t>El entrenador distribuye las hojas de inscripción a los participantes. </a:t>
            </a:r>
            <a:endParaRPr lang="en-US" altLang="en-US" dirty="0"/>
          </a:p>
          <a:p>
            <a:pPr algn="just"/>
            <a:r>
              <a:rPr lang="es-ES_tradnl" altLang="en-US" dirty="0"/>
              <a:t> </a:t>
            </a:r>
            <a:endParaRPr lang="en-US" altLang="en-US" dirty="0"/>
          </a:p>
          <a:p>
            <a:pPr algn="just"/>
            <a:endParaRPr lang="es-ES_tradnl" altLang="en-US" dirty="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5F02B3E2-69D5-40BC-8A43-7F9EB987F0A5}" type="slidenum">
              <a:rPr lang="en-US" altLang="en-US">
                <a:solidFill>
                  <a:srgbClr val="000000"/>
                </a:solidFill>
              </a:rPr>
              <a:pPr>
                <a:spcBef>
                  <a:spcPct val="0"/>
                </a:spcBef>
              </a:pPr>
              <a:t>8</a:t>
            </a:fld>
            <a:endParaRPr lang="en-US" altLang="en-US" dirty="0">
              <a:solidFill>
                <a:srgbClr val="000000"/>
              </a:solidFil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dirty="0"/>
              <a:t> </a:t>
            </a:r>
            <a:r>
              <a:rPr lang="es-ES_tradnl" altLang="en-US" dirty="0"/>
              <a:t>Antes de cumplir los requisitos de la norma de Sílice Cristalina Respirable, los empleadores deben determinar si la norma de sílice se aplica a sus sitios de trabajo. Si los empleados pueden estar expuestos a sílice cristalina respirable a o por encima de 25 µg/m3 en un turno de 8 horas TWA bajo cualquier condición predecible, mientras realizan actividades de construcción, entonces el/la empleador(a) tiene la opción de cumplir con la norma usando cualquiera de los métodos especificados para el control de exposición (Tabla 1) o los métodos alternativos de control de exposición.</a:t>
            </a:r>
          </a:p>
          <a:p>
            <a:pPr algn="just"/>
            <a:endParaRPr lang="en-US" altLang="en-US" dirty="0"/>
          </a:p>
          <a:p>
            <a:pPr algn="just"/>
            <a:r>
              <a:rPr lang="es-ES_tradnl" altLang="en-US" dirty="0"/>
              <a:t>La hoja de ruta presentada en la diapositiva arriba muestra los requerimientos que el empleador debe cumplir bajo la norma, basado en el método de cumplimiento que sigan.</a:t>
            </a:r>
            <a:endParaRPr lang="en-US" altLang="en-US" dirty="0"/>
          </a:p>
        </p:txBody>
      </p:sp>
      <p:sp>
        <p:nvSpPr>
          <p:cNvPr id="169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53302AA-17AE-4FC3-8D15-196ADEF01380}" type="slidenum">
              <a:rPr lang="en-US" altLang="en-US"/>
              <a:pPr>
                <a:spcBef>
                  <a:spcPct val="0"/>
                </a:spcBef>
              </a:pPr>
              <a:t>80</a:t>
            </a:fld>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dirty="0"/>
              <a:t> </a:t>
            </a:r>
            <a:r>
              <a:rPr lang="es-ES_tradnl" altLang="en-US" dirty="0"/>
              <a:t>Información adicional puede ser recopilada de las fuentes y documentos presentados arriba. </a:t>
            </a:r>
            <a:endParaRPr lang="en-US" altLang="en-US" dirty="0"/>
          </a:p>
          <a:p>
            <a:pPr algn="just"/>
            <a:r>
              <a:rPr lang="es-ES_tradnl" altLang="en-US" dirty="0"/>
              <a:t> </a:t>
            </a:r>
            <a:r>
              <a:rPr lang="en-US" altLang="en-US" dirty="0"/>
              <a:t> </a:t>
            </a:r>
            <a:endParaRPr lang="es-ES_tradnl" altLang="en-US" dirty="0"/>
          </a:p>
        </p:txBody>
      </p:sp>
      <p:sp>
        <p:nvSpPr>
          <p:cNvPr id="172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1E620FCF-5450-4BF0-B96E-605E5850821E}" type="slidenum">
              <a:rPr lang="en-US" altLang="en-US">
                <a:solidFill>
                  <a:srgbClr val="000000"/>
                </a:solidFill>
              </a:rPr>
              <a:pPr>
                <a:spcBef>
                  <a:spcPct val="0"/>
                </a:spcBef>
              </a:pPr>
              <a:t>81</a:t>
            </a:fld>
            <a:endParaRPr lang="en-US" altLang="en-US" dirty="0">
              <a:solidFill>
                <a:srgbClr val="000000"/>
              </a:solidFil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11602CB-C087-4FD6-8F90-E5D256F56F92}" type="slidenum">
              <a:rPr lang="en-US" altLang="en-US"/>
              <a:pPr>
                <a:spcBef>
                  <a:spcPct val="0"/>
                </a:spcBef>
              </a:pPr>
              <a:t>82</a:t>
            </a:fld>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100" dirty="0"/>
              <a:t> </a:t>
            </a:r>
            <a:r>
              <a:rPr lang="es-ES_tradnl" altLang="en-US" sz="1100" dirty="0"/>
              <a:t>El entrenador distribuye copias del “</a:t>
            </a:r>
            <a:r>
              <a:rPr lang="es-ES_tradnl" altLang="ja-JP" sz="1100" dirty="0" err="1"/>
              <a:t>Posttest</a:t>
            </a:r>
            <a:r>
              <a:rPr lang="es-ES_tradnl" altLang="en-US" sz="1100" dirty="0"/>
              <a:t>”</a:t>
            </a:r>
            <a:r>
              <a:rPr lang="es-ES_tradnl" altLang="ja-JP" sz="1100" dirty="0"/>
              <a:t> a los participantes.</a:t>
            </a:r>
            <a:endParaRPr lang="en-US" altLang="ja-JP" sz="1100" dirty="0"/>
          </a:p>
          <a:p>
            <a:r>
              <a:rPr lang="es-ES_tradnl" altLang="en-US" sz="1100" dirty="0"/>
              <a:t> </a:t>
            </a:r>
            <a:endParaRPr lang="en-US" altLang="en-US" sz="1100" dirty="0"/>
          </a:p>
          <a:p>
            <a:endParaRPr lang="es-ES_tradnl" altLang="en-US" sz="1100" dirty="0"/>
          </a:p>
        </p:txBody>
      </p:sp>
      <p:sp>
        <p:nvSpPr>
          <p:cNvPr id="176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F8FF0D8-0D01-48FC-8686-7338132C2C6B}" type="slidenum">
              <a:rPr lang="en-US" altLang="en-US">
                <a:solidFill>
                  <a:srgbClr val="000000"/>
                </a:solidFill>
              </a:rPr>
              <a:pPr>
                <a:spcBef>
                  <a:spcPct val="0"/>
                </a:spcBef>
              </a:pPr>
              <a:t>83</a:t>
            </a:fld>
            <a:endParaRPr lang="en-US" altLang="en-US" dirty="0">
              <a:solidFill>
                <a:srgbClr val="000000"/>
              </a:solidFil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dirty="0"/>
              <a:t> </a:t>
            </a:r>
            <a:r>
              <a:rPr lang="es-ES_tradnl" altLang="en-US" dirty="0"/>
              <a:t>El entrenador le pide a los participantes calificar el pre-test y el </a:t>
            </a:r>
            <a:r>
              <a:rPr lang="es-ES_tradnl" altLang="en-US" dirty="0" err="1"/>
              <a:t>posttest</a:t>
            </a:r>
            <a:r>
              <a:rPr lang="es-ES_tradnl" altLang="en-US" dirty="0"/>
              <a:t> mientras les da las respuestas correctas para cada pregunta. Si los participantes tienen alguna pregunta o piden una clarificación adicional a alguna pregunta el entrenador responde y explica esas preguntas.</a:t>
            </a:r>
            <a:endParaRPr lang="en-US" altLang="en-US" dirty="0"/>
          </a:p>
        </p:txBody>
      </p:sp>
      <p:sp>
        <p:nvSpPr>
          <p:cNvPr id="178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60228873-A6D2-455A-88BB-7248799D877B}" type="slidenum">
              <a:rPr lang="en-US" altLang="en-US">
                <a:solidFill>
                  <a:srgbClr val="000000"/>
                </a:solidFill>
              </a:rPr>
              <a:pPr>
                <a:spcBef>
                  <a:spcPct val="0"/>
                </a:spcBef>
              </a:pPr>
              <a:t>84</a:t>
            </a:fld>
            <a:endParaRPr lang="en-US" altLang="en-US" dirty="0">
              <a:solidFill>
                <a:srgbClr val="000000"/>
              </a:solidFil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en-US" dirty="0"/>
              <a:t> </a:t>
            </a:r>
            <a:r>
              <a:rPr lang="es-ES_tradnl" altLang="en-US" dirty="0"/>
              <a:t>El entrenador distribuye copias de la “encuesta de opinión” a los participantes. Una vez que los participantes terminan la encuesta de opinión, todas las copias que tienen los participantes son recogidas. (hoja de inscripción, </a:t>
            </a:r>
            <a:r>
              <a:rPr lang="es-ES_tradnl" altLang="en-US" dirty="0" err="1"/>
              <a:t>pretest</a:t>
            </a:r>
            <a:r>
              <a:rPr lang="es-ES_tradnl" altLang="en-US" dirty="0"/>
              <a:t>, </a:t>
            </a:r>
            <a:r>
              <a:rPr lang="es-ES_tradnl" altLang="en-US" dirty="0" err="1"/>
              <a:t>posttest</a:t>
            </a:r>
            <a:r>
              <a:rPr lang="es-ES_tradnl" altLang="en-US" dirty="0"/>
              <a:t> y encuesta de opinión). </a:t>
            </a:r>
            <a:endParaRPr lang="en-US" altLang="en-US" dirty="0"/>
          </a:p>
        </p:txBody>
      </p:sp>
      <p:sp>
        <p:nvSpPr>
          <p:cNvPr id="180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D908E922-E2E0-44B1-9CB8-2542A3C73D2B}" type="slidenum">
              <a:rPr lang="en-US" altLang="en-US">
                <a:solidFill>
                  <a:srgbClr val="000000"/>
                </a:solidFill>
              </a:rPr>
              <a:pPr>
                <a:spcBef>
                  <a:spcPct val="0"/>
                </a:spcBef>
              </a:pPr>
              <a:t>85</a:t>
            </a:fld>
            <a:endParaRPr lang="en-US" altLang="en-US" dirty="0">
              <a:solidFill>
                <a:srgbClr val="000000"/>
              </a:solidFil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F9F2AFE5-4FC6-4F42-BD0B-1B9D1C53C0B6}" type="slidenum">
              <a:rPr lang="en-US" altLang="en-US"/>
              <a:pPr>
                <a:spcBef>
                  <a:spcPct val="0"/>
                </a:spcBef>
              </a:pPr>
              <a:t>86</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 </a:t>
            </a:r>
            <a:r>
              <a:rPr lang="es-ES_tradnl" altLang="en-US" dirty="0"/>
              <a:t>El entrenador entrega los “</a:t>
            </a:r>
            <a:r>
              <a:rPr lang="es-ES_tradnl" altLang="ja-JP" dirty="0" err="1"/>
              <a:t>Pretests</a:t>
            </a:r>
            <a:r>
              <a:rPr lang="es-ES_tradnl" altLang="en-US" dirty="0"/>
              <a:t>”</a:t>
            </a:r>
            <a:r>
              <a:rPr lang="es-ES_tradnl" altLang="ja-JP" dirty="0"/>
              <a:t> a los participantes.</a:t>
            </a:r>
            <a:endParaRPr lang="en-US" altLang="ja-JP" dirty="0"/>
          </a:p>
          <a:p>
            <a:r>
              <a:rPr lang="es-ES_tradnl" altLang="en-US" dirty="0"/>
              <a:t> </a:t>
            </a:r>
            <a:endParaRPr lang="en-US" altLang="en-US" dirty="0"/>
          </a:p>
          <a:p>
            <a:endParaRPr lang="es-ES_tradnl" altLang="en-US" dirty="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952ECB3E-6724-43F2-94C9-32525A4E7AAB}" type="slidenum">
              <a:rPr lang="en-US" altLang="en-US">
                <a:solidFill>
                  <a:srgbClr val="000000"/>
                </a:solidFill>
              </a:rPr>
              <a:pPr>
                <a:spcBef>
                  <a:spcPct val="0"/>
                </a:spcBef>
              </a:pPr>
              <a:t>9</a:t>
            </a:fld>
            <a:endParaRPr lang="en-US" altLang="en-US" dirty="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263574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113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3964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551328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a:prstGeom prst="rect">
            <a:avLst/>
          </a:prstGeom>
        </p:spPr>
        <p:txBody>
          <a:bodyPr vert="horz"/>
          <a:lstStyle/>
          <a:p>
            <a:r>
              <a:rPr lang="en-US" dirty="0"/>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097899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69918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564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0320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763528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825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4627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8229600" cy="1143000"/>
          </a:xfrm>
          <a:prstGeom prst="rect">
            <a:avLst/>
          </a:prstGeom>
        </p:spPr>
        <p:txBody>
          <a:bodyPr vert="horz"/>
          <a:lstStyle/>
          <a:p>
            <a:r>
              <a:rPr lang="en-US" dirty="0"/>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860357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749918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8879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4407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91471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33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9661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737412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0433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32729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49986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owerpointw2.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55113" cy="70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8" r:id="rId1"/>
    <p:sldLayoutId id="214748389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4400">
          <a:solidFill>
            <a:schemeClr val="tx2"/>
          </a:solidFill>
          <a:latin typeface="Times" pitchFamily="-112" charset="0"/>
          <a:ea typeface="MS PGothic" panose="020B0600070205080204" pitchFamily="34" charset="-128"/>
          <a:cs typeface="ＭＳ Ｐゴシック" charset="-128"/>
        </a:defRPr>
      </a:lvl2pPr>
      <a:lvl3pPr algn="ctr" rtl="0" eaLnBrk="0" fontAlgn="base" hangingPunct="0">
        <a:spcBef>
          <a:spcPct val="0"/>
        </a:spcBef>
        <a:spcAft>
          <a:spcPct val="0"/>
        </a:spcAft>
        <a:defRPr sz="4400">
          <a:solidFill>
            <a:schemeClr val="tx2"/>
          </a:solidFill>
          <a:latin typeface="Times" pitchFamily="-112" charset="0"/>
          <a:ea typeface="MS PGothic" panose="020B0600070205080204" pitchFamily="34" charset="-128"/>
          <a:cs typeface="ＭＳ Ｐゴシック" charset="-128"/>
        </a:defRPr>
      </a:lvl3pPr>
      <a:lvl4pPr algn="ctr" rtl="0" eaLnBrk="0" fontAlgn="base" hangingPunct="0">
        <a:spcBef>
          <a:spcPct val="0"/>
        </a:spcBef>
        <a:spcAft>
          <a:spcPct val="0"/>
        </a:spcAft>
        <a:defRPr sz="4400">
          <a:solidFill>
            <a:schemeClr val="tx2"/>
          </a:solidFill>
          <a:latin typeface="Times" pitchFamily="-112" charset="0"/>
          <a:ea typeface="MS PGothic" panose="020B0600070205080204" pitchFamily="34" charset="-128"/>
          <a:cs typeface="ＭＳ Ｐゴシック" charset="-128"/>
        </a:defRPr>
      </a:lvl4pPr>
      <a:lvl5pPr algn="ctr" rtl="0" eaLnBrk="0" fontAlgn="base" hangingPunct="0">
        <a:spcBef>
          <a:spcPct val="0"/>
        </a:spcBef>
        <a:spcAft>
          <a:spcPct val="0"/>
        </a:spcAft>
        <a:defRPr sz="4400">
          <a:solidFill>
            <a:schemeClr val="tx2"/>
          </a:solidFill>
          <a:latin typeface="Times" pitchFamily="-112" charset="0"/>
          <a:ea typeface="MS PGothic" panose="020B0600070205080204" pitchFamily="34" charset="-128"/>
          <a:cs typeface="ＭＳ Ｐゴシック"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powerpointw2.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55113" cy="707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88" r:id="rId1"/>
    <p:sldLayoutId id="2147483899"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hf hdr="0" ftr="0"/>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4400">
          <a:solidFill>
            <a:schemeClr val="tx2"/>
          </a:solidFill>
          <a:latin typeface="Times" pitchFamily="-112" charset="0"/>
          <a:ea typeface="MS PGothic" panose="020B0600070205080204" pitchFamily="34" charset="-128"/>
          <a:cs typeface="ＭＳ Ｐゴシック" charset="-128"/>
        </a:defRPr>
      </a:lvl2pPr>
      <a:lvl3pPr algn="ctr" rtl="0" eaLnBrk="0" fontAlgn="base" hangingPunct="0">
        <a:spcBef>
          <a:spcPct val="0"/>
        </a:spcBef>
        <a:spcAft>
          <a:spcPct val="0"/>
        </a:spcAft>
        <a:defRPr sz="4400">
          <a:solidFill>
            <a:schemeClr val="tx2"/>
          </a:solidFill>
          <a:latin typeface="Times" pitchFamily="-112" charset="0"/>
          <a:ea typeface="MS PGothic" panose="020B0600070205080204" pitchFamily="34" charset="-128"/>
          <a:cs typeface="ＭＳ Ｐゴシック" charset="-128"/>
        </a:defRPr>
      </a:lvl3pPr>
      <a:lvl4pPr algn="ctr" rtl="0" eaLnBrk="0" fontAlgn="base" hangingPunct="0">
        <a:spcBef>
          <a:spcPct val="0"/>
        </a:spcBef>
        <a:spcAft>
          <a:spcPct val="0"/>
        </a:spcAft>
        <a:defRPr sz="4400">
          <a:solidFill>
            <a:schemeClr val="tx2"/>
          </a:solidFill>
          <a:latin typeface="Times" pitchFamily="-112" charset="0"/>
          <a:ea typeface="MS PGothic" panose="020B0600070205080204" pitchFamily="34" charset="-128"/>
          <a:cs typeface="ＭＳ Ｐゴシック" charset="-128"/>
        </a:defRPr>
      </a:lvl4pPr>
      <a:lvl5pPr algn="ctr" rtl="0" eaLnBrk="0" fontAlgn="base" hangingPunct="0">
        <a:spcBef>
          <a:spcPct val="0"/>
        </a:spcBef>
        <a:spcAft>
          <a:spcPct val="0"/>
        </a:spcAft>
        <a:defRPr sz="4400">
          <a:solidFill>
            <a:schemeClr val="tx2"/>
          </a:solidFill>
          <a:latin typeface="Times" pitchFamily="-112" charset="0"/>
          <a:ea typeface="MS PGothic" panose="020B0600070205080204" pitchFamily="34" charset="-128"/>
          <a:cs typeface="ＭＳ Ｐゴシック"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osha.gov/OshDoc/data_General_Facts/whistleblower_rights.pdf"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5.wmf"/><Relationship Id="rId4" Type="http://schemas.openxmlformats.org/officeDocument/2006/relationships/image" Target="../media/image4.wmf"/></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osha.gov/OshDoc/Directive_pdf/CPL_03-00-007.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270"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270"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5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png"/><Relationship Id="rId4" Type="http://schemas.openxmlformats.org/officeDocument/2006/relationships/image" Target="../media/image38.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silica-safe.org/" TargetMode="Externa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3.xml"/><Relationship Id="rId1" Type="http://schemas.openxmlformats.org/officeDocument/2006/relationships/slideLayout" Target="../slideLayouts/slideLayout13.xml"/><Relationship Id="rId4" Type="http://schemas.openxmlformats.org/officeDocument/2006/relationships/image" Target="../media/image44.jpe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674688" y="2087563"/>
            <a:ext cx="7942262" cy="700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4000" b="1" dirty="0">
                <a:latin typeface="Times New Roman" panose="02020603050405020304" pitchFamily="18" charset="0"/>
                <a:cs typeface="Times New Roman" panose="02020603050405020304" pitchFamily="18" charset="0"/>
              </a:rPr>
              <a:t>SÍLICE CRISTALINA</a:t>
            </a:r>
            <a:br>
              <a:rPr lang="en-US" altLang="en-US" sz="4000" b="1" dirty="0">
                <a:latin typeface="Times New Roman" panose="02020603050405020304" pitchFamily="18" charset="0"/>
                <a:cs typeface="Times New Roman" panose="02020603050405020304" pitchFamily="18" charset="0"/>
              </a:rPr>
            </a:br>
            <a:r>
              <a:rPr lang="en-US" altLang="en-US" sz="4000" b="1" dirty="0">
                <a:solidFill>
                  <a:srgbClr val="000000"/>
                </a:solidFill>
                <a:latin typeface="Times New Roman" panose="02020603050405020304" pitchFamily="18" charset="0"/>
                <a:cs typeface="Times New Roman" panose="02020603050405020304" pitchFamily="18" charset="0"/>
              </a:rPr>
              <a:t>RESPIRABLE</a:t>
            </a:r>
            <a:r>
              <a:rPr lang="en-US" altLang="en-US" sz="4000" b="1" dirty="0">
                <a:latin typeface="Times New Roman" panose="02020603050405020304" pitchFamily="18" charset="0"/>
                <a:cs typeface="Times New Roman" panose="02020603050405020304" pitchFamily="18" charset="0"/>
              </a:rPr>
              <a:t> </a:t>
            </a:r>
            <a:br>
              <a:rPr lang="en-US" altLang="en-US" sz="4000" b="1" dirty="0">
                <a:latin typeface="Times New Roman" panose="02020603050405020304" pitchFamily="18" charset="0"/>
                <a:cs typeface="Times New Roman" panose="02020603050405020304" pitchFamily="18" charset="0"/>
              </a:rPr>
            </a:br>
            <a:endParaRPr lang="en-US" altLang="en-US" sz="4000" b="1" dirty="0">
              <a:latin typeface="Times New Roman" panose="02020603050405020304" pitchFamily="18" charset="0"/>
              <a:cs typeface="Times New Roman" panose="02020603050405020304" pitchFamily="18" charset="0"/>
            </a:endParaRPr>
          </a:p>
        </p:txBody>
      </p:sp>
      <p:sp>
        <p:nvSpPr>
          <p:cNvPr id="7171" name="Subtitle 2"/>
          <p:cNvSpPr txBox="1">
            <a:spLocks/>
          </p:cNvSpPr>
          <p:nvPr/>
        </p:nvSpPr>
        <p:spPr bwMode="auto">
          <a:xfrm>
            <a:off x="757238" y="3741738"/>
            <a:ext cx="75946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spcBef>
                <a:spcPct val="20000"/>
              </a:spcBef>
            </a:pPr>
            <a:r>
              <a:rPr lang="en-US" altLang="en-US" b="1"/>
              <a:t>Una revisión del Nuevo Estándar de OSHA</a:t>
            </a:r>
          </a:p>
          <a:p>
            <a:pPr algn="ctr">
              <a:spcBef>
                <a:spcPct val="20000"/>
              </a:spcBef>
            </a:pPr>
            <a:r>
              <a:rPr lang="en-US" altLang="en-US" b="1"/>
              <a:t>(29. CFR. 1926.1153)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1765300" y="0"/>
            <a:ext cx="73787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4000" b="1" dirty="0">
                <a:solidFill>
                  <a:schemeClr val="bg1"/>
                </a:solidFill>
              </a:rPr>
              <a:t>Derechos de </a:t>
            </a:r>
            <a:r>
              <a:rPr lang="en-US" altLang="en-US" sz="4000" b="1" dirty="0" err="1">
                <a:solidFill>
                  <a:schemeClr val="bg1"/>
                </a:solidFill>
              </a:rPr>
              <a:t>los</a:t>
            </a:r>
            <a:r>
              <a:rPr lang="en-US" altLang="en-US" sz="4000" b="1" dirty="0">
                <a:solidFill>
                  <a:schemeClr val="bg1"/>
                </a:solidFill>
              </a:rPr>
              <a:t> </a:t>
            </a:r>
            <a:r>
              <a:rPr lang="en-US" altLang="en-US" sz="4000" b="1" dirty="0" err="1">
                <a:solidFill>
                  <a:schemeClr val="bg1"/>
                </a:solidFill>
              </a:rPr>
              <a:t>Trabajadores</a:t>
            </a:r>
            <a:r>
              <a:rPr lang="en-US" altLang="en-US" sz="4000" b="1" dirty="0">
                <a:solidFill>
                  <a:schemeClr val="bg1"/>
                </a:solidFill>
              </a:rPr>
              <a:t> </a:t>
            </a:r>
            <a:br>
              <a:rPr lang="en-US" altLang="en-US" sz="4000" b="1" dirty="0">
                <a:solidFill>
                  <a:schemeClr val="bg1"/>
                </a:solidFill>
              </a:rPr>
            </a:br>
            <a:r>
              <a:rPr lang="en-US" altLang="en-US" sz="4000" b="1" dirty="0" err="1">
                <a:solidFill>
                  <a:schemeClr val="bg1"/>
                </a:solidFill>
              </a:rPr>
              <a:t>según</a:t>
            </a:r>
            <a:r>
              <a:rPr lang="en-US" altLang="en-US" sz="4000" b="1" dirty="0">
                <a:solidFill>
                  <a:schemeClr val="bg1"/>
                </a:solidFill>
              </a:rPr>
              <a:t> la Ley de OSH</a:t>
            </a:r>
            <a:r>
              <a:rPr lang="tr-TR" altLang="en-US" sz="4000" b="1" dirty="0">
                <a:solidFill>
                  <a:schemeClr val="bg1"/>
                </a:solidFill>
              </a:rPr>
              <a:t/>
            </a:r>
            <a:br>
              <a:rPr lang="tr-TR" altLang="en-US" sz="4000" b="1" dirty="0">
                <a:solidFill>
                  <a:schemeClr val="bg1"/>
                </a:solidFill>
              </a:rPr>
            </a:br>
            <a:endParaRPr lang="tr-TR" altLang="en-US" sz="3800" b="1" dirty="0">
              <a:solidFill>
                <a:srgbClr val="FFFFFF"/>
              </a:solidFill>
              <a:latin typeface="Arial" panose="020B0604020202020204" pitchFamily="34" charset="0"/>
              <a:cs typeface="Tahoma" panose="020B0604030504040204" pitchFamily="34" charset="0"/>
            </a:endParaRPr>
          </a:p>
        </p:txBody>
      </p:sp>
      <p:sp>
        <p:nvSpPr>
          <p:cNvPr id="25603" name="Content Placeholder 1"/>
          <p:cNvSpPr>
            <a:spLocks noGrp="1"/>
          </p:cNvSpPr>
          <p:nvPr>
            <p:ph sz="half" idx="1"/>
          </p:nvPr>
        </p:nvSpPr>
        <p:spPr bwMode="auto">
          <a:xfrm>
            <a:off x="203200" y="1328738"/>
            <a:ext cx="8494713"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400" b="1"/>
              <a:t>Los trabajadores tienen derecho a condiciones laborales seguras y saludables</a:t>
            </a:r>
            <a:r>
              <a:rPr lang="en-US" altLang="en-US" sz="2200">
                <a:latin typeface="Times New Roman" panose="02020603050405020304" pitchFamily="18" charset="0"/>
                <a:cs typeface="Times New Roman" panose="02020603050405020304" pitchFamily="18" charset="0"/>
              </a:rPr>
              <a:t>. </a:t>
            </a:r>
            <a:r>
              <a:rPr lang="en-US" altLang="en-US" sz="2400"/>
              <a:t>La Ley de OSH otorga a los trabajadores el derecho a:</a:t>
            </a:r>
            <a:endParaRPr lang="en-US" altLang="en-US" sz="2200">
              <a:latin typeface="Times New Roman" panose="02020603050405020304" pitchFamily="18" charset="0"/>
              <a:cs typeface="Times New Roman" panose="02020603050405020304" pitchFamily="18" charset="0"/>
            </a:endParaRPr>
          </a:p>
          <a:p>
            <a:pPr lvl="2"/>
            <a:r>
              <a:rPr lang="en-US" altLang="en-US" sz="2200"/>
              <a:t>Pedir a la OSHA que inspeccione su centro de trabajo </a:t>
            </a:r>
          </a:p>
          <a:p>
            <a:pPr lvl="2"/>
            <a:r>
              <a:rPr lang="en-US" altLang="en-US" sz="2200"/>
              <a:t>Revise los registros del empleador sobre accidentes y enfermedades relacionadas con el trabajo que realizan  </a:t>
            </a:r>
          </a:p>
          <a:p>
            <a:pPr lvl="2"/>
            <a:r>
              <a:rPr lang="en-US" altLang="en-US" sz="2200"/>
              <a:t>Obtener copias de sus registros médicos </a:t>
            </a:r>
          </a:p>
          <a:p>
            <a:pPr lvl="2"/>
            <a:r>
              <a:rPr lang="en-US" altLang="en-US" sz="2200"/>
              <a:t>Recibir información y entrenamiento sobre los peligros y su prevención, usando los estándares de la OSHA aplicables.   </a:t>
            </a:r>
          </a:p>
        </p:txBody>
      </p:sp>
      <p:pic>
        <p:nvPicPr>
          <p:cNvPr id="8" name="Content Placeholder 4" descr="A quoatre from the  National Asphalt Pavement Association program dir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9275" y="4962525"/>
            <a:ext cx="3400425" cy="1784350"/>
          </a:xfrm>
          <a:prstGeom prst="rect">
            <a:avLst/>
          </a:prstGeom>
          <a:noFill/>
          <a:ln w="19050" cap="sq">
            <a:solidFill>
              <a:srgbClr val="000000"/>
            </a:solidFill>
            <a:miter lim="800000"/>
            <a:headEnd/>
            <a:tailEnd/>
          </a:ln>
          <a:effectLst>
            <a:outerShdw blurRad="50800" dist="38100" dir="2700000" algn="tl" rotWithShape="0">
              <a:srgbClr val="808080">
                <a:alpha val="42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2206625" y="111125"/>
            <a:ext cx="6503988"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600" b="1" dirty="0">
                <a:solidFill>
                  <a:schemeClr val="bg1"/>
                </a:solidFill>
              </a:rPr>
              <a:t>Derechos de </a:t>
            </a:r>
            <a:r>
              <a:rPr lang="en-US" altLang="en-US" sz="3600" b="1" dirty="0" err="1">
                <a:solidFill>
                  <a:schemeClr val="bg1"/>
                </a:solidFill>
              </a:rPr>
              <a:t>los</a:t>
            </a:r>
            <a:r>
              <a:rPr lang="en-US" altLang="en-US" sz="3600" b="1" dirty="0">
                <a:solidFill>
                  <a:schemeClr val="bg1"/>
                </a:solidFill>
              </a:rPr>
              <a:t> </a:t>
            </a:r>
            <a:r>
              <a:rPr lang="en-US" altLang="en-US" sz="3600" b="1" dirty="0" err="1">
                <a:solidFill>
                  <a:schemeClr val="bg1"/>
                </a:solidFill>
              </a:rPr>
              <a:t>Trabajadores</a:t>
            </a:r>
            <a:r>
              <a:rPr lang="en-US" altLang="en-US" sz="3600" b="1" dirty="0">
                <a:solidFill>
                  <a:schemeClr val="bg1"/>
                </a:solidFill>
              </a:rPr>
              <a:t> </a:t>
            </a:r>
            <a:br>
              <a:rPr lang="en-US" altLang="en-US" sz="3600" b="1" dirty="0">
                <a:solidFill>
                  <a:schemeClr val="bg1"/>
                </a:solidFill>
              </a:rPr>
            </a:br>
            <a:r>
              <a:rPr lang="en-US" altLang="en-US" sz="3600" b="1" dirty="0" err="1">
                <a:solidFill>
                  <a:schemeClr val="bg1"/>
                </a:solidFill>
              </a:rPr>
              <a:t>según</a:t>
            </a:r>
            <a:r>
              <a:rPr lang="en-US" altLang="en-US" sz="3600" b="1" dirty="0">
                <a:solidFill>
                  <a:schemeClr val="bg1"/>
                </a:solidFill>
              </a:rPr>
              <a:t> la Ley de OSH </a:t>
            </a:r>
            <a:r>
              <a:rPr lang="en-US" altLang="en-US" sz="4000" b="1" dirty="0">
                <a:solidFill>
                  <a:srgbClr val="FFFFFF"/>
                </a:solidFill>
                <a:latin typeface="Arial" panose="020B0604020202020204" pitchFamily="34" charset="0"/>
                <a:cs typeface="Tahoma" panose="020B0604030504040204" pitchFamily="34" charset="0"/>
              </a:rPr>
              <a:t>– cont.</a:t>
            </a:r>
            <a:endParaRPr lang="tr-TR" altLang="en-US" sz="3800" b="1" dirty="0">
              <a:solidFill>
                <a:srgbClr val="FFFFFF"/>
              </a:solidFill>
              <a:latin typeface="Arial" panose="020B0604020202020204" pitchFamily="34" charset="0"/>
              <a:cs typeface="Tahoma" panose="020B0604030504040204" pitchFamily="34" charset="0"/>
            </a:endParaRPr>
          </a:p>
        </p:txBody>
      </p:sp>
      <p:sp>
        <p:nvSpPr>
          <p:cNvPr id="27651" name="Content Placeholder 1"/>
          <p:cNvSpPr>
            <a:spLocks noGrp="1"/>
          </p:cNvSpPr>
          <p:nvPr>
            <p:ph sz="half" idx="1"/>
          </p:nvPr>
        </p:nvSpPr>
        <p:spPr bwMode="auto">
          <a:xfrm>
            <a:off x="457200" y="1600200"/>
            <a:ext cx="8686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200" b="1"/>
              <a:t>Los trabajadores pueden presentar una queja formal ante la </a:t>
            </a:r>
            <a:r>
              <a:rPr lang="en-US" altLang="en-US" sz="2200" b="1">
                <a:latin typeface="Times New Roman" panose="02020603050405020304" pitchFamily="18" charset="0"/>
                <a:cs typeface="Times New Roman" panose="02020603050405020304" pitchFamily="18" charset="0"/>
              </a:rPr>
              <a:t>OSHA.</a:t>
            </a:r>
          </a:p>
          <a:p>
            <a:r>
              <a:rPr lang="en-US" altLang="en-US" sz="2200">
                <a:latin typeface="Times New Roman" panose="02020603050405020304" pitchFamily="18" charset="0"/>
                <a:cs typeface="Times New Roman" panose="02020603050405020304" pitchFamily="18" charset="0"/>
              </a:rPr>
              <a:t>Los empleadores no pueden tomar represalias </a:t>
            </a:r>
            <a:r>
              <a:rPr lang="en-US" altLang="en-US" sz="2200"/>
              <a:t>realizando acciones que perjudiquen a su personal por realizar denuncias.  </a:t>
            </a:r>
            <a:endParaRPr lang="en-US" altLang="en-US" sz="2200">
              <a:latin typeface="Times New Roman" panose="02020603050405020304" pitchFamily="18" charset="0"/>
              <a:cs typeface="Times New Roman" panose="02020603050405020304" pitchFamily="18" charset="0"/>
            </a:endParaRPr>
          </a:p>
          <a:p>
            <a:pPr algn="ctr"/>
            <a:r>
              <a:rPr lang="en-US" altLang="en-US" sz="2200">
                <a:latin typeface="Times New Roman" panose="02020603050405020304" pitchFamily="18" charset="0"/>
                <a:cs typeface="Times New Roman" panose="02020603050405020304" pitchFamily="18" charset="0"/>
              </a:rPr>
              <a:t>	 Para más información revise el siguiente enlace  </a:t>
            </a:r>
          </a:p>
          <a:p>
            <a:pPr algn="ctr">
              <a:buFontTx/>
              <a:buNone/>
            </a:pPr>
            <a:r>
              <a:rPr lang="en-US" altLang="en-US" sz="2200">
                <a:latin typeface="Times New Roman" panose="02020603050405020304" pitchFamily="18" charset="0"/>
                <a:cs typeface="Times New Roman" panose="02020603050405020304" pitchFamily="18" charset="0"/>
                <a:hlinkClick r:id="rId3"/>
              </a:rPr>
              <a:t>Derechos del Denunciante</a:t>
            </a:r>
            <a:endParaRPr lang="en-US" altLang="en-US" sz="2200">
              <a:latin typeface="Times New Roman" panose="02020603050405020304" pitchFamily="18" charset="0"/>
              <a:cs typeface="Times New Roman" panose="02020603050405020304" pitchFamily="18" charset="0"/>
            </a:endParaRPr>
          </a:p>
          <a:p>
            <a:pPr marL="457200" lvl="1" indent="0"/>
            <a:endParaRPr lang="en-US" altLang="en-US" sz="2200">
              <a:latin typeface="Times New Roman" panose="02020603050405020304" pitchFamily="18" charset="0"/>
              <a:cs typeface="Times New Roman" panose="02020603050405020304" pitchFamily="18" charset="0"/>
            </a:endParaRPr>
          </a:p>
          <a:p>
            <a:r>
              <a:rPr lang="en-US" altLang="en-US" sz="2200">
                <a:latin typeface="Times New Roman" panose="02020603050405020304" pitchFamily="18" charset="0"/>
                <a:cs typeface="Times New Roman" panose="02020603050405020304" pitchFamily="18" charset="0"/>
              </a:rPr>
              <a:t>Las leyes que protegen a los denunciantes requieren que las quejas sean presentadas ante la OSHA dentro de ciertos límites de tiempo después de que ocurra la presunta represalia. </a:t>
            </a:r>
          </a:p>
          <a:p>
            <a:endParaRPr lang="en-US" altLang="en-US">
              <a:latin typeface="Times New Roman" panose="02020603050405020304" pitchFamily="18" charset="0"/>
              <a:cs typeface="Times New Roman" panose="02020603050405020304" pitchFamily="18" charset="0"/>
            </a:endParaRPr>
          </a:p>
        </p:txBody>
      </p:sp>
      <p:pic>
        <p:nvPicPr>
          <p:cNvPr id="27652" name="Picture 4" descr="Finger pointing right to a link for more information on whistleblower's right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6438" y="2884488"/>
            <a:ext cx="460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3" descr="Image showing a whistle blow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58050" y="4837113"/>
            <a:ext cx="1452563"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1992313" y="274638"/>
            <a:ext cx="6694487" cy="898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800" b="1" dirty="0">
                <a:solidFill>
                  <a:srgbClr val="FFFFFF"/>
                </a:solidFill>
                <a:latin typeface="Arial" panose="020B0604020202020204" pitchFamily="34" charset="0"/>
                <a:cs typeface="Tahoma" panose="020B0604030504040204" pitchFamily="34" charset="0"/>
              </a:rPr>
              <a:t>Derecho a Saber</a:t>
            </a:r>
            <a:endParaRPr lang="tr-TR" altLang="en-US" sz="3800" b="1" dirty="0">
              <a:solidFill>
                <a:srgbClr val="FFFFFF"/>
              </a:solidFill>
              <a:latin typeface="Arial" panose="020B0604020202020204" pitchFamily="34" charset="0"/>
              <a:cs typeface="Tahoma" panose="020B0604030504040204" pitchFamily="34" charset="0"/>
            </a:endParaRPr>
          </a:p>
        </p:txBody>
      </p:sp>
      <p:sp>
        <p:nvSpPr>
          <p:cNvPr id="29699" name="Content Placeholder 1"/>
          <p:cNvSpPr>
            <a:spLocks noGrp="1"/>
          </p:cNvSpPr>
          <p:nvPr>
            <p:ph sz="half" idx="1"/>
          </p:nvPr>
        </p:nvSpPr>
        <p:spPr bwMode="auto">
          <a:xfrm>
            <a:off x="457200" y="1417638"/>
            <a:ext cx="8499475"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200"/>
              <a:t>La Norma Federal de Comunicación de Riesgos, Título 29, Parte 1910.1200 del Código de Regulaciones </a:t>
            </a:r>
            <a:r>
              <a:rPr lang="en-US" altLang="en-US" sz="2200" b="1"/>
              <a:t>(29 CFR  1910.1200)</a:t>
            </a:r>
            <a:r>
              <a:rPr lang="en-US" altLang="en-US" sz="2200"/>
              <a:t> ordena que </a:t>
            </a:r>
            <a:r>
              <a:rPr lang="ja-JP" altLang="en-US" sz="2200" b="1"/>
              <a:t>“</a:t>
            </a:r>
            <a:r>
              <a:rPr lang="en-US" altLang="ja-JP" sz="2200" b="1"/>
              <a:t>Los trabajadores tienen el derecho a conocer y entender los químicos peligrosos que usan y cómo trabajar con ellos de forma segura.</a:t>
            </a:r>
            <a:r>
              <a:rPr lang="ja-JP" altLang="en-US" sz="2200" b="1"/>
              <a:t>”</a:t>
            </a:r>
            <a:r>
              <a:rPr lang="en-US" altLang="ja-JP" sz="2200" b="1"/>
              <a:t> </a:t>
            </a:r>
            <a:r>
              <a:rPr lang="en-US" altLang="ja-JP" sz="2200"/>
              <a:t>	 </a:t>
            </a:r>
          </a:p>
          <a:p>
            <a:pPr>
              <a:buFontTx/>
              <a:buNone/>
            </a:pPr>
            <a:r>
              <a:rPr lang="en-US" altLang="en-US" sz="2200"/>
              <a:t>     </a:t>
            </a:r>
          </a:p>
          <a:p>
            <a:r>
              <a:rPr lang="en-US" altLang="en-US" sz="2200"/>
              <a:t>Esta regulación </a:t>
            </a:r>
            <a:r>
              <a:rPr lang="en-US" altLang="en-US" sz="2200" u="sng"/>
              <a:t>debe hacer esta información</a:t>
            </a:r>
          </a:p>
          <a:p>
            <a:pPr>
              <a:buFontTx/>
              <a:buNone/>
            </a:pPr>
            <a:r>
              <a:rPr lang="en-US" altLang="en-US" sz="2200"/>
              <a:t>     disponible a los empleados.</a:t>
            </a:r>
          </a:p>
          <a:p>
            <a:pPr>
              <a:buFontTx/>
              <a:buNone/>
            </a:pPr>
            <a:endParaRPr lang="en-US" altLang="en-US" sz="2200"/>
          </a:p>
          <a:p>
            <a:r>
              <a:rPr lang="en-US" altLang="en-US" sz="2200"/>
              <a:t>La norma de comunicación de riesgos se aplica a todo negocio, incluyendo fabricantes, que usan químicos peligrosos, sin importar el número de individuos empleados. </a:t>
            </a:r>
            <a:endParaRPr lang="en-US" altLang="en-US" sz="2200">
              <a:latin typeface="Times New Roman" panose="02020603050405020304" pitchFamily="18" charset="0"/>
              <a:cs typeface="Times New Roman" panose="02020603050405020304" pitchFamily="18" charset="0"/>
            </a:endParaRPr>
          </a:p>
          <a:p>
            <a:endParaRPr lang="en-US" altLang="en-US" sz="2200">
              <a:latin typeface="Times New Roman" panose="02020603050405020304" pitchFamily="18" charset="0"/>
              <a:cs typeface="Times New Roman" panose="02020603050405020304" pitchFamily="18" charset="0"/>
            </a:endParaRPr>
          </a:p>
        </p:txBody>
      </p:sp>
      <p:pic>
        <p:nvPicPr>
          <p:cNvPr id="29700" name="Picture 6" descr="New HazCom/GHS  pictograms image for righ to know law for the work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3525" y="2889250"/>
            <a:ext cx="20859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2109788" y="163513"/>
            <a:ext cx="7034212" cy="898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000" b="1" dirty="0">
                <a:solidFill>
                  <a:srgbClr val="FFFFFF"/>
                </a:solidFill>
                <a:latin typeface="Arial" panose="020B0604020202020204" pitchFamily="34" charset="0"/>
                <a:cs typeface="Tahoma" panose="020B0604030504040204" pitchFamily="34" charset="0"/>
              </a:rPr>
              <a:t>¿</a:t>
            </a:r>
            <a:r>
              <a:rPr lang="en-US" altLang="en-US" sz="3000" b="1" dirty="0" err="1">
                <a:solidFill>
                  <a:srgbClr val="FFFFFF"/>
                </a:solidFill>
                <a:latin typeface="Arial" panose="020B0604020202020204" pitchFamily="34" charset="0"/>
                <a:cs typeface="Tahoma" panose="020B0604030504040204" pitchFamily="34" charset="0"/>
              </a:rPr>
              <a:t>Qué</a:t>
            </a:r>
            <a:r>
              <a:rPr lang="en-US" altLang="en-US" sz="3000" b="1" dirty="0">
                <a:solidFill>
                  <a:srgbClr val="FFFFFF"/>
                </a:solidFill>
                <a:latin typeface="Arial" panose="020B0604020202020204" pitchFamily="34" charset="0"/>
                <a:cs typeface="Tahoma" panose="020B0604030504040204" pitchFamily="34" charset="0"/>
              </a:rPr>
              <a:t> </a:t>
            </a:r>
            <a:r>
              <a:rPr lang="en-US" altLang="en-US" sz="3000" b="1" dirty="0" err="1">
                <a:solidFill>
                  <a:srgbClr val="FFFFFF"/>
                </a:solidFill>
                <a:latin typeface="Arial" panose="020B0604020202020204" pitchFamily="34" charset="0"/>
                <a:cs typeface="Tahoma" panose="020B0604030504040204" pitchFamily="34" charset="0"/>
              </a:rPr>
              <a:t>es</a:t>
            </a:r>
            <a:r>
              <a:rPr lang="en-US" altLang="en-US" sz="3000" b="1" dirty="0">
                <a:solidFill>
                  <a:srgbClr val="FFFFFF"/>
                </a:solidFill>
                <a:latin typeface="Arial" panose="020B0604020202020204" pitchFamily="34" charset="0"/>
                <a:cs typeface="Tahoma" panose="020B0604030504040204" pitchFamily="34" charset="0"/>
              </a:rPr>
              <a:t> </a:t>
            </a:r>
            <a:r>
              <a:rPr lang="en-US" altLang="en-US" sz="3000" b="1" dirty="0" err="1">
                <a:solidFill>
                  <a:srgbClr val="FFFFFF"/>
                </a:solidFill>
                <a:latin typeface="Arial" panose="020B0604020202020204" pitchFamily="34" charset="0"/>
                <a:cs typeface="Tahoma" panose="020B0604030504040204" pitchFamily="34" charset="0"/>
              </a:rPr>
              <a:t>Sílice</a:t>
            </a:r>
            <a:r>
              <a:rPr lang="en-US" altLang="en-US" sz="3000" b="1" dirty="0">
                <a:solidFill>
                  <a:srgbClr val="FFFFFF"/>
                </a:solidFill>
                <a:latin typeface="Arial" panose="020B0604020202020204" pitchFamily="34" charset="0"/>
                <a:cs typeface="Tahoma" panose="020B0604030504040204" pitchFamily="34" charset="0"/>
              </a:rPr>
              <a:t> </a:t>
            </a:r>
            <a:r>
              <a:rPr lang="en-US" altLang="en-US" sz="3000" b="1" dirty="0" err="1">
                <a:solidFill>
                  <a:srgbClr val="FFFFFF"/>
                </a:solidFill>
                <a:latin typeface="Arial" panose="020B0604020202020204" pitchFamily="34" charset="0"/>
                <a:cs typeface="Tahoma" panose="020B0604030504040204" pitchFamily="34" charset="0"/>
              </a:rPr>
              <a:t>Cristalina</a:t>
            </a:r>
            <a:r>
              <a:rPr lang="en-US" altLang="en-US" sz="3000" b="1" dirty="0">
                <a:solidFill>
                  <a:srgbClr val="FFFFFF"/>
                </a:solidFill>
                <a:latin typeface="Arial" panose="020B0604020202020204" pitchFamily="34" charset="0"/>
                <a:cs typeface="Tahoma" panose="020B0604030504040204" pitchFamily="34" charset="0"/>
              </a:rPr>
              <a:t> Respirable?</a:t>
            </a:r>
            <a:br>
              <a:rPr lang="en-US" altLang="en-US" sz="3000" b="1" dirty="0">
                <a:solidFill>
                  <a:srgbClr val="FFFFFF"/>
                </a:solidFill>
                <a:latin typeface="Arial" panose="020B0604020202020204" pitchFamily="34" charset="0"/>
                <a:cs typeface="Tahoma" panose="020B0604030504040204" pitchFamily="34" charset="0"/>
              </a:rPr>
            </a:br>
            <a:endParaRPr lang="en-US" altLang="en-US" sz="3000" b="1" dirty="0">
              <a:solidFill>
                <a:srgbClr val="FFFFFF"/>
              </a:solidFill>
              <a:latin typeface="Arial" panose="020B0604020202020204" pitchFamily="34" charset="0"/>
              <a:cs typeface="Tahoma" panose="020B0604030504040204" pitchFamily="34" charset="0"/>
            </a:endParaRPr>
          </a:p>
        </p:txBody>
      </p:sp>
      <p:sp>
        <p:nvSpPr>
          <p:cNvPr id="31747" name="Content Placeholder 2"/>
          <p:cNvSpPr>
            <a:spLocks noGrp="1"/>
          </p:cNvSpPr>
          <p:nvPr>
            <p:ph idx="1"/>
          </p:nvPr>
        </p:nvSpPr>
        <p:spPr bwMode="auto">
          <a:xfrm>
            <a:off x="531813" y="1563688"/>
            <a:ext cx="8218487"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400" b="1">
                <a:latin typeface="Times New Roman" panose="02020603050405020304" pitchFamily="18" charset="0"/>
                <a:cs typeface="Times New Roman" panose="02020603050405020304" pitchFamily="18" charset="0"/>
              </a:rPr>
              <a:t>Sílice Cristalina </a:t>
            </a:r>
            <a:r>
              <a:rPr lang="en-US" altLang="en-US" sz="2400">
                <a:latin typeface="Times New Roman" panose="02020603050405020304" pitchFamily="18" charset="0"/>
                <a:cs typeface="Times New Roman" panose="02020603050405020304" pitchFamily="18" charset="0"/>
              </a:rPr>
              <a:t>es un mineral común encontrando en muchos materiales de ocurrencia natural y creados por el hombre, usados en áreas de construcción</a:t>
            </a:r>
            <a:r>
              <a:rPr lang="en-US" altLang="en-US" sz="2400" b="1">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 Ejemplos:</a:t>
            </a:r>
          </a:p>
          <a:p>
            <a:pPr lvl="1">
              <a:buFont typeface="Wingdings" panose="05000000000000000000" pitchFamily="2" charset="2"/>
              <a:buChar char="§"/>
            </a:pPr>
            <a:r>
              <a:rPr lang="en-US" altLang="en-US" sz="2400" b="1">
                <a:latin typeface="Times New Roman" panose="02020603050405020304" pitchFamily="18" charset="0"/>
                <a:cs typeface="Times New Roman" panose="02020603050405020304" pitchFamily="18" charset="0"/>
              </a:rPr>
              <a:t>Arena</a:t>
            </a:r>
          </a:p>
          <a:p>
            <a:pPr lvl="1">
              <a:buFont typeface="Wingdings" panose="05000000000000000000" pitchFamily="2" charset="2"/>
              <a:buChar char="§"/>
            </a:pPr>
            <a:r>
              <a:rPr lang="en-US" altLang="en-US" sz="2400" b="1">
                <a:latin typeface="Times New Roman" panose="02020603050405020304" pitchFamily="18" charset="0"/>
                <a:cs typeface="Times New Roman" panose="02020603050405020304" pitchFamily="18" charset="0"/>
              </a:rPr>
              <a:t>Concreto</a:t>
            </a:r>
          </a:p>
          <a:p>
            <a:pPr lvl="1">
              <a:buFont typeface="Wingdings" panose="05000000000000000000" pitchFamily="2" charset="2"/>
              <a:buChar char="§"/>
            </a:pPr>
            <a:r>
              <a:rPr lang="en-US" altLang="en-US" sz="2400" b="1">
                <a:latin typeface="Times New Roman" panose="02020603050405020304" pitchFamily="18" charset="0"/>
                <a:cs typeface="Times New Roman" panose="02020603050405020304" pitchFamily="18" charset="0"/>
              </a:rPr>
              <a:t>Ladrillos</a:t>
            </a:r>
          </a:p>
          <a:p>
            <a:pPr lvl="1">
              <a:buFont typeface="Wingdings" panose="05000000000000000000" pitchFamily="2" charset="2"/>
              <a:buChar char="§"/>
            </a:pPr>
            <a:r>
              <a:rPr lang="en-US" altLang="en-US" sz="2400" b="1">
                <a:latin typeface="Times New Roman" panose="02020603050405020304" pitchFamily="18" charset="0"/>
                <a:cs typeface="Times New Roman" panose="02020603050405020304" pitchFamily="18" charset="0"/>
              </a:rPr>
              <a:t>Bloques</a:t>
            </a:r>
          </a:p>
          <a:p>
            <a:pPr lvl="1">
              <a:buFont typeface="Wingdings" panose="05000000000000000000" pitchFamily="2" charset="2"/>
              <a:buChar char="§"/>
            </a:pPr>
            <a:r>
              <a:rPr lang="en-US" altLang="en-US" sz="2400" b="1">
                <a:latin typeface="Times New Roman" panose="02020603050405020304" pitchFamily="18" charset="0"/>
                <a:cs typeface="Times New Roman" panose="02020603050405020304" pitchFamily="18" charset="0"/>
              </a:rPr>
              <a:t>Piedras</a:t>
            </a:r>
          </a:p>
          <a:p>
            <a:pPr lvl="1">
              <a:buFont typeface="Wingdings" panose="05000000000000000000" pitchFamily="2" charset="2"/>
              <a:buChar char="§"/>
            </a:pPr>
            <a:r>
              <a:rPr lang="en-US" altLang="en-US" sz="2400" b="1">
                <a:latin typeface="Times New Roman" panose="02020603050405020304" pitchFamily="18" charset="0"/>
                <a:cs typeface="Times New Roman" panose="02020603050405020304" pitchFamily="18" charset="0"/>
              </a:rPr>
              <a:t>Mortero </a:t>
            </a:r>
          </a:p>
        </p:txBody>
      </p:sp>
      <p:sp>
        <p:nvSpPr>
          <p:cNvPr id="6" name="Rectangle 5" title="Silicon Dioxide checical formula"/>
          <p:cNvSpPr/>
          <p:nvPr/>
        </p:nvSpPr>
        <p:spPr>
          <a:xfrm rot="1302088">
            <a:off x="5292595" y="2772993"/>
            <a:ext cx="3874320" cy="2585323"/>
          </a:xfrm>
          <a:prstGeom prst="rect">
            <a:avLst/>
          </a:prstGeom>
          <a:noFill/>
        </p:spPr>
        <p:txBody>
          <a:bodyPr wrap="squar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Silicon Dioxide</a:t>
            </a:r>
          </a:p>
          <a:p>
            <a:pPr algn="ctr"/>
            <a:r>
              <a:rPr lang="en-US" sz="5400" b="1" dirty="0">
                <a:ln w="22225">
                  <a:solidFill>
                    <a:schemeClr val="accent2"/>
                  </a:solidFill>
                  <a:prstDash val="solid"/>
                </a:ln>
                <a:solidFill>
                  <a:schemeClr val="accent2">
                    <a:lumMod val="40000"/>
                    <a:lumOff val="60000"/>
                  </a:schemeClr>
                </a:solidFill>
              </a:rPr>
              <a:t>SiO</a:t>
            </a:r>
            <a:r>
              <a:rPr lang="en-US" sz="5400" b="1" baseline="-25000" dirty="0">
                <a:ln w="22225">
                  <a:solidFill>
                    <a:schemeClr val="accent2"/>
                  </a:solidFill>
                  <a:prstDash val="solid"/>
                </a:ln>
                <a:solidFill>
                  <a:schemeClr val="accent2">
                    <a:lumMod val="40000"/>
                    <a:lumOff val="60000"/>
                  </a:schemeClr>
                </a:solidFill>
              </a:rPr>
              <a:t>2</a:t>
            </a:r>
          </a:p>
        </p:txBody>
      </p:sp>
      <p:pic>
        <p:nvPicPr>
          <p:cNvPr id="31749" name="Picture 4" descr="Image  for sand pi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4322763"/>
            <a:ext cx="3125788"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2024063" y="274638"/>
            <a:ext cx="7032625" cy="898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000" b="1" dirty="0">
                <a:solidFill>
                  <a:srgbClr val="FFFFFF"/>
                </a:solidFill>
                <a:latin typeface="Arial" panose="020B0604020202020204" pitchFamily="34" charset="0"/>
                <a:cs typeface="Tahoma" panose="020B0604030504040204" pitchFamily="34" charset="0"/>
              </a:rPr>
              <a:t>¿</a:t>
            </a:r>
            <a:r>
              <a:rPr lang="en-US" altLang="en-US" sz="3000" b="1" dirty="0" err="1">
                <a:solidFill>
                  <a:srgbClr val="FFFFFF"/>
                </a:solidFill>
                <a:latin typeface="Arial" panose="020B0604020202020204" pitchFamily="34" charset="0"/>
                <a:cs typeface="Tahoma" panose="020B0604030504040204" pitchFamily="34" charset="0"/>
              </a:rPr>
              <a:t>Qué</a:t>
            </a:r>
            <a:r>
              <a:rPr lang="en-US" altLang="en-US" sz="3000" b="1" dirty="0">
                <a:solidFill>
                  <a:srgbClr val="FFFFFF"/>
                </a:solidFill>
                <a:latin typeface="Arial" panose="020B0604020202020204" pitchFamily="34" charset="0"/>
                <a:cs typeface="Tahoma" panose="020B0604030504040204" pitchFamily="34" charset="0"/>
              </a:rPr>
              <a:t> </a:t>
            </a:r>
            <a:r>
              <a:rPr lang="en-US" altLang="en-US" sz="3000" b="1" dirty="0" err="1">
                <a:solidFill>
                  <a:srgbClr val="FFFFFF"/>
                </a:solidFill>
                <a:latin typeface="Arial" panose="020B0604020202020204" pitchFamily="34" charset="0"/>
                <a:cs typeface="Tahoma" panose="020B0604030504040204" pitchFamily="34" charset="0"/>
              </a:rPr>
              <a:t>es</a:t>
            </a:r>
            <a:r>
              <a:rPr lang="en-US" altLang="en-US" sz="3000" b="1" dirty="0">
                <a:solidFill>
                  <a:srgbClr val="FFFFFF"/>
                </a:solidFill>
                <a:latin typeface="Arial" panose="020B0604020202020204" pitchFamily="34" charset="0"/>
                <a:cs typeface="Tahoma" panose="020B0604030504040204" pitchFamily="34" charset="0"/>
              </a:rPr>
              <a:t> </a:t>
            </a:r>
            <a:r>
              <a:rPr lang="en-US" altLang="en-US" sz="3000" b="1" dirty="0" err="1">
                <a:solidFill>
                  <a:srgbClr val="FFFFFF"/>
                </a:solidFill>
                <a:latin typeface="Arial" panose="020B0604020202020204" pitchFamily="34" charset="0"/>
                <a:cs typeface="Tahoma" panose="020B0604030504040204" pitchFamily="34" charset="0"/>
              </a:rPr>
              <a:t>Sílice</a:t>
            </a:r>
            <a:r>
              <a:rPr lang="en-US" altLang="en-US" sz="3000" b="1" dirty="0">
                <a:solidFill>
                  <a:srgbClr val="FFFFFF"/>
                </a:solidFill>
                <a:latin typeface="Arial" panose="020B0604020202020204" pitchFamily="34" charset="0"/>
                <a:cs typeface="Tahoma" panose="020B0604030504040204" pitchFamily="34" charset="0"/>
              </a:rPr>
              <a:t> </a:t>
            </a:r>
            <a:r>
              <a:rPr lang="en-US" altLang="en-US" sz="3000" b="1" dirty="0" err="1">
                <a:solidFill>
                  <a:srgbClr val="FFFFFF"/>
                </a:solidFill>
                <a:latin typeface="Arial" panose="020B0604020202020204" pitchFamily="34" charset="0"/>
                <a:cs typeface="Tahoma" panose="020B0604030504040204" pitchFamily="34" charset="0"/>
              </a:rPr>
              <a:t>Cristalina</a:t>
            </a:r>
            <a:r>
              <a:rPr lang="en-US" altLang="en-US" sz="3000" b="1" dirty="0">
                <a:solidFill>
                  <a:srgbClr val="FFFFFF"/>
                </a:solidFill>
                <a:latin typeface="Arial" panose="020B0604020202020204" pitchFamily="34" charset="0"/>
                <a:cs typeface="Tahoma" panose="020B0604030504040204" pitchFamily="34" charset="0"/>
              </a:rPr>
              <a:t> Respirable? </a:t>
            </a:r>
            <a:r>
              <a:rPr lang="en-US" altLang="en-US" sz="3200" b="1" dirty="0">
                <a:solidFill>
                  <a:srgbClr val="FFFFFF"/>
                </a:solidFill>
                <a:latin typeface="Arial" panose="020B0604020202020204" pitchFamily="34" charset="0"/>
                <a:cs typeface="Tahoma" panose="020B0604030504040204" pitchFamily="34" charset="0"/>
              </a:rPr>
              <a:t>– cont.</a:t>
            </a:r>
            <a:r>
              <a:rPr lang="en-US" altLang="en-US" sz="3000" b="1" dirty="0">
                <a:solidFill>
                  <a:srgbClr val="FFFFFF"/>
                </a:solidFill>
                <a:latin typeface="Arial" panose="020B0604020202020204" pitchFamily="34" charset="0"/>
                <a:cs typeface="Tahoma" panose="020B0604030504040204" pitchFamily="34" charset="0"/>
              </a:rPr>
              <a:t/>
            </a:r>
            <a:br>
              <a:rPr lang="en-US" altLang="en-US" sz="3000" b="1" dirty="0">
                <a:solidFill>
                  <a:srgbClr val="FFFFFF"/>
                </a:solidFill>
                <a:latin typeface="Arial" panose="020B0604020202020204" pitchFamily="34" charset="0"/>
                <a:cs typeface="Tahoma" panose="020B0604030504040204" pitchFamily="34" charset="0"/>
              </a:rPr>
            </a:br>
            <a:endParaRPr lang="en-US" altLang="en-US" sz="3000" b="1" dirty="0">
              <a:solidFill>
                <a:srgbClr val="FFFFFF"/>
              </a:solidFill>
              <a:latin typeface="Arial" panose="020B0604020202020204" pitchFamily="34" charset="0"/>
              <a:cs typeface="Tahoma" panose="020B0604030504040204" pitchFamily="34" charset="0"/>
            </a:endParaRPr>
          </a:p>
        </p:txBody>
      </p:sp>
      <p:sp>
        <p:nvSpPr>
          <p:cNvPr id="33795" name="Content Placeholder 2"/>
          <p:cNvSpPr>
            <a:spLocks noGrp="1"/>
          </p:cNvSpPr>
          <p:nvPr>
            <p:ph idx="1"/>
          </p:nvPr>
        </p:nvSpPr>
        <p:spPr bwMode="auto">
          <a:xfrm>
            <a:off x="0" y="1568450"/>
            <a:ext cx="5194300" cy="4048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200">
                <a:latin typeface="Times New Roman" panose="02020603050405020304" pitchFamily="18" charset="0"/>
                <a:cs typeface="Times New Roman" panose="02020603050405020304" pitchFamily="18" charset="0"/>
              </a:rPr>
              <a:t>Sílice cristalina respirable – partículas muy pequeñas (1/100 del tamaño de un grano de arena de playa o más pequeña), generada por operaciones de gran energía como</a:t>
            </a:r>
          </a:p>
          <a:p>
            <a:pPr lvl="1">
              <a:buFont typeface="Wingdings" panose="05000000000000000000" pitchFamily="2" charset="2"/>
              <a:buChar char="§"/>
            </a:pPr>
            <a:r>
              <a:rPr lang="en-US" altLang="en-US" sz="2200" b="1">
                <a:latin typeface="Times New Roman" panose="02020603050405020304" pitchFamily="18" charset="0"/>
                <a:cs typeface="Times New Roman" panose="02020603050405020304" pitchFamily="18" charset="0"/>
              </a:rPr>
              <a:t>Cortado</a:t>
            </a:r>
          </a:p>
          <a:p>
            <a:pPr lvl="1">
              <a:buFont typeface="Wingdings" panose="05000000000000000000" pitchFamily="2" charset="2"/>
              <a:buChar char="§"/>
            </a:pPr>
            <a:r>
              <a:rPr lang="en-US" altLang="en-US" sz="2200" b="1">
                <a:latin typeface="Times New Roman" panose="02020603050405020304" pitchFamily="18" charset="0"/>
                <a:cs typeface="Times New Roman" panose="02020603050405020304" pitchFamily="18" charset="0"/>
              </a:rPr>
              <a:t>Aserrado</a:t>
            </a:r>
          </a:p>
          <a:p>
            <a:pPr lvl="1">
              <a:buFont typeface="Wingdings" panose="05000000000000000000" pitchFamily="2" charset="2"/>
              <a:buChar char="§"/>
            </a:pPr>
            <a:r>
              <a:rPr lang="en-US" altLang="en-US" sz="2200" b="1">
                <a:latin typeface="Times New Roman" panose="02020603050405020304" pitchFamily="18" charset="0"/>
                <a:cs typeface="Times New Roman" panose="02020603050405020304" pitchFamily="18" charset="0"/>
              </a:rPr>
              <a:t>Molido</a:t>
            </a:r>
          </a:p>
          <a:p>
            <a:pPr lvl="1">
              <a:buFont typeface="Wingdings" panose="05000000000000000000" pitchFamily="2" charset="2"/>
              <a:buChar char="§"/>
            </a:pPr>
            <a:r>
              <a:rPr lang="en-US" altLang="en-US" sz="2200" b="1">
                <a:latin typeface="Times New Roman" panose="02020603050405020304" pitchFamily="18" charset="0"/>
                <a:cs typeface="Times New Roman" panose="02020603050405020304" pitchFamily="18" charset="0"/>
              </a:rPr>
              <a:t>Perforado</a:t>
            </a:r>
          </a:p>
          <a:p>
            <a:pPr lvl="1">
              <a:buFont typeface="Wingdings" panose="05000000000000000000" pitchFamily="2" charset="2"/>
              <a:buChar char="§"/>
            </a:pPr>
            <a:r>
              <a:rPr lang="en-US" altLang="en-US" sz="2200" b="1">
                <a:latin typeface="Times New Roman" panose="02020603050405020304" pitchFamily="18" charset="0"/>
                <a:cs typeface="Times New Roman" panose="02020603050405020304" pitchFamily="18" charset="0"/>
              </a:rPr>
              <a:t>Pulido y chorreado abrasivos </a:t>
            </a:r>
            <a:r>
              <a:rPr lang="en-US" altLang="en-US" sz="2200">
                <a:latin typeface="Times New Roman" panose="02020603050405020304" pitchFamily="18" charset="0"/>
                <a:cs typeface="Times New Roman" panose="02020603050405020304" pitchFamily="18" charset="0"/>
              </a:rPr>
              <a:t>(de materiales conteniendo sílice)</a:t>
            </a:r>
          </a:p>
        </p:txBody>
      </p:sp>
      <p:grpSp>
        <p:nvGrpSpPr>
          <p:cNvPr id="33796" name="Group 2" descr="Handheld masonry saw without dust controls creates silica  dust while cutting cinder blocks. (Photo courtesy of New Jersey Department of Health).&#10;"/>
          <p:cNvGrpSpPr>
            <a:grpSpLocks/>
          </p:cNvGrpSpPr>
          <p:nvPr/>
        </p:nvGrpSpPr>
        <p:grpSpPr bwMode="auto">
          <a:xfrm>
            <a:off x="5287963" y="1568450"/>
            <a:ext cx="3686175" cy="2794000"/>
            <a:chOff x="720" y="-3671"/>
            <a:chExt cx="5035" cy="3711"/>
          </a:xfrm>
        </p:grpSpPr>
        <p:pic>
          <p:nvPicPr>
            <p:cNvPr id="33798" name="Picture 3" descr="Handheld masonry sa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 y="-3661"/>
              <a:ext cx="5014" cy="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799" name="Group 6"/>
            <p:cNvGrpSpPr>
              <a:grpSpLocks/>
            </p:cNvGrpSpPr>
            <p:nvPr/>
          </p:nvGrpSpPr>
          <p:grpSpPr bwMode="auto">
            <a:xfrm>
              <a:off x="730" y="-3661"/>
              <a:ext cx="5014" cy="3690"/>
              <a:chOff x="730" y="-3661"/>
              <a:chExt cx="5014" cy="3690"/>
            </a:xfrm>
          </p:grpSpPr>
          <p:sp>
            <p:nvSpPr>
              <p:cNvPr id="33800" name="Freeform 7"/>
              <p:cNvSpPr>
                <a:spLocks/>
              </p:cNvSpPr>
              <p:nvPr/>
            </p:nvSpPr>
            <p:spPr bwMode="auto">
              <a:xfrm>
                <a:off x="730" y="-3661"/>
                <a:ext cx="5014" cy="3690"/>
              </a:xfrm>
              <a:custGeom>
                <a:avLst/>
                <a:gdLst>
                  <a:gd name="T0" fmla="*/ 0 w 5014"/>
                  <a:gd name="T1" fmla="*/ 30 h 3690"/>
                  <a:gd name="T2" fmla="*/ 5015 w 5014"/>
                  <a:gd name="T3" fmla="*/ 30 h 3690"/>
                  <a:gd name="T4" fmla="*/ 5015 w 5014"/>
                  <a:gd name="T5" fmla="*/ -3661 h 3690"/>
                  <a:gd name="T6" fmla="*/ 0 w 5014"/>
                  <a:gd name="T7" fmla="*/ -3661 h 3690"/>
                  <a:gd name="T8" fmla="*/ 0 w 5014"/>
                  <a:gd name="T9" fmla="*/ 30 h 3690"/>
                  <a:gd name="T10" fmla="*/ 0 60000 65536"/>
                  <a:gd name="T11" fmla="*/ 0 60000 65536"/>
                  <a:gd name="T12" fmla="*/ 0 60000 65536"/>
                  <a:gd name="T13" fmla="*/ 0 60000 65536"/>
                  <a:gd name="T14" fmla="*/ 0 60000 65536"/>
                  <a:gd name="T15" fmla="*/ 0 w 5014"/>
                  <a:gd name="T16" fmla="*/ 0 h 3690"/>
                  <a:gd name="T17" fmla="*/ 5014 w 5014"/>
                  <a:gd name="T18" fmla="*/ 3690 h 3690"/>
                </a:gdLst>
                <a:ahLst/>
                <a:cxnLst>
                  <a:cxn ang="T10">
                    <a:pos x="T0" y="T1"/>
                  </a:cxn>
                  <a:cxn ang="T11">
                    <a:pos x="T2" y="T3"/>
                  </a:cxn>
                  <a:cxn ang="T12">
                    <a:pos x="T4" y="T5"/>
                  </a:cxn>
                  <a:cxn ang="T13">
                    <a:pos x="T6" y="T7"/>
                  </a:cxn>
                  <a:cxn ang="T14">
                    <a:pos x="T8" y="T9"/>
                  </a:cxn>
                </a:cxnLst>
                <a:rect l="T15" t="T16" r="T17" b="T18"/>
                <a:pathLst>
                  <a:path w="5014" h="3690">
                    <a:moveTo>
                      <a:pt x="0" y="3691"/>
                    </a:moveTo>
                    <a:lnTo>
                      <a:pt x="5015" y="3691"/>
                    </a:lnTo>
                    <a:lnTo>
                      <a:pt x="5015" y="0"/>
                    </a:lnTo>
                    <a:lnTo>
                      <a:pt x="0" y="0"/>
                    </a:lnTo>
                    <a:lnTo>
                      <a:pt x="0" y="3691"/>
                    </a:lnTo>
                    <a:close/>
                  </a:path>
                </a:pathLst>
              </a:custGeom>
              <a:noFill/>
              <a:ln w="13208">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33797" name="Rectangle 11" descr="Handheld masonry saw without dust controls creates silica  dust while cutting cinder blocks. (Photo courtesy of New Jersey Department of Health).&#10;"/>
          <p:cNvSpPr>
            <a:spLocks noChangeArrowheads="1"/>
          </p:cNvSpPr>
          <p:nvPr/>
        </p:nvSpPr>
        <p:spPr bwMode="auto">
          <a:xfrm>
            <a:off x="5478463" y="4552950"/>
            <a:ext cx="3578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a:solidFill>
                  <a:srgbClr val="231F20"/>
                </a:solidFill>
                <a:latin typeface="Calibri" panose="020F0502020204030204" pitchFamily="34" charset="0"/>
                <a:cs typeface="Arial" panose="020B0604020202020204" pitchFamily="34" charset="0"/>
              </a:rPr>
              <a:t>Sierras manuales de mampostería sin controles de polvo crea polvo de sílice mientras corta bloques de hormigón. (Foto cortesía del Ministerio de Salud de Nueva Jersey).</a:t>
            </a:r>
            <a:endParaRPr lang="en-US" altLang="en-US" sz="1200" b="1">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1689100" y="-127000"/>
            <a:ext cx="7615238" cy="704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000" b="1" dirty="0" err="1">
                <a:solidFill>
                  <a:srgbClr val="FFFFFF"/>
                </a:solidFill>
                <a:latin typeface="Arial" panose="020B0604020202020204" pitchFamily="34" charset="0"/>
                <a:cs typeface="Tahoma" panose="020B0604030504040204" pitchFamily="34" charset="0"/>
              </a:rPr>
              <a:t>Exposición</a:t>
            </a:r>
            <a:r>
              <a:rPr lang="en-US" altLang="en-US" sz="3000" b="1" dirty="0">
                <a:solidFill>
                  <a:srgbClr val="FFFFFF"/>
                </a:solidFill>
                <a:latin typeface="Arial" panose="020B0604020202020204" pitchFamily="34" charset="0"/>
                <a:cs typeface="Tahoma" panose="020B0604030504040204" pitchFamily="34" charset="0"/>
              </a:rPr>
              <a:t> a </a:t>
            </a:r>
            <a:r>
              <a:rPr lang="en-US" altLang="en-US" sz="3000" b="1" dirty="0" err="1">
                <a:solidFill>
                  <a:srgbClr val="FFFFFF"/>
                </a:solidFill>
                <a:latin typeface="Arial" panose="020B0604020202020204" pitchFamily="34" charset="0"/>
                <a:cs typeface="Tahoma" panose="020B0604030504040204" pitchFamily="34" charset="0"/>
              </a:rPr>
              <a:t>Sílice</a:t>
            </a:r>
            <a:r>
              <a:rPr lang="en-US" altLang="en-US" sz="3000" b="1" dirty="0">
                <a:solidFill>
                  <a:srgbClr val="FFFFFF"/>
                </a:solidFill>
                <a:latin typeface="Arial" panose="020B0604020202020204" pitchFamily="34" charset="0"/>
                <a:cs typeface="Tahoma" panose="020B0604030504040204" pitchFamily="34" charset="0"/>
              </a:rPr>
              <a:t/>
            </a:r>
            <a:br>
              <a:rPr lang="en-US" altLang="en-US" sz="3000" b="1" dirty="0">
                <a:solidFill>
                  <a:srgbClr val="FFFFFF"/>
                </a:solidFill>
                <a:latin typeface="Arial" panose="020B0604020202020204" pitchFamily="34" charset="0"/>
                <a:cs typeface="Tahoma" panose="020B0604030504040204" pitchFamily="34" charset="0"/>
              </a:rPr>
            </a:br>
            <a:r>
              <a:rPr lang="en-US" altLang="en-US" sz="3000" b="1" dirty="0" err="1">
                <a:solidFill>
                  <a:srgbClr val="FFFFFF"/>
                </a:solidFill>
                <a:latin typeface="Arial" panose="020B0604020202020204" pitchFamily="34" charset="0"/>
                <a:cs typeface="Tahoma" panose="020B0604030504040204" pitchFamily="34" charset="0"/>
              </a:rPr>
              <a:t>Industrias</a:t>
            </a:r>
            <a:r>
              <a:rPr lang="en-US" altLang="en-US" sz="3000" b="1" dirty="0">
                <a:solidFill>
                  <a:srgbClr val="FFFFFF"/>
                </a:solidFill>
                <a:latin typeface="Arial" panose="020B0604020202020204" pitchFamily="34" charset="0"/>
                <a:cs typeface="Tahoma" panose="020B0604030504040204" pitchFamily="34" charset="0"/>
              </a:rPr>
              <a:t>, </a:t>
            </a:r>
            <a:r>
              <a:rPr lang="en-US" altLang="en-US" sz="3000" b="1" dirty="0" err="1">
                <a:solidFill>
                  <a:srgbClr val="FFFFFF"/>
                </a:solidFill>
                <a:latin typeface="Arial" panose="020B0604020202020204" pitchFamily="34" charset="0"/>
                <a:cs typeface="Tahoma" panose="020B0604030504040204" pitchFamily="34" charset="0"/>
              </a:rPr>
              <a:t>Empleos</a:t>
            </a:r>
            <a:r>
              <a:rPr lang="en-US" altLang="en-US" sz="3000" b="1" dirty="0">
                <a:solidFill>
                  <a:srgbClr val="FFFFFF"/>
                </a:solidFill>
                <a:latin typeface="Arial" panose="020B0604020202020204" pitchFamily="34" charset="0"/>
                <a:cs typeface="Tahoma" panose="020B0604030504040204" pitchFamily="34" charset="0"/>
              </a:rPr>
              <a:t> y </a:t>
            </a:r>
            <a:r>
              <a:rPr lang="en-US" altLang="en-US" sz="3000" b="1" dirty="0" err="1">
                <a:solidFill>
                  <a:srgbClr val="FFFFFF"/>
                </a:solidFill>
                <a:latin typeface="Arial" panose="020B0604020202020204" pitchFamily="34" charset="0"/>
                <a:cs typeface="Tahoma" panose="020B0604030504040204" pitchFamily="34" charset="0"/>
              </a:rPr>
              <a:t>Materiales</a:t>
            </a:r>
            <a:r>
              <a:rPr lang="en-US" altLang="en-US" sz="3000" b="1" dirty="0">
                <a:solidFill>
                  <a:srgbClr val="FFFFFF"/>
                </a:solidFill>
                <a:latin typeface="Arial" panose="020B0604020202020204" pitchFamily="34" charset="0"/>
                <a:cs typeface="Tahoma" panose="020B0604030504040204" pitchFamily="34" charset="0"/>
              </a:rPr>
              <a:t>.  </a:t>
            </a:r>
          </a:p>
        </p:txBody>
      </p:sp>
      <p:graphicFrame>
        <p:nvGraphicFramePr>
          <p:cNvPr id="8" name="Content Placeholder 3" descr="OSHA’s Silica eTool identifies some industries silica exposure may take place"/>
          <p:cNvGraphicFramePr>
            <a:graphicFrameLocks noGrp="1"/>
          </p:cNvGraphicFramePr>
          <p:nvPr>
            <p:extLst>
              <p:ext uri="{D42A27DB-BD31-4B8C-83A1-F6EECF244321}">
                <p14:modId xmlns:p14="http://schemas.microsoft.com/office/powerpoint/2010/main" val="1536358249"/>
              </p:ext>
            </p:extLst>
          </p:nvPr>
        </p:nvGraphicFramePr>
        <p:xfrm>
          <a:off x="0" y="1270000"/>
          <a:ext cx="2921000" cy="5356272"/>
        </p:xfrm>
        <a:graphic>
          <a:graphicData uri="http://schemas.openxmlformats.org/drawingml/2006/table">
            <a:tbl>
              <a:tblPr firstRow="1" bandRow="1"/>
              <a:tblGrid>
                <a:gridCol w="2921000">
                  <a:extLst>
                    <a:ext uri="{9D8B030D-6E8A-4147-A177-3AD203B41FA5}">
                      <a16:colId xmlns:a16="http://schemas.microsoft.com/office/drawing/2014/main" xmlns="" val="283688974"/>
                    </a:ext>
                  </a:extLst>
                </a:gridCol>
              </a:tblGrid>
              <a:tr h="357899">
                <a:tc>
                  <a:txBody>
                    <a:bodyPr/>
                    <a:lstStyle>
                      <a:lvl1pPr defTabSz="457200" eaLnBrk="0" hangingPunct="0">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457200" eaLnBrk="0" hangingPunct="0">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457200" eaLnBrk="0" hangingPunct="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457200" eaLnBrk="0" hangingPunct="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457200" eaLnBrk="0" hangingPunct="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ts val="800"/>
                        </a:spcAft>
                        <a:buClrTx/>
                        <a:buSzTx/>
                        <a:buFontTx/>
                        <a:buNone/>
                        <a:tabLst/>
                      </a:pPr>
                      <a:r>
                        <a:rPr kumimoji="0" lang="en-US" altLang="en-US" sz="1000" b="1"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INDUSTRIA</a:t>
                      </a:r>
                      <a:br>
                        <a:rPr kumimoji="0" lang="en-US" altLang="en-US" sz="1000" b="1"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br>
                      <a:r>
                        <a:rPr kumimoji="0" lang="en-US" altLang="en-US" sz="1000" b="1"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a:t>
                      </a:r>
                      <a:r>
                        <a:rPr kumimoji="0" lang="en-US" altLang="en-US" sz="1000" b="1"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Trabaja</a:t>
                      </a:r>
                      <a:r>
                        <a:rPr kumimoji="0" lang="en-US" altLang="en-US" sz="1000" b="1"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r>
                        <a:rPr kumimoji="0" lang="en-US" altLang="en-US" sz="1000" b="1"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usted</a:t>
                      </a:r>
                      <a:r>
                        <a:rPr kumimoji="0" lang="en-US" altLang="en-US" sz="1000" b="1"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r>
                        <a:rPr kumimoji="0" lang="en-US" altLang="en-US" sz="1000" b="1"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en</a:t>
                      </a:r>
                      <a:r>
                        <a:rPr kumimoji="0" lang="en-US" altLang="en-US" sz="1000" b="1"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r>
                        <a:rPr kumimoji="0" lang="en-US" altLang="en-US" sz="1000" b="1"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alguna</a:t>
                      </a:r>
                      <a:r>
                        <a:rPr kumimoji="0" lang="en-US" altLang="en-US" sz="1000" b="1"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de </a:t>
                      </a:r>
                      <a:r>
                        <a:rPr kumimoji="0" lang="en-US" altLang="en-US" sz="1000" b="1"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éstas</a:t>
                      </a:r>
                      <a:r>
                        <a:rPr kumimoji="0" lang="en-US" altLang="en-US" sz="1000" b="1"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a:t>
                      </a:r>
                      <a:endParaRPr kumimoji="0" lang="en-US" altLang="en-US" sz="1000" b="1" i="0" u="none" strike="noStrike" cap="none" normalizeH="0" baseline="0" dirty="0">
                        <a:ln>
                          <a:noFill/>
                        </a:ln>
                        <a:solidFill>
                          <a:schemeClr val="tx1"/>
                        </a:solidFill>
                        <a:effectLst/>
                        <a:latin typeface="Times" panose="02020603050405020304" pitchFamily="18" charset="0"/>
                        <a:ea typeface="MS PGothic" panose="020B0600070205080204" pitchFamily="34" charset="-128"/>
                        <a:cs typeface="Calibri" panose="020F0502020204030204" pitchFamily="34" charset="0"/>
                      </a:endParaRPr>
                    </a:p>
                  </a:txBody>
                  <a:tcPr marL="15907" marR="15907" marT="15905" marB="15905"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36F68"/>
                    </a:solidFill>
                  </a:tcPr>
                </a:tc>
                <a:extLst>
                  <a:ext uri="{0D108BD9-81ED-4DB2-BD59-A6C34878D82A}">
                    <a16:rowId xmlns:a16="http://schemas.microsoft.com/office/drawing/2014/main" xmlns="" val="3479975939"/>
                  </a:ext>
                </a:extLst>
              </a:tr>
              <a:tr h="4998326">
                <a:tc>
                  <a:txBody>
                    <a:bodyPr/>
                    <a:lstStyle>
                      <a:lvl1pPr marL="342900" indent="-182563" defTabSz="457200" eaLnBrk="0" hangingPunct="0">
                        <a:spcBef>
                          <a:spcPct val="20000"/>
                        </a:spcBef>
                        <a:tabLst>
                          <a:tab pos="457200" algn="l"/>
                        </a:tabLst>
                        <a:defRPr sz="2800">
                          <a:solidFill>
                            <a:schemeClr val="tx1"/>
                          </a:solidFill>
                          <a:latin typeface="Times" panose="02020603050405020304" pitchFamily="18" charset="0"/>
                          <a:ea typeface="MS PGothic" panose="020B0600070205080204" pitchFamily="34" charset="-128"/>
                        </a:defRPr>
                      </a:lvl1pPr>
                      <a:lvl2pPr marL="742950" indent="-285750" defTabSz="457200" eaLnBrk="0" hangingPunct="0">
                        <a:spcBef>
                          <a:spcPct val="20000"/>
                        </a:spcBef>
                        <a:tabLst>
                          <a:tab pos="457200" algn="l"/>
                        </a:tabLst>
                        <a:defRPr sz="2400">
                          <a:solidFill>
                            <a:schemeClr val="tx1"/>
                          </a:solidFill>
                          <a:latin typeface="Times" panose="02020603050405020304" pitchFamily="18" charset="0"/>
                          <a:ea typeface="MS PGothic" panose="020B0600070205080204" pitchFamily="34" charset="-128"/>
                        </a:defRPr>
                      </a:lvl2pPr>
                      <a:lvl3pPr marL="1143000" indent="-228600" defTabSz="457200" eaLnBrk="0" hangingPunct="0">
                        <a:spcBef>
                          <a:spcPct val="20000"/>
                        </a:spcBef>
                        <a:tabLst>
                          <a:tab pos="457200" algn="l"/>
                        </a:tabLst>
                        <a:defRPr sz="2000">
                          <a:solidFill>
                            <a:schemeClr val="tx1"/>
                          </a:solidFill>
                          <a:latin typeface="Times" panose="02020603050405020304" pitchFamily="18" charset="0"/>
                          <a:ea typeface="MS PGothic" panose="020B0600070205080204" pitchFamily="34" charset="-128"/>
                        </a:defRPr>
                      </a:lvl3pPr>
                      <a:lvl4pPr marL="1600200" indent="-228600" defTabSz="457200" eaLnBrk="0" hangingPunct="0">
                        <a:spcBef>
                          <a:spcPct val="20000"/>
                        </a:spcBef>
                        <a:tabLst>
                          <a:tab pos="457200" algn="l"/>
                        </a:tabLst>
                        <a:defRPr>
                          <a:solidFill>
                            <a:schemeClr val="tx1"/>
                          </a:solidFill>
                          <a:latin typeface="Times" panose="02020603050405020304" pitchFamily="18" charset="0"/>
                          <a:ea typeface="MS PGothic" panose="020B0600070205080204" pitchFamily="34" charset="-128"/>
                        </a:defRPr>
                      </a:lvl4pPr>
                      <a:lvl5pPr marL="2057400" indent="-228600" defTabSz="457200" eaLnBrk="0" hangingPunct="0">
                        <a:spcBef>
                          <a:spcPct val="20000"/>
                        </a:spcBef>
                        <a:tabLst>
                          <a:tab pos="457200" algn="l"/>
                        </a:tabLst>
                        <a:defRPr>
                          <a:solidFill>
                            <a:schemeClr val="tx1"/>
                          </a:solidFill>
                          <a:latin typeface="Times"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tabLst>
                          <a:tab pos="457200" algn="l"/>
                        </a:tabLst>
                        <a:defRPr>
                          <a:solidFill>
                            <a:schemeClr val="tx1"/>
                          </a:solidFill>
                          <a:latin typeface="Times"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tabLst>
                          <a:tab pos="457200" algn="l"/>
                        </a:tabLst>
                        <a:defRPr>
                          <a:solidFill>
                            <a:schemeClr val="tx1"/>
                          </a:solidFill>
                          <a:latin typeface="Times"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tabLst>
                          <a:tab pos="457200" algn="l"/>
                        </a:tabLst>
                        <a:defRPr>
                          <a:solidFill>
                            <a:schemeClr val="tx1"/>
                          </a:solidFill>
                          <a:latin typeface="Times"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tabLst>
                          <a:tab pos="457200" algn="l"/>
                        </a:tabLst>
                        <a:defRPr>
                          <a:solidFill>
                            <a:schemeClr val="tx1"/>
                          </a:solidFill>
                          <a:latin typeface="Times" panose="02020603050405020304" pitchFamily="18" charset="0"/>
                          <a:ea typeface="MS PGothic" panose="020B0600070205080204" pitchFamily="34" charset="-128"/>
                        </a:defRPr>
                      </a:lvl9pPr>
                    </a:lstStyle>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Chorreado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abrasivo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Manufactura</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pavimento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asfalto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Altos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Hornos</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Fabricación</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cemento</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Cerámica</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arcilla</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y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alfarería</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Mezclado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Concreto</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Tunelización</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Concreto</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Construcción</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principalmente</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cemento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trabajo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en</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concreto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a:t>
                      </a: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Demolición</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Industria</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electrónicos</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Industria</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fundición</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trituración</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moldeo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cribado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core room (Alto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Riesgo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a:t>
                      </a: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Moldeado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mano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vaciado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y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conformado</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Operaciones</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con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martillo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neumático</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Fabricación</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abrasivos</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pinturas</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detergentes</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y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vidrio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Minería</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Reparación</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o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reemplazo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revestimiento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hornos</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rotatorios</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y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hornos</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cúpula</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Trenes</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laminado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y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acabado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Arenado (Alto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Riesgo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a:t>
                      </a: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Ajuste</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tendido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y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reparación</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vías</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férreas</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Acería</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Cortado,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voladora</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astillado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trituración</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y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aserrado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piedra</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ladrillo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y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bloques</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concreto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Operaciones</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tunelización</a:t>
                      </a:r>
                      <a:endParaRPr kumimoji="0" lang="en-US" altLang="en-US" sz="1000" b="0" i="0" u="none" strike="noStrike" cap="none" normalizeH="0" baseline="0" dirty="0">
                        <a:ln>
                          <a:noFill/>
                        </a:ln>
                        <a:solidFill>
                          <a:srgbClr val="000000"/>
                        </a:solidFill>
                        <a:effectLst/>
                        <a:latin typeface="Times" panose="02020603050405020304" pitchFamily="18" charset="0"/>
                        <a:ea typeface="MS PGothic" panose="020B0600070205080204" pitchFamily="34" charset="-128"/>
                        <a:cs typeface="Calibri" panose="020F0502020204030204" pitchFamily="34" charset="0"/>
                      </a:endParaRPr>
                    </a:p>
                  </a:txBody>
                  <a:tcPr marL="15907" marR="15907" marT="15905" marB="15905"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D5D4"/>
                    </a:solidFill>
                  </a:tcPr>
                </a:tc>
                <a:extLst>
                  <a:ext uri="{0D108BD9-81ED-4DB2-BD59-A6C34878D82A}">
                    <a16:rowId xmlns:a16="http://schemas.microsoft.com/office/drawing/2014/main" xmlns="" val="1251002001"/>
                  </a:ext>
                </a:extLst>
              </a:tr>
            </a:tbl>
          </a:graphicData>
        </a:graphic>
      </p:graphicFrame>
      <p:graphicFrame>
        <p:nvGraphicFramePr>
          <p:cNvPr id="9" name="Table 8" descr="OSHA’s Silica eTool identifies some occupations silica exposure may take place"/>
          <p:cNvGraphicFramePr>
            <a:graphicFrameLocks noGrp="1"/>
          </p:cNvGraphicFramePr>
          <p:nvPr>
            <p:extLst>
              <p:ext uri="{D42A27DB-BD31-4B8C-83A1-F6EECF244321}">
                <p14:modId xmlns:p14="http://schemas.microsoft.com/office/powerpoint/2010/main" val="2449631369"/>
              </p:ext>
            </p:extLst>
          </p:nvPr>
        </p:nvGraphicFramePr>
        <p:xfrm>
          <a:off x="3243263" y="1287463"/>
          <a:ext cx="3168650" cy="5432425"/>
        </p:xfrm>
        <a:graphic>
          <a:graphicData uri="http://schemas.openxmlformats.org/drawingml/2006/table">
            <a:tbl>
              <a:tblPr firstRow="1" bandRow="1"/>
              <a:tblGrid>
                <a:gridCol w="3168650">
                  <a:extLst>
                    <a:ext uri="{9D8B030D-6E8A-4147-A177-3AD203B41FA5}">
                      <a16:colId xmlns:a16="http://schemas.microsoft.com/office/drawing/2014/main" xmlns="" val="573430751"/>
                    </a:ext>
                  </a:extLst>
                </a:gridCol>
              </a:tblGrid>
              <a:tr h="384175">
                <a:tc>
                  <a:txBody>
                    <a:bodyPr/>
                    <a:lstStyle>
                      <a:lvl1pPr defTabSz="457200" eaLnBrk="0" hangingPunct="0">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457200" eaLnBrk="0" hangingPunct="0">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457200" eaLnBrk="0" hangingPunct="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457200" eaLnBrk="0" hangingPunct="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457200" eaLnBrk="0" hangingPunct="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ts val="800"/>
                        </a:spcAft>
                        <a:buClrTx/>
                        <a:buSzTx/>
                        <a:buFontTx/>
                        <a:buNone/>
                        <a:tabLst/>
                      </a:pPr>
                      <a:r>
                        <a:rPr kumimoji="0" lang="en-US" altLang="en-US" sz="1000" b="1"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EMPLEOS</a:t>
                      </a:r>
                      <a:br>
                        <a:rPr kumimoji="0" lang="en-US" altLang="en-US" sz="1000" b="1"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br>
                      <a:r>
                        <a:rPr kumimoji="0" lang="en-US" altLang="en-US" sz="1000" b="1"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a:t>
                      </a:r>
                      <a:r>
                        <a:rPr kumimoji="0" lang="en-US" altLang="en-US" sz="1000" b="1"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Es</a:t>
                      </a:r>
                      <a:r>
                        <a:rPr kumimoji="0" lang="en-US" altLang="en-US" sz="1000" b="1"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r>
                        <a:rPr kumimoji="0" lang="en-US" altLang="en-US" sz="1000" b="1"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usted</a:t>
                      </a:r>
                      <a:r>
                        <a:rPr kumimoji="0" lang="en-US" altLang="en-US" sz="1000" b="1"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r>
                        <a:rPr kumimoji="0" lang="en-US" altLang="en-US" sz="1000" b="1"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en</a:t>
                      </a:r>
                      <a:r>
                        <a:rPr kumimoji="0" lang="en-US" altLang="en-US" sz="1000" b="1"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r>
                        <a:rPr kumimoji="0" lang="en-US" altLang="en-US" sz="1000" b="1"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alguno</a:t>
                      </a:r>
                      <a:r>
                        <a:rPr kumimoji="0" lang="en-US" altLang="en-US" sz="1000" b="1"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de </a:t>
                      </a:r>
                      <a:r>
                        <a:rPr kumimoji="0" lang="en-US" altLang="en-US" sz="1000" b="1"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estos</a:t>
                      </a:r>
                      <a:r>
                        <a:rPr kumimoji="0" lang="en-US" altLang="en-US" sz="1000" b="1"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a:t>
                      </a:r>
                      <a:endParaRPr kumimoji="0" lang="en-US" altLang="en-US" sz="1000" b="1" i="0" u="none" strike="noStrike" cap="none" normalizeH="0" baseline="0" dirty="0">
                        <a:ln>
                          <a:noFill/>
                        </a:ln>
                        <a:solidFill>
                          <a:schemeClr val="bg1"/>
                        </a:solidFill>
                        <a:effectLst/>
                        <a:latin typeface="Times" panose="02020603050405020304" pitchFamily="18" charset="0"/>
                        <a:ea typeface="MS PGothic" panose="020B0600070205080204" pitchFamily="34" charset="-128"/>
                        <a:cs typeface="Calibri" panose="020F0502020204030204" pitchFamily="34" charset="0"/>
                      </a:endParaRPr>
                    </a:p>
                  </a:txBody>
                  <a:tcPr marL="22860" marR="22860" marT="22860" marB="2286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36F68"/>
                    </a:solidFill>
                  </a:tcPr>
                </a:tc>
                <a:extLst>
                  <a:ext uri="{0D108BD9-81ED-4DB2-BD59-A6C34878D82A}">
                    <a16:rowId xmlns:a16="http://schemas.microsoft.com/office/drawing/2014/main" xmlns="" val="649099088"/>
                  </a:ext>
                </a:extLst>
              </a:tr>
              <a:tr h="5048250">
                <a:tc>
                  <a:txBody>
                    <a:bodyPr/>
                    <a:lstStyle>
                      <a:lvl1pPr marL="342900" indent="-182563" defTabSz="457200" eaLnBrk="0" hangingPunct="0">
                        <a:spcBef>
                          <a:spcPct val="20000"/>
                        </a:spcBef>
                        <a:tabLst>
                          <a:tab pos="457200" algn="l"/>
                        </a:tabLst>
                        <a:defRPr sz="2800">
                          <a:solidFill>
                            <a:schemeClr val="tx1"/>
                          </a:solidFill>
                          <a:latin typeface="Times" panose="02020603050405020304" pitchFamily="18" charset="0"/>
                          <a:ea typeface="MS PGothic" panose="020B0600070205080204" pitchFamily="34" charset="-128"/>
                        </a:defRPr>
                      </a:lvl1pPr>
                      <a:lvl2pPr marL="742950" indent="-285750" defTabSz="457200" eaLnBrk="0" hangingPunct="0">
                        <a:spcBef>
                          <a:spcPct val="20000"/>
                        </a:spcBef>
                        <a:tabLst>
                          <a:tab pos="457200" algn="l"/>
                        </a:tabLst>
                        <a:defRPr sz="2400">
                          <a:solidFill>
                            <a:schemeClr val="tx1"/>
                          </a:solidFill>
                          <a:latin typeface="Times" panose="02020603050405020304" pitchFamily="18" charset="0"/>
                          <a:ea typeface="MS PGothic" panose="020B0600070205080204" pitchFamily="34" charset="-128"/>
                        </a:defRPr>
                      </a:lvl2pPr>
                      <a:lvl3pPr marL="1143000" indent="-228600" defTabSz="457200" eaLnBrk="0" hangingPunct="0">
                        <a:spcBef>
                          <a:spcPct val="20000"/>
                        </a:spcBef>
                        <a:tabLst>
                          <a:tab pos="457200" algn="l"/>
                        </a:tabLst>
                        <a:defRPr sz="2000">
                          <a:solidFill>
                            <a:schemeClr val="tx1"/>
                          </a:solidFill>
                          <a:latin typeface="Times" panose="02020603050405020304" pitchFamily="18" charset="0"/>
                          <a:ea typeface="MS PGothic" panose="020B0600070205080204" pitchFamily="34" charset="-128"/>
                        </a:defRPr>
                      </a:lvl3pPr>
                      <a:lvl4pPr marL="1600200" indent="-228600" defTabSz="457200" eaLnBrk="0" hangingPunct="0">
                        <a:spcBef>
                          <a:spcPct val="20000"/>
                        </a:spcBef>
                        <a:tabLst>
                          <a:tab pos="457200" algn="l"/>
                        </a:tabLst>
                        <a:defRPr>
                          <a:solidFill>
                            <a:schemeClr val="tx1"/>
                          </a:solidFill>
                          <a:latin typeface="Times" panose="02020603050405020304" pitchFamily="18" charset="0"/>
                          <a:ea typeface="MS PGothic" panose="020B0600070205080204" pitchFamily="34" charset="-128"/>
                        </a:defRPr>
                      </a:lvl4pPr>
                      <a:lvl5pPr marL="2057400" indent="-228600" defTabSz="457200" eaLnBrk="0" hangingPunct="0">
                        <a:spcBef>
                          <a:spcPct val="20000"/>
                        </a:spcBef>
                        <a:tabLst>
                          <a:tab pos="457200" algn="l"/>
                        </a:tabLst>
                        <a:defRPr>
                          <a:solidFill>
                            <a:schemeClr val="tx1"/>
                          </a:solidFill>
                          <a:latin typeface="Times"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tabLst>
                          <a:tab pos="457200" algn="l"/>
                        </a:tabLst>
                        <a:defRPr>
                          <a:solidFill>
                            <a:schemeClr val="tx1"/>
                          </a:solidFill>
                          <a:latin typeface="Times"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tabLst>
                          <a:tab pos="457200" algn="l"/>
                        </a:tabLst>
                        <a:defRPr>
                          <a:solidFill>
                            <a:schemeClr val="tx1"/>
                          </a:solidFill>
                          <a:latin typeface="Times"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tabLst>
                          <a:tab pos="457200" algn="l"/>
                        </a:tabLst>
                        <a:defRPr>
                          <a:solidFill>
                            <a:schemeClr val="tx1"/>
                          </a:solidFill>
                          <a:latin typeface="Times"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tabLst>
                          <a:tab pos="457200" algn="l"/>
                        </a:tabLst>
                        <a:defRPr>
                          <a:solidFill>
                            <a:schemeClr val="tx1"/>
                          </a:solidFill>
                          <a:latin typeface="Times" panose="02020603050405020304" pitchFamily="18" charset="0"/>
                          <a:ea typeface="MS PGothic" panose="020B0600070205080204" pitchFamily="34" charset="-128"/>
                        </a:defRPr>
                      </a:lvl9pPr>
                    </a:lstStyle>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Albañil</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cantero</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Obrero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/a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construcción</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Operador</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/a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grúa</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y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torre</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Operador</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/a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maquinaria</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para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trituración</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y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molienda</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Operador</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/a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calentadores</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calderas y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hornos</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para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productos</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no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alimentarios</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Operador</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/a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máquinas</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amoladoras</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abrasivas</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esmerilado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y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pulido</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Operador</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/a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moldeadora</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fresadora</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(no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joyería</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manual</a:t>
                      </a: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Mecánico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/a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equipo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pesado</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Empleado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/a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limpieza</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y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mantenimiento</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Maquinista</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Operador</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/a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maquinaria</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metales</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plásticos</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Operdaor</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/a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maquinaria</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moldeado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y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vaciado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Operador</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/a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maquinaria</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minera</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Operador</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/a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equipo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diverso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para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movilizar</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materiales</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Operador</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/a o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mecánico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/a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molinos</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Ingeniero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/a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operaciones</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Pintor</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/a que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realiza</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arenados</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(Alto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Riesgo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a:t>
                      </a: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Supervisor/a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producción</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Perforador</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/a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Rocas</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(Alto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Riesgo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a:t>
                      </a: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Jumbo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apernador</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/a (Alto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Riesgo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a:t>
                      </a: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Operador</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/a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arenado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(Alto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Riesgo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a:t>
                      </a: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Montador</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/a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acero</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Soldador</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/a o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cortador</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/a</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cs typeface="Calibri" panose="020F0502020204030204" pitchFamily="34" charset="0"/>
                      </a:endParaRPr>
                    </a:p>
                  </a:txBody>
                  <a:tcPr marL="22860" marR="22860" marT="22860" marB="2286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D5D4"/>
                    </a:solidFill>
                  </a:tcPr>
                </a:tc>
                <a:extLst>
                  <a:ext uri="{0D108BD9-81ED-4DB2-BD59-A6C34878D82A}">
                    <a16:rowId xmlns:a16="http://schemas.microsoft.com/office/drawing/2014/main" xmlns="" val="3806623778"/>
                  </a:ext>
                </a:extLst>
              </a:tr>
            </a:tbl>
          </a:graphicData>
        </a:graphic>
      </p:graphicFrame>
      <p:graphicFrame>
        <p:nvGraphicFramePr>
          <p:cNvPr id="12" name="Table 11" descr="OSHA’s Silica eTool identifies some materials silica exposure may take place"/>
          <p:cNvGraphicFramePr>
            <a:graphicFrameLocks noGrp="1"/>
          </p:cNvGraphicFramePr>
          <p:nvPr>
            <p:extLst>
              <p:ext uri="{D42A27DB-BD31-4B8C-83A1-F6EECF244321}">
                <p14:modId xmlns:p14="http://schemas.microsoft.com/office/powerpoint/2010/main" val="3980654286"/>
              </p:ext>
            </p:extLst>
          </p:nvPr>
        </p:nvGraphicFramePr>
        <p:xfrm>
          <a:off x="6638925" y="1293813"/>
          <a:ext cx="2446338" cy="5405437"/>
        </p:xfrm>
        <a:graphic>
          <a:graphicData uri="http://schemas.openxmlformats.org/drawingml/2006/table">
            <a:tbl>
              <a:tblPr firstRow="1" bandRow="1"/>
              <a:tblGrid>
                <a:gridCol w="2446338">
                  <a:extLst>
                    <a:ext uri="{9D8B030D-6E8A-4147-A177-3AD203B41FA5}">
                      <a16:colId xmlns:a16="http://schemas.microsoft.com/office/drawing/2014/main" xmlns="" val="60027298"/>
                    </a:ext>
                  </a:extLst>
                </a:gridCol>
              </a:tblGrid>
              <a:tr h="385763">
                <a:tc>
                  <a:txBody>
                    <a:bodyPr/>
                    <a:lstStyle>
                      <a:lvl1pPr defTabSz="457200" eaLnBrk="0" hangingPunct="0">
                        <a:spcBef>
                          <a:spcPct val="20000"/>
                        </a:spcBef>
                        <a:defRPr sz="2800">
                          <a:solidFill>
                            <a:schemeClr val="tx1"/>
                          </a:solidFill>
                          <a:latin typeface="Times" panose="02020603050405020304" pitchFamily="18" charset="0"/>
                          <a:ea typeface="MS PGothic" panose="020B0600070205080204" pitchFamily="34" charset="-128"/>
                        </a:defRPr>
                      </a:lvl1pPr>
                      <a:lvl2pPr marL="742950" indent="-285750" defTabSz="457200" eaLnBrk="0" hangingPunct="0">
                        <a:spcBef>
                          <a:spcPct val="20000"/>
                        </a:spcBef>
                        <a:defRPr sz="2400">
                          <a:solidFill>
                            <a:schemeClr val="tx1"/>
                          </a:solidFill>
                          <a:latin typeface="Times" panose="02020603050405020304" pitchFamily="18" charset="0"/>
                          <a:ea typeface="MS PGothic" panose="020B0600070205080204" pitchFamily="34" charset="-128"/>
                        </a:defRPr>
                      </a:lvl2pPr>
                      <a:lvl3pPr marL="1143000" indent="-228600" defTabSz="457200" eaLnBrk="0" hangingPunct="0">
                        <a:spcBef>
                          <a:spcPct val="20000"/>
                        </a:spcBef>
                        <a:defRPr sz="2000">
                          <a:solidFill>
                            <a:schemeClr val="tx1"/>
                          </a:solidFill>
                          <a:latin typeface="Times" panose="02020603050405020304" pitchFamily="18" charset="0"/>
                          <a:ea typeface="MS PGothic" panose="020B0600070205080204" pitchFamily="34" charset="-128"/>
                        </a:defRPr>
                      </a:lvl3pPr>
                      <a:lvl4pPr marL="1600200" indent="-228600" defTabSz="457200" eaLnBrk="0" hangingPunct="0">
                        <a:spcBef>
                          <a:spcPct val="20000"/>
                        </a:spcBef>
                        <a:defRPr>
                          <a:solidFill>
                            <a:schemeClr val="tx1"/>
                          </a:solidFill>
                          <a:latin typeface="Times" panose="02020603050405020304" pitchFamily="18" charset="0"/>
                          <a:ea typeface="MS PGothic" panose="020B0600070205080204" pitchFamily="34" charset="-128"/>
                        </a:defRPr>
                      </a:lvl4pPr>
                      <a:lvl5pPr marL="2057400" indent="-228600" defTabSz="457200" eaLnBrk="0" hangingPunct="0">
                        <a:spcBef>
                          <a:spcPct val="20000"/>
                        </a:spcBef>
                        <a:defRPr>
                          <a:solidFill>
                            <a:schemeClr val="tx1"/>
                          </a:solidFill>
                          <a:latin typeface="Times"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defRPr>
                          <a:solidFill>
                            <a:schemeClr val="tx1"/>
                          </a:solidFill>
                          <a:latin typeface="Times" panose="02020603050405020304" pitchFamily="18" charset="0"/>
                          <a:ea typeface="MS PGothic" panose="020B0600070205080204" pitchFamily="34" charset="-128"/>
                        </a:defRPr>
                      </a:lvl9pPr>
                    </a:lstStyle>
                    <a:p>
                      <a:pPr marL="0" marR="0" lvl="0" indent="0" algn="ctr" defTabSz="457200" rtl="0" eaLnBrk="1" fontAlgn="base" latinLnBrk="0" hangingPunct="1">
                        <a:lnSpc>
                          <a:spcPct val="107000"/>
                        </a:lnSpc>
                        <a:spcBef>
                          <a:spcPct val="0"/>
                        </a:spcBef>
                        <a:spcAft>
                          <a:spcPts val="800"/>
                        </a:spcAft>
                        <a:buClrTx/>
                        <a:buSzTx/>
                        <a:buFontTx/>
                        <a:buNone/>
                        <a:tabLst/>
                      </a:pPr>
                      <a:r>
                        <a:rPr kumimoji="0" lang="en-US" altLang="en-US" sz="1000" b="1" i="0" u="none" strike="noStrike" cap="none" normalizeH="0" baseline="0">
                          <a:ln>
                            <a:noFill/>
                          </a:ln>
                          <a:solidFill>
                            <a:schemeClr val="tx1"/>
                          </a:solidFill>
                          <a:effectLst/>
                          <a:latin typeface="Times" panose="02020603050405020304" pitchFamily="18" charset="0"/>
                          <a:ea typeface="MS PGothic" panose="020B0600070205080204" pitchFamily="34" charset="-128"/>
                        </a:rPr>
                        <a:t>MATERIALES</a:t>
                      </a:r>
                      <a:br>
                        <a:rPr kumimoji="0" lang="en-US" altLang="en-US" sz="1000" b="1" i="0" u="none" strike="noStrike" cap="none" normalizeH="0" baseline="0">
                          <a:ln>
                            <a:noFill/>
                          </a:ln>
                          <a:solidFill>
                            <a:schemeClr val="tx1"/>
                          </a:solidFill>
                          <a:effectLst/>
                          <a:latin typeface="Times" panose="02020603050405020304" pitchFamily="18" charset="0"/>
                          <a:ea typeface="MS PGothic" panose="020B0600070205080204" pitchFamily="34" charset="-128"/>
                        </a:rPr>
                      </a:br>
                      <a:r>
                        <a:rPr kumimoji="0" lang="en-US" altLang="en-US" sz="1000" b="1" i="0" u="none" strike="noStrike" cap="none" normalizeH="0" baseline="0">
                          <a:ln>
                            <a:noFill/>
                          </a:ln>
                          <a:solidFill>
                            <a:schemeClr val="tx1"/>
                          </a:solidFill>
                          <a:effectLst/>
                          <a:latin typeface="Times" panose="02020603050405020304" pitchFamily="18" charset="0"/>
                          <a:ea typeface="MS PGothic" panose="020B0600070205080204" pitchFamily="34" charset="-128"/>
                        </a:rPr>
                        <a:t>¿Alguno de estos está involucrado?</a:t>
                      </a:r>
                      <a:endParaRPr kumimoji="0" lang="en-US" altLang="en-US" sz="1000" b="1" i="0" u="none" strike="noStrike" cap="none" normalizeH="0" baseline="0">
                        <a:ln>
                          <a:noFill/>
                        </a:ln>
                        <a:solidFill>
                          <a:schemeClr val="bg1"/>
                        </a:solidFill>
                        <a:effectLst/>
                        <a:latin typeface="Times" panose="02020603050405020304" pitchFamily="18" charset="0"/>
                        <a:ea typeface="MS PGothic" panose="020B0600070205080204" pitchFamily="34" charset="-128"/>
                        <a:cs typeface="Calibri" panose="020F0502020204030204" pitchFamily="34" charset="0"/>
                      </a:endParaRPr>
                    </a:p>
                  </a:txBody>
                  <a:tcPr marL="22860" marR="22860" marT="22860" marB="2286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D36F68"/>
                    </a:solidFill>
                  </a:tcPr>
                </a:tc>
                <a:extLst>
                  <a:ext uri="{0D108BD9-81ED-4DB2-BD59-A6C34878D82A}">
                    <a16:rowId xmlns:a16="http://schemas.microsoft.com/office/drawing/2014/main" xmlns="" val="1156732945"/>
                  </a:ext>
                </a:extLst>
              </a:tr>
              <a:tr h="5019674">
                <a:tc>
                  <a:txBody>
                    <a:bodyPr/>
                    <a:lstStyle>
                      <a:lvl1pPr marL="342900" indent="-182563" defTabSz="457200" eaLnBrk="0" hangingPunct="0">
                        <a:spcBef>
                          <a:spcPct val="20000"/>
                        </a:spcBef>
                        <a:tabLst>
                          <a:tab pos="457200" algn="l"/>
                        </a:tabLst>
                        <a:defRPr sz="2800">
                          <a:solidFill>
                            <a:schemeClr val="tx1"/>
                          </a:solidFill>
                          <a:latin typeface="Times" panose="02020603050405020304" pitchFamily="18" charset="0"/>
                          <a:ea typeface="MS PGothic" panose="020B0600070205080204" pitchFamily="34" charset="-128"/>
                        </a:defRPr>
                      </a:lvl1pPr>
                      <a:lvl2pPr marL="742950" indent="-285750" defTabSz="457200" eaLnBrk="0" hangingPunct="0">
                        <a:spcBef>
                          <a:spcPct val="20000"/>
                        </a:spcBef>
                        <a:tabLst>
                          <a:tab pos="457200" algn="l"/>
                        </a:tabLst>
                        <a:defRPr sz="2400">
                          <a:solidFill>
                            <a:schemeClr val="tx1"/>
                          </a:solidFill>
                          <a:latin typeface="Times" panose="02020603050405020304" pitchFamily="18" charset="0"/>
                          <a:ea typeface="MS PGothic" panose="020B0600070205080204" pitchFamily="34" charset="-128"/>
                        </a:defRPr>
                      </a:lvl2pPr>
                      <a:lvl3pPr marL="1143000" indent="-228600" defTabSz="457200" eaLnBrk="0" hangingPunct="0">
                        <a:spcBef>
                          <a:spcPct val="20000"/>
                        </a:spcBef>
                        <a:tabLst>
                          <a:tab pos="457200" algn="l"/>
                        </a:tabLst>
                        <a:defRPr sz="2000">
                          <a:solidFill>
                            <a:schemeClr val="tx1"/>
                          </a:solidFill>
                          <a:latin typeface="Times" panose="02020603050405020304" pitchFamily="18" charset="0"/>
                          <a:ea typeface="MS PGothic" panose="020B0600070205080204" pitchFamily="34" charset="-128"/>
                        </a:defRPr>
                      </a:lvl3pPr>
                      <a:lvl4pPr marL="1600200" indent="-228600" defTabSz="457200" eaLnBrk="0" hangingPunct="0">
                        <a:spcBef>
                          <a:spcPct val="20000"/>
                        </a:spcBef>
                        <a:tabLst>
                          <a:tab pos="457200" algn="l"/>
                        </a:tabLst>
                        <a:defRPr>
                          <a:solidFill>
                            <a:schemeClr val="tx1"/>
                          </a:solidFill>
                          <a:latin typeface="Times" panose="02020603050405020304" pitchFamily="18" charset="0"/>
                          <a:ea typeface="MS PGothic" panose="020B0600070205080204" pitchFamily="34" charset="-128"/>
                        </a:defRPr>
                      </a:lvl4pPr>
                      <a:lvl5pPr marL="2057400" indent="-228600" defTabSz="457200" eaLnBrk="0" hangingPunct="0">
                        <a:spcBef>
                          <a:spcPct val="20000"/>
                        </a:spcBef>
                        <a:tabLst>
                          <a:tab pos="457200" algn="l"/>
                        </a:tabLst>
                        <a:defRPr>
                          <a:solidFill>
                            <a:schemeClr val="tx1"/>
                          </a:solidFill>
                          <a:latin typeface="Times" panose="02020603050405020304" pitchFamily="18" charset="0"/>
                          <a:ea typeface="MS PGothic" panose="020B0600070205080204" pitchFamily="34" charset="-128"/>
                        </a:defRPr>
                      </a:lvl5pPr>
                      <a:lvl6pPr marL="2514600" indent="-228600" defTabSz="457200" eaLnBrk="0" fontAlgn="base" hangingPunct="0">
                        <a:spcBef>
                          <a:spcPct val="20000"/>
                        </a:spcBef>
                        <a:spcAft>
                          <a:spcPct val="0"/>
                        </a:spcAft>
                        <a:tabLst>
                          <a:tab pos="457200" algn="l"/>
                        </a:tabLst>
                        <a:defRPr>
                          <a:solidFill>
                            <a:schemeClr val="tx1"/>
                          </a:solidFill>
                          <a:latin typeface="Times" panose="02020603050405020304" pitchFamily="18" charset="0"/>
                          <a:ea typeface="MS PGothic" panose="020B0600070205080204" pitchFamily="34" charset="-128"/>
                        </a:defRPr>
                      </a:lvl6pPr>
                      <a:lvl7pPr marL="2971800" indent="-228600" defTabSz="457200" eaLnBrk="0" fontAlgn="base" hangingPunct="0">
                        <a:spcBef>
                          <a:spcPct val="20000"/>
                        </a:spcBef>
                        <a:spcAft>
                          <a:spcPct val="0"/>
                        </a:spcAft>
                        <a:tabLst>
                          <a:tab pos="457200" algn="l"/>
                        </a:tabLst>
                        <a:defRPr>
                          <a:solidFill>
                            <a:schemeClr val="tx1"/>
                          </a:solidFill>
                          <a:latin typeface="Times" panose="02020603050405020304" pitchFamily="18" charset="0"/>
                          <a:ea typeface="MS PGothic" panose="020B0600070205080204" pitchFamily="34" charset="-128"/>
                        </a:defRPr>
                      </a:lvl7pPr>
                      <a:lvl8pPr marL="3429000" indent="-228600" defTabSz="457200" eaLnBrk="0" fontAlgn="base" hangingPunct="0">
                        <a:spcBef>
                          <a:spcPct val="20000"/>
                        </a:spcBef>
                        <a:spcAft>
                          <a:spcPct val="0"/>
                        </a:spcAft>
                        <a:tabLst>
                          <a:tab pos="457200" algn="l"/>
                        </a:tabLst>
                        <a:defRPr>
                          <a:solidFill>
                            <a:schemeClr val="tx1"/>
                          </a:solidFill>
                          <a:latin typeface="Times" panose="02020603050405020304" pitchFamily="18" charset="0"/>
                          <a:ea typeface="MS PGothic" panose="020B0600070205080204" pitchFamily="34" charset="-128"/>
                        </a:defRPr>
                      </a:lvl8pPr>
                      <a:lvl9pPr marL="3886200" indent="-228600" defTabSz="457200" eaLnBrk="0" fontAlgn="base" hangingPunct="0">
                        <a:spcBef>
                          <a:spcPct val="20000"/>
                        </a:spcBef>
                        <a:spcAft>
                          <a:spcPct val="0"/>
                        </a:spcAft>
                        <a:tabLst>
                          <a:tab pos="457200" algn="l"/>
                        </a:tabLst>
                        <a:defRPr>
                          <a:solidFill>
                            <a:schemeClr val="tx1"/>
                          </a:solidFill>
                          <a:latin typeface="Times" panose="02020603050405020304" pitchFamily="18" charset="0"/>
                          <a:ea typeface="MS PGothic" panose="020B0600070205080204" pitchFamily="34" charset="-128"/>
                        </a:defRPr>
                      </a:lvl9pPr>
                    </a:lstStyle>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Abrasivos</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Polvillo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carbón</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Concreto</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Tierra,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escombros</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Agentes</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de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filtración</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Gráfito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natural</a:t>
                      </a: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Mica</a:t>
                      </a: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Productos</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Minerales</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Pinturas</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Pavimento</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Perlita</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Materiales</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de planta</a:t>
                      </a: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Rellenos</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plásticos</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Compuestos</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para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pulido</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Cemento</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Portland </a:t>
                      </a: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Arenas</a:t>
                      </a: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Sílices</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Escoria</a:t>
                      </a:r>
                      <a:r>
                        <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rPr>
                        <a:t>, </a:t>
                      </a: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desechos</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Jaboncillo</a:t>
                      </a:r>
                      <a:endParaRPr kumimoji="0" lang="en-US" altLang="en-US" sz="1000" b="0" i="0" u="none" strike="noStrike" cap="none" normalizeH="0" baseline="0" dirty="0">
                        <a:ln>
                          <a:noFill/>
                        </a:ln>
                        <a:solidFill>
                          <a:schemeClr val="tx1"/>
                        </a:solidFill>
                        <a:effectLst/>
                        <a:latin typeface="Times" panose="02020603050405020304" pitchFamily="18" charset="0"/>
                        <a:ea typeface="MS PGothic" panose="020B0600070205080204" pitchFamily="34" charset="-128"/>
                      </a:endParaRPr>
                    </a:p>
                    <a:p>
                      <a:pPr marL="342900" marR="0" lvl="0" indent="-182563" algn="l" defTabSz="457200" rtl="0" eaLnBrk="1" fontAlgn="base" latinLnBrk="0" hangingPunct="1">
                        <a:lnSpc>
                          <a:spcPct val="107000"/>
                        </a:lnSpc>
                        <a:spcBef>
                          <a:spcPct val="0"/>
                        </a:spcBef>
                        <a:spcAft>
                          <a:spcPts val="200"/>
                        </a:spcAft>
                        <a:buClrTx/>
                        <a:buSzTx/>
                        <a:buFont typeface="Wingdings" panose="05000000000000000000" pitchFamily="2" charset="2"/>
                        <a:buChar char=""/>
                        <a:tabLst>
                          <a:tab pos="457200" algn="l"/>
                        </a:tabLst>
                      </a:pPr>
                      <a:r>
                        <a:rPr kumimoji="0" lang="en-US" altLang="en-US" sz="1000" b="0" i="0" u="none" strike="noStrike" cap="none" normalizeH="0" baseline="0" dirty="0" err="1">
                          <a:ln>
                            <a:noFill/>
                          </a:ln>
                          <a:solidFill>
                            <a:schemeClr val="tx1"/>
                          </a:solidFill>
                          <a:effectLst/>
                          <a:latin typeface="Times" panose="02020603050405020304" pitchFamily="18" charset="0"/>
                          <a:ea typeface="MS PGothic" panose="020B0600070205080204" pitchFamily="34" charset="-128"/>
                        </a:rPr>
                        <a:t>Suelo</a:t>
                      </a:r>
                      <a:endParaRPr kumimoji="0" lang="en-US" altLang="en-US" sz="1000" b="0" i="0" u="none" strike="noStrike" cap="none" normalizeH="0" baseline="0" dirty="0">
                        <a:ln>
                          <a:noFill/>
                        </a:ln>
                        <a:solidFill>
                          <a:srgbClr val="000000"/>
                        </a:solidFill>
                        <a:effectLst/>
                        <a:latin typeface="Times" panose="02020603050405020304" pitchFamily="18" charset="0"/>
                        <a:ea typeface="MS PGothic" panose="020B0600070205080204" pitchFamily="34" charset="-128"/>
                        <a:cs typeface="Calibri" panose="020F0502020204030204" pitchFamily="34" charset="0"/>
                      </a:endParaRPr>
                    </a:p>
                  </a:txBody>
                  <a:tcPr marL="22860" marR="22860" marT="22860" marB="2286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FD5D4"/>
                    </a:solidFill>
                  </a:tcPr>
                </a:tc>
                <a:extLst>
                  <a:ext uri="{0D108BD9-81ED-4DB2-BD59-A6C34878D82A}">
                    <a16:rowId xmlns:a16="http://schemas.microsoft.com/office/drawing/2014/main" xmlns="" val="4123488587"/>
                  </a:ext>
                </a:extLst>
              </a:tr>
            </a:tbl>
          </a:graphicData>
        </a:graphic>
      </p:graphicFrame>
      <p:sp>
        <p:nvSpPr>
          <p:cNvPr id="35867" name="Text Box 19" descr="OSHA’s Silica eTool identifies some industries silica exposure may take place"/>
          <p:cNvSpPr txBox="1">
            <a:spLocks noChangeArrowheads="1"/>
          </p:cNvSpPr>
          <p:nvPr/>
        </p:nvSpPr>
        <p:spPr bwMode="auto">
          <a:xfrm>
            <a:off x="6424613" y="6550025"/>
            <a:ext cx="2719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spcBef>
                <a:spcPct val="50000"/>
              </a:spcBef>
            </a:pPr>
            <a:r>
              <a:rPr lang="en-US" altLang="en-US" sz="1400" b="1"/>
              <a:t>Fuente:  OSHA</a:t>
            </a:r>
            <a:r>
              <a:rPr lang="ja-JP" altLang="en-US" sz="1400" b="1"/>
              <a:t>’</a:t>
            </a:r>
            <a:r>
              <a:rPr lang="en-US" altLang="ja-JP" sz="1400" b="1"/>
              <a:t>s Silica eTool</a:t>
            </a:r>
            <a:endParaRPr lang="en-US" altLang="en-US" sz="1400"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xfrm>
            <a:off x="2173288" y="0"/>
            <a:ext cx="6821487"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000" b="1" dirty="0" err="1">
                <a:solidFill>
                  <a:srgbClr val="FFFFFF"/>
                </a:solidFill>
                <a:latin typeface="Arial" panose="020B0604020202020204" pitchFamily="34" charset="0"/>
                <a:cs typeface="Tahoma" panose="020B0604030504040204" pitchFamily="34" charset="0"/>
              </a:rPr>
              <a:t>Actividades</a:t>
            </a:r>
            <a:r>
              <a:rPr lang="en-US" altLang="en-US" sz="3000" b="1" dirty="0">
                <a:solidFill>
                  <a:srgbClr val="FFFFFF"/>
                </a:solidFill>
                <a:latin typeface="Arial" panose="020B0604020202020204" pitchFamily="34" charset="0"/>
                <a:cs typeface="Tahoma" panose="020B0604030504040204" pitchFamily="34" charset="0"/>
              </a:rPr>
              <a:t> de </a:t>
            </a:r>
            <a:r>
              <a:rPr lang="en-US" altLang="en-US" sz="3000" b="1" dirty="0" err="1">
                <a:solidFill>
                  <a:srgbClr val="FFFFFF"/>
                </a:solidFill>
                <a:latin typeface="Arial" panose="020B0604020202020204" pitchFamily="34" charset="0"/>
                <a:cs typeface="Tahoma" panose="020B0604030504040204" pitchFamily="34" charset="0"/>
              </a:rPr>
              <a:t>Construcción</a:t>
            </a:r>
            <a:r>
              <a:rPr lang="en-US" altLang="en-US" sz="3000" b="1" dirty="0">
                <a:solidFill>
                  <a:srgbClr val="FFFFFF"/>
                </a:solidFill>
                <a:latin typeface="Arial" panose="020B0604020202020204" pitchFamily="34" charset="0"/>
                <a:cs typeface="Tahoma" panose="020B0604030504040204" pitchFamily="34" charset="0"/>
              </a:rPr>
              <a:t> que </a:t>
            </a:r>
            <a:r>
              <a:rPr lang="en-US" altLang="en-US" sz="3000" b="1" dirty="0" err="1">
                <a:solidFill>
                  <a:srgbClr val="FFFFFF"/>
                </a:solidFill>
                <a:latin typeface="Arial" panose="020B0604020202020204" pitchFamily="34" charset="0"/>
                <a:cs typeface="Tahoma" panose="020B0604030504040204" pitchFamily="34" charset="0"/>
              </a:rPr>
              <a:t>podrían</a:t>
            </a:r>
            <a:r>
              <a:rPr lang="en-US" altLang="en-US" sz="3000" b="1" dirty="0">
                <a:solidFill>
                  <a:srgbClr val="FFFFFF"/>
                </a:solidFill>
                <a:latin typeface="Arial" panose="020B0604020202020204" pitchFamily="34" charset="0"/>
                <a:cs typeface="Tahoma" panose="020B0604030504040204" pitchFamily="34" charset="0"/>
              </a:rPr>
              <a:t> </a:t>
            </a:r>
            <a:r>
              <a:rPr lang="en-US" altLang="en-US" sz="3000" b="1" dirty="0" err="1">
                <a:solidFill>
                  <a:srgbClr val="FFFFFF"/>
                </a:solidFill>
                <a:latin typeface="Arial" panose="020B0604020202020204" pitchFamily="34" charset="0"/>
                <a:cs typeface="Tahoma" panose="020B0604030504040204" pitchFamily="34" charset="0"/>
              </a:rPr>
              <a:t>Causar</a:t>
            </a:r>
            <a:r>
              <a:rPr lang="en-US" altLang="en-US" sz="3000" b="1" dirty="0">
                <a:solidFill>
                  <a:srgbClr val="FFFFFF"/>
                </a:solidFill>
                <a:latin typeface="Arial" panose="020B0604020202020204" pitchFamily="34" charset="0"/>
                <a:cs typeface="Tahoma" panose="020B0604030504040204" pitchFamily="34" charset="0"/>
              </a:rPr>
              <a:t> </a:t>
            </a:r>
            <a:r>
              <a:rPr lang="en-US" altLang="en-US" sz="3000" b="1" dirty="0" err="1">
                <a:solidFill>
                  <a:srgbClr val="FFFFFF"/>
                </a:solidFill>
                <a:latin typeface="Arial" panose="020B0604020202020204" pitchFamily="34" charset="0"/>
                <a:cs typeface="Tahoma" panose="020B0604030504040204" pitchFamily="34" charset="0"/>
              </a:rPr>
              <a:t>Exposición</a:t>
            </a:r>
            <a:r>
              <a:rPr lang="en-US" altLang="en-US" sz="3000" b="1" dirty="0">
                <a:solidFill>
                  <a:srgbClr val="FFFFFF"/>
                </a:solidFill>
                <a:latin typeface="Arial" panose="020B0604020202020204" pitchFamily="34" charset="0"/>
                <a:cs typeface="Tahoma" panose="020B0604030504040204" pitchFamily="34" charset="0"/>
              </a:rPr>
              <a:t> a </a:t>
            </a:r>
            <a:r>
              <a:rPr lang="en-US" altLang="en-US" sz="3000" b="1" dirty="0" err="1">
                <a:solidFill>
                  <a:srgbClr val="FFFFFF"/>
                </a:solidFill>
                <a:latin typeface="Arial" panose="020B0604020202020204" pitchFamily="34" charset="0"/>
                <a:cs typeface="Tahoma" panose="020B0604030504040204" pitchFamily="34" charset="0"/>
              </a:rPr>
              <a:t>Sílice</a:t>
            </a:r>
            <a:r>
              <a:rPr lang="en-US" altLang="en-US" sz="3000" b="1" dirty="0">
                <a:solidFill>
                  <a:srgbClr val="FFFFFF"/>
                </a:solidFill>
                <a:latin typeface="Arial" panose="020B0604020202020204" pitchFamily="34" charset="0"/>
                <a:cs typeface="Tahoma" panose="020B0604030504040204" pitchFamily="34" charset="0"/>
              </a:rPr>
              <a:t>.</a:t>
            </a:r>
          </a:p>
        </p:txBody>
      </p:sp>
      <p:sp>
        <p:nvSpPr>
          <p:cNvPr id="37891" name="Content Placeholder 2"/>
          <p:cNvSpPr>
            <a:spLocks noGrp="1"/>
          </p:cNvSpPr>
          <p:nvPr>
            <p:ph sz="half" idx="1"/>
          </p:nvPr>
        </p:nvSpPr>
        <p:spPr bwMode="auto">
          <a:xfrm>
            <a:off x="180975" y="1258888"/>
            <a:ext cx="8834438" cy="868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200" b="1">
                <a:latin typeface="Times New Roman" panose="02020603050405020304" pitchFamily="18" charset="0"/>
                <a:cs typeface="Times New Roman" panose="02020603050405020304" pitchFamily="18" charset="0"/>
              </a:rPr>
              <a:t>Actividades de construcción que pueden resultar en exposición severa a sílice incluyen, pero no se limitan a</a:t>
            </a:r>
            <a:r>
              <a:rPr lang="en-US" altLang="en-US" sz="2200">
                <a:latin typeface="Times New Roman" panose="02020603050405020304" pitchFamily="18" charset="0"/>
                <a:cs typeface="Times New Roman" panose="02020603050405020304" pitchFamily="18" charset="0"/>
              </a:rPr>
              <a:t>:</a:t>
            </a:r>
          </a:p>
          <a:p>
            <a:pPr>
              <a:buFontTx/>
              <a:buNone/>
            </a:pPr>
            <a:endParaRPr lang="en-US" altLang="en-US">
              <a:latin typeface="Times New Roman" panose="02020603050405020304" pitchFamily="18" charset="0"/>
              <a:cs typeface="Times New Roman" panose="02020603050405020304" pitchFamily="18" charset="0"/>
            </a:endParaRPr>
          </a:p>
        </p:txBody>
      </p:sp>
      <p:sp>
        <p:nvSpPr>
          <p:cNvPr id="37892" name="Content Placeholder 9"/>
          <p:cNvSpPr>
            <a:spLocks noGrp="1"/>
          </p:cNvSpPr>
          <p:nvPr>
            <p:ph sz="half" idx="2"/>
          </p:nvPr>
        </p:nvSpPr>
        <p:spPr bwMode="auto">
          <a:xfrm>
            <a:off x="-276225" y="2036763"/>
            <a:ext cx="38354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457200" lvl="1" indent="0">
              <a:buFont typeface="Wingdings" panose="05000000000000000000" pitchFamily="2" charset="2"/>
              <a:buChar char="§"/>
            </a:pPr>
            <a:r>
              <a:rPr lang="en-US" altLang="en-US" sz="1900" b="1">
                <a:latin typeface="Times New Roman" panose="02020603050405020304" pitchFamily="18" charset="0"/>
                <a:cs typeface="Times New Roman" panose="02020603050405020304" pitchFamily="18" charset="0"/>
              </a:rPr>
              <a:t> </a:t>
            </a:r>
            <a:r>
              <a:rPr lang="en-US" altLang="en-US" sz="1800">
                <a:latin typeface="Times New Roman" panose="02020603050405020304" pitchFamily="18" charset="0"/>
                <a:cs typeface="Times New Roman" panose="02020603050405020304" pitchFamily="18" charset="0"/>
              </a:rPr>
              <a:t>Uso de martillo hidráulico</a:t>
            </a:r>
          </a:p>
          <a:p>
            <a:pPr marL="457200" lvl="1" indent="0">
              <a:buFont typeface="Wingdings" panose="05000000000000000000" pitchFamily="2" charset="2"/>
              <a:buChar char="§"/>
            </a:pPr>
            <a:r>
              <a:rPr lang="en-US" altLang="en-US" sz="1800">
                <a:latin typeface="Times New Roman" panose="02020603050405020304" pitchFamily="18" charset="0"/>
                <a:cs typeface="Times New Roman" panose="02020603050405020304" pitchFamily="18" charset="0"/>
              </a:rPr>
              <a:t> Construcción</a:t>
            </a:r>
            <a:r>
              <a:rPr lang="en-US" altLang="en-US" sz="1800" b="1">
                <a:latin typeface="Times New Roman" panose="02020603050405020304" pitchFamily="18" charset="0"/>
                <a:cs typeface="Times New Roman" panose="02020603050405020304" pitchFamily="18" charset="0"/>
              </a:rPr>
              <a:t> </a:t>
            </a:r>
            <a:r>
              <a:rPr lang="en-US" altLang="en-US" sz="1800">
                <a:latin typeface="Times New Roman" panose="02020603050405020304" pitchFamily="18" charset="0"/>
                <a:cs typeface="Times New Roman" panose="02020603050405020304" pitchFamily="18" charset="0"/>
              </a:rPr>
              <a:t>de edificios </a:t>
            </a:r>
          </a:p>
          <a:p>
            <a:pPr marL="457200" lvl="1" indent="0"/>
            <a:r>
              <a:rPr lang="en-US" altLang="en-US" sz="1800">
                <a:latin typeface="Times New Roman" panose="02020603050405020304" pitchFamily="18" charset="0"/>
                <a:cs typeface="Times New Roman" panose="02020603050405020304" pitchFamily="18" charset="0"/>
              </a:rPr>
              <a:t>de mampostería</a:t>
            </a:r>
          </a:p>
          <a:p>
            <a:pPr marL="457200" lvl="1" indent="0">
              <a:buFont typeface="Wingdings" panose="05000000000000000000" pitchFamily="2" charset="2"/>
              <a:buChar char="§"/>
            </a:pPr>
            <a:r>
              <a:rPr lang="en-US" altLang="en-US" sz="1800">
                <a:latin typeface="Times New Roman" panose="02020603050405020304" pitchFamily="18" charset="0"/>
                <a:cs typeface="Times New Roman" panose="02020603050405020304" pitchFamily="18" charset="0"/>
              </a:rPr>
              <a:t> Demolición</a:t>
            </a:r>
            <a:r>
              <a:rPr lang="en-US" altLang="en-US" sz="1800" b="1">
                <a:latin typeface="Times New Roman" panose="02020603050405020304" pitchFamily="18" charset="0"/>
                <a:cs typeface="Times New Roman" panose="02020603050405020304" pitchFamily="18" charset="0"/>
              </a:rPr>
              <a:t> </a:t>
            </a:r>
            <a:r>
              <a:rPr lang="en-US" altLang="en-US" sz="1800">
                <a:latin typeface="Times New Roman" panose="02020603050405020304" pitchFamily="18" charset="0"/>
                <a:cs typeface="Times New Roman" panose="02020603050405020304" pitchFamily="18" charset="0"/>
              </a:rPr>
              <a:t>de edificios de mampostería o concreto</a:t>
            </a:r>
          </a:p>
          <a:p>
            <a:pPr marL="457200" lvl="1" indent="0">
              <a:buFont typeface="Wingdings" panose="05000000000000000000" pitchFamily="2" charset="2"/>
              <a:buChar char="§"/>
            </a:pPr>
            <a:r>
              <a:rPr lang="en-US" altLang="en-US" sz="1800">
                <a:latin typeface="Times New Roman" panose="02020603050405020304" pitchFamily="18" charset="0"/>
                <a:cs typeface="Times New Roman" panose="02020603050405020304" pitchFamily="18" charset="0"/>
              </a:rPr>
              <a:t> Cortado y aserrado de ladrillos </a:t>
            </a:r>
          </a:p>
          <a:p>
            <a:pPr marL="457200" lvl="1" indent="0"/>
            <a:r>
              <a:rPr lang="en-US" altLang="en-US" sz="1800">
                <a:latin typeface="Times New Roman" panose="02020603050405020304" pitchFamily="18" charset="0"/>
                <a:cs typeface="Times New Roman" panose="02020603050405020304" pitchFamily="18" charset="0"/>
              </a:rPr>
              <a:t>y bloques de concreto</a:t>
            </a:r>
            <a:endParaRPr lang="en-US" altLang="en-US" sz="1800" b="1">
              <a:latin typeface="Times New Roman" panose="02020603050405020304" pitchFamily="18" charset="0"/>
              <a:cs typeface="Times New Roman" panose="02020603050405020304" pitchFamily="18" charset="0"/>
            </a:endParaRPr>
          </a:p>
          <a:p>
            <a:pPr marL="457200" lvl="1" indent="0">
              <a:buFont typeface="Wingdings" panose="05000000000000000000" pitchFamily="2" charset="2"/>
              <a:buChar char="§"/>
            </a:pPr>
            <a:r>
              <a:rPr lang="en-US" altLang="en-US" sz="1800">
                <a:latin typeface="Times New Roman" panose="02020603050405020304" pitchFamily="18" charset="0"/>
                <a:cs typeface="Times New Roman" panose="02020603050405020304" pitchFamily="18" charset="0"/>
              </a:rPr>
              <a:t>  Tuckpointing /Fileteado </a:t>
            </a:r>
          </a:p>
          <a:p>
            <a:pPr marL="457200" lvl="1" indent="0">
              <a:buFont typeface="Wingdings" panose="05000000000000000000" pitchFamily="2" charset="2"/>
              <a:buChar char="§"/>
            </a:pPr>
            <a:r>
              <a:rPr lang="en-US" altLang="en-US" sz="1800">
                <a:latin typeface="Times New Roman" panose="02020603050405020304" pitchFamily="18" charset="0"/>
                <a:cs typeface="Times New Roman" panose="02020603050405020304" pitchFamily="18" charset="0"/>
              </a:rPr>
              <a:t> Tunelización </a:t>
            </a:r>
          </a:p>
          <a:p>
            <a:pPr marL="457200" lvl="1" indent="0">
              <a:buFont typeface="Wingdings" panose="05000000000000000000" pitchFamily="2" charset="2"/>
              <a:buChar char="§"/>
            </a:pPr>
            <a:r>
              <a:rPr lang="en-US" altLang="en-US" sz="1800" b="1">
                <a:latin typeface="Times New Roman" panose="02020603050405020304" pitchFamily="18" charset="0"/>
                <a:cs typeface="Times New Roman" panose="02020603050405020304" pitchFamily="18" charset="0"/>
              </a:rPr>
              <a:t> </a:t>
            </a:r>
            <a:r>
              <a:rPr lang="en-US" altLang="en-US" sz="1800">
                <a:latin typeface="Times New Roman" panose="02020603050405020304" pitchFamily="18" charset="0"/>
                <a:cs typeface="Times New Roman" panose="02020603050405020304" pitchFamily="18" charset="0"/>
              </a:rPr>
              <a:t>Movimientos de tierra y      trituración de roca</a:t>
            </a:r>
          </a:p>
          <a:p>
            <a:pPr marL="457200" lvl="1" indent="0">
              <a:buFont typeface="Wingdings" panose="05000000000000000000" pitchFamily="2" charset="2"/>
              <a:buChar char="§"/>
            </a:pPr>
            <a:r>
              <a:rPr lang="en-US" altLang="en-US" sz="1800">
                <a:latin typeface="Times New Roman" panose="02020603050405020304" pitchFamily="18" charset="0"/>
                <a:cs typeface="Times New Roman" panose="02020603050405020304" pitchFamily="18" charset="0"/>
              </a:rPr>
              <a:t> Construcción y reparación de caminos</a:t>
            </a:r>
          </a:p>
          <a:p>
            <a:pPr marL="457200" lvl="1" indent="0">
              <a:buFont typeface="Wingdings" panose="05000000000000000000" pitchFamily="2" charset="2"/>
              <a:buChar char="§"/>
            </a:pPr>
            <a:r>
              <a:rPr lang="en-US" altLang="en-US" sz="1800">
                <a:latin typeface="Times New Roman" panose="02020603050405020304" pitchFamily="18" charset="0"/>
                <a:cs typeface="Times New Roman" panose="02020603050405020304" pitchFamily="18" charset="0"/>
              </a:rPr>
              <a:t> Perforación de rocas/pozos</a:t>
            </a:r>
          </a:p>
          <a:p>
            <a:endParaRPr lang="en-US" altLang="en-US" sz="1900">
              <a:latin typeface="Times New Roman" panose="02020603050405020304" pitchFamily="18" charset="0"/>
              <a:cs typeface="Times New Roman" panose="02020603050405020304" pitchFamily="18" charset="0"/>
            </a:endParaRPr>
          </a:p>
        </p:txBody>
      </p:sp>
      <p:sp>
        <p:nvSpPr>
          <p:cNvPr id="37895" name="Content Placeholder 9"/>
          <p:cNvSpPr txBox="1">
            <a:spLocks/>
          </p:cNvSpPr>
          <p:nvPr/>
        </p:nvSpPr>
        <p:spPr bwMode="auto">
          <a:xfrm>
            <a:off x="5632450" y="1971675"/>
            <a:ext cx="3663950"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lvl="1">
              <a:spcBef>
                <a:spcPct val="20000"/>
              </a:spcBef>
              <a:buFont typeface="Wingdings" panose="05000000000000000000" pitchFamily="2" charset="2"/>
              <a:buChar char="§"/>
            </a:pPr>
            <a:r>
              <a:rPr lang="en-US" altLang="en-US" sz="1800"/>
              <a:t>Chorreado abrasivo con  arena</a:t>
            </a:r>
            <a:r>
              <a:rPr lang="en-US" altLang="en-US" sz="1800" b="1"/>
              <a:t> </a:t>
            </a:r>
            <a:r>
              <a:rPr lang="en-US" altLang="en-US" sz="1800"/>
              <a:t>u otro material conteniendo sílice.    </a:t>
            </a:r>
          </a:p>
          <a:p>
            <a:pPr lvl="1">
              <a:spcBef>
                <a:spcPct val="20000"/>
              </a:spcBef>
              <a:buFont typeface="Wingdings" panose="05000000000000000000" pitchFamily="2" charset="2"/>
              <a:buChar char="§"/>
            </a:pPr>
            <a:r>
              <a:rPr lang="en-US" altLang="en-US" sz="1800"/>
              <a:t>Chorreado abrasivo</a:t>
            </a:r>
            <a:r>
              <a:rPr lang="en-US" altLang="en-US" sz="1800" b="1"/>
              <a:t> </a:t>
            </a:r>
            <a:r>
              <a:rPr lang="en-US" altLang="en-US" sz="1800"/>
              <a:t>sobre materiales conteniendo sílice,</a:t>
            </a:r>
            <a:r>
              <a:rPr lang="en-US" altLang="en-US" sz="1800" b="1"/>
              <a:t>  </a:t>
            </a:r>
            <a:r>
              <a:rPr lang="en-US" altLang="en-US" sz="1800"/>
              <a:t>ej. concreto. </a:t>
            </a:r>
          </a:p>
          <a:p>
            <a:pPr lvl="1">
              <a:spcBef>
                <a:spcPct val="20000"/>
              </a:spcBef>
              <a:buFont typeface="Wingdings" panose="05000000000000000000" pitchFamily="2" charset="2"/>
              <a:buChar char="§"/>
            </a:pPr>
            <a:r>
              <a:rPr lang="en-US" altLang="en-US" sz="1800"/>
              <a:t> Perforado y mezclado de concreto</a:t>
            </a:r>
            <a:r>
              <a:rPr lang="en-US" altLang="en-US" sz="1800" b="1"/>
              <a:t> </a:t>
            </a:r>
            <a:r>
              <a:rPr lang="en-US" altLang="en-US" sz="1800"/>
              <a:t>o mezclado de concreto para agujeros de postes.</a:t>
            </a:r>
          </a:p>
          <a:p>
            <a:pPr lvl="1">
              <a:spcBef>
                <a:spcPct val="20000"/>
              </a:spcBef>
              <a:buFont typeface="Wingdings" panose="05000000000000000000" pitchFamily="2" charset="2"/>
              <a:buChar char="§"/>
            </a:pPr>
            <a:r>
              <a:rPr lang="en-US" altLang="en-US" sz="1800"/>
              <a:t>Vertido de concreto</a:t>
            </a:r>
            <a:r>
              <a:rPr lang="en-US" altLang="en-US" sz="1800" b="1"/>
              <a:t> </a:t>
            </a:r>
            <a:r>
              <a:rPr lang="en-US" altLang="en-US" sz="1800"/>
              <a:t>para bases, placa de cimentación   y muros de cimentación</a:t>
            </a:r>
          </a:p>
          <a:p>
            <a:pPr lvl="1">
              <a:spcBef>
                <a:spcPct val="20000"/>
              </a:spcBef>
              <a:buFont typeface="Wingdings" panose="05000000000000000000" pitchFamily="2" charset="2"/>
              <a:buChar char="§"/>
            </a:pPr>
            <a:r>
              <a:rPr lang="en-US" altLang="en-US" sz="1800"/>
              <a:t>Remoción de encofrado de concreto </a:t>
            </a:r>
          </a:p>
          <a:p>
            <a:pPr lvl="1">
              <a:spcBef>
                <a:spcPct val="20000"/>
              </a:spcBef>
              <a:buFont typeface="Wingdings" panose="05000000000000000000" pitchFamily="2" charset="2"/>
              <a:buChar char="§"/>
            </a:pPr>
            <a:r>
              <a:rPr lang="en-US" altLang="en-US" sz="1800"/>
              <a:t> Otros</a:t>
            </a:r>
          </a:p>
        </p:txBody>
      </p:sp>
      <p:grpSp>
        <p:nvGrpSpPr>
          <p:cNvPr id="37893" name="Group 2" descr="Earth-drilling rigs operated with no dust controls may produce high levels of silica in the air. (Photo courtesy of NIOSH).&#10;"/>
          <p:cNvGrpSpPr>
            <a:grpSpLocks/>
          </p:cNvGrpSpPr>
          <p:nvPr/>
        </p:nvGrpSpPr>
        <p:grpSpPr bwMode="auto">
          <a:xfrm>
            <a:off x="3421063" y="2235200"/>
            <a:ext cx="2682875" cy="2351088"/>
            <a:chOff x="710" y="26"/>
            <a:chExt cx="5240" cy="3752"/>
          </a:xfrm>
        </p:grpSpPr>
        <p:pic>
          <p:nvPicPr>
            <p:cNvPr id="37896" name="Picture 3" descr="Earth-drilling ri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 y="36"/>
              <a:ext cx="5220" cy="3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7" name="Group 4"/>
            <p:cNvGrpSpPr>
              <a:grpSpLocks/>
            </p:cNvGrpSpPr>
            <p:nvPr/>
          </p:nvGrpSpPr>
          <p:grpSpPr bwMode="auto">
            <a:xfrm>
              <a:off x="720" y="36"/>
              <a:ext cx="5220" cy="3732"/>
              <a:chOff x="720" y="36"/>
              <a:chExt cx="5220" cy="3732"/>
            </a:xfrm>
          </p:grpSpPr>
          <p:sp>
            <p:nvSpPr>
              <p:cNvPr id="37898" name="Freeform 5"/>
              <p:cNvSpPr>
                <a:spLocks/>
              </p:cNvSpPr>
              <p:nvPr/>
            </p:nvSpPr>
            <p:spPr bwMode="auto">
              <a:xfrm>
                <a:off x="720" y="36"/>
                <a:ext cx="5220" cy="3732"/>
              </a:xfrm>
              <a:custGeom>
                <a:avLst/>
                <a:gdLst>
                  <a:gd name="T0" fmla="*/ 0 w 5220"/>
                  <a:gd name="T1" fmla="*/ 3768 h 3732"/>
                  <a:gd name="T2" fmla="*/ 5220 w 5220"/>
                  <a:gd name="T3" fmla="*/ 3768 h 3732"/>
                  <a:gd name="T4" fmla="*/ 5220 w 5220"/>
                  <a:gd name="T5" fmla="*/ 36 h 3732"/>
                  <a:gd name="T6" fmla="*/ 0 w 5220"/>
                  <a:gd name="T7" fmla="*/ 36 h 3732"/>
                  <a:gd name="T8" fmla="*/ 0 w 5220"/>
                  <a:gd name="T9" fmla="*/ 3768 h 3732"/>
                  <a:gd name="T10" fmla="*/ 0 60000 65536"/>
                  <a:gd name="T11" fmla="*/ 0 60000 65536"/>
                  <a:gd name="T12" fmla="*/ 0 60000 65536"/>
                  <a:gd name="T13" fmla="*/ 0 60000 65536"/>
                  <a:gd name="T14" fmla="*/ 0 60000 65536"/>
                  <a:gd name="T15" fmla="*/ 0 w 5220"/>
                  <a:gd name="T16" fmla="*/ 0 h 3732"/>
                  <a:gd name="T17" fmla="*/ 5220 w 5220"/>
                  <a:gd name="T18" fmla="*/ 3732 h 3732"/>
                </a:gdLst>
                <a:ahLst/>
                <a:cxnLst>
                  <a:cxn ang="T10">
                    <a:pos x="T0" y="T1"/>
                  </a:cxn>
                  <a:cxn ang="T11">
                    <a:pos x="T2" y="T3"/>
                  </a:cxn>
                  <a:cxn ang="T12">
                    <a:pos x="T4" y="T5"/>
                  </a:cxn>
                  <a:cxn ang="T13">
                    <a:pos x="T6" y="T7"/>
                  </a:cxn>
                  <a:cxn ang="T14">
                    <a:pos x="T8" y="T9"/>
                  </a:cxn>
                </a:cxnLst>
                <a:rect l="T15" t="T16" r="T17" b="T18"/>
                <a:pathLst>
                  <a:path w="5220" h="3732">
                    <a:moveTo>
                      <a:pt x="0" y="3732"/>
                    </a:moveTo>
                    <a:lnTo>
                      <a:pt x="5220" y="3732"/>
                    </a:lnTo>
                    <a:lnTo>
                      <a:pt x="5220" y="0"/>
                    </a:lnTo>
                    <a:lnTo>
                      <a:pt x="0" y="0"/>
                    </a:lnTo>
                    <a:lnTo>
                      <a:pt x="0" y="3732"/>
                    </a:lnTo>
                    <a:close/>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37894" name="Rectangle 8" descr="Earth-drilling rigs operated with no dust controls may produce high levels of silica in the air. (Photo courtesy of NIOSH).&#10;"/>
          <p:cNvSpPr>
            <a:spLocks noChangeArrowheads="1"/>
          </p:cNvSpPr>
          <p:nvPr/>
        </p:nvSpPr>
        <p:spPr bwMode="auto">
          <a:xfrm>
            <a:off x="3200400" y="4646613"/>
            <a:ext cx="2778125"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3500">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lnSpc>
                <a:spcPct val="102000"/>
              </a:lnSpc>
              <a:spcBef>
                <a:spcPts val="400"/>
              </a:spcBef>
            </a:pPr>
            <a:r>
              <a:rPr lang="en-US" altLang="en-US" sz="1200" b="1">
                <a:solidFill>
                  <a:srgbClr val="231F20"/>
                </a:solidFill>
                <a:latin typeface="Calibri" panose="020F0502020204030204" pitchFamily="34" charset="0"/>
                <a:cs typeface="Arial" panose="020B0604020202020204" pitchFamily="34" charset="0"/>
              </a:rPr>
              <a:t>Equipos de perforación  de tierra que operan sin control de polvos podrían producir altos niveles de sílice en el aire.  (Foto cortesía de NIOSH).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4"/>
          <p:cNvSpPr>
            <a:spLocks noGrp="1"/>
          </p:cNvSpPr>
          <p:nvPr>
            <p:ph type="title"/>
          </p:nvPr>
        </p:nvSpPr>
        <p:spPr bwMode="auto">
          <a:xfrm>
            <a:off x="1979613" y="274638"/>
            <a:ext cx="6707187"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nSpc>
                <a:spcPct val="150000"/>
              </a:lnSpc>
            </a:pPr>
            <a:r>
              <a:rPr lang="en-US" altLang="en-US" sz="3800" b="1" dirty="0">
                <a:solidFill>
                  <a:srgbClr val="FFFFFF"/>
                </a:solidFill>
                <a:latin typeface="Arial" panose="020B0604020202020204" pitchFamily="34" charset="0"/>
                <a:cs typeface="Tahoma" panose="020B0604030504040204" pitchFamily="34" charset="0"/>
              </a:rPr>
              <a:t>¡¡¡</a:t>
            </a:r>
            <a:r>
              <a:rPr lang="en-US" altLang="en-US" sz="3800" b="1" dirty="0" err="1">
                <a:solidFill>
                  <a:srgbClr val="FFFFFF"/>
                </a:solidFill>
                <a:latin typeface="Arial" panose="020B0604020202020204" pitchFamily="34" charset="0"/>
                <a:cs typeface="Tahoma" panose="020B0604030504040204" pitchFamily="34" charset="0"/>
              </a:rPr>
              <a:t>Advertencia</a:t>
            </a:r>
            <a:r>
              <a:rPr lang="en-US" altLang="en-US" sz="3800" b="1" dirty="0">
                <a:solidFill>
                  <a:srgbClr val="FFFFFF"/>
                </a:solidFill>
                <a:latin typeface="Arial" panose="020B0604020202020204" pitchFamily="34" charset="0"/>
                <a:cs typeface="Tahoma" panose="020B0604030504040204" pitchFamily="34" charset="0"/>
              </a:rPr>
              <a:t>!!!</a:t>
            </a:r>
          </a:p>
        </p:txBody>
      </p:sp>
      <p:sp>
        <p:nvSpPr>
          <p:cNvPr id="39939" name="Content Placeholder 1"/>
          <p:cNvSpPr>
            <a:spLocks noGrp="1"/>
          </p:cNvSpPr>
          <p:nvPr>
            <p:ph sz="half" idx="1"/>
          </p:nvPr>
        </p:nvSpPr>
        <p:spPr bwMode="auto">
          <a:xfrm>
            <a:off x="457200" y="1600200"/>
            <a:ext cx="8686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lgn="ctr">
              <a:buFontTx/>
              <a:buNone/>
            </a:pPr>
            <a:r>
              <a:rPr lang="en-US" altLang="en-US" dirty="0">
                <a:latin typeface="Times New Roman" panose="02020603050405020304" pitchFamily="18" charset="0"/>
                <a:cs typeface="Times New Roman" panose="02020603050405020304" pitchFamily="18" charset="0"/>
              </a:rPr>
              <a:t/>
            </a:r>
            <a:br>
              <a:rPr lang="en-US" altLang="en-US" dirty="0">
                <a:latin typeface="Times New Roman" panose="02020603050405020304" pitchFamily="18" charset="0"/>
                <a:cs typeface="Times New Roman" panose="02020603050405020304" pitchFamily="18" charset="0"/>
              </a:rPr>
            </a:br>
            <a:r>
              <a:rPr lang="en-US" altLang="en-US" sz="4000" b="1" dirty="0">
                <a:latin typeface="Times New Roman" panose="02020603050405020304" pitchFamily="18" charset="0"/>
                <a:cs typeface="Times New Roman" panose="02020603050405020304" pitchFamily="18" charset="0"/>
              </a:rPr>
              <a:t>SIEMPRE RECUERDA</a:t>
            </a:r>
            <a:br>
              <a:rPr lang="en-US" altLang="en-US" sz="4000" b="1" dirty="0">
                <a:latin typeface="Times New Roman" panose="02020603050405020304" pitchFamily="18" charset="0"/>
                <a:cs typeface="Times New Roman" panose="02020603050405020304" pitchFamily="18" charset="0"/>
              </a:rPr>
            </a:br>
            <a:r>
              <a:rPr lang="en-US" altLang="en-US" sz="4000" b="1" i="1" dirty="0">
                <a:latin typeface="Times New Roman" panose="02020603050405020304" pitchFamily="18" charset="0"/>
                <a:cs typeface="Times New Roman" panose="02020603050405020304" pitchFamily="18" charset="0"/>
              </a:rPr>
              <a:t>¡SÍLICE ES MÁS QUE SOLO </a:t>
            </a:r>
            <a:r>
              <a:rPr lang="en-US" altLang="en-US" sz="4000" b="1" i="1" u="sng" dirty="0">
                <a:latin typeface="Times New Roman" panose="02020603050405020304" pitchFamily="18" charset="0"/>
                <a:cs typeface="Times New Roman" panose="02020603050405020304" pitchFamily="18" charset="0"/>
              </a:rPr>
              <a:t>POLVO</a:t>
            </a:r>
            <a:r>
              <a:rPr lang="en-US" altLang="en-US" sz="4000" b="1" i="1" dirty="0">
                <a:latin typeface="Times New Roman" panose="02020603050405020304" pitchFamily="18" charset="0"/>
                <a:cs typeface="Times New Roman" panose="02020603050405020304" pitchFamily="18" charset="0"/>
              </a:rPr>
              <a:t>!</a:t>
            </a:r>
            <a:endParaRPr lang="en-US" altLang="en-US" sz="4000" b="1" dirty="0">
              <a:latin typeface="Times New Roman" panose="02020603050405020304" pitchFamily="18" charset="0"/>
              <a:cs typeface="Times New Roman" panose="02020603050405020304" pitchFamily="18" charset="0"/>
            </a:endParaRPr>
          </a:p>
        </p:txBody>
      </p:sp>
      <p:pic>
        <p:nvPicPr>
          <p:cNvPr id="5124" name="Picture 4" descr="If it is silica, it not just du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2525" y="3925888"/>
            <a:ext cx="2216150" cy="2200275"/>
          </a:xfrm>
          <a:prstGeom prst="rect">
            <a:avLst/>
          </a:prstGeom>
          <a:noFill/>
          <a:ln w="19050" cap="sq">
            <a:solidFill>
              <a:srgbClr val="000000"/>
            </a:solidFill>
            <a:miter lim="800000"/>
            <a:headEnd/>
            <a:tailEnd/>
          </a:ln>
          <a:effectLst>
            <a:outerShdw blurRad="50800" dist="38100" dir="2700000" algn="tl" rotWithShape="0">
              <a:srgbClr val="808080">
                <a:alpha val="42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bwMode="auto">
          <a:xfrm>
            <a:off x="2060575" y="138113"/>
            <a:ext cx="7083425"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000" b="1" dirty="0" err="1">
                <a:solidFill>
                  <a:srgbClr val="FFFFFF"/>
                </a:solidFill>
                <a:latin typeface="Arial" panose="020B0604020202020204" pitchFamily="34" charset="0"/>
                <a:cs typeface="Tahoma" panose="020B0604030504040204" pitchFamily="34" charset="0"/>
              </a:rPr>
              <a:t>Riesgos</a:t>
            </a:r>
            <a:r>
              <a:rPr lang="en-US" altLang="en-US" sz="3000" b="1" dirty="0">
                <a:solidFill>
                  <a:srgbClr val="FFFFFF"/>
                </a:solidFill>
                <a:latin typeface="Arial" panose="020B0604020202020204" pitchFamily="34" charset="0"/>
                <a:cs typeface="Tahoma" panose="020B0604030504040204" pitchFamily="34" charset="0"/>
              </a:rPr>
              <a:t> a la </a:t>
            </a:r>
            <a:r>
              <a:rPr lang="en-US" altLang="en-US" sz="3000" b="1" dirty="0" err="1">
                <a:solidFill>
                  <a:srgbClr val="FFFFFF"/>
                </a:solidFill>
                <a:latin typeface="Arial" panose="020B0604020202020204" pitchFamily="34" charset="0"/>
                <a:cs typeface="Tahoma" panose="020B0604030504040204" pitchFamily="34" charset="0"/>
              </a:rPr>
              <a:t>Salud</a:t>
            </a:r>
            <a:r>
              <a:rPr lang="en-US" altLang="en-US" sz="3000" b="1" dirty="0">
                <a:solidFill>
                  <a:srgbClr val="FFFFFF"/>
                </a:solidFill>
                <a:latin typeface="Arial" panose="020B0604020202020204" pitchFamily="34" charset="0"/>
                <a:cs typeface="Tahoma" panose="020B0604030504040204" pitchFamily="34" charset="0"/>
              </a:rPr>
              <a:t> </a:t>
            </a:r>
            <a:r>
              <a:rPr lang="en-US" altLang="en-US" sz="3000" b="1" dirty="0" err="1">
                <a:solidFill>
                  <a:srgbClr val="FFFFFF"/>
                </a:solidFill>
                <a:latin typeface="Arial" panose="020B0604020202020204" pitchFamily="34" charset="0"/>
                <a:cs typeface="Tahoma" panose="020B0604030504040204" pitchFamily="34" charset="0"/>
              </a:rPr>
              <a:t>Asociados</a:t>
            </a:r>
            <a:r>
              <a:rPr lang="en-US" altLang="en-US" sz="3000" b="1" dirty="0">
                <a:solidFill>
                  <a:srgbClr val="FFFFFF"/>
                </a:solidFill>
                <a:latin typeface="Arial" panose="020B0604020202020204" pitchFamily="34" charset="0"/>
                <a:cs typeface="Tahoma" panose="020B0604030504040204" pitchFamily="34" charset="0"/>
              </a:rPr>
              <a:t> a la </a:t>
            </a:r>
            <a:r>
              <a:rPr lang="en-US" altLang="en-US" sz="3000" b="1" dirty="0" err="1">
                <a:solidFill>
                  <a:srgbClr val="FFFFFF"/>
                </a:solidFill>
                <a:latin typeface="Arial" panose="020B0604020202020204" pitchFamily="34" charset="0"/>
                <a:cs typeface="Tahoma" panose="020B0604030504040204" pitchFamily="34" charset="0"/>
              </a:rPr>
              <a:t>Exposición</a:t>
            </a:r>
            <a:r>
              <a:rPr lang="en-US" altLang="en-US" sz="3000" b="1" dirty="0">
                <a:solidFill>
                  <a:srgbClr val="FFFFFF"/>
                </a:solidFill>
                <a:latin typeface="Arial" panose="020B0604020202020204" pitchFamily="34" charset="0"/>
                <a:cs typeface="Tahoma" panose="020B0604030504040204" pitchFamily="34" charset="0"/>
              </a:rPr>
              <a:t> a </a:t>
            </a:r>
            <a:r>
              <a:rPr lang="en-US" altLang="en-US" sz="3000" b="1" dirty="0" err="1">
                <a:solidFill>
                  <a:srgbClr val="FFFFFF"/>
                </a:solidFill>
                <a:latin typeface="Arial" panose="020B0604020202020204" pitchFamily="34" charset="0"/>
                <a:cs typeface="Tahoma" panose="020B0604030504040204" pitchFamily="34" charset="0"/>
              </a:rPr>
              <a:t>Sílice</a:t>
            </a:r>
            <a:r>
              <a:rPr lang="en-US" altLang="en-US" sz="3000" b="1" dirty="0">
                <a:solidFill>
                  <a:srgbClr val="FFFFFF"/>
                </a:solidFill>
                <a:latin typeface="Arial" panose="020B0604020202020204" pitchFamily="34" charset="0"/>
                <a:cs typeface="Tahoma" panose="020B0604030504040204" pitchFamily="34" charset="0"/>
              </a:rPr>
              <a:t>    </a:t>
            </a:r>
          </a:p>
        </p:txBody>
      </p:sp>
      <p:sp>
        <p:nvSpPr>
          <p:cNvPr id="41987" name="Content Placeholder 2"/>
          <p:cNvSpPr>
            <a:spLocks noGrp="1"/>
          </p:cNvSpPr>
          <p:nvPr>
            <p:ph sz="half" idx="1"/>
          </p:nvPr>
        </p:nvSpPr>
        <p:spPr bwMode="auto">
          <a:xfrm>
            <a:off x="363538" y="1377950"/>
            <a:ext cx="8386762"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buFontTx/>
              <a:buNone/>
            </a:pPr>
            <a:r>
              <a:rPr lang="en-US" altLang="en-US" sz="2200">
                <a:latin typeface="Times New Roman" panose="02020603050405020304" pitchFamily="18" charset="0"/>
                <a:cs typeface="Times New Roman" panose="02020603050405020304" pitchFamily="18" charset="0"/>
              </a:rPr>
              <a:t>Exposición a sílice cristalina respirable ha sido conectado a:</a:t>
            </a:r>
          </a:p>
          <a:p>
            <a:pPr marL="457200" lvl="1" indent="0">
              <a:buFont typeface="Arial" panose="020B0604020202020204" pitchFamily="34" charset="0"/>
              <a:buChar char="•"/>
            </a:pPr>
            <a:r>
              <a:rPr lang="en-US" altLang="en-US" sz="2200">
                <a:latin typeface="Times New Roman" panose="02020603050405020304" pitchFamily="18" charset="0"/>
                <a:cs typeface="Times New Roman" panose="02020603050405020304" pitchFamily="18" charset="0"/>
              </a:rPr>
              <a:t>Silicosis – una enfermedad pulmonar fibrótica irreversible, a menudo desabilitante y a veces fatal.   </a:t>
            </a:r>
          </a:p>
          <a:p>
            <a:pPr lvl="2">
              <a:buFont typeface="Wingdings" panose="05000000000000000000" pitchFamily="2" charset="2"/>
              <a:buChar char="§"/>
            </a:pPr>
            <a:r>
              <a:rPr lang="en-US" altLang="en-US" sz="2200">
                <a:latin typeface="Times New Roman" panose="02020603050405020304" pitchFamily="18" charset="0"/>
                <a:cs typeface="Times New Roman" panose="02020603050405020304" pitchFamily="18" charset="0"/>
              </a:rPr>
              <a:t>Típicamente ocurre después de muchos años de baja a moderada exposición a polvo de sílice.  </a:t>
            </a:r>
          </a:p>
          <a:p>
            <a:pPr lvl="2">
              <a:buFont typeface="Wingdings" panose="05000000000000000000" pitchFamily="2" charset="2"/>
              <a:buChar char="§"/>
            </a:pPr>
            <a:r>
              <a:rPr lang="en-US" altLang="en-US" sz="2200">
                <a:latin typeface="Times New Roman" panose="02020603050405020304" pitchFamily="18" charset="0"/>
                <a:cs typeface="Times New Roman" panose="02020603050405020304" pitchFamily="18" charset="0"/>
              </a:rPr>
              <a:t>Si alguien tiene silicosis, también puede desarrollar Tuberculosis (TB).</a:t>
            </a:r>
          </a:p>
          <a:p>
            <a:pPr marL="457200" lvl="1" indent="0">
              <a:buFont typeface="Arial" panose="020B0604020202020204" pitchFamily="34" charset="0"/>
              <a:buChar char="•"/>
            </a:pPr>
            <a:r>
              <a:rPr lang="en-US" altLang="en-US" sz="2200">
                <a:latin typeface="Times New Roman" panose="02020603050405020304" pitchFamily="18" charset="0"/>
                <a:cs typeface="Times New Roman" panose="02020603050405020304" pitchFamily="18" charset="0"/>
              </a:rPr>
              <a:t>Cáncer pulmonar</a:t>
            </a:r>
          </a:p>
          <a:p>
            <a:pPr lvl="2">
              <a:buFont typeface="Wingdings" panose="05000000000000000000" pitchFamily="2" charset="2"/>
              <a:buChar char="§"/>
            </a:pPr>
            <a:r>
              <a:rPr lang="en-US" altLang="en-US" sz="2200">
                <a:latin typeface="Times New Roman" panose="02020603050405020304" pitchFamily="18" charset="0"/>
                <a:cs typeface="Times New Roman" panose="02020603050405020304" pitchFamily="18" charset="0"/>
              </a:rPr>
              <a:t>Ocurre después de exposiciones a concentraciones muy altas de sílice. </a:t>
            </a:r>
          </a:p>
          <a:p>
            <a:pPr marL="457200" lvl="1" indent="0">
              <a:buFont typeface="Arial" panose="020B0604020202020204" pitchFamily="34" charset="0"/>
              <a:buChar char="•"/>
            </a:pPr>
            <a:r>
              <a:rPr lang="en-US" altLang="en-US" sz="2200">
                <a:latin typeface="Times New Roman" panose="02020603050405020304" pitchFamily="18" charset="0"/>
                <a:cs typeface="Times New Roman" panose="02020603050405020304" pitchFamily="18" charset="0"/>
              </a:rPr>
              <a:t>Enfermedad pulmonar obstructiva crónica (e.g., bronchitis )</a:t>
            </a:r>
          </a:p>
          <a:p>
            <a:pPr marL="457200" lvl="1" indent="0">
              <a:buFont typeface="Arial" panose="020B0604020202020204" pitchFamily="34" charset="0"/>
              <a:buChar char="•"/>
            </a:pPr>
            <a:r>
              <a:rPr lang="en-US" altLang="en-US" sz="2200">
                <a:latin typeface="Times New Roman" panose="02020603050405020304" pitchFamily="18" charset="0"/>
                <a:cs typeface="Times New Roman" panose="02020603050405020304" pitchFamily="18" charset="0"/>
              </a:rPr>
              <a:t> Enfemedades renales y al sistema inmunológico.  </a:t>
            </a:r>
          </a:p>
          <a:p>
            <a:endParaRPr lang="en-US" altLang="en-US">
              <a:latin typeface="Times New Roman" panose="02020603050405020304" pitchFamily="18" charset="0"/>
              <a:cs typeface="Times New Roman" panose="02020603050405020304" pitchFamily="18" charset="0"/>
            </a:endParaRPr>
          </a:p>
        </p:txBody>
      </p:sp>
      <p:pic>
        <p:nvPicPr>
          <p:cNvPr id="41988" name="Picture 2" descr="Image result for carcino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81863" y="5119688"/>
            <a:ext cx="1736725"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xfrm>
            <a:off x="922338" y="355600"/>
            <a:ext cx="8229600" cy="739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000" b="1" dirty="0" err="1">
                <a:solidFill>
                  <a:srgbClr val="FFFFFF"/>
                </a:solidFill>
                <a:latin typeface="Arial" panose="020B0604020202020204" pitchFamily="34" charset="0"/>
                <a:cs typeface="Tahoma" panose="020B0604030504040204" pitchFamily="34" charset="0"/>
              </a:rPr>
              <a:t>Tipos</a:t>
            </a:r>
            <a:r>
              <a:rPr lang="en-US" altLang="en-US" sz="3000" b="1" dirty="0">
                <a:solidFill>
                  <a:srgbClr val="FFFFFF"/>
                </a:solidFill>
                <a:latin typeface="Arial" panose="020B0604020202020204" pitchFamily="34" charset="0"/>
                <a:cs typeface="Tahoma" panose="020B0604030504040204" pitchFamily="34" charset="0"/>
              </a:rPr>
              <a:t> de Silicosis</a:t>
            </a:r>
          </a:p>
        </p:txBody>
      </p:sp>
      <p:sp>
        <p:nvSpPr>
          <p:cNvPr id="44035" name="Content Placeholder 2"/>
          <p:cNvSpPr>
            <a:spLocks noGrp="1"/>
          </p:cNvSpPr>
          <p:nvPr>
            <p:ph idx="1"/>
          </p:nvPr>
        </p:nvSpPr>
        <p:spPr bwMode="auto">
          <a:xfrm>
            <a:off x="419100" y="1331913"/>
            <a:ext cx="8229600" cy="538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buFontTx/>
              <a:buNone/>
            </a:pPr>
            <a:r>
              <a:rPr lang="en-US" altLang="en-US" sz="2200" b="1">
                <a:latin typeface="Times New Roman" panose="02020603050405020304" pitchFamily="18" charset="0"/>
                <a:cs typeface="Times New Roman" panose="02020603050405020304" pitchFamily="18" charset="0"/>
              </a:rPr>
              <a:t>Hay 3 tipos de silicosis:</a:t>
            </a:r>
          </a:p>
          <a:p>
            <a:pPr marL="342900" lvl="2" indent="-342900"/>
            <a:r>
              <a:rPr lang="en-US" altLang="en-US" sz="2200" b="1" u="sng">
                <a:latin typeface="Times New Roman" panose="02020603050405020304" pitchFamily="18" charset="0"/>
                <a:cs typeface="Times New Roman" panose="02020603050405020304" pitchFamily="18" charset="0"/>
              </a:rPr>
              <a:t>Forma aguda</a:t>
            </a:r>
            <a:r>
              <a:rPr lang="en-US" altLang="en-US" sz="2200" b="1">
                <a:latin typeface="Times New Roman" panose="02020603050405020304" pitchFamily="18" charset="0"/>
                <a:cs typeface="Times New Roman" panose="02020603050405020304" pitchFamily="18" charset="0"/>
              </a:rPr>
              <a:t>:</a:t>
            </a:r>
          </a:p>
          <a:p>
            <a:pPr lvl="1">
              <a:buFont typeface="Wingdings" panose="05000000000000000000" pitchFamily="2" charset="2"/>
              <a:buChar char="§"/>
            </a:pPr>
            <a:r>
              <a:rPr lang="en-US" altLang="en-US" sz="2200">
                <a:latin typeface="Times New Roman" panose="02020603050405020304" pitchFamily="18" charset="0"/>
                <a:cs typeface="Times New Roman" panose="02020603050405020304" pitchFamily="18" charset="0"/>
              </a:rPr>
              <a:t> Exposición intensa a polvo respirable con alto contenido de sílice cristalino por un relativamente corto período (pocos meses a menos de 2 años) </a:t>
            </a:r>
            <a:r>
              <a:rPr lang="en-US" altLang="en-US" sz="2200" b="1">
                <a:latin typeface="Times New Roman" panose="02020603050405020304" pitchFamily="18" charset="0"/>
                <a:cs typeface="Times New Roman" panose="02020603050405020304" pitchFamily="18" charset="0"/>
              </a:rPr>
              <a:t> </a:t>
            </a:r>
          </a:p>
          <a:p>
            <a:pPr marL="342900" lvl="2" indent="-342900"/>
            <a:r>
              <a:rPr lang="en-US" altLang="en-US" sz="2200" b="1" u="sng">
                <a:latin typeface="Times New Roman" panose="02020603050405020304" pitchFamily="18" charset="0"/>
                <a:cs typeface="Times New Roman" panose="02020603050405020304" pitchFamily="18" charset="0"/>
              </a:rPr>
              <a:t>Forma acelerada</a:t>
            </a:r>
            <a:r>
              <a:rPr lang="en-US" altLang="en-US" sz="2200" b="1">
                <a:latin typeface="Times New Roman" panose="02020603050405020304" pitchFamily="18" charset="0"/>
                <a:cs typeface="Times New Roman" panose="02020603050405020304" pitchFamily="18" charset="0"/>
              </a:rPr>
              <a:t>: </a:t>
            </a:r>
          </a:p>
          <a:p>
            <a:pPr lvl="1">
              <a:buFont typeface="Wingdings" panose="05000000000000000000" pitchFamily="2" charset="2"/>
              <a:buChar char="§"/>
            </a:pPr>
            <a:r>
              <a:rPr lang="en-US" altLang="en-US" sz="2200">
                <a:latin typeface="Times New Roman" panose="02020603050405020304" pitchFamily="18" charset="0"/>
                <a:cs typeface="Times New Roman" panose="02020603050405020304" pitchFamily="18" charset="0"/>
              </a:rPr>
              <a:t>Resulta de una exposición intensa</a:t>
            </a:r>
            <a:r>
              <a:rPr lang="en-US" altLang="en-US" sz="2200" b="1">
                <a:latin typeface="Times New Roman" panose="02020603050405020304" pitchFamily="18" charset="0"/>
                <a:cs typeface="Times New Roman" panose="02020603050405020304" pitchFamily="18" charset="0"/>
              </a:rPr>
              <a:t> </a:t>
            </a:r>
            <a:r>
              <a:rPr lang="en-US" altLang="en-US" sz="2200">
                <a:latin typeface="Times New Roman" panose="02020603050405020304" pitchFamily="18" charset="0"/>
                <a:cs typeface="Times New Roman" panose="02020603050405020304" pitchFamily="18" charset="0"/>
              </a:rPr>
              <a:t>a polvo respirable con alto contenido de sílice cristalino por cerca de 5-15 años  </a:t>
            </a:r>
          </a:p>
          <a:p>
            <a:pPr marL="342900" lvl="2" indent="-342900"/>
            <a:r>
              <a:rPr lang="en-US" altLang="en-US" sz="2200" b="1" u="sng">
                <a:latin typeface="Times New Roman" panose="02020603050405020304" pitchFamily="18" charset="0"/>
                <a:cs typeface="Times New Roman" panose="02020603050405020304" pitchFamily="18" charset="0"/>
              </a:rPr>
              <a:t>Forma crónica</a:t>
            </a:r>
            <a:r>
              <a:rPr lang="en-US" altLang="en-US" sz="2200" b="1">
                <a:latin typeface="Times New Roman" panose="02020603050405020304" pitchFamily="18" charset="0"/>
                <a:cs typeface="Times New Roman" panose="02020603050405020304" pitchFamily="18" charset="0"/>
              </a:rPr>
              <a:t>:</a:t>
            </a:r>
            <a:r>
              <a:rPr lang="en-US" altLang="en-US" sz="2200">
                <a:latin typeface="Times New Roman" panose="02020603050405020304" pitchFamily="18" charset="0"/>
                <a:cs typeface="Times New Roman" panose="02020603050405020304" pitchFamily="18" charset="0"/>
              </a:rPr>
              <a:t> </a:t>
            </a:r>
          </a:p>
          <a:p>
            <a:pPr lvl="1">
              <a:buFont typeface="Wingdings" panose="05000000000000000000" pitchFamily="2" charset="2"/>
              <a:buChar char="§"/>
            </a:pPr>
            <a:r>
              <a:rPr lang="en-US" altLang="en-US" sz="2200">
                <a:latin typeface="Times New Roman" panose="02020603050405020304" pitchFamily="18" charset="0"/>
                <a:cs typeface="Times New Roman" panose="02020603050405020304" pitchFamily="18" charset="0"/>
              </a:rPr>
              <a:t>La forma más común</a:t>
            </a:r>
          </a:p>
          <a:p>
            <a:pPr lvl="1">
              <a:buFont typeface="Wingdings" panose="05000000000000000000" pitchFamily="2" charset="2"/>
              <a:buChar char="§"/>
            </a:pPr>
            <a:r>
              <a:rPr lang="en-US" altLang="en-US" sz="2200">
                <a:latin typeface="Times New Roman" panose="02020603050405020304" pitchFamily="18" charset="0"/>
                <a:cs typeface="Times New Roman" panose="02020603050405020304" pitchFamily="18" charset="0"/>
              </a:rPr>
              <a:t>Exposición</a:t>
            </a:r>
            <a:r>
              <a:rPr lang="en-US" altLang="en-US" sz="2200" b="1">
                <a:latin typeface="Times New Roman" panose="02020603050405020304" pitchFamily="18" charset="0"/>
                <a:cs typeface="Times New Roman" panose="02020603050405020304" pitchFamily="18" charset="0"/>
              </a:rPr>
              <a:t> </a:t>
            </a:r>
            <a:r>
              <a:rPr lang="en-US" altLang="en-US" sz="2200">
                <a:latin typeface="Times New Roman" panose="02020603050405020304" pitchFamily="18" charset="0"/>
                <a:cs typeface="Times New Roman" panose="02020603050405020304" pitchFamily="18" charset="0"/>
              </a:rPr>
              <a:t>menos intensa y usualmente por más de 20 años. </a:t>
            </a:r>
            <a:endParaRPr lang="en-US" altLang="en-US">
              <a:latin typeface="Times New Roman" panose="02020603050405020304" pitchFamily="18" charset="0"/>
              <a:cs typeface="Times New Roman" panose="02020603050405020304" pitchFamily="18" charset="0"/>
            </a:endParaRPr>
          </a:p>
          <a:p>
            <a:pPr>
              <a:buFontTx/>
              <a:buNone/>
            </a:pPr>
            <a:endParaRPr lang="en-US" altLang="en-US" sz="2000">
              <a:latin typeface="Times New Roman" panose="02020603050405020304" pitchFamily="18" charset="0"/>
              <a:cs typeface="Times New Roman" panose="02020603050405020304" pitchFamily="18" charset="0"/>
            </a:endParaRPr>
          </a:p>
        </p:txBody>
      </p:sp>
      <p:sp>
        <p:nvSpPr>
          <p:cNvPr id="44036" name="Text Box 19"/>
          <p:cNvSpPr txBox="1">
            <a:spLocks noChangeArrowheads="1"/>
          </p:cNvSpPr>
          <p:nvPr/>
        </p:nvSpPr>
        <p:spPr bwMode="auto">
          <a:xfrm>
            <a:off x="6424613" y="6411913"/>
            <a:ext cx="27193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spcBef>
                <a:spcPct val="50000"/>
              </a:spcBef>
            </a:pPr>
            <a:r>
              <a:rPr lang="en-US" altLang="en-US" sz="1400" b="1"/>
              <a:t>Fuente: Docket OSHA-2010-0034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1647825" y="274638"/>
            <a:ext cx="7496175"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tr-TR" altLang="en-US" sz="3400" b="1" dirty="0">
                <a:solidFill>
                  <a:srgbClr val="FFFFFF"/>
                </a:solidFill>
                <a:latin typeface="Arial" panose="020B0604020202020204" pitchFamily="34" charset="0"/>
                <a:cs typeface="Tahoma" panose="020B0604030504040204" pitchFamily="34" charset="0"/>
              </a:rPr>
              <a:t>Reconocimiento</a:t>
            </a:r>
            <a:endParaRPr lang="en-US" altLang="en-US" sz="3400" b="1" dirty="0">
              <a:solidFill>
                <a:srgbClr val="FFFFFF"/>
              </a:solidFill>
              <a:latin typeface="Arial" panose="020B0604020202020204" pitchFamily="34" charset="0"/>
              <a:cs typeface="Tahoma" panose="020B0604030504040204" pitchFamily="34" charset="0"/>
            </a:endParaRPr>
          </a:p>
        </p:txBody>
      </p:sp>
      <p:sp>
        <p:nvSpPr>
          <p:cNvPr id="9219" name="Title 2"/>
          <p:cNvSpPr txBox="1">
            <a:spLocks/>
          </p:cNvSpPr>
          <p:nvPr/>
        </p:nvSpPr>
        <p:spPr bwMode="auto">
          <a:xfrm>
            <a:off x="304800" y="1916113"/>
            <a:ext cx="8967788"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lnSpc>
                <a:spcPct val="80000"/>
              </a:lnSpc>
            </a:pPr>
            <a:r>
              <a:rPr lang="tr-TR" altLang="en-US" b="1" dirty="0"/>
              <a:t>ESTADOS UNIDOS</a:t>
            </a:r>
            <a:br>
              <a:rPr lang="tr-TR" altLang="en-US" b="1" dirty="0"/>
            </a:br>
            <a:r>
              <a:rPr lang="en-US" altLang="en-US" b="1" dirty="0"/>
              <a:t>DEPARTAMENTO </a:t>
            </a:r>
            <a:r>
              <a:rPr lang="tr-TR" altLang="en-US" b="1" dirty="0"/>
              <a:t>DE TRABAJO </a:t>
            </a:r>
            <a:r>
              <a:rPr lang="tr-TR" altLang="en-US" b="1" dirty="0">
                <a:solidFill>
                  <a:srgbClr val="FF0000"/>
                </a:solidFill>
              </a:rPr>
              <a:t> </a:t>
            </a:r>
            <a:r>
              <a:rPr lang="en-US" altLang="en-US" b="1" dirty="0"/>
              <a:t/>
            </a:r>
            <a:br>
              <a:rPr lang="en-US" altLang="en-US" b="1" dirty="0"/>
            </a:br>
            <a:r>
              <a:rPr lang="en-US" altLang="en-US" b="1" dirty="0" err="1"/>
              <a:t>Administración</a:t>
            </a:r>
            <a:r>
              <a:rPr lang="en-US" altLang="en-US" b="1" dirty="0"/>
              <a:t> de </a:t>
            </a:r>
            <a:r>
              <a:rPr lang="en-US" altLang="en-US" b="1" dirty="0" err="1"/>
              <a:t>Seguridad</a:t>
            </a:r>
            <a:r>
              <a:rPr lang="en-US" altLang="en-US" b="1" dirty="0"/>
              <a:t> y </a:t>
            </a:r>
            <a:r>
              <a:rPr lang="en-US" altLang="en-US" b="1" dirty="0" err="1"/>
              <a:t>Salud</a:t>
            </a:r>
            <a:r>
              <a:rPr lang="en-US" altLang="en-US" b="1" dirty="0"/>
              <a:t> </a:t>
            </a:r>
            <a:r>
              <a:rPr lang="en-US" altLang="en-US" b="1" dirty="0" err="1"/>
              <a:t>Ocupacional</a:t>
            </a:r>
            <a:r>
              <a:rPr lang="en-US" altLang="en-US" b="1" dirty="0"/>
              <a:t> (OSHA)</a:t>
            </a:r>
            <a:br>
              <a:rPr lang="en-US" altLang="en-US" b="1" dirty="0"/>
            </a:br>
            <a:r>
              <a:rPr lang="en-US" altLang="en-US" b="1" dirty="0" err="1"/>
              <a:t>Subvención</a:t>
            </a:r>
            <a:r>
              <a:rPr lang="en-US" altLang="en-US" b="1" dirty="0"/>
              <a:t> de </a:t>
            </a:r>
            <a:r>
              <a:rPr lang="en-US" altLang="en-US" b="1" dirty="0" err="1"/>
              <a:t>Entrenamiento</a:t>
            </a:r>
            <a:r>
              <a:rPr lang="en-US" altLang="en-US" b="1" dirty="0"/>
              <a:t> Susan Harwood </a:t>
            </a:r>
          </a:p>
          <a:p>
            <a:pPr algn="ctr">
              <a:lnSpc>
                <a:spcPct val="80000"/>
              </a:lnSpc>
            </a:pPr>
            <a:r>
              <a:rPr lang="en-US" altLang="en-US" b="1" dirty="0">
                <a:solidFill>
                  <a:schemeClr val="tx2"/>
                </a:solidFill>
                <a:latin typeface="Arial Narrow" panose="020B0606020202030204" pitchFamily="34" charset="0"/>
              </a:rPr>
              <a:t>SH-29666-SH6</a:t>
            </a:r>
            <a:r>
              <a:rPr lang="en-US" altLang="en-US" sz="1800" b="1" dirty="0">
                <a:solidFill>
                  <a:schemeClr val="tx2"/>
                </a:solidFill>
              </a:rPr>
              <a:t/>
            </a:r>
            <a:br>
              <a:rPr lang="en-US" altLang="en-US" sz="1800" b="1" dirty="0">
                <a:solidFill>
                  <a:schemeClr val="tx2"/>
                </a:solidFill>
              </a:rPr>
            </a:br>
            <a:endParaRPr lang="tr-TR" altLang="en-US" sz="1800" dirty="0">
              <a:solidFill>
                <a:schemeClr val="tx2"/>
              </a:solidFill>
            </a:endParaRPr>
          </a:p>
        </p:txBody>
      </p:sp>
      <p:sp>
        <p:nvSpPr>
          <p:cNvPr id="9220" name="Content Placeholder 2"/>
          <p:cNvSpPr txBox="1">
            <a:spLocks/>
          </p:cNvSpPr>
          <p:nvPr/>
        </p:nvSpPr>
        <p:spPr bwMode="auto">
          <a:xfrm>
            <a:off x="-111125" y="5448300"/>
            <a:ext cx="925512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spcBef>
                <a:spcPct val="20000"/>
              </a:spcBef>
            </a:pPr>
            <a:r>
              <a:rPr lang="en-US" altLang="en-US" sz="1600" i="1" dirty="0"/>
              <a:t>Este material ha </a:t>
            </a:r>
            <a:r>
              <a:rPr lang="en-US" altLang="en-US" sz="1600" i="1" dirty="0" err="1"/>
              <a:t>sido</a:t>
            </a:r>
            <a:r>
              <a:rPr lang="en-US" altLang="en-US" sz="1600" i="1" dirty="0"/>
              <a:t> </a:t>
            </a:r>
            <a:r>
              <a:rPr lang="en-US" altLang="en-US" sz="1600" i="1" dirty="0" err="1"/>
              <a:t>producido</a:t>
            </a:r>
            <a:r>
              <a:rPr lang="en-US" altLang="en-US" sz="1600" i="1" dirty="0"/>
              <a:t> bajo </a:t>
            </a:r>
            <a:r>
              <a:rPr lang="en-US" altLang="en-US" sz="1600" i="1" dirty="0" err="1"/>
              <a:t>una</a:t>
            </a:r>
            <a:r>
              <a:rPr lang="en-US" altLang="en-US" sz="1600" i="1" dirty="0"/>
              <a:t> </a:t>
            </a:r>
            <a:r>
              <a:rPr lang="en-US" altLang="en-US" sz="1600" i="1" dirty="0" err="1"/>
              <a:t>subvención</a:t>
            </a:r>
            <a:r>
              <a:rPr lang="en-US" altLang="en-US" sz="1600" i="1" dirty="0"/>
              <a:t>  (</a:t>
            </a:r>
            <a:r>
              <a:rPr lang="tr-TR" altLang="en-US" sz="1600" i="1" dirty="0"/>
              <a:t>SH</a:t>
            </a:r>
            <a:r>
              <a:rPr lang="en-US" altLang="en-US" sz="1600" i="1" dirty="0"/>
              <a:t>-</a:t>
            </a:r>
            <a:r>
              <a:rPr lang="tr-TR" altLang="en-US" sz="1600" i="1" dirty="0"/>
              <a:t>2</a:t>
            </a:r>
            <a:r>
              <a:rPr lang="en-US" altLang="en-US" sz="1600" i="1" dirty="0"/>
              <a:t>9666-SH6) de la </a:t>
            </a:r>
            <a:r>
              <a:rPr lang="tr-TR" altLang="en-US" sz="1600" i="1" dirty="0"/>
              <a:t>Administración de Seguridad y Salud Ocupacional, </a:t>
            </a:r>
            <a:r>
              <a:rPr lang="en-US" altLang="en-US" sz="1600" i="1" dirty="0"/>
              <a:t> </a:t>
            </a:r>
            <a:r>
              <a:rPr lang="en-US" altLang="en-US" sz="1600" i="1" dirty="0" err="1"/>
              <a:t>Departamento</a:t>
            </a:r>
            <a:r>
              <a:rPr lang="tr-TR" altLang="en-US" sz="1600" i="1" dirty="0"/>
              <a:t> de Trabajo de los EE.UU.</a:t>
            </a:r>
            <a:r>
              <a:rPr lang="en-US" altLang="en-US" sz="1600" i="1" dirty="0"/>
              <a:t>  No </a:t>
            </a:r>
            <a:r>
              <a:rPr lang="en-US" altLang="en-US" sz="1600" i="1" dirty="0" err="1"/>
              <a:t>necesariamente</a:t>
            </a:r>
            <a:r>
              <a:rPr lang="en-US" altLang="en-US" sz="1600" i="1" dirty="0"/>
              <a:t> </a:t>
            </a:r>
            <a:r>
              <a:rPr lang="en-US" altLang="en-US" sz="1600" i="1" dirty="0" err="1"/>
              <a:t>refleja</a:t>
            </a:r>
            <a:r>
              <a:rPr lang="en-US" altLang="en-US" sz="1600" i="1" dirty="0"/>
              <a:t> </a:t>
            </a:r>
            <a:r>
              <a:rPr lang="en-US" altLang="en-US" sz="1600" i="1" dirty="0" err="1"/>
              <a:t>los</a:t>
            </a:r>
            <a:r>
              <a:rPr lang="en-US" altLang="en-US" sz="1600" i="1" dirty="0"/>
              <a:t> </a:t>
            </a:r>
            <a:r>
              <a:rPr lang="en-US" altLang="en-US" sz="1600" i="1" dirty="0" err="1"/>
              <a:t>puntos</a:t>
            </a:r>
            <a:r>
              <a:rPr lang="en-US" altLang="en-US" sz="1600" i="1" dirty="0"/>
              <a:t> de vista o </a:t>
            </a:r>
            <a:r>
              <a:rPr lang="en-US" altLang="en-US" sz="1600" i="1" dirty="0" err="1"/>
              <a:t>políticas</a:t>
            </a:r>
            <a:r>
              <a:rPr lang="en-US" altLang="en-US" sz="1600" i="1" dirty="0"/>
              <a:t> del </a:t>
            </a:r>
            <a:r>
              <a:rPr lang="tr-TR" altLang="en-US" sz="1600" i="1" dirty="0"/>
              <a:t>Ministerio de Trabajo de los EE.UU.</a:t>
            </a:r>
            <a:r>
              <a:rPr lang="tr-TR" altLang="en-US" sz="1600" dirty="0"/>
              <a:t>, </a:t>
            </a:r>
            <a:r>
              <a:rPr lang="tr-TR" altLang="en-US" sz="1600" i="1" dirty="0"/>
              <a:t>ni menciona</a:t>
            </a:r>
            <a:r>
              <a:rPr lang="tr-TR" altLang="en-US" sz="1600" dirty="0"/>
              <a:t> </a:t>
            </a:r>
            <a:r>
              <a:rPr lang="en-US" altLang="en-US" sz="1600" i="1" dirty="0" err="1"/>
              <a:t>nombres</a:t>
            </a:r>
            <a:r>
              <a:rPr lang="en-US" altLang="en-US" sz="1600" i="1" dirty="0"/>
              <a:t> </a:t>
            </a:r>
            <a:r>
              <a:rPr lang="en-US" altLang="en-US" sz="1600" i="1" dirty="0" err="1"/>
              <a:t>comerciales</a:t>
            </a:r>
            <a:r>
              <a:rPr lang="en-US" altLang="en-US" sz="1600" i="1" dirty="0"/>
              <a:t>, </a:t>
            </a:r>
            <a:r>
              <a:rPr lang="en-US" altLang="en-US" sz="1600" i="1" dirty="0" err="1"/>
              <a:t>productos</a:t>
            </a:r>
            <a:r>
              <a:rPr lang="en-US" altLang="en-US" sz="1600" i="1" dirty="0"/>
              <a:t> </a:t>
            </a:r>
            <a:r>
              <a:rPr lang="en-US" altLang="en-US" sz="1600" i="1" dirty="0" err="1"/>
              <a:t>comerciales</a:t>
            </a:r>
            <a:r>
              <a:rPr lang="en-US" altLang="en-US" sz="1600" i="1" dirty="0"/>
              <a:t>, u </a:t>
            </a:r>
            <a:r>
              <a:rPr lang="en-US" altLang="en-US" sz="1600" i="1" dirty="0" err="1"/>
              <a:t>organizaciones</a:t>
            </a:r>
            <a:r>
              <a:rPr lang="en-US" altLang="en-US" sz="1600" i="1" dirty="0"/>
              <a:t> que </a:t>
            </a:r>
            <a:r>
              <a:rPr lang="en-US" altLang="en-US" sz="1600" i="1" dirty="0" err="1"/>
              <a:t>implique</a:t>
            </a:r>
            <a:r>
              <a:rPr lang="en-US" altLang="en-US" sz="1600" i="1" dirty="0"/>
              <a:t> un </a:t>
            </a:r>
            <a:r>
              <a:rPr lang="en-US" altLang="en-US" sz="1600" i="1" dirty="0" err="1"/>
              <a:t>aval</a:t>
            </a:r>
            <a:r>
              <a:rPr lang="en-US" altLang="en-US" sz="1600" i="1" dirty="0"/>
              <a:t> del </a:t>
            </a:r>
            <a:r>
              <a:rPr lang="en-US" altLang="en-US" sz="1600" i="1" dirty="0" err="1"/>
              <a:t>gobierno</a:t>
            </a:r>
            <a:r>
              <a:rPr lang="en-US" altLang="en-US" sz="1600" i="1" dirty="0"/>
              <a:t> de </a:t>
            </a:r>
            <a:r>
              <a:rPr lang="en-US" altLang="en-US" sz="1600" i="1" dirty="0" err="1"/>
              <a:t>los</a:t>
            </a:r>
            <a:r>
              <a:rPr lang="en-US" altLang="en-US" sz="1600" i="1" dirty="0"/>
              <a:t> EE.UU.    </a:t>
            </a:r>
            <a:endParaRPr lang="en-US" alt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bwMode="auto">
          <a:xfrm>
            <a:off x="1814513" y="519113"/>
            <a:ext cx="6872287"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000" b="1" dirty="0" err="1">
                <a:solidFill>
                  <a:srgbClr val="FFFFFF"/>
                </a:solidFill>
                <a:latin typeface="Arial" panose="020B0604020202020204" pitchFamily="34" charset="0"/>
                <a:cs typeface="Tahoma" panose="020B0604030504040204" pitchFamily="34" charset="0"/>
              </a:rPr>
              <a:t>Síntomas</a:t>
            </a:r>
            <a:r>
              <a:rPr lang="en-US" altLang="en-US" sz="3000" b="1" dirty="0">
                <a:solidFill>
                  <a:srgbClr val="FFFFFF"/>
                </a:solidFill>
                <a:latin typeface="Arial" panose="020B0604020202020204" pitchFamily="34" charset="0"/>
                <a:cs typeface="Tahoma" panose="020B0604030504040204" pitchFamily="34" charset="0"/>
              </a:rPr>
              <a:t> de Silicosis</a:t>
            </a:r>
          </a:p>
        </p:txBody>
      </p:sp>
      <p:sp>
        <p:nvSpPr>
          <p:cNvPr id="46084" name="Content Placeholder 8"/>
          <p:cNvSpPr>
            <a:spLocks noGrp="1"/>
          </p:cNvSpPr>
          <p:nvPr>
            <p:ph sz="half" idx="2"/>
          </p:nvPr>
        </p:nvSpPr>
        <p:spPr bwMode="auto">
          <a:xfrm>
            <a:off x="117475" y="1489075"/>
            <a:ext cx="4038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a:latin typeface="Times New Roman" panose="02020603050405020304" pitchFamily="18" charset="0"/>
                <a:cs typeface="Times New Roman" panose="02020603050405020304" pitchFamily="18" charset="0"/>
              </a:rPr>
              <a:t>Síntomas de silicosis</a:t>
            </a:r>
          </a:p>
          <a:p>
            <a:pPr marL="457200" lvl="1" indent="0"/>
            <a:r>
              <a:rPr lang="en-US" altLang="en-US">
                <a:latin typeface="Times New Roman" panose="02020603050405020304" pitchFamily="18" charset="0"/>
                <a:cs typeface="Times New Roman" panose="02020603050405020304" pitchFamily="18" charset="0"/>
              </a:rPr>
              <a:t>Dificultad para respirar</a:t>
            </a:r>
          </a:p>
          <a:p>
            <a:pPr marL="457200" lvl="1" indent="0"/>
            <a:r>
              <a:rPr lang="en-US" altLang="en-US">
                <a:latin typeface="Times New Roman" panose="02020603050405020304" pitchFamily="18" charset="0"/>
                <a:cs typeface="Times New Roman" panose="02020603050405020304" pitchFamily="18" charset="0"/>
              </a:rPr>
              <a:t>Fiebre</a:t>
            </a:r>
          </a:p>
          <a:p>
            <a:pPr marL="457200" lvl="1" indent="0"/>
            <a:r>
              <a:rPr lang="en-US" altLang="en-US">
                <a:latin typeface="Times New Roman" panose="02020603050405020304" pitchFamily="18" charset="0"/>
                <a:cs typeface="Times New Roman" panose="02020603050405020304" pitchFamily="18" charset="0"/>
              </a:rPr>
              <a:t>Piel azulada en los lóbulos de las orejas o en los labios  </a:t>
            </a:r>
          </a:p>
          <a:p>
            <a:pPr marL="457200" lvl="1" indent="0"/>
            <a:endParaRPr lang="en-US" altLang="en-US">
              <a:latin typeface="Times New Roman" panose="02020603050405020304" pitchFamily="18" charset="0"/>
              <a:cs typeface="Times New Roman" panose="02020603050405020304" pitchFamily="18" charset="0"/>
            </a:endParaRPr>
          </a:p>
        </p:txBody>
      </p:sp>
      <p:pic>
        <p:nvPicPr>
          <p:cNvPr id="46083" name="Content Placeholder 6" descr="A picture showing how crystalline silica enter the body and listing syptoms of silicosis due to continued exposure and the as the diseases progresses."/>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064000" y="1430338"/>
            <a:ext cx="4922838"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5" name="Group 11" descr="A picture showing how crystalline silica enter the body and listing syptoms of silicosis due to continued exposure and the as the diseases progresses." title="Silicosis Symptoms"/>
          <p:cNvGrpSpPr>
            <a:grpSpLocks/>
          </p:cNvGrpSpPr>
          <p:nvPr/>
        </p:nvGrpSpPr>
        <p:grpSpPr bwMode="auto">
          <a:xfrm>
            <a:off x="4114800" y="1541463"/>
            <a:ext cx="3225800" cy="4114800"/>
            <a:chOff x="4114801" y="1540933"/>
            <a:chExt cx="3225800" cy="4114924"/>
          </a:xfrm>
        </p:grpSpPr>
        <p:sp>
          <p:nvSpPr>
            <p:cNvPr id="46086" name="TextBox 4"/>
            <p:cNvSpPr txBox="1">
              <a:spLocks noChangeArrowheads="1"/>
            </p:cNvSpPr>
            <p:nvPr/>
          </p:nvSpPr>
          <p:spPr bwMode="auto">
            <a:xfrm>
              <a:off x="5257799" y="1540933"/>
              <a:ext cx="2082802" cy="230832"/>
            </a:xfrm>
            <a:prstGeom prst="rect">
              <a:avLst/>
            </a:prstGeom>
            <a:solidFill>
              <a:srgbClr val="DFE4C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s-ES_tradnl" altLang="en-US" sz="900" b="1">
                  <a:latin typeface="Source Sans Pro Black" charset="0"/>
                </a:rPr>
                <a:t>Enfermedad pulmonar ocupacional</a:t>
              </a:r>
            </a:p>
          </p:txBody>
        </p:sp>
        <p:grpSp>
          <p:nvGrpSpPr>
            <p:cNvPr id="46087" name="Group 10"/>
            <p:cNvGrpSpPr>
              <a:grpSpLocks/>
            </p:cNvGrpSpPr>
            <p:nvPr/>
          </p:nvGrpSpPr>
          <p:grpSpPr bwMode="auto">
            <a:xfrm>
              <a:off x="4114801" y="1761067"/>
              <a:ext cx="2785531" cy="3894790"/>
              <a:chOff x="4114801" y="1761067"/>
              <a:chExt cx="2785531" cy="3894790"/>
            </a:xfrm>
          </p:grpSpPr>
          <p:sp>
            <p:nvSpPr>
              <p:cNvPr id="46088" name="TextBox 5"/>
              <p:cNvSpPr txBox="1">
                <a:spLocks noChangeArrowheads="1"/>
              </p:cNvSpPr>
              <p:nvPr/>
            </p:nvSpPr>
            <p:spPr bwMode="auto">
              <a:xfrm>
                <a:off x="4174066" y="1761067"/>
                <a:ext cx="2726266" cy="830997"/>
              </a:xfrm>
              <a:prstGeom prst="rect">
                <a:avLst/>
              </a:prstGeom>
              <a:solidFill>
                <a:srgbClr val="DBD4C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s-ES_tradnl" altLang="en-US" sz="800" b="1" i="1">
                    <a:latin typeface="Times New Roman" panose="02020603050405020304" pitchFamily="18" charset="0"/>
                    <a:cs typeface="Times New Roman" panose="02020603050405020304" pitchFamily="18" charset="0"/>
                  </a:rPr>
                  <a:t>Silicosis es a menudo una enfermedad pulmonar fatal causada por respirar polvo que contiene partículas de sílice cristalina, un componente básico de la arena y el granito. La silicosis no tiene cura y las opciones de tratamiento son limitadas. Sin embargo, esta condición puede ser prevenida si se toman medidas para reducir su exposición.</a:t>
                </a:r>
              </a:p>
            </p:txBody>
          </p:sp>
          <p:sp>
            <p:nvSpPr>
              <p:cNvPr id="46089" name="TextBox 6"/>
              <p:cNvSpPr txBox="1">
                <a:spLocks noChangeArrowheads="1"/>
              </p:cNvSpPr>
              <p:nvPr/>
            </p:nvSpPr>
            <p:spPr bwMode="auto">
              <a:xfrm>
                <a:off x="4157135" y="2556934"/>
                <a:ext cx="846666" cy="276999"/>
              </a:xfrm>
              <a:prstGeom prst="rect">
                <a:avLst/>
              </a:prstGeom>
              <a:solidFill>
                <a:srgbClr val="DFDCC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s-ES_tradnl" altLang="en-US" sz="1200" b="1">
                    <a:solidFill>
                      <a:srgbClr val="B43F30"/>
                    </a:solidFill>
                  </a:rPr>
                  <a:t>Síntomas</a:t>
                </a:r>
              </a:p>
            </p:txBody>
          </p:sp>
          <p:sp>
            <p:nvSpPr>
              <p:cNvPr id="46090" name="TextBox 7"/>
              <p:cNvSpPr txBox="1">
                <a:spLocks noChangeArrowheads="1"/>
              </p:cNvSpPr>
              <p:nvPr/>
            </p:nvSpPr>
            <p:spPr bwMode="auto">
              <a:xfrm>
                <a:off x="4191000" y="2777067"/>
                <a:ext cx="1481667" cy="923330"/>
              </a:xfrm>
              <a:prstGeom prst="rect">
                <a:avLst/>
              </a:prstGeom>
              <a:solidFill>
                <a:srgbClr val="DFDBC3"/>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s-ES_tradnl" altLang="en-US" sz="900" b="1"/>
                  <a:t>Exposición continuada:</a:t>
                </a:r>
              </a:p>
              <a:p>
                <a:pPr eaLnBrk="1" hangingPunct="1">
                  <a:buFont typeface="Wingdings" panose="05000000000000000000" pitchFamily="2" charset="2"/>
                  <a:buChar char="Ø"/>
                </a:pPr>
                <a:r>
                  <a:rPr lang="es-ES_tradnl" altLang="en-US" sz="900"/>
                  <a:t>Dificultad para respirar</a:t>
                </a:r>
              </a:p>
              <a:p>
                <a:pPr eaLnBrk="1" hangingPunct="1">
                  <a:buFont typeface="Wingdings" panose="05000000000000000000" pitchFamily="2" charset="2"/>
                  <a:buChar char="Ø"/>
                </a:pPr>
                <a:r>
                  <a:rPr lang="es-ES_tradnl" altLang="en-US" sz="900"/>
                  <a:t>Fiebre</a:t>
                </a:r>
              </a:p>
              <a:p>
                <a:pPr eaLnBrk="1" hangingPunct="1">
                  <a:buFont typeface="Wingdings" panose="05000000000000000000" pitchFamily="2" charset="2"/>
                  <a:buChar char="Ø"/>
                </a:pPr>
                <a:r>
                  <a:rPr lang="es-ES_tradnl" altLang="en-US" sz="900"/>
                  <a:t>Piel azulada en los lóbulos de las orejas o en los labios</a:t>
                </a:r>
              </a:p>
            </p:txBody>
          </p:sp>
          <p:sp>
            <p:nvSpPr>
              <p:cNvPr id="46091" name="TextBox 9"/>
              <p:cNvSpPr txBox="1">
                <a:spLocks noChangeArrowheads="1"/>
              </p:cNvSpPr>
              <p:nvPr/>
            </p:nvSpPr>
            <p:spPr bwMode="auto">
              <a:xfrm>
                <a:off x="4114801" y="3716865"/>
                <a:ext cx="1261532" cy="1938992"/>
              </a:xfrm>
              <a:prstGeom prst="rect">
                <a:avLst/>
              </a:prstGeom>
              <a:solidFill>
                <a:srgbClr val="DFD8C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US" altLang="en-US" sz="900" b="1"/>
                  <a:t>M</a:t>
                </a:r>
                <a:r>
                  <a:rPr lang="es-ES_tradnl" altLang="en-US" sz="900" b="1"/>
                  <a:t>ientras la </a:t>
                </a:r>
              </a:p>
              <a:p>
                <a:pPr eaLnBrk="1" hangingPunct="1"/>
                <a:r>
                  <a:rPr lang="es-ES_tradnl" altLang="en-US" sz="900" b="1"/>
                  <a:t>enfermedad progresa:</a:t>
                </a:r>
              </a:p>
              <a:p>
                <a:pPr eaLnBrk="1" hangingPunct="1">
                  <a:buFont typeface="Wingdings" panose="05000000000000000000" pitchFamily="2" charset="2"/>
                  <a:buChar char="Ø"/>
                </a:pPr>
                <a:r>
                  <a:rPr lang="es-ES_tradnl" altLang="en-US" sz="900"/>
                  <a:t>Fatiga</a:t>
                </a:r>
              </a:p>
              <a:p>
                <a:pPr eaLnBrk="1" hangingPunct="1">
                  <a:buFont typeface="Wingdings" panose="05000000000000000000" pitchFamily="2" charset="2"/>
                  <a:buChar char="Ø"/>
                </a:pPr>
                <a:r>
                  <a:rPr lang="es-ES_tradnl" altLang="en-US" sz="900"/>
                  <a:t>Dificultad extrema para respirar</a:t>
                </a:r>
              </a:p>
              <a:p>
                <a:pPr eaLnBrk="1" hangingPunct="1">
                  <a:buFont typeface="Wingdings" panose="05000000000000000000" pitchFamily="2" charset="2"/>
                  <a:buChar char="Ø"/>
                </a:pPr>
                <a:r>
                  <a:rPr lang="es-ES_tradnl" altLang="en-US" sz="900"/>
                  <a:t>Pérdida de apetito</a:t>
                </a:r>
              </a:p>
              <a:p>
                <a:pPr eaLnBrk="1" hangingPunct="1">
                  <a:buFont typeface="Wingdings" panose="05000000000000000000" pitchFamily="2" charset="2"/>
                  <a:buChar char="Ø"/>
                </a:pPr>
                <a:r>
                  <a:rPr lang="es-ES_tradnl" altLang="en-US" sz="900"/>
                  <a:t>Dolor de pecho</a:t>
                </a:r>
              </a:p>
              <a:p>
                <a:pPr eaLnBrk="1" hangingPunct="1">
                  <a:buFont typeface="Wingdings" panose="05000000000000000000" pitchFamily="2" charset="2"/>
                  <a:buChar char="Ø"/>
                </a:pPr>
                <a:r>
                  <a:rPr lang="es-ES_tradnl" altLang="en-US" sz="900"/>
                  <a:t>Falla respiratoria</a:t>
                </a:r>
              </a:p>
              <a:p>
                <a:pPr eaLnBrk="1" hangingPunct="1"/>
                <a:endParaRPr lang="es-ES_tradnl" altLang="en-US" sz="900"/>
              </a:p>
              <a:p>
                <a:pPr eaLnBrk="1" hangingPunct="1"/>
                <a:endParaRPr lang="es-ES_tradnl" altLang="en-US" sz="900"/>
              </a:p>
              <a:p>
                <a:pPr eaLnBrk="1" hangingPunct="1"/>
                <a:r>
                  <a:rPr lang="es-ES_tradnl" altLang="en-US" sz="600"/>
                  <a:t>Fuente: </a:t>
                </a:r>
                <a:r>
                  <a:rPr lang="tr-TR" altLang="en-US" sz="600" b="1"/>
                  <a:t/>
                </a:r>
                <a:br>
                  <a:rPr lang="tr-TR" altLang="en-US" sz="600" b="1"/>
                </a:br>
                <a:r>
                  <a:rPr lang="tr-TR" altLang="en-US" sz="600" b="1"/>
                  <a:t>Mınısterıo de Trabajo de los EEUU, </a:t>
                </a:r>
                <a:r>
                  <a:rPr lang="tr-TR" altLang="en-US" sz="600" b="1">
                    <a:solidFill>
                      <a:srgbClr val="FF0000"/>
                    </a:solidFill>
                  </a:rPr>
                  <a:t> </a:t>
                </a:r>
                <a:r>
                  <a:rPr lang="en-US" altLang="en-US" sz="600" b="1"/>
                  <a:t>Administración de Seguridad y Salud Ocupacional.</a:t>
                </a:r>
              </a:p>
              <a:p>
                <a:pPr eaLnBrk="1" hangingPunct="1"/>
                <a:r>
                  <a:rPr lang="en-US" altLang="en-US" sz="600" b="1"/>
                  <a:t>silicosis.com </a:t>
                </a:r>
                <a:endParaRPr lang="es-ES_tradnl" altLang="en-US" sz="600"/>
              </a:p>
            </p:txBody>
          </p:sp>
        </p:gr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1"/>
          <p:cNvSpPr>
            <a:spLocks noGrp="1"/>
          </p:cNvSpPr>
          <p:nvPr>
            <p:ph type="title"/>
          </p:nvPr>
        </p:nvSpPr>
        <p:spPr bwMode="auto">
          <a:xfrm>
            <a:off x="1814513" y="274638"/>
            <a:ext cx="6872287"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000" b="1" dirty="0" err="1">
                <a:solidFill>
                  <a:srgbClr val="FFFFFF"/>
                </a:solidFill>
                <a:latin typeface="Arial" panose="020B0604020202020204" pitchFamily="34" charset="0"/>
                <a:cs typeface="Tahoma" panose="020B0604030504040204" pitchFamily="34" charset="0"/>
              </a:rPr>
              <a:t>Índice</a:t>
            </a:r>
            <a:r>
              <a:rPr lang="en-US" altLang="en-US" sz="3000" b="1" dirty="0">
                <a:solidFill>
                  <a:srgbClr val="FFFFFF"/>
                </a:solidFill>
                <a:latin typeface="Arial" panose="020B0604020202020204" pitchFamily="34" charset="0"/>
                <a:cs typeface="Tahoma" panose="020B0604030504040204" pitchFamily="34" charset="0"/>
              </a:rPr>
              <a:t> de </a:t>
            </a:r>
            <a:r>
              <a:rPr lang="en-US" altLang="en-US" sz="3000" b="1" dirty="0" err="1">
                <a:solidFill>
                  <a:srgbClr val="FFFFFF"/>
                </a:solidFill>
                <a:latin typeface="Arial" panose="020B0604020202020204" pitchFamily="34" charset="0"/>
                <a:cs typeface="Tahoma" panose="020B0604030504040204" pitchFamily="34" charset="0"/>
              </a:rPr>
              <a:t>Mortalidad</a:t>
            </a:r>
            <a:r>
              <a:rPr lang="en-US" altLang="en-US" sz="3000" b="1" dirty="0">
                <a:solidFill>
                  <a:srgbClr val="FFFFFF"/>
                </a:solidFill>
                <a:latin typeface="Arial" panose="020B0604020202020204" pitchFamily="34" charset="0"/>
                <a:cs typeface="Tahoma" panose="020B0604030504040204" pitchFamily="34" charset="0"/>
              </a:rPr>
              <a:t> </a:t>
            </a:r>
            <a:r>
              <a:rPr lang="en-US" altLang="en-US" sz="3000" b="1" dirty="0" err="1">
                <a:solidFill>
                  <a:srgbClr val="FFFFFF"/>
                </a:solidFill>
                <a:latin typeface="Arial" panose="020B0604020202020204" pitchFamily="34" charset="0"/>
                <a:cs typeface="Tahoma" panose="020B0604030504040204" pitchFamily="34" charset="0"/>
              </a:rPr>
              <a:t>por</a:t>
            </a:r>
            <a:r>
              <a:rPr lang="en-US" altLang="en-US" sz="3000" b="1" dirty="0">
                <a:solidFill>
                  <a:srgbClr val="FFFFFF"/>
                </a:solidFill>
                <a:latin typeface="Arial" panose="020B0604020202020204" pitchFamily="34" charset="0"/>
                <a:cs typeface="Tahoma" panose="020B0604030504040204" pitchFamily="34" charset="0"/>
              </a:rPr>
              <a:t> Silicosis  </a:t>
            </a:r>
          </a:p>
        </p:txBody>
      </p:sp>
      <p:sp>
        <p:nvSpPr>
          <p:cNvPr id="48130" name="Content Placeholder 2"/>
          <p:cNvSpPr>
            <a:spLocks noGrp="1"/>
          </p:cNvSpPr>
          <p:nvPr>
            <p:ph sz="half" idx="2"/>
          </p:nvPr>
        </p:nvSpPr>
        <p:spPr bwMode="auto">
          <a:xfrm>
            <a:off x="0" y="1358900"/>
            <a:ext cx="9009063" cy="5499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200" b="1" dirty="0">
                <a:latin typeface="Times New Roman" panose="02020603050405020304" pitchFamily="18" charset="0"/>
                <a:cs typeface="Times New Roman" panose="02020603050405020304" pitchFamily="18" charset="0"/>
              </a:rPr>
              <a:t>A lo largo del </a:t>
            </a:r>
            <a:r>
              <a:rPr lang="en-US" altLang="en-US" sz="2200" b="1" dirty="0" err="1">
                <a:latin typeface="Times New Roman" panose="02020603050405020304" pitchFamily="18" charset="0"/>
                <a:cs typeface="Times New Roman" panose="02020603050405020304" pitchFamily="18" charset="0"/>
              </a:rPr>
              <a:t>tiempo</a:t>
            </a:r>
            <a:r>
              <a:rPr lang="en-US" altLang="en-US" sz="2200" b="1" dirty="0">
                <a:latin typeface="Times New Roman" panose="02020603050405020304" pitchFamily="18" charset="0"/>
                <a:cs typeface="Times New Roman" panose="02020603050405020304" pitchFamily="18" charset="0"/>
              </a:rPr>
              <a:t>, la </a:t>
            </a:r>
            <a:r>
              <a:rPr lang="en-US" altLang="en-US" sz="2200" b="1" dirty="0" err="1">
                <a:latin typeface="Times New Roman" panose="02020603050405020304" pitchFamily="18" charset="0"/>
                <a:cs typeface="Times New Roman" panose="02020603050405020304" pitchFamily="18" charset="0"/>
              </a:rPr>
              <a:t>mortalidad</a:t>
            </a:r>
            <a:r>
              <a:rPr lang="en-US" altLang="en-US" sz="2200" b="1" dirty="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relacionada</a:t>
            </a:r>
            <a:r>
              <a:rPr lang="en-US" altLang="en-US" sz="2200" b="1" dirty="0">
                <a:latin typeface="Times New Roman" panose="02020603050405020304" pitchFamily="18" charset="0"/>
                <a:cs typeface="Times New Roman" panose="02020603050405020304" pitchFamily="18" charset="0"/>
              </a:rPr>
              <a:t> a silicosis se ha </a:t>
            </a:r>
            <a:r>
              <a:rPr lang="en-US" altLang="en-US" sz="2200" b="1" dirty="0" err="1">
                <a:latin typeface="Times New Roman" panose="02020603050405020304" pitchFamily="18" charset="0"/>
                <a:cs typeface="Times New Roman" panose="02020603050405020304" pitchFamily="18" charset="0"/>
              </a:rPr>
              <a:t>reducido</a:t>
            </a:r>
            <a:r>
              <a:rPr lang="en-US" altLang="en-US" sz="2200" b="1" dirty="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en</a:t>
            </a:r>
            <a:r>
              <a:rPr lang="en-US" altLang="en-US" sz="2200" b="1" dirty="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Estados</a:t>
            </a:r>
            <a:r>
              <a:rPr lang="en-US" altLang="en-US" sz="2200" b="1" dirty="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Unidos</a:t>
            </a:r>
            <a:r>
              <a:rPr lang="en-US" altLang="en-US" sz="2200" b="1" dirty="0">
                <a:latin typeface="Times New Roman" panose="02020603050405020304" pitchFamily="18" charset="0"/>
                <a:cs typeface="Times New Roman" panose="02020603050405020304" pitchFamily="18" charset="0"/>
              </a:rPr>
              <a:t> </a:t>
            </a:r>
            <a:r>
              <a:rPr lang="en-US" altLang="en-US" sz="2200" b="1" dirty="0" err="1">
                <a:latin typeface="Times New Roman" panose="02020603050405020304" pitchFamily="18" charset="0"/>
                <a:cs typeface="Times New Roman" panose="02020603050405020304" pitchFamily="18" charset="0"/>
              </a:rPr>
              <a:t>pero</a:t>
            </a:r>
            <a:r>
              <a:rPr lang="en-US" altLang="en-US" sz="2200" b="1" dirty="0">
                <a:latin typeface="Times New Roman" panose="02020603050405020304" pitchFamily="18" charset="0"/>
                <a:cs typeface="Times New Roman" panose="02020603050405020304" pitchFamily="18" charset="0"/>
              </a:rPr>
              <a:t> no se ha </a:t>
            </a:r>
            <a:r>
              <a:rPr lang="en-US" altLang="en-US" sz="2200" b="1" dirty="0" err="1">
                <a:latin typeface="Times New Roman" panose="02020603050405020304" pitchFamily="18" charset="0"/>
                <a:cs typeface="Times New Roman" panose="02020603050405020304" pitchFamily="18" charset="0"/>
              </a:rPr>
              <a:t>dentenido</a:t>
            </a:r>
            <a:endParaRPr lang="en-US" altLang="en-US" sz="2200" dirty="0">
              <a:latin typeface="Times New Roman" panose="02020603050405020304" pitchFamily="18" charset="0"/>
              <a:cs typeface="Times New Roman" panose="02020603050405020304" pitchFamily="18" charset="0"/>
            </a:endParaRPr>
          </a:p>
          <a:p>
            <a:r>
              <a:rPr lang="en-US" altLang="en-US" sz="2200" dirty="0">
                <a:latin typeface="Times New Roman" panose="02020603050405020304" pitchFamily="18" charset="0"/>
                <a:cs typeface="Times New Roman" panose="02020603050405020304" pitchFamily="18" charset="0"/>
              </a:rPr>
              <a:t>Una de las </a:t>
            </a:r>
            <a:r>
              <a:rPr lang="en-US" altLang="en-US" sz="2200" dirty="0" err="1">
                <a:latin typeface="Times New Roman" panose="02020603050405020304" pitchFamily="18" charset="0"/>
                <a:cs typeface="Times New Roman" panose="02020603050405020304" pitchFamily="18" charset="0"/>
              </a:rPr>
              <a:t>grandes</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preocupaciones</a:t>
            </a:r>
            <a:r>
              <a:rPr lang="en-US" altLang="en-US" sz="2200" dirty="0">
                <a:latin typeface="Times New Roman" panose="02020603050405020304" pitchFamily="18" charset="0"/>
                <a:cs typeface="Times New Roman" panose="02020603050405020304" pitchFamily="18" charset="0"/>
              </a:rPr>
              <a:t> </a:t>
            </a:r>
          </a:p>
          <a:p>
            <a:pPr>
              <a:buFontTx/>
              <a:buNone/>
            </a:pPr>
            <a:r>
              <a:rPr lang="en-US" altLang="en-US" sz="2200" dirty="0">
                <a:latin typeface="Times New Roman" panose="02020603050405020304" pitchFamily="18" charset="0"/>
                <a:cs typeface="Times New Roman" panose="02020603050405020304" pitchFamily="18" charset="0"/>
              </a:rPr>
              <a:t>	de la </a:t>
            </a:r>
            <a:r>
              <a:rPr lang="en-US" altLang="en-US" sz="2200" dirty="0" err="1">
                <a:latin typeface="Times New Roman" panose="02020603050405020304" pitchFamily="18" charset="0"/>
                <a:cs typeface="Times New Roman" panose="02020603050405020304" pitchFamily="18" charset="0"/>
              </a:rPr>
              <a:t>industria</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es</a:t>
            </a:r>
            <a:r>
              <a:rPr lang="en-US" altLang="en-US" sz="2200" dirty="0">
                <a:latin typeface="Times New Roman" panose="02020603050405020304" pitchFamily="18" charset="0"/>
                <a:cs typeface="Times New Roman" panose="02020603050405020304" pitchFamily="18" charset="0"/>
              </a:rPr>
              <a:t> que se ha </a:t>
            </a:r>
            <a:r>
              <a:rPr lang="en-US" altLang="en-US" sz="2200" dirty="0" err="1">
                <a:latin typeface="Times New Roman" panose="02020603050405020304" pitchFamily="18" charset="0"/>
                <a:cs typeface="Times New Roman" panose="02020603050405020304" pitchFamily="18" charset="0"/>
              </a:rPr>
              <a:t>hecho</a:t>
            </a:r>
            <a:r>
              <a:rPr lang="en-US" altLang="en-US" sz="2200" dirty="0">
                <a:latin typeface="Times New Roman" panose="02020603050405020304" pitchFamily="18" charset="0"/>
                <a:cs typeface="Times New Roman" panose="02020603050405020304" pitchFamily="18" charset="0"/>
              </a:rPr>
              <a:t> </a:t>
            </a:r>
          </a:p>
          <a:p>
            <a:pPr>
              <a:buFontTx/>
              <a:buNone/>
            </a:pP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muy</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poca</a:t>
            </a:r>
            <a:r>
              <a:rPr lang="en-US" altLang="en-US" sz="2200" dirty="0">
                <a:latin typeface="Times New Roman" panose="02020603050405020304" pitchFamily="18" charset="0"/>
                <a:cs typeface="Times New Roman" panose="02020603050405020304" pitchFamily="18" charset="0"/>
              </a:rPr>
              <a:t> o </a:t>
            </a:r>
            <a:r>
              <a:rPr lang="en-US" altLang="en-US" sz="2200" dirty="0" err="1">
                <a:latin typeface="Times New Roman" panose="02020603050405020304" pitchFamily="18" charset="0"/>
                <a:cs typeface="Times New Roman" panose="02020603050405020304" pitchFamily="18" charset="0"/>
              </a:rPr>
              <a:t>ninguna</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mejora</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desde</a:t>
            </a:r>
            <a:r>
              <a:rPr lang="en-US" altLang="en-US" sz="2200" dirty="0">
                <a:latin typeface="Times New Roman" panose="02020603050405020304" pitchFamily="18" charset="0"/>
                <a:cs typeface="Times New Roman" panose="02020603050405020304" pitchFamily="18" charset="0"/>
              </a:rPr>
              <a:t> </a:t>
            </a:r>
          </a:p>
          <a:p>
            <a:pPr>
              <a:buFontTx/>
              <a:buNone/>
            </a:pP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los</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años</a:t>
            </a:r>
            <a:r>
              <a:rPr lang="en-US" altLang="en-US" sz="2200" dirty="0">
                <a:latin typeface="Times New Roman" panose="02020603050405020304" pitchFamily="18" charset="0"/>
                <a:cs typeface="Times New Roman" panose="02020603050405020304" pitchFamily="18" charset="0"/>
              </a:rPr>
              <a:t> 1990</a:t>
            </a:r>
            <a:r>
              <a:rPr lang="ja-JP" altLang="en-US" sz="2200" dirty="0">
                <a:latin typeface="Times New Roman" panose="02020603050405020304" pitchFamily="18" charset="0"/>
                <a:cs typeface="Times New Roman" panose="02020603050405020304" pitchFamily="18" charset="0"/>
              </a:rPr>
              <a:t>’</a:t>
            </a:r>
            <a:r>
              <a:rPr lang="en-US" altLang="ja-JP" sz="2200" dirty="0">
                <a:latin typeface="Times New Roman" panose="02020603050405020304" pitchFamily="18" charset="0"/>
                <a:cs typeface="Times New Roman" panose="02020603050405020304" pitchFamily="18" charset="0"/>
              </a:rPr>
              <a:t>s.</a:t>
            </a:r>
            <a:r>
              <a:rPr lang="en-US" altLang="ja-JP" sz="2200" b="1" dirty="0">
                <a:latin typeface="Times New Roman" panose="02020603050405020304" pitchFamily="18" charset="0"/>
                <a:cs typeface="Times New Roman" panose="02020603050405020304" pitchFamily="18" charset="0"/>
              </a:rPr>
              <a:t> </a:t>
            </a:r>
          </a:p>
          <a:p>
            <a:r>
              <a:rPr lang="en-US" altLang="en-US" sz="2200" dirty="0" err="1">
                <a:latin typeface="Times New Roman" panose="02020603050405020304" pitchFamily="18" charset="0"/>
                <a:cs typeface="Times New Roman" panose="02020603050405020304" pitchFamily="18" charset="0"/>
              </a:rPr>
              <a:t>Especialmente</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en</a:t>
            </a:r>
            <a:r>
              <a:rPr lang="en-US" altLang="en-US" sz="2200" dirty="0">
                <a:latin typeface="Times New Roman" panose="02020603050405020304" pitchFamily="18" charset="0"/>
                <a:cs typeface="Times New Roman" panose="02020603050405020304" pitchFamily="18" charset="0"/>
              </a:rPr>
              <a:t> la </a:t>
            </a:r>
            <a:r>
              <a:rPr lang="en-US" altLang="en-US" sz="2200" dirty="0" err="1">
                <a:latin typeface="Times New Roman" panose="02020603050405020304" pitchFamily="18" charset="0"/>
                <a:cs typeface="Times New Roman" panose="02020603050405020304" pitchFamily="18" charset="0"/>
              </a:rPr>
              <a:t>década</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pasada</a:t>
            </a:r>
            <a:endParaRPr lang="en-US" altLang="en-US" sz="2200" dirty="0">
              <a:latin typeface="Times New Roman" panose="02020603050405020304" pitchFamily="18" charset="0"/>
              <a:cs typeface="Times New Roman" panose="02020603050405020304" pitchFamily="18" charset="0"/>
            </a:endParaRPr>
          </a:p>
          <a:p>
            <a:pPr>
              <a:buFontTx/>
              <a:buNone/>
            </a:pPr>
            <a:r>
              <a:rPr lang="en-US" altLang="en-US" sz="2200" dirty="0">
                <a:latin typeface="Times New Roman" panose="02020603050405020304" pitchFamily="18" charset="0"/>
                <a:cs typeface="Times New Roman" panose="02020603050405020304" pitchFamily="18" charset="0"/>
              </a:rPr>
              <a:t>	el </a:t>
            </a:r>
            <a:r>
              <a:rPr lang="en-US" altLang="en-US" sz="2200" dirty="0" err="1">
                <a:latin typeface="Times New Roman" panose="02020603050405020304" pitchFamily="18" charset="0"/>
                <a:cs typeface="Times New Roman" panose="02020603050405020304" pitchFamily="18" charset="0"/>
              </a:rPr>
              <a:t>índice</a:t>
            </a:r>
            <a:r>
              <a:rPr lang="en-US" altLang="en-US" sz="2200" dirty="0">
                <a:latin typeface="Times New Roman" panose="02020603050405020304" pitchFamily="18" charset="0"/>
                <a:cs typeface="Times New Roman" panose="02020603050405020304" pitchFamily="18" charset="0"/>
              </a:rPr>
              <a:t> de </a:t>
            </a:r>
            <a:r>
              <a:rPr lang="en-US" altLang="en-US" sz="2200" dirty="0" err="1">
                <a:latin typeface="Times New Roman" panose="02020603050405020304" pitchFamily="18" charset="0"/>
                <a:cs typeface="Times New Roman" panose="02020603050405020304" pitchFamily="18" charset="0"/>
              </a:rPr>
              <a:t>mortalidad</a:t>
            </a:r>
            <a:r>
              <a:rPr lang="en-US" altLang="en-US" sz="2200" b="1"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por</a:t>
            </a:r>
            <a:r>
              <a:rPr lang="en-US" altLang="en-US" sz="2200" dirty="0">
                <a:latin typeface="Times New Roman" panose="02020603050405020304" pitchFamily="18" charset="0"/>
                <a:cs typeface="Times New Roman" panose="02020603050405020304" pitchFamily="18" charset="0"/>
              </a:rPr>
              <a:t> silicosis</a:t>
            </a:r>
          </a:p>
          <a:p>
            <a:pPr>
              <a:buFontTx/>
              <a:buNone/>
            </a:pPr>
            <a:r>
              <a:rPr lang="en-US" altLang="en-US" sz="2200" dirty="0">
                <a:latin typeface="Times New Roman" panose="02020603050405020304" pitchFamily="18" charset="0"/>
                <a:cs typeface="Times New Roman" panose="02020603050405020304" pitchFamily="18" charset="0"/>
              </a:rPr>
              <a:t> 	se ha </a:t>
            </a:r>
            <a:r>
              <a:rPr lang="en-US" altLang="en-US" sz="2200" dirty="0" err="1">
                <a:latin typeface="Times New Roman" panose="02020603050405020304" pitchFamily="18" charset="0"/>
                <a:cs typeface="Times New Roman" panose="02020603050405020304" pitchFamily="18" charset="0"/>
              </a:rPr>
              <a:t>mantenido</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relativamente</a:t>
            </a:r>
            <a:r>
              <a:rPr lang="en-US" altLang="en-US" sz="2200" dirty="0">
                <a:latin typeface="Times New Roman" panose="02020603050405020304" pitchFamily="18" charset="0"/>
                <a:cs typeface="Times New Roman" panose="02020603050405020304" pitchFamily="18" charset="0"/>
              </a:rPr>
              <a:t> </a:t>
            </a:r>
          </a:p>
          <a:p>
            <a:pPr>
              <a:buFontTx/>
              <a:buNone/>
            </a:pP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constante</a:t>
            </a:r>
            <a:r>
              <a:rPr lang="en-US" altLang="en-US" sz="2200" dirty="0">
                <a:latin typeface="Times New Roman" panose="02020603050405020304" pitchFamily="18" charset="0"/>
                <a:cs typeface="Times New Roman" panose="02020603050405020304" pitchFamily="18" charset="0"/>
              </a:rPr>
              <a:t>.</a:t>
            </a:r>
          </a:p>
          <a:p>
            <a:r>
              <a:rPr lang="en-US" altLang="en-US" sz="2200" dirty="0">
                <a:latin typeface="Times New Roman" panose="02020603050405020304" pitchFamily="18" charset="0"/>
                <a:cs typeface="Times New Roman" panose="02020603050405020304" pitchFamily="18" charset="0"/>
              </a:rPr>
              <a:t>Por lo </a:t>
            </a:r>
            <a:r>
              <a:rPr lang="en-US" altLang="en-US" sz="2200" dirty="0" err="1">
                <a:latin typeface="Times New Roman" panose="02020603050405020304" pitchFamily="18" charset="0"/>
                <a:cs typeface="Times New Roman" panose="02020603050405020304" pitchFamily="18" charset="0"/>
              </a:rPr>
              <a:t>tanto</a:t>
            </a:r>
            <a:r>
              <a:rPr lang="en-US" altLang="en-US" sz="2200" dirty="0">
                <a:latin typeface="Times New Roman" panose="02020603050405020304" pitchFamily="18" charset="0"/>
                <a:cs typeface="Times New Roman" panose="02020603050405020304" pitchFamily="18" charset="0"/>
              </a:rPr>
              <a:t>,</a:t>
            </a:r>
            <a:r>
              <a:rPr lang="en-US" altLang="en-US" sz="2200" b="1" dirty="0">
                <a:latin typeface="Times New Roman" panose="02020603050405020304" pitchFamily="18" charset="0"/>
                <a:cs typeface="Times New Roman" panose="02020603050405020304" pitchFamily="18" charset="0"/>
              </a:rPr>
              <a:t> </a:t>
            </a:r>
            <a:r>
              <a:rPr lang="en-US" altLang="en-US" sz="2200" dirty="0">
                <a:latin typeface="Times New Roman" panose="02020603050405020304" pitchFamily="18" charset="0"/>
                <a:cs typeface="Times New Roman" panose="02020603050405020304" pitchFamily="18" charset="0"/>
              </a:rPr>
              <a:t>se </a:t>
            </a:r>
            <a:r>
              <a:rPr lang="en-US" altLang="en-US" sz="2200" dirty="0" err="1">
                <a:latin typeface="Times New Roman" panose="02020603050405020304" pitchFamily="18" charset="0"/>
                <a:cs typeface="Times New Roman" panose="02020603050405020304" pitchFamily="18" charset="0"/>
              </a:rPr>
              <a:t>hace</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necesario</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reformar</a:t>
            </a:r>
            <a:r>
              <a:rPr lang="en-US" altLang="en-US" sz="2200" dirty="0">
                <a:latin typeface="Times New Roman" panose="02020603050405020304" pitchFamily="18" charset="0"/>
                <a:cs typeface="Times New Roman" panose="02020603050405020304" pitchFamily="18" charset="0"/>
              </a:rPr>
              <a:t> </a:t>
            </a:r>
          </a:p>
          <a:p>
            <a:pPr>
              <a:buFontTx/>
              <a:buNone/>
            </a:pPr>
            <a:r>
              <a:rPr lang="en-US" altLang="en-US" sz="2200" dirty="0">
                <a:latin typeface="Times New Roman" panose="02020603050405020304" pitchFamily="18" charset="0"/>
                <a:cs typeface="Times New Roman" panose="02020603050405020304" pitchFamily="18" charset="0"/>
              </a:rPr>
              <a:t>      las </a:t>
            </a:r>
            <a:r>
              <a:rPr lang="en-US" altLang="en-US" sz="2200" dirty="0" err="1">
                <a:latin typeface="Times New Roman" panose="02020603050405020304" pitchFamily="18" charset="0"/>
                <a:cs typeface="Times New Roman" panose="02020603050405020304" pitchFamily="18" charset="0"/>
              </a:rPr>
              <a:t>regulaciones</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relacionadas</a:t>
            </a:r>
            <a:r>
              <a:rPr lang="en-US" altLang="en-US" sz="2200" dirty="0">
                <a:latin typeface="Times New Roman" panose="02020603050405020304" pitchFamily="18" charset="0"/>
                <a:cs typeface="Times New Roman" panose="02020603050405020304" pitchFamily="18" charset="0"/>
              </a:rPr>
              <a:t>. </a:t>
            </a:r>
          </a:p>
          <a:p>
            <a:pPr>
              <a:buFontTx/>
              <a:buNone/>
            </a:pPr>
            <a:r>
              <a:rPr lang="en-US" altLang="en-US" sz="2200" dirty="0">
                <a:latin typeface="Times New Roman" panose="02020603050405020304" pitchFamily="18" charset="0"/>
                <a:cs typeface="Times New Roman" panose="02020603050405020304" pitchFamily="18" charset="0"/>
              </a:rPr>
              <a:t>       </a:t>
            </a:r>
          </a:p>
          <a:p>
            <a:endParaRPr lang="en-US" altLang="en-US" sz="2200" dirty="0">
              <a:latin typeface="Times New Roman" panose="02020603050405020304" pitchFamily="18" charset="0"/>
              <a:cs typeface="Times New Roman" panose="02020603050405020304" pitchFamily="18" charset="0"/>
            </a:endParaRPr>
          </a:p>
          <a:p>
            <a:endParaRPr lang="en-US" altLang="en-US" sz="2200" dirty="0">
              <a:latin typeface="Times New Roman" panose="02020603050405020304" pitchFamily="18" charset="0"/>
              <a:cs typeface="Times New Roman" panose="02020603050405020304" pitchFamily="18" charset="0"/>
            </a:endParaRPr>
          </a:p>
          <a:p>
            <a:endParaRPr lang="en-US" altLang="en-US" sz="2200" dirty="0">
              <a:latin typeface="Times New Roman" panose="02020603050405020304" pitchFamily="18" charset="0"/>
              <a:cs typeface="Times New Roman" panose="02020603050405020304" pitchFamily="18" charset="0"/>
            </a:endParaRPr>
          </a:p>
        </p:txBody>
      </p:sp>
      <p:sp>
        <p:nvSpPr>
          <p:cNvPr id="48133" name="Rectangle 8"/>
          <p:cNvSpPr>
            <a:spLocks noChangeArrowheads="1"/>
          </p:cNvSpPr>
          <p:nvPr/>
        </p:nvSpPr>
        <p:spPr bwMode="auto">
          <a:xfrm>
            <a:off x="0" y="6076950"/>
            <a:ext cx="7654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buFont typeface="Arial" panose="020B0604020202020204" pitchFamily="34" charset="0"/>
              <a:buChar char="•"/>
            </a:pPr>
            <a:r>
              <a:rPr lang="en-US" altLang="en-US" sz="1800"/>
              <a:t>La industria de la construcción</a:t>
            </a:r>
            <a:r>
              <a:rPr lang="en-US" altLang="en-US" sz="1800" b="1"/>
              <a:t> </a:t>
            </a:r>
            <a:r>
              <a:rPr lang="en-US" altLang="en-US" sz="1800"/>
              <a:t>ha destacado sobre las otras en el índice de mortalidad por silicosis.</a:t>
            </a:r>
          </a:p>
        </p:txBody>
      </p:sp>
      <p:pic>
        <p:nvPicPr>
          <p:cNvPr id="3" name="Picture 2" descr="Showing the total number of deaths with silicosis mentioned on death certificates as an underlying or contributing cause between the years 1970 - 2013 in the US." title="Statistical Table"/>
          <p:cNvPicPr>
            <a:picLocks noChangeAspect="1"/>
          </p:cNvPicPr>
          <p:nvPr/>
        </p:nvPicPr>
        <p:blipFill>
          <a:blip r:embed="rId3"/>
          <a:stretch>
            <a:fillRect/>
          </a:stretch>
        </p:blipFill>
        <p:spPr>
          <a:xfrm>
            <a:off x="4672780" y="2131988"/>
            <a:ext cx="4406569" cy="3096700"/>
          </a:xfrm>
          <a:prstGeom prst="rect">
            <a:avLst/>
          </a:prstGeom>
        </p:spPr>
      </p:pic>
      <p:sp>
        <p:nvSpPr>
          <p:cNvPr id="48134" name="Text Box 19"/>
          <p:cNvSpPr txBox="1">
            <a:spLocks noChangeArrowheads="1"/>
          </p:cNvSpPr>
          <p:nvPr/>
        </p:nvSpPr>
        <p:spPr bwMode="auto">
          <a:xfrm>
            <a:off x="5843588" y="6442075"/>
            <a:ext cx="3435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spcBef>
                <a:spcPct val="50000"/>
              </a:spcBef>
            </a:pPr>
            <a:r>
              <a:rPr lang="en-US" altLang="en-US" sz="1400" b="1"/>
              <a:t>Fuente: Norms database (www.cdc.gov)</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bwMode="auto">
          <a:xfrm>
            <a:off x="1895475" y="301625"/>
            <a:ext cx="7548563"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000" b="1" dirty="0" err="1">
                <a:solidFill>
                  <a:srgbClr val="FFFFFF"/>
                </a:solidFill>
                <a:latin typeface="Arial" panose="020B0604020202020204" pitchFamily="34" charset="0"/>
                <a:cs typeface="Tahoma" panose="020B0604030504040204" pitchFamily="34" charset="0"/>
              </a:rPr>
              <a:t>Estadísticas</a:t>
            </a:r>
            <a:r>
              <a:rPr lang="en-US" altLang="en-US" sz="3000" b="1" dirty="0">
                <a:solidFill>
                  <a:srgbClr val="FFFFFF"/>
                </a:solidFill>
                <a:latin typeface="Arial" panose="020B0604020202020204" pitchFamily="34" charset="0"/>
                <a:cs typeface="Tahoma" panose="020B0604030504040204" pitchFamily="34" charset="0"/>
              </a:rPr>
              <a:t> de Silicosis </a:t>
            </a:r>
            <a:r>
              <a:rPr lang="en-US" altLang="en-US" sz="3000" b="1" dirty="0" err="1">
                <a:solidFill>
                  <a:srgbClr val="FFFFFF"/>
                </a:solidFill>
                <a:latin typeface="Arial" panose="020B0604020202020204" pitchFamily="34" charset="0"/>
                <a:cs typeface="Tahoma" panose="020B0604030504040204" pitchFamily="34" charset="0"/>
              </a:rPr>
              <a:t>en</a:t>
            </a:r>
            <a:r>
              <a:rPr lang="en-US" altLang="en-US" sz="3000" b="1" dirty="0">
                <a:solidFill>
                  <a:srgbClr val="FFFFFF"/>
                </a:solidFill>
                <a:latin typeface="Arial" panose="020B0604020202020204" pitchFamily="34" charset="0"/>
                <a:cs typeface="Tahoma" panose="020B0604030504040204" pitchFamily="34" charset="0"/>
              </a:rPr>
              <a:t> Michigan</a:t>
            </a:r>
          </a:p>
        </p:txBody>
      </p:sp>
      <p:sp>
        <p:nvSpPr>
          <p:cNvPr id="50179" name="Content Placeholder 2"/>
          <p:cNvSpPr>
            <a:spLocks noGrp="1"/>
          </p:cNvSpPr>
          <p:nvPr>
            <p:ph idx="1"/>
          </p:nvPr>
        </p:nvSpPr>
        <p:spPr bwMode="auto">
          <a:xfrm>
            <a:off x="457200" y="1346200"/>
            <a:ext cx="8229600" cy="4779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1800">
                <a:latin typeface="Times New Roman" panose="02020603050405020304" pitchFamily="18" charset="0"/>
                <a:cs typeface="Times New Roman" panose="02020603050405020304" pitchFamily="18" charset="0"/>
              </a:rPr>
              <a:t>Las industrias predominantes fueron:</a:t>
            </a:r>
          </a:p>
          <a:p>
            <a:pPr lvl="1">
              <a:buFont typeface="Wingdings" panose="05000000000000000000" pitchFamily="2" charset="2"/>
              <a:buChar char="§"/>
            </a:pPr>
            <a:r>
              <a:rPr lang="en-US" altLang="en-US" sz="1600">
                <a:latin typeface="Times New Roman" panose="02020603050405020304" pitchFamily="18" charset="0"/>
                <a:cs typeface="Times New Roman" panose="02020603050405020304" pitchFamily="18" charset="0"/>
              </a:rPr>
              <a:t>Manufactura (85%)</a:t>
            </a:r>
          </a:p>
          <a:p>
            <a:pPr lvl="1">
              <a:buFont typeface="Wingdings" panose="05000000000000000000" pitchFamily="2" charset="2"/>
              <a:buChar char="§"/>
            </a:pPr>
            <a:r>
              <a:rPr lang="en-US" altLang="en-US" sz="1600">
                <a:latin typeface="Times New Roman" panose="02020603050405020304" pitchFamily="18" charset="0"/>
                <a:cs typeface="Times New Roman" panose="02020603050405020304" pitchFamily="18" charset="0"/>
              </a:rPr>
              <a:t>Construcción (8%) </a:t>
            </a:r>
          </a:p>
          <a:p>
            <a:pPr lvl="1">
              <a:buFont typeface="Wingdings" panose="05000000000000000000" pitchFamily="2" charset="2"/>
              <a:buChar char="§"/>
            </a:pPr>
            <a:r>
              <a:rPr lang="en-US" altLang="en-US" sz="1600">
                <a:latin typeface="Times New Roman" panose="02020603050405020304" pitchFamily="18" charset="0"/>
                <a:cs typeface="Times New Roman" panose="02020603050405020304" pitchFamily="18" charset="0"/>
              </a:rPr>
              <a:t>Minería (4%)</a:t>
            </a:r>
          </a:p>
          <a:p>
            <a:pPr>
              <a:buFontTx/>
              <a:buNone/>
            </a:pPr>
            <a:endParaRPr lang="en-US" altLang="en-US">
              <a:latin typeface="Times New Roman" panose="02020603050405020304" pitchFamily="18" charset="0"/>
              <a:cs typeface="Times New Roman" panose="02020603050405020304" pitchFamily="18" charset="0"/>
            </a:endParaRPr>
          </a:p>
        </p:txBody>
      </p:sp>
      <p:sp>
        <p:nvSpPr>
          <p:cNvPr id="50182" name="TextBox 5"/>
          <p:cNvSpPr txBox="1">
            <a:spLocks noChangeArrowheads="1"/>
          </p:cNvSpPr>
          <p:nvPr/>
        </p:nvSpPr>
        <p:spPr bwMode="auto">
          <a:xfrm>
            <a:off x="414338" y="2649538"/>
            <a:ext cx="3921125"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es-ES_tradnl" altLang="en-US" sz="1400">
                <a:latin typeface="Lucida  " charset="0"/>
              </a:rPr>
              <a:t>Distribución de Casos Confirmados de Silicosis por Condado de Exposición: 1985-2014*</a:t>
            </a:r>
          </a:p>
        </p:txBody>
      </p:sp>
      <p:sp>
        <p:nvSpPr>
          <p:cNvPr id="50184" name="TextBox 7"/>
          <p:cNvSpPr txBox="1">
            <a:spLocks noChangeArrowheads="1"/>
          </p:cNvSpPr>
          <p:nvPr/>
        </p:nvSpPr>
        <p:spPr bwMode="auto">
          <a:xfrm>
            <a:off x="584200" y="4564063"/>
            <a:ext cx="1531938" cy="230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s-ES_tradnl" altLang="en-US" sz="900" b="1">
                <a:latin typeface="Lucida  " charset="0"/>
              </a:rPr>
              <a:t>Número de individuos</a:t>
            </a:r>
          </a:p>
        </p:txBody>
      </p:sp>
      <p:sp>
        <p:nvSpPr>
          <p:cNvPr id="50185" name="TextBox 8"/>
          <p:cNvSpPr txBox="1">
            <a:spLocks noChangeArrowheads="1"/>
          </p:cNvSpPr>
          <p:nvPr/>
        </p:nvSpPr>
        <p:spPr bwMode="auto">
          <a:xfrm>
            <a:off x="947738" y="4800600"/>
            <a:ext cx="609600" cy="2301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s-ES_tradnl" altLang="en-US" sz="900" b="1"/>
              <a:t>Ninguno</a:t>
            </a:r>
          </a:p>
        </p:txBody>
      </p:sp>
      <p:sp>
        <p:nvSpPr>
          <p:cNvPr id="50183" name="TextBox 6"/>
          <p:cNvSpPr txBox="1">
            <a:spLocks noChangeArrowheads="1"/>
          </p:cNvSpPr>
          <p:nvPr/>
        </p:nvSpPr>
        <p:spPr bwMode="auto">
          <a:xfrm>
            <a:off x="431800" y="6307138"/>
            <a:ext cx="364013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s-ES_tradnl" altLang="en-US" sz="1000">
                <a:latin typeface="Lucida  " charset="0"/>
              </a:rPr>
              <a:t>* Setenta y tres individuos fueron expuestos a sílice fuera del Estado y 26 tuvieron exposición en un Estado desconocido</a:t>
            </a:r>
          </a:p>
        </p:txBody>
      </p:sp>
      <p:pic>
        <p:nvPicPr>
          <p:cNvPr id="50180" name="Picture 3" descr="Showing the distribution of confirmed silicosis cases by county of exposure  in Michigan between  1985 to 2014." title="Michigan Ma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313" y="2581275"/>
            <a:ext cx="413067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Picture 4" descr="Primary industrial exposure for confirmed silicosis patients  in Michigan between  1985 to 20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19625" y="2552700"/>
            <a:ext cx="4162425"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6" name="Picture 9" descr="Primary industrial exposure for confirmed silicosis patients  in Michigan between  1985 to 2014." title="Statistical tabl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6138" y="2590800"/>
            <a:ext cx="40640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1895475" y="328613"/>
            <a:ext cx="7040563" cy="919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700" b="1" dirty="0" err="1">
                <a:solidFill>
                  <a:srgbClr val="FFFFFF"/>
                </a:solidFill>
                <a:latin typeface="Arial" panose="020B0604020202020204" pitchFamily="34" charset="0"/>
                <a:cs typeface="Tahoma" panose="020B0604030504040204" pitchFamily="34" charset="0"/>
              </a:rPr>
              <a:t>Autoridades</a:t>
            </a:r>
            <a:r>
              <a:rPr lang="en-US" altLang="en-US" sz="2700" b="1" dirty="0">
                <a:solidFill>
                  <a:srgbClr val="FFFFFF"/>
                </a:solidFill>
                <a:latin typeface="Arial" panose="020B0604020202020204" pitchFamily="34" charset="0"/>
                <a:cs typeface="Tahoma" panose="020B0604030504040204" pitchFamily="34" charset="0"/>
              </a:rPr>
              <a:t> </a:t>
            </a:r>
            <a:r>
              <a:rPr lang="en-US" altLang="en-US" sz="2700" b="1" dirty="0" err="1">
                <a:solidFill>
                  <a:srgbClr val="FFFFFF"/>
                </a:solidFill>
                <a:latin typeface="Arial" panose="020B0604020202020204" pitchFamily="34" charset="0"/>
                <a:cs typeface="Tahoma" panose="020B0604030504040204" pitchFamily="34" charset="0"/>
              </a:rPr>
              <a:t>en</a:t>
            </a:r>
            <a:r>
              <a:rPr lang="en-US" altLang="en-US" sz="2700" b="1" dirty="0">
                <a:solidFill>
                  <a:srgbClr val="FFFFFF"/>
                </a:solidFill>
                <a:latin typeface="Arial" panose="020B0604020202020204" pitchFamily="34" charset="0"/>
                <a:cs typeface="Tahoma" panose="020B0604030504040204" pitchFamily="34" charset="0"/>
              </a:rPr>
              <a:t> la </a:t>
            </a:r>
            <a:r>
              <a:rPr lang="en-US" altLang="en-US" sz="2700" b="1" dirty="0" err="1">
                <a:solidFill>
                  <a:srgbClr val="FFFFFF"/>
                </a:solidFill>
                <a:latin typeface="Arial" panose="020B0604020202020204" pitchFamily="34" charset="0"/>
                <a:cs typeface="Tahoma" panose="020B0604030504040204" pitchFamily="34" charset="0"/>
              </a:rPr>
              <a:t>Regulación</a:t>
            </a:r>
            <a:r>
              <a:rPr lang="en-US" altLang="en-US" sz="2700" b="1" dirty="0">
                <a:solidFill>
                  <a:srgbClr val="FFFFFF"/>
                </a:solidFill>
                <a:latin typeface="Arial" panose="020B0604020202020204" pitchFamily="34" charset="0"/>
                <a:cs typeface="Tahoma" panose="020B0604030504040204" pitchFamily="34" charset="0"/>
              </a:rPr>
              <a:t> de </a:t>
            </a:r>
            <a:r>
              <a:rPr lang="en-US" altLang="en-US" sz="2700" b="1" dirty="0" err="1">
                <a:solidFill>
                  <a:srgbClr val="FFFFFF"/>
                </a:solidFill>
                <a:latin typeface="Arial" panose="020B0604020202020204" pitchFamily="34" charset="0"/>
                <a:cs typeface="Tahoma" panose="020B0604030504040204" pitchFamily="34" charset="0"/>
              </a:rPr>
              <a:t>Sílice</a:t>
            </a:r>
            <a:r>
              <a:rPr lang="en-US" altLang="en-US" sz="2700" b="1" dirty="0">
                <a:solidFill>
                  <a:srgbClr val="FFFFFF"/>
                </a:solidFill>
                <a:latin typeface="Arial" panose="020B0604020202020204" pitchFamily="34" charset="0"/>
                <a:cs typeface="Tahoma" panose="020B0604030504040204" pitchFamily="34" charset="0"/>
              </a:rPr>
              <a:t>  </a:t>
            </a:r>
          </a:p>
        </p:txBody>
      </p:sp>
      <p:sp>
        <p:nvSpPr>
          <p:cNvPr id="52227" name="Content Placeholder 2"/>
          <p:cNvSpPr>
            <a:spLocks noGrp="1"/>
          </p:cNvSpPr>
          <p:nvPr>
            <p:ph idx="1"/>
          </p:nvPr>
        </p:nvSpPr>
        <p:spPr bwMode="auto">
          <a:xfrm>
            <a:off x="201613" y="1247775"/>
            <a:ext cx="865822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a:latin typeface="Times New Roman" panose="02020603050405020304" pitchFamily="18" charset="0"/>
                <a:cs typeface="Times New Roman" panose="02020603050405020304" pitchFamily="18" charset="0"/>
              </a:rPr>
              <a:t>La prevención y eliminación de silicosis y enfermedades relacionadas a la sílice en Estados Unidos son prioridades de:</a:t>
            </a:r>
          </a:p>
          <a:p>
            <a:pPr lvl="1">
              <a:buFont typeface="Wingdings" panose="05000000000000000000" pitchFamily="2" charset="2"/>
              <a:buChar char="§"/>
            </a:pPr>
            <a:r>
              <a:rPr lang="en-US" altLang="en-US" sz="2300">
                <a:latin typeface="Times New Roman" panose="02020603050405020304" pitchFamily="18" charset="0"/>
                <a:cs typeface="Times New Roman" panose="02020603050405020304" pitchFamily="18" charset="0"/>
              </a:rPr>
              <a:t>Instituto Nacional para la Seguridad y Salud Ocupacional </a:t>
            </a:r>
            <a:r>
              <a:rPr lang="en-US" altLang="en-US" sz="2300" b="1">
                <a:latin typeface="Times New Roman" panose="02020603050405020304" pitchFamily="18" charset="0"/>
                <a:cs typeface="Times New Roman" panose="02020603050405020304" pitchFamily="18" charset="0"/>
              </a:rPr>
              <a:t>(NIOSH)</a:t>
            </a:r>
          </a:p>
          <a:p>
            <a:pPr lvl="1">
              <a:buFont typeface="Wingdings" panose="05000000000000000000" pitchFamily="2" charset="2"/>
              <a:buChar char="§"/>
            </a:pPr>
            <a:r>
              <a:rPr lang="en-US" altLang="en-US" sz="2300">
                <a:latin typeface="Times New Roman" panose="02020603050405020304" pitchFamily="18" charset="0"/>
                <a:cs typeface="Times New Roman" panose="02020603050405020304" pitchFamily="18" charset="0"/>
              </a:rPr>
              <a:t>Administración de Seguridad y Salud Ocupacional </a:t>
            </a:r>
            <a:r>
              <a:rPr lang="en-US" altLang="en-US" sz="2300" b="1">
                <a:latin typeface="Times New Roman" panose="02020603050405020304" pitchFamily="18" charset="0"/>
                <a:cs typeface="Times New Roman" panose="02020603050405020304" pitchFamily="18" charset="0"/>
              </a:rPr>
              <a:t>(OSHA)</a:t>
            </a:r>
          </a:p>
          <a:p>
            <a:pPr lvl="1">
              <a:buFont typeface="Wingdings" panose="05000000000000000000" pitchFamily="2" charset="2"/>
              <a:buChar char="§"/>
            </a:pPr>
            <a:r>
              <a:rPr lang="en-US" altLang="en-US" sz="2300">
                <a:latin typeface="Times New Roman" panose="02020603050405020304" pitchFamily="18" charset="0"/>
                <a:cs typeface="Times New Roman" panose="02020603050405020304" pitchFamily="18" charset="0"/>
              </a:rPr>
              <a:t>Administración de Seguridad y Salud en Minas </a:t>
            </a:r>
            <a:r>
              <a:rPr lang="en-US" altLang="en-US" sz="2300" b="1">
                <a:latin typeface="Times New Roman" panose="02020603050405020304" pitchFamily="18" charset="0"/>
                <a:cs typeface="Times New Roman" panose="02020603050405020304" pitchFamily="18" charset="0"/>
              </a:rPr>
              <a:t>(MSHA)</a:t>
            </a:r>
          </a:p>
          <a:p>
            <a:pPr lvl="1">
              <a:buFont typeface="Wingdings" panose="05000000000000000000" pitchFamily="2" charset="2"/>
              <a:buChar char="§"/>
            </a:pPr>
            <a:r>
              <a:rPr lang="en-US" altLang="en-US" sz="2300">
                <a:latin typeface="Times New Roman" panose="02020603050405020304" pitchFamily="18" charset="0"/>
                <a:cs typeface="Times New Roman" panose="02020603050405020304" pitchFamily="18" charset="0"/>
              </a:rPr>
              <a:t>Asociación Americana del Pulmón</a:t>
            </a:r>
          </a:p>
          <a:p>
            <a:pPr>
              <a:buFontTx/>
              <a:buNone/>
            </a:pPr>
            <a:endParaRPr lang="en-US" altLang="en-US">
              <a:latin typeface="Times New Roman" panose="02020603050405020304" pitchFamily="18" charset="0"/>
              <a:cs typeface="Times New Roman" panose="02020603050405020304" pitchFamily="18" charset="0"/>
            </a:endParaRPr>
          </a:p>
        </p:txBody>
      </p:sp>
      <p:pic>
        <p:nvPicPr>
          <p:cNvPr id="4" name="Picture 3" descr="An image showing a worker working in a silica dust clou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41775" y="4672013"/>
            <a:ext cx="4116388" cy="2058987"/>
          </a:xfrm>
          <a:prstGeom prst="rect">
            <a:avLst/>
          </a:prstGeom>
          <a:noFill/>
          <a:ln w="28575" cap="sq">
            <a:solidFill>
              <a:srgbClr val="000000"/>
            </a:solidFill>
            <a:miter lim="800000"/>
            <a:headEnd/>
            <a:tailEnd/>
          </a:ln>
          <a:effectLst>
            <a:outerShdw blurRad="50800" dist="38100" dir="2700000" algn="tl" rotWithShape="0">
              <a:srgbClr val="808080">
                <a:alpha val="42998"/>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bwMode="auto">
          <a:xfrm>
            <a:off x="2033588" y="0"/>
            <a:ext cx="7110412"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700" b="1" dirty="0" err="1">
                <a:solidFill>
                  <a:srgbClr val="FFFFFF"/>
                </a:solidFill>
                <a:latin typeface="Arial" panose="020B0604020202020204" pitchFamily="34" charset="0"/>
                <a:cs typeface="Tahoma" panose="020B0604030504040204" pitchFamily="34" charset="0"/>
              </a:rPr>
              <a:t>Normas</a:t>
            </a:r>
            <a:r>
              <a:rPr lang="en-US" altLang="en-US" sz="2700" b="1" dirty="0">
                <a:solidFill>
                  <a:srgbClr val="FFFFFF"/>
                </a:solidFill>
                <a:latin typeface="Arial" panose="020B0604020202020204" pitchFamily="34" charset="0"/>
                <a:cs typeface="Tahoma" panose="020B0604030504040204" pitchFamily="34" charset="0"/>
              </a:rPr>
              <a:t> y </a:t>
            </a:r>
            <a:r>
              <a:rPr lang="en-US" altLang="en-US" sz="2700" b="1" dirty="0" err="1">
                <a:solidFill>
                  <a:srgbClr val="FFFFFF"/>
                </a:solidFill>
                <a:latin typeface="Arial" panose="020B0604020202020204" pitchFamily="34" charset="0"/>
                <a:cs typeface="Tahoma" panose="020B0604030504040204" pitchFamily="34" charset="0"/>
              </a:rPr>
              <a:t>Directivas</a:t>
            </a:r>
            <a:r>
              <a:rPr lang="en-US" altLang="en-US" sz="2700" b="1" dirty="0">
                <a:solidFill>
                  <a:srgbClr val="FFFFFF"/>
                </a:solidFill>
                <a:latin typeface="Arial" panose="020B0604020202020204" pitchFamily="34" charset="0"/>
                <a:cs typeface="Tahoma" panose="020B0604030504040204" pitchFamily="34" charset="0"/>
              </a:rPr>
              <a:t> de la OSHA </a:t>
            </a:r>
            <a:r>
              <a:rPr lang="en-US" altLang="en-US" sz="2700" b="1" dirty="0" err="1">
                <a:solidFill>
                  <a:srgbClr val="FFFFFF"/>
                </a:solidFill>
                <a:latin typeface="Arial" panose="020B0604020202020204" pitchFamily="34" charset="0"/>
                <a:cs typeface="Tahoma" panose="020B0604030504040204" pitchFamily="34" charset="0"/>
              </a:rPr>
              <a:t>relacionadas</a:t>
            </a:r>
            <a:r>
              <a:rPr lang="en-US" altLang="en-US" sz="2700" b="1" dirty="0">
                <a:solidFill>
                  <a:srgbClr val="FFFFFF"/>
                </a:solidFill>
                <a:latin typeface="Arial" panose="020B0604020202020204" pitchFamily="34" charset="0"/>
                <a:cs typeface="Tahoma" panose="020B0604030504040204" pitchFamily="34" charset="0"/>
              </a:rPr>
              <a:t> a </a:t>
            </a:r>
            <a:r>
              <a:rPr lang="en-US" altLang="en-US" sz="2700" b="1" dirty="0" err="1">
                <a:solidFill>
                  <a:srgbClr val="FFFFFF"/>
                </a:solidFill>
                <a:latin typeface="Arial" panose="020B0604020202020204" pitchFamily="34" charset="0"/>
                <a:cs typeface="Tahoma" panose="020B0604030504040204" pitchFamily="34" charset="0"/>
              </a:rPr>
              <a:t>Sílice</a:t>
            </a:r>
            <a:r>
              <a:rPr lang="en-US" altLang="en-US" sz="2700" b="1" dirty="0">
                <a:solidFill>
                  <a:srgbClr val="FFFFFF"/>
                </a:solidFill>
                <a:latin typeface="Arial" panose="020B0604020202020204" pitchFamily="34" charset="0"/>
                <a:cs typeface="Tahoma" panose="020B0604030504040204" pitchFamily="34" charset="0"/>
              </a:rPr>
              <a:t> </a:t>
            </a:r>
            <a:r>
              <a:rPr lang="en-US" altLang="en-US" sz="2700" b="1" dirty="0" err="1">
                <a:solidFill>
                  <a:srgbClr val="FFFFFF"/>
                </a:solidFill>
                <a:latin typeface="Arial" panose="020B0604020202020204" pitchFamily="34" charset="0"/>
                <a:cs typeface="Tahoma" panose="020B0604030504040204" pitchFamily="34" charset="0"/>
              </a:rPr>
              <a:t>Aplicables</a:t>
            </a:r>
            <a:r>
              <a:rPr lang="en-US" altLang="en-US" sz="2700" b="1" dirty="0">
                <a:solidFill>
                  <a:srgbClr val="FFFFFF"/>
                </a:solidFill>
                <a:latin typeface="Arial" panose="020B0604020202020204" pitchFamily="34" charset="0"/>
                <a:cs typeface="Tahoma" panose="020B0604030504040204" pitchFamily="34" charset="0"/>
              </a:rPr>
              <a:t> a la </a:t>
            </a:r>
            <a:r>
              <a:rPr lang="en-US" altLang="en-US" sz="2700" b="1" dirty="0" err="1">
                <a:solidFill>
                  <a:srgbClr val="FFFFFF"/>
                </a:solidFill>
                <a:latin typeface="Arial" panose="020B0604020202020204" pitchFamily="34" charset="0"/>
                <a:cs typeface="Tahoma" panose="020B0604030504040204" pitchFamily="34" charset="0"/>
              </a:rPr>
              <a:t>Industria</a:t>
            </a:r>
            <a:r>
              <a:rPr lang="en-US" altLang="en-US" sz="2700" b="1" dirty="0">
                <a:solidFill>
                  <a:srgbClr val="FFFFFF"/>
                </a:solidFill>
                <a:latin typeface="Arial" panose="020B0604020202020204" pitchFamily="34" charset="0"/>
                <a:cs typeface="Tahoma" panose="020B0604030504040204" pitchFamily="34" charset="0"/>
              </a:rPr>
              <a:t> de la </a:t>
            </a:r>
            <a:r>
              <a:rPr lang="en-US" altLang="en-US" sz="2700" b="1" dirty="0" err="1">
                <a:solidFill>
                  <a:srgbClr val="FFFFFF"/>
                </a:solidFill>
                <a:latin typeface="Arial" panose="020B0604020202020204" pitchFamily="34" charset="0"/>
                <a:cs typeface="Tahoma" panose="020B0604030504040204" pitchFamily="34" charset="0"/>
              </a:rPr>
              <a:t>Construcción</a:t>
            </a:r>
            <a:endParaRPr lang="en-US" altLang="en-US" sz="2700" b="1" dirty="0">
              <a:solidFill>
                <a:srgbClr val="FFFFFF"/>
              </a:solidFill>
              <a:latin typeface="Arial" panose="020B0604020202020204" pitchFamily="34" charset="0"/>
              <a:cs typeface="Tahoma" panose="020B0604030504040204" pitchFamily="34" charset="0"/>
            </a:endParaRPr>
          </a:p>
        </p:txBody>
      </p:sp>
      <p:sp>
        <p:nvSpPr>
          <p:cNvPr id="54275" name="Content Placeholder 2"/>
          <p:cNvSpPr>
            <a:spLocks noGrp="1"/>
          </p:cNvSpPr>
          <p:nvPr>
            <p:ph idx="1"/>
          </p:nvPr>
        </p:nvSpPr>
        <p:spPr bwMode="auto">
          <a:xfrm>
            <a:off x="187325" y="1201738"/>
            <a:ext cx="8807450" cy="529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spcAft>
                <a:spcPts val="600"/>
              </a:spcAft>
            </a:pPr>
            <a:r>
              <a:rPr lang="en-US" altLang="en-US" sz="2400">
                <a:latin typeface="Times New Roman" panose="02020603050405020304" pitchFamily="18" charset="0"/>
                <a:cs typeface="Times New Roman" panose="02020603050405020304" pitchFamily="18" charset="0"/>
              </a:rPr>
              <a:t>Varias normas y directivas de la OSHA cubren operaciones que podrían exponer a trabajadores a sílice, incluyendo</a:t>
            </a:r>
          </a:p>
          <a:p>
            <a:pPr lvl="1">
              <a:buFont typeface="Wingdings" panose="05000000000000000000" pitchFamily="2" charset="2"/>
              <a:buChar char="v"/>
            </a:pPr>
            <a:r>
              <a:rPr lang="en-US" altLang="en-US" sz="2000">
                <a:latin typeface="Times New Roman" panose="02020603050405020304" pitchFamily="18" charset="0"/>
                <a:cs typeface="Times New Roman" panose="02020603050405020304" pitchFamily="18" charset="0"/>
              </a:rPr>
              <a:t>Contaminantes del Aire </a:t>
            </a:r>
            <a:r>
              <a:rPr lang="en-US" altLang="en-US" sz="2000" b="1">
                <a:latin typeface="Times New Roman" panose="02020603050405020304" pitchFamily="18" charset="0"/>
                <a:cs typeface="Times New Roman" panose="02020603050405020304" pitchFamily="18" charset="0"/>
              </a:rPr>
              <a:t>(29 CFR 1910.1000)</a:t>
            </a:r>
          </a:p>
          <a:p>
            <a:pPr lvl="1">
              <a:buFont typeface="Wingdings" panose="05000000000000000000" pitchFamily="2" charset="2"/>
              <a:buChar char="v"/>
            </a:pPr>
            <a:r>
              <a:rPr lang="en-US" altLang="en-US" sz="2000">
                <a:latin typeface="Times New Roman" panose="02020603050405020304" pitchFamily="18" charset="0"/>
                <a:cs typeface="Times New Roman" panose="02020603050405020304" pitchFamily="18" charset="0"/>
              </a:rPr>
              <a:t>Comunicación de Riesgos </a:t>
            </a:r>
            <a:r>
              <a:rPr lang="en-US" altLang="en-US" sz="2000" b="1">
                <a:latin typeface="Times New Roman" panose="02020603050405020304" pitchFamily="18" charset="0"/>
                <a:cs typeface="Times New Roman" panose="02020603050405020304" pitchFamily="18" charset="0"/>
              </a:rPr>
              <a:t>(29 CFR 1910.1200)</a:t>
            </a:r>
          </a:p>
          <a:p>
            <a:pPr lvl="1">
              <a:buFont typeface="Wingdings" panose="05000000000000000000" pitchFamily="2" charset="2"/>
              <a:buChar char="v"/>
            </a:pPr>
            <a:r>
              <a:rPr lang="en-US" altLang="en-US" sz="2000">
                <a:latin typeface="Times New Roman" panose="02020603050405020304" pitchFamily="18" charset="0"/>
                <a:cs typeface="Times New Roman" panose="02020603050405020304" pitchFamily="18" charset="0"/>
              </a:rPr>
              <a:t>Protección Respiratoria (</a:t>
            </a:r>
            <a:r>
              <a:rPr lang="en-US" altLang="en-US" sz="2000" b="1">
                <a:latin typeface="Times New Roman" panose="02020603050405020304" pitchFamily="18" charset="0"/>
                <a:cs typeface="Times New Roman" panose="02020603050405020304" pitchFamily="18" charset="0"/>
              </a:rPr>
              <a:t>29 CFR 1910.134)</a:t>
            </a:r>
          </a:p>
          <a:p>
            <a:pPr lvl="1">
              <a:buFont typeface="Wingdings" panose="05000000000000000000" pitchFamily="2" charset="2"/>
              <a:buChar char="v"/>
            </a:pPr>
            <a:r>
              <a:rPr lang="en-US" altLang="en-US" sz="2000">
                <a:latin typeface="Times New Roman" panose="02020603050405020304" pitchFamily="18" charset="0"/>
                <a:cs typeface="Times New Roman" panose="02020603050405020304" pitchFamily="18" charset="0"/>
              </a:rPr>
              <a:t>Ventilación </a:t>
            </a:r>
            <a:r>
              <a:rPr lang="en-US" altLang="en-US" sz="2000" b="1">
                <a:latin typeface="Times New Roman" panose="02020603050405020304" pitchFamily="18" charset="0"/>
                <a:cs typeface="Times New Roman" panose="02020603050405020304" pitchFamily="18" charset="0"/>
              </a:rPr>
              <a:t>(29 CFR 1926.57)</a:t>
            </a:r>
          </a:p>
          <a:p>
            <a:pPr lvl="1">
              <a:spcAft>
                <a:spcPts val="1200"/>
              </a:spcAft>
              <a:buFont typeface="Wingdings" panose="05000000000000000000" pitchFamily="2" charset="2"/>
              <a:buChar char="v"/>
            </a:pPr>
            <a:r>
              <a:rPr lang="en-US" altLang="en-US" sz="2000">
                <a:latin typeface="Times New Roman" panose="02020603050405020304" pitchFamily="18" charset="0"/>
                <a:cs typeface="Times New Roman" panose="02020603050405020304" pitchFamily="18" charset="0"/>
              </a:rPr>
              <a:t> Sílice Cristalina </a:t>
            </a:r>
            <a:r>
              <a:rPr lang="en-US" altLang="en-US" sz="2200">
                <a:latin typeface="Times New Roman" panose="02020603050405020304" pitchFamily="18" charset="0"/>
                <a:cs typeface="Times New Roman" panose="02020603050405020304" pitchFamily="18" charset="0"/>
              </a:rPr>
              <a:t>Respirable</a:t>
            </a:r>
            <a:r>
              <a:rPr lang="en-US" altLang="en-US" sz="2200" b="1">
                <a:latin typeface="Times New Roman" panose="02020603050405020304" pitchFamily="18" charset="0"/>
                <a:cs typeface="Times New Roman" panose="02020603050405020304" pitchFamily="18" charset="0"/>
              </a:rPr>
              <a:t>  (29 CFR 1926.1153)</a:t>
            </a:r>
          </a:p>
          <a:p>
            <a:pPr>
              <a:spcAft>
                <a:spcPts val="600"/>
              </a:spcAft>
            </a:pPr>
            <a:r>
              <a:rPr lang="en-US" altLang="en-US" sz="2400" b="1">
                <a:latin typeface="Times New Roman" panose="02020603050405020304" pitchFamily="18" charset="0"/>
                <a:cs typeface="Times New Roman" panose="02020603050405020304" pitchFamily="18" charset="0"/>
              </a:rPr>
              <a:t>Directiva de la OSHA CPL 03-00-007 </a:t>
            </a:r>
            <a:r>
              <a:rPr lang="en-US" altLang="en-US" sz="2400">
                <a:latin typeface="Times New Roman" panose="02020603050405020304" pitchFamily="18" charset="0"/>
                <a:cs typeface="Times New Roman" panose="02020603050405020304" pitchFamily="18" charset="0"/>
              </a:rPr>
              <a:t>– Programa de Énfasis Nacional – Sílice Cristalina – tiene información detallada en </a:t>
            </a:r>
          </a:p>
          <a:p>
            <a:pPr lvl="1">
              <a:buFont typeface="Wingdings" panose="05000000000000000000" pitchFamily="2" charset="2"/>
              <a:buChar char="v"/>
            </a:pPr>
            <a:r>
              <a:rPr lang="en-US" altLang="en-US" sz="2000">
                <a:latin typeface="Times New Roman" panose="02020603050405020304" pitchFamily="18" charset="0"/>
                <a:cs typeface="Times New Roman" panose="02020603050405020304" pitchFamily="18" charset="0"/>
              </a:rPr>
              <a:t>Peligros de sílice</a:t>
            </a:r>
          </a:p>
          <a:p>
            <a:pPr lvl="1">
              <a:buFont typeface="Wingdings" panose="05000000000000000000" pitchFamily="2" charset="2"/>
              <a:buChar char="v"/>
            </a:pPr>
            <a:r>
              <a:rPr lang="en-US" altLang="en-US" sz="2000">
                <a:latin typeface="Times New Roman" panose="02020603050405020304" pitchFamily="18" charset="0"/>
                <a:cs typeface="Times New Roman" panose="02020603050405020304" pitchFamily="18" charset="0"/>
              </a:rPr>
              <a:t>Guías para muestreo de aire</a:t>
            </a:r>
          </a:p>
          <a:p>
            <a:pPr lvl="1">
              <a:buFont typeface="Wingdings" panose="05000000000000000000" pitchFamily="2" charset="2"/>
              <a:buChar char="v"/>
            </a:pPr>
            <a:r>
              <a:rPr lang="en-US" altLang="en-US" sz="2000">
                <a:latin typeface="Times New Roman" panose="02020603050405020304" pitchFamily="18" charset="0"/>
                <a:cs typeface="Times New Roman" panose="02020603050405020304" pitchFamily="18" charset="0"/>
              </a:rPr>
              <a:t>Guía para calcular PELs de polvo conteniendo sílice</a:t>
            </a:r>
          </a:p>
          <a:p>
            <a:pPr lvl="1">
              <a:buFont typeface="Wingdings" panose="05000000000000000000" pitchFamily="2" charset="2"/>
              <a:buChar char="v"/>
            </a:pPr>
            <a:r>
              <a:rPr lang="en-US" altLang="en-US" sz="2000">
                <a:latin typeface="Times New Roman" panose="02020603050405020304" pitchFamily="18" charset="0"/>
                <a:cs typeface="Times New Roman" panose="02020603050405020304" pitchFamily="18" charset="0"/>
              </a:rPr>
              <a:t>Otra información para cumplimiento (</a:t>
            </a:r>
            <a:r>
              <a:rPr lang="en-US" altLang="en-US" sz="2000">
                <a:latin typeface="Times New Roman" panose="02020603050405020304" pitchFamily="18" charset="0"/>
                <a:cs typeface="Times New Roman" panose="02020603050405020304" pitchFamily="18" charset="0"/>
                <a:hlinkClick r:id="rId3"/>
              </a:rPr>
              <a:t>directiva de la OSHA CPL 03-00-007</a:t>
            </a:r>
            <a:r>
              <a:rPr lang="en-US" altLang="en-US" sz="2000">
                <a:latin typeface="Times New Roman" panose="02020603050405020304" pitchFamily="18" charset="0"/>
                <a:cs typeface="Times New Roman" panose="02020603050405020304" pitchFamily="18" charset="0"/>
              </a:rPr>
              <a:t>)</a:t>
            </a:r>
          </a:p>
        </p:txBody>
      </p:sp>
      <p:sp>
        <p:nvSpPr>
          <p:cNvPr id="5" name="Rounded Rectangle 4"/>
          <p:cNvSpPr>
            <a:spLocks noChangeArrowheads="1"/>
          </p:cNvSpPr>
          <p:nvPr/>
        </p:nvSpPr>
        <p:spPr bwMode="auto">
          <a:xfrm>
            <a:off x="7215188" y="1728788"/>
            <a:ext cx="2035175" cy="1619250"/>
          </a:xfrm>
          <a:prstGeom prst="roundRect">
            <a:avLst>
              <a:gd name="adj" fmla="val 16667"/>
            </a:avLst>
          </a:prstGeom>
          <a:gradFill rotWithShape="1">
            <a:gsLst>
              <a:gs pos="0">
                <a:srgbClr val="CBFFFF"/>
              </a:gs>
              <a:gs pos="100000">
                <a:srgbClr val="B5E5E9"/>
              </a:gs>
            </a:gsLst>
            <a:lin ang="5400000"/>
          </a:gradFill>
          <a:ln w="9525">
            <a:solidFill>
              <a:srgbClr val="B6DCDF"/>
            </a:solidFill>
            <a:round/>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defRPr/>
            </a:pPr>
            <a:r>
              <a:rPr lang="en-US" altLang="en-US" sz="1800" i="1"/>
              <a:t>La nueva norma publicada, dedicada enteramente a Sílice Cristalina Respirable </a:t>
            </a:r>
          </a:p>
        </p:txBody>
      </p:sp>
      <p:sp>
        <p:nvSpPr>
          <p:cNvPr id="4" name="5-Point Star 3" descr="A star pointing out the new respirable crtysllaine silica standard."/>
          <p:cNvSpPr>
            <a:spLocks/>
          </p:cNvSpPr>
          <p:nvPr/>
        </p:nvSpPr>
        <p:spPr bwMode="auto">
          <a:xfrm>
            <a:off x="6684963" y="3429000"/>
            <a:ext cx="549275" cy="606425"/>
          </a:xfrm>
          <a:custGeom>
            <a:avLst/>
            <a:gdLst>
              <a:gd name="T0" fmla="*/ 1 w 548640"/>
              <a:gd name="T1" fmla="*/ 231634 h 605790"/>
              <a:gd name="T2" fmla="*/ 209806 w 548640"/>
              <a:gd name="T3" fmla="*/ 231635 h 605790"/>
              <a:gd name="T4" fmla="*/ 274638 w 548640"/>
              <a:gd name="T5" fmla="*/ 0 h 605790"/>
              <a:gd name="T6" fmla="*/ 339469 w 548640"/>
              <a:gd name="T7" fmla="*/ 231635 h 605790"/>
              <a:gd name="T8" fmla="*/ 549274 w 548640"/>
              <a:gd name="T9" fmla="*/ 231634 h 605790"/>
              <a:gd name="T10" fmla="*/ 379538 w 548640"/>
              <a:gd name="T11" fmla="*/ 374789 h 605790"/>
              <a:gd name="T12" fmla="*/ 444373 w 548640"/>
              <a:gd name="T13" fmla="*/ 606423 h 605790"/>
              <a:gd name="T14" fmla="*/ 274638 w 548640"/>
              <a:gd name="T15" fmla="*/ 463264 h 605790"/>
              <a:gd name="T16" fmla="*/ 104902 w 548640"/>
              <a:gd name="T17" fmla="*/ 606423 h 605790"/>
              <a:gd name="T18" fmla="*/ 169737 w 548640"/>
              <a:gd name="T19" fmla="*/ 374789 h 605790"/>
              <a:gd name="T20" fmla="*/ 1 w 548640"/>
              <a:gd name="T21" fmla="*/ 231634 h 6057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48640" h="605790">
                <a:moveTo>
                  <a:pt x="1" y="231391"/>
                </a:moveTo>
                <a:lnTo>
                  <a:pt x="209563" y="231392"/>
                </a:lnTo>
                <a:lnTo>
                  <a:pt x="274320" y="0"/>
                </a:lnTo>
                <a:lnTo>
                  <a:pt x="339077" y="231392"/>
                </a:lnTo>
                <a:lnTo>
                  <a:pt x="548639" y="231391"/>
                </a:lnTo>
                <a:lnTo>
                  <a:pt x="379099" y="374397"/>
                </a:lnTo>
                <a:lnTo>
                  <a:pt x="443859" y="605788"/>
                </a:lnTo>
                <a:lnTo>
                  <a:pt x="274320" y="462779"/>
                </a:lnTo>
                <a:lnTo>
                  <a:pt x="104781" y="605788"/>
                </a:lnTo>
                <a:lnTo>
                  <a:pt x="169541" y="374397"/>
                </a:lnTo>
                <a:lnTo>
                  <a:pt x="1" y="231391"/>
                </a:lnTo>
                <a:close/>
              </a:path>
            </a:pathLst>
          </a:custGeom>
          <a:gradFill rotWithShape="1">
            <a:gsLst>
              <a:gs pos="0">
                <a:srgbClr val="CBFFFF"/>
              </a:gs>
              <a:gs pos="100000">
                <a:srgbClr val="B5E5E9"/>
              </a:gs>
            </a:gsLst>
            <a:lin ang="5400000"/>
          </a:gradFill>
          <a:ln w="9525" cap="flat" cmpd="sng">
            <a:solidFill>
              <a:srgbClr val="B6DCDF"/>
            </a:solidFill>
            <a:prstDash val="solid"/>
            <a:round/>
            <a:headEnd/>
            <a:tailEnd/>
          </a:ln>
          <a:effectLst>
            <a:outerShdw blurRad="40000" dist="23000" dir="5400000" rotWithShape="0">
              <a:srgbClr val="000000">
                <a:alpha val="34998"/>
              </a:srgbClr>
            </a:outerShdw>
          </a:effectLst>
        </p:spPr>
        <p:txBody>
          <a:bodyPr anchor="ctr"/>
          <a:lstStyle/>
          <a:p>
            <a:pPr eaLnBrk="1" hangingPunct="1">
              <a:defRPr/>
            </a:pP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bwMode="auto">
          <a:xfrm>
            <a:off x="2157413" y="163513"/>
            <a:ext cx="6986587"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b="1" dirty="0">
                <a:solidFill>
                  <a:srgbClr val="FFFFFF"/>
                </a:solidFill>
                <a:latin typeface="Arial" panose="020B0604020202020204" pitchFamily="34" charset="0"/>
                <a:cs typeface="Tahoma" panose="020B0604030504040204" pitchFamily="34" charset="0"/>
              </a:rPr>
              <a:t>Nueva Norma de la OSHA </a:t>
            </a:r>
            <a:r>
              <a:rPr lang="en-US" altLang="en-US" sz="2800" b="1" dirty="0" err="1">
                <a:solidFill>
                  <a:srgbClr val="FFFFFF"/>
                </a:solidFill>
                <a:latin typeface="Arial" panose="020B0604020202020204" pitchFamily="34" charset="0"/>
                <a:cs typeface="Tahoma" panose="020B0604030504040204" pitchFamily="34" charset="0"/>
              </a:rPr>
              <a:t>sobre</a:t>
            </a:r>
            <a:r>
              <a:rPr lang="en-US" altLang="en-US" sz="2800" b="1" dirty="0">
                <a:solidFill>
                  <a:srgbClr val="FFFFFF"/>
                </a:solidFill>
                <a:latin typeface="Arial" panose="020B0604020202020204" pitchFamily="34" charset="0"/>
                <a:cs typeface="Tahoma" panose="020B0604030504040204" pitchFamily="34" charset="0"/>
              </a:rPr>
              <a:t> </a:t>
            </a:r>
            <a:r>
              <a:rPr lang="en-US" altLang="en-US" sz="2800" b="1" dirty="0" err="1">
                <a:solidFill>
                  <a:srgbClr val="FFFFFF"/>
                </a:solidFill>
                <a:latin typeface="Arial" panose="020B0604020202020204" pitchFamily="34" charset="0"/>
                <a:cs typeface="Tahoma" panose="020B0604030504040204" pitchFamily="34" charset="0"/>
              </a:rPr>
              <a:t>Sílice</a:t>
            </a:r>
            <a:r>
              <a:rPr lang="en-US" altLang="en-US" sz="2800" b="1" dirty="0">
                <a:solidFill>
                  <a:srgbClr val="FFFFFF"/>
                </a:solidFill>
                <a:latin typeface="Arial" panose="020B0604020202020204" pitchFamily="34" charset="0"/>
                <a:cs typeface="Tahoma" panose="020B0604030504040204" pitchFamily="34" charset="0"/>
              </a:rPr>
              <a:t> </a:t>
            </a:r>
            <a:r>
              <a:rPr lang="en-US" altLang="en-US" sz="2800" b="1" dirty="0" err="1">
                <a:solidFill>
                  <a:srgbClr val="FFFFFF"/>
                </a:solidFill>
                <a:latin typeface="Arial" panose="020B0604020202020204" pitchFamily="34" charset="0"/>
                <a:cs typeface="Tahoma" panose="020B0604030504040204" pitchFamily="34" charset="0"/>
              </a:rPr>
              <a:t>Cristalina</a:t>
            </a:r>
            <a:r>
              <a:rPr lang="en-US" altLang="en-US" sz="2800" b="1" dirty="0">
                <a:solidFill>
                  <a:srgbClr val="FFFFFF"/>
                </a:solidFill>
                <a:latin typeface="Arial" panose="020B0604020202020204" pitchFamily="34" charset="0"/>
                <a:cs typeface="Tahoma" panose="020B0604030504040204" pitchFamily="34" charset="0"/>
              </a:rPr>
              <a:t> Respirable  </a:t>
            </a:r>
          </a:p>
        </p:txBody>
      </p:sp>
      <p:sp>
        <p:nvSpPr>
          <p:cNvPr id="56323" name="Content Placeholder 2"/>
          <p:cNvSpPr>
            <a:spLocks noGrp="1"/>
          </p:cNvSpPr>
          <p:nvPr>
            <p:ph idx="1"/>
          </p:nvPr>
        </p:nvSpPr>
        <p:spPr bwMode="auto">
          <a:xfrm>
            <a:off x="165100" y="1336675"/>
            <a:ext cx="4956175" cy="4564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spcAft>
                <a:spcPts val="600"/>
              </a:spcAft>
            </a:pPr>
            <a:r>
              <a:rPr lang="en-US" altLang="en-US" sz="2400">
                <a:latin typeface="Times New Roman" panose="02020603050405020304" pitchFamily="18" charset="0"/>
                <a:cs typeface="Times New Roman" panose="02020603050405020304" pitchFamily="18" charset="0"/>
              </a:rPr>
              <a:t>Los peligros asociados a la exposición con sílice han sido reconocidos desde los años 1930s</a:t>
            </a:r>
          </a:p>
          <a:p>
            <a:pPr>
              <a:spcAft>
                <a:spcPts val="600"/>
              </a:spcAft>
            </a:pPr>
            <a:r>
              <a:rPr lang="en-US" altLang="en-US" sz="2400">
                <a:latin typeface="Times New Roman" panose="02020603050405020304" pitchFamily="18" charset="0"/>
                <a:cs typeface="Times New Roman" panose="02020603050405020304" pitchFamily="18" charset="0"/>
              </a:rPr>
              <a:t>La nueva regla actualiza las regulaciones para exposición de sílice establecidas previamente  en 1971 para la industria en general  </a:t>
            </a:r>
          </a:p>
          <a:p>
            <a:pPr marL="800100" lvl="1" indent="-342900">
              <a:spcAft>
                <a:spcPts val="600"/>
              </a:spcAft>
              <a:buFont typeface="Arial" panose="020B0604020202020204" pitchFamily="34" charset="0"/>
              <a:buChar char="•"/>
            </a:pPr>
            <a:r>
              <a:rPr lang="en-US" altLang="en-US" sz="2000">
                <a:latin typeface="Times New Roman" panose="02020603050405020304" pitchFamily="18" charset="0"/>
                <a:cs typeface="Times New Roman" panose="02020603050405020304" pitchFamily="18" charset="0"/>
              </a:rPr>
              <a:t>La industria de la construcción es ahora cubierta separadamente </a:t>
            </a:r>
          </a:p>
          <a:p>
            <a:pPr>
              <a:spcAft>
                <a:spcPts val="600"/>
              </a:spcAft>
            </a:pPr>
            <a:r>
              <a:rPr lang="en-US" altLang="en-US" sz="2400">
                <a:latin typeface="Times New Roman" panose="02020603050405020304" pitchFamily="18" charset="0"/>
                <a:cs typeface="Times New Roman" panose="02020603050405020304" pitchFamily="18" charset="0"/>
              </a:rPr>
              <a:t>OSHA estima que las nuevas normas cortarán la exposición para los trabajadores más vulnerables en al menos 5 veces. </a:t>
            </a:r>
          </a:p>
        </p:txBody>
      </p:sp>
      <p:pic>
        <p:nvPicPr>
          <p:cNvPr id="56324" name="Picture 2" descr="rf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9913" y="1593850"/>
            <a:ext cx="2627312" cy="3438525"/>
          </a:xfrm>
          <a:prstGeom prst="rect">
            <a:avLst/>
          </a:prstGeom>
          <a:noFill/>
          <a:ln w="9525">
            <a:solidFill>
              <a:schemeClr val="tx1"/>
            </a:solidFill>
            <a:miter lim="800000"/>
            <a:headEnd/>
            <a:tailEnd/>
          </a:ln>
          <a:effectLst>
            <a:outerShdw dist="117088" dir="8363922"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56325" name="Picture 5" descr="An image showing the cover of the Department of Labor Federal Registe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979741">
            <a:off x="5802313" y="2193925"/>
            <a:ext cx="27432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bwMode="auto">
          <a:xfrm>
            <a:off x="1874838" y="0"/>
            <a:ext cx="73660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600" b="1" dirty="0">
                <a:solidFill>
                  <a:srgbClr val="FFFFFF"/>
                </a:solidFill>
                <a:latin typeface="Arial" panose="020B0604020202020204" pitchFamily="34" charset="0"/>
                <a:cs typeface="Tahoma" panose="020B0604030504040204" pitchFamily="34" charset="0"/>
              </a:rPr>
              <a:t>Nueva Norma de OSHA – </a:t>
            </a:r>
            <a:r>
              <a:rPr lang="en-US" altLang="en-US" sz="2600" b="1" dirty="0" err="1">
                <a:solidFill>
                  <a:srgbClr val="FFFFFF"/>
                </a:solidFill>
                <a:latin typeface="Arial" panose="020B0604020202020204" pitchFamily="34" charset="0"/>
                <a:cs typeface="Tahoma" panose="020B0604030504040204" pitchFamily="34" charset="0"/>
              </a:rPr>
              <a:t>Límite</a:t>
            </a:r>
            <a:r>
              <a:rPr lang="en-US" altLang="en-US" sz="2600" b="1" dirty="0">
                <a:solidFill>
                  <a:srgbClr val="FFFFFF"/>
                </a:solidFill>
                <a:latin typeface="Arial" panose="020B0604020202020204" pitchFamily="34" charset="0"/>
                <a:cs typeface="Tahoma" panose="020B0604030504040204" pitchFamily="34" charset="0"/>
              </a:rPr>
              <a:t> </a:t>
            </a:r>
            <a:r>
              <a:rPr lang="en-US" altLang="en-US" sz="2600" b="1" dirty="0" err="1">
                <a:solidFill>
                  <a:srgbClr val="FFFFFF"/>
                </a:solidFill>
                <a:latin typeface="Arial" panose="020B0604020202020204" pitchFamily="34" charset="0"/>
                <a:cs typeface="Tahoma" panose="020B0604030504040204" pitchFamily="34" charset="0"/>
              </a:rPr>
              <a:t>Permisible</a:t>
            </a:r>
            <a:r>
              <a:rPr lang="en-US" altLang="en-US" sz="2600" b="1" dirty="0">
                <a:solidFill>
                  <a:srgbClr val="FFFFFF"/>
                </a:solidFill>
                <a:latin typeface="Arial" panose="020B0604020202020204" pitchFamily="34" charset="0"/>
                <a:cs typeface="Tahoma" panose="020B0604030504040204" pitchFamily="34" charset="0"/>
              </a:rPr>
              <a:t> de </a:t>
            </a:r>
            <a:r>
              <a:rPr lang="en-US" altLang="en-US" sz="2600" b="1" dirty="0" err="1">
                <a:solidFill>
                  <a:srgbClr val="FFFFFF"/>
                </a:solidFill>
                <a:latin typeface="Arial" panose="020B0604020202020204" pitchFamily="34" charset="0"/>
                <a:cs typeface="Tahoma" panose="020B0604030504040204" pitchFamily="34" charset="0"/>
              </a:rPr>
              <a:t>Exposición</a:t>
            </a:r>
            <a:r>
              <a:rPr lang="en-US" altLang="en-US" sz="2600" b="1" dirty="0">
                <a:solidFill>
                  <a:srgbClr val="FFFFFF"/>
                </a:solidFill>
                <a:latin typeface="Arial" panose="020B0604020202020204" pitchFamily="34" charset="0"/>
                <a:cs typeface="Tahoma" panose="020B0604030504040204" pitchFamily="34" charset="0"/>
              </a:rPr>
              <a:t> y </a:t>
            </a:r>
            <a:r>
              <a:rPr lang="en-US" altLang="en-US" sz="2600" b="1" dirty="0" err="1">
                <a:solidFill>
                  <a:srgbClr val="FFFFFF"/>
                </a:solidFill>
                <a:latin typeface="Arial" panose="020B0604020202020204" pitchFamily="34" charset="0"/>
                <a:cs typeface="Tahoma" panose="020B0604030504040204" pitchFamily="34" charset="0"/>
              </a:rPr>
              <a:t>Nivel</a:t>
            </a:r>
            <a:r>
              <a:rPr lang="en-US" altLang="en-US" sz="2600" b="1" dirty="0">
                <a:solidFill>
                  <a:srgbClr val="FFFFFF"/>
                </a:solidFill>
                <a:latin typeface="Arial" panose="020B0604020202020204" pitchFamily="34" charset="0"/>
                <a:cs typeface="Tahoma" panose="020B0604030504040204" pitchFamily="34" charset="0"/>
              </a:rPr>
              <a:t> de </a:t>
            </a:r>
            <a:r>
              <a:rPr lang="en-US" altLang="en-US" sz="2600" b="1" dirty="0" err="1">
                <a:solidFill>
                  <a:srgbClr val="FFFFFF"/>
                </a:solidFill>
                <a:latin typeface="Arial" panose="020B0604020202020204" pitchFamily="34" charset="0"/>
                <a:cs typeface="Tahoma" panose="020B0604030504040204" pitchFamily="34" charset="0"/>
              </a:rPr>
              <a:t>Acción</a:t>
            </a:r>
            <a:r>
              <a:rPr lang="en-US" altLang="en-US" sz="2600" b="1" dirty="0">
                <a:solidFill>
                  <a:srgbClr val="FFFFFF"/>
                </a:solidFill>
                <a:latin typeface="Arial" panose="020B0604020202020204" pitchFamily="34" charset="0"/>
                <a:cs typeface="Tahoma" panose="020B0604030504040204" pitchFamily="34" charset="0"/>
              </a:rPr>
              <a:t> para la </a:t>
            </a:r>
            <a:r>
              <a:rPr lang="en-US" altLang="en-US" sz="2600" b="1" dirty="0" err="1">
                <a:solidFill>
                  <a:srgbClr val="FFFFFF"/>
                </a:solidFill>
                <a:latin typeface="Arial" panose="020B0604020202020204" pitchFamily="34" charset="0"/>
                <a:cs typeface="Tahoma" panose="020B0604030504040204" pitchFamily="34" charset="0"/>
              </a:rPr>
              <a:t>Industria</a:t>
            </a:r>
            <a:r>
              <a:rPr lang="en-US" altLang="en-US" sz="2600" b="1" dirty="0">
                <a:solidFill>
                  <a:srgbClr val="FFFFFF"/>
                </a:solidFill>
                <a:latin typeface="Arial" panose="020B0604020202020204" pitchFamily="34" charset="0"/>
                <a:cs typeface="Tahoma" panose="020B0604030504040204" pitchFamily="34" charset="0"/>
              </a:rPr>
              <a:t> de la </a:t>
            </a:r>
            <a:r>
              <a:rPr lang="en-US" altLang="en-US" sz="2600" b="1" dirty="0" err="1">
                <a:solidFill>
                  <a:srgbClr val="FFFFFF"/>
                </a:solidFill>
                <a:latin typeface="Arial" panose="020B0604020202020204" pitchFamily="34" charset="0"/>
                <a:cs typeface="Tahoma" panose="020B0604030504040204" pitchFamily="34" charset="0"/>
              </a:rPr>
              <a:t>Construcción</a:t>
            </a:r>
            <a:endParaRPr lang="en-US" altLang="en-US" sz="2600" b="1" dirty="0">
              <a:solidFill>
                <a:srgbClr val="FFFFFF"/>
              </a:solidFill>
              <a:latin typeface="Arial" panose="020B0604020202020204" pitchFamily="34" charset="0"/>
              <a:cs typeface="Tahoma" panose="020B0604030504040204" pitchFamily="34" charset="0"/>
            </a:endParaRPr>
          </a:p>
        </p:txBody>
      </p:sp>
      <p:grpSp>
        <p:nvGrpSpPr>
          <p:cNvPr id="58373" name="Group 22" descr="An illustration shwing the new PEL and AL numberic values."/>
          <p:cNvGrpSpPr>
            <a:grpSpLocks/>
          </p:cNvGrpSpPr>
          <p:nvPr/>
        </p:nvGrpSpPr>
        <p:grpSpPr bwMode="auto">
          <a:xfrm>
            <a:off x="252413" y="1722438"/>
            <a:ext cx="6550025" cy="3421062"/>
            <a:chOff x="1965" y="1722813"/>
            <a:chExt cx="6799966" cy="3353879"/>
          </a:xfrm>
        </p:grpSpPr>
        <p:sp>
          <p:nvSpPr>
            <p:cNvPr id="22" name="Freeform 21"/>
            <p:cNvSpPr>
              <a:spLocks/>
            </p:cNvSpPr>
            <p:nvPr/>
          </p:nvSpPr>
          <p:spPr bwMode="auto">
            <a:xfrm>
              <a:off x="4113917" y="3627754"/>
              <a:ext cx="2688014" cy="1448938"/>
            </a:xfrm>
            <a:custGeom>
              <a:avLst/>
              <a:gdLst>
                <a:gd name="T0" fmla="*/ 0 w 3332518"/>
                <a:gd name="T1" fmla="*/ 0 h 2312670"/>
                <a:gd name="T2" fmla="*/ 2688014 w 3332518"/>
                <a:gd name="T3" fmla="*/ 0 h 2312670"/>
                <a:gd name="T4" fmla="*/ 2688014 w 3332518"/>
                <a:gd name="T5" fmla="*/ 1448938 h 2312670"/>
                <a:gd name="T6" fmla="*/ 0 w 3332518"/>
                <a:gd name="T7" fmla="*/ 1448938 h 2312670"/>
                <a:gd name="T8" fmla="*/ 0 w 3332518"/>
                <a:gd name="T9" fmla="*/ 0 h 2312670"/>
                <a:gd name="T10" fmla="*/ 0 60000 65536"/>
                <a:gd name="T11" fmla="*/ 0 60000 65536"/>
                <a:gd name="T12" fmla="*/ 0 60000 65536"/>
                <a:gd name="T13" fmla="*/ 0 60000 65536"/>
                <a:gd name="T14" fmla="*/ 0 60000 65536"/>
                <a:gd name="T15" fmla="*/ 0 w 3332518"/>
                <a:gd name="T16" fmla="*/ 0 h 2312670"/>
                <a:gd name="T17" fmla="*/ 3332518 w 3332518"/>
                <a:gd name="T18" fmla="*/ 2312670 h 2312670"/>
              </a:gdLst>
              <a:ahLst/>
              <a:cxnLst>
                <a:cxn ang="T10">
                  <a:pos x="T0" y="T1"/>
                </a:cxn>
                <a:cxn ang="T11">
                  <a:pos x="T2" y="T3"/>
                </a:cxn>
                <a:cxn ang="T12">
                  <a:pos x="T4" y="T5"/>
                </a:cxn>
                <a:cxn ang="T13">
                  <a:pos x="T6" y="T7"/>
                </a:cxn>
                <a:cxn ang="T14">
                  <a:pos x="T8" y="T9"/>
                </a:cxn>
              </a:cxnLst>
              <a:rect l="T15" t="T16" r="T17" b="T18"/>
              <a:pathLst>
                <a:path w="3332518" h="2312670">
                  <a:moveTo>
                    <a:pt x="0" y="0"/>
                  </a:moveTo>
                  <a:lnTo>
                    <a:pt x="3332518" y="0"/>
                  </a:lnTo>
                  <a:lnTo>
                    <a:pt x="3332518" y="2312670"/>
                  </a:lnTo>
                  <a:lnTo>
                    <a:pt x="0" y="2312670"/>
                  </a:lnTo>
                  <a:lnTo>
                    <a:pt x="0" y="0"/>
                  </a:lnTo>
                  <a:close/>
                </a:path>
              </a:pathLst>
            </a:custGeom>
            <a:gradFill rotWithShape="1">
              <a:gsLst>
                <a:gs pos="0">
                  <a:srgbClr val="F0FFFF"/>
                </a:gs>
                <a:gs pos="64999">
                  <a:srgbClr val="DDFEFF"/>
                </a:gs>
                <a:gs pos="100000">
                  <a:srgbClr val="CFFFFF"/>
                </a:gs>
              </a:gsLst>
              <a:lin ang="5400000" scaled="1"/>
            </a:gradFill>
            <a:ln w="9525">
              <a:solidFill>
                <a:srgbClr val="B6DCDF"/>
              </a:solidFill>
              <a:miter lim="800000"/>
              <a:headEnd/>
              <a:tailEnd/>
            </a:ln>
            <a:effectLst>
              <a:outerShdw blurRad="40000" dist="20000" dir="5400000" rotWithShape="0">
                <a:srgbClr val="808080">
                  <a:alpha val="37999"/>
                </a:srgbClr>
              </a:outerShdw>
            </a:effectLst>
          </p:spPr>
          <p:txBody>
            <a:bodyPr tIns="91440" bIns="91440" anchor="ctr"/>
            <a:lstStyle>
              <a:lvl1pPr defTabSz="1066800" eaLnBrk="0" hangingPunct="0">
                <a:defRPr sz="2400">
                  <a:solidFill>
                    <a:schemeClr val="tx1"/>
                  </a:solidFill>
                  <a:latin typeface="Times" panose="02020603050405020304" pitchFamily="18" charset="0"/>
                  <a:ea typeface="MS PGothic" panose="020B0600070205080204" pitchFamily="34" charset="-128"/>
                </a:defRPr>
              </a:lvl1pPr>
              <a:lvl2pPr marL="742950" indent="-285750" defTabSz="1066800" eaLnBrk="0" hangingPunct="0">
                <a:defRPr sz="2400">
                  <a:solidFill>
                    <a:schemeClr val="tx1"/>
                  </a:solidFill>
                  <a:latin typeface="Times" panose="02020603050405020304" pitchFamily="18" charset="0"/>
                  <a:ea typeface="MS PGothic" panose="020B0600070205080204" pitchFamily="34" charset="-128"/>
                </a:defRPr>
              </a:lvl2pPr>
              <a:lvl3pPr marL="1143000" indent="-228600" defTabSz="1066800" eaLnBrk="0" hangingPunct="0">
                <a:defRPr sz="2400">
                  <a:solidFill>
                    <a:schemeClr val="tx1"/>
                  </a:solidFill>
                  <a:latin typeface="Times" panose="02020603050405020304" pitchFamily="18" charset="0"/>
                  <a:ea typeface="MS PGothic" panose="020B0600070205080204" pitchFamily="34" charset="-128"/>
                </a:defRPr>
              </a:lvl3pPr>
              <a:lvl4pPr marL="1600200" indent="-228600" defTabSz="1066800" eaLnBrk="0" hangingPunct="0">
                <a:defRPr sz="2400">
                  <a:solidFill>
                    <a:schemeClr val="tx1"/>
                  </a:solidFill>
                  <a:latin typeface="Times" panose="02020603050405020304" pitchFamily="18" charset="0"/>
                  <a:ea typeface="MS PGothic" panose="020B0600070205080204" pitchFamily="34" charset="-128"/>
                </a:defRPr>
              </a:lvl4pPr>
              <a:lvl5pPr marL="2057400" indent="-228600" defTabSz="1066800" eaLnBrk="0" hangingPunct="0">
                <a:defRPr sz="2400">
                  <a:solidFill>
                    <a:schemeClr val="tx1"/>
                  </a:solidFill>
                  <a:latin typeface="Times" panose="02020603050405020304" pitchFamily="18" charset="0"/>
                  <a:ea typeface="MS PGothic" panose="020B0600070205080204" pitchFamily="34" charset="-128"/>
                </a:defRPr>
              </a:lvl5pPr>
              <a:lvl6pPr marL="2514600" indent="-228600" defTabSz="10668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defTabSz="10668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defTabSz="10668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defTabSz="10668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lnSpc>
                  <a:spcPct val="90000"/>
                </a:lnSpc>
                <a:spcAft>
                  <a:spcPct val="35000"/>
                </a:spcAft>
                <a:defRPr/>
              </a:pPr>
              <a:r>
                <a:rPr lang="en-US" altLang="en-US" b="1">
                  <a:effectLst>
                    <a:outerShdw blurRad="38100" dist="38100" dir="2700000" algn="tl">
                      <a:srgbClr val="FFFFFF"/>
                    </a:outerShdw>
                  </a:effectLst>
                </a:rPr>
                <a:t>25 μg/m</a:t>
              </a:r>
              <a:r>
                <a:rPr lang="en-US" altLang="en-US" b="1" baseline="30000">
                  <a:effectLst>
                    <a:outerShdw blurRad="38100" dist="38100" dir="2700000" algn="tl">
                      <a:srgbClr val="FFFFFF"/>
                    </a:outerShdw>
                  </a:effectLst>
                </a:rPr>
                <a:t>3</a:t>
              </a:r>
              <a:r>
                <a:rPr lang="en-US" altLang="en-US" b="1">
                  <a:effectLst>
                    <a:outerShdw blurRad="38100" dist="38100" dir="2700000" algn="tl">
                      <a:srgbClr val="FFFFFF"/>
                    </a:outerShdw>
                  </a:effectLst>
                </a:rPr>
                <a:t> TWA</a:t>
              </a:r>
              <a:r>
                <a:rPr lang="en-US" altLang="en-US" b="1" baseline="-25000">
                  <a:effectLst>
                    <a:outerShdw blurRad="38100" dist="38100" dir="2700000" algn="tl">
                      <a:srgbClr val="FFFFFF"/>
                    </a:outerShdw>
                  </a:effectLst>
                </a:rPr>
                <a:t>8</a:t>
              </a:r>
              <a:r>
                <a:rPr lang="en-US" altLang="en-US" b="1">
                  <a:effectLst>
                    <a:outerShdw blurRad="38100" dist="38100" dir="2700000" algn="tl">
                      <a:srgbClr val="FFFFFF"/>
                    </a:outerShdw>
                  </a:effectLst>
                </a:rPr>
                <a:t> </a:t>
              </a:r>
            </a:p>
            <a:p>
              <a:pPr algn="ctr" eaLnBrk="1" hangingPunct="1">
                <a:lnSpc>
                  <a:spcPct val="90000"/>
                </a:lnSpc>
                <a:spcAft>
                  <a:spcPct val="35000"/>
                </a:spcAft>
                <a:defRPr/>
              </a:pPr>
              <a:r>
                <a:rPr lang="en-US" altLang="en-US" b="1">
                  <a:effectLst>
                    <a:outerShdw blurRad="38100" dist="38100" dir="2700000" algn="tl">
                      <a:srgbClr val="FFFFFF"/>
                    </a:outerShdw>
                  </a:effectLst>
                </a:rPr>
                <a:t>en el aire</a:t>
              </a:r>
            </a:p>
          </p:txBody>
        </p:sp>
        <p:grpSp>
          <p:nvGrpSpPr>
            <p:cNvPr id="58376" name="Group 8"/>
            <p:cNvGrpSpPr>
              <a:grpSpLocks/>
            </p:cNvGrpSpPr>
            <p:nvPr/>
          </p:nvGrpSpPr>
          <p:grpSpPr bwMode="auto">
            <a:xfrm>
              <a:off x="3321214" y="2210812"/>
              <a:ext cx="641445" cy="2412884"/>
              <a:chOff x="3392862" y="2343921"/>
              <a:chExt cx="641445" cy="2412884"/>
            </a:xfrm>
          </p:grpSpPr>
          <p:sp>
            <p:nvSpPr>
              <p:cNvPr id="5" name="Right Arrow 4"/>
              <p:cNvSpPr>
                <a:spLocks noChangeArrowheads="1"/>
              </p:cNvSpPr>
              <p:nvPr/>
            </p:nvSpPr>
            <p:spPr bwMode="auto">
              <a:xfrm>
                <a:off x="3392840" y="2344608"/>
                <a:ext cx="641101" cy="558720"/>
              </a:xfrm>
              <a:prstGeom prst="rightArrow">
                <a:avLst>
                  <a:gd name="adj1" fmla="val 50000"/>
                  <a:gd name="adj2" fmla="val 49999"/>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s-ES_tradnl" sz="1800">
                  <a:solidFill>
                    <a:srgbClr val="000000"/>
                  </a:solidFill>
                  <a:latin typeface="Times" charset="0"/>
                  <a:ea typeface="ＭＳ Ｐゴシック" charset="0"/>
                  <a:cs typeface="ＭＳ Ｐゴシック" charset="0"/>
                </a:endParaRPr>
              </a:p>
            </p:txBody>
          </p:sp>
          <p:sp>
            <p:nvSpPr>
              <p:cNvPr id="6" name="Right Arrow 5"/>
              <p:cNvSpPr>
                <a:spLocks noChangeArrowheads="1"/>
              </p:cNvSpPr>
              <p:nvPr/>
            </p:nvSpPr>
            <p:spPr bwMode="auto">
              <a:xfrm>
                <a:off x="3392840" y="4170176"/>
                <a:ext cx="641101" cy="586735"/>
              </a:xfrm>
              <a:prstGeom prst="rightArrow">
                <a:avLst>
                  <a:gd name="adj1" fmla="val 50000"/>
                  <a:gd name="adj2" fmla="val 49999"/>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808080">
                    <a:alpha val="34999"/>
                  </a:srgbClr>
                </a:outerShdw>
              </a:effectLst>
            </p:spPr>
            <p:txBody>
              <a:bodyPr anchor="ctr"/>
              <a:lstStyle/>
              <a:p>
                <a:pPr algn="ctr" eaLnBrk="1" hangingPunct="1">
                  <a:defRPr/>
                </a:pPr>
                <a:endParaRPr lang="es-ES_tradnl" sz="1800">
                  <a:solidFill>
                    <a:srgbClr val="000000"/>
                  </a:solidFill>
                  <a:latin typeface="Times" charset="0"/>
                  <a:ea typeface="ＭＳ Ｐゴシック" charset="0"/>
                  <a:cs typeface="ＭＳ Ｐゴシック" charset="0"/>
                </a:endParaRPr>
              </a:p>
            </p:txBody>
          </p:sp>
        </p:grpSp>
        <p:grpSp>
          <p:nvGrpSpPr>
            <p:cNvPr id="58377" name="Group 10"/>
            <p:cNvGrpSpPr>
              <a:grpSpLocks/>
            </p:cNvGrpSpPr>
            <p:nvPr/>
          </p:nvGrpSpPr>
          <p:grpSpPr bwMode="auto">
            <a:xfrm>
              <a:off x="71354" y="1889321"/>
              <a:ext cx="3170154" cy="1420466"/>
              <a:chOff x="175829" y="0"/>
              <a:chExt cx="3170154" cy="1420466"/>
            </a:xfrm>
          </p:grpSpPr>
          <p:sp>
            <p:nvSpPr>
              <p:cNvPr id="12" name="Rectangle 11"/>
              <p:cNvSpPr/>
              <p:nvPr/>
            </p:nvSpPr>
            <p:spPr>
              <a:xfrm>
                <a:off x="175829" y="0"/>
                <a:ext cx="3170154" cy="1420466"/>
              </a:xfrm>
              <a:prstGeom prst="rect">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solidFill>
                  <a:srgbClr val="FF0000"/>
                </a:solidFill>
              </a:ln>
            </p:spPr>
            <p:style>
              <a:lnRef idx="1">
                <a:schemeClr val="accent5"/>
              </a:lnRef>
              <a:fillRef idx="2">
                <a:schemeClr val="accent5"/>
              </a:fillRef>
              <a:effectRef idx="1">
                <a:schemeClr val="accent5"/>
              </a:effectRef>
              <a:fontRef idx="minor">
                <a:schemeClr val="dk1"/>
              </a:fontRef>
            </p:style>
          </p:sp>
          <p:sp>
            <p:nvSpPr>
              <p:cNvPr id="13" name="TextBox 12"/>
              <p:cNvSpPr txBox="1"/>
              <p:nvPr/>
            </p:nvSpPr>
            <p:spPr>
              <a:xfrm>
                <a:off x="175659" y="19"/>
                <a:ext cx="3170900" cy="1420925"/>
              </a:xfrm>
              <a:prstGeom prst="rect">
                <a:avLst/>
              </a:prstGeom>
            </p:spPr>
            <p:style>
              <a:lnRef idx="0">
                <a:scrgbClr r="0" g="0" b="0"/>
              </a:lnRef>
              <a:fillRef idx="0">
                <a:scrgbClr r="0" g="0" b="0"/>
              </a:fillRef>
              <a:effectRef idx="0">
                <a:scrgbClr r="0" g="0" b="0"/>
              </a:effectRef>
              <a:fontRef idx="minor">
                <a:schemeClr val="dk1"/>
              </a:fontRef>
            </p:style>
            <p:txBody>
              <a:bodyPr lIns="83820" tIns="83820" rIns="83820" bIns="83820" anchor="ctr"/>
              <a:lstStyle>
                <a:lvl1pPr defTabSz="977900" eaLnBrk="0" hangingPunct="0">
                  <a:defRPr sz="2400">
                    <a:solidFill>
                      <a:schemeClr val="tx1"/>
                    </a:solidFill>
                    <a:latin typeface="Times" panose="02020603050405020304" pitchFamily="18" charset="0"/>
                    <a:ea typeface="MS PGothic" panose="020B0600070205080204" pitchFamily="34" charset="-128"/>
                  </a:defRPr>
                </a:lvl1pPr>
                <a:lvl2pPr marL="742950" indent="-285750" defTabSz="977900" eaLnBrk="0" hangingPunct="0">
                  <a:defRPr sz="2400">
                    <a:solidFill>
                      <a:schemeClr val="tx1"/>
                    </a:solidFill>
                    <a:latin typeface="Times" panose="02020603050405020304" pitchFamily="18" charset="0"/>
                    <a:ea typeface="MS PGothic" panose="020B0600070205080204" pitchFamily="34" charset="-128"/>
                  </a:defRPr>
                </a:lvl2pPr>
                <a:lvl3pPr marL="1143000" indent="-228600" defTabSz="977900" eaLnBrk="0" hangingPunct="0">
                  <a:defRPr sz="2400">
                    <a:solidFill>
                      <a:schemeClr val="tx1"/>
                    </a:solidFill>
                    <a:latin typeface="Times" panose="02020603050405020304" pitchFamily="18" charset="0"/>
                    <a:ea typeface="MS PGothic" panose="020B0600070205080204" pitchFamily="34" charset="-128"/>
                  </a:defRPr>
                </a:lvl3pPr>
                <a:lvl4pPr marL="1600200" indent="-228600" defTabSz="977900" eaLnBrk="0" hangingPunct="0">
                  <a:defRPr sz="2400">
                    <a:solidFill>
                      <a:schemeClr val="tx1"/>
                    </a:solidFill>
                    <a:latin typeface="Times" panose="02020603050405020304" pitchFamily="18" charset="0"/>
                    <a:ea typeface="MS PGothic" panose="020B0600070205080204" pitchFamily="34" charset="-128"/>
                  </a:defRPr>
                </a:lvl4pPr>
                <a:lvl5pPr marL="2057400" indent="-228600" defTabSz="977900" eaLnBrk="0" hangingPunct="0">
                  <a:defRPr sz="2400">
                    <a:solidFill>
                      <a:schemeClr val="tx1"/>
                    </a:solidFill>
                    <a:latin typeface="Times" panose="02020603050405020304" pitchFamily="18" charset="0"/>
                    <a:ea typeface="MS PGothic" panose="020B0600070205080204" pitchFamily="34" charset="-128"/>
                  </a:defRPr>
                </a:lvl5pPr>
                <a:lvl6pPr marL="2514600" indent="-228600" defTabSz="977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defTabSz="977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defTabSz="977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defTabSz="977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lnSpc>
                    <a:spcPct val="90000"/>
                  </a:lnSpc>
                  <a:spcAft>
                    <a:spcPts val="1800"/>
                  </a:spcAft>
                  <a:defRPr/>
                </a:pPr>
                <a:r>
                  <a:rPr lang="en-US" altLang="en-US" sz="2200" b="1"/>
                  <a:t>Límite de Exposición Permisible (PEL)</a:t>
                </a:r>
              </a:p>
              <a:p>
                <a:pPr algn="ctr" eaLnBrk="1" hangingPunct="1">
                  <a:lnSpc>
                    <a:spcPct val="90000"/>
                  </a:lnSpc>
                  <a:spcAft>
                    <a:spcPct val="35000"/>
                  </a:spcAft>
                  <a:defRPr/>
                </a:pPr>
                <a:r>
                  <a:rPr lang="en-US" altLang="en-US" sz="1000"/>
                  <a:t>Promedio ponderado en el tiempo de 8-horas de límite de exposición (TWA</a:t>
                </a:r>
                <a:r>
                  <a:rPr lang="en-US" altLang="en-US" sz="1000" baseline="-25000"/>
                  <a:t>8</a:t>
                </a:r>
                <a:r>
                  <a:rPr lang="en-US" altLang="en-US" sz="1000"/>
                  <a:t>)</a:t>
                </a:r>
              </a:p>
            </p:txBody>
          </p:sp>
        </p:grpSp>
        <p:grpSp>
          <p:nvGrpSpPr>
            <p:cNvPr id="58378" name="Group 13"/>
            <p:cNvGrpSpPr>
              <a:grpSpLocks/>
            </p:cNvGrpSpPr>
            <p:nvPr/>
          </p:nvGrpSpPr>
          <p:grpSpPr bwMode="auto">
            <a:xfrm>
              <a:off x="1965" y="3615759"/>
              <a:ext cx="3168189" cy="1460932"/>
              <a:chOff x="2476125" y="3717"/>
              <a:chExt cx="3168189" cy="1460932"/>
            </a:xfrm>
          </p:grpSpPr>
          <p:sp>
            <p:nvSpPr>
              <p:cNvPr id="15" name="Rectangle 14"/>
              <p:cNvSpPr>
                <a:spLocks noChangeArrowheads="1"/>
              </p:cNvSpPr>
              <p:nvPr/>
            </p:nvSpPr>
            <p:spPr bwMode="auto">
              <a:xfrm>
                <a:off x="2476125" y="3262"/>
                <a:ext cx="3167605" cy="1419368"/>
              </a:xfrm>
              <a:prstGeom prst="rect">
                <a:avLst/>
              </a:prstGeom>
              <a:gradFill rotWithShape="1">
                <a:gsLst>
                  <a:gs pos="0">
                    <a:srgbClr val="F0FFFF"/>
                  </a:gs>
                  <a:gs pos="64999">
                    <a:srgbClr val="DDFEFF"/>
                  </a:gs>
                  <a:gs pos="100000">
                    <a:srgbClr val="CFFFFF"/>
                  </a:gs>
                </a:gsLst>
                <a:lin ang="5400000" scaled="1"/>
              </a:gradFill>
              <a:ln w="9525">
                <a:solidFill>
                  <a:srgbClr val="B6DCDF"/>
                </a:solidFill>
                <a:miter lim="800000"/>
                <a:headEnd/>
                <a:tailEnd/>
              </a:ln>
              <a:effectLst>
                <a:outerShdw blurRad="40000" dist="20000" dir="5400000" rotWithShape="0">
                  <a:srgbClr val="808080">
                    <a:alpha val="37999"/>
                  </a:srgbClr>
                </a:outerShdw>
              </a:effectLst>
            </p:spPr>
            <p:txBody>
              <a:bodyPr/>
              <a:lstStyle/>
              <a:p>
                <a:pPr eaLnBrk="1" hangingPunct="1">
                  <a:defRPr/>
                </a:pPr>
                <a:endParaRPr lang="en-US"/>
              </a:p>
            </p:txBody>
          </p:sp>
          <p:sp>
            <p:nvSpPr>
              <p:cNvPr id="16" name="TextBox 15"/>
              <p:cNvSpPr txBox="1"/>
              <p:nvPr/>
            </p:nvSpPr>
            <p:spPr>
              <a:xfrm>
                <a:off x="2545344" y="3262"/>
                <a:ext cx="3098385" cy="1461388"/>
              </a:xfrm>
              <a:prstGeom prst="rect">
                <a:avLst/>
              </a:prstGeom>
            </p:spPr>
            <p:style>
              <a:lnRef idx="0">
                <a:scrgbClr r="0" g="0" b="0"/>
              </a:lnRef>
              <a:fillRef idx="0">
                <a:scrgbClr r="0" g="0" b="0"/>
              </a:fillRef>
              <a:effectRef idx="0">
                <a:scrgbClr r="0" g="0" b="0"/>
              </a:effectRef>
              <a:fontRef idx="minor">
                <a:schemeClr val="dk1"/>
              </a:fontRef>
            </p:style>
            <p:txBody>
              <a:bodyPr lIns="83820" tIns="83820" rIns="83820" bIns="83820" anchor="ctr"/>
              <a:lstStyle>
                <a:lvl1pPr defTabSz="977900" eaLnBrk="0" hangingPunct="0">
                  <a:defRPr sz="2400">
                    <a:solidFill>
                      <a:schemeClr val="tx1"/>
                    </a:solidFill>
                    <a:latin typeface="Times" panose="02020603050405020304" pitchFamily="18" charset="0"/>
                    <a:ea typeface="MS PGothic" panose="020B0600070205080204" pitchFamily="34" charset="-128"/>
                  </a:defRPr>
                </a:lvl1pPr>
                <a:lvl2pPr marL="742950" indent="-285750" defTabSz="977900" eaLnBrk="0" hangingPunct="0">
                  <a:defRPr sz="2400">
                    <a:solidFill>
                      <a:schemeClr val="tx1"/>
                    </a:solidFill>
                    <a:latin typeface="Times" panose="02020603050405020304" pitchFamily="18" charset="0"/>
                    <a:ea typeface="MS PGothic" panose="020B0600070205080204" pitchFamily="34" charset="-128"/>
                  </a:defRPr>
                </a:lvl2pPr>
                <a:lvl3pPr marL="1143000" indent="-228600" defTabSz="977900" eaLnBrk="0" hangingPunct="0">
                  <a:defRPr sz="2400">
                    <a:solidFill>
                      <a:schemeClr val="tx1"/>
                    </a:solidFill>
                    <a:latin typeface="Times" panose="02020603050405020304" pitchFamily="18" charset="0"/>
                    <a:ea typeface="MS PGothic" panose="020B0600070205080204" pitchFamily="34" charset="-128"/>
                  </a:defRPr>
                </a:lvl3pPr>
                <a:lvl4pPr marL="1600200" indent="-228600" defTabSz="977900" eaLnBrk="0" hangingPunct="0">
                  <a:defRPr sz="2400">
                    <a:solidFill>
                      <a:schemeClr val="tx1"/>
                    </a:solidFill>
                    <a:latin typeface="Times" panose="02020603050405020304" pitchFamily="18" charset="0"/>
                    <a:ea typeface="MS PGothic" panose="020B0600070205080204" pitchFamily="34" charset="-128"/>
                  </a:defRPr>
                </a:lvl4pPr>
                <a:lvl5pPr marL="2057400" indent="-228600" defTabSz="977900" eaLnBrk="0" hangingPunct="0">
                  <a:defRPr sz="2400">
                    <a:solidFill>
                      <a:schemeClr val="tx1"/>
                    </a:solidFill>
                    <a:latin typeface="Times" panose="02020603050405020304" pitchFamily="18" charset="0"/>
                    <a:ea typeface="MS PGothic" panose="020B0600070205080204" pitchFamily="34" charset="-128"/>
                  </a:defRPr>
                </a:lvl5pPr>
                <a:lvl6pPr marL="2514600" indent="-228600" defTabSz="977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defTabSz="977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defTabSz="977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defTabSz="9779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lnSpc>
                    <a:spcPct val="90000"/>
                  </a:lnSpc>
                  <a:spcAft>
                    <a:spcPct val="35000"/>
                  </a:spcAft>
                  <a:defRPr/>
                </a:pPr>
                <a:r>
                  <a:rPr lang="en-US" altLang="en-US" sz="2200" b="1"/>
                  <a:t>Nivel de Acción</a:t>
                </a:r>
              </a:p>
              <a:p>
                <a:pPr algn="ctr" eaLnBrk="1" hangingPunct="1">
                  <a:lnSpc>
                    <a:spcPct val="90000"/>
                  </a:lnSpc>
                  <a:spcAft>
                    <a:spcPct val="35000"/>
                  </a:spcAft>
                  <a:defRPr/>
                </a:pPr>
                <a:r>
                  <a:rPr lang="en-US" altLang="en-US" sz="2200" b="1"/>
                  <a:t>(AL)</a:t>
                </a:r>
              </a:p>
            </p:txBody>
          </p:sp>
        </p:grpSp>
        <p:grpSp>
          <p:nvGrpSpPr>
            <p:cNvPr id="58379" name="Group 16"/>
            <p:cNvGrpSpPr>
              <a:grpSpLocks/>
            </p:cNvGrpSpPr>
            <p:nvPr/>
          </p:nvGrpSpPr>
          <p:grpSpPr bwMode="auto">
            <a:xfrm>
              <a:off x="4113719" y="1722813"/>
              <a:ext cx="2688212" cy="1772565"/>
              <a:chOff x="615117" y="536886"/>
              <a:chExt cx="2910920" cy="2003639"/>
            </a:xfrm>
          </p:grpSpPr>
          <p:sp>
            <p:nvSpPr>
              <p:cNvPr id="18" name="Rectangle 17"/>
              <p:cNvSpPr/>
              <p:nvPr/>
            </p:nvSpPr>
            <p:spPr>
              <a:xfrm>
                <a:off x="615117" y="536886"/>
                <a:ext cx="2910920" cy="2003639"/>
              </a:xfrm>
              <a:prstGeom prst="rect">
                <a:avLst/>
              </a:prstGeom>
              <a:gradFill flip="none" rotWithShape="0">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a:solidFill>
                  <a:srgbClr val="FF0000"/>
                </a:solidFill>
              </a:ln>
            </p:spPr>
            <p:style>
              <a:lnRef idx="1">
                <a:schemeClr val="accent5"/>
              </a:lnRef>
              <a:fillRef idx="2">
                <a:schemeClr val="accent5"/>
              </a:fillRef>
              <a:effectRef idx="1">
                <a:schemeClr val="accent5"/>
              </a:effectRef>
              <a:fontRef idx="minor">
                <a:schemeClr val="dk1"/>
              </a:fontRef>
            </p:style>
          </p:sp>
          <p:sp>
            <p:nvSpPr>
              <p:cNvPr id="19" name="TextBox 18"/>
              <p:cNvSpPr txBox="1"/>
              <p:nvPr/>
            </p:nvSpPr>
            <p:spPr>
              <a:xfrm>
                <a:off x="615332" y="536886"/>
                <a:ext cx="2910705" cy="2003739"/>
              </a:xfrm>
              <a:prstGeom prst="rect">
                <a:avLst/>
              </a:prstGeom>
            </p:spPr>
            <p:style>
              <a:lnRef idx="0">
                <a:scrgbClr r="0" g="0" b="0"/>
              </a:lnRef>
              <a:fillRef idx="0">
                <a:scrgbClr r="0" g="0" b="0"/>
              </a:fillRef>
              <a:effectRef idx="0">
                <a:scrgbClr r="0" g="0" b="0"/>
              </a:effectRef>
              <a:fontRef idx="minor">
                <a:schemeClr val="dk1"/>
              </a:fontRef>
            </p:style>
            <p:txBody>
              <a:bodyPr tIns="91440" bIns="91440" anchor="ctr"/>
              <a:lstStyle>
                <a:lvl1pPr defTabSz="1066800" eaLnBrk="0" hangingPunct="0">
                  <a:defRPr sz="2400">
                    <a:solidFill>
                      <a:schemeClr val="tx1"/>
                    </a:solidFill>
                    <a:latin typeface="Times" panose="02020603050405020304" pitchFamily="18" charset="0"/>
                    <a:ea typeface="MS PGothic" panose="020B0600070205080204" pitchFamily="34" charset="-128"/>
                  </a:defRPr>
                </a:lvl1pPr>
                <a:lvl2pPr marL="742950" indent="-285750" defTabSz="1066800" eaLnBrk="0" hangingPunct="0">
                  <a:defRPr sz="2400">
                    <a:solidFill>
                      <a:schemeClr val="tx1"/>
                    </a:solidFill>
                    <a:latin typeface="Times" panose="02020603050405020304" pitchFamily="18" charset="0"/>
                    <a:ea typeface="MS PGothic" panose="020B0600070205080204" pitchFamily="34" charset="-128"/>
                  </a:defRPr>
                </a:lvl2pPr>
                <a:lvl3pPr marL="1143000" indent="-228600" defTabSz="1066800" eaLnBrk="0" hangingPunct="0">
                  <a:defRPr sz="2400">
                    <a:solidFill>
                      <a:schemeClr val="tx1"/>
                    </a:solidFill>
                    <a:latin typeface="Times" panose="02020603050405020304" pitchFamily="18" charset="0"/>
                    <a:ea typeface="MS PGothic" panose="020B0600070205080204" pitchFamily="34" charset="-128"/>
                  </a:defRPr>
                </a:lvl3pPr>
                <a:lvl4pPr marL="1600200" indent="-228600" defTabSz="1066800" eaLnBrk="0" hangingPunct="0">
                  <a:defRPr sz="2400">
                    <a:solidFill>
                      <a:schemeClr val="tx1"/>
                    </a:solidFill>
                    <a:latin typeface="Times" panose="02020603050405020304" pitchFamily="18" charset="0"/>
                    <a:ea typeface="MS PGothic" panose="020B0600070205080204" pitchFamily="34" charset="-128"/>
                  </a:defRPr>
                </a:lvl4pPr>
                <a:lvl5pPr marL="2057400" indent="-228600" defTabSz="1066800" eaLnBrk="0" hangingPunct="0">
                  <a:defRPr sz="2400">
                    <a:solidFill>
                      <a:schemeClr val="tx1"/>
                    </a:solidFill>
                    <a:latin typeface="Times" panose="02020603050405020304" pitchFamily="18" charset="0"/>
                    <a:ea typeface="MS PGothic" panose="020B0600070205080204" pitchFamily="34" charset="-128"/>
                  </a:defRPr>
                </a:lvl5pPr>
                <a:lvl6pPr marL="2514600" indent="-228600" defTabSz="10668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defTabSz="10668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defTabSz="10668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defTabSz="10668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lnSpc>
                    <a:spcPct val="90000"/>
                  </a:lnSpc>
                  <a:spcAft>
                    <a:spcPct val="35000"/>
                  </a:spcAft>
                  <a:defRPr/>
                </a:pPr>
                <a:r>
                  <a:rPr lang="en-US" altLang="en-US" b="1">
                    <a:effectLst>
                      <a:outerShdw blurRad="38100" dist="38100" dir="2700000" algn="tl">
                        <a:srgbClr val="C0C0C0"/>
                      </a:outerShdw>
                    </a:effectLst>
                  </a:rPr>
                  <a:t>50 μg/m</a:t>
                </a:r>
                <a:r>
                  <a:rPr lang="en-US" altLang="en-US" b="1" baseline="30000">
                    <a:effectLst>
                      <a:outerShdw blurRad="38100" dist="38100" dir="2700000" algn="tl">
                        <a:srgbClr val="C0C0C0"/>
                      </a:outerShdw>
                    </a:effectLst>
                  </a:rPr>
                  <a:t>3</a:t>
                </a:r>
                <a:r>
                  <a:rPr lang="en-US" altLang="en-US" b="1">
                    <a:effectLst>
                      <a:outerShdw blurRad="38100" dist="38100" dir="2700000" algn="tl">
                        <a:srgbClr val="C0C0C0"/>
                      </a:outerShdw>
                    </a:effectLst>
                  </a:rPr>
                  <a:t> TWA</a:t>
                </a:r>
                <a:r>
                  <a:rPr lang="en-US" altLang="en-US" b="1" baseline="-25000">
                    <a:effectLst>
                      <a:outerShdw blurRad="38100" dist="38100" dir="2700000" algn="tl">
                        <a:srgbClr val="C0C0C0"/>
                      </a:outerShdw>
                    </a:effectLst>
                  </a:rPr>
                  <a:t>8</a:t>
                </a:r>
                <a:r>
                  <a:rPr lang="en-US" altLang="en-US" b="1">
                    <a:effectLst>
                      <a:outerShdw blurRad="38100" dist="38100" dir="2700000" algn="tl">
                        <a:srgbClr val="C0C0C0"/>
                      </a:outerShdw>
                    </a:effectLst>
                  </a:rPr>
                  <a:t> </a:t>
                </a:r>
              </a:p>
              <a:p>
                <a:pPr algn="ctr" eaLnBrk="1" hangingPunct="1">
                  <a:lnSpc>
                    <a:spcPct val="90000"/>
                  </a:lnSpc>
                  <a:spcAft>
                    <a:spcPct val="35000"/>
                  </a:spcAft>
                  <a:defRPr/>
                </a:pPr>
                <a:r>
                  <a:rPr lang="en-US" altLang="en-US" b="1">
                    <a:effectLst>
                      <a:outerShdw blurRad="38100" dist="38100" dir="2700000" algn="tl">
                        <a:srgbClr val="C0C0C0"/>
                      </a:outerShdw>
                    </a:effectLst>
                  </a:rPr>
                  <a:t>en el aire</a:t>
                </a:r>
                <a:endParaRPr lang="en-US" altLang="en-US" b="1" baseline="-25000">
                  <a:effectLst>
                    <a:outerShdw blurRad="38100" dist="38100" dir="2700000" algn="tl">
                      <a:srgbClr val="C0C0C0"/>
                    </a:outerShdw>
                  </a:effectLst>
                </a:endParaRPr>
              </a:p>
            </p:txBody>
          </p:sp>
        </p:grpSp>
      </p:grpSp>
      <p:sp>
        <p:nvSpPr>
          <p:cNvPr id="58374" name="TextBox 9"/>
          <p:cNvSpPr txBox="1">
            <a:spLocks noChangeArrowheads="1"/>
          </p:cNvSpPr>
          <p:nvPr/>
        </p:nvSpPr>
        <p:spPr bwMode="auto">
          <a:xfrm>
            <a:off x="198438" y="5619750"/>
            <a:ext cx="88915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buFont typeface="Arial" panose="020B0604020202020204" pitchFamily="34" charset="0"/>
              <a:buChar char="•"/>
            </a:pPr>
            <a:r>
              <a:rPr lang="en-US" altLang="en-US" sz="2000">
                <a:solidFill>
                  <a:srgbClr val="000000"/>
                </a:solidFill>
              </a:rPr>
              <a:t>¡Si el polvo conteniendo sílice es </a:t>
            </a:r>
            <a:r>
              <a:rPr lang="en-US" altLang="en-US" sz="2000" u="sng"/>
              <a:t>visible</a:t>
            </a:r>
            <a:r>
              <a:rPr lang="en-US" altLang="en-US" sz="2000"/>
              <a:t> en el aire, hay una más alta probabilidad/posibilidad de que se haya excedido el límite de exposición permisible (PEL)! </a:t>
            </a:r>
            <a:endParaRPr lang="en-US" altLang="en-US" sz="2000">
              <a:solidFill>
                <a:srgbClr val="000000"/>
              </a:solidFill>
            </a:endParaRPr>
          </a:p>
        </p:txBody>
      </p:sp>
      <p:pic>
        <p:nvPicPr>
          <p:cNvPr id="58371" name="Picture 2" descr="Most particles in dust are very small. The diameter of the hair and fine beach sand pictured here are about 1/6 the diameter of the period at the end of this sent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2438" y="1971675"/>
            <a:ext cx="2593975"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Rectangle 7"/>
          <p:cNvSpPr>
            <a:spLocks noChangeArrowheads="1"/>
          </p:cNvSpPr>
          <p:nvPr/>
        </p:nvSpPr>
        <p:spPr bwMode="auto">
          <a:xfrm>
            <a:off x="7077075" y="4213225"/>
            <a:ext cx="1998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US" altLang="en-US" sz="1200" b="1">
                <a:solidFill>
                  <a:srgbClr val="231F20"/>
                </a:solidFill>
                <a:latin typeface="Calibri" panose="020F0502020204030204" pitchFamily="34" charset="0"/>
                <a:cs typeface="Arial" panose="020B0604020202020204" pitchFamily="34" charset="0"/>
              </a:rPr>
              <a:t>Ilustración: cortesía U.S. EPA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4"/>
          <p:cNvSpPr>
            <a:spLocks noGrp="1"/>
          </p:cNvSpPr>
          <p:nvPr>
            <p:ph type="title"/>
          </p:nvPr>
        </p:nvSpPr>
        <p:spPr bwMode="auto">
          <a:xfrm>
            <a:off x="2128838" y="274638"/>
            <a:ext cx="7015162" cy="844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b="1" dirty="0">
                <a:solidFill>
                  <a:srgbClr val="FFFFFF"/>
                </a:solidFill>
                <a:latin typeface="Arial" panose="020B0604020202020204" pitchFamily="34" charset="0"/>
                <a:cs typeface="Tahoma" panose="020B0604030504040204" pitchFamily="34" charset="0"/>
              </a:rPr>
              <a:t>¿</a:t>
            </a:r>
            <a:r>
              <a:rPr lang="en-US" altLang="en-US" sz="2800" b="1" dirty="0" err="1">
                <a:solidFill>
                  <a:srgbClr val="FFFFFF"/>
                </a:solidFill>
                <a:latin typeface="Arial" panose="020B0604020202020204" pitchFamily="34" charset="0"/>
                <a:cs typeface="Tahoma" panose="020B0604030504040204" pitchFamily="34" charset="0"/>
              </a:rPr>
              <a:t>Cuánto</a:t>
            </a:r>
            <a:r>
              <a:rPr lang="en-US" altLang="en-US" sz="2800" b="1" dirty="0">
                <a:solidFill>
                  <a:srgbClr val="FFFFFF"/>
                </a:solidFill>
                <a:latin typeface="Arial" panose="020B0604020202020204" pitchFamily="34" charset="0"/>
                <a:cs typeface="Tahoma" panose="020B0604030504040204" pitchFamily="34" charset="0"/>
              </a:rPr>
              <a:t> </a:t>
            </a:r>
            <a:r>
              <a:rPr lang="en-US" altLang="en-US" sz="2800" b="1" dirty="0" err="1">
                <a:solidFill>
                  <a:srgbClr val="FFFFFF"/>
                </a:solidFill>
                <a:latin typeface="Arial" panose="020B0604020202020204" pitchFamily="34" charset="0"/>
                <a:cs typeface="Tahoma" panose="020B0604030504040204" pitchFamily="34" charset="0"/>
              </a:rPr>
              <a:t>Polvo</a:t>
            </a:r>
            <a:r>
              <a:rPr lang="en-US" altLang="en-US" sz="2800" b="1" dirty="0">
                <a:solidFill>
                  <a:srgbClr val="FFFFFF"/>
                </a:solidFill>
                <a:latin typeface="Arial" panose="020B0604020202020204" pitchFamily="34" charset="0"/>
                <a:cs typeface="Tahoma" panose="020B0604030504040204" pitchFamily="34" charset="0"/>
              </a:rPr>
              <a:t> de </a:t>
            </a:r>
            <a:r>
              <a:rPr lang="en-US" altLang="en-US" sz="2800" b="1" dirty="0" err="1">
                <a:solidFill>
                  <a:srgbClr val="FFFFFF"/>
                </a:solidFill>
                <a:latin typeface="Arial" panose="020B0604020202020204" pitchFamily="34" charset="0"/>
                <a:cs typeface="Tahoma" panose="020B0604030504040204" pitchFamily="34" charset="0"/>
              </a:rPr>
              <a:t>Sílice</a:t>
            </a:r>
            <a:r>
              <a:rPr lang="en-US" altLang="en-US" sz="2800" b="1" dirty="0">
                <a:solidFill>
                  <a:srgbClr val="FFFFFF"/>
                </a:solidFill>
                <a:latin typeface="Arial" panose="020B0604020202020204" pitchFamily="34" charset="0"/>
                <a:cs typeface="Tahoma" panose="020B0604030504040204" pitchFamily="34" charset="0"/>
              </a:rPr>
              <a:t> </a:t>
            </a:r>
            <a:r>
              <a:rPr lang="en-US" altLang="en-US" sz="2800" b="1" dirty="0" err="1">
                <a:solidFill>
                  <a:srgbClr val="FFFFFF"/>
                </a:solidFill>
                <a:latin typeface="Arial" panose="020B0604020202020204" pitchFamily="34" charset="0"/>
                <a:cs typeface="Tahoma" panose="020B0604030504040204" pitchFamily="34" charset="0"/>
              </a:rPr>
              <a:t>es</a:t>
            </a:r>
            <a:r>
              <a:rPr lang="en-US" altLang="en-US" sz="2800" b="1" dirty="0">
                <a:solidFill>
                  <a:srgbClr val="FFFFFF"/>
                </a:solidFill>
                <a:latin typeface="Arial" panose="020B0604020202020204" pitchFamily="34" charset="0"/>
                <a:cs typeface="Tahoma" panose="020B0604030504040204" pitchFamily="34" charset="0"/>
              </a:rPr>
              <a:t> </a:t>
            </a:r>
            <a:r>
              <a:rPr lang="en-US" altLang="en-US" sz="2800" b="1" dirty="0" err="1">
                <a:solidFill>
                  <a:srgbClr val="FFFFFF"/>
                </a:solidFill>
                <a:latin typeface="Arial" panose="020B0604020202020204" pitchFamily="34" charset="0"/>
                <a:cs typeface="Tahoma" panose="020B0604030504040204" pitchFamily="34" charset="0"/>
              </a:rPr>
              <a:t>Demasiado</a:t>
            </a:r>
            <a:r>
              <a:rPr lang="en-US" altLang="en-US" sz="2800" b="1" dirty="0">
                <a:solidFill>
                  <a:srgbClr val="FFFFFF"/>
                </a:solidFill>
                <a:latin typeface="Arial" panose="020B0604020202020204" pitchFamily="34" charset="0"/>
                <a:cs typeface="Tahoma" panose="020B0604030504040204" pitchFamily="34" charset="0"/>
              </a:rPr>
              <a:t>?</a:t>
            </a:r>
            <a:br>
              <a:rPr lang="en-US" altLang="en-US" sz="2800" b="1" dirty="0">
                <a:solidFill>
                  <a:srgbClr val="FFFFFF"/>
                </a:solidFill>
                <a:latin typeface="Arial" panose="020B0604020202020204" pitchFamily="34" charset="0"/>
                <a:cs typeface="Tahoma" panose="020B0604030504040204" pitchFamily="34" charset="0"/>
              </a:rPr>
            </a:br>
            <a:endParaRPr lang="en-US" altLang="en-US" sz="2800" b="1" dirty="0">
              <a:solidFill>
                <a:srgbClr val="FFFFFF"/>
              </a:solidFill>
              <a:latin typeface="Arial" panose="020B0604020202020204" pitchFamily="34" charset="0"/>
              <a:cs typeface="Tahoma" panose="020B0604030504040204" pitchFamily="34" charset="0"/>
            </a:endParaRPr>
          </a:p>
        </p:txBody>
      </p:sp>
      <p:sp>
        <p:nvSpPr>
          <p:cNvPr id="60419" name="Content Placeholder 1"/>
          <p:cNvSpPr>
            <a:spLocks noGrp="1"/>
          </p:cNvSpPr>
          <p:nvPr>
            <p:ph sz="half" idx="1"/>
          </p:nvPr>
        </p:nvSpPr>
        <p:spPr bwMode="auto">
          <a:xfrm>
            <a:off x="466725" y="1417638"/>
            <a:ext cx="8499475"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b="1" dirty="0">
                <a:latin typeface="Times New Roman" panose="02020603050405020304" pitchFamily="18" charset="0"/>
                <a:cs typeface="Times New Roman" panose="02020603050405020304" pitchFamily="18" charset="0"/>
              </a:rPr>
              <a:t>La </a:t>
            </a:r>
            <a:r>
              <a:rPr lang="en-US" altLang="en-US" b="1" dirty="0" err="1">
                <a:latin typeface="Times New Roman" panose="02020603050405020304" pitchFamily="18" charset="0"/>
                <a:cs typeface="Times New Roman" panose="02020603050405020304" pitchFamily="18" charset="0"/>
              </a:rPr>
              <a:t>cantidad</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más</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segura</a:t>
            </a:r>
            <a:r>
              <a:rPr lang="en-US" altLang="en-US" b="1" dirty="0">
                <a:latin typeface="Times New Roman" panose="02020603050405020304" pitchFamily="18" charset="0"/>
                <a:cs typeface="Times New Roman" panose="02020603050405020304" pitchFamily="18" charset="0"/>
              </a:rPr>
              <a:t> de </a:t>
            </a:r>
            <a:r>
              <a:rPr lang="en-US" altLang="en-US" b="1" dirty="0" err="1">
                <a:latin typeface="Times New Roman" panose="02020603050405020304" pitchFamily="18" charset="0"/>
                <a:cs typeface="Times New Roman" panose="02020603050405020304" pitchFamily="18" charset="0"/>
              </a:rPr>
              <a:t>sílice</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en</a:t>
            </a:r>
            <a:r>
              <a:rPr lang="en-US" altLang="en-US" b="1" dirty="0">
                <a:latin typeface="Times New Roman" panose="02020603050405020304" pitchFamily="18" charset="0"/>
                <a:cs typeface="Times New Roman" panose="02020603050405020304" pitchFamily="18" charset="0"/>
              </a:rPr>
              <a:t> el </a:t>
            </a:r>
            <a:r>
              <a:rPr lang="en-US" altLang="en-US" b="1" dirty="0" err="1">
                <a:latin typeface="Times New Roman" panose="02020603050405020304" pitchFamily="18" charset="0"/>
                <a:cs typeface="Times New Roman" panose="02020603050405020304" pitchFamily="18" charset="0"/>
              </a:rPr>
              <a:t>aire</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es</a:t>
            </a:r>
            <a:r>
              <a:rPr lang="en-US" altLang="en-US" b="1" dirty="0">
                <a:latin typeface="Times New Roman" panose="02020603050405020304" pitchFamily="18" charset="0"/>
                <a:cs typeface="Times New Roman" panose="02020603050405020304" pitchFamily="18" charset="0"/>
              </a:rPr>
              <a:t> cero. </a:t>
            </a:r>
          </a:p>
          <a:p>
            <a:r>
              <a:rPr lang="en-US" altLang="en-US" dirty="0">
                <a:latin typeface="Times New Roman" panose="02020603050405020304" pitchFamily="18" charset="0"/>
                <a:cs typeface="Times New Roman" panose="02020603050405020304" pitchFamily="18" charset="0"/>
              </a:rPr>
              <a:t>Con solo </a:t>
            </a:r>
            <a:r>
              <a:rPr lang="en-US" altLang="en-US" b="1" dirty="0" err="1">
                <a:latin typeface="Times New Roman" panose="02020603050405020304" pitchFamily="18" charset="0"/>
                <a:cs typeface="Times New Roman" panose="02020603050405020304" pitchFamily="18" charset="0"/>
              </a:rPr>
              <a:t>una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muy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pequeña</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cantidad</a:t>
            </a:r>
            <a:r>
              <a:rPr lang="en-US" altLang="en-US" b="1" dirty="0">
                <a:latin typeface="Times New Roman" panose="02020603050405020304" pitchFamily="18" charset="0"/>
                <a:cs typeface="Times New Roman" panose="02020603050405020304" pitchFamily="18" charset="0"/>
              </a:rPr>
              <a:t> de </a:t>
            </a:r>
            <a:r>
              <a:rPr lang="en-US" altLang="en-US" b="1" dirty="0" err="1">
                <a:latin typeface="Times New Roman" panose="02020603050405020304" pitchFamily="18" charset="0"/>
                <a:cs typeface="Times New Roman" panose="02020603050405020304" pitchFamily="18" charset="0"/>
              </a:rPr>
              <a:t>polvo</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muy</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fino</a:t>
            </a:r>
            <a:r>
              <a:rPr lang="en-US" altLang="en-US" b="1" dirty="0">
                <a:latin typeface="Times New Roman" panose="02020603050405020304" pitchFamily="18" charset="0"/>
                <a:cs typeface="Times New Roman" panose="02020603050405020304" pitchFamily="18" charset="0"/>
              </a:rPr>
              <a:t>  respirable de </a:t>
            </a:r>
            <a:r>
              <a:rPr lang="en-US" altLang="en-US" b="1" dirty="0" err="1">
                <a:latin typeface="Times New Roman" panose="02020603050405020304" pitchFamily="18" charset="0"/>
                <a:cs typeface="Times New Roman" panose="02020603050405020304" pitchFamily="18" charset="0"/>
              </a:rPr>
              <a:t>sílice</a:t>
            </a:r>
            <a:r>
              <a:rPr lang="en-US" altLang="en-US" b="1" dirty="0">
                <a:latin typeface="Times New Roman" panose="02020603050405020304" pitchFamily="18" charset="0"/>
                <a:cs typeface="Times New Roman" panose="02020603050405020304" pitchFamily="18" charset="0"/>
              </a:rPr>
              <a:t> se </a:t>
            </a:r>
            <a:r>
              <a:rPr lang="en-US" altLang="en-US" b="1" dirty="0" err="1">
                <a:latin typeface="Times New Roman" panose="02020603050405020304" pitchFamily="18" charset="0"/>
                <a:cs typeface="Times New Roman" panose="02020603050405020304" pitchFamily="18" charset="0"/>
              </a:rPr>
              <a:t>crea</a:t>
            </a:r>
            <a:r>
              <a:rPr lang="en-US" altLang="en-US" b="1" dirty="0">
                <a:latin typeface="Times New Roman" panose="02020603050405020304" pitchFamily="18" charset="0"/>
                <a:cs typeface="Times New Roman" panose="02020603050405020304" pitchFamily="18" charset="0"/>
              </a:rPr>
              <a:t> un </a:t>
            </a:r>
            <a:r>
              <a:rPr lang="en-US" altLang="en-US" b="1" dirty="0" err="1">
                <a:latin typeface="Times New Roman" panose="02020603050405020304" pitchFamily="18" charset="0"/>
                <a:cs typeface="Times New Roman" panose="02020603050405020304" pitchFamily="18" charset="0"/>
              </a:rPr>
              <a:t>peligro</a:t>
            </a:r>
            <a:r>
              <a:rPr lang="en-US" altLang="en-US" b="1" dirty="0">
                <a:latin typeface="Times New Roman" panose="02020603050405020304" pitchFamily="18" charset="0"/>
                <a:cs typeface="Times New Roman" panose="02020603050405020304" pitchFamily="18" charset="0"/>
              </a:rPr>
              <a:t> a la </a:t>
            </a:r>
            <a:r>
              <a:rPr lang="en-US" altLang="en-US" b="1" dirty="0" err="1">
                <a:latin typeface="Times New Roman" panose="02020603050405020304" pitchFamily="18" charset="0"/>
                <a:cs typeface="Times New Roman" panose="02020603050405020304" pitchFamily="18" charset="0"/>
              </a:rPr>
              <a:t>salud</a:t>
            </a:r>
            <a:r>
              <a:rPr lang="en-US" altLang="en-US" b="1" dirty="0">
                <a:latin typeface="Times New Roman" panose="02020603050405020304" pitchFamily="18" charset="0"/>
                <a:cs typeface="Times New Roman" panose="02020603050405020304" pitchFamily="18" charset="0"/>
              </a:rPr>
              <a:t>. </a:t>
            </a:r>
          </a:p>
          <a:p>
            <a:pPr algn="ctr">
              <a:buFontTx/>
              <a:buNone/>
            </a:pPr>
            <a:endParaRPr lang="en-US" altLang="en-US" b="1" dirty="0">
              <a:latin typeface="Times New Roman" panose="02020603050405020304" pitchFamily="18" charset="0"/>
              <a:cs typeface="Times New Roman" panose="02020603050405020304" pitchFamily="18" charset="0"/>
            </a:endParaRPr>
          </a:p>
          <a:p>
            <a:pPr>
              <a:buFontTx/>
              <a:buNone/>
            </a:pPr>
            <a:endParaRPr lang="en-US" altLang="en-US" dirty="0">
              <a:latin typeface="Times New Roman" panose="02020603050405020304" pitchFamily="18" charset="0"/>
              <a:cs typeface="Times New Roman" panose="02020603050405020304" pitchFamily="18" charset="0"/>
            </a:endParaRPr>
          </a:p>
        </p:txBody>
      </p:sp>
      <p:sp>
        <p:nvSpPr>
          <p:cNvPr id="60420" name="Text Box 10"/>
          <p:cNvSpPr txBox="1">
            <a:spLocks noChangeArrowheads="1"/>
          </p:cNvSpPr>
          <p:nvPr/>
        </p:nvSpPr>
        <p:spPr bwMode="auto">
          <a:xfrm>
            <a:off x="354013" y="5072063"/>
            <a:ext cx="84899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spcBef>
                <a:spcPct val="50000"/>
              </a:spcBef>
            </a:pPr>
            <a:r>
              <a:rPr lang="en-US" altLang="en-US" sz="2000" b="1" u="sng">
                <a:latin typeface="Verdana" panose="020B0604030504040204" pitchFamily="34" charset="0"/>
              </a:rPr>
              <a:t>Regla general</a:t>
            </a:r>
            <a:r>
              <a:rPr lang="en-US" altLang="en-US" sz="2000" b="1">
                <a:latin typeface="Verdana" panose="020B0604030504040204" pitchFamily="34" charset="0"/>
              </a:rPr>
              <a:t>: </a:t>
            </a:r>
          </a:p>
          <a:p>
            <a:pPr algn="ctr" eaLnBrk="1" hangingPunct="1">
              <a:spcBef>
                <a:spcPct val="50000"/>
              </a:spcBef>
            </a:pPr>
            <a:r>
              <a:rPr lang="en-US" altLang="en-US" sz="2000" b="1">
                <a:latin typeface="Verdana" panose="020B0604030504040204" pitchFamily="34" charset="0"/>
              </a:rPr>
              <a:t>Si el polvo conteniendo sílice es visible en el aire, hay una alta probabilidad de sobreexposición.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bwMode="auto">
          <a:xfrm>
            <a:off x="1316038" y="163513"/>
            <a:ext cx="7827962"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b="1" dirty="0" err="1">
                <a:solidFill>
                  <a:srgbClr val="FFFFFF"/>
                </a:solidFill>
                <a:latin typeface="Arial" panose="020B0604020202020204" pitchFamily="34" charset="0"/>
                <a:cs typeface="Tahoma" panose="020B0604030504040204" pitchFamily="34" charset="0"/>
              </a:rPr>
              <a:t>Alcance</a:t>
            </a:r>
            <a:r>
              <a:rPr lang="en-US" altLang="en-US" sz="2800" b="1" dirty="0">
                <a:solidFill>
                  <a:srgbClr val="FFFFFF"/>
                </a:solidFill>
                <a:latin typeface="Arial" panose="020B0604020202020204" pitchFamily="34" charset="0"/>
                <a:cs typeface="Tahoma" panose="020B0604030504040204" pitchFamily="34" charset="0"/>
              </a:rPr>
              <a:t> y </a:t>
            </a:r>
            <a:r>
              <a:rPr lang="en-US" altLang="en-US" sz="2800" b="1" dirty="0" err="1">
                <a:solidFill>
                  <a:srgbClr val="FFFFFF"/>
                </a:solidFill>
                <a:latin typeface="Arial" panose="020B0604020202020204" pitchFamily="34" charset="0"/>
                <a:cs typeface="Tahoma" panose="020B0604030504040204" pitchFamily="34" charset="0"/>
              </a:rPr>
              <a:t>Aplicación</a:t>
            </a:r>
            <a:r>
              <a:rPr lang="en-US" altLang="en-US" sz="2800" b="1" dirty="0">
                <a:solidFill>
                  <a:srgbClr val="FFFFFF"/>
                </a:solidFill>
                <a:latin typeface="Arial" panose="020B0604020202020204" pitchFamily="34" charset="0"/>
                <a:cs typeface="Tahoma" panose="020B0604030504040204" pitchFamily="34" charset="0"/>
              </a:rPr>
              <a:t> de la </a:t>
            </a:r>
            <a:br>
              <a:rPr lang="en-US" altLang="en-US" sz="2800" b="1" dirty="0">
                <a:solidFill>
                  <a:srgbClr val="FFFFFF"/>
                </a:solidFill>
                <a:latin typeface="Arial" panose="020B0604020202020204" pitchFamily="34" charset="0"/>
                <a:cs typeface="Tahoma" panose="020B0604030504040204" pitchFamily="34" charset="0"/>
              </a:rPr>
            </a:br>
            <a:r>
              <a:rPr lang="en-US" altLang="en-US" sz="2800" b="1" dirty="0">
                <a:solidFill>
                  <a:srgbClr val="FFFFFF"/>
                </a:solidFill>
                <a:latin typeface="Arial" panose="020B0604020202020204" pitchFamily="34" charset="0"/>
                <a:cs typeface="Tahoma" panose="020B0604030504040204" pitchFamily="34" charset="0"/>
              </a:rPr>
              <a:t>Norma de </a:t>
            </a:r>
            <a:r>
              <a:rPr lang="en-US" altLang="en-US" sz="2800" b="1" dirty="0" err="1">
                <a:solidFill>
                  <a:srgbClr val="FFFFFF"/>
                </a:solidFill>
                <a:latin typeface="Arial" panose="020B0604020202020204" pitchFamily="34" charset="0"/>
                <a:cs typeface="Tahoma" panose="020B0604030504040204" pitchFamily="34" charset="0"/>
              </a:rPr>
              <a:t>Sílice</a:t>
            </a:r>
            <a:r>
              <a:rPr lang="en-US" altLang="en-US" sz="2800" b="1" dirty="0">
                <a:solidFill>
                  <a:srgbClr val="FFFFFF"/>
                </a:solidFill>
                <a:latin typeface="Arial" panose="020B0604020202020204" pitchFamily="34" charset="0"/>
                <a:cs typeface="Tahoma" panose="020B0604030504040204" pitchFamily="34" charset="0"/>
              </a:rPr>
              <a:t> de la OSHA</a:t>
            </a:r>
          </a:p>
        </p:txBody>
      </p:sp>
      <p:sp>
        <p:nvSpPr>
          <p:cNvPr id="62467" name="Content Placeholder 2"/>
          <p:cNvSpPr>
            <a:spLocks noGrp="1"/>
          </p:cNvSpPr>
          <p:nvPr>
            <p:ph idx="1"/>
          </p:nvPr>
        </p:nvSpPr>
        <p:spPr bwMode="auto">
          <a:xfrm>
            <a:off x="177800" y="1406525"/>
            <a:ext cx="8966200" cy="4560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spcAft>
                <a:spcPts val="600"/>
              </a:spcAft>
            </a:pPr>
            <a:r>
              <a:rPr lang="en-US" altLang="en-US" b="1">
                <a:latin typeface="Times New Roman" panose="02020603050405020304" pitchFamily="18" charset="0"/>
                <a:cs typeface="Times New Roman" panose="02020603050405020304" pitchFamily="18" charset="0"/>
              </a:rPr>
              <a:t>Se aplica a toda exposición ocupacional </a:t>
            </a:r>
            <a:r>
              <a:rPr lang="en-US" altLang="en-US">
                <a:latin typeface="Times New Roman" panose="02020603050405020304" pitchFamily="18" charset="0"/>
                <a:cs typeface="Times New Roman" panose="02020603050405020304" pitchFamily="18" charset="0"/>
              </a:rPr>
              <a:t>a</a:t>
            </a:r>
            <a:r>
              <a:rPr lang="en-US" altLang="en-US" b="1">
                <a:latin typeface="Times New Roman" panose="02020603050405020304" pitchFamily="18" charset="0"/>
                <a:cs typeface="Times New Roman" panose="02020603050405020304" pitchFamily="18" charset="0"/>
              </a:rPr>
              <a:t> </a:t>
            </a:r>
            <a:r>
              <a:rPr lang="en-US" altLang="en-US">
                <a:latin typeface="Times New Roman" panose="02020603050405020304" pitchFamily="18" charset="0"/>
                <a:cs typeface="Times New Roman" panose="02020603050405020304" pitchFamily="18" charset="0"/>
              </a:rPr>
              <a:t>sílice cristalina respirable en trabajos de construcción</a:t>
            </a:r>
          </a:p>
          <a:p>
            <a:pPr lvl="1">
              <a:spcAft>
                <a:spcPts val="600"/>
              </a:spcAft>
            </a:pPr>
            <a:r>
              <a:rPr lang="en-US" altLang="en-US" u="sng">
                <a:latin typeface="Times New Roman" panose="02020603050405020304" pitchFamily="18" charset="0"/>
                <a:cs typeface="Times New Roman" panose="02020603050405020304" pitchFamily="18" charset="0"/>
              </a:rPr>
              <a:t>Excepción</a:t>
            </a:r>
            <a:r>
              <a:rPr lang="en-US" altLang="en-US">
                <a:latin typeface="Times New Roman" panose="02020603050405020304" pitchFamily="18" charset="0"/>
                <a:cs typeface="Times New Roman" panose="02020603050405020304" pitchFamily="18" charset="0"/>
              </a:rPr>
              <a:t>:</a:t>
            </a:r>
          </a:p>
          <a:p>
            <a:pPr lvl="1">
              <a:spcAft>
                <a:spcPts val="600"/>
              </a:spcAft>
            </a:pPr>
            <a:r>
              <a:rPr lang="en-US" altLang="en-US">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La norma no se aplica si la exposición es inferior al AL permitido como pro</a:t>
            </a:r>
            <a:r>
              <a:rPr lang="en-US" altLang="en-US" b="1"/>
              <a:t>medio ponderado en el tiempo de 8-horas (TWA</a:t>
            </a:r>
            <a:r>
              <a:rPr lang="en-US" altLang="en-US" b="1" baseline="-25000"/>
              <a:t>8</a:t>
            </a:r>
            <a:r>
              <a:rPr lang="en-US" altLang="en-US" b="1"/>
              <a:t>) bajo cualquier condición previsible</a:t>
            </a:r>
          </a:p>
        </p:txBody>
      </p:sp>
      <p:pic>
        <p:nvPicPr>
          <p:cNvPr id="62468" name="Picture 2" descr="Image result for SILICA EXPOSURE SCO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8400" y="4543425"/>
            <a:ext cx="221932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bwMode="auto">
          <a:xfrm>
            <a:off x="1773238" y="230188"/>
            <a:ext cx="7370762" cy="692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b="1" dirty="0">
                <a:solidFill>
                  <a:srgbClr val="FFFFFF"/>
                </a:solidFill>
                <a:latin typeface="Arial" panose="020B0604020202020204" pitchFamily="34" charset="0"/>
                <a:cs typeface="Tahoma" panose="020B0604030504040204" pitchFamily="34" charset="0"/>
              </a:rPr>
              <a:t> </a:t>
            </a:r>
            <a:r>
              <a:rPr lang="en-US" altLang="en-US" sz="2800" b="1" dirty="0" err="1">
                <a:solidFill>
                  <a:srgbClr val="FFFFFF"/>
                </a:solidFill>
                <a:latin typeface="Arial" panose="020B0604020202020204" pitchFamily="34" charset="0"/>
                <a:cs typeface="Tahoma" panose="020B0604030504040204" pitchFamily="34" charset="0"/>
              </a:rPr>
              <a:t>Definiciones</a:t>
            </a:r>
            <a:r>
              <a:rPr lang="en-US" altLang="en-US" sz="2800" b="1" dirty="0">
                <a:solidFill>
                  <a:srgbClr val="FFFFFF"/>
                </a:solidFill>
                <a:latin typeface="Arial" panose="020B0604020202020204" pitchFamily="34" charset="0"/>
                <a:cs typeface="Tahoma" panose="020B0604030504040204" pitchFamily="34" charset="0"/>
              </a:rPr>
              <a:t> de la Norma de </a:t>
            </a:r>
            <a:br>
              <a:rPr lang="en-US" altLang="en-US" sz="2800" b="1" dirty="0">
                <a:solidFill>
                  <a:srgbClr val="FFFFFF"/>
                </a:solidFill>
                <a:latin typeface="Arial" panose="020B0604020202020204" pitchFamily="34" charset="0"/>
                <a:cs typeface="Tahoma" panose="020B0604030504040204" pitchFamily="34" charset="0"/>
              </a:rPr>
            </a:br>
            <a:r>
              <a:rPr lang="en-US" altLang="en-US" sz="2800" b="1" dirty="0">
                <a:solidFill>
                  <a:srgbClr val="FFFFFF"/>
                </a:solidFill>
                <a:latin typeface="Arial" panose="020B0604020202020204" pitchFamily="34" charset="0"/>
                <a:cs typeface="Tahoma" panose="020B0604030504040204" pitchFamily="34" charset="0"/>
              </a:rPr>
              <a:t>OSHA </a:t>
            </a:r>
            <a:r>
              <a:rPr lang="en-US" altLang="en-US" sz="2800" b="1" dirty="0" err="1">
                <a:solidFill>
                  <a:srgbClr val="FFFFFF"/>
                </a:solidFill>
                <a:latin typeface="Arial" panose="020B0604020202020204" pitchFamily="34" charset="0"/>
                <a:cs typeface="Tahoma" panose="020B0604030504040204" pitchFamily="34" charset="0"/>
              </a:rPr>
              <a:t>sobre</a:t>
            </a:r>
            <a:r>
              <a:rPr lang="en-US" altLang="en-US" sz="2800" b="1" dirty="0">
                <a:solidFill>
                  <a:srgbClr val="FFFFFF"/>
                </a:solidFill>
                <a:latin typeface="Arial" panose="020B0604020202020204" pitchFamily="34" charset="0"/>
                <a:cs typeface="Tahoma" panose="020B0604030504040204" pitchFamily="34" charset="0"/>
              </a:rPr>
              <a:t> </a:t>
            </a:r>
            <a:r>
              <a:rPr lang="en-US" altLang="en-US" sz="2800" b="1" dirty="0" err="1">
                <a:solidFill>
                  <a:srgbClr val="FFFFFF"/>
                </a:solidFill>
                <a:latin typeface="Arial" panose="020B0604020202020204" pitchFamily="34" charset="0"/>
                <a:cs typeface="Tahoma" panose="020B0604030504040204" pitchFamily="34" charset="0"/>
              </a:rPr>
              <a:t>Sílice</a:t>
            </a:r>
            <a:r>
              <a:rPr lang="en-US" altLang="en-US" sz="2800" b="1" dirty="0">
                <a:solidFill>
                  <a:srgbClr val="FFFFFF"/>
                </a:solidFill>
                <a:latin typeface="Arial" panose="020B0604020202020204" pitchFamily="34" charset="0"/>
                <a:cs typeface="Tahoma" panose="020B0604030504040204" pitchFamily="34" charset="0"/>
              </a:rPr>
              <a:t> </a:t>
            </a:r>
            <a:r>
              <a:rPr lang="en-US" altLang="en-US" sz="2900" dirty="0">
                <a:solidFill>
                  <a:schemeClr val="bg1"/>
                </a:solidFill>
                <a:latin typeface="Times New Roman" panose="02020603050405020304" pitchFamily="18" charset="0"/>
                <a:cs typeface="Times New Roman" panose="02020603050405020304" pitchFamily="18" charset="0"/>
              </a:rPr>
              <a:t/>
            </a:r>
            <a:br>
              <a:rPr lang="en-US" altLang="en-US" sz="2900" dirty="0">
                <a:solidFill>
                  <a:schemeClr val="bg1"/>
                </a:solidFill>
                <a:latin typeface="Times New Roman" panose="02020603050405020304" pitchFamily="18" charset="0"/>
                <a:cs typeface="Times New Roman" panose="02020603050405020304" pitchFamily="18" charset="0"/>
              </a:rPr>
            </a:br>
            <a:endParaRPr lang="en-US" altLang="en-US" sz="2900" dirty="0">
              <a:solidFill>
                <a:schemeClr val="bg1"/>
              </a:solidFill>
              <a:latin typeface="Times New Roman" panose="02020603050405020304" pitchFamily="18" charset="0"/>
              <a:cs typeface="Times New Roman" panose="02020603050405020304" pitchFamily="18" charset="0"/>
            </a:endParaRPr>
          </a:p>
        </p:txBody>
      </p:sp>
      <p:sp>
        <p:nvSpPr>
          <p:cNvPr id="64515" name="Content Placeholder 2"/>
          <p:cNvSpPr>
            <a:spLocks noGrp="1"/>
          </p:cNvSpPr>
          <p:nvPr>
            <p:ph idx="1"/>
          </p:nvPr>
        </p:nvSpPr>
        <p:spPr bwMode="auto">
          <a:xfrm>
            <a:off x="0" y="1303338"/>
            <a:ext cx="9069388" cy="5159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200" b="1" u="sng" dirty="0" err="1">
                <a:latin typeface="Times New Roman" panose="02020603050405020304" pitchFamily="18" charset="0"/>
                <a:cs typeface="Times New Roman" panose="02020603050405020304" pitchFamily="18" charset="0"/>
              </a:rPr>
              <a:t>Límites</a:t>
            </a:r>
            <a:r>
              <a:rPr lang="en-US" altLang="en-US" sz="2200" b="1" u="sng" dirty="0">
                <a:latin typeface="Times New Roman" panose="02020603050405020304" pitchFamily="18" charset="0"/>
                <a:cs typeface="Times New Roman" panose="02020603050405020304" pitchFamily="18" charset="0"/>
              </a:rPr>
              <a:t> de </a:t>
            </a:r>
            <a:r>
              <a:rPr lang="en-US" altLang="en-US" sz="2200" b="1" u="sng" dirty="0" err="1">
                <a:latin typeface="Times New Roman" panose="02020603050405020304" pitchFamily="18" charset="0"/>
                <a:cs typeface="Times New Roman" panose="02020603050405020304" pitchFamily="18" charset="0"/>
              </a:rPr>
              <a:t>Exposición</a:t>
            </a:r>
            <a:r>
              <a:rPr lang="en-US" altLang="en-US" sz="2200" b="1" u="sng" dirty="0">
                <a:latin typeface="Times New Roman" panose="02020603050405020304" pitchFamily="18" charset="0"/>
                <a:cs typeface="Times New Roman" panose="02020603050405020304" pitchFamily="18" charset="0"/>
              </a:rPr>
              <a:t> </a:t>
            </a:r>
            <a:r>
              <a:rPr lang="en-US" altLang="en-US" sz="2200" b="1" u="sng" dirty="0" err="1">
                <a:latin typeface="Times New Roman" panose="02020603050405020304" pitchFamily="18" charset="0"/>
                <a:cs typeface="Times New Roman" panose="02020603050405020304" pitchFamily="18" charset="0"/>
              </a:rPr>
              <a:t>Permitidos</a:t>
            </a:r>
            <a:r>
              <a:rPr lang="en-US" altLang="en-US" sz="2200" b="1" u="sng" dirty="0">
                <a:latin typeface="Times New Roman" panose="02020603050405020304" pitchFamily="18" charset="0"/>
                <a:cs typeface="Times New Roman" panose="02020603050405020304" pitchFamily="18" charset="0"/>
              </a:rPr>
              <a:t> (PEL): </a:t>
            </a:r>
            <a:r>
              <a:rPr lang="en-US" altLang="en-US" sz="2200" dirty="0">
                <a:latin typeface="Times New Roman" panose="02020603050405020304" pitchFamily="18" charset="0"/>
                <a:cs typeface="Times New Roman" panose="02020603050405020304" pitchFamily="18" charset="0"/>
              </a:rPr>
              <a:t>La </a:t>
            </a:r>
            <a:r>
              <a:rPr lang="en-US" altLang="en-US" sz="2200" dirty="0" err="1">
                <a:latin typeface="Times New Roman" panose="02020603050405020304" pitchFamily="18" charset="0"/>
                <a:cs typeface="Times New Roman" panose="02020603050405020304" pitchFamily="18" charset="0"/>
              </a:rPr>
              <a:t>cantidad</a:t>
            </a:r>
            <a:r>
              <a:rPr lang="en-US" altLang="en-US" sz="2200" dirty="0">
                <a:latin typeface="Times New Roman" panose="02020603050405020304" pitchFamily="18" charset="0"/>
                <a:cs typeface="Times New Roman" panose="02020603050405020304" pitchFamily="18" charset="0"/>
              </a:rPr>
              <a:t> o </a:t>
            </a:r>
            <a:r>
              <a:rPr lang="en-US" altLang="en-US" sz="2200" dirty="0" err="1">
                <a:latin typeface="Times New Roman" panose="02020603050405020304" pitchFamily="18" charset="0"/>
                <a:cs typeface="Times New Roman" panose="02020603050405020304" pitchFamily="18" charset="0"/>
              </a:rPr>
              <a:t>concentración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máxima</a:t>
            </a:r>
            <a:r>
              <a:rPr lang="en-US" altLang="en-US" sz="2200" dirty="0">
                <a:latin typeface="Times New Roman" panose="02020603050405020304" pitchFamily="18" charset="0"/>
                <a:cs typeface="Times New Roman" panose="02020603050405020304" pitchFamily="18" charset="0"/>
              </a:rPr>
              <a:t> de un </a:t>
            </a:r>
            <a:r>
              <a:rPr lang="en-US" altLang="en-US" sz="2200" dirty="0" err="1">
                <a:latin typeface="Times New Roman" panose="02020603050405020304" pitchFamily="18" charset="0"/>
                <a:cs typeface="Times New Roman" panose="02020603050405020304" pitchFamily="18" charset="0"/>
              </a:rPr>
              <a:t>químico</a:t>
            </a:r>
            <a:r>
              <a:rPr lang="en-US" altLang="en-US" sz="2200" dirty="0">
                <a:latin typeface="Times New Roman" panose="02020603050405020304" pitchFamily="18" charset="0"/>
                <a:cs typeface="Times New Roman" panose="02020603050405020304" pitchFamily="18" charset="0"/>
              </a:rPr>
              <a:t> a la que </a:t>
            </a:r>
            <a:r>
              <a:rPr lang="en-US" altLang="en-US" sz="2200" dirty="0" err="1">
                <a:latin typeface="Times New Roman" panose="02020603050405020304" pitchFamily="18" charset="0"/>
                <a:cs typeface="Times New Roman" panose="02020603050405020304" pitchFamily="18" charset="0"/>
              </a:rPr>
              <a:t>puede</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ser</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expuesto</a:t>
            </a:r>
            <a:r>
              <a:rPr lang="en-US" altLang="en-US" sz="2200" dirty="0">
                <a:latin typeface="Times New Roman" panose="02020603050405020304" pitchFamily="18" charset="0"/>
                <a:cs typeface="Times New Roman" panose="02020603050405020304" pitchFamily="18" charset="0"/>
              </a:rPr>
              <a:t> un </a:t>
            </a:r>
            <a:r>
              <a:rPr lang="en-US" altLang="en-US" sz="2200" dirty="0" err="1">
                <a:latin typeface="Times New Roman" panose="02020603050405020304" pitchFamily="18" charset="0"/>
                <a:cs typeface="Times New Roman" panose="02020603050405020304" pitchFamily="18" charset="0"/>
              </a:rPr>
              <a:t>trabajador</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según</a:t>
            </a:r>
            <a:r>
              <a:rPr lang="en-US" altLang="en-US" sz="2200" dirty="0">
                <a:latin typeface="Times New Roman" panose="02020603050405020304" pitchFamily="18" charset="0"/>
                <a:cs typeface="Times New Roman" panose="02020603050405020304" pitchFamily="18" charset="0"/>
              </a:rPr>
              <a:t> las </a:t>
            </a:r>
            <a:r>
              <a:rPr lang="en-US" altLang="en-US" sz="2200" dirty="0" err="1">
                <a:latin typeface="Times New Roman" panose="02020603050405020304" pitchFamily="18" charset="0"/>
                <a:cs typeface="Times New Roman" panose="02020603050405020304" pitchFamily="18" charset="0"/>
              </a:rPr>
              <a:t>regulaciones</a:t>
            </a:r>
            <a:r>
              <a:rPr lang="en-US" altLang="en-US" sz="2200" dirty="0">
                <a:latin typeface="Times New Roman" panose="02020603050405020304" pitchFamily="18" charset="0"/>
                <a:cs typeface="Times New Roman" panose="02020603050405020304" pitchFamily="18" charset="0"/>
              </a:rPr>
              <a:t> de la OSHA. (</a:t>
            </a:r>
            <a:r>
              <a:rPr lang="en-US" altLang="en-US" sz="2400" b="1" dirty="0">
                <a:latin typeface="Times New Roman" panose="02020603050405020304" pitchFamily="18" charset="0"/>
                <a:cs typeface="Times New Roman" panose="02020603050405020304" pitchFamily="18" charset="0"/>
              </a:rPr>
              <a:t>5</a:t>
            </a:r>
            <a:r>
              <a:rPr lang="el-GR" altLang="en-US" sz="2400" b="1" dirty="0">
                <a:latin typeface="Times New Roman" panose="02020603050405020304" pitchFamily="18" charset="0"/>
                <a:cs typeface="Times New Roman" panose="02020603050405020304" pitchFamily="18" charset="0"/>
              </a:rPr>
              <a:t>0 μ</a:t>
            </a:r>
            <a:r>
              <a:rPr lang="en-US" altLang="en-US" sz="2400" b="1" dirty="0">
                <a:latin typeface="Times New Roman" panose="02020603050405020304" pitchFamily="18" charset="0"/>
                <a:cs typeface="Times New Roman" panose="02020603050405020304" pitchFamily="18" charset="0"/>
              </a:rPr>
              <a:t>g/m</a:t>
            </a:r>
            <a:r>
              <a:rPr lang="en-US" altLang="en-US" sz="2400" b="1" baseline="30000" dirty="0">
                <a:latin typeface="Times New Roman" panose="02020603050405020304" pitchFamily="18" charset="0"/>
                <a:cs typeface="Times New Roman" panose="02020603050405020304" pitchFamily="18" charset="0"/>
              </a:rPr>
              <a:t>3</a:t>
            </a:r>
            <a:r>
              <a:rPr lang="en-US" altLang="en-US" sz="2200" dirty="0">
                <a:latin typeface="Times New Roman" panose="02020603050405020304" pitchFamily="18" charset="0"/>
                <a:cs typeface="Times New Roman" panose="02020603050405020304" pitchFamily="18" charset="0"/>
              </a:rPr>
              <a:t>)</a:t>
            </a:r>
          </a:p>
          <a:p>
            <a:pPr>
              <a:buFontTx/>
              <a:buNone/>
            </a:pPr>
            <a:endParaRPr lang="en-US" altLang="en-US" sz="2200" dirty="0">
              <a:latin typeface="Times New Roman" panose="02020603050405020304" pitchFamily="18" charset="0"/>
              <a:cs typeface="Times New Roman" panose="02020603050405020304" pitchFamily="18" charset="0"/>
            </a:endParaRPr>
          </a:p>
          <a:p>
            <a:r>
              <a:rPr lang="en-US" altLang="en-US" sz="2200" b="1" u="sng" dirty="0" err="1">
                <a:latin typeface="Times New Roman" panose="02020603050405020304" pitchFamily="18" charset="0"/>
                <a:cs typeface="Times New Roman" panose="02020603050405020304" pitchFamily="18" charset="0"/>
              </a:rPr>
              <a:t>Promedio</a:t>
            </a:r>
            <a:r>
              <a:rPr lang="en-US" altLang="en-US" sz="2200" b="1" u="sng" dirty="0">
                <a:latin typeface="Times New Roman" panose="02020603050405020304" pitchFamily="18" charset="0"/>
                <a:cs typeface="Times New Roman" panose="02020603050405020304" pitchFamily="18" charset="0"/>
              </a:rPr>
              <a:t> </a:t>
            </a:r>
            <a:r>
              <a:rPr lang="en-US" altLang="en-US" sz="2200" b="1" u="sng" dirty="0" err="1">
                <a:latin typeface="Times New Roman" panose="02020603050405020304" pitchFamily="18" charset="0"/>
                <a:cs typeface="Times New Roman" panose="02020603050405020304" pitchFamily="18" charset="0"/>
              </a:rPr>
              <a:t>Ponderado</a:t>
            </a:r>
            <a:r>
              <a:rPr lang="en-US" altLang="en-US" sz="2200" b="1" u="sng" dirty="0">
                <a:latin typeface="Times New Roman" panose="02020603050405020304" pitchFamily="18" charset="0"/>
                <a:cs typeface="Times New Roman" panose="02020603050405020304" pitchFamily="18" charset="0"/>
              </a:rPr>
              <a:t> </a:t>
            </a:r>
            <a:r>
              <a:rPr lang="en-US" altLang="en-US" sz="2200" b="1" u="sng" dirty="0" err="1">
                <a:latin typeface="Times New Roman" panose="02020603050405020304" pitchFamily="18" charset="0"/>
                <a:cs typeface="Times New Roman" panose="02020603050405020304" pitchFamily="18" charset="0"/>
              </a:rPr>
              <a:t>en</a:t>
            </a:r>
            <a:r>
              <a:rPr lang="en-US" altLang="en-US" sz="2200" b="1" u="sng" dirty="0">
                <a:latin typeface="Times New Roman" panose="02020603050405020304" pitchFamily="18" charset="0"/>
                <a:cs typeface="Times New Roman" panose="02020603050405020304" pitchFamily="18" charset="0"/>
              </a:rPr>
              <a:t> el </a:t>
            </a:r>
            <a:r>
              <a:rPr lang="en-US" altLang="en-US" sz="2200" b="1" u="sng" dirty="0" err="1">
                <a:latin typeface="Times New Roman" panose="02020603050405020304" pitchFamily="18" charset="0"/>
                <a:cs typeface="Times New Roman" panose="02020603050405020304" pitchFamily="18" charset="0"/>
              </a:rPr>
              <a:t>Tiempo</a:t>
            </a:r>
            <a:r>
              <a:rPr lang="en-US" altLang="en-US" sz="2200" b="1" u="sng" dirty="0">
                <a:latin typeface="Times New Roman" panose="02020603050405020304" pitchFamily="18" charset="0"/>
                <a:cs typeface="Times New Roman" panose="02020603050405020304" pitchFamily="18" charset="0"/>
              </a:rPr>
              <a:t> (TWA): </a:t>
            </a:r>
            <a:r>
              <a:rPr lang="en-US" altLang="en-US" sz="2200" dirty="0">
                <a:latin typeface="Times New Roman" panose="02020603050405020304" pitchFamily="18" charset="0"/>
                <a:cs typeface="Times New Roman" panose="02020603050405020304" pitchFamily="18" charset="0"/>
              </a:rPr>
              <a:t>El </a:t>
            </a:r>
            <a:r>
              <a:rPr lang="en-US" altLang="en-US" sz="2200" dirty="0" err="1">
                <a:latin typeface="Times New Roman" panose="02020603050405020304" pitchFamily="18" charset="0"/>
                <a:cs typeface="Times New Roman" panose="02020603050405020304" pitchFamily="18" charset="0"/>
              </a:rPr>
              <a:t>promedio</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ponderado</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en</a:t>
            </a:r>
            <a:r>
              <a:rPr lang="en-US" altLang="en-US" sz="2200" dirty="0">
                <a:latin typeface="Times New Roman" panose="02020603050405020304" pitchFamily="18" charset="0"/>
                <a:cs typeface="Times New Roman" panose="02020603050405020304" pitchFamily="18" charset="0"/>
              </a:rPr>
              <a:t> el </a:t>
            </a:r>
            <a:r>
              <a:rPr lang="en-US" altLang="en-US" sz="2200" dirty="0" err="1">
                <a:latin typeface="Times New Roman" panose="02020603050405020304" pitchFamily="18" charset="0"/>
                <a:cs typeface="Times New Roman" panose="02020603050405020304" pitchFamily="18" charset="0"/>
              </a:rPr>
              <a:t>tiempo</a:t>
            </a:r>
            <a:r>
              <a:rPr lang="en-US" altLang="en-US" sz="2200" dirty="0">
                <a:latin typeface="Times New Roman" panose="02020603050405020304" pitchFamily="18" charset="0"/>
                <a:cs typeface="Times New Roman" panose="02020603050405020304" pitchFamily="18" charset="0"/>
              </a:rPr>
              <a:t> de </a:t>
            </a:r>
            <a:r>
              <a:rPr lang="en-US" altLang="en-US" sz="2200" dirty="0" err="1">
                <a:latin typeface="Times New Roman" panose="02020603050405020304" pitchFamily="18" charset="0"/>
                <a:cs typeface="Times New Roman" panose="02020603050405020304" pitchFamily="18" charset="0"/>
              </a:rPr>
              <a:t>exposición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en</a:t>
            </a:r>
            <a:r>
              <a:rPr lang="en-US" altLang="en-US" sz="2200" dirty="0">
                <a:latin typeface="Times New Roman" panose="02020603050405020304" pitchFamily="18" charset="0"/>
                <a:cs typeface="Times New Roman" panose="02020603050405020304" pitchFamily="18" charset="0"/>
              </a:rPr>
              <a:t> el </a:t>
            </a:r>
            <a:r>
              <a:rPr lang="en-US" altLang="en-US" sz="2200" dirty="0" err="1">
                <a:latin typeface="Times New Roman" panose="02020603050405020304" pitchFamily="18" charset="0"/>
                <a:cs typeface="Times New Roman" panose="02020603050405020304" pitchFamily="18" charset="0"/>
              </a:rPr>
              <a:t>turno</a:t>
            </a:r>
            <a:r>
              <a:rPr lang="en-US" altLang="en-US" sz="2200" dirty="0">
                <a:latin typeface="Times New Roman" panose="02020603050405020304" pitchFamily="18" charset="0"/>
                <a:cs typeface="Times New Roman" panose="02020603050405020304" pitchFamily="18" charset="0"/>
              </a:rPr>
              <a:t> de </a:t>
            </a:r>
            <a:r>
              <a:rPr lang="en-US" altLang="en-US" sz="2200" dirty="0" err="1">
                <a:latin typeface="Times New Roman" panose="02020603050405020304" pitchFamily="18" charset="0"/>
                <a:cs typeface="Times New Roman" panose="02020603050405020304" pitchFamily="18" charset="0"/>
              </a:rPr>
              <a:t>trabajo</a:t>
            </a:r>
            <a:r>
              <a:rPr lang="en-US" altLang="en-US" sz="2200" dirty="0">
                <a:latin typeface="Times New Roman" panose="02020603050405020304" pitchFamily="18" charset="0"/>
                <a:cs typeface="Times New Roman" panose="02020603050405020304" pitchFamily="18" charset="0"/>
              </a:rPr>
              <a:t>. </a:t>
            </a:r>
          </a:p>
          <a:p>
            <a:endParaRPr lang="en-US" altLang="en-US" sz="2200" b="1" u="sng" dirty="0">
              <a:latin typeface="Times New Roman" panose="02020603050405020304" pitchFamily="18" charset="0"/>
              <a:cs typeface="Times New Roman" panose="02020603050405020304" pitchFamily="18" charset="0"/>
            </a:endParaRPr>
          </a:p>
          <a:p>
            <a:r>
              <a:rPr lang="en-US" altLang="en-US" sz="2200" b="1" u="sng" dirty="0" err="1">
                <a:latin typeface="Times New Roman" panose="02020603050405020304" pitchFamily="18" charset="0"/>
                <a:cs typeface="Times New Roman" panose="02020603050405020304" pitchFamily="18" charset="0"/>
              </a:rPr>
              <a:t>Nivel</a:t>
            </a:r>
            <a:r>
              <a:rPr lang="en-US" altLang="en-US" sz="2200" b="1" u="sng" dirty="0">
                <a:latin typeface="Times New Roman" panose="02020603050405020304" pitchFamily="18" charset="0"/>
                <a:cs typeface="Times New Roman" panose="02020603050405020304" pitchFamily="18" charset="0"/>
              </a:rPr>
              <a:t> de </a:t>
            </a:r>
            <a:r>
              <a:rPr lang="en-US" altLang="en-US" sz="2200" b="1" u="sng" dirty="0" err="1">
                <a:latin typeface="Times New Roman" panose="02020603050405020304" pitchFamily="18" charset="0"/>
                <a:cs typeface="Times New Roman" panose="02020603050405020304" pitchFamily="18" charset="0"/>
              </a:rPr>
              <a:t>Acción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Exposición</a:t>
            </a:r>
            <a:r>
              <a:rPr lang="en-US" altLang="en-US" sz="2200" dirty="0">
                <a:latin typeface="Times New Roman" panose="02020603050405020304" pitchFamily="18" charset="0"/>
                <a:cs typeface="Times New Roman" panose="02020603050405020304" pitchFamily="18" charset="0"/>
              </a:rPr>
              <a:t> a o </a:t>
            </a:r>
            <a:r>
              <a:rPr lang="en-US" altLang="en-US" sz="2200" dirty="0" err="1">
                <a:latin typeface="Times New Roman" panose="02020603050405020304" pitchFamily="18" charset="0"/>
                <a:cs typeface="Times New Roman" panose="02020603050405020304" pitchFamily="18" charset="0"/>
              </a:rPr>
              <a:t>sobre</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esta</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concentración</a:t>
            </a:r>
            <a:r>
              <a:rPr lang="en-US" altLang="en-US" sz="2200" dirty="0">
                <a:latin typeface="Times New Roman" panose="02020603050405020304" pitchFamily="18" charset="0"/>
                <a:cs typeface="Times New Roman" panose="02020603050405020304" pitchFamily="18" charset="0"/>
              </a:rPr>
              <a:t> (25 </a:t>
            </a:r>
            <a:r>
              <a:rPr lang="en-US" altLang="en-US" sz="2200" dirty="0" err="1">
                <a:latin typeface="Times New Roman" panose="02020603050405020304" pitchFamily="18" charset="0"/>
                <a:cs typeface="Times New Roman" panose="02020603050405020304" pitchFamily="18" charset="0"/>
              </a:rPr>
              <a:t>μg</a:t>
            </a:r>
            <a:r>
              <a:rPr lang="en-US" altLang="en-US" sz="2200" dirty="0">
                <a:latin typeface="Times New Roman" panose="02020603050405020304" pitchFamily="18" charset="0"/>
                <a:cs typeface="Times New Roman" panose="02020603050405020304" pitchFamily="18" charset="0"/>
              </a:rPr>
              <a:t>/m</a:t>
            </a:r>
            <a:r>
              <a:rPr lang="en-US" altLang="en-US" sz="2200" baseline="30000" dirty="0">
                <a:latin typeface="Times New Roman" panose="02020603050405020304" pitchFamily="18" charset="0"/>
                <a:cs typeface="Times New Roman" panose="02020603050405020304" pitchFamily="18" charset="0"/>
              </a:rPr>
              <a:t>3</a:t>
            </a:r>
            <a:r>
              <a:rPr lang="en-US" altLang="en-US" sz="2200" dirty="0">
                <a:latin typeface="Times New Roman" panose="02020603050405020304" pitchFamily="18" charset="0"/>
                <a:cs typeface="Times New Roman" panose="02020603050405020304" pitchFamily="18" charset="0"/>
              </a:rPr>
              <a:t> 8 horas TWA), </a:t>
            </a:r>
            <a:r>
              <a:rPr lang="en-US" altLang="en-US" sz="2200" dirty="0" err="1">
                <a:latin typeface="Times New Roman" panose="02020603050405020304" pitchFamily="18" charset="0"/>
                <a:cs typeface="Times New Roman" panose="02020603050405020304" pitchFamily="18" charset="0"/>
              </a:rPr>
              <a:t>activa</a:t>
            </a:r>
            <a:r>
              <a:rPr lang="en-US" altLang="en-US" sz="2200" dirty="0">
                <a:latin typeface="Times New Roman" panose="02020603050405020304" pitchFamily="18" charset="0"/>
                <a:cs typeface="Times New Roman" panose="02020603050405020304" pitchFamily="18" charset="0"/>
              </a:rPr>
              <a:t> la </a:t>
            </a:r>
            <a:r>
              <a:rPr lang="en-US" altLang="en-US" sz="2200" dirty="0" err="1">
                <a:latin typeface="Times New Roman" panose="02020603050405020304" pitchFamily="18" charset="0"/>
                <a:cs typeface="Times New Roman" panose="02020603050405020304" pitchFamily="18" charset="0"/>
              </a:rPr>
              <a:t>exigencia</a:t>
            </a:r>
            <a:r>
              <a:rPr lang="en-US" altLang="en-US" sz="2200" dirty="0">
                <a:latin typeface="Times New Roman" panose="02020603050405020304" pitchFamily="18" charset="0"/>
                <a:cs typeface="Times New Roman" panose="02020603050405020304" pitchFamily="18" charset="0"/>
              </a:rPr>
              <a:t> de </a:t>
            </a:r>
            <a:r>
              <a:rPr lang="en-US" altLang="en-US" sz="2200" dirty="0" err="1">
                <a:latin typeface="Times New Roman" panose="02020603050405020304" pitchFamily="18" charset="0"/>
                <a:cs typeface="Times New Roman" panose="02020603050405020304" pitchFamily="18" charset="0"/>
              </a:rPr>
              <a:t>evaluación</a:t>
            </a:r>
            <a:r>
              <a:rPr lang="en-US" altLang="en-US" sz="2200" dirty="0">
                <a:latin typeface="Times New Roman" panose="02020603050405020304" pitchFamily="18" charset="0"/>
                <a:cs typeface="Times New Roman" panose="02020603050405020304" pitchFamily="18" charset="0"/>
              </a:rPr>
              <a:t> de </a:t>
            </a:r>
            <a:r>
              <a:rPr lang="en-US" altLang="en-US" sz="2200" dirty="0" err="1">
                <a:latin typeface="Times New Roman" panose="02020603050405020304" pitchFamily="18" charset="0"/>
                <a:cs typeface="Times New Roman" panose="02020603050405020304" pitchFamily="18" charset="0"/>
              </a:rPr>
              <a:t>exposición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std</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aplica</a:t>
            </a:r>
            <a:r>
              <a:rPr lang="en-US" altLang="en-US" sz="2200" dirty="0">
                <a:latin typeface="Times New Roman" panose="02020603050405020304" pitchFamily="18" charset="0"/>
                <a:cs typeface="Times New Roman" panose="02020603050405020304" pitchFamily="18" charset="0"/>
              </a:rPr>
              <a:t>).</a:t>
            </a:r>
          </a:p>
          <a:p>
            <a:pPr>
              <a:buFontTx/>
              <a:buNone/>
            </a:pPr>
            <a:endParaRPr lang="en-US" altLang="en-US" sz="2200" dirty="0">
              <a:latin typeface="Times New Roman" panose="02020603050405020304" pitchFamily="18" charset="0"/>
              <a:cs typeface="Times New Roman" panose="02020603050405020304" pitchFamily="18" charset="0"/>
            </a:endParaRPr>
          </a:p>
          <a:p>
            <a:r>
              <a:rPr lang="en-US" altLang="en-US" sz="2200" b="1" u="sng" dirty="0">
                <a:latin typeface="Times New Roman" panose="02020603050405020304" pitchFamily="18" charset="0"/>
                <a:cs typeface="Times New Roman" panose="02020603050405020304" pitchFamily="18" charset="0"/>
              </a:rPr>
              <a:t>Persona </a:t>
            </a:r>
            <a:r>
              <a:rPr lang="en-US" altLang="en-US" sz="2200" b="1" u="sng" dirty="0" err="1">
                <a:latin typeface="Times New Roman" panose="02020603050405020304" pitchFamily="18" charset="0"/>
                <a:cs typeface="Times New Roman" panose="02020603050405020304" pitchFamily="18" charset="0"/>
              </a:rPr>
              <a:t>Competente</a:t>
            </a:r>
            <a:r>
              <a:rPr lang="en-US" altLang="en-US" sz="2200" dirty="0">
                <a:latin typeface="Times New Roman" panose="02020603050405020304" pitchFamily="18" charset="0"/>
                <a:cs typeface="Times New Roman" panose="02020603050405020304" pitchFamily="18" charset="0"/>
              </a:rPr>
              <a:t>: Persona </a:t>
            </a:r>
            <a:r>
              <a:rPr lang="en-US" altLang="en-US" sz="2200" dirty="0" err="1">
                <a:latin typeface="Times New Roman" panose="02020603050405020304" pitchFamily="18" charset="0"/>
                <a:cs typeface="Times New Roman" panose="02020603050405020304" pitchFamily="18" charset="0"/>
              </a:rPr>
              <a:t>designada</a:t>
            </a:r>
            <a:r>
              <a:rPr lang="en-US" altLang="en-US" sz="2200" dirty="0">
                <a:latin typeface="Times New Roman" panose="02020603050405020304" pitchFamily="18" charset="0"/>
                <a:cs typeface="Times New Roman" panose="02020603050405020304" pitchFamily="18" charset="0"/>
              </a:rPr>
              <a:t> con la </a:t>
            </a:r>
            <a:r>
              <a:rPr lang="en-US" altLang="en-US" sz="2200" dirty="0" err="1">
                <a:latin typeface="Times New Roman" panose="02020603050405020304" pitchFamily="18" charset="0"/>
                <a:cs typeface="Times New Roman" panose="02020603050405020304" pitchFamily="18" charset="0"/>
              </a:rPr>
              <a:t>capacidad</a:t>
            </a:r>
            <a:r>
              <a:rPr lang="en-US" altLang="en-US" sz="2200" dirty="0">
                <a:latin typeface="Times New Roman" panose="02020603050405020304" pitchFamily="18" charset="0"/>
                <a:cs typeface="Times New Roman" panose="02020603050405020304" pitchFamily="18" charset="0"/>
              </a:rPr>
              <a:t> de </a:t>
            </a:r>
            <a:r>
              <a:rPr lang="en-US" altLang="en-US" sz="2200" dirty="0" err="1">
                <a:latin typeface="Times New Roman" panose="02020603050405020304" pitchFamily="18" charset="0"/>
                <a:cs typeface="Times New Roman" panose="02020603050405020304" pitchFamily="18" charset="0"/>
              </a:rPr>
              <a:t>identificar</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peligros</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existentes</a:t>
            </a:r>
            <a:r>
              <a:rPr lang="en-US" altLang="en-US" sz="2200" dirty="0">
                <a:latin typeface="Times New Roman" panose="02020603050405020304" pitchFamily="18" charset="0"/>
                <a:cs typeface="Times New Roman" panose="02020603050405020304" pitchFamily="18" charset="0"/>
              </a:rPr>
              <a:t> y </a:t>
            </a:r>
            <a:r>
              <a:rPr lang="en-US" altLang="en-US" sz="2200" dirty="0" err="1">
                <a:latin typeface="Times New Roman" panose="02020603050405020304" pitchFamily="18" charset="0"/>
                <a:cs typeface="Times New Roman" panose="02020603050405020304" pitchFamily="18" charset="0"/>
              </a:rPr>
              <a:t>previsibles</a:t>
            </a:r>
            <a:r>
              <a:rPr lang="en-US" altLang="en-US" sz="2200" dirty="0">
                <a:latin typeface="Times New Roman" panose="02020603050405020304" pitchFamily="18" charset="0"/>
                <a:cs typeface="Times New Roman" panose="02020603050405020304" pitchFamily="18" charset="0"/>
              </a:rPr>
              <a:t> de </a:t>
            </a:r>
            <a:r>
              <a:rPr lang="en-US" altLang="en-US" sz="2200" dirty="0" err="1">
                <a:latin typeface="Times New Roman" panose="02020603050405020304" pitchFamily="18" charset="0"/>
                <a:cs typeface="Times New Roman" panose="02020603050405020304" pitchFamily="18" charset="0"/>
              </a:rPr>
              <a:t>sílice</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cristalino</a:t>
            </a:r>
            <a:r>
              <a:rPr lang="en-US" altLang="en-US" sz="2200" dirty="0">
                <a:latin typeface="Times New Roman" panose="02020603050405020304" pitchFamily="18" charset="0"/>
                <a:cs typeface="Times New Roman" panose="02020603050405020304" pitchFamily="18" charset="0"/>
              </a:rPr>
              <a:t> respirable, y </a:t>
            </a:r>
            <a:r>
              <a:rPr lang="en-US" altLang="en-US" sz="2200" dirty="0" err="1">
                <a:latin typeface="Times New Roman" panose="02020603050405020304" pitchFamily="18" charset="0"/>
                <a:cs typeface="Times New Roman" panose="02020603050405020304" pitchFamily="18" charset="0"/>
              </a:rPr>
              <a:t>tiene</a:t>
            </a:r>
            <a:r>
              <a:rPr lang="en-US" altLang="en-US" sz="2200" dirty="0">
                <a:latin typeface="Times New Roman" panose="02020603050405020304" pitchFamily="18" charset="0"/>
                <a:cs typeface="Times New Roman" panose="02020603050405020304" pitchFamily="18" charset="0"/>
              </a:rPr>
              <a:t> la </a:t>
            </a:r>
            <a:r>
              <a:rPr lang="en-US" altLang="en-US" sz="2200" dirty="0" err="1">
                <a:latin typeface="Times New Roman" panose="02020603050405020304" pitchFamily="18" charset="0"/>
                <a:cs typeface="Times New Roman" panose="02020603050405020304" pitchFamily="18" charset="0"/>
              </a:rPr>
              <a:t>autorización</a:t>
            </a:r>
            <a:r>
              <a:rPr lang="en-US" altLang="en-US" sz="2200" dirty="0">
                <a:latin typeface="Times New Roman" panose="02020603050405020304" pitchFamily="18" charset="0"/>
                <a:cs typeface="Times New Roman" panose="02020603050405020304" pitchFamily="18" charset="0"/>
              </a:rPr>
              <a:t> para </a:t>
            </a:r>
            <a:r>
              <a:rPr lang="en-US" altLang="en-US" sz="2200" dirty="0" err="1">
                <a:latin typeface="Times New Roman" panose="02020603050405020304" pitchFamily="18" charset="0"/>
                <a:cs typeface="Times New Roman" panose="02020603050405020304" pitchFamily="18" charset="0"/>
              </a:rPr>
              <a:t>tomar</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rápidas</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medidas</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correctivas</a:t>
            </a:r>
            <a:r>
              <a:rPr lang="en-US" altLang="en-US" sz="2200" dirty="0">
                <a:latin typeface="Times New Roman" panose="02020603050405020304" pitchFamily="18" charset="0"/>
                <a:cs typeface="Times New Roman" panose="02020603050405020304" pitchFamily="18" charset="0"/>
              </a:rPr>
              <a:t> para </a:t>
            </a:r>
            <a:r>
              <a:rPr lang="en-US" altLang="en-US" sz="2200" dirty="0" err="1">
                <a:latin typeface="Times New Roman" panose="02020603050405020304" pitchFamily="18" charset="0"/>
                <a:cs typeface="Times New Roman" panose="02020603050405020304" pitchFamily="18" charset="0"/>
              </a:rPr>
              <a:t>eliminarlas</a:t>
            </a:r>
            <a:r>
              <a:rPr lang="en-US" altLang="en-US" sz="2200" dirty="0">
                <a:latin typeface="Times New Roman" panose="02020603050405020304" pitchFamily="18" charset="0"/>
                <a:cs typeface="Times New Roman" panose="02020603050405020304" pitchFamily="18" charset="0"/>
              </a:rPr>
              <a:t> o </a:t>
            </a:r>
            <a:r>
              <a:rPr lang="en-US" altLang="en-US" sz="2200" dirty="0" err="1">
                <a:latin typeface="Times New Roman" panose="02020603050405020304" pitchFamily="18" charset="0"/>
                <a:cs typeface="Times New Roman" panose="02020603050405020304" pitchFamily="18" charset="0"/>
              </a:rPr>
              <a:t>minimizarlas</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Debe</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tener</a:t>
            </a:r>
            <a:r>
              <a:rPr lang="en-US" altLang="en-US" sz="2200" dirty="0">
                <a:latin typeface="Times New Roman" panose="02020603050405020304" pitchFamily="18" charset="0"/>
                <a:cs typeface="Times New Roman" panose="02020603050405020304" pitchFamily="18" charset="0"/>
              </a:rPr>
              <a:t> el </a:t>
            </a:r>
            <a:r>
              <a:rPr lang="en-US" altLang="en-US" sz="2200" dirty="0" err="1">
                <a:latin typeface="Times New Roman" panose="02020603050405020304" pitchFamily="18" charset="0"/>
                <a:cs typeface="Times New Roman" panose="02020603050405020304" pitchFamily="18" charset="0"/>
              </a:rPr>
              <a:t>conocimiento</a:t>
            </a:r>
            <a:r>
              <a:rPr lang="en-US" altLang="en-US" sz="2200" dirty="0">
                <a:latin typeface="Times New Roman" panose="02020603050405020304" pitchFamily="18" charset="0"/>
                <a:cs typeface="Times New Roman" panose="02020603050405020304" pitchFamily="18" charset="0"/>
              </a:rPr>
              <a:t> y la </a:t>
            </a:r>
            <a:r>
              <a:rPr lang="en-US" altLang="en-US" sz="2200" dirty="0" err="1">
                <a:latin typeface="Times New Roman" panose="02020603050405020304" pitchFamily="18" charset="0"/>
                <a:cs typeface="Times New Roman" panose="02020603050405020304" pitchFamily="18" charset="0"/>
              </a:rPr>
              <a:t>habilidad</a:t>
            </a:r>
            <a:r>
              <a:rPr lang="en-US" altLang="en-US" sz="2200" dirty="0">
                <a:latin typeface="Times New Roman" panose="02020603050405020304" pitchFamily="18" charset="0"/>
                <a:cs typeface="Times New Roman" panose="02020603050405020304" pitchFamily="18" charset="0"/>
              </a:rPr>
              <a:t> para </a:t>
            </a:r>
            <a:r>
              <a:rPr lang="en-US" altLang="en-US" sz="2200" dirty="0" err="1">
                <a:latin typeface="Times New Roman" panose="02020603050405020304" pitchFamily="18" charset="0"/>
                <a:cs typeface="Times New Roman" panose="02020603050405020304" pitchFamily="18" charset="0"/>
              </a:rPr>
              <a:t>implementar</a:t>
            </a:r>
            <a:r>
              <a:rPr lang="en-US" altLang="en-US" sz="2200" dirty="0">
                <a:latin typeface="Times New Roman" panose="02020603050405020304" pitchFamily="18" charset="0"/>
                <a:cs typeface="Times New Roman" panose="02020603050405020304" pitchFamily="18" charset="0"/>
              </a:rPr>
              <a:t> un plan de control de la </a:t>
            </a:r>
            <a:r>
              <a:rPr lang="en-US" altLang="en-US" sz="2200" dirty="0" err="1">
                <a:latin typeface="Times New Roman" panose="02020603050405020304" pitchFamily="18" charset="0"/>
                <a:cs typeface="Times New Roman" panose="02020603050405020304" pitchFamily="18" charset="0"/>
              </a:rPr>
              <a:t>exposición</a:t>
            </a:r>
            <a:r>
              <a:rPr lang="en-US" altLang="en-US" sz="2200" dirty="0">
                <a:latin typeface="Times New Roman" panose="02020603050405020304" pitchFamily="18" charset="0"/>
                <a:cs typeface="Times New Roman" panose="02020603050405020304" pitchFamily="18" charset="0"/>
              </a:rPr>
              <a:t>. </a:t>
            </a:r>
          </a:p>
          <a:p>
            <a:endParaRPr lang="en-US" altLang="en-US" sz="2200" dirty="0">
              <a:latin typeface="Times New Roman" panose="02020603050405020304" pitchFamily="18" charset="0"/>
              <a:cs typeface="Times New Roman" panose="02020603050405020304" pitchFamily="18" charset="0"/>
            </a:endParaRPr>
          </a:p>
          <a:p>
            <a:pPr>
              <a:buFontTx/>
              <a:buNone/>
            </a:pPr>
            <a:endParaRPr lang="en-US" altLang="en-US" sz="2200" dirty="0">
              <a:latin typeface="Times New Roman" panose="02020603050405020304" pitchFamily="18" charset="0"/>
              <a:cs typeface="Times New Roman" panose="02020603050405020304" pitchFamily="18" charset="0"/>
            </a:endParaRPr>
          </a:p>
          <a:p>
            <a:pPr>
              <a:buFontTx/>
              <a:buNone/>
            </a:pPr>
            <a:endParaRPr lang="en-US" altLang="en-US" sz="2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1647825" y="274638"/>
            <a:ext cx="7167563" cy="985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400" b="1" dirty="0" err="1">
                <a:solidFill>
                  <a:srgbClr val="FFFFFF"/>
                </a:solidFill>
                <a:latin typeface="Arial" panose="020B0604020202020204" pitchFamily="34" charset="0"/>
                <a:cs typeface="Tahoma" panose="020B0604030504040204" pitchFamily="34" charset="0"/>
              </a:rPr>
              <a:t>Descargo</a:t>
            </a:r>
            <a:r>
              <a:rPr lang="en-US" altLang="en-US" sz="3400" b="1" dirty="0">
                <a:solidFill>
                  <a:srgbClr val="FFFFFF"/>
                </a:solidFill>
                <a:latin typeface="Arial" panose="020B0604020202020204" pitchFamily="34" charset="0"/>
                <a:cs typeface="Tahoma" panose="020B0604030504040204" pitchFamily="34" charset="0"/>
              </a:rPr>
              <a:t> de </a:t>
            </a:r>
            <a:r>
              <a:rPr lang="en-US" altLang="en-US" sz="3400" b="1" dirty="0" err="1">
                <a:solidFill>
                  <a:srgbClr val="FFFFFF"/>
                </a:solidFill>
                <a:latin typeface="Arial" panose="020B0604020202020204" pitchFamily="34" charset="0"/>
                <a:cs typeface="Tahoma" panose="020B0604030504040204" pitchFamily="34" charset="0"/>
              </a:rPr>
              <a:t>Responsabilidad</a:t>
            </a:r>
            <a:endParaRPr lang="en-US" altLang="en-US" sz="3400" b="1" dirty="0">
              <a:solidFill>
                <a:srgbClr val="FFFFFF"/>
              </a:solidFill>
              <a:latin typeface="Arial" panose="020B0604020202020204" pitchFamily="34" charset="0"/>
              <a:cs typeface="Tahoma" panose="020B0604030504040204" pitchFamily="34" charset="0"/>
            </a:endParaRPr>
          </a:p>
        </p:txBody>
      </p:sp>
      <p:sp>
        <p:nvSpPr>
          <p:cNvPr id="11267" name="Content Placeholder 2"/>
          <p:cNvSpPr txBox="1">
            <a:spLocks/>
          </p:cNvSpPr>
          <p:nvPr/>
        </p:nvSpPr>
        <p:spPr bwMode="auto">
          <a:xfrm>
            <a:off x="0" y="2424113"/>
            <a:ext cx="9023350" cy="248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spcBef>
                <a:spcPct val="20000"/>
              </a:spcBef>
            </a:pPr>
            <a:r>
              <a:rPr lang="en-US" altLang="en-US" sz="1600" i="1"/>
              <a:t>Los materiales presentados aquí son para propósitos de información y concientización. De ningún modo y bajo ninguna condición deben ser usados como una referencia para el cumplimiento del Estándar de Sílice Cristalina Respirable de la OSHA (29 CFR 1926.1153).  El enlace para obtener una copia del estándar es proporcionado seguidamente:</a:t>
            </a:r>
          </a:p>
          <a:p>
            <a:pPr algn="ctr">
              <a:spcBef>
                <a:spcPct val="20000"/>
              </a:spcBef>
            </a:pPr>
            <a:r>
              <a:rPr lang="en-US" altLang="en-US" sz="1600">
                <a:solidFill>
                  <a:srgbClr val="FF0000"/>
                </a:solidFill>
                <a:hlinkClick r:id="rId3"/>
              </a:rPr>
              <a:t>OSHA RESPIRABLE CRYSTALLINE SILICA STANDARD (29 CFR 1926.1153)</a:t>
            </a:r>
            <a:endParaRPr lang="en-US" altLang="en-US" sz="1600">
              <a:solidFill>
                <a:srgbClr val="FF0000"/>
              </a:solidFill>
            </a:endParaRPr>
          </a:p>
          <a:p>
            <a:pPr algn="ctr">
              <a:spcBef>
                <a:spcPct val="20000"/>
              </a:spcBef>
            </a:pPr>
            <a:endParaRPr lang="en-US" altLang="en-US" sz="1600" i="1"/>
          </a:p>
          <a:p>
            <a:pPr algn="ctr">
              <a:spcBef>
                <a:spcPct val="20000"/>
              </a:spcBef>
            </a:pPr>
            <a:endParaRPr lang="en-US" altLang="en-US" sz="1600" i="1"/>
          </a:p>
          <a:p>
            <a:pPr algn="ctr">
              <a:spcBef>
                <a:spcPct val="20000"/>
              </a:spcBef>
            </a:pPr>
            <a:endParaRPr lang="en-US" altLang="en-US" sz="1600" i="1"/>
          </a:p>
          <a:p>
            <a:pPr algn="ctr">
              <a:spcBef>
                <a:spcPct val="20000"/>
              </a:spcBef>
            </a:pPr>
            <a:endParaRPr lang="en-US" altLang="en-US" sz="16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bwMode="auto">
          <a:xfrm>
            <a:off x="1316038" y="274638"/>
            <a:ext cx="7370762" cy="692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b="1" dirty="0" err="1">
                <a:solidFill>
                  <a:srgbClr val="FFFFFF"/>
                </a:solidFill>
                <a:latin typeface="Arial" panose="020B0604020202020204" pitchFamily="34" charset="0"/>
                <a:cs typeface="Tahoma" panose="020B0604030504040204" pitchFamily="34" charset="0"/>
              </a:rPr>
              <a:t>Definiciones</a:t>
            </a:r>
            <a:r>
              <a:rPr lang="en-US" altLang="en-US" sz="2800" b="1" dirty="0">
                <a:solidFill>
                  <a:srgbClr val="FFFFFF"/>
                </a:solidFill>
                <a:latin typeface="Arial" panose="020B0604020202020204" pitchFamily="34" charset="0"/>
                <a:cs typeface="Tahoma" panose="020B0604030504040204" pitchFamily="34" charset="0"/>
              </a:rPr>
              <a:t> de la Norma de </a:t>
            </a:r>
            <a:br>
              <a:rPr lang="en-US" altLang="en-US" sz="2800" b="1" dirty="0">
                <a:solidFill>
                  <a:srgbClr val="FFFFFF"/>
                </a:solidFill>
                <a:latin typeface="Arial" panose="020B0604020202020204" pitchFamily="34" charset="0"/>
                <a:cs typeface="Tahoma" panose="020B0604030504040204" pitchFamily="34" charset="0"/>
              </a:rPr>
            </a:br>
            <a:r>
              <a:rPr lang="en-US" altLang="en-US" sz="2800" b="1" dirty="0">
                <a:solidFill>
                  <a:srgbClr val="FFFFFF"/>
                </a:solidFill>
                <a:latin typeface="Arial" panose="020B0604020202020204" pitchFamily="34" charset="0"/>
                <a:cs typeface="Tahoma" panose="020B0604030504040204" pitchFamily="34" charset="0"/>
              </a:rPr>
              <a:t>OSHA </a:t>
            </a:r>
            <a:r>
              <a:rPr lang="en-US" altLang="en-US" sz="2800" b="1" dirty="0" err="1">
                <a:solidFill>
                  <a:srgbClr val="FFFFFF"/>
                </a:solidFill>
                <a:latin typeface="Arial" panose="020B0604020202020204" pitchFamily="34" charset="0"/>
                <a:cs typeface="Tahoma" panose="020B0604030504040204" pitchFamily="34" charset="0"/>
              </a:rPr>
              <a:t>sobre</a:t>
            </a:r>
            <a:r>
              <a:rPr lang="en-US" altLang="en-US" sz="2800" b="1" dirty="0">
                <a:solidFill>
                  <a:srgbClr val="FFFFFF"/>
                </a:solidFill>
                <a:latin typeface="Arial" panose="020B0604020202020204" pitchFamily="34" charset="0"/>
                <a:cs typeface="Tahoma" panose="020B0604030504040204" pitchFamily="34" charset="0"/>
              </a:rPr>
              <a:t> </a:t>
            </a:r>
            <a:r>
              <a:rPr lang="en-US" altLang="en-US" sz="2800" b="1" dirty="0" err="1">
                <a:solidFill>
                  <a:srgbClr val="FFFFFF"/>
                </a:solidFill>
                <a:latin typeface="Arial" panose="020B0604020202020204" pitchFamily="34" charset="0"/>
                <a:cs typeface="Tahoma" panose="020B0604030504040204" pitchFamily="34" charset="0"/>
              </a:rPr>
              <a:t>Sílice</a:t>
            </a:r>
            <a:r>
              <a:rPr lang="en-US" altLang="en-US" sz="2800" b="1" dirty="0">
                <a:solidFill>
                  <a:srgbClr val="FFFFFF"/>
                </a:solidFill>
                <a:latin typeface="Arial" panose="020B0604020202020204" pitchFamily="34" charset="0"/>
                <a:cs typeface="Tahoma" panose="020B0604030504040204" pitchFamily="34" charset="0"/>
              </a:rPr>
              <a:t> </a:t>
            </a:r>
            <a:r>
              <a:rPr lang="en-US" altLang="en-US" sz="2900" dirty="0">
                <a:solidFill>
                  <a:schemeClr val="bg1"/>
                </a:solidFill>
                <a:latin typeface="Times New Roman" panose="02020603050405020304" pitchFamily="18" charset="0"/>
                <a:cs typeface="Times New Roman" panose="02020603050405020304" pitchFamily="18" charset="0"/>
              </a:rPr>
              <a:t/>
            </a:r>
            <a:br>
              <a:rPr lang="en-US" altLang="en-US" sz="2900" dirty="0">
                <a:solidFill>
                  <a:schemeClr val="bg1"/>
                </a:solidFill>
                <a:latin typeface="Times New Roman" panose="02020603050405020304" pitchFamily="18" charset="0"/>
                <a:cs typeface="Times New Roman" panose="02020603050405020304" pitchFamily="18" charset="0"/>
              </a:rPr>
            </a:br>
            <a:endParaRPr lang="en-US" altLang="en-US" sz="2900" dirty="0">
              <a:solidFill>
                <a:schemeClr val="bg1"/>
              </a:solidFill>
              <a:latin typeface="Times New Roman" panose="02020603050405020304" pitchFamily="18" charset="0"/>
              <a:cs typeface="Times New Roman" panose="02020603050405020304" pitchFamily="18" charset="0"/>
            </a:endParaRPr>
          </a:p>
        </p:txBody>
      </p:sp>
      <p:sp>
        <p:nvSpPr>
          <p:cNvPr id="66563" name="Content Placeholder 2"/>
          <p:cNvSpPr>
            <a:spLocks noGrp="1"/>
          </p:cNvSpPr>
          <p:nvPr>
            <p:ph idx="1"/>
          </p:nvPr>
        </p:nvSpPr>
        <p:spPr bwMode="auto">
          <a:xfrm>
            <a:off x="0" y="1341438"/>
            <a:ext cx="9144000" cy="5159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200" b="1" u="sng">
                <a:latin typeface="Times New Roman" panose="02020603050405020304" pitchFamily="18" charset="0"/>
                <a:cs typeface="Times New Roman" panose="02020603050405020304" pitchFamily="18" charset="0"/>
              </a:rPr>
              <a:t>Exposición de empleados</a:t>
            </a:r>
            <a:r>
              <a:rPr lang="en-US" altLang="en-US" sz="2200">
                <a:latin typeface="Times New Roman" panose="02020603050405020304" pitchFamily="18" charset="0"/>
                <a:cs typeface="Times New Roman" panose="02020603050405020304" pitchFamily="18" charset="0"/>
              </a:rPr>
              <a:t>: Exposición de empleados a sílice cristalina respirable transportado por el aire, si el empleado no está usando un respirador. </a:t>
            </a:r>
          </a:p>
          <a:p>
            <a:pPr>
              <a:buFontTx/>
              <a:buNone/>
            </a:pPr>
            <a:endParaRPr lang="en-US" altLang="en-US" sz="2200" b="1" u="sng">
              <a:latin typeface="Times New Roman" panose="02020603050405020304" pitchFamily="18" charset="0"/>
              <a:cs typeface="Times New Roman" panose="02020603050405020304" pitchFamily="18" charset="0"/>
            </a:endParaRPr>
          </a:p>
          <a:p>
            <a:r>
              <a:rPr lang="en-US" altLang="en-US" sz="2200" b="1" u="sng">
                <a:latin typeface="Times New Roman" panose="02020603050405020304" pitchFamily="18" charset="0"/>
                <a:cs typeface="Times New Roman" panose="02020603050405020304" pitchFamily="18" charset="0"/>
              </a:rPr>
              <a:t>Filtro de Aire de Gran Eficiencia para Particulado (HEPA)</a:t>
            </a:r>
            <a:r>
              <a:rPr lang="en-US" altLang="en-US" sz="2200">
                <a:latin typeface="Times New Roman" panose="02020603050405020304" pitchFamily="18" charset="0"/>
                <a:cs typeface="Times New Roman" panose="02020603050405020304" pitchFamily="18" charset="0"/>
              </a:rPr>
              <a:t>: Eficiente al 99.97 por ciento para remover partículas mono-dispersadas de 0.3</a:t>
            </a:r>
            <a:r>
              <a:rPr lang="en-US" altLang="en-US" sz="2200">
                <a:solidFill>
                  <a:srgbClr val="FF0000"/>
                </a:solidFill>
                <a:latin typeface="Times New Roman" panose="02020603050405020304" pitchFamily="18" charset="0"/>
                <a:cs typeface="Times New Roman" panose="02020603050405020304" pitchFamily="18" charset="0"/>
              </a:rPr>
              <a:t> </a:t>
            </a:r>
            <a:r>
              <a:rPr lang="en-US" altLang="en-US" sz="2200">
                <a:latin typeface="Times New Roman" panose="02020603050405020304" pitchFamily="18" charset="0"/>
                <a:cs typeface="Times New Roman" panose="02020603050405020304" pitchFamily="18" charset="0"/>
              </a:rPr>
              <a:t>μm de diámetro (usado para aspirado en limpieza)</a:t>
            </a:r>
          </a:p>
          <a:p>
            <a:pPr>
              <a:buFontTx/>
              <a:buNone/>
            </a:pPr>
            <a:endParaRPr lang="en-US" altLang="en-US" sz="2200">
              <a:latin typeface="Times New Roman" panose="02020603050405020304" pitchFamily="18" charset="0"/>
              <a:cs typeface="Times New Roman" panose="02020603050405020304" pitchFamily="18" charset="0"/>
            </a:endParaRPr>
          </a:p>
          <a:p>
            <a:r>
              <a:rPr lang="en-US" altLang="en-US" sz="2200" b="1" u="sng">
                <a:latin typeface="Times New Roman" panose="02020603050405020304" pitchFamily="18" charset="0"/>
                <a:cs typeface="Times New Roman" panose="02020603050405020304" pitchFamily="18" charset="0"/>
              </a:rPr>
              <a:t>Datos Objetivos</a:t>
            </a:r>
            <a:r>
              <a:rPr lang="en-US" altLang="en-US" sz="2200">
                <a:latin typeface="Times New Roman" panose="02020603050405020304" pitchFamily="18" charset="0"/>
                <a:cs typeface="Times New Roman" panose="02020603050405020304" pitchFamily="18" charset="0"/>
              </a:rPr>
              <a:t>: Información demostrando exposición de empleados a sílice cristalina respirable  de un producto particular, material, proceso, tarea o actividad.  </a:t>
            </a:r>
          </a:p>
          <a:p>
            <a:pPr lvl="1">
              <a:buFont typeface="Wingdings" panose="05000000000000000000" pitchFamily="2" charset="2"/>
              <a:buChar char="§"/>
            </a:pPr>
            <a:r>
              <a:rPr lang="en-US" altLang="en-US" sz="2200">
                <a:latin typeface="Times New Roman" panose="02020603050405020304" pitchFamily="18" charset="0"/>
                <a:cs typeface="Times New Roman" panose="02020603050405020304" pitchFamily="18" charset="0"/>
              </a:rPr>
              <a:t>Datos deben reflejar condiciones de trabajo (tipos de material, métodos de control, prácticas laborales y condiciones ambientales en las operaciones actuales del empleador)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Title 1"/>
          <p:cNvSpPr>
            <a:spLocks noGrp="1"/>
          </p:cNvSpPr>
          <p:nvPr>
            <p:ph type="title"/>
          </p:nvPr>
        </p:nvSpPr>
        <p:spPr bwMode="auto">
          <a:xfrm>
            <a:off x="1835150" y="160338"/>
            <a:ext cx="7286625" cy="1098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b="1" dirty="0" err="1">
                <a:solidFill>
                  <a:srgbClr val="FFFFFF"/>
                </a:solidFill>
                <a:latin typeface="Arial" panose="020B0604020202020204" pitchFamily="34" charset="0"/>
                <a:cs typeface="Tahoma" panose="020B0604030504040204" pitchFamily="34" charset="0"/>
              </a:rPr>
              <a:t>Definiciones</a:t>
            </a:r>
            <a:r>
              <a:rPr lang="en-US" altLang="en-US" sz="2800" b="1" dirty="0">
                <a:solidFill>
                  <a:srgbClr val="FFFFFF"/>
                </a:solidFill>
                <a:latin typeface="Arial" panose="020B0604020202020204" pitchFamily="34" charset="0"/>
                <a:cs typeface="Tahoma" panose="020B0604030504040204" pitchFamily="34" charset="0"/>
              </a:rPr>
              <a:t> de la Norma de </a:t>
            </a:r>
            <a:br>
              <a:rPr lang="en-US" altLang="en-US" sz="2800" b="1" dirty="0">
                <a:solidFill>
                  <a:srgbClr val="FFFFFF"/>
                </a:solidFill>
                <a:latin typeface="Arial" panose="020B0604020202020204" pitchFamily="34" charset="0"/>
                <a:cs typeface="Tahoma" panose="020B0604030504040204" pitchFamily="34" charset="0"/>
              </a:rPr>
            </a:br>
            <a:r>
              <a:rPr lang="en-US" altLang="en-US" sz="2800" b="1" dirty="0">
                <a:solidFill>
                  <a:srgbClr val="FFFFFF"/>
                </a:solidFill>
                <a:latin typeface="Arial" panose="020B0604020202020204" pitchFamily="34" charset="0"/>
                <a:cs typeface="Tahoma" panose="020B0604030504040204" pitchFamily="34" charset="0"/>
              </a:rPr>
              <a:t>OSHA </a:t>
            </a:r>
            <a:r>
              <a:rPr lang="en-US" altLang="en-US" sz="2800" b="1" dirty="0" err="1">
                <a:solidFill>
                  <a:srgbClr val="FFFFFF"/>
                </a:solidFill>
                <a:latin typeface="Arial" panose="020B0604020202020204" pitchFamily="34" charset="0"/>
                <a:cs typeface="Tahoma" panose="020B0604030504040204" pitchFamily="34" charset="0"/>
              </a:rPr>
              <a:t>sobre</a:t>
            </a:r>
            <a:r>
              <a:rPr lang="en-US" altLang="en-US" sz="2800" b="1" dirty="0">
                <a:solidFill>
                  <a:srgbClr val="FFFFFF"/>
                </a:solidFill>
                <a:latin typeface="Arial" panose="020B0604020202020204" pitchFamily="34" charset="0"/>
                <a:cs typeface="Tahoma" panose="020B0604030504040204" pitchFamily="34" charset="0"/>
              </a:rPr>
              <a:t> </a:t>
            </a:r>
            <a:r>
              <a:rPr lang="en-US" altLang="en-US" sz="2800" b="1" dirty="0" err="1">
                <a:solidFill>
                  <a:srgbClr val="FFFFFF"/>
                </a:solidFill>
                <a:latin typeface="Arial" panose="020B0604020202020204" pitchFamily="34" charset="0"/>
                <a:cs typeface="Tahoma" panose="020B0604030504040204" pitchFamily="34" charset="0"/>
              </a:rPr>
              <a:t>Sílice</a:t>
            </a:r>
            <a:r>
              <a:rPr lang="en-US" altLang="en-US" sz="2800" b="1" dirty="0">
                <a:solidFill>
                  <a:srgbClr val="FFFFFF"/>
                </a:solidFill>
                <a:latin typeface="Arial" panose="020B0604020202020204" pitchFamily="34" charset="0"/>
                <a:cs typeface="Tahoma" panose="020B0604030504040204" pitchFamily="34" charset="0"/>
              </a:rPr>
              <a:t> – cont.</a:t>
            </a:r>
            <a:br>
              <a:rPr lang="en-US" altLang="en-US" sz="2800" b="1" dirty="0">
                <a:solidFill>
                  <a:srgbClr val="FFFFFF"/>
                </a:solidFill>
                <a:latin typeface="Arial" panose="020B0604020202020204" pitchFamily="34" charset="0"/>
                <a:cs typeface="Tahoma" panose="020B0604030504040204" pitchFamily="34" charset="0"/>
              </a:rPr>
            </a:br>
            <a:endParaRPr lang="en-US" altLang="en-US" sz="2800" b="1" dirty="0">
              <a:solidFill>
                <a:srgbClr val="FFFFFF"/>
              </a:solidFill>
              <a:latin typeface="Arial" panose="020B0604020202020204" pitchFamily="34" charset="0"/>
              <a:cs typeface="Tahoma" panose="020B0604030504040204" pitchFamily="34" charset="0"/>
            </a:endParaRPr>
          </a:p>
        </p:txBody>
      </p:sp>
      <p:sp>
        <p:nvSpPr>
          <p:cNvPr id="68610" name="Content Placeholder 1"/>
          <p:cNvSpPr>
            <a:spLocks noGrp="1"/>
          </p:cNvSpPr>
          <p:nvPr>
            <p:ph idx="1"/>
          </p:nvPr>
        </p:nvSpPr>
        <p:spPr bwMode="auto">
          <a:xfrm>
            <a:off x="0" y="1279525"/>
            <a:ext cx="9144000" cy="528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400" b="1" u="sng">
                <a:latin typeface="Times New Roman" panose="02020603050405020304" pitchFamily="18" charset="0"/>
                <a:cs typeface="Times New Roman" panose="02020603050405020304" pitchFamily="18" charset="0"/>
              </a:rPr>
              <a:t>Médico u otro Profesional del Cuidado de la Salud con Licencia. [PLHCP]:</a:t>
            </a:r>
            <a:r>
              <a:rPr lang="en-US" altLang="en-US" sz="2400">
                <a:latin typeface="Times New Roman" panose="02020603050405020304" pitchFamily="18" charset="0"/>
                <a:cs typeface="Times New Roman" panose="02020603050405020304" pitchFamily="18" charset="0"/>
              </a:rPr>
              <a:t> Un individuo cuyo ámbito de práctica legalmente permitido (por ejemplo: licencia, registro o certificación) le permite proporcionar independientemente o tener delegada la responsabilidad de proporcionar alguno o todos servicios particulares de salud.</a:t>
            </a:r>
          </a:p>
          <a:p>
            <a:pPr>
              <a:buFontTx/>
              <a:buNone/>
            </a:pPr>
            <a:endParaRPr lang="en-US" altLang="en-US" sz="2400">
              <a:latin typeface="Times New Roman" panose="02020603050405020304" pitchFamily="18" charset="0"/>
              <a:cs typeface="Times New Roman" panose="02020603050405020304" pitchFamily="18" charset="0"/>
            </a:endParaRPr>
          </a:p>
          <a:p>
            <a:r>
              <a:rPr lang="en-US" altLang="en-US" sz="2400" b="1" u="sng">
                <a:latin typeface="Times New Roman" panose="02020603050405020304" pitchFamily="18" charset="0"/>
                <a:cs typeface="Times New Roman" panose="02020603050405020304" pitchFamily="18" charset="0"/>
              </a:rPr>
              <a:t>Especialista</a:t>
            </a:r>
            <a:r>
              <a:rPr lang="en-US" altLang="en-US" sz="2400">
                <a:latin typeface="Times New Roman" panose="02020603050405020304" pitchFamily="18" charset="0"/>
                <a:cs typeface="Times New Roman" panose="02020603050405020304" pitchFamily="18" charset="0"/>
              </a:rPr>
              <a:t>: Un especialista en Enfermedades Pulmonares o Medicina Ocupacional Certificado por el Consejo Americano.  </a:t>
            </a:r>
          </a:p>
        </p:txBody>
      </p:sp>
      <p:pic>
        <p:nvPicPr>
          <p:cNvPr id="68613" name="Picture 6" descr="Image result for OCCUPATIONAL PHYSICI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471988"/>
            <a:ext cx="2582863"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bwMode="auto">
          <a:xfrm>
            <a:off x="1965325" y="0"/>
            <a:ext cx="7178675"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b="1" dirty="0">
                <a:solidFill>
                  <a:srgbClr val="FFFFFF"/>
                </a:solidFill>
                <a:latin typeface="Arial" panose="020B0604020202020204" pitchFamily="34" charset="0"/>
                <a:cs typeface="Tahoma" panose="020B0604030504040204" pitchFamily="34" charset="0"/>
              </a:rPr>
              <a:t>¿</a:t>
            </a:r>
            <a:r>
              <a:rPr lang="en-US" altLang="en-US" sz="2800" b="1" dirty="0" err="1">
                <a:solidFill>
                  <a:srgbClr val="FFFFFF"/>
                </a:solidFill>
                <a:latin typeface="Arial" panose="020B0604020202020204" pitchFamily="34" charset="0"/>
                <a:cs typeface="Tahoma" panose="020B0604030504040204" pitchFamily="34" charset="0"/>
              </a:rPr>
              <a:t>Cuándo</a:t>
            </a:r>
            <a:r>
              <a:rPr lang="en-US" altLang="en-US" sz="2800" b="1" dirty="0">
                <a:solidFill>
                  <a:srgbClr val="FFFFFF"/>
                </a:solidFill>
                <a:latin typeface="Arial" panose="020B0604020202020204" pitchFamily="34" charset="0"/>
                <a:cs typeface="Tahoma" panose="020B0604030504040204" pitchFamily="34" charset="0"/>
              </a:rPr>
              <a:t> </a:t>
            </a:r>
            <a:r>
              <a:rPr lang="en-US" altLang="en-US" sz="2800" b="1" dirty="0" err="1">
                <a:solidFill>
                  <a:srgbClr val="FFFFFF"/>
                </a:solidFill>
                <a:latin typeface="Arial" panose="020B0604020202020204" pitchFamily="34" charset="0"/>
                <a:cs typeface="Tahoma" panose="020B0604030504040204" pitchFamily="34" charset="0"/>
              </a:rPr>
              <a:t>Están</a:t>
            </a:r>
            <a:r>
              <a:rPr lang="en-US" altLang="en-US" sz="2800" b="1" dirty="0">
                <a:solidFill>
                  <a:srgbClr val="FFFFFF"/>
                </a:solidFill>
                <a:latin typeface="Arial" panose="020B0604020202020204" pitchFamily="34" charset="0"/>
                <a:cs typeface="Tahoma" panose="020B0604030504040204" pitchFamily="34" charset="0"/>
              </a:rPr>
              <a:t> </a:t>
            </a:r>
            <a:r>
              <a:rPr lang="en-US" altLang="en-US" sz="2800" b="1" dirty="0" err="1">
                <a:solidFill>
                  <a:srgbClr val="FFFFFF"/>
                </a:solidFill>
                <a:latin typeface="Arial" panose="020B0604020202020204" pitchFamily="34" charset="0"/>
                <a:cs typeface="Tahoma" panose="020B0604030504040204" pitchFamily="34" charset="0"/>
              </a:rPr>
              <a:t>Obligados</a:t>
            </a:r>
            <a:r>
              <a:rPr lang="en-US" altLang="en-US" sz="2800" b="1" dirty="0">
                <a:solidFill>
                  <a:srgbClr val="FFFFFF"/>
                </a:solidFill>
                <a:latin typeface="Arial" panose="020B0604020202020204" pitchFamily="34" charset="0"/>
                <a:cs typeface="Tahoma" panose="020B0604030504040204" pitchFamily="34" charset="0"/>
              </a:rPr>
              <a:t> </a:t>
            </a:r>
            <a:r>
              <a:rPr lang="en-US" altLang="en-US" sz="2800" b="1" dirty="0" err="1">
                <a:solidFill>
                  <a:srgbClr val="FFFFFF"/>
                </a:solidFill>
                <a:latin typeface="Arial" panose="020B0604020202020204" pitchFamily="34" charset="0"/>
                <a:cs typeface="Tahoma" panose="020B0604030504040204" pitchFamily="34" charset="0"/>
              </a:rPr>
              <a:t>los</a:t>
            </a:r>
            <a:r>
              <a:rPr lang="en-US" altLang="en-US" sz="2800" b="1" dirty="0">
                <a:solidFill>
                  <a:srgbClr val="FFFFFF"/>
                </a:solidFill>
                <a:latin typeface="Arial" panose="020B0604020202020204" pitchFamily="34" charset="0"/>
                <a:cs typeface="Tahoma" panose="020B0604030504040204" pitchFamily="34" charset="0"/>
              </a:rPr>
              <a:t> </a:t>
            </a:r>
            <a:r>
              <a:rPr lang="en-US" altLang="en-US" sz="2800" b="1" dirty="0" err="1">
                <a:solidFill>
                  <a:srgbClr val="FFFFFF"/>
                </a:solidFill>
                <a:latin typeface="Arial" panose="020B0604020202020204" pitchFamily="34" charset="0"/>
                <a:cs typeface="Tahoma" panose="020B0604030504040204" pitchFamily="34" charset="0"/>
              </a:rPr>
              <a:t>Empleadores</a:t>
            </a:r>
            <a:r>
              <a:rPr lang="en-US" altLang="en-US" sz="2800" b="1" dirty="0">
                <a:solidFill>
                  <a:srgbClr val="FFFFFF"/>
                </a:solidFill>
                <a:latin typeface="Arial" panose="020B0604020202020204" pitchFamily="34" charset="0"/>
                <a:cs typeface="Tahoma" panose="020B0604030504040204" pitchFamily="34" charset="0"/>
              </a:rPr>
              <a:t> a </a:t>
            </a:r>
            <a:r>
              <a:rPr lang="en-US" altLang="en-US" sz="2800" b="1" dirty="0" err="1">
                <a:solidFill>
                  <a:srgbClr val="FFFFFF"/>
                </a:solidFill>
                <a:latin typeface="Arial" panose="020B0604020202020204" pitchFamily="34" charset="0"/>
                <a:cs typeface="Tahoma" panose="020B0604030504040204" pitchFamily="34" charset="0"/>
              </a:rPr>
              <a:t>Cumplir</a:t>
            </a:r>
            <a:r>
              <a:rPr lang="en-US" altLang="en-US" sz="2800" b="1" dirty="0">
                <a:solidFill>
                  <a:srgbClr val="FFFFFF"/>
                </a:solidFill>
                <a:latin typeface="Arial" panose="020B0604020202020204" pitchFamily="34" charset="0"/>
                <a:cs typeface="Tahoma" panose="020B0604030504040204" pitchFamily="34" charset="0"/>
              </a:rPr>
              <a:t> la Nueva Norma?  </a:t>
            </a:r>
            <a:br>
              <a:rPr lang="en-US" altLang="en-US" sz="2800" b="1" dirty="0">
                <a:solidFill>
                  <a:srgbClr val="FFFFFF"/>
                </a:solidFill>
                <a:latin typeface="Arial" panose="020B0604020202020204" pitchFamily="34" charset="0"/>
                <a:cs typeface="Tahoma" panose="020B0604030504040204" pitchFamily="34" charset="0"/>
              </a:rPr>
            </a:br>
            <a:endParaRPr lang="en-US" altLang="en-US" sz="2800" b="1" dirty="0">
              <a:solidFill>
                <a:srgbClr val="FFFFFF"/>
              </a:solidFill>
              <a:latin typeface="Arial" panose="020B0604020202020204" pitchFamily="34" charset="0"/>
              <a:cs typeface="Tahoma" panose="020B0604030504040204" pitchFamily="34" charset="0"/>
            </a:endParaRPr>
          </a:p>
        </p:txBody>
      </p:sp>
      <p:sp>
        <p:nvSpPr>
          <p:cNvPr id="70659" name="Content Placeholder 1"/>
          <p:cNvSpPr>
            <a:spLocks noGrp="1"/>
          </p:cNvSpPr>
          <p:nvPr>
            <p:ph sz="half" idx="1"/>
          </p:nvPr>
        </p:nvSpPr>
        <p:spPr bwMode="auto">
          <a:xfrm>
            <a:off x="88900" y="1247775"/>
            <a:ext cx="8905875" cy="4773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spcAft>
                <a:spcPts val="600"/>
              </a:spcAft>
              <a:buClr>
                <a:srgbClr val="2A1A00"/>
              </a:buClr>
            </a:pPr>
            <a:r>
              <a:rPr lang="en-US" altLang="en-US" sz="1800">
                <a:solidFill>
                  <a:srgbClr val="000000"/>
                </a:solidFill>
                <a:latin typeface="Times New Roman" panose="02020603050405020304" pitchFamily="18" charset="0"/>
                <a:cs typeface="Times New Roman" panose="02020603050405020304" pitchFamily="18" charset="0"/>
              </a:rPr>
              <a:t>La Regla Final ha estado en efecto desde el </a:t>
            </a:r>
            <a:r>
              <a:rPr lang="en-US" altLang="en-US" sz="1800" b="1" u="sng">
                <a:solidFill>
                  <a:srgbClr val="000000"/>
                </a:solidFill>
                <a:latin typeface="Times New Roman" panose="02020603050405020304" pitchFamily="18" charset="0"/>
                <a:cs typeface="Times New Roman" panose="02020603050405020304" pitchFamily="18" charset="0"/>
              </a:rPr>
              <a:t>23 de junio, 2016</a:t>
            </a:r>
            <a:r>
              <a:rPr lang="en-US" altLang="en-US" sz="1800" b="1">
                <a:solidFill>
                  <a:srgbClr val="000000"/>
                </a:solidFill>
                <a:latin typeface="Times New Roman" panose="02020603050405020304" pitchFamily="18" charset="0"/>
                <a:cs typeface="Times New Roman" panose="02020603050405020304" pitchFamily="18" charset="0"/>
              </a:rPr>
              <a:t> </a:t>
            </a:r>
            <a:r>
              <a:rPr lang="en-US" altLang="en-US" sz="1800">
                <a:solidFill>
                  <a:srgbClr val="000000"/>
                </a:solidFill>
                <a:latin typeface="Times New Roman" panose="02020603050405020304" pitchFamily="18" charset="0"/>
                <a:cs typeface="Times New Roman" panose="02020603050405020304" pitchFamily="18" charset="0"/>
              </a:rPr>
              <a:t>para todas las industrias. Después de esa fecha las industrias tienen de uno a cinco años para cumplir la mayoría de los requisitos, basadas en el siguiente cronograma:</a:t>
            </a:r>
          </a:p>
          <a:p>
            <a:pPr marL="457200" lvl="1" indent="0">
              <a:buClr>
                <a:srgbClr val="2A1A00"/>
              </a:buClr>
              <a:buSzPct val="95000"/>
              <a:buFont typeface="Wingdings" panose="05000000000000000000" pitchFamily="2" charset="2"/>
              <a:buChar char="§"/>
            </a:pPr>
            <a:r>
              <a:rPr lang="en-US" altLang="en-US" sz="1800" b="1">
                <a:solidFill>
                  <a:srgbClr val="000000"/>
                </a:solidFill>
                <a:latin typeface="Times New Roman" panose="02020603050405020304" pitchFamily="18" charset="0"/>
                <a:cs typeface="Times New Roman" panose="02020603050405020304" pitchFamily="18" charset="0"/>
              </a:rPr>
              <a:t>Construcción – 23 de junio, 2017, un año después de la fecha efectiva</a:t>
            </a:r>
          </a:p>
          <a:p>
            <a:pPr marL="857250" lvl="2" indent="0">
              <a:buClr>
                <a:srgbClr val="2A1A00"/>
              </a:buClr>
              <a:buSzPct val="95000"/>
              <a:buFont typeface="Wingdings" panose="05000000000000000000" pitchFamily="2" charset="2"/>
              <a:buChar char="§"/>
            </a:pPr>
            <a:r>
              <a:rPr lang="en-US" altLang="en-US" sz="1400" b="1">
                <a:solidFill>
                  <a:srgbClr val="000000"/>
                </a:solidFill>
                <a:latin typeface="Times New Roman" panose="02020603050405020304" pitchFamily="18" charset="0"/>
                <a:cs typeface="Times New Roman" panose="02020603050405020304" pitchFamily="18" charset="0"/>
              </a:rPr>
              <a:t>  Implementación legal comenzará  el 23 de septiembre, 2017   </a:t>
            </a:r>
            <a:endParaRPr lang="en-US" altLang="en-US" sz="1400" b="1">
              <a:latin typeface="Times New Roman" panose="02020603050405020304" pitchFamily="18" charset="0"/>
              <a:cs typeface="Times New Roman" panose="02020603050405020304" pitchFamily="18" charset="0"/>
            </a:endParaRPr>
          </a:p>
          <a:p>
            <a:pPr marL="457200" lvl="1" indent="0">
              <a:spcAft>
                <a:spcPts val="600"/>
              </a:spcAft>
              <a:buClr>
                <a:srgbClr val="2A1A00"/>
              </a:buClr>
              <a:buSzPct val="95000"/>
              <a:buFont typeface="Wingdings" panose="05000000000000000000" pitchFamily="2" charset="2"/>
              <a:buChar char="§"/>
            </a:pPr>
            <a:r>
              <a:rPr lang="en-US" altLang="en-US" sz="1800" b="1">
                <a:solidFill>
                  <a:srgbClr val="000000"/>
                </a:solidFill>
                <a:latin typeface="Times New Roman" panose="02020603050405020304" pitchFamily="18" charset="0"/>
                <a:cs typeface="Times New Roman" panose="02020603050405020304" pitchFamily="18" charset="0"/>
              </a:rPr>
              <a:t>Industria en General y Marítima </a:t>
            </a:r>
            <a:r>
              <a:rPr lang="en-US" altLang="en-US" sz="1800">
                <a:solidFill>
                  <a:srgbClr val="000000"/>
                </a:solidFill>
                <a:latin typeface="Times New Roman" panose="02020603050405020304" pitchFamily="18" charset="0"/>
                <a:cs typeface="Times New Roman" panose="02020603050405020304" pitchFamily="18" charset="0"/>
              </a:rPr>
              <a:t>– 23 de junio, 2018, dos años después de la fecha efectiva</a:t>
            </a:r>
          </a:p>
          <a:p>
            <a:pPr>
              <a:spcAft>
                <a:spcPts val="1000"/>
              </a:spcAft>
              <a:buClr>
                <a:srgbClr val="2A1A00"/>
              </a:buClr>
            </a:pPr>
            <a:r>
              <a:rPr lang="en-US" altLang="en-US" sz="1800">
                <a:solidFill>
                  <a:srgbClr val="000000"/>
                </a:solidFill>
                <a:latin typeface="Times New Roman" panose="02020603050405020304" pitchFamily="18" charset="0"/>
                <a:cs typeface="Times New Roman" panose="02020603050405020304" pitchFamily="18" charset="0"/>
              </a:rPr>
              <a:t>Para construcción, todas las obligaciones de cumplimiento comienzan un año después de la fecha efectiva, con la excepción de que ciertos requisitos para análisis de laboratorio comienzan dos años después de la fecha efectiva. </a:t>
            </a:r>
          </a:p>
          <a:p>
            <a:pPr>
              <a:spcAft>
                <a:spcPts val="1000"/>
              </a:spcAft>
              <a:buClr>
                <a:srgbClr val="2A1A00"/>
              </a:buClr>
            </a:pPr>
            <a:r>
              <a:rPr lang="en-US" altLang="en-US" sz="1800">
                <a:solidFill>
                  <a:srgbClr val="000000"/>
                </a:solidFill>
                <a:latin typeface="Times New Roman" panose="02020603050405020304" pitchFamily="18" charset="0"/>
                <a:cs typeface="Times New Roman" panose="02020603050405020304" pitchFamily="18" charset="0"/>
              </a:rPr>
              <a:t>En la industria de petróleo y gas, obligaciones para controles de ingeniería comienzan 5 años después de la fecha efectiva, para operaciones de fracturación hidráulica. </a:t>
            </a:r>
          </a:p>
          <a:p>
            <a:pPr>
              <a:spcAft>
                <a:spcPts val="600"/>
              </a:spcAft>
              <a:buClr>
                <a:srgbClr val="2A1A00"/>
              </a:buClr>
            </a:pPr>
            <a:r>
              <a:rPr lang="en-US" altLang="en-US" sz="1800">
                <a:solidFill>
                  <a:srgbClr val="000000"/>
                </a:solidFill>
                <a:latin typeface="Times New Roman" panose="02020603050405020304" pitchFamily="18" charset="0"/>
                <a:cs typeface="Times New Roman" panose="02020603050405020304" pitchFamily="18" charset="0"/>
              </a:rPr>
              <a:t>En la industria en general y marítima, la obligación de los empleadores para ofrecer vigilancia médica comienza</a:t>
            </a:r>
          </a:p>
          <a:p>
            <a:pPr marL="457200" lvl="1" indent="0">
              <a:buClr>
                <a:srgbClr val="2A1A00"/>
              </a:buClr>
              <a:buSzPct val="95000"/>
              <a:buFont typeface="Wingdings" panose="05000000000000000000" pitchFamily="2" charset="2"/>
              <a:buChar char="§"/>
            </a:pPr>
            <a:r>
              <a:rPr lang="en-US" altLang="en-US" sz="1800">
                <a:solidFill>
                  <a:srgbClr val="000000"/>
                </a:solidFill>
                <a:latin typeface="Times New Roman" panose="02020603050405020304" pitchFamily="18" charset="0"/>
                <a:cs typeface="Times New Roman" panose="02020603050405020304" pitchFamily="18" charset="0"/>
              </a:rPr>
              <a:t>2 años después de la fecha efectiva  para empleados con exposiciones por encima del PEL</a:t>
            </a:r>
          </a:p>
          <a:p>
            <a:pPr marL="457200" lvl="1" indent="0">
              <a:spcAft>
                <a:spcPts val="600"/>
              </a:spcAft>
              <a:buClr>
                <a:srgbClr val="2A1A00"/>
              </a:buClr>
              <a:buSzPct val="95000"/>
              <a:buFont typeface="Wingdings" panose="05000000000000000000" pitchFamily="2" charset="2"/>
              <a:buChar char="§"/>
            </a:pPr>
            <a:r>
              <a:rPr lang="en-US" altLang="en-US" sz="1800">
                <a:solidFill>
                  <a:srgbClr val="000000"/>
                </a:solidFill>
                <a:latin typeface="Times New Roman" panose="02020603050405020304" pitchFamily="18" charset="0"/>
                <a:cs typeface="Times New Roman" panose="02020603050405020304" pitchFamily="18" charset="0"/>
              </a:rPr>
              <a:t>4 años después de la fecha efectiva para empleados con exposiciones por encima de o al nivel de acción.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Content Placeholder 2"/>
          <p:cNvSpPr>
            <a:spLocks noGrp="1"/>
          </p:cNvSpPr>
          <p:nvPr>
            <p:ph idx="1"/>
          </p:nvPr>
        </p:nvSpPr>
        <p:spPr bwMode="auto">
          <a:xfrm>
            <a:off x="0" y="1443038"/>
            <a:ext cx="9240838" cy="4979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400" dirty="0">
                <a:latin typeface="Times New Roman" panose="02020603050405020304" pitchFamily="18" charset="0"/>
                <a:cs typeface="Times New Roman" panose="02020603050405020304" pitchFamily="18" charset="0"/>
              </a:rPr>
              <a:t>El primer </a:t>
            </a:r>
            <a:r>
              <a:rPr lang="en-US" altLang="en-US" sz="2400" dirty="0" err="1">
                <a:latin typeface="Times New Roman" panose="02020603050405020304" pitchFamily="18" charset="0"/>
                <a:cs typeface="Times New Roman" panose="02020603050405020304" pitchFamily="18" charset="0"/>
              </a:rPr>
              <a:t>paso</a:t>
            </a:r>
            <a:r>
              <a:rPr lang="en-US" altLang="en-US" sz="2400" dirty="0">
                <a:latin typeface="Times New Roman" panose="02020603050405020304" pitchFamily="18" charset="0"/>
                <a:cs typeface="Times New Roman" panose="02020603050405020304" pitchFamily="18" charset="0"/>
              </a:rPr>
              <a:t> de un </a:t>
            </a:r>
            <a:r>
              <a:rPr lang="en-US" altLang="en-US" sz="2400" dirty="0" err="1">
                <a:latin typeface="Times New Roman" panose="02020603050405020304" pitchFamily="18" charset="0"/>
                <a:cs typeface="Times New Roman" panose="02020603050405020304" pitchFamily="18" charset="0"/>
              </a:rPr>
              <a:t>empleador</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es</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determinar</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si</a:t>
            </a:r>
            <a:r>
              <a:rPr lang="en-US" altLang="en-US" sz="2400" dirty="0">
                <a:latin typeface="Times New Roman" panose="02020603050405020304" pitchFamily="18" charset="0"/>
                <a:cs typeface="Times New Roman" panose="02020603050405020304" pitchFamily="18" charset="0"/>
              </a:rPr>
              <a:t> la </a:t>
            </a:r>
            <a:r>
              <a:rPr lang="en-US" altLang="en-US" sz="2400" dirty="0" err="1">
                <a:latin typeface="Times New Roman" panose="02020603050405020304" pitchFamily="18" charset="0"/>
                <a:cs typeface="Times New Roman" panose="02020603050405020304" pitchFamily="18" charset="0"/>
              </a:rPr>
              <a:t>norma</a:t>
            </a:r>
            <a:r>
              <a:rPr lang="en-US" altLang="en-US" sz="2400" dirty="0">
                <a:latin typeface="Times New Roman" panose="02020603050405020304" pitchFamily="18" charset="0"/>
                <a:cs typeface="Times New Roman" panose="02020603050405020304" pitchFamily="18" charset="0"/>
              </a:rPr>
              <a:t> se </a:t>
            </a:r>
            <a:r>
              <a:rPr lang="en-US" altLang="en-US" sz="2400" dirty="0" err="1">
                <a:latin typeface="Times New Roman" panose="02020603050405020304" pitchFamily="18" charset="0"/>
                <a:cs typeface="Times New Roman" panose="02020603050405020304" pitchFamily="18" charset="0"/>
              </a:rPr>
              <a:t>aplica</a:t>
            </a:r>
            <a:r>
              <a:rPr lang="en-US" altLang="en-US" sz="2400" dirty="0">
                <a:latin typeface="Times New Roman" panose="02020603050405020304" pitchFamily="18" charset="0"/>
                <a:cs typeface="Times New Roman" panose="02020603050405020304" pitchFamily="18" charset="0"/>
              </a:rPr>
              <a:t> a </a:t>
            </a:r>
            <a:r>
              <a:rPr lang="en-US" altLang="en-US" sz="2400" dirty="0" err="1">
                <a:latin typeface="Times New Roman" panose="02020603050405020304" pitchFamily="18" charset="0"/>
                <a:cs typeface="Times New Roman" panose="02020603050405020304" pitchFamily="18" charset="0"/>
              </a:rPr>
              <a:t>su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trabajo</a:t>
            </a:r>
            <a:r>
              <a:rPr lang="en-US" altLang="en-US" sz="2400" dirty="0">
                <a:latin typeface="Times New Roman" panose="02020603050405020304" pitchFamily="18" charset="0"/>
                <a:cs typeface="Times New Roman" panose="02020603050405020304" pitchFamily="18" charset="0"/>
              </a:rPr>
              <a:t>. </a:t>
            </a:r>
          </a:p>
          <a:p>
            <a:pPr>
              <a:spcBef>
                <a:spcPct val="0"/>
              </a:spcBef>
              <a:spcAft>
                <a:spcPts val="600"/>
              </a:spcAft>
            </a:pPr>
            <a:endParaRPr lang="en-US" altLang="en-US" sz="2400" dirty="0">
              <a:latin typeface="Times New Roman" panose="02020603050405020304" pitchFamily="18" charset="0"/>
              <a:cs typeface="Times New Roman" panose="02020603050405020304" pitchFamily="18" charset="0"/>
            </a:endParaRPr>
          </a:p>
          <a:p>
            <a:pPr>
              <a:spcBef>
                <a:spcPct val="0"/>
              </a:spcBef>
              <a:spcAft>
                <a:spcPts val="600"/>
              </a:spcAft>
            </a:pPr>
            <a:r>
              <a:rPr lang="en-US" altLang="en-US" sz="2400" dirty="0">
                <a:latin typeface="Times New Roman" panose="02020603050405020304" pitchFamily="18" charset="0"/>
                <a:cs typeface="Times New Roman" panose="02020603050405020304" pitchFamily="18" charset="0"/>
              </a:rPr>
              <a:t>Si el </a:t>
            </a:r>
            <a:r>
              <a:rPr lang="en-US" altLang="en-US" sz="2400" dirty="0" err="1">
                <a:latin typeface="Times New Roman" panose="02020603050405020304" pitchFamily="18" charset="0"/>
                <a:cs typeface="Times New Roman" panose="02020603050405020304" pitchFamily="18" charset="0"/>
              </a:rPr>
              <a:t>trabajo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esta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cubierto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por</a:t>
            </a:r>
            <a:r>
              <a:rPr lang="en-US" altLang="en-US" sz="2400" dirty="0">
                <a:latin typeface="Times New Roman" panose="02020603050405020304" pitchFamily="18" charset="0"/>
                <a:cs typeface="Times New Roman" panose="02020603050405020304" pitchFamily="18" charset="0"/>
              </a:rPr>
              <a:t> la </a:t>
            </a:r>
            <a:r>
              <a:rPr lang="en-US" altLang="en-US" sz="2400" dirty="0" err="1">
                <a:latin typeface="Times New Roman" panose="02020603050405020304" pitchFamily="18" charset="0"/>
                <a:cs typeface="Times New Roman" panose="02020603050405020304" pitchFamily="18" charset="0"/>
              </a:rPr>
              <a:t>norma</a:t>
            </a:r>
            <a:r>
              <a:rPr lang="en-US" altLang="en-US" sz="2400" dirty="0">
                <a:latin typeface="Times New Roman" panose="02020603050405020304" pitchFamily="18" charset="0"/>
                <a:cs typeface="Times New Roman" panose="02020603050405020304" pitchFamily="18" charset="0"/>
              </a:rPr>
              <a:t>, la </a:t>
            </a:r>
            <a:r>
              <a:rPr lang="en-US" altLang="en-US" sz="2400" dirty="0" err="1">
                <a:latin typeface="Times New Roman" panose="02020603050405020304" pitchFamily="18" charset="0"/>
                <a:cs typeface="Times New Roman" panose="02020603050405020304" pitchFamily="18" charset="0"/>
              </a:rPr>
              <a:t>nueva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norma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provee</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alternativas</a:t>
            </a:r>
            <a:r>
              <a:rPr lang="en-US" altLang="en-US" sz="2400" dirty="0">
                <a:latin typeface="Times New Roman" panose="02020603050405020304" pitchFamily="18" charset="0"/>
                <a:cs typeface="Times New Roman" panose="02020603050405020304" pitchFamily="18" charset="0"/>
              </a:rPr>
              <a:t> flexibles. Los </a:t>
            </a:r>
            <a:r>
              <a:rPr lang="en-US" altLang="en-US" sz="2400" dirty="0" err="1">
                <a:latin typeface="Times New Roman" panose="02020603050405020304" pitchFamily="18" charset="0"/>
                <a:cs typeface="Times New Roman" panose="02020603050405020304" pitchFamily="18" charset="0"/>
              </a:rPr>
              <a:t>empleadores</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pueden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escoger</a:t>
            </a:r>
            <a:r>
              <a:rPr lang="en-US" altLang="en-US" sz="2400" dirty="0">
                <a:latin typeface="Times New Roman" panose="02020603050405020304" pitchFamily="18" charset="0"/>
                <a:cs typeface="Times New Roman" panose="02020603050405020304" pitchFamily="18" charset="0"/>
              </a:rPr>
              <a:t>;</a:t>
            </a:r>
          </a:p>
          <a:p>
            <a:pPr marL="800100" lvl="1" indent="-342900">
              <a:spcBef>
                <a:spcPct val="0"/>
              </a:spcBef>
              <a:spcAft>
                <a:spcPts val="1200"/>
              </a:spcAft>
              <a:buFont typeface="Wingdings" panose="05000000000000000000" pitchFamily="2" charset="2"/>
              <a:buChar char="§"/>
            </a:pPr>
            <a:r>
              <a:rPr lang="en-US" altLang="en-US" sz="2400" b="1" dirty="0" err="1">
                <a:latin typeface="Times New Roman" panose="02020603050405020304" pitchFamily="18" charset="0"/>
                <a:cs typeface="Times New Roman" panose="02020603050405020304" pitchFamily="18" charset="0"/>
              </a:rPr>
              <a:t>Métodos</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específicos</a:t>
            </a:r>
            <a:r>
              <a:rPr lang="en-US" altLang="en-US" sz="2400" b="1" dirty="0">
                <a:latin typeface="Times New Roman" panose="02020603050405020304" pitchFamily="18" charset="0"/>
                <a:cs typeface="Times New Roman" panose="02020603050405020304" pitchFamily="18" charset="0"/>
              </a:rPr>
              <a:t> de control de </a:t>
            </a:r>
            <a:r>
              <a:rPr lang="en-US" altLang="en-US" sz="2400" b="1" dirty="0" err="1">
                <a:latin typeface="Times New Roman" panose="02020603050405020304" pitchFamily="18" charset="0"/>
                <a:cs typeface="Times New Roman" panose="02020603050405020304" pitchFamily="18" charset="0"/>
              </a:rPr>
              <a:t>exposición</a:t>
            </a:r>
            <a:endParaRPr lang="en-US" altLang="en-US" sz="2400" b="1" dirty="0">
              <a:latin typeface="Times New Roman" panose="02020603050405020304" pitchFamily="18" charset="0"/>
              <a:cs typeface="Times New Roman" panose="02020603050405020304" pitchFamily="18" charset="0"/>
            </a:endParaRPr>
          </a:p>
          <a:p>
            <a:pPr lvl="2">
              <a:spcBef>
                <a:spcPct val="0"/>
              </a:spcBef>
              <a:spcAft>
                <a:spcPts val="1200"/>
              </a:spcAft>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Use </a:t>
            </a:r>
            <a:r>
              <a:rPr lang="en-US" altLang="en-US" dirty="0" err="1">
                <a:latin typeface="Times New Roman" panose="02020603050405020304" pitchFamily="18" charset="0"/>
                <a:cs typeface="Times New Roman" panose="02020603050405020304" pitchFamily="18" charset="0"/>
              </a:rPr>
              <a:t>método</a:t>
            </a:r>
            <a:r>
              <a:rPr lang="en-US" altLang="en-US" dirty="0">
                <a:latin typeface="Times New Roman" panose="02020603050405020304" pitchFamily="18" charset="0"/>
                <a:cs typeface="Times New Roman" panose="02020603050405020304" pitchFamily="18" charset="0"/>
              </a:rPr>
              <a:t> de control </a:t>
            </a:r>
            <a:r>
              <a:rPr lang="en-US" altLang="en-US" dirty="0" err="1">
                <a:latin typeface="Times New Roman" panose="02020603050405020304" pitchFamily="18" charset="0"/>
                <a:cs typeface="Times New Roman" panose="02020603050405020304" pitchFamily="18" charset="0"/>
              </a:rPr>
              <a:t>consignado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en</a:t>
            </a:r>
            <a:r>
              <a:rPr lang="en-US" altLang="en-US" dirty="0">
                <a:latin typeface="Times New Roman" panose="02020603050405020304" pitchFamily="18" charset="0"/>
                <a:cs typeface="Times New Roman" panose="02020603050405020304" pitchFamily="18" charset="0"/>
              </a:rPr>
              <a:t> la </a:t>
            </a:r>
            <a:r>
              <a:rPr lang="en-US" altLang="en-US" dirty="0" err="1">
                <a:latin typeface="Times New Roman" panose="02020603050405020304" pitchFamily="18" charset="0"/>
                <a:cs typeface="Times New Roman" panose="02020603050405020304" pitchFamily="18" charset="0"/>
              </a:rPr>
              <a:t>Tabla</a:t>
            </a:r>
            <a:r>
              <a:rPr lang="en-US" altLang="en-US" dirty="0">
                <a:latin typeface="Times New Roman" panose="02020603050405020304" pitchFamily="18" charset="0"/>
                <a:cs typeface="Times New Roman" panose="02020603050405020304" pitchFamily="18" charset="0"/>
              </a:rPr>
              <a:t> 1 de la </a:t>
            </a:r>
            <a:r>
              <a:rPr lang="en-US" altLang="en-US" dirty="0" err="1">
                <a:latin typeface="Times New Roman" panose="02020603050405020304" pitchFamily="18" charset="0"/>
                <a:cs typeface="Times New Roman" panose="02020603050405020304" pitchFamily="18" charset="0"/>
              </a:rPr>
              <a:t>norma</a:t>
            </a:r>
            <a:r>
              <a:rPr lang="en-US" altLang="en-US" b="1"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de </a:t>
            </a:r>
            <a:r>
              <a:rPr lang="en-US" altLang="en-US" dirty="0" err="1">
                <a:latin typeface="Times New Roman" panose="02020603050405020304" pitchFamily="18" charset="0"/>
                <a:cs typeface="Times New Roman" panose="02020603050405020304" pitchFamily="18" charset="0"/>
              </a:rPr>
              <a:t>construcción</a:t>
            </a:r>
            <a:r>
              <a:rPr lang="en-US" altLang="en-US" dirty="0">
                <a:latin typeface="Times New Roman" panose="02020603050405020304" pitchFamily="18" charset="0"/>
                <a:cs typeface="Times New Roman" panose="02020603050405020304" pitchFamily="18" charset="0"/>
              </a:rPr>
              <a:t>; o </a:t>
            </a:r>
          </a:p>
          <a:p>
            <a:pPr marL="800100" lvl="1" indent="-342900">
              <a:spcBef>
                <a:spcPct val="0"/>
              </a:spcBef>
              <a:spcAft>
                <a:spcPts val="600"/>
              </a:spcAft>
              <a:buFont typeface="Wingdings" panose="05000000000000000000" pitchFamily="2" charset="2"/>
              <a:buChar char="§"/>
            </a:pPr>
            <a:r>
              <a:rPr lang="en-US" altLang="en-US" sz="2400" b="1" dirty="0" err="1">
                <a:latin typeface="Times New Roman" panose="02020603050405020304" pitchFamily="18" charset="0"/>
                <a:cs typeface="Times New Roman" panose="02020603050405020304" pitchFamily="18" charset="0"/>
              </a:rPr>
              <a:t>Métodos</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alternativos</a:t>
            </a:r>
            <a:r>
              <a:rPr lang="en-US" altLang="en-US" sz="2400" b="1" dirty="0">
                <a:latin typeface="Times New Roman" panose="02020603050405020304" pitchFamily="18" charset="0"/>
                <a:cs typeface="Times New Roman" panose="02020603050405020304" pitchFamily="18" charset="0"/>
              </a:rPr>
              <a:t> de control de </a:t>
            </a:r>
            <a:r>
              <a:rPr lang="en-US" altLang="en-US" sz="2400" b="1" dirty="0" err="1">
                <a:latin typeface="Times New Roman" panose="02020603050405020304" pitchFamily="18" charset="0"/>
                <a:cs typeface="Times New Roman" panose="02020603050405020304" pitchFamily="18" charset="0"/>
              </a:rPr>
              <a:t>exposición</a:t>
            </a:r>
            <a:endParaRPr lang="en-US" altLang="en-US" sz="2400" b="1" dirty="0">
              <a:latin typeface="Times New Roman" panose="02020603050405020304" pitchFamily="18" charset="0"/>
              <a:cs typeface="Times New Roman" panose="02020603050405020304" pitchFamily="18" charset="0"/>
            </a:endParaRPr>
          </a:p>
          <a:p>
            <a:pPr lvl="2">
              <a:spcBef>
                <a:spcPct val="0"/>
              </a:spcBef>
              <a:spcAft>
                <a:spcPts val="600"/>
              </a:spcAft>
              <a:buFont typeface="Wingdings" panose="05000000000000000000" pitchFamily="2" charset="2"/>
              <a:buChar char="§"/>
            </a:pPr>
            <a:r>
              <a:rPr lang="en-US" altLang="en-US" dirty="0" err="1">
                <a:latin typeface="Times New Roman" panose="02020603050405020304" pitchFamily="18" charset="0"/>
                <a:cs typeface="Times New Roman" panose="02020603050405020304" pitchFamily="18" charset="0"/>
              </a:rPr>
              <a:t>Mida</a:t>
            </a:r>
            <a:r>
              <a:rPr lang="en-US" altLang="en-US" dirty="0">
                <a:latin typeface="Times New Roman" panose="02020603050405020304" pitchFamily="18" charset="0"/>
                <a:cs typeface="Times New Roman" panose="02020603050405020304" pitchFamily="18" charset="0"/>
              </a:rPr>
              <a:t> la </a:t>
            </a:r>
            <a:r>
              <a:rPr lang="en-US" altLang="en-US" dirty="0" err="1">
                <a:latin typeface="Times New Roman" panose="02020603050405020304" pitchFamily="18" charset="0"/>
                <a:cs typeface="Times New Roman" panose="02020603050405020304" pitchFamily="18" charset="0"/>
              </a:rPr>
              <a:t>exposición</a:t>
            </a:r>
            <a:r>
              <a:rPr lang="en-US" altLang="en-US" dirty="0">
                <a:latin typeface="Times New Roman" panose="02020603050405020304" pitchFamily="18" charset="0"/>
                <a:cs typeface="Times New Roman" panose="02020603050405020304" pitchFamily="18" charset="0"/>
              </a:rPr>
              <a:t> de </a:t>
            </a:r>
            <a:r>
              <a:rPr lang="en-US" altLang="en-US" dirty="0" err="1">
                <a:latin typeface="Times New Roman" panose="02020603050405020304" pitchFamily="18" charset="0"/>
                <a:cs typeface="Times New Roman" panose="02020603050405020304" pitchFamily="18" charset="0"/>
              </a:rPr>
              <a:t>trabajadores</a:t>
            </a:r>
            <a:r>
              <a:rPr lang="en-US" altLang="en-US" dirty="0">
                <a:latin typeface="Times New Roman" panose="02020603050405020304" pitchFamily="18" charset="0"/>
                <a:cs typeface="Times New Roman" panose="02020603050405020304" pitchFamily="18" charset="0"/>
              </a:rPr>
              <a:t> a </a:t>
            </a:r>
            <a:r>
              <a:rPr lang="en-US" altLang="en-US" dirty="0" err="1">
                <a:latin typeface="Times New Roman" panose="02020603050405020304" pitchFamily="18" charset="0"/>
                <a:cs typeface="Times New Roman" panose="02020603050405020304" pitchFamily="18" charset="0"/>
              </a:rPr>
              <a:t>sílice</a:t>
            </a:r>
            <a:r>
              <a:rPr lang="en-US" altLang="en-US" dirty="0">
                <a:latin typeface="Times New Roman" panose="02020603050405020304" pitchFamily="18" charset="0"/>
                <a:cs typeface="Times New Roman" panose="02020603050405020304" pitchFamily="18" charset="0"/>
              </a:rPr>
              <a:t> y </a:t>
            </a:r>
            <a:r>
              <a:rPr lang="en-US" altLang="en-US" dirty="0" err="1">
                <a:latin typeface="Times New Roman" panose="02020603050405020304" pitchFamily="18" charset="0"/>
                <a:cs typeface="Times New Roman" panose="02020603050405020304" pitchFamily="18" charset="0"/>
              </a:rPr>
              <a:t>decida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independientemente</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qué</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método</a:t>
            </a:r>
            <a:r>
              <a:rPr lang="en-US" altLang="en-US" dirty="0">
                <a:latin typeface="Times New Roman" panose="02020603050405020304" pitchFamily="18" charset="0"/>
                <a:cs typeface="Times New Roman" panose="02020603050405020304" pitchFamily="18" charset="0"/>
              </a:rPr>
              <a:t> de control </a:t>
            </a:r>
            <a:r>
              <a:rPr lang="en-US" altLang="en-US" dirty="0" err="1">
                <a:latin typeface="Times New Roman" panose="02020603050405020304" pitchFamily="18" charset="0"/>
                <a:cs typeface="Times New Roman" panose="02020603050405020304" pitchFamily="18" charset="0"/>
              </a:rPr>
              <a:t>es</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mejor</a:t>
            </a:r>
            <a:r>
              <a:rPr lang="en-US" altLang="en-US" dirty="0">
                <a:latin typeface="Times New Roman" panose="02020603050405020304" pitchFamily="18" charset="0"/>
                <a:cs typeface="Times New Roman" panose="02020603050405020304" pitchFamily="18" charset="0"/>
              </a:rPr>
              <a:t> para </a:t>
            </a:r>
            <a:r>
              <a:rPr lang="en-US" altLang="en-US" dirty="0" err="1">
                <a:latin typeface="Times New Roman" panose="02020603050405020304" pitchFamily="18" charset="0"/>
                <a:cs typeface="Times New Roman" panose="02020603050405020304" pitchFamily="18" charset="0"/>
              </a:rPr>
              <a:t>limitar</a:t>
            </a:r>
            <a:r>
              <a:rPr lang="en-US" altLang="en-US" dirty="0">
                <a:latin typeface="Times New Roman" panose="02020603050405020304" pitchFamily="18" charset="0"/>
                <a:cs typeface="Times New Roman" panose="02020603050405020304" pitchFamily="18" charset="0"/>
              </a:rPr>
              <a:t> la </a:t>
            </a:r>
            <a:r>
              <a:rPr lang="en-US" altLang="en-US" dirty="0" err="1">
                <a:latin typeface="Times New Roman" panose="02020603050405020304" pitchFamily="18" charset="0"/>
                <a:cs typeface="Times New Roman" panose="02020603050405020304" pitchFamily="18" charset="0"/>
              </a:rPr>
              <a:t>exposición</a:t>
            </a:r>
            <a:r>
              <a:rPr lang="en-US" altLang="en-US" dirty="0">
                <a:latin typeface="Times New Roman" panose="02020603050405020304" pitchFamily="18" charset="0"/>
                <a:cs typeface="Times New Roman" panose="02020603050405020304" pitchFamily="18" charset="0"/>
              </a:rPr>
              <a:t> de </a:t>
            </a:r>
            <a:r>
              <a:rPr lang="en-US" altLang="en-US" dirty="0" err="1">
                <a:latin typeface="Times New Roman" panose="02020603050405020304" pitchFamily="18" charset="0"/>
                <a:cs typeface="Times New Roman" panose="02020603050405020304" pitchFamily="18" charset="0"/>
              </a:rPr>
              <a:t>acuerdo</a:t>
            </a:r>
            <a:r>
              <a:rPr lang="en-US" altLang="en-US" dirty="0">
                <a:latin typeface="Times New Roman" panose="02020603050405020304" pitchFamily="18" charset="0"/>
                <a:cs typeface="Times New Roman" panose="02020603050405020304" pitchFamily="18" charset="0"/>
              </a:rPr>
              <a:t> al PEL </a:t>
            </a:r>
            <a:r>
              <a:rPr lang="en-US" altLang="en-US" dirty="0" err="1">
                <a:latin typeface="Times New Roman" panose="02020603050405020304" pitchFamily="18" charset="0"/>
                <a:cs typeface="Times New Roman" panose="02020603050405020304" pitchFamily="18" charset="0"/>
              </a:rPr>
              <a:t>en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centro</a:t>
            </a:r>
            <a:r>
              <a:rPr lang="en-US" altLang="en-US" dirty="0">
                <a:latin typeface="Times New Roman" panose="02020603050405020304" pitchFamily="18" charset="0"/>
                <a:cs typeface="Times New Roman" panose="02020603050405020304" pitchFamily="18" charset="0"/>
              </a:rPr>
              <a:t> de </a:t>
            </a:r>
            <a:r>
              <a:rPr lang="en-US" altLang="en-US" dirty="0" err="1">
                <a:latin typeface="Times New Roman" panose="02020603050405020304" pitchFamily="18" charset="0"/>
                <a:cs typeface="Times New Roman" panose="02020603050405020304" pitchFamily="18" charset="0"/>
              </a:rPr>
              <a:t>trabajo</a:t>
            </a:r>
            <a:r>
              <a:rPr lang="en-US" altLang="en-US" dirty="0">
                <a:latin typeface="Times New Roman" panose="02020603050405020304" pitchFamily="18" charset="0"/>
                <a:cs typeface="Times New Roman" panose="02020603050405020304" pitchFamily="18" charset="0"/>
              </a:rPr>
              <a:t>.</a:t>
            </a:r>
          </a:p>
          <a:p>
            <a:pPr>
              <a:buFontTx/>
              <a:buNone/>
            </a:pPr>
            <a:endParaRPr lang="en-US" altLang="en-US" sz="2400" dirty="0">
              <a:latin typeface="Times New Roman" panose="02020603050405020304" pitchFamily="18" charset="0"/>
              <a:cs typeface="Times New Roman" panose="02020603050405020304" pitchFamily="18" charset="0"/>
            </a:endParaRPr>
          </a:p>
        </p:txBody>
      </p:sp>
      <p:sp>
        <p:nvSpPr>
          <p:cNvPr id="72707" name="Title 1"/>
          <p:cNvSpPr>
            <a:spLocks noGrp="1"/>
          </p:cNvSpPr>
          <p:nvPr>
            <p:ph type="title"/>
          </p:nvPr>
        </p:nvSpPr>
        <p:spPr bwMode="auto">
          <a:xfrm>
            <a:off x="2022475" y="182563"/>
            <a:ext cx="7121525" cy="1055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b="1" dirty="0" err="1">
                <a:solidFill>
                  <a:srgbClr val="FFFFFF"/>
                </a:solidFill>
                <a:latin typeface="Arial" panose="020B0604020202020204" pitchFamily="34" charset="0"/>
                <a:cs typeface="Tahoma" panose="020B0604030504040204" pitchFamily="34" charset="0"/>
              </a:rPr>
              <a:t>Métodos</a:t>
            </a:r>
            <a:r>
              <a:rPr lang="en-US" altLang="en-US" sz="2800" b="1" dirty="0">
                <a:solidFill>
                  <a:srgbClr val="FFFFFF"/>
                </a:solidFill>
                <a:latin typeface="Arial" panose="020B0604020202020204" pitchFamily="34" charset="0"/>
                <a:cs typeface="Tahoma" panose="020B0604030504040204" pitchFamily="34" charset="0"/>
              </a:rPr>
              <a:t> de Control de </a:t>
            </a:r>
            <a:r>
              <a:rPr lang="en-US" altLang="en-US" sz="2800" b="1" dirty="0" err="1">
                <a:solidFill>
                  <a:srgbClr val="FFFFFF"/>
                </a:solidFill>
                <a:latin typeface="Arial" panose="020B0604020202020204" pitchFamily="34" charset="0"/>
                <a:cs typeface="Tahoma" panose="020B0604030504040204" pitchFamily="34" charset="0"/>
              </a:rPr>
              <a:t>Exposición</a:t>
            </a:r>
            <a:r>
              <a:rPr lang="en-US" altLang="en-US" sz="2800" b="1" dirty="0">
                <a:solidFill>
                  <a:srgbClr val="FFFFFF"/>
                </a:solidFill>
                <a:latin typeface="Arial" panose="020B0604020202020204" pitchFamily="34" charset="0"/>
                <a:cs typeface="Tahoma" panose="020B0604030504040204" pitchFamily="34" charset="0"/>
              </a:rPr>
              <a:t> a </a:t>
            </a:r>
            <a:r>
              <a:rPr lang="en-US" altLang="en-US" sz="2800" b="1" dirty="0" err="1">
                <a:solidFill>
                  <a:srgbClr val="FFFFFF"/>
                </a:solidFill>
                <a:latin typeface="Arial" panose="020B0604020202020204" pitchFamily="34" charset="0"/>
                <a:cs typeface="Tahoma" panose="020B0604030504040204" pitchFamily="34" charset="0"/>
              </a:rPr>
              <a:t>Sílice</a:t>
            </a:r>
            <a:r>
              <a:rPr lang="en-US" altLang="en-US" sz="2800" b="1" dirty="0">
                <a:solidFill>
                  <a:srgbClr val="FFFFFF"/>
                </a:solidFill>
                <a:latin typeface="Arial" panose="020B0604020202020204" pitchFamily="34" charset="0"/>
                <a:cs typeface="Tahoma" panose="020B0604030504040204" pitchFamily="34" charset="0"/>
              </a:rPr>
              <a:t>, para la </a:t>
            </a:r>
            <a:r>
              <a:rPr lang="en-US" altLang="en-US" sz="2800" b="1" dirty="0" err="1">
                <a:solidFill>
                  <a:srgbClr val="FFFFFF"/>
                </a:solidFill>
                <a:latin typeface="Arial" panose="020B0604020202020204" pitchFamily="34" charset="0"/>
                <a:cs typeface="Tahoma" panose="020B0604030504040204" pitchFamily="34" charset="0"/>
              </a:rPr>
              <a:t>Construcción</a:t>
            </a:r>
            <a:r>
              <a:rPr lang="tr-TR" altLang="en-US" sz="2800" b="1" dirty="0">
                <a:solidFill>
                  <a:srgbClr val="FFFFFF"/>
                </a:solidFill>
                <a:latin typeface="Arial" panose="020B0604020202020204" pitchFamily="34" charset="0"/>
                <a:cs typeface="Tahoma" panose="020B0604030504040204" pitchFamily="34" charset="0"/>
              </a:rPr>
              <a:t/>
            </a:r>
            <a:br>
              <a:rPr lang="tr-TR" altLang="en-US" sz="2800" b="1" dirty="0">
                <a:solidFill>
                  <a:srgbClr val="FFFFFF"/>
                </a:solidFill>
                <a:latin typeface="Arial" panose="020B0604020202020204" pitchFamily="34" charset="0"/>
                <a:cs typeface="Tahoma" panose="020B0604030504040204" pitchFamily="34" charset="0"/>
              </a:rPr>
            </a:br>
            <a:r>
              <a:rPr lang="en-US" altLang="en-US" sz="2800" b="1" dirty="0">
                <a:solidFill>
                  <a:srgbClr val="FFFFFF"/>
                </a:solidFill>
                <a:latin typeface="Arial" panose="020B0604020202020204" pitchFamily="34" charset="0"/>
                <a:cs typeface="Tahoma" panose="020B0604030504040204" pitchFamily="34" charset="0"/>
              </a:rPr>
              <a:t/>
            </a:r>
            <a:br>
              <a:rPr lang="en-US" altLang="en-US" sz="2800" b="1" dirty="0">
                <a:solidFill>
                  <a:srgbClr val="FFFFFF"/>
                </a:solidFill>
                <a:latin typeface="Arial" panose="020B0604020202020204" pitchFamily="34" charset="0"/>
                <a:cs typeface="Tahoma" panose="020B0604030504040204" pitchFamily="34" charset="0"/>
              </a:rPr>
            </a:br>
            <a:endParaRPr lang="en-US" altLang="en-US" sz="2800" b="1" dirty="0">
              <a:solidFill>
                <a:srgbClr val="FFFFFF"/>
              </a:solidFill>
              <a:latin typeface="Arial" panose="020B0604020202020204" pitchFamily="34" charset="0"/>
              <a:cs typeface="Tahoma" panose="020B060403050404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2"/>
          <p:cNvSpPr>
            <a:spLocks noGrp="1"/>
          </p:cNvSpPr>
          <p:nvPr>
            <p:ph idx="1"/>
          </p:nvPr>
        </p:nvSpPr>
        <p:spPr bwMode="auto">
          <a:xfrm>
            <a:off x="0" y="1549400"/>
            <a:ext cx="9228138" cy="4994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spcAft>
                <a:spcPts val="600"/>
              </a:spcAft>
            </a:pPr>
            <a:r>
              <a:rPr lang="en-US" altLang="en-US" sz="2300" b="1">
                <a:latin typeface="Times New Roman" panose="02020603050405020304" pitchFamily="18" charset="0"/>
                <a:cs typeface="Times New Roman" panose="02020603050405020304" pitchFamily="18" charset="0"/>
              </a:rPr>
              <a:t>Tabla 1 (</a:t>
            </a:r>
            <a:r>
              <a:rPr lang="en-US" altLang="en-US" sz="2300" i="1">
                <a:latin typeface="Times New Roman" panose="02020603050405020304" pitchFamily="18" charset="0"/>
                <a:cs typeface="Times New Roman" panose="02020603050405020304" pitchFamily="18" charset="0"/>
              </a:rPr>
              <a:t>puede ser vista en </a:t>
            </a:r>
            <a:r>
              <a:rPr lang="en-US" altLang="en-US" sz="2000" b="1" i="1">
                <a:latin typeface="Times New Roman" panose="02020603050405020304" pitchFamily="18" charset="0"/>
                <a:cs typeface="Times New Roman" panose="02020603050405020304" pitchFamily="18" charset="0"/>
                <a:hlinkClick r:id="rId3"/>
              </a:rPr>
              <a:t>https://www.osha.gov/pls/oshaweb/owadisp.show _document?p_table= STANDARDS&amp;p_id=1270</a:t>
            </a:r>
            <a:r>
              <a:rPr lang="en-US" altLang="en-US" sz="2300" b="1">
                <a:latin typeface="Times New Roman" panose="02020603050405020304" pitchFamily="18" charset="0"/>
                <a:cs typeface="Times New Roman" panose="02020603050405020304" pitchFamily="18" charset="0"/>
              </a:rPr>
              <a:t>)</a:t>
            </a:r>
          </a:p>
          <a:p>
            <a:pPr marL="914400" lvl="1" indent="-457200">
              <a:spcAft>
                <a:spcPts val="600"/>
              </a:spcAft>
              <a:buFont typeface="Wingdings" panose="05000000000000000000" pitchFamily="2" charset="2"/>
              <a:buChar char="§"/>
            </a:pPr>
            <a:r>
              <a:rPr lang="en-US" altLang="en-US" sz="2300">
                <a:latin typeface="Times New Roman" panose="02020603050405020304" pitchFamily="18" charset="0"/>
                <a:cs typeface="Times New Roman" panose="02020603050405020304" pitchFamily="18" charset="0"/>
              </a:rPr>
              <a:t>Lista 18 tareas comunes cubriendo varios tipos de herramientas o equipo encontrados en sitios de construcción (Obras) </a:t>
            </a:r>
          </a:p>
          <a:p>
            <a:pPr marL="914400" lvl="1" indent="-457200">
              <a:spcAft>
                <a:spcPts val="600"/>
              </a:spcAft>
              <a:buFont typeface="Wingdings" panose="05000000000000000000" pitchFamily="2" charset="2"/>
              <a:buChar char="§"/>
            </a:pPr>
            <a:r>
              <a:rPr lang="en-US" altLang="en-US" sz="2300">
                <a:latin typeface="Times New Roman" panose="02020603050405020304" pitchFamily="18" charset="0"/>
                <a:cs typeface="Times New Roman" panose="02020603050405020304" pitchFamily="18" charset="0"/>
              </a:rPr>
              <a:t>Describe controles de ingeniería (Métodos Especificados de Control de Exposición) cuando se trabaja con materiales que contienen sílice </a:t>
            </a:r>
          </a:p>
          <a:p>
            <a:pPr>
              <a:spcAft>
                <a:spcPts val="600"/>
              </a:spcAft>
            </a:pPr>
            <a:r>
              <a:rPr lang="en-US" altLang="en-US" sz="2300" b="1" u="sng">
                <a:latin typeface="Times New Roman" panose="02020603050405020304" pitchFamily="18" charset="0"/>
                <a:cs typeface="Times New Roman" panose="02020603050405020304" pitchFamily="18" charset="0"/>
              </a:rPr>
              <a:t>Los empleadores</a:t>
            </a:r>
            <a:r>
              <a:rPr lang="en-US" altLang="en-US" sz="2300" u="sng">
                <a:latin typeface="Times New Roman" panose="02020603050405020304" pitchFamily="18" charset="0"/>
                <a:cs typeface="Times New Roman" panose="02020603050405020304" pitchFamily="18" charset="0"/>
              </a:rPr>
              <a:t> </a:t>
            </a:r>
            <a:r>
              <a:rPr lang="en-US" altLang="en-US" sz="2300" b="1" u="sng">
                <a:latin typeface="Times New Roman" panose="02020603050405020304" pitchFamily="18" charset="0"/>
                <a:cs typeface="Times New Roman" panose="02020603050405020304" pitchFamily="18" charset="0"/>
              </a:rPr>
              <a:t>que cumplan con la Tabla 1 no están obligados a realizar evaluaciones de exposición, o cumplir con el umbral del PEL para los empleados desempeñando tareas que crean exposiciones.</a:t>
            </a:r>
            <a:r>
              <a:rPr lang="en-US" altLang="en-US" sz="2300" u="sng">
                <a:latin typeface="Times New Roman" panose="02020603050405020304" pitchFamily="18" charset="0"/>
                <a:cs typeface="Times New Roman" panose="02020603050405020304" pitchFamily="18" charset="0"/>
              </a:rPr>
              <a:t> </a:t>
            </a:r>
          </a:p>
          <a:p>
            <a:pPr marL="914400" lvl="1" indent="-457200">
              <a:spcAft>
                <a:spcPts val="600"/>
              </a:spcAft>
              <a:buFont typeface="Wingdings" panose="05000000000000000000" pitchFamily="2" charset="2"/>
              <a:buChar char="§"/>
            </a:pPr>
            <a:r>
              <a:rPr lang="en-US" altLang="en-US" sz="2300">
                <a:latin typeface="Times New Roman" panose="02020603050405020304" pitchFamily="18" charset="0"/>
                <a:cs typeface="Times New Roman" panose="02020603050405020304" pitchFamily="18" charset="0"/>
              </a:rPr>
              <a:t>El cumplimiento de la Tabla 1 representa la implementación plena y correcta de los controles de ingeniería. </a:t>
            </a:r>
            <a:r>
              <a:rPr lang="en-US" altLang="en-US" sz="2300" b="1">
                <a:latin typeface="Times New Roman" panose="02020603050405020304" pitchFamily="18" charset="0"/>
                <a:cs typeface="Times New Roman" panose="02020603050405020304" pitchFamily="18" charset="0"/>
              </a:rPr>
              <a:t> </a:t>
            </a:r>
            <a:endParaRPr lang="en-US" altLang="en-US" sz="2300">
              <a:latin typeface="Times New Roman" panose="02020603050405020304" pitchFamily="18" charset="0"/>
              <a:cs typeface="Times New Roman" panose="02020603050405020304" pitchFamily="18" charset="0"/>
            </a:endParaRPr>
          </a:p>
        </p:txBody>
      </p:sp>
      <p:sp>
        <p:nvSpPr>
          <p:cNvPr id="74755" name="Title 1"/>
          <p:cNvSpPr>
            <a:spLocks noGrp="1"/>
          </p:cNvSpPr>
          <p:nvPr>
            <p:ph type="title"/>
          </p:nvPr>
        </p:nvSpPr>
        <p:spPr bwMode="auto">
          <a:xfrm>
            <a:off x="2106613" y="0"/>
            <a:ext cx="7037387" cy="750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b="1" dirty="0" err="1">
                <a:solidFill>
                  <a:srgbClr val="FFFFFF"/>
                </a:solidFill>
                <a:latin typeface="Arial" panose="020B0604020202020204" pitchFamily="34" charset="0"/>
                <a:cs typeface="Tahoma" panose="020B0604030504040204" pitchFamily="34" charset="0"/>
              </a:rPr>
              <a:t>Métodos</a:t>
            </a:r>
            <a:r>
              <a:rPr lang="en-US" altLang="en-US" sz="2800" b="1" dirty="0">
                <a:solidFill>
                  <a:srgbClr val="FFFFFF"/>
                </a:solidFill>
                <a:latin typeface="Arial" panose="020B0604020202020204" pitchFamily="34" charset="0"/>
                <a:cs typeface="Tahoma" panose="020B0604030504040204" pitchFamily="34" charset="0"/>
              </a:rPr>
              <a:t> </a:t>
            </a:r>
            <a:r>
              <a:rPr lang="en-US" altLang="en-US" sz="2800" b="1" dirty="0" err="1">
                <a:solidFill>
                  <a:srgbClr val="FFFFFF"/>
                </a:solidFill>
                <a:latin typeface="Arial" panose="020B0604020202020204" pitchFamily="34" charset="0"/>
                <a:cs typeface="Tahoma" panose="020B0604030504040204" pitchFamily="34" charset="0"/>
              </a:rPr>
              <a:t>Especificados</a:t>
            </a:r>
            <a:r>
              <a:rPr lang="en-US" altLang="en-US" sz="2800" b="1" dirty="0">
                <a:solidFill>
                  <a:srgbClr val="FFFFFF"/>
                </a:solidFill>
                <a:latin typeface="Arial" panose="020B0604020202020204" pitchFamily="34" charset="0"/>
                <a:cs typeface="Tahoma" panose="020B0604030504040204" pitchFamily="34" charset="0"/>
              </a:rPr>
              <a:t> de Control de </a:t>
            </a:r>
            <a:r>
              <a:rPr lang="en-US" altLang="en-US" sz="2800" b="1" dirty="0" err="1">
                <a:solidFill>
                  <a:srgbClr val="FFFFFF"/>
                </a:solidFill>
                <a:latin typeface="Arial" panose="020B0604020202020204" pitchFamily="34" charset="0"/>
                <a:cs typeface="Tahoma" panose="020B0604030504040204" pitchFamily="34" charset="0"/>
              </a:rPr>
              <a:t>Exposición</a:t>
            </a:r>
            <a:r>
              <a:rPr lang="en-US" altLang="en-US" sz="2800" b="1" dirty="0">
                <a:solidFill>
                  <a:srgbClr val="FFFFFF"/>
                </a:solidFill>
                <a:latin typeface="Arial" panose="020B0604020202020204" pitchFamily="34" charset="0"/>
                <a:cs typeface="Tahoma" panose="020B0604030504040204" pitchFamily="34" charset="0"/>
              </a:rPr>
              <a:t> </a:t>
            </a:r>
            <a:r>
              <a:rPr lang="en-US" altLang="en-US" sz="2800" b="1" dirty="0" err="1">
                <a:solidFill>
                  <a:srgbClr val="FFFFFF"/>
                </a:solidFill>
                <a:latin typeface="Arial" panose="020B0604020202020204" pitchFamily="34" charset="0"/>
                <a:cs typeface="Tahoma" panose="020B0604030504040204" pitchFamily="34" charset="0"/>
              </a:rPr>
              <a:t>en</a:t>
            </a:r>
            <a:r>
              <a:rPr lang="en-US" altLang="en-US" sz="2800" b="1" dirty="0">
                <a:solidFill>
                  <a:srgbClr val="FFFFFF"/>
                </a:solidFill>
                <a:latin typeface="Arial" panose="020B0604020202020204" pitchFamily="34" charset="0"/>
                <a:cs typeface="Tahoma" panose="020B0604030504040204" pitchFamily="34" charset="0"/>
              </a:rPr>
              <a:t> la Norma de OSHA </a:t>
            </a:r>
            <a:r>
              <a:rPr lang="en-US" altLang="en-US" sz="2800" b="1" dirty="0" err="1">
                <a:solidFill>
                  <a:srgbClr val="FFFFFF"/>
                </a:solidFill>
                <a:latin typeface="Arial" panose="020B0604020202020204" pitchFamily="34" charset="0"/>
                <a:cs typeface="Tahoma" panose="020B0604030504040204" pitchFamily="34" charset="0"/>
              </a:rPr>
              <a:t>sobre</a:t>
            </a:r>
            <a:r>
              <a:rPr lang="en-US" altLang="en-US" sz="2800" b="1" dirty="0">
                <a:solidFill>
                  <a:srgbClr val="FFFFFF"/>
                </a:solidFill>
                <a:latin typeface="Arial" panose="020B0604020202020204" pitchFamily="34" charset="0"/>
                <a:cs typeface="Tahoma" panose="020B0604030504040204" pitchFamily="34" charset="0"/>
              </a:rPr>
              <a:t> </a:t>
            </a:r>
            <a:r>
              <a:rPr lang="en-US" altLang="en-US" sz="2800" b="1" dirty="0" err="1">
                <a:solidFill>
                  <a:srgbClr val="FFFFFF"/>
                </a:solidFill>
                <a:latin typeface="Arial" panose="020B0604020202020204" pitchFamily="34" charset="0"/>
                <a:cs typeface="Tahoma" panose="020B0604030504040204" pitchFamily="34" charset="0"/>
              </a:rPr>
              <a:t>Sílice</a:t>
            </a:r>
            <a:endParaRPr lang="en-US" altLang="en-US" sz="2800" b="1" dirty="0">
              <a:solidFill>
                <a:srgbClr val="FFFFFF"/>
              </a:solidFill>
              <a:latin typeface="Arial" panose="020B0604020202020204" pitchFamily="34" charset="0"/>
              <a:cs typeface="Tahoma" panose="020B060403050404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Content Placeholder 2"/>
          <p:cNvSpPr>
            <a:spLocks noGrp="1"/>
          </p:cNvSpPr>
          <p:nvPr>
            <p:ph idx="1"/>
          </p:nvPr>
        </p:nvSpPr>
        <p:spPr bwMode="auto">
          <a:xfrm>
            <a:off x="0" y="1527175"/>
            <a:ext cx="9144000" cy="4994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spcAft>
                <a:spcPts val="600"/>
              </a:spcAft>
            </a:pPr>
            <a:r>
              <a:rPr lang="en-US" altLang="en-US" sz="2300" b="1">
                <a:latin typeface="Times New Roman" panose="02020603050405020304" pitchFamily="18" charset="0"/>
                <a:cs typeface="Times New Roman" panose="02020603050405020304" pitchFamily="18" charset="0"/>
              </a:rPr>
              <a:t>Los empleados desempeñando tareas de la Tabla 1 incluyen:  </a:t>
            </a:r>
          </a:p>
          <a:p>
            <a:pPr lvl="1">
              <a:spcAft>
                <a:spcPts val="600"/>
              </a:spcAft>
            </a:pPr>
            <a:r>
              <a:rPr lang="en-US" altLang="en-US" sz="2300">
                <a:latin typeface="Times New Roman" panose="02020603050405020304" pitchFamily="18" charset="0"/>
                <a:cs typeface="Times New Roman" panose="02020603050405020304" pitchFamily="18" charset="0"/>
              </a:rPr>
              <a:t>Operador de equipos; ayudantes, trabajadores y otros empleados que están asistiendo en la tarea; o cualquier otro empleado responsable de completar la tarea. </a:t>
            </a:r>
          </a:p>
          <a:p>
            <a:pPr>
              <a:spcAft>
                <a:spcPts val="600"/>
              </a:spcAft>
            </a:pPr>
            <a:r>
              <a:rPr lang="ja-JP" altLang="en-US" sz="2300" b="1">
                <a:latin typeface="Times New Roman" panose="02020603050405020304" pitchFamily="18" charset="0"/>
                <a:cs typeface="Times New Roman" panose="02020603050405020304" pitchFamily="18" charset="0"/>
              </a:rPr>
              <a:t>“</a:t>
            </a:r>
            <a:r>
              <a:rPr lang="en-US" altLang="ja-JP" sz="2300" b="1">
                <a:latin typeface="Times New Roman" panose="02020603050405020304" pitchFamily="18" charset="0"/>
                <a:cs typeface="Times New Roman" panose="02020603050405020304" pitchFamily="18" charset="0"/>
              </a:rPr>
              <a:t>implementado plenamente y correctamente</a:t>
            </a:r>
            <a:r>
              <a:rPr lang="ja-JP" altLang="en-US" sz="2300" b="1">
                <a:latin typeface="Times New Roman" panose="02020603050405020304" pitchFamily="18" charset="0"/>
                <a:cs typeface="Times New Roman" panose="02020603050405020304" pitchFamily="18" charset="0"/>
              </a:rPr>
              <a:t>”</a:t>
            </a:r>
            <a:r>
              <a:rPr lang="en-US" altLang="ja-JP" sz="2300" b="1">
                <a:latin typeface="Times New Roman" panose="02020603050405020304" pitchFamily="18" charset="0"/>
                <a:cs typeface="Times New Roman" panose="02020603050405020304" pitchFamily="18" charset="0"/>
              </a:rPr>
              <a:t> significa que:</a:t>
            </a:r>
          </a:p>
          <a:p>
            <a:pPr lvl="1">
              <a:spcAft>
                <a:spcPts val="600"/>
              </a:spcAft>
            </a:pPr>
            <a:r>
              <a:rPr lang="en-US" altLang="en-US" sz="2300">
                <a:latin typeface="Times New Roman" panose="02020603050405020304" pitchFamily="18" charset="0"/>
                <a:cs typeface="Times New Roman" panose="02020603050405020304" pitchFamily="18" charset="0"/>
              </a:rPr>
              <a:t>Los controles están en curso, operando apropiadamente y mantenidos de acuerdo a las instrucciones de los fabricantes, y los trabajadores saben cómo usarlos.  </a:t>
            </a:r>
          </a:p>
        </p:txBody>
      </p:sp>
      <p:sp>
        <p:nvSpPr>
          <p:cNvPr id="76803" name="Title 1"/>
          <p:cNvSpPr>
            <a:spLocks noGrp="1"/>
          </p:cNvSpPr>
          <p:nvPr>
            <p:ph type="title"/>
          </p:nvPr>
        </p:nvSpPr>
        <p:spPr bwMode="auto">
          <a:xfrm>
            <a:off x="2106613" y="0"/>
            <a:ext cx="7037387" cy="750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b="1" dirty="0" err="1">
                <a:solidFill>
                  <a:srgbClr val="FFFFFF"/>
                </a:solidFill>
                <a:latin typeface="Arial" panose="020B0604020202020204" pitchFamily="34" charset="0"/>
                <a:cs typeface="Tahoma" panose="020B0604030504040204" pitchFamily="34" charset="0"/>
              </a:rPr>
              <a:t>Métodos</a:t>
            </a:r>
            <a:r>
              <a:rPr lang="en-US" altLang="en-US" sz="2800" b="1" dirty="0">
                <a:solidFill>
                  <a:srgbClr val="FFFFFF"/>
                </a:solidFill>
                <a:latin typeface="Arial" panose="020B0604020202020204" pitchFamily="34" charset="0"/>
                <a:cs typeface="Tahoma" panose="020B0604030504040204" pitchFamily="34" charset="0"/>
              </a:rPr>
              <a:t> </a:t>
            </a:r>
            <a:r>
              <a:rPr lang="en-US" altLang="en-US" sz="2800" b="1" dirty="0" err="1">
                <a:solidFill>
                  <a:srgbClr val="FFFFFF"/>
                </a:solidFill>
                <a:latin typeface="Arial" panose="020B0604020202020204" pitchFamily="34" charset="0"/>
                <a:cs typeface="Tahoma" panose="020B0604030504040204" pitchFamily="34" charset="0"/>
              </a:rPr>
              <a:t>Especificados</a:t>
            </a:r>
            <a:r>
              <a:rPr lang="en-US" altLang="en-US" sz="2800" b="1" dirty="0">
                <a:solidFill>
                  <a:srgbClr val="FFFFFF"/>
                </a:solidFill>
                <a:latin typeface="Arial" panose="020B0604020202020204" pitchFamily="34" charset="0"/>
                <a:cs typeface="Tahoma" panose="020B0604030504040204" pitchFamily="34" charset="0"/>
              </a:rPr>
              <a:t> de Control de </a:t>
            </a:r>
            <a:r>
              <a:rPr lang="en-US" altLang="en-US" sz="2800" b="1" dirty="0" err="1">
                <a:solidFill>
                  <a:srgbClr val="FFFFFF"/>
                </a:solidFill>
                <a:latin typeface="Arial" panose="020B0604020202020204" pitchFamily="34" charset="0"/>
                <a:cs typeface="Tahoma" panose="020B0604030504040204" pitchFamily="34" charset="0"/>
              </a:rPr>
              <a:t>Exposición</a:t>
            </a:r>
            <a:r>
              <a:rPr lang="en-US" altLang="en-US" sz="2800" b="1" dirty="0">
                <a:solidFill>
                  <a:srgbClr val="FFFFFF"/>
                </a:solidFill>
                <a:latin typeface="Arial" panose="020B0604020202020204" pitchFamily="34" charset="0"/>
                <a:cs typeface="Tahoma" panose="020B0604030504040204" pitchFamily="34" charset="0"/>
              </a:rPr>
              <a:t> </a:t>
            </a:r>
            <a:r>
              <a:rPr lang="en-US" altLang="en-US" sz="2800" b="1" dirty="0" err="1">
                <a:solidFill>
                  <a:srgbClr val="FFFFFF"/>
                </a:solidFill>
                <a:latin typeface="Arial" panose="020B0604020202020204" pitchFamily="34" charset="0"/>
                <a:cs typeface="Tahoma" panose="020B0604030504040204" pitchFamily="34" charset="0"/>
              </a:rPr>
              <a:t>en</a:t>
            </a:r>
            <a:r>
              <a:rPr lang="en-US" altLang="en-US" sz="2800" b="1" dirty="0">
                <a:solidFill>
                  <a:srgbClr val="FFFFFF"/>
                </a:solidFill>
                <a:latin typeface="Arial" panose="020B0604020202020204" pitchFamily="34" charset="0"/>
                <a:cs typeface="Tahoma" panose="020B0604030504040204" pitchFamily="34" charset="0"/>
              </a:rPr>
              <a:t> la Norma de OSHA </a:t>
            </a:r>
            <a:r>
              <a:rPr lang="en-US" altLang="en-US" sz="2800" b="1" dirty="0" err="1">
                <a:solidFill>
                  <a:srgbClr val="FFFFFF"/>
                </a:solidFill>
                <a:latin typeface="Arial" panose="020B0604020202020204" pitchFamily="34" charset="0"/>
                <a:cs typeface="Tahoma" panose="020B0604030504040204" pitchFamily="34" charset="0"/>
              </a:rPr>
              <a:t>sobre</a:t>
            </a:r>
            <a:r>
              <a:rPr lang="en-US" altLang="en-US" sz="2800" b="1" dirty="0">
                <a:solidFill>
                  <a:srgbClr val="FFFFFF"/>
                </a:solidFill>
                <a:latin typeface="Arial" panose="020B0604020202020204" pitchFamily="34" charset="0"/>
                <a:cs typeface="Tahoma" panose="020B0604030504040204" pitchFamily="34" charset="0"/>
              </a:rPr>
              <a:t> </a:t>
            </a:r>
            <a:r>
              <a:rPr lang="en-US" altLang="en-US" sz="2800" b="1" dirty="0" err="1">
                <a:solidFill>
                  <a:srgbClr val="FFFFFF"/>
                </a:solidFill>
                <a:latin typeface="Arial" panose="020B0604020202020204" pitchFamily="34" charset="0"/>
                <a:cs typeface="Tahoma" panose="020B0604030504040204" pitchFamily="34" charset="0"/>
              </a:rPr>
              <a:t>Sílice</a:t>
            </a:r>
            <a:r>
              <a:rPr lang="en-US" altLang="en-US" sz="2800" b="1" dirty="0">
                <a:solidFill>
                  <a:srgbClr val="FFFFFF"/>
                </a:solidFill>
                <a:latin typeface="Arial" panose="020B0604020202020204" pitchFamily="34" charset="0"/>
                <a:cs typeface="Tahoma" panose="020B0604030504040204" pitchFamily="34" charset="0"/>
              </a:rPr>
              <a:t> – cont.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2114550" y="158750"/>
            <a:ext cx="7024688" cy="885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b="1" dirty="0" err="1">
                <a:solidFill>
                  <a:srgbClr val="FFFFFF"/>
                </a:solidFill>
                <a:latin typeface="Arial" panose="020B0604020202020204" pitchFamily="34" charset="0"/>
                <a:cs typeface="Tahoma" panose="020B0604030504040204" pitchFamily="34" charset="0"/>
              </a:rPr>
              <a:t>Controles</a:t>
            </a:r>
            <a:r>
              <a:rPr lang="en-US" altLang="en-US" sz="2800" b="1" dirty="0">
                <a:solidFill>
                  <a:srgbClr val="FFFFFF"/>
                </a:solidFill>
                <a:latin typeface="Arial" panose="020B0604020202020204" pitchFamily="34" charset="0"/>
                <a:cs typeface="Tahoma" panose="020B0604030504040204" pitchFamily="34" charset="0"/>
              </a:rPr>
              <a:t> de </a:t>
            </a:r>
            <a:r>
              <a:rPr lang="en-US" altLang="en-US" sz="2800" b="1" dirty="0" err="1">
                <a:solidFill>
                  <a:srgbClr val="FFFFFF"/>
                </a:solidFill>
                <a:latin typeface="Arial" panose="020B0604020202020204" pitchFamily="34" charset="0"/>
                <a:cs typeface="Tahoma" panose="020B0604030504040204" pitchFamily="34" charset="0"/>
              </a:rPr>
              <a:t>Ingeniería</a:t>
            </a:r>
            <a:r>
              <a:rPr lang="en-US" altLang="en-US" sz="2800" b="1" dirty="0">
                <a:solidFill>
                  <a:srgbClr val="FFFFFF"/>
                </a:solidFill>
                <a:latin typeface="Arial" panose="020B0604020202020204" pitchFamily="34" charset="0"/>
                <a:cs typeface="Tahoma" panose="020B0604030504040204" pitchFamily="34" charset="0"/>
              </a:rPr>
              <a:t> para la </a:t>
            </a:r>
            <a:r>
              <a:rPr lang="en-US" altLang="en-US" sz="2800" b="1" dirty="0" err="1">
                <a:solidFill>
                  <a:srgbClr val="FFFFFF"/>
                </a:solidFill>
                <a:latin typeface="Arial" panose="020B0604020202020204" pitchFamily="34" charset="0"/>
                <a:cs typeface="Tahoma" panose="020B0604030504040204" pitchFamily="34" charset="0"/>
              </a:rPr>
              <a:t>Exposición</a:t>
            </a:r>
            <a:r>
              <a:rPr lang="en-US" altLang="en-US" sz="2800" b="1" dirty="0">
                <a:solidFill>
                  <a:srgbClr val="FFFFFF"/>
                </a:solidFill>
                <a:latin typeface="Arial" panose="020B0604020202020204" pitchFamily="34" charset="0"/>
                <a:cs typeface="Tahoma" panose="020B0604030504040204" pitchFamily="34" charset="0"/>
              </a:rPr>
              <a:t> a </a:t>
            </a:r>
            <a:r>
              <a:rPr lang="en-US" altLang="en-US" sz="2800" b="1" dirty="0" err="1">
                <a:solidFill>
                  <a:srgbClr val="FFFFFF"/>
                </a:solidFill>
                <a:latin typeface="Arial" panose="020B0604020202020204" pitchFamily="34" charset="0"/>
                <a:cs typeface="Tahoma" panose="020B0604030504040204" pitchFamily="34" charset="0"/>
              </a:rPr>
              <a:t>Sílice</a:t>
            </a:r>
            <a:r>
              <a:rPr lang="en-US" altLang="en-US" sz="2800" b="1" dirty="0">
                <a:solidFill>
                  <a:srgbClr val="FFFFFF"/>
                </a:solidFill>
                <a:latin typeface="Arial" panose="020B0604020202020204" pitchFamily="34" charset="0"/>
                <a:cs typeface="Tahoma" panose="020B0604030504040204" pitchFamily="34" charset="0"/>
              </a:rPr>
              <a:t>   </a:t>
            </a:r>
          </a:p>
        </p:txBody>
      </p:sp>
      <p:sp>
        <p:nvSpPr>
          <p:cNvPr id="78851" name="Content Placeholder 2"/>
          <p:cNvSpPr>
            <a:spLocks noGrp="1"/>
          </p:cNvSpPr>
          <p:nvPr>
            <p:ph idx="1"/>
          </p:nvPr>
        </p:nvSpPr>
        <p:spPr bwMode="auto">
          <a:xfrm>
            <a:off x="0" y="1301750"/>
            <a:ext cx="6765925" cy="5224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1600" dirty="0">
                <a:latin typeface="Times New Roman" panose="02020603050405020304" pitchFamily="18" charset="0"/>
                <a:cs typeface="Times New Roman" panose="02020603050405020304" pitchFamily="18" charset="0"/>
              </a:rPr>
              <a:t>Si se genera </a:t>
            </a:r>
            <a:r>
              <a:rPr lang="en-US" altLang="en-US" sz="1600" dirty="0" err="1">
                <a:latin typeface="Times New Roman" panose="02020603050405020304" pitchFamily="18" charset="0"/>
                <a:cs typeface="Times New Roman" panose="02020603050405020304" pitchFamily="18" charset="0"/>
              </a:rPr>
              <a:t>sílice</a:t>
            </a:r>
            <a:r>
              <a:rPr lang="en-US" altLang="en-US" sz="1600" dirty="0">
                <a:latin typeface="Times New Roman" panose="02020603050405020304" pitchFamily="18" charset="0"/>
                <a:cs typeface="Times New Roman" panose="02020603050405020304" pitchFamily="18" charset="0"/>
              </a:rPr>
              <a:t>, OSHA </a:t>
            </a:r>
            <a:r>
              <a:rPr lang="en-US" altLang="en-US" sz="1600" dirty="0" err="1">
                <a:latin typeface="Times New Roman" panose="02020603050405020304" pitchFamily="18" charset="0"/>
                <a:cs typeface="Times New Roman" panose="02020603050405020304" pitchFamily="18" charset="0"/>
              </a:rPr>
              <a:t>requiere</a:t>
            </a:r>
            <a:r>
              <a:rPr lang="en-US" altLang="en-US" sz="1600" dirty="0">
                <a:latin typeface="Times New Roman" panose="02020603050405020304" pitchFamily="18" charset="0"/>
                <a:cs typeface="Times New Roman" panose="02020603050405020304" pitchFamily="18" charset="0"/>
              </a:rPr>
              <a:t> </a:t>
            </a:r>
            <a:r>
              <a:rPr lang="en-US" altLang="en-US" sz="1600" u="sng" dirty="0" err="1">
                <a:latin typeface="Times New Roman" panose="02020603050405020304" pitchFamily="18" charset="0"/>
                <a:cs typeface="Times New Roman" panose="02020603050405020304" pitchFamily="18" charset="0"/>
              </a:rPr>
              <a:t>controles</a:t>
            </a:r>
            <a:r>
              <a:rPr lang="en-US" altLang="en-US" sz="1600" u="sng" dirty="0">
                <a:latin typeface="Times New Roman" panose="02020603050405020304" pitchFamily="18" charset="0"/>
                <a:cs typeface="Times New Roman" panose="02020603050405020304" pitchFamily="18" charset="0"/>
              </a:rPr>
              <a:t> de </a:t>
            </a:r>
            <a:r>
              <a:rPr lang="en-US" altLang="en-US" sz="1600" u="sng" dirty="0" err="1">
                <a:latin typeface="Times New Roman" panose="02020603050405020304" pitchFamily="18" charset="0"/>
                <a:cs typeface="Times New Roman" panose="02020603050405020304" pitchFamily="18" charset="0"/>
              </a:rPr>
              <a:t>ingeniería</a:t>
            </a:r>
            <a:r>
              <a:rPr lang="en-US" altLang="en-US" sz="1600" b="1" dirty="0">
                <a:latin typeface="Times New Roman" panose="02020603050405020304" pitchFamily="18" charset="0"/>
                <a:cs typeface="Times New Roman" panose="02020603050405020304" pitchFamily="18" charset="0"/>
              </a:rPr>
              <a:t> </a:t>
            </a:r>
            <a:r>
              <a:rPr lang="en-US" altLang="en-US" sz="1600" dirty="0">
                <a:latin typeface="Times New Roman" panose="02020603050405020304" pitchFamily="18" charset="0"/>
                <a:cs typeface="Times New Roman" panose="02020603050405020304" pitchFamily="18" charset="0"/>
              </a:rPr>
              <a:t>que </a:t>
            </a:r>
            <a:r>
              <a:rPr lang="en-US" altLang="en-US" sz="1600" dirty="0" err="1">
                <a:latin typeface="Times New Roman" panose="02020603050405020304" pitchFamily="18" charset="0"/>
                <a:cs typeface="Times New Roman" panose="02020603050405020304" pitchFamily="18" charset="0"/>
              </a:rPr>
              <a:t>involucra</a:t>
            </a:r>
            <a:r>
              <a:rPr lang="en-US" altLang="en-US" sz="1600" dirty="0">
                <a:latin typeface="Times New Roman" panose="02020603050405020304" pitchFamily="18" charset="0"/>
                <a:cs typeface="Times New Roman" panose="02020603050405020304" pitchFamily="18" charset="0"/>
              </a:rPr>
              <a:t> un </a:t>
            </a:r>
            <a:r>
              <a:rPr lang="en-US" altLang="en-US" sz="1600" dirty="0" err="1">
                <a:latin typeface="Times New Roman" panose="02020603050405020304" pitchFamily="18" charset="0"/>
                <a:cs typeface="Times New Roman" panose="02020603050405020304" pitchFamily="18" charset="0"/>
              </a:rPr>
              <a:t>proceso</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mecánico</a:t>
            </a:r>
            <a:r>
              <a:rPr lang="en-US" altLang="en-US" sz="1600" dirty="0">
                <a:latin typeface="Times New Roman" panose="02020603050405020304" pitchFamily="18" charset="0"/>
                <a:cs typeface="Times New Roman" panose="02020603050405020304" pitchFamily="18" charset="0"/>
              </a:rPr>
              <a:t> para </a:t>
            </a:r>
            <a:r>
              <a:rPr lang="en-US" altLang="en-US" sz="1600" dirty="0" err="1">
                <a:latin typeface="Times New Roman" panose="02020603050405020304" pitchFamily="18" charset="0"/>
                <a:cs typeface="Times New Roman" panose="02020603050405020304" pitchFamily="18" charset="0"/>
              </a:rPr>
              <a:t>eliminar</a:t>
            </a:r>
            <a:r>
              <a:rPr lang="en-US" altLang="en-US" sz="1600" dirty="0">
                <a:latin typeface="Times New Roman" panose="02020603050405020304" pitchFamily="18" charset="0"/>
                <a:cs typeface="Times New Roman" panose="02020603050405020304" pitchFamily="18" charset="0"/>
              </a:rPr>
              <a:t> la </a:t>
            </a:r>
            <a:r>
              <a:rPr lang="en-US" altLang="en-US" sz="1600" dirty="0" err="1">
                <a:latin typeface="Times New Roman" panose="02020603050405020304" pitchFamily="18" charset="0"/>
                <a:cs typeface="Times New Roman" panose="02020603050405020304" pitchFamily="18" charset="0"/>
              </a:rPr>
              <a:t>exposición</a:t>
            </a:r>
            <a:r>
              <a:rPr lang="en-US" altLang="en-US" sz="1600" dirty="0">
                <a:latin typeface="Times New Roman" panose="02020603050405020304" pitchFamily="18" charset="0"/>
                <a:cs typeface="Times New Roman" panose="02020603050405020304" pitchFamily="18" charset="0"/>
              </a:rPr>
              <a:t> a </a:t>
            </a:r>
            <a:r>
              <a:rPr lang="en-US" altLang="en-US" sz="1600" dirty="0" err="1">
                <a:latin typeface="Times New Roman" panose="02020603050405020304" pitchFamily="18" charset="0"/>
                <a:cs typeface="Times New Roman" panose="02020603050405020304" pitchFamily="18" charset="0"/>
              </a:rPr>
              <a:t>polvo</a:t>
            </a:r>
            <a:r>
              <a:rPr lang="en-US" altLang="en-US" sz="1600" dirty="0">
                <a:latin typeface="Times New Roman" panose="02020603050405020304" pitchFamily="18" charset="0"/>
                <a:cs typeface="Times New Roman" panose="02020603050405020304" pitchFamily="18" charset="0"/>
              </a:rPr>
              <a:t> de </a:t>
            </a:r>
            <a:r>
              <a:rPr lang="en-US" altLang="en-US" sz="1600" dirty="0" err="1">
                <a:latin typeface="Times New Roman" panose="02020603050405020304" pitchFamily="18" charset="0"/>
                <a:cs typeface="Times New Roman" panose="02020603050405020304" pitchFamily="18" charset="0"/>
              </a:rPr>
              <a:t>sílice</a:t>
            </a:r>
            <a:r>
              <a:rPr lang="en-US" altLang="en-US" sz="1600" dirty="0">
                <a:latin typeface="Times New Roman" panose="02020603050405020304" pitchFamily="18" charset="0"/>
                <a:cs typeface="Times New Roman" panose="02020603050405020304" pitchFamily="18" charset="0"/>
              </a:rPr>
              <a:t>.  </a:t>
            </a:r>
          </a:p>
          <a:p>
            <a:pPr>
              <a:buFontTx/>
              <a:buNone/>
            </a:pPr>
            <a:endParaRPr lang="en-US" altLang="en-US" sz="1600" dirty="0">
              <a:latin typeface="Times New Roman" panose="02020603050405020304" pitchFamily="18" charset="0"/>
              <a:cs typeface="Times New Roman" panose="02020603050405020304" pitchFamily="18" charset="0"/>
            </a:endParaRPr>
          </a:p>
          <a:p>
            <a:r>
              <a:rPr lang="en-US" altLang="en-US" sz="1600" dirty="0">
                <a:latin typeface="Times New Roman" panose="02020603050405020304" pitchFamily="18" charset="0"/>
                <a:cs typeface="Times New Roman" panose="02020603050405020304" pitchFamily="18" charset="0"/>
              </a:rPr>
              <a:t>Se </a:t>
            </a:r>
            <a:r>
              <a:rPr lang="en-US" altLang="en-US" sz="1600" dirty="0" err="1">
                <a:latin typeface="Times New Roman" panose="02020603050405020304" pitchFamily="18" charset="0"/>
                <a:cs typeface="Times New Roman" panose="02020603050405020304" pitchFamily="18" charset="0"/>
              </a:rPr>
              <a:t>usan</a:t>
            </a:r>
            <a:r>
              <a:rPr lang="en-US" altLang="en-US" sz="1600" dirty="0">
                <a:latin typeface="Times New Roman" panose="02020603050405020304" pitchFamily="18" charset="0"/>
                <a:cs typeface="Times New Roman" panose="02020603050405020304" pitchFamily="18" charset="0"/>
              </a:rPr>
              <a:t> 2 </a:t>
            </a:r>
            <a:r>
              <a:rPr lang="en-US" altLang="en-US" sz="1600" dirty="0" err="1">
                <a:latin typeface="Times New Roman" panose="02020603050405020304" pitchFamily="18" charset="0"/>
                <a:cs typeface="Times New Roman" panose="02020603050405020304" pitchFamily="18" charset="0"/>
              </a:rPr>
              <a:t>métodos</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principales</a:t>
            </a:r>
            <a:r>
              <a:rPr lang="en-US" altLang="en-US" sz="1600" b="1" dirty="0">
                <a:latin typeface="Times New Roman" panose="02020603050405020304" pitchFamily="18" charset="0"/>
                <a:cs typeface="Times New Roman" panose="02020603050405020304" pitchFamily="18" charset="0"/>
              </a:rPr>
              <a:t> </a:t>
            </a:r>
            <a:r>
              <a:rPr lang="en-US" altLang="en-US" sz="1600" dirty="0">
                <a:latin typeface="Times New Roman" panose="02020603050405020304" pitchFamily="18" charset="0"/>
                <a:cs typeface="Times New Roman" panose="02020603050405020304" pitchFamily="18" charset="0"/>
              </a:rPr>
              <a:t>para </a:t>
            </a:r>
            <a:r>
              <a:rPr lang="en-US" altLang="en-US" sz="1600" dirty="0" err="1">
                <a:latin typeface="Times New Roman" panose="02020603050405020304" pitchFamily="18" charset="0"/>
                <a:cs typeface="Times New Roman" panose="02020603050405020304" pitchFamily="18" charset="0"/>
              </a:rPr>
              <a:t>controlar</a:t>
            </a:r>
            <a:r>
              <a:rPr lang="en-US" altLang="en-US" sz="1600" dirty="0">
                <a:latin typeface="Times New Roman" panose="02020603050405020304" pitchFamily="18" charset="0"/>
                <a:cs typeface="Times New Roman" panose="02020603050405020304" pitchFamily="18" charset="0"/>
              </a:rPr>
              <a:t> el </a:t>
            </a:r>
            <a:r>
              <a:rPr lang="en-US" altLang="en-US" sz="1600" dirty="0" err="1">
                <a:latin typeface="Times New Roman" panose="02020603050405020304" pitchFamily="18" charset="0"/>
                <a:cs typeface="Times New Roman" panose="02020603050405020304" pitchFamily="18" charset="0"/>
              </a:rPr>
              <a:t>polvo</a:t>
            </a:r>
            <a:r>
              <a:rPr lang="en-US" altLang="en-US" sz="1600" dirty="0">
                <a:latin typeface="Times New Roman" panose="02020603050405020304" pitchFamily="18" charset="0"/>
                <a:cs typeface="Times New Roman" panose="02020603050405020304" pitchFamily="18" charset="0"/>
              </a:rPr>
              <a:t> de </a:t>
            </a:r>
            <a:r>
              <a:rPr lang="en-US" altLang="en-US" sz="1600" dirty="0" err="1">
                <a:latin typeface="Times New Roman" panose="02020603050405020304" pitchFamily="18" charset="0"/>
                <a:cs typeface="Times New Roman" panose="02020603050405020304" pitchFamily="18" charset="0"/>
              </a:rPr>
              <a:t>sílice</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mientras</a:t>
            </a:r>
            <a:r>
              <a:rPr lang="en-US" altLang="en-US" sz="1600" dirty="0">
                <a:latin typeface="Times New Roman" panose="02020603050405020304" pitchFamily="18" charset="0"/>
                <a:cs typeface="Times New Roman" panose="02020603050405020304" pitchFamily="18" charset="0"/>
              </a:rPr>
              <a:t> se </a:t>
            </a:r>
            <a:r>
              <a:rPr lang="en-US" altLang="en-US" sz="1600" dirty="0" err="1">
                <a:latin typeface="Times New Roman" panose="02020603050405020304" pitchFamily="18" charset="0"/>
                <a:cs typeface="Times New Roman" panose="02020603050405020304" pitchFamily="18" charset="0"/>
              </a:rPr>
              <a:t>está</a:t>
            </a:r>
            <a:r>
              <a:rPr lang="en-US" altLang="en-US" sz="1600" dirty="0">
                <a:latin typeface="Times New Roman" panose="02020603050405020304" pitchFamily="18" charset="0"/>
                <a:cs typeface="Times New Roman" panose="02020603050405020304" pitchFamily="18" charset="0"/>
              </a:rPr>
              <a:t> operando  </a:t>
            </a:r>
          </a:p>
          <a:p>
            <a:pPr>
              <a:buFontTx/>
              <a:buNone/>
            </a:pPr>
            <a:endParaRPr lang="en-US" altLang="en-US" sz="1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altLang="en-US" sz="1600" b="1" u="sng" dirty="0" err="1">
                <a:latin typeface="Times New Roman" panose="02020603050405020304" pitchFamily="18" charset="0"/>
                <a:cs typeface="Times New Roman" panose="02020603050405020304" pitchFamily="18" charset="0"/>
              </a:rPr>
              <a:t>Sistemas</a:t>
            </a:r>
            <a:r>
              <a:rPr lang="en-US" altLang="en-US" sz="1600" b="1" u="sng" dirty="0">
                <a:latin typeface="Times New Roman" panose="02020603050405020304" pitchFamily="18" charset="0"/>
                <a:cs typeface="Times New Roman" panose="02020603050405020304" pitchFamily="18" charset="0"/>
              </a:rPr>
              <a:t> </a:t>
            </a:r>
            <a:r>
              <a:rPr lang="en-US" altLang="en-US" sz="1600" b="1" u="sng" dirty="0" err="1">
                <a:latin typeface="Times New Roman" panose="02020603050405020304" pitchFamily="18" charset="0"/>
                <a:cs typeface="Times New Roman" panose="02020603050405020304" pitchFamily="18" charset="0"/>
              </a:rPr>
              <a:t>Integrados</a:t>
            </a:r>
            <a:r>
              <a:rPr lang="en-US" altLang="en-US" sz="1600" b="1" u="sng" dirty="0">
                <a:latin typeface="Times New Roman" panose="02020603050405020304" pitchFamily="18" charset="0"/>
                <a:cs typeface="Times New Roman" panose="02020603050405020304" pitchFamily="18" charset="0"/>
              </a:rPr>
              <a:t> de </a:t>
            </a:r>
            <a:r>
              <a:rPr lang="en-US" altLang="en-US" sz="1600" b="1" u="sng" dirty="0" err="1">
                <a:latin typeface="Times New Roman" panose="02020603050405020304" pitchFamily="18" charset="0"/>
                <a:cs typeface="Times New Roman" panose="02020603050405020304" pitchFamily="18" charset="0"/>
              </a:rPr>
              <a:t>Transmisión</a:t>
            </a:r>
            <a:r>
              <a:rPr lang="en-US" altLang="en-US" sz="1600" b="1" u="sng" dirty="0">
                <a:latin typeface="Times New Roman" panose="02020603050405020304" pitchFamily="18" charset="0"/>
                <a:cs typeface="Times New Roman" panose="02020603050405020304" pitchFamily="18" charset="0"/>
              </a:rPr>
              <a:t> de Agua (IWDS) </a:t>
            </a:r>
          </a:p>
          <a:p>
            <a:pPr lvl="1">
              <a:buFont typeface="Courier New" panose="02070309020205020404" pitchFamily="49" charset="0"/>
              <a:buChar char="o"/>
            </a:pPr>
            <a:r>
              <a:rPr lang="en-US" altLang="en-US" sz="1600" dirty="0">
                <a:latin typeface="Times New Roman" panose="02020603050405020304" pitchFamily="18" charset="0"/>
                <a:cs typeface="Times New Roman" panose="02020603050405020304" pitchFamily="18" charset="0"/>
              </a:rPr>
              <a:t>Agua </a:t>
            </a:r>
            <a:r>
              <a:rPr lang="en-US" altLang="en-US" sz="1600" dirty="0" err="1">
                <a:latin typeface="Times New Roman" panose="02020603050405020304" pitchFamily="18" charset="0"/>
                <a:cs typeface="Times New Roman" panose="02020603050405020304" pitchFamily="18" charset="0"/>
              </a:rPr>
              <a:t>es</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proveída</a:t>
            </a:r>
            <a:r>
              <a:rPr lang="en-US" altLang="en-US" sz="1600" dirty="0">
                <a:latin typeface="Times New Roman" panose="02020603050405020304" pitchFamily="18" charset="0"/>
                <a:cs typeface="Times New Roman" panose="02020603050405020304" pitchFamily="18" charset="0"/>
              </a:rPr>
              <a:t> al </a:t>
            </a:r>
            <a:r>
              <a:rPr lang="en-US" altLang="en-US" sz="1600" dirty="0" err="1">
                <a:latin typeface="Times New Roman" panose="02020603050405020304" pitchFamily="18" charset="0"/>
                <a:cs typeface="Times New Roman" panose="02020603050405020304" pitchFamily="18" charset="0"/>
              </a:rPr>
              <a:t>equipo</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por</a:t>
            </a:r>
            <a:r>
              <a:rPr lang="en-US" altLang="en-US" sz="1600" dirty="0">
                <a:latin typeface="Times New Roman" panose="02020603050405020304" pitchFamily="18" charset="0"/>
                <a:cs typeface="Times New Roman" panose="02020603050405020304" pitchFamily="18" charset="0"/>
              </a:rPr>
              <a:t>  </a:t>
            </a:r>
          </a:p>
          <a:p>
            <a:pPr lvl="2">
              <a:buFont typeface="Courier New" panose="02070309020205020404" pitchFamily="49" charset="0"/>
              <a:buChar char="o"/>
            </a:pPr>
            <a:r>
              <a:rPr lang="en-US" altLang="en-US" sz="1600" dirty="0">
                <a:latin typeface="Times New Roman" panose="02020603050405020304" pitchFamily="18" charset="0"/>
                <a:cs typeface="Times New Roman" panose="02020603050405020304" pitchFamily="18" charset="0"/>
              </a:rPr>
              <a:t>un </a:t>
            </a:r>
            <a:r>
              <a:rPr lang="en-US" altLang="en-US" sz="1600" dirty="0" err="1">
                <a:latin typeface="Times New Roman" panose="02020603050405020304" pitchFamily="18" charset="0"/>
                <a:cs typeface="Times New Roman" panose="02020603050405020304" pitchFamily="18" charset="0"/>
              </a:rPr>
              <a:t>contenedor</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presurizado</a:t>
            </a:r>
            <a:r>
              <a:rPr lang="en-US" altLang="en-US" sz="1600" dirty="0">
                <a:latin typeface="Times New Roman" panose="02020603050405020304" pitchFamily="18" charset="0"/>
                <a:cs typeface="Times New Roman" panose="02020603050405020304" pitchFamily="18" charset="0"/>
              </a:rPr>
              <a:t>,</a:t>
            </a:r>
          </a:p>
          <a:p>
            <a:pPr lvl="2">
              <a:buFont typeface="Courier New" panose="02070309020205020404" pitchFamily="49" charset="0"/>
              <a:buChar char="o"/>
            </a:pPr>
            <a:r>
              <a:rPr lang="en-US" altLang="en-US" sz="1600" dirty="0" err="1">
                <a:latin typeface="Times New Roman" panose="02020603050405020304" pitchFamily="18" charset="0"/>
                <a:cs typeface="Times New Roman" panose="02020603050405020304" pitchFamily="18" charset="0"/>
              </a:rPr>
              <a:t>una</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fuente</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constante</a:t>
            </a:r>
            <a:r>
              <a:rPr lang="en-US" altLang="en-US" sz="1600" dirty="0">
                <a:latin typeface="Times New Roman" panose="02020603050405020304" pitchFamily="18" charset="0"/>
                <a:cs typeface="Times New Roman" panose="02020603050405020304" pitchFamily="18" charset="0"/>
              </a:rPr>
              <a:t> de </a:t>
            </a:r>
            <a:r>
              <a:rPr lang="en-US" altLang="en-US" sz="1600" dirty="0" err="1">
                <a:latin typeface="Times New Roman" panose="02020603050405020304" pitchFamily="18" charset="0"/>
                <a:cs typeface="Times New Roman" panose="02020603050405020304" pitchFamily="18" charset="0"/>
              </a:rPr>
              <a:t>agua</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ejemplo</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una</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manguera</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conectada</a:t>
            </a:r>
            <a:r>
              <a:rPr lang="en-US" altLang="en-US" sz="1600" dirty="0">
                <a:latin typeface="Times New Roman" panose="02020603050405020304" pitchFamily="18" charset="0"/>
                <a:cs typeface="Times New Roman" panose="02020603050405020304" pitchFamily="18" charset="0"/>
              </a:rPr>
              <a:t> a un </a:t>
            </a:r>
            <a:r>
              <a:rPr lang="en-US" altLang="en-US" sz="1600" dirty="0" err="1">
                <a:latin typeface="Times New Roman" panose="02020603050405020304" pitchFamily="18" charset="0"/>
                <a:cs typeface="Times New Roman" panose="02020603050405020304" pitchFamily="18" charset="0"/>
              </a:rPr>
              <a:t>grifo</a:t>
            </a:r>
            <a:endParaRPr lang="en-US" altLang="en-US" sz="1600" dirty="0">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r>
              <a:rPr lang="en-US" altLang="en-US" sz="1600" dirty="0">
                <a:latin typeface="Times New Roman" panose="02020603050405020304" pitchFamily="18" charset="0"/>
                <a:cs typeface="Times New Roman" panose="02020603050405020304" pitchFamily="18" charset="0"/>
              </a:rPr>
              <a:t>El </a:t>
            </a:r>
            <a:r>
              <a:rPr lang="en-US" altLang="en-US" sz="1600" dirty="0" err="1">
                <a:latin typeface="Times New Roman" panose="02020603050405020304" pitchFamily="18" charset="0"/>
                <a:cs typeface="Times New Roman" panose="02020603050405020304" pitchFamily="18" charset="0"/>
              </a:rPr>
              <a:t>uso</a:t>
            </a:r>
            <a:r>
              <a:rPr lang="en-US" altLang="en-US" sz="1600" dirty="0">
                <a:latin typeface="Times New Roman" panose="02020603050405020304" pitchFamily="18" charset="0"/>
                <a:cs typeface="Times New Roman" panose="02020603050405020304" pitchFamily="18" charset="0"/>
              </a:rPr>
              <a:t> de </a:t>
            </a:r>
            <a:r>
              <a:rPr lang="en-US" altLang="en-US" sz="1600" dirty="0" err="1">
                <a:latin typeface="Times New Roman" panose="02020603050405020304" pitchFamily="18" charset="0"/>
                <a:cs typeface="Times New Roman" panose="02020603050405020304" pitchFamily="18" charset="0"/>
              </a:rPr>
              <a:t>agua</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generalmente</a:t>
            </a:r>
            <a:r>
              <a:rPr lang="en-US" altLang="en-US" sz="1600" dirty="0">
                <a:latin typeface="Times New Roman" panose="02020603050405020304" pitchFamily="18" charset="0"/>
                <a:cs typeface="Times New Roman" panose="02020603050405020304" pitchFamily="18" charset="0"/>
              </a:rPr>
              <a:t> reduce </a:t>
            </a:r>
            <a:r>
              <a:rPr lang="en-US" altLang="en-US" sz="1600" dirty="0" err="1">
                <a:latin typeface="Times New Roman" panose="02020603050405020304" pitchFamily="18" charset="0"/>
                <a:cs typeface="Times New Roman" panose="02020603050405020304" pitchFamily="18" charset="0"/>
              </a:rPr>
              <a:t>los</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niveles</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por</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debajo</a:t>
            </a:r>
            <a:r>
              <a:rPr lang="en-US" altLang="en-US" sz="1600" dirty="0">
                <a:latin typeface="Times New Roman" panose="02020603050405020304" pitchFamily="18" charset="0"/>
                <a:cs typeface="Times New Roman" panose="02020603050405020304" pitchFamily="18" charset="0"/>
              </a:rPr>
              <a:t> del PEL </a:t>
            </a:r>
            <a:r>
              <a:rPr lang="en-US" altLang="en-US" sz="1600" dirty="0" err="1">
                <a:latin typeface="Times New Roman" panose="02020603050405020304" pitchFamily="18" charset="0"/>
                <a:cs typeface="Times New Roman" panose="02020603050405020304" pitchFamily="18" charset="0"/>
              </a:rPr>
              <a:t>en</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actividades</a:t>
            </a:r>
            <a:r>
              <a:rPr lang="en-US" altLang="en-US" sz="1600" dirty="0">
                <a:latin typeface="Times New Roman" panose="02020603050405020304" pitchFamily="18" charset="0"/>
                <a:cs typeface="Times New Roman" panose="02020603050405020304" pitchFamily="18" charset="0"/>
              </a:rPr>
              <a:t> de la </a:t>
            </a:r>
            <a:r>
              <a:rPr lang="en-US" altLang="en-US" sz="1600" dirty="0" err="1">
                <a:latin typeface="Times New Roman" panose="02020603050405020304" pitchFamily="18" charset="0"/>
                <a:cs typeface="Times New Roman" panose="02020603050405020304" pitchFamily="18" charset="0"/>
              </a:rPr>
              <a:t>construcción</a:t>
            </a:r>
            <a:r>
              <a:rPr lang="en-US" altLang="en-US" sz="1600" dirty="0">
                <a:latin typeface="Times New Roman" panose="02020603050405020304" pitchFamily="18" charset="0"/>
                <a:cs typeface="Times New Roman" panose="02020603050405020304" pitchFamily="18" charset="0"/>
              </a:rPr>
              <a:t>.  </a:t>
            </a:r>
          </a:p>
          <a:p>
            <a:pPr lvl="1"/>
            <a:endParaRPr lang="en-US" altLang="en-US" sz="1600"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r>
              <a:rPr lang="en-US" altLang="en-US" sz="1600" b="1" u="sng" dirty="0" err="1">
                <a:latin typeface="Times New Roman" panose="02020603050405020304" pitchFamily="18" charset="0"/>
                <a:cs typeface="Times New Roman" panose="02020603050405020304" pitchFamily="18" charset="0"/>
              </a:rPr>
              <a:t>Sistemas</a:t>
            </a:r>
            <a:r>
              <a:rPr lang="en-US" altLang="en-US" sz="1600" b="1" u="sng" dirty="0">
                <a:latin typeface="Times New Roman" panose="02020603050405020304" pitchFamily="18" charset="0"/>
                <a:cs typeface="Times New Roman" panose="02020603050405020304" pitchFamily="18" charset="0"/>
              </a:rPr>
              <a:t> de </a:t>
            </a:r>
            <a:r>
              <a:rPr lang="en-US" altLang="en-US" sz="1600" b="1" u="sng" dirty="0" err="1">
                <a:latin typeface="Times New Roman" panose="02020603050405020304" pitchFamily="18" charset="0"/>
                <a:cs typeface="Times New Roman" panose="02020603050405020304" pitchFamily="18" charset="0"/>
              </a:rPr>
              <a:t>Aspiración</a:t>
            </a:r>
            <a:r>
              <a:rPr lang="en-US" altLang="en-US" sz="1600" b="1" u="sng" dirty="0">
                <a:latin typeface="Times New Roman" panose="02020603050405020304" pitchFamily="18" charset="0"/>
                <a:cs typeface="Times New Roman" panose="02020603050405020304" pitchFamily="18" charset="0"/>
              </a:rPr>
              <a:t> para </a:t>
            </a:r>
            <a:r>
              <a:rPr lang="en-US" altLang="en-US" sz="1600" b="1" u="sng" dirty="0" err="1">
                <a:latin typeface="Times New Roman" panose="02020603050405020304" pitchFamily="18" charset="0"/>
                <a:cs typeface="Times New Roman" panose="02020603050405020304" pitchFamily="18" charset="0"/>
              </a:rPr>
              <a:t>Captación</a:t>
            </a:r>
            <a:r>
              <a:rPr lang="en-US" altLang="en-US" sz="1600" b="1" u="sng" dirty="0">
                <a:latin typeface="Times New Roman" panose="02020603050405020304" pitchFamily="18" charset="0"/>
                <a:cs typeface="Times New Roman" panose="02020603050405020304" pitchFamily="18" charset="0"/>
              </a:rPr>
              <a:t> de </a:t>
            </a:r>
            <a:r>
              <a:rPr lang="en-US" altLang="en-US" sz="1600" b="1" u="sng" dirty="0" err="1">
                <a:latin typeface="Times New Roman" panose="02020603050405020304" pitchFamily="18" charset="0"/>
                <a:cs typeface="Times New Roman" panose="02020603050405020304" pitchFamily="18" charset="0"/>
              </a:rPr>
              <a:t>Polvo</a:t>
            </a:r>
            <a:r>
              <a:rPr lang="en-US" altLang="en-US" sz="1600" b="1" u="sng" dirty="0">
                <a:latin typeface="Times New Roman" panose="02020603050405020304" pitchFamily="18" charset="0"/>
                <a:cs typeface="Times New Roman" panose="02020603050405020304" pitchFamily="18" charset="0"/>
              </a:rPr>
              <a:t> (VDCS)</a:t>
            </a:r>
          </a:p>
          <a:p>
            <a:pPr lvl="1">
              <a:buFont typeface="Courier New" panose="02070309020205020404" pitchFamily="49" charset="0"/>
              <a:buChar char="o"/>
            </a:pPr>
            <a:r>
              <a:rPr lang="en-US" altLang="en-US" sz="1600" dirty="0" err="1">
                <a:latin typeface="Times New Roman" panose="02020603050405020304" pitchFamily="18" charset="0"/>
                <a:cs typeface="Times New Roman" panose="02020603050405020304" pitchFamily="18" charset="0"/>
              </a:rPr>
              <a:t>Buen</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método</a:t>
            </a:r>
            <a:r>
              <a:rPr lang="en-US" altLang="en-US" sz="1600" dirty="0">
                <a:latin typeface="Times New Roman" panose="02020603050405020304" pitchFamily="18" charset="0"/>
                <a:cs typeface="Times New Roman" panose="02020603050405020304" pitchFamily="18" charset="0"/>
              </a:rPr>
              <a:t> para </a:t>
            </a:r>
            <a:r>
              <a:rPr lang="en-US" altLang="en-US" sz="1600" dirty="0" err="1">
                <a:latin typeface="Times New Roman" panose="02020603050405020304" pitchFamily="18" charset="0"/>
                <a:cs typeface="Times New Roman" panose="02020603050405020304" pitchFamily="18" charset="0"/>
              </a:rPr>
              <a:t>reducir</a:t>
            </a:r>
            <a:r>
              <a:rPr lang="en-US" altLang="en-US" sz="1600" dirty="0">
                <a:latin typeface="Times New Roman" panose="02020603050405020304" pitchFamily="18" charset="0"/>
                <a:cs typeface="Times New Roman" panose="02020603050405020304" pitchFamily="18" charset="0"/>
              </a:rPr>
              <a:t> la </a:t>
            </a:r>
            <a:r>
              <a:rPr lang="en-US" altLang="en-US" sz="1600" dirty="0" err="1">
                <a:latin typeface="Times New Roman" panose="02020603050405020304" pitchFamily="18" charset="0"/>
                <a:cs typeface="Times New Roman" panose="02020603050405020304" pitchFamily="18" charset="0"/>
              </a:rPr>
              <a:t>exposición</a:t>
            </a:r>
            <a:r>
              <a:rPr lang="en-US" altLang="en-US" sz="1600" dirty="0">
                <a:latin typeface="Times New Roman" panose="02020603050405020304" pitchFamily="18" charset="0"/>
                <a:cs typeface="Times New Roman" panose="02020603050405020304" pitchFamily="18" charset="0"/>
              </a:rPr>
              <a:t> a </a:t>
            </a:r>
            <a:r>
              <a:rPr lang="en-US" altLang="en-US" sz="1600" dirty="0" err="1">
                <a:latin typeface="Times New Roman" panose="02020603050405020304" pitchFamily="18" charset="0"/>
                <a:cs typeface="Times New Roman" panose="02020603050405020304" pitchFamily="18" charset="0"/>
              </a:rPr>
              <a:t>sílice</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pero</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podría</a:t>
            </a:r>
            <a:r>
              <a:rPr lang="en-US" altLang="en-US" sz="1600" dirty="0">
                <a:latin typeface="Times New Roman" panose="02020603050405020304" pitchFamily="18" charset="0"/>
                <a:cs typeface="Times New Roman" panose="02020603050405020304" pitchFamily="18" charset="0"/>
              </a:rPr>
              <a:t> no </a:t>
            </a:r>
            <a:r>
              <a:rPr lang="en-US" altLang="en-US" sz="1600" dirty="0" err="1">
                <a:latin typeface="Times New Roman" panose="02020603050405020304" pitchFamily="18" charset="0"/>
                <a:cs typeface="Times New Roman" panose="02020603050405020304" pitchFamily="18" charset="0"/>
              </a:rPr>
              <a:t>ser</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confiable</a:t>
            </a:r>
            <a:r>
              <a:rPr lang="en-US" altLang="en-US" sz="1600" dirty="0">
                <a:latin typeface="Times New Roman" panose="02020603050405020304" pitchFamily="18" charset="0"/>
                <a:cs typeface="Times New Roman" panose="02020603050405020304" pitchFamily="18" charset="0"/>
              </a:rPr>
              <a:t> para </a:t>
            </a:r>
            <a:r>
              <a:rPr lang="en-US" altLang="en-US" sz="1600" dirty="0" err="1">
                <a:latin typeface="Times New Roman" panose="02020603050405020304" pitchFamily="18" charset="0"/>
                <a:cs typeface="Times New Roman" panose="02020603050405020304" pitchFamily="18" charset="0"/>
              </a:rPr>
              <a:t>mantener</a:t>
            </a:r>
            <a:r>
              <a:rPr lang="en-US" altLang="en-US" sz="1600" dirty="0">
                <a:latin typeface="Times New Roman" panose="02020603050405020304" pitchFamily="18" charset="0"/>
                <a:cs typeface="Times New Roman" panose="02020603050405020304" pitchFamily="18" charset="0"/>
              </a:rPr>
              <a:t> la </a:t>
            </a:r>
            <a:r>
              <a:rPr lang="en-US" altLang="en-US" sz="1600" dirty="0" err="1">
                <a:latin typeface="Times New Roman" panose="02020603050405020304" pitchFamily="18" charset="0"/>
                <a:cs typeface="Times New Roman" panose="02020603050405020304" pitchFamily="18" charset="0"/>
              </a:rPr>
              <a:t>exposición</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debajo</a:t>
            </a:r>
            <a:r>
              <a:rPr lang="en-US" altLang="en-US" sz="1600" dirty="0">
                <a:latin typeface="Times New Roman" panose="02020603050405020304" pitchFamily="18" charset="0"/>
                <a:cs typeface="Times New Roman" panose="02020603050405020304" pitchFamily="18" charset="0"/>
              </a:rPr>
              <a:t> del PEL</a:t>
            </a:r>
          </a:p>
          <a:p>
            <a:pPr lvl="1">
              <a:buFont typeface="Courier New" panose="02070309020205020404" pitchFamily="49" charset="0"/>
              <a:buChar char="o"/>
            </a:pPr>
            <a:r>
              <a:rPr lang="en-US" altLang="en-US" sz="1600" dirty="0">
                <a:latin typeface="Times New Roman" panose="02020603050405020304" pitchFamily="18" charset="0"/>
                <a:cs typeface="Times New Roman" panose="02020603050405020304" pitchFamily="18" charset="0"/>
              </a:rPr>
              <a:t>Los VDCSs </a:t>
            </a:r>
            <a:r>
              <a:rPr lang="en-US" altLang="en-US" sz="1600" dirty="0" err="1">
                <a:latin typeface="Times New Roman" panose="02020603050405020304" pitchFamily="18" charset="0"/>
                <a:cs typeface="Times New Roman" panose="02020603050405020304" pitchFamily="18" charset="0"/>
              </a:rPr>
              <a:t>incluyen</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captadores</a:t>
            </a:r>
            <a:r>
              <a:rPr lang="en-US" altLang="en-US" sz="1600" dirty="0">
                <a:latin typeface="Times New Roman" panose="02020603050405020304" pitchFamily="18" charset="0"/>
                <a:cs typeface="Times New Roman" panose="02020603050405020304" pitchFamily="18" charset="0"/>
              </a:rPr>
              <a:t> de </a:t>
            </a:r>
            <a:r>
              <a:rPr lang="en-US" altLang="en-US" sz="1600" dirty="0" err="1">
                <a:latin typeface="Times New Roman" panose="02020603050405020304" pitchFamily="18" charset="0"/>
                <a:cs typeface="Times New Roman" panose="02020603050405020304" pitchFamily="18" charset="0"/>
              </a:rPr>
              <a:t>polvo</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campana</a:t>
            </a:r>
            <a:r>
              <a:rPr lang="en-US" altLang="en-US" sz="1600" dirty="0">
                <a:latin typeface="Times New Roman" panose="02020603050405020304" pitchFamily="18" charset="0"/>
                <a:cs typeface="Times New Roman" panose="02020603050405020304" pitchFamily="18" charset="0"/>
              </a:rPr>
              <a:t> o </a:t>
            </a:r>
            <a:r>
              <a:rPr lang="en-US" altLang="en-US" sz="1600" dirty="0" err="1">
                <a:latin typeface="Times New Roman" panose="02020603050405020304" pitchFamily="18" charset="0"/>
                <a:cs typeface="Times New Roman" panose="02020603050405020304" pitchFamily="18" charset="0"/>
              </a:rPr>
              <a:t>cubierta</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aspiradores</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mangueras</a:t>
            </a:r>
            <a:r>
              <a:rPr lang="en-US" altLang="en-US" sz="1600" dirty="0">
                <a:latin typeface="Times New Roman" panose="02020603050405020304" pitchFamily="18" charset="0"/>
                <a:cs typeface="Times New Roman" panose="02020603050405020304" pitchFamily="18" charset="0"/>
              </a:rPr>
              <a:t> y </a:t>
            </a:r>
            <a:r>
              <a:rPr lang="en-US" altLang="en-US" sz="1600" dirty="0" err="1">
                <a:latin typeface="Times New Roman" panose="02020603050405020304" pitchFamily="18" charset="0"/>
                <a:cs typeface="Times New Roman" panose="02020603050405020304" pitchFamily="18" charset="0"/>
              </a:rPr>
              <a:t>filtro</a:t>
            </a:r>
            <a:r>
              <a:rPr lang="en-US" altLang="en-US" sz="1600" dirty="0">
                <a:latin typeface="Times New Roman" panose="02020603050405020304" pitchFamily="18" charset="0"/>
                <a:cs typeface="Times New Roman" panose="02020603050405020304" pitchFamily="18" charset="0"/>
              </a:rPr>
              <a:t>(s).  </a:t>
            </a:r>
          </a:p>
          <a:p>
            <a:pPr lvl="1"/>
            <a:endParaRPr lang="en-US" altLang="en-US" sz="1700" dirty="0">
              <a:latin typeface="Times New Roman" panose="02020603050405020304" pitchFamily="18" charset="0"/>
              <a:cs typeface="Times New Roman" panose="02020603050405020304" pitchFamily="18" charset="0"/>
            </a:endParaRPr>
          </a:p>
          <a:p>
            <a:pPr>
              <a:buFontTx/>
              <a:buNone/>
            </a:pPr>
            <a:endParaRPr lang="en-US" altLang="en-US" dirty="0">
              <a:latin typeface="Times New Roman" panose="02020603050405020304" pitchFamily="18" charset="0"/>
              <a:cs typeface="Times New Roman" panose="02020603050405020304" pitchFamily="18" charset="0"/>
            </a:endParaRPr>
          </a:p>
        </p:txBody>
      </p:sp>
      <p:grpSp>
        <p:nvGrpSpPr>
          <p:cNvPr id="78852" name="Group 1" descr="Handheld masonry saw using water for dust control while cutting cinder blocks. (Photo courtesy of New Jersey Department of Health).&#10;"/>
          <p:cNvGrpSpPr>
            <a:grpSpLocks/>
          </p:cNvGrpSpPr>
          <p:nvPr/>
        </p:nvGrpSpPr>
        <p:grpSpPr bwMode="auto">
          <a:xfrm>
            <a:off x="6761163" y="1431925"/>
            <a:ext cx="2470150" cy="3170238"/>
            <a:chOff x="6761747" y="1431552"/>
            <a:chExt cx="2468848" cy="3171392"/>
          </a:xfrm>
        </p:grpSpPr>
        <p:grpSp>
          <p:nvGrpSpPr>
            <p:cNvPr id="78853" name="Group 6"/>
            <p:cNvGrpSpPr>
              <a:grpSpLocks/>
            </p:cNvGrpSpPr>
            <p:nvPr/>
          </p:nvGrpSpPr>
          <p:grpSpPr bwMode="auto">
            <a:xfrm>
              <a:off x="6761747" y="1431552"/>
              <a:ext cx="2382253" cy="1976740"/>
              <a:chOff x="6288" y="-3671"/>
              <a:chExt cx="5203" cy="3711"/>
            </a:xfrm>
          </p:grpSpPr>
          <p:pic>
            <p:nvPicPr>
              <p:cNvPr id="78855" name="Picture 9" descr="Handheld masonry saw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8" y="-3661"/>
                <a:ext cx="5183" cy="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8856" name="Group 7"/>
              <p:cNvGrpSpPr>
                <a:grpSpLocks/>
              </p:cNvGrpSpPr>
              <p:nvPr/>
            </p:nvGrpSpPr>
            <p:grpSpPr bwMode="auto">
              <a:xfrm>
                <a:off x="6298" y="-3661"/>
                <a:ext cx="5183" cy="3690"/>
                <a:chOff x="6298" y="-3661"/>
                <a:chExt cx="5183" cy="3690"/>
              </a:xfrm>
            </p:grpSpPr>
            <p:sp>
              <p:nvSpPr>
                <p:cNvPr id="78857" name="Freeform 8"/>
                <p:cNvSpPr>
                  <a:spLocks/>
                </p:cNvSpPr>
                <p:nvPr/>
              </p:nvSpPr>
              <p:spPr bwMode="auto">
                <a:xfrm>
                  <a:off x="6298" y="-3661"/>
                  <a:ext cx="5183" cy="3690"/>
                </a:xfrm>
                <a:custGeom>
                  <a:avLst/>
                  <a:gdLst>
                    <a:gd name="T0" fmla="*/ 0 w 5183"/>
                    <a:gd name="T1" fmla="*/ 30 h 3690"/>
                    <a:gd name="T2" fmla="*/ 5183 w 5183"/>
                    <a:gd name="T3" fmla="*/ 30 h 3690"/>
                    <a:gd name="T4" fmla="*/ 5183 w 5183"/>
                    <a:gd name="T5" fmla="*/ -3661 h 3690"/>
                    <a:gd name="T6" fmla="*/ 0 w 5183"/>
                    <a:gd name="T7" fmla="*/ -3661 h 3690"/>
                    <a:gd name="T8" fmla="*/ 0 w 5183"/>
                    <a:gd name="T9" fmla="*/ 30 h 3690"/>
                    <a:gd name="T10" fmla="*/ 0 60000 65536"/>
                    <a:gd name="T11" fmla="*/ 0 60000 65536"/>
                    <a:gd name="T12" fmla="*/ 0 60000 65536"/>
                    <a:gd name="T13" fmla="*/ 0 60000 65536"/>
                    <a:gd name="T14" fmla="*/ 0 60000 65536"/>
                    <a:gd name="T15" fmla="*/ 0 w 5183"/>
                    <a:gd name="T16" fmla="*/ 0 h 3690"/>
                    <a:gd name="T17" fmla="*/ 5183 w 5183"/>
                    <a:gd name="T18" fmla="*/ 3690 h 3690"/>
                  </a:gdLst>
                  <a:ahLst/>
                  <a:cxnLst>
                    <a:cxn ang="T10">
                      <a:pos x="T0" y="T1"/>
                    </a:cxn>
                    <a:cxn ang="T11">
                      <a:pos x="T2" y="T3"/>
                    </a:cxn>
                    <a:cxn ang="T12">
                      <a:pos x="T4" y="T5"/>
                    </a:cxn>
                    <a:cxn ang="T13">
                      <a:pos x="T6" y="T7"/>
                    </a:cxn>
                    <a:cxn ang="T14">
                      <a:pos x="T8" y="T9"/>
                    </a:cxn>
                  </a:cxnLst>
                  <a:rect l="T15" t="T16" r="T17" b="T18"/>
                  <a:pathLst>
                    <a:path w="5183" h="3690">
                      <a:moveTo>
                        <a:pt x="0" y="3691"/>
                      </a:moveTo>
                      <a:lnTo>
                        <a:pt x="5183" y="3691"/>
                      </a:lnTo>
                      <a:lnTo>
                        <a:pt x="5183" y="0"/>
                      </a:lnTo>
                      <a:lnTo>
                        <a:pt x="0" y="0"/>
                      </a:lnTo>
                      <a:lnTo>
                        <a:pt x="0" y="3691"/>
                      </a:lnTo>
                      <a:close/>
                    </a:path>
                  </a:pathLst>
                </a:custGeom>
                <a:noFill/>
                <a:ln w="13081">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78854" name="Rectangle 7"/>
            <p:cNvSpPr>
              <a:spLocks noChangeArrowheads="1"/>
            </p:cNvSpPr>
            <p:nvPr/>
          </p:nvSpPr>
          <p:spPr bwMode="auto">
            <a:xfrm>
              <a:off x="6857499" y="3402432"/>
              <a:ext cx="2373096" cy="120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US" altLang="en-US" sz="1200" b="1">
                  <a:solidFill>
                    <a:srgbClr val="231F20"/>
                  </a:solidFill>
                  <a:latin typeface="Calibri" panose="020F0502020204030204" pitchFamily="34" charset="0"/>
                  <a:cs typeface="Arial" panose="020B0604020202020204" pitchFamily="34" charset="0"/>
                </a:rPr>
                <a:t>Las sierras de mampostería manual usando agua para el control del polvo mientras cortan bloques de hormigón (Foto cortesía del Ministerio de Salud de Nueva Jersey).</a:t>
              </a: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bwMode="auto">
          <a:xfrm>
            <a:off x="2114550" y="158750"/>
            <a:ext cx="7024688" cy="885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b="1" dirty="0" err="1">
                <a:solidFill>
                  <a:srgbClr val="FFFFFF"/>
                </a:solidFill>
                <a:latin typeface="Arial" panose="020B0604020202020204" pitchFamily="34" charset="0"/>
                <a:cs typeface="Tahoma" panose="020B0604030504040204" pitchFamily="34" charset="0"/>
              </a:rPr>
              <a:t>Controles</a:t>
            </a:r>
            <a:r>
              <a:rPr lang="en-US" altLang="en-US" sz="2800" b="1" dirty="0">
                <a:solidFill>
                  <a:srgbClr val="FFFFFF"/>
                </a:solidFill>
                <a:latin typeface="Arial" panose="020B0604020202020204" pitchFamily="34" charset="0"/>
                <a:cs typeface="Tahoma" panose="020B0604030504040204" pitchFamily="34" charset="0"/>
              </a:rPr>
              <a:t> de </a:t>
            </a:r>
            <a:r>
              <a:rPr lang="en-US" altLang="en-US" sz="2800" b="1" dirty="0" err="1">
                <a:solidFill>
                  <a:srgbClr val="FFFFFF"/>
                </a:solidFill>
                <a:latin typeface="Arial" panose="020B0604020202020204" pitchFamily="34" charset="0"/>
                <a:cs typeface="Tahoma" panose="020B0604030504040204" pitchFamily="34" charset="0"/>
              </a:rPr>
              <a:t>Ingeniería</a:t>
            </a:r>
            <a:r>
              <a:rPr lang="en-US" altLang="en-US" sz="2800" b="1" dirty="0">
                <a:solidFill>
                  <a:srgbClr val="FFFFFF"/>
                </a:solidFill>
                <a:latin typeface="Arial" panose="020B0604020202020204" pitchFamily="34" charset="0"/>
                <a:cs typeface="Tahoma" panose="020B0604030504040204" pitchFamily="34" charset="0"/>
              </a:rPr>
              <a:t> para la </a:t>
            </a:r>
            <a:r>
              <a:rPr lang="en-US" altLang="en-US" sz="2800" b="1" dirty="0" err="1">
                <a:solidFill>
                  <a:srgbClr val="FFFFFF"/>
                </a:solidFill>
                <a:latin typeface="Arial" panose="020B0604020202020204" pitchFamily="34" charset="0"/>
                <a:cs typeface="Tahoma" panose="020B0604030504040204" pitchFamily="34" charset="0"/>
              </a:rPr>
              <a:t>Exposición</a:t>
            </a:r>
            <a:r>
              <a:rPr lang="en-US" altLang="en-US" sz="2800" b="1" dirty="0">
                <a:solidFill>
                  <a:srgbClr val="FFFFFF"/>
                </a:solidFill>
                <a:latin typeface="Arial" panose="020B0604020202020204" pitchFamily="34" charset="0"/>
                <a:cs typeface="Tahoma" panose="020B0604030504040204" pitchFamily="34" charset="0"/>
              </a:rPr>
              <a:t> a </a:t>
            </a:r>
            <a:r>
              <a:rPr lang="en-US" altLang="en-US" sz="2800" b="1" dirty="0" err="1">
                <a:solidFill>
                  <a:srgbClr val="FFFFFF"/>
                </a:solidFill>
                <a:latin typeface="Arial" panose="020B0604020202020204" pitchFamily="34" charset="0"/>
                <a:cs typeface="Tahoma" panose="020B0604030504040204" pitchFamily="34" charset="0"/>
              </a:rPr>
              <a:t>Sílice</a:t>
            </a:r>
            <a:r>
              <a:rPr lang="en-US" altLang="en-US" sz="2800" b="1" dirty="0">
                <a:solidFill>
                  <a:srgbClr val="FFFFFF"/>
                </a:solidFill>
                <a:latin typeface="Arial" panose="020B0604020202020204" pitchFamily="34" charset="0"/>
                <a:cs typeface="Tahoma" panose="020B0604030504040204" pitchFamily="34" charset="0"/>
              </a:rPr>
              <a:t> – cont.</a:t>
            </a:r>
          </a:p>
        </p:txBody>
      </p:sp>
      <p:sp>
        <p:nvSpPr>
          <p:cNvPr id="80899" name="Content Placeholder 2"/>
          <p:cNvSpPr>
            <a:spLocks noGrp="1"/>
          </p:cNvSpPr>
          <p:nvPr>
            <p:ph idx="1"/>
          </p:nvPr>
        </p:nvSpPr>
        <p:spPr bwMode="auto">
          <a:xfrm>
            <a:off x="250825" y="1301750"/>
            <a:ext cx="8277225" cy="4956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FontTx/>
              <a:buNone/>
            </a:pPr>
            <a:r>
              <a:rPr lang="en-US" altLang="en-US" sz="2000" b="1" u="sng" dirty="0">
                <a:latin typeface="Times New Roman" panose="02020603050405020304" pitchFamily="18" charset="0"/>
                <a:cs typeface="Times New Roman" panose="02020603050405020304" pitchFamily="18" charset="0"/>
              </a:rPr>
              <a:t>ÚLTIMA LÍNEA DE DEFENSA – </a:t>
            </a:r>
            <a:r>
              <a:rPr lang="en-US" altLang="en-US" sz="2000" b="1" u="sng" dirty="0" err="1">
                <a:latin typeface="Times New Roman" panose="02020603050405020304" pitchFamily="18" charset="0"/>
                <a:cs typeface="Times New Roman" panose="02020603050405020304" pitchFamily="18" charset="0"/>
              </a:rPr>
              <a:t>Protección</a:t>
            </a:r>
            <a:r>
              <a:rPr lang="en-US" altLang="en-US" sz="2000" b="1" u="sng" dirty="0">
                <a:latin typeface="Times New Roman" panose="02020603050405020304" pitchFamily="18" charset="0"/>
                <a:cs typeface="Times New Roman" panose="02020603050405020304" pitchFamily="18" charset="0"/>
              </a:rPr>
              <a:t> </a:t>
            </a:r>
            <a:r>
              <a:rPr lang="en-US" altLang="en-US" sz="2000" b="1" u="sng" dirty="0" err="1">
                <a:latin typeface="Times New Roman" panose="02020603050405020304" pitchFamily="18" charset="0"/>
                <a:cs typeface="Times New Roman" panose="02020603050405020304" pitchFamily="18" charset="0"/>
              </a:rPr>
              <a:t>Respiratoria</a:t>
            </a:r>
            <a:endParaRPr lang="en-US" altLang="en-US" sz="2000" b="1" u="sng" dirty="0">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r>
              <a:rPr lang="en-US" altLang="en-US" sz="2000" b="1" dirty="0">
                <a:latin typeface="Times New Roman" panose="02020603050405020304" pitchFamily="18" charset="0"/>
                <a:cs typeface="Times New Roman" panose="02020603050405020304" pitchFamily="18" charset="0"/>
              </a:rPr>
              <a:t>Los </a:t>
            </a:r>
            <a:r>
              <a:rPr lang="en-US" altLang="en-US" sz="2000" b="1" dirty="0" err="1">
                <a:latin typeface="Times New Roman" panose="02020603050405020304" pitchFamily="18" charset="0"/>
                <a:cs typeface="Times New Roman" panose="02020603050405020304" pitchFamily="18" charset="0"/>
              </a:rPr>
              <a:t>trabajadores</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necesitan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protección</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respiratoria</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cuando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los</a:t>
            </a:r>
            <a:r>
              <a:rPr lang="en-US" altLang="en-US" sz="2000" b="1" dirty="0">
                <a:latin typeface="Times New Roman" panose="02020603050405020304" pitchFamily="18" charset="0"/>
                <a:cs typeface="Times New Roman" panose="02020603050405020304" pitchFamily="18" charset="0"/>
              </a:rPr>
              <a:t> VDCSs y el </a:t>
            </a:r>
            <a:r>
              <a:rPr lang="en-US" altLang="en-US" sz="2000" b="1" dirty="0" err="1">
                <a:latin typeface="Times New Roman" panose="02020603050405020304" pitchFamily="18" charset="0"/>
                <a:cs typeface="Times New Roman" panose="02020603050405020304" pitchFamily="18" charset="0"/>
              </a:rPr>
              <a:t>corte</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húmedo</a:t>
            </a:r>
            <a:r>
              <a:rPr lang="en-US" altLang="en-US" sz="2000" b="1" dirty="0">
                <a:latin typeface="Times New Roman" panose="02020603050405020304" pitchFamily="18" charset="0"/>
                <a:cs typeface="Times New Roman" panose="02020603050405020304" pitchFamily="18" charset="0"/>
              </a:rPr>
              <a:t> no son </a:t>
            </a:r>
            <a:r>
              <a:rPr lang="en-US" altLang="en-US" sz="2000" b="1" dirty="0" err="1">
                <a:latin typeface="Times New Roman" panose="02020603050405020304" pitchFamily="18" charset="0"/>
                <a:cs typeface="Times New Roman" panose="02020603050405020304" pitchFamily="18" charset="0"/>
              </a:rPr>
              <a:t>posibles</a:t>
            </a:r>
            <a:r>
              <a:rPr lang="en-US" altLang="en-US" sz="2000" b="1" dirty="0">
                <a:latin typeface="Times New Roman" panose="02020603050405020304" pitchFamily="18" charset="0"/>
                <a:cs typeface="Times New Roman" panose="02020603050405020304" pitchFamily="18" charset="0"/>
              </a:rPr>
              <a:t> o no </a:t>
            </a:r>
            <a:r>
              <a:rPr lang="en-US" altLang="en-US" sz="2000" b="1" dirty="0" err="1">
                <a:latin typeface="Times New Roman" panose="02020603050405020304" pitchFamily="18" charset="0"/>
                <a:cs typeface="Times New Roman" panose="02020603050405020304" pitchFamily="18" charset="0"/>
              </a:rPr>
              <a:t>reducen</a:t>
            </a:r>
            <a:r>
              <a:rPr lang="en-US" altLang="en-US" sz="2000" b="1" dirty="0">
                <a:latin typeface="Times New Roman" panose="02020603050405020304" pitchFamily="18" charset="0"/>
                <a:cs typeface="Times New Roman" panose="02020603050405020304" pitchFamily="18" charset="0"/>
              </a:rPr>
              <a:t> la </a:t>
            </a:r>
            <a:r>
              <a:rPr lang="en-US" altLang="en-US" sz="2000" b="1" dirty="0" err="1">
                <a:latin typeface="Times New Roman" panose="02020603050405020304" pitchFamily="18" charset="0"/>
                <a:cs typeface="Times New Roman" panose="02020603050405020304" pitchFamily="18" charset="0"/>
              </a:rPr>
              <a:t>exposición</a:t>
            </a:r>
            <a:r>
              <a:rPr lang="en-US" altLang="en-US" sz="2000" b="1" dirty="0">
                <a:latin typeface="Times New Roman" panose="02020603050405020304" pitchFamily="18" charset="0"/>
                <a:cs typeface="Times New Roman" panose="02020603050405020304" pitchFamily="18" charset="0"/>
              </a:rPr>
              <a:t> a </a:t>
            </a:r>
            <a:r>
              <a:rPr lang="en-US" altLang="en-US" sz="2000" b="1" dirty="0" err="1">
                <a:latin typeface="Times New Roman" panose="02020603050405020304" pitchFamily="18" charset="0"/>
                <a:cs typeface="Times New Roman" panose="02020603050405020304" pitchFamily="18" charset="0"/>
              </a:rPr>
              <a:t>sílice</a:t>
            </a:r>
            <a:r>
              <a:rPr lang="en-US" altLang="en-US" sz="2000" b="1" dirty="0">
                <a:latin typeface="Times New Roman" panose="02020603050405020304" pitchFamily="18" charset="0"/>
                <a:cs typeface="Times New Roman" panose="02020603050405020304" pitchFamily="18" charset="0"/>
              </a:rPr>
              <a:t> al PEL.  </a:t>
            </a:r>
          </a:p>
          <a:p>
            <a:pPr lvl="1">
              <a:buFont typeface="Courier New" panose="02070309020205020404" pitchFamily="49" charset="0"/>
              <a:buChar char="o"/>
            </a:pPr>
            <a:r>
              <a:rPr lang="en-US" altLang="en-US" sz="2000" dirty="0">
                <a:latin typeface="Times New Roman" panose="02020603050405020304" pitchFamily="18" charset="0"/>
                <a:cs typeface="Times New Roman" panose="02020603050405020304" pitchFamily="18" charset="0"/>
              </a:rPr>
              <a:t>Los </a:t>
            </a:r>
            <a:r>
              <a:rPr lang="en-US" altLang="en-US" sz="2000" dirty="0" err="1">
                <a:latin typeface="Times New Roman" panose="02020603050405020304" pitchFamily="18" charset="0"/>
                <a:cs typeface="Times New Roman" panose="02020603050405020304" pitchFamily="18" charset="0"/>
              </a:rPr>
              <a:t>respiradores</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deben</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ajustarse</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apropiadamente</a:t>
            </a:r>
            <a:r>
              <a:rPr lang="en-US" altLang="en-US" sz="2000" dirty="0">
                <a:latin typeface="Times New Roman" panose="02020603050405020304" pitchFamily="18" charset="0"/>
                <a:cs typeface="Times New Roman" panose="02020603050405020304" pitchFamily="18" charset="0"/>
              </a:rPr>
              <a:t> para </a:t>
            </a:r>
            <a:r>
              <a:rPr lang="en-US" altLang="en-US" sz="2000" dirty="0" err="1">
                <a:latin typeface="Times New Roman" panose="02020603050405020304" pitchFamily="18" charset="0"/>
                <a:cs typeface="Times New Roman" panose="02020603050405020304" pitchFamily="18" charset="0"/>
              </a:rPr>
              <a:t>prevenir</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filtraciones</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alrededor</a:t>
            </a:r>
            <a:r>
              <a:rPr lang="en-US" altLang="en-US" sz="2000" dirty="0">
                <a:latin typeface="Times New Roman" panose="02020603050405020304" pitchFamily="18" charset="0"/>
                <a:cs typeface="Times New Roman" panose="02020603050405020304" pitchFamily="18" charset="0"/>
              </a:rPr>
              <a:t> de </a:t>
            </a:r>
            <a:r>
              <a:rPr lang="en-US" altLang="en-US" sz="2000" dirty="0" err="1">
                <a:latin typeface="Times New Roman" panose="02020603050405020304" pitchFamily="18" charset="0"/>
                <a:cs typeface="Times New Roman" panose="02020603050405020304" pitchFamily="18" charset="0"/>
              </a:rPr>
              <a:t>los</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bordes</a:t>
            </a:r>
            <a:r>
              <a:rPr lang="en-US" altLang="en-US" sz="2000" dirty="0">
                <a:latin typeface="Times New Roman" panose="02020603050405020304" pitchFamily="18" charset="0"/>
                <a:cs typeface="Times New Roman" panose="02020603050405020304" pitchFamily="18" charset="0"/>
              </a:rPr>
              <a:t>. </a:t>
            </a:r>
          </a:p>
          <a:p>
            <a:pPr lvl="1">
              <a:buFont typeface="Courier New" panose="02070309020205020404" pitchFamily="49" charset="0"/>
              <a:buChar char="o"/>
            </a:pPr>
            <a:r>
              <a:rPr lang="en-US" altLang="en-US" sz="2000" dirty="0">
                <a:latin typeface="Times New Roman" panose="02020603050405020304" pitchFamily="18" charset="0"/>
                <a:cs typeface="Times New Roman" panose="02020603050405020304" pitchFamily="18" charset="0"/>
              </a:rPr>
              <a:t>La </a:t>
            </a:r>
            <a:r>
              <a:rPr lang="en-US" altLang="en-US" sz="2000" b="1" dirty="0" err="1">
                <a:latin typeface="Times New Roman" panose="02020603050405020304" pitchFamily="18" charset="0"/>
                <a:cs typeface="Times New Roman" panose="02020603050405020304" pitchFamily="18" charset="0"/>
              </a:rPr>
              <a:t>prueba</a:t>
            </a:r>
            <a:r>
              <a:rPr lang="en-US" altLang="en-US" sz="2000" b="1" dirty="0">
                <a:latin typeface="Times New Roman" panose="02020603050405020304" pitchFamily="18" charset="0"/>
                <a:cs typeface="Times New Roman" panose="02020603050405020304" pitchFamily="18" charset="0"/>
              </a:rPr>
              <a:t> de </a:t>
            </a:r>
            <a:r>
              <a:rPr lang="en-US" altLang="en-US" sz="2000" b="1" dirty="0" err="1">
                <a:latin typeface="Times New Roman" panose="02020603050405020304" pitchFamily="18" charset="0"/>
                <a:cs typeface="Times New Roman" panose="02020603050405020304" pitchFamily="18" charset="0"/>
              </a:rPr>
              <a:t>ajuste</a:t>
            </a:r>
            <a:r>
              <a:rPr lang="en-US" altLang="en-US" sz="2000" b="1"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debe</a:t>
            </a:r>
            <a:r>
              <a:rPr lang="en-US" altLang="en-US" sz="2000" dirty="0">
                <a:latin typeface="Times New Roman" panose="02020603050405020304" pitchFamily="18" charset="0"/>
                <a:cs typeface="Times New Roman" panose="02020603050405020304" pitchFamily="18" charset="0"/>
              </a:rPr>
              <a:t> de </a:t>
            </a:r>
            <a:r>
              <a:rPr lang="en-US" altLang="en-US" sz="2000" dirty="0" err="1">
                <a:latin typeface="Times New Roman" panose="02020603050405020304" pitchFamily="18" charset="0"/>
                <a:cs typeface="Times New Roman" panose="02020603050405020304" pitchFamily="18" charset="0"/>
              </a:rPr>
              <a:t>hacerse</a:t>
            </a:r>
            <a:r>
              <a:rPr lang="en-US" altLang="en-US" sz="2000" dirty="0">
                <a:latin typeface="Times New Roman" panose="02020603050405020304" pitchFamily="18" charset="0"/>
                <a:cs typeface="Times New Roman" panose="02020603050405020304" pitchFamily="18" charset="0"/>
              </a:rPr>
              <a:t> con la </a:t>
            </a:r>
            <a:r>
              <a:rPr lang="en-US" altLang="en-US" sz="2000" dirty="0" err="1">
                <a:latin typeface="Times New Roman" panose="02020603050405020304" pitchFamily="18" charset="0"/>
                <a:cs typeface="Times New Roman" panose="02020603050405020304" pitchFamily="18" charset="0"/>
              </a:rPr>
              <a:t>misma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marca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modelo</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estilo</a:t>
            </a:r>
            <a:r>
              <a:rPr lang="en-US" altLang="en-US" sz="2000" dirty="0">
                <a:latin typeface="Times New Roman" panose="02020603050405020304" pitchFamily="18" charset="0"/>
                <a:cs typeface="Times New Roman" panose="02020603050405020304" pitchFamily="18" charset="0"/>
              </a:rPr>
              <a:t> y </a:t>
            </a:r>
            <a:r>
              <a:rPr lang="en-US" altLang="en-US" sz="2000" dirty="0" err="1">
                <a:latin typeface="Times New Roman" panose="02020603050405020304" pitchFamily="18" charset="0"/>
                <a:cs typeface="Times New Roman" panose="02020603050405020304" pitchFamily="18" charset="0"/>
              </a:rPr>
              <a:t>talla</a:t>
            </a:r>
            <a:r>
              <a:rPr lang="en-US" altLang="en-US" sz="2000" dirty="0">
                <a:latin typeface="Times New Roman" panose="02020603050405020304" pitchFamily="18" charset="0"/>
                <a:cs typeface="Times New Roman" panose="02020603050405020304" pitchFamily="18" charset="0"/>
              </a:rPr>
              <a:t> del </a:t>
            </a:r>
            <a:r>
              <a:rPr lang="en-US" altLang="en-US" sz="2000" dirty="0" err="1">
                <a:latin typeface="Times New Roman" panose="02020603050405020304" pitchFamily="18" charset="0"/>
                <a:cs typeface="Times New Roman" panose="02020603050405020304" pitchFamily="18" charset="0"/>
              </a:rPr>
              <a:t>respirador</a:t>
            </a:r>
            <a:r>
              <a:rPr lang="en-US" altLang="en-US" sz="2000" dirty="0">
                <a:latin typeface="Times New Roman" panose="02020603050405020304" pitchFamily="18" charset="0"/>
                <a:cs typeface="Times New Roman" panose="02020603050405020304" pitchFamily="18" charset="0"/>
              </a:rPr>
              <a:t> que </a:t>
            </a:r>
            <a:r>
              <a:rPr lang="en-US" altLang="en-US" sz="2000" dirty="0" err="1">
                <a:latin typeface="Times New Roman" panose="02020603050405020304" pitchFamily="18" charset="0"/>
                <a:cs typeface="Times New Roman" panose="02020603050405020304" pitchFamily="18" charset="0"/>
              </a:rPr>
              <a:t>será</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usado</a:t>
            </a:r>
            <a:r>
              <a:rPr lang="en-US" altLang="en-US" sz="2000" dirty="0">
                <a:latin typeface="Times New Roman" panose="02020603050405020304" pitchFamily="18" charset="0"/>
                <a:cs typeface="Times New Roman" panose="02020603050405020304" pitchFamily="18" charset="0"/>
              </a:rPr>
              <a:t>, antes de </a:t>
            </a:r>
            <a:r>
              <a:rPr lang="en-US" altLang="en-US" sz="2000" dirty="0" err="1">
                <a:latin typeface="Times New Roman" panose="02020603050405020304" pitchFamily="18" charset="0"/>
                <a:cs typeface="Times New Roman" panose="02020603050405020304" pitchFamily="18" charset="0"/>
              </a:rPr>
              <a:t>usar</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por</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primera</a:t>
            </a:r>
            <a:r>
              <a:rPr lang="en-US" altLang="en-US" sz="2000" dirty="0">
                <a:latin typeface="Times New Roman" panose="02020603050405020304" pitchFamily="18" charset="0"/>
                <a:cs typeface="Times New Roman" panose="02020603050405020304" pitchFamily="18" charset="0"/>
              </a:rPr>
              <a:t> </a:t>
            </a:r>
            <a:r>
              <a:rPr lang="en-US" altLang="en-US" sz="2000" dirty="0" err="1">
                <a:latin typeface="Times New Roman" panose="02020603050405020304" pitchFamily="18" charset="0"/>
                <a:cs typeface="Times New Roman" panose="02020603050405020304" pitchFamily="18" charset="0"/>
              </a:rPr>
              <a:t>vez</a:t>
            </a:r>
            <a:r>
              <a:rPr lang="en-US" altLang="en-US" sz="2000" dirty="0">
                <a:latin typeface="Times New Roman" panose="02020603050405020304" pitchFamily="18" charset="0"/>
                <a:cs typeface="Times New Roman" panose="02020603050405020304" pitchFamily="18" charset="0"/>
              </a:rPr>
              <a:t> un </a:t>
            </a:r>
            <a:r>
              <a:rPr lang="en-US" altLang="en-US" sz="2000" dirty="0" err="1">
                <a:latin typeface="Times New Roman" panose="02020603050405020304" pitchFamily="18" charset="0"/>
                <a:cs typeface="Times New Roman" panose="02020603050405020304" pitchFamily="18" charset="0"/>
              </a:rPr>
              <a:t>respirador</a:t>
            </a:r>
            <a:r>
              <a:rPr lang="en-US" altLang="en-US" sz="2000" dirty="0">
                <a:latin typeface="Times New Roman" panose="02020603050405020304" pitchFamily="18" charset="0"/>
                <a:cs typeface="Times New Roman" panose="02020603050405020304" pitchFamily="18" charset="0"/>
              </a:rPr>
              <a:t>  </a:t>
            </a:r>
          </a:p>
          <a:p>
            <a:pPr lvl="1">
              <a:buFont typeface="Courier New" panose="02070309020205020404" pitchFamily="49" charset="0"/>
              <a:buChar char="o"/>
            </a:pPr>
            <a:r>
              <a:rPr lang="en-US" altLang="en-US" sz="2000" dirty="0">
                <a:latin typeface="Times New Roman" panose="02020603050405020304" pitchFamily="18" charset="0"/>
                <a:cs typeface="Times New Roman" panose="02020603050405020304" pitchFamily="18" charset="0"/>
              </a:rPr>
              <a:t>Solo use el </a:t>
            </a:r>
            <a:r>
              <a:rPr lang="en-US" altLang="en-US" sz="2000" dirty="0" err="1">
                <a:latin typeface="Times New Roman" panose="02020603050405020304" pitchFamily="18" charset="0"/>
                <a:cs typeface="Times New Roman" panose="02020603050405020304" pitchFamily="18" charset="0"/>
              </a:rPr>
              <a:t>modelo</a:t>
            </a:r>
            <a:r>
              <a:rPr lang="en-US" altLang="en-US" sz="2000" dirty="0">
                <a:latin typeface="Times New Roman" panose="02020603050405020304" pitchFamily="18" charset="0"/>
                <a:cs typeface="Times New Roman" panose="02020603050405020304" pitchFamily="18" charset="0"/>
              </a:rPr>
              <a:t> y </a:t>
            </a:r>
            <a:r>
              <a:rPr lang="en-US" altLang="en-US" sz="2000" dirty="0" err="1">
                <a:latin typeface="Times New Roman" panose="02020603050405020304" pitchFamily="18" charset="0"/>
                <a:cs typeface="Times New Roman" panose="02020603050405020304" pitchFamily="18" charset="0"/>
              </a:rPr>
              <a:t>talla</a:t>
            </a:r>
            <a:r>
              <a:rPr lang="en-US" altLang="en-US" sz="2000" dirty="0">
                <a:latin typeface="Times New Roman" panose="02020603050405020304" pitchFamily="18" charset="0"/>
                <a:cs typeface="Times New Roman" panose="02020603050405020304" pitchFamily="18" charset="0"/>
              </a:rPr>
              <a:t> de </a:t>
            </a:r>
            <a:r>
              <a:rPr lang="en-US" altLang="en-US" sz="2000" dirty="0" err="1">
                <a:latin typeface="Times New Roman" panose="02020603050405020304" pitchFamily="18" charset="0"/>
                <a:cs typeface="Times New Roman" panose="02020603050405020304" pitchFamily="18" charset="0"/>
              </a:rPr>
              <a:t>respirador</a:t>
            </a:r>
            <a:r>
              <a:rPr lang="en-US" altLang="en-US" sz="2000" dirty="0">
                <a:latin typeface="Times New Roman" panose="02020603050405020304" pitchFamily="18" charset="0"/>
                <a:cs typeface="Times New Roman" panose="02020603050405020304" pitchFamily="18" charset="0"/>
              </a:rPr>
              <a:t> que </a:t>
            </a:r>
            <a:r>
              <a:rPr lang="en-US" altLang="en-US" sz="2000" dirty="0" err="1">
                <a:latin typeface="Times New Roman" panose="02020603050405020304" pitchFamily="18" charset="0"/>
                <a:cs typeface="Times New Roman" panose="02020603050405020304" pitchFamily="18" charset="0"/>
              </a:rPr>
              <a:t>usó</a:t>
            </a:r>
            <a:r>
              <a:rPr lang="en-US" altLang="en-US" sz="2000" dirty="0">
                <a:latin typeface="Times New Roman" panose="02020603050405020304" pitchFamily="18" charset="0"/>
                <a:cs typeface="Times New Roman" panose="02020603050405020304" pitchFamily="18" charset="0"/>
              </a:rPr>
              <a:t> para la </a:t>
            </a:r>
            <a:r>
              <a:rPr lang="en-US" altLang="en-US" sz="2000" dirty="0" err="1">
                <a:latin typeface="Times New Roman" panose="02020603050405020304" pitchFamily="18" charset="0"/>
                <a:cs typeface="Times New Roman" panose="02020603050405020304" pitchFamily="18" charset="0"/>
              </a:rPr>
              <a:t>prueba</a:t>
            </a:r>
            <a:r>
              <a:rPr lang="en-US" altLang="en-US" sz="2000" dirty="0">
                <a:latin typeface="Times New Roman" panose="02020603050405020304" pitchFamily="18" charset="0"/>
                <a:cs typeface="Times New Roman" panose="02020603050405020304" pitchFamily="18" charset="0"/>
              </a:rPr>
              <a:t> de </a:t>
            </a:r>
            <a:r>
              <a:rPr lang="en-US" altLang="en-US" sz="2000" dirty="0" err="1">
                <a:latin typeface="Times New Roman" panose="02020603050405020304" pitchFamily="18" charset="0"/>
                <a:cs typeface="Times New Roman" panose="02020603050405020304" pitchFamily="18" charset="0"/>
              </a:rPr>
              <a:t>ajuste</a:t>
            </a:r>
            <a:endParaRPr lang="en-US" altLang="en-US" sz="2000" dirty="0">
              <a:latin typeface="Times New Roman" panose="02020603050405020304" pitchFamily="18" charset="0"/>
              <a:cs typeface="Times New Roman" panose="02020603050405020304" pitchFamily="18" charset="0"/>
            </a:endParaRPr>
          </a:p>
          <a:p>
            <a:pPr lvl="1">
              <a:buFont typeface="Courier New" panose="02070309020205020404" pitchFamily="49" charset="0"/>
              <a:buChar char="o"/>
            </a:pPr>
            <a:r>
              <a:rPr lang="en-US" altLang="en-US" sz="2000" b="1" dirty="0">
                <a:latin typeface="Times New Roman" panose="02020603050405020304" pitchFamily="18" charset="0"/>
                <a:cs typeface="Times New Roman" panose="02020603050405020304" pitchFamily="18" charset="0"/>
              </a:rPr>
              <a:t>No </a:t>
            </a:r>
            <a:r>
              <a:rPr lang="en-US" altLang="en-US" sz="2000" b="1" dirty="0" err="1">
                <a:latin typeface="Times New Roman" panose="02020603050405020304" pitchFamily="18" charset="0"/>
                <a:cs typeface="Times New Roman" panose="02020603050405020304" pitchFamily="18" charset="0"/>
              </a:rPr>
              <a:t>está</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permitido</a:t>
            </a:r>
            <a:r>
              <a:rPr lang="en-US" altLang="en-US" sz="2000" b="1" dirty="0">
                <a:latin typeface="Times New Roman" panose="02020603050405020304" pitchFamily="18" charset="0"/>
                <a:cs typeface="Times New Roman" panose="02020603050405020304" pitchFamily="18" charset="0"/>
              </a:rPr>
              <a:t> </a:t>
            </a:r>
            <a:r>
              <a:rPr lang="en-US" altLang="en-US" sz="2000" b="1" dirty="0" err="1">
                <a:latin typeface="Times New Roman" panose="02020603050405020304" pitchFamily="18" charset="0"/>
                <a:cs typeface="Times New Roman" panose="02020603050405020304" pitchFamily="18" charset="0"/>
              </a:rPr>
              <a:t>tener</a:t>
            </a:r>
            <a:r>
              <a:rPr lang="en-US" altLang="en-US" sz="2000" b="1" dirty="0">
                <a:latin typeface="Times New Roman" panose="02020603050405020304" pitchFamily="18" charset="0"/>
                <a:cs typeface="Times New Roman" panose="02020603050405020304" pitchFamily="18" charset="0"/>
              </a:rPr>
              <a:t> </a:t>
            </a:r>
          </a:p>
          <a:p>
            <a:pPr lvl="2">
              <a:buFont typeface="Courier New" panose="02070309020205020404" pitchFamily="49" charset="0"/>
              <a:buChar char="o"/>
            </a:pPr>
            <a:r>
              <a:rPr lang="en-US" altLang="en-US" sz="1600" dirty="0" err="1">
                <a:latin typeface="Times New Roman" panose="02020603050405020304" pitchFamily="18" charset="0"/>
                <a:cs typeface="Times New Roman" panose="02020603050405020304" pitchFamily="18" charset="0"/>
              </a:rPr>
              <a:t>vello</a:t>
            </a:r>
            <a:r>
              <a:rPr lang="en-US" altLang="en-US" sz="1600" dirty="0">
                <a:latin typeface="Times New Roman" panose="02020603050405020304" pitchFamily="18" charset="0"/>
                <a:cs typeface="Times New Roman" panose="02020603050405020304" pitchFamily="18" charset="0"/>
              </a:rPr>
              <a:t> facial entre la </a:t>
            </a:r>
            <a:r>
              <a:rPr lang="en-US" altLang="en-US" sz="1600" dirty="0" err="1">
                <a:latin typeface="Times New Roman" panose="02020603050405020304" pitchFamily="18" charset="0"/>
                <a:cs typeface="Times New Roman" panose="02020603050405020304" pitchFamily="18" charset="0"/>
              </a:rPr>
              <a:t>superficie</a:t>
            </a:r>
            <a:r>
              <a:rPr lang="en-US" altLang="en-US" sz="1600" dirty="0">
                <a:latin typeface="Times New Roman" panose="02020603050405020304" pitchFamily="18" charset="0"/>
                <a:cs typeface="Times New Roman" panose="02020603050405020304" pitchFamily="18" charset="0"/>
              </a:rPr>
              <a:t> de </a:t>
            </a:r>
            <a:r>
              <a:rPr lang="en-US" altLang="en-US" sz="1600" dirty="0" err="1">
                <a:latin typeface="Times New Roman" panose="02020603050405020304" pitchFamily="18" charset="0"/>
                <a:cs typeface="Times New Roman" panose="02020603050405020304" pitchFamily="18" charset="0"/>
              </a:rPr>
              <a:t>sellado</a:t>
            </a:r>
            <a:r>
              <a:rPr lang="en-US" altLang="en-US" sz="1600" dirty="0">
                <a:latin typeface="Times New Roman" panose="02020603050405020304" pitchFamily="18" charset="0"/>
                <a:cs typeface="Times New Roman" panose="02020603050405020304" pitchFamily="18" charset="0"/>
              </a:rPr>
              <a:t> de la </a:t>
            </a:r>
            <a:r>
              <a:rPr lang="en-US" altLang="en-US" sz="1600" dirty="0" err="1">
                <a:latin typeface="Times New Roman" panose="02020603050405020304" pitchFamily="18" charset="0"/>
                <a:cs typeface="Times New Roman" panose="02020603050405020304" pitchFamily="18" charset="0"/>
              </a:rPr>
              <a:t>pieza</a:t>
            </a:r>
            <a:r>
              <a:rPr lang="en-US" altLang="en-US" sz="1600" dirty="0">
                <a:latin typeface="Times New Roman" panose="02020603050405020304" pitchFamily="18" charset="0"/>
                <a:cs typeface="Times New Roman" panose="02020603050405020304" pitchFamily="18" charset="0"/>
              </a:rPr>
              <a:t> facial y la </a:t>
            </a:r>
            <a:r>
              <a:rPr lang="en-US" altLang="en-US" sz="1600" dirty="0" err="1">
                <a:latin typeface="Times New Roman" panose="02020603050405020304" pitchFamily="18" charset="0"/>
                <a:cs typeface="Times New Roman" panose="02020603050405020304" pitchFamily="18" charset="0"/>
              </a:rPr>
              <a:t>cara</a:t>
            </a:r>
            <a:r>
              <a:rPr lang="en-US" altLang="en-US" sz="1600" dirty="0">
                <a:latin typeface="Times New Roman" panose="02020603050405020304" pitchFamily="18" charset="0"/>
                <a:cs typeface="Times New Roman" panose="02020603050405020304" pitchFamily="18" charset="0"/>
              </a:rPr>
              <a:t> o que </a:t>
            </a:r>
            <a:r>
              <a:rPr lang="en-US" altLang="en-US" sz="1600" dirty="0" err="1">
                <a:latin typeface="Times New Roman" panose="02020603050405020304" pitchFamily="18" charset="0"/>
                <a:cs typeface="Times New Roman" panose="02020603050405020304" pitchFamily="18" charset="0"/>
              </a:rPr>
              <a:t>interfiera</a:t>
            </a:r>
            <a:r>
              <a:rPr lang="en-US" altLang="en-US" sz="1600" dirty="0">
                <a:latin typeface="Times New Roman" panose="02020603050405020304" pitchFamily="18" charset="0"/>
                <a:cs typeface="Times New Roman" panose="02020603050405020304" pitchFamily="18" charset="0"/>
              </a:rPr>
              <a:t> con la </a:t>
            </a:r>
            <a:r>
              <a:rPr lang="en-US" altLang="en-US" sz="1600" dirty="0" err="1">
                <a:latin typeface="Times New Roman" panose="02020603050405020304" pitchFamily="18" charset="0"/>
                <a:cs typeface="Times New Roman" panose="02020603050405020304" pitchFamily="18" charset="0"/>
              </a:rPr>
              <a:t>función</a:t>
            </a:r>
            <a:r>
              <a:rPr lang="en-US" altLang="en-US" sz="1600" dirty="0">
                <a:latin typeface="Times New Roman" panose="02020603050405020304" pitchFamily="18" charset="0"/>
                <a:cs typeface="Times New Roman" panose="02020603050405020304" pitchFamily="18" charset="0"/>
              </a:rPr>
              <a:t> de la </a:t>
            </a:r>
            <a:r>
              <a:rPr lang="en-US" altLang="en-US" sz="1600" dirty="0" err="1">
                <a:latin typeface="Times New Roman" panose="02020603050405020304" pitchFamily="18" charset="0"/>
                <a:cs typeface="Times New Roman" panose="02020603050405020304" pitchFamily="18" charset="0"/>
              </a:rPr>
              <a:t>válvula</a:t>
            </a:r>
            <a:r>
              <a:rPr lang="en-US" altLang="en-US" sz="1600" dirty="0">
                <a:latin typeface="Times New Roman" panose="02020603050405020304" pitchFamily="18" charset="0"/>
                <a:cs typeface="Times New Roman" panose="02020603050405020304" pitchFamily="18" charset="0"/>
              </a:rPr>
              <a:t>, </a:t>
            </a:r>
          </a:p>
          <a:p>
            <a:pPr lvl="2">
              <a:buFont typeface="Courier New" panose="02070309020205020404" pitchFamily="49" charset="0"/>
              <a:buChar char="o"/>
            </a:pPr>
            <a:r>
              <a:rPr lang="en-US" altLang="en-US" sz="1600" dirty="0" err="1">
                <a:latin typeface="Times New Roman" panose="02020603050405020304" pitchFamily="18" charset="0"/>
                <a:cs typeface="Times New Roman" panose="02020603050405020304" pitchFamily="18" charset="0"/>
              </a:rPr>
              <a:t>cualquier</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otra</a:t>
            </a:r>
            <a:r>
              <a:rPr lang="en-US" altLang="en-US" sz="1600" dirty="0">
                <a:latin typeface="Times New Roman" panose="02020603050405020304" pitchFamily="18" charset="0"/>
                <a:cs typeface="Times New Roman" panose="02020603050405020304" pitchFamily="18" charset="0"/>
              </a:rPr>
              <a:t> </a:t>
            </a:r>
            <a:r>
              <a:rPr lang="en-US" altLang="en-US" sz="1600" dirty="0" err="1">
                <a:latin typeface="Times New Roman" panose="02020603050405020304" pitchFamily="18" charset="0"/>
                <a:cs typeface="Times New Roman" panose="02020603050405020304" pitchFamily="18" charset="0"/>
              </a:rPr>
              <a:t>condición</a:t>
            </a:r>
            <a:r>
              <a:rPr lang="en-US" altLang="en-US" sz="1600" dirty="0">
                <a:latin typeface="Times New Roman" panose="02020603050405020304" pitchFamily="18" charset="0"/>
                <a:cs typeface="Times New Roman" panose="02020603050405020304" pitchFamily="18" charset="0"/>
              </a:rPr>
              <a:t> que </a:t>
            </a:r>
            <a:r>
              <a:rPr lang="en-US" altLang="en-US" sz="1600" dirty="0" err="1">
                <a:latin typeface="Times New Roman" panose="02020603050405020304" pitchFamily="18" charset="0"/>
                <a:cs typeface="Times New Roman" panose="02020603050405020304" pitchFamily="18" charset="0"/>
              </a:rPr>
              <a:t>interfiera</a:t>
            </a:r>
            <a:r>
              <a:rPr lang="en-US" altLang="en-US" sz="1600" dirty="0">
                <a:latin typeface="Times New Roman" panose="02020603050405020304" pitchFamily="18" charset="0"/>
                <a:cs typeface="Times New Roman" panose="02020603050405020304" pitchFamily="18" charset="0"/>
              </a:rPr>
              <a:t> con el </a:t>
            </a:r>
            <a:r>
              <a:rPr lang="en-US" altLang="en-US" sz="1600" dirty="0" err="1">
                <a:latin typeface="Times New Roman" panose="02020603050405020304" pitchFamily="18" charset="0"/>
                <a:cs typeface="Times New Roman" panose="02020603050405020304" pitchFamily="18" charset="0"/>
              </a:rPr>
              <a:t>sello</a:t>
            </a:r>
            <a:r>
              <a:rPr lang="en-US" altLang="en-US" sz="1600" dirty="0">
                <a:latin typeface="Times New Roman" panose="02020603050405020304" pitchFamily="18" charset="0"/>
                <a:cs typeface="Times New Roman" panose="02020603050405020304" pitchFamily="18" charset="0"/>
              </a:rPr>
              <a:t> de la </a:t>
            </a:r>
            <a:r>
              <a:rPr lang="en-US" altLang="en-US" sz="1600" dirty="0" err="1">
                <a:latin typeface="Times New Roman" panose="02020603050405020304" pitchFamily="18" charset="0"/>
                <a:cs typeface="Times New Roman" panose="02020603050405020304" pitchFamily="18" charset="0"/>
              </a:rPr>
              <a:t>pieza</a:t>
            </a:r>
            <a:r>
              <a:rPr lang="en-US" altLang="en-US" sz="1600" dirty="0">
                <a:latin typeface="Times New Roman" panose="02020603050405020304" pitchFamily="18" charset="0"/>
                <a:cs typeface="Times New Roman" panose="02020603050405020304" pitchFamily="18" charset="0"/>
              </a:rPr>
              <a:t> facial y la </a:t>
            </a:r>
            <a:r>
              <a:rPr lang="en-US" altLang="en-US" sz="1600" dirty="0" err="1">
                <a:latin typeface="Times New Roman" panose="02020603050405020304" pitchFamily="18" charset="0"/>
                <a:cs typeface="Times New Roman" panose="02020603050405020304" pitchFamily="18" charset="0"/>
              </a:rPr>
              <a:t>cara</a:t>
            </a:r>
            <a:r>
              <a:rPr lang="en-US" altLang="en-US" sz="1600" dirty="0">
                <a:latin typeface="Times New Roman" panose="02020603050405020304" pitchFamily="18" charset="0"/>
                <a:cs typeface="Times New Roman" panose="02020603050405020304" pitchFamily="18" charset="0"/>
              </a:rPr>
              <a:t> o con la </a:t>
            </a:r>
            <a:r>
              <a:rPr lang="en-US" altLang="en-US" sz="1600" dirty="0" err="1">
                <a:latin typeface="Times New Roman" panose="02020603050405020304" pitchFamily="18" charset="0"/>
                <a:cs typeface="Times New Roman" panose="02020603050405020304" pitchFamily="18" charset="0"/>
              </a:rPr>
              <a:t>función</a:t>
            </a:r>
            <a:r>
              <a:rPr lang="en-US" altLang="en-US" sz="1600" dirty="0">
                <a:latin typeface="Times New Roman" panose="02020603050405020304" pitchFamily="18" charset="0"/>
                <a:cs typeface="Times New Roman" panose="02020603050405020304" pitchFamily="18" charset="0"/>
              </a:rPr>
              <a:t> de la </a:t>
            </a:r>
            <a:r>
              <a:rPr lang="en-US" altLang="en-US" sz="1600" dirty="0" err="1">
                <a:latin typeface="Times New Roman" panose="02020603050405020304" pitchFamily="18" charset="0"/>
                <a:cs typeface="Times New Roman" panose="02020603050405020304" pitchFamily="18" charset="0"/>
              </a:rPr>
              <a:t>válvula</a:t>
            </a:r>
            <a:r>
              <a:rPr lang="en-US" altLang="en-US" sz="1600" dirty="0">
                <a:latin typeface="Times New Roman" panose="02020603050405020304" pitchFamily="18" charset="0"/>
                <a:cs typeface="Times New Roman" panose="02020603050405020304" pitchFamily="18" charset="0"/>
              </a:rPr>
              <a:t>.  </a:t>
            </a:r>
          </a:p>
          <a:p>
            <a:pPr lvl="1"/>
            <a:endParaRPr lang="en-US" altLang="en-US" sz="1700" dirty="0">
              <a:latin typeface="Times New Roman" panose="02020603050405020304" pitchFamily="18" charset="0"/>
              <a:cs typeface="Times New Roman" panose="02020603050405020304" pitchFamily="18" charset="0"/>
            </a:endParaRPr>
          </a:p>
          <a:p>
            <a:pPr marL="0" indent="0">
              <a:buFontTx/>
              <a:buNone/>
            </a:pPr>
            <a:endParaRPr lang="en-US" altLang="en-US" dirty="0">
              <a:latin typeface="Times New Roman" panose="02020603050405020304" pitchFamily="18" charset="0"/>
              <a:cs typeface="Times New Roman" panose="02020603050405020304" pitchFamily="18" charset="0"/>
            </a:endParaRPr>
          </a:p>
        </p:txBody>
      </p:sp>
      <p:pic>
        <p:nvPicPr>
          <p:cNvPr id="80900" name="Picture 2" descr="Image result for respirator fit test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40650" y="5805488"/>
            <a:ext cx="1052513"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Title 1"/>
          <p:cNvSpPr>
            <a:spLocks noGrp="1"/>
          </p:cNvSpPr>
          <p:nvPr>
            <p:ph type="title"/>
          </p:nvPr>
        </p:nvSpPr>
        <p:spPr bwMode="auto">
          <a:xfrm>
            <a:off x="2184400" y="0"/>
            <a:ext cx="6959600" cy="887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b="1" dirty="0" err="1">
                <a:solidFill>
                  <a:srgbClr val="FFFFFF"/>
                </a:solidFill>
                <a:latin typeface="Arial" panose="020B0604020202020204" pitchFamily="34" charset="0"/>
                <a:cs typeface="Tahoma" panose="020B0604030504040204" pitchFamily="34" charset="0"/>
              </a:rPr>
              <a:t>Controles</a:t>
            </a:r>
            <a:r>
              <a:rPr lang="en-US" altLang="en-US" sz="2800" b="1" dirty="0">
                <a:solidFill>
                  <a:srgbClr val="FFFFFF"/>
                </a:solidFill>
                <a:latin typeface="Arial" panose="020B0604020202020204" pitchFamily="34" charset="0"/>
                <a:cs typeface="Tahoma" panose="020B0604030504040204" pitchFamily="34" charset="0"/>
              </a:rPr>
              <a:t> de </a:t>
            </a:r>
            <a:r>
              <a:rPr lang="en-US" altLang="en-US" sz="2800" b="1" dirty="0" err="1">
                <a:solidFill>
                  <a:srgbClr val="FFFFFF"/>
                </a:solidFill>
                <a:latin typeface="Arial" panose="020B0604020202020204" pitchFamily="34" charset="0"/>
                <a:cs typeface="Tahoma" panose="020B0604030504040204" pitchFamily="34" charset="0"/>
              </a:rPr>
              <a:t>Ingeniería</a:t>
            </a:r>
            <a:r>
              <a:rPr lang="en-US" altLang="en-US" sz="2800" b="1" dirty="0">
                <a:solidFill>
                  <a:srgbClr val="FFFFFF"/>
                </a:solidFill>
                <a:latin typeface="Arial" panose="020B0604020202020204" pitchFamily="34" charset="0"/>
                <a:cs typeface="Tahoma" panose="020B0604030504040204" pitchFamily="34" charset="0"/>
              </a:rPr>
              <a:t> para la </a:t>
            </a:r>
            <a:r>
              <a:rPr lang="en-US" altLang="en-US" sz="2800" b="1" dirty="0" err="1">
                <a:solidFill>
                  <a:srgbClr val="FFFFFF"/>
                </a:solidFill>
                <a:latin typeface="Arial" panose="020B0604020202020204" pitchFamily="34" charset="0"/>
                <a:cs typeface="Tahoma" panose="020B0604030504040204" pitchFamily="34" charset="0"/>
              </a:rPr>
              <a:t>Exposición</a:t>
            </a:r>
            <a:r>
              <a:rPr lang="en-US" altLang="en-US" sz="2800" b="1" dirty="0">
                <a:solidFill>
                  <a:srgbClr val="FFFFFF"/>
                </a:solidFill>
                <a:latin typeface="Arial" panose="020B0604020202020204" pitchFamily="34" charset="0"/>
                <a:cs typeface="Tahoma" panose="020B0604030504040204" pitchFamily="34" charset="0"/>
              </a:rPr>
              <a:t> a </a:t>
            </a:r>
            <a:r>
              <a:rPr lang="en-US" altLang="en-US" sz="2800" b="1" dirty="0" err="1">
                <a:solidFill>
                  <a:srgbClr val="FFFFFF"/>
                </a:solidFill>
                <a:latin typeface="Arial" panose="020B0604020202020204" pitchFamily="34" charset="0"/>
                <a:cs typeface="Tahoma" panose="020B0604030504040204" pitchFamily="34" charset="0"/>
              </a:rPr>
              <a:t>Sílice</a:t>
            </a:r>
            <a:r>
              <a:rPr lang="en-US" altLang="en-US" sz="2800" b="1" dirty="0">
                <a:solidFill>
                  <a:srgbClr val="FFFFFF"/>
                </a:solidFill>
                <a:latin typeface="Arial" panose="020B0604020202020204" pitchFamily="34" charset="0"/>
                <a:cs typeface="Tahoma" panose="020B0604030504040204" pitchFamily="34" charset="0"/>
              </a:rPr>
              <a:t> -</a:t>
            </a:r>
            <a:br>
              <a:rPr lang="en-US" altLang="en-US" sz="2800" b="1" dirty="0">
                <a:solidFill>
                  <a:srgbClr val="FFFFFF"/>
                </a:solidFill>
                <a:latin typeface="Arial" panose="020B0604020202020204" pitchFamily="34" charset="0"/>
                <a:cs typeface="Tahoma" panose="020B0604030504040204" pitchFamily="34" charset="0"/>
              </a:rPr>
            </a:br>
            <a:r>
              <a:rPr lang="en-US" altLang="en-US" sz="2800" b="1" dirty="0">
                <a:solidFill>
                  <a:srgbClr val="FFFFFF"/>
                </a:solidFill>
                <a:latin typeface="Arial" panose="020B0604020202020204" pitchFamily="34" charset="0"/>
                <a:cs typeface="Tahoma" panose="020B0604030504040204" pitchFamily="34" charset="0"/>
              </a:rPr>
              <a:t>Integrated Water Delivery Systems</a:t>
            </a:r>
          </a:p>
        </p:txBody>
      </p:sp>
      <p:sp>
        <p:nvSpPr>
          <p:cNvPr id="82946" name="Content Placeholder 2"/>
          <p:cNvSpPr>
            <a:spLocks noGrp="1"/>
          </p:cNvSpPr>
          <p:nvPr>
            <p:ph idx="1"/>
          </p:nvPr>
        </p:nvSpPr>
        <p:spPr bwMode="auto">
          <a:xfrm>
            <a:off x="0" y="1436688"/>
            <a:ext cx="6775450" cy="5268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400">
                <a:latin typeface="Times New Roman" panose="02020603050405020304" pitchFamily="18" charset="0"/>
                <a:cs typeface="Times New Roman" panose="02020603050405020304" pitchFamily="18" charset="0"/>
              </a:rPr>
              <a:t>Los IWDS son requeridos para varios tipos de equipos</a:t>
            </a:r>
          </a:p>
          <a:p>
            <a:pPr marL="400050" lvl="1" indent="0"/>
            <a:r>
              <a:rPr lang="en-US" altLang="en-US" sz="2400">
                <a:latin typeface="Times New Roman" panose="02020603050405020304" pitchFamily="18" charset="0"/>
                <a:cs typeface="Times New Roman" panose="02020603050405020304" pitchFamily="18" charset="0"/>
              </a:rPr>
              <a:t>- Cuando se usan estas herramientas y equipo</a:t>
            </a:r>
          </a:p>
          <a:p>
            <a:pPr marL="400050" lvl="1" indent="0">
              <a:buFont typeface="Arial" panose="020B0604020202020204" pitchFamily="34" charset="0"/>
              <a:buChar char="•"/>
            </a:pPr>
            <a:r>
              <a:rPr lang="en-US" altLang="en-US" sz="2400">
                <a:latin typeface="Times New Roman" panose="02020603050405020304" pitchFamily="18" charset="0"/>
                <a:cs typeface="Times New Roman" panose="02020603050405020304" pitchFamily="18" charset="0"/>
              </a:rPr>
              <a:t>Se necesita un adecuado aprovisionamiento de agua para la supresión de polvo (con las tasas de flujo especificada por el fabricante)</a:t>
            </a:r>
          </a:p>
          <a:p>
            <a:pPr marL="400050" lvl="1" indent="0">
              <a:buFont typeface="Arial" panose="020B0604020202020204" pitchFamily="34" charset="0"/>
              <a:buChar char="•"/>
            </a:pPr>
            <a:r>
              <a:rPr lang="en-US" altLang="en-US" sz="2400">
                <a:latin typeface="Times New Roman" panose="02020603050405020304" pitchFamily="18" charset="0"/>
                <a:cs typeface="Times New Roman" panose="02020603050405020304" pitchFamily="18" charset="0"/>
              </a:rPr>
              <a:t>La boquilla pulverizadora debe estar trabajando apropiadamente para aplicar agua al punto de generación de polvo.  </a:t>
            </a:r>
          </a:p>
          <a:p>
            <a:pPr marL="400050" lvl="1" indent="0">
              <a:buFont typeface="Arial" panose="020B0604020202020204" pitchFamily="34" charset="0"/>
              <a:buChar char="•"/>
            </a:pPr>
            <a:r>
              <a:rPr lang="en-US" altLang="en-US" sz="2400">
                <a:latin typeface="Times New Roman" panose="02020603050405020304" pitchFamily="18" charset="0"/>
                <a:cs typeface="Times New Roman" panose="02020603050405020304" pitchFamily="18" charset="0"/>
              </a:rPr>
              <a:t>La boquilla pulverizadora no debe estar atorada o dañada.  </a:t>
            </a:r>
          </a:p>
          <a:p>
            <a:pPr marL="400050" lvl="1" indent="0">
              <a:buFont typeface="Arial" panose="020B0604020202020204" pitchFamily="34" charset="0"/>
              <a:buChar char="•"/>
            </a:pPr>
            <a:r>
              <a:rPr lang="en-US" altLang="en-US" sz="2400">
                <a:latin typeface="Times New Roman" panose="02020603050405020304" pitchFamily="18" charset="0"/>
                <a:cs typeface="Times New Roman" panose="02020603050405020304" pitchFamily="18" charset="0"/>
              </a:rPr>
              <a:t>Todas las mangueras y conexiones deben estar intactas.  </a:t>
            </a:r>
          </a:p>
        </p:txBody>
      </p:sp>
      <p:grpSp>
        <p:nvGrpSpPr>
          <p:cNvPr id="82947" name="Group 9" descr="Handheld masonry saw using water for dust control while cutting cinder blocks. (Photo courtesy of New Jersey Department of Health).&#10;"/>
          <p:cNvGrpSpPr>
            <a:grpSpLocks/>
          </p:cNvGrpSpPr>
          <p:nvPr/>
        </p:nvGrpSpPr>
        <p:grpSpPr bwMode="auto">
          <a:xfrm>
            <a:off x="6761163" y="1431925"/>
            <a:ext cx="2470150" cy="3170238"/>
            <a:chOff x="6761747" y="1431552"/>
            <a:chExt cx="2468848" cy="3171393"/>
          </a:xfrm>
        </p:grpSpPr>
        <p:grpSp>
          <p:nvGrpSpPr>
            <p:cNvPr id="82949" name="Group 6"/>
            <p:cNvGrpSpPr>
              <a:grpSpLocks/>
            </p:cNvGrpSpPr>
            <p:nvPr/>
          </p:nvGrpSpPr>
          <p:grpSpPr bwMode="auto">
            <a:xfrm>
              <a:off x="6761747" y="1431552"/>
              <a:ext cx="2382253" cy="1976740"/>
              <a:chOff x="6288" y="-3671"/>
              <a:chExt cx="5203" cy="3711"/>
            </a:xfrm>
          </p:grpSpPr>
          <p:pic>
            <p:nvPicPr>
              <p:cNvPr id="82951" name="Picture 9" descr="Handheld masonry saw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8" y="-3661"/>
                <a:ext cx="5183" cy="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2952" name="Group 7"/>
              <p:cNvGrpSpPr>
                <a:grpSpLocks/>
              </p:cNvGrpSpPr>
              <p:nvPr/>
            </p:nvGrpSpPr>
            <p:grpSpPr bwMode="auto">
              <a:xfrm>
                <a:off x="6298" y="-3661"/>
                <a:ext cx="5183" cy="3690"/>
                <a:chOff x="6298" y="-3661"/>
                <a:chExt cx="5183" cy="3690"/>
              </a:xfrm>
            </p:grpSpPr>
            <p:sp>
              <p:nvSpPr>
                <p:cNvPr id="82953" name="Freeform 8"/>
                <p:cNvSpPr>
                  <a:spLocks/>
                </p:cNvSpPr>
                <p:nvPr/>
              </p:nvSpPr>
              <p:spPr bwMode="auto">
                <a:xfrm>
                  <a:off x="6298" y="-3661"/>
                  <a:ext cx="5183" cy="3690"/>
                </a:xfrm>
                <a:custGeom>
                  <a:avLst/>
                  <a:gdLst>
                    <a:gd name="T0" fmla="*/ 0 w 5183"/>
                    <a:gd name="T1" fmla="*/ 30 h 3690"/>
                    <a:gd name="T2" fmla="*/ 5183 w 5183"/>
                    <a:gd name="T3" fmla="*/ 30 h 3690"/>
                    <a:gd name="T4" fmla="*/ 5183 w 5183"/>
                    <a:gd name="T5" fmla="*/ -3661 h 3690"/>
                    <a:gd name="T6" fmla="*/ 0 w 5183"/>
                    <a:gd name="T7" fmla="*/ -3661 h 3690"/>
                    <a:gd name="T8" fmla="*/ 0 w 5183"/>
                    <a:gd name="T9" fmla="*/ 30 h 3690"/>
                    <a:gd name="T10" fmla="*/ 0 60000 65536"/>
                    <a:gd name="T11" fmla="*/ 0 60000 65536"/>
                    <a:gd name="T12" fmla="*/ 0 60000 65536"/>
                    <a:gd name="T13" fmla="*/ 0 60000 65536"/>
                    <a:gd name="T14" fmla="*/ 0 60000 65536"/>
                    <a:gd name="T15" fmla="*/ 0 w 5183"/>
                    <a:gd name="T16" fmla="*/ 0 h 3690"/>
                    <a:gd name="T17" fmla="*/ 5183 w 5183"/>
                    <a:gd name="T18" fmla="*/ 3690 h 3690"/>
                  </a:gdLst>
                  <a:ahLst/>
                  <a:cxnLst>
                    <a:cxn ang="T10">
                      <a:pos x="T0" y="T1"/>
                    </a:cxn>
                    <a:cxn ang="T11">
                      <a:pos x="T2" y="T3"/>
                    </a:cxn>
                    <a:cxn ang="T12">
                      <a:pos x="T4" y="T5"/>
                    </a:cxn>
                    <a:cxn ang="T13">
                      <a:pos x="T6" y="T7"/>
                    </a:cxn>
                    <a:cxn ang="T14">
                      <a:pos x="T8" y="T9"/>
                    </a:cxn>
                  </a:cxnLst>
                  <a:rect l="T15" t="T16" r="T17" b="T18"/>
                  <a:pathLst>
                    <a:path w="5183" h="3690">
                      <a:moveTo>
                        <a:pt x="0" y="3691"/>
                      </a:moveTo>
                      <a:lnTo>
                        <a:pt x="5183" y="3691"/>
                      </a:lnTo>
                      <a:lnTo>
                        <a:pt x="5183" y="0"/>
                      </a:lnTo>
                      <a:lnTo>
                        <a:pt x="0" y="0"/>
                      </a:lnTo>
                      <a:lnTo>
                        <a:pt x="0" y="3691"/>
                      </a:lnTo>
                      <a:close/>
                    </a:path>
                  </a:pathLst>
                </a:custGeom>
                <a:noFill/>
                <a:ln w="13081">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82950" name="Rectangle 11"/>
            <p:cNvSpPr>
              <a:spLocks noChangeArrowheads="1"/>
            </p:cNvSpPr>
            <p:nvPr/>
          </p:nvSpPr>
          <p:spPr bwMode="auto">
            <a:xfrm>
              <a:off x="6857499" y="3402433"/>
              <a:ext cx="2373096" cy="120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US" altLang="en-US" sz="1200" b="1">
                  <a:solidFill>
                    <a:srgbClr val="231F20"/>
                  </a:solidFill>
                  <a:latin typeface="Calibri" panose="020F0502020204030204" pitchFamily="34" charset="0"/>
                  <a:cs typeface="Arial" panose="020B0604020202020204" pitchFamily="34" charset="0"/>
                </a:rPr>
                <a:t>Las sierras de mampostería manual usando agua para el control del polvo mientras cortan bloques de hormigón (Foto cortesía del Ministerio de Salud de Nueva Jersey).</a:t>
              </a: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Title 1"/>
          <p:cNvSpPr>
            <a:spLocks noGrp="1"/>
          </p:cNvSpPr>
          <p:nvPr>
            <p:ph type="title"/>
          </p:nvPr>
        </p:nvSpPr>
        <p:spPr bwMode="auto">
          <a:xfrm>
            <a:off x="1770063" y="0"/>
            <a:ext cx="7500937" cy="887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b="1" dirty="0" err="1">
                <a:solidFill>
                  <a:srgbClr val="FFFFFF"/>
                </a:solidFill>
                <a:cs typeface="Tahoma" panose="020B0604030504040204" pitchFamily="34" charset="0"/>
              </a:rPr>
              <a:t>Controles</a:t>
            </a:r>
            <a:r>
              <a:rPr lang="en-US" altLang="en-US" sz="2800" b="1" dirty="0">
                <a:solidFill>
                  <a:srgbClr val="FFFFFF"/>
                </a:solidFill>
                <a:cs typeface="Tahoma" panose="020B0604030504040204" pitchFamily="34" charset="0"/>
              </a:rPr>
              <a:t> de </a:t>
            </a:r>
            <a:r>
              <a:rPr lang="en-US" altLang="en-US" sz="2800" b="1" dirty="0" err="1">
                <a:solidFill>
                  <a:srgbClr val="FFFFFF"/>
                </a:solidFill>
                <a:cs typeface="Tahoma" panose="020B0604030504040204" pitchFamily="34" charset="0"/>
              </a:rPr>
              <a:t>Ingeniería</a:t>
            </a:r>
            <a:r>
              <a:rPr lang="en-US" altLang="en-US" sz="2800" b="1" dirty="0">
                <a:solidFill>
                  <a:srgbClr val="FFFFFF"/>
                </a:solidFill>
                <a:cs typeface="Tahoma" panose="020B0604030504040204" pitchFamily="34" charset="0"/>
              </a:rPr>
              <a:t> para la </a:t>
            </a:r>
            <a:r>
              <a:rPr lang="en-US" altLang="en-US" sz="2800" b="1" dirty="0" err="1">
                <a:solidFill>
                  <a:srgbClr val="FFFFFF"/>
                </a:solidFill>
                <a:cs typeface="Tahoma" panose="020B0604030504040204" pitchFamily="34" charset="0"/>
              </a:rPr>
              <a:t>Exposición</a:t>
            </a:r>
            <a:r>
              <a:rPr lang="en-US" altLang="en-US" sz="2800" b="1" dirty="0">
                <a:solidFill>
                  <a:srgbClr val="FFFFFF"/>
                </a:solidFill>
                <a:cs typeface="Tahoma" panose="020B0604030504040204" pitchFamily="34" charset="0"/>
              </a:rPr>
              <a:t> a </a:t>
            </a:r>
            <a:r>
              <a:rPr lang="en-US" altLang="en-US" sz="2800" b="1" dirty="0" err="1">
                <a:solidFill>
                  <a:srgbClr val="FFFFFF"/>
                </a:solidFill>
                <a:cs typeface="Tahoma" panose="020B0604030504040204" pitchFamily="34" charset="0"/>
              </a:rPr>
              <a:t>Sílice</a:t>
            </a:r>
            <a:r>
              <a:rPr lang="en-US" altLang="en-US" sz="2800" b="1" dirty="0">
                <a:solidFill>
                  <a:srgbClr val="FFFFFF"/>
                </a:solidFill>
                <a:cs typeface="Tahoma" panose="020B0604030504040204" pitchFamily="34" charset="0"/>
              </a:rPr>
              <a:t> -</a:t>
            </a:r>
            <a:br>
              <a:rPr lang="en-US" altLang="en-US" sz="2800" b="1" dirty="0">
                <a:solidFill>
                  <a:srgbClr val="FFFFFF"/>
                </a:solidFill>
                <a:cs typeface="Tahoma" panose="020B0604030504040204" pitchFamily="34" charset="0"/>
              </a:rPr>
            </a:br>
            <a:r>
              <a:rPr lang="en-US" altLang="en-US" sz="2300" b="1" u="sng" dirty="0" err="1">
                <a:solidFill>
                  <a:schemeClr val="bg1"/>
                </a:solidFill>
                <a:latin typeface="Arial" panose="020B0604020202020204" pitchFamily="34" charset="0"/>
                <a:cs typeface="Times New Roman" panose="02020603050405020304" pitchFamily="18" charset="0"/>
              </a:rPr>
              <a:t>Sistemas</a:t>
            </a:r>
            <a:r>
              <a:rPr lang="en-US" altLang="en-US" sz="2300" b="1" u="sng" dirty="0">
                <a:solidFill>
                  <a:schemeClr val="bg1"/>
                </a:solidFill>
                <a:latin typeface="Arial" panose="020B0604020202020204" pitchFamily="34" charset="0"/>
                <a:cs typeface="Times New Roman" panose="02020603050405020304" pitchFamily="18" charset="0"/>
              </a:rPr>
              <a:t> </a:t>
            </a:r>
            <a:r>
              <a:rPr lang="en-US" altLang="en-US" sz="2300" b="1" u="sng" dirty="0" err="1">
                <a:solidFill>
                  <a:schemeClr val="bg1"/>
                </a:solidFill>
                <a:latin typeface="Arial" panose="020B0604020202020204" pitchFamily="34" charset="0"/>
                <a:cs typeface="Times New Roman" panose="02020603050405020304" pitchFamily="18" charset="0"/>
              </a:rPr>
              <a:t>Integrados</a:t>
            </a:r>
            <a:r>
              <a:rPr lang="en-US" altLang="en-US" sz="2300" b="1" u="sng" dirty="0">
                <a:solidFill>
                  <a:schemeClr val="bg1"/>
                </a:solidFill>
                <a:latin typeface="Arial" panose="020B0604020202020204" pitchFamily="34" charset="0"/>
                <a:cs typeface="Times New Roman" panose="02020603050405020304" pitchFamily="18" charset="0"/>
              </a:rPr>
              <a:t> de </a:t>
            </a:r>
            <a:r>
              <a:rPr lang="en-US" altLang="en-US" sz="2300" b="1" u="sng" dirty="0" err="1">
                <a:solidFill>
                  <a:schemeClr val="bg1"/>
                </a:solidFill>
                <a:latin typeface="Arial" panose="020B0604020202020204" pitchFamily="34" charset="0"/>
                <a:cs typeface="Times New Roman" panose="02020603050405020304" pitchFamily="18" charset="0"/>
              </a:rPr>
              <a:t>Transmisión</a:t>
            </a:r>
            <a:r>
              <a:rPr lang="en-US" altLang="en-US" sz="2300" b="1" u="sng" dirty="0">
                <a:solidFill>
                  <a:schemeClr val="bg1"/>
                </a:solidFill>
                <a:latin typeface="Arial" panose="020B0604020202020204" pitchFamily="34" charset="0"/>
                <a:cs typeface="Times New Roman" panose="02020603050405020304" pitchFamily="18" charset="0"/>
              </a:rPr>
              <a:t> de Agua </a:t>
            </a:r>
            <a:r>
              <a:rPr lang="en-US" altLang="en-US" sz="2300" b="1" dirty="0">
                <a:solidFill>
                  <a:schemeClr val="bg1"/>
                </a:solidFill>
                <a:latin typeface="Arial" panose="020B0604020202020204" pitchFamily="34" charset="0"/>
                <a:cs typeface="Tahoma" panose="020B0604030504040204" pitchFamily="34" charset="0"/>
              </a:rPr>
              <a:t>- cont.</a:t>
            </a:r>
          </a:p>
        </p:txBody>
      </p:sp>
      <p:sp>
        <p:nvSpPr>
          <p:cNvPr id="84996" name="Content Placeholder 10"/>
          <p:cNvSpPr>
            <a:spLocks noGrp="1"/>
          </p:cNvSpPr>
          <p:nvPr>
            <p:ph idx="1"/>
          </p:nvPr>
        </p:nvSpPr>
        <p:spPr bwMode="auto">
          <a:xfrm>
            <a:off x="185738" y="1379538"/>
            <a:ext cx="62738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400"/>
              <a:t>Cuando se usan métodos húmedos de control, la efectividad del control de polvo depende de factores:  </a:t>
            </a:r>
          </a:p>
          <a:p>
            <a:pPr lvl="2"/>
            <a:r>
              <a:rPr lang="en-US" altLang="en-US" sz="2000"/>
              <a:t>Tamaño de la partícula de polvo</a:t>
            </a:r>
          </a:p>
          <a:p>
            <a:pPr lvl="2"/>
            <a:r>
              <a:rPr lang="en-US" altLang="en-US" sz="2000"/>
              <a:t>Velocidad de la partícula de polvo</a:t>
            </a:r>
          </a:p>
          <a:p>
            <a:pPr lvl="3">
              <a:buFont typeface="Arial" panose="020B0604020202020204" pitchFamily="34" charset="0"/>
              <a:buChar char="•"/>
            </a:pPr>
            <a:r>
              <a:rPr lang="en-US" altLang="en-US" sz="1600"/>
              <a:t>A mayor velocidad, mayor nivel de flujo</a:t>
            </a:r>
          </a:p>
          <a:p>
            <a:pPr lvl="2"/>
            <a:r>
              <a:rPr lang="en-US" altLang="en-US" sz="2000"/>
              <a:t>Tamaño y ubicación de la boquilla pulverizadora</a:t>
            </a:r>
          </a:p>
          <a:p>
            <a:pPr lvl="2"/>
            <a:r>
              <a:rPr lang="en-US" altLang="en-US" sz="2000"/>
              <a:t>Uso de surfactantes y otros aglomerantes</a:t>
            </a:r>
          </a:p>
          <a:p>
            <a:pPr lvl="2"/>
            <a:r>
              <a:rPr lang="en-US" altLang="en-US" sz="2000"/>
              <a:t>Factores ambientales (dureza del agua, humedad, tiempo meteorológico, etc.)</a:t>
            </a:r>
          </a:p>
          <a:p>
            <a:r>
              <a:rPr lang="en-US" altLang="en-US" sz="2400"/>
              <a:t>Por lo tanto, es necesario seguir las instrucciones del fabricante para determinar el nivel de flujo requerido para sistemas de supresión de polvo.</a:t>
            </a:r>
          </a:p>
          <a:p>
            <a:pPr eaLnBrk="1" hangingPunct="1">
              <a:spcBef>
                <a:spcPct val="0"/>
              </a:spcBef>
            </a:pPr>
            <a:endParaRPr lang="es-ES_tradnl" altLang="en-US"/>
          </a:p>
          <a:p>
            <a:endParaRPr lang="es-ES_tradnl" altLang="en-US"/>
          </a:p>
        </p:txBody>
      </p:sp>
      <p:grpSp>
        <p:nvGrpSpPr>
          <p:cNvPr id="84994" name="Group 3" descr="Handheld masonry saw using water for dust control while cutting cinder blocks. (Photo courtesy of New Jersey Department of Health).&#10;"/>
          <p:cNvGrpSpPr>
            <a:grpSpLocks/>
          </p:cNvGrpSpPr>
          <p:nvPr/>
        </p:nvGrpSpPr>
        <p:grpSpPr bwMode="auto">
          <a:xfrm>
            <a:off x="6661150" y="2143125"/>
            <a:ext cx="2468563" cy="3170238"/>
            <a:chOff x="6761747" y="1431552"/>
            <a:chExt cx="2468848" cy="3171393"/>
          </a:xfrm>
        </p:grpSpPr>
        <p:grpSp>
          <p:nvGrpSpPr>
            <p:cNvPr id="84997" name="Group 6"/>
            <p:cNvGrpSpPr>
              <a:grpSpLocks/>
            </p:cNvGrpSpPr>
            <p:nvPr/>
          </p:nvGrpSpPr>
          <p:grpSpPr bwMode="auto">
            <a:xfrm>
              <a:off x="6761747" y="1431552"/>
              <a:ext cx="2382253" cy="1976740"/>
              <a:chOff x="6288" y="-3671"/>
              <a:chExt cx="5203" cy="3711"/>
            </a:xfrm>
          </p:grpSpPr>
          <p:pic>
            <p:nvPicPr>
              <p:cNvPr id="84999" name="Picture 9" descr="Handheld masonry saw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8" y="-3661"/>
                <a:ext cx="5183" cy="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5000" name="Group 7"/>
              <p:cNvGrpSpPr>
                <a:grpSpLocks/>
              </p:cNvGrpSpPr>
              <p:nvPr/>
            </p:nvGrpSpPr>
            <p:grpSpPr bwMode="auto">
              <a:xfrm>
                <a:off x="6298" y="-3661"/>
                <a:ext cx="5183" cy="3690"/>
                <a:chOff x="6298" y="-3661"/>
                <a:chExt cx="5183" cy="3690"/>
              </a:xfrm>
            </p:grpSpPr>
            <p:sp>
              <p:nvSpPr>
                <p:cNvPr id="85001" name="Freeform 8"/>
                <p:cNvSpPr>
                  <a:spLocks/>
                </p:cNvSpPr>
                <p:nvPr/>
              </p:nvSpPr>
              <p:spPr bwMode="auto">
                <a:xfrm>
                  <a:off x="6298" y="-3661"/>
                  <a:ext cx="5183" cy="3690"/>
                </a:xfrm>
                <a:custGeom>
                  <a:avLst/>
                  <a:gdLst>
                    <a:gd name="T0" fmla="*/ 0 w 5183"/>
                    <a:gd name="T1" fmla="*/ 30 h 3690"/>
                    <a:gd name="T2" fmla="*/ 5183 w 5183"/>
                    <a:gd name="T3" fmla="*/ 30 h 3690"/>
                    <a:gd name="T4" fmla="*/ 5183 w 5183"/>
                    <a:gd name="T5" fmla="*/ -3661 h 3690"/>
                    <a:gd name="T6" fmla="*/ 0 w 5183"/>
                    <a:gd name="T7" fmla="*/ -3661 h 3690"/>
                    <a:gd name="T8" fmla="*/ 0 w 5183"/>
                    <a:gd name="T9" fmla="*/ 30 h 3690"/>
                    <a:gd name="T10" fmla="*/ 0 60000 65536"/>
                    <a:gd name="T11" fmla="*/ 0 60000 65536"/>
                    <a:gd name="T12" fmla="*/ 0 60000 65536"/>
                    <a:gd name="T13" fmla="*/ 0 60000 65536"/>
                    <a:gd name="T14" fmla="*/ 0 60000 65536"/>
                    <a:gd name="T15" fmla="*/ 0 w 5183"/>
                    <a:gd name="T16" fmla="*/ 0 h 3690"/>
                    <a:gd name="T17" fmla="*/ 5183 w 5183"/>
                    <a:gd name="T18" fmla="*/ 3690 h 3690"/>
                  </a:gdLst>
                  <a:ahLst/>
                  <a:cxnLst>
                    <a:cxn ang="T10">
                      <a:pos x="T0" y="T1"/>
                    </a:cxn>
                    <a:cxn ang="T11">
                      <a:pos x="T2" y="T3"/>
                    </a:cxn>
                    <a:cxn ang="T12">
                      <a:pos x="T4" y="T5"/>
                    </a:cxn>
                    <a:cxn ang="T13">
                      <a:pos x="T6" y="T7"/>
                    </a:cxn>
                    <a:cxn ang="T14">
                      <a:pos x="T8" y="T9"/>
                    </a:cxn>
                  </a:cxnLst>
                  <a:rect l="T15" t="T16" r="T17" b="T18"/>
                  <a:pathLst>
                    <a:path w="5183" h="3690">
                      <a:moveTo>
                        <a:pt x="0" y="3691"/>
                      </a:moveTo>
                      <a:lnTo>
                        <a:pt x="5183" y="3691"/>
                      </a:lnTo>
                      <a:lnTo>
                        <a:pt x="5183" y="0"/>
                      </a:lnTo>
                      <a:lnTo>
                        <a:pt x="0" y="0"/>
                      </a:lnTo>
                      <a:lnTo>
                        <a:pt x="0" y="3691"/>
                      </a:lnTo>
                      <a:close/>
                    </a:path>
                  </a:pathLst>
                </a:custGeom>
                <a:noFill/>
                <a:ln w="13081">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84998" name="Rectangle 5"/>
            <p:cNvSpPr>
              <a:spLocks noChangeArrowheads="1"/>
            </p:cNvSpPr>
            <p:nvPr/>
          </p:nvSpPr>
          <p:spPr bwMode="auto">
            <a:xfrm>
              <a:off x="6857499" y="3402433"/>
              <a:ext cx="2373096" cy="120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US" altLang="en-US" sz="1200" b="1">
                  <a:solidFill>
                    <a:srgbClr val="231F20"/>
                  </a:solidFill>
                  <a:latin typeface="Calibri" panose="020F0502020204030204" pitchFamily="34" charset="0"/>
                  <a:cs typeface="Arial" panose="020B0604020202020204" pitchFamily="34" charset="0"/>
                </a:rPr>
                <a:t>Las sierras de mampostería manual usando agua para el control del polvo mientras cortan bloques de hormigón (Foto cortesía del Ministerio de Salud de Nueva Jersey).</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698500" y="444500"/>
            <a:ext cx="82296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400" b="1" dirty="0" err="1">
                <a:solidFill>
                  <a:srgbClr val="FFFFFF"/>
                </a:solidFill>
                <a:latin typeface="Arial" panose="020B0604020202020204" pitchFamily="34" charset="0"/>
                <a:cs typeface="Tahoma" panose="020B0604030504040204" pitchFamily="34" charset="0"/>
              </a:rPr>
              <a:t>Resumen</a:t>
            </a:r>
            <a:endParaRPr lang="en-US" altLang="en-US" sz="3400" b="1" dirty="0">
              <a:solidFill>
                <a:srgbClr val="FFFFFF"/>
              </a:solidFill>
              <a:latin typeface="Arial" panose="020B0604020202020204" pitchFamily="34" charset="0"/>
              <a:cs typeface="Tahoma" panose="020B0604030504040204" pitchFamily="34" charset="0"/>
            </a:endParaRPr>
          </a:p>
        </p:txBody>
      </p:sp>
      <p:sp>
        <p:nvSpPr>
          <p:cNvPr id="13315" name="Content Placeholder 2"/>
          <p:cNvSpPr>
            <a:spLocks noGrp="1"/>
          </p:cNvSpPr>
          <p:nvPr>
            <p:ph idx="1"/>
          </p:nvPr>
        </p:nvSpPr>
        <p:spPr bwMode="auto">
          <a:xfrm>
            <a:off x="417513" y="1301750"/>
            <a:ext cx="8726487" cy="5440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lvl="2" algn="just" defTabSz="685800" eaLnBrk="1" hangingPunct="1">
              <a:lnSpc>
                <a:spcPct val="110000"/>
              </a:lnSpc>
              <a:spcBef>
                <a:spcPts val="700"/>
              </a:spcBef>
              <a:buClr>
                <a:schemeClr val="tx2"/>
              </a:buClr>
            </a:pPr>
            <a:r>
              <a:rPr lang="en-US" altLang="en-US" sz="1700" b="1">
                <a:latin typeface="Times New Roman" panose="02020603050405020304" pitchFamily="18" charset="0"/>
                <a:cs typeface="Times New Roman" panose="02020603050405020304" pitchFamily="18" charset="0"/>
              </a:rPr>
              <a:t>Introducción</a:t>
            </a:r>
          </a:p>
          <a:p>
            <a:pPr lvl="3" algn="just" defTabSz="685800" eaLnBrk="1" hangingPunct="1">
              <a:lnSpc>
                <a:spcPct val="110000"/>
              </a:lnSpc>
              <a:spcBef>
                <a:spcPts val="700"/>
              </a:spcBef>
              <a:buClr>
                <a:schemeClr val="tx2"/>
              </a:buClr>
              <a:buFont typeface="Arial" panose="020B0604020202020204" pitchFamily="34" charset="0"/>
              <a:buChar char="•"/>
            </a:pPr>
            <a:r>
              <a:rPr lang="en-US" altLang="en-US" sz="1700">
                <a:latin typeface="Times New Roman" panose="02020603050405020304" pitchFamily="18" charset="0"/>
                <a:cs typeface="Times New Roman" panose="02020603050405020304" pitchFamily="18" charset="0"/>
              </a:rPr>
              <a:t>Derechos de los Trabajadores bajo la Ley de OSH </a:t>
            </a:r>
          </a:p>
          <a:p>
            <a:pPr lvl="3" algn="just" defTabSz="685800" eaLnBrk="1" hangingPunct="1">
              <a:lnSpc>
                <a:spcPct val="110000"/>
              </a:lnSpc>
              <a:spcBef>
                <a:spcPts val="700"/>
              </a:spcBef>
              <a:buClr>
                <a:schemeClr val="tx2"/>
              </a:buClr>
              <a:buFont typeface="Arial" panose="020B0604020202020204" pitchFamily="34" charset="0"/>
              <a:buChar char="•"/>
            </a:pPr>
            <a:r>
              <a:rPr lang="en-US" altLang="en-US" sz="1700">
                <a:latin typeface="Times New Roman" panose="02020603050405020304" pitchFamily="18" charset="0"/>
                <a:cs typeface="Times New Roman" panose="02020603050405020304" pitchFamily="18" charset="0"/>
              </a:rPr>
              <a:t>Sílice Cristalina Respirable y Exposiciones a Sílice  </a:t>
            </a:r>
          </a:p>
          <a:p>
            <a:pPr lvl="3" algn="just" defTabSz="685800" eaLnBrk="1" hangingPunct="1">
              <a:lnSpc>
                <a:spcPct val="110000"/>
              </a:lnSpc>
              <a:spcBef>
                <a:spcPts val="700"/>
              </a:spcBef>
              <a:buClr>
                <a:schemeClr val="tx2"/>
              </a:buClr>
              <a:buFont typeface="Arial" panose="020B0604020202020204" pitchFamily="34" charset="0"/>
              <a:buChar char="•"/>
            </a:pPr>
            <a:r>
              <a:rPr lang="en-US" altLang="en-US" sz="1700">
                <a:latin typeface="Times New Roman" panose="02020603050405020304" pitchFamily="18" charset="0"/>
                <a:cs typeface="Times New Roman" panose="02020603050405020304" pitchFamily="18" charset="0"/>
              </a:rPr>
              <a:t>Riesgos a la Salud asociados a Exposiciones a Sílice  </a:t>
            </a:r>
          </a:p>
          <a:p>
            <a:pPr lvl="2" algn="just" defTabSz="685800" eaLnBrk="1" hangingPunct="1">
              <a:lnSpc>
                <a:spcPct val="110000"/>
              </a:lnSpc>
              <a:spcBef>
                <a:spcPts val="700"/>
              </a:spcBef>
              <a:buClr>
                <a:schemeClr val="tx2"/>
              </a:buClr>
            </a:pPr>
            <a:r>
              <a:rPr lang="en-US" altLang="en-US" sz="1700" b="1">
                <a:latin typeface="Times New Roman" panose="02020603050405020304" pitchFamily="18" charset="0"/>
                <a:cs typeface="Times New Roman" panose="02020603050405020304" pitchFamily="18" charset="0"/>
              </a:rPr>
              <a:t>Nuevo Estándar de Sílice Cristalina Respirable de la OSHA  </a:t>
            </a:r>
          </a:p>
          <a:p>
            <a:pPr lvl="3" algn="just" defTabSz="685800" eaLnBrk="1" hangingPunct="1">
              <a:lnSpc>
                <a:spcPct val="110000"/>
              </a:lnSpc>
              <a:spcBef>
                <a:spcPts val="700"/>
              </a:spcBef>
              <a:buClr>
                <a:schemeClr val="tx2"/>
              </a:buClr>
              <a:buFont typeface="Arial" panose="020B0604020202020204" pitchFamily="34" charset="0"/>
              <a:buChar char="•"/>
            </a:pPr>
            <a:r>
              <a:rPr lang="en-US" altLang="en-US" sz="1700">
                <a:latin typeface="Times New Roman" panose="02020603050405020304" pitchFamily="18" charset="0"/>
                <a:cs typeface="Times New Roman" panose="02020603050405020304" pitchFamily="18" charset="0"/>
              </a:rPr>
              <a:t>Límite Permisible de Exposición y Nivel de Acción para Construcciones </a:t>
            </a:r>
          </a:p>
          <a:p>
            <a:pPr lvl="3" algn="just" defTabSz="685800" eaLnBrk="1" hangingPunct="1">
              <a:lnSpc>
                <a:spcPct val="110000"/>
              </a:lnSpc>
              <a:spcBef>
                <a:spcPts val="700"/>
              </a:spcBef>
              <a:buClr>
                <a:schemeClr val="tx2"/>
              </a:buClr>
              <a:buFont typeface="Arial" panose="020B0604020202020204" pitchFamily="34" charset="0"/>
              <a:buChar char="•"/>
            </a:pPr>
            <a:r>
              <a:rPr lang="en-US" altLang="en-US" sz="1700">
                <a:latin typeface="Times New Roman" panose="02020603050405020304" pitchFamily="18" charset="0"/>
                <a:cs typeface="Times New Roman" panose="02020603050405020304" pitchFamily="18" charset="0"/>
              </a:rPr>
              <a:t>Alcance y Definiciones  </a:t>
            </a:r>
          </a:p>
          <a:p>
            <a:pPr lvl="3" algn="just" defTabSz="685800" eaLnBrk="1" hangingPunct="1">
              <a:lnSpc>
                <a:spcPct val="110000"/>
              </a:lnSpc>
              <a:spcBef>
                <a:spcPts val="700"/>
              </a:spcBef>
              <a:buClr>
                <a:schemeClr val="tx2"/>
              </a:buClr>
              <a:buFont typeface="Arial" panose="020B0604020202020204" pitchFamily="34" charset="0"/>
              <a:buChar char="•"/>
            </a:pPr>
            <a:r>
              <a:rPr lang="en-US" altLang="en-US" sz="1700">
                <a:latin typeface="Times New Roman" panose="02020603050405020304" pitchFamily="18" charset="0"/>
                <a:cs typeface="Times New Roman" panose="02020603050405020304" pitchFamily="18" charset="0"/>
              </a:rPr>
              <a:t>Fechas de Cumplimiento</a:t>
            </a:r>
          </a:p>
          <a:p>
            <a:pPr lvl="2" algn="just" defTabSz="685800" eaLnBrk="1" hangingPunct="1">
              <a:lnSpc>
                <a:spcPct val="110000"/>
              </a:lnSpc>
              <a:spcBef>
                <a:spcPts val="700"/>
              </a:spcBef>
              <a:buClr>
                <a:schemeClr val="tx2"/>
              </a:buClr>
            </a:pPr>
            <a:r>
              <a:rPr lang="en-US" altLang="en-US" sz="1700" b="1">
                <a:latin typeface="Times New Roman" panose="02020603050405020304" pitchFamily="18" charset="0"/>
                <a:cs typeface="Times New Roman" panose="02020603050405020304" pitchFamily="18" charset="0"/>
              </a:rPr>
              <a:t>Métodos de Control de Exposición a Sílice para Construcciones  </a:t>
            </a:r>
          </a:p>
          <a:p>
            <a:pPr lvl="3" algn="just" defTabSz="685800" eaLnBrk="1" hangingPunct="1">
              <a:lnSpc>
                <a:spcPct val="110000"/>
              </a:lnSpc>
              <a:spcBef>
                <a:spcPts val="700"/>
              </a:spcBef>
              <a:buClr>
                <a:schemeClr val="tx2"/>
              </a:buClr>
              <a:buFont typeface="Arial" panose="020B0604020202020204" pitchFamily="34" charset="0"/>
              <a:buChar char="•"/>
            </a:pPr>
            <a:r>
              <a:rPr lang="en-US" altLang="en-US" sz="1700">
                <a:latin typeface="Times New Roman" panose="02020603050405020304" pitchFamily="18" charset="0"/>
                <a:cs typeface="Times New Roman" panose="02020603050405020304" pitchFamily="18" charset="0"/>
              </a:rPr>
              <a:t>Métodos Especificados de Control de Exposición</a:t>
            </a:r>
          </a:p>
          <a:p>
            <a:pPr lvl="4" algn="just" defTabSz="685800" eaLnBrk="1" hangingPunct="1">
              <a:lnSpc>
                <a:spcPct val="110000"/>
              </a:lnSpc>
              <a:spcBef>
                <a:spcPts val="700"/>
              </a:spcBef>
              <a:buClr>
                <a:schemeClr val="tx2"/>
              </a:buClr>
              <a:buFont typeface="Arial" panose="020B0604020202020204" pitchFamily="34" charset="0"/>
              <a:buChar char="•"/>
            </a:pPr>
            <a:r>
              <a:rPr lang="en-US" altLang="en-US" sz="1700">
                <a:latin typeface="Times New Roman" panose="02020603050405020304" pitchFamily="18" charset="0"/>
                <a:cs typeface="Times New Roman" panose="02020603050405020304" pitchFamily="18" charset="0"/>
              </a:rPr>
              <a:t>Controles de Ingeniería</a:t>
            </a:r>
          </a:p>
          <a:p>
            <a:pPr lvl="4" algn="just" defTabSz="685800" eaLnBrk="1" hangingPunct="1">
              <a:lnSpc>
                <a:spcPct val="110000"/>
              </a:lnSpc>
              <a:spcBef>
                <a:spcPts val="700"/>
              </a:spcBef>
              <a:buClr>
                <a:schemeClr val="tx2"/>
              </a:buClr>
              <a:buFont typeface="Arial" panose="020B0604020202020204" pitchFamily="34" charset="0"/>
              <a:buChar char="•"/>
            </a:pPr>
            <a:r>
              <a:rPr lang="en-US" altLang="en-US" sz="1700">
                <a:latin typeface="Times New Roman" panose="02020603050405020304" pitchFamily="18" charset="0"/>
                <a:cs typeface="Times New Roman" panose="02020603050405020304" pitchFamily="18" charset="0"/>
              </a:rPr>
              <a:t>Controles en el Lugar de Trabajo</a:t>
            </a:r>
          </a:p>
          <a:p>
            <a:pPr lvl="4" algn="just" defTabSz="685800" eaLnBrk="1" hangingPunct="1">
              <a:lnSpc>
                <a:spcPct val="110000"/>
              </a:lnSpc>
              <a:spcBef>
                <a:spcPts val="700"/>
              </a:spcBef>
              <a:buClr>
                <a:schemeClr val="tx2"/>
              </a:buClr>
              <a:buFont typeface="Arial" panose="020B0604020202020204" pitchFamily="34" charset="0"/>
              <a:buChar char="•"/>
            </a:pPr>
            <a:r>
              <a:rPr lang="en-US" altLang="en-US" sz="1700">
                <a:latin typeface="Times New Roman" panose="02020603050405020304" pitchFamily="18" charset="0"/>
                <a:cs typeface="Times New Roman" panose="02020603050405020304" pitchFamily="18" charset="0"/>
              </a:rPr>
              <a:t>Detalles, Tabla 1</a:t>
            </a:r>
            <a:endParaRPr lang="en-US" altLang="en-US" sz="1800">
              <a:latin typeface="Times New Roman" panose="02020603050405020304" pitchFamily="18" charset="0"/>
              <a:cs typeface="Times New Roman" panose="02020603050405020304" pitchFamily="18" charset="0"/>
            </a:endParaRPr>
          </a:p>
          <a:p>
            <a:pPr defTabSz="685800"/>
            <a:endParaRPr lang="en-US" altLang="en-US" sz="1800">
              <a:latin typeface="Times New Roman" panose="02020603050405020304" pitchFamily="18"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bwMode="auto">
          <a:xfrm>
            <a:off x="1693863" y="0"/>
            <a:ext cx="7450137" cy="887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b="1" dirty="0" err="1">
                <a:solidFill>
                  <a:srgbClr val="FFFFFF"/>
                </a:solidFill>
                <a:cs typeface="Tahoma" panose="020B0604030504040204" pitchFamily="34" charset="0"/>
              </a:rPr>
              <a:t>Controles</a:t>
            </a:r>
            <a:r>
              <a:rPr lang="en-US" altLang="en-US" sz="2800" b="1" dirty="0">
                <a:solidFill>
                  <a:srgbClr val="FFFFFF"/>
                </a:solidFill>
                <a:cs typeface="Tahoma" panose="020B0604030504040204" pitchFamily="34" charset="0"/>
              </a:rPr>
              <a:t> de </a:t>
            </a:r>
            <a:r>
              <a:rPr lang="en-US" altLang="en-US" sz="2800" b="1" dirty="0" err="1">
                <a:solidFill>
                  <a:srgbClr val="FFFFFF"/>
                </a:solidFill>
                <a:cs typeface="Tahoma" panose="020B0604030504040204" pitchFamily="34" charset="0"/>
              </a:rPr>
              <a:t>Ingeniería</a:t>
            </a:r>
            <a:r>
              <a:rPr lang="en-US" altLang="en-US" sz="2800" b="1" dirty="0">
                <a:solidFill>
                  <a:srgbClr val="FFFFFF"/>
                </a:solidFill>
                <a:cs typeface="Tahoma" panose="020B0604030504040204" pitchFamily="34" charset="0"/>
              </a:rPr>
              <a:t> para la </a:t>
            </a:r>
            <a:r>
              <a:rPr lang="en-US" altLang="en-US" sz="2800" b="1" dirty="0" err="1">
                <a:solidFill>
                  <a:srgbClr val="FFFFFF"/>
                </a:solidFill>
                <a:cs typeface="Tahoma" panose="020B0604030504040204" pitchFamily="34" charset="0"/>
              </a:rPr>
              <a:t>Exposición</a:t>
            </a:r>
            <a:r>
              <a:rPr lang="en-US" altLang="en-US" sz="2800" b="1" dirty="0">
                <a:solidFill>
                  <a:srgbClr val="FFFFFF"/>
                </a:solidFill>
                <a:cs typeface="Tahoma" panose="020B0604030504040204" pitchFamily="34" charset="0"/>
              </a:rPr>
              <a:t> a </a:t>
            </a:r>
            <a:r>
              <a:rPr lang="en-US" altLang="en-US" sz="2800" b="1" dirty="0" err="1">
                <a:solidFill>
                  <a:srgbClr val="FFFFFF"/>
                </a:solidFill>
                <a:cs typeface="Tahoma" panose="020B0604030504040204" pitchFamily="34" charset="0"/>
              </a:rPr>
              <a:t>Sílice</a:t>
            </a:r>
            <a:r>
              <a:rPr lang="en-US" altLang="en-US" sz="2800" b="1" dirty="0">
                <a:solidFill>
                  <a:srgbClr val="FFFFFF"/>
                </a:solidFill>
                <a:cs typeface="Tahoma" panose="020B0604030504040204" pitchFamily="34" charset="0"/>
              </a:rPr>
              <a:t> -</a:t>
            </a:r>
            <a:br>
              <a:rPr lang="en-US" altLang="en-US" sz="2800" b="1" dirty="0">
                <a:solidFill>
                  <a:srgbClr val="FFFFFF"/>
                </a:solidFill>
                <a:cs typeface="Tahoma" panose="020B0604030504040204" pitchFamily="34" charset="0"/>
              </a:rPr>
            </a:br>
            <a:r>
              <a:rPr lang="en-US" altLang="en-US" sz="2300" b="1" u="sng" dirty="0" err="1">
                <a:solidFill>
                  <a:schemeClr val="bg1"/>
                </a:solidFill>
                <a:latin typeface="Arial" panose="020B0604020202020204" pitchFamily="34" charset="0"/>
                <a:cs typeface="Times New Roman" panose="02020603050405020304" pitchFamily="18" charset="0"/>
              </a:rPr>
              <a:t>Sistemas</a:t>
            </a:r>
            <a:r>
              <a:rPr lang="en-US" altLang="en-US" sz="2300" b="1" u="sng" dirty="0">
                <a:solidFill>
                  <a:schemeClr val="bg1"/>
                </a:solidFill>
                <a:latin typeface="Arial" panose="020B0604020202020204" pitchFamily="34" charset="0"/>
                <a:cs typeface="Times New Roman" panose="02020603050405020304" pitchFamily="18" charset="0"/>
              </a:rPr>
              <a:t> </a:t>
            </a:r>
            <a:r>
              <a:rPr lang="en-US" altLang="en-US" sz="2300" b="1" u="sng" dirty="0" err="1">
                <a:solidFill>
                  <a:schemeClr val="bg1"/>
                </a:solidFill>
                <a:latin typeface="Arial" panose="020B0604020202020204" pitchFamily="34" charset="0"/>
                <a:cs typeface="Times New Roman" panose="02020603050405020304" pitchFamily="18" charset="0"/>
              </a:rPr>
              <a:t>Integrados</a:t>
            </a:r>
            <a:r>
              <a:rPr lang="en-US" altLang="en-US" sz="2300" b="1" u="sng" dirty="0">
                <a:solidFill>
                  <a:schemeClr val="bg1"/>
                </a:solidFill>
                <a:latin typeface="Arial" panose="020B0604020202020204" pitchFamily="34" charset="0"/>
                <a:cs typeface="Times New Roman" panose="02020603050405020304" pitchFamily="18" charset="0"/>
              </a:rPr>
              <a:t> de </a:t>
            </a:r>
            <a:r>
              <a:rPr lang="en-US" altLang="en-US" sz="2300" b="1" u="sng" dirty="0" err="1">
                <a:solidFill>
                  <a:schemeClr val="bg1"/>
                </a:solidFill>
                <a:latin typeface="Arial" panose="020B0604020202020204" pitchFamily="34" charset="0"/>
                <a:cs typeface="Times New Roman" panose="02020603050405020304" pitchFamily="18" charset="0"/>
              </a:rPr>
              <a:t>Transmisión</a:t>
            </a:r>
            <a:r>
              <a:rPr lang="en-US" altLang="en-US" sz="2300" b="1" u="sng" dirty="0">
                <a:solidFill>
                  <a:schemeClr val="bg1"/>
                </a:solidFill>
                <a:latin typeface="Arial" panose="020B0604020202020204" pitchFamily="34" charset="0"/>
                <a:cs typeface="Times New Roman" panose="02020603050405020304" pitchFamily="18" charset="0"/>
              </a:rPr>
              <a:t> de Agua </a:t>
            </a:r>
            <a:r>
              <a:rPr lang="en-US" altLang="en-US" sz="2300" b="1" dirty="0">
                <a:solidFill>
                  <a:schemeClr val="bg1"/>
                </a:solidFill>
                <a:latin typeface="Arial" panose="020B0604020202020204" pitchFamily="34" charset="0"/>
                <a:cs typeface="Tahoma" panose="020B0604030504040204" pitchFamily="34" charset="0"/>
              </a:rPr>
              <a:t>- cont.- cont.</a:t>
            </a:r>
            <a:endParaRPr lang="en-US" altLang="en-US" sz="2800" b="1" dirty="0">
              <a:solidFill>
                <a:srgbClr val="FFFFFF"/>
              </a:solidFill>
              <a:latin typeface="Arial" panose="020B0604020202020204" pitchFamily="34" charset="0"/>
              <a:cs typeface="Tahoma" panose="020B0604030504040204" pitchFamily="34" charset="0"/>
            </a:endParaRPr>
          </a:p>
        </p:txBody>
      </p:sp>
      <p:sp>
        <p:nvSpPr>
          <p:cNvPr id="87043" name="Content Placeholder 2"/>
          <p:cNvSpPr>
            <a:spLocks noGrp="1"/>
          </p:cNvSpPr>
          <p:nvPr>
            <p:ph idx="1"/>
          </p:nvPr>
        </p:nvSpPr>
        <p:spPr bwMode="auto">
          <a:xfrm>
            <a:off x="0" y="1192213"/>
            <a:ext cx="6661150" cy="556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000">
                <a:latin typeface="Times New Roman" panose="02020603050405020304" pitchFamily="18" charset="0"/>
                <a:cs typeface="Times New Roman" panose="02020603050405020304" pitchFamily="18" charset="0"/>
              </a:rPr>
              <a:t>También;</a:t>
            </a:r>
          </a:p>
          <a:p>
            <a:pPr lvl="1">
              <a:buFont typeface="Arial" panose="020B0604020202020204" pitchFamily="34" charset="0"/>
              <a:buChar char="•"/>
            </a:pPr>
            <a:r>
              <a:rPr lang="en-US" altLang="en-US" sz="2000" b="1">
                <a:latin typeface="Times New Roman" panose="02020603050405020304" pitchFamily="18" charset="0"/>
                <a:cs typeface="Times New Roman" panose="02020603050405020304" pitchFamily="18" charset="0"/>
              </a:rPr>
              <a:t>Limite la exposición secundaria limpiando cualquier lodo generado </a:t>
            </a:r>
            <a:r>
              <a:rPr lang="en-US" altLang="en-US" sz="2000">
                <a:latin typeface="Times New Roman" panose="02020603050405020304" pitchFamily="18" charset="0"/>
                <a:cs typeface="Times New Roman" panose="02020603050405020304" pitchFamily="18" charset="0"/>
              </a:rPr>
              <a:t>y el procedimiento debe estar descrito en el Plan Escrito de Control de Exposición.</a:t>
            </a:r>
          </a:p>
          <a:p>
            <a:pPr lvl="1">
              <a:buFont typeface="Arial" panose="020B0604020202020204" pitchFamily="34" charset="0"/>
              <a:buChar char="•"/>
            </a:pPr>
            <a:endParaRPr lang="en-US" altLang="en-US" sz="200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altLang="en-US" sz="2000">
                <a:latin typeface="Times New Roman" panose="02020603050405020304" pitchFamily="18" charset="0"/>
                <a:cs typeface="Times New Roman" panose="02020603050405020304" pitchFamily="18" charset="0"/>
              </a:rPr>
              <a:t>En temperaturas frías, donde exista </a:t>
            </a:r>
            <a:r>
              <a:rPr lang="en-US" altLang="en-US" sz="2000" b="1">
                <a:latin typeface="Times New Roman" panose="02020603050405020304" pitchFamily="18" charset="0"/>
                <a:cs typeface="Times New Roman" panose="02020603050405020304" pitchFamily="18" charset="0"/>
              </a:rPr>
              <a:t>riesgo de congelamiento de agua</a:t>
            </a:r>
            <a:r>
              <a:rPr lang="en-US" altLang="en-US" sz="2000">
                <a:latin typeface="Times New Roman" panose="02020603050405020304" pitchFamily="18" charset="0"/>
                <a:cs typeface="Times New Roman" panose="02020603050405020304" pitchFamily="18" charset="0"/>
              </a:rPr>
              <a:t>, deben seguirse prácticas de trabajo adicionales</a:t>
            </a:r>
          </a:p>
          <a:p>
            <a:pPr lvl="2"/>
            <a:r>
              <a:rPr lang="en-US" altLang="en-US" sz="2000">
                <a:latin typeface="Times New Roman" panose="02020603050405020304" pitchFamily="18" charset="0"/>
                <a:cs typeface="Times New Roman" panose="02020603050405020304" pitchFamily="18" charset="0"/>
              </a:rPr>
              <a:t>e.g., aislamiento de tambores, envolver tambores con cinta térmica para descogelamiento, o aditivos anticongelantes que sean amigables con el ambiente.  </a:t>
            </a:r>
          </a:p>
          <a:p>
            <a:pPr lvl="1">
              <a:buFont typeface="Arial" panose="020B0604020202020204" pitchFamily="34" charset="0"/>
              <a:buChar char="•"/>
            </a:pPr>
            <a:r>
              <a:rPr lang="en-US" altLang="en-US" sz="2000" b="1">
                <a:latin typeface="Times New Roman" panose="02020603050405020304" pitchFamily="18" charset="0"/>
                <a:cs typeface="Times New Roman" panose="02020603050405020304" pitchFamily="18" charset="0"/>
              </a:rPr>
              <a:t>Seguridad Eléctrica</a:t>
            </a:r>
            <a:r>
              <a:rPr lang="en-US" altLang="en-US" sz="2000">
                <a:latin typeface="Times New Roman" panose="02020603050405020304" pitchFamily="18" charset="0"/>
                <a:cs typeface="Times New Roman" panose="02020603050405020304" pitchFamily="18" charset="0"/>
              </a:rPr>
              <a:t>-</a:t>
            </a:r>
            <a:r>
              <a:rPr lang="en-US" altLang="en-US" sz="2000" b="1">
                <a:latin typeface="Times New Roman" panose="02020603050405020304" pitchFamily="18" charset="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Use interruptores accionados por corriente de pérdida a tierra (GFCIs) y conectores eléctricos herméticos, con sellos a prueba de agua para herramientas eléctricas y equipo en los sitios de construcción (obras).</a:t>
            </a:r>
          </a:p>
        </p:txBody>
      </p:sp>
      <p:grpSp>
        <p:nvGrpSpPr>
          <p:cNvPr id="87044" name="Group 8" descr="Handheld masonry saw using water for dust control while cutting cinder blocks. (Photo courtesy of New Jersey Department of Health).&#10;"/>
          <p:cNvGrpSpPr>
            <a:grpSpLocks/>
          </p:cNvGrpSpPr>
          <p:nvPr/>
        </p:nvGrpSpPr>
        <p:grpSpPr bwMode="auto">
          <a:xfrm>
            <a:off x="6661150" y="2143125"/>
            <a:ext cx="2468563" cy="3170238"/>
            <a:chOff x="6761747" y="1431552"/>
            <a:chExt cx="2468848" cy="3171393"/>
          </a:xfrm>
        </p:grpSpPr>
        <p:grpSp>
          <p:nvGrpSpPr>
            <p:cNvPr id="87045" name="Group 6"/>
            <p:cNvGrpSpPr>
              <a:grpSpLocks/>
            </p:cNvGrpSpPr>
            <p:nvPr/>
          </p:nvGrpSpPr>
          <p:grpSpPr bwMode="auto">
            <a:xfrm>
              <a:off x="6761747" y="1431552"/>
              <a:ext cx="2382253" cy="1976740"/>
              <a:chOff x="6288" y="-3671"/>
              <a:chExt cx="5203" cy="3711"/>
            </a:xfrm>
          </p:grpSpPr>
          <p:pic>
            <p:nvPicPr>
              <p:cNvPr id="87047" name="Picture 9" descr="Handheld masonry saw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8" y="-3661"/>
                <a:ext cx="5183" cy="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7048" name="Group 7"/>
              <p:cNvGrpSpPr>
                <a:grpSpLocks/>
              </p:cNvGrpSpPr>
              <p:nvPr/>
            </p:nvGrpSpPr>
            <p:grpSpPr bwMode="auto">
              <a:xfrm>
                <a:off x="6298" y="-3661"/>
                <a:ext cx="5183" cy="3690"/>
                <a:chOff x="6298" y="-3661"/>
                <a:chExt cx="5183" cy="3690"/>
              </a:xfrm>
            </p:grpSpPr>
            <p:sp>
              <p:nvSpPr>
                <p:cNvPr id="87049" name="Freeform 8"/>
                <p:cNvSpPr>
                  <a:spLocks/>
                </p:cNvSpPr>
                <p:nvPr/>
              </p:nvSpPr>
              <p:spPr bwMode="auto">
                <a:xfrm>
                  <a:off x="6298" y="-3661"/>
                  <a:ext cx="5183" cy="3690"/>
                </a:xfrm>
                <a:custGeom>
                  <a:avLst/>
                  <a:gdLst>
                    <a:gd name="T0" fmla="*/ 0 w 5183"/>
                    <a:gd name="T1" fmla="*/ 30 h 3690"/>
                    <a:gd name="T2" fmla="*/ 5183 w 5183"/>
                    <a:gd name="T3" fmla="*/ 30 h 3690"/>
                    <a:gd name="T4" fmla="*/ 5183 w 5183"/>
                    <a:gd name="T5" fmla="*/ -3661 h 3690"/>
                    <a:gd name="T6" fmla="*/ 0 w 5183"/>
                    <a:gd name="T7" fmla="*/ -3661 h 3690"/>
                    <a:gd name="T8" fmla="*/ 0 w 5183"/>
                    <a:gd name="T9" fmla="*/ 30 h 3690"/>
                    <a:gd name="T10" fmla="*/ 0 60000 65536"/>
                    <a:gd name="T11" fmla="*/ 0 60000 65536"/>
                    <a:gd name="T12" fmla="*/ 0 60000 65536"/>
                    <a:gd name="T13" fmla="*/ 0 60000 65536"/>
                    <a:gd name="T14" fmla="*/ 0 60000 65536"/>
                    <a:gd name="T15" fmla="*/ 0 w 5183"/>
                    <a:gd name="T16" fmla="*/ 0 h 3690"/>
                    <a:gd name="T17" fmla="*/ 5183 w 5183"/>
                    <a:gd name="T18" fmla="*/ 3690 h 3690"/>
                  </a:gdLst>
                  <a:ahLst/>
                  <a:cxnLst>
                    <a:cxn ang="T10">
                      <a:pos x="T0" y="T1"/>
                    </a:cxn>
                    <a:cxn ang="T11">
                      <a:pos x="T2" y="T3"/>
                    </a:cxn>
                    <a:cxn ang="T12">
                      <a:pos x="T4" y="T5"/>
                    </a:cxn>
                    <a:cxn ang="T13">
                      <a:pos x="T6" y="T7"/>
                    </a:cxn>
                    <a:cxn ang="T14">
                      <a:pos x="T8" y="T9"/>
                    </a:cxn>
                  </a:cxnLst>
                  <a:rect l="T15" t="T16" r="T17" b="T18"/>
                  <a:pathLst>
                    <a:path w="5183" h="3690">
                      <a:moveTo>
                        <a:pt x="0" y="3691"/>
                      </a:moveTo>
                      <a:lnTo>
                        <a:pt x="5183" y="3691"/>
                      </a:lnTo>
                      <a:lnTo>
                        <a:pt x="5183" y="0"/>
                      </a:lnTo>
                      <a:lnTo>
                        <a:pt x="0" y="0"/>
                      </a:lnTo>
                      <a:lnTo>
                        <a:pt x="0" y="3691"/>
                      </a:lnTo>
                      <a:close/>
                    </a:path>
                  </a:pathLst>
                </a:custGeom>
                <a:noFill/>
                <a:ln w="13081">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87046" name="Rectangle 10"/>
            <p:cNvSpPr>
              <a:spLocks noChangeArrowheads="1"/>
            </p:cNvSpPr>
            <p:nvPr/>
          </p:nvSpPr>
          <p:spPr bwMode="auto">
            <a:xfrm>
              <a:off x="6857499" y="3402433"/>
              <a:ext cx="2373096" cy="120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US" altLang="en-US" sz="1200" b="1">
                  <a:solidFill>
                    <a:srgbClr val="231F20"/>
                  </a:solidFill>
                  <a:latin typeface="Calibri" panose="020F0502020204030204" pitchFamily="34" charset="0"/>
                  <a:cs typeface="Arial" panose="020B0604020202020204" pitchFamily="34" charset="0"/>
                </a:rPr>
                <a:t>Las sierras de mampostería manual usando agua para el control del polvo mientras cortan bloques de hormigón (Foto cortesía del Ministerio de Salud de Nueva Jersey).</a:t>
              </a: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Title 1"/>
          <p:cNvSpPr>
            <a:spLocks noGrp="1"/>
          </p:cNvSpPr>
          <p:nvPr>
            <p:ph type="title"/>
          </p:nvPr>
        </p:nvSpPr>
        <p:spPr bwMode="auto">
          <a:xfrm>
            <a:off x="1954213" y="0"/>
            <a:ext cx="7410450" cy="887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b="1" dirty="0" err="1">
                <a:solidFill>
                  <a:srgbClr val="FFFFFF"/>
                </a:solidFill>
                <a:cs typeface="Tahoma" panose="020B0604030504040204" pitchFamily="34" charset="0"/>
              </a:rPr>
              <a:t>Controles</a:t>
            </a:r>
            <a:r>
              <a:rPr lang="en-US" altLang="en-US" sz="2800" b="1" dirty="0">
                <a:solidFill>
                  <a:srgbClr val="FFFFFF"/>
                </a:solidFill>
                <a:cs typeface="Tahoma" panose="020B0604030504040204" pitchFamily="34" charset="0"/>
              </a:rPr>
              <a:t> de </a:t>
            </a:r>
            <a:r>
              <a:rPr lang="en-US" altLang="en-US" sz="2800" b="1" dirty="0" err="1">
                <a:solidFill>
                  <a:srgbClr val="FFFFFF"/>
                </a:solidFill>
                <a:cs typeface="Tahoma" panose="020B0604030504040204" pitchFamily="34" charset="0"/>
              </a:rPr>
              <a:t>Ingeniería</a:t>
            </a:r>
            <a:r>
              <a:rPr lang="en-US" altLang="en-US" sz="2800" b="1" dirty="0">
                <a:solidFill>
                  <a:srgbClr val="FFFFFF"/>
                </a:solidFill>
                <a:cs typeface="Tahoma" panose="020B0604030504040204" pitchFamily="34" charset="0"/>
              </a:rPr>
              <a:t> para la </a:t>
            </a:r>
            <a:r>
              <a:rPr lang="en-US" altLang="en-US" sz="2800" b="1" dirty="0" err="1">
                <a:solidFill>
                  <a:srgbClr val="FFFFFF"/>
                </a:solidFill>
                <a:cs typeface="Tahoma" panose="020B0604030504040204" pitchFamily="34" charset="0"/>
              </a:rPr>
              <a:t>Exposición</a:t>
            </a:r>
            <a:r>
              <a:rPr lang="en-US" altLang="en-US" sz="2800" b="1" dirty="0">
                <a:solidFill>
                  <a:srgbClr val="FFFFFF"/>
                </a:solidFill>
                <a:cs typeface="Tahoma" panose="020B0604030504040204" pitchFamily="34" charset="0"/>
              </a:rPr>
              <a:t> a </a:t>
            </a:r>
            <a:r>
              <a:rPr lang="en-US" altLang="en-US" sz="2800" b="1" dirty="0" err="1">
                <a:solidFill>
                  <a:srgbClr val="FFFFFF"/>
                </a:solidFill>
                <a:cs typeface="Tahoma" panose="020B0604030504040204" pitchFamily="34" charset="0"/>
              </a:rPr>
              <a:t>Sílice</a:t>
            </a:r>
            <a:r>
              <a:rPr lang="en-US" altLang="en-US" sz="2800" b="1" dirty="0">
                <a:solidFill>
                  <a:srgbClr val="FFFFFF"/>
                </a:solidFill>
                <a:cs typeface="Tahoma" panose="020B0604030504040204" pitchFamily="34" charset="0"/>
              </a:rPr>
              <a:t> </a:t>
            </a:r>
            <a:r>
              <a:rPr lang="en-US" altLang="en-US" sz="2800" b="1" dirty="0">
                <a:solidFill>
                  <a:srgbClr val="FFFFFF"/>
                </a:solidFill>
                <a:latin typeface="Arial" panose="020B0604020202020204" pitchFamily="34" charset="0"/>
                <a:cs typeface="Tahoma" panose="020B0604030504040204" pitchFamily="34" charset="0"/>
              </a:rPr>
              <a:t>- </a:t>
            </a:r>
            <a:r>
              <a:rPr lang="en-US" altLang="en-US" sz="2800" b="1" u="sng" dirty="0" err="1">
                <a:solidFill>
                  <a:srgbClr val="FFFFFF"/>
                </a:solidFill>
                <a:latin typeface="Arial" panose="020B0604020202020204" pitchFamily="34" charset="0"/>
                <a:cs typeface="Times New Roman" panose="02020603050405020304" pitchFamily="18" charset="0"/>
              </a:rPr>
              <a:t>Sistemas</a:t>
            </a:r>
            <a:r>
              <a:rPr lang="en-US" altLang="en-US" sz="2800" b="1" u="sng" dirty="0">
                <a:solidFill>
                  <a:srgbClr val="FFFFFF"/>
                </a:solidFill>
                <a:latin typeface="Arial" panose="020B0604020202020204" pitchFamily="34" charset="0"/>
                <a:cs typeface="Times New Roman" panose="02020603050405020304" pitchFamily="18" charset="0"/>
              </a:rPr>
              <a:t> de </a:t>
            </a:r>
            <a:r>
              <a:rPr lang="en-US" altLang="en-US" sz="2800" b="1" u="sng" dirty="0" err="1">
                <a:solidFill>
                  <a:srgbClr val="FFFFFF"/>
                </a:solidFill>
                <a:latin typeface="Arial" panose="020B0604020202020204" pitchFamily="34" charset="0"/>
                <a:cs typeface="Times New Roman" panose="02020603050405020304" pitchFamily="18" charset="0"/>
              </a:rPr>
              <a:t>Aspiración</a:t>
            </a:r>
            <a:r>
              <a:rPr lang="en-US" altLang="en-US" sz="2800" b="1" u="sng" dirty="0">
                <a:solidFill>
                  <a:srgbClr val="FFFFFF"/>
                </a:solidFill>
                <a:latin typeface="Arial" panose="020B0604020202020204" pitchFamily="34" charset="0"/>
                <a:cs typeface="Times New Roman" panose="02020603050405020304" pitchFamily="18" charset="0"/>
              </a:rPr>
              <a:t> para </a:t>
            </a:r>
            <a:r>
              <a:rPr lang="en-US" altLang="en-US" sz="2800" b="1" u="sng" dirty="0" err="1">
                <a:solidFill>
                  <a:srgbClr val="FFFFFF"/>
                </a:solidFill>
                <a:latin typeface="Arial" panose="020B0604020202020204" pitchFamily="34" charset="0"/>
                <a:cs typeface="Times New Roman" panose="02020603050405020304" pitchFamily="18" charset="0"/>
              </a:rPr>
              <a:t>Captación</a:t>
            </a:r>
            <a:r>
              <a:rPr lang="en-US" altLang="en-US" sz="2800" b="1" u="sng" dirty="0">
                <a:solidFill>
                  <a:srgbClr val="FFFFFF"/>
                </a:solidFill>
                <a:latin typeface="Arial" panose="020B0604020202020204" pitchFamily="34" charset="0"/>
                <a:cs typeface="Times New Roman" panose="02020603050405020304" pitchFamily="18" charset="0"/>
              </a:rPr>
              <a:t> de </a:t>
            </a:r>
            <a:r>
              <a:rPr lang="en-US" altLang="en-US" sz="2800" b="1" u="sng" dirty="0" err="1">
                <a:solidFill>
                  <a:srgbClr val="FFFFFF"/>
                </a:solidFill>
                <a:latin typeface="Arial" panose="020B0604020202020204" pitchFamily="34" charset="0"/>
                <a:cs typeface="Times New Roman" panose="02020603050405020304" pitchFamily="18" charset="0"/>
              </a:rPr>
              <a:t>Polvo</a:t>
            </a:r>
            <a:r>
              <a:rPr lang="en-US" altLang="en-US" sz="2800" b="1" u="sng" dirty="0">
                <a:solidFill>
                  <a:srgbClr val="FFFFFF"/>
                </a:solidFill>
                <a:latin typeface="Arial" panose="020B0604020202020204" pitchFamily="34" charset="0"/>
                <a:cs typeface="Times New Roman" panose="02020603050405020304" pitchFamily="18" charset="0"/>
              </a:rPr>
              <a:t> </a:t>
            </a:r>
            <a:endParaRPr lang="en-US" altLang="en-US" sz="2800" b="1" dirty="0">
              <a:solidFill>
                <a:srgbClr val="FFFFFF"/>
              </a:solidFill>
              <a:latin typeface="Arial" panose="020B0604020202020204" pitchFamily="34" charset="0"/>
              <a:cs typeface="Tahoma" panose="020B0604030504040204" pitchFamily="34" charset="0"/>
            </a:endParaRPr>
          </a:p>
        </p:txBody>
      </p:sp>
      <p:sp>
        <p:nvSpPr>
          <p:cNvPr id="89090" name="Content Placeholder 2"/>
          <p:cNvSpPr>
            <a:spLocks noGrp="1"/>
          </p:cNvSpPr>
          <p:nvPr>
            <p:ph idx="1"/>
          </p:nvPr>
        </p:nvSpPr>
        <p:spPr bwMode="auto">
          <a:xfrm>
            <a:off x="0" y="1276350"/>
            <a:ext cx="6299200" cy="5095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1700">
                <a:latin typeface="Times New Roman" panose="02020603050405020304" pitchFamily="18" charset="0"/>
                <a:cs typeface="Times New Roman" panose="02020603050405020304" pitchFamily="18" charset="0"/>
              </a:rPr>
              <a:t>Diversos equipos requieren sistemas de captación de polvo que están disponibles comercialmente  (i.e., Ventilación de Escape Local)  </a:t>
            </a:r>
          </a:p>
          <a:p>
            <a:pPr lvl="1">
              <a:buFont typeface="Arial" panose="020B0604020202020204" pitchFamily="34" charset="0"/>
              <a:buChar char="•"/>
            </a:pPr>
            <a:r>
              <a:rPr lang="en-US" altLang="en-US" sz="1700">
                <a:latin typeface="Times New Roman" panose="02020603050405020304" pitchFamily="18" charset="0"/>
                <a:cs typeface="Times New Roman" panose="02020603050405020304" pitchFamily="18" charset="0"/>
              </a:rPr>
              <a:t>Deben capturar efectivamente el polvo generado por las herramientas usadas </a:t>
            </a:r>
          </a:p>
          <a:p>
            <a:pPr lvl="1">
              <a:buFont typeface="Arial" panose="020B0604020202020204" pitchFamily="34" charset="0"/>
              <a:buChar char="•"/>
            </a:pPr>
            <a:r>
              <a:rPr lang="en-US" altLang="en-US" sz="1700">
                <a:latin typeface="Times New Roman" panose="02020603050405020304" pitchFamily="18" charset="0"/>
                <a:cs typeface="Times New Roman" panose="02020603050405020304" pitchFamily="18" charset="0"/>
              </a:rPr>
              <a:t>No deben introducir nuevos peligros, como la obstrucción o interferencia con mecanismos de seguridad  </a:t>
            </a:r>
          </a:p>
          <a:p>
            <a:pPr lvl="1"/>
            <a:endParaRPr lang="en-US" altLang="en-US" sz="1700">
              <a:latin typeface="Times New Roman" panose="02020603050405020304" pitchFamily="18" charset="0"/>
              <a:cs typeface="Times New Roman" panose="02020603050405020304" pitchFamily="18" charset="0"/>
            </a:endParaRPr>
          </a:p>
          <a:p>
            <a:r>
              <a:rPr lang="en-US" altLang="en-US" sz="1700">
                <a:latin typeface="Times New Roman" panose="02020603050405020304" pitchFamily="18" charset="0"/>
                <a:cs typeface="Times New Roman" panose="02020603050405020304" pitchFamily="18" charset="0"/>
              </a:rPr>
              <a:t>VDCSs incluyen un captador de polvo (campana o cubierta), aspirador, manguera y filtro(s)  </a:t>
            </a:r>
          </a:p>
          <a:p>
            <a:pPr lvl="1">
              <a:buFont typeface="Arial" panose="020B0604020202020204" pitchFamily="34" charset="0"/>
              <a:buChar char="•"/>
            </a:pPr>
            <a:r>
              <a:rPr lang="en-US" altLang="en-US" sz="1700">
                <a:latin typeface="Times New Roman" panose="02020603050405020304" pitchFamily="18" charset="0"/>
                <a:cs typeface="Times New Roman" panose="02020603050405020304" pitchFamily="18" charset="0"/>
              </a:rPr>
              <a:t>Usar un aspirador con suficiente succión para captar polvo en los puntos de corte.  </a:t>
            </a:r>
          </a:p>
          <a:p>
            <a:pPr lvl="1">
              <a:buFont typeface="Arial" panose="020B0604020202020204" pitchFamily="34" charset="0"/>
              <a:buChar char="•"/>
            </a:pPr>
            <a:r>
              <a:rPr lang="en-US" altLang="en-US" sz="1700">
                <a:latin typeface="Times New Roman" panose="02020603050405020304" pitchFamily="18" charset="0"/>
                <a:cs typeface="Times New Roman" panose="02020603050405020304" pitchFamily="18" charset="0"/>
              </a:rPr>
              <a:t>Usar un filtro HEPA en el escape del aspirador y un pre-filtro o separador ciclónico para mejorar la eficiencia del aspirador.</a:t>
            </a:r>
          </a:p>
          <a:p>
            <a:pPr lvl="1">
              <a:buFont typeface="Arial" panose="020B0604020202020204" pitchFamily="34" charset="0"/>
              <a:buChar char="•"/>
            </a:pPr>
            <a:r>
              <a:rPr lang="en-US" altLang="en-US" sz="1700">
                <a:latin typeface="Times New Roman" panose="02020603050405020304" pitchFamily="18" charset="0"/>
                <a:cs typeface="Times New Roman" panose="02020603050405020304" pitchFamily="18" charset="0"/>
              </a:rPr>
              <a:t>Usar una medida de manguera recomendada por el fabricante.</a:t>
            </a:r>
          </a:p>
          <a:p>
            <a:pPr lvl="1">
              <a:buFont typeface="Arial" panose="020B0604020202020204" pitchFamily="34" charset="0"/>
              <a:buChar char="•"/>
            </a:pPr>
            <a:r>
              <a:rPr lang="en-US" altLang="en-US" sz="1700">
                <a:latin typeface="Times New Roman" panose="02020603050405020304" pitchFamily="18" charset="0"/>
                <a:cs typeface="Times New Roman" panose="02020603050405020304" pitchFamily="18" charset="0"/>
              </a:rPr>
              <a:t>Usar una campana o cubierta recomendadad por el fabricante.</a:t>
            </a:r>
          </a:p>
        </p:txBody>
      </p:sp>
      <p:sp>
        <p:nvSpPr>
          <p:cNvPr id="89092" name="Text Box 19"/>
          <p:cNvSpPr txBox="1">
            <a:spLocks noChangeArrowheads="1"/>
          </p:cNvSpPr>
          <p:nvPr/>
        </p:nvSpPr>
        <p:spPr bwMode="auto">
          <a:xfrm>
            <a:off x="0" y="6437313"/>
            <a:ext cx="9221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spcBef>
                <a:spcPct val="50000"/>
              </a:spcBef>
            </a:pPr>
            <a:r>
              <a:rPr lang="en-US" altLang="en-US" sz="1400" b="1"/>
              <a:t>Fuente: Guía de la OSHA de Cumplimiento para Pequeñas Entidades para la Norma sobre Sílice en Construcción</a:t>
            </a:r>
          </a:p>
        </p:txBody>
      </p:sp>
      <p:grpSp>
        <p:nvGrpSpPr>
          <p:cNvPr id="89091" name="Group 3" descr="A picture showing a grinder in action with Vacuum system."/>
          <p:cNvGrpSpPr>
            <a:grpSpLocks/>
          </p:cNvGrpSpPr>
          <p:nvPr/>
        </p:nvGrpSpPr>
        <p:grpSpPr bwMode="auto">
          <a:xfrm>
            <a:off x="6242050" y="1390650"/>
            <a:ext cx="2979738" cy="4846638"/>
            <a:chOff x="6241382" y="1390793"/>
            <a:chExt cx="2980372" cy="4847106"/>
          </a:xfrm>
        </p:grpSpPr>
        <p:grpSp>
          <p:nvGrpSpPr>
            <p:cNvPr id="89094" name="Group 2"/>
            <p:cNvGrpSpPr>
              <a:grpSpLocks/>
            </p:cNvGrpSpPr>
            <p:nvPr/>
          </p:nvGrpSpPr>
          <p:grpSpPr bwMode="auto">
            <a:xfrm>
              <a:off x="6241382" y="1390793"/>
              <a:ext cx="2755900" cy="3714750"/>
              <a:chOff x="6278" y="-5891"/>
              <a:chExt cx="4340" cy="5852"/>
            </a:xfrm>
          </p:grpSpPr>
          <p:pic>
            <p:nvPicPr>
              <p:cNvPr id="89096" name="Picture 3" descr="An image showing Vacuum Dust Collection Sytem Par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8" y="-3289"/>
                <a:ext cx="4320"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9097" name="Group 4"/>
              <p:cNvGrpSpPr>
                <a:grpSpLocks/>
              </p:cNvGrpSpPr>
              <p:nvPr/>
            </p:nvGrpSpPr>
            <p:grpSpPr bwMode="auto">
              <a:xfrm>
                <a:off x="6288" y="-3289"/>
                <a:ext cx="4320" cy="3240"/>
                <a:chOff x="6288" y="-3289"/>
                <a:chExt cx="4320" cy="3240"/>
              </a:xfrm>
            </p:grpSpPr>
            <p:sp>
              <p:nvSpPr>
                <p:cNvPr id="89100" name="Freeform 5"/>
                <p:cNvSpPr>
                  <a:spLocks/>
                </p:cNvSpPr>
                <p:nvPr/>
              </p:nvSpPr>
              <p:spPr bwMode="auto">
                <a:xfrm>
                  <a:off x="6288" y="-3289"/>
                  <a:ext cx="4320" cy="3240"/>
                </a:xfrm>
                <a:custGeom>
                  <a:avLst/>
                  <a:gdLst>
                    <a:gd name="T0" fmla="*/ 0 w 4320"/>
                    <a:gd name="T1" fmla="*/ -49 h 3240"/>
                    <a:gd name="T2" fmla="*/ 4320 w 4320"/>
                    <a:gd name="T3" fmla="*/ -49 h 3240"/>
                    <a:gd name="T4" fmla="*/ 4320 w 4320"/>
                    <a:gd name="T5" fmla="*/ -3289 h 3240"/>
                    <a:gd name="T6" fmla="*/ 0 w 4320"/>
                    <a:gd name="T7" fmla="*/ -3289 h 3240"/>
                    <a:gd name="T8" fmla="*/ 0 w 4320"/>
                    <a:gd name="T9" fmla="*/ -49 h 3240"/>
                    <a:gd name="T10" fmla="*/ 0 60000 65536"/>
                    <a:gd name="T11" fmla="*/ 0 60000 65536"/>
                    <a:gd name="T12" fmla="*/ 0 60000 65536"/>
                    <a:gd name="T13" fmla="*/ 0 60000 65536"/>
                    <a:gd name="T14" fmla="*/ 0 60000 65536"/>
                    <a:gd name="T15" fmla="*/ 0 w 4320"/>
                    <a:gd name="T16" fmla="*/ 0 h 3240"/>
                    <a:gd name="T17" fmla="*/ 4320 w 4320"/>
                    <a:gd name="T18" fmla="*/ 3240 h 3240"/>
                  </a:gdLst>
                  <a:ahLst/>
                  <a:cxnLst>
                    <a:cxn ang="T10">
                      <a:pos x="T0" y="T1"/>
                    </a:cxn>
                    <a:cxn ang="T11">
                      <a:pos x="T2" y="T3"/>
                    </a:cxn>
                    <a:cxn ang="T12">
                      <a:pos x="T4" y="T5"/>
                    </a:cxn>
                    <a:cxn ang="T13">
                      <a:pos x="T6" y="T7"/>
                    </a:cxn>
                    <a:cxn ang="T14">
                      <a:pos x="T8" y="T9"/>
                    </a:cxn>
                  </a:cxnLst>
                  <a:rect l="T15" t="T16" r="T17" b="T18"/>
                  <a:pathLst>
                    <a:path w="4320" h="3240">
                      <a:moveTo>
                        <a:pt x="0" y="3240"/>
                      </a:moveTo>
                      <a:lnTo>
                        <a:pt x="4320" y="3240"/>
                      </a:lnTo>
                      <a:lnTo>
                        <a:pt x="4320" y="0"/>
                      </a:lnTo>
                      <a:lnTo>
                        <a:pt x="0" y="0"/>
                      </a:lnTo>
                      <a:lnTo>
                        <a:pt x="0" y="3240"/>
                      </a:lnTo>
                      <a:close/>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89101" name="Picture 6" descr="An image showing a worker using grinder with vacuum dust collection system attache to 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5881"/>
                  <a:ext cx="4320" cy="2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9098" name="Group 7"/>
              <p:cNvGrpSpPr>
                <a:grpSpLocks/>
              </p:cNvGrpSpPr>
              <p:nvPr/>
            </p:nvGrpSpPr>
            <p:grpSpPr bwMode="auto">
              <a:xfrm>
                <a:off x="6288" y="-5881"/>
                <a:ext cx="4320" cy="2606"/>
                <a:chOff x="6288" y="-5881"/>
                <a:chExt cx="4320" cy="2606"/>
              </a:xfrm>
            </p:grpSpPr>
            <p:sp>
              <p:nvSpPr>
                <p:cNvPr id="89099" name="Freeform 8"/>
                <p:cNvSpPr>
                  <a:spLocks/>
                </p:cNvSpPr>
                <p:nvPr/>
              </p:nvSpPr>
              <p:spPr bwMode="auto">
                <a:xfrm>
                  <a:off x="6288" y="-5881"/>
                  <a:ext cx="4320" cy="2606"/>
                </a:xfrm>
                <a:custGeom>
                  <a:avLst/>
                  <a:gdLst>
                    <a:gd name="T0" fmla="*/ 0 w 4320"/>
                    <a:gd name="T1" fmla="*/ -3275 h 2606"/>
                    <a:gd name="T2" fmla="*/ 4320 w 4320"/>
                    <a:gd name="T3" fmla="*/ -3275 h 2606"/>
                    <a:gd name="T4" fmla="*/ 4320 w 4320"/>
                    <a:gd name="T5" fmla="*/ -5881 h 2606"/>
                    <a:gd name="T6" fmla="*/ 0 w 4320"/>
                    <a:gd name="T7" fmla="*/ -5881 h 2606"/>
                    <a:gd name="T8" fmla="*/ 0 w 4320"/>
                    <a:gd name="T9" fmla="*/ -3275 h 2606"/>
                    <a:gd name="T10" fmla="*/ 0 60000 65536"/>
                    <a:gd name="T11" fmla="*/ 0 60000 65536"/>
                    <a:gd name="T12" fmla="*/ 0 60000 65536"/>
                    <a:gd name="T13" fmla="*/ 0 60000 65536"/>
                    <a:gd name="T14" fmla="*/ 0 60000 65536"/>
                    <a:gd name="T15" fmla="*/ 0 w 4320"/>
                    <a:gd name="T16" fmla="*/ 0 h 2606"/>
                    <a:gd name="T17" fmla="*/ 4320 w 4320"/>
                    <a:gd name="T18" fmla="*/ 2606 h 2606"/>
                  </a:gdLst>
                  <a:ahLst/>
                  <a:cxnLst>
                    <a:cxn ang="T10">
                      <a:pos x="T0" y="T1"/>
                    </a:cxn>
                    <a:cxn ang="T11">
                      <a:pos x="T2" y="T3"/>
                    </a:cxn>
                    <a:cxn ang="T12">
                      <a:pos x="T4" y="T5"/>
                    </a:cxn>
                    <a:cxn ang="T13">
                      <a:pos x="T6" y="T7"/>
                    </a:cxn>
                    <a:cxn ang="T14">
                      <a:pos x="T8" y="T9"/>
                    </a:cxn>
                  </a:cxnLst>
                  <a:rect l="T15" t="T16" r="T17" b="T18"/>
                  <a:pathLst>
                    <a:path w="4320" h="2606">
                      <a:moveTo>
                        <a:pt x="0" y="2606"/>
                      </a:moveTo>
                      <a:lnTo>
                        <a:pt x="4320" y="2606"/>
                      </a:lnTo>
                      <a:lnTo>
                        <a:pt x="4320" y="0"/>
                      </a:lnTo>
                      <a:lnTo>
                        <a:pt x="0" y="0"/>
                      </a:lnTo>
                      <a:lnTo>
                        <a:pt x="0" y="2606"/>
                      </a:lnTo>
                      <a:close/>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89095" name="Rectangle 9"/>
            <p:cNvSpPr>
              <a:spLocks noChangeArrowheads="1"/>
            </p:cNvSpPr>
            <p:nvPr/>
          </p:nvSpPr>
          <p:spPr bwMode="auto">
            <a:xfrm>
              <a:off x="6643395" y="5222155"/>
              <a:ext cx="2578359" cy="101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200" b="1">
                  <a:solidFill>
                    <a:srgbClr val="231F20"/>
                  </a:solidFill>
                  <a:latin typeface="Calibri" panose="020F0502020204030204" pitchFamily="34" charset="0"/>
                  <a:cs typeface="Arial" panose="020B0604020202020204" pitchFamily="34" charset="0"/>
                </a:rPr>
                <a:t>Desbastadora con un VDCS conectado. (Foto Cortesía de la Universidad de Washington). Detalle del amoladora con VDCS conectado. (Cortesía de NIOSH).</a:t>
              </a: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bwMode="auto">
          <a:xfrm>
            <a:off x="2014538" y="0"/>
            <a:ext cx="7375525" cy="887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b="1" dirty="0" err="1">
                <a:solidFill>
                  <a:srgbClr val="FFFFFF"/>
                </a:solidFill>
                <a:cs typeface="Tahoma" panose="020B0604030504040204" pitchFamily="34" charset="0"/>
              </a:rPr>
              <a:t>Controles</a:t>
            </a:r>
            <a:r>
              <a:rPr lang="en-US" altLang="en-US" sz="2800" b="1" dirty="0">
                <a:solidFill>
                  <a:srgbClr val="FFFFFF"/>
                </a:solidFill>
                <a:cs typeface="Tahoma" panose="020B0604030504040204" pitchFamily="34" charset="0"/>
              </a:rPr>
              <a:t> de </a:t>
            </a:r>
            <a:r>
              <a:rPr lang="en-US" altLang="en-US" sz="2800" b="1" dirty="0" err="1">
                <a:solidFill>
                  <a:srgbClr val="FFFFFF"/>
                </a:solidFill>
                <a:cs typeface="Tahoma" panose="020B0604030504040204" pitchFamily="34" charset="0"/>
              </a:rPr>
              <a:t>Ingeniería</a:t>
            </a:r>
            <a:r>
              <a:rPr lang="en-US" altLang="en-US" sz="2800" b="1" dirty="0">
                <a:solidFill>
                  <a:srgbClr val="FFFFFF"/>
                </a:solidFill>
                <a:cs typeface="Tahoma" panose="020B0604030504040204" pitchFamily="34" charset="0"/>
              </a:rPr>
              <a:t> para la </a:t>
            </a:r>
            <a:r>
              <a:rPr lang="en-US" altLang="en-US" sz="2800" b="1" dirty="0" err="1">
                <a:solidFill>
                  <a:srgbClr val="FFFFFF"/>
                </a:solidFill>
                <a:cs typeface="Tahoma" panose="020B0604030504040204" pitchFamily="34" charset="0"/>
              </a:rPr>
              <a:t>Exposición</a:t>
            </a:r>
            <a:r>
              <a:rPr lang="en-US" altLang="en-US" sz="2800" b="1" dirty="0">
                <a:solidFill>
                  <a:srgbClr val="FFFFFF"/>
                </a:solidFill>
                <a:cs typeface="Tahoma" panose="020B0604030504040204" pitchFamily="34" charset="0"/>
              </a:rPr>
              <a:t> a </a:t>
            </a:r>
            <a:r>
              <a:rPr lang="en-US" altLang="en-US" sz="2800" b="1" dirty="0" err="1">
                <a:solidFill>
                  <a:srgbClr val="FFFFFF"/>
                </a:solidFill>
                <a:cs typeface="Tahoma" panose="020B0604030504040204" pitchFamily="34" charset="0"/>
              </a:rPr>
              <a:t>Sílice</a:t>
            </a:r>
            <a:r>
              <a:rPr lang="en-US" altLang="en-US" sz="2800" b="1" dirty="0">
                <a:solidFill>
                  <a:srgbClr val="FFFFFF"/>
                </a:solidFill>
                <a:cs typeface="Tahoma" panose="020B0604030504040204" pitchFamily="34" charset="0"/>
              </a:rPr>
              <a:t> </a:t>
            </a:r>
            <a:r>
              <a:rPr lang="en-US" altLang="en-US" sz="2800" b="1" dirty="0">
                <a:solidFill>
                  <a:srgbClr val="FFFFFF"/>
                </a:solidFill>
                <a:latin typeface="Arial" panose="020B0604020202020204" pitchFamily="34" charset="0"/>
                <a:cs typeface="Tahoma" panose="020B0604030504040204" pitchFamily="34" charset="0"/>
              </a:rPr>
              <a:t>- </a:t>
            </a:r>
            <a:r>
              <a:rPr lang="en-US" altLang="en-US" sz="2800" b="1" u="sng" dirty="0" err="1">
                <a:solidFill>
                  <a:srgbClr val="FFFFFF"/>
                </a:solidFill>
                <a:latin typeface="Arial" panose="020B0604020202020204" pitchFamily="34" charset="0"/>
                <a:cs typeface="Times New Roman" panose="02020603050405020304" pitchFamily="18" charset="0"/>
              </a:rPr>
              <a:t>Sistemas</a:t>
            </a:r>
            <a:r>
              <a:rPr lang="en-US" altLang="en-US" sz="2800" b="1" u="sng" dirty="0">
                <a:solidFill>
                  <a:srgbClr val="FFFFFF"/>
                </a:solidFill>
                <a:latin typeface="Arial" panose="020B0604020202020204" pitchFamily="34" charset="0"/>
                <a:cs typeface="Times New Roman" panose="02020603050405020304" pitchFamily="18" charset="0"/>
              </a:rPr>
              <a:t> de </a:t>
            </a:r>
            <a:r>
              <a:rPr lang="en-US" altLang="en-US" sz="2800" b="1" u="sng" dirty="0" err="1">
                <a:solidFill>
                  <a:srgbClr val="FFFFFF"/>
                </a:solidFill>
                <a:latin typeface="Arial" panose="020B0604020202020204" pitchFamily="34" charset="0"/>
                <a:cs typeface="Times New Roman" panose="02020603050405020304" pitchFamily="18" charset="0"/>
              </a:rPr>
              <a:t>Aspiración</a:t>
            </a:r>
            <a:r>
              <a:rPr lang="en-US" altLang="en-US" sz="2800" b="1" u="sng" dirty="0">
                <a:solidFill>
                  <a:srgbClr val="FFFFFF"/>
                </a:solidFill>
                <a:latin typeface="Arial" panose="020B0604020202020204" pitchFamily="34" charset="0"/>
                <a:cs typeface="Times New Roman" panose="02020603050405020304" pitchFamily="18" charset="0"/>
              </a:rPr>
              <a:t> para </a:t>
            </a:r>
            <a:r>
              <a:rPr lang="en-US" altLang="en-US" sz="2800" b="1" u="sng" dirty="0" err="1">
                <a:solidFill>
                  <a:srgbClr val="FFFFFF"/>
                </a:solidFill>
                <a:latin typeface="Arial" panose="020B0604020202020204" pitchFamily="34" charset="0"/>
                <a:cs typeface="Times New Roman" panose="02020603050405020304" pitchFamily="18" charset="0"/>
              </a:rPr>
              <a:t>Captación</a:t>
            </a:r>
            <a:r>
              <a:rPr lang="en-US" altLang="en-US" sz="2800" b="1" u="sng" dirty="0">
                <a:solidFill>
                  <a:srgbClr val="FFFFFF"/>
                </a:solidFill>
                <a:latin typeface="Arial" panose="020B0604020202020204" pitchFamily="34" charset="0"/>
                <a:cs typeface="Times New Roman" panose="02020603050405020304" pitchFamily="18" charset="0"/>
              </a:rPr>
              <a:t> de </a:t>
            </a:r>
            <a:r>
              <a:rPr lang="en-US" altLang="en-US" sz="2800" b="1" u="sng" dirty="0" err="1">
                <a:solidFill>
                  <a:srgbClr val="FFFFFF"/>
                </a:solidFill>
                <a:latin typeface="Arial" panose="020B0604020202020204" pitchFamily="34" charset="0"/>
                <a:cs typeface="Times New Roman" panose="02020603050405020304" pitchFamily="18" charset="0"/>
              </a:rPr>
              <a:t>Polvo</a:t>
            </a:r>
            <a:r>
              <a:rPr lang="en-US" altLang="en-US" sz="2800" b="1" dirty="0">
                <a:solidFill>
                  <a:srgbClr val="FFFFFF"/>
                </a:solidFill>
                <a:latin typeface="Arial" panose="020B0604020202020204" pitchFamily="34" charset="0"/>
                <a:cs typeface="Tahoma" panose="020B0604030504040204" pitchFamily="34" charset="0"/>
              </a:rPr>
              <a:t> – cont.</a:t>
            </a:r>
          </a:p>
        </p:txBody>
      </p:sp>
      <p:sp>
        <p:nvSpPr>
          <p:cNvPr id="91139" name="Content Placeholder 2"/>
          <p:cNvSpPr>
            <a:spLocks noGrp="1"/>
          </p:cNvSpPr>
          <p:nvPr>
            <p:ph idx="1"/>
          </p:nvPr>
        </p:nvSpPr>
        <p:spPr bwMode="auto">
          <a:xfrm>
            <a:off x="0" y="1192213"/>
            <a:ext cx="6596063" cy="556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000">
                <a:latin typeface="Times New Roman" panose="02020603050405020304" pitchFamily="18" charset="0"/>
                <a:cs typeface="Times New Roman" panose="02020603050405020304" pitchFamily="18" charset="0"/>
              </a:rPr>
              <a:t>Para mejores resultados, los empleados deben</a:t>
            </a:r>
          </a:p>
          <a:p>
            <a:pPr marL="800100" lvl="1" indent="-342900">
              <a:buFont typeface="Arial" panose="020B0604020202020204" pitchFamily="34" charset="0"/>
              <a:buChar char="•"/>
            </a:pPr>
            <a:r>
              <a:rPr lang="en-US" altLang="en-US" sz="2000" b="1">
                <a:latin typeface="Times New Roman" panose="02020603050405020304" pitchFamily="18" charset="0"/>
                <a:cs typeface="Times New Roman" panose="02020603050405020304" pitchFamily="18" charset="0"/>
              </a:rPr>
              <a:t>Mantener </a:t>
            </a:r>
            <a:r>
              <a:rPr lang="en-US" altLang="en-US" sz="2000">
                <a:latin typeface="Times New Roman" panose="02020603050405020304" pitchFamily="18" charset="0"/>
                <a:cs typeface="Times New Roman" panose="02020603050405020304" pitchFamily="18" charset="0"/>
              </a:rPr>
              <a:t>la manguera de aspirado limpia y libre de residuos, torceduras y dobleces apretados.</a:t>
            </a:r>
          </a:p>
          <a:p>
            <a:pPr marL="800100" lvl="1" indent="-342900">
              <a:buFont typeface="Arial" panose="020B0604020202020204" pitchFamily="34" charset="0"/>
              <a:buChar char="•"/>
            </a:pPr>
            <a:r>
              <a:rPr lang="en-US" altLang="en-US" sz="2000" b="1">
                <a:latin typeface="Times New Roman" panose="02020603050405020304" pitchFamily="18" charset="0"/>
                <a:cs typeface="Times New Roman" panose="02020603050405020304" pitchFamily="18" charset="0"/>
              </a:rPr>
              <a:t>Seguir </a:t>
            </a:r>
            <a:r>
              <a:rPr lang="en-US" altLang="en-US" sz="2000">
                <a:latin typeface="Times New Roman" panose="02020603050405020304" pitchFamily="18" charset="0"/>
                <a:cs typeface="Times New Roman" panose="02020603050405020304" pitchFamily="18" charset="0"/>
              </a:rPr>
              <a:t>las instrucciones del fabricante sobre cómo reducir la acumulación de polvo en el filtro.</a:t>
            </a:r>
            <a:r>
              <a:rPr lang="en-US" altLang="en-US" sz="2000" b="1">
                <a:latin typeface="Times New Roman" panose="02020603050405020304" pitchFamily="18" charset="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 </a:t>
            </a:r>
          </a:p>
          <a:p>
            <a:pPr marL="800100" lvl="1" indent="-342900">
              <a:buFont typeface="Arial" panose="020B0604020202020204" pitchFamily="34" charset="0"/>
              <a:buChar char="•"/>
            </a:pPr>
            <a:r>
              <a:rPr lang="en-US" altLang="en-US" sz="2000" b="1">
                <a:latin typeface="Times New Roman" panose="02020603050405020304" pitchFamily="18" charset="0"/>
                <a:cs typeface="Times New Roman" panose="02020603050405020304" pitchFamily="18" charset="0"/>
              </a:rPr>
              <a:t>Cambiar </a:t>
            </a:r>
            <a:r>
              <a:rPr lang="en-US" altLang="en-US" sz="2000">
                <a:latin typeface="Times New Roman" panose="02020603050405020304" pitchFamily="18" charset="0"/>
                <a:cs typeface="Times New Roman" panose="02020603050405020304" pitchFamily="18" charset="0"/>
              </a:rPr>
              <a:t>las bolsas de captación del aspirador cuando sea necesario.</a:t>
            </a:r>
          </a:p>
          <a:p>
            <a:pPr marL="800100" lvl="1" indent="-342900">
              <a:buFont typeface="Arial" panose="020B0604020202020204" pitchFamily="34" charset="0"/>
              <a:buChar char="•"/>
            </a:pPr>
            <a:r>
              <a:rPr lang="en-US" altLang="en-US" sz="2000" b="1">
                <a:latin typeface="Times New Roman" panose="02020603050405020304" pitchFamily="18" charset="0"/>
                <a:cs typeface="Times New Roman" panose="02020603050405020304" pitchFamily="18" charset="0"/>
              </a:rPr>
              <a:t>Establecer </a:t>
            </a:r>
            <a:r>
              <a:rPr lang="en-US" altLang="en-US" sz="2000">
                <a:latin typeface="Times New Roman" panose="02020603050405020304" pitchFamily="18" charset="0"/>
                <a:cs typeface="Times New Roman" panose="02020603050405020304" pitchFamily="18" charset="0"/>
              </a:rPr>
              <a:t>un cronograma regular para el limpiado y mantenimiento del filtro. </a:t>
            </a:r>
          </a:p>
          <a:p>
            <a:pPr marL="800100" lvl="1" indent="-342900">
              <a:buFont typeface="Arial" panose="020B0604020202020204" pitchFamily="34" charset="0"/>
              <a:buChar char="•"/>
            </a:pPr>
            <a:r>
              <a:rPr lang="en-US" altLang="en-US" sz="2000" b="1">
                <a:latin typeface="Times New Roman" panose="02020603050405020304" pitchFamily="18" charset="0"/>
                <a:cs typeface="Times New Roman" panose="02020603050405020304" pitchFamily="18" charset="0"/>
              </a:rPr>
              <a:t>Evitar </a:t>
            </a:r>
            <a:r>
              <a:rPr lang="en-US" altLang="en-US" sz="2000">
                <a:latin typeface="Times New Roman" panose="02020603050405020304" pitchFamily="18" charset="0"/>
                <a:cs typeface="Times New Roman" panose="02020603050405020304" pitchFamily="18" charset="0"/>
              </a:rPr>
              <a:t>la exposición al polvo cuando cambie las bolsas del aspirador y limpie o reemplace los filtros de aire</a:t>
            </a:r>
          </a:p>
          <a:p>
            <a:pPr marL="800100" lvl="1" indent="-342900">
              <a:buFont typeface="Arial" panose="020B0604020202020204" pitchFamily="34" charset="0"/>
              <a:buChar char="•"/>
            </a:pPr>
            <a:r>
              <a:rPr lang="en-US" altLang="en-US" sz="2000" b="1">
                <a:latin typeface="Times New Roman" panose="02020603050405020304" pitchFamily="18" charset="0"/>
                <a:cs typeface="Times New Roman" panose="02020603050405020304" pitchFamily="18" charset="0"/>
              </a:rPr>
              <a:t>Mantenga </a:t>
            </a:r>
            <a:r>
              <a:rPr lang="en-US" altLang="en-US" sz="2000">
                <a:latin typeface="Times New Roman" panose="02020603050405020304" pitchFamily="18" charset="0"/>
                <a:cs typeface="Times New Roman" panose="02020603050405020304" pitchFamily="18" charset="0"/>
              </a:rPr>
              <a:t>la amoladora con el ángulo apropiado</a:t>
            </a:r>
            <a:endParaRPr lang="en-US" altLang="en-US" sz="2000">
              <a:solidFill>
                <a:srgbClr val="FF0000"/>
              </a:solidFill>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endParaRPr lang="en-US" altLang="en-US" sz="2000">
              <a:latin typeface="Times New Roman" panose="02020603050405020304" pitchFamily="18" charset="0"/>
              <a:cs typeface="Times New Roman" panose="02020603050405020304" pitchFamily="18" charset="0"/>
            </a:endParaRPr>
          </a:p>
        </p:txBody>
      </p:sp>
      <p:grpSp>
        <p:nvGrpSpPr>
          <p:cNvPr id="91140" name="Group 3" title="Mortar removal picture"/>
          <p:cNvGrpSpPr>
            <a:grpSpLocks/>
          </p:cNvGrpSpPr>
          <p:nvPr/>
        </p:nvGrpSpPr>
        <p:grpSpPr bwMode="auto">
          <a:xfrm>
            <a:off x="6627813" y="1531938"/>
            <a:ext cx="2516187" cy="3128962"/>
            <a:chOff x="6453672" y="1539550"/>
            <a:chExt cx="2515286" cy="3129348"/>
          </a:xfrm>
        </p:grpSpPr>
        <p:grpSp>
          <p:nvGrpSpPr>
            <p:cNvPr id="91143" name="Group 10"/>
            <p:cNvGrpSpPr>
              <a:grpSpLocks/>
            </p:cNvGrpSpPr>
            <p:nvPr/>
          </p:nvGrpSpPr>
          <p:grpSpPr bwMode="auto">
            <a:xfrm>
              <a:off x="6453672" y="1539550"/>
              <a:ext cx="2515286" cy="2033475"/>
              <a:chOff x="6278" y="6374"/>
              <a:chExt cx="5252" cy="3800"/>
            </a:xfrm>
          </p:grpSpPr>
          <p:pic>
            <p:nvPicPr>
              <p:cNvPr id="91145" name="Picture 11" descr="Worker grinding without dust controls. Note the use of shielded Powered Air-Purifying Respirator. (Photo courtesy of CPWR).&#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8" y="6384"/>
                <a:ext cx="5232" cy="3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1146" name="Group 12"/>
              <p:cNvGrpSpPr>
                <a:grpSpLocks/>
              </p:cNvGrpSpPr>
              <p:nvPr/>
            </p:nvGrpSpPr>
            <p:grpSpPr bwMode="auto">
              <a:xfrm>
                <a:off x="6288" y="6384"/>
                <a:ext cx="5232" cy="3780"/>
                <a:chOff x="6288" y="6384"/>
                <a:chExt cx="5232" cy="3780"/>
              </a:xfrm>
            </p:grpSpPr>
            <p:sp>
              <p:nvSpPr>
                <p:cNvPr id="91147" name="Freeform 13"/>
                <p:cNvSpPr>
                  <a:spLocks/>
                </p:cNvSpPr>
                <p:nvPr/>
              </p:nvSpPr>
              <p:spPr bwMode="auto">
                <a:xfrm>
                  <a:off x="6288" y="6384"/>
                  <a:ext cx="5232" cy="3780"/>
                </a:xfrm>
                <a:custGeom>
                  <a:avLst/>
                  <a:gdLst>
                    <a:gd name="T0" fmla="*/ 0 w 5232"/>
                    <a:gd name="T1" fmla="*/ 10164 h 3780"/>
                    <a:gd name="T2" fmla="*/ 5232 w 5232"/>
                    <a:gd name="T3" fmla="*/ 10164 h 3780"/>
                    <a:gd name="T4" fmla="*/ 5232 w 5232"/>
                    <a:gd name="T5" fmla="*/ 6384 h 3780"/>
                    <a:gd name="T6" fmla="*/ 0 w 5232"/>
                    <a:gd name="T7" fmla="*/ 6384 h 3780"/>
                    <a:gd name="T8" fmla="*/ 0 w 5232"/>
                    <a:gd name="T9" fmla="*/ 10164 h 3780"/>
                    <a:gd name="T10" fmla="*/ 0 60000 65536"/>
                    <a:gd name="T11" fmla="*/ 0 60000 65536"/>
                    <a:gd name="T12" fmla="*/ 0 60000 65536"/>
                    <a:gd name="T13" fmla="*/ 0 60000 65536"/>
                    <a:gd name="T14" fmla="*/ 0 60000 65536"/>
                    <a:gd name="T15" fmla="*/ 0 w 5232"/>
                    <a:gd name="T16" fmla="*/ 0 h 3780"/>
                    <a:gd name="T17" fmla="*/ 5232 w 5232"/>
                    <a:gd name="T18" fmla="*/ 3780 h 3780"/>
                  </a:gdLst>
                  <a:ahLst/>
                  <a:cxnLst>
                    <a:cxn ang="T10">
                      <a:pos x="T0" y="T1"/>
                    </a:cxn>
                    <a:cxn ang="T11">
                      <a:pos x="T2" y="T3"/>
                    </a:cxn>
                    <a:cxn ang="T12">
                      <a:pos x="T4" y="T5"/>
                    </a:cxn>
                    <a:cxn ang="T13">
                      <a:pos x="T6" y="T7"/>
                    </a:cxn>
                    <a:cxn ang="T14">
                      <a:pos x="T8" y="T9"/>
                    </a:cxn>
                  </a:cxnLst>
                  <a:rect l="T15" t="T16" r="T17" b="T18"/>
                  <a:pathLst>
                    <a:path w="5232" h="3780">
                      <a:moveTo>
                        <a:pt x="0" y="3780"/>
                      </a:moveTo>
                      <a:lnTo>
                        <a:pt x="5232" y="3780"/>
                      </a:lnTo>
                      <a:lnTo>
                        <a:pt x="5232" y="0"/>
                      </a:lnTo>
                      <a:lnTo>
                        <a:pt x="0" y="0"/>
                      </a:lnTo>
                      <a:lnTo>
                        <a:pt x="0" y="3780"/>
                      </a:lnTo>
                      <a:close/>
                    </a:path>
                  </a:pathLst>
                </a:custGeom>
                <a:noFill/>
                <a:ln w="12700">
                  <a:solidFill>
                    <a:srgbClr val="231F2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91144" name="Rectangle 19" descr="Worker grinding without dust controls. Note the use of shielded Powered Air-Purifying Respirator. (Photo courtesy of CPWR)."/>
            <p:cNvSpPr>
              <a:spLocks noChangeArrowheads="1"/>
            </p:cNvSpPr>
            <p:nvPr/>
          </p:nvSpPr>
          <p:spPr bwMode="auto">
            <a:xfrm>
              <a:off x="6736703" y="3635498"/>
              <a:ext cx="2151480" cy="10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9850">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lnSpc>
                  <a:spcPct val="102000"/>
                </a:lnSpc>
              </a:pPr>
              <a:r>
                <a:rPr lang="en-US" altLang="en-US" sz="1200" b="1">
                  <a:solidFill>
                    <a:srgbClr val="231F20"/>
                  </a:solidFill>
                  <a:latin typeface="Calibri" panose="020F0502020204030204" pitchFamily="34" charset="0"/>
                  <a:cs typeface="Arial" panose="020B0604020202020204" pitchFamily="34" charset="0"/>
                </a:rPr>
                <a:t>Trabajador puliendo sin controles de polvo. Note el uso de respirador protegido a batería para purificar aire. (Foto cortesía de CPWR).</a:t>
              </a:r>
            </a:p>
          </p:txBody>
        </p:sp>
      </p:grpSp>
      <p:pic>
        <p:nvPicPr>
          <p:cNvPr id="91141" name="Picture 14" descr="An image showing minimizing the gap between the shroud and uncut mortar. (Illustration courtesy of NIOSH).&#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10263" y="5211763"/>
            <a:ext cx="3233737"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2" name="Rectangle 20"/>
          <p:cNvSpPr>
            <a:spLocks noChangeArrowheads="1"/>
          </p:cNvSpPr>
          <p:nvPr/>
        </p:nvSpPr>
        <p:spPr bwMode="auto">
          <a:xfrm>
            <a:off x="3736975" y="5913438"/>
            <a:ext cx="19415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US" altLang="en-US" sz="1200" b="1">
                <a:solidFill>
                  <a:srgbClr val="231F20"/>
                </a:solidFill>
                <a:latin typeface="Calibri" panose="020F0502020204030204" pitchFamily="34" charset="0"/>
                <a:cs typeface="Arial" panose="020B0604020202020204" pitchFamily="34" charset="0"/>
              </a:rPr>
              <a:t>Minimice la abertura entre  la cubierta y mortero sin cortar. (Ilustración cortesía de NIOSH).</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2"/>
          <p:cNvSpPr>
            <a:spLocks noGrp="1"/>
          </p:cNvSpPr>
          <p:nvPr>
            <p:ph idx="1"/>
          </p:nvPr>
        </p:nvSpPr>
        <p:spPr bwMode="auto">
          <a:xfrm>
            <a:off x="347663" y="1292225"/>
            <a:ext cx="8093075" cy="52244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1600">
                <a:latin typeface="Times New Roman" panose="02020603050405020304" pitchFamily="18" charset="0"/>
                <a:cs typeface="Times New Roman" panose="02020603050405020304" pitchFamily="18" charset="0"/>
              </a:rPr>
              <a:t>Junto con los controles de ingeniería; OSHA también </a:t>
            </a:r>
            <a:r>
              <a:rPr lang="en-US" altLang="en-US" sz="1600" u="sng">
                <a:latin typeface="Times New Roman" panose="02020603050405020304" pitchFamily="18" charset="0"/>
                <a:cs typeface="Times New Roman" panose="02020603050405020304" pitchFamily="18" charset="0"/>
              </a:rPr>
              <a:t>requiere controles en el lugar de trabajo</a:t>
            </a:r>
            <a:r>
              <a:rPr lang="en-US" altLang="en-US" sz="1600">
                <a:latin typeface="Times New Roman" panose="02020603050405020304" pitchFamily="18" charset="0"/>
                <a:cs typeface="Times New Roman" panose="02020603050405020304" pitchFamily="18" charset="0"/>
              </a:rPr>
              <a:t> para eliminar exposición al polvo de sílice.  </a:t>
            </a:r>
          </a:p>
          <a:p>
            <a:pPr>
              <a:buFontTx/>
              <a:buNone/>
            </a:pPr>
            <a:endParaRPr lang="en-US" altLang="en-US" sz="1600">
              <a:latin typeface="Times New Roman" panose="02020603050405020304" pitchFamily="18" charset="0"/>
              <a:cs typeface="Times New Roman" panose="02020603050405020304" pitchFamily="18" charset="0"/>
            </a:endParaRPr>
          </a:p>
          <a:p>
            <a:r>
              <a:rPr lang="en-US" altLang="en-US" sz="1600" b="1" u="sng">
                <a:latin typeface="Times New Roman" panose="02020603050405020304" pitchFamily="18" charset="0"/>
                <a:cs typeface="Times New Roman" panose="02020603050405020304" pitchFamily="18" charset="0"/>
              </a:rPr>
              <a:t>Programa y entrenamiento de seguridad</a:t>
            </a:r>
          </a:p>
          <a:p>
            <a:pPr lvl="1">
              <a:buFont typeface="Arial" panose="020B0604020202020204" pitchFamily="34" charset="0"/>
              <a:buChar char="•"/>
            </a:pPr>
            <a:r>
              <a:rPr lang="en-US" altLang="en-US" sz="1600">
                <a:latin typeface="Times New Roman" panose="02020603050405020304" pitchFamily="18" charset="0"/>
                <a:cs typeface="Times New Roman" panose="02020603050405020304" pitchFamily="18" charset="0"/>
              </a:rPr>
              <a:t>Los empleadores deben entrenar a los empleados cubiertos por la norma en  </a:t>
            </a:r>
          </a:p>
          <a:p>
            <a:pPr lvl="2"/>
            <a:r>
              <a:rPr lang="en-US" altLang="en-US" sz="1600">
                <a:latin typeface="Times New Roman" panose="02020603050405020304" pitchFamily="18" charset="0"/>
                <a:cs typeface="Times New Roman" panose="02020603050405020304" pitchFamily="18" charset="0"/>
              </a:rPr>
              <a:t>Riesgos a la salud asociados a exposición con sílice</a:t>
            </a:r>
          </a:p>
          <a:p>
            <a:pPr lvl="2"/>
            <a:r>
              <a:rPr lang="en-US" altLang="en-US" sz="1600">
                <a:latin typeface="Times New Roman" panose="02020603050405020304" pitchFamily="18" charset="0"/>
                <a:cs typeface="Times New Roman" panose="02020603050405020304" pitchFamily="18" charset="0"/>
              </a:rPr>
              <a:t>Tareas específicas en el lugar de trabajo que podrían exponer a empleados a sílica</a:t>
            </a:r>
          </a:p>
          <a:p>
            <a:pPr lvl="2"/>
            <a:r>
              <a:rPr lang="en-US" altLang="en-US" sz="1600">
                <a:latin typeface="Times New Roman" panose="02020603050405020304" pitchFamily="18" charset="0"/>
                <a:cs typeface="Times New Roman" panose="02020603050405020304" pitchFamily="18" charset="0"/>
              </a:rPr>
              <a:t>Medidas específicas que el empleador está implementando para proteger a empleados</a:t>
            </a:r>
          </a:p>
          <a:p>
            <a:pPr lvl="2"/>
            <a:r>
              <a:rPr lang="en-US" altLang="en-US" sz="1600">
                <a:latin typeface="Times New Roman" panose="02020603050405020304" pitchFamily="18" charset="0"/>
                <a:cs typeface="Times New Roman" panose="02020603050405020304" pitchFamily="18" charset="0"/>
              </a:rPr>
              <a:t>El contenido de la norma sobre sílice. </a:t>
            </a:r>
          </a:p>
          <a:p>
            <a:pPr lvl="2">
              <a:buFont typeface="Courier New" panose="02070309020205020404" pitchFamily="49" charset="0"/>
              <a:buChar char="o"/>
            </a:pPr>
            <a:endParaRPr lang="en-US" altLang="en-US" sz="160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altLang="en-US" sz="1600">
                <a:latin typeface="Times New Roman" panose="02020603050405020304" pitchFamily="18" charset="0"/>
                <a:cs typeface="Times New Roman" panose="02020603050405020304" pitchFamily="18" charset="0"/>
              </a:rPr>
              <a:t>El entrenamiento debe ser ofrecido en el momento en que los empleados son asignados a una posición que involucra exposición a sílice. </a:t>
            </a:r>
          </a:p>
          <a:p>
            <a:pPr lvl="1">
              <a:buFont typeface="Arial" panose="020B0604020202020204" pitchFamily="34" charset="0"/>
              <a:buChar char="•"/>
            </a:pPr>
            <a:r>
              <a:rPr lang="en-US" altLang="en-US" sz="1600">
                <a:latin typeface="Times New Roman" panose="02020603050405020304" pitchFamily="18" charset="0"/>
                <a:cs typeface="Times New Roman" panose="02020603050405020304" pitchFamily="18" charset="0"/>
              </a:rPr>
              <a:t>Entrenamiento adicional debe ser ofrecido si</a:t>
            </a:r>
          </a:p>
          <a:p>
            <a:pPr lvl="2"/>
            <a:r>
              <a:rPr lang="en-US" altLang="en-US" sz="1600">
                <a:latin typeface="Times New Roman" panose="02020603050405020304" pitchFamily="18" charset="0"/>
                <a:cs typeface="Times New Roman" panose="02020603050405020304" pitchFamily="18" charset="0"/>
              </a:rPr>
              <a:t>El empleador solicita al empleado desempeñar una tarea que es nueva a ese empleado</a:t>
            </a:r>
          </a:p>
          <a:p>
            <a:pPr lvl="2"/>
            <a:r>
              <a:rPr lang="en-US" altLang="en-US" sz="1600">
                <a:latin typeface="Times New Roman" panose="02020603050405020304" pitchFamily="18" charset="0"/>
                <a:cs typeface="Times New Roman" panose="02020603050405020304" pitchFamily="18" charset="0"/>
              </a:rPr>
              <a:t>El empleador introduce nuevas protecciones</a:t>
            </a:r>
          </a:p>
          <a:p>
            <a:pPr lvl="2"/>
            <a:r>
              <a:rPr lang="en-US" altLang="en-US" sz="1600">
                <a:latin typeface="Times New Roman" panose="02020603050405020304" pitchFamily="18" charset="0"/>
                <a:cs typeface="Times New Roman" panose="02020603050405020304" pitchFamily="18" charset="0"/>
              </a:rPr>
              <a:t>Un empleado está trabajando en una manera que sugiere que él o ella ha olvidado lo que aprendió en el entrenamiento.  </a:t>
            </a:r>
          </a:p>
          <a:p>
            <a:pPr>
              <a:buFontTx/>
              <a:buNone/>
            </a:pPr>
            <a:endParaRPr lang="en-US" altLang="en-US" sz="1600">
              <a:latin typeface="Times New Roman" panose="02020603050405020304" pitchFamily="18" charset="0"/>
              <a:cs typeface="Times New Roman" panose="02020603050405020304" pitchFamily="18" charset="0"/>
            </a:endParaRPr>
          </a:p>
        </p:txBody>
      </p:sp>
      <p:sp>
        <p:nvSpPr>
          <p:cNvPr id="93187" name="Title 1"/>
          <p:cNvSpPr>
            <a:spLocks noGrp="1"/>
          </p:cNvSpPr>
          <p:nvPr>
            <p:ph type="title"/>
          </p:nvPr>
        </p:nvSpPr>
        <p:spPr bwMode="auto">
          <a:xfrm>
            <a:off x="2095500" y="211138"/>
            <a:ext cx="7048500" cy="885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000" b="1" dirty="0" err="1">
                <a:solidFill>
                  <a:srgbClr val="FFFFFF"/>
                </a:solidFill>
                <a:latin typeface="Arial" panose="020B0604020202020204" pitchFamily="34" charset="0"/>
                <a:cs typeface="Tahoma" panose="020B0604030504040204" pitchFamily="34" charset="0"/>
              </a:rPr>
              <a:t>Controles</a:t>
            </a:r>
            <a:r>
              <a:rPr lang="en-US" altLang="en-US" sz="3000" b="1" dirty="0">
                <a:solidFill>
                  <a:srgbClr val="FFFFFF"/>
                </a:solidFill>
                <a:latin typeface="Arial" panose="020B0604020202020204" pitchFamily="34" charset="0"/>
                <a:cs typeface="Tahoma" panose="020B0604030504040204" pitchFamily="34" charset="0"/>
              </a:rPr>
              <a:t> para </a:t>
            </a:r>
            <a:r>
              <a:rPr lang="en-US" altLang="en-US" sz="3000" b="1" dirty="0" err="1">
                <a:solidFill>
                  <a:srgbClr val="FFFFFF"/>
                </a:solidFill>
                <a:latin typeface="Arial" panose="020B0604020202020204" pitchFamily="34" charset="0"/>
                <a:cs typeface="Tahoma" panose="020B0604030504040204" pitchFamily="34" charset="0"/>
              </a:rPr>
              <a:t>Exposición</a:t>
            </a:r>
            <a:r>
              <a:rPr lang="en-US" altLang="en-US" sz="3000" b="1" dirty="0">
                <a:solidFill>
                  <a:srgbClr val="FFFFFF"/>
                </a:solidFill>
                <a:latin typeface="Arial" panose="020B0604020202020204" pitchFamily="34" charset="0"/>
                <a:cs typeface="Tahoma" panose="020B0604030504040204" pitchFamily="34" charset="0"/>
              </a:rPr>
              <a:t> a </a:t>
            </a:r>
            <a:r>
              <a:rPr lang="en-US" altLang="en-US" sz="3000" b="1" dirty="0" err="1">
                <a:solidFill>
                  <a:srgbClr val="FFFFFF"/>
                </a:solidFill>
                <a:latin typeface="Arial" panose="020B0604020202020204" pitchFamily="34" charset="0"/>
                <a:cs typeface="Tahoma" panose="020B0604030504040204" pitchFamily="34" charset="0"/>
              </a:rPr>
              <a:t>Sílice</a:t>
            </a:r>
            <a:r>
              <a:rPr lang="en-US" altLang="en-US" sz="3000" b="1" dirty="0">
                <a:solidFill>
                  <a:srgbClr val="FFFFFF"/>
                </a:solidFill>
                <a:latin typeface="Arial" panose="020B0604020202020204" pitchFamily="34" charset="0"/>
                <a:cs typeface="Tahoma" panose="020B0604030504040204" pitchFamily="34" charset="0"/>
              </a:rPr>
              <a:t> </a:t>
            </a:r>
            <a:r>
              <a:rPr lang="en-US" altLang="en-US" sz="3000" b="1" dirty="0" err="1">
                <a:solidFill>
                  <a:srgbClr val="FFFFFF"/>
                </a:solidFill>
                <a:latin typeface="Arial" panose="020B0604020202020204" pitchFamily="34" charset="0"/>
                <a:cs typeface="Tahoma" panose="020B0604030504040204" pitchFamily="34" charset="0"/>
              </a:rPr>
              <a:t>en</a:t>
            </a:r>
            <a:r>
              <a:rPr lang="en-US" altLang="en-US" sz="3000" b="1" dirty="0">
                <a:solidFill>
                  <a:srgbClr val="FFFFFF"/>
                </a:solidFill>
                <a:latin typeface="Arial" panose="020B0604020202020204" pitchFamily="34" charset="0"/>
                <a:cs typeface="Tahoma" panose="020B0604030504040204" pitchFamily="34" charset="0"/>
              </a:rPr>
              <a:t> el Lugar de </a:t>
            </a:r>
            <a:r>
              <a:rPr lang="en-US" altLang="en-US" sz="3000" b="1" dirty="0" err="1">
                <a:solidFill>
                  <a:srgbClr val="FFFFFF"/>
                </a:solidFill>
                <a:latin typeface="Arial" panose="020B0604020202020204" pitchFamily="34" charset="0"/>
                <a:cs typeface="Tahoma" panose="020B0604030504040204" pitchFamily="34" charset="0"/>
              </a:rPr>
              <a:t>Trabajo</a:t>
            </a:r>
            <a:endParaRPr lang="en-US" altLang="en-US" sz="3000" b="1" dirty="0">
              <a:solidFill>
                <a:srgbClr val="FFFFFF"/>
              </a:solidFill>
              <a:latin typeface="Arial" panose="020B0604020202020204" pitchFamily="34" charset="0"/>
              <a:cs typeface="Tahoma" panose="020B0604030504040204"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p:cNvSpPr>
            <a:spLocks noGrp="1"/>
          </p:cNvSpPr>
          <p:nvPr>
            <p:ph idx="1"/>
          </p:nvPr>
        </p:nvSpPr>
        <p:spPr bwMode="auto">
          <a:xfrm>
            <a:off x="0" y="1436688"/>
            <a:ext cx="8678863" cy="5226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1700" b="1" u="sng">
                <a:latin typeface="Times New Roman" panose="02020603050405020304" pitchFamily="18" charset="0"/>
                <a:cs typeface="Times New Roman" panose="02020603050405020304" pitchFamily="18" charset="0"/>
              </a:rPr>
              <a:t>Limpieza</a:t>
            </a:r>
          </a:p>
          <a:p>
            <a:pPr lvl="1" algn="just">
              <a:buFont typeface="Arial" panose="020B0604020202020204" pitchFamily="34" charset="0"/>
              <a:buChar char="•"/>
            </a:pPr>
            <a:r>
              <a:rPr lang="en-US" altLang="en-US" sz="2000">
                <a:latin typeface="Times New Roman" panose="02020603050405020304" pitchFamily="18" charset="0"/>
                <a:cs typeface="Times New Roman" panose="02020603050405020304" pitchFamily="18" charset="0"/>
              </a:rPr>
              <a:t>La norma limita el uso de estos métodos de limpieza  para prevenir exponer innecesariamente a los trabajadores</a:t>
            </a:r>
          </a:p>
          <a:p>
            <a:pPr lvl="1" algn="just"/>
            <a:endParaRPr lang="en-US" altLang="en-US" sz="2000">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r>
              <a:rPr lang="en-US" altLang="en-US" sz="2000">
                <a:latin typeface="Times New Roman" panose="02020603050405020304" pitchFamily="18" charset="0"/>
                <a:cs typeface="Times New Roman" panose="02020603050405020304" pitchFamily="18" charset="0"/>
              </a:rPr>
              <a:t>Cuando podría contribuir a la exposición, empleadores </a:t>
            </a:r>
            <a:r>
              <a:rPr lang="en-US" altLang="en-US" sz="2000" b="1" u="sng">
                <a:latin typeface="Times New Roman" panose="02020603050405020304" pitchFamily="18" charset="0"/>
                <a:cs typeface="Times New Roman" panose="02020603050405020304" pitchFamily="18" charset="0"/>
              </a:rPr>
              <a:t>no deben</a:t>
            </a:r>
            <a:r>
              <a:rPr lang="en-US" altLang="en-US" sz="2000" b="1">
                <a:latin typeface="Times New Roman" panose="02020603050405020304" pitchFamily="18" charset="0"/>
                <a:cs typeface="Times New Roman" panose="02020603050405020304" pitchFamily="18" charset="0"/>
              </a:rPr>
              <a:t> permitir</a:t>
            </a:r>
            <a:r>
              <a:rPr lang="en-US" altLang="en-US" sz="2000">
                <a:latin typeface="Times New Roman" panose="02020603050405020304" pitchFamily="18" charset="0"/>
                <a:cs typeface="Times New Roman" panose="02020603050405020304" pitchFamily="18" charset="0"/>
              </a:rPr>
              <a:t>:</a:t>
            </a:r>
          </a:p>
          <a:p>
            <a:pPr lvl="2" algn="just"/>
            <a:r>
              <a:rPr lang="en-US" altLang="en-US" sz="1600">
                <a:latin typeface="Times New Roman" panose="02020603050405020304" pitchFamily="18" charset="0"/>
                <a:cs typeface="Times New Roman" panose="02020603050405020304" pitchFamily="18" charset="0"/>
              </a:rPr>
              <a:t>Cepillado en seco o barrido en seco</a:t>
            </a:r>
          </a:p>
          <a:p>
            <a:pPr lvl="2" algn="just"/>
            <a:r>
              <a:rPr lang="en-US" altLang="en-US" sz="1600">
                <a:latin typeface="Times New Roman" panose="02020603050405020304" pitchFamily="18" charset="0"/>
                <a:cs typeface="Times New Roman" panose="02020603050405020304" pitchFamily="18" charset="0"/>
              </a:rPr>
              <a:t>Usar aire comprimido para limpiar superficies o ropa, a menos que esté acompañado por un sistema de ventilación que capture efectivamente el polvo</a:t>
            </a:r>
          </a:p>
          <a:p>
            <a:pPr lvl="2" algn="just"/>
            <a:r>
              <a:rPr lang="en-US" altLang="en-US" sz="1600">
                <a:latin typeface="Times New Roman" panose="02020603050405020304" pitchFamily="18" charset="0"/>
                <a:cs typeface="Times New Roman" panose="02020603050405020304" pitchFamily="18" charset="0"/>
              </a:rPr>
              <a:t>Los métodos indicados arriba pueden ser usados cuando otros métodos como barrido húmedo y/o  aspirado con filtros HEPA no es posible. El </a:t>
            </a:r>
            <a:r>
              <a:rPr lang="en-US" altLang="en-US" sz="1600" b="1" u="sng">
                <a:latin typeface="Times New Roman" panose="02020603050405020304" pitchFamily="18" charset="0"/>
                <a:cs typeface="Times New Roman" panose="02020603050405020304" pitchFamily="18" charset="0"/>
              </a:rPr>
              <a:t>empleador debe estar en capacidad de mostrar por qué </a:t>
            </a:r>
            <a:r>
              <a:rPr lang="en-US" altLang="en-US" sz="1600">
                <a:latin typeface="Times New Roman" panose="02020603050405020304" pitchFamily="18" charset="0"/>
                <a:cs typeface="Times New Roman" panose="02020603050405020304" pitchFamily="18" charset="0"/>
              </a:rPr>
              <a:t>no es posible usar métodos de limpieza que reduzcan la exposición del empleador. </a:t>
            </a:r>
          </a:p>
          <a:p>
            <a:pPr lvl="1">
              <a:buFont typeface="Courier New" panose="02070309020205020404" pitchFamily="49" charset="0"/>
              <a:buChar char="o"/>
            </a:pPr>
            <a:endParaRPr lang="en-US" altLang="en-US" sz="1700">
              <a:latin typeface="Times New Roman" panose="02020603050405020304" pitchFamily="18" charset="0"/>
              <a:cs typeface="Times New Roman" panose="02020603050405020304" pitchFamily="18" charset="0"/>
            </a:endParaRPr>
          </a:p>
          <a:p>
            <a:r>
              <a:rPr lang="en-US" altLang="en-US" sz="1700" b="1" u="sng">
                <a:latin typeface="Times New Roman" panose="02020603050405020304" pitchFamily="18" charset="0"/>
                <a:cs typeface="Times New Roman" panose="02020603050405020304" pitchFamily="18" charset="0"/>
              </a:rPr>
              <a:t>Áreas Reguladas para Construcción</a:t>
            </a:r>
          </a:p>
          <a:p>
            <a:pPr lvl="1">
              <a:buFont typeface="Arial" panose="020B0604020202020204" pitchFamily="34" charset="0"/>
              <a:buChar char="•"/>
            </a:pPr>
            <a:r>
              <a:rPr lang="en-US" altLang="en-US" sz="2000">
                <a:latin typeface="Times New Roman" panose="02020603050405020304" pitchFamily="18" charset="0"/>
                <a:cs typeface="Times New Roman" panose="02020603050405020304" pitchFamily="18" charset="0"/>
              </a:rPr>
              <a:t>Restricciones de acceso a áreas de trabajo, para minimizar el número de empleados expuestos a sílice cristalina respirable  </a:t>
            </a:r>
            <a:endParaRPr lang="en-US" altLang="en-US">
              <a:latin typeface="Times New Roman" panose="02020603050405020304" pitchFamily="18" charset="0"/>
              <a:cs typeface="Times New Roman" panose="02020603050405020304" pitchFamily="18" charset="0"/>
            </a:endParaRPr>
          </a:p>
        </p:txBody>
      </p:sp>
      <p:sp>
        <p:nvSpPr>
          <p:cNvPr id="95235" name="Title 1"/>
          <p:cNvSpPr>
            <a:spLocks noGrp="1"/>
          </p:cNvSpPr>
          <p:nvPr>
            <p:ph type="title"/>
          </p:nvPr>
        </p:nvSpPr>
        <p:spPr bwMode="auto">
          <a:xfrm>
            <a:off x="1985963" y="223838"/>
            <a:ext cx="7048500" cy="8874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000" b="1" dirty="0" err="1">
                <a:solidFill>
                  <a:srgbClr val="FFFFFF"/>
                </a:solidFill>
                <a:latin typeface="Arial" panose="020B0604020202020204" pitchFamily="34" charset="0"/>
                <a:cs typeface="Tahoma" panose="020B0604030504040204" pitchFamily="34" charset="0"/>
              </a:rPr>
              <a:t>Controles</a:t>
            </a:r>
            <a:r>
              <a:rPr lang="en-US" altLang="en-US" sz="3000" b="1" dirty="0">
                <a:solidFill>
                  <a:srgbClr val="FFFFFF"/>
                </a:solidFill>
                <a:latin typeface="Arial" panose="020B0604020202020204" pitchFamily="34" charset="0"/>
                <a:cs typeface="Tahoma" panose="020B0604030504040204" pitchFamily="34" charset="0"/>
              </a:rPr>
              <a:t> para </a:t>
            </a:r>
            <a:r>
              <a:rPr lang="en-US" altLang="en-US" sz="3000" b="1" dirty="0" err="1">
                <a:solidFill>
                  <a:srgbClr val="FFFFFF"/>
                </a:solidFill>
                <a:latin typeface="Arial" panose="020B0604020202020204" pitchFamily="34" charset="0"/>
                <a:cs typeface="Tahoma" panose="020B0604030504040204" pitchFamily="34" charset="0"/>
              </a:rPr>
              <a:t>Exposición</a:t>
            </a:r>
            <a:r>
              <a:rPr lang="en-US" altLang="en-US" sz="3000" b="1" dirty="0">
                <a:solidFill>
                  <a:srgbClr val="FFFFFF"/>
                </a:solidFill>
                <a:latin typeface="Arial" panose="020B0604020202020204" pitchFamily="34" charset="0"/>
                <a:cs typeface="Tahoma" panose="020B0604030504040204" pitchFamily="34" charset="0"/>
              </a:rPr>
              <a:t> a </a:t>
            </a:r>
            <a:r>
              <a:rPr lang="en-US" altLang="en-US" sz="3000" b="1" dirty="0" err="1">
                <a:solidFill>
                  <a:srgbClr val="FFFFFF"/>
                </a:solidFill>
                <a:latin typeface="Arial" panose="020B0604020202020204" pitchFamily="34" charset="0"/>
                <a:cs typeface="Tahoma" panose="020B0604030504040204" pitchFamily="34" charset="0"/>
              </a:rPr>
              <a:t>Sílice</a:t>
            </a:r>
            <a:r>
              <a:rPr lang="en-US" altLang="en-US" sz="3000" b="1" dirty="0">
                <a:solidFill>
                  <a:srgbClr val="FFFFFF"/>
                </a:solidFill>
                <a:latin typeface="Arial" panose="020B0604020202020204" pitchFamily="34" charset="0"/>
                <a:cs typeface="Tahoma" panose="020B0604030504040204" pitchFamily="34" charset="0"/>
              </a:rPr>
              <a:t> </a:t>
            </a:r>
            <a:r>
              <a:rPr lang="en-US" altLang="en-US" sz="3000" b="1" dirty="0" err="1">
                <a:solidFill>
                  <a:srgbClr val="FFFFFF"/>
                </a:solidFill>
                <a:latin typeface="Arial" panose="020B0604020202020204" pitchFamily="34" charset="0"/>
                <a:cs typeface="Tahoma" panose="020B0604030504040204" pitchFamily="34" charset="0"/>
              </a:rPr>
              <a:t>en</a:t>
            </a:r>
            <a:r>
              <a:rPr lang="en-US" altLang="en-US" sz="3000" b="1" dirty="0">
                <a:solidFill>
                  <a:srgbClr val="FFFFFF"/>
                </a:solidFill>
                <a:latin typeface="Arial" panose="020B0604020202020204" pitchFamily="34" charset="0"/>
                <a:cs typeface="Tahoma" panose="020B0604030504040204" pitchFamily="34" charset="0"/>
              </a:rPr>
              <a:t> el Lugar de </a:t>
            </a:r>
            <a:r>
              <a:rPr lang="en-US" altLang="en-US" sz="3000" b="1" dirty="0" err="1">
                <a:solidFill>
                  <a:srgbClr val="FFFFFF"/>
                </a:solidFill>
                <a:latin typeface="Arial" panose="020B0604020202020204" pitchFamily="34" charset="0"/>
                <a:cs typeface="Tahoma" panose="020B0604030504040204" pitchFamily="34" charset="0"/>
              </a:rPr>
              <a:t>Trabajo</a:t>
            </a:r>
            <a:r>
              <a:rPr lang="en-US" altLang="en-US" sz="3000" b="1" dirty="0">
                <a:solidFill>
                  <a:srgbClr val="FFFFFF"/>
                </a:solidFill>
                <a:latin typeface="Arial" panose="020B0604020202020204" pitchFamily="34" charset="0"/>
                <a:cs typeface="Tahoma" panose="020B0604030504040204" pitchFamily="34" charset="0"/>
              </a:rPr>
              <a:t> </a:t>
            </a:r>
            <a:r>
              <a:rPr lang="en-US" altLang="en-US" sz="3200" b="1" dirty="0">
                <a:solidFill>
                  <a:srgbClr val="FFFFFF"/>
                </a:solidFill>
                <a:latin typeface="Arial" panose="020B0604020202020204" pitchFamily="34" charset="0"/>
                <a:cs typeface="Tahoma" panose="020B0604030504040204" pitchFamily="34" charset="0"/>
              </a:rPr>
              <a:t>– cont.</a:t>
            </a:r>
            <a:endParaRPr lang="en-US" altLang="en-US" sz="3000" b="1" dirty="0">
              <a:solidFill>
                <a:srgbClr val="FFFFFF"/>
              </a:solidFill>
              <a:latin typeface="Arial" panose="020B0604020202020204" pitchFamily="34" charset="0"/>
              <a:cs typeface="Tahoma" panose="020B060403050404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bwMode="auto">
          <a:xfrm>
            <a:off x="1746250" y="-76200"/>
            <a:ext cx="7397750"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b="1" dirty="0">
                <a:solidFill>
                  <a:srgbClr val="FFFFFF"/>
                </a:solidFill>
                <a:latin typeface="Arial" panose="020B0604020202020204" pitchFamily="34" charset="0"/>
                <a:cs typeface="Tahoma" panose="020B0604030504040204" pitchFamily="34" charset="0"/>
              </a:rPr>
              <a:t>TABLA  1 </a:t>
            </a:r>
            <a:r>
              <a:rPr lang="en-US" altLang="en-US" sz="2800" b="1" dirty="0" err="1">
                <a:solidFill>
                  <a:srgbClr val="FFFFFF"/>
                </a:solidFill>
                <a:latin typeface="Arial" panose="020B0604020202020204" pitchFamily="34" charset="0"/>
                <a:cs typeface="Tahoma" panose="020B0604030504040204" pitchFamily="34" charset="0"/>
              </a:rPr>
              <a:t>Resumen</a:t>
            </a:r>
            <a:r>
              <a:rPr lang="en-US" altLang="en-US" sz="2800" b="1" dirty="0">
                <a:solidFill>
                  <a:srgbClr val="FFFFFF"/>
                </a:solidFill>
                <a:latin typeface="Arial" panose="020B0604020202020204" pitchFamily="34" charset="0"/>
                <a:cs typeface="Tahoma" panose="020B0604030504040204" pitchFamily="34" charset="0"/>
              </a:rPr>
              <a:t> -</a:t>
            </a:r>
            <a:br>
              <a:rPr lang="en-US" altLang="en-US" sz="2800" b="1" dirty="0">
                <a:solidFill>
                  <a:srgbClr val="FFFFFF"/>
                </a:solidFill>
                <a:latin typeface="Arial" panose="020B0604020202020204" pitchFamily="34" charset="0"/>
                <a:cs typeface="Tahoma" panose="020B0604030504040204" pitchFamily="34" charset="0"/>
              </a:rPr>
            </a:br>
            <a:r>
              <a:rPr lang="en-US" altLang="en-US" sz="2800" b="1" dirty="0" err="1">
                <a:solidFill>
                  <a:srgbClr val="FFFFFF"/>
                </a:solidFill>
                <a:latin typeface="Arial" panose="020B0604020202020204" pitchFamily="34" charset="0"/>
                <a:cs typeface="Tahoma" panose="020B0604030504040204" pitchFamily="34" charset="0"/>
              </a:rPr>
              <a:t>Cumplimiento</a:t>
            </a:r>
            <a:r>
              <a:rPr lang="en-US" altLang="en-US" sz="2800" b="1" dirty="0">
                <a:solidFill>
                  <a:srgbClr val="FFFFFF"/>
                </a:solidFill>
                <a:latin typeface="Arial" panose="020B0604020202020204" pitchFamily="34" charset="0"/>
                <a:cs typeface="Tahoma" panose="020B0604030504040204" pitchFamily="34" charset="0"/>
              </a:rPr>
              <a:t> del Control de </a:t>
            </a:r>
            <a:r>
              <a:rPr lang="en-US" altLang="en-US" sz="2800" b="1" dirty="0" err="1">
                <a:solidFill>
                  <a:srgbClr val="FFFFFF"/>
                </a:solidFill>
                <a:latin typeface="Arial" panose="020B0604020202020204" pitchFamily="34" charset="0"/>
                <a:cs typeface="Tahoma" panose="020B0604030504040204" pitchFamily="34" charset="0"/>
              </a:rPr>
              <a:t>Sílice</a:t>
            </a:r>
            <a:r>
              <a:rPr lang="en-US" altLang="en-US" sz="2800" b="1" dirty="0">
                <a:solidFill>
                  <a:srgbClr val="FFFFFF"/>
                </a:solidFill>
                <a:latin typeface="Arial" panose="020B0604020202020204" pitchFamily="34" charset="0"/>
                <a:cs typeface="Tahoma" panose="020B0604030504040204" pitchFamily="34" charset="0"/>
              </a:rPr>
              <a:t> </a:t>
            </a:r>
            <a:br>
              <a:rPr lang="en-US" altLang="en-US" sz="2800" b="1" dirty="0">
                <a:solidFill>
                  <a:srgbClr val="FFFFFF"/>
                </a:solidFill>
                <a:latin typeface="Arial" panose="020B0604020202020204" pitchFamily="34" charset="0"/>
                <a:cs typeface="Tahoma" panose="020B0604030504040204" pitchFamily="34" charset="0"/>
              </a:rPr>
            </a:br>
            <a:r>
              <a:rPr lang="en-US" altLang="en-US" sz="2800" b="1" dirty="0">
                <a:solidFill>
                  <a:srgbClr val="FFFFFF"/>
                </a:solidFill>
                <a:latin typeface="Arial" panose="020B0604020202020204" pitchFamily="34" charset="0"/>
                <a:cs typeface="Tahoma" panose="020B0604030504040204" pitchFamily="34" charset="0"/>
              </a:rPr>
              <a:t>para la </a:t>
            </a:r>
            <a:r>
              <a:rPr lang="en-US" altLang="en-US" sz="2800" b="1" dirty="0" err="1">
                <a:solidFill>
                  <a:srgbClr val="FFFFFF"/>
                </a:solidFill>
                <a:latin typeface="Arial" panose="020B0604020202020204" pitchFamily="34" charset="0"/>
                <a:cs typeface="Tahoma" panose="020B0604030504040204" pitchFamily="34" charset="0"/>
              </a:rPr>
              <a:t>Construcción</a:t>
            </a:r>
            <a:endParaRPr lang="en-US" altLang="en-US" sz="2800" b="1" dirty="0">
              <a:solidFill>
                <a:srgbClr val="FFFFFF"/>
              </a:solidFill>
              <a:latin typeface="Arial" panose="020B0604020202020204" pitchFamily="34" charset="0"/>
              <a:cs typeface="Tahoma" panose="020B0604030504040204" pitchFamily="34" charset="0"/>
            </a:endParaRPr>
          </a:p>
        </p:txBody>
      </p:sp>
      <p:pic>
        <p:nvPicPr>
          <p:cNvPr id="97283" name="Picture 5" descr="Image shows the saw equipcment listed in the stadard's Table 1 ad the required respiratory protection as well as the engineering controls" title="Tabl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600" y="1438275"/>
            <a:ext cx="8839200" cy="522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bwMode="auto">
          <a:xfrm>
            <a:off x="1746250" y="-76200"/>
            <a:ext cx="7397750"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b="1" dirty="0">
                <a:solidFill>
                  <a:srgbClr val="FFFFFF"/>
                </a:solidFill>
                <a:latin typeface="Arial" panose="020B0604020202020204" pitchFamily="34" charset="0"/>
                <a:cs typeface="Tahoma" panose="020B0604030504040204" pitchFamily="34" charset="0"/>
              </a:rPr>
              <a:t>TABLA  1 </a:t>
            </a:r>
            <a:r>
              <a:rPr lang="en-US" altLang="en-US" sz="2800" b="1" dirty="0" err="1">
                <a:solidFill>
                  <a:srgbClr val="FFFFFF"/>
                </a:solidFill>
                <a:latin typeface="Arial" panose="020B0604020202020204" pitchFamily="34" charset="0"/>
                <a:cs typeface="Tahoma" panose="020B0604030504040204" pitchFamily="34" charset="0"/>
              </a:rPr>
              <a:t>Resumen</a:t>
            </a:r>
            <a:r>
              <a:rPr lang="en-US" altLang="en-US" sz="2800" b="1" dirty="0">
                <a:solidFill>
                  <a:srgbClr val="FFFFFF"/>
                </a:solidFill>
                <a:latin typeface="Arial" panose="020B0604020202020204" pitchFamily="34" charset="0"/>
                <a:cs typeface="Tahoma" panose="020B0604030504040204" pitchFamily="34" charset="0"/>
              </a:rPr>
              <a:t> -</a:t>
            </a:r>
            <a:br>
              <a:rPr lang="en-US" altLang="en-US" sz="2800" b="1" dirty="0">
                <a:solidFill>
                  <a:srgbClr val="FFFFFF"/>
                </a:solidFill>
                <a:latin typeface="Arial" panose="020B0604020202020204" pitchFamily="34" charset="0"/>
                <a:cs typeface="Tahoma" panose="020B0604030504040204" pitchFamily="34" charset="0"/>
              </a:rPr>
            </a:br>
            <a:r>
              <a:rPr lang="en-US" altLang="en-US" sz="2800" b="1" dirty="0" err="1">
                <a:solidFill>
                  <a:srgbClr val="FFFFFF"/>
                </a:solidFill>
                <a:latin typeface="Arial" panose="020B0604020202020204" pitchFamily="34" charset="0"/>
                <a:cs typeface="Tahoma" panose="020B0604030504040204" pitchFamily="34" charset="0"/>
              </a:rPr>
              <a:t>Cumplimiento</a:t>
            </a:r>
            <a:r>
              <a:rPr lang="en-US" altLang="en-US" sz="2800" b="1" dirty="0">
                <a:solidFill>
                  <a:srgbClr val="FFFFFF"/>
                </a:solidFill>
                <a:latin typeface="Arial" panose="020B0604020202020204" pitchFamily="34" charset="0"/>
                <a:cs typeface="Tahoma" panose="020B0604030504040204" pitchFamily="34" charset="0"/>
              </a:rPr>
              <a:t> del Control de </a:t>
            </a:r>
            <a:r>
              <a:rPr lang="en-US" altLang="en-US" sz="2800" b="1" dirty="0" err="1">
                <a:solidFill>
                  <a:srgbClr val="FFFFFF"/>
                </a:solidFill>
                <a:latin typeface="Arial" panose="020B0604020202020204" pitchFamily="34" charset="0"/>
                <a:cs typeface="Tahoma" panose="020B0604030504040204" pitchFamily="34" charset="0"/>
              </a:rPr>
              <a:t>Sílice</a:t>
            </a:r>
            <a:r>
              <a:rPr lang="en-US" altLang="en-US" sz="2800" b="1" dirty="0">
                <a:solidFill>
                  <a:srgbClr val="FFFFFF"/>
                </a:solidFill>
                <a:latin typeface="Arial" panose="020B0604020202020204" pitchFamily="34" charset="0"/>
                <a:cs typeface="Tahoma" panose="020B0604030504040204" pitchFamily="34" charset="0"/>
              </a:rPr>
              <a:t> </a:t>
            </a:r>
            <a:br>
              <a:rPr lang="en-US" altLang="en-US" sz="2800" b="1" dirty="0">
                <a:solidFill>
                  <a:srgbClr val="FFFFFF"/>
                </a:solidFill>
                <a:latin typeface="Arial" panose="020B0604020202020204" pitchFamily="34" charset="0"/>
                <a:cs typeface="Tahoma" panose="020B0604030504040204" pitchFamily="34" charset="0"/>
              </a:rPr>
            </a:br>
            <a:r>
              <a:rPr lang="en-US" altLang="en-US" sz="2800" b="1" dirty="0">
                <a:solidFill>
                  <a:srgbClr val="FFFFFF"/>
                </a:solidFill>
                <a:latin typeface="Arial" panose="020B0604020202020204" pitchFamily="34" charset="0"/>
                <a:cs typeface="Tahoma" panose="020B0604030504040204" pitchFamily="34" charset="0"/>
              </a:rPr>
              <a:t>para la </a:t>
            </a:r>
            <a:r>
              <a:rPr lang="en-US" altLang="en-US" sz="2800" b="1" dirty="0" err="1">
                <a:solidFill>
                  <a:srgbClr val="FFFFFF"/>
                </a:solidFill>
                <a:latin typeface="Arial" panose="020B0604020202020204" pitchFamily="34" charset="0"/>
                <a:cs typeface="Tahoma" panose="020B0604030504040204" pitchFamily="34" charset="0"/>
              </a:rPr>
              <a:t>Construcción</a:t>
            </a:r>
            <a:r>
              <a:rPr lang="en-US" altLang="en-US" sz="2800" b="1" dirty="0">
                <a:solidFill>
                  <a:srgbClr val="FFFFFF"/>
                </a:solidFill>
                <a:latin typeface="Arial" panose="020B0604020202020204" pitchFamily="34" charset="0"/>
                <a:cs typeface="Tahoma" panose="020B0604030504040204" pitchFamily="34" charset="0"/>
              </a:rPr>
              <a:t> – cont.</a:t>
            </a:r>
          </a:p>
        </p:txBody>
      </p:sp>
      <p:pic>
        <p:nvPicPr>
          <p:cNvPr id="99331" name="Picture 4" descr="Image shows the drills and jackhammers equipcment listed in the stadard's Table 1 and the required respiratory protection as well as the engineering controls" title="Tabl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0" y="1562100"/>
            <a:ext cx="8897938" cy="49371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bwMode="auto">
          <a:xfrm>
            <a:off x="1746250" y="-76200"/>
            <a:ext cx="7397750"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b="1" dirty="0">
                <a:solidFill>
                  <a:srgbClr val="FFFFFF"/>
                </a:solidFill>
                <a:latin typeface="Arial" panose="020B0604020202020204" pitchFamily="34" charset="0"/>
                <a:cs typeface="Tahoma" panose="020B0604030504040204" pitchFamily="34" charset="0"/>
              </a:rPr>
              <a:t>TABLA  1 </a:t>
            </a:r>
            <a:r>
              <a:rPr lang="en-US" altLang="en-US" sz="2800" b="1" dirty="0" err="1">
                <a:solidFill>
                  <a:srgbClr val="FFFFFF"/>
                </a:solidFill>
                <a:latin typeface="Arial" panose="020B0604020202020204" pitchFamily="34" charset="0"/>
                <a:cs typeface="Tahoma" panose="020B0604030504040204" pitchFamily="34" charset="0"/>
              </a:rPr>
              <a:t>Resumen</a:t>
            </a:r>
            <a:r>
              <a:rPr lang="en-US" altLang="en-US" sz="2800" b="1" dirty="0">
                <a:solidFill>
                  <a:srgbClr val="FFFFFF"/>
                </a:solidFill>
                <a:latin typeface="Arial" panose="020B0604020202020204" pitchFamily="34" charset="0"/>
                <a:cs typeface="Tahoma" panose="020B0604030504040204" pitchFamily="34" charset="0"/>
              </a:rPr>
              <a:t> -</a:t>
            </a:r>
            <a:br>
              <a:rPr lang="en-US" altLang="en-US" sz="2800" b="1" dirty="0">
                <a:solidFill>
                  <a:srgbClr val="FFFFFF"/>
                </a:solidFill>
                <a:latin typeface="Arial" panose="020B0604020202020204" pitchFamily="34" charset="0"/>
                <a:cs typeface="Tahoma" panose="020B0604030504040204" pitchFamily="34" charset="0"/>
              </a:rPr>
            </a:br>
            <a:r>
              <a:rPr lang="en-US" altLang="en-US" sz="2800" b="1" dirty="0" err="1">
                <a:solidFill>
                  <a:srgbClr val="FFFFFF"/>
                </a:solidFill>
                <a:latin typeface="Arial" panose="020B0604020202020204" pitchFamily="34" charset="0"/>
                <a:cs typeface="Tahoma" panose="020B0604030504040204" pitchFamily="34" charset="0"/>
              </a:rPr>
              <a:t>Cumplimiento</a:t>
            </a:r>
            <a:r>
              <a:rPr lang="en-US" altLang="en-US" sz="2800" b="1" dirty="0">
                <a:solidFill>
                  <a:srgbClr val="FFFFFF"/>
                </a:solidFill>
                <a:latin typeface="Arial" panose="020B0604020202020204" pitchFamily="34" charset="0"/>
                <a:cs typeface="Tahoma" panose="020B0604030504040204" pitchFamily="34" charset="0"/>
              </a:rPr>
              <a:t> del Control de </a:t>
            </a:r>
            <a:r>
              <a:rPr lang="en-US" altLang="en-US" sz="2800" b="1" dirty="0" err="1">
                <a:solidFill>
                  <a:srgbClr val="FFFFFF"/>
                </a:solidFill>
                <a:latin typeface="Arial" panose="020B0604020202020204" pitchFamily="34" charset="0"/>
                <a:cs typeface="Tahoma" panose="020B0604030504040204" pitchFamily="34" charset="0"/>
              </a:rPr>
              <a:t>Sílice</a:t>
            </a:r>
            <a:r>
              <a:rPr lang="en-US" altLang="en-US" sz="2800" b="1" dirty="0">
                <a:solidFill>
                  <a:srgbClr val="FFFFFF"/>
                </a:solidFill>
                <a:latin typeface="Arial" panose="020B0604020202020204" pitchFamily="34" charset="0"/>
                <a:cs typeface="Tahoma" panose="020B0604030504040204" pitchFamily="34" charset="0"/>
              </a:rPr>
              <a:t> </a:t>
            </a:r>
            <a:br>
              <a:rPr lang="en-US" altLang="en-US" sz="2800" b="1" dirty="0">
                <a:solidFill>
                  <a:srgbClr val="FFFFFF"/>
                </a:solidFill>
                <a:latin typeface="Arial" panose="020B0604020202020204" pitchFamily="34" charset="0"/>
                <a:cs typeface="Tahoma" panose="020B0604030504040204" pitchFamily="34" charset="0"/>
              </a:rPr>
            </a:br>
            <a:r>
              <a:rPr lang="en-US" altLang="en-US" sz="2800" b="1" dirty="0">
                <a:solidFill>
                  <a:srgbClr val="FFFFFF"/>
                </a:solidFill>
                <a:latin typeface="Arial" panose="020B0604020202020204" pitchFamily="34" charset="0"/>
                <a:cs typeface="Tahoma" panose="020B0604030504040204" pitchFamily="34" charset="0"/>
              </a:rPr>
              <a:t>para la </a:t>
            </a:r>
            <a:r>
              <a:rPr lang="en-US" altLang="en-US" sz="2800" b="1" dirty="0" err="1">
                <a:solidFill>
                  <a:srgbClr val="FFFFFF"/>
                </a:solidFill>
                <a:latin typeface="Arial" panose="020B0604020202020204" pitchFamily="34" charset="0"/>
                <a:cs typeface="Tahoma" panose="020B0604030504040204" pitchFamily="34" charset="0"/>
              </a:rPr>
              <a:t>Construcción</a:t>
            </a:r>
            <a:r>
              <a:rPr lang="en-US" altLang="en-US" sz="2800" b="1" dirty="0">
                <a:solidFill>
                  <a:srgbClr val="FFFFFF"/>
                </a:solidFill>
                <a:latin typeface="Arial" panose="020B0604020202020204" pitchFamily="34" charset="0"/>
                <a:cs typeface="Tahoma" panose="020B0604030504040204" pitchFamily="34" charset="0"/>
              </a:rPr>
              <a:t> – cont</a:t>
            </a:r>
            <a:r>
              <a:rPr lang="en-US" altLang="en-US" sz="2800" b="1" dirty="0" smtClean="0">
                <a:solidFill>
                  <a:srgbClr val="FFFFFF"/>
                </a:solidFill>
                <a:latin typeface="Arial" panose="020B0604020202020204" pitchFamily="34" charset="0"/>
                <a:cs typeface="Tahoma" panose="020B0604030504040204" pitchFamily="34" charset="0"/>
              </a:rPr>
              <a:t>. </a:t>
            </a:r>
            <a:endParaRPr lang="en-US" altLang="en-US" sz="2800" b="1" dirty="0">
              <a:solidFill>
                <a:srgbClr val="FFFFFF"/>
              </a:solidFill>
              <a:latin typeface="Arial" panose="020B0604020202020204" pitchFamily="34" charset="0"/>
              <a:cs typeface="Tahoma" panose="020B0604030504040204" pitchFamily="34" charset="0"/>
            </a:endParaRPr>
          </a:p>
        </p:txBody>
      </p:sp>
      <p:pic>
        <p:nvPicPr>
          <p:cNvPr id="7" name="Picture 6" descr="Image shows the grinders and milling machines equipcment listed in the stadard's Table 1 and the required respiratory protection as well as the engineering controls" title="Tabl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300" y="1811338"/>
            <a:ext cx="8902700" cy="3895725"/>
          </a:xfrm>
          <a:prstGeom prst="rect">
            <a:avLst/>
          </a:prstGeom>
          <a:noFill/>
          <a:ln w="9525">
            <a:solidFill>
              <a:schemeClr val="tx1"/>
            </a:solidFill>
            <a:miter lim="800000"/>
            <a:headEnd/>
            <a:tailEnd/>
          </a:ln>
          <a:effectLst>
            <a:outerShdw blurRad="50800" dist="50800" sx="150000" sy="150000" algn="tl" rotWithShape="0">
              <a:srgbClr val="808080">
                <a:alpha val="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bwMode="auto">
          <a:xfrm>
            <a:off x="1746250" y="-76200"/>
            <a:ext cx="7397750"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b="1" dirty="0">
                <a:solidFill>
                  <a:srgbClr val="FFFFFF"/>
                </a:solidFill>
                <a:latin typeface="Arial" panose="020B0604020202020204" pitchFamily="34" charset="0"/>
                <a:cs typeface="Tahoma" panose="020B0604030504040204" pitchFamily="34" charset="0"/>
              </a:rPr>
              <a:t>TABLA  1 </a:t>
            </a:r>
            <a:r>
              <a:rPr lang="en-US" altLang="en-US" sz="2800" b="1" dirty="0" err="1">
                <a:solidFill>
                  <a:srgbClr val="FFFFFF"/>
                </a:solidFill>
                <a:latin typeface="Arial" panose="020B0604020202020204" pitchFamily="34" charset="0"/>
                <a:cs typeface="Tahoma" panose="020B0604030504040204" pitchFamily="34" charset="0"/>
              </a:rPr>
              <a:t>Resumen</a:t>
            </a:r>
            <a:r>
              <a:rPr lang="en-US" altLang="en-US" sz="2800" b="1" dirty="0">
                <a:solidFill>
                  <a:srgbClr val="FFFFFF"/>
                </a:solidFill>
                <a:latin typeface="Arial" panose="020B0604020202020204" pitchFamily="34" charset="0"/>
                <a:cs typeface="Tahoma" panose="020B0604030504040204" pitchFamily="34" charset="0"/>
              </a:rPr>
              <a:t> -</a:t>
            </a:r>
            <a:br>
              <a:rPr lang="en-US" altLang="en-US" sz="2800" b="1" dirty="0">
                <a:solidFill>
                  <a:srgbClr val="FFFFFF"/>
                </a:solidFill>
                <a:latin typeface="Arial" panose="020B0604020202020204" pitchFamily="34" charset="0"/>
                <a:cs typeface="Tahoma" panose="020B0604030504040204" pitchFamily="34" charset="0"/>
              </a:rPr>
            </a:br>
            <a:r>
              <a:rPr lang="en-US" altLang="en-US" sz="2800" b="1" dirty="0" err="1">
                <a:solidFill>
                  <a:srgbClr val="FFFFFF"/>
                </a:solidFill>
                <a:latin typeface="Arial" panose="020B0604020202020204" pitchFamily="34" charset="0"/>
                <a:cs typeface="Tahoma" panose="020B0604030504040204" pitchFamily="34" charset="0"/>
              </a:rPr>
              <a:t>Cumplimiento</a:t>
            </a:r>
            <a:r>
              <a:rPr lang="en-US" altLang="en-US" sz="2800" b="1" dirty="0">
                <a:solidFill>
                  <a:srgbClr val="FFFFFF"/>
                </a:solidFill>
                <a:latin typeface="Arial" panose="020B0604020202020204" pitchFamily="34" charset="0"/>
                <a:cs typeface="Tahoma" panose="020B0604030504040204" pitchFamily="34" charset="0"/>
              </a:rPr>
              <a:t> del Control de </a:t>
            </a:r>
            <a:r>
              <a:rPr lang="en-US" altLang="en-US" sz="2800" b="1" dirty="0" err="1">
                <a:solidFill>
                  <a:srgbClr val="FFFFFF"/>
                </a:solidFill>
                <a:latin typeface="Arial" panose="020B0604020202020204" pitchFamily="34" charset="0"/>
                <a:cs typeface="Tahoma" panose="020B0604030504040204" pitchFamily="34" charset="0"/>
              </a:rPr>
              <a:t>Sílice</a:t>
            </a:r>
            <a:r>
              <a:rPr lang="en-US" altLang="en-US" sz="2800" b="1" dirty="0">
                <a:solidFill>
                  <a:srgbClr val="FFFFFF"/>
                </a:solidFill>
                <a:latin typeface="Arial" panose="020B0604020202020204" pitchFamily="34" charset="0"/>
                <a:cs typeface="Tahoma" panose="020B0604030504040204" pitchFamily="34" charset="0"/>
              </a:rPr>
              <a:t> </a:t>
            </a:r>
            <a:br>
              <a:rPr lang="en-US" altLang="en-US" sz="2800" b="1" dirty="0">
                <a:solidFill>
                  <a:srgbClr val="FFFFFF"/>
                </a:solidFill>
                <a:latin typeface="Arial" panose="020B0604020202020204" pitchFamily="34" charset="0"/>
                <a:cs typeface="Tahoma" panose="020B0604030504040204" pitchFamily="34" charset="0"/>
              </a:rPr>
            </a:br>
            <a:r>
              <a:rPr lang="en-US" altLang="en-US" sz="2800" b="1" dirty="0">
                <a:solidFill>
                  <a:srgbClr val="FFFFFF"/>
                </a:solidFill>
                <a:latin typeface="Arial" panose="020B0604020202020204" pitchFamily="34" charset="0"/>
                <a:cs typeface="Tahoma" panose="020B0604030504040204" pitchFamily="34" charset="0"/>
              </a:rPr>
              <a:t>para la </a:t>
            </a:r>
            <a:r>
              <a:rPr lang="en-US" altLang="en-US" sz="2800" b="1" dirty="0" err="1">
                <a:solidFill>
                  <a:srgbClr val="FFFFFF"/>
                </a:solidFill>
                <a:latin typeface="Arial" panose="020B0604020202020204" pitchFamily="34" charset="0"/>
                <a:cs typeface="Tahoma" panose="020B0604030504040204" pitchFamily="34" charset="0"/>
              </a:rPr>
              <a:t>Construcción</a:t>
            </a:r>
            <a:r>
              <a:rPr lang="en-US" altLang="en-US" sz="2800" b="1" dirty="0">
                <a:solidFill>
                  <a:srgbClr val="FFFFFF"/>
                </a:solidFill>
                <a:latin typeface="Arial" panose="020B0604020202020204" pitchFamily="34" charset="0"/>
                <a:cs typeface="Tahoma" panose="020B0604030504040204" pitchFamily="34" charset="0"/>
              </a:rPr>
              <a:t> – cont</a:t>
            </a:r>
            <a:r>
              <a:rPr lang="en-US" altLang="en-US" sz="2800" b="1" dirty="0" smtClean="0">
                <a:solidFill>
                  <a:srgbClr val="FFFFFF"/>
                </a:solidFill>
                <a:latin typeface="Arial" panose="020B0604020202020204" pitchFamily="34" charset="0"/>
                <a:cs typeface="Tahoma" panose="020B0604030504040204" pitchFamily="34" charset="0"/>
              </a:rPr>
              <a:t>.  </a:t>
            </a:r>
            <a:endParaRPr lang="en-US" altLang="en-US" sz="2800" b="1" dirty="0">
              <a:solidFill>
                <a:srgbClr val="FFFFFF"/>
              </a:solidFill>
              <a:latin typeface="Arial" panose="020B0604020202020204" pitchFamily="34" charset="0"/>
              <a:cs typeface="Tahoma" panose="020B0604030504040204" pitchFamily="34" charset="0"/>
            </a:endParaRPr>
          </a:p>
        </p:txBody>
      </p:sp>
      <p:pic>
        <p:nvPicPr>
          <p:cNvPr id="4" name="Picture 3" descr="Table 1 of the silica standard for grinder and milling machines" title="Tabl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800" y="1497013"/>
            <a:ext cx="8813800" cy="4521200"/>
          </a:xfrm>
          <a:prstGeom prst="rect">
            <a:avLst/>
          </a:prstGeom>
          <a:noFill/>
          <a:ln w="9525">
            <a:solidFill>
              <a:schemeClr val="tx1"/>
            </a:solidFill>
            <a:miter lim="800000"/>
            <a:headEnd/>
            <a:tailEnd/>
          </a:ln>
          <a:effectLst>
            <a:outerShdw blurRad="50800" dist="50800" sx="30000" sy="30000" algn="tl" rotWithShape="0">
              <a:srgbClr val="808080">
                <a:alpha val="89999"/>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Title 1"/>
          <p:cNvSpPr>
            <a:spLocks noGrp="1"/>
          </p:cNvSpPr>
          <p:nvPr>
            <p:ph type="title"/>
          </p:nvPr>
        </p:nvSpPr>
        <p:spPr bwMode="auto">
          <a:xfrm>
            <a:off x="1746250" y="-76200"/>
            <a:ext cx="7397750"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b="1" dirty="0">
                <a:solidFill>
                  <a:srgbClr val="FFFFFF"/>
                </a:solidFill>
                <a:latin typeface="Arial" panose="020B0604020202020204" pitchFamily="34" charset="0"/>
                <a:cs typeface="Tahoma" panose="020B0604030504040204" pitchFamily="34" charset="0"/>
              </a:rPr>
              <a:t>TABLA  1 </a:t>
            </a:r>
            <a:r>
              <a:rPr lang="en-US" altLang="en-US" sz="2800" b="1" dirty="0" err="1">
                <a:solidFill>
                  <a:srgbClr val="FFFFFF"/>
                </a:solidFill>
                <a:latin typeface="Arial" panose="020B0604020202020204" pitchFamily="34" charset="0"/>
                <a:cs typeface="Tahoma" panose="020B0604030504040204" pitchFamily="34" charset="0"/>
              </a:rPr>
              <a:t>Resumen</a:t>
            </a:r>
            <a:r>
              <a:rPr lang="en-US" altLang="en-US" sz="2800" b="1" dirty="0">
                <a:solidFill>
                  <a:srgbClr val="FFFFFF"/>
                </a:solidFill>
                <a:latin typeface="Arial" panose="020B0604020202020204" pitchFamily="34" charset="0"/>
                <a:cs typeface="Tahoma" panose="020B0604030504040204" pitchFamily="34" charset="0"/>
              </a:rPr>
              <a:t> -</a:t>
            </a:r>
            <a:br>
              <a:rPr lang="en-US" altLang="en-US" sz="2800" b="1" dirty="0">
                <a:solidFill>
                  <a:srgbClr val="FFFFFF"/>
                </a:solidFill>
                <a:latin typeface="Arial" panose="020B0604020202020204" pitchFamily="34" charset="0"/>
                <a:cs typeface="Tahoma" panose="020B0604030504040204" pitchFamily="34" charset="0"/>
              </a:rPr>
            </a:br>
            <a:r>
              <a:rPr lang="en-US" altLang="en-US" sz="2800" b="1" dirty="0" err="1">
                <a:solidFill>
                  <a:srgbClr val="FFFFFF"/>
                </a:solidFill>
                <a:latin typeface="Arial" panose="020B0604020202020204" pitchFamily="34" charset="0"/>
                <a:cs typeface="Tahoma" panose="020B0604030504040204" pitchFamily="34" charset="0"/>
              </a:rPr>
              <a:t>Cumplimiento</a:t>
            </a:r>
            <a:r>
              <a:rPr lang="en-US" altLang="en-US" sz="2800" b="1" dirty="0">
                <a:solidFill>
                  <a:srgbClr val="FFFFFF"/>
                </a:solidFill>
                <a:latin typeface="Arial" panose="020B0604020202020204" pitchFamily="34" charset="0"/>
                <a:cs typeface="Tahoma" panose="020B0604030504040204" pitchFamily="34" charset="0"/>
              </a:rPr>
              <a:t> del Control de </a:t>
            </a:r>
            <a:r>
              <a:rPr lang="en-US" altLang="en-US" sz="2800" b="1" dirty="0" err="1">
                <a:solidFill>
                  <a:srgbClr val="FFFFFF"/>
                </a:solidFill>
                <a:latin typeface="Arial" panose="020B0604020202020204" pitchFamily="34" charset="0"/>
                <a:cs typeface="Tahoma" panose="020B0604030504040204" pitchFamily="34" charset="0"/>
              </a:rPr>
              <a:t>Sílice</a:t>
            </a:r>
            <a:r>
              <a:rPr lang="en-US" altLang="en-US" sz="2800" b="1" dirty="0">
                <a:solidFill>
                  <a:srgbClr val="FFFFFF"/>
                </a:solidFill>
                <a:latin typeface="Arial" panose="020B0604020202020204" pitchFamily="34" charset="0"/>
                <a:cs typeface="Tahoma" panose="020B0604030504040204" pitchFamily="34" charset="0"/>
              </a:rPr>
              <a:t> </a:t>
            </a:r>
            <a:br>
              <a:rPr lang="en-US" altLang="en-US" sz="2800" b="1" dirty="0">
                <a:solidFill>
                  <a:srgbClr val="FFFFFF"/>
                </a:solidFill>
                <a:latin typeface="Arial" panose="020B0604020202020204" pitchFamily="34" charset="0"/>
                <a:cs typeface="Tahoma" panose="020B0604030504040204" pitchFamily="34" charset="0"/>
              </a:rPr>
            </a:br>
            <a:r>
              <a:rPr lang="en-US" altLang="en-US" sz="2800" b="1" dirty="0">
                <a:solidFill>
                  <a:srgbClr val="FFFFFF"/>
                </a:solidFill>
                <a:latin typeface="Arial" panose="020B0604020202020204" pitchFamily="34" charset="0"/>
                <a:cs typeface="Tahoma" panose="020B0604030504040204" pitchFamily="34" charset="0"/>
              </a:rPr>
              <a:t>para la </a:t>
            </a:r>
            <a:r>
              <a:rPr lang="en-US" altLang="en-US" sz="2800" b="1" dirty="0" err="1">
                <a:solidFill>
                  <a:srgbClr val="FFFFFF"/>
                </a:solidFill>
                <a:latin typeface="Arial" panose="020B0604020202020204" pitchFamily="34" charset="0"/>
                <a:cs typeface="Tahoma" panose="020B0604030504040204" pitchFamily="34" charset="0"/>
              </a:rPr>
              <a:t>Construcción</a:t>
            </a:r>
            <a:r>
              <a:rPr lang="en-US" altLang="en-US" sz="2800" b="1" dirty="0">
                <a:solidFill>
                  <a:srgbClr val="FFFFFF"/>
                </a:solidFill>
                <a:latin typeface="Arial" panose="020B0604020202020204" pitchFamily="34" charset="0"/>
                <a:cs typeface="Tahoma" panose="020B0604030504040204" pitchFamily="34" charset="0"/>
              </a:rPr>
              <a:t> – cont</a:t>
            </a:r>
            <a:r>
              <a:rPr lang="en-US" altLang="en-US" sz="2800" b="1" dirty="0" smtClean="0">
                <a:solidFill>
                  <a:srgbClr val="FFFFFF"/>
                </a:solidFill>
                <a:latin typeface="Arial" panose="020B0604020202020204" pitchFamily="34" charset="0"/>
                <a:cs typeface="Tahoma" panose="020B0604030504040204" pitchFamily="34" charset="0"/>
              </a:rPr>
              <a:t>.   </a:t>
            </a:r>
            <a:endParaRPr lang="en-US" altLang="en-US" sz="2800" b="1" dirty="0">
              <a:solidFill>
                <a:srgbClr val="FFFFFF"/>
              </a:solidFill>
              <a:latin typeface="Arial" panose="020B0604020202020204" pitchFamily="34" charset="0"/>
              <a:cs typeface="Tahoma" panose="020B0604030504040204" pitchFamily="34" charset="0"/>
            </a:endParaRPr>
          </a:p>
        </p:txBody>
      </p:sp>
      <p:pic>
        <p:nvPicPr>
          <p:cNvPr id="105474" name="Picture 7" descr="Image shows the crushing machines and heavy equipcment listed in the stadard's Table 1 and the required respiratory protection as well as the engineering controls" title="Tabl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92263"/>
            <a:ext cx="9051925" cy="46021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5478" name="Picture 5" descr="Earthmoving using a dozer equipped with enclosed operator cab.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10425" y="4302125"/>
            <a:ext cx="17018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Rectangle 6" descr="Earthmoving using a dozer equipped with enclosed operator cab. "/>
          <p:cNvSpPr>
            <a:spLocks noChangeArrowheads="1"/>
          </p:cNvSpPr>
          <p:nvPr/>
        </p:nvSpPr>
        <p:spPr bwMode="auto">
          <a:xfrm>
            <a:off x="7270750" y="5438775"/>
            <a:ext cx="1619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US" altLang="en-US" sz="1000" i="1">
                <a:solidFill>
                  <a:srgbClr val="000000"/>
                </a:solidFill>
                <a:latin typeface="Univers 47 CondensedLight" charset="0"/>
              </a:rPr>
              <a:t>Movimiento de tierra usando una excavadora equipada con cabina cerrada para el operador.    </a:t>
            </a:r>
            <a:endParaRPr lang="en-US" altLang="en-US" sz="1000"/>
          </a:p>
        </p:txBody>
      </p:sp>
      <p:sp>
        <p:nvSpPr>
          <p:cNvPr id="105477" name="Rectangle 7"/>
          <p:cNvSpPr>
            <a:spLocks noChangeArrowheads="1"/>
          </p:cNvSpPr>
          <p:nvPr/>
        </p:nvSpPr>
        <p:spPr bwMode="auto">
          <a:xfrm>
            <a:off x="165100" y="6224588"/>
            <a:ext cx="6711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r>
              <a:rPr lang="en-US" altLang="en-US" sz="1000" i="1">
                <a:latin typeface="Univers 47 CondensedLight" charset="0"/>
              </a:rPr>
              <a:t>DESCARGO DE RESPONSABILIDAD: Esta Tabla es solo para propósitos de entrenamiento y sensibilización. No debe ser usada como una norma para propósitos de cumplimiento. </a:t>
            </a:r>
            <a:endParaRPr lang="en-US" altLang="en-US" sz="1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698500" y="444500"/>
            <a:ext cx="8229600" cy="857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400" b="1" dirty="0" err="1">
                <a:solidFill>
                  <a:srgbClr val="FFFFFF"/>
                </a:solidFill>
                <a:latin typeface="Arial" panose="020B0604020202020204" pitchFamily="34" charset="0"/>
                <a:cs typeface="Tahoma" panose="020B0604030504040204" pitchFamily="34" charset="0"/>
              </a:rPr>
              <a:t>Resumen</a:t>
            </a:r>
            <a:r>
              <a:rPr lang="en-US" altLang="en-US" sz="3400" b="1" dirty="0">
                <a:solidFill>
                  <a:srgbClr val="FFFFFF"/>
                </a:solidFill>
                <a:latin typeface="Arial" panose="020B0604020202020204" pitchFamily="34" charset="0"/>
                <a:cs typeface="Tahoma" panose="020B0604030504040204" pitchFamily="34" charset="0"/>
              </a:rPr>
              <a:t>– cont.</a:t>
            </a:r>
          </a:p>
        </p:txBody>
      </p:sp>
      <p:sp>
        <p:nvSpPr>
          <p:cNvPr id="15363" name="Content Placeholder 2"/>
          <p:cNvSpPr>
            <a:spLocks noGrp="1"/>
          </p:cNvSpPr>
          <p:nvPr>
            <p:ph idx="1"/>
          </p:nvPr>
        </p:nvSpPr>
        <p:spPr bwMode="auto">
          <a:xfrm>
            <a:off x="400050" y="1231900"/>
            <a:ext cx="8743950" cy="5441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lvl="2" algn="just" defTabSz="685800" eaLnBrk="1" hangingPunct="1">
              <a:lnSpc>
                <a:spcPct val="110000"/>
              </a:lnSpc>
              <a:spcBef>
                <a:spcPts val="700"/>
              </a:spcBef>
              <a:buClr>
                <a:schemeClr val="tx2"/>
              </a:buClr>
            </a:pPr>
            <a:r>
              <a:rPr lang="en-US" altLang="en-US" sz="1700" b="1">
                <a:latin typeface="Times New Roman" panose="02020603050405020304" pitchFamily="18" charset="0"/>
                <a:cs typeface="Times New Roman" panose="02020603050405020304" pitchFamily="18" charset="0"/>
              </a:rPr>
              <a:t>Requerimientos Mandatorios para el Control de Exposición a Sílice</a:t>
            </a:r>
          </a:p>
          <a:p>
            <a:pPr lvl="3" algn="just" defTabSz="685800" eaLnBrk="1" hangingPunct="1">
              <a:lnSpc>
                <a:spcPct val="110000"/>
              </a:lnSpc>
              <a:spcBef>
                <a:spcPts val="700"/>
              </a:spcBef>
              <a:buClr>
                <a:schemeClr val="tx2"/>
              </a:buClr>
              <a:buFont typeface="Arial" panose="020B0604020202020204" pitchFamily="34" charset="0"/>
              <a:buChar char="•"/>
            </a:pPr>
            <a:r>
              <a:rPr lang="en-US" altLang="en-US" sz="1700">
                <a:latin typeface="Times New Roman" panose="02020603050405020304" pitchFamily="18" charset="0"/>
                <a:cs typeface="Times New Roman" panose="02020603050405020304" pitchFamily="18" charset="0"/>
              </a:rPr>
              <a:t>Protección Respiratoria</a:t>
            </a:r>
          </a:p>
          <a:p>
            <a:pPr lvl="3" algn="just" defTabSz="685800" eaLnBrk="1" hangingPunct="1">
              <a:lnSpc>
                <a:spcPct val="110000"/>
              </a:lnSpc>
              <a:spcBef>
                <a:spcPts val="700"/>
              </a:spcBef>
              <a:buClr>
                <a:schemeClr val="tx2"/>
              </a:buClr>
              <a:buFont typeface="Arial" panose="020B0604020202020204" pitchFamily="34" charset="0"/>
              <a:buChar char="•"/>
            </a:pPr>
            <a:r>
              <a:rPr lang="en-US" altLang="en-US" sz="1700">
                <a:latin typeface="Times New Roman" panose="02020603050405020304" pitchFamily="18" charset="0"/>
                <a:cs typeface="Times New Roman" panose="02020603050405020304" pitchFamily="18" charset="0"/>
              </a:rPr>
              <a:t>Limpieza</a:t>
            </a:r>
          </a:p>
          <a:p>
            <a:pPr lvl="3" algn="just" defTabSz="685800" eaLnBrk="1" hangingPunct="1">
              <a:lnSpc>
                <a:spcPct val="110000"/>
              </a:lnSpc>
              <a:spcBef>
                <a:spcPts val="700"/>
              </a:spcBef>
              <a:buClr>
                <a:schemeClr val="tx2"/>
              </a:buClr>
              <a:buFont typeface="Arial" panose="020B0604020202020204" pitchFamily="34" charset="0"/>
              <a:buChar char="•"/>
            </a:pPr>
            <a:r>
              <a:rPr lang="en-US" altLang="en-US" sz="1700">
                <a:latin typeface="Times New Roman" panose="02020603050405020304" pitchFamily="18" charset="0"/>
                <a:cs typeface="Times New Roman" panose="02020603050405020304" pitchFamily="18" charset="0"/>
              </a:rPr>
              <a:t>Plan Escrito de Control de Exposiciones  y Persona Competente   </a:t>
            </a:r>
          </a:p>
          <a:p>
            <a:pPr lvl="3" algn="just" defTabSz="685800" eaLnBrk="1" hangingPunct="1">
              <a:lnSpc>
                <a:spcPct val="110000"/>
              </a:lnSpc>
              <a:spcBef>
                <a:spcPts val="700"/>
              </a:spcBef>
              <a:buClr>
                <a:schemeClr val="tx2"/>
              </a:buClr>
              <a:buFont typeface="Arial" panose="020B0604020202020204" pitchFamily="34" charset="0"/>
              <a:buChar char="•"/>
            </a:pPr>
            <a:r>
              <a:rPr lang="en-US" altLang="en-US" sz="1700">
                <a:latin typeface="Times New Roman" panose="02020603050405020304" pitchFamily="18" charset="0"/>
                <a:cs typeface="Times New Roman" panose="02020603050405020304" pitchFamily="18" charset="0"/>
              </a:rPr>
              <a:t>Vigilancia Médica</a:t>
            </a:r>
          </a:p>
          <a:p>
            <a:pPr lvl="3" algn="just" defTabSz="685800" eaLnBrk="1" hangingPunct="1">
              <a:lnSpc>
                <a:spcPct val="110000"/>
              </a:lnSpc>
              <a:spcBef>
                <a:spcPts val="700"/>
              </a:spcBef>
              <a:buClr>
                <a:schemeClr val="tx2"/>
              </a:buClr>
              <a:buFont typeface="Arial" panose="020B0604020202020204" pitchFamily="34" charset="0"/>
              <a:buChar char="•"/>
            </a:pPr>
            <a:r>
              <a:rPr lang="en-US" altLang="en-US" sz="1700">
                <a:latin typeface="Times New Roman" panose="02020603050405020304" pitchFamily="18" charset="0"/>
                <a:cs typeface="Times New Roman" panose="02020603050405020304" pitchFamily="18" charset="0"/>
              </a:rPr>
              <a:t>Communicación de Riesgos con Sílice (HazCom)</a:t>
            </a:r>
          </a:p>
          <a:p>
            <a:pPr lvl="3" algn="just" defTabSz="685800" eaLnBrk="1" hangingPunct="1">
              <a:lnSpc>
                <a:spcPct val="110000"/>
              </a:lnSpc>
              <a:spcBef>
                <a:spcPts val="700"/>
              </a:spcBef>
              <a:buClr>
                <a:schemeClr val="tx2"/>
              </a:buClr>
              <a:buFont typeface="Arial" panose="020B0604020202020204" pitchFamily="34" charset="0"/>
              <a:buChar char="•"/>
            </a:pPr>
            <a:r>
              <a:rPr lang="en-US" altLang="en-US" sz="1700">
                <a:latin typeface="Times New Roman" panose="02020603050405020304" pitchFamily="18" charset="0"/>
                <a:cs typeface="Times New Roman" panose="02020603050405020304" pitchFamily="18" charset="0"/>
              </a:rPr>
              <a:t>Mantenimiento de Registros</a:t>
            </a:r>
          </a:p>
          <a:p>
            <a:pPr lvl="2" algn="just" defTabSz="685800" eaLnBrk="1" hangingPunct="1">
              <a:lnSpc>
                <a:spcPct val="110000"/>
              </a:lnSpc>
              <a:spcBef>
                <a:spcPts val="700"/>
              </a:spcBef>
              <a:buClr>
                <a:schemeClr val="tx2"/>
              </a:buClr>
            </a:pPr>
            <a:r>
              <a:rPr lang="en-US" altLang="en-US" sz="1700" b="1">
                <a:latin typeface="Times New Roman" panose="02020603050405020304" pitchFamily="18" charset="0"/>
                <a:cs typeface="Times New Roman" panose="02020603050405020304" pitchFamily="18" charset="0"/>
              </a:rPr>
              <a:t>Métodos Alternativos de Control de Exposición</a:t>
            </a:r>
          </a:p>
          <a:p>
            <a:pPr lvl="3" algn="just" defTabSz="685800" eaLnBrk="1" hangingPunct="1">
              <a:lnSpc>
                <a:spcPct val="110000"/>
              </a:lnSpc>
              <a:spcBef>
                <a:spcPts val="700"/>
              </a:spcBef>
              <a:buClr>
                <a:schemeClr val="tx2"/>
              </a:buClr>
              <a:buFont typeface="Arial" panose="020B0604020202020204" pitchFamily="34" charset="0"/>
              <a:buChar char="•"/>
            </a:pPr>
            <a:r>
              <a:rPr lang="en-US" altLang="en-US" sz="1700">
                <a:latin typeface="Times New Roman" panose="02020603050405020304" pitchFamily="18" charset="0"/>
                <a:cs typeface="Times New Roman" panose="02020603050405020304" pitchFamily="18" charset="0"/>
              </a:rPr>
              <a:t>Evaluación y Re-evaluación de Exposición</a:t>
            </a:r>
          </a:p>
          <a:p>
            <a:pPr lvl="3" algn="just" defTabSz="685800" eaLnBrk="1" hangingPunct="1">
              <a:lnSpc>
                <a:spcPct val="110000"/>
              </a:lnSpc>
              <a:spcBef>
                <a:spcPts val="700"/>
              </a:spcBef>
              <a:buClr>
                <a:schemeClr val="tx2"/>
              </a:buClr>
              <a:buFont typeface="Arial" panose="020B0604020202020204" pitchFamily="34" charset="0"/>
              <a:buChar char="•"/>
            </a:pPr>
            <a:r>
              <a:rPr lang="en-US" altLang="en-US" sz="1700">
                <a:latin typeface="Times New Roman" panose="02020603050405020304" pitchFamily="18" charset="0"/>
                <a:cs typeface="Times New Roman" panose="02020603050405020304" pitchFamily="18" charset="0"/>
              </a:rPr>
              <a:t>Performance y Opciones de Monitoreo Programadas</a:t>
            </a:r>
          </a:p>
          <a:p>
            <a:pPr lvl="3" algn="just" defTabSz="685800" eaLnBrk="1" hangingPunct="1">
              <a:lnSpc>
                <a:spcPct val="110000"/>
              </a:lnSpc>
              <a:spcBef>
                <a:spcPts val="700"/>
              </a:spcBef>
              <a:buClr>
                <a:schemeClr val="tx2"/>
              </a:buClr>
              <a:buFont typeface="Arial" panose="020B0604020202020204" pitchFamily="34" charset="0"/>
              <a:buChar char="•"/>
            </a:pPr>
            <a:r>
              <a:rPr lang="en-US" altLang="en-US" sz="1700">
                <a:latin typeface="Times New Roman" panose="02020603050405020304" pitchFamily="18" charset="0"/>
                <a:cs typeface="Times New Roman" panose="02020603050405020304" pitchFamily="18" charset="0"/>
              </a:rPr>
              <a:t>Métodos de Análisis de Muestras</a:t>
            </a:r>
          </a:p>
          <a:p>
            <a:pPr lvl="3" algn="just" defTabSz="685800" eaLnBrk="1" hangingPunct="1">
              <a:lnSpc>
                <a:spcPct val="110000"/>
              </a:lnSpc>
              <a:spcBef>
                <a:spcPts val="700"/>
              </a:spcBef>
              <a:buClr>
                <a:schemeClr val="tx2"/>
              </a:buClr>
              <a:buFont typeface="Arial" panose="020B0604020202020204" pitchFamily="34" charset="0"/>
              <a:buChar char="•"/>
            </a:pPr>
            <a:r>
              <a:rPr lang="en-US" altLang="en-US" sz="1700">
                <a:latin typeface="Times New Roman" panose="02020603050405020304" pitchFamily="18" charset="0"/>
                <a:cs typeface="Times New Roman" panose="02020603050405020304" pitchFamily="18" charset="0"/>
              </a:rPr>
              <a:t>Notificación a Empleados</a:t>
            </a:r>
          </a:p>
          <a:p>
            <a:pPr lvl="3" algn="just" defTabSz="685800" eaLnBrk="1" hangingPunct="1">
              <a:lnSpc>
                <a:spcPct val="110000"/>
              </a:lnSpc>
              <a:spcBef>
                <a:spcPts val="700"/>
              </a:spcBef>
              <a:buClr>
                <a:schemeClr val="tx2"/>
              </a:buClr>
              <a:buFont typeface="Arial" panose="020B0604020202020204" pitchFamily="34" charset="0"/>
              <a:buChar char="•"/>
            </a:pPr>
            <a:r>
              <a:rPr lang="en-US" altLang="en-US" sz="1700">
                <a:latin typeface="Times New Roman" panose="02020603050405020304" pitchFamily="18" charset="0"/>
                <a:cs typeface="Times New Roman" panose="02020603050405020304" pitchFamily="18" charset="0"/>
              </a:rPr>
              <a:t>Métodos de Cumplimiento – Jerarquía de Controles</a:t>
            </a:r>
          </a:p>
          <a:p>
            <a:pPr lvl="3" algn="just" defTabSz="685800" eaLnBrk="1" hangingPunct="1">
              <a:lnSpc>
                <a:spcPct val="110000"/>
              </a:lnSpc>
              <a:spcBef>
                <a:spcPts val="700"/>
              </a:spcBef>
              <a:buClr>
                <a:schemeClr val="tx2"/>
              </a:buClr>
              <a:buFont typeface="Arial" panose="020B0604020202020204" pitchFamily="34" charset="0"/>
              <a:buChar char="•"/>
            </a:pPr>
            <a:r>
              <a:rPr lang="en-US" altLang="en-US" sz="1700">
                <a:latin typeface="Times New Roman" panose="02020603050405020304" pitchFamily="18" charset="0"/>
                <a:cs typeface="Times New Roman" panose="02020603050405020304" pitchFamily="18" charset="0"/>
              </a:rPr>
              <a:t>Ventilación (29 CFR 1926.57) </a:t>
            </a:r>
          </a:p>
          <a:p>
            <a:pPr lvl="2" algn="just" defTabSz="685800" eaLnBrk="1" hangingPunct="1">
              <a:lnSpc>
                <a:spcPct val="110000"/>
              </a:lnSpc>
              <a:spcBef>
                <a:spcPts val="700"/>
              </a:spcBef>
              <a:buClr>
                <a:schemeClr val="tx2"/>
              </a:buClr>
            </a:pPr>
            <a:r>
              <a:rPr lang="en-US" altLang="en-US" sz="1700" b="1">
                <a:latin typeface="Times New Roman" panose="02020603050405020304" pitchFamily="18" charset="0"/>
                <a:cs typeface="Times New Roman" panose="02020603050405020304" pitchFamily="18" charset="0"/>
              </a:rPr>
              <a:t>Resumen de Cumplimiento</a:t>
            </a:r>
          </a:p>
          <a:p>
            <a:pPr defTabSz="685800"/>
            <a:endParaRPr lang="en-US" altLang="en-US" sz="1700">
              <a:latin typeface="Times New Roman" panose="02020603050405020304" pitchFamily="18" charset="0"/>
              <a:cs typeface="Times New Roman" panose="02020603050405020304" pitchFamily="18" charset="0"/>
            </a:endParaRPr>
          </a:p>
          <a:p>
            <a:pPr defTabSz="685800"/>
            <a:endParaRPr lang="en-US" altLang="en-US" sz="1700">
              <a:latin typeface="Times New Roman" panose="02020603050405020304" pitchFamily="18" charset="0"/>
              <a:cs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bwMode="auto">
          <a:xfrm>
            <a:off x="1641475" y="-136525"/>
            <a:ext cx="7661275"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200" b="1" dirty="0" err="1">
                <a:solidFill>
                  <a:srgbClr val="FFFFFF"/>
                </a:solidFill>
                <a:latin typeface="Arial" panose="020B0604020202020204" pitchFamily="34" charset="0"/>
                <a:cs typeface="Tahoma" panose="020B0604030504040204" pitchFamily="34" charset="0"/>
              </a:rPr>
              <a:t>Requisito</a:t>
            </a:r>
            <a:r>
              <a:rPr lang="en-US" altLang="en-US" sz="3200" b="1" dirty="0">
                <a:solidFill>
                  <a:srgbClr val="FFFFFF"/>
                </a:solidFill>
                <a:latin typeface="Arial" panose="020B0604020202020204" pitchFamily="34" charset="0"/>
                <a:cs typeface="Tahoma" panose="020B0604030504040204" pitchFamily="34" charset="0"/>
              </a:rPr>
              <a:t> </a:t>
            </a:r>
            <a:r>
              <a:rPr lang="en-US" altLang="en-US" sz="3200" b="1" dirty="0" err="1">
                <a:solidFill>
                  <a:srgbClr val="FFFFFF"/>
                </a:solidFill>
                <a:latin typeface="Arial" panose="020B0604020202020204" pitchFamily="34" charset="0"/>
                <a:cs typeface="Tahoma" panose="020B0604030504040204" pitchFamily="34" charset="0"/>
              </a:rPr>
              <a:t>Obligatorio</a:t>
            </a:r>
            <a:r>
              <a:rPr lang="en-US" altLang="en-US" sz="3200" b="1" dirty="0">
                <a:solidFill>
                  <a:srgbClr val="FFFFFF"/>
                </a:solidFill>
                <a:latin typeface="Arial" panose="020B0604020202020204" pitchFamily="34" charset="0"/>
                <a:cs typeface="Tahoma" panose="020B0604030504040204" pitchFamily="34" charset="0"/>
              </a:rPr>
              <a:t> para Control de </a:t>
            </a:r>
            <a:r>
              <a:rPr lang="en-US" altLang="en-US" sz="3200" b="1" dirty="0" err="1">
                <a:solidFill>
                  <a:srgbClr val="FFFFFF"/>
                </a:solidFill>
                <a:latin typeface="Arial" panose="020B0604020202020204" pitchFamily="34" charset="0"/>
                <a:cs typeface="Tahoma" panose="020B0604030504040204" pitchFamily="34" charset="0"/>
              </a:rPr>
              <a:t>Exposición</a:t>
            </a:r>
            <a:r>
              <a:rPr lang="en-US" altLang="en-US" sz="3200" b="1" dirty="0">
                <a:solidFill>
                  <a:srgbClr val="FFFFFF"/>
                </a:solidFill>
                <a:latin typeface="Arial" panose="020B0604020202020204" pitchFamily="34" charset="0"/>
                <a:cs typeface="Tahoma" panose="020B0604030504040204" pitchFamily="34" charset="0"/>
              </a:rPr>
              <a:t> a </a:t>
            </a:r>
            <a:r>
              <a:rPr lang="en-US" altLang="en-US" sz="3200" b="1" dirty="0" err="1">
                <a:solidFill>
                  <a:srgbClr val="FFFFFF"/>
                </a:solidFill>
                <a:latin typeface="Arial" panose="020B0604020202020204" pitchFamily="34" charset="0"/>
                <a:cs typeface="Tahoma" panose="020B0604030504040204" pitchFamily="34" charset="0"/>
              </a:rPr>
              <a:t>Sílice</a:t>
            </a:r>
            <a:r>
              <a:rPr lang="en-US" altLang="en-US" sz="3200" b="1" dirty="0">
                <a:solidFill>
                  <a:srgbClr val="FFFFFF"/>
                </a:solidFill>
                <a:latin typeface="Arial" panose="020B0604020202020204" pitchFamily="34" charset="0"/>
                <a:cs typeface="Tahoma" panose="020B0604030504040204" pitchFamily="34" charset="0"/>
              </a:rPr>
              <a:t> – </a:t>
            </a:r>
            <a:r>
              <a:rPr lang="en-US" altLang="en-US" sz="3200" b="1" dirty="0" err="1">
                <a:solidFill>
                  <a:srgbClr val="FFFFFF"/>
                </a:solidFill>
                <a:latin typeface="Arial" panose="020B0604020202020204" pitchFamily="34" charset="0"/>
                <a:cs typeface="Tahoma" panose="020B0604030504040204" pitchFamily="34" charset="0"/>
              </a:rPr>
              <a:t>Resumen</a:t>
            </a:r>
            <a:r>
              <a:rPr lang="en-US" altLang="en-US" sz="3200" b="1" dirty="0">
                <a:solidFill>
                  <a:srgbClr val="FFFFFF"/>
                </a:solidFill>
                <a:latin typeface="Arial" panose="020B0604020202020204" pitchFamily="34" charset="0"/>
                <a:cs typeface="Tahoma" panose="020B0604030504040204" pitchFamily="34" charset="0"/>
              </a:rPr>
              <a:t> </a:t>
            </a:r>
            <a:r>
              <a:rPr lang="en-US" altLang="en-US" sz="3200" b="1" dirty="0" err="1">
                <a:solidFill>
                  <a:srgbClr val="FFFFFF"/>
                </a:solidFill>
                <a:latin typeface="Arial" panose="020B0604020202020204" pitchFamily="34" charset="0"/>
                <a:cs typeface="Tahoma" panose="020B0604030504040204" pitchFamily="34" charset="0"/>
              </a:rPr>
              <a:t>Detallado</a:t>
            </a:r>
            <a:endParaRPr lang="en-US" altLang="en-US" sz="3200" b="1" dirty="0">
              <a:solidFill>
                <a:srgbClr val="FFFFFF"/>
              </a:solidFill>
              <a:latin typeface="Arial" panose="020B0604020202020204" pitchFamily="34" charset="0"/>
              <a:cs typeface="Tahoma" panose="020B0604030504040204" pitchFamily="34" charset="0"/>
            </a:endParaRPr>
          </a:p>
        </p:txBody>
      </p:sp>
      <p:sp>
        <p:nvSpPr>
          <p:cNvPr id="107523" name="Content Placeholder 2"/>
          <p:cNvSpPr>
            <a:spLocks noGrp="1"/>
          </p:cNvSpPr>
          <p:nvPr>
            <p:ph idx="1"/>
          </p:nvPr>
        </p:nvSpPr>
        <p:spPr bwMode="auto">
          <a:xfrm>
            <a:off x="0" y="1239838"/>
            <a:ext cx="9144000" cy="54818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spcAft>
                <a:spcPts val="600"/>
              </a:spcAft>
            </a:pPr>
            <a:r>
              <a:rPr lang="en-US" altLang="en-US" sz="1700" dirty="0" err="1">
                <a:latin typeface="Times New Roman" panose="02020603050405020304" pitchFamily="18" charset="0"/>
                <a:cs typeface="Times New Roman" panose="02020603050405020304" pitchFamily="18" charset="0"/>
              </a:rPr>
              <a:t>Todos</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los</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empleadores</a:t>
            </a:r>
            <a:r>
              <a:rPr lang="en-US" altLang="en-US" sz="1700" dirty="0">
                <a:latin typeface="Times New Roman" panose="02020603050405020304" pitchFamily="18" charset="0"/>
                <a:cs typeface="Times New Roman" panose="02020603050405020304" pitchFamily="18" charset="0"/>
              </a:rPr>
              <a:t> de </a:t>
            </a:r>
            <a:r>
              <a:rPr lang="en-US" altLang="en-US" sz="1700" dirty="0" err="1">
                <a:latin typeface="Times New Roman" panose="02020603050405020304" pitchFamily="18" charset="0"/>
                <a:cs typeface="Times New Roman" panose="02020603050405020304" pitchFamily="18" charset="0"/>
              </a:rPr>
              <a:t>construcción</a:t>
            </a:r>
            <a:r>
              <a:rPr lang="en-US" altLang="en-US" sz="1700" b="1"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cubiertos</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por</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esta</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norma</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están</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obligados</a:t>
            </a:r>
            <a:r>
              <a:rPr lang="en-US" altLang="en-US" sz="1700" dirty="0">
                <a:latin typeface="Times New Roman" panose="02020603050405020304" pitchFamily="18" charset="0"/>
                <a:cs typeface="Times New Roman" panose="02020603050405020304" pitchFamily="18" charset="0"/>
              </a:rPr>
              <a:t> a</a:t>
            </a:r>
          </a:p>
          <a:p>
            <a:pPr lvl="1">
              <a:spcAft>
                <a:spcPts val="600"/>
              </a:spcAft>
              <a:buFont typeface="Wingdings" panose="05000000000000000000" pitchFamily="2" charset="2"/>
              <a:buChar char="§"/>
            </a:pPr>
            <a:r>
              <a:rPr lang="en-US" altLang="en-US" sz="1700" dirty="0" err="1">
                <a:latin typeface="Times New Roman" panose="02020603050405020304" pitchFamily="18" charset="0"/>
                <a:cs typeface="Times New Roman" panose="02020603050405020304" pitchFamily="18" charset="0"/>
              </a:rPr>
              <a:t>Establecer</a:t>
            </a:r>
            <a:r>
              <a:rPr lang="en-US" altLang="en-US" sz="1700" dirty="0">
                <a:latin typeface="Times New Roman" panose="02020603050405020304" pitchFamily="18" charset="0"/>
                <a:cs typeface="Times New Roman" panose="02020603050405020304" pitchFamily="18" charset="0"/>
              </a:rPr>
              <a:t> e </a:t>
            </a:r>
            <a:r>
              <a:rPr lang="en-US" altLang="en-US" sz="1700" dirty="0" err="1">
                <a:latin typeface="Times New Roman" panose="02020603050405020304" pitchFamily="18" charset="0"/>
                <a:cs typeface="Times New Roman" panose="02020603050405020304" pitchFamily="18" charset="0"/>
              </a:rPr>
              <a:t>implementar</a:t>
            </a:r>
            <a:r>
              <a:rPr lang="en-US" altLang="en-US" sz="1700" dirty="0">
                <a:latin typeface="Times New Roman" panose="02020603050405020304" pitchFamily="18" charset="0"/>
                <a:cs typeface="Times New Roman" panose="02020603050405020304" pitchFamily="18" charset="0"/>
              </a:rPr>
              <a:t> un plan </a:t>
            </a:r>
            <a:r>
              <a:rPr lang="en-US" altLang="en-US" sz="1700" dirty="0" err="1">
                <a:latin typeface="Times New Roman" panose="02020603050405020304" pitchFamily="18" charset="0"/>
                <a:cs typeface="Times New Roman" panose="02020603050405020304" pitchFamily="18" charset="0"/>
              </a:rPr>
              <a:t>escrito</a:t>
            </a:r>
            <a:r>
              <a:rPr lang="en-US" altLang="en-US" sz="1700" dirty="0">
                <a:latin typeface="Times New Roman" panose="02020603050405020304" pitchFamily="18" charset="0"/>
                <a:cs typeface="Times New Roman" panose="02020603050405020304" pitchFamily="18" charset="0"/>
              </a:rPr>
              <a:t> de control de </a:t>
            </a:r>
            <a:r>
              <a:rPr lang="en-US" altLang="en-US" sz="1700" dirty="0" err="1">
                <a:latin typeface="Times New Roman" panose="02020603050405020304" pitchFamily="18" charset="0"/>
                <a:cs typeface="Times New Roman" panose="02020603050405020304" pitchFamily="18" charset="0"/>
              </a:rPr>
              <a:t>exposición</a:t>
            </a:r>
            <a:r>
              <a:rPr lang="en-US" altLang="en-US" sz="1700" b="1" dirty="0">
                <a:latin typeface="Times New Roman" panose="02020603050405020304" pitchFamily="18" charset="0"/>
                <a:cs typeface="Times New Roman" panose="02020603050405020304" pitchFamily="18" charset="0"/>
              </a:rPr>
              <a:t> </a:t>
            </a:r>
            <a:r>
              <a:rPr lang="en-US" altLang="en-US" sz="1700" dirty="0">
                <a:latin typeface="Times New Roman" panose="02020603050405020304" pitchFamily="18" charset="0"/>
                <a:cs typeface="Times New Roman" panose="02020603050405020304" pitchFamily="18" charset="0"/>
              </a:rPr>
              <a:t>que </a:t>
            </a:r>
            <a:r>
              <a:rPr lang="en-US" altLang="en-US" sz="1700" dirty="0" err="1">
                <a:latin typeface="Times New Roman" panose="02020603050405020304" pitchFamily="18" charset="0"/>
                <a:cs typeface="Times New Roman" panose="02020603050405020304" pitchFamily="18" charset="0"/>
              </a:rPr>
              <a:t>identifique</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tareas</a:t>
            </a:r>
            <a:r>
              <a:rPr lang="en-US" altLang="en-US" sz="1700" dirty="0">
                <a:latin typeface="Times New Roman" panose="02020603050405020304" pitchFamily="18" charset="0"/>
                <a:cs typeface="Times New Roman" panose="02020603050405020304" pitchFamily="18" charset="0"/>
              </a:rPr>
              <a:t> que involucre </a:t>
            </a:r>
            <a:r>
              <a:rPr lang="en-US" altLang="en-US" sz="1700" dirty="0" err="1">
                <a:latin typeface="Times New Roman" panose="02020603050405020304" pitchFamily="18" charset="0"/>
                <a:cs typeface="Times New Roman" panose="02020603050405020304" pitchFamily="18" charset="0"/>
              </a:rPr>
              <a:t>exposición</a:t>
            </a:r>
            <a:r>
              <a:rPr lang="en-US" altLang="en-US" sz="1700" dirty="0">
                <a:latin typeface="Times New Roman" panose="02020603050405020304" pitchFamily="18" charset="0"/>
                <a:cs typeface="Times New Roman" panose="02020603050405020304" pitchFamily="18" charset="0"/>
              </a:rPr>
              <a:t> y </a:t>
            </a:r>
            <a:r>
              <a:rPr lang="en-US" altLang="en-US" sz="1700" dirty="0" err="1">
                <a:latin typeface="Times New Roman" panose="02020603050405020304" pitchFamily="18" charset="0"/>
                <a:cs typeface="Times New Roman" panose="02020603050405020304" pitchFamily="18" charset="0"/>
              </a:rPr>
              <a:t>métodos</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usados</a:t>
            </a:r>
            <a:r>
              <a:rPr lang="en-US" altLang="en-US" sz="1700" dirty="0">
                <a:latin typeface="Times New Roman" panose="02020603050405020304" pitchFamily="18" charset="0"/>
                <a:cs typeface="Times New Roman" panose="02020603050405020304" pitchFamily="18" charset="0"/>
              </a:rPr>
              <a:t> para </a:t>
            </a:r>
            <a:r>
              <a:rPr lang="en-US" altLang="en-US" sz="1700" dirty="0" err="1">
                <a:latin typeface="Times New Roman" panose="02020603050405020304" pitchFamily="18" charset="0"/>
                <a:cs typeface="Times New Roman" panose="02020603050405020304" pitchFamily="18" charset="0"/>
              </a:rPr>
              <a:t>proteger</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trabajadores</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incluyendo</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procedimientos</a:t>
            </a:r>
            <a:r>
              <a:rPr lang="en-US" altLang="en-US" sz="1700" dirty="0">
                <a:latin typeface="Times New Roman" panose="02020603050405020304" pitchFamily="18" charset="0"/>
                <a:cs typeface="Times New Roman" panose="02020603050405020304" pitchFamily="18" charset="0"/>
              </a:rPr>
              <a:t> para </a:t>
            </a:r>
            <a:r>
              <a:rPr lang="en-US" altLang="en-US" sz="1700" dirty="0" err="1">
                <a:latin typeface="Times New Roman" panose="02020603050405020304" pitchFamily="18" charset="0"/>
                <a:cs typeface="Times New Roman" panose="02020603050405020304" pitchFamily="18" charset="0"/>
              </a:rPr>
              <a:t>restringir</a:t>
            </a:r>
            <a:r>
              <a:rPr lang="en-US" altLang="en-US" sz="1700" dirty="0">
                <a:latin typeface="Times New Roman" panose="02020603050405020304" pitchFamily="18" charset="0"/>
                <a:cs typeface="Times New Roman" panose="02020603050405020304" pitchFamily="18" charset="0"/>
              </a:rPr>
              <a:t> el </a:t>
            </a:r>
            <a:r>
              <a:rPr lang="en-US" altLang="en-US" sz="1700" dirty="0" err="1">
                <a:latin typeface="Times New Roman" panose="02020603050405020304" pitchFamily="18" charset="0"/>
                <a:cs typeface="Times New Roman" panose="02020603050405020304" pitchFamily="18" charset="0"/>
              </a:rPr>
              <a:t>acceso</a:t>
            </a:r>
            <a:r>
              <a:rPr lang="en-US" altLang="en-US" sz="1700" dirty="0">
                <a:latin typeface="Times New Roman" panose="02020603050405020304" pitchFamily="18" charset="0"/>
                <a:cs typeface="Times New Roman" panose="02020603050405020304" pitchFamily="18" charset="0"/>
              </a:rPr>
              <a:t> a </a:t>
            </a:r>
            <a:r>
              <a:rPr lang="en-US" altLang="en-US" sz="1700" dirty="0" err="1">
                <a:latin typeface="Times New Roman" panose="02020603050405020304" pitchFamily="18" charset="0"/>
                <a:cs typeface="Times New Roman" panose="02020603050405020304" pitchFamily="18" charset="0"/>
              </a:rPr>
              <a:t>áreas</a:t>
            </a:r>
            <a:r>
              <a:rPr lang="en-US" altLang="en-US" sz="1700" dirty="0">
                <a:latin typeface="Times New Roman" panose="02020603050405020304" pitchFamily="18" charset="0"/>
                <a:cs typeface="Times New Roman" panose="02020603050405020304" pitchFamily="18" charset="0"/>
              </a:rPr>
              <a:t> de </a:t>
            </a:r>
            <a:r>
              <a:rPr lang="en-US" altLang="en-US" sz="1700" dirty="0" err="1">
                <a:latin typeface="Times New Roman" panose="02020603050405020304" pitchFamily="18" charset="0"/>
                <a:cs typeface="Times New Roman" panose="02020603050405020304" pitchFamily="18" charset="0"/>
              </a:rPr>
              <a:t>trabajo</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donde</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podría</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ocurrir</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exposiciones</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altas</a:t>
            </a:r>
            <a:r>
              <a:rPr lang="en-US" altLang="en-US" sz="1700" dirty="0">
                <a:latin typeface="Times New Roman" panose="02020603050405020304" pitchFamily="18" charset="0"/>
                <a:cs typeface="Times New Roman" panose="02020603050405020304" pitchFamily="18" charset="0"/>
              </a:rPr>
              <a:t>  </a:t>
            </a:r>
          </a:p>
          <a:p>
            <a:pPr lvl="2">
              <a:spcAft>
                <a:spcPts val="600"/>
              </a:spcAft>
            </a:pPr>
            <a:r>
              <a:rPr lang="en-US" altLang="en-US" sz="1700" dirty="0" err="1">
                <a:latin typeface="Times New Roman" panose="02020603050405020304" pitchFamily="18" charset="0"/>
                <a:cs typeface="Times New Roman" panose="02020603050405020304" pitchFamily="18" charset="0"/>
              </a:rPr>
              <a:t>Proveer</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protección</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respiratoria</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cuando</a:t>
            </a:r>
            <a:r>
              <a:rPr lang="en-US" altLang="en-US" sz="1700" dirty="0">
                <a:latin typeface="Times New Roman" panose="02020603050405020304" pitchFamily="18" charset="0"/>
                <a:cs typeface="Times New Roman" panose="02020603050405020304" pitchFamily="18" charset="0"/>
              </a:rPr>
              <a:t> sea </a:t>
            </a:r>
            <a:r>
              <a:rPr lang="en-US" altLang="en-US" sz="1700" dirty="0" err="1">
                <a:latin typeface="Times New Roman" panose="02020603050405020304" pitchFamily="18" charset="0"/>
                <a:cs typeface="Times New Roman" panose="02020603050405020304" pitchFamily="18" charset="0"/>
              </a:rPr>
              <a:t>requerida</a:t>
            </a:r>
            <a:r>
              <a:rPr lang="en-US" altLang="en-US" sz="1700" dirty="0">
                <a:latin typeface="Times New Roman" panose="02020603050405020304" pitchFamily="18" charset="0"/>
                <a:cs typeface="Times New Roman" panose="02020603050405020304" pitchFamily="18" charset="0"/>
              </a:rPr>
              <a:t>; </a:t>
            </a:r>
          </a:p>
          <a:p>
            <a:pPr lvl="1">
              <a:spcAft>
                <a:spcPts val="600"/>
              </a:spcAft>
              <a:buFont typeface="Wingdings" panose="05000000000000000000" pitchFamily="2" charset="2"/>
              <a:buChar char="§"/>
            </a:pPr>
            <a:r>
              <a:rPr lang="en-US" altLang="en-US" sz="1700" dirty="0" err="1">
                <a:latin typeface="Times New Roman" panose="02020603050405020304" pitchFamily="18" charset="0"/>
                <a:cs typeface="Times New Roman" panose="02020603050405020304" pitchFamily="18" charset="0"/>
              </a:rPr>
              <a:t>Designar</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una</a:t>
            </a:r>
            <a:r>
              <a:rPr lang="en-US" altLang="en-US" sz="1700" dirty="0">
                <a:latin typeface="Times New Roman" panose="02020603050405020304" pitchFamily="18" charset="0"/>
                <a:cs typeface="Times New Roman" panose="02020603050405020304" pitchFamily="18" charset="0"/>
              </a:rPr>
              <a:t> persona </a:t>
            </a:r>
            <a:r>
              <a:rPr lang="en-US" altLang="en-US" sz="1700" dirty="0" err="1">
                <a:latin typeface="Times New Roman" panose="02020603050405020304" pitchFamily="18" charset="0"/>
                <a:cs typeface="Times New Roman" panose="02020603050405020304" pitchFamily="18" charset="0"/>
              </a:rPr>
              <a:t>competente</a:t>
            </a:r>
            <a:r>
              <a:rPr lang="en-US" altLang="en-US" sz="1700" b="1" dirty="0">
                <a:latin typeface="Times New Roman" panose="02020603050405020304" pitchFamily="18" charset="0"/>
                <a:cs typeface="Times New Roman" panose="02020603050405020304" pitchFamily="18" charset="0"/>
              </a:rPr>
              <a:t> </a:t>
            </a:r>
            <a:r>
              <a:rPr lang="en-US" altLang="en-US" sz="1700" dirty="0">
                <a:latin typeface="Times New Roman" panose="02020603050405020304" pitchFamily="18" charset="0"/>
                <a:cs typeface="Times New Roman" panose="02020603050405020304" pitchFamily="18" charset="0"/>
              </a:rPr>
              <a:t>para </a:t>
            </a:r>
            <a:r>
              <a:rPr lang="en-US" altLang="en-US" sz="1700" dirty="0" err="1">
                <a:latin typeface="Times New Roman" panose="02020603050405020304" pitchFamily="18" charset="0"/>
                <a:cs typeface="Times New Roman" panose="02020603050405020304" pitchFamily="18" charset="0"/>
              </a:rPr>
              <a:t>implementar</a:t>
            </a:r>
            <a:r>
              <a:rPr lang="en-US" altLang="en-US" sz="1700" dirty="0">
                <a:latin typeface="Times New Roman" panose="02020603050405020304" pitchFamily="18" charset="0"/>
                <a:cs typeface="Times New Roman" panose="02020603050405020304" pitchFamily="18" charset="0"/>
              </a:rPr>
              <a:t> un plan </a:t>
            </a:r>
            <a:r>
              <a:rPr lang="en-US" altLang="en-US" sz="1700" dirty="0" err="1">
                <a:latin typeface="Times New Roman" panose="02020603050405020304" pitchFamily="18" charset="0"/>
                <a:cs typeface="Times New Roman" panose="02020603050405020304" pitchFamily="18" charset="0"/>
              </a:rPr>
              <a:t>escrito</a:t>
            </a:r>
            <a:r>
              <a:rPr lang="en-US" altLang="en-US" sz="1700" dirty="0">
                <a:latin typeface="Times New Roman" panose="02020603050405020304" pitchFamily="18" charset="0"/>
                <a:cs typeface="Times New Roman" panose="02020603050405020304" pitchFamily="18" charset="0"/>
              </a:rPr>
              <a:t> de control de </a:t>
            </a:r>
            <a:r>
              <a:rPr lang="en-US" altLang="en-US" sz="1700" dirty="0" err="1">
                <a:latin typeface="Times New Roman" panose="02020603050405020304" pitchFamily="18" charset="0"/>
                <a:cs typeface="Times New Roman" panose="02020603050405020304" pitchFamily="18" charset="0"/>
              </a:rPr>
              <a:t>exposición</a:t>
            </a:r>
            <a:endParaRPr lang="en-US" altLang="en-US" sz="1700" dirty="0">
              <a:latin typeface="Times New Roman" panose="02020603050405020304" pitchFamily="18" charset="0"/>
              <a:cs typeface="Times New Roman" panose="02020603050405020304" pitchFamily="18" charset="0"/>
            </a:endParaRPr>
          </a:p>
          <a:p>
            <a:pPr lvl="1">
              <a:spcAft>
                <a:spcPts val="600"/>
              </a:spcAft>
              <a:buFont typeface="Wingdings" panose="05000000000000000000" pitchFamily="2" charset="2"/>
              <a:buChar char="§"/>
            </a:pPr>
            <a:r>
              <a:rPr lang="en-US" altLang="en-US" sz="1700" dirty="0" err="1">
                <a:latin typeface="Times New Roman" panose="02020603050405020304" pitchFamily="18" charset="0"/>
                <a:cs typeface="Times New Roman" panose="02020603050405020304" pitchFamily="18" charset="0"/>
              </a:rPr>
              <a:t>Restringir</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prácticas</a:t>
            </a:r>
            <a:r>
              <a:rPr lang="en-US" altLang="en-US" sz="1700" dirty="0">
                <a:latin typeface="Times New Roman" panose="02020603050405020304" pitchFamily="18" charset="0"/>
                <a:cs typeface="Times New Roman" panose="02020603050405020304" pitchFamily="18" charset="0"/>
              </a:rPr>
              <a:t> de </a:t>
            </a:r>
            <a:r>
              <a:rPr lang="en-US" altLang="en-US" sz="1700" dirty="0" err="1">
                <a:latin typeface="Times New Roman" panose="02020603050405020304" pitchFamily="18" charset="0"/>
                <a:cs typeface="Times New Roman" panose="02020603050405020304" pitchFamily="18" charset="0"/>
              </a:rPr>
              <a:t>limpieza</a:t>
            </a:r>
            <a:r>
              <a:rPr lang="en-US" altLang="en-US" sz="1700" b="1" dirty="0">
                <a:latin typeface="Times New Roman" panose="02020603050405020304" pitchFamily="18" charset="0"/>
                <a:cs typeface="Times New Roman" panose="02020603050405020304" pitchFamily="18" charset="0"/>
              </a:rPr>
              <a:t> </a:t>
            </a:r>
            <a:r>
              <a:rPr lang="en-US" altLang="en-US" sz="1700" dirty="0">
                <a:latin typeface="Times New Roman" panose="02020603050405020304" pitchFamily="18" charset="0"/>
                <a:cs typeface="Times New Roman" panose="02020603050405020304" pitchFamily="18" charset="0"/>
              </a:rPr>
              <a:t>que </a:t>
            </a:r>
            <a:r>
              <a:rPr lang="en-US" altLang="en-US" sz="1700" dirty="0" err="1">
                <a:latin typeface="Times New Roman" panose="02020603050405020304" pitchFamily="18" charset="0"/>
                <a:cs typeface="Times New Roman" panose="02020603050405020304" pitchFamily="18" charset="0"/>
              </a:rPr>
              <a:t>exponen</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trabajadores</a:t>
            </a:r>
            <a:r>
              <a:rPr lang="en-US" altLang="en-US" sz="1700" dirty="0">
                <a:latin typeface="Times New Roman" panose="02020603050405020304" pitchFamily="18" charset="0"/>
                <a:cs typeface="Times New Roman" panose="02020603050405020304" pitchFamily="18" charset="0"/>
              </a:rPr>
              <a:t> a </a:t>
            </a:r>
            <a:r>
              <a:rPr lang="en-US" altLang="en-US" sz="1700" dirty="0" err="1">
                <a:latin typeface="Times New Roman" panose="02020603050405020304" pitchFamily="18" charset="0"/>
                <a:cs typeface="Times New Roman" panose="02020603050405020304" pitchFamily="18" charset="0"/>
              </a:rPr>
              <a:t>sílice</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donde</a:t>
            </a:r>
            <a:r>
              <a:rPr lang="en-US" altLang="en-US" sz="1700" dirty="0">
                <a:latin typeface="Times New Roman" panose="02020603050405020304" pitchFamily="18" charset="0"/>
                <a:cs typeface="Times New Roman" panose="02020603050405020304" pitchFamily="18" charset="0"/>
              </a:rPr>
              <a:t> se </a:t>
            </a:r>
            <a:r>
              <a:rPr lang="en-US" altLang="en-US" sz="1700" dirty="0" err="1">
                <a:latin typeface="Times New Roman" panose="02020603050405020304" pitchFamily="18" charset="0"/>
                <a:cs typeface="Times New Roman" panose="02020603050405020304" pitchFamily="18" charset="0"/>
              </a:rPr>
              <a:t>tenga</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disponible</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alternativas</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factibles</a:t>
            </a:r>
            <a:endParaRPr lang="en-US" altLang="en-US" sz="1700" dirty="0">
              <a:latin typeface="Times New Roman" panose="02020603050405020304" pitchFamily="18" charset="0"/>
              <a:cs typeface="Times New Roman" panose="02020603050405020304" pitchFamily="18" charset="0"/>
            </a:endParaRPr>
          </a:p>
          <a:p>
            <a:pPr lvl="1">
              <a:spcAft>
                <a:spcPts val="600"/>
              </a:spcAft>
              <a:buFont typeface="Wingdings" panose="05000000000000000000" pitchFamily="2" charset="2"/>
              <a:buChar char="§"/>
            </a:pPr>
            <a:r>
              <a:rPr lang="en-US" altLang="en-US" sz="1700" dirty="0" err="1">
                <a:latin typeface="Times New Roman" panose="02020603050405020304" pitchFamily="18" charset="0"/>
                <a:cs typeface="Times New Roman" panose="02020603050405020304" pitchFamily="18" charset="0"/>
              </a:rPr>
              <a:t>Ofrecer</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examenes</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médicos</a:t>
            </a:r>
            <a:r>
              <a:rPr lang="en-US" altLang="en-US" sz="1700" b="1"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incluyendo</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rayos</a:t>
            </a:r>
            <a:r>
              <a:rPr lang="en-US" altLang="en-US" sz="1700" dirty="0">
                <a:latin typeface="Times New Roman" panose="02020603050405020304" pitchFamily="18" charset="0"/>
                <a:cs typeface="Times New Roman" panose="02020603050405020304" pitchFamily="18" charset="0"/>
              </a:rPr>
              <a:t> X </a:t>
            </a:r>
            <a:r>
              <a:rPr lang="en-US" altLang="en-US" sz="1700" dirty="0" err="1">
                <a:latin typeface="Times New Roman" panose="02020603050405020304" pitchFamily="18" charset="0"/>
                <a:cs typeface="Times New Roman" panose="02020603050405020304" pitchFamily="18" charset="0"/>
              </a:rPr>
              <a:t>toráxicos</a:t>
            </a:r>
            <a:r>
              <a:rPr lang="en-US" altLang="en-US" sz="1700" dirty="0">
                <a:latin typeface="Times New Roman" panose="02020603050405020304" pitchFamily="18" charset="0"/>
                <a:cs typeface="Times New Roman" panose="02020603050405020304" pitchFamily="18" charset="0"/>
              </a:rPr>
              <a:t> y </a:t>
            </a:r>
            <a:r>
              <a:rPr lang="en-US" altLang="en-US" sz="1700" dirty="0" err="1">
                <a:latin typeface="Times New Roman" panose="02020603050405020304" pitchFamily="18" charset="0"/>
                <a:cs typeface="Times New Roman" panose="02020603050405020304" pitchFamily="18" charset="0"/>
              </a:rPr>
              <a:t>evaluaciones</a:t>
            </a:r>
            <a:r>
              <a:rPr lang="en-US" altLang="en-US" sz="1700" dirty="0">
                <a:latin typeface="Times New Roman" panose="02020603050405020304" pitchFamily="18" charset="0"/>
                <a:cs typeface="Times New Roman" panose="02020603050405020304" pitchFamily="18" charset="0"/>
              </a:rPr>
              <a:t> de la </a:t>
            </a:r>
            <a:r>
              <a:rPr lang="en-US" altLang="en-US" sz="1700" dirty="0" err="1">
                <a:latin typeface="Times New Roman" panose="02020603050405020304" pitchFamily="18" charset="0"/>
                <a:cs typeface="Times New Roman" panose="02020603050405020304" pitchFamily="18" charset="0"/>
              </a:rPr>
              <a:t>función</a:t>
            </a:r>
            <a:r>
              <a:rPr lang="en-US" altLang="en-US" sz="1700" dirty="0">
                <a:latin typeface="Times New Roman" panose="02020603050405020304" pitchFamily="18" charset="0"/>
                <a:cs typeface="Times New Roman" panose="02020603050405020304" pitchFamily="18" charset="0"/>
              </a:rPr>
              <a:t> de </a:t>
            </a:r>
            <a:r>
              <a:rPr lang="en-US" altLang="en-US" sz="1700" dirty="0" err="1">
                <a:latin typeface="Times New Roman" panose="02020603050405020304" pitchFamily="18" charset="0"/>
                <a:cs typeface="Times New Roman" panose="02020603050405020304" pitchFamily="18" charset="0"/>
              </a:rPr>
              <a:t>los</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pulmones</a:t>
            </a:r>
            <a:endParaRPr lang="en-US" altLang="en-US" sz="1700" dirty="0">
              <a:latin typeface="Times New Roman" panose="02020603050405020304" pitchFamily="18" charset="0"/>
              <a:cs typeface="Times New Roman" panose="02020603050405020304" pitchFamily="18" charset="0"/>
            </a:endParaRPr>
          </a:p>
          <a:p>
            <a:pPr lvl="2">
              <a:spcAft>
                <a:spcPts val="600"/>
              </a:spcAft>
              <a:buFont typeface="Wingdings" panose="05000000000000000000" pitchFamily="2" charset="2"/>
              <a:buChar char="§"/>
            </a:pPr>
            <a:r>
              <a:rPr lang="en-US" altLang="en-US" sz="1700" dirty="0" err="1">
                <a:latin typeface="Times New Roman" panose="02020603050405020304" pitchFamily="18" charset="0"/>
                <a:cs typeface="Times New Roman" panose="02020603050405020304" pitchFamily="18" charset="0"/>
              </a:rPr>
              <a:t>Cada</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tres</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años</a:t>
            </a:r>
            <a:r>
              <a:rPr lang="en-US" altLang="en-US" sz="1700" dirty="0">
                <a:latin typeface="Times New Roman" panose="02020603050405020304" pitchFamily="18" charset="0"/>
                <a:cs typeface="Times New Roman" panose="02020603050405020304" pitchFamily="18" charset="0"/>
              </a:rPr>
              <a:t> para </a:t>
            </a:r>
            <a:r>
              <a:rPr lang="en-US" altLang="en-US" sz="1700" dirty="0" err="1">
                <a:latin typeface="Times New Roman" panose="02020603050405020304" pitchFamily="18" charset="0"/>
                <a:cs typeface="Times New Roman" panose="02020603050405020304" pitchFamily="18" charset="0"/>
              </a:rPr>
              <a:t>trabajadores</a:t>
            </a:r>
            <a:r>
              <a:rPr lang="en-US" altLang="en-US" sz="1700" dirty="0">
                <a:latin typeface="Times New Roman" panose="02020603050405020304" pitchFamily="18" charset="0"/>
                <a:cs typeface="Times New Roman" panose="02020603050405020304" pitchFamily="18" charset="0"/>
              </a:rPr>
              <a:t> que </a:t>
            </a:r>
            <a:r>
              <a:rPr lang="en-US" altLang="en-US" sz="1700" dirty="0" err="1">
                <a:latin typeface="Times New Roman" panose="02020603050405020304" pitchFamily="18" charset="0"/>
                <a:cs typeface="Times New Roman" panose="02020603050405020304" pitchFamily="18" charset="0"/>
              </a:rPr>
              <a:t>están</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requeridos</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por</a:t>
            </a:r>
            <a:r>
              <a:rPr lang="en-US" altLang="en-US" sz="1700" dirty="0">
                <a:latin typeface="Times New Roman" panose="02020603050405020304" pitchFamily="18" charset="0"/>
                <a:cs typeface="Times New Roman" panose="02020603050405020304" pitchFamily="18" charset="0"/>
              </a:rPr>
              <a:t> la </a:t>
            </a:r>
            <a:r>
              <a:rPr lang="en-US" altLang="en-US" sz="1700" dirty="0" err="1">
                <a:latin typeface="Times New Roman" panose="02020603050405020304" pitchFamily="18" charset="0"/>
                <a:cs typeface="Times New Roman" panose="02020603050405020304" pitchFamily="18" charset="0"/>
              </a:rPr>
              <a:t>norma</a:t>
            </a:r>
            <a:r>
              <a:rPr lang="en-US" altLang="en-US" sz="1700" dirty="0">
                <a:latin typeface="Times New Roman" panose="02020603050405020304" pitchFamily="18" charset="0"/>
                <a:cs typeface="Times New Roman" panose="02020603050405020304" pitchFamily="18" charset="0"/>
              </a:rPr>
              <a:t>, a </a:t>
            </a:r>
            <a:r>
              <a:rPr lang="en-US" altLang="en-US" sz="1700" dirty="0" err="1">
                <a:latin typeface="Times New Roman" panose="02020603050405020304" pitchFamily="18" charset="0"/>
                <a:cs typeface="Times New Roman" panose="02020603050405020304" pitchFamily="18" charset="0"/>
              </a:rPr>
              <a:t>usar</a:t>
            </a:r>
            <a:r>
              <a:rPr lang="en-US" altLang="en-US" sz="1700" dirty="0">
                <a:latin typeface="Times New Roman" panose="02020603050405020304" pitchFamily="18" charset="0"/>
                <a:cs typeface="Times New Roman" panose="02020603050405020304" pitchFamily="18" charset="0"/>
              </a:rPr>
              <a:t> un </a:t>
            </a:r>
            <a:r>
              <a:rPr lang="en-US" altLang="en-US" sz="1700" dirty="0" err="1">
                <a:latin typeface="Times New Roman" panose="02020603050405020304" pitchFamily="18" charset="0"/>
                <a:cs typeface="Times New Roman" panose="02020603050405020304" pitchFamily="18" charset="0"/>
              </a:rPr>
              <a:t>respirador</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por</a:t>
            </a:r>
            <a:r>
              <a:rPr lang="en-US" altLang="en-US" sz="1700" dirty="0">
                <a:latin typeface="Times New Roman" panose="02020603050405020304" pitchFamily="18" charset="0"/>
                <a:cs typeface="Times New Roman" panose="02020603050405020304" pitchFamily="18" charset="0"/>
              </a:rPr>
              <a:t> 30 o </a:t>
            </a:r>
            <a:r>
              <a:rPr lang="en-US" altLang="en-US" sz="1700" dirty="0" err="1">
                <a:latin typeface="Times New Roman" panose="02020603050405020304" pitchFamily="18" charset="0"/>
                <a:cs typeface="Times New Roman" panose="02020603050405020304" pitchFamily="18" charset="0"/>
              </a:rPr>
              <a:t>más</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días</a:t>
            </a:r>
            <a:r>
              <a:rPr lang="en-US" altLang="en-US" sz="1700" dirty="0">
                <a:latin typeface="Times New Roman" panose="02020603050405020304" pitchFamily="18" charset="0"/>
                <a:cs typeface="Times New Roman" panose="02020603050405020304" pitchFamily="18" charset="0"/>
              </a:rPr>
              <a:t> al </a:t>
            </a:r>
            <a:r>
              <a:rPr lang="en-US" altLang="en-US" sz="1700" dirty="0" err="1">
                <a:latin typeface="Times New Roman" panose="02020603050405020304" pitchFamily="18" charset="0"/>
                <a:cs typeface="Times New Roman" panose="02020603050405020304" pitchFamily="18" charset="0"/>
              </a:rPr>
              <a:t>año</a:t>
            </a:r>
            <a:endParaRPr lang="en-US" altLang="en-US" sz="1700" dirty="0">
              <a:latin typeface="Times New Roman" panose="02020603050405020304" pitchFamily="18" charset="0"/>
              <a:cs typeface="Times New Roman" panose="02020603050405020304" pitchFamily="18" charset="0"/>
            </a:endParaRPr>
          </a:p>
          <a:p>
            <a:pPr lvl="1">
              <a:spcAft>
                <a:spcPts val="600"/>
              </a:spcAft>
              <a:buFont typeface="Wingdings" panose="05000000000000000000" pitchFamily="2" charset="2"/>
              <a:buChar char="§"/>
            </a:pPr>
            <a:r>
              <a:rPr lang="en-US" altLang="en-US" sz="1700" dirty="0" err="1">
                <a:latin typeface="Times New Roman" panose="02020603050405020304" pitchFamily="18" charset="0"/>
                <a:cs typeface="Times New Roman" panose="02020603050405020304" pitchFamily="18" charset="0"/>
              </a:rPr>
              <a:t>Trabajadores</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ferroviarios</a:t>
            </a:r>
            <a:r>
              <a:rPr lang="en-US" altLang="en-US" sz="1700" b="1"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en</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operaciones</a:t>
            </a:r>
            <a:r>
              <a:rPr lang="en-US" altLang="en-US" sz="1700" dirty="0">
                <a:latin typeface="Times New Roman" panose="02020603050405020304" pitchFamily="18" charset="0"/>
                <a:cs typeface="Times New Roman" panose="02020603050405020304" pitchFamily="18" charset="0"/>
              </a:rPr>
              <a:t> de </a:t>
            </a:r>
            <a:r>
              <a:rPr lang="en-US" altLang="en-US" sz="1700" dirty="0" err="1">
                <a:latin typeface="Times New Roman" panose="02020603050405020304" pitchFamily="18" charset="0"/>
                <a:cs typeface="Times New Roman" panose="02020603050405020304" pitchFamily="18" charset="0"/>
              </a:rPr>
              <a:t>trabajo</a:t>
            </a:r>
            <a:r>
              <a:rPr lang="en-US" altLang="en-US" sz="1700" dirty="0">
                <a:latin typeface="Times New Roman" panose="02020603050405020304" pitchFamily="18" charset="0"/>
                <a:cs typeface="Times New Roman" panose="02020603050405020304" pitchFamily="18" charset="0"/>
              </a:rPr>
              <a:t> que </a:t>
            </a:r>
            <a:r>
              <a:rPr lang="en-US" altLang="en-US" sz="1700" dirty="0" err="1">
                <a:latin typeface="Times New Roman" panose="02020603050405020304" pitchFamily="18" charset="0"/>
                <a:cs typeface="Times New Roman" panose="02020603050405020304" pitchFamily="18" charset="0"/>
              </a:rPr>
              <a:t>resulten</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en</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exposición</a:t>
            </a:r>
            <a:r>
              <a:rPr lang="en-US" altLang="en-US" sz="1700" dirty="0">
                <a:latin typeface="Times New Roman" panose="02020603050405020304" pitchFamily="18" charset="0"/>
                <a:cs typeface="Times New Roman" panose="02020603050405020304" pitchFamily="18" charset="0"/>
              </a:rPr>
              <a:t> a </a:t>
            </a:r>
            <a:r>
              <a:rPr lang="en-US" altLang="en-US" sz="1700" dirty="0" err="1">
                <a:latin typeface="Times New Roman" panose="02020603050405020304" pitchFamily="18" charset="0"/>
                <a:cs typeface="Times New Roman" panose="02020603050405020304" pitchFamily="18" charset="0"/>
              </a:rPr>
              <a:t>sílice</a:t>
            </a:r>
            <a:r>
              <a:rPr lang="en-US" altLang="en-US" sz="1700" dirty="0">
                <a:latin typeface="Times New Roman" panose="02020603050405020304" pitchFamily="18" charset="0"/>
                <a:cs typeface="Times New Roman" panose="02020603050405020304" pitchFamily="18" charset="0"/>
              </a:rPr>
              <a:t> y </a:t>
            </a:r>
            <a:r>
              <a:rPr lang="en-US" altLang="en-US" sz="1700" dirty="0" err="1">
                <a:latin typeface="Times New Roman" panose="02020603050405020304" pitchFamily="18" charset="0"/>
                <a:cs typeface="Times New Roman" panose="02020603050405020304" pitchFamily="18" charset="0"/>
              </a:rPr>
              <a:t>formas</a:t>
            </a:r>
            <a:r>
              <a:rPr lang="en-US" altLang="en-US" sz="1700" dirty="0">
                <a:latin typeface="Times New Roman" panose="02020603050405020304" pitchFamily="18" charset="0"/>
                <a:cs typeface="Times New Roman" panose="02020603050405020304" pitchFamily="18" charset="0"/>
              </a:rPr>
              <a:t> de </a:t>
            </a:r>
            <a:r>
              <a:rPr lang="en-US" altLang="en-US" sz="1700" dirty="0" err="1">
                <a:latin typeface="Times New Roman" panose="02020603050405020304" pitchFamily="18" charset="0"/>
                <a:cs typeface="Times New Roman" panose="02020603050405020304" pitchFamily="18" charset="0"/>
              </a:rPr>
              <a:t>limitar</a:t>
            </a:r>
            <a:r>
              <a:rPr lang="en-US" altLang="en-US" sz="1700" dirty="0">
                <a:latin typeface="Times New Roman" panose="02020603050405020304" pitchFamily="18" charset="0"/>
                <a:cs typeface="Times New Roman" panose="02020603050405020304" pitchFamily="18" charset="0"/>
              </a:rPr>
              <a:t> la </a:t>
            </a:r>
            <a:r>
              <a:rPr lang="en-US" altLang="en-US" sz="1700" dirty="0" err="1">
                <a:latin typeface="Times New Roman" panose="02020603050405020304" pitchFamily="18" charset="0"/>
                <a:cs typeface="Times New Roman" panose="02020603050405020304" pitchFamily="18" charset="0"/>
              </a:rPr>
              <a:t>exposición</a:t>
            </a:r>
            <a:r>
              <a:rPr lang="en-US" altLang="en-US" sz="1700" dirty="0">
                <a:latin typeface="Times New Roman" panose="02020603050405020304" pitchFamily="18" charset="0"/>
                <a:cs typeface="Times New Roman" panose="02020603050405020304" pitchFamily="18" charset="0"/>
              </a:rPr>
              <a:t>.   </a:t>
            </a:r>
          </a:p>
          <a:p>
            <a:pPr lvl="1">
              <a:spcAft>
                <a:spcPts val="600"/>
              </a:spcAft>
              <a:buFont typeface="Wingdings" panose="05000000000000000000" pitchFamily="2" charset="2"/>
              <a:buChar char="§"/>
            </a:pPr>
            <a:r>
              <a:rPr lang="en-US" altLang="en-US" sz="1700" dirty="0" err="1">
                <a:latin typeface="Times New Roman" panose="02020603050405020304" pitchFamily="18" charset="0"/>
                <a:cs typeface="Times New Roman" panose="02020603050405020304" pitchFamily="18" charset="0"/>
              </a:rPr>
              <a:t>Mantener</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registros</a:t>
            </a:r>
            <a:r>
              <a:rPr lang="en-US" altLang="en-US" sz="1700" b="1" dirty="0">
                <a:latin typeface="Times New Roman" panose="02020603050405020304" pitchFamily="18" charset="0"/>
                <a:cs typeface="Times New Roman" panose="02020603050405020304" pitchFamily="18" charset="0"/>
              </a:rPr>
              <a:t>  </a:t>
            </a:r>
            <a:r>
              <a:rPr lang="en-US" altLang="en-US" sz="1700" dirty="0">
                <a:latin typeface="Times New Roman" panose="02020603050405020304" pitchFamily="18" charset="0"/>
                <a:cs typeface="Times New Roman" panose="02020603050405020304" pitchFamily="18" charset="0"/>
              </a:rPr>
              <a:t>de la </a:t>
            </a:r>
            <a:r>
              <a:rPr lang="en-US" altLang="en-US" sz="1700" dirty="0" err="1">
                <a:latin typeface="Times New Roman" panose="02020603050405020304" pitchFamily="18" charset="0"/>
                <a:cs typeface="Times New Roman" panose="02020603050405020304" pitchFamily="18" charset="0"/>
              </a:rPr>
              <a:t>exposición</a:t>
            </a:r>
            <a:r>
              <a:rPr lang="en-US" altLang="en-US" sz="1700" dirty="0">
                <a:latin typeface="Times New Roman" panose="02020603050405020304" pitchFamily="18" charset="0"/>
                <a:cs typeface="Times New Roman" panose="02020603050405020304" pitchFamily="18" charset="0"/>
              </a:rPr>
              <a:t> de </a:t>
            </a:r>
            <a:r>
              <a:rPr lang="en-US" altLang="en-US" sz="1700" dirty="0" err="1">
                <a:latin typeface="Times New Roman" panose="02020603050405020304" pitchFamily="18" charset="0"/>
                <a:cs typeface="Times New Roman" panose="02020603050405020304" pitchFamily="18" charset="0"/>
              </a:rPr>
              <a:t>trabajadores</a:t>
            </a:r>
            <a:r>
              <a:rPr lang="en-US" altLang="en-US" sz="1700" dirty="0">
                <a:latin typeface="Times New Roman" panose="02020603050405020304" pitchFamily="18" charset="0"/>
                <a:cs typeface="Times New Roman" panose="02020603050405020304" pitchFamily="18" charset="0"/>
              </a:rPr>
              <a:t> a </a:t>
            </a:r>
            <a:r>
              <a:rPr lang="en-US" altLang="en-US" sz="1700" dirty="0" err="1">
                <a:latin typeface="Times New Roman" panose="02020603050405020304" pitchFamily="18" charset="0"/>
                <a:cs typeface="Times New Roman" panose="02020603050405020304" pitchFamily="18" charset="0"/>
              </a:rPr>
              <a:t>sílice</a:t>
            </a:r>
            <a:r>
              <a:rPr lang="en-US" altLang="en-US" sz="1700" dirty="0">
                <a:latin typeface="Times New Roman" panose="02020603050405020304" pitchFamily="18" charset="0"/>
                <a:cs typeface="Times New Roman" panose="02020603050405020304" pitchFamily="18" charset="0"/>
              </a:rPr>
              <a:t> y </a:t>
            </a:r>
            <a:r>
              <a:rPr lang="en-US" altLang="en-US" sz="1700" dirty="0" err="1">
                <a:latin typeface="Times New Roman" panose="02020603050405020304" pitchFamily="18" charset="0"/>
                <a:cs typeface="Times New Roman" panose="02020603050405020304" pitchFamily="18" charset="0"/>
              </a:rPr>
              <a:t>exámenes</a:t>
            </a:r>
            <a:r>
              <a:rPr lang="en-US" altLang="en-US" sz="1700" dirty="0">
                <a:latin typeface="Times New Roman" panose="02020603050405020304" pitchFamily="18" charset="0"/>
                <a:cs typeface="Times New Roman" panose="02020603050405020304" pitchFamily="18" charset="0"/>
              </a:rPr>
              <a:t> </a:t>
            </a:r>
            <a:r>
              <a:rPr lang="en-US" altLang="en-US" sz="1700" dirty="0" err="1">
                <a:latin typeface="Times New Roman" panose="02020603050405020304" pitchFamily="18" charset="0"/>
                <a:cs typeface="Times New Roman" panose="02020603050405020304" pitchFamily="18" charset="0"/>
              </a:rPr>
              <a:t>médicos</a:t>
            </a:r>
            <a:r>
              <a:rPr lang="en-US" altLang="en-US" sz="1700"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bwMode="auto">
          <a:xfrm>
            <a:off x="2322513" y="436563"/>
            <a:ext cx="6532562" cy="752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200" b="1" dirty="0" err="1">
                <a:solidFill>
                  <a:srgbClr val="FFFFFF"/>
                </a:solidFill>
                <a:latin typeface="Arial" panose="020B0604020202020204" pitchFamily="34" charset="0"/>
                <a:cs typeface="Tahoma" panose="020B0604030504040204" pitchFamily="34" charset="0"/>
              </a:rPr>
              <a:t>Protección</a:t>
            </a:r>
            <a:r>
              <a:rPr lang="en-US" altLang="en-US" sz="3200" b="1" dirty="0">
                <a:solidFill>
                  <a:srgbClr val="FFFFFF"/>
                </a:solidFill>
                <a:latin typeface="Arial" panose="020B0604020202020204" pitchFamily="34" charset="0"/>
                <a:cs typeface="Tahoma" panose="020B0604030504040204" pitchFamily="34" charset="0"/>
              </a:rPr>
              <a:t> </a:t>
            </a:r>
            <a:r>
              <a:rPr lang="en-US" altLang="en-US" sz="3200" b="1" dirty="0" err="1">
                <a:solidFill>
                  <a:srgbClr val="FFFFFF"/>
                </a:solidFill>
                <a:latin typeface="Arial" panose="020B0604020202020204" pitchFamily="34" charset="0"/>
                <a:cs typeface="Tahoma" panose="020B0604030504040204" pitchFamily="34" charset="0"/>
              </a:rPr>
              <a:t>Respiratoria</a:t>
            </a:r>
            <a:endParaRPr lang="en-US" altLang="en-US" sz="3200" b="1" dirty="0">
              <a:solidFill>
                <a:srgbClr val="FFFFFF"/>
              </a:solidFill>
              <a:latin typeface="Arial" panose="020B0604020202020204" pitchFamily="34" charset="0"/>
              <a:cs typeface="Tahoma" panose="020B0604030504040204" pitchFamily="34" charset="0"/>
            </a:endParaRPr>
          </a:p>
        </p:txBody>
      </p:sp>
      <p:sp>
        <p:nvSpPr>
          <p:cNvPr id="109571" name="Content Placeholder 2"/>
          <p:cNvSpPr>
            <a:spLocks noGrp="1"/>
          </p:cNvSpPr>
          <p:nvPr>
            <p:ph idx="1"/>
          </p:nvPr>
        </p:nvSpPr>
        <p:spPr bwMode="auto">
          <a:xfrm>
            <a:off x="0" y="1250950"/>
            <a:ext cx="5265738"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spcBef>
                <a:spcPct val="0"/>
              </a:spcBef>
              <a:spcAft>
                <a:spcPts val="600"/>
              </a:spcAft>
            </a:pPr>
            <a:r>
              <a:rPr lang="en-US" altLang="en-US" sz="2400">
                <a:latin typeface="Times New Roman" panose="02020603050405020304" pitchFamily="18" charset="0"/>
                <a:cs typeface="Times New Roman" panose="02020603050405020304" pitchFamily="18" charset="0"/>
              </a:rPr>
              <a:t>Se debe cumplir con los requisitos de la norma sobre sílice y con la Norma de Protección Respiratoria de la OSHA (29 CFR 1910.134). </a:t>
            </a:r>
          </a:p>
          <a:p>
            <a:r>
              <a:rPr lang="en-US" altLang="en-US" sz="2400" b="1">
                <a:latin typeface="Times New Roman" panose="02020603050405020304" pitchFamily="18" charset="0"/>
                <a:cs typeface="Times New Roman" panose="02020603050405020304" pitchFamily="18" charset="0"/>
              </a:rPr>
              <a:t>Factor de Protección Asignado (APF) </a:t>
            </a:r>
            <a:r>
              <a:rPr lang="en-US" altLang="en-US" sz="2400">
                <a:latin typeface="Times New Roman" panose="02020603050405020304" pitchFamily="18" charset="0"/>
                <a:cs typeface="Times New Roman" panose="02020603050405020304" pitchFamily="18" charset="0"/>
              </a:rPr>
              <a:t>representa el nivel de protección respiratoria, en el lugar de trabajo, que se espera provea un respirador o clase de respirador  a empleados cuando el empleador implementa un programa de protección respiratoria continuo y efectivo como lo especifica la Norma de Protección Respiratoria.  </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4" name="Round Diagonal Corner Rectangle 3"/>
          <p:cNvSpPr/>
          <p:nvPr/>
        </p:nvSpPr>
        <p:spPr bwMode="auto">
          <a:xfrm>
            <a:off x="5372100" y="1550988"/>
            <a:ext cx="3771900" cy="4367212"/>
          </a:xfrm>
          <a:prstGeom prst="round2DiagRect">
            <a:avLst>
              <a:gd name="adj1" fmla="val 16667"/>
              <a:gd name="adj2" fmla="val 10667"/>
            </a:avLst>
          </a:prstGeom>
          <a:solidFill>
            <a:schemeClr val="accent1"/>
          </a:solidFill>
          <a:ln w="9525" cap="flat" cmpd="sng" algn="ctr">
            <a:solidFill>
              <a:schemeClr val="tx1"/>
            </a:solidFill>
            <a:prstDash val="solid"/>
            <a:round/>
            <a:headEnd type="none" w="med" len="med"/>
            <a:tailEnd type="none" w="med" len="med"/>
          </a:ln>
          <a:effectLst/>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742950" indent="-28575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spcAft>
                <a:spcPts val="1200"/>
              </a:spcAft>
              <a:defRPr/>
            </a:pPr>
            <a:r>
              <a:rPr lang="en-US" altLang="en-US" sz="1800" b="1"/>
              <a:t>EMPLEADORES DEBEN PROVEER</a:t>
            </a:r>
          </a:p>
          <a:p>
            <a:pPr algn="ctr" eaLnBrk="1" hangingPunct="1">
              <a:spcAft>
                <a:spcPts val="1200"/>
              </a:spcAft>
              <a:defRPr/>
            </a:pPr>
            <a:r>
              <a:rPr lang="en-US" altLang="en-US" sz="1800" i="1"/>
              <a:t>Y</a:t>
            </a:r>
            <a:r>
              <a:rPr lang="en-US" altLang="en-US" sz="1800" b="1"/>
              <a:t> EMPLEADOS DEBEN USAR</a:t>
            </a:r>
          </a:p>
          <a:p>
            <a:pPr algn="ctr" eaLnBrk="1" hangingPunct="1">
              <a:spcAft>
                <a:spcPts val="1200"/>
              </a:spcAft>
              <a:defRPr/>
            </a:pPr>
            <a:r>
              <a:rPr lang="en-US" altLang="en-US" sz="1800" b="1"/>
              <a:t>UN RESPIRADOR APROPIADO (APF) </a:t>
            </a:r>
          </a:p>
          <a:p>
            <a:pPr algn="ctr" eaLnBrk="1" hangingPunct="1">
              <a:spcAft>
                <a:spcPts val="1200"/>
              </a:spcAft>
              <a:defRPr/>
            </a:pPr>
            <a:r>
              <a:rPr lang="en-US" altLang="en-US" sz="1800" b="1"/>
              <a:t>SI ESTE ES REQUERIDO POR LA NORMA DE SÍLICE</a:t>
            </a:r>
          </a:p>
          <a:p>
            <a:pPr algn="ctr" eaLnBrk="1" hangingPunct="1">
              <a:spcAft>
                <a:spcPts val="1200"/>
              </a:spcAft>
              <a:defRPr/>
            </a:pPr>
            <a:r>
              <a:rPr lang="en-US" altLang="en-US" sz="1800" b="1"/>
              <a:t>O </a:t>
            </a:r>
          </a:p>
          <a:p>
            <a:pPr algn="ctr" eaLnBrk="1" hangingPunct="1">
              <a:spcAft>
                <a:spcPts val="1200"/>
              </a:spcAft>
              <a:defRPr/>
            </a:pPr>
            <a:r>
              <a:rPr lang="en-US" altLang="en-US" sz="1800" b="1"/>
              <a:t>CONTROLES DE INGENIERÍA NO PUEDEN ALCANZAR EXPOSICIONES DEBAJO DEL PEL</a:t>
            </a:r>
          </a:p>
          <a:p>
            <a:pPr algn="ctr" eaLnBrk="1" hangingPunct="1">
              <a:spcAft>
                <a:spcPts val="1200"/>
              </a:spcAft>
              <a:defRPr/>
            </a:pPr>
            <a:endParaRPr lang="en-US" altLang="en-US" sz="18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bwMode="auto">
          <a:xfrm>
            <a:off x="1771650" y="-53975"/>
            <a:ext cx="7516813" cy="876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000" b="1" dirty="0" err="1">
                <a:solidFill>
                  <a:srgbClr val="FFFFFF"/>
                </a:solidFill>
                <a:latin typeface="Arial" panose="020B0604020202020204" pitchFamily="34" charset="0"/>
                <a:cs typeface="Tahoma" panose="020B0604030504040204" pitchFamily="34" charset="0"/>
              </a:rPr>
              <a:t>Cumplimiento</a:t>
            </a:r>
            <a:r>
              <a:rPr lang="en-US" altLang="en-US" sz="3000" b="1" dirty="0">
                <a:solidFill>
                  <a:srgbClr val="FFFFFF"/>
                </a:solidFill>
                <a:latin typeface="Arial" panose="020B0604020202020204" pitchFamily="34" charset="0"/>
                <a:cs typeface="Tahoma" panose="020B0604030504040204" pitchFamily="34" charset="0"/>
              </a:rPr>
              <a:t> de OSHA 29 CFR 1910.134 – Norma de </a:t>
            </a:r>
            <a:r>
              <a:rPr lang="en-US" altLang="en-US" sz="3000" b="1" dirty="0" err="1">
                <a:solidFill>
                  <a:srgbClr val="FFFFFF"/>
                </a:solidFill>
                <a:latin typeface="Arial" panose="020B0604020202020204" pitchFamily="34" charset="0"/>
                <a:cs typeface="Tahoma" panose="020B0604030504040204" pitchFamily="34" charset="0"/>
              </a:rPr>
              <a:t>Protección</a:t>
            </a:r>
            <a:r>
              <a:rPr lang="en-US" altLang="en-US" sz="3000" b="1" dirty="0">
                <a:solidFill>
                  <a:srgbClr val="FFFFFF"/>
                </a:solidFill>
                <a:latin typeface="Arial" panose="020B0604020202020204" pitchFamily="34" charset="0"/>
                <a:cs typeface="Tahoma" panose="020B0604030504040204" pitchFamily="34" charset="0"/>
              </a:rPr>
              <a:t> </a:t>
            </a:r>
            <a:r>
              <a:rPr lang="en-US" altLang="en-US" sz="3000" b="1" dirty="0" err="1">
                <a:solidFill>
                  <a:srgbClr val="FFFFFF"/>
                </a:solidFill>
                <a:latin typeface="Arial" panose="020B0604020202020204" pitchFamily="34" charset="0"/>
                <a:cs typeface="Tahoma" panose="020B0604030504040204" pitchFamily="34" charset="0"/>
              </a:rPr>
              <a:t>Respiratoria</a:t>
            </a:r>
            <a:endParaRPr lang="en-US" altLang="en-US" sz="3000" b="1" dirty="0">
              <a:solidFill>
                <a:srgbClr val="FFFFFF"/>
              </a:solidFill>
              <a:latin typeface="Arial" panose="020B0604020202020204" pitchFamily="34" charset="0"/>
              <a:cs typeface="Tahoma" panose="020B0604030504040204" pitchFamily="34" charset="0"/>
            </a:endParaRPr>
          </a:p>
        </p:txBody>
      </p:sp>
      <p:sp>
        <p:nvSpPr>
          <p:cNvPr id="111619" name="Content Placeholder 2"/>
          <p:cNvSpPr>
            <a:spLocks noGrp="1"/>
          </p:cNvSpPr>
          <p:nvPr>
            <p:ph idx="1"/>
          </p:nvPr>
        </p:nvSpPr>
        <p:spPr bwMode="auto">
          <a:xfrm>
            <a:off x="0" y="1322388"/>
            <a:ext cx="6781800" cy="5183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200">
                <a:latin typeface="Times New Roman" panose="02020603050405020304" pitchFamily="18" charset="0"/>
                <a:cs typeface="Times New Roman" panose="02020603050405020304" pitchFamily="18" charset="0"/>
              </a:rPr>
              <a:t>Para proveer empleados con respiradores apropiados se requiere cumplir con la OSHA 29 CFR 1910.134 – Norma de Protección Respiratoria, que exige</a:t>
            </a:r>
          </a:p>
          <a:p>
            <a:pPr marL="800100" lvl="1" indent="-342900">
              <a:buFont typeface="Wingdings" panose="05000000000000000000" pitchFamily="2" charset="2"/>
              <a:buChar char="§"/>
            </a:pPr>
            <a:r>
              <a:rPr lang="en-US" altLang="en-US" sz="2200">
                <a:latin typeface="Times New Roman" panose="02020603050405020304" pitchFamily="18" charset="0"/>
                <a:cs typeface="Times New Roman" panose="02020603050405020304" pitchFamily="18" charset="0"/>
              </a:rPr>
              <a:t>Un programa escrito de protección respiratoria</a:t>
            </a:r>
          </a:p>
          <a:p>
            <a:pPr marL="800100" lvl="1" indent="-342900">
              <a:buFont typeface="Wingdings" panose="05000000000000000000" pitchFamily="2" charset="2"/>
              <a:buChar char="§"/>
            </a:pPr>
            <a:r>
              <a:rPr lang="en-US" altLang="en-US" sz="2200">
                <a:latin typeface="Times New Roman" panose="02020603050405020304" pitchFamily="18" charset="0"/>
                <a:cs typeface="Times New Roman" panose="02020603050405020304" pitchFamily="18" charset="0"/>
              </a:rPr>
              <a:t>Evaluación médica que determine si el empleado está en condiciones de llevar un respirador   </a:t>
            </a:r>
          </a:p>
          <a:p>
            <a:pPr marL="800100" lvl="1" indent="-342900">
              <a:buFont typeface="Wingdings" panose="05000000000000000000" pitchFamily="2" charset="2"/>
              <a:buChar char="§"/>
            </a:pPr>
            <a:r>
              <a:rPr lang="en-US" altLang="en-US" sz="2200">
                <a:latin typeface="Times New Roman" panose="02020603050405020304" pitchFamily="18" charset="0"/>
                <a:cs typeface="Times New Roman" panose="02020603050405020304" pitchFamily="18" charset="0"/>
              </a:rPr>
              <a:t>Entrenamiento del Empleado en el uso correcto, limitaciones y almacenamiento del respirador seleccionado para usar</a:t>
            </a:r>
          </a:p>
          <a:p>
            <a:pPr marL="800100" lvl="1" indent="-342900">
              <a:buFont typeface="Wingdings" panose="05000000000000000000" pitchFamily="2" charset="2"/>
              <a:buChar char="§"/>
            </a:pPr>
            <a:r>
              <a:rPr lang="en-US" altLang="en-US" sz="2200">
                <a:latin typeface="Times New Roman" panose="02020603050405020304" pitchFamily="18" charset="0"/>
                <a:cs typeface="Times New Roman" panose="02020603050405020304" pitchFamily="18" charset="0"/>
              </a:rPr>
              <a:t>Prueba de ajuste para determinar que el respirador seleccionado para ser usado le queda apropiadamente al trabajador</a:t>
            </a:r>
          </a:p>
          <a:p>
            <a:pPr marL="800100" lvl="1" indent="-342900">
              <a:buFont typeface="Wingdings" panose="05000000000000000000" pitchFamily="2" charset="2"/>
              <a:buChar char="§"/>
            </a:pPr>
            <a:r>
              <a:rPr lang="en-US" altLang="en-US" sz="2200">
                <a:latin typeface="Times New Roman" panose="02020603050405020304" pitchFamily="18" charset="0"/>
                <a:cs typeface="Times New Roman" panose="02020603050405020304" pitchFamily="18" charset="0"/>
              </a:rPr>
              <a:t>Procedimientos y cronogramas para mantenimiento del respirador.  </a:t>
            </a:r>
          </a:p>
        </p:txBody>
      </p:sp>
      <p:pic>
        <p:nvPicPr>
          <p:cNvPr id="111620" name="Picture 2" descr="An APF 10 respirator worn by a worker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3588" y="1752600"/>
            <a:ext cx="183832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21" name="Rectangle 3" descr="An APF 10 respirator illustration.&#10;"/>
          <p:cNvSpPr>
            <a:spLocks noChangeArrowheads="1"/>
          </p:cNvSpPr>
          <p:nvPr/>
        </p:nvSpPr>
        <p:spPr bwMode="auto">
          <a:xfrm>
            <a:off x="7291388" y="4314825"/>
            <a:ext cx="1852612"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spcBef>
                <a:spcPts val="100"/>
              </a:spcBef>
            </a:pPr>
            <a:r>
              <a:rPr lang="en-US" altLang="en-US" sz="1000">
                <a:solidFill>
                  <a:srgbClr val="231F20"/>
                </a:solidFill>
                <a:latin typeface="Arial" panose="020B0604020202020204" pitchFamily="34" charset="0"/>
                <a:cs typeface="Arial" panose="020B0604020202020204" pitchFamily="34" charset="0"/>
              </a:rPr>
              <a:t>APF=10</a:t>
            </a:r>
            <a:endParaRPr lang="en-US" altLang="en-US" sz="1000">
              <a:solidFill>
                <a:srgbClr val="000000"/>
              </a:solidFill>
              <a:latin typeface="Arial" panose="020B0604020202020204" pitchFamily="34" charset="0"/>
              <a:cs typeface="Arial" panose="020B0604020202020204" pitchFamily="34" charset="0"/>
            </a:endParaRPr>
          </a:p>
          <a:p>
            <a:pPr eaLnBrk="1" hangingPunct="1">
              <a:spcBef>
                <a:spcPts val="100"/>
              </a:spcBef>
            </a:pPr>
            <a:r>
              <a:rPr lang="en-US" altLang="en-US" sz="1000" i="1">
                <a:solidFill>
                  <a:srgbClr val="231F20"/>
                </a:solidFill>
                <a:latin typeface="Arial" panose="020B0604020202020204" pitchFamily="34" charset="0"/>
                <a:cs typeface="Arial" panose="020B0604020202020204" pitchFamily="34" charset="0"/>
              </a:rPr>
              <a:t>Necesita prueba de ajuste</a:t>
            </a:r>
            <a:endParaRPr lang="en-US" altLang="en-US" sz="1000">
              <a:solidFill>
                <a:srgbClr val="000000"/>
              </a:solidFill>
              <a:latin typeface="Calibri" panose="020F0502020204030204" pitchFamily="34" charset="0"/>
              <a:cs typeface="Calibri" panose="020F0502020204030204" pitchFamily="34" charset="0"/>
            </a:endParaRPr>
          </a:p>
        </p:txBody>
      </p:sp>
      <p:pic>
        <p:nvPicPr>
          <p:cNvPr id="111622" name="Picture 2" descr="Image result for n95 respirato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3588" y="4879975"/>
            <a:ext cx="1835150"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bwMode="auto">
          <a:xfrm>
            <a:off x="2322513" y="263525"/>
            <a:ext cx="6532562" cy="7508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200" b="1" dirty="0" err="1">
                <a:solidFill>
                  <a:srgbClr val="FFFFFF"/>
                </a:solidFill>
                <a:latin typeface="Arial" panose="020B0604020202020204" pitchFamily="34" charset="0"/>
                <a:cs typeface="Tahoma" panose="020B0604030504040204" pitchFamily="34" charset="0"/>
              </a:rPr>
              <a:t>Protección</a:t>
            </a:r>
            <a:r>
              <a:rPr lang="en-US" altLang="en-US" sz="3200" b="1" dirty="0">
                <a:solidFill>
                  <a:srgbClr val="FFFFFF"/>
                </a:solidFill>
                <a:latin typeface="Arial" panose="020B0604020202020204" pitchFamily="34" charset="0"/>
                <a:cs typeface="Tahoma" panose="020B0604030504040204" pitchFamily="34" charset="0"/>
              </a:rPr>
              <a:t> </a:t>
            </a:r>
            <a:r>
              <a:rPr lang="en-US" altLang="en-US" sz="3200" b="1" dirty="0" err="1">
                <a:solidFill>
                  <a:srgbClr val="FFFFFF"/>
                </a:solidFill>
                <a:latin typeface="Arial" panose="020B0604020202020204" pitchFamily="34" charset="0"/>
                <a:cs typeface="Tahoma" panose="020B0604030504040204" pitchFamily="34" charset="0"/>
              </a:rPr>
              <a:t>Respiratoria</a:t>
            </a:r>
            <a:r>
              <a:rPr lang="en-US" altLang="en-US" sz="3200" b="1" dirty="0">
                <a:solidFill>
                  <a:srgbClr val="FFFFFF"/>
                </a:solidFill>
                <a:latin typeface="Arial" panose="020B0604020202020204" pitchFamily="34" charset="0"/>
                <a:cs typeface="Tahoma" panose="020B0604030504040204" pitchFamily="34" charset="0"/>
              </a:rPr>
              <a:t> – cont.</a:t>
            </a:r>
          </a:p>
        </p:txBody>
      </p:sp>
      <p:sp>
        <p:nvSpPr>
          <p:cNvPr id="113667" name="Content Placeholder 2"/>
          <p:cNvSpPr>
            <a:spLocks noGrp="1"/>
          </p:cNvSpPr>
          <p:nvPr>
            <p:ph idx="1"/>
          </p:nvPr>
        </p:nvSpPr>
        <p:spPr bwMode="auto">
          <a:xfrm>
            <a:off x="20638" y="1446213"/>
            <a:ext cx="6497637"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400">
                <a:latin typeface="Times New Roman" panose="02020603050405020304" pitchFamily="18" charset="0"/>
                <a:cs typeface="Times New Roman" panose="02020603050405020304" pitchFamily="18" charset="0"/>
              </a:rPr>
              <a:t>La Tabla 1 especifica el tipo o clase de respirador requerido, con un mínimo de factor de protección asignado  (APF), que se espera sea provisto a los empleados</a:t>
            </a:r>
          </a:p>
          <a:p>
            <a:pPr lvl="1">
              <a:buFont typeface="Wingdings" panose="05000000000000000000" pitchFamily="2" charset="2"/>
              <a:buChar char="§"/>
            </a:pPr>
            <a:r>
              <a:rPr lang="en-US" altLang="en-US" sz="2200">
                <a:latin typeface="Times New Roman" panose="02020603050405020304" pitchFamily="18" charset="0"/>
                <a:cs typeface="Times New Roman" panose="02020603050405020304" pitchFamily="18" charset="0"/>
              </a:rPr>
              <a:t>Respirador con purificador de aire y cartucho para polvo. </a:t>
            </a:r>
          </a:p>
          <a:p>
            <a:pPr lvl="1">
              <a:buFont typeface="Wingdings" panose="05000000000000000000" pitchFamily="2" charset="2"/>
              <a:buChar char="§"/>
            </a:pPr>
            <a:r>
              <a:rPr lang="en-US" altLang="en-US" sz="2200">
                <a:latin typeface="Times New Roman" panose="02020603050405020304" pitchFamily="18" charset="0"/>
                <a:cs typeface="Times New Roman" panose="02020603050405020304" pitchFamily="18" charset="0"/>
              </a:rPr>
              <a:t>Respirador de aire suministrado</a:t>
            </a:r>
            <a:endParaRPr lang="en-US" altLang="en-US" sz="2400">
              <a:latin typeface="Times New Roman" panose="02020603050405020304" pitchFamily="18" charset="0"/>
              <a:cs typeface="Times New Roman" panose="02020603050405020304" pitchFamily="18" charset="0"/>
            </a:endParaRPr>
          </a:p>
          <a:p>
            <a:r>
              <a:rPr lang="en-US" altLang="en-US" sz="2400">
                <a:latin typeface="Times New Roman" panose="02020603050405020304" pitchFamily="18" charset="0"/>
                <a:cs typeface="Times New Roman" panose="02020603050405020304" pitchFamily="18" charset="0"/>
              </a:rPr>
              <a:t>El empleador debe asegurarse de que todos los filtros y cartuchos usados en el lugar de trabajo  estén etiquetados y lleven códigos de color</a:t>
            </a:r>
          </a:p>
          <a:p>
            <a:r>
              <a:rPr lang="en-US" altLang="en-US" sz="2400">
                <a:latin typeface="Times New Roman" panose="02020603050405020304" pitchFamily="18" charset="0"/>
                <a:cs typeface="Times New Roman" panose="02020603050405020304" pitchFamily="18" charset="0"/>
              </a:rPr>
              <a:t>Etiquetas deben ser aprobadas por NIOSH</a:t>
            </a:r>
          </a:p>
        </p:txBody>
      </p:sp>
      <p:pic>
        <p:nvPicPr>
          <p:cNvPr id="113671" name="Picture 4" descr="Image result for n95 respira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5088" y="1446213"/>
            <a:ext cx="136525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8" name="Picture 3" descr="An half mask respirator worn by a worker illustr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1313" y="1446213"/>
            <a:ext cx="1182687"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2" name="Picture 8" descr="APF 25 respirator illustration"/>
          <p:cNvPicPr>
            <a:picLocks noChangeAspect="1"/>
          </p:cNvPicPr>
          <p:nvPr/>
        </p:nvPicPr>
        <p:blipFill>
          <a:blip r:embed="rId5">
            <a:extLst>
              <a:ext uri="{28A0092B-C50C-407E-A947-70E740481C1C}">
                <a14:useLocalDpi xmlns:a14="http://schemas.microsoft.com/office/drawing/2010/main" val="0"/>
              </a:ext>
            </a:extLst>
          </a:blip>
          <a:srcRect b="18318"/>
          <a:stretch>
            <a:fillRect/>
          </a:stretch>
        </p:blipFill>
        <p:spPr bwMode="auto">
          <a:xfrm>
            <a:off x="6442075" y="3041650"/>
            <a:ext cx="2676525"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9" name="Picture 6" descr="Image result for BANDAN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34250" y="4956175"/>
            <a:ext cx="152082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70" name="&quot;No&quot; Symbol 1" descr="A not allowed sign shwoing bandana cannot be used as a respirator."/>
          <p:cNvSpPr>
            <a:spLocks/>
          </p:cNvSpPr>
          <p:nvPr/>
        </p:nvSpPr>
        <p:spPr bwMode="auto">
          <a:xfrm>
            <a:off x="7334250" y="5130800"/>
            <a:ext cx="1368425" cy="1171575"/>
          </a:xfrm>
          <a:custGeom>
            <a:avLst/>
            <a:gdLst>
              <a:gd name="T0" fmla="*/ 0 w 1604513"/>
              <a:gd name="T1" fmla="*/ 245533 h 1354347"/>
              <a:gd name="T2" fmla="*/ 263015 w 1604513"/>
              <a:gd name="T3" fmla="*/ 0 h 1354347"/>
              <a:gd name="T4" fmla="*/ 526031 w 1604513"/>
              <a:gd name="T5" fmla="*/ 245533 h 1354347"/>
              <a:gd name="T6" fmla="*/ 263015 w 1604513"/>
              <a:gd name="T7" fmla="*/ 491067 h 1354347"/>
              <a:gd name="T8" fmla="*/ 0 w 1604513"/>
              <a:gd name="T9" fmla="*/ 245533 h 1354347"/>
              <a:gd name="T10" fmla="*/ 435549 w 1604513"/>
              <a:gd name="T11" fmla="*/ 381108 h 1354347"/>
              <a:gd name="T12" fmla="*/ 392954 w 1604513"/>
              <a:gd name="T13" fmla="*/ 75282 h 1354347"/>
              <a:gd name="T14" fmla="*/ 118073 w 1604513"/>
              <a:gd name="T15" fmla="*/ 85562 h 1354347"/>
              <a:gd name="T16" fmla="*/ 435549 w 1604513"/>
              <a:gd name="T17" fmla="*/ 381108 h 1354347"/>
              <a:gd name="T18" fmla="*/ 90482 w 1604513"/>
              <a:gd name="T19" fmla="*/ 109959 h 1354347"/>
              <a:gd name="T20" fmla="*/ 133078 w 1604513"/>
              <a:gd name="T21" fmla="*/ 415785 h 1354347"/>
              <a:gd name="T22" fmla="*/ 407959 w 1604513"/>
              <a:gd name="T23" fmla="*/ 405503 h 1354347"/>
              <a:gd name="T24" fmla="*/ 90482 w 1604513"/>
              <a:gd name="T25" fmla="*/ 109959 h 13543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04513"/>
              <a:gd name="T40" fmla="*/ 0 h 1354347"/>
              <a:gd name="T41" fmla="*/ 1604513 w 1604513"/>
              <a:gd name="T42" fmla="*/ 1354347 h 13543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04513" h="1354347">
                <a:moveTo>
                  <a:pt x="0" y="677174"/>
                </a:moveTo>
                <a:cubicBezTo>
                  <a:pt x="0" y="303181"/>
                  <a:pt x="359183" y="0"/>
                  <a:pt x="802257" y="0"/>
                </a:cubicBezTo>
                <a:cubicBezTo>
                  <a:pt x="1245331" y="0"/>
                  <a:pt x="1604514" y="303181"/>
                  <a:pt x="1604514" y="677174"/>
                </a:cubicBezTo>
                <a:cubicBezTo>
                  <a:pt x="1604514" y="1051167"/>
                  <a:pt x="1245331" y="1354348"/>
                  <a:pt x="802257" y="1354348"/>
                </a:cubicBezTo>
                <a:cubicBezTo>
                  <a:pt x="359183" y="1354348"/>
                  <a:pt x="0" y="1051167"/>
                  <a:pt x="0" y="677174"/>
                </a:cubicBezTo>
                <a:close/>
                <a:moveTo>
                  <a:pt x="1328521" y="1051085"/>
                </a:moveTo>
                <a:cubicBezTo>
                  <a:pt x="1599726" y="794213"/>
                  <a:pt x="1539169" y="401080"/>
                  <a:pt x="1198597" y="207624"/>
                </a:cubicBezTo>
                <a:cubicBezTo>
                  <a:pt x="942790" y="62318"/>
                  <a:pt x="600508" y="73893"/>
                  <a:pt x="360148" y="235980"/>
                </a:cubicBezTo>
                <a:lnTo>
                  <a:pt x="1328521" y="1051085"/>
                </a:lnTo>
                <a:close/>
                <a:moveTo>
                  <a:pt x="275992" y="303262"/>
                </a:moveTo>
                <a:cubicBezTo>
                  <a:pt x="4787" y="560134"/>
                  <a:pt x="65344" y="953267"/>
                  <a:pt x="405916" y="1146723"/>
                </a:cubicBezTo>
                <a:cubicBezTo>
                  <a:pt x="661723" y="1292029"/>
                  <a:pt x="1004005" y="1280454"/>
                  <a:pt x="1244365" y="1118367"/>
                </a:cubicBezTo>
                <a:lnTo>
                  <a:pt x="275992" y="303262"/>
                </a:lnTo>
                <a:close/>
              </a:path>
            </a:pathLst>
          </a:custGeom>
          <a:solidFill>
            <a:srgbClr val="FF0000"/>
          </a:solidFill>
          <a:ln w="9525">
            <a:solidFill>
              <a:srgbClr val="FF0000"/>
            </a:solidFill>
            <a:round/>
            <a:headEnd/>
            <a:tailEnd/>
          </a:ln>
        </p:spPr>
        <p:txBody>
          <a:bodyPr/>
          <a:lstStyle/>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Content Placeholder 2"/>
          <p:cNvSpPr>
            <a:spLocks noGrp="1"/>
          </p:cNvSpPr>
          <p:nvPr>
            <p:ph idx="1"/>
          </p:nvPr>
        </p:nvSpPr>
        <p:spPr bwMode="auto">
          <a:xfrm>
            <a:off x="119063" y="1328738"/>
            <a:ext cx="8939212" cy="4805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nSpc>
                <a:spcPct val="150000"/>
              </a:lnSpc>
              <a:spcBef>
                <a:spcPct val="0"/>
              </a:spcBef>
              <a:spcAft>
                <a:spcPts val="600"/>
              </a:spcAft>
            </a:pPr>
            <a:r>
              <a:rPr lang="en-US" altLang="en-US" sz="2400">
                <a:latin typeface="Times New Roman" panose="02020603050405020304" pitchFamily="18" charset="0"/>
                <a:cs typeface="Times New Roman" panose="02020603050405020304" pitchFamily="18" charset="0"/>
              </a:rPr>
              <a:t>En la implementación de la Tabla 1, se requiere que la protección respiratoria  esté bajo las siguientes condiciones, de acuerdo a la nueva Norma de Sílice Respirable</a:t>
            </a:r>
          </a:p>
          <a:p>
            <a:pPr marL="800100" lvl="1" indent="-342900">
              <a:lnSpc>
                <a:spcPct val="150000"/>
              </a:lnSpc>
              <a:spcBef>
                <a:spcPct val="0"/>
              </a:spcBef>
              <a:spcAft>
                <a:spcPts val="600"/>
              </a:spcAft>
              <a:buFont typeface="Wingdings" panose="05000000000000000000" pitchFamily="2" charset="2"/>
              <a:buChar char="§"/>
            </a:pPr>
            <a:r>
              <a:rPr lang="en-US" altLang="en-US" sz="2400">
                <a:latin typeface="Times New Roman" panose="02020603050405020304" pitchFamily="18" charset="0"/>
                <a:cs typeface="Times New Roman" panose="02020603050405020304" pitchFamily="18" charset="0"/>
              </a:rPr>
              <a:t>Cuando la exposición exceda el PEL durante períodos necesarios para instalar o implementar controles de ingeniería y prácticas de trabajo factibles.  </a:t>
            </a:r>
          </a:p>
          <a:p>
            <a:pPr marL="800100" lvl="1" indent="-342900">
              <a:lnSpc>
                <a:spcPct val="150000"/>
              </a:lnSpc>
              <a:spcBef>
                <a:spcPct val="0"/>
              </a:spcBef>
              <a:spcAft>
                <a:spcPts val="600"/>
              </a:spcAft>
              <a:buFont typeface="Wingdings" panose="05000000000000000000" pitchFamily="2" charset="2"/>
              <a:buChar char="§"/>
            </a:pPr>
            <a:r>
              <a:rPr lang="en-US" altLang="en-US" sz="2400">
                <a:latin typeface="Times New Roman" panose="02020603050405020304" pitchFamily="18" charset="0"/>
                <a:cs typeface="Times New Roman" panose="02020603050405020304" pitchFamily="18" charset="0"/>
              </a:rPr>
              <a:t>Cuando la exposición exceda el PEL durante tareas, como algunas tareas de reparación y mantenimiento, para las cuales no son factibles los controles de ingeniería y prácticas de trabajo</a:t>
            </a:r>
          </a:p>
        </p:txBody>
      </p:sp>
      <p:sp>
        <p:nvSpPr>
          <p:cNvPr id="115715" name="Title 1"/>
          <p:cNvSpPr>
            <a:spLocks noGrp="1"/>
          </p:cNvSpPr>
          <p:nvPr>
            <p:ph type="title"/>
          </p:nvPr>
        </p:nvSpPr>
        <p:spPr bwMode="auto">
          <a:xfrm>
            <a:off x="2322513" y="231775"/>
            <a:ext cx="6532562" cy="752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200" b="1" dirty="0" err="1">
                <a:solidFill>
                  <a:srgbClr val="FFFFFF"/>
                </a:solidFill>
                <a:latin typeface="Arial" panose="020B0604020202020204" pitchFamily="34" charset="0"/>
                <a:cs typeface="Tahoma" panose="020B0604030504040204" pitchFamily="34" charset="0"/>
              </a:rPr>
              <a:t>Protección</a:t>
            </a:r>
            <a:r>
              <a:rPr lang="en-US" altLang="en-US" sz="3200" b="1" dirty="0">
                <a:solidFill>
                  <a:srgbClr val="FFFFFF"/>
                </a:solidFill>
                <a:latin typeface="Arial" panose="020B0604020202020204" pitchFamily="34" charset="0"/>
                <a:cs typeface="Tahoma" panose="020B0604030504040204" pitchFamily="34" charset="0"/>
              </a:rPr>
              <a:t> </a:t>
            </a:r>
            <a:r>
              <a:rPr lang="en-US" altLang="en-US" sz="3200" b="1" dirty="0" err="1">
                <a:solidFill>
                  <a:srgbClr val="FFFFFF"/>
                </a:solidFill>
                <a:latin typeface="Arial" panose="020B0604020202020204" pitchFamily="34" charset="0"/>
                <a:cs typeface="Tahoma" panose="020B0604030504040204" pitchFamily="34" charset="0"/>
              </a:rPr>
              <a:t>Respiratoria</a:t>
            </a:r>
            <a:r>
              <a:rPr lang="en-US" altLang="en-US" sz="3200" b="1" dirty="0">
                <a:solidFill>
                  <a:srgbClr val="FFFFFF"/>
                </a:solidFill>
                <a:latin typeface="Arial" panose="020B0604020202020204" pitchFamily="34" charset="0"/>
                <a:cs typeface="Tahoma" panose="020B0604030504040204" pitchFamily="34" charset="0"/>
              </a:rPr>
              <a:t> – </a:t>
            </a:r>
            <a:r>
              <a:rPr lang="en-US" altLang="en-US" sz="3200" b="1" dirty="0" err="1">
                <a:solidFill>
                  <a:srgbClr val="FFFFFF"/>
                </a:solidFill>
                <a:latin typeface="Arial" panose="020B0604020202020204" pitchFamily="34" charset="0"/>
                <a:cs typeface="Tahoma" panose="020B0604030504040204" pitchFamily="34" charset="0"/>
              </a:rPr>
              <a:t>cont</a:t>
            </a:r>
            <a:endParaRPr lang="en-US" altLang="en-US" sz="3200" b="1" dirty="0">
              <a:solidFill>
                <a:srgbClr val="FFFFFF"/>
              </a:solidFill>
              <a:latin typeface="Arial" panose="020B0604020202020204" pitchFamily="34" charset="0"/>
              <a:cs typeface="Tahoma" panose="020B0604030504040204"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bwMode="auto">
          <a:xfrm>
            <a:off x="1870075" y="304800"/>
            <a:ext cx="7034213"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200" b="1" dirty="0">
                <a:solidFill>
                  <a:srgbClr val="FFFFFF"/>
                </a:solidFill>
                <a:latin typeface="Arial" panose="020B0604020202020204" pitchFamily="34" charset="0"/>
                <a:cs typeface="Tahoma" panose="020B0604030504040204" pitchFamily="34" charset="0"/>
              </a:rPr>
              <a:t>Plan </a:t>
            </a:r>
            <a:r>
              <a:rPr lang="en-US" altLang="en-US" sz="3200" b="1" dirty="0" err="1">
                <a:solidFill>
                  <a:srgbClr val="FFFFFF"/>
                </a:solidFill>
                <a:latin typeface="Arial" panose="020B0604020202020204" pitchFamily="34" charset="0"/>
                <a:cs typeface="Tahoma" panose="020B0604030504040204" pitchFamily="34" charset="0"/>
              </a:rPr>
              <a:t>Escrito</a:t>
            </a:r>
            <a:r>
              <a:rPr lang="en-US" altLang="en-US" sz="3200" b="1" dirty="0">
                <a:solidFill>
                  <a:srgbClr val="FFFFFF"/>
                </a:solidFill>
                <a:latin typeface="Arial" panose="020B0604020202020204" pitchFamily="34" charset="0"/>
                <a:cs typeface="Tahoma" panose="020B0604030504040204" pitchFamily="34" charset="0"/>
              </a:rPr>
              <a:t> de Control de </a:t>
            </a:r>
            <a:r>
              <a:rPr lang="en-US" altLang="en-US" sz="3200" b="1" dirty="0" err="1">
                <a:solidFill>
                  <a:srgbClr val="FFFFFF"/>
                </a:solidFill>
                <a:latin typeface="Arial" panose="020B0604020202020204" pitchFamily="34" charset="0"/>
                <a:cs typeface="Tahoma" panose="020B0604030504040204" pitchFamily="34" charset="0"/>
              </a:rPr>
              <a:t>Exposición</a:t>
            </a:r>
            <a:r>
              <a:rPr lang="en-US" altLang="en-US" sz="3200" b="1" dirty="0">
                <a:solidFill>
                  <a:srgbClr val="FFFFFF"/>
                </a:solidFill>
                <a:latin typeface="Arial" panose="020B0604020202020204" pitchFamily="34" charset="0"/>
                <a:cs typeface="Tahoma" panose="020B0604030504040204" pitchFamily="34" charset="0"/>
              </a:rPr>
              <a:t> </a:t>
            </a:r>
          </a:p>
        </p:txBody>
      </p:sp>
      <p:sp>
        <p:nvSpPr>
          <p:cNvPr id="117763" name="Content Placeholder 2"/>
          <p:cNvSpPr>
            <a:spLocks noGrp="1"/>
          </p:cNvSpPr>
          <p:nvPr>
            <p:ph idx="1"/>
          </p:nvPr>
        </p:nvSpPr>
        <p:spPr bwMode="auto">
          <a:xfrm>
            <a:off x="0" y="1258888"/>
            <a:ext cx="9144000" cy="4992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just"/>
            <a:r>
              <a:rPr lang="en-US" altLang="en-US" sz="1900">
                <a:latin typeface="Times New Roman" panose="02020603050405020304" pitchFamily="18" charset="0"/>
                <a:cs typeface="Times New Roman" panose="02020603050405020304" pitchFamily="18" charset="0"/>
              </a:rPr>
              <a:t>Todos los empleadores cubiertos por la norma deben desarrollar e implementar un Plan Escrito de Control de Exposición (</a:t>
            </a:r>
            <a:r>
              <a:rPr lang="en-US" altLang="en-US" sz="1900" i="1">
                <a:latin typeface="Times New Roman" panose="02020603050405020304" pitchFamily="18" charset="0"/>
                <a:cs typeface="Times New Roman" panose="02020603050405020304" pitchFamily="18" charset="0"/>
              </a:rPr>
              <a:t>pueden generarse MUESTRAS en </a:t>
            </a:r>
            <a:r>
              <a:rPr lang="en-US" altLang="en-US" sz="1900" i="1">
                <a:solidFill>
                  <a:srgbClr val="000000"/>
                </a:solidFill>
                <a:latin typeface="Times New Roman" panose="02020603050405020304" pitchFamily="18" charset="0"/>
                <a:cs typeface="Times New Roman" panose="02020603050405020304" pitchFamily="18" charset="0"/>
                <a:hlinkClick r:id="rId3"/>
              </a:rPr>
              <a:t>Silica-safe.org </a:t>
            </a:r>
            <a:r>
              <a:rPr lang="en-US" altLang="en-US" sz="1900" i="1">
                <a:solidFill>
                  <a:srgbClr val="000000"/>
                </a:solidFill>
                <a:latin typeface="Times New Roman" panose="02020603050405020304" pitchFamily="18" charset="0"/>
                <a:cs typeface="Times New Roman" panose="02020603050405020304" pitchFamily="18" charset="0"/>
              </a:rPr>
              <a:t>o puede ser vista en la guía de OSHA de cumplimiento para pequeños negocios</a:t>
            </a:r>
            <a:r>
              <a:rPr lang="en-US" altLang="en-US" sz="1900">
                <a:solidFill>
                  <a:srgbClr val="000000"/>
                </a:solidFill>
                <a:latin typeface="Times New Roman" panose="02020603050405020304" pitchFamily="18" charset="0"/>
                <a:cs typeface="Times New Roman" panose="02020603050405020304" pitchFamily="18" charset="0"/>
              </a:rPr>
              <a:t>)</a:t>
            </a:r>
            <a:endParaRPr lang="en-US" altLang="en-US" sz="1900">
              <a:latin typeface="Times New Roman" panose="02020603050405020304" pitchFamily="18" charset="0"/>
              <a:cs typeface="Times New Roman" panose="02020603050405020304" pitchFamily="18" charset="0"/>
            </a:endParaRPr>
          </a:p>
          <a:p>
            <a:pPr lvl="1" algn="just">
              <a:buFont typeface="Arial" panose="020B0604020202020204" pitchFamily="34" charset="0"/>
              <a:buChar char="•"/>
            </a:pPr>
            <a:r>
              <a:rPr lang="en-US" altLang="en-US" sz="1900">
                <a:latin typeface="Times New Roman" panose="02020603050405020304" pitchFamily="18" charset="0"/>
                <a:cs typeface="Times New Roman" panose="02020603050405020304" pitchFamily="18" charset="0"/>
              </a:rPr>
              <a:t>Esto incluye empleadores que implementan los controles de exposición especificados en la Tabla 1 correctamente y completamente. </a:t>
            </a:r>
          </a:p>
          <a:p>
            <a:pPr lvl="1" algn="just"/>
            <a:endParaRPr lang="en-US" altLang="en-US" sz="1900">
              <a:latin typeface="Times New Roman" panose="02020603050405020304" pitchFamily="18" charset="0"/>
              <a:cs typeface="Times New Roman" panose="02020603050405020304" pitchFamily="18" charset="0"/>
            </a:endParaRPr>
          </a:p>
          <a:p>
            <a:pPr algn="just"/>
            <a:r>
              <a:rPr lang="en-US" altLang="en-US" sz="1900">
                <a:latin typeface="Times New Roman" panose="02020603050405020304" pitchFamily="18" charset="0"/>
                <a:cs typeface="Times New Roman" panose="02020603050405020304" pitchFamily="18" charset="0"/>
              </a:rPr>
              <a:t>Los planes escritos de control de exposición deben incluir y describir</a:t>
            </a:r>
          </a:p>
          <a:p>
            <a:pPr lvl="1" algn="just">
              <a:buFont typeface="Arial" panose="020B0604020202020204" pitchFamily="34" charset="0"/>
              <a:buChar char="•"/>
            </a:pPr>
            <a:r>
              <a:rPr lang="en-US" altLang="en-US" sz="1900">
                <a:latin typeface="Times New Roman" panose="02020603050405020304" pitchFamily="18" charset="0"/>
                <a:cs typeface="Times New Roman" panose="02020603050405020304" pitchFamily="18" charset="0"/>
              </a:rPr>
              <a:t>Tareas que involucran la exposición a sílice</a:t>
            </a:r>
          </a:p>
          <a:p>
            <a:pPr lvl="1" algn="just">
              <a:buFont typeface="Arial" panose="020B0604020202020204" pitchFamily="34" charset="0"/>
              <a:buChar char="•"/>
            </a:pPr>
            <a:r>
              <a:rPr lang="en-US" altLang="en-US" sz="1900">
                <a:latin typeface="Times New Roman" panose="02020603050405020304" pitchFamily="18" charset="0"/>
                <a:cs typeface="Times New Roman" panose="02020603050405020304" pitchFamily="18" charset="0"/>
              </a:rPr>
              <a:t>Controles de ingeniería, prácticas de trabajo y protección respiratoria para cada tarea</a:t>
            </a:r>
          </a:p>
          <a:p>
            <a:pPr lvl="1" algn="just">
              <a:buFont typeface="Arial" panose="020B0604020202020204" pitchFamily="34" charset="0"/>
              <a:buChar char="•"/>
            </a:pPr>
            <a:r>
              <a:rPr lang="en-US" altLang="en-US" sz="1900">
                <a:latin typeface="Times New Roman" panose="02020603050405020304" pitchFamily="18" charset="0"/>
                <a:cs typeface="Times New Roman" panose="02020603050405020304" pitchFamily="18" charset="0"/>
              </a:rPr>
              <a:t>Métodos de limpieza usados para limitar la exposición</a:t>
            </a:r>
          </a:p>
          <a:p>
            <a:pPr lvl="1" algn="just">
              <a:buFont typeface="Arial" panose="020B0604020202020204" pitchFamily="34" charset="0"/>
              <a:buChar char="•"/>
            </a:pPr>
            <a:r>
              <a:rPr lang="en-US" altLang="en-US" sz="1900">
                <a:latin typeface="Times New Roman" panose="02020603050405020304" pitchFamily="18" charset="0"/>
                <a:cs typeface="Times New Roman" panose="02020603050405020304" pitchFamily="18" charset="0"/>
              </a:rPr>
              <a:t>Procedimientos usados para restringir el acceso a áreas de trabajo, cuando sea necesario, para limitar el número de empleados expuestos a sílice cristalina respirable</a:t>
            </a:r>
          </a:p>
          <a:p>
            <a:pPr algn="just"/>
            <a:r>
              <a:rPr lang="en-US" altLang="en-US" sz="1900">
                <a:latin typeface="Times New Roman" panose="02020603050405020304" pitchFamily="18" charset="0"/>
                <a:cs typeface="Times New Roman" panose="02020603050405020304" pitchFamily="18" charset="0"/>
              </a:rPr>
              <a:t>El Plan debe ser revisado y evaluado por lo menos una vez al año y actualizado de ser necesario. </a:t>
            </a:r>
          </a:p>
          <a:p>
            <a:pPr algn="just"/>
            <a:r>
              <a:rPr lang="en-US" altLang="en-US" sz="1900">
                <a:latin typeface="Times New Roman" panose="02020603050405020304" pitchFamily="18" charset="0"/>
                <a:cs typeface="Times New Roman" panose="02020603050405020304" pitchFamily="18" charset="0"/>
              </a:rPr>
              <a:t>Debe estar disponible para cada empleado cubierto por la norma, su representante designado y representantes de OSHA y NIOSH, cuando sea solicitado.</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bwMode="auto">
          <a:xfrm>
            <a:off x="2106613" y="195263"/>
            <a:ext cx="7037387" cy="750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200" b="1" dirty="0">
                <a:solidFill>
                  <a:srgbClr val="FFFFFF"/>
                </a:solidFill>
                <a:latin typeface="Arial" panose="020B0604020202020204" pitchFamily="34" charset="0"/>
                <a:cs typeface="Tahoma" panose="020B0604030504040204" pitchFamily="34" charset="0"/>
              </a:rPr>
              <a:t>Plan </a:t>
            </a:r>
            <a:r>
              <a:rPr lang="en-US" altLang="en-US" sz="3200" b="1" dirty="0" err="1">
                <a:solidFill>
                  <a:srgbClr val="FFFFFF"/>
                </a:solidFill>
                <a:latin typeface="Arial" panose="020B0604020202020204" pitchFamily="34" charset="0"/>
                <a:cs typeface="Tahoma" panose="020B0604030504040204" pitchFamily="34" charset="0"/>
              </a:rPr>
              <a:t>Escrito</a:t>
            </a:r>
            <a:r>
              <a:rPr lang="en-US" altLang="en-US" sz="3200" b="1" dirty="0">
                <a:solidFill>
                  <a:srgbClr val="FFFFFF"/>
                </a:solidFill>
                <a:latin typeface="Arial" panose="020B0604020202020204" pitchFamily="34" charset="0"/>
                <a:cs typeface="Tahoma" panose="020B0604030504040204" pitchFamily="34" charset="0"/>
              </a:rPr>
              <a:t> de Control de </a:t>
            </a:r>
            <a:r>
              <a:rPr lang="en-US" altLang="en-US" sz="3200" b="1" dirty="0" err="1">
                <a:solidFill>
                  <a:srgbClr val="FFFFFF"/>
                </a:solidFill>
                <a:latin typeface="Arial" panose="020B0604020202020204" pitchFamily="34" charset="0"/>
                <a:cs typeface="Tahoma" panose="020B0604030504040204" pitchFamily="34" charset="0"/>
              </a:rPr>
              <a:t>Exposición</a:t>
            </a:r>
            <a:r>
              <a:rPr lang="en-US" altLang="en-US" sz="3200" b="1" dirty="0">
                <a:solidFill>
                  <a:srgbClr val="FFFFFF"/>
                </a:solidFill>
                <a:latin typeface="Arial" panose="020B0604020202020204" pitchFamily="34" charset="0"/>
                <a:cs typeface="Tahoma" panose="020B0604030504040204" pitchFamily="34" charset="0"/>
              </a:rPr>
              <a:t> – Persona </a:t>
            </a:r>
            <a:r>
              <a:rPr lang="en-US" altLang="en-US" sz="3200" b="1" dirty="0" err="1">
                <a:solidFill>
                  <a:srgbClr val="FFFFFF"/>
                </a:solidFill>
                <a:latin typeface="Arial" panose="020B0604020202020204" pitchFamily="34" charset="0"/>
                <a:cs typeface="Tahoma" panose="020B0604030504040204" pitchFamily="34" charset="0"/>
              </a:rPr>
              <a:t>Competente</a:t>
            </a:r>
            <a:endParaRPr lang="en-US" altLang="en-US" sz="3200" b="1" dirty="0">
              <a:solidFill>
                <a:srgbClr val="FFFFFF"/>
              </a:solidFill>
              <a:latin typeface="Arial" panose="020B0604020202020204" pitchFamily="34" charset="0"/>
              <a:cs typeface="Tahoma" panose="020B0604030504040204" pitchFamily="34" charset="0"/>
            </a:endParaRPr>
          </a:p>
        </p:txBody>
      </p:sp>
      <p:sp>
        <p:nvSpPr>
          <p:cNvPr id="119811" name="Content Placeholder 2"/>
          <p:cNvSpPr>
            <a:spLocks noGrp="1"/>
          </p:cNvSpPr>
          <p:nvPr>
            <p:ph idx="1"/>
          </p:nvPr>
        </p:nvSpPr>
        <p:spPr bwMode="auto">
          <a:xfrm>
            <a:off x="0" y="1303338"/>
            <a:ext cx="9144000" cy="428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just"/>
            <a:r>
              <a:rPr lang="en-US" altLang="en-US" sz="2200">
                <a:latin typeface="Times New Roman" panose="02020603050405020304" pitchFamily="18" charset="0"/>
                <a:cs typeface="Times New Roman" panose="02020603050405020304" pitchFamily="18" charset="0"/>
              </a:rPr>
              <a:t>El empleador debe designar una </a:t>
            </a:r>
            <a:r>
              <a:rPr lang="en-US" altLang="en-US" sz="2200" b="1">
                <a:latin typeface="Times New Roman" panose="02020603050405020304" pitchFamily="18" charset="0"/>
                <a:cs typeface="Times New Roman" panose="02020603050405020304" pitchFamily="18" charset="0"/>
              </a:rPr>
              <a:t>persona competente </a:t>
            </a:r>
            <a:r>
              <a:rPr lang="en-US" altLang="en-US" sz="2200">
                <a:latin typeface="Times New Roman" panose="02020603050405020304" pitchFamily="18" charset="0"/>
                <a:cs typeface="Times New Roman" panose="02020603050405020304" pitchFamily="18" charset="0"/>
              </a:rPr>
              <a:t>para implementar el plan escrito de control de exposición</a:t>
            </a:r>
          </a:p>
          <a:p>
            <a:pPr algn="just">
              <a:buFontTx/>
              <a:buNone/>
            </a:pPr>
            <a:endParaRPr lang="en-US" altLang="en-US" sz="2200">
              <a:latin typeface="Times New Roman" panose="02020603050405020304" pitchFamily="18" charset="0"/>
              <a:cs typeface="Times New Roman" panose="02020603050405020304" pitchFamily="18" charset="0"/>
            </a:endParaRPr>
          </a:p>
          <a:p>
            <a:pPr algn="just"/>
            <a:r>
              <a:rPr lang="en-US" altLang="en-US" sz="2200">
                <a:latin typeface="Times New Roman" panose="02020603050405020304" pitchFamily="18" charset="0"/>
                <a:cs typeface="Times New Roman" panose="02020603050405020304" pitchFamily="18" charset="0"/>
              </a:rPr>
              <a:t>La persona competente es un individuo capaz de</a:t>
            </a:r>
          </a:p>
          <a:p>
            <a:pPr lvl="1" algn="just">
              <a:buFont typeface="Wingdings" panose="05000000000000000000" pitchFamily="2" charset="2"/>
              <a:buChar char="§"/>
            </a:pPr>
            <a:r>
              <a:rPr lang="en-US" altLang="en-US" sz="2200">
                <a:latin typeface="Times New Roman" panose="02020603050405020304" pitchFamily="18" charset="0"/>
                <a:cs typeface="Times New Roman" panose="02020603050405020304" pitchFamily="18" charset="0"/>
              </a:rPr>
              <a:t>Identificar peligros de sílice existentes y previsibles;</a:t>
            </a:r>
          </a:p>
          <a:p>
            <a:pPr lvl="1" algn="just">
              <a:buFont typeface="Wingdings" panose="05000000000000000000" pitchFamily="2" charset="2"/>
              <a:buChar char="§"/>
            </a:pPr>
            <a:r>
              <a:rPr lang="en-US" altLang="en-US" sz="2200">
                <a:latin typeface="Times New Roman" panose="02020603050405020304" pitchFamily="18" charset="0"/>
                <a:cs typeface="Times New Roman" panose="02020603050405020304" pitchFamily="18" charset="0"/>
              </a:rPr>
              <a:t>Está autorizado/a a eliminar o minimizar estos peligros prontamente; y</a:t>
            </a:r>
          </a:p>
          <a:p>
            <a:pPr lvl="1" algn="just">
              <a:buFont typeface="Wingdings" panose="05000000000000000000" pitchFamily="2" charset="2"/>
              <a:buChar char="§"/>
            </a:pPr>
            <a:r>
              <a:rPr lang="en-US" altLang="en-US" sz="2200">
                <a:latin typeface="Times New Roman" panose="02020603050405020304" pitchFamily="18" charset="0"/>
                <a:cs typeface="Times New Roman" panose="02020603050405020304" pitchFamily="18" charset="0"/>
              </a:rPr>
              <a:t>Tiene el conocimiento y habilidad para implementar el plan escrito de control de exposición. </a:t>
            </a:r>
          </a:p>
          <a:p>
            <a:pPr algn="just"/>
            <a:r>
              <a:rPr lang="en-US" altLang="en-US" sz="2200">
                <a:latin typeface="Times New Roman" panose="02020603050405020304" pitchFamily="18" charset="0"/>
                <a:cs typeface="Times New Roman" panose="02020603050405020304" pitchFamily="18" charset="0"/>
              </a:rPr>
              <a:t> Él/ella hace inspecciones regulares y frecuentes de los sitios de trabajo, materiales y equipos.  </a:t>
            </a:r>
          </a:p>
          <a:p>
            <a:pPr algn="just"/>
            <a:r>
              <a:rPr lang="en-US" altLang="en-US" sz="2200">
                <a:latin typeface="Times New Roman" panose="02020603050405020304" pitchFamily="18" charset="0"/>
                <a:cs typeface="Times New Roman" panose="02020603050405020304" pitchFamily="18" charset="0"/>
              </a:rPr>
              <a:t>La norma no requiere entrenamiento específico para la persona competente.</a:t>
            </a:r>
          </a:p>
          <a:p>
            <a:pPr algn="just"/>
            <a:endParaRPr lang="en-US" altLang="en-US" sz="1800">
              <a:latin typeface="Times New Roman" panose="02020603050405020304" pitchFamily="18" charset="0"/>
              <a:cs typeface="Times New Roman" panose="02020603050405020304" pitchFamily="18" charset="0"/>
            </a:endParaRPr>
          </a:p>
          <a:p>
            <a:pPr algn="just">
              <a:buFontTx/>
              <a:buNone/>
            </a:pPr>
            <a:endParaRPr lang="en-US" altLang="en-US" sz="1800">
              <a:latin typeface="Times New Roman" panose="02020603050405020304" pitchFamily="18" charset="0"/>
              <a:cs typeface="Times New Roman" panose="02020603050405020304" pitchFamily="18" charset="0"/>
            </a:endParaRPr>
          </a:p>
        </p:txBody>
      </p:sp>
      <p:sp>
        <p:nvSpPr>
          <p:cNvPr id="5" name="Rectangle 4"/>
          <p:cNvSpPr/>
          <p:nvPr/>
        </p:nvSpPr>
        <p:spPr>
          <a:xfrm>
            <a:off x="2892544" y="5833070"/>
            <a:ext cx="6251456" cy="923330"/>
          </a:xfrm>
          <a:prstGeom prst="rect">
            <a:avLst/>
          </a:prstGeom>
          <a:noFill/>
        </p:spPr>
        <p:txBody>
          <a:bodyPr wrap="none">
            <a:spAutoFit/>
          </a:bodyPr>
          <a:lstStyle/>
          <a:p>
            <a:pPr algn="ctr" eaLnBrk="1" fontAlgn="auto" hangingPunct="1">
              <a:spcBef>
                <a:spcPts val="0"/>
              </a:spcBef>
              <a:spcAft>
                <a:spcPts val="0"/>
              </a:spcAft>
              <a:defRPr/>
            </a:pPr>
            <a:r>
              <a:rPr lang="en-US" sz="5400" b="1" dirty="0">
                <a:ln w="22225">
                  <a:solidFill>
                    <a:schemeClr val="accent2"/>
                  </a:solidFill>
                  <a:prstDash val="solid"/>
                </a:ln>
                <a:solidFill>
                  <a:schemeClr val="accent2">
                    <a:lumMod val="40000"/>
                    <a:lumOff val="60000"/>
                  </a:schemeClr>
                </a:solidFill>
                <a:latin typeface="Impact" panose="020B0806030902050204"/>
                <a:ea typeface="+mj-ea"/>
                <a:cs typeface="+mj-cs"/>
              </a:rPr>
              <a:t>PERSONA COMPETENTE  </a:t>
            </a:r>
            <a:endParaRPr lang="en-US" sz="5400" b="1" dirty="0">
              <a:ln w="22225">
                <a:solidFill>
                  <a:schemeClr val="accent2"/>
                </a:solidFill>
                <a:prstDash val="solid"/>
              </a:ln>
              <a:solidFill>
                <a:schemeClr val="accent2">
                  <a:lumMod val="40000"/>
                  <a:lumOff val="60000"/>
                </a:schemeClr>
              </a:solidFill>
              <a:latin typeface="+mn-lt"/>
              <a:ea typeface="+mn-ea"/>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bwMode="auto">
          <a:xfrm>
            <a:off x="1870075" y="304800"/>
            <a:ext cx="7034213"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200" b="1" dirty="0" err="1">
                <a:solidFill>
                  <a:srgbClr val="FFFFFF"/>
                </a:solidFill>
                <a:latin typeface="Arial" panose="020B0604020202020204" pitchFamily="34" charset="0"/>
                <a:cs typeface="Tahoma" panose="020B0604030504040204" pitchFamily="34" charset="0"/>
              </a:rPr>
              <a:t>Vigilancia</a:t>
            </a:r>
            <a:r>
              <a:rPr lang="en-US" altLang="en-US" sz="3200" b="1" dirty="0">
                <a:solidFill>
                  <a:srgbClr val="FFFFFF"/>
                </a:solidFill>
                <a:latin typeface="Arial" panose="020B0604020202020204" pitchFamily="34" charset="0"/>
                <a:cs typeface="Tahoma" panose="020B0604030504040204" pitchFamily="34" charset="0"/>
              </a:rPr>
              <a:t> </a:t>
            </a:r>
            <a:r>
              <a:rPr lang="en-US" altLang="en-US" sz="3200" b="1" dirty="0" err="1">
                <a:solidFill>
                  <a:srgbClr val="FFFFFF"/>
                </a:solidFill>
                <a:latin typeface="Arial" panose="020B0604020202020204" pitchFamily="34" charset="0"/>
                <a:cs typeface="Tahoma" panose="020B0604030504040204" pitchFamily="34" charset="0"/>
              </a:rPr>
              <a:t>Médica</a:t>
            </a:r>
            <a:endParaRPr lang="en-US" altLang="en-US" sz="3200" b="1" dirty="0">
              <a:solidFill>
                <a:srgbClr val="FFFFFF"/>
              </a:solidFill>
              <a:latin typeface="Arial" panose="020B0604020202020204" pitchFamily="34" charset="0"/>
              <a:cs typeface="Tahoma" panose="020B0604030504040204" pitchFamily="34" charset="0"/>
            </a:endParaRPr>
          </a:p>
        </p:txBody>
      </p:sp>
      <p:sp>
        <p:nvSpPr>
          <p:cNvPr id="121859" name="Content Placeholder 2"/>
          <p:cNvSpPr>
            <a:spLocks noGrp="1"/>
          </p:cNvSpPr>
          <p:nvPr>
            <p:ph idx="1"/>
          </p:nvPr>
        </p:nvSpPr>
        <p:spPr bwMode="auto">
          <a:xfrm>
            <a:off x="1979613" y="1274763"/>
            <a:ext cx="6978650" cy="4992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000" b="1">
                <a:latin typeface="Times New Roman" panose="02020603050405020304" pitchFamily="18" charset="0"/>
                <a:cs typeface="Times New Roman" panose="02020603050405020304" pitchFamily="18" charset="0"/>
              </a:rPr>
              <a:t>Según la norma, los empleadores deben ofrecer examenes médicos a los trabajadores que requerirán usar un respirador durante 30 o más días al año.  </a:t>
            </a:r>
          </a:p>
          <a:p>
            <a:pPr algn="just">
              <a:buFontTx/>
              <a:buNone/>
            </a:pPr>
            <a:endParaRPr lang="en-US" altLang="en-US" sz="2000" b="1">
              <a:latin typeface="Times New Roman" panose="02020603050405020304" pitchFamily="18" charset="0"/>
              <a:cs typeface="Times New Roman" panose="02020603050405020304" pitchFamily="18" charset="0"/>
            </a:endParaRPr>
          </a:p>
          <a:p>
            <a:pPr algn="just"/>
            <a:r>
              <a:rPr lang="en-US" altLang="en-US" sz="2000" b="1">
                <a:latin typeface="Times New Roman" panose="02020603050405020304" pitchFamily="18" charset="0"/>
                <a:cs typeface="Times New Roman" panose="02020603050405020304" pitchFamily="18" charset="0"/>
              </a:rPr>
              <a:t>La Vigilancia Médica tiene el propósito de </a:t>
            </a:r>
            <a:endParaRPr lang="en-US" altLang="en-US" sz="2000">
              <a:latin typeface="Times New Roman" panose="02020603050405020304" pitchFamily="18" charset="0"/>
              <a:cs typeface="Times New Roman" panose="02020603050405020304" pitchFamily="18" charset="0"/>
            </a:endParaRPr>
          </a:p>
          <a:p>
            <a:pPr marL="800100" lvl="1" indent="-342900" algn="just">
              <a:spcAft>
                <a:spcPts val="1200"/>
              </a:spcAft>
              <a:buFont typeface="Arial" panose="020B0604020202020204" pitchFamily="34" charset="0"/>
              <a:buChar char="•"/>
            </a:pPr>
            <a:r>
              <a:rPr lang="en-US" altLang="en-US" sz="2000">
                <a:latin typeface="Times New Roman" panose="02020603050405020304" pitchFamily="18" charset="0"/>
                <a:cs typeface="Times New Roman" panose="02020603050405020304" pitchFamily="18" charset="0"/>
              </a:rPr>
              <a:t>Identificar enfermedades relacionadas al sílice cristalina para que los empleados con esas enfermedades puedan tomar acciones para proteger su salud</a:t>
            </a:r>
          </a:p>
          <a:p>
            <a:pPr marL="800100" lvl="1" indent="-342900" algn="just">
              <a:spcAft>
                <a:spcPts val="1200"/>
              </a:spcAft>
              <a:buFont typeface="Arial" panose="020B0604020202020204" pitchFamily="34" charset="0"/>
              <a:buChar char="•"/>
            </a:pPr>
            <a:r>
              <a:rPr lang="en-US" altLang="en-US" sz="2000">
                <a:latin typeface="Times New Roman" panose="02020603050405020304" pitchFamily="18" charset="0"/>
                <a:cs typeface="Times New Roman" panose="02020603050405020304" pitchFamily="18" charset="0"/>
              </a:rPr>
              <a:t>Determinar si un empleado tiene alguna condición de salud, como una enfermedad pulmonar, que podría hacerlo/a más sensible a la exposición a sílice cristalina.</a:t>
            </a:r>
          </a:p>
          <a:p>
            <a:pPr marL="800100" lvl="1" indent="-342900" algn="just">
              <a:spcAft>
                <a:spcPts val="1200"/>
              </a:spcAft>
              <a:buFont typeface="Arial" panose="020B0604020202020204" pitchFamily="34" charset="0"/>
              <a:buChar char="•"/>
            </a:pPr>
            <a:r>
              <a:rPr lang="en-US" altLang="en-US" sz="2000">
                <a:latin typeface="Times New Roman" panose="02020603050405020304" pitchFamily="18" charset="0"/>
                <a:cs typeface="Times New Roman" panose="02020603050405020304" pitchFamily="18" charset="0"/>
              </a:rPr>
              <a:t>Determinar el estado de salud del empleado para usar respiradores</a:t>
            </a:r>
          </a:p>
          <a:p>
            <a:pPr marL="800100" lvl="1" indent="-342900" algn="just">
              <a:spcAft>
                <a:spcPts val="1200"/>
              </a:spcAft>
              <a:buFont typeface="Arial" panose="020B0604020202020204" pitchFamily="34" charset="0"/>
              <a:buChar char="•"/>
            </a:pPr>
            <a:r>
              <a:rPr lang="en-US" altLang="en-US" sz="2000">
                <a:latin typeface="Times New Roman" panose="02020603050405020304" pitchFamily="18" charset="0"/>
                <a:cs typeface="Times New Roman" panose="02020603050405020304" pitchFamily="18" charset="0"/>
              </a:rPr>
              <a:t>Observar que esto es diferente a las evaluaciones médicas requeridas para cumplir con OSHA 1910.134</a:t>
            </a:r>
          </a:p>
        </p:txBody>
      </p:sp>
      <p:sp>
        <p:nvSpPr>
          <p:cNvPr id="4" name="Rectangle 3"/>
          <p:cNvSpPr/>
          <p:nvPr/>
        </p:nvSpPr>
        <p:spPr>
          <a:xfrm rot="19802938">
            <a:off x="-69333" y="3171472"/>
            <a:ext cx="2429134" cy="1200329"/>
          </a:xfrm>
          <a:prstGeom prst="rect">
            <a:avLst/>
          </a:prstGeom>
          <a:noFill/>
        </p:spPr>
        <p:txBody>
          <a:bodyPr>
            <a:spAutoFit/>
          </a:bodyPr>
          <a:lstStyle/>
          <a:p>
            <a:pPr algn="ctr" eaLnBrk="1" fontAlgn="auto" hangingPunct="1">
              <a:spcBef>
                <a:spcPts val="0"/>
              </a:spcBef>
              <a:spcAft>
                <a:spcPts val="0"/>
              </a:spcAft>
              <a:defRPr/>
            </a:pPr>
            <a:r>
              <a:rPr lang="en-US" sz="3600" b="1" dirty="0" err="1">
                <a:ln w="22225">
                  <a:solidFill>
                    <a:schemeClr val="accent2"/>
                  </a:solidFill>
                  <a:prstDash val="solid"/>
                </a:ln>
                <a:solidFill>
                  <a:schemeClr val="accent2">
                    <a:lumMod val="40000"/>
                    <a:lumOff val="60000"/>
                  </a:schemeClr>
                </a:solidFill>
                <a:latin typeface="+mn-lt"/>
                <a:ea typeface="+mn-ea"/>
              </a:rPr>
              <a:t>Exámenes</a:t>
            </a:r>
            <a:endParaRPr lang="en-US" sz="3600" b="1" dirty="0">
              <a:ln w="22225">
                <a:solidFill>
                  <a:schemeClr val="accent2"/>
                </a:solidFill>
                <a:prstDash val="solid"/>
              </a:ln>
              <a:solidFill>
                <a:schemeClr val="accent2">
                  <a:lumMod val="40000"/>
                  <a:lumOff val="60000"/>
                </a:schemeClr>
              </a:solidFill>
              <a:latin typeface="+mn-lt"/>
              <a:ea typeface="+mn-ea"/>
            </a:endParaRPr>
          </a:p>
          <a:p>
            <a:pPr algn="ctr" eaLnBrk="1" fontAlgn="auto" hangingPunct="1">
              <a:spcBef>
                <a:spcPts val="0"/>
              </a:spcBef>
              <a:spcAft>
                <a:spcPts val="0"/>
              </a:spcAft>
              <a:defRPr/>
            </a:pPr>
            <a:r>
              <a:rPr lang="en-US" sz="3600" b="1" dirty="0" err="1">
                <a:ln w="22225">
                  <a:solidFill>
                    <a:schemeClr val="accent2"/>
                  </a:solidFill>
                  <a:prstDash val="solid"/>
                </a:ln>
                <a:solidFill>
                  <a:schemeClr val="accent2">
                    <a:lumMod val="40000"/>
                    <a:lumOff val="60000"/>
                  </a:schemeClr>
                </a:solidFill>
                <a:latin typeface="Times" pitchFamily="4" charset="0"/>
                <a:ea typeface="ＭＳ Ｐゴシック" pitchFamily="4" charset="-128"/>
                <a:cs typeface="ＭＳ Ｐゴシック" pitchFamily="4" charset="-128"/>
              </a:rPr>
              <a:t>Médicos</a:t>
            </a:r>
            <a:r>
              <a:rPr lang="en-US" sz="3600" b="1" dirty="0">
                <a:ln w="22225">
                  <a:solidFill>
                    <a:schemeClr val="accent2"/>
                  </a:solidFill>
                  <a:prstDash val="solid"/>
                </a:ln>
                <a:solidFill>
                  <a:schemeClr val="accent2">
                    <a:lumMod val="40000"/>
                    <a:lumOff val="60000"/>
                  </a:schemeClr>
                </a:solidFill>
                <a:latin typeface="Times" pitchFamily="4" charset="0"/>
                <a:ea typeface="ＭＳ Ｐゴシック" pitchFamily="4" charset="-128"/>
                <a:cs typeface="ＭＳ Ｐゴシック" pitchFamily="4" charset="-128"/>
              </a:rPr>
              <a:t> </a:t>
            </a:r>
            <a:endParaRPr lang="en-US" sz="3600" b="1" dirty="0">
              <a:ln w="22225">
                <a:solidFill>
                  <a:schemeClr val="accent2"/>
                </a:solidFill>
                <a:prstDash val="solid"/>
              </a:ln>
              <a:solidFill>
                <a:schemeClr val="accent2">
                  <a:lumMod val="40000"/>
                  <a:lumOff val="60000"/>
                </a:schemeClr>
              </a:solidFill>
              <a:latin typeface="+mn-lt"/>
              <a:ea typeface="+mn-ea"/>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bwMode="auto">
          <a:xfrm>
            <a:off x="1870075" y="304800"/>
            <a:ext cx="7034213" cy="720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200" b="1" dirty="0" err="1">
                <a:solidFill>
                  <a:srgbClr val="FFFFFF"/>
                </a:solidFill>
                <a:latin typeface="Arial" panose="020B0604020202020204" pitchFamily="34" charset="0"/>
                <a:cs typeface="Tahoma" panose="020B0604030504040204" pitchFamily="34" charset="0"/>
              </a:rPr>
              <a:t>Vigilancia</a:t>
            </a:r>
            <a:r>
              <a:rPr lang="en-US" altLang="en-US" sz="3200" b="1" dirty="0">
                <a:solidFill>
                  <a:srgbClr val="FFFFFF"/>
                </a:solidFill>
                <a:latin typeface="Arial" panose="020B0604020202020204" pitchFamily="34" charset="0"/>
                <a:cs typeface="Tahoma" panose="020B0604030504040204" pitchFamily="34" charset="0"/>
              </a:rPr>
              <a:t> </a:t>
            </a:r>
            <a:r>
              <a:rPr lang="en-US" altLang="en-US" sz="3200" b="1" dirty="0" err="1">
                <a:solidFill>
                  <a:srgbClr val="FFFFFF"/>
                </a:solidFill>
                <a:latin typeface="Arial" panose="020B0604020202020204" pitchFamily="34" charset="0"/>
                <a:cs typeface="Tahoma" panose="020B0604030504040204" pitchFamily="34" charset="0"/>
              </a:rPr>
              <a:t>Médica</a:t>
            </a:r>
            <a:r>
              <a:rPr lang="en-US" altLang="en-US" sz="3200" b="1" dirty="0">
                <a:solidFill>
                  <a:srgbClr val="FFFFFF"/>
                </a:solidFill>
                <a:latin typeface="Arial" panose="020B0604020202020204" pitchFamily="34" charset="0"/>
                <a:cs typeface="Tahoma" panose="020B0604030504040204" pitchFamily="34" charset="0"/>
              </a:rPr>
              <a:t> – cont.</a:t>
            </a:r>
          </a:p>
        </p:txBody>
      </p:sp>
      <p:sp>
        <p:nvSpPr>
          <p:cNvPr id="123907" name="Content Placeholder 2"/>
          <p:cNvSpPr>
            <a:spLocks noGrp="1"/>
          </p:cNvSpPr>
          <p:nvPr>
            <p:ph idx="1"/>
          </p:nvPr>
        </p:nvSpPr>
        <p:spPr bwMode="auto">
          <a:xfrm>
            <a:off x="0" y="1290638"/>
            <a:ext cx="5213350" cy="54467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just">
              <a:spcAft>
                <a:spcPts val="1200"/>
              </a:spcAft>
            </a:pPr>
            <a:r>
              <a:rPr lang="en-US" altLang="en-US" sz="2200" b="1">
                <a:latin typeface="Times New Roman" panose="02020603050405020304" pitchFamily="18" charset="0"/>
                <a:cs typeface="Times New Roman" panose="02020603050405020304" pitchFamily="18" charset="0"/>
              </a:rPr>
              <a:t>¿Qué se incluye en los exámenes médicos?</a:t>
            </a:r>
          </a:p>
          <a:p>
            <a:pPr marL="800100" lvl="1" indent="-342900" algn="just">
              <a:spcAft>
                <a:spcPts val="600"/>
              </a:spcAft>
              <a:buFont typeface="Wingdings" panose="05000000000000000000" pitchFamily="2" charset="2"/>
              <a:buChar char="§"/>
            </a:pPr>
            <a:r>
              <a:rPr lang="en-US" altLang="en-US" sz="2200">
                <a:latin typeface="Times New Roman" panose="02020603050405020304" pitchFamily="18" charset="0"/>
                <a:cs typeface="Times New Roman" panose="02020603050405020304" pitchFamily="18" charset="0"/>
              </a:rPr>
              <a:t>Historial de trabajo y médico</a:t>
            </a:r>
          </a:p>
          <a:p>
            <a:pPr marL="800100" lvl="1" indent="-342900" algn="just">
              <a:spcAft>
                <a:spcPts val="600"/>
              </a:spcAft>
              <a:buFont typeface="Wingdings" panose="05000000000000000000" pitchFamily="2" charset="2"/>
              <a:buChar char="§"/>
            </a:pPr>
            <a:r>
              <a:rPr lang="en-US" altLang="en-US" sz="2200">
                <a:latin typeface="Times New Roman" panose="02020603050405020304" pitchFamily="18" charset="0"/>
                <a:cs typeface="Times New Roman" panose="02020603050405020304" pitchFamily="18" charset="0"/>
              </a:rPr>
              <a:t>Exámen físico</a:t>
            </a:r>
          </a:p>
          <a:p>
            <a:pPr marL="800100" lvl="1" indent="-342900" algn="just">
              <a:spcAft>
                <a:spcPts val="600"/>
              </a:spcAft>
              <a:buFont typeface="Wingdings" panose="05000000000000000000" pitchFamily="2" charset="2"/>
              <a:buChar char="§"/>
            </a:pPr>
            <a:r>
              <a:rPr lang="en-US" altLang="en-US" sz="2200">
                <a:latin typeface="Times New Roman" panose="02020603050405020304" pitchFamily="18" charset="0"/>
                <a:cs typeface="Times New Roman" panose="02020603050405020304" pitchFamily="18" charset="0"/>
              </a:rPr>
              <a:t>Rayos X toráxico</a:t>
            </a:r>
          </a:p>
          <a:p>
            <a:pPr marL="800100" lvl="1" indent="-342900" algn="just">
              <a:spcAft>
                <a:spcPts val="600"/>
              </a:spcAft>
              <a:buFont typeface="Wingdings" panose="05000000000000000000" pitchFamily="2" charset="2"/>
              <a:buChar char="§"/>
            </a:pPr>
            <a:r>
              <a:rPr lang="en-US" altLang="en-US" sz="2200">
                <a:latin typeface="Times New Roman" panose="02020603050405020304" pitchFamily="18" charset="0"/>
                <a:cs typeface="Times New Roman" panose="02020603050405020304" pitchFamily="18" charset="0"/>
              </a:rPr>
              <a:t>Test de función pulmonar</a:t>
            </a:r>
          </a:p>
          <a:p>
            <a:pPr marL="800100" lvl="1" indent="-342900" algn="just">
              <a:spcAft>
                <a:spcPts val="1200"/>
              </a:spcAft>
              <a:buFont typeface="Wingdings" panose="05000000000000000000" pitchFamily="2" charset="2"/>
              <a:buChar char="§"/>
            </a:pPr>
            <a:r>
              <a:rPr lang="en-US" altLang="en-US" sz="2000">
                <a:latin typeface="Times New Roman" panose="02020603050405020304" pitchFamily="18" charset="0"/>
                <a:cs typeface="Times New Roman" panose="02020603050405020304" pitchFamily="18" charset="0"/>
              </a:rPr>
              <a:t>Cualquier otra evaluación considerada conveniente por el PLHCP (como médicamente necesaria y relacionada a exposición de sílice cristalina)</a:t>
            </a:r>
          </a:p>
          <a:p>
            <a:pPr marL="1200150" lvl="2" indent="-342900" algn="just">
              <a:spcAft>
                <a:spcPts val="1200"/>
              </a:spcAft>
              <a:buFont typeface="Wingdings" panose="05000000000000000000" pitchFamily="2" charset="2"/>
              <a:buChar char="§"/>
            </a:pPr>
            <a:r>
              <a:rPr lang="en-US" altLang="en-US" sz="2200">
                <a:latin typeface="Times New Roman" panose="02020603050405020304" pitchFamily="18" charset="0"/>
                <a:cs typeface="Times New Roman" panose="02020603050405020304" pitchFamily="18" charset="0"/>
              </a:rPr>
              <a:t>Examen de Tuberculosis (TB test)</a:t>
            </a:r>
          </a:p>
        </p:txBody>
      </p:sp>
      <p:sp>
        <p:nvSpPr>
          <p:cNvPr id="4" name="Round Diagonal Corner Rectangle 3"/>
          <p:cNvSpPr/>
          <p:nvPr/>
        </p:nvSpPr>
        <p:spPr bwMode="auto">
          <a:xfrm>
            <a:off x="5337175" y="1555750"/>
            <a:ext cx="3806825" cy="4583113"/>
          </a:xfrm>
          <a:prstGeom prst="round2DiagRect">
            <a:avLst/>
          </a:prstGeom>
          <a:solidFill>
            <a:schemeClr val="accent1"/>
          </a:solidFill>
          <a:ln w="9525" cap="flat" cmpd="sng" algn="ctr">
            <a:solidFill>
              <a:schemeClr val="tx1"/>
            </a:solidFill>
            <a:prstDash val="solid"/>
            <a:round/>
            <a:headEnd type="none" w="med" len="med"/>
            <a:tailEnd type="none" w="med" len="med"/>
          </a:ln>
          <a:effectLst/>
        </p:spPr>
        <p:txBody>
          <a:bodyPr/>
          <a:lstStyle>
            <a:lvl1pPr eaLnBrk="0" hangingPunct="0">
              <a:defRPr sz="2400">
                <a:solidFill>
                  <a:schemeClr val="tx1"/>
                </a:solidFill>
                <a:latin typeface="Times" panose="02020603050405020304" pitchFamily="18" charset="0"/>
                <a:ea typeface="MS PGothic" panose="020B0600070205080204" pitchFamily="34" charset="-128"/>
              </a:defRPr>
            </a:lvl1pPr>
            <a:lvl2pPr marL="800100" indent="-342900"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eaLnBrk="1" hangingPunct="1">
              <a:spcAft>
                <a:spcPts val="1200"/>
              </a:spcAft>
              <a:defRPr/>
            </a:pPr>
            <a:r>
              <a:rPr lang="en-US" altLang="en-US" sz="1800" b="1"/>
              <a:t>Frecuencia de Exámenes Médicos</a:t>
            </a:r>
          </a:p>
          <a:p>
            <a:pPr lvl="1" algn="just" eaLnBrk="1" hangingPunct="1">
              <a:spcAft>
                <a:spcPts val="1200"/>
              </a:spcAft>
              <a:buFont typeface="Wingdings" panose="05000000000000000000" pitchFamily="2" charset="2"/>
              <a:buChar char="§"/>
              <a:defRPr/>
            </a:pPr>
            <a:r>
              <a:rPr lang="en-US" altLang="en-US" sz="1800"/>
              <a:t>Dentro de los 30 días del trabajo inicial asignado</a:t>
            </a:r>
          </a:p>
          <a:p>
            <a:pPr lvl="1" eaLnBrk="1" hangingPunct="1">
              <a:spcAft>
                <a:spcPts val="1200"/>
              </a:spcAft>
              <a:buFont typeface="Wingdings" panose="05000000000000000000" pitchFamily="2" charset="2"/>
              <a:buChar char="§"/>
              <a:defRPr/>
            </a:pPr>
            <a:r>
              <a:rPr lang="en-US" altLang="en-US" sz="1800" b="1"/>
              <a:t>Cada tres años luego del último examen, </a:t>
            </a:r>
            <a:r>
              <a:rPr lang="en-US" altLang="en-US" sz="1800"/>
              <a:t>o con más frecuencia si esto es recomendado por el  PLHCP, si el empleado continuará realizando las tareas que requieren uso de respirador de acuerdo a la norma de sílice por 30 o más días cada año.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bwMode="auto">
          <a:xfrm>
            <a:off x="1935163" y="150813"/>
            <a:ext cx="7035800" cy="9731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200" b="1" dirty="0" err="1">
                <a:solidFill>
                  <a:srgbClr val="FFFFFF"/>
                </a:solidFill>
                <a:latin typeface="Arial" panose="020B0604020202020204" pitchFamily="34" charset="0"/>
                <a:cs typeface="Tahoma" panose="020B0604030504040204" pitchFamily="34" charset="0"/>
              </a:rPr>
              <a:t>Vigilancia</a:t>
            </a:r>
            <a:r>
              <a:rPr lang="en-US" altLang="en-US" sz="3200" b="1" dirty="0">
                <a:solidFill>
                  <a:srgbClr val="FFFFFF"/>
                </a:solidFill>
                <a:latin typeface="Arial" panose="020B0604020202020204" pitchFamily="34" charset="0"/>
                <a:cs typeface="Tahoma" panose="020B0604030504040204" pitchFamily="34" charset="0"/>
              </a:rPr>
              <a:t> </a:t>
            </a:r>
            <a:r>
              <a:rPr lang="en-US" altLang="en-US" sz="3200" b="1" dirty="0" err="1">
                <a:solidFill>
                  <a:srgbClr val="FFFFFF"/>
                </a:solidFill>
                <a:latin typeface="Arial" panose="020B0604020202020204" pitchFamily="34" charset="0"/>
                <a:cs typeface="Tahoma" panose="020B0604030504040204" pitchFamily="34" charset="0"/>
              </a:rPr>
              <a:t>Médica</a:t>
            </a:r>
            <a:r>
              <a:rPr lang="en-US" altLang="en-US" sz="3200" b="1" dirty="0">
                <a:solidFill>
                  <a:srgbClr val="FFFFFF"/>
                </a:solidFill>
                <a:latin typeface="Arial" panose="020B0604020202020204" pitchFamily="34" charset="0"/>
                <a:cs typeface="Tahoma" panose="020B0604030504040204" pitchFamily="34" charset="0"/>
              </a:rPr>
              <a:t>- </a:t>
            </a:r>
            <a:br>
              <a:rPr lang="en-US" altLang="en-US" sz="3200" b="1" dirty="0">
                <a:solidFill>
                  <a:srgbClr val="FFFFFF"/>
                </a:solidFill>
                <a:latin typeface="Arial" panose="020B0604020202020204" pitchFamily="34" charset="0"/>
                <a:cs typeface="Tahoma" panose="020B0604030504040204" pitchFamily="34" charset="0"/>
              </a:rPr>
            </a:br>
            <a:r>
              <a:rPr lang="en-US" altLang="en-US" sz="3200" b="1" dirty="0" err="1">
                <a:solidFill>
                  <a:srgbClr val="FFFFFF"/>
                </a:solidFill>
                <a:latin typeface="Arial" panose="020B0604020202020204" pitchFamily="34" charset="0"/>
                <a:cs typeface="Tahoma" panose="020B0604030504040204" pitchFamily="34" charset="0"/>
              </a:rPr>
              <a:t>Requisitos</a:t>
            </a:r>
            <a:endParaRPr lang="en-US" altLang="en-US" sz="3200" b="1" dirty="0">
              <a:solidFill>
                <a:srgbClr val="FFFFFF"/>
              </a:solidFill>
              <a:latin typeface="Arial" panose="020B0604020202020204" pitchFamily="34" charset="0"/>
              <a:cs typeface="Tahoma" panose="020B0604030504040204" pitchFamily="34" charset="0"/>
            </a:endParaRPr>
          </a:p>
        </p:txBody>
      </p:sp>
      <p:sp>
        <p:nvSpPr>
          <p:cNvPr id="125955" name="Content Placeholder 2"/>
          <p:cNvSpPr>
            <a:spLocks noGrp="1"/>
          </p:cNvSpPr>
          <p:nvPr>
            <p:ph idx="1"/>
          </p:nvPr>
        </p:nvSpPr>
        <p:spPr bwMode="auto">
          <a:xfrm>
            <a:off x="0" y="1262063"/>
            <a:ext cx="6497638" cy="4083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just">
              <a:spcAft>
                <a:spcPts val="1200"/>
              </a:spcAft>
            </a:pPr>
            <a:r>
              <a:rPr lang="en-US" altLang="en-US" sz="2000">
                <a:latin typeface="Times New Roman" panose="02020603050405020304" pitchFamily="18" charset="0"/>
                <a:cs typeface="Times New Roman" panose="02020603050405020304" pitchFamily="18" charset="0"/>
              </a:rPr>
              <a:t>La norma requiere un reporte médico escrito </a:t>
            </a:r>
            <a:r>
              <a:rPr lang="en-US" altLang="en-US" sz="2000" b="1">
                <a:latin typeface="Times New Roman" panose="02020603050405020304" pitchFamily="18" charset="0"/>
                <a:cs typeface="Times New Roman" panose="02020603050405020304" pitchFamily="18" charset="0"/>
              </a:rPr>
              <a:t>proveído al empleado </a:t>
            </a:r>
            <a:r>
              <a:rPr lang="en-US" altLang="en-US" sz="2000">
                <a:latin typeface="Times New Roman" panose="02020603050405020304" pitchFamily="18" charset="0"/>
                <a:cs typeface="Times New Roman" panose="02020603050405020304" pitchFamily="18" charset="0"/>
              </a:rPr>
              <a:t>así como información detallada relacionada a la salud del empleado, cualquier restricción laboral y recomendaciones para cualquier evaluación o tratamiento futuro.  </a:t>
            </a:r>
          </a:p>
          <a:p>
            <a:pPr lvl="1" algn="just">
              <a:spcAft>
                <a:spcPts val="1200"/>
              </a:spcAft>
            </a:pPr>
            <a:r>
              <a:rPr lang="en-US" altLang="en-US" sz="2000">
                <a:latin typeface="Times New Roman" panose="02020603050405020304" pitchFamily="18" charset="0"/>
                <a:cs typeface="Times New Roman" panose="02020603050405020304" pitchFamily="18" charset="0"/>
              </a:rPr>
              <a:t>  </a:t>
            </a:r>
            <a:r>
              <a:rPr lang="en-US" altLang="en-US" sz="2000" b="1" u="sng">
                <a:latin typeface="Times New Roman" panose="02020603050405020304" pitchFamily="18" charset="0"/>
                <a:cs typeface="Times New Roman" panose="02020603050405020304" pitchFamily="18" charset="0"/>
              </a:rPr>
              <a:t>El empleador no recibe una copia</a:t>
            </a:r>
            <a:r>
              <a:rPr lang="en-US" altLang="en-US" sz="2000" b="1">
                <a:latin typeface="Times New Roman" panose="02020603050405020304" pitchFamily="18" charset="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de este reporte</a:t>
            </a:r>
          </a:p>
          <a:p>
            <a:pPr marL="1200150" lvl="2" indent="-342900" algn="just">
              <a:spcAft>
                <a:spcPts val="1200"/>
              </a:spcAft>
            </a:pPr>
            <a:r>
              <a:rPr lang="en-US" altLang="en-US" sz="1600" b="1">
                <a:latin typeface="Times New Roman" panose="02020603050405020304" pitchFamily="18" charset="0"/>
                <a:cs typeface="Times New Roman" panose="02020603050405020304" pitchFamily="18" charset="0"/>
              </a:rPr>
              <a:t>HIPAA </a:t>
            </a:r>
            <a:r>
              <a:rPr lang="en-US" altLang="en-US" sz="1600">
                <a:latin typeface="Times New Roman" panose="02020603050405020304" pitchFamily="18" charset="0"/>
                <a:cs typeface="Times New Roman" panose="02020603050405020304" pitchFamily="18" charset="0"/>
              </a:rPr>
              <a:t>(Ley de 1996 de Portabilidad y Responsabildiad de Seguros Médicos)</a:t>
            </a:r>
          </a:p>
          <a:p>
            <a:pPr algn="just">
              <a:spcAft>
                <a:spcPts val="1200"/>
              </a:spcAft>
            </a:pPr>
            <a:r>
              <a:rPr lang="en-US" altLang="en-US" sz="2000">
                <a:latin typeface="Times New Roman" panose="02020603050405020304" pitchFamily="18" charset="0"/>
                <a:cs typeface="Times New Roman" panose="02020603050405020304" pitchFamily="18" charset="0"/>
              </a:rPr>
              <a:t>La norma requiere que el empleador obtenga de médicos o profesionales licenciados en el cuidado de la salud, una </a:t>
            </a:r>
            <a:r>
              <a:rPr lang="en-US" altLang="en-US" sz="2000" b="1">
                <a:latin typeface="Times New Roman" panose="02020603050405020304" pitchFamily="18" charset="0"/>
                <a:cs typeface="Times New Roman" panose="02020603050405020304" pitchFamily="18" charset="0"/>
              </a:rPr>
              <a:t>opinión médica escrita</a:t>
            </a:r>
          </a:p>
        </p:txBody>
      </p:sp>
      <p:sp>
        <p:nvSpPr>
          <p:cNvPr id="4" name="Rectangle 3"/>
          <p:cNvSpPr/>
          <p:nvPr/>
        </p:nvSpPr>
        <p:spPr>
          <a:xfrm rot="1490774">
            <a:off x="6382138" y="1778381"/>
            <a:ext cx="2654477" cy="1938992"/>
          </a:xfrm>
          <a:prstGeom prst="rect">
            <a:avLst/>
          </a:prstGeom>
          <a:noFill/>
          <a:effectLst/>
        </p:spPr>
        <p:txBody>
          <a:bodyPr>
            <a:spAutoFit/>
          </a:bodyPr>
          <a:lstStyle/>
          <a:p>
            <a:pPr algn="ctr" eaLnBrk="1" fontAlgn="auto" hangingPunct="1">
              <a:spcBef>
                <a:spcPts val="0"/>
              </a:spcBef>
              <a:spcAft>
                <a:spcPts val="0"/>
              </a:spcAft>
              <a:defRPr/>
            </a:pPr>
            <a:r>
              <a:rPr lang="en-US" b="1" dirty="0" err="1">
                <a:ln w="9525">
                  <a:solidFill>
                    <a:schemeClr val="bg1"/>
                  </a:solidFill>
                  <a:prstDash val="solid"/>
                </a:ln>
                <a:effectLst>
                  <a:outerShdw blurRad="12700" dist="38100" dir="2700000" algn="tl" rotWithShape="0">
                    <a:schemeClr val="bg1">
                      <a:lumMod val="50000"/>
                    </a:schemeClr>
                  </a:outerShdw>
                </a:effectLst>
                <a:latin typeface="Gill Sans Ultra Bold Condensed" panose="020B0A06020104020203" pitchFamily="34" charset="0"/>
                <a:ea typeface="+mj-ea"/>
                <a:cs typeface="+mj-cs"/>
              </a:rPr>
              <a:t>Ejemplos</a:t>
            </a:r>
            <a:r>
              <a:rPr lang="en-US" b="1" dirty="0">
                <a:ln w="9525">
                  <a:solidFill>
                    <a:schemeClr val="bg1"/>
                  </a:solidFill>
                  <a:prstDash val="solid"/>
                </a:ln>
                <a:effectLst>
                  <a:outerShdw blurRad="12700" dist="38100" dir="2700000" algn="tl" rotWithShape="0">
                    <a:schemeClr val="bg1">
                      <a:lumMod val="50000"/>
                    </a:schemeClr>
                  </a:outerShdw>
                </a:effectLst>
                <a:latin typeface="Gill Sans Ultra Bold Condensed" panose="020B0A06020104020203" pitchFamily="34" charset="0"/>
                <a:ea typeface="+mj-ea"/>
                <a:cs typeface="+mj-cs"/>
              </a:rPr>
              <a:t> de </a:t>
            </a:r>
            <a:r>
              <a:rPr lang="en-US" b="1" dirty="0" err="1">
                <a:ln w="9525">
                  <a:solidFill>
                    <a:schemeClr val="bg1"/>
                  </a:solidFill>
                  <a:prstDash val="solid"/>
                </a:ln>
                <a:effectLst>
                  <a:outerShdw blurRad="12700" dist="38100" dir="2700000" algn="tl" rotWithShape="0">
                    <a:schemeClr val="bg1">
                      <a:lumMod val="50000"/>
                    </a:schemeClr>
                  </a:outerShdw>
                </a:effectLst>
                <a:latin typeface="Gill Sans Ultra Bold Condensed" panose="020B0A06020104020203" pitchFamily="34" charset="0"/>
                <a:ea typeface="+mj-ea"/>
                <a:cs typeface="+mj-cs"/>
              </a:rPr>
              <a:t>Formas</a:t>
            </a:r>
            <a:r>
              <a:rPr lang="en-US" b="1" dirty="0">
                <a:ln w="9525">
                  <a:solidFill>
                    <a:schemeClr val="bg1"/>
                  </a:solidFill>
                  <a:prstDash val="solid"/>
                </a:ln>
                <a:effectLst>
                  <a:outerShdw blurRad="12700" dist="38100" dir="2700000" algn="tl" rotWithShape="0">
                    <a:schemeClr val="bg1">
                      <a:lumMod val="50000"/>
                    </a:schemeClr>
                  </a:outerShdw>
                </a:effectLst>
                <a:latin typeface="Gill Sans Ultra Bold Condensed" panose="020B0A06020104020203" pitchFamily="34" charset="0"/>
                <a:ea typeface="+mj-ea"/>
                <a:cs typeface="+mj-cs"/>
              </a:rPr>
              <a:t> </a:t>
            </a:r>
            <a:r>
              <a:rPr lang="en-US" b="1" dirty="0" err="1">
                <a:ln w="9525">
                  <a:solidFill>
                    <a:schemeClr val="bg1"/>
                  </a:solidFill>
                  <a:prstDash val="solid"/>
                </a:ln>
                <a:effectLst>
                  <a:outerShdw blurRad="12700" dist="38100" dir="2700000" algn="tl" rotWithShape="0">
                    <a:schemeClr val="bg1">
                      <a:lumMod val="50000"/>
                    </a:schemeClr>
                  </a:outerShdw>
                </a:effectLst>
                <a:latin typeface="Gill Sans Ultra Bold Condensed" panose="020B0A06020104020203" pitchFamily="34" charset="0"/>
                <a:ea typeface="+mj-ea"/>
                <a:cs typeface="+mj-cs"/>
              </a:rPr>
              <a:t>Médicas</a:t>
            </a:r>
            <a:endParaRPr lang="en-US" b="1" dirty="0">
              <a:ln w="9525">
                <a:solidFill>
                  <a:schemeClr val="bg1"/>
                </a:solidFill>
                <a:prstDash val="solid"/>
              </a:ln>
              <a:effectLst>
                <a:outerShdw blurRad="12700" dist="38100" dir="2700000" algn="tl" rotWithShape="0">
                  <a:schemeClr val="bg1">
                    <a:lumMod val="50000"/>
                  </a:schemeClr>
                </a:outerShdw>
              </a:effectLst>
              <a:latin typeface="Gill Sans Ultra Bold Condensed" panose="020B0A06020104020203" pitchFamily="34" charset="0"/>
              <a:ea typeface="+mj-ea"/>
              <a:cs typeface="+mj-cs"/>
            </a:endParaRPr>
          </a:p>
          <a:p>
            <a:pPr algn="ctr" eaLnBrk="1" fontAlgn="auto" hangingPunct="1">
              <a:spcBef>
                <a:spcPts val="0"/>
              </a:spcBef>
              <a:spcAft>
                <a:spcPts val="0"/>
              </a:spcAft>
              <a:defRPr/>
            </a:pPr>
            <a:r>
              <a:rPr lang="en-US" b="1" dirty="0">
                <a:ln w="9525">
                  <a:solidFill>
                    <a:schemeClr val="bg1"/>
                  </a:solidFill>
                  <a:prstDash val="solid"/>
                </a:ln>
                <a:effectLst>
                  <a:outerShdw blurRad="12700" dist="38100" dir="2700000" algn="tl" rotWithShape="0">
                    <a:schemeClr val="bg1">
                      <a:lumMod val="50000"/>
                    </a:schemeClr>
                  </a:outerShdw>
                </a:effectLst>
                <a:latin typeface="Gill Sans Ultra Bold Condensed" panose="020B0A06020104020203" pitchFamily="34" charset="0"/>
                <a:ea typeface="+mj-ea"/>
                <a:cs typeface="+mj-cs"/>
              </a:rPr>
              <a:t>en </a:t>
            </a:r>
          </a:p>
          <a:p>
            <a:pPr algn="ctr" eaLnBrk="1" fontAlgn="auto" hangingPunct="1">
              <a:spcBef>
                <a:spcPts val="0"/>
              </a:spcBef>
              <a:spcAft>
                <a:spcPts val="0"/>
              </a:spcAft>
              <a:defRPr/>
            </a:pPr>
            <a:r>
              <a:rPr lang="en-US" b="1" dirty="0" err="1">
                <a:ln w="9525">
                  <a:solidFill>
                    <a:schemeClr val="bg1"/>
                  </a:solidFill>
                  <a:prstDash val="solid"/>
                </a:ln>
                <a:effectLst>
                  <a:outerShdw blurRad="12700" dist="38100" dir="2700000" algn="tl" rotWithShape="0">
                    <a:schemeClr val="bg1">
                      <a:lumMod val="50000"/>
                    </a:schemeClr>
                  </a:outerShdw>
                </a:effectLst>
                <a:latin typeface="Gill Sans Ultra Bold Condensed" panose="020B0A06020104020203" pitchFamily="34" charset="0"/>
                <a:ea typeface="+mj-ea"/>
                <a:cs typeface="+mj-cs"/>
              </a:rPr>
              <a:t>Apéndice</a:t>
            </a:r>
            <a:r>
              <a:rPr lang="en-US" b="1" dirty="0">
                <a:ln w="9525">
                  <a:solidFill>
                    <a:schemeClr val="bg1"/>
                  </a:solidFill>
                  <a:prstDash val="solid"/>
                </a:ln>
                <a:effectLst>
                  <a:outerShdw blurRad="12700" dist="38100" dir="2700000" algn="tl" rotWithShape="0">
                    <a:schemeClr val="bg1">
                      <a:lumMod val="50000"/>
                    </a:schemeClr>
                  </a:outerShdw>
                </a:effectLst>
                <a:latin typeface="Gill Sans Ultra Bold Condensed" panose="020B0A06020104020203" pitchFamily="34" charset="0"/>
                <a:ea typeface="+mj-ea"/>
                <a:cs typeface="+mj-cs"/>
              </a:rPr>
              <a:t> B de la Norma</a:t>
            </a:r>
          </a:p>
        </p:txBody>
      </p:sp>
      <p:sp>
        <p:nvSpPr>
          <p:cNvPr id="125957" name="Rectangle 5"/>
          <p:cNvSpPr>
            <a:spLocks noChangeArrowheads="1"/>
          </p:cNvSpPr>
          <p:nvPr/>
        </p:nvSpPr>
        <p:spPr bwMode="auto">
          <a:xfrm>
            <a:off x="139700" y="5345113"/>
            <a:ext cx="88312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just" eaLnBrk="1" hangingPunct="1">
              <a:spcAft>
                <a:spcPts val="1200"/>
              </a:spcAft>
            </a:pPr>
            <a:r>
              <a:rPr lang="en-US" altLang="en-US" sz="2000"/>
              <a:t>Si el empleado provee una autorización escrita, la opinión escrita ofrecida al empleador podría también incluir limitaciones recomendadas sobre la exposición del empleado a sílice cristalina respirable y la referencia a un especialista.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3"/>
          <p:cNvSpPr>
            <a:spLocks noGrp="1"/>
          </p:cNvSpPr>
          <p:nvPr>
            <p:ph type="title"/>
          </p:nvPr>
        </p:nvSpPr>
        <p:spPr bwMode="auto">
          <a:xfrm>
            <a:off x="1365250" y="368300"/>
            <a:ext cx="8229600" cy="976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200" b="1" dirty="0" err="1">
                <a:solidFill>
                  <a:srgbClr val="FFFFFF"/>
                </a:solidFill>
                <a:latin typeface="Arial" panose="020B0604020202020204" pitchFamily="34" charset="0"/>
                <a:cs typeface="Tahoma" panose="020B0604030504040204" pitchFamily="34" charset="0"/>
              </a:rPr>
              <a:t>Propósito</a:t>
            </a:r>
            <a:r>
              <a:rPr lang="en-US" altLang="en-US" sz="3200" b="1" dirty="0">
                <a:solidFill>
                  <a:srgbClr val="FFFFFF"/>
                </a:solidFill>
                <a:latin typeface="Arial" panose="020B0604020202020204" pitchFamily="34" charset="0"/>
                <a:cs typeface="Tahoma" panose="020B0604030504040204" pitchFamily="34" charset="0"/>
              </a:rPr>
              <a:t> de </a:t>
            </a:r>
            <a:r>
              <a:rPr lang="en-US" altLang="en-US" sz="3200" b="1" dirty="0" err="1">
                <a:solidFill>
                  <a:srgbClr val="FFFFFF"/>
                </a:solidFill>
                <a:latin typeface="Arial" panose="020B0604020202020204" pitchFamily="34" charset="0"/>
                <a:cs typeface="Tahoma" panose="020B0604030504040204" pitchFamily="34" charset="0"/>
              </a:rPr>
              <a:t>este</a:t>
            </a:r>
            <a:r>
              <a:rPr lang="en-US" altLang="en-US" sz="3200" b="1" dirty="0">
                <a:solidFill>
                  <a:srgbClr val="FFFFFF"/>
                </a:solidFill>
                <a:latin typeface="Arial" panose="020B0604020202020204" pitchFamily="34" charset="0"/>
                <a:cs typeface="Tahoma" panose="020B0604030504040204" pitchFamily="34" charset="0"/>
              </a:rPr>
              <a:t> </a:t>
            </a:r>
            <a:r>
              <a:rPr lang="en-US" altLang="en-US" sz="3200" b="1" dirty="0" err="1">
                <a:solidFill>
                  <a:srgbClr val="FFFFFF"/>
                </a:solidFill>
                <a:latin typeface="Arial" panose="020B0604020202020204" pitchFamily="34" charset="0"/>
                <a:cs typeface="Tahoma" panose="020B0604030504040204" pitchFamily="34" charset="0"/>
              </a:rPr>
              <a:t>Entrenamiento</a:t>
            </a:r>
            <a:endParaRPr lang="en-US" altLang="en-US" sz="3200" b="1" dirty="0">
              <a:solidFill>
                <a:srgbClr val="FFFFFF"/>
              </a:solidFill>
              <a:latin typeface="Arial" panose="020B0604020202020204" pitchFamily="34" charset="0"/>
              <a:cs typeface="Tahoma" panose="020B0604030504040204" pitchFamily="34" charset="0"/>
            </a:endParaRPr>
          </a:p>
        </p:txBody>
      </p:sp>
      <p:sp>
        <p:nvSpPr>
          <p:cNvPr id="17412" name="Content Placeholder 2"/>
          <p:cNvSpPr>
            <a:spLocks noGrp="1"/>
          </p:cNvSpPr>
          <p:nvPr>
            <p:ph idx="1"/>
          </p:nvPr>
        </p:nvSpPr>
        <p:spPr bwMode="auto">
          <a:xfrm>
            <a:off x="457200" y="1600200"/>
            <a:ext cx="8229600" cy="4111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800100" lvl="1" indent="-342900">
              <a:spcAft>
                <a:spcPts val="600"/>
              </a:spcAft>
              <a:buFont typeface="Arial" panose="020B0604020202020204" pitchFamily="34" charset="0"/>
              <a:buChar char="•"/>
            </a:pPr>
            <a:r>
              <a:rPr lang="en-US" altLang="en-US" sz="2200">
                <a:latin typeface="Times New Roman" panose="02020603050405020304" pitchFamily="18" charset="0"/>
                <a:cs typeface="Times New Roman" panose="02020603050405020304" pitchFamily="18" charset="0"/>
              </a:rPr>
              <a:t>OSHA ha emitido un nuevo estándar (CFR 1926.1153) para reducir las enfermedades relacionadas a la sílice cristalina respirable en trabajadores de los Estados Unidos limitando su exposición a sílice cristalina respirable </a:t>
            </a:r>
          </a:p>
          <a:p>
            <a:pPr marL="800100" lvl="1" indent="-342900">
              <a:spcAft>
                <a:spcPts val="600"/>
              </a:spcAft>
              <a:buFont typeface="Arial" panose="020B0604020202020204" pitchFamily="34" charset="0"/>
              <a:buChar char="•"/>
            </a:pPr>
            <a:r>
              <a:rPr lang="en-US" altLang="en-US" sz="2200">
                <a:latin typeface="Times New Roman" panose="02020603050405020304" pitchFamily="18" charset="0"/>
                <a:cs typeface="Times New Roman" panose="02020603050405020304" pitchFamily="18" charset="0"/>
              </a:rPr>
              <a:t>El entrenamiento</a:t>
            </a:r>
            <a:r>
              <a:rPr lang="en-US" altLang="en-US" sz="2200" b="1">
                <a:latin typeface="Times New Roman" panose="02020603050405020304" pitchFamily="18" charset="0"/>
                <a:cs typeface="Times New Roman" panose="02020603050405020304" pitchFamily="18" charset="0"/>
              </a:rPr>
              <a:t> </a:t>
            </a:r>
            <a:r>
              <a:rPr lang="en-US" altLang="en-US" sz="2200">
                <a:latin typeface="Times New Roman" panose="02020603050405020304" pitchFamily="18" charset="0"/>
                <a:cs typeface="Times New Roman" panose="02020603050405020304" pitchFamily="18" charset="0"/>
              </a:rPr>
              <a:t>provisto acá apunta a </a:t>
            </a:r>
          </a:p>
          <a:p>
            <a:pPr lvl="2">
              <a:spcAft>
                <a:spcPts val="600"/>
              </a:spcAft>
            </a:pPr>
            <a:r>
              <a:rPr lang="en-US" altLang="en-US" sz="2200">
                <a:latin typeface="Times New Roman" panose="02020603050405020304" pitchFamily="18" charset="0"/>
                <a:cs typeface="Times New Roman" panose="02020603050405020304" pitchFamily="18" charset="0"/>
              </a:rPr>
              <a:t>Aumentar la conciencia de los trabajadores sobre los serios riesgos a la salud del polvo de sílice.</a:t>
            </a:r>
          </a:p>
          <a:p>
            <a:pPr lvl="2">
              <a:spcAft>
                <a:spcPts val="600"/>
              </a:spcAft>
            </a:pPr>
            <a:r>
              <a:rPr lang="en-US" altLang="en-US" sz="2200">
                <a:latin typeface="Times New Roman" panose="02020603050405020304" pitchFamily="18" charset="0"/>
                <a:cs typeface="Times New Roman" panose="02020603050405020304" pitchFamily="18" charset="0"/>
              </a:rPr>
              <a:t>Proveer</a:t>
            </a:r>
            <a:r>
              <a:rPr lang="en-US" altLang="en-US" sz="2200" b="1">
                <a:latin typeface="Times New Roman" panose="02020603050405020304" pitchFamily="18" charset="0"/>
                <a:cs typeface="Times New Roman" panose="02020603050405020304" pitchFamily="18" charset="0"/>
              </a:rPr>
              <a:t> </a:t>
            </a:r>
            <a:r>
              <a:rPr lang="en-US" altLang="en-US" sz="2200">
                <a:latin typeface="Times New Roman" panose="02020603050405020304" pitchFamily="18" charset="0"/>
                <a:cs typeface="Times New Roman" panose="02020603050405020304" pitchFamily="18" charset="0"/>
              </a:rPr>
              <a:t>el conocimiento</a:t>
            </a:r>
            <a:r>
              <a:rPr lang="en-US" altLang="en-US" sz="2200" b="1">
                <a:latin typeface="Times New Roman" panose="02020603050405020304" pitchFamily="18" charset="0"/>
                <a:cs typeface="Times New Roman" panose="02020603050405020304" pitchFamily="18" charset="0"/>
              </a:rPr>
              <a:t> </a:t>
            </a:r>
            <a:r>
              <a:rPr lang="en-US" altLang="en-US" sz="2200">
                <a:latin typeface="Times New Roman" panose="02020603050405020304" pitchFamily="18" charset="0"/>
                <a:cs typeface="Times New Roman" panose="02020603050405020304" pitchFamily="18" charset="0"/>
              </a:rPr>
              <a:t>necesario para el desempeño seguro del trabajo cuando hay exposición a sílice así como formas de limitar la exposición a sílice debajo de los </a:t>
            </a:r>
            <a:r>
              <a:rPr lang="en-US" altLang="en-US" sz="2200" b="1">
                <a:latin typeface="Times New Roman" panose="02020603050405020304" pitchFamily="18" charset="0"/>
                <a:cs typeface="Times New Roman" panose="02020603050405020304" pitchFamily="18" charset="0"/>
              </a:rPr>
              <a:t>Límites de Exposición Permisibles (PEL)</a:t>
            </a:r>
          </a:p>
        </p:txBody>
      </p:sp>
      <p:pic>
        <p:nvPicPr>
          <p:cNvPr id="5" name="Picture 4" descr="Image result for safety fir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0307" y="5462336"/>
            <a:ext cx="3015114" cy="12753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bwMode="auto">
          <a:xfrm>
            <a:off x="2144713" y="177800"/>
            <a:ext cx="6999287"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200" b="1" dirty="0" err="1">
                <a:solidFill>
                  <a:srgbClr val="FFFFFF"/>
                </a:solidFill>
                <a:latin typeface="Arial" panose="020B0604020202020204" pitchFamily="34" charset="0"/>
                <a:cs typeface="Tahoma" panose="020B0604030504040204" pitchFamily="34" charset="0"/>
              </a:rPr>
              <a:t>Comunicación</a:t>
            </a:r>
            <a:r>
              <a:rPr lang="en-US" altLang="en-US" sz="3200" b="1" dirty="0">
                <a:solidFill>
                  <a:srgbClr val="FFFFFF"/>
                </a:solidFill>
                <a:latin typeface="Arial" panose="020B0604020202020204" pitchFamily="34" charset="0"/>
                <a:cs typeface="Tahoma" panose="020B0604030504040204" pitchFamily="34" charset="0"/>
              </a:rPr>
              <a:t> de </a:t>
            </a:r>
            <a:r>
              <a:rPr lang="en-US" altLang="en-US" sz="3200" b="1" dirty="0" err="1">
                <a:solidFill>
                  <a:srgbClr val="FFFFFF"/>
                </a:solidFill>
                <a:latin typeface="Arial" panose="020B0604020202020204" pitchFamily="34" charset="0"/>
                <a:cs typeface="Tahoma" panose="020B0604030504040204" pitchFamily="34" charset="0"/>
              </a:rPr>
              <a:t>Riesgos</a:t>
            </a:r>
            <a:r>
              <a:rPr lang="en-US" altLang="en-US" sz="3200" b="1" dirty="0">
                <a:solidFill>
                  <a:srgbClr val="FFFFFF"/>
                </a:solidFill>
                <a:latin typeface="Arial" panose="020B0604020202020204" pitchFamily="34" charset="0"/>
                <a:cs typeface="Tahoma" panose="020B0604030504040204" pitchFamily="34" charset="0"/>
              </a:rPr>
              <a:t> de </a:t>
            </a:r>
            <a:r>
              <a:rPr lang="en-US" altLang="en-US" sz="3200" b="1" dirty="0" err="1">
                <a:solidFill>
                  <a:srgbClr val="FFFFFF"/>
                </a:solidFill>
                <a:latin typeface="Arial" panose="020B0604020202020204" pitchFamily="34" charset="0"/>
                <a:cs typeface="Tahoma" panose="020B0604030504040204" pitchFamily="34" charset="0"/>
              </a:rPr>
              <a:t>Sílice</a:t>
            </a:r>
            <a:endParaRPr lang="en-US" altLang="en-US" sz="3200" b="1" dirty="0">
              <a:solidFill>
                <a:srgbClr val="FFFFFF"/>
              </a:solidFill>
              <a:latin typeface="Arial" panose="020B0604020202020204" pitchFamily="34" charset="0"/>
              <a:cs typeface="Tahoma" panose="020B0604030504040204" pitchFamily="34" charset="0"/>
            </a:endParaRPr>
          </a:p>
        </p:txBody>
      </p:sp>
      <p:sp>
        <p:nvSpPr>
          <p:cNvPr id="128003" name="Content Placeholder 2"/>
          <p:cNvSpPr>
            <a:spLocks noGrp="1"/>
          </p:cNvSpPr>
          <p:nvPr>
            <p:ph idx="1"/>
          </p:nvPr>
        </p:nvSpPr>
        <p:spPr bwMode="auto">
          <a:xfrm>
            <a:off x="0" y="1285875"/>
            <a:ext cx="6369050" cy="4913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just">
              <a:spcAft>
                <a:spcPts val="1200"/>
              </a:spcAft>
            </a:pPr>
            <a:r>
              <a:rPr lang="en-US" altLang="en-US" sz="2000">
                <a:latin typeface="Times New Roman" panose="02020603050405020304" pitchFamily="18" charset="0"/>
                <a:cs typeface="Times New Roman" panose="02020603050405020304" pitchFamily="18" charset="0"/>
              </a:rPr>
              <a:t>Los Empleadores están </a:t>
            </a:r>
            <a:r>
              <a:rPr lang="en-US" altLang="en-US" sz="2000" b="1" u="sng">
                <a:latin typeface="Times New Roman" panose="02020603050405020304" pitchFamily="18" charset="0"/>
                <a:cs typeface="Times New Roman" panose="02020603050405020304" pitchFamily="18" charset="0"/>
              </a:rPr>
              <a:t>obligados</a:t>
            </a:r>
            <a:r>
              <a:rPr lang="en-US" altLang="en-US" sz="2000">
                <a:latin typeface="Times New Roman" panose="02020603050405020304" pitchFamily="18" charset="0"/>
                <a:cs typeface="Times New Roman" panose="02020603050405020304" pitchFamily="18" charset="0"/>
              </a:rPr>
              <a:t> a cumplir con la Norma de Comunicación de Riesgos de OSHA - HCS (29 CFR 1910.1200). </a:t>
            </a:r>
          </a:p>
          <a:p>
            <a:pPr marL="800100" lvl="1" indent="-342900" algn="just">
              <a:spcAft>
                <a:spcPts val="1200"/>
              </a:spcAft>
              <a:buFont typeface="Wingdings" panose="05000000000000000000" pitchFamily="2" charset="2"/>
              <a:buChar char="Ø"/>
            </a:pPr>
            <a:r>
              <a:rPr lang="en-US" altLang="en-US" sz="2000">
                <a:latin typeface="Times New Roman" panose="02020603050405020304" pitchFamily="18" charset="0"/>
                <a:cs typeface="Times New Roman" panose="02020603050405020304" pitchFamily="18" charset="0"/>
              </a:rPr>
              <a:t>La HCS requiere que los empleadores informen a los empleados sobre químicos peligrosos en el lugar de trabajo, como sílice cristalina respirable, a través de sus programas escritos de comunicación de riesgos. </a:t>
            </a:r>
          </a:p>
          <a:p>
            <a:pPr algn="just">
              <a:spcAft>
                <a:spcPts val="1200"/>
              </a:spcAft>
            </a:pPr>
            <a:r>
              <a:rPr lang="en-US" altLang="en-US" sz="2000">
                <a:latin typeface="Times New Roman" panose="02020603050405020304" pitchFamily="18" charset="0"/>
                <a:cs typeface="Times New Roman" panose="02020603050405020304" pitchFamily="18" charset="0"/>
              </a:rPr>
              <a:t>Los empleadores deben abordar al menos los riesgos a la salud de cáncer, efectos pulmonares, efectos en el sistema inmunológico y efectos renales como parte  del programa de comunicación de riesgos para sílice cristalina respirable. </a:t>
            </a:r>
          </a:p>
          <a:p>
            <a:pPr algn="just">
              <a:spcAft>
                <a:spcPts val="1200"/>
              </a:spcAft>
            </a:pPr>
            <a:r>
              <a:rPr lang="en-US" altLang="en-US" sz="2000">
                <a:latin typeface="Times New Roman" panose="02020603050405020304" pitchFamily="18" charset="0"/>
                <a:cs typeface="Times New Roman" panose="02020603050405020304" pitchFamily="18" charset="0"/>
              </a:rPr>
              <a:t>Los programas escritos de comunicación de riesgos deben describir como se cumplirán los requisitos de etiquetado de contenedores, hojas de datos de seguridad (SDSs), y entrenamiento de empleados. </a:t>
            </a:r>
          </a:p>
        </p:txBody>
      </p:sp>
      <p:pic>
        <p:nvPicPr>
          <p:cNvPr id="128004" name="Picture 2" descr="https://www.osha.gov/dsg/hazcom/images/header_3.jpg" title="HAZCOM/GHS PICTOGRAMS"/>
          <p:cNvPicPr>
            <a:picLocks noChangeAspect="1" noChangeArrowheads="1"/>
          </p:cNvPicPr>
          <p:nvPr/>
        </p:nvPicPr>
        <p:blipFill>
          <a:blip r:embed="rId3">
            <a:extLst>
              <a:ext uri="{28A0092B-C50C-407E-A947-70E740481C1C}">
                <a14:useLocalDpi xmlns:a14="http://schemas.microsoft.com/office/drawing/2010/main" val="0"/>
              </a:ext>
            </a:extLst>
          </a:blip>
          <a:srcRect l="10141" r="6927"/>
          <a:stretch>
            <a:fillRect/>
          </a:stretch>
        </p:blipFill>
        <p:spPr bwMode="auto">
          <a:xfrm>
            <a:off x="6700838" y="1701800"/>
            <a:ext cx="2227262"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bwMode="auto">
          <a:xfrm>
            <a:off x="1995488" y="177800"/>
            <a:ext cx="69977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200" b="1" dirty="0" err="1">
                <a:solidFill>
                  <a:srgbClr val="FFFFFF"/>
                </a:solidFill>
                <a:latin typeface="Arial" panose="020B0604020202020204" pitchFamily="34" charset="0"/>
                <a:cs typeface="Tahoma" panose="020B0604030504040204" pitchFamily="34" charset="0"/>
              </a:rPr>
              <a:t>Comunicación</a:t>
            </a:r>
            <a:r>
              <a:rPr lang="en-US" altLang="en-US" sz="3200" b="1" dirty="0">
                <a:solidFill>
                  <a:srgbClr val="FFFFFF"/>
                </a:solidFill>
                <a:latin typeface="Arial" panose="020B0604020202020204" pitchFamily="34" charset="0"/>
                <a:cs typeface="Tahoma" panose="020B0604030504040204" pitchFamily="34" charset="0"/>
              </a:rPr>
              <a:t> de </a:t>
            </a:r>
            <a:r>
              <a:rPr lang="en-US" altLang="en-US" sz="3200" b="1" dirty="0" err="1">
                <a:solidFill>
                  <a:srgbClr val="FFFFFF"/>
                </a:solidFill>
                <a:latin typeface="Arial" panose="020B0604020202020204" pitchFamily="34" charset="0"/>
                <a:cs typeface="Tahoma" panose="020B0604030504040204" pitchFamily="34" charset="0"/>
              </a:rPr>
              <a:t>Riesgos</a:t>
            </a:r>
            <a:r>
              <a:rPr lang="en-US" altLang="en-US" sz="3200" b="1" dirty="0">
                <a:solidFill>
                  <a:srgbClr val="FFFFFF"/>
                </a:solidFill>
                <a:latin typeface="Arial" panose="020B0604020202020204" pitchFamily="34" charset="0"/>
                <a:cs typeface="Tahoma" panose="020B0604030504040204" pitchFamily="34" charset="0"/>
              </a:rPr>
              <a:t> de </a:t>
            </a:r>
            <a:r>
              <a:rPr lang="en-US" altLang="en-US" sz="3200" b="1" dirty="0" err="1">
                <a:solidFill>
                  <a:srgbClr val="FFFFFF"/>
                </a:solidFill>
                <a:latin typeface="Arial" panose="020B0604020202020204" pitchFamily="34" charset="0"/>
                <a:cs typeface="Tahoma" panose="020B0604030504040204" pitchFamily="34" charset="0"/>
              </a:rPr>
              <a:t>Sílice</a:t>
            </a:r>
            <a:r>
              <a:rPr lang="en-US" altLang="en-US" sz="3200" b="1" dirty="0">
                <a:solidFill>
                  <a:srgbClr val="FFFFFF"/>
                </a:solidFill>
                <a:latin typeface="Arial" panose="020B0604020202020204" pitchFamily="34" charset="0"/>
                <a:cs typeface="Tahoma" panose="020B0604030504040204" pitchFamily="34" charset="0"/>
              </a:rPr>
              <a:t> – cont.</a:t>
            </a:r>
          </a:p>
        </p:txBody>
      </p:sp>
      <p:sp>
        <p:nvSpPr>
          <p:cNvPr id="130051" name="Content Placeholder 2"/>
          <p:cNvSpPr>
            <a:spLocks noGrp="1"/>
          </p:cNvSpPr>
          <p:nvPr>
            <p:ph idx="1"/>
          </p:nvPr>
        </p:nvSpPr>
        <p:spPr bwMode="auto">
          <a:xfrm>
            <a:off x="0" y="1293813"/>
            <a:ext cx="9144000" cy="4467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just">
              <a:spcAft>
                <a:spcPts val="1200"/>
              </a:spcAft>
            </a:pPr>
            <a:r>
              <a:rPr lang="en-US" altLang="en-US" sz="2200">
                <a:latin typeface="Times New Roman" panose="02020603050405020304" pitchFamily="18" charset="0"/>
                <a:cs typeface="Times New Roman" panose="02020603050405020304" pitchFamily="18" charset="0"/>
              </a:rPr>
              <a:t>Bajo la HCS, los empleadores deben</a:t>
            </a:r>
          </a:p>
          <a:p>
            <a:pPr lvl="2" algn="just">
              <a:spcAft>
                <a:spcPts val="1200"/>
              </a:spcAft>
              <a:buFont typeface="Wingdings" panose="05000000000000000000" pitchFamily="2" charset="2"/>
              <a:buChar char="§"/>
            </a:pPr>
            <a:r>
              <a:rPr lang="en-US" altLang="en-US" sz="2200">
                <a:latin typeface="Times New Roman" panose="02020603050405020304" pitchFamily="18" charset="0"/>
                <a:cs typeface="Times New Roman" panose="02020603050405020304" pitchFamily="18" charset="0"/>
              </a:rPr>
              <a:t>Informar a los empleados sobre los requisitos generales de la  HCS</a:t>
            </a:r>
          </a:p>
          <a:p>
            <a:pPr lvl="2" algn="just">
              <a:spcAft>
                <a:spcPts val="1200"/>
              </a:spcAft>
              <a:buFont typeface="Wingdings" panose="05000000000000000000" pitchFamily="2" charset="2"/>
              <a:buChar char="§"/>
            </a:pPr>
            <a:r>
              <a:rPr lang="en-US" altLang="en-US" sz="2200">
                <a:latin typeface="Times New Roman" panose="02020603050405020304" pitchFamily="18" charset="0"/>
                <a:cs typeface="Times New Roman" panose="02020603050405020304" pitchFamily="18" charset="0"/>
              </a:rPr>
              <a:t>Entrenar empleados sobre cómo detectar la presencia o liberación de químicos peligrosos en el área de trabajo. </a:t>
            </a:r>
          </a:p>
          <a:p>
            <a:pPr lvl="2" algn="just">
              <a:spcAft>
                <a:spcPts val="1200"/>
              </a:spcAft>
              <a:buFont typeface="Wingdings" panose="05000000000000000000" pitchFamily="2" charset="2"/>
              <a:buChar char="§"/>
            </a:pPr>
            <a:r>
              <a:rPr lang="en-US" altLang="en-US" sz="2200">
                <a:latin typeface="Times New Roman" panose="02020603050405020304" pitchFamily="18" charset="0"/>
                <a:cs typeface="Times New Roman" panose="02020603050405020304" pitchFamily="18" charset="0"/>
              </a:rPr>
              <a:t>Entrenar a los empleados sobre detalles del programa de comunicación de riesgos desarrollado por el empleador, específico para el lugar de trabajo, como el etiquetado de contenedores, sistema de etiquetado en el lugar de trabajo, SDSs, y sobre cómo los empleados pueden obtener y usar esta información de riesgos.  </a:t>
            </a:r>
          </a:p>
          <a:p>
            <a:pPr algn="just">
              <a:spcAft>
                <a:spcPts val="1200"/>
              </a:spcAft>
            </a:pPr>
            <a:r>
              <a:rPr lang="en-US" altLang="en-US" sz="2200">
                <a:latin typeface="Times New Roman" panose="02020603050405020304" pitchFamily="18" charset="0"/>
                <a:cs typeface="Times New Roman" panose="02020603050405020304" pitchFamily="18" charset="0"/>
              </a:rPr>
              <a:t>Los empleadores deben tener disponible</a:t>
            </a:r>
            <a:r>
              <a:rPr lang="en-US" altLang="en-US" sz="2200" b="1">
                <a:latin typeface="Times New Roman" panose="02020603050405020304" pitchFamily="18" charset="0"/>
                <a:cs typeface="Times New Roman" panose="02020603050405020304" pitchFamily="18" charset="0"/>
              </a:rPr>
              <a:t> </a:t>
            </a:r>
            <a:r>
              <a:rPr lang="en-US" altLang="en-US" sz="2200">
                <a:latin typeface="Times New Roman" panose="02020603050405020304" pitchFamily="18" charset="0"/>
                <a:cs typeface="Times New Roman" panose="02020603050405020304" pitchFamily="18" charset="0"/>
              </a:rPr>
              <a:t>sin costo alguno para cada empleado una copia de la norma de sílice cristalina respirable</a:t>
            </a:r>
            <a:r>
              <a:rPr lang="en-US" altLang="en-US" sz="2200" b="1">
                <a:latin typeface="Times New Roman" panose="02020603050405020304" pitchFamily="18" charset="0"/>
                <a:cs typeface="Times New Roman" panose="02020603050405020304" pitchFamily="18" charset="0"/>
              </a:rPr>
              <a:t> </a:t>
            </a:r>
            <a:r>
              <a:rPr lang="en-US" altLang="en-US" sz="2200">
                <a:latin typeface="Times New Roman" panose="02020603050405020304" pitchFamily="18" charset="0"/>
                <a:cs typeface="Times New Roman" panose="02020603050405020304" pitchFamily="18" charset="0"/>
              </a:rPr>
              <a:t>cubierta por la norma.</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bwMode="auto">
          <a:xfrm>
            <a:off x="1998663" y="127000"/>
            <a:ext cx="7272337"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000" b="1" dirty="0" err="1">
                <a:solidFill>
                  <a:srgbClr val="FFFFFF"/>
                </a:solidFill>
                <a:latin typeface="Arial" panose="020B0604020202020204" pitchFamily="34" charset="0"/>
                <a:cs typeface="Tahoma" panose="020B0604030504040204" pitchFamily="34" charset="0"/>
              </a:rPr>
              <a:t>Comunicación</a:t>
            </a:r>
            <a:r>
              <a:rPr lang="en-US" altLang="en-US" sz="3000" b="1" dirty="0">
                <a:solidFill>
                  <a:srgbClr val="FFFFFF"/>
                </a:solidFill>
                <a:latin typeface="Arial" panose="020B0604020202020204" pitchFamily="34" charset="0"/>
                <a:cs typeface="Tahoma" panose="020B0604030504040204" pitchFamily="34" charset="0"/>
              </a:rPr>
              <a:t> de </a:t>
            </a:r>
            <a:r>
              <a:rPr lang="en-US" altLang="en-US" sz="3000" b="1" dirty="0" err="1">
                <a:solidFill>
                  <a:srgbClr val="FFFFFF"/>
                </a:solidFill>
                <a:latin typeface="Arial" panose="020B0604020202020204" pitchFamily="34" charset="0"/>
                <a:cs typeface="Tahoma" panose="020B0604030504040204" pitchFamily="34" charset="0"/>
              </a:rPr>
              <a:t>Riesgos</a:t>
            </a:r>
            <a:r>
              <a:rPr lang="en-US" altLang="en-US" sz="3000" b="1" dirty="0">
                <a:solidFill>
                  <a:srgbClr val="FFFFFF"/>
                </a:solidFill>
                <a:latin typeface="Arial" panose="020B0604020202020204" pitchFamily="34" charset="0"/>
                <a:cs typeface="Tahoma" panose="020B0604030504040204" pitchFamily="34" charset="0"/>
              </a:rPr>
              <a:t> de </a:t>
            </a:r>
            <a:r>
              <a:rPr lang="en-US" altLang="en-US" sz="3000" b="1" dirty="0" err="1">
                <a:solidFill>
                  <a:srgbClr val="FFFFFF"/>
                </a:solidFill>
                <a:latin typeface="Arial" panose="020B0604020202020204" pitchFamily="34" charset="0"/>
                <a:cs typeface="Tahoma" panose="020B0604030504040204" pitchFamily="34" charset="0"/>
              </a:rPr>
              <a:t>Sílice</a:t>
            </a:r>
            <a:r>
              <a:rPr lang="en-US" altLang="en-US" sz="3000" b="1" dirty="0">
                <a:solidFill>
                  <a:srgbClr val="FFFFFF"/>
                </a:solidFill>
                <a:latin typeface="Arial" panose="020B0604020202020204" pitchFamily="34" charset="0"/>
                <a:cs typeface="Tahoma" panose="020B0604030504040204" pitchFamily="34" charset="0"/>
              </a:rPr>
              <a:t> -   </a:t>
            </a:r>
            <a:r>
              <a:rPr lang="en-US" altLang="en-US" sz="3000" b="1" dirty="0" err="1">
                <a:solidFill>
                  <a:srgbClr val="FFFFFF"/>
                </a:solidFill>
                <a:latin typeface="Arial" panose="020B0604020202020204" pitchFamily="34" charset="0"/>
                <a:cs typeface="Tahoma" panose="020B0604030504040204" pitchFamily="34" charset="0"/>
              </a:rPr>
              <a:t>Hojas</a:t>
            </a:r>
            <a:r>
              <a:rPr lang="en-US" altLang="en-US" sz="3000" b="1" dirty="0">
                <a:solidFill>
                  <a:srgbClr val="FFFFFF"/>
                </a:solidFill>
                <a:latin typeface="Arial" panose="020B0604020202020204" pitchFamily="34" charset="0"/>
                <a:cs typeface="Tahoma" panose="020B0604030504040204" pitchFamily="34" charset="0"/>
              </a:rPr>
              <a:t> de </a:t>
            </a:r>
            <a:r>
              <a:rPr lang="en-US" altLang="en-US" sz="3000" b="1" dirty="0" err="1">
                <a:solidFill>
                  <a:srgbClr val="FFFFFF"/>
                </a:solidFill>
                <a:latin typeface="Arial" panose="020B0604020202020204" pitchFamily="34" charset="0"/>
                <a:cs typeface="Tahoma" panose="020B0604030504040204" pitchFamily="34" charset="0"/>
              </a:rPr>
              <a:t>Datos</a:t>
            </a:r>
            <a:r>
              <a:rPr lang="en-US" altLang="en-US" sz="3000" b="1" dirty="0">
                <a:solidFill>
                  <a:srgbClr val="FFFFFF"/>
                </a:solidFill>
                <a:latin typeface="Arial" panose="020B0604020202020204" pitchFamily="34" charset="0"/>
                <a:cs typeface="Tahoma" panose="020B0604030504040204" pitchFamily="34" charset="0"/>
              </a:rPr>
              <a:t> de </a:t>
            </a:r>
            <a:r>
              <a:rPr lang="en-US" altLang="en-US" sz="3000" b="1" dirty="0" err="1">
                <a:solidFill>
                  <a:srgbClr val="FFFFFF"/>
                </a:solidFill>
                <a:latin typeface="Arial" panose="020B0604020202020204" pitchFamily="34" charset="0"/>
                <a:cs typeface="Tahoma" panose="020B0604030504040204" pitchFamily="34" charset="0"/>
              </a:rPr>
              <a:t>Seguridad</a:t>
            </a:r>
            <a:r>
              <a:rPr lang="en-US" altLang="en-US" sz="3000" b="1" dirty="0">
                <a:solidFill>
                  <a:srgbClr val="FFFFFF"/>
                </a:solidFill>
                <a:latin typeface="Arial" panose="020B0604020202020204" pitchFamily="34" charset="0"/>
                <a:cs typeface="Tahoma" panose="020B0604030504040204" pitchFamily="34" charset="0"/>
              </a:rPr>
              <a:t>(SDS) </a:t>
            </a:r>
          </a:p>
        </p:txBody>
      </p:sp>
      <p:sp>
        <p:nvSpPr>
          <p:cNvPr id="132099" name="Content Placeholder 2"/>
          <p:cNvSpPr>
            <a:spLocks noGrp="1"/>
          </p:cNvSpPr>
          <p:nvPr>
            <p:ph idx="1"/>
          </p:nvPr>
        </p:nvSpPr>
        <p:spPr bwMode="auto">
          <a:xfrm>
            <a:off x="0" y="1327150"/>
            <a:ext cx="696595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gn="just">
              <a:spcAft>
                <a:spcPts val="1200"/>
              </a:spcAft>
            </a:pPr>
            <a:r>
              <a:rPr lang="en-US" altLang="en-US" sz="2400">
                <a:latin typeface="Times New Roman" panose="02020603050405020304" pitchFamily="18" charset="0"/>
                <a:cs typeface="Times New Roman" panose="02020603050405020304" pitchFamily="18" charset="0"/>
              </a:rPr>
              <a:t>Las SDSs incluyen datos sobre todos los materiales o productos que contienen sustancias peligrosas</a:t>
            </a:r>
          </a:p>
          <a:p>
            <a:pPr algn="just">
              <a:spcAft>
                <a:spcPts val="1200"/>
              </a:spcAft>
            </a:pPr>
            <a:r>
              <a:rPr lang="en-US" altLang="en-US" sz="2400">
                <a:latin typeface="Times New Roman" panose="02020603050405020304" pitchFamily="18" charset="0"/>
                <a:cs typeface="Times New Roman" panose="02020603050405020304" pitchFamily="18" charset="0"/>
              </a:rPr>
              <a:t>Si un material o producto contiene sílice cristalina en cantidades mayores a 0.1%, </a:t>
            </a:r>
            <a:r>
              <a:rPr lang="en-US" altLang="en-US" sz="2400" b="1" u="sng">
                <a:latin typeface="Times New Roman" panose="02020603050405020304" pitchFamily="18" charset="0"/>
                <a:cs typeface="Times New Roman" panose="02020603050405020304" pitchFamily="18" charset="0"/>
              </a:rPr>
              <a:t>deberá haber una hoja de datos de seguridad del mismo</a:t>
            </a:r>
            <a:endParaRPr lang="en-US" altLang="en-US" sz="2400">
              <a:latin typeface="Times New Roman" panose="02020603050405020304" pitchFamily="18" charset="0"/>
              <a:cs typeface="Times New Roman" panose="02020603050405020304" pitchFamily="18" charset="0"/>
            </a:endParaRPr>
          </a:p>
          <a:p>
            <a:pPr algn="just">
              <a:spcAft>
                <a:spcPts val="1200"/>
              </a:spcAft>
            </a:pPr>
            <a:r>
              <a:rPr lang="en-US" altLang="en-US" sz="2400" b="1" u="sng">
                <a:latin typeface="Times New Roman" panose="02020603050405020304" pitchFamily="18" charset="0"/>
                <a:cs typeface="Times New Roman" panose="02020603050405020304" pitchFamily="18" charset="0"/>
              </a:rPr>
              <a:t>Responsabilidad del fabricante</a:t>
            </a:r>
            <a:r>
              <a:rPr lang="en-US" altLang="en-US" sz="2400">
                <a:latin typeface="Times New Roman" panose="02020603050405020304" pitchFamily="18" charset="0"/>
                <a:cs typeface="Times New Roman" panose="02020603050405020304" pitchFamily="18" charset="0"/>
              </a:rPr>
              <a:t>: Los fabricantes deben obtener o desarrollar una hoja de datos de seguridad para cada químico peligroso que producen o importan</a:t>
            </a:r>
          </a:p>
          <a:p>
            <a:pPr>
              <a:spcAft>
                <a:spcPts val="1200"/>
              </a:spcAft>
            </a:pPr>
            <a:r>
              <a:rPr lang="en-US" altLang="en-US" sz="2400" b="1" u="sng">
                <a:latin typeface="Times New Roman" panose="02020603050405020304" pitchFamily="18" charset="0"/>
                <a:cs typeface="Times New Roman" panose="02020603050405020304" pitchFamily="18" charset="0"/>
              </a:rPr>
              <a:t>Responsabilidad del empleador</a:t>
            </a:r>
            <a:r>
              <a:rPr lang="en-US" altLang="en-US" sz="2400">
                <a:latin typeface="Times New Roman" panose="02020603050405020304" pitchFamily="18" charset="0"/>
                <a:cs typeface="Times New Roman" panose="02020603050405020304" pitchFamily="18" charset="0"/>
              </a:rPr>
              <a:t>: Los empleadores deben asegurar el acceso a hojas de datos de seguridad de todos los materiales peligrosos del lugar de trabajo.</a:t>
            </a:r>
          </a:p>
        </p:txBody>
      </p:sp>
      <p:sp>
        <p:nvSpPr>
          <p:cNvPr id="5" name="Rectangle 4"/>
          <p:cNvSpPr/>
          <p:nvPr/>
        </p:nvSpPr>
        <p:spPr>
          <a:xfrm>
            <a:off x="6774356" y="1629787"/>
            <a:ext cx="2479711" cy="3046988"/>
          </a:xfrm>
          <a:prstGeom prst="rect">
            <a:avLst/>
          </a:prstGeom>
          <a:noFill/>
        </p:spPr>
        <p:txBody>
          <a:bodyPr>
            <a:spAutoFit/>
          </a:bodyPr>
          <a:lstStyle/>
          <a:p>
            <a:pPr algn="ctr" eaLnBrk="1" fontAlgn="auto" hangingPunct="1">
              <a:spcBef>
                <a:spcPts val="0"/>
              </a:spcBef>
              <a:spcAft>
                <a:spcPts val="0"/>
              </a:spcAft>
              <a:defRPr/>
            </a:pPr>
            <a:r>
              <a:rPr lang="en-US" b="1" dirty="0">
                <a:ln w="9525">
                  <a:solidFill>
                    <a:schemeClr val="bg1"/>
                  </a:solidFill>
                  <a:prstDash val="solid"/>
                </a:ln>
                <a:effectLst>
                  <a:outerShdw blurRad="12700" dist="38100" dir="2700000" algn="tl" rotWithShape="0">
                    <a:schemeClr val="bg1">
                      <a:lumMod val="50000"/>
                    </a:schemeClr>
                  </a:outerShdw>
                </a:effectLst>
                <a:latin typeface="Gill Sans Ultra Bold Condensed" panose="020B0A06020104020203" pitchFamily="34" charset="0"/>
                <a:ea typeface="+mj-ea"/>
                <a:cs typeface="+mj-cs"/>
              </a:rPr>
              <a:t>HOJA DE DATOS DE SEGURIDAD DE  MATERIALES CONTENIENDO SÍLICE</a:t>
            </a:r>
          </a:p>
          <a:p>
            <a:pPr algn="ctr" eaLnBrk="1" fontAlgn="auto" hangingPunct="1">
              <a:spcBef>
                <a:spcPts val="0"/>
              </a:spcBef>
              <a:spcAft>
                <a:spcPts val="0"/>
              </a:spcAft>
              <a:defRPr/>
            </a:pPr>
            <a:r>
              <a:rPr lang="en-US" b="1" dirty="0">
                <a:ln w="9525">
                  <a:solidFill>
                    <a:schemeClr val="bg1"/>
                  </a:solidFill>
                  <a:prstDash val="solid"/>
                </a:ln>
                <a:effectLst>
                  <a:outerShdw blurRad="12700" dist="38100" dir="2700000" algn="tl" rotWithShape="0">
                    <a:schemeClr val="bg1">
                      <a:lumMod val="50000"/>
                    </a:schemeClr>
                  </a:outerShdw>
                </a:effectLst>
                <a:latin typeface="Gill Sans Ultra Bold Condensed" panose="020B0A06020104020203" pitchFamily="34" charset="0"/>
                <a:ea typeface="+mj-ea"/>
                <a:cs typeface="+mj-cs"/>
              </a:rPr>
              <a:t>(SDS)</a:t>
            </a:r>
            <a:endParaRPr lang="en-US" b="1" dirty="0">
              <a:ln w="9525">
                <a:solidFill>
                  <a:schemeClr val="bg1"/>
                </a:solidFill>
                <a:prstDash val="solid"/>
              </a:ln>
              <a:effectLst>
                <a:outerShdw blurRad="12700" dist="38100" dir="2700000" algn="tl" rotWithShape="0">
                  <a:schemeClr val="bg1">
                    <a:lumMod val="50000"/>
                  </a:schemeClr>
                </a:outerShdw>
              </a:effectLst>
              <a:latin typeface="Gill Sans Ultra Bold Condensed" panose="020B0A06020104020203" pitchFamily="34" charset="0"/>
              <a:ea typeface="+mn-ea"/>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bwMode="auto">
          <a:xfrm>
            <a:off x="2144713" y="369888"/>
            <a:ext cx="6999287" cy="700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600" b="1" dirty="0" err="1">
                <a:solidFill>
                  <a:srgbClr val="FFFFFF"/>
                </a:solidFill>
                <a:latin typeface="Arial" panose="020B0604020202020204" pitchFamily="34" charset="0"/>
                <a:cs typeface="Tahoma" panose="020B0604030504040204" pitchFamily="34" charset="0"/>
              </a:rPr>
              <a:t>Mantenimiento</a:t>
            </a:r>
            <a:r>
              <a:rPr lang="en-US" altLang="en-US" sz="3600" b="1" dirty="0">
                <a:solidFill>
                  <a:srgbClr val="FFFFFF"/>
                </a:solidFill>
                <a:latin typeface="Arial" panose="020B0604020202020204" pitchFamily="34" charset="0"/>
                <a:cs typeface="Tahoma" panose="020B0604030504040204" pitchFamily="34" charset="0"/>
              </a:rPr>
              <a:t> de </a:t>
            </a:r>
            <a:r>
              <a:rPr lang="en-US" altLang="en-US" sz="3600" b="1" dirty="0" err="1">
                <a:solidFill>
                  <a:srgbClr val="FFFFFF"/>
                </a:solidFill>
                <a:latin typeface="Arial" panose="020B0604020202020204" pitchFamily="34" charset="0"/>
                <a:cs typeface="Tahoma" panose="020B0604030504040204" pitchFamily="34" charset="0"/>
              </a:rPr>
              <a:t>Registros</a:t>
            </a:r>
            <a:endParaRPr lang="en-US" altLang="en-US" sz="3600" b="1" dirty="0">
              <a:solidFill>
                <a:srgbClr val="FFFFFF"/>
              </a:solidFill>
              <a:latin typeface="Arial" panose="020B0604020202020204" pitchFamily="34" charset="0"/>
              <a:cs typeface="Tahoma" panose="020B0604030504040204" pitchFamily="34" charset="0"/>
            </a:endParaRPr>
          </a:p>
        </p:txBody>
      </p:sp>
      <p:sp>
        <p:nvSpPr>
          <p:cNvPr id="134147" name="Content Placeholder 2"/>
          <p:cNvSpPr>
            <a:spLocks noGrp="1"/>
          </p:cNvSpPr>
          <p:nvPr>
            <p:ph idx="1"/>
          </p:nvPr>
        </p:nvSpPr>
        <p:spPr bwMode="auto">
          <a:xfrm>
            <a:off x="0" y="1152525"/>
            <a:ext cx="6056313" cy="5470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s-ES_tradnl" altLang="en-US" sz="2200"/>
              <a:t>Según la regulación de OSHA para el Acceso a los Registros Médicos y de Exposición </a:t>
            </a:r>
            <a:r>
              <a:rPr lang="en-US" altLang="en-US" sz="2200"/>
              <a:t>(29 CFR 1910.1020), los empleadores deben mantener registros de    </a:t>
            </a:r>
          </a:p>
          <a:p>
            <a:pPr marL="800100" lvl="1" indent="-342900" algn="just">
              <a:spcAft>
                <a:spcPts val="1200"/>
              </a:spcAft>
              <a:buFont typeface="Wingdings" panose="05000000000000000000" pitchFamily="2" charset="2"/>
              <a:buChar char="§"/>
            </a:pPr>
            <a:r>
              <a:rPr lang="en-US" altLang="en-US" sz="2200">
                <a:latin typeface="Times New Roman" panose="02020603050405020304" pitchFamily="18" charset="0"/>
                <a:cs typeface="Times New Roman" panose="02020603050405020304" pitchFamily="18" charset="0"/>
              </a:rPr>
              <a:t>Registros médicos (la opinión médica escrita del PLHCP para el empleador)</a:t>
            </a:r>
          </a:p>
          <a:p>
            <a:pPr marL="800100" lvl="1" indent="-342900" algn="just">
              <a:spcAft>
                <a:spcPts val="1200"/>
              </a:spcAft>
              <a:buFont typeface="Wingdings" panose="05000000000000000000" pitchFamily="2" charset="2"/>
              <a:buChar char="§"/>
            </a:pPr>
            <a:r>
              <a:rPr lang="en-US" altLang="en-US" sz="2200">
                <a:latin typeface="Times New Roman" panose="02020603050405020304" pitchFamily="18" charset="0"/>
                <a:cs typeface="Times New Roman" panose="02020603050405020304" pitchFamily="18" charset="0"/>
              </a:rPr>
              <a:t>Datos de monitoreo de aire - Si empleadores realizan monitoreos de aire para cumplir con la norma.  </a:t>
            </a:r>
          </a:p>
          <a:p>
            <a:pPr marL="800100" lvl="1" indent="-342900">
              <a:spcAft>
                <a:spcPts val="1200"/>
              </a:spcAft>
              <a:buFont typeface="Wingdings" panose="05000000000000000000" pitchFamily="2" charset="2"/>
              <a:buChar char="§"/>
            </a:pPr>
            <a:r>
              <a:rPr lang="en-US" altLang="en-US" sz="2200">
                <a:latin typeface="Times New Roman" panose="02020603050405020304" pitchFamily="18" charset="0"/>
                <a:cs typeface="Times New Roman" panose="02020603050405020304" pitchFamily="18" charset="0"/>
              </a:rPr>
              <a:t>Datos objetivos – Si el empleador</a:t>
            </a:r>
            <a:r>
              <a:rPr lang="en-US" altLang="en-US" sz="2200" b="1">
                <a:latin typeface="Times New Roman" panose="02020603050405020304" pitchFamily="18" charset="0"/>
                <a:cs typeface="Times New Roman" panose="02020603050405020304" pitchFamily="18" charset="0"/>
              </a:rPr>
              <a:t> </a:t>
            </a:r>
            <a:r>
              <a:rPr lang="en-US" altLang="en-US" sz="2200">
                <a:latin typeface="Times New Roman" panose="02020603050405020304" pitchFamily="18" charset="0"/>
                <a:cs typeface="Times New Roman" panose="02020603050405020304" pitchFamily="18" charset="0"/>
              </a:rPr>
              <a:t>se basa en datos objetivos</a:t>
            </a:r>
          </a:p>
          <a:p>
            <a:pPr>
              <a:spcAft>
                <a:spcPts val="600"/>
              </a:spcAft>
            </a:pPr>
            <a:r>
              <a:rPr lang="en-US" altLang="en-US" sz="2200">
                <a:latin typeface="Times New Roman" panose="02020603050405020304" pitchFamily="18" charset="0"/>
                <a:cs typeface="Times New Roman" panose="02020603050405020304" pitchFamily="18" charset="0"/>
              </a:rPr>
              <a:t>Registros médicos y de exposición deben ser mantenidos y estar disponibles para:</a:t>
            </a:r>
          </a:p>
          <a:p>
            <a:pPr marL="800100" lvl="1" indent="-342900" algn="just">
              <a:spcAft>
                <a:spcPts val="1200"/>
              </a:spcAft>
              <a:buFont typeface="Wingdings" panose="05000000000000000000" pitchFamily="2" charset="2"/>
              <a:buChar char="§"/>
            </a:pPr>
            <a:r>
              <a:rPr lang="en-US" altLang="en-US" sz="2200">
                <a:latin typeface="Times New Roman" panose="02020603050405020304" pitchFamily="18" charset="0"/>
                <a:cs typeface="Times New Roman" panose="02020603050405020304" pitchFamily="18" charset="0"/>
              </a:rPr>
              <a:t>Empleados, sus representantes y OSHA.</a:t>
            </a:r>
            <a:endParaRPr lang="en-US" altLang="en-US" sz="2000">
              <a:latin typeface="Times New Roman" panose="02020603050405020304" pitchFamily="18" charset="0"/>
              <a:cs typeface="Times New Roman" panose="02020603050405020304" pitchFamily="18" charset="0"/>
            </a:endParaRPr>
          </a:p>
        </p:txBody>
      </p:sp>
      <p:sp>
        <p:nvSpPr>
          <p:cNvPr id="4" name="Flowchart: Multidocument 3"/>
          <p:cNvSpPr/>
          <p:nvPr/>
        </p:nvSpPr>
        <p:spPr bwMode="auto">
          <a:xfrm>
            <a:off x="6056313" y="1624013"/>
            <a:ext cx="3087687" cy="4233862"/>
          </a:xfrm>
          <a:prstGeom prst="flowChartMultidocument">
            <a:avLst/>
          </a:prstGeom>
          <a:solidFill>
            <a:srgbClr val="0070C0"/>
          </a:solidFill>
          <a:ln w="9525" cap="flat" cmpd="sng" algn="ctr">
            <a:solidFill>
              <a:schemeClr val="tx1"/>
            </a:solidFill>
            <a:prstDash val="solid"/>
            <a:round/>
            <a:headEnd type="none" w="med" len="med"/>
            <a:tailEnd type="none" w="med" len="med"/>
          </a:ln>
          <a:effectLst/>
        </p:spPr>
        <p:txBody>
          <a:bodyPr lIns="0" tIns="0" rIns="0" bIns="0"/>
          <a:lstStyle>
            <a:lvl1pPr eaLnBrk="0" hangingPunct="0">
              <a:defRPr sz="2400">
                <a:solidFill>
                  <a:schemeClr val="tx1"/>
                </a:solidFill>
                <a:latin typeface="Times" panose="02020603050405020304" pitchFamily="18" charset="0"/>
                <a:ea typeface="MS PGothic" panose="020B0600070205080204" pitchFamily="34" charset="-128"/>
              </a:defRPr>
            </a:lvl1pPr>
            <a:lvl2pPr eaLnBrk="0" hangingPunct="0">
              <a:defRPr sz="2400">
                <a:solidFill>
                  <a:schemeClr val="tx1"/>
                </a:solidFill>
                <a:latin typeface="Times" panose="02020603050405020304" pitchFamily="18" charset="0"/>
                <a:ea typeface="MS PGothic" panose="020B0600070205080204" pitchFamily="34" charset="-128"/>
              </a:defRPr>
            </a:lvl2pPr>
            <a:lvl3pPr marL="1143000" indent="-228600" eaLnBrk="0" hangingPunct="0">
              <a:defRPr sz="2400">
                <a:solidFill>
                  <a:schemeClr val="tx1"/>
                </a:solidFill>
                <a:latin typeface="Times" panose="02020603050405020304" pitchFamily="18" charset="0"/>
                <a:ea typeface="MS PGothic" panose="020B0600070205080204" pitchFamily="34" charset="-128"/>
              </a:defRPr>
            </a:lvl3pPr>
            <a:lvl4pPr marL="1600200" indent="-228600" eaLnBrk="0" hangingPunct="0">
              <a:defRPr sz="2400">
                <a:solidFill>
                  <a:schemeClr val="tx1"/>
                </a:solidFill>
                <a:latin typeface="Times" panose="02020603050405020304" pitchFamily="18" charset="0"/>
                <a:ea typeface="MS PGothic" panose="020B0600070205080204" pitchFamily="34" charset="-128"/>
              </a:defRPr>
            </a:lvl4pPr>
            <a:lvl5pPr marL="2057400" indent="-228600" eaLnBrk="0" hangingPunct="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lvl="1" eaLnBrk="1" hangingPunct="1">
              <a:spcAft>
                <a:spcPts val="1200"/>
              </a:spcAft>
              <a:defRPr/>
            </a:pPr>
            <a:endParaRPr lang="en-US" altLang="en-US" sz="1200"/>
          </a:p>
          <a:p>
            <a:pPr lvl="1" algn="ctr" eaLnBrk="1" hangingPunct="1">
              <a:spcAft>
                <a:spcPts val="1200"/>
              </a:spcAft>
              <a:defRPr/>
            </a:pPr>
            <a:r>
              <a:rPr lang="en-US" altLang="en-US" sz="1600" b="1" u="sng">
                <a:solidFill>
                  <a:srgbClr val="FF0000"/>
                </a:solidFill>
                <a:effectLst>
                  <a:outerShdw blurRad="38100" dist="38100" dir="2700000" algn="tl">
                    <a:srgbClr val="000000"/>
                  </a:outerShdw>
                </a:effectLst>
              </a:rPr>
              <a:t>REGISTROS  A MANTENER</a:t>
            </a:r>
          </a:p>
          <a:p>
            <a:pPr lvl="1" eaLnBrk="1" hangingPunct="1">
              <a:spcAft>
                <a:spcPts val="1200"/>
              </a:spcAft>
              <a:defRPr/>
            </a:pPr>
            <a:r>
              <a:rPr lang="en-US" altLang="en-US" sz="1400" b="1">
                <a:solidFill>
                  <a:srgbClr val="FFFF00"/>
                </a:solidFill>
              </a:rPr>
              <a:t>Datos de monitoreo del aire - </a:t>
            </a:r>
            <a:r>
              <a:rPr lang="en-US" altLang="en-US" sz="1400">
                <a:solidFill>
                  <a:srgbClr val="FFFF00"/>
                </a:solidFill>
              </a:rPr>
              <a:t>- si empleadores realizan monitoreos del aire para cumplir con la norma.</a:t>
            </a:r>
          </a:p>
          <a:p>
            <a:pPr lvl="1" eaLnBrk="1" hangingPunct="1">
              <a:spcAft>
                <a:spcPts val="1200"/>
              </a:spcAft>
              <a:defRPr/>
            </a:pPr>
            <a:r>
              <a:rPr lang="en-US" altLang="en-US" sz="1400" b="1">
                <a:solidFill>
                  <a:srgbClr val="FFFF00"/>
                </a:solidFill>
              </a:rPr>
              <a:t>Datos objetivos</a:t>
            </a:r>
            <a:r>
              <a:rPr lang="en-US" altLang="en-US" sz="1400">
                <a:solidFill>
                  <a:srgbClr val="FFFF00"/>
                </a:solidFill>
              </a:rPr>
              <a:t>- si el empleador se basa en datos objetivos</a:t>
            </a:r>
          </a:p>
          <a:p>
            <a:pPr lvl="1" eaLnBrk="1" hangingPunct="1">
              <a:spcAft>
                <a:spcPts val="1200"/>
              </a:spcAft>
              <a:defRPr/>
            </a:pPr>
            <a:r>
              <a:rPr lang="en-US" altLang="en-US" sz="1400" b="1">
                <a:solidFill>
                  <a:srgbClr val="FFFF00"/>
                </a:solidFill>
              </a:rPr>
              <a:t>Registros médicos</a:t>
            </a:r>
          </a:p>
          <a:p>
            <a:pPr>
              <a:defRPr/>
            </a:pPr>
            <a:endParaRPr lang="en-US" alt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bwMode="auto">
          <a:xfrm>
            <a:off x="2144713" y="0"/>
            <a:ext cx="6999287"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600" b="1" dirty="0" err="1">
                <a:solidFill>
                  <a:srgbClr val="FFFFFF"/>
                </a:solidFill>
                <a:latin typeface="Arial" panose="020B0604020202020204" pitchFamily="34" charset="0"/>
                <a:cs typeface="Tahoma" panose="020B0604030504040204" pitchFamily="34" charset="0"/>
              </a:rPr>
              <a:t>Controles</a:t>
            </a:r>
            <a:r>
              <a:rPr lang="en-US" altLang="en-US" sz="3600" b="1" dirty="0">
                <a:solidFill>
                  <a:srgbClr val="FFFFFF"/>
                </a:solidFill>
                <a:latin typeface="Arial" panose="020B0604020202020204" pitchFamily="34" charset="0"/>
                <a:cs typeface="Tahoma" panose="020B0604030504040204" pitchFamily="34" charset="0"/>
              </a:rPr>
              <a:t> </a:t>
            </a:r>
            <a:r>
              <a:rPr lang="en-US" altLang="en-US" sz="3600" b="1" dirty="0" err="1">
                <a:solidFill>
                  <a:srgbClr val="FFFFFF"/>
                </a:solidFill>
                <a:latin typeface="Arial" panose="020B0604020202020204" pitchFamily="34" charset="0"/>
                <a:cs typeface="Tahoma" panose="020B0604030504040204" pitchFamily="34" charset="0"/>
              </a:rPr>
              <a:t>Alternativos</a:t>
            </a:r>
            <a:r>
              <a:rPr lang="en-US" altLang="en-US" sz="3600" b="1" dirty="0">
                <a:solidFill>
                  <a:srgbClr val="FFFFFF"/>
                </a:solidFill>
                <a:latin typeface="Arial" panose="020B0604020202020204" pitchFamily="34" charset="0"/>
                <a:cs typeface="Tahoma" panose="020B0604030504040204" pitchFamily="34" charset="0"/>
              </a:rPr>
              <a:t> de </a:t>
            </a:r>
            <a:r>
              <a:rPr lang="en-US" altLang="en-US" sz="3600" b="1" dirty="0" err="1">
                <a:solidFill>
                  <a:srgbClr val="FFFFFF"/>
                </a:solidFill>
                <a:latin typeface="Arial" panose="020B0604020202020204" pitchFamily="34" charset="0"/>
                <a:cs typeface="Tahoma" panose="020B0604030504040204" pitchFamily="34" charset="0"/>
              </a:rPr>
              <a:t>Exposición</a:t>
            </a:r>
            <a:r>
              <a:rPr lang="en-US" altLang="en-US" sz="3600" b="1" dirty="0">
                <a:solidFill>
                  <a:srgbClr val="FFFFFF"/>
                </a:solidFill>
                <a:latin typeface="Arial" panose="020B0604020202020204" pitchFamily="34" charset="0"/>
                <a:cs typeface="Tahoma" panose="020B0604030504040204" pitchFamily="34" charset="0"/>
              </a:rPr>
              <a:t> a </a:t>
            </a:r>
            <a:r>
              <a:rPr lang="en-US" altLang="en-US" sz="3600" b="1" dirty="0" err="1">
                <a:solidFill>
                  <a:srgbClr val="FFFFFF"/>
                </a:solidFill>
                <a:latin typeface="Arial" panose="020B0604020202020204" pitchFamily="34" charset="0"/>
                <a:cs typeface="Tahoma" panose="020B0604030504040204" pitchFamily="34" charset="0"/>
              </a:rPr>
              <a:t>Sílice</a:t>
            </a:r>
            <a:r>
              <a:rPr lang="en-US" altLang="en-US" sz="3600" b="1" dirty="0">
                <a:solidFill>
                  <a:srgbClr val="FFFFFF"/>
                </a:solidFill>
                <a:latin typeface="Arial" panose="020B0604020202020204" pitchFamily="34" charset="0"/>
                <a:cs typeface="Tahoma" panose="020B0604030504040204" pitchFamily="34" charset="0"/>
              </a:rPr>
              <a:t> </a:t>
            </a:r>
          </a:p>
        </p:txBody>
      </p:sp>
      <p:sp>
        <p:nvSpPr>
          <p:cNvPr id="136195" name="Content Placeholder 2"/>
          <p:cNvSpPr>
            <a:spLocks noGrp="1"/>
          </p:cNvSpPr>
          <p:nvPr>
            <p:ph idx="1"/>
          </p:nvPr>
        </p:nvSpPr>
        <p:spPr bwMode="auto">
          <a:xfrm>
            <a:off x="0" y="1658938"/>
            <a:ext cx="9144000" cy="5030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400">
                <a:latin typeface="Times New Roman" panose="02020603050405020304" pitchFamily="18" charset="0"/>
                <a:cs typeface="Times New Roman" panose="02020603050405020304" pitchFamily="18" charset="0"/>
              </a:rPr>
              <a:t>Los empleadores que opten por no implementar la Tabla 1 deben seguir un enfoque de métodos alternativos de control de exposición</a:t>
            </a:r>
          </a:p>
          <a:p>
            <a:r>
              <a:rPr lang="en-US" altLang="en-US" sz="2400">
                <a:latin typeface="Times New Roman" panose="02020603050405020304" pitchFamily="18" charset="0"/>
                <a:cs typeface="Times New Roman" panose="02020603050405020304" pitchFamily="18" charset="0"/>
              </a:rPr>
              <a:t>Este enfoque involucra</a:t>
            </a:r>
          </a:p>
          <a:p>
            <a:pPr marL="400050" lvl="1" indent="0"/>
            <a:r>
              <a:rPr lang="en-US" altLang="en-US" sz="2400">
                <a:latin typeface="Times New Roman" panose="02020603050405020304" pitchFamily="18" charset="0"/>
                <a:cs typeface="Times New Roman" panose="02020603050405020304" pitchFamily="18" charset="0"/>
              </a:rPr>
              <a:t>•   Evaluar la exposición de empleados a sílice</a:t>
            </a:r>
          </a:p>
          <a:p>
            <a:pPr marL="400050" lvl="1" indent="0">
              <a:buFont typeface="Arial" panose="020B0604020202020204" pitchFamily="34" charset="0"/>
              <a:buChar char="•"/>
            </a:pPr>
            <a:r>
              <a:rPr lang="en-US" altLang="en-US" sz="2400">
                <a:latin typeface="Times New Roman" panose="02020603050405020304" pitchFamily="18" charset="0"/>
                <a:cs typeface="Times New Roman" panose="02020603050405020304" pitchFamily="18" charset="0"/>
              </a:rPr>
              <a:t>   Limitar la exposición al PEL usando controles factibles de ingeniería y prácticas de trabajo.  </a:t>
            </a:r>
          </a:p>
          <a:p>
            <a:pPr marL="400050" lvl="1" indent="0"/>
            <a:r>
              <a:rPr lang="en-US" altLang="en-US" sz="2400">
                <a:latin typeface="Times New Roman" panose="02020603050405020304" pitchFamily="18" charset="0"/>
                <a:cs typeface="Times New Roman" panose="02020603050405020304" pitchFamily="18" charset="0"/>
              </a:rPr>
              <a:t>•    Proveer protección respiratoria cuando sea necesario.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bwMode="auto">
          <a:xfrm>
            <a:off x="2144713" y="369888"/>
            <a:ext cx="6999287" cy="700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dirty="0">
                <a:solidFill>
                  <a:srgbClr val="FFFFFF"/>
                </a:solidFill>
                <a:latin typeface="Times New Roman" panose="02020603050405020304" pitchFamily="18" charset="0"/>
                <a:cs typeface="Times New Roman" panose="02020603050405020304" pitchFamily="18" charset="0"/>
              </a:rPr>
              <a:t> </a:t>
            </a:r>
            <a:r>
              <a:rPr lang="en-US" altLang="en-US" sz="3600" b="1" dirty="0" err="1">
                <a:solidFill>
                  <a:srgbClr val="FFFFFF"/>
                </a:solidFill>
                <a:latin typeface="Arial" panose="020B0604020202020204" pitchFamily="34" charset="0"/>
                <a:cs typeface="Tahoma" panose="020B0604030504040204" pitchFamily="34" charset="0"/>
              </a:rPr>
              <a:t>Evaluación</a:t>
            </a:r>
            <a:r>
              <a:rPr lang="en-US" altLang="en-US" sz="3600" b="1" dirty="0">
                <a:solidFill>
                  <a:srgbClr val="FFFFFF"/>
                </a:solidFill>
                <a:latin typeface="Arial" panose="020B0604020202020204" pitchFamily="34" charset="0"/>
                <a:cs typeface="Tahoma" panose="020B0604030504040204" pitchFamily="34" charset="0"/>
              </a:rPr>
              <a:t> de </a:t>
            </a:r>
            <a:r>
              <a:rPr lang="en-US" altLang="en-US" sz="3600" b="1" dirty="0" err="1">
                <a:solidFill>
                  <a:srgbClr val="FFFFFF"/>
                </a:solidFill>
                <a:latin typeface="Arial" panose="020B0604020202020204" pitchFamily="34" charset="0"/>
                <a:cs typeface="Tahoma" panose="020B0604030504040204" pitchFamily="34" charset="0"/>
              </a:rPr>
              <a:t>Exposición</a:t>
            </a:r>
            <a:endParaRPr lang="en-US" altLang="en-US" sz="3600" b="1" dirty="0">
              <a:solidFill>
                <a:srgbClr val="FFFFFF"/>
              </a:solidFill>
              <a:latin typeface="Arial" panose="020B0604020202020204" pitchFamily="34" charset="0"/>
              <a:cs typeface="Tahoma" panose="020B0604030504040204" pitchFamily="34" charset="0"/>
            </a:endParaRPr>
          </a:p>
        </p:txBody>
      </p:sp>
      <p:sp>
        <p:nvSpPr>
          <p:cNvPr id="138243" name="Content Placeholder 2"/>
          <p:cNvSpPr>
            <a:spLocks noGrp="1"/>
          </p:cNvSpPr>
          <p:nvPr>
            <p:ph idx="1"/>
          </p:nvPr>
        </p:nvSpPr>
        <p:spPr bwMode="auto">
          <a:xfrm>
            <a:off x="0" y="1524000"/>
            <a:ext cx="9144000" cy="4237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400">
                <a:latin typeface="Times New Roman" panose="02020603050405020304" pitchFamily="18" charset="0"/>
                <a:cs typeface="Times New Roman" panose="02020603050405020304" pitchFamily="18" charset="0"/>
              </a:rPr>
              <a:t>Empleadores que siguen métodos alternativos de control de exposición deben evaluar la exposición de 8 horas TWA por cada empleado</a:t>
            </a:r>
          </a:p>
          <a:p>
            <a:r>
              <a:rPr lang="en-US" altLang="en-US" sz="2400">
                <a:latin typeface="Times New Roman" panose="02020603050405020304" pitchFamily="18" charset="0"/>
                <a:cs typeface="Times New Roman" panose="02020603050405020304" pitchFamily="18" charset="0"/>
              </a:rPr>
              <a:t> El propósito de evaluar la exposición de empleados incluye  </a:t>
            </a:r>
          </a:p>
          <a:p>
            <a:pPr marL="800100" lvl="1" indent="-342900">
              <a:buFont typeface="Arial" panose="020B0604020202020204" pitchFamily="34" charset="0"/>
              <a:buChar char="•"/>
            </a:pPr>
            <a:r>
              <a:rPr lang="en-US" altLang="en-US" sz="2400">
                <a:latin typeface="Times New Roman" panose="02020603050405020304" pitchFamily="18" charset="0"/>
                <a:cs typeface="Times New Roman" panose="02020603050405020304" pitchFamily="18" charset="0"/>
              </a:rPr>
              <a:t>Identificar dónde están ocurriendo las exposiciones</a:t>
            </a:r>
          </a:p>
          <a:p>
            <a:pPr marL="800100" lvl="1" indent="-342900">
              <a:buFont typeface="Arial" panose="020B0604020202020204" pitchFamily="34" charset="0"/>
              <a:buChar char="•"/>
            </a:pPr>
            <a:r>
              <a:rPr lang="en-US" altLang="en-US" sz="2400">
                <a:latin typeface="Times New Roman" panose="02020603050405020304" pitchFamily="18" charset="0"/>
                <a:cs typeface="Times New Roman" panose="02020603050405020304" pitchFamily="18" charset="0"/>
              </a:rPr>
              <a:t>Ayudar al empleador a escoger los métodos de control y asegurar su efectividad</a:t>
            </a:r>
          </a:p>
          <a:p>
            <a:pPr marL="800100" lvl="1" indent="-342900">
              <a:buFont typeface="Arial" panose="020B0604020202020204" pitchFamily="34" charset="0"/>
              <a:buChar char="•"/>
            </a:pPr>
            <a:r>
              <a:rPr lang="en-US" altLang="en-US" sz="2400">
                <a:latin typeface="Times New Roman" panose="02020603050405020304" pitchFamily="18" charset="0"/>
                <a:cs typeface="Times New Roman" panose="02020603050405020304" pitchFamily="18" charset="0"/>
              </a:rPr>
              <a:t>Prevenir que empleados sean expuestos a sílice por encima del PEL</a:t>
            </a:r>
          </a:p>
          <a:p>
            <a:pPr marL="800100" lvl="1" indent="-342900">
              <a:buFont typeface="Arial" panose="020B0604020202020204" pitchFamily="34" charset="0"/>
              <a:buChar char="•"/>
            </a:pPr>
            <a:r>
              <a:rPr lang="en-US" altLang="en-US" sz="2400">
                <a:latin typeface="Times New Roman" panose="02020603050405020304" pitchFamily="18" charset="0"/>
                <a:cs typeface="Times New Roman" panose="02020603050405020304" pitchFamily="18" charset="0"/>
              </a:rPr>
              <a:t>Proveer a los empleados con información sobre sus niveles de exposición</a:t>
            </a:r>
          </a:p>
          <a:p>
            <a:pPr marL="800100" lvl="1" indent="-342900">
              <a:buFont typeface="Arial" panose="020B0604020202020204" pitchFamily="34" charset="0"/>
              <a:buChar char="•"/>
            </a:pPr>
            <a:r>
              <a:rPr lang="en-US" altLang="en-US" sz="2400">
                <a:latin typeface="Times New Roman" panose="02020603050405020304" pitchFamily="18" charset="0"/>
                <a:cs typeface="Times New Roman" panose="02020603050405020304" pitchFamily="18" charset="0"/>
              </a:rPr>
              <a:t>Dar información sobre la exposición de empleados al PLHCP que realiza los exámenes médicos. </a:t>
            </a:r>
          </a:p>
          <a:p>
            <a:pPr>
              <a:buFontTx/>
              <a:buNone/>
            </a:pPr>
            <a:endParaRPr lang="en-US"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bwMode="auto">
          <a:xfrm>
            <a:off x="2144713" y="369888"/>
            <a:ext cx="6999287" cy="700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600" b="1" dirty="0" err="1">
                <a:solidFill>
                  <a:srgbClr val="FFFFFF"/>
                </a:solidFill>
                <a:latin typeface="Arial" panose="020B0604020202020204" pitchFamily="34" charset="0"/>
                <a:cs typeface="Tahoma" panose="020B0604030504040204" pitchFamily="34" charset="0"/>
              </a:rPr>
              <a:t>Cálculo</a:t>
            </a:r>
            <a:r>
              <a:rPr lang="en-US" altLang="en-US" sz="3600" b="1" dirty="0">
                <a:solidFill>
                  <a:srgbClr val="FFFFFF"/>
                </a:solidFill>
                <a:latin typeface="Arial" panose="020B0604020202020204" pitchFamily="34" charset="0"/>
                <a:cs typeface="Tahoma" panose="020B0604030504040204" pitchFamily="34" charset="0"/>
              </a:rPr>
              <a:t> de </a:t>
            </a:r>
            <a:r>
              <a:rPr lang="en-US" altLang="en-US" sz="3600" b="1" dirty="0" err="1">
                <a:solidFill>
                  <a:srgbClr val="FFFFFF"/>
                </a:solidFill>
                <a:latin typeface="Arial" panose="020B0604020202020204" pitchFamily="34" charset="0"/>
                <a:cs typeface="Tahoma" panose="020B0604030504040204" pitchFamily="34" charset="0"/>
              </a:rPr>
              <a:t>Exposición</a:t>
            </a:r>
            <a:r>
              <a:rPr lang="en-US" altLang="en-US" sz="3600" b="1" dirty="0">
                <a:solidFill>
                  <a:srgbClr val="FFFFFF"/>
                </a:solidFill>
                <a:latin typeface="Arial" panose="020B0604020202020204" pitchFamily="34" charset="0"/>
                <a:cs typeface="Tahoma" panose="020B0604030504040204" pitchFamily="34" charset="0"/>
              </a:rPr>
              <a:t> TWA</a:t>
            </a:r>
          </a:p>
        </p:txBody>
      </p:sp>
      <p:sp>
        <p:nvSpPr>
          <p:cNvPr id="140291" name="Content Placeholder 2"/>
          <p:cNvSpPr>
            <a:spLocks noGrp="1"/>
          </p:cNvSpPr>
          <p:nvPr>
            <p:ph idx="1"/>
          </p:nvPr>
        </p:nvSpPr>
        <p:spPr bwMode="auto">
          <a:xfrm>
            <a:off x="0" y="1257300"/>
            <a:ext cx="9144000" cy="4689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500">
                <a:latin typeface="Times New Roman" panose="02020603050405020304" pitchFamily="18" charset="0"/>
                <a:cs typeface="Times New Roman" panose="02020603050405020304" pitchFamily="18" charset="0"/>
              </a:rPr>
              <a:t>La exposición TWA para un turno de trabajo de 8 horas es calculada como:</a:t>
            </a:r>
          </a:p>
          <a:p>
            <a:pPr>
              <a:buFontTx/>
              <a:buNone/>
            </a:pPr>
            <a:r>
              <a:rPr lang="en-US" altLang="en-US" sz="2500">
                <a:latin typeface="Times New Roman" panose="02020603050405020304" pitchFamily="18" charset="0"/>
                <a:cs typeface="Times New Roman" panose="02020603050405020304" pitchFamily="18" charset="0"/>
              </a:rPr>
              <a:t>                   </a:t>
            </a:r>
            <a:r>
              <a:rPr lang="en-US" altLang="en-US" sz="2500" b="1">
                <a:latin typeface="Times New Roman" panose="02020603050405020304" pitchFamily="18" charset="0"/>
                <a:cs typeface="Times New Roman" panose="02020603050405020304" pitchFamily="18" charset="0"/>
              </a:rPr>
              <a:t>TWA = (Ca Ta + Cb Tb+ . . . +Cn Tn) ÷ 8 </a:t>
            </a:r>
          </a:p>
          <a:p>
            <a:pPr>
              <a:buFontTx/>
              <a:buNone/>
            </a:pPr>
            <a:r>
              <a:rPr lang="en-US" altLang="en-US" sz="2500">
                <a:latin typeface="Times New Roman" panose="02020603050405020304" pitchFamily="18" charset="0"/>
                <a:cs typeface="Times New Roman" panose="02020603050405020304" pitchFamily="18" charset="0"/>
              </a:rPr>
              <a:t> Donde </a:t>
            </a:r>
            <a:r>
              <a:rPr lang="en-US" altLang="en-US" sz="2500" b="1">
                <a:latin typeface="Times New Roman" panose="02020603050405020304" pitchFamily="18" charset="0"/>
                <a:cs typeface="Times New Roman" panose="02020603050405020304" pitchFamily="18" charset="0"/>
              </a:rPr>
              <a:t>C</a:t>
            </a:r>
            <a:r>
              <a:rPr lang="en-US" altLang="en-US" sz="2500">
                <a:latin typeface="Times New Roman" panose="02020603050405020304" pitchFamily="18" charset="0"/>
                <a:cs typeface="Times New Roman" panose="02020603050405020304" pitchFamily="18" charset="0"/>
              </a:rPr>
              <a:t> es la concentración de sílice (µg/m</a:t>
            </a:r>
            <a:r>
              <a:rPr lang="en-US" altLang="en-US" sz="2400" baseline="30000">
                <a:latin typeface="Times New Roman" panose="02020603050405020304" pitchFamily="18" charset="0"/>
                <a:cs typeface="Times New Roman" panose="02020603050405020304" pitchFamily="18" charset="0"/>
              </a:rPr>
              <a:t>3</a:t>
            </a:r>
            <a:r>
              <a:rPr lang="en-US" altLang="en-US" sz="2500">
                <a:latin typeface="Times New Roman" panose="02020603050405020304" pitchFamily="18" charset="0"/>
                <a:cs typeface="Times New Roman" panose="02020603050405020304" pitchFamily="18" charset="0"/>
              </a:rPr>
              <a:t>), y </a:t>
            </a:r>
            <a:r>
              <a:rPr lang="en-US" altLang="en-US" sz="2500" b="1">
                <a:latin typeface="Times New Roman" panose="02020603050405020304" pitchFamily="18" charset="0"/>
                <a:cs typeface="Times New Roman" panose="02020603050405020304" pitchFamily="18" charset="0"/>
              </a:rPr>
              <a:t>T</a:t>
            </a:r>
            <a:r>
              <a:rPr lang="en-US" altLang="en-US" sz="2500">
                <a:latin typeface="Times New Roman" panose="02020603050405020304" pitchFamily="18" charset="0"/>
                <a:cs typeface="Times New Roman" panose="02020603050405020304" pitchFamily="18" charset="0"/>
              </a:rPr>
              <a:t> es la exposición de la duración (en horas) a una concentración C</a:t>
            </a:r>
          </a:p>
          <a:p>
            <a:pPr>
              <a:buFontTx/>
              <a:buNone/>
            </a:pPr>
            <a:r>
              <a:rPr lang="en-US" altLang="en-US" sz="2500" b="1">
                <a:latin typeface="Times New Roman" panose="02020603050405020304" pitchFamily="18" charset="0"/>
                <a:cs typeface="Times New Roman" panose="02020603050405020304" pitchFamily="18" charset="0"/>
              </a:rPr>
              <a:t>Ejemplo:</a:t>
            </a:r>
          </a:p>
          <a:p>
            <a:pPr>
              <a:buFontTx/>
              <a:buNone/>
            </a:pPr>
            <a:r>
              <a:rPr lang="en-US" altLang="en-US" sz="2500" u="sng">
                <a:latin typeface="Times New Roman" panose="02020603050405020304" pitchFamily="18" charset="0"/>
                <a:cs typeface="Times New Roman" panose="02020603050405020304" pitchFamily="18" charset="0"/>
              </a:rPr>
              <a:t>Dadas</a:t>
            </a:r>
            <a:r>
              <a:rPr lang="en-US" altLang="en-US" sz="2500">
                <a:latin typeface="Times New Roman" panose="02020603050405020304" pitchFamily="18" charset="0"/>
                <a:cs typeface="Times New Roman" panose="02020603050405020304" pitchFamily="18" charset="0"/>
              </a:rPr>
              <a:t>: 2 horas de exposición a 100 µg/m</a:t>
            </a:r>
            <a:r>
              <a:rPr lang="en-US" altLang="en-US" sz="2400" baseline="30000">
                <a:latin typeface="Times New Roman" panose="02020603050405020304" pitchFamily="18" charset="0"/>
                <a:cs typeface="Times New Roman" panose="02020603050405020304" pitchFamily="18" charset="0"/>
              </a:rPr>
              <a:t>3</a:t>
            </a:r>
            <a:r>
              <a:rPr lang="en-US" altLang="en-US" sz="2500">
                <a:latin typeface="Times New Roman" panose="02020603050405020304" pitchFamily="18" charset="0"/>
                <a:cs typeface="Times New Roman" panose="02020603050405020304" pitchFamily="18" charset="0"/>
              </a:rPr>
              <a:t>; 2 horas de exposición a 50 µg/m</a:t>
            </a:r>
            <a:r>
              <a:rPr lang="en-US" altLang="en-US" sz="2400" baseline="30000">
                <a:latin typeface="Times New Roman" panose="02020603050405020304" pitchFamily="18" charset="0"/>
                <a:cs typeface="Times New Roman" panose="02020603050405020304" pitchFamily="18" charset="0"/>
              </a:rPr>
              <a:t>3</a:t>
            </a:r>
            <a:r>
              <a:rPr lang="en-US" altLang="en-US" sz="2500">
                <a:latin typeface="Times New Roman" panose="02020603050405020304" pitchFamily="18" charset="0"/>
                <a:cs typeface="Times New Roman" panose="02020603050405020304" pitchFamily="18" charset="0"/>
              </a:rPr>
              <a:t>; y 4 horas de exposición a 10 µg/m</a:t>
            </a:r>
            <a:r>
              <a:rPr lang="en-US" altLang="en-US" sz="2400" baseline="30000">
                <a:latin typeface="Times New Roman" panose="02020603050405020304" pitchFamily="18" charset="0"/>
                <a:cs typeface="Times New Roman" panose="02020603050405020304" pitchFamily="18" charset="0"/>
              </a:rPr>
              <a:t>3</a:t>
            </a:r>
          </a:p>
          <a:p>
            <a:pPr>
              <a:buFontTx/>
              <a:buNone/>
            </a:pPr>
            <a:r>
              <a:rPr lang="en-US" altLang="en-US" sz="2500" b="1">
                <a:latin typeface="Times New Roman" panose="02020603050405020304" pitchFamily="18" charset="0"/>
                <a:cs typeface="Times New Roman" panose="02020603050405020304" pitchFamily="18" charset="0"/>
              </a:rPr>
              <a:t>                    TWA = (2 x 100 + 2 x 50 + 4 x 10) ÷ 8 = 42.5 µg/m</a:t>
            </a:r>
            <a:r>
              <a:rPr lang="en-US" altLang="en-US" sz="2400" baseline="30000">
                <a:latin typeface="Times New Roman" panose="02020603050405020304" pitchFamily="18" charset="0"/>
                <a:cs typeface="Times New Roman" panose="02020603050405020304" pitchFamily="18" charset="0"/>
              </a:rPr>
              <a:t>3</a:t>
            </a:r>
          </a:p>
          <a:p>
            <a:pPr>
              <a:buFontTx/>
              <a:buNone/>
            </a:pPr>
            <a:endParaRPr lang="en-US" altLang="en-US" sz="2500">
              <a:latin typeface="Times New Roman" panose="02020603050405020304" pitchFamily="18" charset="0"/>
              <a:cs typeface="Times New Roman" panose="02020603050405020304" pitchFamily="18" charset="0"/>
            </a:endParaRPr>
          </a:p>
          <a:p>
            <a:r>
              <a:rPr lang="en-US" altLang="en-US" sz="2500">
                <a:latin typeface="Times New Roman" panose="02020603050405020304" pitchFamily="18" charset="0"/>
                <a:cs typeface="Times New Roman" panose="02020603050405020304" pitchFamily="18" charset="0"/>
              </a:rPr>
              <a:t>Debido a que 42.5 µg/m</a:t>
            </a:r>
            <a:r>
              <a:rPr lang="en-US" altLang="en-US" sz="2400" baseline="30000">
                <a:latin typeface="Times New Roman" panose="02020603050405020304" pitchFamily="18" charset="0"/>
                <a:cs typeface="Times New Roman" panose="02020603050405020304" pitchFamily="18" charset="0"/>
              </a:rPr>
              <a:t>3</a:t>
            </a:r>
            <a:r>
              <a:rPr lang="en-US" altLang="en-US" sz="2500">
                <a:latin typeface="Times New Roman" panose="02020603050405020304" pitchFamily="18" charset="0"/>
                <a:cs typeface="Times New Roman" panose="02020603050405020304" pitchFamily="18" charset="0"/>
              </a:rPr>
              <a:t> es más alto que 25 µg/m</a:t>
            </a:r>
            <a:r>
              <a:rPr lang="en-US" altLang="en-US" sz="2400" baseline="30000">
                <a:latin typeface="Times New Roman" panose="02020603050405020304" pitchFamily="18" charset="0"/>
                <a:cs typeface="Times New Roman" panose="02020603050405020304" pitchFamily="18" charset="0"/>
              </a:rPr>
              <a:t>3</a:t>
            </a:r>
            <a:r>
              <a:rPr lang="en-US" altLang="en-US" sz="2500">
                <a:latin typeface="Times New Roman" panose="02020603050405020304" pitchFamily="18" charset="0"/>
                <a:cs typeface="Times New Roman" panose="02020603050405020304" pitchFamily="18" charset="0"/>
              </a:rPr>
              <a:t>, la exposición TWA de este empleado estaría por encima del nivel de acción pero debajo del PEL de 50 µg/m</a:t>
            </a:r>
            <a:r>
              <a:rPr lang="en-US" altLang="en-US" sz="2400" baseline="30000">
                <a:latin typeface="Times New Roman" panose="02020603050405020304" pitchFamily="18" charset="0"/>
                <a:cs typeface="Times New Roman" panose="02020603050405020304" pitchFamily="18" charset="0"/>
              </a:rPr>
              <a:t>3</a:t>
            </a:r>
            <a:r>
              <a:rPr lang="en-US" altLang="en-US" sz="2500">
                <a:latin typeface="Times New Roman" panose="02020603050405020304" pitchFamily="18" charset="0"/>
                <a:cs typeface="Times New Roman" panose="02020603050405020304" pitchFamily="18" charset="0"/>
              </a:rPr>
              <a:t>.</a:t>
            </a:r>
          </a:p>
          <a:p>
            <a:pPr>
              <a:buFontTx/>
              <a:buNone/>
            </a:pPr>
            <a:endParaRPr lang="en-US"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bwMode="auto">
          <a:xfrm>
            <a:off x="2144713" y="61913"/>
            <a:ext cx="6999287"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dirty="0">
                <a:solidFill>
                  <a:srgbClr val="FFFFFF"/>
                </a:solidFill>
                <a:latin typeface="Times New Roman" panose="02020603050405020304" pitchFamily="18" charset="0"/>
                <a:cs typeface="Times New Roman" panose="02020603050405020304" pitchFamily="18" charset="0"/>
              </a:rPr>
              <a:t> </a:t>
            </a:r>
            <a:r>
              <a:rPr lang="en-US" altLang="en-US" sz="3600" b="1" dirty="0" err="1">
                <a:solidFill>
                  <a:srgbClr val="FFFFFF"/>
                </a:solidFill>
                <a:latin typeface="Arial" panose="020B0604020202020204" pitchFamily="34" charset="0"/>
                <a:cs typeface="Tahoma" panose="020B0604030504040204" pitchFamily="34" charset="0"/>
              </a:rPr>
              <a:t>Opciones</a:t>
            </a:r>
            <a:r>
              <a:rPr lang="en-US" altLang="en-US" sz="3600" b="1" dirty="0">
                <a:solidFill>
                  <a:srgbClr val="FFFFFF"/>
                </a:solidFill>
                <a:latin typeface="Arial" panose="020B0604020202020204" pitchFamily="34" charset="0"/>
                <a:cs typeface="Tahoma" panose="020B0604030504040204" pitchFamily="34" charset="0"/>
              </a:rPr>
              <a:t> de </a:t>
            </a:r>
            <a:r>
              <a:rPr lang="en-US" altLang="en-US" sz="3600" b="1" dirty="0" err="1">
                <a:solidFill>
                  <a:srgbClr val="FFFFFF"/>
                </a:solidFill>
                <a:latin typeface="Arial" panose="020B0604020202020204" pitchFamily="34" charset="0"/>
                <a:cs typeface="Tahoma" panose="020B0604030504040204" pitchFamily="34" charset="0"/>
              </a:rPr>
              <a:t>Evaluación</a:t>
            </a:r>
            <a:r>
              <a:rPr lang="en-US" altLang="en-US" sz="3600" b="1" dirty="0">
                <a:solidFill>
                  <a:srgbClr val="FFFFFF"/>
                </a:solidFill>
                <a:latin typeface="Arial" panose="020B0604020202020204" pitchFamily="34" charset="0"/>
                <a:cs typeface="Tahoma" panose="020B0604030504040204" pitchFamily="34" charset="0"/>
              </a:rPr>
              <a:t> de </a:t>
            </a:r>
            <a:r>
              <a:rPr lang="en-US" altLang="en-US" sz="3600" b="1" dirty="0" err="1">
                <a:solidFill>
                  <a:srgbClr val="FFFFFF"/>
                </a:solidFill>
                <a:latin typeface="Arial" panose="020B0604020202020204" pitchFamily="34" charset="0"/>
                <a:cs typeface="Tahoma" panose="020B0604030504040204" pitchFamily="34" charset="0"/>
              </a:rPr>
              <a:t>Exposición</a:t>
            </a:r>
            <a:endParaRPr lang="en-US" altLang="en-US" sz="3600" b="1" dirty="0">
              <a:solidFill>
                <a:srgbClr val="FFFFFF"/>
              </a:solidFill>
              <a:latin typeface="Arial" panose="020B0604020202020204" pitchFamily="34" charset="0"/>
              <a:cs typeface="Tahoma" panose="020B0604030504040204" pitchFamily="34" charset="0"/>
            </a:endParaRPr>
          </a:p>
        </p:txBody>
      </p:sp>
      <p:sp>
        <p:nvSpPr>
          <p:cNvPr id="142339" name="Content Placeholder 2"/>
          <p:cNvSpPr>
            <a:spLocks noGrp="1"/>
          </p:cNvSpPr>
          <p:nvPr>
            <p:ph idx="1"/>
          </p:nvPr>
        </p:nvSpPr>
        <p:spPr bwMode="auto">
          <a:xfrm>
            <a:off x="180975" y="1295400"/>
            <a:ext cx="8963025" cy="4689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FontTx/>
              <a:buNone/>
            </a:pPr>
            <a:r>
              <a:rPr lang="en-US" altLang="en-US" sz="2400">
                <a:latin typeface="Times New Roman" panose="02020603050405020304" pitchFamily="18" charset="0"/>
                <a:cs typeface="Times New Roman" panose="02020603050405020304" pitchFamily="18" charset="0"/>
              </a:rPr>
              <a:t>La norma se aplica a tres formas de sílice cristalina respirable que son cubiertas por la norma</a:t>
            </a:r>
          </a:p>
          <a:p>
            <a:pPr marL="400050" lvl="1" indent="0"/>
            <a:r>
              <a:rPr lang="en-US" altLang="en-US" sz="2400">
                <a:latin typeface="Times New Roman" panose="02020603050405020304" pitchFamily="18" charset="0"/>
                <a:cs typeface="Times New Roman" panose="02020603050405020304" pitchFamily="18" charset="0"/>
              </a:rPr>
              <a:t>•	</a:t>
            </a:r>
            <a:r>
              <a:rPr lang="en-US" altLang="en-US" sz="2400" b="1">
                <a:latin typeface="Times New Roman" panose="02020603050405020304" pitchFamily="18" charset="0"/>
                <a:cs typeface="Times New Roman" panose="02020603050405020304" pitchFamily="18" charset="0"/>
              </a:rPr>
              <a:t>Quarzo</a:t>
            </a:r>
            <a:r>
              <a:rPr lang="en-US" altLang="en-US" sz="2400">
                <a:latin typeface="Times New Roman" panose="02020603050405020304" pitchFamily="18" charset="0"/>
                <a:cs typeface="Times New Roman" panose="02020603050405020304" pitchFamily="18" charset="0"/>
              </a:rPr>
              <a:t> – De lejos, la forma más común de sílice encontrada en construcciones</a:t>
            </a:r>
          </a:p>
          <a:p>
            <a:pPr marL="400050" lvl="1" indent="0"/>
            <a:r>
              <a:rPr lang="en-US" altLang="en-US" sz="2400">
                <a:latin typeface="Times New Roman" panose="02020603050405020304" pitchFamily="18" charset="0"/>
                <a:cs typeface="Times New Roman" panose="02020603050405020304" pitchFamily="18" charset="0"/>
              </a:rPr>
              <a:t>•	Cristobalita (menos común)</a:t>
            </a:r>
          </a:p>
          <a:p>
            <a:pPr marL="400050" lvl="1" indent="0"/>
            <a:r>
              <a:rPr lang="en-US" altLang="en-US" sz="2400">
                <a:latin typeface="Times New Roman" panose="02020603050405020304" pitchFamily="18" charset="0"/>
                <a:cs typeface="Times New Roman" panose="02020603050405020304" pitchFamily="18" charset="0"/>
              </a:rPr>
              <a:t>•	Tridimita (menos común)</a:t>
            </a:r>
          </a:p>
          <a:p>
            <a:pPr marL="0" indent="0">
              <a:buFontTx/>
              <a:buNone/>
            </a:pPr>
            <a:r>
              <a:rPr lang="en-US" altLang="en-US" sz="2400">
                <a:latin typeface="Times New Roman" panose="02020603050405020304" pitchFamily="18" charset="0"/>
                <a:cs typeface="Times New Roman" panose="02020603050405020304" pitchFamily="18" charset="0"/>
              </a:rPr>
              <a:t>Opciones para evaluar la exposición son:</a:t>
            </a:r>
          </a:p>
          <a:p>
            <a:pPr marL="400050" lvl="1" indent="0"/>
            <a:r>
              <a:rPr lang="en-US" altLang="en-US" sz="2400">
                <a:latin typeface="Times New Roman" panose="02020603050405020304" pitchFamily="18" charset="0"/>
                <a:cs typeface="Times New Roman" panose="02020603050405020304" pitchFamily="18" charset="0"/>
              </a:rPr>
              <a:t>•	</a:t>
            </a:r>
            <a:r>
              <a:rPr lang="en-US" altLang="en-US" sz="2400" b="1">
                <a:latin typeface="Times New Roman" panose="02020603050405020304" pitchFamily="18" charset="0"/>
                <a:cs typeface="Times New Roman" panose="02020603050405020304" pitchFamily="18" charset="0"/>
              </a:rPr>
              <a:t>Opción de rendimiento</a:t>
            </a:r>
          </a:p>
          <a:p>
            <a:pPr marL="400050" lvl="1" indent="0"/>
            <a:r>
              <a:rPr lang="en-US" altLang="en-US" sz="2400" b="1">
                <a:latin typeface="Times New Roman" panose="02020603050405020304" pitchFamily="18" charset="0"/>
                <a:cs typeface="Times New Roman" panose="02020603050405020304" pitchFamily="18" charset="0"/>
              </a:rPr>
              <a:t>•	Opción de monitoreo programado</a:t>
            </a:r>
          </a:p>
          <a:p>
            <a:pPr marL="0" indent="0">
              <a:buFontTx/>
              <a:buNone/>
            </a:pPr>
            <a:endParaRPr lang="en-US" altLang="en-US">
              <a:latin typeface="Times New Roman" panose="02020603050405020304" pitchFamily="18" charset="0"/>
              <a:cs typeface="Times New Roman" panose="02020603050405020304" pitchFamily="18" charset="0"/>
            </a:endParaRPr>
          </a:p>
        </p:txBody>
      </p:sp>
      <p:pic>
        <p:nvPicPr>
          <p:cNvPr id="142340" name="Picture 2" descr="https://upload.wikimedia.org/wikipedia/commons/thumb/4/4a/Quartz_oisan.jpg/240px-Quartz_oisan.jpg" title="An image of Quart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5988" y="2605088"/>
            <a:ext cx="2781300" cy="28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bwMode="auto">
          <a:xfrm>
            <a:off x="2008188" y="123825"/>
            <a:ext cx="6999287"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dirty="0">
                <a:solidFill>
                  <a:srgbClr val="FFFFFF"/>
                </a:solidFill>
                <a:latin typeface="Times New Roman" panose="02020603050405020304" pitchFamily="18" charset="0"/>
                <a:cs typeface="Times New Roman" panose="02020603050405020304" pitchFamily="18" charset="0"/>
              </a:rPr>
              <a:t>  </a:t>
            </a:r>
            <a:r>
              <a:rPr lang="en-US" altLang="en-US" sz="3600" b="1" dirty="0" err="1">
                <a:solidFill>
                  <a:srgbClr val="FFFFFF"/>
                </a:solidFill>
                <a:latin typeface="Arial" panose="020B0604020202020204" pitchFamily="34" charset="0"/>
                <a:cs typeface="Tahoma" panose="020B0604030504040204" pitchFamily="34" charset="0"/>
              </a:rPr>
              <a:t>Evaluación</a:t>
            </a:r>
            <a:r>
              <a:rPr lang="en-US" altLang="en-US" sz="3600" b="1" dirty="0">
                <a:solidFill>
                  <a:srgbClr val="FFFFFF"/>
                </a:solidFill>
                <a:latin typeface="Arial" panose="020B0604020202020204" pitchFamily="34" charset="0"/>
                <a:cs typeface="Tahoma" panose="020B0604030504040204" pitchFamily="34" charset="0"/>
              </a:rPr>
              <a:t> de </a:t>
            </a:r>
            <a:r>
              <a:rPr lang="en-US" altLang="en-US" sz="3600" b="1" dirty="0" err="1">
                <a:solidFill>
                  <a:srgbClr val="FFFFFF"/>
                </a:solidFill>
                <a:latin typeface="Arial" panose="020B0604020202020204" pitchFamily="34" charset="0"/>
                <a:cs typeface="Tahoma" panose="020B0604030504040204" pitchFamily="34" charset="0"/>
              </a:rPr>
              <a:t>Exposición</a:t>
            </a:r>
            <a:r>
              <a:rPr lang="en-US" altLang="en-US" sz="3600" b="1" dirty="0">
                <a:solidFill>
                  <a:srgbClr val="FFFFFF"/>
                </a:solidFill>
                <a:latin typeface="Arial" panose="020B0604020202020204" pitchFamily="34" charset="0"/>
                <a:cs typeface="Tahoma" panose="020B0604030504040204" pitchFamily="34" charset="0"/>
              </a:rPr>
              <a:t>– </a:t>
            </a:r>
            <a:r>
              <a:rPr lang="en-US" altLang="en-US" sz="3600" b="1" dirty="0" err="1">
                <a:solidFill>
                  <a:srgbClr val="FFFFFF"/>
                </a:solidFill>
                <a:latin typeface="Arial" panose="020B0604020202020204" pitchFamily="34" charset="0"/>
                <a:cs typeface="Tahoma" panose="020B0604030504040204" pitchFamily="34" charset="0"/>
              </a:rPr>
              <a:t>Opción</a:t>
            </a:r>
            <a:r>
              <a:rPr lang="en-US" altLang="en-US" sz="3600" b="1" dirty="0">
                <a:solidFill>
                  <a:srgbClr val="FFFFFF"/>
                </a:solidFill>
                <a:latin typeface="Arial" panose="020B0604020202020204" pitchFamily="34" charset="0"/>
                <a:cs typeface="Tahoma" panose="020B0604030504040204" pitchFamily="34" charset="0"/>
              </a:rPr>
              <a:t> de </a:t>
            </a:r>
            <a:r>
              <a:rPr lang="en-US" altLang="en-US" sz="3600" b="1" dirty="0" err="1">
                <a:solidFill>
                  <a:srgbClr val="FFFFFF"/>
                </a:solidFill>
                <a:latin typeface="Arial" panose="020B0604020202020204" pitchFamily="34" charset="0"/>
                <a:cs typeface="Tahoma" panose="020B0604030504040204" pitchFamily="34" charset="0"/>
              </a:rPr>
              <a:t>Rendimiento</a:t>
            </a:r>
            <a:endParaRPr lang="en-US" altLang="en-US" sz="3600" b="1" dirty="0">
              <a:solidFill>
                <a:srgbClr val="FFFFFF"/>
              </a:solidFill>
              <a:latin typeface="Arial" panose="020B0604020202020204" pitchFamily="34" charset="0"/>
              <a:cs typeface="Tahoma" panose="020B0604030504040204" pitchFamily="34" charset="0"/>
            </a:endParaRPr>
          </a:p>
        </p:txBody>
      </p:sp>
      <p:sp>
        <p:nvSpPr>
          <p:cNvPr id="144387" name="Content Placeholder 2"/>
          <p:cNvSpPr>
            <a:spLocks noGrp="1"/>
          </p:cNvSpPr>
          <p:nvPr>
            <p:ph idx="1"/>
          </p:nvPr>
        </p:nvSpPr>
        <p:spPr bwMode="auto">
          <a:xfrm>
            <a:off x="0" y="1397000"/>
            <a:ext cx="9144000" cy="5238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400">
                <a:latin typeface="Times New Roman" panose="02020603050405020304" pitchFamily="18" charset="0"/>
                <a:cs typeface="Times New Roman" panose="02020603050405020304" pitchFamily="18" charset="0"/>
              </a:rPr>
              <a:t>La Opción de Rendimiento</a:t>
            </a:r>
            <a:r>
              <a:rPr lang="en-US" altLang="en-US" sz="2400" b="1">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da flexibilidad a determinadas exposiciones a sílice para cada empleado basado en una combinación de datos de monitoreo del aire o datos objetivos</a:t>
            </a:r>
            <a:r>
              <a:rPr lang="en-US" altLang="en-US" sz="2400" b="1">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deben reflejar las condiciones del lugar de trabajo)</a:t>
            </a:r>
            <a:r>
              <a:rPr lang="en-US" altLang="en-US" sz="2400" b="1">
                <a:latin typeface="Times New Roman" panose="02020603050405020304" pitchFamily="18" charset="0"/>
                <a:cs typeface="Times New Roman" panose="02020603050405020304" pitchFamily="18" charset="0"/>
              </a:rPr>
              <a:t> </a:t>
            </a:r>
          </a:p>
          <a:p>
            <a:pPr marL="800100" lvl="1" indent="-342900">
              <a:buFont typeface="Arial" panose="020B0604020202020204" pitchFamily="34" charset="0"/>
              <a:buChar char="•"/>
            </a:pPr>
            <a:r>
              <a:rPr lang="en-US" altLang="en-US" sz="2400">
                <a:latin typeface="Times New Roman" panose="02020603050405020304" pitchFamily="18" charset="0"/>
                <a:cs typeface="Times New Roman" panose="02020603050405020304" pitchFamily="18" charset="0"/>
              </a:rPr>
              <a:t>Los datos del monitoreo del aire</a:t>
            </a:r>
            <a:r>
              <a:rPr lang="en-US" altLang="en-US" sz="2400" b="1">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son obtenidos siguiendo los procedimientos y requisitos en el Apéndice A de la Norma.</a:t>
            </a:r>
          </a:p>
          <a:p>
            <a:pPr marL="800100" lvl="1" indent="-342900">
              <a:buFont typeface="Arial" panose="020B0604020202020204" pitchFamily="34" charset="0"/>
              <a:buChar char="•"/>
            </a:pPr>
            <a:r>
              <a:rPr lang="en-US" altLang="en-US" sz="2400">
                <a:latin typeface="Times New Roman" panose="02020603050405020304" pitchFamily="18" charset="0"/>
                <a:cs typeface="Times New Roman" panose="02020603050405020304" pitchFamily="18" charset="0"/>
              </a:rPr>
              <a:t>Los</a:t>
            </a:r>
            <a:r>
              <a:rPr lang="en-US" altLang="en-US" sz="2400" b="1">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datos objetivos</a:t>
            </a:r>
            <a:r>
              <a:rPr lang="en-US" altLang="en-US" sz="2400" b="1">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son información que demuestra la exposición</a:t>
            </a:r>
            <a:r>
              <a:rPr lang="en-US" altLang="en-US" sz="2400" b="1">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de empleados a sílice asociada a un producto o material particular,</a:t>
            </a:r>
            <a:r>
              <a:rPr lang="en-US" altLang="en-US" sz="2400" b="1">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o a un</a:t>
            </a:r>
            <a:r>
              <a:rPr lang="en-US" altLang="en-US" sz="2400" b="1">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proceso, tarea, o actividad específica. </a:t>
            </a:r>
          </a:p>
          <a:p>
            <a:pPr>
              <a:buFontTx/>
              <a:buNone/>
            </a:pPr>
            <a:r>
              <a:rPr lang="en-US" altLang="en-US" sz="2400" u="sng">
                <a:latin typeface="Times New Roman" panose="02020603050405020304" pitchFamily="18" charset="0"/>
                <a:cs typeface="Times New Roman" panose="02020603050405020304" pitchFamily="18" charset="0"/>
              </a:rPr>
              <a:t>Ejemplos de datos objetivos</a:t>
            </a:r>
          </a:p>
          <a:p>
            <a:pPr marL="800100" lvl="1" indent="-342900"/>
            <a:r>
              <a:rPr lang="en-US" altLang="en-US" sz="2400">
                <a:latin typeface="Times New Roman" panose="02020603050405020304" pitchFamily="18" charset="0"/>
                <a:cs typeface="Times New Roman" panose="02020603050405020304" pitchFamily="18" charset="0"/>
              </a:rPr>
              <a:t>•   Datos de monitoreo de aire de encuestas del sector industrial</a:t>
            </a:r>
          </a:p>
          <a:p>
            <a:pPr marL="800100" lvl="1" indent="-342900"/>
            <a:r>
              <a:rPr lang="en-US" altLang="en-US" sz="2400">
                <a:latin typeface="Times New Roman" panose="02020603050405020304" pitchFamily="18" charset="0"/>
                <a:cs typeface="Times New Roman" panose="02020603050405020304" pitchFamily="18" charset="0"/>
              </a:rPr>
              <a:t>•	Datos históricos</a:t>
            </a:r>
            <a:r>
              <a:rPr lang="en-US" altLang="en-US" sz="2400" b="1">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de monitoreo del aire</a:t>
            </a:r>
          </a:p>
          <a:p>
            <a:pPr marL="800100" lvl="1" indent="-342900"/>
            <a:r>
              <a:rPr lang="en-US" altLang="en-US" sz="2400">
                <a:latin typeface="Times New Roman" panose="02020603050405020304" pitchFamily="18" charset="0"/>
                <a:cs typeface="Times New Roman" panose="02020603050405020304" pitchFamily="18" charset="0"/>
              </a:rPr>
              <a:t>•	Cálculos</a:t>
            </a:r>
            <a:r>
              <a:rPr lang="en-US" altLang="en-US" sz="2400" b="1">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basados en la composición de una substancia</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bwMode="auto">
          <a:xfrm>
            <a:off x="1633538" y="114300"/>
            <a:ext cx="7832725"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dirty="0">
                <a:solidFill>
                  <a:srgbClr val="FFFFFF"/>
                </a:solidFill>
                <a:latin typeface="Times New Roman" panose="02020603050405020304" pitchFamily="18" charset="0"/>
                <a:cs typeface="Times New Roman" panose="02020603050405020304" pitchFamily="18" charset="0"/>
              </a:rPr>
              <a:t>  </a:t>
            </a:r>
            <a:r>
              <a:rPr lang="en-US" altLang="en-US" sz="3400" b="1" dirty="0" err="1">
                <a:solidFill>
                  <a:srgbClr val="FFFFFF"/>
                </a:solidFill>
                <a:latin typeface="Arial" panose="020B0604020202020204" pitchFamily="34" charset="0"/>
                <a:cs typeface="Tahoma" panose="020B0604030504040204" pitchFamily="34" charset="0"/>
              </a:rPr>
              <a:t>Opción</a:t>
            </a:r>
            <a:r>
              <a:rPr lang="en-US" altLang="en-US" sz="3400" b="1" dirty="0">
                <a:solidFill>
                  <a:srgbClr val="FFFFFF"/>
                </a:solidFill>
                <a:latin typeface="Arial" panose="020B0604020202020204" pitchFamily="34" charset="0"/>
                <a:cs typeface="Tahoma" panose="020B0604030504040204" pitchFamily="34" charset="0"/>
              </a:rPr>
              <a:t> de </a:t>
            </a:r>
            <a:r>
              <a:rPr lang="en-US" altLang="en-US" sz="3400" b="1" dirty="0" err="1">
                <a:solidFill>
                  <a:srgbClr val="FFFFFF"/>
                </a:solidFill>
                <a:latin typeface="Arial" panose="020B0604020202020204" pitchFamily="34" charset="0"/>
                <a:cs typeface="Tahoma" panose="020B0604030504040204" pitchFamily="34" charset="0"/>
              </a:rPr>
              <a:t>Rendimiento</a:t>
            </a:r>
            <a:r>
              <a:rPr lang="en-US" altLang="en-US" sz="3400" b="1" dirty="0">
                <a:solidFill>
                  <a:srgbClr val="FFFFFF"/>
                </a:solidFill>
                <a:latin typeface="Arial" panose="020B0604020202020204" pitchFamily="34" charset="0"/>
                <a:cs typeface="Tahoma" panose="020B0604030504040204" pitchFamily="34" charset="0"/>
              </a:rPr>
              <a:t> – </a:t>
            </a:r>
            <a:r>
              <a:rPr lang="en-US" altLang="en-US" sz="3400" b="1" dirty="0" err="1">
                <a:solidFill>
                  <a:srgbClr val="FFFFFF"/>
                </a:solidFill>
                <a:latin typeface="Arial" panose="020B0604020202020204" pitchFamily="34" charset="0"/>
                <a:cs typeface="Tahoma" panose="020B0604030504040204" pitchFamily="34" charset="0"/>
              </a:rPr>
              <a:t>Responsabilidades</a:t>
            </a:r>
            <a:r>
              <a:rPr lang="en-US" altLang="en-US" sz="3400" b="1" dirty="0">
                <a:solidFill>
                  <a:srgbClr val="FFFFFF"/>
                </a:solidFill>
                <a:latin typeface="Arial" panose="020B0604020202020204" pitchFamily="34" charset="0"/>
                <a:cs typeface="Tahoma" panose="020B0604030504040204" pitchFamily="34" charset="0"/>
              </a:rPr>
              <a:t> del </a:t>
            </a:r>
            <a:r>
              <a:rPr lang="en-US" altLang="en-US" sz="3400" b="1" dirty="0" err="1">
                <a:solidFill>
                  <a:srgbClr val="FFFFFF"/>
                </a:solidFill>
                <a:latin typeface="Arial" panose="020B0604020202020204" pitchFamily="34" charset="0"/>
                <a:cs typeface="Tahoma" panose="020B0604030504040204" pitchFamily="34" charset="0"/>
              </a:rPr>
              <a:t>Empleador</a:t>
            </a:r>
            <a:r>
              <a:rPr lang="en-US" altLang="en-US" sz="3600" b="1" dirty="0">
                <a:solidFill>
                  <a:srgbClr val="FFFFFF"/>
                </a:solidFill>
                <a:latin typeface="Arial" panose="020B0604020202020204" pitchFamily="34" charset="0"/>
                <a:cs typeface="Tahoma" panose="020B0604030504040204" pitchFamily="34" charset="0"/>
              </a:rPr>
              <a:t/>
            </a:r>
            <a:br>
              <a:rPr lang="en-US" altLang="en-US" sz="3600" b="1" dirty="0">
                <a:solidFill>
                  <a:srgbClr val="FFFFFF"/>
                </a:solidFill>
                <a:latin typeface="Arial" panose="020B0604020202020204" pitchFamily="34" charset="0"/>
                <a:cs typeface="Tahoma" panose="020B0604030504040204" pitchFamily="34" charset="0"/>
              </a:rPr>
            </a:br>
            <a:endParaRPr lang="en-US" altLang="en-US" sz="3600" b="1" dirty="0">
              <a:solidFill>
                <a:srgbClr val="FFFFFF"/>
              </a:solidFill>
              <a:latin typeface="Arial" panose="020B0604020202020204" pitchFamily="34" charset="0"/>
              <a:cs typeface="Tahoma" panose="020B0604030504040204" pitchFamily="34" charset="0"/>
            </a:endParaRPr>
          </a:p>
        </p:txBody>
      </p:sp>
      <p:sp>
        <p:nvSpPr>
          <p:cNvPr id="146435" name="Content Placeholder 2"/>
          <p:cNvSpPr>
            <a:spLocks noGrp="1"/>
          </p:cNvSpPr>
          <p:nvPr>
            <p:ph idx="1"/>
          </p:nvPr>
        </p:nvSpPr>
        <p:spPr bwMode="auto">
          <a:xfrm>
            <a:off x="0" y="1306513"/>
            <a:ext cx="9144000" cy="4741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000">
                <a:latin typeface="Times New Roman" panose="02020603050405020304" pitchFamily="18" charset="0"/>
                <a:cs typeface="Times New Roman" panose="02020603050405020304" pitchFamily="18" charset="0"/>
              </a:rPr>
              <a:t>Empleadores bajo la Opción de Rendimiento deben</a:t>
            </a:r>
          </a:p>
          <a:p>
            <a:pPr marL="800100" lvl="1" indent="-342900">
              <a:buFont typeface="Arial" panose="020B0604020202020204" pitchFamily="34" charset="0"/>
              <a:buChar char="•"/>
            </a:pPr>
            <a:r>
              <a:rPr lang="en-US" altLang="en-US" sz="2600">
                <a:latin typeface="Times New Roman" panose="02020603050405020304" pitchFamily="18" charset="0"/>
                <a:cs typeface="Times New Roman" panose="02020603050405020304" pitchFamily="18" charset="0"/>
              </a:rPr>
              <a:t>Realizar la evaluación de exposición antes que el trabajo comience. </a:t>
            </a:r>
          </a:p>
          <a:p>
            <a:pPr marL="800100" lvl="1" indent="-342900">
              <a:buFont typeface="Arial" panose="020B0604020202020204" pitchFamily="34" charset="0"/>
              <a:buChar char="•"/>
            </a:pPr>
            <a:r>
              <a:rPr lang="en-US" altLang="en-US" sz="2600">
                <a:latin typeface="Times New Roman" panose="02020603050405020304" pitchFamily="18" charset="0"/>
                <a:cs typeface="Times New Roman" panose="02020603050405020304" pitchFamily="18" charset="0"/>
              </a:rPr>
              <a:t>Re-evaluar</a:t>
            </a:r>
            <a:r>
              <a:rPr lang="en-US" altLang="en-US" sz="2600" b="1">
                <a:latin typeface="Times New Roman" panose="02020603050405020304" pitchFamily="18" charset="0"/>
                <a:cs typeface="Times New Roman" panose="02020603050405020304" pitchFamily="18" charset="0"/>
              </a:rPr>
              <a:t> </a:t>
            </a:r>
            <a:r>
              <a:rPr lang="en-US" altLang="en-US" sz="2600">
                <a:latin typeface="Times New Roman" panose="02020603050405020304" pitchFamily="18" charset="0"/>
                <a:cs typeface="Times New Roman" panose="02020603050405020304" pitchFamily="18" charset="0"/>
              </a:rPr>
              <a:t>la exposición cuando pueda razonablemente esperarse un cambio en producción, proceso, equipo de control, personal, or prácticas laborales</a:t>
            </a:r>
          </a:p>
          <a:p>
            <a:pPr marL="800100" lvl="1" indent="-342900">
              <a:buFont typeface="Arial" panose="020B0604020202020204" pitchFamily="34" charset="0"/>
              <a:buChar char="•"/>
            </a:pPr>
            <a:r>
              <a:rPr lang="en-US" altLang="en-US" sz="2600">
                <a:latin typeface="Times New Roman" panose="02020603050405020304" pitchFamily="18" charset="0"/>
                <a:cs typeface="Times New Roman" panose="02020603050405020304" pitchFamily="18" charset="0"/>
              </a:rPr>
              <a:t>Tener la posibilidad de demostrar que la exposición de sus empleados han sido caracterizadas fielmente.</a:t>
            </a:r>
            <a:endParaRPr lang="en-US" altLang="en-US" sz="2600" b="1">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altLang="en-US" sz="2600">
                <a:latin typeface="Times New Roman" panose="02020603050405020304" pitchFamily="18" charset="0"/>
                <a:cs typeface="Times New Roman" panose="02020603050405020304" pitchFamily="18" charset="0"/>
              </a:rPr>
              <a:t>Asegurar que la evaluación de la exposición refleja</a:t>
            </a:r>
            <a:r>
              <a:rPr lang="en-US" altLang="en-US" sz="2600" b="1">
                <a:latin typeface="Times New Roman" panose="02020603050405020304" pitchFamily="18" charset="0"/>
                <a:cs typeface="Times New Roman" panose="02020603050405020304" pitchFamily="18" charset="0"/>
              </a:rPr>
              <a:t> </a:t>
            </a:r>
            <a:r>
              <a:rPr lang="en-US" altLang="en-US" sz="2600">
                <a:latin typeface="Times New Roman" panose="02020603050405020304" pitchFamily="18" charset="0"/>
                <a:cs typeface="Times New Roman" panose="02020603050405020304" pitchFamily="18" charset="0"/>
              </a:rPr>
              <a:t>las exposiciones de los empleados en cada turno, para cada clasificación de empleo, en cada área de trabajo. </a:t>
            </a:r>
            <a:endParaRPr lang="en-US" altLang="en-US" sz="2600" b="1">
              <a:latin typeface="Times New Roman" panose="02020603050405020304" pitchFamily="18" charset="0"/>
              <a:cs typeface="Times New Roman" panose="02020603050405020304" pitchFamily="18" charset="0"/>
            </a:endParaRPr>
          </a:p>
          <a:p>
            <a:endParaRPr lang="en-US" altLang="en-US" sz="2400">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962150" y="133350"/>
            <a:ext cx="6888163" cy="1143000"/>
          </a:xfrm>
        </p:spPr>
        <p:txBody>
          <a:bodyPr wrap="square" lIns="91440" tIns="45720" rIns="91440" bIns="45720" numCol="1" anchor="t" anchorCtr="0" compatLnSpc="1">
            <a:prstTxWarp prst="textNoShape">
              <a:avLst/>
            </a:prstTxWarp>
            <a:normAutofit fontScale="90000"/>
          </a:bodyPr>
          <a:lstStyle/>
          <a:p>
            <a:pPr>
              <a:defRPr/>
            </a:pPr>
            <a:r>
              <a:rPr lang="en-US" altLang="en-US" sz="2800" b="1" dirty="0">
                <a:solidFill>
                  <a:srgbClr val="FFFFFF"/>
                </a:solidFill>
                <a:latin typeface="Arial" panose="020B0604020202020204" pitchFamily="34" charset="0"/>
                <a:cs typeface="Tahoma" panose="020B0604030504040204" pitchFamily="34" charset="0"/>
              </a:rPr>
              <a:t>El </a:t>
            </a:r>
            <a:r>
              <a:rPr lang="en-US" altLang="en-US" sz="2800" b="1" dirty="0" err="1">
                <a:solidFill>
                  <a:srgbClr val="FFFFFF"/>
                </a:solidFill>
                <a:latin typeface="Arial" panose="020B0604020202020204" pitchFamily="34" charset="0"/>
                <a:cs typeface="Tahoma" panose="020B0604030504040204" pitchFamily="34" charset="0"/>
              </a:rPr>
              <a:t>Proceso</a:t>
            </a:r>
            <a:r>
              <a:rPr lang="en-US" altLang="en-US" sz="2800" b="1" dirty="0">
                <a:solidFill>
                  <a:srgbClr val="FFFFFF"/>
                </a:solidFill>
                <a:latin typeface="Arial" panose="020B0604020202020204" pitchFamily="34" charset="0"/>
                <a:cs typeface="Tahoma" panose="020B0604030504040204" pitchFamily="34" charset="0"/>
              </a:rPr>
              <a:t> de </a:t>
            </a:r>
            <a:r>
              <a:rPr lang="en-US" altLang="en-US" sz="2800" b="1" dirty="0" err="1">
                <a:solidFill>
                  <a:srgbClr val="FFFFFF"/>
                </a:solidFill>
                <a:latin typeface="Arial" panose="020B0604020202020204" pitchFamily="34" charset="0"/>
                <a:cs typeface="Tahoma" panose="020B0604030504040204" pitchFamily="34" charset="0"/>
              </a:rPr>
              <a:t>Entrenamiento</a:t>
            </a:r>
            <a:r>
              <a:rPr lang="en-US" altLang="en-US" sz="2800" b="1" dirty="0">
                <a:solidFill>
                  <a:srgbClr val="FFFFFF"/>
                </a:solidFill>
                <a:latin typeface="Arial" panose="020B0604020202020204" pitchFamily="34" charset="0"/>
                <a:cs typeface="Tahoma" panose="020B0604030504040204" pitchFamily="34" charset="0"/>
              </a:rPr>
              <a:t> – Paso a Paso</a:t>
            </a:r>
            <a:r>
              <a:rPr lang="en-US" altLang="en-US" sz="2300" b="1" dirty="0">
                <a:latin typeface="Times New Roman" panose="02020603050405020304" pitchFamily="18" charset="0"/>
                <a:cs typeface="Times New Roman" panose="02020603050405020304" pitchFamily="18" charset="0"/>
              </a:rPr>
              <a:t/>
            </a:r>
            <a:br>
              <a:rPr lang="en-US" altLang="en-US" sz="2300" b="1" dirty="0">
                <a:latin typeface="Times New Roman" panose="02020603050405020304" pitchFamily="18" charset="0"/>
                <a:cs typeface="Times New Roman" panose="02020603050405020304" pitchFamily="18" charset="0"/>
              </a:rPr>
            </a:br>
            <a:endParaRPr lang="en-US" altLang="en-US" sz="2100" dirty="0">
              <a:solidFill>
                <a:schemeClr val="bg1"/>
              </a:solidFill>
              <a:latin typeface="Times New Roman" panose="02020603050405020304" pitchFamily="18" charset="0"/>
              <a:cs typeface="Times New Roman" panose="02020603050405020304" pitchFamily="18" charset="0"/>
            </a:endParaRPr>
          </a:p>
        </p:txBody>
      </p:sp>
      <p:grpSp>
        <p:nvGrpSpPr>
          <p:cNvPr id="19459" name="Group 38" descr="First step is sign-up."/>
          <p:cNvGrpSpPr>
            <a:grpSpLocks/>
          </p:cNvGrpSpPr>
          <p:nvPr/>
        </p:nvGrpSpPr>
        <p:grpSpPr bwMode="auto">
          <a:xfrm>
            <a:off x="2935288" y="1441450"/>
            <a:ext cx="2744787" cy="836613"/>
            <a:chOff x="7517406" y="1409836"/>
            <a:chExt cx="2744633" cy="836776"/>
          </a:xfrm>
        </p:grpSpPr>
        <p:sp>
          <p:nvSpPr>
            <p:cNvPr id="40" name="Up Arrow Callout 39"/>
            <p:cNvSpPr/>
            <p:nvPr/>
          </p:nvSpPr>
          <p:spPr>
            <a:xfrm rot="10800000">
              <a:off x="7563440" y="1428890"/>
              <a:ext cx="2698599" cy="817722"/>
            </a:xfrm>
            <a:prstGeom prst="upArrowCallout">
              <a:avLst/>
            </a:prstGeom>
            <a:solidFill>
              <a:srgbClr val="23594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Up Arrow Callout 14"/>
            <p:cNvSpPr txBox="1"/>
            <p:nvPr/>
          </p:nvSpPr>
          <p:spPr>
            <a:xfrm>
              <a:off x="7517406" y="1409836"/>
              <a:ext cx="2744633" cy="504923"/>
            </a:xfrm>
            <a:prstGeom prst="rect">
              <a:avLst/>
            </a:prstGeom>
          </p:spPr>
          <p:style>
            <a:lnRef idx="0">
              <a:scrgbClr r="0" g="0" b="0"/>
            </a:lnRef>
            <a:fillRef idx="0">
              <a:scrgbClr r="0" g="0" b="0"/>
            </a:fillRef>
            <a:effectRef idx="0">
              <a:scrgbClr r="0" g="0" b="0"/>
            </a:effectRef>
            <a:fontRef idx="minor">
              <a:schemeClr val="lt1"/>
            </a:fontRef>
          </p:style>
          <p:txBody>
            <a:bodyPr lIns="128016" tIns="128016" rIns="128016" bIns="128016" anchor="ctr"/>
            <a:lstStyle>
              <a:lvl1pPr defTabSz="800100" eaLnBrk="0" hangingPunct="0">
                <a:defRPr sz="2400">
                  <a:solidFill>
                    <a:schemeClr val="tx1"/>
                  </a:solidFill>
                  <a:latin typeface="Times" panose="02020603050405020304" pitchFamily="18" charset="0"/>
                  <a:ea typeface="MS PGothic" panose="020B0600070205080204" pitchFamily="34" charset="-128"/>
                </a:defRPr>
              </a:lvl1pPr>
              <a:lvl2pPr marL="742950" indent="-285750" defTabSz="800100" eaLnBrk="0" hangingPunct="0">
                <a:defRPr sz="2400">
                  <a:solidFill>
                    <a:schemeClr val="tx1"/>
                  </a:solidFill>
                  <a:latin typeface="Times" panose="02020603050405020304" pitchFamily="18" charset="0"/>
                  <a:ea typeface="MS PGothic" panose="020B0600070205080204" pitchFamily="34" charset="-128"/>
                </a:defRPr>
              </a:lvl2pPr>
              <a:lvl3pPr marL="1143000" indent="-228600" defTabSz="800100" eaLnBrk="0" hangingPunct="0">
                <a:defRPr sz="2400">
                  <a:solidFill>
                    <a:schemeClr val="tx1"/>
                  </a:solidFill>
                  <a:latin typeface="Times" panose="02020603050405020304" pitchFamily="18" charset="0"/>
                  <a:ea typeface="MS PGothic" panose="020B0600070205080204" pitchFamily="34" charset="-128"/>
                </a:defRPr>
              </a:lvl3pPr>
              <a:lvl4pPr marL="1600200" indent="-228600" defTabSz="800100" eaLnBrk="0" hangingPunct="0">
                <a:defRPr sz="2400">
                  <a:solidFill>
                    <a:schemeClr val="tx1"/>
                  </a:solidFill>
                  <a:latin typeface="Times" panose="02020603050405020304" pitchFamily="18" charset="0"/>
                  <a:ea typeface="MS PGothic" panose="020B0600070205080204" pitchFamily="34" charset="-128"/>
                </a:defRPr>
              </a:lvl4pPr>
              <a:lvl5pPr marL="2057400" indent="-228600" defTabSz="800100" eaLnBrk="0" hangingPunct="0">
                <a:defRPr sz="2400">
                  <a:solidFill>
                    <a:schemeClr val="tx1"/>
                  </a:solidFill>
                  <a:latin typeface="Times" panose="02020603050405020304" pitchFamily="18" charset="0"/>
                  <a:ea typeface="MS PGothic" panose="020B0600070205080204" pitchFamily="34" charset="-128"/>
                </a:defRPr>
              </a:lvl5pPr>
              <a:lvl6pPr marL="2514600" indent="-228600" defTabSz="8001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defTabSz="8001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defTabSz="8001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defTabSz="8001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lnSpc>
                  <a:spcPct val="90000"/>
                </a:lnSpc>
                <a:spcAft>
                  <a:spcPct val="35000"/>
                </a:spcAft>
                <a:defRPr/>
              </a:pPr>
              <a:r>
                <a:rPr lang="en-US" altLang="en-US" sz="1600" b="1">
                  <a:solidFill>
                    <a:srgbClr val="FFFFFF"/>
                  </a:solidFill>
                </a:rPr>
                <a:t>INSCRIPCIÓN</a:t>
              </a:r>
            </a:p>
          </p:txBody>
        </p:sp>
      </p:grpSp>
      <p:grpSp>
        <p:nvGrpSpPr>
          <p:cNvPr id="19460" name="Group 41" descr="Second step is the pretest. It will help us to measure the trainee's existing knowledge on the training subject."/>
          <p:cNvGrpSpPr>
            <a:grpSpLocks/>
          </p:cNvGrpSpPr>
          <p:nvPr/>
        </p:nvGrpSpPr>
        <p:grpSpPr bwMode="auto">
          <a:xfrm>
            <a:off x="2982913" y="2335213"/>
            <a:ext cx="2803525" cy="1120775"/>
            <a:chOff x="4556833" y="2494893"/>
            <a:chExt cx="2803484" cy="1120961"/>
          </a:xfrm>
        </p:grpSpPr>
        <p:sp>
          <p:nvSpPr>
            <p:cNvPr id="43" name="Up Arrow Callout 42"/>
            <p:cNvSpPr/>
            <p:nvPr/>
          </p:nvSpPr>
          <p:spPr>
            <a:xfrm rot="10800000">
              <a:off x="4556833" y="2494893"/>
              <a:ext cx="2744747" cy="1120961"/>
            </a:xfrm>
            <a:prstGeom prst="upArrowCallout">
              <a:avLst/>
            </a:prstGeom>
            <a:solidFill>
              <a:srgbClr val="23594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4" name="Up Arrow Callout 12"/>
            <p:cNvSpPr txBox="1"/>
            <p:nvPr/>
          </p:nvSpPr>
          <p:spPr>
            <a:xfrm>
              <a:off x="4615569" y="2494893"/>
              <a:ext cx="2744748" cy="728783"/>
            </a:xfrm>
            <a:prstGeom prst="rect">
              <a:avLst/>
            </a:prstGeom>
          </p:spPr>
          <p:style>
            <a:lnRef idx="0">
              <a:scrgbClr r="0" g="0" b="0"/>
            </a:lnRef>
            <a:fillRef idx="0">
              <a:scrgbClr r="0" g="0" b="0"/>
            </a:fillRef>
            <a:effectRef idx="0">
              <a:scrgbClr r="0" g="0" b="0"/>
            </a:effectRef>
            <a:fontRef idx="minor">
              <a:schemeClr val="lt1"/>
            </a:fontRef>
          </p:style>
          <p:txBody>
            <a:bodyPr lIns="128016" tIns="128016" rIns="128016" bIns="128016" anchor="ctr"/>
            <a:lstStyle>
              <a:lvl1pPr defTabSz="800100" eaLnBrk="0" hangingPunct="0">
                <a:defRPr sz="2400">
                  <a:solidFill>
                    <a:schemeClr val="tx1"/>
                  </a:solidFill>
                  <a:latin typeface="Times" charset="0"/>
                  <a:ea typeface="ＭＳ Ｐゴシック" charset="0"/>
                  <a:cs typeface="ＭＳ Ｐゴシック" charset="0"/>
                </a:defRPr>
              </a:lvl1pPr>
              <a:lvl2pPr marL="37931725" indent="-37474525" defTabSz="800100"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lnSpc>
                  <a:spcPct val="90000"/>
                </a:lnSpc>
                <a:spcAft>
                  <a:spcPct val="35000"/>
                </a:spcAft>
                <a:defRPr/>
              </a:pPr>
              <a:r>
                <a:rPr lang="en-US" sz="1800" b="1" dirty="0">
                  <a:solidFill>
                    <a:srgbClr val="FFFFFF"/>
                  </a:solidFill>
                </a:rPr>
                <a:t>PRETEST </a:t>
              </a:r>
            </a:p>
            <a:p>
              <a:pPr algn="ctr" eaLnBrk="1" hangingPunct="1">
                <a:lnSpc>
                  <a:spcPct val="90000"/>
                </a:lnSpc>
                <a:spcAft>
                  <a:spcPct val="35000"/>
                </a:spcAft>
                <a:defRPr/>
              </a:pPr>
              <a:r>
                <a:rPr lang="en-US" sz="1400" b="1" dirty="0" err="1">
                  <a:solidFill>
                    <a:srgbClr val="FFFFFF"/>
                  </a:solidFill>
                </a:rPr>
                <a:t>para</a:t>
              </a:r>
              <a:r>
                <a:rPr lang="en-US" sz="1400" b="1" dirty="0">
                  <a:solidFill>
                    <a:srgbClr val="FFFFFF"/>
                  </a:solidFill>
                </a:rPr>
                <a:t> </a:t>
              </a:r>
              <a:r>
                <a:rPr lang="en-US" sz="1400" b="1" dirty="0" err="1">
                  <a:solidFill>
                    <a:srgbClr val="FFFFFF"/>
                  </a:solidFill>
                </a:rPr>
                <a:t>medir</a:t>
              </a:r>
              <a:r>
                <a:rPr lang="en-US" sz="1400" b="1" dirty="0">
                  <a:solidFill>
                    <a:srgbClr val="FFFFFF"/>
                  </a:solidFill>
                </a:rPr>
                <a:t> el </a:t>
              </a:r>
              <a:r>
                <a:rPr lang="en-US" sz="1400" b="1" dirty="0" err="1">
                  <a:solidFill>
                    <a:srgbClr val="FFFFFF"/>
                  </a:solidFill>
                </a:rPr>
                <a:t>conocimiento</a:t>
              </a:r>
              <a:r>
                <a:rPr lang="en-US" sz="1400" b="1" dirty="0">
                  <a:solidFill>
                    <a:srgbClr val="FFFFFF"/>
                  </a:solidFill>
                </a:rPr>
                <a:t> </a:t>
              </a:r>
              <a:r>
                <a:rPr lang="en-US" sz="1400" b="1" dirty="0" err="1">
                  <a:solidFill>
                    <a:srgbClr val="FFFFFF"/>
                  </a:solidFill>
                </a:rPr>
                <a:t>previo</a:t>
              </a:r>
              <a:r>
                <a:rPr lang="en-US" sz="1400" b="1" dirty="0">
                  <a:solidFill>
                    <a:srgbClr val="FFFFFF"/>
                  </a:solidFill>
                </a:rPr>
                <a:t> de los </a:t>
              </a:r>
              <a:r>
                <a:rPr lang="en-US" sz="1400" b="1" dirty="0" err="1">
                  <a:solidFill>
                    <a:srgbClr val="FFFFFF"/>
                  </a:solidFill>
                </a:rPr>
                <a:t>entrenados</a:t>
              </a:r>
              <a:endParaRPr lang="en-US" sz="1400" b="1" dirty="0">
                <a:solidFill>
                  <a:srgbClr val="FFFFFF"/>
                </a:solidFill>
              </a:endParaRPr>
            </a:p>
          </p:txBody>
        </p:sp>
      </p:grpSp>
      <p:grpSp>
        <p:nvGrpSpPr>
          <p:cNvPr id="19461" name="Group 3" descr="Third step is the presentation.Trainees are introduced the new OSHA respirable crystalline silica standard."/>
          <p:cNvGrpSpPr>
            <a:grpSpLocks/>
          </p:cNvGrpSpPr>
          <p:nvPr/>
        </p:nvGrpSpPr>
        <p:grpSpPr bwMode="auto">
          <a:xfrm>
            <a:off x="3011488" y="3405188"/>
            <a:ext cx="2803525" cy="1120775"/>
            <a:chOff x="4556833" y="2494893"/>
            <a:chExt cx="2803484" cy="1120961"/>
          </a:xfrm>
        </p:grpSpPr>
        <p:sp>
          <p:nvSpPr>
            <p:cNvPr id="46" name="Up Arrow Callout 45"/>
            <p:cNvSpPr/>
            <p:nvPr/>
          </p:nvSpPr>
          <p:spPr>
            <a:xfrm rot="10800000">
              <a:off x="4556833" y="2494893"/>
              <a:ext cx="2744747" cy="1120961"/>
            </a:xfrm>
            <a:prstGeom prst="upArrowCallout">
              <a:avLst/>
            </a:prstGeom>
            <a:solidFill>
              <a:srgbClr val="23594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7" name="Up Arrow Callout 12"/>
            <p:cNvSpPr txBox="1"/>
            <p:nvPr/>
          </p:nvSpPr>
          <p:spPr>
            <a:xfrm>
              <a:off x="4615569" y="2494893"/>
              <a:ext cx="2744748" cy="728783"/>
            </a:xfrm>
            <a:prstGeom prst="rect">
              <a:avLst/>
            </a:prstGeom>
          </p:spPr>
          <p:style>
            <a:lnRef idx="0">
              <a:scrgbClr r="0" g="0" b="0"/>
            </a:lnRef>
            <a:fillRef idx="0">
              <a:scrgbClr r="0" g="0" b="0"/>
            </a:fillRef>
            <a:effectRef idx="0">
              <a:scrgbClr r="0" g="0" b="0"/>
            </a:effectRef>
            <a:fontRef idx="minor">
              <a:schemeClr val="lt1"/>
            </a:fontRef>
          </p:style>
          <p:txBody>
            <a:bodyPr lIns="128016" tIns="128016" rIns="128016" bIns="128016" anchor="ctr"/>
            <a:lstStyle>
              <a:lvl1pPr defTabSz="800100" eaLnBrk="0" hangingPunct="0">
                <a:defRPr sz="2400">
                  <a:solidFill>
                    <a:schemeClr val="tx1"/>
                  </a:solidFill>
                  <a:latin typeface="Times" panose="02020603050405020304" pitchFamily="18" charset="0"/>
                  <a:ea typeface="MS PGothic" panose="020B0600070205080204" pitchFamily="34" charset="-128"/>
                </a:defRPr>
              </a:lvl1pPr>
              <a:lvl2pPr marL="742950" indent="-285750" defTabSz="800100" eaLnBrk="0" hangingPunct="0">
                <a:defRPr sz="2400">
                  <a:solidFill>
                    <a:schemeClr val="tx1"/>
                  </a:solidFill>
                  <a:latin typeface="Times" panose="02020603050405020304" pitchFamily="18" charset="0"/>
                  <a:ea typeface="MS PGothic" panose="020B0600070205080204" pitchFamily="34" charset="-128"/>
                </a:defRPr>
              </a:lvl2pPr>
              <a:lvl3pPr marL="1143000" indent="-228600" defTabSz="800100" eaLnBrk="0" hangingPunct="0">
                <a:defRPr sz="2400">
                  <a:solidFill>
                    <a:schemeClr val="tx1"/>
                  </a:solidFill>
                  <a:latin typeface="Times" panose="02020603050405020304" pitchFamily="18" charset="0"/>
                  <a:ea typeface="MS PGothic" panose="020B0600070205080204" pitchFamily="34" charset="-128"/>
                </a:defRPr>
              </a:lvl3pPr>
              <a:lvl4pPr marL="1600200" indent="-228600" defTabSz="800100" eaLnBrk="0" hangingPunct="0">
                <a:defRPr sz="2400">
                  <a:solidFill>
                    <a:schemeClr val="tx1"/>
                  </a:solidFill>
                  <a:latin typeface="Times" panose="02020603050405020304" pitchFamily="18" charset="0"/>
                  <a:ea typeface="MS PGothic" panose="020B0600070205080204" pitchFamily="34" charset="-128"/>
                </a:defRPr>
              </a:lvl4pPr>
              <a:lvl5pPr marL="2057400" indent="-228600" defTabSz="800100" eaLnBrk="0" hangingPunct="0">
                <a:defRPr sz="2400">
                  <a:solidFill>
                    <a:schemeClr val="tx1"/>
                  </a:solidFill>
                  <a:latin typeface="Times" panose="02020603050405020304" pitchFamily="18" charset="0"/>
                  <a:ea typeface="MS PGothic" panose="020B0600070205080204" pitchFamily="34" charset="-128"/>
                </a:defRPr>
              </a:lvl5pPr>
              <a:lvl6pPr marL="2514600" indent="-228600" defTabSz="8001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defTabSz="8001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defTabSz="8001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defTabSz="8001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lnSpc>
                  <a:spcPct val="90000"/>
                </a:lnSpc>
                <a:spcAft>
                  <a:spcPct val="35000"/>
                </a:spcAft>
                <a:defRPr/>
              </a:pPr>
              <a:r>
                <a:rPr lang="en-US" altLang="en-US" sz="1400" b="1">
                  <a:solidFill>
                    <a:srgbClr val="FFFFFF"/>
                  </a:solidFill>
                </a:rPr>
                <a:t>ALCANCE DEL MÓDULO DE ENTRENAMIENTO SOBRE SÍLICE  </a:t>
              </a:r>
            </a:p>
          </p:txBody>
        </p:sp>
      </p:grpSp>
      <p:grpSp>
        <p:nvGrpSpPr>
          <p:cNvPr id="19462" name="Group 4" descr="Fourth step is the posttest. It will help us to measure the trainee's  knowledge gain on the training subject. It will also be used to evaluate the training effectiveness."/>
          <p:cNvGrpSpPr>
            <a:grpSpLocks/>
          </p:cNvGrpSpPr>
          <p:nvPr/>
        </p:nvGrpSpPr>
        <p:grpSpPr bwMode="auto">
          <a:xfrm>
            <a:off x="3041650" y="4500563"/>
            <a:ext cx="2854325" cy="1223962"/>
            <a:chOff x="4586260" y="5523737"/>
            <a:chExt cx="2854118" cy="1224503"/>
          </a:xfrm>
        </p:grpSpPr>
        <p:sp>
          <p:nvSpPr>
            <p:cNvPr id="49" name="Up Arrow Callout 48"/>
            <p:cNvSpPr/>
            <p:nvPr/>
          </p:nvSpPr>
          <p:spPr>
            <a:xfrm rot="10800000">
              <a:off x="4586260" y="5528501"/>
              <a:ext cx="2744589" cy="1219739"/>
            </a:xfrm>
            <a:prstGeom prst="upArrowCallout">
              <a:avLst/>
            </a:prstGeom>
            <a:solidFill>
              <a:srgbClr val="23594B"/>
            </a:solidFill>
            <a:ln>
              <a:solidFill>
                <a:srgbClr val="23594B"/>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50" name="Up Arrow Callout 6"/>
            <p:cNvSpPr txBox="1"/>
            <p:nvPr/>
          </p:nvSpPr>
          <p:spPr>
            <a:xfrm>
              <a:off x="4695790" y="5523737"/>
              <a:ext cx="2744588" cy="792512"/>
            </a:xfrm>
            <a:prstGeom prst="rect">
              <a:avLst/>
            </a:prstGeom>
          </p:spPr>
          <p:style>
            <a:lnRef idx="0">
              <a:scrgbClr r="0" g="0" b="0"/>
            </a:lnRef>
            <a:fillRef idx="0">
              <a:scrgbClr r="0" g="0" b="0"/>
            </a:fillRef>
            <a:effectRef idx="0">
              <a:scrgbClr r="0" g="0" b="0"/>
            </a:effectRef>
            <a:fontRef idx="minor">
              <a:schemeClr val="lt1"/>
            </a:fontRef>
          </p:style>
          <p:txBody>
            <a:bodyPr lIns="128016" tIns="128016" rIns="128016" bIns="128016" anchor="ctr"/>
            <a:lstStyle>
              <a:lvl1pPr defTabSz="800100" eaLnBrk="0" hangingPunct="0">
                <a:defRPr sz="2400">
                  <a:solidFill>
                    <a:schemeClr val="tx1"/>
                  </a:solidFill>
                  <a:latin typeface="Times" charset="0"/>
                  <a:ea typeface="ＭＳ Ｐゴシック" charset="0"/>
                  <a:cs typeface="ＭＳ Ｐゴシック" charset="0"/>
                </a:defRPr>
              </a:lvl1pPr>
              <a:lvl2pPr marL="37931725" indent="-37474525" defTabSz="800100"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lnSpc>
                  <a:spcPct val="90000"/>
                </a:lnSpc>
                <a:spcAft>
                  <a:spcPct val="35000"/>
                </a:spcAft>
                <a:defRPr/>
              </a:pPr>
              <a:r>
                <a:rPr lang="en-US" sz="1800" b="1">
                  <a:solidFill>
                    <a:srgbClr val="FFFFFF"/>
                  </a:solidFill>
                </a:rPr>
                <a:t>POSTTEST</a:t>
              </a:r>
            </a:p>
            <a:p>
              <a:pPr algn="ctr" eaLnBrk="1" hangingPunct="1">
                <a:lnSpc>
                  <a:spcPct val="90000"/>
                </a:lnSpc>
                <a:spcAft>
                  <a:spcPct val="35000"/>
                </a:spcAft>
                <a:defRPr/>
              </a:pPr>
              <a:r>
                <a:rPr lang="en-US" sz="1500">
                  <a:solidFill>
                    <a:srgbClr val="FFFFFF"/>
                  </a:solidFill>
                </a:rPr>
                <a:t>Para medir el conocimiento adquirido</a:t>
              </a:r>
            </a:p>
          </p:txBody>
        </p:sp>
      </p:grpSp>
      <p:grpSp>
        <p:nvGrpSpPr>
          <p:cNvPr id="19463" name="Group 5" descr="Last step of this training. Trainee opinion survey will help us to improve the training as necessary based on the feedback we recevie through this step."/>
          <p:cNvGrpSpPr>
            <a:grpSpLocks/>
          </p:cNvGrpSpPr>
          <p:nvPr/>
        </p:nvGrpSpPr>
        <p:grpSpPr bwMode="auto">
          <a:xfrm>
            <a:off x="3324225" y="5668963"/>
            <a:ext cx="2178050" cy="1060450"/>
            <a:chOff x="7936602" y="6029619"/>
            <a:chExt cx="2178050" cy="751431"/>
          </a:xfrm>
        </p:grpSpPr>
        <p:sp>
          <p:nvSpPr>
            <p:cNvPr id="52" name="Rectangle 51"/>
            <p:cNvSpPr/>
            <p:nvPr/>
          </p:nvSpPr>
          <p:spPr>
            <a:xfrm>
              <a:off x="7936602" y="6047617"/>
              <a:ext cx="2178050" cy="733433"/>
            </a:xfrm>
            <a:prstGeom prst="rect">
              <a:avLst/>
            </a:prstGeom>
            <a:solidFill>
              <a:srgbClr val="23594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3" name="TextBox 52"/>
            <p:cNvSpPr txBox="1"/>
            <p:nvPr/>
          </p:nvSpPr>
          <p:spPr>
            <a:xfrm>
              <a:off x="7936602" y="6029619"/>
              <a:ext cx="2178050" cy="734557"/>
            </a:xfrm>
            <a:prstGeom prst="rect">
              <a:avLst/>
            </a:prstGeom>
          </p:spPr>
          <p:style>
            <a:lnRef idx="0">
              <a:scrgbClr r="0" g="0" b="0"/>
            </a:lnRef>
            <a:fillRef idx="0">
              <a:scrgbClr r="0" g="0" b="0"/>
            </a:fillRef>
            <a:effectRef idx="0">
              <a:scrgbClr r="0" g="0" b="0"/>
            </a:effectRef>
            <a:fontRef idx="minor">
              <a:schemeClr val="lt1"/>
            </a:fontRef>
          </p:style>
          <p:txBody>
            <a:bodyPr lIns="128016" tIns="128016" rIns="128016" bIns="128016" anchor="ctr"/>
            <a:lstStyle>
              <a:lvl1pPr defTabSz="800100" eaLnBrk="0" hangingPunct="0">
                <a:defRPr sz="2400">
                  <a:solidFill>
                    <a:schemeClr val="tx1"/>
                  </a:solidFill>
                  <a:latin typeface="Times" panose="02020603050405020304" pitchFamily="18" charset="0"/>
                  <a:ea typeface="MS PGothic" panose="020B0600070205080204" pitchFamily="34" charset="-128"/>
                </a:defRPr>
              </a:lvl1pPr>
              <a:lvl2pPr marL="742950" indent="-285750" defTabSz="800100" eaLnBrk="0" hangingPunct="0">
                <a:defRPr sz="2400">
                  <a:solidFill>
                    <a:schemeClr val="tx1"/>
                  </a:solidFill>
                  <a:latin typeface="Times" panose="02020603050405020304" pitchFamily="18" charset="0"/>
                  <a:ea typeface="MS PGothic" panose="020B0600070205080204" pitchFamily="34" charset="-128"/>
                </a:defRPr>
              </a:lvl2pPr>
              <a:lvl3pPr marL="1143000" indent="-228600" defTabSz="800100" eaLnBrk="0" hangingPunct="0">
                <a:defRPr sz="2400">
                  <a:solidFill>
                    <a:schemeClr val="tx1"/>
                  </a:solidFill>
                  <a:latin typeface="Times" panose="02020603050405020304" pitchFamily="18" charset="0"/>
                  <a:ea typeface="MS PGothic" panose="020B0600070205080204" pitchFamily="34" charset="-128"/>
                </a:defRPr>
              </a:lvl3pPr>
              <a:lvl4pPr marL="1600200" indent="-228600" defTabSz="800100" eaLnBrk="0" hangingPunct="0">
                <a:defRPr sz="2400">
                  <a:solidFill>
                    <a:schemeClr val="tx1"/>
                  </a:solidFill>
                  <a:latin typeface="Times" panose="02020603050405020304" pitchFamily="18" charset="0"/>
                  <a:ea typeface="MS PGothic" panose="020B0600070205080204" pitchFamily="34" charset="-128"/>
                </a:defRPr>
              </a:lvl4pPr>
              <a:lvl5pPr marL="2057400" indent="-228600" defTabSz="800100" eaLnBrk="0" hangingPunct="0">
                <a:defRPr sz="2400">
                  <a:solidFill>
                    <a:schemeClr val="tx1"/>
                  </a:solidFill>
                  <a:latin typeface="Times" panose="02020603050405020304" pitchFamily="18" charset="0"/>
                  <a:ea typeface="MS PGothic" panose="020B0600070205080204" pitchFamily="34" charset="-128"/>
                </a:defRPr>
              </a:lvl5pPr>
              <a:lvl6pPr marL="2514600" indent="-228600" defTabSz="8001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defTabSz="8001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defTabSz="8001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defTabSz="8001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lnSpc>
                  <a:spcPct val="90000"/>
                </a:lnSpc>
                <a:spcAft>
                  <a:spcPct val="35000"/>
                </a:spcAft>
                <a:defRPr/>
              </a:pPr>
              <a:r>
                <a:rPr lang="en-US" altLang="en-US" sz="1800" b="1">
                  <a:solidFill>
                    <a:srgbClr val="FFFFFF"/>
                  </a:solidFill>
                </a:rPr>
                <a:t>ENCUESTA DE OPINIÓN</a:t>
              </a:r>
            </a:p>
            <a:p>
              <a:pPr algn="ctr" eaLnBrk="1" hangingPunct="1">
                <a:lnSpc>
                  <a:spcPct val="90000"/>
                </a:lnSpc>
                <a:spcAft>
                  <a:spcPct val="35000"/>
                </a:spcAft>
                <a:defRPr/>
              </a:pPr>
              <a:r>
                <a:rPr lang="en-US" altLang="en-US" sz="1400">
                  <a:solidFill>
                    <a:srgbClr val="FFFFFF"/>
                  </a:solidFill>
                </a:rPr>
                <a:t>Para mejorar en base a la retroalimentación dada.</a:t>
              </a:r>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bwMode="auto">
          <a:xfrm>
            <a:off x="1617663" y="190500"/>
            <a:ext cx="7805737"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dirty="0">
                <a:solidFill>
                  <a:srgbClr val="FFFFFF"/>
                </a:solidFill>
                <a:latin typeface="Times New Roman" panose="02020603050405020304" pitchFamily="18" charset="0"/>
                <a:cs typeface="Times New Roman" panose="02020603050405020304" pitchFamily="18" charset="0"/>
              </a:rPr>
              <a:t>   </a:t>
            </a:r>
            <a:r>
              <a:rPr lang="en-US" altLang="en-US" sz="3400" b="1" dirty="0" err="1">
                <a:solidFill>
                  <a:srgbClr val="FFFFFF"/>
                </a:solidFill>
                <a:latin typeface="Arial" panose="020B0604020202020204" pitchFamily="34" charset="0"/>
                <a:cs typeface="Tahoma" panose="020B0604030504040204" pitchFamily="34" charset="0"/>
              </a:rPr>
              <a:t>Evaluación</a:t>
            </a:r>
            <a:r>
              <a:rPr lang="en-US" altLang="en-US" sz="3400" b="1" dirty="0">
                <a:solidFill>
                  <a:srgbClr val="FFFFFF"/>
                </a:solidFill>
                <a:latin typeface="Arial" panose="020B0604020202020204" pitchFamily="34" charset="0"/>
                <a:cs typeface="Tahoma" panose="020B0604030504040204" pitchFamily="34" charset="0"/>
              </a:rPr>
              <a:t> de </a:t>
            </a:r>
            <a:r>
              <a:rPr lang="en-US" altLang="en-US" sz="3400" b="1" dirty="0" err="1">
                <a:solidFill>
                  <a:srgbClr val="FFFFFF"/>
                </a:solidFill>
                <a:latin typeface="Arial" panose="020B0604020202020204" pitchFamily="34" charset="0"/>
                <a:cs typeface="Tahoma" panose="020B0604030504040204" pitchFamily="34" charset="0"/>
              </a:rPr>
              <a:t>Exposición</a:t>
            </a:r>
            <a:r>
              <a:rPr lang="en-US" altLang="en-US" sz="3400" b="1" dirty="0">
                <a:solidFill>
                  <a:srgbClr val="FFFFFF"/>
                </a:solidFill>
                <a:latin typeface="Arial" panose="020B0604020202020204" pitchFamily="34" charset="0"/>
                <a:cs typeface="Tahoma" panose="020B0604030504040204" pitchFamily="34" charset="0"/>
              </a:rPr>
              <a:t> – </a:t>
            </a:r>
            <a:br>
              <a:rPr lang="en-US" altLang="en-US" sz="3400" b="1" dirty="0">
                <a:solidFill>
                  <a:srgbClr val="FFFFFF"/>
                </a:solidFill>
                <a:latin typeface="Arial" panose="020B0604020202020204" pitchFamily="34" charset="0"/>
                <a:cs typeface="Tahoma" panose="020B0604030504040204" pitchFamily="34" charset="0"/>
              </a:rPr>
            </a:br>
            <a:r>
              <a:rPr lang="en-US" altLang="en-US" sz="3400" b="1" dirty="0" err="1">
                <a:solidFill>
                  <a:srgbClr val="FFFFFF"/>
                </a:solidFill>
                <a:latin typeface="Arial" panose="020B0604020202020204" pitchFamily="34" charset="0"/>
                <a:cs typeface="Tahoma" panose="020B0604030504040204" pitchFamily="34" charset="0"/>
              </a:rPr>
              <a:t>Opción</a:t>
            </a:r>
            <a:r>
              <a:rPr lang="en-US" altLang="en-US" sz="3400" b="1" dirty="0">
                <a:solidFill>
                  <a:srgbClr val="FFFFFF"/>
                </a:solidFill>
                <a:latin typeface="Arial" panose="020B0604020202020204" pitchFamily="34" charset="0"/>
                <a:cs typeface="Tahoma" panose="020B0604030504040204" pitchFamily="34" charset="0"/>
              </a:rPr>
              <a:t> de </a:t>
            </a:r>
            <a:r>
              <a:rPr lang="en-US" altLang="en-US" sz="3400" b="1" dirty="0" err="1">
                <a:solidFill>
                  <a:srgbClr val="FFFFFF"/>
                </a:solidFill>
                <a:latin typeface="Arial" panose="020B0604020202020204" pitchFamily="34" charset="0"/>
                <a:cs typeface="Tahoma" panose="020B0604030504040204" pitchFamily="34" charset="0"/>
              </a:rPr>
              <a:t>Monitoreo</a:t>
            </a:r>
            <a:r>
              <a:rPr lang="en-US" altLang="en-US" sz="3400" b="1" dirty="0">
                <a:solidFill>
                  <a:srgbClr val="FFFFFF"/>
                </a:solidFill>
                <a:latin typeface="Arial" panose="020B0604020202020204" pitchFamily="34" charset="0"/>
                <a:cs typeface="Tahoma" panose="020B0604030504040204" pitchFamily="34" charset="0"/>
              </a:rPr>
              <a:t> </a:t>
            </a:r>
            <a:r>
              <a:rPr lang="en-US" altLang="en-US" sz="3400" b="1" dirty="0" err="1">
                <a:solidFill>
                  <a:srgbClr val="FFFFFF"/>
                </a:solidFill>
                <a:latin typeface="Arial" panose="020B0604020202020204" pitchFamily="34" charset="0"/>
                <a:cs typeface="Tahoma" panose="020B0604030504040204" pitchFamily="34" charset="0"/>
              </a:rPr>
              <a:t>Programado</a:t>
            </a:r>
            <a:r>
              <a:rPr lang="en-US" altLang="en-US" sz="2800" dirty="0">
                <a:solidFill>
                  <a:srgbClr val="FFFFFF"/>
                </a:solidFill>
                <a:latin typeface="Times New Roman" panose="02020603050405020304" pitchFamily="18" charset="0"/>
                <a:cs typeface="Times New Roman" panose="02020603050405020304" pitchFamily="18" charset="0"/>
              </a:rPr>
              <a:t/>
            </a:r>
            <a:br>
              <a:rPr lang="en-US" altLang="en-US" sz="2800" dirty="0">
                <a:solidFill>
                  <a:srgbClr val="FFFFFF"/>
                </a:solidFill>
                <a:latin typeface="Times New Roman" panose="02020603050405020304" pitchFamily="18" charset="0"/>
                <a:cs typeface="Times New Roman" panose="02020603050405020304" pitchFamily="18" charset="0"/>
              </a:rPr>
            </a:br>
            <a:endParaRPr lang="en-US" altLang="en-US" sz="2800" dirty="0">
              <a:solidFill>
                <a:srgbClr val="FFFFFF"/>
              </a:solidFill>
              <a:latin typeface="Times New Roman" panose="02020603050405020304" pitchFamily="18" charset="0"/>
              <a:cs typeface="Times New Roman" panose="02020603050405020304" pitchFamily="18" charset="0"/>
            </a:endParaRPr>
          </a:p>
        </p:txBody>
      </p:sp>
      <p:sp>
        <p:nvSpPr>
          <p:cNvPr id="148483" name="Content Placeholder 2"/>
          <p:cNvSpPr>
            <a:spLocks noGrp="1"/>
          </p:cNvSpPr>
          <p:nvPr>
            <p:ph idx="1"/>
          </p:nvPr>
        </p:nvSpPr>
        <p:spPr bwMode="auto">
          <a:xfrm>
            <a:off x="0" y="1358900"/>
            <a:ext cx="9078913" cy="5276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000">
                <a:latin typeface="Times New Roman" panose="02020603050405020304" pitchFamily="18" charset="0"/>
                <a:cs typeface="Times New Roman" panose="02020603050405020304" pitchFamily="18" charset="0"/>
              </a:rPr>
              <a:t>Esta opción guía a los empleadores en cuándo y con qué frecuencia deben realizar monitoreos de exposiciones para medir las exposiciones de empleados. </a:t>
            </a:r>
          </a:p>
          <a:p>
            <a:r>
              <a:rPr lang="en-US" altLang="en-US" sz="2000">
                <a:latin typeface="Times New Roman" panose="02020603050405020304" pitchFamily="18" charset="0"/>
                <a:cs typeface="Times New Roman" panose="02020603050405020304" pitchFamily="18" charset="0"/>
              </a:rPr>
              <a:t>Bajo esta opción, los empleadores deben asegurarse de que</a:t>
            </a:r>
          </a:p>
          <a:p>
            <a:pPr marL="800100" lvl="1" indent="-342900">
              <a:buFont typeface="Arial" panose="020B0604020202020204" pitchFamily="34" charset="0"/>
              <a:buChar char="•"/>
            </a:pPr>
            <a:r>
              <a:rPr lang="en-US" altLang="en-US" sz="2000">
                <a:latin typeface="Times New Roman" panose="02020603050405020304" pitchFamily="18" charset="0"/>
                <a:cs typeface="Times New Roman" panose="02020603050405020304" pitchFamily="18" charset="0"/>
              </a:rPr>
              <a:t>Los</a:t>
            </a:r>
            <a:r>
              <a:rPr lang="en-US" altLang="en-US" sz="2000" b="1">
                <a:latin typeface="Times New Roman" panose="02020603050405020304" pitchFamily="18" charset="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resultados representen</a:t>
            </a:r>
            <a:r>
              <a:rPr lang="en-US" altLang="en-US" sz="2000" b="1">
                <a:latin typeface="Times New Roman" panose="02020603050405020304" pitchFamily="18" charset="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la exposición TWA a sílice de los empleados durante un día de trabajo de ocho horas</a:t>
            </a:r>
          </a:p>
          <a:p>
            <a:pPr marL="800100" lvl="1" indent="-342900">
              <a:buFont typeface="Arial" panose="020B0604020202020204" pitchFamily="34" charset="0"/>
              <a:buChar char="•"/>
            </a:pPr>
            <a:r>
              <a:rPr lang="en-US" altLang="en-US" sz="2000">
                <a:latin typeface="Times New Roman" panose="02020603050405020304" pitchFamily="18" charset="0"/>
                <a:cs typeface="Times New Roman" panose="02020603050405020304" pitchFamily="18" charset="0"/>
              </a:rPr>
              <a:t>Las</a:t>
            </a:r>
            <a:r>
              <a:rPr lang="en-US" altLang="en-US" sz="2000" b="1">
                <a:latin typeface="Times New Roman" panose="02020603050405020304" pitchFamily="18" charset="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muestras</a:t>
            </a:r>
            <a:r>
              <a:rPr lang="en-US" altLang="en-US" sz="2000" b="1">
                <a:latin typeface="Times New Roman" panose="02020603050405020304" pitchFamily="18" charset="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sean recolectadas de la zona de respiración</a:t>
            </a:r>
            <a:r>
              <a:rPr lang="en-US" altLang="en-US" sz="2000" b="1">
                <a:latin typeface="Times New Roman" panose="02020603050405020304" pitchFamily="18" charset="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del empleado  </a:t>
            </a:r>
          </a:p>
          <a:p>
            <a:pPr marL="800100" lvl="1" indent="-342900">
              <a:buFont typeface="Arial" panose="020B0604020202020204" pitchFamily="34" charset="0"/>
              <a:buChar char="•"/>
            </a:pPr>
            <a:r>
              <a:rPr lang="en-US" altLang="en-US" sz="2000">
                <a:latin typeface="Times New Roman" panose="02020603050405020304" pitchFamily="18" charset="0"/>
                <a:cs typeface="Times New Roman" panose="02020603050405020304" pitchFamily="18" charset="0"/>
              </a:rPr>
              <a:t>Las muestras son recolectadas fuera de los respiradores</a:t>
            </a:r>
            <a:r>
              <a:rPr lang="en-US" altLang="en-US" sz="2000" b="1">
                <a:latin typeface="Times New Roman" panose="02020603050405020304" pitchFamily="18" charset="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de modo que representen la exposición que ocurriría sin el uso del respirador</a:t>
            </a:r>
          </a:p>
          <a:p>
            <a:pPr marL="800100" lvl="1" indent="-342900">
              <a:buFont typeface="Arial" panose="020B0604020202020204" pitchFamily="34" charset="0"/>
              <a:buChar char="•"/>
            </a:pPr>
            <a:r>
              <a:rPr lang="en-US" altLang="en-US" sz="2000">
                <a:latin typeface="Times New Roman" panose="02020603050405020304" pitchFamily="18" charset="0"/>
                <a:cs typeface="Times New Roman" panose="02020603050405020304" pitchFamily="18" charset="0"/>
              </a:rPr>
              <a:t>El monitoreo inicial es realizado tan pronto como el trabajo comienza, de modo que puedan determinarse los niveles de exposición y medidas de control</a:t>
            </a:r>
          </a:p>
          <a:p>
            <a:pPr marL="800100" lvl="1" indent="-342900">
              <a:buFont typeface="Arial" panose="020B0604020202020204" pitchFamily="34" charset="0"/>
              <a:buChar char="•"/>
            </a:pPr>
            <a:r>
              <a:rPr lang="en-US" altLang="en-US" sz="2000">
                <a:latin typeface="Times New Roman" panose="02020603050405020304" pitchFamily="18" charset="0"/>
                <a:cs typeface="Times New Roman" panose="02020603050405020304" pitchFamily="18" charset="0"/>
              </a:rPr>
              <a:t>El</a:t>
            </a:r>
            <a:r>
              <a:rPr lang="en-US" altLang="en-US" sz="2000" b="1">
                <a:latin typeface="Times New Roman" panose="02020603050405020304" pitchFamily="18" charset="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monitoreo de exposición</a:t>
            </a:r>
            <a:r>
              <a:rPr lang="en-US" altLang="en-US" sz="2000" b="1">
                <a:latin typeface="Times New Roman" panose="02020603050405020304" pitchFamily="18" charset="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incluye, como mínimo, una muestra de turno completo</a:t>
            </a:r>
            <a:r>
              <a:rPr lang="en-US" altLang="en-US" sz="2000" b="1">
                <a:latin typeface="Times New Roman" panose="02020603050405020304" pitchFamily="18" charset="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tomada para cada función laboral,</a:t>
            </a:r>
            <a:r>
              <a:rPr lang="en-US" altLang="en-US" sz="2000" b="1">
                <a:latin typeface="Times New Roman" panose="02020603050405020304" pitchFamily="18" charset="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en cada clasificación de empleo,</a:t>
            </a:r>
            <a:r>
              <a:rPr lang="en-US" altLang="en-US" sz="2000" b="1">
                <a:latin typeface="Times New Roman" panose="02020603050405020304" pitchFamily="18" charset="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en cada área de trabajo,</a:t>
            </a:r>
            <a:r>
              <a:rPr lang="en-US" altLang="en-US" sz="2000" b="1">
                <a:latin typeface="Times New Roman" panose="02020603050405020304" pitchFamily="18" charset="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en cada turno. </a:t>
            </a:r>
          </a:p>
          <a:p>
            <a:pPr marL="800100" lvl="1" indent="-342900">
              <a:buFont typeface="Arial" panose="020B0604020202020204" pitchFamily="34" charset="0"/>
              <a:buChar char="•"/>
            </a:pPr>
            <a:r>
              <a:rPr lang="en-US" altLang="en-US" sz="2000">
                <a:latin typeface="Times New Roman" panose="02020603050405020304" pitchFamily="18" charset="0"/>
                <a:cs typeface="Times New Roman" panose="02020603050405020304" pitchFamily="18" charset="0"/>
              </a:rPr>
              <a:t>La caracterización de la exposición de cada empleado podría involucrar el monitoreo de todos los empleados expuestos</a:t>
            </a:r>
            <a:r>
              <a:rPr lang="en-US" altLang="en-US" sz="2000" b="1">
                <a:latin typeface="Times New Roman" panose="02020603050405020304" pitchFamily="18" charset="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o un menor número</a:t>
            </a:r>
            <a:r>
              <a:rPr lang="en-US" altLang="en-US" sz="2000" b="1">
                <a:latin typeface="Times New Roman" panose="02020603050405020304" pitchFamily="18" charset="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de empleados</a:t>
            </a:r>
            <a:r>
              <a:rPr lang="en-US" altLang="en-US" sz="2000" b="1">
                <a:latin typeface="Times New Roman" panose="02020603050405020304" pitchFamily="18" charset="0"/>
                <a:cs typeface="Times New Roman" panose="02020603050405020304" pitchFamily="18" charset="0"/>
              </a:rPr>
              <a:t> </a:t>
            </a:r>
            <a:r>
              <a:rPr lang="en-US" altLang="en-US" sz="2000">
                <a:latin typeface="Times New Roman" panose="02020603050405020304" pitchFamily="18" charset="0"/>
                <a:cs typeface="Times New Roman" panose="02020603050405020304" pitchFamily="18" charset="0"/>
              </a:rPr>
              <a:t>(usando un muestreo representativo)</a:t>
            </a:r>
            <a:r>
              <a:rPr lang="en-US" altLang="en-US" sz="2000" b="1">
                <a:latin typeface="Times New Roman" panose="02020603050405020304" pitchFamily="18" charset="0"/>
                <a:cs typeface="Times New Roman" panose="02020603050405020304" pitchFamily="18" charset="0"/>
              </a:rPr>
              <a:t>.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p:cNvSpPr>
            <a:spLocks noGrp="1"/>
          </p:cNvSpPr>
          <p:nvPr>
            <p:ph type="title"/>
          </p:nvPr>
        </p:nvSpPr>
        <p:spPr bwMode="auto">
          <a:xfrm>
            <a:off x="1927225" y="114300"/>
            <a:ext cx="69977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dirty="0">
                <a:solidFill>
                  <a:srgbClr val="FFFFFF"/>
                </a:solidFill>
                <a:latin typeface="Times New Roman" panose="02020603050405020304" pitchFamily="18" charset="0"/>
                <a:cs typeface="Times New Roman" panose="02020603050405020304" pitchFamily="18" charset="0"/>
              </a:rPr>
              <a:t>    </a:t>
            </a:r>
            <a:r>
              <a:rPr lang="en-US" altLang="en-US" sz="3600" b="1" dirty="0" err="1">
                <a:solidFill>
                  <a:srgbClr val="FFFFFF"/>
                </a:solidFill>
                <a:latin typeface="Arial" panose="020B0604020202020204" pitchFamily="34" charset="0"/>
                <a:cs typeface="Tahoma" panose="020B0604030504040204" pitchFamily="34" charset="0"/>
              </a:rPr>
              <a:t>Opción</a:t>
            </a:r>
            <a:r>
              <a:rPr lang="en-US" altLang="en-US" sz="3600" b="1" dirty="0">
                <a:solidFill>
                  <a:srgbClr val="FFFFFF"/>
                </a:solidFill>
                <a:latin typeface="Arial" panose="020B0604020202020204" pitchFamily="34" charset="0"/>
                <a:cs typeface="Tahoma" panose="020B0604030504040204" pitchFamily="34" charset="0"/>
              </a:rPr>
              <a:t> de </a:t>
            </a:r>
            <a:r>
              <a:rPr lang="en-US" altLang="en-US" sz="3600" b="1" dirty="0" err="1">
                <a:solidFill>
                  <a:srgbClr val="FFFFFF"/>
                </a:solidFill>
                <a:latin typeface="Arial" panose="020B0604020202020204" pitchFamily="34" charset="0"/>
                <a:cs typeface="Tahoma" panose="020B0604030504040204" pitchFamily="34" charset="0"/>
              </a:rPr>
              <a:t>Programación</a:t>
            </a:r>
            <a:r>
              <a:rPr lang="en-US" altLang="en-US" sz="3600" b="1" dirty="0">
                <a:solidFill>
                  <a:srgbClr val="FFFFFF"/>
                </a:solidFill>
                <a:latin typeface="Arial" panose="020B0604020202020204" pitchFamily="34" charset="0"/>
                <a:cs typeface="Tahoma" panose="020B0604030504040204" pitchFamily="34" charset="0"/>
              </a:rPr>
              <a:t>- </a:t>
            </a:r>
            <a:r>
              <a:rPr lang="en-US" altLang="en-US" sz="3600" b="1" dirty="0" err="1">
                <a:solidFill>
                  <a:srgbClr val="FFFFFF"/>
                </a:solidFill>
                <a:latin typeface="Arial" panose="020B0604020202020204" pitchFamily="34" charset="0"/>
                <a:cs typeface="Tahoma" panose="020B0604030504040204" pitchFamily="34" charset="0"/>
              </a:rPr>
              <a:t>Frecuencia</a:t>
            </a:r>
            <a:r>
              <a:rPr lang="en-US" altLang="en-US" sz="3600" b="1" dirty="0">
                <a:solidFill>
                  <a:srgbClr val="FFFFFF"/>
                </a:solidFill>
                <a:latin typeface="Arial" panose="020B0604020202020204" pitchFamily="34" charset="0"/>
                <a:cs typeface="Tahoma" panose="020B0604030504040204" pitchFamily="34" charset="0"/>
              </a:rPr>
              <a:t> de </a:t>
            </a:r>
            <a:r>
              <a:rPr lang="en-US" altLang="en-US" sz="3600" b="1" dirty="0" err="1">
                <a:solidFill>
                  <a:srgbClr val="FFFFFF"/>
                </a:solidFill>
                <a:latin typeface="Arial" panose="020B0604020202020204" pitchFamily="34" charset="0"/>
                <a:cs typeface="Tahoma" panose="020B0604030504040204" pitchFamily="34" charset="0"/>
              </a:rPr>
              <a:t>Monitoreo</a:t>
            </a:r>
            <a:r>
              <a:rPr lang="en-US" altLang="en-US" sz="3600" b="1" dirty="0">
                <a:solidFill>
                  <a:srgbClr val="FFFFFF"/>
                </a:solidFill>
                <a:latin typeface="Arial" panose="020B0604020202020204" pitchFamily="34" charset="0"/>
                <a:cs typeface="Tahoma" panose="020B0604030504040204" pitchFamily="34" charset="0"/>
              </a:rPr>
              <a:t/>
            </a:r>
            <a:br>
              <a:rPr lang="en-US" altLang="en-US" sz="3600" b="1" dirty="0">
                <a:solidFill>
                  <a:srgbClr val="FFFFFF"/>
                </a:solidFill>
                <a:latin typeface="Arial" panose="020B0604020202020204" pitchFamily="34" charset="0"/>
                <a:cs typeface="Tahoma" panose="020B0604030504040204" pitchFamily="34" charset="0"/>
              </a:rPr>
            </a:br>
            <a:endParaRPr lang="en-US" altLang="en-US" sz="3600" b="1" dirty="0">
              <a:solidFill>
                <a:srgbClr val="FFFFFF"/>
              </a:solidFill>
              <a:latin typeface="Arial" panose="020B0604020202020204" pitchFamily="34" charset="0"/>
              <a:cs typeface="Tahoma" panose="020B0604030504040204" pitchFamily="34" charset="0"/>
            </a:endParaRPr>
          </a:p>
        </p:txBody>
      </p:sp>
      <p:sp>
        <p:nvSpPr>
          <p:cNvPr id="150531" name="Content Placeholder 2"/>
          <p:cNvSpPr>
            <a:spLocks noGrp="1"/>
          </p:cNvSpPr>
          <p:nvPr>
            <p:ph idx="1"/>
          </p:nvPr>
        </p:nvSpPr>
        <p:spPr bwMode="auto">
          <a:xfrm>
            <a:off x="0" y="1658938"/>
            <a:ext cx="9144000" cy="4689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a:buFontTx/>
              <a:buNone/>
            </a:pPr>
            <a:r>
              <a:rPr lang="en-US" altLang="en-US" sz="2400">
                <a:latin typeface="Times New Roman" panose="02020603050405020304" pitchFamily="18" charset="0"/>
                <a:cs typeface="Times New Roman" panose="02020603050405020304" pitchFamily="18" charset="0"/>
              </a:rPr>
              <a:t>Bajo la opción de monitoreo programado, la decisión de la frecuencia de monitoreo depende de</a:t>
            </a:r>
            <a:r>
              <a:rPr lang="en-US" altLang="en-US" sz="2400" b="1">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los resultados del monitoreo inicial</a:t>
            </a:r>
          </a:p>
          <a:p>
            <a:pPr marL="0" indent="0"/>
            <a:r>
              <a:rPr lang="en-US" altLang="en-US" sz="2400">
                <a:latin typeface="Times New Roman" panose="02020603050405020304" pitchFamily="18" charset="0"/>
                <a:cs typeface="Times New Roman" panose="02020603050405020304" pitchFamily="18" charset="0"/>
              </a:rPr>
              <a:t>Si el monitoreo inicial muestra que las exposiciones están debajo del nivel de acción, no se requiere un monitoreo posterior</a:t>
            </a:r>
          </a:p>
          <a:p>
            <a:pPr marL="0" indent="0"/>
            <a:r>
              <a:rPr lang="en-US" altLang="en-US" sz="2400">
                <a:latin typeface="Times New Roman" panose="02020603050405020304" pitchFamily="18" charset="0"/>
                <a:cs typeface="Times New Roman" panose="02020603050405020304" pitchFamily="18" charset="0"/>
              </a:rPr>
              <a:t>Si es entre el </a:t>
            </a:r>
            <a:r>
              <a:rPr lang="en-US" altLang="en-US" sz="2400" b="1">
                <a:latin typeface="Times New Roman" panose="02020603050405020304" pitchFamily="18" charset="0"/>
                <a:cs typeface="Times New Roman" panose="02020603050405020304" pitchFamily="18" charset="0"/>
              </a:rPr>
              <a:t>AL </a:t>
            </a:r>
            <a:r>
              <a:rPr lang="en-US" altLang="en-US" sz="2400">
                <a:latin typeface="Times New Roman" panose="02020603050405020304" pitchFamily="18" charset="0"/>
                <a:cs typeface="Times New Roman" panose="02020603050405020304" pitchFamily="18" charset="0"/>
              </a:rPr>
              <a:t>y</a:t>
            </a:r>
            <a:r>
              <a:rPr lang="en-US" altLang="en-US" sz="2400" b="1">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el</a:t>
            </a:r>
            <a:r>
              <a:rPr lang="en-US" altLang="en-US" sz="2400" b="1">
                <a:latin typeface="Times New Roman" panose="02020603050405020304" pitchFamily="18" charset="0"/>
                <a:cs typeface="Times New Roman" panose="02020603050405020304" pitchFamily="18" charset="0"/>
              </a:rPr>
              <a:t> PEL</a:t>
            </a:r>
            <a:r>
              <a:rPr lang="en-US" altLang="en-US" sz="2400">
                <a:latin typeface="Times New Roman" panose="02020603050405020304" pitchFamily="18" charset="0"/>
                <a:cs typeface="Times New Roman" panose="02020603050405020304" pitchFamily="18" charset="0"/>
              </a:rPr>
              <a:t>, el empleador debe repetir el monitoreo dentro de seis meses después del monitoreo más reciente.  </a:t>
            </a:r>
          </a:p>
          <a:p>
            <a:pPr marL="0" indent="0"/>
            <a:r>
              <a:rPr lang="en-US" altLang="en-US" sz="2400">
                <a:latin typeface="Times New Roman" panose="02020603050405020304" pitchFamily="18" charset="0"/>
                <a:cs typeface="Times New Roman" panose="02020603050405020304" pitchFamily="18" charset="0"/>
              </a:rPr>
              <a:t> Si es sobre el </a:t>
            </a:r>
            <a:r>
              <a:rPr lang="en-US" altLang="en-US" sz="2400" b="1">
                <a:latin typeface="Times New Roman" panose="02020603050405020304" pitchFamily="18" charset="0"/>
                <a:cs typeface="Times New Roman" panose="02020603050405020304" pitchFamily="18" charset="0"/>
              </a:rPr>
              <a:t>PEL</a:t>
            </a:r>
            <a:r>
              <a:rPr lang="en-US" altLang="en-US" sz="2400">
                <a:latin typeface="Times New Roman" panose="02020603050405020304" pitchFamily="18" charset="0"/>
                <a:cs typeface="Times New Roman" panose="02020603050405020304" pitchFamily="18" charset="0"/>
              </a:rPr>
              <a:t>, el empleador debe repetir el monitoreo dentro de tres meses después del monitoreo más reciente. </a:t>
            </a:r>
          </a:p>
          <a:p>
            <a:pPr marL="0" indent="0">
              <a:buFontTx/>
              <a:buNone/>
            </a:pPr>
            <a:endParaRPr lang="en-US"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bwMode="auto">
          <a:xfrm>
            <a:off x="2108200" y="368300"/>
            <a:ext cx="7143750"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dirty="0">
                <a:solidFill>
                  <a:srgbClr val="FFFFFF"/>
                </a:solidFill>
                <a:latin typeface="Times New Roman" panose="02020603050405020304" pitchFamily="18" charset="0"/>
                <a:cs typeface="Times New Roman" panose="02020603050405020304" pitchFamily="18" charset="0"/>
              </a:rPr>
              <a:t> </a:t>
            </a:r>
            <a:r>
              <a:rPr lang="en-US" altLang="en-US" sz="3600" b="1" dirty="0">
                <a:solidFill>
                  <a:srgbClr val="FFFFFF"/>
                </a:solidFill>
                <a:latin typeface="Arial" panose="020B0604020202020204" pitchFamily="34" charset="0"/>
                <a:cs typeface="Tahoma" panose="020B0604030504040204" pitchFamily="34" charset="0"/>
              </a:rPr>
              <a:t>Re-</a:t>
            </a:r>
            <a:r>
              <a:rPr lang="en-US" altLang="en-US" sz="3600" b="1" dirty="0" err="1">
                <a:solidFill>
                  <a:srgbClr val="FFFFFF"/>
                </a:solidFill>
                <a:latin typeface="Arial" panose="020B0604020202020204" pitchFamily="34" charset="0"/>
                <a:cs typeface="Tahoma" panose="020B0604030504040204" pitchFamily="34" charset="0"/>
              </a:rPr>
              <a:t>evaluación</a:t>
            </a:r>
            <a:r>
              <a:rPr lang="en-US" altLang="en-US" sz="3600" b="1" dirty="0">
                <a:solidFill>
                  <a:srgbClr val="FFFFFF"/>
                </a:solidFill>
                <a:latin typeface="Arial" panose="020B0604020202020204" pitchFamily="34" charset="0"/>
                <a:cs typeface="Tahoma" panose="020B0604030504040204" pitchFamily="34" charset="0"/>
              </a:rPr>
              <a:t> de </a:t>
            </a:r>
            <a:r>
              <a:rPr lang="en-US" altLang="en-US" sz="3600" b="1" dirty="0" err="1">
                <a:solidFill>
                  <a:srgbClr val="FFFFFF"/>
                </a:solidFill>
                <a:latin typeface="Arial" panose="020B0604020202020204" pitchFamily="34" charset="0"/>
                <a:cs typeface="Tahoma" panose="020B0604030504040204" pitchFamily="34" charset="0"/>
              </a:rPr>
              <a:t>Exposiciones</a:t>
            </a:r>
            <a:r>
              <a:rPr lang="en-US" altLang="en-US" sz="3600" b="1" dirty="0">
                <a:solidFill>
                  <a:srgbClr val="FFFFFF"/>
                </a:solidFill>
                <a:latin typeface="Arial" panose="020B0604020202020204" pitchFamily="34" charset="0"/>
                <a:cs typeface="Tahoma" panose="020B0604030504040204" pitchFamily="34" charset="0"/>
              </a:rPr>
              <a:t> </a:t>
            </a:r>
            <a:r>
              <a:rPr lang="en-US" altLang="en-US" sz="2800" dirty="0">
                <a:solidFill>
                  <a:srgbClr val="FFFFFF"/>
                </a:solidFill>
                <a:latin typeface="Times New Roman" panose="02020603050405020304" pitchFamily="18" charset="0"/>
                <a:cs typeface="Times New Roman" panose="02020603050405020304" pitchFamily="18" charset="0"/>
              </a:rPr>
              <a:t/>
            </a:r>
            <a:br>
              <a:rPr lang="en-US" altLang="en-US" sz="2800" dirty="0">
                <a:solidFill>
                  <a:srgbClr val="FFFFFF"/>
                </a:solidFill>
                <a:latin typeface="Times New Roman" panose="02020603050405020304" pitchFamily="18" charset="0"/>
                <a:cs typeface="Times New Roman" panose="02020603050405020304" pitchFamily="18" charset="0"/>
              </a:rPr>
            </a:br>
            <a:endParaRPr lang="en-US" altLang="en-US" sz="2800" dirty="0">
              <a:solidFill>
                <a:srgbClr val="FFFFFF"/>
              </a:solidFill>
              <a:latin typeface="Times New Roman" panose="02020603050405020304" pitchFamily="18" charset="0"/>
              <a:cs typeface="Times New Roman" panose="02020603050405020304" pitchFamily="18" charset="0"/>
            </a:endParaRPr>
          </a:p>
        </p:txBody>
      </p:sp>
      <p:sp>
        <p:nvSpPr>
          <p:cNvPr id="152579" name="Content Placeholder 2"/>
          <p:cNvSpPr>
            <a:spLocks noGrp="1"/>
          </p:cNvSpPr>
          <p:nvPr>
            <p:ph idx="1"/>
          </p:nvPr>
        </p:nvSpPr>
        <p:spPr bwMode="auto">
          <a:xfrm>
            <a:off x="0" y="1176338"/>
            <a:ext cx="9144000" cy="5303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200">
                <a:latin typeface="Times New Roman" panose="02020603050405020304" pitchFamily="18" charset="0"/>
                <a:cs typeface="Times New Roman" panose="02020603050405020304" pitchFamily="18" charset="0"/>
              </a:rPr>
              <a:t>Los empleadores deben re-evaluar las exposiciones cuando pueda ocurrir un cambio en producción, proceso, equipo de control, personal, o prácticas laborales</a:t>
            </a:r>
            <a:r>
              <a:rPr lang="en-US" altLang="en-US" sz="2200" b="1">
                <a:latin typeface="Times New Roman" panose="02020603050405020304" pitchFamily="18" charset="0"/>
                <a:cs typeface="Times New Roman" panose="02020603050405020304" pitchFamily="18" charset="0"/>
              </a:rPr>
              <a:t> </a:t>
            </a:r>
            <a:r>
              <a:rPr lang="en-US" altLang="en-US" sz="2200">
                <a:latin typeface="Times New Roman" panose="02020603050405020304" pitchFamily="18" charset="0"/>
                <a:cs typeface="Times New Roman" panose="02020603050405020304" pitchFamily="18" charset="0"/>
              </a:rPr>
              <a:t>resultando potencialmente en un incremento de exposición a sílice a o por encima del nivel de acción (AL).</a:t>
            </a:r>
            <a:r>
              <a:rPr lang="en-US" altLang="en-US" sz="2200" b="1">
                <a:latin typeface="Times New Roman" panose="02020603050405020304" pitchFamily="18" charset="0"/>
                <a:cs typeface="Times New Roman" panose="02020603050405020304" pitchFamily="18" charset="0"/>
              </a:rPr>
              <a:t> </a:t>
            </a:r>
          </a:p>
          <a:p>
            <a:r>
              <a:rPr lang="en-US" altLang="en-US" sz="2200">
                <a:latin typeface="Times New Roman" panose="02020603050405020304" pitchFamily="18" charset="0"/>
                <a:cs typeface="Times New Roman" panose="02020603050405020304" pitchFamily="18" charset="0"/>
              </a:rPr>
              <a:t>Los empleadores no tienen que conducir un monitoreo adicional simplemente porque ha ocurrido un cambio, a menos que el umbral del AL sea excedido.  </a:t>
            </a:r>
          </a:p>
          <a:p>
            <a:pPr>
              <a:buFontTx/>
              <a:buNone/>
            </a:pPr>
            <a:r>
              <a:rPr lang="en-US" altLang="en-US" sz="2200" u="sng">
                <a:latin typeface="Times New Roman" panose="02020603050405020304" pitchFamily="18" charset="0"/>
                <a:cs typeface="Times New Roman" panose="02020603050405020304" pitchFamily="18" charset="0"/>
              </a:rPr>
              <a:t>Ejemplo – </a:t>
            </a:r>
            <a:r>
              <a:rPr lang="en-US" altLang="en-US" sz="2200">
                <a:latin typeface="Times New Roman" panose="02020603050405020304" pitchFamily="18" charset="0"/>
                <a:cs typeface="Times New Roman" panose="02020603050405020304" pitchFamily="18" charset="0"/>
              </a:rPr>
              <a:t>La re-evaluación no es requerida cuando una tarea es movida de una ubicación dentro de un edificio hacia el exterior,</a:t>
            </a:r>
            <a:r>
              <a:rPr lang="en-US" altLang="en-US" sz="2200" b="1">
                <a:latin typeface="Times New Roman" panose="02020603050405020304" pitchFamily="18" charset="0"/>
                <a:cs typeface="Times New Roman" panose="02020603050405020304" pitchFamily="18" charset="0"/>
              </a:rPr>
              <a:t> </a:t>
            </a:r>
            <a:r>
              <a:rPr lang="en-US" altLang="en-US" sz="2200">
                <a:latin typeface="Times New Roman" panose="02020603050405020304" pitchFamily="18" charset="0"/>
                <a:cs typeface="Times New Roman" panose="02020603050405020304" pitchFamily="18" charset="0"/>
              </a:rPr>
              <a:t>o cuando un producto es reemplazado con otro que tiene un contenido de sílice más bajo</a:t>
            </a:r>
            <a:r>
              <a:rPr lang="en-US" altLang="en-US" sz="2200" b="1">
                <a:latin typeface="Times New Roman" panose="02020603050405020304" pitchFamily="18" charset="0"/>
                <a:cs typeface="Times New Roman" panose="02020603050405020304" pitchFamily="18" charset="0"/>
              </a:rPr>
              <a:t> </a:t>
            </a:r>
            <a:r>
              <a:rPr lang="en-US" altLang="en-US" sz="2200">
                <a:latin typeface="Times New Roman" panose="02020603050405020304" pitchFamily="18" charset="0"/>
                <a:cs typeface="Times New Roman" panose="02020603050405020304" pitchFamily="18" charset="0"/>
              </a:rPr>
              <a:t>(revise el SDS para determinar % sílice) manteniendo el mismo proceso. </a:t>
            </a:r>
          </a:p>
          <a:p>
            <a:pPr>
              <a:buFont typeface="Wingdings" panose="05000000000000000000" pitchFamily="2" charset="2"/>
              <a:buChar char="§"/>
            </a:pPr>
            <a:r>
              <a:rPr lang="en-US" altLang="en-US" sz="2200">
                <a:latin typeface="Times New Roman" panose="02020603050405020304" pitchFamily="18" charset="0"/>
                <a:cs typeface="Times New Roman" panose="02020603050405020304" pitchFamily="18" charset="0"/>
              </a:rPr>
              <a:t>¡Observe que lo contrario</a:t>
            </a:r>
            <a:r>
              <a:rPr lang="en-US" altLang="en-US" sz="2200" b="1">
                <a:latin typeface="Times New Roman" panose="02020603050405020304" pitchFamily="18" charset="0"/>
                <a:cs typeface="Times New Roman" panose="02020603050405020304" pitchFamily="18" charset="0"/>
              </a:rPr>
              <a:t> </a:t>
            </a:r>
            <a:r>
              <a:rPr lang="en-US" altLang="en-US" sz="2200">
                <a:latin typeface="Times New Roman" panose="02020603050405020304" pitchFamily="18" charset="0"/>
                <a:cs typeface="Times New Roman" panose="02020603050405020304" pitchFamily="18" charset="0"/>
              </a:rPr>
              <a:t>no es verdad! Moverse del exterior a una locación interior, o un nuevo producto con contenido de sílice a una concentración más alta</a:t>
            </a:r>
            <a:r>
              <a:rPr lang="en-US" altLang="en-US" sz="2200" b="1">
                <a:latin typeface="Times New Roman" panose="02020603050405020304" pitchFamily="18" charset="0"/>
                <a:cs typeface="Times New Roman" panose="02020603050405020304" pitchFamily="18" charset="0"/>
              </a:rPr>
              <a:t> </a:t>
            </a:r>
            <a:r>
              <a:rPr lang="en-US" altLang="en-US" sz="2200">
                <a:latin typeface="Times New Roman" panose="02020603050405020304" pitchFamily="18" charset="0"/>
                <a:cs typeface="Times New Roman" panose="02020603050405020304" pitchFamily="18" charset="0"/>
              </a:rPr>
              <a:t>podría cambiar críticamente la exposición del empleado requiriendo re-evaluación.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bwMode="auto">
          <a:xfrm>
            <a:off x="1785938" y="265113"/>
            <a:ext cx="7502525" cy="700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400" dirty="0">
                <a:solidFill>
                  <a:srgbClr val="FFFFFF"/>
                </a:solidFill>
                <a:latin typeface="Times New Roman" panose="02020603050405020304" pitchFamily="18" charset="0"/>
                <a:cs typeface="Times New Roman" panose="02020603050405020304" pitchFamily="18" charset="0"/>
              </a:rPr>
              <a:t>  </a:t>
            </a:r>
            <a:r>
              <a:rPr lang="en-US" altLang="en-US" sz="3400" b="1" dirty="0" err="1">
                <a:solidFill>
                  <a:srgbClr val="FFFFFF"/>
                </a:solidFill>
                <a:latin typeface="Arial" panose="020B0604020202020204" pitchFamily="34" charset="0"/>
                <a:cs typeface="Tahoma" panose="020B0604030504040204" pitchFamily="34" charset="0"/>
              </a:rPr>
              <a:t>Métodos</a:t>
            </a:r>
            <a:r>
              <a:rPr lang="en-US" altLang="en-US" sz="3400" b="1" dirty="0">
                <a:solidFill>
                  <a:srgbClr val="FFFFFF"/>
                </a:solidFill>
                <a:latin typeface="Arial" panose="020B0604020202020204" pitchFamily="34" charset="0"/>
                <a:cs typeface="Tahoma" panose="020B0604030504040204" pitchFamily="34" charset="0"/>
              </a:rPr>
              <a:t> de </a:t>
            </a:r>
            <a:r>
              <a:rPr lang="en-US" altLang="en-US" sz="3400" b="1" dirty="0" err="1">
                <a:solidFill>
                  <a:srgbClr val="FFFFFF"/>
                </a:solidFill>
                <a:latin typeface="Arial" panose="020B0604020202020204" pitchFamily="34" charset="0"/>
                <a:cs typeface="Tahoma" panose="020B0604030504040204" pitchFamily="34" charset="0"/>
              </a:rPr>
              <a:t>Análisis</a:t>
            </a:r>
            <a:r>
              <a:rPr lang="en-US" altLang="en-US" sz="3400" b="1" dirty="0">
                <a:solidFill>
                  <a:srgbClr val="FFFFFF"/>
                </a:solidFill>
                <a:latin typeface="Arial" panose="020B0604020202020204" pitchFamily="34" charset="0"/>
                <a:cs typeface="Tahoma" panose="020B0604030504040204" pitchFamily="34" charset="0"/>
              </a:rPr>
              <a:t> de </a:t>
            </a:r>
            <a:r>
              <a:rPr lang="en-US" altLang="en-US" sz="3400" b="1" dirty="0" err="1">
                <a:solidFill>
                  <a:srgbClr val="FFFFFF"/>
                </a:solidFill>
                <a:latin typeface="Arial" panose="020B0604020202020204" pitchFamily="34" charset="0"/>
                <a:cs typeface="Tahoma" panose="020B0604030504040204" pitchFamily="34" charset="0"/>
              </a:rPr>
              <a:t>Muestras</a:t>
            </a:r>
            <a:r>
              <a:rPr lang="en-US" altLang="en-US" sz="3400" dirty="0">
                <a:solidFill>
                  <a:srgbClr val="FFFFFF"/>
                </a:solidFill>
                <a:latin typeface="Times New Roman" panose="02020603050405020304" pitchFamily="18" charset="0"/>
                <a:cs typeface="Times New Roman" panose="02020603050405020304" pitchFamily="18" charset="0"/>
              </a:rPr>
              <a:t/>
            </a:r>
            <a:br>
              <a:rPr lang="en-US" altLang="en-US" sz="3400" dirty="0">
                <a:solidFill>
                  <a:srgbClr val="FFFFFF"/>
                </a:solidFill>
                <a:latin typeface="Times New Roman" panose="02020603050405020304" pitchFamily="18" charset="0"/>
                <a:cs typeface="Times New Roman" panose="02020603050405020304" pitchFamily="18" charset="0"/>
              </a:rPr>
            </a:br>
            <a:endParaRPr lang="en-US" altLang="en-US" sz="3400" dirty="0">
              <a:solidFill>
                <a:srgbClr val="FFFFFF"/>
              </a:solidFill>
              <a:latin typeface="Times New Roman" panose="02020603050405020304" pitchFamily="18" charset="0"/>
              <a:cs typeface="Times New Roman" panose="02020603050405020304" pitchFamily="18" charset="0"/>
            </a:endParaRPr>
          </a:p>
        </p:txBody>
      </p:sp>
      <p:sp>
        <p:nvSpPr>
          <p:cNvPr id="154627" name="Content Placeholder 2"/>
          <p:cNvSpPr>
            <a:spLocks noGrp="1"/>
          </p:cNvSpPr>
          <p:nvPr>
            <p:ph idx="1"/>
          </p:nvPr>
        </p:nvSpPr>
        <p:spPr bwMode="auto">
          <a:xfrm>
            <a:off x="0" y="1439863"/>
            <a:ext cx="9004300" cy="4689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400">
                <a:latin typeface="Times New Roman" panose="02020603050405020304" pitchFamily="18" charset="0"/>
                <a:cs typeface="Times New Roman" panose="02020603050405020304" pitchFamily="18" charset="0"/>
              </a:rPr>
              <a:t>Los empleadores deben asegurarse de que todas las muestras de aire tomadas para cumplir los requerimientos de la Norma de Sílice sean analizadas por un laboratorio que siga los procedimientos dados en el Apéndice A de la Norma.   </a:t>
            </a:r>
          </a:p>
        </p:txBody>
      </p:sp>
      <p:pic>
        <p:nvPicPr>
          <p:cNvPr id="154628" name="Picture 2" descr="Image result for cyclone silica air s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7838" y="3600450"/>
            <a:ext cx="29527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629" name="Picture 4" descr="Image result for cyclone silica air sample"/>
          <p:cNvPicPr>
            <a:picLocks noChangeAspect="1" noChangeArrowheads="1"/>
          </p:cNvPicPr>
          <p:nvPr/>
        </p:nvPicPr>
        <p:blipFill>
          <a:blip r:embed="rId4">
            <a:extLst>
              <a:ext uri="{28A0092B-C50C-407E-A947-70E740481C1C}">
                <a14:useLocalDpi xmlns:a14="http://schemas.microsoft.com/office/drawing/2010/main" val="0"/>
              </a:ext>
            </a:extLst>
          </a:blip>
          <a:srcRect t="-1465"/>
          <a:stretch>
            <a:fillRect/>
          </a:stretch>
        </p:blipFill>
        <p:spPr bwMode="auto">
          <a:xfrm>
            <a:off x="400050" y="3190875"/>
            <a:ext cx="3900488"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bwMode="auto">
          <a:xfrm>
            <a:off x="2117725" y="360363"/>
            <a:ext cx="6999288" cy="700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600" b="1" dirty="0" err="1">
                <a:solidFill>
                  <a:srgbClr val="FFFFFF"/>
                </a:solidFill>
                <a:latin typeface="Arial" panose="020B0604020202020204" pitchFamily="34" charset="0"/>
                <a:cs typeface="Tahoma" panose="020B0604030504040204" pitchFamily="34" charset="0"/>
              </a:rPr>
              <a:t>Notificación</a:t>
            </a:r>
            <a:r>
              <a:rPr lang="en-US" altLang="en-US" sz="3600" b="1" dirty="0">
                <a:solidFill>
                  <a:srgbClr val="FFFFFF"/>
                </a:solidFill>
                <a:latin typeface="Arial" panose="020B0604020202020204" pitchFamily="34" charset="0"/>
                <a:cs typeface="Tahoma" panose="020B0604030504040204" pitchFamily="34" charset="0"/>
              </a:rPr>
              <a:t> al </a:t>
            </a:r>
            <a:r>
              <a:rPr lang="en-US" altLang="en-US" sz="3600" b="1" dirty="0" err="1">
                <a:solidFill>
                  <a:srgbClr val="FFFFFF"/>
                </a:solidFill>
                <a:latin typeface="Arial" panose="020B0604020202020204" pitchFamily="34" charset="0"/>
                <a:cs typeface="Tahoma" panose="020B0604030504040204" pitchFamily="34" charset="0"/>
              </a:rPr>
              <a:t>Empleado</a:t>
            </a:r>
            <a:r>
              <a:rPr lang="en-US" altLang="en-US" sz="2800" dirty="0">
                <a:solidFill>
                  <a:srgbClr val="FFFFFF"/>
                </a:solidFill>
                <a:latin typeface="Times New Roman" panose="02020603050405020304" pitchFamily="18" charset="0"/>
                <a:cs typeface="Times New Roman" panose="02020603050405020304" pitchFamily="18" charset="0"/>
              </a:rPr>
              <a:t/>
            </a:r>
            <a:br>
              <a:rPr lang="en-US" altLang="en-US" sz="2800" dirty="0">
                <a:solidFill>
                  <a:srgbClr val="FFFFFF"/>
                </a:solidFill>
                <a:latin typeface="Times New Roman" panose="02020603050405020304" pitchFamily="18" charset="0"/>
                <a:cs typeface="Times New Roman" panose="02020603050405020304" pitchFamily="18" charset="0"/>
              </a:rPr>
            </a:br>
            <a:endParaRPr lang="en-US" altLang="en-US" sz="2800" dirty="0">
              <a:solidFill>
                <a:srgbClr val="FFFFFF"/>
              </a:solidFill>
              <a:latin typeface="Times New Roman" panose="02020603050405020304" pitchFamily="18" charset="0"/>
              <a:cs typeface="Times New Roman" panose="02020603050405020304" pitchFamily="18" charset="0"/>
            </a:endParaRPr>
          </a:p>
        </p:txBody>
      </p:sp>
      <p:sp>
        <p:nvSpPr>
          <p:cNvPr id="156675" name="Content Placeholder 2"/>
          <p:cNvSpPr>
            <a:spLocks noGrp="1"/>
          </p:cNvSpPr>
          <p:nvPr>
            <p:ph idx="1"/>
          </p:nvPr>
        </p:nvSpPr>
        <p:spPr bwMode="auto">
          <a:xfrm>
            <a:off x="0" y="1711325"/>
            <a:ext cx="9004300" cy="4637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a:latin typeface="Times New Roman" panose="02020603050405020304" pitchFamily="18" charset="0"/>
                <a:cs typeface="Times New Roman" panose="02020603050405020304" pitchFamily="18" charset="0"/>
              </a:rPr>
              <a:t>Los empleadores deben notificar a cada empleado afectado de los resultados de la evaluación de exposición dentro de los 5 días laborales después de realizarla. </a:t>
            </a:r>
          </a:p>
          <a:p>
            <a:pPr marL="914400" lvl="1" indent="-457200">
              <a:buFont typeface="Arial" panose="020B0604020202020204" pitchFamily="34" charset="0"/>
              <a:buChar char="•"/>
            </a:pPr>
            <a:r>
              <a:rPr lang="ja-JP" altLang="en-US" sz="2400" b="1">
                <a:latin typeface="Times New Roman" panose="02020603050405020304" pitchFamily="18" charset="0"/>
                <a:cs typeface="Times New Roman" panose="02020603050405020304" pitchFamily="18" charset="0"/>
              </a:rPr>
              <a:t>“</a:t>
            </a:r>
            <a:r>
              <a:rPr lang="en-US" altLang="ja-JP" sz="2400" b="1">
                <a:latin typeface="Times New Roman" panose="02020603050405020304" pitchFamily="18" charset="0"/>
                <a:cs typeface="Times New Roman" panose="02020603050405020304" pitchFamily="18" charset="0"/>
              </a:rPr>
              <a:t>Afectado</a:t>
            </a:r>
            <a:r>
              <a:rPr lang="ja-JP" altLang="en-US" sz="2400" b="1">
                <a:latin typeface="Times New Roman" panose="02020603050405020304" pitchFamily="18" charset="0"/>
                <a:cs typeface="Times New Roman" panose="02020603050405020304" pitchFamily="18" charset="0"/>
              </a:rPr>
              <a:t>”</a:t>
            </a:r>
            <a:r>
              <a:rPr lang="en-US" altLang="ja-JP" sz="2400" b="1">
                <a:latin typeface="Times New Roman" panose="02020603050405020304" pitchFamily="18" charset="0"/>
                <a:cs typeface="Times New Roman" panose="02020603050405020304" pitchFamily="18" charset="0"/>
              </a:rPr>
              <a:t> </a:t>
            </a:r>
            <a:r>
              <a:rPr lang="en-US" altLang="ja-JP" sz="2400">
                <a:latin typeface="Times New Roman" panose="02020603050405020304" pitchFamily="18" charset="0"/>
                <a:cs typeface="Times New Roman" panose="02020603050405020304" pitchFamily="18" charset="0"/>
              </a:rPr>
              <a:t>significa todos los empleados cuya exposición fue evaluada</a:t>
            </a:r>
            <a:r>
              <a:rPr lang="en-US" altLang="ja-JP" sz="2400" b="1">
                <a:latin typeface="Times New Roman" panose="02020603050405020304" pitchFamily="18" charset="0"/>
                <a:cs typeface="Times New Roman" panose="02020603050405020304" pitchFamily="18" charset="0"/>
              </a:rPr>
              <a:t>,</a:t>
            </a:r>
            <a:r>
              <a:rPr lang="en-US" altLang="ja-JP" sz="2400">
                <a:latin typeface="Times New Roman" panose="02020603050405020304" pitchFamily="18" charset="0"/>
                <a:cs typeface="Times New Roman" panose="02020603050405020304" pitchFamily="18" charset="0"/>
              </a:rPr>
              <a:t> incluyendo empleados cuya exposición fue representada por la medida de exposición de otros empleados, y aquellos cuya evaluación de exposición se basó en datos objetivos.  </a:t>
            </a:r>
          </a:p>
          <a:p>
            <a:r>
              <a:rPr lang="en-US" altLang="en-US" sz="2800">
                <a:latin typeface="Times New Roman" panose="02020603050405020304" pitchFamily="18" charset="0"/>
                <a:cs typeface="Times New Roman" panose="02020603050405020304" pitchFamily="18" charset="0"/>
              </a:rPr>
              <a:t>Los empleadores deben notificar a cada uno de los empleados por escrito</a:t>
            </a:r>
            <a:r>
              <a:rPr lang="en-US" altLang="en-US" sz="2800" b="1">
                <a:latin typeface="Times New Roman" panose="02020603050405020304" pitchFamily="18" charset="0"/>
                <a:cs typeface="Times New Roman" panose="02020603050405020304" pitchFamily="18" charset="0"/>
              </a:rPr>
              <a:t> </a:t>
            </a:r>
            <a:r>
              <a:rPr lang="en-US" altLang="en-US" sz="2800">
                <a:latin typeface="Times New Roman" panose="02020603050405020304" pitchFamily="18" charset="0"/>
                <a:cs typeface="Times New Roman" panose="02020603050405020304" pitchFamily="18" charset="0"/>
              </a:rPr>
              <a:t>o publicar los resultados en un lugar accesible a todos los empleados afectados.   </a:t>
            </a:r>
            <a:endParaRPr lang="en-US" altLang="en-US" sz="2800" b="1">
              <a:latin typeface="Times New Roman" panose="02020603050405020304" pitchFamily="18" charset="0"/>
              <a:cs typeface="Times New Roman" panose="02020603050405020304" pitchFamily="18" charset="0"/>
            </a:endParaRPr>
          </a:p>
          <a:p>
            <a:pPr>
              <a:buFontTx/>
              <a:buNone/>
            </a:pPr>
            <a:endParaRPr lang="en-US"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bwMode="auto">
          <a:xfrm>
            <a:off x="1966913" y="196850"/>
            <a:ext cx="6999287" cy="700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600" b="1" dirty="0" err="1">
                <a:solidFill>
                  <a:srgbClr val="FFFFFF"/>
                </a:solidFill>
                <a:latin typeface="Arial" panose="020B0604020202020204" pitchFamily="34" charset="0"/>
                <a:cs typeface="Tahoma" panose="020B0604030504040204" pitchFamily="34" charset="0"/>
              </a:rPr>
              <a:t>Notificación</a:t>
            </a:r>
            <a:r>
              <a:rPr lang="en-US" altLang="en-US" sz="3600" b="1" dirty="0">
                <a:solidFill>
                  <a:srgbClr val="FFFFFF"/>
                </a:solidFill>
                <a:latin typeface="Arial" panose="020B0604020202020204" pitchFamily="34" charset="0"/>
                <a:cs typeface="Tahoma" panose="020B0604030504040204" pitchFamily="34" charset="0"/>
              </a:rPr>
              <a:t> al </a:t>
            </a:r>
            <a:r>
              <a:rPr lang="en-US" altLang="en-US" sz="3600" b="1" dirty="0" err="1">
                <a:solidFill>
                  <a:srgbClr val="FFFFFF"/>
                </a:solidFill>
                <a:latin typeface="Arial" panose="020B0604020202020204" pitchFamily="34" charset="0"/>
                <a:cs typeface="Tahoma" panose="020B0604030504040204" pitchFamily="34" charset="0"/>
              </a:rPr>
              <a:t>Empleado</a:t>
            </a:r>
            <a:r>
              <a:rPr lang="en-US" altLang="en-US" sz="3600" b="1" dirty="0">
                <a:solidFill>
                  <a:srgbClr val="FFFFFF"/>
                </a:solidFill>
                <a:latin typeface="Arial" panose="020B0604020202020204" pitchFamily="34" charset="0"/>
                <a:cs typeface="Tahoma" panose="020B0604030504040204" pitchFamily="34" charset="0"/>
              </a:rPr>
              <a:t> con </a:t>
            </a:r>
            <a:r>
              <a:rPr lang="en-US" altLang="en-US" sz="3600" b="1" dirty="0" err="1">
                <a:solidFill>
                  <a:srgbClr val="FFFFFF"/>
                </a:solidFill>
                <a:latin typeface="Arial" panose="020B0604020202020204" pitchFamily="34" charset="0"/>
                <a:cs typeface="Tahoma" panose="020B0604030504040204" pitchFamily="34" charset="0"/>
              </a:rPr>
              <a:t>Acción</a:t>
            </a:r>
            <a:r>
              <a:rPr lang="en-US" altLang="en-US" sz="3600" b="1" dirty="0">
                <a:solidFill>
                  <a:srgbClr val="FFFFFF"/>
                </a:solidFill>
                <a:latin typeface="Arial" panose="020B0604020202020204" pitchFamily="34" charset="0"/>
                <a:cs typeface="Tahoma" panose="020B0604030504040204" pitchFamily="34" charset="0"/>
              </a:rPr>
              <a:t> </a:t>
            </a:r>
            <a:r>
              <a:rPr lang="en-US" altLang="en-US" sz="3600" b="1" dirty="0" err="1">
                <a:solidFill>
                  <a:srgbClr val="FFFFFF"/>
                </a:solidFill>
                <a:latin typeface="Arial" panose="020B0604020202020204" pitchFamily="34" charset="0"/>
                <a:cs typeface="Tahoma" panose="020B0604030504040204" pitchFamily="34" charset="0"/>
              </a:rPr>
              <a:t>Correctiva</a:t>
            </a:r>
            <a:r>
              <a:rPr lang="en-US" altLang="en-US" sz="3600" b="1" dirty="0">
                <a:solidFill>
                  <a:srgbClr val="FFFFFF"/>
                </a:solidFill>
                <a:latin typeface="Arial" panose="020B0604020202020204" pitchFamily="34" charset="0"/>
                <a:cs typeface="Tahoma" panose="020B0604030504040204" pitchFamily="34" charset="0"/>
              </a:rPr>
              <a:t> </a:t>
            </a:r>
          </a:p>
        </p:txBody>
      </p:sp>
      <p:sp>
        <p:nvSpPr>
          <p:cNvPr id="158723" name="Content Placeholder 2"/>
          <p:cNvSpPr>
            <a:spLocks noGrp="1"/>
          </p:cNvSpPr>
          <p:nvPr>
            <p:ph idx="1"/>
          </p:nvPr>
        </p:nvSpPr>
        <p:spPr bwMode="auto">
          <a:xfrm>
            <a:off x="0" y="1463675"/>
            <a:ext cx="9144000" cy="494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400">
                <a:latin typeface="Times New Roman" panose="02020603050405020304" pitchFamily="18" charset="0"/>
                <a:cs typeface="Times New Roman" panose="02020603050405020304" pitchFamily="18" charset="0"/>
              </a:rPr>
              <a:t>Cuando una evaluación de exposición revela exposiciones por encima del PEL, la notificación escrita debe también describir la acción correctiva que está tomando el empleador para reducir la exposición de los empleados a o debajo del PEL. </a:t>
            </a:r>
          </a:p>
          <a:p>
            <a:pPr>
              <a:buFontTx/>
              <a:buNone/>
            </a:pPr>
            <a:endParaRPr lang="en-US" altLang="en-US" sz="2400">
              <a:latin typeface="Times New Roman" panose="02020603050405020304" pitchFamily="18" charset="0"/>
              <a:cs typeface="Times New Roman" panose="02020603050405020304" pitchFamily="18" charset="0"/>
            </a:endParaRPr>
          </a:p>
          <a:p>
            <a:r>
              <a:rPr lang="en-US" altLang="en-US" sz="2400">
                <a:latin typeface="Times New Roman" panose="02020603050405020304" pitchFamily="18" charset="0"/>
                <a:cs typeface="Times New Roman" panose="02020603050405020304" pitchFamily="18" charset="0"/>
              </a:rPr>
              <a:t>Las acciones correctivas incluyen controles de ingeniería</a:t>
            </a:r>
            <a:r>
              <a:rPr lang="en-US" altLang="en-US" sz="2400" b="1">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Sin embargo,</a:t>
            </a:r>
            <a:r>
              <a:rPr lang="en-US" altLang="en-US" sz="2400" b="1">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si los controles de ingeniería no son factibles</a:t>
            </a:r>
            <a:r>
              <a:rPr lang="en-US" altLang="en-US" sz="2400" b="1">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o el empleador necesita más de 5 días para identificar los controles de ingeniería correctos, la protección respiratoria</a:t>
            </a:r>
            <a:r>
              <a:rPr lang="en-US" altLang="en-US" sz="2400" b="1">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es la acción correctiva</a:t>
            </a:r>
            <a:r>
              <a:rPr lang="en-US" altLang="en-US" sz="2400" b="1">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que sería descrita en la notificación escrita. </a:t>
            </a:r>
          </a:p>
          <a:p>
            <a:pPr>
              <a:buFontTx/>
              <a:buNone/>
            </a:pPr>
            <a:endParaRPr lang="en-US" altLang="en-US" sz="2400">
              <a:latin typeface="Times New Roman" panose="02020603050405020304" pitchFamily="18" charset="0"/>
              <a:cs typeface="Times New Roman" panose="02020603050405020304" pitchFamily="18"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bwMode="auto">
          <a:xfrm>
            <a:off x="1995488" y="0"/>
            <a:ext cx="6997700"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4000" b="1" dirty="0" err="1">
                <a:solidFill>
                  <a:srgbClr val="FFFFFF"/>
                </a:solidFill>
                <a:latin typeface="Arial" panose="020B0604020202020204" pitchFamily="34" charset="0"/>
                <a:cs typeface="Tahoma" panose="020B0604030504040204" pitchFamily="34" charset="0"/>
              </a:rPr>
              <a:t>Observación</a:t>
            </a:r>
            <a:r>
              <a:rPr lang="en-US" altLang="en-US" sz="4000" b="1" dirty="0">
                <a:solidFill>
                  <a:srgbClr val="FFFFFF"/>
                </a:solidFill>
                <a:latin typeface="Arial" panose="020B0604020202020204" pitchFamily="34" charset="0"/>
                <a:cs typeface="Tahoma" panose="020B0604030504040204" pitchFamily="34" charset="0"/>
              </a:rPr>
              <a:t> de </a:t>
            </a:r>
            <a:r>
              <a:rPr lang="en-US" altLang="en-US" sz="4000" b="1" dirty="0" err="1">
                <a:solidFill>
                  <a:srgbClr val="FFFFFF"/>
                </a:solidFill>
                <a:latin typeface="Arial" panose="020B0604020202020204" pitchFamily="34" charset="0"/>
                <a:cs typeface="Tahoma" panose="020B0604030504040204" pitchFamily="34" charset="0"/>
              </a:rPr>
              <a:t>Monitoreo</a:t>
            </a:r>
            <a:r>
              <a:rPr lang="en-US" altLang="en-US" sz="2800" dirty="0">
                <a:solidFill>
                  <a:srgbClr val="FFFFFF"/>
                </a:solidFill>
                <a:latin typeface="Times New Roman" panose="02020603050405020304" pitchFamily="18" charset="0"/>
                <a:cs typeface="Times New Roman" panose="02020603050405020304" pitchFamily="18" charset="0"/>
              </a:rPr>
              <a:t/>
            </a:r>
            <a:br>
              <a:rPr lang="en-US" altLang="en-US" sz="2800" dirty="0">
                <a:solidFill>
                  <a:srgbClr val="FFFFFF"/>
                </a:solidFill>
                <a:latin typeface="Times New Roman" panose="02020603050405020304" pitchFamily="18" charset="0"/>
                <a:cs typeface="Times New Roman" panose="02020603050405020304" pitchFamily="18" charset="0"/>
              </a:rPr>
            </a:br>
            <a:endParaRPr lang="en-US" altLang="en-US" sz="2800" dirty="0">
              <a:solidFill>
                <a:srgbClr val="FFFFFF"/>
              </a:solidFill>
              <a:latin typeface="Times New Roman" panose="02020603050405020304" pitchFamily="18" charset="0"/>
              <a:cs typeface="Times New Roman" panose="02020603050405020304" pitchFamily="18" charset="0"/>
            </a:endParaRPr>
          </a:p>
        </p:txBody>
      </p:sp>
      <p:sp>
        <p:nvSpPr>
          <p:cNvPr id="160771" name="Content Placeholder 2"/>
          <p:cNvSpPr>
            <a:spLocks noGrp="1"/>
          </p:cNvSpPr>
          <p:nvPr>
            <p:ph idx="1"/>
          </p:nvPr>
        </p:nvSpPr>
        <p:spPr bwMode="auto">
          <a:xfrm>
            <a:off x="0" y="1463675"/>
            <a:ext cx="9144000" cy="494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600">
                <a:latin typeface="Times New Roman" panose="02020603050405020304" pitchFamily="18" charset="0"/>
                <a:cs typeface="Times New Roman" panose="02020603050405020304" pitchFamily="18" charset="0"/>
              </a:rPr>
              <a:t>El empleador debe permitir a </a:t>
            </a:r>
            <a:r>
              <a:rPr lang="en-US" altLang="en-US" sz="2600" b="1">
                <a:latin typeface="Times New Roman" panose="02020603050405020304" pitchFamily="18" charset="0"/>
                <a:cs typeface="Times New Roman" panose="02020603050405020304" pitchFamily="18" charset="0"/>
              </a:rPr>
              <a:t>los empleados afectados o sus representantes designados observar cualquier monitoreo del aire </a:t>
            </a:r>
            <a:r>
              <a:rPr lang="en-US" altLang="en-US" sz="2600">
                <a:latin typeface="Times New Roman" panose="02020603050405020304" pitchFamily="18" charset="0"/>
                <a:cs typeface="Times New Roman" panose="02020603050405020304" pitchFamily="18" charset="0"/>
              </a:rPr>
              <a:t>de la exposición del empleado a sílice. </a:t>
            </a:r>
          </a:p>
          <a:p>
            <a:r>
              <a:rPr lang="en-US" altLang="en-US" sz="2600">
                <a:latin typeface="Times New Roman" panose="02020603050405020304" pitchFamily="18" charset="0"/>
                <a:cs typeface="Times New Roman" panose="02020603050405020304" pitchFamily="18" charset="0"/>
              </a:rPr>
              <a:t>Cuando sea necesario, </a:t>
            </a:r>
            <a:r>
              <a:rPr lang="en-US" altLang="en-US" sz="2600" b="1">
                <a:latin typeface="Times New Roman" panose="02020603050405020304" pitchFamily="18" charset="0"/>
                <a:cs typeface="Times New Roman" panose="02020603050405020304" pitchFamily="18" charset="0"/>
              </a:rPr>
              <a:t>los empleados deben proveer ropa protectora y/o equipos (ejemplo: respirador) sin costo alguno al observador, y asegurarse que el observador use esa ropa o equipo</a:t>
            </a:r>
            <a:r>
              <a:rPr lang="en-US" altLang="en-US" sz="2600">
                <a:latin typeface="Times New Roman" panose="02020603050405020304" pitchFamily="18" charset="0"/>
                <a:cs typeface="Times New Roman" panose="02020603050405020304" pitchFamily="18" charset="0"/>
              </a:rPr>
              <a:t>. </a:t>
            </a:r>
          </a:p>
          <a:p>
            <a:pPr lvl="1"/>
            <a:r>
              <a:rPr lang="en-US" altLang="en-US" sz="2200">
                <a:latin typeface="Times New Roman" panose="02020603050405020304" pitchFamily="18" charset="0"/>
                <a:cs typeface="Times New Roman" panose="02020603050405020304" pitchFamily="18" charset="0"/>
              </a:rPr>
              <a:t>Si la observación </a:t>
            </a:r>
            <a:r>
              <a:rPr lang="en-US" altLang="en-US" sz="2200" b="1">
                <a:latin typeface="Times New Roman" panose="02020603050405020304" pitchFamily="18" charset="0"/>
                <a:cs typeface="Times New Roman" panose="02020603050405020304" pitchFamily="18" charset="0"/>
              </a:rPr>
              <a:t>puede hacerse desde afuera del área de peligro, </a:t>
            </a:r>
            <a:r>
              <a:rPr lang="en-US" altLang="en-US" sz="2200">
                <a:latin typeface="Times New Roman" panose="02020603050405020304" pitchFamily="18" charset="0"/>
                <a:cs typeface="Times New Roman" panose="02020603050405020304" pitchFamily="18" charset="0"/>
              </a:rPr>
              <a:t>no se necesitará </a:t>
            </a:r>
            <a:r>
              <a:rPr lang="en-US" altLang="en-US" sz="2200" b="1">
                <a:latin typeface="Times New Roman" panose="02020603050405020304" pitchFamily="18" charset="0"/>
                <a:cs typeface="Times New Roman" panose="02020603050405020304" pitchFamily="18" charset="0"/>
              </a:rPr>
              <a:t>ropa o equipo protectores</a:t>
            </a:r>
            <a:r>
              <a:rPr lang="en-US" altLang="en-US" sz="2200">
                <a:latin typeface="Times New Roman" panose="02020603050405020304" pitchFamily="18" charset="0"/>
                <a:cs typeface="Times New Roman" panose="02020603050405020304" pitchFamily="18" charset="0"/>
              </a:rPr>
              <a:t>. </a:t>
            </a:r>
          </a:p>
          <a:p>
            <a:pPr>
              <a:buFontTx/>
              <a:buNone/>
            </a:pPr>
            <a:r>
              <a:rPr lang="en-US" altLang="en-US" sz="2600">
                <a:latin typeface="Times New Roman" panose="02020603050405020304" pitchFamily="18" charset="0"/>
                <a:cs typeface="Times New Roman" panose="02020603050405020304" pitchFamily="18" charset="0"/>
              </a:rPr>
              <a:t>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bwMode="auto">
          <a:xfrm>
            <a:off x="2144713" y="554038"/>
            <a:ext cx="6999287"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4000" b="1" dirty="0" err="1">
                <a:solidFill>
                  <a:srgbClr val="FFFFFF"/>
                </a:solidFill>
                <a:latin typeface="Arial" panose="020B0604020202020204" pitchFamily="34" charset="0"/>
                <a:cs typeface="Tahoma" panose="020B0604030504040204" pitchFamily="34" charset="0"/>
              </a:rPr>
              <a:t>Métodos</a:t>
            </a:r>
            <a:r>
              <a:rPr lang="en-US" altLang="en-US" sz="4000" b="1" dirty="0">
                <a:solidFill>
                  <a:srgbClr val="FFFFFF"/>
                </a:solidFill>
                <a:latin typeface="Arial" panose="020B0604020202020204" pitchFamily="34" charset="0"/>
                <a:cs typeface="Tahoma" panose="020B0604030504040204" pitchFamily="34" charset="0"/>
              </a:rPr>
              <a:t> de </a:t>
            </a:r>
            <a:r>
              <a:rPr lang="en-US" altLang="en-US" sz="4000" b="1" dirty="0" err="1">
                <a:solidFill>
                  <a:srgbClr val="FFFFFF"/>
                </a:solidFill>
                <a:latin typeface="Arial" panose="020B0604020202020204" pitchFamily="34" charset="0"/>
                <a:cs typeface="Tahoma" panose="020B0604030504040204" pitchFamily="34" charset="0"/>
              </a:rPr>
              <a:t>Cumplimiento</a:t>
            </a:r>
            <a:endParaRPr lang="en-US" altLang="en-US" sz="4000" b="1" dirty="0">
              <a:solidFill>
                <a:srgbClr val="FFFFFF"/>
              </a:solidFill>
              <a:latin typeface="Arial" panose="020B0604020202020204" pitchFamily="34" charset="0"/>
              <a:cs typeface="Tahoma" panose="020B0604030504040204" pitchFamily="34" charset="0"/>
            </a:endParaRPr>
          </a:p>
        </p:txBody>
      </p:sp>
      <p:sp>
        <p:nvSpPr>
          <p:cNvPr id="162819" name="Content Placeholder 2"/>
          <p:cNvSpPr>
            <a:spLocks noGrp="1"/>
          </p:cNvSpPr>
          <p:nvPr>
            <p:ph idx="1"/>
          </p:nvPr>
        </p:nvSpPr>
        <p:spPr bwMode="auto">
          <a:xfrm>
            <a:off x="0" y="1463675"/>
            <a:ext cx="9144000" cy="51196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400">
                <a:latin typeface="Times New Roman" panose="02020603050405020304" pitchFamily="18" charset="0"/>
                <a:cs typeface="Times New Roman" panose="02020603050405020304" pitchFamily="18" charset="0"/>
              </a:rPr>
              <a:t>La sección de la norma sobre los métodos de cumplimiento exige que los empleadores protejan a los empleados siguiendo la jerarquía de controles, que se basa en  </a:t>
            </a:r>
          </a:p>
          <a:p>
            <a:pPr marL="914400" lvl="1" indent="-457200">
              <a:buFont typeface="Arial" panose="020B0604020202020204" pitchFamily="34" charset="0"/>
              <a:buChar char="•"/>
            </a:pPr>
            <a:r>
              <a:rPr lang="en-US" altLang="en-US" sz="2400">
                <a:latin typeface="Times New Roman" panose="02020603050405020304" pitchFamily="18" charset="0"/>
                <a:cs typeface="Times New Roman" panose="02020603050405020304" pitchFamily="18" charset="0"/>
              </a:rPr>
              <a:t>Controles de ingeniería y de prácticas laborales para reducir exposiciones y solo permitir el uso de respirador, en adición a otros controles, cuando los controles de ingeniería viables no puedan reducir la exposición de empleados a niveles por debajo del PEL</a:t>
            </a:r>
          </a:p>
          <a:p>
            <a:pPr marL="914400" lvl="1" indent="-457200">
              <a:buFont typeface="Arial" panose="020B0604020202020204" pitchFamily="34" charset="0"/>
              <a:buChar char="•"/>
            </a:pPr>
            <a:r>
              <a:rPr lang="en-US" altLang="en-US" sz="2400">
                <a:latin typeface="Times New Roman" panose="02020603050405020304" pitchFamily="18" charset="0"/>
                <a:cs typeface="Times New Roman" panose="02020603050405020304" pitchFamily="18" charset="0"/>
              </a:rPr>
              <a:t>Aun cuando los empleadores demuestren la inviabilidad de controles de ingeniería y controles en el lugar de trabajo, ellos deben aun usar controles factibles para reducir la exposición al nivel más bajo, y además usar protección respiratoria junto con esos controles. </a:t>
            </a:r>
            <a:r>
              <a:rPr lang="en-US" altLang="en-US" sz="2400" b="1">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 </a:t>
            </a:r>
            <a:endParaRPr lang="en-US" altLang="en-US" sz="2400" b="1">
              <a:latin typeface="Times New Roman" panose="02020603050405020304" pitchFamily="18" charset="0"/>
              <a:cs typeface="Times New Roman" panose="02020603050405020304"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bwMode="auto">
          <a:xfrm>
            <a:off x="2144713" y="0"/>
            <a:ext cx="6999287"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4000" b="1" dirty="0" err="1">
                <a:solidFill>
                  <a:srgbClr val="FFFFFF"/>
                </a:solidFill>
                <a:latin typeface="Arial" panose="020B0604020202020204" pitchFamily="34" charset="0"/>
                <a:cs typeface="Tahoma" panose="020B0604030504040204" pitchFamily="34" charset="0"/>
              </a:rPr>
              <a:t>Métodos</a:t>
            </a:r>
            <a:r>
              <a:rPr lang="en-US" altLang="en-US" sz="4000" b="1" dirty="0">
                <a:solidFill>
                  <a:srgbClr val="FFFFFF"/>
                </a:solidFill>
                <a:latin typeface="Arial" panose="020B0604020202020204" pitchFamily="34" charset="0"/>
                <a:cs typeface="Tahoma" panose="020B0604030504040204" pitchFamily="34" charset="0"/>
              </a:rPr>
              <a:t> de </a:t>
            </a:r>
            <a:r>
              <a:rPr lang="en-US" altLang="en-US" sz="4000" b="1" dirty="0" err="1">
                <a:solidFill>
                  <a:srgbClr val="FFFFFF"/>
                </a:solidFill>
                <a:latin typeface="Arial" panose="020B0604020202020204" pitchFamily="34" charset="0"/>
                <a:cs typeface="Tahoma" panose="020B0604030504040204" pitchFamily="34" charset="0"/>
              </a:rPr>
              <a:t>Cumplimiento</a:t>
            </a:r>
            <a:r>
              <a:rPr lang="en-US" altLang="en-US" sz="4000" b="1" dirty="0">
                <a:solidFill>
                  <a:srgbClr val="FFFFFF"/>
                </a:solidFill>
                <a:latin typeface="Arial" panose="020B0604020202020204" pitchFamily="34" charset="0"/>
                <a:cs typeface="Tahoma" panose="020B0604030504040204" pitchFamily="34" charset="0"/>
              </a:rPr>
              <a:t> – cont.</a:t>
            </a:r>
          </a:p>
        </p:txBody>
      </p:sp>
      <p:sp>
        <p:nvSpPr>
          <p:cNvPr id="164867" name="Content Placeholder 2"/>
          <p:cNvSpPr>
            <a:spLocks noGrp="1"/>
          </p:cNvSpPr>
          <p:nvPr>
            <p:ph idx="1"/>
          </p:nvPr>
        </p:nvSpPr>
        <p:spPr bwMode="auto">
          <a:xfrm>
            <a:off x="0" y="1219200"/>
            <a:ext cx="9144000" cy="55292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a:lnSpc>
                <a:spcPct val="150000"/>
              </a:lnSpc>
              <a:spcBef>
                <a:spcPct val="0"/>
              </a:spcBef>
            </a:pPr>
            <a:r>
              <a:rPr lang="en-US" altLang="en-US" sz="2400">
                <a:latin typeface="Times New Roman" panose="02020603050405020304" pitchFamily="18" charset="0"/>
                <a:cs typeface="Times New Roman" panose="02020603050405020304" pitchFamily="18" charset="0"/>
              </a:rPr>
              <a:t>Los empleadores que sigan cualquiera de los métodos de control de exposición</a:t>
            </a:r>
            <a:r>
              <a:rPr lang="en-US" altLang="en-US" sz="2400" b="1">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(Tabla 1 o alternativa) debe proveer protección respiratoria. </a:t>
            </a:r>
          </a:p>
          <a:p>
            <a:pPr>
              <a:lnSpc>
                <a:spcPct val="150000"/>
              </a:lnSpc>
              <a:spcBef>
                <a:spcPct val="0"/>
              </a:spcBef>
            </a:pPr>
            <a:r>
              <a:rPr lang="en-US" altLang="en-US" sz="2400">
                <a:latin typeface="Times New Roman" panose="02020603050405020304" pitchFamily="18" charset="0"/>
                <a:cs typeface="Times New Roman" panose="02020603050405020304" pitchFamily="18" charset="0"/>
              </a:rPr>
              <a:t>La protección respiratoria es necesaria bajo las siguientes condiciones</a:t>
            </a:r>
          </a:p>
          <a:p>
            <a:pPr marL="800100" lvl="1" indent="-342900">
              <a:lnSpc>
                <a:spcPct val="150000"/>
              </a:lnSpc>
              <a:spcBef>
                <a:spcPct val="0"/>
              </a:spcBef>
              <a:buFont typeface="Wingdings" panose="05000000000000000000" pitchFamily="2" charset="2"/>
              <a:buChar char="§"/>
            </a:pPr>
            <a:r>
              <a:rPr lang="en-US" altLang="en-US" sz="2400">
                <a:latin typeface="Times New Roman" panose="02020603050405020304" pitchFamily="18" charset="0"/>
                <a:cs typeface="Times New Roman" panose="02020603050405020304" pitchFamily="18" charset="0"/>
              </a:rPr>
              <a:t>Cuando la exposición exceda el PEL durante periodos necesarios para implementar controles de ingeniería y prácticas laborales</a:t>
            </a:r>
            <a:r>
              <a:rPr lang="en-US" altLang="en-US" sz="2400" b="1">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viables.  </a:t>
            </a:r>
            <a:endParaRPr lang="en-US" altLang="en-US" sz="2400" b="1">
              <a:latin typeface="Times New Roman" panose="02020603050405020304" pitchFamily="18" charset="0"/>
              <a:cs typeface="Times New Roman" panose="02020603050405020304" pitchFamily="18" charset="0"/>
            </a:endParaRPr>
          </a:p>
          <a:p>
            <a:pPr marL="800100" lvl="1" indent="-342900">
              <a:lnSpc>
                <a:spcPct val="150000"/>
              </a:lnSpc>
              <a:spcBef>
                <a:spcPct val="0"/>
              </a:spcBef>
              <a:buFont typeface="Wingdings" panose="05000000000000000000" pitchFamily="2" charset="2"/>
              <a:buChar char="§"/>
            </a:pPr>
            <a:r>
              <a:rPr lang="en-US" altLang="en-US" sz="2400">
                <a:latin typeface="Times New Roman" panose="02020603050405020304" pitchFamily="18" charset="0"/>
                <a:cs typeface="Times New Roman" panose="02020603050405020304" pitchFamily="18" charset="0"/>
              </a:rPr>
              <a:t>Cuando la exposición exceda el PEL</a:t>
            </a:r>
            <a:r>
              <a:rPr lang="en-US" altLang="en-US" sz="2400" b="1">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durante</a:t>
            </a:r>
            <a:r>
              <a:rPr lang="en-US" altLang="en-US" sz="2400" b="1">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tareas, como algunas tareas de mantenimiento y reparación, para las cuales controles de ingeniería y prácticas laborales no son viables. </a:t>
            </a:r>
          </a:p>
          <a:p>
            <a:pPr marL="800100" lvl="1" indent="-342900">
              <a:lnSpc>
                <a:spcPct val="150000"/>
              </a:lnSpc>
              <a:spcBef>
                <a:spcPct val="0"/>
              </a:spcBef>
              <a:spcAft>
                <a:spcPts val="600"/>
              </a:spcAft>
              <a:buFont typeface="Wingdings" panose="05000000000000000000" pitchFamily="2" charset="2"/>
              <a:buNone/>
            </a:pPr>
            <a:endParaRPr lang="en-US" altLang="en-US" sz="2000">
              <a:latin typeface="Times New Roman" panose="02020603050405020304" pitchFamily="18" charset="0"/>
              <a:cs typeface="Times New Roman" panose="02020603050405020304"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bwMode="auto">
          <a:xfrm>
            <a:off x="2144713" y="554038"/>
            <a:ext cx="6999287"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4000" b="1" dirty="0" err="1">
                <a:solidFill>
                  <a:srgbClr val="FFFFFF"/>
                </a:solidFill>
                <a:latin typeface="Arial" panose="020B0604020202020204" pitchFamily="34" charset="0"/>
                <a:cs typeface="Tahoma" panose="020B0604030504040204" pitchFamily="34" charset="0"/>
              </a:rPr>
              <a:t>Chorreado</a:t>
            </a:r>
            <a:r>
              <a:rPr lang="en-US" altLang="en-US" sz="4000" b="1" dirty="0">
                <a:solidFill>
                  <a:srgbClr val="FFFFFF"/>
                </a:solidFill>
                <a:latin typeface="Arial" panose="020B0604020202020204" pitchFamily="34" charset="0"/>
                <a:cs typeface="Tahoma" panose="020B0604030504040204" pitchFamily="34" charset="0"/>
              </a:rPr>
              <a:t> </a:t>
            </a:r>
            <a:r>
              <a:rPr lang="en-US" altLang="en-US" sz="4000" b="1" dirty="0" err="1">
                <a:solidFill>
                  <a:srgbClr val="FFFFFF"/>
                </a:solidFill>
                <a:latin typeface="Arial" panose="020B0604020202020204" pitchFamily="34" charset="0"/>
                <a:cs typeface="Tahoma" panose="020B0604030504040204" pitchFamily="34" charset="0"/>
              </a:rPr>
              <a:t>Abrasivo</a:t>
            </a:r>
            <a:endParaRPr lang="en-US" altLang="en-US" sz="4000" b="1" dirty="0">
              <a:solidFill>
                <a:srgbClr val="FFFFFF"/>
              </a:solidFill>
              <a:latin typeface="Arial" panose="020B0604020202020204" pitchFamily="34" charset="0"/>
              <a:cs typeface="Tahoma" panose="020B0604030504040204" pitchFamily="34" charset="0"/>
            </a:endParaRPr>
          </a:p>
        </p:txBody>
      </p:sp>
      <p:sp>
        <p:nvSpPr>
          <p:cNvPr id="166915" name="Content Placeholder 2"/>
          <p:cNvSpPr>
            <a:spLocks noGrp="1"/>
          </p:cNvSpPr>
          <p:nvPr>
            <p:ph idx="1"/>
          </p:nvPr>
        </p:nvSpPr>
        <p:spPr bwMode="auto">
          <a:xfrm>
            <a:off x="0" y="1384300"/>
            <a:ext cx="9059863" cy="5160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400">
                <a:latin typeface="Times New Roman" panose="02020603050405020304" pitchFamily="18" charset="0"/>
                <a:cs typeface="Times New Roman" panose="02020603050405020304" pitchFamily="18" charset="0"/>
              </a:rPr>
              <a:t>La sección de Métodos de Cumplimiento también tiene referencias cruzadas a otras normas de OSHA que se aplican al chorreado abrasivo.   </a:t>
            </a:r>
          </a:p>
          <a:p>
            <a:pPr>
              <a:buFontTx/>
              <a:buNone/>
            </a:pPr>
            <a:endParaRPr lang="en-US" altLang="en-US" sz="2400">
              <a:latin typeface="Times New Roman" panose="02020603050405020304" pitchFamily="18" charset="0"/>
              <a:cs typeface="Times New Roman" panose="02020603050405020304" pitchFamily="18" charset="0"/>
            </a:endParaRPr>
          </a:p>
          <a:p>
            <a:r>
              <a:rPr lang="en-US" altLang="en-US" sz="2400">
                <a:latin typeface="Times New Roman" panose="02020603050405020304" pitchFamily="18" charset="0"/>
                <a:cs typeface="Times New Roman" panose="02020603050405020304" pitchFamily="18" charset="0"/>
              </a:rPr>
              <a:t>Además del cumplimiento de los requisitos de uso de controles de ingeniería y prácticas laborales, de acuerdo a la jerarquía de controles, los empleadores de la construcción que realizan operaciones de chorreado abrasivo usando agentes de chorreo que contienen sílice o que realizan chorreado abrasivo sobre estructuras que contienen sílice, deben también cumplir con otras normas relevantes, como la norma de ventilación para construcción</a:t>
            </a:r>
            <a:r>
              <a:rPr lang="en-US" altLang="en-US" sz="2400" b="1">
                <a:latin typeface="Times New Roman" panose="02020603050405020304" pitchFamily="18" charset="0"/>
                <a:cs typeface="Times New Roman" panose="02020603050405020304" pitchFamily="18" charset="0"/>
              </a:rPr>
              <a:t> (29 CFR 1926.57), </a:t>
            </a:r>
            <a:r>
              <a:rPr lang="en-US" altLang="en-US" sz="2400">
                <a:latin typeface="Times New Roman" panose="02020603050405020304" pitchFamily="18" charset="0"/>
                <a:cs typeface="Times New Roman" panose="02020603050405020304" pitchFamily="18" charset="0"/>
              </a:rPr>
              <a:t>la cual contiene requisitos para la ventilación y equipo de protección para el personal, incluyendo respiradores.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1982788" y="422275"/>
            <a:ext cx="6118225" cy="693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800" b="1" dirty="0">
                <a:solidFill>
                  <a:srgbClr val="FFFFFF"/>
                </a:solidFill>
                <a:latin typeface="Arial" panose="020B0604020202020204" pitchFamily="34" charset="0"/>
                <a:cs typeface="Tahoma" panose="020B0604030504040204" pitchFamily="34" charset="0"/>
              </a:rPr>
              <a:t>INSCRIPCIÓN</a:t>
            </a:r>
            <a:endParaRPr lang="tr-TR" altLang="en-US" sz="3800" b="1" dirty="0">
              <a:solidFill>
                <a:srgbClr val="FFFFFF"/>
              </a:solidFill>
              <a:latin typeface="Arial" panose="020B0604020202020204" pitchFamily="34" charset="0"/>
              <a:cs typeface="Tahoma" panose="020B0604030504040204" pitchFamily="34" charset="0"/>
            </a:endParaRPr>
          </a:p>
        </p:txBody>
      </p:sp>
      <p:grpSp>
        <p:nvGrpSpPr>
          <p:cNvPr id="21507" name="Group 10" descr="First step can be initiated when this slide is shown."/>
          <p:cNvGrpSpPr>
            <a:grpSpLocks/>
          </p:cNvGrpSpPr>
          <p:nvPr/>
        </p:nvGrpSpPr>
        <p:grpSpPr bwMode="auto">
          <a:xfrm>
            <a:off x="2409825" y="2201863"/>
            <a:ext cx="4903788" cy="2917825"/>
            <a:chOff x="7936602" y="6029614"/>
            <a:chExt cx="2178050" cy="751511"/>
          </a:xfrm>
        </p:grpSpPr>
        <p:sp>
          <p:nvSpPr>
            <p:cNvPr id="19" name="Rectangle 18"/>
            <p:cNvSpPr/>
            <p:nvPr/>
          </p:nvSpPr>
          <p:spPr>
            <a:xfrm>
              <a:off x="7936602" y="6047195"/>
              <a:ext cx="2178050" cy="733930"/>
            </a:xfrm>
            <a:prstGeom prst="rect">
              <a:avLst/>
            </a:prstGeom>
            <a:solidFill>
              <a:srgbClr val="23594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TextBox 19"/>
            <p:cNvSpPr txBox="1"/>
            <p:nvPr/>
          </p:nvSpPr>
          <p:spPr>
            <a:xfrm>
              <a:off x="7936602" y="6029614"/>
              <a:ext cx="2178050" cy="751511"/>
            </a:xfrm>
            <a:prstGeom prst="rect">
              <a:avLst/>
            </a:prstGeom>
          </p:spPr>
          <p:style>
            <a:lnRef idx="0">
              <a:scrgbClr r="0" g="0" b="0"/>
            </a:lnRef>
            <a:fillRef idx="0">
              <a:scrgbClr r="0" g="0" b="0"/>
            </a:fillRef>
            <a:effectRef idx="0">
              <a:scrgbClr r="0" g="0" b="0"/>
            </a:effectRef>
            <a:fontRef idx="minor">
              <a:schemeClr val="lt1"/>
            </a:fontRef>
          </p:style>
          <p:txBody>
            <a:bodyPr lIns="128016" tIns="128016" rIns="128016" bIns="128016" anchor="ctr"/>
            <a:lstStyle>
              <a:lvl1pPr defTabSz="800100" eaLnBrk="0" hangingPunct="0">
                <a:defRPr sz="2400">
                  <a:solidFill>
                    <a:schemeClr val="tx1"/>
                  </a:solidFill>
                  <a:latin typeface="Times" panose="02020603050405020304" pitchFamily="18" charset="0"/>
                  <a:ea typeface="MS PGothic" panose="020B0600070205080204" pitchFamily="34" charset="-128"/>
                </a:defRPr>
              </a:lvl1pPr>
              <a:lvl2pPr marL="742950" indent="-285750" defTabSz="800100" eaLnBrk="0" hangingPunct="0">
                <a:defRPr sz="2400">
                  <a:solidFill>
                    <a:schemeClr val="tx1"/>
                  </a:solidFill>
                  <a:latin typeface="Times" panose="02020603050405020304" pitchFamily="18" charset="0"/>
                  <a:ea typeface="MS PGothic" panose="020B0600070205080204" pitchFamily="34" charset="-128"/>
                </a:defRPr>
              </a:lvl2pPr>
              <a:lvl3pPr marL="1143000" indent="-228600" defTabSz="800100" eaLnBrk="0" hangingPunct="0">
                <a:defRPr sz="2400">
                  <a:solidFill>
                    <a:schemeClr val="tx1"/>
                  </a:solidFill>
                  <a:latin typeface="Times" panose="02020603050405020304" pitchFamily="18" charset="0"/>
                  <a:ea typeface="MS PGothic" panose="020B0600070205080204" pitchFamily="34" charset="-128"/>
                </a:defRPr>
              </a:lvl3pPr>
              <a:lvl4pPr marL="1600200" indent="-228600" defTabSz="800100" eaLnBrk="0" hangingPunct="0">
                <a:defRPr sz="2400">
                  <a:solidFill>
                    <a:schemeClr val="tx1"/>
                  </a:solidFill>
                  <a:latin typeface="Times" panose="02020603050405020304" pitchFamily="18" charset="0"/>
                  <a:ea typeface="MS PGothic" panose="020B0600070205080204" pitchFamily="34" charset="-128"/>
                </a:defRPr>
              </a:lvl4pPr>
              <a:lvl5pPr marL="2057400" indent="-228600" defTabSz="800100" eaLnBrk="0" hangingPunct="0">
                <a:defRPr sz="2400">
                  <a:solidFill>
                    <a:schemeClr val="tx1"/>
                  </a:solidFill>
                  <a:latin typeface="Times" panose="02020603050405020304" pitchFamily="18" charset="0"/>
                  <a:ea typeface="MS PGothic" panose="020B0600070205080204" pitchFamily="34" charset="-128"/>
                </a:defRPr>
              </a:lvl5pPr>
              <a:lvl6pPr marL="2514600" indent="-228600" defTabSz="8001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defTabSz="8001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defTabSz="8001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defTabSz="8001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lnSpc>
                  <a:spcPct val="90000"/>
                </a:lnSpc>
                <a:spcAft>
                  <a:spcPct val="35000"/>
                </a:spcAft>
                <a:defRPr/>
              </a:pPr>
              <a:endParaRPr lang="en-US" altLang="en-US" sz="3200" b="1">
                <a:solidFill>
                  <a:srgbClr val="FFFFFF"/>
                </a:solidFill>
              </a:endParaRPr>
            </a:p>
            <a:p>
              <a:pPr algn="ctr" eaLnBrk="1" hangingPunct="1">
                <a:lnSpc>
                  <a:spcPct val="90000"/>
                </a:lnSpc>
                <a:spcAft>
                  <a:spcPct val="35000"/>
                </a:spcAft>
                <a:defRPr/>
              </a:pPr>
              <a:r>
                <a:rPr lang="en-US" altLang="en-US" sz="3200" b="1">
                  <a:solidFill>
                    <a:srgbClr val="FFFFFF"/>
                  </a:solidFill>
                </a:rPr>
                <a:t>POR FAVOR LLENE LA HOJA DE INSCRIPCIÓN</a:t>
              </a:r>
            </a:p>
            <a:p>
              <a:pPr algn="ctr" eaLnBrk="1" hangingPunct="1">
                <a:lnSpc>
                  <a:spcPct val="90000"/>
                </a:lnSpc>
                <a:spcAft>
                  <a:spcPct val="35000"/>
                </a:spcAft>
                <a:defRPr/>
              </a:pPr>
              <a:endParaRPr lang="en-US" altLang="en-US" sz="3200" b="1">
                <a:solidFill>
                  <a:srgbClr val="FFFFFF"/>
                </a:solidFill>
              </a:endParaRPr>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itle 1"/>
          <p:cNvSpPr>
            <a:spLocks noGrp="1"/>
          </p:cNvSpPr>
          <p:nvPr>
            <p:ph type="title"/>
          </p:nvPr>
        </p:nvSpPr>
        <p:spPr bwMode="auto">
          <a:xfrm>
            <a:off x="1992313" y="174625"/>
            <a:ext cx="7151687" cy="927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2800" b="1" dirty="0">
                <a:solidFill>
                  <a:srgbClr val="FFFFFF"/>
                </a:solidFill>
                <a:latin typeface="Arial" panose="020B0604020202020204" pitchFamily="34" charset="0"/>
                <a:cs typeface="Tahoma" panose="020B0604030504040204" pitchFamily="34" charset="0"/>
              </a:rPr>
              <a:t>CUMPLIMIENTO CON LA NORMA A</a:t>
            </a:r>
            <a:br>
              <a:rPr lang="en-US" altLang="en-US" sz="2800" b="1" dirty="0">
                <a:solidFill>
                  <a:srgbClr val="FFFFFF"/>
                </a:solidFill>
                <a:latin typeface="Arial" panose="020B0604020202020204" pitchFamily="34" charset="0"/>
                <a:cs typeface="Tahoma" panose="020B0604030504040204" pitchFamily="34" charset="0"/>
              </a:rPr>
            </a:br>
            <a:r>
              <a:rPr lang="en-US" altLang="en-US" sz="2800" b="1" dirty="0">
                <a:solidFill>
                  <a:srgbClr val="FFFFFF"/>
                </a:solidFill>
                <a:latin typeface="Arial" panose="020B0604020202020204" pitchFamily="34" charset="0"/>
                <a:cs typeface="Tahoma" panose="020B0604030504040204" pitchFamily="34" charset="0"/>
              </a:rPr>
              <a:t>RESUMEN</a:t>
            </a:r>
          </a:p>
        </p:txBody>
      </p:sp>
      <p:sp>
        <p:nvSpPr>
          <p:cNvPr id="38" name="TextBox 15"/>
          <p:cNvSpPr txBox="1">
            <a:spLocks noChangeArrowheads="1"/>
          </p:cNvSpPr>
          <p:nvPr/>
        </p:nvSpPr>
        <p:spPr bwMode="auto">
          <a:xfrm>
            <a:off x="3438525" y="1424927"/>
            <a:ext cx="5286375" cy="290956"/>
          </a:xfrm>
          <a:prstGeom prst="rect">
            <a:avLst/>
          </a:prstGeom>
          <a:solidFill>
            <a:srgbClr val="E5F9F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r>
              <a:rPr lang="es-ES_tradnl" altLang="en-US" sz="1300" b="1" u="sng" dirty="0">
                <a:latin typeface="Arial" panose="020B0604020202020204" pitchFamily="34" charset="0"/>
                <a:cs typeface="Arial" panose="020B0604020202020204" pitchFamily="34" charset="0"/>
              </a:rPr>
              <a:t>¿El Empleador Debe Seguir Este Requisito?  </a:t>
            </a:r>
          </a:p>
        </p:txBody>
      </p:sp>
      <p:graphicFrame>
        <p:nvGraphicFramePr>
          <p:cNvPr id="2" name="Table 1" descr="A summary table displaying the requirements to be in compliance with the respirable crystalline silica standard." title="Summary Table"/>
          <p:cNvGraphicFramePr>
            <a:graphicFrameLocks noGrp="1"/>
          </p:cNvGraphicFramePr>
          <p:nvPr>
            <p:extLst>
              <p:ext uri="{D42A27DB-BD31-4B8C-83A1-F6EECF244321}">
                <p14:modId xmlns:p14="http://schemas.microsoft.com/office/powerpoint/2010/main" val="1990718993"/>
              </p:ext>
            </p:extLst>
          </p:nvPr>
        </p:nvGraphicFramePr>
        <p:xfrm>
          <a:off x="258177" y="1715883"/>
          <a:ext cx="8613742" cy="4618242"/>
        </p:xfrm>
        <a:graphic>
          <a:graphicData uri="http://schemas.openxmlformats.org/drawingml/2006/table">
            <a:tbl>
              <a:tblPr firstRow="1" bandRow="1">
                <a:tableStyleId>{21E4AEA4-8DFA-4A89-87EB-49C32662AFE0}</a:tableStyleId>
              </a:tblPr>
              <a:tblGrid>
                <a:gridCol w="3125508">
                  <a:extLst>
                    <a:ext uri="{9D8B030D-6E8A-4147-A177-3AD203B41FA5}">
                      <a16:colId xmlns:a16="http://schemas.microsoft.com/office/drawing/2014/main" xmlns="" val="3377566711"/>
                    </a:ext>
                  </a:extLst>
                </a:gridCol>
                <a:gridCol w="2616986">
                  <a:extLst>
                    <a:ext uri="{9D8B030D-6E8A-4147-A177-3AD203B41FA5}">
                      <a16:colId xmlns:a16="http://schemas.microsoft.com/office/drawing/2014/main" xmlns="" val="1435131701"/>
                    </a:ext>
                  </a:extLst>
                </a:gridCol>
                <a:gridCol w="2871248">
                  <a:extLst>
                    <a:ext uri="{9D8B030D-6E8A-4147-A177-3AD203B41FA5}">
                      <a16:colId xmlns:a16="http://schemas.microsoft.com/office/drawing/2014/main" xmlns="" val="440323026"/>
                    </a:ext>
                  </a:extLst>
                </a:gridCol>
              </a:tblGrid>
              <a:tr h="42394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altLang="en-US" sz="1200" dirty="0"/>
                        <a:t>Requisito</a:t>
                      </a:r>
                      <a:endParaRPr lang="es-ES_tradnl" altLang="en-US" sz="1200" b="1" dirty="0">
                        <a:solidFill>
                          <a:schemeClr val="tx1"/>
                        </a:solidFill>
                        <a:latin typeface="Arial" panose="020B0604020202020204" pitchFamily="34" charset="0"/>
                        <a:cs typeface="Arial" panose="020B0604020202020204" pitchFamily="34" charset="0"/>
                      </a:endParaRPr>
                    </a:p>
                  </a:txBody>
                  <a:tcPr/>
                </a:tc>
                <a:tc>
                  <a:txBody>
                    <a:bodyPr/>
                    <a:lstStyle/>
                    <a:p>
                      <a:pPr algn="ctr" eaLnBrk="1" hangingPunct="1"/>
                      <a:r>
                        <a:rPr lang="es-ES_tradnl" altLang="en-US" sz="1200" dirty="0"/>
                        <a:t>Si Implementa la Tabla 1</a:t>
                      </a:r>
                    </a:p>
                    <a:p>
                      <a:pPr algn="ctr" eaLnBrk="1" hangingPunct="1"/>
                      <a:r>
                        <a:rPr lang="en-US" altLang="en-US" sz="1200" dirty="0"/>
                        <a:t>E</a:t>
                      </a:r>
                      <a:r>
                        <a:rPr lang="es-ES_tradnl" altLang="en-US" sz="1200" dirty="0" err="1"/>
                        <a:t>ntera</a:t>
                      </a:r>
                      <a:r>
                        <a:rPr lang="es-ES_tradnl" altLang="en-US" sz="1200" dirty="0"/>
                        <a:t> y Correctamente</a:t>
                      </a:r>
                      <a:endParaRPr lang="es-ES_tradnl" altLang="en-US" sz="1200" b="1"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altLang="en-US" sz="1200" kern="1200" dirty="0"/>
                        <a:t>Si Sigue Controles de Exposición Alternativos</a:t>
                      </a:r>
                      <a:endParaRPr lang="es-ES_tradnl" altLang="en-US" sz="1200" b="1"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xmlns="" val="3309194234"/>
                  </a:ext>
                </a:extLst>
              </a:tr>
              <a:tr h="300476">
                <a:tc>
                  <a:txBody>
                    <a:bodyPr/>
                    <a:lstStyle/>
                    <a:p>
                      <a:r>
                        <a:rPr lang="en-US" sz="1400" b="1" dirty="0"/>
                        <a:t>PEL</a:t>
                      </a:r>
                    </a:p>
                  </a:txBody>
                  <a:tcPr/>
                </a:tc>
                <a:tc>
                  <a:txBody>
                    <a:bodyPr/>
                    <a:lstStyle/>
                    <a:p>
                      <a:pPr algn="ctr"/>
                      <a:r>
                        <a:rPr lang="en-US" sz="1400" dirty="0"/>
                        <a:t>No</a:t>
                      </a:r>
                      <a:endParaRPr lang="en-US" sz="1400" b="1" dirty="0"/>
                    </a:p>
                  </a:txBody>
                  <a:tcPr/>
                </a:tc>
                <a:tc>
                  <a:txBody>
                    <a:bodyPr/>
                    <a:lstStyle/>
                    <a:p>
                      <a:pPr algn="ctr"/>
                      <a:r>
                        <a:rPr lang="en-US" sz="1400" dirty="0"/>
                        <a:t>Si</a:t>
                      </a:r>
                      <a:endParaRPr lang="en-US" sz="1400" b="1" dirty="0"/>
                    </a:p>
                  </a:txBody>
                  <a:tcPr/>
                </a:tc>
                <a:extLst>
                  <a:ext uri="{0D108BD9-81ED-4DB2-BD59-A6C34878D82A}">
                    <a16:rowId xmlns:a16="http://schemas.microsoft.com/office/drawing/2014/main" xmlns="" val="2457814483"/>
                  </a:ext>
                </a:extLst>
              </a:tr>
              <a:tr h="48046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_tradnl" altLang="en-US" sz="1400" b="1" kern="1200" dirty="0"/>
                        <a:t>Evaluación de</a:t>
                      </a:r>
                      <a:r>
                        <a:rPr lang="es-ES_tradnl" altLang="en-US" sz="1400" b="1" kern="1200" baseline="0" dirty="0"/>
                        <a:t> </a:t>
                      </a:r>
                      <a:r>
                        <a:rPr lang="es-ES_tradnl" altLang="en-US" sz="1400" b="1" kern="1200" dirty="0"/>
                        <a:t>Exposición </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t>No</a:t>
                      </a:r>
                      <a:endParaRPr lang="en-US" sz="1400" b="1" kern="1200" dirty="0">
                        <a:solidFill>
                          <a:schemeClr val="dk1"/>
                        </a:solidFill>
                        <a:latin typeface="+mn-lt"/>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altLang="en-US" sz="1400" kern="1200" dirty="0"/>
                        <a:t>Sí, cuando se espera razonablemente exposiciones sobre el nivel de acción</a:t>
                      </a:r>
                      <a:endParaRPr lang="es-ES_tradnl" altLang="en-US" sz="1400" b="1" kern="1200" dirty="0">
                        <a:solidFill>
                          <a:schemeClr val="dk1"/>
                        </a:solidFill>
                        <a:latin typeface="+mn-lt"/>
                        <a:ea typeface="+mn-ea"/>
                        <a:cs typeface="+mn-cs"/>
                      </a:endParaRPr>
                    </a:p>
                  </a:txBody>
                  <a:tcPr/>
                </a:tc>
                <a:extLst>
                  <a:ext uri="{0D108BD9-81ED-4DB2-BD59-A6C34878D82A}">
                    <a16:rowId xmlns:a16="http://schemas.microsoft.com/office/drawing/2014/main" xmlns="" val="2440068939"/>
                  </a:ext>
                </a:extLst>
              </a:tr>
              <a:tr h="3212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_tradnl" altLang="en-US" sz="1400" b="1" kern="1200" dirty="0"/>
                        <a:t>Métodos de Cumplimiento</a:t>
                      </a:r>
                      <a:endParaRPr lang="es-ES_tradnl" altLang="en-US" sz="1400" b="1" kern="1200" dirty="0">
                        <a:solidFill>
                          <a:schemeClr val="dk1"/>
                        </a:solidFill>
                        <a:latin typeface="+mn-lt"/>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t>No</a:t>
                      </a:r>
                      <a:endParaRPr lang="en-US" sz="1400" b="1" kern="1200" dirty="0">
                        <a:solidFill>
                          <a:schemeClr val="dk1"/>
                        </a:solidFill>
                        <a:latin typeface="+mn-lt"/>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t>Si</a:t>
                      </a:r>
                      <a:endParaRPr lang="en-US" sz="1400" b="1" kern="1200" dirty="0">
                        <a:solidFill>
                          <a:schemeClr val="dk1"/>
                        </a:solidFill>
                        <a:latin typeface="+mn-lt"/>
                        <a:ea typeface="+mn-ea"/>
                        <a:cs typeface="+mn-cs"/>
                      </a:endParaRPr>
                    </a:p>
                  </a:txBody>
                  <a:tcPr/>
                </a:tc>
                <a:extLst>
                  <a:ext uri="{0D108BD9-81ED-4DB2-BD59-A6C34878D82A}">
                    <a16:rowId xmlns:a16="http://schemas.microsoft.com/office/drawing/2014/main" xmlns="" val="4139127648"/>
                  </a:ext>
                </a:extLst>
              </a:tr>
              <a:tr h="67830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_tradnl" altLang="en-US" sz="1400" b="1" kern="1200" dirty="0"/>
                        <a:t>Protección Respiratoria</a:t>
                      </a:r>
                      <a:endParaRPr lang="es-ES_tradnl" altLang="en-US" sz="1400" b="1" kern="1200" dirty="0">
                        <a:solidFill>
                          <a:schemeClr val="dk1"/>
                        </a:solidFill>
                        <a:latin typeface="+mn-lt"/>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altLang="en-US" sz="1400" kern="1200" dirty="0"/>
                        <a:t>Sí, si el uso del respirador es requerido por la Tabla 1 </a:t>
                      </a:r>
                      <a:endParaRPr lang="es-ES_tradnl" altLang="en-US" sz="1400" b="1" kern="1200" dirty="0">
                        <a:solidFill>
                          <a:schemeClr val="dk1"/>
                        </a:solidFill>
                        <a:latin typeface="+mn-lt"/>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altLang="en-US" sz="1400" kern="1200" dirty="0"/>
                        <a:t>Sí, si el uso del respirador es requerido para reducir exposiciones al PEL </a:t>
                      </a:r>
                      <a:endParaRPr lang="es-ES_tradnl" altLang="en-US" sz="1400" b="1" kern="1200" dirty="0">
                        <a:solidFill>
                          <a:schemeClr val="dk1"/>
                        </a:solidFill>
                        <a:latin typeface="+mn-lt"/>
                        <a:ea typeface="+mn-ea"/>
                        <a:cs typeface="+mn-cs"/>
                      </a:endParaRPr>
                    </a:p>
                  </a:txBody>
                  <a:tcPr/>
                </a:tc>
                <a:extLst>
                  <a:ext uri="{0D108BD9-81ED-4DB2-BD59-A6C34878D82A}">
                    <a16:rowId xmlns:a16="http://schemas.microsoft.com/office/drawing/2014/main" xmlns="" val="2864719123"/>
                  </a:ext>
                </a:extLst>
              </a:tr>
              <a:tr h="3212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_tradnl" altLang="en-US" sz="1400" b="1" kern="1200" dirty="0"/>
                        <a:t>Limpieza</a:t>
                      </a:r>
                      <a:endParaRPr lang="es-ES_tradnl" altLang="en-US" sz="1400" b="1" kern="1200" dirty="0">
                        <a:solidFill>
                          <a:schemeClr val="dk1"/>
                        </a:solidFill>
                        <a:latin typeface="+mn-lt"/>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t>Si</a:t>
                      </a:r>
                      <a:endParaRPr lang="en-US" sz="1400" b="1" kern="1200" dirty="0">
                        <a:solidFill>
                          <a:schemeClr val="dk1"/>
                        </a:solidFill>
                        <a:latin typeface="+mn-lt"/>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t>Si</a:t>
                      </a:r>
                      <a:endParaRPr lang="en-US" sz="1400" b="1" kern="1200" dirty="0">
                        <a:solidFill>
                          <a:schemeClr val="dk1"/>
                        </a:solidFill>
                        <a:latin typeface="+mn-lt"/>
                        <a:ea typeface="+mn-ea"/>
                        <a:cs typeface="+mn-cs"/>
                      </a:endParaRPr>
                    </a:p>
                  </a:txBody>
                  <a:tcPr/>
                </a:tc>
                <a:extLst>
                  <a:ext uri="{0D108BD9-81ED-4DB2-BD59-A6C34878D82A}">
                    <a16:rowId xmlns:a16="http://schemas.microsoft.com/office/drawing/2014/main" xmlns="" val="342100743"/>
                  </a:ext>
                </a:extLst>
              </a:tr>
              <a:tr h="3212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_tradnl" altLang="en-US" sz="1400" b="1" kern="1200" dirty="0"/>
                        <a:t>Plan Escrito de Control de Exposición</a:t>
                      </a:r>
                      <a:endParaRPr lang="es-ES_tradnl" altLang="en-US" sz="1400" b="1" kern="1200" dirty="0">
                        <a:solidFill>
                          <a:schemeClr val="dk1"/>
                        </a:solidFill>
                        <a:latin typeface="+mn-lt"/>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t>Si</a:t>
                      </a:r>
                      <a:endParaRPr lang="en-US" sz="1400" b="1" kern="1200" dirty="0">
                        <a:solidFill>
                          <a:schemeClr val="dk1"/>
                        </a:solidFill>
                        <a:latin typeface="+mn-lt"/>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t>Si</a:t>
                      </a:r>
                      <a:endParaRPr lang="en-US" sz="1400" b="1" kern="1200" dirty="0">
                        <a:solidFill>
                          <a:schemeClr val="dk1"/>
                        </a:solidFill>
                        <a:latin typeface="+mn-lt"/>
                        <a:ea typeface="+mn-ea"/>
                        <a:cs typeface="+mn-cs"/>
                      </a:endParaRPr>
                    </a:p>
                  </a:txBody>
                  <a:tcPr/>
                </a:tc>
                <a:extLst>
                  <a:ext uri="{0D108BD9-81ED-4DB2-BD59-A6C34878D82A}">
                    <a16:rowId xmlns:a16="http://schemas.microsoft.com/office/drawing/2014/main" xmlns="" val="2848472612"/>
                  </a:ext>
                </a:extLst>
              </a:tr>
              <a:tr h="48046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_tradnl" altLang="en-US" sz="1400" b="1" kern="1200" dirty="0"/>
                        <a:t>Vigilancia Médica</a:t>
                      </a:r>
                      <a:endParaRPr lang="es-ES_tradnl" altLang="en-US" sz="1400" b="1" kern="1200" dirty="0">
                        <a:solidFill>
                          <a:schemeClr val="dk1"/>
                        </a:solidFill>
                        <a:latin typeface="+mn-lt"/>
                        <a:ea typeface="+mn-ea"/>
                        <a:cs typeface="+mn-cs"/>
                      </a:endParaRPr>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altLang="en-US" sz="1400" kern="1200" dirty="0"/>
                        <a:t>Sí, para empleados que deben usar un respirador, según la norma sobre sílice, por 30 o más días al año.</a:t>
                      </a:r>
                      <a:endParaRPr lang="es-ES_tradnl" altLang="en-US" sz="1400" b="1" kern="1200" dirty="0">
                        <a:solidFill>
                          <a:schemeClr val="dk1"/>
                        </a:solidFill>
                        <a:latin typeface="+mn-lt"/>
                        <a:ea typeface="+mn-ea"/>
                        <a:cs typeface="+mn-cs"/>
                      </a:endParaRPr>
                    </a:p>
                  </a:txBody>
                  <a:tcPr/>
                </a:tc>
                <a:tc hMerge="1">
                  <a:txBody>
                    <a:bodyPr/>
                    <a:lstStyle/>
                    <a:p>
                      <a:pPr algn="ctr"/>
                      <a:endParaRPr lang="en-US" dirty="0"/>
                    </a:p>
                  </a:txBody>
                  <a:tcPr/>
                </a:tc>
                <a:extLst>
                  <a:ext uri="{0D108BD9-81ED-4DB2-BD59-A6C34878D82A}">
                    <a16:rowId xmlns:a16="http://schemas.microsoft.com/office/drawing/2014/main" xmlns="" val="1731180632"/>
                  </a:ext>
                </a:extLst>
              </a:tr>
              <a:tr h="32122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_tradnl" altLang="en-US" sz="1400" b="1" kern="1200" dirty="0"/>
                        <a:t>Comunicación de Riesgos</a:t>
                      </a:r>
                      <a:endParaRPr lang="es-ES_tradnl" altLang="en-US" sz="1400" b="1" kern="1200" dirty="0">
                        <a:solidFill>
                          <a:schemeClr val="dk1"/>
                        </a:solidFill>
                        <a:latin typeface="+mn-lt"/>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t>Si</a:t>
                      </a:r>
                      <a:endParaRPr lang="en-US" sz="1400" b="1" kern="1200" dirty="0">
                        <a:solidFill>
                          <a:schemeClr val="dk1"/>
                        </a:solidFill>
                        <a:latin typeface="+mn-lt"/>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kern="1200" dirty="0"/>
                        <a:t>Si</a:t>
                      </a:r>
                      <a:endParaRPr lang="en-US" sz="1400" b="1" kern="1200" dirty="0">
                        <a:solidFill>
                          <a:schemeClr val="dk1"/>
                        </a:solidFill>
                        <a:latin typeface="+mn-lt"/>
                        <a:ea typeface="+mn-ea"/>
                        <a:cs typeface="+mn-cs"/>
                      </a:endParaRPr>
                    </a:p>
                  </a:txBody>
                  <a:tcPr/>
                </a:tc>
                <a:extLst>
                  <a:ext uri="{0D108BD9-81ED-4DB2-BD59-A6C34878D82A}">
                    <a16:rowId xmlns:a16="http://schemas.microsoft.com/office/drawing/2014/main" xmlns="" val="3198724531"/>
                  </a:ext>
                </a:extLst>
              </a:tr>
              <a:tr h="80352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_tradnl" altLang="en-US" sz="1400" b="1" kern="1200" dirty="0"/>
                        <a:t>Mantenimiento de Registro</a:t>
                      </a:r>
                      <a:endParaRPr lang="es-ES_tradnl" altLang="en-US" sz="1400" b="1" kern="1200" dirty="0">
                        <a:solidFill>
                          <a:schemeClr val="dk1"/>
                        </a:solidFill>
                        <a:latin typeface="+mn-lt"/>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altLang="en-US" sz="1400" kern="1200" dirty="0"/>
                        <a:t>Sí, para cualquier empleado que está siendo examinado médicamente</a:t>
                      </a:r>
                      <a:endParaRPr lang="es-ES_tradnl" altLang="en-US" sz="1400" b="1" kern="1200" dirty="0">
                        <a:solidFill>
                          <a:schemeClr val="dk1"/>
                        </a:solidFill>
                        <a:latin typeface="+mn-lt"/>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_tradnl" altLang="en-US" sz="1400" kern="1200" dirty="0"/>
                        <a:t>Sí, para evaluaciones de exposiciones y para cualquier empleado que está siendo examinado médicamente</a:t>
                      </a:r>
                    </a:p>
                  </a:txBody>
                  <a:tcPr/>
                </a:tc>
                <a:extLst>
                  <a:ext uri="{0D108BD9-81ED-4DB2-BD59-A6C34878D82A}">
                    <a16:rowId xmlns:a16="http://schemas.microsoft.com/office/drawing/2014/main" xmlns="" val="3539227401"/>
                  </a:ext>
                </a:extLst>
              </a:tr>
            </a:tbl>
          </a:graphicData>
        </a:graphic>
      </p:graphicFrame>
      <p:sp>
        <p:nvSpPr>
          <p:cNvPr id="3" name="Rectangle 2"/>
          <p:cNvSpPr/>
          <p:nvPr/>
        </p:nvSpPr>
        <p:spPr>
          <a:xfrm>
            <a:off x="258177" y="6334126"/>
            <a:ext cx="8613741" cy="307777"/>
          </a:xfrm>
          <a:prstGeom prst="rect">
            <a:avLst/>
          </a:prstGeom>
        </p:spPr>
        <p:txBody>
          <a:bodyPr wrap="square">
            <a:spAutoFit/>
          </a:bodyPr>
          <a:lstStyle/>
          <a:p>
            <a:pPr eaLnBrk="1" hangingPunct="1">
              <a:spcBef>
                <a:spcPct val="50000"/>
              </a:spcBef>
            </a:pPr>
            <a:r>
              <a:rPr lang="en-US" altLang="en-US" sz="1400" i="1" dirty="0"/>
              <a:t>Fuente: </a:t>
            </a:r>
            <a:r>
              <a:rPr lang="en-US" altLang="en-US" sz="1400" i="1" dirty="0" err="1"/>
              <a:t>Guía</a:t>
            </a:r>
            <a:r>
              <a:rPr lang="en-US" altLang="en-US" sz="1400" i="1" dirty="0"/>
              <a:t> OSHA de </a:t>
            </a:r>
            <a:r>
              <a:rPr lang="en-US" altLang="en-US" sz="1400" i="1" dirty="0" err="1"/>
              <a:t>Cumplimiento</a:t>
            </a:r>
            <a:r>
              <a:rPr lang="en-US" altLang="en-US" sz="1400" i="1" dirty="0"/>
              <a:t> para </a:t>
            </a:r>
            <a:r>
              <a:rPr lang="en-US" altLang="en-US" sz="1400" i="1" dirty="0" err="1"/>
              <a:t>Pequeñas</a:t>
            </a:r>
            <a:r>
              <a:rPr lang="en-US" altLang="en-US" sz="1400" i="1" dirty="0"/>
              <a:t> </a:t>
            </a:r>
            <a:r>
              <a:rPr lang="en-US" altLang="en-US" sz="1400" i="1" dirty="0" err="1"/>
              <a:t>Entidades</a:t>
            </a:r>
            <a:r>
              <a:rPr lang="en-US" altLang="en-US" sz="1400" i="1" dirty="0"/>
              <a:t> de la Norma de </a:t>
            </a:r>
            <a:r>
              <a:rPr lang="en-US" altLang="en-US" sz="1400" i="1" dirty="0" err="1"/>
              <a:t>Sílice</a:t>
            </a:r>
            <a:r>
              <a:rPr lang="en-US" altLang="en-US" sz="1400" i="1" dirty="0"/>
              <a:t> para la </a:t>
            </a:r>
            <a:r>
              <a:rPr lang="en-US" altLang="en-US" sz="1400" i="1" dirty="0" err="1"/>
              <a:t>Construcción</a:t>
            </a:r>
            <a:endParaRPr lang="en-US" altLang="en-US" sz="1400" b="1" i="1"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bwMode="auto">
          <a:xfrm>
            <a:off x="1897063" y="274638"/>
            <a:ext cx="6789737" cy="981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4000" b="1" dirty="0" err="1">
                <a:solidFill>
                  <a:srgbClr val="FFFFFF"/>
                </a:solidFill>
                <a:latin typeface="Arial" panose="020B0604020202020204" pitchFamily="34" charset="0"/>
                <a:cs typeface="Tahoma" panose="020B0604030504040204" pitchFamily="34" charset="0"/>
              </a:rPr>
              <a:t>Recursos</a:t>
            </a:r>
            <a:r>
              <a:rPr lang="en-US" altLang="en-US" sz="4000" b="1" dirty="0">
                <a:solidFill>
                  <a:srgbClr val="FFFFFF"/>
                </a:solidFill>
                <a:latin typeface="Arial" panose="020B0604020202020204" pitchFamily="34" charset="0"/>
                <a:cs typeface="Tahoma" panose="020B0604030504040204" pitchFamily="34" charset="0"/>
              </a:rPr>
              <a:t> </a:t>
            </a:r>
            <a:r>
              <a:rPr lang="en-US" altLang="en-US" sz="4000" b="1" dirty="0" err="1">
                <a:solidFill>
                  <a:srgbClr val="FFFFFF"/>
                </a:solidFill>
                <a:latin typeface="Arial" panose="020B0604020202020204" pitchFamily="34" charset="0"/>
                <a:cs typeface="Tahoma" panose="020B0604030504040204" pitchFamily="34" charset="0"/>
              </a:rPr>
              <a:t>Adicionales</a:t>
            </a:r>
            <a:endParaRPr lang="en-US" altLang="en-US" sz="4000" b="1" dirty="0">
              <a:solidFill>
                <a:srgbClr val="FFFFFF"/>
              </a:solidFill>
              <a:latin typeface="Arial" panose="020B0604020202020204" pitchFamily="34" charset="0"/>
              <a:cs typeface="Tahoma" panose="020B0604030504040204" pitchFamily="34" charset="0"/>
            </a:endParaRPr>
          </a:p>
        </p:txBody>
      </p:sp>
      <p:sp>
        <p:nvSpPr>
          <p:cNvPr id="171011" name="Content Placeholder 1"/>
          <p:cNvSpPr>
            <a:spLocks noGrp="1"/>
          </p:cNvSpPr>
          <p:nvPr>
            <p:ph sz="half" idx="1"/>
          </p:nvPr>
        </p:nvSpPr>
        <p:spPr bwMode="auto">
          <a:xfrm>
            <a:off x="304800" y="1600200"/>
            <a:ext cx="8510954"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228600" indent="-228600" algn="just" defTabSz="685800" eaLnBrk="1" hangingPunct="1">
              <a:lnSpc>
                <a:spcPct val="110000"/>
              </a:lnSpc>
              <a:spcBef>
                <a:spcPts val="700"/>
              </a:spcBef>
              <a:buClr>
                <a:srgbClr val="2A1A00"/>
              </a:buClr>
            </a:pPr>
            <a:r>
              <a:rPr lang="en-US" altLang="en-US" sz="2200" dirty="0" err="1">
                <a:solidFill>
                  <a:srgbClr val="000000"/>
                </a:solidFill>
                <a:latin typeface="Times New Roman" panose="02020603050405020304" pitchFamily="18" charset="0"/>
                <a:cs typeface="Times New Roman" panose="02020603050405020304" pitchFamily="18" charset="0"/>
              </a:rPr>
              <a:t>Recursos</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adicionales</a:t>
            </a:r>
            <a:r>
              <a:rPr lang="en-US" altLang="en-US" sz="2200" dirty="0">
                <a:solidFill>
                  <a:srgbClr val="000000"/>
                </a:solidFill>
                <a:latin typeface="Times New Roman" panose="02020603050405020304" pitchFamily="18" charset="0"/>
                <a:cs typeface="Times New Roman" panose="02020603050405020304" pitchFamily="18" charset="0"/>
              </a:rPr>
              <a:t> para </a:t>
            </a:r>
            <a:r>
              <a:rPr lang="en-US" altLang="en-US" sz="2200" dirty="0" err="1">
                <a:solidFill>
                  <a:srgbClr val="000000"/>
                </a:solidFill>
                <a:latin typeface="Times New Roman" panose="02020603050405020304" pitchFamily="18" charset="0"/>
                <a:cs typeface="Times New Roman" panose="02020603050405020304" pitchFamily="18" charset="0"/>
              </a:rPr>
              <a:t>quienes</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reciben</a:t>
            </a:r>
            <a:r>
              <a:rPr lang="en-US" altLang="en-US" sz="2200" dirty="0">
                <a:solidFill>
                  <a:srgbClr val="000000"/>
                </a:solidFill>
                <a:latin typeface="Times New Roman" panose="02020603050405020304" pitchFamily="18" charset="0"/>
                <a:cs typeface="Times New Roman" panose="02020603050405020304" pitchFamily="18" charset="0"/>
              </a:rPr>
              <a:t> el </a:t>
            </a:r>
            <a:r>
              <a:rPr lang="en-US" altLang="en-US" sz="2200" dirty="0" err="1">
                <a:solidFill>
                  <a:srgbClr val="000000"/>
                </a:solidFill>
                <a:latin typeface="Times New Roman" panose="02020603050405020304" pitchFamily="18" charset="0"/>
                <a:cs typeface="Times New Roman" panose="02020603050405020304" pitchFamily="18" charset="0"/>
              </a:rPr>
              <a:t>entrenamiento</a:t>
            </a:r>
            <a:r>
              <a:rPr lang="en-US" altLang="en-US" sz="2200" dirty="0">
                <a:solidFill>
                  <a:srgbClr val="000000"/>
                </a:solidFill>
                <a:latin typeface="Times New Roman" panose="02020603050405020304" pitchFamily="18" charset="0"/>
                <a:cs typeface="Times New Roman" panose="02020603050405020304" pitchFamily="18" charset="0"/>
              </a:rPr>
              <a:t>:	</a:t>
            </a:r>
          </a:p>
          <a:p>
            <a:pPr lvl="2" defTabSz="685800" eaLnBrk="1" hangingPunct="1">
              <a:lnSpc>
                <a:spcPct val="110000"/>
              </a:lnSpc>
              <a:spcBef>
                <a:spcPts val="700"/>
              </a:spcBef>
              <a:buClr>
                <a:srgbClr val="2A1A00"/>
              </a:buClr>
            </a:pPr>
            <a:r>
              <a:rPr lang="en-US" altLang="en-US" sz="2200" dirty="0" err="1">
                <a:solidFill>
                  <a:srgbClr val="000000"/>
                </a:solidFill>
                <a:latin typeface="Times New Roman" panose="02020603050405020304" pitchFamily="18" charset="0"/>
                <a:cs typeface="Times New Roman" panose="02020603050405020304" pitchFamily="18" charset="0"/>
              </a:rPr>
              <a:t>Sitio</a:t>
            </a:r>
            <a:r>
              <a:rPr lang="en-US" altLang="en-US" sz="2200" dirty="0">
                <a:solidFill>
                  <a:srgbClr val="000000"/>
                </a:solidFill>
                <a:latin typeface="Times New Roman" panose="02020603050405020304" pitchFamily="18" charset="0"/>
                <a:cs typeface="Times New Roman" panose="02020603050405020304" pitchFamily="18" charset="0"/>
              </a:rPr>
              <a:t> web de OSHA </a:t>
            </a:r>
            <a:r>
              <a:rPr lang="en-US" altLang="en-US" sz="2200" dirty="0" err="1">
                <a:solidFill>
                  <a:srgbClr val="000000"/>
                </a:solidFill>
                <a:latin typeface="Times New Roman" panose="02020603050405020304" pitchFamily="18" charset="0"/>
                <a:cs typeface="Times New Roman" panose="02020603050405020304" pitchFamily="18" charset="0"/>
              </a:rPr>
              <a:t>sobre</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sílice</a:t>
            </a:r>
            <a:r>
              <a:rPr lang="en-US" altLang="en-US" sz="2200" dirty="0">
                <a:solidFill>
                  <a:srgbClr val="000000"/>
                </a:solidFill>
                <a:latin typeface="Times New Roman" panose="02020603050405020304" pitchFamily="18" charset="0"/>
                <a:cs typeface="Times New Roman" panose="02020603050405020304" pitchFamily="18" charset="0"/>
              </a:rPr>
              <a:t> &lt;https://www.osha.gov/silica/</a:t>
            </a:r>
          </a:p>
          <a:p>
            <a:pPr lvl="2" defTabSz="685800" eaLnBrk="1" hangingPunct="1">
              <a:lnSpc>
                <a:spcPct val="110000"/>
              </a:lnSpc>
              <a:spcBef>
                <a:spcPts val="700"/>
              </a:spcBef>
              <a:buClr>
                <a:srgbClr val="2A1A00"/>
              </a:buClr>
            </a:pPr>
            <a:r>
              <a:rPr lang="en-US" altLang="en-US" sz="2200" dirty="0" err="1">
                <a:solidFill>
                  <a:srgbClr val="000000"/>
                </a:solidFill>
                <a:latin typeface="Times New Roman" panose="02020603050405020304" pitchFamily="18" charset="0"/>
                <a:cs typeface="Times New Roman" panose="02020603050405020304" pitchFamily="18" charset="0"/>
              </a:rPr>
              <a:t>Folleto</a:t>
            </a:r>
            <a:r>
              <a:rPr lang="en-US" altLang="en-US" sz="2200" dirty="0">
                <a:solidFill>
                  <a:srgbClr val="000000"/>
                </a:solidFill>
                <a:latin typeface="Times New Roman" panose="02020603050405020304" pitchFamily="18" charset="0"/>
                <a:cs typeface="Times New Roman" panose="02020603050405020304" pitchFamily="18" charset="0"/>
              </a:rPr>
              <a:t> de OSHA </a:t>
            </a:r>
            <a:r>
              <a:rPr lang="en-US" altLang="en-US" sz="2200" dirty="0" err="1">
                <a:solidFill>
                  <a:srgbClr val="000000"/>
                </a:solidFill>
                <a:latin typeface="Times New Roman" panose="02020603050405020304" pitchFamily="18" charset="0"/>
                <a:cs typeface="Times New Roman" panose="02020603050405020304" pitchFamily="18" charset="0"/>
              </a:rPr>
              <a:t>sobre</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exposición</a:t>
            </a:r>
            <a:r>
              <a:rPr lang="en-US" altLang="en-US" sz="2200" dirty="0">
                <a:solidFill>
                  <a:srgbClr val="000000"/>
                </a:solidFill>
                <a:latin typeface="Times New Roman" panose="02020603050405020304" pitchFamily="18" charset="0"/>
                <a:cs typeface="Times New Roman" panose="02020603050405020304" pitchFamily="18" charset="0"/>
              </a:rPr>
              <a:t> a </a:t>
            </a:r>
            <a:r>
              <a:rPr lang="en-US" altLang="en-US" sz="2200" dirty="0" err="1">
                <a:solidFill>
                  <a:srgbClr val="000000"/>
                </a:solidFill>
                <a:latin typeface="Times New Roman" panose="02020603050405020304" pitchFamily="18" charset="0"/>
                <a:cs typeface="Times New Roman" panose="02020603050405020304" pitchFamily="18" charset="0"/>
              </a:rPr>
              <a:t>sílice</a:t>
            </a:r>
            <a:r>
              <a:rPr lang="en-US" altLang="en-US" sz="2200" dirty="0">
                <a:solidFill>
                  <a:srgbClr val="000000"/>
                </a:solidFill>
                <a:latin typeface="Times New Roman" panose="02020603050405020304" pitchFamily="18" charset="0"/>
                <a:cs typeface="Times New Roman" panose="02020603050405020304" pitchFamily="18" charset="0"/>
              </a:rPr>
              <a:t>  &lt;https://www.osha.gov/dte/library/silicosis/si_gi.pdf&gt;</a:t>
            </a:r>
          </a:p>
          <a:p>
            <a:pPr lvl="2" defTabSz="685800" eaLnBrk="1" hangingPunct="1">
              <a:lnSpc>
                <a:spcPct val="110000"/>
              </a:lnSpc>
              <a:spcBef>
                <a:spcPts val="700"/>
              </a:spcBef>
              <a:buClr>
                <a:srgbClr val="2A1A00"/>
              </a:buClr>
            </a:pPr>
            <a:r>
              <a:rPr lang="en-US" altLang="en-US" sz="2200" dirty="0" err="1">
                <a:solidFill>
                  <a:srgbClr val="000000"/>
                </a:solidFill>
                <a:latin typeface="Times New Roman" panose="02020603050405020304" pitchFamily="18" charset="0"/>
                <a:cs typeface="Times New Roman" panose="02020603050405020304" pitchFamily="18" charset="0"/>
              </a:rPr>
              <a:t>Página</a:t>
            </a:r>
            <a:r>
              <a:rPr lang="en-US" altLang="en-US" sz="2200" dirty="0">
                <a:solidFill>
                  <a:srgbClr val="000000"/>
                </a:solidFill>
                <a:latin typeface="Times New Roman" panose="02020603050405020304" pitchFamily="18" charset="0"/>
                <a:cs typeface="Times New Roman" panose="02020603050405020304" pitchFamily="18" charset="0"/>
              </a:rPr>
              <a:t> de </a:t>
            </a:r>
            <a:r>
              <a:rPr lang="en-US" altLang="en-US" sz="2200" dirty="0" err="1">
                <a:solidFill>
                  <a:srgbClr val="000000"/>
                </a:solidFill>
                <a:latin typeface="Times New Roman" panose="02020603050405020304" pitchFamily="18" charset="0"/>
                <a:cs typeface="Times New Roman" panose="02020603050405020304" pitchFamily="18" charset="0"/>
              </a:rPr>
              <a:t>Temas</a:t>
            </a:r>
            <a:r>
              <a:rPr lang="en-US" altLang="en-US" sz="2200" dirty="0">
                <a:solidFill>
                  <a:srgbClr val="000000"/>
                </a:solidFill>
                <a:latin typeface="Times New Roman" panose="02020603050405020304" pitchFamily="18" charset="0"/>
                <a:cs typeface="Times New Roman" panose="02020603050405020304" pitchFamily="18" charset="0"/>
              </a:rPr>
              <a:t> de </a:t>
            </a:r>
            <a:r>
              <a:rPr lang="en-US" altLang="en-US" sz="2200" dirty="0" err="1">
                <a:solidFill>
                  <a:srgbClr val="000000"/>
                </a:solidFill>
                <a:latin typeface="Times New Roman" panose="02020603050405020304" pitchFamily="18" charset="0"/>
                <a:cs typeface="Times New Roman" panose="02020603050405020304" pitchFamily="18" charset="0"/>
              </a:rPr>
              <a:t>Seguridad</a:t>
            </a:r>
            <a:r>
              <a:rPr lang="en-US" altLang="en-US" sz="2200" dirty="0">
                <a:solidFill>
                  <a:srgbClr val="000000"/>
                </a:solidFill>
                <a:latin typeface="Times New Roman" panose="02020603050405020304" pitchFamily="18" charset="0"/>
                <a:cs typeface="Times New Roman" panose="02020603050405020304" pitchFamily="18" charset="0"/>
              </a:rPr>
              <a:t> y </a:t>
            </a:r>
            <a:r>
              <a:rPr lang="en-US" altLang="en-US" sz="2200" dirty="0" err="1">
                <a:solidFill>
                  <a:srgbClr val="000000"/>
                </a:solidFill>
                <a:latin typeface="Times New Roman" panose="02020603050405020304" pitchFamily="18" charset="0"/>
                <a:cs typeface="Times New Roman" panose="02020603050405020304" pitchFamily="18" charset="0"/>
              </a:rPr>
              <a:t>Salud</a:t>
            </a:r>
            <a:r>
              <a:rPr lang="en-US" altLang="en-US" sz="2200" dirty="0">
                <a:solidFill>
                  <a:srgbClr val="000000"/>
                </a:solidFill>
                <a:latin typeface="Times New Roman" panose="02020603050405020304" pitchFamily="18" charset="0"/>
                <a:cs typeface="Times New Roman" panose="02020603050405020304" pitchFamily="18" charset="0"/>
              </a:rPr>
              <a:t> de OSHA </a:t>
            </a:r>
            <a:br>
              <a:rPr lang="en-US" altLang="en-US" sz="2200" dirty="0">
                <a:solidFill>
                  <a:srgbClr val="000000"/>
                </a:solidFill>
                <a:latin typeface="Times New Roman" panose="02020603050405020304" pitchFamily="18" charset="0"/>
                <a:cs typeface="Times New Roman" panose="02020603050405020304" pitchFamily="18" charset="0"/>
              </a:rPr>
            </a:br>
            <a:r>
              <a:rPr lang="en-US" altLang="en-US" sz="2200" dirty="0">
                <a:solidFill>
                  <a:srgbClr val="000000"/>
                </a:solidFill>
                <a:latin typeface="Times New Roman" panose="02020603050405020304" pitchFamily="18" charset="0"/>
                <a:cs typeface="Times New Roman" panose="02020603050405020304" pitchFamily="18" charset="0"/>
              </a:rPr>
              <a:t>&lt;https://www.osha.gov/dsg/topics/silicacrystalline/index.html&gt;</a:t>
            </a:r>
          </a:p>
          <a:p>
            <a:pPr lvl="2" defTabSz="685800" eaLnBrk="1" hangingPunct="1">
              <a:lnSpc>
                <a:spcPct val="110000"/>
              </a:lnSpc>
              <a:spcBef>
                <a:spcPts val="700"/>
              </a:spcBef>
              <a:buClr>
                <a:srgbClr val="2A1A00"/>
              </a:buClr>
            </a:pPr>
            <a:r>
              <a:rPr lang="en-US" altLang="en-US" sz="2200" dirty="0" err="1">
                <a:solidFill>
                  <a:srgbClr val="000000"/>
                </a:solidFill>
                <a:latin typeface="Times New Roman" panose="02020603050405020304" pitchFamily="18" charset="0"/>
                <a:cs typeface="Times New Roman" panose="02020603050405020304" pitchFamily="18" charset="0"/>
              </a:rPr>
              <a:t>Guía</a:t>
            </a:r>
            <a:r>
              <a:rPr lang="en-US" altLang="en-US" sz="2200" dirty="0">
                <a:solidFill>
                  <a:srgbClr val="000000"/>
                </a:solidFill>
                <a:latin typeface="Times New Roman" panose="02020603050405020304" pitchFamily="18" charset="0"/>
                <a:cs typeface="Times New Roman" panose="02020603050405020304" pitchFamily="18" charset="0"/>
              </a:rPr>
              <a:t> de OSHA de </a:t>
            </a:r>
            <a:r>
              <a:rPr lang="en-US" altLang="en-US" sz="2200" dirty="0" err="1">
                <a:solidFill>
                  <a:srgbClr val="000000"/>
                </a:solidFill>
                <a:latin typeface="Times New Roman" panose="02020603050405020304" pitchFamily="18" charset="0"/>
                <a:cs typeface="Times New Roman" panose="02020603050405020304" pitchFamily="18" charset="0"/>
              </a:rPr>
              <a:t>Cumplimiento</a:t>
            </a:r>
            <a:r>
              <a:rPr lang="en-US" altLang="en-US" sz="2200" dirty="0">
                <a:solidFill>
                  <a:srgbClr val="000000"/>
                </a:solidFill>
                <a:latin typeface="Times New Roman" panose="02020603050405020304" pitchFamily="18" charset="0"/>
                <a:cs typeface="Times New Roman" panose="02020603050405020304" pitchFamily="18" charset="0"/>
              </a:rPr>
              <a:t> para </a:t>
            </a:r>
            <a:r>
              <a:rPr lang="en-US" altLang="en-US" sz="2200" dirty="0" err="1">
                <a:solidFill>
                  <a:srgbClr val="000000"/>
                </a:solidFill>
                <a:latin typeface="Times New Roman" panose="02020603050405020304" pitchFamily="18" charset="0"/>
                <a:cs typeface="Times New Roman" panose="02020603050405020304" pitchFamily="18" charset="0"/>
              </a:rPr>
              <a:t>Pequeños</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Negocios</a:t>
            </a:r>
            <a:endParaRPr lang="en-US" altLang="en-US" sz="2200" dirty="0">
              <a:solidFill>
                <a:srgbClr val="000000"/>
              </a:solidFill>
              <a:latin typeface="Times New Roman" panose="02020603050405020304" pitchFamily="18" charset="0"/>
              <a:cs typeface="Times New Roman" panose="02020603050405020304" pitchFamily="18" charset="0"/>
            </a:endParaRPr>
          </a:p>
          <a:p>
            <a:pPr lvl="2" defTabSz="685800" eaLnBrk="1" hangingPunct="1">
              <a:lnSpc>
                <a:spcPct val="110000"/>
              </a:lnSpc>
              <a:spcBef>
                <a:spcPts val="700"/>
              </a:spcBef>
              <a:buClr>
                <a:srgbClr val="2A1A00"/>
              </a:buClr>
              <a:buFontTx/>
              <a:buNone/>
            </a:pPr>
            <a:r>
              <a:rPr lang="en-US" altLang="en-US" sz="2200" dirty="0">
                <a:solidFill>
                  <a:srgbClr val="000000"/>
                </a:solidFill>
                <a:latin typeface="Times New Roman" panose="02020603050405020304" pitchFamily="18" charset="0"/>
                <a:cs typeface="Times New Roman" panose="02020603050405020304" pitchFamily="18" charset="0"/>
              </a:rPr>
              <a:t>    &lt;https://www.osha.gov/Publications/OSHA3902.pdf&gt;</a:t>
            </a:r>
          </a:p>
          <a:p>
            <a:pPr lvl="2" defTabSz="685800" eaLnBrk="1" hangingPunct="1">
              <a:lnSpc>
                <a:spcPct val="110000"/>
              </a:lnSpc>
              <a:spcBef>
                <a:spcPts val="700"/>
              </a:spcBef>
              <a:buClr>
                <a:srgbClr val="2A1A00"/>
              </a:buClr>
            </a:pPr>
            <a:r>
              <a:rPr lang="en-US" altLang="en-US" sz="2200" dirty="0" err="1">
                <a:solidFill>
                  <a:srgbClr val="000000"/>
                </a:solidFill>
                <a:latin typeface="Times New Roman" panose="02020603050405020304" pitchFamily="18" charset="0"/>
                <a:cs typeface="Times New Roman" panose="02020603050405020304" pitchFamily="18" charset="0"/>
              </a:rPr>
              <a:t>Sitio</a:t>
            </a:r>
            <a:r>
              <a:rPr lang="en-US" altLang="en-US" sz="2200" dirty="0">
                <a:solidFill>
                  <a:srgbClr val="000000"/>
                </a:solidFill>
                <a:latin typeface="Times New Roman" panose="02020603050405020304" pitchFamily="18" charset="0"/>
                <a:cs typeface="Times New Roman" panose="02020603050405020304" pitchFamily="18" charset="0"/>
              </a:rPr>
              <a:t> web de CPWR </a:t>
            </a:r>
            <a:r>
              <a:rPr lang="en-US" altLang="en-US" sz="2200" dirty="0" err="1">
                <a:solidFill>
                  <a:srgbClr val="000000"/>
                </a:solidFill>
                <a:latin typeface="Times New Roman" panose="02020603050405020304" pitchFamily="18" charset="0"/>
                <a:cs typeface="Times New Roman" panose="02020603050405020304" pitchFamily="18" charset="0"/>
              </a:rPr>
              <a:t>sobre</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sílice</a:t>
            </a:r>
            <a:r>
              <a:rPr lang="en-US" altLang="en-US" sz="2200" dirty="0">
                <a:solidFill>
                  <a:srgbClr val="000000"/>
                </a:solidFill>
                <a:latin typeface="Times New Roman" panose="02020603050405020304" pitchFamily="18" charset="0"/>
                <a:cs typeface="Times New Roman" panose="02020603050405020304" pitchFamily="18" charset="0"/>
              </a:rPr>
              <a:t> &lt;https://www.silica-safe.org&gt;</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bwMode="auto">
          <a:xfrm>
            <a:off x="0" y="2762250"/>
            <a:ext cx="9144000" cy="325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b="1" dirty="0">
                <a:latin typeface="Times New Roman" panose="02020603050405020304" pitchFamily="18" charset="0"/>
                <a:cs typeface="Times New Roman" panose="02020603050405020304" pitchFamily="18" charset="0"/>
              </a:rPr>
              <a:t/>
            </a:r>
            <a:br>
              <a:rPr lang="en-US" altLang="en-US" b="1" dirty="0">
                <a:latin typeface="Times New Roman" panose="02020603050405020304" pitchFamily="18" charset="0"/>
                <a:cs typeface="Times New Roman" panose="02020603050405020304" pitchFamily="18" charset="0"/>
              </a:rPr>
            </a:br>
            <a:r>
              <a:rPr lang="en-US" altLang="en-US" b="1" dirty="0">
                <a:latin typeface="Times New Roman" panose="02020603050405020304" pitchFamily="18" charset="0"/>
                <a:cs typeface="Times New Roman" panose="02020603050405020304" pitchFamily="18" charset="0"/>
              </a:rPr>
              <a:t>¿</a:t>
            </a:r>
            <a:r>
              <a:rPr lang="en-US" altLang="en-US" b="1" i="1" dirty="0">
                <a:latin typeface="Times New Roman" panose="02020603050405020304" pitchFamily="18" charset="0"/>
                <a:cs typeface="Times New Roman" panose="02020603050405020304" pitchFamily="18" charset="0"/>
              </a:rPr>
              <a:t>PREGUNTAS?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bwMode="auto">
          <a:xfrm>
            <a:off x="2144713" y="493713"/>
            <a:ext cx="6472237" cy="700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4000" b="1" dirty="0">
                <a:solidFill>
                  <a:srgbClr val="FFFFFF"/>
                </a:solidFill>
                <a:latin typeface="Arial" panose="020B0604020202020204" pitchFamily="34" charset="0"/>
                <a:cs typeface="Tahoma" panose="020B0604030504040204" pitchFamily="34" charset="0"/>
              </a:rPr>
              <a:t>POSTTEST</a:t>
            </a:r>
          </a:p>
        </p:txBody>
      </p:sp>
      <p:sp>
        <p:nvSpPr>
          <p:cNvPr id="14" name="Up Arrow Callout 10"/>
          <p:cNvSpPr txBox="1"/>
          <p:nvPr/>
        </p:nvSpPr>
        <p:spPr>
          <a:xfrm>
            <a:off x="3041650" y="3527425"/>
            <a:ext cx="2744788" cy="522288"/>
          </a:xfrm>
          <a:prstGeom prst="rect">
            <a:avLst/>
          </a:prstGeom>
        </p:spPr>
        <p:style>
          <a:lnRef idx="0">
            <a:scrgbClr r="0" g="0" b="0"/>
          </a:lnRef>
          <a:fillRef idx="0">
            <a:scrgbClr r="0" g="0" b="0"/>
          </a:fillRef>
          <a:effectRef idx="0">
            <a:scrgbClr r="0" g="0" b="0"/>
          </a:effectRef>
          <a:fontRef idx="minor">
            <a:schemeClr val="lt1"/>
          </a:fontRef>
        </p:style>
        <p:txBody>
          <a:bodyPr lIns="128016" tIns="128016" rIns="128016" bIns="128016" anchor="ctr"/>
          <a:lstStyle>
            <a:lvl1pPr defTabSz="800100" eaLnBrk="0" hangingPunct="0">
              <a:defRPr sz="2400">
                <a:solidFill>
                  <a:schemeClr val="tx1"/>
                </a:solidFill>
                <a:latin typeface="Times" charset="0"/>
                <a:ea typeface="ＭＳ Ｐゴシック" charset="0"/>
                <a:cs typeface="ＭＳ Ｐゴシック" charset="0"/>
              </a:defRPr>
            </a:lvl1pPr>
            <a:lvl2pPr marL="37931725" indent="-37474525" defTabSz="800100"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lnSpc>
                <a:spcPct val="90000"/>
              </a:lnSpc>
              <a:spcAft>
                <a:spcPct val="35000"/>
              </a:spcAft>
              <a:defRPr/>
            </a:pPr>
            <a:r>
              <a:rPr lang="en-US" sz="1600" b="1">
                <a:solidFill>
                  <a:srgbClr val="FFFFFF"/>
                </a:solidFill>
              </a:rPr>
              <a:t>SILICA TRAINING</a:t>
            </a:r>
          </a:p>
        </p:txBody>
      </p:sp>
      <p:grpSp>
        <p:nvGrpSpPr>
          <p:cNvPr id="175108" name="Group 10" descr="Fourth step can be initiated when this slide is shown."/>
          <p:cNvGrpSpPr>
            <a:grpSpLocks/>
          </p:cNvGrpSpPr>
          <p:nvPr/>
        </p:nvGrpSpPr>
        <p:grpSpPr bwMode="auto">
          <a:xfrm>
            <a:off x="2268538" y="2184400"/>
            <a:ext cx="4905375" cy="3152775"/>
            <a:chOff x="7936602" y="6029614"/>
            <a:chExt cx="2178050" cy="842554"/>
          </a:xfrm>
        </p:grpSpPr>
        <p:sp>
          <p:nvSpPr>
            <p:cNvPr id="19" name="Rectangle 18"/>
            <p:cNvSpPr/>
            <p:nvPr/>
          </p:nvSpPr>
          <p:spPr>
            <a:xfrm>
              <a:off x="7936602" y="6047008"/>
              <a:ext cx="2178050" cy="733947"/>
            </a:xfrm>
            <a:prstGeom prst="rect">
              <a:avLst/>
            </a:prstGeom>
            <a:solidFill>
              <a:srgbClr val="23594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TextBox 19"/>
            <p:cNvSpPr txBox="1"/>
            <p:nvPr/>
          </p:nvSpPr>
          <p:spPr>
            <a:xfrm>
              <a:off x="7936602" y="6029614"/>
              <a:ext cx="2178050" cy="842554"/>
            </a:xfrm>
            <a:prstGeom prst="rect">
              <a:avLst/>
            </a:prstGeom>
          </p:spPr>
          <p:style>
            <a:lnRef idx="0">
              <a:scrgbClr r="0" g="0" b="0"/>
            </a:lnRef>
            <a:fillRef idx="0">
              <a:scrgbClr r="0" g="0" b="0"/>
            </a:fillRef>
            <a:effectRef idx="0">
              <a:scrgbClr r="0" g="0" b="0"/>
            </a:effectRef>
            <a:fontRef idx="minor">
              <a:schemeClr val="lt1"/>
            </a:fontRef>
          </p:style>
          <p:txBody>
            <a:bodyPr lIns="128016" tIns="128016" rIns="128016" bIns="128016" anchor="ctr"/>
            <a:lstStyle>
              <a:lvl1pPr defTabSz="800100" eaLnBrk="0" hangingPunct="0">
                <a:defRPr sz="2400">
                  <a:solidFill>
                    <a:schemeClr val="tx1"/>
                  </a:solidFill>
                  <a:latin typeface="Times" charset="0"/>
                  <a:ea typeface="ＭＳ Ｐゴシック" charset="0"/>
                  <a:cs typeface="ＭＳ Ｐゴシック" charset="0"/>
                </a:defRPr>
              </a:lvl1pPr>
              <a:lvl2pPr marL="37931725" indent="-37474525" defTabSz="800100"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lnSpc>
                  <a:spcPct val="90000"/>
                </a:lnSpc>
                <a:spcAft>
                  <a:spcPct val="35000"/>
                </a:spcAft>
                <a:defRPr/>
              </a:pPr>
              <a:r>
                <a:rPr lang="en-US" sz="3200" b="1">
                  <a:solidFill>
                    <a:srgbClr val="FFFFFF"/>
                  </a:solidFill>
                </a:rPr>
                <a:t>POR FAVOR COMIENCE  EL POSTTEST</a:t>
              </a:r>
            </a:p>
            <a:p>
              <a:pPr algn="ctr" eaLnBrk="1" hangingPunct="1">
                <a:lnSpc>
                  <a:spcPct val="90000"/>
                </a:lnSpc>
                <a:spcAft>
                  <a:spcPct val="35000"/>
                </a:spcAft>
                <a:defRPr/>
              </a:pPr>
              <a:r>
                <a:rPr lang="en-US" sz="3200" b="1">
                  <a:solidFill>
                    <a:srgbClr val="FFFFFF"/>
                  </a:solidFill>
                </a:rPr>
                <a:t>(15 MIN)</a:t>
              </a:r>
            </a:p>
          </p:txBody>
        </p:sp>
      </p:gr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bwMode="auto">
          <a:xfrm>
            <a:off x="2144713" y="276225"/>
            <a:ext cx="5856287"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200" b="1" dirty="0">
                <a:solidFill>
                  <a:srgbClr val="FFFFFF"/>
                </a:solidFill>
                <a:latin typeface="Arial" panose="020B0604020202020204" pitchFamily="34" charset="0"/>
                <a:cs typeface="Tahoma" panose="020B0604030504040204" pitchFamily="34" charset="0"/>
              </a:rPr>
              <a:t>PREGUNTAS/RESPUESTAS</a:t>
            </a:r>
          </a:p>
        </p:txBody>
      </p:sp>
      <p:sp>
        <p:nvSpPr>
          <p:cNvPr id="14" name="Up Arrow Callout 10"/>
          <p:cNvSpPr txBox="1"/>
          <p:nvPr/>
        </p:nvSpPr>
        <p:spPr>
          <a:xfrm>
            <a:off x="3041650" y="3527425"/>
            <a:ext cx="2744788" cy="522288"/>
          </a:xfrm>
          <a:prstGeom prst="rect">
            <a:avLst/>
          </a:prstGeom>
        </p:spPr>
        <p:style>
          <a:lnRef idx="0">
            <a:scrgbClr r="0" g="0" b="0"/>
          </a:lnRef>
          <a:fillRef idx="0">
            <a:scrgbClr r="0" g="0" b="0"/>
          </a:fillRef>
          <a:effectRef idx="0">
            <a:scrgbClr r="0" g="0" b="0"/>
          </a:effectRef>
          <a:fontRef idx="minor">
            <a:schemeClr val="lt1"/>
          </a:fontRef>
        </p:style>
        <p:txBody>
          <a:bodyPr lIns="128016" tIns="128016" rIns="128016" bIns="128016" anchor="ctr"/>
          <a:lstStyle>
            <a:lvl1pPr defTabSz="800100" eaLnBrk="0" hangingPunct="0">
              <a:defRPr sz="2400">
                <a:solidFill>
                  <a:schemeClr val="tx1"/>
                </a:solidFill>
                <a:latin typeface="Times" charset="0"/>
                <a:ea typeface="ＭＳ Ｐゴシック" charset="0"/>
                <a:cs typeface="ＭＳ Ｐゴシック" charset="0"/>
              </a:defRPr>
            </a:lvl1pPr>
            <a:lvl2pPr marL="37931725" indent="-37474525" defTabSz="800100"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lnSpc>
                <a:spcPct val="90000"/>
              </a:lnSpc>
              <a:spcAft>
                <a:spcPct val="35000"/>
              </a:spcAft>
              <a:defRPr/>
            </a:pPr>
            <a:r>
              <a:rPr lang="en-US" sz="1600" b="1">
                <a:solidFill>
                  <a:srgbClr val="FFFFFF"/>
                </a:solidFill>
              </a:rPr>
              <a:t>SILICA TRAINING</a:t>
            </a:r>
          </a:p>
        </p:txBody>
      </p:sp>
      <p:grpSp>
        <p:nvGrpSpPr>
          <p:cNvPr id="177156" name="Group 10" descr="Questions and answers step can be initiated when this slide is shown."/>
          <p:cNvGrpSpPr>
            <a:grpSpLocks/>
          </p:cNvGrpSpPr>
          <p:nvPr/>
        </p:nvGrpSpPr>
        <p:grpSpPr bwMode="auto">
          <a:xfrm>
            <a:off x="1844675" y="2322513"/>
            <a:ext cx="5716588" cy="3087687"/>
            <a:chOff x="7933371" y="6049264"/>
            <a:chExt cx="2181280" cy="824740"/>
          </a:xfrm>
        </p:grpSpPr>
        <p:sp>
          <p:nvSpPr>
            <p:cNvPr id="19" name="Rectangle 18"/>
            <p:cNvSpPr/>
            <p:nvPr/>
          </p:nvSpPr>
          <p:spPr>
            <a:xfrm>
              <a:off x="7933371" y="6049264"/>
              <a:ext cx="2178251" cy="824740"/>
            </a:xfrm>
            <a:prstGeom prst="rect">
              <a:avLst/>
            </a:prstGeom>
            <a:solidFill>
              <a:srgbClr val="23594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TextBox 19"/>
            <p:cNvSpPr txBox="1"/>
            <p:nvPr/>
          </p:nvSpPr>
          <p:spPr>
            <a:xfrm>
              <a:off x="7936400" y="6050112"/>
              <a:ext cx="2178251" cy="751383"/>
            </a:xfrm>
            <a:prstGeom prst="rect">
              <a:avLst/>
            </a:prstGeom>
          </p:spPr>
          <p:style>
            <a:lnRef idx="0">
              <a:scrgbClr r="0" g="0" b="0"/>
            </a:lnRef>
            <a:fillRef idx="0">
              <a:scrgbClr r="0" g="0" b="0"/>
            </a:fillRef>
            <a:effectRef idx="0">
              <a:scrgbClr r="0" g="0" b="0"/>
            </a:effectRef>
            <a:fontRef idx="minor">
              <a:schemeClr val="lt1"/>
            </a:fontRef>
          </p:style>
          <p:txBody>
            <a:bodyPr lIns="128016" tIns="128016" rIns="128016" bIns="128016" anchor="ctr"/>
            <a:lstStyle>
              <a:lvl1pPr defTabSz="800100" eaLnBrk="0" hangingPunct="0">
                <a:defRPr sz="2400">
                  <a:solidFill>
                    <a:schemeClr val="tx1"/>
                  </a:solidFill>
                  <a:latin typeface="Times" panose="02020603050405020304" pitchFamily="18" charset="0"/>
                  <a:ea typeface="MS PGothic" panose="020B0600070205080204" pitchFamily="34" charset="-128"/>
                </a:defRPr>
              </a:lvl1pPr>
              <a:lvl2pPr marL="742950" indent="-285750" defTabSz="800100" eaLnBrk="0" hangingPunct="0">
                <a:defRPr sz="2400">
                  <a:solidFill>
                    <a:schemeClr val="tx1"/>
                  </a:solidFill>
                  <a:latin typeface="Times" panose="02020603050405020304" pitchFamily="18" charset="0"/>
                  <a:ea typeface="MS PGothic" panose="020B0600070205080204" pitchFamily="34" charset="-128"/>
                </a:defRPr>
              </a:lvl2pPr>
              <a:lvl3pPr marL="1143000" indent="-228600" defTabSz="800100" eaLnBrk="0" hangingPunct="0">
                <a:defRPr sz="2400">
                  <a:solidFill>
                    <a:schemeClr val="tx1"/>
                  </a:solidFill>
                  <a:latin typeface="Times" panose="02020603050405020304" pitchFamily="18" charset="0"/>
                  <a:ea typeface="MS PGothic" panose="020B0600070205080204" pitchFamily="34" charset="-128"/>
                </a:defRPr>
              </a:lvl3pPr>
              <a:lvl4pPr marL="1600200" indent="-228600" defTabSz="800100" eaLnBrk="0" hangingPunct="0">
                <a:defRPr sz="2400">
                  <a:solidFill>
                    <a:schemeClr val="tx1"/>
                  </a:solidFill>
                  <a:latin typeface="Times" panose="02020603050405020304" pitchFamily="18" charset="0"/>
                  <a:ea typeface="MS PGothic" panose="020B0600070205080204" pitchFamily="34" charset="-128"/>
                </a:defRPr>
              </a:lvl4pPr>
              <a:lvl5pPr marL="2057400" indent="-228600" defTabSz="800100" eaLnBrk="0" hangingPunct="0">
                <a:defRPr sz="2400">
                  <a:solidFill>
                    <a:schemeClr val="tx1"/>
                  </a:solidFill>
                  <a:latin typeface="Times" panose="02020603050405020304" pitchFamily="18" charset="0"/>
                  <a:ea typeface="MS PGothic" panose="020B0600070205080204" pitchFamily="34" charset="-128"/>
                </a:defRPr>
              </a:lvl5pPr>
              <a:lvl6pPr marL="2514600" indent="-228600" defTabSz="8001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defTabSz="8001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defTabSz="8001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defTabSz="8001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lnSpc>
                  <a:spcPct val="90000"/>
                </a:lnSpc>
                <a:spcAft>
                  <a:spcPts val="150"/>
                </a:spcAft>
                <a:defRPr/>
              </a:pPr>
              <a:r>
                <a:rPr lang="en-US" altLang="en-US" sz="3000" b="1">
                  <a:solidFill>
                    <a:srgbClr val="FFFFFF"/>
                  </a:solidFill>
                </a:rPr>
                <a:t>POSTTEST </a:t>
              </a:r>
            </a:p>
            <a:p>
              <a:pPr algn="ctr" eaLnBrk="1" hangingPunct="1">
                <a:lnSpc>
                  <a:spcPct val="90000"/>
                </a:lnSpc>
                <a:spcAft>
                  <a:spcPts val="150"/>
                </a:spcAft>
                <a:defRPr/>
              </a:pPr>
              <a:r>
                <a:rPr lang="en-US" altLang="en-US" sz="3000" b="1">
                  <a:solidFill>
                    <a:srgbClr val="FFFFFF"/>
                  </a:solidFill>
                </a:rPr>
                <a:t>INTERACTIVO </a:t>
              </a:r>
            </a:p>
            <a:p>
              <a:pPr algn="ctr" eaLnBrk="1" hangingPunct="1">
                <a:lnSpc>
                  <a:spcPct val="90000"/>
                </a:lnSpc>
                <a:spcAft>
                  <a:spcPts val="63"/>
                </a:spcAft>
                <a:defRPr/>
              </a:pPr>
              <a:r>
                <a:rPr lang="en-US" altLang="en-US" sz="3000" b="1">
                  <a:solidFill>
                    <a:srgbClr val="FFFFFF"/>
                  </a:solidFill>
                </a:rPr>
                <a:t>Preguntas /Respuestas</a:t>
              </a:r>
            </a:p>
            <a:p>
              <a:pPr algn="ctr" eaLnBrk="1" hangingPunct="1">
                <a:lnSpc>
                  <a:spcPct val="90000"/>
                </a:lnSpc>
                <a:spcAft>
                  <a:spcPct val="35000"/>
                </a:spcAft>
                <a:defRPr/>
              </a:pPr>
              <a:r>
                <a:rPr lang="en-US" altLang="en-US" sz="3000" b="1">
                  <a:solidFill>
                    <a:srgbClr val="FFFFFF"/>
                  </a:solidFill>
                </a:rPr>
                <a:t/>
              </a:r>
              <a:br>
                <a:rPr lang="en-US" altLang="en-US" sz="3000" b="1">
                  <a:solidFill>
                    <a:srgbClr val="FFFFFF"/>
                  </a:solidFill>
                </a:rPr>
              </a:br>
              <a:r>
                <a:rPr lang="en-US" altLang="en-US" sz="3000" b="1">
                  <a:solidFill>
                    <a:srgbClr val="FFFFFF"/>
                  </a:solidFill>
                </a:rPr>
                <a:t>(POR FAVOR CALIFIQUE SU  </a:t>
              </a:r>
            </a:p>
            <a:p>
              <a:pPr algn="ctr" eaLnBrk="1" hangingPunct="1">
                <a:lnSpc>
                  <a:spcPct val="90000"/>
                </a:lnSpc>
                <a:spcAft>
                  <a:spcPct val="35000"/>
                </a:spcAft>
                <a:defRPr/>
              </a:pPr>
              <a:r>
                <a:rPr lang="en-US" altLang="en-US" sz="3000" b="1">
                  <a:solidFill>
                    <a:srgbClr val="FFFFFF"/>
                  </a:solidFill>
                </a:rPr>
                <a:t>PRETEST Y POSTTEST)</a:t>
              </a:r>
            </a:p>
          </p:txBody>
        </p:sp>
      </p:gr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p:nvPr>
        </p:nvSpPr>
        <p:spPr bwMode="auto">
          <a:xfrm>
            <a:off x="2144713" y="276225"/>
            <a:ext cx="6346825"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4000" b="1" dirty="0">
                <a:solidFill>
                  <a:srgbClr val="FFFFFF"/>
                </a:solidFill>
                <a:latin typeface="Arial" panose="020B0604020202020204" pitchFamily="34" charset="0"/>
                <a:cs typeface="Tahoma" panose="020B0604030504040204" pitchFamily="34" charset="0"/>
              </a:rPr>
              <a:t>ENCUESTA DE OPINIÓN</a:t>
            </a:r>
          </a:p>
        </p:txBody>
      </p:sp>
      <p:sp>
        <p:nvSpPr>
          <p:cNvPr id="14" name="Up Arrow Callout 10"/>
          <p:cNvSpPr txBox="1"/>
          <p:nvPr/>
        </p:nvSpPr>
        <p:spPr>
          <a:xfrm>
            <a:off x="3041650" y="3527425"/>
            <a:ext cx="2744788" cy="522288"/>
          </a:xfrm>
          <a:prstGeom prst="rect">
            <a:avLst/>
          </a:prstGeom>
        </p:spPr>
        <p:style>
          <a:lnRef idx="0">
            <a:scrgbClr r="0" g="0" b="0"/>
          </a:lnRef>
          <a:fillRef idx="0">
            <a:scrgbClr r="0" g="0" b="0"/>
          </a:fillRef>
          <a:effectRef idx="0">
            <a:scrgbClr r="0" g="0" b="0"/>
          </a:effectRef>
          <a:fontRef idx="minor">
            <a:schemeClr val="lt1"/>
          </a:fontRef>
        </p:style>
        <p:txBody>
          <a:bodyPr lIns="128016" tIns="128016" rIns="128016" bIns="128016" anchor="ctr"/>
          <a:lstStyle>
            <a:lvl1pPr defTabSz="800100" eaLnBrk="0" hangingPunct="0">
              <a:defRPr sz="2400">
                <a:solidFill>
                  <a:schemeClr val="tx1"/>
                </a:solidFill>
                <a:latin typeface="Times" charset="0"/>
                <a:ea typeface="ＭＳ Ｐゴシック" charset="0"/>
                <a:cs typeface="ＭＳ Ｐゴシック" charset="0"/>
              </a:defRPr>
            </a:lvl1pPr>
            <a:lvl2pPr marL="37931725" indent="-37474525" defTabSz="800100" eaLnBrk="0" hangingPunct="0">
              <a:defRPr sz="2400">
                <a:solidFill>
                  <a:schemeClr val="tx1"/>
                </a:solidFill>
                <a:latin typeface="Times" charset="0"/>
                <a:ea typeface="ＭＳ Ｐゴシック" charset="0"/>
              </a:defRPr>
            </a:lvl2pPr>
            <a:lvl3pPr eaLnBrk="0" hangingPunct="0">
              <a:defRPr sz="2400">
                <a:solidFill>
                  <a:schemeClr val="tx1"/>
                </a:solidFill>
                <a:latin typeface="Times" charset="0"/>
                <a:ea typeface="ＭＳ Ｐゴシック" charset="0"/>
              </a:defRPr>
            </a:lvl3pPr>
            <a:lvl4pPr eaLnBrk="0" hangingPunct="0">
              <a:defRPr sz="2400">
                <a:solidFill>
                  <a:schemeClr val="tx1"/>
                </a:solidFill>
                <a:latin typeface="Times" charset="0"/>
                <a:ea typeface="ＭＳ Ｐゴシック" charset="0"/>
              </a:defRPr>
            </a:lvl4pPr>
            <a:lvl5pPr eaLnBrk="0" hangingPunct="0">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eaLnBrk="1" hangingPunct="1">
              <a:lnSpc>
                <a:spcPct val="90000"/>
              </a:lnSpc>
              <a:spcAft>
                <a:spcPct val="35000"/>
              </a:spcAft>
              <a:defRPr/>
            </a:pPr>
            <a:r>
              <a:rPr lang="en-US" sz="1600" b="1">
                <a:solidFill>
                  <a:srgbClr val="FFFFFF"/>
                </a:solidFill>
              </a:rPr>
              <a:t>SILICA TRAINING</a:t>
            </a:r>
          </a:p>
        </p:txBody>
      </p:sp>
      <p:grpSp>
        <p:nvGrpSpPr>
          <p:cNvPr id="179204" name="Group 10" descr="Last step can be initiated when this slide is shown."/>
          <p:cNvGrpSpPr>
            <a:grpSpLocks/>
          </p:cNvGrpSpPr>
          <p:nvPr/>
        </p:nvGrpSpPr>
        <p:grpSpPr bwMode="auto">
          <a:xfrm>
            <a:off x="939800" y="1914525"/>
            <a:ext cx="7551738" cy="3657600"/>
            <a:chOff x="7936602" y="6029614"/>
            <a:chExt cx="2178050" cy="832336"/>
          </a:xfrm>
        </p:grpSpPr>
        <p:sp>
          <p:nvSpPr>
            <p:cNvPr id="19" name="Rectangle 18"/>
            <p:cNvSpPr/>
            <p:nvPr/>
          </p:nvSpPr>
          <p:spPr>
            <a:xfrm>
              <a:off x="7936602" y="6046954"/>
              <a:ext cx="2178050" cy="734074"/>
            </a:xfrm>
            <a:prstGeom prst="rect">
              <a:avLst/>
            </a:prstGeom>
            <a:solidFill>
              <a:srgbClr val="23594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TextBox 19"/>
            <p:cNvSpPr txBox="1"/>
            <p:nvPr/>
          </p:nvSpPr>
          <p:spPr>
            <a:xfrm>
              <a:off x="7936602" y="6029614"/>
              <a:ext cx="2178050" cy="832336"/>
            </a:xfrm>
            <a:prstGeom prst="rect">
              <a:avLst/>
            </a:prstGeom>
          </p:spPr>
          <p:style>
            <a:lnRef idx="0">
              <a:scrgbClr r="0" g="0" b="0"/>
            </a:lnRef>
            <a:fillRef idx="0">
              <a:scrgbClr r="0" g="0" b="0"/>
            </a:fillRef>
            <a:effectRef idx="0">
              <a:scrgbClr r="0" g="0" b="0"/>
            </a:effectRef>
            <a:fontRef idx="minor">
              <a:schemeClr val="lt1"/>
            </a:fontRef>
          </p:style>
          <p:txBody>
            <a:bodyPr lIns="128016" tIns="128016" rIns="128016" bIns="128016" anchor="ctr"/>
            <a:lstStyle>
              <a:lvl1pPr defTabSz="800100" eaLnBrk="0" hangingPunct="0">
                <a:defRPr sz="2400">
                  <a:solidFill>
                    <a:schemeClr val="tx1"/>
                  </a:solidFill>
                  <a:latin typeface="Times" panose="02020603050405020304" pitchFamily="18" charset="0"/>
                  <a:ea typeface="MS PGothic" panose="020B0600070205080204" pitchFamily="34" charset="-128"/>
                </a:defRPr>
              </a:lvl1pPr>
              <a:lvl2pPr marL="742950" indent="-285750" defTabSz="800100" eaLnBrk="0" hangingPunct="0">
                <a:defRPr sz="2400">
                  <a:solidFill>
                    <a:schemeClr val="tx1"/>
                  </a:solidFill>
                  <a:latin typeface="Times" panose="02020603050405020304" pitchFamily="18" charset="0"/>
                  <a:ea typeface="MS PGothic" panose="020B0600070205080204" pitchFamily="34" charset="-128"/>
                </a:defRPr>
              </a:lvl2pPr>
              <a:lvl3pPr marL="1143000" indent="-228600" defTabSz="800100" eaLnBrk="0" hangingPunct="0">
                <a:defRPr sz="2400">
                  <a:solidFill>
                    <a:schemeClr val="tx1"/>
                  </a:solidFill>
                  <a:latin typeface="Times" panose="02020603050405020304" pitchFamily="18" charset="0"/>
                  <a:ea typeface="MS PGothic" panose="020B0600070205080204" pitchFamily="34" charset="-128"/>
                </a:defRPr>
              </a:lvl3pPr>
              <a:lvl4pPr marL="1600200" indent="-228600" defTabSz="800100" eaLnBrk="0" hangingPunct="0">
                <a:defRPr sz="2400">
                  <a:solidFill>
                    <a:schemeClr val="tx1"/>
                  </a:solidFill>
                  <a:latin typeface="Times" panose="02020603050405020304" pitchFamily="18" charset="0"/>
                  <a:ea typeface="MS PGothic" panose="020B0600070205080204" pitchFamily="34" charset="-128"/>
                </a:defRPr>
              </a:lvl4pPr>
              <a:lvl5pPr marL="2057400" indent="-228600" defTabSz="800100" eaLnBrk="0" hangingPunct="0">
                <a:defRPr sz="2400">
                  <a:solidFill>
                    <a:schemeClr val="tx1"/>
                  </a:solidFill>
                  <a:latin typeface="Times" panose="02020603050405020304" pitchFamily="18" charset="0"/>
                  <a:ea typeface="MS PGothic" panose="020B0600070205080204" pitchFamily="34" charset="-128"/>
                </a:defRPr>
              </a:lvl5pPr>
              <a:lvl6pPr marL="2514600" indent="-228600" defTabSz="8001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defTabSz="8001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defTabSz="8001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defTabSz="8001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lnSpc>
                  <a:spcPct val="90000"/>
                </a:lnSpc>
                <a:spcAft>
                  <a:spcPct val="35000"/>
                </a:spcAft>
                <a:defRPr/>
              </a:pPr>
              <a:r>
                <a:rPr lang="en-US" altLang="en-US" sz="3000" b="1">
                  <a:solidFill>
                    <a:srgbClr val="FFFFFF"/>
                  </a:solidFill>
                </a:rPr>
                <a:t>POR FAVOR LLENE LA ENCUESTA DE OPINIÓN</a:t>
              </a:r>
              <a:br>
                <a:rPr lang="en-US" altLang="en-US" sz="3000" b="1">
                  <a:solidFill>
                    <a:srgbClr val="FFFFFF"/>
                  </a:solidFill>
                </a:rPr>
              </a:br>
              <a:r>
                <a:rPr lang="en-US" altLang="en-US" sz="3000" b="1" i="1">
                  <a:solidFill>
                    <a:srgbClr val="FFFFFF"/>
                  </a:solidFill>
                </a:rPr>
                <a:t>Y</a:t>
              </a:r>
              <a:endParaRPr lang="en-US" altLang="en-US" sz="3000" b="1">
                <a:solidFill>
                  <a:srgbClr val="FFFFFF"/>
                </a:solidFill>
              </a:endParaRPr>
            </a:p>
            <a:p>
              <a:pPr algn="ctr" eaLnBrk="1" hangingPunct="1">
                <a:lnSpc>
                  <a:spcPct val="90000"/>
                </a:lnSpc>
                <a:spcAft>
                  <a:spcPct val="35000"/>
                </a:spcAft>
                <a:defRPr/>
              </a:pPr>
              <a:r>
                <a:rPr lang="en-US" altLang="en-US" sz="3000" b="1">
                  <a:solidFill>
                    <a:srgbClr val="FFFFFF"/>
                  </a:solidFill>
                </a:rPr>
                <a:t>ENTREGUE EL PAQUETE DE ENTRENAMIENTO AL COORDINADOR DE ENTRENAMIENTO</a:t>
              </a:r>
            </a:p>
          </p:txBody>
        </p:sp>
      </p:gr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1"/>
          <p:cNvSpPr>
            <a:spLocks noGrp="1"/>
          </p:cNvSpPr>
          <p:nvPr>
            <p:ph type="title"/>
          </p:nvPr>
        </p:nvSpPr>
        <p:spPr bwMode="auto">
          <a:xfrm>
            <a:off x="0" y="3067050"/>
            <a:ext cx="9144000" cy="1184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b="1" dirty="0">
                <a:latin typeface="Times New Roman" panose="02020603050405020304" pitchFamily="18" charset="0"/>
                <a:cs typeface="Times New Roman" panose="02020603050405020304" pitchFamily="18" charset="0"/>
              </a:rPr>
              <a:t>¡GRACIAS!</a:t>
            </a:r>
            <a:br>
              <a:rPr lang="en-US" altLang="en-US" b="1" dirty="0">
                <a:latin typeface="Times New Roman" panose="02020603050405020304" pitchFamily="18" charset="0"/>
                <a:cs typeface="Times New Roman" panose="02020603050405020304" pitchFamily="18" charset="0"/>
              </a:rPr>
            </a:br>
            <a:r>
              <a:rPr lang="en-US" altLang="en-US" b="1" dirty="0">
                <a:latin typeface="Times New Roman" panose="02020603050405020304" pitchFamily="18" charset="0"/>
                <a:cs typeface="Times New Roman" panose="02020603050405020304" pitchFamily="18" charset="0"/>
              </a:rPr>
              <a:t/>
            </a:r>
            <a:br>
              <a:rPr lang="en-US" altLang="en-US" b="1" dirty="0">
                <a:latin typeface="Times New Roman" panose="02020603050405020304" pitchFamily="18" charset="0"/>
                <a:cs typeface="Times New Roman" panose="02020603050405020304" pitchFamily="18" charset="0"/>
              </a:rPr>
            </a:br>
            <a:endParaRPr lang="en-US" altLang="en-US" b="1" i="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1982788" y="422275"/>
            <a:ext cx="6062662" cy="693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sz="3800" b="1" dirty="0">
                <a:solidFill>
                  <a:srgbClr val="FFFFFF"/>
                </a:solidFill>
                <a:latin typeface="Arial" panose="020B0604020202020204" pitchFamily="34" charset="0"/>
                <a:cs typeface="Tahoma" panose="020B0604030504040204" pitchFamily="34" charset="0"/>
              </a:rPr>
              <a:t>PRETEST</a:t>
            </a:r>
            <a:endParaRPr lang="tr-TR" altLang="en-US" sz="3800" b="1" dirty="0">
              <a:solidFill>
                <a:srgbClr val="FFFFFF"/>
              </a:solidFill>
              <a:latin typeface="Arial" panose="020B0604020202020204" pitchFamily="34" charset="0"/>
              <a:cs typeface="Tahoma" panose="020B0604030504040204" pitchFamily="34" charset="0"/>
            </a:endParaRPr>
          </a:p>
        </p:txBody>
      </p:sp>
      <p:grpSp>
        <p:nvGrpSpPr>
          <p:cNvPr id="23555" name="Group 10" descr="Second step can be initiated when this slide is shown."/>
          <p:cNvGrpSpPr>
            <a:grpSpLocks/>
          </p:cNvGrpSpPr>
          <p:nvPr/>
        </p:nvGrpSpPr>
        <p:grpSpPr bwMode="auto">
          <a:xfrm>
            <a:off x="2306638" y="2220913"/>
            <a:ext cx="4905375" cy="3154362"/>
            <a:chOff x="7936602" y="6029614"/>
            <a:chExt cx="2178050" cy="842554"/>
          </a:xfrm>
        </p:grpSpPr>
        <p:sp>
          <p:nvSpPr>
            <p:cNvPr id="19" name="Rectangle 18"/>
            <p:cNvSpPr/>
            <p:nvPr/>
          </p:nvSpPr>
          <p:spPr>
            <a:xfrm>
              <a:off x="7936602" y="6046999"/>
              <a:ext cx="2178050" cy="734002"/>
            </a:xfrm>
            <a:prstGeom prst="rect">
              <a:avLst/>
            </a:prstGeom>
            <a:solidFill>
              <a:srgbClr val="23594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0" name="TextBox 19"/>
            <p:cNvSpPr txBox="1"/>
            <p:nvPr/>
          </p:nvSpPr>
          <p:spPr>
            <a:xfrm>
              <a:off x="7936602" y="6029614"/>
              <a:ext cx="2178050" cy="842554"/>
            </a:xfrm>
            <a:prstGeom prst="rect">
              <a:avLst/>
            </a:prstGeom>
          </p:spPr>
          <p:style>
            <a:lnRef idx="0">
              <a:scrgbClr r="0" g="0" b="0"/>
            </a:lnRef>
            <a:fillRef idx="0">
              <a:scrgbClr r="0" g="0" b="0"/>
            </a:fillRef>
            <a:effectRef idx="0">
              <a:scrgbClr r="0" g="0" b="0"/>
            </a:effectRef>
            <a:fontRef idx="minor">
              <a:schemeClr val="lt1"/>
            </a:fontRef>
          </p:style>
          <p:txBody>
            <a:bodyPr lIns="128016" tIns="128016" rIns="128016" bIns="128016" anchor="ctr"/>
            <a:lstStyle>
              <a:lvl1pPr defTabSz="800100" eaLnBrk="0" hangingPunct="0">
                <a:defRPr sz="2400">
                  <a:solidFill>
                    <a:schemeClr val="tx1"/>
                  </a:solidFill>
                  <a:latin typeface="Times" panose="02020603050405020304" pitchFamily="18" charset="0"/>
                  <a:ea typeface="MS PGothic" panose="020B0600070205080204" pitchFamily="34" charset="-128"/>
                </a:defRPr>
              </a:lvl1pPr>
              <a:lvl2pPr marL="742950" indent="-285750" defTabSz="800100" eaLnBrk="0" hangingPunct="0">
                <a:defRPr sz="2400">
                  <a:solidFill>
                    <a:schemeClr val="tx1"/>
                  </a:solidFill>
                  <a:latin typeface="Times" panose="02020603050405020304" pitchFamily="18" charset="0"/>
                  <a:ea typeface="MS PGothic" panose="020B0600070205080204" pitchFamily="34" charset="-128"/>
                </a:defRPr>
              </a:lvl2pPr>
              <a:lvl3pPr marL="1143000" indent="-228600" defTabSz="800100" eaLnBrk="0" hangingPunct="0">
                <a:defRPr sz="2400">
                  <a:solidFill>
                    <a:schemeClr val="tx1"/>
                  </a:solidFill>
                  <a:latin typeface="Times" panose="02020603050405020304" pitchFamily="18" charset="0"/>
                  <a:ea typeface="MS PGothic" panose="020B0600070205080204" pitchFamily="34" charset="-128"/>
                </a:defRPr>
              </a:lvl3pPr>
              <a:lvl4pPr marL="1600200" indent="-228600" defTabSz="800100" eaLnBrk="0" hangingPunct="0">
                <a:defRPr sz="2400">
                  <a:solidFill>
                    <a:schemeClr val="tx1"/>
                  </a:solidFill>
                  <a:latin typeface="Times" panose="02020603050405020304" pitchFamily="18" charset="0"/>
                  <a:ea typeface="MS PGothic" panose="020B0600070205080204" pitchFamily="34" charset="-128"/>
                </a:defRPr>
              </a:lvl4pPr>
              <a:lvl5pPr marL="2057400" indent="-228600" defTabSz="800100" eaLnBrk="0" hangingPunct="0">
                <a:defRPr sz="2400">
                  <a:solidFill>
                    <a:schemeClr val="tx1"/>
                  </a:solidFill>
                  <a:latin typeface="Times" panose="02020603050405020304" pitchFamily="18" charset="0"/>
                  <a:ea typeface="MS PGothic" panose="020B0600070205080204" pitchFamily="34" charset="-128"/>
                </a:defRPr>
              </a:lvl5pPr>
              <a:lvl6pPr marL="2514600" indent="-228600" defTabSz="8001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defTabSz="8001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defTabSz="8001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defTabSz="8001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lnSpc>
                  <a:spcPct val="90000"/>
                </a:lnSpc>
                <a:spcAft>
                  <a:spcPct val="35000"/>
                </a:spcAft>
                <a:defRPr/>
              </a:pPr>
              <a:r>
                <a:rPr lang="en-US" altLang="en-US" sz="3200" b="1" dirty="0">
                  <a:solidFill>
                    <a:srgbClr val="FFFFFF"/>
                  </a:solidFill>
                </a:rPr>
                <a:t>POR FAVOR COMIENCE EL PRETEST</a:t>
              </a:r>
            </a:p>
            <a:p>
              <a:pPr algn="ctr" eaLnBrk="1" hangingPunct="1">
                <a:lnSpc>
                  <a:spcPct val="90000"/>
                </a:lnSpc>
                <a:spcAft>
                  <a:spcPct val="35000"/>
                </a:spcAft>
                <a:defRPr/>
              </a:pPr>
              <a:r>
                <a:rPr lang="en-US" altLang="en-US" sz="3200" b="1" dirty="0">
                  <a:solidFill>
                    <a:srgbClr val="FFFFFF"/>
                  </a:solidFill>
                </a:rPr>
                <a:t>( </a:t>
              </a:r>
              <a:r>
                <a:rPr lang="en-US" altLang="en-US" sz="3200" b="1" dirty="0" err="1">
                  <a:solidFill>
                    <a:srgbClr val="FFFFFF"/>
                  </a:solidFill>
                </a:rPr>
                <a:t>máximo</a:t>
              </a:r>
              <a:r>
                <a:rPr lang="en-US" altLang="en-US" sz="3200" b="1" dirty="0">
                  <a:solidFill>
                    <a:srgbClr val="FFFFFF"/>
                  </a:solidFill>
                </a:rPr>
                <a:t> 15 MIN)</a:t>
              </a:r>
            </a:p>
          </p:txBody>
        </p:sp>
      </p:gr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50920</TotalTime>
  <Words>11324</Words>
  <Application>Microsoft Office PowerPoint</Application>
  <PresentationFormat>On-screen Show (4:3)</PresentationFormat>
  <Paragraphs>1194</Paragraphs>
  <Slides>86</Slides>
  <Notes>86</Notes>
  <HiddenSlides>0</HiddenSlides>
  <MMClips>0</MMClips>
  <ScaleCrop>false</ScaleCrop>
  <HeadingPairs>
    <vt:vector size="4" baseType="variant">
      <vt:variant>
        <vt:lpstr>Theme</vt:lpstr>
      </vt:variant>
      <vt:variant>
        <vt:i4>2</vt:i4>
      </vt:variant>
      <vt:variant>
        <vt:lpstr>Slide Titles</vt:lpstr>
      </vt:variant>
      <vt:variant>
        <vt:i4>86</vt:i4>
      </vt:variant>
    </vt:vector>
  </HeadingPairs>
  <TitlesOfParts>
    <vt:vector size="88" baseType="lpstr">
      <vt:lpstr>Blank Presentation</vt:lpstr>
      <vt:lpstr>1_Blank Presentation</vt:lpstr>
      <vt:lpstr>SÍLICE CRISTALINA RESPIRABLE  </vt:lpstr>
      <vt:lpstr>Reconocimiento</vt:lpstr>
      <vt:lpstr>Descargo de Responsabilidad</vt:lpstr>
      <vt:lpstr>Resumen</vt:lpstr>
      <vt:lpstr>Resumen– cont.</vt:lpstr>
      <vt:lpstr>Propósito de este Entrenamiento</vt:lpstr>
      <vt:lpstr>El Proceso de Entrenamiento – Paso a Paso </vt:lpstr>
      <vt:lpstr>INSCRIPCIÓN</vt:lpstr>
      <vt:lpstr>PRETEST</vt:lpstr>
      <vt:lpstr>Derechos de los Trabajadores  según la Ley de OSH </vt:lpstr>
      <vt:lpstr>Derechos de los Trabajadores  según la Ley de OSH – cont.</vt:lpstr>
      <vt:lpstr>Derecho a Saber</vt:lpstr>
      <vt:lpstr>¿Qué es Sílice Cristalina Respirable? </vt:lpstr>
      <vt:lpstr>¿Qué es Sílice Cristalina Respirable? – cont. </vt:lpstr>
      <vt:lpstr>Exposición a Sílice Industrias, Empleos y Materiales.  </vt:lpstr>
      <vt:lpstr>Actividades de Construcción que podrían Causar Exposición a Sílice.</vt:lpstr>
      <vt:lpstr>¡¡¡Advertencia!!!</vt:lpstr>
      <vt:lpstr>Riesgos a la Salud Asociados a la Exposición a Sílice    </vt:lpstr>
      <vt:lpstr>Tipos de Silicosis</vt:lpstr>
      <vt:lpstr>Síntomas de Silicosis</vt:lpstr>
      <vt:lpstr>Índice de Mortalidad por Silicosis  </vt:lpstr>
      <vt:lpstr>Estadísticas de Silicosis en Michigan</vt:lpstr>
      <vt:lpstr>Autoridades en la Regulación de Sílice  </vt:lpstr>
      <vt:lpstr>Normas y Directivas de la OSHA relacionadas a Sílice Aplicables a la Industria de la Construcción</vt:lpstr>
      <vt:lpstr>Nueva Norma de la OSHA sobre Sílice Cristalina Respirable  </vt:lpstr>
      <vt:lpstr>Nueva Norma de OSHA – Límite Permisible de Exposición y Nivel de Acción para la Industria de la Construcción</vt:lpstr>
      <vt:lpstr>¿Cuánto Polvo de Sílice es Demasiado? </vt:lpstr>
      <vt:lpstr>Alcance y Aplicación de la  Norma de Sílice de la OSHA</vt:lpstr>
      <vt:lpstr> Definiciones de la Norma de  OSHA sobre Sílice  </vt:lpstr>
      <vt:lpstr>Definiciones de la Norma de  OSHA sobre Sílice  </vt:lpstr>
      <vt:lpstr>Definiciones de la Norma de  OSHA sobre Sílice – cont. </vt:lpstr>
      <vt:lpstr>¿Cuándo Están Obligados los Empleadores a Cumplir la Nueva Norma?   </vt:lpstr>
      <vt:lpstr>Métodos de Control de Exposición a Sílice, para la Construcción  </vt:lpstr>
      <vt:lpstr>Métodos Especificados de Control de Exposición en la Norma de OSHA sobre Sílice</vt:lpstr>
      <vt:lpstr>Métodos Especificados de Control de Exposición en la Norma de OSHA sobre Sílice – cont.</vt:lpstr>
      <vt:lpstr>Controles de Ingeniería para la Exposición a Sílice   </vt:lpstr>
      <vt:lpstr>Controles de Ingeniería para la Exposición a Sílice – cont.</vt:lpstr>
      <vt:lpstr>Controles de Ingeniería para la Exposición a Sílice - Integrated Water Delivery Systems</vt:lpstr>
      <vt:lpstr>Controles de Ingeniería para la Exposición a Sílice - Sistemas Integrados de Transmisión de Agua - cont.</vt:lpstr>
      <vt:lpstr>Controles de Ingeniería para la Exposición a Sílice - Sistemas Integrados de Transmisión de Agua - cont.- cont.</vt:lpstr>
      <vt:lpstr>Controles de Ingeniería para la Exposición a Sílice - Sistemas de Aspiración para Captación de Polvo </vt:lpstr>
      <vt:lpstr>Controles de Ingeniería para la Exposición a Sílice - Sistemas de Aspiración para Captación de Polvo – cont.</vt:lpstr>
      <vt:lpstr>Controles para Exposición a Sílice en el Lugar de Trabajo</vt:lpstr>
      <vt:lpstr>Controles para Exposición a Sílice en el Lugar de Trabajo – cont.</vt:lpstr>
      <vt:lpstr>TABLA  1 Resumen - Cumplimiento del Control de Sílice  para la Construcción</vt:lpstr>
      <vt:lpstr>TABLA  1 Resumen - Cumplimiento del Control de Sílice  para la Construcción – cont.</vt:lpstr>
      <vt:lpstr>TABLA  1 Resumen - Cumplimiento del Control de Sílice  para la Construcción – cont. </vt:lpstr>
      <vt:lpstr>TABLA  1 Resumen - Cumplimiento del Control de Sílice  para la Construcción – cont.  </vt:lpstr>
      <vt:lpstr>TABLA  1 Resumen - Cumplimiento del Control de Sílice  para la Construcción – cont.   </vt:lpstr>
      <vt:lpstr>Requisito Obligatorio para Control de Exposición a Sílice – Resumen Detallado</vt:lpstr>
      <vt:lpstr>Protección Respiratoria</vt:lpstr>
      <vt:lpstr>Cumplimiento de OSHA 29 CFR 1910.134 – Norma de Protección Respiratoria</vt:lpstr>
      <vt:lpstr>Protección Respiratoria – cont.</vt:lpstr>
      <vt:lpstr>Protección Respiratoria – cont</vt:lpstr>
      <vt:lpstr>Plan Escrito de Control de Exposición </vt:lpstr>
      <vt:lpstr>Plan Escrito de Control de Exposición – Persona Competente</vt:lpstr>
      <vt:lpstr>Vigilancia Médica</vt:lpstr>
      <vt:lpstr>Vigilancia Médica – cont.</vt:lpstr>
      <vt:lpstr>Vigilancia Médica-  Requisitos</vt:lpstr>
      <vt:lpstr>Comunicación de Riesgos de Sílice</vt:lpstr>
      <vt:lpstr>Comunicación de Riesgos de Sílice – cont.</vt:lpstr>
      <vt:lpstr>Comunicación de Riesgos de Sílice -   Hojas de Datos de Seguridad(SDS) </vt:lpstr>
      <vt:lpstr>Mantenimiento de Registros</vt:lpstr>
      <vt:lpstr>Controles Alternativos de Exposición a Sílice </vt:lpstr>
      <vt:lpstr> Evaluación de Exposición</vt:lpstr>
      <vt:lpstr>Cálculo de Exposición TWA</vt:lpstr>
      <vt:lpstr> Opciones de Evaluación de Exposición</vt:lpstr>
      <vt:lpstr>  Evaluación de Exposición– Opción de Rendimiento</vt:lpstr>
      <vt:lpstr>  Opción de Rendimiento – Responsabilidades del Empleador </vt:lpstr>
      <vt:lpstr>   Evaluación de Exposición –  Opción de Monitoreo Programado </vt:lpstr>
      <vt:lpstr>    Opción de Programación- Frecuencia de Monitoreo </vt:lpstr>
      <vt:lpstr> Re-evaluación de Exposiciones  </vt:lpstr>
      <vt:lpstr>  Métodos de Análisis de Muestras </vt:lpstr>
      <vt:lpstr>Notificación al Empleado </vt:lpstr>
      <vt:lpstr>Notificación al Empleado con Acción Correctiva </vt:lpstr>
      <vt:lpstr>Observación de Monitoreo </vt:lpstr>
      <vt:lpstr>Métodos de Cumplimiento</vt:lpstr>
      <vt:lpstr>Métodos de Cumplimiento – cont.</vt:lpstr>
      <vt:lpstr>Chorreado Abrasivo</vt:lpstr>
      <vt:lpstr>CUMPLIMIENTO CON LA NORMA A RESUMEN</vt:lpstr>
      <vt:lpstr>Recursos Adicionales</vt:lpstr>
      <vt:lpstr> ¿PREGUNTAS?</vt:lpstr>
      <vt:lpstr>POSTTEST</vt:lpstr>
      <vt:lpstr>PREGUNTAS/RESPUESTAS</vt:lpstr>
      <vt:lpstr>ENCUESTA DE OPINIÓN</vt:lpstr>
      <vt:lpstr>¡GRACIAS!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Authorities on Silica Regulation</dc:title>
  <dc:creator>Emrah Kazan</dc:creator>
  <cp:lastModifiedBy>Zajkowska, Alicja - OSHA CTR</cp:lastModifiedBy>
  <cp:revision>672</cp:revision>
  <cp:lastPrinted>2017-12-20T04:26:54Z</cp:lastPrinted>
  <dcterms:created xsi:type="dcterms:W3CDTF">2017-06-04T23:53:56Z</dcterms:created>
  <dcterms:modified xsi:type="dcterms:W3CDTF">2018-05-23T16:50:04Z</dcterms:modified>
</cp:coreProperties>
</file>