
<file path=[Content_Types].xml><?xml version="1.0" encoding="utf-8"?>
<Types xmlns="http://schemas.openxmlformats.org/package/2006/content-types">
  <Default Extension="tmp" ContentType="image/png"/>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5" r:id="rId1"/>
  </p:sldMasterIdLst>
  <p:notesMasterIdLst>
    <p:notesMasterId r:id="rId360"/>
  </p:notesMasterIdLst>
  <p:handoutMasterIdLst>
    <p:handoutMasterId r:id="rId361"/>
  </p:handoutMasterIdLst>
  <p:sldIdLst>
    <p:sldId id="374" r:id="rId2"/>
    <p:sldId id="379" r:id="rId3"/>
    <p:sldId id="377" r:id="rId4"/>
    <p:sldId id="380" r:id="rId5"/>
    <p:sldId id="381" r:id="rId6"/>
    <p:sldId id="382" r:id="rId7"/>
    <p:sldId id="378" r:id="rId8"/>
    <p:sldId id="383" r:id="rId9"/>
    <p:sldId id="384" r:id="rId10"/>
    <p:sldId id="385" r:id="rId11"/>
    <p:sldId id="386" r:id="rId12"/>
    <p:sldId id="387" r:id="rId13"/>
    <p:sldId id="388" r:id="rId14"/>
    <p:sldId id="389" r:id="rId15"/>
    <p:sldId id="390" r:id="rId16"/>
    <p:sldId id="391" r:id="rId17"/>
    <p:sldId id="392" r:id="rId18"/>
    <p:sldId id="393" r:id="rId19"/>
    <p:sldId id="394" r:id="rId20"/>
    <p:sldId id="395" r:id="rId21"/>
    <p:sldId id="396" r:id="rId22"/>
    <p:sldId id="397" r:id="rId23"/>
    <p:sldId id="398" r:id="rId24"/>
    <p:sldId id="399" r:id="rId25"/>
    <p:sldId id="400" r:id="rId26"/>
    <p:sldId id="401" r:id="rId27"/>
    <p:sldId id="402" r:id="rId28"/>
    <p:sldId id="403" r:id="rId29"/>
    <p:sldId id="404" r:id="rId30"/>
    <p:sldId id="405" r:id="rId31"/>
    <p:sldId id="406" r:id="rId32"/>
    <p:sldId id="407" r:id="rId33"/>
    <p:sldId id="408" r:id="rId34"/>
    <p:sldId id="409" r:id="rId35"/>
    <p:sldId id="410" r:id="rId36"/>
    <p:sldId id="411" r:id="rId37"/>
    <p:sldId id="412" r:id="rId38"/>
    <p:sldId id="413" r:id="rId39"/>
    <p:sldId id="414" r:id="rId40"/>
    <p:sldId id="415" r:id="rId41"/>
    <p:sldId id="416" r:id="rId42"/>
    <p:sldId id="417" r:id="rId43"/>
    <p:sldId id="418" r:id="rId44"/>
    <p:sldId id="419" r:id="rId45"/>
    <p:sldId id="420" r:id="rId46"/>
    <p:sldId id="421" r:id="rId47"/>
    <p:sldId id="422" r:id="rId48"/>
    <p:sldId id="423" r:id="rId49"/>
    <p:sldId id="424" r:id="rId50"/>
    <p:sldId id="425" r:id="rId51"/>
    <p:sldId id="426" r:id="rId52"/>
    <p:sldId id="427" r:id="rId53"/>
    <p:sldId id="428" r:id="rId54"/>
    <p:sldId id="429" r:id="rId55"/>
    <p:sldId id="430" r:id="rId56"/>
    <p:sldId id="431" r:id="rId57"/>
    <p:sldId id="432" r:id="rId58"/>
    <p:sldId id="433" r:id="rId59"/>
    <p:sldId id="434" r:id="rId60"/>
    <p:sldId id="435" r:id="rId61"/>
    <p:sldId id="436" r:id="rId62"/>
    <p:sldId id="437" r:id="rId63"/>
    <p:sldId id="438" r:id="rId64"/>
    <p:sldId id="439" r:id="rId65"/>
    <p:sldId id="440" r:id="rId66"/>
    <p:sldId id="441" r:id="rId67"/>
    <p:sldId id="442" r:id="rId68"/>
    <p:sldId id="443" r:id="rId69"/>
    <p:sldId id="444" r:id="rId70"/>
    <p:sldId id="445" r:id="rId71"/>
    <p:sldId id="446" r:id="rId72"/>
    <p:sldId id="447" r:id="rId73"/>
    <p:sldId id="448" r:id="rId74"/>
    <p:sldId id="449" r:id="rId75"/>
    <p:sldId id="450" r:id="rId76"/>
    <p:sldId id="451" r:id="rId77"/>
    <p:sldId id="452" r:id="rId78"/>
    <p:sldId id="453" r:id="rId79"/>
    <p:sldId id="454" r:id="rId80"/>
    <p:sldId id="455" r:id="rId81"/>
    <p:sldId id="456" r:id="rId82"/>
    <p:sldId id="457" r:id="rId83"/>
    <p:sldId id="458" r:id="rId84"/>
    <p:sldId id="459" r:id="rId85"/>
    <p:sldId id="460" r:id="rId86"/>
    <p:sldId id="461" r:id="rId87"/>
    <p:sldId id="462" r:id="rId88"/>
    <p:sldId id="463" r:id="rId89"/>
    <p:sldId id="464" r:id="rId90"/>
    <p:sldId id="465" r:id="rId91"/>
    <p:sldId id="466" r:id="rId92"/>
    <p:sldId id="467" r:id="rId93"/>
    <p:sldId id="468" r:id="rId94"/>
    <p:sldId id="469" r:id="rId95"/>
    <p:sldId id="470" r:id="rId96"/>
    <p:sldId id="471" r:id="rId97"/>
    <p:sldId id="472" r:id="rId98"/>
    <p:sldId id="473" r:id="rId99"/>
    <p:sldId id="474" r:id="rId100"/>
    <p:sldId id="475" r:id="rId101"/>
    <p:sldId id="476" r:id="rId102"/>
    <p:sldId id="477" r:id="rId103"/>
    <p:sldId id="478" r:id="rId104"/>
    <p:sldId id="479" r:id="rId105"/>
    <p:sldId id="480" r:id="rId106"/>
    <p:sldId id="481" r:id="rId107"/>
    <p:sldId id="482" r:id="rId108"/>
    <p:sldId id="483" r:id="rId109"/>
    <p:sldId id="484" r:id="rId110"/>
    <p:sldId id="485" r:id="rId111"/>
    <p:sldId id="486" r:id="rId112"/>
    <p:sldId id="487" r:id="rId113"/>
    <p:sldId id="488" r:id="rId114"/>
    <p:sldId id="489" r:id="rId115"/>
    <p:sldId id="490" r:id="rId116"/>
    <p:sldId id="491" r:id="rId117"/>
    <p:sldId id="492" r:id="rId118"/>
    <p:sldId id="493" r:id="rId119"/>
    <p:sldId id="494" r:id="rId120"/>
    <p:sldId id="495" r:id="rId121"/>
    <p:sldId id="496" r:id="rId122"/>
    <p:sldId id="497" r:id="rId123"/>
    <p:sldId id="498" r:id="rId124"/>
    <p:sldId id="499" r:id="rId125"/>
    <p:sldId id="500" r:id="rId126"/>
    <p:sldId id="501" r:id="rId127"/>
    <p:sldId id="502" r:id="rId128"/>
    <p:sldId id="503" r:id="rId129"/>
    <p:sldId id="504" r:id="rId130"/>
    <p:sldId id="505" r:id="rId131"/>
    <p:sldId id="506" r:id="rId132"/>
    <p:sldId id="507" r:id="rId133"/>
    <p:sldId id="508" r:id="rId134"/>
    <p:sldId id="509" r:id="rId135"/>
    <p:sldId id="510" r:id="rId136"/>
    <p:sldId id="511" r:id="rId137"/>
    <p:sldId id="512" r:id="rId138"/>
    <p:sldId id="513" r:id="rId139"/>
    <p:sldId id="514" r:id="rId140"/>
    <p:sldId id="515" r:id="rId141"/>
    <p:sldId id="516" r:id="rId142"/>
    <p:sldId id="517" r:id="rId143"/>
    <p:sldId id="518" r:id="rId144"/>
    <p:sldId id="519" r:id="rId145"/>
    <p:sldId id="520" r:id="rId146"/>
    <p:sldId id="521" r:id="rId147"/>
    <p:sldId id="522" r:id="rId148"/>
    <p:sldId id="523" r:id="rId149"/>
    <p:sldId id="524" r:id="rId150"/>
    <p:sldId id="525" r:id="rId151"/>
    <p:sldId id="526" r:id="rId152"/>
    <p:sldId id="527" r:id="rId153"/>
    <p:sldId id="528" r:id="rId154"/>
    <p:sldId id="529" r:id="rId155"/>
    <p:sldId id="530" r:id="rId156"/>
    <p:sldId id="531" r:id="rId157"/>
    <p:sldId id="532" r:id="rId158"/>
    <p:sldId id="533" r:id="rId159"/>
    <p:sldId id="534" r:id="rId160"/>
    <p:sldId id="535" r:id="rId161"/>
    <p:sldId id="536" r:id="rId162"/>
    <p:sldId id="537" r:id="rId163"/>
    <p:sldId id="538" r:id="rId164"/>
    <p:sldId id="539" r:id="rId165"/>
    <p:sldId id="540" r:id="rId166"/>
    <p:sldId id="541" r:id="rId167"/>
    <p:sldId id="542" r:id="rId168"/>
    <p:sldId id="543" r:id="rId169"/>
    <p:sldId id="544" r:id="rId170"/>
    <p:sldId id="545" r:id="rId171"/>
    <p:sldId id="546" r:id="rId172"/>
    <p:sldId id="547" r:id="rId173"/>
    <p:sldId id="548" r:id="rId174"/>
    <p:sldId id="549" r:id="rId175"/>
    <p:sldId id="550" r:id="rId176"/>
    <p:sldId id="551" r:id="rId177"/>
    <p:sldId id="552" r:id="rId178"/>
    <p:sldId id="553" r:id="rId179"/>
    <p:sldId id="554" r:id="rId180"/>
    <p:sldId id="555" r:id="rId181"/>
    <p:sldId id="556" r:id="rId182"/>
    <p:sldId id="557" r:id="rId183"/>
    <p:sldId id="558" r:id="rId184"/>
    <p:sldId id="559" r:id="rId185"/>
    <p:sldId id="560" r:id="rId186"/>
    <p:sldId id="561" r:id="rId187"/>
    <p:sldId id="562" r:id="rId188"/>
    <p:sldId id="563" r:id="rId189"/>
    <p:sldId id="564" r:id="rId190"/>
    <p:sldId id="565" r:id="rId191"/>
    <p:sldId id="566" r:id="rId192"/>
    <p:sldId id="567" r:id="rId193"/>
    <p:sldId id="568" r:id="rId194"/>
    <p:sldId id="569" r:id="rId195"/>
    <p:sldId id="570" r:id="rId196"/>
    <p:sldId id="571" r:id="rId197"/>
    <p:sldId id="572" r:id="rId198"/>
    <p:sldId id="573" r:id="rId199"/>
    <p:sldId id="574" r:id="rId200"/>
    <p:sldId id="575" r:id="rId201"/>
    <p:sldId id="576" r:id="rId202"/>
    <p:sldId id="577" r:id="rId203"/>
    <p:sldId id="578" r:id="rId204"/>
    <p:sldId id="579" r:id="rId205"/>
    <p:sldId id="580" r:id="rId206"/>
    <p:sldId id="581" r:id="rId207"/>
    <p:sldId id="582" r:id="rId208"/>
    <p:sldId id="583" r:id="rId209"/>
    <p:sldId id="584" r:id="rId210"/>
    <p:sldId id="585" r:id="rId211"/>
    <p:sldId id="586" r:id="rId212"/>
    <p:sldId id="587" r:id="rId213"/>
    <p:sldId id="588" r:id="rId214"/>
    <p:sldId id="589" r:id="rId215"/>
    <p:sldId id="590" r:id="rId216"/>
    <p:sldId id="591" r:id="rId217"/>
    <p:sldId id="592" r:id="rId218"/>
    <p:sldId id="593" r:id="rId219"/>
    <p:sldId id="594" r:id="rId220"/>
    <p:sldId id="595" r:id="rId221"/>
    <p:sldId id="596" r:id="rId222"/>
    <p:sldId id="597" r:id="rId223"/>
    <p:sldId id="598" r:id="rId224"/>
    <p:sldId id="599" r:id="rId225"/>
    <p:sldId id="600" r:id="rId226"/>
    <p:sldId id="601" r:id="rId227"/>
    <p:sldId id="602" r:id="rId228"/>
    <p:sldId id="603" r:id="rId229"/>
    <p:sldId id="604" r:id="rId230"/>
    <p:sldId id="605" r:id="rId231"/>
    <p:sldId id="606" r:id="rId232"/>
    <p:sldId id="607" r:id="rId233"/>
    <p:sldId id="608" r:id="rId234"/>
    <p:sldId id="609" r:id="rId235"/>
    <p:sldId id="610" r:id="rId236"/>
    <p:sldId id="611" r:id="rId237"/>
    <p:sldId id="612" r:id="rId238"/>
    <p:sldId id="613" r:id="rId239"/>
    <p:sldId id="614" r:id="rId240"/>
    <p:sldId id="615" r:id="rId241"/>
    <p:sldId id="616" r:id="rId242"/>
    <p:sldId id="617" r:id="rId243"/>
    <p:sldId id="618" r:id="rId244"/>
    <p:sldId id="619" r:id="rId245"/>
    <p:sldId id="620" r:id="rId246"/>
    <p:sldId id="621" r:id="rId247"/>
    <p:sldId id="622" r:id="rId248"/>
    <p:sldId id="623" r:id="rId249"/>
    <p:sldId id="624" r:id="rId250"/>
    <p:sldId id="625" r:id="rId251"/>
    <p:sldId id="626" r:id="rId252"/>
    <p:sldId id="627" r:id="rId253"/>
    <p:sldId id="628" r:id="rId254"/>
    <p:sldId id="629" r:id="rId255"/>
    <p:sldId id="630" r:id="rId256"/>
    <p:sldId id="631" r:id="rId257"/>
    <p:sldId id="632" r:id="rId258"/>
    <p:sldId id="633" r:id="rId259"/>
    <p:sldId id="634" r:id="rId260"/>
    <p:sldId id="635" r:id="rId261"/>
    <p:sldId id="636" r:id="rId262"/>
    <p:sldId id="637" r:id="rId263"/>
    <p:sldId id="638" r:id="rId264"/>
    <p:sldId id="639" r:id="rId265"/>
    <p:sldId id="640" r:id="rId266"/>
    <p:sldId id="641" r:id="rId267"/>
    <p:sldId id="642" r:id="rId268"/>
    <p:sldId id="643" r:id="rId269"/>
    <p:sldId id="644" r:id="rId270"/>
    <p:sldId id="645" r:id="rId271"/>
    <p:sldId id="646" r:id="rId272"/>
    <p:sldId id="647" r:id="rId273"/>
    <p:sldId id="648" r:id="rId274"/>
    <p:sldId id="649" r:id="rId275"/>
    <p:sldId id="650" r:id="rId276"/>
    <p:sldId id="651" r:id="rId277"/>
    <p:sldId id="652" r:id="rId278"/>
    <p:sldId id="653" r:id="rId279"/>
    <p:sldId id="654" r:id="rId280"/>
    <p:sldId id="655" r:id="rId281"/>
    <p:sldId id="656" r:id="rId282"/>
    <p:sldId id="657" r:id="rId283"/>
    <p:sldId id="658" r:id="rId284"/>
    <p:sldId id="659" r:id="rId285"/>
    <p:sldId id="660" r:id="rId286"/>
    <p:sldId id="661" r:id="rId287"/>
    <p:sldId id="662" r:id="rId288"/>
    <p:sldId id="663" r:id="rId289"/>
    <p:sldId id="664" r:id="rId290"/>
    <p:sldId id="665" r:id="rId291"/>
    <p:sldId id="666" r:id="rId292"/>
    <p:sldId id="667" r:id="rId293"/>
    <p:sldId id="668" r:id="rId294"/>
    <p:sldId id="669" r:id="rId295"/>
    <p:sldId id="670" r:id="rId296"/>
    <p:sldId id="671" r:id="rId297"/>
    <p:sldId id="672" r:id="rId298"/>
    <p:sldId id="673" r:id="rId299"/>
    <p:sldId id="674" r:id="rId300"/>
    <p:sldId id="675" r:id="rId301"/>
    <p:sldId id="676" r:id="rId302"/>
    <p:sldId id="677" r:id="rId303"/>
    <p:sldId id="678" r:id="rId304"/>
    <p:sldId id="679" r:id="rId305"/>
    <p:sldId id="680" r:id="rId306"/>
    <p:sldId id="681" r:id="rId307"/>
    <p:sldId id="682" r:id="rId308"/>
    <p:sldId id="683" r:id="rId309"/>
    <p:sldId id="684" r:id="rId310"/>
    <p:sldId id="685" r:id="rId311"/>
    <p:sldId id="686" r:id="rId312"/>
    <p:sldId id="687" r:id="rId313"/>
    <p:sldId id="688" r:id="rId314"/>
    <p:sldId id="689" r:id="rId315"/>
    <p:sldId id="690" r:id="rId316"/>
    <p:sldId id="691" r:id="rId317"/>
    <p:sldId id="692" r:id="rId318"/>
    <p:sldId id="693" r:id="rId319"/>
    <p:sldId id="694" r:id="rId320"/>
    <p:sldId id="695" r:id="rId321"/>
    <p:sldId id="696" r:id="rId322"/>
    <p:sldId id="697" r:id="rId323"/>
    <p:sldId id="698" r:id="rId324"/>
    <p:sldId id="699" r:id="rId325"/>
    <p:sldId id="700" r:id="rId326"/>
    <p:sldId id="701" r:id="rId327"/>
    <p:sldId id="702" r:id="rId328"/>
    <p:sldId id="703" r:id="rId329"/>
    <p:sldId id="704" r:id="rId330"/>
    <p:sldId id="705" r:id="rId331"/>
    <p:sldId id="706" r:id="rId332"/>
    <p:sldId id="707" r:id="rId333"/>
    <p:sldId id="708" r:id="rId334"/>
    <p:sldId id="709" r:id="rId335"/>
    <p:sldId id="710" r:id="rId336"/>
    <p:sldId id="711" r:id="rId337"/>
    <p:sldId id="712" r:id="rId338"/>
    <p:sldId id="713" r:id="rId339"/>
    <p:sldId id="714" r:id="rId340"/>
    <p:sldId id="715" r:id="rId341"/>
    <p:sldId id="716" r:id="rId342"/>
    <p:sldId id="717" r:id="rId343"/>
    <p:sldId id="718" r:id="rId344"/>
    <p:sldId id="719" r:id="rId345"/>
    <p:sldId id="720" r:id="rId346"/>
    <p:sldId id="721" r:id="rId347"/>
    <p:sldId id="722" r:id="rId348"/>
    <p:sldId id="723" r:id="rId349"/>
    <p:sldId id="724" r:id="rId350"/>
    <p:sldId id="725" r:id="rId351"/>
    <p:sldId id="726" r:id="rId352"/>
    <p:sldId id="727" r:id="rId353"/>
    <p:sldId id="728" r:id="rId354"/>
    <p:sldId id="729" r:id="rId355"/>
    <p:sldId id="730" r:id="rId356"/>
    <p:sldId id="731" r:id="rId357"/>
    <p:sldId id="732" r:id="rId358"/>
    <p:sldId id="733" r:id="rId359"/>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3300"/>
    <a:srgbClr val="336600"/>
    <a:srgbClr val="FF0000"/>
    <a:srgbClr val="33CC33"/>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7093" autoAdjust="0"/>
  </p:normalViewPr>
  <p:slideViewPr>
    <p:cSldViewPr snapToGrid="0">
      <p:cViewPr varScale="1">
        <p:scale>
          <a:sx n="100" d="100"/>
          <a:sy n="100" d="100"/>
        </p:scale>
        <p:origin x="192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p:scale>
          <a:sx n="100" d="100"/>
          <a:sy n="100" d="100"/>
        </p:scale>
        <p:origin x="-1560" y="-72"/>
      </p:cViewPr>
      <p:guideLst>
        <p:guide orient="horz" pos="2880"/>
        <p:guide pos="216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324" Type="http://schemas.openxmlformats.org/officeDocument/2006/relationships/slide" Target="slides/slide323.xml"/><Relationship Id="rId345" Type="http://schemas.openxmlformats.org/officeDocument/2006/relationships/slide" Target="slides/slide344.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335" Type="http://schemas.openxmlformats.org/officeDocument/2006/relationships/slide" Target="slides/slide334.xml"/><Relationship Id="rId356" Type="http://schemas.openxmlformats.org/officeDocument/2006/relationships/slide" Target="slides/slide355.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slide" Target="slides/slide324.xml"/><Relationship Id="rId346" Type="http://schemas.openxmlformats.org/officeDocument/2006/relationships/slide" Target="slides/slide345.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slide" Target="slides/slide335.xml"/><Relationship Id="rId357" Type="http://schemas.openxmlformats.org/officeDocument/2006/relationships/slide" Target="slides/slide356.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347" Type="http://schemas.openxmlformats.org/officeDocument/2006/relationships/slide" Target="slides/slide346.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358" Type="http://schemas.openxmlformats.org/officeDocument/2006/relationships/slide" Target="slides/slide357.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348" Type="http://schemas.openxmlformats.org/officeDocument/2006/relationships/slide" Target="slides/slide347.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359" Type="http://schemas.openxmlformats.org/officeDocument/2006/relationships/slide" Target="slides/slide358.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notesMaster" Target="notesMasters/notesMaster1.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313" Type="http://schemas.openxmlformats.org/officeDocument/2006/relationships/slide" Target="slides/slide312.xml"/><Relationship Id="rId318" Type="http://schemas.openxmlformats.org/officeDocument/2006/relationships/slide" Target="slides/slide317.xml"/><Relationship Id="rId339" Type="http://schemas.openxmlformats.org/officeDocument/2006/relationships/slide" Target="slides/slide338.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334" Type="http://schemas.openxmlformats.org/officeDocument/2006/relationships/slide" Target="slides/slide333.xml"/><Relationship Id="rId350" Type="http://schemas.openxmlformats.org/officeDocument/2006/relationships/slide" Target="slides/slide349.xml"/><Relationship Id="rId355" Type="http://schemas.openxmlformats.org/officeDocument/2006/relationships/slide" Target="slides/slide35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handoutMaster" Target="handoutMasters/handoutMaster1.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presProps" Target="presProps.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viewProps" Target="viewProps.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tableStyles" Target="tableStyles.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BED3676-2300-4E4D-BFB9-4B97F71760FB}" type="datetimeFigureOut">
              <a:rPr lang="en-US" smtClean="0"/>
              <a:t>7/18/2018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9C7C338-C133-444B-BD30-57532FBE41FD}" type="slidenum">
              <a:rPr lang="en-US" smtClean="0"/>
              <a:t>‹#›</a:t>
            </a:fld>
            <a:endParaRPr lang="en-US" dirty="0"/>
          </a:p>
        </p:txBody>
      </p:sp>
    </p:spTree>
    <p:extLst>
      <p:ext uri="{BB962C8B-B14F-4D97-AF65-F5344CB8AC3E}">
        <p14:creationId xmlns:p14="http://schemas.microsoft.com/office/powerpoint/2010/main" val="2028112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219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ea typeface="+mn-ea"/>
              </a:defRPr>
            </a:lvl1pPr>
          </a:lstStyle>
          <a:p>
            <a:pPr>
              <a:defRPr/>
            </a:pPr>
            <a:endParaRPr lang="en-US" dirty="0"/>
          </a:p>
        </p:txBody>
      </p:sp>
      <p:sp>
        <p:nvSpPr>
          <p:cNvPr id="39219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ea typeface="+mn-ea"/>
              </a:defRPr>
            </a:lvl1pPr>
          </a:lstStyle>
          <a:p>
            <a:pPr>
              <a:defRPr/>
            </a:pPr>
            <a:endParaRPr lang="en-US" dirty="0"/>
          </a:p>
        </p:txBody>
      </p:sp>
      <p:sp>
        <p:nvSpPr>
          <p:cNvPr id="399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219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219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ea typeface="+mn-ea"/>
              </a:defRPr>
            </a:lvl1pPr>
          </a:lstStyle>
          <a:p>
            <a:pPr>
              <a:defRPr/>
            </a:pPr>
            <a:endParaRPr lang="en-US" dirty="0"/>
          </a:p>
        </p:txBody>
      </p:sp>
      <p:sp>
        <p:nvSpPr>
          <p:cNvPr id="39219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ea typeface="ＭＳ Ｐゴシック" charset="-128"/>
              </a:defRPr>
            </a:lvl1pPr>
          </a:lstStyle>
          <a:p>
            <a:pPr>
              <a:defRPr/>
            </a:pPr>
            <a:fld id="{AB0B7FEA-6133-4816-BFF9-1C4EECB87635}" type="slidenum">
              <a:rPr lang="en-US"/>
              <a:pPr>
                <a:defRPr/>
              </a:pPr>
              <a:t>‹#›</a:t>
            </a:fld>
            <a:endParaRPr lang="en-US" dirty="0"/>
          </a:p>
        </p:txBody>
      </p:sp>
    </p:spTree>
    <p:extLst>
      <p:ext uri="{BB962C8B-B14F-4D97-AF65-F5344CB8AC3E}">
        <p14:creationId xmlns:p14="http://schemas.microsoft.com/office/powerpoint/2010/main" val="35873659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1950859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shall review the Susan Harwood Training</a:t>
            </a:r>
            <a:r>
              <a:rPr lang="en-US" baseline="0" dirty="0"/>
              <a:t> Grant Program. </a:t>
            </a:r>
          </a:p>
          <a:p>
            <a:endParaRPr lang="en-US" dirty="0"/>
          </a:p>
          <a:p>
            <a:r>
              <a:rPr lang="en-US" dirty="0"/>
              <a:t>Advance to next slide</a:t>
            </a:r>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10</a:t>
            </a:fld>
            <a:endParaRPr lang="en-US" dirty="0"/>
          </a:p>
        </p:txBody>
      </p:sp>
    </p:spTree>
    <p:extLst>
      <p:ext uri="{BB962C8B-B14F-4D97-AF65-F5344CB8AC3E}">
        <p14:creationId xmlns:p14="http://schemas.microsoft.com/office/powerpoint/2010/main" val="35693319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Instructor to discuss how there are three types of silica. </a:t>
            </a:r>
          </a:p>
          <a:p>
            <a:endParaRPr lang="en-US" sz="1200" dirty="0"/>
          </a:p>
          <a:p>
            <a:r>
              <a:rPr lang="en-US" sz="1200" dirty="0"/>
              <a:t>There are three types of silica</a:t>
            </a:r>
          </a:p>
          <a:p>
            <a:r>
              <a:rPr lang="en-US" sz="1200" dirty="0"/>
              <a:t>Quartz, </a:t>
            </a:r>
          </a:p>
          <a:p>
            <a:r>
              <a:rPr lang="en-US" sz="1200" dirty="0"/>
              <a:t>Cristobalite, </a:t>
            </a:r>
          </a:p>
          <a:p>
            <a:r>
              <a:rPr lang="en-US" sz="1200" dirty="0"/>
              <a:t>and Tridymite</a:t>
            </a:r>
          </a:p>
          <a:p>
            <a:endParaRPr lang="en-US" sz="1200" dirty="0"/>
          </a:p>
          <a:p>
            <a:r>
              <a:rPr lang="en-US" sz="1200" dirty="0"/>
              <a:t>Quartz – is the most abundant, found in most rock and nonmetal ores </a:t>
            </a:r>
          </a:p>
          <a:p>
            <a:r>
              <a:rPr lang="en-US" sz="1200" dirty="0"/>
              <a:t>Cristobalite and Tridymite are more toxic but less abundant</a:t>
            </a:r>
          </a:p>
          <a:p>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sz="1200"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101</a:t>
            </a:fld>
            <a:endParaRPr lang="en-US" dirty="0"/>
          </a:p>
        </p:txBody>
      </p:sp>
    </p:spTree>
    <p:extLst>
      <p:ext uri="{BB962C8B-B14F-4D97-AF65-F5344CB8AC3E}">
        <p14:creationId xmlns:p14="http://schemas.microsoft.com/office/powerpoint/2010/main" val="161283276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Instructor shall discuss how air gets into the</a:t>
            </a:r>
            <a:r>
              <a:rPr lang="en-US" sz="1200" baseline="0" dirty="0"/>
              <a:t> body through the respiratory system. </a:t>
            </a:r>
            <a:endParaRPr lang="en-US" sz="1200" dirty="0"/>
          </a:p>
          <a:p>
            <a:endParaRPr lang="en-US" sz="1200" dirty="0"/>
          </a:p>
          <a:p>
            <a:r>
              <a:rPr lang="en-US" sz="1200" dirty="0"/>
              <a:t>The Human respiratory system allows us to exchange air. </a:t>
            </a:r>
          </a:p>
          <a:p>
            <a:r>
              <a:rPr lang="en-US" sz="1200" dirty="0"/>
              <a:t>Air enters the body through the nose and down the trachea and then enters the Bronchial tubes and the Bronchioles and ends up in the Alveoli. </a:t>
            </a:r>
          </a:p>
          <a:p>
            <a:r>
              <a:rPr lang="en-US" sz="1200" dirty="0"/>
              <a:t>This is where the oxygen enters the blood stream and CO2 leaves our bodies. </a:t>
            </a:r>
          </a:p>
          <a:p>
            <a:r>
              <a:rPr lang="en-US" sz="1200" dirty="0"/>
              <a:t>Anything that can significantly change our body’s ability to exchange air can cause health problems.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102</a:t>
            </a:fld>
            <a:endParaRPr lang="en-US" dirty="0"/>
          </a:p>
        </p:txBody>
      </p:sp>
    </p:spTree>
    <p:extLst>
      <p:ext uri="{BB962C8B-B14F-4D97-AF65-F5344CB8AC3E}">
        <p14:creationId xmlns:p14="http://schemas.microsoft.com/office/powerpoint/2010/main" val="362051295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goes over the Diagram of the human respiratory system. Point out the main areas:</a:t>
            </a:r>
          </a:p>
          <a:p>
            <a:endParaRPr lang="en-US" dirty="0"/>
          </a:p>
          <a:p>
            <a:r>
              <a:rPr lang="en-US" dirty="0"/>
              <a:t>Nose – This is the point of entry</a:t>
            </a:r>
            <a:r>
              <a:rPr lang="en-US" baseline="0" dirty="0"/>
              <a:t> for the silica dust. There are hairs and mucus to remove large particles and some of the dust will be captured within this area. </a:t>
            </a:r>
            <a:endParaRPr lang="en-US" dirty="0"/>
          </a:p>
          <a:p>
            <a:r>
              <a:rPr lang="en-US" dirty="0"/>
              <a:t>Trachea – the air way that has some protection for larger particles with</a:t>
            </a:r>
            <a:r>
              <a:rPr lang="en-US" baseline="0" dirty="0"/>
              <a:t> mucus and </a:t>
            </a:r>
            <a:r>
              <a:rPr lang="en-US" sz="1200" dirty="0"/>
              <a:t>the mucociliary escalator</a:t>
            </a:r>
            <a:r>
              <a:rPr lang="en-US" sz="1200" baseline="0" dirty="0"/>
              <a:t> with cilia. </a:t>
            </a:r>
            <a:endParaRPr lang="en-US" dirty="0"/>
          </a:p>
          <a:p>
            <a:r>
              <a:rPr lang="en-US" dirty="0"/>
              <a:t>Bronchial tubes – Here the respiratory system begins to reduce and some particles will be captured. </a:t>
            </a:r>
          </a:p>
          <a:p>
            <a:r>
              <a:rPr lang="en-US" dirty="0"/>
              <a:t>Bronchioles – Smaller branches</a:t>
            </a:r>
            <a:r>
              <a:rPr lang="en-US" baseline="0" dirty="0"/>
              <a:t> of the airway and lead to the </a:t>
            </a:r>
            <a:r>
              <a:rPr lang="en-US" baseline="0" dirty="0" err="1"/>
              <a:t>Aveoli</a:t>
            </a:r>
            <a:endParaRPr lang="en-US" dirty="0"/>
          </a:p>
          <a:p>
            <a:r>
              <a:rPr lang="en-US" dirty="0" err="1"/>
              <a:t>Aveoli</a:t>
            </a:r>
            <a:r>
              <a:rPr lang="en-US" baseline="0" dirty="0"/>
              <a:t> – This is the main area of concern if silica makes it to the Alveolar sacs, the dust will have the greatest affect and cause breathing issues. </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103</a:t>
            </a:fld>
            <a:endParaRPr lang="en-US" dirty="0"/>
          </a:p>
        </p:txBody>
      </p:sp>
    </p:spTree>
    <p:extLst>
      <p:ext uri="{BB962C8B-B14F-4D97-AF65-F5344CB8AC3E}">
        <p14:creationId xmlns:p14="http://schemas.microsoft.com/office/powerpoint/2010/main" val="130521894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Instructor shall discuss how the respiratory system is able to remove large particles.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The respiratory system generally cleans itself. The hairs and mucus in our nose capture larger particles and then we blow those out. In the airway the mucociliary escalator it works like a conveyor and traps the particles and pushes them back up the airway. If the silica particles are very small they can get past our normal defense and into the lungs.</a:t>
            </a:r>
          </a:p>
          <a:p>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104</a:t>
            </a:fld>
            <a:endParaRPr lang="en-US" dirty="0"/>
          </a:p>
        </p:txBody>
      </p:sp>
    </p:spTree>
    <p:extLst>
      <p:ext uri="{BB962C8B-B14F-4D97-AF65-F5344CB8AC3E}">
        <p14:creationId xmlns:p14="http://schemas.microsoft.com/office/powerpoint/2010/main" val="276067518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Instructor is to discuss how silica gets into the lungs and can start a process that will have damaging effects: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If the silica gets into the lungs then we have a secondary defense called Macrophage cells. These Macrophage cells operate like a pac-man game eating up particles and getting rid of them up the mucociliary escalator or through the lymphatic drainage system. If there are too many of the particles the macrophage cells get over loaded and cannot remove the particles from the lungs. If too much silica particles are inhaled over a long period of time it over whelms the lungs defense mechanism.</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105</a:t>
            </a:fld>
            <a:endParaRPr lang="en-US" dirty="0"/>
          </a:p>
        </p:txBody>
      </p:sp>
    </p:spTree>
    <p:extLst>
      <p:ext uri="{BB962C8B-B14F-4D97-AF65-F5344CB8AC3E}">
        <p14:creationId xmlns:p14="http://schemas.microsoft.com/office/powerpoint/2010/main" val="223996284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Instructor shall discuss how Macrophage cells look as they surround silica dust in the lungs: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Macrophage cells surrounding silica dust on the lung tissue. The large Macrophage cells (stained blue) are actively looking for the intruding silica (stained pink) and other dust in the lungs. Where they surround the damaging particles.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106</a:t>
            </a:fld>
            <a:endParaRPr lang="en-US" dirty="0"/>
          </a:p>
        </p:txBody>
      </p:sp>
    </p:spTree>
    <p:extLst>
      <p:ext uri="{BB962C8B-B14F-4D97-AF65-F5344CB8AC3E}">
        <p14:creationId xmlns:p14="http://schemas.microsoft.com/office/powerpoint/2010/main" val="360851481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Instructor shall discuss how the lung tissue reacts to the attack:</a:t>
            </a:r>
            <a:r>
              <a:rPr lang="en-US" sz="1200" baseline="0" dirty="0"/>
              <a:t> </a:t>
            </a:r>
            <a:endParaRPr lang="en-US" sz="1200" dirty="0"/>
          </a:p>
          <a:p>
            <a:endParaRPr lang="en-US" sz="1200" dirty="0"/>
          </a:p>
          <a:p>
            <a:r>
              <a:rPr lang="en-US" sz="1200" dirty="0"/>
              <a:t>This starts an inflammatory process in the lungs, as the macrophage cells get over loaded they rupture and release cellular fluid that causes inflammation. </a:t>
            </a:r>
          </a:p>
          <a:p>
            <a:r>
              <a:rPr lang="en-US" sz="1200" dirty="0"/>
              <a:t>This triggers other special cells called </a:t>
            </a:r>
            <a:r>
              <a:rPr lang="en-US" sz="1200" dirty="0" smtClean="0"/>
              <a:t>fiber-blast </a:t>
            </a:r>
            <a:r>
              <a:rPr lang="en-US" sz="1200" dirty="0"/>
              <a:t>to come to the area to surround the particles and protect the lung. </a:t>
            </a:r>
          </a:p>
          <a:p>
            <a:r>
              <a:rPr lang="en-US" sz="1200" dirty="0"/>
              <a:t>This creates </a:t>
            </a:r>
            <a:r>
              <a:rPr lang="en-US" sz="1200" dirty="0" smtClean="0"/>
              <a:t>scar </a:t>
            </a:r>
            <a:r>
              <a:rPr lang="en-US" sz="1200" dirty="0"/>
              <a:t>tissue. Which is similar to what happens after you cut your finger.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107</a:t>
            </a:fld>
            <a:endParaRPr lang="en-US" dirty="0"/>
          </a:p>
        </p:txBody>
      </p:sp>
    </p:spTree>
    <p:extLst>
      <p:ext uri="{BB962C8B-B14F-4D97-AF65-F5344CB8AC3E}">
        <p14:creationId xmlns:p14="http://schemas.microsoft.com/office/powerpoint/2010/main" val="358658377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Instructor will compare the </a:t>
            </a:r>
            <a:r>
              <a:rPr lang="en-US" sz="1200" dirty="0" smtClean="0"/>
              <a:t>scar </a:t>
            </a:r>
            <a:r>
              <a:rPr lang="en-US" sz="1200" dirty="0"/>
              <a:t>tissue forming on this finger to the </a:t>
            </a:r>
            <a:r>
              <a:rPr lang="en-US" sz="1200" dirty="0" smtClean="0"/>
              <a:t>scar </a:t>
            </a:r>
            <a:r>
              <a:rPr lang="en-US" sz="1200" dirty="0"/>
              <a:t>tissue in the lung:  </a:t>
            </a:r>
          </a:p>
          <a:p>
            <a:endParaRPr lang="en-US" sz="1200" dirty="0"/>
          </a:p>
          <a:p>
            <a:r>
              <a:rPr lang="en-US" sz="1200" dirty="0" smtClean="0"/>
              <a:t>scar </a:t>
            </a:r>
            <a:r>
              <a:rPr lang="en-US" sz="1200" dirty="0"/>
              <a:t>tissue</a:t>
            </a:r>
            <a:r>
              <a:rPr lang="en-US" sz="1200" baseline="0" dirty="0"/>
              <a:t> forming</a:t>
            </a:r>
            <a:r>
              <a:rPr lang="en-US" sz="1200" dirty="0"/>
              <a:t> on a cut finger</a:t>
            </a:r>
            <a:r>
              <a:rPr lang="en-US" sz="1200" baseline="0" dirty="0"/>
              <a:t> forms to protect the wound and hardens. </a:t>
            </a:r>
            <a:endParaRPr lang="en-US" sz="1200" dirty="0"/>
          </a:p>
          <a:p>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108</a:t>
            </a:fld>
            <a:endParaRPr lang="en-US" dirty="0"/>
          </a:p>
        </p:txBody>
      </p:sp>
    </p:spTree>
    <p:extLst>
      <p:ext uri="{BB962C8B-B14F-4D97-AF65-F5344CB8AC3E}">
        <p14:creationId xmlns:p14="http://schemas.microsoft.com/office/powerpoint/2010/main" val="358390770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Instructor shall discuss how the </a:t>
            </a:r>
            <a:r>
              <a:rPr lang="en-US" sz="1200" dirty="0" smtClean="0"/>
              <a:t>scar </a:t>
            </a:r>
            <a:r>
              <a:rPr lang="en-US" sz="1200" dirty="0"/>
              <a:t>tissue can continue and cause complications in breathing. </a:t>
            </a:r>
          </a:p>
          <a:p>
            <a:endParaRPr lang="en-US" sz="1200" dirty="0"/>
          </a:p>
          <a:p>
            <a:r>
              <a:rPr lang="en-US" sz="1200" dirty="0"/>
              <a:t>When this scaring </a:t>
            </a:r>
            <a:r>
              <a:rPr lang="en-US" sz="1200" dirty="0" smtClean="0"/>
              <a:t>occurs </a:t>
            </a:r>
            <a:r>
              <a:rPr lang="en-US" sz="1200" dirty="0"/>
              <a:t>in the </a:t>
            </a:r>
            <a:r>
              <a:rPr lang="en-US" sz="1200" dirty="0" smtClean="0"/>
              <a:t>lung(s) </a:t>
            </a:r>
            <a:r>
              <a:rPr lang="en-US" sz="1200" dirty="0"/>
              <a:t>it </a:t>
            </a:r>
            <a:r>
              <a:rPr lang="en-US" sz="1200" dirty="0" smtClean="0"/>
              <a:t>will continue </a:t>
            </a:r>
            <a:r>
              <a:rPr lang="en-US" sz="1200" dirty="0"/>
              <a:t>to progress. It can reduce the lungs ability to expand and contract as well as reducing the lungs ability to exchange oxygen. If too much healthy tissue is replaced by </a:t>
            </a:r>
            <a:r>
              <a:rPr lang="en-US" sz="1200" dirty="0" smtClean="0"/>
              <a:t>scar </a:t>
            </a:r>
            <a:r>
              <a:rPr lang="en-US" sz="1200" dirty="0"/>
              <a:t>tissue you </a:t>
            </a:r>
            <a:r>
              <a:rPr lang="en-US" sz="1200" dirty="0" smtClean="0"/>
              <a:t>may develop </a:t>
            </a:r>
            <a:r>
              <a:rPr lang="en-US" sz="1200" dirty="0"/>
              <a:t>complicated </a:t>
            </a:r>
            <a:r>
              <a:rPr lang="en-US" sz="1200" dirty="0" smtClean="0"/>
              <a:t>silicosis, </a:t>
            </a:r>
            <a:r>
              <a:rPr lang="en-US" sz="1200" dirty="0"/>
              <a:t>which </a:t>
            </a:r>
            <a:r>
              <a:rPr lang="en-US" sz="1200" dirty="0" smtClean="0"/>
              <a:t>could cause </a:t>
            </a:r>
            <a:r>
              <a:rPr lang="en-US" sz="1200" dirty="0"/>
              <a:t>long term health issues and possibly death. The amount of exposure to silica dust </a:t>
            </a:r>
            <a:r>
              <a:rPr lang="en-US" sz="1200" dirty="0" smtClean="0"/>
              <a:t>affects </a:t>
            </a:r>
            <a:r>
              <a:rPr lang="en-US" sz="1200" dirty="0"/>
              <a:t>your chance for disease process. Along with other factors like smoking that has already caused damage to your lungs and made them more sensitive</a:t>
            </a:r>
            <a:r>
              <a:rPr lang="en-US" sz="1200" baseline="0" dirty="0"/>
              <a:t> to exposure</a:t>
            </a:r>
            <a:r>
              <a:rPr lang="en-US" sz="1200" dirty="0"/>
              <a:t>.</a:t>
            </a:r>
          </a:p>
          <a:p>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109</a:t>
            </a:fld>
            <a:endParaRPr lang="en-US" dirty="0"/>
          </a:p>
        </p:txBody>
      </p:sp>
    </p:spTree>
    <p:extLst>
      <p:ext uri="{BB962C8B-B14F-4D97-AF65-F5344CB8AC3E}">
        <p14:creationId xmlns:p14="http://schemas.microsoft.com/office/powerpoint/2010/main" val="74385177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Instructor shall discuss how the lung can get overloaded:</a:t>
            </a:r>
          </a:p>
          <a:p>
            <a:endParaRPr lang="en-US" sz="1200" dirty="0"/>
          </a:p>
          <a:p>
            <a:r>
              <a:rPr lang="en-US" sz="1200" dirty="0"/>
              <a:t>The amount and duration of the exposure characterizes how fast the lungs get overloaded.</a:t>
            </a:r>
          </a:p>
          <a:p>
            <a:endParaRPr lang="en-US" sz="1200" dirty="0"/>
          </a:p>
          <a:p>
            <a:r>
              <a:rPr lang="en-US" sz="1200" dirty="0" smtClean="0"/>
              <a:t>Acute </a:t>
            </a:r>
            <a:r>
              <a:rPr lang="en-US" sz="1200" dirty="0"/>
              <a:t>Silicosis can develop within a few weeks to 5 years of the exposure to exceptionally high levels of silica dust. This often results in death due to the rapid overloading of the lungs.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110</a:t>
            </a:fld>
            <a:endParaRPr lang="en-US" dirty="0"/>
          </a:p>
        </p:txBody>
      </p:sp>
    </p:spTree>
    <p:extLst>
      <p:ext uri="{BB962C8B-B14F-4D97-AF65-F5344CB8AC3E}">
        <p14:creationId xmlns:p14="http://schemas.microsoft.com/office/powerpoint/2010/main" val="2336273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shall review the Susan Harwood Training</a:t>
            </a:r>
            <a:r>
              <a:rPr lang="en-US" baseline="0" dirty="0"/>
              <a:t> Grant Program.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OSHA awards grants to nonprofit organizations on a competitive basis through its </a:t>
            </a:r>
            <a:r>
              <a:rPr lang="en-US" sz="1200" b="1" dirty="0"/>
              <a:t>Susan Harwood Training Grant Program</a:t>
            </a:r>
            <a:r>
              <a:rPr lang="en-US" sz="1200" dirty="0"/>
              <a:t>. Grants are awarded to provide training and education programs for employers and workers on the recognition, avoidance, and prevention of safety and health hazards in their workplaces and to inform workers of their rights and employers of their responsibilities under the Occupational Safety and Health (OSH) Act.</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11</a:t>
            </a:fld>
            <a:endParaRPr lang="en-US" dirty="0"/>
          </a:p>
        </p:txBody>
      </p:sp>
    </p:spTree>
    <p:extLst>
      <p:ext uri="{BB962C8B-B14F-4D97-AF65-F5344CB8AC3E}">
        <p14:creationId xmlns:p14="http://schemas.microsoft.com/office/powerpoint/2010/main" val="4540920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Instructor shall discuss acute</a:t>
            </a:r>
            <a:r>
              <a:rPr lang="en-US" sz="1200" baseline="0" dirty="0"/>
              <a:t> silicosis symptoms:</a:t>
            </a:r>
            <a:endParaRPr lang="en-US" sz="1200" dirty="0"/>
          </a:p>
          <a:p>
            <a:pPr marL="0" indent="0">
              <a:buNone/>
            </a:pPr>
            <a:endParaRPr lang="en-US" sz="1200" dirty="0">
              <a:solidFill>
                <a:srgbClr val="555559"/>
              </a:solidFill>
            </a:endParaRPr>
          </a:p>
          <a:p>
            <a:pPr marL="0" indent="0">
              <a:buNone/>
            </a:pPr>
            <a:r>
              <a:rPr lang="en-US" sz="1200" dirty="0">
                <a:solidFill>
                  <a:srgbClr val="555559"/>
                </a:solidFill>
              </a:rPr>
              <a:t>People with </a:t>
            </a:r>
            <a:r>
              <a:rPr lang="en-US" sz="1200" b="1" dirty="0">
                <a:solidFill>
                  <a:srgbClr val="555559"/>
                </a:solidFill>
              </a:rPr>
              <a:t>Acute silicosis </a:t>
            </a:r>
            <a:r>
              <a:rPr lang="en-US" sz="1200" dirty="0">
                <a:solidFill>
                  <a:srgbClr val="555559"/>
                </a:solidFill>
              </a:rPr>
              <a:t>experience:</a:t>
            </a:r>
          </a:p>
          <a:p>
            <a:r>
              <a:rPr lang="en-US" sz="1200" dirty="0">
                <a:solidFill>
                  <a:srgbClr val="555559"/>
                </a:solidFill>
              </a:rPr>
              <a:t>cough, </a:t>
            </a:r>
          </a:p>
          <a:p>
            <a:r>
              <a:rPr lang="en-US" sz="1200" dirty="0">
                <a:solidFill>
                  <a:srgbClr val="555559"/>
                </a:solidFill>
              </a:rPr>
              <a:t>weight loss, </a:t>
            </a:r>
          </a:p>
          <a:p>
            <a:r>
              <a:rPr lang="en-US" sz="1200" dirty="0">
                <a:solidFill>
                  <a:srgbClr val="555559"/>
                </a:solidFill>
              </a:rPr>
              <a:t>tiredness,  </a:t>
            </a:r>
          </a:p>
          <a:p>
            <a:r>
              <a:rPr lang="en-US" sz="1200" dirty="0">
                <a:solidFill>
                  <a:srgbClr val="555559"/>
                </a:solidFill>
              </a:rPr>
              <a:t>may have fever, or </a:t>
            </a:r>
          </a:p>
          <a:p>
            <a:r>
              <a:rPr lang="en-US" sz="1200" dirty="0">
                <a:solidFill>
                  <a:srgbClr val="555559"/>
                </a:solidFill>
              </a:rPr>
              <a:t>sharp chest pain.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111</a:t>
            </a:fld>
            <a:endParaRPr lang="en-US" dirty="0"/>
          </a:p>
        </p:txBody>
      </p:sp>
    </p:spTree>
    <p:extLst>
      <p:ext uri="{BB962C8B-B14F-4D97-AF65-F5344CB8AC3E}">
        <p14:creationId xmlns:p14="http://schemas.microsoft.com/office/powerpoint/2010/main" val="372454696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Instructor shall discuss acute</a:t>
            </a:r>
            <a:r>
              <a:rPr lang="en-US" sz="1200" baseline="0" dirty="0"/>
              <a:t> silicosis symptoms:</a:t>
            </a:r>
            <a:endParaRPr lang="en-US" sz="1200" dirty="0"/>
          </a:p>
          <a:p>
            <a:endParaRPr lang="en-US" sz="1200" dirty="0">
              <a:solidFill>
                <a:srgbClr val="555559"/>
              </a:solidFill>
            </a:endParaRPr>
          </a:p>
          <a:p>
            <a:r>
              <a:rPr lang="en-US" sz="1200" dirty="0">
                <a:solidFill>
                  <a:srgbClr val="555559"/>
                </a:solidFill>
              </a:rPr>
              <a:t>People with </a:t>
            </a:r>
            <a:r>
              <a:rPr lang="en-US" sz="1200" b="1" dirty="0">
                <a:solidFill>
                  <a:srgbClr val="555559"/>
                </a:solidFill>
              </a:rPr>
              <a:t>Acute silicosis </a:t>
            </a:r>
            <a:r>
              <a:rPr lang="en-US" sz="1200" dirty="0">
                <a:solidFill>
                  <a:srgbClr val="555559"/>
                </a:solidFill>
              </a:rPr>
              <a:t>may also have shortness of breath over time, especially with chronic silicosis. A healthcare provider might hear crackles or wheezing when they listen to your lungs. </a:t>
            </a:r>
            <a:endParaRPr lang="en-US" sz="1200" dirty="0" smtClean="0">
              <a:solidFill>
                <a:srgbClr val="555559"/>
              </a:solidFill>
            </a:endParaRPr>
          </a:p>
          <a:p>
            <a:endParaRPr lang="en-US" sz="1200" dirty="0">
              <a:solidFill>
                <a:srgbClr val="555559"/>
              </a:solidFill>
            </a:endParaRPr>
          </a:p>
          <a:p>
            <a:r>
              <a:rPr lang="en-US" sz="1200" dirty="0">
                <a:solidFill>
                  <a:srgbClr val="555559"/>
                </a:solidFill>
              </a:rPr>
              <a:t>Having silicosis increases the risk of other problems, such as tuberculosis, lung cancer, and chronic bronchitis.</a:t>
            </a:r>
            <a:endParaRPr lang="en-US" sz="1200"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112</a:t>
            </a:fld>
            <a:endParaRPr lang="en-US" dirty="0"/>
          </a:p>
        </p:txBody>
      </p:sp>
    </p:spTree>
    <p:extLst>
      <p:ext uri="{BB962C8B-B14F-4D97-AF65-F5344CB8AC3E}">
        <p14:creationId xmlns:p14="http://schemas.microsoft.com/office/powerpoint/2010/main" val="350329171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Instructor shall discuss accelerated</a:t>
            </a:r>
            <a:r>
              <a:rPr lang="en-US" sz="1200" baseline="0" dirty="0"/>
              <a:t> silicosis causes and symptoms:</a:t>
            </a:r>
            <a:endParaRPr lang="en-US" sz="1200" dirty="0"/>
          </a:p>
          <a:p>
            <a:endParaRPr lang="en-US" sz="1200" b="1" dirty="0"/>
          </a:p>
          <a:p>
            <a:r>
              <a:rPr lang="en-US" sz="1200" b="1" dirty="0"/>
              <a:t>Accelerated silicosis </a:t>
            </a:r>
            <a:r>
              <a:rPr lang="en-US" sz="1200" dirty="0"/>
              <a:t>comes from high concentrations of respirable silica for a period of 5-10 years. </a:t>
            </a:r>
            <a:r>
              <a:rPr lang="en-US" sz="1200" dirty="0" smtClean="0"/>
              <a:t>Accelerated silicosis is </a:t>
            </a:r>
            <a:r>
              <a:rPr lang="en-US" sz="1200" dirty="0"/>
              <a:t>disabling and often results in death. It progress even after the exposure has been removed. </a:t>
            </a:r>
            <a:endParaRPr lang="en-US" sz="1200" dirty="0" smtClean="0"/>
          </a:p>
          <a:p>
            <a:endParaRPr lang="en-US" sz="1200" dirty="0"/>
          </a:p>
          <a:p>
            <a:pPr lvl="0">
              <a:buFont typeface="Arial" panose="020B0604020202020204" pitchFamily="34" charset="0"/>
              <a:buChar char="•"/>
            </a:pPr>
            <a:r>
              <a:rPr lang="en-US" sz="1200" dirty="0">
                <a:solidFill>
                  <a:srgbClr val="555559"/>
                </a:solidFill>
              </a:rPr>
              <a:t>In accelerated silicosis, swelling in the lungs and symptoms occur faster than in chronic silicosis.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113</a:t>
            </a:fld>
            <a:endParaRPr lang="en-US" dirty="0"/>
          </a:p>
        </p:txBody>
      </p:sp>
    </p:spTree>
    <p:extLst>
      <p:ext uri="{BB962C8B-B14F-4D97-AF65-F5344CB8AC3E}">
        <p14:creationId xmlns:p14="http://schemas.microsoft.com/office/powerpoint/2010/main" val="65817174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Instructor shall discuss chronic </a:t>
            </a:r>
            <a:r>
              <a:rPr lang="en-US" sz="1200" baseline="0" dirty="0"/>
              <a:t>silicosis exposure and symptoms: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r>
              <a:rPr lang="en-US" sz="1200" b="1" dirty="0"/>
              <a:t>Chronic silicosis </a:t>
            </a:r>
            <a:r>
              <a:rPr lang="en-US" sz="1200" dirty="0"/>
              <a:t>is the most common and is formed as a result of exposure to low concentrations of silica over a long period, ten or more years.</a:t>
            </a:r>
          </a:p>
          <a:p>
            <a:r>
              <a:rPr lang="en-US" sz="1200" dirty="0">
                <a:solidFill>
                  <a:srgbClr val="555559"/>
                </a:solidFill>
              </a:rPr>
              <a:t>In chronic silicosis, the silica dust causes areas of swelling in the lungs and chest lymph nodes, which makes breathing more difficult.</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114</a:t>
            </a:fld>
            <a:endParaRPr lang="en-US" dirty="0"/>
          </a:p>
        </p:txBody>
      </p:sp>
    </p:spTree>
    <p:extLst>
      <p:ext uri="{BB962C8B-B14F-4D97-AF65-F5344CB8AC3E}">
        <p14:creationId xmlns:p14="http://schemas.microsoft.com/office/powerpoint/2010/main" val="407197333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Instructor shall discuss chronic </a:t>
            </a:r>
            <a:r>
              <a:rPr lang="en-US" sz="1200" baseline="0" dirty="0"/>
              <a:t>silicosis exposure: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r>
              <a:rPr lang="en-US" sz="1200" dirty="0"/>
              <a:t>Chronic silicosis progresses very slowly and </a:t>
            </a:r>
            <a:r>
              <a:rPr lang="en-US" sz="1200" dirty="0" smtClean="0"/>
              <a:t>can go </a:t>
            </a:r>
            <a:r>
              <a:rPr lang="en-US" sz="1200" dirty="0"/>
              <a:t>undetected for many years before it can be diagnosed. </a:t>
            </a:r>
            <a:r>
              <a:rPr lang="en-US" sz="1200" dirty="0" smtClean="0"/>
              <a:t>Chronic silicosis </a:t>
            </a:r>
            <a:r>
              <a:rPr lang="en-US" sz="1200" dirty="0"/>
              <a:t>will cause health issues and may result in death.</a:t>
            </a:r>
          </a:p>
          <a:p>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115</a:t>
            </a:fld>
            <a:endParaRPr lang="en-US" dirty="0"/>
          </a:p>
        </p:txBody>
      </p:sp>
    </p:spTree>
    <p:extLst>
      <p:ext uri="{BB962C8B-B14F-4D97-AF65-F5344CB8AC3E}">
        <p14:creationId xmlns:p14="http://schemas.microsoft.com/office/powerpoint/2010/main" val="42569455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Instructor shall discuss common </a:t>
            </a:r>
            <a:r>
              <a:rPr lang="en-US" sz="1200" baseline="0" dirty="0"/>
              <a:t>silicosis symptoms: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r>
              <a:rPr lang="en-US" sz="1200" dirty="0"/>
              <a:t>The </a:t>
            </a:r>
            <a:r>
              <a:rPr lang="en-US" sz="1200" b="1" dirty="0"/>
              <a:t>Common Symptoms </a:t>
            </a:r>
            <a:r>
              <a:rPr lang="en-US" sz="1200" dirty="0"/>
              <a:t>of all types of silicosis are shortness of breath, fatigue, and difficult performing task. </a:t>
            </a:r>
          </a:p>
          <a:p>
            <a:r>
              <a:rPr lang="en-US" sz="1200" dirty="0"/>
              <a:t>The severity and how soon they occur differ among the different three types of silicosis. Chest x-rays are the best means of detecting early stages of silicosis.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116</a:t>
            </a:fld>
            <a:endParaRPr lang="en-US" dirty="0"/>
          </a:p>
        </p:txBody>
      </p:sp>
    </p:spTree>
    <p:extLst>
      <p:ext uri="{BB962C8B-B14F-4D97-AF65-F5344CB8AC3E}">
        <p14:creationId xmlns:p14="http://schemas.microsoft.com/office/powerpoint/2010/main" val="360542354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Instructor shall discuss testing for </a:t>
            </a:r>
            <a:r>
              <a:rPr lang="en-US" sz="1200" baseline="0" dirty="0"/>
              <a:t>silicosis exposure: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r>
              <a:rPr lang="en-US" sz="1200" dirty="0"/>
              <a:t>The purpose of the x-ray is to detect early scaring in the lungs. If detected early, employers can act to protect you against additional exposures. This can reduce the progression of the disease. </a:t>
            </a:r>
          </a:p>
          <a:p>
            <a:r>
              <a:rPr lang="en-US" sz="1200" dirty="0"/>
              <a:t>Chest x-rays should be taken close as possible to starting work with a company and every 3 years after that to monitor for changes in the lungs.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117</a:t>
            </a:fld>
            <a:endParaRPr lang="en-US" dirty="0"/>
          </a:p>
        </p:txBody>
      </p:sp>
    </p:spTree>
    <p:extLst>
      <p:ext uri="{BB962C8B-B14F-4D97-AF65-F5344CB8AC3E}">
        <p14:creationId xmlns:p14="http://schemas.microsoft.com/office/powerpoint/2010/main" val="169090303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Instructor shall discuss testing for </a:t>
            </a:r>
            <a:r>
              <a:rPr lang="en-US" sz="1200" baseline="0" dirty="0"/>
              <a:t>silicosis exposure and the x-rays taken for determining exposure and level of progression: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a:p>
          <a:p>
            <a:r>
              <a:rPr lang="en-US" dirty="0"/>
              <a:t>The normal lung on the left with clear</a:t>
            </a:r>
            <a:r>
              <a:rPr lang="en-US" baseline="0" dirty="0"/>
              <a:t> lungs shown by the even darker color that represents air in the lungs. The abnormal lung shows extreme abounds of scar tissue in the central part of both lungs, represented by the lighter areas of the lungs that show a solid tissue rather than the pockets of air. </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118</a:t>
            </a:fld>
            <a:endParaRPr lang="en-US" dirty="0"/>
          </a:p>
        </p:txBody>
      </p:sp>
    </p:spTree>
    <p:extLst>
      <p:ext uri="{BB962C8B-B14F-4D97-AF65-F5344CB8AC3E}">
        <p14:creationId xmlns:p14="http://schemas.microsoft.com/office/powerpoint/2010/main" val="221310544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Instructor shall discuss testing for </a:t>
            </a:r>
            <a:r>
              <a:rPr lang="en-US" sz="1200" baseline="0" dirty="0"/>
              <a:t>silicosis exposure and the x-rays taken for determining exposure and level of progression:</a:t>
            </a:r>
          </a:p>
          <a:p>
            <a:endParaRPr lang="en-US" dirty="0"/>
          </a:p>
          <a:p>
            <a:r>
              <a:rPr lang="en-US" dirty="0"/>
              <a:t>There are small areas of scar tissue in the upper part of both lungs, shown by the lighter sections within the lungs.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119</a:t>
            </a:fld>
            <a:endParaRPr lang="en-US" dirty="0"/>
          </a:p>
        </p:txBody>
      </p:sp>
    </p:spTree>
    <p:extLst>
      <p:ext uri="{BB962C8B-B14F-4D97-AF65-F5344CB8AC3E}">
        <p14:creationId xmlns:p14="http://schemas.microsoft.com/office/powerpoint/2010/main" val="333076460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Instructor shall discuss testing for </a:t>
            </a:r>
            <a:r>
              <a:rPr lang="en-US" sz="1200" baseline="0" dirty="0"/>
              <a:t>silicosis exposure and the x-rays taken for determining exposure and level of progression:</a:t>
            </a:r>
          </a:p>
          <a:p>
            <a:endParaRPr lang="en-US" dirty="0"/>
          </a:p>
          <a:p>
            <a:r>
              <a:rPr lang="en-US" dirty="0"/>
              <a:t>This x-ray shows both masses and infusion of the lower section of both lungs.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120</a:t>
            </a:fld>
            <a:endParaRPr lang="en-US" dirty="0"/>
          </a:p>
        </p:txBody>
      </p:sp>
    </p:spTree>
    <p:extLst>
      <p:ext uri="{BB962C8B-B14F-4D97-AF65-F5344CB8AC3E}">
        <p14:creationId xmlns:p14="http://schemas.microsoft.com/office/powerpoint/2010/main" val="4021273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shall continue to review the Susan Harwood Training</a:t>
            </a:r>
            <a:r>
              <a:rPr lang="en-US" baseline="0" dirty="0"/>
              <a:t> Grant Program. </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Solicitation for the Susan Harwood Grant Program is a function of Congressional budgetary approval and appropriation by the Department of Labor. In 1997, the program was re-named in honor of the late </a:t>
            </a:r>
            <a:r>
              <a:rPr lang="en-US" sz="1200" u="sng" dirty="0"/>
              <a:t>Susan Harwood</a:t>
            </a:r>
            <a:r>
              <a:rPr lang="en-US" sz="1200" dirty="0"/>
              <a:t>, a former director of the Office of Risk Assessment in OSHA's Health Standards Directorate, who died in 1996. During her 17-year tenure with the agency, Harwood helped develop OSHA standards to protect workers exposed to bloodborne pathogens, cotton dust, benzene, formaldehyde, asbestos and lead in construction.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USF OTI was awarded this grant to provide educational materials and classes to the public and companies that are interested in understanding Respirable Silica Standard and protecting themselves and their employees from this harmful substance.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12</a:t>
            </a:fld>
            <a:endParaRPr lang="en-US" dirty="0"/>
          </a:p>
        </p:txBody>
      </p:sp>
    </p:spTree>
    <p:extLst>
      <p:ext uri="{BB962C8B-B14F-4D97-AF65-F5344CB8AC3E}">
        <p14:creationId xmlns:p14="http://schemas.microsoft.com/office/powerpoint/2010/main" val="159544947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Instructor shall discuss testing for </a:t>
            </a:r>
            <a:r>
              <a:rPr lang="en-US" sz="1200" baseline="0" dirty="0"/>
              <a:t>silicosis exposure and the x-rays taken for determining exposure and level of progression:</a:t>
            </a:r>
          </a:p>
          <a:p>
            <a:endParaRPr lang="en-US" dirty="0"/>
          </a:p>
          <a:p>
            <a:r>
              <a:rPr lang="en-US" dirty="0"/>
              <a:t>This x-ray shows a large</a:t>
            </a:r>
            <a:r>
              <a:rPr lang="en-US" baseline="0" dirty="0"/>
              <a:t> number of nodules throughout the lung with calcification indicating that this is a long term exposure with damage over many years.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121</a:t>
            </a:fld>
            <a:endParaRPr lang="en-US" dirty="0"/>
          </a:p>
        </p:txBody>
      </p:sp>
    </p:spTree>
    <p:extLst>
      <p:ext uri="{BB962C8B-B14F-4D97-AF65-F5344CB8AC3E}">
        <p14:creationId xmlns:p14="http://schemas.microsoft.com/office/powerpoint/2010/main" val="92639828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Instructor shall discuss medical limitation in treatment and point out that there is no cure:</a:t>
            </a:r>
          </a:p>
          <a:p>
            <a:endParaRPr lang="en-US" sz="1200" dirty="0"/>
          </a:p>
          <a:p>
            <a:r>
              <a:rPr lang="en-US" sz="1200" dirty="0"/>
              <a:t>There is no cure for silicosis so early detection is important.  </a:t>
            </a:r>
          </a:p>
          <a:p>
            <a:r>
              <a:rPr lang="en-US" sz="1200" dirty="0"/>
              <a:t>Some people may need urgent treatment with oxygen and support for breathing. Others may need medicines to decrease sputum production, such as inhaled steroids. </a:t>
            </a:r>
          </a:p>
          <a:p>
            <a:r>
              <a:rPr lang="en-US" sz="1200" dirty="0"/>
              <a:t>Some may need inhaled bronchodilators, which relax the air tubes.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122</a:t>
            </a:fld>
            <a:endParaRPr lang="en-US" dirty="0"/>
          </a:p>
        </p:txBody>
      </p:sp>
    </p:spTree>
    <p:extLst>
      <p:ext uri="{BB962C8B-B14F-4D97-AF65-F5344CB8AC3E}">
        <p14:creationId xmlns:p14="http://schemas.microsoft.com/office/powerpoint/2010/main" val="403936508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Instructor shall</a:t>
            </a:r>
            <a:r>
              <a:rPr lang="en-US" sz="1200" baseline="0" dirty="0"/>
              <a:t> discuss protection methods: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indent="0">
              <a:buNone/>
            </a:pPr>
            <a:r>
              <a:rPr lang="en-US" sz="1200" dirty="0"/>
              <a:t>Protection methods:</a:t>
            </a:r>
          </a:p>
          <a:p>
            <a:r>
              <a:rPr lang="en-US" sz="1200" dirty="0"/>
              <a:t>Substitution,</a:t>
            </a:r>
          </a:p>
          <a:p>
            <a:r>
              <a:rPr lang="en-US" sz="1200" dirty="0"/>
              <a:t>engineering controls, </a:t>
            </a:r>
          </a:p>
          <a:p>
            <a:r>
              <a:rPr lang="en-US" sz="1200" dirty="0"/>
              <a:t>ventilation, </a:t>
            </a:r>
          </a:p>
          <a:p>
            <a:r>
              <a:rPr lang="en-US" sz="1200" dirty="0"/>
              <a:t>good housekeeping, </a:t>
            </a:r>
          </a:p>
          <a:p>
            <a:r>
              <a:rPr lang="en-US" sz="1200" dirty="0"/>
              <a:t>good work practices, </a:t>
            </a:r>
          </a:p>
          <a:p>
            <a:r>
              <a:rPr lang="en-US" sz="1200" dirty="0"/>
              <a:t>avoid areas that are dusty, and </a:t>
            </a:r>
          </a:p>
          <a:p>
            <a:r>
              <a:rPr lang="en-US" sz="1200" dirty="0"/>
              <a:t>wear respiratory protection if the dust cannot be otherwise controlled.</a:t>
            </a:r>
          </a:p>
          <a:p>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123</a:t>
            </a:fld>
            <a:endParaRPr lang="en-US" dirty="0"/>
          </a:p>
        </p:txBody>
      </p:sp>
    </p:spTree>
    <p:extLst>
      <p:ext uri="{BB962C8B-B14F-4D97-AF65-F5344CB8AC3E}">
        <p14:creationId xmlns:p14="http://schemas.microsoft.com/office/powerpoint/2010/main" val="264974439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Instructor shall</a:t>
            </a:r>
            <a:r>
              <a:rPr lang="en-US" sz="1200" baseline="0" dirty="0"/>
              <a:t> discuss protection methods:</a:t>
            </a:r>
          </a:p>
          <a:p>
            <a:pPr marL="0" indent="0">
              <a:buNone/>
            </a:pPr>
            <a:endParaRPr lang="en-US" sz="1200" dirty="0"/>
          </a:p>
          <a:p>
            <a:pPr marL="0" indent="0">
              <a:buNone/>
            </a:pPr>
            <a:r>
              <a:rPr lang="en-US" sz="1200" dirty="0"/>
              <a:t>Prevention is a combination of all the methods of protection such as: </a:t>
            </a:r>
          </a:p>
          <a:p>
            <a:r>
              <a:rPr lang="en-US" sz="1200" dirty="0"/>
              <a:t>Training, </a:t>
            </a:r>
          </a:p>
          <a:p>
            <a:r>
              <a:rPr lang="en-US" sz="1200" dirty="0"/>
              <a:t>using SDS information, </a:t>
            </a:r>
          </a:p>
          <a:p>
            <a:r>
              <a:rPr lang="en-US" sz="1200" dirty="0"/>
              <a:t>wet working, </a:t>
            </a:r>
          </a:p>
          <a:p>
            <a:r>
              <a:rPr lang="en-US" sz="1200" dirty="0"/>
              <a:t>vacuum capture systems, </a:t>
            </a:r>
          </a:p>
          <a:p>
            <a:r>
              <a:rPr lang="en-US" sz="1200" dirty="0"/>
              <a:t>monitoring, </a:t>
            </a:r>
          </a:p>
          <a:p>
            <a:r>
              <a:rPr lang="en-US" sz="1200" dirty="0"/>
              <a:t>using a good medical surveillance program,</a:t>
            </a:r>
          </a:p>
          <a:p>
            <a:r>
              <a:rPr lang="en-US" sz="1200" dirty="0"/>
              <a:t> physical examinations, </a:t>
            </a:r>
          </a:p>
          <a:p>
            <a:r>
              <a:rPr lang="en-US" sz="1200" dirty="0"/>
              <a:t>and x-rays/ pulmonary function test.</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124</a:t>
            </a:fld>
            <a:endParaRPr lang="en-US" dirty="0"/>
          </a:p>
        </p:txBody>
      </p:sp>
    </p:spTree>
    <p:extLst>
      <p:ext uri="{BB962C8B-B14F-4D97-AF65-F5344CB8AC3E}">
        <p14:creationId xmlns:p14="http://schemas.microsoft.com/office/powerpoint/2010/main" val="427278165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Instructor shall</a:t>
            </a:r>
            <a:r>
              <a:rPr lang="en-US" sz="1200" baseline="0" dirty="0"/>
              <a:t> discuss prevention:</a:t>
            </a:r>
          </a:p>
          <a:p>
            <a:endParaRPr lang="en-US" sz="1200" dirty="0"/>
          </a:p>
          <a:p>
            <a:r>
              <a:rPr lang="en-US" sz="1200" dirty="0"/>
              <a:t>Silicosis is a preventable disease by reducing exposure.  </a:t>
            </a:r>
          </a:p>
          <a:p>
            <a:endParaRPr lang="en-US" sz="1200" dirty="0"/>
          </a:p>
          <a:p>
            <a:r>
              <a:rPr lang="en-US" sz="1200" dirty="0"/>
              <a:t>We all play an important role in preventing silicosis.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125</a:t>
            </a:fld>
            <a:endParaRPr lang="en-US" dirty="0"/>
          </a:p>
        </p:txBody>
      </p:sp>
    </p:spTree>
    <p:extLst>
      <p:ext uri="{BB962C8B-B14F-4D97-AF65-F5344CB8AC3E}">
        <p14:creationId xmlns:p14="http://schemas.microsoft.com/office/powerpoint/2010/main" val="269233554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Instructor shall</a:t>
            </a:r>
            <a:r>
              <a:rPr lang="en-US" sz="1200" baseline="0" dirty="0"/>
              <a:t> discuss activities that are likely to cause silica dust exposure: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kern="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kern="0" dirty="0"/>
              <a:t>What activities are most likely to cause exposure to silica?</a:t>
            </a:r>
          </a:p>
          <a:p>
            <a:r>
              <a:rPr lang="en-US" dirty="0"/>
              <a:t>Grinding </a:t>
            </a:r>
          </a:p>
          <a:p>
            <a:r>
              <a:rPr lang="en-US" dirty="0"/>
              <a:t>Cutting</a:t>
            </a:r>
          </a:p>
          <a:p>
            <a:r>
              <a:rPr lang="en-US" dirty="0"/>
              <a:t>Breaking</a:t>
            </a:r>
          </a:p>
          <a:p>
            <a:r>
              <a:rPr lang="en-US" dirty="0"/>
              <a:t>Crushing</a:t>
            </a:r>
          </a:p>
          <a:p>
            <a:r>
              <a:rPr lang="en-US" dirty="0"/>
              <a:t>Sweeping</a:t>
            </a:r>
          </a:p>
          <a:p>
            <a:r>
              <a:rPr lang="en-US" dirty="0"/>
              <a:t>Blowing</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kern="0" dirty="0"/>
              <a:t>On materials that contain silica or silica dust.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126</a:t>
            </a:fld>
            <a:endParaRPr lang="en-US" dirty="0"/>
          </a:p>
        </p:txBody>
      </p:sp>
    </p:spTree>
    <p:extLst>
      <p:ext uri="{BB962C8B-B14F-4D97-AF65-F5344CB8AC3E}">
        <p14:creationId xmlns:p14="http://schemas.microsoft.com/office/powerpoint/2010/main" val="340180048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Instructor shall</a:t>
            </a:r>
            <a:r>
              <a:rPr lang="en-US" sz="1200" baseline="0" dirty="0"/>
              <a:t> discuss medical surveillance program:</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Medical surveillance is intended to identify respirable crystalline silica-related diseases so that employees with those diseases can take actions to protect their health; to determine if an employee has any condition, such as a lung disease, that might make him or her more sensitive to respirable crystalline silica exposure; and to determine the employee’s fitness to use respirators.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127</a:t>
            </a:fld>
            <a:endParaRPr lang="en-US" dirty="0"/>
          </a:p>
        </p:txBody>
      </p:sp>
    </p:spTree>
    <p:extLst>
      <p:ext uri="{BB962C8B-B14F-4D97-AF65-F5344CB8AC3E}">
        <p14:creationId xmlns:p14="http://schemas.microsoft.com/office/powerpoint/2010/main" val="134866730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Instructor shall</a:t>
            </a:r>
            <a:r>
              <a:rPr lang="en-US" sz="1200" baseline="0" dirty="0"/>
              <a:t> discuss medical surveillance program:</a:t>
            </a:r>
          </a:p>
          <a:p>
            <a:endParaRPr lang="en-US" sz="1200" dirty="0"/>
          </a:p>
          <a:p>
            <a:r>
              <a:rPr lang="en-US" sz="1200" dirty="0"/>
              <a:t>Employers must offer medical examinations: </a:t>
            </a:r>
          </a:p>
          <a:p>
            <a:endParaRPr lang="en-US" sz="1200" dirty="0" smtClean="0"/>
          </a:p>
          <a:p>
            <a:r>
              <a:rPr lang="en-US" sz="1200" dirty="0" smtClean="0"/>
              <a:t>Within </a:t>
            </a:r>
            <a:r>
              <a:rPr lang="en-US" sz="1200" dirty="0"/>
              <a:t>30 </a:t>
            </a:r>
            <a:r>
              <a:rPr lang="en-US" sz="1200" dirty="0" smtClean="0"/>
              <a:t>days </a:t>
            </a:r>
            <a:r>
              <a:rPr lang="en-US" sz="1200" dirty="0"/>
              <a:t>of initial assignment, unless the employee has had an examination that meets the requirements of the silica standard within the last three years. </a:t>
            </a:r>
          </a:p>
          <a:p>
            <a:endParaRPr lang="en-US" sz="1200" dirty="0" smtClean="0"/>
          </a:p>
          <a:p>
            <a:r>
              <a:rPr lang="en-US" sz="1200" dirty="0" smtClean="0"/>
              <a:t>Every </a:t>
            </a:r>
            <a:r>
              <a:rPr lang="en-US" sz="1200" dirty="0"/>
              <a:t>three years from the employee’s last examination that met the requirements of the silica standard, or more frequently if recommended by the PLHCP, if the employee will continue to perform tasks that require respirator use under the silica standard for 30 </a:t>
            </a:r>
            <a:r>
              <a:rPr lang="en-US" sz="1200" dirty="0" smtClean="0"/>
              <a:t>or </a:t>
            </a:r>
            <a:r>
              <a:rPr lang="en-US" sz="1200" dirty="0"/>
              <a:t>more days per year.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128</a:t>
            </a:fld>
            <a:endParaRPr lang="en-US" dirty="0"/>
          </a:p>
        </p:txBody>
      </p:sp>
    </p:spTree>
    <p:extLst>
      <p:ext uri="{BB962C8B-B14F-4D97-AF65-F5344CB8AC3E}">
        <p14:creationId xmlns:p14="http://schemas.microsoft.com/office/powerpoint/2010/main" val="393735870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Instructor shall</a:t>
            </a:r>
            <a:r>
              <a:rPr lang="en-US" sz="1200" baseline="0" dirty="0"/>
              <a:t> discuss medical surveillance program:</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A PLHCP might recommend more frequent medical examinations based on factors such as high exposure levels or a medical finding such as an X-ray suggesting silicosis.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129</a:t>
            </a:fld>
            <a:endParaRPr lang="en-US" dirty="0"/>
          </a:p>
        </p:txBody>
      </p:sp>
    </p:spTree>
    <p:extLst>
      <p:ext uri="{BB962C8B-B14F-4D97-AF65-F5344CB8AC3E}">
        <p14:creationId xmlns:p14="http://schemas.microsoft.com/office/powerpoint/2010/main" val="3325039151"/>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Instructor shall</a:t>
            </a:r>
            <a:r>
              <a:rPr lang="en-US" sz="1200" baseline="0" dirty="0"/>
              <a:t> discuss medical surveillance program:</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Employers must make sure that employees receive a dated copy of the PLHCP’s written medical opinion for the employer, and the employee can present that opinion to a new employer as proof of a current medical examination.</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130</a:t>
            </a:fld>
            <a:endParaRPr lang="en-US" dirty="0"/>
          </a:p>
        </p:txBody>
      </p:sp>
    </p:spTree>
    <p:extLst>
      <p:ext uri="{BB962C8B-B14F-4D97-AF65-F5344CB8AC3E}">
        <p14:creationId xmlns:p14="http://schemas.microsoft.com/office/powerpoint/2010/main" val="1032403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to review the Objectives with the students. </a:t>
            </a:r>
          </a:p>
          <a:p>
            <a:endParaRPr lang="en-US" dirty="0"/>
          </a:p>
          <a:p>
            <a:r>
              <a:rPr lang="en-US" dirty="0"/>
              <a:t>Terminal Objective: </a:t>
            </a:r>
          </a:p>
          <a:p>
            <a:pPr lvl="1"/>
            <a:r>
              <a:rPr lang="en-US" dirty="0"/>
              <a:t>Students will be able to describe the purpose of the Susan Harwood Training Grant Program</a:t>
            </a:r>
          </a:p>
          <a:p>
            <a:r>
              <a:rPr lang="en-US" dirty="0"/>
              <a:t>Enabling Objective:</a:t>
            </a:r>
          </a:p>
          <a:p>
            <a:pPr lvl="1"/>
            <a:r>
              <a:rPr lang="en-US" dirty="0"/>
              <a:t>Identify basic Workers Rights and Employer Responsibilities under the OSH Act</a:t>
            </a:r>
          </a:p>
          <a:p>
            <a:pPr lvl="1"/>
            <a:r>
              <a:rPr lang="en-US" dirty="0"/>
              <a:t>Recognize that employees have a right to voice safety and health concerns free from retaliation</a:t>
            </a:r>
          </a:p>
          <a:p>
            <a:pPr lvl="1"/>
            <a:r>
              <a:rPr lang="en-US" dirty="0"/>
              <a:t>Describe how to file a complaint</a:t>
            </a:r>
          </a:p>
          <a:p>
            <a:pPr marL="457200" marR="0" lvl="1"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457200" marR="0" lvl="1"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pPr lvl="1"/>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13</a:t>
            </a:fld>
            <a:endParaRPr lang="en-US" dirty="0"/>
          </a:p>
        </p:txBody>
      </p:sp>
    </p:spTree>
    <p:extLst>
      <p:ext uri="{BB962C8B-B14F-4D97-AF65-F5344CB8AC3E}">
        <p14:creationId xmlns:p14="http://schemas.microsoft.com/office/powerpoint/2010/main" val="91789214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Instructor shall</a:t>
            </a:r>
            <a:r>
              <a:rPr lang="en-US" sz="1200" baseline="0" dirty="0"/>
              <a:t> discuss medical surveillance program:</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Medical Evaluation Requirements under the </a:t>
            </a:r>
            <a:r>
              <a:rPr lang="en-US" sz="1200" b="1" dirty="0"/>
              <a:t>Respiratory Protection </a:t>
            </a:r>
            <a:r>
              <a:rPr lang="en-US" sz="1200" b="1" dirty="0" smtClean="0"/>
              <a:t>Standard: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t>Employees </a:t>
            </a:r>
            <a:r>
              <a:rPr lang="en-US" sz="1200" dirty="0"/>
              <a:t>who are required to wear respirators must receive medical evaluations required by the respiratory protection standard before they are fit tested for a respirator or wear a respirator in the workplace.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131</a:t>
            </a:fld>
            <a:endParaRPr lang="en-US" dirty="0"/>
          </a:p>
        </p:txBody>
      </p:sp>
    </p:spTree>
    <p:extLst>
      <p:ext uri="{BB962C8B-B14F-4D97-AF65-F5344CB8AC3E}">
        <p14:creationId xmlns:p14="http://schemas.microsoft.com/office/powerpoint/2010/main" val="2229212095"/>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Instructor shall</a:t>
            </a:r>
            <a:r>
              <a:rPr lang="en-US" sz="1200" baseline="0" dirty="0"/>
              <a:t> discuss medical surveillance program:</a:t>
            </a:r>
          </a:p>
          <a:p>
            <a:endParaRPr lang="en-US" sz="1200" dirty="0"/>
          </a:p>
          <a:p>
            <a:r>
              <a:rPr lang="en-US" sz="1200" dirty="0"/>
              <a:t>The medical evaluation for the respiratory protection standard can be combined with the medical examination for silica, and employers could have the PLHCP conduct both the evaluation for respirator use and examination for silica at the same time. </a:t>
            </a:r>
            <a:endParaRPr lang="en-US" sz="1200" dirty="0" smtClean="0"/>
          </a:p>
          <a:p>
            <a:endParaRPr lang="en-US" sz="1200" dirty="0"/>
          </a:p>
          <a:p>
            <a:r>
              <a:rPr lang="en-US" sz="1200" dirty="0"/>
              <a:t>They could also have employees evaluated for respirator use before they wear a respirator and then offer the silica examination later, according to the required time limits of the silica standard.</a:t>
            </a:r>
          </a:p>
          <a:p>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baseline="0" dirty="0"/>
              <a:t>Advance to the next slide. </a:t>
            </a:r>
            <a:endParaRPr lang="en-US" sz="1400" dirty="0"/>
          </a:p>
          <a:p>
            <a:endParaRPr lang="en-US" sz="1400"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132</a:t>
            </a:fld>
            <a:endParaRPr lang="en-US" dirty="0"/>
          </a:p>
        </p:txBody>
      </p:sp>
    </p:spTree>
    <p:extLst>
      <p:ext uri="{BB962C8B-B14F-4D97-AF65-F5344CB8AC3E}">
        <p14:creationId xmlns:p14="http://schemas.microsoft.com/office/powerpoint/2010/main" val="150382525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Instructor shall</a:t>
            </a:r>
            <a:r>
              <a:rPr lang="en-US" sz="1200" baseline="0" dirty="0"/>
              <a:t> discuss medical surveillance program:</a:t>
            </a:r>
          </a:p>
          <a:p>
            <a:endParaRPr lang="en-US" sz="1200" dirty="0"/>
          </a:p>
          <a:p>
            <a:r>
              <a:rPr lang="en-US" sz="1200" dirty="0"/>
              <a:t>An initial medical examination provided under the silica standard consists of: </a:t>
            </a:r>
            <a:endParaRPr lang="en-US" sz="1200" dirty="0" smtClean="0"/>
          </a:p>
          <a:p>
            <a:r>
              <a:rPr lang="en-US" sz="1200" dirty="0" smtClean="0"/>
              <a:t>A </a:t>
            </a:r>
            <a:r>
              <a:rPr lang="en-US" sz="1200" dirty="0"/>
              <a:t>medical and work history that focuses on: past, present, and anticipated exposure to respirable crystalline silica, dust, and other agents affecting the respiratory system; any history of respiratory system dysfunction, including signs and symptoms of respiratory disease (for example, shortness of breath, cough, wheezing); history of tuberculosis; and smoking status and history; </a:t>
            </a:r>
          </a:p>
          <a:p>
            <a:r>
              <a:rPr lang="en-US" sz="1200" dirty="0"/>
              <a:t>A physical examination that focuses on the respiratory system; </a:t>
            </a:r>
          </a:p>
          <a:p>
            <a:r>
              <a:rPr lang="en-US" sz="1200" dirty="0"/>
              <a:t>A digital or film chest X-ray interpreted according to the International Labor Office (ILO) International Classification of Radiographs of Pneumoconioses by a National Institute for Occupational Safety and Health (NIOSH)-certified B Reader (this involves a certified physician reading the X-ray according to certain procedures to determine if it shows signs of diseases such as silicosis); </a:t>
            </a:r>
          </a:p>
          <a:p>
            <a:r>
              <a:rPr lang="en-US" sz="1200" dirty="0"/>
              <a:t>A lung function (spirometry) test that includes forced vital capacity (the total amount of air that is forcefully blown out after taking a full breath), forced expiratory volume in one second (the amount of air forcefully blown out in the first second), and FEV1/FVC ratio (the speed of air that is forcefully blown out), administered by a spirometry technician with a current certificate from a NIOSH  approved spirometry course; </a:t>
            </a:r>
          </a:p>
          <a:p>
            <a:r>
              <a:rPr lang="en-US" sz="1200" dirty="0"/>
              <a:t>Testing for latent tuberculosis infection; </a:t>
            </a:r>
          </a:p>
          <a:p>
            <a:r>
              <a:rPr lang="en-US" sz="1200" dirty="0" smtClean="0"/>
              <a:t>Any </a:t>
            </a:r>
            <a:r>
              <a:rPr lang="en-US" sz="1200" dirty="0"/>
              <a:t>other tests deemed appropriate (medically necessary and related to respirable crystalline silica exposure) by the PLHCP.</a:t>
            </a:r>
          </a:p>
          <a:p>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sz="1200"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133</a:t>
            </a:fld>
            <a:endParaRPr lang="en-US" dirty="0"/>
          </a:p>
        </p:txBody>
      </p:sp>
    </p:spTree>
    <p:extLst>
      <p:ext uri="{BB962C8B-B14F-4D97-AF65-F5344CB8AC3E}">
        <p14:creationId xmlns:p14="http://schemas.microsoft.com/office/powerpoint/2010/main" val="158945824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Instructor shall</a:t>
            </a:r>
            <a:r>
              <a:rPr lang="en-US" sz="1200" baseline="0" dirty="0"/>
              <a:t> discuss medical surveillance program:</a:t>
            </a:r>
          </a:p>
          <a:p>
            <a:endParaRPr lang="en-US" dirty="0"/>
          </a:p>
          <a:p>
            <a:r>
              <a:rPr lang="en-US" dirty="0"/>
              <a:t>If the employee gives </a:t>
            </a:r>
            <a:r>
              <a:rPr lang="en-US" dirty="0" smtClean="0"/>
              <a:t>written </a:t>
            </a:r>
            <a:r>
              <a:rPr lang="en-US" dirty="0"/>
              <a:t>authorization, the written medical opinion to the employer must also contain one or both of the following: ■ Any recommended limitations on the employee’s exposure to respirable crystalline silica; ■ A statement that the employee should be examined by a specialist if the B reader classifies the chest X-ray provided under the silica standard as 1/0 or higher (X-ray evidence of silicosis in employees exposed to respirable crystalline silica), or if the PLHCP otherwise recommends referral to a specialist.</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134</a:t>
            </a:fld>
            <a:endParaRPr lang="en-US" dirty="0"/>
          </a:p>
        </p:txBody>
      </p:sp>
    </p:spTree>
    <p:extLst>
      <p:ext uri="{BB962C8B-B14F-4D97-AF65-F5344CB8AC3E}">
        <p14:creationId xmlns:p14="http://schemas.microsoft.com/office/powerpoint/2010/main" val="212071633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Instructor shall</a:t>
            </a:r>
            <a:r>
              <a:rPr lang="en-US" sz="1200" baseline="0" dirty="0"/>
              <a:t> discuss medical surveillance program:</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Employers must make sure that each employee receives a copy of the written medical opinion within 30 days of each medical examination.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135</a:t>
            </a:fld>
            <a:endParaRPr lang="en-US" dirty="0"/>
          </a:p>
        </p:txBody>
      </p:sp>
    </p:spTree>
    <p:extLst>
      <p:ext uri="{BB962C8B-B14F-4D97-AF65-F5344CB8AC3E}">
        <p14:creationId xmlns:p14="http://schemas.microsoft.com/office/powerpoint/2010/main" val="410545098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Instructor shall</a:t>
            </a:r>
            <a:r>
              <a:rPr lang="en-US" sz="1200" baseline="0" dirty="0"/>
              <a:t> discuss training program requirements:</a:t>
            </a:r>
          </a:p>
          <a:p>
            <a:pPr marL="0" indent="0">
              <a:buNone/>
            </a:pPr>
            <a:endParaRPr lang="en-US" sz="1200" b="1" dirty="0"/>
          </a:p>
          <a:p>
            <a:pPr marL="0" indent="0">
              <a:buNone/>
            </a:pPr>
            <a:r>
              <a:rPr lang="en-US" sz="1200" b="1" dirty="0" smtClean="0"/>
              <a:t>Training</a:t>
            </a:r>
          </a:p>
          <a:p>
            <a:pPr marL="0" indent="0">
              <a:buNone/>
            </a:pPr>
            <a:endParaRPr lang="en-US" sz="1200" b="1" dirty="0"/>
          </a:p>
          <a:p>
            <a:r>
              <a:rPr lang="en-US" sz="1200" dirty="0"/>
              <a:t>Employers must </a:t>
            </a:r>
            <a:r>
              <a:rPr lang="en-US" sz="1200" b="1" dirty="0"/>
              <a:t>train and inform </a:t>
            </a:r>
            <a:r>
              <a:rPr lang="en-US" sz="1200" dirty="0"/>
              <a:t>employees covered by the silica standard about respirable crystalline silica hazards and the methods the employer uses to limit their exposures to those hazards. Employers must cover the cost of training and must pay employees for the time spent in training.</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136</a:t>
            </a:fld>
            <a:endParaRPr lang="en-US" dirty="0"/>
          </a:p>
        </p:txBody>
      </p:sp>
    </p:spTree>
    <p:extLst>
      <p:ext uri="{BB962C8B-B14F-4D97-AF65-F5344CB8AC3E}">
        <p14:creationId xmlns:p14="http://schemas.microsoft.com/office/powerpoint/2010/main" val="3402000728"/>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Instructor shall</a:t>
            </a:r>
            <a:r>
              <a:rPr lang="en-US" sz="1200" baseline="0" dirty="0"/>
              <a:t> discuss training program requirements:</a:t>
            </a:r>
          </a:p>
          <a:p>
            <a:endParaRPr lang="en-US" sz="1200" dirty="0"/>
          </a:p>
          <a:p>
            <a:r>
              <a:rPr lang="en-US" sz="1200" dirty="0"/>
              <a:t>Employees must be trained at the </a:t>
            </a:r>
            <a:r>
              <a:rPr lang="en-US" sz="1200" u="sng" dirty="0"/>
              <a:t>time they are assigned to a position involving exposure </a:t>
            </a:r>
            <a:r>
              <a:rPr lang="en-US" sz="1200" dirty="0"/>
              <a:t>to respirable crystalline silica. </a:t>
            </a:r>
          </a:p>
          <a:p>
            <a:r>
              <a:rPr lang="en-US" sz="1200" dirty="0"/>
              <a:t>Additional training must be provided as </a:t>
            </a:r>
            <a:r>
              <a:rPr lang="en-US" sz="1200" u="sng" dirty="0"/>
              <a:t>often as necessary</a:t>
            </a:r>
            <a:r>
              <a:rPr lang="en-US" sz="1200" dirty="0"/>
              <a:t> to ensure that employees know and understand respirable crystalline silica hazards and the protections available in their workplace.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137</a:t>
            </a:fld>
            <a:endParaRPr lang="en-US" dirty="0"/>
          </a:p>
        </p:txBody>
      </p:sp>
    </p:spTree>
    <p:extLst>
      <p:ext uri="{BB962C8B-B14F-4D97-AF65-F5344CB8AC3E}">
        <p14:creationId xmlns:p14="http://schemas.microsoft.com/office/powerpoint/2010/main" val="297939307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Instructor shall</a:t>
            </a:r>
            <a:r>
              <a:rPr lang="en-US" sz="1200" baseline="0" dirty="0"/>
              <a:t> discuss program requirements: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Employers must make a copy of the respirable crystalline silica standard available at no cost to each employee covered by the standard.</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138</a:t>
            </a:fld>
            <a:endParaRPr lang="en-US" dirty="0"/>
          </a:p>
        </p:txBody>
      </p:sp>
    </p:spTree>
    <p:extLst>
      <p:ext uri="{BB962C8B-B14F-4D97-AF65-F5344CB8AC3E}">
        <p14:creationId xmlns:p14="http://schemas.microsoft.com/office/powerpoint/2010/main" val="3632562429"/>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Instructor shall</a:t>
            </a:r>
            <a:r>
              <a:rPr lang="en-US" sz="1200" baseline="0" dirty="0"/>
              <a:t> discuss recordkeeping program requirements:</a:t>
            </a:r>
          </a:p>
          <a:p>
            <a:pPr marL="0" indent="0">
              <a:buNone/>
            </a:pPr>
            <a:endParaRPr lang="en-US" sz="1200" b="1" dirty="0"/>
          </a:p>
          <a:p>
            <a:pPr marL="0" indent="0">
              <a:buNone/>
            </a:pPr>
            <a:r>
              <a:rPr lang="en-US" sz="1200" b="1" dirty="0"/>
              <a:t>Recordkeeping </a:t>
            </a:r>
          </a:p>
          <a:p>
            <a:r>
              <a:rPr lang="en-US" sz="1200" dirty="0"/>
              <a:t>Employers are required to make and keep accurate records of air monitoring data and objective data used to assess employee exposures to respirable crystalline silica under the standard, as well as records of medical surveillance provided under the standard.</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139</a:t>
            </a:fld>
            <a:endParaRPr lang="en-US" dirty="0"/>
          </a:p>
        </p:txBody>
      </p:sp>
    </p:spTree>
    <p:extLst>
      <p:ext uri="{BB962C8B-B14F-4D97-AF65-F5344CB8AC3E}">
        <p14:creationId xmlns:p14="http://schemas.microsoft.com/office/powerpoint/2010/main" val="3082539049"/>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Instructor shall</a:t>
            </a:r>
            <a:r>
              <a:rPr lang="en-US" sz="1200" baseline="0" dirty="0"/>
              <a:t> discuss recordkeeping program requirements:</a:t>
            </a:r>
          </a:p>
          <a:p>
            <a:pPr marL="0" indent="0">
              <a:buNone/>
            </a:pPr>
            <a:endParaRPr lang="en-US" sz="1200" b="1" dirty="0"/>
          </a:p>
          <a:p>
            <a:pPr marL="0" indent="0">
              <a:buNone/>
            </a:pPr>
            <a:r>
              <a:rPr lang="en-US" sz="1200" b="1" dirty="0"/>
              <a:t>Recordkeeping </a:t>
            </a:r>
          </a:p>
          <a:p>
            <a:r>
              <a:rPr lang="en-US" sz="1200" dirty="0"/>
              <a:t>Employers are required to make and keep accurate records of air monitoring data and objective data used to assess employee exposures to respirable crystalline silica under the standard, as well as records of medical surveillance provided under the standard.</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140</a:t>
            </a:fld>
            <a:endParaRPr lang="en-US" dirty="0"/>
          </a:p>
        </p:txBody>
      </p:sp>
    </p:spTree>
    <p:extLst>
      <p:ext uri="{BB962C8B-B14F-4D97-AF65-F5344CB8AC3E}">
        <p14:creationId xmlns:p14="http://schemas.microsoft.com/office/powerpoint/2010/main" val="3101839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to review the Objectives with the students. </a:t>
            </a:r>
          </a:p>
          <a:p>
            <a:r>
              <a:rPr lang="en-US" dirty="0"/>
              <a:t>Objective:</a:t>
            </a:r>
          </a:p>
          <a:p>
            <a:pPr lvl="1"/>
            <a:r>
              <a:rPr lang="en-US" dirty="0"/>
              <a:t>Define</a:t>
            </a:r>
            <a:r>
              <a:rPr lang="en-US" b="1" dirty="0"/>
              <a:t> </a:t>
            </a:r>
            <a:r>
              <a:rPr lang="en-US" dirty="0"/>
              <a:t>respirable</a:t>
            </a:r>
            <a:r>
              <a:rPr lang="en-US" b="1" dirty="0"/>
              <a:t> </a:t>
            </a:r>
            <a:r>
              <a:rPr lang="en-US" dirty="0"/>
              <a:t>crystalline silica. </a:t>
            </a:r>
          </a:p>
          <a:p>
            <a:pPr lvl="1"/>
            <a:r>
              <a:rPr lang="en-US" dirty="0"/>
              <a:t>Describe how to use table 1.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14</a:t>
            </a:fld>
            <a:endParaRPr lang="en-US" dirty="0"/>
          </a:p>
        </p:txBody>
      </p:sp>
    </p:spTree>
    <p:extLst>
      <p:ext uri="{BB962C8B-B14F-4D97-AF65-F5344CB8AC3E}">
        <p14:creationId xmlns:p14="http://schemas.microsoft.com/office/powerpoint/2010/main" val="2397141103"/>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will go over the example picture and note the exposure from the dust. Also asking what methods can be used to control this dust? </a:t>
            </a:r>
          </a:p>
          <a:p>
            <a:endParaRPr lang="en-US" dirty="0"/>
          </a:p>
          <a:p>
            <a:r>
              <a:rPr lang="en-US" dirty="0"/>
              <a:t>Example</a:t>
            </a:r>
            <a:r>
              <a:rPr lang="en-US" baseline="0" dirty="0"/>
              <a:t> of cutting cement without the proper engineering control method in place. Note the dust. </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141</a:t>
            </a:fld>
            <a:endParaRPr lang="en-US" dirty="0"/>
          </a:p>
        </p:txBody>
      </p:sp>
    </p:spTree>
    <p:extLst>
      <p:ext uri="{BB962C8B-B14F-4D97-AF65-F5344CB8AC3E}">
        <p14:creationId xmlns:p14="http://schemas.microsoft.com/office/powerpoint/2010/main" val="2545221242"/>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go over the example picture and note the exposure from the dust. Also asking what methods can be used to control this dust? </a:t>
            </a:r>
          </a:p>
          <a:p>
            <a:endParaRPr lang="en-US" dirty="0"/>
          </a:p>
          <a:p>
            <a:r>
              <a:rPr lang="en-US" dirty="0"/>
              <a:t>Example</a:t>
            </a:r>
            <a:r>
              <a:rPr lang="en-US" baseline="0" dirty="0"/>
              <a:t> of cutting cement without the proper engineering control method in place. Note the dust. </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142</a:t>
            </a:fld>
            <a:endParaRPr lang="en-US" dirty="0"/>
          </a:p>
        </p:txBody>
      </p:sp>
    </p:spTree>
    <p:extLst>
      <p:ext uri="{BB962C8B-B14F-4D97-AF65-F5344CB8AC3E}">
        <p14:creationId xmlns:p14="http://schemas.microsoft.com/office/powerpoint/2010/main" val="2197012051"/>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go over the example picture and note the exposure from the dust. Also asking what methods can be used to control this dust?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Example</a:t>
            </a:r>
            <a:r>
              <a:rPr lang="en-US" baseline="0" dirty="0"/>
              <a:t> of cutting cement without the proper engineering control method in place. Note the dust. </a:t>
            </a:r>
            <a:endParaRPr lang="en-US" dirty="0"/>
          </a:p>
          <a:p>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143</a:t>
            </a:fld>
            <a:endParaRPr lang="en-US" dirty="0"/>
          </a:p>
        </p:txBody>
      </p:sp>
    </p:spTree>
    <p:extLst>
      <p:ext uri="{BB962C8B-B14F-4D97-AF65-F5344CB8AC3E}">
        <p14:creationId xmlns:p14="http://schemas.microsoft.com/office/powerpoint/2010/main" val="328638685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go over the example picture and note the exposure from the dust. Also asking what methods can be used to control this dust?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Example</a:t>
            </a:r>
            <a:r>
              <a:rPr lang="en-US" baseline="0" dirty="0"/>
              <a:t> of cutting cement without the proper engineering control method in place. Note the dust. </a:t>
            </a:r>
            <a:endParaRPr lang="en-US" dirty="0"/>
          </a:p>
          <a:p>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144</a:t>
            </a:fld>
            <a:endParaRPr lang="en-US" dirty="0"/>
          </a:p>
        </p:txBody>
      </p:sp>
    </p:spTree>
    <p:extLst>
      <p:ext uri="{BB962C8B-B14F-4D97-AF65-F5344CB8AC3E}">
        <p14:creationId xmlns:p14="http://schemas.microsoft.com/office/powerpoint/2010/main" val="1701515699"/>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go over the example picture and note the exposure from the dust. Also asking what methods can be used to control this dust?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Example</a:t>
            </a:r>
            <a:r>
              <a:rPr lang="en-US" baseline="0" dirty="0"/>
              <a:t> of cutting granite without the proper engineering control method in place. Note the dust. </a:t>
            </a:r>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145</a:t>
            </a:fld>
            <a:endParaRPr lang="en-US" dirty="0"/>
          </a:p>
        </p:txBody>
      </p:sp>
    </p:spTree>
    <p:extLst>
      <p:ext uri="{BB962C8B-B14F-4D97-AF65-F5344CB8AC3E}">
        <p14:creationId xmlns:p14="http://schemas.microsoft.com/office/powerpoint/2010/main" val="434119346"/>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go over the example picture and note the exposure from the dust. Also asking what methods can be used to control this dust?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Example</a:t>
            </a:r>
            <a:r>
              <a:rPr lang="en-US" baseline="0" dirty="0"/>
              <a:t> of cutting cement without the proper engineering control method in place. Note the dust. </a:t>
            </a:r>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146</a:t>
            </a:fld>
            <a:endParaRPr lang="en-US" dirty="0"/>
          </a:p>
        </p:txBody>
      </p:sp>
    </p:spTree>
    <p:extLst>
      <p:ext uri="{BB962C8B-B14F-4D97-AF65-F5344CB8AC3E}">
        <p14:creationId xmlns:p14="http://schemas.microsoft.com/office/powerpoint/2010/main" val="2920510405"/>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go over the example picture and note the exposure from the dust. Also asking what methods can be used to control this dust?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Example</a:t>
            </a:r>
            <a:r>
              <a:rPr lang="en-US" baseline="0" dirty="0"/>
              <a:t> of jackhammering without the proper engineering control method or PPE in place. Note the dust. </a:t>
            </a:r>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147</a:t>
            </a:fld>
            <a:endParaRPr lang="en-US" dirty="0"/>
          </a:p>
        </p:txBody>
      </p:sp>
    </p:spTree>
    <p:extLst>
      <p:ext uri="{BB962C8B-B14F-4D97-AF65-F5344CB8AC3E}">
        <p14:creationId xmlns:p14="http://schemas.microsoft.com/office/powerpoint/2010/main" val="251375956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go over the example picture and note the exposure from the dust. Also asking what methods can be used to control this dust?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Example</a:t>
            </a:r>
            <a:r>
              <a:rPr lang="en-US" baseline="0" dirty="0"/>
              <a:t> of cutting cement block without the proper engineering control method in place. Note the dust. </a:t>
            </a:r>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148</a:t>
            </a:fld>
            <a:endParaRPr lang="en-US" dirty="0"/>
          </a:p>
        </p:txBody>
      </p:sp>
    </p:spTree>
    <p:extLst>
      <p:ext uri="{BB962C8B-B14F-4D97-AF65-F5344CB8AC3E}">
        <p14:creationId xmlns:p14="http://schemas.microsoft.com/office/powerpoint/2010/main" val="1343697068"/>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go over the example picture and note the exposure from the dust. Also asking what methods can be used to control this dust?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Example</a:t>
            </a:r>
            <a:r>
              <a:rPr lang="en-US" baseline="0" dirty="0"/>
              <a:t> of cutting cement block without the proper engineering control method in place. Note the dust. </a:t>
            </a:r>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149</a:t>
            </a:fld>
            <a:endParaRPr lang="en-US" dirty="0"/>
          </a:p>
        </p:txBody>
      </p:sp>
    </p:spTree>
    <p:extLst>
      <p:ext uri="{BB962C8B-B14F-4D97-AF65-F5344CB8AC3E}">
        <p14:creationId xmlns:p14="http://schemas.microsoft.com/office/powerpoint/2010/main" val="67677386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go over the example picture and note the exposure from the dust. Also asking what methods can be used to control this dust?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Example</a:t>
            </a:r>
            <a:r>
              <a:rPr lang="en-US" baseline="0" dirty="0"/>
              <a:t> of breaking cement without the proper engineering control method in place. Note the dust. </a:t>
            </a:r>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150</a:t>
            </a:fld>
            <a:endParaRPr lang="en-US" dirty="0"/>
          </a:p>
        </p:txBody>
      </p:sp>
    </p:spTree>
    <p:extLst>
      <p:ext uri="{BB962C8B-B14F-4D97-AF65-F5344CB8AC3E}">
        <p14:creationId xmlns:p14="http://schemas.microsoft.com/office/powerpoint/2010/main" val="3107927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Instructor shall discuss </a:t>
            </a:r>
            <a:r>
              <a:rPr lang="en-US" altLang="en-US" sz="2800" dirty="0"/>
              <a:t>The </a:t>
            </a:r>
            <a:r>
              <a:rPr lang="en-US" altLang="en-US" sz="2800" b="0" dirty="0"/>
              <a:t>Mission of OSHA with students. OSHA was first signed into law in 1970 and became effective in April of 1971 by President Richard Nixon. OSHA has been working to fulfil it mission to:</a:t>
            </a:r>
          </a:p>
          <a:p>
            <a:pPr eaLnBrk="1" hangingPunct="1"/>
            <a:r>
              <a:rPr lang="en-US" altLang="en-US" sz="2800" b="0" u="sng" dirty="0"/>
              <a:t>It </a:t>
            </a:r>
            <a:r>
              <a:rPr lang="en-US" altLang="en-US" sz="2800" u="sng" dirty="0"/>
              <a:t>is to assure safe and healthful working conditions for working men and women by setting and enforcing standards and by providing training, outreach, education and assistance. </a:t>
            </a:r>
          </a:p>
          <a:p>
            <a:pPr eaLnBrk="1" hangingPunct="1"/>
            <a:r>
              <a:rPr lang="en-US" altLang="en-US" sz="2800" dirty="0"/>
              <a:t>Some of the things OSHA does to carry out its mission are: </a:t>
            </a:r>
          </a:p>
          <a:p>
            <a:pPr lvl="1" eaLnBrk="1" hangingPunct="1"/>
            <a:r>
              <a:rPr lang="en-US" altLang="en-US" sz="2400" dirty="0"/>
              <a:t>Developing job safety and health standards and enforcing them through worksite inspections. This is the congressional and enforcement sides of OSHA. </a:t>
            </a:r>
          </a:p>
          <a:p>
            <a:pPr lvl="1" eaLnBrk="1" hangingPunct="1"/>
            <a:r>
              <a:rPr lang="en-US" altLang="en-US" sz="2400" dirty="0"/>
              <a:t>Providing training programs to increase knowledge about occupational safety and health. This is part of the role of USF OTI along with providing consultation services to help small employer meet the requirements of the OSH Act.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15</a:t>
            </a:fld>
            <a:endParaRPr lang="en-US" dirty="0"/>
          </a:p>
        </p:txBody>
      </p:sp>
    </p:spTree>
    <p:extLst>
      <p:ext uri="{BB962C8B-B14F-4D97-AF65-F5344CB8AC3E}">
        <p14:creationId xmlns:p14="http://schemas.microsoft.com/office/powerpoint/2010/main" val="3917822334"/>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go over the example picture and note the exposure from the dust. Also asking if</a:t>
            </a:r>
            <a:r>
              <a:rPr lang="en-US" baseline="0" dirty="0"/>
              <a:t> this</a:t>
            </a:r>
            <a:r>
              <a:rPr lang="en-US" dirty="0"/>
              <a:t> methods can be used to control this dust?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Example</a:t>
            </a:r>
            <a:r>
              <a:rPr lang="en-US" baseline="0" dirty="0"/>
              <a:t> of cutting pavers with the proper engineering control method in place. Note no dust. </a:t>
            </a:r>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151</a:t>
            </a:fld>
            <a:endParaRPr lang="en-US" dirty="0"/>
          </a:p>
        </p:txBody>
      </p:sp>
    </p:spTree>
    <p:extLst>
      <p:ext uri="{BB962C8B-B14F-4D97-AF65-F5344CB8AC3E}">
        <p14:creationId xmlns:p14="http://schemas.microsoft.com/office/powerpoint/2010/main" val="3272508106"/>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go over the example picture and note the exposure from the dust. Also asking if this methods can be used to control this dust?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Example</a:t>
            </a:r>
            <a:r>
              <a:rPr lang="en-US" baseline="0" dirty="0"/>
              <a:t> of cutting cement block with the proper engineering control method in place. Note no dust. </a:t>
            </a:r>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152</a:t>
            </a:fld>
            <a:endParaRPr lang="en-US" dirty="0"/>
          </a:p>
        </p:txBody>
      </p:sp>
    </p:spTree>
    <p:extLst>
      <p:ext uri="{BB962C8B-B14F-4D97-AF65-F5344CB8AC3E}">
        <p14:creationId xmlns:p14="http://schemas.microsoft.com/office/powerpoint/2010/main" val="3000084831"/>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go over the example picture and note the exposure from the dust. Also asking if this method can be used to control this dust?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Example</a:t>
            </a:r>
            <a:r>
              <a:rPr lang="en-US" baseline="0" dirty="0"/>
              <a:t> of cutting cement with the proper engineering control method in place. Note no dust. </a:t>
            </a:r>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153</a:t>
            </a:fld>
            <a:endParaRPr lang="en-US" dirty="0"/>
          </a:p>
        </p:txBody>
      </p:sp>
    </p:spTree>
    <p:extLst>
      <p:ext uri="{BB962C8B-B14F-4D97-AF65-F5344CB8AC3E}">
        <p14:creationId xmlns:p14="http://schemas.microsoft.com/office/powerpoint/2010/main" val="1797714242"/>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go over the example picture and note the system on</a:t>
            </a:r>
            <a:r>
              <a:rPr lang="en-US" baseline="0" dirty="0"/>
              <a:t> this unit. </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Example</a:t>
            </a:r>
            <a:r>
              <a:rPr lang="en-US" baseline="0" dirty="0"/>
              <a:t> of cutting tool with the proper engineering control method in place. </a:t>
            </a:r>
            <a:endParaRPr lang="en-US" dirty="0"/>
          </a:p>
          <a:p>
            <a:endParaRPr lang="en-US" dirty="0"/>
          </a:p>
          <a:p>
            <a:r>
              <a:rPr lang="en-US" dirty="0"/>
              <a:t>Click to highlight the water tank.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154</a:t>
            </a:fld>
            <a:endParaRPr lang="en-US" dirty="0"/>
          </a:p>
        </p:txBody>
      </p:sp>
    </p:spTree>
    <p:extLst>
      <p:ext uri="{BB962C8B-B14F-4D97-AF65-F5344CB8AC3E}">
        <p14:creationId xmlns:p14="http://schemas.microsoft.com/office/powerpoint/2010/main" val="99623648"/>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go over the example picture and note the system on</a:t>
            </a:r>
            <a:r>
              <a:rPr lang="en-US" baseline="0" dirty="0"/>
              <a:t> this unit. </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Example</a:t>
            </a:r>
            <a:r>
              <a:rPr lang="en-US" baseline="0" dirty="0"/>
              <a:t> of cutting tool with the proper engineering control method in place. </a:t>
            </a:r>
            <a:endParaRPr lang="en-US" dirty="0"/>
          </a:p>
          <a:p>
            <a:endParaRPr lang="en-US" dirty="0"/>
          </a:p>
          <a:p>
            <a:r>
              <a:rPr lang="en-US" dirty="0"/>
              <a:t>Click to highlight the connection point for water to the saw.</a:t>
            </a:r>
            <a:r>
              <a:rPr lang="en-US" baseline="0" dirty="0"/>
              <a:t> </a:t>
            </a:r>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155</a:t>
            </a:fld>
            <a:endParaRPr lang="en-US" dirty="0"/>
          </a:p>
        </p:txBody>
      </p:sp>
    </p:spTree>
    <p:extLst>
      <p:ext uri="{BB962C8B-B14F-4D97-AF65-F5344CB8AC3E}">
        <p14:creationId xmlns:p14="http://schemas.microsoft.com/office/powerpoint/2010/main" val="2944765332"/>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go over the example picture and note the system on</a:t>
            </a:r>
            <a:r>
              <a:rPr lang="en-US" baseline="0" dirty="0"/>
              <a:t> this unit. </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Example</a:t>
            </a:r>
            <a:r>
              <a:rPr lang="en-US" baseline="0" dirty="0"/>
              <a:t> of cutting tool with the proper engineering control method in place. </a:t>
            </a:r>
            <a:endParaRPr lang="en-US" dirty="0"/>
          </a:p>
          <a:p>
            <a:endParaRPr lang="en-US" dirty="0"/>
          </a:p>
          <a:p>
            <a:r>
              <a:rPr lang="en-US" dirty="0"/>
              <a:t>Click to highlight the tank for water supply.</a:t>
            </a:r>
            <a:r>
              <a:rPr lang="en-US" baseline="0" dirty="0"/>
              <a:t> </a:t>
            </a:r>
          </a:p>
          <a:p>
            <a:endParaRPr lang="en-US" baseline="0" dirty="0"/>
          </a:p>
          <a:p>
            <a:r>
              <a:rPr lang="en-US" baseline="0" dirty="0"/>
              <a:t>Note that this water needs to changed and disposed of safely. Once it dries it is becomes a hazard for clean-up. </a:t>
            </a:r>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156</a:t>
            </a:fld>
            <a:endParaRPr lang="en-US" dirty="0"/>
          </a:p>
        </p:txBody>
      </p:sp>
    </p:spTree>
    <p:extLst>
      <p:ext uri="{BB962C8B-B14F-4D97-AF65-F5344CB8AC3E}">
        <p14:creationId xmlns:p14="http://schemas.microsoft.com/office/powerpoint/2010/main" val="2430610630"/>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sz="1200" b="0" dirty="0"/>
              <a:t>Instructor is to review the steps to ensure compliance:</a:t>
            </a:r>
          </a:p>
          <a:p>
            <a:pPr marL="0" lvl="0" indent="0">
              <a:buNone/>
            </a:pPr>
            <a:endParaRPr lang="en-US" sz="1200" b="1" dirty="0"/>
          </a:p>
          <a:p>
            <a:pPr marL="0" lvl="0" indent="0">
              <a:buNone/>
            </a:pPr>
            <a:r>
              <a:rPr lang="en-US" sz="1200" b="1" dirty="0"/>
              <a:t>Take steps now to ensure the requirements can be met by the compliance dates. </a:t>
            </a:r>
          </a:p>
          <a:p>
            <a:pPr marL="0" lvl="0" indent="0">
              <a:buNone/>
            </a:pPr>
            <a:endParaRPr lang="en-US" sz="1200" dirty="0"/>
          </a:p>
          <a:p>
            <a:pPr marL="0" lvl="0" indent="0">
              <a:buNone/>
            </a:pPr>
            <a:r>
              <a:rPr lang="en-US" sz="1200" b="1" dirty="0" smtClean="0"/>
              <a:t>1. </a:t>
            </a:r>
            <a:r>
              <a:rPr lang="en-US" sz="1200" dirty="0" smtClean="0"/>
              <a:t>Implement </a:t>
            </a:r>
            <a:r>
              <a:rPr lang="en-US" sz="1200" dirty="0"/>
              <a:t>specified exposure control methods in Table 1. </a:t>
            </a:r>
          </a:p>
          <a:p>
            <a:pPr marL="457200" lvl="0" indent="-457200">
              <a:buAutoNum type="arabicPeriod"/>
            </a:pPr>
            <a:endParaRPr lang="en-US" sz="1200" dirty="0"/>
          </a:p>
          <a:p>
            <a:pPr marL="0" lvl="0" indent="0">
              <a:buNone/>
            </a:pPr>
            <a:r>
              <a:rPr lang="en-US" sz="1200" b="1" dirty="0"/>
              <a:t>2. </a:t>
            </a:r>
            <a:r>
              <a:rPr lang="en-US" sz="1200" dirty="0"/>
              <a:t>Complete exposure assessments needed to select appropriate engineering controls and respiratory protection for tasks not in Table 1. </a:t>
            </a:r>
          </a:p>
          <a:p>
            <a:pPr marL="0" lvl="0" indent="0">
              <a:buNone/>
            </a:pPr>
            <a:endParaRPr lang="en-US" sz="1200" dirty="0"/>
          </a:p>
          <a:p>
            <a:pPr marL="0" lvl="0" indent="0">
              <a:buNone/>
            </a:pPr>
            <a:r>
              <a:rPr lang="en-US" sz="1200" b="1" dirty="0"/>
              <a:t>3. </a:t>
            </a:r>
            <a:r>
              <a:rPr lang="en-US" sz="1200" dirty="0"/>
              <a:t>Set up respiratory protection programs where required.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157</a:t>
            </a:fld>
            <a:endParaRPr lang="en-US" dirty="0"/>
          </a:p>
        </p:txBody>
      </p:sp>
    </p:spTree>
    <p:extLst>
      <p:ext uri="{BB962C8B-B14F-4D97-AF65-F5344CB8AC3E}">
        <p14:creationId xmlns:p14="http://schemas.microsoft.com/office/powerpoint/2010/main" val="3101666652"/>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t>Instructor is to review the steps to ensure compliance:</a:t>
            </a:r>
          </a:p>
          <a:p>
            <a:pPr marL="0" lvl="0" indent="0">
              <a:buNone/>
            </a:pPr>
            <a:endParaRPr lang="en-US" sz="1200" b="1" dirty="0"/>
          </a:p>
          <a:p>
            <a:pPr marL="0" lvl="0" indent="0">
              <a:buNone/>
            </a:pPr>
            <a:r>
              <a:rPr lang="en-US" sz="1200" b="1" dirty="0"/>
              <a:t>Take steps now to ensure the requirements can be met by the compliance dates. (Continued)</a:t>
            </a:r>
          </a:p>
          <a:p>
            <a:pPr lvl="0"/>
            <a:endParaRPr lang="en-US" sz="1200" dirty="0"/>
          </a:p>
          <a:p>
            <a:pPr marL="0" lvl="0" indent="0">
              <a:buNone/>
            </a:pPr>
            <a:r>
              <a:rPr lang="en-US" sz="1200" b="1" dirty="0"/>
              <a:t>4</a:t>
            </a:r>
            <a:r>
              <a:rPr lang="en-US" sz="1200" dirty="0"/>
              <a:t>. Get appropriate equipment, controls, and respirators. </a:t>
            </a:r>
          </a:p>
          <a:p>
            <a:pPr marL="0" lvl="0" indent="0">
              <a:buNone/>
            </a:pPr>
            <a:endParaRPr lang="en-US" sz="1200" dirty="0"/>
          </a:p>
          <a:p>
            <a:pPr marL="0" lvl="0" indent="0">
              <a:buNone/>
            </a:pPr>
            <a:r>
              <a:rPr lang="en-US" sz="1200" b="1" dirty="0"/>
              <a:t>5</a:t>
            </a:r>
            <a:r>
              <a:rPr lang="en-US" sz="1200" dirty="0"/>
              <a:t>. Arrange for medical surveillance. </a:t>
            </a:r>
          </a:p>
          <a:p>
            <a:pPr marL="0" lvl="0" indent="0">
              <a:buNone/>
            </a:pPr>
            <a:endParaRPr lang="en-US" sz="1200" dirty="0"/>
          </a:p>
          <a:p>
            <a:pPr marL="0" lvl="0" indent="0">
              <a:buNone/>
            </a:pPr>
            <a:r>
              <a:rPr lang="en-US" sz="1200" b="1" dirty="0"/>
              <a:t>6</a:t>
            </a:r>
            <a:r>
              <a:rPr lang="en-US" sz="1200" dirty="0"/>
              <a:t>. Take actions such as the following to meet all other requirements: a. Determine appropriate housekeeping methods. b. Prepare a written exposure control plan. c. Set up a training program. d. Set up a recordkeeping system.</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158</a:t>
            </a:fld>
            <a:endParaRPr lang="en-US" dirty="0"/>
          </a:p>
        </p:txBody>
      </p:sp>
    </p:spTree>
    <p:extLst>
      <p:ext uri="{BB962C8B-B14F-4D97-AF65-F5344CB8AC3E}">
        <p14:creationId xmlns:p14="http://schemas.microsoft.com/office/powerpoint/2010/main" val="153484032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t>Instructor is to review the health risk, methods of exposure, as well as different control methods:</a:t>
            </a:r>
          </a:p>
          <a:p>
            <a:pPr lvl="0"/>
            <a:endParaRPr lang="en-US" dirty="0"/>
          </a:p>
          <a:p>
            <a:pPr lvl="0"/>
            <a:r>
              <a:rPr lang="en-US" dirty="0"/>
              <a:t>Summary: </a:t>
            </a:r>
          </a:p>
          <a:p>
            <a:pPr lvl="1"/>
            <a:r>
              <a:rPr lang="en-US" dirty="0"/>
              <a:t>Identify the basic health risks, both short and long-term, associated with silica exposure</a:t>
            </a:r>
          </a:p>
          <a:p>
            <a:pPr lvl="1"/>
            <a:r>
              <a:rPr lang="en-US" dirty="0"/>
              <a:t>Identify the basic activities likely to expose workers to silica exposure </a:t>
            </a:r>
          </a:p>
          <a:p>
            <a:pPr lvl="1"/>
            <a:r>
              <a:rPr lang="en-US" dirty="0"/>
              <a:t>Identify some general differences between engineering and administrative controls and PPE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159</a:t>
            </a:fld>
            <a:endParaRPr lang="en-US" dirty="0"/>
          </a:p>
        </p:txBody>
      </p:sp>
    </p:spTree>
    <p:extLst>
      <p:ext uri="{BB962C8B-B14F-4D97-AF65-F5344CB8AC3E}">
        <p14:creationId xmlns:p14="http://schemas.microsoft.com/office/powerpoint/2010/main" val="3339257262"/>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will answer any student questions and then prepare to start Tab</a:t>
            </a:r>
            <a:r>
              <a:rPr lang="en-US" baseline="0" dirty="0"/>
              <a:t> 4. </a:t>
            </a:r>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160</a:t>
            </a:fld>
            <a:endParaRPr lang="en-US" dirty="0"/>
          </a:p>
        </p:txBody>
      </p:sp>
    </p:spTree>
    <p:extLst>
      <p:ext uri="{BB962C8B-B14F-4D97-AF65-F5344CB8AC3E}">
        <p14:creationId xmlns:p14="http://schemas.microsoft.com/office/powerpoint/2010/main" val="3572986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r>
              <a:rPr lang="en-US" altLang="en-US" dirty="0">
                <a:latin typeface="Arial" panose="020B0604020202020204" pitchFamily="34" charset="0"/>
              </a:rPr>
              <a:t>Instructor</a:t>
            </a:r>
            <a:r>
              <a:rPr lang="en-US" altLang="en-US" baseline="0" dirty="0">
                <a:latin typeface="Arial" panose="020B0604020202020204" pitchFamily="34" charset="0"/>
              </a:rPr>
              <a:t> shall review the Employer Responsibilities with the students. </a:t>
            </a:r>
          </a:p>
          <a:p>
            <a:pPr eaLnBrk="1" hangingPunct="1">
              <a:defRPr/>
            </a:pPr>
            <a:r>
              <a:rPr lang="en-US" sz="1200" b="1" dirty="0"/>
              <a:t>Every employer is responsible for the following: </a:t>
            </a:r>
          </a:p>
          <a:p>
            <a:pPr eaLnBrk="1" hangingPunct="1">
              <a:defRPr/>
            </a:pPr>
            <a:r>
              <a:rPr lang="en-US" sz="1200" dirty="0"/>
              <a:t>Provide a workplace free from recognized hazards and comply with OSHA standards,</a:t>
            </a:r>
            <a:endParaRPr lang="en-US" sz="1200" b="1" dirty="0"/>
          </a:p>
          <a:p>
            <a:pPr eaLnBrk="1" hangingPunct="1">
              <a:defRPr/>
            </a:pPr>
            <a:r>
              <a:rPr lang="en-US" sz="1200" dirty="0"/>
              <a:t>Provide training required by OSHA standards, employees are to be trained in any activity and about the hazards of that activity or chemicals use. </a:t>
            </a:r>
          </a:p>
          <a:p>
            <a:pPr eaLnBrk="1" hangingPunct="1">
              <a:defRPr/>
            </a:pPr>
            <a:r>
              <a:rPr lang="en-US" sz="1200" dirty="0"/>
              <a:t>Keep records of injuries and illnesses, that happen at work. </a:t>
            </a:r>
          </a:p>
          <a:p>
            <a:pPr eaLnBrk="1" hangingPunct="1">
              <a:defRPr/>
            </a:pPr>
            <a:r>
              <a:rPr lang="en-US" sz="1200" dirty="0"/>
              <a:t>Provide medical exams when required by OSHA standards and provide workers access to their exposure and medical records, things like silica, lead, hexavalent, hearing, and others require medical testing on a regular basis. </a:t>
            </a:r>
            <a:endParaRPr lang="en-US" sz="1200" b="1" dirty="0"/>
          </a:p>
          <a:p>
            <a:pPr eaLnBrk="1" hangingPunct="1">
              <a:defRPr/>
            </a:pPr>
            <a:r>
              <a:rPr lang="en-US" sz="1200" dirty="0"/>
              <a:t>Not discriminate against workers who exercise their rights under the Act (Section 11(c)), employees have the right to report employers that do not address hazards in the workplace once identified. </a:t>
            </a:r>
            <a:endParaRPr lang="en-US" sz="1200" b="1" dirty="0"/>
          </a:p>
          <a:p>
            <a:pPr eaLnBrk="1" hangingPunct="1">
              <a:defRPr/>
            </a:pPr>
            <a:r>
              <a:rPr lang="en-US" sz="1200" dirty="0"/>
              <a:t>Post OSHA citations and hazard correction notices,</a:t>
            </a:r>
            <a:endParaRPr lang="en-US" sz="1200" b="1" dirty="0"/>
          </a:p>
          <a:p>
            <a:pPr eaLnBrk="1" hangingPunct="1">
              <a:defRPr/>
            </a:pPr>
            <a:r>
              <a:rPr lang="en-US" sz="1200" dirty="0"/>
              <a:t>Provide and pay for most PPE that is required for the task. </a:t>
            </a:r>
          </a:p>
          <a:p>
            <a:pPr eaLnBrk="1" hangingPunct="1">
              <a:defRPr/>
            </a:pPr>
            <a:endParaRPr lang="en-US" sz="1200" b="1" dirty="0"/>
          </a:p>
          <a:p>
            <a:endParaRPr lang="en-US" altLang="en-US"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altLang="en-US" dirty="0">
              <a:latin typeface="Arial" panose="020B0604020202020204" pitchFamily="34" charset="0"/>
            </a:endParaRPr>
          </a:p>
        </p:txBody>
      </p:sp>
      <p:sp>
        <p:nvSpPr>
          <p:cNvPr id="58372" name="Header Placeholder 3"/>
          <p:cNvSpPr>
            <a:spLocks noGrp="1"/>
          </p:cNvSpPr>
          <p:nvPr>
            <p:ph type="hdr" sz="quarter"/>
          </p:nvPr>
        </p:nvSpPr>
        <p:spPr/>
        <p:txBody>
          <a:bodyPr/>
          <a:lstStyle>
            <a:lvl1pPr defTabSz="965200" eaLnBrk="0" hangingPunct="0">
              <a:defRPr>
                <a:solidFill>
                  <a:schemeClr val="tx1"/>
                </a:solidFill>
                <a:latin typeface="Arial" pitchFamily="34" charset="0"/>
              </a:defRPr>
            </a:lvl1pPr>
            <a:lvl2pPr marL="742950" indent="-285750" defTabSz="965200" eaLnBrk="0" hangingPunct="0">
              <a:defRPr>
                <a:solidFill>
                  <a:schemeClr val="tx1"/>
                </a:solidFill>
                <a:latin typeface="Arial" pitchFamily="34" charset="0"/>
              </a:defRPr>
            </a:lvl2pPr>
            <a:lvl3pPr marL="1143000" indent="-228600" defTabSz="965200" eaLnBrk="0" hangingPunct="0">
              <a:defRPr>
                <a:solidFill>
                  <a:schemeClr val="tx1"/>
                </a:solidFill>
                <a:latin typeface="Arial" pitchFamily="34" charset="0"/>
              </a:defRPr>
            </a:lvl3pPr>
            <a:lvl4pPr marL="1600200" indent="-228600" defTabSz="965200" eaLnBrk="0" hangingPunct="0">
              <a:defRPr>
                <a:solidFill>
                  <a:schemeClr val="tx1"/>
                </a:solidFill>
                <a:latin typeface="Arial" pitchFamily="34" charset="0"/>
              </a:defRPr>
            </a:lvl4pPr>
            <a:lvl5pPr marL="2057400" indent="-228600" defTabSz="965200" eaLnBrk="0" hangingPunct="0">
              <a:defRPr>
                <a:solidFill>
                  <a:schemeClr val="tx1"/>
                </a:solidFill>
                <a:latin typeface="Arial" pitchFamily="34" charset="0"/>
              </a:defRPr>
            </a:lvl5pPr>
            <a:lvl6pPr marL="2514600" indent="-228600" defTabSz="965200" eaLnBrk="0" fontAlgn="base" hangingPunct="0">
              <a:spcBef>
                <a:spcPct val="0"/>
              </a:spcBef>
              <a:spcAft>
                <a:spcPct val="0"/>
              </a:spcAft>
              <a:defRPr>
                <a:solidFill>
                  <a:schemeClr val="tx1"/>
                </a:solidFill>
                <a:latin typeface="Arial" pitchFamily="34" charset="0"/>
              </a:defRPr>
            </a:lvl6pPr>
            <a:lvl7pPr marL="2971800" indent="-228600" defTabSz="965200" eaLnBrk="0" fontAlgn="base" hangingPunct="0">
              <a:spcBef>
                <a:spcPct val="0"/>
              </a:spcBef>
              <a:spcAft>
                <a:spcPct val="0"/>
              </a:spcAft>
              <a:defRPr>
                <a:solidFill>
                  <a:schemeClr val="tx1"/>
                </a:solidFill>
                <a:latin typeface="Arial" pitchFamily="34" charset="0"/>
              </a:defRPr>
            </a:lvl7pPr>
            <a:lvl8pPr marL="3429000" indent="-228600" defTabSz="965200" eaLnBrk="0" fontAlgn="base" hangingPunct="0">
              <a:spcBef>
                <a:spcPct val="0"/>
              </a:spcBef>
              <a:spcAft>
                <a:spcPct val="0"/>
              </a:spcAft>
              <a:defRPr>
                <a:solidFill>
                  <a:schemeClr val="tx1"/>
                </a:solidFill>
                <a:latin typeface="Arial" pitchFamily="34" charset="0"/>
              </a:defRPr>
            </a:lvl8pPr>
            <a:lvl9pPr marL="3886200" indent="-228600" defTabSz="965200" eaLnBrk="0" fontAlgn="base" hangingPunct="0">
              <a:spcBef>
                <a:spcPct val="0"/>
              </a:spcBef>
              <a:spcAft>
                <a:spcPct val="0"/>
              </a:spcAft>
              <a:defRPr>
                <a:solidFill>
                  <a:schemeClr val="tx1"/>
                </a:solidFill>
                <a:latin typeface="Arial" pitchFamily="34" charset="0"/>
              </a:defRPr>
            </a:lvl9pPr>
          </a:lstStyle>
          <a:p>
            <a:pPr eaLnBrk="1" hangingPunct="1">
              <a:defRPr/>
            </a:pPr>
            <a:r>
              <a:rPr lang="en-US" altLang="en-US"/>
              <a:t>Introduction to OSHA Lesson</a:t>
            </a:r>
          </a:p>
        </p:txBody>
      </p:sp>
      <p:sp>
        <p:nvSpPr>
          <p:cNvPr id="58373" name="Footer Placeholder 4"/>
          <p:cNvSpPr>
            <a:spLocks noGrp="1"/>
          </p:cNvSpPr>
          <p:nvPr>
            <p:ph type="ftr" sz="quarter" idx="4"/>
          </p:nvPr>
        </p:nvSpPr>
        <p:spPr/>
        <p:txBody>
          <a:bodyPr/>
          <a:lstStyle>
            <a:lvl1pPr defTabSz="965200" eaLnBrk="0" hangingPunct="0">
              <a:defRPr>
                <a:solidFill>
                  <a:schemeClr val="tx1"/>
                </a:solidFill>
                <a:latin typeface="Arial" pitchFamily="34" charset="0"/>
              </a:defRPr>
            </a:lvl1pPr>
            <a:lvl2pPr marL="742950" indent="-285750" defTabSz="965200" eaLnBrk="0" hangingPunct="0">
              <a:defRPr>
                <a:solidFill>
                  <a:schemeClr val="tx1"/>
                </a:solidFill>
                <a:latin typeface="Arial" pitchFamily="34" charset="0"/>
              </a:defRPr>
            </a:lvl2pPr>
            <a:lvl3pPr marL="1143000" indent="-228600" defTabSz="965200" eaLnBrk="0" hangingPunct="0">
              <a:defRPr>
                <a:solidFill>
                  <a:schemeClr val="tx1"/>
                </a:solidFill>
                <a:latin typeface="Arial" pitchFamily="34" charset="0"/>
              </a:defRPr>
            </a:lvl3pPr>
            <a:lvl4pPr marL="1600200" indent="-228600" defTabSz="965200" eaLnBrk="0" hangingPunct="0">
              <a:defRPr>
                <a:solidFill>
                  <a:schemeClr val="tx1"/>
                </a:solidFill>
                <a:latin typeface="Arial" pitchFamily="34" charset="0"/>
              </a:defRPr>
            </a:lvl4pPr>
            <a:lvl5pPr marL="2057400" indent="-228600" defTabSz="965200" eaLnBrk="0" hangingPunct="0">
              <a:defRPr>
                <a:solidFill>
                  <a:schemeClr val="tx1"/>
                </a:solidFill>
                <a:latin typeface="Arial" pitchFamily="34" charset="0"/>
              </a:defRPr>
            </a:lvl5pPr>
            <a:lvl6pPr marL="2514600" indent="-228600" defTabSz="965200" eaLnBrk="0" fontAlgn="base" hangingPunct="0">
              <a:spcBef>
                <a:spcPct val="0"/>
              </a:spcBef>
              <a:spcAft>
                <a:spcPct val="0"/>
              </a:spcAft>
              <a:defRPr>
                <a:solidFill>
                  <a:schemeClr val="tx1"/>
                </a:solidFill>
                <a:latin typeface="Arial" pitchFamily="34" charset="0"/>
              </a:defRPr>
            </a:lvl6pPr>
            <a:lvl7pPr marL="2971800" indent="-228600" defTabSz="965200" eaLnBrk="0" fontAlgn="base" hangingPunct="0">
              <a:spcBef>
                <a:spcPct val="0"/>
              </a:spcBef>
              <a:spcAft>
                <a:spcPct val="0"/>
              </a:spcAft>
              <a:defRPr>
                <a:solidFill>
                  <a:schemeClr val="tx1"/>
                </a:solidFill>
                <a:latin typeface="Arial" pitchFamily="34" charset="0"/>
              </a:defRPr>
            </a:lvl7pPr>
            <a:lvl8pPr marL="3429000" indent="-228600" defTabSz="965200" eaLnBrk="0" fontAlgn="base" hangingPunct="0">
              <a:spcBef>
                <a:spcPct val="0"/>
              </a:spcBef>
              <a:spcAft>
                <a:spcPct val="0"/>
              </a:spcAft>
              <a:defRPr>
                <a:solidFill>
                  <a:schemeClr val="tx1"/>
                </a:solidFill>
                <a:latin typeface="Arial" pitchFamily="34" charset="0"/>
              </a:defRPr>
            </a:lvl8pPr>
            <a:lvl9pPr marL="3886200" indent="-228600" defTabSz="965200" eaLnBrk="0" fontAlgn="base" hangingPunct="0">
              <a:spcBef>
                <a:spcPct val="0"/>
              </a:spcBef>
              <a:spcAft>
                <a:spcPct val="0"/>
              </a:spcAft>
              <a:defRPr>
                <a:solidFill>
                  <a:schemeClr val="tx1"/>
                </a:solidFill>
                <a:latin typeface="Arial" pitchFamily="34" charset="0"/>
              </a:defRPr>
            </a:lvl9pPr>
          </a:lstStyle>
          <a:p>
            <a:pPr eaLnBrk="1" hangingPunct="1">
              <a:defRPr/>
            </a:pPr>
            <a:r>
              <a:rPr lang="en-US" altLang="en-US" dirty="0"/>
              <a:t>Revised 04.2014</a:t>
            </a:r>
          </a:p>
        </p:txBody>
      </p:sp>
      <p:sp>
        <p:nvSpPr>
          <p:cNvPr id="39942" name="Slide Number Placeholder 5"/>
          <p:cNvSpPr>
            <a:spLocks noGrp="1"/>
          </p:cNvSpPr>
          <p:nvPr>
            <p:ph type="sldNum" sz="quarter" idx="5"/>
          </p:nvPr>
        </p:nvSpPr>
        <p:spPr>
          <a:noFill/>
        </p:spPr>
        <p:txBody>
          <a:bodyPr/>
          <a:lstStyle>
            <a:lvl1pPr defTabSz="965200">
              <a:spcBef>
                <a:spcPct val="30000"/>
              </a:spcBef>
              <a:defRPr sz="1200">
                <a:solidFill>
                  <a:schemeClr val="tx1"/>
                </a:solidFill>
                <a:latin typeface="Arial" panose="020B0604020202020204" pitchFamily="34" charset="0"/>
              </a:defRPr>
            </a:lvl1pPr>
            <a:lvl2pPr marL="742950" indent="-285750" defTabSz="965200">
              <a:spcBef>
                <a:spcPct val="30000"/>
              </a:spcBef>
              <a:defRPr sz="1200">
                <a:solidFill>
                  <a:schemeClr val="tx1"/>
                </a:solidFill>
                <a:latin typeface="Arial" panose="020B0604020202020204" pitchFamily="34" charset="0"/>
              </a:defRPr>
            </a:lvl2pPr>
            <a:lvl3pPr marL="1143000" indent="-228600" defTabSz="965200">
              <a:spcBef>
                <a:spcPct val="30000"/>
              </a:spcBef>
              <a:defRPr sz="1200">
                <a:solidFill>
                  <a:schemeClr val="tx1"/>
                </a:solidFill>
                <a:latin typeface="Arial" panose="020B0604020202020204" pitchFamily="34" charset="0"/>
              </a:defRPr>
            </a:lvl3pPr>
            <a:lvl4pPr marL="1600200" indent="-228600" defTabSz="965200">
              <a:spcBef>
                <a:spcPct val="30000"/>
              </a:spcBef>
              <a:defRPr sz="1200">
                <a:solidFill>
                  <a:schemeClr val="tx1"/>
                </a:solidFill>
                <a:latin typeface="Arial" panose="020B0604020202020204" pitchFamily="34" charset="0"/>
              </a:defRPr>
            </a:lvl4pPr>
            <a:lvl5pPr marL="2057400" indent="-228600" defTabSz="965200">
              <a:spcBef>
                <a:spcPct val="30000"/>
              </a:spcBef>
              <a:defRPr sz="1200">
                <a:solidFill>
                  <a:schemeClr val="tx1"/>
                </a:solidFill>
                <a:latin typeface="Arial" panose="020B0604020202020204" pitchFamily="34" charset="0"/>
              </a:defRPr>
            </a:lvl5pPr>
            <a:lvl6pPr marL="2514600" indent="-228600" defTabSz="965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5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5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5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C876D7A-172F-4982-9A22-568000AC7CE3}" type="slidenum">
              <a:rPr lang="en-US" altLang="en-US" smtClean="0"/>
              <a:pPr>
                <a:spcBef>
                  <a:spcPct val="0"/>
                </a:spcBef>
              </a:pPr>
              <a:t>16</a:t>
            </a:fld>
            <a:endParaRPr lang="en-US" altLang="en-US"/>
          </a:p>
        </p:txBody>
      </p:sp>
    </p:spTree>
    <p:extLst>
      <p:ext uri="{BB962C8B-B14F-4D97-AF65-F5344CB8AC3E}">
        <p14:creationId xmlns:p14="http://schemas.microsoft.com/office/powerpoint/2010/main" val="2139482008"/>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Instructor will welcome students back.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altLang="en-US" dirty="0">
              <a:ea typeface="ＭＳ Ｐゴシック" pitchFamily="34" charset="-128"/>
            </a:endParaRPr>
          </a:p>
        </p:txBody>
      </p:sp>
    </p:spTree>
    <p:extLst>
      <p:ext uri="{BB962C8B-B14F-4D97-AF65-F5344CB8AC3E}">
        <p14:creationId xmlns:p14="http://schemas.microsoft.com/office/powerpoint/2010/main" val="2228404437"/>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to review the Objectives with the students. </a:t>
            </a:r>
          </a:p>
          <a:p>
            <a:endParaRPr lang="en-US" dirty="0"/>
          </a:p>
          <a:p>
            <a:r>
              <a:rPr lang="en-US" dirty="0"/>
              <a:t>Terminal Objective:</a:t>
            </a:r>
          </a:p>
          <a:p>
            <a:pPr lvl="1"/>
            <a:r>
              <a:rPr lang="en-US" dirty="0"/>
              <a:t>Trainees will be able to describe the control  methods of the new silica standard for construction	</a:t>
            </a:r>
          </a:p>
          <a:p>
            <a:r>
              <a:rPr lang="en-US" dirty="0"/>
              <a:t>Enabling Objective: </a:t>
            </a:r>
          </a:p>
          <a:p>
            <a:pPr lvl="1"/>
            <a:r>
              <a:rPr lang="en-US" dirty="0"/>
              <a:t>Identify general differences between the old and new silica standard </a:t>
            </a:r>
          </a:p>
          <a:p>
            <a:pPr lvl="1"/>
            <a:r>
              <a:rPr lang="en-US" dirty="0"/>
              <a:t>Identify general the areas of the new standard that trainees should be concerned with</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163</a:t>
            </a:fld>
            <a:endParaRPr lang="en-US" dirty="0"/>
          </a:p>
        </p:txBody>
      </p:sp>
    </p:spTree>
    <p:extLst>
      <p:ext uri="{BB962C8B-B14F-4D97-AF65-F5344CB8AC3E}">
        <p14:creationId xmlns:p14="http://schemas.microsoft.com/office/powerpoint/2010/main" val="715155760"/>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to review major provision of the Construction Standard on Silica with the students.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indent="0">
              <a:buNone/>
            </a:pPr>
            <a:r>
              <a:rPr lang="en-US" sz="1200" b="1" dirty="0"/>
              <a:t>Major Provisions </a:t>
            </a:r>
            <a:r>
              <a:rPr lang="en-US" sz="1200" dirty="0"/>
              <a:t>of the Construction Standard the standard for construction includes provisions for employers to: </a:t>
            </a:r>
          </a:p>
          <a:p>
            <a:pPr marL="0" indent="0">
              <a:buNone/>
            </a:pPr>
            <a:r>
              <a:rPr lang="en-US" sz="1200" dirty="0"/>
              <a:t>• Measure the amount of silica that workers are exposed to if it may be at or above an action level of </a:t>
            </a:r>
            <a:r>
              <a:rPr lang="en-US" sz="1200" b="1" dirty="0"/>
              <a:t>25 </a:t>
            </a:r>
            <a:r>
              <a:rPr lang="en-US" sz="1200" b="1" dirty="0" err="1"/>
              <a:t>μg</a:t>
            </a:r>
            <a:r>
              <a:rPr lang="en-US" sz="1200" b="1" dirty="0"/>
              <a:t>/m</a:t>
            </a:r>
            <a:r>
              <a:rPr lang="en-US" sz="1200" b="1" baseline="30000" dirty="0"/>
              <a:t>3</a:t>
            </a:r>
            <a:r>
              <a:rPr lang="en-US" sz="1200" b="1" dirty="0"/>
              <a:t> </a:t>
            </a:r>
            <a:r>
              <a:rPr lang="en-US" sz="1200" dirty="0"/>
              <a:t>(micrograms of silica per cubic meter of air), averaged over an 8-hour day; </a:t>
            </a:r>
          </a:p>
          <a:p>
            <a:pPr marL="0" indent="0">
              <a:buNone/>
            </a:pPr>
            <a:r>
              <a:rPr lang="en-US" sz="1200" dirty="0"/>
              <a:t>• Protect workers from respirable crystalline silica exposures above the PEL of </a:t>
            </a:r>
            <a:r>
              <a:rPr lang="en-US" sz="1200" b="1" dirty="0"/>
              <a:t>50 </a:t>
            </a:r>
            <a:r>
              <a:rPr lang="en-US" sz="1200" b="1" dirty="0" err="1"/>
              <a:t>μg</a:t>
            </a:r>
            <a:r>
              <a:rPr lang="en-US" sz="1200" b="1" dirty="0"/>
              <a:t>/m</a:t>
            </a:r>
            <a:r>
              <a:rPr lang="en-US" sz="1200" b="1" baseline="30000" dirty="0"/>
              <a:t>3</a:t>
            </a:r>
            <a:r>
              <a:rPr lang="en-US" sz="1200" dirty="0"/>
              <a:t>, averaged over an 8-hour day; </a:t>
            </a:r>
          </a:p>
          <a:p>
            <a:pPr marL="0" indent="0">
              <a:buNone/>
            </a:pPr>
            <a:r>
              <a:rPr lang="en-US" sz="1200" dirty="0"/>
              <a:t>• Limit workers’ access to areas where they could be exposed above the PEL; </a:t>
            </a:r>
          </a:p>
          <a:p>
            <a:pPr marL="0" indent="0">
              <a:buNone/>
            </a:pPr>
            <a:r>
              <a:rPr lang="en-US" sz="1200" dirty="0"/>
              <a:t>• Use dust controls to protect workers from silica exposures above the PEL;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164</a:t>
            </a:fld>
            <a:endParaRPr lang="en-US" dirty="0"/>
          </a:p>
        </p:txBody>
      </p:sp>
    </p:spTree>
    <p:extLst>
      <p:ext uri="{BB962C8B-B14F-4D97-AF65-F5344CB8AC3E}">
        <p14:creationId xmlns:p14="http://schemas.microsoft.com/office/powerpoint/2010/main" val="139647184"/>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to review major provision of the Construction Standard on Silica with the students. </a:t>
            </a:r>
          </a:p>
          <a:p>
            <a:pPr marL="0" lvl="0" indent="0">
              <a:buNone/>
            </a:pPr>
            <a:endParaRPr lang="en-US" sz="1200" b="1" dirty="0"/>
          </a:p>
          <a:p>
            <a:pPr marL="0" lvl="0" indent="0">
              <a:buNone/>
            </a:pPr>
            <a:r>
              <a:rPr lang="en-US" sz="1200" b="1" dirty="0"/>
              <a:t>Major Provisions (continued)</a:t>
            </a:r>
          </a:p>
          <a:p>
            <a:pPr marL="0" lvl="0" indent="0">
              <a:buNone/>
            </a:pPr>
            <a:r>
              <a:rPr lang="en-US" sz="1200" dirty="0"/>
              <a:t>• Provide respirators to workers when dust controls cannot limit exposures to the PEL; </a:t>
            </a:r>
          </a:p>
          <a:p>
            <a:pPr marL="0" lvl="0" indent="0">
              <a:buNone/>
            </a:pPr>
            <a:r>
              <a:rPr lang="en-US" sz="1200" dirty="0"/>
              <a:t>• Offer medical exams—including chest X-rays and lung function tests—every three years for workers exposed above the PEL for 30 or more days per year; </a:t>
            </a:r>
          </a:p>
          <a:p>
            <a:pPr marL="0" lvl="0" indent="0">
              <a:buNone/>
            </a:pPr>
            <a:r>
              <a:rPr lang="en-US" sz="1200" dirty="0"/>
              <a:t>• Train workers on work operations that result in silica exposure and ways to limit exposure; and </a:t>
            </a:r>
          </a:p>
          <a:p>
            <a:pPr marL="0" lvl="0" indent="0">
              <a:buNone/>
            </a:pPr>
            <a:r>
              <a:rPr lang="en-US" sz="1200" dirty="0"/>
              <a:t>• Keep records of workers’ silica exposure and medical exams.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165</a:t>
            </a:fld>
            <a:endParaRPr lang="en-US" dirty="0"/>
          </a:p>
        </p:txBody>
      </p:sp>
    </p:spTree>
    <p:extLst>
      <p:ext uri="{BB962C8B-B14F-4D97-AF65-F5344CB8AC3E}">
        <p14:creationId xmlns:p14="http://schemas.microsoft.com/office/powerpoint/2010/main" val="3344926719"/>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a:t>
            </a:r>
            <a:r>
              <a:rPr lang="en-US" baseline="0" dirty="0"/>
              <a:t> inform </a:t>
            </a:r>
            <a:r>
              <a:rPr lang="en-US" dirty="0"/>
              <a:t>the students about the next session is on control methods.</a:t>
            </a:r>
            <a:r>
              <a:rPr lang="en-US" baseline="0"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t>Control Methods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t>In this section specific control measures will be discuss.</a:t>
            </a:r>
            <a:r>
              <a:rPr lang="en-US" sz="1200" b="0" baseline="0" dirty="0"/>
              <a:t> </a:t>
            </a:r>
            <a:endParaRPr lang="en-US" sz="1200" b="0"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166</a:t>
            </a:fld>
            <a:endParaRPr lang="en-US" dirty="0"/>
          </a:p>
        </p:txBody>
      </p:sp>
    </p:spTree>
    <p:extLst>
      <p:ext uri="{BB962C8B-B14F-4D97-AF65-F5344CB8AC3E}">
        <p14:creationId xmlns:p14="http://schemas.microsoft.com/office/powerpoint/2010/main" val="3425455843"/>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to the two methods to prevent exposure to Silica with the students.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The </a:t>
            </a:r>
            <a:r>
              <a:rPr lang="en-US" sz="1200" b="1" dirty="0"/>
              <a:t>silica standard </a:t>
            </a:r>
            <a:r>
              <a:rPr lang="en-US" sz="1200" dirty="0"/>
              <a:t>for construction provides a flexible approach for construction employers to achieve compliance. The standard includes Table 1, which lists 18 common tasks using various types of tools or equipment found at construction sites. For each employee engaged in a task in Table 1, employers who choose to follow the Table for that task are required to fully and properly implement the engineering controls, work practices, and respiratory protection specified in Table 1. Employers who comply with Table 1 are not required to conduct exposure assessments or comply with a PEL for those employees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167</a:t>
            </a:fld>
            <a:endParaRPr lang="en-US" dirty="0"/>
          </a:p>
        </p:txBody>
      </p:sp>
    </p:spTree>
    <p:extLst>
      <p:ext uri="{BB962C8B-B14F-4D97-AF65-F5344CB8AC3E}">
        <p14:creationId xmlns:p14="http://schemas.microsoft.com/office/powerpoint/2010/main" val="1222088976"/>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a:t>
            </a:r>
          </a:p>
          <a:p>
            <a:pPr marL="0" marR="0" lvl="0" indent="0" algn="l" defTabSz="914400" rtl="0" eaLnBrk="1" fontAlgn="t" latinLnBrk="0" hangingPunct="1">
              <a:lnSpc>
                <a:spcPct val="100000"/>
              </a:lnSpc>
              <a:spcBef>
                <a:spcPct val="30000"/>
              </a:spcBef>
              <a:spcAft>
                <a:spcPct val="0"/>
              </a:spcAft>
              <a:buClrTx/>
              <a:buSzTx/>
              <a:buFontTx/>
              <a:buNone/>
              <a:tabLst/>
              <a:defRPr/>
            </a:pPr>
            <a:r>
              <a:rPr lang="en-US" dirty="0"/>
              <a:t> </a:t>
            </a:r>
          </a:p>
          <a:p>
            <a:pPr rtl="0" eaLnBrk="1" fontAlgn="t" latinLnBrk="0" hangingPunct="1"/>
            <a:r>
              <a:rPr lang="en-US" sz="1200" b="0" i="0" u="none" strike="noStrike" kern="1200" dirty="0">
                <a:solidFill>
                  <a:schemeClr val="tx1"/>
                </a:solidFill>
                <a:effectLst/>
                <a:latin typeface="Arial" charset="0"/>
                <a:ea typeface="ＭＳ Ｐゴシック" charset="-128"/>
                <a:cs typeface="+mn-cs"/>
              </a:rPr>
              <a:t>(</a:t>
            </a:r>
            <a:r>
              <a:rPr lang="en-US" sz="1200" b="0" i="0" u="none" strike="noStrike" kern="1200" dirty="0" err="1">
                <a:solidFill>
                  <a:schemeClr val="tx1"/>
                </a:solidFill>
                <a:effectLst/>
                <a:latin typeface="Arial" charset="0"/>
                <a:ea typeface="ＭＳ Ｐゴシック" charset="-128"/>
                <a:cs typeface="+mn-cs"/>
              </a:rPr>
              <a:t>i</a:t>
            </a:r>
            <a:r>
              <a:rPr lang="en-US" sz="1200" b="0" i="0" u="none" strike="noStrike" kern="1200" dirty="0">
                <a:solidFill>
                  <a:schemeClr val="tx1"/>
                </a:solidFill>
                <a:effectLst/>
                <a:latin typeface="Arial" charset="0"/>
                <a:ea typeface="ＭＳ Ｐゴシック" charset="-128"/>
                <a:cs typeface="+mn-cs"/>
              </a:rPr>
              <a:t>) Stationary masonry saws</a:t>
            </a:r>
          </a:p>
          <a:p>
            <a:pPr rtl="0" eaLnBrk="1" fontAlgn="t" latinLnBrk="0" hangingPunct="1"/>
            <a:r>
              <a:rPr lang="en-US" sz="1200" b="0" i="0" u="none" strike="noStrike" kern="1200" dirty="0">
                <a:solidFill>
                  <a:schemeClr val="tx1"/>
                </a:solidFill>
                <a:effectLst/>
                <a:latin typeface="Arial" charset="0"/>
                <a:ea typeface="ＭＳ Ｐゴシック" charset="-128"/>
                <a:cs typeface="+mn-cs"/>
              </a:rPr>
              <a:t>Use saw equipped with integrated water delivery system that continuously feeds water to the blade. Operate and maintain tool in accordance with manufacturer’s instructions to minimize dust emissions.</a:t>
            </a:r>
          </a:p>
          <a:p>
            <a:endParaRPr lang="en-US" dirty="0"/>
          </a:p>
          <a:p>
            <a:pPr rtl="0" eaLnBrk="1" fontAlgn="t" latinLnBrk="0" hangingPunct="1"/>
            <a:r>
              <a:rPr lang="en-US" sz="1200" b="0" i="0" u="none" strike="noStrike" kern="1200" dirty="0">
                <a:solidFill>
                  <a:schemeClr val="tx1"/>
                </a:solidFill>
                <a:effectLst/>
                <a:latin typeface="Arial" charset="0"/>
                <a:ea typeface="ＭＳ Ｐゴシック" charset="-128"/>
                <a:cs typeface="+mn-cs"/>
              </a:rPr>
              <a:t>(ii) Handheld power saws (any blade diameter)</a:t>
            </a:r>
          </a:p>
          <a:p>
            <a:pPr rtl="0" eaLnBrk="1" fontAlgn="b" latinLnBrk="0" hangingPunct="1"/>
            <a:r>
              <a:rPr lang="en-US" sz="1200" b="0" i="0" u="none" strike="noStrike" kern="1200" dirty="0">
                <a:solidFill>
                  <a:schemeClr val="tx1"/>
                </a:solidFill>
                <a:effectLst/>
                <a:latin typeface="Arial" charset="0"/>
                <a:ea typeface="ＭＳ Ｐゴシック" charset="-128"/>
                <a:cs typeface="+mn-cs"/>
              </a:rPr>
              <a:t>Use saw equipped with integrated water delivery system that continuously feeds water to the blade. Operate and maintain tool in accordance with manufacturer’s instructions to minimize dust emissions . − When used outdoors. − When used indoors or in an enclosed area.</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168</a:t>
            </a:fld>
            <a:endParaRPr lang="en-US" dirty="0"/>
          </a:p>
        </p:txBody>
      </p:sp>
    </p:spTree>
    <p:extLst>
      <p:ext uri="{BB962C8B-B14F-4D97-AF65-F5344CB8AC3E}">
        <p14:creationId xmlns:p14="http://schemas.microsoft.com/office/powerpoint/2010/main" val="2444200775"/>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u="sng"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u="sng" dirty="0"/>
              <a:t>Stationary masonry saws </a:t>
            </a:r>
            <a:r>
              <a:rPr lang="en-US" sz="1200" dirty="0"/>
              <a:t>must be equipped with an integrated water delivery system (commercially developed specifically for the type of tool in use) that continuously feeds water to the blade. The water delivery system usually includes a nozzle for spraying water attached near the blade that is connected to a water basin by a hose and pump. The tool must be operated and maintained in accordance with manufacturer’s instructions to minimize dust emissions. Stationary masonry saws equipped with an integrated system for blade cooling also suppress dust and meet the requirements of Table 1.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169</a:t>
            </a:fld>
            <a:endParaRPr lang="en-US" dirty="0"/>
          </a:p>
        </p:txBody>
      </p:sp>
    </p:spTree>
    <p:extLst>
      <p:ext uri="{BB962C8B-B14F-4D97-AF65-F5344CB8AC3E}">
        <p14:creationId xmlns:p14="http://schemas.microsoft.com/office/powerpoint/2010/main" val="2574476730"/>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pPr marL="0" indent="0">
              <a:buNone/>
            </a:pPr>
            <a:endParaRPr lang="en-US" sz="1200" dirty="0"/>
          </a:p>
          <a:p>
            <a:pPr marL="0" indent="0">
              <a:buNone/>
            </a:pPr>
            <a:r>
              <a:rPr lang="en-US" sz="1200" dirty="0"/>
              <a:t>Full and proper implementation of water controls on stationary masonry saws requires the employer to ensure that: </a:t>
            </a:r>
          </a:p>
          <a:p>
            <a:r>
              <a:rPr lang="en-US" sz="1200" dirty="0"/>
              <a:t> An adequate supply of water for dust suppression is used;  </a:t>
            </a:r>
          </a:p>
          <a:p>
            <a:r>
              <a:rPr lang="en-US" sz="1200" dirty="0"/>
              <a:t>The spray nozzle is working properly to apply water at the point of dust generation; </a:t>
            </a:r>
          </a:p>
          <a:p>
            <a:r>
              <a:rPr lang="en-US" sz="1200" dirty="0"/>
              <a:t>The spray nozzle is not clogged or damaged; and  </a:t>
            </a:r>
          </a:p>
          <a:p>
            <a:r>
              <a:rPr lang="en-US" sz="1200" dirty="0"/>
              <a:t>All hoses and connections are intact.</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170</a:t>
            </a:fld>
            <a:endParaRPr lang="en-US" dirty="0"/>
          </a:p>
        </p:txBody>
      </p:sp>
    </p:spTree>
    <p:extLst>
      <p:ext uri="{BB962C8B-B14F-4D97-AF65-F5344CB8AC3E}">
        <p14:creationId xmlns:p14="http://schemas.microsoft.com/office/powerpoint/2010/main" val="117669529"/>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endParaRPr lang="en-US" sz="1200" dirty="0"/>
          </a:p>
          <a:p>
            <a:r>
              <a:rPr lang="en-US" sz="1200" dirty="0"/>
              <a:t>Table 1 does not specify a minimum flow rate; however, water must be applied at the flow rates specified by the manufacturer.</a:t>
            </a:r>
          </a:p>
          <a:p>
            <a:r>
              <a:rPr lang="en-US" sz="1200" dirty="0"/>
              <a:t>When using a stationary masonry saw indoors or in an enclosed space (areas where airborne dust can buildup, such as a structure with a roof and three walls), employers must provide additional exhaust as needed to minimize the accumulation of visible airborne dust.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171</a:t>
            </a:fld>
            <a:endParaRPr lang="en-US" dirty="0"/>
          </a:p>
        </p:txBody>
      </p:sp>
    </p:spTree>
    <p:extLst>
      <p:ext uri="{BB962C8B-B14F-4D97-AF65-F5344CB8AC3E}">
        <p14:creationId xmlns:p14="http://schemas.microsoft.com/office/powerpoint/2010/main" val="3070829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Instructor</a:t>
            </a:r>
            <a:r>
              <a:rPr lang="en-US" altLang="en-US" baseline="0" dirty="0">
                <a:latin typeface="Arial" panose="020B0604020202020204" pitchFamily="34" charset="0"/>
              </a:rPr>
              <a:t> shall discuss the Employee Rights:</a:t>
            </a:r>
          </a:p>
          <a:p>
            <a:pPr lvl="1" eaLnBrk="1" hangingPunct="1">
              <a:buFont typeface="Arial" panose="020B0604020202020204" pitchFamily="34" charset="0"/>
              <a:buChar char="•"/>
            </a:pPr>
            <a:r>
              <a:rPr lang="en-US" altLang="en-US" sz="2400" dirty="0"/>
              <a:t>A safe and healthful workplace </a:t>
            </a:r>
            <a:endParaRPr lang="en-US" altLang="en-US" sz="2400" b="1" dirty="0"/>
          </a:p>
          <a:p>
            <a:pPr lvl="1" eaLnBrk="1" hangingPunct="1">
              <a:buFont typeface="Arial" panose="020B0604020202020204" pitchFamily="34" charset="0"/>
              <a:buChar char="•"/>
            </a:pPr>
            <a:r>
              <a:rPr lang="en-US" altLang="en-US" sz="2400" dirty="0"/>
              <a:t>Know about hazardous chemicals, Hazardous Communication on the chemicals that employees work with and are exposed to. </a:t>
            </a:r>
            <a:endParaRPr lang="en-US" altLang="en-US" sz="2400" b="1" dirty="0"/>
          </a:p>
          <a:p>
            <a:pPr lvl="1" eaLnBrk="1" hangingPunct="1">
              <a:buFont typeface="Arial" panose="020B0604020202020204" pitchFamily="34" charset="0"/>
              <a:buChar char="•"/>
            </a:pPr>
            <a:r>
              <a:rPr lang="en-US" altLang="en-US" sz="2400" dirty="0"/>
              <a:t>Report injury to employer, employees are responsible to report their injuries to the employer. </a:t>
            </a:r>
          </a:p>
          <a:p>
            <a:pPr lvl="1" eaLnBrk="1" hangingPunct="1">
              <a:buFont typeface="Arial" panose="020B0604020202020204" pitchFamily="34" charset="0"/>
              <a:buChar char="•"/>
            </a:pPr>
            <a:r>
              <a:rPr lang="en-US" altLang="en-US" sz="2400" dirty="0"/>
              <a:t>Complain or request hazard correction from employer, if there is a hazard employees have the responsibility to report hazards and expect correction. If the employer refuse to correct the condition the employee has the right to report the condition to OSHA without fear of retaliation. </a:t>
            </a:r>
            <a:endParaRPr lang="en-US" altLang="en-US" sz="2400" b="1" dirty="0"/>
          </a:p>
          <a:p>
            <a:pPr lvl="1" eaLnBrk="1" hangingPunct="1">
              <a:buFont typeface="Arial" panose="020B0604020202020204" pitchFamily="34" charset="0"/>
              <a:buChar char="•"/>
            </a:pPr>
            <a:r>
              <a:rPr lang="en-US" altLang="en-US" sz="2400" dirty="0"/>
              <a:t>Training, every employee has the right to be trained by the employer on all task and hazards. </a:t>
            </a:r>
            <a:endParaRPr lang="en-US" altLang="en-US" sz="2400" b="1" dirty="0"/>
          </a:p>
          <a:p>
            <a:pPr lvl="1" eaLnBrk="1" hangingPunct="1">
              <a:buFont typeface="Arial" panose="020B0604020202020204" pitchFamily="34" charset="0"/>
              <a:buChar char="•"/>
            </a:pPr>
            <a:r>
              <a:rPr lang="en-US" altLang="en-US" sz="2400" dirty="0"/>
              <a:t>Hazard exposure and medical records, employees have the right to review and have copies of all of their own medical records related to work. </a:t>
            </a:r>
            <a:endParaRPr lang="en-US" altLang="en-US" sz="2400" b="1" dirty="0"/>
          </a:p>
          <a:p>
            <a:pPr lvl="1" eaLnBrk="1" hangingPunct="1">
              <a:buFont typeface="Arial" panose="020B0604020202020204" pitchFamily="34" charset="0"/>
              <a:buChar char="•"/>
            </a:pPr>
            <a:r>
              <a:rPr lang="en-US" altLang="en-US" sz="2400" dirty="0"/>
              <a:t>File a complaint with OSHA.</a:t>
            </a:r>
            <a:endParaRPr lang="en-US" altLang="en-US" sz="2400" b="1" dirty="0"/>
          </a:p>
          <a:p>
            <a:pPr lvl="1" eaLnBrk="1" hangingPunct="1">
              <a:buFont typeface="Arial" panose="020B0604020202020204" pitchFamily="34" charset="0"/>
              <a:buChar char="•"/>
            </a:pPr>
            <a:r>
              <a:rPr lang="en-US" altLang="en-US" sz="2400" dirty="0"/>
              <a:t>Participate in an OSHA inspection, employee have the right to speak to and walk with OSHA during inspections. </a:t>
            </a:r>
            <a:endParaRPr lang="en-US" altLang="en-US" sz="2400" b="1" dirty="0"/>
          </a:p>
          <a:p>
            <a:pPr lvl="1" eaLnBrk="1" hangingPunct="1">
              <a:buFont typeface="Arial" panose="020B0604020202020204" pitchFamily="34" charset="0"/>
              <a:buChar char="•"/>
            </a:pPr>
            <a:r>
              <a:rPr lang="en-US" altLang="en-US" sz="2400" dirty="0"/>
              <a:t>Be free from retaliation for exercising safety and health right, each employee has the responsibility and right to report hazards with out fear of being fired, change of duty, or any other retaliation. </a:t>
            </a:r>
            <a:endParaRPr lang="en-US" sz="3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17</a:t>
            </a:fld>
            <a:endParaRPr lang="en-US" dirty="0"/>
          </a:p>
        </p:txBody>
      </p:sp>
    </p:spTree>
    <p:extLst>
      <p:ext uri="{BB962C8B-B14F-4D97-AF65-F5344CB8AC3E}">
        <p14:creationId xmlns:p14="http://schemas.microsoft.com/office/powerpoint/2010/main" val="2294199323"/>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endParaRPr lang="en-US" sz="1200" dirty="0"/>
          </a:p>
          <a:p>
            <a:r>
              <a:rPr lang="en-US" sz="1200" dirty="0"/>
              <a:t>See the section on Indoors or Enclosed Areas for more information. </a:t>
            </a:r>
          </a:p>
          <a:p>
            <a:r>
              <a:rPr lang="en-US" sz="1200" dirty="0"/>
              <a:t>Respiratory protection is not required for work with stationary masonry saws regardless of task duration.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172</a:t>
            </a:fld>
            <a:endParaRPr lang="en-US" dirty="0"/>
          </a:p>
        </p:txBody>
      </p:sp>
    </p:spTree>
    <p:extLst>
      <p:ext uri="{BB962C8B-B14F-4D97-AF65-F5344CB8AC3E}">
        <p14:creationId xmlns:p14="http://schemas.microsoft.com/office/powerpoint/2010/main" val="3676493105"/>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t>Handheld power saws </a:t>
            </a:r>
            <a:r>
              <a:rPr lang="en-US" sz="1200" dirty="0"/>
              <a:t>with any blade diameter must be equipped with an integrated water delivery system (commercially developed specifically for the type of tool in use) that continuously feeds water to the blade. The water delivery system usually includes a nozzle for spraying water attached near the blade that is connected to a water basin via a hose and pump. The tool must be operated and maintained in accordance with manufacturer’s instructions to minimize dust emissions. Handheld power saws equipped with an integrated water delivery system for blade cooling also suppress dusts and meet the requirements of Table 1</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173</a:t>
            </a:fld>
            <a:endParaRPr lang="en-US" dirty="0"/>
          </a:p>
        </p:txBody>
      </p:sp>
    </p:spTree>
    <p:extLst>
      <p:ext uri="{BB962C8B-B14F-4D97-AF65-F5344CB8AC3E}">
        <p14:creationId xmlns:p14="http://schemas.microsoft.com/office/powerpoint/2010/main" val="3048031124"/>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pPr marL="0" indent="0">
              <a:buNone/>
            </a:pPr>
            <a:endParaRPr lang="en-US" sz="1200" dirty="0"/>
          </a:p>
          <a:p>
            <a:pPr marL="0" indent="0">
              <a:buNone/>
            </a:pPr>
            <a:r>
              <a:rPr lang="en-US" sz="1200" dirty="0"/>
              <a:t>Full and proper implementation of water controls on handheld power saws requires the employer to ensure that: </a:t>
            </a:r>
          </a:p>
          <a:p>
            <a:r>
              <a:rPr lang="en-US" sz="1200" dirty="0"/>
              <a:t> An adequate supply of water for dust suppression is used;  </a:t>
            </a:r>
          </a:p>
          <a:p>
            <a:r>
              <a:rPr lang="en-US" sz="1200" dirty="0"/>
              <a:t>The spray nozzle is working properly to apply water at the point of dust generation; </a:t>
            </a:r>
          </a:p>
          <a:p>
            <a:r>
              <a:rPr lang="en-US" sz="1200" dirty="0"/>
              <a:t>The spray nozzle is not clogged or damaged;  </a:t>
            </a:r>
          </a:p>
          <a:p>
            <a:r>
              <a:rPr lang="en-US" sz="1200" dirty="0"/>
              <a:t>All hoses and connections are intact. </a:t>
            </a:r>
          </a:p>
          <a:p>
            <a:pPr marL="0" indent="0">
              <a:buNone/>
            </a:pPr>
            <a:r>
              <a:rPr lang="en-US" sz="1200" dirty="0"/>
              <a:t>Table 1 does not specify a minimum flow rate; however, water must be applied at the flow rate specified by the manufacturer.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174</a:t>
            </a:fld>
            <a:endParaRPr lang="en-US" dirty="0"/>
          </a:p>
        </p:txBody>
      </p:sp>
    </p:spTree>
    <p:extLst>
      <p:ext uri="{BB962C8B-B14F-4D97-AF65-F5344CB8AC3E}">
        <p14:creationId xmlns:p14="http://schemas.microsoft.com/office/powerpoint/2010/main" val="2297786645"/>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endParaRPr lang="en-US" sz="1200" dirty="0"/>
          </a:p>
          <a:p>
            <a:r>
              <a:rPr lang="en-US" sz="1200" dirty="0"/>
              <a:t>When working with handheld power saws of any blade diameter, respiratory protection with a minimum APF of 10 is required for work done outdoors for more than four hours per shift and for work done indoors, or in an enclosed location, regardless of task duration. </a:t>
            </a:r>
          </a:p>
          <a:p>
            <a:r>
              <a:rPr lang="en-US" sz="1200" dirty="0"/>
              <a:t>When using a handheld saw indoors or in enclosed spaces (areas where airborne dust can buildup, such as a structure with a roof and three walls), employers must provide additional exhaust, as needed to minimize the accumulation of visible airborne dust. See the section on Indoors or Enclosed Areas for more information.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175</a:t>
            </a:fld>
            <a:endParaRPr lang="en-US" dirty="0"/>
          </a:p>
        </p:txBody>
      </p:sp>
    </p:spTree>
    <p:extLst>
      <p:ext uri="{BB962C8B-B14F-4D97-AF65-F5344CB8AC3E}">
        <p14:creationId xmlns:p14="http://schemas.microsoft.com/office/powerpoint/2010/main" val="1759376640"/>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a:t>
            </a:r>
          </a:p>
          <a:p>
            <a:pPr rtl="0" eaLnBrk="1" fontAlgn="t" latinLnBrk="0" hangingPunct="1"/>
            <a:endParaRPr lang="en-US" sz="1200" b="0" i="0" u="none" strike="noStrike" kern="1200" dirty="0">
              <a:solidFill>
                <a:schemeClr val="tx1"/>
              </a:solidFill>
              <a:effectLst/>
              <a:latin typeface="Arial" charset="0"/>
              <a:ea typeface="ＭＳ Ｐゴシック" charset="-128"/>
              <a:cs typeface="+mn-cs"/>
            </a:endParaRPr>
          </a:p>
          <a:p>
            <a:pPr rtl="0" eaLnBrk="1" fontAlgn="t" latinLnBrk="0" hangingPunct="1"/>
            <a:r>
              <a:rPr lang="en-US" sz="1200" b="0" i="0" u="none" strike="noStrike" kern="1200" dirty="0">
                <a:solidFill>
                  <a:schemeClr val="tx1"/>
                </a:solidFill>
                <a:effectLst/>
                <a:latin typeface="Arial" charset="0"/>
                <a:ea typeface="ＭＳ Ｐゴシック" charset="-128"/>
                <a:cs typeface="+mn-cs"/>
              </a:rPr>
              <a:t>(iii) Handheld power saws for cutting </a:t>
            </a:r>
            <a:r>
              <a:rPr lang="en-US" sz="1200" b="0" i="0" u="none" strike="noStrike" kern="1200" dirty="0" smtClean="0">
                <a:solidFill>
                  <a:schemeClr val="tx1"/>
                </a:solidFill>
                <a:effectLst/>
                <a:latin typeface="Arial" charset="0"/>
                <a:ea typeface="ＭＳ Ｐゴシック" charset="-128"/>
                <a:cs typeface="+mn-cs"/>
              </a:rPr>
              <a:t>fiber cement </a:t>
            </a:r>
            <a:r>
              <a:rPr lang="en-US" sz="1200" b="0" i="0" u="none" strike="noStrike" kern="1200" dirty="0">
                <a:solidFill>
                  <a:schemeClr val="tx1"/>
                </a:solidFill>
                <a:effectLst/>
                <a:latin typeface="Arial" charset="0"/>
                <a:ea typeface="ＭＳ Ｐゴシック" charset="-128"/>
                <a:cs typeface="+mn-cs"/>
              </a:rPr>
              <a:t>board (with blade diameter of 8 inches or less)</a:t>
            </a:r>
          </a:p>
          <a:p>
            <a:pPr rtl="0" eaLnBrk="1" fontAlgn="t" latinLnBrk="0" hangingPunct="1"/>
            <a:r>
              <a:rPr lang="en-US" sz="1200" b="0" i="0" u="none" strike="noStrike" kern="1200" dirty="0">
                <a:solidFill>
                  <a:schemeClr val="tx1"/>
                </a:solidFill>
                <a:effectLst/>
                <a:latin typeface="Arial" charset="0"/>
                <a:ea typeface="ＭＳ Ｐゴシック" charset="-128"/>
                <a:cs typeface="+mn-cs"/>
              </a:rPr>
              <a:t>For tasks performed outdoors only: Use saw equipped with commercially available dust collection system. Operate and maintain tool in accordance with manufacturer's instructions to minimize dust emissions. Dust collector must provide the air flow recommended by the tool manufacturer, or greater, and have a filter with 99% or greater efficiency.</a:t>
            </a:r>
          </a:p>
          <a:p>
            <a:endParaRPr lang="en-US" dirty="0"/>
          </a:p>
          <a:p>
            <a:pPr rtl="0" eaLnBrk="1" fontAlgn="t" latinLnBrk="0" hangingPunct="1"/>
            <a:r>
              <a:rPr lang="en-US" sz="1200" b="0" i="0" u="none" strike="noStrike" kern="1200" dirty="0">
                <a:solidFill>
                  <a:schemeClr val="tx1"/>
                </a:solidFill>
                <a:effectLst/>
                <a:latin typeface="Arial" charset="0"/>
                <a:ea typeface="ＭＳ Ｐゴシック" charset="-128"/>
                <a:cs typeface="+mn-cs"/>
              </a:rPr>
              <a:t>(iv) Walk-behind saws</a:t>
            </a:r>
          </a:p>
          <a:p>
            <a:pPr rtl="0" eaLnBrk="1" fontAlgn="t" latinLnBrk="0" hangingPunct="1"/>
            <a:r>
              <a:rPr lang="en-US" sz="1200" b="0" i="0" u="none" strike="noStrike" kern="1200" dirty="0">
                <a:solidFill>
                  <a:schemeClr val="tx1"/>
                </a:solidFill>
                <a:effectLst/>
                <a:latin typeface="Arial" charset="0"/>
                <a:ea typeface="ＭＳ Ｐゴシック" charset="-128"/>
                <a:cs typeface="+mn-cs"/>
              </a:rPr>
              <a:t>Use saw equipped with integrated water delivery system that continuously feeds water to the blade. Operate and maintain tool in accordance with manufacturer's instructions to minimize dust emissions. − When used outdoors. − When used indoors or in an enclosed area</a:t>
            </a:r>
          </a:p>
          <a:p>
            <a:endParaRPr lang="en-US" dirty="0"/>
          </a:p>
          <a:p>
            <a:pPr rtl="0" eaLnBrk="1" fontAlgn="t" latinLnBrk="0" hangingPunct="1"/>
            <a:r>
              <a:rPr lang="en-US" sz="1200" b="0" i="0" u="none" strike="noStrike" kern="1200" dirty="0">
                <a:solidFill>
                  <a:schemeClr val="tx1"/>
                </a:solidFill>
                <a:effectLst/>
                <a:latin typeface="Arial" charset="0"/>
                <a:ea typeface="ＭＳ Ｐゴシック" charset="-128"/>
                <a:cs typeface="+mn-cs"/>
              </a:rPr>
              <a:t>(v) Drivable saws</a:t>
            </a:r>
          </a:p>
          <a:p>
            <a:pPr rtl="0" eaLnBrk="1" fontAlgn="t" latinLnBrk="0" hangingPunct="1"/>
            <a:r>
              <a:rPr lang="en-US" sz="1200" b="0" i="0" u="none" strike="noStrike" kern="1200" dirty="0">
                <a:solidFill>
                  <a:schemeClr val="tx1"/>
                </a:solidFill>
                <a:effectLst/>
                <a:latin typeface="Arial" charset="0"/>
                <a:ea typeface="ＭＳ Ｐゴシック" charset="-128"/>
                <a:cs typeface="+mn-cs"/>
              </a:rPr>
              <a:t>For tasks performed outdoors only: Use saw equipped with integrated water delivery system that continuously feeds water to the blade. Operate and maintain tool in accordance with manufacturer's instructions to minimize dust emissions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176</a:t>
            </a:fld>
            <a:endParaRPr lang="en-US" dirty="0"/>
          </a:p>
        </p:txBody>
      </p:sp>
    </p:spTree>
    <p:extLst>
      <p:ext uri="{BB962C8B-B14F-4D97-AF65-F5344CB8AC3E}">
        <p14:creationId xmlns:p14="http://schemas.microsoft.com/office/powerpoint/2010/main" val="3733608979"/>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pPr marL="0" indent="0">
              <a:buNone/>
            </a:pPr>
            <a:endParaRPr lang="en-US" sz="1200" b="1" dirty="0"/>
          </a:p>
          <a:p>
            <a:pPr marL="0" indent="0">
              <a:buNone/>
            </a:pPr>
            <a:r>
              <a:rPr lang="en-US" sz="1200" b="1" dirty="0"/>
              <a:t>Specialty handheld power saws </a:t>
            </a:r>
            <a:r>
              <a:rPr lang="en-US" sz="1200" dirty="0"/>
              <a:t>for cutting fiber-cement board (with a blade diameter of 8 inches or less) must be equipped with commercially available dust collection systems and a filter with a 99 percent or greater efficiency.</a:t>
            </a:r>
          </a:p>
          <a:p>
            <a:r>
              <a:rPr lang="en-US" sz="1200" dirty="0"/>
              <a:t> The saws must be operated and maintained in accordance with the manufacturer’s instructions to minimize dust emissions, and provide the air flow rate recommended by the manufacturer or greater. When employers are complying with Table 1, the saws must only be used outdoors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177</a:t>
            </a:fld>
            <a:endParaRPr lang="en-US" dirty="0"/>
          </a:p>
        </p:txBody>
      </p:sp>
    </p:spTree>
    <p:extLst>
      <p:ext uri="{BB962C8B-B14F-4D97-AF65-F5344CB8AC3E}">
        <p14:creationId xmlns:p14="http://schemas.microsoft.com/office/powerpoint/2010/main" val="3262366268"/>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pPr marL="0" indent="0">
              <a:buNone/>
            </a:pPr>
            <a:endParaRPr lang="en-US" sz="1200" dirty="0"/>
          </a:p>
          <a:p>
            <a:pPr marL="0" indent="0">
              <a:buNone/>
            </a:pPr>
            <a:r>
              <a:rPr lang="en-US" sz="1200" dirty="0"/>
              <a:t>Full and proper implementation of dust collection systems on handheld power saws for cutting fiber-cement board requires the employer to ensure that:</a:t>
            </a:r>
          </a:p>
          <a:p>
            <a:r>
              <a:rPr lang="en-US" sz="1200" dirty="0"/>
              <a:t> The shroud or cowling is intact and installed in accordance with the manufacturer’s instructions;  </a:t>
            </a:r>
          </a:p>
          <a:p>
            <a:r>
              <a:rPr lang="en-US" sz="1200" dirty="0"/>
              <a:t>The hose connecting the tool to the vacuum is intact and without kinks or tight bends;  </a:t>
            </a:r>
          </a:p>
          <a:p>
            <a:r>
              <a:rPr lang="en-US" sz="1200" dirty="0"/>
              <a:t>The filter(s) on the vacuum are cleaned or changed in accordance with the manufacturer’s instructions to prevent clogging; and </a:t>
            </a:r>
          </a:p>
          <a:p>
            <a:r>
              <a:rPr lang="en-US" sz="1200" dirty="0"/>
              <a:t> The dust collection bags are emptied to avoid overfilling.</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178</a:t>
            </a:fld>
            <a:endParaRPr lang="en-US" dirty="0"/>
          </a:p>
        </p:txBody>
      </p:sp>
    </p:spTree>
    <p:extLst>
      <p:ext uri="{BB962C8B-B14F-4D97-AF65-F5344CB8AC3E}">
        <p14:creationId xmlns:p14="http://schemas.microsoft.com/office/powerpoint/2010/main" val="1170706543"/>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Respiratory protection is not required for work outdoors with specialty handheld power saws while cutting fiber-cement board regardless of task duration</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179</a:t>
            </a:fld>
            <a:endParaRPr lang="en-US" dirty="0"/>
          </a:p>
        </p:txBody>
      </p:sp>
    </p:spTree>
    <p:extLst>
      <p:ext uri="{BB962C8B-B14F-4D97-AF65-F5344CB8AC3E}">
        <p14:creationId xmlns:p14="http://schemas.microsoft.com/office/powerpoint/2010/main" val="1572921805"/>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t>Walk-behind saws </a:t>
            </a:r>
            <a:r>
              <a:rPr lang="en-US" sz="1200" dirty="0"/>
              <a:t>must be equipped with an integrated water delivery system (commercially developed specifically for the type of tool in use) that continuously feeds water to the blade. The tool must be operated and maintained in accordance with manufacturer’s instructions to minimize dust emissions.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180</a:t>
            </a:fld>
            <a:endParaRPr lang="en-US" dirty="0"/>
          </a:p>
        </p:txBody>
      </p:sp>
    </p:spTree>
    <p:extLst>
      <p:ext uri="{BB962C8B-B14F-4D97-AF65-F5344CB8AC3E}">
        <p14:creationId xmlns:p14="http://schemas.microsoft.com/office/powerpoint/2010/main" val="1519344599"/>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pPr marL="0" indent="0">
              <a:buNone/>
            </a:pPr>
            <a:endParaRPr lang="en-US" sz="1200" dirty="0"/>
          </a:p>
          <a:p>
            <a:pPr marL="0" indent="0">
              <a:buNone/>
            </a:pPr>
            <a:r>
              <a:rPr lang="en-US" sz="1200" dirty="0"/>
              <a:t>Full and proper implementation of water controls on walk-behind saws requires the employer to ensure that: </a:t>
            </a:r>
          </a:p>
          <a:p>
            <a:r>
              <a:rPr lang="en-US" sz="1200" dirty="0"/>
              <a:t> An adequate supply of water for dust suppression is used;  </a:t>
            </a:r>
          </a:p>
          <a:p>
            <a:r>
              <a:rPr lang="en-US" sz="1200" dirty="0"/>
              <a:t>The spray nozzles are working properly to apply water at the point of dust generation; </a:t>
            </a:r>
          </a:p>
          <a:p>
            <a:r>
              <a:rPr lang="en-US" sz="1200" dirty="0"/>
              <a:t>The spray nozzles are not clogged or damaged; and </a:t>
            </a:r>
          </a:p>
          <a:p>
            <a:r>
              <a:rPr lang="en-US" sz="1200" dirty="0"/>
              <a:t>All hoses and connections are intact. </a:t>
            </a:r>
          </a:p>
          <a:p>
            <a:r>
              <a:rPr lang="en-US" sz="1200" dirty="0"/>
              <a:t>Table 1 does not specify a minimum flow rate; however, water must be applied at the flow rate specified by the manufacturer.</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181</a:t>
            </a:fld>
            <a:endParaRPr lang="en-US" dirty="0"/>
          </a:p>
        </p:txBody>
      </p:sp>
    </p:spTree>
    <p:extLst>
      <p:ext uri="{BB962C8B-B14F-4D97-AF65-F5344CB8AC3E}">
        <p14:creationId xmlns:p14="http://schemas.microsoft.com/office/powerpoint/2010/main" val="1212881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will discuss the OSHA 11(c)</a:t>
            </a:r>
            <a:r>
              <a:rPr lang="en-US" baseline="0" dirty="0"/>
              <a:t> and how it protects the employees from retribution for reporting unsafe or unhealthy conditions. </a:t>
            </a:r>
          </a:p>
          <a:p>
            <a:endParaRPr lang="en-US" baseline="0" dirty="0"/>
          </a:p>
          <a:p>
            <a:r>
              <a:rPr lang="en-US" baseline="0" dirty="0"/>
              <a:t>The 11(c) of the OSHA Act provides protection for employees to report unsafe or unhealthy conditions. </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18</a:t>
            </a:fld>
            <a:endParaRPr lang="en-US" dirty="0"/>
          </a:p>
        </p:txBody>
      </p:sp>
    </p:spTree>
    <p:extLst>
      <p:ext uri="{BB962C8B-B14F-4D97-AF65-F5344CB8AC3E}">
        <p14:creationId xmlns:p14="http://schemas.microsoft.com/office/powerpoint/2010/main" val="2213590036"/>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pPr marL="0" indent="0">
              <a:buNone/>
            </a:pPr>
            <a:endParaRPr lang="en-US" sz="1200" b="1" dirty="0"/>
          </a:p>
          <a:p>
            <a:pPr marL="0" indent="0">
              <a:buNone/>
            </a:pPr>
            <a:r>
              <a:rPr lang="en-US" sz="1200" b="1" dirty="0"/>
              <a:t>Walk-behind saws </a:t>
            </a:r>
            <a:r>
              <a:rPr lang="en-US" sz="1200" dirty="0"/>
              <a:t>used to cut roads and cut pavement are most commonly used outdoors, though they can also be used indoors to cut concrete floors. When using walk-behind saws indoors or in enclosed areas (areas where airborne dust can </a:t>
            </a:r>
          </a:p>
          <a:p>
            <a:pPr marL="0" indent="0">
              <a:buNone/>
            </a:pPr>
            <a:r>
              <a:rPr lang="en-US" sz="1200" dirty="0"/>
              <a:t>buildup, such as a structure with a roof and three walls), employers must provide additional exhaust, as needed to minimize the accumulation of visible airborne dust. See the section on Indoors or Enclosed Areas for more information. </a:t>
            </a:r>
            <a:endParaRPr lang="en-US" sz="1400"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182</a:t>
            </a:fld>
            <a:endParaRPr lang="en-US" dirty="0"/>
          </a:p>
        </p:txBody>
      </p:sp>
    </p:spTree>
    <p:extLst>
      <p:ext uri="{BB962C8B-B14F-4D97-AF65-F5344CB8AC3E}">
        <p14:creationId xmlns:p14="http://schemas.microsoft.com/office/powerpoint/2010/main" val="3160299947"/>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When working outdoors, respiratory protection is not required for work with walk-behind saws regardless of task duration. When working indoors, or in an enclosed location, respiratory protection with a minimum APF of 10 is required regardless of task duration.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183</a:t>
            </a:fld>
            <a:endParaRPr lang="en-US" dirty="0"/>
          </a:p>
        </p:txBody>
      </p:sp>
    </p:spTree>
    <p:extLst>
      <p:ext uri="{BB962C8B-B14F-4D97-AF65-F5344CB8AC3E}">
        <p14:creationId xmlns:p14="http://schemas.microsoft.com/office/powerpoint/2010/main" val="651830064"/>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t>Drivable saws </a:t>
            </a:r>
            <a:r>
              <a:rPr lang="en-US" sz="1200" dirty="0"/>
              <a:t>used to cut silica-containing materials (such as concrete, asphalt, granite and terrazzo) must be equipped with an integrated water delivery system (commercially developed specifically for the type of tool in use) that continuously feeds water to the blade and must be operated and maintained in accordance with manufacturer’s instructions to minimize dust emissions. Employers following Table 1 must only allow the saws to be used outdoors.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184</a:t>
            </a:fld>
            <a:endParaRPr lang="en-US" dirty="0"/>
          </a:p>
        </p:txBody>
      </p:sp>
    </p:spTree>
    <p:extLst>
      <p:ext uri="{BB962C8B-B14F-4D97-AF65-F5344CB8AC3E}">
        <p14:creationId xmlns:p14="http://schemas.microsoft.com/office/powerpoint/2010/main" val="1668058345"/>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pPr marL="0" lvl="0" indent="0">
              <a:buNone/>
            </a:pPr>
            <a:endParaRPr lang="en-US" sz="1200" dirty="0"/>
          </a:p>
          <a:p>
            <a:pPr marL="0" lvl="0" indent="0">
              <a:buNone/>
            </a:pPr>
            <a:r>
              <a:rPr lang="en-US" sz="1200" dirty="0"/>
              <a:t>Full and proper implementation of water controls on drivable saws requires the employer to ensure that: </a:t>
            </a:r>
          </a:p>
          <a:p>
            <a:pPr lvl="0"/>
            <a:r>
              <a:rPr lang="en-US" sz="1200" dirty="0"/>
              <a:t>An adequate supply of water for dust suppression is used;  </a:t>
            </a:r>
          </a:p>
          <a:p>
            <a:pPr lvl="0"/>
            <a:r>
              <a:rPr lang="en-US" sz="1200" dirty="0"/>
              <a:t>The spray nozzles produce a pattern that applies water at the point of dust generation; </a:t>
            </a:r>
          </a:p>
          <a:p>
            <a:pPr lvl="0"/>
            <a:r>
              <a:rPr lang="en-US" sz="1200" dirty="0"/>
              <a:t>The spray nozzles are not clogged or damaged; and </a:t>
            </a:r>
          </a:p>
          <a:p>
            <a:pPr lvl="0"/>
            <a:r>
              <a:rPr lang="en-US" sz="1200" dirty="0"/>
              <a:t>All hoses and connections are intact. </a:t>
            </a:r>
          </a:p>
          <a:p>
            <a:pPr lvl="0"/>
            <a:endParaRPr lang="en-US" sz="1200" dirty="0"/>
          </a:p>
          <a:p>
            <a:pPr marL="0" lvl="0" indent="0">
              <a:buNone/>
            </a:pPr>
            <a:r>
              <a:rPr lang="en-US" sz="1200" dirty="0"/>
              <a:t>Respiratory protection is not required for work with drivable saws regardless of task duration.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185</a:t>
            </a:fld>
            <a:endParaRPr lang="en-US" dirty="0"/>
          </a:p>
        </p:txBody>
      </p:sp>
    </p:spTree>
    <p:extLst>
      <p:ext uri="{BB962C8B-B14F-4D97-AF65-F5344CB8AC3E}">
        <p14:creationId xmlns:p14="http://schemas.microsoft.com/office/powerpoint/2010/main" val="4049958720"/>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a:t>
            </a:r>
          </a:p>
          <a:p>
            <a:pPr rtl="0" eaLnBrk="1" fontAlgn="t" latinLnBrk="0" hangingPunct="1"/>
            <a:endParaRPr lang="en-US" sz="1200" b="0" i="0" u="none" strike="noStrike" kern="1200" dirty="0">
              <a:solidFill>
                <a:schemeClr val="tx1"/>
              </a:solidFill>
              <a:effectLst/>
              <a:latin typeface="Arial" charset="0"/>
              <a:ea typeface="ＭＳ Ｐゴシック" charset="-128"/>
              <a:cs typeface="+mn-cs"/>
            </a:endParaRPr>
          </a:p>
          <a:p>
            <a:pPr rtl="0" eaLnBrk="1" fontAlgn="t" latinLnBrk="0" hangingPunct="1"/>
            <a:r>
              <a:rPr lang="en-US" sz="1200" b="0" i="0" u="none" strike="noStrike" kern="1200" dirty="0">
                <a:solidFill>
                  <a:schemeClr val="tx1"/>
                </a:solidFill>
                <a:effectLst/>
                <a:latin typeface="Arial" charset="0"/>
                <a:ea typeface="ＭＳ Ｐゴシック" charset="-128"/>
                <a:cs typeface="+mn-cs"/>
              </a:rPr>
              <a:t>(vi) Rig-mounted core saws or drills</a:t>
            </a:r>
          </a:p>
          <a:p>
            <a:pPr rtl="0" eaLnBrk="1" fontAlgn="t" latinLnBrk="0" hangingPunct="1"/>
            <a:r>
              <a:rPr lang="en-US" sz="1200" b="0" i="0" u="none" strike="noStrike" kern="1200" dirty="0">
                <a:solidFill>
                  <a:schemeClr val="tx1"/>
                </a:solidFill>
                <a:effectLst/>
                <a:latin typeface="Arial" charset="0"/>
                <a:ea typeface="ＭＳ Ｐゴシック" charset="-128"/>
                <a:cs typeface="+mn-cs"/>
              </a:rPr>
              <a:t>Use tool equipped with integrated water delivery system that supplies water to cutting surface. Operate and maintain tool in accordance with manufacturer's instructions to minimize dust emissions.</a:t>
            </a:r>
          </a:p>
          <a:p>
            <a:endParaRPr lang="en-US" dirty="0"/>
          </a:p>
          <a:p>
            <a:pPr rtl="0" eaLnBrk="1" fontAlgn="t" latinLnBrk="0" hangingPunct="1"/>
            <a:r>
              <a:rPr lang="en-US" sz="1200" b="0" i="0" u="none" strike="noStrike" kern="1200" dirty="0">
                <a:solidFill>
                  <a:schemeClr val="tx1"/>
                </a:solidFill>
                <a:effectLst/>
                <a:latin typeface="Arial" charset="0"/>
                <a:ea typeface="ＭＳ Ｐゴシック" charset="-128"/>
                <a:cs typeface="+mn-cs"/>
              </a:rPr>
              <a:t>(vii) Handheld and stand-mounted drills (including impact and rotary hammer drills)</a:t>
            </a:r>
          </a:p>
          <a:p>
            <a:pPr rtl="0" eaLnBrk="1" fontAlgn="t" latinLnBrk="0" hangingPunct="1"/>
            <a:r>
              <a:rPr lang="en-US" sz="1200" b="0" i="0" u="none" strike="noStrike" kern="1200" dirty="0">
                <a:solidFill>
                  <a:schemeClr val="tx1"/>
                </a:solidFill>
                <a:effectLst/>
                <a:latin typeface="Arial" charset="0"/>
                <a:ea typeface="ＭＳ Ｐゴシック" charset="-128"/>
                <a:cs typeface="+mn-cs"/>
              </a:rPr>
              <a:t>Use drill equipped with commercially available shroud or cowling with dust collection system. Operate and maintain tool in accordance with manufacturer's instructions to minimize dust emissions. Dust collector must provide the air flow recommended by the tool manufacturer, or greater, and have a filter with 99% or greater efficiency and a filter-cleaning mechanism. Use a HEPA-filtered vacuum when cleaning holes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186</a:t>
            </a:fld>
            <a:endParaRPr lang="en-US" dirty="0"/>
          </a:p>
        </p:txBody>
      </p:sp>
    </p:spTree>
    <p:extLst>
      <p:ext uri="{BB962C8B-B14F-4D97-AF65-F5344CB8AC3E}">
        <p14:creationId xmlns:p14="http://schemas.microsoft.com/office/powerpoint/2010/main" val="473262037"/>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t>Rig-mounted core saws or drills </a:t>
            </a:r>
            <a:r>
              <a:rPr lang="en-US" sz="1200" dirty="0"/>
              <a:t>must be equipped with an integrated water delivery system (commercially developed specifically for the type of tool in use) that supplies water to the cutting surface, and must be operated and maintained in accordance with manufacturer’s instructions to minimize dust emissions.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187</a:t>
            </a:fld>
            <a:endParaRPr lang="en-US" dirty="0"/>
          </a:p>
        </p:txBody>
      </p:sp>
    </p:spTree>
    <p:extLst>
      <p:ext uri="{BB962C8B-B14F-4D97-AF65-F5344CB8AC3E}">
        <p14:creationId xmlns:p14="http://schemas.microsoft.com/office/powerpoint/2010/main" val="428350331"/>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pPr marL="0" indent="0">
              <a:buNone/>
            </a:pPr>
            <a:endParaRPr lang="en-US" sz="1200" dirty="0"/>
          </a:p>
          <a:p>
            <a:pPr marL="0" indent="0">
              <a:buNone/>
            </a:pPr>
            <a:r>
              <a:rPr lang="en-US" sz="1200" dirty="0"/>
              <a:t>Full and proper implementation of water controls on rig-mounted core saws or drills requires the employer to ensure that:</a:t>
            </a:r>
          </a:p>
          <a:p>
            <a:r>
              <a:rPr lang="en-US" sz="1200" dirty="0"/>
              <a:t> An adequate supply of water for dust suppression is used;  </a:t>
            </a:r>
          </a:p>
          <a:p>
            <a:r>
              <a:rPr lang="en-US" sz="1200" dirty="0"/>
              <a:t>The spray nozzles produce a pattern that applies water at the point of dust generation; </a:t>
            </a:r>
          </a:p>
          <a:p>
            <a:r>
              <a:rPr lang="en-US" sz="1200" dirty="0"/>
              <a:t>The spray nozzles are not clogged or damaged; and  </a:t>
            </a:r>
          </a:p>
          <a:p>
            <a:r>
              <a:rPr lang="en-US" sz="1200" dirty="0"/>
              <a:t>All hoses and connections are intact.</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188</a:t>
            </a:fld>
            <a:endParaRPr lang="en-US" dirty="0"/>
          </a:p>
        </p:txBody>
      </p:sp>
    </p:spTree>
    <p:extLst>
      <p:ext uri="{BB962C8B-B14F-4D97-AF65-F5344CB8AC3E}">
        <p14:creationId xmlns:p14="http://schemas.microsoft.com/office/powerpoint/2010/main" val="1904859444"/>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t>Handheld and stand-mounted drills </a:t>
            </a:r>
            <a:r>
              <a:rPr lang="en-US" sz="1200" dirty="0"/>
              <a:t>(including impact and rotary hammer drills). Handheld and stand-mounted drills must be equipped with a commercially available shroud or cowling with a dust collection system that provides at least the minimum air flow recommended by the manufacturer. The dust collection system must include a filter cleaning mechanism and be equipped with a filter with 99 percent or greater efficiency. In addition, the tool must be operated and maintained in accordance with manufacturer’s instructions to minimize dust emissions.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189</a:t>
            </a:fld>
            <a:endParaRPr lang="en-US" dirty="0"/>
          </a:p>
        </p:txBody>
      </p:sp>
    </p:spTree>
    <p:extLst>
      <p:ext uri="{BB962C8B-B14F-4D97-AF65-F5344CB8AC3E}">
        <p14:creationId xmlns:p14="http://schemas.microsoft.com/office/powerpoint/2010/main" val="1017613534"/>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pPr marL="0" indent="0">
              <a:buNone/>
            </a:pPr>
            <a:endParaRPr lang="en-US" sz="1200" dirty="0"/>
          </a:p>
          <a:p>
            <a:pPr marL="0" indent="0">
              <a:buNone/>
            </a:pPr>
            <a:r>
              <a:rPr lang="en-US" sz="1200" dirty="0"/>
              <a:t>Full and proper implementation of dust collection systems on handheld drills requires the employer to ensure that:</a:t>
            </a:r>
          </a:p>
          <a:p>
            <a:r>
              <a:rPr lang="en-US" sz="1200" dirty="0"/>
              <a:t> The shroud or cowling is intact and installed in accordance with the manufacturer’s instructions; </a:t>
            </a:r>
          </a:p>
          <a:p>
            <a:r>
              <a:rPr lang="en-US" sz="1200" dirty="0"/>
              <a:t>The hose connecting the tool to the vacuum is intact and without kinks or tight bends; </a:t>
            </a:r>
          </a:p>
          <a:p>
            <a:r>
              <a:rPr lang="en-US" sz="1200" dirty="0"/>
              <a:t>The filter(s) on the vacuum are cleaned or changed in accordance with the manufacturer’s instructions; and  </a:t>
            </a:r>
          </a:p>
          <a:p>
            <a:r>
              <a:rPr lang="en-US" sz="1200" dirty="0"/>
              <a:t>The dust collection bags are emptied to avoid overfilling.</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190</a:t>
            </a:fld>
            <a:endParaRPr lang="en-US" dirty="0"/>
          </a:p>
        </p:txBody>
      </p:sp>
    </p:spTree>
    <p:extLst>
      <p:ext uri="{BB962C8B-B14F-4D97-AF65-F5344CB8AC3E}">
        <p14:creationId xmlns:p14="http://schemas.microsoft.com/office/powerpoint/2010/main" val="153219655"/>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pPr marL="0" indent="0">
              <a:buNone/>
            </a:pPr>
            <a:endParaRPr lang="en-US" sz="1200" dirty="0"/>
          </a:p>
          <a:p>
            <a:pPr marL="0" indent="0">
              <a:buNone/>
            </a:pPr>
            <a:r>
              <a:rPr lang="en-US" sz="1200" dirty="0"/>
              <a:t>A HEPA-filtered vacuum must be used when cleaning holes. Compressed air can be used to clean holes when used in conjunction with a HEPA-filtered vacuum to capture the dust or a hole cleaning kit designed for use with compressed air.</a:t>
            </a:r>
          </a:p>
          <a:p>
            <a:pPr marL="0" indent="0">
              <a:buNone/>
            </a:pPr>
            <a:r>
              <a:rPr lang="en-US" sz="1200" dirty="0"/>
              <a:t>When using handheld and stand-mounted drills indoors or in enclosed areas (areas where airborne dust can buildup, such as a structure with a roof and three walls), employers must provide additional exhaust, as needed to minimize the accumulation of visible airborne dust. See the section on Indoors or Enclosed Areas for more information.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191</a:t>
            </a:fld>
            <a:endParaRPr lang="en-US" dirty="0"/>
          </a:p>
        </p:txBody>
      </p:sp>
    </p:spTree>
    <p:extLst>
      <p:ext uri="{BB962C8B-B14F-4D97-AF65-F5344CB8AC3E}">
        <p14:creationId xmlns:p14="http://schemas.microsoft.com/office/powerpoint/2010/main" val="3800806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pPr marL="109537" indent="0" eaLnBrk="1" hangingPunct="1">
              <a:buFont typeface="Wingdings" panose="05000000000000000000" pitchFamily="2" charset="2"/>
              <a:buNone/>
              <a:defRPr/>
            </a:pPr>
            <a:r>
              <a:rPr lang="en-US" b="0" i="0" dirty="0"/>
              <a:t>Instructor shall discuss how OSHA standards are: </a:t>
            </a:r>
            <a:r>
              <a:rPr lang="en-US" dirty="0"/>
              <a:t>Rules that describe the how employers must protect employees from hazards. They are designed to protect workers from a wide range of hazards. Focus</a:t>
            </a:r>
            <a:r>
              <a:rPr lang="en-US" baseline="0" dirty="0"/>
              <a:t> on the Construction, General, maritime, and agriculture Industries. In cases where there are no specific rules to protect workers, the OSHA 5(a)(1) gives a General Duty for employers to protect the workers from all know hazards. </a:t>
            </a:r>
            <a:endParaRPr lang="en-US" dirty="0"/>
          </a:p>
          <a:p>
            <a:endParaRPr lang="en-US" altLang="en-US"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altLang="en-US" dirty="0">
              <a:latin typeface="Arial" panose="020B0604020202020204" pitchFamily="34" charset="0"/>
            </a:endParaRPr>
          </a:p>
        </p:txBody>
      </p:sp>
      <p:sp>
        <p:nvSpPr>
          <p:cNvPr id="60420" name="Header Placeholder 3"/>
          <p:cNvSpPr>
            <a:spLocks noGrp="1"/>
          </p:cNvSpPr>
          <p:nvPr>
            <p:ph type="hdr" sz="quarter"/>
          </p:nvPr>
        </p:nvSpPr>
        <p:spPr/>
        <p:txBody>
          <a:bodyPr/>
          <a:lstStyle>
            <a:lvl1pPr defTabSz="965200" eaLnBrk="0" hangingPunct="0">
              <a:defRPr>
                <a:solidFill>
                  <a:schemeClr val="tx1"/>
                </a:solidFill>
                <a:latin typeface="Arial" pitchFamily="34" charset="0"/>
              </a:defRPr>
            </a:lvl1pPr>
            <a:lvl2pPr marL="742950" indent="-285750" defTabSz="965200" eaLnBrk="0" hangingPunct="0">
              <a:defRPr>
                <a:solidFill>
                  <a:schemeClr val="tx1"/>
                </a:solidFill>
                <a:latin typeface="Arial" pitchFamily="34" charset="0"/>
              </a:defRPr>
            </a:lvl2pPr>
            <a:lvl3pPr marL="1143000" indent="-228600" defTabSz="965200" eaLnBrk="0" hangingPunct="0">
              <a:defRPr>
                <a:solidFill>
                  <a:schemeClr val="tx1"/>
                </a:solidFill>
                <a:latin typeface="Arial" pitchFamily="34" charset="0"/>
              </a:defRPr>
            </a:lvl3pPr>
            <a:lvl4pPr marL="1600200" indent="-228600" defTabSz="965200" eaLnBrk="0" hangingPunct="0">
              <a:defRPr>
                <a:solidFill>
                  <a:schemeClr val="tx1"/>
                </a:solidFill>
                <a:latin typeface="Arial" pitchFamily="34" charset="0"/>
              </a:defRPr>
            </a:lvl4pPr>
            <a:lvl5pPr marL="2057400" indent="-228600" defTabSz="965200" eaLnBrk="0" hangingPunct="0">
              <a:defRPr>
                <a:solidFill>
                  <a:schemeClr val="tx1"/>
                </a:solidFill>
                <a:latin typeface="Arial" pitchFamily="34" charset="0"/>
              </a:defRPr>
            </a:lvl5pPr>
            <a:lvl6pPr marL="2514600" indent="-228600" defTabSz="965200" eaLnBrk="0" fontAlgn="base" hangingPunct="0">
              <a:spcBef>
                <a:spcPct val="0"/>
              </a:spcBef>
              <a:spcAft>
                <a:spcPct val="0"/>
              </a:spcAft>
              <a:defRPr>
                <a:solidFill>
                  <a:schemeClr val="tx1"/>
                </a:solidFill>
                <a:latin typeface="Arial" pitchFamily="34" charset="0"/>
              </a:defRPr>
            </a:lvl6pPr>
            <a:lvl7pPr marL="2971800" indent="-228600" defTabSz="965200" eaLnBrk="0" fontAlgn="base" hangingPunct="0">
              <a:spcBef>
                <a:spcPct val="0"/>
              </a:spcBef>
              <a:spcAft>
                <a:spcPct val="0"/>
              </a:spcAft>
              <a:defRPr>
                <a:solidFill>
                  <a:schemeClr val="tx1"/>
                </a:solidFill>
                <a:latin typeface="Arial" pitchFamily="34" charset="0"/>
              </a:defRPr>
            </a:lvl7pPr>
            <a:lvl8pPr marL="3429000" indent="-228600" defTabSz="965200" eaLnBrk="0" fontAlgn="base" hangingPunct="0">
              <a:spcBef>
                <a:spcPct val="0"/>
              </a:spcBef>
              <a:spcAft>
                <a:spcPct val="0"/>
              </a:spcAft>
              <a:defRPr>
                <a:solidFill>
                  <a:schemeClr val="tx1"/>
                </a:solidFill>
                <a:latin typeface="Arial" pitchFamily="34" charset="0"/>
              </a:defRPr>
            </a:lvl8pPr>
            <a:lvl9pPr marL="3886200" indent="-228600" defTabSz="965200" eaLnBrk="0" fontAlgn="base" hangingPunct="0">
              <a:spcBef>
                <a:spcPct val="0"/>
              </a:spcBef>
              <a:spcAft>
                <a:spcPct val="0"/>
              </a:spcAft>
              <a:defRPr>
                <a:solidFill>
                  <a:schemeClr val="tx1"/>
                </a:solidFill>
                <a:latin typeface="Arial" pitchFamily="34" charset="0"/>
              </a:defRPr>
            </a:lvl9pPr>
          </a:lstStyle>
          <a:p>
            <a:pPr eaLnBrk="1" hangingPunct="1">
              <a:defRPr/>
            </a:pPr>
            <a:r>
              <a:rPr lang="en-US" altLang="en-US"/>
              <a:t>Introduction to OSHA Lesson</a:t>
            </a:r>
          </a:p>
        </p:txBody>
      </p:sp>
      <p:sp>
        <p:nvSpPr>
          <p:cNvPr id="60421" name="Footer Placeholder 4"/>
          <p:cNvSpPr>
            <a:spLocks noGrp="1"/>
          </p:cNvSpPr>
          <p:nvPr>
            <p:ph type="ftr" sz="quarter" idx="4"/>
          </p:nvPr>
        </p:nvSpPr>
        <p:spPr/>
        <p:txBody>
          <a:bodyPr/>
          <a:lstStyle>
            <a:lvl1pPr defTabSz="965200" eaLnBrk="0" hangingPunct="0">
              <a:defRPr>
                <a:solidFill>
                  <a:schemeClr val="tx1"/>
                </a:solidFill>
                <a:latin typeface="Arial" pitchFamily="34" charset="0"/>
              </a:defRPr>
            </a:lvl1pPr>
            <a:lvl2pPr marL="742950" indent="-285750" defTabSz="965200" eaLnBrk="0" hangingPunct="0">
              <a:defRPr>
                <a:solidFill>
                  <a:schemeClr val="tx1"/>
                </a:solidFill>
                <a:latin typeface="Arial" pitchFamily="34" charset="0"/>
              </a:defRPr>
            </a:lvl2pPr>
            <a:lvl3pPr marL="1143000" indent="-228600" defTabSz="965200" eaLnBrk="0" hangingPunct="0">
              <a:defRPr>
                <a:solidFill>
                  <a:schemeClr val="tx1"/>
                </a:solidFill>
                <a:latin typeface="Arial" pitchFamily="34" charset="0"/>
              </a:defRPr>
            </a:lvl3pPr>
            <a:lvl4pPr marL="1600200" indent="-228600" defTabSz="965200" eaLnBrk="0" hangingPunct="0">
              <a:defRPr>
                <a:solidFill>
                  <a:schemeClr val="tx1"/>
                </a:solidFill>
                <a:latin typeface="Arial" pitchFamily="34" charset="0"/>
              </a:defRPr>
            </a:lvl4pPr>
            <a:lvl5pPr marL="2057400" indent="-228600" defTabSz="965200" eaLnBrk="0" hangingPunct="0">
              <a:defRPr>
                <a:solidFill>
                  <a:schemeClr val="tx1"/>
                </a:solidFill>
                <a:latin typeface="Arial" pitchFamily="34" charset="0"/>
              </a:defRPr>
            </a:lvl5pPr>
            <a:lvl6pPr marL="2514600" indent="-228600" defTabSz="965200" eaLnBrk="0" fontAlgn="base" hangingPunct="0">
              <a:spcBef>
                <a:spcPct val="0"/>
              </a:spcBef>
              <a:spcAft>
                <a:spcPct val="0"/>
              </a:spcAft>
              <a:defRPr>
                <a:solidFill>
                  <a:schemeClr val="tx1"/>
                </a:solidFill>
                <a:latin typeface="Arial" pitchFamily="34" charset="0"/>
              </a:defRPr>
            </a:lvl6pPr>
            <a:lvl7pPr marL="2971800" indent="-228600" defTabSz="965200" eaLnBrk="0" fontAlgn="base" hangingPunct="0">
              <a:spcBef>
                <a:spcPct val="0"/>
              </a:spcBef>
              <a:spcAft>
                <a:spcPct val="0"/>
              </a:spcAft>
              <a:defRPr>
                <a:solidFill>
                  <a:schemeClr val="tx1"/>
                </a:solidFill>
                <a:latin typeface="Arial" pitchFamily="34" charset="0"/>
              </a:defRPr>
            </a:lvl7pPr>
            <a:lvl8pPr marL="3429000" indent="-228600" defTabSz="965200" eaLnBrk="0" fontAlgn="base" hangingPunct="0">
              <a:spcBef>
                <a:spcPct val="0"/>
              </a:spcBef>
              <a:spcAft>
                <a:spcPct val="0"/>
              </a:spcAft>
              <a:defRPr>
                <a:solidFill>
                  <a:schemeClr val="tx1"/>
                </a:solidFill>
                <a:latin typeface="Arial" pitchFamily="34" charset="0"/>
              </a:defRPr>
            </a:lvl8pPr>
            <a:lvl9pPr marL="3886200" indent="-228600" defTabSz="965200" eaLnBrk="0" fontAlgn="base" hangingPunct="0">
              <a:spcBef>
                <a:spcPct val="0"/>
              </a:spcBef>
              <a:spcAft>
                <a:spcPct val="0"/>
              </a:spcAft>
              <a:defRPr>
                <a:solidFill>
                  <a:schemeClr val="tx1"/>
                </a:solidFill>
                <a:latin typeface="Arial" pitchFamily="34" charset="0"/>
              </a:defRPr>
            </a:lvl9pPr>
          </a:lstStyle>
          <a:p>
            <a:pPr eaLnBrk="1" hangingPunct="1">
              <a:defRPr/>
            </a:pPr>
            <a:r>
              <a:rPr lang="en-US" altLang="en-US" dirty="0"/>
              <a:t>Revised 04.2014</a:t>
            </a:r>
          </a:p>
        </p:txBody>
      </p:sp>
      <p:sp>
        <p:nvSpPr>
          <p:cNvPr id="44038" name="Slide Number Placeholder 5"/>
          <p:cNvSpPr>
            <a:spLocks noGrp="1"/>
          </p:cNvSpPr>
          <p:nvPr>
            <p:ph type="sldNum" sz="quarter" idx="5"/>
          </p:nvPr>
        </p:nvSpPr>
        <p:spPr>
          <a:noFill/>
        </p:spPr>
        <p:txBody>
          <a:bodyPr/>
          <a:lstStyle>
            <a:lvl1pPr defTabSz="965200">
              <a:spcBef>
                <a:spcPct val="30000"/>
              </a:spcBef>
              <a:defRPr sz="1200">
                <a:solidFill>
                  <a:schemeClr val="tx1"/>
                </a:solidFill>
                <a:latin typeface="Arial" panose="020B0604020202020204" pitchFamily="34" charset="0"/>
              </a:defRPr>
            </a:lvl1pPr>
            <a:lvl2pPr marL="742950" indent="-285750" defTabSz="965200">
              <a:spcBef>
                <a:spcPct val="30000"/>
              </a:spcBef>
              <a:defRPr sz="1200">
                <a:solidFill>
                  <a:schemeClr val="tx1"/>
                </a:solidFill>
                <a:latin typeface="Arial" panose="020B0604020202020204" pitchFamily="34" charset="0"/>
              </a:defRPr>
            </a:lvl2pPr>
            <a:lvl3pPr marL="1143000" indent="-228600" defTabSz="965200">
              <a:spcBef>
                <a:spcPct val="30000"/>
              </a:spcBef>
              <a:defRPr sz="1200">
                <a:solidFill>
                  <a:schemeClr val="tx1"/>
                </a:solidFill>
                <a:latin typeface="Arial" panose="020B0604020202020204" pitchFamily="34" charset="0"/>
              </a:defRPr>
            </a:lvl3pPr>
            <a:lvl4pPr marL="1600200" indent="-228600" defTabSz="965200">
              <a:spcBef>
                <a:spcPct val="30000"/>
              </a:spcBef>
              <a:defRPr sz="1200">
                <a:solidFill>
                  <a:schemeClr val="tx1"/>
                </a:solidFill>
                <a:latin typeface="Arial" panose="020B0604020202020204" pitchFamily="34" charset="0"/>
              </a:defRPr>
            </a:lvl4pPr>
            <a:lvl5pPr marL="2057400" indent="-228600" defTabSz="965200">
              <a:spcBef>
                <a:spcPct val="30000"/>
              </a:spcBef>
              <a:defRPr sz="1200">
                <a:solidFill>
                  <a:schemeClr val="tx1"/>
                </a:solidFill>
                <a:latin typeface="Arial" panose="020B0604020202020204" pitchFamily="34" charset="0"/>
              </a:defRPr>
            </a:lvl5pPr>
            <a:lvl6pPr marL="2514600" indent="-228600" defTabSz="965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5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5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5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DE8D431-FD02-4398-B320-DADA472FEF4C}" type="slidenum">
              <a:rPr lang="en-US" altLang="en-US" smtClean="0"/>
              <a:pPr>
                <a:spcBef>
                  <a:spcPct val="0"/>
                </a:spcBef>
              </a:pPr>
              <a:t>19</a:t>
            </a:fld>
            <a:endParaRPr lang="en-US" altLang="en-US"/>
          </a:p>
        </p:txBody>
      </p:sp>
    </p:spTree>
    <p:extLst>
      <p:ext uri="{BB962C8B-B14F-4D97-AF65-F5344CB8AC3E}">
        <p14:creationId xmlns:p14="http://schemas.microsoft.com/office/powerpoint/2010/main" val="1615298168"/>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pPr marL="0" indent="0">
              <a:buNone/>
            </a:pPr>
            <a:endParaRPr lang="en-US" sz="1200" dirty="0"/>
          </a:p>
          <a:p>
            <a:pPr marL="0" indent="0">
              <a:buNone/>
            </a:pPr>
            <a:r>
              <a:rPr lang="en-US" sz="1200" dirty="0"/>
              <a:t>Respiratory protection is not required when using handheld or stand-mounted drills equipped with a dust collection system, including for overhead drilling, regardless of task duration. </a:t>
            </a:r>
          </a:p>
          <a:p>
            <a:pPr marL="0" indent="0">
              <a:buNone/>
            </a:pPr>
            <a:r>
              <a:rPr lang="en-US" sz="1200" dirty="0"/>
              <a:t>Worker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192</a:t>
            </a:fld>
            <a:endParaRPr lang="en-US" dirty="0"/>
          </a:p>
        </p:txBody>
      </p:sp>
    </p:spTree>
    <p:extLst>
      <p:ext uri="{BB962C8B-B14F-4D97-AF65-F5344CB8AC3E}">
        <p14:creationId xmlns:p14="http://schemas.microsoft.com/office/powerpoint/2010/main" val="3400400074"/>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endParaRPr lang="en-US" sz="1200" dirty="0"/>
          </a:p>
          <a:p>
            <a:r>
              <a:rPr lang="en-US" sz="1200" dirty="0"/>
              <a:t>When using </a:t>
            </a:r>
            <a:r>
              <a:rPr lang="en-US" sz="1200" b="1" dirty="0"/>
              <a:t>rig-mounted core saws or drills </a:t>
            </a:r>
            <a:r>
              <a:rPr lang="en-US" sz="1200" dirty="0"/>
              <a:t>indoors or in enclosed areas (areas where airborne dust can buildup, such as a structure with a roof and three walls), employers must provide additional exhaust, as needed to minimize the accumulation of visible airborne dust. See the section on Indoors or Enclosed Areas for more information. </a:t>
            </a:r>
          </a:p>
          <a:p>
            <a:endParaRPr lang="en-US" sz="1200" dirty="0"/>
          </a:p>
          <a:p>
            <a:r>
              <a:rPr lang="en-US" sz="1200" dirty="0"/>
              <a:t>Respiratory protection is not required for work with rig-mounted core saws or drills regardless of task duration.</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193</a:t>
            </a:fld>
            <a:endParaRPr lang="en-US" dirty="0"/>
          </a:p>
        </p:txBody>
      </p:sp>
    </p:spTree>
    <p:extLst>
      <p:ext uri="{BB962C8B-B14F-4D97-AF65-F5344CB8AC3E}">
        <p14:creationId xmlns:p14="http://schemas.microsoft.com/office/powerpoint/2010/main" val="1114959164"/>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pPr marL="0" lvl="0" indent="0">
              <a:buNone/>
            </a:pPr>
            <a:endParaRPr lang="en-US" sz="1200" dirty="0"/>
          </a:p>
          <a:p>
            <a:pPr marL="0" lvl="0" indent="0">
              <a:buNone/>
            </a:pPr>
            <a:r>
              <a:rPr lang="en-US" sz="1200" dirty="0"/>
              <a:t>Full and proper implementation of dust collection systems on handheld drills requires the employer to ensure that:</a:t>
            </a:r>
          </a:p>
          <a:p>
            <a:pPr lvl="0"/>
            <a:r>
              <a:rPr lang="en-US" sz="1200" dirty="0"/>
              <a:t> The shroud or cowling is intact and installed in accordance with the manufacturer’s instructions; The hose connecting the tool to the vacuum is intact and without kinks or tight bends;  </a:t>
            </a:r>
          </a:p>
          <a:p>
            <a:pPr lvl="0"/>
            <a:r>
              <a:rPr lang="en-US" sz="1200" dirty="0"/>
              <a:t>The filter(s) on the vacuum are cleaned or changed in accordance with the manufacturer’s instructions; and  </a:t>
            </a:r>
          </a:p>
          <a:p>
            <a:pPr lvl="0"/>
            <a:r>
              <a:rPr lang="en-US" sz="1200" dirty="0"/>
              <a:t>The dust collection bags are emptied to avoid overfilling.</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194</a:t>
            </a:fld>
            <a:endParaRPr lang="en-US" dirty="0"/>
          </a:p>
        </p:txBody>
      </p:sp>
    </p:spTree>
    <p:extLst>
      <p:ext uri="{BB962C8B-B14F-4D97-AF65-F5344CB8AC3E}">
        <p14:creationId xmlns:p14="http://schemas.microsoft.com/office/powerpoint/2010/main" val="2119721816"/>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a:t>
            </a:r>
          </a:p>
          <a:p>
            <a:pPr rtl="0" eaLnBrk="1" fontAlgn="t" latinLnBrk="0" hangingPunct="1"/>
            <a:endParaRPr lang="en-US" sz="1200" b="0" i="0" u="none" strike="noStrike" kern="1200" dirty="0">
              <a:solidFill>
                <a:schemeClr val="tx1"/>
              </a:solidFill>
              <a:effectLst/>
              <a:latin typeface="Arial" charset="0"/>
              <a:ea typeface="ＭＳ Ｐゴシック" charset="-128"/>
              <a:cs typeface="+mn-cs"/>
            </a:endParaRPr>
          </a:p>
          <a:p>
            <a:pPr rtl="0" eaLnBrk="1" fontAlgn="t" latinLnBrk="0" hangingPunct="1"/>
            <a:r>
              <a:rPr lang="en-US" sz="1200" b="0" i="0" u="none" strike="noStrike" kern="1200" dirty="0">
                <a:solidFill>
                  <a:schemeClr val="tx1"/>
                </a:solidFill>
                <a:effectLst/>
                <a:latin typeface="Arial" charset="0"/>
                <a:ea typeface="ＭＳ Ｐゴシック" charset="-128"/>
                <a:cs typeface="+mn-cs"/>
              </a:rPr>
              <a:t>(viii) Dowel drilling rigs for concrete</a:t>
            </a:r>
          </a:p>
          <a:p>
            <a:pPr rtl="0" eaLnBrk="1" fontAlgn="t" latinLnBrk="0" hangingPunct="1"/>
            <a:r>
              <a:rPr lang="en-US" sz="1200" b="0" i="0" u="none" strike="noStrike" kern="1200" dirty="0">
                <a:solidFill>
                  <a:schemeClr val="tx1"/>
                </a:solidFill>
                <a:effectLst/>
                <a:latin typeface="Arial" charset="0"/>
                <a:ea typeface="ＭＳ Ｐゴシック" charset="-128"/>
                <a:cs typeface="+mn-cs"/>
              </a:rPr>
              <a:t>For tasks performed outdoors only: Use shroud around drill bit with a dust collection system. Dust collector must have a filter with 99% or greater efficiency and a filter-cleaning mechanism. Use a HEPA-filtered vacuum when cleaning holes</a:t>
            </a:r>
          </a:p>
          <a:p>
            <a:endParaRPr lang="en-US" dirty="0"/>
          </a:p>
          <a:p>
            <a:pPr rtl="0" eaLnBrk="1" fontAlgn="t" latinLnBrk="0" hangingPunct="1"/>
            <a:r>
              <a:rPr lang="en-US" sz="1200" b="0" i="0" u="none" strike="noStrike" kern="1200" dirty="0">
                <a:solidFill>
                  <a:schemeClr val="tx1"/>
                </a:solidFill>
                <a:effectLst/>
                <a:latin typeface="Arial" charset="0"/>
                <a:ea typeface="ＭＳ Ｐゴシック" charset="-128"/>
                <a:cs typeface="+mn-cs"/>
              </a:rPr>
              <a:t>(ix) Vehicle-mounted drilling rigs for rock and concrete</a:t>
            </a:r>
          </a:p>
          <a:p>
            <a:pPr rtl="0" eaLnBrk="1" fontAlgn="t" latinLnBrk="0" hangingPunct="1"/>
            <a:r>
              <a:rPr lang="en-US" sz="1200" b="0" i="0" u="none" strike="noStrike" kern="1200" dirty="0">
                <a:solidFill>
                  <a:schemeClr val="tx1"/>
                </a:solidFill>
                <a:effectLst/>
                <a:latin typeface="Arial" charset="0"/>
                <a:ea typeface="ＭＳ Ｐゴシック" charset="-128"/>
                <a:cs typeface="+mn-cs"/>
              </a:rPr>
              <a:t>Use dust collection system with close capture hood or shroud around drill bit with a low-flow water spray to wet the dust at the discharge point from the dust collector. OR Operate from within an enclosed cab and use water for dust suppression on drill bit.</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195</a:t>
            </a:fld>
            <a:endParaRPr lang="en-US" dirty="0"/>
          </a:p>
        </p:txBody>
      </p:sp>
    </p:spTree>
    <p:extLst>
      <p:ext uri="{BB962C8B-B14F-4D97-AF65-F5344CB8AC3E}">
        <p14:creationId xmlns:p14="http://schemas.microsoft.com/office/powerpoint/2010/main" val="2089453445"/>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t>Dowel drills for concrete </a:t>
            </a:r>
            <a:r>
              <a:rPr lang="en-US" sz="1200" dirty="0"/>
              <a:t>(i.e., gang drills) are drills equipped with multiple drill bits that are used to drill several holes at the same time. Dowel drills must be equipped with a shroud around the drill bit and a dust collection system that has a filter with 99 percent or greater efficiency. The dust collection equipment must be equipped with a filter cleaning mechanism. Employers following Table 1 must allow dowel drilling rigs to only be used outdoors.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196</a:t>
            </a:fld>
            <a:endParaRPr lang="en-US" dirty="0"/>
          </a:p>
        </p:txBody>
      </p:sp>
    </p:spTree>
    <p:extLst>
      <p:ext uri="{BB962C8B-B14F-4D97-AF65-F5344CB8AC3E}">
        <p14:creationId xmlns:p14="http://schemas.microsoft.com/office/powerpoint/2010/main" val="2786398806"/>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pPr marL="0" indent="0">
              <a:buNone/>
            </a:pPr>
            <a:endParaRPr lang="en-US" sz="1200" dirty="0"/>
          </a:p>
          <a:p>
            <a:pPr marL="0" indent="0">
              <a:buNone/>
            </a:pPr>
            <a:r>
              <a:rPr lang="en-US" sz="1200" dirty="0"/>
              <a:t>Full and proper implementation of dust collection systems on dowel drilling rigs requires the employer to ensure that:</a:t>
            </a:r>
          </a:p>
          <a:p>
            <a:r>
              <a:rPr lang="en-US" sz="1200" dirty="0"/>
              <a:t> The shroud is intact and installed in accordance with the manufacturer’s instructions;  </a:t>
            </a:r>
          </a:p>
          <a:p>
            <a:r>
              <a:rPr lang="en-US" sz="1200" dirty="0"/>
              <a:t>The hose connecting the tool to the vacuum is intact and without kinks or tight bends;  </a:t>
            </a:r>
          </a:p>
          <a:p>
            <a:r>
              <a:rPr lang="en-US" sz="1200" dirty="0"/>
              <a:t>The filter(s) on the vacuum are cleaned or changed in accordance with the manufacturer’s instructions; and  </a:t>
            </a:r>
          </a:p>
          <a:p>
            <a:r>
              <a:rPr lang="en-US" sz="1200" dirty="0"/>
              <a:t>The dust collection bags are emptied to avoid overfilling.</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197</a:t>
            </a:fld>
            <a:endParaRPr lang="en-US" dirty="0"/>
          </a:p>
        </p:txBody>
      </p:sp>
    </p:spTree>
    <p:extLst>
      <p:ext uri="{BB962C8B-B14F-4D97-AF65-F5344CB8AC3E}">
        <p14:creationId xmlns:p14="http://schemas.microsoft.com/office/powerpoint/2010/main" val="1497069339"/>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t>Vehicle-mounted rock and concrete drilling rigs </a:t>
            </a:r>
            <a:r>
              <a:rPr lang="en-US" sz="1200" dirty="0"/>
              <a:t>must be equipped with a dust collection system with a close capture hood or shroud around the drill bit, and a low-flow water spray to wet the dust discharged from the dust collector. This combination of local exhaust ventilation (LEV) and water application controls dust at all emission points that can contribute to the operator’s and other employees’ exposures.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198</a:t>
            </a:fld>
            <a:endParaRPr lang="en-US" dirty="0"/>
          </a:p>
        </p:txBody>
      </p:sp>
    </p:spTree>
    <p:extLst>
      <p:ext uri="{BB962C8B-B14F-4D97-AF65-F5344CB8AC3E}">
        <p14:creationId xmlns:p14="http://schemas.microsoft.com/office/powerpoint/2010/main" val="2434087719"/>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Employers also have the option to have the drill operator work within an enclosed cab and, when necessary, apply water at the drill bit, as described above, to reduce exposures to other employees in the area. See the section on Enclosed Cabs for more information on how to make sure cabs meet the requirements of Table 1.</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199</a:t>
            </a:fld>
            <a:endParaRPr lang="en-US" dirty="0"/>
          </a:p>
        </p:txBody>
      </p:sp>
    </p:spTree>
    <p:extLst>
      <p:ext uri="{BB962C8B-B14F-4D97-AF65-F5344CB8AC3E}">
        <p14:creationId xmlns:p14="http://schemas.microsoft.com/office/powerpoint/2010/main" val="1458123777"/>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pPr marL="0" indent="0">
              <a:buNone/>
            </a:pPr>
            <a:endParaRPr lang="en-US" sz="1200" dirty="0"/>
          </a:p>
          <a:p>
            <a:pPr marL="0" indent="0">
              <a:buNone/>
            </a:pPr>
            <a:r>
              <a:rPr lang="en-US" sz="1200" dirty="0"/>
              <a:t>Full and proper implementation of </a:t>
            </a:r>
            <a:r>
              <a:rPr lang="en-US" sz="1200" u="sng" dirty="0"/>
              <a:t>dust collection </a:t>
            </a:r>
            <a:r>
              <a:rPr lang="en-US" sz="1200" dirty="0"/>
              <a:t>systems on vehicle-mounted drilling rigs requires the employer to ensure that:</a:t>
            </a:r>
          </a:p>
          <a:p>
            <a:r>
              <a:rPr lang="en-US" sz="1200" dirty="0"/>
              <a:t> The shroud or hood is intact and installed in accordance with the manufacturer’s instructions;  </a:t>
            </a:r>
          </a:p>
          <a:p>
            <a:r>
              <a:rPr lang="en-US" sz="1200" dirty="0"/>
              <a:t>The hose connecting the tool to the vacuum is intact and without kinks or tight bends; </a:t>
            </a:r>
          </a:p>
          <a:p>
            <a:r>
              <a:rPr lang="en-US" sz="1200" dirty="0"/>
              <a:t> The filter(s) on the vacuum are cleaned or changed in accordance with the manufacturer’s instructions; and  </a:t>
            </a:r>
          </a:p>
          <a:p>
            <a:r>
              <a:rPr lang="en-US" sz="1200" dirty="0"/>
              <a:t>The dust collection bags are emptied to avoid overfilling.</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200</a:t>
            </a:fld>
            <a:endParaRPr lang="en-US" dirty="0"/>
          </a:p>
        </p:txBody>
      </p:sp>
    </p:spTree>
    <p:extLst>
      <p:ext uri="{BB962C8B-B14F-4D97-AF65-F5344CB8AC3E}">
        <p14:creationId xmlns:p14="http://schemas.microsoft.com/office/powerpoint/2010/main" val="1405893411"/>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pPr marL="0" indent="0">
              <a:buNone/>
            </a:pPr>
            <a:endParaRPr lang="en-US" sz="1200" dirty="0"/>
          </a:p>
          <a:p>
            <a:pPr marL="0" indent="0">
              <a:buNone/>
            </a:pPr>
            <a:r>
              <a:rPr lang="en-US" sz="1200" dirty="0"/>
              <a:t>Full and proper implementation of </a:t>
            </a:r>
            <a:r>
              <a:rPr lang="en-US" sz="1200" u="sng" dirty="0"/>
              <a:t>water controls </a:t>
            </a:r>
            <a:r>
              <a:rPr lang="en-US" sz="1200" dirty="0"/>
              <a:t>on vehicle-mounted drilling rigs requires the employer to ensure that: </a:t>
            </a:r>
          </a:p>
          <a:p>
            <a:r>
              <a:rPr lang="en-US" sz="1200" dirty="0"/>
              <a:t> An adequate supply of water for dust suppression is used;  </a:t>
            </a:r>
          </a:p>
          <a:p>
            <a:r>
              <a:rPr lang="en-US" sz="1200" dirty="0"/>
              <a:t>The spray nozzles are working properly and produce a pattern that applies water on the discharge point from the dust collector; </a:t>
            </a:r>
          </a:p>
          <a:p>
            <a:r>
              <a:rPr lang="en-US" sz="1200" dirty="0"/>
              <a:t>The spray nozzles are not clogged or damaged; and </a:t>
            </a:r>
          </a:p>
          <a:p>
            <a:r>
              <a:rPr lang="en-US" sz="1200" dirty="0"/>
              <a:t>All hoses and connections are intact.</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201</a:t>
            </a:fld>
            <a:endParaRPr lang="en-US" dirty="0"/>
          </a:p>
        </p:txBody>
      </p:sp>
    </p:spTree>
    <p:extLst>
      <p:ext uri="{BB962C8B-B14F-4D97-AF65-F5344CB8AC3E}">
        <p14:creationId xmlns:p14="http://schemas.microsoft.com/office/powerpoint/2010/main" val="664388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a:t>
            </a:fld>
            <a:endParaRPr lang="en-US" dirty="0"/>
          </a:p>
        </p:txBody>
      </p:sp>
    </p:spTree>
    <p:extLst>
      <p:ext uri="{BB962C8B-B14F-4D97-AF65-F5344CB8AC3E}">
        <p14:creationId xmlns:p14="http://schemas.microsoft.com/office/powerpoint/2010/main" val="418612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pPr marL="109537" indent="0">
              <a:buFont typeface="Wingdings" pitchFamily="2" charset="2"/>
              <a:buNone/>
              <a:defRPr/>
            </a:pPr>
            <a:r>
              <a:rPr lang="en-US" sz="1200" b="0" i="0" dirty="0"/>
              <a:t>These OSHA standards also: </a:t>
            </a:r>
          </a:p>
          <a:p>
            <a:pPr marL="109537" indent="0">
              <a:buFont typeface="Wingdings" pitchFamily="2" charset="2"/>
              <a:buNone/>
              <a:defRPr/>
            </a:pPr>
            <a:endParaRPr lang="en-US" sz="1200" b="0" i="0" dirty="0"/>
          </a:p>
          <a:p>
            <a:pPr marL="280987" indent="-171450">
              <a:buFont typeface="Arial" panose="020B0604020202020204" pitchFamily="34" charset="0"/>
              <a:buChar char="•"/>
              <a:defRPr/>
            </a:pPr>
            <a:r>
              <a:rPr lang="en-US" sz="1200" dirty="0"/>
              <a:t>Limit the amount of hazardous chemicals, substances, or noise that workers can be exposed to based on data that shows negative or harmful effects. </a:t>
            </a:r>
          </a:p>
          <a:p>
            <a:pPr marL="280987" indent="-171450">
              <a:buFont typeface="Arial" panose="020B0604020202020204" pitchFamily="34" charset="0"/>
              <a:buChar char="•"/>
              <a:defRPr/>
            </a:pPr>
            <a:r>
              <a:rPr lang="en-US" sz="1200" dirty="0"/>
              <a:t>Require the use of certain safe work practices and equipment and employers are required to monitor certain hazards and keep records of workplace injuries and illnesses. </a:t>
            </a:r>
          </a:p>
          <a:p>
            <a:pPr marL="280987" indent="-171450">
              <a:buFont typeface="Arial" panose="020B0604020202020204" pitchFamily="34" charset="0"/>
              <a:buChar char="•"/>
              <a:defRPr/>
            </a:pPr>
            <a:r>
              <a:rPr lang="en-US" sz="1200" dirty="0"/>
              <a:t>Employees have the right to review these records and the records of medical exams. </a:t>
            </a:r>
          </a:p>
          <a:p>
            <a:pPr>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pPr>
              <a:defRPr/>
            </a:pPr>
            <a:endParaRPr lang="en-US" sz="1200" dirty="0"/>
          </a:p>
          <a:p>
            <a:pPr>
              <a:defRPr/>
            </a:pPr>
            <a:endParaRPr lang="en-US" sz="1200" dirty="0"/>
          </a:p>
          <a:p>
            <a:endParaRPr lang="en-US" altLang="en-US" dirty="0">
              <a:latin typeface="Arial" panose="020B0604020202020204" pitchFamily="34" charset="0"/>
            </a:endParaRPr>
          </a:p>
        </p:txBody>
      </p:sp>
      <p:sp>
        <p:nvSpPr>
          <p:cNvPr id="61444" name="Header Placeholder 3"/>
          <p:cNvSpPr>
            <a:spLocks noGrp="1"/>
          </p:cNvSpPr>
          <p:nvPr>
            <p:ph type="hdr" sz="quarter"/>
          </p:nvPr>
        </p:nvSpPr>
        <p:spPr/>
        <p:txBody>
          <a:bodyPr/>
          <a:lstStyle>
            <a:lvl1pPr defTabSz="965200" eaLnBrk="0" hangingPunct="0">
              <a:defRPr>
                <a:solidFill>
                  <a:schemeClr val="tx1"/>
                </a:solidFill>
                <a:latin typeface="Arial" pitchFamily="34" charset="0"/>
              </a:defRPr>
            </a:lvl1pPr>
            <a:lvl2pPr marL="742950" indent="-285750" defTabSz="965200" eaLnBrk="0" hangingPunct="0">
              <a:defRPr>
                <a:solidFill>
                  <a:schemeClr val="tx1"/>
                </a:solidFill>
                <a:latin typeface="Arial" pitchFamily="34" charset="0"/>
              </a:defRPr>
            </a:lvl2pPr>
            <a:lvl3pPr marL="1143000" indent="-228600" defTabSz="965200" eaLnBrk="0" hangingPunct="0">
              <a:defRPr>
                <a:solidFill>
                  <a:schemeClr val="tx1"/>
                </a:solidFill>
                <a:latin typeface="Arial" pitchFamily="34" charset="0"/>
              </a:defRPr>
            </a:lvl3pPr>
            <a:lvl4pPr marL="1600200" indent="-228600" defTabSz="965200" eaLnBrk="0" hangingPunct="0">
              <a:defRPr>
                <a:solidFill>
                  <a:schemeClr val="tx1"/>
                </a:solidFill>
                <a:latin typeface="Arial" pitchFamily="34" charset="0"/>
              </a:defRPr>
            </a:lvl4pPr>
            <a:lvl5pPr marL="2057400" indent="-228600" defTabSz="965200" eaLnBrk="0" hangingPunct="0">
              <a:defRPr>
                <a:solidFill>
                  <a:schemeClr val="tx1"/>
                </a:solidFill>
                <a:latin typeface="Arial" pitchFamily="34" charset="0"/>
              </a:defRPr>
            </a:lvl5pPr>
            <a:lvl6pPr marL="2514600" indent="-228600" defTabSz="965200" eaLnBrk="0" fontAlgn="base" hangingPunct="0">
              <a:spcBef>
                <a:spcPct val="0"/>
              </a:spcBef>
              <a:spcAft>
                <a:spcPct val="0"/>
              </a:spcAft>
              <a:defRPr>
                <a:solidFill>
                  <a:schemeClr val="tx1"/>
                </a:solidFill>
                <a:latin typeface="Arial" pitchFamily="34" charset="0"/>
              </a:defRPr>
            </a:lvl6pPr>
            <a:lvl7pPr marL="2971800" indent="-228600" defTabSz="965200" eaLnBrk="0" fontAlgn="base" hangingPunct="0">
              <a:spcBef>
                <a:spcPct val="0"/>
              </a:spcBef>
              <a:spcAft>
                <a:spcPct val="0"/>
              </a:spcAft>
              <a:defRPr>
                <a:solidFill>
                  <a:schemeClr val="tx1"/>
                </a:solidFill>
                <a:latin typeface="Arial" pitchFamily="34" charset="0"/>
              </a:defRPr>
            </a:lvl7pPr>
            <a:lvl8pPr marL="3429000" indent="-228600" defTabSz="965200" eaLnBrk="0" fontAlgn="base" hangingPunct="0">
              <a:spcBef>
                <a:spcPct val="0"/>
              </a:spcBef>
              <a:spcAft>
                <a:spcPct val="0"/>
              </a:spcAft>
              <a:defRPr>
                <a:solidFill>
                  <a:schemeClr val="tx1"/>
                </a:solidFill>
                <a:latin typeface="Arial" pitchFamily="34" charset="0"/>
              </a:defRPr>
            </a:lvl8pPr>
            <a:lvl9pPr marL="3886200" indent="-228600" defTabSz="965200" eaLnBrk="0" fontAlgn="base" hangingPunct="0">
              <a:spcBef>
                <a:spcPct val="0"/>
              </a:spcBef>
              <a:spcAft>
                <a:spcPct val="0"/>
              </a:spcAft>
              <a:defRPr>
                <a:solidFill>
                  <a:schemeClr val="tx1"/>
                </a:solidFill>
                <a:latin typeface="Arial" pitchFamily="34" charset="0"/>
              </a:defRPr>
            </a:lvl9pPr>
          </a:lstStyle>
          <a:p>
            <a:pPr eaLnBrk="1" hangingPunct="1">
              <a:defRPr/>
            </a:pPr>
            <a:r>
              <a:rPr lang="en-US" altLang="en-US"/>
              <a:t>Introduction to OSHA Lesson</a:t>
            </a:r>
          </a:p>
        </p:txBody>
      </p:sp>
      <p:sp>
        <p:nvSpPr>
          <p:cNvPr id="61445" name="Footer Placeholder 4"/>
          <p:cNvSpPr>
            <a:spLocks noGrp="1"/>
          </p:cNvSpPr>
          <p:nvPr>
            <p:ph type="ftr" sz="quarter" idx="4"/>
          </p:nvPr>
        </p:nvSpPr>
        <p:spPr/>
        <p:txBody>
          <a:bodyPr/>
          <a:lstStyle>
            <a:lvl1pPr defTabSz="965200" eaLnBrk="0" hangingPunct="0">
              <a:defRPr>
                <a:solidFill>
                  <a:schemeClr val="tx1"/>
                </a:solidFill>
                <a:latin typeface="Arial" pitchFamily="34" charset="0"/>
              </a:defRPr>
            </a:lvl1pPr>
            <a:lvl2pPr marL="742950" indent="-285750" defTabSz="965200" eaLnBrk="0" hangingPunct="0">
              <a:defRPr>
                <a:solidFill>
                  <a:schemeClr val="tx1"/>
                </a:solidFill>
                <a:latin typeface="Arial" pitchFamily="34" charset="0"/>
              </a:defRPr>
            </a:lvl2pPr>
            <a:lvl3pPr marL="1143000" indent="-228600" defTabSz="965200" eaLnBrk="0" hangingPunct="0">
              <a:defRPr>
                <a:solidFill>
                  <a:schemeClr val="tx1"/>
                </a:solidFill>
                <a:latin typeface="Arial" pitchFamily="34" charset="0"/>
              </a:defRPr>
            </a:lvl3pPr>
            <a:lvl4pPr marL="1600200" indent="-228600" defTabSz="965200" eaLnBrk="0" hangingPunct="0">
              <a:defRPr>
                <a:solidFill>
                  <a:schemeClr val="tx1"/>
                </a:solidFill>
                <a:latin typeface="Arial" pitchFamily="34" charset="0"/>
              </a:defRPr>
            </a:lvl4pPr>
            <a:lvl5pPr marL="2057400" indent="-228600" defTabSz="965200" eaLnBrk="0" hangingPunct="0">
              <a:defRPr>
                <a:solidFill>
                  <a:schemeClr val="tx1"/>
                </a:solidFill>
                <a:latin typeface="Arial" pitchFamily="34" charset="0"/>
              </a:defRPr>
            </a:lvl5pPr>
            <a:lvl6pPr marL="2514600" indent="-228600" defTabSz="965200" eaLnBrk="0" fontAlgn="base" hangingPunct="0">
              <a:spcBef>
                <a:spcPct val="0"/>
              </a:spcBef>
              <a:spcAft>
                <a:spcPct val="0"/>
              </a:spcAft>
              <a:defRPr>
                <a:solidFill>
                  <a:schemeClr val="tx1"/>
                </a:solidFill>
                <a:latin typeface="Arial" pitchFamily="34" charset="0"/>
              </a:defRPr>
            </a:lvl6pPr>
            <a:lvl7pPr marL="2971800" indent="-228600" defTabSz="965200" eaLnBrk="0" fontAlgn="base" hangingPunct="0">
              <a:spcBef>
                <a:spcPct val="0"/>
              </a:spcBef>
              <a:spcAft>
                <a:spcPct val="0"/>
              </a:spcAft>
              <a:defRPr>
                <a:solidFill>
                  <a:schemeClr val="tx1"/>
                </a:solidFill>
                <a:latin typeface="Arial" pitchFamily="34" charset="0"/>
              </a:defRPr>
            </a:lvl7pPr>
            <a:lvl8pPr marL="3429000" indent="-228600" defTabSz="965200" eaLnBrk="0" fontAlgn="base" hangingPunct="0">
              <a:spcBef>
                <a:spcPct val="0"/>
              </a:spcBef>
              <a:spcAft>
                <a:spcPct val="0"/>
              </a:spcAft>
              <a:defRPr>
                <a:solidFill>
                  <a:schemeClr val="tx1"/>
                </a:solidFill>
                <a:latin typeface="Arial" pitchFamily="34" charset="0"/>
              </a:defRPr>
            </a:lvl8pPr>
            <a:lvl9pPr marL="3886200" indent="-228600" defTabSz="965200" eaLnBrk="0" fontAlgn="base" hangingPunct="0">
              <a:spcBef>
                <a:spcPct val="0"/>
              </a:spcBef>
              <a:spcAft>
                <a:spcPct val="0"/>
              </a:spcAft>
              <a:defRPr>
                <a:solidFill>
                  <a:schemeClr val="tx1"/>
                </a:solidFill>
                <a:latin typeface="Arial" pitchFamily="34" charset="0"/>
              </a:defRPr>
            </a:lvl9pPr>
          </a:lstStyle>
          <a:p>
            <a:pPr eaLnBrk="1" hangingPunct="1">
              <a:defRPr/>
            </a:pPr>
            <a:r>
              <a:rPr lang="en-US" altLang="en-US" dirty="0"/>
              <a:t>Revised 04.2014</a:t>
            </a:r>
          </a:p>
        </p:txBody>
      </p:sp>
      <p:sp>
        <p:nvSpPr>
          <p:cNvPr id="46086" name="Slide Number Placeholder 5"/>
          <p:cNvSpPr>
            <a:spLocks noGrp="1"/>
          </p:cNvSpPr>
          <p:nvPr>
            <p:ph type="sldNum" sz="quarter" idx="5"/>
          </p:nvPr>
        </p:nvSpPr>
        <p:spPr>
          <a:noFill/>
        </p:spPr>
        <p:txBody>
          <a:bodyPr/>
          <a:lstStyle>
            <a:lvl1pPr defTabSz="965200">
              <a:spcBef>
                <a:spcPct val="30000"/>
              </a:spcBef>
              <a:defRPr sz="1200">
                <a:solidFill>
                  <a:schemeClr val="tx1"/>
                </a:solidFill>
                <a:latin typeface="Arial" panose="020B0604020202020204" pitchFamily="34" charset="0"/>
              </a:defRPr>
            </a:lvl1pPr>
            <a:lvl2pPr marL="742950" indent="-285750" defTabSz="965200">
              <a:spcBef>
                <a:spcPct val="30000"/>
              </a:spcBef>
              <a:defRPr sz="1200">
                <a:solidFill>
                  <a:schemeClr val="tx1"/>
                </a:solidFill>
                <a:latin typeface="Arial" panose="020B0604020202020204" pitchFamily="34" charset="0"/>
              </a:defRPr>
            </a:lvl2pPr>
            <a:lvl3pPr marL="1143000" indent="-228600" defTabSz="965200">
              <a:spcBef>
                <a:spcPct val="30000"/>
              </a:spcBef>
              <a:defRPr sz="1200">
                <a:solidFill>
                  <a:schemeClr val="tx1"/>
                </a:solidFill>
                <a:latin typeface="Arial" panose="020B0604020202020204" pitchFamily="34" charset="0"/>
              </a:defRPr>
            </a:lvl3pPr>
            <a:lvl4pPr marL="1600200" indent="-228600" defTabSz="965200">
              <a:spcBef>
                <a:spcPct val="30000"/>
              </a:spcBef>
              <a:defRPr sz="1200">
                <a:solidFill>
                  <a:schemeClr val="tx1"/>
                </a:solidFill>
                <a:latin typeface="Arial" panose="020B0604020202020204" pitchFamily="34" charset="0"/>
              </a:defRPr>
            </a:lvl4pPr>
            <a:lvl5pPr marL="2057400" indent="-228600" defTabSz="965200">
              <a:spcBef>
                <a:spcPct val="30000"/>
              </a:spcBef>
              <a:defRPr sz="1200">
                <a:solidFill>
                  <a:schemeClr val="tx1"/>
                </a:solidFill>
                <a:latin typeface="Arial" panose="020B0604020202020204" pitchFamily="34" charset="0"/>
              </a:defRPr>
            </a:lvl5pPr>
            <a:lvl6pPr marL="2514600" indent="-228600" defTabSz="965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5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5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5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83B52BD-A852-479C-8EA7-F004F5DB7C01}" type="slidenum">
              <a:rPr lang="en-US" altLang="en-US" smtClean="0"/>
              <a:pPr>
                <a:spcBef>
                  <a:spcPct val="0"/>
                </a:spcBef>
              </a:pPr>
              <a:t>20</a:t>
            </a:fld>
            <a:endParaRPr lang="en-US" altLang="en-US"/>
          </a:p>
        </p:txBody>
      </p:sp>
    </p:spTree>
    <p:extLst>
      <p:ext uri="{BB962C8B-B14F-4D97-AF65-F5344CB8AC3E}">
        <p14:creationId xmlns:p14="http://schemas.microsoft.com/office/powerpoint/2010/main" val="2490421674"/>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Respiratory protection is not required for work with vehicle-mounted drilling rigs regardless of task duration.</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202</a:t>
            </a:fld>
            <a:endParaRPr lang="en-US" dirty="0"/>
          </a:p>
        </p:txBody>
      </p:sp>
    </p:spTree>
    <p:extLst>
      <p:ext uri="{BB962C8B-B14F-4D97-AF65-F5344CB8AC3E}">
        <p14:creationId xmlns:p14="http://schemas.microsoft.com/office/powerpoint/2010/main" val="991173317"/>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a:t>
            </a:r>
          </a:p>
          <a:p>
            <a:endParaRPr lang="en-US" dirty="0"/>
          </a:p>
          <a:p>
            <a:r>
              <a:rPr lang="en-US" dirty="0"/>
              <a:t>(x) Jackhammers and handheld powered chipping tools</a:t>
            </a:r>
          </a:p>
          <a:p>
            <a:r>
              <a:rPr lang="en-US" sz="1200" b="0" i="0" u="none" strike="noStrike" kern="1200" dirty="0">
                <a:solidFill>
                  <a:schemeClr val="tx1"/>
                </a:solidFill>
                <a:effectLst/>
                <a:latin typeface="Arial" charset="0"/>
                <a:ea typeface="ＭＳ Ｐゴシック" charset="-128"/>
                <a:cs typeface="+mn-cs"/>
              </a:rPr>
              <a:t>Use tool with water delivery system that supplies a continuous stream or spray of water at the point of impact. − When used outdoors. − When used indoors or in an enclosed area. OR Use tool equipped with commercially available shroud and dust collection system. Operate and maintain tool in accordance with manufacturer's instructions to minimize dust emissions. Dust collector must provide the air flow recommended by the tool manufacturer, or greater, and have a filter with 99% or greater efficiency and a filter-cleaning mechanism. − When used outdoors. − When used indoors or in an enclosed area.</a:t>
            </a:r>
            <a:r>
              <a:rPr lang="en-US" dirty="0"/>
              <a:t>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203</a:t>
            </a:fld>
            <a:endParaRPr lang="en-US" dirty="0"/>
          </a:p>
        </p:txBody>
      </p:sp>
    </p:spTree>
    <p:extLst>
      <p:ext uri="{BB962C8B-B14F-4D97-AF65-F5344CB8AC3E}">
        <p14:creationId xmlns:p14="http://schemas.microsoft.com/office/powerpoint/2010/main" val="246536228"/>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pPr marL="0" indent="0">
              <a:buNone/>
            </a:pPr>
            <a:endParaRPr lang="en-US" sz="1200" b="1" dirty="0"/>
          </a:p>
          <a:p>
            <a:pPr marL="0" indent="0">
              <a:buNone/>
            </a:pPr>
            <a:r>
              <a:rPr lang="en-US" sz="1200" b="1" dirty="0"/>
              <a:t>Jackhammers and handheld powered chipping tools </a:t>
            </a:r>
            <a:r>
              <a:rPr lang="en-US" sz="1200" dirty="0"/>
              <a:t>must be operated using either a water delivery system that supplies a continuous stream or spray of water at the point of impact, or a tool equipped with a commercially available shroud and vacuum dust collection system. Jackhammers and other handheld powered chipping tools must be operated and maintained in accordance with manufacturer’s instructions to minimize dust emissions.</a:t>
            </a:r>
          </a:p>
          <a:p>
            <a:r>
              <a:rPr lang="en-US" sz="1200" dirty="0"/>
              <a:t>If using the shroud and dust collection system, the vacuum dust collection system must provide at least the air flow recommended by the tool manufacturer, and have a filter with 99 percent or greater efficiency and a filter cleaning mechanism</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204</a:t>
            </a:fld>
            <a:endParaRPr lang="en-US" dirty="0"/>
          </a:p>
        </p:txBody>
      </p:sp>
    </p:spTree>
    <p:extLst>
      <p:ext uri="{BB962C8B-B14F-4D97-AF65-F5344CB8AC3E}">
        <p14:creationId xmlns:p14="http://schemas.microsoft.com/office/powerpoint/2010/main" val="808119942"/>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The water delivery system is not required to be integrated or mounted on the tool; it can be assembled and installed by the employer. However, it must deliver a continuous stream or spray of water at the point of impact.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205</a:t>
            </a:fld>
            <a:endParaRPr lang="en-US" dirty="0"/>
          </a:p>
        </p:txBody>
      </p:sp>
    </p:spTree>
    <p:extLst>
      <p:ext uri="{BB962C8B-B14F-4D97-AF65-F5344CB8AC3E}">
        <p14:creationId xmlns:p14="http://schemas.microsoft.com/office/powerpoint/2010/main" val="2217636422"/>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pPr marL="0" indent="0">
              <a:buNone/>
            </a:pPr>
            <a:endParaRPr lang="en-US" sz="1200" dirty="0"/>
          </a:p>
          <a:p>
            <a:pPr marL="0" indent="0">
              <a:buNone/>
            </a:pPr>
            <a:r>
              <a:rPr lang="en-US" sz="1200" dirty="0"/>
              <a:t>Full and proper implementation of water controls on jackhammers and other handheld powered chipping tools requires the employer to ensure that: </a:t>
            </a:r>
          </a:p>
          <a:p>
            <a:r>
              <a:rPr lang="en-US" sz="1200" dirty="0"/>
              <a:t> An adequate supply of water for dust suppression is used;  </a:t>
            </a:r>
          </a:p>
          <a:p>
            <a:r>
              <a:rPr lang="en-US" sz="1200" dirty="0"/>
              <a:t>The water sprays are working properly and produce a pattern that applies water at the point of dust generation; </a:t>
            </a:r>
          </a:p>
          <a:p>
            <a:r>
              <a:rPr lang="en-US" sz="1200" dirty="0"/>
              <a:t>The spray nozzles are not clogged or damaged; and </a:t>
            </a:r>
          </a:p>
          <a:p>
            <a:r>
              <a:rPr lang="en-US" sz="1200" dirty="0"/>
              <a:t>All hoses and connections are intact.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206</a:t>
            </a:fld>
            <a:endParaRPr lang="en-US" dirty="0"/>
          </a:p>
        </p:txBody>
      </p:sp>
    </p:spTree>
    <p:extLst>
      <p:ext uri="{BB962C8B-B14F-4D97-AF65-F5344CB8AC3E}">
        <p14:creationId xmlns:p14="http://schemas.microsoft.com/office/powerpoint/2010/main" val="28380426"/>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Acceptable water delivery systems include direct connections to fixed water lines or portable water tank systems. These water delivery systems can be operated by one worker or could require a second worker to supply the water at the point of impact.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207</a:t>
            </a:fld>
            <a:endParaRPr lang="en-US" dirty="0"/>
          </a:p>
        </p:txBody>
      </p:sp>
    </p:spTree>
    <p:extLst>
      <p:ext uri="{BB962C8B-B14F-4D97-AF65-F5344CB8AC3E}">
        <p14:creationId xmlns:p14="http://schemas.microsoft.com/office/powerpoint/2010/main" val="1187745031"/>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pPr marL="0" indent="0">
              <a:buNone/>
            </a:pPr>
            <a:endParaRPr lang="en-US" sz="1200" dirty="0"/>
          </a:p>
          <a:p>
            <a:pPr marL="0" indent="0">
              <a:buNone/>
            </a:pPr>
            <a:r>
              <a:rPr lang="en-US" sz="1200" dirty="0"/>
              <a:t>Full and proper implementation of dust collection systems requires the employer to ensure that:</a:t>
            </a:r>
          </a:p>
          <a:p>
            <a:r>
              <a:rPr lang="en-US" sz="1200" dirty="0"/>
              <a:t> The shroud is intact and installed in accordance with the manufacturer’s instructions;  </a:t>
            </a:r>
          </a:p>
          <a:p>
            <a:r>
              <a:rPr lang="en-US" sz="1200" dirty="0"/>
              <a:t>The hose connecting the tool to the vacuum is intact and without kinks or tight bends;  </a:t>
            </a:r>
          </a:p>
          <a:p>
            <a:r>
              <a:rPr lang="en-US" sz="1200" dirty="0"/>
              <a:t>The filter(s) on the vacuum are cleaned or changed in accordance with the manufacturer’s instructions; and  </a:t>
            </a:r>
          </a:p>
          <a:p>
            <a:r>
              <a:rPr lang="en-US" sz="1200" dirty="0"/>
              <a:t>The dust collection bags are emptied to avoid overfilling.</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208</a:t>
            </a:fld>
            <a:endParaRPr lang="en-US" dirty="0"/>
          </a:p>
        </p:txBody>
      </p:sp>
    </p:spTree>
    <p:extLst>
      <p:ext uri="{BB962C8B-B14F-4D97-AF65-F5344CB8AC3E}">
        <p14:creationId xmlns:p14="http://schemas.microsoft.com/office/powerpoint/2010/main" val="402559541"/>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endParaRPr lang="en-US" sz="1200" dirty="0"/>
          </a:p>
          <a:p>
            <a:r>
              <a:rPr lang="en-US" sz="1200" dirty="0"/>
              <a:t>Respiratory protection with an APF of 10 is required when the task is done outdoors for more than four hours per shift, or when the task is done indoors or in an enclosed location regardless of task duration. </a:t>
            </a:r>
          </a:p>
          <a:p>
            <a:r>
              <a:rPr lang="en-US" sz="1200" dirty="0"/>
              <a:t>When working indoors or in an enclosed space (areas where airborne dust can buildup, such as a structure with a roof and three walls), employers must provide additional exhaust, as needed to minimize the accumulation of visible airborne dust. See the section on Indoors or Enclosed Areas for more information.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209</a:t>
            </a:fld>
            <a:endParaRPr lang="en-US" dirty="0"/>
          </a:p>
        </p:txBody>
      </p:sp>
    </p:spTree>
    <p:extLst>
      <p:ext uri="{BB962C8B-B14F-4D97-AF65-F5344CB8AC3E}">
        <p14:creationId xmlns:p14="http://schemas.microsoft.com/office/powerpoint/2010/main" val="4043718197"/>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a:t>
            </a:r>
          </a:p>
          <a:p>
            <a:pPr rtl="0" eaLnBrk="1" fontAlgn="t" latinLnBrk="0" hangingPunct="1"/>
            <a:endParaRPr lang="en-US" sz="1200" b="0" i="0" u="none" strike="noStrike" kern="1200" dirty="0">
              <a:solidFill>
                <a:schemeClr val="tx1"/>
              </a:solidFill>
              <a:effectLst/>
              <a:latin typeface="Arial" charset="0"/>
              <a:ea typeface="ＭＳ Ｐゴシック" charset="-128"/>
              <a:cs typeface="+mn-cs"/>
            </a:endParaRPr>
          </a:p>
          <a:p>
            <a:pPr rtl="0" eaLnBrk="1" fontAlgn="t" latinLnBrk="0" hangingPunct="1"/>
            <a:r>
              <a:rPr lang="en-US" sz="1200" b="0" i="0" u="none" strike="noStrike" kern="1200" dirty="0">
                <a:solidFill>
                  <a:schemeClr val="tx1"/>
                </a:solidFill>
                <a:effectLst/>
                <a:latin typeface="Arial" charset="0"/>
                <a:ea typeface="ＭＳ Ｐゴシック" charset="-128"/>
                <a:cs typeface="+mn-cs"/>
              </a:rPr>
              <a:t>(xi) Handheld grinders for mortar removal (i.e., tuckpointing)</a:t>
            </a:r>
          </a:p>
          <a:p>
            <a:pPr rtl="0" eaLnBrk="1" fontAlgn="t" latinLnBrk="0" hangingPunct="1"/>
            <a:r>
              <a:rPr lang="en-US" sz="1200" b="0" i="0" u="none" strike="noStrike" kern="1200" dirty="0">
                <a:solidFill>
                  <a:schemeClr val="tx1"/>
                </a:solidFill>
                <a:effectLst/>
                <a:latin typeface="Arial" charset="0"/>
                <a:ea typeface="ＭＳ Ｐゴシック" charset="-128"/>
                <a:cs typeface="+mn-cs"/>
              </a:rPr>
              <a:t>Use grinder equipped with commercially available shroud and dust collection system. Operate and maintain tool in accordance with manufacturer's instructions to minimize dust emissions. Dust collector must provide 25 cubic feet per minute (cfm) or greater of airflow per inch of wheel diameter and have a filter with 99% or greater efficiency and a cyclonic pre-separator or filter-cleaning mechanism.</a:t>
            </a:r>
          </a:p>
          <a:p>
            <a:endParaRPr lang="en-US" dirty="0"/>
          </a:p>
          <a:p>
            <a:pPr rtl="0" eaLnBrk="1" fontAlgn="t" latinLnBrk="0" hangingPunct="1"/>
            <a:r>
              <a:rPr lang="en-US" sz="1200" b="0" i="0" u="none" strike="noStrike" kern="1200" dirty="0">
                <a:solidFill>
                  <a:schemeClr val="tx1"/>
                </a:solidFill>
                <a:effectLst/>
                <a:latin typeface="Arial" charset="0"/>
                <a:ea typeface="ＭＳ Ｐゴシック" charset="-128"/>
                <a:cs typeface="+mn-cs"/>
              </a:rPr>
              <a:t>(xii) Handheld grinders for uses other than mortar removal</a:t>
            </a:r>
          </a:p>
          <a:p>
            <a:pPr rtl="0" eaLnBrk="1" fontAlgn="t" latinLnBrk="0" hangingPunct="1"/>
            <a:r>
              <a:rPr lang="en-US" sz="1200" b="0" i="0" u="none" strike="noStrike" kern="1200" dirty="0">
                <a:solidFill>
                  <a:schemeClr val="tx1"/>
                </a:solidFill>
                <a:effectLst/>
                <a:latin typeface="Arial" charset="0"/>
                <a:ea typeface="ＭＳ Ｐゴシック" charset="-128"/>
                <a:cs typeface="+mn-cs"/>
              </a:rPr>
              <a:t>For tasks performed outdoors only: Use grinder equipped with integrated water delivery system that continuously feeds water to the grinding surface. Operate and maintain tool in accordance with manufacturer’s instructions to minimize dust emissions. OR Use grinder equipped with commercially available shroud and dust collection system. Operate and maintain tool in accordance with manufacturer's instructions to minimize dust emissions. Dust collector must provide 25 cubic feet per minute (cfm) or greater of airflow per inch of wheel diameter and have a filter with 99% or greater efficiency and a cyclonic pre-separator or filter-cleaning mechanism.</a:t>
            </a:r>
            <a:br>
              <a:rPr lang="en-US" sz="1200" b="0" i="0" u="none" strike="noStrike" kern="1200" dirty="0">
                <a:solidFill>
                  <a:schemeClr val="tx1"/>
                </a:solidFill>
                <a:effectLst/>
                <a:latin typeface="Arial" charset="0"/>
                <a:ea typeface="ＭＳ Ｐゴシック" charset="-128"/>
                <a:cs typeface="+mn-cs"/>
              </a:rPr>
            </a:br>
            <a:r>
              <a:rPr lang="en-US" sz="1200" b="0" i="0" u="none" strike="noStrike" kern="1200" dirty="0">
                <a:solidFill>
                  <a:schemeClr val="tx1"/>
                </a:solidFill>
                <a:effectLst/>
                <a:latin typeface="Arial" charset="0"/>
                <a:ea typeface="ＭＳ Ｐゴシック" charset="-128"/>
                <a:cs typeface="+mn-cs"/>
              </a:rPr>
              <a:t>− When used outdoors.</a:t>
            </a:r>
            <a:br>
              <a:rPr lang="en-US" sz="1200" b="0" i="0" u="none" strike="noStrike" kern="1200" dirty="0">
                <a:solidFill>
                  <a:schemeClr val="tx1"/>
                </a:solidFill>
                <a:effectLst/>
                <a:latin typeface="Arial" charset="0"/>
                <a:ea typeface="ＭＳ Ｐゴシック" charset="-128"/>
                <a:cs typeface="+mn-cs"/>
              </a:rPr>
            </a:br>
            <a:r>
              <a:rPr lang="en-US" sz="1200" b="0" i="0" u="none" strike="noStrike" kern="1200" dirty="0">
                <a:solidFill>
                  <a:schemeClr val="tx1"/>
                </a:solidFill>
                <a:effectLst/>
                <a:latin typeface="Arial" charset="0"/>
                <a:ea typeface="ＭＳ Ｐゴシック" charset="-128"/>
                <a:cs typeface="+mn-cs"/>
              </a:rPr>
              <a:t>− When used indoors or in an enclosed area.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210</a:t>
            </a:fld>
            <a:endParaRPr lang="en-US" dirty="0"/>
          </a:p>
        </p:txBody>
      </p:sp>
    </p:spTree>
    <p:extLst>
      <p:ext uri="{BB962C8B-B14F-4D97-AF65-F5344CB8AC3E}">
        <p14:creationId xmlns:p14="http://schemas.microsoft.com/office/powerpoint/2010/main" val="1387858852"/>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t>Handheld grinders </a:t>
            </a:r>
            <a:r>
              <a:rPr lang="en-US" sz="1200" dirty="0"/>
              <a:t>for mortar removal (i.e., tuckpointing). Tuckpointing involves removing deteriorating mortar from between bricks using a handheld grinder and replacing it with fresh mortar.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211</a:t>
            </a:fld>
            <a:endParaRPr lang="en-US" dirty="0"/>
          </a:p>
        </p:txBody>
      </p:sp>
    </p:spTree>
    <p:extLst>
      <p:ext uri="{BB962C8B-B14F-4D97-AF65-F5344CB8AC3E}">
        <p14:creationId xmlns:p14="http://schemas.microsoft.com/office/powerpoint/2010/main" val="2886691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r>
              <a:rPr lang="en-US" altLang="en-US" dirty="0">
                <a:latin typeface="Arial" panose="020B0604020202020204" pitchFamily="34" charset="0"/>
              </a:rPr>
              <a:t>Instructor is to discuss how to file a complaint with OSHA when</a:t>
            </a:r>
            <a:r>
              <a:rPr lang="en-US" altLang="en-US" baseline="0" dirty="0">
                <a:latin typeface="Arial" panose="020B0604020202020204" pitchFamily="34" charset="0"/>
              </a:rPr>
              <a:t> there is a hazardous situation that the employer has not addressed adequately or corrected. Employees can call or go on the website to file a complaint about their employer after bringing it to the attention of the employer. The employee does not have to provide their name when making the complaint. They do need to be as specific as possible to ensure that the hazard is clearly identified and OSHA can address the issue based on a rule or OSHA 5(a) general duty clause if there is not specific standard. </a:t>
            </a:r>
          </a:p>
          <a:p>
            <a:endParaRPr lang="en-US" altLang="en-US" baseline="0" dirty="0">
              <a:latin typeface="Arial" panose="020B0604020202020204" pitchFamily="34" charset="0"/>
            </a:endParaRPr>
          </a:p>
          <a:p>
            <a:endParaRPr lang="en-US" altLang="en-US"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altLang="en-US" dirty="0">
              <a:latin typeface="Arial" panose="020B0604020202020204" pitchFamily="34" charset="0"/>
            </a:endParaRPr>
          </a:p>
        </p:txBody>
      </p:sp>
      <p:sp>
        <p:nvSpPr>
          <p:cNvPr id="70660" name="Header Placeholder 3"/>
          <p:cNvSpPr>
            <a:spLocks noGrp="1"/>
          </p:cNvSpPr>
          <p:nvPr>
            <p:ph type="hdr" sz="quarter"/>
          </p:nvPr>
        </p:nvSpPr>
        <p:spPr/>
        <p:txBody>
          <a:bodyPr/>
          <a:lstStyle>
            <a:lvl1pPr defTabSz="965200" eaLnBrk="0" hangingPunct="0">
              <a:defRPr>
                <a:solidFill>
                  <a:schemeClr val="tx1"/>
                </a:solidFill>
                <a:latin typeface="Arial" pitchFamily="34" charset="0"/>
              </a:defRPr>
            </a:lvl1pPr>
            <a:lvl2pPr marL="742950" indent="-285750" defTabSz="965200" eaLnBrk="0" hangingPunct="0">
              <a:defRPr>
                <a:solidFill>
                  <a:schemeClr val="tx1"/>
                </a:solidFill>
                <a:latin typeface="Arial" pitchFamily="34" charset="0"/>
              </a:defRPr>
            </a:lvl2pPr>
            <a:lvl3pPr marL="1143000" indent="-228600" defTabSz="965200" eaLnBrk="0" hangingPunct="0">
              <a:defRPr>
                <a:solidFill>
                  <a:schemeClr val="tx1"/>
                </a:solidFill>
                <a:latin typeface="Arial" pitchFamily="34" charset="0"/>
              </a:defRPr>
            </a:lvl3pPr>
            <a:lvl4pPr marL="1600200" indent="-228600" defTabSz="965200" eaLnBrk="0" hangingPunct="0">
              <a:defRPr>
                <a:solidFill>
                  <a:schemeClr val="tx1"/>
                </a:solidFill>
                <a:latin typeface="Arial" pitchFamily="34" charset="0"/>
              </a:defRPr>
            </a:lvl4pPr>
            <a:lvl5pPr marL="2057400" indent="-228600" defTabSz="965200" eaLnBrk="0" hangingPunct="0">
              <a:defRPr>
                <a:solidFill>
                  <a:schemeClr val="tx1"/>
                </a:solidFill>
                <a:latin typeface="Arial" pitchFamily="34" charset="0"/>
              </a:defRPr>
            </a:lvl5pPr>
            <a:lvl6pPr marL="2514600" indent="-228600" defTabSz="965200" eaLnBrk="0" fontAlgn="base" hangingPunct="0">
              <a:spcBef>
                <a:spcPct val="0"/>
              </a:spcBef>
              <a:spcAft>
                <a:spcPct val="0"/>
              </a:spcAft>
              <a:defRPr>
                <a:solidFill>
                  <a:schemeClr val="tx1"/>
                </a:solidFill>
                <a:latin typeface="Arial" pitchFamily="34" charset="0"/>
              </a:defRPr>
            </a:lvl6pPr>
            <a:lvl7pPr marL="2971800" indent="-228600" defTabSz="965200" eaLnBrk="0" fontAlgn="base" hangingPunct="0">
              <a:spcBef>
                <a:spcPct val="0"/>
              </a:spcBef>
              <a:spcAft>
                <a:spcPct val="0"/>
              </a:spcAft>
              <a:defRPr>
                <a:solidFill>
                  <a:schemeClr val="tx1"/>
                </a:solidFill>
                <a:latin typeface="Arial" pitchFamily="34" charset="0"/>
              </a:defRPr>
            </a:lvl7pPr>
            <a:lvl8pPr marL="3429000" indent="-228600" defTabSz="965200" eaLnBrk="0" fontAlgn="base" hangingPunct="0">
              <a:spcBef>
                <a:spcPct val="0"/>
              </a:spcBef>
              <a:spcAft>
                <a:spcPct val="0"/>
              </a:spcAft>
              <a:defRPr>
                <a:solidFill>
                  <a:schemeClr val="tx1"/>
                </a:solidFill>
                <a:latin typeface="Arial" pitchFamily="34" charset="0"/>
              </a:defRPr>
            </a:lvl8pPr>
            <a:lvl9pPr marL="3886200" indent="-228600" defTabSz="965200" eaLnBrk="0" fontAlgn="base" hangingPunct="0">
              <a:spcBef>
                <a:spcPct val="0"/>
              </a:spcBef>
              <a:spcAft>
                <a:spcPct val="0"/>
              </a:spcAft>
              <a:defRPr>
                <a:solidFill>
                  <a:schemeClr val="tx1"/>
                </a:solidFill>
                <a:latin typeface="Arial" pitchFamily="34" charset="0"/>
              </a:defRPr>
            </a:lvl9pPr>
          </a:lstStyle>
          <a:p>
            <a:pPr eaLnBrk="1" hangingPunct="1">
              <a:defRPr/>
            </a:pPr>
            <a:r>
              <a:rPr lang="en-US" altLang="en-US"/>
              <a:t>Introduction to OSHA Lesson</a:t>
            </a:r>
          </a:p>
        </p:txBody>
      </p:sp>
      <p:sp>
        <p:nvSpPr>
          <p:cNvPr id="70661" name="Footer Placeholder 4"/>
          <p:cNvSpPr>
            <a:spLocks noGrp="1"/>
          </p:cNvSpPr>
          <p:nvPr>
            <p:ph type="ftr" sz="quarter" idx="4"/>
          </p:nvPr>
        </p:nvSpPr>
        <p:spPr/>
        <p:txBody>
          <a:bodyPr/>
          <a:lstStyle>
            <a:lvl1pPr defTabSz="965200" eaLnBrk="0" hangingPunct="0">
              <a:defRPr>
                <a:solidFill>
                  <a:schemeClr val="tx1"/>
                </a:solidFill>
                <a:latin typeface="Arial" pitchFamily="34" charset="0"/>
              </a:defRPr>
            </a:lvl1pPr>
            <a:lvl2pPr marL="742950" indent="-285750" defTabSz="965200" eaLnBrk="0" hangingPunct="0">
              <a:defRPr>
                <a:solidFill>
                  <a:schemeClr val="tx1"/>
                </a:solidFill>
                <a:latin typeface="Arial" pitchFamily="34" charset="0"/>
              </a:defRPr>
            </a:lvl2pPr>
            <a:lvl3pPr marL="1143000" indent="-228600" defTabSz="965200" eaLnBrk="0" hangingPunct="0">
              <a:defRPr>
                <a:solidFill>
                  <a:schemeClr val="tx1"/>
                </a:solidFill>
                <a:latin typeface="Arial" pitchFamily="34" charset="0"/>
              </a:defRPr>
            </a:lvl3pPr>
            <a:lvl4pPr marL="1600200" indent="-228600" defTabSz="965200" eaLnBrk="0" hangingPunct="0">
              <a:defRPr>
                <a:solidFill>
                  <a:schemeClr val="tx1"/>
                </a:solidFill>
                <a:latin typeface="Arial" pitchFamily="34" charset="0"/>
              </a:defRPr>
            </a:lvl4pPr>
            <a:lvl5pPr marL="2057400" indent="-228600" defTabSz="965200" eaLnBrk="0" hangingPunct="0">
              <a:defRPr>
                <a:solidFill>
                  <a:schemeClr val="tx1"/>
                </a:solidFill>
                <a:latin typeface="Arial" pitchFamily="34" charset="0"/>
              </a:defRPr>
            </a:lvl5pPr>
            <a:lvl6pPr marL="2514600" indent="-228600" defTabSz="965200" eaLnBrk="0" fontAlgn="base" hangingPunct="0">
              <a:spcBef>
                <a:spcPct val="0"/>
              </a:spcBef>
              <a:spcAft>
                <a:spcPct val="0"/>
              </a:spcAft>
              <a:defRPr>
                <a:solidFill>
                  <a:schemeClr val="tx1"/>
                </a:solidFill>
                <a:latin typeface="Arial" pitchFamily="34" charset="0"/>
              </a:defRPr>
            </a:lvl6pPr>
            <a:lvl7pPr marL="2971800" indent="-228600" defTabSz="965200" eaLnBrk="0" fontAlgn="base" hangingPunct="0">
              <a:spcBef>
                <a:spcPct val="0"/>
              </a:spcBef>
              <a:spcAft>
                <a:spcPct val="0"/>
              </a:spcAft>
              <a:defRPr>
                <a:solidFill>
                  <a:schemeClr val="tx1"/>
                </a:solidFill>
                <a:latin typeface="Arial" pitchFamily="34" charset="0"/>
              </a:defRPr>
            </a:lvl7pPr>
            <a:lvl8pPr marL="3429000" indent="-228600" defTabSz="965200" eaLnBrk="0" fontAlgn="base" hangingPunct="0">
              <a:spcBef>
                <a:spcPct val="0"/>
              </a:spcBef>
              <a:spcAft>
                <a:spcPct val="0"/>
              </a:spcAft>
              <a:defRPr>
                <a:solidFill>
                  <a:schemeClr val="tx1"/>
                </a:solidFill>
                <a:latin typeface="Arial" pitchFamily="34" charset="0"/>
              </a:defRPr>
            </a:lvl8pPr>
            <a:lvl9pPr marL="3886200" indent="-228600" defTabSz="965200" eaLnBrk="0" fontAlgn="base" hangingPunct="0">
              <a:spcBef>
                <a:spcPct val="0"/>
              </a:spcBef>
              <a:spcAft>
                <a:spcPct val="0"/>
              </a:spcAft>
              <a:defRPr>
                <a:solidFill>
                  <a:schemeClr val="tx1"/>
                </a:solidFill>
                <a:latin typeface="Arial" pitchFamily="34" charset="0"/>
              </a:defRPr>
            </a:lvl9pPr>
          </a:lstStyle>
          <a:p>
            <a:pPr eaLnBrk="1" hangingPunct="1">
              <a:defRPr/>
            </a:pPr>
            <a:r>
              <a:rPr lang="en-US" altLang="en-US" dirty="0"/>
              <a:t>Revised 04.2014</a:t>
            </a:r>
          </a:p>
        </p:txBody>
      </p:sp>
      <p:sp>
        <p:nvSpPr>
          <p:cNvPr id="65542" name="Slide Number Placeholder 5"/>
          <p:cNvSpPr>
            <a:spLocks noGrp="1"/>
          </p:cNvSpPr>
          <p:nvPr>
            <p:ph type="sldNum" sz="quarter" idx="5"/>
          </p:nvPr>
        </p:nvSpPr>
        <p:spPr>
          <a:noFill/>
        </p:spPr>
        <p:txBody>
          <a:bodyPr/>
          <a:lstStyle>
            <a:lvl1pPr defTabSz="965200">
              <a:spcBef>
                <a:spcPct val="30000"/>
              </a:spcBef>
              <a:defRPr sz="1200">
                <a:solidFill>
                  <a:schemeClr val="tx1"/>
                </a:solidFill>
                <a:latin typeface="Arial" panose="020B0604020202020204" pitchFamily="34" charset="0"/>
              </a:defRPr>
            </a:lvl1pPr>
            <a:lvl2pPr marL="742950" indent="-285750" defTabSz="965200">
              <a:spcBef>
                <a:spcPct val="30000"/>
              </a:spcBef>
              <a:defRPr sz="1200">
                <a:solidFill>
                  <a:schemeClr val="tx1"/>
                </a:solidFill>
                <a:latin typeface="Arial" panose="020B0604020202020204" pitchFamily="34" charset="0"/>
              </a:defRPr>
            </a:lvl2pPr>
            <a:lvl3pPr marL="1143000" indent="-228600" defTabSz="965200">
              <a:spcBef>
                <a:spcPct val="30000"/>
              </a:spcBef>
              <a:defRPr sz="1200">
                <a:solidFill>
                  <a:schemeClr val="tx1"/>
                </a:solidFill>
                <a:latin typeface="Arial" panose="020B0604020202020204" pitchFamily="34" charset="0"/>
              </a:defRPr>
            </a:lvl3pPr>
            <a:lvl4pPr marL="1600200" indent="-228600" defTabSz="965200">
              <a:spcBef>
                <a:spcPct val="30000"/>
              </a:spcBef>
              <a:defRPr sz="1200">
                <a:solidFill>
                  <a:schemeClr val="tx1"/>
                </a:solidFill>
                <a:latin typeface="Arial" panose="020B0604020202020204" pitchFamily="34" charset="0"/>
              </a:defRPr>
            </a:lvl4pPr>
            <a:lvl5pPr marL="2057400" indent="-228600" defTabSz="965200">
              <a:spcBef>
                <a:spcPct val="30000"/>
              </a:spcBef>
              <a:defRPr sz="1200">
                <a:solidFill>
                  <a:schemeClr val="tx1"/>
                </a:solidFill>
                <a:latin typeface="Arial" panose="020B0604020202020204" pitchFamily="34" charset="0"/>
              </a:defRPr>
            </a:lvl5pPr>
            <a:lvl6pPr marL="2514600" indent="-228600" defTabSz="965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5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5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5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E8E00C3-8672-411F-8435-4D300E22F2C5}" type="slidenum">
              <a:rPr lang="en-US" altLang="en-US" smtClean="0"/>
              <a:pPr>
                <a:spcBef>
                  <a:spcPct val="0"/>
                </a:spcBef>
              </a:pPr>
              <a:t>21</a:t>
            </a:fld>
            <a:endParaRPr lang="en-US" altLang="en-US"/>
          </a:p>
        </p:txBody>
      </p:sp>
    </p:spTree>
    <p:extLst>
      <p:ext uri="{BB962C8B-B14F-4D97-AF65-F5344CB8AC3E}">
        <p14:creationId xmlns:p14="http://schemas.microsoft.com/office/powerpoint/2010/main" val="1435344797"/>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The handheld grinders must be equipped with a commercially available shroud and dust collection system and operated and maintained in accordance with manufacturer’s instructions to minimize dust emissions. The dust collection system must provide at least 25 cfm of air flow per inch of wheel diameter and have a filter that has a 99 percent or greater efficiency and either a cyclonic pre-separator or a filter-cleaning mechanism. Cyclonic pre-separators and filter-cleaning mechanisms improve the suction of dust collection systems by preventing debris from building up on the filter.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212</a:t>
            </a:fld>
            <a:endParaRPr lang="en-US" dirty="0"/>
          </a:p>
        </p:txBody>
      </p:sp>
    </p:spTree>
    <p:extLst>
      <p:ext uri="{BB962C8B-B14F-4D97-AF65-F5344CB8AC3E}">
        <p14:creationId xmlns:p14="http://schemas.microsoft.com/office/powerpoint/2010/main" val="672497224"/>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pPr marL="0" indent="0">
              <a:buNone/>
            </a:pPr>
            <a:endParaRPr lang="en-US" sz="1200" dirty="0"/>
          </a:p>
          <a:p>
            <a:pPr marL="0" indent="0">
              <a:buNone/>
            </a:pPr>
            <a:r>
              <a:rPr lang="en-US" sz="1200" dirty="0"/>
              <a:t>Full and proper implementation of dust collection systems on handheld grinders requires the employer to ensure that:</a:t>
            </a:r>
          </a:p>
          <a:p>
            <a:r>
              <a:rPr lang="en-US" sz="1200" dirty="0"/>
              <a:t> The shroud is intact, encloses most of the grinding blade, and is installed in accordance with the manufacturer’s instructions;  </a:t>
            </a:r>
          </a:p>
          <a:p>
            <a:r>
              <a:rPr lang="en-US" sz="1200" dirty="0"/>
              <a:t>The hose connecting the tool to the vacuum is intact and without kinks or tight bends;  </a:t>
            </a:r>
          </a:p>
          <a:p>
            <a:r>
              <a:rPr lang="en-US" sz="1200" dirty="0"/>
              <a:t>The filter(s) on the vacuum are cleaned or changed in accordance with the manufacturer’s instructions;  </a:t>
            </a:r>
          </a:p>
          <a:p>
            <a:r>
              <a:rPr lang="en-US" sz="1200" dirty="0"/>
              <a:t>The dust collection bags are emptied to avoid overfilling; </a:t>
            </a:r>
          </a:p>
          <a:p>
            <a:r>
              <a:rPr lang="en-US" sz="1200" dirty="0"/>
              <a:t>The blade is kept flush against the surface whenever possible; and  </a:t>
            </a:r>
          </a:p>
          <a:p>
            <a:r>
              <a:rPr lang="en-US" sz="1200" dirty="0"/>
              <a:t>The tool is operated against the direction of blade rotation, whenever practical.</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213</a:t>
            </a:fld>
            <a:endParaRPr lang="en-US" dirty="0"/>
          </a:p>
        </p:txBody>
      </p:sp>
    </p:spTree>
    <p:extLst>
      <p:ext uri="{BB962C8B-B14F-4D97-AF65-F5344CB8AC3E}">
        <p14:creationId xmlns:p14="http://schemas.microsoft.com/office/powerpoint/2010/main" val="1275444018"/>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When using handheld grinders for mortar removal indoors or in enclosed areas (areas where airborne dust can buildup, such as a structure with a roof and three walls), employers must provide additional exhaust if needed to minimize the accumulation of visible airborne dust. See the section on Indoors or Enclosed Areas for more information on how to determine when those work situations apply.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214</a:t>
            </a:fld>
            <a:endParaRPr lang="en-US" dirty="0"/>
          </a:p>
        </p:txBody>
      </p:sp>
    </p:spTree>
    <p:extLst>
      <p:ext uri="{BB962C8B-B14F-4D97-AF65-F5344CB8AC3E}">
        <p14:creationId xmlns:p14="http://schemas.microsoft.com/office/powerpoint/2010/main" val="3942210478"/>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Respiratory protection with a minimum APF of 10 is required for work with handheld grinders for mortar removal lasting four hours or less in a shift. Respiratory protection with a minimum APF of 25 is required for work lasting more than four hours per shift.</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215</a:t>
            </a:fld>
            <a:endParaRPr lang="en-US" dirty="0"/>
          </a:p>
        </p:txBody>
      </p:sp>
    </p:spTree>
    <p:extLst>
      <p:ext uri="{BB962C8B-B14F-4D97-AF65-F5344CB8AC3E}">
        <p14:creationId xmlns:p14="http://schemas.microsoft.com/office/powerpoint/2010/main" val="3939115426"/>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pPr marL="0" indent="0">
              <a:buNone/>
            </a:pPr>
            <a:endParaRPr lang="en-US" sz="1200" b="1" dirty="0"/>
          </a:p>
          <a:p>
            <a:pPr marL="0" indent="0">
              <a:buNone/>
            </a:pPr>
            <a:r>
              <a:rPr lang="en-US" sz="1200" b="1" dirty="0"/>
              <a:t>Handheld grinders </a:t>
            </a:r>
            <a:r>
              <a:rPr lang="en-US" sz="1200" dirty="0"/>
              <a:t>may also be used for tasks </a:t>
            </a:r>
            <a:r>
              <a:rPr lang="en-US" sz="1200" u="sng" dirty="0"/>
              <a:t>other than mortar removal</a:t>
            </a:r>
            <a:r>
              <a:rPr lang="en-US" sz="1200" dirty="0"/>
              <a:t>, such as to remove thin layers of concrete and surface coatings. Two control options may be used: </a:t>
            </a:r>
          </a:p>
          <a:p>
            <a:r>
              <a:rPr lang="en-US" sz="1200" dirty="0"/>
              <a:t>(1) A grinder equipped with an integrated water delivery system (commercially developed specifically for the type of tool in use) that continuously feeds water to the grinding surface operated for outdoor work only; and </a:t>
            </a:r>
          </a:p>
          <a:p>
            <a:r>
              <a:rPr lang="en-US" sz="1200" dirty="0"/>
              <a:t>(2) a dust collector equipped with a commercially available shroud and dust collection system with the same features as the dust collection system used for mortar removal for outdoor and indoor work.</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216</a:t>
            </a:fld>
            <a:endParaRPr lang="en-US" dirty="0"/>
          </a:p>
        </p:txBody>
      </p:sp>
    </p:spTree>
    <p:extLst>
      <p:ext uri="{BB962C8B-B14F-4D97-AF65-F5344CB8AC3E}">
        <p14:creationId xmlns:p14="http://schemas.microsoft.com/office/powerpoint/2010/main" val="2123354616"/>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The dust collector must be rated to provide 25 cfm or greater air flow per inch of wheel diameter, have a filter with a 99 percent or greater efficiency, and a cyclonic pre-separator or filter-cleaning mechanism. Cyclonic pre-separators and filter-cleaning mechanisms improve the suction of dust collection systems by preventing debris from building up on the filter. The grinder and both controls must be operated and maintained in accordance with manufacturer’s instructions to minimize dust emissions.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217</a:t>
            </a:fld>
            <a:endParaRPr lang="en-US" dirty="0"/>
          </a:p>
        </p:txBody>
      </p:sp>
    </p:spTree>
    <p:extLst>
      <p:ext uri="{BB962C8B-B14F-4D97-AF65-F5344CB8AC3E}">
        <p14:creationId xmlns:p14="http://schemas.microsoft.com/office/powerpoint/2010/main" val="196155919"/>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endParaRPr lang="en-US" sz="1200" dirty="0"/>
          </a:p>
          <a:p>
            <a:r>
              <a:rPr lang="en-US" sz="1200" dirty="0"/>
              <a:t>The integrated water delivery system can be a free-flowing water system designed for blade cooling as well as manufacturers’ systems designed for dust suppression alone. This option applies only when grinders are used outdoors. </a:t>
            </a:r>
          </a:p>
          <a:p>
            <a:r>
              <a:rPr lang="en-US" sz="1200" dirty="0"/>
              <a:t>Full and proper implementation of water controls on grinders requires the employer to ensure that: </a:t>
            </a:r>
          </a:p>
          <a:p>
            <a:r>
              <a:rPr lang="en-US" sz="1200" dirty="0"/>
              <a:t> An adequate supply of water for dust suppression is used;  </a:t>
            </a:r>
          </a:p>
          <a:p>
            <a:r>
              <a:rPr lang="en-US" sz="1200" dirty="0"/>
              <a:t>The spray nozzles are working properly and produce a pattern that applies water at the point of dust generation; </a:t>
            </a:r>
          </a:p>
          <a:p>
            <a:r>
              <a:rPr lang="en-US" sz="1200" dirty="0"/>
              <a:t>The spray nozzles are not clogged or damaged; and  </a:t>
            </a:r>
          </a:p>
          <a:p>
            <a:r>
              <a:rPr lang="en-US" sz="1200" dirty="0"/>
              <a:t>All hoses and connections are intact.</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218</a:t>
            </a:fld>
            <a:endParaRPr lang="en-US" dirty="0"/>
          </a:p>
        </p:txBody>
      </p:sp>
    </p:spTree>
    <p:extLst>
      <p:ext uri="{BB962C8B-B14F-4D97-AF65-F5344CB8AC3E}">
        <p14:creationId xmlns:p14="http://schemas.microsoft.com/office/powerpoint/2010/main" val="1914232799"/>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endParaRPr lang="en-US" sz="1200" dirty="0"/>
          </a:p>
          <a:p>
            <a:r>
              <a:rPr lang="en-US" sz="1200" dirty="0"/>
              <a:t>Handheld grinders equipped with dust collection systems may be used outdoors or indoors. Full and proper implementation of dust collection systems on handheld grinders requires the employer to ensure that:</a:t>
            </a:r>
          </a:p>
          <a:p>
            <a:r>
              <a:rPr lang="en-US" sz="1200" dirty="0"/>
              <a:t> The shroud is intact and installed in accordance with the manufacturer’s instructions;  </a:t>
            </a:r>
          </a:p>
          <a:p>
            <a:r>
              <a:rPr lang="en-US" sz="1200" dirty="0"/>
              <a:t>The hose connecting the tool to the vacuum is intact and without kinks or tight bends; </a:t>
            </a:r>
          </a:p>
          <a:p>
            <a:r>
              <a:rPr lang="en-US" sz="1200" dirty="0"/>
              <a:t>The filter(s) on the vacuum are cleaned or changed in accordance with the manufacturer’s instructions; and  </a:t>
            </a:r>
          </a:p>
          <a:p>
            <a:r>
              <a:rPr lang="en-US" sz="1200" dirty="0"/>
              <a:t>The dust collection bags are emptied to avoid overfilling.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219</a:t>
            </a:fld>
            <a:endParaRPr lang="en-US" dirty="0"/>
          </a:p>
        </p:txBody>
      </p:sp>
    </p:spTree>
    <p:extLst>
      <p:ext uri="{BB962C8B-B14F-4D97-AF65-F5344CB8AC3E}">
        <p14:creationId xmlns:p14="http://schemas.microsoft.com/office/powerpoint/2010/main" val="616417619"/>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Respiratory protection is not required when water-based dust suppression systems are used regardless of task duration. When dust collection systems are used, respiratory protection with a minimum APF of 10 is required only when engaged in a task indoors or in an enclosed location for more than four hours per shift.</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220</a:t>
            </a:fld>
            <a:endParaRPr lang="en-US" dirty="0"/>
          </a:p>
        </p:txBody>
      </p:sp>
    </p:spTree>
    <p:extLst>
      <p:ext uri="{BB962C8B-B14F-4D97-AF65-F5344CB8AC3E}">
        <p14:creationId xmlns:p14="http://schemas.microsoft.com/office/powerpoint/2010/main" val="898529978"/>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When using handheld grinders indoors or in enclosed areas (areas where airborne dust can buildup, such as a structure with a roof and three walls), employers must provide additional exhaust as needed to minimize the accumulation of visible airborne dust. See the section on Indoors or Enclosed Areas for more information.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221</a:t>
            </a:fld>
            <a:endParaRPr lang="en-US" dirty="0"/>
          </a:p>
        </p:txBody>
      </p:sp>
    </p:spTree>
    <p:extLst>
      <p:ext uri="{BB962C8B-B14F-4D97-AF65-F5344CB8AC3E}">
        <p14:creationId xmlns:p14="http://schemas.microsoft.com/office/powerpoint/2010/main" val="1173126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pPr eaLnBrk="1" hangingPunct="1">
              <a:buFont typeface="Wingdings 3" panose="05040102010807070707" pitchFamily="18" charset="2"/>
              <a:buNone/>
            </a:pPr>
            <a:r>
              <a:rPr lang="en-US" altLang="en-US" sz="1200" dirty="0"/>
              <a:t>Instructor is to discuss when the new</a:t>
            </a:r>
            <a:r>
              <a:rPr lang="en-US" altLang="en-US" sz="1200" baseline="0" dirty="0"/>
              <a:t> Silica rule took effect and when each industry will need to be in compliance. </a:t>
            </a:r>
          </a:p>
          <a:p>
            <a:pPr eaLnBrk="1" hangingPunct="1">
              <a:buFont typeface="Wingdings 3" panose="05040102010807070707" pitchFamily="18" charset="2"/>
              <a:buNone/>
            </a:pPr>
            <a:endParaRPr lang="en-US" altLang="en-US" sz="1200" dirty="0"/>
          </a:p>
          <a:p>
            <a:pPr eaLnBrk="1" hangingPunct="1">
              <a:buFont typeface="Wingdings 3" panose="05040102010807070707" pitchFamily="18" charset="2"/>
              <a:buNone/>
            </a:pPr>
            <a:r>
              <a:rPr lang="en-US" altLang="en-US" sz="1200" dirty="0"/>
              <a:t>The final Silica rule took effect on </a:t>
            </a:r>
            <a:r>
              <a:rPr lang="en-US" altLang="en-US" sz="1200" u="sng" dirty="0"/>
              <a:t>June 23, 2016 </a:t>
            </a:r>
            <a:r>
              <a:rPr lang="en-US" altLang="en-US" sz="1200" dirty="0"/>
              <a:t>after which industries have one to five years to comply with most requirements, based on the following schedule:</a:t>
            </a:r>
          </a:p>
          <a:p>
            <a:pPr eaLnBrk="1" hangingPunct="1"/>
            <a:r>
              <a:rPr lang="en-US" altLang="en-US" sz="1200" b="1" dirty="0"/>
              <a:t>Construction</a:t>
            </a:r>
            <a:r>
              <a:rPr lang="en-US" altLang="en-US" sz="1200" dirty="0"/>
              <a:t> – </a:t>
            </a:r>
            <a:r>
              <a:rPr lang="en-US" altLang="en-US" sz="1200" b="1" dirty="0">
                <a:solidFill>
                  <a:srgbClr val="FF0000"/>
                </a:solidFill>
              </a:rPr>
              <a:t>June 23, 2017, </a:t>
            </a:r>
            <a:r>
              <a:rPr lang="en-US" altLang="en-US" sz="1200" b="0" dirty="0">
                <a:solidFill>
                  <a:srgbClr val="FF0000"/>
                </a:solidFill>
              </a:rPr>
              <a:t>This is the first part of the updated standard that will go into effect and the focus of this course. </a:t>
            </a:r>
            <a:endParaRPr lang="en-US" altLang="en-US" sz="1200" b="1" dirty="0">
              <a:solidFill>
                <a:srgbClr val="FF0000"/>
              </a:solidFill>
            </a:endParaRPr>
          </a:p>
          <a:p>
            <a:pPr eaLnBrk="1" hangingPunct="1"/>
            <a:r>
              <a:rPr lang="en-US" altLang="en-US" sz="1200" b="1" dirty="0"/>
              <a:t>General Industry and Maritime </a:t>
            </a:r>
            <a:r>
              <a:rPr lang="en-US" altLang="en-US" sz="1200" dirty="0"/>
              <a:t>– June 23, 2018</a:t>
            </a:r>
          </a:p>
          <a:p>
            <a:pPr eaLnBrk="1" hangingPunct="1"/>
            <a:r>
              <a:rPr lang="en-US" altLang="en-US" sz="1200" b="1" dirty="0"/>
              <a:t>Hydraulic Fracturing </a:t>
            </a:r>
            <a:r>
              <a:rPr lang="en-US" altLang="en-US" sz="1200" dirty="0"/>
              <a:t>– June 2018 for all provisions except engineering controls which have a compliance date of June 23, 2021. </a:t>
            </a:r>
          </a:p>
          <a:p>
            <a:endParaRPr lang="en-US" altLang="en-US"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altLang="en-US" dirty="0">
              <a:latin typeface="Arial" panose="020B0604020202020204" pitchFamily="34" charset="0"/>
            </a:endParaRPr>
          </a:p>
        </p:txBody>
      </p:sp>
      <p:sp>
        <p:nvSpPr>
          <p:cNvPr id="70660" name="Header Placeholder 3"/>
          <p:cNvSpPr>
            <a:spLocks noGrp="1"/>
          </p:cNvSpPr>
          <p:nvPr>
            <p:ph type="hdr" sz="quarter"/>
          </p:nvPr>
        </p:nvSpPr>
        <p:spPr/>
        <p:txBody>
          <a:bodyPr/>
          <a:lstStyle>
            <a:lvl1pPr defTabSz="965200" eaLnBrk="0" hangingPunct="0">
              <a:defRPr>
                <a:solidFill>
                  <a:schemeClr val="tx1"/>
                </a:solidFill>
                <a:latin typeface="Arial" pitchFamily="34" charset="0"/>
              </a:defRPr>
            </a:lvl1pPr>
            <a:lvl2pPr marL="742950" indent="-285750" defTabSz="965200" eaLnBrk="0" hangingPunct="0">
              <a:defRPr>
                <a:solidFill>
                  <a:schemeClr val="tx1"/>
                </a:solidFill>
                <a:latin typeface="Arial" pitchFamily="34" charset="0"/>
              </a:defRPr>
            </a:lvl2pPr>
            <a:lvl3pPr marL="1143000" indent="-228600" defTabSz="965200" eaLnBrk="0" hangingPunct="0">
              <a:defRPr>
                <a:solidFill>
                  <a:schemeClr val="tx1"/>
                </a:solidFill>
                <a:latin typeface="Arial" pitchFamily="34" charset="0"/>
              </a:defRPr>
            </a:lvl3pPr>
            <a:lvl4pPr marL="1600200" indent="-228600" defTabSz="965200" eaLnBrk="0" hangingPunct="0">
              <a:defRPr>
                <a:solidFill>
                  <a:schemeClr val="tx1"/>
                </a:solidFill>
                <a:latin typeface="Arial" pitchFamily="34" charset="0"/>
              </a:defRPr>
            </a:lvl4pPr>
            <a:lvl5pPr marL="2057400" indent="-228600" defTabSz="965200" eaLnBrk="0" hangingPunct="0">
              <a:defRPr>
                <a:solidFill>
                  <a:schemeClr val="tx1"/>
                </a:solidFill>
                <a:latin typeface="Arial" pitchFamily="34" charset="0"/>
              </a:defRPr>
            </a:lvl5pPr>
            <a:lvl6pPr marL="2514600" indent="-228600" defTabSz="965200" eaLnBrk="0" fontAlgn="base" hangingPunct="0">
              <a:spcBef>
                <a:spcPct val="0"/>
              </a:spcBef>
              <a:spcAft>
                <a:spcPct val="0"/>
              </a:spcAft>
              <a:defRPr>
                <a:solidFill>
                  <a:schemeClr val="tx1"/>
                </a:solidFill>
                <a:latin typeface="Arial" pitchFamily="34" charset="0"/>
              </a:defRPr>
            </a:lvl6pPr>
            <a:lvl7pPr marL="2971800" indent="-228600" defTabSz="965200" eaLnBrk="0" fontAlgn="base" hangingPunct="0">
              <a:spcBef>
                <a:spcPct val="0"/>
              </a:spcBef>
              <a:spcAft>
                <a:spcPct val="0"/>
              </a:spcAft>
              <a:defRPr>
                <a:solidFill>
                  <a:schemeClr val="tx1"/>
                </a:solidFill>
                <a:latin typeface="Arial" pitchFamily="34" charset="0"/>
              </a:defRPr>
            </a:lvl7pPr>
            <a:lvl8pPr marL="3429000" indent="-228600" defTabSz="965200" eaLnBrk="0" fontAlgn="base" hangingPunct="0">
              <a:spcBef>
                <a:spcPct val="0"/>
              </a:spcBef>
              <a:spcAft>
                <a:spcPct val="0"/>
              </a:spcAft>
              <a:defRPr>
                <a:solidFill>
                  <a:schemeClr val="tx1"/>
                </a:solidFill>
                <a:latin typeface="Arial" pitchFamily="34" charset="0"/>
              </a:defRPr>
            </a:lvl8pPr>
            <a:lvl9pPr marL="3886200" indent="-228600" defTabSz="965200" eaLnBrk="0" fontAlgn="base" hangingPunct="0">
              <a:spcBef>
                <a:spcPct val="0"/>
              </a:spcBef>
              <a:spcAft>
                <a:spcPct val="0"/>
              </a:spcAft>
              <a:defRPr>
                <a:solidFill>
                  <a:schemeClr val="tx1"/>
                </a:solidFill>
                <a:latin typeface="Arial" pitchFamily="34" charset="0"/>
              </a:defRPr>
            </a:lvl9pPr>
          </a:lstStyle>
          <a:p>
            <a:pPr eaLnBrk="1" hangingPunct="1">
              <a:defRPr/>
            </a:pPr>
            <a:r>
              <a:rPr lang="en-US" altLang="en-US"/>
              <a:t>Introduction to OSHA Lesson</a:t>
            </a:r>
          </a:p>
        </p:txBody>
      </p:sp>
      <p:sp>
        <p:nvSpPr>
          <p:cNvPr id="70661" name="Footer Placeholder 4"/>
          <p:cNvSpPr>
            <a:spLocks noGrp="1"/>
          </p:cNvSpPr>
          <p:nvPr>
            <p:ph type="ftr" sz="quarter" idx="4"/>
          </p:nvPr>
        </p:nvSpPr>
        <p:spPr/>
        <p:txBody>
          <a:bodyPr/>
          <a:lstStyle>
            <a:lvl1pPr defTabSz="965200" eaLnBrk="0" hangingPunct="0">
              <a:defRPr>
                <a:solidFill>
                  <a:schemeClr val="tx1"/>
                </a:solidFill>
                <a:latin typeface="Arial" pitchFamily="34" charset="0"/>
              </a:defRPr>
            </a:lvl1pPr>
            <a:lvl2pPr marL="742950" indent="-285750" defTabSz="965200" eaLnBrk="0" hangingPunct="0">
              <a:defRPr>
                <a:solidFill>
                  <a:schemeClr val="tx1"/>
                </a:solidFill>
                <a:latin typeface="Arial" pitchFamily="34" charset="0"/>
              </a:defRPr>
            </a:lvl2pPr>
            <a:lvl3pPr marL="1143000" indent="-228600" defTabSz="965200" eaLnBrk="0" hangingPunct="0">
              <a:defRPr>
                <a:solidFill>
                  <a:schemeClr val="tx1"/>
                </a:solidFill>
                <a:latin typeface="Arial" pitchFamily="34" charset="0"/>
              </a:defRPr>
            </a:lvl3pPr>
            <a:lvl4pPr marL="1600200" indent="-228600" defTabSz="965200" eaLnBrk="0" hangingPunct="0">
              <a:defRPr>
                <a:solidFill>
                  <a:schemeClr val="tx1"/>
                </a:solidFill>
                <a:latin typeface="Arial" pitchFamily="34" charset="0"/>
              </a:defRPr>
            </a:lvl4pPr>
            <a:lvl5pPr marL="2057400" indent="-228600" defTabSz="965200" eaLnBrk="0" hangingPunct="0">
              <a:defRPr>
                <a:solidFill>
                  <a:schemeClr val="tx1"/>
                </a:solidFill>
                <a:latin typeface="Arial" pitchFamily="34" charset="0"/>
              </a:defRPr>
            </a:lvl5pPr>
            <a:lvl6pPr marL="2514600" indent="-228600" defTabSz="965200" eaLnBrk="0" fontAlgn="base" hangingPunct="0">
              <a:spcBef>
                <a:spcPct val="0"/>
              </a:spcBef>
              <a:spcAft>
                <a:spcPct val="0"/>
              </a:spcAft>
              <a:defRPr>
                <a:solidFill>
                  <a:schemeClr val="tx1"/>
                </a:solidFill>
                <a:latin typeface="Arial" pitchFamily="34" charset="0"/>
              </a:defRPr>
            </a:lvl6pPr>
            <a:lvl7pPr marL="2971800" indent="-228600" defTabSz="965200" eaLnBrk="0" fontAlgn="base" hangingPunct="0">
              <a:spcBef>
                <a:spcPct val="0"/>
              </a:spcBef>
              <a:spcAft>
                <a:spcPct val="0"/>
              </a:spcAft>
              <a:defRPr>
                <a:solidFill>
                  <a:schemeClr val="tx1"/>
                </a:solidFill>
                <a:latin typeface="Arial" pitchFamily="34" charset="0"/>
              </a:defRPr>
            </a:lvl7pPr>
            <a:lvl8pPr marL="3429000" indent="-228600" defTabSz="965200" eaLnBrk="0" fontAlgn="base" hangingPunct="0">
              <a:spcBef>
                <a:spcPct val="0"/>
              </a:spcBef>
              <a:spcAft>
                <a:spcPct val="0"/>
              </a:spcAft>
              <a:defRPr>
                <a:solidFill>
                  <a:schemeClr val="tx1"/>
                </a:solidFill>
                <a:latin typeface="Arial" pitchFamily="34" charset="0"/>
              </a:defRPr>
            </a:lvl8pPr>
            <a:lvl9pPr marL="3886200" indent="-228600" defTabSz="965200" eaLnBrk="0" fontAlgn="base" hangingPunct="0">
              <a:spcBef>
                <a:spcPct val="0"/>
              </a:spcBef>
              <a:spcAft>
                <a:spcPct val="0"/>
              </a:spcAft>
              <a:defRPr>
                <a:solidFill>
                  <a:schemeClr val="tx1"/>
                </a:solidFill>
                <a:latin typeface="Arial" pitchFamily="34" charset="0"/>
              </a:defRPr>
            </a:lvl9pPr>
          </a:lstStyle>
          <a:p>
            <a:pPr eaLnBrk="1" hangingPunct="1">
              <a:defRPr/>
            </a:pPr>
            <a:r>
              <a:rPr lang="en-US" altLang="en-US" dirty="0"/>
              <a:t>Revised 04.2014</a:t>
            </a:r>
          </a:p>
        </p:txBody>
      </p:sp>
      <p:sp>
        <p:nvSpPr>
          <p:cNvPr id="65542" name="Slide Number Placeholder 5"/>
          <p:cNvSpPr>
            <a:spLocks noGrp="1"/>
          </p:cNvSpPr>
          <p:nvPr>
            <p:ph type="sldNum" sz="quarter" idx="5"/>
          </p:nvPr>
        </p:nvSpPr>
        <p:spPr>
          <a:noFill/>
        </p:spPr>
        <p:txBody>
          <a:bodyPr/>
          <a:lstStyle>
            <a:lvl1pPr defTabSz="965200">
              <a:spcBef>
                <a:spcPct val="30000"/>
              </a:spcBef>
              <a:defRPr sz="1200">
                <a:solidFill>
                  <a:schemeClr val="tx1"/>
                </a:solidFill>
                <a:latin typeface="Arial" panose="020B0604020202020204" pitchFamily="34" charset="0"/>
              </a:defRPr>
            </a:lvl1pPr>
            <a:lvl2pPr marL="742950" indent="-285750" defTabSz="965200">
              <a:spcBef>
                <a:spcPct val="30000"/>
              </a:spcBef>
              <a:defRPr sz="1200">
                <a:solidFill>
                  <a:schemeClr val="tx1"/>
                </a:solidFill>
                <a:latin typeface="Arial" panose="020B0604020202020204" pitchFamily="34" charset="0"/>
              </a:defRPr>
            </a:lvl2pPr>
            <a:lvl3pPr marL="1143000" indent="-228600" defTabSz="965200">
              <a:spcBef>
                <a:spcPct val="30000"/>
              </a:spcBef>
              <a:defRPr sz="1200">
                <a:solidFill>
                  <a:schemeClr val="tx1"/>
                </a:solidFill>
                <a:latin typeface="Arial" panose="020B0604020202020204" pitchFamily="34" charset="0"/>
              </a:defRPr>
            </a:lvl3pPr>
            <a:lvl4pPr marL="1600200" indent="-228600" defTabSz="965200">
              <a:spcBef>
                <a:spcPct val="30000"/>
              </a:spcBef>
              <a:defRPr sz="1200">
                <a:solidFill>
                  <a:schemeClr val="tx1"/>
                </a:solidFill>
                <a:latin typeface="Arial" panose="020B0604020202020204" pitchFamily="34" charset="0"/>
              </a:defRPr>
            </a:lvl4pPr>
            <a:lvl5pPr marL="2057400" indent="-228600" defTabSz="965200">
              <a:spcBef>
                <a:spcPct val="30000"/>
              </a:spcBef>
              <a:defRPr sz="1200">
                <a:solidFill>
                  <a:schemeClr val="tx1"/>
                </a:solidFill>
                <a:latin typeface="Arial" panose="020B0604020202020204" pitchFamily="34" charset="0"/>
              </a:defRPr>
            </a:lvl5pPr>
            <a:lvl6pPr marL="2514600" indent="-228600" defTabSz="965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5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5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5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E8E00C3-8672-411F-8435-4D300E22F2C5}" type="slidenum">
              <a:rPr lang="en-US" altLang="en-US" smtClean="0"/>
              <a:pPr>
                <a:spcBef>
                  <a:spcPct val="0"/>
                </a:spcBef>
              </a:pPr>
              <a:t>22</a:t>
            </a:fld>
            <a:endParaRPr lang="en-US" altLang="en-US"/>
          </a:p>
        </p:txBody>
      </p:sp>
    </p:spTree>
    <p:extLst>
      <p:ext uri="{BB962C8B-B14F-4D97-AF65-F5344CB8AC3E}">
        <p14:creationId xmlns:p14="http://schemas.microsoft.com/office/powerpoint/2010/main" val="2244564795"/>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a:t>
            </a:r>
          </a:p>
          <a:p>
            <a:endParaRPr lang="en-US" dirty="0"/>
          </a:p>
          <a:p>
            <a:r>
              <a:rPr lang="en-US" dirty="0"/>
              <a:t>(xiii) Walk-behind milling machines and floor grinders</a:t>
            </a:r>
          </a:p>
          <a:p>
            <a:r>
              <a:rPr lang="en-US" dirty="0"/>
              <a:t>Use machine equipped with integrated water delivery system that continuously feeds water to the cutting surface. Operate and maintain tool in accordance with manufacturer's instructions to minimize dust emissions. OR use machine equipped with dust collection system recommended by the manufacturer.</a:t>
            </a:r>
          </a:p>
          <a:p>
            <a:r>
              <a:rPr lang="en-US" dirty="0"/>
              <a:t>Operate and maintain tool in accordance with manufacturer's instructions to minimize dust emissions. Dust collector must provide the air flow</a:t>
            </a:r>
          </a:p>
          <a:p>
            <a:r>
              <a:rPr lang="en-US" dirty="0"/>
              <a:t>recommended by the manufacturer, or greater, and have a filter with 99% or greater efficiency and a filter-cleaning mechanism.</a:t>
            </a:r>
          </a:p>
          <a:p>
            <a:r>
              <a:rPr lang="en-US" dirty="0"/>
              <a:t>When used indoors or in an enclosed area, use a HEPA-filtered vacuum to remove loose dust in between passes.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222</a:t>
            </a:fld>
            <a:endParaRPr lang="en-US" dirty="0"/>
          </a:p>
        </p:txBody>
      </p:sp>
    </p:spTree>
    <p:extLst>
      <p:ext uri="{BB962C8B-B14F-4D97-AF65-F5344CB8AC3E}">
        <p14:creationId xmlns:p14="http://schemas.microsoft.com/office/powerpoint/2010/main" val="717721656"/>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Two control options may be used when using </a:t>
            </a:r>
            <a:r>
              <a:rPr lang="en-US" sz="1200" b="1" dirty="0"/>
              <a:t>walk-behind milling machines and floor grinders</a:t>
            </a:r>
            <a:r>
              <a:rPr lang="en-US" sz="1200" dirty="0"/>
              <a:t>. Regardless of control option used, the tool must also be operated and maintained in accordance with manufacturer’s instructions for minimizing dust emissions.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223</a:t>
            </a:fld>
            <a:endParaRPr lang="en-US" dirty="0"/>
          </a:p>
        </p:txBody>
      </p:sp>
    </p:spTree>
    <p:extLst>
      <p:ext uri="{BB962C8B-B14F-4D97-AF65-F5344CB8AC3E}">
        <p14:creationId xmlns:p14="http://schemas.microsoft.com/office/powerpoint/2010/main" val="1822415997"/>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Option </a:t>
            </a:r>
            <a:r>
              <a:rPr lang="en-US" sz="1200" u="sng" dirty="0"/>
              <a:t>one</a:t>
            </a:r>
            <a:r>
              <a:rPr lang="en-US" sz="1200" dirty="0"/>
              <a:t> is to use an integrated water delivery system (commercially developed specifically for the type of tool in use) that continuously feeds water to the cutting surface. Table 1 does not specify a minimum flow rate; however, water must be applied at flow rates specified by the manufacturer.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224</a:t>
            </a:fld>
            <a:endParaRPr lang="en-US" dirty="0"/>
          </a:p>
        </p:txBody>
      </p:sp>
    </p:spTree>
    <p:extLst>
      <p:ext uri="{BB962C8B-B14F-4D97-AF65-F5344CB8AC3E}">
        <p14:creationId xmlns:p14="http://schemas.microsoft.com/office/powerpoint/2010/main" val="184545125"/>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pPr marL="0" lvl="0" indent="0">
              <a:buNone/>
            </a:pPr>
            <a:endParaRPr lang="en-US" sz="1200" dirty="0"/>
          </a:p>
          <a:p>
            <a:pPr marL="0" lvl="0" indent="0">
              <a:buNone/>
            </a:pPr>
            <a:r>
              <a:rPr lang="en-US" sz="1200" dirty="0"/>
              <a:t>Full and proper implementation of water controls on walk-behind milling machines and floor grinders requires the employer to ensure that: </a:t>
            </a:r>
          </a:p>
          <a:p>
            <a:pPr lvl="0"/>
            <a:r>
              <a:rPr lang="en-US" sz="1200" dirty="0"/>
              <a:t> An adequate supply of water for dust suppression is used; The spray nozzles are working properly and produce a pattern that applies water at the point of dust generation; </a:t>
            </a:r>
          </a:p>
          <a:p>
            <a:pPr lvl="0"/>
            <a:r>
              <a:rPr lang="en-US" sz="1200" dirty="0"/>
              <a:t>The spray nozzles are not clogged or damaged; and </a:t>
            </a:r>
          </a:p>
          <a:p>
            <a:pPr lvl="0"/>
            <a:r>
              <a:rPr lang="en-US" sz="1200" dirty="0"/>
              <a:t>All hoses and connections are intact.</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225</a:t>
            </a:fld>
            <a:endParaRPr lang="en-US" dirty="0"/>
          </a:p>
        </p:txBody>
      </p:sp>
    </p:spTree>
    <p:extLst>
      <p:ext uri="{BB962C8B-B14F-4D97-AF65-F5344CB8AC3E}">
        <p14:creationId xmlns:p14="http://schemas.microsoft.com/office/powerpoint/2010/main" val="436026845"/>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Option </a:t>
            </a:r>
            <a:r>
              <a:rPr lang="en-US" sz="1200" u="sng" dirty="0"/>
              <a:t>two</a:t>
            </a:r>
            <a:r>
              <a:rPr lang="en-US" sz="1200" dirty="0"/>
              <a:t> is to use a dust collection system recommended by the manufacturer of the milling machine or floor grinder and a filter with 99 percent or greater efficiency and a filter-cleaning mechanism. The dust collection system used must be capable of maintaining the air flow recommended by the manufacturer.</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226</a:t>
            </a:fld>
            <a:endParaRPr lang="en-US" dirty="0"/>
          </a:p>
        </p:txBody>
      </p:sp>
    </p:spTree>
    <p:extLst>
      <p:ext uri="{BB962C8B-B14F-4D97-AF65-F5344CB8AC3E}">
        <p14:creationId xmlns:p14="http://schemas.microsoft.com/office/powerpoint/2010/main" val="1059839344"/>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pPr marL="0" indent="0">
              <a:buNone/>
            </a:pPr>
            <a:endParaRPr lang="en-US" sz="1200" dirty="0"/>
          </a:p>
          <a:p>
            <a:pPr marL="0" indent="0">
              <a:buNone/>
            </a:pPr>
            <a:r>
              <a:rPr lang="en-US" sz="1200" dirty="0"/>
              <a:t>Full and proper implementation of dust collection systems on walk-behind milling machines and floor grinders requires the employer to ensure that:</a:t>
            </a:r>
          </a:p>
          <a:p>
            <a:r>
              <a:rPr lang="en-US" sz="1200" dirty="0"/>
              <a:t> The hose connecting the tool to the vacuum is intact and without kinks or tight bends;  </a:t>
            </a:r>
          </a:p>
          <a:p>
            <a:r>
              <a:rPr lang="en-US" sz="1200" dirty="0"/>
              <a:t>The filter(s) on the vacuum are cleaned or changed in accordance with the manufacturer’s instructions to prevent clogging; and  </a:t>
            </a:r>
          </a:p>
          <a:p>
            <a:r>
              <a:rPr lang="en-US" sz="1200" dirty="0"/>
              <a:t>The dust collection bags are emptied to avoid overfilling.</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227</a:t>
            </a:fld>
            <a:endParaRPr lang="en-US" dirty="0"/>
          </a:p>
        </p:txBody>
      </p:sp>
    </p:spTree>
    <p:extLst>
      <p:ext uri="{BB962C8B-B14F-4D97-AF65-F5344CB8AC3E}">
        <p14:creationId xmlns:p14="http://schemas.microsoft.com/office/powerpoint/2010/main" val="3605733319"/>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When using a dust collector system indoors or in enclosed areas (areas where airborne dust can buildup, such as a structure with a roof and three walls), loose dust must be cleaned with a HEPA-filtered vacuum in between passes of the milling machine or floor grinder to prevent the loose dust from being re-suspended. Removing loose dust with a HEPA vacuum also maximizes vacuum suction by improving the seal between the machine and floor. For indoor and enclosed spaces, employers must provide additional ventilation as needed to minimize the accumulation of visible airborne dust.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228</a:t>
            </a:fld>
            <a:endParaRPr lang="en-US" dirty="0"/>
          </a:p>
        </p:txBody>
      </p:sp>
    </p:spTree>
    <p:extLst>
      <p:ext uri="{BB962C8B-B14F-4D97-AF65-F5344CB8AC3E}">
        <p14:creationId xmlns:p14="http://schemas.microsoft.com/office/powerpoint/2010/main" val="897708176"/>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Respiratory protection is not required for work with walk-behind milling machines and floor grinders regardless of task duration.</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229</a:t>
            </a:fld>
            <a:endParaRPr lang="en-US" dirty="0"/>
          </a:p>
        </p:txBody>
      </p:sp>
    </p:spTree>
    <p:extLst>
      <p:ext uri="{BB962C8B-B14F-4D97-AF65-F5344CB8AC3E}">
        <p14:creationId xmlns:p14="http://schemas.microsoft.com/office/powerpoint/2010/main" val="3822673899"/>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a:t>
            </a:r>
          </a:p>
          <a:p>
            <a:pPr rtl="0" eaLnBrk="1" fontAlgn="t" latinLnBrk="0" hangingPunct="1"/>
            <a:endParaRPr lang="en-US" sz="1200" b="0" i="0" u="none" strike="noStrike" kern="1200" dirty="0">
              <a:solidFill>
                <a:schemeClr val="tx1"/>
              </a:solidFill>
              <a:effectLst/>
              <a:latin typeface="Arial" charset="0"/>
              <a:ea typeface="ＭＳ Ｐゴシック" charset="-128"/>
              <a:cs typeface="+mn-cs"/>
            </a:endParaRPr>
          </a:p>
          <a:p>
            <a:pPr rtl="0" eaLnBrk="1" fontAlgn="t" latinLnBrk="0" hangingPunct="1"/>
            <a:r>
              <a:rPr lang="en-US" sz="1200" b="0" i="0" u="none" strike="noStrike" kern="1200" dirty="0">
                <a:solidFill>
                  <a:schemeClr val="tx1"/>
                </a:solidFill>
                <a:effectLst/>
                <a:latin typeface="Arial" charset="0"/>
                <a:ea typeface="ＭＳ Ｐゴシック" charset="-128"/>
                <a:cs typeface="+mn-cs"/>
              </a:rPr>
              <a:t>(xiv) Small drivable milling machines (less than half-lane)</a:t>
            </a:r>
          </a:p>
          <a:p>
            <a:pPr rtl="0" eaLnBrk="1" fontAlgn="t" latinLnBrk="0" hangingPunct="1"/>
            <a:r>
              <a:rPr lang="en-US" sz="1200" b="0" i="0" u="none" strike="noStrike" kern="1200" dirty="0">
                <a:solidFill>
                  <a:schemeClr val="tx1"/>
                </a:solidFill>
                <a:effectLst/>
                <a:latin typeface="Arial" charset="0"/>
                <a:ea typeface="ＭＳ Ｐゴシック" charset="-128"/>
                <a:cs typeface="+mn-cs"/>
              </a:rPr>
              <a:t>Use a machine equipped with supplemental water sprays designed to suppress dust. Water must be combined with a surfactant.                                                         Operate and maintain machine to minimize dust emissions</a:t>
            </a:r>
          </a:p>
          <a:p>
            <a:endParaRPr lang="en-US" dirty="0"/>
          </a:p>
          <a:p>
            <a:pPr rtl="0" eaLnBrk="1" fontAlgn="t" latinLnBrk="0" hangingPunct="1"/>
            <a:r>
              <a:rPr lang="en-US" sz="1200" b="0" i="0" u="none" strike="noStrike" kern="1200" dirty="0">
                <a:solidFill>
                  <a:schemeClr val="tx1"/>
                </a:solidFill>
                <a:effectLst/>
                <a:latin typeface="Arial" charset="0"/>
                <a:ea typeface="ＭＳ Ｐゴシック" charset="-128"/>
                <a:cs typeface="+mn-cs"/>
              </a:rPr>
              <a:t>(xv) Large drivable milling machines (half-lane and larger)</a:t>
            </a:r>
          </a:p>
          <a:p>
            <a:pPr rtl="0" eaLnBrk="1" fontAlgn="t" latinLnBrk="0" hangingPunct="1"/>
            <a:r>
              <a:rPr lang="en-US" sz="1200" b="0" i="0" u="none" strike="noStrike" kern="1200" dirty="0">
                <a:solidFill>
                  <a:schemeClr val="tx1"/>
                </a:solidFill>
                <a:effectLst/>
                <a:latin typeface="Arial" charset="0"/>
                <a:ea typeface="ＭＳ Ｐゴシック" charset="-128"/>
                <a:cs typeface="+mn-cs"/>
              </a:rPr>
              <a:t>For cuts of any depth on asphalt only: Use machine equipped with exhaust ventilation on drum enclosure and supplemental water sprays designed to suppress dust.                                                           Operate and maintain machine to minimize dust emissions. For cuts of four inches in depth or less on any substrate: Use machine equipped with exhaust ventilation on drum enclosure and supplemental water sprays designed to suppress dust. Operate and maintain machine to minimize dust emissions. OR Use a machine equipped with supplemental water spray designed to suppress dust. Water must be combined with a surfactant. Operate and maintain machine to minimize dust emissions.</a:t>
            </a:r>
          </a:p>
          <a:p>
            <a:pPr rtl="0" eaLnBrk="1" fontAlgn="t" latinLnBrk="0" hangingPunct="1"/>
            <a:endParaRPr lang="en-US" sz="1200" b="0" i="0" u="none" strike="noStrike" kern="1200" dirty="0">
              <a:solidFill>
                <a:schemeClr val="tx1"/>
              </a:solidFill>
              <a:effectLst/>
              <a:latin typeface="Arial" charset="0"/>
              <a:ea typeface="ＭＳ Ｐゴシック" charset="-128"/>
              <a:cs typeface="+mn-cs"/>
            </a:endParaRPr>
          </a:p>
          <a:p>
            <a:pPr rtl="0" eaLnBrk="1" fontAlgn="t" latinLnBrk="0" hangingPunct="1"/>
            <a:r>
              <a:rPr lang="en-US" sz="1200" b="0" i="0" u="none" strike="noStrike" kern="1200" dirty="0">
                <a:solidFill>
                  <a:schemeClr val="tx1"/>
                </a:solidFill>
                <a:effectLst/>
                <a:latin typeface="Arial" charset="0"/>
                <a:ea typeface="ＭＳ Ｐゴシック" charset="-128"/>
                <a:cs typeface="+mn-cs"/>
              </a:rPr>
              <a:t>(xv) Large drivable milling machines (half-lane and larger)</a:t>
            </a:r>
          </a:p>
          <a:p>
            <a:pPr rtl="0" eaLnBrk="1" fontAlgn="t" latinLnBrk="0" hangingPunct="1"/>
            <a:r>
              <a:rPr lang="en-US" sz="1200" b="0" i="0" u="none" strike="noStrike" kern="1200" dirty="0">
                <a:solidFill>
                  <a:schemeClr val="tx1"/>
                </a:solidFill>
                <a:effectLst/>
                <a:latin typeface="Arial" charset="0"/>
                <a:ea typeface="ＭＳ Ｐゴシック" charset="-128"/>
                <a:cs typeface="+mn-cs"/>
              </a:rPr>
              <a:t>For cuts of any depth on asphalt only: Use machine equipped with exhaust ventilation on drum enclosure and supplemental water sprays designed to suppress dust.                                                           Operate and maintain machine to minimize dust emissions. For cuts of four inches in depth or less on any substrate: Use machine equipped with exhaust ventilation on drum enclosure and supplemental water sprays designed to suppress dust. Operate and maintain machine to minimize dust emissions. OR Use a machine equipped with supplemental water spray designed to suppress dust. Water must be combined with a surfactant. Operate and maintain machine to minimize dust emissions.</a:t>
            </a:r>
          </a:p>
          <a:p>
            <a:pPr rtl="0" eaLnBrk="1" fontAlgn="t" latinLnBrk="0" hangingPunct="1"/>
            <a:endParaRPr lang="en-US" sz="1200" b="0" i="0" u="none" strike="noStrike" kern="1200" dirty="0">
              <a:solidFill>
                <a:schemeClr val="tx1"/>
              </a:solidFill>
              <a:effectLst/>
              <a:latin typeface="Arial" charset="0"/>
              <a:ea typeface="ＭＳ Ｐゴシック"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230</a:t>
            </a:fld>
            <a:endParaRPr lang="en-US" dirty="0"/>
          </a:p>
        </p:txBody>
      </p:sp>
    </p:spTree>
    <p:extLst>
      <p:ext uri="{BB962C8B-B14F-4D97-AF65-F5344CB8AC3E}">
        <p14:creationId xmlns:p14="http://schemas.microsoft.com/office/powerpoint/2010/main" val="3832641254"/>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Small drivable milling machines must be used with supplemental water sprays designed to suppress dust and must be operated and maintained to minimize dust emissions. The water used must be combined with a surfactant.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231</a:t>
            </a:fld>
            <a:endParaRPr lang="en-US" dirty="0"/>
          </a:p>
        </p:txBody>
      </p:sp>
    </p:spTree>
    <p:extLst>
      <p:ext uri="{BB962C8B-B14F-4D97-AF65-F5344CB8AC3E}">
        <p14:creationId xmlns:p14="http://schemas.microsoft.com/office/powerpoint/2010/main" val="39698204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dirty="0"/>
              <a:t>Instructor will discuss</a:t>
            </a:r>
            <a:r>
              <a:rPr lang="en-US" sz="1200" b="0" baseline="0" dirty="0"/>
              <a:t> </a:t>
            </a:r>
            <a:r>
              <a:rPr lang="en-US" sz="1200" b="1" dirty="0"/>
              <a:t>What is Respirable Crystalline Silica? </a:t>
            </a:r>
          </a:p>
          <a:p>
            <a:r>
              <a:rPr lang="en-US" sz="1200" dirty="0"/>
              <a:t>Crystalline silica is a common mineral found in many naturally occurring and man-made materials used at construction sites. Materials like sand, concrete, brick, block, stone and mortar contain crystalline silica. Amorphous silica, such as silica gel, is not crystalline silica. Sand or soil is not a harmful form of silica either in its natural state. These particles are far to large to breathe in.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23</a:t>
            </a:fld>
            <a:endParaRPr lang="en-US" dirty="0"/>
          </a:p>
        </p:txBody>
      </p:sp>
    </p:spTree>
    <p:extLst>
      <p:ext uri="{BB962C8B-B14F-4D97-AF65-F5344CB8AC3E}">
        <p14:creationId xmlns:p14="http://schemas.microsoft.com/office/powerpoint/2010/main" val="2589315767"/>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pPr marL="0" indent="0">
              <a:buNone/>
            </a:pPr>
            <a:endParaRPr lang="en-US" sz="1200" dirty="0"/>
          </a:p>
          <a:p>
            <a:pPr marL="0" indent="0">
              <a:buNone/>
            </a:pPr>
            <a:r>
              <a:rPr lang="en-US" sz="1200" dirty="0"/>
              <a:t>Full and proper implementation of water controls on small drivable milling machines requires the employer to ensure that: </a:t>
            </a:r>
          </a:p>
          <a:p>
            <a:r>
              <a:rPr lang="en-US" sz="1200" dirty="0"/>
              <a:t> An adequate supply of water for dust suppression is used;  </a:t>
            </a:r>
          </a:p>
          <a:p>
            <a:r>
              <a:rPr lang="en-US" sz="1200" dirty="0"/>
              <a:t>The spray nozzles are working properly and produce a pattern that applies water at the point of dust generation; </a:t>
            </a:r>
          </a:p>
          <a:p>
            <a:r>
              <a:rPr lang="en-US" sz="1200" dirty="0"/>
              <a:t>The spray nozzles are not clogged or damaged; and </a:t>
            </a:r>
          </a:p>
          <a:p>
            <a:r>
              <a:rPr lang="en-US" sz="1200" dirty="0"/>
              <a:t>All hoses and connections are intact.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232</a:t>
            </a:fld>
            <a:endParaRPr lang="en-US" dirty="0"/>
          </a:p>
        </p:txBody>
      </p:sp>
    </p:spTree>
    <p:extLst>
      <p:ext uri="{BB962C8B-B14F-4D97-AF65-F5344CB8AC3E}">
        <p14:creationId xmlns:p14="http://schemas.microsoft.com/office/powerpoint/2010/main" val="1679741591"/>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When using small drivable milling machines indoors or in enclosed areas (areas where airborne dust can buildup, such as a structure with a roof and three walls), the employer must provide additional exhaust as needed to prevent the accumulation of visible airborne dust.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233</a:t>
            </a:fld>
            <a:endParaRPr lang="en-US" dirty="0"/>
          </a:p>
        </p:txBody>
      </p:sp>
    </p:spTree>
    <p:extLst>
      <p:ext uri="{BB962C8B-B14F-4D97-AF65-F5344CB8AC3E}">
        <p14:creationId xmlns:p14="http://schemas.microsoft.com/office/powerpoint/2010/main" val="1543689568"/>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Respiratory protection is not required for work with small drivable milling machines (less than half-lane) regardless of task duration.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234</a:t>
            </a:fld>
            <a:endParaRPr lang="en-US" dirty="0"/>
          </a:p>
        </p:txBody>
      </p:sp>
    </p:spTree>
    <p:extLst>
      <p:ext uri="{BB962C8B-B14F-4D97-AF65-F5344CB8AC3E}">
        <p14:creationId xmlns:p14="http://schemas.microsoft.com/office/powerpoint/2010/main" val="3153119532"/>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Employers whose employees operate </a:t>
            </a:r>
            <a:r>
              <a:rPr lang="en-US" sz="1200" b="1" dirty="0"/>
              <a:t>large (one-half lane or wider) milling machines</a:t>
            </a:r>
            <a:r>
              <a:rPr lang="en-US" sz="1200" dirty="0"/>
              <a:t> have two control options for cuts of four inches in depth or less on any substrate and one control option for cuts of any depth on asphalt. When using any of the control options, the machine must be operated and maintained to minimize dust emissions.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235</a:t>
            </a:fld>
            <a:endParaRPr lang="en-US" dirty="0"/>
          </a:p>
        </p:txBody>
      </p:sp>
    </p:spTree>
    <p:extLst>
      <p:ext uri="{BB962C8B-B14F-4D97-AF65-F5344CB8AC3E}">
        <p14:creationId xmlns:p14="http://schemas.microsoft.com/office/powerpoint/2010/main" val="1428246918"/>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2400" dirty="0"/>
              <a:t>Instructor will discuss Table</a:t>
            </a:r>
            <a:r>
              <a:rPr lang="en-US" sz="2400" baseline="0" dirty="0"/>
              <a:t> 1 and focus on the control methods for this section’s task/ use of equipment: </a:t>
            </a:r>
          </a:p>
          <a:p>
            <a:endParaRPr lang="en-US" sz="2400" dirty="0"/>
          </a:p>
          <a:p>
            <a:r>
              <a:rPr lang="en-US" sz="2400" dirty="0"/>
              <a:t>The two control options for making cuts of four inches or less on any combination of roadway material (asphalt and concrete), are to: </a:t>
            </a:r>
          </a:p>
          <a:p>
            <a:pPr lvl="1"/>
            <a:r>
              <a:rPr lang="en-US" sz="1800" dirty="0"/>
              <a:t>(1) use a machine equipped with exhaust ventilation on the drum enclosure and supplemental water sprays designed to suppress dust; or </a:t>
            </a:r>
          </a:p>
          <a:p>
            <a:pPr lvl="1"/>
            <a:r>
              <a:rPr lang="en-US" sz="1800" dirty="0"/>
              <a:t>(2) use a machine equipped with a supplemental water spray, combined with a surfactant, designed to suppress dust. </a:t>
            </a:r>
          </a:p>
          <a:p>
            <a:r>
              <a:rPr lang="en-US" sz="2400" dirty="0"/>
              <a:t>When making cuts of any depth on roadway material containing asphalt only, the only control option is to use a machine equipped with exhaust ventilation on the drum enclosure and supplemental water sprays designed to suppress dust.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236</a:t>
            </a:fld>
            <a:endParaRPr lang="en-US" dirty="0"/>
          </a:p>
        </p:txBody>
      </p:sp>
    </p:spTree>
    <p:extLst>
      <p:ext uri="{BB962C8B-B14F-4D97-AF65-F5344CB8AC3E}">
        <p14:creationId xmlns:p14="http://schemas.microsoft.com/office/powerpoint/2010/main" val="3565209694"/>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Respiratory protection is not required for work with large drivable milling machines (half-lane or larger) regardless of task duration.</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237</a:t>
            </a:fld>
            <a:endParaRPr lang="en-US" dirty="0"/>
          </a:p>
        </p:txBody>
      </p:sp>
    </p:spTree>
    <p:extLst>
      <p:ext uri="{BB962C8B-B14F-4D97-AF65-F5344CB8AC3E}">
        <p14:creationId xmlns:p14="http://schemas.microsoft.com/office/powerpoint/2010/main" val="3024926553"/>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a:t>
            </a:r>
          </a:p>
          <a:p>
            <a:endParaRPr lang="en-US" dirty="0"/>
          </a:p>
          <a:p>
            <a:r>
              <a:rPr lang="en-US" dirty="0"/>
              <a:t>(xvi) Crushing machines</a:t>
            </a:r>
          </a:p>
          <a:p>
            <a:r>
              <a:rPr lang="en-US" dirty="0"/>
              <a:t>Use equipment designed to deliver water spray or mist for dust suppression at crusher and other points where dust is generated (e.g., hoppers, conveyers, sieves/sizing or vibrating components, and discharge points).                                               Operate and maintain machine in accordance with manufacturer’s instructions to minimize dust emissions. Use a ventilated booth that provides fresh, climate-controlled air to the operator, or a remote control station.</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238</a:t>
            </a:fld>
            <a:endParaRPr lang="en-US" dirty="0"/>
          </a:p>
        </p:txBody>
      </p:sp>
    </p:spTree>
    <p:extLst>
      <p:ext uri="{BB962C8B-B14F-4D97-AF65-F5344CB8AC3E}">
        <p14:creationId xmlns:p14="http://schemas.microsoft.com/office/powerpoint/2010/main" val="124881695"/>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t>Crushing machines</a:t>
            </a:r>
            <a:r>
              <a:rPr lang="en-US" sz="1200" dirty="0"/>
              <a:t>, employers must provide workers with a remote control station or ventilated booth that provides fresh, climate-controlled air to the operator. Water sprays or mists must be used for dust suppression at the crusher and other points where dust is generated (e.g., at hoppers, conveyors, sieves/sizing or vibrating components, and discharge points). See the section on Enclosed Cabs for more information on how to make sure enclosures meet the requirements of the rule. Table 1 also requires that the machine be operated and maintained according to the manufactures instructions to minimize dust emissions.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239</a:t>
            </a:fld>
            <a:endParaRPr lang="en-US" dirty="0"/>
          </a:p>
        </p:txBody>
      </p:sp>
    </p:spTree>
    <p:extLst>
      <p:ext uri="{BB962C8B-B14F-4D97-AF65-F5344CB8AC3E}">
        <p14:creationId xmlns:p14="http://schemas.microsoft.com/office/powerpoint/2010/main" val="2744793812"/>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pPr marL="0" indent="0">
              <a:buNone/>
            </a:pPr>
            <a:endParaRPr lang="en-US" sz="1200" dirty="0"/>
          </a:p>
          <a:p>
            <a:pPr marL="0" indent="0">
              <a:buNone/>
            </a:pPr>
            <a:r>
              <a:rPr lang="en-US" sz="1200" dirty="0"/>
              <a:t>The water spray systems can be installed so that they can be activated by remote control. To prevent airborne dust from being generated, full and proper implementation of controls requires that: </a:t>
            </a:r>
          </a:p>
          <a:p>
            <a:r>
              <a:rPr lang="en-US" sz="1200" dirty="0"/>
              <a:t>Nozzles are located upstream of dust generation points and positioned to thoroughly wet the material;  </a:t>
            </a:r>
          </a:p>
          <a:p>
            <a:r>
              <a:rPr lang="en-US" sz="1200" dirty="0"/>
              <a:t>The volume and size of droplets is adequate to sufficiently wet the material (optimal droplet size is between 10 and 150 </a:t>
            </a:r>
            <a:r>
              <a:rPr lang="en-US" sz="1200" dirty="0" err="1"/>
              <a:t>μm</a:t>
            </a:r>
            <a:r>
              <a:rPr lang="en-US" sz="1200" dirty="0"/>
              <a:t>); and </a:t>
            </a:r>
          </a:p>
          <a:p>
            <a:r>
              <a:rPr lang="en-US" sz="1200" dirty="0"/>
              <a:t>Spray nozzles are located far enough from the target area to provide complete water </a:t>
            </a:r>
          </a:p>
          <a:p>
            <a:r>
              <a:rPr lang="en-US" sz="1200" dirty="0"/>
              <a:t>coverage but not so far that the water is carried away by wind.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240</a:t>
            </a:fld>
            <a:endParaRPr lang="en-US" dirty="0"/>
          </a:p>
        </p:txBody>
      </p:sp>
    </p:spTree>
    <p:extLst>
      <p:ext uri="{BB962C8B-B14F-4D97-AF65-F5344CB8AC3E}">
        <p14:creationId xmlns:p14="http://schemas.microsoft.com/office/powerpoint/2010/main" val="1234046120"/>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Respiratory protection is not required for crusher operators regardless of task duration.</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241</a:t>
            </a:fld>
            <a:endParaRPr lang="en-US" dirty="0"/>
          </a:p>
        </p:txBody>
      </p:sp>
    </p:spTree>
    <p:extLst>
      <p:ext uri="{BB962C8B-B14F-4D97-AF65-F5344CB8AC3E}">
        <p14:creationId xmlns:p14="http://schemas.microsoft.com/office/powerpoint/2010/main" val="29030769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t>Instructor shall cover the size and where respirable silica comes from.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t>The problem lies with </a:t>
            </a:r>
            <a:r>
              <a:rPr lang="en-US" sz="1200" b="1" dirty="0"/>
              <a:t>Respirable crystalline silica </a:t>
            </a:r>
            <a:r>
              <a:rPr lang="en-US" sz="1200" b="0" i="0" dirty="0"/>
              <a:t>which</a:t>
            </a:r>
            <a:r>
              <a:rPr lang="en-US" sz="1200" b="1" dirty="0"/>
              <a:t> </a:t>
            </a:r>
            <a:r>
              <a:rPr lang="en-US" sz="1200" dirty="0"/>
              <a:t>is a very small particles, typically at least 100 times smaller than ordinary sand found on beaches or playgrounds – it is generated by high-energy operations like cutting, sawing, grinding, drilling and crushing stone, rock, concrete, brick, block and mortar, or when abrasive blasting with sand. Basically, when we break down larger sand or quarts grains. </a:t>
            </a:r>
            <a:r>
              <a:rPr lang="en-US" sz="1200" kern="1200" dirty="0">
                <a:solidFill>
                  <a:schemeClr val="tx1"/>
                </a:solidFill>
                <a:latin typeface="Arial" charset="0"/>
                <a:ea typeface="ＭＳ Ｐゴシック" charset="-128"/>
                <a:cs typeface="+mn-cs"/>
              </a:rPr>
              <a:t>These particles become small enough to be able to float in the air, then were able to breathe them into our lungs, where many of the problems begin.</a:t>
            </a:r>
            <a:endParaRPr lang="en-US" sz="1200"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24</a:t>
            </a:fld>
            <a:endParaRPr lang="en-US" dirty="0"/>
          </a:p>
        </p:txBody>
      </p:sp>
    </p:spTree>
    <p:extLst>
      <p:ext uri="{BB962C8B-B14F-4D97-AF65-F5344CB8AC3E}">
        <p14:creationId xmlns:p14="http://schemas.microsoft.com/office/powerpoint/2010/main" val="3237383543"/>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a:t>
            </a:r>
          </a:p>
          <a:p>
            <a:pPr rtl="0" eaLnBrk="1" fontAlgn="t" latinLnBrk="0" hangingPunct="1"/>
            <a:endParaRPr lang="en-US" sz="1200" b="0" i="0" u="none" strike="noStrike" kern="1200" dirty="0">
              <a:solidFill>
                <a:schemeClr val="tx1"/>
              </a:solidFill>
              <a:effectLst/>
              <a:latin typeface="Arial" charset="0"/>
              <a:ea typeface="ＭＳ Ｐゴシック" charset="-128"/>
              <a:cs typeface="+mn-cs"/>
            </a:endParaRPr>
          </a:p>
          <a:p>
            <a:pPr rtl="0" eaLnBrk="1" fontAlgn="t" latinLnBrk="0" hangingPunct="1"/>
            <a:r>
              <a:rPr lang="en-US" sz="1200" b="0" i="0" u="none" strike="noStrike" kern="1200" dirty="0">
                <a:solidFill>
                  <a:schemeClr val="tx1"/>
                </a:solidFill>
                <a:effectLst/>
                <a:latin typeface="Arial" charset="0"/>
                <a:ea typeface="ＭＳ Ｐゴシック" charset="-128"/>
                <a:cs typeface="+mn-cs"/>
              </a:rPr>
              <a:t>(xvii) Heavy equipment and utility vehicles used to abrade or fracture silica containing materials (e.g., hoe-ramming, rock ripping) or used during demolition activities involving silica-containing materials Operate equipment from within an enclosed cab. When employees outside of the cab are engaged in the task, apply water and/or dust suppressants as necessary to minimize dust emissions.</a:t>
            </a:r>
          </a:p>
          <a:p>
            <a:pPr rtl="0" eaLnBrk="1" fontAlgn="t" latinLnBrk="0" hangingPunct="1"/>
            <a:endParaRPr lang="en-US" sz="1200" b="0" i="0" u="none" strike="noStrike" kern="1200" dirty="0">
              <a:solidFill>
                <a:schemeClr val="tx1"/>
              </a:solidFill>
              <a:effectLst/>
              <a:latin typeface="Arial" charset="0"/>
              <a:ea typeface="ＭＳ Ｐゴシック" charset="-128"/>
              <a:cs typeface="+mn-cs"/>
            </a:endParaRPr>
          </a:p>
          <a:p>
            <a:pPr rtl="0" eaLnBrk="1" fontAlgn="t" latinLnBrk="0" hangingPunct="1"/>
            <a:r>
              <a:rPr lang="en-US" sz="1200" b="0" i="0" u="none" strike="noStrike" kern="1200" dirty="0">
                <a:solidFill>
                  <a:schemeClr val="tx1"/>
                </a:solidFill>
                <a:effectLst/>
                <a:latin typeface="Arial" charset="0"/>
                <a:ea typeface="ＭＳ Ｐゴシック" charset="-128"/>
                <a:cs typeface="+mn-cs"/>
              </a:rPr>
              <a:t>(xviii) Heavy equipment and utility vehicles for tasks such as grading and excavating but not including: demolishing, abrading, or fracturing silica containing materials</a:t>
            </a:r>
          </a:p>
          <a:p>
            <a:pPr rtl="0" eaLnBrk="1" fontAlgn="t" latinLnBrk="0" hangingPunct="1"/>
            <a:r>
              <a:rPr lang="en-US" sz="1200" b="0" i="0" u="none" strike="noStrike" kern="1200" dirty="0">
                <a:solidFill>
                  <a:schemeClr val="tx1"/>
                </a:solidFill>
                <a:effectLst/>
                <a:latin typeface="Arial" charset="0"/>
                <a:ea typeface="ＭＳ Ｐゴシック" charset="-128"/>
                <a:cs typeface="+mn-cs"/>
              </a:rPr>
              <a:t>Apply water and/or dust suppressants as necessary to minimize dust emissions. OR When the equipment operator is the only employee engaged in the task, operate equipment from within an enclosed cab.</a:t>
            </a:r>
          </a:p>
          <a:p>
            <a:pPr rtl="0" eaLnBrk="1" fontAlgn="t" latinLnBrk="0" hangingPunct="1"/>
            <a:endParaRPr lang="en-US" sz="1200" b="0" i="0" u="none" strike="noStrike" kern="1200" dirty="0">
              <a:solidFill>
                <a:schemeClr val="tx1"/>
              </a:solidFill>
              <a:effectLst/>
              <a:latin typeface="Arial" charset="0"/>
              <a:ea typeface="ＭＳ Ｐゴシック"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243</a:t>
            </a:fld>
            <a:endParaRPr lang="en-US" dirty="0"/>
          </a:p>
        </p:txBody>
      </p:sp>
    </p:spTree>
    <p:extLst>
      <p:ext uri="{BB962C8B-B14F-4D97-AF65-F5344CB8AC3E}">
        <p14:creationId xmlns:p14="http://schemas.microsoft.com/office/powerpoint/2010/main" val="3275691396"/>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pPr marL="0" indent="0">
              <a:buNone/>
            </a:pPr>
            <a:endParaRPr lang="en-US" sz="1200" b="1" dirty="0"/>
          </a:p>
          <a:p>
            <a:pPr marL="0" indent="0">
              <a:buNone/>
            </a:pPr>
            <a:r>
              <a:rPr lang="en-US" sz="1200" b="1" dirty="0"/>
              <a:t>Heavy equipment and utility vehicles </a:t>
            </a:r>
            <a:r>
              <a:rPr lang="en-US" sz="1200" dirty="0"/>
              <a:t>used to abrade or fracture silica-containing materials (e.g., hoe-ramming, rock ripping) or used during demolition activities involving silica-containing materials. </a:t>
            </a:r>
          </a:p>
          <a:p>
            <a:r>
              <a:rPr lang="en-US" sz="1200" dirty="0"/>
              <a:t>These include activities such as fracturing or abrading rock and soil; demolishing concrete or masonry structures; and loading, dumping, and removing demolition debris.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244</a:t>
            </a:fld>
            <a:endParaRPr lang="en-US" dirty="0"/>
          </a:p>
        </p:txBody>
      </p:sp>
    </p:spTree>
    <p:extLst>
      <p:ext uri="{BB962C8B-B14F-4D97-AF65-F5344CB8AC3E}">
        <p14:creationId xmlns:p14="http://schemas.microsoft.com/office/powerpoint/2010/main" val="2557974148"/>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endParaRPr lang="en-US" sz="1200" dirty="0"/>
          </a:p>
          <a:p>
            <a:r>
              <a:rPr lang="en-US" sz="1200" dirty="0"/>
              <a:t>The operator must be in an enclosed cab. Modern heavy equipment already comes equipped with enclosed, filtered cabs that meet the requirements of Table 1. </a:t>
            </a:r>
          </a:p>
          <a:p>
            <a:r>
              <a:rPr lang="en-US" sz="1200" dirty="0"/>
              <a:t>See the section on Enclosed Cabs for more information on how to make sure that the cab meets the requirements of the rule. When other employees are engaged in the task, water, dust suppressants, or both must also be applied as necessary to minimize dust emissions.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245</a:t>
            </a:fld>
            <a:endParaRPr lang="en-US" dirty="0"/>
          </a:p>
        </p:txBody>
      </p:sp>
    </p:spTree>
    <p:extLst>
      <p:ext uri="{BB962C8B-B14F-4D97-AF65-F5344CB8AC3E}">
        <p14:creationId xmlns:p14="http://schemas.microsoft.com/office/powerpoint/2010/main" val="2141871081"/>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Respiratory protection is not required for heavy equipment operators and laborers who assist heavy equipment operators during demolition activities involving silica containing materials or activities where silica containing materials are abraded or fractured, regardless of the duration of the task.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246</a:t>
            </a:fld>
            <a:endParaRPr lang="en-US" dirty="0"/>
          </a:p>
        </p:txBody>
      </p:sp>
    </p:spTree>
    <p:extLst>
      <p:ext uri="{BB962C8B-B14F-4D97-AF65-F5344CB8AC3E}">
        <p14:creationId xmlns:p14="http://schemas.microsoft.com/office/powerpoint/2010/main" val="3798181457"/>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NOTE: When the operator exits the enclosed cab and is no longer actively preforming the task, the operator is considered to have stopped the task. However, if other abrading, fracturing, or demolition work is performed by other heavy equipment and utility vehicles in the area while an operator is outside the cab, that operator is considered to be an employee “engaged in the task” and must be protected by the application of water and/or dust suppressants.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247</a:t>
            </a:fld>
            <a:endParaRPr lang="en-US" dirty="0"/>
          </a:p>
        </p:txBody>
      </p:sp>
    </p:spTree>
    <p:extLst>
      <p:ext uri="{BB962C8B-B14F-4D97-AF65-F5344CB8AC3E}">
        <p14:creationId xmlns:p14="http://schemas.microsoft.com/office/powerpoint/2010/main" val="1695324473"/>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Heavy equipment and utility vehicles used for tasks such as grading and excavating do not involve demolition or the fracturing or abrading of silica. Tasks include earthmoving, grading, and excavating; other activities such as moving, loading, and dumping soil and rock; and dumping and grading of ballast in the railroad industry, which is generally subject to OSHA’s Construction standards.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248</a:t>
            </a:fld>
            <a:endParaRPr lang="en-US" dirty="0"/>
          </a:p>
        </p:txBody>
      </p:sp>
    </p:spTree>
    <p:extLst>
      <p:ext uri="{BB962C8B-B14F-4D97-AF65-F5344CB8AC3E}">
        <p14:creationId xmlns:p14="http://schemas.microsoft.com/office/powerpoint/2010/main" val="2094982425"/>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endParaRPr lang="en-US" sz="1200" dirty="0"/>
          </a:p>
          <a:p>
            <a:r>
              <a:rPr lang="en-US" sz="1200" dirty="0"/>
              <a:t>Employers have two control options when the operator is the only employee engaged in the task and one option when employees other than the operator are engaged in the task. </a:t>
            </a:r>
          </a:p>
          <a:p>
            <a:r>
              <a:rPr lang="en-US" sz="1200" dirty="0"/>
              <a:t>The first option requires the equipment operator to operate the equipment within an enclosed cab when the operator is the only employee in the area. Most heavy equipment already comes equipped with enclosed, filtered cabs that meet the requirements of Table 1. See the section on Enclosed Cabs for more information on how to make sure that the cab meets the requirements of the rule.</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249</a:t>
            </a:fld>
            <a:endParaRPr lang="en-US" dirty="0"/>
          </a:p>
        </p:txBody>
      </p:sp>
    </p:spTree>
    <p:extLst>
      <p:ext uri="{BB962C8B-B14F-4D97-AF65-F5344CB8AC3E}">
        <p14:creationId xmlns:p14="http://schemas.microsoft.com/office/powerpoint/2010/main" val="2449705902"/>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2400" dirty="0"/>
              <a:t>Instructor will discuss Table</a:t>
            </a:r>
            <a:r>
              <a:rPr lang="en-US" sz="2400" baseline="0" dirty="0"/>
              <a:t> 1 and focus on the control methods for this section’s task/ use of equipment: </a:t>
            </a:r>
          </a:p>
          <a:p>
            <a:endParaRPr lang="en-US" sz="2400" dirty="0"/>
          </a:p>
          <a:p>
            <a:r>
              <a:rPr lang="en-US" sz="2400" dirty="0"/>
              <a:t>The second option requires the application of water and/or dust suppressants as necessary to minimize dust emissions. Water must be applied at rates sufficient to minimize release of visible dust. The following scenarios are examples of when the employer must use water and/or dust suppressants as necessary to minimize dust emissions: </a:t>
            </a:r>
          </a:p>
          <a:p>
            <a:pPr lvl="1"/>
            <a:r>
              <a:rPr lang="en-US" sz="1800" dirty="0"/>
              <a:t>(1) equipment for grading and excavating is not equipped with enclosed, pressurized cabs or </a:t>
            </a:r>
          </a:p>
          <a:p>
            <a:pPr lvl="1"/>
            <a:r>
              <a:rPr lang="en-US" sz="1800" dirty="0"/>
              <a:t>(2) employees other than the operator are engaged in the task. If water or dust suppressants are applied as necessary to</a:t>
            </a:r>
            <a:r>
              <a:rPr lang="en-US" sz="2400" dirty="0"/>
              <a:t> </a:t>
            </a:r>
            <a:r>
              <a:rPr lang="en-US" sz="1800" dirty="0"/>
              <a:t>minimize visible dust, the employer need not provide an enclosed, filtered cab for the operator.</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250</a:t>
            </a:fld>
            <a:endParaRPr lang="en-US" dirty="0"/>
          </a:p>
        </p:txBody>
      </p:sp>
    </p:spTree>
    <p:extLst>
      <p:ext uri="{BB962C8B-B14F-4D97-AF65-F5344CB8AC3E}">
        <p14:creationId xmlns:p14="http://schemas.microsoft.com/office/powerpoint/2010/main" val="3323730225"/>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will discuss Table</a:t>
            </a:r>
            <a:r>
              <a:rPr lang="en-US" baseline="0" dirty="0"/>
              <a:t> 1 and focus on the control methods for this section’s task/ use of equipment: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Respiratory protection is not required for work with heavy equipment when it is operated from within an enclosed cab, or when water or other dust suppressants are used, regardless of task duration.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251</a:t>
            </a:fld>
            <a:endParaRPr lang="en-US" dirty="0"/>
          </a:p>
        </p:txBody>
      </p:sp>
    </p:spTree>
    <p:extLst>
      <p:ext uri="{BB962C8B-B14F-4D97-AF65-F5344CB8AC3E}">
        <p14:creationId xmlns:p14="http://schemas.microsoft.com/office/powerpoint/2010/main" val="3385435630"/>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will lead the group activity on control methods.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252</a:t>
            </a:fld>
            <a:endParaRPr lang="en-US" dirty="0"/>
          </a:p>
        </p:txBody>
      </p:sp>
    </p:spTree>
    <p:extLst>
      <p:ext uri="{BB962C8B-B14F-4D97-AF65-F5344CB8AC3E}">
        <p14:creationId xmlns:p14="http://schemas.microsoft.com/office/powerpoint/2010/main" val="2102789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shall discuss the exposures:</a:t>
            </a:r>
          </a:p>
          <a:p>
            <a:endParaRPr lang="en-US" dirty="0"/>
          </a:p>
          <a:p>
            <a:r>
              <a:rPr lang="en-US" dirty="0"/>
              <a:t>Over the next few slides some of the exposures are discussed. </a:t>
            </a:r>
          </a:p>
          <a:p>
            <a:r>
              <a:rPr lang="en-US" sz="1200" dirty="0"/>
              <a:t>The standard applies to all occupational exposures to respirable crystalline silica in construction work, except where employee exposure will remain below 25 </a:t>
            </a:r>
            <a:r>
              <a:rPr lang="en-US" sz="1200" dirty="0" err="1"/>
              <a:t>μg</a:t>
            </a:r>
            <a:r>
              <a:rPr lang="en-US" sz="1200" dirty="0"/>
              <a:t>/m3 as an 8-hour TWA under any foreseeable conditions. </a:t>
            </a:r>
          </a:p>
          <a:p>
            <a:r>
              <a:rPr lang="en-US" sz="1200" dirty="0"/>
              <a:t>Exposures to respirable crystalline silica occur when the following tools are used on concrete, brick, block, stone, mortar, and other materials that contain crystalline silica:</a:t>
            </a:r>
          </a:p>
          <a:p>
            <a:pPr>
              <a:buFont typeface="Wingdings" panose="05000000000000000000" pitchFamily="2" charset="2"/>
              <a:buChar char="q"/>
            </a:pPr>
            <a:r>
              <a:rPr lang="en-US" sz="1200" dirty="0"/>
              <a:t>Stationary masonry saws; </a:t>
            </a:r>
          </a:p>
          <a:p>
            <a:pPr>
              <a:buFont typeface="Wingdings" panose="05000000000000000000" pitchFamily="2" charset="2"/>
              <a:buChar char="q"/>
            </a:pPr>
            <a:r>
              <a:rPr lang="en-US" sz="1200" dirty="0"/>
              <a:t>Handheld power saws; </a:t>
            </a:r>
          </a:p>
          <a:p>
            <a:pPr>
              <a:buFont typeface="Wingdings" panose="05000000000000000000" pitchFamily="2" charset="2"/>
              <a:buChar char="q"/>
            </a:pPr>
            <a:r>
              <a:rPr lang="en-US" sz="1200" dirty="0"/>
              <a:t>Walk-behind saws; </a:t>
            </a:r>
          </a:p>
          <a:p>
            <a:pPr>
              <a:buFont typeface="Wingdings" panose="05000000000000000000" pitchFamily="2" charset="2"/>
              <a:buChar char="q"/>
            </a:pPr>
            <a:r>
              <a:rPr lang="en-US" sz="1200" dirty="0"/>
              <a:t>Drivable saws; </a:t>
            </a:r>
          </a:p>
          <a:p>
            <a:pPr>
              <a:buFont typeface="Wingdings" panose="05000000000000000000" pitchFamily="2" charset="2"/>
              <a:buChar char="q"/>
            </a:pPr>
            <a:r>
              <a:rPr lang="en-US" sz="1200" dirty="0"/>
              <a:t>Rig-mounted core saws or drills; </a:t>
            </a:r>
          </a:p>
          <a:p>
            <a:pPr>
              <a:buFont typeface="Wingdings" panose="05000000000000000000" pitchFamily="2" charset="2"/>
              <a:buChar char="q"/>
            </a:pPr>
            <a:r>
              <a:rPr lang="en-US" sz="1200" dirty="0"/>
              <a:t>Handheld and stand-mounted drills (including impact and rotary hammer drills); </a:t>
            </a:r>
          </a:p>
          <a:p>
            <a:pPr>
              <a:buFont typeface="Wingdings" panose="05000000000000000000" pitchFamily="2" charset="2"/>
              <a:buChar char="q"/>
            </a:pPr>
            <a:r>
              <a:rPr lang="en-US" sz="1200" dirty="0"/>
              <a:t>Dowel drilling rigs; </a:t>
            </a:r>
          </a:p>
          <a:p>
            <a:pPr>
              <a:buFont typeface="Wingdings" panose="05000000000000000000" pitchFamily="2" charset="2"/>
              <a:buChar char="q"/>
            </a:pPr>
            <a:r>
              <a:rPr lang="en-US" sz="1200" dirty="0"/>
              <a:t>Vehicle-mounted drilling rigs; </a:t>
            </a:r>
          </a:p>
          <a:p>
            <a:pPr>
              <a:buFont typeface="Wingdings" panose="05000000000000000000" pitchFamily="2" charset="2"/>
              <a:buChar char="q"/>
            </a:pPr>
            <a:r>
              <a:rPr lang="en-US" sz="1200" dirty="0"/>
              <a:t>Handheld grinders; </a:t>
            </a:r>
          </a:p>
          <a:p>
            <a:pPr>
              <a:buFont typeface="Wingdings" panose="05000000000000000000" pitchFamily="2" charset="2"/>
              <a:buChar char="q"/>
            </a:pPr>
            <a:r>
              <a:rPr lang="en-US" sz="1200" dirty="0"/>
              <a:t>Jackhammers and handheld powered chipping tools; </a:t>
            </a:r>
          </a:p>
          <a:p>
            <a:pPr>
              <a:buFont typeface="Wingdings" panose="05000000000000000000" pitchFamily="2" charset="2"/>
              <a:buChar char="q"/>
            </a:pPr>
            <a:r>
              <a:rPr lang="en-US" sz="1200" dirty="0"/>
              <a:t>Handheld grinders; </a:t>
            </a:r>
          </a:p>
          <a:p>
            <a:pPr>
              <a:buFont typeface="Wingdings" panose="05000000000000000000" pitchFamily="2" charset="2"/>
              <a:buChar char="q"/>
            </a:pPr>
            <a:r>
              <a:rPr lang="en-US" sz="1200" dirty="0"/>
              <a:t>Walk-behind milling machines and floor grinders; </a:t>
            </a:r>
          </a:p>
          <a:p>
            <a:pPr>
              <a:buFont typeface="Wingdings" panose="05000000000000000000" pitchFamily="2" charset="2"/>
              <a:buChar char="q"/>
            </a:pPr>
            <a:r>
              <a:rPr lang="en-US" sz="1200" dirty="0"/>
              <a:t>Drivable milling machines; </a:t>
            </a:r>
          </a:p>
          <a:p>
            <a:pPr>
              <a:buFont typeface="Wingdings" panose="05000000000000000000" pitchFamily="2" charset="2"/>
              <a:buChar char="q"/>
            </a:pPr>
            <a:r>
              <a:rPr lang="en-US" sz="1200" dirty="0"/>
              <a:t>Crushing machines; and </a:t>
            </a:r>
          </a:p>
          <a:p>
            <a:pPr>
              <a:buFont typeface="Wingdings" panose="05000000000000000000" pitchFamily="2" charset="2"/>
              <a:buChar char="q"/>
            </a:pPr>
            <a:r>
              <a:rPr lang="en-US" sz="1200" dirty="0"/>
              <a:t>Heavy equipment and utility vehicles when used to abrade or fracture silica containing materials (such as hoe-ramming or rock ripping) or during demolition activities, and for tasks such as grading and excavating.</a:t>
            </a:r>
          </a:p>
          <a:p>
            <a:pPr>
              <a:buFont typeface="Wingdings" panose="05000000000000000000" pitchFamily="2" charset="2"/>
              <a:buChar char="q"/>
            </a:pPr>
            <a:r>
              <a:rPr lang="en-US" sz="1200" dirty="0"/>
              <a:t>Exposures to respirable crystalline silica also occur during tunneling operations and </a:t>
            </a:r>
          </a:p>
          <a:p>
            <a:pPr>
              <a:buFont typeface="Wingdings" panose="05000000000000000000" pitchFamily="2" charset="2"/>
              <a:buChar char="q"/>
            </a:pPr>
            <a:r>
              <a:rPr lang="en-US" sz="1200" dirty="0"/>
              <a:t>during abrasive blasting when sand or other blasting agents containing crystalline silica are used, or when abrasive blasting is performed on substrates that contain crystalline silica, such as concrete.</a:t>
            </a:r>
          </a:p>
          <a:p>
            <a:pPr>
              <a:buFont typeface="Wingdings" panose="05000000000000000000" pitchFamily="2" charset="2"/>
              <a:buChar char="q"/>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25</a:t>
            </a:fld>
            <a:endParaRPr lang="en-US" dirty="0"/>
          </a:p>
        </p:txBody>
      </p:sp>
    </p:spTree>
    <p:extLst>
      <p:ext uri="{BB962C8B-B14F-4D97-AF65-F5344CB8AC3E}">
        <p14:creationId xmlns:p14="http://schemas.microsoft.com/office/powerpoint/2010/main" val="4031326541"/>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will handout the exercise sheet and students will work in groups to make the recommendations</a:t>
            </a:r>
            <a:r>
              <a:rPr lang="en-US" baseline="0" dirty="0"/>
              <a:t> to protect the employees. Once completed the instructor will have the students review these situations with the rest of the class. Students are to use Table 1 information to make the determinations. </a:t>
            </a:r>
            <a:endParaRPr lang="en-US" dirty="0"/>
          </a:p>
          <a:p>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253</a:t>
            </a:fld>
            <a:endParaRPr lang="en-US" dirty="0"/>
          </a:p>
        </p:txBody>
      </p:sp>
    </p:spTree>
    <p:extLst>
      <p:ext uri="{BB962C8B-B14F-4D97-AF65-F5344CB8AC3E}">
        <p14:creationId xmlns:p14="http://schemas.microsoft.com/office/powerpoint/2010/main" val="2324161194"/>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Instructor will review</a:t>
            </a:r>
            <a:r>
              <a:rPr lang="en-US" baseline="0" dirty="0"/>
              <a:t> the difference between the old and new silica standard and discuss the general areas of the new standards. </a:t>
            </a:r>
          </a:p>
          <a:p>
            <a:pPr lvl="0"/>
            <a:endParaRPr lang="en-US" baseline="0" dirty="0"/>
          </a:p>
          <a:p>
            <a:pPr lvl="0"/>
            <a:r>
              <a:rPr lang="en-US" dirty="0"/>
              <a:t>Summary: </a:t>
            </a:r>
          </a:p>
          <a:p>
            <a:pPr lvl="1"/>
            <a:r>
              <a:rPr lang="en-US" dirty="0"/>
              <a:t>Identify general differences between the old and new silica standard. </a:t>
            </a:r>
          </a:p>
          <a:p>
            <a:pPr lvl="1"/>
            <a:r>
              <a:rPr lang="en-US" dirty="0"/>
              <a:t>Identify general the areas of the new standard that employees should be concerned with.</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254</a:t>
            </a:fld>
            <a:endParaRPr lang="en-US" dirty="0"/>
          </a:p>
        </p:txBody>
      </p:sp>
    </p:spTree>
    <p:extLst>
      <p:ext uri="{BB962C8B-B14F-4D97-AF65-F5344CB8AC3E}">
        <p14:creationId xmlns:p14="http://schemas.microsoft.com/office/powerpoint/2010/main" val="4210536564"/>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student questions, if any. </a:t>
            </a:r>
          </a:p>
          <a:p>
            <a:endParaRPr lang="en-US" dirty="0"/>
          </a:p>
          <a:p>
            <a:r>
              <a:rPr lang="en-US" dirty="0"/>
              <a:t>Students are to take the final test</a:t>
            </a:r>
            <a:r>
              <a:rPr lang="en-US" baseline="0" dirty="0"/>
              <a:t> and the instructor shall grade and go over the results. </a:t>
            </a:r>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255</a:t>
            </a:fld>
            <a:endParaRPr lang="en-US" dirty="0"/>
          </a:p>
        </p:txBody>
      </p:sp>
    </p:spTree>
    <p:extLst>
      <p:ext uri="{BB962C8B-B14F-4D97-AF65-F5344CB8AC3E}">
        <p14:creationId xmlns:p14="http://schemas.microsoft.com/office/powerpoint/2010/main" val="2964735764"/>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charset="-128"/>
                <a:cs typeface="+mn-cs"/>
              </a:rPr>
              <a:t>This module discusses specific methods to control and reduce exposure to silica dust at worksites. Using work practices and specific tools following manufacture requirements will reduce the amount of silica exposure. Table 1 address when to wear respirators to protect employees based on the amount of possible exposure. Making the correct selection of respiratory protection is critical for the employees working in high hazard areas. The participants will have the chance to use scenarios that will let them practice the skill of determining the proper method to reduce the exposure to the workers. </a:t>
            </a:r>
          </a:p>
          <a:p>
            <a:endParaRPr lang="en-US" altLang="en-US" dirty="0">
              <a:ea typeface="ＭＳ Ｐゴシック" pitchFamily="34" charset="-128"/>
            </a:endParaRPr>
          </a:p>
        </p:txBody>
      </p:sp>
    </p:spTree>
    <p:extLst>
      <p:ext uri="{BB962C8B-B14F-4D97-AF65-F5344CB8AC3E}">
        <p14:creationId xmlns:p14="http://schemas.microsoft.com/office/powerpoint/2010/main" val="524311933"/>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instructor shall go over terminal objectives. The trainee shall be evident describe the requirements for table 1 task.</a:t>
            </a:r>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258</a:t>
            </a:fld>
            <a:endParaRPr lang="en-US" dirty="0"/>
          </a:p>
        </p:txBody>
      </p:sp>
    </p:spTree>
    <p:extLst>
      <p:ext uri="{BB962C8B-B14F-4D97-AF65-F5344CB8AC3E}">
        <p14:creationId xmlns:p14="http://schemas.microsoft.com/office/powerpoint/2010/main" val="750271343"/>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Arial" charset="0"/>
                <a:ea typeface="ＭＳ Ｐゴシック" charset="-128"/>
                <a:cs typeface="+mn-cs"/>
              </a:rPr>
              <a:t>The instructor shall go through the enabling objectives. This includes identifying the significance of' specified exposure control methods. Identifying task likely to expose workers to silica. Identifying ways to avoid and abate hazards associated with silica exposure. Identifying requirements for engineering controls. Identifying appropriate work practice controls. And identifying requirements for respiratory protection, which will be discussed during this section.</a:t>
            </a:r>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259</a:t>
            </a:fld>
            <a:endParaRPr lang="en-US" dirty="0"/>
          </a:p>
        </p:txBody>
      </p:sp>
    </p:spTree>
    <p:extLst>
      <p:ext uri="{BB962C8B-B14F-4D97-AF65-F5344CB8AC3E}">
        <p14:creationId xmlns:p14="http://schemas.microsoft.com/office/powerpoint/2010/main" val="3033138656"/>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Respirators provide protection from respiratory hazards only when they are properly selected and used in compliance with the Respiratory Protection standard (29 CFR 1910.134 and 29 CFR 1926.103). </a:t>
            </a:r>
          </a:p>
          <a:p>
            <a:endParaRPr lang="en-US" dirty="0"/>
          </a:p>
          <a:p>
            <a:r>
              <a:rPr lang="en-US" dirty="0"/>
              <a:t>The instructor should survey participants to identify the most common tasks that they perform that might include silica. Summarize how many students do tasks that are listed on table one that we've discussed today.</a:t>
            </a:r>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260</a:t>
            </a:fld>
            <a:endParaRPr lang="en-US" dirty="0"/>
          </a:p>
        </p:txBody>
      </p:sp>
    </p:spTree>
    <p:extLst>
      <p:ext uri="{BB962C8B-B14F-4D97-AF65-F5344CB8AC3E}">
        <p14:creationId xmlns:p14="http://schemas.microsoft.com/office/powerpoint/2010/main" val="2082604459"/>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the students pull out table 1. While they have reviewed this during other sections they will need it for the exercises and discussion.</a:t>
            </a:r>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261</a:t>
            </a:fld>
            <a:endParaRPr lang="en-US" dirty="0"/>
          </a:p>
        </p:txBody>
      </p:sp>
    </p:spTree>
    <p:extLst>
      <p:ext uri="{BB962C8B-B14F-4D97-AF65-F5344CB8AC3E}">
        <p14:creationId xmlns:p14="http://schemas.microsoft.com/office/powerpoint/2010/main" val="2560174413"/>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those employers who choose to use table 1, they will choose the specified exposure control method and fully implement protection for the task and the equipment used.</a:t>
            </a:r>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262</a:t>
            </a:fld>
            <a:endParaRPr lang="en-US" dirty="0"/>
          </a:p>
        </p:txBody>
      </p:sp>
    </p:spTree>
    <p:extLst>
      <p:ext uri="{BB962C8B-B14F-4D97-AF65-F5344CB8AC3E}">
        <p14:creationId xmlns:p14="http://schemas.microsoft.com/office/powerpoint/2010/main" val="3163364644"/>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1 requires that you must operate and maintain all tools according to manufacturer requirements for minimizing dust omission.</a:t>
            </a:r>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263</a:t>
            </a:fld>
            <a:endParaRPr lang="en-US" dirty="0"/>
          </a:p>
        </p:txBody>
      </p:sp>
    </p:spTree>
    <p:extLst>
      <p:ext uri="{BB962C8B-B14F-4D97-AF65-F5344CB8AC3E}">
        <p14:creationId xmlns:p14="http://schemas.microsoft.com/office/powerpoint/2010/main" val="8636349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shall continue</a:t>
            </a:r>
            <a:r>
              <a:rPr lang="en-US" baseline="0" dirty="0"/>
              <a:t> reviewing the</a:t>
            </a:r>
            <a:r>
              <a:rPr lang="en-US" dirty="0"/>
              <a:t> list of exposures.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26</a:t>
            </a:fld>
            <a:endParaRPr lang="en-US" dirty="0"/>
          </a:p>
        </p:txBody>
      </p:sp>
    </p:spTree>
    <p:extLst>
      <p:ext uri="{BB962C8B-B14F-4D97-AF65-F5344CB8AC3E}">
        <p14:creationId xmlns:p14="http://schemas.microsoft.com/office/powerpoint/2010/main" val="31565119"/>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manufacturer's instruction will discuss proper water flow rates, vacuuming equipment flow, rotation and blade speed, and proper maintenance of changing water for closed systems.</a:t>
            </a:r>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264</a:t>
            </a:fld>
            <a:endParaRPr lang="en-US" dirty="0"/>
          </a:p>
        </p:txBody>
      </p:sp>
    </p:spTree>
    <p:extLst>
      <p:ext uri="{BB962C8B-B14F-4D97-AF65-F5344CB8AC3E}">
        <p14:creationId xmlns:p14="http://schemas.microsoft.com/office/powerpoint/2010/main" val="1858808214"/>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items from table 1 have requirement for the use of respiratory protection with a minimum assigned protection factor. The employer needs to ensure that their meeting these protection factors based on the task and the exposure.</a:t>
            </a:r>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265</a:t>
            </a:fld>
            <a:endParaRPr lang="en-US" dirty="0"/>
          </a:p>
        </p:txBody>
      </p:sp>
    </p:spTree>
    <p:extLst>
      <p:ext uri="{BB962C8B-B14F-4D97-AF65-F5344CB8AC3E}">
        <p14:creationId xmlns:p14="http://schemas.microsoft.com/office/powerpoint/2010/main" val="1965074031"/>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respiratory requirements are divided by task and duration. It's depending on whether the task lasts more than 4 hours or less than 4 hours. Looking at table 1 you'll see that there are 2 columns to represent this.</a:t>
            </a:r>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266</a:t>
            </a:fld>
            <a:endParaRPr lang="en-US" dirty="0"/>
          </a:p>
        </p:txBody>
      </p:sp>
    </p:spTree>
    <p:extLst>
      <p:ext uri="{BB962C8B-B14F-4D97-AF65-F5344CB8AC3E}">
        <p14:creationId xmlns:p14="http://schemas.microsoft.com/office/powerpoint/2010/main" val="2312445826"/>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Whenever a task is not listed or when the employer is unable to fully or properly implement the engineering controls or work practices they must assess the exposure of each employee who may reasonably be expected to be exposed to respiratory silica at or above the action level.</a:t>
            </a:r>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267</a:t>
            </a:fld>
            <a:endParaRPr lang="en-US" dirty="0"/>
          </a:p>
        </p:txBody>
      </p:sp>
    </p:spTree>
    <p:extLst>
      <p:ext uri="{BB962C8B-B14F-4D97-AF65-F5344CB8AC3E}">
        <p14:creationId xmlns:p14="http://schemas.microsoft.com/office/powerpoint/2010/main" val="2129166398"/>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in reducing potential exposures to use proper work practices. Other employees in the area should not be in the dust omissions from the tools or equipment being used. Consideration needs to be taken for others in the area to determine if they need respiratory protection to prevent exposure.</a:t>
            </a:r>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268</a:t>
            </a:fld>
            <a:endParaRPr lang="en-US" dirty="0"/>
          </a:p>
        </p:txBody>
      </p:sp>
    </p:spTree>
    <p:extLst>
      <p:ext uri="{BB962C8B-B14F-4D97-AF65-F5344CB8AC3E}">
        <p14:creationId xmlns:p14="http://schemas.microsoft.com/office/powerpoint/2010/main" val="2229101785"/>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Regular maintenance needs to be scheduled on dust control equipment to ensure that it's working correctly. Employees need to be trained for watch resources of dust and make necessary adjustments or repairs to ensure a mission is below the exposure level. They also need to be trained to stay out of areas where exposure may occur.</a:t>
            </a:r>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269</a:t>
            </a:fld>
            <a:endParaRPr lang="en-US" dirty="0"/>
          </a:p>
        </p:txBody>
      </p:sp>
    </p:spTree>
    <p:extLst>
      <p:ext uri="{BB962C8B-B14F-4D97-AF65-F5344CB8AC3E}">
        <p14:creationId xmlns:p14="http://schemas.microsoft.com/office/powerpoint/2010/main" val="3068124973"/>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Arial" charset="0"/>
                <a:ea typeface="ＭＳ Ｐゴシック" charset="-128"/>
                <a:cs typeface="+mn-cs"/>
              </a:rPr>
              <a:t>Many common work practices can help employees limit their exposure to silica, including proper cleaning up of spills and waste before dust can spread.</a:t>
            </a:r>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270</a:t>
            </a:fld>
            <a:endParaRPr lang="en-US" dirty="0"/>
          </a:p>
        </p:txBody>
      </p:sp>
    </p:spTree>
    <p:extLst>
      <p:ext uri="{BB962C8B-B14F-4D97-AF65-F5344CB8AC3E}">
        <p14:creationId xmlns:p14="http://schemas.microsoft.com/office/powerpoint/2010/main" val="354013261"/>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Employees need to wear things like rubber aprons to keep wet dust off their clothing, when it dries the desk and become airborne. This creates an exposure. Employees need to work upwind of any dust source.</a:t>
            </a:r>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271</a:t>
            </a:fld>
            <a:endParaRPr lang="en-US" dirty="0"/>
          </a:p>
        </p:txBody>
      </p:sp>
    </p:spTree>
    <p:extLst>
      <p:ext uri="{BB962C8B-B14F-4D97-AF65-F5344CB8AC3E}">
        <p14:creationId xmlns:p14="http://schemas.microsoft.com/office/powerpoint/2010/main" val="1155759652"/>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Arial" charset="0"/>
                <a:ea typeface="ＭＳ Ｐゴシック" charset="-128"/>
                <a:cs typeface="+mn-cs"/>
              </a:rPr>
              <a:t>In areas where there's vehicle or traffic keep the roadways damp, and ensure areas where high silica aggregate or crushed concrete is used are kept wet to avoid silica dust as the vehicles drive over them. Silica dust can be formed from the crushing of those substances used in roadways on worksites. When possible wet down silica containing debris and rock spoil piles prior to removal or disturbance.</a:t>
            </a:r>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272</a:t>
            </a:fld>
            <a:endParaRPr lang="en-US" dirty="0"/>
          </a:p>
        </p:txBody>
      </p:sp>
    </p:spTree>
    <p:extLst>
      <p:ext uri="{BB962C8B-B14F-4D97-AF65-F5344CB8AC3E}">
        <p14:creationId xmlns:p14="http://schemas.microsoft.com/office/powerpoint/2010/main" val="1241767049"/>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Employee should be encouraged to watch for dust sources and make necessary adjustments for dust control of silica when there is a hazard.</a:t>
            </a:r>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273</a:t>
            </a:fld>
            <a:endParaRPr lang="en-US" dirty="0"/>
          </a:p>
        </p:txBody>
      </p:sp>
    </p:spTree>
    <p:extLst>
      <p:ext uri="{BB962C8B-B14F-4D97-AF65-F5344CB8AC3E}">
        <p14:creationId xmlns:p14="http://schemas.microsoft.com/office/powerpoint/2010/main" val="33870196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shall continued reviewing the list of exposures.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27</a:t>
            </a:fld>
            <a:endParaRPr lang="en-US" dirty="0"/>
          </a:p>
        </p:txBody>
      </p:sp>
    </p:spTree>
    <p:extLst>
      <p:ext uri="{BB962C8B-B14F-4D97-AF65-F5344CB8AC3E}">
        <p14:creationId xmlns:p14="http://schemas.microsoft.com/office/powerpoint/2010/main" val="1644771671"/>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Whenever silica dust cannot be controlled through web methods or other engineering controls it may become necessary to use a respirator to protect the employees.</a:t>
            </a:r>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274</a:t>
            </a:fld>
            <a:endParaRPr lang="en-US" dirty="0"/>
          </a:p>
        </p:txBody>
      </p:sp>
    </p:spTree>
    <p:extLst>
      <p:ext uri="{BB962C8B-B14F-4D97-AF65-F5344CB8AC3E}">
        <p14:creationId xmlns:p14="http://schemas.microsoft.com/office/powerpoint/2010/main" val="609247391"/>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Arial" charset="0"/>
                <a:ea typeface="ＭＳ Ｐゴシック" charset="-128"/>
                <a:cs typeface="+mn-cs"/>
              </a:rPr>
              <a:t>The company's competent person must select a respirator certified by NIOSH. The respirator will be marked with an IRS protection level such as N95, P95 N100 or P100. </a:t>
            </a:r>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275</a:t>
            </a:fld>
            <a:endParaRPr lang="en-US" dirty="0"/>
          </a:p>
        </p:txBody>
      </p:sp>
    </p:spTree>
    <p:extLst>
      <p:ext uri="{BB962C8B-B14F-4D97-AF65-F5344CB8AC3E}">
        <p14:creationId xmlns:p14="http://schemas.microsoft.com/office/powerpoint/2010/main" val="3775337027"/>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competent person will identify and evaluate all the respiratory hazards in the workplace including reasonable estimate of the exposure possible from the silica products.</a:t>
            </a:r>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276</a:t>
            </a:fld>
            <a:endParaRPr lang="en-US" dirty="0"/>
          </a:p>
        </p:txBody>
      </p:sp>
    </p:spTree>
    <p:extLst>
      <p:ext uri="{BB962C8B-B14F-4D97-AF65-F5344CB8AC3E}">
        <p14:creationId xmlns:p14="http://schemas.microsoft.com/office/powerpoint/2010/main" val="598434168"/>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For protection against particulates, the employer shall provide: </a:t>
            </a:r>
          </a:p>
          <a:p>
            <a:r>
              <a:rPr lang="en-US" dirty="0"/>
              <a:t>an atmosphere-supplying respirator; or </a:t>
            </a:r>
          </a:p>
          <a:p>
            <a:r>
              <a:rPr lang="en-US" dirty="0"/>
              <a:t>an air-purifying respirator equipped with high efficiency particulate air (HEPA) filters certified by NIOSH under 30 CFR Part 11 or with filters certified for particulates under 42 CFR Part 84</a:t>
            </a:r>
          </a:p>
          <a:p>
            <a:r>
              <a:rPr lang="en-US" dirty="0"/>
              <a:t>or  an air-purifying respirator equipped with any filter certified for particulates by NIOSH for contaminants consisting primarily of particles with mass median aerodynamic diameters of at least 2 micrometers. </a:t>
            </a:r>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277</a:t>
            </a:fld>
            <a:endParaRPr lang="en-US" dirty="0"/>
          </a:p>
        </p:txBody>
      </p:sp>
    </p:spTree>
    <p:extLst>
      <p:ext uri="{BB962C8B-B14F-4D97-AF65-F5344CB8AC3E}">
        <p14:creationId xmlns:p14="http://schemas.microsoft.com/office/powerpoint/2010/main" val="3384197650"/>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Respirators that are tightfitting require that employees not have any facial hair that interferes with the face to face piece or valve function.</a:t>
            </a:r>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278</a:t>
            </a:fld>
            <a:endParaRPr lang="en-US" dirty="0"/>
          </a:p>
        </p:txBody>
      </p:sp>
    </p:spTree>
    <p:extLst>
      <p:ext uri="{BB962C8B-B14F-4D97-AF65-F5344CB8AC3E}">
        <p14:creationId xmlns:p14="http://schemas.microsoft.com/office/powerpoint/2010/main" val="1264526862"/>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individual who uses a tight-fitting respirator is to perform a user seal check to ensure that an adequate seal is achieved each time the respirator is put on. Either the positive and negative pressure checks listed in this appendix, or the respirator manufacturer's recommended user seal check method shall be used. User seal checks are not substitutes for qualitative or quantitative fit tests. </a:t>
            </a:r>
          </a:p>
          <a:p>
            <a:r>
              <a:rPr lang="en-US" dirty="0"/>
              <a:t>I. </a:t>
            </a:r>
            <a:r>
              <a:rPr lang="en-US" dirty="0" err="1"/>
              <a:t>Facepiece</a:t>
            </a:r>
            <a:r>
              <a:rPr lang="en-US" dirty="0"/>
              <a:t> Positive and/or Negative Pressure Checks </a:t>
            </a:r>
          </a:p>
          <a:p>
            <a:r>
              <a:rPr lang="en-US" dirty="0"/>
              <a:t>A. Positive pressure check. Close off the exhalation valve and exhale gently into the </a:t>
            </a:r>
            <a:r>
              <a:rPr lang="en-US" dirty="0" err="1"/>
              <a:t>facepiece</a:t>
            </a:r>
            <a:r>
              <a:rPr lang="en-US" dirty="0"/>
              <a:t>. The face fit is considered satisfactory if a slight positive pressure can be built up inside the </a:t>
            </a:r>
            <a:r>
              <a:rPr lang="en-US" dirty="0" err="1"/>
              <a:t>facepiece</a:t>
            </a:r>
            <a:r>
              <a:rPr lang="en-US" dirty="0"/>
              <a:t> without any evidence of outward leakage of air at the seal. For most respirators this method of leak testing requires the wearer to first remove the exhalation valve cover before closing off the exhalation valve and then carefully replacing it after the test. </a:t>
            </a:r>
          </a:p>
          <a:p>
            <a:r>
              <a:rPr lang="en-US" dirty="0"/>
              <a:t>B. Negative pressure check. Close off the inlet opening of the canister or cartridge(s) by covering with the palm of the hand(s) or by replacing the filter seal(s), inhale gently so that the </a:t>
            </a:r>
            <a:r>
              <a:rPr lang="en-US" dirty="0" err="1"/>
              <a:t>facepiece</a:t>
            </a:r>
            <a:r>
              <a:rPr lang="en-US" dirty="0"/>
              <a:t> collapses slightly, and hold the breath for ten seconds. The design of the inlet opening of some cartridges cannot be effectively covered with the palm of the hand. The test can be performed by covering the inlet opening of the cartridge with a thin latex or nitrile glove. If the </a:t>
            </a:r>
            <a:r>
              <a:rPr lang="en-US" dirty="0" err="1"/>
              <a:t>facepiece</a:t>
            </a:r>
            <a:r>
              <a:rPr lang="en-US" dirty="0"/>
              <a:t> remains in its slightly collapsed condition and no inward leakage of air is detected, the tightness of the respirator is considered satisfactory. </a:t>
            </a:r>
          </a:p>
          <a:p>
            <a:r>
              <a:rPr lang="en-US" dirty="0"/>
              <a:t>II. Manufacturer's Recommended User Seal Check Procedures </a:t>
            </a:r>
          </a:p>
          <a:p>
            <a:r>
              <a:rPr lang="en-US" dirty="0"/>
              <a:t>The respirator manufacturer's recommended procedures for performing a user seal check may be used instead of the positive and/or negative pressure check procedures provided that the employer demonstrates that the manufacturer's procedures are equally effective. </a:t>
            </a:r>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279</a:t>
            </a:fld>
            <a:endParaRPr lang="en-US" dirty="0"/>
          </a:p>
        </p:txBody>
      </p:sp>
    </p:spTree>
    <p:extLst>
      <p:ext uri="{BB962C8B-B14F-4D97-AF65-F5344CB8AC3E}">
        <p14:creationId xmlns:p14="http://schemas.microsoft.com/office/powerpoint/2010/main" val="1988024378"/>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All employees using a negative or positive pressure tight-fitting facepiece respirator must pass an appropriate qualitative fit test (QLFT) or quantitative fit test (QNFT).</a:t>
            </a:r>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280</a:t>
            </a:fld>
            <a:endParaRPr lang="en-US" dirty="0"/>
          </a:p>
        </p:txBody>
      </p:sp>
    </p:spTree>
    <p:extLst>
      <p:ext uri="{BB962C8B-B14F-4D97-AF65-F5344CB8AC3E}">
        <p14:creationId xmlns:p14="http://schemas.microsoft.com/office/powerpoint/2010/main" val="3775640689"/>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select the correct type of respirator a hazard analysis needs to be completed to identify the hazards and corresponding protective measure. For silica there is a requirement that the competent person conduct this hazard assessment.</a:t>
            </a:r>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281</a:t>
            </a:fld>
            <a:endParaRPr lang="en-US" dirty="0"/>
          </a:p>
        </p:txBody>
      </p:sp>
    </p:spTree>
    <p:extLst>
      <p:ext uri="{BB962C8B-B14F-4D97-AF65-F5344CB8AC3E}">
        <p14:creationId xmlns:p14="http://schemas.microsoft.com/office/powerpoint/2010/main" val="1415977097"/>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Arial" charset="0"/>
                <a:ea typeface="ＭＳ Ｐゴシック" charset="-128"/>
                <a:cs typeface="+mn-cs"/>
              </a:rPr>
              <a:t>The instructor shall asked the class what are some common task on a jobsite that produced silica dust that can become respirable.</a:t>
            </a:r>
          </a:p>
          <a:p>
            <a:endParaRPr lang="en-US" sz="1200" kern="1200" dirty="0">
              <a:solidFill>
                <a:schemeClr val="tx1"/>
              </a:solidFill>
              <a:latin typeface="Arial" charset="0"/>
              <a:ea typeface="ＭＳ Ｐゴシック" charset="-128"/>
              <a:cs typeface="+mn-cs"/>
            </a:endParaRPr>
          </a:p>
          <a:p>
            <a:r>
              <a:rPr lang="en-US" sz="1200" kern="1200" dirty="0">
                <a:solidFill>
                  <a:schemeClr val="tx1"/>
                </a:solidFill>
                <a:latin typeface="Arial" charset="0"/>
                <a:ea typeface="ＭＳ Ｐゴシック" charset="-128"/>
                <a:cs typeface="+mn-cs"/>
              </a:rPr>
              <a:t>The students should be able to answer some of the following: cutting, grinding, chipping, crushing, and driving over silica -containing materials. Some of the materials that contain silica are: concrete, brick, stone, granite, and mortar. </a:t>
            </a:r>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282</a:t>
            </a:fld>
            <a:endParaRPr lang="en-US" dirty="0"/>
          </a:p>
        </p:txBody>
      </p:sp>
    </p:spTree>
    <p:extLst>
      <p:ext uri="{BB962C8B-B14F-4D97-AF65-F5344CB8AC3E}">
        <p14:creationId xmlns:p14="http://schemas.microsoft.com/office/powerpoint/2010/main" val="2160495745"/>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OSHA hierarchy of controls. Elimination, substitution, engineering, administration controls, and PPE. </a:t>
            </a:r>
          </a:p>
          <a:p>
            <a:endParaRPr lang="en-US" dirty="0"/>
          </a:p>
          <a:p>
            <a:r>
              <a:rPr lang="en-US" dirty="0"/>
              <a:t>Ask the students to identify those whom are or are not engaged in a silica producing act but may be exposed to silica on a job site.</a:t>
            </a:r>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283</a:t>
            </a:fld>
            <a:endParaRPr lang="en-US" dirty="0"/>
          </a:p>
        </p:txBody>
      </p:sp>
    </p:spTree>
    <p:extLst>
      <p:ext uri="{BB962C8B-B14F-4D97-AF65-F5344CB8AC3E}">
        <p14:creationId xmlns:p14="http://schemas.microsoft.com/office/powerpoint/2010/main" val="19602402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shall continued list of exposures.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28</a:t>
            </a:fld>
            <a:endParaRPr lang="en-US" dirty="0"/>
          </a:p>
        </p:txBody>
      </p:sp>
    </p:spTree>
    <p:extLst>
      <p:ext uri="{BB962C8B-B14F-4D97-AF65-F5344CB8AC3E}">
        <p14:creationId xmlns:p14="http://schemas.microsoft.com/office/powerpoint/2010/main" val="2510996066"/>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Employees will use the scenario sheet to answer 3 basic questions about each scenario give them 15 minutes to complete these tasks. They may work in groups for larger classes or individuals for smaller classes. Once the groups have completed these exercises we will go over them as a class with each group having a representative read their scenario and selection of correct</a:t>
            </a:r>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284</a:t>
            </a:fld>
            <a:endParaRPr lang="en-US" dirty="0"/>
          </a:p>
        </p:txBody>
      </p:sp>
    </p:spTree>
    <p:extLst>
      <p:ext uri="{BB962C8B-B14F-4D97-AF65-F5344CB8AC3E}">
        <p14:creationId xmlns:p14="http://schemas.microsoft.com/office/powerpoint/2010/main" val="1438754377"/>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Arial" charset="0"/>
                <a:ea typeface="ＭＳ Ｐゴシック" charset="-128"/>
                <a:cs typeface="+mn-cs"/>
              </a:rPr>
              <a:t>Using table 1, evaluate the scenario.</a:t>
            </a:r>
          </a:p>
          <a:p>
            <a:endParaRPr lang="en-US" sz="1200" kern="1200" dirty="0">
              <a:solidFill>
                <a:schemeClr val="tx1"/>
              </a:solidFill>
              <a:latin typeface="Arial" charset="0"/>
              <a:ea typeface="ＭＳ Ｐゴシック" charset="-128"/>
              <a:cs typeface="+mn-cs"/>
            </a:endParaRPr>
          </a:p>
          <a:p>
            <a:r>
              <a:rPr lang="en-US" sz="1200" kern="1200" dirty="0">
                <a:solidFill>
                  <a:schemeClr val="tx1"/>
                </a:solidFill>
                <a:latin typeface="Arial" charset="0"/>
                <a:ea typeface="ＭＳ Ｐゴシック" charset="-128"/>
                <a:cs typeface="+mn-cs"/>
              </a:rPr>
              <a:t>him asking the following questions:</a:t>
            </a:r>
          </a:p>
          <a:p>
            <a:r>
              <a:rPr lang="en-US" sz="1200" kern="1200" dirty="0">
                <a:solidFill>
                  <a:schemeClr val="tx1"/>
                </a:solidFill>
                <a:latin typeface="Arial" charset="0"/>
                <a:ea typeface="ＭＳ Ｐゴシック" charset="-128"/>
                <a:cs typeface="+mn-cs"/>
              </a:rPr>
              <a:t>what engineering controls must be used?</a:t>
            </a:r>
          </a:p>
          <a:p>
            <a:r>
              <a:rPr lang="en-US" sz="1200" kern="1200" dirty="0">
                <a:solidFill>
                  <a:schemeClr val="tx1"/>
                </a:solidFill>
                <a:latin typeface="Arial" charset="0"/>
                <a:ea typeface="ＭＳ Ｐゴシック" charset="-128"/>
                <a:cs typeface="+mn-cs"/>
              </a:rPr>
              <a:t>Proper engineering control would be to have the boards cut outside, and use a vacuum or dust collection system attached to the saw.</a:t>
            </a:r>
          </a:p>
          <a:p>
            <a:endParaRPr lang="en-US" sz="1200" kern="1200" dirty="0">
              <a:solidFill>
                <a:schemeClr val="tx1"/>
              </a:solidFill>
              <a:latin typeface="Arial" charset="0"/>
              <a:ea typeface="ＭＳ Ｐゴシック" charset="-128"/>
              <a:cs typeface="+mn-cs"/>
            </a:endParaRPr>
          </a:p>
          <a:p>
            <a:r>
              <a:rPr lang="en-US" sz="1200" kern="1200" dirty="0">
                <a:solidFill>
                  <a:schemeClr val="tx1"/>
                </a:solidFill>
                <a:latin typeface="Arial" charset="0"/>
                <a:ea typeface="ＭＳ Ｐゴシック" charset="-128"/>
                <a:cs typeface="+mn-cs"/>
              </a:rPr>
              <a:t>Proper work practices would include: operating and maintaining the tool in accordance with the manufacturer's instruction to minimize the dust omissions Ensure that the dust collector provides adequate air flow required by the tool manufacturer or have a filter with 99% or greater efficiency.</a:t>
            </a:r>
          </a:p>
          <a:p>
            <a:endParaRPr lang="en-US" sz="1200" kern="1200" dirty="0">
              <a:solidFill>
                <a:schemeClr val="tx1"/>
              </a:solidFill>
              <a:latin typeface="Arial" charset="0"/>
              <a:ea typeface="ＭＳ Ｐゴシック" charset="-128"/>
              <a:cs typeface="+mn-cs"/>
            </a:endParaRPr>
          </a:p>
          <a:p>
            <a:r>
              <a:rPr lang="en-US" sz="1200" kern="1200" dirty="0">
                <a:solidFill>
                  <a:schemeClr val="tx1"/>
                </a:solidFill>
                <a:latin typeface="Arial" charset="0"/>
                <a:ea typeface="ＭＳ Ｐゴシック" charset="-128"/>
                <a:cs typeface="+mn-cs"/>
              </a:rPr>
              <a:t>If this activity is done outside, there would be no requirement for respiratory protection. But if done inside, either respiratory protection would be required by all employees, or the competent person would be required to evaluate the level of exposure through testing and take adequate precautions.</a:t>
            </a:r>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285</a:t>
            </a:fld>
            <a:endParaRPr lang="en-US" dirty="0"/>
          </a:p>
        </p:txBody>
      </p:sp>
    </p:spTree>
    <p:extLst>
      <p:ext uri="{BB962C8B-B14F-4D97-AF65-F5344CB8AC3E}">
        <p14:creationId xmlns:p14="http://schemas.microsoft.com/office/powerpoint/2010/main" val="1880793081"/>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a:t>
            </a:r>
            <a:r>
              <a:rPr lang="en-US" baseline="0" dirty="0"/>
              <a:t> </a:t>
            </a:r>
            <a:r>
              <a:rPr lang="en-US" dirty="0"/>
              <a:t> risk that a user will experience an adverse health outcome when relying on respiratory protection is a function of the toxicity or hazardous nature of the air contaminants present, the concentrations of the contaminants in the air, the duration of exposure, and the degree of isolation provided by the respirator. The hazard</a:t>
            </a:r>
            <a:r>
              <a:rPr lang="en-US" baseline="0" dirty="0"/>
              <a:t> may not be visible and the adverse health outcome may be delayed. </a:t>
            </a:r>
          </a:p>
          <a:p>
            <a:endParaRPr lang="en-US" baseline="0" dirty="0"/>
          </a:p>
          <a:p>
            <a:r>
              <a:rPr lang="en-US" dirty="0"/>
              <a:t>In scenario 1, 2 employees are installing a brick wall along the road outside. Employee one is cutting the bricks using a stationary masonry saw. An employee to his place in the bricks on the wall less than 10 feet away.</a:t>
            </a:r>
          </a:p>
          <a:p>
            <a:endParaRPr lang="en-US" dirty="0"/>
          </a:p>
          <a:p>
            <a:r>
              <a:rPr lang="en-US" dirty="0"/>
              <a:t>Students will evaluate the scenario and answer the 3 basic questions on the next slide.</a:t>
            </a:r>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286</a:t>
            </a:fld>
            <a:endParaRPr lang="en-US" dirty="0"/>
          </a:p>
        </p:txBody>
      </p:sp>
    </p:spTree>
    <p:extLst>
      <p:ext uri="{BB962C8B-B14F-4D97-AF65-F5344CB8AC3E}">
        <p14:creationId xmlns:p14="http://schemas.microsoft.com/office/powerpoint/2010/main" val="256218918"/>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Arial" charset="0"/>
                <a:ea typeface="ＭＳ Ｐゴシック" charset="-128"/>
                <a:cs typeface="+mn-cs"/>
              </a:rPr>
              <a:t>The instructor will read scenario 2: There are 5 employees working in a room putting up fiber cement board. As a part of this process the employees must cut the boards. One employees uses a hand-held power saw for cutting the cement board. (The diameter of the blade is less than 8 inches) all the other employees are putting the boards on the wall.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Arial" charset="0"/>
              <a:ea typeface="ＭＳ Ｐゴシック"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Arial" charset="0"/>
                <a:ea typeface="ＭＳ Ｐゴシック" charset="-128"/>
                <a:cs typeface="+mn-cs"/>
              </a:rPr>
              <a:t>The instructor will change slides and ask the appropriate questions</a:t>
            </a:r>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287</a:t>
            </a:fld>
            <a:endParaRPr lang="en-US" dirty="0"/>
          </a:p>
        </p:txBody>
      </p:sp>
    </p:spTree>
    <p:extLst>
      <p:ext uri="{BB962C8B-B14F-4D97-AF65-F5344CB8AC3E}">
        <p14:creationId xmlns:p14="http://schemas.microsoft.com/office/powerpoint/2010/main" val="720568705"/>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Arial" charset="0"/>
                <a:ea typeface="ＭＳ Ｐゴシック" charset="-128"/>
                <a:cs typeface="+mn-cs"/>
              </a:rPr>
              <a:t>Using table 1 determine the proper engineering controls, work practices, or protective measures that need to be taken. Do these employees need respiratory protection?</a:t>
            </a:r>
          </a:p>
          <a:p>
            <a:endParaRPr lang="en-US" sz="1200" kern="1200" dirty="0">
              <a:solidFill>
                <a:schemeClr val="tx1"/>
              </a:solidFill>
              <a:latin typeface="Arial" charset="0"/>
              <a:ea typeface="ＭＳ Ｐゴシック" charset="-128"/>
              <a:cs typeface="+mn-cs"/>
            </a:endParaRPr>
          </a:p>
          <a:p>
            <a:r>
              <a:rPr lang="en-US" sz="1200" kern="1200" dirty="0">
                <a:solidFill>
                  <a:schemeClr val="tx1"/>
                </a:solidFill>
                <a:latin typeface="Arial" charset="0"/>
                <a:ea typeface="ＭＳ Ｐゴシック" charset="-128"/>
                <a:cs typeface="+mn-cs"/>
              </a:rPr>
              <a:t>The saw should be equipped with integrated water delivery system that continuously feeds water to the blade. Based on table 1: no respiratory protection would be needed in this case for the operator of the saw.</a:t>
            </a:r>
          </a:p>
          <a:p>
            <a:endParaRPr lang="en-US" sz="1200" kern="1200" dirty="0">
              <a:solidFill>
                <a:schemeClr val="tx1"/>
              </a:solidFill>
              <a:latin typeface="Arial" charset="0"/>
              <a:ea typeface="ＭＳ Ｐゴシック" charset="-128"/>
              <a:cs typeface="+mn-cs"/>
            </a:endParaRPr>
          </a:p>
          <a:p>
            <a:r>
              <a:rPr lang="en-US" sz="1200" kern="1200" dirty="0">
                <a:solidFill>
                  <a:schemeClr val="tx1"/>
                </a:solidFill>
                <a:latin typeface="Arial" charset="0"/>
                <a:ea typeface="ＭＳ Ｐゴシック" charset="-128"/>
                <a:cs typeface="+mn-cs"/>
              </a:rPr>
              <a:t>It is important to note, that the saw needs to be turned so that no exhaust goes towards the 2nd employee. Factors like wind also need to be taken into consideration in the location of the saw.</a:t>
            </a:r>
          </a:p>
          <a:p>
            <a:endParaRPr lang="en-US" sz="1200" kern="1200" dirty="0">
              <a:solidFill>
                <a:schemeClr val="tx1"/>
              </a:solidFill>
              <a:latin typeface="Arial" charset="0"/>
              <a:ea typeface="ＭＳ Ｐゴシック" charset="-128"/>
              <a:cs typeface="+mn-cs"/>
            </a:endParaRPr>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288</a:t>
            </a:fld>
            <a:endParaRPr lang="en-US" dirty="0"/>
          </a:p>
        </p:txBody>
      </p:sp>
    </p:spTree>
    <p:extLst>
      <p:ext uri="{BB962C8B-B14F-4D97-AF65-F5344CB8AC3E}">
        <p14:creationId xmlns:p14="http://schemas.microsoft.com/office/powerpoint/2010/main" val="2870648882"/>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instructor will go over the scenario 3.</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Two employees are using the Dow drilling rig for concrete to take core samples out of a new foundation. The employees are taking six samples around the new foundation. Over an 8 hour period they will take 6 samples. Each sample takes half an hour to complete.</a:t>
            </a:r>
          </a:p>
          <a:p>
            <a:endParaRPr lang="en-US" dirty="0"/>
          </a:p>
          <a:p>
            <a:r>
              <a:rPr lang="en-US" dirty="0"/>
              <a:t>The instructor will then ask the questions on the next slide.</a:t>
            </a:r>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289</a:t>
            </a:fld>
            <a:endParaRPr lang="en-US" dirty="0"/>
          </a:p>
        </p:txBody>
      </p:sp>
    </p:spTree>
    <p:extLst>
      <p:ext uri="{BB962C8B-B14F-4D97-AF65-F5344CB8AC3E}">
        <p14:creationId xmlns:p14="http://schemas.microsoft.com/office/powerpoint/2010/main" val="3835033269"/>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The instructor will ask questions that the employees would need to know before starting work.</a:t>
            </a:r>
          </a:p>
          <a:p>
            <a:pPr marL="0" indent="0">
              <a:buNone/>
            </a:pPr>
            <a:endParaRPr lang="en-US" dirty="0"/>
          </a:p>
          <a:p>
            <a:pPr>
              <a:buFont typeface="Arial" panose="020B0604020202020204" pitchFamily="34" charset="0"/>
              <a:buChar char="•"/>
            </a:pPr>
            <a:r>
              <a:rPr lang="en-US" dirty="0"/>
              <a:t>What engineering controls Must be used?</a:t>
            </a:r>
          </a:p>
          <a:p>
            <a:pPr>
              <a:buFont typeface="Arial" panose="020B0604020202020204" pitchFamily="34" charset="0"/>
              <a:buNone/>
            </a:pPr>
            <a:r>
              <a:rPr lang="en-US" dirty="0"/>
              <a:t>The employee should use the shroud around the drill bit with a dust collection system. The dust collector must have a filter with a 99% or greater efficiency and have a filter cleaning mechanism.</a:t>
            </a:r>
          </a:p>
          <a:p>
            <a:pPr>
              <a:buFont typeface="Arial" panose="020B0604020202020204" pitchFamily="34" charset="0"/>
              <a:buNone/>
            </a:pPr>
            <a:endParaRPr lang="en-US" dirty="0"/>
          </a:p>
          <a:p>
            <a:pPr>
              <a:buFont typeface="Arial" panose="020B0604020202020204" pitchFamily="34" charset="0"/>
              <a:buNone/>
            </a:pPr>
            <a:r>
              <a:rPr lang="en-US" dirty="0"/>
              <a:t>A filtered vacuum should be used when cleaning the holes out.</a:t>
            </a:r>
          </a:p>
          <a:p>
            <a:pPr>
              <a:buFont typeface="Arial" panose="020B0604020202020204" pitchFamily="34" charset="0"/>
              <a:buNone/>
            </a:pPr>
            <a:endParaRPr lang="en-US" dirty="0"/>
          </a:p>
          <a:p>
            <a:pPr>
              <a:buFont typeface="Arial" panose="020B0604020202020204" pitchFamily="34" charset="0"/>
              <a:buChar char="•"/>
            </a:pPr>
            <a:r>
              <a:rPr lang="en-US" dirty="0"/>
              <a:t>What work practices can be in place to reduce exposure?</a:t>
            </a:r>
          </a:p>
          <a:p>
            <a:pPr>
              <a:buFont typeface="Arial" panose="020B0604020202020204" pitchFamily="34" charset="0"/>
              <a:buNone/>
            </a:pPr>
            <a:r>
              <a:rPr lang="en-US" dirty="0"/>
              <a:t>No other employees should be in the area during this process. The area should be blocked off to ensure no one else comes in the area.</a:t>
            </a:r>
          </a:p>
          <a:p>
            <a:pPr>
              <a:buFont typeface="Arial" panose="020B0604020202020204" pitchFamily="34" charset="0"/>
              <a:buNone/>
            </a:pPr>
            <a:endParaRPr lang="en-US" dirty="0"/>
          </a:p>
          <a:p>
            <a:pPr>
              <a:buFont typeface="Arial" panose="020B0604020202020204" pitchFamily="34" charset="0"/>
              <a:buChar char="•"/>
            </a:pPr>
            <a:r>
              <a:rPr lang="en-US" dirty="0"/>
              <a:t>What respiratory protection will need to be used?</a:t>
            </a:r>
          </a:p>
          <a:p>
            <a:r>
              <a:rPr lang="en-US" dirty="0"/>
              <a:t>A respirator with the AFP 10 would be required for this task.</a:t>
            </a:r>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290</a:t>
            </a:fld>
            <a:endParaRPr lang="en-US" dirty="0"/>
          </a:p>
        </p:txBody>
      </p:sp>
    </p:spTree>
    <p:extLst>
      <p:ext uri="{BB962C8B-B14F-4D97-AF65-F5344CB8AC3E}">
        <p14:creationId xmlns:p14="http://schemas.microsoft.com/office/powerpoint/2010/main" val="3393615528"/>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instructor will go over the scenario 4;</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An employee is using a jackhammer to open a hole in a cement foundation within a building, the employee is using a continuous stream of water spray at the point of impact. The employee is conducting this operation for a total of 5 hours in an 8 hour day.</a:t>
            </a:r>
          </a:p>
          <a:p>
            <a:endParaRPr lang="en-US" dirty="0"/>
          </a:p>
          <a:p>
            <a:r>
              <a:rPr lang="en-US" dirty="0"/>
              <a:t>The instructor will review the questions on the next slide. </a:t>
            </a:r>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291</a:t>
            </a:fld>
            <a:endParaRPr lang="en-US" dirty="0"/>
          </a:p>
        </p:txBody>
      </p:sp>
    </p:spTree>
    <p:extLst>
      <p:ext uri="{BB962C8B-B14F-4D97-AF65-F5344CB8AC3E}">
        <p14:creationId xmlns:p14="http://schemas.microsoft.com/office/powerpoint/2010/main" val="3599873652"/>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instructor shall ask the students the following questions:</a:t>
            </a:r>
          </a:p>
          <a:p>
            <a:pPr>
              <a:buFont typeface="Arial" panose="020B0604020202020204" pitchFamily="34" charset="0"/>
              <a:buChar char="•"/>
            </a:pPr>
            <a:r>
              <a:rPr lang="en-US" dirty="0"/>
              <a:t>What engineering controls Must be used?</a:t>
            </a:r>
          </a:p>
          <a:p>
            <a:pPr>
              <a:buFont typeface="Arial" panose="020B0604020202020204" pitchFamily="34" charset="0"/>
              <a:buChar char="•"/>
            </a:pPr>
            <a:r>
              <a:rPr lang="en-US" dirty="0"/>
              <a:t>There are 2 options that a student can use to control silica dust in the situation. They can use a water delivery system that supplies a continuous stream of water at the point of impact or a dust collector that must provide an airflow recommended by the tool manufacture or greater and have a filtration system with 99% of efficiency and a filter cleaning mechanism.</a:t>
            </a:r>
          </a:p>
          <a:p>
            <a:pPr>
              <a:buFont typeface="Arial" panose="020B0604020202020204" pitchFamily="34" charset="0"/>
              <a:buChar char="•"/>
            </a:pPr>
            <a:endParaRPr lang="en-US" dirty="0"/>
          </a:p>
          <a:p>
            <a:pPr>
              <a:buFont typeface="Arial" panose="020B0604020202020204" pitchFamily="34" charset="0"/>
              <a:buChar char="•"/>
            </a:pPr>
            <a:r>
              <a:rPr lang="en-US" dirty="0"/>
              <a:t>What work practices can be in place to reduce exposure?</a:t>
            </a:r>
          </a:p>
          <a:p>
            <a:pPr>
              <a:buFont typeface="Arial" panose="020B0604020202020204" pitchFamily="34" charset="0"/>
              <a:buChar char="•"/>
            </a:pPr>
            <a:r>
              <a:rPr lang="en-US" dirty="0"/>
              <a:t>The employee, needs to block off the area to keep others out due to the exposure to silica dust.</a:t>
            </a:r>
          </a:p>
          <a:p>
            <a:pPr>
              <a:buFont typeface="Arial" panose="020B0604020202020204" pitchFamily="34" charset="0"/>
              <a:buChar char="•"/>
            </a:pPr>
            <a:endParaRPr lang="en-US" dirty="0"/>
          </a:p>
          <a:p>
            <a:pPr>
              <a:buFont typeface="Arial" panose="020B0604020202020204" pitchFamily="34" charset="0"/>
              <a:buChar char="•"/>
            </a:pPr>
            <a:r>
              <a:rPr lang="en-US" dirty="0"/>
              <a:t>What respiratory protection will need to be used?</a:t>
            </a:r>
          </a:p>
          <a:p>
            <a:pPr>
              <a:buFont typeface="Arial" panose="020B0604020202020204" pitchFamily="34" charset="0"/>
              <a:buChar char="•"/>
            </a:pPr>
            <a:r>
              <a:rPr lang="en-US" dirty="0"/>
              <a:t>For this scenario, because they are in an indoors location and using a water delivery system a respirator would be required with the minimum assigned factor of ATF 10.</a:t>
            </a:r>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292</a:t>
            </a:fld>
            <a:endParaRPr lang="en-US" dirty="0"/>
          </a:p>
        </p:txBody>
      </p:sp>
    </p:spTree>
    <p:extLst>
      <p:ext uri="{BB962C8B-B14F-4D97-AF65-F5344CB8AC3E}">
        <p14:creationId xmlns:p14="http://schemas.microsoft.com/office/powerpoint/2010/main" val="1059860279"/>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Arial" charset="0"/>
                <a:ea typeface="ＭＳ Ｐゴシック" charset="-128"/>
                <a:cs typeface="+mn-cs"/>
              </a:rPr>
              <a:t>In this part of the course, we have reviewed how to use protection methods including respirators. It's important to select the correct respirator for the task at hand. A competent person needs to make that selection for the employees using a hazard assessment for each situation.</a:t>
            </a:r>
          </a:p>
          <a:p>
            <a:endParaRPr lang="en-US" sz="1200" kern="1200" dirty="0">
              <a:solidFill>
                <a:schemeClr val="tx1"/>
              </a:solidFill>
              <a:latin typeface="Arial" charset="0"/>
              <a:ea typeface="ＭＳ Ｐゴシック" charset="-128"/>
              <a:cs typeface="+mn-cs"/>
            </a:endParaRPr>
          </a:p>
          <a:p>
            <a:r>
              <a:rPr lang="en-US" sz="1200" kern="1200" dirty="0">
                <a:solidFill>
                  <a:schemeClr val="tx1"/>
                </a:solidFill>
                <a:latin typeface="Arial" charset="0"/>
                <a:ea typeface="ＭＳ Ｐゴシック" charset="-128"/>
                <a:cs typeface="+mn-cs"/>
              </a:rPr>
              <a:t>The instructor shall go through the Summary. </a:t>
            </a:r>
          </a:p>
          <a:p>
            <a:r>
              <a:rPr lang="en-US" sz="1200" kern="1200" dirty="0">
                <a:solidFill>
                  <a:schemeClr val="tx1"/>
                </a:solidFill>
                <a:latin typeface="Arial" charset="0"/>
                <a:ea typeface="ＭＳ Ｐゴシック" charset="-128"/>
                <a:cs typeface="+mn-cs"/>
              </a:rPr>
              <a:t>This includes: identifying the significance of' specified exposure control methods. Identifying task likely to expose workers to silica. Identifying ways to avoid and abate hazards associated with silica exposure. Identifying requirements for engineering controls. Identifying appropriate work practice controls. And identifying requirements for respiratory protection, which will be discussed during this section.</a:t>
            </a:r>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293</a:t>
            </a:fld>
            <a:endParaRPr lang="en-US" dirty="0"/>
          </a:p>
        </p:txBody>
      </p:sp>
    </p:spTree>
    <p:extLst>
      <p:ext uri="{BB962C8B-B14F-4D97-AF65-F5344CB8AC3E}">
        <p14:creationId xmlns:p14="http://schemas.microsoft.com/office/powerpoint/2010/main" val="2736528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The instructor will discuss the DOL knowledge of </a:t>
            </a:r>
            <a:r>
              <a:rPr lang="en-US" sz="1200" dirty="0" smtClean="0"/>
              <a:t>Silica </a:t>
            </a:r>
            <a:r>
              <a:rPr lang="en-US" sz="1200" dirty="0"/>
              <a:t>hazard: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Crystalline silica is not new, this is been around for many years. The U.S. Department of Labor first highlighted the hazards of respirable crystalline silica in the 1930s, after a wave of worker deaths. The department set standards to limit worker exposure in 1971, when OSHA was created. However, the standards are outdated and did not adequately protect workers from silica-related diseases. Lets look at some history.</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29</a:t>
            </a:fld>
            <a:endParaRPr lang="en-US" dirty="0"/>
          </a:p>
        </p:txBody>
      </p:sp>
    </p:spTree>
    <p:extLst>
      <p:ext uri="{BB962C8B-B14F-4D97-AF65-F5344CB8AC3E}">
        <p14:creationId xmlns:p14="http://schemas.microsoft.com/office/powerpoint/2010/main" val="3970298401"/>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student questions, if any. </a:t>
            </a:r>
          </a:p>
          <a:p>
            <a:endParaRPr lang="en-US" dirty="0"/>
          </a:p>
          <a:p>
            <a:r>
              <a:rPr lang="en-US" dirty="0"/>
              <a:t>Students are to take the final test</a:t>
            </a:r>
            <a:r>
              <a:rPr lang="en-US" baseline="0" dirty="0"/>
              <a:t> and the instructor shall grade and go over the results. </a:t>
            </a:r>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294</a:t>
            </a:fld>
            <a:endParaRPr lang="en-US" dirty="0"/>
          </a:p>
        </p:txBody>
      </p:sp>
    </p:spTree>
    <p:extLst>
      <p:ext uri="{BB962C8B-B14F-4D97-AF65-F5344CB8AC3E}">
        <p14:creationId xmlns:p14="http://schemas.microsoft.com/office/powerpoint/2010/main" val="2929200228"/>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1326648871"/>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instructor will review the terminal objective with the students.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Trainees will be able to demonstrate basic knowledge and use of proper respiratory protection equipment</a:t>
            </a:r>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297</a:t>
            </a:fld>
            <a:endParaRPr lang="en-US" dirty="0"/>
          </a:p>
        </p:txBody>
      </p:sp>
    </p:spTree>
    <p:extLst>
      <p:ext uri="{BB962C8B-B14F-4D97-AF65-F5344CB8AC3E}">
        <p14:creationId xmlns:p14="http://schemas.microsoft.com/office/powerpoint/2010/main" val="1743066172"/>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instructor shall review the enabling objectives:</a:t>
            </a:r>
          </a:p>
          <a:p>
            <a:pPr lvl="1"/>
            <a:r>
              <a:rPr lang="en-US" sz="2400" dirty="0"/>
              <a:t>Identify basic types of PPE used to reduce health hazards associated with silica exposure</a:t>
            </a:r>
          </a:p>
          <a:p>
            <a:pPr lvl="1"/>
            <a:r>
              <a:rPr lang="en-US" sz="2400" dirty="0"/>
              <a:t>Identify importance of respiratory protection </a:t>
            </a:r>
          </a:p>
          <a:p>
            <a:pPr lvl="1"/>
            <a:r>
              <a:rPr lang="en-US" sz="2400" dirty="0"/>
              <a:t>Identify proper use of respiratory protection </a:t>
            </a:r>
          </a:p>
          <a:p>
            <a:pPr lvl="1"/>
            <a:r>
              <a:rPr lang="en-US" sz="2400" dirty="0"/>
              <a:t>Identify when to perform and how to perform a user seal check </a:t>
            </a:r>
          </a:p>
          <a:p>
            <a:pPr lvl="1"/>
            <a:r>
              <a:rPr lang="en-US" sz="2400" dirty="0"/>
              <a:t>Identify how to maintain and care for respiratory protection </a:t>
            </a:r>
          </a:p>
          <a:p>
            <a:pPr lvl="1"/>
            <a:r>
              <a:rPr lang="en-US" sz="2400" dirty="0"/>
              <a:t>Identify when it is time to replace/change a respirator</a:t>
            </a:r>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298</a:t>
            </a:fld>
            <a:endParaRPr lang="en-US" dirty="0"/>
          </a:p>
        </p:txBody>
      </p:sp>
    </p:spTree>
    <p:extLst>
      <p:ext uri="{BB962C8B-B14F-4D97-AF65-F5344CB8AC3E}">
        <p14:creationId xmlns:p14="http://schemas.microsoft.com/office/powerpoint/2010/main" val="3702153916"/>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what respirators are used for, respirators or devices that protect employees from inhaling harmful substances. Substances such as chemicals, biologicals, and radiological agents. That can be found in the form of airborne vapors, gases, dust, fogs, fumes, mists, smokes, and sprays.</a:t>
            </a:r>
          </a:p>
          <a:p>
            <a:r>
              <a:rPr lang="en-US" dirty="0"/>
              <a:t>The instructor needs to emphasize that not all respirators will protect you against all things. The correct selection of the respirator is very important.</a:t>
            </a:r>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299</a:t>
            </a:fld>
            <a:endParaRPr lang="en-US" dirty="0"/>
          </a:p>
        </p:txBody>
      </p:sp>
    </p:spTree>
    <p:extLst>
      <p:ext uri="{BB962C8B-B14F-4D97-AF65-F5344CB8AC3E}">
        <p14:creationId xmlns:p14="http://schemas.microsoft.com/office/powerpoint/2010/main" val="4118426189"/>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the students of the OSHA hierarchy of controls. Substitution, engineering and administration controls. </a:t>
            </a:r>
          </a:p>
          <a:p>
            <a:endParaRPr lang="en-US" dirty="0"/>
          </a:p>
          <a:p>
            <a:r>
              <a:rPr lang="en-US" dirty="0"/>
              <a:t>Employers are required to provide employees with the proper PPE at no cost. This includes respirators when they are required. Respirators should only be used when all preferred methods of protection have been determined to be an effective.</a:t>
            </a:r>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300</a:t>
            </a:fld>
            <a:endParaRPr lang="en-US" dirty="0"/>
          </a:p>
        </p:txBody>
      </p:sp>
    </p:spTree>
    <p:extLst>
      <p:ext uri="{BB962C8B-B14F-4D97-AF65-F5344CB8AC3E}">
        <p14:creationId xmlns:p14="http://schemas.microsoft.com/office/powerpoint/2010/main" val="544112777"/>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importance of a complete and comprehensive written respiratory program. Explain</a:t>
            </a:r>
            <a:r>
              <a:rPr lang="en-US" baseline="0" dirty="0"/>
              <a:t> that the respirator is only a physical object with no inherent ability to provide protection. The respirator in conjunction with requirements out lined in the Respiratory Protection standard (29CFR 1910.134) provide the protection</a:t>
            </a:r>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301</a:t>
            </a:fld>
            <a:endParaRPr lang="en-US" dirty="0"/>
          </a:p>
        </p:txBody>
      </p:sp>
    </p:spTree>
    <p:extLst>
      <p:ext uri="{BB962C8B-B14F-4D97-AF65-F5344CB8AC3E}">
        <p14:creationId xmlns:p14="http://schemas.microsoft.com/office/powerpoint/2010/main" val="2157307834"/>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a:t>
            </a:r>
            <a:r>
              <a:rPr lang="en-US" baseline="0" dirty="0"/>
              <a:t> </a:t>
            </a:r>
            <a:r>
              <a:rPr lang="en-US" dirty="0"/>
              <a:t> risk that a user will experience an adverse health outcome when relying on respiratory protection is a function of the toxicity or hazardous nature of the air contaminants present, the concentrations of the contaminants in the air, the duration of exposure, and the degree of isolation provided by the respirator. The hazard</a:t>
            </a:r>
            <a:r>
              <a:rPr lang="en-US" baseline="0" dirty="0"/>
              <a:t> may not be visible and the adverse health outcome may be delayed</a:t>
            </a:r>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302</a:t>
            </a:fld>
            <a:endParaRPr lang="en-US" dirty="0"/>
          </a:p>
        </p:txBody>
      </p:sp>
    </p:spTree>
    <p:extLst>
      <p:ext uri="{BB962C8B-B14F-4D97-AF65-F5344CB8AC3E}">
        <p14:creationId xmlns:p14="http://schemas.microsoft.com/office/powerpoint/2010/main" val="3298436534"/>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Respirators provide protection from respiratory hazards only when they are properly selected and used in compliance with the Respiratory Protection standard (29 CFR 1910.134 and 29 CFR 1926.103).</a:t>
            </a:r>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303</a:t>
            </a:fld>
            <a:endParaRPr lang="en-US" dirty="0"/>
          </a:p>
        </p:txBody>
      </p:sp>
    </p:spTree>
    <p:extLst>
      <p:ext uri="{BB962C8B-B14F-4D97-AF65-F5344CB8AC3E}">
        <p14:creationId xmlns:p14="http://schemas.microsoft.com/office/powerpoint/2010/main" val="2041013465"/>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Arial" charset="0"/>
                <a:ea typeface="ＭＳ Ｐゴシック" charset="-128"/>
                <a:cs typeface="+mn-cs"/>
              </a:rPr>
              <a:t>The instructor will discuss air purifying respirators, which remove contaminants from the air by filtration or exposure to chemicals within the filter. As where an atmospheric supplying respirator otherwise known as a supplied air respirator provides an atmosphere for breathing from an uncontaminated source.</a:t>
            </a:r>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304</a:t>
            </a:fld>
            <a:endParaRPr lang="en-US" dirty="0"/>
          </a:p>
        </p:txBody>
      </p:sp>
    </p:spTree>
    <p:extLst>
      <p:ext uri="{BB962C8B-B14F-4D97-AF65-F5344CB8AC3E}">
        <p14:creationId xmlns:p14="http://schemas.microsoft.com/office/powerpoint/2010/main" val="380033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Arial" charset="0"/>
                <a:ea typeface="ＭＳ Ｐゴシック" charset="-128"/>
                <a:cs typeface="+mn-cs"/>
              </a:rPr>
              <a:t>The instructor</a:t>
            </a:r>
            <a:r>
              <a:rPr lang="en-US" sz="1200" b="0" kern="1200" baseline="0" dirty="0">
                <a:solidFill>
                  <a:schemeClr val="tx1"/>
                </a:solidFill>
                <a:effectLst/>
                <a:latin typeface="Arial" charset="0"/>
                <a:ea typeface="ＭＳ Ｐゴシック" charset="-128"/>
                <a:cs typeface="+mn-cs"/>
              </a:rPr>
              <a:t> will open with the description of the course:</a:t>
            </a:r>
          </a:p>
          <a:p>
            <a:endParaRPr lang="en-US" sz="1200" b="0" kern="1200" baseline="0" dirty="0">
              <a:solidFill>
                <a:schemeClr val="tx1"/>
              </a:solidFill>
              <a:effectLst/>
              <a:latin typeface="Arial" charset="0"/>
              <a:ea typeface="ＭＳ Ｐゴシック" charset="-128"/>
              <a:cs typeface="+mn-cs"/>
            </a:endParaRPr>
          </a:p>
          <a:p>
            <a:r>
              <a:rPr lang="en-US" sz="1200" b="0" kern="1200" dirty="0">
                <a:solidFill>
                  <a:schemeClr val="tx1"/>
                </a:solidFill>
                <a:effectLst/>
                <a:latin typeface="Arial" charset="0"/>
                <a:ea typeface="ＭＳ Ｐゴシック" charset="-128"/>
                <a:cs typeface="+mn-cs"/>
              </a:rPr>
              <a:t>This is a one day training session intended to educate frontline employees and foreman about OSHA’s new silica standard for the construction industry. This course will offer and overview of the new silica standard, as well as information  on  how  to recognize, avoid and abate silica dust hazards. Participants will also learn allowable housekeeping techniques, as well as participating in a hands on workshop regarding respiratory protection use. Participant’s level of knowledge will be tested by administering a pretest and posttest.   </a:t>
            </a:r>
          </a:p>
          <a:p>
            <a:r>
              <a:rPr lang="en-US" sz="1200" b="0" kern="1200" dirty="0">
                <a:solidFill>
                  <a:schemeClr val="tx1"/>
                </a:solidFill>
                <a:effectLst/>
                <a:latin typeface="Arial" charset="0"/>
                <a:ea typeface="ＭＳ Ｐゴシック" charset="-128"/>
                <a:cs typeface="+mn-cs"/>
              </a:rPr>
              <a:t>Objectives are:</a:t>
            </a:r>
          </a:p>
          <a:p>
            <a:r>
              <a:rPr lang="en-US" sz="1200" b="1" kern="1200" dirty="0">
                <a:solidFill>
                  <a:schemeClr val="tx1"/>
                </a:solidFill>
                <a:effectLst/>
                <a:latin typeface="Arial" charset="0"/>
                <a:ea typeface="ＭＳ Ｐゴシック" charset="-128"/>
                <a:cs typeface="+mn-cs"/>
              </a:rPr>
              <a:t>Trainees will be able to describe the requirements of the new silica standard for construction	</a:t>
            </a:r>
            <a:endParaRPr lang="en-US" sz="1200" kern="1200" dirty="0">
              <a:solidFill>
                <a:schemeClr val="tx1"/>
              </a:solidFill>
              <a:effectLst/>
              <a:latin typeface="Arial" charset="0"/>
              <a:ea typeface="ＭＳ Ｐゴシック" charset="-128"/>
              <a:cs typeface="+mn-cs"/>
            </a:endParaRPr>
          </a:p>
          <a:p>
            <a:r>
              <a:rPr lang="en-US" sz="1200" b="1" kern="1200" dirty="0">
                <a:solidFill>
                  <a:schemeClr val="tx1"/>
                </a:solidFill>
                <a:effectLst/>
                <a:latin typeface="Arial" charset="0"/>
                <a:ea typeface="ＭＳ Ｐゴシック" charset="-128"/>
                <a:cs typeface="+mn-cs"/>
              </a:rPr>
              <a:t>Enabling Objective: </a:t>
            </a:r>
            <a:endParaRPr lang="en-US" sz="1200" kern="1200" dirty="0">
              <a:solidFill>
                <a:schemeClr val="tx1"/>
              </a:solidFill>
              <a:effectLst/>
              <a:latin typeface="Arial" charset="0"/>
              <a:ea typeface="ＭＳ Ｐゴシック" charset="-128"/>
              <a:cs typeface="+mn-cs"/>
            </a:endParaRPr>
          </a:p>
          <a:p>
            <a:r>
              <a:rPr lang="en-US" sz="1200" b="1" kern="1200" dirty="0">
                <a:solidFill>
                  <a:schemeClr val="tx1"/>
                </a:solidFill>
                <a:effectLst/>
                <a:latin typeface="Arial" charset="0"/>
                <a:ea typeface="ＭＳ Ｐゴシック" charset="-128"/>
                <a:cs typeface="+mn-cs"/>
              </a:rPr>
              <a:t>Identify general differences between the old and new silica standard </a:t>
            </a:r>
            <a:endParaRPr lang="en-US" sz="1200" kern="1200" dirty="0">
              <a:solidFill>
                <a:schemeClr val="tx1"/>
              </a:solidFill>
              <a:effectLst/>
              <a:latin typeface="Arial" charset="0"/>
              <a:ea typeface="ＭＳ Ｐゴシック" charset="-128"/>
              <a:cs typeface="+mn-cs"/>
            </a:endParaRPr>
          </a:p>
          <a:p>
            <a:r>
              <a:rPr lang="en-US" sz="1200" b="1" kern="1200" dirty="0">
                <a:solidFill>
                  <a:schemeClr val="tx1"/>
                </a:solidFill>
                <a:effectLst/>
                <a:latin typeface="Arial" charset="0"/>
                <a:ea typeface="ＭＳ Ｐゴシック" charset="-128"/>
                <a:cs typeface="+mn-cs"/>
              </a:rPr>
              <a:t>Identify general the areas of the new standard that trainees should be concerned </a:t>
            </a:r>
            <a:endParaRPr lang="en-US" sz="1200" kern="1200" dirty="0">
              <a:solidFill>
                <a:schemeClr val="tx1"/>
              </a:solidFill>
              <a:effectLst/>
              <a:latin typeface="Arial" charset="0"/>
              <a:ea typeface="ＭＳ Ｐゴシック" charset="-128"/>
              <a:cs typeface="+mn-cs"/>
            </a:endParaRPr>
          </a:p>
          <a:p>
            <a:r>
              <a:rPr lang="en-US" sz="1200" b="1" kern="1200" dirty="0">
                <a:solidFill>
                  <a:schemeClr val="tx1"/>
                </a:solidFill>
                <a:effectLst/>
                <a:latin typeface="Arial" charset="0"/>
                <a:ea typeface="ＭＳ Ｐゴシック" charset="-128"/>
                <a:cs typeface="+mn-cs"/>
              </a:rPr>
              <a:t>Enabling objectives: </a:t>
            </a:r>
            <a:endParaRPr lang="en-US" sz="1200" kern="1200" dirty="0">
              <a:solidFill>
                <a:schemeClr val="tx1"/>
              </a:solidFill>
              <a:effectLst/>
              <a:latin typeface="Arial" charset="0"/>
              <a:ea typeface="ＭＳ Ｐゴシック" charset="-128"/>
              <a:cs typeface="+mn-cs"/>
            </a:endParaRPr>
          </a:p>
          <a:p>
            <a:r>
              <a:rPr lang="en-US" sz="1200" b="1" kern="1200" dirty="0">
                <a:solidFill>
                  <a:schemeClr val="tx1"/>
                </a:solidFill>
                <a:effectLst/>
                <a:latin typeface="Arial" charset="0"/>
                <a:ea typeface="ＭＳ Ｐゴシック" charset="-128"/>
                <a:cs typeface="+mn-cs"/>
              </a:rPr>
              <a:t>Identify basic health risks, both short and long-term, associated with silica exposure</a:t>
            </a:r>
            <a:endParaRPr lang="en-US" sz="1200" kern="1200" dirty="0">
              <a:solidFill>
                <a:schemeClr val="tx1"/>
              </a:solidFill>
              <a:effectLst/>
              <a:latin typeface="Arial" charset="0"/>
              <a:ea typeface="ＭＳ Ｐゴシック" charset="-128"/>
              <a:cs typeface="+mn-cs"/>
            </a:endParaRPr>
          </a:p>
          <a:p>
            <a:r>
              <a:rPr lang="en-US" sz="1200" b="1" kern="1200" dirty="0">
                <a:solidFill>
                  <a:schemeClr val="tx1"/>
                </a:solidFill>
                <a:effectLst/>
                <a:latin typeface="Arial" charset="0"/>
                <a:ea typeface="ＭＳ Ｐゴシック" charset="-128"/>
                <a:cs typeface="+mn-cs"/>
              </a:rPr>
              <a:t>Identify basic activities likely to expose workers to silica exposure </a:t>
            </a:r>
            <a:endParaRPr lang="en-US" sz="1200" kern="1200" dirty="0">
              <a:solidFill>
                <a:schemeClr val="tx1"/>
              </a:solidFill>
              <a:effectLst/>
              <a:latin typeface="Arial" charset="0"/>
              <a:ea typeface="ＭＳ Ｐゴシック" charset="-128"/>
              <a:cs typeface="+mn-cs"/>
            </a:endParaRPr>
          </a:p>
          <a:p>
            <a:r>
              <a:rPr lang="en-US" sz="1200" b="1" kern="1200" dirty="0">
                <a:solidFill>
                  <a:schemeClr val="tx1"/>
                </a:solidFill>
                <a:effectLst/>
                <a:latin typeface="Arial" charset="0"/>
                <a:ea typeface="ＭＳ Ｐゴシック" charset="-128"/>
                <a:cs typeface="+mn-cs"/>
              </a:rPr>
              <a:t>Identify general differences between engineering and administrative controls and PPE</a:t>
            </a:r>
            <a:r>
              <a:rPr lang="en-US" sz="1200" kern="1200" dirty="0">
                <a:solidFill>
                  <a:schemeClr val="tx1"/>
                </a:solidFill>
                <a:effectLst/>
                <a:latin typeface="Arial" charset="0"/>
                <a:ea typeface="ＭＳ Ｐゴシック" charset="-128"/>
                <a:cs typeface="+mn-cs"/>
              </a:rPr>
              <a:t> </a:t>
            </a:r>
            <a:r>
              <a:rPr lang="en-US" sz="1200" b="1" kern="1200" dirty="0">
                <a:solidFill>
                  <a:schemeClr val="tx1"/>
                </a:solidFill>
                <a:effectLst/>
                <a:latin typeface="Arial" charset="0"/>
                <a:ea typeface="ＭＳ Ｐゴシック" charset="-128"/>
                <a:cs typeface="+mn-cs"/>
              </a:rPr>
              <a:t>Enabling Objectives: </a:t>
            </a:r>
            <a:endParaRPr lang="en-US" sz="1200" kern="1200" dirty="0">
              <a:solidFill>
                <a:schemeClr val="tx1"/>
              </a:solidFill>
              <a:effectLst/>
              <a:latin typeface="Arial" charset="0"/>
              <a:ea typeface="ＭＳ Ｐゴシック" charset="-128"/>
              <a:cs typeface="+mn-cs"/>
            </a:endParaRPr>
          </a:p>
          <a:p>
            <a:r>
              <a:rPr lang="en-US" sz="1200" b="1" kern="1200" dirty="0">
                <a:solidFill>
                  <a:schemeClr val="tx1"/>
                </a:solidFill>
                <a:effectLst/>
                <a:latin typeface="Arial" charset="0"/>
                <a:ea typeface="ＭＳ Ｐゴシック" charset="-128"/>
                <a:cs typeface="+mn-cs"/>
              </a:rPr>
              <a:t>Identify basic types of PPE used to reduce health hazards associated with silica exposure</a:t>
            </a:r>
            <a:endParaRPr lang="en-US" sz="1200" kern="1200" dirty="0">
              <a:solidFill>
                <a:schemeClr val="tx1"/>
              </a:solidFill>
              <a:effectLst/>
              <a:latin typeface="Arial" charset="0"/>
              <a:ea typeface="ＭＳ Ｐゴシック" charset="-128"/>
              <a:cs typeface="+mn-cs"/>
            </a:endParaRPr>
          </a:p>
          <a:p>
            <a:r>
              <a:rPr lang="en-US" sz="1200" b="1" kern="1200" dirty="0">
                <a:solidFill>
                  <a:schemeClr val="tx1"/>
                </a:solidFill>
                <a:effectLst/>
                <a:latin typeface="Arial" charset="0"/>
                <a:ea typeface="ＭＳ Ｐゴシック" charset="-128"/>
                <a:cs typeface="+mn-cs"/>
              </a:rPr>
              <a:t>Identify importance of respiratory protection </a:t>
            </a:r>
            <a:endParaRPr lang="en-US" sz="1200" kern="1200" dirty="0">
              <a:solidFill>
                <a:schemeClr val="tx1"/>
              </a:solidFill>
              <a:effectLst/>
              <a:latin typeface="Arial" charset="0"/>
              <a:ea typeface="ＭＳ Ｐゴシック" charset="-128"/>
              <a:cs typeface="+mn-cs"/>
            </a:endParaRPr>
          </a:p>
          <a:p>
            <a:r>
              <a:rPr lang="en-US" sz="1200" b="1" kern="1200" dirty="0">
                <a:solidFill>
                  <a:schemeClr val="tx1"/>
                </a:solidFill>
                <a:effectLst/>
                <a:latin typeface="Arial" charset="0"/>
                <a:ea typeface="ＭＳ Ｐゴシック" charset="-128"/>
                <a:cs typeface="+mn-cs"/>
              </a:rPr>
              <a:t>Identify proper use of respiratory protection </a:t>
            </a:r>
            <a:endParaRPr lang="en-US" sz="1200" kern="1200" dirty="0">
              <a:solidFill>
                <a:schemeClr val="tx1"/>
              </a:solidFill>
              <a:effectLst/>
              <a:latin typeface="Arial" charset="0"/>
              <a:ea typeface="ＭＳ Ｐゴシック" charset="-128"/>
              <a:cs typeface="+mn-cs"/>
            </a:endParaRPr>
          </a:p>
          <a:p>
            <a:r>
              <a:rPr lang="en-US" sz="1200" b="1" kern="1200" dirty="0">
                <a:solidFill>
                  <a:schemeClr val="tx1"/>
                </a:solidFill>
                <a:effectLst/>
                <a:latin typeface="Arial" charset="0"/>
                <a:ea typeface="ＭＳ Ｐゴシック" charset="-128"/>
                <a:cs typeface="+mn-cs"/>
              </a:rPr>
              <a:t>Identify when to perform and how to perform a user seal check </a:t>
            </a:r>
            <a:endParaRPr lang="en-US" sz="1200" kern="1200" dirty="0">
              <a:solidFill>
                <a:schemeClr val="tx1"/>
              </a:solidFill>
              <a:effectLst/>
              <a:latin typeface="Arial" charset="0"/>
              <a:ea typeface="ＭＳ Ｐゴシック" charset="-128"/>
              <a:cs typeface="+mn-cs"/>
            </a:endParaRPr>
          </a:p>
          <a:p>
            <a:r>
              <a:rPr lang="en-US" sz="1200" b="1" kern="1200" dirty="0">
                <a:solidFill>
                  <a:schemeClr val="tx1"/>
                </a:solidFill>
                <a:effectLst/>
                <a:latin typeface="Arial" charset="0"/>
                <a:ea typeface="ＭＳ Ｐゴシック" charset="-128"/>
                <a:cs typeface="+mn-cs"/>
              </a:rPr>
              <a:t>Identify how to maintain and care for respiratory protection </a:t>
            </a:r>
            <a:endParaRPr lang="en-US" sz="1200" kern="1200" dirty="0">
              <a:solidFill>
                <a:schemeClr val="tx1"/>
              </a:solidFill>
              <a:effectLst/>
              <a:latin typeface="Arial" charset="0"/>
              <a:ea typeface="ＭＳ Ｐゴシック" charset="-128"/>
              <a:cs typeface="+mn-cs"/>
            </a:endParaRPr>
          </a:p>
          <a:p>
            <a:r>
              <a:rPr lang="en-US" sz="1200" b="1" kern="1200" dirty="0">
                <a:solidFill>
                  <a:schemeClr val="tx1"/>
                </a:solidFill>
                <a:effectLst/>
                <a:latin typeface="Arial" charset="0"/>
                <a:ea typeface="ＭＳ Ｐゴシック" charset="-128"/>
                <a:cs typeface="+mn-cs"/>
              </a:rPr>
              <a:t>Identify when it is time to replace/change a respirator</a:t>
            </a:r>
            <a:endParaRPr lang="en-US" sz="1200" kern="1200" dirty="0">
              <a:solidFill>
                <a:schemeClr val="tx1"/>
              </a:solidFill>
              <a:effectLst/>
              <a:latin typeface="Arial" charset="0"/>
              <a:ea typeface="ＭＳ Ｐゴシック" charset="-128"/>
              <a:cs typeface="+mn-cs"/>
            </a:endParaRPr>
          </a:p>
          <a:p>
            <a:endParaRPr lang="en-US" sz="1200" b="0" kern="1200" dirty="0">
              <a:solidFill>
                <a:schemeClr val="tx1"/>
              </a:solidFill>
              <a:effectLst/>
              <a:latin typeface="Arial" charset="0"/>
              <a:ea typeface="ＭＳ Ｐゴシック" charset="-128"/>
              <a:cs typeface="+mn-cs"/>
            </a:endParaRPr>
          </a:p>
          <a:p>
            <a:r>
              <a:rPr lang="en-US" sz="1200" b="0" kern="1200" dirty="0">
                <a:solidFill>
                  <a:schemeClr val="tx1"/>
                </a:solidFill>
                <a:effectLst/>
                <a:latin typeface="Arial" charset="0"/>
                <a:ea typeface="ＭＳ Ｐゴシック" charset="-128"/>
                <a:cs typeface="+mn-cs"/>
              </a:rPr>
              <a:t>Upon successful completion of this course the participant will receive a course certificate of attendance.</a:t>
            </a:r>
            <a:r>
              <a:rPr lang="en-US" sz="1200" b="1" kern="1200" dirty="0">
                <a:solidFill>
                  <a:schemeClr val="tx1"/>
                </a:solidFill>
                <a:effectLst/>
                <a:latin typeface="Arial" charset="0"/>
                <a:ea typeface="ＭＳ Ｐゴシック" charset="-128"/>
                <a:cs typeface="+mn-cs"/>
              </a:rPr>
              <a:t> </a:t>
            </a:r>
            <a:r>
              <a:rPr lang="en-US" baseline="0" dirty="0"/>
              <a:t>Instructor is to provide a basic background and history on themselves. This should include experience in construction working around silica based materials.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Inform the students that they will take the pretest at the end of this section. </a:t>
            </a:r>
          </a:p>
          <a:p>
            <a:endParaRPr lang="en-US" baseline="0" dirty="0"/>
          </a:p>
          <a:p>
            <a:r>
              <a:rPr lang="en-US" baseline="0" dirty="0"/>
              <a:t>Advance to next slide to discuss housekeeping issues for the classroom.  </a:t>
            </a:r>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a:t>
            </a:fld>
            <a:endParaRPr lang="en-US" dirty="0"/>
          </a:p>
        </p:txBody>
      </p:sp>
    </p:spTree>
    <p:extLst>
      <p:ext uri="{BB962C8B-B14F-4D97-AF65-F5344CB8AC3E}">
        <p14:creationId xmlns:p14="http://schemas.microsoft.com/office/powerpoint/2010/main" val="25146622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Press start to start video. </a:t>
            </a:r>
            <a:endParaRPr lang="en-US" dirty="0"/>
          </a:p>
          <a:p>
            <a:r>
              <a:rPr lang="en-US" dirty="0"/>
              <a:t>In this video on Deadly Dust, from</a:t>
            </a:r>
            <a:r>
              <a:rPr lang="en-US" baseline="0" dirty="0"/>
              <a:t> the DOL, the director discuss the original Silica report and the hazards. There is historical information on Bill Ellis, a typical painter and sand blaster from Tenn. Where he raised his family. He died of Silicosis in 2004. Dr. William Beckett, attending physician at Mount Auburn Hospital, speaks to health issues associated to silicosis. Dr. David Michaels, assistant secretary of labor for OSHA, discusses how exposure to silica is deadly. The short film shows exposure routs and effects of silicosis. Lanny Wade, safety consultant, speaks on silicosis signs and symptoms, giving an example of how difficult it is to breath. There is a section on Gary </a:t>
            </a:r>
            <a:r>
              <a:rPr lang="en-US" baseline="0" dirty="0" err="1"/>
              <a:t>Sassi</a:t>
            </a:r>
            <a:r>
              <a:rPr lang="en-US" baseline="0" dirty="0"/>
              <a:t>, a stone cutter. His father had passed from silicosis. David Michaels then speaks to the OSHA regulations and how precautions need to be applied across the board. Using techniques to prevent exposure. There are still people dying from Silicosis across the US. Even though these number have gone down over the years, but there are still people dying from silicosis each year. Bob Pritchard, Director of Safety for Western Construction Group points out that workers cutting and grinding on construction sites can pose a exposure to silica dust. Cyclonic vacuums have proven to be a valuable tool in removing silica dust. A superintendent from Western Waterproofing had a chance to work with the cyclonic vacuum system and felt that he was able to return home after working without exposure. Jake Davidson a </a:t>
            </a:r>
            <a:r>
              <a:rPr lang="en-US" baseline="0" dirty="0" err="1"/>
              <a:t>Tuckpointer</a:t>
            </a:r>
            <a:r>
              <a:rPr lang="en-US" baseline="0" dirty="0"/>
              <a:t>/Foreman discusses how his work produces large amount of silica dust, they use vacuum systems to control the dust exposure. A veteran of Granite Industry, Bernie Scott tells how his coworkers have died and had difficulty breathing. Michael Mangum, the Program Director, National Asphalt Pavement Association (NAPA) Worker Health and Safety Partnerships, discuss the need to protect the American workers and make the point that protecting the workers, protects the company. Bill </a:t>
            </a:r>
            <a:r>
              <a:rPr lang="en-US" baseline="0" dirty="0" err="1"/>
              <a:t>Hohmeier</a:t>
            </a:r>
            <a:r>
              <a:rPr lang="en-US" baseline="0" dirty="0"/>
              <a:t>, branch Manager, Western Waterproofing, stresses safety, financial, company stability. Reminding the worker that they want them to leave work in the same shape that they arrived at work. Dr. William Beckett, continues to discuss how he saw his first patients in the 1970s with Silicosis and how he thought that would be the last generation with this disease. He is still seeing these cases and people are still dying due to the exposure to silica. There is still no treatment so prevention is the key. OSHA estimates that hundreds of lives will be saved with the implementation of the new standard. The film then returns to the widow of Bill, an average American worker, where she remembers her husband and looks to share the message that preventing exposure to silica is the only acceptable answer. </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30</a:t>
            </a:fld>
            <a:endParaRPr lang="en-US" dirty="0"/>
          </a:p>
        </p:txBody>
      </p:sp>
    </p:spTree>
    <p:extLst>
      <p:ext uri="{BB962C8B-B14F-4D97-AF65-F5344CB8AC3E}">
        <p14:creationId xmlns:p14="http://schemas.microsoft.com/office/powerpoint/2010/main" val="3465925558"/>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Arial" charset="0"/>
                <a:ea typeface="ＭＳ Ｐゴシック" charset="-128"/>
                <a:cs typeface="+mn-cs"/>
              </a:rPr>
              <a:t>The atmosphere supplying respirators provide breathing air from an independent source. These respirators supply breathing air that is generally used in highly hazardous working environments.</a:t>
            </a:r>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305</a:t>
            </a:fld>
            <a:endParaRPr lang="en-US" dirty="0"/>
          </a:p>
        </p:txBody>
      </p:sp>
    </p:spTree>
    <p:extLst>
      <p:ext uri="{BB962C8B-B14F-4D97-AF65-F5344CB8AC3E}">
        <p14:creationId xmlns:p14="http://schemas.microsoft.com/office/powerpoint/2010/main" val="2712484289"/>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Arial" charset="0"/>
                <a:ea typeface="ＭＳ Ｐゴシック" charset="-128"/>
                <a:cs typeface="+mn-cs"/>
              </a:rPr>
              <a:t>There are 2 types of atmospheric supplying systems, self-contained breathing apparatus and supplied air respirators. The self-contained breathing apparatus is a compressed air cylinder that you carry with you or are directly connected to with a pressure reducing device that allows you to breathe in the air. These can be placed in on demand, where you pull the air in with each breath, or constant flow, where there is a consistent flow of fresh air coming into your respirator from the source. The constant flow is more protective in even the most dangerous IDLH atmosphere. The SCBA systems are limited by the size of the tank. And the SAR system is limited by the length of the hose. </a:t>
            </a:r>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306</a:t>
            </a:fld>
            <a:endParaRPr lang="en-US" dirty="0"/>
          </a:p>
        </p:txBody>
      </p:sp>
    </p:spTree>
    <p:extLst>
      <p:ext uri="{BB962C8B-B14F-4D97-AF65-F5344CB8AC3E}">
        <p14:creationId xmlns:p14="http://schemas.microsoft.com/office/powerpoint/2010/main" val="185481608"/>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Arial" charset="0"/>
                <a:ea typeface="ＭＳ Ｐゴシック" charset="-128"/>
                <a:cs typeface="+mn-cs"/>
              </a:rPr>
              <a:t>Air purifying respirators are respirators which remove contaminants from the air. There are several different classes of air purifying respirators and filters based on the hazards that they are designed to overcome. Some of the filtering face pieces are </a:t>
            </a:r>
            <a:r>
              <a:rPr lang="en-US" sz="1200" kern="1200" dirty="0" err="1">
                <a:solidFill>
                  <a:schemeClr val="tx1"/>
                </a:solidFill>
                <a:latin typeface="Arial" charset="0"/>
                <a:ea typeface="ＭＳ Ｐゴシック" charset="-128"/>
                <a:cs typeface="+mn-cs"/>
              </a:rPr>
              <a:t>loosefitting</a:t>
            </a:r>
            <a:r>
              <a:rPr lang="en-US" sz="1200" kern="1200" dirty="0">
                <a:solidFill>
                  <a:schemeClr val="tx1"/>
                </a:solidFill>
                <a:latin typeface="Arial" charset="0"/>
                <a:ea typeface="ＭＳ Ｐゴシック" charset="-128"/>
                <a:cs typeface="+mn-cs"/>
              </a:rPr>
              <a:t>, held in place with straps and a nose piece that can be cramped. Other air purifying respirators are made out of a special rubber, and are tightfitting to the face. Both of </a:t>
            </a:r>
            <a:r>
              <a:rPr lang="en-US" sz="1200" kern="1200" dirty="0" err="1">
                <a:solidFill>
                  <a:schemeClr val="tx1"/>
                </a:solidFill>
                <a:latin typeface="Arial" charset="0"/>
                <a:ea typeface="ＭＳ Ｐゴシック" charset="-128"/>
                <a:cs typeface="+mn-cs"/>
              </a:rPr>
              <a:t>the's</a:t>
            </a:r>
            <a:r>
              <a:rPr lang="en-US" sz="1200" kern="1200" dirty="0">
                <a:solidFill>
                  <a:schemeClr val="tx1"/>
                </a:solidFill>
                <a:latin typeface="Arial" charset="0"/>
                <a:ea typeface="ＭＳ Ｐゴシック" charset="-128"/>
                <a:cs typeface="+mn-cs"/>
              </a:rPr>
              <a:t> are designed to be worn without facial hair to provide a tight Seal. The </a:t>
            </a:r>
            <a:r>
              <a:rPr lang="en-US" sz="1200" kern="1200" dirty="0" err="1">
                <a:solidFill>
                  <a:schemeClr val="tx1"/>
                </a:solidFill>
                <a:latin typeface="Arial" charset="0"/>
                <a:ea typeface="ＭＳ Ｐゴシック" charset="-128"/>
                <a:cs typeface="+mn-cs"/>
              </a:rPr>
              <a:t>Elastometric</a:t>
            </a:r>
            <a:r>
              <a:rPr lang="en-US" sz="1200" kern="1200" dirty="0">
                <a:solidFill>
                  <a:schemeClr val="tx1"/>
                </a:solidFill>
                <a:latin typeface="Arial" charset="0"/>
                <a:ea typeface="ＭＳ Ｐゴシック" charset="-128"/>
                <a:cs typeface="+mn-cs"/>
              </a:rPr>
              <a:t> facepiece requires a fitness test to ensure that it is tight on the face, each time it is put on. It also requires the correct filter systems for the hazard.</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Elastomeric facepieces include facepieces made from Natural or Synthetic Rubber (e.g., EPDM); EPDM is an acronym for a specific type of rubber; that is, Ethylene propylene diene M-class rubber. Discuss the loose face</a:t>
            </a:r>
            <a:r>
              <a:rPr lang="en-US" baseline="0" dirty="0"/>
              <a:t> piece</a:t>
            </a:r>
            <a:r>
              <a:rPr lang="en-US" dirty="0"/>
              <a:t> and the tight fitting face piece. </a:t>
            </a:r>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307</a:t>
            </a:fld>
            <a:endParaRPr lang="en-US" dirty="0"/>
          </a:p>
        </p:txBody>
      </p:sp>
    </p:spTree>
    <p:extLst>
      <p:ext uri="{BB962C8B-B14F-4D97-AF65-F5344CB8AC3E}">
        <p14:creationId xmlns:p14="http://schemas.microsoft.com/office/powerpoint/2010/main" val="1409149132"/>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respirators are used during operations where exposures exceed OSHA’s permissible exposure limit (PEL), use of properly functioning respirators is essential to ensure that employees are not placed at significant risk of material impairment of health.</a:t>
            </a:r>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308</a:t>
            </a:fld>
            <a:endParaRPr lang="en-US" dirty="0"/>
          </a:p>
        </p:txBody>
      </p:sp>
    </p:spTree>
    <p:extLst>
      <p:ext uri="{BB962C8B-B14F-4D97-AF65-F5344CB8AC3E}">
        <p14:creationId xmlns:p14="http://schemas.microsoft.com/office/powerpoint/2010/main" val="3019547247"/>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Respiratory protection programs must be written and managed to ensure proper compliance and protection. The programs must have specific procedures for the worksite. The written program must be reviewed and updated as necessary, and at least annually.</a:t>
            </a:r>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309</a:t>
            </a:fld>
            <a:endParaRPr lang="en-US" dirty="0"/>
          </a:p>
        </p:txBody>
      </p:sp>
    </p:spTree>
    <p:extLst>
      <p:ext uri="{BB962C8B-B14F-4D97-AF65-F5344CB8AC3E}">
        <p14:creationId xmlns:p14="http://schemas.microsoft.com/office/powerpoint/2010/main" val="2480228956"/>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elements of a written respiratory protection program. • Selecting appropriate respirators for use in the workplace. • Training employees in the proper use of respirators (including putting them on and removing them), the limitations on their use, and their maintenance. • Providing medical evaluation of employees who must use respirators. • Fit testing tight-fitting respirators. • Using respirators properly in routine situations as well as in reasonably foreseeable emergencies. • Ensuring adequate air supply, quantity, and flow of breathing air for atmosphere-supplying respirators. • Establishing and adhering to schedules for cleaning, disinfecting, storing, inspecting, repairing, removing from service or discarding, and o • Regularly evaluating the effectiveness of the program</a:t>
            </a:r>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310</a:t>
            </a:fld>
            <a:endParaRPr lang="en-US" dirty="0"/>
          </a:p>
        </p:txBody>
      </p:sp>
    </p:spTree>
    <p:extLst>
      <p:ext uri="{BB962C8B-B14F-4D97-AF65-F5344CB8AC3E}">
        <p14:creationId xmlns:p14="http://schemas.microsoft.com/office/powerpoint/2010/main" val="3686331128"/>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qualifications of a program administrator. An individual is qualified to be a program administrator if he or she has appropriate training or experience in accord with the program’s level of complexity.</a:t>
            </a:r>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311</a:t>
            </a:fld>
            <a:endParaRPr lang="en-US" dirty="0"/>
          </a:p>
        </p:txBody>
      </p:sp>
    </p:spTree>
    <p:extLst>
      <p:ext uri="{BB962C8B-B14F-4D97-AF65-F5344CB8AC3E}">
        <p14:creationId xmlns:p14="http://schemas.microsoft.com/office/powerpoint/2010/main" val="1663363803"/>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Facepiece</a:t>
            </a:r>
            <a:r>
              <a:rPr lang="en-US" dirty="0"/>
              <a:t> seals and valves are important in tight-fitting respirators. Tight-fitting respirators should be able to provide a complete seal to the face. If there is a leak in the seal of a tight-fitting respirator or valve, then the respirator cannot effectively reduce the wearer’s exposures to respiratory hazards. You must be sure that nothing interferes with the seal of the respirator to the employee’s face or with the valves. Conditions that can interfere with the seal or valve are specified in the standard and include: • Facial hair; • Facial scars; • Jewelry or headgear that projects under the </a:t>
            </a:r>
            <a:r>
              <a:rPr lang="en-US" dirty="0" err="1"/>
              <a:t>facepiece</a:t>
            </a:r>
            <a:r>
              <a:rPr lang="en-US" dirty="0"/>
              <a:t> seal; • Missing dentures; and • Corrective glasses or goggles or other protective equipment such as: - Face shields - Protective clothing - Helmets - Eyeglass insert or spectacle kits</a:t>
            </a:r>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312</a:t>
            </a:fld>
            <a:endParaRPr lang="en-US" dirty="0"/>
          </a:p>
        </p:txBody>
      </p:sp>
    </p:spTree>
    <p:extLst>
      <p:ext uri="{BB962C8B-B14F-4D97-AF65-F5344CB8AC3E}">
        <p14:creationId xmlns:p14="http://schemas.microsoft.com/office/powerpoint/2010/main" val="506854059"/>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instructor will demonstrate and instruct the students on the proper way to don and doff respirators that would be commonly found on a job site. </a:t>
            </a:r>
          </a:p>
          <a:p>
            <a:pPr lvl="1"/>
            <a:r>
              <a:rPr lang="en-US" dirty="0"/>
              <a:t>Remove from container</a:t>
            </a:r>
          </a:p>
          <a:p>
            <a:pPr lvl="1"/>
            <a:r>
              <a:rPr lang="en-US" dirty="0"/>
              <a:t>Inspect</a:t>
            </a:r>
          </a:p>
          <a:p>
            <a:pPr lvl="1"/>
            <a:r>
              <a:rPr lang="en-US" dirty="0"/>
              <a:t>Loosen straps</a:t>
            </a:r>
          </a:p>
          <a:p>
            <a:pPr lvl="1"/>
            <a:r>
              <a:rPr lang="en-US" dirty="0"/>
              <a:t>Place on face</a:t>
            </a:r>
          </a:p>
          <a:p>
            <a:pPr lvl="1"/>
            <a:r>
              <a:rPr lang="en-US" dirty="0"/>
              <a:t>Pull straps over head</a:t>
            </a:r>
          </a:p>
          <a:p>
            <a:pPr lvl="1"/>
            <a:r>
              <a:rPr lang="en-US" dirty="0"/>
              <a:t>Tighten straps</a:t>
            </a:r>
          </a:p>
          <a:p>
            <a:pPr lvl="1"/>
            <a:r>
              <a:rPr lang="en-US" dirty="0"/>
              <a:t>Perform seal check</a:t>
            </a:r>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313</a:t>
            </a:fld>
            <a:endParaRPr lang="en-US" dirty="0"/>
          </a:p>
        </p:txBody>
      </p:sp>
    </p:spTree>
    <p:extLst>
      <p:ext uri="{BB962C8B-B14F-4D97-AF65-F5344CB8AC3E}">
        <p14:creationId xmlns:p14="http://schemas.microsoft.com/office/powerpoint/2010/main" val="3973444925"/>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Arial" charset="0"/>
                <a:ea typeface="ＭＳ Ｐゴシック" charset="-128"/>
                <a:cs typeface="+mn-cs"/>
              </a:rPr>
              <a:t>The instructor will show the class how to do a proper check for a seal wearing a respirator. Students will not be allowed to wear respirators during this class due to the requirements for the medical evaluation. </a:t>
            </a:r>
            <a:r>
              <a:rPr lang="en-US" dirty="0"/>
              <a:t>To conduct a user seal check, the employee must follow either the procedures for a user seal check that are contained in Appendix B-1 to § 1910.134: User Seal Check Procedures (Mandatory), or equally effective procedures that the respirator manufacturer recommends for conducting a user seal check</a:t>
            </a:r>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314</a:t>
            </a:fld>
            <a:endParaRPr lang="en-US" dirty="0"/>
          </a:p>
        </p:txBody>
      </p:sp>
    </p:spTree>
    <p:extLst>
      <p:ext uri="{BB962C8B-B14F-4D97-AF65-F5344CB8AC3E}">
        <p14:creationId xmlns:p14="http://schemas.microsoft.com/office/powerpoint/2010/main" val="30363797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shall discuss new industry hazards:</a:t>
            </a:r>
          </a:p>
          <a:p>
            <a:endParaRPr lang="en-US" dirty="0"/>
          </a:p>
          <a:p>
            <a:r>
              <a:rPr lang="en-US" dirty="0"/>
              <a:t>There are new popular industries that are exposing workers</a:t>
            </a:r>
            <a:r>
              <a:rPr lang="en-US" baseline="0" dirty="0"/>
              <a:t> to high levels of silica dust, </a:t>
            </a:r>
            <a:r>
              <a:rPr lang="en-US" dirty="0"/>
              <a:t>stone or artificial stone countertop fabrication and hydraulic fracturing. Some of the new man-made stone countertops contain more silica than the naturally occurring rock.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31</a:t>
            </a:fld>
            <a:endParaRPr lang="en-US" dirty="0"/>
          </a:p>
        </p:txBody>
      </p:sp>
    </p:spTree>
    <p:extLst>
      <p:ext uri="{BB962C8B-B14F-4D97-AF65-F5344CB8AC3E}">
        <p14:creationId xmlns:p14="http://schemas.microsoft.com/office/powerpoint/2010/main" val="1301861110"/>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instructor shall instruct the students how to doff or remove the respirator. </a:t>
            </a:r>
          </a:p>
          <a:p>
            <a:pPr lvl="1"/>
            <a:r>
              <a:rPr lang="en-US" dirty="0"/>
              <a:t>Loosen straps</a:t>
            </a:r>
          </a:p>
          <a:p>
            <a:pPr lvl="1"/>
            <a:r>
              <a:rPr lang="en-US" dirty="0"/>
              <a:t>Pull straps over head</a:t>
            </a:r>
          </a:p>
          <a:p>
            <a:pPr lvl="1"/>
            <a:r>
              <a:rPr lang="en-US" dirty="0"/>
              <a:t>Lean forward and pull mask directly away from face downward</a:t>
            </a:r>
          </a:p>
          <a:p>
            <a:r>
              <a:rPr lang="en-US" dirty="0"/>
              <a:t>Pulling the respirator off downward and away from the face prevents contaminates from getting on the wearer. </a:t>
            </a:r>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315</a:t>
            </a:fld>
            <a:endParaRPr lang="en-US" dirty="0"/>
          </a:p>
        </p:txBody>
      </p:sp>
    </p:spTree>
    <p:extLst>
      <p:ext uri="{BB962C8B-B14F-4D97-AF65-F5344CB8AC3E}">
        <p14:creationId xmlns:p14="http://schemas.microsoft.com/office/powerpoint/2010/main" val="1812151531"/>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Arial" charset="0"/>
                <a:ea typeface="ＭＳ Ｐゴシック" charset="-128"/>
                <a:cs typeface="+mn-cs"/>
              </a:rPr>
              <a:t>The written program shall address how a respirator will operate effectively throughout the work shift, including how to identify when a respirator is clogged with material so they can identify when you change the filtration or the respirator.</a:t>
            </a:r>
          </a:p>
          <a:p>
            <a:endParaRPr lang="en-US" sz="1200" kern="1200" dirty="0">
              <a:solidFill>
                <a:schemeClr val="tx1"/>
              </a:solidFill>
              <a:latin typeface="Arial" charset="0"/>
              <a:ea typeface="ＭＳ Ｐゴシック" charset="-128"/>
              <a:cs typeface="+mn-cs"/>
            </a:endParaRPr>
          </a:p>
          <a:p>
            <a:r>
              <a:rPr lang="en-US" sz="1200" kern="1200" dirty="0">
                <a:solidFill>
                  <a:schemeClr val="tx1"/>
                </a:solidFill>
                <a:latin typeface="Arial" charset="0"/>
                <a:ea typeface="ＭＳ Ｐゴシック" charset="-128"/>
                <a:cs typeface="+mn-cs"/>
              </a:rPr>
              <a:t>The written program shall address if employees working in an IDL H atmosphere are required to protect themselves with a respiratory protection system.</a:t>
            </a:r>
          </a:p>
          <a:p>
            <a:endParaRPr lang="en-US" sz="1200" kern="1200" dirty="0">
              <a:solidFill>
                <a:schemeClr val="tx1"/>
              </a:solidFill>
              <a:latin typeface="Arial" charset="0"/>
              <a:ea typeface="ＭＳ Ｐゴシック" charset="-128"/>
              <a:cs typeface="+mn-cs"/>
            </a:endParaRPr>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316</a:t>
            </a:fld>
            <a:endParaRPr lang="en-US" dirty="0"/>
          </a:p>
        </p:txBody>
      </p:sp>
    </p:spTree>
    <p:extLst>
      <p:ext uri="{BB962C8B-B14F-4D97-AF65-F5344CB8AC3E}">
        <p14:creationId xmlns:p14="http://schemas.microsoft.com/office/powerpoint/2010/main" val="1754226648"/>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Employees shall be trained to be aware of conditions in the work area where respirators are ineffective or become an effective. The employees are to leave the respirator use area to perform any activity that involves removing or adjusting a respirator facepiece.</a:t>
            </a:r>
            <a:r>
              <a:rPr lang="en-US" baseline="0" dirty="0"/>
              <a:t> </a:t>
            </a:r>
            <a:r>
              <a:rPr lang="en-US" dirty="0"/>
              <a:t>if there is any indication that a respirator may not be fully effective. If there is any indication that they are not functioning properly, you must repair or discard and replace respirators. </a:t>
            </a:r>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317</a:t>
            </a:fld>
            <a:endParaRPr lang="en-US" dirty="0"/>
          </a:p>
        </p:txBody>
      </p:sp>
    </p:spTree>
    <p:extLst>
      <p:ext uri="{BB962C8B-B14F-4D97-AF65-F5344CB8AC3E}">
        <p14:creationId xmlns:p14="http://schemas.microsoft.com/office/powerpoint/2010/main" val="3279525018"/>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instructor shall discuss the proper care and maintenance of respiratory protection equipment as a part of the respiratory protection program. Respiratory equipment should be cleaned, stored, and maintained per the manufacturer recommendations. Cleaning is normally accomplished through mild soap and water for rubber systems. Some other systems such as paper respirators are to be disposed of after use. Their use is limited to one time, or limited use per manufacturer requirements.</a:t>
            </a:r>
          </a:p>
          <a:p>
            <a:endParaRPr lang="en-US" dirty="0"/>
          </a:p>
          <a:p>
            <a:r>
              <a:rPr lang="en-US" dirty="0"/>
              <a:t>Discuss Respirator equipment must be regularly cleaned and disinfected according to specified procedures (See Appendix B-2 of the standard</a:t>
            </a:r>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318</a:t>
            </a:fld>
            <a:endParaRPr lang="en-US" dirty="0"/>
          </a:p>
        </p:txBody>
      </p:sp>
    </p:spTree>
    <p:extLst>
      <p:ext uri="{BB962C8B-B14F-4D97-AF65-F5344CB8AC3E}">
        <p14:creationId xmlns:p14="http://schemas.microsoft.com/office/powerpoint/2010/main" val="2891705395"/>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frequency of cleaning and disinfecting or sanitizing respirators will depend in part on whether your employees share the equipment or are issued respirators for their exclusive use. Worksite conditions also dictate cleaning frequency; e.g., working in a dirty environment will require that the respirator </a:t>
            </a:r>
            <a:r>
              <a:rPr lang="en-US" dirty="0" err="1"/>
              <a:t>facepiece</a:t>
            </a:r>
            <a:r>
              <a:rPr lang="en-US" dirty="0"/>
              <a:t>, in particular, be cleaned more frequently. The frequency must be noted in your written respiratory protection plan. </a:t>
            </a:r>
          </a:p>
          <a:p>
            <a:endParaRPr lang="en-US" dirty="0"/>
          </a:p>
          <a:p>
            <a:r>
              <a:rPr lang="en-US" sz="1200" kern="1200" dirty="0">
                <a:solidFill>
                  <a:schemeClr val="tx1"/>
                </a:solidFill>
                <a:latin typeface="Arial" charset="0"/>
                <a:ea typeface="ＭＳ Ｐゴシック" charset="-128"/>
                <a:cs typeface="+mn-cs"/>
              </a:rPr>
              <a:t>Rubber respirators are often cleaned with warm soapy water, and air dried in a clean environment.</a:t>
            </a:r>
          </a:p>
          <a:p>
            <a:endParaRPr lang="en-US" sz="1200" kern="1200" dirty="0">
              <a:solidFill>
                <a:schemeClr val="tx1"/>
              </a:solidFill>
              <a:latin typeface="Arial" charset="0"/>
              <a:ea typeface="ＭＳ Ｐゴシック" charset="-128"/>
              <a:cs typeface="+mn-cs"/>
            </a:endParaRPr>
          </a:p>
          <a:p>
            <a:r>
              <a:rPr lang="en-US" dirty="0"/>
              <a:t>Paper respirators need to be replaced with each use, and/or when they become clogged during a single use.</a:t>
            </a:r>
          </a:p>
          <a:p>
            <a:endParaRPr lang="en-US" dirty="0"/>
          </a:p>
          <a:p>
            <a:r>
              <a:rPr lang="en-US" dirty="0"/>
              <a:t>Only a qualified person may repair the respirator in less specific training has been conducted to ensure proper installation of parts.</a:t>
            </a:r>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319</a:t>
            </a:fld>
            <a:endParaRPr lang="en-US" dirty="0"/>
          </a:p>
        </p:txBody>
      </p:sp>
    </p:spTree>
    <p:extLst>
      <p:ext uri="{BB962C8B-B14F-4D97-AF65-F5344CB8AC3E}">
        <p14:creationId xmlns:p14="http://schemas.microsoft.com/office/powerpoint/2010/main" val="3696495822"/>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Respirators should be stored in a manner that:</a:t>
            </a:r>
          </a:p>
          <a:p>
            <a:pPr marL="0" indent="0">
              <a:buNone/>
            </a:pPr>
            <a:endParaRPr lang="en-US" dirty="0"/>
          </a:p>
          <a:p>
            <a:pPr lvl="1"/>
            <a:r>
              <a:rPr lang="en-US" dirty="0"/>
              <a:t>Protects them from contamination, dust, sunlight, extreme temperatures, excessive moisture, damaging chemicals, or other destructive conditions. </a:t>
            </a:r>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320</a:t>
            </a:fld>
            <a:endParaRPr lang="en-US" dirty="0"/>
          </a:p>
        </p:txBody>
      </p:sp>
    </p:spTree>
    <p:extLst>
      <p:ext uri="{BB962C8B-B14F-4D97-AF65-F5344CB8AC3E}">
        <p14:creationId xmlns:p14="http://schemas.microsoft.com/office/powerpoint/2010/main" val="2248713504"/>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Arial" charset="0"/>
                <a:ea typeface="ＭＳ Ｐゴシック" charset="-128"/>
                <a:cs typeface="+mn-cs"/>
              </a:rPr>
              <a:t>The instructor shall go over the proper respirator inspection for different types of respirators.</a:t>
            </a:r>
          </a:p>
          <a:p>
            <a:endParaRPr lang="en-US" sz="1200" kern="1200" dirty="0">
              <a:solidFill>
                <a:schemeClr val="tx1"/>
              </a:solidFill>
              <a:latin typeface="Arial" charset="0"/>
              <a:ea typeface="ＭＳ Ｐゴシック" charset="-128"/>
              <a:cs typeface="+mn-cs"/>
            </a:endParaRPr>
          </a:p>
          <a:p>
            <a:r>
              <a:rPr lang="en-US" sz="1200" kern="1200" dirty="0">
                <a:solidFill>
                  <a:schemeClr val="tx1"/>
                </a:solidFill>
                <a:latin typeface="Arial" charset="0"/>
                <a:ea typeface="ＭＳ Ｐゴシック" charset="-128"/>
                <a:cs typeface="+mn-cs"/>
              </a:rPr>
              <a:t>The inspection of a half face Robert tightfitting respirator – requires inspection of the rubber surface around the half face unit. The inspection of the disc at the inlets. Which should be flexible without cracks and returned back to their original condition when released. Inspection of the filtration connections threads. The strap shall be inspected to ensure that they hold in place and have no damage. Filters will be inspected as designated in the respiratory protection plan to ensure that they are clean and free of materials, and are of the right&amp; to protect the employees from the hazards.</a:t>
            </a:r>
          </a:p>
          <a:p>
            <a:endParaRPr lang="en-US" sz="1200" kern="1200" dirty="0">
              <a:solidFill>
                <a:schemeClr val="tx1"/>
              </a:solidFill>
              <a:latin typeface="Arial" charset="0"/>
              <a:ea typeface="ＭＳ Ｐゴシック" charset="-128"/>
              <a:cs typeface="+mn-cs"/>
            </a:endParaRPr>
          </a:p>
          <a:p>
            <a:r>
              <a:rPr lang="en-US" sz="1200" kern="1200" dirty="0">
                <a:solidFill>
                  <a:schemeClr val="tx1"/>
                </a:solidFill>
                <a:latin typeface="Arial" charset="0"/>
                <a:ea typeface="ＭＳ Ｐゴシック" charset="-128"/>
                <a:cs typeface="+mn-cs"/>
              </a:rPr>
              <a:t>Paper respirators – will be inspected to ensure that they are new, have no tears or rips, and that the straps are securely connected and have no damage. Inform the students to also ensure that there is no oil, moisture, or staining of the surface of the mask. If supplied with a nose cramp, ensure that it is securely connected.</a:t>
            </a:r>
          </a:p>
          <a:p>
            <a:endParaRPr lang="en-US" sz="1200" kern="1200" dirty="0">
              <a:solidFill>
                <a:schemeClr val="tx1"/>
              </a:solidFill>
              <a:latin typeface="Arial" charset="0"/>
              <a:ea typeface="ＭＳ Ｐゴシック" charset="-128"/>
              <a:cs typeface="+mn-cs"/>
            </a:endParaRPr>
          </a:p>
          <a:p>
            <a:r>
              <a:rPr lang="en-US" sz="1200" kern="1200" dirty="0">
                <a:solidFill>
                  <a:schemeClr val="tx1"/>
                </a:solidFill>
                <a:latin typeface="Arial" charset="0"/>
                <a:ea typeface="ＭＳ Ｐゴシック" charset="-128"/>
                <a:cs typeface="+mn-cs"/>
              </a:rPr>
              <a:t>A </a:t>
            </a:r>
            <a:r>
              <a:rPr lang="en-US" sz="1200" kern="1200" dirty="0" err="1">
                <a:solidFill>
                  <a:schemeClr val="tx1"/>
                </a:solidFill>
                <a:latin typeface="Arial" charset="0"/>
                <a:ea typeface="ＭＳ Ｐゴシック" charset="-128"/>
                <a:cs typeface="+mn-cs"/>
              </a:rPr>
              <a:t>fullface</a:t>
            </a:r>
            <a:r>
              <a:rPr lang="en-US" sz="1200" kern="1200" dirty="0">
                <a:solidFill>
                  <a:schemeClr val="tx1"/>
                </a:solidFill>
                <a:latin typeface="Arial" charset="0"/>
                <a:ea typeface="ＭＳ Ｐゴシック" charset="-128"/>
                <a:cs typeface="+mn-cs"/>
              </a:rPr>
              <a:t> respirator – must have all of the seal area inspected for damage, rips, tears, or changes such as hardening or cracking. The glass shall be inspected for cracks. The filter connection point must be inspected for threading, and damage. The filters must be inspected as designated by your written respiratory protection program and manufacturer requirements to ensure they are clean, and will provide you appropriate protection.</a:t>
            </a:r>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321</a:t>
            </a:fld>
            <a:endParaRPr lang="en-US" dirty="0"/>
          </a:p>
        </p:txBody>
      </p:sp>
    </p:spTree>
    <p:extLst>
      <p:ext uri="{BB962C8B-B14F-4D97-AF65-F5344CB8AC3E}">
        <p14:creationId xmlns:p14="http://schemas.microsoft.com/office/powerpoint/2010/main" val="2578897541"/>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instructor will inform the students that if a respirator does not pass inspection it must be removed from service. And tagged as out of service so it is not inadvertently used.</a:t>
            </a:r>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322</a:t>
            </a:fld>
            <a:endParaRPr lang="en-US" dirty="0"/>
          </a:p>
        </p:txBody>
      </p:sp>
    </p:spTree>
    <p:extLst>
      <p:ext uri="{BB962C8B-B14F-4D97-AF65-F5344CB8AC3E}">
        <p14:creationId xmlns:p14="http://schemas.microsoft.com/office/powerpoint/2010/main" val="1041994823"/>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instructor shall review the different methods of inspection For each type of respirator. Then the class will be given a chance to work in small groups to inspect and or assemble as they would in the field. The groups will be given approximately 5-10 minutes per respirator to conduct the inspection. </a:t>
            </a:r>
          </a:p>
          <a:p>
            <a:endParaRPr lang="en-US" dirty="0"/>
          </a:p>
          <a:p>
            <a:r>
              <a:rPr lang="en-US" dirty="0"/>
              <a:t>There should be several different types of respirators for the class to review. To include but not be limited to a half-face tight fitting respirator, a paper NIOSH approved filtering dust mask, an SCBA or SAR, and a Full face respirator. </a:t>
            </a:r>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323</a:t>
            </a:fld>
            <a:endParaRPr lang="en-US" dirty="0"/>
          </a:p>
        </p:txBody>
      </p:sp>
    </p:spTree>
    <p:extLst>
      <p:ext uri="{BB962C8B-B14F-4D97-AF65-F5344CB8AC3E}">
        <p14:creationId xmlns:p14="http://schemas.microsoft.com/office/powerpoint/2010/main" val="1297627657"/>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instructor shall review the summary questions and ensure that the students do not have any questions on the inspection, storage, cleaning of respiratory protection equipment.</a:t>
            </a:r>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324</a:t>
            </a:fld>
            <a:endParaRPr lang="en-US" dirty="0"/>
          </a:p>
        </p:txBody>
      </p:sp>
    </p:spTree>
    <p:extLst>
      <p:ext uri="{BB962C8B-B14F-4D97-AF65-F5344CB8AC3E}">
        <p14:creationId xmlns:p14="http://schemas.microsoft.com/office/powerpoint/2010/main" val="9923132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Instructor shall discuss why OSHA updated the standard: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The Occupational Safety and Health Administration (OSHA) issued an updated final rule to control lung cancer, silicosis, chronic obstructive pulmonary disease and kidney disease in America's workers by limiting their exposure to respirable crystalline silica. </a:t>
            </a:r>
            <a:r>
              <a:rPr lang="en-US" sz="1200" kern="1200" dirty="0">
                <a:solidFill>
                  <a:schemeClr val="tx1"/>
                </a:solidFill>
                <a:latin typeface="Arial" charset="0"/>
                <a:ea typeface="ＭＳ Ｐゴシック" charset="-128"/>
                <a:cs typeface="+mn-cs"/>
              </a:rPr>
              <a:t>We are still seeing a large number of cases of silicosis among workers with cases of silicosis and cancer directly related to exposure to crystalline silica. Workers are still being exposed to crystalline silica through many of the same processes of cutting, grinding, breaking, and crushing. </a:t>
            </a:r>
            <a:endParaRPr lang="en-US" sz="1050"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32</a:t>
            </a:fld>
            <a:endParaRPr lang="en-US" dirty="0"/>
          </a:p>
        </p:txBody>
      </p:sp>
    </p:spTree>
    <p:extLst>
      <p:ext uri="{BB962C8B-B14F-4D97-AF65-F5344CB8AC3E}">
        <p14:creationId xmlns:p14="http://schemas.microsoft.com/office/powerpoint/2010/main" val="2007491841"/>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student questions, if any. </a:t>
            </a:r>
          </a:p>
          <a:p>
            <a:endParaRPr lang="en-US" dirty="0"/>
          </a:p>
          <a:p>
            <a:r>
              <a:rPr lang="en-US" dirty="0"/>
              <a:t>Students are to take the final test</a:t>
            </a:r>
            <a:r>
              <a:rPr lang="en-US" baseline="0" dirty="0"/>
              <a:t> and the instructor shall grade and go over the results. </a:t>
            </a:r>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325</a:t>
            </a:fld>
            <a:endParaRPr lang="en-US" dirty="0"/>
          </a:p>
        </p:txBody>
      </p:sp>
    </p:spTree>
    <p:extLst>
      <p:ext uri="{BB962C8B-B14F-4D97-AF65-F5344CB8AC3E}">
        <p14:creationId xmlns:p14="http://schemas.microsoft.com/office/powerpoint/2010/main" val="78143747"/>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charset="-128"/>
                <a:cs typeface="+mn-cs"/>
              </a:rPr>
              <a:t>This module discusses proper housekeeping techniques and hazards associated with improperly cleanup of respirable silica dust. This section covers the proper methods of using wet, or HEPA vacuuming methods to remove the hazardous dust. Participants will have the chance to practice some of the proper methods using a safe product and the correct techniques to reduce exposure.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ＭＳ Ｐゴシック"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altLang="en-US" dirty="0">
              <a:ea typeface="ＭＳ Ｐゴシック" pitchFamily="34" charset="-128"/>
            </a:endParaRPr>
          </a:p>
        </p:txBody>
      </p:sp>
    </p:spTree>
    <p:extLst>
      <p:ext uri="{BB962C8B-B14F-4D97-AF65-F5344CB8AC3E}">
        <p14:creationId xmlns:p14="http://schemas.microsoft.com/office/powerpoint/2010/main" val="3471132836"/>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327</a:t>
            </a:fld>
            <a:endParaRPr lang="en-US" dirty="0"/>
          </a:p>
        </p:txBody>
      </p:sp>
    </p:spTree>
    <p:extLst>
      <p:ext uri="{BB962C8B-B14F-4D97-AF65-F5344CB8AC3E}">
        <p14:creationId xmlns:p14="http://schemas.microsoft.com/office/powerpoint/2010/main" val="1362453453"/>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to review the Objectives with the students. </a:t>
            </a:r>
          </a:p>
          <a:p>
            <a:endParaRPr lang="en-US" dirty="0"/>
          </a:p>
          <a:p>
            <a:r>
              <a:rPr lang="en-US" dirty="0"/>
              <a:t>Terminal Objective</a:t>
            </a:r>
          </a:p>
          <a:p>
            <a:pPr lvl="1"/>
            <a:r>
              <a:rPr lang="en-US" sz="2400" dirty="0"/>
              <a:t>Trainees will be able to identify appropriate housekeeping techniques to reduce risk of silica dust exposure</a:t>
            </a:r>
            <a:r>
              <a:rPr lang="en-US" dirty="0"/>
              <a:t>	</a:t>
            </a:r>
          </a:p>
          <a:p>
            <a:r>
              <a:rPr lang="en-US" dirty="0"/>
              <a:t>Enabling Objective </a:t>
            </a:r>
          </a:p>
          <a:p>
            <a:pPr lvl="1"/>
            <a:r>
              <a:rPr lang="en-US" sz="2400" dirty="0"/>
              <a:t>Identify general housekeeping techniques that are allowed and not allowed</a:t>
            </a:r>
          </a:p>
          <a:p>
            <a:pPr lvl="1"/>
            <a:r>
              <a:rPr lang="en-US" sz="2400" dirty="0"/>
              <a:t>Identify when housekeeping measures are inappropriate and/or ineffective</a:t>
            </a:r>
          </a:p>
          <a:p>
            <a:pPr lvl="1"/>
            <a:r>
              <a:rPr lang="en-US" sz="2400" dirty="0"/>
              <a:t>Identify appropriate alternatives to wet sweeping or HEPA vacuuming.</a:t>
            </a:r>
          </a:p>
          <a:p>
            <a:pPr lvl="1"/>
            <a:endParaRPr lang="en-US" sz="2400" dirty="0"/>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pPr lvl="1"/>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328</a:t>
            </a:fld>
            <a:endParaRPr lang="en-US" dirty="0"/>
          </a:p>
        </p:txBody>
      </p:sp>
    </p:spTree>
    <p:extLst>
      <p:ext uri="{BB962C8B-B14F-4D97-AF65-F5344CB8AC3E}">
        <p14:creationId xmlns:p14="http://schemas.microsoft.com/office/powerpoint/2010/main" val="3091324263"/>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Instructor</a:t>
            </a:r>
            <a:r>
              <a:rPr lang="en-US" altLang="en-US" baseline="0" dirty="0">
                <a:latin typeface="Arial" panose="020B0604020202020204" pitchFamily="34" charset="0"/>
              </a:rPr>
              <a:t> shall review the Employer Responsibilities on housekeeping.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Employers covered under the new silica standard must restrict housekeeping methods that would expose employees to crystalline silica whenever feasible alternatives are available. We will speak on several methods that can be utilized during this process.</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329</a:t>
            </a:fld>
            <a:endParaRPr lang="en-US" dirty="0"/>
          </a:p>
        </p:txBody>
      </p:sp>
    </p:spTree>
    <p:extLst>
      <p:ext uri="{BB962C8B-B14F-4D97-AF65-F5344CB8AC3E}">
        <p14:creationId xmlns:p14="http://schemas.microsoft.com/office/powerpoint/2010/main" val="2341945746"/>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Instructor</a:t>
            </a:r>
            <a:r>
              <a:rPr lang="en-US" altLang="en-US" baseline="0" dirty="0">
                <a:latin typeface="Arial" panose="020B0604020202020204" pitchFamily="34" charset="0"/>
              </a:rPr>
              <a:t> shall review the Employer Responsibilities on housekeeping using Table 1.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The silica standard requires construction employers covered by the standard to avoid certain housekeeping practices.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330</a:t>
            </a:fld>
            <a:endParaRPr lang="en-US" dirty="0"/>
          </a:p>
        </p:txBody>
      </p:sp>
    </p:spTree>
    <p:extLst>
      <p:ext uri="{BB962C8B-B14F-4D97-AF65-F5344CB8AC3E}">
        <p14:creationId xmlns:p14="http://schemas.microsoft.com/office/powerpoint/2010/main" val="2377846707"/>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Instructor</a:t>
            </a:r>
            <a:r>
              <a:rPr lang="en-US" altLang="en-US" baseline="0" dirty="0">
                <a:latin typeface="Arial" panose="020B0604020202020204" pitchFamily="34" charset="0"/>
              </a:rPr>
              <a:t> shall review the question on housekeeping with the students and get a general answer from the group: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r>
              <a:rPr lang="en-US" sz="1200" dirty="0"/>
              <a:t>Employees dry sweeping in an area where brick were cut with a stationary saw late in the afternoon yesterday. Is there a possible exposure hazards? </a:t>
            </a:r>
          </a:p>
          <a:p>
            <a:endParaRPr lang="en-US" dirty="0"/>
          </a:p>
          <a:p>
            <a:r>
              <a:rPr lang="en-US" dirty="0"/>
              <a:t>Yes, Dry sweeping can push the silica dust into the air and become respirable.</a:t>
            </a:r>
            <a:r>
              <a:rPr lang="en-US" baseline="0" dirty="0"/>
              <a:t>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331</a:t>
            </a:fld>
            <a:endParaRPr lang="en-US" dirty="0"/>
          </a:p>
        </p:txBody>
      </p:sp>
    </p:spTree>
    <p:extLst>
      <p:ext uri="{BB962C8B-B14F-4D97-AF65-F5344CB8AC3E}">
        <p14:creationId xmlns:p14="http://schemas.microsoft.com/office/powerpoint/2010/main" val="2415617947"/>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Instructor</a:t>
            </a:r>
            <a:r>
              <a:rPr lang="en-US" altLang="en-US" baseline="0" dirty="0">
                <a:latin typeface="Arial" panose="020B0604020202020204" pitchFamily="34" charset="0"/>
              </a:rPr>
              <a:t> shall review the question on housekeeping with the students and get a general answer from the group: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r>
              <a:rPr lang="en-US" sz="1200" dirty="0"/>
              <a:t>Employees dry sweeping in an area where brick were cut with a stationary saw late in the afternoon yesterday. Is there a possible exposure hazards? </a:t>
            </a:r>
          </a:p>
          <a:p>
            <a:endParaRPr lang="en-US" dirty="0"/>
          </a:p>
          <a:p>
            <a:r>
              <a:rPr lang="en-US" dirty="0"/>
              <a:t>Yes, Dry sweeping can push the silica dust into the air and become respirable.</a:t>
            </a:r>
            <a:r>
              <a:rPr lang="en-US" baseline="0" dirty="0"/>
              <a:t>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332</a:t>
            </a:fld>
            <a:endParaRPr lang="en-US" dirty="0"/>
          </a:p>
        </p:txBody>
      </p:sp>
    </p:spTree>
    <p:extLst>
      <p:ext uri="{BB962C8B-B14F-4D97-AF65-F5344CB8AC3E}">
        <p14:creationId xmlns:p14="http://schemas.microsoft.com/office/powerpoint/2010/main" val="1566439158"/>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Instructor</a:t>
            </a:r>
            <a:r>
              <a:rPr lang="en-US" altLang="en-US" baseline="0" dirty="0">
                <a:latin typeface="Arial" panose="020B0604020202020204" pitchFamily="34" charset="0"/>
              </a:rPr>
              <a:t> shall review the housekeeping exposure: </a:t>
            </a:r>
          </a:p>
          <a:p>
            <a:pPr marL="0" indent="0">
              <a:buNone/>
            </a:pPr>
            <a:endParaRPr lang="en-US" sz="1200" dirty="0"/>
          </a:p>
          <a:p>
            <a:pPr marL="0" indent="0">
              <a:buNone/>
            </a:pPr>
            <a:r>
              <a:rPr lang="en-US" sz="1200" dirty="0"/>
              <a:t>When cleaning up any dust that could contribute to an employee's exposure to crystalline silica the employer must, not allow dry brushing or sweeping, unless using a HEPA filtered vacuum or wet sweeping is infeasible. Also not allow cleaning of surfaces or clothing with compressed air, unless the compressed air is used together with ventilation system that effectively captures the dust cloud or other cleaning method.</a:t>
            </a:r>
          </a:p>
          <a:p>
            <a:pPr marL="0" indent="0">
              <a:buNone/>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333</a:t>
            </a:fld>
            <a:endParaRPr lang="en-US" dirty="0"/>
          </a:p>
        </p:txBody>
      </p:sp>
    </p:spTree>
    <p:extLst>
      <p:ext uri="{BB962C8B-B14F-4D97-AF65-F5344CB8AC3E}">
        <p14:creationId xmlns:p14="http://schemas.microsoft.com/office/powerpoint/2010/main" val="471261761"/>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Instructor</a:t>
            </a:r>
            <a:r>
              <a:rPr lang="en-US" altLang="en-US" baseline="0" dirty="0">
                <a:latin typeface="Arial" panose="020B0604020202020204" pitchFamily="34" charset="0"/>
              </a:rPr>
              <a:t> shall review the using HEPA filter vacuum systems in housekeeping to prevent exposure: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r>
              <a:rPr lang="en-US" sz="1200" dirty="0"/>
              <a:t>High-efficiency particulate air (HEPA) filter means a filter that is at least 99.7% efficient in removing mono-dispersed particles of 0.3 micrometers in diameter. </a:t>
            </a:r>
          </a:p>
          <a:p>
            <a:r>
              <a:rPr lang="en-US" sz="1200" dirty="0"/>
              <a:t>HEPA filtered vacuuming is an example of a housekeeping method that minimizes employee exposure to respirable crystalline silica, and some table 1 task require HEPA-filtered vacuuming.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334</a:t>
            </a:fld>
            <a:endParaRPr lang="en-US" dirty="0"/>
          </a:p>
        </p:txBody>
      </p:sp>
    </p:spTree>
    <p:extLst>
      <p:ext uri="{BB962C8B-B14F-4D97-AF65-F5344CB8AC3E}">
        <p14:creationId xmlns:p14="http://schemas.microsoft.com/office/powerpoint/2010/main" val="31288030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Instructor shall cover that the rule is based on two standards: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The rule is comprised of two standards, one for Construction and one for General Industry and Maritime. No</a:t>
            </a:r>
            <a:r>
              <a:rPr lang="en-US" sz="1200" baseline="0" dirty="0"/>
              <a:t> rule currently controls the exposure in Agriculture, but the exposure is generally low. </a:t>
            </a:r>
            <a:endParaRPr lang="en-US" sz="1050"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33</a:t>
            </a:fld>
            <a:endParaRPr lang="en-US" dirty="0"/>
          </a:p>
        </p:txBody>
      </p:sp>
    </p:spTree>
    <p:extLst>
      <p:ext uri="{BB962C8B-B14F-4D97-AF65-F5344CB8AC3E}">
        <p14:creationId xmlns:p14="http://schemas.microsoft.com/office/powerpoint/2010/main" val="4219664000"/>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Instructor</a:t>
            </a:r>
            <a:r>
              <a:rPr lang="en-US" altLang="en-US" baseline="0" dirty="0">
                <a:latin typeface="Arial" panose="020B0604020202020204" pitchFamily="34" charset="0"/>
              </a:rPr>
              <a:t> shall review the use of vacuum bags in vacuum systems on housekeeping: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Dispose of used vacuum bags in a container and keep the container sealed. When removing dust bags from vacuum systems, the employee must open the system to be able to close the bag. During this period one of 2 methods must be used, either PPE that will protect the respiratory system, or by pulling water into the system to reduce the escape of dust when the system is opened. The problem with wetting the system is that the filters will need to be changed or dried before use.</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335</a:t>
            </a:fld>
            <a:endParaRPr lang="en-US" dirty="0"/>
          </a:p>
        </p:txBody>
      </p:sp>
    </p:spTree>
    <p:extLst>
      <p:ext uri="{BB962C8B-B14F-4D97-AF65-F5344CB8AC3E}">
        <p14:creationId xmlns:p14="http://schemas.microsoft.com/office/powerpoint/2010/main" val="2544352750"/>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Instructor</a:t>
            </a:r>
            <a:r>
              <a:rPr lang="en-US" altLang="en-US" baseline="0" dirty="0">
                <a:latin typeface="Arial" panose="020B0604020202020204" pitchFamily="34" charset="0"/>
              </a:rPr>
              <a:t> shall review the question on housekeeping with the students and get a general answer from the group: </a:t>
            </a:r>
          </a:p>
          <a:p>
            <a:endParaRPr lang="en-US" sz="1200" dirty="0"/>
          </a:p>
          <a:p>
            <a:r>
              <a:rPr lang="en-US" sz="1200" dirty="0"/>
              <a:t>When employees are removing a bag from the HEPA vacuum system, should they wear PPE? </a:t>
            </a:r>
          </a:p>
          <a:p>
            <a:endParaRPr lang="en-US" dirty="0"/>
          </a:p>
          <a:p>
            <a:r>
              <a:rPr lang="en-US" dirty="0"/>
              <a:t>Yes, moving the bag and closing it can push the silica dust into the air and become respirable.</a:t>
            </a:r>
            <a:r>
              <a:rPr lang="en-US" baseline="0" dirty="0"/>
              <a:t>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336</a:t>
            </a:fld>
            <a:endParaRPr lang="en-US" dirty="0"/>
          </a:p>
        </p:txBody>
      </p:sp>
    </p:spTree>
    <p:extLst>
      <p:ext uri="{BB962C8B-B14F-4D97-AF65-F5344CB8AC3E}">
        <p14:creationId xmlns:p14="http://schemas.microsoft.com/office/powerpoint/2010/main" val="2225556435"/>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Instructor</a:t>
            </a:r>
            <a:r>
              <a:rPr lang="en-US" altLang="en-US" baseline="0" dirty="0">
                <a:latin typeface="Arial" panose="020B0604020202020204" pitchFamily="34" charset="0"/>
              </a:rPr>
              <a:t> shall review the question on housekeeping with the students and get a general answer from the group: </a:t>
            </a:r>
          </a:p>
          <a:p>
            <a:endParaRPr lang="en-US" sz="1200" dirty="0"/>
          </a:p>
          <a:p>
            <a:r>
              <a:rPr lang="en-US" sz="1200" dirty="0"/>
              <a:t>When employees are removing a bag from the HEPA vacuum system, should they wear PPE? </a:t>
            </a:r>
          </a:p>
          <a:p>
            <a:endParaRPr lang="en-US" dirty="0"/>
          </a:p>
          <a:p>
            <a:r>
              <a:rPr lang="en-US" dirty="0"/>
              <a:t>Yes, moving the bag and closing it can push the silica dust into the air and become respirable.</a:t>
            </a:r>
            <a:r>
              <a:rPr lang="en-US" baseline="0" dirty="0"/>
              <a:t>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337</a:t>
            </a:fld>
            <a:endParaRPr lang="en-US" dirty="0"/>
          </a:p>
        </p:txBody>
      </p:sp>
    </p:spTree>
    <p:extLst>
      <p:ext uri="{BB962C8B-B14F-4D97-AF65-F5344CB8AC3E}">
        <p14:creationId xmlns:p14="http://schemas.microsoft.com/office/powerpoint/2010/main" val="59230137"/>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Instructor</a:t>
            </a:r>
            <a:r>
              <a:rPr lang="en-US" altLang="en-US" baseline="0" dirty="0">
                <a:latin typeface="Arial" panose="020B0604020202020204" pitchFamily="34" charset="0"/>
              </a:rPr>
              <a:t> shall review the use of dry sweeping in housekeeping: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The use of cleaning methods such as dry sweeping, dry brushing, or the use of compressed air will cause christening silica to get into the air and be inhaled by employees. It's important to not use dry-cleaning methods in lesser no other alternatives. Employees that do use dry methods must use some form of respiratory protection.</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338</a:t>
            </a:fld>
            <a:endParaRPr lang="en-US" dirty="0"/>
          </a:p>
        </p:txBody>
      </p:sp>
    </p:spTree>
    <p:extLst>
      <p:ext uri="{BB962C8B-B14F-4D97-AF65-F5344CB8AC3E}">
        <p14:creationId xmlns:p14="http://schemas.microsoft.com/office/powerpoint/2010/main" val="41118131"/>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Instructor</a:t>
            </a:r>
            <a:r>
              <a:rPr lang="en-US" altLang="en-US" baseline="0" dirty="0">
                <a:latin typeface="Arial" panose="020B0604020202020204" pitchFamily="34" charset="0"/>
              </a:rPr>
              <a:t> shall review the use of wet sweeping and vacuum systems in housekeeping activities: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Cleaning methods such as wet sweeping and HEPA filter vacuums should be used whenever feasible.</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339</a:t>
            </a:fld>
            <a:endParaRPr lang="en-US" dirty="0"/>
          </a:p>
        </p:txBody>
      </p:sp>
    </p:spTree>
    <p:extLst>
      <p:ext uri="{BB962C8B-B14F-4D97-AF65-F5344CB8AC3E}">
        <p14:creationId xmlns:p14="http://schemas.microsoft.com/office/powerpoint/2010/main" val="3684106226"/>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Instructor</a:t>
            </a:r>
            <a:r>
              <a:rPr lang="en-US" altLang="en-US" baseline="0" dirty="0">
                <a:latin typeface="Arial" panose="020B0604020202020204" pitchFamily="34" charset="0"/>
              </a:rPr>
              <a:t> shall review the question on housekeeping with the students and get a general answer from the group: </a:t>
            </a:r>
          </a:p>
          <a:p>
            <a:endParaRPr lang="en-US" sz="1200" dirty="0"/>
          </a:p>
          <a:p>
            <a:r>
              <a:rPr lang="en-US" sz="1200" dirty="0"/>
              <a:t>If you are cleaning in a new construction project and the granite counter top was cut in the building. If there are new wood floors, what cleaning method can you use to clean up the dust?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solidFill>
                  <a:srgbClr val="FF0000"/>
                </a:solidFill>
              </a:rPr>
              <a:t>HEPA Vacuum or alternate</a:t>
            </a:r>
          </a:p>
          <a:p>
            <a:r>
              <a:rPr lang="en-US" dirty="0"/>
              <a:t>.</a:t>
            </a:r>
            <a:r>
              <a:rPr lang="en-US" baseline="0" dirty="0"/>
              <a:t>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340</a:t>
            </a:fld>
            <a:endParaRPr lang="en-US" dirty="0"/>
          </a:p>
        </p:txBody>
      </p:sp>
    </p:spTree>
    <p:extLst>
      <p:ext uri="{BB962C8B-B14F-4D97-AF65-F5344CB8AC3E}">
        <p14:creationId xmlns:p14="http://schemas.microsoft.com/office/powerpoint/2010/main" val="786606498"/>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Instructor</a:t>
            </a:r>
            <a:r>
              <a:rPr lang="en-US" altLang="en-US" baseline="0" dirty="0">
                <a:latin typeface="Arial" panose="020B0604020202020204" pitchFamily="34" charset="0"/>
              </a:rPr>
              <a:t> shall review the use flexible systems on housekeeping: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Arial" charset="0"/>
                <a:ea typeface="ＭＳ Ｐゴシック" charset="-128"/>
                <a:cs typeface="+mn-cs"/>
              </a:rPr>
              <a:t>In very rare cases using wet sweeping or HEPA filtered vacuum may not be safe or effective, they might cause damage or would create a hazard in the workplace. If this is the case than the employers not required to use these cleaning methods according to the standard. An example of a situation where you could not do this might be in an explosive environment with other chemicals or substances that react to water.</a:t>
            </a:r>
            <a:r>
              <a:rPr lang="en-US" sz="1200" dirty="0"/>
              <a:t>.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341</a:t>
            </a:fld>
            <a:endParaRPr lang="en-US" dirty="0"/>
          </a:p>
        </p:txBody>
      </p:sp>
    </p:spTree>
    <p:extLst>
      <p:ext uri="{BB962C8B-B14F-4D97-AF65-F5344CB8AC3E}">
        <p14:creationId xmlns:p14="http://schemas.microsoft.com/office/powerpoint/2010/main" val="3394953447"/>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Instructor</a:t>
            </a:r>
            <a:r>
              <a:rPr lang="en-US" altLang="en-US" baseline="0" dirty="0">
                <a:latin typeface="Arial" panose="020B0604020202020204" pitchFamily="34" charset="0"/>
              </a:rPr>
              <a:t> shall review the use of housekeeping methods to prevent exposure:</a:t>
            </a:r>
          </a:p>
          <a:p>
            <a:endParaRPr lang="en-US" sz="1200" dirty="0"/>
          </a:p>
          <a:p>
            <a:r>
              <a:rPr lang="en-US" sz="1200" dirty="0"/>
              <a:t>However, even in cases where one of those cleaning methods may not be safe or effective, employers could often use another acceptable method for cleaning. For example, if it is not feasible to wet sweep a wood floor because water would damage the wood or cause mold growth, a HEPA-filtered vacuum could be used for cleaning. </a:t>
            </a:r>
          </a:p>
          <a:p>
            <a:endParaRPr lang="en-US" sz="1200" dirty="0"/>
          </a:p>
          <a:p>
            <a:r>
              <a:rPr lang="en-US" sz="1200" dirty="0"/>
              <a:t>Therefore, situations in which no acceptable cleaning methods can be used are expected to be very rare.</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342</a:t>
            </a:fld>
            <a:endParaRPr lang="en-US" dirty="0"/>
          </a:p>
        </p:txBody>
      </p:sp>
    </p:spTree>
    <p:extLst>
      <p:ext uri="{BB962C8B-B14F-4D97-AF65-F5344CB8AC3E}">
        <p14:creationId xmlns:p14="http://schemas.microsoft.com/office/powerpoint/2010/main" val="480409371"/>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Instructor</a:t>
            </a:r>
            <a:r>
              <a:rPr lang="en-US" altLang="en-US" baseline="0" dirty="0">
                <a:latin typeface="Arial" panose="020B0604020202020204" pitchFamily="34" charset="0"/>
              </a:rPr>
              <a:t> shall review the use of housekeeping methods to prevent exposure: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In those rare cases where the employer needs to use cleaning methods such as dry sweeping, dry brushing, or compressed air, the employer must be able to show why cleaning methods that decrease employee exposures are not feasible.</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343</a:t>
            </a:fld>
            <a:endParaRPr lang="en-US" dirty="0"/>
          </a:p>
        </p:txBody>
      </p:sp>
    </p:spTree>
    <p:extLst>
      <p:ext uri="{BB962C8B-B14F-4D97-AF65-F5344CB8AC3E}">
        <p14:creationId xmlns:p14="http://schemas.microsoft.com/office/powerpoint/2010/main" val="4004161186"/>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2800" dirty="0">
                <a:latin typeface="Arial" panose="020B0604020202020204" pitchFamily="34" charset="0"/>
              </a:rPr>
              <a:t>Instructor</a:t>
            </a:r>
            <a:r>
              <a:rPr lang="en-US" altLang="en-US" sz="2800" baseline="0" dirty="0">
                <a:latin typeface="Arial" panose="020B0604020202020204" pitchFamily="34" charset="0"/>
              </a:rPr>
              <a:t> shall review the use of housekeeping methods to prevent exposure:</a:t>
            </a:r>
          </a:p>
          <a:p>
            <a:endParaRPr lang="en-US" sz="2800" dirty="0"/>
          </a:p>
          <a:p>
            <a:r>
              <a:rPr lang="en-US" sz="1200" kern="1200" dirty="0">
                <a:solidFill>
                  <a:schemeClr val="tx1"/>
                </a:solidFill>
                <a:latin typeface="Arial" charset="0"/>
                <a:ea typeface="ＭＳ Ｐゴシック" charset="-128"/>
                <a:cs typeface="+mn-cs"/>
              </a:rPr>
              <a:t>Employers must follow the housekeeping practices within the silica standard whenever there is silica that is respirable in the area that must be cleaned. These are areas where high-energy task of taken place.</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344</a:t>
            </a:fld>
            <a:endParaRPr lang="en-US" dirty="0"/>
          </a:p>
        </p:txBody>
      </p:sp>
    </p:spTree>
    <p:extLst>
      <p:ext uri="{BB962C8B-B14F-4D97-AF65-F5344CB8AC3E}">
        <p14:creationId xmlns:p14="http://schemas.microsoft.com/office/powerpoint/2010/main" val="26194523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Instructor shall discuss how updating the rule will save lives and save money: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Based on studies,</a:t>
            </a:r>
            <a:r>
              <a:rPr lang="en-US" sz="1200" baseline="0" dirty="0"/>
              <a:t> </a:t>
            </a:r>
            <a:r>
              <a:rPr lang="en-US" sz="1200" dirty="0"/>
              <a:t>OSHA currently estimates that the new rule will save over 600 lives and prevent more than 900 new cases of silicosis each year, once its effects are fully realized. The Final Rule is projected to provide net benefits of about $7.7 billion, annually. We have to look at this data with a full understanding that even one life is too many.</a:t>
            </a:r>
            <a:endParaRPr lang="en-US" sz="1050"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34</a:t>
            </a:fld>
            <a:endParaRPr lang="en-US" dirty="0"/>
          </a:p>
        </p:txBody>
      </p:sp>
    </p:spTree>
    <p:extLst>
      <p:ext uri="{BB962C8B-B14F-4D97-AF65-F5344CB8AC3E}">
        <p14:creationId xmlns:p14="http://schemas.microsoft.com/office/powerpoint/2010/main" val="2881339685"/>
      </p:ext>
    </p:extLst>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Instructor</a:t>
            </a:r>
            <a:r>
              <a:rPr lang="en-US" altLang="en-US" baseline="0" dirty="0">
                <a:latin typeface="Arial" panose="020B0604020202020204" pitchFamily="34" charset="0"/>
              </a:rPr>
              <a:t> shall review the requirements for housekeeping on non-silica materials: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Employers are not required to follow these housekeeping requirements when cleaning ordinary soil, large debris, and non-silica containing materials, such as sawdust.</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345</a:t>
            </a:fld>
            <a:endParaRPr lang="en-US" dirty="0"/>
          </a:p>
        </p:txBody>
      </p:sp>
    </p:spTree>
    <p:extLst>
      <p:ext uri="{BB962C8B-B14F-4D97-AF65-F5344CB8AC3E}">
        <p14:creationId xmlns:p14="http://schemas.microsoft.com/office/powerpoint/2010/main" val="2783355028"/>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Instructor</a:t>
            </a:r>
            <a:r>
              <a:rPr lang="en-US" altLang="en-US" baseline="0" dirty="0">
                <a:latin typeface="Arial" panose="020B0604020202020204" pitchFamily="34" charset="0"/>
              </a:rPr>
              <a:t> shall review the question on housekeeping with the students and get a general answer from the group: </a:t>
            </a:r>
          </a:p>
          <a:p>
            <a:endParaRPr lang="en-US" sz="1200" dirty="0"/>
          </a:p>
          <a:p>
            <a:r>
              <a:rPr lang="en-US" sz="1200" dirty="0"/>
              <a:t>Is silica a flammable hazardous dust?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solidFill>
                  <a:srgbClr val="FF0000"/>
                </a:solidFill>
              </a:rPr>
              <a:t>No, silica is not flammable. </a:t>
            </a:r>
          </a:p>
          <a:p>
            <a:r>
              <a:rPr lang="en-US" dirty="0"/>
              <a:t>.</a:t>
            </a:r>
            <a:r>
              <a:rPr lang="en-US" baseline="0" dirty="0"/>
              <a:t>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346</a:t>
            </a:fld>
            <a:endParaRPr lang="en-US" dirty="0"/>
          </a:p>
        </p:txBody>
      </p:sp>
    </p:spTree>
    <p:extLst>
      <p:ext uri="{BB962C8B-B14F-4D97-AF65-F5344CB8AC3E}">
        <p14:creationId xmlns:p14="http://schemas.microsoft.com/office/powerpoint/2010/main" val="3601170209"/>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Instructor</a:t>
            </a:r>
            <a:r>
              <a:rPr lang="en-US" altLang="en-US" baseline="0" dirty="0">
                <a:latin typeface="Arial" panose="020B0604020202020204" pitchFamily="34" charset="0"/>
              </a:rPr>
              <a:t> shall review the question on housekeeping with the students and get a general answer from the group: </a:t>
            </a:r>
          </a:p>
          <a:p>
            <a:endParaRPr lang="en-US" sz="1200" dirty="0"/>
          </a:p>
          <a:p>
            <a:r>
              <a:rPr lang="en-US" sz="1200" dirty="0"/>
              <a:t>Is silica a flammable hazardous dust?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solidFill>
                  <a:srgbClr val="FF0000"/>
                </a:solidFill>
              </a:rPr>
              <a:t>No, silica is not flammable. </a:t>
            </a:r>
          </a:p>
          <a:p>
            <a:r>
              <a:rPr lang="en-US" dirty="0"/>
              <a:t>.</a:t>
            </a:r>
            <a:r>
              <a:rPr lang="en-US" baseline="0" dirty="0"/>
              <a:t>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347</a:t>
            </a:fld>
            <a:endParaRPr lang="en-US" dirty="0"/>
          </a:p>
        </p:txBody>
      </p:sp>
    </p:spTree>
    <p:extLst>
      <p:ext uri="{BB962C8B-B14F-4D97-AF65-F5344CB8AC3E}">
        <p14:creationId xmlns:p14="http://schemas.microsoft.com/office/powerpoint/2010/main" val="1555713616"/>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Instructor</a:t>
            </a:r>
            <a:r>
              <a:rPr lang="en-US" altLang="en-US" baseline="0" dirty="0">
                <a:latin typeface="Arial" panose="020B0604020202020204" pitchFamily="34" charset="0"/>
              </a:rPr>
              <a:t> shall review the use of housekeeping methods to prevent exposure:</a:t>
            </a:r>
          </a:p>
          <a:p>
            <a:pPr marL="0" indent="0">
              <a:buNone/>
            </a:pPr>
            <a:endParaRPr lang="en-US" sz="1200" dirty="0"/>
          </a:p>
          <a:p>
            <a:pPr marL="0" indent="0">
              <a:buNone/>
            </a:pPr>
            <a:r>
              <a:rPr lang="en-US" sz="1200" dirty="0"/>
              <a:t>In the rare cases where conventional wet or HEPA Vacuuming methods cannot be used employee must be protected by appropriate PPE meeting the requirements if there is a potential to add to the exposure form the method used. </a:t>
            </a:r>
          </a:p>
          <a:p>
            <a:r>
              <a:rPr lang="en-US" sz="1200" dirty="0"/>
              <a:t>Dry sweeping</a:t>
            </a:r>
          </a:p>
          <a:p>
            <a:r>
              <a:rPr lang="en-US" sz="1200" dirty="0"/>
              <a:t>Blowing </a:t>
            </a:r>
          </a:p>
          <a:p>
            <a:r>
              <a:rPr lang="en-US" sz="1200" dirty="0"/>
              <a:t>Dusting</a:t>
            </a:r>
          </a:p>
          <a:p>
            <a:r>
              <a:rPr lang="en-US" sz="1200" dirty="0"/>
              <a:t>Or other methods or other methods that might increase exposure to the employee</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348</a:t>
            </a:fld>
            <a:endParaRPr lang="en-US" dirty="0"/>
          </a:p>
        </p:txBody>
      </p:sp>
    </p:spTree>
    <p:extLst>
      <p:ext uri="{BB962C8B-B14F-4D97-AF65-F5344CB8AC3E}">
        <p14:creationId xmlns:p14="http://schemas.microsoft.com/office/powerpoint/2010/main" val="2825818361"/>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Instructor</a:t>
            </a:r>
            <a:r>
              <a:rPr lang="en-US" altLang="en-US" baseline="0" dirty="0">
                <a:latin typeface="Arial" panose="020B0604020202020204" pitchFamily="34" charset="0"/>
              </a:rPr>
              <a:t> shall review the question on housekeeping with the students and get a general answer from the group: </a:t>
            </a:r>
          </a:p>
          <a:p>
            <a:endParaRPr lang="en-US" sz="1200" dirty="0"/>
          </a:p>
          <a:p>
            <a:r>
              <a:rPr lang="en-US" sz="1200" dirty="0"/>
              <a:t>If there are no engineering controls to prevent exposure when cleaning dry silica dust, what is the require PPE for respiratory protection?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solidFill>
                  <a:srgbClr val="FF0000"/>
                </a:solidFill>
              </a:rPr>
              <a:t>A N95 respirator</a:t>
            </a:r>
            <a:r>
              <a:rPr lang="en-US" sz="1200" b="0" baseline="0" dirty="0">
                <a:solidFill>
                  <a:srgbClr val="FF0000"/>
                </a:solidFill>
              </a:rPr>
              <a:t> would be required if there are no other control measures to prevent exposure. </a:t>
            </a:r>
            <a:endParaRPr lang="en-US" sz="1200" b="0" dirty="0">
              <a:solidFill>
                <a:srgbClr val="FF0000"/>
              </a:solidFill>
            </a:endParaRPr>
          </a:p>
          <a:p>
            <a:r>
              <a:rPr lang="en-US" dirty="0"/>
              <a:t>.</a:t>
            </a:r>
            <a:r>
              <a:rPr lang="en-US" baseline="0" dirty="0"/>
              <a:t>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349</a:t>
            </a:fld>
            <a:endParaRPr lang="en-US" dirty="0"/>
          </a:p>
        </p:txBody>
      </p:sp>
    </p:spTree>
    <p:extLst>
      <p:ext uri="{BB962C8B-B14F-4D97-AF65-F5344CB8AC3E}">
        <p14:creationId xmlns:p14="http://schemas.microsoft.com/office/powerpoint/2010/main" val="472058093"/>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Instructor</a:t>
            </a:r>
            <a:r>
              <a:rPr lang="en-US" altLang="en-US" baseline="0" dirty="0">
                <a:latin typeface="Arial" panose="020B0604020202020204" pitchFamily="34" charset="0"/>
              </a:rPr>
              <a:t> shall review the use PPE to prevent exposure in housekeeping: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Arial" charset="0"/>
                <a:ea typeface="ＭＳ Ｐゴシック" charset="-128"/>
                <a:cs typeface="+mn-cs"/>
              </a:rPr>
              <a:t>The minimum NIOSH approved respirator would be the N-95 respirator that has been fit tested on the employee after he or she has been authorized, trained and evaluated by a medical professional to wear the respirator. This follows the respiratory protection standard.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350</a:t>
            </a:fld>
            <a:endParaRPr lang="en-US" dirty="0"/>
          </a:p>
        </p:txBody>
      </p:sp>
    </p:spTree>
    <p:extLst>
      <p:ext uri="{BB962C8B-B14F-4D97-AF65-F5344CB8AC3E}">
        <p14:creationId xmlns:p14="http://schemas.microsoft.com/office/powerpoint/2010/main" val="511194471"/>
      </p:ext>
    </p:extLst>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Instructor</a:t>
            </a:r>
            <a:r>
              <a:rPr lang="en-US" altLang="en-US" baseline="0" dirty="0">
                <a:latin typeface="Arial" panose="020B0604020202020204" pitchFamily="34" charset="0"/>
              </a:rPr>
              <a:t> shall review the section on the written exposure control plants on housekeeping: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The written exposure control plan must describe the workplace exposures and ways to reduce the exposure. Things like engineering controls, work practice controls, housekeeping methods, and restricted access to areas where high exposures occur must be put in place to reduce those exposures.</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351</a:t>
            </a:fld>
            <a:endParaRPr lang="en-US" dirty="0"/>
          </a:p>
        </p:txBody>
      </p:sp>
    </p:spTree>
    <p:extLst>
      <p:ext uri="{BB962C8B-B14F-4D97-AF65-F5344CB8AC3E}">
        <p14:creationId xmlns:p14="http://schemas.microsoft.com/office/powerpoint/2010/main" val="1164787784"/>
      </p:ext>
    </p:extLst>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Instructor</a:t>
            </a:r>
            <a:r>
              <a:rPr lang="en-US" altLang="en-US" baseline="0" dirty="0">
                <a:latin typeface="Arial" panose="020B0604020202020204" pitchFamily="34" charset="0"/>
              </a:rPr>
              <a:t> shall review the use of housekeeping methods that sill prevent exposure: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Housekeeping methods used must limit employee exposure to respirable crystalline silica. While employees are cleaning, dust can become airborne and expose them to silica.</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352</a:t>
            </a:fld>
            <a:endParaRPr lang="en-US" dirty="0"/>
          </a:p>
        </p:txBody>
      </p:sp>
    </p:spTree>
    <p:extLst>
      <p:ext uri="{BB962C8B-B14F-4D97-AF65-F5344CB8AC3E}">
        <p14:creationId xmlns:p14="http://schemas.microsoft.com/office/powerpoint/2010/main" val="3258653839"/>
      </p:ext>
    </p:extLst>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Instructor</a:t>
            </a:r>
            <a:r>
              <a:rPr lang="en-US" altLang="en-US" baseline="0" dirty="0">
                <a:latin typeface="Arial" panose="020B0604020202020204" pitchFamily="34" charset="0"/>
              </a:rPr>
              <a:t> shall review cleaning to prevent exposure: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solidFill>
                <a:srgbClr val="000000"/>
              </a:solidFill>
              <a:latin typeface="Tahoma" panose="020B060403050404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000000"/>
                </a:solidFill>
                <a:latin typeface="Tahoma" panose="020B0604030504040204" pitchFamily="34" charset="0"/>
              </a:rPr>
              <a:t>In this image, it shows dust so deep on "I" beam flanges that it exceeds the angle-of-repose and is constantly falling into the general environment. </a:t>
            </a:r>
            <a:r>
              <a:rPr lang="en-US" dirty="0"/>
              <a:t/>
            </a:r>
            <a:br>
              <a:rPr lang="en-US" dirty="0"/>
            </a:br>
            <a:r>
              <a:rPr lang="en-US" dirty="0"/>
              <a:t/>
            </a:r>
            <a:br>
              <a:rPr lang="en-US" dirty="0"/>
            </a:br>
            <a:r>
              <a:rPr lang="en-US" dirty="0">
                <a:solidFill>
                  <a:srgbClr val="000000"/>
                </a:solidFill>
                <a:latin typeface="Tahoma" panose="020B0604030504040204" pitchFamily="34" charset="0"/>
              </a:rPr>
              <a:t>Cleaning of a facility on a regular basis will prevent buildup of dust. Spills of silica containing materials should be promptly cleaned up. Cleaning should employ methods which do not create dust rather than dust generating methods.</a:t>
            </a:r>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353</a:t>
            </a:fld>
            <a:endParaRPr lang="en-US" dirty="0"/>
          </a:p>
        </p:txBody>
      </p:sp>
    </p:spTree>
    <p:extLst>
      <p:ext uri="{BB962C8B-B14F-4D97-AF65-F5344CB8AC3E}">
        <p14:creationId xmlns:p14="http://schemas.microsoft.com/office/powerpoint/2010/main" val="1609483437"/>
      </p:ext>
    </p:extLst>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2400" dirty="0">
                <a:latin typeface="Arial" panose="020B0604020202020204" pitchFamily="34" charset="0"/>
              </a:rPr>
              <a:t>Instructor</a:t>
            </a:r>
            <a:r>
              <a:rPr lang="en-US" altLang="en-US" sz="2400" baseline="0" dirty="0">
                <a:latin typeface="Arial" panose="020B0604020202020204" pitchFamily="34" charset="0"/>
              </a:rPr>
              <a:t> shall review the use of vacuuming systems in housekeeping methods to prevent exposure:</a:t>
            </a:r>
          </a:p>
          <a:p>
            <a:endParaRPr lang="en-US" sz="2400" dirty="0"/>
          </a:p>
          <a:p>
            <a:r>
              <a:rPr lang="en-US" dirty="0"/>
              <a:t>When using a HEPA </a:t>
            </a:r>
            <a:r>
              <a:rPr lang="en-US" dirty="0" err="1"/>
              <a:t>vac</a:t>
            </a:r>
            <a:r>
              <a:rPr lang="en-US" dirty="0"/>
              <a:t> system that contained silica dust. It is best to use a bag system to make the removal of the silica dust easiest. When the bag is removed the employee must control the exposure to silica dust and close the bag without creating a  exposure, by using a wet control method or using proper PPE.</a:t>
            </a:r>
          </a:p>
          <a:p>
            <a:endParaRPr lang="en-US" dirty="0"/>
          </a:p>
          <a:p>
            <a:r>
              <a:rPr lang="en-US" dirty="0"/>
              <a:t>Bags a silica dust must be disposed of in a controlled landfill or similar method. Following the federal, state, local guidelines. </a:t>
            </a:r>
            <a:r>
              <a:rPr lang="en-US" sz="1200" kern="1200" dirty="0">
                <a:solidFill>
                  <a:schemeClr val="tx1"/>
                </a:solidFill>
                <a:latin typeface="Arial" charset="0"/>
                <a:ea typeface="ＭＳ Ｐゴシック" charset="-128"/>
                <a:cs typeface="+mn-cs"/>
              </a:rPr>
              <a:t>These controlled landfills are considered sanitary landfills they are lined.</a:t>
            </a:r>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354</a:t>
            </a:fld>
            <a:endParaRPr lang="en-US" dirty="0"/>
          </a:p>
        </p:txBody>
      </p:sp>
    </p:spTree>
    <p:extLst>
      <p:ext uri="{BB962C8B-B14F-4D97-AF65-F5344CB8AC3E}">
        <p14:creationId xmlns:p14="http://schemas.microsoft.com/office/powerpoint/2010/main" val="12466213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Instructor shall discuss the number of workers currently estimated to be exposed</a:t>
            </a:r>
            <a:r>
              <a:rPr lang="en-US" sz="1200" baseline="0" dirty="0"/>
              <a:t> to silica in the US</a:t>
            </a: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Currently about 2.3 million workers are exposed to respirable crystalline silica in their workplaces, including 2 million construction workers who work with silica-containing materials such as concrete and stone, and approximately another 300,000 workers in general industry operations such as brick manufacturing, foundries, and hydraulic fracturing, also known as fracking contribute to the number of workers being exposed each year.</a:t>
            </a:r>
            <a:endParaRPr lang="en-US" sz="1050"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35</a:t>
            </a:fld>
            <a:endParaRPr lang="en-US" dirty="0"/>
          </a:p>
        </p:txBody>
      </p:sp>
    </p:spTree>
    <p:extLst>
      <p:ext uri="{BB962C8B-B14F-4D97-AF65-F5344CB8AC3E}">
        <p14:creationId xmlns:p14="http://schemas.microsoft.com/office/powerpoint/2010/main" val="74177614"/>
      </p:ext>
    </p:extLst>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are to practic</a:t>
            </a:r>
            <a:r>
              <a:rPr lang="en-US" baseline="0" dirty="0"/>
              <a:t>e cleaning up small simulated areas in groups.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355</a:t>
            </a:fld>
            <a:endParaRPr lang="en-US" dirty="0"/>
          </a:p>
        </p:txBody>
      </p:sp>
    </p:spTree>
    <p:extLst>
      <p:ext uri="{BB962C8B-B14F-4D97-AF65-F5344CB8AC3E}">
        <p14:creationId xmlns:p14="http://schemas.microsoft.com/office/powerpoint/2010/main" val="3062945348"/>
      </p:ext>
    </p:extLst>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Students are to demonstrate the proper methods for cleaning an area with simulated silica dust. </a:t>
            </a:r>
          </a:p>
          <a:p>
            <a:pPr lvl="1"/>
            <a:r>
              <a:rPr lang="en-US" dirty="0"/>
              <a:t>Wet method – Spraying the area down with water and flushing the silica dust into</a:t>
            </a:r>
            <a:r>
              <a:rPr lang="en-US" baseline="0" dirty="0"/>
              <a:t> a drain or natural area to remove the hazard</a:t>
            </a:r>
            <a:endParaRPr lang="en-US" dirty="0"/>
          </a:p>
          <a:p>
            <a:pPr lvl="1"/>
            <a:r>
              <a:rPr lang="en-US" dirty="0"/>
              <a:t>Wet Sweeping – Adding water to an area and sweeping it to a control area. </a:t>
            </a:r>
          </a:p>
          <a:p>
            <a:pPr lvl="1"/>
            <a:r>
              <a:rPr lang="en-US" dirty="0"/>
              <a:t>Dry HEPA Vacuuming – Use a HEPA vacuum to pick up the</a:t>
            </a:r>
            <a:r>
              <a:rPr lang="en-US" baseline="0" dirty="0"/>
              <a:t> silica dust in an area and then removing the bag safely for disposal. Note PPE or water control will be required for this activity. </a:t>
            </a:r>
            <a:endParaRPr lang="en-US" dirty="0"/>
          </a:p>
          <a:p>
            <a:pPr lvl="1"/>
            <a:r>
              <a:rPr lang="en-US" dirty="0"/>
              <a:t>Wet HEPA Vacuuming - Use a HEPA vacuum to pick up the</a:t>
            </a:r>
            <a:r>
              <a:rPr lang="en-US" baseline="0" dirty="0"/>
              <a:t> silica dust and water in an area and then removing the bag safely for disposal.</a:t>
            </a:r>
            <a:endParaRPr lang="en-US" dirty="0"/>
          </a:p>
          <a:p>
            <a:r>
              <a:rPr lang="en-US" dirty="0"/>
              <a:t>Instructor is to provide guidance on</a:t>
            </a:r>
            <a:r>
              <a:rPr lang="en-US" baseline="0" dirty="0"/>
              <a:t> each method and evaluate the students on the correct use of each method. </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356</a:t>
            </a:fld>
            <a:endParaRPr lang="en-US" dirty="0"/>
          </a:p>
        </p:txBody>
      </p:sp>
    </p:spTree>
    <p:extLst>
      <p:ext uri="{BB962C8B-B14F-4D97-AF65-F5344CB8AC3E}">
        <p14:creationId xmlns:p14="http://schemas.microsoft.com/office/powerpoint/2010/main" val="1323155317"/>
      </p:ext>
    </p:extLst>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sz="3600" dirty="0"/>
              <a:t>The instructor will review the key points in the Summary students will be able to respond to each one;</a:t>
            </a:r>
          </a:p>
          <a:p>
            <a:pPr marL="457200" lvl="1" indent="0">
              <a:buNone/>
            </a:pPr>
            <a:r>
              <a:rPr lang="en-US" sz="3600" dirty="0"/>
              <a:t> </a:t>
            </a:r>
            <a:endParaRPr lang="en-US" dirty="0"/>
          </a:p>
          <a:p>
            <a:pPr marL="457200" lvl="1" indent="0">
              <a:buNone/>
            </a:pPr>
            <a:r>
              <a:rPr lang="en-US" sz="1800" dirty="0"/>
              <a:t>Summary: </a:t>
            </a:r>
          </a:p>
          <a:p>
            <a:pPr lvl="1"/>
            <a:r>
              <a:rPr lang="en-US" sz="1200" dirty="0"/>
              <a:t>Identify appropriate housekeeping techniques to reduce risk of silica dust exposure</a:t>
            </a:r>
            <a:r>
              <a:rPr lang="en-US" dirty="0"/>
              <a:t>	</a:t>
            </a:r>
          </a:p>
          <a:p>
            <a:pPr lvl="1"/>
            <a:r>
              <a:rPr lang="en-US" sz="1200" dirty="0"/>
              <a:t>Identify general housekeeping techniques that are allowed and not allowed</a:t>
            </a:r>
          </a:p>
          <a:p>
            <a:pPr lvl="1"/>
            <a:r>
              <a:rPr lang="en-US" sz="1200" dirty="0"/>
              <a:t>Identify when housekeeping measures are inappropriate and/or ineffective</a:t>
            </a:r>
          </a:p>
          <a:p>
            <a:pPr lvl="1"/>
            <a:r>
              <a:rPr lang="en-US" sz="1200" dirty="0"/>
              <a:t>Identify appropriate alternatives to wet sweeping or HEPA vacuuming</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357</a:t>
            </a:fld>
            <a:endParaRPr lang="en-US" dirty="0"/>
          </a:p>
        </p:txBody>
      </p:sp>
    </p:spTree>
    <p:extLst>
      <p:ext uri="{BB962C8B-B14F-4D97-AF65-F5344CB8AC3E}">
        <p14:creationId xmlns:p14="http://schemas.microsoft.com/office/powerpoint/2010/main" val="2464144227"/>
      </p:ext>
    </p:extLst>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student questions, if any. </a:t>
            </a:r>
          </a:p>
          <a:p>
            <a:endParaRPr lang="en-US" dirty="0"/>
          </a:p>
          <a:p>
            <a:r>
              <a:rPr lang="en-US" dirty="0"/>
              <a:t>Students are to take the final test</a:t>
            </a:r>
            <a:r>
              <a:rPr lang="en-US" baseline="0" dirty="0"/>
              <a:t> and the instructor shall grade and go over the results. </a:t>
            </a:r>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358</a:t>
            </a:fld>
            <a:endParaRPr lang="en-US" dirty="0"/>
          </a:p>
        </p:txBody>
      </p:sp>
    </p:spTree>
    <p:extLst>
      <p:ext uri="{BB962C8B-B14F-4D97-AF65-F5344CB8AC3E}">
        <p14:creationId xmlns:p14="http://schemas.microsoft.com/office/powerpoint/2010/main" val="37455903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Instructor shall discus how some employers have been using these methods to protect workers: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Again this is not a new hazard, many responsible employers have been protecting workers from harmful exposure to respirable crystalline silica for years, using widely-available equipment that controls dust with water or a vacuum system. There are many tools and types of equipment manufactured for use with materials that contain silica to prevent employee exposures from this harmful substance.</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36</a:t>
            </a:fld>
            <a:endParaRPr lang="en-US" dirty="0"/>
          </a:p>
        </p:txBody>
      </p:sp>
    </p:spTree>
    <p:extLst>
      <p:ext uri="{BB962C8B-B14F-4D97-AF65-F5344CB8AC3E}">
        <p14:creationId xmlns:p14="http://schemas.microsoft.com/office/powerpoint/2010/main" val="30959918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Instructor shall discus how:</a:t>
            </a:r>
            <a:r>
              <a:rPr lang="en-US" sz="1200" baseline="0" dirty="0"/>
              <a:t> </a:t>
            </a:r>
          </a:p>
          <a:p>
            <a:endParaRPr lang="en-US" sz="1200" baseline="0" dirty="0"/>
          </a:p>
          <a:p>
            <a:r>
              <a:rPr lang="en-US" sz="1200" dirty="0"/>
              <a:t>The first step for an employer is to determine if the standard applies to its work.</a:t>
            </a:r>
          </a:p>
          <a:p>
            <a:r>
              <a:rPr lang="en-US" sz="1200" dirty="0"/>
              <a:t>If its work is covered by the standard, an employer has two options for limiting employee exposure to respirable crystalline silica:</a:t>
            </a:r>
          </a:p>
          <a:p>
            <a:r>
              <a:rPr lang="en-US" sz="1200" dirty="0"/>
              <a:t> Specified exposure control methods; or </a:t>
            </a:r>
          </a:p>
          <a:p>
            <a:r>
              <a:rPr lang="en-US" sz="1200" dirty="0"/>
              <a:t> Alternative exposure control methods.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37</a:t>
            </a:fld>
            <a:endParaRPr lang="en-US" dirty="0"/>
          </a:p>
        </p:txBody>
      </p:sp>
    </p:spTree>
    <p:extLst>
      <p:ext uri="{BB962C8B-B14F-4D97-AF65-F5344CB8AC3E}">
        <p14:creationId xmlns:p14="http://schemas.microsoft.com/office/powerpoint/2010/main" val="13621401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800" dirty="0"/>
              <a:t>Instructor shall discus the employers</a:t>
            </a:r>
            <a:r>
              <a:rPr lang="en-US" sz="2800" baseline="0" dirty="0"/>
              <a:t> exposure decision tree:</a:t>
            </a:r>
            <a:endParaRPr lang="en-US" sz="2800" dirty="0"/>
          </a:p>
          <a:p>
            <a:pPr marL="0" indent="0">
              <a:buNone/>
            </a:pPr>
            <a:endParaRPr lang="en-US" sz="2800" dirty="0"/>
          </a:p>
          <a:p>
            <a:pPr marL="0" indent="0">
              <a:buNone/>
            </a:pPr>
            <a:r>
              <a:rPr lang="en-US" sz="2800" dirty="0"/>
              <a:t>We 1st have to determine if employees are being exposed to respirable crystalline silica at or above 25 µg/m3 as an 8-hour TWA under any foreseeable conditions, including the failure of engineering controls, while performing activities? </a:t>
            </a:r>
          </a:p>
          <a:p>
            <a:r>
              <a:rPr lang="en-US" sz="2800" b="1" dirty="0"/>
              <a:t>If No</a:t>
            </a:r>
            <a:r>
              <a:rPr lang="en-US" sz="2800" dirty="0"/>
              <a:t>: Then no further action is required under the silica standard. </a:t>
            </a:r>
          </a:p>
          <a:p>
            <a:r>
              <a:rPr lang="en-US" sz="2800" b="1" dirty="0"/>
              <a:t>If Yes</a:t>
            </a:r>
            <a:r>
              <a:rPr lang="en-US" sz="2800" dirty="0"/>
              <a:t>: Then the company may choose to comply with the standard using either the: </a:t>
            </a:r>
          </a:p>
          <a:p>
            <a:pPr lvl="1"/>
            <a:r>
              <a:rPr lang="en-US" sz="2000" dirty="0"/>
              <a:t>Specified exposure control methods in Table 1, or</a:t>
            </a:r>
          </a:p>
          <a:p>
            <a:pPr lvl="1"/>
            <a:r>
              <a:rPr lang="en-US" sz="2000" dirty="0"/>
              <a:t>The alternative methods of compliance.</a:t>
            </a:r>
          </a:p>
          <a:p>
            <a:pPr lvl="1"/>
            <a:endParaRPr lang="en-US" sz="2000" dirty="0"/>
          </a:p>
          <a:p>
            <a:r>
              <a:rPr lang="en-US" dirty="0"/>
              <a:t>Either of the 2 methods is acceptable as long as the employees exposure is being reduced for limited below the action level.</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38</a:t>
            </a:fld>
            <a:endParaRPr lang="en-US" dirty="0"/>
          </a:p>
        </p:txBody>
      </p:sp>
    </p:spTree>
    <p:extLst>
      <p:ext uri="{BB962C8B-B14F-4D97-AF65-F5344CB8AC3E}">
        <p14:creationId xmlns:p14="http://schemas.microsoft.com/office/powerpoint/2010/main" val="38727279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Instructor shall go</a:t>
            </a:r>
            <a:r>
              <a:rPr lang="en-US" sz="1200" baseline="0" dirty="0"/>
              <a:t> over the chart to see if they need to comply or which method they can use:</a:t>
            </a:r>
          </a:p>
          <a:p>
            <a:endParaRPr lang="en-US" sz="1200" baseline="0" dirty="0"/>
          </a:p>
          <a:p>
            <a:r>
              <a:rPr lang="en-US" dirty="0"/>
              <a:t>This chart is a table to see if a company</a:t>
            </a:r>
            <a:r>
              <a:rPr lang="en-US" baseline="0" dirty="0"/>
              <a:t> must follow the standard </a:t>
            </a:r>
            <a:r>
              <a:rPr lang="en-US" baseline="0" dirty="0" smtClean="0"/>
              <a:t>requirements. </a:t>
            </a:r>
            <a:r>
              <a:rPr lang="en-US" baseline="0" dirty="0"/>
              <a:t>If they do, it </a:t>
            </a:r>
            <a:r>
              <a:rPr lang="en-US" baseline="0" dirty="0" smtClean="0"/>
              <a:t>will list </a:t>
            </a:r>
            <a:r>
              <a:rPr lang="en-US" baseline="0" dirty="0"/>
              <a:t>what requirement based on task. Go over the elements of the chart. Focus on the requirements section, implementation from </a:t>
            </a:r>
            <a:r>
              <a:rPr lang="en-US" b="1" u="sng" baseline="0" dirty="0" smtClean="0"/>
              <a:t>Table </a:t>
            </a:r>
            <a:r>
              <a:rPr lang="en-US" b="1" u="sng" baseline="0" dirty="0"/>
              <a:t>1</a:t>
            </a:r>
            <a:r>
              <a:rPr lang="en-US" baseline="0" dirty="0"/>
              <a:t> and alternative exposure controls. Going over a few of these set the class can see how to use it.</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39</a:t>
            </a:fld>
            <a:endParaRPr lang="en-US" dirty="0"/>
          </a:p>
        </p:txBody>
      </p:sp>
    </p:spTree>
    <p:extLst>
      <p:ext uri="{BB962C8B-B14F-4D97-AF65-F5344CB8AC3E}">
        <p14:creationId xmlns:p14="http://schemas.microsoft.com/office/powerpoint/2010/main" val="1477844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shall provide contact information incase of emergencies.</a:t>
            </a:r>
            <a:r>
              <a:rPr lang="en-US" baseline="0" dirty="0"/>
              <a:t> </a:t>
            </a:r>
          </a:p>
          <a:p>
            <a:r>
              <a:rPr lang="en-US" baseline="0" dirty="0"/>
              <a:t>Instructor shall inform the students of the attendance requirements. Students can not miss more than 10% of the class to receive credit.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Students shall provide a short introduction to include their name, company, personal expectations for the class, and how they work with Silica Based material. </a:t>
            </a:r>
          </a:p>
          <a:p>
            <a:r>
              <a:rPr lang="en-US" baseline="0" dirty="0"/>
              <a:t>Instructor shall go over the emergency procedures and exits. </a:t>
            </a:r>
          </a:p>
          <a:p>
            <a:endParaRPr lang="en-US" baseline="0" dirty="0"/>
          </a:p>
          <a:p>
            <a:r>
              <a:rPr lang="en-US" baseline="0" dirty="0"/>
              <a:t>Advance to the next slide. </a:t>
            </a:r>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4</a:t>
            </a:fld>
            <a:endParaRPr lang="en-US" dirty="0"/>
          </a:p>
        </p:txBody>
      </p:sp>
    </p:spTree>
    <p:extLst>
      <p:ext uri="{BB962C8B-B14F-4D97-AF65-F5344CB8AC3E}">
        <p14:creationId xmlns:p14="http://schemas.microsoft.com/office/powerpoint/2010/main" val="15145789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400" dirty="0"/>
              <a:t>Instructor shall discus how:</a:t>
            </a:r>
          </a:p>
          <a:p>
            <a:pPr marL="0" indent="0">
              <a:buNone/>
            </a:pPr>
            <a:endParaRPr lang="en-US" sz="1400" dirty="0"/>
          </a:p>
          <a:p>
            <a:pPr marL="0" indent="0">
              <a:buNone/>
            </a:pPr>
            <a:r>
              <a:rPr lang="en-US" sz="1400" dirty="0"/>
              <a:t>The standard does not apply where employee exposure will remain below 25 </a:t>
            </a:r>
            <a:r>
              <a:rPr lang="en-US" sz="1400" dirty="0" err="1"/>
              <a:t>μg</a:t>
            </a:r>
            <a:r>
              <a:rPr lang="en-US" sz="1400" dirty="0"/>
              <a:t>/m3 as an 8-hour TWA under any foreseeable conditions.</a:t>
            </a:r>
          </a:p>
          <a:p>
            <a:pPr marL="0" indent="0">
              <a:buNone/>
            </a:pPr>
            <a:endParaRPr lang="en-US" sz="1400" dirty="0"/>
          </a:p>
          <a:p>
            <a:r>
              <a:rPr lang="en-US" sz="1200" i="1" dirty="0"/>
              <a:t>Note: “</a:t>
            </a:r>
            <a:r>
              <a:rPr lang="en-US" sz="1200" b="1" i="1" dirty="0"/>
              <a:t>any foreseeable conditions</a:t>
            </a:r>
            <a:r>
              <a:rPr lang="en-US" sz="1200" i="1" dirty="0"/>
              <a:t>” refers to situations that can reasonably be anticipated. OSHA considers failure of engineering controls to be a situation that is reasonably foreseeable.</a:t>
            </a:r>
          </a:p>
          <a:p>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40</a:t>
            </a:fld>
            <a:endParaRPr lang="en-US" dirty="0"/>
          </a:p>
        </p:txBody>
      </p:sp>
    </p:spTree>
    <p:extLst>
      <p:ext uri="{BB962C8B-B14F-4D97-AF65-F5344CB8AC3E}">
        <p14:creationId xmlns:p14="http://schemas.microsoft.com/office/powerpoint/2010/main" val="7881335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Instructor shall discus task that are expected to reasonably expose employees to higher levels of silica: </a:t>
            </a:r>
          </a:p>
          <a:p>
            <a:endParaRPr lang="en-US" sz="1200" dirty="0"/>
          </a:p>
          <a:p>
            <a:r>
              <a:rPr lang="en-US" dirty="0"/>
              <a:t>When these tasks are performed in isolation from tasks that generate significant exposures to respirable crystalline silica, the standard does not apply. These examples are not exclusive, and there may be other tasks that involve exposure under 25 </a:t>
            </a:r>
            <a:r>
              <a:rPr lang="en-US" dirty="0" err="1"/>
              <a:t>μg</a:t>
            </a:r>
            <a:r>
              <a:rPr lang="en-US" dirty="0"/>
              <a:t>/m3 as an 8-hour TWA under any foreseeable conditions.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41</a:t>
            </a:fld>
            <a:endParaRPr lang="en-US" dirty="0"/>
          </a:p>
        </p:txBody>
      </p:sp>
    </p:spTree>
    <p:extLst>
      <p:ext uri="{BB962C8B-B14F-4D97-AF65-F5344CB8AC3E}">
        <p14:creationId xmlns:p14="http://schemas.microsoft.com/office/powerpoint/2010/main" val="14541798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Now we are going to go through a few of the definitions that you'll need to understand the before we continue.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42</a:t>
            </a:fld>
            <a:endParaRPr lang="en-US" dirty="0"/>
          </a:p>
        </p:txBody>
      </p:sp>
    </p:spTree>
    <p:extLst>
      <p:ext uri="{BB962C8B-B14F-4D97-AF65-F5344CB8AC3E}">
        <p14:creationId xmlns:p14="http://schemas.microsoft.com/office/powerpoint/2010/main" val="3854814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t>Instructor will go over definitions: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t>Action level </a:t>
            </a:r>
            <a:r>
              <a:rPr lang="en-US" sz="1200" dirty="0"/>
              <a:t>- an airborne concentration of 25 </a:t>
            </a:r>
            <a:r>
              <a:rPr lang="en-US" sz="1200" dirty="0" err="1"/>
              <a:t>μg</a:t>
            </a:r>
            <a:r>
              <a:rPr lang="en-US" sz="1200" dirty="0"/>
              <a:t>/m3 calculated as an 8-hour TWA. Exposures at or above the action level trigger requirements for exposure assessment. </a:t>
            </a:r>
            <a:r>
              <a:rPr lang="en-US" sz="1200" kern="1200" dirty="0">
                <a:solidFill>
                  <a:schemeClr val="tx1"/>
                </a:solidFill>
                <a:latin typeface="Arial" charset="0"/>
                <a:ea typeface="ＭＳ Ｐゴシック" charset="-128"/>
                <a:cs typeface="+mn-cs"/>
              </a:rPr>
              <a:t>Remember this is calculated over an 8 hour period, as an average throughout the day. You may have periods where it is higher or lower than the 25 µg. Just to give you an example, if you take the tip of the ballpoint pen and dipped it in powdered sugar you would be far above the 50 µg that is the maximum for exposure to crystalline silica.</a:t>
            </a:r>
            <a:endParaRPr lang="en-US" sz="1200"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43</a:t>
            </a:fld>
            <a:endParaRPr lang="en-US" dirty="0"/>
          </a:p>
        </p:txBody>
      </p:sp>
    </p:spTree>
    <p:extLst>
      <p:ext uri="{BB962C8B-B14F-4D97-AF65-F5344CB8AC3E}">
        <p14:creationId xmlns:p14="http://schemas.microsoft.com/office/powerpoint/2010/main" val="16452573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t>Instructor will go over definitions: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t>The definition in the silica standard for competent person is a little bit different than it is in some of the other standards that you may already be used to.</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t>Competent person </a:t>
            </a:r>
            <a:r>
              <a:rPr lang="en-US" sz="1200" dirty="0"/>
              <a:t>– is an individual who is capable of identifying existing and foreseeable respirable crystalline silica hazards in the workplace and who has authorization to take prompt corrective measures to eliminate or minimize them. The competent person must have the knowledge and ability necessary to implement the written exposure control plan required under the standard. There is no specific training requirement for the competent person within the standard.</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44</a:t>
            </a:fld>
            <a:endParaRPr lang="en-US" dirty="0"/>
          </a:p>
        </p:txBody>
      </p:sp>
    </p:spTree>
    <p:extLst>
      <p:ext uri="{BB962C8B-B14F-4D97-AF65-F5344CB8AC3E}">
        <p14:creationId xmlns:p14="http://schemas.microsoft.com/office/powerpoint/2010/main" val="41690928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t>Instructor will go over definitions: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t>Employee exposure </a:t>
            </a:r>
            <a:r>
              <a:rPr lang="en-US" sz="1200" dirty="0"/>
              <a:t>- the exposure to airborne respirable crystalline silica that would occur if the employee were not using a respirator.</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45</a:t>
            </a:fld>
            <a:endParaRPr lang="en-US" dirty="0"/>
          </a:p>
        </p:txBody>
      </p:sp>
    </p:spTree>
    <p:extLst>
      <p:ext uri="{BB962C8B-B14F-4D97-AF65-F5344CB8AC3E}">
        <p14:creationId xmlns:p14="http://schemas.microsoft.com/office/powerpoint/2010/main" val="7403336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t>Instructor will go over definitions: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t>High-efficiency particulate air (HEPA) filter </a:t>
            </a:r>
            <a:r>
              <a:rPr lang="en-US" sz="1200" dirty="0"/>
              <a:t>- a filter that is at least 99.97 percent efficient in removing mono-dispersed particles of 0.3 micrometers in diameter. HEPA-filtered vacuuming is an example of a housekeeping method that minimizes employee exposure to respirable crystalline silica, and some Table 1 tasks require HEPA filtered vacuuming. Remember, this is much different than a normal vacuum, it has a much higher efficiency in containing the material being vacuumed up within the container.</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46</a:t>
            </a:fld>
            <a:endParaRPr lang="en-US" dirty="0"/>
          </a:p>
        </p:txBody>
      </p:sp>
    </p:spTree>
    <p:extLst>
      <p:ext uri="{BB962C8B-B14F-4D97-AF65-F5344CB8AC3E}">
        <p14:creationId xmlns:p14="http://schemas.microsoft.com/office/powerpoint/2010/main" val="34218102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t>Instructor will go over definitions: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t>Objective data is sometimes referred to as historical data.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t>Objective data </a:t>
            </a:r>
            <a:r>
              <a:rPr lang="en-US" sz="1200" dirty="0"/>
              <a:t>– is information, such as air monitoring data from industrywide surveys or calculations based on the composition of a substance, demonstrating employee exposure to respirable crystalline silica associated with a particular product or material or a specific process, task, or activity. The data must reflect workplace conditions closely resembling or with a higher exposure potential than the processes, types of material, control methods, work practices, and environmental conditions in the employer’s current operations.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47</a:t>
            </a:fld>
            <a:endParaRPr lang="en-US" dirty="0"/>
          </a:p>
        </p:txBody>
      </p:sp>
    </p:spTree>
    <p:extLst>
      <p:ext uri="{BB962C8B-B14F-4D97-AF65-F5344CB8AC3E}">
        <p14:creationId xmlns:p14="http://schemas.microsoft.com/office/powerpoint/2010/main" val="35144234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t>Instructor will go over definitions: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t>Physician or other licensed health care professional [PLHCP] </a:t>
            </a:r>
            <a:r>
              <a:rPr lang="en-US" sz="1200" dirty="0"/>
              <a:t>is an individual whose legally permitted scope of practice (i.e., license, registration, or certification) allows him or her to independently provide or be delegated the responsibility to provide some or all of the particular healthcare services required by this standard.</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48</a:t>
            </a:fld>
            <a:endParaRPr lang="en-US" dirty="0"/>
          </a:p>
        </p:txBody>
      </p:sp>
    </p:spTree>
    <p:extLst>
      <p:ext uri="{BB962C8B-B14F-4D97-AF65-F5344CB8AC3E}">
        <p14:creationId xmlns:p14="http://schemas.microsoft.com/office/powerpoint/2010/main" val="21504561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t>Instructor will go over definitions: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t>Specialist </a:t>
            </a:r>
            <a:r>
              <a:rPr lang="en-US" sz="1200" dirty="0"/>
              <a:t>means an American Board Certified Specialist in Pulmonary Disease or an American Board Certified Specialist in Occupational Medicine</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49</a:t>
            </a:fld>
            <a:endParaRPr lang="en-US" dirty="0"/>
          </a:p>
        </p:txBody>
      </p:sp>
    </p:spTree>
    <p:extLst>
      <p:ext uri="{BB962C8B-B14F-4D97-AF65-F5344CB8AC3E}">
        <p14:creationId xmlns:p14="http://schemas.microsoft.com/office/powerpoint/2010/main" val="1262658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shall identify the restrooms</a:t>
            </a:r>
            <a:r>
              <a:rPr lang="en-US" baseline="0" dirty="0"/>
              <a:t> for the students. </a:t>
            </a:r>
          </a:p>
          <a:p>
            <a:r>
              <a:rPr lang="en-US" baseline="0" dirty="0"/>
              <a:t>Ensure that all cellular devices are turned off or placed into the silent mode to prevent from disturbing the class. Inform the students that if they need to take a call or answer text, they should leave the room. </a:t>
            </a:r>
          </a:p>
          <a:p>
            <a:r>
              <a:rPr lang="en-US" baseline="0" dirty="0"/>
              <a:t>USF is a non-smoking facility and students are not permitted to use any tobacco products or vapor smoking devices in the classroom. They must also follow the facility rules on smoking locations. </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5</a:t>
            </a:fld>
            <a:endParaRPr lang="en-US" dirty="0"/>
          </a:p>
        </p:txBody>
      </p:sp>
    </p:spTree>
    <p:extLst>
      <p:ext uri="{BB962C8B-B14F-4D97-AF65-F5344CB8AC3E}">
        <p14:creationId xmlns:p14="http://schemas.microsoft.com/office/powerpoint/2010/main" val="15557513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t>Instructor will go over definitions: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t>Respirable crystalline silica </a:t>
            </a:r>
            <a:r>
              <a:rPr lang="en-US" sz="1200" dirty="0"/>
              <a:t>- quartz, </a:t>
            </a:r>
            <a:r>
              <a:rPr lang="en-US" sz="1200" dirty="0" err="1"/>
              <a:t>cristobalite</a:t>
            </a:r>
            <a:r>
              <a:rPr lang="en-US" sz="1200" dirty="0"/>
              <a:t>, and/or </a:t>
            </a:r>
            <a:r>
              <a:rPr lang="en-US" sz="1200" dirty="0" err="1"/>
              <a:t>tridymite</a:t>
            </a:r>
            <a:r>
              <a:rPr lang="en-US" sz="1200" dirty="0"/>
              <a:t> contained in airborne particles that are determined to be respirable by a sampling device designed to meet the characteristics for respirable-particle-size-selective samplers specified in the International Organization for Standardization (ISO) 7708:1995: Air Quality – Particle Size Fraction Definitions for Health-Related Sampling. Quarts is the most common out of these 3, found in many substances. The other 2 are less frequent, but may be found in some the substances that you work with.</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50</a:t>
            </a:fld>
            <a:endParaRPr lang="en-US" dirty="0"/>
          </a:p>
        </p:txBody>
      </p:sp>
    </p:spTree>
    <p:extLst>
      <p:ext uri="{BB962C8B-B14F-4D97-AF65-F5344CB8AC3E}">
        <p14:creationId xmlns:p14="http://schemas.microsoft.com/office/powerpoint/2010/main" val="16606655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slides are Table 1, of the silica standard and is based on task and protective measures required or the PPE that is a suitable substitute.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51</a:t>
            </a:fld>
            <a:endParaRPr lang="en-US" dirty="0"/>
          </a:p>
        </p:txBody>
      </p:sp>
    </p:spTree>
    <p:extLst>
      <p:ext uri="{BB962C8B-B14F-4D97-AF65-F5344CB8AC3E}">
        <p14:creationId xmlns:p14="http://schemas.microsoft.com/office/powerpoint/2010/main" val="28752111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ct val="30000"/>
              </a:spcBef>
              <a:spcAft>
                <a:spcPct val="0"/>
              </a:spcAft>
              <a:buClrTx/>
              <a:buSzTx/>
              <a:buFontTx/>
              <a:buNone/>
              <a:tabLst/>
              <a:defRPr/>
            </a:pPr>
            <a:r>
              <a:rPr lang="en-US" sz="1200" b="0" dirty="0"/>
              <a:t>Instructor will go over details and use of Table</a:t>
            </a:r>
            <a:r>
              <a:rPr lang="en-US" sz="1200" b="0" baseline="0" dirty="0"/>
              <a:t> 1</a:t>
            </a:r>
            <a:r>
              <a:rPr lang="en-US" sz="1200" b="0" dirty="0"/>
              <a:t>: </a:t>
            </a:r>
          </a:p>
          <a:p>
            <a:pPr rtl="0" eaLnBrk="1" fontAlgn="t" latinLnBrk="0" hangingPunct="1"/>
            <a:r>
              <a:rPr lang="en-US" sz="1200" b="0" i="0" u="none" strike="noStrike" kern="1200" dirty="0">
                <a:solidFill>
                  <a:schemeClr val="tx1"/>
                </a:solidFill>
                <a:effectLst/>
                <a:latin typeface="Arial" charset="0"/>
                <a:ea typeface="ＭＳ Ｐゴシック" charset="-128"/>
                <a:cs typeface="+mn-cs"/>
              </a:rPr>
              <a:t>At this time were just going to look at the equipment or task in the 1st column. There are 18 different items listed on this table. Table 1 contains the most common task using tools to break material that contain silica. We will focus on the other sections later in this course. You have a copy of table one in your box in a separate handout so that we can use this during exercises later.</a:t>
            </a:r>
          </a:p>
          <a:p>
            <a:pPr rtl="0" eaLnBrk="1" fontAlgn="t" latinLnBrk="0" hangingPunct="1"/>
            <a:endParaRPr lang="en-US" sz="1200" b="0" i="0" u="none" strike="noStrike" kern="1200" dirty="0">
              <a:solidFill>
                <a:schemeClr val="tx1"/>
              </a:solidFill>
              <a:effectLst/>
              <a:latin typeface="Arial" charset="0"/>
              <a:ea typeface="ＭＳ Ｐゴシック" charset="-128"/>
              <a:cs typeface="+mn-cs"/>
            </a:endParaRPr>
          </a:p>
          <a:p>
            <a:pPr rtl="0" eaLnBrk="1" fontAlgn="t" latinLnBrk="0" hangingPunct="1"/>
            <a:r>
              <a:rPr lang="en-US" sz="1200" b="0" i="0" u="none" strike="noStrike" kern="1200" dirty="0">
                <a:solidFill>
                  <a:schemeClr val="tx1"/>
                </a:solidFill>
                <a:effectLst/>
                <a:latin typeface="Arial" charset="0"/>
                <a:ea typeface="ＭＳ Ｐゴシック" charset="-128"/>
                <a:cs typeface="+mn-cs"/>
              </a:rPr>
              <a:t>(</a:t>
            </a:r>
            <a:r>
              <a:rPr lang="en-US" sz="1200" b="0" i="0" u="none" strike="noStrike" kern="1200" dirty="0" err="1">
                <a:solidFill>
                  <a:schemeClr val="tx1"/>
                </a:solidFill>
                <a:effectLst/>
                <a:latin typeface="Arial" charset="0"/>
                <a:ea typeface="ＭＳ Ｐゴシック" charset="-128"/>
                <a:cs typeface="+mn-cs"/>
              </a:rPr>
              <a:t>i</a:t>
            </a:r>
            <a:r>
              <a:rPr lang="en-US" sz="1200" b="0" i="0" u="none" strike="noStrike" kern="1200" dirty="0">
                <a:solidFill>
                  <a:schemeClr val="tx1"/>
                </a:solidFill>
                <a:effectLst/>
                <a:latin typeface="Arial" charset="0"/>
                <a:ea typeface="ＭＳ Ｐゴシック" charset="-128"/>
                <a:cs typeface="+mn-cs"/>
              </a:rPr>
              <a:t>) Stationary masonry saws</a:t>
            </a:r>
          </a:p>
          <a:p>
            <a:pPr rtl="0" eaLnBrk="1" fontAlgn="t" latinLnBrk="0" hangingPunct="1"/>
            <a:r>
              <a:rPr lang="en-US" sz="1200" b="0" i="0" u="none" strike="noStrike" kern="1200" dirty="0">
                <a:solidFill>
                  <a:schemeClr val="tx1"/>
                </a:solidFill>
                <a:effectLst/>
                <a:latin typeface="Arial" charset="0"/>
                <a:ea typeface="ＭＳ Ｐゴシック" charset="-128"/>
                <a:cs typeface="+mn-cs"/>
              </a:rPr>
              <a:t>Use saw equipped with integrated water delivery system that continuously feeds water to the blade. Operate and maintain tool in accordance with manufacturer’s instructions to minimize dust emissions.</a:t>
            </a:r>
          </a:p>
          <a:p>
            <a:endParaRPr lang="en-US" dirty="0"/>
          </a:p>
          <a:p>
            <a:pPr rtl="0" eaLnBrk="1" fontAlgn="t" latinLnBrk="0" hangingPunct="1"/>
            <a:r>
              <a:rPr lang="en-US" sz="1200" b="0" i="0" u="none" strike="noStrike" kern="1200" dirty="0">
                <a:solidFill>
                  <a:schemeClr val="tx1"/>
                </a:solidFill>
                <a:effectLst/>
                <a:latin typeface="Arial" charset="0"/>
                <a:ea typeface="ＭＳ Ｐゴシック" charset="-128"/>
                <a:cs typeface="+mn-cs"/>
              </a:rPr>
              <a:t>(ii) Handheld power saws (any blade diameter)</a:t>
            </a:r>
          </a:p>
          <a:p>
            <a:pPr rtl="0" eaLnBrk="1" fontAlgn="b" latinLnBrk="0" hangingPunct="1"/>
            <a:r>
              <a:rPr lang="en-US" sz="1200" b="0" i="0" u="none" strike="noStrike" kern="1200" dirty="0">
                <a:solidFill>
                  <a:schemeClr val="tx1"/>
                </a:solidFill>
                <a:effectLst/>
                <a:latin typeface="Arial" charset="0"/>
                <a:ea typeface="ＭＳ Ｐゴシック" charset="-128"/>
                <a:cs typeface="+mn-cs"/>
              </a:rPr>
              <a:t>Use saw equipped with integrated water delivery system that continuously feeds water to the blade. Operate and maintain tool in accordance with manufacturer’s instructions to minimize dust emissions . − When used outdoors. − When used indoors or in an enclosed area.</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52</a:t>
            </a:fld>
            <a:endParaRPr lang="en-US" dirty="0"/>
          </a:p>
        </p:txBody>
      </p:sp>
    </p:spTree>
    <p:extLst>
      <p:ext uri="{BB962C8B-B14F-4D97-AF65-F5344CB8AC3E}">
        <p14:creationId xmlns:p14="http://schemas.microsoft.com/office/powerpoint/2010/main" val="29869400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ct val="30000"/>
              </a:spcBef>
              <a:spcAft>
                <a:spcPct val="0"/>
              </a:spcAft>
              <a:buClrTx/>
              <a:buSzTx/>
              <a:buFontTx/>
              <a:buNone/>
              <a:tabLst/>
              <a:defRPr/>
            </a:pPr>
            <a:r>
              <a:rPr lang="en-US" sz="1200" b="0" dirty="0"/>
              <a:t>Instructor will go over details and use of Table</a:t>
            </a:r>
            <a:r>
              <a:rPr lang="en-US" sz="1200" b="0" baseline="0" dirty="0"/>
              <a:t> 1</a:t>
            </a:r>
            <a:r>
              <a:rPr lang="en-US" sz="1200" b="0" dirty="0"/>
              <a:t>: </a:t>
            </a:r>
          </a:p>
          <a:p>
            <a:pPr rtl="0" eaLnBrk="1" fontAlgn="t" latinLnBrk="0" hangingPunct="1"/>
            <a:r>
              <a:rPr lang="en-US" sz="1200" b="0" i="0" u="none" strike="noStrike" kern="1200" dirty="0">
                <a:solidFill>
                  <a:schemeClr val="tx1"/>
                </a:solidFill>
                <a:effectLst/>
                <a:latin typeface="Arial" charset="0"/>
                <a:ea typeface="ＭＳ Ｐゴシック" charset="-128"/>
                <a:cs typeface="+mn-cs"/>
              </a:rPr>
              <a:t>Focus on the 1st column with the tools for this section.</a:t>
            </a:r>
          </a:p>
          <a:p>
            <a:pPr rtl="0" eaLnBrk="1" fontAlgn="t" latinLnBrk="0" hangingPunct="1"/>
            <a:endParaRPr lang="en-US" sz="1200" b="0" i="0" u="none" strike="noStrike" kern="1200" dirty="0">
              <a:solidFill>
                <a:schemeClr val="tx1"/>
              </a:solidFill>
              <a:effectLst/>
              <a:latin typeface="Arial" charset="0"/>
              <a:ea typeface="ＭＳ Ｐゴシック" charset="-128"/>
              <a:cs typeface="+mn-cs"/>
            </a:endParaRPr>
          </a:p>
          <a:p>
            <a:pPr rtl="0" eaLnBrk="1" fontAlgn="t" latinLnBrk="0" hangingPunct="1"/>
            <a:r>
              <a:rPr lang="en-US" sz="1200" b="0" i="0" u="none" strike="noStrike" kern="1200" dirty="0">
                <a:solidFill>
                  <a:schemeClr val="tx1"/>
                </a:solidFill>
                <a:effectLst/>
                <a:latin typeface="Arial" charset="0"/>
                <a:ea typeface="ＭＳ Ｐゴシック" charset="-128"/>
                <a:cs typeface="+mn-cs"/>
              </a:rPr>
              <a:t>(iii) Handheld power saws for cutting </a:t>
            </a:r>
            <a:r>
              <a:rPr lang="en-US" sz="1200" b="0" i="0" u="none" strike="noStrike" kern="1200" dirty="0" err="1">
                <a:solidFill>
                  <a:schemeClr val="tx1"/>
                </a:solidFill>
                <a:effectLst/>
                <a:latin typeface="Arial" charset="0"/>
                <a:ea typeface="ＭＳ Ｐゴシック" charset="-128"/>
                <a:cs typeface="+mn-cs"/>
              </a:rPr>
              <a:t>fibercement</a:t>
            </a:r>
            <a:r>
              <a:rPr lang="en-US" sz="1200" b="0" i="0" u="none" strike="noStrike" kern="1200" dirty="0">
                <a:solidFill>
                  <a:schemeClr val="tx1"/>
                </a:solidFill>
                <a:effectLst/>
                <a:latin typeface="Arial" charset="0"/>
                <a:ea typeface="ＭＳ Ｐゴシック" charset="-128"/>
                <a:cs typeface="+mn-cs"/>
              </a:rPr>
              <a:t> board (with blade diameter of 8 inches or less)</a:t>
            </a:r>
          </a:p>
          <a:p>
            <a:pPr rtl="0" eaLnBrk="1" fontAlgn="t" latinLnBrk="0" hangingPunct="1"/>
            <a:r>
              <a:rPr lang="en-US" sz="1200" b="0" i="0" u="none" strike="noStrike" kern="1200" dirty="0">
                <a:solidFill>
                  <a:schemeClr val="tx1"/>
                </a:solidFill>
                <a:effectLst/>
                <a:latin typeface="Arial" charset="0"/>
                <a:ea typeface="ＭＳ Ｐゴシック" charset="-128"/>
                <a:cs typeface="+mn-cs"/>
              </a:rPr>
              <a:t>For tasks performed outdoors only: Use saw equipped with commercially available dust collection system. Operate and maintain tool in accordance with manufacturer's instructions to minimize dust emissions. Dust collector must provide the air flow recommended by the tool manufacturer, or greater, and have a filter with 99% or greater efficiency.</a:t>
            </a:r>
          </a:p>
          <a:p>
            <a:endParaRPr lang="en-US" dirty="0"/>
          </a:p>
          <a:p>
            <a:pPr rtl="0" eaLnBrk="1" fontAlgn="t" latinLnBrk="0" hangingPunct="1"/>
            <a:r>
              <a:rPr lang="en-US" sz="1200" b="0" i="0" u="none" strike="noStrike" kern="1200" dirty="0">
                <a:solidFill>
                  <a:schemeClr val="tx1"/>
                </a:solidFill>
                <a:effectLst/>
                <a:latin typeface="Arial" charset="0"/>
                <a:ea typeface="ＭＳ Ｐゴシック" charset="-128"/>
                <a:cs typeface="+mn-cs"/>
              </a:rPr>
              <a:t>(iv) Walk-behind saws</a:t>
            </a:r>
          </a:p>
          <a:p>
            <a:pPr rtl="0" eaLnBrk="1" fontAlgn="t" latinLnBrk="0" hangingPunct="1"/>
            <a:r>
              <a:rPr lang="en-US" sz="1200" b="0" i="0" u="none" strike="noStrike" kern="1200" dirty="0">
                <a:solidFill>
                  <a:schemeClr val="tx1"/>
                </a:solidFill>
                <a:effectLst/>
                <a:latin typeface="Arial" charset="0"/>
                <a:ea typeface="ＭＳ Ｐゴシック" charset="-128"/>
                <a:cs typeface="+mn-cs"/>
              </a:rPr>
              <a:t>Use saw equipped with integrated water delivery system that continuously feeds water to the blade. Operate and maintain tool in accordance with manufacturer's instructions to minimize dust emissions. − When used outdoors. − When used indoors or in an enclosed area</a:t>
            </a:r>
          </a:p>
          <a:p>
            <a:endParaRPr lang="en-US" dirty="0"/>
          </a:p>
          <a:p>
            <a:pPr rtl="0" eaLnBrk="1" fontAlgn="t" latinLnBrk="0" hangingPunct="1"/>
            <a:r>
              <a:rPr lang="en-US" sz="1200" b="0" i="0" u="none" strike="noStrike" kern="1200" dirty="0">
                <a:solidFill>
                  <a:schemeClr val="tx1"/>
                </a:solidFill>
                <a:effectLst/>
                <a:latin typeface="Arial" charset="0"/>
                <a:ea typeface="ＭＳ Ｐゴシック" charset="-128"/>
                <a:cs typeface="+mn-cs"/>
              </a:rPr>
              <a:t>(v) Drivable saws</a:t>
            </a:r>
          </a:p>
          <a:p>
            <a:pPr rtl="0" eaLnBrk="1" fontAlgn="t" latinLnBrk="0" hangingPunct="1"/>
            <a:r>
              <a:rPr lang="en-US" sz="1200" b="0" i="0" u="none" strike="noStrike" kern="1200" dirty="0">
                <a:solidFill>
                  <a:schemeClr val="tx1"/>
                </a:solidFill>
                <a:effectLst/>
                <a:latin typeface="Arial" charset="0"/>
                <a:ea typeface="ＭＳ Ｐゴシック" charset="-128"/>
                <a:cs typeface="+mn-cs"/>
              </a:rPr>
              <a:t>For tasks performed outdoors only: Use saw equipped with integrated water delivery system that continuously feeds water to the blade. Operate and maintain tool in accordance with manufacturer's instructions to minimize dust emissions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53</a:t>
            </a:fld>
            <a:endParaRPr lang="en-US" dirty="0"/>
          </a:p>
        </p:txBody>
      </p:sp>
    </p:spTree>
    <p:extLst>
      <p:ext uri="{BB962C8B-B14F-4D97-AF65-F5344CB8AC3E}">
        <p14:creationId xmlns:p14="http://schemas.microsoft.com/office/powerpoint/2010/main" val="7984116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ct val="30000"/>
              </a:spcBef>
              <a:spcAft>
                <a:spcPct val="0"/>
              </a:spcAft>
              <a:buClrTx/>
              <a:buSzTx/>
              <a:buFontTx/>
              <a:buNone/>
              <a:tabLst/>
              <a:defRPr/>
            </a:pPr>
            <a:r>
              <a:rPr lang="en-US" sz="1200" b="0" dirty="0"/>
              <a:t>Instructor will go over details and use of Table</a:t>
            </a:r>
            <a:r>
              <a:rPr lang="en-US" sz="1200" b="0" baseline="0" dirty="0"/>
              <a:t> 1</a:t>
            </a:r>
            <a:r>
              <a:rPr lang="en-US" sz="1200" b="0" dirty="0"/>
              <a:t>: </a:t>
            </a:r>
          </a:p>
          <a:p>
            <a:pPr rtl="0" eaLnBrk="1" fontAlgn="t" latinLnBrk="0" hangingPunct="1"/>
            <a:endParaRPr lang="en-US" sz="1200" b="0" i="0" u="none" strike="noStrike" kern="1200" dirty="0">
              <a:solidFill>
                <a:schemeClr val="tx1"/>
              </a:solidFill>
              <a:effectLst/>
              <a:latin typeface="Arial" charset="0"/>
              <a:ea typeface="ＭＳ Ｐゴシック" charset="-128"/>
              <a:cs typeface="+mn-cs"/>
            </a:endParaRPr>
          </a:p>
          <a:p>
            <a:pPr marL="0" marR="0" lvl="0" indent="0" algn="l" defTabSz="914400" rtl="0" eaLnBrk="1" fontAlgn="t" latinLnBrk="0" hangingPunct="1">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Arial" charset="0"/>
                <a:ea typeface="ＭＳ Ｐゴシック" charset="-128"/>
                <a:cs typeface="+mn-cs"/>
              </a:rPr>
              <a:t>Focus on the 1st column with the tools for this section.</a:t>
            </a:r>
          </a:p>
          <a:p>
            <a:pPr rtl="0" eaLnBrk="1" fontAlgn="t" latinLnBrk="0" hangingPunct="1"/>
            <a:endParaRPr lang="en-US" sz="1200" b="0" i="0" u="none" strike="noStrike" kern="1200" dirty="0">
              <a:solidFill>
                <a:schemeClr val="tx1"/>
              </a:solidFill>
              <a:effectLst/>
              <a:latin typeface="Arial" charset="0"/>
              <a:ea typeface="ＭＳ Ｐゴシック" charset="-128"/>
              <a:cs typeface="+mn-cs"/>
            </a:endParaRPr>
          </a:p>
          <a:p>
            <a:pPr rtl="0" eaLnBrk="1" fontAlgn="t" latinLnBrk="0" hangingPunct="1"/>
            <a:r>
              <a:rPr lang="en-US" sz="1200" b="0" i="0" u="none" strike="noStrike" kern="1200" dirty="0">
                <a:solidFill>
                  <a:schemeClr val="tx1"/>
                </a:solidFill>
                <a:effectLst/>
                <a:latin typeface="Arial" charset="0"/>
                <a:ea typeface="ＭＳ Ｐゴシック" charset="-128"/>
                <a:cs typeface="+mn-cs"/>
              </a:rPr>
              <a:t>(vi) Rig-mounted core saws or drills</a:t>
            </a:r>
          </a:p>
          <a:p>
            <a:pPr rtl="0" eaLnBrk="1" fontAlgn="t" latinLnBrk="0" hangingPunct="1"/>
            <a:r>
              <a:rPr lang="en-US" sz="1200" b="0" i="0" u="none" strike="noStrike" kern="1200" dirty="0">
                <a:solidFill>
                  <a:schemeClr val="tx1"/>
                </a:solidFill>
                <a:effectLst/>
                <a:latin typeface="Arial" charset="0"/>
                <a:ea typeface="ＭＳ Ｐゴシック" charset="-128"/>
                <a:cs typeface="+mn-cs"/>
              </a:rPr>
              <a:t>Use tool equipped with integrated water delivery system that supplies water to cutting surface. Operate and maintain tool in accordance with manufacturer's instructions to minimize dust emissions.</a:t>
            </a:r>
          </a:p>
          <a:p>
            <a:endParaRPr lang="en-US" dirty="0"/>
          </a:p>
          <a:p>
            <a:pPr rtl="0" eaLnBrk="1" fontAlgn="t" latinLnBrk="0" hangingPunct="1"/>
            <a:r>
              <a:rPr lang="en-US" sz="1200" b="0" i="0" u="none" strike="noStrike" kern="1200" dirty="0">
                <a:solidFill>
                  <a:schemeClr val="tx1"/>
                </a:solidFill>
                <a:effectLst/>
                <a:latin typeface="Arial" charset="0"/>
                <a:ea typeface="ＭＳ Ｐゴシック" charset="-128"/>
                <a:cs typeface="+mn-cs"/>
              </a:rPr>
              <a:t>(vii) Handheld and stand-mounted drills (including impact and rotary hammer drills)</a:t>
            </a:r>
          </a:p>
          <a:p>
            <a:pPr rtl="0" eaLnBrk="1" fontAlgn="t" latinLnBrk="0" hangingPunct="1"/>
            <a:r>
              <a:rPr lang="en-US" sz="1200" b="0" i="0" u="none" strike="noStrike" kern="1200" dirty="0">
                <a:solidFill>
                  <a:schemeClr val="tx1"/>
                </a:solidFill>
                <a:effectLst/>
                <a:latin typeface="Arial" charset="0"/>
                <a:ea typeface="ＭＳ Ｐゴシック" charset="-128"/>
                <a:cs typeface="+mn-cs"/>
              </a:rPr>
              <a:t>Use drill equipped with commercially available shroud or cowling with dust collection system. Operate and maintain tool in accordance with manufacturer's instructions to minimize dust emissions. Dust collector must provide the air flow recommended by the tool manufacturer, or greater, and have a filter with 99% or greater efficiency and a filter-cleaning mechanism. Use a HEPA-filtered vacuum when cleaning holes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54</a:t>
            </a:fld>
            <a:endParaRPr lang="en-US" dirty="0"/>
          </a:p>
        </p:txBody>
      </p:sp>
    </p:spTree>
    <p:extLst>
      <p:ext uri="{BB962C8B-B14F-4D97-AF65-F5344CB8AC3E}">
        <p14:creationId xmlns:p14="http://schemas.microsoft.com/office/powerpoint/2010/main" val="20027494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ct val="30000"/>
              </a:spcBef>
              <a:spcAft>
                <a:spcPct val="0"/>
              </a:spcAft>
              <a:buClrTx/>
              <a:buSzTx/>
              <a:buFontTx/>
              <a:buNone/>
              <a:tabLst/>
              <a:defRPr/>
            </a:pPr>
            <a:r>
              <a:rPr lang="en-US" sz="1200" b="0" dirty="0"/>
              <a:t>Instructor will go over details and use of Table</a:t>
            </a:r>
            <a:r>
              <a:rPr lang="en-US" sz="1200" b="0" baseline="0" dirty="0"/>
              <a:t> 1</a:t>
            </a:r>
            <a:r>
              <a:rPr lang="en-US" sz="1200" b="0" dirty="0"/>
              <a:t>: </a:t>
            </a:r>
          </a:p>
          <a:p>
            <a:pPr rtl="0" eaLnBrk="1" fontAlgn="t" latinLnBrk="0" hangingPunct="1"/>
            <a:endParaRPr lang="en-US" sz="1200" b="0" i="0" u="none" strike="noStrike" kern="1200" dirty="0">
              <a:solidFill>
                <a:schemeClr val="tx1"/>
              </a:solidFill>
              <a:effectLst/>
              <a:latin typeface="Arial" charset="0"/>
              <a:ea typeface="ＭＳ Ｐゴシック" charset="-128"/>
              <a:cs typeface="+mn-cs"/>
            </a:endParaRPr>
          </a:p>
          <a:p>
            <a:pPr marL="0" marR="0" lvl="0" indent="0" algn="l" defTabSz="914400" rtl="0" eaLnBrk="1" fontAlgn="t" latinLnBrk="0" hangingPunct="1">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Arial" charset="0"/>
                <a:ea typeface="ＭＳ Ｐゴシック" charset="-128"/>
                <a:cs typeface="+mn-cs"/>
              </a:rPr>
              <a:t>Focus on the 1st column with the tools for this section.</a:t>
            </a:r>
          </a:p>
          <a:p>
            <a:pPr rtl="0" eaLnBrk="1" fontAlgn="t" latinLnBrk="0" hangingPunct="1"/>
            <a:endParaRPr lang="en-US" sz="1200" b="0" i="0" u="none" strike="noStrike" kern="1200" dirty="0">
              <a:solidFill>
                <a:schemeClr val="tx1"/>
              </a:solidFill>
              <a:effectLst/>
              <a:latin typeface="Arial" charset="0"/>
              <a:ea typeface="ＭＳ Ｐゴシック" charset="-128"/>
              <a:cs typeface="+mn-cs"/>
            </a:endParaRPr>
          </a:p>
          <a:p>
            <a:pPr rtl="0" eaLnBrk="1" fontAlgn="t" latinLnBrk="0" hangingPunct="1"/>
            <a:r>
              <a:rPr lang="en-US" sz="1200" b="0" i="0" u="none" strike="noStrike" kern="1200" dirty="0">
                <a:solidFill>
                  <a:schemeClr val="tx1"/>
                </a:solidFill>
                <a:effectLst/>
                <a:latin typeface="Arial" charset="0"/>
                <a:ea typeface="ＭＳ Ｐゴシック" charset="-128"/>
                <a:cs typeface="+mn-cs"/>
              </a:rPr>
              <a:t>(viii) Dowel drilling rigs for concrete</a:t>
            </a:r>
          </a:p>
          <a:p>
            <a:pPr rtl="0" eaLnBrk="1" fontAlgn="t" latinLnBrk="0" hangingPunct="1"/>
            <a:r>
              <a:rPr lang="en-US" sz="1200" b="0" i="0" u="none" strike="noStrike" kern="1200" dirty="0">
                <a:solidFill>
                  <a:schemeClr val="tx1"/>
                </a:solidFill>
                <a:effectLst/>
                <a:latin typeface="Arial" charset="0"/>
                <a:ea typeface="ＭＳ Ｐゴシック" charset="-128"/>
                <a:cs typeface="+mn-cs"/>
              </a:rPr>
              <a:t>For tasks performed outdoors only: Use shroud around drill bit with a dust collection system. Dust collector must have a filter with 99% or greater efficiency and a filter-cleaning mechanism. Use a HEPA-filtered vacuum when cleaning holes</a:t>
            </a:r>
          </a:p>
          <a:p>
            <a:endParaRPr lang="en-US" dirty="0"/>
          </a:p>
          <a:p>
            <a:pPr rtl="0" eaLnBrk="1" fontAlgn="t" latinLnBrk="0" hangingPunct="1"/>
            <a:r>
              <a:rPr lang="en-US" sz="1200" b="0" i="0" u="none" strike="noStrike" kern="1200" dirty="0">
                <a:solidFill>
                  <a:schemeClr val="tx1"/>
                </a:solidFill>
                <a:effectLst/>
                <a:latin typeface="Arial" charset="0"/>
                <a:ea typeface="ＭＳ Ｐゴシック" charset="-128"/>
                <a:cs typeface="+mn-cs"/>
              </a:rPr>
              <a:t>(ix) Vehicle-mounted drilling rigs for rock and concrete</a:t>
            </a:r>
          </a:p>
          <a:p>
            <a:pPr rtl="0" eaLnBrk="1" fontAlgn="t" latinLnBrk="0" hangingPunct="1"/>
            <a:r>
              <a:rPr lang="en-US" sz="1200" b="0" i="0" u="none" strike="noStrike" kern="1200" dirty="0">
                <a:solidFill>
                  <a:schemeClr val="tx1"/>
                </a:solidFill>
                <a:effectLst/>
                <a:latin typeface="Arial" charset="0"/>
                <a:ea typeface="ＭＳ Ｐゴシック" charset="-128"/>
                <a:cs typeface="+mn-cs"/>
              </a:rPr>
              <a:t>Use dust collection system with close capture hood or shroud around drill bit with a low-flow water spray to wet the dust at the discharge point from the dust collector. OR Operate from within an enclosed cab and use water for dust suppression on drill bit.</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55</a:t>
            </a:fld>
            <a:endParaRPr lang="en-US" dirty="0"/>
          </a:p>
        </p:txBody>
      </p:sp>
    </p:spTree>
    <p:extLst>
      <p:ext uri="{BB962C8B-B14F-4D97-AF65-F5344CB8AC3E}">
        <p14:creationId xmlns:p14="http://schemas.microsoft.com/office/powerpoint/2010/main" val="25949817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t>Instructor will go over details and use of Table</a:t>
            </a:r>
            <a:r>
              <a:rPr lang="en-US" sz="1200" b="0" baseline="0" dirty="0"/>
              <a:t> 1</a:t>
            </a:r>
            <a:r>
              <a:rPr lang="en-US" sz="1200" b="0" dirty="0"/>
              <a:t>: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Arial" charset="0"/>
                <a:ea typeface="ＭＳ Ｐゴシック" charset="-128"/>
                <a:cs typeface="+mn-cs"/>
              </a:rPr>
              <a:t>Focus on the 1st column with the tools for this section.</a:t>
            </a:r>
          </a:p>
          <a:p>
            <a:endParaRPr lang="en-US" dirty="0"/>
          </a:p>
          <a:p>
            <a:r>
              <a:rPr lang="en-US" dirty="0"/>
              <a:t>(x) Jackhammers and handheld powered chipping tools</a:t>
            </a:r>
          </a:p>
          <a:p>
            <a:r>
              <a:rPr lang="en-US" sz="1200" b="0" i="0" u="none" strike="noStrike" kern="1200" dirty="0">
                <a:solidFill>
                  <a:schemeClr val="tx1"/>
                </a:solidFill>
                <a:effectLst/>
                <a:latin typeface="Arial" charset="0"/>
                <a:ea typeface="ＭＳ Ｐゴシック" charset="-128"/>
                <a:cs typeface="+mn-cs"/>
              </a:rPr>
              <a:t>Use tool with water delivery system that supplies a continuous stream or spray of water at the point of impact. − When used outdoors. − When used indoors or in an enclosed area. OR Use tool equipped with commercially available shroud and dust collection system. Operate and maintain tool in accordance with manufacturer's instructions to minimize dust emissions. Dust collector must provide the air flow recommended by the tool manufacturer, or greater, and have a filter with 99% or greater efficiency and a filter-cleaning mechanism. − When used outdoors. − When used indoors or in an enclosed area.</a:t>
            </a:r>
            <a:r>
              <a:rPr lang="en-US" dirty="0"/>
              <a:t>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56</a:t>
            </a:fld>
            <a:endParaRPr lang="en-US" dirty="0"/>
          </a:p>
        </p:txBody>
      </p:sp>
    </p:spTree>
    <p:extLst>
      <p:ext uri="{BB962C8B-B14F-4D97-AF65-F5344CB8AC3E}">
        <p14:creationId xmlns:p14="http://schemas.microsoft.com/office/powerpoint/2010/main" val="17669088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ct val="30000"/>
              </a:spcBef>
              <a:spcAft>
                <a:spcPct val="0"/>
              </a:spcAft>
              <a:buClrTx/>
              <a:buSzTx/>
              <a:buFontTx/>
              <a:buNone/>
              <a:tabLst/>
              <a:defRPr/>
            </a:pPr>
            <a:r>
              <a:rPr lang="en-US" sz="1200" b="0" dirty="0"/>
              <a:t>Instructor will go over details and use of Table</a:t>
            </a:r>
            <a:r>
              <a:rPr lang="en-US" sz="1200" b="0" baseline="0" dirty="0"/>
              <a:t> 1</a:t>
            </a:r>
            <a:r>
              <a:rPr lang="en-US" sz="1200" b="0" dirty="0"/>
              <a:t>: </a:t>
            </a:r>
          </a:p>
          <a:p>
            <a:pPr rtl="0" eaLnBrk="1" fontAlgn="t" latinLnBrk="0" hangingPunct="1"/>
            <a:endParaRPr lang="en-US" sz="1200" b="0" i="0" u="none" strike="noStrike" kern="1200" dirty="0">
              <a:solidFill>
                <a:schemeClr val="tx1"/>
              </a:solidFill>
              <a:effectLst/>
              <a:latin typeface="Arial" charset="0"/>
              <a:ea typeface="ＭＳ Ｐゴシック" charset="-128"/>
              <a:cs typeface="+mn-cs"/>
            </a:endParaRPr>
          </a:p>
          <a:p>
            <a:pPr marL="0" marR="0" lvl="0" indent="0" algn="l" defTabSz="914400" rtl="0" eaLnBrk="1" fontAlgn="t" latinLnBrk="0" hangingPunct="1">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Arial" charset="0"/>
                <a:ea typeface="ＭＳ Ｐゴシック" charset="-128"/>
                <a:cs typeface="+mn-cs"/>
              </a:rPr>
              <a:t>Focus on the 1st column with the tools for this section.</a:t>
            </a:r>
          </a:p>
          <a:p>
            <a:pPr rtl="0" eaLnBrk="1" fontAlgn="t" latinLnBrk="0" hangingPunct="1"/>
            <a:endParaRPr lang="en-US" sz="1200" b="0" i="0" u="none" strike="noStrike" kern="1200" dirty="0">
              <a:solidFill>
                <a:schemeClr val="tx1"/>
              </a:solidFill>
              <a:effectLst/>
              <a:latin typeface="Arial" charset="0"/>
              <a:ea typeface="ＭＳ Ｐゴシック" charset="-128"/>
              <a:cs typeface="+mn-cs"/>
            </a:endParaRPr>
          </a:p>
          <a:p>
            <a:pPr rtl="0" eaLnBrk="1" fontAlgn="t" latinLnBrk="0" hangingPunct="1"/>
            <a:r>
              <a:rPr lang="en-US" sz="1200" b="0" i="0" u="none" strike="noStrike" kern="1200" dirty="0">
                <a:solidFill>
                  <a:schemeClr val="tx1"/>
                </a:solidFill>
                <a:effectLst/>
                <a:latin typeface="Arial" charset="0"/>
                <a:ea typeface="ＭＳ Ｐゴシック" charset="-128"/>
                <a:cs typeface="+mn-cs"/>
              </a:rPr>
              <a:t>(xi) Handheld grinders for mortar removal (i.e., tuckpointing)</a:t>
            </a:r>
          </a:p>
          <a:p>
            <a:pPr rtl="0" eaLnBrk="1" fontAlgn="t" latinLnBrk="0" hangingPunct="1"/>
            <a:r>
              <a:rPr lang="en-US" sz="1200" b="0" i="0" u="none" strike="noStrike" kern="1200" dirty="0">
                <a:solidFill>
                  <a:schemeClr val="tx1"/>
                </a:solidFill>
                <a:effectLst/>
                <a:latin typeface="Arial" charset="0"/>
                <a:ea typeface="ＭＳ Ｐゴシック" charset="-128"/>
                <a:cs typeface="+mn-cs"/>
              </a:rPr>
              <a:t>Use grinder equipped with commercially available shroud and dust collection system. Operate and maintain tool in accordance with manufacturer's instructions to minimize dust emissions. Dust collector must provide 25 cubic feet per minute (cfm) or greater of airflow per inch of wheel diameter and have a filter with 99% or greater efficiency and a cyclonic pre-separator or filter-cleaning mechanism.</a:t>
            </a:r>
          </a:p>
          <a:p>
            <a:endParaRPr lang="en-US" dirty="0"/>
          </a:p>
          <a:p>
            <a:pPr rtl="0" eaLnBrk="1" fontAlgn="t" latinLnBrk="0" hangingPunct="1"/>
            <a:r>
              <a:rPr lang="en-US" sz="1200" b="0" i="0" u="none" strike="noStrike" kern="1200" dirty="0">
                <a:solidFill>
                  <a:schemeClr val="tx1"/>
                </a:solidFill>
                <a:effectLst/>
                <a:latin typeface="Arial" charset="0"/>
                <a:ea typeface="ＭＳ Ｐゴシック" charset="-128"/>
                <a:cs typeface="+mn-cs"/>
              </a:rPr>
              <a:t>(xii) Handheld grinders for uses other than mortar removal</a:t>
            </a:r>
          </a:p>
          <a:p>
            <a:pPr rtl="0" eaLnBrk="1" fontAlgn="t" latinLnBrk="0" hangingPunct="1"/>
            <a:r>
              <a:rPr lang="en-US" sz="1200" b="0" i="0" u="none" strike="noStrike" kern="1200" dirty="0">
                <a:solidFill>
                  <a:schemeClr val="tx1"/>
                </a:solidFill>
                <a:effectLst/>
                <a:latin typeface="Arial" charset="0"/>
                <a:ea typeface="ＭＳ Ｐゴシック" charset="-128"/>
                <a:cs typeface="+mn-cs"/>
              </a:rPr>
              <a:t>For tasks performed outdoors only: Use grinder equipped with integrated water delivery system that continuously feeds water to the grinding surface. Operate and maintain tool in accordance with manufacturer’s instructions to minimize dust emissions. OR Use grinder equipped with commercially available shroud and dust collection system. Operate and maintain tool in accordance with manufacturer's instructions to minimize dust emissions. Dust collector must provide 25 cubic feet per minute (cfm) or greater of airflow per inch of wheel diameter and have a filter with 99% or greater efficiency and a cyclonic pre-separator or filter-cleaning mechanism.</a:t>
            </a:r>
            <a:br>
              <a:rPr lang="en-US" sz="1200" b="0" i="0" u="none" strike="noStrike" kern="1200" dirty="0">
                <a:solidFill>
                  <a:schemeClr val="tx1"/>
                </a:solidFill>
                <a:effectLst/>
                <a:latin typeface="Arial" charset="0"/>
                <a:ea typeface="ＭＳ Ｐゴシック" charset="-128"/>
                <a:cs typeface="+mn-cs"/>
              </a:rPr>
            </a:br>
            <a:r>
              <a:rPr lang="en-US" sz="1200" b="0" i="0" u="none" strike="noStrike" kern="1200" dirty="0">
                <a:solidFill>
                  <a:schemeClr val="tx1"/>
                </a:solidFill>
                <a:effectLst/>
                <a:latin typeface="Arial" charset="0"/>
                <a:ea typeface="ＭＳ Ｐゴシック" charset="-128"/>
                <a:cs typeface="+mn-cs"/>
              </a:rPr>
              <a:t>− When used outdoors.</a:t>
            </a:r>
            <a:br>
              <a:rPr lang="en-US" sz="1200" b="0" i="0" u="none" strike="noStrike" kern="1200" dirty="0">
                <a:solidFill>
                  <a:schemeClr val="tx1"/>
                </a:solidFill>
                <a:effectLst/>
                <a:latin typeface="Arial" charset="0"/>
                <a:ea typeface="ＭＳ Ｐゴシック" charset="-128"/>
                <a:cs typeface="+mn-cs"/>
              </a:rPr>
            </a:br>
            <a:r>
              <a:rPr lang="en-US" sz="1200" b="0" i="0" u="none" strike="noStrike" kern="1200" dirty="0">
                <a:solidFill>
                  <a:schemeClr val="tx1"/>
                </a:solidFill>
                <a:effectLst/>
                <a:latin typeface="Arial" charset="0"/>
                <a:ea typeface="ＭＳ Ｐゴシック" charset="-128"/>
                <a:cs typeface="+mn-cs"/>
              </a:rPr>
              <a:t>− When used indoors or in an enclosed area.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57</a:t>
            </a:fld>
            <a:endParaRPr lang="en-US" dirty="0"/>
          </a:p>
        </p:txBody>
      </p:sp>
    </p:spTree>
    <p:extLst>
      <p:ext uri="{BB962C8B-B14F-4D97-AF65-F5344CB8AC3E}">
        <p14:creationId xmlns:p14="http://schemas.microsoft.com/office/powerpoint/2010/main" val="27704928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t>Instructor will go over details and use of Table</a:t>
            </a:r>
            <a:r>
              <a:rPr lang="en-US" sz="1200" b="0" baseline="0" dirty="0"/>
              <a:t> 1</a:t>
            </a:r>
            <a:r>
              <a:rPr lang="en-US" sz="1200" b="0" dirty="0"/>
              <a:t>: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Arial" charset="0"/>
                <a:ea typeface="ＭＳ Ｐゴシック" charset="-128"/>
                <a:cs typeface="+mn-cs"/>
              </a:rPr>
              <a:t>Focus on the 1st column with the tools for this section.</a:t>
            </a:r>
          </a:p>
          <a:p>
            <a:endParaRPr lang="en-US" dirty="0"/>
          </a:p>
          <a:p>
            <a:r>
              <a:rPr lang="en-US" dirty="0"/>
              <a:t>(xiii) Walk-behind milling machines and floor grinders</a:t>
            </a:r>
          </a:p>
          <a:p>
            <a:r>
              <a:rPr lang="en-US" dirty="0"/>
              <a:t>Use machine equipped with integrated water delivery system that continuously feeds water to the cutting surface. Operate and maintain tool in accordance with manufacturer's instructions to minimize dust emissions. OR use machine equipped with dust collection system recommended by the manufacturer.</a:t>
            </a:r>
          </a:p>
          <a:p>
            <a:r>
              <a:rPr lang="en-US" dirty="0"/>
              <a:t>Operate and maintain tool in accordance with manufacturer's instructions to minimize dust emissions. Dust collector must provide the air flow</a:t>
            </a:r>
          </a:p>
          <a:p>
            <a:r>
              <a:rPr lang="en-US" dirty="0"/>
              <a:t>recommended by the manufacturer, or greater, and have a filter with 99% or greater efficiency and a filter-cleaning mechanism.</a:t>
            </a:r>
          </a:p>
          <a:p>
            <a:r>
              <a:rPr lang="en-US" dirty="0"/>
              <a:t>When used indoors or in an enclosed area, use a HEPA-filtered vacuum to remove loose dust in between passes.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58</a:t>
            </a:fld>
            <a:endParaRPr lang="en-US" dirty="0"/>
          </a:p>
        </p:txBody>
      </p:sp>
    </p:spTree>
    <p:extLst>
      <p:ext uri="{BB962C8B-B14F-4D97-AF65-F5344CB8AC3E}">
        <p14:creationId xmlns:p14="http://schemas.microsoft.com/office/powerpoint/2010/main" val="8381470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ct val="30000"/>
              </a:spcBef>
              <a:spcAft>
                <a:spcPct val="0"/>
              </a:spcAft>
              <a:buClrTx/>
              <a:buSzTx/>
              <a:buFontTx/>
              <a:buNone/>
              <a:tabLst/>
              <a:defRPr/>
            </a:pPr>
            <a:r>
              <a:rPr lang="en-US" sz="1200" b="0" dirty="0"/>
              <a:t>Instructor will go over details and use of Table</a:t>
            </a:r>
            <a:r>
              <a:rPr lang="en-US" sz="1200" b="0" baseline="0" dirty="0"/>
              <a:t> 1</a:t>
            </a:r>
            <a:r>
              <a:rPr lang="en-US" sz="1200" b="0" dirty="0"/>
              <a:t>: </a:t>
            </a:r>
          </a:p>
          <a:p>
            <a:pPr rtl="0" eaLnBrk="1" fontAlgn="t" latinLnBrk="0" hangingPunct="1"/>
            <a:endParaRPr lang="en-US" sz="1200" b="0" i="0" u="none" strike="noStrike" kern="1200" dirty="0">
              <a:solidFill>
                <a:schemeClr val="tx1"/>
              </a:solidFill>
              <a:effectLst/>
              <a:latin typeface="Arial" charset="0"/>
              <a:ea typeface="ＭＳ Ｐゴシック" charset="-128"/>
              <a:cs typeface="+mn-cs"/>
            </a:endParaRPr>
          </a:p>
          <a:p>
            <a:pPr marL="0" marR="0" lvl="0" indent="0" algn="l" defTabSz="914400" rtl="0" eaLnBrk="1" fontAlgn="t" latinLnBrk="0" hangingPunct="1">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Arial" charset="0"/>
                <a:ea typeface="ＭＳ Ｐゴシック" charset="-128"/>
                <a:cs typeface="+mn-cs"/>
              </a:rPr>
              <a:t>Focus on the 1st column with the tools for this section.</a:t>
            </a:r>
          </a:p>
          <a:p>
            <a:pPr rtl="0" eaLnBrk="1" fontAlgn="t" latinLnBrk="0" hangingPunct="1"/>
            <a:endParaRPr lang="en-US" sz="1200" b="0" i="0" u="none" strike="noStrike" kern="1200" dirty="0">
              <a:solidFill>
                <a:schemeClr val="tx1"/>
              </a:solidFill>
              <a:effectLst/>
              <a:latin typeface="Arial" charset="0"/>
              <a:ea typeface="ＭＳ Ｐゴシック" charset="-128"/>
              <a:cs typeface="+mn-cs"/>
            </a:endParaRPr>
          </a:p>
          <a:p>
            <a:pPr rtl="0" eaLnBrk="1" fontAlgn="t" latinLnBrk="0" hangingPunct="1"/>
            <a:r>
              <a:rPr lang="en-US" sz="1200" b="0" i="0" u="none" strike="noStrike" kern="1200" dirty="0">
                <a:solidFill>
                  <a:schemeClr val="tx1"/>
                </a:solidFill>
                <a:effectLst/>
                <a:latin typeface="Arial" charset="0"/>
                <a:ea typeface="ＭＳ Ｐゴシック" charset="-128"/>
                <a:cs typeface="+mn-cs"/>
              </a:rPr>
              <a:t>(xiv) Small drivable milling machines (less than half-lane)</a:t>
            </a:r>
          </a:p>
          <a:p>
            <a:pPr rtl="0" eaLnBrk="1" fontAlgn="t" latinLnBrk="0" hangingPunct="1"/>
            <a:r>
              <a:rPr lang="en-US" sz="1200" b="0" i="0" u="none" strike="noStrike" kern="1200" dirty="0">
                <a:solidFill>
                  <a:schemeClr val="tx1"/>
                </a:solidFill>
                <a:effectLst/>
                <a:latin typeface="Arial" charset="0"/>
                <a:ea typeface="ＭＳ Ｐゴシック" charset="-128"/>
                <a:cs typeface="+mn-cs"/>
              </a:rPr>
              <a:t>Use a machine equipped with supplemental water sprays designed to suppress dust. Water must be combined with a surfactant.                                                         Operate and maintain machine to minimize dust emissions</a:t>
            </a:r>
          </a:p>
          <a:p>
            <a:endParaRPr lang="en-US" dirty="0"/>
          </a:p>
          <a:p>
            <a:pPr rtl="0" eaLnBrk="1" fontAlgn="t" latinLnBrk="0" hangingPunct="1"/>
            <a:r>
              <a:rPr lang="en-US" sz="1200" b="0" i="0" u="none" strike="noStrike" kern="1200" dirty="0">
                <a:solidFill>
                  <a:schemeClr val="tx1"/>
                </a:solidFill>
                <a:effectLst/>
                <a:latin typeface="Arial" charset="0"/>
                <a:ea typeface="ＭＳ Ｐゴシック" charset="-128"/>
                <a:cs typeface="+mn-cs"/>
              </a:rPr>
              <a:t>(xv) Large drivable milling machines (half-lane and larger)</a:t>
            </a:r>
          </a:p>
          <a:p>
            <a:pPr rtl="0" eaLnBrk="1" fontAlgn="t" latinLnBrk="0" hangingPunct="1"/>
            <a:r>
              <a:rPr lang="en-US" sz="1200" b="0" i="0" u="none" strike="noStrike" kern="1200" dirty="0">
                <a:solidFill>
                  <a:schemeClr val="tx1"/>
                </a:solidFill>
                <a:effectLst/>
                <a:latin typeface="Arial" charset="0"/>
                <a:ea typeface="ＭＳ Ｐゴシック" charset="-128"/>
                <a:cs typeface="+mn-cs"/>
              </a:rPr>
              <a:t>For cuts of any depth on asphalt only: Use machine equipped with exhaust ventilation on drum enclosure and supplemental water sprays designed to suppress dust.                                                           Operate and maintain machine to minimize dust emissions. For cuts of four inches in depth or less on any substrate: Use machine equipped with exhaust ventilation on drum enclosure and supplemental water sprays designed to suppress dust. Operate and maintain machine to minimize dust emissions. OR Use a machine equipped with supplemental water spray designed to suppress dust. Water must be combined with a surfactant. Operate and maintain machine to minimize dust emissions.</a:t>
            </a:r>
          </a:p>
          <a:p>
            <a:pPr rtl="0" eaLnBrk="1" fontAlgn="t" latinLnBrk="0" hangingPunct="1"/>
            <a:endParaRPr lang="en-US" sz="1200" b="0" i="0" u="none" strike="noStrike" kern="1200" dirty="0">
              <a:solidFill>
                <a:schemeClr val="tx1"/>
              </a:solidFill>
              <a:effectLst/>
              <a:latin typeface="Arial" charset="0"/>
              <a:ea typeface="ＭＳ Ｐゴシック" charset="-128"/>
              <a:cs typeface="+mn-cs"/>
            </a:endParaRPr>
          </a:p>
          <a:p>
            <a:pPr rtl="0" eaLnBrk="1" fontAlgn="t" latinLnBrk="0" hangingPunct="1"/>
            <a:r>
              <a:rPr lang="en-US" sz="1200" b="0" i="0" u="none" strike="noStrike" kern="1200" dirty="0">
                <a:solidFill>
                  <a:schemeClr val="tx1"/>
                </a:solidFill>
                <a:effectLst/>
                <a:latin typeface="Arial" charset="0"/>
                <a:ea typeface="ＭＳ Ｐゴシック" charset="-128"/>
                <a:cs typeface="+mn-cs"/>
              </a:rPr>
              <a:t>(xv) Large drivable milling machines (half-lane and larger)</a:t>
            </a:r>
          </a:p>
          <a:p>
            <a:pPr rtl="0" eaLnBrk="1" fontAlgn="t" latinLnBrk="0" hangingPunct="1"/>
            <a:r>
              <a:rPr lang="en-US" sz="1200" b="0" i="0" u="none" strike="noStrike" kern="1200" dirty="0">
                <a:solidFill>
                  <a:schemeClr val="tx1"/>
                </a:solidFill>
                <a:effectLst/>
                <a:latin typeface="Arial" charset="0"/>
                <a:ea typeface="ＭＳ Ｐゴシック" charset="-128"/>
                <a:cs typeface="+mn-cs"/>
              </a:rPr>
              <a:t>For cuts of any depth on asphalt only: Use machine equipped with exhaust ventilation on drum enclosure and supplemental water sprays designed to suppress dust.                                                           Operate and maintain machine to minimize dust emissions. For cuts of four inches in depth or less on any substrate: Use machine equipped with exhaust ventilation on drum enclosure and supplemental water sprays designed to suppress dust. Operate and maintain machine to minimize dust emissions. OR Use a machine equipped with supplemental water spray designed to suppress dust. Water must be combined with a surfactant. Operate and maintain machine to minimize dust emissions.</a:t>
            </a:r>
          </a:p>
          <a:p>
            <a:pPr rtl="0" eaLnBrk="1" fontAlgn="t" latinLnBrk="0" hangingPunct="1"/>
            <a:endParaRPr lang="en-US" sz="1200" b="0" i="0" u="none" strike="noStrike" kern="1200" dirty="0">
              <a:solidFill>
                <a:schemeClr val="tx1"/>
              </a:solidFill>
              <a:effectLst/>
              <a:latin typeface="Arial" charset="0"/>
              <a:ea typeface="ＭＳ Ｐゴシック"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59</a:t>
            </a:fld>
            <a:endParaRPr lang="en-US" dirty="0"/>
          </a:p>
        </p:txBody>
      </p:sp>
    </p:spTree>
    <p:extLst>
      <p:ext uri="{BB962C8B-B14F-4D97-AF65-F5344CB8AC3E}">
        <p14:creationId xmlns:p14="http://schemas.microsoft.com/office/powerpoint/2010/main" val="3290789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shall inform</a:t>
            </a:r>
            <a:r>
              <a:rPr lang="en-US" baseline="0" dirty="0"/>
              <a:t> students of the general rules and expectations:</a:t>
            </a:r>
          </a:p>
          <a:p>
            <a:endParaRPr lang="en-US" baseline="0" dirty="0"/>
          </a:p>
          <a:p>
            <a:r>
              <a:rPr lang="en-US" dirty="0"/>
              <a:t>There is </a:t>
            </a:r>
            <a:r>
              <a:rPr lang="en-US" dirty="0">
                <a:solidFill>
                  <a:srgbClr val="FF0000"/>
                </a:solidFill>
              </a:rPr>
              <a:t>NO</a:t>
            </a:r>
            <a:r>
              <a:rPr lang="en-US" baseline="0" dirty="0"/>
              <a:t> use of any recording devices either for sound or video while in the classroom. All materials are the property of USF OTI and may not be reproduced without the exclusive written authority of the USF OTI. </a:t>
            </a:r>
          </a:p>
          <a:p>
            <a:r>
              <a:rPr lang="en-US" baseline="0" dirty="0"/>
              <a:t>Computers are not required in this course and should not be used during class. </a:t>
            </a:r>
          </a:p>
          <a:p>
            <a:r>
              <a:rPr lang="en-US" baseline="0" dirty="0"/>
              <a:t>Regular breaks will be provided throughout the course including a lunch. </a:t>
            </a:r>
          </a:p>
          <a:p>
            <a:r>
              <a:rPr lang="en-US" baseline="0" dirty="0"/>
              <a:t>All students are reminded that all class discussions and comments must keep diversity in mind and refrain from making comments that maybe offensive to any student or the instructor. Please maintain a professional attitude. </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6</a:t>
            </a:fld>
            <a:endParaRPr lang="en-US" dirty="0"/>
          </a:p>
        </p:txBody>
      </p:sp>
    </p:spTree>
    <p:extLst>
      <p:ext uri="{BB962C8B-B14F-4D97-AF65-F5344CB8AC3E}">
        <p14:creationId xmlns:p14="http://schemas.microsoft.com/office/powerpoint/2010/main" val="23410778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t>Instructor will go over details and use of Table</a:t>
            </a:r>
            <a:r>
              <a:rPr lang="en-US" sz="1200" b="0" baseline="0" dirty="0"/>
              <a:t> 1</a:t>
            </a:r>
            <a:r>
              <a:rPr lang="en-US" sz="1200" b="0" dirty="0"/>
              <a:t>: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Arial" charset="0"/>
                <a:ea typeface="ＭＳ Ｐゴシック" charset="-128"/>
                <a:cs typeface="+mn-cs"/>
              </a:rPr>
              <a:t>Focus on the 1st column with the tools for this section.</a:t>
            </a:r>
          </a:p>
          <a:p>
            <a:endParaRPr lang="en-US" dirty="0"/>
          </a:p>
          <a:p>
            <a:r>
              <a:rPr lang="en-US" dirty="0"/>
              <a:t>(xvi) Crushing machines</a:t>
            </a:r>
          </a:p>
          <a:p>
            <a:r>
              <a:rPr lang="en-US" dirty="0"/>
              <a:t>Use equipment designed to deliver water spray or mist for dust suppression at crusher and other points where dust is generated (e.g., hoppers, conveyers, sieves/sizing or vibrating components, and discharge points). Operate and maintain machine in accordance with manufacturer’s instructions to minimize dust emissions. Use a ventilated booth that provides fresh, climate-controlled air to the operator, or a remote control station.</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60</a:t>
            </a:fld>
            <a:endParaRPr lang="en-US" dirty="0"/>
          </a:p>
        </p:txBody>
      </p:sp>
    </p:spTree>
    <p:extLst>
      <p:ext uri="{BB962C8B-B14F-4D97-AF65-F5344CB8AC3E}">
        <p14:creationId xmlns:p14="http://schemas.microsoft.com/office/powerpoint/2010/main" val="8981771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ct val="30000"/>
              </a:spcBef>
              <a:spcAft>
                <a:spcPct val="0"/>
              </a:spcAft>
              <a:buClrTx/>
              <a:buSzTx/>
              <a:buFontTx/>
              <a:buNone/>
              <a:tabLst/>
              <a:defRPr/>
            </a:pPr>
            <a:r>
              <a:rPr lang="en-US" sz="1200" b="0" dirty="0"/>
              <a:t>Instructor will go over details and use of Table</a:t>
            </a:r>
            <a:r>
              <a:rPr lang="en-US" sz="1200" b="0" baseline="0" dirty="0"/>
              <a:t> 1</a:t>
            </a:r>
            <a:r>
              <a:rPr lang="en-US" sz="1200" b="0" dirty="0"/>
              <a:t>: </a:t>
            </a:r>
          </a:p>
          <a:p>
            <a:pPr rtl="0" eaLnBrk="1" fontAlgn="t" latinLnBrk="0" hangingPunct="1"/>
            <a:endParaRPr lang="en-US" sz="1200" b="0" i="0" u="none" strike="noStrike" kern="1200" dirty="0">
              <a:solidFill>
                <a:schemeClr val="tx1"/>
              </a:solidFill>
              <a:effectLst/>
              <a:latin typeface="Arial" charset="0"/>
              <a:ea typeface="ＭＳ Ｐゴシック" charset="-128"/>
              <a:cs typeface="+mn-cs"/>
            </a:endParaRPr>
          </a:p>
          <a:p>
            <a:pPr marL="0" marR="0" lvl="0" indent="0" algn="l" defTabSz="914400" rtl="0" eaLnBrk="1" fontAlgn="t" latinLnBrk="0" hangingPunct="1">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Arial" charset="0"/>
                <a:ea typeface="ＭＳ Ｐゴシック" charset="-128"/>
                <a:cs typeface="+mn-cs"/>
              </a:rPr>
              <a:t>Focus on the 1st column with the tools for this section.</a:t>
            </a:r>
          </a:p>
          <a:p>
            <a:pPr rtl="0" eaLnBrk="1" fontAlgn="t" latinLnBrk="0" hangingPunct="1"/>
            <a:endParaRPr lang="en-US" sz="1200" b="0" i="0" u="none" strike="noStrike" kern="1200" dirty="0">
              <a:solidFill>
                <a:schemeClr val="tx1"/>
              </a:solidFill>
              <a:effectLst/>
              <a:latin typeface="Arial" charset="0"/>
              <a:ea typeface="ＭＳ Ｐゴシック" charset="-128"/>
              <a:cs typeface="+mn-cs"/>
            </a:endParaRPr>
          </a:p>
          <a:p>
            <a:pPr rtl="0" eaLnBrk="1" fontAlgn="t" latinLnBrk="0" hangingPunct="1"/>
            <a:r>
              <a:rPr lang="en-US" sz="1200" b="0" i="0" u="none" strike="noStrike" kern="1200" dirty="0">
                <a:solidFill>
                  <a:schemeClr val="tx1"/>
                </a:solidFill>
                <a:effectLst/>
                <a:latin typeface="Arial" charset="0"/>
                <a:ea typeface="ＭＳ Ｐゴシック" charset="-128"/>
                <a:cs typeface="+mn-cs"/>
              </a:rPr>
              <a:t>(xvii) Heavy equipment and utility vehicles used to abrade or fracture silica containing materials (e.g., hoe-ramming, rock ripping) or used during demolition activities involving silica-containing materials Operate equipment from within an enclosed cab. When employees outside of the cab are engaged in the task, apply water and/or dust suppressants as necessary to minimize dust emissions.</a:t>
            </a:r>
          </a:p>
          <a:p>
            <a:pPr rtl="0" eaLnBrk="1" fontAlgn="t" latinLnBrk="0" hangingPunct="1"/>
            <a:endParaRPr lang="en-US" sz="1200" b="0" i="0" u="none" strike="noStrike" kern="1200" dirty="0">
              <a:solidFill>
                <a:schemeClr val="tx1"/>
              </a:solidFill>
              <a:effectLst/>
              <a:latin typeface="Arial" charset="0"/>
              <a:ea typeface="ＭＳ Ｐゴシック" charset="-128"/>
              <a:cs typeface="+mn-cs"/>
            </a:endParaRPr>
          </a:p>
          <a:p>
            <a:pPr rtl="0" eaLnBrk="1" fontAlgn="t" latinLnBrk="0" hangingPunct="1"/>
            <a:r>
              <a:rPr lang="en-US" sz="1200" b="0" i="0" u="none" strike="noStrike" kern="1200" dirty="0">
                <a:solidFill>
                  <a:schemeClr val="tx1"/>
                </a:solidFill>
                <a:effectLst/>
                <a:latin typeface="Arial" charset="0"/>
                <a:ea typeface="ＭＳ Ｐゴシック" charset="-128"/>
                <a:cs typeface="+mn-cs"/>
              </a:rPr>
              <a:t>(xviii) Heavy equipment and utility vehicles for tasks such as grading and excavating but not including: demolishing, abrading, or fracturing silica containing materials</a:t>
            </a:r>
          </a:p>
          <a:p>
            <a:pPr rtl="0" eaLnBrk="1" fontAlgn="t" latinLnBrk="0" hangingPunct="1"/>
            <a:r>
              <a:rPr lang="en-US" sz="1200" b="0" i="0" u="none" strike="noStrike" kern="1200" dirty="0">
                <a:solidFill>
                  <a:schemeClr val="tx1"/>
                </a:solidFill>
                <a:effectLst/>
                <a:latin typeface="Arial" charset="0"/>
                <a:ea typeface="ＭＳ Ｐゴシック" charset="-128"/>
                <a:cs typeface="+mn-cs"/>
              </a:rPr>
              <a:t>Apply water and/or dust suppressants as necessary to minimize dust emissions. OR When the equipment operator is the only employee engaged in the task, operate equipment from within an enclosed cab.</a:t>
            </a:r>
          </a:p>
          <a:p>
            <a:pPr rtl="0" eaLnBrk="1" fontAlgn="t" latinLnBrk="0" hangingPunct="1"/>
            <a:endParaRPr lang="en-US" sz="1200" b="0" i="0" u="none" strike="noStrike" kern="1200" dirty="0">
              <a:solidFill>
                <a:schemeClr val="tx1"/>
              </a:solidFill>
              <a:effectLst/>
              <a:latin typeface="Arial" charset="0"/>
              <a:ea typeface="ＭＳ Ｐゴシック"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61</a:t>
            </a:fld>
            <a:endParaRPr lang="en-US" dirty="0"/>
          </a:p>
        </p:txBody>
      </p:sp>
    </p:spTree>
    <p:extLst>
      <p:ext uri="{BB962C8B-B14F-4D97-AF65-F5344CB8AC3E}">
        <p14:creationId xmlns:p14="http://schemas.microsoft.com/office/powerpoint/2010/main" val="34841202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b="0" dirty="0"/>
              <a:t>Instructor will go over what employers are covered under the standard must do: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400"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b="0" i="0" u="none" strike="noStrike" kern="1200" dirty="0">
                <a:solidFill>
                  <a:schemeClr val="tx1"/>
                </a:solidFill>
                <a:effectLst/>
                <a:latin typeface="Arial" charset="0"/>
                <a:ea typeface="ＭＳ Ｐゴシック" charset="-128"/>
                <a:cs typeface="+mn-cs"/>
              </a:rPr>
              <a:t>Focus on the 1st column with the tools for this section.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400" b="0" dirty="0"/>
          </a:p>
          <a:p>
            <a:pPr marL="0" indent="0">
              <a:buNone/>
            </a:pPr>
            <a:r>
              <a:rPr lang="en-US" sz="1400" dirty="0"/>
              <a:t>All employers covered by the standard must: </a:t>
            </a:r>
          </a:p>
          <a:p>
            <a:r>
              <a:rPr lang="en-US" sz="1200" dirty="0"/>
              <a:t>Provide </a:t>
            </a:r>
            <a:r>
              <a:rPr lang="en-US" sz="1200" u="sng" dirty="0"/>
              <a:t>respiratory protection </a:t>
            </a:r>
            <a:r>
              <a:rPr lang="en-US" sz="1200" dirty="0"/>
              <a:t>when required; </a:t>
            </a:r>
          </a:p>
          <a:p>
            <a:r>
              <a:rPr lang="en-US" sz="1200" dirty="0"/>
              <a:t>Restrict </a:t>
            </a:r>
            <a:r>
              <a:rPr lang="en-US" sz="1200" u="sng" dirty="0"/>
              <a:t>housekeeping practices </a:t>
            </a:r>
            <a:r>
              <a:rPr lang="en-US" sz="1200" dirty="0"/>
              <a:t>that expose employees to respirable crystalline silica where feasible alternatives are available; </a:t>
            </a:r>
          </a:p>
          <a:p>
            <a:r>
              <a:rPr lang="en-US" sz="1200" dirty="0"/>
              <a:t>Establish and implement a </a:t>
            </a:r>
            <a:r>
              <a:rPr lang="en-US" sz="1200" u="sng" dirty="0"/>
              <a:t>written exposure control plan</a:t>
            </a:r>
            <a:r>
              <a:rPr lang="en-US" sz="1200" dirty="0"/>
              <a:t>, including designating a </a:t>
            </a:r>
            <a:r>
              <a:rPr lang="en-US" sz="1200" u="sng" dirty="0"/>
              <a:t>competent person</a:t>
            </a:r>
            <a:r>
              <a:rPr lang="en-US" sz="1200" dirty="0"/>
              <a:t>; </a:t>
            </a:r>
          </a:p>
          <a:p>
            <a:r>
              <a:rPr lang="en-US" sz="1200" dirty="0"/>
              <a:t>Offer </a:t>
            </a:r>
            <a:r>
              <a:rPr lang="en-US" sz="1200" u="sng" dirty="0"/>
              <a:t>medical exams </a:t>
            </a:r>
            <a:r>
              <a:rPr lang="en-US" sz="1200" dirty="0"/>
              <a:t>to employees who will be required to wear a respirator under the standard for 30 or more days a year; </a:t>
            </a:r>
          </a:p>
          <a:p>
            <a:r>
              <a:rPr lang="en-US" sz="1200" u="sng" dirty="0"/>
              <a:t>Communicate hazards </a:t>
            </a:r>
            <a:r>
              <a:rPr lang="en-US" sz="1200" dirty="0"/>
              <a:t>and train employees; and </a:t>
            </a:r>
          </a:p>
          <a:p>
            <a:r>
              <a:rPr lang="en-US" sz="1200" u="sng" dirty="0"/>
              <a:t>Keep records </a:t>
            </a:r>
            <a:r>
              <a:rPr lang="en-US" sz="1200" dirty="0"/>
              <a:t>of medical examinations.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62</a:t>
            </a:fld>
            <a:endParaRPr lang="en-US" dirty="0"/>
          </a:p>
        </p:txBody>
      </p:sp>
    </p:spTree>
    <p:extLst>
      <p:ext uri="{BB962C8B-B14F-4D97-AF65-F5344CB8AC3E}">
        <p14:creationId xmlns:p14="http://schemas.microsoft.com/office/powerpoint/2010/main" val="411780358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t>Instructor will go over what employers are required to have in the written plan if thy are covered under the silica standard: Silica requires a written exposure control plan. This </a:t>
            </a:r>
            <a:r>
              <a:rPr lang="en-US" sz="1200" b="1" dirty="0"/>
              <a:t>written exposure control plan</a:t>
            </a:r>
            <a:r>
              <a:rPr lang="en-US" sz="1200" dirty="0"/>
              <a:t> describe workplace exposures and ways to reduce those exposures, such as engineering controls, work practices, housekeeping methods, and restricting access to areas where high exposures occur.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63</a:t>
            </a:fld>
            <a:endParaRPr lang="en-US" dirty="0"/>
          </a:p>
        </p:txBody>
      </p:sp>
    </p:spTree>
    <p:extLst>
      <p:ext uri="{BB962C8B-B14F-4D97-AF65-F5344CB8AC3E}">
        <p14:creationId xmlns:p14="http://schemas.microsoft.com/office/powerpoint/2010/main" val="63164661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t>Instructor will go over what employers are required to have in the written plan: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The plans improve employee protections by making sure that employers identify all exposures and controls to prevent overexposures. Such plans are also important for letting employees know what kind of protections they should expect to see on the job.</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64</a:t>
            </a:fld>
            <a:endParaRPr lang="en-US" dirty="0"/>
          </a:p>
        </p:txBody>
      </p:sp>
    </p:spTree>
    <p:extLst>
      <p:ext uri="{BB962C8B-B14F-4D97-AF65-F5344CB8AC3E}">
        <p14:creationId xmlns:p14="http://schemas.microsoft.com/office/powerpoint/2010/main" val="103221670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b="0" dirty="0"/>
              <a:t>Instructor will go over what employers are required to have in the written plan: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400" b="0" dirty="0"/>
          </a:p>
          <a:p>
            <a:pPr marL="0" indent="0">
              <a:buNone/>
            </a:pPr>
            <a:r>
              <a:rPr lang="en-US" sz="1400" dirty="0"/>
              <a:t>The written exposure control plan must include a description of all workplace tasks involving exposures to respirable crystalline silica. </a:t>
            </a:r>
          </a:p>
          <a:p>
            <a:r>
              <a:rPr lang="en-US" sz="1200" dirty="0"/>
              <a:t>It must list all tasks that employees perform that could expose them to respirable crystalline silica dust, and describe the equipment used and factors that affect exposures, such as the types of silica-containing materials handled in those tasks (concrete or tile), weather conditions (wind or humidity), soil types (clay versus rock), and </a:t>
            </a:r>
          </a:p>
          <a:p>
            <a:r>
              <a:rPr lang="en-US" sz="1200" dirty="0"/>
              <a:t>List if tasks are done outdoors versus indoors or in other enclosed locations. In addition (</a:t>
            </a:r>
            <a:r>
              <a:rPr lang="en-US" baseline="0" dirty="0"/>
              <a:t>Advance to the next slide.)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65</a:t>
            </a:fld>
            <a:endParaRPr lang="en-US" dirty="0"/>
          </a:p>
        </p:txBody>
      </p:sp>
    </p:spTree>
    <p:extLst>
      <p:ext uri="{BB962C8B-B14F-4D97-AF65-F5344CB8AC3E}">
        <p14:creationId xmlns:p14="http://schemas.microsoft.com/office/powerpoint/2010/main" val="152405124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b="0" dirty="0"/>
              <a:t>Instructor will go over what employers are required to have in the written plan: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400" b="0" dirty="0"/>
          </a:p>
          <a:p>
            <a:pPr marL="0" indent="0">
              <a:buNone/>
            </a:pPr>
            <a:r>
              <a:rPr lang="en-US" sz="1400" dirty="0"/>
              <a:t>In addition, the plan must include a description of engineering controls, work practices, and respiratory protection used to limit employee exposure to respirable crystalline silica for each task. Some of the examples would be:</a:t>
            </a:r>
          </a:p>
          <a:p>
            <a:r>
              <a:rPr lang="en-US" sz="1200" dirty="0"/>
              <a:t>Manufacturer’s recommended air flow</a:t>
            </a:r>
          </a:p>
          <a:p>
            <a:r>
              <a:rPr lang="en-US" sz="1200" dirty="0"/>
              <a:t>Filter with 99 percent efficiency, </a:t>
            </a:r>
          </a:p>
          <a:p>
            <a:r>
              <a:rPr lang="en-US" sz="1200" dirty="0"/>
              <a:t>Effective work practices, as in checking that water nozzles are not plugged, and if required, </a:t>
            </a:r>
          </a:p>
          <a:p>
            <a:r>
              <a:rPr lang="en-US" sz="1200" dirty="0"/>
              <a:t>Appropriate respiratory protection, like a respirator with an APF of 10. </a:t>
            </a:r>
          </a:p>
          <a:p>
            <a:r>
              <a:rPr lang="en-US" sz="1200" dirty="0"/>
              <a:t>Employers could also describe signs that controls are not working effectively</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66</a:t>
            </a:fld>
            <a:endParaRPr lang="en-US" dirty="0"/>
          </a:p>
        </p:txBody>
      </p:sp>
    </p:spTree>
    <p:extLst>
      <p:ext uri="{BB962C8B-B14F-4D97-AF65-F5344CB8AC3E}">
        <p14:creationId xmlns:p14="http://schemas.microsoft.com/office/powerpoint/2010/main" val="126553653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t>Instructor will go over what employers are required to have in the written plan: </a:t>
            </a:r>
          </a:p>
          <a:p>
            <a:pPr marL="0" indent="0">
              <a:buNone/>
            </a:pPr>
            <a:endParaRPr lang="en-US" sz="1200" dirty="0"/>
          </a:p>
          <a:p>
            <a:pPr marL="0" indent="0">
              <a:buNone/>
            </a:pPr>
            <a:r>
              <a:rPr lang="en-US" sz="1200" dirty="0"/>
              <a:t>An important part of this section of the written exposure control plan is especially important for construction employers who use controls in Table 1, because they are not required to measure exposures to make sure that controls are working. It includes information such as manufacturer’s instructions for operating and maintaining tools to decrease dust, when possible, demonstrates that the employer has a complete understanding of those instructions and is using them to control dust.</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67</a:t>
            </a:fld>
            <a:endParaRPr lang="en-US" dirty="0"/>
          </a:p>
        </p:txBody>
      </p:sp>
    </p:spTree>
    <p:extLst>
      <p:ext uri="{BB962C8B-B14F-4D97-AF65-F5344CB8AC3E}">
        <p14:creationId xmlns:p14="http://schemas.microsoft.com/office/powerpoint/2010/main" val="252964918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t>Instructor is to review the Example: (Read the slide) </a:t>
            </a:r>
            <a:r>
              <a:rPr lang="en-US" sz="1200" dirty="0"/>
              <a:t>When cutting bricks using a stationary masonry saw, Table 1 will be fully and properly implemented, including using a saw with an integrated water delivery system that delivers a steady stream of water to the cutting blade. The saw operator will make sure that enough water for the saw is available before starting to cut, and that a steady stream of water can be seen while cutting. The operator will change water, when needed, to maintain flow of water to the blade. Use the stationary masonry saw in accordance with manufacturer’s instructions to minimize the release of visible dust. Inspect dust controls daily to make sure they are functioning properly. Stop work and adjust controls if you see an increase in visible dust. </a:t>
            </a:r>
          </a:p>
          <a:p>
            <a:pPr marL="0" indent="0">
              <a:buNone/>
            </a:pPr>
            <a:endParaRPr lang="en-US" sz="1200" dirty="0"/>
          </a:p>
          <a:p>
            <a:pPr marL="0" indent="0">
              <a:buNone/>
            </a:pPr>
            <a:r>
              <a:rPr lang="en-US" sz="1200" dirty="0"/>
              <a:t>Have the students discuss and decide if respiratory protection is required. Advance to show answer once they have an</a:t>
            </a:r>
            <a:r>
              <a:rPr lang="en-US" sz="1200" baseline="0" dirty="0"/>
              <a:t> answer. </a:t>
            </a:r>
            <a:endParaRPr lang="en-US" sz="1200" dirty="0"/>
          </a:p>
          <a:p>
            <a:pPr marL="0" indent="0">
              <a:buNone/>
            </a:pPr>
            <a:endParaRPr lang="en-US" sz="1200" dirty="0"/>
          </a:p>
          <a:p>
            <a:pPr marL="0" indent="0">
              <a:buNone/>
            </a:pPr>
            <a:r>
              <a:rPr lang="en-US" sz="1200" b="1" dirty="0">
                <a:solidFill>
                  <a:srgbClr val="FF0000"/>
                </a:solidFill>
              </a:rPr>
              <a:t>Answer: </a:t>
            </a:r>
            <a:r>
              <a:rPr lang="en-US" sz="1200" dirty="0">
                <a:solidFill>
                  <a:srgbClr val="FF0000"/>
                </a:solidFill>
              </a:rPr>
              <a:t>Respiratory protection is not required. The method used</a:t>
            </a:r>
            <a:r>
              <a:rPr lang="en-US" sz="1200" baseline="0" dirty="0">
                <a:solidFill>
                  <a:srgbClr val="FF0000"/>
                </a:solidFill>
              </a:rPr>
              <a:t> will provide adequate protection for the employee with a steady stream of water. As long as they have the required flow that the manufacture requires for the equipment. Regular changing of the water is required if it is a closed system. </a:t>
            </a:r>
            <a:endParaRPr lang="en-US" sz="1200" dirty="0">
              <a:solidFill>
                <a:srgbClr val="FF0000"/>
              </a:solidFill>
            </a:endParaRP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68</a:t>
            </a:fld>
            <a:endParaRPr lang="en-US" dirty="0"/>
          </a:p>
        </p:txBody>
      </p:sp>
    </p:spTree>
    <p:extLst>
      <p:ext uri="{BB962C8B-B14F-4D97-AF65-F5344CB8AC3E}">
        <p14:creationId xmlns:p14="http://schemas.microsoft.com/office/powerpoint/2010/main" val="385935917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t>Instructor is to review the Example: (Read the slide) </a:t>
            </a:r>
            <a:r>
              <a:rPr lang="en-US" sz="1200" dirty="0"/>
              <a:t>When cutting bricks using a stationary masonry saw, Table 1 will be fully and properly implemented, including using a saw with an integrated water delivery system that delivers a steady stream of water to the cutting blade. The saw operator will make sure that enough water for the saw is available before starting to cut, and that a steady stream of water can be seen while cutting. The operator will change water, when needed, to maintain flow of water to the blade. Use the stationary masonry saw in accordance with manufacturer’s instructions to minimize the release of visible dust. Inspect dust controls daily to make sure they are functioning properly. Stop work and adjust controls if you see an increase in visible dust. </a:t>
            </a:r>
          </a:p>
          <a:p>
            <a:pPr marL="0" indent="0">
              <a:buNone/>
            </a:pPr>
            <a:endParaRPr lang="en-US" sz="1200" dirty="0"/>
          </a:p>
          <a:p>
            <a:pPr marL="0" indent="0">
              <a:buNone/>
            </a:pPr>
            <a:r>
              <a:rPr lang="en-US" sz="1200" dirty="0"/>
              <a:t>Have the students discuss and decide if respiratory protection is required. Advance to show answer once they have an</a:t>
            </a:r>
            <a:r>
              <a:rPr lang="en-US" sz="1200" baseline="0" dirty="0"/>
              <a:t> answer. </a:t>
            </a:r>
            <a:endParaRPr lang="en-US" sz="1200" dirty="0"/>
          </a:p>
          <a:p>
            <a:pPr marL="0" indent="0">
              <a:buNone/>
            </a:pPr>
            <a:endParaRPr lang="en-US" sz="1200" dirty="0"/>
          </a:p>
          <a:p>
            <a:pPr marL="0" indent="0">
              <a:buNone/>
            </a:pPr>
            <a:r>
              <a:rPr lang="en-US" sz="1200" b="1" dirty="0">
                <a:solidFill>
                  <a:srgbClr val="FF0000"/>
                </a:solidFill>
              </a:rPr>
              <a:t>Answer: </a:t>
            </a:r>
            <a:r>
              <a:rPr lang="en-US" sz="1200" dirty="0">
                <a:solidFill>
                  <a:srgbClr val="FF0000"/>
                </a:solidFill>
              </a:rPr>
              <a:t>Respiratory protection is not required. The method used</a:t>
            </a:r>
            <a:r>
              <a:rPr lang="en-US" sz="1200" baseline="0" dirty="0">
                <a:solidFill>
                  <a:srgbClr val="FF0000"/>
                </a:solidFill>
              </a:rPr>
              <a:t> will provide adequate protection for the employee with a steady stream of water. As long as they have the required flow that the manufacture requires for the equipment. Regular changing of the water is required if it is a closed system. </a:t>
            </a:r>
            <a:endParaRPr lang="en-US" sz="1200" dirty="0">
              <a:solidFill>
                <a:srgbClr val="FF0000"/>
              </a:solidFill>
            </a:endParaRP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69</a:t>
            </a:fld>
            <a:endParaRPr lang="en-US" dirty="0"/>
          </a:p>
        </p:txBody>
      </p:sp>
    </p:spTree>
    <p:extLst>
      <p:ext uri="{BB962C8B-B14F-4D97-AF65-F5344CB8AC3E}">
        <p14:creationId xmlns:p14="http://schemas.microsoft.com/office/powerpoint/2010/main" val="397576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instructor shall go over the course matrix</a:t>
            </a:r>
            <a:r>
              <a:rPr lang="en-US" baseline="0" dirty="0"/>
              <a:t> schedule.</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r>
              <a:rPr lang="en-US" dirty="0"/>
              <a:t> </a:t>
            </a:r>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7</a:t>
            </a:fld>
            <a:endParaRPr lang="en-US" dirty="0"/>
          </a:p>
        </p:txBody>
      </p:sp>
    </p:spTree>
    <p:extLst>
      <p:ext uri="{BB962C8B-B14F-4D97-AF65-F5344CB8AC3E}">
        <p14:creationId xmlns:p14="http://schemas.microsoft.com/office/powerpoint/2010/main" val="117484225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t>Instructor will continue to go over what employers are required to have in the written plan: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The written plan must include a description of the housekeeping methods used to limit employee exposure to respirable crystalline silica. While employees are cleaning, dust can become airborne and expose them to silica. We will be discussing this section in more detail at the end of the course.</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70</a:t>
            </a:fld>
            <a:endParaRPr lang="en-US" dirty="0"/>
          </a:p>
        </p:txBody>
      </p:sp>
    </p:spTree>
    <p:extLst>
      <p:ext uri="{BB962C8B-B14F-4D97-AF65-F5344CB8AC3E}">
        <p14:creationId xmlns:p14="http://schemas.microsoft.com/office/powerpoint/2010/main" val="109774832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t>Instructor will go over what employers are required to have in the written plan: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The written plan must include a description of the procedures used to restrict access to work areas, when necessary, to limit the number of employees exposed to respirable crystalline silica and the levels to which they are exposed, including exposures generated by other employers or self-employed workers. It is important to keep others out of the area while work is going on that may expose them to the silica dust.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71</a:t>
            </a:fld>
            <a:endParaRPr lang="en-US" dirty="0"/>
          </a:p>
        </p:txBody>
      </p:sp>
    </p:spTree>
    <p:extLst>
      <p:ext uri="{BB962C8B-B14F-4D97-AF65-F5344CB8AC3E}">
        <p14:creationId xmlns:p14="http://schemas.microsoft.com/office/powerpoint/2010/main" val="91926380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t>Instructor will go over how employers are required prevent access to areas with hazards of silica::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dirty="0"/>
          </a:p>
          <a:p>
            <a:pPr marL="0" indent="0">
              <a:buNone/>
            </a:pPr>
            <a:r>
              <a:rPr lang="en-US" sz="1200" b="1" dirty="0"/>
              <a:t>The housekeeping section of the plan must describe how the employer restricts access to prevent exposures, such as</a:t>
            </a:r>
            <a:r>
              <a:rPr lang="en-US" sz="1200" dirty="0"/>
              <a:t>: </a:t>
            </a:r>
          </a:p>
          <a:p>
            <a:r>
              <a:rPr lang="en-US" sz="1200" dirty="0"/>
              <a:t>Scheduling certain tasks when others are not around, </a:t>
            </a:r>
          </a:p>
          <a:p>
            <a:r>
              <a:rPr lang="en-US" sz="1200" dirty="0"/>
              <a:t>Telling employees to stay out of areas where dust is generated, </a:t>
            </a:r>
          </a:p>
          <a:p>
            <a:r>
              <a:rPr lang="en-US" sz="1200" dirty="0"/>
              <a:t>Moving employees to an area where they are not exposed to dust, or </a:t>
            </a:r>
          </a:p>
          <a:p>
            <a:r>
              <a:rPr lang="en-US" sz="1200" dirty="0"/>
              <a:t>Posting warning signs.</a:t>
            </a:r>
          </a:p>
          <a:p>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72</a:t>
            </a:fld>
            <a:endParaRPr lang="en-US" dirty="0"/>
          </a:p>
        </p:txBody>
      </p:sp>
    </p:spTree>
    <p:extLst>
      <p:ext uri="{BB962C8B-B14F-4D97-AF65-F5344CB8AC3E}">
        <p14:creationId xmlns:p14="http://schemas.microsoft.com/office/powerpoint/2010/main" val="215441489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t>Instructor will go over how employers are required prevent access to areas with hazards of silica::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The employer or competent person must also restrict access, when needed, for exposures generated by another employer or self employed person.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73</a:t>
            </a:fld>
            <a:endParaRPr lang="en-US" dirty="0"/>
          </a:p>
        </p:txBody>
      </p:sp>
    </p:spTree>
    <p:extLst>
      <p:ext uri="{BB962C8B-B14F-4D97-AF65-F5344CB8AC3E}">
        <p14:creationId xmlns:p14="http://schemas.microsoft.com/office/powerpoint/2010/main" val="207038255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t>Instructor will go over when employers are required to review the written plan: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Each year the competent person must review the respirable crystalline silica written exposure control plan to ensure that it is effective and still within the standards to control silica exposure. With new technology and innovations, there maybe new tools or equipment that is more effective at reducing exposure.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74</a:t>
            </a:fld>
            <a:endParaRPr lang="en-US" dirty="0"/>
          </a:p>
        </p:txBody>
      </p:sp>
    </p:spTree>
    <p:extLst>
      <p:ext uri="{BB962C8B-B14F-4D97-AF65-F5344CB8AC3E}">
        <p14:creationId xmlns:p14="http://schemas.microsoft.com/office/powerpoint/2010/main" val="292013626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t>Instructor will go over who employers are required to have review the written plan: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Employees must be allow to be view or copy the written exposure control plan by the standard, or their designated representative, and representatives from OSHA or NIOSH, upon request.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75</a:t>
            </a:fld>
            <a:endParaRPr lang="en-US" dirty="0"/>
          </a:p>
        </p:txBody>
      </p:sp>
    </p:spTree>
    <p:extLst>
      <p:ext uri="{BB962C8B-B14F-4D97-AF65-F5344CB8AC3E}">
        <p14:creationId xmlns:p14="http://schemas.microsoft.com/office/powerpoint/2010/main" val="293352658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t>Instructor will go over what role the competent person has based on the requirement: As we discussed earlier;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dirty="0"/>
          </a:p>
          <a:p>
            <a:pPr marL="0" indent="0">
              <a:buNone/>
            </a:pPr>
            <a:r>
              <a:rPr lang="en-US" sz="1200" b="1" dirty="0"/>
              <a:t>Competent Person Requirements: </a:t>
            </a:r>
          </a:p>
          <a:p>
            <a:pPr marL="0" indent="0">
              <a:buNone/>
            </a:pPr>
            <a:r>
              <a:rPr lang="en-US" sz="1200" dirty="0"/>
              <a:t>The employer must designate a competent person to frequently and regularly inspect job sites, materials, and equipment to implement the written exposure control plan. A competent person is someone who: </a:t>
            </a:r>
          </a:p>
          <a:p>
            <a:r>
              <a:rPr lang="en-US" sz="1200" dirty="0"/>
              <a:t>Can identify existing and foreseeable respirable crystalline silica hazards; </a:t>
            </a:r>
          </a:p>
          <a:p>
            <a:r>
              <a:rPr lang="en-US" sz="1200" dirty="0"/>
              <a:t>Is authorized to promptly eliminate or minimize silica hazards; and </a:t>
            </a:r>
          </a:p>
          <a:p>
            <a:r>
              <a:rPr lang="en-US" sz="1200" dirty="0"/>
              <a:t>Has the knowledge and ability to implement the written exposure control plan.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76</a:t>
            </a:fld>
            <a:endParaRPr lang="en-US" dirty="0"/>
          </a:p>
        </p:txBody>
      </p:sp>
    </p:spTree>
    <p:extLst>
      <p:ext uri="{BB962C8B-B14F-4D97-AF65-F5344CB8AC3E}">
        <p14:creationId xmlns:p14="http://schemas.microsoft.com/office/powerpoint/2010/main" val="181061074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t>Instructor will go over what employee training is required for the competent</a:t>
            </a:r>
            <a:r>
              <a:rPr lang="en-US" sz="1200" b="0" baseline="0" dirty="0"/>
              <a:t> person:</a:t>
            </a:r>
            <a:endParaRPr lang="en-US" sz="1200" b="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The standard does not require specific training for a competent person. The employer is responsible for determining what training is necessary to provide the knowledge and ability for his or her competent person to implement the written exposure control plan.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77</a:t>
            </a:fld>
            <a:endParaRPr lang="en-US" dirty="0"/>
          </a:p>
        </p:txBody>
      </p:sp>
    </p:spTree>
    <p:extLst>
      <p:ext uri="{BB962C8B-B14F-4D97-AF65-F5344CB8AC3E}">
        <p14:creationId xmlns:p14="http://schemas.microsoft.com/office/powerpoint/2010/main" val="413222672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t>Instructor will go over what employers are required to have in place for medical surveillance and how often it will take place: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The standard </a:t>
            </a:r>
            <a:r>
              <a:rPr lang="en-US" sz="1200" u="none" dirty="0"/>
              <a:t>specifies </a:t>
            </a:r>
            <a:r>
              <a:rPr lang="en-US" sz="1200" dirty="0"/>
              <a:t>which employees must be offered </a:t>
            </a:r>
            <a:r>
              <a:rPr lang="en-US" sz="1200" b="1" dirty="0"/>
              <a:t>medical surveillance</a:t>
            </a:r>
            <a:r>
              <a:rPr lang="en-US" sz="1200" dirty="0"/>
              <a:t>, when and how often the examinations must offered, and </a:t>
            </a:r>
            <a:r>
              <a:rPr lang="en-US" sz="1200" u="none" dirty="0"/>
              <a:t>the tests that make up medical examinations. These will be discussed in the medical section of this course. The standard also specifies the information that the employer must give to the physician or other licensed health care professional (PLHCP) who conducts the examinations and the information that the employer must ensure that the PLHCP provides to the employee and employer.</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78</a:t>
            </a:fld>
            <a:endParaRPr lang="en-US" dirty="0"/>
          </a:p>
        </p:txBody>
      </p:sp>
    </p:spTree>
    <p:extLst>
      <p:ext uri="{BB962C8B-B14F-4D97-AF65-F5344CB8AC3E}">
        <p14:creationId xmlns:p14="http://schemas.microsoft.com/office/powerpoint/2010/main" val="140117488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b="0" dirty="0"/>
              <a:t>Instructor will go over examples: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400" b="0" dirty="0"/>
          </a:p>
          <a:p>
            <a:pPr marL="0" indent="0">
              <a:buNone/>
            </a:pPr>
            <a:r>
              <a:rPr lang="en-US" sz="1400" b="1" dirty="0"/>
              <a:t>Examples of Respiratory Protection Requirements for Employees who do more than one Table 1 Task</a:t>
            </a:r>
          </a:p>
          <a:p>
            <a:pPr marL="0" indent="0">
              <a:buNone/>
            </a:pPr>
            <a:r>
              <a:rPr lang="en-US" sz="1200" dirty="0"/>
              <a:t>An employer anticipates that an employee will use a handheld grinder on a concrete wall outdoors for 3 hours and then use a chipping hammer outdoors for 2 hours (total Table 1 task duration of 5 hours per shift). The employer looks in the “&gt; 4 hour/shift” column for each task to determine that no respiratory protection is required during use of the handheld grinder outdoors, but a respirator with an APF of 10 is required during use of the chipping hammer outdoors.</a:t>
            </a:r>
          </a:p>
          <a:p>
            <a:endParaRPr lang="en-US" dirty="0"/>
          </a:p>
          <a:p>
            <a:r>
              <a:rPr lang="en-US" dirty="0"/>
              <a:t>Students will discuss and form a opinion and share with the class: instructor will click and find that the answer is</a:t>
            </a:r>
            <a:r>
              <a:rPr lang="en-US" baseline="0" dirty="0"/>
              <a:t> correct. </a:t>
            </a:r>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79</a:t>
            </a:fld>
            <a:endParaRPr lang="en-US" dirty="0"/>
          </a:p>
        </p:txBody>
      </p:sp>
    </p:spTree>
    <p:extLst>
      <p:ext uri="{BB962C8B-B14F-4D97-AF65-F5344CB8AC3E}">
        <p14:creationId xmlns:p14="http://schemas.microsoft.com/office/powerpoint/2010/main" val="1119309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will have the students take the Silica Pretest and review the answer after all student have completed the test. </a:t>
            </a:r>
          </a:p>
          <a:p>
            <a:endParaRPr lang="en-US" dirty="0"/>
          </a:p>
          <a:p>
            <a:r>
              <a:rPr lang="en-US" dirty="0"/>
              <a:t>Begin tab</a:t>
            </a:r>
            <a:r>
              <a:rPr lang="en-US" baseline="0" dirty="0"/>
              <a:t> 2</a:t>
            </a:r>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8</a:t>
            </a:fld>
            <a:endParaRPr lang="en-US" dirty="0"/>
          </a:p>
        </p:txBody>
      </p:sp>
    </p:spTree>
    <p:extLst>
      <p:ext uri="{BB962C8B-B14F-4D97-AF65-F5344CB8AC3E}">
        <p14:creationId xmlns:p14="http://schemas.microsoft.com/office/powerpoint/2010/main" val="8411079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b="0" dirty="0"/>
              <a:t>Instructor will go over examples: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400" b="0" dirty="0"/>
          </a:p>
          <a:p>
            <a:pPr marL="0" indent="0">
              <a:buNone/>
            </a:pPr>
            <a:r>
              <a:rPr lang="en-US" sz="1400" b="1" dirty="0"/>
              <a:t>Examples of Respiratory Protection Requirements for Employees who do more than one Table 1 Task</a:t>
            </a:r>
          </a:p>
          <a:p>
            <a:pPr marL="0" indent="0">
              <a:buNone/>
            </a:pPr>
            <a:r>
              <a:rPr lang="en-US" sz="1200" dirty="0"/>
              <a:t>An employer anticipates that an employee will use a handheld grinder on a concrete wall outdoors for 3 hours and then use a chipping hammer outdoors for 2 hours (total Table 1 task duration of 5 hours per shift). The employer looks in the “&gt; 4 hour/shift” column for each task to determine that no respiratory protection is required during use of the handheld grinder outdoors, but a respirator with an APF of 10 is required during use of the chipping hammer outdoors.</a:t>
            </a:r>
          </a:p>
          <a:p>
            <a:endParaRPr lang="en-US" dirty="0"/>
          </a:p>
          <a:p>
            <a:r>
              <a:rPr lang="en-US" dirty="0"/>
              <a:t>Students will discuss and form a opinion and share with the class: instructor will click and find that the answer is</a:t>
            </a:r>
            <a:r>
              <a:rPr lang="en-US" baseline="0" dirty="0"/>
              <a:t> correct. </a:t>
            </a:r>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80</a:t>
            </a:fld>
            <a:endParaRPr lang="en-US" dirty="0"/>
          </a:p>
        </p:txBody>
      </p:sp>
    </p:spTree>
    <p:extLst>
      <p:ext uri="{BB962C8B-B14F-4D97-AF65-F5344CB8AC3E}">
        <p14:creationId xmlns:p14="http://schemas.microsoft.com/office/powerpoint/2010/main" val="222669926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t>Instructor will go over examples: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t>Examples of Respiratory Protection Requirements for Employees who do more than one Table 1 Task</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An employer anticipates that an employee will use a stationary masonry saw to cut bricks for 1 hour and use a handheld power saw to cut concrete indoors for 1 hour over the course of a shift (total Table 1 task duration of two hours per shift). The employer looks in the “≤ 4 hour/shift” column for each task to determine that no respiratory protection is required during use of the stationary masonry saw, but a respirator with an APF of 10 is required during use of the handheld power saw indoors. </a:t>
            </a:r>
          </a:p>
          <a:p>
            <a:endParaRPr lang="en-US" dirty="0"/>
          </a:p>
          <a:p>
            <a:r>
              <a:rPr lang="en-US" dirty="0"/>
              <a:t>Students will</a:t>
            </a:r>
            <a:r>
              <a:rPr lang="en-US" baseline="0" dirty="0"/>
              <a:t> discuss and form an opinion if this is correct. </a:t>
            </a:r>
            <a:r>
              <a:rPr lang="en-US" u="sng" baseline="0" dirty="0"/>
              <a:t>It is correct</a:t>
            </a:r>
            <a:endParaRPr lang="en-US" u="sng"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81</a:t>
            </a:fld>
            <a:endParaRPr lang="en-US" dirty="0"/>
          </a:p>
        </p:txBody>
      </p:sp>
    </p:spTree>
    <p:extLst>
      <p:ext uri="{BB962C8B-B14F-4D97-AF65-F5344CB8AC3E}">
        <p14:creationId xmlns:p14="http://schemas.microsoft.com/office/powerpoint/2010/main" val="422430339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t>Instructor will go over examples: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t>Examples of Respiratory Protection Requirements for Employees who do more than one Table 1 Task</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An employer anticipates that an employee will use a stationary masonry saw to cut bricks for 1 hour and use a handheld power saw to cut concrete indoors for 1 hour over the course of a shift (total Table 1 task duration of two hours per shift). The employer looks in the “≤ 4 hour/shift” column for each task to determine that no respiratory protection is required during use of the stationary masonry saw, but a respirator with an APF of 10 is required during use of the handheld power saw indoors. </a:t>
            </a:r>
          </a:p>
          <a:p>
            <a:endParaRPr lang="en-US" dirty="0"/>
          </a:p>
          <a:p>
            <a:r>
              <a:rPr lang="en-US" dirty="0"/>
              <a:t>Students will</a:t>
            </a:r>
            <a:r>
              <a:rPr lang="en-US" baseline="0" dirty="0"/>
              <a:t> discuss and form an opinion if this is correct. </a:t>
            </a:r>
            <a:r>
              <a:rPr lang="en-US" u="sng" baseline="0" dirty="0"/>
              <a:t>It is correct</a:t>
            </a:r>
            <a:endParaRPr lang="en-US" u="sng"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82</a:t>
            </a:fld>
            <a:endParaRPr lang="en-US" dirty="0"/>
          </a:p>
        </p:txBody>
      </p:sp>
    </p:spTree>
    <p:extLst>
      <p:ext uri="{BB962C8B-B14F-4D97-AF65-F5344CB8AC3E}">
        <p14:creationId xmlns:p14="http://schemas.microsoft.com/office/powerpoint/2010/main" val="298714003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b="0" dirty="0"/>
              <a:t>Instructor will go over examples: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400" b="0" dirty="0"/>
          </a:p>
          <a:p>
            <a:pPr marL="0" indent="0">
              <a:buNone/>
            </a:pPr>
            <a:r>
              <a:rPr lang="en-US" sz="1400" b="1" dirty="0"/>
              <a:t>Examples of Respiratory Protection Requirements for Employees who do more than one Table 1 Task</a:t>
            </a:r>
          </a:p>
          <a:p>
            <a:pPr marL="0" indent="0">
              <a:buNone/>
            </a:pPr>
            <a:endParaRPr lang="en-US" sz="1400" dirty="0"/>
          </a:p>
          <a:p>
            <a:pPr marL="0" indent="0">
              <a:buNone/>
            </a:pPr>
            <a:r>
              <a:rPr lang="en-US" sz="1200" dirty="0"/>
              <a:t>An employer anticipates that an employee will drive a half-lane milling machine for 4 hours and then operate a walk-behind milling machine equipped with an integrated water delivery system for 4 hours (total Table 1 task duration of 8 hours). The employer looks in the “&gt; 4 hour/shift” column for each task to determine that no respiratory protection is required for either task. </a:t>
            </a:r>
          </a:p>
          <a:p>
            <a:endParaRPr lang="en-US" dirty="0"/>
          </a:p>
          <a:p>
            <a:r>
              <a:rPr lang="en-US" dirty="0"/>
              <a:t>Students will review the information and discuss if this is true or false: It is true.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83</a:t>
            </a:fld>
            <a:endParaRPr lang="en-US" dirty="0"/>
          </a:p>
        </p:txBody>
      </p:sp>
    </p:spTree>
    <p:extLst>
      <p:ext uri="{BB962C8B-B14F-4D97-AF65-F5344CB8AC3E}">
        <p14:creationId xmlns:p14="http://schemas.microsoft.com/office/powerpoint/2010/main" val="209402090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b="0" dirty="0"/>
              <a:t>Instructor will go over examples: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400" b="0" dirty="0"/>
          </a:p>
          <a:p>
            <a:pPr marL="0" indent="0">
              <a:buNone/>
            </a:pPr>
            <a:r>
              <a:rPr lang="en-US" sz="1400" b="1" dirty="0"/>
              <a:t>Examples of Respiratory Protection Requirements for Employees who do more than one Table 1 Task</a:t>
            </a:r>
          </a:p>
          <a:p>
            <a:pPr marL="0" indent="0">
              <a:buNone/>
            </a:pPr>
            <a:endParaRPr lang="en-US" sz="1400" dirty="0"/>
          </a:p>
          <a:p>
            <a:pPr marL="0" indent="0">
              <a:buNone/>
            </a:pPr>
            <a:r>
              <a:rPr lang="en-US" sz="1200" dirty="0"/>
              <a:t>An employer anticipates that an employee will drive a half-lane milling machine for 4 hours and then operate a walk-behind milling machine equipped with an integrated water delivery system for 4 hours (total Table 1 task duration of 8 hours). The employer looks in the “&gt; 4 hour/shift” column for each task to determine that no respiratory protection is required for either task. </a:t>
            </a:r>
          </a:p>
          <a:p>
            <a:endParaRPr lang="en-US" dirty="0"/>
          </a:p>
          <a:p>
            <a:r>
              <a:rPr lang="en-US" dirty="0"/>
              <a:t>Students will review the information and discuss if this is true or false: It is true.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84</a:t>
            </a:fld>
            <a:endParaRPr lang="en-US" dirty="0"/>
          </a:p>
        </p:txBody>
      </p:sp>
    </p:spTree>
    <p:extLst>
      <p:ext uri="{BB962C8B-B14F-4D97-AF65-F5344CB8AC3E}">
        <p14:creationId xmlns:p14="http://schemas.microsoft.com/office/powerpoint/2010/main" val="270236268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instructor will review the key points in the Summary students will be able to respond to each one;</a:t>
            </a:r>
          </a:p>
          <a:p>
            <a:endParaRPr lang="en-US" dirty="0"/>
          </a:p>
          <a:p>
            <a:pPr lvl="1"/>
            <a:r>
              <a:rPr lang="en-US" dirty="0"/>
              <a:t>Describe the purpose of the Susan Harwood Training Grant Program</a:t>
            </a:r>
          </a:p>
          <a:p>
            <a:pPr lvl="1"/>
            <a:r>
              <a:rPr lang="en-US" dirty="0"/>
              <a:t>List basic Workers Rights and Employer Responsibilities under the OSH Act</a:t>
            </a:r>
          </a:p>
          <a:p>
            <a:pPr lvl="1"/>
            <a:r>
              <a:rPr lang="en-US" dirty="0"/>
              <a:t>What gives the employees the right to voice safety and health concerns free from retaliation?</a:t>
            </a:r>
          </a:p>
          <a:p>
            <a:pPr lvl="1"/>
            <a:r>
              <a:rPr lang="en-US" dirty="0"/>
              <a:t>Describe how to file a complaint</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85</a:t>
            </a:fld>
            <a:endParaRPr lang="en-US" dirty="0"/>
          </a:p>
        </p:txBody>
      </p:sp>
    </p:spTree>
    <p:extLst>
      <p:ext uri="{BB962C8B-B14F-4D97-AF65-F5344CB8AC3E}">
        <p14:creationId xmlns:p14="http://schemas.microsoft.com/office/powerpoint/2010/main" val="206787220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sz="3600" dirty="0"/>
              <a:t>The instructor will review the key points in the Summary students will be able to respond to each one;</a:t>
            </a:r>
          </a:p>
          <a:p>
            <a:pPr marL="457200" lvl="1" indent="0">
              <a:buNone/>
            </a:pPr>
            <a:r>
              <a:rPr lang="en-US" sz="3600" dirty="0"/>
              <a:t> </a:t>
            </a:r>
            <a:endParaRPr lang="en-US" dirty="0"/>
          </a:p>
          <a:p>
            <a:pPr lvl="1"/>
            <a:r>
              <a:rPr lang="en-US" dirty="0"/>
              <a:t>What is respirable</a:t>
            </a:r>
            <a:r>
              <a:rPr lang="en-US" b="1" dirty="0"/>
              <a:t> </a:t>
            </a:r>
            <a:r>
              <a:rPr lang="en-US" dirty="0"/>
              <a:t>crystalline silica? </a:t>
            </a:r>
          </a:p>
          <a:p>
            <a:pPr lvl="1"/>
            <a:r>
              <a:rPr lang="en-US" dirty="0"/>
              <a:t>how is table 1 used?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86</a:t>
            </a:fld>
            <a:endParaRPr lang="en-US" dirty="0"/>
          </a:p>
        </p:txBody>
      </p:sp>
    </p:spTree>
    <p:extLst>
      <p:ext uri="{BB962C8B-B14F-4D97-AF65-F5344CB8AC3E}">
        <p14:creationId xmlns:p14="http://schemas.microsoft.com/office/powerpoint/2010/main" val="141385448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student questions, if any. </a:t>
            </a:r>
          </a:p>
          <a:p>
            <a:endParaRPr lang="en-US" dirty="0"/>
          </a:p>
          <a:p>
            <a:r>
              <a:rPr lang="en-US" dirty="0"/>
              <a:t>Students are to take the first</a:t>
            </a:r>
            <a:r>
              <a:rPr lang="en-US" baseline="0" dirty="0"/>
              <a:t> break and the instructor shall switch to Tab 3. </a:t>
            </a:r>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87</a:t>
            </a:fld>
            <a:endParaRPr lang="en-US" dirty="0"/>
          </a:p>
        </p:txBody>
      </p:sp>
    </p:spTree>
    <p:extLst>
      <p:ext uri="{BB962C8B-B14F-4D97-AF65-F5344CB8AC3E}">
        <p14:creationId xmlns:p14="http://schemas.microsoft.com/office/powerpoint/2010/main" val="284053130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altLang="en-US" dirty="0">
              <a:ea typeface="ＭＳ Ｐゴシック" pitchFamily="34" charset="-128"/>
            </a:endParaRPr>
          </a:p>
        </p:txBody>
      </p:sp>
    </p:spTree>
    <p:extLst>
      <p:ext uri="{BB962C8B-B14F-4D97-AF65-F5344CB8AC3E}">
        <p14:creationId xmlns:p14="http://schemas.microsoft.com/office/powerpoint/2010/main" val="154503738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to review the Objectives with the students. </a:t>
            </a:r>
          </a:p>
          <a:p>
            <a:endParaRPr lang="en-US" dirty="0"/>
          </a:p>
          <a:p>
            <a:r>
              <a:rPr lang="en-US" dirty="0"/>
              <a:t>Terminal Objectives:</a:t>
            </a:r>
          </a:p>
          <a:p>
            <a:pPr lvl="1"/>
            <a:r>
              <a:rPr lang="en-US" dirty="0"/>
              <a:t>Trainees will be able to discuss health hazards of respirable silica</a:t>
            </a:r>
          </a:p>
          <a:p>
            <a:pPr lvl="1"/>
            <a:r>
              <a:rPr lang="en-US" dirty="0"/>
              <a:t>Trainees will be able to identify general silica dust hazards and controls in the workplace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90</a:t>
            </a:fld>
            <a:endParaRPr lang="en-US" dirty="0"/>
          </a:p>
        </p:txBody>
      </p:sp>
    </p:spTree>
    <p:extLst>
      <p:ext uri="{BB962C8B-B14F-4D97-AF65-F5344CB8AC3E}">
        <p14:creationId xmlns:p14="http://schemas.microsoft.com/office/powerpoint/2010/main" val="123424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36507639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Instructor to review the Objectives with the students.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dirty="0"/>
              <a:t>Enabling objectives: </a:t>
            </a:r>
          </a:p>
          <a:p>
            <a:pPr lvl="1"/>
            <a:r>
              <a:rPr lang="en-US" dirty="0"/>
              <a:t>Identify basic health risks, both short and long-term, associated with silica exposure</a:t>
            </a:r>
          </a:p>
          <a:p>
            <a:pPr lvl="1"/>
            <a:r>
              <a:rPr lang="en-US" dirty="0"/>
              <a:t>Identify basic activities likely to expose workers to silica exposure </a:t>
            </a:r>
          </a:p>
          <a:p>
            <a:pPr lvl="1"/>
            <a:r>
              <a:rPr lang="en-US" dirty="0"/>
              <a:t>Identify general differences between engineering and administrative controls and PPE</a:t>
            </a:r>
          </a:p>
          <a:p>
            <a:pPr lvl="1"/>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91</a:t>
            </a:fld>
            <a:endParaRPr lang="en-US" dirty="0"/>
          </a:p>
        </p:txBody>
      </p:sp>
    </p:spTree>
    <p:extLst>
      <p:ext uri="{BB962C8B-B14F-4D97-AF65-F5344CB8AC3E}">
        <p14:creationId xmlns:p14="http://schemas.microsoft.com/office/powerpoint/2010/main" val="334578067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Instructor to review the final rule on silica</a:t>
            </a:r>
            <a:r>
              <a:rPr lang="en-US" baseline="0" dirty="0"/>
              <a:t>. </a:t>
            </a:r>
          </a:p>
          <a:p>
            <a:pPr lvl="0" eaLnBrk="1" hangingPunct="1">
              <a:buNone/>
            </a:pPr>
            <a:endParaRPr lang="en-US" sz="1200" dirty="0">
              <a:solidFill>
                <a:srgbClr val="000000"/>
              </a:solidFill>
              <a:latin typeface="Tahoma" panose="020B0604030504040204" pitchFamily="34" charset="0"/>
            </a:endParaRPr>
          </a:p>
          <a:p>
            <a:pPr lvl="0" eaLnBrk="1" hangingPunct="1">
              <a:buNone/>
            </a:pPr>
            <a:r>
              <a:rPr lang="en-US" sz="1200" dirty="0">
                <a:solidFill>
                  <a:srgbClr val="000000"/>
                </a:solidFill>
                <a:latin typeface="Tahoma" panose="020B0604030504040204" pitchFamily="34" charset="0"/>
              </a:rPr>
              <a:t>The Occupational Safety and Health Administration (OSHA) has issued a final rule to curb lung cancer, silicosis, chronic obstructive pulmonary disease and kidney disease in America's workers by limiting their exposure to respirable crystalline silica. The rule is comprised of two standards, one for Construction and one for General Industry and Maritime.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a:t>Advance to the next slide. </a:t>
            </a:r>
            <a:endParaRPr lang="en-US" dirty="0"/>
          </a:p>
          <a:p>
            <a:pPr lvl="0" eaLnBrk="1" hangingPunct="1">
              <a:buNone/>
            </a:pPr>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92</a:t>
            </a:fld>
            <a:endParaRPr lang="en-US" dirty="0"/>
          </a:p>
        </p:txBody>
      </p:sp>
    </p:spTree>
    <p:extLst>
      <p:ext uri="{BB962C8B-B14F-4D97-AF65-F5344CB8AC3E}">
        <p14:creationId xmlns:p14="http://schemas.microsoft.com/office/powerpoint/2010/main" val="351837407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Instructor shall discuss how updating the rule will save lives and save money:</a:t>
            </a:r>
          </a:p>
          <a:p>
            <a:endParaRPr lang="en-US" sz="1200" dirty="0">
              <a:solidFill>
                <a:srgbClr val="000000"/>
              </a:solidFill>
            </a:endParaRPr>
          </a:p>
          <a:p>
            <a:r>
              <a:rPr lang="en-US" sz="1200" dirty="0">
                <a:solidFill>
                  <a:srgbClr val="000000"/>
                </a:solidFill>
              </a:rPr>
              <a:t>OSHA estimates that the rule will save over 600 lives and prevent more than 900 new cases of silicosis each year, once its effects are fully realized. The Final Rule is projected to provide net benefits of about $7.7 billion, annually.</a:t>
            </a:r>
          </a:p>
          <a:p>
            <a:endParaRPr lang="en-US" sz="1200" dirty="0">
              <a:solidFill>
                <a:srgbClr val="00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sz="1200"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93</a:t>
            </a:fld>
            <a:endParaRPr lang="en-US" dirty="0"/>
          </a:p>
        </p:txBody>
      </p:sp>
    </p:spTree>
    <p:extLst>
      <p:ext uri="{BB962C8B-B14F-4D97-AF65-F5344CB8AC3E}">
        <p14:creationId xmlns:p14="http://schemas.microsoft.com/office/powerpoint/2010/main" val="18115397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Instructor shall discuss how updating the rule will reduce exposures in the workplace. </a:t>
            </a:r>
          </a:p>
          <a:p>
            <a:endParaRPr lang="en-US" sz="1200" dirty="0">
              <a:solidFill>
                <a:srgbClr val="000000"/>
              </a:solidFill>
              <a:latin typeface="Tahoma" panose="020B0604030504040204" pitchFamily="34" charset="0"/>
            </a:endParaRPr>
          </a:p>
          <a:p>
            <a:r>
              <a:rPr lang="en-US" sz="1200" dirty="0">
                <a:solidFill>
                  <a:srgbClr val="000000"/>
                </a:solidFill>
                <a:latin typeface="Tahoma" panose="020B0604030504040204" pitchFamily="34" charset="0"/>
              </a:rPr>
              <a:t>About 2.3 million workers are exposed to respirable crystalline silica in their workplaces, including 2 million construction workers who drill, cut, crush, or grind silica-containing materials such as concrete and stone, and 300,000 workers in general industry operations such as brick manufacturing, foundries, and hydraulic fracturing, also known as fracking.</a:t>
            </a:r>
          </a:p>
          <a:p>
            <a:endParaRPr lang="en-US" sz="1200" dirty="0">
              <a:solidFill>
                <a:srgbClr val="000000"/>
              </a:solidFill>
              <a:latin typeface="Tahoma" panose="020B060403050404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sz="1200"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94</a:t>
            </a:fld>
            <a:endParaRPr lang="en-US" dirty="0"/>
          </a:p>
        </p:txBody>
      </p:sp>
    </p:spTree>
    <p:extLst>
      <p:ext uri="{BB962C8B-B14F-4D97-AF65-F5344CB8AC3E}">
        <p14:creationId xmlns:p14="http://schemas.microsoft.com/office/powerpoint/2010/main" val="30023819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Instructor shall discuss when</a:t>
            </a:r>
            <a:r>
              <a:rPr lang="en-US" sz="1200" baseline="0" dirty="0"/>
              <a:t> silica became highlighted. </a:t>
            </a:r>
          </a:p>
          <a:p>
            <a:endParaRPr lang="en-US" sz="1200" baseline="0" dirty="0">
              <a:solidFill>
                <a:srgbClr val="000000"/>
              </a:solidFill>
              <a:latin typeface="Tahoma" panose="020B0604030504040204" pitchFamily="34" charset="0"/>
            </a:endParaRPr>
          </a:p>
          <a:p>
            <a:r>
              <a:rPr lang="en-US" sz="1200" dirty="0">
                <a:solidFill>
                  <a:srgbClr val="000000"/>
                </a:solidFill>
                <a:latin typeface="Tahoma" panose="020B0604030504040204" pitchFamily="34" charset="0"/>
              </a:rPr>
              <a:t>The U.S. Department of Labor first highlighted the hazards of respirable crystalline silica in the 1930s, after a wave of worker deaths. The department set standards to limit worker exposure in 1971, when OSHA was created. However, the standards are outdated and do not adequately protect workers from silica-related diseases. Furthermore, workers are being exposed to silica in new industries such as stone or artificial stone countertop fabrication and hydraulic fracturing.</a:t>
            </a:r>
          </a:p>
          <a:p>
            <a:endParaRPr lang="en-US" sz="1200" dirty="0">
              <a:solidFill>
                <a:srgbClr val="000000"/>
              </a:solidFill>
              <a:latin typeface="Tahoma" panose="020B060403050404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sz="1200"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95</a:t>
            </a:fld>
            <a:endParaRPr lang="en-US" dirty="0"/>
          </a:p>
        </p:txBody>
      </p:sp>
    </p:spTree>
    <p:extLst>
      <p:ext uri="{BB962C8B-B14F-4D97-AF65-F5344CB8AC3E}">
        <p14:creationId xmlns:p14="http://schemas.microsoft.com/office/powerpoint/2010/main" val="370128392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will play the video:</a:t>
            </a:r>
          </a:p>
          <a:p>
            <a:endParaRPr lang="en-US" dirty="0"/>
          </a:p>
          <a:p>
            <a:r>
              <a:rPr lang="en-US" dirty="0"/>
              <a:t>This video </a:t>
            </a:r>
            <a:r>
              <a:rPr lang="en-US" dirty="0" smtClean="0"/>
              <a:t>is from </a:t>
            </a:r>
            <a:r>
              <a:rPr lang="en-US" dirty="0"/>
              <a:t>the department of labor. Emphasizes the fact that</a:t>
            </a:r>
            <a:r>
              <a:rPr lang="en-US" baseline="0" dirty="0"/>
              <a:t> silica is not a new hazard it was recognized in 1938 as a health hazard in mining and rock industries. OSHA has had a silica hazard PEL from the beginning, but it has been determined that it was not enough. Changes have been made to protect workers based on technology changes and more data of the harmful effects. </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96</a:t>
            </a:fld>
            <a:endParaRPr lang="en-US" dirty="0"/>
          </a:p>
        </p:txBody>
      </p:sp>
    </p:spTree>
    <p:extLst>
      <p:ext uri="{BB962C8B-B14F-4D97-AF65-F5344CB8AC3E}">
        <p14:creationId xmlns:p14="http://schemas.microsoft.com/office/powerpoint/2010/main" val="325555139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will discuss how silica affects the lung:</a:t>
            </a:r>
          </a:p>
          <a:p>
            <a:endParaRPr lang="en-US" dirty="0"/>
          </a:p>
          <a:p>
            <a:r>
              <a:rPr lang="en-US" dirty="0"/>
              <a:t>What is Silicosis? </a:t>
            </a:r>
            <a:endParaRPr lang="en-US" dirty="0" smtClean="0"/>
          </a:p>
          <a:p>
            <a:r>
              <a:rPr lang="en-US" dirty="0" smtClean="0"/>
              <a:t>Lung </a:t>
            </a:r>
            <a:r>
              <a:rPr lang="en-US" dirty="0"/>
              <a:t>fibrosis caused by the inhalation of dust containing silica. This is a hardening of the tissue in the lung due to </a:t>
            </a:r>
            <a:r>
              <a:rPr lang="en-US" dirty="0" smtClean="0"/>
              <a:t>scar </a:t>
            </a:r>
            <a:r>
              <a:rPr lang="en-US" dirty="0"/>
              <a:t>tissue.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97</a:t>
            </a:fld>
            <a:endParaRPr lang="en-US" dirty="0"/>
          </a:p>
        </p:txBody>
      </p:sp>
    </p:spTree>
    <p:extLst>
      <p:ext uri="{BB962C8B-B14F-4D97-AF65-F5344CB8AC3E}">
        <p14:creationId xmlns:p14="http://schemas.microsoft.com/office/powerpoint/2010/main" val="316688967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Instructor shall discuss where silica is found:</a:t>
            </a:r>
          </a:p>
          <a:p>
            <a:endParaRPr lang="en-US" sz="1200" dirty="0"/>
          </a:p>
          <a:p>
            <a:r>
              <a:rPr lang="en-US" sz="1200" dirty="0"/>
              <a:t>Silica is a hard-abrasive material found in most rocks and non-metal ores. </a:t>
            </a:r>
          </a:p>
          <a:p>
            <a:r>
              <a:rPr lang="en-US" sz="1200" dirty="0"/>
              <a:t>Sand and soil comes from the weathering of rock, therefore there is some silica in most sands and soils. The amount depends on the material that it originally came from. </a:t>
            </a:r>
          </a:p>
          <a:p>
            <a:r>
              <a:rPr lang="en-US" sz="1200" dirty="0"/>
              <a:t>Respirable </a:t>
            </a:r>
            <a:r>
              <a:rPr lang="en-US" sz="1200" dirty="0" err="1"/>
              <a:t>Crysalline</a:t>
            </a:r>
            <a:r>
              <a:rPr lang="en-US" sz="1200" dirty="0"/>
              <a:t> Silica comes from breaking the silica particles down to smaller parts through mechanical force.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98</a:t>
            </a:fld>
            <a:endParaRPr lang="en-US" dirty="0"/>
          </a:p>
        </p:txBody>
      </p:sp>
    </p:spTree>
    <p:extLst>
      <p:ext uri="{BB962C8B-B14F-4D97-AF65-F5344CB8AC3E}">
        <p14:creationId xmlns:p14="http://schemas.microsoft.com/office/powerpoint/2010/main" val="113572178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Instructor will go over how to locate the information on how much silica is in a substance. </a:t>
            </a:r>
          </a:p>
          <a:p>
            <a:endParaRPr lang="en-US" sz="1200" dirty="0"/>
          </a:p>
          <a:p>
            <a:r>
              <a:rPr lang="en-US" sz="1200" dirty="0"/>
              <a:t>It is important to know how much silica is in the material that you are working with. </a:t>
            </a:r>
          </a:p>
          <a:p>
            <a:r>
              <a:rPr lang="en-US" sz="1200" dirty="0"/>
              <a:t>SDS’s will list the amount of silica in a percentage on those products that contain at least 1% silica. Employees should review the SDS for all products prior to working with them to understand the hazards. OSHA 29</a:t>
            </a:r>
            <a:r>
              <a:rPr lang="en-US" sz="1200" baseline="0" dirty="0"/>
              <a:t> CFR 1910.1200 gives them the right to know about all hazardous chemicals in the workplace. </a:t>
            </a:r>
            <a:endParaRPr lang="en-US" sz="1200"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99</a:t>
            </a:fld>
            <a:endParaRPr lang="en-US" dirty="0"/>
          </a:p>
        </p:txBody>
      </p:sp>
    </p:spTree>
    <p:extLst>
      <p:ext uri="{BB962C8B-B14F-4D97-AF65-F5344CB8AC3E}">
        <p14:creationId xmlns:p14="http://schemas.microsoft.com/office/powerpoint/2010/main" val="82392094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to review the example SDS with students. Focus on the silica content. </a:t>
            </a:r>
          </a:p>
          <a:p>
            <a:endParaRPr lang="en-US" dirty="0"/>
          </a:p>
          <a:p>
            <a:r>
              <a:rPr lang="en-US" dirty="0"/>
              <a:t>Example SDS with</a:t>
            </a:r>
            <a:r>
              <a:rPr lang="en-US" baseline="0" dirty="0"/>
              <a:t> Silica containing material </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Advance to the next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0B7FEA-6133-4816-BFF9-1C4EECB87635}" type="slidenum">
              <a:rPr lang="en-US" smtClean="0"/>
              <a:pPr>
                <a:defRPr/>
              </a:pPr>
              <a:t>100</a:t>
            </a:fld>
            <a:endParaRPr lang="en-US" dirty="0"/>
          </a:p>
        </p:txBody>
      </p:sp>
    </p:spTree>
    <p:extLst>
      <p:ext uri="{BB962C8B-B14F-4D97-AF65-F5344CB8AC3E}">
        <p14:creationId xmlns:p14="http://schemas.microsoft.com/office/powerpoint/2010/main" val="1806263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4248150" y="0"/>
            <a:ext cx="4895850" cy="1447800"/>
          </a:xfrm>
          <a:prstGeom prst="rect">
            <a:avLst/>
          </a:prstGeom>
          <a:solidFill>
            <a:srgbClr val="003300"/>
          </a:solidFill>
          <a:ln w="12700" cap="sq">
            <a:solidFill>
              <a:srgbClr val="003300"/>
            </a:solidFill>
            <a:miter lim="800000"/>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dirty="0"/>
          </a:p>
        </p:txBody>
      </p:sp>
      <p:sp>
        <p:nvSpPr>
          <p:cNvPr id="257026" name="Rectangle 2"/>
          <p:cNvSpPr>
            <a:spLocks noGrp="1" noChangeArrowheads="1"/>
          </p:cNvSpPr>
          <p:nvPr>
            <p:ph type="ctrTitle"/>
          </p:nvPr>
        </p:nvSpPr>
        <p:spPr>
          <a:xfrm>
            <a:off x="0" y="1620838"/>
            <a:ext cx="9144000" cy="1141412"/>
          </a:xfrm>
        </p:spPr>
        <p:txBody>
          <a:bodyPr/>
          <a:lstStyle>
            <a:lvl1pPr algn="ctr">
              <a:defRPr sz="4000">
                <a:solidFill>
                  <a:srgbClr val="003300"/>
                </a:solidFill>
              </a:defRPr>
            </a:lvl1pPr>
          </a:lstStyle>
          <a:p>
            <a:r>
              <a:rPr lang="en-US"/>
              <a:t>Click to edit Master title style</a:t>
            </a:r>
          </a:p>
        </p:txBody>
      </p:sp>
      <p:sp>
        <p:nvSpPr>
          <p:cNvPr id="5" name="Rectangle 6"/>
          <p:cNvSpPr>
            <a:spLocks noGrp="1" noChangeArrowheads="1"/>
          </p:cNvSpPr>
          <p:nvPr>
            <p:ph type="sldNum" sz="quarter" idx="10"/>
          </p:nvPr>
        </p:nvSpPr>
        <p:spPr>
          <a:xfrm>
            <a:off x="6553200" y="6610350"/>
            <a:ext cx="1905000" cy="233363"/>
          </a:xfrm>
        </p:spPr>
        <p:txBody>
          <a:bodyPr/>
          <a:lstStyle>
            <a:lvl1pPr>
              <a:defRPr/>
            </a:lvl1pPr>
          </a:lstStyle>
          <a:p>
            <a:pPr>
              <a:defRPr/>
            </a:pPr>
            <a:fld id="{4D1D45FC-A81A-43FE-B05D-F4F7784BD633}" type="slidenum">
              <a:rPr lang="en-US"/>
              <a:pPr>
                <a:defRPr/>
              </a:pPr>
              <a:t>‹#›</a:t>
            </a:fld>
            <a:endParaRPr lang="en-US" dirty="0"/>
          </a:p>
        </p:txBody>
      </p:sp>
    </p:spTree>
    <p:extLst>
      <p:ext uri="{BB962C8B-B14F-4D97-AF65-F5344CB8AC3E}">
        <p14:creationId xmlns:p14="http://schemas.microsoft.com/office/powerpoint/2010/main" val="2902005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9E41052-0F2F-43BF-840A-3DA541F3A338}" type="slidenum">
              <a:rPr lang="en-US"/>
              <a:pPr>
                <a:defRPr/>
              </a:pPr>
              <a:t>‹#›</a:t>
            </a:fld>
            <a:endParaRPr lang="en-US" dirty="0"/>
          </a:p>
        </p:txBody>
      </p:sp>
    </p:spTree>
    <p:extLst>
      <p:ext uri="{BB962C8B-B14F-4D97-AF65-F5344CB8AC3E}">
        <p14:creationId xmlns:p14="http://schemas.microsoft.com/office/powerpoint/2010/main" val="1322105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6863" y="26988"/>
            <a:ext cx="2192337" cy="64500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263" y="26988"/>
            <a:ext cx="6426200" cy="64500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C98E3CE-AAAD-4637-9417-0C7B399BC369}" type="slidenum">
              <a:rPr lang="en-US"/>
              <a:pPr>
                <a:defRPr/>
              </a:pPr>
              <a:t>‹#›</a:t>
            </a:fld>
            <a:endParaRPr lang="en-US" dirty="0"/>
          </a:p>
        </p:txBody>
      </p:sp>
    </p:spTree>
    <p:extLst>
      <p:ext uri="{BB962C8B-B14F-4D97-AF65-F5344CB8AC3E}">
        <p14:creationId xmlns:p14="http://schemas.microsoft.com/office/powerpoint/2010/main" val="2569916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263" y="26988"/>
            <a:ext cx="6864350" cy="1143000"/>
          </a:xfrm>
        </p:spPr>
        <p:txBody>
          <a:bodyPr/>
          <a:lstStyle/>
          <a:p>
            <a:r>
              <a:rPr lang="en-US"/>
              <a:t>Click to edit Master title style</a:t>
            </a:r>
          </a:p>
        </p:txBody>
      </p:sp>
      <p:sp>
        <p:nvSpPr>
          <p:cNvPr id="3" name="Text Placeholder 2"/>
          <p:cNvSpPr>
            <a:spLocks noGrp="1"/>
          </p:cNvSpPr>
          <p:nvPr>
            <p:ph type="body" sz="half" idx="1"/>
          </p:nvPr>
        </p:nvSpPr>
        <p:spPr>
          <a:xfrm>
            <a:off x="274638" y="1755775"/>
            <a:ext cx="4205287" cy="4721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32325" y="1755775"/>
            <a:ext cx="4206875" cy="4721225"/>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7C80FAC-AE52-4413-B186-3CF56BC06E73}" type="slidenum">
              <a:rPr lang="en-US"/>
              <a:pPr>
                <a:defRPr/>
              </a:pPr>
              <a:t>‹#›</a:t>
            </a:fld>
            <a:endParaRPr lang="en-US" dirty="0"/>
          </a:p>
        </p:txBody>
      </p:sp>
    </p:spTree>
    <p:extLst>
      <p:ext uri="{BB962C8B-B14F-4D97-AF65-F5344CB8AC3E}">
        <p14:creationId xmlns:p14="http://schemas.microsoft.com/office/powerpoint/2010/main" val="3591449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263" y="26988"/>
            <a:ext cx="6864350" cy="1143000"/>
          </a:xfrm>
        </p:spPr>
        <p:txBody>
          <a:bodyPr/>
          <a:lstStyle/>
          <a:p>
            <a:r>
              <a:rPr lang="en-US"/>
              <a:t>Click to edit Master title style</a:t>
            </a:r>
          </a:p>
        </p:txBody>
      </p:sp>
      <p:sp>
        <p:nvSpPr>
          <p:cNvPr id="3" name="Table Placeholder 2"/>
          <p:cNvSpPr>
            <a:spLocks noGrp="1"/>
          </p:cNvSpPr>
          <p:nvPr>
            <p:ph type="tbl" idx="1"/>
          </p:nvPr>
        </p:nvSpPr>
        <p:spPr>
          <a:xfrm>
            <a:off x="274638" y="1755775"/>
            <a:ext cx="8564562" cy="4721225"/>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463162B-731D-42EC-9652-46DF7B34A0B9}" type="slidenum">
              <a:rPr lang="en-US"/>
              <a:pPr>
                <a:defRPr/>
              </a:pPr>
              <a:t>‹#›</a:t>
            </a:fld>
            <a:endParaRPr lang="en-US" dirty="0"/>
          </a:p>
        </p:txBody>
      </p:sp>
    </p:spTree>
    <p:extLst>
      <p:ext uri="{BB962C8B-B14F-4D97-AF65-F5344CB8AC3E}">
        <p14:creationId xmlns:p14="http://schemas.microsoft.com/office/powerpoint/2010/main" val="2359054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AC99C5B-6FD9-45D2-A4CB-18C814651505}" type="slidenum">
              <a:rPr lang="en-US"/>
              <a:pPr>
                <a:defRPr/>
              </a:pPr>
              <a:t>‹#›</a:t>
            </a:fld>
            <a:endParaRPr lang="en-US" dirty="0"/>
          </a:p>
        </p:txBody>
      </p:sp>
    </p:spTree>
    <p:extLst>
      <p:ext uri="{BB962C8B-B14F-4D97-AF65-F5344CB8AC3E}">
        <p14:creationId xmlns:p14="http://schemas.microsoft.com/office/powerpoint/2010/main" val="1088413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7F3A401-EE39-4718-BD82-59316DAA0787}" type="slidenum">
              <a:rPr lang="en-US"/>
              <a:pPr>
                <a:defRPr/>
              </a:pPr>
              <a:t>‹#›</a:t>
            </a:fld>
            <a:endParaRPr lang="en-US" dirty="0"/>
          </a:p>
        </p:txBody>
      </p:sp>
    </p:spTree>
    <p:extLst>
      <p:ext uri="{BB962C8B-B14F-4D97-AF65-F5344CB8AC3E}">
        <p14:creationId xmlns:p14="http://schemas.microsoft.com/office/powerpoint/2010/main" val="3544287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4638" y="1755775"/>
            <a:ext cx="4205287" cy="4721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2325" y="1755775"/>
            <a:ext cx="4206875" cy="4721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40EDFBE-4F0F-41D0-8735-109DB7A8E3E5}" type="slidenum">
              <a:rPr lang="en-US"/>
              <a:pPr>
                <a:defRPr/>
              </a:pPr>
              <a:t>‹#›</a:t>
            </a:fld>
            <a:endParaRPr lang="en-US" dirty="0"/>
          </a:p>
        </p:txBody>
      </p:sp>
    </p:spTree>
    <p:extLst>
      <p:ext uri="{BB962C8B-B14F-4D97-AF65-F5344CB8AC3E}">
        <p14:creationId xmlns:p14="http://schemas.microsoft.com/office/powerpoint/2010/main" val="1180261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E48F548-E06A-44EF-91D3-3850F9DDAE72}" type="slidenum">
              <a:rPr lang="en-US"/>
              <a:pPr>
                <a:defRPr/>
              </a:pPr>
              <a:t>‹#›</a:t>
            </a:fld>
            <a:endParaRPr lang="en-US" dirty="0"/>
          </a:p>
        </p:txBody>
      </p:sp>
    </p:spTree>
    <p:extLst>
      <p:ext uri="{BB962C8B-B14F-4D97-AF65-F5344CB8AC3E}">
        <p14:creationId xmlns:p14="http://schemas.microsoft.com/office/powerpoint/2010/main" val="4013988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964C08A-FF61-4DDB-9967-BF8B51C41B6E}" type="slidenum">
              <a:rPr lang="en-US"/>
              <a:pPr>
                <a:defRPr/>
              </a:pPr>
              <a:t>‹#›</a:t>
            </a:fld>
            <a:endParaRPr lang="en-US" dirty="0"/>
          </a:p>
        </p:txBody>
      </p:sp>
    </p:spTree>
    <p:extLst>
      <p:ext uri="{BB962C8B-B14F-4D97-AF65-F5344CB8AC3E}">
        <p14:creationId xmlns:p14="http://schemas.microsoft.com/office/powerpoint/2010/main" val="3975702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5788B56B-AE12-4A73-9C38-CEB0012A2E15}" type="slidenum">
              <a:rPr lang="en-US"/>
              <a:pPr>
                <a:defRPr/>
              </a:pPr>
              <a:t>‹#›</a:t>
            </a:fld>
            <a:endParaRPr lang="en-US" dirty="0"/>
          </a:p>
        </p:txBody>
      </p:sp>
    </p:spTree>
    <p:extLst>
      <p:ext uri="{BB962C8B-B14F-4D97-AF65-F5344CB8AC3E}">
        <p14:creationId xmlns:p14="http://schemas.microsoft.com/office/powerpoint/2010/main" val="1172953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D521772-2E7E-4FC1-84D7-7D2261293786}" type="slidenum">
              <a:rPr lang="en-US"/>
              <a:pPr>
                <a:defRPr/>
              </a:pPr>
              <a:t>‹#›</a:t>
            </a:fld>
            <a:endParaRPr lang="en-US" dirty="0"/>
          </a:p>
        </p:txBody>
      </p:sp>
    </p:spTree>
    <p:extLst>
      <p:ext uri="{BB962C8B-B14F-4D97-AF65-F5344CB8AC3E}">
        <p14:creationId xmlns:p14="http://schemas.microsoft.com/office/powerpoint/2010/main" val="3196712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7D820A5-70DD-4A86-A662-EB6C96CA0083}" type="slidenum">
              <a:rPr lang="en-US"/>
              <a:pPr>
                <a:defRPr/>
              </a:pPr>
              <a:t>‹#›</a:t>
            </a:fld>
            <a:endParaRPr lang="en-US" dirty="0"/>
          </a:p>
        </p:txBody>
      </p:sp>
    </p:spTree>
    <p:extLst>
      <p:ext uri="{BB962C8B-B14F-4D97-AF65-F5344CB8AC3E}">
        <p14:creationId xmlns:p14="http://schemas.microsoft.com/office/powerpoint/2010/main" val="346944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7"/>
          <p:cNvSpPr>
            <a:spLocks noChangeArrowheads="1"/>
          </p:cNvSpPr>
          <p:nvPr userDrawn="1"/>
        </p:nvSpPr>
        <p:spPr bwMode="auto">
          <a:xfrm>
            <a:off x="0" y="0"/>
            <a:ext cx="6934200" cy="1447800"/>
          </a:xfrm>
          <a:prstGeom prst="rect">
            <a:avLst/>
          </a:prstGeom>
          <a:solidFill>
            <a:srgbClr val="003300"/>
          </a:solidFill>
          <a:ln w="12700" cap="sq">
            <a:solidFill>
              <a:srgbClr val="003300"/>
            </a:solidFill>
            <a:miter lim="800000"/>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dirty="0"/>
          </a:p>
        </p:txBody>
      </p:sp>
      <p:sp>
        <p:nvSpPr>
          <p:cNvPr id="1027" name="Rectangle 2"/>
          <p:cNvSpPr>
            <a:spLocks noGrp="1" noChangeArrowheads="1"/>
          </p:cNvSpPr>
          <p:nvPr>
            <p:ph type="title"/>
          </p:nvPr>
        </p:nvSpPr>
        <p:spPr bwMode="auto">
          <a:xfrm>
            <a:off x="68263" y="26988"/>
            <a:ext cx="6864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74638" y="1755775"/>
            <a:ext cx="8564562"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56004" name="Rectangle 4"/>
          <p:cNvSpPr>
            <a:spLocks noGrp="1" noChangeArrowheads="1"/>
          </p:cNvSpPr>
          <p:nvPr>
            <p:ph type="dt" sz="half" idx="2"/>
          </p:nvPr>
        </p:nvSpPr>
        <p:spPr bwMode="auto">
          <a:xfrm>
            <a:off x="274638" y="6592888"/>
            <a:ext cx="1905000" cy="223837"/>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eaLnBrk="1" hangingPunct="1">
              <a:defRPr sz="1100">
                <a:solidFill>
                  <a:srgbClr val="FFFFFF"/>
                </a:solidFill>
                <a:latin typeface="Arial" charset="0"/>
                <a:ea typeface="+mn-ea"/>
              </a:defRPr>
            </a:lvl1pPr>
          </a:lstStyle>
          <a:p>
            <a:pPr>
              <a:defRPr/>
            </a:pPr>
            <a:endParaRPr lang="en-US" dirty="0"/>
          </a:p>
        </p:txBody>
      </p:sp>
      <p:sp>
        <p:nvSpPr>
          <p:cNvPr id="256005" name="Rectangle 5"/>
          <p:cNvSpPr>
            <a:spLocks noGrp="1" noChangeArrowheads="1"/>
          </p:cNvSpPr>
          <p:nvPr>
            <p:ph type="ftr" sz="quarter" idx="3"/>
          </p:nvPr>
        </p:nvSpPr>
        <p:spPr bwMode="auto">
          <a:xfrm>
            <a:off x="2882900" y="6592888"/>
            <a:ext cx="2894013" cy="223837"/>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eaLnBrk="1" hangingPunct="1">
              <a:defRPr sz="1100">
                <a:solidFill>
                  <a:srgbClr val="FFFFFF"/>
                </a:solidFill>
                <a:latin typeface="Arial" charset="0"/>
                <a:ea typeface="+mn-ea"/>
              </a:defRPr>
            </a:lvl1pPr>
          </a:lstStyle>
          <a:p>
            <a:pPr>
              <a:defRPr/>
            </a:pPr>
            <a:endParaRPr lang="en-US" dirty="0"/>
          </a:p>
        </p:txBody>
      </p:sp>
      <p:sp>
        <p:nvSpPr>
          <p:cNvPr id="256006" name="Rectangle 6"/>
          <p:cNvSpPr>
            <a:spLocks noGrp="1" noChangeArrowheads="1"/>
          </p:cNvSpPr>
          <p:nvPr>
            <p:ph type="sldNum" sz="quarter" idx="4"/>
          </p:nvPr>
        </p:nvSpPr>
        <p:spPr bwMode="auto">
          <a:xfrm>
            <a:off x="6453188" y="6592888"/>
            <a:ext cx="1905000" cy="223837"/>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eaLnBrk="1" hangingPunct="1">
              <a:defRPr sz="1100">
                <a:solidFill>
                  <a:srgbClr val="FFFFFF"/>
                </a:solidFill>
                <a:latin typeface="Arial" charset="0"/>
                <a:ea typeface="ＭＳ Ｐゴシック" charset="-128"/>
              </a:defRPr>
            </a:lvl1pPr>
          </a:lstStyle>
          <a:p>
            <a:pPr>
              <a:defRPr/>
            </a:pPr>
            <a:fld id="{AAC62D67-A236-42C5-ADF6-7CF54EA59A14}" type="slidenum">
              <a:rPr lang="en-US"/>
              <a:pPr>
                <a:defRPr/>
              </a:pPr>
              <a:t>‹#›</a:t>
            </a:fld>
            <a:endParaRPr lang="en-US" dirty="0"/>
          </a:p>
        </p:txBody>
      </p:sp>
      <p:pic>
        <p:nvPicPr>
          <p:cNvPr id="1032" name="Picture 8"/>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7010400" y="38100"/>
            <a:ext cx="20574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36"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 id="2147484134" r:id="rId12"/>
    <p:sldLayoutId id="2147484135" r:id="rId13"/>
  </p:sldLayoutIdLst>
  <p:txStyles>
    <p:titleStyle>
      <a:lvl1pPr algn="l" rtl="0" eaLnBrk="0" fontAlgn="base" hangingPunct="0">
        <a:spcBef>
          <a:spcPct val="0"/>
        </a:spcBef>
        <a:spcAft>
          <a:spcPct val="0"/>
        </a:spcAft>
        <a:defRPr sz="3600">
          <a:solidFill>
            <a:srgbClr val="FFFFFF"/>
          </a:solidFill>
          <a:latin typeface="+mj-lt"/>
          <a:ea typeface="ＭＳ Ｐゴシック" charset="-128"/>
          <a:cs typeface="+mj-cs"/>
        </a:defRPr>
      </a:lvl1pPr>
      <a:lvl2pPr algn="l" rtl="0" eaLnBrk="0" fontAlgn="base" hangingPunct="0">
        <a:spcBef>
          <a:spcPct val="0"/>
        </a:spcBef>
        <a:spcAft>
          <a:spcPct val="0"/>
        </a:spcAft>
        <a:defRPr sz="3600">
          <a:solidFill>
            <a:srgbClr val="FFFFFF"/>
          </a:solidFill>
          <a:latin typeface="Arial" charset="0"/>
          <a:ea typeface="ＭＳ Ｐゴシック" charset="-128"/>
        </a:defRPr>
      </a:lvl2pPr>
      <a:lvl3pPr algn="l" rtl="0" eaLnBrk="0" fontAlgn="base" hangingPunct="0">
        <a:spcBef>
          <a:spcPct val="0"/>
        </a:spcBef>
        <a:spcAft>
          <a:spcPct val="0"/>
        </a:spcAft>
        <a:defRPr sz="3600">
          <a:solidFill>
            <a:srgbClr val="FFFFFF"/>
          </a:solidFill>
          <a:latin typeface="Arial" charset="0"/>
          <a:ea typeface="ＭＳ Ｐゴシック" charset="-128"/>
        </a:defRPr>
      </a:lvl3pPr>
      <a:lvl4pPr algn="l" rtl="0" eaLnBrk="0" fontAlgn="base" hangingPunct="0">
        <a:spcBef>
          <a:spcPct val="0"/>
        </a:spcBef>
        <a:spcAft>
          <a:spcPct val="0"/>
        </a:spcAft>
        <a:defRPr sz="3600">
          <a:solidFill>
            <a:srgbClr val="FFFFFF"/>
          </a:solidFill>
          <a:latin typeface="Arial" charset="0"/>
          <a:ea typeface="ＭＳ Ｐゴシック" charset="-128"/>
        </a:defRPr>
      </a:lvl4pPr>
      <a:lvl5pPr algn="l" rtl="0" eaLnBrk="0" fontAlgn="base" hangingPunct="0">
        <a:spcBef>
          <a:spcPct val="0"/>
        </a:spcBef>
        <a:spcAft>
          <a:spcPct val="0"/>
        </a:spcAft>
        <a:defRPr sz="3600">
          <a:solidFill>
            <a:srgbClr val="FFFFFF"/>
          </a:solidFill>
          <a:latin typeface="Arial" charset="0"/>
          <a:ea typeface="ＭＳ Ｐゴシック" charset="-128"/>
        </a:defRPr>
      </a:lvl5pPr>
      <a:lvl6pPr marL="457200" algn="l" rtl="0" fontAlgn="base">
        <a:spcBef>
          <a:spcPct val="0"/>
        </a:spcBef>
        <a:spcAft>
          <a:spcPct val="0"/>
        </a:spcAft>
        <a:defRPr sz="3600">
          <a:solidFill>
            <a:srgbClr val="FFFFFF"/>
          </a:solidFill>
          <a:latin typeface="Arial" charset="0"/>
        </a:defRPr>
      </a:lvl6pPr>
      <a:lvl7pPr marL="914400" algn="l" rtl="0" fontAlgn="base">
        <a:spcBef>
          <a:spcPct val="0"/>
        </a:spcBef>
        <a:spcAft>
          <a:spcPct val="0"/>
        </a:spcAft>
        <a:defRPr sz="3600">
          <a:solidFill>
            <a:srgbClr val="FFFFFF"/>
          </a:solidFill>
          <a:latin typeface="Arial" charset="0"/>
        </a:defRPr>
      </a:lvl7pPr>
      <a:lvl8pPr marL="1371600" algn="l" rtl="0" fontAlgn="base">
        <a:spcBef>
          <a:spcPct val="0"/>
        </a:spcBef>
        <a:spcAft>
          <a:spcPct val="0"/>
        </a:spcAft>
        <a:defRPr sz="3600">
          <a:solidFill>
            <a:srgbClr val="FFFFFF"/>
          </a:solidFill>
          <a:latin typeface="Arial" charset="0"/>
        </a:defRPr>
      </a:lvl8pPr>
      <a:lvl9pPr marL="1828800" algn="l" rtl="0" fontAlgn="base">
        <a:spcBef>
          <a:spcPct val="0"/>
        </a:spcBef>
        <a:spcAft>
          <a:spcPct val="0"/>
        </a:spcAft>
        <a:defRPr sz="3600">
          <a:solidFill>
            <a:srgbClr val="FFFFFF"/>
          </a:solidFill>
          <a:latin typeface="Arial" charset="0"/>
        </a:defRPr>
      </a:lvl9pPr>
    </p:titleStyle>
    <p:bodyStyle>
      <a:lvl1pPr marL="342900" indent="-342900" algn="l" rtl="0" eaLnBrk="0" fontAlgn="base" hangingPunct="0">
        <a:spcBef>
          <a:spcPct val="20000"/>
        </a:spcBef>
        <a:spcAft>
          <a:spcPct val="0"/>
        </a:spcAft>
        <a:buChar char="•"/>
        <a:defRPr sz="3600">
          <a:solidFill>
            <a:srgbClr val="003300"/>
          </a:solidFill>
          <a:latin typeface="+mn-lt"/>
          <a:ea typeface="ＭＳ Ｐゴシック" charset="-128"/>
          <a:cs typeface="+mn-cs"/>
        </a:defRPr>
      </a:lvl1pPr>
      <a:lvl2pPr marL="742950" indent="-285750" algn="l" rtl="0" eaLnBrk="0" fontAlgn="base" hangingPunct="0">
        <a:spcBef>
          <a:spcPct val="20000"/>
        </a:spcBef>
        <a:spcAft>
          <a:spcPct val="0"/>
        </a:spcAft>
        <a:buChar char="–"/>
        <a:defRPr sz="2800">
          <a:solidFill>
            <a:srgbClr val="003300"/>
          </a:solidFill>
          <a:latin typeface="+mn-lt"/>
          <a:ea typeface="ＭＳ Ｐゴシック" charset="-128"/>
        </a:defRPr>
      </a:lvl2pPr>
      <a:lvl3pPr marL="1143000" indent="-228600" algn="l" rtl="0" eaLnBrk="0" fontAlgn="base" hangingPunct="0">
        <a:spcBef>
          <a:spcPct val="20000"/>
        </a:spcBef>
        <a:spcAft>
          <a:spcPct val="0"/>
        </a:spcAft>
        <a:buChar char="•"/>
        <a:defRPr sz="28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800">
          <a:solidFill>
            <a:srgbClr val="003300"/>
          </a:solidFill>
          <a:latin typeface="+mn-lt"/>
          <a:ea typeface="ＭＳ Ｐゴシック" charset="-128"/>
        </a:defRPr>
      </a:lvl4pPr>
      <a:lvl5pPr marL="2057400" indent="-228600" algn="l" rtl="0" eaLnBrk="0" fontAlgn="base" hangingPunct="0">
        <a:spcBef>
          <a:spcPct val="20000"/>
        </a:spcBef>
        <a:spcAft>
          <a:spcPct val="0"/>
        </a:spcAft>
        <a:buChar char="»"/>
        <a:defRPr sz="2800">
          <a:solidFill>
            <a:srgbClr val="003300"/>
          </a:solidFill>
          <a:latin typeface="+mn-lt"/>
          <a:ea typeface="ＭＳ Ｐゴシック" charset="-128"/>
        </a:defRPr>
      </a:lvl5pPr>
      <a:lvl6pPr marL="2514600" indent="-228600" algn="l" rtl="0" fontAlgn="base">
        <a:spcBef>
          <a:spcPct val="20000"/>
        </a:spcBef>
        <a:spcAft>
          <a:spcPct val="0"/>
        </a:spcAft>
        <a:buChar char="»"/>
        <a:defRPr sz="2800">
          <a:solidFill>
            <a:srgbClr val="003300"/>
          </a:solidFill>
          <a:latin typeface="+mn-lt"/>
        </a:defRPr>
      </a:lvl6pPr>
      <a:lvl7pPr marL="2971800" indent="-228600" algn="l" rtl="0" fontAlgn="base">
        <a:spcBef>
          <a:spcPct val="20000"/>
        </a:spcBef>
        <a:spcAft>
          <a:spcPct val="0"/>
        </a:spcAft>
        <a:buChar char="»"/>
        <a:defRPr sz="2800">
          <a:solidFill>
            <a:srgbClr val="003300"/>
          </a:solidFill>
          <a:latin typeface="+mn-lt"/>
        </a:defRPr>
      </a:lvl7pPr>
      <a:lvl8pPr marL="3429000" indent="-228600" algn="l" rtl="0" fontAlgn="base">
        <a:spcBef>
          <a:spcPct val="20000"/>
        </a:spcBef>
        <a:spcAft>
          <a:spcPct val="0"/>
        </a:spcAft>
        <a:buChar char="»"/>
        <a:defRPr sz="2800">
          <a:solidFill>
            <a:srgbClr val="003300"/>
          </a:solidFill>
          <a:latin typeface="+mn-lt"/>
        </a:defRPr>
      </a:lvl8pPr>
      <a:lvl9pPr marL="3886200" indent="-228600" algn="l" rtl="0" fontAlgn="base">
        <a:spcBef>
          <a:spcPct val="20000"/>
        </a:spcBef>
        <a:spcAft>
          <a:spcPct val="0"/>
        </a:spcAft>
        <a:buChar char="»"/>
        <a:defRPr sz="2800">
          <a:solidFill>
            <a:srgbClr val="0033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2.emf"/><Relationship Id="rId4" Type="http://schemas.openxmlformats.org/officeDocument/2006/relationships/oleObject" Target="../embeddings/oleObject3.bin"/></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04.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0.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66.xml"/><Relationship Id="rId1" Type="http://schemas.openxmlformats.org/officeDocument/2006/relationships/slideLayout" Target="../slideLayouts/slideLayout2.xml"/><Relationship Id="rId6" Type="http://schemas.openxmlformats.org/officeDocument/2006/relationships/image" Target="../media/image71.tmp"/><Relationship Id="rId5" Type="http://schemas.openxmlformats.org/officeDocument/2006/relationships/image" Target="../media/image70.jpeg"/><Relationship Id="rId4" Type="http://schemas.openxmlformats.org/officeDocument/2006/relationships/image" Target="../media/image69.jpeg"/></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74.xml"/><Relationship Id="rId1" Type="http://schemas.openxmlformats.org/officeDocument/2006/relationships/slideLayout" Target="../slideLayouts/slideLayout2.xml"/><Relationship Id="rId6" Type="http://schemas.openxmlformats.org/officeDocument/2006/relationships/image" Target="../media/image75.jpeg"/><Relationship Id="rId5" Type="http://schemas.openxmlformats.org/officeDocument/2006/relationships/image" Target="../media/image74.png"/><Relationship Id="rId4" Type="http://schemas.openxmlformats.org/officeDocument/2006/relationships/image" Target="../media/image73.png"/></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84.xml"/><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93.xml"/><Relationship Id="rId1" Type="http://schemas.openxmlformats.org/officeDocument/2006/relationships/slideLayout" Target="../slideLayouts/slideLayout2.xml"/><Relationship Id="rId5" Type="http://schemas.openxmlformats.org/officeDocument/2006/relationships/image" Target="../media/image80.jpeg"/><Relationship Id="rId4" Type="http://schemas.openxmlformats.org/officeDocument/2006/relationships/image" Target="../media/image79.png"/></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notesSlide" Target="../notesSlides/notesSlide201.xml"/><Relationship Id="rId7" Type="http://schemas.openxmlformats.org/officeDocument/2006/relationships/image" Target="../media/image82.jpe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8.jpeg"/><Relationship Id="rId5" Type="http://schemas.openxmlformats.org/officeDocument/2006/relationships/image" Target="../media/image81.emf"/><Relationship Id="rId4" Type="http://schemas.openxmlformats.org/officeDocument/2006/relationships/oleObject" Target="../embeddings/oleObject4.bin"/></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208.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86.jpeg"/><Relationship Id="rId4" Type="http://schemas.openxmlformats.org/officeDocument/2006/relationships/image" Target="../media/image85.jpeg"/></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213.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3" Type="http://schemas.openxmlformats.org/officeDocument/2006/relationships/notesSlide" Target="../notesSlides/notesSlide220.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5.png"/><Relationship Id="rId5" Type="http://schemas.openxmlformats.org/officeDocument/2006/relationships/image" Target="../media/image34.emf"/><Relationship Id="rId4" Type="http://schemas.openxmlformats.org/officeDocument/2006/relationships/oleObject" Target="../embeddings/oleObject5.bin"/></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228.xml"/><Relationship Id="rId1" Type="http://schemas.openxmlformats.org/officeDocument/2006/relationships/slideLayout" Target="../slideLayouts/slideLayout6.xml"/><Relationship Id="rId4" Type="http://schemas.openxmlformats.org/officeDocument/2006/relationships/image" Target="../media/image89.png"/></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6.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6.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6.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6.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6.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6.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6.xml"/></Relationships>
</file>

<file path=ppt/slides/_rels/slide238.xml.rels><?xml version="1.0" encoding="UTF-8" standalone="yes"?>
<Relationships xmlns="http://schemas.openxmlformats.org/package/2006/relationships"><Relationship Id="rId3" Type="http://schemas.openxmlformats.org/officeDocument/2006/relationships/notesSlide" Target="../notesSlides/notesSlide236.xml"/><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39.jpeg"/><Relationship Id="rId5" Type="http://schemas.openxmlformats.org/officeDocument/2006/relationships/image" Target="../media/image90.emf"/><Relationship Id="rId4" Type="http://schemas.openxmlformats.org/officeDocument/2006/relationships/oleObject" Target="../embeddings/oleObject6.bin"/></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240.xml"/><Relationship Id="rId1" Type="http://schemas.openxmlformats.org/officeDocument/2006/relationships/slideLayout" Target="../slideLayouts/slideLayout6.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6.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6.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6.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6.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6.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6.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youtu.be/oMduqVTFkBQ?t=145"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06.xml"/><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07.xml"/><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08.xml"/><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1.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3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33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335.xml"/><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34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345.xml"/><Relationship Id="rId1" Type="http://schemas.openxmlformats.org/officeDocument/2006/relationships/slideLayout" Target="../slideLayouts/slideLayout2.xml"/><Relationship Id="rId4" Type="http://schemas.openxmlformats.org/officeDocument/2006/relationships/image" Target="../media/image99.jpeg"/></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346.xml"/><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347.xml"/><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3" Type="http://schemas.openxmlformats.org/officeDocument/2006/relationships/image" Target="../media/image100.gif"/><Relationship Id="rId2" Type="http://schemas.openxmlformats.org/officeDocument/2006/relationships/notesSlide" Target="../notesSlides/notesSlide348.xml"/><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349.xml"/><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350.xml"/><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351.xml"/><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352.xml"/><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35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wm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17.tmp"/><Relationship Id="rId5" Type="http://schemas.openxmlformats.org/officeDocument/2006/relationships/image" Target="../media/image16.jpeg"/><Relationship Id="rId4" Type="http://schemas.openxmlformats.org/officeDocument/2006/relationships/image" Target="../media/image15.jpeg"/></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5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5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5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5.png"/><Relationship Id="rId5" Type="http://schemas.openxmlformats.org/officeDocument/2006/relationships/image" Target="../media/image34.emf"/><Relationship Id="rId4" Type="http://schemas.openxmlformats.org/officeDocument/2006/relationships/oleObject" Target="../embeddings/oleObject1.bin"/></Relationships>
</file>

<file path=ppt/slides/_rels/slide5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9.jpeg"/><Relationship Id="rId5" Type="http://schemas.openxmlformats.org/officeDocument/2006/relationships/image" Target="../media/image38.emf"/><Relationship Id="rId4" Type="http://schemas.openxmlformats.org/officeDocument/2006/relationships/oleObject" Target="../embeddings/oleObject2.bin"/></Relationships>
</file>

<file path=ppt/slides/_rels/slide6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8.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https://youtu.be/oMduqVTFkBQ?t=145" TargetMode="External"/><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ctrTitle"/>
          </p:nvPr>
        </p:nvSpPr>
        <p:spPr>
          <a:xfrm>
            <a:off x="0" y="-1"/>
            <a:ext cx="6772940" cy="1457865"/>
          </a:xfrm>
          <a:solidFill>
            <a:srgbClr val="003300"/>
          </a:solidFill>
        </p:spPr>
        <p:txBody>
          <a:bodyPr/>
          <a:lstStyle/>
          <a:p>
            <a:pPr algn="l" eaLnBrk="1" hangingPunct="1">
              <a:defRPr/>
            </a:pPr>
            <a:r>
              <a:rPr lang="en-US" b="1" dirty="0">
                <a:solidFill>
                  <a:schemeClr val="bg1">
                    <a:lumMod val="20000"/>
                    <a:lumOff val="80000"/>
                  </a:schemeClr>
                </a:solidFill>
              </a:rPr>
              <a:t>USF OTI Education Center</a:t>
            </a:r>
            <a:br>
              <a:rPr lang="en-US" b="1" dirty="0">
                <a:solidFill>
                  <a:schemeClr val="bg1">
                    <a:lumMod val="20000"/>
                    <a:lumOff val="80000"/>
                  </a:schemeClr>
                </a:solidFill>
              </a:rPr>
            </a:br>
            <a:r>
              <a:rPr lang="en-US" altLang="en-US" sz="1800" b="1" dirty="0" err="1">
                <a:solidFill>
                  <a:schemeClr val="bg1">
                    <a:lumMod val="20000"/>
                    <a:lumOff val="80000"/>
                  </a:schemeClr>
                </a:solidFill>
                <a:ea typeface="ＭＳ Ｐゴシック" pitchFamily="34" charset="-128"/>
              </a:rPr>
              <a:t>Respirable</a:t>
            </a:r>
            <a:r>
              <a:rPr lang="en-US" altLang="en-US" sz="1800" b="1" dirty="0">
                <a:solidFill>
                  <a:schemeClr val="bg1">
                    <a:lumMod val="20000"/>
                    <a:lumOff val="80000"/>
                  </a:schemeClr>
                </a:solidFill>
                <a:ea typeface="ＭＳ Ｐゴシック" pitchFamily="34" charset="-128"/>
              </a:rPr>
              <a:t> Silica in the Construction Industry</a:t>
            </a:r>
            <a:endParaRPr lang="en-US" sz="1800" b="1" dirty="0">
              <a:solidFill>
                <a:schemeClr val="bg1">
                  <a:lumMod val="20000"/>
                  <a:lumOff val="80000"/>
                </a:schemeClr>
              </a:solidFill>
            </a:endParaRPr>
          </a:p>
        </p:txBody>
      </p:sp>
      <p:sp>
        <p:nvSpPr>
          <p:cNvPr id="2" name="Rectangle 5"/>
          <p:cNvSpPr>
            <a:spLocks noGrp="1" noChangeArrowheads="1"/>
          </p:cNvSpPr>
          <p:nvPr>
            <p:ph type="subTitle" idx="4294967295"/>
          </p:nvPr>
        </p:nvSpPr>
        <p:spPr>
          <a:xfrm>
            <a:off x="0" y="5924551"/>
            <a:ext cx="9144000" cy="933450"/>
          </a:xfrm>
          <a:solidFill>
            <a:srgbClr val="003300"/>
          </a:solidFill>
        </p:spPr>
        <p:txBody>
          <a:bodyPr anchor="ctr"/>
          <a:lstStyle/>
          <a:p>
            <a:pPr marL="0" indent="0" algn="ctr" eaLnBrk="1" hangingPunct="1">
              <a:lnSpc>
                <a:spcPct val="90000"/>
              </a:lnSpc>
              <a:buFontTx/>
              <a:buNone/>
            </a:pPr>
            <a:r>
              <a:rPr lang="en-US" altLang="en-US" sz="3200" b="1" dirty="0" smtClean="0">
                <a:solidFill>
                  <a:schemeClr val="bg1">
                    <a:lumMod val="20000"/>
                    <a:lumOff val="80000"/>
                  </a:schemeClr>
                </a:solidFill>
                <a:latin typeface="+mj-lt"/>
                <a:ea typeface="ＭＳ Ｐゴシック" pitchFamily="34" charset="-128"/>
              </a:rPr>
              <a:t>Module 1</a:t>
            </a:r>
            <a:endParaRPr lang="en-US" altLang="en-US" sz="3200" b="1" dirty="0">
              <a:solidFill>
                <a:schemeClr val="bg1">
                  <a:lumMod val="20000"/>
                  <a:lumOff val="80000"/>
                </a:schemeClr>
              </a:solidFill>
              <a:latin typeface="+mj-lt"/>
              <a:ea typeface="ＭＳ Ｐゴシック" pitchFamily="34" charset="-128"/>
            </a:endParaRPr>
          </a:p>
        </p:txBody>
      </p:sp>
      <p:pic>
        <p:nvPicPr>
          <p:cNvPr id="8" name="Picture 7" title="Image of the U S F Health logo"/>
          <p:cNvPicPr>
            <a:picLocks noChangeAspect="1"/>
          </p:cNvPicPr>
          <p:nvPr/>
        </p:nvPicPr>
        <p:blipFill>
          <a:blip r:embed="rId3" cstate="email">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tretch>
            <a:fillRect/>
          </a:stretch>
        </p:blipFill>
        <p:spPr>
          <a:xfrm>
            <a:off x="7468636" y="205539"/>
            <a:ext cx="1528716" cy="942766"/>
          </a:xfrm>
          <a:prstGeom prst="rect">
            <a:avLst/>
          </a:prstGeom>
        </p:spPr>
      </p:pic>
      <p:pic>
        <p:nvPicPr>
          <p:cNvPr id="7" name="Picture 6" descr="Image result for silica respiratory protection"/>
          <p:cNvPicPr/>
          <p:nvPr/>
        </p:nvPicPr>
        <p:blipFill>
          <a:blip r:embed="rId5" cstate="email">
            <a:extLst>
              <a:ext uri="{28A0092B-C50C-407E-A947-70E740481C1C}">
                <a14:useLocalDpi xmlns:a14="http://schemas.microsoft.com/office/drawing/2010/main"/>
              </a:ext>
            </a:extLst>
          </a:blip>
          <a:srcRect/>
          <a:stretch>
            <a:fillRect/>
          </a:stretch>
        </p:blipFill>
        <p:spPr bwMode="auto">
          <a:xfrm>
            <a:off x="924009" y="1457863"/>
            <a:ext cx="7401284" cy="4466687"/>
          </a:xfrm>
          <a:prstGeom prst="rect">
            <a:avLst/>
          </a:prstGeom>
          <a:noFill/>
          <a:ln>
            <a:noFill/>
          </a:ln>
        </p:spPr>
      </p:pic>
    </p:spTree>
    <p:extLst>
      <p:ext uri="{BB962C8B-B14F-4D97-AF65-F5344CB8AC3E}">
        <p14:creationId xmlns:p14="http://schemas.microsoft.com/office/powerpoint/2010/main" val="35439872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Module 2</a:t>
            </a:r>
            <a:endParaRPr lang="en-US" dirty="0"/>
          </a:p>
        </p:txBody>
      </p:sp>
      <p:sp>
        <p:nvSpPr>
          <p:cNvPr id="4" name="Content Placeholder 2"/>
          <p:cNvSpPr txBox="1">
            <a:spLocks/>
          </p:cNvSpPr>
          <p:nvPr/>
        </p:nvSpPr>
        <p:spPr bwMode="auto">
          <a:xfrm>
            <a:off x="68263" y="4386436"/>
            <a:ext cx="8865939" cy="204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lvl1pPr marL="342900" indent="-342900" algn="l" rtl="0" eaLnBrk="0" fontAlgn="base" hangingPunct="0">
              <a:spcBef>
                <a:spcPct val="20000"/>
              </a:spcBef>
              <a:spcAft>
                <a:spcPct val="0"/>
              </a:spcAft>
              <a:buChar char="•"/>
              <a:defRPr sz="3600">
                <a:solidFill>
                  <a:srgbClr val="003300"/>
                </a:solidFill>
                <a:latin typeface="+mn-lt"/>
                <a:ea typeface="ＭＳ Ｐゴシック" charset="-128"/>
                <a:cs typeface="+mn-cs"/>
              </a:defRPr>
            </a:lvl1pPr>
            <a:lvl2pPr marL="742950" indent="-285750" algn="l" rtl="0" eaLnBrk="0" fontAlgn="base" hangingPunct="0">
              <a:spcBef>
                <a:spcPct val="20000"/>
              </a:spcBef>
              <a:spcAft>
                <a:spcPct val="0"/>
              </a:spcAft>
              <a:buChar char="–"/>
              <a:defRPr sz="2800">
                <a:solidFill>
                  <a:srgbClr val="003300"/>
                </a:solidFill>
                <a:latin typeface="+mn-lt"/>
                <a:ea typeface="ＭＳ Ｐゴシック" charset="-128"/>
              </a:defRPr>
            </a:lvl2pPr>
            <a:lvl3pPr marL="1143000" indent="-228600" algn="l" rtl="0" eaLnBrk="0" fontAlgn="base" hangingPunct="0">
              <a:spcBef>
                <a:spcPct val="20000"/>
              </a:spcBef>
              <a:spcAft>
                <a:spcPct val="0"/>
              </a:spcAft>
              <a:buChar char="•"/>
              <a:defRPr sz="28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800">
                <a:solidFill>
                  <a:srgbClr val="003300"/>
                </a:solidFill>
                <a:latin typeface="+mn-lt"/>
                <a:ea typeface="ＭＳ Ｐゴシック" charset="-128"/>
              </a:defRPr>
            </a:lvl4pPr>
            <a:lvl5pPr marL="2057400" indent="-228600" algn="l" rtl="0" eaLnBrk="0" fontAlgn="base" hangingPunct="0">
              <a:spcBef>
                <a:spcPct val="20000"/>
              </a:spcBef>
              <a:spcAft>
                <a:spcPct val="0"/>
              </a:spcAft>
              <a:buChar char="»"/>
              <a:defRPr sz="2800">
                <a:solidFill>
                  <a:srgbClr val="003300"/>
                </a:solidFill>
                <a:latin typeface="+mn-lt"/>
                <a:ea typeface="ＭＳ Ｐゴシック" charset="-128"/>
              </a:defRPr>
            </a:lvl5pPr>
            <a:lvl6pPr marL="2514600" indent="-228600" algn="l" rtl="0" fontAlgn="base">
              <a:spcBef>
                <a:spcPct val="20000"/>
              </a:spcBef>
              <a:spcAft>
                <a:spcPct val="0"/>
              </a:spcAft>
              <a:buChar char="»"/>
              <a:defRPr sz="2800">
                <a:solidFill>
                  <a:srgbClr val="003300"/>
                </a:solidFill>
                <a:latin typeface="+mn-lt"/>
              </a:defRPr>
            </a:lvl6pPr>
            <a:lvl7pPr marL="2971800" indent="-228600" algn="l" rtl="0" fontAlgn="base">
              <a:spcBef>
                <a:spcPct val="20000"/>
              </a:spcBef>
              <a:spcAft>
                <a:spcPct val="0"/>
              </a:spcAft>
              <a:buChar char="»"/>
              <a:defRPr sz="2800">
                <a:solidFill>
                  <a:srgbClr val="003300"/>
                </a:solidFill>
                <a:latin typeface="+mn-lt"/>
              </a:defRPr>
            </a:lvl7pPr>
            <a:lvl8pPr marL="3429000" indent="-228600" algn="l" rtl="0" fontAlgn="base">
              <a:spcBef>
                <a:spcPct val="20000"/>
              </a:spcBef>
              <a:spcAft>
                <a:spcPct val="0"/>
              </a:spcAft>
              <a:buChar char="»"/>
              <a:defRPr sz="2800">
                <a:solidFill>
                  <a:srgbClr val="003300"/>
                </a:solidFill>
                <a:latin typeface="+mn-lt"/>
              </a:defRPr>
            </a:lvl8pPr>
            <a:lvl9pPr marL="3886200" indent="-228600" algn="l" rtl="0" fontAlgn="base">
              <a:spcBef>
                <a:spcPct val="20000"/>
              </a:spcBef>
              <a:spcAft>
                <a:spcPct val="0"/>
              </a:spcAft>
              <a:buChar char="»"/>
              <a:defRPr sz="2800">
                <a:solidFill>
                  <a:srgbClr val="003300"/>
                </a:solidFill>
                <a:latin typeface="+mn-lt"/>
              </a:defRPr>
            </a:lvl9pPr>
          </a:lstStyle>
          <a:p>
            <a:pPr marL="0" indent="0">
              <a:buFontTx/>
              <a:buNone/>
            </a:pPr>
            <a:r>
              <a:rPr lang="en-US" sz="2400" kern="0" dirty="0" smtClean="0"/>
              <a:t>This material was produced under grant number SH-29661-SH6 from OSHA.  It does not necessarily reflect the views or policies of the U.S. Department of Labor, nor does mention of trade names, commercial products, or organizations imply endorsement by the U.S. Government. </a:t>
            </a:r>
          </a:p>
          <a:p>
            <a:endParaRPr lang="en-US" kern="0" dirty="0"/>
          </a:p>
        </p:txBody>
      </p:sp>
      <p:sp>
        <p:nvSpPr>
          <p:cNvPr id="5" name="Title 1"/>
          <p:cNvSpPr txBox="1">
            <a:spLocks/>
          </p:cNvSpPr>
          <p:nvPr/>
        </p:nvSpPr>
        <p:spPr bwMode="auto">
          <a:xfrm>
            <a:off x="861931" y="2206711"/>
            <a:ext cx="6864350" cy="1534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lvl1pPr algn="l" rtl="0" eaLnBrk="0" fontAlgn="base" hangingPunct="0">
              <a:spcBef>
                <a:spcPct val="0"/>
              </a:spcBef>
              <a:spcAft>
                <a:spcPct val="0"/>
              </a:spcAft>
              <a:defRPr sz="3600">
                <a:solidFill>
                  <a:srgbClr val="FFFFFF"/>
                </a:solidFill>
                <a:latin typeface="+mj-lt"/>
                <a:ea typeface="ＭＳ Ｐゴシック" charset="-128"/>
                <a:cs typeface="+mj-cs"/>
              </a:defRPr>
            </a:lvl1pPr>
            <a:lvl2pPr algn="l" rtl="0" eaLnBrk="0" fontAlgn="base" hangingPunct="0">
              <a:spcBef>
                <a:spcPct val="0"/>
              </a:spcBef>
              <a:spcAft>
                <a:spcPct val="0"/>
              </a:spcAft>
              <a:defRPr sz="3600">
                <a:solidFill>
                  <a:srgbClr val="FFFFFF"/>
                </a:solidFill>
                <a:latin typeface="Arial" charset="0"/>
                <a:ea typeface="ＭＳ Ｐゴシック" charset="-128"/>
              </a:defRPr>
            </a:lvl2pPr>
            <a:lvl3pPr algn="l" rtl="0" eaLnBrk="0" fontAlgn="base" hangingPunct="0">
              <a:spcBef>
                <a:spcPct val="0"/>
              </a:spcBef>
              <a:spcAft>
                <a:spcPct val="0"/>
              </a:spcAft>
              <a:defRPr sz="3600">
                <a:solidFill>
                  <a:srgbClr val="FFFFFF"/>
                </a:solidFill>
                <a:latin typeface="Arial" charset="0"/>
                <a:ea typeface="ＭＳ Ｐゴシック" charset="-128"/>
              </a:defRPr>
            </a:lvl3pPr>
            <a:lvl4pPr algn="l" rtl="0" eaLnBrk="0" fontAlgn="base" hangingPunct="0">
              <a:spcBef>
                <a:spcPct val="0"/>
              </a:spcBef>
              <a:spcAft>
                <a:spcPct val="0"/>
              </a:spcAft>
              <a:defRPr sz="3600">
                <a:solidFill>
                  <a:srgbClr val="FFFFFF"/>
                </a:solidFill>
                <a:latin typeface="Arial" charset="0"/>
                <a:ea typeface="ＭＳ Ｐゴシック" charset="-128"/>
              </a:defRPr>
            </a:lvl4pPr>
            <a:lvl5pPr algn="l" rtl="0" eaLnBrk="0" fontAlgn="base" hangingPunct="0">
              <a:spcBef>
                <a:spcPct val="0"/>
              </a:spcBef>
              <a:spcAft>
                <a:spcPct val="0"/>
              </a:spcAft>
              <a:defRPr sz="3600">
                <a:solidFill>
                  <a:srgbClr val="FFFFFF"/>
                </a:solidFill>
                <a:latin typeface="Arial" charset="0"/>
                <a:ea typeface="ＭＳ Ｐゴシック" charset="-128"/>
              </a:defRPr>
            </a:lvl5pPr>
            <a:lvl6pPr marL="457200" algn="l" rtl="0" fontAlgn="base">
              <a:spcBef>
                <a:spcPct val="0"/>
              </a:spcBef>
              <a:spcAft>
                <a:spcPct val="0"/>
              </a:spcAft>
              <a:defRPr sz="3600">
                <a:solidFill>
                  <a:srgbClr val="FFFFFF"/>
                </a:solidFill>
                <a:latin typeface="Arial" charset="0"/>
              </a:defRPr>
            </a:lvl6pPr>
            <a:lvl7pPr marL="914400" algn="l" rtl="0" fontAlgn="base">
              <a:spcBef>
                <a:spcPct val="0"/>
              </a:spcBef>
              <a:spcAft>
                <a:spcPct val="0"/>
              </a:spcAft>
              <a:defRPr sz="3600">
                <a:solidFill>
                  <a:srgbClr val="FFFFFF"/>
                </a:solidFill>
                <a:latin typeface="Arial" charset="0"/>
              </a:defRPr>
            </a:lvl7pPr>
            <a:lvl8pPr marL="1371600" algn="l" rtl="0" fontAlgn="base">
              <a:spcBef>
                <a:spcPct val="0"/>
              </a:spcBef>
              <a:spcAft>
                <a:spcPct val="0"/>
              </a:spcAft>
              <a:defRPr sz="3600">
                <a:solidFill>
                  <a:srgbClr val="FFFFFF"/>
                </a:solidFill>
                <a:latin typeface="Arial" charset="0"/>
              </a:defRPr>
            </a:lvl8pPr>
            <a:lvl9pPr marL="1828800" algn="l" rtl="0" fontAlgn="base">
              <a:spcBef>
                <a:spcPct val="0"/>
              </a:spcBef>
              <a:spcAft>
                <a:spcPct val="0"/>
              </a:spcAft>
              <a:defRPr sz="3600">
                <a:solidFill>
                  <a:srgbClr val="FFFFFF"/>
                </a:solidFill>
                <a:latin typeface="Arial" charset="0"/>
              </a:defRPr>
            </a:lvl9pPr>
          </a:lstStyle>
          <a:p>
            <a:r>
              <a:rPr lang="en-US" sz="4000" b="1" kern="0" dirty="0" smtClean="0">
                <a:solidFill>
                  <a:schemeClr val="tx1"/>
                </a:solidFill>
              </a:rPr>
              <a:t>OSH ACT, Silica Standard, Table 1, and Overview</a:t>
            </a:r>
            <a:endParaRPr lang="en-US" sz="4000" kern="0" dirty="0">
              <a:solidFill>
                <a:schemeClr val="tx1"/>
              </a:solidFill>
            </a:endParaRPr>
          </a:p>
        </p:txBody>
      </p:sp>
    </p:spTree>
    <p:extLst>
      <p:ext uri="{BB962C8B-B14F-4D97-AF65-F5344CB8AC3E}">
        <p14:creationId xmlns:p14="http://schemas.microsoft.com/office/powerpoint/2010/main" val="59226148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dirty="0"/>
              <a:t>:</a:t>
            </a:r>
            <a:r>
              <a:rPr lang="en-US" b="1" u="sng" dirty="0"/>
              <a:t> </a:t>
            </a:r>
            <a:r>
              <a:rPr lang="en-US" b="1" u="sng" dirty="0" smtClean="0"/>
              <a:t>          </a:t>
            </a:r>
            <a:endParaRPr lang="en-US" dirty="0"/>
          </a:p>
        </p:txBody>
      </p:sp>
      <p:graphicFrame>
        <p:nvGraphicFramePr>
          <p:cNvPr id="4" name="Object 3" title="Image of a U S Silica company safety data sheet"/>
          <p:cNvGraphicFramePr>
            <a:graphicFrameLocks noChangeAspect="1"/>
          </p:cNvGraphicFramePr>
          <p:nvPr>
            <p:extLst/>
          </p:nvPr>
        </p:nvGraphicFramePr>
        <p:xfrm>
          <a:off x="2348330" y="1470610"/>
          <a:ext cx="4076533" cy="5275998"/>
        </p:xfrm>
        <a:graphic>
          <a:graphicData uri="http://schemas.openxmlformats.org/presentationml/2006/ole">
            <mc:AlternateContent xmlns:mc="http://schemas.openxmlformats.org/markup-compatibility/2006">
              <mc:Choice xmlns:v="urn:schemas-microsoft-com:vml" Requires="v">
                <p:oleObj spid="_x0000_s3075" name="Acrobat Document" r:id="rId4" imgW="5828911" imgH="7543536" progId="AcroExch.Document.7">
                  <p:embed/>
                </p:oleObj>
              </mc:Choice>
              <mc:Fallback>
                <p:oleObj name="Acrobat Document" r:id="rId4" imgW="5828911" imgH="7543536" progId="AcroExch.Document.7">
                  <p:embed/>
                  <p:pic>
                    <p:nvPicPr>
                      <p:cNvPr id="4" name="Object 3" title="Image of a U S Silica company safety data sheet"/>
                      <p:cNvPicPr/>
                      <p:nvPr/>
                    </p:nvPicPr>
                    <p:blipFill>
                      <a:blip r:embed="rId5"/>
                      <a:stretch>
                        <a:fillRect/>
                      </a:stretch>
                    </p:blipFill>
                    <p:spPr>
                      <a:xfrm>
                        <a:off x="2348330" y="1470610"/>
                        <a:ext cx="4076533" cy="5275998"/>
                      </a:xfrm>
                      <a:prstGeom prst="rect">
                        <a:avLst/>
                      </a:prstGeom>
                    </p:spPr>
                  </p:pic>
                </p:oleObj>
              </mc:Fallback>
            </mc:AlternateContent>
          </a:graphicData>
        </a:graphic>
      </p:graphicFrame>
    </p:spTree>
    <p:extLst>
      <p:ext uri="{BB962C8B-B14F-4D97-AF65-F5344CB8AC3E}">
        <p14:creationId xmlns:p14="http://schemas.microsoft.com/office/powerpoint/2010/main" val="416873530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u="sng" dirty="0" smtClean="0"/>
              <a:t>:            </a:t>
            </a:r>
            <a:endParaRPr lang="en-US" dirty="0"/>
          </a:p>
        </p:txBody>
      </p:sp>
      <p:sp>
        <p:nvSpPr>
          <p:cNvPr id="3" name="Content Placeholder 2"/>
          <p:cNvSpPr>
            <a:spLocks noGrp="1"/>
          </p:cNvSpPr>
          <p:nvPr>
            <p:ph idx="1"/>
          </p:nvPr>
        </p:nvSpPr>
        <p:spPr/>
        <p:txBody>
          <a:bodyPr/>
          <a:lstStyle/>
          <a:p>
            <a:pPr marL="0" indent="0">
              <a:buNone/>
            </a:pPr>
            <a:r>
              <a:rPr lang="en-US" sz="2800" dirty="0"/>
              <a:t>There are three types of </a:t>
            </a:r>
            <a:r>
              <a:rPr lang="en-US" sz="2800" dirty="0" smtClean="0"/>
              <a:t>silica:</a:t>
            </a:r>
            <a:endParaRPr lang="en-US" sz="2800" dirty="0"/>
          </a:p>
          <a:p>
            <a:r>
              <a:rPr lang="en-US" sz="2800" dirty="0" smtClean="0"/>
              <a:t>Quartz</a:t>
            </a:r>
            <a:endParaRPr lang="en-US" sz="2800" dirty="0"/>
          </a:p>
          <a:p>
            <a:r>
              <a:rPr lang="en-US" sz="2800" dirty="0" err="1" smtClean="0"/>
              <a:t>Cristobalite</a:t>
            </a:r>
            <a:endParaRPr lang="en-US" sz="2800" dirty="0"/>
          </a:p>
          <a:p>
            <a:r>
              <a:rPr lang="en-US" sz="2800" dirty="0" err="1" smtClean="0"/>
              <a:t>Tridymite</a:t>
            </a:r>
            <a:endParaRPr lang="en-US" sz="2800" dirty="0"/>
          </a:p>
          <a:p>
            <a:r>
              <a:rPr lang="en-US" sz="2800" dirty="0" smtClean="0"/>
              <a:t>Quartz </a:t>
            </a:r>
            <a:r>
              <a:rPr lang="en-US" sz="2800" dirty="0"/>
              <a:t>– is the most abundant, found in most rock and nonmetal </a:t>
            </a:r>
            <a:r>
              <a:rPr lang="en-US" sz="2800" dirty="0" smtClean="0"/>
              <a:t>ores;</a:t>
            </a:r>
            <a:r>
              <a:rPr lang="en-US" sz="2800" dirty="0"/>
              <a:t> </a:t>
            </a:r>
          </a:p>
          <a:p>
            <a:r>
              <a:rPr lang="en-US" sz="2800" dirty="0"/>
              <a:t>Cristobalite and Tridymite are more toxic but less </a:t>
            </a:r>
            <a:r>
              <a:rPr lang="en-US" sz="2800" dirty="0" smtClean="0"/>
              <a:t>abundant.</a:t>
            </a:r>
            <a:endParaRPr lang="en-US" sz="2800" dirty="0"/>
          </a:p>
          <a:p>
            <a:endParaRPr lang="en-US" dirty="0"/>
          </a:p>
        </p:txBody>
      </p:sp>
    </p:spTree>
    <p:extLst>
      <p:ext uri="{BB962C8B-B14F-4D97-AF65-F5344CB8AC3E}">
        <p14:creationId xmlns:p14="http://schemas.microsoft.com/office/powerpoint/2010/main" val="246193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u="sng" dirty="0"/>
              <a:t>: </a:t>
            </a:r>
            <a:r>
              <a:rPr lang="en-US" b="1" u="sng" dirty="0" smtClean="0"/>
              <a:t>            </a:t>
            </a:r>
            <a:endParaRPr lang="en-US" dirty="0"/>
          </a:p>
        </p:txBody>
      </p:sp>
      <p:sp>
        <p:nvSpPr>
          <p:cNvPr id="3" name="Content Placeholder 2"/>
          <p:cNvSpPr>
            <a:spLocks noGrp="1"/>
          </p:cNvSpPr>
          <p:nvPr>
            <p:ph idx="1"/>
          </p:nvPr>
        </p:nvSpPr>
        <p:spPr/>
        <p:txBody>
          <a:bodyPr/>
          <a:lstStyle/>
          <a:p>
            <a:r>
              <a:rPr lang="en-US" sz="2800" dirty="0"/>
              <a:t>The Human respiratory system allows us to exchange air. </a:t>
            </a:r>
          </a:p>
          <a:p>
            <a:r>
              <a:rPr lang="en-US" sz="2800" dirty="0"/>
              <a:t>Air enters the body through the nose and down the trachea and then enters the Bronchial tubes and the Bronchioles and ends up in the Alveoli. </a:t>
            </a:r>
          </a:p>
          <a:p>
            <a:r>
              <a:rPr lang="en-US" sz="2800" dirty="0"/>
              <a:t>This is where the oxygen enters the blood stream and CO2 leaves our bodies. </a:t>
            </a:r>
          </a:p>
          <a:p>
            <a:r>
              <a:rPr lang="en-US" sz="2800" dirty="0"/>
              <a:t>Anything that can significantly change our body’s ability to exchange air can cause health problems.</a:t>
            </a:r>
          </a:p>
        </p:txBody>
      </p:sp>
    </p:spTree>
    <p:extLst>
      <p:ext uri="{BB962C8B-B14F-4D97-AF65-F5344CB8AC3E}">
        <p14:creationId xmlns:p14="http://schemas.microsoft.com/office/powerpoint/2010/main" val="334777143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u="sng" dirty="0"/>
              <a:t>: </a:t>
            </a:r>
            <a:r>
              <a:rPr lang="en-US" b="1" u="sng" dirty="0" smtClean="0"/>
              <a:t>             </a:t>
            </a:r>
            <a:endParaRPr lang="en-US" dirty="0"/>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65684" y="1634749"/>
            <a:ext cx="3691941" cy="52044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263" y="2377006"/>
            <a:ext cx="904415" cy="461665"/>
          </a:xfrm>
          <a:prstGeom prst="rect">
            <a:avLst/>
          </a:prstGeom>
          <a:noFill/>
        </p:spPr>
        <p:txBody>
          <a:bodyPr wrap="none" rtlCol="0">
            <a:spAutoFit/>
          </a:bodyPr>
          <a:lstStyle/>
          <a:p>
            <a:r>
              <a:rPr lang="en-US" dirty="0"/>
              <a:t>Nose</a:t>
            </a:r>
          </a:p>
        </p:txBody>
      </p:sp>
      <p:sp>
        <p:nvSpPr>
          <p:cNvPr id="5" name="TextBox 4"/>
          <p:cNvSpPr txBox="1"/>
          <p:nvPr/>
        </p:nvSpPr>
        <p:spPr>
          <a:xfrm>
            <a:off x="10394" y="3201939"/>
            <a:ext cx="1303370" cy="461665"/>
          </a:xfrm>
          <a:prstGeom prst="rect">
            <a:avLst/>
          </a:prstGeom>
          <a:noFill/>
        </p:spPr>
        <p:txBody>
          <a:bodyPr wrap="none" rtlCol="0">
            <a:spAutoFit/>
          </a:bodyPr>
          <a:lstStyle/>
          <a:p>
            <a:r>
              <a:rPr lang="en-US" dirty="0"/>
              <a:t>Trachea</a:t>
            </a:r>
          </a:p>
        </p:txBody>
      </p:sp>
      <p:sp>
        <p:nvSpPr>
          <p:cNvPr id="6" name="TextBox 5"/>
          <p:cNvSpPr txBox="1"/>
          <p:nvPr/>
        </p:nvSpPr>
        <p:spPr>
          <a:xfrm>
            <a:off x="68263" y="4045689"/>
            <a:ext cx="2308645" cy="461665"/>
          </a:xfrm>
          <a:prstGeom prst="rect">
            <a:avLst/>
          </a:prstGeom>
          <a:noFill/>
        </p:spPr>
        <p:txBody>
          <a:bodyPr wrap="none" rtlCol="0">
            <a:spAutoFit/>
          </a:bodyPr>
          <a:lstStyle/>
          <a:p>
            <a:r>
              <a:rPr lang="en-US" dirty="0"/>
              <a:t>Bronchial tubes</a:t>
            </a:r>
          </a:p>
        </p:txBody>
      </p:sp>
      <p:sp>
        <p:nvSpPr>
          <p:cNvPr id="7" name="TextBox 6"/>
          <p:cNvSpPr txBox="1"/>
          <p:nvPr/>
        </p:nvSpPr>
        <p:spPr>
          <a:xfrm>
            <a:off x="68263" y="4639789"/>
            <a:ext cx="1795684" cy="461665"/>
          </a:xfrm>
          <a:prstGeom prst="rect">
            <a:avLst/>
          </a:prstGeom>
          <a:noFill/>
        </p:spPr>
        <p:txBody>
          <a:bodyPr wrap="none" rtlCol="0">
            <a:spAutoFit/>
          </a:bodyPr>
          <a:lstStyle/>
          <a:p>
            <a:r>
              <a:rPr lang="en-US" dirty="0"/>
              <a:t>Bronchioles</a:t>
            </a:r>
          </a:p>
        </p:txBody>
      </p:sp>
      <p:sp>
        <p:nvSpPr>
          <p:cNvPr id="8" name="Rectangle 7"/>
          <p:cNvSpPr/>
          <p:nvPr/>
        </p:nvSpPr>
        <p:spPr>
          <a:xfrm>
            <a:off x="6861477" y="4006165"/>
            <a:ext cx="1093569" cy="461665"/>
          </a:xfrm>
          <a:prstGeom prst="rect">
            <a:avLst/>
          </a:prstGeom>
        </p:spPr>
        <p:txBody>
          <a:bodyPr wrap="none">
            <a:spAutoFit/>
          </a:bodyPr>
          <a:lstStyle/>
          <a:p>
            <a:r>
              <a:rPr lang="en-US" dirty="0"/>
              <a:t>Alveoli</a:t>
            </a:r>
          </a:p>
        </p:txBody>
      </p:sp>
      <p:pic>
        <p:nvPicPr>
          <p:cNvPr id="1028" name="Picture 4" descr="Image result for alveoli diagram"/>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65194" y="4507354"/>
            <a:ext cx="2581275" cy="196215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title="Image of an arrow pointing to a nose"/>
          <p:cNvCxnSpPr/>
          <p:nvPr/>
        </p:nvCxnSpPr>
        <p:spPr bwMode="auto">
          <a:xfrm flipV="1">
            <a:off x="1030901" y="2580768"/>
            <a:ext cx="1847514" cy="54141"/>
          </a:xfrm>
          <a:prstGeom prst="straightConnector1">
            <a:avLst/>
          </a:prstGeom>
          <a:solidFill>
            <a:schemeClr val="accent1"/>
          </a:solidFill>
          <a:ln w="12700" cap="sq" cmpd="sng" algn="ctr">
            <a:solidFill>
              <a:schemeClr val="tx1"/>
            </a:solidFill>
            <a:prstDash val="solid"/>
            <a:round/>
            <a:headEnd type="none" w="sm" len="sm"/>
            <a:tailEnd type="triangle"/>
          </a:ln>
          <a:effectLst/>
        </p:spPr>
      </p:cxnSp>
      <p:cxnSp>
        <p:nvCxnSpPr>
          <p:cNvPr id="15" name="Straight Arrow Connector 14" title="Image of an arrow pointing to a trachea"/>
          <p:cNvCxnSpPr/>
          <p:nvPr/>
        </p:nvCxnSpPr>
        <p:spPr bwMode="auto">
          <a:xfrm flipV="1">
            <a:off x="1241927" y="3432771"/>
            <a:ext cx="2668336" cy="10939"/>
          </a:xfrm>
          <a:prstGeom prst="straightConnector1">
            <a:avLst/>
          </a:prstGeom>
          <a:solidFill>
            <a:schemeClr val="accent1"/>
          </a:solidFill>
          <a:ln w="12700" cap="sq" cmpd="sng" algn="ctr">
            <a:solidFill>
              <a:schemeClr val="tx1"/>
            </a:solidFill>
            <a:prstDash val="solid"/>
            <a:round/>
            <a:headEnd type="none" w="sm" len="sm"/>
            <a:tailEnd type="triangle"/>
          </a:ln>
          <a:effectLst/>
        </p:spPr>
      </p:cxnSp>
      <p:cxnSp>
        <p:nvCxnSpPr>
          <p:cNvPr id="16" name="Straight Arrow Connector 15" title="Image of an arrow pointing to bronchial tubes"/>
          <p:cNvCxnSpPr/>
          <p:nvPr/>
        </p:nvCxnSpPr>
        <p:spPr bwMode="auto">
          <a:xfrm>
            <a:off x="2269752" y="4330663"/>
            <a:ext cx="1869111" cy="176691"/>
          </a:xfrm>
          <a:prstGeom prst="straightConnector1">
            <a:avLst/>
          </a:prstGeom>
          <a:solidFill>
            <a:schemeClr val="accent1"/>
          </a:solidFill>
          <a:ln w="12700" cap="sq" cmpd="sng" algn="ctr">
            <a:solidFill>
              <a:schemeClr val="tx1"/>
            </a:solidFill>
            <a:prstDash val="solid"/>
            <a:round/>
            <a:headEnd type="none" w="sm" len="sm"/>
            <a:tailEnd type="triangle"/>
          </a:ln>
          <a:effectLst/>
        </p:spPr>
      </p:cxnSp>
      <p:cxnSp>
        <p:nvCxnSpPr>
          <p:cNvPr id="17" name="Straight Arrow Connector 16" title="Image of an arrow pointing to bronchioles"/>
          <p:cNvCxnSpPr/>
          <p:nvPr/>
        </p:nvCxnSpPr>
        <p:spPr bwMode="auto">
          <a:xfrm flipV="1">
            <a:off x="1792110" y="4786207"/>
            <a:ext cx="2491132" cy="130303"/>
          </a:xfrm>
          <a:prstGeom prst="straightConnector1">
            <a:avLst/>
          </a:prstGeom>
          <a:solidFill>
            <a:schemeClr val="accent1"/>
          </a:solidFill>
          <a:ln w="12700" cap="sq" cmpd="sng" algn="ctr">
            <a:solidFill>
              <a:schemeClr val="tx1"/>
            </a:solidFill>
            <a:prstDash val="solid"/>
            <a:round/>
            <a:headEnd type="none" w="sm" len="sm"/>
            <a:tailEnd type="triangle"/>
          </a:ln>
          <a:effectLst/>
        </p:spPr>
      </p:cxnSp>
      <p:cxnSp>
        <p:nvCxnSpPr>
          <p:cNvPr id="18" name="Straight Arrow Connector 17" title="Image of an arrow pointing to alveoli"/>
          <p:cNvCxnSpPr>
            <a:stCxn id="8" idx="1"/>
          </p:cNvCxnSpPr>
          <p:nvPr/>
        </p:nvCxnSpPr>
        <p:spPr bwMode="auto">
          <a:xfrm flipH="1">
            <a:off x="4668253" y="4236998"/>
            <a:ext cx="2193224" cy="549209"/>
          </a:xfrm>
          <a:prstGeom prst="straightConnector1">
            <a:avLst/>
          </a:prstGeom>
          <a:solidFill>
            <a:schemeClr val="accent1"/>
          </a:solidFill>
          <a:ln w="12700" cap="sq" cmpd="sng" algn="ctr">
            <a:solidFill>
              <a:schemeClr val="tx1"/>
            </a:solidFill>
            <a:prstDash val="solid"/>
            <a:round/>
            <a:headEnd type="none" w="sm" len="sm"/>
            <a:tailEnd type="triangle"/>
          </a:ln>
          <a:effectLst/>
        </p:spPr>
      </p:cxnSp>
    </p:spTree>
    <p:extLst>
      <p:ext uri="{BB962C8B-B14F-4D97-AF65-F5344CB8AC3E}">
        <p14:creationId xmlns:p14="http://schemas.microsoft.com/office/powerpoint/2010/main" val="85654742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dirty="0" smtClean="0"/>
              <a:t>:               </a:t>
            </a:r>
            <a:endParaRPr lang="en-US" dirty="0"/>
          </a:p>
        </p:txBody>
      </p:sp>
      <p:sp>
        <p:nvSpPr>
          <p:cNvPr id="3" name="Content Placeholder 2"/>
          <p:cNvSpPr>
            <a:spLocks noGrp="1"/>
          </p:cNvSpPr>
          <p:nvPr>
            <p:ph idx="1"/>
          </p:nvPr>
        </p:nvSpPr>
        <p:spPr>
          <a:xfrm>
            <a:off x="68263" y="1587332"/>
            <a:ext cx="8564562" cy="4721225"/>
          </a:xfrm>
        </p:spPr>
        <p:txBody>
          <a:bodyPr/>
          <a:lstStyle/>
          <a:p>
            <a:r>
              <a:rPr lang="en-US" sz="2800" dirty="0"/>
              <a:t>The respiratory system generally cleans itself. The hairs and mucus in our nose capture larger particles and then we blow those out. In the airway the mucociliary escalator it works like a conveyor and traps the particles and pushes them back up the airway. If the silica particles are very small they can get past our normal defense and into the lungs.</a:t>
            </a:r>
          </a:p>
        </p:txBody>
      </p:sp>
      <p:pic>
        <p:nvPicPr>
          <p:cNvPr id="2050" name="Picture 2" descr="Image result for mucociliary escalator"/>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5669046" y="4735176"/>
            <a:ext cx="1676400" cy="199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36604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dirty="0" smtClean="0"/>
              <a:t>:               </a:t>
            </a:r>
            <a:r>
              <a:rPr lang="en-US" b="1" u="sng" dirty="0" smtClean="0"/>
              <a:t> </a:t>
            </a:r>
            <a:endParaRPr lang="en-US" dirty="0"/>
          </a:p>
        </p:txBody>
      </p:sp>
      <p:sp>
        <p:nvSpPr>
          <p:cNvPr id="3" name="Content Placeholder 2"/>
          <p:cNvSpPr>
            <a:spLocks noGrp="1"/>
          </p:cNvSpPr>
          <p:nvPr>
            <p:ph idx="1"/>
          </p:nvPr>
        </p:nvSpPr>
        <p:spPr>
          <a:xfrm>
            <a:off x="274638" y="1755775"/>
            <a:ext cx="8564562" cy="4861335"/>
          </a:xfrm>
        </p:spPr>
        <p:txBody>
          <a:bodyPr/>
          <a:lstStyle/>
          <a:p>
            <a:r>
              <a:rPr lang="en-US" sz="2800" dirty="0"/>
              <a:t>If the silica gets into the lungs then we have a secondary defense called Macrophage cells. These Macrophage cells operate like a </a:t>
            </a:r>
            <a:r>
              <a:rPr lang="en-US" sz="2800" dirty="0" smtClean="0"/>
              <a:t>pac-man </a:t>
            </a:r>
            <a:r>
              <a:rPr lang="en-US" sz="2800" dirty="0"/>
              <a:t>game eating up particles and getting rid of them up the mucociliary escalator or through the lymphatic drainage system. </a:t>
            </a:r>
            <a:endParaRPr lang="en-US" sz="2800" dirty="0" smtClean="0"/>
          </a:p>
          <a:p>
            <a:r>
              <a:rPr lang="en-US" sz="2800" dirty="0" smtClean="0"/>
              <a:t>If </a:t>
            </a:r>
            <a:r>
              <a:rPr lang="en-US" sz="2800" dirty="0"/>
              <a:t>there are too many of the particles the macrophage cells get over loaded and cannot remove the particles from the lungs. If too much silica particles are inhaled over a long period of time it </a:t>
            </a:r>
            <a:r>
              <a:rPr lang="en-US" sz="2800" dirty="0" smtClean="0"/>
              <a:t>overwhelms </a:t>
            </a:r>
            <a:r>
              <a:rPr lang="en-US" sz="2800" dirty="0"/>
              <a:t>the lungs defense mechanism.</a:t>
            </a:r>
          </a:p>
        </p:txBody>
      </p:sp>
    </p:spTree>
    <p:extLst>
      <p:ext uri="{BB962C8B-B14F-4D97-AF65-F5344CB8AC3E}">
        <p14:creationId xmlns:p14="http://schemas.microsoft.com/office/powerpoint/2010/main" val="104687381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dirty="0" smtClean="0"/>
              <a:t>:                </a:t>
            </a:r>
            <a:r>
              <a:rPr lang="en-US" b="1" u="sng" dirty="0" smtClean="0"/>
              <a:t> </a:t>
            </a:r>
            <a:endParaRPr lang="en-US" dirty="0"/>
          </a:p>
        </p:txBody>
      </p:sp>
      <p:pic>
        <p:nvPicPr>
          <p:cNvPr id="3074" name="Picture 2" descr="Related image"/>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016000" y="1755775"/>
            <a:ext cx="7081837" cy="47212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57989" y="6244389"/>
            <a:ext cx="2600392" cy="461665"/>
          </a:xfrm>
          <a:prstGeom prst="rect">
            <a:avLst/>
          </a:prstGeom>
          <a:noFill/>
        </p:spPr>
        <p:txBody>
          <a:bodyPr wrap="none" rtlCol="0">
            <a:spAutoFit/>
          </a:bodyPr>
          <a:lstStyle/>
          <a:p>
            <a:r>
              <a:rPr lang="en-US" dirty="0"/>
              <a:t>Macrophage cells</a:t>
            </a:r>
          </a:p>
        </p:txBody>
      </p:sp>
    </p:spTree>
    <p:extLst>
      <p:ext uri="{BB962C8B-B14F-4D97-AF65-F5344CB8AC3E}">
        <p14:creationId xmlns:p14="http://schemas.microsoft.com/office/powerpoint/2010/main" val="10756981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a:t>
            </a:r>
            <a:r>
              <a:rPr lang="en-US" sz="2800" b="1" dirty="0" smtClean="0"/>
              <a:t>Surveillance</a:t>
            </a:r>
            <a:r>
              <a:rPr lang="en-US" b="1" dirty="0" smtClean="0"/>
              <a:t>:                  </a:t>
            </a:r>
            <a:endParaRPr lang="en-US" dirty="0"/>
          </a:p>
        </p:txBody>
      </p:sp>
      <p:sp>
        <p:nvSpPr>
          <p:cNvPr id="3" name="Content Placeholder 2"/>
          <p:cNvSpPr>
            <a:spLocks noGrp="1"/>
          </p:cNvSpPr>
          <p:nvPr>
            <p:ph idx="1"/>
          </p:nvPr>
        </p:nvSpPr>
        <p:spPr/>
        <p:txBody>
          <a:bodyPr/>
          <a:lstStyle/>
          <a:p>
            <a:r>
              <a:rPr lang="en-US" sz="2800" dirty="0"/>
              <a:t>This starts an inflammatory process in the lungs, as the macrophage cells get over loaded they rupture and release cellular fluid that causes inflammation. </a:t>
            </a:r>
          </a:p>
          <a:p>
            <a:r>
              <a:rPr lang="en-US" sz="2800" dirty="0"/>
              <a:t>This triggers other special cells called </a:t>
            </a:r>
            <a:r>
              <a:rPr lang="en-US" sz="2800" dirty="0" smtClean="0"/>
              <a:t>fiber blast </a:t>
            </a:r>
            <a:r>
              <a:rPr lang="en-US" sz="2800" dirty="0"/>
              <a:t>to come to the area to surround the particles and protect the lung. </a:t>
            </a:r>
          </a:p>
          <a:p>
            <a:r>
              <a:rPr lang="en-US" sz="2800" dirty="0"/>
              <a:t>This creates </a:t>
            </a:r>
            <a:r>
              <a:rPr lang="en-US" sz="2800" dirty="0" smtClean="0"/>
              <a:t>scar tissue </a:t>
            </a:r>
            <a:r>
              <a:rPr lang="en-US" sz="2800" dirty="0"/>
              <a:t>similar to what happens after you cut your finger. </a:t>
            </a:r>
          </a:p>
        </p:txBody>
      </p:sp>
    </p:spTree>
    <p:extLst>
      <p:ext uri="{BB962C8B-B14F-4D97-AF65-F5344CB8AC3E}">
        <p14:creationId xmlns:p14="http://schemas.microsoft.com/office/powerpoint/2010/main" val="53412333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dirty="0" smtClean="0"/>
              <a:t>:                  </a:t>
            </a:r>
            <a:r>
              <a:rPr lang="en-US" b="1" u="sng" dirty="0" smtClean="0"/>
              <a:t> </a:t>
            </a:r>
            <a:endParaRPr lang="en-US" dirty="0"/>
          </a:p>
        </p:txBody>
      </p:sp>
      <p:pic>
        <p:nvPicPr>
          <p:cNvPr id="4" name="Content Placeholder 3" title="Photo of scar tissue on a finger "/>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900989" y="1784352"/>
            <a:ext cx="5031623" cy="4418010"/>
          </a:xfrm>
        </p:spPr>
      </p:pic>
      <p:sp>
        <p:nvSpPr>
          <p:cNvPr id="5" name="Oval 4" title="Image of an oval around scar tissue on a finger"/>
          <p:cNvSpPr/>
          <p:nvPr/>
        </p:nvSpPr>
        <p:spPr bwMode="auto">
          <a:xfrm>
            <a:off x="3621505" y="2322095"/>
            <a:ext cx="1564105" cy="3465095"/>
          </a:xfrm>
          <a:prstGeom prst="ellipse">
            <a:avLst/>
          </a:prstGeom>
          <a:noFill/>
          <a:ln w="5715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1773354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dirty="0" smtClean="0"/>
              <a:t>:                   </a:t>
            </a:r>
            <a:r>
              <a:rPr lang="en-US" b="1" u="sng" dirty="0" smtClean="0"/>
              <a:t> </a:t>
            </a:r>
            <a:endParaRPr lang="en-US" dirty="0"/>
          </a:p>
        </p:txBody>
      </p:sp>
      <p:sp>
        <p:nvSpPr>
          <p:cNvPr id="3" name="Content Placeholder 2"/>
          <p:cNvSpPr>
            <a:spLocks noGrp="1"/>
          </p:cNvSpPr>
          <p:nvPr>
            <p:ph idx="1"/>
          </p:nvPr>
        </p:nvSpPr>
        <p:spPr>
          <a:xfrm>
            <a:off x="244158" y="1679575"/>
            <a:ext cx="8564562" cy="4721225"/>
          </a:xfrm>
        </p:spPr>
        <p:txBody>
          <a:bodyPr/>
          <a:lstStyle/>
          <a:p>
            <a:r>
              <a:rPr lang="en-US" sz="2800" dirty="0"/>
              <a:t>As scaring happens in the lung the process continues to progress. It can reduce the lungs ability to expand and contract as well as reducing the lungs ability to exchange oxygen. </a:t>
            </a:r>
          </a:p>
          <a:p>
            <a:r>
              <a:rPr lang="en-US" sz="2800" dirty="0"/>
              <a:t>One can develop complicated silicosis which maybe causes long term health issues and possibly death. </a:t>
            </a:r>
          </a:p>
          <a:p>
            <a:r>
              <a:rPr lang="en-US" sz="2800" dirty="0"/>
              <a:t>The amount of exposure to silica dust affect the chance for disease process. Along with other factors like smoking that has already caused damage to the lungs. </a:t>
            </a:r>
          </a:p>
        </p:txBody>
      </p:sp>
    </p:spTree>
    <p:extLst>
      <p:ext uri="{BB962C8B-B14F-4D97-AF65-F5344CB8AC3E}">
        <p14:creationId xmlns:p14="http://schemas.microsoft.com/office/powerpoint/2010/main" val="34048073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Overview</a:t>
            </a:r>
            <a:endParaRPr lang="en-US" sz="3200" dirty="0"/>
          </a:p>
        </p:txBody>
      </p:sp>
      <p:sp>
        <p:nvSpPr>
          <p:cNvPr id="3" name="Content Placeholder 2"/>
          <p:cNvSpPr>
            <a:spLocks noGrp="1"/>
          </p:cNvSpPr>
          <p:nvPr>
            <p:ph idx="1"/>
          </p:nvPr>
        </p:nvSpPr>
        <p:spPr>
          <a:xfrm>
            <a:off x="274638" y="2434442"/>
            <a:ext cx="8564562" cy="4042558"/>
          </a:xfrm>
        </p:spPr>
        <p:txBody>
          <a:bodyPr/>
          <a:lstStyle/>
          <a:p>
            <a:pPr>
              <a:buFont typeface="Arial" panose="020B0604020202020204" pitchFamily="34" charset="0"/>
              <a:buChar char="•"/>
            </a:pPr>
            <a:r>
              <a:rPr lang="en-US" sz="2400" dirty="0"/>
              <a:t>OSHA awards grants to nonprofit organizations on a competitive basis through its </a:t>
            </a:r>
            <a:r>
              <a:rPr lang="en-US" sz="2400" b="1" dirty="0"/>
              <a:t>Susan Harwood Training Grant Program</a:t>
            </a:r>
            <a:r>
              <a:rPr lang="en-US" sz="2400" dirty="0"/>
              <a:t>. </a:t>
            </a:r>
          </a:p>
          <a:p>
            <a:pPr>
              <a:buFont typeface="Arial" panose="020B0604020202020204" pitchFamily="34" charset="0"/>
              <a:buChar char="•"/>
            </a:pPr>
            <a:r>
              <a:rPr lang="en-US" sz="2400" dirty="0"/>
              <a:t>Grants are awarded to provide training and education programs for employers and workers on the recognition, avoidance, and prevention of safety and health hazards in their workplaces and to inform workers of their rights and employers of their responsibilities under the Occupational Safety and Health (OSH) Act.</a:t>
            </a:r>
          </a:p>
        </p:txBody>
      </p:sp>
    </p:spTree>
    <p:extLst>
      <p:ext uri="{BB962C8B-B14F-4D97-AF65-F5344CB8AC3E}">
        <p14:creationId xmlns:p14="http://schemas.microsoft.com/office/powerpoint/2010/main" val="105172171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dirty="0" smtClean="0"/>
              <a:t>:                    </a:t>
            </a:r>
            <a:r>
              <a:rPr lang="en-US" b="1" u="sng" dirty="0" smtClean="0"/>
              <a:t> </a:t>
            </a:r>
            <a:endParaRPr lang="en-US" dirty="0"/>
          </a:p>
        </p:txBody>
      </p:sp>
      <p:sp>
        <p:nvSpPr>
          <p:cNvPr id="3" name="Content Placeholder 2"/>
          <p:cNvSpPr>
            <a:spLocks noGrp="1"/>
          </p:cNvSpPr>
          <p:nvPr>
            <p:ph idx="1"/>
          </p:nvPr>
        </p:nvSpPr>
        <p:spPr>
          <a:xfrm>
            <a:off x="215644" y="2054942"/>
            <a:ext cx="8564562" cy="4345858"/>
          </a:xfrm>
        </p:spPr>
        <p:txBody>
          <a:bodyPr/>
          <a:lstStyle/>
          <a:p>
            <a:r>
              <a:rPr lang="en-US" sz="2800" dirty="0"/>
              <a:t>The amount and duration of the exposure characterizes how fast the lungs get overloaded</a:t>
            </a:r>
            <a:r>
              <a:rPr lang="en-US" sz="2800" dirty="0" smtClean="0"/>
              <a:t>.</a:t>
            </a:r>
          </a:p>
          <a:p>
            <a:pPr marL="0" indent="0">
              <a:buNone/>
            </a:pPr>
            <a:endParaRPr lang="en-US" sz="2800" dirty="0"/>
          </a:p>
          <a:p>
            <a:r>
              <a:rPr lang="en-US" sz="2800" dirty="0" smtClean="0"/>
              <a:t>Acute </a:t>
            </a:r>
            <a:r>
              <a:rPr lang="en-US" sz="2800" dirty="0"/>
              <a:t>Silicosis can develop within a few weeks to </a:t>
            </a:r>
            <a:r>
              <a:rPr lang="en-US" sz="2800" dirty="0" smtClean="0"/>
              <a:t>five </a:t>
            </a:r>
            <a:r>
              <a:rPr lang="en-US" sz="2800" dirty="0"/>
              <a:t>years of the exposure to exceptionally high levels of silica dust. </a:t>
            </a:r>
            <a:endParaRPr lang="en-US" sz="2800" dirty="0" smtClean="0"/>
          </a:p>
          <a:p>
            <a:pPr marL="0" indent="0">
              <a:buNone/>
            </a:pPr>
            <a:endParaRPr lang="en-US" sz="2800" dirty="0" smtClean="0"/>
          </a:p>
          <a:p>
            <a:r>
              <a:rPr lang="en-US" sz="2800" dirty="0" smtClean="0"/>
              <a:t>This </a:t>
            </a:r>
            <a:r>
              <a:rPr lang="en-US" sz="2800" dirty="0"/>
              <a:t>often results in death due to the rapid overloading of the lungs. </a:t>
            </a:r>
          </a:p>
        </p:txBody>
      </p:sp>
    </p:spTree>
    <p:extLst>
      <p:ext uri="{BB962C8B-B14F-4D97-AF65-F5344CB8AC3E}">
        <p14:creationId xmlns:p14="http://schemas.microsoft.com/office/powerpoint/2010/main" val="325901692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dirty="0" smtClean="0"/>
              <a:t>:                     </a:t>
            </a:r>
            <a:r>
              <a:rPr lang="en-US" b="1" u="sng" dirty="0" smtClean="0"/>
              <a:t> </a:t>
            </a:r>
            <a:endParaRPr lang="en-US" dirty="0"/>
          </a:p>
        </p:txBody>
      </p:sp>
      <p:sp>
        <p:nvSpPr>
          <p:cNvPr id="3" name="Content Placeholder 2"/>
          <p:cNvSpPr>
            <a:spLocks noGrp="1"/>
          </p:cNvSpPr>
          <p:nvPr>
            <p:ph idx="1"/>
          </p:nvPr>
        </p:nvSpPr>
        <p:spPr/>
        <p:txBody>
          <a:bodyPr/>
          <a:lstStyle/>
          <a:p>
            <a:pPr marL="0" indent="0">
              <a:buNone/>
            </a:pPr>
            <a:r>
              <a:rPr lang="en-US" sz="3200" dirty="0">
                <a:solidFill>
                  <a:srgbClr val="555559"/>
                </a:solidFill>
              </a:rPr>
              <a:t>People with </a:t>
            </a:r>
            <a:r>
              <a:rPr lang="en-US" sz="3200" b="1" dirty="0">
                <a:solidFill>
                  <a:srgbClr val="555559"/>
                </a:solidFill>
              </a:rPr>
              <a:t>Acute silicosis </a:t>
            </a:r>
            <a:r>
              <a:rPr lang="en-US" sz="3200" dirty="0">
                <a:solidFill>
                  <a:srgbClr val="555559"/>
                </a:solidFill>
              </a:rPr>
              <a:t>experience</a:t>
            </a:r>
            <a:r>
              <a:rPr lang="en-US" sz="3200" dirty="0" smtClean="0">
                <a:solidFill>
                  <a:srgbClr val="555559"/>
                </a:solidFill>
              </a:rPr>
              <a:t>:</a:t>
            </a:r>
            <a:endParaRPr lang="en-US" sz="3200" dirty="0">
              <a:solidFill>
                <a:srgbClr val="555559"/>
              </a:solidFill>
            </a:endParaRPr>
          </a:p>
          <a:p>
            <a:r>
              <a:rPr lang="en-US" sz="3200" dirty="0" smtClean="0">
                <a:solidFill>
                  <a:srgbClr val="555559"/>
                </a:solidFill>
              </a:rPr>
              <a:t>Cough </a:t>
            </a:r>
            <a:endParaRPr lang="en-US" sz="3200" dirty="0">
              <a:solidFill>
                <a:srgbClr val="555559"/>
              </a:solidFill>
            </a:endParaRPr>
          </a:p>
          <a:p>
            <a:r>
              <a:rPr lang="en-US" sz="3200" dirty="0" smtClean="0">
                <a:solidFill>
                  <a:srgbClr val="555559"/>
                </a:solidFill>
              </a:rPr>
              <a:t>Weight loss</a:t>
            </a:r>
            <a:endParaRPr lang="en-US" sz="3200" dirty="0">
              <a:solidFill>
                <a:srgbClr val="555559"/>
              </a:solidFill>
            </a:endParaRPr>
          </a:p>
          <a:p>
            <a:r>
              <a:rPr lang="en-US" sz="3200" dirty="0" smtClean="0">
                <a:solidFill>
                  <a:srgbClr val="555559"/>
                </a:solidFill>
              </a:rPr>
              <a:t>Tiredness  </a:t>
            </a:r>
            <a:endParaRPr lang="en-US" sz="3200" dirty="0">
              <a:solidFill>
                <a:srgbClr val="555559"/>
              </a:solidFill>
            </a:endParaRPr>
          </a:p>
          <a:p>
            <a:r>
              <a:rPr lang="en-US" sz="3200" dirty="0" smtClean="0">
                <a:solidFill>
                  <a:srgbClr val="555559"/>
                </a:solidFill>
              </a:rPr>
              <a:t>May </a:t>
            </a:r>
            <a:r>
              <a:rPr lang="en-US" sz="3200" dirty="0">
                <a:solidFill>
                  <a:srgbClr val="555559"/>
                </a:solidFill>
              </a:rPr>
              <a:t>have </a:t>
            </a:r>
            <a:r>
              <a:rPr lang="en-US" sz="3200" dirty="0" smtClean="0">
                <a:solidFill>
                  <a:srgbClr val="555559"/>
                </a:solidFill>
              </a:rPr>
              <a:t>fever*</a:t>
            </a:r>
            <a:endParaRPr lang="en-US" sz="3200" dirty="0">
              <a:solidFill>
                <a:srgbClr val="555559"/>
              </a:solidFill>
            </a:endParaRPr>
          </a:p>
          <a:p>
            <a:r>
              <a:rPr lang="en-US" sz="3200" dirty="0" smtClean="0">
                <a:solidFill>
                  <a:srgbClr val="555559"/>
                </a:solidFill>
              </a:rPr>
              <a:t>Sharp </a:t>
            </a:r>
            <a:r>
              <a:rPr lang="en-US" sz="3200" dirty="0">
                <a:solidFill>
                  <a:srgbClr val="555559"/>
                </a:solidFill>
              </a:rPr>
              <a:t>chest </a:t>
            </a:r>
            <a:r>
              <a:rPr lang="en-US" sz="3200" dirty="0" smtClean="0">
                <a:solidFill>
                  <a:srgbClr val="555559"/>
                </a:solidFill>
              </a:rPr>
              <a:t>pain </a:t>
            </a:r>
            <a:endParaRPr lang="en-US" sz="3200" dirty="0">
              <a:solidFill>
                <a:srgbClr val="555559"/>
              </a:solidFill>
            </a:endParaRPr>
          </a:p>
        </p:txBody>
      </p:sp>
    </p:spTree>
    <p:extLst>
      <p:ext uri="{BB962C8B-B14F-4D97-AF65-F5344CB8AC3E}">
        <p14:creationId xmlns:p14="http://schemas.microsoft.com/office/powerpoint/2010/main" val="282011914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u="sng" dirty="0"/>
              <a:t>: </a:t>
            </a:r>
            <a:r>
              <a:rPr lang="en-US" b="1" u="sng" dirty="0" smtClean="0"/>
              <a:t>                      </a:t>
            </a:r>
            <a:endParaRPr lang="en-US" dirty="0"/>
          </a:p>
        </p:txBody>
      </p:sp>
      <p:sp>
        <p:nvSpPr>
          <p:cNvPr id="3" name="Content Placeholder 2"/>
          <p:cNvSpPr>
            <a:spLocks noGrp="1"/>
          </p:cNvSpPr>
          <p:nvPr>
            <p:ph idx="1"/>
          </p:nvPr>
        </p:nvSpPr>
        <p:spPr/>
        <p:txBody>
          <a:bodyPr/>
          <a:lstStyle/>
          <a:p>
            <a:r>
              <a:rPr lang="en-US" sz="2800" dirty="0">
                <a:solidFill>
                  <a:srgbClr val="555559"/>
                </a:solidFill>
              </a:rPr>
              <a:t>T</a:t>
            </a:r>
            <a:r>
              <a:rPr lang="en-US" sz="2800" dirty="0" smtClean="0">
                <a:solidFill>
                  <a:srgbClr val="555559"/>
                </a:solidFill>
              </a:rPr>
              <a:t>hey </a:t>
            </a:r>
            <a:r>
              <a:rPr lang="en-US" sz="2800" dirty="0">
                <a:solidFill>
                  <a:srgbClr val="555559"/>
                </a:solidFill>
              </a:rPr>
              <a:t>may have shortness of breath over time, especially with chronic silicosis. </a:t>
            </a:r>
            <a:endParaRPr lang="en-US" sz="2800" dirty="0" smtClean="0">
              <a:solidFill>
                <a:srgbClr val="555559"/>
              </a:solidFill>
            </a:endParaRPr>
          </a:p>
          <a:p>
            <a:r>
              <a:rPr lang="en-US" sz="2800" dirty="0" smtClean="0">
                <a:solidFill>
                  <a:srgbClr val="555559"/>
                </a:solidFill>
              </a:rPr>
              <a:t>A </a:t>
            </a:r>
            <a:r>
              <a:rPr lang="en-US" sz="2800" dirty="0">
                <a:solidFill>
                  <a:srgbClr val="555559"/>
                </a:solidFill>
              </a:rPr>
              <a:t>healthcare provider might hear crackles or wheezing when they listen to the lungs. </a:t>
            </a:r>
          </a:p>
          <a:p>
            <a:r>
              <a:rPr lang="en-US" sz="2800" dirty="0">
                <a:solidFill>
                  <a:srgbClr val="555559"/>
                </a:solidFill>
              </a:rPr>
              <a:t>Having silicosis increases the risk of other problems, such as: </a:t>
            </a:r>
          </a:p>
          <a:p>
            <a:pPr lvl="1"/>
            <a:r>
              <a:rPr lang="en-US" dirty="0">
                <a:solidFill>
                  <a:srgbClr val="555559"/>
                </a:solidFill>
              </a:rPr>
              <a:t>t</a:t>
            </a:r>
            <a:r>
              <a:rPr lang="en-US" dirty="0" smtClean="0">
                <a:solidFill>
                  <a:srgbClr val="555559"/>
                </a:solidFill>
              </a:rPr>
              <a:t>uberculosis; </a:t>
            </a:r>
            <a:endParaRPr lang="en-US" dirty="0">
              <a:solidFill>
                <a:srgbClr val="555559"/>
              </a:solidFill>
            </a:endParaRPr>
          </a:p>
          <a:p>
            <a:pPr lvl="1"/>
            <a:r>
              <a:rPr lang="en-US" dirty="0">
                <a:solidFill>
                  <a:srgbClr val="555559"/>
                </a:solidFill>
              </a:rPr>
              <a:t>lung cancer, </a:t>
            </a:r>
            <a:r>
              <a:rPr lang="en-US" dirty="0" smtClean="0">
                <a:solidFill>
                  <a:srgbClr val="555559"/>
                </a:solidFill>
              </a:rPr>
              <a:t>and; </a:t>
            </a:r>
            <a:endParaRPr lang="en-US" dirty="0">
              <a:solidFill>
                <a:srgbClr val="555559"/>
              </a:solidFill>
            </a:endParaRPr>
          </a:p>
          <a:p>
            <a:pPr lvl="1"/>
            <a:r>
              <a:rPr lang="en-US" dirty="0">
                <a:solidFill>
                  <a:srgbClr val="555559"/>
                </a:solidFill>
              </a:rPr>
              <a:t>chronic bronchitis.</a:t>
            </a:r>
            <a:endParaRPr lang="en-US" dirty="0"/>
          </a:p>
        </p:txBody>
      </p:sp>
    </p:spTree>
    <p:extLst>
      <p:ext uri="{BB962C8B-B14F-4D97-AF65-F5344CB8AC3E}">
        <p14:creationId xmlns:p14="http://schemas.microsoft.com/office/powerpoint/2010/main" val="358791572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dirty="0" smtClean="0"/>
              <a:t>:                       </a:t>
            </a:r>
            <a:r>
              <a:rPr lang="en-US" b="1" u="sng" dirty="0" smtClean="0"/>
              <a:t> </a:t>
            </a:r>
            <a:endParaRPr lang="en-US" dirty="0"/>
          </a:p>
        </p:txBody>
      </p:sp>
      <p:sp>
        <p:nvSpPr>
          <p:cNvPr id="3" name="Content Placeholder 2"/>
          <p:cNvSpPr>
            <a:spLocks noGrp="1"/>
          </p:cNvSpPr>
          <p:nvPr>
            <p:ph idx="1"/>
          </p:nvPr>
        </p:nvSpPr>
        <p:spPr>
          <a:xfrm>
            <a:off x="274638" y="2060574"/>
            <a:ext cx="8564562" cy="3878109"/>
          </a:xfrm>
        </p:spPr>
        <p:txBody>
          <a:bodyPr/>
          <a:lstStyle/>
          <a:p>
            <a:r>
              <a:rPr lang="en-US" sz="2800" b="1" dirty="0"/>
              <a:t>Accelerated silicosis </a:t>
            </a:r>
            <a:r>
              <a:rPr lang="en-US" sz="2800" dirty="0"/>
              <a:t>comes from high concentrations of respirable silica for a period of </a:t>
            </a:r>
            <a:r>
              <a:rPr lang="en-US" sz="2800" dirty="0" smtClean="0"/>
              <a:t> 5-10 </a:t>
            </a:r>
            <a:r>
              <a:rPr lang="en-US" sz="2800" dirty="0"/>
              <a:t>years. </a:t>
            </a:r>
            <a:endParaRPr lang="en-US" sz="2800" dirty="0" smtClean="0"/>
          </a:p>
          <a:p>
            <a:r>
              <a:rPr lang="en-US" sz="2800" dirty="0" smtClean="0"/>
              <a:t>It </a:t>
            </a:r>
            <a:r>
              <a:rPr lang="en-US" sz="2800" dirty="0"/>
              <a:t>is disabling and often results in death. It progress even after the exposure has been removed. </a:t>
            </a:r>
          </a:p>
          <a:p>
            <a:pPr lvl="0">
              <a:buFont typeface="Arial" panose="020B0604020202020204" pitchFamily="34" charset="0"/>
              <a:buChar char="•"/>
            </a:pPr>
            <a:r>
              <a:rPr lang="en-US" sz="2800" dirty="0">
                <a:solidFill>
                  <a:srgbClr val="555559"/>
                </a:solidFill>
              </a:rPr>
              <a:t>In accelerated silicosis, swelling in the lungs and symptoms occur faster than in chronic silicosis.</a:t>
            </a:r>
          </a:p>
          <a:p>
            <a:endParaRPr lang="en-US" sz="2800" dirty="0"/>
          </a:p>
        </p:txBody>
      </p:sp>
    </p:spTree>
    <p:extLst>
      <p:ext uri="{BB962C8B-B14F-4D97-AF65-F5344CB8AC3E}">
        <p14:creationId xmlns:p14="http://schemas.microsoft.com/office/powerpoint/2010/main" val="372348363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dirty="0" smtClean="0"/>
              <a:t>:                        </a:t>
            </a:r>
            <a:r>
              <a:rPr lang="en-US" b="1" u="sng" dirty="0" smtClean="0"/>
              <a:t> </a:t>
            </a:r>
            <a:endParaRPr lang="en-US" dirty="0"/>
          </a:p>
        </p:txBody>
      </p:sp>
      <p:sp>
        <p:nvSpPr>
          <p:cNvPr id="3" name="Content Placeholder 2"/>
          <p:cNvSpPr>
            <a:spLocks noGrp="1"/>
          </p:cNvSpPr>
          <p:nvPr>
            <p:ph idx="1"/>
          </p:nvPr>
        </p:nvSpPr>
        <p:spPr>
          <a:xfrm>
            <a:off x="264806" y="2011415"/>
            <a:ext cx="8564562" cy="4173076"/>
          </a:xfrm>
        </p:spPr>
        <p:txBody>
          <a:bodyPr/>
          <a:lstStyle/>
          <a:p>
            <a:r>
              <a:rPr lang="en-US" sz="2800" b="1" dirty="0"/>
              <a:t>Chronic silicosis </a:t>
            </a:r>
            <a:r>
              <a:rPr lang="en-US" sz="2800" dirty="0"/>
              <a:t>is the most common and is formed as a result of exposure to low concentrations of silica over a long period, </a:t>
            </a:r>
            <a:r>
              <a:rPr lang="en-US" sz="2800" dirty="0" smtClean="0"/>
              <a:t>ten </a:t>
            </a:r>
            <a:r>
              <a:rPr lang="en-US" sz="2800" dirty="0"/>
              <a:t>or more years.</a:t>
            </a:r>
          </a:p>
          <a:p>
            <a:r>
              <a:rPr lang="en-US" sz="2800" dirty="0">
                <a:solidFill>
                  <a:srgbClr val="555559"/>
                </a:solidFill>
              </a:rPr>
              <a:t>In chronic silicosis, the silica dust causes areas of swelling in the </a:t>
            </a:r>
            <a:r>
              <a:rPr lang="en-US" sz="2800" dirty="0" smtClean="0">
                <a:solidFill>
                  <a:srgbClr val="555559"/>
                </a:solidFill>
              </a:rPr>
              <a:t>lungs </a:t>
            </a:r>
            <a:r>
              <a:rPr lang="en-US" sz="2800" dirty="0">
                <a:solidFill>
                  <a:srgbClr val="555559"/>
                </a:solidFill>
              </a:rPr>
              <a:t>and chest lymph nodes, which makes breathing more difficult.</a:t>
            </a:r>
          </a:p>
          <a:p>
            <a:endParaRPr lang="en-US" sz="2800" dirty="0"/>
          </a:p>
        </p:txBody>
      </p:sp>
    </p:spTree>
    <p:extLst>
      <p:ext uri="{BB962C8B-B14F-4D97-AF65-F5344CB8AC3E}">
        <p14:creationId xmlns:p14="http://schemas.microsoft.com/office/powerpoint/2010/main" val="53473874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dirty="0" smtClean="0"/>
              <a:t>:                         </a:t>
            </a:r>
            <a:r>
              <a:rPr lang="en-US" b="1" u="sng" dirty="0" smtClean="0"/>
              <a:t> </a:t>
            </a:r>
            <a:endParaRPr lang="en-US" dirty="0"/>
          </a:p>
        </p:txBody>
      </p:sp>
      <p:sp>
        <p:nvSpPr>
          <p:cNvPr id="3" name="Content Placeholder 2"/>
          <p:cNvSpPr>
            <a:spLocks noGrp="1"/>
          </p:cNvSpPr>
          <p:nvPr>
            <p:ph idx="1"/>
          </p:nvPr>
        </p:nvSpPr>
        <p:spPr>
          <a:xfrm>
            <a:off x="274638" y="2172929"/>
            <a:ext cx="8564562" cy="4304071"/>
          </a:xfrm>
        </p:spPr>
        <p:txBody>
          <a:bodyPr/>
          <a:lstStyle/>
          <a:p>
            <a:r>
              <a:rPr lang="en-US" sz="2800" dirty="0"/>
              <a:t>Chronic silicosis progresses very slowly and goes undetected for many years before it can be diagnosed. It will cause health issues and may result in death.</a:t>
            </a:r>
            <a:r>
              <a:rPr lang="en-US" dirty="0"/>
              <a:t> </a:t>
            </a:r>
          </a:p>
        </p:txBody>
      </p:sp>
    </p:spTree>
    <p:extLst>
      <p:ext uri="{BB962C8B-B14F-4D97-AF65-F5344CB8AC3E}">
        <p14:creationId xmlns:p14="http://schemas.microsoft.com/office/powerpoint/2010/main" val="71916753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dirty="0" smtClean="0"/>
              <a:t>:                          </a:t>
            </a:r>
            <a:r>
              <a:rPr lang="en-US" b="1" u="sng" dirty="0" smtClean="0"/>
              <a:t> </a:t>
            </a:r>
            <a:endParaRPr lang="en-US" dirty="0"/>
          </a:p>
        </p:txBody>
      </p:sp>
      <p:sp>
        <p:nvSpPr>
          <p:cNvPr id="3" name="Content Placeholder 2"/>
          <p:cNvSpPr>
            <a:spLocks noGrp="1"/>
          </p:cNvSpPr>
          <p:nvPr>
            <p:ph idx="1"/>
          </p:nvPr>
        </p:nvSpPr>
        <p:spPr>
          <a:xfrm>
            <a:off x="274638" y="2054942"/>
            <a:ext cx="8564562" cy="4422058"/>
          </a:xfrm>
        </p:spPr>
        <p:txBody>
          <a:bodyPr/>
          <a:lstStyle/>
          <a:p>
            <a:r>
              <a:rPr lang="en-US" sz="2800" dirty="0"/>
              <a:t>The </a:t>
            </a:r>
            <a:r>
              <a:rPr lang="en-US" sz="2800" b="1" dirty="0"/>
              <a:t>Common Symptoms </a:t>
            </a:r>
            <a:r>
              <a:rPr lang="en-US" sz="2800" dirty="0"/>
              <a:t>of all types of silicosis are shortness of breath, fatigue, and difficult performing task. </a:t>
            </a:r>
          </a:p>
          <a:p>
            <a:r>
              <a:rPr lang="en-US" sz="2800" dirty="0"/>
              <a:t>The severity and how soon they occur differ among the different three types of silicosis. </a:t>
            </a:r>
            <a:endParaRPr lang="en-US" sz="2800" dirty="0" smtClean="0"/>
          </a:p>
          <a:p>
            <a:r>
              <a:rPr lang="en-US" sz="2800" dirty="0" smtClean="0"/>
              <a:t>Chest </a:t>
            </a:r>
            <a:r>
              <a:rPr lang="en-US" sz="2800" dirty="0"/>
              <a:t>x-rays are the best means of detecting early stages of silicosis. </a:t>
            </a:r>
          </a:p>
        </p:txBody>
      </p:sp>
    </p:spTree>
    <p:extLst>
      <p:ext uri="{BB962C8B-B14F-4D97-AF65-F5344CB8AC3E}">
        <p14:creationId xmlns:p14="http://schemas.microsoft.com/office/powerpoint/2010/main" val="278105613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dirty="0" smtClean="0"/>
              <a:t>:                           </a:t>
            </a:r>
            <a:r>
              <a:rPr lang="en-US" b="1" u="sng" dirty="0" smtClean="0"/>
              <a:t> </a:t>
            </a:r>
            <a:endParaRPr lang="en-US" dirty="0"/>
          </a:p>
        </p:txBody>
      </p:sp>
      <p:sp>
        <p:nvSpPr>
          <p:cNvPr id="3" name="Content Placeholder 2"/>
          <p:cNvSpPr>
            <a:spLocks noGrp="1"/>
          </p:cNvSpPr>
          <p:nvPr>
            <p:ph idx="1"/>
          </p:nvPr>
        </p:nvSpPr>
        <p:spPr>
          <a:xfrm>
            <a:off x="225476" y="2011415"/>
            <a:ext cx="8564562" cy="4241901"/>
          </a:xfrm>
        </p:spPr>
        <p:txBody>
          <a:bodyPr/>
          <a:lstStyle/>
          <a:p>
            <a:r>
              <a:rPr lang="en-US" sz="2800" dirty="0"/>
              <a:t>The purpose of the x-ray is to detect early scaring in the lungs. </a:t>
            </a:r>
            <a:endParaRPr lang="en-US" sz="2800" dirty="0" smtClean="0"/>
          </a:p>
          <a:p>
            <a:r>
              <a:rPr lang="en-US" sz="2800" dirty="0" smtClean="0"/>
              <a:t>If </a:t>
            </a:r>
            <a:r>
              <a:rPr lang="en-US" sz="2800" dirty="0"/>
              <a:t>detected early, employers can act to protect you against additional exposures. This can reduce the progression of the disease. </a:t>
            </a:r>
          </a:p>
          <a:p>
            <a:r>
              <a:rPr lang="en-US" sz="2800" dirty="0"/>
              <a:t>Chest x-rays should be taken close as possible to starting work with a company and every </a:t>
            </a:r>
            <a:r>
              <a:rPr lang="en-US" sz="2800" dirty="0" smtClean="0"/>
              <a:t>three </a:t>
            </a:r>
            <a:r>
              <a:rPr lang="en-US" sz="2800" dirty="0"/>
              <a:t>years after that to monitor for changes in the lungs. </a:t>
            </a:r>
          </a:p>
        </p:txBody>
      </p:sp>
    </p:spTree>
    <p:extLst>
      <p:ext uri="{BB962C8B-B14F-4D97-AF65-F5344CB8AC3E}">
        <p14:creationId xmlns:p14="http://schemas.microsoft.com/office/powerpoint/2010/main" val="76275602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age result for cutting counter top osha"/>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1227220" y="1619113"/>
            <a:ext cx="6665495" cy="49991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u="sng" dirty="0"/>
              <a:t>: </a:t>
            </a:r>
            <a:r>
              <a:rPr lang="en-US" b="1" u="sng" dirty="0" smtClean="0"/>
              <a:t>                            </a:t>
            </a:r>
            <a:endParaRPr lang="en-US" dirty="0"/>
          </a:p>
        </p:txBody>
      </p:sp>
      <p:sp>
        <p:nvSpPr>
          <p:cNvPr id="3" name="Oval 2" title="Image of an oval around an abnormal lung"/>
          <p:cNvSpPr/>
          <p:nvPr/>
        </p:nvSpPr>
        <p:spPr bwMode="auto">
          <a:xfrm>
            <a:off x="4776537" y="3140241"/>
            <a:ext cx="902367" cy="1792705"/>
          </a:xfrm>
          <a:prstGeom prst="ellipse">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5" name="Oval 4" title="Image of an oval around an abnormal lung"/>
          <p:cNvSpPr/>
          <p:nvPr/>
        </p:nvSpPr>
        <p:spPr bwMode="auto">
          <a:xfrm>
            <a:off x="6172200" y="3043989"/>
            <a:ext cx="940332" cy="1997243"/>
          </a:xfrm>
          <a:prstGeom prst="ellipse">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7" name="TextBox 6"/>
          <p:cNvSpPr txBox="1"/>
          <p:nvPr/>
        </p:nvSpPr>
        <p:spPr>
          <a:xfrm>
            <a:off x="1840831" y="6000159"/>
            <a:ext cx="1949573" cy="461665"/>
          </a:xfrm>
          <a:prstGeom prst="rect">
            <a:avLst/>
          </a:prstGeom>
          <a:noFill/>
        </p:spPr>
        <p:txBody>
          <a:bodyPr wrap="none" rtlCol="0">
            <a:spAutoFit/>
          </a:bodyPr>
          <a:lstStyle/>
          <a:p>
            <a:r>
              <a:rPr lang="en-US" dirty="0">
                <a:solidFill>
                  <a:srgbClr val="FFFFFF"/>
                </a:solidFill>
              </a:rPr>
              <a:t>Normal Lung</a:t>
            </a:r>
          </a:p>
        </p:txBody>
      </p:sp>
      <p:sp>
        <p:nvSpPr>
          <p:cNvPr id="9" name="TextBox 8"/>
          <p:cNvSpPr txBox="1"/>
          <p:nvPr/>
        </p:nvSpPr>
        <p:spPr>
          <a:xfrm>
            <a:off x="4983040" y="6000159"/>
            <a:ext cx="2274982" cy="461665"/>
          </a:xfrm>
          <a:prstGeom prst="rect">
            <a:avLst/>
          </a:prstGeom>
          <a:noFill/>
        </p:spPr>
        <p:txBody>
          <a:bodyPr wrap="none" rtlCol="0">
            <a:spAutoFit/>
          </a:bodyPr>
          <a:lstStyle/>
          <a:p>
            <a:r>
              <a:rPr lang="en-US" dirty="0">
                <a:solidFill>
                  <a:srgbClr val="FFFFFF"/>
                </a:solidFill>
              </a:rPr>
              <a:t>Abnormal Lung</a:t>
            </a:r>
          </a:p>
        </p:txBody>
      </p:sp>
    </p:spTree>
    <p:extLst>
      <p:ext uri="{BB962C8B-B14F-4D97-AF65-F5344CB8AC3E}">
        <p14:creationId xmlns:p14="http://schemas.microsoft.com/office/powerpoint/2010/main" val="53163469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dirty="0" smtClean="0"/>
              <a:t>:                             </a:t>
            </a:r>
            <a:r>
              <a:rPr lang="en-US" b="1" u="sng" dirty="0" smtClean="0"/>
              <a:t> </a:t>
            </a:r>
            <a:endParaRPr lang="en-US" dirty="0"/>
          </a:p>
        </p:txBody>
      </p:sp>
      <p:pic>
        <p:nvPicPr>
          <p:cNvPr id="4" name="Picture 2" title="Image of an x ray of simple silicosis in the lungs"/>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1515979" y="1457033"/>
            <a:ext cx="6175941" cy="5400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title="Image of a circle around simple silicosis in the lungs"/>
          <p:cNvSpPr/>
          <p:nvPr/>
        </p:nvSpPr>
        <p:spPr bwMode="auto">
          <a:xfrm>
            <a:off x="4776538" y="3152273"/>
            <a:ext cx="653446" cy="685800"/>
          </a:xfrm>
          <a:prstGeom prst="ellipse">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5" name="Oval 4" title="Image of a circle around simple silicosis in the lungs"/>
          <p:cNvSpPr/>
          <p:nvPr/>
        </p:nvSpPr>
        <p:spPr bwMode="auto">
          <a:xfrm>
            <a:off x="3593431" y="3343065"/>
            <a:ext cx="653446" cy="685800"/>
          </a:xfrm>
          <a:prstGeom prst="ellipse">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587286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sz="3200" dirty="0"/>
          </a:p>
        </p:txBody>
      </p:sp>
      <p:sp>
        <p:nvSpPr>
          <p:cNvPr id="3" name="Content Placeholder 2"/>
          <p:cNvSpPr>
            <a:spLocks noGrp="1"/>
          </p:cNvSpPr>
          <p:nvPr>
            <p:ph idx="1"/>
          </p:nvPr>
        </p:nvSpPr>
        <p:spPr>
          <a:xfrm>
            <a:off x="274637" y="1755775"/>
            <a:ext cx="8715453" cy="4925682"/>
          </a:xfrm>
        </p:spPr>
        <p:txBody>
          <a:bodyPr/>
          <a:lstStyle/>
          <a:p>
            <a:pPr>
              <a:buFont typeface="Arial" panose="020B0604020202020204" pitchFamily="34" charset="0"/>
              <a:buChar char="•"/>
            </a:pPr>
            <a:r>
              <a:rPr lang="en-US" sz="2400" dirty="0"/>
              <a:t>Solicitation for the Susan Harwood Grant Program is a function of Congressional budgetary approval and appropriation by the Department of Labor. </a:t>
            </a:r>
            <a:endParaRPr lang="en-US" sz="2400" dirty="0" smtClean="0"/>
          </a:p>
          <a:p>
            <a:pPr marL="0" indent="0">
              <a:buNone/>
            </a:pPr>
            <a:endParaRPr lang="en-US" sz="2400" dirty="0"/>
          </a:p>
          <a:p>
            <a:pPr>
              <a:buFont typeface="Arial" panose="020B0604020202020204" pitchFamily="34" charset="0"/>
              <a:buChar char="•"/>
            </a:pPr>
            <a:r>
              <a:rPr lang="en-US" sz="2400" dirty="0"/>
              <a:t>In 1997, the program was re-named in honor of the late </a:t>
            </a:r>
            <a:r>
              <a:rPr lang="en-US" sz="2400" u="sng" dirty="0"/>
              <a:t>Susan Harwood</a:t>
            </a:r>
            <a:r>
              <a:rPr lang="en-US" sz="2400" dirty="0"/>
              <a:t>, a former director of the Office of Risk Assessment in OSHA's Health Standards Directorate, who died in 1996. During her 17-year tenure with the agency, Harwood helped develop OSHA standards to protect workers exposed to bloodborne pathogens, cotton dust, benzene, formaldehyde, asbestos and lead in construction.</a:t>
            </a:r>
          </a:p>
        </p:txBody>
      </p:sp>
    </p:spTree>
    <p:extLst>
      <p:ext uri="{BB962C8B-B14F-4D97-AF65-F5344CB8AC3E}">
        <p14:creationId xmlns:p14="http://schemas.microsoft.com/office/powerpoint/2010/main" val="107701704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dirty="0" smtClean="0"/>
              <a:t>:                              </a:t>
            </a:r>
            <a:r>
              <a:rPr lang="en-US" b="1" u="sng" dirty="0" smtClean="0"/>
              <a:t> </a:t>
            </a:r>
            <a:endParaRPr lang="en-US" dirty="0"/>
          </a:p>
        </p:txBody>
      </p:sp>
      <p:pic>
        <p:nvPicPr>
          <p:cNvPr id="4" name="Picture 2" title="Image of an x ray of acute silicosis "/>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1066801" y="1497935"/>
            <a:ext cx="7168192" cy="5360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title="Image of an oval  around acute silicosis on an x ray"/>
          <p:cNvSpPr/>
          <p:nvPr/>
        </p:nvSpPr>
        <p:spPr bwMode="auto">
          <a:xfrm>
            <a:off x="3500438" y="3326728"/>
            <a:ext cx="632592" cy="962528"/>
          </a:xfrm>
          <a:prstGeom prst="ellipse">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6" name="Oval 5" title="Image of an oval  around acute silicosis on an x ray"/>
          <p:cNvSpPr/>
          <p:nvPr/>
        </p:nvSpPr>
        <p:spPr bwMode="auto">
          <a:xfrm>
            <a:off x="1993232" y="3338763"/>
            <a:ext cx="1014662" cy="950493"/>
          </a:xfrm>
          <a:prstGeom prst="ellipse">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67856619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title="Image of an x ray of lungs with silicosis"/>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1828799" y="1451469"/>
            <a:ext cx="5534749" cy="5406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dirty="0" smtClean="0"/>
              <a:t>:                               </a:t>
            </a:r>
            <a:r>
              <a:rPr lang="en-US" b="1" u="sng" dirty="0" smtClean="0"/>
              <a:t> </a:t>
            </a:r>
            <a:endParaRPr lang="en-US" dirty="0"/>
          </a:p>
        </p:txBody>
      </p:sp>
    </p:spTree>
    <p:extLst>
      <p:ext uri="{BB962C8B-B14F-4D97-AF65-F5344CB8AC3E}">
        <p14:creationId xmlns:p14="http://schemas.microsoft.com/office/powerpoint/2010/main" val="378274368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dirty="0" smtClean="0"/>
              <a:t>:                                 </a:t>
            </a:r>
            <a:endParaRPr lang="en-US" dirty="0"/>
          </a:p>
        </p:txBody>
      </p:sp>
      <p:sp>
        <p:nvSpPr>
          <p:cNvPr id="3" name="Content Placeholder 2"/>
          <p:cNvSpPr>
            <a:spLocks noGrp="1"/>
          </p:cNvSpPr>
          <p:nvPr>
            <p:ph idx="1"/>
          </p:nvPr>
        </p:nvSpPr>
        <p:spPr>
          <a:xfrm>
            <a:off x="235309" y="2070409"/>
            <a:ext cx="8564562" cy="4448380"/>
          </a:xfrm>
        </p:spPr>
        <p:txBody>
          <a:bodyPr/>
          <a:lstStyle/>
          <a:p>
            <a:r>
              <a:rPr lang="en-US" sz="2800" dirty="0"/>
              <a:t>There is no cure for silicosis so early detection is important.  </a:t>
            </a:r>
          </a:p>
          <a:p>
            <a:r>
              <a:rPr lang="en-US" sz="2800" dirty="0"/>
              <a:t>Some people may need urgent treatment with oxygen and support for breathing. </a:t>
            </a:r>
            <a:endParaRPr lang="en-US" sz="2800" dirty="0" smtClean="0"/>
          </a:p>
          <a:p>
            <a:r>
              <a:rPr lang="en-US" sz="2800" dirty="0" smtClean="0"/>
              <a:t>Others </a:t>
            </a:r>
            <a:r>
              <a:rPr lang="en-US" sz="2800" dirty="0"/>
              <a:t>may need medicines to decrease sputum production, such as inhaled steroids. </a:t>
            </a:r>
          </a:p>
          <a:p>
            <a:r>
              <a:rPr lang="en-US" sz="2800" dirty="0"/>
              <a:t>Some may need inhaled bronchodilators, which relax the air tubes.</a:t>
            </a:r>
          </a:p>
          <a:p>
            <a:endParaRPr lang="en-US" dirty="0"/>
          </a:p>
        </p:txBody>
      </p:sp>
    </p:spTree>
    <p:extLst>
      <p:ext uri="{BB962C8B-B14F-4D97-AF65-F5344CB8AC3E}">
        <p14:creationId xmlns:p14="http://schemas.microsoft.com/office/powerpoint/2010/main" val="311165612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dirty="0" smtClean="0"/>
              <a:t>:                                 </a:t>
            </a:r>
            <a:r>
              <a:rPr lang="en-US" b="1" u="sng" dirty="0" smtClean="0"/>
              <a:t> </a:t>
            </a:r>
            <a:endParaRPr lang="en-US" dirty="0"/>
          </a:p>
        </p:txBody>
      </p:sp>
      <p:sp>
        <p:nvSpPr>
          <p:cNvPr id="3" name="Content Placeholder 2"/>
          <p:cNvSpPr>
            <a:spLocks noGrp="1"/>
          </p:cNvSpPr>
          <p:nvPr>
            <p:ph idx="1"/>
          </p:nvPr>
        </p:nvSpPr>
        <p:spPr/>
        <p:txBody>
          <a:bodyPr/>
          <a:lstStyle/>
          <a:p>
            <a:pPr marL="0" indent="0">
              <a:buNone/>
            </a:pPr>
            <a:r>
              <a:rPr lang="en-US" sz="2800" dirty="0"/>
              <a:t>Protection methods:</a:t>
            </a:r>
          </a:p>
          <a:p>
            <a:r>
              <a:rPr lang="en-US" sz="2800" dirty="0" smtClean="0"/>
              <a:t>Substitution;</a:t>
            </a:r>
            <a:endParaRPr lang="en-US" sz="2800" dirty="0"/>
          </a:p>
          <a:p>
            <a:r>
              <a:rPr lang="en-US" sz="2800" dirty="0"/>
              <a:t>E</a:t>
            </a:r>
            <a:r>
              <a:rPr lang="en-US" sz="2800" dirty="0" smtClean="0"/>
              <a:t>ngineering controls;</a:t>
            </a:r>
            <a:endParaRPr lang="en-US" sz="2800" dirty="0"/>
          </a:p>
          <a:p>
            <a:r>
              <a:rPr lang="en-US" sz="2800" dirty="0" smtClean="0"/>
              <a:t>Ventilation; </a:t>
            </a:r>
            <a:endParaRPr lang="en-US" sz="2800" dirty="0"/>
          </a:p>
          <a:p>
            <a:r>
              <a:rPr lang="en-US" sz="2800" dirty="0" smtClean="0"/>
              <a:t>Good housekeeping; </a:t>
            </a:r>
            <a:endParaRPr lang="en-US" sz="2800" dirty="0"/>
          </a:p>
          <a:p>
            <a:r>
              <a:rPr lang="en-US" sz="2800" dirty="0" smtClean="0"/>
              <a:t>Good </a:t>
            </a:r>
            <a:r>
              <a:rPr lang="en-US" sz="2800" dirty="0"/>
              <a:t>work </a:t>
            </a:r>
            <a:r>
              <a:rPr lang="en-US" sz="2800" dirty="0" smtClean="0"/>
              <a:t>practices; </a:t>
            </a:r>
            <a:endParaRPr lang="en-US" sz="2800" dirty="0"/>
          </a:p>
          <a:p>
            <a:r>
              <a:rPr lang="en-US" sz="2800" dirty="0" smtClean="0"/>
              <a:t>Avoid </a:t>
            </a:r>
            <a:r>
              <a:rPr lang="en-US" sz="2800" dirty="0"/>
              <a:t>areas that are dusty, </a:t>
            </a:r>
            <a:r>
              <a:rPr lang="en-US" sz="2800" dirty="0" smtClean="0"/>
              <a:t>and;</a:t>
            </a:r>
            <a:endParaRPr lang="en-US" sz="2800" dirty="0"/>
          </a:p>
          <a:p>
            <a:r>
              <a:rPr lang="en-US" sz="2800" dirty="0" smtClean="0"/>
              <a:t>Wear </a:t>
            </a:r>
            <a:r>
              <a:rPr lang="en-US" sz="2800" dirty="0"/>
              <a:t>respiratory protection if the dust cannot be otherwise controlled.</a:t>
            </a:r>
            <a:r>
              <a:rPr lang="en-US" dirty="0"/>
              <a:t> </a:t>
            </a:r>
          </a:p>
        </p:txBody>
      </p:sp>
    </p:spTree>
    <p:extLst>
      <p:ext uri="{BB962C8B-B14F-4D97-AF65-F5344CB8AC3E}">
        <p14:creationId xmlns:p14="http://schemas.microsoft.com/office/powerpoint/2010/main" val="167178034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dirty="0" smtClean="0"/>
              <a:t>:                                  </a:t>
            </a:r>
            <a:r>
              <a:rPr lang="en-US" b="1" u="sng" dirty="0" smtClean="0"/>
              <a:t> </a:t>
            </a:r>
            <a:endParaRPr lang="en-US" dirty="0"/>
          </a:p>
        </p:txBody>
      </p:sp>
      <p:sp>
        <p:nvSpPr>
          <p:cNvPr id="3" name="Content Placeholder 2"/>
          <p:cNvSpPr>
            <a:spLocks noGrp="1"/>
          </p:cNvSpPr>
          <p:nvPr>
            <p:ph idx="1"/>
          </p:nvPr>
        </p:nvSpPr>
        <p:spPr>
          <a:xfrm>
            <a:off x="262606" y="1647491"/>
            <a:ext cx="8564562" cy="4721225"/>
          </a:xfrm>
        </p:spPr>
        <p:txBody>
          <a:bodyPr/>
          <a:lstStyle/>
          <a:p>
            <a:pPr marL="0" indent="0">
              <a:buNone/>
            </a:pPr>
            <a:r>
              <a:rPr lang="en-US" sz="2800" dirty="0"/>
              <a:t>Prevention is a combination of all the methods of protection such as: </a:t>
            </a:r>
          </a:p>
          <a:p>
            <a:r>
              <a:rPr lang="en-US" sz="2800" dirty="0" smtClean="0"/>
              <a:t>Training; </a:t>
            </a:r>
            <a:endParaRPr lang="en-US" sz="2800" dirty="0"/>
          </a:p>
          <a:p>
            <a:r>
              <a:rPr lang="en-US" sz="2800" dirty="0" smtClean="0"/>
              <a:t>Using </a:t>
            </a:r>
            <a:r>
              <a:rPr lang="en-US" sz="2800" dirty="0"/>
              <a:t>SDS </a:t>
            </a:r>
            <a:r>
              <a:rPr lang="en-US" sz="2800" dirty="0" smtClean="0"/>
              <a:t>information; </a:t>
            </a:r>
            <a:endParaRPr lang="en-US" sz="2800" dirty="0"/>
          </a:p>
          <a:p>
            <a:r>
              <a:rPr lang="en-US" sz="2800" dirty="0" smtClean="0"/>
              <a:t>Wet working</a:t>
            </a:r>
            <a:r>
              <a:rPr lang="en-US" sz="2800" dirty="0"/>
              <a:t>;</a:t>
            </a:r>
          </a:p>
          <a:p>
            <a:r>
              <a:rPr lang="en-US" sz="2800" dirty="0" smtClean="0"/>
              <a:t>Vacuum </a:t>
            </a:r>
            <a:r>
              <a:rPr lang="en-US" sz="2800" dirty="0"/>
              <a:t>capture </a:t>
            </a:r>
            <a:r>
              <a:rPr lang="en-US" sz="2800" dirty="0" smtClean="0"/>
              <a:t>systems</a:t>
            </a:r>
            <a:r>
              <a:rPr lang="en-US" sz="2800" dirty="0"/>
              <a:t>;</a:t>
            </a:r>
          </a:p>
          <a:p>
            <a:r>
              <a:rPr lang="en-US" sz="2800" dirty="0" smtClean="0"/>
              <a:t>Monitoring;</a:t>
            </a:r>
            <a:endParaRPr lang="en-US" sz="2800" dirty="0"/>
          </a:p>
          <a:p>
            <a:r>
              <a:rPr lang="en-US" sz="2800" dirty="0" smtClean="0"/>
              <a:t>Using </a:t>
            </a:r>
            <a:r>
              <a:rPr lang="en-US" sz="2800" dirty="0"/>
              <a:t>a good medical surveillance </a:t>
            </a:r>
            <a:r>
              <a:rPr lang="en-US" sz="2800" dirty="0" smtClean="0"/>
              <a:t>program;</a:t>
            </a:r>
            <a:endParaRPr lang="en-US" sz="2800" dirty="0"/>
          </a:p>
          <a:p>
            <a:r>
              <a:rPr lang="en-US" sz="2800" dirty="0"/>
              <a:t>P</a:t>
            </a:r>
            <a:r>
              <a:rPr lang="en-US" sz="2800" dirty="0" smtClean="0"/>
              <a:t>hysical examinations and; </a:t>
            </a:r>
            <a:endParaRPr lang="en-US" sz="2800" dirty="0"/>
          </a:p>
          <a:p>
            <a:r>
              <a:rPr lang="en-US" sz="2800" dirty="0" smtClean="0"/>
              <a:t>X-rays</a:t>
            </a:r>
            <a:r>
              <a:rPr lang="en-US" sz="2800" dirty="0"/>
              <a:t>/ pulmonary function test.</a:t>
            </a:r>
          </a:p>
        </p:txBody>
      </p:sp>
    </p:spTree>
    <p:extLst>
      <p:ext uri="{BB962C8B-B14F-4D97-AF65-F5344CB8AC3E}">
        <p14:creationId xmlns:p14="http://schemas.microsoft.com/office/powerpoint/2010/main" val="49771804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dirty="0" smtClean="0"/>
              <a:t>:                                   </a:t>
            </a:r>
            <a:r>
              <a:rPr lang="en-US" b="1" u="sng" dirty="0" smtClean="0"/>
              <a:t> </a:t>
            </a:r>
            <a:endParaRPr lang="en-US" dirty="0"/>
          </a:p>
        </p:txBody>
      </p:sp>
      <p:sp>
        <p:nvSpPr>
          <p:cNvPr id="3" name="Content Placeholder 2"/>
          <p:cNvSpPr>
            <a:spLocks noGrp="1"/>
          </p:cNvSpPr>
          <p:nvPr>
            <p:ph idx="1"/>
          </p:nvPr>
        </p:nvSpPr>
        <p:spPr>
          <a:xfrm>
            <a:off x="274638" y="2300748"/>
            <a:ext cx="8564562" cy="4176252"/>
          </a:xfrm>
        </p:spPr>
        <p:txBody>
          <a:bodyPr/>
          <a:lstStyle/>
          <a:p>
            <a:r>
              <a:rPr lang="en-US" sz="2800" dirty="0"/>
              <a:t>Silicosis is a preventable disease by reducing exposure.  </a:t>
            </a:r>
          </a:p>
          <a:p>
            <a:endParaRPr lang="en-US" sz="2800" dirty="0"/>
          </a:p>
          <a:p>
            <a:r>
              <a:rPr lang="en-US" sz="2800" dirty="0"/>
              <a:t>We all play an important role in preventing silicosis. </a:t>
            </a:r>
          </a:p>
        </p:txBody>
      </p:sp>
    </p:spTree>
    <p:extLst>
      <p:ext uri="{BB962C8B-B14F-4D97-AF65-F5344CB8AC3E}">
        <p14:creationId xmlns:p14="http://schemas.microsoft.com/office/powerpoint/2010/main" val="24485486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dirty="0" smtClean="0"/>
              <a:t>:                                    </a:t>
            </a:r>
            <a:r>
              <a:rPr lang="en-US" b="1" u="sng" dirty="0" smtClean="0"/>
              <a:t> </a:t>
            </a:r>
            <a:endParaRPr lang="en-US" dirty="0"/>
          </a:p>
        </p:txBody>
      </p:sp>
      <p:sp>
        <p:nvSpPr>
          <p:cNvPr id="3" name="Content Placeholder 2"/>
          <p:cNvSpPr>
            <a:spLocks noGrp="1"/>
          </p:cNvSpPr>
          <p:nvPr>
            <p:ph idx="1"/>
          </p:nvPr>
        </p:nvSpPr>
        <p:spPr>
          <a:xfrm>
            <a:off x="250575" y="2742365"/>
            <a:ext cx="2985920" cy="4115636"/>
          </a:xfrm>
        </p:spPr>
        <p:txBody>
          <a:bodyPr/>
          <a:lstStyle/>
          <a:p>
            <a:r>
              <a:rPr lang="en-US" dirty="0"/>
              <a:t>Grinding </a:t>
            </a:r>
          </a:p>
          <a:p>
            <a:r>
              <a:rPr lang="en-US" dirty="0"/>
              <a:t>Cutting</a:t>
            </a:r>
          </a:p>
          <a:p>
            <a:r>
              <a:rPr lang="en-US" dirty="0"/>
              <a:t>Breaking</a:t>
            </a:r>
          </a:p>
          <a:p>
            <a:r>
              <a:rPr lang="en-US" dirty="0"/>
              <a:t>Crushing</a:t>
            </a:r>
          </a:p>
          <a:p>
            <a:r>
              <a:rPr lang="en-US" dirty="0"/>
              <a:t>Sweeping</a:t>
            </a:r>
          </a:p>
          <a:p>
            <a:r>
              <a:rPr lang="en-US" dirty="0"/>
              <a:t>Blowing</a:t>
            </a:r>
          </a:p>
          <a:p>
            <a:endParaRPr lang="en-US" dirty="0"/>
          </a:p>
        </p:txBody>
      </p:sp>
      <p:sp>
        <p:nvSpPr>
          <p:cNvPr id="6" name="Content Placeholder 2"/>
          <p:cNvSpPr txBox="1">
            <a:spLocks/>
          </p:cNvSpPr>
          <p:nvPr/>
        </p:nvSpPr>
        <p:spPr bwMode="auto">
          <a:xfrm>
            <a:off x="3362632" y="3705726"/>
            <a:ext cx="5702710" cy="138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lvl1pPr marL="342900" indent="-342900" algn="l" rtl="0" eaLnBrk="0" fontAlgn="base" hangingPunct="0">
              <a:spcBef>
                <a:spcPct val="20000"/>
              </a:spcBef>
              <a:spcAft>
                <a:spcPct val="0"/>
              </a:spcAft>
              <a:buChar char="•"/>
              <a:defRPr sz="3600">
                <a:solidFill>
                  <a:srgbClr val="003300"/>
                </a:solidFill>
                <a:latin typeface="+mn-lt"/>
                <a:ea typeface="ＭＳ Ｐゴシック" charset="-128"/>
                <a:cs typeface="+mn-cs"/>
              </a:defRPr>
            </a:lvl1pPr>
            <a:lvl2pPr marL="742950" indent="-285750" algn="l" rtl="0" eaLnBrk="0" fontAlgn="base" hangingPunct="0">
              <a:spcBef>
                <a:spcPct val="20000"/>
              </a:spcBef>
              <a:spcAft>
                <a:spcPct val="0"/>
              </a:spcAft>
              <a:buChar char="–"/>
              <a:defRPr sz="2800">
                <a:solidFill>
                  <a:srgbClr val="003300"/>
                </a:solidFill>
                <a:latin typeface="+mn-lt"/>
                <a:ea typeface="ＭＳ Ｐゴシック" charset="-128"/>
              </a:defRPr>
            </a:lvl2pPr>
            <a:lvl3pPr marL="1143000" indent="-228600" algn="l" rtl="0" eaLnBrk="0" fontAlgn="base" hangingPunct="0">
              <a:spcBef>
                <a:spcPct val="20000"/>
              </a:spcBef>
              <a:spcAft>
                <a:spcPct val="0"/>
              </a:spcAft>
              <a:buChar char="•"/>
              <a:defRPr sz="28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800">
                <a:solidFill>
                  <a:srgbClr val="003300"/>
                </a:solidFill>
                <a:latin typeface="+mn-lt"/>
                <a:ea typeface="ＭＳ Ｐゴシック" charset="-128"/>
              </a:defRPr>
            </a:lvl4pPr>
            <a:lvl5pPr marL="2057400" indent="-228600" algn="l" rtl="0" eaLnBrk="0" fontAlgn="base" hangingPunct="0">
              <a:spcBef>
                <a:spcPct val="20000"/>
              </a:spcBef>
              <a:spcAft>
                <a:spcPct val="0"/>
              </a:spcAft>
              <a:buChar char="»"/>
              <a:defRPr sz="2800">
                <a:solidFill>
                  <a:srgbClr val="003300"/>
                </a:solidFill>
                <a:latin typeface="+mn-lt"/>
                <a:ea typeface="ＭＳ Ｐゴシック" charset="-128"/>
              </a:defRPr>
            </a:lvl5pPr>
            <a:lvl6pPr marL="2514600" indent="-228600" algn="l" rtl="0" fontAlgn="base">
              <a:spcBef>
                <a:spcPct val="20000"/>
              </a:spcBef>
              <a:spcAft>
                <a:spcPct val="0"/>
              </a:spcAft>
              <a:buChar char="»"/>
              <a:defRPr sz="2800">
                <a:solidFill>
                  <a:srgbClr val="003300"/>
                </a:solidFill>
                <a:latin typeface="+mn-lt"/>
              </a:defRPr>
            </a:lvl6pPr>
            <a:lvl7pPr marL="2971800" indent="-228600" algn="l" rtl="0" fontAlgn="base">
              <a:spcBef>
                <a:spcPct val="20000"/>
              </a:spcBef>
              <a:spcAft>
                <a:spcPct val="0"/>
              </a:spcAft>
              <a:buChar char="»"/>
              <a:defRPr sz="2800">
                <a:solidFill>
                  <a:srgbClr val="003300"/>
                </a:solidFill>
                <a:latin typeface="+mn-lt"/>
              </a:defRPr>
            </a:lvl7pPr>
            <a:lvl8pPr marL="3429000" indent="-228600" algn="l" rtl="0" fontAlgn="base">
              <a:spcBef>
                <a:spcPct val="20000"/>
              </a:spcBef>
              <a:spcAft>
                <a:spcPct val="0"/>
              </a:spcAft>
              <a:buChar char="»"/>
              <a:defRPr sz="2800">
                <a:solidFill>
                  <a:srgbClr val="003300"/>
                </a:solidFill>
                <a:latin typeface="+mn-lt"/>
              </a:defRPr>
            </a:lvl8pPr>
            <a:lvl9pPr marL="3886200" indent="-228600" algn="l" rtl="0" fontAlgn="base">
              <a:spcBef>
                <a:spcPct val="20000"/>
              </a:spcBef>
              <a:spcAft>
                <a:spcPct val="0"/>
              </a:spcAft>
              <a:buChar char="»"/>
              <a:defRPr sz="2800">
                <a:solidFill>
                  <a:srgbClr val="003300"/>
                </a:solidFill>
                <a:latin typeface="+mn-lt"/>
              </a:defRPr>
            </a:lvl9pPr>
          </a:lstStyle>
          <a:p>
            <a:pPr marL="0" indent="0">
              <a:buNone/>
            </a:pPr>
            <a:r>
              <a:rPr lang="en-US" kern="0" dirty="0" smtClean="0"/>
              <a:t>On </a:t>
            </a:r>
            <a:r>
              <a:rPr lang="en-US" kern="0" dirty="0"/>
              <a:t>materials that contain </a:t>
            </a:r>
            <a:r>
              <a:rPr lang="en-US" kern="0" dirty="0" smtClean="0"/>
              <a:t>silica </a:t>
            </a:r>
            <a:r>
              <a:rPr lang="en-US" kern="0" dirty="0"/>
              <a:t>or silica dust. </a:t>
            </a:r>
          </a:p>
          <a:p>
            <a:endParaRPr lang="en-US" kern="0" dirty="0"/>
          </a:p>
        </p:txBody>
      </p:sp>
      <p:sp>
        <p:nvSpPr>
          <p:cNvPr id="7" name="Content Placeholder 2"/>
          <p:cNvSpPr txBox="1">
            <a:spLocks/>
          </p:cNvSpPr>
          <p:nvPr/>
        </p:nvSpPr>
        <p:spPr bwMode="auto">
          <a:xfrm>
            <a:off x="250575" y="1563270"/>
            <a:ext cx="8564562" cy="1179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lvl1pPr marL="342900" indent="-342900" algn="l" rtl="0" eaLnBrk="0" fontAlgn="base" hangingPunct="0">
              <a:spcBef>
                <a:spcPct val="20000"/>
              </a:spcBef>
              <a:spcAft>
                <a:spcPct val="0"/>
              </a:spcAft>
              <a:buChar char="•"/>
              <a:defRPr sz="3600">
                <a:solidFill>
                  <a:srgbClr val="003300"/>
                </a:solidFill>
                <a:latin typeface="+mn-lt"/>
                <a:ea typeface="ＭＳ Ｐゴシック" charset="-128"/>
                <a:cs typeface="+mn-cs"/>
              </a:defRPr>
            </a:lvl1pPr>
            <a:lvl2pPr marL="742950" indent="-285750" algn="l" rtl="0" eaLnBrk="0" fontAlgn="base" hangingPunct="0">
              <a:spcBef>
                <a:spcPct val="20000"/>
              </a:spcBef>
              <a:spcAft>
                <a:spcPct val="0"/>
              </a:spcAft>
              <a:buChar char="–"/>
              <a:defRPr sz="2800">
                <a:solidFill>
                  <a:srgbClr val="003300"/>
                </a:solidFill>
                <a:latin typeface="+mn-lt"/>
                <a:ea typeface="ＭＳ Ｐゴシック" charset="-128"/>
              </a:defRPr>
            </a:lvl2pPr>
            <a:lvl3pPr marL="1143000" indent="-228600" algn="l" rtl="0" eaLnBrk="0" fontAlgn="base" hangingPunct="0">
              <a:spcBef>
                <a:spcPct val="20000"/>
              </a:spcBef>
              <a:spcAft>
                <a:spcPct val="0"/>
              </a:spcAft>
              <a:buChar char="•"/>
              <a:defRPr sz="28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800">
                <a:solidFill>
                  <a:srgbClr val="003300"/>
                </a:solidFill>
                <a:latin typeface="+mn-lt"/>
                <a:ea typeface="ＭＳ Ｐゴシック" charset="-128"/>
              </a:defRPr>
            </a:lvl4pPr>
            <a:lvl5pPr marL="2057400" indent="-228600" algn="l" rtl="0" eaLnBrk="0" fontAlgn="base" hangingPunct="0">
              <a:spcBef>
                <a:spcPct val="20000"/>
              </a:spcBef>
              <a:spcAft>
                <a:spcPct val="0"/>
              </a:spcAft>
              <a:buChar char="»"/>
              <a:defRPr sz="2800">
                <a:solidFill>
                  <a:srgbClr val="003300"/>
                </a:solidFill>
                <a:latin typeface="+mn-lt"/>
                <a:ea typeface="ＭＳ Ｐゴシック" charset="-128"/>
              </a:defRPr>
            </a:lvl5pPr>
            <a:lvl6pPr marL="2514600" indent="-228600" algn="l" rtl="0" fontAlgn="base">
              <a:spcBef>
                <a:spcPct val="20000"/>
              </a:spcBef>
              <a:spcAft>
                <a:spcPct val="0"/>
              </a:spcAft>
              <a:buChar char="»"/>
              <a:defRPr sz="2800">
                <a:solidFill>
                  <a:srgbClr val="003300"/>
                </a:solidFill>
                <a:latin typeface="+mn-lt"/>
              </a:defRPr>
            </a:lvl6pPr>
            <a:lvl7pPr marL="2971800" indent="-228600" algn="l" rtl="0" fontAlgn="base">
              <a:spcBef>
                <a:spcPct val="20000"/>
              </a:spcBef>
              <a:spcAft>
                <a:spcPct val="0"/>
              </a:spcAft>
              <a:buChar char="»"/>
              <a:defRPr sz="2800">
                <a:solidFill>
                  <a:srgbClr val="003300"/>
                </a:solidFill>
                <a:latin typeface="+mn-lt"/>
              </a:defRPr>
            </a:lvl7pPr>
            <a:lvl8pPr marL="3429000" indent="-228600" algn="l" rtl="0" fontAlgn="base">
              <a:spcBef>
                <a:spcPct val="20000"/>
              </a:spcBef>
              <a:spcAft>
                <a:spcPct val="0"/>
              </a:spcAft>
              <a:buChar char="»"/>
              <a:defRPr sz="2800">
                <a:solidFill>
                  <a:srgbClr val="003300"/>
                </a:solidFill>
                <a:latin typeface="+mn-lt"/>
              </a:defRPr>
            </a:lvl8pPr>
            <a:lvl9pPr marL="3886200" indent="-228600" algn="l" rtl="0" fontAlgn="base">
              <a:spcBef>
                <a:spcPct val="20000"/>
              </a:spcBef>
              <a:spcAft>
                <a:spcPct val="0"/>
              </a:spcAft>
              <a:buChar char="»"/>
              <a:defRPr sz="2800">
                <a:solidFill>
                  <a:srgbClr val="003300"/>
                </a:solidFill>
                <a:latin typeface="+mn-lt"/>
              </a:defRPr>
            </a:lvl9pPr>
          </a:lstStyle>
          <a:p>
            <a:pPr marL="0" indent="0" algn="ctr">
              <a:buNone/>
            </a:pPr>
            <a:r>
              <a:rPr lang="en-US" b="1" kern="0" dirty="0"/>
              <a:t>What activities are most likely to cause exposure to silica?</a:t>
            </a:r>
          </a:p>
        </p:txBody>
      </p:sp>
    </p:spTree>
    <p:extLst>
      <p:ext uri="{BB962C8B-B14F-4D97-AF65-F5344CB8AC3E}">
        <p14:creationId xmlns:p14="http://schemas.microsoft.com/office/powerpoint/2010/main" val="264733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dirty="0" smtClean="0"/>
              <a:t>:                                     </a:t>
            </a:r>
            <a:r>
              <a:rPr lang="en-US" b="1" u="sng" dirty="0" smtClean="0"/>
              <a:t> </a:t>
            </a:r>
            <a:endParaRPr lang="en-US" dirty="0"/>
          </a:p>
        </p:txBody>
      </p:sp>
      <p:sp>
        <p:nvSpPr>
          <p:cNvPr id="3" name="Content Placeholder 2"/>
          <p:cNvSpPr>
            <a:spLocks noGrp="1"/>
          </p:cNvSpPr>
          <p:nvPr>
            <p:ph idx="1"/>
          </p:nvPr>
        </p:nvSpPr>
        <p:spPr>
          <a:xfrm>
            <a:off x="205813" y="2090072"/>
            <a:ext cx="8564562" cy="4025593"/>
          </a:xfrm>
        </p:spPr>
        <p:txBody>
          <a:bodyPr/>
          <a:lstStyle/>
          <a:p>
            <a:r>
              <a:rPr lang="en-US" sz="2800" b="1" dirty="0"/>
              <a:t>Medical </a:t>
            </a:r>
            <a:r>
              <a:rPr lang="en-US" sz="2800" b="1" dirty="0" smtClean="0"/>
              <a:t>surveillance</a:t>
            </a:r>
            <a:r>
              <a:rPr lang="en-US" sz="2800" dirty="0" smtClean="0"/>
              <a:t> </a:t>
            </a:r>
            <a:r>
              <a:rPr lang="en-US" sz="2800" dirty="0"/>
              <a:t>is intended to identify respirable crystalline silica-related diseases so that employees with those diseases can take actions to protect their health; to determine if an employee has any condition, such as a lung disease, that might make him or her more sensitive to respirable crystalline silica exposure; and to determine the employee’s fitness to use respirators. </a:t>
            </a:r>
          </a:p>
        </p:txBody>
      </p:sp>
    </p:spTree>
    <p:extLst>
      <p:ext uri="{BB962C8B-B14F-4D97-AF65-F5344CB8AC3E}">
        <p14:creationId xmlns:p14="http://schemas.microsoft.com/office/powerpoint/2010/main" val="162165703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dirty="0" smtClean="0"/>
              <a:t>:                                      </a:t>
            </a:r>
            <a:r>
              <a:rPr lang="en-US" b="1" u="sng" dirty="0" smtClean="0"/>
              <a:t> </a:t>
            </a:r>
            <a:endParaRPr lang="en-US" dirty="0"/>
          </a:p>
        </p:txBody>
      </p:sp>
      <p:sp>
        <p:nvSpPr>
          <p:cNvPr id="3" name="Content Placeholder 2"/>
          <p:cNvSpPr>
            <a:spLocks noGrp="1"/>
          </p:cNvSpPr>
          <p:nvPr>
            <p:ph idx="1"/>
          </p:nvPr>
        </p:nvSpPr>
        <p:spPr>
          <a:xfrm>
            <a:off x="274638" y="1656272"/>
            <a:ext cx="8564562" cy="5020573"/>
          </a:xfrm>
        </p:spPr>
        <p:txBody>
          <a:bodyPr/>
          <a:lstStyle/>
          <a:p>
            <a:r>
              <a:rPr lang="en-US" sz="2800" dirty="0" smtClean="0"/>
              <a:t>Employer(s) </a:t>
            </a:r>
            <a:r>
              <a:rPr lang="en-US" sz="2800" dirty="0"/>
              <a:t>must offer medical examinations: </a:t>
            </a:r>
          </a:p>
          <a:p>
            <a:r>
              <a:rPr lang="en-US" sz="2800" dirty="0"/>
              <a:t>Within </a:t>
            </a:r>
            <a:r>
              <a:rPr lang="en-US" sz="2800" dirty="0" smtClean="0"/>
              <a:t>30 </a:t>
            </a:r>
            <a:r>
              <a:rPr lang="en-US" sz="2800" dirty="0"/>
              <a:t>days of initial assignment, unless the employee has had an examination that meets the requirements of the silica standard within the last three years. </a:t>
            </a:r>
          </a:p>
          <a:p>
            <a:r>
              <a:rPr lang="en-US" sz="2800" dirty="0"/>
              <a:t>Every three years from the employee’s last examination that met the requirements of the silica standard, or more frequently if recommended by the PLHCP, if the employee will continue to perform tasks that require respirator use under the silica standard for 30 or more days per year. </a:t>
            </a:r>
          </a:p>
        </p:txBody>
      </p:sp>
    </p:spTree>
    <p:extLst>
      <p:ext uri="{BB962C8B-B14F-4D97-AF65-F5344CB8AC3E}">
        <p14:creationId xmlns:p14="http://schemas.microsoft.com/office/powerpoint/2010/main" val="296918615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dirty="0" smtClean="0"/>
              <a:t>:                                       </a:t>
            </a:r>
            <a:r>
              <a:rPr lang="en-US" b="1" u="sng" dirty="0" smtClean="0"/>
              <a:t> </a:t>
            </a:r>
            <a:endParaRPr lang="en-US" dirty="0"/>
          </a:p>
        </p:txBody>
      </p:sp>
      <p:sp>
        <p:nvSpPr>
          <p:cNvPr id="3" name="Content Placeholder 2"/>
          <p:cNvSpPr>
            <a:spLocks noGrp="1"/>
          </p:cNvSpPr>
          <p:nvPr>
            <p:ph idx="1"/>
          </p:nvPr>
        </p:nvSpPr>
        <p:spPr>
          <a:xfrm>
            <a:off x="254974" y="2123767"/>
            <a:ext cx="8564562" cy="3195484"/>
          </a:xfrm>
        </p:spPr>
        <p:txBody>
          <a:bodyPr/>
          <a:lstStyle/>
          <a:p>
            <a:r>
              <a:rPr lang="en-US" sz="2800" dirty="0"/>
              <a:t>A PLHCP might recommend more frequent medical examinations based on factors such as high exposure levels or a medical finding such as an X-ray suggesting silicosis. </a:t>
            </a:r>
          </a:p>
        </p:txBody>
      </p:sp>
    </p:spTree>
    <p:extLst>
      <p:ext uri="{BB962C8B-B14F-4D97-AF65-F5344CB8AC3E}">
        <p14:creationId xmlns:p14="http://schemas.microsoft.com/office/powerpoint/2010/main" val="29673896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sz="3200" dirty="0"/>
          </a:p>
        </p:txBody>
      </p:sp>
      <p:sp>
        <p:nvSpPr>
          <p:cNvPr id="3" name="Content Placeholder 2"/>
          <p:cNvSpPr>
            <a:spLocks noGrp="1"/>
          </p:cNvSpPr>
          <p:nvPr>
            <p:ph idx="1"/>
          </p:nvPr>
        </p:nvSpPr>
        <p:spPr/>
        <p:txBody>
          <a:bodyPr/>
          <a:lstStyle/>
          <a:p>
            <a:r>
              <a:rPr lang="en-US" dirty="0"/>
              <a:t>Terminal Objective: </a:t>
            </a:r>
          </a:p>
          <a:p>
            <a:pPr lvl="1"/>
            <a:r>
              <a:rPr lang="en-US" dirty="0"/>
              <a:t>Students will be able to describe the purpose of the Susan Harwood Training Grant Program.</a:t>
            </a:r>
          </a:p>
          <a:p>
            <a:r>
              <a:rPr lang="en-US" dirty="0"/>
              <a:t>Enabling Objective:</a:t>
            </a:r>
          </a:p>
          <a:p>
            <a:pPr lvl="1"/>
            <a:r>
              <a:rPr lang="en-US" dirty="0"/>
              <a:t>Identify basic Workers Rights and Employer Responsibilities under the OSH Act.</a:t>
            </a:r>
          </a:p>
          <a:p>
            <a:pPr lvl="1"/>
            <a:r>
              <a:rPr lang="en-US" dirty="0"/>
              <a:t>Recognize that employees have a right to voice safety and health concerns free from retaliation.</a:t>
            </a:r>
          </a:p>
          <a:p>
            <a:pPr lvl="1"/>
            <a:r>
              <a:rPr lang="en-US" dirty="0"/>
              <a:t>Describe how to file a complaint.</a:t>
            </a:r>
          </a:p>
          <a:p>
            <a:endParaRPr lang="en-US" dirty="0"/>
          </a:p>
        </p:txBody>
      </p:sp>
    </p:spTree>
    <p:extLst>
      <p:ext uri="{BB962C8B-B14F-4D97-AF65-F5344CB8AC3E}">
        <p14:creationId xmlns:p14="http://schemas.microsoft.com/office/powerpoint/2010/main" val="352424149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dirty="0" smtClean="0"/>
              <a:t>:                                        </a:t>
            </a:r>
            <a:r>
              <a:rPr lang="en-US" b="1" u="sng" dirty="0" smtClean="0"/>
              <a:t> </a:t>
            </a:r>
            <a:endParaRPr lang="en-US" dirty="0"/>
          </a:p>
        </p:txBody>
      </p:sp>
      <p:sp>
        <p:nvSpPr>
          <p:cNvPr id="3" name="Content Placeholder 2"/>
          <p:cNvSpPr>
            <a:spLocks noGrp="1"/>
          </p:cNvSpPr>
          <p:nvPr>
            <p:ph idx="1"/>
          </p:nvPr>
        </p:nvSpPr>
        <p:spPr>
          <a:xfrm>
            <a:off x="254973" y="2267054"/>
            <a:ext cx="8564562" cy="3602806"/>
          </a:xfrm>
        </p:spPr>
        <p:txBody>
          <a:bodyPr/>
          <a:lstStyle/>
          <a:p>
            <a:r>
              <a:rPr lang="en-US" sz="2800" dirty="0"/>
              <a:t>Employers must make sure that employees receive a dated copy of the PLHCP’s written medical opinion for the employer, and the employee can present that opinion to a new employer as proof of a current medical examination.</a:t>
            </a:r>
          </a:p>
        </p:txBody>
      </p:sp>
    </p:spTree>
    <p:extLst>
      <p:ext uri="{BB962C8B-B14F-4D97-AF65-F5344CB8AC3E}">
        <p14:creationId xmlns:p14="http://schemas.microsoft.com/office/powerpoint/2010/main" val="172224578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dirty="0" smtClean="0"/>
              <a:t>:                                         </a:t>
            </a:r>
            <a:r>
              <a:rPr lang="en-US" b="1" u="sng" dirty="0" smtClean="0"/>
              <a:t> </a:t>
            </a:r>
            <a:endParaRPr lang="en-US" dirty="0"/>
          </a:p>
        </p:txBody>
      </p:sp>
      <p:sp>
        <p:nvSpPr>
          <p:cNvPr id="3" name="Content Placeholder 2"/>
          <p:cNvSpPr>
            <a:spLocks noGrp="1"/>
          </p:cNvSpPr>
          <p:nvPr>
            <p:ph idx="1"/>
          </p:nvPr>
        </p:nvSpPr>
        <p:spPr>
          <a:xfrm>
            <a:off x="254974" y="2215435"/>
            <a:ext cx="8564562" cy="3654423"/>
          </a:xfrm>
        </p:spPr>
        <p:txBody>
          <a:bodyPr/>
          <a:lstStyle/>
          <a:p>
            <a:r>
              <a:rPr lang="en-US" sz="2800" dirty="0"/>
              <a:t>Medical Evaluation Requirements under the </a:t>
            </a:r>
            <a:r>
              <a:rPr lang="en-US" sz="2800" b="1" dirty="0"/>
              <a:t>Respiratory Protection </a:t>
            </a:r>
            <a:r>
              <a:rPr lang="en-US" sz="2800" b="1" dirty="0" smtClean="0"/>
              <a:t>Standard. </a:t>
            </a:r>
            <a:r>
              <a:rPr lang="en-US" sz="2800" dirty="0" smtClean="0"/>
              <a:t> </a:t>
            </a:r>
            <a:r>
              <a:rPr lang="en-US" sz="2800" dirty="0"/>
              <a:t>Employees who are required to wear respirators must receive medical evaluations required by the respiratory protection standard before they are fit tested for a respirator or wear a respirator in the workplace. </a:t>
            </a:r>
          </a:p>
        </p:txBody>
      </p:sp>
    </p:spTree>
    <p:extLst>
      <p:ext uri="{BB962C8B-B14F-4D97-AF65-F5344CB8AC3E}">
        <p14:creationId xmlns:p14="http://schemas.microsoft.com/office/powerpoint/2010/main" val="361449210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dirty="0" smtClean="0"/>
              <a:t>:                                          </a:t>
            </a:r>
            <a:r>
              <a:rPr lang="en-US" b="1" u="sng" dirty="0" smtClean="0"/>
              <a:t> </a:t>
            </a:r>
            <a:endParaRPr lang="en-US" dirty="0"/>
          </a:p>
        </p:txBody>
      </p:sp>
      <p:sp>
        <p:nvSpPr>
          <p:cNvPr id="3" name="Content Placeholder 2"/>
          <p:cNvSpPr>
            <a:spLocks noGrp="1"/>
          </p:cNvSpPr>
          <p:nvPr>
            <p:ph idx="1"/>
          </p:nvPr>
        </p:nvSpPr>
        <p:spPr/>
        <p:txBody>
          <a:bodyPr/>
          <a:lstStyle/>
          <a:p>
            <a:r>
              <a:rPr lang="en-US" sz="2800" dirty="0"/>
              <a:t>The medical evaluation for the respiratory protection standard can be combined with the medical examination for silica, and employers could have the PLHCP conduct both the evaluation for respirator use and examination for silica at the same time. </a:t>
            </a:r>
          </a:p>
          <a:p>
            <a:r>
              <a:rPr lang="en-US" sz="2800" dirty="0"/>
              <a:t>They could also have employees evaluated for respirator use before they wear a respirator and then offer the silica examination later, according to the required time limits of the silica standard.</a:t>
            </a:r>
            <a:endParaRPr lang="en-US" sz="3200" dirty="0"/>
          </a:p>
        </p:txBody>
      </p:sp>
    </p:spTree>
    <p:extLst>
      <p:ext uri="{BB962C8B-B14F-4D97-AF65-F5344CB8AC3E}">
        <p14:creationId xmlns:p14="http://schemas.microsoft.com/office/powerpoint/2010/main" val="317733294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dirty="0" smtClean="0"/>
              <a:t>:                                            </a:t>
            </a:r>
            <a:endParaRPr lang="en-US" dirty="0"/>
          </a:p>
        </p:txBody>
      </p:sp>
      <p:sp>
        <p:nvSpPr>
          <p:cNvPr id="3" name="Content Placeholder 2"/>
          <p:cNvSpPr>
            <a:spLocks noGrp="1"/>
          </p:cNvSpPr>
          <p:nvPr>
            <p:ph idx="1"/>
          </p:nvPr>
        </p:nvSpPr>
        <p:spPr/>
        <p:txBody>
          <a:bodyPr/>
          <a:lstStyle/>
          <a:p>
            <a:pPr marL="0" indent="0">
              <a:buNone/>
            </a:pPr>
            <a:r>
              <a:rPr lang="en-US" sz="2800" b="1" dirty="0"/>
              <a:t>An initial medical examination provided under the silica standard consists of: </a:t>
            </a:r>
          </a:p>
          <a:p>
            <a:r>
              <a:rPr lang="en-US" sz="2800" dirty="0"/>
              <a:t>A medical and work history </a:t>
            </a:r>
          </a:p>
          <a:p>
            <a:r>
              <a:rPr lang="en-US" sz="2800" dirty="0"/>
              <a:t>A physical examination that focuses on the respiratory system; </a:t>
            </a:r>
          </a:p>
          <a:p>
            <a:r>
              <a:rPr lang="en-US" sz="2800" dirty="0"/>
              <a:t>A digital or film chest </a:t>
            </a:r>
            <a:r>
              <a:rPr lang="en-US" sz="2800" dirty="0" smtClean="0"/>
              <a:t>X-ray;</a:t>
            </a:r>
            <a:endParaRPr lang="en-US" sz="2800" dirty="0"/>
          </a:p>
          <a:p>
            <a:r>
              <a:rPr lang="en-US" sz="2800" dirty="0"/>
              <a:t>A lung function (spirometry) </a:t>
            </a:r>
            <a:r>
              <a:rPr lang="en-US" sz="2800" dirty="0" smtClean="0"/>
              <a:t>testing </a:t>
            </a:r>
            <a:r>
              <a:rPr lang="en-US" sz="2800" dirty="0"/>
              <a:t>for latent tuberculosis </a:t>
            </a:r>
            <a:r>
              <a:rPr lang="en-US" sz="2800" dirty="0" smtClean="0"/>
              <a:t>infection, and; </a:t>
            </a:r>
            <a:endParaRPr lang="en-US" sz="2800" dirty="0"/>
          </a:p>
          <a:p>
            <a:r>
              <a:rPr lang="en-US" sz="2800" dirty="0"/>
              <a:t>Any other tests deemed appropriate by the PLHCP.</a:t>
            </a:r>
          </a:p>
        </p:txBody>
      </p:sp>
    </p:spTree>
    <p:extLst>
      <p:ext uri="{BB962C8B-B14F-4D97-AF65-F5344CB8AC3E}">
        <p14:creationId xmlns:p14="http://schemas.microsoft.com/office/powerpoint/2010/main" val="277135294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dirty="0" smtClean="0"/>
              <a:t>:                                            </a:t>
            </a:r>
            <a:r>
              <a:rPr lang="en-US" b="1" u="sng" dirty="0" smtClean="0"/>
              <a:t> </a:t>
            </a:r>
            <a:endParaRPr lang="en-US" dirty="0"/>
          </a:p>
        </p:txBody>
      </p:sp>
      <p:sp>
        <p:nvSpPr>
          <p:cNvPr id="3" name="Content Placeholder 2"/>
          <p:cNvSpPr>
            <a:spLocks noGrp="1"/>
          </p:cNvSpPr>
          <p:nvPr>
            <p:ph idx="1"/>
          </p:nvPr>
        </p:nvSpPr>
        <p:spPr/>
        <p:txBody>
          <a:bodyPr/>
          <a:lstStyle/>
          <a:p>
            <a:pPr marL="0" indent="0">
              <a:buNone/>
            </a:pPr>
            <a:r>
              <a:rPr lang="en-US" sz="2800" dirty="0"/>
              <a:t>The employer must get a written medical opinion from the PLHCP within 30 days of the medical examination. The written opinion must contain only the following information: </a:t>
            </a:r>
          </a:p>
          <a:p>
            <a:r>
              <a:rPr lang="en-US" sz="2800" dirty="0"/>
              <a:t>The date of the examination; </a:t>
            </a:r>
          </a:p>
          <a:p>
            <a:r>
              <a:rPr lang="en-US" sz="2800" dirty="0"/>
              <a:t>A statement that the examination has met the requirements of the silica standard; and </a:t>
            </a:r>
          </a:p>
          <a:p>
            <a:r>
              <a:rPr lang="en-US" sz="2800" dirty="0"/>
              <a:t>Any recommended limitations on the employee’s use of respirators. </a:t>
            </a:r>
          </a:p>
        </p:txBody>
      </p:sp>
    </p:spTree>
    <p:extLst>
      <p:ext uri="{BB962C8B-B14F-4D97-AF65-F5344CB8AC3E}">
        <p14:creationId xmlns:p14="http://schemas.microsoft.com/office/powerpoint/2010/main" val="11120921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dirty="0" smtClean="0"/>
              <a:t>:                                              </a:t>
            </a:r>
            <a:r>
              <a:rPr lang="en-US" b="1" u="sng" dirty="0" smtClean="0"/>
              <a:t> </a:t>
            </a:r>
            <a:endParaRPr lang="en-US" dirty="0"/>
          </a:p>
        </p:txBody>
      </p:sp>
      <p:sp>
        <p:nvSpPr>
          <p:cNvPr id="3" name="Content Placeholder 2"/>
          <p:cNvSpPr>
            <a:spLocks noGrp="1"/>
          </p:cNvSpPr>
          <p:nvPr>
            <p:ph idx="1"/>
          </p:nvPr>
        </p:nvSpPr>
        <p:spPr>
          <a:xfrm>
            <a:off x="264806" y="2241756"/>
            <a:ext cx="8564562" cy="3873910"/>
          </a:xfrm>
        </p:spPr>
        <p:txBody>
          <a:bodyPr/>
          <a:lstStyle/>
          <a:p>
            <a:r>
              <a:rPr lang="en-US" sz="2800" dirty="0"/>
              <a:t>Employers must make sure that each employee receives a copy of the written medical opinion within 30 days of each medical examination. </a:t>
            </a:r>
          </a:p>
        </p:txBody>
      </p:sp>
    </p:spTree>
    <p:extLst>
      <p:ext uri="{BB962C8B-B14F-4D97-AF65-F5344CB8AC3E}">
        <p14:creationId xmlns:p14="http://schemas.microsoft.com/office/powerpoint/2010/main" val="161392986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dirty="0" smtClean="0"/>
              <a:t>:                                             </a:t>
            </a:r>
            <a:r>
              <a:rPr lang="en-US" b="1" u="sng" dirty="0" smtClean="0"/>
              <a:t> </a:t>
            </a:r>
            <a:endParaRPr lang="en-US" dirty="0"/>
          </a:p>
        </p:txBody>
      </p:sp>
      <p:sp>
        <p:nvSpPr>
          <p:cNvPr id="3" name="Content Placeholder 2"/>
          <p:cNvSpPr>
            <a:spLocks noGrp="1"/>
          </p:cNvSpPr>
          <p:nvPr>
            <p:ph idx="1"/>
          </p:nvPr>
        </p:nvSpPr>
        <p:spPr/>
        <p:txBody>
          <a:bodyPr/>
          <a:lstStyle/>
          <a:p>
            <a:pPr marL="0" indent="0">
              <a:buNone/>
            </a:pPr>
            <a:r>
              <a:rPr lang="en-US" sz="2800" b="1" dirty="0"/>
              <a:t>Training</a:t>
            </a:r>
          </a:p>
          <a:p>
            <a:r>
              <a:rPr lang="en-US" sz="2800" dirty="0"/>
              <a:t>Employers must </a:t>
            </a:r>
            <a:r>
              <a:rPr lang="en-US" sz="2800" b="1" dirty="0"/>
              <a:t>train and inform </a:t>
            </a:r>
            <a:r>
              <a:rPr lang="en-US" sz="2800" dirty="0"/>
              <a:t>employees covered by the silica standard about respirable crystalline silica hazards and the methods the employer uses to limit their exposures to those hazards. </a:t>
            </a:r>
            <a:endParaRPr lang="en-US" sz="2800" dirty="0" smtClean="0"/>
          </a:p>
          <a:p>
            <a:r>
              <a:rPr lang="en-US" sz="2800" dirty="0" smtClean="0"/>
              <a:t>Employers </a:t>
            </a:r>
            <a:r>
              <a:rPr lang="en-US" sz="2800" dirty="0"/>
              <a:t>must cover the cost of training and must pay employees for the time spent in training.</a:t>
            </a:r>
          </a:p>
          <a:p>
            <a:endParaRPr lang="en-US" sz="2800" dirty="0"/>
          </a:p>
        </p:txBody>
      </p:sp>
    </p:spTree>
    <p:extLst>
      <p:ext uri="{BB962C8B-B14F-4D97-AF65-F5344CB8AC3E}">
        <p14:creationId xmlns:p14="http://schemas.microsoft.com/office/powerpoint/2010/main" val="276522643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u="sng" dirty="0" smtClean="0"/>
              <a:t>:                                                </a:t>
            </a:r>
            <a:endParaRPr lang="en-US" dirty="0"/>
          </a:p>
        </p:txBody>
      </p:sp>
      <p:sp>
        <p:nvSpPr>
          <p:cNvPr id="3" name="Content Placeholder 2"/>
          <p:cNvSpPr>
            <a:spLocks noGrp="1"/>
          </p:cNvSpPr>
          <p:nvPr>
            <p:ph idx="1"/>
          </p:nvPr>
        </p:nvSpPr>
        <p:spPr>
          <a:xfrm>
            <a:off x="304135" y="2139233"/>
            <a:ext cx="8564562" cy="4202573"/>
          </a:xfrm>
        </p:spPr>
        <p:txBody>
          <a:bodyPr/>
          <a:lstStyle/>
          <a:p>
            <a:r>
              <a:rPr lang="en-US" sz="2800" dirty="0"/>
              <a:t>Employees must be trained at the </a:t>
            </a:r>
            <a:r>
              <a:rPr lang="en-US" sz="2800" u="sng" dirty="0"/>
              <a:t>time they are assigned to a position involving exposure </a:t>
            </a:r>
            <a:r>
              <a:rPr lang="en-US" sz="2800" dirty="0"/>
              <a:t>to respirable crystalline silica. </a:t>
            </a:r>
          </a:p>
          <a:p>
            <a:r>
              <a:rPr lang="en-US" sz="2800" dirty="0"/>
              <a:t>Additional training must be provided as </a:t>
            </a:r>
            <a:r>
              <a:rPr lang="en-US" sz="2800" u="sng" dirty="0"/>
              <a:t>often as necessary</a:t>
            </a:r>
            <a:r>
              <a:rPr lang="en-US" sz="2800" dirty="0"/>
              <a:t> to ensure that employees know and understand respirable crystalline silica hazards and the protections available in their workplace. </a:t>
            </a:r>
          </a:p>
        </p:txBody>
      </p:sp>
    </p:spTree>
    <p:extLst>
      <p:ext uri="{BB962C8B-B14F-4D97-AF65-F5344CB8AC3E}">
        <p14:creationId xmlns:p14="http://schemas.microsoft.com/office/powerpoint/2010/main" val="2835317163"/>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dirty="0" smtClean="0"/>
              <a:t>:                                                 </a:t>
            </a:r>
            <a:endParaRPr lang="en-US" dirty="0"/>
          </a:p>
        </p:txBody>
      </p:sp>
      <p:sp>
        <p:nvSpPr>
          <p:cNvPr id="3" name="Content Placeholder 2"/>
          <p:cNvSpPr>
            <a:spLocks noGrp="1"/>
          </p:cNvSpPr>
          <p:nvPr>
            <p:ph idx="1"/>
          </p:nvPr>
        </p:nvSpPr>
        <p:spPr>
          <a:xfrm>
            <a:off x="235309" y="2182762"/>
            <a:ext cx="8564562" cy="3726426"/>
          </a:xfrm>
        </p:spPr>
        <p:txBody>
          <a:bodyPr/>
          <a:lstStyle/>
          <a:p>
            <a:r>
              <a:rPr lang="en-US" sz="2800" dirty="0"/>
              <a:t>Employers must make a copy of the respirable crystalline silica standard available at no cost to each employee covered by the standard.</a:t>
            </a:r>
          </a:p>
        </p:txBody>
      </p:sp>
    </p:spTree>
    <p:extLst>
      <p:ext uri="{BB962C8B-B14F-4D97-AF65-F5344CB8AC3E}">
        <p14:creationId xmlns:p14="http://schemas.microsoft.com/office/powerpoint/2010/main" val="3857957590"/>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dirty="0" smtClean="0"/>
              <a:t>:                                                 </a:t>
            </a:r>
            <a:r>
              <a:rPr lang="en-US" b="1" u="sng" dirty="0" smtClean="0"/>
              <a:t> </a:t>
            </a:r>
            <a:endParaRPr lang="en-US" dirty="0"/>
          </a:p>
        </p:txBody>
      </p:sp>
      <p:sp>
        <p:nvSpPr>
          <p:cNvPr id="3" name="Content Placeholder 2"/>
          <p:cNvSpPr>
            <a:spLocks noGrp="1"/>
          </p:cNvSpPr>
          <p:nvPr>
            <p:ph idx="1"/>
          </p:nvPr>
        </p:nvSpPr>
        <p:spPr>
          <a:xfrm>
            <a:off x="274638" y="2113934"/>
            <a:ext cx="8564562" cy="4070555"/>
          </a:xfrm>
        </p:spPr>
        <p:txBody>
          <a:bodyPr/>
          <a:lstStyle/>
          <a:p>
            <a:pPr marL="0" indent="0">
              <a:buNone/>
            </a:pPr>
            <a:r>
              <a:rPr lang="en-US" sz="2800" b="1" dirty="0"/>
              <a:t>Recordkeeping </a:t>
            </a:r>
          </a:p>
          <a:p>
            <a:r>
              <a:rPr lang="en-US" sz="2800" dirty="0"/>
              <a:t>Employers are required to make and keep accurate records of air monitoring data and objective data used to assess employee exposures to respirable crystalline silica under the standard, as well as records of medical surveillance provided under the standard.</a:t>
            </a:r>
          </a:p>
        </p:txBody>
      </p:sp>
    </p:spTree>
    <p:extLst>
      <p:ext uri="{BB962C8B-B14F-4D97-AF65-F5344CB8AC3E}">
        <p14:creationId xmlns:p14="http://schemas.microsoft.com/office/powerpoint/2010/main" val="3736617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sz="3200" dirty="0"/>
          </a:p>
        </p:txBody>
      </p:sp>
      <p:sp>
        <p:nvSpPr>
          <p:cNvPr id="3" name="Content Placeholder 2"/>
          <p:cNvSpPr>
            <a:spLocks noGrp="1"/>
          </p:cNvSpPr>
          <p:nvPr>
            <p:ph idx="1"/>
          </p:nvPr>
        </p:nvSpPr>
        <p:spPr/>
        <p:txBody>
          <a:bodyPr/>
          <a:lstStyle/>
          <a:p>
            <a:r>
              <a:rPr lang="en-US" dirty="0"/>
              <a:t>Objective:</a:t>
            </a:r>
          </a:p>
          <a:p>
            <a:pPr lvl="1"/>
            <a:r>
              <a:rPr lang="en-US" dirty="0"/>
              <a:t>Define</a:t>
            </a:r>
            <a:r>
              <a:rPr lang="en-US" b="1" dirty="0"/>
              <a:t> </a:t>
            </a:r>
            <a:r>
              <a:rPr lang="en-US" dirty="0"/>
              <a:t>respirable</a:t>
            </a:r>
            <a:r>
              <a:rPr lang="en-US" b="1" dirty="0"/>
              <a:t> </a:t>
            </a:r>
            <a:r>
              <a:rPr lang="en-US" dirty="0"/>
              <a:t>crystalline silica;</a:t>
            </a:r>
          </a:p>
          <a:p>
            <a:pPr lvl="1"/>
            <a:r>
              <a:rPr lang="en-US" dirty="0"/>
              <a:t>Describe how to use </a:t>
            </a:r>
            <a:r>
              <a:rPr lang="en-US" i="1" dirty="0"/>
              <a:t>Table 1.</a:t>
            </a:r>
          </a:p>
          <a:p>
            <a:endParaRPr lang="en-US" dirty="0"/>
          </a:p>
        </p:txBody>
      </p:sp>
    </p:spTree>
    <p:extLst>
      <p:ext uri="{BB962C8B-B14F-4D97-AF65-F5344CB8AC3E}">
        <p14:creationId xmlns:p14="http://schemas.microsoft.com/office/powerpoint/2010/main" val="3591830153"/>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dirty="0" smtClean="0"/>
              <a:t>:                                                  </a:t>
            </a:r>
            <a:r>
              <a:rPr lang="en-US" b="1" u="sng" dirty="0" smtClean="0"/>
              <a:t> </a:t>
            </a:r>
            <a:endParaRPr lang="en-US" dirty="0"/>
          </a:p>
        </p:txBody>
      </p:sp>
      <p:sp>
        <p:nvSpPr>
          <p:cNvPr id="3" name="Content Placeholder 2"/>
          <p:cNvSpPr>
            <a:spLocks noGrp="1"/>
          </p:cNvSpPr>
          <p:nvPr>
            <p:ph idx="1"/>
          </p:nvPr>
        </p:nvSpPr>
        <p:spPr>
          <a:xfrm>
            <a:off x="274638" y="2113934"/>
            <a:ext cx="8564562" cy="4070555"/>
          </a:xfrm>
        </p:spPr>
        <p:txBody>
          <a:bodyPr/>
          <a:lstStyle/>
          <a:p>
            <a:pPr marL="0" indent="0">
              <a:buNone/>
            </a:pPr>
            <a:r>
              <a:rPr lang="en-US" sz="2800" b="1" dirty="0"/>
              <a:t>Recordkeeping </a:t>
            </a:r>
          </a:p>
          <a:p>
            <a:r>
              <a:rPr lang="en-US" sz="2800" dirty="0"/>
              <a:t>Employers are required to make and keep accurate records of air monitoring data and objective data used to assess employee exposures to respirable crystalline silica under the standard, as well as records of medical surveillance provided under the standard.</a:t>
            </a:r>
          </a:p>
        </p:txBody>
      </p:sp>
    </p:spTree>
    <p:extLst>
      <p:ext uri="{BB962C8B-B14F-4D97-AF65-F5344CB8AC3E}">
        <p14:creationId xmlns:p14="http://schemas.microsoft.com/office/powerpoint/2010/main" val="354624434"/>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dirty="0" smtClean="0"/>
              <a:t>:                                                   </a:t>
            </a:r>
            <a:r>
              <a:rPr lang="en-US" b="1" u="sng" dirty="0" smtClean="0"/>
              <a:t> </a:t>
            </a:r>
            <a:endParaRPr lang="en-US" dirty="0"/>
          </a:p>
        </p:txBody>
      </p:sp>
      <p:pic>
        <p:nvPicPr>
          <p:cNvPr id="6146" name="Picture 2" descr="Image result for Cutting stone osha"/>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723106" y="1973262"/>
            <a:ext cx="7667625" cy="42862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23802" y="6396335"/>
            <a:ext cx="5961413" cy="461665"/>
          </a:xfrm>
          <a:prstGeom prst="rect">
            <a:avLst/>
          </a:prstGeom>
          <a:noFill/>
        </p:spPr>
        <p:txBody>
          <a:bodyPr wrap="square" rtlCol="0">
            <a:spAutoFit/>
          </a:bodyPr>
          <a:lstStyle/>
          <a:p>
            <a:r>
              <a:rPr lang="en-US" dirty="0" smtClean="0"/>
              <a:t>Example of silica dust exposure</a:t>
            </a:r>
            <a:endParaRPr lang="en-US" dirty="0"/>
          </a:p>
        </p:txBody>
      </p:sp>
    </p:spTree>
    <p:extLst>
      <p:ext uri="{BB962C8B-B14F-4D97-AF65-F5344CB8AC3E}">
        <p14:creationId xmlns:p14="http://schemas.microsoft.com/office/powerpoint/2010/main" val="831204434"/>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u="sng" dirty="0" smtClean="0"/>
              <a:t>:                                                     </a:t>
            </a:r>
            <a:endParaRPr lang="en-US" dirty="0"/>
          </a:p>
        </p:txBody>
      </p:sp>
      <p:pic>
        <p:nvPicPr>
          <p:cNvPr id="7170" name="Picture 2" descr="Image result for Cutting stone osha"/>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985044" y="1973262"/>
            <a:ext cx="7143750" cy="42862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85059" y="6259512"/>
            <a:ext cx="5201393" cy="461665"/>
          </a:xfrm>
          <a:prstGeom prst="rect">
            <a:avLst/>
          </a:prstGeom>
          <a:noFill/>
        </p:spPr>
        <p:txBody>
          <a:bodyPr wrap="square" rtlCol="0">
            <a:spAutoFit/>
          </a:bodyPr>
          <a:lstStyle/>
          <a:p>
            <a:r>
              <a:rPr lang="en-US" dirty="0" smtClean="0"/>
              <a:t>Example of silica dust exposure</a:t>
            </a:r>
            <a:endParaRPr lang="en-US" dirty="0"/>
          </a:p>
        </p:txBody>
      </p:sp>
    </p:spTree>
    <p:extLst>
      <p:ext uri="{BB962C8B-B14F-4D97-AF65-F5344CB8AC3E}">
        <p14:creationId xmlns:p14="http://schemas.microsoft.com/office/powerpoint/2010/main" val="1439064131"/>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dirty="0" smtClean="0"/>
              <a:t>:                                                     </a:t>
            </a:r>
            <a:r>
              <a:rPr lang="en-US" b="1" u="sng" dirty="0" smtClean="0"/>
              <a:t> </a:t>
            </a:r>
            <a:endParaRPr lang="en-US" dirty="0"/>
          </a:p>
        </p:txBody>
      </p:sp>
      <p:pic>
        <p:nvPicPr>
          <p:cNvPr id="8194" name="Picture 2" descr="Image result for Cutting stone osha"/>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2444655" y="2005647"/>
            <a:ext cx="4224528" cy="42214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03812" y="6396335"/>
            <a:ext cx="5201393" cy="461665"/>
          </a:xfrm>
          <a:prstGeom prst="rect">
            <a:avLst/>
          </a:prstGeom>
          <a:noFill/>
        </p:spPr>
        <p:txBody>
          <a:bodyPr wrap="square" rtlCol="0">
            <a:spAutoFit/>
          </a:bodyPr>
          <a:lstStyle/>
          <a:p>
            <a:r>
              <a:rPr lang="en-US" dirty="0" smtClean="0"/>
              <a:t>Example of silica dust exposure</a:t>
            </a:r>
            <a:endParaRPr lang="en-US" dirty="0"/>
          </a:p>
        </p:txBody>
      </p:sp>
    </p:spTree>
    <p:extLst>
      <p:ext uri="{BB962C8B-B14F-4D97-AF65-F5344CB8AC3E}">
        <p14:creationId xmlns:p14="http://schemas.microsoft.com/office/powerpoint/2010/main" val="3208961058"/>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dirty="0" smtClean="0"/>
              <a:t>:                                                      </a:t>
            </a:r>
            <a:r>
              <a:rPr lang="en-US" b="1" u="sng" dirty="0" smtClean="0"/>
              <a:t> </a:t>
            </a:r>
            <a:endParaRPr lang="en-US" dirty="0"/>
          </a:p>
        </p:txBody>
      </p:sp>
      <p:pic>
        <p:nvPicPr>
          <p:cNvPr id="14338" name="Picture 2" descr="Image result for grinding stone osha"/>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1399712" y="2165684"/>
            <a:ext cx="6252372" cy="38630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85059" y="6259512"/>
            <a:ext cx="5201393" cy="461665"/>
          </a:xfrm>
          <a:prstGeom prst="rect">
            <a:avLst/>
          </a:prstGeom>
          <a:noFill/>
        </p:spPr>
        <p:txBody>
          <a:bodyPr wrap="square" rtlCol="0">
            <a:spAutoFit/>
          </a:bodyPr>
          <a:lstStyle/>
          <a:p>
            <a:r>
              <a:rPr lang="en-US" dirty="0" smtClean="0"/>
              <a:t>Example of silica dust exposure</a:t>
            </a:r>
            <a:endParaRPr lang="en-US" dirty="0"/>
          </a:p>
        </p:txBody>
      </p:sp>
    </p:spTree>
    <p:extLst>
      <p:ext uri="{BB962C8B-B14F-4D97-AF65-F5344CB8AC3E}">
        <p14:creationId xmlns:p14="http://schemas.microsoft.com/office/powerpoint/2010/main" val="2319086983"/>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dirty="0" smtClean="0"/>
              <a:t>:                                                       </a:t>
            </a:r>
            <a:r>
              <a:rPr lang="en-US" b="1" u="sng" dirty="0" smtClean="0"/>
              <a:t> </a:t>
            </a:r>
            <a:endParaRPr lang="en-US" dirty="0"/>
          </a:p>
        </p:txBody>
      </p:sp>
      <p:pic>
        <p:nvPicPr>
          <p:cNvPr id="13314" name="Picture 2" descr="Image result for cutting counter top osha"/>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856456" y="2035175"/>
            <a:ext cx="7400925" cy="41624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49433" y="6197600"/>
            <a:ext cx="5201393" cy="461665"/>
          </a:xfrm>
          <a:prstGeom prst="rect">
            <a:avLst/>
          </a:prstGeom>
          <a:noFill/>
        </p:spPr>
        <p:txBody>
          <a:bodyPr wrap="square" rtlCol="0">
            <a:spAutoFit/>
          </a:bodyPr>
          <a:lstStyle/>
          <a:p>
            <a:r>
              <a:rPr lang="en-US" dirty="0" smtClean="0"/>
              <a:t>Example of silica dust exposure</a:t>
            </a:r>
            <a:endParaRPr lang="en-US" dirty="0"/>
          </a:p>
        </p:txBody>
      </p:sp>
    </p:spTree>
    <p:extLst>
      <p:ext uri="{BB962C8B-B14F-4D97-AF65-F5344CB8AC3E}">
        <p14:creationId xmlns:p14="http://schemas.microsoft.com/office/powerpoint/2010/main" val="90232005"/>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dirty="0" smtClean="0"/>
              <a:t>:                                                        </a:t>
            </a:r>
            <a:r>
              <a:rPr lang="en-US" b="1" u="sng" dirty="0" smtClean="0"/>
              <a:t> </a:t>
            </a:r>
            <a:endParaRPr lang="en-US" dirty="0"/>
          </a:p>
        </p:txBody>
      </p:sp>
      <p:pic>
        <p:nvPicPr>
          <p:cNvPr id="19458" name="Picture 2" descr="Image result for wet stone osha"/>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504794" y="1625600"/>
            <a:ext cx="8128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49433" y="6197600"/>
            <a:ext cx="5201393" cy="461665"/>
          </a:xfrm>
          <a:prstGeom prst="rect">
            <a:avLst/>
          </a:prstGeom>
          <a:noFill/>
        </p:spPr>
        <p:txBody>
          <a:bodyPr wrap="square" rtlCol="0">
            <a:spAutoFit/>
          </a:bodyPr>
          <a:lstStyle/>
          <a:p>
            <a:r>
              <a:rPr lang="en-US" dirty="0" smtClean="0"/>
              <a:t>Example of silica dust exposure</a:t>
            </a:r>
            <a:endParaRPr lang="en-US" dirty="0"/>
          </a:p>
        </p:txBody>
      </p:sp>
    </p:spTree>
    <p:extLst>
      <p:ext uri="{BB962C8B-B14F-4D97-AF65-F5344CB8AC3E}">
        <p14:creationId xmlns:p14="http://schemas.microsoft.com/office/powerpoint/2010/main" val="4068850431"/>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dirty="0" smtClean="0"/>
              <a:t>:                                                         </a:t>
            </a:r>
            <a:r>
              <a:rPr lang="en-US" b="1" u="sng" dirty="0" smtClean="0"/>
              <a:t> </a:t>
            </a:r>
            <a:endParaRPr lang="en-US" dirty="0"/>
          </a:p>
        </p:txBody>
      </p:sp>
      <p:pic>
        <p:nvPicPr>
          <p:cNvPr id="12290" name="Picture 2" descr="Image result for wet cutting stone top osha"/>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1680943" y="2100359"/>
            <a:ext cx="5619750" cy="40100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49433" y="6197600"/>
            <a:ext cx="5201393" cy="461665"/>
          </a:xfrm>
          <a:prstGeom prst="rect">
            <a:avLst/>
          </a:prstGeom>
          <a:noFill/>
        </p:spPr>
        <p:txBody>
          <a:bodyPr wrap="square" rtlCol="0">
            <a:spAutoFit/>
          </a:bodyPr>
          <a:lstStyle/>
          <a:p>
            <a:r>
              <a:rPr lang="en-US" dirty="0" smtClean="0"/>
              <a:t>Example of silica dust exposure</a:t>
            </a:r>
            <a:endParaRPr lang="en-US" dirty="0"/>
          </a:p>
        </p:txBody>
      </p:sp>
    </p:spTree>
    <p:extLst>
      <p:ext uri="{BB962C8B-B14F-4D97-AF65-F5344CB8AC3E}">
        <p14:creationId xmlns:p14="http://schemas.microsoft.com/office/powerpoint/2010/main" val="1832021259"/>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dirty="0" smtClean="0"/>
              <a:t>:                                                          </a:t>
            </a:r>
            <a:r>
              <a:rPr lang="en-US" b="1" u="sng" dirty="0" smtClean="0"/>
              <a:t> </a:t>
            </a:r>
            <a:endParaRPr lang="en-US" dirty="0"/>
          </a:p>
        </p:txBody>
      </p:sp>
      <p:pic>
        <p:nvPicPr>
          <p:cNvPr id="11266" name="Picture 2" descr="Image result for wet cutting stone top osha"/>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1896269" y="2503487"/>
            <a:ext cx="5321300" cy="3225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49434" y="6197600"/>
            <a:ext cx="4783180" cy="461665"/>
          </a:xfrm>
          <a:prstGeom prst="rect">
            <a:avLst/>
          </a:prstGeom>
          <a:noFill/>
        </p:spPr>
        <p:txBody>
          <a:bodyPr wrap="square" rtlCol="0">
            <a:spAutoFit/>
          </a:bodyPr>
          <a:lstStyle/>
          <a:p>
            <a:r>
              <a:rPr lang="en-US" dirty="0" smtClean="0"/>
              <a:t>Example of silica dust exposure</a:t>
            </a:r>
            <a:endParaRPr lang="en-US" dirty="0"/>
          </a:p>
        </p:txBody>
      </p:sp>
    </p:spTree>
    <p:extLst>
      <p:ext uri="{BB962C8B-B14F-4D97-AF65-F5344CB8AC3E}">
        <p14:creationId xmlns:p14="http://schemas.microsoft.com/office/powerpoint/2010/main" val="1776198038"/>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dirty="0" smtClean="0"/>
              <a:t>:                                                              </a:t>
            </a:r>
            <a:r>
              <a:rPr lang="en-US" b="1" u="sng" dirty="0" smtClean="0"/>
              <a:t> </a:t>
            </a:r>
            <a:endParaRPr lang="en-US" dirty="0"/>
          </a:p>
        </p:txBody>
      </p:sp>
      <p:pic>
        <p:nvPicPr>
          <p:cNvPr id="4" name="Content Placeholder 3" title="Photo of a worker using a jackhammer and producing silica dust"/>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243182" y="1613272"/>
            <a:ext cx="6294966" cy="4721225"/>
          </a:xfrm>
        </p:spPr>
      </p:pic>
      <p:sp>
        <p:nvSpPr>
          <p:cNvPr id="5" name="TextBox 4"/>
          <p:cNvSpPr txBox="1"/>
          <p:nvPr/>
        </p:nvSpPr>
        <p:spPr>
          <a:xfrm>
            <a:off x="2149433" y="6334497"/>
            <a:ext cx="4783180" cy="461665"/>
          </a:xfrm>
          <a:prstGeom prst="rect">
            <a:avLst/>
          </a:prstGeom>
          <a:noFill/>
        </p:spPr>
        <p:txBody>
          <a:bodyPr wrap="square" rtlCol="0">
            <a:spAutoFit/>
          </a:bodyPr>
          <a:lstStyle/>
          <a:p>
            <a:r>
              <a:rPr lang="en-US" dirty="0" smtClean="0"/>
              <a:t>Example of silica dust exposure</a:t>
            </a:r>
            <a:endParaRPr lang="en-US" dirty="0"/>
          </a:p>
        </p:txBody>
      </p:sp>
    </p:spTree>
    <p:extLst>
      <p:ext uri="{BB962C8B-B14F-4D97-AF65-F5344CB8AC3E}">
        <p14:creationId xmlns:p14="http://schemas.microsoft.com/office/powerpoint/2010/main" val="40222618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dirty="0"/>
          </a:p>
        </p:txBody>
      </p:sp>
      <p:sp>
        <p:nvSpPr>
          <p:cNvPr id="3" name="Content Placeholder 2"/>
          <p:cNvSpPr>
            <a:spLocks noGrp="1"/>
          </p:cNvSpPr>
          <p:nvPr>
            <p:ph idx="1"/>
          </p:nvPr>
        </p:nvSpPr>
        <p:spPr/>
        <p:txBody>
          <a:bodyPr/>
          <a:lstStyle/>
          <a:p>
            <a:pPr eaLnBrk="1" hangingPunct="1"/>
            <a:r>
              <a:rPr lang="en-US" altLang="en-US" sz="2800" b="1" dirty="0" smtClean="0"/>
              <a:t>OSHA’s Mission </a:t>
            </a:r>
            <a:r>
              <a:rPr lang="en-US" altLang="en-US" sz="2800" dirty="0"/>
              <a:t>is to assure safe and healthful working conditions for working men and women by setting and enforcing standards and by providing training, outreach, education and assistance. </a:t>
            </a:r>
          </a:p>
          <a:p>
            <a:pPr eaLnBrk="1" hangingPunct="1"/>
            <a:r>
              <a:rPr lang="en-US" altLang="en-US" sz="2800" dirty="0"/>
              <a:t>Some of the things OSHA does to carry out its mission are: </a:t>
            </a:r>
          </a:p>
          <a:p>
            <a:pPr lvl="1" eaLnBrk="1" hangingPunct="1"/>
            <a:r>
              <a:rPr lang="en-US" altLang="en-US" sz="2400" dirty="0"/>
              <a:t>Developing job safety and health standards and enforcing them through worksite inspections</a:t>
            </a:r>
          </a:p>
          <a:p>
            <a:pPr lvl="1" eaLnBrk="1" hangingPunct="1"/>
            <a:r>
              <a:rPr lang="en-US" altLang="en-US" sz="2400" dirty="0"/>
              <a:t>Providing training programs to increase knowledge about occupational safety and health</a:t>
            </a:r>
          </a:p>
          <a:p>
            <a:endParaRPr lang="en-US" dirty="0"/>
          </a:p>
        </p:txBody>
      </p:sp>
    </p:spTree>
    <p:extLst>
      <p:ext uri="{BB962C8B-B14F-4D97-AF65-F5344CB8AC3E}">
        <p14:creationId xmlns:p14="http://schemas.microsoft.com/office/powerpoint/2010/main" val="4082119934"/>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dirty="0" smtClean="0"/>
              <a:t>:                                                            </a:t>
            </a:r>
            <a:r>
              <a:rPr lang="en-US" b="1" u="sng" dirty="0" smtClean="0"/>
              <a:t> </a:t>
            </a:r>
            <a:endParaRPr lang="en-US" dirty="0"/>
          </a:p>
        </p:txBody>
      </p:sp>
      <p:sp>
        <p:nvSpPr>
          <p:cNvPr id="3" name="Content Placeholder 2"/>
          <p:cNvSpPr>
            <a:spLocks noGrp="1"/>
          </p:cNvSpPr>
          <p:nvPr>
            <p:ph idx="1"/>
          </p:nvPr>
        </p:nvSpPr>
        <p:spPr>
          <a:xfrm>
            <a:off x="274638" y="1755775"/>
            <a:ext cx="8564562" cy="4229389"/>
          </a:xfrm>
        </p:spPr>
        <p:txBody>
          <a:bodyPr/>
          <a:lstStyle/>
          <a:p>
            <a:pPr marL="0" indent="0">
              <a:buNone/>
            </a:pPr>
            <a:endParaRPr lang="en-US" dirty="0"/>
          </a:p>
        </p:txBody>
      </p:sp>
      <p:pic>
        <p:nvPicPr>
          <p:cNvPr id="20482" name="Picture 2" descr="Image result for wet stone osh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4638" y="1755775"/>
            <a:ext cx="8564562" cy="422938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49434" y="6197600"/>
            <a:ext cx="4783180" cy="461665"/>
          </a:xfrm>
          <a:prstGeom prst="rect">
            <a:avLst/>
          </a:prstGeom>
          <a:noFill/>
        </p:spPr>
        <p:txBody>
          <a:bodyPr wrap="square" rtlCol="0">
            <a:spAutoFit/>
          </a:bodyPr>
          <a:lstStyle/>
          <a:p>
            <a:r>
              <a:rPr lang="en-US" dirty="0" smtClean="0"/>
              <a:t>Example of silica dust exposure</a:t>
            </a:r>
            <a:endParaRPr lang="en-US" dirty="0"/>
          </a:p>
        </p:txBody>
      </p:sp>
    </p:spTree>
    <p:extLst>
      <p:ext uri="{BB962C8B-B14F-4D97-AF65-F5344CB8AC3E}">
        <p14:creationId xmlns:p14="http://schemas.microsoft.com/office/powerpoint/2010/main" val="1683503703"/>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dirty="0" smtClean="0"/>
              <a:t>:                                                           </a:t>
            </a:r>
            <a:r>
              <a:rPr lang="en-US" b="1" u="sng" dirty="0" smtClean="0"/>
              <a:t> </a:t>
            </a:r>
            <a:endParaRPr lang="en-US" dirty="0"/>
          </a:p>
        </p:txBody>
      </p:sp>
      <p:pic>
        <p:nvPicPr>
          <p:cNvPr id="10242" name="Picture 2" descr="Image result for wet cutting stone top osha"/>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2113756" y="2325687"/>
            <a:ext cx="4886325" cy="3581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49434" y="6197600"/>
            <a:ext cx="4783180" cy="461665"/>
          </a:xfrm>
          <a:prstGeom prst="rect">
            <a:avLst/>
          </a:prstGeom>
          <a:noFill/>
        </p:spPr>
        <p:txBody>
          <a:bodyPr wrap="square" rtlCol="0">
            <a:spAutoFit/>
          </a:bodyPr>
          <a:lstStyle/>
          <a:p>
            <a:r>
              <a:rPr lang="en-US" dirty="0" smtClean="0"/>
              <a:t>Example of silica dust exposure</a:t>
            </a:r>
            <a:endParaRPr lang="en-US" dirty="0"/>
          </a:p>
        </p:txBody>
      </p:sp>
    </p:spTree>
    <p:extLst>
      <p:ext uri="{BB962C8B-B14F-4D97-AF65-F5344CB8AC3E}">
        <p14:creationId xmlns:p14="http://schemas.microsoft.com/office/powerpoint/2010/main" val="4033071660"/>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dirty="0" smtClean="0"/>
              <a:t>:                                                             </a:t>
            </a:r>
            <a:r>
              <a:rPr lang="en-US" b="1" u="sng" dirty="0" smtClean="0"/>
              <a:t> </a:t>
            </a:r>
            <a:endParaRPr lang="en-US" dirty="0"/>
          </a:p>
        </p:txBody>
      </p:sp>
      <p:pic>
        <p:nvPicPr>
          <p:cNvPr id="9218" name="Picture 2" descr="Image result for wet cutting stone top osha"/>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492919" y="1830387"/>
            <a:ext cx="8128000" cy="40716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49434" y="6197600"/>
            <a:ext cx="4783180" cy="461665"/>
          </a:xfrm>
          <a:prstGeom prst="rect">
            <a:avLst/>
          </a:prstGeom>
          <a:noFill/>
        </p:spPr>
        <p:txBody>
          <a:bodyPr wrap="square" rtlCol="0">
            <a:spAutoFit/>
          </a:bodyPr>
          <a:lstStyle/>
          <a:p>
            <a:r>
              <a:rPr lang="en-US" dirty="0" smtClean="0"/>
              <a:t>Example of silica dust exposure</a:t>
            </a:r>
            <a:endParaRPr lang="en-US" dirty="0"/>
          </a:p>
        </p:txBody>
      </p:sp>
    </p:spTree>
    <p:extLst>
      <p:ext uri="{BB962C8B-B14F-4D97-AF65-F5344CB8AC3E}">
        <p14:creationId xmlns:p14="http://schemas.microsoft.com/office/powerpoint/2010/main" val="2129237876"/>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dirty="0" smtClean="0"/>
              <a:t>:                                                                </a:t>
            </a:r>
            <a:r>
              <a:rPr lang="en-US" b="1" u="sng" dirty="0" smtClean="0"/>
              <a:t> </a:t>
            </a:r>
            <a:endParaRPr lang="en-US" dirty="0"/>
          </a:p>
        </p:txBody>
      </p:sp>
      <p:pic>
        <p:nvPicPr>
          <p:cNvPr id="21506" name="Picture 2" descr="Walk-behind"/>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2204203" y="1762810"/>
            <a:ext cx="4728410" cy="39967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49434" y="6197600"/>
            <a:ext cx="4783180" cy="461665"/>
          </a:xfrm>
          <a:prstGeom prst="rect">
            <a:avLst/>
          </a:prstGeom>
          <a:noFill/>
        </p:spPr>
        <p:txBody>
          <a:bodyPr wrap="square" rtlCol="0">
            <a:spAutoFit/>
          </a:bodyPr>
          <a:lstStyle/>
          <a:p>
            <a:r>
              <a:rPr lang="en-US" dirty="0" smtClean="0"/>
              <a:t>Example of silica dust exposure</a:t>
            </a:r>
            <a:endParaRPr lang="en-US" dirty="0"/>
          </a:p>
        </p:txBody>
      </p:sp>
    </p:spTree>
    <p:extLst>
      <p:ext uri="{BB962C8B-B14F-4D97-AF65-F5344CB8AC3E}">
        <p14:creationId xmlns:p14="http://schemas.microsoft.com/office/powerpoint/2010/main" val="4161143522"/>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dirty="0" smtClean="0"/>
              <a:t>:                                                                     </a:t>
            </a:r>
            <a:r>
              <a:rPr lang="en-US" b="1" u="sng" dirty="0" smtClean="0"/>
              <a:t> </a:t>
            </a:r>
            <a:endParaRPr lang="en-US" dirty="0"/>
          </a:p>
        </p:txBody>
      </p:sp>
      <p:pic>
        <p:nvPicPr>
          <p:cNvPr id="18434" name="Picture 2" descr="G0991347"/>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2413794" y="1997075"/>
            <a:ext cx="4286250" cy="4238625"/>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title="Photo of a cutting tool with engineering control to limit silica dust"/>
          <p:cNvSpPr/>
          <p:nvPr/>
        </p:nvSpPr>
        <p:spPr bwMode="auto">
          <a:xfrm>
            <a:off x="3931920" y="2240280"/>
            <a:ext cx="1935480" cy="1889760"/>
          </a:xfrm>
          <a:prstGeom prst="ellipse">
            <a:avLst/>
          </a:prstGeom>
          <a:noFill/>
          <a:ln w="28575"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5" name="TextBox 4"/>
          <p:cNvSpPr txBox="1"/>
          <p:nvPr/>
        </p:nvSpPr>
        <p:spPr>
          <a:xfrm>
            <a:off x="2149434" y="6197600"/>
            <a:ext cx="4783180" cy="461665"/>
          </a:xfrm>
          <a:prstGeom prst="rect">
            <a:avLst/>
          </a:prstGeom>
          <a:noFill/>
        </p:spPr>
        <p:txBody>
          <a:bodyPr wrap="square" rtlCol="0">
            <a:spAutoFit/>
          </a:bodyPr>
          <a:lstStyle/>
          <a:p>
            <a:r>
              <a:rPr lang="en-US" dirty="0" smtClean="0"/>
              <a:t>Example of silica dust equipment</a:t>
            </a:r>
            <a:endParaRPr lang="en-US" dirty="0"/>
          </a:p>
        </p:txBody>
      </p:sp>
    </p:spTree>
    <p:extLst>
      <p:ext uri="{BB962C8B-B14F-4D97-AF65-F5344CB8AC3E}">
        <p14:creationId xmlns:p14="http://schemas.microsoft.com/office/powerpoint/2010/main" val="128555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dirty="0"/>
              <a:t>: </a:t>
            </a:r>
            <a:r>
              <a:rPr lang="en-US" b="1" dirty="0" smtClean="0"/>
              <a:t>                                                                                                                                                                                                                                                                                                                                                                </a:t>
            </a:r>
            <a:endParaRPr lang="en-US" dirty="0"/>
          </a:p>
        </p:txBody>
      </p:sp>
      <p:pic>
        <p:nvPicPr>
          <p:cNvPr id="17410" name="Picture 2" descr="Related image"/>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890806" y="2020446"/>
            <a:ext cx="7519735" cy="3636818"/>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title="Photo of a cutting tool with engineering control to limit silica dust"/>
          <p:cNvSpPr/>
          <p:nvPr/>
        </p:nvSpPr>
        <p:spPr bwMode="auto">
          <a:xfrm>
            <a:off x="2149434" y="4954979"/>
            <a:ext cx="1179095" cy="886529"/>
          </a:xfrm>
          <a:prstGeom prst="ellipse">
            <a:avLst/>
          </a:prstGeom>
          <a:noFill/>
          <a:ln w="5715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5" name="TextBox 4"/>
          <p:cNvSpPr txBox="1"/>
          <p:nvPr/>
        </p:nvSpPr>
        <p:spPr>
          <a:xfrm>
            <a:off x="2149434" y="6197600"/>
            <a:ext cx="4783180" cy="461665"/>
          </a:xfrm>
          <a:prstGeom prst="rect">
            <a:avLst/>
          </a:prstGeom>
          <a:noFill/>
        </p:spPr>
        <p:txBody>
          <a:bodyPr wrap="square" rtlCol="0">
            <a:spAutoFit/>
          </a:bodyPr>
          <a:lstStyle/>
          <a:p>
            <a:r>
              <a:rPr lang="en-US" dirty="0" smtClean="0"/>
              <a:t>Example of silica dust equipment</a:t>
            </a:r>
            <a:endParaRPr lang="en-US" dirty="0"/>
          </a:p>
        </p:txBody>
      </p:sp>
    </p:spTree>
    <p:extLst>
      <p:ext uri="{BB962C8B-B14F-4D97-AF65-F5344CB8AC3E}">
        <p14:creationId xmlns:p14="http://schemas.microsoft.com/office/powerpoint/2010/main" val="39565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dirty="0" smtClean="0"/>
              <a:t>:                                                               </a:t>
            </a:r>
            <a:r>
              <a:rPr lang="en-US" b="1" u="sng" dirty="0" smtClean="0"/>
              <a:t> </a:t>
            </a:r>
            <a:endParaRPr lang="en-US" dirty="0"/>
          </a:p>
        </p:txBody>
      </p:sp>
      <p:pic>
        <p:nvPicPr>
          <p:cNvPr id="16386" name="Picture 2" descr="Image result for wet cement saw"/>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2196306" y="1755775"/>
            <a:ext cx="4721225" cy="4721225"/>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title="Photo of a cutting tool with engineering control to limit silica dust"/>
          <p:cNvSpPr/>
          <p:nvPr/>
        </p:nvSpPr>
        <p:spPr bwMode="auto">
          <a:xfrm>
            <a:off x="2196306" y="3749040"/>
            <a:ext cx="4966494" cy="2288609"/>
          </a:xfrm>
          <a:prstGeom prst="ellipse">
            <a:avLst/>
          </a:prstGeom>
          <a:noFill/>
          <a:ln w="5715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5" name="TextBox 4"/>
          <p:cNvSpPr txBox="1"/>
          <p:nvPr/>
        </p:nvSpPr>
        <p:spPr>
          <a:xfrm>
            <a:off x="2149434" y="6197600"/>
            <a:ext cx="4783180" cy="461665"/>
          </a:xfrm>
          <a:prstGeom prst="rect">
            <a:avLst/>
          </a:prstGeom>
          <a:noFill/>
        </p:spPr>
        <p:txBody>
          <a:bodyPr wrap="square" rtlCol="0">
            <a:spAutoFit/>
          </a:bodyPr>
          <a:lstStyle/>
          <a:p>
            <a:r>
              <a:rPr lang="en-US" dirty="0" smtClean="0"/>
              <a:t>Example of silica dust equipment</a:t>
            </a:r>
            <a:endParaRPr lang="en-US" dirty="0"/>
          </a:p>
        </p:txBody>
      </p:sp>
    </p:spTree>
    <p:extLst>
      <p:ext uri="{BB962C8B-B14F-4D97-AF65-F5344CB8AC3E}">
        <p14:creationId xmlns:p14="http://schemas.microsoft.com/office/powerpoint/2010/main" val="332034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dirty="0" smtClean="0"/>
              <a:t>:                                                                  </a:t>
            </a:r>
            <a:r>
              <a:rPr lang="en-US" b="1" u="sng" dirty="0" smtClean="0"/>
              <a:t> </a:t>
            </a:r>
            <a:endParaRPr lang="en-US" dirty="0"/>
          </a:p>
        </p:txBody>
      </p:sp>
      <p:sp>
        <p:nvSpPr>
          <p:cNvPr id="3" name="Content Placeholder 2"/>
          <p:cNvSpPr>
            <a:spLocks noGrp="1"/>
          </p:cNvSpPr>
          <p:nvPr>
            <p:ph idx="1"/>
          </p:nvPr>
        </p:nvSpPr>
        <p:spPr>
          <a:xfrm>
            <a:off x="274638" y="1732547"/>
            <a:ext cx="8564562" cy="4744453"/>
          </a:xfrm>
        </p:spPr>
        <p:txBody>
          <a:bodyPr/>
          <a:lstStyle/>
          <a:p>
            <a:pPr marL="0" lvl="0" indent="0">
              <a:buNone/>
            </a:pPr>
            <a:r>
              <a:rPr lang="en-US" sz="2400" b="1" dirty="0"/>
              <a:t>Take steps now to ensure the requirements can be met by the compliance </a:t>
            </a:r>
            <a:r>
              <a:rPr lang="en-US" sz="2400" b="1" dirty="0" smtClean="0"/>
              <a:t>dates: </a:t>
            </a:r>
            <a:endParaRPr lang="en-US" sz="2400" b="1" dirty="0"/>
          </a:p>
          <a:p>
            <a:pPr marL="0" lvl="0" indent="0">
              <a:buNone/>
            </a:pPr>
            <a:endParaRPr lang="en-US" sz="2400" dirty="0"/>
          </a:p>
          <a:p>
            <a:pPr marL="0" lvl="0" indent="0">
              <a:buNone/>
            </a:pPr>
            <a:r>
              <a:rPr lang="en-US" sz="2400" b="1" dirty="0" smtClean="0"/>
              <a:t>1. </a:t>
            </a:r>
            <a:r>
              <a:rPr lang="en-US" sz="2400" dirty="0" smtClean="0"/>
              <a:t>Implement </a:t>
            </a:r>
            <a:r>
              <a:rPr lang="en-US" sz="2400" dirty="0"/>
              <a:t>specified exposure control methods in </a:t>
            </a:r>
            <a:r>
              <a:rPr lang="en-US" sz="2400" i="1" dirty="0"/>
              <a:t>Table 1</a:t>
            </a:r>
            <a:r>
              <a:rPr lang="en-US" sz="2400" dirty="0"/>
              <a:t>. </a:t>
            </a:r>
          </a:p>
          <a:p>
            <a:pPr marL="457200" lvl="0" indent="-457200">
              <a:buAutoNum type="arabicPeriod"/>
            </a:pPr>
            <a:endParaRPr lang="en-US" sz="2400" dirty="0"/>
          </a:p>
          <a:p>
            <a:pPr marL="0" lvl="0" indent="0">
              <a:buNone/>
            </a:pPr>
            <a:r>
              <a:rPr lang="en-US" sz="2400" b="1" dirty="0"/>
              <a:t>2. </a:t>
            </a:r>
            <a:r>
              <a:rPr lang="en-US" sz="2400" dirty="0"/>
              <a:t>Complete exposure assessments needed to </a:t>
            </a:r>
            <a:r>
              <a:rPr lang="en-US" sz="2400" dirty="0" smtClean="0"/>
              <a:t>select</a:t>
            </a:r>
          </a:p>
          <a:p>
            <a:pPr marL="0" lvl="0" indent="0">
              <a:buNone/>
            </a:pPr>
            <a:r>
              <a:rPr lang="en-US" sz="2400" dirty="0" smtClean="0"/>
              <a:t>    appropriate </a:t>
            </a:r>
            <a:r>
              <a:rPr lang="en-US" sz="2400" dirty="0"/>
              <a:t>engineering controls and respiratory </a:t>
            </a:r>
            <a:r>
              <a:rPr lang="en-US" sz="2400" dirty="0" smtClean="0"/>
              <a:t>protection </a:t>
            </a:r>
          </a:p>
          <a:p>
            <a:pPr marL="0" lvl="0" indent="0">
              <a:buNone/>
            </a:pPr>
            <a:r>
              <a:rPr lang="en-US" sz="2400" dirty="0"/>
              <a:t> </a:t>
            </a:r>
            <a:r>
              <a:rPr lang="en-US" sz="2400" dirty="0" smtClean="0"/>
              <a:t>   for tasks not in </a:t>
            </a:r>
            <a:r>
              <a:rPr lang="en-US" sz="2400" i="1" dirty="0" smtClean="0"/>
              <a:t>Table 1</a:t>
            </a:r>
            <a:r>
              <a:rPr lang="en-US" sz="2400" dirty="0" smtClean="0"/>
              <a:t>. </a:t>
            </a:r>
          </a:p>
          <a:p>
            <a:pPr marL="0" lvl="0" indent="0">
              <a:buNone/>
            </a:pPr>
            <a:endParaRPr lang="en-US" sz="2400" dirty="0" smtClean="0"/>
          </a:p>
          <a:p>
            <a:pPr marL="0" lvl="0" indent="0">
              <a:buNone/>
            </a:pPr>
            <a:r>
              <a:rPr lang="en-US" sz="2400" b="1" dirty="0" smtClean="0"/>
              <a:t>3</a:t>
            </a:r>
            <a:r>
              <a:rPr lang="en-US" sz="2400" b="1" dirty="0"/>
              <a:t>. </a:t>
            </a:r>
            <a:r>
              <a:rPr lang="en-US" sz="2400" dirty="0"/>
              <a:t>Set up respiratory protection programs where required. </a:t>
            </a:r>
          </a:p>
        </p:txBody>
      </p:sp>
    </p:spTree>
    <p:extLst>
      <p:ext uri="{BB962C8B-B14F-4D97-AF65-F5344CB8AC3E}">
        <p14:creationId xmlns:p14="http://schemas.microsoft.com/office/powerpoint/2010/main" val="461063787"/>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dirty="0" smtClean="0"/>
              <a:t>:                                                                 </a:t>
            </a:r>
            <a:r>
              <a:rPr lang="en-US" b="1" u="sng" dirty="0" smtClean="0"/>
              <a:t> </a:t>
            </a:r>
            <a:endParaRPr lang="en-US" dirty="0"/>
          </a:p>
        </p:txBody>
      </p:sp>
      <p:sp>
        <p:nvSpPr>
          <p:cNvPr id="3" name="Content Placeholder 2"/>
          <p:cNvSpPr>
            <a:spLocks noGrp="1"/>
          </p:cNvSpPr>
          <p:nvPr>
            <p:ph idx="1"/>
          </p:nvPr>
        </p:nvSpPr>
        <p:spPr>
          <a:xfrm>
            <a:off x="274638" y="1732547"/>
            <a:ext cx="8564562" cy="4894395"/>
          </a:xfrm>
        </p:spPr>
        <p:txBody>
          <a:bodyPr/>
          <a:lstStyle/>
          <a:p>
            <a:pPr marL="0" lvl="0" indent="0">
              <a:buNone/>
            </a:pPr>
            <a:r>
              <a:rPr lang="en-US" sz="2400" b="1" dirty="0"/>
              <a:t>Take steps now to ensure the requirements can be met by the compliance dates. (Continued)</a:t>
            </a:r>
          </a:p>
          <a:p>
            <a:pPr marL="0" lvl="0" indent="0">
              <a:lnSpc>
                <a:spcPct val="150000"/>
              </a:lnSpc>
              <a:buNone/>
            </a:pPr>
            <a:r>
              <a:rPr lang="en-US" sz="2400" b="1" dirty="0" smtClean="0"/>
              <a:t>4</a:t>
            </a:r>
            <a:r>
              <a:rPr lang="en-US" sz="2400" dirty="0"/>
              <a:t>. Get appropriate equipment, controls, and respirators. </a:t>
            </a:r>
          </a:p>
          <a:p>
            <a:pPr marL="0" lvl="0" indent="0">
              <a:lnSpc>
                <a:spcPct val="150000"/>
              </a:lnSpc>
              <a:buNone/>
            </a:pPr>
            <a:r>
              <a:rPr lang="en-US" sz="2400" b="1" dirty="0" smtClean="0"/>
              <a:t>5</a:t>
            </a:r>
            <a:r>
              <a:rPr lang="en-US" sz="2400" dirty="0"/>
              <a:t>. Arrange for medical surveillance. </a:t>
            </a:r>
            <a:endParaRPr lang="en-US" sz="2400" dirty="0" smtClean="0"/>
          </a:p>
          <a:p>
            <a:pPr marL="0" lvl="0" indent="0">
              <a:spcBef>
                <a:spcPts val="600"/>
              </a:spcBef>
              <a:buNone/>
            </a:pPr>
            <a:r>
              <a:rPr lang="en-US" sz="2400" b="1" dirty="0" smtClean="0"/>
              <a:t>6</a:t>
            </a:r>
            <a:r>
              <a:rPr lang="en-US" sz="2400" dirty="0"/>
              <a:t>. Take actions such as the following to meet all </a:t>
            </a:r>
            <a:r>
              <a:rPr lang="en-US" sz="2400" dirty="0" smtClean="0"/>
              <a:t>other</a:t>
            </a:r>
          </a:p>
          <a:p>
            <a:pPr marL="0" lvl="0" indent="0">
              <a:spcBef>
                <a:spcPts val="600"/>
              </a:spcBef>
              <a:buNone/>
            </a:pPr>
            <a:r>
              <a:rPr lang="en-US" sz="2400" dirty="0"/>
              <a:t> </a:t>
            </a:r>
            <a:r>
              <a:rPr lang="en-US" sz="2400" dirty="0" smtClean="0"/>
              <a:t>   requirements</a:t>
            </a:r>
            <a:r>
              <a:rPr lang="en-US" sz="2400" dirty="0"/>
              <a:t>: </a:t>
            </a:r>
            <a:endParaRPr lang="en-US" sz="2400" dirty="0" smtClean="0"/>
          </a:p>
          <a:p>
            <a:pPr marL="0" lvl="0" indent="0">
              <a:spcBef>
                <a:spcPts val="0"/>
              </a:spcBef>
              <a:buNone/>
            </a:pPr>
            <a:r>
              <a:rPr lang="en-US" sz="2400" dirty="0"/>
              <a:t> </a:t>
            </a:r>
            <a:r>
              <a:rPr lang="en-US" sz="2400" dirty="0" smtClean="0"/>
              <a:t>   a</a:t>
            </a:r>
            <a:r>
              <a:rPr lang="en-US" sz="2400" dirty="0"/>
              <a:t>. Determine appropriate </a:t>
            </a:r>
            <a:r>
              <a:rPr lang="en-US" sz="2400" dirty="0" smtClean="0"/>
              <a:t>housekeeping</a:t>
            </a:r>
          </a:p>
          <a:p>
            <a:pPr marL="0" lvl="0" indent="0">
              <a:spcBef>
                <a:spcPts val="0"/>
              </a:spcBef>
              <a:buNone/>
            </a:pPr>
            <a:r>
              <a:rPr lang="en-US" sz="2400" dirty="0" smtClean="0"/>
              <a:t>        methods. </a:t>
            </a:r>
          </a:p>
          <a:p>
            <a:pPr marL="0" lvl="0" indent="0">
              <a:spcBef>
                <a:spcPts val="0"/>
              </a:spcBef>
              <a:buNone/>
            </a:pPr>
            <a:r>
              <a:rPr lang="en-US" sz="2400" dirty="0"/>
              <a:t> </a:t>
            </a:r>
            <a:r>
              <a:rPr lang="en-US" sz="2400" dirty="0" smtClean="0"/>
              <a:t>   b</a:t>
            </a:r>
            <a:r>
              <a:rPr lang="en-US" sz="2400" dirty="0"/>
              <a:t>. Prepare a written exposure control plan</a:t>
            </a:r>
            <a:r>
              <a:rPr lang="en-US" sz="2400" dirty="0" smtClean="0"/>
              <a:t>.</a:t>
            </a:r>
          </a:p>
          <a:p>
            <a:pPr marL="0" lvl="0" indent="0">
              <a:spcBef>
                <a:spcPts val="0"/>
              </a:spcBef>
              <a:buNone/>
            </a:pPr>
            <a:r>
              <a:rPr lang="en-US" sz="2400" dirty="0"/>
              <a:t> </a:t>
            </a:r>
            <a:r>
              <a:rPr lang="en-US" sz="2400" dirty="0" smtClean="0"/>
              <a:t>   </a:t>
            </a:r>
            <a:r>
              <a:rPr lang="en-US" sz="2400" dirty="0"/>
              <a:t>c. </a:t>
            </a:r>
            <a:r>
              <a:rPr lang="en-US" sz="2400" dirty="0" smtClean="0"/>
              <a:t>Set </a:t>
            </a:r>
            <a:r>
              <a:rPr lang="en-US" sz="2400" dirty="0"/>
              <a:t>up a training program. </a:t>
            </a:r>
            <a:endParaRPr lang="en-US" sz="2400" dirty="0" smtClean="0"/>
          </a:p>
          <a:p>
            <a:pPr marL="0" lvl="0" indent="0">
              <a:spcBef>
                <a:spcPts val="0"/>
              </a:spcBef>
              <a:buNone/>
            </a:pPr>
            <a:r>
              <a:rPr lang="en-US" sz="2400" dirty="0"/>
              <a:t> </a:t>
            </a:r>
            <a:r>
              <a:rPr lang="en-US" sz="2400" dirty="0" smtClean="0"/>
              <a:t>   d</a:t>
            </a:r>
            <a:r>
              <a:rPr lang="en-US" sz="2400" dirty="0"/>
              <a:t>. Set up a </a:t>
            </a:r>
            <a:r>
              <a:rPr lang="en-US" sz="2400" dirty="0" smtClean="0"/>
              <a:t>recordkeeping system</a:t>
            </a:r>
            <a:r>
              <a:rPr lang="en-US" sz="2400" dirty="0"/>
              <a:t>.</a:t>
            </a:r>
          </a:p>
        </p:txBody>
      </p:sp>
    </p:spTree>
    <p:extLst>
      <p:ext uri="{BB962C8B-B14F-4D97-AF65-F5344CB8AC3E}">
        <p14:creationId xmlns:p14="http://schemas.microsoft.com/office/powerpoint/2010/main" val="608512836"/>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dirty="0" smtClean="0"/>
              <a:t>:                                                                    </a:t>
            </a:r>
            <a:r>
              <a:rPr lang="en-US" b="1" u="sng" dirty="0" smtClean="0"/>
              <a:t> </a:t>
            </a:r>
            <a:endParaRPr lang="en-US" dirty="0"/>
          </a:p>
        </p:txBody>
      </p:sp>
      <p:sp>
        <p:nvSpPr>
          <p:cNvPr id="3" name="Content Placeholder 2"/>
          <p:cNvSpPr>
            <a:spLocks noGrp="1"/>
          </p:cNvSpPr>
          <p:nvPr>
            <p:ph idx="1"/>
          </p:nvPr>
        </p:nvSpPr>
        <p:spPr>
          <a:xfrm>
            <a:off x="274638" y="1732547"/>
            <a:ext cx="8564562" cy="4744453"/>
          </a:xfrm>
        </p:spPr>
        <p:txBody>
          <a:bodyPr/>
          <a:lstStyle/>
          <a:p>
            <a:pPr lvl="0"/>
            <a:r>
              <a:rPr lang="en-US" dirty="0"/>
              <a:t>Summary: </a:t>
            </a:r>
          </a:p>
          <a:p>
            <a:pPr lvl="1"/>
            <a:r>
              <a:rPr lang="en-US" dirty="0"/>
              <a:t>Identify the basic health risks, both short and long-term, associated with silica </a:t>
            </a:r>
            <a:r>
              <a:rPr lang="en-US" dirty="0" smtClean="0"/>
              <a:t>exposure.</a:t>
            </a:r>
            <a:endParaRPr lang="en-US" dirty="0"/>
          </a:p>
          <a:p>
            <a:pPr lvl="1"/>
            <a:r>
              <a:rPr lang="en-US" dirty="0"/>
              <a:t>Identify the basic activities likely to expose workers to silica </a:t>
            </a:r>
            <a:r>
              <a:rPr lang="en-US" dirty="0" smtClean="0"/>
              <a:t>exposure. </a:t>
            </a:r>
            <a:endParaRPr lang="en-US" dirty="0"/>
          </a:p>
          <a:p>
            <a:pPr lvl="1"/>
            <a:r>
              <a:rPr lang="en-US" dirty="0"/>
              <a:t>Identify some general differences between engineering and administrative controls and </a:t>
            </a:r>
            <a:r>
              <a:rPr lang="en-US" dirty="0" smtClean="0"/>
              <a:t>PPE.</a:t>
            </a:r>
            <a:endParaRPr lang="en-US" dirty="0"/>
          </a:p>
          <a:p>
            <a:pPr marL="0" indent="0">
              <a:buNone/>
            </a:pPr>
            <a:endParaRPr lang="en-US" sz="2800" dirty="0"/>
          </a:p>
        </p:txBody>
      </p:sp>
    </p:spTree>
    <p:extLst>
      <p:ext uri="{BB962C8B-B14F-4D97-AF65-F5344CB8AC3E}">
        <p14:creationId xmlns:p14="http://schemas.microsoft.com/office/powerpoint/2010/main" val="23944434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1"/>
          <p:cNvSpPr>
            <a:spLocks noGrp="1"/>
          </p:cNvSpPr>
          <p:nvPr>
            <p:ph idx="1"/>
          </p:nvPr>
        </p:nvSpPr>
        <p:spPr>
          <a:xfrm>
            <a:off x="68264" y="1539089"/>
            <a:ext cx="8948988" cy="5223850"/>
          </a:xfrm>
        </p:spPr>
        <p:txBody>
          <a:bodyPr/>
          <a:lstStyle/>
          <a:p>
            <a:pPr marL="0" indent="0" eaLnBrk="1" hangingPunct="1">
              <a:buNone/>
              <a:defRPr/>
            </a:pPr>
            <a:r>
              <a:rPr lang="en-US" b="1" dirty="0"/>
              <a:t>Employers have the responsibility to:</a:t>
            </a:r>
            <a:endParaRPr lang="en-US" sz="2800" dirty="0"/>
          </a:p>
          <a:p>
            <a:pPr eaLnBrk="1" hangingPunct="1">
              <a:defRPr/>
            </a:pPr>
            <a:r>
              <a:rPr lang="en-US" sz="2400" dirty="0"/>
              <a:t>Provide a workplace free from recognized hazards and comply with OSHA standards;</a:t>
            </a:r>
            <a:endParaRPr lang="en-US" sz="2400" b="1" dirty="0"/>
          </a:p>
          <a:p>
            <a:pPr eaLnBrk="1" hangingPunct="1">
              <a:defRPr/>
            </a:pPr>
            <a:r>
              <a:rPr lang="en-US" sz="2400" dirty="0"/>
              <a:t>Provide training required by OSHA standards;</a:t>
            </a:r>
          </a:p>
          <a:p>
            <a:pPr eaLnBrk="1" hangingPunct="1">
              <a:defRPr/>
            </a:pPr>
            <a:r>
              <a:rPr lang="en-US" sz="2400" dirty="0"/>
              <a:t>Keep records of injuries and illnesses;</a:t>
            </a:r>
          </a:p>
          <a:p>
            <a:pPr eaLnBrk="1" hangingPunct="1">
              <a:defRPr/>
            </a:pPr>
            <a:r>
              <a:rPr lang="en-US" sz="2400" dirty="0"/>
              <a:t>Provide medical exams when required by OSHA standards and provide workers access to their exposure and medical records;</a:t>
            </a:r>
            <a:endParaRPr lang="en-US" sz="2400" b="1" dirty="0"/>
          </a:p>
          <a:p>
            <a:pPr eaLnBrk="1" hangingPunct="1">
              <a:defRPr/>
            </a:pPr>
            <a:r>
              <a:rPr lang="en-US" sz="2400" dirty="0"/>
              <a:t>Not discriminate against workers who exercise their rights under the Act (Section 11(c));</a:t>
            </a:r>
            <a:endParaRPr lang="en-US" sz="2400" b="1" dirty="0"/>
          </a:p>
          <a:p>
            <a:pPr eaLnBrk="1" hangingPunct="1">
              <a:defRPr/>
            </a:pPr>
            <a:r>
              <a:rPr lang="en-US" sz="2400" dirty="0"/>
              <a:t>Post OSHA citations and hazard correction notices and;</a:t>
            </a:r>
            <a:endParaRPr lang="en-US" sz="2400" b="1" dirty="0"/>
          </a:p>
          <a:p>
            <a:pPr eaLnBrk="1" hangingPunct="1">
              <a:defRPr/>
            </a:pPr>
            <a:r>
              <a:rPr lang="en-US" sz="2400" dirty="0"/>
              <a:t>Provide and pay for most PPE.</a:t>
            </a:r>
            <a:endParaRPr lang="en-US" sz="2400" b="1" dirty="0"/>
          </a:p>
          <a:p>
            <a:pPr marL="109537" indent="0" eaLnBrk="1" hangingPunct="1">
              <a:buFont typeface="Wingdings" pitchFamily="2" charset="2"/>
              <a:buNone/>
              <a:defRPr/>
            </a:pPr>
            <a:endParaRPr lang="en-US" sz="2000" dirty="0"/>
          </a:p>
          <a:p>
            <a:pPr eaLnBrk="1" hangingPunct="1">
              <a:buFont typeface="Wingdings 3" pitchFamily="18" charset="2"/>
              <a:buNone/>
              <a:defRPr/>
            </a:pPr>
            <a:endParaRPr lang="en-US" b="1" u="sng" dirty="0"/>
          </a:p>
          <a:p>
            <a:pPr eaLnBrk="1" hangingPunct="1">
              <a:buFont typeface="Wingdings 3" pitchFamily="18" charset="2"/>
              <a:buNone/>
              <a:defRPr/>
            </a:pPr>
            <a:endParaRPr lang="en-US" b="1" u="sng" dirty="0"/>
          </a:p>
          <a:p>
            <a:pPr eaLnBrk="1" hangingPunct="1">
              <a:defRPr/>
            </a:pPr>
            <a:endParaRPr lang="en-US" dirty="0"/>
          </a:p>
        </p:txBody>
      </p:sp>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dirty="0"/>
          </a:p>
        </p:txBody>
      </p:sp>
    </p:spTree>
    <p:extLst>
      <p:ext uri="{BB962C8B-B14F-4D97-AF65-F5344CB8AC3E}">
        <p14:creationId xmlns:p14="http://schemas.microsoft.com/office/powerpoint/2010/main" val="1613002332"/>
      </p:ext>
    </p:extLst>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dirty="0" smtClean="0"/>
              <a:t>:                                                                   </a:t>
            </a:r>
            <a:r>
              <a:rPr lang="en-US" b="1" u="sng" dirty="0" smtClean="0"/>
              <a:t> </a:t>
            </a:r>
            <a:endParaRPr lang="en-US" dirty="0"/>
          </a:p>
        </p:txBody>
      </p:sp>
      <p:sp>
        <p:nvSpPr>
          <p:cNvPr id="3" name="Content Placeholder 2"/>
          <p:cNvSpPr>
            <a:spLocks noGrp="1"/>
          </p:cNvSpPr>
          <p:nvPr>
            <p:ph idx="1"/>
          </p:nvPr>
        </p:nvSpPr>
        <p:spPr>
          <a:xfrm>
            <a:off x="274638" y="3332747"/>
            <a:ext cx="8564562" cy="3144253"/>
          </a:xfrm>
        </p:spPr>
        <p:txBody>
          <a:bodyPr/>
          <a:lstStyle/>
          <a:p>
            <a:pPr marL="0" indent="0" algn="ctr">
              <a:buNone/>
            </a:pPr>
            <a:r>
              <a:rPr lang="en-US" sz="6000" dirty="0"/>
              <a:t>Any Questions? </a:t>
            </a:r>
          </a:p>
        </p:txBody>
      </p:sp>
    </p:spTree>
    <p:extLst>
      <p:ext uri="{BB962C8B-B14F-4D97-AF65-F5344CB8AC3E}">
        <p14:creationId xmlns:p14="http://schemas.microsoft.com/office/powerpoint/2010/main" val="2457329622"/>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ctrTitle"/>
          </p:nvPr>
        </p:nvSpPr>
        <p:spPr>
          <a:xfrm>
            <a:off x="0" y="-1"/>
            <a:ext cx="6772940" cy="1457865"/>
          </a:xfrm>
          <a:solidFill>
            <a:srgbClr val="003300"/>
          </a:solidFill>
        </p:spPr>
        <p:txBody>
          <a:bodyPr/>
          <a:lstStyle/>
          <a:p>
            <a:pPr algn="l" eaLnBrk="1" hangingPunct="1">
              <a:defRPr/>
            </a:pPr>
            <a:r>
              <a:rPr lang="en-US" b="1" dirty="0">
                <a:solidFill>
                  <a:schemeClr val="bg1">
                    <a:lumMod val="20000"/>
                    <a:lumOff val="80000"/>
                  </a:schemeClr>
                </a:solidFill>
              </a:rPr>
              <a:t>USF OTI Education Center</a:t>
            </a:r>
            <a:br>
              <a:rPr lang="en-US" b="1" dirty="0">
                <a:solidFill>
                  <a:schemeClr val="bg1">
                    <a:lumMod val="20000"/>
                    <a:lumOff val="80000"/>
                  </a:schemeClr>
                </a:solidFill>
              </a:rPr>
            </a:br>
            <a:r>
              <a:rPr lang="en-US" altLang="en-US" sz="1800" b="1" dirty="0" err="1">
                <a:solidFill>
                  <a:schemeClr val="bg1">
                    <a:lumMod val="20000"/>
                    <a:lumOff val="80000"/>
                  </a:schemeClr>
                </a:solidFill>
                <a:ea typeface="ＭＳ Ｐゴシック" pitchFamily="34" charset="-128"/>
              </a:rPr>
              <a:t>Respirable</a:t>
            </a:r>
            <a:r>
              <a:rPr lang="en-US" altLang="en-US" sz="1800" b="1" dirty="0">
                <a:solidFill>
                  <a:schemeClr val="bg1">
                    <a:lumMod val="20000"/>
                    <a:lumOff val="80000"/>
                  </a:schemeClr>
                </a:solidFill>
                <a:ea typeface="ＭＳ Ｐゴシック" pitchFamily="34" charset="-128"/>
              </a:rPr>
              <a:t> Silica in the Construction Industry</a:t>
            </a:r>
            <a:r>
              <a:rPr lang="en-US" altLang="en-US" b="1" dirty="0">
                <a:solidFill>
                  <a:schemeClr val="bg1">
                    <a:lumMod val="20000"/>
                    <a:lumOff val="80000"/>
                  </a:schemeClr>
                </a:solidFill>
                <a:ea typeface="ＭＳ Ｐゴシック" pitchFamily="34" charset="-128"/>
              </a:rPr>
              <a:t/>
            </a:r>
            <a:br>
              <a:rPr lang="en-US" altLang="en-US" b="1" dirty="0">
                <a:solidFill>
                  <a:schemeClr val="bg1">
                    <a:lumMod val="20000"/>
                    <a:lumOff val="80000"/>
                  </a:schemeClr>
                </a:solidFill>
                <a:ea typeface="ＭＳ Ｐゴシック" pitchFamily="34" charset="-128"/>
              </a:rPr>
            </a:br>
            <a:endParaRPr lang="en-US" b="1" dirty="0">
              <a:solidFill>
                <a:schemeClr val="bg1">
                  <a:lumMod val="20000"/>
                  <a:lumOff val="80000"/>
                </a:schemeClr>
              </a:solidFill>
            </a:endParaRPr>
          </a:p>
        </p:txBody>
      </p:sp>
      <p:sp>
        <p:nvSpPr>
          <p:cNvPr id="2" name="Rectangle 5"/>
          <p:cNvSpPr>
            <a:spLocks noGrp="1" noChangeArrowheads="1"/>
          </p:cNvSpPr>
          <p:nvPr>
            <p:ph type="subTitle" idx="4294967295"/>
          </p:nvPr>
        </p:nvSpPr>
        <p:spPr>
          <a:xfrm>
            <a:off x="0" y="5924551"/>
            <a:ext cx="9144000" cy="933450"/>
          </a:xfrm>
          <a:solidFill>
            <a:srgbClr val="003300"/>
          </a:solidFill>
        </p:spPr>
        <p:txBody>
          <a:bodyPr anchor="ctr"/>
          <a:lstStyle/>
          <a:p>
            <a:pPr marL="0" indent="0" algn="ctr" eaLnBrk="1" hangingPunct="1">
              <a:lnSpc>
                <a:spcPct val="90000"/>
              </a:lnSpc>
              <a:buFontTx/>
              <a:buNone/>
            </a:pPr>
            <a:r>
              <a:rPr lang="en-US" altLang="en-US" sz="3200" b="1" dirty="0" smtClean="0">
                <a:solidFill>
                  <a:schemeClr val="bg1">
                    <a:lumMod val="20000"/>
                    <a:lumOff val="80000"/>
                  </a:schemeClr>
                </a:solidFill>
                <a:latin typeface="+mj-lt"/>
                <a:ea typeface="ＭＳ Ｐゴシック" pitchFamily="34" charset="-128"/>
              </a:rPr>
              <a:t>Module 4</a:t>
            </a:r>
            <a:endParaRPr lang="en-US" altLang="en-US" sz="3200" b="1" dirty="0">
              <a:solidFill>
                <a:schemeClr val="bg1">
                  <a:lumMod val="20000"/>
                  <a:lumOff val="80000"/>
                </a:schemeClr>
              </a:solidFill>
              <a:latin typeface="+mj-lt"/>
              <a:ea typeface="ＭＳ Ｐゴシック" pitchFamily="34" charset="-128"/>
            </a:endParaRPr>
          </a:p>
        </p:txBody>
      </p:sp>
      <p:pic>
        <p:nvPicPr>
          <p:cNvPr id="8" name="Picture 7" title="Image of U S F Health logo"/>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468636" y="205539"/>
            <a:ext cx="1528716" cy="942766"/>
          </a:xfrm>
          <a:prstGeom prst="rect">
            <a:avLst/>
          </a:prstGeom>
        </p:spPr>
      </p:pic>
      <p:pic>
        <p:nvPicPr>
          <p:cNvPr id="7" name="Picture 6" descr="Image result for silica respiratory protection"/>
          <p:cNvPicPr/>
          <p:nvPr/>
        </p:nvPicPr>
        <p:blipFill>
          <a:blip r:embed="rId4" cstate="email">
            <a:extLst>
              <a:ext uri="{28A0092B-C50C-407E-A947-70E740481C1C}">
                <a14:useLocalDpi xmlns:a14="http://schemas.microsoft.com/office/drawing/2010/main"/>
              </a:ext>
            </a:extLst>
          </a:blip>
          <a:srcRect/>
          <a:stretch>
            <a:fillRect/>
          </a:stretch>
        </p:blipFill>
        <p:spPr bwMode="auto">
          <a:xfrm>
            <a:off x="924009" y="1457863"/>
            <a:ext cx="7401284" cy="4466687"/>
          </a:xfrm>
          <a:prstGeom prst="rect">
            <a:avLst/>
          </a:prstGeom>
          <a:noFill/>
          <a:ln>
            <a:noFill/>
          </a:ln>
        </p:spPr>
      </p:pic>
    </p:spTree>
    <p:extLst>
      <p:ext uri="{BB962C8B-B14F-4D97-AF65-F5344CB8AC3E}">
        <p14:creationId xmlns:p14="http://schemas.microsoft.com/office/powerpoint/2010/main" val="1247088742"/>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Module 4</a:t>
            </a:r>
            <a:endParaRPr lang="en-US" dirty="0"/>
          </a:p>
        </p:txBody>
      </p:sp>
      <p:sp>
        <p:nvSpPr>
          <p:cNvPr id="4" name="Content Placeholder 2"/>
          <p:cNvSpPr>
            <a:spLocks noGrp="1"/>
          </p:cNvSpPr>
          <p:nvPr>
            <p:ph idx="1"/>
          </p:nvPr>
        </p:nvSpPr>
        <p:spPr>
          <a:xfrm>
            <a:off x="68263" y="4490720"/>
            <a:ext cx="9075737" cy="2186305"/>
          </a:xfrm>
        </p:spPr>
        <p:txBody>
          <a:bodyPr/>
          <a:lstStyle/>
          <a:p>
            <a:pPr marL="0" indent="0">
              <a:buNone/>
            </a:pPr>
            <a:r>
              <a:rPr lang="en-US" sz="2400" dirty="0"/>
              <a:t>This material was produced under grant number </a:t>
            </a:r>
            <a:r>
              <a:rPr lang="en-US" sz="2400" dirty="0" smtClean="0"/>
              <a:t>SH-29661-SH6 </a:t>
            </a:r>
            <a:r>
              <a:rPr lang="en-US" sz="2400" dirty="0"/>
              <a:t>from </a:t>
            </a:r>
            <a:r>
              <a:rPr lang="en-US" sz="2400" dirty="0" smtClean="0"/>
              <a:t>OSHA.  It </a:t>
            </a:r>
            <a:r>
              <a:rPr lang="en-US" sz="2400" dirty="0"/>
              <a:t>does not necessarily reflect the views or policies of the U.S. Department of Labor, nor does mention of trade names, commercial products, or organizations imply endorsement by the U.S. Government. </a:t>
            </a:r>
          </a:p>
          <a:p>
            <a:endParaRPr lang="en-US" dirty="0"/>
          </a:p>
        </p:txBody>
      </p:sp>
      <p:sp>
        <p:nvSpPr>
          <p:cNvPr id="5" name="Title 1"/>
          <p:cNvSpPr txBox="1">
            <a:spLocks/>
          </p:cNvSpPr>
          <p:nvPr/>
        </p:nvSpPr>
        <p:spPr bwMode="auto">
          <a:xfrm>
            <a:off x="680720" y="2109788"/>
            <a:ext cx="7145973" cy="143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lvl1pPr algn="l" rtl="0" eaLnBrk="0" fontAlgn="base" hangingPunct="0">
              <a:spcBef>
                <a:spcPct val="0"/>
              </a:spcBef>
              <a:spcAft>
                <a:spcPct val="0"/>
              </a:spcAft>
              <a:defRPr sz="3600">
                <a:solidFill>
                  <a:srgbClr val="FFFFFF"/>
                </a:solidFill>
                <a:latin typeface="+mj-lt"/>
                <a:ea typeface="ＭＳ Ｐゴシック" charset="-128"/>
                <a:cs typeface="+mj-cs"/>
              </a:defRPr>
            </a:lvl1pPr>
            <a:lvl2pPr algn="l" rtl="0" eaLnBrk="0" fontAlgn="base" hangingPunct="0">
              <a:spcBef>
                <a:spcPct val="0"/>
              </a:spcBef>
              <a:spcAft>
                <a:spcPct val="0"/>
              </a:spcAft>
              <a:defRPr sz="3600">
                <a:solidFill>
                  <a:srgbClr val="FFFFFF"/>
                </a:solidFill>
                <a:latin typeface="Arial" charset="0"/>
                <a:ea typeface="ＭＳ Ｐゴシック" charset="-128"/>
              </a:defRPr>
            </a:lvl2pPr>
            <a:lvl3pPr algn="l" rtl="0" eaLnBrk="0" fontAlgn="base" hangingPunct="0">
              <a:spcBef>
                <a:spcPct val="0"/>
              </a:spcBef>
              <a:spcAft>
                <a:spcPct val="0"/>
              </a:spcAft>
              <a:defRPr sz="3600">
                <a:solidFill>
                  <a:srgbClr val="FFFFFF"/>
                </a:solidFill>
                <a:latin typeface="Arial" charset="0"/>
                <a:ea typeface="ＭＳ Ｐゴシック" charset="-128"/>
              </a:defRPr>
            </a:lvl3pPr>
            <a:lvl4pPr algn="l" rtl="0" eaLnBrk="0" fontAlgn="base" hangingPunct="0">
              <a:spcBef>
                <a:spcPct val="0"/>
              </a:spcBef>
              <a:spcAft>
                <a:spcPct val="0"/>
              </a:spcAft>
              <a:defRPr sz="3600">
                <a:solidFill>
                  <a:srgbClr val="FFFFFF"/>
                </a:solidFill>
                <a:latin typeface="Arial" charset="0"/>
                <a:ea typeface="ＭＳ Ｐゴシック" charset="-128"/>
              </a:defRPr>
            </a:lvl4pPr>
            <a:lvl5pPr algn="l" rtl="0" eaLnBrk="0" fontAlgn="base" hangingPunct="0">
              <a:spcBef>
                <a:spcPct val="0"/>
              </a:spcBef>
              <a:spcAft>
                <a:spcPct val="0"/>
              </a:spcAft>
              <a:defRPr sz="3600">
                <a:solidFill>
                  <a:srgbClr val="FFFFFF"/>
                </a:solidFill>
                <a:latin typeface="Arial" charset="0"/>
                <a:ea typeface="ＭＳ Ｐゴシック" charset="-128"/>
              </a:defRPr>
            </a:lvl5pPr>
            <a:lvl6pPr marL="457200" algn="l" rtl="0" fontAlgn="base">
              <a:spcBef>
                <a:spcPct val="0"/>
              </a:spcBef>
              <a:spcAft>
                <a:spcPct val="0"/>
              </a:spcAft>
              <a:defRPr sz="3600">
                <a:solidFill>
                  <a:srgbClr val="FFFFFF"/>
                </a:solidFill>
                <a:latin typeface="Arial" charset="0"/>
              </a:defRPr>
            </a:lvl6pPr>
            <a:lvl7pPr marL="914400" algn="l" rtl="0" fontAlgn="base">
              <a:spcBef>
                <a:spcPct val="0"/>
              </a:spcBef>
              <a:spcAft>
                <a:spcPct val="0"/>
              </a:spcAft>
              <a:defRPr sz="3600">
                <a:solidFill>
                  <a:srgbClr val="FFFFFF"/>
                </a:solidFill>
                <a:latin typeface="Arial" charset="0"/>
              </a:defRPr>
            </a:lvl7pPr>
            <a:lvl8pPr marL="1371600" algn="l" rtl="0" fontAlgn="base">
              <a:spcBef>
                <a:spcPct val="0"/>
              </a:spcBef>
              <a:spcAft>
                <a:spcPct val="0"/>
              </a:spcAft>
              <a:defRPr sz="3600">
                <a:solidFill>
                  <a:srgbClr val="FFFFFF"/>
                </a:solidFill>
                <a:latin typeface="Arial" charset="0"/>
              </a:defRPr>
            </a:lvl8pPr>
            <a:lvl9pPr marL="1828800" algn="l" rtl="0" fontAlgn="base">
              <a:spcBef>
                <a:spcPct val="0"/>
              </a:spcBef>
              <a:spcAft>
                <a:spcPct val="0"/>
              </a:spcAft>
              <a:defRPr sz="3600">
                <a:solidFill>
                  <a:srgbClr val="FFFFFF"/>
                </a:solidFill>
                <a:latin typeface="Arial" charset="0"/>
              </a:defRPr>
            </a:lvl9pPr>
          </a:lstStyle>
          <a:p>
            <a:r>
              <a:rPr lang="en-US" sz="4000" b="1" kern="0" dirty="0" smtClean="0">
                <a:solidFill>
                  <a:schemeClr val="tx1"/>
                </a:solidFill>
              </a:rPr>
              <a:t>Specific control Methods - Training and group activities</a:t>
            </a:r>
            <a:endParaRPr lang="en-US" sz="4000" kern="0" dirty="0">
              <a:solidFill>
                <a:schemeClr val="tx1"/>
              </a:solidFill>
            </a:endParaRPr>
          </a:p>
        </p:txBody>
      </p:sp>
    </p:spTree>
    <p:extLst>
      <p:ext uri="{BB962C8B-B14F-4D97-AF65-F5344CB8AC3E}">
        <p14:creationId xmlns:p14="http://schemas.microsoft.com/office/powerpoint/2010/main" val="3639342077"/>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637" y="1537407"/>
            <a:ext cx="8691941" cy="4721225"/>
          </a:xfrm>
        </p:spPr>
        <p:txBody>
          <a:bodyPr/>
          <a:lstStyle/>
          <a:p>
            <a:r>
              <a:rPr lang="en-US" sz="3200" dirty="0"/>
              <a:t>Terminal Objective:</a:t>
            </a:r>
          </a:p>
          <a:p>
            <a:pPr lvl="1"/>
            <a:r>
              <a:rPr lang="en-US" sz="2400" dirty="0" smtClean="0"/>
              <a:t>Trainees </a:t>
            </a:r>
            <a:r>
              <a:rPr lang="en-US" sz="2400" dirty="0"/>
              <a:t>will be able to discuss health hazards of </a:t>
            </a:r>
            <a:r>
              <a:rPr lang="en-US" sz="2400" dirty="0" err="1"/>
              <a:t>respirable</a:t>
            </a:r>
            <a:r>
              <a:rPr lang="en-US" sz="2400" dirty="0"/>
              <a:t> </a:t>
            </a:r>
            <a:r>
              <a:rPr lang="en-US" sz="2400" dirty="0" smtClean="0"/>
              <a:t>silica.</a:t>
            </a:r>
            <a:endParaRPr lang="en-US" sz="2400" dirty="0"/>
          </a:p>
          <a:p>
            <a:pPr lvl="1"/>
            <a:r>
              <a:rPr lang="en-US" sz="2400" dirty="0" smtClean="0"/>
              <a:t>Trainees </a:t>
            </a:r>
            <a:r>
              <a:rPr lang="en-US" sz="2400" dirty="0"/>
              <a:t>will be able to identify silica dust hazards and controls in the </a:t>
            </a:r>
            <a:r>
              <a:rPr lang="en-US" sz="2400" dirty="0" smtClean="0"/>
              <a:t>workplace.</a:t>
            </a:r>
          </a:p>
          <a:p>
            <a:r>
              <a:rPr lang="en-US" sz="3200" dirty="0" smtClean="0"/>
              <a:t>Enabling Objective: </a:t>
            </a:r>
          </a:p>
          <a:p>
            <a:pPr lvl="1"/>
            <a:r>
              <a:rPr lang="en-US" sz="2400" dirty="0" smtClean="0"/>
              <a:t>Identify </a:t>
            </a:r>
            <a:r>
              <a:rPr lang="en-US" sz="2400" dirty="0"/>
              <a:t>health risks, both short and long-term, associated with silica </a:t>
            </a:r>
            <a:r>
              <a:rPr lang="en-US" sz="2400" dirty="0" smtClean="0"/>
              <a:t>exposure.</a:t>
            </a:r>
            <a:endParaRPr lang="en-US" sz="2400" dirty="0"/>
          </a:p>
          <a:p>
            <a:pPr lvl="1"/>
            <a:r>
              <a:rPr lang="en-US" sz="2400" dirty="0" smtClean="0"/>
              <a:t>Identify </a:t>
            </a:r>
            <a:r>
              <a:rPr lang="en-US" sz="2400" dirty="0"/>
              <a:t>activities likely to expose workers </a:t>
            </a:r>
            <a:r>
              <a:rPr lang="en-US" sz="2400"/>
              <a:t>to </a:t>
            </a:r>
            <a:r>
              <a:rPr lang="en-US" sz="2400" smtClean="0"/>
              <a:t>silica.</a:t>
            </a:r>
            <a:endParaRPr lang="en-US" sz="2400" dirty="0"/>
          </a:p>
          <a:p>
            <a:pPr lvl="1"/>
            <a:r>
              <a:rPr lang="en-US" sz="2400" dirty="0" smtClean="0"/>
              <a:t>Identify </a:t>
            </a:r>
            <a:r>
              <a:rPr lang="en-US" sz="2400" dirty="0"/>
              <a:t>the differences between engineering and administrative controls and </a:t>
            </a:r>
            <a:r>
              <a:rPr lang="en-US" sz="2400" dirty="0" smtClean="0"/>
              <a:t>PPE.</a:t>
            </a:r>
            <a:endParaRPr lang="en-US" sz="2400" dirty="0"/>
          </a:p>
        </p:txBody>
      </p:sp>
      <p:sp>
        <p:nvSpPr>
          <p:cNvPr id="5" name="Title 1"/>
          <p:cNvSpPr>
            <a:spLocks noGrp="1"/>
          </p:cNvSpPr>
          <p:nvPr>
            <p:ph type="title"/>
          </p:nvPr>
        </p:nvSpPr>
        <p:spPr>
          <a:xfrm>
            <a:off x="68263" y="26988"/>
            <a:ext cx="6864350" cy="1143000"/>
          </a:xfrm>
        </p:spPr>
        <p:txBody>
          <a:bodyPr/>
          <a:lstStyle/>
          <a:p>
            <a:r>
              <a:rPr lang="en-US" sz="2800" b="1" dirty="0" smtClean="0"/>
              <a:t>Module 4: </a:t>
            </a:r>
            <a:r>
              <a:rPr lang="en-US" sz="2800" b="1" dirty="0"/>
              <a:t>Specific control Methods - Training and group activities: </a:t>
            </a:r>
            <a:endParaRPr lang="en-US" sz="2800" dirty="0"/>
          </a:p>
        </p:txBody>
      </p:sp>
    </p:spTree>
    <p:extLst>
      <p:ext uri="{BB962C8B-B14F-4D97-AF65-F5344CB8AC3E}">
        <p14:creationId xmlns:p14="http://schemas.microsoft.com/office/powerpoint/2010/main" val="475323061"/>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activities</a:t>
            </a:r>
            <a:r>
              <a:rPr lang="en-US" sz="2800" b="1" dirty="0" smtClean="0"/>
              <a:t>:  </a:t>
            </a:r>
            <a:endParaRPr lang="en-US" sz="2800" dirty="0"/>
          </a:p>
        </p:txBody>
      </p:sp>
      <p:sp>
        <p:nvSpPr>
          <p:cNvPr id="3" name="Content Placeholder 2"/>
          <p:cNvSpPr>
            <a:spLocks noGrp="1"/>
          </p:cNvSpPr>
          <p:nvPr>
            <p:ph idx="1"/>
          </p:nvPr>
        </p:nvSpPr>
        <p:spPr/>
        <p:txBody>
          <a:bodyPr/>
          <a:lstStyle/>
          <a:p>
            <a:pPr marL="0" indent="0">
              <a:buNone/>
            </a:pPr>
            <a:r>
              <a:rPr lang="en-US" sz="2400" b="1" dirty="0"/>
              <a:t>Major Provisions </a:t>
            </a:r>
            <a:r>
              <a:rPr lang="en-US" sz="2400" dirty="0"/>
              <a:t>of the Construction Standard the standard for construction includes provisions for employers to: </a:t>
            </a:r>
          </a:p>
          <a:p>
            <a:pPr marL="0" indent="0">
              <a:buNone/>
            </a:pPr>
            <a:r>
              <a:rPr lang="en-US" sz="2400" dirty="0"/>
              <a:t>• Measure the amount of silica that workers are exposed to if it may be at or above an action level of </a:t>
            </a:r>
            <a:r>
              <a:rPr lang="en-US" sz="2400" b="1" dirty="0"/>
              <a:t>25 </a:t>
            </a:r>
            <a:r>
              <a:rPr lang="en-US" sz="2400" b="1" dirty="0" err="1"/>
              <a:t>μg</a:t>
            </a:r>
            <a:r>
              <a:rPr lang="en-US" sz="2400" b="1" dirty="0"/>
              <a:t>/m</a:t>
            </a:r>
            <a:r>
              <a:rPr lang="en-US" sz="2400" b="1" baseline="30000" dirty="0"/>
              <a:t>3</a:t>
            </a:r>
            <a:r>
              <a:rPr lang="en-US" sz="2400" b="1" dirty="0"/>
              <a:t> </a:t>
            </a:r>
            <a:r>
              <a:rPr lang="en-US" sz="2400" dirty="0"/>
              <a:t>(micrograms of silica per cubic meter of air), averaged over an 8-hour day; </a:t>
            </a:r>
          </a:p>
          <a:p>
            <a:pPr marL="0" indent="0">
              <a:buNone/>
            </a:pPr>
            <a:r>
              <a:rPr lang="en-US" sz="2400" dirty="0"/>
              <a:t>• Protect workers from respirable crystalline silica exposures above the PEL of </a:t>
            </a:r>
            <a:r>
              <a:rPr lang="en-US" sz="2400" b="1" dirty="0"/>
              <a:t>50 </a:t>
            </a:r>
            <a:r>
              <a:rPr lang="en-US" sz="2400" b="1" dirty="0" err="1"/>
              <a:t>μg</a:t>
            </a:r>
            <a:r>
              <a:rPr lang="en-US" sz="2400" b="1" dirty="0"/>
              <a:t>/m</a:t>
            </a:r>
            <a:r>
              <a:rPr lang="en-US" sz="2400" b="1" baseline="30000" dirty="0"/>
              <a:t>3</a:t>
            </a:r>
            <a:r>
              <a:rPr lang="en-US" sz="2400" dirty="0"/>
              <a:t>, averaged over an 8-hour day; </a:t>
            </a:r>
          </a:p>
          <a:p>
            <a:pPr marL="0" indent="0">
              <a:buNone/>
            </a:pPr>
            <a:r>
              <a:rPr lang="en-US" sz="2400" dirty="0"/>
              <a:t>• Limit workers’ access to areas where they could be exposed above the PEL; </a:t>
            </a:r>
          </a:p>
          <a:p>
            <a:pPr marL="0" indent="0">
              <a:buNone/>
            </a:pPr>
            <a:r>
              <a:rPr lang="en-US" sz="2400" dirty="0"/>
              <a:t>• Use dust controls to protect workers from silica exposures above the PEL; </a:t>
            </a:r>
          </a:p>
        </p:txBody>
      </p:sp>
    </p:spTree>
    <p:extLst>
      <p:ext uri="{BB962C8B-B14F-4D97-AF65-F5344CB8AC3E}">
        <p14:creationId xmlns:p14="http://schemas.microsoft.com/office/powerpoint/2010/main" val="3601185406"/>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activities: </a:t>
            </a:r>
            <a:r>
              <a:rPr lang="en-US" sz="2800" b="1" dirty="0" smtClean="0"/>
              <a:t>  </a:t>
            </a:r>
            <a:endParaRPr lang="en-US" sz="2800" dirty="0"/>
          </a:p>
        </p:txBody>
      </p:sp>
      <p:sp>
        <p:nvSpPr>
          <p:cNvPr id="3" name="Content Placeholder 2"/>
          <p:cNvSpPr>
            <a:spLocks noGrp="1"/>
          </p:cNvSpPr>
          <p:nvPr>
            <p:ph idx="1"/>
          </p:nvPr>
        </p:nvSpPr>
        <p:spPr/>
        <p:txBody>
          <a:bodyPr/>
          <a:lstStyle/>
          <a:p>
            <a:pPr marL="0" lvl="0" indent="0">
              <a:buNone/>
            </a:pPr>
            <a:r>
              <a:rPr lang="en-US" sz="2400" b="1" dirty="0"/>
              <a:t>Major Provisions (continued)</a:t>
            </a:r>
          </a:p>
          <a:p>
            <a:pPr marL="0" lvl="0" indent="0">
              <a:buNone/>
            </a:pPr>
            <a:r>
              <a:rPr lang="en-US" sz="2400" dirty="0"/>
              <a:t>• Provide respirators to workers when dust controls cannot limit exposures to the PEL; </a:t>
            </a:r>
          </a:p>
          <a:p>
            <a:pPr marL="0" lvl="0" indent="0">
              <a:buNone/>
            </a:pPr>
            <a:r>
              <a:rPr lang="en-US" sz="2400" dirty="0"/>
              <a:t>• Offer medical exams—including chest X-rays and lung function tests—every three years for workers exposed above the PEL for 30 or more days per year; </a:t>
            </a:r>
          </a:p>
          <a:p>
            <a:pPr marL="0" lvl="0" indent="0">
              <a:buNone/>
            </a:pPr>
            <a:r>
              <a:rPr lang="en-US" sz="2400" dirty="0"/>
              <a:t>• Train workers on work operations that result in silica exposure and ways to limit exposure; and </a:t>
            </a:r>
          </a:p>
          <a:p>
            <a:pPr marL="0" lvl="0" indent="0">
              <a:buNone/>
            </a:pPr>
            <a:r>
              <a:rPr lang="en-US" sz="2400" dirty="0"/>
              <a:t>• Keep records of workers’ silica exposure and medical exams.</a:t>
            </a:r>
          </a:p>
          <a:p>
            <a:pPr marL="0" indent="0">
              <a:buNone/>
            </a:pPr>
            <a:endParaRPr lang="en-US" dirty="0"/>
          </a:p>
        </p:txBody>
      </p:sp>
    </p:spTree>
    <p:extLst>
      <p:ext uri="{BB962C8B-B14F-4D97-AF65-F5344CB8AC3E}">
        <p14:creationId xmlns:p14="http://schemas.microsoft.com/office/powerpoint/2010/main" val="190262241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activities</a:t>
            </a:r>
            <a:r>
              <a:rPr lang="en-US" sz="2800" b="1" dirty="0" smtClean="0"/>
              <a:t>:    </a:t>
            </a:r>
            <a:endParaRPr lang="en-US" sz="2800" dirty="0"/>
          </a:p>
        </p:txBody>
      </p:sp>
      <p:sp>
        <p:nvSpPr>
          <p:cNvPr id="3" name="Content Placeholder 2"/>
          <p:cNvSpPr>
            <a:spLocks noGrp="1"/>
          </p:cNvSpPr>
          <p:nvPr>
            <p:ph idx="1"/>
          </p:nvPr>
        </p:nvSpPr>
        <p:spPr>
          <a:xfrm>
            <a:off x="274638" y="3319975"/>
            <a:ext cx="8564562" cy="3157025"/>
          </a:xfrm>
        </p:spPr>
        <p:txBody>
          <a:bodyPr/>
          <a:lstStyle/>
          <a:p>
            <a:pPr marL="0" indent="0" algn="ctr">
              <a:buNone/>
            </a:pPr>
            <a:r>
              <a:rPr lang="en-US" sz="4800" b="1" dirty="0"/>
              <a:t>Control Methods</a:t>
            </a:r>
          </a:p>
        </p:txBody>
      </p:sp>
    </p:spTree>
    <p:extLst>
      <p:ext uri="{BB962C8B-B14F-4D97-AF65-F5344CB8AC3E}">
        <p14:creationId xmlns:p14="http://schemas.microsoft.com/office/powerpoint/2010/main" val="223913011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activities</a:t>
            </a:r>
            <a:r>
              <a:rPr lang="en-US" sz="2800" b="1" dirty="0" smtClean="0"/>
              <a:t>:     </a:t>
            </a:r>
            <a:endParaRPr lang="en-US" sz="2800" dirty="0"/>
          </a:p>
        </p:txBody>
      </p:sp>
      <p:sp>
        <p:nvSpPr>
          <p:cNvPr id="3" name="Content Placeholder 2"/>
          <p:cNvSpPr>
            <a:spLocks noGrp="1"/>
          </p:cNvSpPr>
          <p:nvPr>
            <p:ph idx="1"/>
          </p:nvPr>
        </p:nvSpPr>
        <p:spPr/>
        <p:txBody>
          <a:bodyPr/>
          <a:lstStyle/>
          <a:p>
            <a:pPr marL="0" indent="0">
              <a:buNone/>
            </a:pPr>
            <a:r>
              <a:rPr lang="en-US" sz="2400" dirty="0"/>
              <a:t>The </a:t>
            </a:r>
            <a:r>
              <a:rPr lang="en-US" sz="2400" b="1" dirty="0"/>
              <a:t>silica standard </a:t>
            </a:r>
            <a:r>
              <a:rPr lang="en-US" sz="2400" dirty="0"/>
              <a:t>for construction provides a flexible approach for construction employers to achieve compliance.</a:t>
            </a:r>
          </a:p>
          <a:p>
            <a:pPr>
              <a:buFont typeface="Wingdings" panose="05000000000000000000" pitchFamily="2" charset="2"/>
              <a:buChar char="§"/>
            </a:pPr>
            <a:r>
              <a:rPr lang="en-US" sz="2400" dirty="0"/>
              <a:t>The standard includes Table 1, which lists 18 common tasks using various types of tools or equipment found at construction sites. </a:t>
            </a:r>
          </a:p>
          <a:p>
            <a:pPr>
              <a:buFont typeface="Wingdings" panose="05000000000000000000" pitchFamily="2" charset="2"/>
              <a:buChar char="§"/>
            </a:pPr>
            <a:r>
              <a:rPr lang="en-US" sz="2400" dirty="0"/>
              <a:t>For each employee engaged in a task in Table 1, employers who choose to follow the Table for that task are required to fully and properly implement the engineering controls, work practices, and respiratory protection specified in Table 1. </a:t>
            </a:r>
          </a:p>
          <a:p>
            <a:pPr>
              <a:buFont typeface="Wingdings" panose="05000000000000000000" pitchFamily="2" charset="2"/>
              <a:buChar char="§"/>
            </a:pPr>
            <a:r>
              <a:rPr lang="en-US" sz="2400" dirty="0"/>
              <a:t>Employers who comply with Table 1 are not required to conduct exposure assessments or comply with a PEL for those employees</a:t>
            </a:r>
          </a:p>
        </p:txBody>
      </p:sp>
    </p:spTree>
    <p:extLst>
      <p:ext uri="{BB962C8B-B14F-4D97-AF65-F5344CB8AC3E}">
        <p14:creationId xmlns:p14="http://schemas.microsoft.com/office/powerpoint/2010/main" val="381508742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www.lhsfna.org/LHSFNA/assets/File/Purple%20half%20mask(1).jpg" title="Image of a respirato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41279" y="4499264"/>
            <a:ext cx="1205634" cy="6315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www.lhsfna.org/LHSFNA/assets/File/Purple%20half%20mask(1).jpg" title="Image of a respirato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70080" y="4499264"/>
            <a:ext cx="1205634" cy="63155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lhsfna.org/LHSFNA/assets/File/Stationary%20masonry%20saw.jpg" title="Image of a stationary masonry saw"/>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93618" y="2930236"/>
            <a:ext cx="1361210" cy="121756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lhsfna.org/LHSFNA/assets/File/Handheld%20masonry%20saw.jpg" title="Image of a handheld power saw"/>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7036" y="4975660"/>
            <a:ext cx="1963882" cy="137318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182563" y="121581"/>
            <a:ext cx="6864350" cy="1143000"/>
          </a:xfrm>
        </p:spPr>
        <p:txBody>
          <a:bodyPr/>
          <a:lstStyle/>
          <a:p>
            <a:r>
              <a:rPr lang="en-US" sz="2800" b="1" dirty="0"/>
              <a:t>Module 4: Specific control Methods - Training and group activities: </a:t>
            </a:r>
            <a:r>
              <a:rPr lang="en-US" sz="2800" b="1" dirty="0" smtClean="0"/>
              <a:t>     </a:t>
            </a:r>
            <a:endParaRPr lang="en-US" sz="2800" dirty="0"/>
          </a:p>
        </p:txBody>
      </p:sp>
      <p:pic>
        <p:nvPicPr>
          <p:cNvPr id="10" name="Picture 9" descr="Screen Clippi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1536236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t>
            </a:r>
            <a:r>
              <a:rPr lang="en-US" sz="2800" b="1" dirty="0" smtClean="0"/>
              <a:t>activities (i): </a:t>
            </a:r>
            <a:endParaRPr lang="en-US" sz="3200" dirty="0"/>
          </a:p>
        </p:txBody>
      </p:sp>
      <p:sp>
        <p:nvSpPr>
          <p:cNvPr id="3" name="Content Placeholder 2"/>
          <p:cNvSpPr>
            <a:spLocks noGrp="1"/>
          </p:cNvSpPr>
          <p:nvPr>
            <p:ph idx="1"/>
          </p:nvPr>
        </p:nvSpPr>
        <p:spPr/>
        <p:txBody>
          <a:bodyPr/>
          <a:lstStyle/>
          <a:p>
            <a:pPr marL="0" indent="0">
              <a:buNone/>
            </a:pPr>
            <a:r>
              <a:rPr lang="en-US" sz="2400" b="1" u="sng" dirty="0"/>
              <a:t>Stationary masonry saws </a:t>
            </a:r>
            <a:r>
              <a:rPr lang="en-US" sz="2400" dirty="0"/>
              <a:t>must be equipped with an integrated water delivery system (commercially developed specifically for the type of tool in use) that continuously feeds water to the blade. </a:t>
            </a:r>
          </a:p>
          <a:p>
            <a:r>
              <a:rPr lang="en-US" sz="2400" dirty="0"/>
              <a:t>The water delivery system includes a nozzle for spraying water attached near the blade that is connected to a water basin by a hose and pump. </a:t>
            </a:r>
          </a:p>
          <a:p>
            <a:r>
              <a:rPr lang="en-US" sz="2400" dirty="0"/>
              <a:t>The tool must be operated and maintained in accordance with manufacturer’s instructions to minimize dust emissions. Stationary masonry saws equipped with an integrated system for blade cooling also suppress dust and meet the requirements of Table 1. </a:t>
            </a:r>
          </a:p>
        </p:txBody>
      </p:sp>
    </p:spTree>
    <p:extLst>
      <p:ext uri="{BB962C8B-B14F-4D97-AF65-F5344CB8AC3E}">
        <p14:creationId xmlns:p14="http://schemas.microsoft.com/office/powerpoint/2010/main" val="212040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sz="3200" dirty="0"/>
          </a:p>
        </p:txBody>
      </p:sp>
      <p:sp>
        <p:nvSpPr>
          <p:cNvPr id="3" name="Content Placeholder 2"/>
          <p:cNvSpPr>
            <a:spLocks noGrp="1"/>
          </p:cNvSpPr>
          <p:nvPr>
            <p:ph idx="1"/>
          </p:nvPr>
        </p:nvSpPr>
        <p:spPr>
          <a:xfrm>
            <a:off x="0" y="1438192"/>
            <a:ext cx="9144000" cy="5419808"/>
          </a:xfrm>
        </p:spPr>
        <p:txBody>
          <a:bodyPr/>
          <a:lstStyle/>
          <a:p>
            <a:pPr marL="0" indent="0" eaLnBrk="1" hangingPunct="1">
              <a:buNone/>
            </a:pPr>
            <a:r>
              <a:rPr lang="en-US" altLang="en-US" b="1" dirty="0"/>
              <a:t>Employees have the right to:</a:t>
            </a:r>
          </a:p>
          <a:p>
            <a:pPr lvl="1" eaLnBrk="1" hangingPunct="1">
              <a:buFont typeface="Arial" panose="020B0604020202020204" pitchFamily="34" charset="0"/>
              <a:buChar char="•"/>
            </a:pPr>
            <a:r>
              <a:rPr lang="en-US" altLang="en-US" sz="2400" dirty="0"/>
              <a:t>A safe and healthful workplace; </a:t>
            </a:r>
            <a:endParaRPr lang="en-US" altLang="en-US" sz="2400" b="1" dirty="0"/>
          </a:p>
          <a:p>
            <a:pPr lvl="1" eaLnBrk="1" hangingPunct="1">
              <a:buFont typeface="Arial" panose="020B0604020202020204" pitchFamily="34" charset="0"/>
              <a:buChar char="•"/>
            </a:pPr>
            <a:r>
              <a:rPr lang="en-US" altLang="en-US" sz="2400" dirty="0"/>
              <a:t>Know about hazardous chemicals;</a:t>
            </a:r>
            <a:endParaRPr lang="en-US" altLang="en-US" sz="2400" b="1" dirty="0"/>
          </a:p>
          <a:p>
            <a:pPr lvl="1" eaLnBrk="1" hangingPunct="1">
              <a:buFont typeface="Arial" panose="020B0604020202020204" pitchFamily="34" charset="0"/>
              <a:buChar char="•"/>
            </a:pPr>
            <a:r>
              <a:rPr lang="en-US" altLang="en-US" sz="2400" dirty="0"/>
              <a:t>Report injury to employer;</a:t>
            </a:r>
          </a:p>
          <a:p>
            <a:pPr lvl="1" eaLnBrk="1" hangingPunct="1">
              <a:buFont typeface="Arial" panose="020B0604020202020204" pitchFamily="34" charset="0"/>
              <a:buChar char="•"/>
            </a:pPr>
            <a:r>
              <a:rPr lang="en-US" altLang="en-US" sz="2400" dirty="0"/>
              <a:t>Complain or request hazard correction from employer; </a:t>
            </a:r>
            <a:endParaRPr lang="en-US" altLang="en-US" sz="2400" b="1" dirty="0"/>
          </a:p>
          <a:p>
            <a:pPr lvl="1" eaLnBrk="1" hangingPunct="1">
              <a:buFont typeface="Arial" panose="020B0604020202020204" pitchFamily="34" charset="0"/>
              <a:buChar char="•"/>
            </a:pPr>
            <a:r>
              <a:rPr lang="en-US" altLang="en-US" sz="2400" dirty="0"/>
              <a:t>Training;</a:t>
            </a:r>
            <a:endParaRPr lang="en-US" altLang="en-US" sz="2400" b="1" dirty="0"/>
          </a:p>
          <a:p>
            <a:pPr lvl="1" eaLnBrk="1" hangingPunct="1">
              <a:buFont typeface="Arial" panose="020B0604020202020204" pitchFamily="34" charset="0"/>
              <a:buChar char="•"/>
            </a:pPr>
            <a:r>
              <a:rPr lang="en-US" altLang="en-US" sz="2400" dirty="0"/>
              <a:t>Hazard exposure and medical records;</a:t>
            </a:r>
            <a:endParaRPr lang="en-US" altLang="en-US" sz="2400" b="1" dirty="0"/>
          </a:p>
          <a:p>
            <a:pPr lvl="1" eaLnBrk="1" hangingPunct="1">
              <a:buFont typeface="Arial" panose="020B0604020202020204" pitchFamily="34" charset="0"/>
              <a:buChar char="•"/>
            </a:pPr>
            <a:r>
              <a:rPr lang="en-US" altLang="en-US" sz="2400" dirty="0"/>
              <a:t>File a complaint with OSHA;</a:t>
            </a:r>
            <a:endParaRPr lang="en-US" altLang="en-US" sz="2400" b="1" dirty="0"/>
          </a:p>
          <a:p>
            <a:pPr lvl="1" eaLnBrk="1" hangingPunct="1">
              <a:buFont typeface="Arial" panose="020B0604020202020204" pitchFamily="34" charset="0"/>
              <a:buChar char="•"/>
            </a:pPr>
            <a:r>
              <a:rPr lang="en-US" altLang="en-US" sz="2400" dirty="0"/>
              <a:t>Participate in an OSHA inspection, and</a:t>
            </a:r>
            <a:r>
              <a:rPr lang="en-US" altLang="en-US" sz="2400" dirty="0" smtClean="0"/>
              <a:t>;</a:t>
            </a:r>
          </a:p>
          <a:p>
            <a:pPr lvl="1" eaLnBrk="1" hangingPunct="1">
              <a:buFont typeface="Arial" panose="020B0604020202020204" pitchFamily="34" charset="0"/>
              <a:buChar char="•"/>
            </a:pPr>
            <a:r>
              <a:rPr lang="en-US" altLang="en-US" sz="2400" dirty="0" smtClean="0"/>
              <a:t>Employees are supposed to adhere to employers’ safety and health polices and procedures, and;</a:t>
            </a:r>
            <a:endParaRPr lang="en-US" altLang="en-US" sz="2400" dirty="0"/>
          </a:p>
          <a:p>
            <a:pPr lvl="1" eaLnBrk="1" hangingPunct="1">
              <a:buFont typeface="Arial" panose="020B0604020202020204" pitchFamily="34" charset="0"/>
              <a:buChar char="•"/>
            </a:pPr>
            <a:r>
              <a:rPr lang="en-US" altLang="en-US" sz="2400" dirty="0"/>
              <a:t>Be free from retaliation for exercising safety and health right.</a:t>
            </a:r>
            <a:endParaRPr lang="en-US" sz="3200" dirty="0"/>
          </a:p>
        </p:txBody>
      </p:sp>
    </p:spTree>
    <p:extLst>
      <p:ext uri="{BB962C8B-B14F-4D97-AF65-F5344CB8AC3E}">
        <p14:creationId xmlns:p14="http://schemas.microsoft.com/office/powerpoint/2010/main" val="3474191868"/>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t>
            </a:r>
            <a:r>
              <a:rPr lang="en-US" sz="2800" b="1" dirty="0" smtClean="0"/>
              <a:t>activities (</a:t>
            </a:r>
            <a:r>
              <a:rPr lang="en-US" sz="2800" b="1" dirty="0" err="1" smtClean="0"/>
              <a:t>i</a:t>
            </a:r>
            <a:r>
              <a:rPr lang="en-US" sz="2800" b="1" dirty="0" smtClean="0"/>
              <a:t>):</a:t>
            </a:r>
            <a:endParaRPr lang="en-US" sz="3200" dirty="0"/>
          </a:p>
        </p:txBody>
      </p:sp>
      <p:sp>
        <p:nvSpPr>
          <p:cNvPr id="3" name="Content Placeholder 2"/>
          <p:cNvSpPr>
            <a:spLocks noGrp="1"/>
          </p:cNvSpPr>
          <p:nvPr>
            <p:ph idx="1"/>
          </p:nvPr>
        </p:nvSpPr>
        <p:spPr>
          <a:xfrm>
            <a:off x="256165" y="1931266"/>
            <a:ext cx="8564562" cy="4451061"/>
          </a:xfrm>
        </p:spPr>
        <p:txBody>
          <a:bodyPr/>
          <a:lstStyle/>
          <a:p>
            <a:pPr marL="0" indent="0">
              <a:buNone/>
            </a:pPr>
            <a:r>
              <a:rPr lang="en-US" sz="2400" dirty="0"/>
              <a:t>Full and proper implementation of water controls on stationary masonry saws requires the employer to ensure that: </a:t>
            </a:r>
          </a:p>
          <a:p>
            <a:r>
              <a:rPr lang="en-US" sz="2400" dirty="0"/>
              <a:t> An adequate supply of water for dust suppression is used;  </a:t>
            </a:r>
          </a:p>
          <a:p>
            <a:r>
              <a:rPr lang="en-US" sz="2400" dirty="0"/>
              <a:t>The spray nozzle is working properly to apply water at the point of dust generation; </a:t>
            </a:r>
          </a:p>
          <a:p>
            <a:r>
              <a:rPr lang="en-US" sz="2400" dirty="0"/>
              <a:t>The spray nozzle is not clogged or damaged; and  </a:t>
            </a:r>
          </a:p>
          <a:p>
            <a:r>
              <a:rPr lang="en-US" sz="2400" dirty="0"/>
              <a:t>All hoses and connections are intact.</a:t>
            </a:r>
          </a:p>
        </p:txBody>
      </p:sp>
    </p:spTree>
    <p:extLst>
      <p:ext uri="{BB962C8B-B14F-4D97-AF65-F5344CB8AC3E}">
        <p14:creationId xmlns:p14="http://schemas.microsoft.com/office/powerpoint/2010/main" val="199922520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t>
            </a:r>
            <a:r>
              <a:rPr lang="en-US" sz="2800" b="1" dirty="0" smtClean="0"/>
              <a:t>activities (i):  </a:t>
            </a:r>
            <a:endParaRPr lang="en-US" sz="3200" dirty="0"/>
          </a:p>
        </p:txBody>
      </p:sp>
      <p:sp>
        <p:nvSpPr>
          <p:cNvPr id="3" name="Content Placeholder 2"/>
          <p:cNvSpPr>
            <a:spLocks noGrp="1"/>
          </p:cNvSpPr>
          <p:nvPr>
            <p:ph idx="1"/>
          </p:nvPr>
        </p:nvSpPr>
        <p:spPr>
          <a:xfrm>
            <a:off x="246929" y="1986684"/>
            <a:ext cx="8564562" cy="4072371"/>
          </a:xfrm>
        </p:spPr>
        <p:txBody>
          <a:bodyPr/>
          <a:lstStyle/>
          <a:p>
            <a:r>
              <a:rPr lang="en-US" sz="2400" dirty="0"/>
              <a:t>Table 1 does not specify a minimum flow rate; however, water must be applied at the flow rates specified by the manufacturer.</a:t>
            </a:r>
          </a:p>
          <a:p>
            <a:r>
              <a:rPr lang="en-US" sz="2400" dirty="0"/>
              <a:t>When using a stationary masonry saw indoors or in an enclosed space (areas where airborne dust can buildup, such as a structure with a roof and three walls), employers must provide additional exhaust as needed to minimize the accumulation of visible airborne dust. </a:t>
            </a:r>
          </a:p>
        </p:txBody>
      </p:sp>
    </p:spTree>
    <p:extLst>
      <p:ext uri="{BB962C8B-B14F-4D97-AF65-F5344CB8AC3E}">
        <p14:creationId xmlns:p14="http://schemas.microsoft.com/office/powerpoint/2010/main" val="234037110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activities: </a:t>
            </a:r>
            <a:r>
              <a:rPr lang="en-US" sz="2800" b="1" dirty="0" smtClean="0"/>
              <a:t>      </a:t>
            </a:r>
            <a:endParaRPr lang="en-US" sz="3200" dirty="0"/>
          </a:p>
        </p:txBody>
      </p:sp>
      <p:sp>
        <p:nvSpPr>
          <p:cNvPr id="3" name="Content Placeholder 2"/>
          <p:cNvSpPr>
            <a:spLocks noGrp="1"/>
          </p:cNvSpPr>
          <p:nvPr>
            <p:ph idx="1"/>
          </p:nvPr>
        </p:nvSpPr>
        <p:spPr>
          <a:xfrm>
            <a:off x="228456" y="2051339"/>
            <a:ext cx="8564562" cy="4210915"/>
          </a:xfrm>
        </p:spPr>
        <p:txBody>
          <a:bodyPr/>
          <a:lstStyle/>
          <a:p>
            <a:r>
              <a:rPr lang="en-US" sz="2400" dirty="0"/>
              <a:t>Respiratory protection is not required for work with stationary masonry saws regardless of task duration. </a:t>
            </a:r>
          </a:p>
        </p:txBody>
      </p:sp>
    </p:spTree>
    <p:extLst>
      <p:ext uri="{BB962C8B-B14F-4D97-AF65-F5344CB8AC3E}">
        <p14:creationId xmlns:p14="http://schemas.microsoft.com/office/powerpoint/2010/main" val="313100937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t>
            </a:r>
            <a:r>
              <a:rPr lang="en-US" sz="2800" b="1" dirty="0" smtClean="0"/>
              <a:t>activities (ii): </a:t>
            </a:r>
            <a:endParaRPr lang="en-US" sz="3200" dirty="0"/>
          </a:p>
        </p:txBody>
      </p:sp>
      <p:sp>
        <p:nvSpPr>
          <p:cNvPr id="3" name="Content Placeholder 2"/>
          <p:cNvSpPr>
            <a:spLocks noGrp="1"/>
          </p:cNvSpPr>
          <p:nvPr>
            <p:ph idx="1"/>
          </p:nvPr>
        </p:nvSpPr>
        <p:spPr/>
        <p:txBody>
          <a:bodyPr/>
          <a:lstStyle/>
          <a:p>
            <a:pPr marL="0" indent="0">
              <a:buNone/>
            </a:pPr>
            <a:r>
              <a:rPr lang="en-US" sz="2400" b="1" dirty="0"/>
              <a:t>Handheld power saws </a:t>
            </a:r>
            <a:r>
              <a:rPr lang="en-US" sz="2400" dirty="0"/>
              <a:t>with any blade diameter must be equipped with an integrated water delivery system that continuously feeds water to the blade. </a:t>
            </a:r>
          </a:p>
          <a:p>
            <a:r>
              <a:rPr lang="en-US" sz="2400" dirty="0"/>
              <a:t>The water delivery system includes a nozzle for spraying water attached near the blade that is connected to a water basin via a hose and pump. </a:t>
            </a:r>
          </a:p>
          <a:p>
            <a:r>
              <a:rPr lang="en-US" sz="2400" dirty="0"/>
              <a:t>The tool must be operated and maintained in accordance with manufacturer’s instructions to minimize dust emissions. </a:t>
            </a:r>
          </a:p>
          <a:p>
            <a:r>
              <a:rPr lang="en-US" sz="2400" dirty="0"/>
              <a:t>Handheld power saws equipped with an integrated water delivery system for blade cooling also suppress dusts and meet the requirements of </a:t>
            </a:r>
            <a:r>
              <a:rPr lang="en-US" sz="2400" i="1" dirty="0"/>
              <a:t>Table </a:t>
            </a:r>
            <a:r>
              <a:rPr lang="en-US" sz="2400" i="1" dirty="0" smtClean="0"/>
              <a:t>1.</a:t>
            </a:r>
            <a:endParaRPr lang="en-US" sz="2400" i="1" dirty="0"/>
          </a:p>
        </p:txBody>
      </p:sp>
    </p:spTree>
    <p:extLst>
      <p:ext uri="{BB962C8B-B14F-4D97-AF65-F5344CB8AC3E}">
        <p14:creationId xmlns:p14="http://schemas.microsoft.com/office/powerpoint/2010/main" val="150053067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t>
            </a:r>
            <a:r>
              <a:rPr lang="en-US" sz="2800" b="1" dirty="0" smtClean="0"/>
              <a:t>activities (ii):  </a:t>
            </a:r>
            <a:endParaRPr lang="en-US" sz="3200" dirty="0"/>
          </a:p>
        </p:txBody>
      </p:sp>
      <p:sp>
        <p:nvSpPr>
          <p:cNvPr id="3" name="Content Placeholder 2"/>
          <p:cNvSpPr>
            <a:spLocks noGrp="1"/>
          </p:cNvSpPr>
          <p:nvPr>
            <p:ph idx="1"/>
          </p:nvPr>
        </p:nvSpPr>
        <p:spPr/>
        <p:txBody>
          <a:bodyPr/>
          <a:lstStyle/>
          <a:p>
            <a:pPr marL="0" indent="0">
              <a:buNone/>
            </a:pPr>
            <a:r>
              <a:rPr lang="en-US" sz="2400" dirty="0"/>
              <a:t>Full and proper implementation of water controls on handheld power saws requires the employer to ensure that: </a:t>
            </a:r>
          </a:p>
          <a:p>
            <a:r>
              <a:rPr lang="en-US" sz="2400" dirty="0"/>
              <a:t> An adequate supply of water for dust suppression is used;  </a:t>
            </a:r>
          </a:p>
          <a:p>
            <a:r>
              <a:rPr lang="en-US" sz="2400" dirty="0"/>
              <a:t>The spray nozzle is working properly to apply water at the point of dust generation; </a:t>
            </a:r>
          </a:p>
          <a:p>
            <a:r>
              <a:rPr lang="en-US" sz="2400" dirty="0"/>
              <a:t>The spray nozzle is not clogged or damaged;  </a:t>
            </a:r>
          </a:p>
          <a:p>
            <a:r>
              <a:rPr lang="en-US" sz="2400" dirty="0"/>
              <a:t>All hoses and connections are intact. </a:t>
            </a:r>
          </a:p>
          <a:p>
            <a:pPr marL="0" indent="0">
              <a:buNone/>
            </a:pPr>
            <a:r>
              <a:rPr lang="en-US" sz="2400" i="1" dirty="0"/>
              <a:t>Table 1 </a:t>
            </a:r>
            <a:r>
              <a:rPr lang="en-US" sz="2400" dirty="0"/>
              <a:t>does not specify a minimum flow rate; however, water must be applied at the flow rate specified by the manufacturer. </a:t>
            </a:r>
          </a:p>
        </p:txBody>
      </p:sp>
    </p:spTree>
    <p:extLst>
      <p:ext uri="{BB962C8B-B14F-4D97-AF65-F5344CB8AC3E}">
        <p14:creationId xmlns:p14="http://schemas.microsoft.com/office/powerpoint/2010/main" val="174414579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t>
            </a:r>
            <a:r>
              <a:rPr lang="en-US" sz="2800" b="1" dirty="0" smtClean="0"/>
              <a:t>activities (ii):   </a:t>
            </a:r>
            <a:endParaRPr lang="en-US" sz="3200" dirty="0"/>
          </a:p>
        </p:txBody>
      </p:sp>
      <p:sp>
        <p:nvSpPr>
          <p:cNvPr id="3" name="Content Placeholder 2"/>
          <p:cNvSpPr>
            <a:spLocks noGrp="1"/>
          </p:cNvSpPr>
          <p:nvPr>
            <p:ph idx="1"/>
          </p:nvPr>
        </p:nvSpPr>
        <p:spPr/>
        <p:txBody>
          <a:bodyPr/>
          <a:lstStyle/>
          <a:p>
            <a:r>
              <a:rPr lang="en-US" sz="2400" dirty="0"/>
              <a:t>When working with handheld power saws of any blade diameter, respiratory protection with a minimum APF of 10 is required for work done outdoors for more than four hours per shift and for work done indoors, or in an enclosed location, regardless of task duration. </a:t>
            </a:r>
          </a:p>
          <a:p>
            <a:r>
              <a:rPr lang="en-US" sz="2400" dirty="0"/>
              <a:t>When using a handheld saw indoors or in enclosed spaces (areas where airborne dust can buildup, such as a structure with a roof and three walls), employers must provide additional exhaust, as needed to minimize the accumulation of visible airborne dust. </a:t>
            </a:r>
          </a:p>
        </p:txBody>
      </p:sp>
    </p:spTree>
    <p:extLst>
      <p:ext uri="{BB962C8B-B14F-4D97-AF65-F5344CB8AC3E}">
        <p14:creationId xmlns:p14="http://schemas.microsoft.com/office/powerpoint/2010/main" val="369395909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activities: </a:t>
            </a:r>
            <a:r>
              <a:rPr lang="en-US" sz="2800" b="1" dirty="0" smtClean="0"/>
              <a:t>       </a:t>
            </a:r>
            <a:endParaRPr lang="en-US" sz="3200" dirty="0"/>
          </a:p>
        </p:txBody>
      </p:sp>
      <p:graphicFrame>
        <p:nvGraphicFramePr>
          <p:cNvPr id="4" name="Content Placeholder 3" title="Image of saws and respirators"/>
          <p:cNvGraphicFramePr>
            <a:graphicFrameLocks noGrp="1"/>
          </p:cNvGraphicFramePr>
          <p:nvPr>
            <p:ph idx="1"/>
            <p:extLst/>
          </p:nvPr>
        </p:nvGraphicFramePr>
        <p:xfrm>
          <a:off x="0" y="1495674"/>
          <a:ext cx="9143999" cy="5362326"/>
        </p:xfrm>
        <a:graphic>
          <a:graphicData uri="http://schemas.openxmlformats.org/drawingml/2006/table">
            <a:tbl>
              <a:tblPr firstRow="1"/>
              <a:tblGrid>
                <a:gridCol w="2342838">
                  <a:extLst>
                    <a:ext uri="{9D8B030D-6E8A-4147-A177-3AD203B41FA5}">
                      <a16:colId xmlns:a16="http://schemas.microsoft.com/office/drawing/2014/main" val="1455181001"/>
                    </a:ext>
                  </a:extLst>
                </a:gridCol>
                <a:gridCol w="3153953">
                  <a:extLst>
                    <a:ext uri="{9D8B030D-6E8A-4147-A177-3AD203B41FA5}">
                      <a16:colId xmlns:a16="http://schemas.microsoft.com/office/drawing/2014/main" val="1911172190"/>
                    </a:ext>
                  </a:extLst>
                </a:gridCol>
                <a:gridCol w="1951734">
                  <a:extLst>
                    <a:ext uri="{9D8B030D-6E8A-4147-A177-3AD203B41FA5}">
                      <a16:colId xmlns:a16="http://schemas.microsoft.com/office/drawing/2014/main" val="1080807067"/>
                    </a:ext>
                  </a:extLst>
                </a:gridCol>
                <a:gridCol w="1695474">
                  <a:extLst>
                    <a:ext uri="{9D8B030D-6E8A-4147-A177-3AD203B41FA5}">
                      <a16:colId xmlns:a16="http://schemas.microsoft.com/office/drawing/2014/main" val="1072709299"/>
                    </a:ext>
                  </a:extLst>
                </a:gridCol>
              </a:tblGrid>
              <a:tr h="2143042">
                <a:tc>
                  <a:txBody>
                    <a:bodyPr/>
                    <a:lstStyle/>
                    <a:p>
                      <a:pPr algn="ctr" fontAlgn="t"/>
                      <a:r>
                        <a:rPr lang="en-US" sz="1400" b="0" i="0" u="none" strike="noStrike" dirty="0" smtClean="0">
                          <a:solidFill>
                            <a:srgbClr val="000000"/>
                          </a:solidFill>
                          <a:effectLst/>
                          <a:latin typeface="Calibri" panose="020F0502020204030204" pitchFamily="34" charset="0"/>
                        </a:rPr>
                        <a:t>(</a:t>
                      </a:r>
                      <a:r>
                        <a:rPr lang="en-US" sz="1400" b="0" i="0" u="none" strike="noStrike" dirty="0">
                          <a:solidFill>
                            <a:srgbClr val="000000"/>
                          </a:solidFill>
                          <a:effectLst/>
                          <a:latin typeface="Calibri" panose="020F0502020204030204" pitchFamily="34" charset="0"/>
                        </a:rPr>
                        <a:t>iii) Handheld power saws for cutting </a:t>
                      </a:r>
                      <a:r>
                        <a:rPr lang="en-US" sz="1400" b="0" i="0" u="none" strike="noStrike" dirty="0" smtClean="0">
                          <a:solidFill>
                            <a:srgbClr val="000000"/>
                          </a:solidFill>
                          <a:effectLst/>
                          <a:latin typeface="Calibri" panose="020F0502020204030204" pitchFamily="34" charset="0"/>
                        </a:rPr>
                        <a:t>fiber cement board</a:t>
                      </a:r>
                    </a:p>
                    <a:p>
                      <a:pPr algn="ctr" fontAlgn="t"/>
                      <a:r>
                        <a:rPr lang="en-US" sz="900" b="0" i="0" u="none" strike="noStrike" dirty="0" smtClean="0">
                          <a:solidFill>
                            <a:srgbClr val="000000"/>
                          </a:solidFill>
                          <a:effectLst/>
                          <a:latin typeface="Calibri" panose="020F0502020204030204" pitchFamily="34" charset="0"/>
                        </a:rPr>
                        <a:t>(</a:t>
                      </a:r>
                      <a:r>
                        <a:rPr lang="en-US" sz="900" b="0" i="0" u="none" strike="noStrike" dirty="0">
                          <a:solidFill>
                            <a:srgbClr val="000000"/>
                          </a:solidFill>
                          <a:effectLst/>
                          <a:latin typeface="Calibri" panose="020F0502020204030204" pitchFamily="34" charset="0"/>
                        </a:rPr>
                        <a:t>with blade diameter of 8 inches or less</a:t>
                      </a:r>
                      <a:r>
                        <a:rPr lang="en-US" sz="900" b="0" i="0" u="none" strike="noStrike" dirty="0" smtClean="0">
                          <a:solidFill>
                            <a:srgbClr val="000000"/>
                          </a:solidFill>
                          <a:effectLst/>
                          <a:latin typeface="Calibri" panose="020F0502020204030204" pitchFamily="34" charset="0"/>
                        </a:rPr>
                        <a:t>) </a:t>
                      </a:r>
                    </a:p>
                    <a:p>
                      <a:pPr algn="ctr" fontAlgn="t"/>
                      <a:endParaRPr lang="en-US" sz="900" b="0" i="0" u="none" strike="noStrike" dirty="0" smtClean="0">
                        <a:solidFill>
                          <a:srgbClr val="000000"/>
                        </a:solidFill>
                        <a:effectLst/>
                        <a:latin typeface="Calibri" panose="020F0502020204030204" pitchFamily="34" charset="0"/>
                      </a:endParaRPr>
                    </a:p>
                    <a:p>
                      <a:pPr algn="ctr" fontAlgn="t"/>
                      <a:endParaRPr lang="en-US" sz="900" b="0" i="0" u="none" strike="noStrike" dirty="0" smtClean="0">
                        <a:solidFill>
                          <a:srgbClr val="000000"/>
                        </a:solidFill>
                        <a:effectLst/>
                        <a:latin typeface="Calibri" panose="020F0502020204030204" pitchFamily="34" charset="0"/>
                      </a:endParaRPr>
                    </a:p>
                    <a:p>
                      <a:pPr algn="ctr" fontAlgn="t"/>
                      <a:endParaRPr lang="en-US" sz="900" b="0" i="0" u="none" strike="noStrike" dirty="0" smtClean="0">
                        <a:solidFill>
                          <a:srgbClr val="000000"/>
                        </a:solidFill>
                        <a:effectLst/>
                        <a:latin typeface="Calibri" panose="020F0502020204030204" pitchFamily="34" charset="0"/>
                      </a:endParaRPr>
                    </a:p>
                    <a:p>
                      <a:pPr algn="ctr" fontAlgn="t"/>
                      <a:endParaRPr lang="en-US" sz="900" b="0" i="0" u="none" strike="noStrike" dirty="0" smtClean="0">
                        <a:solidFill>
                          <a:srgbClr val="000000"/>
                        </a:solidFill>
                        <a:effectLst/>
                        <a:latin typeface="Calibri" panose="020F0502020204030204" pitchFamily="34" charset="0"/>
                      </a:endParaRPr>
                    </a:p>
                    <a:p>
                      <a:pPr algn="ctr" fontAlgn="t"/>
                      <a:endParaRPr lang="en-US" sz="900" b="0" i="0" u="none" strike="noStrike" dirty="0" smtClean="0">
                        <a:solidFill>
                          <a:srgbClr val="000000"/>
                        </a:solidFill>
                        <a:effectLst/>
                        <a:latin typeface="Calibri" panose="020F0502020204030204" pitchFamily="34" charset="0"/>
                      </a:endParaRPr>
                    </a:p>
                    <a:p>
                      <a:pPr algn="ctr" fontAlgn="t"/>
                      <a:endParaRPr lang="en-US" sz="900" b="0" i="0" u="none" strike="noStrike" dirty="0" smtClean="0">
                        <a:solidFill>
                          <a:srgbClr val="000000"/>
                        </a:solidFill>
                        <a:effectLst/>
                        <a:latin typeface="Calibri" panose="020F0502020204030204" pitchFamily="34" charset="0"/>
                      </a:endParaRPr>
                    </a:p>
                    <a:p>
                      <a:pPr algn="ctr" fontAlgn="t"/>
                      <a:endParaRPr lang="en-US" sz="900" b="0" i="0" u="none" strike="noStrike" dirty="0" smtClean="0">
                        <a:solidFill>
                          <a:srgbClr val="000000"/>
                        </a:solidFill>
                        <a:effectLst/>
                        <a:latin typeface="Calibri" panose="020F0502020204030204" pitchFamily="34" charset="0"/>
                      </a:endParaRPr>
                    </a:p>
                    <a:p>
                      <a:pPr algn="ctr" fontAlgn="t"/>
                      <a:endParaRPr lang="en-US" sz="900" b="0" i="0" u="none" strike="noStrike" dirty="0" smtClean="0">
                        <a:solidFill>
                          <a:srgbClr val="000000"/>
                        </a:solidFill>
                        <a:effectLst/>
                        <a:latin typeface="Calibri" panose="020F0502020204030204" pitchFamily="34" charset="0"/>
                      </a:endParaRPr>
                    </a:p>
                    <a:p>
                      <a:pPr algn="ctr" fontAlgn="t"/>
                      <a:endParaRPr lang="en-US" sz="900" b="0" i="0" u="none" strike="noStrike" dirty="0" smtClean="0">
                        <a:solidFill>
                          <a:srgbClr val="000000"/>
                        </a:solidFill>
                        <a:effectLst/>
                        <a:latin typeface="Calibri" panose="020F0502020204030204" pitchFamily="34" charset="0"/>
                      </a:endParaRPr>
                    </a:p>
                    <a:p>
                      <a:pPr algn="ctr" fontAlgn="t"/>
                      <a:endParaRPr lang="en-US" sz="900" b="0" i="0" u="none" strike="noStrike" dirty="0" smtClean="0">
                        <a:solidFill>
                          <a:srgbClr val="000000"/>
                        </a:solidFill>
                        <a:effectLst/>
                        <a:latin typeface="Calibri" panose="020F0502020204030204" pitchFamily="34" charset="0"/>
                      </a:endParaRPr>
                    </a:p>
                    <a:p>
                      <a:pPr algn="ctr" fontAlgn="t"/>
                      <a:r>
                        <a:rPr lang="en-US" sz="900" b="0" i="0" u="none" strike="noStrike" dirty="0" smtClean="0">
                          <a:solidFill>
                            <a:srgbClr val="000000"/>
                          </a:solidFill>
                          <a:effectLst/>
                          <a:latin typeface="Calibri" panose="020F0502020204030204" pitchFamily="34" charset="0"/>
                        </a:rPr>
                        <a:t>*picture obtained from www.lhsfna.org</a:t>
                      </a:r>
                      <a:endParaRPr lang="en-US" sz="900" b="0" i="0" u="none" strike="noStrike" dirty="0">
                        <a:solidFill>
                          <a:srgbClr val="000000"/>
                        </a:solidFill>
                        <a:effectLst/>
                        <a:latin typeface="Calibri" panose="020F0502020204030204" pitchFamily="34" charset="0"/>
                      </a:endParaRPr>
                    </a:p>
                  </a:txBody>
                  <a:tcPr marL="9442" marR="9442" marT="94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For tasks performed outdoors only: Use saw equipped with commercially available dust collection system. Operate and maintain tool in accordance with manufacturer's instructions to minimize dust emissions. Dust collector must provide the air flow recommended by the tool manufacturer, or greater, and have a filter with 99% or greater efficiency.</a:t>
                      </a:r>
                    </a:p>
                  </a:txBody>
                  <a:tcPr marL="9442" marR="9442" marT="94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rPr>
                        <a:t>None</a:t>
                      </a:r>
                    </a:p>
                    <a:p>
                      <a:pPr algn="ctr" fontAlgn="b"/>
                      <a:endParaRPr lang="en-US" sz="1400" b="0" i="0" u="none" strike="noStrike" dirty="0" smtClean="0">
                        <a:solidFill>
                          <a:srgbClr val="000000"/>
                        </a:solidFill>
                        <a:effectLst/>
                        <a:latin typeface="Calibri" panose="020F0502020204030204" pitchFamily="34" charset="0"/>
                      </a:endParaRPr>
                    </a:p>
                    <a:p>
                      <a:pPr algn="ctr" fontAlgn="b"/>
                      <a:endParaRPr lang="en-US" sz="1400" b="0" i="0" u="none" strike="noStrike" dirty="0" smtClean="0">
                        <a:solidFill>
                          <a:srgbClr val="000000"/>
                        </a:solidFill>
                        <a:effectLst/>
                        <a:latin typeface="Calibri" panose="020F0502020204030204" pitchFamily="34" charset="0"/>
                      </a:endParaRPr>
                    </a:p>
                    <a:p>
                      <a:pPr algn="ctr" fontAlgn="b"/>
                      <a:endParaRPr lang="en-US" sz="1400" b="0" i="0" u="none" strike="noStrike" dirty="0" smtClean="0">
                        <a:solidFill>
                          <a:srgbClr val="000000"/>
                        </a:solidFill>
                        <a:effectLst/>
                        <a:latin typeface="Calibri" panose="020F0502020204030204" pitchFamily="34" charset="0"/>
                      </a:endParaRPr>
                    </a:p>
                    <a:p>
                      <a:pPr algn="ctr" fontAlgn="b"/>
                      <a:endParaRPr lang="en-US" sz="1400" b="0" i="0" u="none" strike="noStrike" dirty="0" smtClean="0">
                        <a:solidFill>
                          <a:srgbClr val="000000"/>
                        </a:solidFill>
                        <a:effectLst/>
                        <a:latin typeface="Calibri" panose="020F0502020204030204" pitchFamily="34" charset="0"/>
                      </a:endParaRPr>
                    </a:p>
                    <a:p>
                      <a:pPr algn="ctr" fontAlgn="b"/>
                      <a:endParaRPr lang="en-US" sz="1400" b="0" i="0" u="none" strike="noStrike" dirty="0">
                        <a:solidFill>
                          <a:srgbClr val="000000"/>
                        </a:solidFill>
                        <a:effectLst/>
                        <a:latin typeface="Calibri" panose="020F0502020204030204" pitchFamily="34" charset="0"/>
                      </a:endParaRPr>
                    </a:p>
                  </a:txBody>
                  <a:tcPr marL="9442" marR="9442" marT="9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rPr>
                        <a:t>None</a:t>
                      </a:r>
                    </a:p>
                    <a:p>
                      <a:pPr algn="ctr" fontAlgn="b"/>
                      <a:endParaRPr lang="en-US" sz="1400" b="0" i="0" u="none" strike="noStrike" dirty="0" smtClean="0">
                        <a:solidFill>
                          <a:srgbClr val="000000"/>
                        </a:solidFill>
                        <a:effectLst/>
                        <a:latin typeface="Calibri" panose="020F0502020204030204" pitchFamily="34" charset="0"/>
                      </a:endParaRPr>
                    </a:p>
                    <a:p>
                      <a:pPr algn="ctr" fontAlgn="b"/>
                      <a:endParaRPr lang="en-US" sz="1400" b="0" i="0" u="none" strike="noStrike" dirty="0" smtClean="0">
                        <a:solidFill>
                          <a:srgbClr val="000000"/>
                        </a:solidFill>
                        <a:effectLst/>
                        <a:latin typeface="Calibri" panose="020F0502020204030204" pitchFamily="34" charset="0"/>
                      </a:endParaRPr>
                    </a:p>
                    <a:p>
                      <a:pPr algn="ctr" fontAlgn="b"/>
                      <a:endParaRPr lang="en-US" sz="1400" b="0" i="0" u="none" strike="noStrike" dirty="0" smtClean="0">
                        <a:solidFill>
                          <a:srgbClr val="000000"/>
                        </a:solidFill>
                        <a:effectLst/>
                        <a:latin typeface="Calibri" panose="020F0502020204030204" pitchFamily="34" charset="0"/>
                      </a:endParaRPr>
                    </a:p>
                    <a:p>
                      <a:pPr algn="ctr" fontAlgn="b"/>
                      <a:endParaRPr lang="en-US" sz="1400" b="0" i="0" u="none" strike="noStrike" dirty="0" smtClean="0">
                        <a:solidFill>
                          <a:srgbClr val="000000"/>
                        </a:solidFill>
                        <a:effectLst/>
                        <a:latin typeface="Calibri" panose="020F0502020204030204" pitchFamily="34" charset="0"/>
                      </a:endParaRPr>
                    </a:p>
                    <a:p>
                      <a:pPr algn="ctr" fontAlgn="b"/>
                      <a:endParaRPr lang="en-US" sz="1400" b="0" i="0" u="none" strike="noStrike" dirty="0">
                        <a:solidFill>
                          <a:srgbClr val="000000"/>
                        </a:solidFill>
                        <a:effectLst/>
                        <a:latin typeface="Calibri" panose="020F0502020204030204" pitchFamily="34" charset="0"/>
                      </a:endParaRPr>
                    </a:p>
                  </a:txBody>
                  <a:tcPr marL="9442" marR="9442" marT="9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8097219"/>
                  </a:ext>
                </a:extLst>
              </a:tr>
              <a:tr h="1716322">
                <a:tc>
                  <a:txBody>
                    <a:bodyPr/>
                    <a:lstStyle/>
                    <a:p>
                      <a:pPr algn="ctr" fontAlgn="t"/>
                      <a:r>
                        <a:rPr lang="en-US" sz="1400" b="0" i="0" u="none" strike="noStrike" dirty="0" smtClean="0">
                          <a:solidFill>
                            <a:srgbClr val="000000"/>
                          </a:solidFill>
                          <a:effectLst/>
                          <a:latin typeface="Calibri" panose="020F0502020204030204" pitchFamily="34" charset="0"/>
                        </a:rPr>
                        <a:t>(</a:t>
                      </a:r>
                      <a:r>
                        <a:rPr lang="en-US" sz="1400" b="0" i="0" u="none" strike="noStrike" dirty="0">
                          <a:solidFill>
                            <a:srgbClr val="000000"/>
                          </a:solidFill>
                          <a:effectLst/>
                          <a:latin typeface="Calibri" panose="020F0502020204030204" pitchFamily="34" charset="0"/>
                        </a:rPr>
                        <a:t>iv) Walk-behind </a:t>
                      </a:r>
                      <a:r>
                        <a:rPr lang="en-US" sz="1400" b="0" i="0" u="none" strike="noStrike" dirty="0" smtClean="0">
                          <a:solidFill>
                            <a:srgbClr val="000000"/>
                          </a:solidFill>
                          <a:effectLst/>
                          <a:latin typeface="Calibri" panose="020F0502020204030204" pitchFamily="34" charset="0"/>
                        </a:rPr>
                        <a:t>saws</a:t>
                      </a:r>
                    </a:p>
                    <a:p>
                      <a:pPr algn="ctr" fontAlgn="t"/>
                      <a:endParaRPr lang="en-US" sz="1400" b="0" i="0" u="none" strike="noStrike" dirty="0" smtClean="0">
                        <a:solidFill>
                          <a:srgbClr val="000000"/>
                        </a:solidFill>
                        <a:effectLst/>
                        <a:latin typeface="Calibri" panose="020F0502020204030204" pitchFamily="34" charset="0"/>
                      </a:endParaRPr>
                    </a:p>
                    <a:p>
                      <a:pPr algn="ctr" fontAlgn="t"/>
                      <a:endParaRPr lang="en-US" sz="1400" b="0" i="0" u="none" strike="noStrike" dirty="0" smtClean="0">
                        <a:solidFill>
                          <a:srgbClr val="000000"/>
                        </a:solidFill>
                        <a:effectLst/>
                        <a:latin typeface="Calibri" panose="020F0502020204030204" pitchFamily="34" charset="0"/>
                      </a:endParaRPr>
                    </a:p>
                    <a:p>
                      <a:pPr algn="ctr" fontAlgn="t"/>
                      <a:endParaRPr lang="en-US" sz="1400" b="0" i="0" u="none" strike="noStrike" dirty="0" smtClean="0">
                        <a:solidFill>
                          <a:srgbClr val="000000"/>
                        </a:solidFill>
                        <a:effectLst/>
                        <a:latin typeface="Calibri" panose="020F0502020204030204" pitchFamily="34" charset="0"/>
                      </a:endParaRPr>
                    </a:p>
                    <a:p>
                      <a:pPr algn="ctr" fontAlgn="t"/>
                      <a:endParaRPr lang="en-US" sz="1400" b="0" i="0" u="none" strike="noStrike" dirty="0" smtClean="0">
                        <a:solidFill>
                          <a:srgbClr val="000000"/>
                        </a:solidFill>
                        <a:effectLst/>
                        <a:latin typeface="Calibri" panose="020F0502020204030204" pitchFamily="34" charset="0"/>
                      </a:endParaRPr>
                    </a:p>
                    <a:p>
                      <a:pPr algn="ctr" fontAlgn="t"/>
                      <a:endParaRPr lang="en-US" sz="1400" b="0" i="0" u="none" strike="noStrike" dirty="0" smtClean="0">
                        <a:solidFill>
                          <a:srgbClr val="000000"/>
                        </a:solidFill>
                        <a:effectLst/>
                        <a:latin typeface="Calibri" panose="020F0502020204030204" pitchFamily="34" charset="0"/>
                      </a:endParaRPr>
                    </a:p>
                    <a:p>
                      <a:pPr algn="ctr" fontAlgn="t"/>
                      <a:endParaRPr lang="en-US" sz="1400" b="0" i="0" u="none" strike="noStrike" dirty="0" smtClean="0">
                        <a:solidFill>
                          <a:srgbClr val="000000"/>
                        </a:solidFill>
                        <a:effectLst/>
                        <a:latin typeface="Calibri" panose="020F0502020204030204" pitchFamily="34" charset="0"/>
                      </a:endParaRPr>
                    </a:p>
                    <a:p>
                      <a:pPr algn="ctr" fontAlgn="t"/>
                      <a:r>
                        <a:rPr lang="en-US" sz="1050" b="0" i="0" u="none" strike="noStrike" dirty="0" smtClean="0">
                          <a:solidFill>
                            <a:srgbClr val="000000"/>
                          </a:solidFill>
                          <a:effectLst/>
                          <a:latin typeface="Calibri" panose="020F0502020204030204" pitchFamily="34" charset="0"/>
                        </a:rPr>
                        <a:t>*picture obtained from www.lhsfna.org</a:t>
                      </a:r>
                      <a:endParaRPr lang="en-US" sz="1050" b="0" i="0" u="none" strike="noStrike" dirty="0">
                        <a:solidFill>
                          <a:srgbClr val="000000"/>
                        </a:solidFill>
                        <a:effectLst/>
                        <a:latin typeface="Calibri" panose="020F0502020204030204" pitchFamily="34" charset="0"/>
                      </a:endParaRPr>
                    </a:p>
                  </a:txBody>
                  <a:tcPr marL="9442" marR="9442" marT="94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Use saw equipped with integrated water delivery system that continuously feeds water to the blade. Operate and maintain tool in accordance with manufacturer's instructions to minimize dust emissions. − When used outdoors. − When used indoors or in an enclosed area</a:t>
                      </a:r>
                    </a:p>
                  </a:txBody>
                  <a:tcPr marL="9442" marR="9442" marT="94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None                                        APF </a:t>
                      </a:r>
                      <a:r>
                        <a:rPr lang="en-US" sz="1400" b="0" i="0" u="none" strike="noStrike" dirty="0" smtClean="0">
                          <a:solidFill>
                            <a:srgbClr val="000000"/>
                          </a:solidFill>
                          <a:effectLst/>
                          <a:latin typeface="Calibri" panose="020F0502020204030204" pitchFamily="34" charset="0"/>
                        </a:rPr>
                        <a:t>10</a:t>
                      </a:r>
                    </a:p>
                    <a:p>
                      <a:pPr algn="ctr" fontAlgn="b"/>
                      <a:endParaRPr lang="en-US" sz="1400" b="0" i="0" u="none" strike="noStrike" dirty="0" smtClean="0">
                        <a:solidFill>
                          <a:srgbClr val="000000"/>
                        </a:solidFill>
                        <a:effectLst/>
                        <a:latin typeface="Calibri" panose="020F0502020204030204" pitchFamily="34" charset="0"/>
                      </a:endParaRPr>
                    </a:p>
                    <a:p>
                      <a:pPr algn="ctr" fontAlgn="b"/>
                      <a:endParaRPr lang="en-US" sz="1400" b="0" i="0" u="none" strike="noStrike" dirty="0" smtClean="0">
                        <a:solidFill>
                          <a:srgbClr val="000000"/>
                        </a:solidFill>
                        <a:effectLst/>
                        <a:latin typeface="Calibri" panose="020F0502020204030204" pitchFamily="34" charset="0"/>
                      </a:endParaRPr>
                    </a:p>
                    <a:p>
                      <a:pPr algn="ctr" fontAlgn="b"/>
                      <a:endParaRPr lang="en-US" sz="1400" b="0" i="0" u="none" strike="noStrike" dirty="0">
                        <a:solidFill>
                          <a:srgbClr val="000000"/>
                        </a:solidFill>
                        <a:effectLst/>
                        <a:latin typeface="Calibri" panose="020F0502020204030204" pitchFamily="34" charset="0"/>
                      </a:endParaRPr>
                    </a:p>
                  </a:txBody>
                  <a:tcPr marL="9442" marR="9442" marT="9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None                                        APF </a:t>
                      </a:r>
                      <a:r>
                        <a:rPr lang="en-US" sz="1400" b="0" i="0" u="none" strike="noStrike" dirty="0" smtClean="0">
                          <a:solidFill>
                            <a:srgbClr val="000000"/>
                          </a:solidFill>
                          <a:effectLst/>
                          <a:latin typeface="Calibri" panose="020F0502020204030204" pitchFamily="34" charset="0"/>
                        </a:rPr>
                        <a:t>10</a:t>
                      </a:r>
                    </a:p>
                    <a:p>
                      <a:pPr algn="ctr" fontAlgn="b"/>
                      <a:endParaRPr lang="en-US" sz="1400" b="0" i="0" u="none" strike="noStrike" dirty="0" smtClean="0">
                        <a:solidFill>
                          <a:srgbClr val="000000"/>
                        </a:solidFill>
                        <a:effectLst/>
                        <a:latin typeface="Calibri" panose="020F0502020204030204" pitchFamily="34" charset="0"/>
                      </a:endParaRPr>
                    </a:p>
                    <a:p>
                      <a:pPr algn="ctr" fontAlgn="b"/>
                      <a:endParaRPr lang="en-US" sz="1400" b="0" i="0" u="none" strike="noStrike" dirty="0" smtClean="0">
                        <a:solidFill>
                          <a:srgbClr val="000000"/>
                        </a:solidFill>
                        <a:effectLst/>
                        <a:latin typeface="Calibri" panose="020F0502020204030204" pitchFamily="34" charset="0"/>
                      </a:endParaRPr>
                    </a:p>
                    <a:p>
                      <a:pPr algn="ctr" fontAlgn="b"/>
                      <a:endParaRPr lang="en-US" sz="1400" b="0" i="0" u="none" strike="noStrike" dirty="0">
                        <a:solidFill>
                          <a:srgbClr val="000000"/>
                        </a:solidFill>
                        <a:effectLst/>
                        <a:latin typeface="Calibri" panose="020F0502020204030204" pitchFamily="34" charset="0"/>
                      </a:endParaRPr>
                    </a:p>
                  </a:txBody>
                  <a:tcPr marL="9442" marR="9442" marT="9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7047453"/>
                  </a:ext>
                </a:extLst>
              </a:tr>
              <a:tr h="1502962">
                <a:tc>
                  <a:txBody>
                    <a:bodyPr/>
                    <a:lstStyle/>
                    <a:p>
                      <a:pPr algn="ctr" fontAlgn="t"/>
                      <a:r>
                        <a:rPr lang="en-US" sz="1400" b="0" i="0" u="none" strike="noStrike" dirty="0" smtClean="0">
                          <a:solidFill>
                            <a:srgbClr val="000000"/>
                          </a:solidFill>
                          <a:effectLst/>
                          <a:latin typeface="Calibri" panose="020F0502020204030204" pitchFamily="34" charset="0"/>
                        </a:rPr>
                        <a:t>(</a:t>
                      </a:r>
                      <a:r>
                        <a:rPr lang="en-US" sz="1400" b="0" i="0" u="none" strike="noStrike" dirty="0">
                          <a:solidFill>
                            <a:srgbClr val="000000"/>
                          </a:solidFill>
                          <a:effectLst/>
                          <a:latin typeface="Calibri" panose="020F0502020204030204" pitchFamily="34" charset="0"/>
                        </a:rPr>
                        <a:t>v) Drivable </a:t>
                      </a:r>
                      <a:r>
                        <a:rPr lang="en-US" sz="1400" b="0" i="0" u="none" strike="noStrike" dirty="0" smtClean="0">
                          <a:solidFill>
                            <a:srgbClr val="000000"/>
                          </a:solidFill>
                          <a:effectLst/>
                          <a:latin typeface="Calibri" panose="020F0502020204030204" pitchFamily="34" charset="0"/>
                        </a:rPr>
                        <a:t>saws</a:t>
                      </a:r>
                    </a:p>
                    <a:p>
                      <a:pPr algn="ctr" fontAlgn="t"/>
                      <a:endParaRPr lang="en-US" sz="1400" b="0" i="0" u="none" strike="noStrike" dirty="0" smtClean="0">
                        <a:solidFill>
                          <a:srgbClr val="000000"/>
                        </a:solidFill>
                        <a:effectLst/>
                        <a:latin typeface="Calibri" panose="020F0502020204030204" pitchFamily="34" charset="0"/>
                      </a:endParaRPr>
                    </a:p>
                    <a:p>
                      <a:pPr algn="ctr" fontAlgn="t"/>
                      <a:endParaRPr lang="en-US" sz="1400" b="0" i="0" u="none" strike="noStrike" dirty="0" smtClean="0">
                        <a:solidFill>
                          <a:srgbClr val="000000"/>
                        </a:solidFill>
                        <a:effectLst/>
                        <a:latin typeface="Calibri" panose="020F0502020204030204" pitchFamily="34" charset="0"/>
                      </a:endParaRPr>
                    </a:p>
                    <a:p>
                      <a:pPr algn="ctr" fontAlgn="t"/>
                      <a:endParaRPr lang="en-US" sz="1400" b="0" i="0" u="none" strike="noStrike" dirty="0" smtClean="0">
                        <a:solidFill>
                          <a:srgbClr val="000000"/>
                        </a:solidFill>
                        <a:effectLst/>
                        <a:latin typeface="Calibri" panose="020F0502020204030204" pitchFamily="34" charset="0"/>
                      </a:endParaRPr>
                    </a:p>
                    <a:p>
                      <a:pPr algn="ctr" fontAlgn="t"/>
                      <a:endParaRPr lang="en-US" sz="1400" b="0" i="0" u="none" strike="noStrike" dirty="0" smtClean="0">
                        <a:solidFill>
                          <a:srgbClr val="000000"/>
                        </a:solidFill>
                        <a:effectLst/>
                        <a:latin typeface="Calibri" panose="020F0502020204030204" pitchFamily="34" charset="0"/>
                      </a:endParaRPr>
                    </a:p>
                    <a:p>
                      <a:pPr marL="0" marR="0" indent="0" algn="ctr" defTabSz="914400" rtl="0" eaLnBrk="1" fontAlgn="t"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Calibri" panose="020F0502020204030204" pitchFamily="34" charset="0"/>
                        </a:rPr>
                        <a:t>*</a:t>
                      </a:r>
                      <a:r>
                        <a:rPr lang="en-US" sz="1100" b="0" i="0" u="none" strike="noStrike" dirty="0" smtClean="0">
                          <a:solidFill>
                            <a:srgbClr val="000000"/>
                          </a:solidFill>
                          <a:effectLst/>
                          <a:latin typeface="Calibri" panose="020F0502020204030204" pitchFamily="34" charset="0"/>
                        </a:rPr>
                        <a:t>picture obtained from www.lhsfna.org</a:t>
                      </a:r>
                      <a:endParaRPr lang="en-US" sz="1400" b="0" i="0" u="none" strike="noStrike" dirty="0">
                        <a:solidFill>
                          <a:srgbClr val="000000"/>
                        </a:solidFill>
                        <a:effectLst/>
                        <a:latin typeface="Calibri" panose="020F0502020204030204" pitchFamily="34" charset="0"/>
                      </a:endParaRPr>
                    </a:p>
                  </a:txBody>
                  <a:tcPr marL="9442" marR="9442" marT="94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Calibri" panose="020F0502020204030204" pitchFamily="34" charset="0"/>
                        </a:rPr>
                        <a:t>For tasks performed outdoors only: Use saw equipped with integrated water delivery system that continuously feeds water to the blade. Operate and maintain tool in accordance with manufacturer's instructions to minimize dust emissions</a:t>
                      </a:r>
                    </a:p>
                  </a:txBody>
                  <a:tcPr marL="9442" marR="9442" marT="94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rPr>
                        <a:t>None</a:t>
                      </a:r>
                    </a:p>
                    <a:p>
                      <a:pPr algn="ctr" fontAlgn="b"/>
                      <a:endParaRPr lang="en-US" sz="1400" b="0" i="0" u="none" strike="noStrike" dirty="0" smtClean="0">
                        <a:solidFill>
                          <a:srgbClr val="000000"/>
                        </a:solidFill>
                        <a:effectLst/>
                        <a:latin typeface="Calibri" panose="020F0502020204030204" pitchFamily="34" charset="0"/>
                      </a:endParaRPr>
                    </a:p>
                    <a:p>
                      <a:pPr algn="ctr" fontAlgn="b"/>
                      <a:endParaRPr lang="en-US" sz="1400" b="0" i="0" u="none" strike="noStrike" dirty="0" smtClean="0">
                        <a:solidFill>
                          <a:srgbClr val="000000"/>
                        </a:solidFill>
                        <a:effectLst/>
                        <a:latin typeface="Calibri" panose="020F0502020204030204" pitchFamily="34" charset="0"/>
                      </a:endParaRPr>
                    </a:p>
                    <a:p>
                      <a:pPr algn="ctr" fontAlgn="b"/>
                      <a:endParaRPr lang="en-US" sz="1400" b="0" i="0" u="none" strike="noStrike" dirty="0">
                        <a:solidFill>
                          <a:srgbClr val="000000"/>
                        </a:solidFill>
                        <a:effectLst/>
                        <a:latin typeface="Calibri" panose="020F0502020204030204" pitchFamily="34" charset="0"/>
                      </a:endParaRPr>
                    </a:p>
                  </a:txBody>
                  <a:tcPr marL="9442" marR="9442" marT="9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rPr>
                        <a:t>None</a:t>
                      </a:r>
                    </a:p>
                    <a:p>
                      <a:pPr algn="ctr" fontAlgn="b"/>
                      <a:endParaRPr lang="en-US" sz="1400" b="0" i="0" u="none" strike="noStrike" dirty="0" smtClean="0">
                        <a:solidFill>
                          <a:srgbClr val="000000"/>
                        </a:solidFill>
                        <a:effectLst/>
                        <a:latin typeface="Calibri" panose="020F0502020204030204" pitchFamily="34" charset="0"/>
                      </a:endParaRPr>
                    </a:p>
                    <a:p>
                      <a:pPr algn="ctr" fontAlgn="b"/>
                      <a:endParaRPr lang="en-US" sz="1400" b="0" i="0" u="none" strike="noStrike" dirty="0" smtClean="0">
                        <a:solidFill>
                          <a:srgbClr val="000000"/>
                        </a:solidFill>
                        <a:effectLst/>
                        <a:latin typeface="Calibri" panose="020F0502020204030204" pitchFamily="34" charset="0"/>
                      </a:endParaRPr>
                    </a:p>
                    <a:p>
                      <a:pPr algn="ctr" fontAlgn="b"/>
                      <a:endParaRPr lang="en-US" sz="1400" b="0" i="0" u="none" strike="noStrike" dirty="0">
                        <a:solidFill>
                          <a:srgbClr val="000000"/>
                        </a:solidFill>
                        <a:effectLst/>
                        <a:latin typeface="Calibri" panose="020F0502020204030204" pitchFamily="34" charset="0"/>
                      </a:endParaRPr>
                    </a:p>
                  </a:txBody>
                  <a:tcPr marL="9442" marR="9442" marT="9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078874"/>
                  </a:ext>
                </a:extLst>
              </a:tr>
            </a:tbl>
          </a:graphicData>
        </a:graphic>
      </p:graphicFrame>
      <p:pic>
        <p:nvPicPr>
          <p:cNvPr id="7" name="Picture 6" descr="http://www.lhsfna.org/LHSFNA/assets/File/Purple%20half%20mask(1).jpg" title="Image of a respirato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0497" y="3760983"/>
            <a:ext cx="1205634" cy="4762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www.lhsfna.org/LHSFNA/assets/File/Purple%20half%20mask(1).jpg" title="Image of a respirato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56224" y="3760983"/>
            <a:ext cx="1205634" cy="47622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www.lhsfna.org/LHSFNA/assets/File/3%20Handheld%20power%20saw%20fiber%20board.png" title="Image of a handheld power saw for cutting fiber cement boar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2509" y="2223655"/>
            <a:ext cx="1776845" cy="1142998"/>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www.lhsfna.org/LHSFNA/assets/File/4%20Walk-behind%20saw.png" title="Image of a walk behind saw"/>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6027" y="3999094"/>
            <a:ext cx="1517073" cy="1082061"/>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www.lhsfna.org/LHSFNA/assets/File/Drivable%20saws.jpg" title="Image of a drivable saw"/>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2508" y="5548745"/>
            <a:ext cx="1776845" cy="897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10437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t>
            </a:r>
            <a:r>
              <a:rPr lang="en-US" sz="2800" b="1" dirty="0" smtClean="0"/>
              <a:t>activities (iii): </a:t>
            </a:r>
            <a:endParaRPr lang="en-US" sz="3200" dirty="0"/>
          </a:p>
        </p:txBody>
      </p:sp>
      <p:sp>
        <p:nvSpPr>
          <p:cNvPr id="3" name="Content Placeholder 2"/>
          <p:cNvSpPr>
            <a:spLocks noGrp="1"/>
          </p:cNvSpPr>
          <p:nvPr>
            <p:ph idx="1"/>
          </p:nvPr>
        </p:nvSpPr>
        <p:spPr>
          <a:xfrm>
            <a:off x="274638" y="1912793"/>
            <a:ext cx="8564562" cy="4497243"/>
          </a:xfrm>
        </p:spPr>
        <p:txBody>
          <a:bodyPr/>
          <a:lstStyle/>
          <a:p>
            <a:pPr marL="0" indent="0">
              <a:buNone/>
            </a:pPr>
            <a:r>
              <a:rPr lang="en-US" sz="2400" b="1" dirty="0"/>
              <a:t>Specialty handheld power saws </a:t>
            </a:r>
            <a:r>
              <a:rPr lang="en-US" sz="2400" dirty="0"/>
              <a:t>for cutting fiber-cement board (with a blade diameter of 8 inches or less) must be equipped with commercially available dust collection systems and a filter with a 99 percent or greater efficiency.</a:t>
            </a:r>
          </a:p>
          <a:p>
            <a:r>
              <a:rPr lang="en-US" sz="2400" dirty="0"/>
              <a:t> The saws must be operated and maintained in accordance with the manufacturer’s instructions to minimize dust emissions, and provide the air flow rate recommended by the manufacturer or greater. When employers are complying with Table 1, the saws must only be used outdoors</a:t>
            </a:r>
          </a:p>
        </p:txBody>
      </p:sp>
    </p:spTree>
    <p:extLst>
      <p:ext uri="{BB962C8B-B14F-4D97-AF65-F5344CB8AC3E}">
        <p14:creationId xmlns:p14="http://schemas.microsoft.com/office/powerpoint/2010/main" val="6772865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t>
            </a:r>
            <a:r>
              <a:rPr lang="en-US" sz="2800" b="1" dirty="0" smtClean="0"/>
              <a:t>activities (iii):  </a:t>
            </a:r>
            <a:endParaRPr lang="en-US" sz="3200" dirty="0"/>
          </a:p>
        </p:txBody>
      </p:sp>
      <p:sp>
        <p:nvSpPr>
          <p:cNvPr id="3" name="Content Placeholder 2"/>
          <p:cNvSpPr>
            <a:spLocks noGrp="1"/>
          </p:cNvSpPr>
          <p:nvPr>
            <p:ph idx="1"/>
          </p:nvPr>
        </p:nvSpPr>
        <p:spPr/>
        <p:txBody>
          <a:bodyPr/>
          <a:lstStyle/>
          <a:p>
            <a:pPr marL="0" indent="0">
              <a:buNone/>
            </a:pPr>
            <a:r>
              <a:rPr lang="en-US" sz="2400" dirty="0"/>
              <a:t>Full and proper implementation of dust collection systems on handheld power saws for cutting fiber-cement board requires the employer to ensure that:</a:t>
            </a:r>
          </a:p>
          <a:p>
            <a:r>
              <a:rPr lang="en-US" sz="2400" dirty="0"/>
              <a:t> The shroud or cowling is intact and installed in accordance with the manufacturer’s instructions;  </a:t>
            </a:r>
          </a:p>
          <a:p>
            <a:r>
              <a:rPr lang="en-US" sz="2400" dirty="0"/>
              <a:t>The hose connecting the tool to the vacuum is intact and without kinks or tight bends;  </a:t>
            </a:r>
          </a:p>
          <a:p>
            <a:r>
              <a:rPr lang="en-US" sz="2400" dirty="0"/>
              <a:t>The filter(s) on the vacuum are cleaned or changed in accordance with the manufacturer’s instructions to prevent clogging; and </a:t>
            </a:r>
          </a:p>
          <a:p>
            <a:r>
              <a:rPr lang="en-US" sz="2400" dirty="0"/>
              <a:t> The dust collection bags are emptied to avoid overfilling.</a:t>
            </a:r>
          </a:p>
        </p:txBody>
      </p:sp>
    </p:spTree>
    <p:extLst>
      <p:ext uri="{BB962C8B-B14F-4D97-AF65-F5344CB8AC3E}">
        <p14:creationId xmlns:p14="http://schemas.microsoft.com/office/powerpoint/2010/main" val="247876552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activities: </a:t>
            </a:r>
            <a:r>
              <a:rPr lang="en-US" sz="2800" b="1" dirty="0" smtClean="0"/>
              <a:t>        </a:t>
            </a:r>
            <a:endParaRPr lang="en-US" sz="3200" dirty="0"/>
          </a:p>
        </p:txBody>
      </p:sp>
      <p:sp>
        <p:nvSpPr>
          <p:cNvPr id="3" name="Content Placeholder 2"/>
          <p:cNvSpPr>
            <a:spLocks noGrp="1"/>
          </p:cNvSpPr>
          <p:nvPr>
            <p:ph idx="1"/>
          </p:nvPr>
        </p:nvSpPr>
        <p:spPr>
          <a:xfrm>
            <a:off x="219220" y="2051339"/>
            <a:ext cx="8564562" cy="4137025"/>
          </a:xfrm>
        </p:spPr>
        <p:txBody>
          <a:bodyPr/>
          <a:lstStyle/>
          <a:p>
            <a:pPr marL="0" indent="0">
              <a:buNone/>
            </a:pPr>
            <a:r>
              <a:rPr lang="en-US" sz="2400" dirty="0"/>
              <a:t>Respiratory protection is not required for work outdoors with specialty handheld power saws while cutting fiber-cement board regardless of task duration</a:t>
            </a:r>
          </a:p>
        </p:txBody>
      </p:sp>
    </p:spTree>
    <p:extLst>
      <p:ext uri="{BB962C8B-B14F-4D97-AF65-F5344CB8AC3E}">
        <p14:creationId xmlns:p14="http://schemas.microsoft.com/office/powerpoint/2010/main" val="1754896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dirty="0"/>
          </a:p>
        </p:txBody>
      </p:sp>
      <p:sp>
        <p:nvSpPr>
          <p:cNvPr id="3" name="Content Placeholder 2"/>
          <p:cNvSpPr>
            <a:spLocks noGrp="1"/>
          </p:cNvSpPr>
          <p:nvPr>
            <p:ph idx="1"/>
          </p:nvPr>
        </p:nvSpPr>
        <p:spPr/>
        <p:txBody>
          <a:bodyPr/>
          <a:lstStyle/>
          <a:p>
            <a:pPr marL="0" indent="0" eaLnBrk="1" hangingPunct="1">
              <a:buNone/>
              <a:defRPr/>
            </a:pPr>
            <a:r>
              <a:rPr lang="en-US" altLang="en-US" sz="3200" b="1" dirty="0"/>
              <a:t>Health and Safety:</a:t>
            </a:r>
          </a:p>
          <a:p>
            <a:pPr eaLnBrk="1" hangingPunct="1">
              <a:defRPr/>
            </a:pPr>
            <a:r>
              <a:rPr lang="en-US" sz="2400" dirty="0"/>
              <a:t>Workers may </a:t>
            </a:r>
            <a:r>
              <a:rPr lang="en-US" sz="2400" dirty="0" smtClean="0"/>
              <a:t>ask about </a:t>
            </a:r>
            <a:r>
              <a:rPr lang="en-US" sz="2400" dirty="0"/>
              <a:t>safety and health concerns in the workplace to their employers without fear of discharge or discrimination</a:t>
            </a:r>
            <a:r>
              <a:rPr lang="en-US" sz="2400" dirty="0" smtClean="0"/>
              <a:t>.</a:t>
            </a:r>
          </a:p>
          <a:p>
            <a:pPr marL="0" indent="0" eaLnBrk="1" hangingPunct="1">
              <a:buNone/>
              <a:defRPr/>
            </a:pPr>
            <a:endParaRPr lang="en-US" sz="2400" dirty="0"/>
          </a:p>
          <a:p>
            <a:pPr eaLnBrk="1" hangingPunct="1">
              <a:defRPr/>
            </a:pPr>
            <a:r>
              <a:rPr lang="en-US" sz="2400" dirty="0"/>
              <a:t>OSHA rules protect workers who raise concerns to their employer or OSHA about unsafe or unhealthful conditions in the workplace.</a:t>
            </a:r>
          </a:p>
          <a:p>
            <a:endParaRPr lang="en-US" dirty="0"/>
          </a:p>
        </p:txBody>
      </p:sp>
    </p:spTree>
    <p:extLst>
      <p:ext uri="{BB962C8B-B14F-4D97-AF65-F5344CB8AC3E}">
        <p14:creationId xmlns:p14="http://schemas.microsoft.com/office/powerpoint/2010/main" val="1556596931"/>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t>
            </a:r>
            <a:r>
              <a:rPr lang="en-US" sz="2800" b="1" dirty="0" smtClean="0"/>
              <a:t>activities (iv): </a:t>
            </a:r>
            <a:endParaRPr lang="en-US" sz="3200" dirty="0"/>
          </a:p>
        </p:txBody>
      </p:sp>
      <p:sp>
        <p:nvSpPr>
          <p:cNvPr id="3" name="Content Placeholder 2"/>
          <p:cNvSpPr>
            <a:spLocks noGrp="1"/>
          </p:cNvSpPr>
          <p:nvPr>
            <p:ph idx="1"/>
          </p:nvPr>
        </p:nvSpPr>
        <p:spPr>
          <a:xfrm>
            <a:off x="274638" y="2105891"/>
            <a:ext cx="8564562" cy="3943927"/>
          </a:xfrm>
        </p:spPr>
        <p:txBody>
          <a:bodyPr/>
          <a:lstStyle/>
          <a:p>
            <a:pPr marL="0" indent="0">
              <a:buNone/>
            </a:pPr>
            <a:r>
              <a:rPr lang="en-US" sz="2400" b="1" dirty="0"/>
              <a:t>Walk-behind saws </a:t>
            </a:r>
            <a:r>
              <a:rPr lang="en-US" sz="2400" dirty="0"/>
              <a:t>must be equipped with an integrated water delivery system (commercially developed specifically for the type of tool in use) that continuously feeds water to the blade. </a:t>
            </a:r>
          </a:p>
          <a:p>
            <a:r>
              <a:rPr lang="en-US" sz="2400" dirty="0"/>
              <a:t>The tool must be operated and maintained in accordance with manufacturer’s instructions to minimize dust emissions. </a:t>
            </a:r>
          </a:p>
        </p:txBody>
      </p:sp>
    </p:spTree>
    <p:extLst>
      <p:ext uri="{BB962C8B-B14F-4D97-AF65-F5344CB8AC3E}">
        <p14:creationId xmlns:p14="http://schemas.microsoft.com/office/powerpoint/2010/main" val="65496681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t>
            </a:r>
            <a:r>
              <a:rPr lang="en-US" sz="2800" b="1" dirty="0" smtClean="0"/>
              <a:t>activities (iv):  </a:t>
            </a:r>
            <a:endParaRPr lang="en-US" sz="3200" dirty="0"/>
          </a:p>
        </p:txBody>
      </p:sp>
      <p:sp>
        <p:nvSpPr>
          <p:cNvPr id="3" name="Content Placeholder 2"/>
          <p:cNvSpPr>
            <a:spLocks noGrp="1"/>
          </p:cNvSpPr>
          <p:nvPr>
            <p:ph idx="1"/>
          </p:nvPr>
        </p:nvSpPr>
        <p:spPr>
          <a:xfrm>
            <a:off x="274638" y="1911927"/>
            <a:ext cx="8564562" cy="4565073"/>
          </a:xfrm>
        </p:spPr>
        <p:txBody>
          <a:bodyPr/>
          <a:lstStyle/>
          <a:p>
            <a:pPr marL="0" indent="0">
              <a:buNone/>
            </a:pPr>
            <a:r>
              <a:rPr lang="en-US" sz="2400" dirty="0"/>
              <a:t>Full and proper implementation of water controls on walk-behind saws requires the employer to ensure that: </a:t>
            </a:r>
          </a:p>
          <a:p>
            <a:r>
              <a:rPr lang="en-US" sz="2400" dirty="0"/>
              <a:t> An adequate supply of water for dust suppression is used;  </a:t>
            </a:r>
          </a:p>
          <a:p>
            <a:r>
              <a:rPr lang="en-US" sz="2400" dirty="0"/>
              <a:t>The spray nozzles are working properly to apply water at the point of dust generation; </a:t>
            </a:r>
          </a:p>
          <a:p>
            <a:r>
              <a:rPr lang="en-US" sz="2400" dirty="0"/>
              <a:t>The spray nozzles are not clogged or damaged; and </a:t>
            </a:r>
          </a:p>
          <a:p>
            <a:r>
              <a:rPr lang="en-US" sz="2400" dirty="0"/>
              <a:t>All hoses and connections are intact. </a:t>
            </a:r>
          </a:p>
          <a:p>
            <a:r>
              <a:rPr lang="en-US" sz="2400" dirty="0"/>
              <a:t>Table 1 does not specify a minimum flow rate; however, water must be applied at the flow rate specified by the manufacturer.</a:t>
            </a:r>
          </a:p>
          <a:p>
            <a:endParaRPr lang="en-US" sz="2800" dirty="0"/>
          </a:p>
        </p:txBody>
      </p:sp>
    </p:spTree>
    <p:extLst>
      <p:ext uri="{BB962C8B-B14F-4D97-AF65-F5344CB8AC3E}">
        <p14:creationId xmlns:p14="http://schemas.microsoft.com/office/powerpoint/2010/main" val="406216189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t>
            </a:r>
            <a:r>
              <a:rPr lang="en-US" sz="2800" b="1" dirty="0" smtClean="0"/>
              <a:t>activities (iv):   </a:t>
            </a:r>
            <a:endParaRPr lang="en-US" sz="3200" dirty="0"/>
          </a:p>
        </p:txBody>
      </p:sp>
      <p:sp>
        <p:nvSpPr>
          <p:cNvPr id="3" name="Content Placeholder 2"/>
          <p:cNvSpPr>
            <a:spLocks noGrp="1"/>
          </p:cNvSpPr>
          <p:nvPr>
            <p:ph idx="1"/>
          </p:nvPr>
        </p:nvSpPr>
        <p:spPr>
          <a:xfrm>
            <a:off x="274638" y="2133600"/>
            <a:ext cx="8564562" cy="4119418"/>
          </a:xfrm>
        </p:spPr>
        <p:txBody>
          <a:bodyPr/>
          <a:lstStyle/>
          <a:p>
            <a:pPr marL="0" indent="0">
              <a:buNone/>
            </a:pPr>
            <a:r>
              <a:rPr lang="en-US" sz="2400" b="1" dirty="0"/>
              <a:t>Walk-behind saws </a:t>
            </a:r>
            <a:r>
              <a:rPr lang="en-US" sz="2400" dirty="0"/>
              <a:t>used to cut roads and cut pavement are most commonly used outdoors, though they can also be used indoors to cut concrete floors. When using walk-behind saws indoors or in enclosed areas (areas where airborne dust can </a:t>
            </a:r>
          </a:p>
          <a:p>
            <a:pPr marL="0" indent="0">
              <a:buNone/>
            </a:pPr>
            <a:r>
              <a:rPr lang="en-US" sz="2400" dirty="0"/>
              <a:t>buildup, such as a structure with a roof and three walls), employers must provide additional exhaust, as needed to minimize the accumulation of visible airborne dust. </a:t>
            </a:r>
            <a:endParaRPr lang="en-US" sz="2800" dirty="0"/>
          </a:p>
        </p:txBody>
      </p:sp>
    </p:spTree>
    <p:extLst>
      <p:ext uri="{BB962C8B-B14F-4D97-AF65-F5344CB8AC3E}">
        <p14:creationId xmlns:p14="http://schemas.microsoft.com/office/powerpoint/2010/main" val="21539665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activities</a:t>
            </a:r>
            <a:r>
              <a:rPr lang="en-US" sz="2800" b="1" dirty="0" smtClean="0"/>
              <a:t>:          </a:t>
            </a:r>
            <a:endParaRPr lang="en-US" sz="3200" dirty="0"/>
          </a:p>
        </p:txBody>
      </p:sp>
      <p:sp>
        <p:nvSpPr>
          <p:cNvPr id="3" name="Content Placeholder 2"/>
          <p:cNvSpPr>
            <a:spLocks noGrp="1"/>
          </p:cNvSpPr>
          <p:nvPr>
            <p:ph idx="1"/>
          </p:nvPr>
        </p:nvSpPr>
        <p:spPr/>
        <p:txBody>
          <a:bodyPr/>
          <a:lstStyle/>
          <a:p>
            <a:pPr marL="0" indent="0">
              <a:buNone/>
            </a:pPr>
            <a:r>
              <a:rPr lang="en-US" sz="2400" dirty="0"/>
              <a:t>When working outdoors, respiratory protection is not required for work with walk-behind saws regardless of task duration. When working indoors, or in an enclosed location, respiratory protection with a minimum APF of 10 is required regardless of task duration. </a:t>
            </a:r>
          </a:p>
        </p:txBody>
      </p:sp>
    </p:spTree>
    <p:extLst>
      <p:ext uri="{BB962C8B-B14F-4D97-AF65-F5344CB8AC3E}">
        <p14:creationId xmlns:p14="http://schemas.microsoft.com/office/powerpoint/2010/main" val="330988301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t>
            </a:r>
            <a:r>
              <a:rPr lang="en-US" sz="2800" b="1" dirty="0" smtClean="0"/>
              <a:t>activities (v): </a:t>
            </a:r>
            <a:endParaRPr lang="en-US" sz="3200" dirty="0"/>
          </a:p>
        </p:txBody>
      </p:sp>
      <p:sp>
        <p:nvSpPr>
          <p:cNvPr id="3" name="Content Placeholder 2"/>
          <p:cNvSpPr>
            <a:spLocks noGrp="1"/>
          </p:cNvSpPr>
          <p:nvPr>
            <p:ph idx="1"/>
          </p:nvPr>
        </p:nvSpPr>
        <p:spPr/>
        <p:txBody>
          <a:bodyPr/>
          <a:lstStyle/>
          <a:p>
            <a:pPr marL="0" indent="0">
              <a:buNone/>
            </a:pPr>
            <a:r>
              <a:rPr lang="en-US" sz="2400" b="1" dirty="0"/>
              <a:t>Drivable saws </a:t>
            </a:r>
            <a:r>
              <a:rPr lang="en-US" sz="2400" dirty="0"/>
              <a:t>used to cut silica-containing materials (such as concrete, asphalt, granite and terrazzo) must be equipped with an integrated water delivery system (commercially developed specifically for the type of tool in use) that continuously feeds water to the blade and must be operated and maintained in accordance with manufacturer’s instructions to minimize dust emissions. Employers following Table 1 must only allow the saws to be used outdoors. </a:t>
            </a:r>
          </a:p>
        </p:txBody>
      </p:sp>
    </p:spTree>
    <p:extLst>
      <p:ext uri="{BB962C8B-B14F-4D97-AF65-F5344CB8AC3E}">
        <p14:creationId xmlns:p14="http://schemas.microsoft.com/office/powerpoint/2010/main" val="243966258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t>
            </a:r>
            <a:r>
              <a:rPr lang="en-US" sz="2800" b="1" dirty="0" smtClean="0"/>
              <a:t>activities (v):  </a:t>
            </a:r>
            <a:endParaRPr lang="en-US" sz="3200" dirty="0"/>
          </a:p>
        </p:txBody>
      </p:sp>
      <p:sp>
        <p:nvSpPr>
          <p:cNvPr id="3" name="Content Placeholder 2"/>
          <p:cNvSpPr>
            <a:spLocks noGrp="1"/>
          </p:cNvSpPr>
          <p:nvPr>
            <p:ph idx="1"/>
          </p:nvPr>
        </p:nvSpPr>
        <p:spPr/>
        <p:txBody>
          <a:bodyPr/>
          <a:lstStyle/>
          <a:p>
            <a:pPr marL="0" lvl="0" indent="0">
              <a:buNone/>
            </a:pPr>
            <a:r>
              <a:rPr lang="en-US" sz="2400" dirty="0"/>
              <a:t>Full and proper implementation of water controls on drivable saws requires the employer to ensure that: </a:t>
            </a:r>
          </a:p>
          <a:p>
            <a:pPr lvl="0"/>
            <a:r>
              <a:rPr lang="en-US" sz="2400" dirty="0"/>
              <a:t>An adequate supply of water for dust suppression is used;  </a:t>
            </a:r>
          </a:p>
          <a:p>
            <a:pPr lvl="0"/>
            <a:r>
              <a:rPr lang="en-US" sz="2400" dirty="0"/>
              <a:t>The spray nozzles produce a pattern that applies water at the point of dust generation; </a:t>
            </a:r>
          </a:p>
          <a:p>
            <a:pPr lvl="0"/>
            <a:r>
              <a:rPr lang="en-US" sz="2400" dirty="0"/>
              <a:t>The spray nozzles are not clogged or damaged; and </a:t>
            </a:r>
          </a:p>
          <a:p>
            <a:pPr lvl="0"/>
            <a:r>
              <a:rPr lang="en-US" sz="2400" dirty="0"/>
              <a:t>All hoses and connections are intact. </a:t>
            </a:r>
          </a:p>
          <a:p>
            <a:pPr lvl="0"/>
            <a:endParaRPr lang="en-US" sz="2400" dirty="0"/>
          </a:p>
          <a:p>
            <a:pPr marL="0" lvl="0" indent="0">
              <a:buNone/>
            </a:pPr>
            <a:r>
              <a:rPr lang="en-US" sz="2400" dirty="0"/>
              <a:t>Respiratory protection is not required for work with drivable saws regardless of task duration. </a:t>
            </a:r>
          </a:p>
        </p:txBody>
      </p:sp>
    </p:spTree>
    <p:extLst>
      <p:ext uri="{BB962C8B-B14F-4D97-AF65-F5344CB8AC3E}">
        <p14:creationId xmlns:p14="http://schemas.microsoft.com/office/powerpoint/2010/main" val="20978365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activities: </a:t>
            </a:r>
            <a:r>
              <a:rPr lang="en-US" sz="2800" b="1" dirty="0" smtClean="0"/>
              <a:t>          </a:t>
            </a:r>
            <a:endParaRPr lang="en-US" sz="3200" dirty="0"/>
          </a:p>
        </p:txBody>
      </p:sp>
      <p:graphicFrame>
        <p:nvGraphicFramePr>
          <p:cNvPr id="4" name="Content Placeholder 3" title="Image of drills"/>
          <p:cNvGraphicFramePr>
            <a:graphicFrameLocks noGrp="1"/>
          </p:cNvGraphicFramePr>
          <p:nvPr>
            <p:ph idx="1"/>
            <p:extLst/>
          </p:nvPr>
        </p:nvGraphicFramePr>
        <p:xfrm>
          <a:off x="68262" y="1505242"/>
          <a:ext cx="9075737" cy="5307330"/>
        </p:xfrm>
        <a:graphic>
          <a:graphicData uri="http://schemas.openxmlformats.org/drawingml/2006/table">
            <a:tbl>
              <a:tblPr firstRow="1"/>
              <a:tblGrid>
                <a:gridCol w="2325347">
                  <a:extLst>
                    <a:ext uri="{9D8B030D-6E8A-4147-A177-3AD203B41FA5}">
                      <a16:colId xmlns:a16="http://schemas.microsoft.com/office/drawing/2014/main" val="3377403325"/>
                    </a:ext>
                  </a:extLst>
                </a:gridCol>
                <a:gridCol w="3017596">
                  <a:extLst>
                    <a:ext uri="{9D8B030D-6E8A-4147-A177-3AD203B41FA5}">
                      <a16:colId xmlns:a16="http://schemas.microsoft.com/office/drawing/2014/main" val="3994199569"/>
                    </a:ext>
                  </a:extLst>
                </a:gridCol>
                <a:gridCol w="2049977">
                  <a:extLst>
                    <a:ext uri="{9D8B030D-6E8A-4147-A177-3AD203B41FA5}">
                      <a16:colId xmlns:a16="http://schemas.microsoft.com/office/drawing/2014/main" val="3216603740"/>
                    </a:ext>
                  </a:extLst>
                </a:gridCol>
                <a:gridCol w="1682817">
                  <a:extLst>
                    <a:ext uri="{9D8B030D-6E8A-4147-A177-3AD203B41FA5}">
                      <a16:colId xmlns:a16="http://schemas.microsoft.com/office/drawing/2014/main" val="404829877"/>
                    </a:ext>
                  </a:extLst>
                </a:gridCol>
              </a:tblGrid>
              <a:tr h="1817214">
                <a:tc>
                  <a:txBody>
                    <a:bodyPr/>
                    <a:lstStyle/>
                    <a:p>
                      <a:pPr algn="ctr" fontAlgn="t"/>
                      <a:r>
                        <a:rPr lang="en-US" sz="1600" b="0" i="0" u="none" strike="noStrike" dirty="0" smtClean="0">
                          <a:solidFill>
                            <a:srgbClr val="000000"/>
                          </a:solidFill>
                          <a:effectLst/>
                          <a:latin typeface="Calibri" panose="020F0502020204030204" pitchFamily="34" charset="0"/>
                        </a:rPr>
                        <a:t>(</a:t>
                      </a:r>
                      <a:r>
                        <a:rPr lang="en-US" sz="1600" b="0" i="0" u="none" strike="noStrike" dirty="0">
                          <a:solidFill>
                            <a:srgbClr val="000000"/>
                          </a:solidFill>
                          <a:effectLst/>
                          <a:latin typeface="Calibri" panose="020F0502020204030204" pitchFamily="34" charset="0"/>
                        </a:rPr>
                        <a:t>vi) Rig-mounted core saws or </a:t>
                      </a:r>
                      <a:r>
                        <a:rPr lang="en-US" sz="1600" b="0" i="0" u="none" strike="noStrike" dirty="0" smtClean="0">
                          <a:solidFill>
                            <a:srgbClr val="000000"/>
                          </a:solidFill>
                          <a:effectLst/>
                          <a:latin typeface="Calibri" panose="020F0502020204030204" pitchFamily="34" charset="0"/>
                        </a:rPr>
                        <a:t>drills</a:t>
                      </a:r>
                    </a:p>
                    <a:p>
                      <a:pPr algn="ctr" fontAlgn="t"/>
                      <a:endParaRPr lang="en-US" sz="1600" b="0" i="0" u="none" strike="noStrike" dirty="0" smtClean="0">
                        <a:solidFill>
                          <a:srgbClr val="000000"/>
                        </a:solidFill>
                        <a:effectLst/>
                        <a:latin typeface="Calibri" panose="020F0502020204030204" pitchFamily="34" charset="0"/>
                      </a:endParaRPr>
                    </a:p>
                    <a:p>
                      <a:pPr algn="ctr" fontAlgn="t"/>
                      <a:endParaRPr lang="en-US" sz="1600" b="0" i="0" u="none" strike="noStrike" dirty="0" smtClean="0">
                        <a:solidFill>
                          <a:srgbClr val="000000"/>
                        </a:solidFill>
                        <a:effectLst/>
                        <a:latin typeface="Calibri" panose="020F0502020204030204" pitchFamily="34" charset="0"/>
                      </a:endParaRPr>
                    </a:p>
                    <a:p>
                      <a:pPr algn="ctr" fontAlgn="t"/>
                      <a:endParaRPr lang="en-US" sz="1600" b="0" i="0" u="none" strike="noStrike" dirty="0" smtClean="0">
                        <a:solidFill>
                          <a:srgbClr val="000000"/>
                        </a:solidFill>
                        <a:effectLst/>
                        <a:latin typeface="Calibri" panose="020F0502020204030204" pitchFamily="34" charset="0"/>
                      </a:endParaRPr>
                    </a:p>
                    <a:p>
                      <a:pPr algn="ctr" fontAlgn="t"/>
                      <a:endParaRPr lang="en-US" sz="1600" b="0" i="0" u="none" strike="noStrike" dirty="0" smtClean="0">
                        <a:solidFill>
                          <a:srgbClr val="000000"/>
                        </a:solidFill>
                        <a:effectLst/>
                        <a:latin typeface="Calibri" panose="020F0502020204030204" pitchFamily="34" charset="0"/>
                      </a:endParaRPr>
                    </a:p>
                    <a:p>
                      <a:pPr algn="ctr" fontAlgn="t"/>
                      <a:endParaRPr lang="en-US" sz="1600" b="0" i="0" u="none" strike="noStrike" dirty="0" smtClean="0">
                        <a:solidFill>
                          <a:srgbClr val="000000"/>
                        </a:solidFill>
                        <a:effectLst/>
                        <a:latin typeface="Calibri" panose="020F0502020204030204" pitchFamily="34" charset="0"/>
                      </a:endParaRPr>
                    </a:p>
                    <a:p>
                      <a:pPr marL="0" marR="0" indent="0" algn="ctr" defTabSz="914400" rtl="0" eaLnBrk="1" fontAlgn="t"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Calibri" panose="020F0502020204030204" pitchFamily="34" charset="0"/>
                        </a:rPr>
                        <a:t>*picture obtained from www.lhsfna.org</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effectLst/>
                          <a:latin typeface="Calibri" panose="020F0502020204030204" pitchFamily="34" charset="0"/>
                        </a:rPr>
                        <a:t>Use tool equipped with integrated water delivery system that supplies water to cutting surface. Operate and maintain tool in accordance with manufacturer's instructions to minimize dust emissions.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Calibri" panose="020F0502020204030204" pitchFamily="34" charset="0"/>
                        </a:rPr>
                        <a:t>None</a:t>
                      </a:r>
                    </a:p>
                    <a:p>
                      <a:pPr algn="ctr" fontAlgn="b"/>
                      <a:endParaRPr lang="en-US" sz="1600" b="0" i="0" u="none" strike="noStrike" dirty="0" smtClean="0">
                        <a:solidFill>
                          <a:srgbClr val="000000"/>
                        </a:solidFill>
                        <a:effectLst/>
                        <a:latin typeface="Calibri" panose="020F0502020204030204" pitchFamily="34" charset="0"/>
                      </a:endParaRPr>
                    </a:p>
                    <a:p>
                      <a:pPr algn="ctr" fontAlgn="b"/>
                      <a:endParaRPr lang="en-US" sz="1600" b="0" i="0" u="none" strike="noStrike" dirty="0" smtClean="0">
                        <a:solidFill>
                          <a:srgbClr val="000000"/>
                        </a:solidFill>
                        <a:effectLst/>
                        <a:latin typeface="Calibri" panose="020F0502020204030204" pitchFamily="34" charset="0"/>
                      </a:endParaRPr>
                    </a:p>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Calibri" panose="020F0502020204030204" pitchFamily="34" charset="0"/>
                        </a:rPr>
                        <a:t>None</a:t>
                      </a:r>
                    </a:p>
                    <a:p>
                      <a:pPr algn="ctr" fontAlgn="b"/>
                      <a:endParaRPr lang="en-US" sz="1600" b="0" i="0" u="none" strike="noStrike" dirty="0" smtClean="0">
                        <a:solidFill>
                          <a:srgbClr val="000000"/>
                        </a:solidFill>
                        <a:effectLst/>
                        <a:latin typeface="Calibri" panose="020F0502020204030204" pitchFamily="34" charset="0"/>
                      </a:endParaRPr>
                    </a:p>
                    <a:p>
                      <a:pPr algn="ctr" fontAlgn="b"/>
                      <a:endParaRPr lang="en-US" sz="1600" b="0" i="0" u="none" strike="noStrike" dirty="0" smtClean="0">
                        <a:solidFill>
                          <a:srgbClr val="000000"/>
                        </a:solidFill>
                        <a:effectLst/>
                        <a:latin typeface="Calibri" panose="020F0502020204030204" pitchFamily="34" charset="0"/>
                      </a:endParaRPr>
                    </a:p>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1917903"/>
                  </a:ext>
                </a:extLst>
              </a:tr>
              <a:tr h="3423285">
                <a:tc>
                  <a:txBody>
                    <a:bodyPr/>
                    <a:lstStyle/>
                    <a:p>
                      <a:pPr algn="ctr" fontAlgn="t"/>
                      <a:r>
                        <a:rPr lang="en-US" sz="1600" b="0" i="0" u="none" strike="noStrike" dirty="0" smtClean="0">
                          <a:solidFill>
                            <a:srgbClr val="000000"/>
                          </a:solidFill>
                          <a:effectLst/>
                          <a:latin typeface="Calibri" panose="020F0502020204030204" pitchFamily="34" charset="0"/>
                        </a:rPr>
                        <a:t>(</a:t>
                      </a:r>
                      <a:r>
                        <a:rPr lang="en-US" sz="1600" b="0" i="0" u="none" strike="noStrike" dirty="0">
                          <a:solidFill>
                            <a:srgbClr val="000000"/>
                          </a:solidFill>
                          <a:effectLst/>
                          <a:latin typeface="Calibri" panose="020F0502020204030204" pitchFamily="34" charset="0"/>
                        </a:rPr>
                        <a:t>vii) Handheld and </a:t>
                      </a:r>
                      <a:endParaRPr lang="en-US" sz="1600" b="0" i="0" u="none" strike="noStrike" dirty="0" smtClean="0">
                        <a:solidFill>
                          <a:srgbClr val="000000"/>
                        </a:solidFill>
                        <a:effectLst/>
                        <a:latin typeface="Calibri" panose="020F0502020204030204" pitchFamily="34" charset="0"/>
                      </a:endParaRPr>
                    </a:p>
                    <a:p>
                      <a:pPr algn="ctr" fontAlgn="t"/>
                      <a:r>
                        <a:rPr lang="en-US" sz="1600" b="0" i="0" u="none" strike="noStrike" dirty="0" smtClean="0">
                          <a:solidFill>
                            <a:srgbClr val="000000"/>
                          </a:solidFill>
                          <a:effectLst/>
                          <a:latin typeface="Calibri" panose="020F0502020204030204" pitchFamily="34" charset="0"/>
                        </a:rPr>
                        <a:t>stand-mounted </a:t>
                      </a:r>
                      <a:r>
                        <a:rPr lang="en-US" sz="1600" b="0" i="0" u="none" strike="noStrike" dirty="0">
                          <a:solidFill>
                            <a:srgbClr val="000000"/>
                          </a:solidFill>
                          <a:effectLst/>
                          <a:latin typeface="Calibri" panose="020F0502020204030204" pitchFamily="34" charset="0"/>
                        </a:rPr>
                        <a:t>drills (including impact and rotary hammer drills</a:t>
                      </a:r>
                      <a:r>
                        <a:rPr lang="en-US" sz="1600" b="0" i="0" u="none" strike="noStrike" dirty="0" smtClean="0">
                          <a:solidFill>
                            <a:srgbClr val="000000"/>
                          </a:solidFill>
                          <a:effectLst/>
                          <a:latin typeface="Calibri" panose="020F0502020204030204" pitchFamily="34" charset="0"/>
                        </a:rPr>
                        <a:t>)</a:t>
                      </a:r>
                    </a:p>
                    <a:p>
                      <a:pPr algn="ctr" fontAlgn="t"/>
                      <a:endParaRPr lang="en-US" sz="1600" b="0" i="0" u="none" strike="noStrike" dirty="0" smtClean="0">
                        <a:solidFill>
                          <a:srgbClr val="000000"/>
                        </a:solidFill>
                        <a:effectLst/>
                        <a:latin typeface="Calibri" panose="020F0502020204030204" pitchFamily="34" charset="0"/>
                      </a:endParaRPr>
                    </a:p>
                    <a:p>
                      <a:pPr algn="ctr" fontAlgn="t"/>
                      <a:endParaRPr lang="en-US" sz="1600" b="0" i="0" u="none" strike="noStrike" dirty="0" smtClean="0">
                        <a:solidFill>
                          <a:srgbClr val="000000"/>
                        </a:solidFill>
                        <a:effectLst/>
                        <a:latin typeface="Calibri" panose="020F0502020204030204" pitchFamily="34" charset="0"/>
                      </a:endParaRPr>
                    </a:p>
                    <a:p>
                      <a:pPr algn="ctr" fontAlgn="t"/>
                      <a:endParaRPr lang="en-US" sz="1600" b="0" i="0" u="none" strike="noStrike" dirty="0" smtClean="0">
                        <a:solidFill>
                          <a:srgbClr val="000000"/>
                        </a:solidFill>
                        <a:effectLst/>
                        <a:latin typeface="Calibri" panose="020F0502020204030204" pitchFamily="34" charset="0"/>
                      </a:endParaRPr>
                    </a:p>
                    <a:p>
                      <a:pPr algn="ctr" fontAlgn="t"/>
                      <a:endParaRPr lang="en-US" sz="1600" b="0" i="0" u="none" strike="noStrike" dirty="0" smtClean="0">
                        <a:solidFill>
                          <a:srgbClr val="000000"/>
                        </a:solidFill>
                        <a:effectLst/>
                        <a:latin typeface="Calibri" panose="020F0502020204030204" pitchFamily="34" charset="0"/>
                      </a:endParaRPr>
                    </a:p>
                    <a:p>
                      <a:pPr algn="ctr" fontAlgn="t"/>
                      <a:endParaRPr lang="en-US" sz="1600" b="0" i="0" u="none" strike="noStrike" dirty="0" smtClean="0">
                        <a:solidFill>
                          <a:srgbClr val="000000"/>
                        </a:solidFill>
                        <a:effectLst/>
                        <a:latin typeface="Calibri" panose="020F0502020204030204" pitchFamily="34" charset="0"/>
                      </a:endParaRPr>
                    </a:p>
                    <a:p>
                      <a:pPr algn="ctr" fontAlgn="t"/>
                      <a:endParaRPr lang="en-US" sz="1600" b="0" i="0" u="none" strike="noStrike" dirty="0" smtClean="0">
                        <a:solidFill>
                          <a:srgbClr val="000000"/>
                        </a:solidFill>
                        <a:effectLst/>
                        <a:latin typeface="Calibri" panose="020F0502020204030204" pitchFamily="34" charset="0"/>
                      </a:endParaRPr>
                    </a:p>
                    <a:p>
                      <a:pPr algn="ctr" fontAlgn="t"/>
                      <a:endParaRPr lang="en-US" sz="1600" b="0" i="0" u="none" strike="noStrike" dirty="0" smtClean="0">
                        <a:solidFill>
                          <a:srgbClr val="000000"/>
                        </a:solidFill>
                        <a:effectLst/>
                        <a:latin typeface="Calibri" panose="020F0502020204030204" pitchFamily="34" charset="0"/>
                      </a:endParaRPr>
                    </a:p>
                    <a:p>
                      <a:pPr algn="ctr" fontAlgn="t"/>
                      <a:endParaRPr lang="en-US" sz="1600" b="0" i="0" u="none" strike="noStrike" dirty="0" smtClean="0">
                        <a:solidFill>
                          <a:srgbClr val="000000"/>
                        </a:solidFill>
                        <a:effectLst/>
                        <a:latin typeface="Calibri" panose="020F0502020204030204" pitchFamily="34" charset="0"/>
                      </a:endParaRPr>
                    </a:p>
                    <a:p>
                      <a:pPr algn="ctr" fontAlgn="t"/>
                      <a:endParaRPr lang="en-US" sz="1600" b="0" i="0" u="none" strike="noStrike" dirty="0" smtClean="0">
                        <a:solidFill>
                          <a:srgbClr val="000000"/>
                        </a:solidFill>
                        <a:effectLst/>
                        <a:latin typeface="Calibri" panose="020F0502020204030204" pitchFamily="34" charset="0"/>
                      </a:endParaRPr>
                    </a:p>
                    <a:p>
                      <a:pPr algn="ctr" fontAlgn="t"/>
                      <a:r>
                        <a:rPr lang="en-US" sz="1050" b="0" i="0" u="none" strike="noStrike" dirty="0" smtClean="0">
                          <a:solidFill>
                            <a:srgbClr val="000000"/>
                          </a:solidFill>
                          <a:effectLst/>
                          <a:latin typeface="Calibri" panose="020F0502020204030204" pitchFamily="34" charset="0"/>
                        </a:rPr>
                        <a:t>*picture obtained from www.lhsfna.org</a:t>
                      </a:r>
                      <a:endParaRPr lang="en-US" sz="1050" b="0" i="0" u="none" strike="noStrike" dirty="0">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dirty="0">
                          <a:solidFill>
                            <a:srgbClr val="000000"/>
                          </a:solidFill>
                          <a:effectLst/>
                          <a:latin typeface="Calibri" panose="020F0502020204030204" pitchFamily="34" charset="0"/>
                        </a:rPr>
                        <a:t>Use drill equipped with commercially available shroud or cowling with dust collection system. Operate and maintain tool in accordance with manufacturer's instructions to minimize dust emissions. Dust collector must provide the air flow recommended by the tool manufacturer, or greater, and have a filter with 99% or greater efficiency and a filter-cleaning mechanism. Use a HEPA-filtered vacuum when cleaning holes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Calibri" panose="020F0502020204030204" pitchFamily="34" charset="0"/>
                        </a:rPr>
                        <a:t>None</a:t>
                      </a:r>
                    </a:p>
                    <a:p>
                      <a:pPr algn="ctr" fontAlgn="b"/>
                      <a:endParaRPr lang="en-US" sz="1600" b="0" i="0" u="none" strike="noStrike" dirty="0" smtClean="0">
                        <a:solidFill>
                          <a:srgbClr val="000000"/>
                        </a:solidFill>
                        <a:effectLst/>
                        <a:latin typeface="Calibri" panose="020F0502020204030204" pitchFamily="34" charset="0"/>
                      </a:endParaRPr>
                    </a:p>
                    <a:p>
                      <a:pPr algn="ctr" fontAlgn="b"/>
                      <a:endParaRPr lang="en-US" sz="1600" b="0" i="0" u="none" strike="noStrike" dirty="0" smtClean="0">
                        <a:solidFill>
                          <a:srgbClr val="000000"/>
                        </a:solidFill>
                        <a:effectLst/>
                        <a:latin typeface="Calibri" panose="020F0502020204030204" pitchFamily="34" charset="0"/>
                      </a:endParaRPr>
                    </a:p>
                    <a:p>
                      <a:pPr algn="ctr" fontAlgn="b"/>
                      <a:endParaRPr lang="en-US" sz="1600" b="0" i="0" u="none" strike="noStrike" dirty="0" smtClean="0">
                        <a:solidFill>
                          <a:srgbClr val="000000"/>
                        </a:solidFill>
                        <a:effectLst/>
                        <a:latin typeface="Calibri" panose="020F0502020204030204" pitchFamily="34" charset="0"/>
                      </a:endParaRPr>
                    </a:p>
                    <a:p>
                      <a:pPr algn="ctr" fontAlgn="b"/>
                      <a:endParaRPr lang="en-US" sz="1600" b="0" i="0" u="none" strike="noStrike" dirty="0" smtClean="0">
                        <a:solidFill>
                          <a:srgbClr val="000000"/>
                        </a:solidFill>
                        <a:effectLst/>
                        <a:latin typeface="Calibri" panose="020F0502020204030204" pitchFamily="34" charset="0"/>
                      </a:endParaRPr>
                    </a:p>
                    <a:p>
                      <a:pPr algn="ctr" fontAlgn="b"/>
                      <a:endParaRPr lang="en-US" sz="1600" b="0" i="0" u="none" strike="noStrike" dirty="0" smtClean="0">
                        <a:solidFill>
                          <a:srgbClr val="000000"/>
                        </a:solidFill>
                        <a:effectLst/>
                        <a:latin typeface="Calibri" panose="020F0502020204030204" pitchFamily="34" charset="0"/>
                      </a:endParaRPr>
                    </a:p>
                    <a:p>
                      <a:pPr algn="ctr" fontAlgn="b"/>
                      <a:endParaRPr lang="en-US" sz="1600" b="0" i="0" u="none" strike="noStrike" dirty="0" smtClean="0">
                        <a:solidFill>
                          <a:srgbClr val="000000"/>
                        </a:solidFill>
                        <a:effectLst/>
                        <a:latin typeface="Calibri" panose="020F0502020204030204" pitchFamily="34" charset="0"/>
                      </a:endParaRPr>
                    </a:p>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Calibri" panose="020F0502020204030204" pitchFamily="34" charset="0"/>
                        </a:rPr>
                        <a:t>None</a:t>
                      </a:r>
                    </a:p>
                    <a:p>
                      <a:pPr algn="ctr" fontAlgn="b"/>
                      <a:endParaRPr lang="en-US" sz="1600" b="0" i="0" u="none" strike="noStrike" dirty="0" smtClean="0">
                        <a:solidFill>
                          <a:srgbClr val="000000"/>
                        </a:solidFill>
                        <a:effectLst/>
                        <a:latin typeface="Calibri" panose="020F0502020204030204" pitchFamily="34" charset="0"/>
                      </a:endParaRPr>
                    </a:p>
                    <a:p>
                      <a:pPr algn="ctr" fontAlgn="b"/>
                      <a:endParaRPr lang="en-US" sz="1600" b="0" i="0" u="none" strike="noStrike" dirty="0" smtClean="0">
                        <a:solidFill>
                          <a:srgbClr val="000000"/>
                        </a:solidFill>
                        <a:effectLst/>
                        <a:latin typeface="Calibri" panose="020F0502020204030204" pitchFamily="34" charset="0"/>
                      </a:endParaRPr>
                    </a:p>
                    <a:p>
                      <a:pPr algn="ctr" fontAlgn="b"/>
                      <a:endParaRPr lang="en-US" sz="1600" b="0" i="0" u="none" strike="noStrike" dirty="0" smtClean="0">
                        <a:solidFill>
                          <a:srgbClr val="000000"/>
                        </a:solidFill>
                        <a:effectLst/>
                        <a:latin typeface="Calibri" panose="020F0502020204030204" pitchFamily="34" charset="0"/>
                      </a:endParaRPr>
                    </a:p>
                    <a:p>
                      <a:pPr algn="ctr" fontAlgn="b"/>
                      <a:endParaRPr lang="en-US" sz="1600" b="0" i="0" u="none" strike="noStrike" dirty="0" smtClean="0">
                        <a:solidFill>
                          <a:srgbClr val="000000"/>
                        </a:solidFill>
                        <a:effectLst/>
                        <a:latin typeface="Calibri" panose="020F0502020204030204" pitchFamily="34" charset="0"/>
                      </a:endParaRPr>
                    </a:p>
                    <a:p>
                      <a:pPr algn="ctr" fontAlgn="b"/>
                      <a:endParaRPr lang="en-US" sz="1600" b="0" i="0" u="none" strike="noStrike" dirty="0" smtClean="0">
                        <a:solidFill>
                          <a:srgbClr val="000000"/>
                        </a:solidFill>
                        <a:effectLst/>
                        <a:latin typeface="Calibri" panose="020F0502020204030204" pitchFamily="34" charset="0"/>
                      </a:endParaRPr>
                    </a:p>
                    <a:p>
                      <a:pPr algn="ctr" fontAlgn="b"/>
                      <a:endParaRPr lang="en-US" sz="1600" b="0" i="0" u="none" strike="noStrike" dirty="0" smtClean="0">
                        <a:solidFill>
                          <a:srgbClr val="000000"/>
                        </a:solidFill>
                        <a:effectLst/>
                        <a:latin typeface="Calibri" panose="020F0502020204030204" pitchFamily="34" charset="0"/>
                      </a:endParaRPr>
                    </a:p>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140606"/>
                  </a:ext>
                </a:extLst>
              </a:tr>
            </a:tbl>
          </a:graphicData>
        </a:graphic>
      </p:graphicFrame>
      <p:pic>
        <p:nvPicPr>
          <p:cNvPr id="6146" name="Picture 2" descr="Image for Diamond Products M1 Combo Drill Rig Complete Coring from White Ca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5864" y="1974274"/>
            <a:ext cx="2130136" cy="124690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G342219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8991" y="4613565"/>
            <a:ext cx="1963881" cy="1735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93929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t>
            </a:r>
            <a:r>
              <a:rPr lang="en-US" sz="2800" b="1" dirty="0" smtClean="0"/>
              <a:t>activities (vi): </a:t>
            </a:r>
            <a:endParaRPr lang="en-US" sz="3200" dirty="0"/>
          </a:p>
        </p:txBody>
      </p:sp>
      <p:sp>
        <p:nvSpPr>
          <p:cNvPr id="3" name="Content Placeholder 2"/>
          <p:cNvSpPr>
            <a:spLocks noGrp="1"/>
          </p:cNvSpPr>
          <p:nvPr>
            <p:ph idx="1"/>
          </p:nvPr>
        </p:nvSpPr>
        <p:spPr>
          <a:xfrm>
            <a:off x="274638" y="2050473"/>
            <a:ext cx="8564562" cy="4426527"/>
          </a:xfrm>
        </p:spPr>
        <p:txBody>
          <a:bodyPr/>
          <a:lstStyle/>
          <a:p>
            <a:pPr marL="0" indent="0">
              <a:buNone/>
            </a:pPr>
            <a:r>
              <a:rPr lang="en-US" sz="2400" b="1" dirty="0"/>
              <a:t>Rig-mounted core saws or drills </a:t>
            </a:r>
            <a:r>
              <a:rPr lang="en-US" sz="2400" dirty="0"/>
              <a:t>must be equipped with an integrated water delivery system (commercially developed specifically for the type of tool in use) that supplies water to the cutting surface, and must be operated and maintained in accordance with manufacturer’s instructions to minimize dust emissions. </a:t>
            </a:r>
          </a:p>
        </p:txBody>
      </p:sp>
    </p:spTree>
    <p:extLst>
      <p:ext uri="{BB962C8B-B14F-4D97-AF65-F5344CB8AC3E}">
        <p14:creationId xmlns:p14="http://schemas.microsoft.com/office/powerpoint/2010/main" val="13444096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t>
            </a:r>
            <a:r>
              <a:rPr lang="en-US" sz="2800" b="1" dirty="0" smtClean="0"/>
              <a:t>activities (vi):  </a:t>
            </a:r>
            <a:endParaRPr lang="en-US" sz="3200" dirty="0"/>
          </a:p>
        </p:txBody>
      </p:sp>
      <p:sp>
        <p:nvSpPr>
          <p:cNvPr id="3" name="Content Placeholder 2"/>
          <p:cNvSpPr>
            <a:spLocks noGrp="1"/>
          </p:cNvSpPr>
          <p:nvPr>
            <p:ph idx="1"/>
          </p:nvPr>
        </p:nvSpPr>
        <p:spPr>
          <a:xfrm>
            <a:off x="274638" y="2032000"/>
            <a:ext cx="8564562" cy="4331855"/>
          </a:xfrm>
        </p:spPr>
        <p:txBody>
          <a:bodyPr/>
          <a:lstStyle/>
          <a:p>
            <a:pPr marL="0" indent="0">
              <a:buNone/>
            </a:pPr>
            <a:r>
              <a:rPr lang="en-US" sz="2400" dirty="0"/>
              <a:t>Full and proper </a:t>
            </a:r>
            <a:r>
              <a:rPr lang="en-US" sz="2400" dirty="0" smtClean="0"/>
              <a:t>implementation of </a:t>
            </a:r>
            <a:r>
              <a:rPr lang="en-US" sz="2400" dirty="0"/>
              <a:t>water controls on </a:t>
            </a:r>
            <a:r>
              <a:rPr lang="en-US" sz="2400" dirty="0" smtClean="0"/>
              <a:t>rig-mounted </a:t>
            </a:r>
            <a:r>
              <a:rPr lang="en-US" sz="2400" dirty="0"/>
              <a:t>core saws or drills requires the employer to ensure that:</a:t>
            </a:r>
          </a:p>
          <a:p>
            <a:r>
              <a:rPr lang="en-US" sz="2400" dirty="0"/>
              <a:t> An adequate supply of water for dust suppression is used;  </a:t>
            </a:r>
          </a:p>
          <a:p>
            <a:r>
              <a:rPr lang="en-US" sz="2400" dirty="0"/>
              <a:t>The spray nozzles produce a pattern that applies water at the point of dust generation; </a:t>
            </a:r>
          </a:p>
          <a:p>
            <a:r>
              <a:rPr lang="en-US" sz="2400" dirty="0"/>
              <a:t>The spray nozzles are not clogged or damaged; and  </a:t>
            </a:r>
          </a:p>
          <a:p>
            <a:r>
              <a:rPr lang="en-US" sz="2400" dirty="0"/>
              <a:t>All hoses and connections are intact.</a:t>
            </a:r>
          </a:p>
          <a:p>
            <a:endParaRPr lang="en-US" sz="2800" dirty="0"/>
          </a:p>
        </p:txBody>
      </p:sp>
    </p:spTree>
    <p:extLst>
      <p:ext uri="{BB962C8B-B14F-4D97-AF65-F5344CB8AC3E}">
        <p14:creationId xmlns:p14="http://schemas.microsoft.com/office/powerpoint/2010/main" val="191236796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t>
            </a:r>
            <a:r>
              <a:rPr lang="en-US" sz="2800" b="1" dirty="0" smtClean="0"/>
              <a:t>activities (vii): </a:t>
            </a:r>
            <a:endParaRPr lang="en-US" sz="3200" dirty="0"/>
          </a:p>
        </p:txBody>
      </p:sp>
      <p:sp>
        <p:nvSpPr>
          <p:cNvPr id="3" name="Content Placeholder 2"/>
          <p:cNvSpPr>
            <a:spLocks noGrp="1"/>
          </p:cNvSpPr>
          <p:nvPr>
            <p:ph idx="1"/>
          </p:nvPr>
        </p:nvSpPr>
        <p:spPr/>
        <p:txBody>
          <a:bodyPr/>
          <a:lstStyle/>
          <a:p>
            <a:pPr marL="0" indent="0">
              <a:buNone/>
            </a:pPr>
            <a:r>
              <a:rPr lang="en-US" sz="2400" b="1" dirty="0"/>
              <a:t>Handheld and stand-mounted drills </a:t>
            </a:r>
            <a:r>
              <a:rPr lang="en-US" sz="2400" dirty="0"/>
              <a:t>(including impact and rotary hammer drills). Handheld and stand-mounted drills must be equipped with a commercially available shroud or cowling with a dust collection system that provides at least the minimum </a:t>
            </a:r>
            <a:r>
              <a:rPr lang="en-US" sz="2400" dirty="0" smtClean="0"/>
              <a:t>air flow </a:t>
            </a:r>
            <a:r>
              <a:rPr lang="en-US" sz="2400" dirty="0"/>
              <a:t>recommended by the manufacturer. </a:t>
            </a:r>
          </a:p>
          <a:p>
            <a:r>
              <a:rPr lang="en-US" sz="2400" dirty="0"/>
              <a:t>The dust collection system must include a filter cleaning mechanism and be equipped with a filter with 99 percent or greater efficiency. </a:t>
            </a:r>
          </a:p>
          <a:p>
            <a:r>
              <a:rPr lang="en-US" sz="2400" dirty="0"/>
              <a:t>In addition, the tool must be operated and maintained in accordance with manufacturer’s instructions to minimize dust emissions.</a:t>
            </a:r>
          </a:p>
        </p:txBody>
      </p:sp>
    </p:spTree>
    <p:extLst>
      <p:ext uri="{BB962C8B-B14F-4D97-AF65-F5344CB8AC3E}">
        <p14:creationId xmlns:p14="http://schemas.microsoft.com/office/powerpoint/2010/main" val="1556188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4"/>
          <p:cNvSpPr>
            <a:spLocks noGrp="1"/>
          </p:cNvSpPr>
          <p:nvPr>
            <p:ph type="title"/>
          </p:nvPr>
        </p:nvSpPr>
        <p:spPr>
          <a:xfrm>
            <a:off x="457200" y="76200"/>
            <a:ext cx="8382000" cy="990600"/>
          </a:xfrm>
        </p:spPr>
        <p:txBody>
          <a:bodyPr/>
          <a:lstStyle/>
          <a:p>
            <a:r>
              <a:rPr lang="en-US" altLang="en-US" sz="3200" smtClean="0"/>
              <a:t>What are OSHA Standards?</a:t>
            </a:r>
            <a:endParaRPr lang="en-US" altLang="en-US" sz="3200" dirty="0"/>
          </a:p>
        </p:txBody>
      </p:sp>
      <p:sp>
        <p:nvSpPr>
          <p:cNvPr id="30723" name="Content Placeholder 1"/>
          <p:cNvSpPr>
            <a:spLocks noGrp="1"/>
          </p:cNvSpPr>
          <p:nvPr>
            <p:ph sz="half" idx="1"/>
          </p:nvPr>
        </p:nvSpPr>
        <p:spPr>
          <a:xfrm>
            <a:off x="457200" y="1481138"/>
            <a:ext cx="4648200" cy="3776662"/>
          </a:xfrm>
        </p:spPr>
        <p:txBody>
          <a:bodyPr/>
          <a:lstStyle/>
          <a:p>
            <a:pPr marL="109537" indent="0" eaLnBrk="1" hangingPunct="1">
              <a:buFont typeface="Wingdings" panose="05000000000000000000" pitchFamily="2" charset="2"/>
              <a:buNone/>
              <a:defRPr/>
            </a:pPr>
            <a:r>
              <a:rPr lang="en-US" b="1" i="1" smtClean="0"/>
              <a:t>OSHA standards are:</a:t>
            </a:r>
          </a:p>
          <a:p>
            <a:pPr eaLnBrk="1" hangingPunct="1">
              <a:defRPr/>
            </a:pPr>
            <a:r>
              <a:rPr lang="en-US" smtClean="0"/>
              <a:t>Rules that describe the methods employers must use to protect employees from hazards.</a:t>
            </a:r>
          </a:p>
          <a:p>
            <a:pPr eaLnBrk="1" hangingPunct="1">
              <a:defRPr/>
            </a:pPr>
            <a:r>
              <a:rPr lang="en-US" smtClean="0"/>
              <a:t>Designed to protect workers from a wide range of hazards.</a:t>
            </a:r>
            <a:endParaRPr lang="en-US" dirty="0"/>
          </a:p>
        </p:txBody>
      </p:sp>
      <p:sp>
        <p:nvSpPr>
          <p:cNvPr id="3" name="TextBox 2"/>
          <p:cNvSpPr txBox="1"/>
          <p:nvPr/>
        </p:nvSpPr>
        <p:spPr>
          <a:xfrm>
            <a:off x="1409700" y="5620305"/>
            <a:ext cx="6477000" cy="1200329"/>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a:spAutoFit/>
          </a:bodyPr>
          <a:lstStyle/>
          <a:p>
            <a:pPr algn="ctr" eaLnBrk="1" hangingPunct="1">
              <a:defRPr/>
            </a:pPr>
            <a:r>
              <a:rPr lang="en-US" dirty="0" smtClean="0">
                <a:latin typeface="+mj-lt"/>
                <a:cs typeface="+mn-cs"/>
              </a:rPr>
              <a:t>Where there are no specific standards, employers must comply with the General Duty Clause of the OSH Act.</a:t>
            </a:r>
            <a:endParaRPr lang="en-US" dirty="0">
              <a:latin typeface="+mj-lt"/>
              <a:cs typeface="+mn-cs"/>
            </a:endParaRP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59709980"/>
      </p:ext>
    </p:extLst>
  </p:cSld>
  <p:clrMapOvr>
    <a:masterClrMapping/>
  </p:clrMapOvr>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t>
            </a:r>
            <a:r>
              <a:rPr lang="en-US" sz="2800" b="1" dirty="0" smtClean="0"/>
              <a:t>activities (vii):  </a:t>
            </a:r>
            <a:endParaRPr lang="en-US" sz="3200" dirty="0"/>
          </a:p>
        </p:txBody>
      </p:sp>
      <p:sp>
        <p:nvSpPr>
          <p:cNvPr id="3" name="Content Placeholder 2"/>
          <p:cNvSpPr>
            <a:spLocks noGrp="1"/>
          </p:cNvSpPr>
          <p:nvPr>
            <p:ph idx="1"/>
          </p:nvPr>
        </p:nvSpPr>
        <p:spPr/>
        <p:txBody>
          <a:bodyPr/>
          <a:lstStyle/>
          <a:p>
            <a:pPr marL="0" indent="0">
              <a:buNone/>
            </a:pPr>
            <a:r>
              <a:rPr lang="en-US" sz="2400" dirty="0"/>
              <a:t>Full and proper implementation of dust collection systems on handheld drills requires the employer to ensure that:</a:t>
            </a:r>
          </a:p>
          <a:p>
            <a:r>
              <a:rPr lang="en-US" sz="2400" dirty="0"/>
              <a:t> The shroud or cowling is intact and installed in accordance with the manufacturer’s instructions; </a:t>
            </a:r>
          </a:p>
          <a:p>
            <a:r>
              <a:rPr lang="en-US" sz="2400" dirty="0"/>
              <a:t>The hose connecting the tool to the vacuum is intact and without kinks or tight bends; </a:t>
            </a:r>
          </a:p>
          <a:p>
            <a:r>
              <a:rPr lang="en-US" sz="2400" dirty="0"/>
              <a:t>The filter(s) on the vacuum are cleaned or changed in accordance with the manufacturer’s instructions; and  </a:t>
            </a:r>
          </a:p>
          <a:p>
            <a:r>
              <a:rPr lang="en-US" sz="2400" dirty="0"/>
              <a:t>The dust collection bags are emptied to avoid overfilling.</a:t>
            </a:r>
          </a:p>
        </p:txBody>
      </p:sp>
    </p:spTree>
    <p:extLst>
      <p:ext uri="{BB962C8B-B14F-4D97-AF65-F5344CB8AC3E}">
        <p14:creationId xmlns:p14="http://schemas.microsoft.com/office/powerpoint/2010/main" val="404013583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activities</a:t>
            </a:r>
            <a:r>
              <a:rPr lang="en-US" sz="2800" b="1" dirty="0" smtClean="0"/>
              <a:t>:            </a:t>
            </a:r>
            <a:endParaRPr lang="en-US" sz="3200" dirty="0"/>
          </a:p>
        </p:txBody>
      </p:sp>
      <p:sp>
        <p:nvSpPr>
          <p:cNvPr id="3" name="Content Placeholder 2"/>
          <p:cNvSpPr>
            <a:spLocks noGrp="1"/>
          </p:cNvSpPr>
          <p:nvPr>
            <p:ph idx="1"/>
          </p:nvPr>
        </p:nvSpPr>
        <p:spPr>
          <a:xfrm>
            <a:off x="256165" y="2005157"/>
            <a:ext cx="8435253" cy="4183207"/>
          </a:xfrm>
        </p:spPr>
        <p:txBody>
          <a:bodyPr/>
          <a:lstStyle/>
          <a:p>
            <a:pPr>
              <a:buFont typeface="Arial" panose="020B0604020202020204" pitchFamily="34" charset="0"/>
              <a:buChar char="•"/>
            </a:pPr>
            <a:r>
              <a:rPr lang="en-US" sz="2400" dirty="0"/>
              <a:t>A HEPA-filtered vacuum must be used when cleaning holes. Compressed air can be used to clean holes when used in conjunction with a HEPA-filtered vacuum to capture the dust or a hole cleaning kit designed for use with compressed air.</a:t>
            </a:r>
          </a:p>
          <a:p>
            <a:pPr>
              <a:buFont typeface="Arial" panose="020B0604020202020204" pitchFamily="34" charset="0"/>
              <a:buChar char="•"/>
            </a:pPr>
            <a:r>
              <a:rPr lang="en-US" sz="2400" dirty="0"/>
              <a:t>When using handheld and stand-mounted drills indoors or in enclosed areas (areas where airborne dust can buildup, such as a structure with a roof and three walls), employers must provide additional exhaust, as needed to minimize the accumulation of visible airborne dust. </a:t>
            </a:r>
          </a:p>
        </p:txBody>
      </p:sp>
    </p:spTree>
    <p:extLst>
      <p:ext uri="{BB962C8B-B14F-4D97-AF65-F5344CB8AC3E}">
        <p14:creationId xmlns:p14="http://schemas.microsoft.com/office/powerpoint/2010/main" val="4645063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activities</a:t>
            </a:r>
            <a:r>
              <a:rPr lang="en-US" sz="2800" b="1" dirty="0" smtClean="0"/>
              <a:t>:             </a:t>
            </a:r>
            <a:endParaRPr lang="en-US" sz="3200" dirty="0"/>
          </a:p>
        </p:txBody>
      </p:sp>
      <p:sp>
        <p:nvSpPr>
          <p:cNvPr id="3" name="Content Placeholder 2"/>
          <p:cNvSpPr>
            <a:spLocks noGrp="1"/>
          </p:cNvSpPr>
          <p:nvPr>
            <p:ph idx="1"/>
          </p:nvPr>
        </p:nvSpPr>
        <p:spPr>
          <a:xfrm>
            <a:off x="554182" y="2096656"/>
            <a:ext cx="7721600" cy="4380344"/>
          </a:xfrm>
        </p:spPr>
        <p:txBody>
          <a:bodyPr/>
          <a:lstStyle/>
          <a:p>
            <a:pPr marL="0" indent="0">
              <a:buNone/>
            </a:pPr>
            <a:r>
              <a:rPr lang="en-US" sz="2400" dirty="0"/>
              <a:t>Respiratory protection is not required when using handheld or stand-mounted drills equipped with a dust collection system, including for overhead drilling, regardless of task duration. </a:t>
            </a:r>
          </a:p>
        </p:txBody>
      </p:sp>
    </p:spTree>
    <p:extLst>
      <p:ext uri="{BB962C8B-B14F-4D97-AF65-F5344CB8AC3E}">
        <p14:creationId xmlns:p14="http://schemas.microsoft.com/office/powerpoint/2010/main" val="157650955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t>
            </a:r>
            <a:r>
              <a:rPr lang="en-US" sz="2800" b="1" dirty="0" smtClean="0"/>
              <a:t>activities (vi):   </a:t>
            </a:r>
            <a:endParaRPr lang="en-US" sz="3200" dirty="0"/>
          </a:p>
        </p:txBody>
      </p:sp>
      <p:sp>
        <p:nvSpPr>
          <p:cNvPr id="3" name="Content Placeholder 2"/>
          <p:cNvSpPr>
            <a:spLocks noGrp="1"/>
          </p:cNvSpPr>
          <p:nvPr>
            <p:ph idx="1"/>
          </p:nvPr>
        </p:nvSpPr>
        <p:spPr/>
        <p:txBody>
          <a:bodyPr/>
          <a:lstStyle/>
          <a:p>
            <a:r>
              <a:rPr lang="en-US" sz="2400" dirty="0"/>
              <a:t>When using </a:t>
            </a:r>
            <a:r>
              <a:rPr lang="en-US" sz="2400" b="1" dirty="0"/>
              <a:t>rig-mounted core saws or drills </a:t>
            </a:r>
            <a:r>
              <a:rPr lang="en-US" sz="2400" dirty="0"/>
              <a:t>indoors or in enclosed areas (areas where airborne dust can buildup, such as a structure with a roof and three walls), employers must provide additional exhaust, as needed to minimize the accumulation of visible airborne dust. See the section on Indoors or Enclosed Areas for more information. </a:t>
            </a:r>
          </a:p>
          <a:p>
            <a:endParaRPr lang="en-US" sz="2400" dirty="0"/>
          </a:p>
          <a:p>
            <a:r>
              <a:rPr lang="en-US" sz="2400" dirty="0"/>
              <a:t>Respiratory protection is not required for work with rig-mounted core saws or drills regardless of task duration.</a:t>
            </a:r>
          </a:p>
        </p:txBody>
      </p:sp>
    </p:spTree>
    <p:extLst>
      <p:ext uri="{BB962C8B-B14F-4D97-AF65-F5344CB8AC3E}">
        <p14:creationId xmlns:p14="http://schemas.microsoft.com/office/powerpoint/2010/main" val="73562796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t>
            </a:r>
            <a:r>
              <a:rPr lang="en-US" sz="2800" b="1" dirty="0" smtClean="0"/>
              <a:t>activities (vii):   </a:t>
            </a:r>
            <a:endParaRPr lang="en-US" sz="3200" dirty="0"/>
          </a:p>
        </p:txBody>
      </p:sp>
      <p:sp>
        <p:nvSpPr>
          <p:cNvPr id="3" name="Content Placeholder 2"/>
          <p:cNvSpPr>
            <a:spLocks noGrp="1"/>
          </p:cNvSpPr>
          <p:nvPr>
            <p:ph idx="1"/>
          </p:nvPr>
        </p:nvSpPr>
        <p:spPr>
          <a:xfrm>
            <a:off x="274638" y="2096655"/>
            <a:ext cx="8564562" cy="4380345"/>
          </a:xfrm>
        </p:spPr>
        <p:txBody>
          <a:bodyPr/>
          <a:lstStyle/>
          <a:p>
            <a:pPr marL="0" lvl="0" indent="0">
              <a:buNone/>
            </a:pPr>
            <a:r>
              <a:rPr lang="en-US" sz="2400" dirty="0"/>
              <a:t>Full and proper implementation of dust collection systems on handheld drills requires the employer to ensure that:</a:t>
            </a:r>
          </a:p>
          <a:p>
            <a:pPr lvl="0"/>
            <a:r>
              <a:rPr lang="en-US" sz="2400" dirty="0"/>
              <a:t> The shroud or cowling is intact and installed in accordance with the manufacturer’s instructions; The hose connecting the tool to the vacuum is intact and without kinks or tight bends;  </a:t>
            </a:r>
          </a:p>
          <a:p>
            <a:pPr lvl="0"/>
            <a:r>
              <a:rPr lang="en-US" sz="2400" dirty="0"/>
              <a:t>The filter(s) on the vacuum are cleaned or changed in accordance with the manufacturer’s instructions; and  </a:t>
            </a:r>
          </a:p>
          <a:p>
            <a:pPr lvl="0"/>
            <a:r>
              <a:rPr lang="en-US" sz="2400" dirty="0"/>
              <a:t>The dust collection bags are emptied to avoid overfilling.</a:t>
            </a:r>
          </a:p>
          <a:p>
            <a:endParaRPr lang="en-US" sz="2800" dirty="0"/>
          </a:p>
        </p:txBody>
      </p:sp>
    </p:spTree>
    <p:extLst>
      <p:ext uri="{BB962C8B-B14F-4D97-AF65-F5344CB8AC3E}">
        <p14:creationId xmlns:p14="http://schemas.microsoft.com/office/powerpoint/2010/main" val="145594287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activities: </a:t>
            </a:r>
            <a:r>
              <a:rPr lang="en-US" sz="2800" b="1" dirty="0" smtClean="0"/>
              <a:t>             </a:t>
            </a:r>
            <a:endParaRPr lang="en-US" sz="3200" dirty="0"/>
          </a:p>
        </p:txBody>
      </p:sp>
      <p:graphicFrame>
        <p:nvGraphicFramePr>
          <p:cNvPr id="4" name="Content Placeholder 3" title="Image of drills and respirators"/>
          <p:cNvGraphicFramePr>
            <a:graphicFrameLocks noGrp="1"/>
          </p:cNvGraphicFramePr>
          <p:nvPr>
            <p:ph idx="1"/>
            <p:extLst/>
          </p:nvPr>
        </p:nvGraphicFramePr>
        <p:xfrm>
          <a:off x="0" y="1465208"/>
          <a:ext cx="9144000" cy="5392792"/>
        </p:xfrm>
        <a:graphic>
          <a:graphicData uri="http://schemas.openxmlformats.org/drawingml/2006/table">
            <a:tbl>
              <a:tblPr firstRow="1"/>
              <a:tblGrid>
                <a:gridCol w="2342837">
                  <a:extLst>
                    <a:ext uri="{9D8B030D-6E8A-4147-A177-3AD203B41FA5}">
                      <a16:colId xmlns:a16="http://schemas.microsoft.com/office/drawing/2014/main" val="3594815692"/>
                    </a:ext>
                  </a:extLst>
                </a:gridCol>
                <a:gridCol w="3040293">
                  <a:extLst>
                    <a:ext uri="{9D8B030D-6E8A-4147-A177-3AD203B41FA5}">
                      <a16:colId xmlns:a16="http://schemas.microsoft.com/office/drawing/2014/main" val="2635536619"/>
                    </a:ext>
                  </a:extLst>
                </a:gridCol>
                <a:gridCol w="1918316">
                  <a:extLst>
                    <a:ext uri="{9D8B030D-6E8A-4147-A177-3AD203B41FA5}">
                      <a16:colId xmlns:a16="http://schemas.microsoft.com/office/drawing/2014/main" val="3181629778"/>
                    </a:ext>
                  </a:extLst>
                </a:gridCol>
                <a:gridCol w="1842554">
                  <a:extLst>
                    <a:ext uri="{9D8B030D-6E8A-4147-A177-3AD203B41FA5}">
                      <a16:colId xmlns:a16="http://schemas.microsoft.com/office/drawing/2014/main" val="415590508"/>
                    </a:ext>
                  </a:extLst>
                </a:gridCol>
              </a:tblGrid>
              <a:tr h="2626526">
                <a:tc>
                  <a:txBody>
                    <a:bodyPr/>
                    <a:lstStyle/>
                    <a:p>
                      <a:pPr algn="ctr" fontAlgn="t"/>
                      <a:r>
                        <a:rPr lang="en-US" sz="1800" b="0" i="0" u="none" strike="noStrike" dirty="0" smtClean="0">
                          <a:solidFill>
                            <a:srgbClr val="000000"/>
                          </a:solidFill>
                          <a:effectLst/>
                          <a:latin typeface="Calibri" panose="020F0502020204030204" pitchFamily="34" charset="0"/>
                        </a:rPr>
                        <a:t>(</a:t>
                      </a:r>
                      <a:r>
                        <a:rPr lang="en-US" sz="1800" b="0" i="0" u="none" strike="noStrike" dirty="0">
                          <a:solidFill>
                            <a:srgbClr val="000000"/>
                          </a:solidFill>
                          <a:effectLst/>
                          <a:latin typeface="Calibri" panose="020F0502020204030204" pitchFamily="34" charset="0"/>
                        </a:rPr>
                        <a:t>viii) Dowel drilling rigs for </a:t>
                      </a:r>
                      <a:r>
                        <a:rPr lang="en-US" sz="1800" b="0" i="0" u="none" strike="noStrike" dirty="0" smtClean="0">
                          <a:solidFill>
                            <a:srgbClr val="000000"/>
                          </a:solidFill>
                          <a:effectLst/>
                          <a:latin typeface="Calibri" panose="020F0502020204030204" pitchFamily="34" charset="0"/>
                        </a:rPr>
                        <a:t>concrete</a:t>
                      </a:r>
                    </a:p>
                    <a:p>
                      <a:pPr algn="ctr" fontAlgn="t"/>
                      <a:endParaRPr lang="en-US" sz="1800" b="0" i="0" u="none" strike="noStrike" dirty="0" smtClean="0">
                        <a:solidFill>
                          <a:srgbClr val="000000"/>
                        </a:solidFill>
                        <a:effectLst/>
                        <a:latin typeface="Calibri" panose="020F0502020204030204" pitchFamily="34" charset="0"/>
                      </a:endParaRPr>
                    </a:p>
                    <a:p>
                      <a:pPr algn="ctr" fontAlgn="t"/>
                      <a:endParaRPr lang="en-US" sz="1800" b="0" i="0" u="none" strike="noStrike" dirty="0" smtClean="0">
                        <a:solidFill>
                          <a:srgbClr val="000000"/>
                        </a:solidFill>
                        <a:effectLst/>
                        <a:latin typeface="Calibri" panose="020F0502020204030204" pitchFamily="34" charset="0"/>
                      </a:endParaRPr>
                    </a:p>
                    <a:p>
                      <a:pPr algn="ctr" fontAlgn="t"/>
                      <a:endParaRPr lang="en-US" sz="1800" b="0" i="0" u="none" strike="noStrike" dirty="0" smtClean="0">
                        <a:solidFill>
                          <a:srgbClr val="000000"/>
                        </a:solidFill>
                        <a:effectLst/>
                        <a:latin typeface="Calibri" panose="020F0502020204030204" pitchFamily="34" charset="0"/>
                      </a:endParaRPr>
                    </a:p>
                    <a:p>
                      <a:pPr algn="ctr" fontAlgn="t"/>
                      <a:endParaRPr lang="en-US" sz="1800" b="0" i="0" u="none" strike="noStrike" dirty="0" smtClean="0">
                        <a:solidFill>
                          <a:srgbClr val="000000"/>
                        </a:solidFill>
                        <a:effectLst/>
                        <a:latin typeface="Calibri" panose="020F0502020204030204" pitchFamily="34" charset="0"/>
                      </a:endParaRPr>
                    </a:p>
                    <a:p>
                      <a:pPr algn="ctr" fontAlgn="t"/>
                      <a:endParaRPr lang="en-US" sz="1800" b="0" i="0" u="none" strike="noStrike" dirty="0" smtClean="0">
                        <a:solidFill>
                          <a:srgbClr val="000000"/>
                        </a:solidFill>
                        <a:effectLst/>
                        <a:latin typeface="Calibri" panose="020F0502020204030204" pitchFamily="34" charset="0"/>
                      </a:endParaRPr>
                    </a:p>
                    <a:p>
                      <a:pPr algn="ctr" fontAlgn="t"/>
                      <a:endParaRPr lang="en-US" sz="1800" b="0" i="0" u="none" strike="noStrike" dirty="0" smtClean="0">
                        <a:solidFill>
                          <a:srgbClr val="000000"/>
                        </a:solidFill>
                        <a:effectLst/>
                        <a:latin typeface="Calibri" panose="020F0502020204030204" pitchFamily="34" charset="0"/>
                      </a:endParaRPr>
                    </a:p>
                    <a:p>
                      <a:pPr algn="ctr" fontAlgn="t"/>
                      <a:endParaRPr lang="en-US" sz="1800" b="0" i="0" u="none" strike="noStrike" dirty="0" smtClean="0">
                        <a:solidFill>
                          <a:srgbClr val="000000"/>
                        </a:solidFill>
                        <a:effectLst/>
                        <a:latin typeface="Calibri" panose="020F0502020204030204" pitchFamily="34" charset="0"/>
                      </a:endParaRPr>
                    </a:p>
                    <a:p>
                      <a:pPr algn="ctr" fontAlgn="t"/>
                      <a:r>
                        <a:rPr lang="en-US" sz="1050" b="0" i="0" u="none" strike="noStrike" dirty="0" smtClean="0">
                          <a:solidFill>
                            <a:srgbClr val="000000"/>
                          </a:solidFill>
                          <a:effectLst/>
                          <a:latin typeface="Calibri" panose="020F0502020204030204" pitchFamily="34" charset="0"/>
                        </a:rPr>
                        <a:t>*picture obtained from www.lhsfna.org</a:t>
                      </a:r>
                      <a:endParaRPr lang="en-US" sz="1050" b="0" i="0" u="none" strike="noStrike" dirty="0">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800" b="0" i="0" u="none" strike="noStrike" dirty="0">
                          <a:solidFill>
                            <a:srgbClr val="000000"/>
                          </a:solidFill>
                          <a:effectLst/>
                          <a:latin typeface="Calibri" panose="020F0502020204030204" pitchFamily="34" charset="0"/>
                        </a:rPr>
                        <a:t>For tasks performed outdoors only: Use shroud around drill bit with a dust collection system. Dust collector must have a filter with 99% or greater efficiency and a filter-cleaning mechanism. </a:t>
                      </a:r>
                      <a:endParaRPr lang="en-US" sz="1800" b="0" i="0" u="none" strike="noStrike" dirty="0" smtClean="0">
                        <a:solidFill>
                          <a:srgbClr val="000000"/>
                        </a:solidFill>
                        <a:effectLst/>
                        <a:latin typeface="Calibri" panose="020F0502020204030204" pitchFamily="34" charset="0"/>
                      </a:endParaRPr>
                    </a:p>
                    <a:p>
                      <a:pPr algn="l" fontAlgn="t"/>
                      <a:r>
                        <a:rPr lang="en-US" sz="1800" b="0" i="0" u="none" strike="noStrike" dirty="0" smtClean="0">
                          <a:solidFill>
                            <a:srgbClr val="000000"/>
                          </a:solidFill>
                          <a:effectLst/>
                          <a:latin typeface="Calibri" panose="020F0502020204030204" pitchFamily="34" charset="0"/>
                        </a:rPr>
                        <a:t>Use </a:t>
                      </a:r>
                      <a:r>
                        <a:rPr lang="en-US" sz="1800" b="0" i="0" u="none" strike="noStrike" dirty="0">
                          <a:solidFill>
                            <a:srgbClr val="000000"/>
                          </a:solidFill>
                          <a:effectLst/>
                          <a:latin typeface="Calibri" panose="020F0502020204030204" pitchFamily="34" charset="0"/>
                        </a:rPr>
                        <a:t>a HEPA-filtered vacuum when cleaning </a:t>
                      </a:r>
                      <a:r>
                        <a:rPr lang="en-US" sz="1800" b="0" i="0" u="none" strike="noStrike" dirty="0" smtClean="0">
                          <a:solidFill>
                            <a:srgbClr val="000000"/>
                          </a:solidFill>
                          <a:effectLst/>
                          <a:latin typeface="Calibri" panose="020F0502020204030204" pitchFamily="34" charset="0"/>
                        </a:rPr>
                        <a:t>holes.</a:t>
                      </a:r>
                      <a:endParaRPr lang="en-US" sz="1800" b="0" i="0" u="none" strike="noStrike" dirty="0">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panose="020F0502020204030204" pitchFamily="34" charset="0"/>
                        </a:rPr>
                        <a:t>APF 10</a:t>
                      </a:r>
                    </a:p>
                    <a:p>
                      <a:pPr algn="ctr" fontAlgn="b"/>
                      <a:endParaRPr lang="en-US" sz="1800" b="0" i="0" u="none" strike="noStrike" dirty="0" smtClean="0">
                        <a:solidFill>
                          <a:srgbClr val="000000"/>
                        </a:solidFill>
                        <a:effectLst/>
                        <a:latin typeface="Calibri" panose="020F0502020204030204" pitchFamily="34" charset="0"/>
                      </a:endParaRPr>
                    </a:p>
                    <a:p>
                      <a:pPr algn="ctr" fontAlgn="b"/>
                      <a:endParaRPr lang="en-US" sz="1800" b="0" i="0" u="none" strike="noStrike" dirty="0" smtClean="0">
                        <a:solidFill>
                          <a:srgbClr val="000000"/>
                        </a:solidFill>
                        <a:effectLst/>
                        <a:latin typeface="Calibri" panose="020F0502020204030204" pitchFamily="34" charset="0"/>
                      </a:endParaRPr>
                    </a:p>
                    <a:p>
                      <a:pPr algn="ctr" fontAlgn="b"/>
                      <a:endParaRPr lang="en-US" sz="1800" b="0" i="0" u="none" strike="noStrike" dirty="0" smtClean="0">
                        <a:solidFill>
                          <a:srgbClr val="000000"/>
                        </a:solidFill>
                        <a:effectLst/>
                        <a:latin typeface="Calibri" panose="020F0502020204030204" pitchFamily="34" charset="0"/>
                      </a:endParaRPr>
                    </a:p>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APF </a:t>
                      </a:r>
                      <a:r>
                        <a:rPr lang="en-US" sz="1800" b="0" i="0" u="none" strike="noStrike" dirty="0" smtClean="0">
                          <a:solidFill>
                            <a:srgbClr val="000000"/>
                          </a:solidFill>
                          <a:effectLst/>
                          <a:latin typeface="Calibri" panose="020F0502020204030204" pitchFamily="34" charset="0"/>
                        </a:rPr>
                        <a:t>10</a:t>
                      </a:r>
                    </a:p>
                    <a:p>
                      <a:pPr algn="ctr" fontAlgn="b"/>
                      <a:endParaRPr lang="en-US" sz="1800" b="0" i="0" u="none" strike="noStrike" dirty="0" smtClean="0">
                        <a:solidFill>
                          <a:srgbClr val="000000"/>
                        </a:solidFill>
                        <a:effectLst/>
                        <a:latin typeface="Calibri" panose="020F0502020204030204" pitchFamily="34" charset="0"/>
                      </a:endParaRPr>
                    </a:p>
                    <a:p>
                      <a:pPr algn="ctr" fontAlgn="b"/>
                      <a:endParaRPr lang="en-US" sz="1800" b="0" i="0" u="none" strike="noStrike" dirty="0" smtClean="0">
                        <a:solidFill>
                          <a:srgbClr val="000000"/>
                        </a:solidFill>
                        <a:effectLst/>
                        <a:latin typeface="Calibri" panose="020F0502020204030204" pitchFamily="34" charset="0"/>
                      </a:endParaRPr>
                    </a:p>
                    <a:p>
                      <a:pPr algn="ctr" fontAlgn="b"/>
                      <a:endParaRPr lang="en-US" sz="1800" b="0" i="0" u="none" strike="noStrike" dirty="0" smtClean="0">
                        <a:solidFill>
                          <a:srgbClr val="000000"/>
                        </a:solidFill>
                        <a:effectLst/>
                        <a:latin typeface="Calibri" panose="020F0502020204030204" pitchFamily="34" charset="0"/>
                      </a:endParaRPr>
                    </a:p>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9449108"/>
                  </a:ext>
                </a:extLst>
              </a:tr>
              <a:tr h="2754367">
                <a:tc>
                  <a:txBody>
                    <a:bodyPr/>
                    <a:lstStyle/>
                    <a:p>
                      <a:pPr algn="ctr" fontAlgn="t"/>
                      <a:r>
                        <a:rPr lang="en-US" sz="1800" b="0" i="0" u="none" strike="noStrike" dirty="0" smtClean="0">
                          <a:solidFill>
                            <a:srgbClr val="000000"/>
                          </a:solidFill>
                          <a:effectLst/>
                          <a:latin typeface="Calibri" panose="020F0502020204030204" pitchFamily="34" charset="0"/>
                        </a:rPr>
                        <a:t>(</a:t>
                      </a:r>
                      <a:r>
                        <a:rPr lang="en-US" sz="1800" b="0" i="0" u="none" strike="noStrike" dirty="0">
                          <a:solidFill>
                            <a:srgbClr val="000000"/>
                          </a:solidFill>
                          <a:effectLst/>
                          <a:latin typeface="Calibri" panose="020F0502020204030204" pitchFamily="34" charset="0"/>
                        </a:rPr>
                        <a:t>ix) Vehicle-mounted drilling rigs for rock and </a:t>
                      </a:r>
                      <a:r>
                        <a:rPr lang="en-US" sz="1800" b="0" i="0" u="none" strike="noStrike" dirty="0" smtClean="0">
                          <a:solidFill>
                            <a:srgbClr val="000000"/>
                          </a:solidFill>
                          <a:effectLst/>
                          <a:latin typeface="Calibri" panose="020F0502020204030204" pitchFamily="34" charset="0"/>
                        </a:rPr>
                        <a:t>concrete</a:t>
                      </a:r>
                    </a:p>
                    <a:p>
                      <a:pPr algn="ctr" fontAlgn="t"/>
                      <a:endParaRPr lang="en-US" sz="1800" b="0" i="0" u="none" strike="noStrike" dirty="0" smtClean="0">
                        <a:solidFill>
                          <a:srgbClr val="000000"/>
                        </a:solidFill>
                        <a:effectLst/>
                        <a:latin typeface="Calibri" panose="020F0502020204030204" pitchFamily="34" charset="0"/>
                      </a:endParaRPr>
                    </a:p>
                    <a:p>
                      <a:pPr algn="ctr" fontAlgn="t"/>
                      <a:endParaRPr lang="en-US" sz="1800" b="0" i="0" u="none" strike="noStrike" dirty="0" smtClean="0">
                        <a:solidFill>
                          <a:srgbClr val="000000"/>
                        </a:solidFill>
                        <a:effectLst/>
                        <a:latin typeface="Calibri" panose="020F0502020204030204" pitchFamily="34" charset="0"/>
                      </a:endParaRPr>
                    </a:p>
                    <a:p>
                      <a:pPr algn="ctr" fontAlgn="t"/>
                      <a:endParaRPr lang="en-US" sz="1800" b="0" i="0" u="none" strike="noStrike" dirty="0" smtClean="0">
                        <a:solidFill>
                          <a:srgbClr val="000000"/>
                        </a:solidFill>
                        <a:effectLst/>
                        <a:latin typeface="Calibri" panose="020F0502020204030204" pitchFamily="34" charset="0"/>
                      </a:endParaRPr>
                    </a:p>
                    <a:p>
                      <a:pPr algn="ctr" fontAlgn="t"/>
                      <a:endParaRPr lang="en-US" sz="1800" b="0" i="0" u="none" strike="noStrike" dirty="0" smtClean="0">
                        <a:solidFill>
                          <a:srgbClr val="000000"/>
                        </a:solidFill>
                        <a:effectLst/>
                        <a:latin typeface="Calibri" panose="020F0502020204030204" pitchFamily="34" charset="0"/>
                      </a:endParaRPr>
                    </a:p>
                    <a:p>
                      <a:pPr algn="ctr" fontAlgn="t"/>
                      <a:endParaRPr lang="en-US" sz="1800" b="0" i="0" u="none" strike="noStrike" dirty="0" smtClean="0">
                        <a:solidFill>
                          <a:srgbClr val="000000"/>
                        </a:solidFill>
                        <a:effectLst/>
                        <a:latin typeface="Calibri" panose="020F0502020204030204" pitchFamily="34" charset="0"/>
                      </a:endParaRPr>
                    </a:p>
                    <a:p>
                      <a:pPr algn="ctr" fontAlgn="t"/>
                      <a:endParaRPr lang="en-US" sz="1800" b="0" i="0" u="none" strike="noStrike" dirty="0" smtClean="0">
                        <a:solidFill>
                          <a:srgbClr val="000000"/>
                        </a:solidFill>
                        <a:effectLst/>
                        <a:latin typeface="Calibri" panose="020F0502020204030204" pitchFamily="34" charset="0"/>
                      </a:endParaRPr>
                    </a:p>
                    <a:p>
                      <a:pPr algn="ctr" fontAlgn="t"/>
                      <a:r>
                        <a:rPr lang="en-US" sz="1100" b="0" i="0" u="none" strike="noStrike" dirty="0" smtClean="0">
                          <a:solidFill>
                            <a:srgbClr val="000000"/>
                          </a:solidFill>
                          <a:effectLst/>
                          <a:latin typeface="Calibri" panose="020F0502020204030204" pitchFamily="34" charset="0"/>
                        </a:rPr>
                        <a:t>*picture obtained from www.lhsfna.org</a:t>
                      </a:r>
                      <a:endParaRPr lang="en-US" sz="1100" b="0" i="0" u="none" strike="noStrike" dirty="0">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800" b="0" i="0" u="none" strike="noStrike" dirty="0">
                          <a:solidFill>
                            <a:srgbClr val="000000"/>
                          </a:solidFill>
                          <a:effectLst/>
                          <a:latin typeface="Calibri" panose="020F0502020204030204" pitchFamily="34" charset="0"/>
                        </a:rPr>
                        <a:t>Use dust collection system with close capture hood or shroud around drill bit with a low-flow water spray to wet the dust at the discharge point from the dust </a:t>
                      </a:r>
                      <a:r>
                        <a:rPr lang="en-US" sz="1800" b="0" i="0" u="none" strike="noStrike" dirty="0" smtClean="0">
                          <a:solidFill>
                            <a:srgbClr val="000000"/>
                          </a:solidFill>
                          <a:effectLst/>
                          <a:latin typeface="Calibri" panose="020F0502020204030204" pitchFamily="34" charset="0"/>
                        </a:rPr>
                        <a:t>collector;</a:t>
                      </a:r>
                      <a:r>
                        <a:rPr lang="en-US" sz="1800" b="0" i="0" u="none" strike="noStrike" baseline="0" dirty="0" smtClean="0">
                          <a:solidFill>
                            <a:srgbClr val="000000"/>
                          </a:solidFill>
                          <a:effectLst/>
                          <a:latin typeface="Calibri" panose="020F0502020204030204" pitchFamily="34" charset="0"/>
                        </a:rPr>
                        <a:t> or</a:t>
                      </a:r>
                    </a:p>
                    <a:p>
                      <a:pPr algn="l" fontAlgn="t"/>
                      <a:r>
                        <a:rPr lang="en-US" sz="1800" b="0" i="0" u="none" strike="noStrike" dirty="0" smtClean="0">
                          <a:solidFill>
                            <a:srgbClr val="000000"/>
                          </a:solidFill>
                          <a:effectLst/>
                          <a:latin typeface="Calibri" panose="020F0502020204030204" pitchFamily="34" charset="0"/>
                        </a:rPr>
                        <a:t>Operate </a:t>
                      </a:r>
                      <a:r>
                        <a:rPr lang="en-US" sz="1800" b="0" i="0" u="none" strike="noStrike" dirty="0">
                          <a:solidFill>
                            <a:srgbClr val="000000"/>
                          </a:solidFill>
                          <a:effectLst/>
                          <a:latin typeface="Calibri" panose="020F0502020204030204" pitchFamily="34" charset="0"/>
                        </a:rPr>
                        <a:t>from within an enclosed cab and use water for dust suppression on drill bit.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US" sz="1800" b="0" i="0" u="none" strike="noStrike" dirty="0" smtClean="0">
                        <a:solidFill>
                          <a:srgbClr val="000000"/>
                        </a:solidFill>
                        <a:effectLst/>
                        <a:latin typeface="Calibri" panose="020F0502020204030204" pitchFamily="34" charset="0"/>
                      </a:endParaRPr>
                    </a:p>
                    <a:p>
                      <a:pPr algn="ctr" fontAlgn="t"/>
                      <a:endParaRPr lang="en-US" sz="1800" b="0" i="0" u="none" strike="noStrike" dirty="0" smtClean="0">
                        <a:solidFill>
                          <a:srgbClr val="000000"/>
                        </a:solidFill>
                        <a:effectLst/>
                        <a:latin typeface="Calibri" panose="020F0502020204030204" pitchFamily="34" charset="0"/>
                      </a:endParaRPr>
                    </a:p>
                    <a:p>
                      <a:pPr algn="ctr" fontAlgn="t"/>
                      <a:endParaRPr lang="en-US" sz="1800" b="0" i="0" u="none" strike="noStrike" dirty="0" smtClean="0">
                        <a:solidFill>
                          <a:srgbClr val="000000"/>
                        </a:solidFill>
                        <a:effectLst/>
                        <a:latin typeface="Calibri" panose="020F0502020204030204" pitchFamily="34" charset="0"/>
                      </a:endParaRPr>
                    </a:p>
                    <a:p>
                      <a:pPr algn="ctr" fontAlgn="t"/>
                      <a:endParaRPr lang="en-US" sz="1800" b="0" i="0" u="none" strike="noStrike" dirty="0" smtClean="0">
                        <a:solidFill>
                          <a:srgbClr val="000000"/>
                        </a:solidFill>
                        <a:effectLst/>
                        <a:latin typeface="Calibri" panose="020F0502020204030204" pitchFamily="34" charset="0"/>
                      </a:endParaRPr>
                    </a:p>
                    <a:p>
                      <a:pPr algn="ctr" fontAlgn="t"/>
                      <a:r>
                        <a:rPr lang="en-US" sz="1800" b="0" i="0" u="none" strike="noStrike" dirty="0" smtClean="0">
                          <a:solidFill>
                            <a:srgbClr val="000000"/>
                          </a:solidFill>
                          <a:effectLst/>
                          <a:latin typeface="Calibri" panose="020F0502020204030204" pitchFamily="34" charset="0"/>
                        </a:rPr>
                        <a:t>None</a:t>
                      </a:r>
                      <a:endParaRPr lang="en-US" sz="1800" b="0" i="0" u="none" strike="noStrike" dirty="0">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US" sz="1800" b="0" i="0" u="none" strike="noStrike" dirty="0" smtClean="0">
                        <a:solidFill>
                          <a:srgbClr val="000000"/>
                        </a:solidFill>
                        <a:effectLst/>
                        <a:latin typeface="Calibri" panose="020F0502020204030204" pitchFamily="34" charset="0"/>
                      </a:endParaRPr>
                    </a:p>
                    <a:p>
                      <a:pPr algn="ctr" fontAlgn="t"/>
                      <a:endParaRPr lang="en-US" sz="1800" b="0" i="0" u="none" strike="noStrike" dirty="0" smtClean="0">
                        <a:solidFill>
                          <a:srgbClr val="000000"/>
                        </a:solidFill>
                        <a:effectLst/>
                        <a:latin typeface="Calibri" panose="020F0502020204030204" pitchFamily="34" charset="0"/>
                      </a:endParaRPr>
                    </a:p>
                    <a:p>
                      <a:pPr algn="ctr" fontAlgn="t"/>
                      <a:endParaRPr lang="en-US" sz="1800" b="0" i="0" u="none" strike="noStrike" dirty="0" smtClean="0">
                        <a:solidFill>
                          <a:srgbClr val="000000"/>
                        </a:solidFill>
                        <a:effectLst/>
                        <a:latin typeface="Calibri" panose="020F0502020204030204" pitchFamily="34" charset="0"/>
                      </a:endParaRPr>
                    </a:p>
                    <a:p>
                      <a:pPr algn="ctr" fontAlgn="t"/>
                      <a:endParaRPr lang="en-US" sz="1800" b="0" i="0" u="none" strike="noStrike" dirty="0" smtClean="0">
                        <a:solidFill>
                          <a:srgbClr val="000000"/>
                        </a:solidFill>
                        <a:effectLst/>
                        <a:latin typeface="Calibri" panose="020F0502020204030204" pitchFamily="34" charset="0"/>
                      </a:endParaRPr>
                    </a:p>
                    <a:p>
                      <a:pPr algn="ctr" fontAlgn="t"/>
                      <a:r>
                        <a:rPr lang="en-US" sz="1800" b="0" i="0" u="none" strike="noStrike" dirty="0" smtClean="0">
                          <a:solidFill>
                            <a:srgbClr val="000000"/>
                          </a:solidFill>
                          <a:effectLst/>
                          <a:latin typeface="Calibri" panose="020F0502020204030204" pitchFamily="34" charset="0"/>
                        </a:rPr>
                        <a:t>None</a:t>
                      </a:r>
                      <a:endParaRPr lang="en-US" sz="1800" b="0" i="0" u="none" strike="noStrike" dirty="0">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6144731"/>
                  </a:ext>
                </a:extLst>
              </a:tr>
            </a:tbl>
          </a:graphicData>
        </a:graphic>
      </p:graphicFrame>
      <p:pic>
        <p:nvPicPr>
          <p:cNvPr id="7170" name="Picture 2" descr="Image result for Dowel drilling rigs for concret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4166" y="2210612"/>
            <a:ext cx="2172225" cy="167558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Vehicle-mounted drilling rigs for rock and concret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5729" y="4683557"/>
            <a:ext cx="2089098" cy="1641764"/>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www.lhsfna.org/LHSFNA/assets/File/Purple%20half%20mask(1).jpg" title="Image of a respirato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26979" y="1659528"/>
            <a:ext cx="1205634" cy="11021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lhsfna.org/LHSFNA/assets/File/Purple%20half%20mask(1).jpg" title="Image of a respirato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573097" y="1659528"/>
            <a:ext cx="1205634" cy="110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20547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t>
            </a:r>
            <a:r>
              <a:rPr lang="en-US" sz="2800" b="1" dirty="0" smtClean="0"/>
              <a:t>activities (viii): </a:t>
            </a:r>
            <a:endParaRPr lang="en-US" sz="3200" dirty="0"/>
          </a:p>
        </p:txBody>
      </p:sp>
      <p:sp>
        <p:nvSpPr>
          <p:cNvPr id="3" name="Content Placeholder 2"/>
          <p:cNvSpPr>
            <a:spLocks noGrp="1"/>
          </p:cNvSpPr>
          <p:nvPr>
            <p:ph idx="1"/>
          </p:nvPr>
        </p:nvSpPr>
        <p:spPr>
          <a:xfrm>
            <a:off x="274638" y="1968212"/>
            <a:ext cx="8564562" cy="4721225"/>
          </a:xfrm>
        </p:spPr>
        <p:txBody>
          <a:bodyPr/>
          <a:lstStyle/>
          <a:p>
            <a:pPr marL="0" indent="0">
              <a:buNone/>
            </a:pPr>
            <a:r>
              <a:rPr lang="en-US" sz="2400" b="1" dirty="0"/>
              <a:t>Dowel drills for concrete </a:t>
            </a:r>
            <a:r>
              <a:rPr lang="en-US" sz="2400" dirty="0"/>
              <a:t>(i.e., gang drills) are drills equipped with multiple drill bits that are used to drill several holes at the same time. </a:t>
            </a:r>
          </a:p>
          <a:p>
            <a:r>
              <a:rPr lang="en-US" sz="2400" dirty="0"/>
              <a:t>Dowel drills must be equipped with a shroud around the drill bit and a dust collection system that has a filter with 99 percent or greater efficiency. The dust collection equipment must be equipped with a filter cleaning mechanism. </a:t>
            </a:r>
          </a:p>
          <a:p>
            <a:r>
              <a:rPr lang="en-US" sz="2400" dirty="0"/>
              <a:t>Employers following Table 1 must allow dowel drilling rigs to only be used outdoors.</a:t>
            </a:r>
          </a:p>
          <a:p>
            <a:endParaRPr lang="en-US" sz="2400" dirty="0"/>
          </a:p>
        </p:txBody>
      </p:sp>
    </p:spTree>
    <p:extLst>
      <p:ext uri="{BB962C8B-B14F-4D97-AF65-F5344CB8AC3E}">
        <p14:creationId xmlns:p14="http://schemas.microsoft.com/office/powerpoint/2010/main" val="2616956767"/>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t>
            </a:r>
            <a:r>
              <a:rPr lang="en-US" sz="2800" b="1" dirty="0" smtClean="0"/>
              <a:t>activities (viii):  </a:t>
            </a:r>
            <a:endParaRPr lang="en-US" sz="3200" dirty="0"/>
          </a:p>
        </p:txBody>
      </p:sp>
      <p:sp>
        <p:nvSpPr>
          <p:cNvPr id="3" name="Content Placeholder 2"/>
          <p:cNvSpPr>
            <a:spLocks noGrp="1"/>
          </p:cNvSpPr>
          <p:nvPr>
            <p:ph idx="1"/>
          </p:nvPr>
        </p:nvSpPr>
        <p:spPr>
          <a:xfrm>
            <a:off x="265402" y="1922029"/>
            <a:ext cx="8564562" cy="4721225"/>
          </a:xfrm>
        </p:spPr>
        <p:txBody>
          <a:bodyPr/>
          <a:lstStyle/>
          <a:p>
            <a:pPr marL="0" indent="0">
              <a:buNone/>
            </a:pPr>
            <a:r>
              <a:rPr lang="en-US" sz="2400" dirty="0"/>
              <a:t>Full and proper implementation of dust collection systems on dowel drilling rigs requires the employer to ensure that:</a:t>
            </a:r>
          </a:p>
          <a:p>
            <a:r>
              <a:rPr lang="en-US" sz="2400" dirty="0"/>
              <a:t> The shroud is intact and installed in accordance with the manufacturer’s instructions;  </a:t>
            </a:r>
          </a:p>
          <a:p>
            <a:r>
              <a:rPr lang="en-US" sz="2400" dirty="0"/>
              <a:t>The hose connecting the tool to the vacuum is intact and without kinks or tight bends;  </a:t>
            </a:r>
          </a:p>
          <a:p>
            <a:r>
              <a:rPr lang="en-US" sz="2400" dirty="0"/>
              <a:t>The filter(s) on the vacuum are cleaned or changed in accordance with the manufacturer’s instructions; and  </a:t>
            </a:r>
          </a:p>
          <a:p>
            <a:r>
              <a:rPr lang="en-US" sz="2400" dirty="0"/>
              <a:t>The dust collection bags are emptied to avoid overfilling.</a:t>
            </a:r>
          </a:p>
        </p:txBody>
      </p:sp>
    </p:spTree>
    <p:extLst>
      <p:ext uri="{BB962C8B-B14F-4D97-AF65-F5344CB8AC3E}">
        <p14:creationId xmlns:p14="http://schemas.microsoft.com/office/powerpoint/2010/main" val="2661233677"/>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t>
            </a:r>
            <a:r>
              <a:rPr lang="en-US" sz="2800" b="1" dirty="0" smtClean="0"/>
              <a:t>activities (ix): </a:t>
            </a:r>
            <a:endParaRPr lang="en-US" sz="3200" dirty="0"/>
          </a:p>
        </p:txBody>
      </p:sp>
      <p:sp>
        <p:nvSpPr>
          <p:cNvPr id="3" name="Content Placeholder 2"/>
          <p:cNvSpPr>
            <a:spLocks noGrp="1"/>
          </p:cNvSpPr>
          <p:nvPr>
            <p:ph idx="1"/>
          </p:nvPr>
        </p:nvSpPr>
        <p:spPr>
          <a:xfrm>
            <a:off x="274638" y="2179782"/>
            <a:ext cx="8564562" cy="4297218"/>
          </a:xfrm>
        </p:spPr>
        <p:txBody>
          <a:bodyPr/>
          <a:lstStyle/>
          <a:p>
            <a:pPr marL="0" indent="0">
              <a:buNone/>
            </a:pPr>
            <a:r>
              <a:rPr lang="en-US" sz="2400" b="1" dirty="0"/>
              <a:t>Vehicle-mounted rock and concrete drilling rigs </a:t>
            </a:r>
            <a:r>
              <a:rPr lang="en-US" sz="2400" dirty="0"/>
              <a:t>must be equipped with a dust collection system with a close capture hood or shroud around the drill bit, and a low-flow water spray to wet the dust discharged from the dust collector. This combination of local exhaust ventilation (LEV) and water application controls dust at all emission points that can contribute to the operator’s and other employees’ exposures.</a:t>
            </a:r>
          </a:p>
        </p:txBody>
      </p:sp>
    </p:spTree>
    <p:extLst>
      <p:ext uri="{BB962C8B-B14F-4D97-AF65-F5344CB8AC3E}">
        <p14:creationId xmlns:p14="http://schemas.microsoft.com/office/powerpoint/2010/main" val="3182735665"/>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activities</a:t>
            </a:r>
            <a:r>
              <a:rPr lang="en-US" sz="2800" b="1" dirty="0" smtClean="0"/>
              <a:t>:               </a:t>
            </a:r>
            <a:endParaRPr lang="en-US" sz="3200" dirty="0"/>
          </a:p>
        </p:txBody>
      </p:sp>
      <p:sp>
        <p:nvSpPr>
          <p:cNvPr id="3" name="Content Placeholder 2"/>
          <p:cNvSpPr>
            <a:spLocks noGrp="1"/>
          </p:cNvSpPr>
          <p:nvPr>
            <p:ph idx="1"/>
          </p:nvPr>
        </p:nvSpPr>
        <p:spPr>
          <a:xfrm>
            <a:off x="274638" y="2087418"/>
            <a:ext cx="8564562" cy="4389582"/>
          </a:xfrm>
        </p:spPr>
        <p:txBody>
          <a:bodyPr/>
          <a:lstStyle/>
          <a:p>
            <a:r>
              <a:rPr lang="en-US" sz="2400" dirty="0"/>
              <a:t>Employers also have the option to have the drill operator work within an enclosed cab and, when necessary, apply water at the drill bit, as described above, to reduce exposures to other employees in the area. See the section on Enclosed Cabs for more information on how to make sure cabs meet the requirements of Table 1.</a:t>
            </a:r>
          </a:p>
        </p:txBody>
      </p:sp>
    </p:spTree>
    <p:extLst>
      <p:ext uri="{BB962C8B-B14F-4D97-AF65-F5344CB8AC3E}">
        <p14:creationId xmlns:p14="http://schemas.microsoft.com/office/powerpoint/2010/main" val="829191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Module 1: Introduction </a:t>
            </a:r>
            <a:endParaRPr lang="en-US" dirty="0"/>
          </a:p>
        </p:txBody>
      </p:sp>
      <p:sp>
        <p:nvSpPr>
          <p:cNvPr id="3" name="Content Placeholder 2"/>
          <p:cNvSpPr>
            <a:spLocks noGrp="1"/>
          </p:cNvSpPr>
          <p:nvPr>
            <p:ph idx="1"/>
          </p:nvPr>
        </p:nvSpPr>
        <p:spPr>
          <a:xfrm>
            <a:off x="286514" y="1928245"/>
            <a:ext cx="8564562" cy="3914416"/>
          </a:xfrm>
        </p:spPr>
        <p:txBody>
          <a:bodyPr/>
          <a:lstStyle/>
          <a:p>
            <a:pPr marL="0" indent="0">
              <a:buNone/>
            </a:pPr>
            <a:r>
              <a:rPr lang="en-US" sz="3200" dirty="0"/>
              <a:t>This material was produced under grant number </a:t>
            </a:r>
            <a:r>
              <a:rPr lang="en-US" sz="3200" dirty="0" smtClean="0"/>
              <a:t>SH-29661-SH6 </a:t>
            </a:r>
            <a:r>
              <a:rPr lang="en-US" sz="3200" dirty="0"/>
              <a:t>from </a:t>
            </a:r>
            <a:r>
              <a:rPr lang="en-US" sz="3200" dirty="0" smtClean="0"/>
              <a:t>OSHA.  It </a:t>
            </a:r>
            <a:r>
              <a:rPr lang="en-US" sz="3200" dirty="0"/>
              <a:t>does not necessarily reflect the views or policies of the U.S. Department of Labor, nor does mention of trade names, commercial products, or organizations imply endorsement by the U.S. Government. </a:t>
            </a:r>
          </a:p>
          <a:p>
            <a:endParaRPr lang="en-US" dirty="0"/>
          </a:p>
        </p:txBody>
      </p:sp>
    </p:spTree>
    <p:extLst>
      <p:ext uri="{BB962C8B-B14F-4D97-AF65-F5344CB8AC3E}">
        <p14:creationId xmlns:p14="http://schemas.microsoft.com/office/powerpoint/2010/main" val="2032576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b="1" dirty="0"/>
              <a:t>Module </a:t>
            </a:r>
            <a:r>
              <a:rPr lang="en-US" b="1" dirty="0" smtClean="0"/>
              <a:t>2: </a:t>
            </a:r>
            <a:r>
              <a:rPr lang="en-US" altLang="en-US" dirty="0" smtClean="0"/>
              <a:t>OSHA Standards</a:t>
            </a:r>
            <a:endParaRPr lang="en-US" altLang="en-US" sz="2400" dirty="0"/>
          </a:p>
        </p:txBody>
      </p:sp>
      <p:sp>
        <p:nvSpPr>
          <p:cNvPr id="6" name="Content Placeholder 5"/>
          <p:cNvSpPr>
            <a:spLocks noGrp="1"/>
          </p:cNvSpPr>
          <p:nvPr>
            <p:ph idx="1"/>
          </p:nvPr>
        </p:nvSpPr>
        <p:spPr>
          <a:xfrm>
            <a:off x="232435" y="1460353"/>
            <a:ext cx="8564562" cy="4721225"/>
          </a:xfrm>
        </p:spPr>
        <p:txBody>
          <a:bodyPr/>
          <a:lstStyle/>
          <a:p>
            <a:pPr marL="109537" indent="0">
              <a:buFont typeface="Wingdings" pitchFamily="2" charset="2"/>
              <a:buNone/>
              <a:defRPr/>
            </a:pPr>
            <a:r>
              <a:rPr lang="en-US" sz="3200" b="1" dirty="0"/>
              <a:t>These standards also:</a:t>
            </a:r>
          </a:p>
          <a:p>
            <a:pPr>
              <a:defRPr/>
            </a:pPr>
            <a:r>
              <a:rPr lang="en-US" sz="3200" dirty="0"/>
              <a:t>Limit the amount of hazardous chemicals, substances, or noise that workers can be exposed to;</a:t>
            </a:r>
          </a:p>
          <a:p>
            <a:pPr>
              <a:defRPr/>
            </a:pPr>
            <a:r>
              <a:rPr lang="en-US" sz="3200" dirty="0"/>
              <a:t>Require the use of certain safe work practices and equipment, and;</a:t>
            </a:r>
          </a:p>
          <a:p>
            <a:pPr>
              <a:defRPr/>
            </a:pPr>
            <a:r>
              <a:rPr lang="en-US" sz="3200" dirty="0"/>
              <a:t>Require employers to monitor certain hazards and keep records of workplace injuries and illnesses.</a:t>
            </a:r>
          </a:p>
        </p:txBody>
      </p:sp>
    </p:spTree>
    <p:extLst>
      <p:ext uri="{BB962C8B-B14F-4D97-AF65-F5344CB8AC3E}">
        <p14:creationId xmlns:p14="http://schemas.microsoft.com/office/powerpoint/2010/main" val="3807808255"/>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activities</a:t>
            </a:r>
            <a:r>
              <a:rPr lang="en-US" sz="2800" b="1" dirty="0" smtClean="0"/>
              <a:t>:                </a:t>
            </a:r>
            <a:endParaRPr lang="en-US" sz="3200" dirty="0"/>
          </a:p>
        </p:txBody>
      </p:sp>
      <p:sp>
        <p:nvSpPr>
          <p:cNvPr id="3" name="Content Placeholder 2"/>
          <p:cNvSpPr>
            <a:spLocks noGrp="1"/>
          </p:cNvSpPr>
          <p:nvPr>
            <p:ph idx="1"/>
          </p:nvPr>
        </p:nvSpPr>
        <p:spPr/>
        <p:txBody>
          <a:bodyPr/>
          <a:lstStyle/>
          <a:p>
            <a:pPr marL="0" indent="0">
              <a:buNone/>
            </a:pPr>
            <a:r>
              <a:rPr lang="en-US" sz="2400" dirty="0"/>
              <a:t>Full and proper implementation of </a:t>
            </a:r>
            <a:r>
              <a:rPr lang="en-US" sz="2400" u="sng" dirty="0"/>
              <a:t>dust collection </a:t>
            </a:r>
            <a:r>
              <a:rPr lang="en-US" sz="2400" dirty="0"/>
              <a:t>systems on vehicle-mounted drilling rigs requires the employer to ensure that:</a:t>
            </a:r>
          </a:p>
          <a:p>
            <a:r>
              <a:rPr lang="en-US" sz="2400" dirty="0"/>
              <a:t> The shroud or hood is intact and installed in accordance with the manufacturer’s instructions;  </a:t>
            </a:r>
          </a:p>
          <a:p>
            <a:r>
              <a:rPr lang="en-US" sz="2400" dirty="0"/>
              <a:t>The hose connecting the tool to the vacuum is intact and without kinks or tight bends; </a:t>
            </a:r>
          </a:p>
          <a:p>
            <a:r>
              <a:rPr lang="en-US" sz="2400" dirty="0"/>
              <a:t> The filter(s) on the vacuum are cleaned or changed in accordance with the manufacturer’s instructions; and  </a:t>
            </a:r>
          </a:p>
          <a:p>
            <a:r>
              <a:rPr lang="en-US" sz="2400" dirty="0"/>
              <a:t>The dust collection bags are emptied to avoid overfilling.</a:t>
            </a:r>
          </a:p>
          <a:p>
            <a:endParaRPr lang="en-US" sz="2400" dirty="0"/>
          </a:p>
        </p:txBody>
      </p:sp>
    </p:spTree>
    <p:extLst>
      <p:ext uri="{BB962C8B-B14F-4D97-AF65-F5344CB8AC3E}">
        <p14:creationId xmlns:p14="http://schemas.microsoft.com/office/powerpoint/2010/main" val="2972152003"/>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activities</a:t>
            </a:r>
            <a:r>
              <a:rPr lang="en-US" sz="2800" b="1" dirty="0" smtClean="0"/>
              <a:t>:                 </a:t>
            </a:r>
            <a:endParaRPr lang="en-US" sz="3200" dirty="0"/>
          </a:p>
        </p:txBody>
      </p:sp>
      <p:sp>
        <p:nvSpPr>
          <p:cNvPr id="3" name="Content Placeholder 2"/>
          <p:cNvSpPr>
            <a:spLocks noGrp="1"/>
          </p:cNvSpPr>
          <p:nvPr>
            <p:ph idx="1"/>
          </p:nvPr>
        </p:nvSpPr>
        <p:spPr>
          <a:xfrm>
            <a:off x="274638" y="2068945"/>
            <a:ext cx="8564562" cy="4408055"/>
          </a:xfrm>
        </p:spPr>
        <p:txBody>
          <a:bodyPr/>
          <a:lstStyle/>
          <a:p>
            <a:pPr marL="0" indent="0">
              <a:buNone/>
            </a:pPr>
            <a:r>
              <a:rPr lang="en-US" sz="2400" dirty="0"/>
              <a:t>Full and proper implementation of </a:t>
            </a:r>
            <a:r>
              <a:rPr lang="en-US" sz="2400" u="sng" dirty="0"/>
              <a:t>water controls </a:t>
            </a:r>
            <a:r>
              <a:rPr lang="en-US" sz="2400" dirty="0"/>
              <a:t>on vehicle-mounted drilling rigs requires the employer to ensure that: </a:t>
            </a:r>
          </a:p>
          <a:p>
            <a:r>
              <a:rPr lang="en-US" sz="2400" dirty="0"/>
              <a:t> An adequate supply of water for dust suppression is used;  </a:t>
            </a:r>
          </a:p>
          <a:p>
            <a:r>
              <a:rPr lang="en-US" sz="2400" dirty="0"/>
              <a:t>The spray nozzles are working properly and produce a pattern that applies water on the discharge point from the dust collector; </a:t>
            </a:r>
          </a:p>
          <a:p>
            <a:r>
              <a:rPr lang="en-US" sz="2400" dirty="0"/>
              <a:t>The spray nozzles are not clogged or damaged; and </a:t>
            </a:r>
          </a:p>
          <a:p>
            <a:r>
              <a:rPr lang="en-US" sz="2400" dirty="0"/>
              <a:t>All hoses and connections are intact.</a:t>
            </a:r>
          </a:p>
        </p:txBody>
      </p:sp>
    </p:spTree>
    <p:extLst>
      <p:ext uri="{BB962C8B-B14F-4D97-AF65-F5344CB8AC3E}">
        <p14:creationId xmlns:p14="http://schemas.microsoft.com/office/powerpoint/2010/main" val="343123970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activities</a:t>
            </a:r>
            <a:r>
              <a:rPr lang="en-US" sz="2800" b="1" dirty="0" smtClean="0"/>
              <a:t>:                  </a:t>
            </a:r>
            <a:endParaRPr lang="en-US" sz="3200" dirty="0"/>
          </a:p>
        </p:txBody>
      </p:sp>
      <p:sp>
        <p:nvSpPr>
          <p:cNvPr id="3" name="Content Placeholder 2"/>
          <p:cNvSpPr>
            <a:spLocks noGrp="1"/>
          </p:cNvSpPr>
          <p:nvPr>
            <p:ph idx="1"/>
          </p:nvPr>
        </p:nvSpPr>
        <p:spPr/>
        <p:txBody>
          <a:bodyPr/>
          <a:lstStyle/>
          <a:p>
            <a:r>
              <a:rPr lang="en-US" sz="2400" dirty="0"/>
              <a:t>Respiratory protection is not required for work with vehicle-mounted drilling rigs regardless of task duration.</a:t>
            </a:r>
          </a:p>
        </p:txBody>
      </p:sp>
    </p:spTree>
    <p:extLst>
      <p:ext uri="{BB962C8B-B14F-4D97-AF65-F5344CB8AC3E}">
        <p14:creationId xmlns:p14="http://schemas.microsoft.com/office/powerpoint/2010/main" val="419714405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activities</a:t>
            </a:r>
            <a:r>
              <a:rPr lang="en-US" sz="2800" b="1" dirty="0" smtClean="0"/>
              <a:t>:                   </a:t>
            </a:r>
            <a:endParaRPr lang="en-US" sz="3200" dirty="0"/>
          </a:p>
        </p:txBody>
      </p:sp>
      <p:graphicFrame>
        <p:nvGraphicFramePr>
          <p:cNvPr id="7" name="Object 6" title="Image of a jackhammer and respirators"/>
          <p:cNvGraphicFramePr>
            <a:graphicFrameLocks noChangeAspect="1"/>
          </p:cNvGraphicFramePr>
          <p:nvPr>
            <p:extLst/>
          </p:nvPr>
        </p:nvGraphicFramePr>
        <p:xfrm>
          <a:off x="793" y="2005518"/>
          <a:ext cx="9144000" cy="3906837"/>
        </p:xfrm>
        <a:graphic>
          <a:graphicData uri="http://schemas.openxmlformats.org/presentationml/2006/ole">
            <mc:AlternateContent xmlns:mc="http://schemas.openxmlformats.org/markup-compatibility/2006">
              <mc:Choice xmlns:v="urn:schemas-microsoft-com:vml" Requires="v">
                <p:oleObj spid="_x0000_s4099" name="Worksheet" r:id="rId4" imgW="7524571" imgH="3247864" progId="Excel.Sheet.12">
                  <p:embed/>
                </p:oleObj>
              </mc:Choice>
              <mc:Fallback>
                <p:oleObj name="Worksheet" r:id="rId4" imgW="7524571" imgH="3247864" progId="Excel.Sheet.12">
                  <p:embed/>
                  <p:pic>
                    <p:nvPicPr>
                      <p:cNvPr id="7" name="Object 6" title="Image of a jackhammer and respirators"/>
                      <p:cNvPicPr/>
                      <p:nvPr/>
                    </p:nvPicPr>
                    <p:blipFill>
                      <a:blip r:embed="rId5"/>
                      <a:stretch>
                        <a:fillRect/>
                      </a:stretch>
                    </p:blipFill>
                    <p:spPr>
                      <a:xfrm>
                        <a:off x="793" y="2005518"/>
                        <a:ext cx="9144000" cy="3906837"/>
                      </a:xfrm>
                      <a:prstGeom prst="rect">
                        <a:avLst/>
                      </a:prstGeom>
                    </p:spPr>
                  </p:pic>
                </p:oleObj>
              </mc:Fallback>
            </mc:AlternateContent>
          </a:graphicData>
        </a:graphic>
      </p:graphicFrame>
      <p:pic>
        <p:nvPicPr>
          <p:cNvPr id="1072" name="Picture 48" descr="http://www.lhsfna.org/LHSFNA/assets/File/Jackhammer.jpg" title="Image of a jackhamme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65965" y="2857500"/>
            <a:ext cx="2057400" cy="2202874"/>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http://www.lhsfna.org/LHSFNA/assets/File/Purple%20half%20mask(1).jpg" title="Image of a respirato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621193" y="3023755"/>
            <a:ext cx="1415329" cy="15247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0" descr="http://www.lhsfna.org/LHSFNA/assets/File/Purple%20half%20mask(1).jpg" title="Image of a respirato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576559" y="3023755"/>
            <a:ext cx="1390795" cy="150394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3026" y="6487338"/>
            <a:ext cx="8769927" cy="276999"/>
          </a:xfrm>
          <a:prstGeom prst="rect">
            <a:avLst/>
          </a:prstGeom>
        </p:spPr>
        <p:txBody>
          <a:bodyPr wrap="square">
            <a:spAutoFit/>
          </a:bodyPr>
          <a:lstStyle/>
          <a:p>
            <a:r>
              <a:rPr lang="en-US" sz="1200" dirty="0" smtClean="0">
                <a:solidFill>
                  <a:srgbClr val="000000"/>
                </a:solidFill>
                <a:latin typeface="Calibri" panose="020F0502020204030204" pitchFamily="34" charset="0"/>
              </a:rPr>
              <a:t>*pictures </a:t>
            </a:r>
            <a:r>
              <a:rPr lang="en-US" sz="1200" dirty="0">
                <a:solidFill>
                  <a:srgbClr val="000000"/>
                </a:solidFill>
                <a:latin typeface="Calibri" panose="020F0502020204030204" pitchFamily="34" charset="0"/>
              </a:rPr>
              <a:t>obtained from www.lhsfna.org</a:t>
            </a:r>
            <a:endParaRPr lang="en-US" sz="1200" dirty="0"/>
          </a:p>
        </p:txBody>
      </p:sp>
    </p:spTree>
    <p:extLst>
      <p:ext uri="{BB962C8B-B14F-4D97-AF65-F5344CB8AC3E}">
        <p14:creationId xmlns:p14="http://schemas.microsoft.com/office/powerpoint/2010/main" val="1610603994"/>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t>
            </a:r>
            <a:r>
              <a:rPr lang="en-US" sz="2800" b="1" dirty="0" smtClean="0"/>
              <a:t>activities (x): </a:t>
            </a:r>
            <a:endParaRPr lang="en-US" sz="3200" dirty="0"/>
          </a:p>
        </p:txBody>
      </p:sp>
      <p:sp>
        <p:nvSpPr>
          <p:cNvPr id="3" name="Content Placeholder 2"/>
          <p:cNvSpPr>
            <a:spLocks noGrp="1"/>
          </p:cNvSpPr>
          <p:nvPr>
            <p:ph idx="1"/>
          </p:nvPr>
        </p:nvSpPr>
        <p:spPr/>
        <p:txBody>
          <a:bodyPr/>
          <a:lstStyle/>
          <a:p>
            <a:pPr marL="0" indent="0">
              <a:buNone/>
            </a:pPr>
            <a:r>
              <a:rPr lang="en-US" sz="2400" b="1" dirty="0"/>
              <a:t>Jackhammers and handheld powered chipping tools </a:t>
            </a:r>
            <a:r>
              <a:rPr lang="en-US" sz="2400" dirty="0"/>
              <a:t>must be operated using either a water delivery system that supplies a continuous stream or spray of water at the point of impact, or a tool equipped with a commercially available shroud and vacuum dust collection system. Jackhammers and other handheld powered chipping tools must be operated and maintained in accordance with manufacturer’s instructions to minimize dust emissions.</a:t>
            </a:r>
          </a:p>
          <a:p>
            <a:r>
              <a:rPr lang="en-US" sz="2400" dirty="0"/>
              <a:t>If using the shroud and dust collection system, the vacuum dust collection system must provide at least the air flow recommended by the tool manufacturer, and have a filter with 99 percent or greater efficiency and a filter cleaning mechanism</a:t>
            </a:r>
          </a:p>
          <a:p>
            <a:endParaRPr lang="en-US" sz="2400" dirty="0"/>
          </a:p>
        </p:txBody>
      </p:sp>
    </p:spTree>
    <p:extLst>
      <p:ext uri="{BB962C8B-B14F-4D97-AF65-F5344CB8AC3E}">
        <p14:creationId xmlns:p14="http://schemas.microsoft.com/office/powerpoint/2010/main" val="3140994584"/>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activities</a:t>
            </a:r>
            <a:r>
              <a:rPr lang="en-US" sz="2800" b="1" dirty="0" smtClean="0"/>
              <a:t>:                    </a:t>
            </a:r>
            <a:endParaRPr lang="en-US" sz="3200" dirty="0"/>
          </a:p>
        </p:txBody>
      </p:sp>
      <p:sp>
        <p:nvSpPr>
          <p:cNvPr id="3" name="Content Placeholder 2"/>
          <p:cNvSpPr>
            <a:spLocks noGrp="1"/>
          </p:cNvSpPr>
          <p:nvPr>
            <p:ph idx="1"/>
          </p:nvPr>
        </p:nvSpPr>
        <p:spPr>
          <a:xfrm>
            <a:off x="274638" y="2078182"/>
            <a:ext cx="8564562" cy="4398818"/>
          </a:xfrm>
        </p:spPr>
        <p:txBody>
          <a:bodyPr/>
          <a:lstStyle/>
          <a:p>
            <a:r>
              <a:rPr lang="en-US" sz="2400" dirty="0"/>
              <a:t>The water delivery system is not required to be integrated or mounted on the tool; it can be assembled and installed by the employer. However, it must deliver a continuous stream or spray of water at the point of impact. </a:t>
            </a:r>
          </a:p>
        </p:txBody>
      </p:sp>
    </p:spTree>
    <p:extLst>
      <p:ext uri="{BB962C8B-B14F-4D97-AF65-F5344CB8AC3E}">
        <p14:creationId xmlns:p14="http://schemas.microsoft.com/office/powerpoint/2010/main" val="776587178"/>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t>
            </a:r>
            <a:r>
              <a:rPr lang="en-US" sz="2800" b="1" dirty="0" smtClean="0"/>
              <a:t>activities (x):  </a:t>
            </a:r>
            <a:endParaRPr lang="en-US" sz="3200" dirty="0"/>
          </a:p>
        </p:txBody>
      </p:sp>
      <p:sp>
        <p:nvSpPr>
          <p:cNvPr id="3" name="Content Placeholder 2"/>
          <p:cNvSpPr>
            <a:spLocks noGrp="1"/>
          </p:cNvSpPr>
          <p:nvPr>
            <p:ph idx="1"/>
          </p:nvPr>
        </p:nvSpPr>
        <p:spPr>
          <a:xfrm>
            <a:off x="274638" y="2087418"/>
            <a:ext cx="8564562" cy="4389582"/>
          </a:xfrm>
        </p:spPr>
        <p:txBody>
          <a:bodyPr/>
          <a:lstStyle/>
          <a:p>
            <a:pPr marL="0" indent="0">
              <a:buNone/>
            </a:pPr>
            <a:r>
              <a:rPr lang="en-US" sz="2400" dirty="0"/>
              <a:t>Full and proper implementation of water controls on jackhammers and other handheld powered chipping tools requires the employer to ensure that: </a:t>
            </a:r>
          </a:p>
          <a:p>
            <a:r>
              <a:rPr lang="en-US" sz="2400" dirty="0"/>
              <a:t> An adequate supply of water for dust suppression is used;  </a:t>
            </a:r>
          </a:p>
          <a:p>
            <a:r>
              <a:rPr lang="en-US" sz="2400" dirty="0"/>
              <a:t>The water sprays are working properly and produce a pattern that applies water at the point of dust generation; </a:t>
            </a:r>
          </a:p>
          <a:p>
            <a:r>
              <a:rPr lang="en-US" sz="2400" dirty="0"/>
              <a:t>The spray nozzles are not clogged or damaged; and </a:t>
            </a:r>
          </a:p>
          <a:p>
            <a:r>
              <a:rPr lang="en-US" sz="2400" dirty="0"/>
              <a:t>All hoses and connections are intact. </a:t>
            </a:r>
          </a:p>
        </p:txBody>
      </p:sp>
    </p:spTree>
    <p:extLst>
      <p:ext uri="{BB962C8B-B14F-4D97-AF65-F5344CB8AC3E}">
        <p14:creationId xmlns:p14="http://schemas.microsoft.com/office/powerpoint/2010/main" val="4278837929"/>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activities</a:t>
            </a:r>
            <a:r>
              <a:rPr lang="en-US" sz="2800" b="1" dirty="0" smtClean="0"/>
              <a:t>:                     </a:t>
            </a:r>
            <a:endParaRPr lang="en-US" sz="3200" dirty="0"/>
          </a:p>
        </p:txBody>
      </p:sp>
      <p:sp>
        <p:nvSpPr>
          <p:cNvPr id="3" name="Content Placeholder 2"/>
          <p:cNvSpPr>
            <a:spLocks noGrp="1"/>
          </p:cNvSpPr>
          <p:nvPr>
            <p:ph idx="1"/>
          </p:nvPr>
        </p:nvSpPr>
        <p:spPr>
          <a:xfrm>
            <a:off x="274638" y="2032000"/>
            <a:ext cx="8564562" cy="4445000"/>
          </a:xfrm>
        </p:spPr>
        <p:txBody>
          <a:bodyPr/>
          <a:lstStyle/>
          <a:p>
            <a:r>
              <a:rPr lang="en-US" sz="2800" dirty="0"/>
              <a:t>Acceptable water delivery systems include direct connections to fixed water lines or portable water tank systems. These water delivery systems can be operated by one worker or could require a second worker to supply the water at the point of impact. </a:t>
            </a:r>
          </a:p>
        </p:txBody>
      </p:sp>
    </p:spTree>
    <p:extLst>
      <p:ext uri="{BB962C8B-B14F-4D97-AF65-F5344CB8AC3E}">
        <p14:creationId xmlns:p14="http://schemas.microsoft.com/office/powerpoint/2010/main" val="532419006"/>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activities</a:t>
            </a:r>
            <a:r>
              <a:rPr lang="en-US" sz="2800" b="1" dirty="0" smtClean="0"/>
              <a:t>:                      </a:t>
            </a:r>
            <a:endParaRPr lang="en-US" sz="3200" dirty="0"/>
          </a:p>
        </p:txBody>
      </p:sp>
      <p:sp>
        <p:nvSpPr>
          <p:cNvPr id="3" name="Content Placeholder 2"/>
          <p:cNvSpPr>
            <a:spLocks noGrp="1"/>
          </p:cNvSpPr>
          <p:nvPr>
            <p:ph idx="1"/>
          </p:nvPr>
        </p:nvSpPr>
        <p:spPr>
          <a:xfrm>
            <a:off x="274638" y="2050473"/>
            <a:ext cx="8564562" cy="4426527"/>
          </a:xfrm>
        </p:spPr>
        <p:txBody>
          <a:bodyPr/>
          <a:lstStyle/>
          <a:p>
            <a:pPr marL="0" indent="0">
              <a:buNone/>
            </a:pPr>
            <a:r>
              <a:rPr lang="en-US" sz="2400" dirty="0"/>
              <a:t>Full and proper implementation of dust collection systems requires the employer to ensure that:</a:t>
            </a:r>
          </a:p>
          <a:p>
            <a:r>
              <a:rPr lang="en-US" sz="2400" dirty="0"/>
              <a:t> The shroud is intact and installed in accordance with the manufacturer’s instructions;  </a:t>
            </a:r>
          </a:p>
          <a:p>
            <a:r>
              <a:rPr lang="en-US" sz="2400" dirty="0"/>
              <a:t>The hose connecting the tool to the vacuum is intact and without kinks or tight bends;  </a:t>
            </a:r>
          </a:p>
          <a:p>
            <a:r>
              <a:rPr lang="en-US" sz="2400" dirty="0"/>
              <a:t>The filter(s) on the vacuum are cleaned or changed in accordance with the manufacturer’s instructions; and  </a:t>
            </a:r>
          </a:p>
          <a:p>
            <a:r>
              <a:rPr lang="en-US" sz="2400" dirty="0"/>
              <a:t>The dust collection bags are emptied to avoid overfilling.</a:t>
            </a:r>
          </a:p>
        </p:txBody>
      </p:sp>
    </p:spTree>
    <p:extLst>
      <p:ext uri="{BB962C8B-B14F-4D97-AF65-F5344CB8AC3E}">
        <p14:creationId xmlns:p14="http://schemas.microsoft.com/office/powerpoint/2010/main" val="3990461988"/>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activities</a:t>
            </a:r>
            <a:r>
              <a:rPr lang="en-US" sz="2800" b="1" dirty="0" smtClean="0"/>
              <a:t>:                       </a:t>
            </a:r>
            <a:endParaRPr lang="en-US" sz="3200" dirty="0"/>
          </a:p>
        </p:txBody>
      </p:sp>
      <p:sp>
        <p:nvSpPr>
          <p:cNvPr id="3" name="Content Placeholder 2"/>
          <p:cNvSpPr>
            <a:spLocks noGrp="1"/>
          </p:cNvSpPr>
          <p:nvPr>
            <p:ph idx="1"/>
          </p:nvPr>
        </p:nvSpPr>
        <p:spPr>
          <a:xfrm>
            <a:off x="274638" y="2115127"/>
            <a:ext cx="8564562" cy="4361873"/>
          </a:xfrm>
        </p:spPr>
        <p:txBody>
          <a:bodyPr/>
          <a:lstStyle/>
          <a:p>
            <a:r>
              <a:rPr lang="en-US" sz="2400" dirty="0"/>
              <a:t>Respiratory protection with an APF of 10 is required when the task is done outdoors for more than four hours per shift, or when the task is done indoors or in an enclosed location regardless of task duration. </a:t>
            </a:r>
          </a:p>
          <a:p>
            <a:r>
              <a:rPr lang="en-US" sz="2400" dirty="0"/>
              <a:t>When working indoors or in an enclosed space (areas where airborne dust can buildup, such as a structure with a roof and three walls), employers must provide additional exhaust, as needed to minimize the accumulation of visible airborne dust. </a:t>
            </a:r>
          </a:p>
        </p:txBody>
      </p:sp>
    </p:spTree>
    <p:extLst>
      <p:ext uri="{BB962C8B-B14F-4D97-AF65-F5344CB8AC3E}">
        <p14:creationId xmlns:p14="http://schemas.microsoft.com/office/powerpoint/2010/main" val="218074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0409"/>
            <a:ext cx="6864350" cy="1143000"/>
          </a:xfrm>
        </p:spPr>
        <p:txBody>
          <a:bodyPr/>
          <a:lstStyle/>
          <a:p>
            <a:r>
              <a:rPr lang="en-US" sz="2800" b="1" dirty="0"/>
              <a:t>Module 2: OSH ACT, Silica Standard, Table 1, and Overview</a:t>
            </a:r>
            <a:r>
              <a:rPr lang="en-US" sz="2800" dirty="0"/>
              <a:t/>
            </a:r>
            <a:br>
              <a:rPr lang="en-US" sz="2800" dirty="0"/>
            </a:br>
            <a:endParaRPr lang="en-US" sz="2800" dirty="0"/>
          </a:p>
        </p:txBody>
      </p:sp>
      <p:sp>
        <p:nvSpPr>
          <p:cNvPr id="64514" name="Content Placeholder 1"/>
          <p:cNvSpPr>
            <a:spLocks noGrp="1"/>
          </p:cNvSpPr>
          <p:nvPr>
            <p:ph idx="1"/>
          </p:nvPr>
        </p:nvSpPr>
        <p:spPr/>
        <p:txBody>
          <a:bodyPr/>
          <a:lstStyle/>
          <a:p>
            <a:pPr marL="0" indent="0" eaLnBrk="1" hangingPunct="1">
              <a:buNone/>
            </a:pPr>
            <a:r>
              <a:rPr lang="en-US" altLang="en-US" sz="2800" b="1" dirty="0"/>
              <a:t>How to file a complaint</a:t>
            </a:r>
          </a:p>
          <a:p>
            <a:pPr eaLnBrk="1" hangingPunct="1"/>
            <a:r>
              <a:rPr lang="en-US" altLang="en-US" sz="2400" dirty="0"/>
              <a:t>Download the OSHA complaint form from OSHA’s website.</a:t>
            </a:r>
          </a:p>
          <a:p>
            <a:pPr eaLnBrk="1" hangingPunct="1"/>
            <a:r>
              <a:rPr lang="en-US" altLang="en-US" sz="2400" dirty="0"/>
              <a:t>File the complaint online:</a:t>
            </a:r>
          </a:p>
          <a:p>
            <a:pPr lvl="1" eaLnBrk="1" hangingPunct="1"/>
            <a:r>
              <a:rPr lang="en-US" altLang="en-US" sz="2000" dirty="0"/>
              <a:t>Workers can file a complaint</a:t>
            </a:r>
          </a:p>
          <a:p>
            <a:pPr lvl="1" eaLnBrk="1" hangingPunct="1"/>
            <a:r>
              <a:rPr lang="en-US" altLang="en-US" sz="2000" dirty="0"/>
              <a:t>A worker representative can file a complaint</a:t>
            </a:r>
          </a:p>
          <a:p>
            <a:pPr eaLnBrk="1" hangingPunct="1"/>
            <a:r>
              <a:rPr lang="en-US" altLang="en-US" sz="2400" dirty="0"/>
              <a:t>Telephone or visit local regional or area offices to discuss your concerns.</a:t>
            </a:r>
          </a:p>
          <a:p>
            <a:pPr eaLnBrk="1" hangingPunct="1"/>
            <a:r>
              <a:rPr lang="en-US" altLang="en-US" sz="2400" dirty="0"/>
              <a:t>Complete the form – be specific and include appropriate details.</a:t>
            </a:r>
          </a:p>
          <a:p>
            <a:pPr eaLnBrk="1" hangingPunct="1"/>
            <a:r>
              <a:rPr lang="en-US" altLang="en-US" sz="2400" dirty="0"/>
              <a:t>OSHA determines if an inspection is necessary.</a:t>
            </a:r>
          </a:p>
          <a:p>
            <a:pPr eaLnBrk="1" hangingPunct="1"/>
            <a:r>
              <a:rPr lang="en-US" altLang="en-US" sz="2400" dirty="0"/>
              <a:t>Workers do not have to reveal their name.</a:t>
            </a:r>
          </a:p>
          <a:p>
            <a:pPr eaLnBrk="1" hangingPunct="1">
              <a:buFont typeface="Wingdings 3" panose="05040102010807070707" pitchFamily="18" charset="2"/>
              <a:buNone/>
            </a:pPr>
            <a:endParaRPr lang="en-US" altLang="en-US" sz="2400" dirty="0"/>
          </a:p>
          <a:p>
            <a:pPr eaLnBrk="1" hangingPunct="1">
              <a:buFont typeface="Wingdings 3" panose="05040102010807070707" pitchFamily="18" charset="2"/>
              <a:buNone/>
            </a:pPr>
            <a:endParaRPr lang="en-US" altLang="en-US" sz="2400" dirty="0"/>
          </a:p>
        </p:txBody>
      </p:sp>
    </p:spTree>
    <p:extLst>
      <p:ext uri="{BB962C8B-B14F-4D97-AF65-F5344CB8AC3E}">
        <p14:creationId xmlns:p14="http://schemas.microsoft.com/office/powerpoint/2010/main" val="1982902705"/>
      </p:ext>
    </p:extLst>
  </p:cSld>
  <p:clrMapOvr>
    <a:masterClrMapping/>
  </p:clrMapOvr>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activities: </a:t>
            </a:r>
            <a:r>
              <a:rPr lang="en-US" sz="2800" b="1" dirty="0" smtClean="0"/>
              <a:t>                       </a:t>
            </a:r>
            <a:endParaRPr lang="en-US" sz="3200" dirty="0"/>
          </a:p>
        </p:txBody>
      </p:sp>
      <p:graphicFrame>
        <p:nvGraphicFramePr>
          <p:cNvPr id="4" name="Content Placeholder 3" title="Image of grinders and respirators"/>
          <p:cNvGraphicFramePr>
            <a:graphicFrameLocks noGrp="1"/>
          </p:cNvGraphicFramePr>
          <p:nvPr>
            <p:ph idx="1"/>
            <p:extLst/>
          </p:nvPr>
        </p:nvGraphicFramePr>
        <p:xfrm>
          <a:off x="0" y="1434905"/>
          <a:ext cx="9075737" cy="5469034"/>
        </p:xfrm>
        <a:graphic>
          <a:graphicData uri="http://schemas.openxmlformats.org/drawingml/2006/table">
            <a:tbl>
              <a:tblPr firstRow="1"/>
              <a:tblGrid>
                <a:gridCol w="2325348">
                  <a:extLst>
                    <a:ext uri="{9D8B030D-6E8A-4147-A177-3AD203B41FA5}">
                      <a16:colId xmlns:a16="http://schemas.microsoft.com/office/drawing/2014/main" val="256981604"/>
                    </a:ext>
                  </a:extLst>
                </a:gridCol>
                <a:gridCol w="3017596">
                  <a:extLst>
                    <a:ext uri="{9D8B030D-6E8A-4147-A177-3AD203B41FA5}">
                      <a16:colId xmlns:a16="http://schemas.microsoft.com/office/drawing/2014/main" val="3026201180"/>
                    </a:ext>
                  </a:extLst>
                </a:gridCol>
                <a:gridCol w="2049978">
                  <a:extLst>
                    <a:ext uri="{9D8B030D-6E8A-4147-A177-3AD203B41FA5}">
                      <a16:colId xmlns:a16="http://schemas.microsoft.com/office/drawing/2014/main" val="2265832181"/>
                    </a:ext>
                  </a:extLst>
                </a:gridCol>
                <a:gridCol w="1682815">
                  <a:extLst>
                    <a:ext uri="{9D8B030D-6E8A-4147-A177-3AD203B41FA5}">
                      <a16:colId xmlns:a16="http://schemas.microsoft.com/office/drawing/2014/main" val="47574204"/>
                    </a:ext>
                  </a:extLst>
                </a:gridCol>
              </a:tblGrid>
              <a:tr h="1652477">
                <a:tc>
                  <a:txBody>
                    <a:bodyPr/>
                    <a:lstStyle/>
                    <a:p>
                      <a:pPr algn="ctr" fontAlgn="t"/>
                      <a:r>
                        <a:rPr lang="en-US" sz="1200" b="0" i="0" u="none" strike="noStrike" dirty="0" smtClean="0">
                          <a:solidFill>
                            <a:srgbClr val="000000"/>
                          </a:solidFill>
                          <a:effectLst/>
                          <a:latin typeface="Calibri" panose="020F0502020204030204" pitchFamily="34" charset="0"/>
                        </a:rPr>
                        <a:t>(</a:t>
                      </a:r>
                      <a:r>
                        <a:rPr lang="en-US" sz="1200" b="0" i="0" u="none" strike="noStrike" dirty="0">
                          <a:solidFill>
                            <a:srgbClr val="000000"/>
                          </a:solidFill>
                          <a:effectLst/>
                          <a:latin typeface="Calibri" panose="020F0502020204030204" pitchFamily="34" charset="0"/>
                        </a:rPr>
                        <a:t>xi) Handheld grinders for mortar removal (i.e., </a:t>
                      </a:r>
                      <a:r>
                        <a:rPr lang="en-US" sz="1200" b="0" i="0" u="none" strike="noStrike" dirty="0" smtClean="0">
                          <a:solidFill>
                            <a:srgbClr val="000000"/>
                          </a:solidFill>
                          <a:effectLst/>
                          <a:latin typeface="Calibri" panose="020F0502020204030204" pitchFamily="34" charset="0"/>
                        </a:rPr>
                        <a:t>tuck-pointing)</a:t>
                      </a:r>
                    </a:p>
                    <a:p>
                      <a:pPr algn="ctr" fontAlgn="t"/>
                      <a:endParaRPr lang="en-US" sz="1200" b="0" i="0" u="none" strike="noStrike" dirty="0" smtClean="0">
                        <a:solidFill>
                          <a:srgbClr val="000000"/>
                        </a:solidFill>
                        <a:effectLst/>
                        <a:latin typeface="Calibri" panose="020F0502020204030204" pitchFamily="34" charset="0"/>
                      </a:endParaRPr>
                    </a:p>
                    <a:p>
                      <a:pPr algn="ctr" fontAlgn="t"/>
                      <a:endParaRPr lang="en-US" sz="1200" b="0" i="0" u="none" strike="noStrike" dirty="0" smtClean="0">
                        <a:solidFill>
                          <a:srgbClr val="000000"/>
                        </a:solidFill>
                        <a:effectLst/>
                        <a:latin typeface="Calibri" panose="020F0502020204030204" pitchFamily="34" charset="0"/>
                      </a:endParaRPr>
                    </a:p>
                    <a:p>
                      <a:pPr algn="ctr" fontAlgn="t"/>
                      <a:endParaRPr lang="en-US" sz="1200" b="0" i="0" u="none" strike="noStrike" dirty="0" smtClean="0">
                        <a:solidFill>
                          <a:srgbClr val="000000"/>
                        </a:solidFill>
                        <a:effectLst/>
                        <a:latin typeface="Calibri" panose="020F0502020204030204" pitchFamily="34" charset="0"/>
                      </a:endParaRPr>
                    </a:p>
                    <a:p>
                      <a:pPr algn="ctr" fontAlgn="t"/>
                      <a:endParaRPr lang="en-US" sz="1200" b="0" i="0" u="none" strike="noStrike" dirty="0" smtClean="0">
                        <a:solidFill>
                          <a:srgbClr val="000000"/>
                        </a:solidFill>
                        <a:effectLst/>
                        <a:latin typeface="Calibri" panose="020F0502020204030204" pitchFamily="34" charset="0"/>
                      </a:endParaRPr>
                    </a:p>
                    <a:p>
                      <a:pPr algn="ctr" fontAlgn="t"/>
                      <a:endParaRPr lang="en-US" sz="1200" b="0" i="0" u="none" strike="noStrike" dirty="0" smtClean="0">
                        <a:solidFill>
                          <a:srgbClr val="000000"/>
                        </a:solidFill>
                        <a:effectLst/>
                        <a:latin typeface="Calibri" panose="020F0502020204030204" pitchFamily="34" charset="0"/>
                      </a:endParaRPr>
                    </a:p>
                    <a:p>
                      <a:pPr algn="ctr" fontAlgn="t"/>
                      <a:endParaRPr lang="en-US" sz="1200" b="0" i="0" u="none" strike="noStrike" dirty="0" smtClean="0">
                        <a:solidFill>
                          <a:srgbClr val="000000"/>
                        </a:solidFill>
                        <a:effectLst/>
                        <a:latin typeface="Calibri" panose="020F0502020204030204" pitchFamily="34" charset="0"/>
                      </a:endParaRPr>
                    </a:p>
                    <a:p>
                      <a:pPr algn="ctr" fontAlgn="t"/>
                      <a:r>
                        <a:rPr lang="en-US" sz="1100" b="0" i="0" u="none" strike="noStrike" dirty="0" smtClean="0">
                          <a:solidFill>
                            <a:srgbClr val="000000"/>
                          </a:solidFill>
                          <a:effectLst/>
                          <a:latin typeface="Calibri" panose="020F0502020204030204" pitchFamily="34" charset="0"/>
                        </a:rPr>
                        <a:t>*picture obtained from www. lhsfna.org</a:t>
                      </a:r>
                      <a:endParaRPr lang="en-US" sz="1100" b="0" i="0" u="none" strike="noStrike" dirty="0">
                        <a:solidFill>
                          <a:srgbClr val="000000"/>
                        </a:solidFill>
                        <a:effectLst/>
                        <a:latin typeface="Calibri" panose="020F0502020204030204" pitchFamily="34" charset="0"/>
                      </a:endParaRPr>
                    </a:p>
                  </a:txBody>
                  <a:tcPr marL="6557" marR="6557" marT="65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alibri" panose="020F0502020204030204" pitchFamily="34" charset="0"/>
                        </a:rPr>
                        <a:t>Use grinder equipped with commercially available shroud and dust collection system. Operate and maintain tool in accordance with manufacturer's instructions to minimize dust emissions. Dust collector must provide 25 cubic feet per minute (cfm) or greater of airflow per inch of wheel diameter and have a filter with 99% or greater efficiency and a cyclonic pre-separator or filter-cleaning mechanism.</a:t>
                      </a:r>
                    </a:p>
                  </a:txBody>
                  <a:tcPr marL="6557" marR="6557" marT="65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A</a:t>
                      </a:r>
                      <a:r>
                        <a:rPr lang="en-US" sz="1200" b="0" i="0" u="none" strike="noStrike" dirty="0" smtClean="0">
                          <a:solidFill>
                            <a:srgbClr val="000000"/>
                          </a:solidFill>
                          <a:effectLst/>
                          <a:latin typeface="Calibri" panose="020F0502020204030204" pitchFamily="34" charset="0"/>
                        </a:rPr>
                        <a:t>PF 10</a:t>
                      </a: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a:solidFill>
                          <a:srgbClr val="000000"/>
                        </a:solidFill>
                        <a:effectLst/>
                        <a:latin typeface="Calibri" panose="020F0502020204030204" pitchFamily="34" charset="0"/>
                      </a:endParaRP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APF </a:t>
                      </a:r>
                      <a:r>
                        <a:rPr lang="en-US" sz="1200" b="0" i="0" u="none" strike="noStrike" dirty="0" smtClean="0">
                          <a:solidFill>
                            <a:srgbClr val="000000"/>
                          </a:solidFill>
                          <a:effectLst/>
                          <a:latin typeface="Calibri" panose="020F0502020204030204" pitchFamily="34" charset="0"/>
                        </a:rPr>
                        <a:t>25</a:t>
                      </a: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a:solidFill>
                          <a:srgbClr val="000000"/>
                        </a:solidFill>
                        <a:effectLst/>
                        <a:latin typeface="Calibri" panose="020F0502020204030204" pitchFamily="34" charset="0"/>
                      </a:endParaRP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3648704"/>
                  </a:ext>
                </a:extLst>
              </a:tr>
              <a:tr h="3664157">
                <a:tc>
                  <a:txBody>
                    <a:bodyPr/>
                    <a:lstStyle/>
                    <a:p>
                      <a:pPr algn="ctr" fontAlgn="t"/>
                      <a:endParaRPr lang="en-US" sz="1200" b="0" i="0" u="none" strike="noStrike" dirty="0" smtClean="0">
                        <a:solidFill>
                          <a:srgbClr val="000000"/>
                        </a:solidFill>
                        <a:effectLst/>
                        <a:latin typeface="Calibri" panose="020F0502020204030204" pitchFamily="34" charset="0"/>
                      </a:endParaRPr>
                    </a:p>
                    <a:p>
                      <a:pPr algn="ctr" fontAlgn="t"/>
                      <a:r>
                        <a:rPr lang="en-US" sz="1200" b="0" i="0" u="none" strike="noStrike" dirty="0" smtClean="0">
                          <a:solidFill>
                            <a:srgbClr val="000000"/>
                          </a:solidFill>
                          <a:effectLst/>
                          <a:latin typeface="Calibri" panose="020F0502020204030204" pitchFamily="34" charset="0"/>
                        </a:rPr>
                        <a:t>(</a:t>
                      </a:r>
                      <a:r>
                        <a:rPr lang="en-US" sz="1200" b="0" i="0" u="none" strike="noStrike" dirty="0">
                          <a:solidFill>
                            <a:srgbClr val="000000"/>
                          </a:solidFill>
                          <a:effectLst/>
                          <a:latin typeface="Calibri" panose="020F0502020204030204" pitchFamily="34" charset="0"/>
                        </a:rPr>
                        <a:t>xii) Handheld grinders for uses other than mortar </a:t>
                      </a:r>
                      <a:r>
                        <a:rPr lang="en-US" sz="1200" b="0" i="0" u="none" strike="noStrike" dirty="0" smtClean="0">
                          <a:solidFill>
                            <a:srgbClr val="000000"/>
                          </a:solidFill>
                          <a:effectLst/>
                          <a:latin typeface="Calibri" panose="020F0502020204030204" pitchFamily="34" charset="0"/>
                        </a:rPr>
                        <a:t>removal</a:t>
                      </a:r>
                    </a:p>
                    <a:p>
                      <a:pPr algn="ctr" fontAlgn="t"/>
                      <a:endParaRPr lang="en-US" sz="1200" b="0" i="0" u="none" strike="noStrike" dirty="0" smtClean="0">
                        <a:solidFill>
                          <a:srgbClr val="000000"/>
                        </a:solidFill>
                        <a:effectLst/>
                        <a:latin typeface="Calibri" panose="020F0502020204030204" pitchFamily="34" charset="0"/>
                      </a:endParaRPr>
                    </a:p>
                    <a:p>
                      <a:pPr algn="ctr" fontAlgn="t"/>
                      <a:endParaRPr lang="en-US" sz="1200" b="0" i="0" u="none" strike="noStrike" dirty="0" smtClean="0">
                        <a:solidFill>
                          <a:srgbClr val="000000"/>
                        </a:solidFill>
                        <a:effectLst/>
                        <a:latin typeface="Calibri" panose="020F0502020204030204" pitchFamily="34" charset="0"/>
                      </a:endParaRPr>
                    </a:p>
                    <a:p>
                      <a:pPr algn="ctr" fontAlgn="t"/>
                      <a:endParaRPr lang="en-US" sz="1200" b="0" i="0" u="none" strike="noStrike" dirty="0" smtClean="0">
                        <a:solidFill>
                          <a:srgbClr val="000000"/>
                        </a:solidFill>
                        <a:effectLst/>
                        <a:latin typeface="Calibri" panose="020F0502020204030204" pitchFamily="34" charset="0"/>
                      </a:endParaRPr>
                    </a:p>
                    <a:p>
                      <a:pPr algn="ctr" fontAlgn="t"/>
                      <a:endParaRPr lang="en-US" sz="1200" b="0" i="0" u="none" strike="noStrike" dirty="0" smtClean="0">
                        <a:solidFill>
                          <a:srgbClr val="000000"/>
                        </a:solidFill>
                        <a:effectLst/>
                        <a:latin typeface="Calibri" panose="020F0502020204030204" pitchFamily="34" charset="0"/>
                      </a:endParaRPr>
                    </a:p>
                    <a:p>
                      <a:pPr algn="ctr" fontAlgn="t"/>
                      <a:endParaRPr lang="en-US" sz="1200" b="0" i="0" u="none" strike="noStrike" dirty="0" smtClean="0">
                        <a:solidFill>
                          <a:srgbClr val="000000"/>
                        </a:solidFill>
                        <a:effectLst/>
                        <a:latin typeface="Calibri" panose="020F0502020204030204" pitchFamily="34" charset="0"/>
                      </a:endParaRPr>
                    </a:p>
                    <a:p>
                      <a:pPr algn="ctr" fontAlgn="t"/>
                      <a:endParaRPr lang="en-US" sz="1200" b="0" i="0" u="none" strike="noStrike" dirty="0" smtClean="0">
                        <a:solidFill>
                          <a:srgbClr val="000000"/>
                        </a:solidFill>
                        <a:effectLst/>
                        <a:latin typeface="Calibri" panose="020F0502020204030204" pitchFamily="34" charset="0"/>
                      </a:endParaRPr>
                    </a:p>
                    <a:p>
                      <a:pPr algn="ctr" fontAlgn="t"/>
                      <a:endParaRPr lang="en-US" sz="1200" b="0" i="0" u="none" strike="noStrike" dirty="0" smtClean="0">
                        <a:solidFill>
                          <a:srgbClr val="000000"/>
                        </a:solidFill>
                        <a:effectLst/>
                        <a:latin typeface="Calibri" panose="020F0502020204030204" pitchFamily="34" charset="0"/>
                      </a:endParaRPr>
                    </a:p>
                    <a:p>
                      <a:pPr algn="ctr" fontAlgn="t"/>
                      <a:endParaRPr lang="en-US" sz="1200" b="0" i="0" u="none" strike="noStrike" dirty="0" smtClean="0">
                        <a:solidFill>
                          <a:srgbClr val="000000"/>
                        </a:solidFill>
                        <a:effectLst/>
                        <a:latin typeface="Calibri" panose="020F0502020204030204" pitchFamily="34" charset="0"/>
                      </a:endParaRPr>
                    </a:p>
                    <a:p>
                      <a:pPr algn="ctr" fontAlgn="t"/>
                      <a:endParaRPr lang="en-US" sz="1200" b="0" i="0" u="none" strike="noStrike" dirty="0" smtClean="0">
                        <a:solidFill>
                          <a:srgbClr val="000000"/>
                        </a:solidFill>
                        <a:effectLst/>
                        <a:latin typeface="Calibri" panose="020F0502020204030204" pitchFamily="34" charset="0"/>
                      </a:endParaRPr>
                    </a:p>
                    <a:p>
                      <a:pPr algn="ctr" fontAlgn="t"/>
                      <a:endParaRPr lang="en-US" sz="1200" b="0" i="0" u="none" strike="noStrike" dirty="0" smtClean="0">
                        <a:solidFill>
                          <a:srgbClr val="000000"/>
                        </a:solidFill>
                        <a:effectLst/>
                        <a:latin typeface="Calibri" panose="020F0502020204030204" pitchFamily="34" charset="0"/>
                      </a:endParaRPr>
                    </a:p>
                    <a:p>
                      <a:pPr algn="ctr" fontAlgn="t"/>
                      <a:endParaRPr lang="en-US" sz="1200" b="0" i="0" u="none" strike="noStrike" dirty="0" smtClean="0">
                        <a:solidFill>
                          <a:srgbClr val="000000"/>
                        </a:solidFill>
                        <a:effectLst/>
                        <a:latin typeface="Calibri" panose="020F0502020204030204" pitchFamily="34" charset="0"/>
                      </a:endParaRPr>
                    </a:p>
                    <a:p>
                      <a:pPr algn="ctr" fontAlgn="t"/>
                      <a:endParaRPr lang="en-US" sz="1200" b="0" i="0" u="none" strike="noStrike" dirty="0" smtClean="0">
                        <a:solidFill>
                          <a:srgbClr val="000000"/>
                        </a:solidFill>
                        <a:effectLst/>
                        <a:latin typeface="Calibri" panose="020F0502020204030204" pitchFamily="34" charset="0"/>
                      </a:endParaRPr>
                    </a:p>
                    <a:p>
                      <a:pPr algn="ctr" fontAlgn="t"/>
                      <a:endParaRPr lang="en-US" sz="1200" b="0" i="0" u="none" strike="noStrike" dirty="0" smtClean="0">
                        <a:solidFill>
                          <a:srgbClr val="000000"/>
                        </a:solidFill>
                        <a:effectLst/>
                        <a:latin typeface="Calibri" panose="020F0502020204030204" pitchFamily="34" charset="0"/>
                      </a:endParaRPr>
                    </a:p>
                    <a:p>
                      <a:pPr algn="ctr" fontAlgn="t"/>
                      <a:endParaRPr lang="en-US" sz="1200" b="0" i="0" u="none" strike="noStrike" dirty="0" smtClean="0">
                        <a:solidFill>
                          <a:srgbClr val="000000"/>
                        </a:solidFill>
                        <a:effectLst/>
                        <a:latin typeface="Calibri" panose="020F0502020204030204" pitchFamily="34" charset="0"/>
                      </a:endParaRPr>
                    </a:p>
                    <a:p>
                      <a:pPr algn="ctr" fontAlgn="t"/>
                      <a:endParaRPr lang="en-US" sz="1200" b="0" i="0" u="none" strike="noStrike" dirty="0" smtClean="0">
                        <a:solidFill>
                          <a:srgbClr val="000000"/>
                        </a:solidFill>
                        <a:effectLst/>
                        <a:latin typeface="Calibri" panose="020F0502020204030204" pitchFamily="34" charset="0"/>
                      </a:endParaRPr>
                    </a:p>
                    <a:p>
                      <a:pPr algn="ctr" fontAlgn="t"/>
                      <a:endParaRPr lang="en-US" sz="1100" b="0" i="0" u="none" strike="noStrike" dirty="0" smtClean="0">
                        <a:solidFill>
                          <a:srgbClr val="000000"/>
                        </a:solidFill>
                        <a:effectLst/>
                        <a:latin typeface="Calibri" panose="020F0502020204030204" pitchFamily="34" charset="0"/>
                      </a:endParaRPr>
                    </a:p>
                    <a:p>
                      <a:pPr marL="0" marR="0" indent="0" algn="ctr" defTabSz="914400" rtl="0" eaLnBrk="1" fontAlgn="t"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Calibri" panose="020F0502020204030204" pitchFamily="34" charset="0"/>
                        </a:rPr>
                        <a:t>*picture obtained from www. lhsfna.org</a:t>
                      </a:r>
                    </a:p>
                    <a:p>
                      <a:pPr algn="ctr" fontAlgn="t"/>
                      <a:endParaRPr lang="en-US" sz="1200" b="0" i="0" u="none" strike="noStrike" dirty="0">
                        <a:solidFill>
                          <a:srgbClr val="000000"/>
                        </a:solidFill>
                        <a:effectLst/>
                        <a:latin typeface="Calibri" panose="020F0502020204030204" pitchFamily="34" charset="0"/>
                      </a:endParaRPr>
                    </a:p>
                  </a:txBody>
                  <a:tcPr marL="6557" marR="6557" marT="65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panose="020F0502020204030204" pitchFamily="34" charset="0"/>
                        </a:rPr>
                        <a:t>For tasks performed outdoors only: Use grinder equipped with integrated water delivery system that continuously feeds water to the grinding surface. Operate and maintain tool in accordance with manufacturer’s instructions to minimize dust emissions.                                                         OR Use grinder equipped with commercially</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available shroud and dust collection system.</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Operate and maintain tool in accordance</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with manufacturer's instructions to</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minimize dust emissions.</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Dust collector must provide 25 cubic feet</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per minute (cfm) or greater of airflow per</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inch of wheel diameter and have a filter</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with 99% or greater efficiency and a</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cyclonic pre-separator or filter-cleaning</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mechanism.</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 When used outdoors.</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 When used indoors or in an enclosed</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area. </a:t>
                      </a:r>
                    </a:p>
                  </a:txBody>
                  <a:tcPr marL="6557" marR="6557" marT="65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panose="020F0502020204030204" pitchFamily="34" charset="0"/>
                        </a:rPr>
                        <a:t>None</a:t>
                      </a: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a:solidFill>
                          <a:srgbClr val="000000"/>
                        </a:solidFill>
                        <a:effectLst/>
                        <a:latin typeface="Calibri" panose="020F0502020204030204" pitchFamily="34" charset="0"/>
                      </a:endParaRP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panose="020F0502020204030204" pitchFamily="34" charset="0"/>
                        </a:rPr>
                        <a:t>None</a:t>
                      </a: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a:solidFill>
                          <a:srgbClr val="000000"/>
                        </a:solidFill>
                        <a:effectLst/>
                        <a:latin typeface="Calibri" panose="020F0502020204030204" pitchFamily="34" charset="0"/>
                      </a:endParaRP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7557824"/>
                  </a:ext>
                </a:extLst>
              </a:tr>
            </a:tbl>
          </a:graphicData>
        </a:graphic>
      </p:graphicFrame>
      <p:pic>
        <p:nvPicPr>
          <p:cNvPr id="8194" name="Picture 2" descr="http://www.lhsfna.org/LHSFNA/assets/File/Purple%20half%20mask(1).jpg" title="Image of an APF10 respirato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08230" y="1921753"/>
            <a:ext cx="1217837" cy="113043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lhsfna.org/LHSFNA/assets/File/APF%2025.jpg" title="Image of an APF 25 respirato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16536" y="1921753"/>
            <a:ext cx="1226127" cy="1064597"/>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www.lhsfna.org/LHSFNA/assets/File/11%20Handheld%20grinders%20tuckpointing.jpg" title="Image of a handheld grinder for mortar removal"/>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1974" y="1919138"/>
            <a:ext cx="1725180" cy="1006204"/>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www.lhsfna.org/LHSFNA/assets/File/Elec%20polisher%20w%20wet%20dust%20suppression.jpg" title="Image of a handheld grinder for uses other than mortar removal"/>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45473" y="3958937"/>
            <a:ext cx="2078182" cy="2483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379818"/>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t>
            </a:r>
            <a:r>
              <a:rPr lang="en-US" sz="2800" b="1" dirty="0" smtClean="0"/>
              <a:t>activities (xi): </a:t>
            </a:r>
            <a:endParaRPr lang="en-US" sz="3200" dirty="0"/>
          </a:p>
        </p:txBody>
      </p:sp>
      <p:sp>
        <p:nvSpPr>
          <p:cNvPr id="3" name="Content Placeholder 2"/>
          <p:cNvSpPr>
            <a:spLocks noGrp="1"/>
          </p:cNvSpPr>
          <p:nvPr>
            <p:ph idx="1"/>
          </p:nvPr>
        </p:nvSpPr>
        <p:spPr>
          <a:xfrm>
            <a:off x="274638" y="2189018"/>
            <a:ext cx="8564562" cy="4287982"/>
          </a:xfrm>
        </p:spPr>
        <p:txBody>
          <a:bodyPr/>
          <a:lstStyle/>
          <a:p>
            <a:pPr marL="0" indent="0">
              <a:buNone/>
            </a:pPr>
            <a:r>
              <a:rPr lang="en-US" sz="2400" b="1" dirty="0"/>
              <a:t>Handheld grinders </a:t>
            </a:r>
            <a:r>
              <a:rPr lang="en-US" sz="2400" dirty="0"/>
              <a:t>for mortar removal (i.e., tuckpointing). Tuckpointing involves removing deteriorating mortar from between bricks using a handheld grinder and replacing it with fresh mortar. </a:t>
            </a:r>
          </a:p>
        </p:txBody>
      </p:sp>
    </p:spTree>
    <p:extLst>
      <p:ext uri="{BB962C8B-B14F-4D97-AF65-F5344CB8AC3E}">
        <p14:creationId xmlns:p14="http://schemas.microsoft.com/office/powerpoint/2010/main" val="2637193751"/>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t>
            </a:r>
            <a:r>
              <a:rPr lang="en-US" sz="2800" b="1" dirty="0" smtClean="0"/>
              <a:t>activities (xi):  </a:t>
            </a:r>
            <a:endParaRPr lang="en-US" sz="3200" dirty="0"/>
          </a:p>
        </p:txBody>
      </p:sp>
      <p:sp>
        <p:nvSpPr>
          <p:cNvPr id="3" name="Content Placeholder 2"/>
          <p:cNvSpPr>
            <a:spLocks noGrp="1"/>
          </p:cNvSpPr>
          <p:nvPr>
            <p:ph idx="1"/>
          </p:nvPr>
        </p:nvSpPr>
        <p:spPr/>
        <p:txBody>
          <a:bodyPr/>
          <a:lstStyle/>
          <a:p>
            <a:r>
              <a:rPr lang="en-US" sz="2400" dirty="0"/>
              <a:t>The handheld grinders must be equipped with a commercially available shroud and dust collection system and operated and maintained in accordance with manufacturer’s instructions to minimize dust emissions. </a:t>
            </a:r>
          </a:p>
          <a:p>
            <a:r>
              <a:rPr lang="en-US" sz="2400" dirty="0"/>
              <a:t>The dust collection system must provide at least 25 cfm of air flow per inch of wheel diameter and have a filter that has a 99 percent or greater efficiency and either a cyclonic pre-separator or a filter-cleaning mechanism. Cyclonic pre-separators and filter-cleaning mechanisms improve the suction of dust collection systems by preventing debris from building up on the filter. </a:t>
            </a:r>
          </a:p>
        </p:txBody>
      </p:sp>
    </p:spTree>
    <p:extLst>
      <p:ext uri="{BB962C8B-B14F-4D97-AF65-F5344CB8AC3E}">
        <p14:creationId xmlns:p14="http://schemas.microsoft.com/office/powerpoint/2010/main" val="1036856571"/>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activities</a:t>
            </a:r>
            <a:r>
              <a:rPr lang="en-US" sz="2800" b="1" dirty="0" smtClean="0"/>
              <a:t>:                         </a:t>
            </a:r>
            <a:endParaRPr lang="en-US" sz="3200" dirty="0"/>
          </a:p>
        </p:txBody>
      </p:sp>
      <p:sp>
        <p:nvSpPr>
          <p:cNvPr id="3" name="Content Placeholder 2"/>
          <p:cNvSpPr>
            <a:spLocks noGrp="1"/>
          </p:cNvSpPr>
          <p:nvPr>
            <p:ph idx="1"/>
          </p:nvPr>
        </p:nvSpPr>
        <p:spPr>
          <a:xfrm>
            <a:off x="204299" y="1544759"/>
            <a:ext cx="8564562" cy="4721225"/>
          </a:xfrm>
        </p:spPr>
        <p:txBody>
          <a:bodyPr/>
          <a:lstStyle/>
          <a:p>
            <a:pPr marL="0" indent="0">
              <a:buNone/>
            </a:pPr>
            <a:r>
              <a:rPr lang="en-US" sz="2400" dirty="0"/>
              <a:t>Full and proper implementation of dust collection systems on handheld grinders requires the employer to ensure that:</a:t>
            </a:r>
          </a:p>
          <a:p>
            <a:r>
              <a:rPr lang="en-US" sz="2400" dirty="0"/>
              <a:t> </a:t>
            </a:r>
            <a:r>
              <a:rPr lang="en-US" sz="2200" dirty="0"/>
              <a:t>The shroud is intact, encloses most of the grinding blade, and is installed in accordance with the manufacturer’s instructions;  </a:t>
            </a:r>
          </a:p>
          <a:p>
            <a:r>
              <a:rPr lang="en-US" sz="2200" dirty="0"/>
              <a:t>The hose connecting the tool to the vacuum is intact and without kinks or tight bends;  </a:t>
            </a:r>
          </a:p>
          <a:p>
            <a:r>
              <a:rPr lang="en-US" sz="2200" dirty="0"/>
              <a:t>The filter(s) on the vacuum are cleaned or changed in accordance with the manufacturer’s instructions;  </a:t>
            </a:r>
          </a:p>
          <a:p>
            <a:r>
              <a:rPr lang="en-US" sz="2200" dirty="0"/>
              <a:t>The dust collection bags are emptied to avoid overfilling; </a:t>
            </a:r>
          </a:p>
          <a:p>
            <a:r>
              <a:rPr lang="en-US" sz="2200" dirty="0"/>
              <a:t>The blade is kept flush against the surface whenever possible; and  </a:t>
            </a:r>
          </a:p>
          <a:p>
            <a:r>
              <a:rPr lang="en-US" sz="2200" dirty="0"/>
              <a:t>The tool is operated against the direction of blade rotation, whenever practical.</a:t>
            </a:r>
          </a:p>
        </p:txBody>
      </p:sp>
    </p:spTree>
    <p:extLst>
      <p:ext uri="{BB962C8B-B14F-4D97-AF65-F5344CB8AC3E}">
        <p14:creationId xmlns:p14="http://schemas.microsoft.com/office/powerpoint/2010/main" val="2509451498"/>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activities</a:t>
            </a:r>
            <a:r>
              <a:rPr lang="en-US" sz="2800" b="1" dirty="0" smtClean="0"/>
              <a:t>:                          </a:t>
            </a:r>
            <a:endParaRPr lang="en-US" sz="3200" dirty="0"/>
          </a:p>
        </p:txBody>
      </p:sp>
      <p:sp>
        <p:nvSpPr>
          <p:cNvPr id="3" name="Content Placeholder 2"/>
          <p:cNvSpPr>
            <a:spLocks noGrp="1"/>
          </p:cNvSpPr>
          <p:nvPr>
            <p:ph idx="1"/>
          </p:nvPr>
        </p:nvSpPr>
        <p:spPr/>
        <p:txBody>
          <a:bodyPr/>
          <a:lstStyle/>
          <a:p>
            <a:r>
              <a:rPr lang="en-US" sz="2400" dirty="0"/>
              <a:t>When using handheld grinders for mortar removal indoors or in enclosed areas (areas where airborne dust can buildup, such as a structure with a roof and three walls), employers must provide additional exhaust if needed to minimize the accumulation of visible airborne dust. </a:t>
            </a:r>
          </a:p>
        </p:txBody>
      </p:sp>
    </p:spTree>
    <p:extLst>
      <p:ext uri="{BB962C8B-B14F-4D97-AF65-F5344CB8AC3E}">
        <p14:creationId xmlns:p14="http://schemas.microsoft.com/office/powerpoint/2010/main" val="363048969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activities</a:t>
            </a:r>
            <a:r>
              <a:rPr lang="en-US" sz="2800" b="1" dirty="0" smtClean="0"/>
              <a:t>:                           </a:t>
            </a:r>
            <a:endParaRPr lang="en-US" sz="3200" dirty="0"/>
          </a:p>
        </p:txBody>
      </p:sp>
      <p:sp>
        <p:nvSpPr>
          <p:cNvPr id="3" name="Content Placeholder 2"/>
          <p:cNvSpPr>
            <a:spLocks noGrp="1"/>
          </p:cNvSpPr>
          <p:nvPr>
            <p:ph idx="1"/>
          </p:nvPr>
        </p:nvSpPr>
        <p:spPr/>
        <p:txBody>
          <a:bodyPr/>
          <a:lstStyle/>
          <a:p>
            <a:r>
              <a:rPr lang="en-US" sz="2400" dirty="0"/>
              <a:t>Respiratory protection with a minimum APF of 10 is required for work with handheld grinders for mortar removal lasting four hours or less in a shift. Respiratory protection with a minimum APF of 25 is required for work lasting more than four hours per shift</a:t>
            </a:r>
            <a:r>
              <a:rPr lang="en-US" sz="2400" dirty="0" smtClean="0"/>
              <a:t>.</a:t>
            </a:r>
          </a:p>
          <a:p>
            <a:endParaRPr lang="en-US" sz="2400" dirty="0"/>
          </a:p>
          <a:p>
            <a:endParaRPr lang="en-US" sz="2400" dirty="0" smtClean="0"/>
          </a:p>
          <a:p>
            <a:endParaRPr lang="en-US" sz="2400" dirty="0"/>
          </a:p>
          <a:p>
            <a:endParaRPr lang="en-US" sz="2400" dirty="0" smtClean="0"/>
          </a:p>
          <a:p>
            <a:endParaRPr lang="en-US" sz="2400" dirty="0"/>
          </a:p>
          <a:p>
            <a:pPr marL="0" indent="0">
              <a:buNone/>
            </a:pPr>
            <a:r>
              <a:rPr lang="en-US" sz="2400" dirty="0" smtClean="0"/>
              <a:t>          APF 10				      APF 25</a:t>
            </a:r>
            <a:endParaRPr lang="en-US" sz="2400" dirty="0"/>
          </a:p>
        </p:txBody>
      </p:sp>
      <p:pic>
        <p:nvPicPr>
          <p:cNvPr id="9220" name="Picture 4" descr="http://www.lhsfna.org/LHSFNA/assets/File/APF%2025.jpg" title="Image of an A P F 25 respirato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4375" y="3933969"/>
            <a:ext cx="22764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www.lhsfna.org/LHSFNA/assets/File/Purple%20half%20mask(1).jpg" title="Image of an A P F 25 respirato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16684" y="3933969"/>
            <a:ext cx="1990725"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741816"/>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t>
            </a:r>
            <a:r>
              <a:rPr lang="en-US" sz="2800" b="1" dirty="0" smtClean="0"/>
              <a:t>activities (xii): </a:t>
            </a:r>
            <a:endParaRPr lang="en-US" sz="3200" dirty="0"/>
          </a:p>
        </p:txBody>
      </p:sp>
      <p:sp>
        <p:nvSpPr>
          <p:cNvPr id="3" name="Content Placeholder 2"/>
          <p:cNvSpPr>
            <a:spLocks noGrp="1"/>
          </p:cNvSpPr>
          <p:nvPr>
            <p:ph idx="1"/>
          </p:nvPr>
        </p:nvSpPr>
        <p:spPr/>
        <p:txBody>
          <a:bodyPr/>
          <a:lstStyle/>
          <a:p>
            <a:pPr marL="0" indent="0">
              <a:buNone/>
            </a:pPr>
            <a:r>
              <a:rPr lang="en-US" sz="2400" b="1" dirty="0"/>
              <a:t>Handheld grinders </a:t>
            </a:r>
            <a:r>
              <a:rPr lang="en-US" sz="2400" dirty="0"/>
              <a:t>may also be used for tasks </a:t>
            </a:r>
            <a:r>
              <a:rPr lang="en-US" sz="2400" u="sng" dirty="0"/>
              <a:t>other than mortar removal</a:t>
            </a:r>
            <a:r>
              <a:rPr lang="en-US" sz="2400" dirty="0"/>
              <a:t>, such as to remove thin layers of concrete and surface coatings. Two control options may be used: </a:t>
            </a:r>
          </a:p>
          <a:p>
            <a:r>
              <a:rPr lang="en-US" sz="2400" dirty="0"/>
              <a:t>(1) A grinder equipped with an integrated water delivery system (commercially developed specifically for the type of tool in use) that continuously feeds water to the grinding surface operated for outdoor work only; and </a:t>
            </a:r>
          </a:p>
          <a:p>
            <a:r>
              <a:rPr lang="en-US" sz="2400" dirty="0"/>
              <a:t>(2) a dust collector equipped with a commercially available shroud and dust collection system with the same features as the dust collection system used for mortar removal for outdoor and indoor work.</a:t>
            </a:r>
          </a:p>
        </p:txBody>
      </p:sp>
    </p:spTree>
    <p:extLst>
      <p:ext uri="{BB962C8B-B14F-4D97-AF65-F5344CB8AC3E}">
        <p14:creationId xmlns:p14="http://schemas.microsoft.com/office/powerpoint/2010/main" val="3645572512"/>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activities</a:t>
            </a:r>
            <a:r>
              <a:rPr lang="en-US" sz="2800" b="1" dirty="0" smtClean="0"/>
              <a:t>:                            </a:t>
            </a:r>
            <a:endParaRPr lang="en-US" sz="3200" dirty="0"/>
          </a:p>
        </p:txBody>
      </p:sp>
      <p:sp>
        <p:nvSpPr>
          <p:cNvPr id="3" name="Content Placeholder 2"/>
          <p:cNvSpPr>
            <a:spLocks noGrp="1"/>
          </p:cNvSpPr>
          <p:nvPr>
            <p:ph idx="1"/>
          </p:nvPr>
        </p:nvSpPr>
        <p:spPr/>
        <p:txBody>
          <a:bodyPr/>
          <a:lstStyle/>
          <a:p>
            <a:r>
              <a:rPr lang="en-US" sz="2400" dirty="0"/>
              <a:t>The dust collector must be rated to provide 25 cfm or greater air flow per inch of wheel diameter, have a filter with a 99 percent or greater efficiency, and a cyclonic pre-separator or filter-cleaning mechanism. Cyclonic pre-separators and filter-cleaning mechanisms improve the suction of dust collection systems by preventing debris from building up on the filter. </a:t>
            </a:r>
            <a:endParaRPr lang="en-US" sz="2400" dirty="0" smtClean="0"/>
          </a:p>
          <a:p>
            <a:r>
              <a:rPr lang="en-US" sz="2400" dirty="0" smtClean="0"/>
              <a:t>The </a:t>
            </a:r>
            <a:r>
              <a:rPr lang="en-US" sz="2400" dirty="0"/>
              <a:t>grinder and both controls must be operated and maintained in accordance with manufacturer’s instructions to minimize dust emissions. </a:t>
            </a:r>
          </a:p>
        </p:txBody>
      </p:sp>
    </p:spTree>
    <p:extLst>
      <p:ext uri="{BB962C8B-B14F-4D97-AF65-F5344CB8AC3E}">
        <p14:creationId xmlns:p14="http://schemas.microsoft.com/office/powerpoint/2010/main" val="221217776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activities</a:t>
            </a:r>
            <a:r>
              <a:rPr lang="en-US" sz="2800" b="1" dirty="0" smtClean="0"/>
              <a:t>:                                               </a:t>
            </a:r>
            <a:endParaRPr lang="en-US" sz="3200" dirty="0"/>
          </a:p>
        </p:txBody>
      </p:sp>
      <p:sp>
        <p:nvSpPr>
          <p:cNvPr id="3" name="Content Placeholder 2"/>
          <p:cNvSpPr>
            <a:spLocks noGrp="1"/>
          </p:cNvSpPr>
          <p:nvPr>
            <p:ph idx="1"/>
          </p:nvPr>
        </p:nvSpPr>
        <p:spPr>
          <a:xfrm>
            <a:off x="260570" y="1572895"/>
            <a:ext cx="8564562" cy="4721225"/>
          </a:xfrm>
        </p:spPr>
        <p:txBody>
          <a:bodyPr/>
          <a:lstStyle/>
          <a:p>
            <a:r>
              <a:rPr lang="en-US" sz="2400" dirty="0"/>
              <a:t>The integrated water delivery system can be a free-flowing water system designed for blade cooling as well as manufacturers’ systems designed for dust suppression alone. This option applies only when grinders are used outdoors. </a:t>
            </a:r>
          </a:p>
          <a:p>
            <a:r>
              <a:rPr lang="en-US" sz="2400" dirty="0"/>
              <a:t>Full and proper implementation of water controls on grinders requires the employer to ensure that: </a:t>
            </a:r>
          </a:p>
          <a:p>
            <a:r>
              <a:rPr lang="en-US" sz="2400" dirty="0"/>
              <a:t> An adequate supply of water for dust suppression is used;  </a:t>
            </a:r>
          </a:p>
          <a:p>
            <a:r>
              <a:rPr lang="en-US" sz="2400" dirty="0"/>
              <a:t>The spray nozzles are working properly and produce a pattern that applies water at the point of dust generation; </a:t>
            </a:r>
          </a:p>
          <a:p>
            <a:r>
              <a:rPr lang="en-US" sz="2400" dirty="0"/>
              <a:t>The spray nozzles are not clogged or damaged; and  </a:t>
            </a:r>
          </a:p>
          <a:p>
            <a:r>
              <a:rPr lang="en-US" sz="2400" dirty="0"/>
              <a:t>All hoses and connections are intact.</a:t>
            </a:r>
          </a:p>
        </p:txBody>
      </p:sp>
    </p:spTree>
    <p:extLst>
      <p:ext uri="{BB962C8B-B14F-4D97-AF65-F5344CB8AC3E}">
        <p14:creationId xmlns:p14="http://schemas.microsoft.com/office/powerpoint/2010/main" val="3701762596"/>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t>
            </a:r>
            <a:r>
              <a:rPr lang="en-US" sz="2800" b="1" dirty="0" smtClean="0"/>
              <a:t>activities (xii):  </a:t>
            </a:r>
            <a:endParaRPr lang="en-US" sz="3200" dirty="0"/>
          </a:p>
        </p:txBody>
      </p:sp>
      <p:sp>
        <p:nvSpPr>
          <p:cNvPr id="3" name="Content Placeholder 2"/>
          <p:cNvSpPr>
            <a:spLocks noGrp="1"/>
          </p:cNvSpPr>
          <p:nvPr>
            <p:ph idx="1"/>
          </p:nvPr>
        </p:nvSpPr>
        <p:spPr/>
        <p:txBody>
          <a:bodyPr/>
          <a:lstStyle/>
          <a:p>
            <a:r>
              <a:rPr lang="en-US" sz="2400" dirty="0"/>
              <a:t>Handheld grinders equipped with dust collection systems may be used outdoors or indoors. Full and proper implementation of dust collection systems on handheld grinders requires the employer to ensure that:</a:t>
            </a:r>
          </a:p>
          <a:p>
            <a:r>
              <a:rPr lang="en-US" sz="2400" dirty="0" smtClean="0"/>
              <a:t>The </a:t>
            </a:r>
            <a:r>
              <a:rPr lang="en-US" sz="2400" dirty="0"/>
              <a:t>shroud is intact and installed in accordance with the manufacturer’s instructions;  </a:t>
            </a:r>
          </a:p>
          <a:p>
            <a:r>
              <a:rPr lang="en-US" sz="2400" dirty="0"/>
              <a:t>The hose connecting the tool to the vacuum is intact and without kinks or tight bends; </a:t>
            </a:r>
          </a:p>
          <a:p>
            <a:r>
              <a:rPr lang="en-US" sz="2400" dirty="0"/>
              <a:t>The filter(s) on the vacuum are cleaned or changed in accordance with the manufacturer’s instructions; and  </a:t>
            </a:r>
          </a:p>
          <a:p>
            <a:r>
              <a:rPr lang="en-US" sz="2400" dirty="0"/>
              <a:t>The dust collection bags are emptied to avoid overfilling.</a:t>
            </a:r>
          </a:p>
        </p:txBody>
      </p:sp>
    </p:spTree>
    <p:extLst>
      <p:ext uri="{BB962C8B-B14F-4D97-AF65-F5344CB8AC3E}">
        <p14:creationId xmlns:p14="http://schemas.microsoft.com/office/powerpoint/2010/main" val="953974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9236"/>
            <a:ext cx="6864350" cy="1143000"/>
          </a:xfrm>
        </p:spPr>
        <p:txBody>
          <a:bodyPr/>
          <a:lstStyle/>
          <a:p>
            <a:r>
              <a:rPr lang="en-US" sz="3200" b="1" dirty="0"/>
              <a:t>Module 2: OSH ACT, Silica Standard, Table 1, and </a:t>
            </a:r>
            <a:r>
              <a:rPr lang="en-US" sz="3200" b="1" dirty="0" smtClean="0"/>
              <a:t>Overview           </a:t>
            </a:r>
            <a:r>
              <a:rPr lang="en-US" sz="3200" dirty="0"/>
              <a:t/>
            </a:r>
            <a:br>
              <a:rPr lang="en-US" sz="3200" dirty="0"/>
            </a:br>
            <a:endParaRPr lang="en-US" sz="3200" dirty="0"/>
          </a:p>
        </p:txBody>
      </p:sp>
      <p:sp>
        <p:nvSpPr>
          <p:cNvPr id="64514" name="Content Placeholder 1"/>
          <p:cNvSpPr>
            <a:spLocks noGrp="1"/>
          </p:cNvSpPr>
          <p:nvPr>
            <p:ph idx="1"/>
          </p:nvPr>
        </p:nvSpPr>
        <p:spPr/>
        <p:txBody>
          <a:bodyPr/>
          <a:lstStyle/>
          <a:p>
            <a:pPr eaLnBrk="1" hangingPunct="1">
              <a:buFont typeface="Wingdings 3" panose="05040102010807070707" pitchFamily="18" charset="2"/>
              <a:buNone/>
            </a:pPr>
            <a:r>
              <a:rPr lang="en-US" altLang="en-US" sz="2800" dirty="0"/>
              <a:t>   The final Silica rule took effect on </a:t>
            </a:r>
            <a:r>
              <a:rPr lang="en-US" altLang="en-US" sz="2800" u="sng" dirty="0"/>
              <a:t>June 23, 2016 </a:t>
            </a:r>
            <a:r>
              <a:rPr lang="en-US" altLang="en-US" sz="2800" dirty="0"/>
              <a:t>after which industries have to comply with most requirements, based on the following schedule:</a:t>
            </a:r>
          </a:p>
          <a:p>
            <a:pPr eaLnBrk="1" hangingPunct="1">
              <a:lnSpc>
                <a:spcPct val="150000"/>
              </a:lnSpc>
            </a:pPr>
            <a:r>
              <a:rPr lang="en-US" altLang="en-US" sz="2800" b="1" dirty="0"/>
              <a:t>Construction</a:t>
            </a:r>
            <a:r>
              <a:rPr lang="en-US" altLang="en-US" sz="2800" dirty="0"/>
              <a:t> – </a:t>
            </a:r>
            <a:r>
              <a:rPr lang="en-US" altLang="en-US" sz="2800" b="1" dirty="0">
                <a:solidFill>
                  <a:srgbClr val="FF0000"/>
                </a:solidFill>
              </a:rPr>
              <a:t>June 23, 2017</a:t>
            </a:r>
          </a:p>
          <a:p>
            <a:pPr eaLnBrk="1" hangingPunct="1"/>
            <a:r>
              <a:rPr lang="en-US" altLang="en-US" sz="2800" b="1" dirty="0"/>
              <a:t>General Industry and Maritime </a:t>
            </a:r>
            <a:r>
              <a:rPr lang="en-US" altLang="en-US" sz="2800" dirty="0"/>
              <a:t>– June 23, 2018;</a:t>
            </a:r>
          </a:p>
          <a:p>
            <a:pPr eaLnBrk="1" hangingPunct="1"/>
            <a:r>
              <a:rPr lang="en-US" altLang="en-US" sz="2800" b="1" dirty="0"/>
              <a:t>Hydraulic Fracturing </a:t>
            </a:r>
            <a:r>
              <a:rPr lang="en-US" altLang="en-US" sz="2800" dirty="0"/>
              <a:t>– June 2018 for all provisions except engineering controls which have a compliance date of June 23, 2021. </a:t>
            </a:r>
          </a:p>
        </p:txBody>
      </p:sp>
    </p:spTree>
    <p:extLst>
      <p:ext uri="{BB962C8B-B14F-4D97-AF65-F5344CB8AC3E}">
        <p14:creationId xmlns:p14="http://schemas.microsoft.com/office/powerpoint/2010/main" val="2538637558"/>
      </p:ext>
    </p:extLst>
  </p:cSld>
  <p:clrMapOvr>
    <a:masterClrMapping/>
  </p:clrMapOvr>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activities</a:t>
            </a:r>
            <a:r>
              <a:rPr lang="en-US" sz="2800" b="1" dirty="0" smtClean="0"/>
              <a:t>:                             </a:t>
            </a:r>
            <a:endParaRPr lang="en-US" sz="3200" dirty="0"/>
          </a:p>
        </p:txBody>
      </p:sp>
      <p:sp>
        <p:nvSpPr>
          <p:cNvPr id="3" name="Content Placeholder 2"/>
          <p:cNvSpPr>
            <a:spLocks noGrp="1"/>
          </p:cNvSpPr>
          <p:nvPr>
            <p:ph idx="1"/>
          </p:nvPr>
        </p:nvSpPr>
        <p:spPr>
          <a:xfrm>
            <a:off x="274638" y="2115127"/>
            <a:ext cx="8564562" cy="4361873"/>
          </a:xfrm>
        </p:spPr>
        <p:txBody>
          <a:bodyPr/>
          <a:lstStyle/>
          <a:p>
            <a:r>
              <a:rPr lang="en-US" sz="2800" dirty="0"/>
              <a:t>Respiratory protection is not required when water-based dust suppression systems are used regardless of task duration. When dust collection systems are used, respiratory protection with a minimum APF of 10 is required only when engaged in a task indoors or in an enclosed location for more than four hours per shift.</a:t>
            </a:r>
          </a:p>
          <a:p>
            <a:endParaRPr lang="en-US" sz="2800" dirty="0"/>
          </a:p>
        </p:txBody>
      </p:sp>
    </p:spTree>
    <p:extLst>
      <p:ext uri="{BB962C8B-B14F-4D97-AF65-F5344CB8AC3E}">
        <p14:creationId xmlns:p14="http://schemas.microsoft.com/office/powerpoint/2010/main" val="2357237628"/>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activities</a:t>
            </a:r>
            <a:r>
              <a:rPr lang="en-US" sz="2800" b="1" dirty="0" smtClean="0"/>
              <a:t>:                              </a:t>
            </a:r>
            <a:endParaRPr lang="en-US" sz="3200" dirty="0"/>
          </a:p>
        </p:txBody>
      </p:sp>
      <p:sp>
        <p:nvSpPr>
          <p:cNvPr id="3" name="Content Placeholder 2"/>
          <p:cNvSpPr>
            <a:spLocks noGrp="1"/>
          </p:cNvSpPr>
          <p:nvPr>
            <p:ph idx="1"/>
          </p:nvPr>
        </p:nvSpPr>
        <p:spPr>
          <a:xfrm>
            <a:off x="274638" y="2105891"/>
            <a:ext cx="8564562" cy="4371109"/>
          </a:xfrm>
        </p:spPr>
        <p:txBody>
          <a:bodyPr/>
          <a:lstStyle/>
          <a:p>
            <a:r>
              <a:rPr lang="en-US" sz="2800" dirty="0"/>
              <a:t>When using handheld grinders indoors or in enclosed areas (areas where airborne dust can buildup, such as a structure with a roof and three walls), employers must provide additional exhaust as needed to minimize the accumulation of visible airborne dust. </a:t>
            </a:r>
          </a:p>
        </p:txBody>
      </p:sp>
    </p:spTree>
    <p:extLst>
      <p:ext uri="{BB962C8B-B14F-4D97-AF65-F5344CB8AC3E}">
        <p14:creationId xmlns:p14="http://schemas.microsoft.com/office/powerpoint/2010/main" val="1941036381"/>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activities</a:t>
            </a:r>
            <a:r>
              <a:rPr lang="en-US" sz="2800" b="1" dirty="0" smtClean="0"/>
              <a:t>:                               </a:t>
            </a:r>
            <a:endParaRPr lang="en-US" sz="3200" dirty="0"/>
          </a:p>
        </p:txBody>
      </p:sp>
      <p:graphicFrame>
        <p:nvGraphicFramePr>
          <p:cNvPr id="4" name="Object 3" title="Image of a grinder"/>
          <p:cNvGraphicFramePr>
            <a:graphicFrameLocks noChangeAspect="1"/>
          </p:cNvGraphicFramePr>
          <p:nvPr>
            <p:extLst/>
          </p:nvPr>
        </p:nvGraphicFramePr>
        <p:xfrm>
          <a:off x="1" y="1496291"/>
          <a:ext cx="9031288" cy="5361709"/>
        </p:xfrm>
        <a:graphic>
          <a:graphicData uri="http://schemas.openxmlformats.org/presentationml/2006/ole">
            <mc:AlternateContent xmlns:mc="http://schemas.openxmlformats.org/markup-compatibility/2006">
              <mc:Choice xmlns:v="urn:schemas-microsoft-com:vml" Requires="v">
                <p:oleObj spid="_x0000_s5123" name="Worksheet" r:id="rId4" imgW="7524571" imgH="4391234" progId="Excel.Sheet.12">
                  <p:embed/>
                </p:oleObj>
              </mc:Choice>
              <mc:Fallback>
                <p:oleObj name="Worksheet" r:id="rId4" imgW="7524571" imgH="4391234" progId="Excel.Sheet.12">
                  <p:embed/>
                  <p:pic>
                    <p:nvPicPr>
                      <p:cNvPr id="4" name="Object 3" title="Image of a grinder"/>
                      <p:cNvPicPr/>
                      <p:nvPr/>
                    </p:nvPicPr>
                    <p:blipFill>
                      <a:blip r:embed="rId5"/>
                      <a:stretch>
                        <a:fillRect/>
                      </a:stretch>
                    </p:blipFill>
                    <p:spPr>
                      <a:xfrm>
                        <a:off x="1" y="1496291"/>
                        <a:ext cx="9031288" cy="5361709"/>
                      </a:xfrm>
                      <a:prstGeom prst="rect">
                        <a:avLst/>
                      </a:prstGeom>
                    </p:spPr>
                  </p:pic>
                </p:oleObj>
              </mc:Fallback>
            </mc:AlternateContent>
          </a:graphicData>
        </a:graphic>
      </p:graphicFrame>
      <p:pic>
        <p:nvPicPr>
          <p:cNvPr id="2095" name="Picture 47" descr="http://www.lhsfna.org/LHSFNA/assets/File/13%20Walk-behind%20milling%20machines.png" title="Image of a walk behind milling machine and floor grinde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76356" y="2802081"/>
            <a:ext cx="1901825" cy="3286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88744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t>
            </a:r>
            <a:r>
              <a:rPr lang="en-US" sz="2800" b="1" dirty="0" smtClean="0"/>
              <a:t>activities (xiii): </a:t>
            </a:r>
            <a:endParaRPr lang="en-US" sz="3200" dirty="0"/>
          </a:p>
        </p:txBody>
      </p:sp>
      <p:sp>
        <p:nvSpPr>
          <p:cNvPr id="3" name="Content Placeholder 2"/>
          <p:cNvSpPr>
            <a:spLocks noGrp="1"/>
          </p:cNvSpPr>
          <p:nvPr>
            <p:ph idx="1"/>
          </p:nvPr>
        </p:nvSpPr>
        <p:spPr>
          <a:xfrm>
            <a:off x="274638" y="2161309"/>
            <a:ext cx="8564562" cy="4315691"/>
          </a:xfrm>
        </p:spPr>
        <p:txBody>
          <a:bodyPr/>
          <a:lstStyle/>
          <a:p>
            <a:r>
              <a:rPr lang="en-US" sz="2400" dirty="0"/>
              <a:t>Two control options may be used when using </a:t>
            </a:r>
            <a:r>
              <a:rPr lang="en-US" sz="2400" b="1" dirty="0"/>
              <a:t>walk-behind milling machines and floor grinders</a:t>
            </a:r>
            <a:r>
              <a:rPr lang="en-US" sz="2400" dirty="0"/>
              <a:t>. Regardless of control option used, the tool must also be operated and maintained in accordance with manufacturer’s instructions for minimizing dust emissions. </a:t>
            </a:r>
          </a:p>
        </p:txBody>
      </p:sp>
    </p:spTree>
    <p:extLst>
      <p:ext uri="{BB962C8B-B14F-4D97-AF65-F5344CB8AC3E}">
        <p14:creationId xmlns:p14="http://schemas.microsoft.com/office/powerpoint/2010/main" val="3808399189"/>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activities</a:t>
            </a:r>
            <a:r>
              <a:rPr lang="en-US" sz="2800" b="1" dirty="0" smtClean="0"/>
              <a:t>:                                </a:t>
            </a:r>
            <a:endParaRPr lang="en-US" sz="3200" dirty="0"/>
          </a:p>
        </p:txBody>
      </p:sp>
      <p:sp>
        <p:nvSpPr>
          <p:cNvPr id="3" name="Content Placeholder 2"/>
          <p:cNvSpPr>
            <a:spLocks noGrp="1"/>
          </p:cNvSpPr>
          <p:nvPr>
            <p:ph idx="1"/>
          </p:nvPr>
        </p:nvSpPr>
        <p:spPr>
          <a:xfrm>
            <a:off x="274638" y="2161309"/>
            <a:ext cx="8564562" cy="4315691"/>
          </a:xfrm>
        </p:spPr>
        <p:txBody>
          <a:bodyPr/>
          <a:lstStyle/>
          <a:p>
            <a:r>
              <a:rPr lang="en-US" sz="2400" dirty="0"/>
              <a:t>Option </a:t>
            </a:r>
            <a:r>
              <a:rPr lang="en-US" sz="2400" u="sng" dirty="0"/>
              <a:t>one</a:t>
            </a:r>
            <a:r>
              <a:rPr lang="en-US" sz="2400" dirty="0"/>
              <a:t> is to use an integrated water delivery system (commercially developed specifically for the type of tool in use) that continuously feeds water to the cutting surface. </a:t>
            </a:r>
            <a:r>
              <a:rPr lang="en-US" sz="2400" i="1" dirty="0"/>
              <a:t>Table 1</a:t>
            </a:r>
            <a:r>
              <a:rPr lang="en-US" sz="2400" dirty="0"/>
              <a:t> does not specify a minimum flow rate; however, water must be applied at flow rates specified by the manufacturer. </a:t>
            </a:r>
          </a:p>
        </p:txBody>
      </p:sp>
    </p:spTree>
    <p:extLst>
      <p:ext uri="{BB962C8B-B14F-4D97-AF65-F5344CB8AC3E}">
        <p14:creationId xmlns:p14="http://schemas.microsoft.com/office/powerpoint/2010/main" val="390687431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activities</a:t>
            </a:r>
            <a:r>
              <a:rPr lang="en-US" sz="2800" b="1" dirty="0" smtClean="0"/>
              <a:t>:                                 </a:t>
            </a:r>
            <a:endParaRPr lang="en-US" sz="3200" dirty="0"/>
          </a:p>
        </p:txBody>
      </p:sp>
      <p:sp>
        <p:nvSpPr>
          <p:cNvPr id="3" name="Content Placeholder 2"/>
          <p:cNvSpPr>
            <a:spLocks noGrp="1"/>
          </p:cNvSpPr>
          <p:nvPr>
            <p:ph idx="1"/>
          </p:nvPr>
        </p:nvSpPr>
        <p:spPr>
          <a:xfrm>
            <a:off x="274638" y="2022764"/>
            <a:ext cx="8564562" cy="4454236"/>
          </a:xfrm>
        </p:spPr>
        <p:txBody>
          <a:bodyPr/>
          <a:lstStyle/>
          <a:p>
            <a:pPr marL="0" lvl="0" indent="0">
              <a:buNone/>
            </a:pPr>
            <a:r>
              <a:rPr lang="en-US" sz="2400" dirty="0"/>
              <a:t>Full and proper implementation of water controls on walk-behind milling machines and floor grinders requires the employer to ensure that: </a:t>
            </a:r>
          </a:p>
          <a:p>
            <a:pPr lvl="0"/>
            <a:r>
              <a:rPr lang="en-US" sz="2400" dirty="0"/>
              <a:t> An adequate supply of water for dust suppression is used; The spray nozzles are working properly and produce a pattern that applies water at the point of dust generation; </a:t>
            </a:r>
          </a:p>
          <a:p>
            <a:pPr lvl="0"/>
            <a:r>
              <a:rPr lang="en-US" sz="2400" dirty="0"/>
              <a:t>The spray nozzles are not clogged or damaged; and </a:t>
            </a:r>
          </a:p>
          <a:p>
            <a:pPr lvl="0"/>
            <a:r>
              <a:rPr lang="en-US" sz="2400" dirty="0"/>
              <a:t>All hoses and connections are intact.</a:t>
            </a:r>
          </a:p>
          <a:p>
            <a:endParaRPr lang="en-US" sz="2800" dirty="0"/>
          </a:p>
        </p:txBody>
      </p:sp>
    </p:spTree>
    <p:extLst>
      <p:ext uri="{BB962C8B-B14F-4D97-AF65-F5344CB8AC3E}">
        <p14:creationId xmlns:p14="http://schemas.microsoft.com/office/powerpoint/2010/main" val="876746495"/>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activities</a:t>
            </a:r>
            <a:r>
              <a:rPr lang="en-US" sz="2800" b="1" dirty="0" smtClean="0"/>
              <a:t>:                                  </a:t>
            </a:r>
            <a:endParaRPr lang="en-US" sz="3200" dirty="0"/>
          </a:p>
        </p:txBody>
      </p:sp>
      <p:sp>
        <p:nvSpPr>
          <p:cNvPr id="3" name="Content Placeholder 2"/>
          <p:cNvSpPr>
            <a:spLocks noGrp="1"/>
          </p:cNvSpPr>
          <p:nvPr>
            <p:ph idx="1"/>
          </p:nvPr>
        </p:nvSpPr>
        <p:spPr/>
        <p:txBody>
          <a:bodyPr/>
          <a:lstStyle/>
          <a:p>
            <a:r>
              <a:rPr lang="en-US" sz="2400" dirty="0"/>
              <a:t>Option </a:t>
            </a:r>
            <a:r>
              <a:rPr lang="en-US" sz="2400" u="sng" dirty="0"/>
              <a:t>two</a:t>
            </a:r>
            <a:r>
              <a:rPr lang="en-US" sz="2400" dirty="0"/>
              <a:t> is to use a dust collection system recommended by the manufacturer of the milling machine or floor grinder and a filter with 99 percent or greater efficiency and a filter-cleaning mechanism. The dust collection system used must be capable of maintaining the air flow recommended by the manufacturer.</a:t>
            </a:r>
          </a:p>
        </p:txBody>
      </p:sp>
    </p:spTree>
    <p:extLst>
      <p:ext uri="{BB962C8B-B14F-4D97-AF65-F5344CB8AC3E}">
        <p14:creationId xmlns:p14="http://schemas.microsoft.com/office/powerpoint/2010/main" val="3970564426"/>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activities</a:t>
            </a:r>
            <a:r>
              <a:rPr lang="en-US" sz="2800" b="1" dirty="0" smtClean="0"/>
              <a:t>:                                   </a:t>
            </a:r>
            <a:endParaRPr lang="en-US" sz="3200" dirty="0"/>
          </a:p>
        </p:txBody>
      </p:sp>
      <p:sp>
        <p:nvSpPr>
          <p:cNvPr id="3" name="Content Placeholder 2"/>
          <p:cNvSpPr>
            <a:spLocks noGrp="1"/>
          </p:cNvSpPr>
          <p:nvPr>
            <p:ph idx="1"/>
          </p:nvPr>
        </p:nvSpPr>
        <p:spPr/>
        <p:txBody>
          <a:bodyPr/>
          <a:lstStyle/>
          <a:p>
            <a:pPr marL="0" indent="0">
              <a:buNone/>
            </a:pPr>
            <a:r>
              <a:rPr lang="en-US" sz="2400" dirty="0"/>
              <a:t>Full and proper implementation of dust collection systems on walk-behind milling machines and floor grinders requires the employer to ensure that:</a:t>
            </a:r>
          </a:p>
          <a:p>
            <a:r>
              <a:rPr lang="en-US" sz="2400" dirty="0"/>
              <a:t> The hose connecting the tool to the vacuum is intact and without kinks or tight bends;  </a:t>
            </a:r>
          </a:p>
          <a:p>
            <a:r>
              <a:rPr lang="en-US" sz="2400" dirty="0"/>
              <a:t>The filter(s) on the vacuum are cleaned or changed in accordance with the manufacturer’s instructions to prevent clogging; and  </a:t>
            </a:r>
          </a:p>
          <a:p>
            <a:r>
              <a:rPr lang="en-US" sz="2400" dirty="0"/>
              <a:t>The dust collection bags are emptied to avoid overfilling.</a:t>
            </a:r>
          </a:p>
        </p:txBody>
      </p:sp>
    </p:spTree>
    <p:extLst>
      <p:ext uri="{BB962C8B-B14F-4D97-AF65-F5344CB8AC3E}">
        <p14:creationId xmlns:p14="http://schemas.microsoft.com/office/powerpoint/2010/main" val="2057634146"/>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activities</a:t>
            </a:r>
            <a:r>
              <a:rPr lang="en-US" sz="2800" b="1" dirty="0" smtClean="0"/>
              <a:t>:                                    </a:t>
            </a:r>
            <a:endParaRPr lang="en-US" sz="3200" dirty="0"/>
          </a:p>
        </p:txBody>
      </p:sp>
      <p:sp>
        <p:nvSpPr>
          <p:cNvPr id="3" name="Content Placeholder 2"/>
          <p:cNvSpPr>
            <a:spLocks noGrp="1"/>
          </p:cNvSpPr>
          <p:nvPr>
            <p:ph idx="1"/>
          </p:nvPr>
        </p:nvSpPr>
        <p:spPr/>
        <p:txBody>
          <a:bodyPr/>
          <a:lstStyle/>
          <a:p>
            <a:r>
              <a:rPr lang="en-US" sz="2400" dirty="0"/>
              <a:t>When using a dust collector system indoors or in enclosed areas (areas where airborne dust can buildup, such as a structure with a roof and three walls), loose dust must be cleaned with a HEPA-filtered vacuum in between passes of the milling machine or floor grinder to prevent the loose dust from being re-suspended. Removing loose dust with a HEPA vacuum also maximizes vacuum suction by improving the seal between the machine and floor. For indoor and enclosed spaces, employers must provide additional ventilation as needed to minimize the accumulation of visible airborne dust. </a:t>
            </a:r>
          </a:p>
        </p:txBody>
      </p:sp>
    </p:spTree>
    <p:extLst>
      <p:ext uri="{BB962C8B-B14F-4D97-AF65-F5344CB8AC3E}">
        <p14:creationId xmlns:p14="http://schemas.microsoft.com/office/powerpoint/2010/main" val="3700653580"/>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activities</a:t>
            </a:r>
            <a:r>
              <a:rPr lang="en-US" sz="2800" b="1" dirty="0" smtClean="0"/>
              <a:t>:                                     </a:t>
            </a:r>
            <a:endParaRPr lang="en-US" sz="3200" dirty="0"/>
          </a:p>
        </p:txBody>
      </p:sp>
      <p:sp>
        <p:nvSpPr>
          <p:cNvPr id="3" name="Content Placeholder 2"/>
          <p:cNvSpPr>
            <a:spLocks noGrp="1"/>
          </p:cNvSpPr>
          <p:nvPr>
            <p:ph idx="1"/>
          </p:nvPr>
        </p:nvSpPr>
        <p:spPr>
          <a:xfrm>
            <a:off x="274638" y="2290618"/>
            <a:ext cx="8564562" cy="4186382"/>
          </a:xfrm>
        </p:spPr>
        <p:txBody>
          <a:bodyPr/>
          <a:lstStyle/>
          <a:p>
            <a:r>
              <a:rPr lang="en-US" sz="2400" dirty="0"/>
              <a:t>Respiratory protection is not required for work with walk-behind milling machines and floor grinders regardless of task duration.</a:t>
            </a:r>
          </a:p>
        </p:txBody>
      </p:sp>
    </p:spTree>
    <p:extLst>
      <p:ext uri="{BB962C8B-B14F-4D97-AF65-F5344CB8AC3E}">
        <p14:creationId xmlns:p14="http://schemas.microsoft.com/office/powerpoint/2010/main" val="973050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sz="3200" dirty="0"/>
          </a:p>
        </p:txBody>
      </p:sp>
      <p:sp>
        <p:nvSpPr>
          <p:cNvPr id="3" name="Content Placeholder 2"/>
          <p:cNvSpPr>
            <a:spLocks noGrp="1"/>
          </p:cNvSpPr>
          <p:nvPr>
            <p:ph idx="1"/>
          </p:nvPr>
        </p:nvSpPr>
        <p:spPr/>
        <p:txBody>
          <a:bodyPr/>
          <a:lstStyle/>
          <a:p>
            <a:pPr marL="0" indent="0">
              <a:buNone/>
            </a:pPr>
            <a:r>
              <a:rPr lang="en-US" sz="3200" b="1" dirty="0"/>
              <a:t>What is Respirable Crystalline Silica? </a:t>
            </a:r>
          </a:p>
          <a:p>
            <a:r>
              <a:rPr lang="en-US" sz="3200" dirty="0"/>
              <a:t>Crystalline silica is a common mineral found in many naturally occurring and man-made materials used at construction sites. </a:t>
            </a:r>
          </a:p>
          <a:p>
            <a:r>
              <a:rPr lang="en-US" sz="3200" dirty="0"/>
              <a:t>Materials like sand, concrete, brick, block, stone and mortar contain crystalline silica. </a:t>
            </a:r>
          </a:p>
        </p:txBody>
      </p:sp>
    </p:spTree>
    <p:extLst>
      <p:ext uri="{BB962C8B-B14F-4D97-AF65-F5344CB8AC3E}">
        <p14:creationId xmlns:p14="http://schemas.microsoft.com/office/powerpoint/2010/main" val="891132637"/>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4547" y="326533"/>
            <a:ext cx="6864350" cy="1143000"/>
          </a:xfrm>
        </p:spPr>
        <p:txBody>
          <a:bodyPr/>
          <a:lstStyle/>
          <a:p>
            <a:r>
              <a:rPr lang="en-US" sz="2800" b="1" dirty="0"/>
              <a:t>Module 4: Specific control Methods - Training and group activities: </a:t>
            </a:r>
            <a:r>
              <a:rPr lang="en-US" sz="2800" dirty="0"/>
              <a:t/>
            </a:r>
            <a:br>
              <a:rPr lang="en-US" sz="2800" dirty="0"/>
            </a:br>
            <a:endParaRPr lang="en-US" sz="2800" dirty="0"/>
          </a:p>
        </p:txBody>
      </p:sp>
      <p:graphicFrame>
        <p:nvGraphicFramePr>
          <p:cNvPr id="4" name="Content Placeholder 3" title="Image of milling machines"/>
          <p:cNvGraphicFramePr>
            <a:graphicFrameLocks noGrp="1"/>
          </p:cNvGraphicFramePr>
          <p:nvPr>
            <p:ph idx="4294967295"/>
            <p:extLst/>
          </p:nvPr>
        </p:nvGraphicFramePr>
        <p:xfrm>
          <a:off x="0" y="1489075"/>
          <a:ext cx="9144001" cy="5369222"/>
        </p:xfrm>
        <a:graphic>
          <a:graphicData uri="http://schemas.openxmlformats.org/drawingml/2006/table">
            <a:tbl>
              <a:tblPr firstRow="1"/>
              <a:tblGrid>
                <a:gridCol w="2342838">
                  <a:extLst>
                    <a:ext uri="{9D8B030D-6E8A-4147-A177-3AD203B41FA5}">
                      <a16:colId xmlns:a16="http://schemas.microsoft.com/office/drawing/2014/main" val="1871655931"/>
                    </a:ext>
                  </a:extLst>
                </a:gridCol>
                <a:gridCol w="3040294">
                  <a:extLst>
                    <a:ext uri="{9D8B030D-6E8A-4147-A177-3AD203B41FA5}">
                      <a16:colId xmlns:a16="http://schemas.microsoft.com/office/drawing/2014/main" val="45219877"/>
                    </a:ext>
                  </a:extLst>
                </a:gridCol>
                <a:gridCol w="2065396">
                  <a:extLst>
                    <a:ext uri="{9D8B030D-6E8A-4147-A177-3AD203B41FA5}">
                      <a16:colId xmlns:a16="http://schemas.microsoft.com/office/drawing/2014/main" val="114201887"/>
                    </a:ext>
                  </a:extLst>
                </a:gridCol>
                <a:gridCol w="1695473">
                  <a:extLst>
                    <a:ext uri="{9D8B030D-6E8A-4147-A177-3AD203B41FA5}">
                      <a16:colId xmlns:a16="http://schemas.microsoft.com/office/drawing/2014/main" val="2078454455"/>
                    </a:ext>
                  </a:extLst>
                </a:gridCol>
              </a:tblGrid>
              <a:tr h="1330299">
                <a:tc>
                  <a:txBody>
                    <a:bodyPr/>
                    <a:lstStyle/>
                    <a:p>
                      <a:pPr algn="ctr" fontAlgn="t"/>
                      <a:r>
                        <a:rPr lang="en-US" sz="1200" b="0" i="0" u="none" strike="noStrike" dirty="0" smtClean="0">
                          <a:solidFill>
                            <a:srgbClr val="000000"/>
                          </a:solidFill>
                          <a:effectLst/>
                          <a:latin typeface="Calibri" panose="020F0502020204030204" pitchFamily="34" charset="0"/>
                        </a:rPr>
                        <a:t>(</a:t>
                      </a:r>
                      <a:r>
                        <a:rPr lang="en-US" sz="1200" b="0" i="0" u="none" strike="noStrike" dirty="0">
                          <a:solidFill>
                            <a:srgbClr val="000000"/>
                          </a:solidFill>
                          <a:effectLst/>
                          <a:latin typeface="Calibri" panose="020F0502020204030204" pitchFamily="34" charset="0"/>
                        </a:rPr>
                        <a:t>xiv) Small drivable milling machines (less than half-lane)</a:t>
                      </a:r>
                    </a:p>
                  </a:txBody>
                  <a:tcPr marL="8431" marR="8431" marT="84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panose="020F0502020204030204" pitchFamily="34" charset="0"/>
                        </a:rPr>
                        <a:t>Use a machine equipped with supplemental water sprays designed to suppress dust. Water must be combined with a surfactant.                                                         Operate and maintain machine to minimize dust emissions</a:t>
                      </a:r>
                    </a:p>
                  </a:txBody>
                  <a:tcPr marL="8431" marR="8431" marT="84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US" sz="1200" b="0" i="0" u="none" strike="noStrike" dirty="0" smtClean="0">
                        <a:solidFill>
                          <a:srgbClr val="000000"/>
                        </a:solidFill>
                        <a:effectLst/>
                        <a:latin typeface="Calibri" panose="020F0502020204030204" pitchFamily="34" charset="0"/>
                      </a:endParaRPr>
                    </a:p>
                    <a:p>
                      <a:pPr algn="ctr" fontAlgn="t"/>
                      <a:endParaRPr lang="en-US" sz="1200" b="0" i="0" u="none" strike="noStrike" dirty="0" smtClean="0">
                        <a:solidFill>
                          <a:srgbClr val="000000"/>
                        </a:solidFill>
                        <a:effectLst/>
                        <a:latin typeface="Calibri" panose="020F0502020204030204" pitchFamily="34" charset="0"/>
                      </a:endParaRPr>
                    </a:p>
                    <a:p>
                      <a:pPr algn="ctr" fontAlgn="t"/>
                      <a:r>
                        <a:rPr lang="en-US" sz="1200" b="0" i="0" u="none" strike="noStrike" dirty="0" smtClean="0">
                          <a:solidFill>
                            <a:srgbClr val="000000"/>
                          </a:solidFill>
                          <a:effectLst/>
                          <a:latin typeface="Calibri" panose="020F0502020204030204" pitchFamily="34" charset="0"/>
                        </a:rPr>
                        <a:t>None</a:t>
                      </a:r>
                      <a:endParaRPr lang="en-US" sz="1200" b="0" i="0" u="none" strike="noStrike" dirty="0">
                        <a:solidFill>
                          <a:srgbClr val="000000"/>
                        </a:solidFill>
                        <a:effectLst/>
                        <a:latin typeface="Calibri" panose="020F0502020204030204" pitchFamily="34" charset="0"/>
                      </a:endParaRPr>
                    </a:p>
                  </a:txBody>
                  <a:tcPr marL="8431" marR="8431" marT="84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US" sz="1200" b="0" i="0" u="none" strike="noStrike" dirty="0" smtClean="0">
                        <a:solidFill>
                          <a:srgbClr val="000000"/>
                        </a:solidFill>
                        <a:effectLst/>
                        <a:latin typeface="Calibri" panose="020F0502020204030204" pitchFamily="34" charset="0"/>
                      </a:endParaRPr>
                    </a:p>
                    <a:p>
                      <a:pPr algn="ctr" fontAlgn="t"/>
                      <a:endParaRPr lang="en-US" sz="1200" b="0" i="0" u="none" strike="noStrike" dirty="0" smtClean="0">
                        <a:solidFill>
                          <a:srgbClr val="000000"/>
                        </a:solidFill>
                        <a:effectLst/>
                        <a:latin typeface="Calibri" panose="020F0502020204030204" pitchFamily="34" charset="0"/>
                      </a:endParaRPr>
                    </a:p>
                    <a:p>
                      <a:pPr algn="ctr" fontAlgn="t"/>
                      <a:r>
                        <a:rPr lang="en-US" sz="1200" b="0" i="0" u="none" strike="noStrike" dirty="0" smtClean="0">
                          <a:solidFill>
                            <a:srgbClr val="000000"/>
                          </a:solidFill>
                          <a:effectLst/>
                          <a:latin typeface="Calibri" panose="020F0502020204030204" pitchFamily="34" charset="0"/>
                        </a:rPr>
                        <a:t>None</a:t>
                      </a:r>
                      <a:endParaRPr lang="en-US" sz="1200" b="0" i="0" u="none" strike="noStrike" dirty="0">
                        <a:solidFill>
                          <a:srgbClr val="000000"/>
                        </a:solidFill>
                        <a:effectLst/>
                        <a:latin typeface="Calibri" panose="020F0502020204030204" pitchFamily="34" charset="0"/>
                      </a:endParaRPr>
                    </a:p>
                  </a:txBody>
                  <a:tcPr marL="8431" marR="8431" marT="84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3934285"/>
                  </a:ext>
                </a:extLst>
              </a:tr>
              <a:tr h="4038923">
                <a:tc>
                  <a:txBody>
                    <a:bodyPr/>
                    <a:lstStyle/>
                    <a:p>
                      <a:pPr algn="ctr" fontAlgn="t"/>
                      <a:endParaRPr lang="en-US" sz="1200" b="0" i="0" u="none" strike="noStrike" dirty="0" smtClean="0">
                        <a:solidFill>
                          <a:srgbClr val="000000"/>
                        </a:solidFill>
                        <a:effectLst/>
                        <a:latin typeface="Calibri" panose="020F0502020204030204" pitchFamily="34" charset="0"/>
                      </a:endParaRPr>
                    </a:p>
                    <a:p>
                      <a:pPr algn="ctr" fontAlgn="t"/>
                      <a:r>
                        <a:rPr lang="en-US" sz="1200" b="0" i="0" u="none" strike="noStrike" dirty="0" smtClean="0">
                          <a:solidFill>
                            <a:srgbClr val="000000"/>
                          </a:solidFill>
                          <a:effectLst/>
                          <a:latin typeface="Calibri" panose="020F0502020204030204" pitchFamily="34" charset="0"/>
                        </a:rPr>
                        <a:t>(</a:t>
                      </a:r>
                      <a:r>
                        <a:rPr lang="en-US" sz="1200" b="0" i="0" u="none" strike="noStrike" dirty="0">
                          <a:solidFill>
                            <a:srgbClr val="000000"/>
                          </a:solidFill>
                          <a:effectLst/>
                          <a:latin typeface="Calibri" panose="020F0502020204030204" pitchFamily="34" charset="0"/>
                        </a:rPr>
                        <a:t>xv) Large drivable milling machines (half-lane and larger</a:t>
                      </a:r>
                      <a:r>
                        <a:rPr lang="en-US" sz="1200" b="0" i="0" u="none" strike="noStrike" dirty="0" smtClean="0">
                          <a:solidFill>
                            <a:srgbClr val="000000"/>
                          </a:solidFill>
                          <a:effectLst/>
                          <a:latin typeface="Calibri" panose="020F0502020204030204" pitchFamily="34" charset="0"/>
                        </a:rPr>
                        <a:t>)</a:t>
                      </a:r>
                    </a:p>
                    <a:p>
                      <a:pPr algn="ctr" fontAlgn="t"/>
                      <a:endParaRPr lang="en-US" sz="1200" b="0" i="0" u="none" strike="noStrike" dirty="0" smtClean="0">
                        <a:solidFill>
                          <a:srgbClr val="000000"/>
                        </a:solidFill>
                        <a:effectLst/>
                        <a:latin typeface="Calibri" panose="020F0502020204030204" pitchFamily="34" charset="0"/>
                      </a:endParaRPr>
                    </a:p>
                    <a:p>
                      <a:pPr algn="ctr" fontAlgn="t"/>
                      <a:endParaRPr lang="en-US" sz="1200" b="0" i="0" u="none" strike="noStrike" dirty="0" smtClean="0">
                        <a:solidFill>
                          <a:srgbClr val="000000"/>
                        </a:solidFill>
                        <a:effectLst/>
                        <a:latin typeface="Calibri" panose="020F0502020204030204" pitchFamily="34" charset="0"/>
                      </a:endParaRPr>
                    </a:p>
                    <a:p>
                      <a:pPr algn="ctr" fontAlgn="t"/>
                      <a:endParaRPr lang="en-US" sz="1200" b="0" i="0" u="none" strike="noStrike" dirty="0" smtClean="0">
                        <a:solidFill>
                          <a:srgbClr val="000000"/>
                        </a:solidFill>
                        <a:effectLst/>
                        <a:latin typeface="Calibri" panose="020F0502020204030204" pitchFamily="34" charset="0"/>
                      </a:endParaRPr>
                    </a:p>
                    <a:p>
                      <a:pPr algn="ctr" fontAlgn="t"/>
                      <a:endParaRPr lang="en-US" sz="1200" b="0" i="0" u="none" strike="noStrike" dirty="0" smtClean="0">
                        <a:solidFill>
                          <a:srgbClr val="000000"/>
                        </a:solidFill>
                        <a:effectLst/>
                        <a:latin typeface="Calibri" panose="020F0502020204030204" pitchFamily="34" charset="0"/>
                      </a:endParaRPr>
                    </a:p>
                    <a:p>
                      <a:pPr algn="ctr" fontAlgn="t"/>
                      <a:endParaRPr lang="en-US" sz="1200" b="0" i="0" u="none" strike="noStrike" dirty="0" smtClean="0">
                        <a:solidFill>
                          <a:srgbClr val="000000"/>
                        </a:solidFill>
                        <a:effectLst/>
                        <a:latin typeface="Calibri" panose="020F0502020204030204" pitchFamily="34" charset="0"/>
                      </a:endParaRPr>
                    </a:p>
                    <a:p>
                      <a:pPr algn="ctr" fontAlgn="t"/>
                      <a:endParaRPr lang="en-US" sz="1200" b="0" i="0" u="none" strike="noStrike" dirty="0" smtClean="0">
                        <a:solidFill>
                          <a:srgbClr val="000000"/>
                        </a:solidFill>
                        <a:effectLst/>
                        <a:latin typeface="Calibri" panose="020F0502020204030204" pitchFamily="34" charset="0"/>
                      </a:endParaRPr>
                    </a:p>
                    <a:p>
                      <a:pPr algn="ctr" fontAlgn="t"/>
                      <a:endParaRPr lang="en-US" sz="1200" b="0" i="0" u="none" strike="noStrike" dirty="0" smtClean="0">
                        <a:solidFill>
                          <a:srgbClr val="000000"/>
                        </a:solidFill>
                        <a:effectLst/>
                        <a:latin typeface="Calibri" panose="020F0502020204030204" pitchFamily="34" charset="0"/>
                      </a:endParaRPr>
                    </a:p>
                    <a:p>
                      <a:pPr algn="ctr" fontAlgn="t"/>
                      <a:endParaRPr lang="en-US" sz="1200" b="0" i="0" u="none" strike="noStrike" dirty="0" smtClean="0">
                        <a:solidFill>
                          <a:srgbClr val="000000"/>
                        </a:solidFill>
                        <a:effectLst/>
                        <a:latin typeface="Calibri" panose="020F0502020204030204" pitchFamily="34" charset="0"/>
                      </a:endParaRPr>
                    </a:p>
                    <a:p>
                      <a:pPr algn="ctr" fontAlgn="t"/>
                      <a:endParaRPr lang="en-US" sz="1200" b="0" i="0" u="none" strike="noStrike" dirty="0" smtClean="0">
                        <a:solidFill>
                          <a:srgbClr val="000000"/>
                        </a:solidFill>
                        <a:effectLst/>
                        <a:latin typeface="Calibri" panose="020F0502020204030204" pitchFamily="34" charset="0"/>
                      </a:endParaRPr>
                    </a:p>
                    <a:p>
                      <a:pPr algn="ctr" fontAlgn="t"/>
                      <a:endParaRPr lang="en-US" sz="1200" b="0" i="0" u="none" strike="noStrike" dirty="0" smtClean="0">
                        <a:solidFill>
                          <a:srgbClr val="000000"/>
                        </a:solidFill>
                        <a:effectLst/>
                        <a:latin typeface="Calibri" panose="020F0502020204030204" pitchFamily="34" charset="0"/>
                      </a:endParaRPr>
                    </a:p>
                    <a:p>
                      <a:pPr algn="ctr" fontAlgn="t"/>
                      <a:endParaRPr lang="en-US" sz="1200" b="0" i="0" u="none" strike="noStrike" dirty="0" smtClean="0">
                        <a:solidFill>
                          <a:srgbClr val="000000"/>
                        </a:solidFill>
                        <a:effectLst/>
                        <a:latin typeface="Calibri" panose="020F0502020204030204" pitchFamily="34" charset="0"/>
                      </a:endParaRPr>
                    </a:p>
                    <a:p>
                      <a:pPr algn="ctr" fontAlgn="t"/>
                      <a:endParaRPr lang="en-US" sz="1200" b="0" i="0" u="none" strike="noStrike" dirty="0" smtClean="0">
                        <a:solidFill>
                          <a:srgbClr val="000000"/>
                        </a:solidFill>
                        <a:effectLst/>
                        <a:latin typeface="Calibri" panose="020F0502020204030204" pitchFamily="34" charset="0"/>
                      </a:endParaRPr>
                    </a:p>
                    <a:p>
                      <a:pPr algn="ctr" fontAlgn="t"/>
                      <a:endParaRPr lang="en-US" sz="1200" b="0" i="0" u="none" strike="noStrike" dirty="0" smtClean="0">
                        <a:solidFill>
                          <a:srgbClr val="000000"/>
                        </a:solidFill>
                        <a:effectLst/>
                        <a:latin typeface="Calibri" panose="020F0502020204030204" pitchFamily="34" charset="0"/>
                      </a:endParaRPr>
                    </a:p>
                    <a:p>
                      <a:pPr algn="ctr" fontAlgn="t"/>
                      <a:endParaRPr lang="en-US" sz="1200" b="0" i="0" u="none" strike="noStrike" dirty="0" smtClean="0">
                        <a:solidFill>
                          <a:srgbClr val="000000"/>
                        </a:solidFill>
                        <a:effectLst/>
                        <a:latin typeface="Calibri" panose="020F0502020204030204" pitchFamily="34" charset="0"/>
                      </a:endParaRPr>
                    </a:p>
                    <a:p>
                      <a:pPr algn="ctr" fontAlgn="t"/>
                      <a:endParaRPr lang="en-US" sz="1200" b="0" i="0" u="none" strike="noStrike" dirty="0" smtClean="0">
                        <a:solidFill>
                          <a:srgbClr val="000000"/>
                        </a:solidFill>
                        <a:effectLst/>
                        <a:latin typeface="Calibri" panose="020F0502020204030204" pitchFamily="34" charset="0"/>
                      </a:endParaRPr>
                    </a:p>
                    <a:p>
                      <a:pPr algn="ctr" fontAlgn="t"/>
                      <a:endParaRPr lang="en-US" sz="1200" b="0" i="0" u="none" strike="noStrike" dirty="0" smtClean="0">
                        <a:solidFill>
                          <a:srgbClr val="000000"/>
                        </a:solidFill>
                        <a:effectLst/>
                        <a:latin typeface="Calibri" panose="020F0502020204030204" pitchFamily="34" charset="0"/>
                      </a:endParaRPr>
                    </a:p>
                    <a:p>
                      <a:pPr algn="ctr" fontAlgn="t"/>
                      <a:endParaRPr lang="en-US" sz="1200" b="0" i="0" u="none" strike="noStrike" dirty="0" smtClean="0">
                        <a:solidFill>
                          <a:srgbClr val="000000"/>
                        </a:solidFill>
                        <a:effectLst/>
                        <a:latin typeface="Calibri" panose="020F0502020204030204" pitchFamily="34" charset="0"/>
                      </a:endParaRPr>
                    </a:p>
                    <a:p>
                      <a:pPr algn="ctr" fontAlgn="t"/>
                      <a:endParaRPr lang="en-US" sz="1200" b="0" i="0" u="none" strike="noStrike" dirty="0" smtClean="0">
                        <a:solidFill>
                          <a:srgbClr val="000000"/>
                        </a:solidFill>
                        <a:effectLst/>
                        <a:latin typeface="Calibri" panose="020F0502020204030204" pitchFamily="34" charset="0"/>
                      </a:endParaRPr>
                    </a:p>
                    <a:p>
                      <a:pPr algn="ctr" fontAlgn="t"/>
                      <a:r>
                        <a:rPr lang="en-US" sz="1050" b="0" i="0" u="none" strike="noStrike" dirty="0" smtClean="0">
                          <a:solidFill>
                            <a:srgbClr val="000000"/>
                          </a:solidFill>
                          <a:effectLst/>
                          <a:latin typeface="Calibri" panose="020F0502020204030204" pitchFamily="34" charset="0"/>
                        </a:rPr>
                        <a:t>*pictures obtained from www. lhsfna.org</a:t>
                      </a:r>
                      <a:endParaRPr lang="en-US" sz="1050" b="0" i="0" u="none" strike="noStrike" dirty="0">
                        <a:solidFill>
                          <a:srgbClr val="000000"/>
                        </a:solidFill>
                        <a:effectLst/>
                        <a:latin typeface="Calibri" panose="020F0502020204030204" pitchFamily="34" charset="0"/>
                      </a:endParaRPr>
                    </a:p>
                  </a:txBody>
                  <a:tcPr marL="8431" marR="8431" marT="84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panose="020F0502020204030204" pitchFamily="34" charset="0"/>
                        </a:rPr>
                        <a:t>For cuts of any depth on asphalt only:              Use machine equipped with exhaust ventilation on drum enclosure and supplemental water sprays designed to suppress dust.                                                           Operate and maintain machine to minimize dust emissions.                                          </a:t>
                      </a:r>
                      <a:endParaRPr lang="en-US" sz="1200" b="0" i="0" u="none" strike="noStrike" dirty="0" smtClean="0">
                        <a:solidFill>
                          <a:srgbClr val="000000"/>
                        </a:solidFill>
                        <a:effectLst/>
                        <a:latin typeface="Calibri" panose="020F0502020204030204" pitchFamily="34" charset="0"/>
                      </a:endParaRPr>
                    </a:p>
                    <a:p>
                      <a:pPr algn="l" fontAlgn="t"/>
                      <a:endParaRPr lang="en-US" sz="1200" b="0" i="0" u="none" strike="noStrike" dirty="0" smtClean="0">
                        <a:solidFill>
                          <a:srgbClr val="000000"/>
                        </a:solidFill>
                        <a:effectLst/>
                        <a:latin typeface="Calibri" panose="020F0502020204030204" pitchFamily="34" charset="0"/>
                      </a:endParaRPr>
                    </a:p>
                    <a:p>
                      <a:pPr algn="l" fontAlgn="t"/>
                      <a:r>
                        <a:rPr lang="en-US" sz="1200" b="0" i="0" u="none" strike="noStrike" dirty="0" smtClean="0">
                          <a:solidFill>
                            <a:srgbClr val="000000"/>
                          </a:solidFill>
                          <a:effectLst/>
                          <a:latin typeface="Calibri" panose="020F0502020204030204" pitchFamily="34" charset="0"/>
                        </a:rPr>
                        <a:t>For </a:t>
                      </a:r>
                      <a:r>
                        <a:rPr lang="en-US" sz="1200" b="0" i="0" u="none" strike="noStrike" dirty="0">
                          <a:solidFill>
                            <a:srgbClr val="000000"/>
                          </a:solidFill>
                          <a:effectLst/>
                          <a:latin typeface="Calibri" panose="020F0502020204030204" pitchFamily="34" charset="0"/>
                        </a:rPr>
                        <a:t>cuts of four inches in depth or less on any substrate:                                                                        Use machine equipped with exhaust ventilation on drum enclosure and supplemental water sprays designed to suppress dust.  </a:t>
                      </a:r>
                      <a:endParaRPr lang="en-US" sz="1200" b="0" i="0" u="none" strike="noStrike" dirty="0" smtClean="0">
                        <a:solidFill>
                          <a:srgbClr val="000000"/>
                        </a:solidFill>
                        <a:effectLst/>
                        <a:latin typeface="Calibri" panose="020F0502020204030204" pitchFamily="34" charset="0"/>
                      </a:endParaRPr>
                    </a:p>
                    <a:p>
                      <a:pPr algn="l" fontAlgn="t"/>
                      <a:endParaRPr lang="en-US" sz="1200" b="0" i="0" u="none" strike="noStrike" dirty="0" smtClean="0">
                        <a:solidFill>
                          <a:srgbClr val="000000"/>
                        </a:solidFill>
                        <a:effectLst/>
                        <a:latin typeface="Calibri" panose="020F0502020204030204" pitchFamily="34" charset="0"/>
                      </a:endParaRPr>
                    </a:p>
                    <a:p>
                      <a:pPr algn="l" fontAlgn="t"/>
                      <a:r>
                        <a:rPr lang="en-US" sz="1200" b="0" i="0" u="none" strike="noStrike" dirty="0" smtClean="0">
                          <a:solidFill>
                            <a:srgbClr val="000000"/>
                          </a:solidFill>
                          <a:effectLst/>
                          <a:latin typeface="Calibri" panose="020F0502020204030204" pitchFamily="34" charset="0"/>
                        </a:rPr>
                        <a:t>Operate </a:t>
                      </a:r>
                      <a:r>
                        <a:rPr lang="en-US" sz="1200" b="0" i="0" u="none" strike="noStrike" dirty="0">
                          <a:solidFill>
                            <a:srgbClr val="000000"/>
                          </a:solidFill>
                          <a:effectLst/>
                          <a:latin typeface="Calibri" panose="020F0502020204030204" pitchFamily="34" charset="0"/>
                        </a:rPr>
                        <a:t>and maintain machine to minimize dust </a:t>
                      </a:r>
                      <a:r>
                        <a:rPr lang="en-US" sz="1200" b="0" i="0" u="none" strike="noStrike" dirty="0" smtClean="0">
                          <a:solidFill>
                            <a:srgbClr val="000000"/>
                          </a:solidFill>
                          <a:effectLst/>
                          <a:latin typeface="Calibri" panose="020F0502020204030204" pitchFamily="34" charset="0"/>
                        </a:rPr>
                        <a:t>emissions; or                                                                                        </a:t>
                      </a:r>
                      <a:r>
                        <a:rPr lang="en-US" sz="1200" b="0" i="0" u="none" strike="noStrike" dirty="0">
                          <a:solidFill>
                            <a:srgbClr val="000000"/>
                          </a:solidFill>
                          <a:effectLst/>
                          <a:latin typeface="Calibri" panose="020F0502020204030204" pitchFamily="34" charset="0"/>
                        </a:rPr>
                        <a:t>Use a machine equipped with supplemental water spray designed to suppress dust. </a:t>
                      </a:r>
                      <a:endParaRPr lang="en-US" sz="1200" b="0" i="0" u="none" strike="noStrike" dirty="0" smtClean="0">
                        <a:solidFill>
                          <a:srgbClr val="000000"/>
                        </a:solidFill>
                        <a:effectLst/>
                        <a:latin typeface="Calibri" panose="020F0502020204030204" pitchFamily="34" charset="0"/>
                      </a:endParaRPr>
                    </a:p>
                    <a:p>
                      <a:pPr algn="l" fontAlgn="t"/>
                      <a:r>
                        <a:rPr lang="en-US" sz="1200" b="0" i="0" u="none" strike="noStrike" dirty="0" smtClean="0">
                          <a:solidFill>
                            <a:srgbClr val="000000"/>
                          </a:solidFill>
                          <a:effectLst/>
                          <a:latin typeface="Calibri" panose="020F0502020204030204" pitchFamily="34" charset="0"/>
                        </a:rPr>
                        <a:t>Water </a:t>
                      </a:r>
                      <a:r>
                        <a:rPr lang="en-US" sz="1200" b="0" i="0" u="none" strike="noStrike" dirty="0">
                          <a:solidFill>
                            <a:srgbClr val="000000"/>
                          </a:solidFill>
                          <a:effectLst/>
                          <a:latin typeface="Calibri" panose="020F0502020204030204" pitchFamily="34" charset="0"/>
                        </a:rPr>
                        <a:t>must be combined with a surfactant.         </a:t>
                      </a:r>
                      <a:endParaRPr lang="en-US" sz="1200" b="0" i="0" u="none" strike="noStrike" dirty="0" smtClean="0">
                        <a:solidFill>
                          <a:srgbClr val="000000"/>
                        </a:solidFill>
                        <a:effectLst/>
                        <a:latin typeface="Calibri" panose="020F0502020204030204" pitchFamily="34" charset="0"/>
                      </a:endParaRPr>
                    </a:p>
                    <a:p>
                      <a:pPr algn="l" fontAlgn="t"/>
                      <a:r>
                        <a:rPr lang="en-US" sz="1200" b="0" i="0" u="none" strike="noStrike" dirty="0" smtClean="0">
                          <a:solidFill>
                            <a:srgbClr val="000000"/>
                          </a:solidFill>
                          <a:effectLst/>
                          <a:latin typeface="Calibri" panose="020F0502020204030204" pitchFamily="34" charset="0"/>
                        </a:rPr>
                        <a:t>Operate </a:t>
                      </a:r>
                      <a:r>
                        <a:rPr lang="en-US" sz="1200" b="0" i="0" u="none" strike="noStrike" dirty="0">
                          <a:solidFill>
                            <a:srgbClr val="000000"/>
                          </a:solidFill>
                          <a:effectLst/>
                          <a:latin typeface="Calibri" panose="020F0502020204030204" pitchFamily="34" charset="0"/>
                        </a:rPr>
                        <a:t>and maintain machine to minimize dust emissions.</a:t>
                      </a:r>
                    </a:p>
                  </a:txBody>
                  <a:tcPr marL="8431" marR="8431" marT="84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None</a:t>
                      </a:r>
                    </a:p>
                  </a:txBody>
                  <a:tcPr marL="8431" marR="8431" marT="8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None</a:t>
                      </a:r>
                    </a:p>
                  </a:txBody>
                  <a:tcPr marL="8431" marR="8431" marT="8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0267480"/>
                  </a:ext>
                </a:extLst>
              </a:tr>
            </a:tbl>
          </a:graphicData>
        </a:graphic>
      </p:graphicFrame>
      <p:pic>
        <p:nvPicPr>
          <p:cNvPr id="10242" name="Picture 2" descr="http://www.lhsfna.org/LHSFNA/assets/File/Small%20drivable%20milling%20machines.jpg" title="Image of a small drivable milling machin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3682" y="2005446"/>
            <a:ext cx="1433946" cy="75853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lhsfna.org/LHSFNA/assets/File/15%20Large%20drivable%20milling%20half%20lane%20plus.png" title="Image of a large drivable milling machin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4547" y="3512128"/>
            <a:ext cx="2120034" cy="3078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090596"/>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2298"/>
            <a:ext cx="6864350" cy="1143000"/>
          </a:xfrm>
        </p:spPr>
        <p:txBody>
          <a:bodyPr/>
          <a:lstStyle/>
          <a:p>
            <a:r>
              <a:rPr lang="en-US" sz="2800" b="1" dirty="0"/>
              <a:t>Module 4: Specific control Methods - Training and group activities (xiv): </a:t>
            </a:r>
            <a:r>
              <a:rPr lang="en-US" sz="2800" dirty="0"/>
              <a:t/>
            </a:r>
            <a:br>
              <a:rPr lang="en-US" sz="2800" dirty="0"/>
            </a:br>
            <a:endParaRPr lang="en-US" sz="2800" dirty="0"/>
          </a:p>
        </p:txBody>
      </p:sp>
      <p:sp>
        <p:nvSpPr>
          <p:cNvPr id="3" name="Content Placeholder 2"/>
          <p:cNvSpPr>
            <a:spLocks noGrp="1"/>
          </p:cNvSpPr>
          <p:nvPr>
            <p:ph idx="4294967295"/>
          </p:nvPr>
        </p:nvSpPr>
        <p:spPr>
          <a:xfrm>
            <a:off x="204952" y="2007476"/>
            <a:ext cx="8564563" cy="4343400"/>
          </a:xfrm>
        </p:spPr>
        <p:txBody>
          <a:bodyPr/>
          <a:lstStyle/>
          <a:p>
            <a:pPr marL="0" indent="0">
              <a:buNone/>
            </a:pPr>
            <a:r>
              <a:rPr lang="en-US" sz="2400" b="1" dirty="0"/>
              <a:t>Small drivable milling machines </a:t>
            </a:r>
            <a:r>
              <a:rPr lang="en-US" sz="2400" dirty="0"/>
              <a:t>must be used with supplemental water sprays designed to suppress dust and must be operated and maintained to minimize dust emissions. The water used must be combined with a surfactant. </a:t>
            </a:r>
          </a:p>
        </p:txBody>
      </p:sp>
    </p:spTree>
    <p:extLst>
      <p:ext uri="{BB962C8B-B14F-4D97-AF65-F5344CB8AC3E}">
        <p14:creationId xmlns:p14="http://schemas.microsoft.com/office/powerpoint/2010/main" val="1475629470"/>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9237"/>
            <a:ext cx="6864350" cy="1143000"/>
          </a:xfrm>
        </p:spPr>
        <p:txBody>
          <a:bodyPr/>
          <a:lstStyle/>
          <a:p>
            <a:r>
              <a:rPr lang="en-US" sz="2800" b="1" dirty="0"/>
              <a:t>Module 4: Specific control Methods - Training and group activities (xiv</a:t>
            </a:r>
            <a:r>
              <a:rPr lang="en-US" sz="2800" b="1" dirty="0" smtClean="0"/>
              <a:t>):  </a:t>
            </a:r>
            <a:r>
              <a:rPr lang="en-US" sz="2800" dirty="0"/>
              <a:t/>
            </a:r>
            <a:br>
              <a:rPr lang="en-US" sz="2800" dirty="0"/>
            </a:br>
            <a:endParaRPr lang="en-US" sz="2800" dirty="0"/>
          </a:p>
        </p:txBody>
      </p:sp>
      <p:sp>
        <p:nvSpPr>
          <p:cNvPr id="3" name="Content Placeholder 2"/>
          <p:cNvSpPr>
            <a:spLocks noGrp="1"/>
          </p:cNvSpPr>
          <p:nvPr>
            <p:ph idx="4294967295"/>
          </p:nvPr>
        </p:nvSpPr>
        <p:spPr>
          <a:xfrm>
            <a:off x="299545" y="1803071"/>
            <a:ext cx="8564563" cy="4721225"/>
          </a:xfrm>
        </p:spPr>
        <p:txBody>
          <a:bodyPr/>
          <a:lstStyle/>
          <a:p>
            <a:pPr marL="0" indent="0">
              <a:buNone/>
            </a:pPr>
            <a:r>
              <a:rPr lang="en-US" sz="2400" dirty="0"/>
              <a:t>Full and proper implementation of water controls on small drivable milling machines requires the employer to ensure that: </a:t>
            </a:r>
          </a:p>
          <a:p>
            <a:r>
              <a:rPr lang="en-US" sz="2400" dirty="0"/>
              <a:t> An adequate supply of water for dust suppression is used;  </a:t>
            </a:r>
          </a:p>
          <a:p>
            <a:r>
              <a:rPr lang="en-US" sz="2400" dirty="0"/>
              <a:t>The spray nozzles are working properly and produce a pattern that applies water at the point of dust generation; </a:t>
            </a:r>
          </a:p>
          <a:p>
            <a:r>
              <a:rPr lang="en-US" sz="2400" dirty="0"/>
              <a:t>The spray nozzles are not clogged or damaged; and </a:t>
            </a:r>
          </a:p>
          <a:p>
            <a:r>
              <a:rPr lang="en-US" sz="2400" dirty="0"/>
              <a:t>All hoses and connections are intact. </a:t>
            </a:r>
          </a:p>
        </p:txBody>
      </p:sp>
    </p:spTree>
    <p:extLst>
      <p:ext uri="{BB962C8B-B14F-4D97-AF65-F5344CB8AC3E}">
        <p14:creationId xmlns:p14="http://schemas.microsoft.com/office/powerpoint/2010/main" val="3235107611"/>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9236"/>
            <a:ext cx="6864350" cy="1143000"/>
          </a:xfrm>
        </p:spPr>
        <p:txBody>
          <a:bodyPr/>
          <a:lstStyle/>
          <a:p>
            <a:r>
              <a:rPr lang="en-US" sz="2800" b="1" dirty="0"/>
              <a:t>Module 4: Specific control Methods - Training and group activities (xiv</a:t>
            </a:r>
            <a:r>
              <a:rPr lang="en-US" sz="2800" b="1" dirty="0" smtClean="0"/>
              <a:t>):   </a:t>
            </a:r>
            <a:r>
              <a:rPr lang="en-US" sz="2800" dirty="0"/>
              <a:t/>
            </a:r>
            <a:br>
              <a:rPr lang="en-US" sz="2800" dirty="0"/>
            </a:br>
            <a:endParaRPr lang="en-US" sz="2800" dirty="0"/>
          </a:p>
        </p:txBody>
      </p:sp>
      <p:sp>
        <p:nvSpPr>
          <p:cNvPr id="3" name="Content Placeholder 2"/>
          <p:cNvSpPr>
            <a:spLocks noGrp="1"/>
          </p:cNvSpPr>
          <p:nvPr>
            <p:ph idx="4294967295"/>
          </p:nvPr>
        </p:nvSpPr>
        <p:spPr>
          <a:xfrm>
            <a:off x="220718" y="2114550"/>
            <a:ext cx="8564563" cy="4362450"/>
          </a:xfrm>
        </p:spPr>
        <p:txBody>
          <a:bodyPr/>
          <a:lstStyle/>
          <a:p>
            <a:r>
              <a:rPr lang="en-US" sz="2400" dirty="0"/>
              <a:t>When using small drivable milling machines indoors or in enclosed areas (areas where airborne dust can buildup, such as a structure with a roof and three walls), the employer must provide additional exhaust as needed to prevent the accumulation of visible airborne dust. </a:t>
            </a:r>
          </a:p>
        </p:txBody>
      </p:sp>
    </p:spTree>
    <p:extLst>
      <p:ext uri="{BB962C8B-B14F-4D97-AF65-F5344CB8AC3E}">
        <p14:creationId xmlns:p14="http://schemas.microsoft.com/office/powerpoint/2010/main" val="3007302383"/>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24" y="295003"/>
            <a:ext cx="6864350" cy="1143000"/>
          </a:xfrm>
        </p:spPr>
        <p:txBody>
          <a:bodyPr/>
          <a:lstStyle/>
          <a:p>
            <a:r>
              <a:rPr lang="en-US" sz="2800" b="1" dirty="0"/>
              <a:t>Module 4: Specific control Methods - Training and group activities</a:t>
            </a:r>
            <a:r>
              <a:rPr lang="en-US" sz="2800" b="1" dirty="0" smtClean="0"/>
              <a:t>:  </a:t>
            </a:r>
            <a:r>
              <a:rPr lang="en-US" sz="2800" dirty="0"/>
              <a:t/>
            </a:r>
            <a:br>
              <a:rPr lang="en-US" sz="2800" dirty="0"/>
            </a:br>
            <a:endParaRPr lang="en-US" sz="2800" dirty="0"/>
          </a:p>
        </p:txBody>
      </p:sp>
      <p:sp>
        <p:nvSpPr>
          <p:cNvPr id="3" name="Content Placeholder 2"/>
          <p:cNvSpPr>
            <a:spLocks noGrp="1"/>
          </p:cNvSpPr>
          <p:nvPr>
            <p:ph idx="4294967295"/>
          </p:nvPr>
        </p:nvSpPr>
        <p:spPr>
          <a:xfrm>
            <a:off x="204952" y="1740009"/>
            <a:ext cx="8564563" cy="4721225"/>
          </a:xfrm>
        </p:spPr>
        <p:txBody>
          <a:bodyPr/>
          <a:lstStyle/>
          <a:p>
            <a:r>
              <a:rPr lang="en-US" sz="2400" dirty="0"/>
              <a:t>Respiratory protection is not required for work with small drivable milling machines (less than half-lane) regardless of task duration. </a:t>
            </a:r>
          </a:p>
        </p:txBody>
      </p:sp>
    </p:spTree>
    <p:extLst>
      <p:ext uri="{BB962C8B-B14F-4D97-AF65-F5344CB8AC3E}">
        <p14:creationId xmlns:p14="http://schemas.microsoft.com/office/powerpoint/2010/main" val="3261700951"/>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3471"/>
            <a:ext cx="6864350" cy="1143000"/>
          </a:xfrm>
        </p:spPr>
        <p:txBody>
          <a:bodyPr/>
          <a:lstStyle/>
          <a:p>
            <a:r>
              <a:rPr lang="en-US" sz="2800" b="1" dirty="0"/>
              <a:t>Module 4: Specific control Methods - Training and group activities (xv): </a:t>
            </a:r>
            <a:r>
              <a:rPr lang="en-US" sz="2800" dirty="0"/>
              <a:t/>
            </a:r>
            <a:br>
              <a:rPr lang="en-US" sz="2800" dirty="0"/>
            </a:br>
            <a:endParaRPr lang="en-US" sz="2800" dirty="0"/>
          </a:p>
        </p:txBody>
      </p:sp>
      <p:sp>
        <p:nvSpPr>
          <p:cNvPr id="3" name="Content Placeholder 2"/>
          <p:cNvSpPr>
            <a:spLocks noGrp="1"/>
          </p:cNvSpPr>
          <p:nvPr>
            <p:ph idx="4294967295"/>
          </p:nvPr>
        </p:nvSpPr>
        <p:spPr>
          <a:xfrm>
            <a:off x="252248" y="1755775"/>
            <a:ext cx="8564563" cy="4721225"/>
          </a:xfrm>
        </p:spPr>
        <p:txBody>
          <a:bodyPr/>
          <a:lstStyle/>
          <a:p>
            <a:r>
              <a:rPr lang="en-US" sz="2400" dirty="0"/>
              <a:t>Employers whose employees operate </a:t>
            </a:r>
            <a:r>
              <a:rPr lang="en-US" sz="2400" b="1" dirty="0"/>
              <a:t>large (one-half lane or wider) milling machines</a:t>
            </a:r>
            <a:r>
              <a:rPr lang="en-US" sz="2400" dirty="0"/>
              <a:t> have two control options for cuts of four inches in depth or less on any substrate and one control option for cuts of any depth on asphalt. When using any of the control options, the machine must be operated and maintained to minimize dust emissions. </a:t>
            </a:r>
          </a:p>
        </p:txBody>
      </p:sp>
    </p:spTree>
    <p:extLst>
      <p:ext uri="{BB962C8B-B14F-4D97-AF65-F5344CB8AC3E}">
        <p14:creationId xmlns:p14="http://schemas.microsoft.com/office/powerpoint/2010/main" val="333161579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24" y="326533"/>
            <a:ext cx="6864350" cy="1143000"/>
          </a:xfrm>
        </p:spPr>
        <p:txBody>
          <a:bodyPr/>
          <a:lstStyle/>
          <a:p>
            <a:r>
              <a:rPr lang="en-US" sz="2800" b="1" dirty="0"/>
              <a:t>Module 4: Specific control Methods - Training and group activities</a:t>
            </a:r>
            <a:r>
              <a:rPr lang="en-US" sz="2800" b="1" dirty="0" smtClean="0"/>
              <a:t>:   </a:t>
            </a:r>
            <a:r>
              <a:rPr lang="en-US" sz="2800" dirty="0"/>
              <a:t/>
            </a:r>
            <a:br>
              <a:rPr lang="en-US" sz="2800" dirty="0"/>
            </a:br>
            <a:endParaRPr lang="en-US" sz="2800" dirty="0"/>
          </a:p>
        </p:txBody>
      </p:sp>
      <p:sp>
        <p:nvSpPr>
          <p:cNvPr id="3" name="Content Placeholder 2"/>
          <p:cNvSpPr>
            <a:spLocks noGrp="1"/>
          </p:cNvSpPr>
          <p:nvPr>
            <p:ph idx="4294967295"/>
          </p:nvPr>
        </p:nvSpPr>
        <p:spPr>
          <a:xfrm>
            <a:off x="236483" y="1771540"/>
            <a:ext cx="8564563" cy="4721225"/>
          </a:xfrm>
        </p:spPr>
        <p:txBody>
          <a:bodyPr/>
          <a:lstStyle/>
          <a:p>
            <a:r>
              <a:rPr lang="en-US" sz="2400" dirty="0"/>
              <a:t>The two control options for making cuts of four inches or less on any combination of roadway material (asphalt and concrete), are to: </a:t>
            </a:r>
          </a:p>
          <a:p>
            <a:pPr lvl="1"/>
            <a:r>
              <a:rPr lang="en-US" sz="1800" dirty="0"/>
              <a:t>(1) use a machine equipped with exhaust ventilation on the drum enclosure and supplemental water sprays designed to suppress dust; or </a:t>
            </a:r>
          </a:p>
          <a:p>
            <a:pPr lvl="1"/>
            <a:r>
              <a:rPr lang="en-US" sz="1800" dirty="0"/>
              <a:t>(2) use a machine equipped with a supplemental water spray, combined with a surfactant, designed to suppress dust. </a:t>
            </a:r>
          </a:p>
          <a:p>
            <a:r>
              <a:rPr lang="en-US" sz="2400" dirty="0"/>
              <a:t>When making cuts of any depth on roadway material containing asphalt only, the only control option is to use a machine equipped with exhaust ventilation on the drum enclosure and supplemental water sprays designed to suppress dust. </a:t>
            </a:r>
          </a:p>
        </p:txBody>
      </p:sp>
    </p:spTree>
    <p:extLst>
      <p:ext uri="{BB962C8B-B14F-4D97-AF65-F5344CB8AC3E}">
        <p14:creationId xmlns:p14="http://schemas.microsoft.com/office/powerpoint/2010/main" val="2194237105"/>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87" y="279237"/>
            <a:ext cx="6864350" cy="1143000"/>
          </a:xfrm>
        </p:spPr>
        <p:txBody>
          <a:bodyPr/>
          <a:lstStyle/>
          <a:p>
            <a:r>
              <a:rPr lang="en-US" sz="2800" b="1" dirty="0"/>
              <a:t>Module 4: Specific control Methods - Training and group activities</a:t>
            </a:r>
            <a:r>
              <a:rPr lang="en-US" sz="2800" b="1" dirty="0" smtClean="0"/>
              <a:t>:    </a:t>
            </a:r>
            <a:r>
              <a:rPr lang="en-US" sz="2800" dirty="0"/>
              <a:t/>
            </a:r>
            <a:br>
              <a:rPr lang="en-US" sz="2800" dirty="0"/>
            </a:br>
            <a:endParaRPr lang="en-US" sz="2800" dirty="0"/>
          </a:p>
        </p:txBody>
      </p:sp>
      <p:sp>
        <p:nvSpPr>
          <p:cNvPr id="3" name="Content Placeholder 2"/>
          <p:cNvSpPr>
            <a:spLocks noGrp="1"/>
          </p:cNvSpPr>
          <p:nvPr>
            <p:ph idx="4294967295"/>
          </p:nvPr>
        </p:nvSpPr>
        <p:spPr>
          <a:xfrm>
            <a:off x="220717" y="2098784"/>
            <a:ext cx="8564563" cy="4362450"/>
          </a:xfrm>
        </p:spPr>
        <p:txBody>
          <a:bodyPr/>
          <a:lstStyle/>
          <a:p>
            <a:r>
              <a:rPr lang="en-US" sz="2800" dirty="0"/>
              <a:t>Respiratory protection is not required for work with large drivable milling machines (half-lane or larger) regardless of task duration.</a:t>
            </a:r>
          </a:p>
          <a:p>
            <a:endParaRPr lang="en-US" sz="2800" dirty="0"/>
          </a:p>
        </p:txBody>
      </p:sp>
    </p:spTree>
    <p:extLst>
      <p:ext uri="{BB962C8B-B14F-4D97-AF65-F5344CB8AC3E}">
        <p14:creationId xmlns:p14="http://schemas.microsoft.com/office/powerpoint/2010/main" val="278268087"/>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title="Image of a crushing machine"/>
          <p:cNvGraphicFramePr>
            <a:graphicFrameLocks noChangeAspect="1"/>
          </p:cNvGraphicFramePr>
          <p:nvPr>
            <p:extLst/>
          </p:nvPr>
        </p:nvGraphicFramePr>
        <p:xfrm>
          <a:off x="72736" y="1620983"/>
          <a:ext cx="8983847" cy="4499262"/>
        </p:xfrm>
        <a:graphic>
          <a:graphicData uri="http://schemas.openxmlformats.org/presentationml/2006/ole">
            <mc:AlternateContent xmlns:mc="http://schemas.openxmlformats.org/markup-compatibility/2006">
              <mc:Choice xmlns:v="urn:schemas-microsoft-com:vml" Requires="v">
                <p:oleObj spid="_x0000_s6147" name="Worksheet" r:id="rId4" imgW="7524571" imgH="2295620" progId="Excel.Sheet.12">
                  <p:embed/>
                </p:oleObj>
              </mc:Choice>
              <mc:Fallback>
                <p:oleObj name="Worksheet" r:id="rId4" imgW="7524571" imgH="2295620" progId="Excel.Sheet.12">
                  <p:embed/>
                  <p:pic>
                    <p:nvPicPr>
                      <p:cNvPr id="5" name="Object 4" title="Image of a crushing machine"/>
                      <p:cNvPicPr/>
                      <p:nvPr/>
                    </p:nvPicPr>
                    <p:blipFill>
                      <a:blip r:embed="rId5"/>
                      <a:stretch>
                        <a:fillRect/>
                      </a:stretch>
                    </p:blipFill>
                    <p:spPr>
                      <a:xfrm>
                        <a:off x="72736" y="1620983"/>
                        <a:ext cx="8983847" cy="4499262"/>
                      </a:xfrm>
                      <a:prstGeom prst="rect">
                        <a:avLst/>
                      </a:prstGeom>
                    </p:spPr>
                  </p:pic>
                </p:oleObj>
              </mc:Fallback>
            </mc:AlternateContent>
          </a:graphicData>
        </a:graphic>
      </p:graphicFrame>
      <p:pic>
        <p:nvPicPr>
          <p:cNvPr id="3117" name="Picture 45" descr="http://www.lhsfna.org/LHSFNA/assets/File/Crushing%20machines.jpg" title="Image of a crushing machine"/>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20663" y="2691244"/>
            <a:ext cx="1981200" cy="277437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2736" y="6245369"/>
            <a:ext cx="6982691" cy="281231"/>
          </a:xfrm>
          <a:prstGeom prst="rect">
            <a:avLst/>
          </a:prstGeom>
        </p:spPr>
        <p:txBody>
          <a:bodyPr wrap="square">
            <a:spAutoFit/>
          </a:bodyPr>
          <a:lstStyle/>
          <a:p>
            <a:pPr marL="0" marR="0">
              <a:lnSpc>
                <a:spcPct val="107000"/>
              </a:lnSpc>
              <a:spcBef>
                <a:spcPts val="0"/>
              </a:spcBef>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*picture obtained from www.lhsfna.org</a:t>
            </a:r>
          </a:p>
        </p:txBody>
      </p:sp>
      <p:sp>
        <p:nvSpPr>
          <p:cNvPr id="3" name="Title 2"/>
          <p:cNvSpPr>
            <a:spLocks noGrp="1"/>
          </p:cNvSpPr>
          <p:nvPr>
            <p:ph type="title"/>
          </p:nvPr>
        </p:nvSpPr>
        <p:spPr>
          <a:xfrm>
            <a:off x="72736" y="279237"/>
            <a:ext cx="6864350" cy="1143000"/>
          </a:xfrm>
        </p:spPr>
        <p:txBody>
          <a:bodyPr/>
          <a:lstStyle/>
          <a:p>
            <a:r>
              <a:rPr lang="en-US" sz="2800" b="1" dirty="0"/>
              <a:t>Module 4: Specific control Methods - Training and group activities</a:t>
            </a:r>
            <a:r>
              <a:rPr lang="en-US" sz="2800" b="1" dirty="0" smtClean="0"/>
              <a:t>:     </a:t>
            </a:r>
            <a:r>
              <a:rPr lang="en-US" sz="2800" dirty="0"/>
              <a:t/>
            </a:r>
            <a:br>
              <a:rPr lang="en-US" sz="2800" dirty="0"/>
            </a:br>
            <a:endParaRPr lang="en-US" sz="2800" dirty="0"/>
          </a:p>
        </p:txBody>
      </p:sp>
    </p:spTree>
    <p:extLst>
      <p:ext uri="{BB962C8B-B14F-4D97-AF65-F5344CB8AC3E}">
        <p14:creationId xmlns:p14="http://schemas.microsoft.com/office/powerpoint/2010/main" val="1805528384"/>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t>
            </a:r>
            <a:r>
              <a:rPr lang="en-US" sz="2800" b="1" dirty="0" smtClean="0"/>
              <a:t>activities (xvi): </a:t>
            </a:r>
            <a:endParaRPr lang="en-US" sz="2800" dirty="0"/>
          </a:p>
        </p:txBody>
      </p:sp>
      <p:sp>
        <p:nvSpPr>
          <p:cNvPr id="3" name="Content Placeholder 2"/>
          <p:cNvSpPr>
            <a:spLocks noGrp="1"/>
          </p:cNvSpPr>
          <p:nvPr>
            <p:ph idx="1"/>
          </p:nvPr>
        </p:nvSpPr>
        <p:spPr>
          <a:xfrm>
            <a:off x="274638" y="2004291"/>
            <a:ext cx="8564562" cy="4472709"/>
          </a:xfrm>
        </p:spPr>
        <p:txBody>
          <a:bodyPr/>
          <a:lstStyle/>
          <a:p>
            <a:pPr marL="0" indent="0">
              <a:buNone/>
            </a:pPr>
            <a:r>
              <a:rPr lang="en-US" sz="2400" b="1" dirty="0"/>
              <a:t>Crushing machines</a:t>
            </a:r>
            <a:r>
              <a:rPr lang="en-US" sz="2400" dirty="0"/>
              <a:t>, employers must provide workers with a remote control station or ventilated booth that provides fresh, climate-controlled air to the operator. Water sprays or mists must be used for dust suppression at the crusher and other points where dust is generated (e.g., at hoppers, conveyors, sieves/sizing or vibrating components, and discharge points). See the section on Enclosed Cabs for more information on how to make sure enclosures meet the requirements of the rule. Table 1 also requires that the machine be operated and maintained according to the manufactures instructions to minimize dust emissions. </a:t>
            </a:r>
          </a:p>
        </p:txBody>
      </p:sp>
    </p:spTree>
    <p:extLst>
      <p:ext uri="{BB962C8B-B14F-4D97-AF65-F5344CB8AC3E}">
        <p14:creationId xmlns:p14="http://schemas.microsoft.com/office/powerpoint/2010/main" val="2834245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sz="3200" dirty="0"/>
          </a:p>
        </p:txBody>
      </p:sp>
      <p:sp>
        <p:nvSpPr>
          <p:cNvPr id="3" name="Content Placeholder 2"/>
          <p:cNvSpPr>
            <a:spLocks noGrp="1"/>
          </p:cNvSpPr>
          <p:nvPr>
            <p:ph idx="1"/>
          </p:nvPr>
        </p:nvSpPr>
        <p:spPr/>
        <p:txBody>
          <a:bodyPr/>
          <a:lstStyle/>
          <a:p>
            <a:r>
              <a:rPr lang="en-US" sz="3200" b="1" dirty="0"/>
              <a:t>Respirable crystalline silica </a:t>
            </a:r>
            <a:r>
              <a:rPr lang="en-US" sz="3200" dirty="0"/>
              <a:t>is a very small particle typically at least 100 times smaller than ordinary sand found on beaches or playgrounds.  </a:t>
            </a:r>
          </a:p>
          <a:p>
            <a:r>
              <a:rPr lang="en-US" sz="3200" dirty="0"/>
              <a:t>It is generated by operations like:</a:t>
            </a:r>
          </a:p>
          <a:p>
            <a:pPr marL="0" indent="0">
              <a:buNone/>
            </a:pPr>
            <a:r>
              <a:rPr lang="en-US" sz="3200" dirty="0"/>
              <a:t>	</a:t>
            </a:r>
            <a:r>
              <a:rPr lang="en-US" sz="2400" dirty="0"/>
              <a:t>- cutting sawing</a:t>
            </a:r>
          </a:p>
          <a:p>
            <a:pPr marL="0" indent="0">
              <a:buNone/>
            </a:pPr>
            <a:r>
              <a:rPr lang="en-US" sz="2400" dirty="0"/>
              <a:t>	- grinding</a:t>
            </a:r>
          </a:p>
          <a:p>
            <a:pPr marL="0" indent="0">
              <a:buNone/>
            </a:pPr>
            <a:r>
              <a:rPr lang="en-US" sz="2400" dirty="0"/>
              <a:t>	- drilling and crushing stone, rock, concrete, brick, 	block and mortar, or when abrasive blasting with sand.</a:t>
            </a:r>
          </a:p>
          <a:p>
            <a:endParaRPr lang="en-US" sz="2800" dirty="0"/>
          </a:p>
        </p:txBody>
      </p:sp>
    </p:spTree>
    <p:extLst>
      <p:ext uri="{BB962C8B-B14F-4D97-AF65-F5344CB8AC3E}">
        <p14:creationId xmlns:p14="http://schemas.microsoft.com/office/powerpoint/2010/main" val="2944791063"/>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activities</a:t>
            </a:r>
            <a:r>
              <a:rPr lang="en-US" sz="2800" b="1" dirty="0" smtClean="0"/>
              <a:t>:                                      </a:t>
            </a:r>
            <a:endParaRPr lang="en-US" sz="2800" dirty="0"/>
          </a:p>
        </p:txBody>
      </p:sp>
      <p:sp>
        <p:nvSpPr>
          <p:cNvPr id="3" name="Content Placeholder 2"/>
          <p:cNvSpPr>
            <a:spLocks noGrp="1"/>
          </p:cNvSpPr>
          <p:nvPr>
            <p:ph idx="1"/>
          </p:nvPr>
        </p:nvSpPr>
        <p:spPr>
          <a:xfrm>
            <a:off x="246503" y="1454728"/>
            <a:ext cx="8564562" cy="5257800"/>
          </a:xfrm>
        </p:spPr>
        <p:txBody>
          <a:bodyPr/>
          <a:lstStyle/>
          <a:p>
            <a:pPr marL="0" indent="0">
              <a:buNone/>
            </a:pPr>
            <a:r>
              <a:rPr lang="en-US" sz="2300" dirty="0"/>
              <a:t>The water spray systems can be installed so that they can be activated by remote control. To prevent airborne dust from being generated, full and proper implementation of controls requires that: </a:t>
            </a:r>
          </a:p>
          <a:p>
            <a:r>
              <a:rPr lang="en-US" sz="2300" dirty="0"/>
              <a:t>Nozzles are located upstream of dust generation points and positioned to thoroughly wet the material;  </a:t>
            </a:r>
          </a:p>
          <a:p>
            <a:r>
              <a:rPr lang="en-US" sz="2300" dirty="0"/>
              <a:t>The volume and size of droplets is adequate to sufficiently wet the material (optimal droplet size is between 10 and 150 </a:t>
            </a:r>
            <a:r>
              <a:rPr lang="en-US" sz="2300" dirty="0" err="1"/>
              <a:t>μm</a:t>
            </a:r>
            <a:r>
              <a:rPr lang="en-US" sz="2300" dirty="0"/>
              <a:t>); and </a:t>
            </a:r>
          </a:p>
          <a:p>
            <a:r>
              <a:rPr lang="en-US" sz="2300" dirty="0"/>
              <a:t>Spray nozzles are located far enough from the target area to provide complete </a:t>
            </a:r>
            <a:r>
              <a:rPr lang="en-US" sz="2300" dirty="0" smtClean="0"/>
              <a:t>water; </a:t>
            </a:r>
            <a:endParaRPr lang="en-US" sz="2300" dirty="0"/>
          </a:p>
          <a:p>
            <a:r>
              <a:rPr lang="en-US" sz="2300" dirty="0" smtClean="0"/>
              <a:t>Coverage </a:t>
            </a:r>
            <a:r>
              <a:rPr lang="en-US" sz="2300" dirty="0"/>
              <a:t>but not so far that the water is carried away by wind. </a:t>
            </a:r>
            <a:endParaRPr lang="en-US" sz="2300" dirty="0" smtClean="0"/>
          </a:p>
          <a:p>
            <a:pPr marL="0" indent="0">
              <a:buNone/>
            </a:pPr>
            <a:r>
              <a:rPr lang="en-US" sz="2000" dirty="0" smtClean="0"/>
              <a:t>*These are some best practices not listed in the standards.</a:t>
            </a:r>
            <a:endParaRPr lang="en-US" sz="2000" dirty="0"/>
          </a:p>
        </p:txBody>
      </p:sp>
    </p:spTree>
    <p:extLst>
      <p:ext uri="{BB962C8B-B14F-4D97-AF65-F5344CB8AC3E}">
        <p14:creationId xmlns:p14="http://schemas.microsoft.com/office/powerpoint/2010/main" val="285301036"/>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activities</a:t>
            </a:r>
            <a:r>
              <a:rPr lang="en-US" sz="2800" b="1" dirty="0" smtClean="0"/>
              <a:t>:                                       </a:t>
            </a:r>
            <a:endParaRPr lang="en-US" sz="2800" dirty="0"/>
          </a:p>
        </p:txBody>
      </p:sp>
      <p:sp>
        <p:nvSpPr>
          <p:cNvPr id="3" name="Content Placeholder 2"/>
          <p:cNvSpPr>
            <a:spLocks noGrp="1"/>
          </p:cNvSpPr>
          <p:nvPr>
            <p:ph idx="1"/>
          </p:nvPr>
        </p:nvSpPr>
        <p:spPr>
          <a:xfrm>
            <a:off x="283874" y="2041235"/>
            <a:ext cx="8564562" cy="4267201"/>
          </a:xfrm>
        </p:spPr>
        <p:txBody>
          <a:bodyPr/>
          <a:lstStyle/>
          <a:p>
            <a:pPr marL="0" indent="0">
              <a:buNone/>
            </a:pPr>
            <a:r>
              <a:rPr lang="en-US" sz="2800" dirty="0"/>
              <a:t>Respiratory protection is not required for crusher operators regardless of task duration.</a:t>
            </a:r>
          </a:p>
          <a:p>
            <a:pPr marL="0" indent="0">
              <a:buNone/>
            </a:pPr>
            <a:endParaRPr lang="en-US" dirty="0"/>
          </a:p>
        </p:txBody>
      </p:sp>
    </p:spTree>
    <p:extLst>
      <p:ext uri="{BB962C8B-B14F-4D97-AF65-F5344CB8AC3E}">
        <p14:creationId xmlns:p14="http://schemas.microsoft.com/office/powerpoint/2010/main" val="1085221450"/>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645" y="841664"/>
            <a:ext cx="6806046" cy="322117"/>
          </a:xfrm>
        </p:spPr>
        <p:txBody>
          <a:bodyPr/>
          <a:lstStyle/>
          <a:p>
            <a:r>
              <a:rPr lang="en-US" sz="2800" b="1" dirty="0" smtClean="0"/>
              <a:t>Module 4: </a:t>
            </a:r>
            <a:r>
              <a:rPr lang="en-US" sz="2800" b="1" dirty="0"/>
              <a:t>Specific control Methods - Training and group activities</a:t>
            </a:r>
            <a:r>
              <a:rPr lang="en-US" sz="2800" b="1" dirty="0" smtClean="0"/>
              <a:t>:       </a:t>
            </a:r>
            <a:r>
              <a:rPr lang="en-US" dirty="0"/>
              <a:t/>
            </a:r>
            <a:br>
              <a:rPr lang="en-US" dirty="0"/>
            </a:br>
            <a:endParaRPr lang="en-US" dirty="0"/>
          </a:p>
        </p:txBody>
      </p:sp>
      <p:graphicFrame>
        <p:nvGraphicFramePr>
          <p:cNvPr id="6" name="Content Placeholder 5" title="Image of a heavy equipment utility vehicle"/>
          <p:cNvGraphicFramePr>
            <a:graphicFrameLocks noGrp="1"/>
          </p:cNvGraphicFramePr>
          <p:nvPr>
            <p:ph idx="1"/>
            <p:extLst/>
          </p:nvPr>
        </p:nvGraphicFramePr>
        <p:xfrm>
          <a:off x="176645" y="1919287"/>
          <a:ext cx="8666019" cy="4394200"/>
        </p:xfrm>
        <a:graphic>
          <a:graphicData uri="http://schemas.openxmlformats.org/drawingml/2006/table">
            <a:tbl>
              <a:tblPr firstRow="1" firstCol="1" bandRow="1"/>
              <a:tblGrid>
                <a:gridCol w="2756863">
                  <a:extLst>
                    <a:ext uri="{9D8B030D-6E8A-4147-A177-3AD203B41FA5}">
                      <a16:colId xmlns:a16="http://schemas.microsoft.com/office/drawing/2014/main" val="2354753173"/>
                    </a:ext>
                  </a:extLst>
                </a:gridCol>
                <a:gridCol w="2695599">
                  <a:extLst>
                    <a:ext uri="{9D8B030D-6E8A-4147-A177-3AD203B41FA5}">
                      <a16:colId xmlns:a16="http://schemas.microsoft.com/office/drawing/2014/main" val="2574648661"/>
                    </a:ext>
                  </a:extLst>
                </a:gridCol>
                <a:gridCol w="1613357">
                  <a:extLst>
                    <a:ext uri="{9D8B030D-6E8A-4147-A177-3AD203B41FA5}">
                      <a16:colId xmlns:a16="http://schemas.microsoft.com/office/drawing/2014/main" val="3468844583"/>
                    </a:ext>
                  </a:extLst>
                </a:gridCol>
                <a:gridCol w="1600200">
                  <a:extLst>
                    <a:ext uri="{9D8B030D-6E8A-4147-A177-3AD203B41FA5}">
                      <a16:colId xmlns:a16="http://schemas.microsoft.com/office/drawing/2014/main" val="3127120051"/>
                    </a:ext>
                  </a:extLst>
                </a:gridCol>
              </a:tblGrid>
              <a:tr h="4394200">
                <a:tc>
                  <a:txBody>
                    <a:bodyPr/>
                    <a:lstStyle/>
                    <a:p>
                      <a:pPr marL="0" marR="0" algn="ctr" fontAlgn="t">
                        <a:spcBef>
                          <a:spcPts val="0"/>
                        </a:spcBef>
                        <a:spcAft>
                          <a:spcPts val="0"/>
                        </a:spcAft>
                      </a:pPr>
                      <a:r>
                        <a:rPr lang="en-US" sz="16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(xvii) Heavy equipment and utility vehicles used to abrade or fracture silica containing materials (e.g., hoe-ramming, rock ripping) or used during demolition activities involving silica-containing materials</a:t>
                      </a:r>
                      <a:endParaRPr lang="en-US" sz="1100" dirty="0">
                        <a:effectLst/>
                        <a:latin typeface="Calibri" panose="020F0502020204030204" pitchFamily="34" charset="0"/>
                        <a:ea typeface="Times New Roman" panose="02020603050405020304" pitchFamily="18" charset="0"/>
                      </a:endParaRPr>
                    </a:p>
                    <a:p>
                      <a:pPr marL="0" marR="0" algn="ctr" fontAlgn="t">
                        <a:spcBef>
                          <a:spcPts val="0"/>
                        </a:spcBef>
                        <a:spcAft>
                          <a:spcPts val="0"/>
                        </a:spcAft>
                      </a:pPr>
                      <a:r>
                        <a:rPr lang="en-US" sz="16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dirty="0">
                        <a:effectLst/>
                        <a:latin typeface="Calibri" panose="020F0502020204030204" pitchFamily="34" charset="0"/>
                        <a:ea typeface="Times New Roman" panose="02020603050405020304" pitchFamily="18" charset="0"/>
                      </a:endParaRPr>
                    </a:p>
                    <a:p>
                      <a:pPr marL="0" marR="0" fontAlgn="t">
                        <a:spcBef>
                          <a:spcPts val="0"/>
                        </a:spcBef>
                        <a:spcAft>
                          <a:spcPts val="0"/>
                        </a:spcAft>
                      </a:pPr>
                      <a:r>
                        <a:rPr lang="en-US" sz="1800" dirty="0">
                          <a:effectLst/>
                          <a:latin typeface="Arial" panose="020B0604020202020204" pitchFamily="34" charset="0"/>
                          <a:ea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t">
                        <a:spcBef>
                          <a:spcPts val="0"/>
                        </a:spcBef>
                        <a:spcAft>
                          <a:spcPts val="0"/>
                        </a:spcAft>
                      </a:pPr>
                      <a:r>
                        <a:rPr lang="en-US" sz="16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Operate equipment from within an enclosed cab</a:t>
                      </a:r>
                      <a:r>
                        <a:rPr lang="en-US" sz="16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p>
                    <a:p>
                      <a:pPr marL="0" marR="0" fontAlgn="t">
                        <a:spcBef>
                          <a:spcPts val="0"/>
                        </a:spcBef>
                        <a:spcAft>
                          <a:spcPts val="0"/>
                        </a:spcAft>
                      </a:pPr>
                      <a:r>
                        <a:rPr lang="en-US" sz="16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6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When employees outside of the cab are engaged in the task, apply water and/or dust suppressants as necessary to minimize dust emissions.</a:t>
                      </a:r>
                      <a:endParaRPr lang="en-US" sz="16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6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None</a:t>
                      </a:r>
                      <a:endParaRPr lang="en-US" sz="1600" dirty="0">
                        <a:effectLst/>
                        <a:latin typeface="Calibri" panose="020F0502020204030204" pitchFamily="34" charset="0"/>
                        <a:ea typeface="Times New Roman" panose="02020603050405020304" pitchFamily="18" charset="0"/>
                      </a:endParaRPr>
                    </a:p>
                    <a:p>
                      <a:pPr marL="0" marR="0" algn="ctr" fontAlgn="ctr">
                        <a:spcBef>
                          <a:spcPts val="0"/>
                        </a:spcBef>
                        <a:spcAft>
                          <a:spcPts val="0"/>
                        </a:spcAft>
                      </a:pPr>
                      <a:r>
                        <a:rPr lang="en-US" sz="16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600" dirty="0">
                        <a:effectLst/>
                        <a:latin typeface="Calibri" panose="020F0502020204030204" pitchFamily="34" charset="0"/>
                        <a:ea typeface="Times New Roman" panose="02020603050405020304" pitchFamily="18" charset="0"/>
                      </a:endParaRPr>
                    </a:p>
                    <a:p>
                      <a:pPr marL="0" marR="0" algn="ctr" fontAlgn="ctr">
                        <a:spcBef>
                          <a:spcPts val="0"/>
                        </a:spcBef>
                        <a:spcAft>
                          <a:spcPts val="0"/>
                        </a:spcAft>
                      </a:pPr>
                      <a:r>
                        <a:rPr lang="en-US" sz="16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600" dirty="0">
                        <a:effectLst/>
                        <a:latin typeface="Calibri" panose="020F0502020204030204" pitchFamily="34" charset="0"/>
                        <a:ea typeface="Times New Roman" panose="02020603050405020304" pitchFamily="18" charset="0"/>
                      </a:endParaRPr>
                    </a:p>
                    <a:p>
                      <a:pPr marL="0" marR="0" algn="ctr" fontAlgn="ctr">
                        <a:spcBef>
                          <a:spcPts val="0"/>
                        </a:spcBef>
                        <a:spcAft>
                          <a:spcPts val="0"/>
                        </a:spcAft>
                      </a:pPr>
                      <a:r>
                        <a:rPr lang="en-US" sz="16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600" dirty="0">
                        <a:effectLst/>
                        <a:latin typeface="Calibri" panose="020F0502020204030204" pitchFamily="34" charset="0"/>
                        <a:ea typeface="Times New Roman" panose="02020603050405020304" pitchFamily="18" charset="0"/>
                      </a:endParaRPr>
                    </a:p>
                    <a:p>
                      <a:pPr marL="0" marR="0" algn="ctr" fontAlgn="ctr">
                        <a:spcBef>
                          <a:spcPts val="0"/>
                        </a:spcBef>
                        <a:spcAft>
                          <a:spcPts val="0"/>
                        </a:spcAft>
                      </a:pPr>
                      <a:r>
                        <a:rPr lang="en-US" sz="1600" dirty="0">
                          <a:effectLst/>
                          <a:latin typeface="Calibri" panose="020F0502020204030204" pitchFamily="34" charset="0"/>
                          <a:ea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6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None</a:t>
                      </a:r>
                      <a:endParaRPr lang="en-US" sz="1600" dirty="0">
                        <a:effectLst/>
                        <a:latin typeface="Calibri" panose="020F0502020204030204" pitchFamily="34" charset="0"/>
                        <a:ea typeface="Times New Roman" panose="02020603050405020304" pitchFamily="18" charset="0"/>
                      </a:endParaRPr>
                    </a:p>
                    <a:p>
                      <a:pPr marL="0" marR="0" algn="ctr" fontAlgn="ctr">
                        <a:spcBef>
                          <a:spcPts val="0"/>
                        </a:spcBef>
                        <a:spcAft>
                          <a:spcPts val="0"/>
                        </a:spcAft>
                      </a:pPr>
                      <a:r>
                        <a:rPr lang="en-US" sz="16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600" dirty="0">
                        <a:effectLst/>
                        <a:latin typeface="Calibri" panose="020F0502020204030204" pitchFamily="34" charset="0"/>
                        <a:ea typeface="Times New Roman" panose="02020603050405020304" pitchFamily="18" charset="0"/>
                      </a:endParaRPr>
                    </a:p>
                    <a:p>
                      <a:pPr marL="0" marR="0" algn="ctr" fontAlgn="ctr">
                        <a:spcBef>
                          <a:spcPts val="0"/>
                        </a:spcBef>
                        <a:spcAft>
                          <a:spcPts val="0"/>
                        </a:spcAft>
                      </a:pPr>
                      <a:r>
                        <a:rPr lang="en-US" sz="16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600" dirty="0">
                        <a:effectLst/>
                        <a:latin typeface="Calibri" panose="020F0502020204030204" pitchFamily="34" charset="0"/>
                        <a:ea typeface="Times New Roman" panose="02020603050405020304" pitchFamily="18" charset="0"/>
                      </a:endParaRPr>
                    </a:p>
                    <a:p>
                      <a:pPr marL="0" marR="0" algn="ctr" fontAlgn="ctr">
                        <a:spcBef>
                          <a:spcPts val="0"/>
                        </a:spcBef>
                        <a:spcAft>
                          <a:spcPts val="0"/>
                        </a:spcAft>
                      </a:pPr>
                      <a:r>
                        <a:rPr lang="en-US" sz="16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600" dirty="0">
                        <a:effectLst/>
                        <a:latin typeface="Calibri" panose="020F0502020204030204" pitchFamily="34" charset="0"/>
                        <a:ea typeface="Times New Roman" panose="02020603050405020304" pitchFamily="18" charset="0"/>
                      </a:endParaRPr>
                    </a:p>
                    <a:p>
                      <a:pPr marL="0" marR="0" algn="ctr" fontAlgn="ctr">
                        <a:spcBef>
                          <a:spcPts val="0"/>
                        </a:spcBef>
                        <a:spcAft>
                          <a:spcPts val="0"/>
                        </a:spcAft>
                      </a:pPr>
                      <a:r>
                        <a:rPr lang="en-US" sz="1600" dirty="0">
                          <a:effectLst/>
                          <a:latin typeface="Calibri" panose="020F0502020204030204" pitchFamily="34" charset="0"/>
                          <a:ea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0981808"/>
                  </a:ext>
                </a:extLst>
              </a:tr>
            </a:tbl>
          </a:graphicData>
        </a:graphic>
      </p:graphicFrame>
      <p:pic>
        <p:nvPicPr>
          <p:cNvPr id="9" name="Picture 8" descr="http://www.lhsfna.org/LHSFNA/assets/File/Heavy%20equipment%20abrade%20fracture.jpg" title="Image of a heavy equipment utility vehicle"/>
          <p:cNvPicPr/>
          <p:nvPr/>
        </p:nvPicPr>
        <p:blipFill>
          <a:blip r:embed="rId2" cstate="email">
            <a:extLst>
              <a:ext uri="{28A0092B-C50C-407E-A947-70E740481C1C}">
                <a14:useLocalDpi xmlns:a14="http://schemas.microsoft.com/office/drawing/2010/main"/>
              </a:ext>
            </a:extLst>
          </a:blip>
          <a:srcRect/>
          <a:stretch>
            <a:fillRect/>
          </a:stretch>
        </p:blipFill>
        <p:spPr bwMode="auto">
          <a:xfrm>
            <a:off x="749877" y="4116387"/>
            <a:ext cx="1827068" cy="1769918"/>
          </a:xfrm>
          <a:prstGeom prst="rect">
            <a:avLst/>
          </a:prstGeom>
          <a:noFill/>
          <a:ln>
            <a:noFill/>
          </a:ln>
        </p:spPr>
      </p:pic>
      <p:sp>
        <p:nvSpPr>
          <p:cNvPr id="7" name="Rectangle 6"/>
          <p:cNvSpPr/>
          <p:nvPr/>
        </p:nvSpPr>
        <p:spPr>
          <a:xfrm>
            <a:off x="176645" y="6313487"/>
            <a:ext cx="8042564" cy="312650"/>
          </a:xfrm>
          <a:prstGeom prst="rect">
            <a:avLst/>
          </a:prstGeom>
        </p:spPr>
        <p:txBody>
          <a:bodyPr wrap="square">
            <a:spAutoFit/>
          </a:bodyPr>
          <a:lstStyle/>
          <a:p>
            <a:pPr marL="0" marR="0">
              <a:lnSpc>
                <a:spcPct val="107000"/>
              </a:lnSpc>
              <a:spcBef>
                <a:spcPts val="0"/>
              </a:spcBef>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*picture obtained from www.lhsfna.org</a:t>
            </a:r>
          </a:p>
        </p:txBody>
      </p:sp>
    </p:spTree>
    <p:extLst>
      <p:ext uri="{BB962C8B-B14F-4D97-AF65-F5344CB8AC3E}">
        <p14:creationId xmlns:p14="http://schemas.microsoft.com/office/powerpoint/2010/main" val="4210994454"/>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63" y="279236"/>
            <a:ext cx="6864350" cy="1143000"/>
          </a:xfrm>
        </p:spPr>
        <p:txBody>
          <a:bodyPr/>
          <a:lstStyle/>
          <a:p>
            <a:r>
              <a:rPr lang="en-US" sz="2800" b="1" dirty="0"/>
              <a:t>Module 4: Specific control Methods - Training and group activities</a:t>
            </a:r>
            <a:r>
              <a:rPr lang="en-US" sz="2800" b="1" dirty="0" smtClean="0"/>
              <a:t>:      </a:t>
            </a:r>
            <a:r>
              <a:rPr lang="en-US" sz="2800" dirty="0"/>
              <a:t/>
            </a:r>
            <a:br>
              <a:rPr lang="en-US" sz="2800" dirty="0"/>
            </a:br>
            <a:endParaRPr lang="en-US" sz="2800" dirty="0"/>
          </a:p>
        </p:txBody>
      </p:sp>
      <p:graphicFrame>
        <p:nvGraphicFramePr>
          <p:cNvPr id="4" name="Content Placeholder 3" title="Image of a heavy equipment utility vehicle"/>
          <p:cNvGraphicFramePr>
            <a:graphicFrameLocks noGrp="1"/>
          </p:cNvGraphicFramePr>
          <p:nvPr>
            <p:ph idx="4294967295"/>
            <p:extLst/>
          </p:nvPr>
        </p:nvGraphicFramePr>
        <p:xfrm>
          <a:off x="0" y="1600199"/>
          <a:ext cx="9144000" cy="4998028"/>
        </p:xfrm>
        <a:graphic>
          <a:graphicData uri="http://schemas.openxmlformats.org/drawingml/2006/table">
            <a:tbl>
              <a:tblPr firstRow="1"/>
              <a:tblGrid>
                <a:gridCol w="2286437">
                  <a:extLst>
                    <a:ext uri="{9D8B030D-6E8A-4147-A177-3AD203B41FA5}">
                      <a16:colId xmlns:a16="http://schemas.microsoft.com/office/drawing/2014/main" val="1319247201"/>
                    </a:ext>
                  </a:extLst>
                </a:gridCol>
                <a:gridCol w="2967103">
                  <a:extLst>
                    <a:ext uri="{9D8B030D-6E8A-4147-A177-3AD203B41FA5}">
                      <a16:colId xmlns:a16="http://schemas.microsoft.com/office/drawing/2014/main" val="1770827358"/>
                    </a:ext>
                  </a:extLst>
                </a:gridCol>
                <a:gridCol w="2015675">
                  <a:extLst>
                    <a:ext uri="{9D8B030D-6E8A-4147-A177-3AD203B41FA5}">
                      <a16:colId xmlns:a16="http://schemas.microsoft.com/office/drawing/2014/main" val="3615544768"/>
                    </a:ext>
                  </a:extLst>
                </a:gridCol>
                <a:gridCol w="1874785">
                  <a:extLst>
                    <a:ext uri="{9D8B030D-6E8A-4147-A177-3AD203B41FA5}">
                      <a16:colId xmlns:a16="http://schemas.microsoft.com/office/drawing/2014/main" val="3226430123"/>
                    </a:ext>
                  </a:extLst>
                </a:gridCol>
              </a:tblGrid>
              <a:tr h="4998028">
                <a:tc>
                  <a:txBody>
                    <a:bodyPr/>
                    <a:lstStyle/>
                    <a:p>
                      <a:pPr algn="ctr" fontAlgn="t"/>
                      <a:r>
                        <a:rPr lang="en-US" sz="1800" b="0" i="0" u="none" strike="noStrike" dirty="0" smtClean="0">
                          <a:solidFill>
                            <a:srgbClr val="000000"/>
                          </a:solidFill>
                          <a:effectLst/>
                          <a:latin typeface="Calibri" panose="020F0502020204030204" pitchFamily="34" charset="0"/>
                        </a:rPr>
                        <a:t>(</a:t>
                      </a:r>
                      <a:r>
                        <a:rPr lang="en-US" sz="1800" b="0" i="0" u="none" strike="noStrike" dirty="0">
                          <a:solidFill>
                            <a:srgbClr val="000000"/>
                          </a:solidFill>
                          <a:effectLst/>
                          <a:latin typeface="Calibri" panose="020F0502020204030204" pitchFamily="34" charset="0"/>
                        </a:rPr>
                        <a:t>xviii) Heavy equipment and utility vehicles for tasks such as grading and excavating but not including: demolishing, abrading, or fracturing </a:t>
                      </a:r>
                      <a:r>
                        <a:rPr lang="en-US" sz="1800" b="0" i="0" u="none" strike="noStrike" dirty="0" smtClean="0">
                          <a:solidFill>
                            <a:srgbClr val="000000"/>
                          </a:solidFill>
                          <a:effectLst/>
                          <a:latin typeface="Calibri" panose="020F0502020204030204" pitchFamily="34" charset="0"/>
                        </a:rPr>
                        <a:t>silica containing </a:t>
                      </a:r>
                      <a:r>
                        <a:rPr lang="en-US" sz="1800" b="0" i="0" u="none" strike="noStrike" dirty="0">
                          <a:solidFill>
                            <a:srgbClr val="000000"/>
                          </a:solidFill>
                          <a:effectLst/>
                          <a:latin typeface="Calibri" panose="020F0502020204030204" pitchFamily="34" charset="0"/>
                        </a:rPr>
                        <a:t>materials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800" b="0" i="0" u="none" strike="noStrike" dirty="0">
                          <a:solidFill>
                            <a:srgbClr val="000000"/>
                          </a:solidFill>
                          <a:effectLst/>
                          <a:latin typeface="Calibri" panose="020F0502020204030204" pitchFamily="34" charset="0"/>
                        </a:rPr>
                        <a:t>Apply water and/or dust suppressants as necessary to minimize dust </a:t>
                      </a:r>
                      <a:r>
                        <a:rPr lang="en-US" sz="1800" b="0" i="0" u="none" strike="noStrike" dirty="0" smtClean="0">
                          <a:solidFill>
                            <a:srgbClr val="000000"/>
                          </a:solidFill>
                          <a:effectLst/>
                          <a:latin typeface="Calibri" panose="020F0502020204030204" pitchFamily="34" charset="0"/>
                        </a:rPr>
                        <a:t>emissions;  </a:t>
                      </a:r>
                      <a:r>
                        <a:rPr lang="en-US" sz="1800" b="0" i="0" u="none" strike="noStrike" dirty="0">
                          <a:solidFill>
                            <a:srgbClr val="000000"/>
                          </a:solidFill>
                          <a:effectLst/>
                          <a:latin typeface="Calibri" panose="020F0502020204030204" pitchFamily="34" charset="0"/>
                        </a:rPr>
                        <a:t>OR  </a:t>
                      </a:r>
                      <a:endParaRPr lang="en-US" sz="1800" b="0" i="0" u="none" strike="noStrike" dirty="0" smtClean="0">
                        <a:solidFill>
                          <a:srgbClr val="000000"/>
                        </a:solidFill>
                        <a:effectLst/>
                        <a:latin typeface="Calibri" panose="020F0502020204030204" pitchFamily="34" charset="0"/>
                      </a:endParaRPr>
                    </a:p>
                    <a:p>
                      <a:pPr algn="l" fontAlgn="t"/>
                      <a:r>
                        <a:rPr lang="en-US" sz="1800" b="0" i="0" u="none" strike="noStrike" dirty="0" smtClean="0">
                          <a:solidFill>
                            <a:srgbClr val="000000"/>
                          </a:solidFill>
                          <a:effectLst/>
                          <a:latin typeface="Calibri" panose="020F0502020204030204" pitchFamily="34" charset="0"/>
                        </a:rPr>
                        <a:t>                                                                            </a:t>
                      </a:r>
                      <a:r>
                        <a:rPr lang="en-US" sz="1800" b="0" i="0" u="none" strike="noStrike" dirty="0">
                          <a:solidFill>
                            <a:srgbClr val="000000"/>
                          </a:solidFill>
                          <a:effectLst/>
                          <a:latin typeface="Calibri" panose="020F0502020204030204" pitchFamily="34" charset="0"/>
                        </a:rPr>
                        <a:t>When the equipment operator is the only employee engaged in the task, operate equipment from within an enclosed cab.</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solidFill>
                            <a:srgbClr val="000000"/>
                          </a:solidFill>
                          <a:effectLst/>
                          <a:latin typeface="Calibri" panose="020F0502020204030204" pitchFamily="34" charset="0"/>
                        </a:rPr>
                        <a:t>None</a:t>
                      </a:r>
                    </a:p>
                    <a:p>
                      <a:pPr algn="ctr" fontAlgn="ctr"/>
                      <a:endParaRPr lang="en-US" sz="1800" b="0" i="0" u="none" strike="noStrike" dirty="0" smtClean="0">
                        <a:solidFill>
                          <a:srgbClr val="000000"/>
                        </a:solidFill>
                        <a:effectLst/>
                        <a:latin typeface="Calibri" panose="020F0502020204030204" pitchFamily="34" charset="0"/>
                      </a:endParaRPr>
                    </a:p>
                    <a:p>
                      <a:pPr algn="ctr" fontAlgn="ctr"/>
                      <a:endParaRPr lang="en-US" sz="1800" b="0" i="0" u="none" strike="noStrike" dirty="0" smtClean="0">
                        <a:solidFill>
                          <a:srgbClr val="000000"/>
                        </a:solidFill>
                        <a:effectLst/>
                        <a:latin typeface="Calibri" panose="020F0502020204030204" pitchFamily="34" charset="0"/>
                      </a:endParaRPr>
                    </a:p>
                    <a:p>
                      <a:pPr algn="ctr" fontAlgn="ctr"/>
                      <a:endParaRPr lang="en-US" sz="18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solidFill>
                            <a:srgbClr val="000000"/>
                          </a:solidFill>
                          <a:effectLst/>
                          <a:latin typeface="Calibri" panose="020F0502020204030204" pitchFamily="34" charset="0"/>
                        </a:rPr>
                        <a:t>None</a:t>
                      </a:r>
                    </a:p>
                    <a:p>
                      <a:pPr algn="ctr" fontAlgn="ctr"/>
                      <a:endParaRPr lang="en-US" sz="1800" b="0" i="0" u="none" strike="noStrike" dirty="0" smtClean="0">
                        <a:solidFill>
                          <a:srgbClr val="000000"/>
                        </a:solidFill>
                        <a:effectLst/>
                        <a:latin typeface="Calibri" panose="020F0502020204030204" pitchFamily="34" charset="0"/>
                      </a:endParaRPr>
                    </a:p>
                    <a:p>
                      <a:pPr algn="ctr" fontAlgn="ctr"/>
                      <a:endParaRPr lang="en-US" sz="1800" b="0" i="0" u="none" strike="noStrike" dirty="0" smtClean="0">
                        <a:solidFill>
                          <a:srgbClr val="000000"/>
                        </a:solidFill>
                        <a:effectLst/>
                        <a:latin typeface="Calibri" panose="020F0502020204030204" pitchFamily="34" charset="0"/>
                      </a:endParaRPr>
                    </a:p>
                    <a:p>
                      <a:pPr algn="ctr" fontAlgn="ctr"/>
                      <a:endParaRPr lang="en-US" sz="18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8446137"/>
                  </a:ext>
                </a:extLst>
              </a:tr>
            </a:tbl>
          </a:graphicData>
        </a:graphic>
      </p:graphicFrame>
      <p:pic>
        <p:nvPicPr>
          <p:cNvPr id="11267" name="Picture 3" descr="http://www.lhsfna.org/LHSFNA/assets/File/Heavy%20equipment%20grading%20excavating.jpg" title="Image of a heavy equipment utility vehic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0663" y="4145973"/>
            <a:ext cx="2013381" cy="2452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242806"/>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400" b="1" dirty="0"/>
              <a:t>Heavy equipment and utility vehicles </a:t>
            </a:r>
            <a:r>
              <a:rPr lang="en-US" sz="2400" dirty="0"/>
              <a:t>used to abrade or fracture silica-containing materials (e.g., hoe-ramming, rock ripping) or used during demolition activities involving silica-containing materials. </a:t>
            </a:r>
          </a:p>
          <a:p>
            <a:r>
              <a:rPr lang="en-US" sz="2400" dirty="0"/>
              <a:t>These include activities such as fracturing or abrading rock and soil; demolishing concrete or masonry structures; and loading, dumping, and removing demolition debris.</a:t>
            </a:r>
          </a:p>
        </p:txBody>
      </p:sp>
      <p:sp>
        <p:nvSpPr>
          <p:cNvPr id="5" name="Title 1"/>
          <p:cNvSpPr>
            <a:spLocks noGrp="1"/>
          </p:cNvSpPr>
          <p:nvPr>
            <p:ph type="title"/>
          </p:nvPr>
        </p:nvSpPr>
        <p:spPr/>
        <p:txBody>
          <a:bodyPr/>
          <a:lstStyle/>
          <a:p>
            <a:r>
              <a:rPr lang="en-US" sz="2800" b="1" dirty="0" smtClean="0"/>
              <a:t>Module 4: </a:t>
            </a:r>
            <a:r>
              <a:rPr lang="en-US" sz="2800" b="1" dirty="0"/>
              <a:t>Specific control Methods - Training and group </a:t>
            </a:r>
            <a:r>
              <a:rPr lang="en-US" sz="2800" b="1" dirty="0" smtClean="0"/>
              <a:t>activities (xvii) (xviii): </a:t>
            </a:r>
            <a:endParaRPr lang="en-US" sz="2800" dirty="0"/>
          </a:p>
        </p:txBody>
      </p:sp>
    </p:spTree>
    <p:extLst>
      <p:ext uri="{BB962C8B-B14F-4D97-AF65-F5344CB8AC3E}">
        <p14:creationId xmlns:p14="http://schemas.microsoft.com/office/powerpoint/2010/main" val="741221702"/>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1940"/>
            <a:ext cx="6864350" cy="1143000"/>
          </a:xfrm>
        </p:spPr>
        <p:txBody>
          <a:bodyPr/>
          <a:lstStyle/>
          <a:p>
            <a:r>
              <a:rPr lang="en-US" sz="2400" b="1" dirty="0"/>
              <a:t>Module 4: Specific control Methods - Training and group activities (xvii) (xviii): </a:t>
            </a:r>
            <a:r>
              <a:rPr lang="en-US" sz="2400" dirty="0"/>
              <a:t/>
            </a:r>
            <a:br>
              <a:rPr lang="en-US" sz="2400" dirty="0"/>
            </a:br>
            <a:endParaRPr lang="en-US" sz="2400" dirty="0"/>
          </a:p>
        </p:txBody>
      </p:sp>
      <p:sp>
        <p:nvSpPr>
          <p:cNvPr id="3" name="Content Placeholder 2"/>
          <p:cNvSpPr>
            <a:spLocks noGrp="1"/>
          </p:cNvSpPr>
          <p:nvPr>
            <p:ph idx="4294967295"/>
          </p:nvPr>
        </p:nvSpPr>
        <p:spPr>
          <a:xfrm>
            <a:off x="204952" y="2143125"/>
            <a:ext cx="8564563" cy="4333875"/>
          </a:xfrm>
        </p:spPr>
        <p:txBody>
          <a:bodyPr/>
          <a:lstStyle/>
          <a:p>
            <a:r>
              <a:rPr lang="en-US" sz="2400" dirty="0"/>
              <a:t>The operator must be in an enclosed cab. Modern heavy equipment already comes equipped with enclosed, filtered cabs that meet the requirements of Table 1. </a:t>
            </a:r>
          </a:p>
          <a:p>
            <a:r>
              <a:rPr lang="en-US" sz="2400" dirty="0"/>
              <a:t>See the section on Enclosed Cabs for more information on how to make sure that the cab meets the requirements of the rule. When other employees are engaged in the task, water, dust suppressants, or both must also be applied as necessary to minimize dust emissions. </a:t>
            </a:r>
          </a:p>
        </p:txBody>
      </p:sp>
    </p:spTree>
    <p:extLst>
      <p:ext uri="{BB962C8B-B14F-4D97-AF65-F5344CB8AC3E}">
        <p14:creationId xmlns:p14="http://schemas.microsoft.com/office/powerpoint/2010/main" val="3020383161"/>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6174"/>
            <a:ext cx="6864350" cy="1143000"/>
          </a:xfrm>
        </p:spPr>
        <p:txBody>
          <a:bodyPr/>
          <a:lstStyle/>
          <a:p>
            <a:r>
              <a:rPr lang="en-US" sz="2800" b="1" dirty="0"/>
              <a:t>Module 4: Specific control Methods - Training and group activities</a:t>
            </a:r>
            <a:r>
              <a:rPr lang="en-US" sz="2800" b="1" dirty="0" smtClean="0"/>
              <a:t>:          </a:t>
            </a:r>
            <a:r>
              <a:rPr lang="en-US" sz="2800" dirty="0"/>
              <a:t/>
            </a:r>
            <a:br>
              <a:rPr lang="en-US" sz="2800" dirty="0"/>
            </a:br>
            <a:endParaRPr lang="en-US" sz="2800" dirty="0"/>
          </a:p>
        </p:txBody>
      </p:sp>
      <p:sp>
        <p:nvSpPr>
          <p:cNvPr id="3" name="Content Placeholder 2"/>
          <p:cNvSpPr>
            <a:spLocks noGrp="1"/>
          </p:cNvSpPr>
          <p:nvPr>
            <p:ph idx="4294967295"/>
          </p:nvPr>
        </p:nvSpPr>
        <p:spPr>
          <a:xfrm>
            <a:off x="204952" y="2087563"/>
            <a:ext cx="8564563" cy="4241800"/>
          </a:xfrm>
        </p:spPr>
        <p:txBody>
          <a:bodyPr/>
          <a:lstStyle/>
          <a:p>
            <a:r>
              <a:rPr lang="en-US" sz="2400" dirty="0"/>
              <a:t>Respiratory protection is not required for heavy equipment operators and laborers who assist heavy equipment operators during demolition activities involving silica containing materials or activities where silica containing materials are abraded or fractured, regardless of the duration of the task. </a:t>
            </a:r>
          </a:p>
          <a:p>
            <a:endParaRPr lang="en-US" sz="2400" dirty="0"/>
          </a:p>
        </p:txBody>
      </p:sp>
    </p:spTree>
    <p:extLst>
      <p:ext uri="{BB962C8B-B14F-4D97-AF65-F5344CB8AC3E}">
        <p14:creationId xmlns:p14="http://schemas.microsoft.com/office/powerpoint/2010/main" val="555280835"/>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421" y="279237"/>
            <a:ext cx="6864350" cy="1143000"/>
          </a:xfrm>
        </p:spPr>
        <p:txBody>
          <a:bodyPr/>
          <a:lstStyle/>
          <a:p>
            <a:r>
              <a:rPr lang="en-US" sz="2800" b="1" dirty="0"/>
              <a:t>Module 4: Specific control Methods - Training and group activities</a:t>
            </a:r>
            <a:r>
              <a:rPr lang="en-US" sz="2800" b="1" dirty="0" smtClean="0"/>
              <a:t>:        </a:t>
            </a:r>
            <a:r>
              <a:rPr lang="en-US" sz="2800" dirty="0"/>
              <a:t/>
            </a:r>
            <a:br>
              <a:rPr lang="en-US" sz="2800" dirty="0"/>
            </a:br>
            <a:endParaRPr lang="en-US" sz="2800" dirty="0"/>
          </a:p>
        </p:txBody>
      </p:sp>
      <p:sp>
        <p:nvSpPr>
          <p:cNvPr id="3" name="Content Placeholder 2"/>
          <p:cNvSpPr>
            <a:spLocks noGrp="1"/>
          </p:cNvSpPr>
          <p:nvPr>
            <p:ph idx="4294967295"/>
          </p:nvPr>
        </p:nvSpPr>
        <p:spPr>
          <a:xfrm>
            <a:off x="299545" y="1755775"/>
            <a:ext cx="8564563" cy="4721225"/>
          </a:xfrm>
        </p:spPr>
        <p:txBody>
          <a:bodyPr/>
          <a:lstStyle/>
          <a:p>
            <a:pPr lvl="0"/>
            <a:r>
              <a:rPr lang="en-US" sz="2400" dirty="0"/>
              <a:t>When the operator exits the enclosed cab and is no longer actively preforming the task, the operator is considered to have stopped the task. </a:t>
            </a:r>
          </a:p>
          <a:p>
            <a:pPr lvl="0"/>
            <a:r>
              <a:rPr lang="en-US" sz="2400" dirty="0"/>
              <a:t>However, if other abrading, fracturing, or demolition work is performed by other heavy equipment and utility vehicles in the area while an operator is outside the cab, that operator is considered to be an employee “engaged in the task” and must be protected by the application of water and/or dust suppressants. </a:t>
            </a:r>
          </a:p>
          <a:p>
            <a:endParaRPr lang="en-US" sz="2800" dirty="0"/>
          </a:p>
        </p:txBody>
      </p:sp>
    </p:spTree>
    <p:extLst>
      <p:ext uri="{BB962C8B-B14F-4D97-AF65-F5344CB8AC3E}">
        <p14:creationId xmlns:p14="http://schemas.microsoft.com/office/powerpoint/2010/main" val="4262657486"/>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833" y="326791"/>
            <a:ext cx="6864350" cy="1143000"/>
          </a:xfrm>
        </p:spPr>
        <p:txBody>
          <a:bodyPr/>
          <a:lstStyle/>
          <a:p>
            <a:r>
              <a:rPr lang="en-US" sz="2800" b="1" dirty="0"/>
              <a:t>Module 4: Specific control Methods - Training and group activities (xviii): </a:t>
            </a:r>
            <a:r>
              <a:rPr lang="en-US" sz="2800" dirty="0"/>
              <a:t/>
            </a:r>
            <a:br>
              <a:rPr lang="en-US" sz="2800" dirty="0"/>
            </a:br>
            <a:endParaRPr lang="en-US" sz="2800" dirty="0"/>
          </a:p>
        </p:txBody>
      </p:sp>
      <p:sp>
        <p:nvSpPr>
          <p:cNvPr id="3" name="Content Placeholder 2"/>
          <p:cNvSpPr>
            <a:spLocks noGrp="1"/>
          </p:cNvSpPr>
          <p:nvPr>
            <p:ph idx="4294967295"/>
          </p:nvPr>
        </p:nvSpPr>
        <p:spPr>
          <a:xfrm>
            <a:off x="0" y="1755775"/>
            <a:ext cx="8564563" cy="4721225"/>
          </a:xfrm>
        </p:spPr>
        <p:txBody>
          <a:bodyPr/>
          <a:lstStyle/>
          <a:p>
            <a:r>
              <a:rPr lang="en-US" sz="2400" dirty="0"/>
              <a:t>Heavy equipment and utility vehicles used for tasks such as grading and excavating do not involve demolition or the fracturing or abrading of silica. Tasks include earthmoving, grading, and excavating; other activities such as moving, loading, and dumping soil and rock; and dumping and grading of ballast in the railroad industry, which is generally subject to OSHA’s Construction standards. </a:t>
            </a:r>
          </a:p>
        </p:txBody>
      </p:sp>
    </p:spTree>
    <p:extLst>
      <p:ext uri="{BB962C8B-B14F-4D97-AF65-F5344CB8AC3E}">
        <p14:creationId xmlns:p14="http://schemas.microsoft.com/office/powerpoint/2010/main" val="1236459219"/>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22" y="296811"/>
            <a:ext cx="6864350" cy="1143000"/>
          </a:xfrm>
        </p:spPr>
        <p:txBody>
          <a:bodyPr/>
          <a:lstStyle/>
          <a:p>
            <a:r>
              <a:rPr lang="en-US" sz="2800" b="1" dirty="0"/>
              <a:t>Module 4: Specific control Methods - Training and group activities</a:t>
            </a:r>
            <a:r>
              <a:rPr lang="en-US" sz="2800" b="1" dirty="0" smtClean="0"/>
              <a:t>:         </a:t>
            </a:r>
            <a:r>
              <a:rPr lang="en-US" sz="2800" dirty="0"/>
              <a:t/>
            </a:r>
            <a:br>
              <a:rPr lang="en-US" sz="2800" dirty="0"/>
            </a:br>
            <a:endParaRPr lang="en-US" sz="2800" dirty="0"/>
          </a:p>
        </p:txBody>
      </p:sp>
      <p:sp>
        <p:nvSpPr>
          <p:cNvPr id="3" name="Content Placeholder 2"/>
          <p:cNvSpPr>
            <a:spLocks noGrp="1"/>
          </p:cNvSpPr>
          <p:nvPr>
            <p:ph idx="4294967295"/>
          </p:nvPr>
        </p:nvSpPr>
        <p:spPr>
          <a:xfrm>
            <a:off x="284813" y="1770766"/>
            <a:ext cx="8564563" cy="4721225"/>
          </a:xfrm>
        </p:spPr>
        <p:txBody>
          <a:bodyPr/>
          <a:lstStyle/>
          <a:p>
            <a:r>
              <a:rPr lang="en-US" sz="2400" dirty="0"/>
              <a:t>Employers have two control options when the operator is the only employee engaged in the task and one option when employees other than the operator are engaged in the task. </a:t>
            </a:r>
          </a:p>
          <a:p>
            <a:r>
              <a:rPr lang="en-US" sz="2400" dirty="0"/>
              <a:t>The first option requires the equipment operator to operate the equipment within an enclosed cab when the operator is the only employee in the area. Most heavy equipment already comes equipped with enclosed, filtered cabs that meet the requirements of Table 1. </a:t>
            </a:r>
            <a:endParaRPr lang="en-US" sz="2800" dirty="0"/>
          </a:p>
        </p:txBody>
      </p:sp>
    </p:spTree>
    <p:extLst>
      <p:ext uri="{BB962C8B-B14F-4D97-AF65-F5344CB8AC3E}">
        <p14:creationId xmlns:p14="http://schemas.microsoft.com/office/powerpoint/2010/main" val="3268291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sz="3200" dirty="0"/>
          </a:p>
        </p:txBody>
      </p:sp>
      <p:sp>
        <p:nvSpPr>
          <p:cNvPr id="3" name="Content Placeholder 2"/>
          <p:cNvSpPr>
            <a:spLocks noGrp="1"/>
          </p:cNvSpPr>
          <p:nvPr>
            <p:ph idx="1"/>
          </p:nvPr>
        </p:nvSpPr>
        <p:spPr>
          <a:xfrm>
            <a:off x="265584" y="1514535"/>
            <a:ext cx="8564562" cy="5130708"/>
          </a:xfrm>
        </p:spPr>
        <p:txBody>
          <a:bodyPr/>
          <a:lstStyle/>
          <a:p>
            <a:r>
              <a:rPr lang="en-US" sz="3000" dirty="0"/>
              <a:t>The standard applies to all occupational exposures to respirable crystalline silica in construction work, except where employee exposure will remain below 25 </a:t>
            </a:r>
            <a:r>
              <a:rPr lang="en-US" sz="3000" dirty="0" err="1"/>
              <a:t>μg</a:t>
            </a:r>
            <a:r>
              <a:rPr lang="en-US" sz="3000" dirty="0"/>
              <a:t>/m</a:t>
            </a:r>
            <a:r>
              <a:rPr lang="en-US" sz="3000" baseline="30000" dirty="0"/>
              <a:t>3</a:t>
            </a:r>
            <a:r>
              <a:rPr lang="en-US" sz="3000" dirty="0"/>
              <a:t> as an 8-hour TWA under any foreseeable conditions. </a:t>
            </a:r>
          </a:p>
          <a:p>
            <a:r>
              <a:rPr lang="en-US" sz="3000" dirty="0"/>
              <a:t>Exposures to respirable crystalline silica occur when the following tools are used on:</a:t>
            </a:r>
          </a:p>
          <a:p>
            <a:pPr marL="0" indent="0">
              <a:spcBef>
                <a:spcPts val="0"/>
              </a:spcBef>
              <a:buNone/>
            </a:pPr>
            <a:r>
              <a:rPr lang="en-US" sz="3000" dirty="0"/>
              <a:t>	</a:t>
            </a:r>
            <a:r>
              <a:rPr lang="en-US" sz="2800" dirty="0"/>
              <a:t>- concrete</a:t>
            </a:r>
          </a:p>
          <a:p>
            <a:pPr marL="0" indent="0">
              <a:spcBef>
                <a:spcPts val="0"/>
              </a:spcBef>
              <a:buNone/>
            </a:pPr>
            <a:r>
              <a:rPr lang="en-US" sz="2800" dirty="0"/>
              <a:t>	- brick</a:t>
            </a:r>
          </a:p>
          <a:p>
            <a:pPr marL="0" indent="0">
              <a:spcBef>
                <a:spcPts val="0"/>
              </a:spcBef>
              <a:buNone/>
            </a:pPr>
            <a:r>
              <a:rPr lang="en-US" sz="2800" dirty="0"/>
              <a:t>	- block, stone, mortar, and other materials that 	  contain crystalline silica</a:t>
            </a:r>
          </a:p>
          <a:p>
            <a:endParaRPr lang="en-US" sz="3000" dirty="0"/>
          </a:p>
        </p:txBody>
      </p:sp>
    </p:spTree>
    <p:extLst>
      <p:ext uri="{BB962C8B-B14F-4D97-AF65-F5344CB8AC3E}">
        <p14:creationId xmlns:p14="http://schemas.microsoft.com/office/powerpoint/2010/main" val="4201411734"/>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11" y="251841"/>
            <a:ext cx="6864350" cy="1143000"/>
          </a:xfrm>
        </p:spPr>
        <p:txBody>
          <a:bodyPr/>
          <a:lstStyle/>
          <a:p>
            <a:r>
              <a:rPr lang="en-US" sz="2800" b="1" dirty="0"/>
              <a:t>Module 4: Specific control Methods - Training and group activities</a:t>
            </a:r>
            <a:r>
              <a:rPr lang="en-US" sz="2800" b="1" dirty="0" smtClean="0"/>
              <a:t>:            </a:t>
            </a:r>
            <a:r>
              <a:rPr lang="en-US" sz="2800" dirty="0"/>
              <a:t/>
            </a:r>
            <a:br>
              <a:rPr lang="en-US" sz="2800" dirty="0"/>
            </a:br>
            <a:endParaRPr lang="en-US" sz="2800" dirty="0"/>
          </a:p>
        </p:txBody>
      </p:sp>
      <p:sp>
        <p:nvSpPr>
          <p:cNvPr id="3" name="Content Placeholder 2"/>
          <p:cNvSpPr>
            <a:spLocks noGrp="1"/>
          </p:cNvSpPr>
          <p:nvPr>
            <p:ph idx="4294967295"/>
          </p:nvPr>
        </p:nvSpPr>
        <p:spPr>
          <a:xfrm>
            <a:off x="224853" y="1920875"/>
            <a:ext cx="8564563" cy="4556125"/>
          </a:xfrm>
        </p:spPr>
        <p:txBody>
          <a:bodyPr/>
          <a:lstStyle/>
          <a:p>
            <a:r>
              <a:rPr lang="en-US" sz="2400" dirty="0"/>
              <a:t>The second option requires the application of water and/or dust suppressants as necessary to minimize dust emissions. Water must be applied at rates sufficient to minimize release of visible dust. The following scenarios are examples of when the employer must use water and/or dust suppressants as necessary to minimize dust emissions: </a:t>
            </a:r>
          </a:p>
          <a:p>
            <a:pPr lvl="1"/>
            <a:r>
              <a:rPr lang="en-US" sz="1800" dirty="0"/>
              <a:t>(1) equipment for grading and excavating is not equipped with enclosed, pressurized cabs or </a:t>
            </a:r>
          </a:p>
          <a:p>
            <a:pPr lvl="1"/>
            <a:r>
              <a:rPr lang="en-US" sz="1800" dirty="0"/>
              <a:t>(2) employees other than the operator are engaged in the task. If water or dust suppressants are applied as necessary to</a:t>
            </a:r>
            <a:r>
              <a:rPr lang="en-US" sz="2400" dirty="0"/>
              <a:t> </a:t>
            </a:r>
            <a:r>
              <a:rPr lang="en-US" sz="1800" dirty="0"/>
              <a:t>minimize visible dust, the employer need not provide an enclosed, filtered cab for the operator.</a:t>
            </a:r>
          </a:p>
          <a:p>
            <a:endParaRPr lang="en-US" sz="2800" dirty="0"/>
          </a:p>
        </p:txBody>
      </p:sp>
    </p:spTree>
    <p:extLst>
      <p:ext uri="{BB962C8B-B14F-4D97-AF65-F5344CB8AC3E}">
        <p14:creationId xmlns:p14="http://schemas.microsoft.com/office/powerpoint/2010/main" val="3765848701"/>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882" y="296811"/>
            <a:ext cx="6864350" cy="1143000"/>
          </a:xfrm>
        </p:spPr>
        <p:txBody>
          <a:bodyPr/>
          <a:lstStyle/>
          <a:p>
            <a:r>
              <a:rPr lang="en-US" sz="2800" b="1" dirty="0"/>
              <a:t>Module 4: Specific control Methods - Training and group activities</a:t>
            </a:r>
            <a:r>
              <a:rPr lang="en-US" sz="2800" b="1" dirty="0" smtClean="0"/>
              <a:t>:           </a:t>
            </a:r>
            <a:r>
              <a:rPr lang="en-US" sz="2800" dirty="0"/>
              <a:t/>
            </a:r>
            <a:br>
              <a:rPr lang="en-US" sz="2800" dirty="0"/>
            </a:br>
            <a:endParaRPr lang="en-US" sz="2800" dirty="0"/>
          </a:p>
        </p:txBody>
      </p:sp>
      <p:sp>
        <p:nvSpPr>
          <p:cNvPr id="3" name="Content Placeholder 2"/>
          <p:cNvSpPr>
            <a:spLocks noGrp="1"/>
          </p:cNvSpPr>
          <p:nvPr>
            <p:ph idx="4294967295"/>
          </p:nvPr>
        </p:nvSpPr>
        <p:spPr>
          <a:xfrm>
            <a:off x="254833" y="2124075"/>
            <a:ext cx="8564563" cy="4352925"/>
          </a:xfrm>
        </p:spPr>
        <p:txBody>
          <a:bodyPr/>
          <a:lstStyle/>
          <a:p>
            <a:r>
              <a:rPr lang="en-US" sz="2400" dirty="0"/>
              <a:t>Respiratory protection is not required for work with heavy equipment when it is operated from within an enclosed cab, or when water or other dust suppressants are used, regardless of task duration. </a:t>
            </a:r>
          </a:p>
        </p:txBody>
      </p:sp>
    </p:spTree>
    <p:extLst>
      <p:ext uri="{BB962C8B-B14F-4D97-AF65-F5344CB8AC3E}">
        <p14:creationId xmlns:p14="http://schemas.microsoft.com/office/powerpoint/2010/main" val="253898136"/>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activities</a:t>
            </a:r>
            <a:r>
              <a:rPr lang="en-US" sz="2800" b="1" dirty="0" smtClean="0"/>
              <a:t>:                                        </a:t>
            </a:r>
            <a:endParaRPr lang="en-US" sz="2800" dirty="0"/>
          </a:p>
        </p:txBody>
      </p:sp>
      <p:sp>
        <p:nvSpPr>
          <p:cNvPr id="3" name="Content Placeholder 2"/>
          <p:cNvSpPr>
            <a:spLocks noGrp="1"/>
          </p:cNvSpPr>
          <p:nvPr>
            <p:ph idx="1"/>
          </p:nvPr>
        </p:nvSpPr>
        <p:spPr>
          <a:xfrm>
            <a:off x="274638" y="3344779"/>
            <a:ext cx="8564562" cy="3132221"/>
          </a:xfrm>
        </p:spPr>
        <p:txBody>
          <a:bodyPr/>
          <a:lstStyle/>
          <a:p>
            <a:pPr marL="0" indent="0" algn="ctr">
              <a:buNone/>
            </a:pPr>
            <a:r>
              <a:rPr lang="en-US" sz="5400" b="1" dirty="0"/>
              <a:t>Group Activity</a:t>
            </a:r>
          </a:p>
        </p:txBody>
      </p:sp>
    </p:spTree>
    <p:extLst>
      <p:ext uri="{BB962C8B-B14F-4D97-AF65-F5344CB8AC3E}">
        <p14:creationId xmlns:p14="http://schemas.microsoft.com/office/powerpoint/2010/main" val="1036266991"/>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activities</a:t>
            </a:r>
            <a:r>
              <a:rPr lang="en-US" sz="2800" b="1" dirty="0" smtClean="0"/>
              <a:t>:                                         </a:t>
            </a:r>
            <a:endParaRPr lang="en-US" sz="2800" dirty="0"/>
          </a:p>
        </p:txBody>
      </p:sp>
      <p:sp>
        <p:nvSpPr>
          <p:cNvPr id="3" name="Content Placeholder 2"/>
          <p:cNvSpPr>
            <a:spLocks noGrp="1"/>
          </p:cNvSpPr>
          <p:nvPr>
            <p:ph idx="1"/>
          </p:nvPr>
        </p:nvSpPr>
        <p:spPr>
          <a:xfrm>
            <a:off x="274638" y="2503055"/>
            <a:ext cx="8564562" cy="3336636"/>
          </a:xfrm>
        </p:spPr>
        <p:txBody>
          <a:bodyPr/>
          <a:lstStyle/>
          <a:p>
            <a:pPr marL="0" indent="0" algn="ctr">
              <a:buNone/>
            </a:pPr>
            <a:r>
              <a:rPr lang="en-US" dirty="0"/>
              <a:t>The students will practice picking the correct control methods for situation. </a:t>
            </a:r>
          </a:p>
        </p:txBody>
      </p:sp>
    </p:spTree>
    <p:extLst>
      <p:ext uri="{BB962C8B-B14F-4D97-AF65-F5344CB8AC3E}">
        <p14:creationId xmlns:p14="http://schemas.microsoft.com/office/powerpoint/2010/main" val="694009166"/>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4: </a:t>
            </a:r>
            <a:r>
              <a:rPr lang="en-US" sz="2800" b="1" dirty="0"/>
              <a:t>Specific control Methods - Training and group activities</a:t>
            </a:r>
            <a:r>
              <a:rPr lang="en-US" sz="2800" b="1" dirty="0" smtClean="0"/>
              <a:t>:                                          </a:t>
            </a:r>
            <a:endParaRPr lang="en-US" sz="2800" dirty="0"/>
          </a:p>
        </p:txBody>
      </p:sp>
      <p:sp>
        <p:nvSpPr>
          <p:cNvPr id="3" name="Content Placeholder 2"/>
          <p:cNvSpPr>
            <a:spLocks noGrp="1"/>
          </p:cNvSpPr>
          <p:nvPr>
            <p:ph idx="1"/>
          </p:nvPr>
        </p:nvSpPr>
        <p:spPr>
          <a:xfrm>
            <a:off x="274638" y="2087418"/>
            <a:ext cx="8564562" cy="4389582"/>
          </a:xfrm>
        </p:spPr>
        <p:txBody>
          <a:bodyPr/>
          <a:lstStyle/>
          <a:p>
            <a:pPr lvl="0"/>
            <a:r>
              <a:rPr lang="en-US" dirty="0"/>
              <a:t>Summary: </a:t>
            </a:r>
          </a:p>
          <a:p>
            <a:pPr lvl="1"/>
            <a:r>
              <a:rPr lang="en-US" dirty="0"/>
              <a:t>Identify general differences between the old and new silica standard. </a:t>
            </a:r>
          </a:p>
          <a:p>
            <a:pPr lvl="1"/>
            <a:r>
              <a:rPr lang="en-US" dirty="0"/>
              <a:t>Identify general the areas of the new standard that employees should be concerned with.</a:t>
            </a:r>
          </a:p>
          <a:p>
            <a:pPr marL="0" indent="0">
              <a:buNone/>
            </a:pPr>
            <a:endParaRPr lang="en-US" dirty="0"/>
          </a:p>
        </p:txBody>
      </p:sp>
    </p:spTree>
    <p:extLst>
      <p:ext uri="{BB962C8B-B14F-4D97-AF65-F5344CB8AC3E}">
        <p14:creationId xmlns:p14="http://schemas.microsoft.com/office/powerpoint/2010/main" val="737651320"/>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3" y="26988"/>
            <a:ext cx="6864350" cy="1303048"/>
          </a:xfrm>
        </p:spPr>
        <p:txBody>
          <a:bodyPr/>
          <a:lstStyle/>
          <a:p>
            <a:r>
              <a:rPr lang="en-US" sz="2800" b="1" dirty="0" smtClean="0"/>
              <a:t>Module 4 : Specific control Methods Training and group activities: </a:t>
            </a:r>
            <a:endParaRPr lang="en-US" sz="2800" dirty="0"/>
          </a:p>
        </p:txBody>
      </p:sp>
      <p:sp>
        <p:nvSpPr>
          <p:cNvPr id="3" name="Content Placeholder 2"/>
          <p:cNvSpPr>
            <a:spLocks noGrp="1"/>
          </p:cNvSpPr>
          <p:nvPr>
            <p:ph idx="1"/>
          </p:nvPr>
        </p:nvSpPr>
        <p:spPr>
          <a:xfrm>
            <a:off x="255387" y="3027515"/>
            <a:ext cx="8564562" cy="3016348"/>
          </a:xfrm>
        </p:spPr>
        <p:txBody>
          <a:bodyPr/>
          <a:lstStyle/>
          <a:p>
            <a:pPr marL="457200" lvl="1" indent="0" algn="ctr">
              <a:buNone/>
            </a:pPr>
            <a:r>
              <a:rPr lang="en-US" sz="4400" dirty="0"/>
              <a:t>Any Questions? </a:t>
            </a:r>
          </a:p>
          <a:p>
            <a:endParaRPr lang="en-US" dirty="0"/>
          </a:p>
        </p:txBody>
      </p:sp>
    </p:spTree>
    <p:extLst>
      <p:ext uri="{BB962C8B-B14F-4D97-AF65-F5344CB8AC3E}">
        <p14:creationId xmlns:p14="http://schemas.microsoft.com/office/powerpoint/2010/main" val="2434704140"/>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ctrTitle"/>
          </p:nvPr>
        </p:nvSpPr>
        <p:spPr>
          <a:xfrm>
            <a:off x="0" y="-1"/>
            <a:ext cx="6772940" cy="1457865"/>
          </a:xfrm>
          <a:solidFill>
            <a:srgbClr val="003300"/>
          </a:solidFill>
        </p:spPr>
        <p:txBody>
          <a:bodyPr/>
          <a:lstStyle/>
          <a:p>
            <a:pPr algn="l" eaLnBrk="1" hangingPunct="1">
              <a:defRPr/>
            </a:pPr>
            <a:r>
              <a:rPr lang="en-US" b="1" dirty="0">
                <a:solidFill>
                  <a:schemeClr val="bg1">
                    <a:lumMod val="20000"/>
                    <a:lumOff val="80000"/>
                  </a:schemeClr>
                </a:solidFill>
              </a:rPr>
              <a:t>USF OTI Education Center</a:t>
            </a:r>
            <a:br>
              <a:rPr lang="en-US" b="1" dirty="0">
                <a:solidFill>
                  <a:schemeClr val="bg1">
                    <a:lumMod val="20000"/>
                    <a:lumOff val="80000"/>
                  </a:schemeClr>
                </a:solidFill>
              </a:rPr>
            </a:br>
            <a:r>
              <a:rPr lang="en-US" sz="1800" b="1" dirty="0" smtClean="0">
                <a:solidFill>
                  <a:schemeClr val="bg1">
                    <a:lumMod val="20000"/>
                    <a:lumOff val="80000"/>
                  </a:schemeClr>
                </a:solidFill>
              </a:rPr>
              <a:t> </a:t>
            </a:r>
            <a:r>
              <a:rPr lang="en-US" altLang="en-US" sz="1800" b="1" dirty="0" err="1" smtClean="0">
                <a:solidFill>
                  <a:schemeClr val="bg1">
                    <a:lumMod val="20000"/>
                    <a:lumOff val="80000"/>
                  </a:schemeClr>
                </a:solidFill>
                <a:ea typeface="ＭＳ Ｐゴシック" pitchFamily="34" charset="-128"/>
              </a:rPr>
              <a:t>Respirable</a:t>
            </a:r>
            <a:r>
              <a:rPr lang="en-US" altLang="en-US" sz="1800" b="1" dirty="0" smtClean="0">
                <a:solidFill>
                  <a:schemeClr val="bg1">
                    <a:lumMod val="20000"/>
                    <a:lumOff val="80000"/>
                  </a:schemeClr>
                </a:solidFill>
                <a:ea typeface="ＭＳ Ｐゴシック" pitchFamily="34" charset="-128"/>
              </a:rPr>
              <a:t> </a:t>
            </a:r>
            <a:r>
              <a:rPr lang="en-US" altLang="en-US" sz="1800" b="1" dirty="0">
                <a:solidFill>
                  <a:schemeClr val="bg1">
                    <a:lumMod val="20000"/>
                    <a:lumOff val="80000"/>
                  </a:schemeClr>
                </a:solidFill>
                <a:ea typeface="ＭＳ Ｐゴシック" pitchFamily="34" charset="-128"/>
              </a:rPr>
              <a:t>Silica in the Construction Industry</a:t>
            </a:r>
            <a:endParaRPr lang="en-US" sz="1800" b="1" dirty="0">
              <a:solidFill>
                <a:schemeClr val="bg1">
                  <a:lumMod val="20000"/>
                  <a:lumOff val="80000"/>
                </a:schemeClr>
              </a:solidFill>
            </a:endParaRPr>
          </a:p>
        </p:txBody>
      </p:sp>
      <p:sp>
        <p:nvSpPr>
          <p:cNvPr id="2" name="Rectangle 5"/>
          <p:cNvSpPr>
            <a:spLocks noGrp="1" noChangeArrowheads="1"/>
          </p:cNvSpPr>
          <p:nvPr>
            <p:ph type="subTitle" idx="4294967295"/>
          </p:nvPr>
        </p:nvSpPr>
        <p:spPr>
          <a:xfrm>
            <a:off x="0" y="5924551"/>
            <a:ext cx="9144000" cy="933450"/>
          </a:xfrm>
          <a:solidFill>
            <a:srgbClr val="003300"/>
          </a:solidFill>
        </p:spPr>
        <p:txBody>
          <a:bodyPr anchor="ctr"/>
          <a:lstStyle/>
          <a:p>
            <a:pPr marL="0" indent="0" algn="ctr" eaLnBrk="1" hangingPunct="1">
              <a:lnSpc>
                <a:spcPct val="90000"/>
              </a:lnSpc>
              <a:buFontTx/>
              <a:buNone/>
            </a:pPr>
            <a:r>
              <a:rPr lang="en-US" altLang="en-US" sz="3200" b="1" dirty="0" smtClean="0">
                <a:solidFill>
                  <a:schemeClr val="bg1">
                    <a:lumMod val="20000"/>
                    <a:lumOff val="80000"/>
                  </a:schemeClr>
                </a:solidFill>
                <a:latin typeface="+mj-lt"/>
                <a:ea typeface="ＭＳ Ｐゴシック" pitchFamily="34" charset="-128"/>
              </a:rPr>
              <a:t>Module 5</a:t>
            </a:r>
            <a:endParaRPr lang="en-US" altLang="en-US" sz="3200" b="1" dirty="0">
              <a:solidFill>
                <a:schemeClr val="bg1">
                  <a:lumMod val="20000"/>
                  <a:lumOff val="80000"/>
                </a:schemeClr>
              </a:solidFill>
              <a:latin typeface="+mj-lt"/>
              <a:ea typeface="ＭＳ Ｐゴシック" pitchFamily="34" charset="-128"/>
            </a:endParaRPr>
          </a:p>
        </p:txBody>
      </p:sp>
      <p:pic>
        <p:nvPicPr>
          <p:cNvPr id="8" name="Picture 7" title="Image of a U S F Health logo"/>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468636" y="205539"/>
            <a:ext cx="1528716" cy="942766"/>
          </a:xfrm>
          <a:prstGeom prst="rect">
            <a:avLst/>
          </a:prstGeom>
        </p:spPr>
      </p:pic>
      <p:pic>
        <p:nvPicPr>
          <p:cNvPr id="7" name="Picture 6" descr="Image result for silica respiratory protection"/>
          <p:cNvPicPr/>
          <p:nvPr/>
        </p:nvPicPr>
        <p:blipFill>
          <a:blip r:embed="rId4" cstate="email">
            <a:extLst>
              <a:ext uri="{28A0092B-C50C-407E-A947-70E740481C1C}">
                <a14:useLocalDpi xmlns:a14="http://schemas.microsoft.com/office/drawing/2010/main"/>
              </a:ext>
            </a:extLst>
          </a:blip>
          <a:srcRect/>
          <a:stretch>
            <a:fillRect/>
          </a:stretch>
        </p:blipFill>
        <p:spPr bwMode="auto">
          <a:xfrm>
            <a:off x="924009" y="1457863"/>
            <a:ext cx="7401284" cy="4466687"/>
          </a:xfrm>
          <a:prstGeom prst="rect">
            <a:avLst/>
          </a:prstGeom>
          <a:noFill/>
          <a:ln>
            <a:noFill/>
          </a:ln>
        </p:spPr>
      </p:pic>
    </p:spTree>
    <p:extLst>
      <p:ext uri="{BB962C8B-B14F-4D97-AF65-F5344CB8AC3E}">
        <p14:creationId xmlns:p14="http://schemas.microsoft.com/office/powerpoint/2010/main" val="2455929332"/>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Module 5</a:t>
            </a:r>
            <a:endParaRPr lang="en-US" dirty="0"/>
          </a:p>
        </p:txBody>
      </p:sp>
      <p:sp>
        <p:nvSpPr>
          <p:cNvPr id="3" name="Content Placeholder 2"/>
          <p:cNvSpPr>
            <a:spLocks noGrp="1"/>
          </p:cNvSpPr>
          <p:nvPr>
            <p:ph idx="1"/>
          </p:nvPr>
        </p:nvSpPr>
        <p:spPr>
          <a:xfrm>
            <a:off x="274638" y="1702613"/>
            <a:ext cx="8564562" cy="4974634"/>
          </a:xfrm>
        </p:spPr>
        <p:txBody>
          <a:bodyPr/>
          <a:lstStyle/>
          <a:p>
            <a:pPr marL="0" indent="0">
              <a:buNone/>
            </a:pPr>
            <a:r>
              <a:rPr lang="en-US" dirty="0" smtClean="0"/>
              <a:t> </a:t>
            </a:r>
            <a:endParaRPr lang="en-US" dirty="0"/>
          </a:p>
          <a:p>
            <a:endParaRPr lang="en-US" dirty="0"/>
          </a:p>
        </p:txBody>
      </p:sp>
      <p:sp>
        <p:nvSpPr>
          <p:cNvPr id="4" name="Content Placeholder 2"/>
          <p:cNvSpPr txBox="1">
            <a:spLocks/>
          </p:cNvSpPr>
          <p:nvPr/>
        </p:nvSpPr>
        <p:spPr bwMode="auto">
          <a:xfrm>
            <a:off x="68263" y="4386436"/>
            <a:ext cx="8865939" cy="204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lvl1pPr marL="342900" indent="-342900" algn="l" rtl="0" eaLnBrk="0" fontAlgn="base" hangingPunct="0">
              <a:spcBef>
                <a:spcPct val="20000"/>
              </a:spcBef>
              <a:spcAft>
                <a:spcPct val="0"/>
              </a:spcAft>
              <a:buChar char="•"/>
              <a:defRPr sz="3600">
                <a:solidFill>
                  <a:srgbClr val="003300"/>
                </a:solidFill>
                <a:latin typeface="+mn-lt"/>
                <a:ea typeface="ＭＳ Ｐゴシック" charset="-128"/>
                <a:cs typeface="+mn-cs"/>
              </a:defRPr>
            </a:lvl1pPr>
            <a:lvl2pPr marL="742950" indent="-285750" algn="l" rtl="0" eaLnBrk="0" fontAlgn="base" hangingPunct="0">
              <a:spcBef>
                <a:spcPct val="20000"/>
              </a:spcBef>
              <a:spcAft>
                <a:spcPct val="0"/>
              </a:spcAft>
              <a:buChar char="–"/>
              <a:defRPr sz="2800">
                <a:solidFill>
                  <a:srgbClr val="003300"/>
                </a:solidFill>
                <a:latin typeface="+mn-lt"/>
                <a:ea typeface="ＭＳ Ｐゴシック" charset="-128"/>
              </a:defRPr>
            </a:lvl2pPr>
            <a:lvl3pPr marL="1143000" indent="-228600" algn="l" rtl="0" eaLnBrk="0" fontAlgn="base" hangingPunct="0">
              <a:spcBef>
                <a:spcPct val="20000"/>
              </a:spcBef>
              <a:spcAft>
                <a:spcPct val="0"/>
              </a:spcAft>
              <a:buChar char="•"/>
              <a:defRPr sz="28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800">
                <a:solidFill>
                  <a:srgbClr val="003300"/>
                </a:solidFill>
                <a:latin typeface="+mn-lt"/>
                <a:ea typeface="ＭＳ Ｐゴシック" charset="-128"/>
              </a:defRPr>
            </a:lvl4pPr>
            <a:lvl5pPr marL="2057400" indent="-228600" algn="l" rtl="0" eaLnBrk="0" fontAlgn="base" hangingPunct="0">
              <a:spcBef>
                <a:spcPct val="20000"/>
              </a:spcBef>
              <a:spcAft>
                <a:spcPct val="0"/>
              </a:spcAft>
              <a:buChar char="»"/>
              <a:defRPr sz="2800">
                <a:solidFill>
                  <a:srgbClr val="003300"/>
                </a:solidFill>
                <a:latin typeface="+mn-lt"/>
                <a:ea typeface="ＭＳ Ｐゴシック" charset="-128"/>
              </a:defRPr>
            </a:lvl5pPr>
            <a:lvl6pPr marL="2514600" indent="-228600" algn="l" rtl="0" fontAlgn="base">
              <a:spcBef>
                <a:spcPct val="20000"/>
              </a:spcBef>
              <a:spcAft>
                <a:spcPct val="0"/>
              </a:spcAft>
              <a:buChar char="»"/>
              <a:defRPr sz="2800">
                <a:solidFill>
                  <a:srgbClr val="003300"/>
                </a:solidFill>
                <a:latin typeface="+mn-lt"/>
              </a:defRPr>
            </a:lvl6pPr>
            <a:lvl7pPr marL="2971800" indent="-228600" algn="l" rtl="0" fontAlgn="base">
              <a:spcBef>
                <a:spcPct val="20000"/>
              </a:spcBef>
              <a:spcAft>
                <a:spcPct val="0"/>
              </a:spcAft>
              <a:buChar char="»"/>
              <a:defRPr sz="2800">
                <a:solidFill>
                  <a:srgbClr val="003300"/>
                </a:solidFill>
                <a:latin typeface="+mn-lt"/>
              </a:defRPr>
            </a:lvl7pPr>
            <a:lvl8pPr marL="3429000" indent="-228600" algn="l" rtl="0" fontAlgn="base">
              <a:spcBef>
                <a:spcPct val="20000"/>
              </a:spcBef>
              <a:spcAft>
                <a:spcPct val="0"/>
              </a:spcAft>
              <a:buChar char="»"/>
              <a:defRPr sz="2800">
                <a:solidFill>
                  <a:srgbClr val="003300"/>
                </a:solidFill>
                <a:latin typeface="+mn-lt"/>
              </a:defRPr>
            </a:lvl8pPr>
            <a:lvl9pPr marL="3886200" indent="-228600" algn="l" rtl="0" fontAlgn="base">
              <a:spcBef>
                <a:spcPct val="20000"/>
              </a:spcBef>
              <a:spcAft>
                <a:spcPct val="0"/>
              </a:spcAft>
              <a:buChar char="»"/>
              <a:defRPr sz="2800">
                <a:solidFill>
                  <a:srgbClr val="003300"/>
                </a:solidFill>
                <a:latin typeface="+mn-lt"/>
              </a:defRPr>
            </a:lvl9pPr>
          </a:lstStyle>
          <a:p>
            <a:pPr marL="0" indent="0">
              <a:buFontTx/>
              <a:buNone/>
            </a:pPr>
            <a:r>
              <a:rPr lang="en-US" sz="2400" kern="0" smtClean="0"/>
              <a:t>This material was produced under grant number SH-29661-SH6 from OSHA.  It does not necessarily reflect the views or policies of the U.S. Department of Labor, nor does mention of trade names, commercial products, or organizations imply endorsement by the U.S. Government. </a:t>
            </a:r>
          </a:p>
          <a:p>
            <a:endParaRPr lang="en-US" kern="0" dirty="0"/>
          </a:p>
        </p:txBody>
      </p:sp>
      <p:sp>
        <p:nvSpPr>
          <p:cNvPr id="5" name="Title 1"/>
          <p:cNvSpPr txBox="1">
            <a:spLocks/>
          </p:cNvSpPr>
          <p:nvPr/>
        </p:nvSpPr>
        <p:spPr bwMode="auto">
          <a:xfrm>
            <a:off x="1148918" y="2206712"/>
            <a:ext cx="706618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lvl1pPr algn="l" rtl="0" eaLnBrk="0" fontAlgn="base" hangingPunct="0">
              <a:spcBef>
                <a:spcPct val="0"/>
              </a:spcBef>
              <a:spcAft>
                <a:spcPct val="0"/>
              </a:spcAft>
              <a:defRPr sz="3600">
                <a:solidFill>
                  <a:srgbClr val="FFFFFF"/>
                </a:solidFill>
                <a:latin typeface="+mj-lt"/>
                <a:ea typeface="ＭＳ Ｐゴシック" charset="-128"/>
                <a:cs typeface="+mj-cs"/>
              </a:defRPr>
            </a:lvl1pPr>
            <a:lvl2pPr algn="l" rtl="0" eaLnBrk="0" fontAlgn="base" hangingPunct="0">
              <a:spcBef>
                <a:spcPct val="0"/>
              </a:spcBef>
              <a:spcAft>
                <a:spcPct val="0"/>
              </a:spcAft>
              <a:defRPr sz="3600">
                <a:solidFill>
                  <a:srgbClr val="FFFFFF"/>
                </a:solidFill>
                <a:latin typeface="Arial" charset="0"/>
                <a:ea typeface="ＭＳ Ｐゴシック" charset="-128"/>
              </a:defRPr>
            </a:lvl2pPr>
            <a:lvl3pPr algn="l" rtl="0" eaLnBrk="0" fontAlgn="base" hangingPunct="0">
              <a:spcBef>
                <a:spcPct val="0"/>
              </a:spcBef>
              <a:spcAft>
                <a:spcPct val="0"/>
              </a:spcAft>
              <a:defRPr sz="3600">
                <a:solidFill>
                  <a:srgbClr val="FFFFFF"/>
                </a:solidFill>
                <a:latin typeface="Arial" charset="0"/>
                <a:ea typeface="ＭＳ Ｐゴシック" charset="-128"/>
              </a:defRPr>
            </a:lvl3pPr>
            <a:lvl4pPr algn="l" rtl="0" eaLnBrk="0" fontAlgn="base" hangingPunct="0">
              <a:spcBef>
                <a:spcPct val="0"/>
              </a:spcBef>
              <a:spcAft>
                <a:spcPct val="0"/>
              </a:spcAft>
              <a:defRPr sz="3600">
                <a:solidFill>
                  <a:srgbClr val="FFFFFF"/>
                </a:solidFill>
                <a:latin typeface="Arial" charset="0"/>
                <a:ea typeface="ＭＳ Ｐゴシック" charset="-128"/>
              </a:defRPr>
            </a:lvl4pPr>
            <a:lvl5pPr algn="l" rtl="0" eaLnBrk="0" fontAlgn="base" hangingPunct="0">
              <a:spcBef>
                <a:spcPct val="0"/>
              </a:spcBef>
              <a:spcAft>
                <a:spcPct val="0"/>
              </a:spcAft>
              <a:defRPr sz="3600">
                <a:solidFill>
                  <a:srgbClr val="FFFFFF"/>
                </a:solidFill>
                <a:latin typeface="Arial" charset="0"/>
                <a:ea typeface="ＭＳ Ｐゴシック" charset="-128"/>
              </a:defRPr>
            </a:lvl5pPr>
            <a:lvl6pPr marL="457200" algn="l" rtl="0" fontAlgn="base">
              <a:spcBef>
                <a:spcPct val="0"/>
              </a:spcBef>
              <a:spcAft>
                <a:spcPct val="0"/>
              </a:spcAft>
              <a:defRPr sz="3600">
                <a:solidFill>
                  <a:srgbClr val="FFFFFF"/>
                </a:solidFill>
                <a:latin typeface="Arial" charset="0"/>
              </a:defRPr>
            </a:lvl6pPr>
            <a:lvl7pPr marL="914400" algn="l" rtl="0" fontAlgn="base">
              <a:spcBef>
                <a:spcPct val="0"/>
              </a:spcBef>
              <a:spcAft>
                <a:spcPct val="0"/>
              </a:spcAft>
              <a:defRPr sz="3600">
                <a:solidFill>
                  <a:srgbClr val="FFFFFF"/>
                </a:solidFill>
                <a:latin typeface="Arial" charset="0"/>
              </a:defRPr>
            </a:lvl7pPr>
            <a:lvl8pPr marL="1371600" algn="l" rtl="0" fontAlgn="base">
              <a:spcBef>
                <a:spcPct val="0"/>
              </a:spcBef>
              <a:spcAft>
                <a:spcPct val="0"/>
              </a:spcAft>
              <a:defRPr sz="3600">
                <a:solidFill>
                  <a:srgbClr val="FFFFFF"/>
                </a:solidFill>
                <a:latin typeface="Arial" charset="0"/>
              </a:defRPr>
            </a:lvl8pPr>
            <a:lvl9pPr marL="1828800" algn="l" rtl="0" fontAlgn="base">
              <a:spcBef>
                <a:spcPct val="0"/>
              </a:spcBef>
              <a:spcAft>
                <a:spcPct val="0"/>
              </a:spcAft>
              <a:defRPr sz="3600">
                <a:solidFill>
                  <a:srgbClr val="FFFFFF"/>
                </a:solidFill>
                <a:latin typeface="Arial" charset="0"/>
              </a:defRPr>
            </a:lvl9pPr>
          </a:lstStyle>
          <a:p>
            <a:r>
              <a:rPr lang="en-US" sz="4000" b="1" kern="0" dirty="0" smtClean="0">
                <a:solidFill>
                  <a:schemeClr val="tx1"/>
                </a:solidFill>
              </a:rPr>
              <a:t>Respirator selection, use, and care and Lab - </a:t>
            </a:r>
            <a:r>
              <a:rPr lang="en-US" sz="4000" b="1" kern="0" smtClean="0">
                <a:solidFill>
                  <a:schemeClr val="tx1"/>
                </a:solidFill>
              </a:rPr>
              <a:t>Part I </a:t>
            </a:r>
            <a:endParaRPr lang="en-US" sz="4000" kern="0" dirty="0">
              <a:solidFill>
                <a:schemeClr val="tx1"/>
              </a:solidFill>
            </a:endParaRPr>
          </a:p>
        </p:txBody>
      </p:sp>
    </p:spTree>
    <p:extLst>
      <p:ext uri="{BB962C8B-B14F-4D97-AF65-F5344CB8AC3E}">
        <p14:creationId xmlns:p14="http://schemas.microsoft.com/office/powerpoint/2010/main" val="3618550752"/>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3" y="26988"/>
            <a:ext cx="7066184" cy="1143000"/>
          </a:xfrm>
        </p:spPr>
        <p:txBody>
          <a:bodyPr/>
          <a:lstStyle/>
          <a:p>
            <a:r>
              <a:rPr lang="en-US" sz="3200" b="1" dirty="0" smtClean="0"/>
              <a:t>Module 5: </a:t>
            </a:r>
            <a:r>
              <a:rPr lang="en-US" sz="3200" b="1" dirty="0"/>
              <a:t>Respirator selection, use, and care and Lab - Part I: </a:t>
            </a:r>
            <a:endParaRPr lang="en-US" sz="2900" dirty="0"/>
          </a:p>
        </p:txBody>
      </p:sp>
      <p:sp>
        <p:nvSpPr>
          <p:cNvPr id="3" name="Content Placeholder 2"/>
          <p:cNvSpPr>
            <a:spLocks noGrp="1"/>
          </p:cNvSpPr>
          <p:nvPr>
            <p:ph idx="1"/>
          </p:nvPr>
        </p:nvSpPr>
        <p:spPr>
          <a:xfrm>
            <a:off x="274638" y="2219093"/>
            <a:ext cx="8564562" cy="4257907"/>
          </a:xfrm>
        </p:spPr>
        <p:txBody>
          <a:bodyPr/>
          <a:lstStyle/>
          <a:p>
            <a:pPr lvl="0"/>
            <a:r>
              <a:rPr lang="en-US" dirty="0"/>
              <a:t>Terminal Objective</a:t>
            </a:r>
          </a:p>
          <a:p>
            <a:pPr lvl="1">
              <a:spcBef>
                <a:spcPts val="3000"/>
              </a:spcBef>
            </a:pPr>
            <a:r>
              <a:rPr lang="en-US" dirty="0"/>
              <a:t>Trainees will be able to describe the requirements for </a:t>
            </a:r>
            <a:r>
              <a:rPr lang="en-US" i="1" dirty="0"/>
              <a:t>Table 1</a:t>
            </a:r>
            <a:r>
              <a:rPr lang="en-US" dirty="0"/>
              <a:t> tasks.</a:t>
            </a:r>
          </a:p>
        </p:txBody>
      </p:sp>
    </p:spTree>
    <p:extLst>
      <p:ext uri="{BB962C8B-B14F-4D97-AF65-F5344CB8AC3E}">
        <p14:creationId xmlns:p14="http://schemas.microsoft.com/office/powerpoint/2010/main" val="734839193"/>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5: </a:t>
            </a:r>
            <a:r>
              <a:rPr lang="en-US" dirty="0"/>
              <a:t>Respirator selection, use, and care and Lab - Part I</a:t>
            </a:r>
            <a:r>
              <a:rPr lang="en-US" dirty="0" smtClean="0"/>
              <a:t>:  </a:t>
            </a:r>
            <a:endParaRPr lang="en-US" dirty="0"/>
          </a:p>
        </p:txBody>
      </p:sp>
      <p:sp>
        <p:nvSpPr>
          <p:cNvPr id="3" name="Content Placeholder 2"/>
          <p:cNvSpPr>
            <a:spLocks noGrp="1"/>
          </p:cNvSpPr>
          <p:nvPr>
            <p:ph idx="1"/>
          </p:nvPr>
        </p:nvSpPr>
        <p:spPr>
          <a:xfrm>
            <a:off x="274638" y="1755775"/>
            <a:ext cx="8612884" cy="4879201"/>
          </a:xfrm>
        </p:spPr>
        <p:txBody>
          <a:bodyPr/>
          <a:lstStyle/>
          <a:p>
            <a:r>
              <a:rPr lang="en-US" sz="2800" dirty="0"/>
              <a:t>Enabling Objectives: </a:t>
            </a:r>
          </a:p>
          <a:p>
            <a:pPr lvl="1"/>
            <a:r>
              <a:rPr lang="en-US" dirty="0"/>
              <a:t>Identify the significance of  including the specified exposure control methods.</a:t>
            </a:r>
          </a:p>
          <a:p>
            <a:pPr lvl="1"/>
            <a:r>
              <a:rPr lang="en-US" dirty="0"/>
              <a:t>Identify tasks likely to expose workers to silica exposure.</a:t>
            </a:r>
          </a:p>
          <a:p>
            <a:pPr lvl="1"/>
            <a:r>
              <a:rPr lang="en-US" dirty="0"/>
              <a:t>Identify ways to avoid and abate hazards associated with silica exposure.</a:t>
            </a:r>
          </a:p>
          <a:p>
            <a:pPr lvl="1"/>
            <a:r>
              <a:rPr lang="en-US" dirty="0"/>
              <a:t>Identify requirements for engineering controls</a:t>
            </a:r>
          </a:p>
          <a:p>
            <a:pPr lvl="1"/>
            <a:r>
              <a:rPr lang="en-US" dirty="0"/>
              <a:t>Identify appropriate work practice controls.</a:t>
            </a:r>
          </a:p>
          <a:p>
            <a:pPr lvl="1"/>
            <a:r>
              <a:rPr lang="en-US" dirty="0"/>
              <a:t>Identify requirements for respiratory protection.</a:t>
            </a:r>
          </a:p>
          <a:p>
            <a:endParaRPr lang="en-US" sz="2800" dirty="0"/>
          </a:p>
          <a:p>
            <a:endParaRPr lang="en-US" dirty="0"/>
          </a:p>
        </p:txBody>
      </p:sp>
    </p:spTree>
    <p:extLst>
      <p:ext uri="{BB962C8B-B14F-4D97-AF65-F5344CB8AC3E}">
        <p14:creationId xmlns:p14="http://schemas.microsoft.com/office/powerpoint/2010/main" val="3498663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sz="3200" dirty="0"/>
          </a:p>
        </p:txBody>
      </p:sp>
      <p:sp>
        <p:nvSpPr>
          <p:cNvPr id="3" name="Content Placeholder 2"/>
          <p:cNvSpPr>
            <a:spLocks noGrp="1"/>
          </p:cNvSpPr>
          <p:nvPr>
            <p:ph idx="1"/>
          </p:nvPr>
        </p:nvSpPr>
        <p:spPr>
          <a:xfrm>
            <a:off x="246503" y="1502556"/>
            <a:ext cx="8564562" cy="5061206"/>
          </a:xfrm>
        </p:spPr>
        <p:txBody>
          <a:bodyPr/>
          <a:lstStyle/>
          <a:p>
            <a:pPr>
              <a:buFont typeface="Wingdings" panose="05000000000000000000" pitchFamily="2" charset="2"/>
              <a:buChar char="q"/>
            </a:pPr>
            <a:r>
              <a:rPr lang="en-US" sz="2800" dirty="0"/>
              <a:t> Stationary masonry saws; </a:t>
            </a:r>
          </a:p>
          <a:p>
            <a:pPr>
              <a:buFont typeface="Wingdings" panose="05000000000000000000" pitchFamily="2" charset="2"/>
              <a:buChar char="q"/>
            </a:pPr>
            <a:r>
              <a:rPr lang="en-US" sz="2800" dirty="0"/>
              <a:t> Handheld power saws; </a:t>
            </a:r>
          </a:p>
          <a:p>
            <a:pPr>
              <a:buFont typeface="Wingdings" panose="05000000000000000000" pitchFamily="2" charset="2"/>
              <a:buChar char="q"/>
            </a:pPr>
            <a:r>
              <a:rPr lang="en-US" sz="2800" dirty="0"/>
              <a:t> Walk-behind saws; </a:t>
            </a:r>
          </a:p>
          <a:p>
            <a:pPr>
              <a:buFont typeface="Wingdings" panose="05000000000000000000" pitchFamily="2" charset="2"/>
              <a:buChar char="q"/>
            </a:pPr>
            <a:r>
              <a:rPr lang="en-US" sz="2800" dirty="0"/>
              <a:t> Drivable saws; </a:t>
            </a:r>
          </a:p>
          <a:p>
            <a:pPr>
              <a:buFont typeface="Wingdings" panose="05000000000000000000" pitchFamily="2" charset="2"/>
              <a:buChar char="q"/>
            </a:pPr>
            <a:r>
              <a:rPr lang="en-US" sz="2800" dirty="0"/>
              <a:t> Rig-mounted core saws or drills; </a:t>
            </a:r>
          </a:p>
          <a:p>
            <a:pPr>
              <a:buFont typeface="Wingdings" panose="05000000000000000000" pitchFamily="2" charset="2"/>
              <a:buChar char="q"/>
            </a:pPr>
            <a:r>
              <a:rPr lang="en-US" sz="2800" dirty="0"/>
              <a:t> Handheld and stand-mounted drills                   (including impact and rotary hammer drills); </a:t>
            </a:r>
          </a:p>
          <a:p>
            <a:pPr>
              <a:buFont typeface="Wingdings" panose="05000000000000000000" pitchFamily="2" charset="2"/>
              <a:buChar char="q"/>
            </a:pPr>
            <a:r>
              <a:rPr lang="en-US" sz="2800" dirty="0"/>
              <a:t> Dowel drilling rigs; </a:t>
            </a:r>
          </a:p>
          <a:p>
            <a:pPr>
              <a:buFont typeface="Wingdings" panose="05000000000000000000" pitchFamily="2" charset="2"/>
              <a:buChar char="q"/>
            </a:pPr>
            <a:r>
              <a:rPr lang="en-US" sz="2800" dirty="0"/>
              <a:t> Vehicle-mounted drilling rigs; </a:t>
            </a:r>
          </a:p>
          <a:p>
            <a:pPr>
              <a:buFont typeface="Wingdings" panose="05000000000000000000" pitchFamily="2" charset="2"/>
              <a:buChar char="q"/>
            </a:pPr>
            <a:r>
              <a:rPr lang="en-US" sz="2800" dirty="0"/>
              <a:t> Handheld grinders;  </a:t>
            </a:r>
          </a:p>
        </p:txBody>
      </p:sp>
    </p:spTree>
    <p:extLst>
      <p:ext uri="{BB962C8B-B14F-4D97-AF65-F5344CB8AC3E}">
        <p14:creationId xmlns:p14="http://schemas.microsoft.com/office/powerpoint/2010/main" val="952953622"/>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5: </a:t>
            </a:r>
            <a:r>
              <a:rPr lang="en-US" dirty="0"/>
              <a:t>Respirator selection, use, and care and Lab - Part I</a:t>
            </a:r>
          </a:p>
        </p:txBody>
      </p:sp>
      <p:sp>
        <p:nvSpPr>
          <p:cNvPr id="3" name="Content Placeholder 2"/>
          <p:cNvSpPr>
            <a:spLocks noGrp="1"/>
          </p:cNvSpPr>
          <p:nvPr>
            <p:ph idx="1"/>
          </p:nvPr>
        </p:nvSpPr>
        <p:spPr>
          <a:xfrm>
            <a:off x="274638" y="2252546"/>
            <a:ext cx="8564562" cy="4224454"/>
          </a:xfrm>
        </p:spPr>
        <p:txBody>
          <a:bodyPr/>
          <a:lstStyle/>
          <a:p>
            <a:pPr marL="0" indent="0">
              <a:buNone/>
            </a:pPr>
            <a:r>
              <a:rPr lang="en-US" b="1" dirty="0"/>
              <a:t>Table 1:</a:t>
            </a:r>
          </a:p>
          <a:p>
            <a:pPr>
              <a:buFont typeface="Arial" panose="020B0604020202020204" pitchFamily="34" charset="0"/>
              <a:buChar char="•"/>
            </a:pPr>
            <a:r>
              <a:rPr lang="en-US" dirty="0"/>
              <a:t>Is based on the most common silica dust generating task found on a construction site.</a:t>
            </a:r>
          </a:p>
        </p:txBody>
      </p:sp>
    </p:spTree>
    <p:extLst>
      <p:ext uri="{BB962C8B-B14F-4D97-AF65-F5344CB8AC3E}">
        <p14:creationId xmlns:p14="http://schemas.microsoft.com/office/powerpoint/2010/main" val="483328362"/>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Module 5: </a:t>
            </a:r>
            <a:r>
              <a:rPr lang="en-US" dirty="0" smtClean="0"/>
              <a:t>Methods </a:t>
            </a:r>
            <a:r>
              <a:rPr lang="en-US" dirty="0"/>
              <a:t>of control</a:t>
            </a:r>
          </a:p>
        </p:txBody>
      </p:sp>
      <p:sp>
        <p:nvSpPr>
          <p:cNvPr id="3" name="Content Placeholder 2"/>
          <p:cNvSpPr>
            <a:spLocks noGrp="1"/>
          </p:cNvSpPr>
          <p:nvPr>
            <p:ph idx="1"/>
          </p:nvPr>
        </p:nvSpPr>
        <p:spPr>
          <a:xfrm>
            <a:off x="274638" y="2118732"/>
            <a:ext cx="8564562" cy="4358268"/>
          </a:xfrm>
        </p:spPr>
        <p:txBody>
          <a:bodyPr/>
          <a:lstStyle/>
          <a:p>
            <a:pPr marL="0" indent="0">
              <a:buNone/>
            </a:pPr>
            <a:r>
              <a:rPr lang="en-US" b="1" dirty="0"/>
              <a:t>Table 1:</a:t>
            </a:r>
          </a:p>
          <a:p>
            <a:r>
              <a:rPr lang="en-US" dirty="0"/>
              <a:t>Specified exposure control methods;</a:t>
            </a:r>
          </a:p>
          <a:p>
            <a:r>
              <a:rPr lang="en-US" dirty="0"/>
              <a:t>Alternative exposure control methods.</a:t>
            </a:r>
          </a:p>
        </p:txBody>
      </p:sp>
    </p:spTree>
    <p:extLst>
      <p:ext uri="{BB962C8B-B14F-4D97-AF65-F5344CB8AC3E}">
        <p14:creationId xmlns:p14="http://schemas.microsoft.com/office/powerpoint/2010/main" val="2232691585"/>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Module 5: </a:t>
            </a:r>
            <a:r>
              <a:rPr lang="en-US" dirty="0" smtClean="0"/>
              <a:t>Methods </a:t>
            </a:r>
            <a:r>
              <a:rPr lang="en-US" dirty="0"/>
              <a:t>of </a:t>
            </a:r>
            <a:r>
              <a:rPr lang="en-US" dirty="0" smtClean="0"/>
              <a:t>control </a:t>
            </a:r>
            <a:endParaRPr lang="en-US" dirty="0"/>
          </a:p>
        </p:txBody>
      </p:sp>
      <p:sp>
        <p:nvSpPr>
          <p:cNvPr id="3" name="Content Placeholder 2"/>
          <p:cNvSpPr>
            <a:spLocks noGrp="1"/>
          </p:cNvSpPr>
          <p:nvPr>
            <p:ph idx="1"/>
          </p:nvPr>
        </p:nvSpPr>
        <p:spPr>
          <a:xfrm>
            <a:off x="274638" y="2286000"/>
            <a:ext cx="8564562" cy="4191000"/>
          </a:xfrm>
        </p:spPr>
        <p:txBody>
          <a:bodyPr/>
          <a:lstStyle/>
          <a:p>
            <a:r>
              <a:rPr lang="en-US" dirty="0"/>
              <a:t>Employers who choose the specified exposure controls option must fully and properly implement protections for the tasks or equipment listed in Table 1 of the standard.</a:t>
            </a:r>
          </a:p>
        </p:txBody>
      </p:sp>
    </p:spTree>
    <p:extLst>
      <p:ext uri="{BB962C8B-B14F-4D97-AF65-F5344CB8AC3E}">
        <p14:creationId xmlns:p14="http://schemas.microsoft.com/office/powerpoint/2010/main" val="1505739299"/>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Module 5: </a:t>
            </a:r>
            <a:r>
              <a:rPr lang="en-US" dirty="0" smtClean="0"/>
              <a:t>Ways </a:t>
            </a:r>
            <a:r>
              <a:rPr lang="en-US" dirty="0"/>
              <a:t>to reduce silica exposure</a:t>
            </a:r>
          </a:p>
        </p:txBody>
      </p:sp>
      <p:sp>
        <p:nvSpPr>
          <p:cNvPr id="3" name="Content Placeholder 2"/>
          <p:cNvSpPr>
            <a:spLocks noGrp="1"/>
          </p:cNvSpPr>
          <p:nvPr>
            <p:ph idx="1"/>
          </p:nvPr>
        </p:nvSpPr>
        <p:spPr>
          <a:xfrm>
            <a:off x="274638" y="2174488"/>
            <a:ext cx="8564562" cy="4302512"/>
          </a:xfrm>
        </p:spPr>
        <p:txBody>
          <a:bodyPr/>
          <a:lstStyle/>
          <a:p>
            <a:pPr marL="0" indent="0">
              <a:buNone/>
            </a:pPr>
            <a:r>
              <a:rPr lang="en-US" dirty="0"/>
              <a:t>Table 1 tasks requirements: </a:t>
            </a:r>
          </a:p>
          <a:p>
            <a:r>
              <a:rPr lang="en-US" dirty="0"/>
              <a:t>Operate and maintain tools according to manufacturers’ instructions for minimizing dust emissions. </a:t>
            </a:r>
          </a:p>
        </p:txBody>
      </p:sp>
    </p:spTree>
    <p:extLst>
      <p:ext uri="{BB962C8B-B14F-4D97-AF65-F5344CB8AC3E}">
        <p14:creationId xmlns:p14="http://schemas.microsoft.com/office/powerpoint/2010/main" val="325987704"/>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Module 5: </a:t>
            </a:r>
            <a:r>
              <a:rPr lang="en-US" dirty="0" smtClean="0"/>
              <a:t>Manufactures </a:t>
            </a:r>
            <a:r>
              <a:rPr lang="en-US" dirty="0"/>
              <a:t>instructions for :</a:t>
            </a:r>
          </a:p>
        </p:txBody>
      </p:sp>
      <p:sp>
        <p:nvSpPr>
          <p:cNvPr id="3" name="Content Placeholder 2"/>
          <p:cNvSpPr>
            <a:spLocks noGrp="1"/>
          </p:cNvSpPr>
          <p:nvPr>
            <p:ph idx="1"/>
          </p:nvPr>
        </p:nvSpPr>
        <p:spPr>
          <a:xfrm>
            <a:off x="274638" y="2018370"/>
            <a:ext cx="8564562" cy="4458629"/>
          </a:xfrm>
        </p:spPr>
        <p:txBody>
          <a:bodyPr/>
          <a:lstStyle/>
          <a:p>
            <a:pPr marL="0" indent="0">
              <a:buNone/>
            </a:pPr>
            <a:r>
              <a:rPr lang="en-US" dirty="0"/>
              <a:t>Manufacturer’s instructions for minimizing dust can include: </a:t>
            </a:r>
          </a:p>
          <a:p>
            <a:r>
              <a:rPr lang="en-US" sz="2800" dirty="0"/>
              <a:t>Water flow rates,  </a:t>
            </a:r>
          </a:p>
          <a:p>
            <a:r>
              <a:rPr lang="en-US" sz="2800" dirty="0"/>
              <a:t>Vacuum equipment air flow rate and capacity,  </a:t>
            </a:r>
          </a:p>
          <a:p>
            <a:r>
              <a:rPr lang="en-US" sz="2800" dirty="0"/>
              <a:t>Rotation of the blade (speed, direction),  </a:t>
            </a:r>
          </a:p>
          <a:p>
            <a:r>
              <a:rPr lang="en-US" sz="2800" dirty="0"/>
              <a:t>Maintaining and changing blades, and  </a:t>
            </a:r>
          </a:p>
          <a:p>
            <a:r>
              <a:rPr lang="en-US" sz="2800" dirty="0"/>
              <a:t>Frequency for changing water.</a:t>
            </a:r>
          </a:p>
        </p:txBody>
      </p:sp>
    </p:spTree>
    <p:extLst>
      <p:ext uri="{BB962C8B-B14F-4D97-AF65-F5344CB8AC3E}">
        <p14:creationId xmlns:p14="http://schemas.microsoft.com/office/powerpoint/2010/main" val="2343923287"/>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Module 5: </a:t>
            </a:r>
            <a:r>
              <a:rPr lang="en-US" dirty="0" smtClean="0"/>
              <a:t>Methods </a:t>
            </a:r>
            <a:r>
              <a:rPr lang="en-US" dirty="0"/>
              <a:t>of </a:t>
            </a:r>
            <a:r>
              <a:rPr lang="en-US" dirty="0" smtClean="0"/>
              <a:t>control  </a:t>
            </a:r>
            <a:endParaRPr lang="en-US" dirty="0"/>
          </a:p>
        </p:txBody>
      </p:sp>
      <p:sp>
        <p:nvSpPr>
          <p:cNvPr id="3" name="Content Placeholder 2"/>
          <p:cNvSpPr>
            <a:spLocks noGrp="1"/>
          </p:cNvSpPr>
          <p:nvPr>
            <p:ph idx="1"/>
          </p:nvPr>
        </p:nvSpPr>
        <p:spPr>
          <a:xfrm>
            <a:off x="274638" y="2219093"/>
            <a:ext cx="8564562" cy="4257907"/>
          </a:xfrm>
        </p:spPr>
        <p:txBody>
          <a:bodyPr/>
          <a:lstStyle/>
          <a:p>
            <a:r>
              <a:rPr lang="en-US" dirty="0"/>
              <a:t>Several Table 1 items have requirements for the use of respiratory protection with a minimum “assigned protection factor” (APF).</a:t>
            </a:r>
          </a:p>
        </p:txBody>
      </p:sp>
    </p:spTree>
    <p:extLst>
      <p:ext uri="{BB962C8B-B14F-4D97-AF65-F5344CB8AC3E}">
        <p14:creationId xmlns:p14="http://schemas.microsoft.com/office/powerpoint/2010/main" val="1436822439"/>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Module 5: </a:t>
            </a:r>
            <a:r>
              <a:rPr lang="en-US" dirty="0" smtClean="0"/>
              <a:t>Respiratory </a:t>
            </a:r>
            <a:r>
              <a:rPr lang="en-US" dirty="0"/>
              <a:t>requirements</a:t>
            </a:r>
          </a:p>
        </p:txBody>
      </p:sp>
      <p:sp>
        <p:nvSpPr>
          <p:cNvPr id="3" name="Content Placeholder 2"/>
          <p:cNvSpPr>
            <a:spLocks noGrp="1"/>
          </p:cNvSpPr>
          <p:nvPr>
            <p:ph idx="1"/>
          </p:nvPr>
        </p:nvSpPr>
        <p:spPr>
          <a:xfrm>
            <a:off x="274638" y="2152185"/>
            <a:ext cx="8564562" cy="4324815"/>
          </a:xfrm>
        </p:spPr>
        <p:txBody>
          <a:bodyPr/>
          <a:lstStyle/>
          <a:p>
            <a:pPr marL="0" indent="0">
              <a:buNone/>
            </a:pPr>
            <a:r>
              <a:rPr lang="en-US" dirty="0"/>
              <a:t>Respirator requirements in </a:t>
            </a:r>
            <a:r>
              <a:rPr lang="en-US" i="1" dirty="0"/>
              <a:t>Table 1</a:t>
            </a:r>
            <a:r>
              <a:rPr lang="en-US" dirty="0"/>
              <a:t> are divided by task duration: </a:t>
            </a:r>
          </a:p>
          <a:p>
            <a:r>
              <a:rPr lang="en-US" dirty="0"/>
              <a:t>Less than or equal to four hours/shift,</a:t>
            </a:r>
          </a:p>
          <a:p>
            <a:r>
              <a:rPr lang="en-US" dirty="0"/>
              <a:t>Greater than four hours/shift.</a:t>
            </a:r>
          </a:p>
        </p:txBody>
      </p:sp>
    </p:spTree>
    <p:extLst>
      <p:ext uri="{BB962C8B-B14F-4D97-AF65-F5344CB8AC3E}">
        <p14:creationId xmlns:p14="http://schemas.microsoft.com/office/powerpoint/2010/main" val="1428420037"/>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sz="3200" b="1" dirty="0"/>
              <a:t>Module 5: </a:t>
            </a:r>
            <a:r>
              <a:rPr lang="en-US" dirty="0" smtClean="0"/>
              <a:t>Alternate </a:t>
            </a:r>
            <a:r>
              <a:rPr lang="en-US" dirty="0"/>
              <a:t>option for reducing exposure to silica</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sz="3200" dirty="0"/>
              <a:t>For tasks not listed or where the employer does not fully and properly implement the engineering controls, work practices, and respiratory protection described in </a:t>
            </a:r>
            <a:r>
              <a:rPr lang="en-US" sz="3200" i="1" dirty="0"/>
              <a:t>Table 1</a:t>
            </a:r>
            <a:r>
              <a:rPr lang="en-US" sz="3200" dirty="0"/>
              <a:t>, the employer shall assess the exposure of each employee who is or may reasonably be expected to be exposed to respirable crystalline silica at or above the action level.</a:t>
            </a:r>
          </a:p>
          <a:p>
            <a:pPr marL="0" indent="0">
              <a:buNone/>
            </a:pPr>
            <a:endParaRPr lang="en-US" dirty="0"/>
          </a:p>
        </p:txBody>
      </p:sp>
    </p:spTree>
    <p:extLst>
      <p:ext uri="{BB962C8B-B14F-4D97-AF65-F5344CB8AC3E}">
        <p14:creationId xmlns:p14="http://schemas.microsoft.com/office/powerpoint/2010/main" val="1737845008"/>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Module 5: </a:t>
            </a:r>
            <a:r>
              <a:rPr lang="en-US" dirty="0" smtClean="0"/>
              <a:t>Work </a:t>
            </a:r>
            <a:r>
              <a:rPr lang="en-US" dirty="0"/>
              <a:t>practice controls</a:t>
            </a:r>
          </a:p>
        </p:txBody>
      </p:sp>
      <p:sp>
        <p:nvSpPr>
          <p:cNvPr id="3" name="Content Placeholder 2"/>
          <p:cNvSpPr>
            <a:spLocks noGrp="1"/>
          </p:cNvSpPr>
          <p:nvPr>
            <p:ph idx="1"/>
          </p:nvPr>
        </p:nvSpPr>
        <p:spPr/>
        <p:txBody>
          <a:bodyPr/>
          <a:lstStyle/>
          <a:p>
            <a:r>
              <a:rPr lang="en-US" dirty="0"/>
              <a:t>Proper work practices are also important in reducing potential silica exposures. </a:t>
            </a:r>
          </a:p>
          <a:p>
            <a:r>
              <a:rPr lang="en-US" dirty="0"/>
              <a:t>When possible, equipment should be positioned so that operators and others can work upwind from dust emissions. </a:t>
            </a:r>
          </a:p>
        </p:txBody>
      </p:sp>
    </p:spTree>
    <p:extLst>
      <p:ext uri="{BB962C8B-B14F-4D97-AF65-F5344CB8AC3E}">
        <p14:creationId xmlns:p14="http://schemas.microsoft.com/office/powerpoint/2010/main" val="2983680955"/>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Module 5: </a:t>
            </a:r>
            <a:r>
              <a:rPr lang="en-US" dirty="0" smtClean="0"/>
              <a:t>Work </a:t>
            </a:r>
            <a:r>
              <a:rPr lang="en-US" dirty="0"/>
              <a:t>practice </a:t>
            </a:r>
            <a:r>
              <a:rPr lang="en-US" dirty="0" smtClean="0"/>
              <a:t>controls </a:t>
            </a:r>
            <a:endParaRPr lang="en-US" dirty="0"/>
          </a:p>
        </p:txBody>
      </p:sp>
      <p:sp>
        <p:nvSpPr>
          <p:cNvPr id="3" name="Content Placeholder 2"/>
          <p:cNvSpPr>
            <a:spLocks noGrp="1"/>
          </p:cNvSpPr>
          <p:nvPr>
            <p:ph idx="1"/>
          </p:nvPr>
        </p:nvSpPr>
        <p:spPr>
          <a:xfrm>
            <a:off x="274638" y="2207941"/>
            <a:ext cx="8564562" cy="4269058"/>
          </a:xfrm>
        </p:spPr>
        <p:txBody>
          <a:bodyPr/>
          <a:lstStyle/>
          <a:p>
            <a:r>
              <a:rPr lang="en-US" dirty="0"/>
              <a:t>Put dust control equipment on a regular maintenance schedule. </a:t>
            </a:r>
          </a:p>
          <a:p>
            <a:r>
              <a:rPr lang="en-US" dirty="0" smtClean="0"/>
              <a:t>Train </a:t>
            </a:r>
            <a:r>
              <a:rPr lang="en-US" dirty="0"/>
              <a:t>employees to watch for sources of dust and to make necessary adjustments or repairs to reduce emissions – and their own exposure</a:t>
            </a:r>
          </a:p>
        </p:txBody>
      </p:sp>
    </p:spTree>
    <p:extLst>
      <p:ext uri="{BB962C8B-B14F-4D97-AF65-F5344CB8AC3E}">
        <p14:creationId xmlns:p14="http://schemas.microsoft.com/office/powerpoint/2010/main" val="2274474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sz="3200" dirty="0"/>
          </a:p>
        </p:txBody>
      </p:sp>
      <p:sp>
        <p:nvSpPr>
          <p:cNvPr id="3" name="Content Placeholder 2"/>
          <p:cNvSpPr>
            <a:spLocks noGrp="1"/>
          </p:cNvSpPr>
          <p:nvPr>
            <p:ph idx="1"/>
          </p:nvPr>
        </p:nvSpPr>
        <p:spPr>
          <a:xfrm>
            <a:off x="274638" y="1516624"/>
            <a:ext cx="8564562" cy="4721225"/>
          </a:xfrm>
        </p:spPr>
        <p:txBody>
          <a:bodyPr/>
          <a:lstStyle/>
          <a:p>
            <a:pPr>
              <a:buFont typeface="Wingdings" panose="05000000000000000000" pitchFamily="2" charset="2"/>
              <a:buChar char="q"/>
            </a:pPr>
            <a:r>
              <a:rPr lang="en-US" sz="2800" dirty="0"/>
              <a:t>Jackhammers and handheld powered chipping tools; </a:t>
            </a:r>
          </a:p>
          <a:p>
            <a:pPr>
              <a:buFont typeface="Wingdings" panose="05000000000000000000" pitchFamily="2" charset="2"/>
              <a:buChar char="q"/>
            </a:pPr>
            <a:r>
              <a:rPr lang="en-US" sz="2800" dirty="0"/>
              <a:t>Handheld grinders; </a:t>
            </a:r>
          </a:p>
          <a:p>
            <a:pPr>
              <a:buFont typeface="Wingdings" panose="05000000000000000000" pitchFamily="2" charset="2"/>
              <a:buChar char="q"/>
            </a:pPr>
            <a:r>
              <a:rPr lang="en-US" sz="2800" dirty="0"/>
              <a:t>Walk-behind milling machines and floor grinders; </a:t>
            </a:r>
          </a:p>
          <a:p>
            <a:pPr>
              <a:buFont typeface="Wingdings" panose="05000000000000000000" pitchFamily="2" charset="2"/>
              <a:buChar char="q"/>
            </a:pPr>
            <a:r>
              <a:rPr lang="en-US" sz="2800" dirty="0"/>
              <a:t>Drivable milling machines; </a:t>
            </a:r>
          </a:p>
          <a:p>
            <a:pPr>
              <a:buFont typeface="Wingdings" panose="05000000000000000000" pitchFamily="2" charset="2"/>
              <a:buChar char="q"/>
            </a:pPr>
            <a:r>
              <a:rPr lang="en-US" sz="2800" dirty="0"/>
              <a:t>Crushing machines, and;</a:t>
            </a:r>
          </a:p>
          <a:p>
            <a:pPr>
              <a:buFont typeface="Wingdings" panose="05000000000000000000" pitchFamily="2" charset="2"/>
              <a:buChar char="q"/>
            </a:pPr>
            <a:r>
              <a:rPr lang="en-US" sz="2800" dirty="0"/>
              <a:t>Heavy equipment and utility vehicles when used to abrade or fracture silica containing materials (such as hoe-ramming or rock ripping) or during demolition activities, and for tasks such as grading and excavating.</a:t>
            </a:r>
          </a:p>
          <a:p>
            <a:endParaRPr lang="en-US" sz="2800" dirty="0"/>
          </a:p>
        </p:txBody>
      </p:sp>
    </p:spTree>
    <p:extLst>
      <p:ext uri="{BB962C8B-B14F-4D97-AF65-F5344CB8AC3E}">
        <p14:creationId xmlns:p14="http://schemas.microsoft.com/office/powerpoint/2010/main" val="123084802"/>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Module 5: </a:t>
            </a:r>
            <a:r>
              <a:rPr lang="en-US" dirty="0" smtClean="0"/>
              <a:t>Work </a:t>
            </a:r>
            <a:r>
              <a:rPr lang="en-US" dirty="0"/>
              <a:t>practice </a:t>
            </a:r>
            <a:r>
              <a:rPr lang="en-US" dirty="0" smtClean="0"/>
              <a:t>controls  </a:t>
            </a:r>
            <a:endParaRPr lang="en-US" dirty="0"/>
          </a:p>
        </p:txBody>
      </p:sp>
      <p:sp>
        <p:nvSpPr>
          <p:cNvPr id="3" name="Content Placeholder 2"/>
          <p:cNvSpPr>
            <a:spLocks noGrp="1"/>
          </p:cNvSpPr>
          <p:nvPr>
            <p:ph idx="1"/>
          </p:nvPr>
        </p:nvSpPr>
        <p:spPr>
          <a:xfrm>
            <a:off x="252335" y="1910080"/>
            <a:ext cx="8564562" cy="4693920"/>
          </a:xfrm>
        </p:spPr>
        <p:txBody>
          <a:bodyPr/>
          <a:lstStyle/>
          <a:p>
            <a:pPr marL="0" indent="0">
              <a:buNone/>
            </a:pPr>
            <a:r>
              <a:rPr lang="en-US" b="1" dirty="0"/>
              <a:t>Continued:</a:t>
            </a:r>
          </a:p>
          <a:p>
            <a:r>
              <a:rPr lang="en-US" dirty="0"/>
              <a:t>Common work practices can help employees limit their exposure to silica</a:t>
            </a:r>
            <a:r>
              <a:rPr lang="en-US" dirty="0" smtClean="0"/>
              <a:t>.</a:t>
            </a:r>
          </a:p>
          <a:p>
            <a:pPr marL="0" indent="0">
              <a:lnSpc>
                <a:spcPct val="150000"/>
              </a:lnSpc>
              <a:spcBef>
                <a:spcPts val="1200"/>
              </a:spcBef>
              <a:buNone/>
            </a:pPr>
            <a:r>
              <a:rPr lang="en-US" dirty="0" smtClean="0"/>
              <a:t>Examples </a:t>
            </a:r>
            <a:r>
              <a:rPr lang="en-US" dirty="0"/>
              <a:t>include: </a:t>
            </a:r>
          </a:p>
          <a:p>
            <a:r>
              <a:rPr lang="en-US" dirty="0"/>
              <a:t>Clean up spills and waste before dust can spread. </a:t>
            </a:r>
            <a:endParaRPr lang="en-US" dirty="0" smtClean="0"/>
          </a:p>
          <a:p>
            <a:endParaRPr lang="en-US" dirty="0"/>
          </a:p>
        </p:txBody>
      </p:sp>
    </p:spTree>
    <p:extLst>
      <p:ext uri="{BB962C8B-B14F-4D97-AF65-F5344CB8AC3E}">
        <p14:creationId xmlns:p14="http://schemas.microsoft.com/office/powerpoint/2010/main" val="3078771199"/>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Module 5: </a:t>
            </a:r>
            <a:r>
              <a:rPr lang="en-US" dirty="0" smtClean="0"/>
              <a:t>Work </a:t>
            </a:r>
            <a:r>
              <a:rPr lang="en-US" dirty="0"/>
              <a:t>practice </a:t>
            </a:r>
            <a:r>
              <a:rPr lang="en-US" dirty="0" smtClean="0"/>
              <a:t>controls   </a:t>
            </a:r>
            <a:endParaRPr lang="en-US" dirty="0"/>
          </a:p>
        </p:txBody>
      </p:sp>
      <p:sp>
        <p:nvSpPr>
          <p:cNvPr id="3" name="Content Placeholder 2"/>
          <p:cNvSpPr>
            <a:spLocks noGrp="1"/>
          </p:cNvSpPr>
          <p:nvPr>
            <p:ph idx="1"/>
          </p:nvPr>
        </p:nvSpPr>
        <p:spPr>
          <a:xfrm>
            <a:off x="274638" y="1605280"/>
            <a:ext cx="8564562" cy="5061291"/>
          </a:xfrm>
        </p:spPr>
        <p:txBody>
          <a:bodyPr/>
          <a:lstStyle/>
          <a:p>
            <a:pPr marL="0" indent="0">
              <a:buNone/>
            </a:pPr>
            <a:r>
              <a:rPr lang="en-US" b="1" dirty="0"/>
              <a:t>Continued:</a:t>
            </a:r>
          </a:p>
          <a:p>
            <a:r>
              <a:rPr lang="en-US" dirty="0"/>
              <a:t>Wear a rubber apron to keep wet dust off clothing. When it dries, the dust can become airborne. </a:t>
            </a:r>
          </a:p>
          <a:p>
            <a:r>
              <a:rPr lang="en-US" dirty="0" smtClean="0"/>
              <a:t>Whenever </a:t>
            </a:r>
            <a:r>
              <a:rPr lang="en-US" dirty="0"/>
              <a:t>possible, work upwind of any dust sources. This can be as simple as working from the other side of the pile when shoveling debris.</a:t>
            </a:r>
          </a:p>
        </p:txBody>
      </p:sp>
    </p:spTree>
    <p:extLst>
      <p:ext uri="{BB962C8B-B14F-4D97-AF65-F5344CB8AC3E}">
        <p14:creationId xmlns:p14="http://schemas.microsoft.com/office/powerpoint/2010/main" val="1330325995"/>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Module 5: </a:t>
            </a:r>
            <a:r>
              <a:rPr lang="en-US" dirty="0" smtClean="0"/>
              <a:t>Work </a:t>
            </a:r>
            <a:r>
              <a:rPr lang="en-US" dirty="0"/>
              <a:t>practice </a:t>
            </a:r>
            <a:r>
              <a:rPr lang="en-US" dirty="0" smtClean="0"/>
              <a:t>controls    </a:t>
            </a:r>
            <a:endParaRPr lang="en-US" dirty="0"/>
          </a:p>
        </p:txBody>
      </p:sp>
      <p:sp>
        <p:nvSpPr>
          <p:cNvPr id="3" name="Content Placeholder 2"/>
          <p:cNvSpPr>
            <a:spLocks noGrp="1"/>
          </p:cNvSpPr>
          <p:nvPr>
            <p:ph idx="1"/>
          </p:nvPr>
        </p:nvSpPr>
        <p:spPr>
          <a:xfrm>
            <a:off x="196579" y="1645920"/>
            <a:ext cx="8564562" cy="4810637"/>
          </a:xfrm>
        </p:spPr>
        <p:txBody>
          <a:bodyPr/>
          <a:lstStyle/>
          <a:p>
            <a:pPr marL="0" indent="0">
              <a:buNone/>
            </a:pPr>
            <a:r>
              <a:rPr lang="en-US" b="1" dirty="0"/>
              <a:t>Continued:</a:t>
            </a:r>
          </a:p>
          <a:p>
            <a:r>
              <a:rPr lang="en-US" dirty="0"/>
              <a:t>Keep roadways damp at sites where the surface includes high silica aggregate or crushed concrete. </a:t>
            </a:r>
          </a:p>
          <a:p>
            <a:r>
              <a:rPr lang="en-US" dirty="0"/>
              <a:t> Wet down silica-containing debris and rock spoil piles prior to removal or disturbance. </a:t>
            </a:r>
          </a:p>
        </p:txBody>
      </p:sp>
    </p:spTree>
    <p:extLst>
      <p:ext uri="{BB962C8B-B14F-4D97-AF65-F5344CB8AC3E}">
        <p14:creationId xmlns:p14="http://schemas.microsoft.com/office/powerpoint/2010/main" val="922273480"/>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Module 5: </a:t>
            </a:r>
            <a:r>
              <a:rPr lang="en-US" dirty="0" smtClean="0"/>
              <a:t>Work </a:t>
            </a:r>
            <a:r>
              <a:rPr lang="en-US" dirty="0"/>
              <a:t>practice </a:t>
            </a:r>
            <a:r>
              <a:rPr lang="en-US" dirty="0" smtClean="0"/>
              <a:t>controls     </a:t>
            </a:r>
            <a:endParaRPr lang="en-US" dirty="0"/>
          </a:p>
        </p:txBody>
      </p:sp>
      <p:sp>
        <p:nvSpPr>
          <p:cNvPr id="3" name="Content Placeholder 2"/>
          <p:cNvSpPr>
            <a:spLocks noGrp="1"/>
          </p:cNvSpPr>
          <p:nvPr>
            <p:ph idx="1"/>
          </p:nvPr>
        </p:nvSpPr>
        <p:spPr>
          <a:xfrm>
            <a:off x="285789" y="1625600"/>
            <a:ext cx="8564562" cy="4797503"/>
          </a:xfrm>
        </p:spPr>
        <p:txBody>
          <a:bodyPr/>
          <a:lstStyle/>
          <a:p>
            <a:pPr marL="0" indent="0">
              <a:buNone/>
            </a:pPr>
            <a:r>
              <a:rPr lang="en-US" b="1" dirty="0"/>
              <a:t>Continued:</a:t>
            </a:r>
          </a:p>
          <a:p>
            <a:r>
              <a:rPr lang="en-US" dirty="0"/>
              <a:t>Encourage employees to watch for dust sources containing silica and make adjustments or use dust control methods to reduce their silica exposure.</a:t>
            </a:r>
          </a:p>
          <a:p>
            <a:endParaRPr lang="en-US" dirty="0"/>
          </a:p>
        </p:txBody>
      </p:sp>
    </p:spTree>
    <p:extLst>
      <p:ext uri="{BB962C8B-B14F-4D97-AF65-F5344CB8AC3E}">
        <p14:creationId xmlns:p14="http://schemas.microsoft.com/office/powerpoint/2010/main" val="861793812"/>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Module 5: </a:t>
            </a:r>
            <a:r>
              <a:rPr lang="en-US" dirty="0" smtClean="0"/>
              <a:t>Work </a:t>
            </a:r>
            <a:r>
              <a:rPr lang="en-US" dirty="0"/>
              <a:t>practice </a:t>
            </a:r>
            <a:r>
              <a:rPr lang="en-US" dirty="0" smtClean="0"/>
              <a:t>controls      </a:t>
            </a:r>
            <a:endParaRPr lang="en-US" dirty="0"/>
          </a:p>
        </p:txBody>
      </p:sp>
      <p:sp>
        <p:nvSpPr>
          <p:cNvPr id="3" name="Content Placeholder 2"/>
          <p:cNvSpPr>
            <a:spLocks noGrp="1"/>
          </p:cNvSpPr>
          <p:nvPr>
            <p:ph idx="1"/>
          </p:nvPr>
        </p:nvSpPr>
        <p:spPr>
          <a:xfrm>
            <a:off x="274638" y="1706881"/>
            <a:ext cx="8564562" cy="4770120"/>
          </a:xfrm>
        </p:spPr>
        <p:txBody>
          <a:bodyPr/>
          <a:lstStyle/>
          <a:p>
            <a:pPr marL="0" indent="0">
              <a:buNone/>
            </a:pPr>
            <a:r>
              <a:rPr lang="en-US" b="1" dirty="0"/>
              <a:t>Continued:</a:t>
            </a:r>
          </a:p>
          <a:p>
            <a:r>
              <a:rPr lang="en-US" dirty="0"/>
              <a:t>When Silica dust cannot be controlled through wet methods or other engineering controls, it may be necessary to use a respirator.</a:t>
            </a:r>
          </a:p>
        </p:txBody>
      </p:sp>
    </p:spTree>
    <p:extLst>
      <p:ext uri="{BB962C8B-B14F-4D97-AF65-F5344CB8AC3E}">
        <p14:creationId xmlns:p14="http://schemas.microsoft.com/office/powerpoint/2010/main" val="2213410633"/>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sz="3200" b="1" dirty="0"/>
              <a:t>Module 5: </a:t>
            </a:r>
            <a:r>
              <a:rPr lang="en-US" dirty="0" smtClean="0"/>
              <a:t>Selection </a:t>
            </a:r>
            <a:r>
              <a:rPr lang="en-US" dirty="0"/>
              <a:t>of Respirators </a:t>
            </a:r>
          </a:p>
        </p:txBody>
      </p:sp>
      <p:sp>
        <p:nvSpPr>
          <p:cNvPr id="3" name="Content Placeholder 2"/>
          <p:cNvSpPr>
            <a:spLocks noGrp="1"/>
          </p:cNvSpPr>
          <p:nvPr>
            <p:ph idx="1"/>
          </p:nvPr>
        </p:nvSpPr>
        <p:spPr>
          <a:xfrm>
            <a:off x="274638" y="2096429"/>
            <a:ext cx="8564562" cy="4380571"/>
          </a:xfrm>
        </p:spPr>
        <p:txBody>
          <a:bodyPr/>
          <a:lstStyle/>
          <a:p>
            <a:r>
              <a:rPr lang="en-US" dirty="0"/>
              <a:t>The competent person must select a respirator certified by the National Institute for Occupational Safety and Health (NIOSH) which must be used in compliance with the conditions of its certification.</a:t>
            </a:r>
          </a:p>
        </p:txBody>
      </p:sp>
    </p:spTree>
    <p:extLst>
      <p:ext uri="{BB962C8B-B14F-4D97-AF65-F5344CB8AC3E}">
        <p14:creationId xmlns:p14="http://schemas.microsoft.com/office/powerpoint/2010/main" val="3002313790"/>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Module 5: </a:t>
            </a:r>
            <a:r>
              <a:rPr lang="en-US" dirty="0" smtClean="0"/>
              <a:t>Selection </a:t>
            </a:r>
            <a:r>
              <a:rPr lang="en-US" dirty="0"/>
              <a:t>of Respirators </a:t>
            </a:r>
          </a:p>
        </p:txBody>
      </p:sp>
      <p:sp>
        <p:nvSpPr>
          <p:cNvPr id="3" name="Content Placeholder 2"/>
          <p:cNvSpPr>
            <a:spLocks noGrp="1"/>
          </p:cNvSpPr>
          <p:nvPr>
            <p:ph idx="1"/>
          </p:nvPr>
        </p:nvSpPr>
        <p:spPr>
          <a:xfrm>
            <a:off x="274638" y="2018371"/>
            <a:ext cx="8564562" cy="4458629"/>
          </a:xfrm>
        </p:spPr>
        <p:txBody>
          <a:bodyPr/>
          <a:lstStyle/>
          <a:p>
            <a:r>
              <a:rPr lang="en-US" dirty="0"/>
              <a:t>The competent person must identify and evaluate the respiratory hazards in the workplace, including a reasonable estimate of employee exposures, and identification of the contaminant’s chemical state and physical form.  </a:t>
            </a:r>
          </a:p>
        </p:txBody>
      </p:sp>
    </p:spTree>
    <p:extLst>
      <p:ext uri="{BB962C8B-B14F-4D97-AF65-F5344CB8AC3E}">
        <p14:creationId xmlns:p14="http://schemas.microsoft.com/office/powerpoint/2010/main" val="2200539441"/>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Module 5: </a:t>
            </a:r>
            <a:r>
              <a:rPr lang="en-US" dirty="0" smtClean="0"/>
              <a:t>Selection </a:t>
            </a:r>
            <a:r>
              <a:rPr lang="en-US" dirty="0"/>
              <a:t>of </a:t>
            </a:r>
            <a:r>
              <a:rPr lang="en-US" dirty="0" smtClean="0"/>
              <a:t>Respirators  </a:t>
            </a:r>
            <a:endParaRPr lang="en-US" dirty="0"/>
          </a:p>
        </p:txBody>
      </p:sp>
      <p:sp>
        <p:nvSpPr>
          <p:cNvPr id="3" name="Content Placeholder 2"/>
          <p:cNvSpPr>
            <a:spLocks noGrp="1"/>
          </p:cNvSpPr>
          <p:nvPr>
            <p:ph idx="1"/>
          </p:nvPr>
        </p:nvSpPr>
        <p:spPr>
          <a:xfrm>
            <a:off x="274638" y="2085278"/>
            <a:ext cx="8564562" cy="4391722"/>
          </a:xfrm>
        </p:spPr>
        <p:txBody>
          <a:bodyPr/>
          <a:lstStyle/>
          <a:p>
            <a:pPr marL="0" indent="0">
              <a:buNone/>
            </a:pPr>
            <a:r>
              <a:rPr lang="en-US" dirty="0"/>
              <a:t>For protection against particulates, the employer shall provide: </a:t>
            </a:r>
          </a:p>
          <a:p>
            <a:r>
              <a:rPr lang="en-US" dirty="0"/>
              <a:t>an atmosphere-supplying respirator; or </a:t>
            </a:r>
          </a:p>
          <a:p>
            <a:r>
              <a:rPr lang="en-US" dirty="0"/>
              <a:t>an air-purifying respirator equipped with high efficiency particulate air (HEPA) filters certified by NIOSH.</a:t>
            </a:r>
          </a:p>
        </p:txBody>
      </p:sp>
    </p:spTree>
    <p:extLst>
      <p:ext uri="{BB962C8B-B14F-4D97-AF65-F5344CB8AC3E}">
        <p14:creationId xmlns:p14="http://schemas.microsoft.com/office/powerpoint/2010/main" val="263856644"/>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sz="3200" b="1" dirty="0"/>
              <a:t>Module 5: </a:t>
            </a:r>
            <a:r>
              <a:rPr lang="en-US" dirty="0" smtClean="0"/>
              <a:t>Use </a:t>
            </a:r>
            <a:r>
              <a:rPr lang="en-US" dirty="0"/>
              <a:t>of Respirators </a:t>
            </a:r>
          </a:p>
        </p:txBody>
      </p:sp>
      <p:sp>
        <p:nvSpPr>
          <p:cNvPr id="3" name="Content Placeholder 2"/>
          <p:cNvSpPr>
            <a:spLocks noGrp="1"/>
          </p:cNvSpPr>
          <p:nvPr>
            <p:ph idx="1"/>
          </p:nvPr>
        </p:nvSpPr>
        <p:spPr>
          <a:xfrm>
            <a:off x="274638" y="2252546"/>
            <a:ext cx="8564562" cy="4224454"/>
          </a:xfrm>
        </p:spPr>
        <p:txBody>
          <a:bodyPr/>
          <a:lstStyle/>
          <a:p>
            <a:r>
              <a:rPr lang="en-US" dirty="0"/>
              <a:t>Any Tight-fitting respirators shall not be worn by employees who have facial hair or any condition that interferes with the face-to-facepiece seal or valve function. </a:t>
            </a:r>
          </a:p>
          <a:p>
            <a:pPr marL="0" indent="0">
              <a:buNone/>
            </a:pPr>
            <a:endParaRPr lang="en-US" dirty="0"/>
          </a:p>
          <a:p>
            <a:pPr marL="0" indent="0">
              <a:buNone/>
            </a:pPr>
            <a:r>
              <a:rPr lang="en-US" dirty="0"/>
              <a:t> </a:t>
            </a:r>
          </a:p>
        </p:txBody>
      </p:sp>
    </p:spTree>
    <p:extLst>
      <p:ext uri="{BB962C8B-B14F-4D97-AF65-F5344CB8AC3E}">
        <p14:creationId xmlns:p14="http://schemas.microsoft.com/office/powerpoint/2010/main" val="969976160"/>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Module 5: </a:t>
            </a:r>
            <a:r>
              <a:rPr lang="en-US" dirty="0" smtClean="0"/>
              <a:t>Use </a:t>
            </a:r>
            <a:r>
              <a:rPr lang="en-US" dirty="0"/>
              <a:t>of Respirators </a:t>
            </a:r>
          </a:p>
        </p:txBody>
      </p:sp>
      <p:sp>
        <p:nvSpPr>
          <p:cNvPr id="3" name="Content Placeholder 2"/>
          <p:cNvSpPr>
            <a:spLocks noGrp="1"/>
          </p:cNvSpPr>
          <p:nvPr>
            <p:ph idx="1"/>
          </p:nvPr>
        </p:nvSpPr>
        <p:spPr>
          <a:xfrm>
            <a:off x="274638" y="2230244"/>
            <a:ext cx="8564562" cy="4246756"/>
          </a:xfrm>
        </p:spPr>
        <p:txBody>
          <a:bodyPr/>
          <a:lstStyle/>
          <a:p>
            <a:r>
              <a:rPr lang="en-US" dirty="0"/>
              <a:t>Employees shall perform a user seal check each time they put on a tight-fitting respirator using the proper procedures.</a:t>
            </a:r>
          </a:p>
        </p:txBody>
      </p:sp>
    </p:spTree>
    <p:extLst>
      <p:ext uri="{BB962C8B-B14F-4D97-AF65-F5344CB8AC3E}">
        <p14:creationId xmlns:p14="http://schemas.microsoft.com/office/powerpoint/2010/main" val="131120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sz="3200" dirty="0"/>
          </a:p>
        </p:txBody>
      </p:sp>
      <p:sp>
        <p:nvSpPr>
          <p:cNvPr id="3" name="Content Placeholder 2"/>
          <p:cNvSpPr>
            <a:spLocks noGrp="1"/>
          </p:cNvSpPr>
          <p:nvPr>
            <p:ph idx="1"/>
          </p:nvPr>
        </p:nvSpPr>
        <p:spPr>
          <a:xfrm>
            <a:off x="319905" y="2005512"/>
            <a:ext cx="8564562" cy="3960722"/>
          </a:xfrm>
        </p:spPr>
        <p:txBody>
          <a:bodyPr/>
          <a:lstStyle/>
          <a:p>
            <a:pPr>
              <a:buFont typeface="Wingdings" panose="05000000000000000000" pitchFamily="2" charset="2"/>
              <a:buChar char="q"/>
            </a:pPr>
            <a:r>
              <a:rPr lang="en-US" sz="2800" dirty="0"/>
              <a:t>Exposures to respirable crystalline silica also occur during tunneling operations and; </a:t>
            </a:r>
          </a:p>
          <a:p>
            <a:pPr>
              <a:buFont typeface="Wingdings" panose="05000000000000000000" pitchFamily="2" charset="2"/>
              <a:buChar char="q"/>
            </a:pPr>
            <a:r>
              <a:rPr lang="en-US" sz="2800" dirty="0"/>
              <a:t>During abrasive blasting when sand or other blasting agents containing crystalline silica are used, or when abrasive blasting is performed on substrates that contain crystalline silica, such as concrete.</a:t>
            </a:r>
          </a:p>
          <a:p>
            <a:endParaRPr lang="en-US" sz="2800" dirty="0"/>
          </a:p>
        </p:txBody>
      </p:sp>
    </p:spTree>
    <p:extLst>
      <p:ext uri="{BB962C8B-B14F-4D97-AF65-F5344CB8AC3E}">
        <p14:creationId xmlns:p14="http://schemas.microsoft.com/office/powerpoint/2010/main" val="2325057346"/>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Module 5: </a:t>
            </a:r>
            <a:r>
              <a:rPr lang="en-US" dirty="0" smtClean="0"/>
              <a:t>Use </a:t>
            </a:r>
            <a:r>
              <a:rPr lang="en-US" dirty="0"/>
              <a:t>of Respirators</a:t>
            </a:r>
          </a:p>
        </p:txBody>
      </p:sp>
      <p:sp>
        <p:nvSpPr>
          <p:cNvPr id="3" name="Content Placeholder 2"/>
          <p:cNvSpPr>
            <a:spLocks noGrp="1"/>
          </p:cNvSpPr>
          <p:nvPr>
            <p:ph idx="1"/>
          </p:nvPr>
        </p:nvSpPr>
        <p:spPr>
          <a:xfrm>
            <a:off x="274638" y="2174488"/>
            <a:ext cx="8564562" cy="4302512"/>
          </a:xfrm>
        </p:spPr>
        <p:txBody>
          <a:bodyPr/>
          <a:lstStyle/>
          <a:p>
            <a:r>
              <a:rPr lang="en-US" dirty="0"/>
              <a:t>All employees using a negative or positive pressure tight-fitting face piece respirator must pass an appropriate qualitative fit test (QLFT) or quantitative fit test (QNFT).</a:t>
            </a:r>
          </a:p>
        </p:txBody>
      </p:sp>
    </p:spTree>
    <p:extLst>
      <p:ext uri="{BB962C8B-B14F-4D97-AF65-F5344CB8AC3E}">
        <p14:creationId xmlns:p14="http://schemas.microsoft.com/office/powerpoint/2010/main" val="3996323799"/>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Module 5: </a:t>
            </a:r>
            <a:r>
              <a:rPr lang="en-US" dirty="0" smtClean="0"/>
              <a:t>Use </a:t>
            </a:r>
            <a:r>
              <a:rPr lang="en-US" dirty="0"/>
              <a:t>of </a:t>
            </a:r>
            <a:r>
              <a:rPr lang="en-US" dirty="0" smtClean="0"/>
              <a:t>Respirators  </a:t>
            </a:r>
            <a:endParaRPr lang="en-US" dirty="0"/>
          </a:p>
        </p:txBody>
      </p:sp>
      <p:sp>
        <p:nvSpPr>
          <p:cNvPr id="3" name="Content Placeholder 2"/>
          <p:cNvSpPr>
            <a:spLocks noGrp="1"/>
          </p:cNvSpPr>
          <p:nvPr>
            <p:ph idx="1"/>
          </p:nvPr>
        </p:nvSpPr>
        <p:spPr/>
        <p:txBody>
          <a:bodyPr/>
          <a:lstStyle/>
          <a:p>
            <a:r>
              <a:rPr lang="en-US" dirty="0"/>
              <a:t>Respirator selection requires the employer to evaluate respiratory hazard(s) in the workplace, identify relevant workplace and user factors, and base respirator selection on the hazard. </a:t>
            </a:r>
          </a:p>
        </p:txBody>
      </p:sp>
    </p:spTree>
    <p:extLst>
      <p:ext uri="{BB962C8B-B14F-4D97-AF65-F5344CB8AC3E}">
        <p14:creationId xmlns:p14="http://schemas.microsoft.com/office/powerpoint/2010/main" val="1630408451"/>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sz="3200" b="1" dirty="0"/>
              <a:t>Module 5: </a:t>
            </a:r>
            <a:r>
              <a:rPr lang="en-US" dirty="0" smtClean="0"/>
              <a:t>Exposure</a:t>
            </a:r>
            <a:r>
              <a:rPr lang="en-US" dirty="0"/>
              <a:t/>
            </a:r>
            <a:br>
              <a:rPr lang="en-US" dirty="0"/>
            </a:br>
            <a:endParaRPr lang="en-US" dirty="0"/>
          </a:p>
        </p:txBody>
      </p:sp>
      <p:sp>
        <p:nvSpPr>
          <p:cNvPr id="3" name="Content Placeholder 2"/>
          <p:cNvSpPr>
            <a:spLocks noGrp="1"/>
          </p:cNvSpPr>
          <p:nvPr>
            <p:ph idx="1"/>
          </p:nvPr>
        </p:nvSpPr>
        <p:spPr/>
        <p:txBody>
          <a:bodyPr/>
          <a:lstStyle/>
          <a:p>
            <a:pPr marL="0" indent="0" algn="ctr">
              <a:buNone/>
            </a:pPr>
            <a:endParaRPr lang="en-US" dirty="0">
              <a:solidFill>
                <a:schemeClr val="tx1"/>
              </a:solidFill>
            </a:endParaRPr>
          </a:p>
          <a:p>
            <a:pPr marL="0" indent="0" algn="ctr">
              <a:buNone/>
            </a:pPr>
            <a:endParaRPr lang="en-US" dirty="0">
              <a:solidFill>
                <a:schemeClr val="tx1"/>
              </a:solidFill>
            </a:endParaRPr>
          </a:p>
          <a:p>
            <a:pPr marL="0" indent="0" algn="ctr">
              <a:buNone/>
            </a:pPr>
            <a:r>
              <a:rPr lang="en-US" dirty="0">
                <a:solidFill>
                  <a:schemeClr val="tx1"/>
                </a:solidFill>
              </a:rPr>
              <a:t>What are some common tasks on a jobsite that produce silica?</a:t>
            </a:r>
          </a:p>
        </p:txBody>
      </p:sp>
    </p:spTree>
    <p:extLst>
      <p:ext uri="{BB962C8B-B14F-4D97-AF65-F5344CB8AC3E}">
        <p14:creationId xmlns:p14="http://schemas.microsoft.com/office/powerpoint/2010/main" val="3481892061"/>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sz="3200" b="1" dirty="0"/>
              <a:t>Module 5: </a:t>
            </a:r>
            <a:r>
              <a:rPr lang="en-US" dirty="0" smtClean="0"/>
              <a:t>Exposure </a:t>
            </a:r>
            <a:r>
              <a:rPr lang="en-US" dirty="0"/>
              <a:t/>
            </a:r>
            <a:br>
              <a:rPr lang="en-US" dirty="0"/>
            </a:br>
            <a:endParaRPr lang="en-US" dirty="0"/>
          </a:p>
        </p:txBody>
      </p:sp>
      <p:sp>
        <p:nvSpPr>
          <p:cNvPr id="3" name="TextBox 2"/>
          <p:cNvSpPr txBox="1"/>
          <p:nvPr/>
        </p:nvSpPr>
        <p:spPr>
          <a:xfrm>
            <a:off x="733245" y="2666040"/>
            <a:ext cx="7867291" cy="584775"/>
          </a:xfrm>
          <a:prstGeom prst="rect">
            <a:avLst/>
          </a:prstGeom>
          <a:noFill/>
        </p:spPr>
        <p:txBody>
          <a:bodyPr wrap="square" rtlCol="0">
            <a:spAutoFit/>
          </a:bodyPr>
          <a:lstStyle/>
          <a:p>
            <a:r>
              <a:rPr lang="en-US" sz="3200" dirty="0"/>
              <a:t>Employees who </a:t>
            </a:r>
            <a:r>
              <a:rPr lang="en-US" sz="3200" i="1" dirty="0"/>
              <a:t>are</a:t>
            </a:r>
            <a:r>
              <a:rPr lang="en-US" sz="3200" dirty="0"/>
              <a:t> engaged in an activity</a:t>
            </a:r>
          </a:p>
        </p:txBody>
      </p:sp>
      <p:sp>
        <p:nvSpPr>
          <p:cNvPr id="4" name="TextBox 3"/>
          <p:cNvSpPr txBox="1"/>
          <p:nvPr/>
        </p:nvSpPr>
        <p:spPr>
          <a:xfrm>
            <a:off x="810884" y="3847381"/>
            <a:ext cx="7789652" cy="1077218"/>
          </a:xfrm>
          <a:prstGeom prst="rect">
            <a:avLst/>
          </a:prstGeom>
          <a:noFill/>
        </p:spPr>
        <p:txBody>
          <a:bodyPr wrap="square" rtlCol="0">
            <a:spAutoFit/>
          </a:bodyPr>
          <a:lstStyle/>
          <a:p>
            <a:r>
              <a:rPr lang="en-US" sz="3200" dirty="0"/>
              <a:t>Employees who </a:t>
            </a:r>
            <a:r>
              <a:rPr lang="en-US" sz="3200" i="1" dirty="0"/>
              <a:t>are not </a:t>
            </a:r>
            <a:r>
              <a:rPr lang="en-US" sz="3200" dirty="0"/>
              <a:t>engaged in an activity</a:t>
            </a:r>
          </a:p>
        </p:txBody>
      </p:sp>
    </p:spTree>
    <p:extLst>
      <p:ext uri="{BB962C8B-B14F-4D97-AF65-F5344CB8AC3E}">
        <p14:creationId xmlns:p14="http://schemas.microsoft.com/office/powerpoint/2010/main" val="1920446019"/>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sz="3200" b="1" dirty="0"/>
              <a:t>Module 5:</a:t>
            </a:r>
            <a:r>
              <a:rPr lang="en-US" b="1" dirty="0"/>
              <a:t> </a:t>
            </a:r>
            <a:r>
              <a:rPr lang="en-US" dirty="0" smtClean="0"/>
              <a:t>Scenario </a:t>
            </a:r>
            <a:r>
              <a:rPr lang="en-US" dirty="0"/>
              <a:t/>
            </a:r>
            <a:br>
              <a:rPr lang="en-US" dirty="0"/>
            </a:b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dirty="0" smtClean="0"/>
              <a:t>Exercise</a:t>
            </a:r>
            <a:endParaRPr lang="en-US" dirty="0"/>
          </a:p>
        </p:txBody>
      </p:sp>
    </p:spTree>
    <p:extLst>
      <p:ext uri="{BB962C8B-B14F-4D97-AF65-F5344CB8AC3E}">
        <p14:creationId xmlns:p14="http://schemas.microsoft.com/office/powerpoint/2010/main" val="3216215484"/>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Module 5: </a:t>
            </a:r>
            <a:r>
              <a:rPr lang="en-US" dirty="0" smtClean="0"/>
              <a:t>Scenario 1</a:t>
            </a:r>
            <a:endParaRPr lang="en-US" dirty="0"/>
          </a:p>
        </p:txBody>
      </p:sp>
      <p:sp>
        <p:nvSpPr>
          <p:cNvPr id="5" name="TextBox 4"/>
          <p:cNvSpPr txBox="1"/>
          <p:nvPr/>
        </p:nvSpPr>
        <p:spPr>
          <a:xfrm>
            <a:off x="319177" y="1955462"/>
            <a:ext cx="8522898" cy="4247317"/>
          </a:xfrm>
          <a:prstGeom prst="rect">
            <a:avLst/>
          </a:prstGeom>
          <a:noFill/>
        </p:spPr>
        <p:txBody>
          <a:bodyPr wrap="square" rtlCol="0">
            <a:spAutoFit/>
          </a:bodyPr>
          <a:lstStyle/>
          <a:p>
            <a:pPr>
              <a:lnSpc>
                <a:spcPct val="150000"/>
              </a:lnSpc>
            </a:pPr>
            <a:r>
              <a:rPr lang="en-US" sz="3600" dirty="0"/>
              <a:t>Questions to ask before starting:</a:t>
            </a:r>
          </a:p>
          <a:p>
            <a:pPr marL="342900" indent="-342900">
              <a:buFont typeface="Arial" panose="020B0604020202020204" pitchFamily="34" charset="0"/>
              <a:buChar char="•"/>
            </a:pPr>
            <a:r>
              <a:rPr lang="en-US" sz="3600" dirty="0"/>
              <a:t>What engineering controls must be used?</a:t>
            </a:r>
          </a:p>
          <a:p>
            <a:pPr marL="342900" indent="-342900">
              <a:buFont typeface="Arial" panose="020B0604020202020204" pitchFamily="34" charset="0"/>
              <a:buChar char="•"/>
            </a:pPr>
            <a:r>
              <a:rPr lang="en-US" sz="3600" dirty="0"/>
              <a:t>What work practices can be in place to reduce exposure?</a:t>
            </a:r>
          </a:p>
          <a:p>
            <a:pPr marL="342900" indent="-342900">
              <a:buFont typeface="Arial" panose="020B0604020202020204" pitchFamily="34" charset="0"/>
              <a:buChar char="•"/>
            </a:pPr>
            <a:r>
              <a:rPr lang="en-US" sz="3600" dirty="0"/>
              <a:t>What respiratory protection will need to be used?</a:t>
            </a:r>
          </a:p>
        </p:txBody>
      </p:sp>
    </p:spTree>
    <p:extLst>
      <p:ext uri="{BB962C8B-B14F-4D97-AF65-F5344CB8AC3E}">
        <p14:creationId xmlns:p14="http://schemas.microsoft.com/office/powerpoint/2010/main" val="2087242501"/>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3" y="370936"/>
            <a:ext cx="6864350" cy="799051"/>
          </a:xfrm>
        </p:spPr>
        <p:txBody>
          <a:bodyPr/>
          <a:lstStyle/>
          <a:p>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  </a:t>
            </a:r>
          </a:p>
        </p:txBody>
      </p:sp>
      <p:sp>
        <p:nvSpPr>
          <p:cNvPr id="4" name="TextBox 3"/>
          <p:cNvSpPr txBox="1"/>
          <p:nvPr/>
        </p:nvSpPr>
        <p:spPr>
          <a:xfrm>
            <a:off x="483079" y="370936"/>
            <a:ext cx="6219646" cy="646331"/>
          </a:xfrm>
          <a:prstGeom prst="rect">
            <a:avLst/>
          </a:prstGeom>
          <a:noFill/>
        </p:spPr>
        <p:txBody>
          <a:bodyPr wrap="square" rtlCol="0">
            <a:spAutoFit/>
          </a:bodyPr>
          <a:lstStyle/>
          <a:p>
            <a:r>
              <a:rPr lang="en-US" sz="3200" b="1" dirty="0">
                <a:solidFill>
                  <a:schemeClr val="bg1">
                    <a:lumMod val="20000"/>
                    <a:lumOff val="80000"/>
                  </a:schemeClr>
                </a:solidFill>
              </a:rPr>
              <a:t>Module 5: </a:t>
            </a:r>
            <a:r>
              <a:rPr lang="en-US" sz="3600" dirty="0" smtClean="0">
                <a:solidFill>
                  <a:srgbClr val="FFFFFF"/>
                </a:solidFill>
              </a:rPr>
              <a:t>Scenario </a:t>
            </a:r>
            <a:r>
              <a:rPr lang="en-US" sz="3600" dirty="0">
                <a:solidFill>
                  <a:srgbClr val="FFFFFF"/>
                </a:solidFill>
              </a:rPr>
              <a:t>1</a:t>
            </a:r>
          </a:p>
        </p:txBody>
      </p:sp>
      <p:sp>
        <p:nvSpPr>
          <p:cNvPr id="5" name="TextBox 4"/>
          <p:cNvSpPr txBox="1"/>
          <p:nvPr/>
        </p:nvSpPr>
        <p:spPr>
          <a:xfrm>
            <a:off x="646770" y="1700667"/>
            <a:ext cx="7605131" cy="5016758"/>
          </a:xfrm>
          <a:prstGeom prst="rect">
            <a:avLst/>
          </a:prstGeom>
          <a:noFill/>
        </p:spPr>
        <p:txBody>
          <a:bodyPr wrap="square" rtlCol="0">
            <a:spAutoFit/>
          </a:bodyPr>
          <a:lstStyle/>
          <a:p>
            <a:r>
              <a:rPr lang="en-US" sz="3200" dirty="0"/>
              <a:t>Two employees are installing a brick wall along the road where there was a fence for eight hours.</a:t>
            </a:r>
          </a:p>
          <a:p>
            <a:r>
              <a:rPr lang="en-US" sz="3200" dirty="0"/>
              <a:t> </a:t>
            </a:r>
          </a:p>
          <a:p>
            <a:r>
              <a:rPr lang="en-US" sz="3200" dirty="0"/>
              <a:t>Employee 1: is cutting the bricks to the right size for proper placement using a masonry stationary saw. </a:t>
            </a:r>
          </a:p>
          <a:p>
            <a:endParaRPr lang="en-US" sz="3200" dirty="0"/>
          </a:p>
          <a:p>
            <a:r>
              <a:rPr lang="en-US" sz="3200" dirty="0"/>
              <a:t>Employee 2: is placing the bricks on the wall less than 10 feet away. </a:t>
            </a:r>
          </a:p>
        </p:txBody>
      </p:sp>
    </p:spTree>
    <p:extLst>
      <p:ext uri="{BB962C8B-B14F-4D97-AF65-F5344CB8AC3E}">
        <p14:creationId xmlns:p14="http://schemas.microsoft.com/office/powerpoint/2010/main" val="1002237611"/>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Module 5: </a:t>
            </a:r>
            <a:r>
              <a:rPr lang="en-US" dirty="0" smtClean="0"/>
              <a:t>Scenario </a:t>
            </a:r>
            <a:r>
              <a:rPr lang="en-US" dirty="0"/>
              <a:t>2</a:t>
            </a:r>
          </a:p>
        </p:txBody>
      </p:sp>
      <p:sp>
        <p:nvSpPr>
          <p:cNvPr id="3" name="Content Placeholder 2"/>
          <p:cNvSpPr>
            <a:spLocks noGrp="1"/>
          </p:cNvSpPr>
          <p:nvPr>
            <p:ph idx="1"/>
          </p:nvPr>
        </p:nvSpPr>
        <p:spPr>
          <a:xfrm>
            <a:off x="152717" y="1525069"/>
            <a:ext cx="8713245" cy="5332931"/>
          </a:xfrm>
        </p:spPr>
        <p:txBody>
          <a:bodyPr/>
          <a:lstStyle/>
          <a:p>
            <a:pPr marL="0" indent="0">
              <a:buNone/>
            </a:pPr>
            <a:r>
              <a:rPr lang="en-US" dirty="0"/>
              <a:t>There are 5 employees working in a room putting up fiber cement board for 3 hours. </a:t>
            </a:r>
            <a:endParaRPr lang="en-US" dirty="0" smtClean="0"/>
          </a:p>
          <a:p>
            <a:pPr marL="0" indent="0">
              <a:buNone/>
            </a:pPr>
            <a:r>
              <a:rPr lang="en-US" sz="3200" dirty="0" smtClean="0"/>
              <a:t>As </a:t>
            </a:r>
            <a:r>
              <a:rPr lang="en-US" sz="3200" dirty="0"/>
              <a:t>a part of this process the employees must cut the boards to fit. </a:t>
            </a:r>
          </a:p>
          <a:p>
            <a:pPr marL="0" indent="0">
              <a:buNone/>
            </a:pPr>
            <a:r>
              <a:rPr lang="en-US" dirty="0"/>
              <a:t>One employee uses a hand-held power saw for cutting the cement board. </a:t>
            </a:r>
            <a:r>
              <a:rPr lang="en-US" sz="3200" dirty="0"/>
              <a:t>(The diameter of the blade is less than 8 inches) </a:t>
            </a:r>
            <a:r>
              <a:rPr lang="en-US" dirty="0"/>
              <a:t>all the other employees are putting the boards on the wall.</a:t>
            </a:r>
          </a:p>
        </p:txBody>
      </p:sp>
    </p:spTree>
    <p:extLst>
      <p:ext uri="{BB962C8B-B14F-4D97-AF65-F5344CB8AC3E}">
        <p14:creationId xmlns:p14="http://schemas.microsoft.com/office/powerpoint/2010/main" val="3883466296"/>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sz="3200" b="1" dirty="0"/>
              <a:t>Module 5: </a:t>
            </a:r>
            <a:r>
              <a:rPr lang="en-US" dirty="0" smtClean="0"/>
              <a:t>Scenario 2</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Engineering Controls?</a:t>
            </a:r>
          </a:p>
          <a:p>
            <a:pPr marL="0" indent="0">
              <a:buNone/>
            </a:pPr>
            <a:endParaRPr lang="en-US" dirty="0"/>
          </a:p>
          <a:p>
            <a:r>
              <a:rPr lang="en-US" dirty="0"/>
              <a:t>Work Practices?</a:t>
            </a:r>
          </a:p>
          <a:p>
            <a:pPr marL="0" indent="0">
              <a:buNone/>
            </a:pPr>
            <a:endParaRPr lang="en-US" dirty="0"/>
          </a:p>
          <a:p>
            <a:r>
              <a:rPr lang="en-US" dirty="0"/>
              <a:t>Respiratory Protection?</a:t>
            </a:r>
          </a:p>
        </p:txBody>
      </p:sp>
    </p:spTree>
    <p:extLst>
      <p:ext uri="{BB962C8B-B14F-4D97-AF65-F5344CB8AC3E}">
        <p14:creationId xmlns:p14="http://schemas.microsoft.com/office/powerpoint/2010/main" val="407653941"/>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Module 5: </a:t>
            </a:r>
            <a:r>
              <a:rPr lang="en-US" dirty="0" smtClean="0"/>
              <a:t>Scenario </a:t>
            </a:r>
            <a:r>
              <a:rPr lang="en-US" dirty="0"/>
              <a:t>3</a:t>
            </a:r>
          </a:p>
        </p:txBody>
      </p:sp>
      <p:sp>
        <p:nvSpPr>
          <p:cNvPr id="3" name="Content Placeholder 2"/>
          <p:cNvSpPr>
            <a:spLocks noGrp="1"/>
          </p:cNvSpPr>
          <p:nvPr>
            <p:ph idx="1"/>
          </p:nvPr>
        </p:nvSpPr>
        <p:spPr>
          <a:xfrm>
            <a:off x="274638" y="1755775"/>
            <a:ext cx="8564562" cy="4868545"/>
          </a:xfrm>
        </p:spPr>
        <p:txBody>
          <a:bodyPr/>
          <a:lstStyle/>
          <a:p>
            <a:pPr marL="0" indent="0">
              <a:buNone/>
            </a:pPr>
            <a:r>
              <a:rPr lang="en-US" dirty="0"/>
              <a:t>Two employees are using the Dow drilling rig for concrete to take core samples out of a new foundation. </a:t>
            </a:r>
          </a:p>
          <a:p>
            <a:pPr marL="0" indent="0">
              <a:buNone/>
            </a:pPr>
            <a:r>
              <a:rPr lang="en-US" dirty="0"/>
              <a:t>The employees are taking six samples around the new foundation. Over an 8 hour period they will take 6 samples. Each sample takes half an hour to complete.</a:t>
            </a:r>
          </a:p>
        </p:txBody>
      </p:sp>
    </p:spTree>
    <p:extLst>
      <p:ext uri="{BB962C8B-B14F-4D97-AF65-F5344CB8AC3E}">
        <p14:creationId xmlns:p14="http://schemas.microsoft.com/office/powerpoint/2010/main" val="1728977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sz="3200" dirty="0"/>
          </a:p>
        </p:txBody>
      </p:sp>
      <p:sp>
        <p:nvSpPr>
          <p:cNvPr id="3" name="Content Placeholder 2"/>
          <p:cNvSpPr>
            <a:spLocks noGrp="1"/>
          </p:cNvSpPr>
          <p:nvPr>
            <p:ph idx="1"/>
          </p:nvPr>
        </p:nvSpPr>
        <p:spPr/>
        <p:txBody>
          <a:bodyPr/>
          <a:lstStyle/>
          <a:p>
            <a:r>
              <a:rPr lang="en-US" sz="3200" dirty="0"/>
              <a:t>The U.S. Department of Labor (D.O.L.) first highlighted the hazards of respirable crystalline silica in the 1930s, after a wave of worker deaths. </a:t>
            </a:r>
          </a:p>
          <a:p>
            <a:r>
              <a:rPr lang="en-US" sz="3200" dirty="0"/>
              <a:t>The D.O.L. set standards to limit worker exposure in 1971, when OSHA was created. However, the standards are outdated and did not adequately protect workers from silica-related diseases. </a:t>
            </a:r>
          </a:p>
        </p:txBody>
      </p:sp>
    </p:spTree>
    <p:extLst>
      <p:ext uri="{BB962C8B-B14F-4D97-AF65-F5344CB8AC3E}">
        <p14:creationId xmlns:p14="http://schemas.microsoft.com/office/powerpoint/2010/main" val="1250451755"/>
      </p:ext>
    </p:extLst>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Module 5: </a:t>
            </a:r>
            <a:r>
              <a:rPr lang="en-US" dirty="0" smtClean="0"/>
              <a:t>Scenario 3 </a:t>
            </a:r>
            <a:endParaRPr lang="en-US" dirty="0"/>
          </a:p>
        </p:txBody>
      </p:sp>
      <p:sp>
        <p:nvSpPr>
          <p:cNvPr id="3" name="Content Placeholder 2"/>
          <p:cNvSpPr>
            <a:spLocks noGrp="1"/>
          </p:cNvSpPr>
          <p:nvPr>
            <p:ph idx="1"/>
          </p:nvPr>
        </p:nvSpPr>
        <p:spPr>
          <a:xfrm>
            <a:off x="291891" y="1600499"/>
            <a:ext cx="8564562" cy="4721225"/>
          </a:xfrm>
        </p:spPr>
        <p:txBody>
          <a:bodyPr/>
          <a:lstStyle/>
          <a:p>
            <a:pPr marL="0" indent="0">
              <a:buNone/>
            </a:pPr>
            <a:r>
              <a:rPr lang="en-US" dirty="0"/>
              <a:t>Questions to ask before starting</a:t>
            </a:r>
          </a:p>
          <a:p>
            <a:pPr>
              <a:buFont typeface="Arial" panose="020B0604020202020204" pitchFamily="34" charset="0"/>
              <a:buChar char="•"/>
            </a:pPr>
            <a:r>
              <a:rPr lang="en-US" dirty="0"/>
              <a:t>What engineering </a:t>
            </a:r>
            <a:r>
              <a:rPr lang="en-US"/>
              <a:t>controls </a:t>
            </a:r>
            <a:r>
              <a:rPr lang="en-US" smtClean="0"/>
              <a:t>must </a:t>
            </a:r>
            <a:r>
              <a:rPr lang="en-US" dirty="0"/>
              <a:t>be used?</a:t>
            </a:r>
          </a:p>
          <a:p>
            <a:pPr>
              <a:buFont typeface="Arial" panose="020B0604020202020204" pitchFamily="34" charset="0"/>
              <a:buChar char="•"/>
            </a:pPr>
            <a:r>
              <a:rPr lang="en-US" dirty="0"/>
              <a:t>What work practices can be in place to reduce exposure?</a:t>
            </a:r>
          </a:p>
          <a:p>
            <a:pPr>
              <a:buFont typeface="Arial" panose="020B0604020202020204" pitchFamily="34" charset="0"/>
              <a:buChar char="•"/>
            </a:pPr>
            <a:r>
              <a:rPr lang="en-US" dirty="0"/>
              <a:t>What respiratory protection will need to be used?</a:t>
            </a:r>
          </a:p>
          <a:p>
            <a:pPr marL="0" indent="0">
              <a:buNone/>
            </a:pPr>
            <a:endParaRPr lang="en-US" dirty="0"/>
          </a:p>
        </p:txBody>
      </p:sp>
    </p:spTree>
    <p:extLst>
      <p:ext uri="{BB962C8B-B14F-4D97-AF65-F5344CB8AC3E}">
        <p14:creationId xmlns:p14="http://schemas.microsoft.com/office/powerpoint/2010/main" val="1831749040"/>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Module 5: </a:t>
            </a:r>
            <a:r>
              <a:rPr lang="en-US" dirty="0" smtClean="0"/>
              <a:t>Scenario </a:t>
            </a:r>
            <a:r>
              <a:rPr lang="en-US" dirty="0"/>
              <a:t>4</a:t>
            </a:r>
          </a:p>
        </p:txBody>
      </p:sp>
      <p:sp>
        <p:nvSpPr>
          <p:cNvPr id="3" name="Content Placeholder 2"/>
          <p:cNvSpPr>
            <a:spLocks noGrp="1"/>
          </p:cNvSpPr>
          <p:nvPr>
            <p:ph idx="1"/>
          </p:nvPr>
        </p:nvSpPr>
        <p:spPr/>
        <p:txBody>
          <a:bodyPr/>
          <a:lstStyle/>
          <a:p>
            <a:pPr marL="0" indent="0">
              <a:buNone/>
            </a:pPr>
            <a:r>
              <a:rPr lang="en-US" dirty="0"/>
              <a:t>An employee is using a jackhammer to open a hole in a cement foundation within a building, the employee is using a continuous stream of water spray at the point of impact. </a:t>
            </a:r>
          </a:p>
          <a:p>
            <a:pPr marL="0" indent="0">
              <a:buNone/>
            </a:pPr>
            <a:r>
              <a:rPr lang="en-US" dirty="0"/>
              <a:t>The employee is conducting this operation for a total of 5 hours in an 8 hour day.</a:t>
            </a:r>
          </a:p>
        </p:txBody>
      </p:sp>
    </p:spTree>
    <p:extLst>
      <p:ext uri="{BB962C8B-B14F-4D97-AF65-F5344CB8AC3E}">
        <p14:creationId xmlns:p14="http://schemas.microsoft.com/office/powerpoint/2010/main" val="2369136473"/>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Module 5: </a:t>
            </a:r>
            <a:r>
              <a:rPr lang="en-US" dirty="0" smtClean="0"/>
              <a:t>Scenario 4 </a:t>
            </a:r>
            <a:endParaRPr lang="en-US" dirty="0"/>
          </a:p>
        </p:txBody>
      </p:sp>
      <p:sp>
        <p:nvSpPr>
          <p:cNvPr id="3" name="Content Placeholder 2"/>
          <p:cNvSpPr>
            <a:spLocks noGrp="1"/>
          </p:cNvSpPr>
          <p:nvPr>
            <p:ph idx="1"/>
          </p:nvPr>
        </p:nvSpPr>
        <p:spPr/>
        <p:txBody>
          <a:bodyPr/>
          <a:lstStyle/>
          <a:p>
            <a:pPr marL="0" indent="0">
              <a:buNone/>
            </a:pPr>
            <a:r>
              <a:rPr lang="en-US" dirty="0"/>
              <a:t>Questions to ask before starting</a:t>
            </a:r>
          </a:p>
          <a:p>
            <a:pPr>
              <a:buFont typeface="Arial" panose="020B0604020202020204" pitchFamily="34" charset="0"/>
              <a:buChar char="•"/>
            </a:pPr>
            <a:r>
              <a:rPr lang="en-US" dirty="0"/>
              <a:t>What engineering controls Must be used?</a:t>
            </a:r>
          </a:p>
          <a:p>
            <a:pPr>
              <a:buFont typeface="Arial" panose="020B0604020202020204" pitchFamily="34" charset="0"/>
              <a:buChar char="•"/>
            </a:pPr>
            <a:r>
              <a:rPr lang="en-US" dirty="0"/>
              <a:t>What work practices can be in place to reduce exposure?</a:t>
            </a:r>
          </a:p>
          <a:p>
            <a:pPr>
              <a:buFont typeface="Arial" panose="020B0604020202020204" pitchFamily="34" charset="0"/>
              <a:buChar char="•"/>
            </a:pPr>
            <a:r>
              <a:rPr lang="en-US" dirty="0"/>
              <a:t>What respiratory protection will need to be used?</a:t>
            </a:r>
          </a:p>
          <a:p>
            <a:endParaRPr lang="en-US" dirty="0"/>
          </a:p>
        </p:txBody>
      </p:sp>
    </p:spTree>
    <p:extLst>
      <p:ext uri="{BB962C8B-B14F-4D97-AF65-F5344CB8AC3E}">
        <p14:creationId xmlns:p14="http://schemas.microsoft.com/office/powerpoint/2010/main" val="3923601599"/>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5: </a:t>
            </a:r>
            <a:r>
              <a:rPr lang="en-US" dirty="0"/>
              <a:t>Respirator selection, use, and care and Lab - Part I</a:t>
            </a:r>
            <a:r>
              <a:rPr lang="en-US" dirty="0" smtClean="0"/>
              <a:t>:   </a:t>
            </a:r>
            <a:endParaRPr lang="en-US" dirty="0"/>
          </a:p>
        </p:txBody>
      </p:sp>
      <p:sp>
        <p:nvSpPr>
          <p:cNvPr id="3" name="Content Placeholder 2"/>
          <p:cNvSpPr>
            <a:spLocks noGrp="1"/>
          </p:cNvSpPr>
          <p:nvPr>
            <p:ph idx="1"/>
          </p:nvPr>
        </p:nvSpPr>
        <p:spPr>
          <a:xfrm>
            <a:off x="274638" y="1643233"/>
            <a:ext cx="8564562" cy="4721225"/>
          </a:xfrm>
        </p:spPr>
        <p:txBody>
          <a:bodyPr/>
          <a:lstStyle/>
          <a:p>
            <a:pPr marL="0" indent="0">
              <a:buNone/>
            </a:pPr>
            <a:r>
              <a:rPr lang="en-US" sz="2800" dirty="0"/>
              <a:t>Summary: </a:t>
            </a:r>
          </a:p>
          <a:p>
            <a:pPr marL="0" indent="0">
              <a:buNone/>
            </a:pPr>
            <a:r>
              <a:rPr lang="en-US" sz="2800" dirty="0"/>
              <a:t>1) Identify the significance of  including the specified exposure control methods</a:t>
            </a:r>
          </a:p>
          <a:p>
            <a:pPr marL="0" indent="0">
              <a:buNone/>
            </a:pPr>
            <a:r>
              <a:rPr lang="en-US" sz="2800" dirty="0"/>
              <a:t>2) Identify tasks likely to expose workers to silica exposure</a:t>
            </a:r>
          </a:p>
          <a:p>
            <a:pPr marL="0" indent="0">
              <a:buNone/>
            </a:pPr>
            <a:r>
              <a:rPr lang="en-US" sz="2800" dirty="0"/>
              <a:t>3) Identify ways to avoid and abate hazards associated with silica exposure</a:t>
            </a:r>
          </a:p>
          <a:p>
            <a:pPr marL="0" indent="0">
              <a:buNone/>
            </a:pPr>
            <a:r>
              <a:rPr lang="en-US" sz="2800" dirty="0"/>
              <a:t>4) Identify requirements for engineering controls</a:t>
            </a:r>
          </a:p>
          <a:p>
            <a:pPr marL="0" indent="0">
              <a:buNone/>
            </a:pPr>
            <a:r>
              <a:rPr lang="en-US" sz="2800" dirty="0"/>
              <a:t>5) Identify appropriate work practice controls</a:t>
            </a:r>
          </a:p>
          <a:p>
            <a:pPr marL="0" indent="0">
              <a:buNone/>
            </a:pPr>
            <a:r>
              <a:rPr lang="en-US" sz="2800" dirty="0"/>
              <a:t>6) Identify requirements for respiratory protection</a:t>
            </a:r>
          </a:p>
          <a:p>
            <a:pPr marL="0" indent="0">
              <a:buNone/>
            </a:pPr>
            <a:endParaRPr lang="en-US" sz="2800" dirty="0"/>
          </a:p>
          <a:p>
            <a:pPr marL="0" indent="0">
              <a:buNone/>
            </a:pPr>
            <a:endParaRPr lang="en-US" dirty="0"/>
          </a:p>
        </p:txBody>
      </p:sp>
    </p:spTree>
    <p:extLst>
      <p:ext uri="{BB962C8B-B14F-4D97-AF65-F5344CB8AC3E}">
        <p14:creationId xmlns:p14="http://schemas.microsoft.com/office/powerpoint/2010/main" val="1884572690"/>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5 : Respirator selection, use, and care and Lab-Part I: </a:t>
            </a:r>
            <a:endParaRPr lang="en-US" sz="3200" dirty="0"/>
          </a:p>
        </p:txBody>
      </p:sp>
      <p:sp>
        <p:nvSpPr>
          <p:cNvPr id="3" name="Content Placeholder 2"/>
          <p:cNvSpPr>
            <a:spLocks noGrp="1"/>
          </p:cNvSpPr>
          <p:nvPr>
            <p:ph idx="1"/>
          </p:nvPr>
        </p:nvSpPr>
        <p:spPr>
          <a:xfrm>
            <a:off x="255387" y="3027515"/>
            <a:ext cx="8564562" cy="3016348"/>
          </a:xfrm>
        </p:spPr>
        <p:txBody>
          <a:bodyPr/>
          <a:lstStyle/>
          <a:p>
            <a:pPr marL="457200" lvl="1" indent="0" algn="ctr">
              <a:buNone/>
            </a:pPr>
            <a:r>
              <a:rPr lang="en-US" sz="4400" dirty="0"/>
              <a:t>Any Questions? </a:t>
            </a:r>
          </a:p>
          <a:p>
            <a:endParaRPr lang="en-US" dirty="0"/>
          </a:p>
        </p:txBody>
      </p:sp>
    </p:spTree>
    <p:extLst>
      <p:ext uri="{BB962C8B-B14F-4D97-AF65-F5344CB8AC3E}">
        <p14:creationId xmlns:p14="http://schemas.microsoft.com/office/powerpoint/2010/main" val="1897005390"/>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ctrTitle"/>
          </p:nvPr>
        </p:nvSpPr>
        <p:spPr>
          <a:xfrm>
            <a:off x="0" y="-1"/>
            <a:ext cx="6772940" cy="1457865"/>
          </a:xfrm>
          <a:solidFill>
            <a:srgbClr val="003300"/>
          </a:solidFill>
        </p:spPr>
        <p:txBody>
          <a:bodyPr/>
          <a:lstStyle/>
          <a:p>
            <a:pPr algn="l" eaLnBrk="1" hangingPunct="1">
              <a:defRPr/>
            </a:pPr>
            <a:r>
              <a:rPr lang="en-US" b="1" dirty="0" smtClean="0">
                <a:solidFill>
                  <a:schemeClr val="bg1">
                    <a:lumMod val="20000"/>
                    <a:lumOff val="80000"/>
                  </a:schemeClr>
                </a:solidFill>
              </a:rPr>
              <a:t> USF </a:t>
            </a:r>
            <a:r>
              <a:rPr lang="en-US" b="1" dirty="0">
                <a:solidFill>
                  <a:schemeClr val="bg1">
                    <a:lumMod val="20000"/>
                    <a:lumOff val="80000"/>
                  </a:schemeClr>
                </a:solidFill>
              </a:rPr>
              <a:t>OTI Education Center</a:t>
            </a:r>
            <a:br>
              <a:rPr lang="en-US" b="1" dirty="0">
                <a:solidFill>
                  <a:schemeClr val="bg1">
                    <a:lumMod val="20000"/>
                    <a:lumOff val="80000"/>
                  </a:schemeClr>
                </a:solidFill>
              </a:rPr>
            </a:br>
            <a:r>
              <a:rPr lang="en-US" sz="1800" b="1" dirty="0">
                <a:solidFill>
                  <a:schemeClr val="bg1">
                    <a:lumMod val="20000"/>
                    <a:lumOff val="80000"/>
                  </a:schemeClr>
                </a:solidFill>
              </a:rPr>
              <a:t> </a:t>
            </a:r>
            <a:r>
              <a:rPr lang="en-US" altLang="en-US" sz="1800" b="1" dirty="0" err="1" smtClean="0">
                <a:solidFill>
                  <a:schemeClr val="bg1">
                    <a:lumMod val="20000"/>
                    <a:lumOff val="80000"/>
                  </a:schemeClr>
                </a:solidFill>
                <a:ea typeface="ＭＳ Ｐゴシック" pitchFamily="34" charset="-128"/>
              </a:rPr>
              <a:t>Respirable</a:t>
            </a:r>
            <a:r>
              <a:rPr lang="en-US" altLang="en-US" sz="1800" b="1" dirty="0" smtClean="0">
                <a:solidFill>
                  <a:schemeClr val="bg1">
                    <a:lumMod val="20000"/>
                    <a:lumOff val="80000"/>
                  </a:schemeClr>
                </a:solidFill>
                <a:ea typeface="ＭＳ Ｐゴシック" pitchFamily="34" charset="-128"/>
              </a:rPr>
              <a:t> </a:t>
            </a:r>
            <a:r>
              <a:rPr lang="en-US" altLang="en-US" sz="1800" b="1" dirty="0">
                <a:solidFill>
                  <a:schemeClr val="bg1">
                    <a:lumMod val="20000"/>
                    <a:lumOff val="80000"/>
                  </a:schemeClr>
                </a:solidFill>
                <a:ea typeface="ＭＳ Ｐゴシック" pitchFamily="34" charset="-128"/>
              </a:rPr>
              <a:t>Silica in the Construction Industry</a:t>
            </a:r>
            <a:endParaRPr lang="en-US" sz="1800" b="1" dirty="0">
              <a:solidFill>
                <a:schemeClr val="bg1">
                  <a:lumMod val="20000"/>
                  <a:lumOff val="80000"/>
                </a:schemeClr>
              </a:solidFill>
            </a:endParaRPr>
          </a:p>
        </p:txBody>
      </p:sp>
      <p:sp>
        <p:nvSpPr>
          <p:cNvPr id="2" name="Rectangle 5"/>
          <p:cNvSpPr>
            <a:spLocks noGrp="1" noChangeArrowheads="1"/>
          </p:cNvSpPr>
          <p:nvPr>
            <p:ph type="subTitle" idx="4294967295"/>
          </p:nvPr>
        </p:nvSpPr>
        <p:spPr>
          <a:xfrm>
            <a:off x="0" y="5924551"/>
            <a:ext cx="9144000" cy="933450"/>
          </a:xfrm>
          <a:solidFill>
            <a:srgbClr val="003300"/>
          </a:solidFill>
        </p:spPr>
        <p:txBody>
          <a:bodyPr anchor="ctr"/>
          <a:lstStyle/>
          <a:p>
            <a:pPr marL="0" indent="0" algn="ctr" eaLnBrk="1" hangingPunct="1">
              <a:lnSpc>
                <a:spcPct val="90000"/>
              </a:lnSpc>
              <a:buFontTx/>
              <a:buNone/>
            </a:pPr>
            <a:r>
              <a:rPr lang="en-US" altLang="en-US" sz="3200" b="1" dirty="0" smtClean="0">
                <a:solidFill>
                  <a:schemeClr val="bg1">
                    <a:lumMod val="20000"/>
                    <a:lumOff val="80000"/>
                  </a:schemeClr>
                </a:solidFill>
                <a:latin typeface="+mj-lt"/>
                <a:ea typeface="ＭＳ Ｐゴシック" pitchFamily="34" charset="-128"/>
              </a:rPr>
              <a:t>Module 6</a:t>
            </a:r>
            <a:endParaRPr lang="en-US" altLang="en-US" sz="3200" b="1" dirty="0">
              <a:solidFill>
                <a:schemeClr val="bg1">
                  <a:lumMod val="20000"/>
                  <a:lumOff val="80000"/>
                </a:schemeClr>
              </a:solidFill>
              <a:latin typeface="+mj-lt"/>
              <a:ea typeface="ＭＳ Ｐゴシック" pitchFamily="34" charset="-128"/>
            </a:endParaRPr>
          </a:p>
        </p:txBody>
      </p:sp>
      <p:pic>
        <p:nvPicPr>
          <p:cNvPr id="8" name="Picture 7" title="Image of a U S F health logo"/>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468636" y="205539"/>
            <a:ext cx="1528716" cy="942766"/>
          </a:xfrm>
          <a:prstGeom prst="rect">
            <a:avLst/>
          </a:prstGeom>
        </p:spPr>
      </p:pic>
      <p:pic>
        <p:nvPicPr>
          <p:cNvPr id="7" name="Picture 6" descr="Image result for silica respiratory protection"/>
          <p:cNvPicPr/>
          <p:nvPr/>
        </p:nvPicPr>
        <p:blipFill>
          <a:blip r:embed="rId4" cstate="email">
            <a:extLst>
              <a:ext uri="{28A0092B-C50C-407E-A947-70E740481C1C}">
                <a14:useLocalDpi xmlns:a14="http://schemas.microsoft.com/office/drawing/2010/main"/>
              </a:ext>
            </a:extLst>
          </a:blip>
          <a:srcRect/>
          <a:stretch>
            <a:fillRect/>
          </a:stretch>
        </p:blipFill>
        <p:spPr bwMode="auto">
          <a:xfrm>
            <a:off x="924009" y="1457863"/>
            <a:ext cx="7401284" cy="4466687"/>
          </a:xfrm>
          <a:prstGeom prst="rect">
            <a:avLst/>
          </a:prstGeom>
          <a:noFill/>
          <a:ln>
            <a:noFill/>
          </a:ln>
        </p:spPr>
      </p:pic>
    </p:spTree>
    <p:extLst>
      <p:ext uri="{BB962C8B-B14F-4D97-AF65-F5344CB8AC3E}">
        <p14:creationId xmlns:p14="http://schemas.microsoft.com/office/powerpoint/2010/main" val="3236543335"/>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Module </a:t>
            </a:r>
            <a:r>
              <a:rPr lang="en-US" altLang="en-US" dirty="0" smtClean="0"/>
              <a:t>6</a:t>
            </a:r>
            <a:endParaRPr lang="en-US" dirty="0"/>
          </a:p>
        </p:txBody>
      </p:sp>
      <p:sp>
        <p:nvSpPr>
          <p:cNvPr id="4" name="Content Placeholder 2"/>
          <p:cNvSpPr>
            <a:spLocks noGrp="1"/>
          </p:cNvSpPr>
          <p:nvPr>
            <p:ph idx="1"/>
          </p:nvPr>
        </p:nvSpPr>
        <p:spPr>
          <a:xfrm>
            <a:off x="68263" y="4334494"/>
            <a:ext cx="9075737" cy="2342531"/>
          </a:xfrm>
        </p:spPr>
        <p:txBody>
          <a:bodyPr/>
          <a:lstStyle/>
          <a:p>
            <a:pPr marL="0" indent="0">
              <a:buNone/>
            </a:pPr>
            <a:r>
              <a:rPr lang="en-US" sz="2400" dirty="0"/>
              <a:t>This material was produced under grant number </a:t>
            </a:r>
            <a:r>
              <a:rPr lang="en-US" sz="2400" dirty="0" smtClean="0"/>
              <a:t>SH-29661-SH6 </a:t>
            </a:r>
            <a:r>
              <a:rPr lang="en-US" sz="2400" dirty="0"/>
              <a:t>from </a:t>
            </a:r>
            <a:r>
              <a:rPr lang="en-US" sz="2400" dirty="0" smtClean="0"/>
              <a:t>OSHA.  It </a:t>
            </a:r>
            <a:r>
              <a:rPr lang="en-US" sz="2400" dirty="0"/>
              <a:t>does not necessarily reflect the views or policies of the U.S. Department of Labor, nor does mention of trade names, commercial products, or organizations imply endorsement by the U.S. Government. </a:t>
            </a:r>
          </a:p>
          <a:p>
            <a:endParaRPr lang="en-US" dirty="0"/>
          </a:p>
        </p:txBody>
      </p:sp>
      <p:sp>
        <p:nvSpPr>
          <p:cNvPr id="5" name="Title 1"/>
          <p:cNvSpPr txBox="1">
            <a:spLocks/>
          </p:cNvSpPr>
          <p:nvPr/>
        </p:nvSpPr>
        <p:spPr bwMode="auto">
          <a:xfrm>
            <a:off x="641269" y="2307049"/>
            <a:ext cx="7597584" cy="1374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lvl1pPr algn="l" rtl="0" eaLnBrk="0" fontAlgn="base" hangingPunct="0">
              <a:spcBef>
                <a:spcPct val="0"/>
              </a:spcBef>
              <a:spcAft>
                <a:spcPct val="0"/>
              </a:spcAft>
              <a:defRPr sz="3600">
                <a:solidFill>
                  <a:srgbClr val="FFFFFF"/>
                </a:solidFill>
                <a:latin typeface="+mj-lt"/>
                <a:ea typeface="ＭＳ Ｐゴシック" charset="-128"/>
                <a:cs typeface="+mj-cs"/>
              </a:defRPr>
            </a:lvl1pPr>
            <a:lvl2pPr algn="l" rtl="0" eaLnBrk="0" fontAlgn="base" hangingPunct="0">
              <a:spcBef>
                <a:spcPct val="0"/>
              </a:spcBef>
              <a:spcAft>
                <a:spcPct val="0"/>
              </a:spcAft>
              <a:defRPr sz="3600">
                <a:solidFill>
                  <a:srgbClr val="FFFFFF"/>
                </a:solidFill>
                <a:latin typeface="Arial" charset="0"/>
                <a:ea typeface="ＭＳ Ｐゴシック" charset="-128"/>
              </a:defRPr>
            </a:lvl2pPr>
            <a:lvl3pPr algn="l" rtl="0" eaLnBrk="0" fontAlgn="base" hangingPunct="0">
              <a:spcBef>
                <a:spcPct val="0"/>
              </a:spcBef>
              <a:spcAft>
                <a:spcPct val="0"/>
              </a:spcAft>
              <a:defRPr sz="3600">
                <a:solidFill>
                  <a:srgbClr val="FFFFFF"/>
                </a:solidFill>
                <a:latin typeface="Arial" charset="0"/>
                <a:ea typeface="ＭＳ Ｐゴシック" charset="-128"/>
              </a:defRPr>
            </a:lvl3pPr>
            <a:lvl4pPr algn="l" rtl="0" eaLnBrk="0" fontAlgn="base" hangingPunct="0">
              <a:spcBef>
                <a:spcPct val="0"/>
              </a:spcBef>
              <a:spcAft>
                <a:spcPct val="0"/>
              </a:spcAft>
              <a:defRPr sz="3600">
                <a:solidFill>
                  <a:srgbClr val="FFFFFF"/>
                </a:solidFill>
                <a:latin typeface="Arial" charset="0"/>
                <a:ea typeface="ＭＳ Ｐゴシック" charset="-128"/>
              </a:defRPr>
            </a:lvl4pPr>
            <a:lvl5pPr algn="l" rtl="0" eaLnBrk="0" fontAlgn="base" hangingPunct="0">
              <a:spcBef>
                <a:spcPct val="0"/>
              </a:spcBef>
              <a:spcAft>
                <a:spcPct val="0"/>
              </a:spcAft>
              <a:defRPr sz="3600">
                <a:solidFill>
                  <a:srgbClr val="FFFFFF"/>
                </a:solidFill>
                <a:latin typeface="Arial" charset="0"/>
                <a:ea typeface="ＭＳ Ｐゴシック" charset="-128"/>
              </a:defRPr>
            </a:lvl5pPr>
            <a:lvl6pPr marL="457200" algn="l" rtl="0" fontAlgn="base">
              <a:spcBef>
                <a:spcPct val="0"/>
              </a:spcBef>
              <a:spcAft>
                <a:spcPct val="0"/>
              </a:spcAft>
              <a:defRPr sz="3600">
                <a:solidFill>
                  <a:srgbClr val="FFFFFF"/>
                </a:solidFill>
                <a:latin typeface="Arial" charset="0"/>
              </a:defRPr>
            </a:lvl6pPr>
            <a:lvl7pPr marL="914400" algn="l" rtl="0" fontAlgn="base">
              <a:spcBef>
                <a:spcPct val="0"/>
              </a:spcBef>
              <a:spcAft>
                <a:spcPct val="0"/>
              </a:spcAft>
              <a:defRPr sz="3600">
                <a:solidFill>
                  <a:srgbClr val="FFFFFF"/>
                </a:solidFill>
                <a:latin typeface="Arial" charset="0"/>
              </a:defRPr>
            </a:lvl7pPr>
            <a:lvl8pPr marL="1371600" algn="l" rtl="0" fontAlgn="base">
              <a:spcBef>
                <a:spcPct val="0"/>
              </a:spcBef>
              <a:spcAft>
                <a:spcPct val="0"/>
              </a:spcAft>
              <a:defRPr sz="3600">
                <a:solidFill>
                  <a:srgbClr val="FFFFFF"/>
                </a:solidFill>
                <a:latin typeface="Arial" charset="0"/>
              </a:defRPr>
            </a:lvl8pPr>
            <a:lvl9pPr marL="1828800" algn="l" rtl="0" fontAlgn="base">
              <a:spcBef>
                <a:spcPct val="0"/>
              </a:spcBef>
              <a:spcAft>
                <a:spcPct val="0"/>
              </a:spcAft>
              <a:defRPr sz="3600">
                <a:solidFill>
                  <a:srgbClr val="FFFFFF"/>
                </a:solidFill>
                <a:latin typeface="Arial" charset="0"/>
              </a:defRPr>
            </a:lvl9pPr>
          </a:lstStyle>
          <a:p>
            <a:r>
              <a:rPr lang="en-US" sz="4000" b="1" kern="0" dirty="0" smtClean="0">
                <a:solidFill>
                  <a:schemeClr val="tx1"/>
                </a:solidFill>
              </a:rPr>
              <a:t>Respirator selection, use, and care and Lab - Part II </a:t>
            </a:r>
            <a:endParaRPr lang="en-US" sz="4000" kern="0" dirty="0">
              <a:solidFill>
                <a:schemeClr val="tx1"/>
              </a:solidFill>
            </a:endParaRPr>
          </a:p>
        </p:txBody>
      </p:sp>
    </p:spTree>
    <p:extLst>
      <p:ext uri="{BB962C8B-B14F-4D97-AF65-F5344CB8AC3E}">
        <p14:creationId xmlns:p14="http://schemas.microsoft.com/office/powerpoint/2010/main" val="1043652523"/>
      </p:ext>
    </p:extLst>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3" y="26988"/>
            <a:ext cx="7066184" cy="1143000"/>
          </a:xfrm>
        </p:spPr>
        <p:txBody>
          <a:bodyPr/>
          <a:lstStyle/>
          <a:p>
            <a:r>
              <a:rPr lang="en-US" sz="3200" b="1" dirty="0" smtClean="0"/>
              <a:t>Module 6: </a:t>
            </a:r>
            <a:r>
              <a:rPr lang="en-US" sz="3200" b="1" dirty="0"/>
              <a:t>Respirator selection, use, and care and Lab - Part II: </a:t>
            </a:r>
            <a:endParaRPr lang="en-US" sz="2900" dirty="0"/>
          </a:p>
        </p:txBody>
      </p:sp>
      <p:sp>
        <p:nvSpPr>
          <p:cNvPr id="3" name="Content Placeholder 2"/>
          <p:cNvSpPr>
            <a:spLocks noGrp="1"/>
          </p:cNvSpPr>
          <p:nvPr>
            <p:ph idx="1"/>
          </p:nvPr>
        </p:nvSpPr>
        <p:spPr>
          <a:xfrm>
            <a:off x="274638" y="2112135"/>
            <a:ext cx="8564562" cy="4364865"/>
          </a:xfrm>
        </p:spPr>
        <p:txBody>
          <a:bodyPr/>
          <a:lstStyle/>
          <a:p>
            <a:r>
              <a:rPr lang="en-US" dirty="0"/>
              <a:t>Terminal Objective</a:t>
            </a:r>
          </a:p>
          <a:p>
            <a:pPr lvl="1"/>
            <a:r>
              <a:rPr lang="en-US" dirty="0"/>
              <a:t>Trainees will be able to demonstrate basic knowledge and use of proper respiratory protection equipment</a:t>
            </a:r>
          </a:p>
          <a:p>
            <a:endParaRPr lang="en-US" dirty="0"/>
          </a:p>
        </p:txBody>
      </p:sp>
    </p:spTree>
    <p:extLst>
      <p:ext uri="{BB962C8B-B14F-4D97-AF65-F5344CB8AC3E}">
        <p14:creationId xmlns:p14="http://schemas.microsoft.com/office/powerpoint/2010/main" val="3976456191"/>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3" y="26988"/>
            <a:ext cx="7066184" cy="1143000"/>
          </a:xfrm>
        </p:spPr>
        <p:txBody>
          <a:bodyPr/>
          <a:lstStyle/>
          <a:p>
            <a:r>
              <a:rPr lang="en-US" sz="3200" b="1" dirty="0" smtClean="0"/>
              <a:t>Module 6: </a:t>
            </a:r>
            <a:r>
              <a:rPr lang="en-US" sz="3200" b="1" dirty="0"/>
              <a:t>Respirator selection, use, and care and Lab - Part II</a:t>
            </a:r>
            <a:r>
              <a:rPr lang="en-US" sz="3200" b="1" dirty="0" smtClean="0"/>
              <a:t>:  </a:t>
            </a:r>
            <a:endParaRPr lang="en-US" sz="2900" dirty="0"/>
          </a:p>
        </p:txBody>
      </p:sp>
      <p:sp>
        <p:nvSpPr>
          <p:cNvPr id="3" name="Content Placeholder 2"/>
          <p:cNvSpPr>
            <a:spLocks noGrp="1"/>
          </p:cNvSpPr>
          <p:nvPr>
            <p:ph idx="1"/>
          </p:nvPr>
        </p:nvSpPr>
        <p:spPr>
          <a:xfrm>
            <a:off x="274638" y="1880315"/>
            <a:ext cx="8564562" cy="4596685"/>
          </a:xfrm>
        </p:spPr>
        <p:txBody>
          <a:bodyPr/>
          <a:lstStyle/>
          <a:p>
            <a:r>
              <a:rPr lang="en-US" dirty="0"/>
              <a:t>Enabling Objectives: </a:t>
            </a:r>
          </a:p>
          <a:p>
            <a:pPr lvl="1"/>
            <a:r>
              <a:rPr lang="en-US" sz="2400" dirty="0"/>
              <a:t>Identify basic types of PPE used to reduce health hazards associated with silica exposure</a:t>
            </a:r>
          </a:p>
          <a:p>
            <a:pPr lvl="1"/>
            <a:r>
              <a:rPr lang="en-US" sz="2400" dirty="0"/>
              <a:t>Identify importance of respiratory protection </a:t>
            </a:r>
          </a:p>
          <a:p>
            <a:pPr lvl="1"/>
            <a:r>
              <a:rPr lang="en-US" sz="2400" dirty="0"/>
              <a:t>Identify proper use of respiratory protection </a:t>
            </a:r>
          </a:p>
          <a:p>
            <a:pPr lvl="1"/>
            <a:r>
              <a:rPr lang="en-US" sz="2400" dirty="0"/>
              <a:t>Identify when to perform and how to perform a user seal check </a:t>
            </a:r>
          </a:p>
          <a:p>
            <a:pPr lvl="1"/>
            <a:r>
              <a:rPr lang="en-US" sz="2400" dirty="0"/>
              <a:t>Identify how to maintain and care for respiratory protection </a:t>
            </a:r>
          </a:p>
          <a:p>
            <a:pPr lvl="1"/>
            <a:r>
              <a:rPr lang="en-US" sz="2400" dirty="0"/>
              <a:t>Identify when it is time to replace/change a respirator</a:t>
            </a:r>
          </a:p>
        </p:txBody>
      </p:sp>
    </p:spTree>
    <p:extLst>
      <p:ext uri="{BB962C8B-B14F-4D97-AF65-F5344CB8AC3E}">
        <p14:creationId xmlns:p14="http://schemas.microsoft.com/office/powerpoint/2010/main" val="1551630876"/>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sz="3200" b="1" dirty="0"/>
              <a:t>Module 6: </a:t>
            </a:r>
            <a:r>
              <a:rPr lang="en-US" dirty="0" smtClean="0"/>
              <a:t>Importance </a:t>
            </a:r>
            <a:r>
              <a:rPr lang="en-US" dirty="0"/>
              <a:t>of respiratory protection </a:t>
            </a:r>
            <a:br>
              <a:rPr lang="en-US" dirty="0"/>
            </a:br>
            <a:endParaRPr lang="en-US" dirty="0"/>
          </a:p>
        </p:txBody>
      </p:sp>
      <p:sp>
        <p:nvSpPr>
          <p:cNvPr id="3" name="Content Placeholder 2"/>
          <p:cNvSpPr>
            <a:spLocks noGrp="1"/>
          </p:cNvSpPr>
          <p:nvPr>
            <p:ph idx="1"/>
          </p:nvPr>
        </p:nvSpPr>
        <p:spPr/>
        <p:txBody>
          <a:bodyPr/>
          <a:lstStyle/>
          <a:p>
            <a:r>
              <a:rPr lang="en-US" dirty="0"/>
              <a:t>Respirators are devices that protect employees from inhaling harmful substances, including chemical, biological, and radiological agents. These substances can be in the form of airborne vapors, gases, dust, fogs, fumes, mists, smokes, or sprays</a:t>
            </a:r>
          </a:p>
        </p:txBody>
      </p:sp>
    </p:spTree>
    <p:extLst>
      <p:ext uri="{BB962C8B-B14F-4D97-AF65-F5344CB8AC3E}">
        <p14:creationId xmlns:p14="http://schemas.microsoft.com/office/powerpoint/2010/main" val="2364398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1: </a:t>
            </a:r>
            <a:r>
              <a:rPr lang="en-US" sz="3200" b="1" dirty="0"/>
              <a:t>Introduction</a:t>
            </a:r>
            <a:endParaRPr lang="en-US" sz="3200" dirty="0"/>
          </a:p>
        </p:txBody>
      </p:sp>
      <p:sp>
        <p:nvSpPr>
          <p:cNvPr id="3" name="Content Placeholder 2"/>
          <p:cNvSpPr>
            <a:spLocks noGrp="1"/>
          </p:cNvSpPr>
          <p:nvPr>
            <p:ph idx="1"/>
          </p:nvPr>
        </p:nvSpPr>
        <p:spPr>
          <a:xfrm>
            <a:off x="200210" y="1947162"/>
            <a:ext cx="8564562" cy="4134662"/>
          </a:xfrm>
        </p:spPr>
        <p:txBody>
          <a:bodyPr/>
          <a:lstStyle/>
          <a:p>
            <a:pPr lvl="0"/>
            <a:r>
              <a:rPr lang="en-US" sz="3200" dirty="0"/>
              <a:t>Course Opening </a:t>
            </a:r>
          </a:p>
          <a:p>
            <a:pPr lvl="0"/>
            <a:r>
              <a:rPr lang="en-US" sz="3200" dirty="0"/>
              <a:t>Objectives</a:t>
            </a:r>
          </a:p>
          <a:p>
            <a:pPr lvl="0"/>
            <a:r>
              <a:rPr lang="en-US" sz="3200" dirty="0"/>
              <a:t>Introductions</a:t>
            </a:r>
          </a:p>
          <a:p>
            <a:pPr lvl="0"/>
            <a:r>
              <a:rPr lang="en-US" sz="3200" dirty="0"/>
              <a:t>Housekeeping</a:t>
            </a:r>
          </a:p>
          <a:p>
            <a:pPr lvl="0"/>
            <a:r>
              <a:rPr lang="en-US" sz="3200" dirty="0"/>
              <a:t>Pre-test   </a:t>
            </a:r>
          </a:p>
          <a:p>
            <a:endParaRPr lang="en-US" dirty="0"/>
          </a:p>
        </p:txBody>
      </p:sp>
    </p:spTree>
    <p:extLst>
      <p:ext uri="{BB962C8B-B14F-4D97-AF65-F5344CB8AC3E}">
        <p14:creationId xmlns:p14="http://schemas.microsoft.com/office/powerpoint/2010/main" val="19126653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sz="3200" dirty="0"/>
          </a:p>
        </p:txBody>
      </p:sp>
      <p:sp>
        <p:nvSpPr>
          <p:cNvPr id="3" name="Rectangle 2"/>
          <p:cNvSpPr/>
          <p:nvPr/>
        </p:nvSpPr>
        <p:spPr>
          <a:xfrm>
            <a:off x="305769" y="3467730"/>
            <a:ext cx="8612599" cy="1384995"/>
          </a:xfrm>
          <a:prstGeom prst="rect">
            <a:avLst/>
          </a:prstGeom>
        </p:spPr>
        <p:txBody>
          <a:bodyPr wrap="square">
            <a:spAutoFit/>
          </a:bodyPr>
          <a:lstStyle/>
          <a:p>
            <a:r>
              <a:rPr lang="en-US" sz="2800" dirty="0" smtClean="0"/>
              <a:t>Please click PLAY button or cut and paste link in to your browser to watch video on deadly dust </a:t>
            </a:r>
            <a:r>
              <a:rPr lang="en-US" sz="2800" dirty="0" smtClean="0">
                <a:hlinkClick r:id="rId3" tooltip="Link to YouTube video"/>
              </a:rPr>
              <a:t>https://youtu.be/oMduqVTFkBQ?t=145</a:t>
            </a:r>
            <a:endParaRPr lang="en-US" sz="2800" dirty="0"/>
          </a:p>
        </p:txBody>
      </p:sp>
    </p:spTree>
    <p:extLst>
      <p:ext uri="{BB962C8B-B14F-4D97-AF65-F5344CB8AC3E}">
        <p14:creationId xmlns:p14="http://schemas.microsoft.com/office/powerpoint/2010/main" val="3863916419"/>
      </p:ext>
    </p:extLst>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sz="3200" b="1" dirty="0"/>
              <a:t>Module 6: </a:t>
            </a:r>
            <a:r>
              <a:rPr lang="en-US" dirty="0" smtClean="0"/>
              <a:t>Importance </a:t>
            </a:r>
            <a:r>
              <a:rPr lang="en-US" dirty="0"/>
              <a:t>of respiratory </a:t>
            </a:r>
            <a:r>
              <a:rPr lang="en-US" dirty="0" smtClean="0"/>
              <a:t>protection  </a:t>
            </a:r>
            <a:r>
              <a:rPr lang="en-US" dirty="0"/>
              <a:t/>
            </a:r>
            <a:br>
              <a:rPr lang="en-US" dirty="0"/>
            </a:br>
            <a:endParaRPr lang="en-US" dirty="0"/>
          </a:p>
        </p:txBody>
      </p:sp>
      <p:sp>
        <p:nvSpPr>
          <p:cNvPr id="3" name="Content Placeholder 2"/>
          <p:cNvSpPr>
            <a:spLocks noGrp="1"/>
          </p:cNvSpPr>
          <p:nvPr>
            <p:ph idx="1"/>
          </p:nvPr>
        </p:nvSpPr>
        <p:spPr>
          <a:xfrm>
            <a:off x="274638" y="2099256"/>
            <a:ext cx="8564562" cy="4377744"/>
          </a:xfrm>
        </p:spPr>
        <p:txBody>
          <a:bodyPr/>
          <a:lstStyle/>
          <a:p>
            <a:r>
              <a:rPr lang="en-US" dirty="0"/>
              <a:t>Employers must supply employees with respirators when all preferred methods of protecting them from breathing contaminated air have been determined to be insufficient to reduce the contamination to nonhazardous levels.</a:t>
            </a:r>
          </a:p>
        </p:txBody>
      </p:sp>
    </p:spTree>
    <p:extLst>
      <p:ext uri="{BB962C8B-B14F-4D97-AF65-F5344CB8AC3E}">
        <p14:creationId xmlns:p14="http://schemas.microsoft.com/office/powerpoint/2010/main" val="3875083065"/>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64350" cy="1143000"/>
          </a:xfrm>
        </p:spPr>
        <p:txBody>
          <a:bodyPr/>
          <a:lstStyle/>
          <a:p>
            <a:r>
              <a:rPr lang="en-US" dirty="0"/>
              <a:t/>
            </a:r>
            <a:br>
              <a:rPr lang="en-US" dirty="0"/>
            </a:br>
            <a:r>
              <a:rPr lang="en-US" sz="3200" b="1" dirty="0"/>
              <a:t>Module 6: </a:t>
            </a:r>
            <a:r>
              <a:rPr lang="en-US" dirty="0" smtClean="0"/>
              <a:t>Importance </a:t>
            </a:r>
            <a:r>
              <a:rPr lang="en-US" dirty="0"/>
              <a:t>of respiratory </a:t>
            </a:r>
            <a:r>
              <a:rPr lang="en-US" dirty="0" smtClean="0"/>
              <a:t>protection   </a:t>
            </a:r>
            <a:r>
              <a:rPr lang="en-US" dirty="0"/>
              <a:t/>
            </a:r>
            <a:br>
              <a:rPr lang="en-US" dirty="0"/>
            </a:br>
            <a:endParaRPr lang="en-US" dirty="0"/>
          </a:p>
        </p:txBody>
      </p:sp>
      <p:sp>
        <p:nvSpPr>
          <p:cNvPr id="3" name="Content Placeholder 2"/>
          <p:cNvSpPr>
            <a:spLocks noGrp="1"/>
          </p:cNvSpPr>
          <p:nvPr>
            <p:ph idx="1"/>
          </p:nvPr>
        </p:nvSpPr>
        <p:spPr>
          <a:xfrm>
            <a:off x="274638" y="2215166"/>
            <a:ext cx="8564562" cy="4261834"/>
          </a:xfrm>
        </p:spPr>
        <p:txBody>
          <a:bodyPr/>
          <a:lstStyle/>
          <a:p>
            <a:r>
              <a:rPr lang="en-US" dirty="0"/>
              <a:t>Respirators provide protection from respiratory hazards only when they are properly selected and used properly </a:t>
            </a:r>
          </a:p>
        </p:txBody>
      </p:sp>
    </p:spTree>
    <p:extLst>
      <p:ext uri="{BB962C8B-B14F-4D97-AF65-F5344CB8AC3E}">
        <p14:creationId xmlns:p14="http://schemas.microsoft.com/office/powerpoint/2010/main" val="788357553"/>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3" y="603114"/>
            <a:ext cx="6864350" cy="566873"/>
          </a:xfrm>
        </p:spPr>
        <p:txBody>
          <a:bodyPr/>
          <a:lstStyle/>
          <a:p>
            <a:r>
              <a:rPr lang="en-US" sz="3200" b="1" dirty="0"/>
              <a:t>Module 6: </a:t>
            </a:r>
            <a:r>
              <a:rPr lang="en-US" dirty="0" smtClean="0"/>
              <a:t>Importance </a:t>
            </a:r>
            <a:r>
              <a:rPr lang="en-US" dirty="0"/>
              <a:t>of respiratory protection </a:t>
            </a:r>
            <a:br>
              <a:rPr lang="en-US" dirty="0"/>
            </a:br>
            <a:endParaRPr lang="en-US" dirty="0"/>
          </a:p>
        </p:txBody>
      </p:sp>
      <p:sp>
        <p:nvSpPr>
          <p:cNvPr id="3" name="Content Placeholder 2"/>
          <p:cNvSpPr>
            <a:spLocks noGrp="1"/>
          </p:cNvSpPr>
          <p:nvPr>
            <p:ph idx="1"/>
          </p:nvPr>
        </p:nvSpPr>
        <p:spPr>
          <a:xfrm>
            <a:off x="274638" y="2202287"/>
            <a:ext cx="8564562" cy="4274713"/>
          </a:xfrm>
        </p:spPr>
        <p:txBody>
          <a:bodyPr/>
          <a:lstStyle/>
          <a:p>
            <a:pPr>
              <a:buFont typeface="Arial" panose="020B0604020202020204" pitchFamily="34" charset="0"/>
              <a:buChar char="•"/>
            </a:pPr>
            <a:r>
              <a:rPr lang="en-US" dirty="0"/>
              <a:t>When employees are exposed to harmful airborne hazards, respirators reduce the risk of harm from both acute and chronic toxic </a:t>
            </a:r>
            <a:r>
              <a:rPr lang="en-US" dirty="0" smtClean="0"/>
              <a:t>effects.</a:t>
            </a:r>
            <a:endParaRPr lang="en-US" dirty="0"/>
          </a:p>
        </p:txBody>
      </p:sp>
    </p:spTree>
    <p:extLst>
      <p:ext uri="{BB962C8B-B14F-4D97-AF65-F5344CB8AC3E}">
        <p14:creationId xmlns:p14="http://schemas.microsoft.com/office/powerpoint/2010/main" val="1273500619"/>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7013"/>
            <a:ext cx="6864350" cy="1143000"/>
          </a:xfrm>
        </p:spPr>
        <p:txBody>
          <a:bodyPr/>
          <a:lstStyle/>
          <a:p>
            <a:r>
              <a:rPr lang="en-US" sz="3200" b="1" dirty="0"/>
              <a:t>Module 6: </a:t>
            </a:r>
            <a:r>
              <a:rPr lang="en-US" dirty="0" smtClean="0"/>
              <a:t>Basic </a:t>
            </a:r>
            <a:r>
              <a:rPr lang="en-US" dirty="0"/>
              <a:t>types of respirators</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Basic types of PPE used to reduce health hazards associated with silica exposure are as follows:</a:t>
            </a:r>
          </a:p>
        </p:txBody>
      </p:sp>
    </p:spTree>
    <p:extLst>
      <p:ext uri="{BB962C8B-B14F-4D97-AF65-F5344CB8AC3E}">
        <p14:creationId xmlns:p14="http://schemas.microsoft.com/office/powerpoint/2010/main" val="2027217319"/>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Module 6: </a:t>
            </a:r>
            <a:r>
              <a:rPr lang="en-US" dirty="0" smtClean="0"/>
              <a:t>Basic </a:t>
            </a:r>
            <a:r>
              <a:rPr lang="en-US" dirty="0"/>
              <a:t>types of respirator</a:t>
            </a:r>
          </a:p>
        </p:txBody>
      </p:sp>
      <p:sp>
        <p:nvSpPr>
          <p:cNvPr id="3" name="Content Placeholder 2"/>
          <p:cNvSpPr>
            <a:spLocks noGrp="1"/>
          </p:cNvSpPr>
          <p:nvPr>
            <p:ph idx="1"/>
          </p:nvPr>
        </p:nvSpPr>
        <p:spPr/>
        <p:txBody>
          <a:bodyPr/>
          <a:lstStyle/>
          <a:p>
            <a:r>
              <a:rPr lang="en-US" dirty="0"/>
              <a:t>An</a:t>
            </a:r>
            <a:r>
              <a:rPr lang="en-US" u="sng" dirty="0"/>
              <a:t> air-purifying respirator </a:t>
            </a:r>
            <a:r>
              <a:rPr lang="en-US" dirty="0"/>
              <a:t>(APR) is a respirator which removes contaminants from the air. </a:t>
            </a:r>
          </a:p>
          <a:p>
            <a:r>
              <a:rPr lang="en-US" dirty="0"/>
              <a:t>An </a:t>
            </a:r>
            <a:r>
              <a:rPr lang="en-US" u="sng" dirty="0"/>
              <a:t>atmosphere-supplying respirator</a:t>
            </a:r>
            <a:r>
              <a:rPr lang="en-US" dirty="0"/>
              <a:t>, or Supplied-air respirator (SAR), is one which provides clean breathing air from an uncontaminated source. </a:t>
            </a:r>
          </a:p>
        </p:txBody>
      </p:sp>
    </p:spTree>
    <p:extLst>
      <p:ext uri="{BB962C8B-B14F-4D97-AF65-F5344CB8AC3E}">
        <p14:creationId xmlns:p14="http://schemas.microsoft.com/office/powerpoint/2010/main" val="1921116249"/>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Module 6</a:t>
            </a:r>
            <a:r>
              <a:rPr lang="en-US" b="1" dirty="0"/>
              <a:t>: </a:t>
            </a:r>
            <a:r>
              <a:rPr lang="en-US" dirty="0" smtClean="0"/>
              <a:t>Basic </a:t>
            </a:r>
            <a:r>
              <a:rPr lang="en-US" dirty="0"/>
              <a:t>types of </a:t>
            </a:r>
            <a:r>
              <a:rPr lang="en-US" dirty="0" smtClean="0"/>
              <a:t>respirator </a:t>
            </a:r>
            <a:endParaRPr lang="en-US" dirty="0"/>
          </a:p>
        </p:txBody>
      </p:sp>
      <p:sp>
        <p:nvSpPr>
          <p:cNvPr id="3" name="Content Placeholder 2"/>
          <p:cNvSpPr>
            <a:spLocks noGrp="1"/>
          </p:cNvSpPr>
          <p:nvPr>
            <p:ph idx="1"/>
          </p:nvPr>
        </p:nvSpPr>
        <p:spPr>
          <a:xfrm>
            <a:off x="274638" y="2136338"/>
            <a:ext cx="8564562" cy="4340662"/>
          </a:xfrm>
        </p:spPr>
        <p:txBody>
          <a:bodyPr/>
          <a:lstStyle/>
          <a:p>
            <a:pPr>
              <a:buFont typeface="Arial" panose="020B0604020202020204" pitchFamily="34" charset="0"/>
              <a:buChar char="•"/>
            </a:pPr>
            <a:r>
              <a:rPr lang="en-US" dirty="0"/>
              <a:t>Atmosphere-supplying respirators are used to provide breathing air from a source independent of the ambient atmosphere. </a:t>
            </a:r>
            <a:endParaRPr lang="en-US" dirty="0" smtClean="0"/>
          </a:p>
          <a:p>
            <a:pPr>
              <a:buFont typeface="Arial" panose="020B0604020202020204" pitchFamily="34" charset="0"/>
              <a:buChar char="•"/>
            </a:pPr>
            <a:r>
              <a:rPr lang="en-US" dirty="0" smtClean="0"/>
              <a:t>These </a:t>
            </a:r>
            <a:r>
              <a:rPr lang="en-US" dirty="0"/>
              <a:t>respirators supply breathing air that are generally used in highly hazardous work environments.</a:t>
            </a:r>
          </a:p>
        </p:txBody>
      </p:sp>
      <p:sp>
        <p:nvSpPr>
          <p:cNvPr id="4" name="Rectangle 3"/>
          <p:cNvSpPr/>
          <p:nvPr/>
        </p:nvSpPr>
        <p:spPr>
          <a:xfrm>
            <a:off x="2286000" y="1905506"/>
            <a:ext cx="4572000" cy="461665"/>
          </a:xfrm>
          <a:prstGeom prst="rect">
            <a:avLst/>
          </a:prstGeom>
        </p:spPr>
        <p:txBody>
          <a:bodyPr>
            <a:spAutoFit/>
          </a:bodyPr>
          <a:lstStyle/>
          <a:p>
            <a:r>
              <a:rPr lang="en-US" dirty="0"/>
              <a:t>.</a:t>
            </a:r>
          </a:p>
        </p:txBody>
      </p:sp>
    </p:spTree>
    <p:extLst>
      <p:ext uri="{BB962C8B-B14F-4D97-AF65-F5344CB8AC3E}">
        <p14:creationId xmlns:p14="http://schemas.microsoft.com/office/powerpoint/2010/main" val="1566139777"/>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Module 6: </a:t>
            </a:r>
            <a:r>
              <a:rPr lang="en-US" dirty="0" smtClean="0"/>
              <a:t>Basic </a:t>
            </a:r>
            <a:r>
              <a:rPr lang="en-US" dirty="0"/>
              <a:t>types of </a:t>
            </a:r>
            <a:r>
              <a:rPr lang="en-US" dirty="0" smtClean="0"/>
              <a:t>respirator  </a:t>
            </a:r>
            <a:endParaRPr lang="en-US" dirty="0"/>
          </a:p>
        </p:txBody>
      </p:sp>
      <p:sp>
        <p:nvSpPr>
          <p:cNvPr id="3" name="Content Placeholder 2"/>
          <p:cNvSpPr>
            <a:spLocks noGrp="1"/>
          </p:cNvSpPr>
          <p:nvPr>
            <p:ph idx="1"/>
          </p:nvPr>
        </p:nvSpPr>
        <p:spPr/>
        <p:txBody>
          <a:bodyPr/>
          <a:lstStyle/>
          <a:p>
            <a:pPr marL="0" indent="0">
              <a:buNone/>
            </a:pPr>
            <a:r>
              <a:rPr lang="en-US" dirty="0"/>
              <a:t>The two types atmosphere supplying: </a:t>
            </a:r>
          </a:p>
          <a:p>
            <a:r>
              <a:rPr lang="en-US" sz="3200" dirty="0"/>
              <a:t>Self-contained breathing apparatus (SCBA) units, for which air is supplied from a tank (a cylinder of compressed air or oxygen).   </a:t>
            </a:r>
          </a:p>
          <a:p>
            <a:r>
              <a:rPr lang="en-US" sz="3200" dirty="0"/>
              <a:t>Supplied-air respirators (SARs) (also known as airline respirators), which receive air from a connecting hose. The source of air is either a pressurized cylinder or an air compressor.</a:t>
            </a:r>
          </a:p>
          <a:p>
            <a:endParaRPr lang="en-US" dirty="0"/>
          </a:p>
        </p:txBody>
      </p:sp>
    </p:spTree>
    <p:extLst>
      <p:ext uri="{BB962C8B-B14F-4D97-AF65-F5344CB8AC3E}">
        <p14:creationId xmlns:p14="http://schemas.microsoft.com/office/powerpoint/2010/main" val="2118607570"/>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Module 6: </a:t>
            </a:r>
            <a:r>
              <a:rPr lang="en-US" dirty="0" smtClean="0"/>
              <a:t>Basic </a:t>
            </a:r>
            <a:r>
              <a:rPr lang="en-US" dirty="0"/>
              <a:t>types of </a:t>
            </a:r>
            <a:r>
              <a:rPr lang="en-US" dirty="0" smtClean="0"/>
              <a:t>respirator   </a:t>
            </a:r>
            <a:endParaRPr lang="en-US" dirty="0"/>
          </a:p>
        </p:txBody>
      </p:sp>
      <p:sp>
        <p:nvSpPr>
          <p:cNvPr id="3" name="Content Placeholder 2"/>
          <p:cNvSpPr>
            <a:spLocks noGrp="1"/>
          </p:cNvSpPr>
          <p:nvPr>
            <p:ph idx="1"/>
          </p:nvPr>
        </p:nvSpPr>
        <p:spPr>
          <a:xfrm>
            <a:off x="274638" y="2253803"/>
            <a:ext cx="8564562" cy="4223197"/>
          </a:xfrm>
        </p:spPr>
        <p:txBody>
          <a:bodyPr/>
          <a:lstStyle/>
          <a:p>
            <a:r>
              <a:rPr lang="en-US" dirty="0"/>
              <a:t>An </a:t>
            </a:r>
            <a:r>
              <a:rPr lang="en-US" u="sng" dirty="0"/>
              <a:t>air-purifying respirator </a:t>
            </a:r>
            <a:r>
              <a:rPr lang="en-US" dirty="0"/>
              <a:t>(APR) is a respirator which removes contaminants from the air.</a:t>
            </a:r>
          </a:p>
          <a:p>
            <a:r>
              <a:rPr lang="en-US" sz="3200" dirty="0"/>
              <a:t>Filtering face piece</a:t>
            </a:r>
          </a:p>
          <a:p>
            <a:r>
              <a:rPr lang="en-US" sz="3200" dirty="0"/>
              <a:t>Elastomeric face piece</a:t>
            </a:r>
          </a:p>
          <a:p>
            <a:endParaRPr lang="en-US" dirty="0"/>
          </a:p>
        </p:txBody>
      </p:sp>
    </p:spTree>
    <p:extLst>
      <p:ext uri="{BB962C8B-B14F-4D97-AF65-F5344CB8AC3E}">
        <p14:creationId xmlns:p14="http://schemas.microsoft.com/office/powerpoint/2010/main" val="1328675145"/>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3" y="272374"/>
            <a:ext cx="6864350" cy="897614"/>
          </a:xfrm>
        </p:spPr>
        <p:txBody>
          <a:bodyPr/>
          <a:lstStyle/>
          <a:p>
            <a:r>
              <a:rPr lang="en-US" dirty="0"/>
              <a:t/>
            </a:r>
            <a:br>
              <a:rPr lang="en-US" dirty="0"/>
            </a:br>
            <a:r>
              <a:rPr lang="en-US" sz="3200" b="1" dirty="0"/>
              <a:t>Module 6: </a:t>
            </a:r>
            <a:r>
              <a:rPr lang="en-US" dirty="0" smtClean="0"/>
              <a:t>Proper </a:t>
            </a:r>
            <a:r>
              <a:rPr lang="en-US" dirty="0"/>
              <a:t>use of respiratory protection </a:t>
            </a:r>
            <a:br>
              <a:rPr lang="en-US" dirty="0"/>
            </a:br>
            <a:endParaRPr lang="en-US" dirty="0"/>
          </a:p>
        </p:txBody>
      </p:sp>
      <p:sp>
        <p:nvSpPr>
          <p:cNvPr id="3" name="Content Placeholder 2"/>
          <p:cNvSpPr>
            <a:spLocks noGrp="1"/>
          </p:cNvSpPr>
          <p:nvPr>
            <p:ph idx="1"/>
          </p:nvPr>
        </p:nvSpPr>
        <p:spPr>
          <a:xfrm>
            <a:off x="274638" y="2228045"/>
            <a:ext cx="8564562" cy="4248955"/>
          </a:xfrm>
        </p:spPr>
        <p:txBody>
          <a:bodyPr/>
          <a:lstStyle/>
          <a:p>
            <a:r>
              <a:rPr lang="en-US" dirty="0"/>
              <a:t>When the use of respirators is required a respiratory protection program must be established and </a:t>
            </a:r>
            <a:r>
              <a:rPr lang="en-US" dirty="0" smtClean="0"/>
              <a:t>maintained.</a:t>
            </a:r>
            <a:endParaRPr lang="en-US" dirty="0"/>
          </a:p>
        </p:txBody>
      </p:sp>
    </p:spTree>
    <p:extLst>
      <p:ext uri="{BB962C8B-B14F-4D97-AF65-F5344CB8AC3E}">
        <p14:creationId xmlns:p14="http://schemas.microsoft.com/office/powerpoint/2010/main" val="1335641030"/>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Module 6: </a:t>
            </a:r>
            <a:r>
              <a:rPr lang="en-US" dirty="0" smtClean="0"/>
              <a:t>Proper </a:t>
            </a:r>
            <a:r>
              <a:rPr lang="en-US" dirty="0"/>
              <a:t>use of respiratory protection </a:t>
            </a:r>
          </a:p>
        </p:txBody>
      </p:sp>
      <p:sp>
        <p:nvSpPr>
          <p:cNvPr id="3" name="Content Placeholder 2"/>
          <p:cNvSpPr>
            <a:spLocks noGrp="1"/>
          </p:cNvSpPr>
          <p:nvPr>
            <p:ph idx="1"/>
          </p:nvPr>
        </p:nvSpPr>
        <p:spPr>
          <a:xfrm>
            <a:off x="274638" y="2060620"/>
            <a:ext cx="8564562" cy="4416380"/>
          </a:xfrm>
        </p:spPr>
        <p:txBody>
          <a:bodyPr/>
          <a:lstStyle/>
          <a:p>
            <a:r>
              <a:rPr lang="en-US" dirty="0"/>
              <a:t>The respirator protection program must be written.</a:t>
            </a:r>
          </a:p>
          <a:p>
            <a:r>
              <a:rPr lang="en-US" dirty="0"/>
              <a:t>The program must have procedures specific to the work site</a:t>
            </a:r>
          </a:p>
          <a:p>
            <a:r>
              <a:rPr lang="en-US" dirty="0"/>
              <a:t>The program must be updated as necessary</a:t>
            </a:r>
          </a:p>
        </p:txBody>
      </p:sp>
    </p:spTree>
    <p:extLst>
      <p:ext uri="{BB962C8B-B14F-4D97-AF65-F5344CB8AC3E}">
        <p14:creationId xmlns:p14="http://schemas.microsoft.com/office/powerpoint/2010/main" val="3542277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dirty="0"/>
          </a:p>
        </p:txBody>
      </p:sp>
      <p:sp>
        <p:nvSpPr>
          <p:cNvPr id="3" name="Content Placeholder 2"/>
          <p:cNvSpPr>
            <a:spLocks noGrp="1"/>
          </p:cNvSpPr>
          <p:nvPr>
            <p:ph idx="1"/>
          </p:nvPr>
        </p:nvSpPr>
        <p:spPr>
          <a:xfrm>
            <a:off x="292745" y="2055295"/>
            <a:ext cx="8564562" cy="3838511"/>
          </a:xfrm>
        </p:spPr>
        <p:txBody>
          <a:bodyPr/>
          <a:lstStyle/>
          <a:p>
            <a:r>
              <a:rPr lang="en-US" dirty="0"/>
              <a:t>Workers are also being exposed to silica in new industries such as:</a:t>
            </a:r>
          </a:p>
          <a:p>
            <a:pPr marL="0" indent="0">
              <a:buNone/>
            </a:pPr>
            <a:r>
              <a:rPr lang="en-US" dirty="0"/>
              <a:t>	- stone or;</a:t>
            </a:r>
          </a:p>
          <a:p>
            <a:pPr marL="0" indent="0">
              <a:buNone/>
            </a:pPr>
            <a:r>
              <a:rPr lang="en-US" dirty="0"/>
              <a:t>	- artificial stone countertop 	   	  	  fabrication and;</a:t>
            </a:r>
          </a:p>
          <a:p>
            <a:pPr marL="0" indent="0">
              <a:buNone/>
            </a:pPr>
            <a:r>
              <a:rPr lang="en-US" dirty="0"/>
              <a:t>	- hydraulic fracturing.</a:t>
            </a:r>
          </a:p>
        </p:txBody>
      </p:sp>
    </p:spTree>
    <p:extLst>
      <p:ext uri="{BB962C8B-B14F-4D97-AF65-F5344CB8AC3E}">
        <p14:creationId xmlns:p14="http://schemas.microsoft.com/office/powerpoint/2010/main" val="101709041"/>
      </p:ext>
    </p:extLst>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Module 6: </a:t>
            </a:r>
            <a:r>
              <a:rPr lang="en-US" dirty="0" smtClean="0"/>
              <a:t>Proper </a:t>
            </a:r>
            <a:r>
              <a:rPr lang="en-US" dirty="0"/>
              <a:t>use of respiratory </a:t>
            </a:r>
            <a:r>
              <a:rPr lang="en-US" dirty="0" smtClean="0"/>
              <a:t>protection  </a:t>
            </a:r>
            <a:endParaRPr lang="en-US" dirty="0"/>
          </a:p>
        </p:txBody>
      </p:sp>
      <p:sp>
        <p:nvSpPr>
          <p:cNvPr id="3" name="Content Placeholder 2"/>
          <p:cNvSpPr>
            <a:spLocks noGrp="1"/>
          </p:cNvSpPr>
          <p:nvPr>
            <p:ph idx="1"/>
          </p:nvPr>
        </p:nvSpPr>
        <p:spPr>
          <a:xfrm>
            <a:off x="274638" y="2279560"/>
            <a:ext cx="8564562" cy="4197439"/>
          </a:xfrm>
        </p:spPr>
        <p:txBody>
          <a:bodyPr/>
          <a:lstStyle/>
          <a:p>
            <a:r>
              <a:rPr lang="en-US" dirty="0"/>
              <a:t>All requirements of the respiratory protection program must be followed by employees who wear a respirator </a:t>
            </a:r>
          </a:p>
        </p:txBody>
      </p:sp>
    </p:spTree>
    <p:extLst>
      <p:ext uri="{BB962C8B-B14F-4D97-AF65-F5344CB8AC3E}">
        <p14:creationId xmlns:p14="http://schemas.microsoft.com/office/powerpoint/2010/main" val="2173809707"/>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Module 6: </a:t>
            </a:r>
            <a:r>
              <a:rPr lang="en-US" dirty="0" smtClean="0"/>
              <a:t>Proper </a:t>
            </a:r>
            <a:r>
              <a:rPr lang="en-US" dirty="0"/>
              <a:t>use of respiratory </a:t>
            </a:r>
            <a:r>
              <a:rPr lang="en-US" dirty="0" smtClean="0"/>
              <a:t>protection   </a:t>
            </a:r>
            <a:endParaRPr lang="en-US" dirty="0"/>
          </a:p>
        </p:txBody>
      </p:sp>
      <p:sp>
        <p:nvSpPr>
          <p:cNvPr id="3" name="Content Placeholder 2"/>
          <p:cNvSpPr>
            <a:spLocks noGrp="1"/>
          </p:cNvSpPr>
          <p:nvPr>
            <p:ph idx="1"/>
          </p:nvPr>
        </p:nvSpPr>
        <p:spPr/>
        <p:txBody>
          <a:bodyPr/>
          <a:lstStyle/>
          <a:p>
            <a:r>
              <a:rPr lang="en-US" dirty="0"/>
              <a:t> A program administrator must be designated to run the program and evaluate its effectiveness. </a:t>
            </a:r>
          </a:p>
        </p:txBody>
      </p:sp>
    </p:spTree>
    <p:extLst>
      <p:ext uri="{BB962C8B-B14F-4D97-AF65-F5344CB8AC3E}">
        <p14:creationId xmlns:p14="http://schemas.microsoft.com/office/powerpoint/2010/main" val="400339168"/>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Module 6: </a:t>
            </a:r>
            <a:r>
              <a:rPr lang="en-US" dirty="0" smtClean="0"/>
              <a:t>Proper </a:t>
            </a:r>
            <a:r>
              <a:rPr lang="en-US" dirty="0"/>
              <a:t>use of respiratory </a:t>
            </a:r>
            <a:r>
              <a:rPr lang="en-US" dirty="0" smtClean="0"/>
              <a:t>protection    </a:t>
            </a:r>
            <a:endParaRPr lang="en-US" dirty="0"/>
          </a:p>
        </p:txBody>
      </p:sp>
      <p:sp>
        <p:nvSpPr>
          <p:cNvPr id="3" name="Content Placeholder 2"/>
          <p:cNvSpPr>
            <a:spLocks noGrp="1"/>
          </p:cNvSpPr>
          <p:nvPr>
            <p:ph idx="1"/>
          </p:nvPr>
        </p:nvSpPr>
        <p:spPr/>
        <p:txBody>
          <a:bodyPr/>
          <a:lstStyle/>
          <a:p>
            <a:r>
              <a:rPr lang="en-US" dirty="0"/>
              <a:t>Specific procedures are required to:</a:t>
            </a:r>
          </a:p>
          <a:p>
            <a:pPr marL="0" indent="0">
              <a:buNone/>
            </a:pPr>
            <a:endParaRPr lang="en-US" dirty="0"/>
          </a:p>
          <a:p>
            <a:pPr lvl="1"/>
            <a:r>
              <a:rPr lang="en-US" dirty="0"/>
              <a:t>Prevent leaks in the respirator </a:t>
            </a:r>
            <a:r>
              <a:rPr lang="en-US" dirty="0" smtClean="0"/>
              <a:t>face piece </a:t>
            </a:r>
            <a:r>
              <a:rPr lang="en-US" dirty="0"/>
              <a:t>seal.</a:t>
            </a:r>
          </a:p>
          <a:p>
            <a:pPr lvl="1"/>
            <a:endParaRPr lang="en-US" dirty="0"/>
          </a:p>
          <a:p>
            <a:pPr lvl="1"/>
            <a:r>
              <a:rPr lang="en-US" dirty="0"/>
              <a:t>Prevent employees from removing respirators in hazardous environments.</a:t>
            </a:r>
          </a:p>
        </p:txBody>
      </p:sp>
    </p:spTree>
    <p:extLst>
      <p:ext uri="{BB962C8B-B14F-4D97-AF65-F5344CB8AC3E}">
        <p14:creationId xmlns:p14="http://schemas.microsoft.com/office/powerpoint/2010/main" val="1669486515"/>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Module 6: </a:t>
            </a:r>
            <a:r>
              <a:rPr lang="en-US" dirty="0" smtClean="0"/>
              <a:t>Proper </a:t>
            </a:r>
            <a:r>
              <a:rPr lang="en-US" dirty="0"/>
              <a:t>use of respiratory </a:t>
            </a:r>
            <a:r>
              <a:rPr lang="en-US" dirty="0" smtClean="0"/>
              <a:t>protection     </a:t>
            </a:r>
            <a:endParaRPr lang="en-US" dirty="0"/>
          </a:p>
        </p:txBody>
      </p:sp>
      <p:sp>
        <p:nvSpPr>
          <p:cNvPr id="3" name="Content Placeholder 2"/>
          <p:cNvSpPr>
            <a:spLocks noGrp="1"/>
          </p:cNvSpPr>
          <p:nvPr>
            <p:ph idx="1"/>
          </p:nvPr>
        </p:nvSpPr>
        <p:spPr>
          <a:xfrm>
            <a:off x="274638" y="1918952"/>
            <a:ext cx="8564562" cy="4558048"/>
          </a:xfrm>
        </p:spPr>
        <p:txBody>
          <a:bodyPr/>
          <a:lstStyle/>
          <a:p>
            <a:pPr marL="0" indent="0">
              <a:buNone/>
            </a:pPr>
            <a:r>
              <a:rPr lang="en-US" dirty="0"/>
              <a:t>How to don a </a:t>
            </a:r>
            <a:r>
              <a:rPr lang="en-US" dirty="0" smtClean="0"/>
              <a:t>respirator:</a:t>
            </a:r>
            <a:endParaRPr lang="en-US" dirty="0"/>
          </a:p>
          <a:p>
            <a:pPr lvl="1"/>
            <a:r>
              <a:rPr lang="en-US" dirty="0"/>
              <a:t>Remove from container</a:t>
            </a:r>
          </a:p>
          <a:p>
            <a:pPr lvl="1"/>
            <a:r>
              <a:rPr lang="en-US" dirty="0"/>
              <a:t>Inspect</a:t>
            </a:r>
          </a:p>
          <a:p>
            <a:pPr lvl="1"/>
            <a:r>
              <a:rPr lang="en-US" dirty="0"/>
              <a:t>Loosen straps</a:t>
            </a:r>
          </a:p>
          <a:p>
            <a:pPr lvl="1"/>
            <a:r>
              <a:rPr lang="en-US" dirty="0"/>
              <a:t>Place on face</a:t>
            </a:r>
          </a:p>
          <a:p>
            <a:pPr lvl="1"/>
            <a:r>
              <a:rPr lang="en-US" dirty="0"/>
              <a:t>Pull straps over head</a:t>
            </a:r>
          </a:p>
          <a:p>
            <a:pPr lvl="1"/>
            <a:r>
              <a:rPr lang="en-US" dirty="0"/>
              <a:t>Tighten straps</a:t>
            </a:r>
          </a:p>
          <a:p>
            <a:pPr lvl="1"/>
            <a:r>
              <a:rPr lang="en-US" dirty="0"/>
              <a:t>Perform seal check</a:t>
            </a:r>
          </a:p>
        </p:txBody>
      </p:sp>
    </p:spTree>
    <p:extLst>
      <p:ext uri="{BB962C8B-B14F-4D97-AF65-F5344CB8AC3E}">
        <p14:creationId xmlns:p14="http://schemas.microsoft.com/office/powerpoint/2010/main" val="1687056981"/>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Module 6: </a:t>
            </a:r>
            <a:r>
              <a:rPr lang="en-US" dirty="0" smtClean="0"/>
              <a:t>Proper </a:t>
            </a:r>
            <a:r>
              <a:rPr lang="en-US" dirty="0"/>
              <a:t>use of respiratory </a:t>
            </a:r>
            <a:r>
              <a:rPr lang="en-US" dirty="0" smtClean="0"/>
              <a:t>protection      </a:t>
            </a:r>
            <a:endParaRPr lang="en-US" dirty="0"/>
          </a:p>
        </p:txBody>
      </p:sp>
      <p:sp>
        <p:nvSpPr>
          <p:cNvPr id="3" name="Content Placeholder 2"/>
          <p:cNvSpPr>
            <a:spLocks noGrp="1"/>
          </p:cNvSpPr>
          <p:nvPr>
            <p:ph idx="1"/>
          </p:nvPr>
        </p:nvSpPr>
        <p:spPr>
          <a:xfrm>
            <a:off x="274638" y="2292439"/>
            <a:ext cx="8564562" cy="4184561"/>
          </a:xfrm>
        </p:spPr>
        <p:txBody>
          <a:bodyPr/>
          <a:lstStyle/>
          <a:p>
            <a:r>
              <a:rPr lang="en-US" dirty="0"/>
              <a:t> User seal check must be performed  each time a worker put on a tight-fitting respirator. </a:t>
            </a:r>
          </a:p>
        </p:txBody>
      </p:sp>
    </p:spTree>
    <p:extLst>
      <p:ext uri="{BB962C8B-B14F-4D97-AF65-F5344CB8AC3E}">
        <p14:creationId xmlns:p14="http://schemas.microsoft.com/office/powerpoint/2010/main" val="3492978371"/>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Module 6: </a:t>
            </a:r>
            <a:r>
              <a:rPr lang="en-US" dirty="0" smtClean="0"/>
              <a:t>Proper </a:t>
            </a:r>
            <a:r>
              <a:rPr lang="en-US" dirty="0"/>
              <a:t>use of respiratory </a:t>
            </a:r>
            <a:r>
              <a:rPr lang="en-US" dirty="0" smtClean="0"/>
              <a:t>protection       </a:t>
            </a:r>
            <a:endParaRPr lang="en-US" dirty="0"/>
          </a:p>
        </p:txBody>
      </p:sp>
      <p:sp>
        <p:nvSpPr>
          <p:cNvPr id="3" name="Content Placeholder 2"/>
          <p:cNvSpPr>
            <a:spLocks noGrp="1"/>
          </p:cNvSpPr>
          <p:nvPr>
            <p:ph idx="1"/>
          </p:nvPr>
        </p:nvSpPr>
        <p:spPr>
          <a:xfrm>
            <a:off x="274638" y="2086377"/>
            <a:ext cx="8564562" cy="4390623"/>
          </a:xfrm>
        </p:spPr>
        <p:txBody>
          <a:bodyPr/>
          <a:lstStyle/>
          <a:p>
            <a:r>
              <a:rPr lang="en-US" dirty="0"/>
              <a:t>How to doff a respirator</a:t>
            </a:r>
          </a:p>
          <a:p>
            <a:pPr lvl="1"/>
            <a:r>
              <a:rPr lang="en-US" dirty="0"/>
              <a:t>Loosen straps</a:t>
            </a:r>
          </a:p>
          <a:p>
            <a:pPr lvl="1"/>
            <a:r>
              <a:rPr lang="en-US" dirty="0"/>
              <a:t>Pull straps over head</a:t>
            </a:r>
          </a:p>
          <a:p>
            <a:pPr lvl="1"/>
            <a:r>
              <a:rPr lang="en-US" dirty="0"/>
              <a:t>Lean forward and pull mask directly away from face downward</a:t>
            </a:r>
          </a:p>
          <a:p>
            <a:pPr lvl="1"/>
            <a:endParaRPr lang="en-US" dirty="0"/>
          </a:p>
        </p:txBody>
      </p:sp>
    </p:spTree>
    <p:extLst>
      <p:ext uri="{BB962C8B-B14F-4D97-AF65-F5344CB8AC3E}">
        <p14:creationId xmlns:p14="http://schemas.microsoft.com/office/powerpoint/2010/main" val="1595601696"/>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Module 6: </a:t>
            </a:r>
            <a:r>
              <a:rPr lang="en-US" dirty="0" smtClean="0"/>
              <a:t>Proper </a:t>
            </a:r>
            <a:r>
              <a:rPr lang="en-US" dirty="0"/>
              <a:t>use of respiratory </a:t>
            </a:r>
            <a:r>
              <a:rPr lang="en-US" dirty="0" smtClean="0"/>
              <a:t>protection        </a:t>
            </a:r>
            <a:endParaRPr lang="en-US" dirty="0"/>
          </a:p>
        </p:txBody>
      </p:sp>
      <p:sp>
        <p:nvSpPr>
          <p:cNvPr id="3" name="Content Placeholder 2"/>
          <p:cNvSpPr>
            <a:spLocks noGrp="1"/>
          </p:cNvSpPr>
          <p:nvPr>
            <p:ph idx="1"/>
          </p:nvPr>
        </p:nvSpPr>
        <p:spPr/>
        <p:txBody>
          <a:bodyPr/>
          <a:lstStyle/>
          <a:p>
            <a:pPr marL="0" indent="0">
              <a:buNone/>
            </a:pPr>
            <a:r>
              <a:rPr lang="en-US" dirty="0"/>
              <a:t>• Ensure that respirators operate effectively throughout the work shift.</a:t>
            </a:r>
          </a:p>
          <a:p>
            <a:pPr marL="0" indent="0">
              <a:buNone/>
            </a:pPr>
            <a:endParaRPr lang="en-US" dirty="0"/>
          </a:p>
          <a:p>
            <a:pPr marL="0" indent="0">
              <a:buNone/>
            </a:pPr>
            <a:r>
              <a:rPr lang="en-US" dirty="0"/>
              <a:t> • Protect employees entering IDLH atmospheres.</a:t>
            </a:r>
          </a:p>
        </p:txBody>
      </p:sp>
    </p:spTree>
    <p:extLst>
      <p:ext uri="{BB962C8B-B14F-4D97-AF65-F5344CB8AC3E}">
        <p14:creationId xmlns:p14="http://schemas.microsoft.com/office/powerpoint/2010/main" val="1417205507"/>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Module 6: </a:t>
            </a:r>
            <a:r>
              <a:rPr lang="en-US" dirty="0" smtClean="0"/>
              <a:t>Proper </a:t>
            </a:r>
            <a:r>
              <a:rPr lang="en-US" dirty="0"/>
              <a:t>use of respiratory </a:t>
            </a:r>
            <a:r>
              <a:rPr lang="en-US" dirty="0" smtClean="0"/>
              <a:t>protection         </a:t>
            </a:r>
            <a:endParaRPr lang="en-US" dirty="0"/>
          </a:p>
        </p:txBody>
      </p:sp>
      <p:sp>
        <p:nvSpPr>
          <p:cNvPr id="3" name="Content Placeholder 2"/>
          <p:cNvSpPr>
            <a:spLocks noGrp="1"/>
          </p:cNvSpPr>
          <p:nvPr>
            <p:ph idx="1"/>
          </p:nvPr>
        </p:nvSpPr>
        <p:spPr/>
        <p:txBody>
          <a:bodyPr/>
          <a:lstStyle/>
          <a:p>
            <a:pPr marL="0" indent="0">
              <a:buNone/>
            </a:pPr>
            <a:r>
              <a:rPr lang="en-US" dirty="0" smtClean="0"/>
              <a:t>Continuing </a:t>
            </a:r>
            <a:r>
              <a:rPr lang="en-US" dirty="0"/>
              <a:t>respirator </a:t>
            </a:r>
            <a:r>
              <a:rPr lang="en-US" dirty="0" smtClean="0"/>
              <a:t>effectiveness:</a:t>
            </a:r>
            <a:endParaRPr lang="en-US" dirty="0"/>
          </a:p>
          <a:p>
            <a:pPr marL="0" indent="0">
              <a:buNone/>
            </a:pPr>
            <a:r>
              <a:rPr lang="en-US" dirty="0"/>
              <a:t> </a:t>
            </a:r>
          </a:p>
          <a:p>
            <a:pPr lvl="1"/>
            <a:r>
              <a:rPr lang="en-US" dirty="0"/>
              <a:t>B</a:t>
            </a:r>
            <a:r>
              <a:rPr lang="en-US" dirty="0" smtClean="0"/>
              <a:t>e </a:t>
            </a:r>
            <a:r>
              <a:rPr lang="en-US" dirty="0"/>
              <a:t>aware of conditions in work areas where employees are using respirators.</a:t>
            </a:r>
          </a:p>
          <a:p>
            <a:pPr lvl="1"/>
            <a:endParaRPr lang="en-US" dirty="0"/>
          </a:p>
          <a:p>
            <a:pPr lvl="1"/>
            <a:r>
              <a:rPr lang="en-US" dirty="0"/>
              <a:t>L</a:t>
            </a:r>
            <a:r>
              <a:rPr lang="en-US" dirty="0" smtClean="0"/>
              <a:t>eave </a:t>
            </a:r>
            <a:r>
              <a:rPr lang="en-US" dirty="0"/>
              <a:t>the respirator use area to perform any activity that involves removing or adjusting a respirator </a:t>
            </a:r>
            <a:r>
              <a:rPr lang="en-US" dirty="0" smtClean="0"/>
              <a:t>face piece</a:t>
            </a:r>
            <a:endParaRPr lang="en-US" dirty="0"/>
          </a:p>
        </p:txBody>
      </p:sp>
    </p:spTree>
    <p:extLst>
      <p:ext uri="{BB962C8B-B14F-4D97-AF65-F5344CB8AC3E}">
        <p14:creationId xmlns:p14="http://schemas.microsoft.com/office/powerpoint/2010/main" val="3522726840"/>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sz="3200" b="1" dirty="0"/>
              <a:t>Module 6: </a:t>
            </a:r>
            <a:r>
              <a:rPr lang="en-US" dirty="0" smtClean="0"/>
              <a:t>Maintenance  </a:t>
            </a:r>
            <a:r>
              <a:rPr lang="en-US" dirty="0"/>
              <a:t>and care for respiratory protection </a:t>
            </a:r>
          </a:p>
        </p:txBody>
      </p:sp>
      <p:sp>
        <p:nvSpPr>
          <p:cNvPr id="3" name="Content Placeholder 2"/>
          <p:cNvSpPr>
            <a:spLocks noGrp="1"/>
          </p:cNvSpPr>
          <p:nvPr>
            <p:ph idx="1"/>
          </p:nvPr>
        </p:nvSpPr>
        <p:spPr>
          <a:xfrm>
            <a:off x="274638" y="2125014"/>
            <a:ext cx="8564562" cy="4351986"/>
          </a:xfrm>
        </p:spPr>
        <p:txBody>
          <a:bodyPr/>
          <a:lstStyle/>
          <a:p>
            <a:r>
              <a:rPr lang="en-US" dirty="0" smtClean="0"/>
              <a:t>Include respirator </a:t>
            </a:r>
            <a:r>
              <a:rPr lang="en-US" dirty="0"/>
              <a:t>care and maintenance as a part of your respiratory protection program.</a:t>
            </a:r>
          </a:p>
        </p:txBody>
      </p:sp>
    </p:spTree>
    <p:extLst>
      <p:ext uri="{BB962C8B-B14F-4D97-AF65-F5344CB8AC3E}">
        <p14:creationId xmlns:p14="http://schemas.microsoft.com/office/powerpoint/2010/main" val="1224571345"/>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sz="3200" b="1" dirty="0"/>
              <a:t>Module 6: </a:t>
            </a:r>
            <a:r>
              <a:rPr lang="en-US" dirty="0" smtClean="0"/>
              <a:t>Maintenance  </a:t>
            </a:r>
            <a:r>
              <a:rPr lang="en-US" dirty="0"/>
              <a:t>and care for respiratory </a:t>
            </a:r>
            <a:r>
              <a:rPr lang="en-US" dirty="0" smtClean="0"/>
              <a:t>protection  </a:t>
            </a:r>
            <a:endParaRPr lang="en-US" dirty="0"/>
          </a:p>
        </p:txBody>
      </p:sp>
      <p:sp>
        <p:nvSpPr>
          <p:cNvPr id="3" name="Content Placeholder 2"/>
          <p:cNvSpPr>
            <a:spLocks noGrp="1"/>
          </p:cNvSpPr>
          <p:nvPr>
            <p:ph idx="1"/>
          </p:nvPr>
        </p:nvSpPr>
        <p:spPr>
          <a:xfrm>
            <a:off x="274638" y="2086377"/>
            <a:ext cx="8564562" cy="4390623"/>
          </a:xfrm>
        </p:spPr>
        <p:txBody>
          <a:bodyPr/>
          <a:lstStyle/>
          <a:p>
            <a:pPr marL="0" indent="0">
              <a:lnSpc>
                <a:spcPct val="150000"/>
              </a:lnSpc>
              <a:buNone/>
            </a:pPr>
            <a:r>
              <a:rPr lang="en-US" b="1" dirty="0" smtClean="0"/>
              <a:t>Provide </a:t>
            </a:r>
            <a:r>
              <a:rPr lang="en-US" b="1" dirty="0"/>
              <a:t>for</a:t>
            </a:r>
            <a:r>
              <a:rPr lang="en-US" b="1" dirty="0" smtClean="0"/>
              <a:t>:</a:t>
            </a:r>
          </a:p>
          <a:p>
            <a:pPr lvl="1">
              <a:lnSpc>
                <a:spcPct val="150000"/>
              </a:lnSpc>
            </a:pPr>
            <a:r>
              <a:rPr lang="en-US" dirty="0" smtClean="0"/>
              <a:t>cleaning </a:t>
            </a:r>
            <a:r>
              <a:rPr lang="en-US" dirty="0"/>
              <a:t>and disinfection procedures </a:t>
            </a:r>
          </a:p>
          <a:p>
            <a:pPr lvl="1">
              <a:lnSpc>
                <a:spcPct val="150000"/>
              </a:lnSpc>
            </a:pPr>
            <a:r>
              <a:rPr lang="en-US" dirty="0" smtClean="0"/>
              <a:t>proper </a:t>
            </a:r>
            <a:r>
              <a:rPr lang="en-US" dirty="0"/>
              <a:t>storage </a:t>
            </a:r>
          </a:p>
          <a:p>
            <a:pPr lvl="1">
              <a:lnSpc>
                <a:spcPct val="150000"/>
              </a:lnSpc>
            </a:pPr>
            <a:r>
              <a:rPr lang="en-US" dirty="0" smtClean="0"/>
              <a:t>regular </a:t>
            </a:r>
            <a:r>
              <a:rPr lang="en-US" dirty="0"/>
              <a:t>inspections </a:t>
            </a:r>
          </a:p>
          <a:p>
            <a:pPr lvl="1">
              <a:lnSpc>
                <a:spcPct val="150000"/>
              </a:lnSpc>
            </a:pPr>
            <a:r>
              <a:rPr lang="en-US" dirty="0" smtClean="0"/>
              <a:t>repair </a:t>
            </a:r>
            <a:r>
              <a:rPr lang="en-US" dirty="0"/>
              <a:t>methods </a:t>
            </a:r>
          </a:p>
        </p:txBody>
      </p:sp>
    </p:spTree>
    <p:extLst>
      <p:ext uri="{BB962C8B-B14F-4D97-AF65-F5344CB8AC3E}">
        <p14:creationId xmlns:p14="http://schemas.microsoft.com/office/powerpoint/2010/main" val="1014915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sz="3200" dirty="0"/>
          </a:p>
        </p:txBody>
      </p:sp>
      <p:sp>
        <p:nvSpPr>
          <p:cNvPr id="3" name="Content Placeholder 2"/>
          <p:cNvSpPr>
            <a:spLocks noGrp="1"/>
          </p:cNvSpPr>
          <p:nvPr>
            <p:ph idx="1"/>
          </p:nvPr>
        </p:nvSpPr>
        <p:spPr>
          <a:xfrm>
            <a:off x="247477" y="1982868"/>
            <a:ext cx="8564562" cy="4073902"/>
          </a:xfrm>
        </p:spPr>
        <p:txBody>
          <a:bodyPr/>
          <a:lstStyle/>
          <a:p>
            <a:r>
              <a:rPr lang="en-US" sz="3200" dirty="0"/>
              <a:t>OSHA issued an updated final rule to control:</a:t>
            </a:r>
          </a:p>
          <a:p>
            <a:pPr marL="0" indent="0">
              <a:buNone/>
            </a:pPr>
            <a:r>
              <a:rPr lang="en-US" sz="3200" dirty="0"/>
              <a:t>	- lung cancer, silicosis, chronic  	   		  obstructive pulmonary disease and;</a:t>
            </a:r>
          </a:p>
          <a:p>
            <a:pPr marL="0" indent="0">
              <a:buNone/>
            </a:pPr>
            <a:r>
              <a:rPr lang="en-US" sz="3200" dirty="0"/>
              <a:t>	- kidney disease in America's workers by 	  limiting their exposure to respirable 	  	  crystalline silica. </a:t>
            </a:r>
            <a:endParaRPr lang="en-US" sz="2400" dirty="0"/>
          </a:p>
        </p:txBody>
      </p:sp>
    </p:spTree>
    <p:extLst>
      <p:ext uri="{BB962C8B-B14F-4D97-AF65-F5344CB8AC3E}">
        <p14:creationId xmlns:p14="http://schemas.microsoft.com/office/powerpoint/2010/main" val="752271827"/>
      </p:ext>
    </p:extLst>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sz="3200" b="1" dirty="0"/>
              <a:t>Module 6: </a:t>
            </a:r>
            <a:r>
              <a:rPr lang="en-US" dirty="0" smtClean="0"/>
              <a:t>Maintenance  </a:t>
            </a:r>
            <a:r>
              <a:rPr lang="en-US" dirty="0"/>
              <a:t>and care for respiratory </a:t>
            </a:r>
            <a:r>
              <a:rPr lang="en-US" dirty="0" smtClean="0"/>
              <a:t>protection   </a:t>
            </a:r>
            <a:endParaRPr lang="en-US" dirty="0"/>
          </a:p>
        </p:txBody>
      </p:sp>
      <p:sp>
        <p:nvSpPr>
          <p:cNvPr id="3" name="Content Placeholder 2"/>
          <p:cNvSpPr>
            <a:spLocks noGrp="1"/>
          </p:cNvSpPr>
          <p:nvPr>
            <p:ph idx="1"/>
          </p:nvPr>
        </p:nvSpPr>
        <p:spPr>
          <a:xfrm>
            <a:off x="261759" y="1641232"/>
            <a:ext cx="8564562" cy="4853354"/>
          </a:xfrm>
        </p:spPr>
        <p:txBody>
          <a:bodyPr/>
          <a:lstStyle/>
          <a:p>
            <a:pPr marL="0" indent="0">
              <a:buNone/>
            </a:pPr>
            <a:r>
              <a:rPr lang="en-US" b="1" dirty="0" smtClean="0"/>
              <a:t>Store </a:t>
            </a:r>
            <a:r>
              <a:rPr lang="en-US" b="1" dirty="0"/>
              <a:t>respirators in a manner </a:t>
            </a:r>
            <a:r>
              <a:rPr lang="en-US" b="1" dirty="0" smtClean="0"/>
              <a:t>that protects them from:</a:t>
            </a:r>
          </a:p>
          <a:p>
            <a:pPr lvl="1">
              <a:buFont typeface="Arial" panose="020B0604020202020204" pitchFamily="34" charset="0"/>
              <a:buChar char="•"/>
            </a:pPr>
            <a:r>
              <a:rPr lang="en-US" dirty="0" smtClean="0"/>
              <a:t>Dust;</a:t>
            </a:r>
          </a:p>
          <a:p>
            <a:pPr lvl="1">
              <a:buFont typeface="Arial" panose="020B0604020202020204" pitchFamily="34" charset="0"/>
              <a:buChar char="•"/>
            </a:pPr>
            <a:r>
              <a:rPr lang="en-US" dirty="0" smtClean="0"/>
              <a:t>Sunlight;</a:t>
            </a:r>
          </a:p>
          <a:p>
            <a:pPr lvl="1">
              <a:buFont typeface="Arial" panose="020B0604020202020204" pitchFamily="34" charset="0"/>
              <a:buChar char="•"/>
            </a:pPr>
            <a:r>
              <a:rPr lang="en-US" dirty="0" smtClean="0"/>
              <a:t>Extreme temperatures;</a:t>
            </a:r>
          </a:p>
          <a:p>
            <a:pPr lvl="1">
              <a:buFont typeface="Arial" panose="020B0604020202020204" pitchFamily="34" charset="0"/>
              <a:buChar char="•"/>
            </a:pPr>
            <a:r>
              <a:rPr lang="en-US" dirty="0" smtClean="0"/>
              <a:t>Excessive moisture;</a:t>
            </a:r>
          </a:p>
          <a:p>
            <a:pPr lvl="1">
              <a:buFont typeface="Arial" panose="020B0604020202020204" pitchFamily="34" charset="0"/>
              <a:buChar char="•"/>
            </a:pPr>
            <a:r>
              <a:rPr lang="en-US" dirty="0" smtClean="0"/>
              <a:t>Contamination;</a:t>
            </a:r>
          </a:p>
          <a:p>
            <a:pPr lvl="1">
              <a:buFont typeface="Arial" panose="020B0604020202020204" pitchFamily="34" charset="0"/>
              <a:buChar char="•"/>
            </a:pPr>
            <a:r>
              <a:rPr lang="en-US" dirty="0" smtClean="0"/>
              <a:t>Damaging </a:t>
            </a:r>
            <a:r>
              <a:rPr lang="en-US" dirty="0"/>
              <a:t>chemicals, or other destructive conditions. </a:t>
            </a:r>
          </a:p>
        </p:txBody>
      </p:sp>
    </p:spTree>
    <p:extLst>
      <p:ext uri="{BB962C8B-B14F-4D97-AF65-F5344CB8AC3E}">
        <p14:creationId xmlns:p14="http://schemas.microsoft.com/office/powerpoint/2010/main" val="864884279"/>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Module 6</a:t>
            </a:r>
            <a:r>
              <a:rPr lang="en-US" b="1" dirty="0"/>
              <a:t>: </a:t>
            </a:r>
            <a:r>
              <a:rPr lang="en-US" dirty="0" smtClean="0"/>
              <a:t>Maintenance  </a:t>
            </a:r>
            <a:r>
              <a:rPr lang="en-US" dirty="0"/>
              <a:t>and care for respiratory protection </a:t>
            </a:r>
          </a:p>
        </p:txBody>
      </p:sp>
      <p:sp>
        <p:nvSpPr>
          <p:cNvPr id="3" name="Content Placeholder 2"/>
          <p:cNvSpPr>
            <a:spLocks noGrp="1"/>
          </p:cNvSpPr>
          <p:nvPr>
            <p:ph idx="1"/>
          </p:nvPr>
        </p:nvSpPr>
        <p:spPr>
          <a:xfrm>
            <a:off x="164123" y="1813280"/>
            <a:ext cx="8698524" cy="4810259"/>
          </a:xfrm>
        </p:spPr>
        <p:txBody>
          <a:bodyPr/>
          <a:lstStyle/>
          <a:p>
            <a:pPr marL="0" indent="0">
              <a:buNone/>
            </a:pPr>
            <a:r>
              <a:rPr lang="en-US" b="1" dirty="0"/>
              <a:t>All respirator inspections must include</a:t>
            </a:r>
            <a:r>
              <a:rPr lang="en-US" b="1" dirty="0" smtClean="0"/>
              <a:t>:</a:t>
            </a:r>
          </a:p>
          <a:p>
            <a:pPr lvl="1">
              <a:buFont typeface="Arial" panose="020B0604020202020204" pitchFamily="34" charset="0"/>
              <a:buChar char="•"/>
            </a:pPr>
            <a:r>
              <a:rPr lang="en-US" dirty="0" smtClean="0"/>
              <a:t>A </a:t>
            </a:r>
            <a:r>
              <a:rPr lang="en-US" dirty="0"/>
              <a:t>check of respirator </a:t>
            </a:r>
            <a:r>
              <a:rPr lang="en-US" dirty="0" smtClean="0"/>
              <a:t>function;</a:t>
            </a:r>
          </a:p>
          <a:p>
            <a:pPr lvl="1">
              <a:buFont typeface="Arial" panose="020B0604020202020204" pitchFamily="34" charset="0"/>
              <a:buChar char="•"/>
            </a:pPr>
            <a:r>
              <a:rPr lang="en-US" dirty="0" smtClean="0"/>
              <a:t>Tightness </a:t>
            </a:r>
            <a:r>
              <a:rPr lang="en-US" dirty="0"/>
              <a:t>of </a:t>
            </a:r>
            <a:r>
              <a:rPr lang="en-US" dirty="0" smtClean="0"/>
              <a:t>connections, and the;</a:t>
            </a:r>
          </a:p>
          <a:p>
            <a:pPr lvl="1">
              <a:buFont typeface="Arial" panose="020B0604020202020204" pitchFamily="34" charset="0"/>
              <a:buChar char="•"/>
            </a:pPr>
            <a:r>
              <a:rPr lang="en-US" dirty="0" smtClean="0"/>
              <a:t>Condition </a:t>
            </a:r>
            <a:r>
              <a:rPr lang="en-US" dirty="0"/>
              <a:t>of the various </a:t>
            </a:r>
            <a:r>
              <a:rPr lang="en-US" dirty="0" smtClean="0"/>
              <a:t>parts (including</a:t>
            </a:r>
            <a:r>
              <a:rPr lang="en-US" dirty="0"/>
              <a:t>, but not limited to the </a:t>
            </a:r>
            <a:r>
              <a:rPr lang="en-US" dirty="0" smtClean="0"/>
              <a:t>face piece</a:t>
            </a:r>
            <a:r>
              <a:rPr lang="en-US" dirty="0"/>
              <a:t>, head straps, valves, connecting tubes, and cartridges, canisters, or filters</a:t>
            </a:r>
            <a:r>
              <a:rPr lang="en-US" dirty="0" smtClean="0"/>
              <a:t>.) </a:t>
            </a:r>
            <a:endParaRPr lang="en-US" dirty="0"/>
          </a:p>
        </p:txBody>
      </p:sp>
    </p:spTree>
    <p:extLst>
      <p:ext uri="{BB962C8B-B14F-4D97-AF65-F5344CB8AC3E}">
        <p14:creationId xmlns:p14="http://schemas.microsoft.com/office/powerpoint/2010/main" val="2013730134"/>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Module 6: </a:t>
            </a:r>
            <a:r>
              <a:rPr lang="en-US" dirty="0" smtClean="0"/>
              <a:t>Maintenance  </a:t>
            </a:r>
            <a:r>
              <a:rPr lang="en-US" dirty="0"/>
              <a:t>and care for respiratory </a:t>
            </a:r>
            <a:r>
              <a:rPr lang="en-US" dirty="0" smtClean="0"/>
              <a:t>protection  </a:t>
            </a:r>
            <a:endParaRPr lang="en-US" dirty="0"/>
          </a:p>
        </p:txBody>
      </p:sp>
      <p:sp>
        <p:nvSpPr>
          <p:cNvPr id="3" name="Content Placeholder 2"/>
          <p:cNvSpPr>
            <a:spLocks noGrp="1"/>
          </p:cNvSpPr>
          <p:nvPr>
            <p:ph idx="1"/>
          </p:nvPr>
        </p:nvSpPr>
        <p:spPr>
          <a:xfrm>
            <a:off x="236001" y="2176530"/>
            <a:ext cx="8564562" cy="4223197"/>
          </a:xfrm>
        </p:spPr>
        <p:txBody>
          <a:bodyPr/>
          <a:lstStyle/>
          <a:p>
            <a:r>
              <a:rPr lang="en-US" dirty="0"/>
              <a:t>If a respirator does not pass inspection, you must remove the respirator from service and discard, repair, or adjust it</a:t>
            </a:r>
            <a:r>
              <a:rPr lang="en-US" dirty="0" smtClean="0"/>
              <a:t>.</a:t>
            </a:r>
          </a:p>
          <a:p>
            <a:r>
              <a:rPr lang="en-US" dirty="0" smtClean="0"/>
              <a:t>Tagging </a:t>
            </a:r>
            <a:r>
              <a:rPr lang="en-US" dirty="0"/>
              <a:t>out-of-service respirators is a good means for ensuring that defective respirators are not inadvertently used. </a:t>
            </a:r>
          </a:p>
        </p:txBody>
      </p:sp>
    </p:spTree>
    <p:extLst>
      <p:ext uri="{BB962C8B-B14F-4D97-AF65-F5344CB8AC3E}">
        <p14:creationId xmlns:p14="http://schemas.microsoft.com/office/powerpoint/2010/main" val="1552800234"/>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Module 6: </a:t>
            </a:r>
            <a:r>
              <a:rPr lang="en-US" dirty="0" smtClean="0"/>
              <a:t>Respirator </a:t>
            </a:r>
            <a:r>
              <a:rPr lang="en-US" dirty="0"/>
              <a:t>Exercise</a:t>
            </a:r>
          </a:p>
        </p:txBody>
      </p:sp>
      <p:sp>
        <p:nvSpPr>
          <p:cNvPr id="3" name="Content Placeholder 2"/>
          <p:cNvSpPr>
            <a:spLocks noGrp="1"/>
          </p:cNvSpPr>
          <p:nvPr>
            <p:ph idx="1"/>
          </p:nvPr>
        </p:nvSpPr>
        <p:spPr>
          <a:xfrm>
            <a:off x="261760" y="2123897"/>
            <a:ext cx="8564562" cy="3336746"/>
          </a:xfrm>
        </p:spPr>
        <p:txBody>
          <a:bodyPr/>
          <a:lstStyle/>
          <a:p>
            <a:r>
              <a:rPr lang="en-US" dirty="0"/>
              <a:t>Respirator identification </a:t>
            </a:r>
            <a:r>
              <a:rPr lang="en-US"/>
              <a:t>and </a:t>
            </a:r>
            <a:r>
              <a:rPr lang="en-US" smtClean="0"/>
              <a:t>inspection.</a:t>
            </a:r>
            <a:endParaRPr lang="en-US" dirty="0"/>
          </a:p>
        </p:txBody>
      </p:sp>
    </p:spTree>
    <p:extLst>
      <p:ext uri="{BB962C8B-B14F-4D97-AF65-F5344CB8AC3E}">
        <p14:creationId xmlns:p14="http://schemas.microsoft.com/office/powerpoint/2010/main" val="228128286"/>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3" y="26988"/>
            <a:ext cx="7066184" cy="1143000"/>
          </a:xfrm>
        </p:spPr>
        <p:txBody>
          <a:bodyPr/>
          <a:lstStyle/>
          <a:p>
            <a:r>
              <a:rPr lang="en-US" sz="3200" b="1" dirty="0" smtClean="0"/>
              <a:t>Module 6: </a:t>
            </a:r>
            <a:r>
              <a:rPr lang="en-US" sz="3200" b="1" dirty="0"/>
              <a:t>Respirator selection, use, and care and Lab - Part II</a:t>
            </a:r>
            <a:r>
              <a:rPr lang="en-US" sz="3200" b="1" dirty="0" smtClean="0"/>
              <a:t>:   </a:t>
            </a:r>
            <a:endParaRPr lang="en-US" sz="2900" dirty="0"/>
          </a:p>
        </p:txBody>
      </p:sp>
      <p:sp>
        <p:nvSpPr>
          <p:cNvPr id="3" name="Content Placeholder 2"/>
          <p:cNvSpPr>
            <a:spLocks noGrp="1"/>
          </p:cNvSpPr>
          <p:nvPr>
            <p:ph idx="1"/>
          </p:nvPr>
        </p:nvSpPr>
        <p:spPr/>
        <p:txBody>
          <a:bodyPr/>
          <a:lstStyle/>
          <a:p>
            <a:r>
              <a:rPr lang="en-US" dirty="0"/>
              <a:t>Summary: </a:t>
            </a:r>
          </a:p>
          <a:p>
            <a:pPr lvl="1"/>
            <a:r>
              <a:rPr lang="en-US" sz="2400" dirty="0"/>
              <a:t>Identify basic types of PPE used to reduce health hazards associated with silica exposure</a:t>
            </a:r>
          </a:p>
          <a:p>
            <a:pPr lvl="1"/>
            <a:r>
              <a:rPr lang="en-US" sz="2400" dirty="0"/>
              <a:t>Identify importance of respiratory protection </a:t>
            </a:r>
          </a:p>
          <a:p>
            <a:pPr lvl="1"/>
            <a:r>
              <a:rPr lang="en-US" sz="2400" dirty="0"/>
              <a:t>Identify proper use of respiratory protection </a:t>
            </a:r>
          </a:p>
          <a:p>
            <a:pPr lvl="1"/>
            <a:r>
              <a:rPr lang="en-US" sz="2400" dirty="0"/>
              <a:t>Identify when to perform and how to perform a user seal check </a:t>
            </a:r>
          </a:p>
          <a:p>
            <a:pPr lvl="1"/>
            <a:r>
              <a:rPr lang="en-US" sz="2400" dirty="0"/>
              <a:t>Identify how to maintain and care for respiratory protection </a:t>
            </a:r>
          </a:p>
          <a:p>
            <a:pPr lvl="1"/>
            <a:r>
              <a:rPr lang="en-US" sz="2400" dirty="0"/>
              <a:t>Identify when it is time to replace/change a respirator</a:t>
            </a:r>
          </a:p>
        </p:txBody>
      </p:sp>
    </p:spTree>
    <p:extLst>
      <p:ext uri="{BB962C8B-B14F-4D97-AF65-F5344CB8AC3E}">
        <p14:creationId xmlns:p14="http://schemas.microsoft.com/office/powerpoint/2010/main" val="2018622840"/>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6 : Respirator selection, use, and care and Lab-Part II: </a:t>
            </a:r>
            <a:endParaRPr lang="en-US" sz="3200" dirty="0"/>
          </a:p>
        </p:txBody>
      </p:sp>
      <p:sp>
        <p:nvSpPr>
          <p:cNvPr id="3" name="Content Placeholder 2"/>
          <p:cNvSpPr>
            <a:spLocks noGrp="1"/>
          </p:cNvSpPr>
          <p:nvPr>
            <p:ph idx="1"/>
          </p:nvPr>
        </p:nvSpPr>
        <p:spPr>
          <a:xfrm>
            <a:off x="255387" y="3027515"/>
            <a:ext cx="8564562" cy="3016348"/>
          </a:xfrm>
        </p:spPr>
        <p:txBody>
          <a:bodyPr/>
          <a:lstStyle/>
          <a:p>
            <a:pPr marL="457200" lvl="1" indent="0" algn="ctr">
              <a:buNone/>
            </a:pPr>
            <a:r>
              <a:rPr lang="en-US" sz="4400" dirty="0"/>
              <a:t>Any Questions? </a:t>
            </a:r>
          </a:p>
          <a:p>
            <a:endParaRPr lang="en-US" dirty="0"/>
          </a:p>
        </p:txBody>
      </p:sp>
    </p:spTree>
    <p:extLst>
      <p:ext uri="{BB962C8B-B14F-4D97-AF65-F5344CB8AC3E}">
        <p14:creationId xmlns:p14="http://schemas.microsoft.com/office/powerpoint/2010/main" val="2489184969"/>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ctrTitle"/>
          </p:nvPr>
        </p:nvSpPr>
        <p:spPr>
          <a:xfrm>
            <a:off x="0" y="-1"/>
            <a:ext cx="6772940" cy="1457865"/>
          </a:xfrm>
          <a:solidFill>
            <a:srgbClr val="003300"/>
          </a:solidFill>
        </p:spPr>
        <p:txBody>
          <a:bodyPr/>
          <a:lstStyle/>
          <a:p>
            <a:pPr algn="l" eaLnBrk="1" hangingPunct="1">
              <a:defRPr/>
            </a:pPr>
            <a:r>
              <a:rPr lang="en-US" b="1" dirty="0">
                <a:solidFill>
                  <a:schemeClr val="bg1">
                    <a:lumMod val="20000"/>
                    <a:lumOff val="80000"/>
                  </a:schemeClr>
                </a:solidFill>
              </a:rPr>
              <a:t>USF OTI </a:t>
            </a:r>
            <a:r>
              <a:rPr lang="en-US" b="1">
                <a:solidFill>
                  <a:schemeClr val="bg1">
                    <a:lumMod val="20000"/>
                    <a:lumOff val="80000"/>
                  </a:schemeClr>
                </a:solidFill>
              </a:rPr>
              <a:t>Education </a:t>
            </a:r>
            <a:r>
              <a:rPr lang="en-US" b="1" smtClean="0">
                <a:solidFill>
                  <a:schemeClr val="bg1">
                    <a:lumMod val="20000"/>
                    <a:lumOff val="80000"/>
                  </a:schemeClr>
                </a:solidFill>
              </a:rPr>
              <a:t>Center </a:t>
            </a:r>
            <a:r>
              <a:rPr lang="en-US" b="1" dirty="0">
                <a:solidFill>
                  <a:schemeClr val="bg1">
                    <a:lumMod val="20000"/>
                    <a:lumOff val="80000"/>
                  </a:schemeClr>
                </a:solidFill>
              </a:rPr>
              <a:t/>
            </a:r>
            <a:br>
              <a:rPr lang="en-US" b="1" dirty="0">
                <a:solidFill>
                  <a:schemeClr val="bg1">
                    <a:lumMod val="20000"/>
                    <a:lumOff val="80000"/>
                  </a:schemeClr>
                </a:solidFill>
              </a:rPr>
            </a:br>
            <a:r>
              <a:rPr lang="en-US" altLang="en-US" sz="1800" b="1" dirty="0" err="1">
                <a:solidFill>
                  <a:schemeClr val="bg1">
                    <a:lumMod val="20000"/>
                    <a:lumOff val="80000"/>
                  </a:schemeClr>
                </a:solidFill>
                <a:ea typeface="ＭＳ Ｐゴシック" pitchFamily="34" charset="-128"/>
              </a:rPr>
              <a:t>Respirable</a:t>
            </a:r>
            <a:r>
              <a:rPr lang="en-US" altLang="en-US" sz="1800" b="1" dirty="0">
                <a:solidFill>
                  <a:schemeClr val="bg1">
                    <a:lumMod val="20000"/>
                    <a:lumOff val="80000"/>
                  </a:schemeClr>
                </a:solidFill>
                <a:ea typeface="ＭＳ Ｐゴシック" pitchFamily="34" charset="-128"/>
              </a:rPr>
              <a:t> Silica in the Construction </a:t>
            </a:r>
            <a:r>
              <a:rPr lang="en-US" altLang="en-US" sz="1800" b="1" dirty="0" smtClean="0">
                <a:solidFill>
                  <a:schemeClr val="bg1">
                    <a:lumMod val="20000"/>
                    <a:lumOff val="80000"/>
                  </a:schemeClr>
                </a:solidFill>
                <a:ea typeface="ＭＳ Ｐゴシック" pitchFamily="34" charset="-128"/>
              </a:rPr>
              <a:t>Industry </a:t>
            </a:r>
            <a:endParaRPr lang="en-US" sz="1800" b="1" dirty="0">
              <a:solidFill>
                <a:schemeClr val="bg1">
                  <a:lumMod val="20000"/>
                  <a:lumOff val="80000"/>
                </a:schemeClr>
              </a:solidFill>
            </a:endParaRPr>
          </a:p>
        </p:txBody>
      </p:sp>
      <p:sp>
        <p:nvSpPr>
          <p:cNvPr id="2" name="Rectangle 5"/>
          <p:cNvSpPr>
            <a:spLocks noGrp="1" noChangeArrowheads="1"/>
          </p:cNvSpPr>
          <p:nvPr>
            <p:ph type="subTitle" idx="4294967295"/>
          </p:nvPr>
        </p:nvSpPr>
        <p:spPr>
          <a:xfrm>
            <a:off x="0" y="5924551"/>
            <a:ext cx="9144000" cy="933450"/>
          </a:xfrm>
          <a:solidFill>
            <a:srgbClr val="003300"/>
          </a:solidFill>
        </p:spPr>
        <p:txBody>
          <a:bodyPr anchor="ctr"/>
          <a:lstStyle/>
          <a:p>
            <a:pPr marL="0" indent="0" algn="ctr" eaLnBrk="1" hangingPunct="1">
              <a:lnSpc>
                <a:spcPct val="90000"/>
              </a:lnSpc>
              <a:buFontTx/>
              <a:buNone/>
            </a:pPr>
            <a:r>
              <a:rPr lang="en-US" altLang="en-US" sz="3200" b="1" dirty="0" smtClean="0">
                <a:solidFill>
                  <a:schemeClr val="bg1">
                    <a:lumMod val="20000"/>
                    <a:lumOff val="80000"/>
                  </a:schemeClr>
                </a:solidFill>
                <a:latin typeface="+mj-lt"/>
                <a:ea typeface="ＭＳ Ｐゴシック" pitchFamily="34" charset="-128"/>
              </a:rPr>
              <a:t>Module 7</a:t>
            </a:r>
            <a:endParaRPr lang="en-US" altLang="en-US" sz="3200" b="1" dirty="0">
              <a:solidFill>
                <a:schemeClr val="bg1">
                  <a:lumMod val="20000"/>
                  <a:lumOff val="80000"/>
                </a:schemeClr>
              </a:solidFill>
              <a:latin typeface="+mj-lt"/>
              <a:ea typeface="ＭＳ Ｐゴシック" pitchFamily="34" charset="-128"/>
            </a:endParaRPr>
          </a:p>
        </p:txBody>
      </p:sp>
      <p:pic>
        <p:nvPicPr>
          <p:cNvPr id="8" name="Picture 7" title="Image of the U S F health logo"/>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468636" y="205539"/>
            <a:ext cx="1528716" cy="942766"/>
          </a:xfrm>
          <a:prstGeom prst="rect">
            <a:avLst/>
          </a:prstGeom>
        </p:spPr>
      </p:pic>
      <p:pic>
        <p:nvPicPr>
          <p:cNvPr id="7" name="Picture 6" descr="Image result for silica respiratory protection"/>
          <p:cNvPicPr/>
          <p:nvPr/>
        </p:nvPicPr>
        <p:blipFill>
          <a:blip r:embed="rId4" cstate="email">
            <a:extLst>
              <a:ext uri="{28A0092B-C50C-407E-A947-70E740481C1C}">
                <a14:useLocalDpi xmlns:a14="http://schemas.microsoft.com/office/drawing/2010/main"/>
              </a:ext>
            </a:extLst>
          </a:blip>
          <a:srcRect/>
          <a:stretch>
            <a:fillRect/>
          </a:stretch>
        </p:blipFill>
        <p:spPr bwMode="auto">
          <a:xfrm>
            <a:off x="924009" y="1457863"/>
            <a:ext cx="7401284" cy="4466687"/>
          </a:xfrm>
          <a:prstGeom prst="rect">
            <a:avLst/>
          </a:prstGeom>
          <a:noFill/>
          <a:ln>
            <a:noFill/>
          </a:ln>
        </p:spPr>
      </p:pic>
    </p:spTree>
    <p:extLst>
      <p:ext uri="{BB962C8B-B14F-4D97-AF65-F5344CB8AC3E}">
        <p14:creationId xmlns:p14="http://schemas.microsoft.com/office/powerpoint/2010/main" val="3862359187"/>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Module 7</a:t>
            </a:r>
            <a:endParaRPr lang="en-US" dirty="0"/>
          </a:p>
        </p:txBody>
      </p:sp>
      <p:sp>
        <p:nvSpPr>
          <p:cNvPr id="3" name="Content Placeholder 2"/>
          <p:cNvSpPr>
            <a:spLocks noGrp="1"/>
          </p:cNvSpPr>
          <p:nvPr>
            <p:ph idx="1"/>
          </p:nvPr>
        </p:nvSpPr>
        <p:spPr>
          <a:xfrm>
            <a:off x="178130" y="4386436"/>
            <a:ext cx="8965870" cy="2049990"/>
          </a:xfrm>
        </p:spPr>
        <p:txBody>
          <a:bodyPr/>
          <a:lstStyle/>
          <a:p>
            <a:pPr marL="0" indent="0">
              <a:buNone/>
            </a:pPr>
            <a:r>
              <a:rPr lang="en-US" sz="2400" dirty="0"/>
              <a:t>This material was produced under grant number </a:t>
            </a:r>
            <a:r>
              <a:rPr lang="en-US" sz="2400" dirty="0" smtClean="0"/>
              <a:t>SH-29661-SH6 </a:t>
            </a:r>
            <a:r>
              <a:rPr lang="en-US" sz="2400" dirty="0"/>
              <a:t>from </a:t>
            </a:r>
            <a:r>
              <a:rPr lang="en-US" sz="2400" dirty="0" smtClean="0"/>
              <a:t>OSHA.  It </a:t>
            </a:r>
            <a:r>
              <a:rPr lang="en-US" sz="2400" dirty="0"/>
              <a:t>does not necessarily reflect the views or policies of the U.S. Department of Labor, nor does mention of trade names, commercial products, or organizations imply endorsement by the U.S. Government. </a:t>
            </a:r>
          </a:p>
          <a:p>
            <a:endParaRPr lang="en-US" dirty="0"/>
          </a:p>
        </p:txBody>
      </p:sp>
      <p:sp>
        <p:nvSpPr>
          <p:cNvPr id="4" name="Title 1"/>
          <p:cNvSpPr txBox="1">
            <a:spLocks/>
          </p:cNvSpPr>
          <p:nvPr/>
        </p:nvSpPr>
        <p:spPr bwMode="auto">
          <a:xfrm>
            <a:off x="1016310" y="2103191"/>
            <a:ext cx="6864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lvl1pPr algn="l" rtl="0" eaLnBrk="0" fontAlgn="base" hangingPunct="0">
              <a:spcBef>
                <a:spcPct val="0"/>
              </a:spcBef>
              <a:spcAft>
                <a:spcPct val="0"/>
              </a:spcAft>
              <a:defRPr sz="3600">
                <a:solidFill>
                  <a:srgbClr val="FFFFFF"/>
                </a:solidFill>
                <a:latin typeface="+mj-lt"/>
                <a:ea typeface="ＭＳ Ｐゴシック" charset="-128"/>
                <a:cs typeface="+mj-cs"/>
              </a:defRPr>
            </a:lvl1pPr>
            <a:lvl2pPr algn="l" rtl="0" eaLnBrk="0" fontAlgn="base" hangingPunct="0">
              <a:spcBef>
                <a:spcPct val="0"/>
              </a:spcBef>
              <a:spcAft>
                <a:spcPct val="0"/>
              </a:spcAft>
              <a:defRPr sz="3600">
                <a:solidFill>
                  <a:srgbClr val="FFFFFF"/>
                </a:solidFill>
                <a:latin typeface="Arial" charset="0"/>
                <a:ea typeface="ＭＳ Ｐゴシック" charset="-128"/>
              </a:defRPr>
            </a:lvl2pPr>
            <a:lvl3pPr algn="l" rtl="0" eaLnBrk="0" fontAlgn="base" hangingPunct="0">
              <a:spcBef>
                <a:spcPct val="0"/>
              </a:spcBef>
              <a:spcAft>
                <a:spcPct val="0"/>
              </a:spcAft>
              <a:defRPr sz="3600">
                <a:solidFill>
                  <a:srgbClr val="FFFFFF"/>
                </a:solidFill>
                <a:latin typeface="Arial" charset="0"/>
                <a:ea typeface="ＭＳ Ｐゴシック" charset="-128"/>
              </a:defRPr>
            </a:lvl3pPr>
            <a:lvl4pPr algn="l" rtl="0" eaLnBrk="0" fontAlgn="base" hangingPunct="0">
              <a:spcBef>
                <a:spcPct val="0"/>
              </a:spcBef>
              <a:spcAft>
                <a:spcPct val="0"/>
              </a:spcAft>
              <a:defRPr sz="3600">
                <a:solidFill>
                  <a:srgbClr val="FFFFFF"/>
                </a:solidFill>
                <a:latin typeface="Arial" charset="0"/>
                <a:ea typeface="ＭＳ Ｐゴシック" charset="-128"/>
              </a:defRPr>
            </a:lvl4pPr>
            <a:lvl5pPr algn="l" rtl="0" eaLnBrk="0" fontAlgn="base" hangingPunct="0">
              <a:spcBef>
                <a:spcPct val="0"/>
              </a:spcBef>
              <a:spcAft>
                <a:spcPct val="0"/>
              </a:spcAft>
              <a:defRPr sz="3600">
                <a:solidFill>
                  <a:srgbClr val="FFFFFF"/>
                </a:solidFill>
                <a:latin typeface="Arial" charset="0"/>
                <a:ea typeface="ＭＳ Ｐゴシック" charset="-128"/>
              </a:defRPr>
            </a:lvl5pPr>
            <a:lvl6pPr marL="457200" algn="l" rtl="0" fontAlgn="base">
              <a:spcBef>
                <a:spcPct val="0"/>
              </a:spcBef>
              <a:spcAft>
                <a:spcPct val="0"/>
              </a:spcAft>
              <a:defRPr sz="3600">
                <a:solidFill>
                  <a:srgbClr val="FFFFFF"/>
                </a:solidFill>
                <a:latin typeface="Arial" charset="0"/>
              </a:defRPr>
            </a:lvl6pPr>
            <a:lvl7pPr marL="914400" algn="l" rtl="0" fontAlgn="base">
              <a:spcBef>
                <a:spcPct val="0"/>
              </a:spcBef>
              <a:spcAft>
                <a:spcPct val="0"/>
              </a:spcAft>
              <a:defRPr sz="3600">
                <a:solidFill>
                  <a:srgbClr val="FFFFFF"/>
                </a:solidFill>
                <a:latin typeface="Arial" charset="0"/>
              </a:defRPr>
            </a:lvl7pPr>
            <a:lvl8pPr marL="1371600" algn="l" rtl="0" fontAlgn="base">
              <a:spcBef>
                <a:spcPct val="0"/>
              </a:spcBef>
              <a:spcAft>
                <a:spcPct val="0"/>
              </a:spcAft>
              <a:defRPr sz="3600">
                <a:solidFill>
                  <a:srgbClr val="FFFFFF"/>
                </a:solidFill>
                <a:latin typeface="Arial" charset="0"/>
              </a:defRPr>
            </a:lvl8pPr>
            <a:lvl9pPr marL="1828800" algn="l" rtl="0" fontAlgn="base">
              <a:spcBef>
                <a:spcPct val="0"/>
              </a:spcBef>
              <a:spcAft>
                <a:spcPct val="0"/>
              </a:spcAft>
              <a:defRPr sz="3600">
                <a:solidFill>
                  <a:srgbClr val="FFFFFF"/>
                </a:solidFill>
                <a:latin typeface="Arial" charset="0"/>
              </a:defRPr>
            </a:lvl9pPr>
          </a:lstStyle>
          <a:p>
            <a:r>
              <a:rPr lang="en-US" altLang="en-US" sz="4000" kern="0" dirty="0" smtClean="0">
                <a:solidFill>
                  <a:schemeClr val="tx1"/>
                </a:solidFill>
              </a:rPr>
              <a:t>Housekeeping Techniques</a:t>
            </a:r>
            <a:endParaRPr lang="en-US" sz="4000" kern="0" dirty="0">
              <a:solidFill>
                <a:schemeClr val="tx1"/>
              </a:solidFill>
            </a:endParaRPr>
          </a:p>
        </p:txBody>
      </p:sp>
    </p:spTree>
    <p:extLst>
      <p:ext uri="{BB962C8B-B14F-4D97-AF65-F5344CB8AC3E}">
        <p14:creationId xmlns:p14="http://schemas.microsoft.com/office/powerpoint/2010/main" val="1965331624"/>
      </p:ext>
    </p:extLst>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3" y="26988"/>
            <a:ext cx="7066184" cy="1143000"/>
          </a:xfrm>
        </p:spPr>
        <p:txBody>
          <a:bodyPr/>
          <a:lstStyle/>
          <a:p>
            <a:r>
              <a:rPr lang="en-US" sz="3200" b="1" dirty="0" smtClean="0"/>
              <a:t>Module 7: </a:t>
            </a:r>
            <a:r>
              <a:rPr lang="en-US" sz="3200" b="1" dirty="0"/>
              <a:t>Housekeeping Techniques: </a:t>
            </a:r>
            <a:endParaRPr lang="en-US" sz="2900" dirty="0"/>
          </a:p>
        </p:txBody>
      </p:sp>
      <p:sp>
        <p:nvSpPr>
          <p:cNvPr id="3" name="Content Placeholder 2"/>
          <p:cNvSpPr>
            <a:spLocks noGrp="1"/>
          </p:cNvSpPr>
          <p:nvPr>
            <p:ph idx="1"/>
          </p:nvPr>
        </p:nvSpPr>
        <p:spPr>
          <a:xfrm>
            <a:off x="274638" y="1755775"/>
            <a:ext cx="8564562" cy="4924158"/>
          </a:xfrm>
        </p:spPr>
        <p:txBody>
          <a:bodyPr/>
          <a:lstStyle/>
          <a:p>
            <a:r>
              <a:rPr lang="en-US" dirty="0"/>
              <a:t>Terminal Objective</a:t>
            </a:r>
          </a:p>
          <a:p>
            <a:pPr lvl="1"/>
            <a:r>
              <a:rPr lang="en-US" sz="2400" dirty="0"/>
              <a:t>Trainees will be able to identify appropriate housekeeping techniques to reduce risk of silica dust exposure.</a:t>
            </a:r>
            <a:r>
              <a:rPr lang="en-US" dirty="0"/>
              <a:t>	</a:t>
            </a:r>
          </a:p>
          <a:p>
            <a:r>
              <a:rPr lang="en-US" dirty="0"/>
              <a:t>Enabling Objective </a:t>
            </a:r>
          </a:p>
          <a:p>
            <a:pPr lvl="1"/>
            <a:r>
              <a:rPr lang="en-US" sz="2400" dirty="0"/>
              <a:t>Identify general housekeeping techniques that are allowed and not allowed.</a:t>
            </a:r>
          </a:p>
          <a:p>
            <a:pPr lvl="1"/>
            <a:r>
              <a:rPr lang="en-US" sz="2400" dirty="0"/>
              <a:t>Identify when housekeeping measures are inappropriate and/or ineffective.</a:t>
            </a:r>
          </a:p>
          <a:p>
            <a:pPr lvl="1"/>
            <a:r>
              <a:rPr lang="en-US" sz="2400" dirty="0"/>
              <a:t>Identify appropriate alternatives to wet sweeping or HEPA vacuuming.</a:t>
            </a:r>
          </a:p>
          <a:p>
            <a:endParaRPr lang="en-US" dirty="0"/>
          </a:p>
        </p:txBody>
      </p:sp>
    </p:spTree>
    <p:extLst>
      <p:ext uri="{BB962C8B-B14F-4D97-AF65-F5344CB8AC3E}">
        <p14:creationId xmlns:p14="http://schemas.microsoft.com/office/powerpoint/2010/main" val="550493232"/>
      </p:ext>
    </p:extLst>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3" y="26988"/>
            <a:ext cx="7066184" cy="1143000"/>
          </a:xfrm>
        </p:spPr>
        <p:txBody>
          <a:bodyPr/>
          <a:lstStyle/>
          <a:p>
            <a:r>
              <a:rPr lang="en-US" sz="3200" b="1" dirty="0" smtClean="0"/>
              <a:t>Module 7 : </a:t>
            </a:r>
            <a:r>
              <a:rPr lang="en-US" sz="3200" b="1" dirty="0"/>
              <a:t>Housekeeping Techniques: </a:t>
            </a:r>
            <a:endParaRPr lang="en-US" sz="2900" dirty="0"/>
          </a:p>
        </p:txBody>
      </p:sp>
      <p:sp>
        <p:nvSpPr>
          <p:cNvPr id="3" name="Content Placeholder 2"/>
          <p:cNvSpPr>
            <a:spLocks noGrp="1"/>
          </p:cNvSpPr>
          <p:nvPr>
            <p:ph idx="1"/>
          </p:nvPr>
        </p:nvSpPr>
        <p:spPr/>
        <p:txBody>
          <a:bodyPr/>
          <a:lstStyle/>
          <a:p>
            <a:r>
              <a:rPr lang="en-US" sz="2800" dirty="0"/>
              <a:t>All employers covered under the new Silica Standard must restrict housekeeping practices that expose employees to respirable crystalline silica where feasible alternatives are available. </a:t>
            </a:r>
          </a:p>
        </p:txBody>
      </p:sp>
      <p:pic>
        <p:nvPicPr>
          <p:cNvPr id="2050" name="Picture 2" descr="Image result for Sweeping dus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89747" y="3594565"/>
            <a:ext cx="4066674" cy="3095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7129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sz="3200" dirty="0"/>
          </a:p>
        </p:txBody>
      </p:sp>
      <p:sp>
        <p:nvSpPr>
          <p:cNvPr id="3" name="Content Placeholder 2"/>
          <p:cNvSpPr>
            <a:spLocks noGrp="1"/>
          </p:cNvSpPr>
          <p:nvPr>
            <p:ph idx="1"/>
          </p:nvPr>
        </p:nvSpPr>
        <p:spPr>
          <a:xfrm>
            <a:off x="274638" y="2227152"/>
            <a:ext cx="8564562" cy="4249847"/>
          </a:xfrm>
        </p:spPr>
        <p:txBody>
          <a:bodyPr/>
          <a:lstStyle/>
          <a:p>
            <a:r>
              <a:rPr lang="en-US" sz="3200" dirty="0"/>
              <a:t>The rule is comprised of two standards:</a:t>
            </a:r>
          </a:p>
          <a:p>
            <a:pPr marL="0" indent="0">
              <a:buNone/>
            </a:pPr>
            <a:r>
              <a:rPr lang="en-US" sz="3200" dirty="0"/>
              <a:t>	- </a:t>
            </a:r>
            <a:r>
              <a:rPr lang="en-US" sz="3200" dirty="0" smtClean="0"/>
              <a:t>One </a:t>
            </a:r>
            <a:r>
              <a:rPr lang="en-US" sz="3200" dirty="0"/>
              <a:t>for Construction and;</a:t>
            </a:r>
          </a:p>
          <a:p>
            <a:pPr marL="0" indent="0">
              <a:buNone/>
            </a:pPr>
            <a:r>
              <a:rPr lang="en-US" sz="3200" dirty="0"/>
              <a:t>	- </a:t>
            </a:r>
            <a:r>
              <a:rPr lang="en-US" sz="3200" dirty="0" smtClean="0"/>
              <a:t>One </a:t>
            </a:r>
            <a:r>
              <a:rPr lang="en-US" sz="3200" dirty="0"/>
              <a:t>for General Industry and Maritime.</a:t>
            </a:r>
            <a:endParaRPr lang="en-US" sz="2400" dirty="0"/>
          </a:p>
        </p:txBody>
      </p:sp>
    </p:spTree>
    <p:extLst>
      <p:ext uri="{BB962C8B-B14F-4D97-AF65-F5344CB8AC3E}">
        <p14:creationId xmlns:p14="http://schemas.microsoft.com/office/powerpoint/2010/main" val="2154543107"/>
      </p:ext>
    </p:extLst>
  </p:cSld>
  <p:clrMapOvr>
    <a:masterClrMapping/>
  </p:clrMapOvr>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3" y="26988"/>
            <a:ext cx="7066184" cy="1143000"/>
          </a:xfrm>
        </p:spPr>
        <p:txBody>
          <a:bodyPr/>
          <a:lstStyle/>
          <a:p>
            <a:r>
              <a:rPr lang="en-US" sz="3200" b="1" dirty="0" smtClean="0"/>
              <a:t>Module 7 : </a:t>
            </a:r>
            <a:r>
              <a:rPr lang="en-US" sz="3200" b="1" dirty="0"/>
              <a:t>Housekeeping Techniques</a:t>
            </a:r>
            <a:r>
              <a:rPr lang="en-US" sz="3200" b="1" dirty="0" smtClean="0"/>
              <a:t>:  </a:t>
            </a:r>
            <a:endParaRPr lang="en-US" sz="2900" dirty="0"/>
          </a:p>
        </p:txBody>
      </p:sp>
      <p:sp>
        <p:nvSpPr>
          <p:cNvPr id="3" name="Content Placeholder 2"/>
          <p:cNvSpPr>
            <a:spLocks noGrp="1"/>
          </p:cNvSpPr>
          <p:nvPr>
            <p:ph idx="1"/>
          </p:nvPr>
        </p:nvSpPr>
        <p:spPr>
          <a:xfrm>
            <a:off x="274638" y="2030931"/>
            <a:ext cx="8564562" cy="4446069"/>
          </a:xfrm>
        </p:spPr>
        <p:txBody>
          <a:bodyPr/>
          <a:lstStyle/>
          <a:p>
            <a:r>
              <a:rPr lang="en-US" sz="3200" dirty="0"/>
              <a:t>The respirable crystalline silica standard requires all construction employers covered by the standard, including those who fully and properly implement the control methods specified in </a:t>
            </a:r>
            <a:r>
              <a:rPr lang="en-US" sz="3200" i="1" dirty="0"/>
              <a:t>Table 1</a:t>
            </a:r>
            <a:r>
              <a:rPr lang="en-US" sz="3200" dirty="0"/>
              <a:t>, to avoid certain housekeeping practices. </a:t>
            </a:r>
          </a:p>
        </p:txBody>
      </p:sp>
    </p:spTree>
    <p:extLst>
      <p:ext uri="{BB962C8B-B14F-4D97-AF65-F5344CB8AC3E}">
        <p14:creationId xmlns:p14="http://schemas.microsoft.com/office/powerpoint/2010/main" val="2618015717"/>
      </p:ext>
    </p:extLst>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3" y="26988"/>
            <a:ext cx="7066184" cy="1143000"/>
          </a:xfrm>
        </p:spPr>
        <p:txBody>
          <a:bodyPr/>
          <a:lstStyle/>
          <a:p>
            <a:r>
              <a:rPr lang="en-US" sz="3200" b="1" dirty="0" smtClean="0"/>
              <a:t>Module 7 : </a:t>
            </a:r>
            <a:r>
              <a:rPr lang="en-US" sz="3200" b="1" dirty="0"/>
              <a:t>Housekeeping Techniques</a:t>
            </a:r>
            <a:r>
              <a:rPr lang="en-US" sz="3200" b="1" dirty="0" smtClean="0"/>
              <a:t>:   </a:t>
            </a:r>
            <a:endParaRPr lang="en-US" sz="2900" dirty="0"/>
          </a:p>
        </p:txBody>
      </p:sp>
      <p:sp>
        <p:nvSpPr>
          <p:cNvPr id="3" name="Content Placeholder 2"/>
          <p:cNvSpPr>
            <a:spLocks noGrp="1"/>
          </p:cNvSpPr>
          <p:nvPr>
            <p:ph idx="1"/>
          </p:nvPr>
        </p:nvSpPr>
        <p:spPr/>
        <p:txBody>
          <a:bodyPr/>
          <a:lstStyle/>
          <a:p>
            <a:pPr marL="0" indent="0">
              <a:buNone/>
            </a:pPr>
            <a:r>
              <a:rPr lang="en-US" sz="2800" b="1" dirty="0"/>
              <a:t>Example:</a:t>
            </a:r>
          </a:p>
          <a:p>
            <a:pPr marL="0" indent="0">
              <a:buNone/>
            </a:pPr>
            <a:endParaRPr lang="en-US" sz="2800" dirty="0"/>
          </a:p>
          <a:p>
            <a:pPr marL="0" indent="0">
              <a:buNone/>
            </a:pPr>
            <a:r>
              <a:rPr lang="en-US" sz="2800" dirty="0"/>
              <a:t>Employees are dry sweeping in an area where brick were cut with a stationary saw late in the afternoon yesterday. </a:t>
            </a:r>
          </a:p>
          <a:p>
            <a:r>
              <a:rPr lang="en-US" sz="2800" dirty="0"/>
              <a:t>Is there a possible exposure hazards? </a:t>
            </a:r>
          </a:p>
        </p:txBody>
      </p:sp>
    </p:spTree>
    <p:extLst>
      <p:ext uri="{BB962C8B-B14F-4D97-AF65-F5344CB8AC3E}">
        <p14:creationId xmlns:p14="http://schemas.microsoft.com/office/powerpoint/2010/main" val="1483059319"/>
      </p:ext>
    </p:extLst>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3" y="26988"/>
            <a:ext cx="7066184" cy="1143000"/>
          </a:xfrm>
        </p:spPr>
        <p:txBody>
          <a:bodyPr/>
          <a:lstStyle/>
          <a:p>
            <a:r>
              <a:rPr lang="en-US" sz="3200" b="1" dirty="0" smtClean="0"/>
              <a:t>Module 7 : Housekeeping  </a:t>
            </a:r>
            <a:r>
              <a:rPr lang="en-US" sz="3200" b="1" dirty="0"/>
              <a:t>Techniques</a:t>
            </a:r>
            <a:r>
              <a:rPr lang="en-US" sz="3200" b="1" dirty="0" smtClean="0"/>
              <a:t>:   </a:t>
            </a:r>
            <a:endParaRPr lang="en-US" sz="2900" dirty="0"/>
          </a:p>
        </p:txBody>
      </p:sp>
      <p:sp>
        <p:nvSpPr>
          <p:cNvPr id="3" name="Content Placeholder 2"/>
          <p:cNvSpPr>
            <a:spLocks noGrp="1"/>
          </p:cNvSpPr>
          <p:nvPr>
            <p:ph idx="1"/>
          </p:nvPr>
        </p:nvSpPr>
        <p:spPr/>
        <p:txBody>
          <a:bodyPr/>
          <a:lstStyle/>
          <a:p>
            <a:pPr marL="0" indent="0">
              <a:buNone/>
            </a:pPr>
            <a:r>
              <a:rPr lang="en-US" sz="2800" b="1" dirty="0"/>
              <a:t>Example:</a:t>
            </a:r>
          </a:p>
          <a:p>
            <a:pPr marL="0" indent="0">
              <a:buNone/>
            </a:pPr>
            <a:endParaRPr lang="en-US" sz="2800" dirty="0"/>
          </a:p>
          <a:p>
            <a:pPr marL="0" indent="0">
              <a:buNone/>
            </a:pPr>
            <a:r>
              <a:rPr lang="en-US" sz="2800" dirty="0"/>
              <a:t>Employees are dry sweeping in an area where brick were cut with a stationary saw late in the afternoon yesterday. </a:t>
            </a:r>
          </a:p>
          <a:p>
            <a:r>
              <a:rPr lang="en-US" sz="2800" dirty="0"/>
              <a:t>Is there a possible exposure hazards? </a:t>
            </a:r>
          </a:p>
        </p:txBody>
      </p:sp>
      <p:sp>
        <p:nvSpPr>
          <p:cNvPr id="4" name="TextBox 3"/>
          <p:cNvSpPr txBox="1"/>
          <p:nvPr/>
        </p:nvSpPr>
        <p:spPr>
          <a:xfrm>
            <a:off x="4032353" y="5196769"/>
            <a:ext cx="1154243" cy="707886"/>
          </a:xfrm>
          <a:prstGeom prst="rect">
            <a:avLst/>
          </a:prstGeom>
          <a:noFill/>
        </p:spPr>
        <p:txBody>
          <a:bodyPr wrap="square" rtlCol="0">
            <a:spAutoFit/>
          </a:bodyPr>
          <a:lstStyle/>
          <a:p>
            <a:r>
              <a:rPr lang="en-US" sz="4000" b="1" dirty="0">
                <a:solidFill>
                  <a:srgbClr val="FF0000"/>
                </a:solidFill>
              </a:rPr>
              <a:t>Yes</a:t>
            </a:r>
          </a:p>
        </p:txBody>
      </p:sp>
    </p:spTree>
    <p:extLst>
      <p:ext uri="{BB962C8B-B14F-4D97-AF65-F5344CB8AC3E}">
        <p14:creationId xmlns:p14="http://schemas.microsoft.com/office/powerpoint/2010/main" val="74088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3" y="26988"/>
            <a:ext cx="7066184" cy="1143000"/>
          </a:xfrm>
        </p:spPr>
        <p:txBody>
          <a:bodyPr/>
          <a:lstStyle/>
          <a:p>
            <a:r>
              <a:rPr lang="en-US" sz="3200" b="1" dirty="0" smtClean="0"/>
              <a:t>Module 7 : </a:t>
            </a:r>
            <a:r>
              <a:rPr lang="en-US" sz="3200" b="1" dirty="0"/>
              <a:t>Housekeeping Techniques</a:t>
            </a:r>
            <a:r>
              <a:rPr lang="en-US" sz="3200" b="1" dirty="0" smtClean="0"/>
              <a:t>:    </a:t>
            </a:r>
            <a:endParaRPr lang="en-US" sz="2900" dirty="0"/>
          </a:p>
        </p:txBody>
      </p:sp>
      <p:sp>
        <p:nvSpPr>
          <p:cNvPr id="3" name="Content Placeholder 2"/>
          <p:cNvSpPr>
            <a:spLocks noGrp="1"/>
          </p:cNvSpPr>
          <p:nvPr>
            <p:ph idx="1"/>
          </p:nvPr>
        </p:nvSpPr>
        <p:spPr/>
        <p:txBody>
          <a:bodyPr/>
          <a:lstStyle/>
          <a:p>
            <a:pPr marL="0" indent="0">
              <a:buNone/>
            </a:pPr>
            <a:r>
              <a:rPr lang="en-US" sz="2800" dirty="0"/>
              <a:t>When cleaning up dust that could contribute to employee exposure to respirable crystalline silica, employers must: </a:t>
            </a:r>
          </a:p>
          <a:p>
            <a:r>
              <a:rPr lang="en-US" sz="2800" dirty="0" smtClean="0"/>
              <a:t>Not </a:t>
            </a:r>
            <a:r>
              <a:rPr lang="en-US" sz="2800" dirty="0"/>
              <a:t>allow dry brushing or dry sweeping, unless methods such as wet sweeping and HEPA-filtered vacuuming are not feasible; </a:t>
            </a:r>
          </a:p>
          <a:p>
            <a:r>
              <a:rPr lang="en-US" sz="2800" dirty="0"/>
              <a:t>Not allow cleaning of surfaces or clothing with compressed air, unless the compressed air is used together with a ventilation system that effectively captures the dust cloud or no other cleaning method is feasible.</a:t>
            </a:r>
          </a:p>
          <a:p>
            <a:endParaRPr lang="en-US" sz="2800" dirty="0"/>
          </a:p>
        </p:txBody>
      </p:sp>
    </p:spTree>
    <p:extLst>
      <p:ext uri="{BB962C8B-B14F-4D97-AF65-F5344CB8AC3E}">
        <p14:creationId xmlns:p14="http://schemas.microsoft.com/office/powerpoint/2010/main" val="849067904"/>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3" y="26988"/>
            <a:ext cx="7066184" cy="1143000"/>
          </a:xfrm>
        </p:spPr>
        <p:txBody>
          <a:bodyPr/>
          <a:lstStyle/>
          <a:p>
            <a:r>
              <a:rPr lang="en-US" sz="3200" b="1" dirty="0" smtClean="0"/>
              <a:t>Module 7 : </a:t>
            </a:r>
            <a:r>
              <a:rPr lang="en-US" sz="3200" b="1" dirty="0"/>
              <a:t>Housekeeping Techniques</a:t>
            </a:r>
            <a:r>
              <a:rPr lang="en-US" sz="3200" b="1" dirty="0" smtClean="0"/>
              <a:t>:     </a:t>
            </a:r>
            <a:endParaRPr lang="en-US" sz="2900" dirty="0"/>
          </a:p>
        </p:txBody>
      </p:sp>
      <p:sp>
        <p:nvSpPr>
          <p:cNvPr id="3" name="Content Placeholder 2"/>
          <p:cNvSpPr>
            <a:spLocks noGrp="1"/>
          </p:cNvSpPr>
          <p:nvPr>
            <p:ph idx="1"/>
          </p:nvPr>
        </p:nvSpPr>
        <p:spPr>
          <a:xfrm>
            <a:off x="274638" y="1886552"/>
            <a:ext cx="8564562" cy="4590448"/>
          </a:xfrm>
        </p:spPr>
        <p:txBody>
          <a:bodyPr/>
          <a:lstStyle/>
          <a:p>
            <a:r>
              <a:rPr lang="en-US" sz="3200" dirty="0"/>
              <a:t>High-efficiency particulate air (HEPA) filter means a filter that is at least 99.7</a:t>
            </a:r>
            <a:r>
              <a:rPr lang="en-US" sz="2400" dirty="0"/>
              <a:t>%</a:t>
            </a:r>
            <a:r>
              <a:rPr lang="en-US" sz="3200" dirty="0"/>
              <a:t> efficient in removing mono-dispersed particles of 0.3 micrometers in diameter. </a:t>
            </a:r>
          </a:p>
          <a:p>
            <a:r>
              <a:rPr lang="en-US" sz="3200" dirty="0"/>
              <a:t>HEPA filtered vacuuming is an example of a housekeeping method that minimizes employee exposure to respirable crystalline silica, and some </a:t>
            </a:r>
            <a:r>
              <a:rPr lang="en-US" sz="3200" i="1" dirty="0" smtClean="0"/>
              <a:t>Table </a:t>
            </a:r>
            <a:r>
              <a:rPr lang="en-US" sz="3200" i="1" dirty="0"/>
              <a:t>1</a:t>
            </a:r>
            <a:r>
              <a:rPr lang="en-US" sz="3200" dirty="0"/>
              <a:t> task require HEPA-filtered vacuuming. </a:t>
            </a:r>
          </a:p>
        </p:txBody>
      </p:sp>
    </p:spTree>
    <p:extLst>
      <p:ext uri="{BB962C8B-B14F-4D97-AF65-F5344CB8AC3E}">
        <p14:creationId xmlns:p14="http://schemas.microsoft.com/office/powerpoint/2010/main" val="1200204364"/>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3" y="26988"/>
            <a:ext cx="7066184" cy="1143000"/>
          </a:xfrm>
        </p:spPr>
        <p:txBody>
          <a:bodyPr/>
          <a:lstStyle/>
          <a:p>
            <a:r>
              <a:rPr lang="en-US" sz="3200" b="1" dirty="0" smtClean="0"/>
              <a:t>Module 7 : </a:t>
            </a:r>
            <a:r>
              <a:rPr lang="en-US" sz="3200" b="1" dirty="0"/>
              <a:t>Housekeeping Techniques</a:t>
            </a:r>
            <a:r>
              <a:rPr lang="en-US" sz="3200" b="1" dirty="0" smtClean="0"/>
              <a:t>:      </a:t>
            </a:r>
            <a:endParaRPr lang="en-US" sz="2900" dirty="0"/>
          </a:p>
        </p:txBody>
      </p:sp>
      <p:sp>
        <p:nvSpPr>
          <p:cNvPr id="3" name="Content Placeholder 2"/>
          <p:cNvSpPr>
            <a:spLocks noGrp="1"/>
          </p:cNvSpPr>
          <p:nvPr>
            <p:ph idx="1"/>
          </p:nvPr>
        </p:nvSpPr>
        <p:spPr>
          <a:xfrm>
            <a:off x="274638" y="2098307"/>
            <a:ext cx="8564562" cy="4378693"/>
          </a:xfrm>
        </p:spPr>
        <p:txBody>
          <a:bodyPr/>
          <a:lstStyle/>
          <a:p>
            <a:r>
              <a:rPr lang="en-US" sz="3200" dirty="0"/>
              <a:t>Dispose of used vacuum bags in a container and keep the container sealed.</a:t>
            </a:r>
          </a:p>
          <a:p>
            <a:endParaRPr lang="en-US" sz="3200" dirty="0"/>
          </a:p>
        </p:txBody>
      </p:sp>
    </p:spTree>
    <p:extLst>
      <p:ext uri="{BB962C8B-B14F-4D97-AF65-F5344CB8AC3E}">
        <p14:creationId xmlns:p14="http://schemas.microsoft.com/office/powerpoint/2010/main" val="2866751350"/>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3" y="26988"/>
            <a:ext cx="7066184" cy="1143000"/>
          </a:xfrm>
        </p:spPr>
        <p:txBody>
          <a:bodyPr/>
          <a:lstStyle/>
          <a:p>
            <a:r>
              <a:rPr lang="en-US" sz="3200" b="1" dirty="0" smtClean="0"/>
              <a:t>Module 7 : </a:t>
            </a:r>
            <a:r>
              <a:rPr lang="en-US" sz="3200" b="1" dirty="0"/>
              <a:t>Housekeeping Techniques</a:t>
            </a:r>
            <a:r>
              <a:rPr lang="en-US" sz="3200" b="1" dirty="0" smtClean="0"/>
              <a:t>:       </a:t>
            </a:r>
            <a:endParaRPr lang="en-US" sz="2900" dirty="0"/>
          </a:p>
        </p:txBody>
      </p:sp>
      <p:sp>
        <p:nvSpPr>
          <p:cNvPr id="3" name="Content Placeholder 2"/>
          <p:cNvSpPr>
            <a:spLocks noGrp="1"/>
          </p:cNvSpPr>
          <p:nvPr>
            <p:ph idx="1"/>
          </p:nvPr>
        </p:nvSpPr>
        <p:spPr>
          <a:xfrm>
            <a:off x="274638" y="2175309"/>
            <a:ext cx="8564562" cy="4301691"/>
          </a:xfrm>
        </p:spPr>
        <p:txBody>
          <a:bodyPr/>
          <a:lstStyle/>
          <a:p>
            <a:r>
              <a:rPr lang="en-US" sz="2800" dirty="0"/>
              <a:t>When employees are removing a bag from the HEPA vacuum system, should they wear PPE? </a:t>
            </a:r>
          </a:p>
        </p:txBody>
      </p:sp>
    </p:spTree>
    <p:extLst>
      <p:ext uri="{BB962C8B-B14F-4D97-AF65-F5344CB8AC3E}">
        <p14:creationId xmlns:p14="http://schemas.microsoft.com/office/powerpoint/2010/main" val="1480814973"/>
      </p:ext>
    </p:extLst>
  </p:cSld>
  <p:clrMapOvr>
    <a:masterClrMapping/>
  </p:clrMapOvr>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3" y="26988"/>
            <a:ext cx="7066184" cy="1143000"/>
          </a:xfrm>
        </p:spPr>
        <p:txBody>
          <a:bodyPr/>
          <a:lstStyle/>
          <a:p>
            <a:r>
              <a:rPr lang="en-US" sz="3200" b="1" dirty="0" smtClean="0"/>
              <a:t>Module 7 : </a:t>
            </a:r>
            <a:r>
              <a:rPr lang="en-US" sz="3200" b="1" dirty="0"/>
              <a:t>Housekeeping </a:t>
            </a:r>
            <a:r>
              <a:rPr lang="en-US" sz="3200" b="1" dirty="0" smtClean="0"/>
              <a:t> Techniques:       </a:t>
            </a:r>
            <a:endParaRPr lang="en-US" sz="2900" dirty="0"/>
          </a:p>
        </p:txBody>
      </p:sp>
      <p:sp>
        <p:nvSpPr>
          <p:cNvPr id="3" name="Content Placeholder 2"/>
          <p:cNvSpPr>
            <a:spLocks noGrp="1"/>
          </p:cNvSpPr>
          <p:nvPr>
            <p:ph idx="1"/>
          </p:nvPr>
        </p:nvSpPr>
        <p:spPr>
          <a:xfrm>
            <a:off x="274638" y="2175309"/>
            <a:ext cx="8564562" cy="4301691"/>
          </a:xfrm>
        </p:spPr>
        <p:txBody>
          <a:bodyPr/>
          <a:lstStyle/>
          <a:p>
            <a:r>
              <a:rPr lang="en-US" sz="2800" dirty="0"/>
              <a:t>When employees are removing a bag from the HEPA vacuum system, should they wear PPE? </a:t>
            </a:r>
          </a:p>
        </p:txBody>
      </p:sp>
      <p:sp>
        <p:nvSpPr>
          <p:cNvPr id="4" name="TextBox 3"/>
          <p:cNvSpPr txBox="1"/>
          <p:nvPr/>
        </p:nvSpPr>
        <p:spPr>
          <a:xfrm>
            <a:off x="4032354" y="3885554"/>
            <a:ext cx="1154243" cy="707886"/>
          </a:xfrm>
          <a:prstGeom prst="rect">
            <a:avLst/>
          </a:prstGeom>
          <a:noFill/>
        </p:spPr>
        <p:txBody>
          <a:bodyPr wrap="square" rtlCol="0">
            <a:spAutoFit/>
          </a:bodyPr>
          <a:lstStyle/>
          <a:p>
            <a:r>
              <a:rPr lang="en-US" sz="4000" b="1" dirty="0">
                <a:solidFill>
                  <a:srgbClr val="FF0000"/>
                </a:solidFill>
              </a:rPr>
              <a:t>Yes</a:t>
            </a:r>
          </a:p>
        </p:txBody>
      </p:sp>
    </p:spTree>
    <p:extLst>
      <p:ext uri="{BB962C8B-B14F-4D97-AF65-F5344CB8AC3E}">
        <p14:creationId xmlns:p14="http://schemas.microsoft.com/office/powerpoint/2010/main" val="82334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3" y="26988"/>
            <a:ext cx="7066184" cy="1143000"/>
          </a:xfrm>
        </p:spPr>
        <p:txBody>
          <a:bodyPr/>
          <a:lstStyle/>
          <a:p>
            <a:r>
              <a:rPr lang="en-US" sz="3200" b="1" dirty="0" smtClean="0"/>
              <a:t>Module 7 : </a:t>
            </a:r>
            <a:r>
              <a:rPr lang="en-US" sz="3200" b="1" dirty="0"/>
              <a:t>Housekeeping Techniques</a:t>
            </a:r>
            <a:r>
              <a:rPr lang="en-US" sz="3200" b="1" dirty="0" smtClean="0"/>
              <a:t>:        </a:t>
            </a:r>
            <a:endParaRPr lang="en-US" sz="2900" dirty="0"/>
          </a:p>
        </p:txBody>
      </p:sp>
      <p:sp>
        <p:nvSpPr>
          <p:cNvPr id="3" name="Content Placeholder 2"/>
          <p:cNvSpPr>
            <a:spLocks noGrp="1"/>
          </p:cNvSpPr>
          <p:nvPr>
            <p:ph idx="1"/>
          </p:nvPr>
        </p:nvSpPr>
        <p:spPr>
          <a:xfrm>
            <a:off x="274638" y="2011680"/>
            <a:ext cx="8564562" cy="4465320"/>
          </a:xfrm>
        </p:spPr>
        <p:txBody>
          <a:bodyPr/>
          <a:lstStyle/>
          <a:p>
            <a:r>
              <a:rPr lang="en-US" sz="3200" dirty="0"/>
              <a:t>Cleaning methods such as dry sweeping, dry brushing, and use of compressed air can cause respirable crystalline silica dust to get into the air and be inhaled by employees. </a:t>
            </a:r>
          </a:p>
          <a:p>
            <a:r>
              <a:rPr lang="en-US" sz="3200" dirty="0"/>
              <a:t>Therefore, the silica standard limits the use of these cleaning methods to prevent </a:t>
            </a:r>
            <a:r>
              <a:rPr lang="en-US" sz="3200" dirty="0" smtClean="0"/>
              <a:t>unnecessary </a:t>
            </a:r>
            <a:r>
              <a:rPr lang="en-US" sz="3200" dirty="0"/>
              <a:t>exposures to employees.</a:t>
            </a:r>
          </a:p>
        </p:txBody>
      </p:sp>
    </p:spTree>
    <p:extLst>
      <p:ext uri="{BB962C8B-B14F-4D97-AF65-F5344CB8AC3E}">
        <p14:creationId xmlns:p14="http://schemas.microsoft.com/office/powerpoint/2010/main" val="2811334555"/>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3" y="26988"/>
            <a:ext cx="7066184" cy="1143000"/>
          </a:xfrm>
        </p:spPr>
        <p:txBody>
          <a:bodyPr/>
          <a:lstStyle/>
          <a:p>
            <a:r>
              <a:rPr lang="en-US" sz="3200" b="1" dirty="0" smtClean="0"/>
              <a:t>Module 7 : </a:t>
            </a:r>
            <a:r>
              <a:rPr lang="en-US" sz="3200" b="1" dirty="0"/>
              <a:t>Housekeeping Techniques</a:t>
            </a:r>
            <a:r>
              <a:rPr lang="en-US" sz="3200" b="1" dirty="0" smtClean="0"/>
              <a:t>:         </a:t>
            </a:r>
            <a:endParaRPr lang="en-US" sz="2900" dirty="0"/>
          </a:p>
        </p:txBody>
      </p:sp>
      <p:sp>
        <p:nvSpPr>
          <p:cNvPr id="3" name="Content Placeholder 2"/>
          <p:cNvSpPr>
            <a:spLocks noGrp="1"/>
          </p:cNvSpPr>
          <p:nvPr>
            <p:ph idx="1"/>
          </p:nvPr>
        </p:nvSpPr>
        <p:spPr/>
        <p:txBody>
          <a:bodyPr/>
          <a:lstStyle/>
          <a:p>
            <a:r>
              <a:rPr lang="en-US" sz="2800" dirty="0"/>
              <a:t>Employers are required to use other cleaning methods such as wet sweeping and HEPA filtered vacuums, whenever feasible.</a:t>
            </a:r>
          </a:p>
          <a:p>
            <a:r>
              <a:rPr lang="en-US" sz="2800" dirty="0"/>
              <a:t>These methods reduce employee exposures by preventing silica-containing dust from getting into the air. </a:t>
            </a:r>
          </a:p>
        </p:txBody>
      </p:sp>
      <p:pic>
        <p:nvPicPr>
          <p:cNvPr id="4098" name="Picture 2" descr="Image result for cleaning industrial silica dus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91442" y="4150893"/>
            <a:ext cx="3640347" cy="2707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898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sz="3200" dirty="0"/>
          </a:p>
        </p:txBody>
      </p:sp>
      <p:sp>
        <p:nvSpPr>
          <p:cNvPr id="3" name="Content Placeholder 2"/>
          <p:cNvSpPr>
            <a:spLocks noGrp="1"/>
          </p:cNvSpPr>
          <p:nvPr>
            <p:ph idx="1"/>
          </p:nvPr>
        </p:nvSpPr>
        <p:spPr>
          <a:xfrm>
            <a:off x="247478" y="1946494"/>
            <a:ext cx="8564562" cy="4191755"/>
          </a:xfrm>
        </p:spPr>
        <p:txBody>
          <a:bodyPr/>
          <a:lstStyle/>
          <a:p>
            <a:r>
              <a:rPr lang="en-US" sz="3200" dirty="0"/>
              <a:t>OSHA estimates that the rule will save over 600 lives and prevent more than 900 new cases of silicosis each year, once its effects are fully realized. </a:t>
            </a:r>
          </a:p>
          <a:p>
            <a:pPr marL="0" indent="0">
              <a:buNone/>
            </a:pPr>
            <a:endParaRPr lang="en-US" sz="3200" dirty="0"/>
          </a:p>
          <a:p>
            <a:r>
              <a:rPr lang="en-US" sz="3200" dirty="0"/>
              <a:t>The Final Rule is projected to provide net benefits of about $7.7 billion, annually.</a:t>
            </a:r>
            <a:endParaRPr lang="en-US" sz="2400" dirty="0"/>
          </a:p>
        </p:txBody>
      </p:sp>
    </p:spTree>
    <p:extLst>
      <p:ext uri="{BB962C8B-B14F-4D97-AF65-F5344CB8AC3E}">
        <p14:creationId xmlns:p14="http://schemas.microsoft.com/office/powerpoint/2010/main" val="3415050494"/>
      </p:ext>
    </p:extLst>
  </p:cSld>
  <p:clrMapOvr>
    <a:masterClrMapping/>
  </p:clrMapOvr>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3" y="26988"/>
            <a:ext cx="7066184" cy="1143000"/>
          </a:xfrm>
        </p:spPr>
        <p:txBody>
          <a:bodyPr/>
          <a:lstStyle/>
          <a:p>
            <a:r>
              <a:rPr lang="en-US" sz="3200" b="1" dirty="0" smtClean="0"/>
              <a:t>Module 7 : </a:t>
            </a:r>
            <a:r>
              <a:rPr lang="en-US" sz="3200" b="1" dirty="0"/>
              <a:t>Housekeeping Techniques</a:t>
            </a:r>
            <a:r>
              <a:rPr lang="en-US" sz="3200" b="1" dirty="0" smtClean="0"/>
              <a:t>:          </a:t>
            </a:r>
            <a:endParaRPr lang="en-US" sz="2900" dirty="0"/>
          </a:p>
        </p:txBody>
      </p:sp>
      <p:sp>
        <p:nvSpPr>
          <p:cNvPr id="3" name="Content Placeholder 2"/>
          <p:cNvSpPr>
            <a:spLocks noGrp="1"/>
          </p:cNvSpPr>
          <p:nvPr>
            <p:ph idx="1"/>
          </p:nvPr>
        </p:nvSpPr>
        <p:spPr>
          <a:xfrm>
            <a:off x="274638" y="1673526"/>
            <a:ext cx="8564562" cy="4408418"/>
          </a:xfrm>
        </p:spPr>
        <p:txBody>
          <a:bodyPr/>
          <a:lstStyle/>
          <a:p>
            <a:pPr marL="0" indent="0">
              <a:buNone/>
            </a:pPr>
            <a:r>
              <a:rPr lang="en-US" sz="2800" b="1" dirty="0"/>
              <a:t>Example:</a:t>
            </a:r>
          </a:p>
          <a:p>
            <a:r>
              <a:rPr lang="en-US" sz="2800" dirty="0"/>
              <a:t>If you are cleaning a new construction project and the granite counter top was cut in the building. </a:t>
            </a:r>
          </a:p>
          <a:p>
            <a:pPr marL="0" indent="0">
              <a:buNone/>
            </a:pPr>
            <a:r>
              <a:rPr lang="en-US" sz="2800" dirty="0"/>
              <a:t>	- If there are new wood floors present, what is  	the best cleaning method to use to clean 	up the dust? </a:t>
            </a:r>
          </a:p>
        </p:txBody>
      </p:sp>
      <p:sp>
        <p:nvSpPr>
          <p:cNvPr id="4" name="TextBox 3"/>
          <p:cNvSpPr txBox="1"/>
          <p:nvPr/>
        </p:nvSpPr>
        <p:spPr>
          <a:xfrm>
            <a:off x="1312433" y="4758505"/>
            <a:ext cx="6271708" cy="1323439"/>
          </a:xfrm>
          <a:prstGeom prst="rect">
            <a:avLst/>
          </a:prstGeom>
          <a:noFill/>
        </p:spPr>
        <p:txBody>
          <a:bodyPr wrap="square" rtlCol="0">
            <a:spAutoFit/>
          </a:bodyPr>
          <a:lstStyle/>
          <a:p>
            <a:pPr algn="ctr"/>
            <a:r>
              <a:rPr lang="en-US" sz="4000" b="1" dirty="0">
                <a:solidFill>
                  <a:srgbClr val="FF0000"/>
                </a:solidFill>
              </a:rPr>
              <a:t>HEPA </a:t>
            </a:r>
            <a:r>
              <a:rPr lang="en-US" sz="4000" b="1" dirty="0" smtClean="0">
                <a:solidFill>
                  <a:srgbClr val="FF0000"/>
                </a:solidFill>
              </a:rPr>
              <a:t>Vacuum </a:t>
            </a:r>
          </a:p>
          <a:p>
            <a:pPr algn="ctr"/>
            <a:r>
              <a:rPr lang="en-US" sz="4000" b="1" dirty="0" smtClean="0">
                <a:solidFill>
                  <a:srgbClr val="FF0000"/>
                </a:solidFill>
              </a:rPr>
              <a:t>or </a:t>
            </a:r>
            <a:r>
              <a:rPr lang="en-US" sz="4000" b="1" dirty="0">
                <a:solidFill>
                  <a:srgbClr val="FF0000"/>
                </a:solidFill>
              </a:rPr>
              <a:t>alternate</a:t>
            </a:r>
          </a:p>
        </p:txBody>
      </p:sp>
      <p:pic>
        <p:nvPicPr>
          <p:cNvPr id="1030" name="Picture 6" descr="Image result for HEPA Vacuu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374" y="4534646"/>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16568" y="6532006"/>
            <a:ext cx="4414538" cy="307777"/>
          </a:xfrm>
          <a:prstGeom prst="rect">
            <a:avLst/>
          </a:prstGeom>
          <a:noFill/>
        </p:spPr>
        <p:txBody>
          <a:bodyPr wrap="square" rtlCol="0">
            <a:spAutoFit/>
          </a:bodyPr>
          <a:lstStyle/>
          <a:p>
            <a:pPr algn="ctr"/>
            <a:r>
              <a:rPr lang="en-US" sz="1400" dirty="0" smtClean="0"/>
              <a:t>*pictures obtained from www.sylvane.com</a:t>
            </a:r>
            <a:endParaRPr lang="en-US" sz="1400" dirty="0"/>
          </a:p>
        </p:txBody>
      </p:sp>
      <p:pic>
        <p:nvPicPr>
          <p:cNvPr id="1032" name="Picture 8" descr="Nilfisk Vacuum ALTO Aero 21-0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134447" y="4442357"/>
            <a:ext cx="1704753"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98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3" y="26988"/>
            <a:ext cx="7066184" cy="1143000"/>
          </a:xfrm>
        </p:spPr>
        <p:txBody>
          <a:bodyPr/>
          <a:lstStyle/>
          <a:p>
            <a:r>
              <a:rPr lang="en-US" sz="3200" b="1" dirty="0" smtClean="0"/>
              <a:t>Module 7 : </a:t>
            </a:r>
            <a:r>
              <a:rPr lang="en-US" sz="3200" b="1" dirty="0"/>
              <a:t>Housekeeping Techniques</a:t>
            </a:r>
            <a:r>
              <a:rPr lang="en-US" sz="3200" b="1" dirty="0" smtClean="0"/>
              <a:t>:           </a:t>
            </a:r>
            <a:endParaRPr lang="en-US" sz="2900" dirty="0"/>
          </a:p>
        </p:txBody>
      </p:sp>
      <p:sp>
        <p:nvSpPr>
          <p:cNvPr id="3" name="Content Placeholder 2"/>
          <p:cNvSpPr>
            <a:spLocks noGrp="1"/>
          </p:cNvSpPr>
          <p:nvPr>
            <p:ph idx="1"/>
          </p:nvPr>
        </p:nvSpPr>
        <p:spPr>
          <a:xfrm>
            <a:off x="274638" y="1973179"/>
            <a:ext cx="8564562" cy="4503821"/>
          </a:xfrm>
        </p:spPr>
        <p:txBody>
          <a:bodyPr/>
          <a:lstStyle/>
          <a:p>
            <a:r>
              <a:rPr lang="en-US" sz="3200" dirty="0"/>
              <a:t>Feasibility of Cleaning Methods In a very limited number of cases, cleaning methods such as wet sweeping or HEPA filtered vacuums may not be safe or effective. </a:t>
            </a:r>
          </a:p>
          <a:p>
            <a:r>
              <a:rPr lang="en-US" sz="3200" dirty="0"/>
              <a:t>If these methods would cause damage, or would create a hazard in the workplace, the employer is not required to use these cleaning methods. </a:t>
            </a:r>
          </a:p>
        </p:txBody>
      </p:sp>
    </p:spTree>
    <p:extLst>
      <p:ext uri="{BB962C8B-B14F-4D97-AF65-F5344CB8AC3E}">
        <p14:creationId xmlns:p14="http://schemas.microsoft.com/office/powerpoint/2010/main" val="651742817"/>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3" y="26988"/>
            <a:ext cx="7066184" cy="1143000"/>
          </a:xfrm>
        </p:spPr>
        <p:txBody>
          <a:bodyPr/>
          <a:lstStyle/>
          <a:p>
            <a:r>
              <a:rPr lang="en-US" sz="3200" b="1" dirty="0" smtClean="0"/>
              <a:t>Module 7 : </a:t>
            </a:r>
            <a:r>
              <a:rPr lang="en-US" sz="3200" b="1" dirty="0"/>
              <a:t>Housekeeping Techniques</a:t>
            </a:r>
            <a:r>
              <a:rPr lang="en-US" sz="3200" b="1" dirty="0" smtClean="0"/>
              <a:t>:            </a:t>
            </a:r>
            <a:endParaRPr lang="en-US" sz="2900" dirty="0"/>
          </a:p>
        </p:txBody>
      </p:sp>
      <p:sp>
        <p:nvSpPr>
          <p:cNvPr id="3" name="Content Placeholder 2"/>
          <p:cNvSpPr>
            <a:spLocks noGrp="1"/>
          </p:cNvSpPr>
          <p:nvPr>
            <p:ph idx="1"/>
          </p:nvPr>
        </p:nvSpPr>
        <p:spPr>
          <a:xfrm>
            <a:off x="274638" y="1973179"/>
            <a:ext cx="8564562" cy="4738172"/>
          </a:xfrm>
        </p:spPr>
        <p:txBody>
          <a:bodyPr/>
          <a:lstStyle/>
          <a:p>
            <a:r>
              <a:rPr lang="en-US" sz="2800" dirty="0"/>
              <a:t>In cases where one of those cleaning methods may not be safe or effective, employers could often use another acceptable method for cleaning.</a:t>
            </a:r>
          </a:p>
          <a:p>
            <a:pPr marL="0" indent="0">
              <a:buNone/>
            </a:pPr>
            <a:r>
              <a:rPr lang="en-US" sz="2800" b="1" dirty="0"/>
              <a:t>Example: </a:t>
            </a:r>
            <a:r>
              <a:rPr lang="en-US" sz="2800" dirty="0"/>
              <a:t>if it is not feasible to wet sweep a wood floor because water would damage the wood or cause mold growth, a HEPA-filtered vacuum could be used for cleaning. </a:t>
            </a:r>
          </a:p>
          <a:p>
            <a:r>
              <a:rPr lang="en-US" sz="2800" i="1" dirty="0"/>
              <a:t>These situations are expected to be rare</a:t>
            </a:r>
            <a:r>
              <a:rPr lang="en-US" sz="2800" dirty="0"/>
              <a:t>, which no acceptable cleaning methods can be used.</a:t>
            </a:r>
          </a:p>
        </p:txBody>
      </p:sp>
    </p:spTree>
    <p:extLst>
      <p:ext uri="{BB962C8B-B14F-4D97-AF65-F5344CB8AC3E}">
        <p14:creationId xmlns:p14="http://schemas.microsoft.com/office/powerpoint/2010/main" val="2216301289"/>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3" y="26988"/>
            <a:ext cx="7066184" cy="1143000"/>
          </a:xfrm>
        </p:spPr>
        <p:txBody>
          <a:bodyPr/>
          <a:lstStyle/>
          <a:p>
            <a:r>
              <a:rPr lang="en-US" sz="3200" b="1" dirty="0" smtClean="0"/>
              <a:t>Module 7 : </a:t>
            </a:r>
            <a:r>
              <a:rPr lang="en-US" sz="3200" b="1" dirty="0"/>
              <a:t>Housekeeping Techniques</a:t>
            </a:r>
            <a:r>
              <a:rPr lang="en-US" sz="3200" b="1" dirty="0" smtClean="0"/>
              <a:t>:             </a:t>
            </a:r>
            <a:endParaRPr lang="en-US" sz="2900" dirty="0"/>
          </a:p>
        </p:txBody>
      </p:sp>
      <p:sp>
        <p:nvSpPr>
          <p:cNvPr id="3" name="Content Placeholder 2"/>
          <p:cNvSpPr>
            <a:spLocks noGrp="1"/>
          </p:cNvSpPr>
          <p:nvPr>
            <p:ph idx="1"/>
          </p:nvPr>
        </p:nvSpPr>
        <p:spPr>
          <a:xfrm>
            <a:off x="264363" y="1729735"/>
            <a:ext cx="8564562" cy="4814903"/>
          </a:xfrm>
        </p:spPr>
        <p:txBody>
          <a:bodyPr/>
          <a:lstStyle/>
          <a:p>
            <a:pPr marL="0" indent="0">
              <a:buNone/>
            </a:pPr>
            <a:r>
              <a:rPr lang="en-US" sz="3200" dirty="0"/>
              <a:t>In those rare cases where the employer needs to use cleaning methods such </a:t>
            </a:r>
            <a:r>
              <a:rPr lang="en-US" sz="3200" dirty="0" smtClean="0"/>
              <a:t>as:</a:t>
            </a:r>
          </a:p>
          <a:p>
            <a:pPr>
              <a:buFontTx/>
              <a:buChar char="-"/>
            </a:pPr>
            <a:r>
              <a:rPr lang="en-US" sz="2800" dirty="0" smtClean="0"/>
              <a:t>Dry sweeping;</a:t>
            </a:r>
          </a:p>
          <a:p>
            <a:pPr>
              <a:buFontTx/>
              <a:buChar char="-"/>
            </a:pPr>
            <a:r>
              <a:rPr lang="en-US" sz="2800" dirty="0" smtClean="0"/>
              <a:t>Dry brushing or;</a:t>
            </a:r>
          </a:p>
          <a:p>
            <a:pPr>
              <a:buFontTx/>
              <a:buChar char="-"/>
            </a:pPr>
            <a:r>
              <a:rPr lang="en-US" sz="2800" smtClean="0"/>
              <a:t>Compressed </a:t>
            </a:r>
            <a:r>
              <a:rPr lang="en-US" sz="2800" dirty="0"/>
              <a:t>air</a:t>
            </a:r>
            <a:r>
              <a:rPr lang="en-US" sz="2800" dirty="0" smtClean="0"/>
              <a:t>.</a:t>
            </a:r>
          </a:p>
          <a:p>
            <a:pPr marL="0" indent="0">
              <a:spcBef>
                <a:spcPts val="2400"/>
              </a:spcBef>
              <a:buNone/>
            </a:pPr>
            <a:r>
              <a:rPr lang="en-US" sz="3200" dirty="0" smtClean="0"/>
              <a:t>The </a:t>
            </a:r>
            <a:r>
              <a:rPr lang="en-US" sz="3200" dirty="0"/>
              <a:t>employer must be able to show why cleaning methods that decrease </a:t>
            </a:r>
            <a:r>
              <a:rPr lang="en-US" sz="3200" dirty="0" smtClean="0"/>
              <a:t>an employee exposure </a:t>
            </a:r>
            <a:r>
              <a:rPr lang="en-US" sz="3200" dirty="0"/>
              <a:t>are not feasible.</a:t>
            </a:r>
          </a:p>
          <a:p>
            <a:endParaRPr lang="en-US" sz="2800" dirty="0"/>
          </a:p>
        </p:txBody>
      </p:sp>
    </p:spTree>
    <p:extLst>
      <p:ext uri="{BB962C8B-B14F-4D97-AF65-F5344CB8AC3E}">
        <p14:creationId xmlns:p14="http://schemas.microsoft.com/office/powerpoint/2010/main" val="2151911429"/>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3" y="26988"/>
            <a:ext cx="7066184" cy="1143000"/>
          </a:xfrm>
        </p:spPr>
        <p:txBody>
          <a:bodyPr/>
          <a:lstStyle/>
          <a:p>
            <a:r>
              <a:rPr lang="en-US" sz="3200" b="1" dirty="0" smtClean="0"/>
              <a:t>Module 7 : </a:t>
            </a:r>
            <a:r>
              <a:rPr lang="en-US" sz="3200" b="1" dirty="0"/>
              <a:t>Housekeeping Techniques</a:t>
            </a:r>
            <a:r>
              <a:rPr lang="en-US" sz="3200" b="1" dirty="0" smtClean="0"/>
              <a:t>:              </a:t>
            </a:r>
            <a:endParaRPr lang="en-US" sz="2900" dirty="0"/>
          </a:p>
        </p:txBody>
      </p:sp>
      <p:sp>
        <p:nvSpPr>
          <p:cNvPr id="3" name="Content Placeholder 2"/>
          <p:cNvSpPr>
            <a:spLocks noGrp="1"/>
          </p:cNvSpPr>
          <p:nvPr>
            <p:ph idx="1"/>
          </p:nvPr>
        </p:nvSpPr>
        <p:spPr>
          <a:xfrm>
            <a:off x="250575" y="1635459"/>
            <a:ext cx="8564562" cy="5054099"/>
          </a:xfrm>
        </p:spPr>
        <p:txBody>
          <a:bodyPr/>
          <a:lstStyle/>
          <a:p>
            <a:pPr marL="0" indent="0">
              <a:buNone/>
            </a:pPr>
            <a:r>
              <a:rPr lang="en-US" sz="2800" dirty="0"/>
              <a:t>When Employers Must Follow Housekeeping Practices the housekeeping requirements in the silica standard apply only where cleaning </a:t>
            </a:r>
          </a:p>
          <a:p>
            <a:pPr lvl="1"/>
            <a:r>
              <a:rPr lang="en-US" sz="2000" dirty="0">
                <a:solidFill>
                  <a:srgbClr val="FF0000"/>
                </a:solidFill>
              </a:rPr>
              <a:t>“could contribute to employee exposure to respirable crystalline silica”. </a:t>
            </a:r>
          </a:p>
          <a:p>
            <a:r>
              <a:rPr lang="en-US" sz="2800" dirty="0"/>
              <a:t>This phrase clarifies that employers only have to follow the housekeeping requirements of the silica standard where employees could be exposed to the very small (respirable) crystalline silica particles created by high-energy tasks such as drilling, cutting, grinding, or crushing crystalline-silica-containing materials. </a:t>
            </a:r>
          </a:p>
        </p:txBody>
      </p:sp>
    </p:spTree>
    <p:extLst>
      <p:ext uri="{BB962C8B-B14F-4D97-AF65-F5344CB8AC3E}">
        <p14:creationId xmlns:p14="http://schemas.microsoft.com/office/powerpoint/2010/main" val="1314765092"/>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3" y="26988"/>
            <a:ext cx="7066184" cy="1143000"/>
          </a:xfrm>
        </p:spPr>
        <p:txBody>
          <a:bodyPr/>
          <a:lstStyle/>
          <a:p>
            <a:r>
              <a:rPr lang="en-US" sz="3200" b="1" dirty="0" smtClean="0"/>
              <a:t>Module 7 : </a:t>
            </a:r>
            <a:r>
              <a:rPr lang="en-US" sz="3200" b="1" dirty="0"/>
              <a:t>Housekeeping Techniques</a:t>
            </a:r>
            <a:r>
              <a:rPr lang="en-US" sz="3200" b="1" dirty="0" smtClean="0"/>
              <a:t>:               </a:t>
            </a:r>
            <a:endParaRPr lang="en-US" sz="2900" dirty="0"/>
          </a:p>
        </p:txBody>
      </p:sp>
      <p:sp>
        <p:nvSpPr>
          <p:cNvPr id="3" name="Content Placeholder 2"/>
          <p:cNvSpPr>
            <a:spLocks noGrp="1"/>
          </p:cNvSpPr>
          <p:nvPr>
            <p:ph idx="1"/>
          </p:nvPr>
        </p:nvSpPr>
        <p:spPr>
          <a:xfrm>
            <a:off x="274638" y="2136808"/>
            <a:ext cx="8564562" cy="4340192"/>
          </a:xfrm>
        </p:spPr>
        <p:txBody>
          <a:bodyPr/>
          <a:lstStyle/>
          <a:p>
            <a:r>
              <a:rPr lang="en-US" sz="3200" dirty="0"/>
              <a:t>Employers are not required to follow these housekeeping requirements when cleaning:</a:t>
            </a:r>
          </a:p>
          <a:p>
            <a:pPr lvl="1"/>
            <a:r>
              <a:rPr lang="en-US" sz="3200" dirty="0"/>
              <a:t>Ordinary soil;</a:t>
            </a:r>
          </a:p>
          <a:p>
            <a:pPr lvl="1"/>
            <a:r>
              <a:rPr lang="en-US" sz="3200" dirty="0"/>
              <a:t>Large debris;</a:t>
            </a:r>
          </a:p>
          <a:p>
            <a:pPr lvl="1"/>
            <a:r>
              <a:rPr lang="en-US" sz="3200" dirty="0"/>
              <a:t>Non-silica containing materials (i.e. such as sawdust)</a:t>
            </a:r>
          </a:p>
        </p:txBody>
      </p:sp>
    </p:spTree>
    <p:extLst>
      <p:ext uri="{BB962C8B-B14F-4D97-AF65-F5344CB8AC3E}">
        <p14:creationId xmlns:p14="http://schemas.microsoft.com/office/powerpoint/2010/main" val="2328279065"/>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3" y="26988"/>
            <a:ext cx="7066184" cy="1143000"/>
          </a:xfrm>
        </p:spPr>
        <p:txBody>
          <a:bodyPr/>
          <a:lstStyle/>
          <a:p>
            <a:r>
              <a:rPr lang="en-US" sz="3200" b="1" dirty="0" smtClean="0"/>
              <a:t>Module 7 : </a:t>
            </a:r>
            <a:r>
              <a:rPr lang="en-US" sz="3200" b="1" dirty="0"/>
              <a:t>Housekeeping Techniques</a:t>
            </a:r>
            <a:r>
              <a:rPr lang="en-US" sz="3200" b="1" dirty="0" smtClean="0"/>
              <a:t>:                </a:t>
            </a:r>
            <a:endParaRPr lang="en-US" sz="2900" dirty="0"/>
          </a:p>
        </p:txBody>
      </p:sp>
      <p:sp>
        <p:nvSpPr>
          <p:cNvPr id="3" name="Content Placeholder 2"/>
          <p:cNvSpPr>
            <a:spLocks noGrp="1"/>
          </p:cNvSpPr>
          <p:nvPr>
            <p:ph idx="1"/>
          </p:nvPr>
        </p:nvSpPr>
        <p:spPr>
          <a:xfrm>
            <a:off x="274638" y="2213811"/>
            <a:ext cx="8564562" cy="4263189"/>
          </a:xfrm>
        </p:spPr>
        <p:txBody>
          <a:bodyPr/>
          <a:lstStyle/>
          <a:p>
            <a:r>
              <a:rPr lang="en-US" sz="2800" dirty="0"/>
              <a:t>Is silica a flammable hazardous dust? </a:t>
            </a:r>
          </a:p>
        </p:txBody>
      </p:sp>
    </p:spTree>
    <p:extLst>
      <p:ext uri="{BB962C8B-B14F-4D97-AF65-F5344CB8AC3E}">
        <p14:creationId xmlns:p14="http://schemas.microsoft.com/office/powerpoint/2010/main" val="3792919357"/>
      </p:ext>
    </p:extLst>
  </p:cSld>
  <p:clrMapOvr>
    <a:masterClrMapping/>
  </p:clrMapOvr>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3" y="26988"/>
            <a:ext cx="7066184" cy="1143000"/>
          </a:xfrm>
        </p:spPr>
        <p:txBody>
          <a:bodyPr/>
          <a:lstStyle/>
          <a:p>
            <a:r>
              <a:rPr lang="en-US" sz="3200" b="1" dirty="0" smtClean="0"/>
              <a:t>Module 7 : </a:t>
            </a:r>
            <a:r>
              <a:rPr lang="en-US" sz="3200" b="1" dirty="0"/>
              <a:t>Housekeeping </a:t>
            </a:r>
            <a:r>
              <a:rPr lang="en-US" sz="3200" b="1" dirty="0" smtClean="0"/>
              <a:t> Techniques:                 </a:t>
            </a:r>
            <a:endParaRPr lang="en-US" sz="2900" dirty="0"/>
          </a:p>
        </p:txBody>
      </p:sp>
      <p:sp>
        <p:nvSpPr>
          <p:cNvPr id="3" name="Content Placeholder 2"/>
          <p:cNvSpPr>
            <a:spLocks noGrp="1"/>
          </p:cNvSpPr>
          <p:nvPr>
            <p:ph idx="1"/>
          </p:nvPr>
        </p:nvSpPr>
        <p:spPr>
          <a:xfrm>
            <a:off x="274638" y="2213811"/>
            <a:ext cx="8564562" cy="4263189"/>
          </a:xfrm>
        </p:spPr>
        <p:txBody>
          <a:bodyPr/>
          <a:lstStyle/>
          <a:p>
            <a:r>
              <a:rPr lang="en-US" sz="2800" dirty="0"/>
              <a:t>Is silica a flammable hazardous dust? </a:t>
            </a:r>
          </a:p>
        </p:txBody>
      </p:sp>
      <p:sp>
        <p:nvSpPr>
          <p:cNvPr id="4" name="TextBox 3"/>
          <p:cNvSpPr txBox="1"/>
          <p:nvPr/>
        </p:nvSpPr>
        <p:spPr>
          <a:xfrm>
            <a:off x="1242132" y="3575338"/>
            <a:ext cx="6011056" cy="707886"/>
          </a:xfrm>
          <a:prstGeom prst="rect">
            <a:avLst/>
          </a:prstGeom>
          <a:noFill/>
        </p:spPr>
        <p:txBody>
          <a:bodyPr wrap="square" rtlCol="0">
            <a:spAutoFit/>
          </a:bodyPr>
          <a:lstStyle/>
          <a:p>
            <a:pPr algn="ctr"/>
            <a:r>
              <a:rPr lang="en-US" sz="4000" b="1" dirty="0">
                <a:solidFill>
                  <a:srgbClr val="FF0000"/>
                </a:solidFill>
              </a:rPr>
              <a:t>No</a:t>
            </a:r>
          </a:p>
        </p:txBody>
      </p:sp>
    </p:spTree>
    <p:extLst>
      <p:ext uri="{BB962C8B-B14F-4D97-AF65-F5344CB8AC3E}">
        <p14:creationId xmlns:p14="http://schemas.microsoft.com/office/powerpoint/2010/main" val="415989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3" y="26988"/>
            <a:ext cx="7066184" cy="1143000"/>
          </a:xfrm>
        </p:spPr>
        <p:txBody>
          <a:bodyPr/>
          <a:lstStyle/>
          <a:p>
            <a:r>
              <a:rPr lang="en-US" sz="3200" b="1" dirty="0" smtClean="0"/>
              <a:t>Module 7 : </a:t>
            </a:r>
            <a:r>
              <a:rPr lang="en-US" sz="3200" b="1" dirty="0"/>
              <a:t>Housekeeping Techniques</a:t>
            </a:r>
            <a:r>
              <a:rPr lang="en-US" sz="3200" b="1" dirty="0" smtClean="0"/>
              <a:t>:                 </a:t>
            </a:r>
            <a:endParaRPr lang="en-US" sz="2900" dirty="0"/>
          </a:p>
        </p:txBody>
      </p:sp>
      <p:sp>
        <p:nvSpPr>
          <p:cNvPr id="3" name="Content Placeholder 2"/>
          <p:cNvSpPr>
            <a:spLocks noGrp="1"/>
          </p:cNvSpPr>
          <p:nvPr>
            <p:ph idx="1"/>
          </p:nvPr>
        </p:nvSpPr>
        <p:spPr/>
        <p:txBody>
          <a:bodyPr/>
          <a:lstStyle/>
          <a:p>
            <a:pPr marL="0" indent="0">
              <a:buNone/>
            </a:pPr>
            <a:r>
              <a:rPr lang="en-US" sz="2800" dirty="0"/>
              <a:t>In the rare cases where conventional wet or HEPA vacuuming methods cannot be used, employees, must be protected by appropriate PPE if there is a potential to add to the exposure: </a:t>
            </a:r>
          </a:p>
          <a:p>
            <a:r>
              <a:rPr lang="en-US" sz="2800" dirty="0"/>
              <a:t>Dry sweeping;</a:t>
            </a:r>
          </a:p>
          <a:p>
            <a:r>
              <a:rPr lang="en-US" sz="2800" dirty="0"/>
              <a:t>Blowing;</a:t>
            </a:r>
          </a:p>
          <a:p>
            <a:r>
              <a:rPr lang="en-US" sz="2800" dirty="0"/>
              <a:t>Dusting;</a:t>
            </a:r>
          </a:p>
          <a:p>
            <a:r>
              <a:rPr lang="en-US" sz="2800" dirty="0"/>
              <a:t>Or other methods that might increase exposure to the employee.</a:t>
            </a:r>
          </a:p>
          <a:p>
            <a:endParaRPr lang="en-US" sz="2800" dirty="0"/>
          </a:p>
        </p:txBody>
      </p:sp>
    </p:spTree>
    <p:extLst>
      <p:ext uri="{BB962C8B-B14F-4D97-AF65-F5344CB8AC3E}">
        <p14:creationId xmlns:p14="http://schemas.microsoft.com/office/powerpoint/2010/main" val="913061399"/>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3" y="26988"/>
            <a:ext cx="7066184" cy="1143000"/>
          </a:xfrm>
        </p:spPr>
        <p:txBody>
          <a:bodyPr/>
          <a:lstStyle/>
          <a:p>
            <a:r>
              <a:rPr lang="en-US" sz="3200" b="1" dirty="0" smtClean="0"/>
              <a:t>Module 7 : </a:t>
            </a:r>
            <a:r>
              <a:rPr lang="en-US" sz="3200" b="1" dirty="0"/>
              <a:t>Housekeeping Techniques</a:t>
            </a:r>
            <a:r>
              <a:rPr lang="en-US" sz="3200" b="1" dirty="0" smtClean="0"/>
              <a:t>:                  </a:t>
            </a:r>
            <a:endParaRPr lang="en-US" sz="2900" dirty="0"/>
          </a:p>
        </p:txBody>
      </p:sp>
      <p:sp>
        <p:nvSpPr>
          <p:cNvPr id="3" name="Content Placeholder 2"/>
          <p:cNvSpPr>
            <a:spLocks noGrp="1"/>
          </p:cNvSpPr>
          <p:nvPr>
            <p:ph idx="1"/>
          </p:nvPr>
        </p:nvSpPr>
        <p:spPr>
          <a:xfrm>
            <a:off x="274638" y="2184935"/>
            <a:ext cx="8564562" cy="4292065"/>
          </a:xfrm>
        </p:spPr>
        <p:txBody>
          <a:bodyPr/>
          <a:lstStyle/>
          <a:p>
            <a:r>
              <a:rPr lang="en-US" sz="2800" dirty="0"/>
              <a:t>If there are no engineering controls to prevent exposure when cleaning dry silica dust, what is the required PPE for respiratory protection? </a:t>
            </a:r>
          </a:p>
        </p:txBody>
      </p:sp>
      <p:sp>
        <p:nvSpPr>
          <p:cNvPr id="4" name="TextBox 3"/>
          <p:cNvSpPr txBox="1"/>
          <p:nvPr/>
        </p:nvSpPr>
        <p:spPr>
          <a:xfrm>
            <a:off x="1319134" y="3825594"/>
            <a:ext cx="6011056" cy="707886"/>
          </a:xfrm>
          <a:prstGeom prst="rect">
            <a:avLst/>
          </a:prstGeom>
          <a:noFill/>
        </p:spPr>
        <p:txBody>
          <a:bodyPr wrap="square" rtlCol="0">
            <a:spAutoFit/>
          </a:bodyPr>
          <a:lstStyle/>
          <a:p>
            <a:pPr algn="ctr"/>
            <a:r>
              <a:rPr lang="en-US" sz="4000" b="1" dirty="0">
                <a:solidFill>
                  <a:srgbClr val="FF0000"/>
                </a:solidFill>
              </a:rPr>
              <a:t>N95 Respirator</a:t>
            </a:r>
          </a:p>
        </p:txBody>
      </p:sp>
      <p:pic>
        <p:nvPicPr>
          <p:cNvPr id="6" name="Picture 2" descr="http://www.lhsfna.org/LHSFNA/assets/File/n95%20respirator.jpg" title="Image of a N 95 respirato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20471" y="4625788"/>
            <a:ext cx="4098663" cy="2232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52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sz="3200" dirty="0"/>
          </a:p>
        </p:txBody>
      </p:sp>
      <p:sp>
        <p:nvSpPr>
          <p:cNvPr id="3" name="Content Placeholder 2"/>
          <p:cNvSpPr>
            <a:spLocks noGrp="1"/>
          </p:cNvSpPr>
          <p:nvPr>
            <p:ph idx="1"/>
          </p:nvPr>
        </p:nvSpPr>
        <p:spPr/>
        <p:txBody>
          <a:bodyPr/>
          <a:lstStyle/>
          <a:p>
            <a:r>
              <a:rPr lang="en-US" sz="3200" dirty="0"/>
              <a:t>About 2.3 million workers are exposed to respirable crystalline silica in their workplaces;</a:t>
            </a:r>
          </a:p>
          <a:p>
            <a:r>
              <a:rPr lang="en-US" sz="3200" dirty="0"/>
              <a:t>Two million construction workers who drill, cut, crush, or grind silica-containing materials such as concrete and stone, and; </a:t>
            </a:r>
          </a:p>
          <a:p>
            <a:r>
              <a:rPr lang="en-US" sz="3200" dirty="0"/>
              <a:t>300,000 workers in general industry operations such as brick manufacturing, foundries, and hydraulic fracturing.</a:t>
            </a:r>
            <a:endParaRPr lang="en-US" sz="2400" dirty="0"/>
          </a:p>
        </p:txBody>
      </p:sp>
    </p:spTree>
    <p:extLst>
      <p:ext uri="{BB962C8B-B14F-4D97-AF65-F5344CB8AC3E}">
        <p14:creationId xmlns:p14="http://schemas.microsoft.com/office/powerpoint/2010/main" val="601235836"/>
      </p:ext>
    </p:extLst>
  </p:cSld>
  <p:clrMapOvr>
    <a:masterClrMapping/>
  </p:clrMapOvr>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3" y="26988"/>
            <a:ext cx="7066184" cy="1143000"/>
          </a:xfrm>
        </p:spPr>
        <p:txBody>
          <a:bodyPr/>
          <a:lstStyle/>
          <a:p>
            <a:r>
              <a:rPr lang="en-US" sz="3200" b="1" dirty="0" smtClean="0"/>
              <a:t>Module 7 : </a:t>
            </a:r>
            <a:r>
              <a:rPr lang="en-US" sz="3200" b="1" dirty="0"/>
              <a:t>Housekeeping Techniques</a:t>
            </a:r>
            <a:r>
              <a:rPr lang="en-US" sz="3200" b="1" dirty="0" smtClean="0"/>
              <a:t>:                   </a:t>
            </a:r>
            <a:endParaRPr lang="en-US" sz="2900" dirty="0"/>
          </a:p>
        </p:txBody>
      </p:sp>
      <p:sp>
        <p:nvSpPr>
          <p:cNvPr id="3" name="Content Placeholder 2"/>
          <p:cNvSpPr>
            <a:spLocks noGrp="1"/>
          </p:cNvSpPr>
          <p:nvPr>
            <p:ph idx="1"/>
          </p:nvPr>
        </p:nvSpPr>
        <p:spPr>
          <a:xfrm>
            <a:off x="274638" y="1796527"/>
            <a:ext cx="8564562" cy="4680473"/>
          </a:xfrm>
        </p:spPr>
        <p:txBody>
          <a:bodyPr/>
          <a:lstStyle/>
          <a:p>
            <a:r>
              <a:rPr lang="en-US" sz="2800" dirty="0"/>
              <a:t>The proper PPE is at a minimum a NIOSH N95 respirator </a:t>
            </a:r>
            <a:r>
              <a:rPr lang="en-US" sz="2800" dirty="0" smtClean="0"/>
              <a:t>is to be used once s/he has been </a:t>
            </a:r>
            <a:r>
              <a:rPr lang="en-US" sz="2800" dirty="0"/>
              <a:t>fit </a:t>
            </a:r>
            <a:r>
              <a:rPr lang="en-US" sz="2800" dirty="0" smtClean="0"/>
              <a:t>tested, </a:t>
            </a:r>
            <a:r>
              <a:rPr lang="en-US" sz="2800" u="sng" dirty="0" smtClean="0"/>
              <a:t>trained and</a:t>
            </a:r>
            <a:r>
              <a:rPr lang="en-US" sz="2800" u="sng" dirty="0"/>
              <a:t> </a:t>
            </a:r>
            <a:r>
              <a:rPr lang="en-US" sz="2800" u="sng" dirty="0" smtClean="0"/>
              <a:t>authorized by his/her employer</a:t>
            </a:r>
            <a:r>
              <a:rPr lang="en-US" sz="2800" dirty="0" smtClean="0"/>
              <a:t>, and also </a:t>
            </a:r>
            <a:r>
              <a:rPr lang="en-US" sz="2800" u="sng" dirty="0"/>
              <a:t>evaluated</a:t>
            </a:r>
            <a:r>
              <a:rPr lang="en-US" sz="2800" dirty="0"/>
              <a:t> by a medical professional. </a:t>
            </a:r>
          </a:p>
        </p:txBody>
      </p:sp>
      <p:pic>
        <p:nvPicPr>
          <p:cNvPr id="1028" name="Picture 4" descr="Image result for niosh n95 respirato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5159" y="4136763"/>
            <a:ext cx="3151990" cy="244736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lhsfna.org/LHSFNA/assets/File/n95%20respirator.jpg" title="Image of a N 95 respirato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27755" y="3875889"/>
            <a:ext cx="3830369" cy="2869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621056"/>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3" y="26988"/>
            <a:ext cx="7066184" cy="1143000"/>
          </a:xfrm>
        </p:spPr>
        <p:txBody>
          <a:bodyPr/>
          <a:lstStyle/>
          <a:p>
            <a:r>
              <a:rPr lang="en-US" sz="3200" b="1" dirty="0" smtClean="0"/>
              <a:t>Module 7 : </a:t>
            </a:r>
            <a:r>
              <a:rPr lang="en-US" sz="3200" b="1" dirty="0"/>
              <a:t>Housekeeping Techniques</a:t>
            </a:r>
            <a:r>
              <a:rPr lang="en-US" sz="3200" b="1" dirty="0" smtClean="0"/>
              <a:t>:                    </a:t>
            </a:r>
            <a:endParaRPr lang="en-US" sz="2900" dirty="0"/>
          </a:p>
        </p:txBody>
      </p:sp>
      <p:sp>
        <p:nvSpPr>
          <p:cNvPr id="3" name="Content Placeholder 2"/>
          <p:cNvSpPr>
            <a:spLocks noGrp="1"/>
          </p:cNvSpPr>
          <p:nvPr>
            <p:ph idx="1"/>
          </p:nvPr>
        </p:nvSpPr>
        <p:spPr>
          <a:xfrm>
            <a:off x="274638" y="2098307"/>
            <a:ext cx="8564562" cy="4378693"/>
          </a:xfrm>
        </p:spPr>
        <p:txBody>
          <a:bodyPr/>
          <a:lstStyle/>
          <a:p>
            <a:r>
              <a:rPr lang="en-US" sz="3200" dirty="0"/>
              <a:t>Written exposure control plans describe workplace exposures and ways to reduce those exposures such as; </a:t>
            </a:r>
          </a:p>
          <a:p>
            <a:pPr lvl="1"/>
            <a:r>
              <a:rPr lang="en-US" sz="2400" dirty="0"/>
              <a:t>Engineering controls;</a:t>
            </a:r>
          </a:p>
          <a:p>
            <a:pPr lvl="1"/>
            <a:r>
              <a:rPr lang="en-US" sz="2400" dirty="0"/>
              <a:t>Work practices;</a:t>
            </a:r>
          </a:p>
          <a:p>
            <a:pPr lvl="1"/>
            <a:r>
              <a:rPr lang="en-US" sz="2400" dirty="0">
                <a:solidFill>
                  <a:srgbClr val="FF0000"/>
                </a:solidFill>
              </a:rPr>
              <a:t>Housekeeping</a:t>
            </a:r>
            <a:r>
              <a:rPr lang="en-US" sz="2400" dirty="0"/>
              <a:t> </a:t>
            </a:r>
            <a:r>
              <a:rPr lang="en-US" sz="2400" dirty="0">
                <a:solidFill>
                  <a:srgbClr val="FF0000"/>
                </a:solidFill>
              </a:rPr>
              <a:t>methods, </a:t>
            </a:r>
            <a:r>
              <a:rPr lang="en-US" sz="2400" dirty="0">
                <a:solidFill>
                  <a:schemeClr val="tx1"/>
                </a:solidFill>
              </a:rPr>
              <a:t>and</a:t>
            </a:r>
            <a:r>
              <a:rPr lang="en-US" sz="2400" dirty="0"/>
              <a:t>;</a:t>
            </a:r>
          </a:p>
          <a:p>
            <a:pPr lvl="1"/>
            <a:r>
              <a:rPr lang="en-US" sz="2400" dirty="0"/>
              <a:t>Restricting access to areas where high exposures occur.</a:t>
            </a:r>
          </a:p>
        </p:txBody>
      </p:sp>
    </p:spTree>
    <p:extLst>
      <p:ext uri="{BB962C8B-B14F-4D97-AF65-F5344CB8AC3E}">
        <p14:creationId xmlns:p14="http://schemas.microsoft.com/office/powerpoint/2010/main" val="1164511487"/>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3" y="26988"/>
            <a:ext cx="7066184" cy="1143000"/>
          </a:xfrm>
        </p:spPr>
        <p:txBody>
          <a:bodyPr/>
          <a:lstStyle/>
          <a:p>
            <a:r>
              <a:rPr lang="en-US" sz="3200" b="1" dirty="0" smtClean="0"/>
              <a:t>Module 7 : </a:t>
            </a:r>
            <a:r>
              <a:rPr lang="en-US" sz="3200" b="1" dirty="0"/>
              <a:t>Housekeeping Techniques</a:t>
            </a:r>
            <a:r>
              <a:rPr lang="en-US" sz="3200" b="1" dirty="0" smtClean="0"/>
              <a:t>:                     </a:t>
            </a:r>
            <a:endParaRPr lang="en-US" sz="2900" dirty="0"/>
          </a:p>
        </p:txBody>
      </p:sp>
      <p:sp>
        <p:nvSpPr>
          <p:cNvPr id="3" name="Content Placeholder 2"/>
          <p:cNvSpPr>
            <a:spLocks noGrp="1"/>
          </p:cNvSpPr>
          <p:nvPr>
            <p:ph idx="1"/>
          </p:nvPr>
        </p:nvSpPr>
        <p:spPr>
          <a:xfrm>
            <a:off x="274638" y="2184935"/>
            <a:ext cx="8564562" cy="4292065"/>
          </a:xfrm>
        </p:spPr>
        <p:txBody>
          <a:bodyPr/>
          <a:lstStyle/>
          <a:p>
            <a:pPr marL="0" indent="0">
              <a:buNone/>
            </a:pPr>
            <a:r>
              <a:rPr lang="en-US" sz="3200" dirty="0"/>
              <a:t>Housekeeping methods used must limit employee exposure to respirable crystalline silica. </a:t>
            </a:r>
          </a:p>
          <a:p>
            <a:pPr marL="0" indent="0">
              <a:buNone/>
            </a:pPr>
            <a:endParaRPr lang="en-US" sz="3200" dirty="0"/>
          </a:p>
          <a:p>
            <a:pPr marL="0" indent="0">
              <a:buNone/>
            </a:pPr>
            <a:r>
              <a:rPr lang="en-US" sz="3200" dirty="0"/>
              <a:t>While employees are cleaning, dust can become airborne and expose them to silica.</a:t>
            </a:r>
          </a:p>
        </p:txBody>
      </p:sp>
    </p:spTree>
    <p:extLst>
      <p:ext uri="{BB962C8B-B14F-4D97-AF65-F5344CB8AC3E}">
        <p14:creationId xmlns:p14="http://schemas.microsoft.com/office/powerpoint/2010/main" val="1686216784"/>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3" y="26988"/>
            <a:ext cx="7066184" cy="1143000"/>
          </a:xfrm>
        </p:spPr>
        <p:txBody>
          <a:bodyPr/>
          <a:lstStyle/>
          <a:p>
            <a:r>
              <a:rPr lang="en-US" sz="3200" b="1" dirty="0" smtClean="0"/>
              <a:t>Module 7 : </a:t>
            </a:r>
            <a:r>
              <a:rPr lang="en-US" sz="3200" b="1" dirty="0"/>
              <a:t>Housekeeping Techniques</a:t>
            </a:r>
            <a:r>
              <a:rPr lang="en-US" sz="3200" b="1" dirty="0" smtClean="0"/>
              <a:t>:                      </a:t>
            </a:r>
            <a:endParaRPr lang="en-US" sz="2900" dirty="0"/>
          </a:p>
        </p:txBody>
      </p:sp>
      <p:pic>
        <p:nvPicPr>
          <p:cNvPr id="1026" name="Picture 2" descr="This image shows dust so deep on &quot;I&quot; beam flanges that it exceeds the angle-of-repose and is constantly falling into the general environment."/>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5855451" y="2003461"/>
            <a:ext cx="2939228" cy="443843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263" y="1782262"/>
            <a:ext cx="5787188" cy="4893647"/>
          </a:xfrm>
          <a:prstGeom prst="rect">
            <a:avLst/>
          </a:prstGeom>
        </p:spPr>
        <p:txBody>
          <a:bodyPr wrap="square">
            <a:spAutoFit/>
          </a:bodyPr>
          <a:lstStyle/>
          <a:p>
            <a:pPr marL="342900" indent="-342900">
              <a:buFont typeface="Arial" panose="020B0604020202020204" pitchFamily="34" charset="0"/>
              <a:buChar char="•"/>
            </a:pPr>
            <a:r>
              <a:rPr lang="en-US" dirty="0">
                <a:solidFill>
                  <a:srgbClr val="000000"/>
                </a:solidFill>
                <a:latin typeface="Tahoma" panose="020B0604030504040204" pitchFamily="34" charset="0"/>
              </a:rPr>
              <a:t>This image shows dust so deep on "I" beam flanges that it exceeds the angle-of-repose and is constantly falling into the general environment.</a:t>
            </a:r>
          </a:p>
          <a:p>
            <a:r>
              <a:rPr lang="en-US" dirty="0">
                <a:solidFill>
                  <a:srgbClr val="000000"/>
                </a:solidFill>
                <a:latin typeface="Tahoma" panose="020B0604030504040204" pitchFamily="34" charset="0"/>
              </a:rPr>
              <a:t> </a:t>
            </a:r>
          </a:p>
          <a:p>
            <a:pPr marL="342900" indent="-342900">
              <a:buFont typeface="Arial" panose="020B0604020202020204" pitchFamily="34" charset="0"/>
              <a:buChar char="•"/>
            </a:pPr>
            <a:r>
              <a:rPr lang="en-US" dirty="0">
                <a:solidFill>
                  <a:srgbClr val="000000"/>
                </a:solidFill>
                <a:latin typeface="Tahoma" panose="020B0604030504040204" pitchFamily="34" charset="0"/>
              </a:rPr>
              <a:t>Cleaning of a facility on a regular basis will prevent buildup of dust. Spills of silica containing materials should be promptly cleaned up. Cleaning should employ methods which do not create dust </a:t>
            </a:r>
            <a:r>
              <a:rPr lang="en-US" sz="2000" dirty="0">
                <a:solidFill>
                  <a:srgbClr val="000000"/>
                </a:solidFill>
                <a:latin typeface="Tahoma" panose="020B0604030504040204" pitchFamily="34" charset="0"/>
              </a:rPr>
              <a:t>(e.g., vacuuming, wet wash-down) </a:t>
            </a:r>
            <a:r>
              <a:rPr lang="en-US" dirty="0">
                <a:solidFill>
                  <a:srgbClr val="000000"/>
                </a:solidFill>
                <a:latin typeface="Tahoma" panose="020B0604030504040204" pitchFamily="34" charset="0"/>
              </a:rPr>
              <a:t>rather than dust generating methods </a:t>
            </a:r>
            <a:r>
              <a:rPr lang="en-US" sz="2000" dirty="0">
                <a:solidFill>
                  <a:srgbClr val="000000"/>
                </a:solidFill>
                <a:latin typeface="Tahoma" panose="020B0604030504040204" pitchFamily="34" charset="0"/>
              </a:rPr>
              <a:t>(e.g., sweeping, blowing)</a:t>
            </a:r>
            <a:r>
              <a:rPr lang="en-US" dirty="0">
                <a:solidFill>
                  <a:srgbClr val="000000"/>
                </a:solidFill>
                <a:latin typeface="Tahoma" panose="020B0604030504040204" pitchFamily="34" charset="0"/>
              </a:rPr>
              <a:t>.</a:t>
            </a:r>
            <a:endParaRPr lang="en-US" dirty="0"/>
          </a:p>
        </p:txBody>
      </p:sp>
    </p:spTree>
    <p:extLst>
      <p:ext uri="{BB962C8B-B14F-4D97-AF65-F5344CB8AC3E}">
        <p14:creationId xmlns:p14="http://schemas.microsoft.com/office/powerpoint/2010/main" val="2504902265"/>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3" y="26988"/>
            <a:ext cx="7066184" cy="1143000"/>
          </a:xfrm>
        </p:spPr>
        <p:txBody>
          <a:bodyPr/>
          <a:lstStyle/>
          <a:p>
            <a:r>
              <a:rPr lang="en-US" sz="3200" b="1" dirty="0" smtClean="0"/>
              <a:t>Module 7 : </a:t>
            </a:r>
            <a:r>
              <a:rPr lang="en-US" sz="3200" b="1" dirty="0"/>
              <a:t>Housekeeping Techniques</a:t>
            </a:r>
            <a:r>
              <a:rPr lang="en-US" sz="3200" b="1" dirty="0" smtClean="0"/>
              <a:t>:                       </a:t>
            </a:r>
            <a:endParaRPr lang="en-US" sz="2900" dirty="0"/>
          </a:p>
        </p:txBody>
      </p:sp>
      <p:sp>
        <p:nvSpPr>
          <p:cNvPr id="3" name="Content Placeholder 2"/>
          <p:cNvSpPr>
            <a:spLocks noGrp="1"/>
          </p:cNvSpPr>
          <p:nvPr>
            <p:ph idx="1"/>
          </p:nvPr>
        </p:nvSpPr>
        <p:spPr>
          <a:xfrm>
            <a:off x="309143" y="1855132"/>
            <a:ext cx="8564562" cy="4459403"/>
          </a:xfrm>
        </p:spPr>
        <p:txBody>
          <a:bodyPr/>
          <a:lstStyle/>
          <a:p>
            <a:pPr marL="0" indent="0">
              <a:buNone/>
            </a:pPr>
            <a:r>
              <a:rPr lang="en-US" sz="2400" dirty="0"/>
              <a:t>When using a vacuum system:</a:t>
            </a:r>
          </a:p>
          <a:p>
            <a:r>
              <a:rPr lang="en-US" sz="2400" dirty="0"/>
              <a:t>The vacuum system must have a capture bag to contain the silica dust. </a:t>
            </a:r>
          </a:p>
          <a:p>
            <a:r>
              <a:rPr lang="en-US" sz="2400" dirty="0"/>
              <a:t>When removing the bag employees must control the exposure to Silica dust and close the bag without creating an exposure by:</a:t>
            </a:r>
          </a:p>
          <a:p>
            <a:pPr lvl="1"/>
            <a:r>
              <a:rPr lang="en-US" sz="2400" dirty="0"/>
              <a:t>Using a wet control method, or;</a:t>
            </a:r>
          </a:p>
          <a:p>
            <a:pPr lvl="1"/>
            <a:r>
              <a:rPr lang="en-US" sz="2400" dirty="0"/>
              <a:t>Using proper PPE.</a:t>
            </a:r>
          </a:p>
          <a:p>
            <a:pPr>
              <a:buFont typeface="Arial" panose="020B0604020202020204" pitchFamily="34" charset="0"/>
              <a:buChar char="•"/>
            </a:pPr>
            <a:r>
              <a:rPr lang="en-US" sz="2800" dirty="0"/>
              <a:t>Bags of Silica dust must be disposed of in a controlled landfill or similar method. </a:t>
            </a:r>
          </a:p>
          <a:p>
            <a:pPr marL="457200" lvl="1" indent="0">
              <a:buNone/>
            </a:pPr>
            <a:endParaRPr lang="en-US" sz="2400" dirty="0"/>
          </a:p>
        </p:txBody>
      </p:sp>
    </p:spTree>
    <p:extLst>
      <p:ext uri="{BB962C8B-B14F-4D97-AF65-F5344CB8AC3E}">
        <p14:creationId xmlns:p14="http://schemas.microsoft.com/office/powerpoint/2010/main" val="2348192627"/>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3" y="26988"/>
            <a:ext cx="7066184" cy="1143000"/>
          </a:xfrm>
        </p:spPr>
        <p:txBody>
          <a:bodyPr/>
          <a:lstStyle/>
          <a:p>
            <a:r>
              <a:rPr lang="en-US" sz="3200" b="1" dirty="0" smtClean="0"/>
              <a:t>Module 7 : </a:t>
            </a:r>
            <a:r>
              <a:rPr lang="en-US" sz="3200" b="1" dirty="0"/>
              <a:t>Housekeeping Techniques</a:t>
            </a:r>
            <a:r>
              <a:rPr lang="en-US" sz="3200" b="1" dirty="0" smtClean="0"/>
              <a:t>:                        </a:t>
            </a:r>
            <a:endParaRPr lang="en-US" sz="2900" dirty="0"/>
          </a:p>
        </p:txBody>
      </p:sp>
      <p:sp>
        <p:nvSpPr>
          <p:cNvPr id="3" name="Content Placeholder 2"/>
          <p:cNvSpPr>
            <a:spLocks noGrp="1"/>
          </p:cNvSpPr>
          <p:nvPr>
            <p:ph idx="1"/>
          </p:nvPr>
        </p:nvSpPr>
        <p:spPr>
          <a:xfrm>
            <a:off x="274638" y="3297836"/>
            <a:ext cx="8564562" cy="3179164"/>
          </a:xfrm>
        </p:spPr>
        <p:txBody>
          <a:bodyPr/>
          <a:lstStyle/>
          <a:p>
            <a:pPr marL="0" indent="0" algn="ctr">
              <a:buNone/>
            </a:pPr>
            <a:r>
              <a:rPr lang="en-US" sz="4800" dirty="0"/>
              <a:t>Exercise </a:t>
            </a:r>
          </a:p>
        </p:txBody>
      </p:sp>
    </p:spTree>
    <p:extLst>
      <p:ext uri="{BB962C8B-B14F-4D97-AF65-F5344CB8AC3E}">
        <p14:creationId xmlns:p14="http://schemas.microsoft.com/office/powerpoint/2010/main" val="3192263600"/>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3" y="26988"/>
            <a:ext cx="7066184" cy="1143000"/>
          </a:xfrm>
        </p:spPr>
        <p:txBody>
          <a:bodyPr/>
          <a:lstStyle/>
          <a:p>
            <a:r>
              <a:rPr lang="en-US" sz="3200" b="1" dirty="0" smtClean="0"/>
              <a:t>Module 7 : </a:t>
            </a:r>
            <a:r>
              <a:rPr lang="en-US" sz="3200" b="1" dirty="0"/>
              <a:t>Housekeeping Techniques</a:t>
            </a:r>
            <a:r>
              <a:rPr lang="en-US" sz="3200" b="1" dirty="0" smtClean="0"/>
              <a:t>:                         </a:t>
            </a:r>
            <a:endParaRPr lang="en-US" sz="2900" dirty="0"/>
          </a:p>
        </p:txBody>
      </p:sp>
      <p:sp>
        <p:nvSpPr>
          <p:cNvPr id="3" name="Content Placeholder 2"/>
          <p:cNvSpPr>
            <a:spLocks noGrp="1"/>
          </p:cNvSpPr>
          <p:nvPr>
            <p:ph idx="1"/>
          </p:nvPr>
        </p:nvSpPr>
        <p:spPr>
          <a:xfrm>
            <a:off x="274638" y="2011680"/>
            <a:ext cx="8564562" cy="4465320"/>
          </a:xfrm>
        </p:spPr>
        <p:txBody>
          <a:bodyPr/>
          <a:lstStyle/>
          <a:p>
            <a:r>
              <a:rPr lang="en-US" sz="3200" dirty="0"/>
              <a:t>Students are to demonstrate the proper methods for cleaning an area with simulated silica dust. </a:t>
            </a:r>
          </a:p>
          <a:p>
            <a:pPr lvl="1"/>
            <a:r>
              <a:rPr lang="en-US" dirty="0"/>
              <a:t>Wet method </a:t>
            </a:r>
          </a:p>
          <a:p>
            <a:pPr lvl="1"/>
            <a:r>
              <a:rPr lang="en-US" dirty="0"/>
              <a:t>Wet Sweeping</a:t>
            </a:r>
          </a:p>
          <a:p>
            <a:pPr lvl="1"/>
            <a:r>
              <a:rPr lang="en-US" dirty="0"/>
              <a:t>Dry HEPA Vacuuming</a:t>
            </a:r>
          </a:p>
          <a:p>
            <a:pPr lvl="1"/>
            <a:r>
              <a:rPr lang="en-US" dirty="0"/>
              <a:t>Wet HEPA Vacuuming</a:t>
            </a:r>
          </a:p>
        </p:txBody>
      </p:sp>
    </p:spTree>
    <p:extLst>
      <p:ext uri="{BB962C8B-B14F-4D97-AF65-F5344CB8AC3E}">
        <p14:creationId xmlns:p14="http://schemas.microsoft.com/office/powerpoint/2010/main" val="1987016474"/>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7 : </a:t>
            </a:r>
            <a:r>
              <a:rPr lang="en-US" sz="3200" b="1" dirty="0"/>
              <a:t>Housekeeping Techniques</a:t>
            </a:r>
            <a:r>
              <a:rPr lang="en-US" sz="3200" b="1" dirty="0" smtClean="0"/>
              <a:t>:                          </a:t>
            </a:r>
            <a:endParaRPr lang="en-US" sz="3200" dirty="0"/>
          </a:p>
        </p:txBody>
      </p:sp>
      <p:sp>
        <p:nvSpPr>
          <p:cNvPr id="3" name="Content Placeholder 2"/>
          <p:cNvSpPr>
            <a:spLocks noGrp="1"/>
          </p:cNvSpPr>
          <p:nvPr>
            <p:ph idx="1"/>
          </p:nvPr>
        </p:nvSpPr>
        <p:spPr>
          <a:xfrm>
            <a:off x="274638" y="1808252"/>
            <a:ext cx="8564562" cy="4668748"/>
          </a:xfrm>
        </p:spPr>
        <p:txBody>
          <a:bodyPr/>
          <a:lstStyle/>
          <a:p>
            <a:pPr marL="457200" lvl="1" indent="0">
              <a:buNone/>
            </a:pPr>
            <a:r>
              <a:rPr lang="en-US" sz="3600" dirty="0"/>
              <a:t>Summary</a:t>
            </a:r>
            <a:r>
              <a:rPr lang="en-US" sz="3600" dirty="0" smtClean="0"/>
              <a:t>:</a:t>
            </a:r>
          </a:p>
          <a:p>
            <a:pPr marL="457200" lvl="1" indent="0">
              <a:spcBef>
                <a:spcPts val="3000"/>
              </a:spcBef>
              <a:buNone/>
            </a:pPr>
            <a:r>
              <a:rPr lang="en-US" sz="2400" dirty="0" smtClean="0"/>
              <a:t>Identify </a:t>
            </a:r>
            <a:r>
              <a:rPr lang="en-US" sz="2400" dirty="0"/>
              <a:t>appropriate housekeeping techniques to reduce risk of silica dust exposure.</a:t>
            </a:r>
            <a:r>
              <a:rPr lang="en-US" dirty="0"/>
              <a:t>	</a:t>
            </a:r>
          </a:p>
          <a:p>
            <a:pPr lvl="1"/>
            <a:r>
              <a:rPr lang="en-US" sz="2400" dirty="0"/>
              <a:t>Identify general housekeeping techniques that are allowed and not allowed.</a:t>
            </a:r>
          </a:p>
          <a:p>
            <a:pPr lvl="1"/>
            <a:r>
              <a:rPr lang="en-US" sz="2400" dirty="0"/>
              <a:t>Identify when housekeeping measures are inappropriate and/or ineffective.</a:t>
            </a:r>
          </a:p>
          <a:p>
            <a:pPr lvl="1"/>
            <a:r>
              <a:rPr lang="en-US" sz="2400" dirty="0"/>
              <a:t>Identify appropriate alternatives to wet sweeping or HEPA vacuuming.</a:t>
            </a:r>
          </a:p>
          <a:p>
            <a:endParaRPr lang="en-US" dirty="0"/>
          </a:p>
        </p:txBody>
      </p:sp>
    </p:spTree>
    <p:extLst>
      <p:ext uri="{BB962C8B-B14F-4D97-AF65-F5344CB8AC3E}">
        <p14:creationId xmlns:p14="http://schemas.microsoft.com/office/powerpoint/2010/main" val="3123439862"/>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7 : </a:t>
            </a:r>
            <a:r>
              <a:rPr lang="en-US" sz="3200" b="1" dirty="0"/>
              <a:t>Housekeeping Techniques</a:t>
            </a:r>
            <a:r>
              <a:rPr lang="en-US" sz="3200" b="1" dirty="0" smtClean="0"/>
              <a:t>:                           </a:t>
            </a:r>
            <a:endParaRPr lang="en-US" sz="3200" dirty="0"/>
          </a:p>
        </p:txBody>
      </p:sp>
      <p:sp>
        <p:nvSpPr>
          <p:cNvPr id="3" name="Content Placeholder 2"/>
          <p:cNvSpPr>
            <a:spLocks noGrp="1"/>
          </p:cNvSpPr>
          <p:nvPr>
            <p:ph idx="1"/>
          </p:nvPr>
        </p:nvSpPr>
        <p:spPr>
          <a:xfrm>
            <a:off x="255387" y="3027515"/>
            <a:ext cx="8564562" cy="3016348"/>
          </a:xfrm>
        </p:spPr>
        <p:txBody>
          <a:bodyPr/>
          <a:lstStyle/>
          <a:p>
            <a:pPr marL="457200" lvl="1" indent="0" algn="ctr">
              <a:buNone/>
            </a:pPr>
            <a:r>
              <a:rPr lang="en-US" sz="4400" dirty="0"/>
              <a:t>Any Questions? </a:t>
            </a:r>
          </a:p>
          <a:p>
            <a:endParaRPr lang="en-US" dirty="0"/>
          </a:p>
        </p:txBody>
      </p:sp>
    </p:spTree>
    <p:extLst>
      <p:ext uri="{BB962C8B-B14F-4D97-AF65-F5344CB8AC3E}">
        <p14:creationId xmlns:p14="http://schemas.microsoft.com/office/powerpoint/2010/main" val="26752235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sz="3200" dirty="0"/>
          </a:p>
        </p:txBody>
      </p:sp>
      <p:sp>
        <p:nvSpPr>
          <p:cNvPr id="3" name="Content Placeholder 2"/>
          <p:cNvSpPr>
            <a:spLocks noGrp="1"/>
          </p:cNvSpPr>
          <p:nvPr>
            <p:ph idx="1"/>
          </p:nvPr>
        </p:nvSpPr>
        <p:spPr>
          <a:xfrm>
            <a:off x="292745" y="2136776"/>
            <a:ext cx="8564562" cy="3603122"/>
          </a:xfrm>
        </p:spPr>
        <p:txBody>
          <a:bodyPr/>
          <a:lstStyle/>
          <a:p>
            <a:r>
              <a:rPr lang="en-US" sz="3200" dirty="0"/>
              <a:t>Many employers have been protecting workers from harmful exposure to respirable crystalline silica for years, using widely-available equipment that controls dust with water, or a vacuum system.</a:t>
            </a:r>
          </a:p>
        </p:txBody>
      </p:sp>
    </p:spTree>
    <p:extLst>
      <p:ext uri="{BB962C8B-B14F-4D97-AF65-F5344CB8AC3E}">
        <p14:creationId xmlns:p14="http://schemas.microsoft.com/office/powerpoint/2010/main" val="25469275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sz="3200" dirty="0"/>
          </a:p>
        </p:txBody>
      </p:sp>
      <p:sp>
        <p:nvSpPr>
          <p:cNvPr id="3" name="Content Placeholder 2"/>
          <p:cNvSpPr>
            <a:spLocks noGrp="1"/>
          </p:cNvSpPr>
          <p:nvPr>
            <p:ph idx="1"/>
          </p:nvPr>
        </p:nvSpPr>
        <p:spPr>
          <a:xfrm>
            <a:off x="81479" y="1647132"/>
            <a:ext cx="8908611" cy="5102225"/>
          </a:xfrm>
        </p:spPr>
        <p:txBody>
          <a:bodyPr/>
          <a:lstStyle/>
          <a:p>
            <a:r>
              <a:rPr lang="en-US" sz="3100" dirty="0"/>
              <a:t>Employer need to determine if the standard applies to their work.</a:t>
            </a:r>
          </a:p>
          <a:p>
            <a:r>
              <a:rPr lang="en-US" sz="3100" dirty="0"/>
              <a:t>If it is work covered by the standard, an employer has two options for limiting employee exposure to respirable crystalline silica:</a:t>
            </a:r>
          </a:p>
          <a:p>
            <a:pPr marL="0" indent="0">
              <a:buNone/>
            </a:pPr>
            <a:r>
              <a:rPr lang="en-US" sz="3200" dirty="0"/>
              <a:t>	- </a:t>
            </a:r>
            <a:r>
              <a:rPr lang="en-US" sz="3100" b="1" dirty="0"/>
              <a:t>Specified exposure control methods 	 	  or;  	 	</a:t>
            </a:r>
          </a:p>
          <a:p>
            <a:pPr marL="0" indent="0">
              <a:buNone/>
            </a:pPr>
            <a:r>
              <a:rPr lang="en-US" sz="3100" b="1" dirty="0"/>
              <a:t>	- Alternative exposure control 	  	 	  methods.</a:t>
            </a:r>
          </a:p>
          <a:p>
            <a:endParaRPr lang="en-US" sz="2800" dirty="0"/>
          </a:p>
        </p:txBody>
      </p:sp>
    </p:spTree>
    <p:extLst>
      <p:ext uri="{BB962C8B-B14F-4D97-AF65-F5344CB8AC3E}">
        <p14:creationId xmlns:p14="http://schemas.microsoft.com/office/powerpoint/2010/main" val="24373257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sz="3200" dirty="0"/>
          </a:p>
        </p:txBody>
      </p:sp>
      <p:sp>
        <p:nvSpPr>
          <p:cNvPr id="3" name="Content Placeholder 2"/>
          <p:cNvSpPr>
            <a:spLocks noGrp="1"/>
          </p:cNvSpPr>
          <p:nvPr>
            <p:ph idx="1"/>
          </p:nvPr>
        </p:nvSpPr>
        <p:spPr/>
        <p:txBody>
          <a:bodyPr/>
          <a:lstStyle/>
          <a:p>
            <a:pPr marL="0" indent="0">
              <a:buNone/>
            </a:pPr>
            <a:r>
              <a:rPr lang="en-US" sz="2800" dirty="0"/>
              <a:t>Are employees being exposed to respirable crystalline silica at or above 25 µg/m</a:t>
            </a:r>
            <a:r>
              <a:rPr lang="en-US" sz="2800" baseline="30000" dirty="0"/>
              <a:t>3</a:t>
            </a:r>
            <a:r>
              <a:rPr lang="en-US" sz="2800" dirty="0"/>
              <a:t> as an 8-hour TWA under any foreseeable conditions, including the failure of engineering controls, while performing construction activities?</a:t>
            </a:r>
          </a:p>
          <a:p>
            <a:r>
              <a:rPr lang="en-US" sz="2800" b="1" dirty="0"/>
              <a:t>No</a:t>
            </a:r>
            <a:r>
              <a:rPr lang="en-US" sz="2800" dirty="0"/>
              <a:t>: No further action is required under the silica standard. </a:t>
            </a:r>
          </a:p>
          <a:p>
            <a:r>
              <a:rPr lang="en-US" sz="2800" b="1" dirty="0"/>
              <a:t>Yes</a:t>
            </a:r>
            <a:r>
              <a:rPr lang="en-US" sz="2800" dirty="0"/>
              <a:t>: Choose to comply with the standard using either the: </a:t>
            </a:r>
          </a:p>
          <a:p>
            <a:pPr lvl="1"/>
            <a:r>
              <a:rPr lang="en-US" sz="2000" dirty="0"/>
              <a:t>Specified exposure control methods in </a:t>
            </a:r>
            <a:r>
              <a:rPr lang="en-US" sz="2000" i="1" dirty="0"/>
              <a:t>Table 1</a:t>
            </a:r>
            <a:r>
              <a:rPr lang="en-US" sz="2000" dirty="0"/>
              <a:t>, or</a:t>
            </a:r>
          </a:p>
          <a:p>
            <a:pPr lvl="1"/>
            <a:r>
              <a:rPr lang="en-US" sz="2000" dirty="0"/>
              <a:t>The alternative methods of compliance</a:t>
            </a:r>
          </a:p>
          <a:p>
            <a:endParaRPr lang="en-US" sz="2800" dirty="0"/>
          </a:p>
        </p:txBody>
      </p:sp>
    </p:spTree>
    <p:extLst>
      <p:ext uri="{BB962C8B-B14F-4D97-AF65-F5344CB8AC3E}">
        <p14:creationId xmlns:p14="http://schemas.microsoft.com/office/powerpoint/2010/main" val="412701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OSHA ACT, Silica Standard, Table 1, and Overview</a:t>
            </a:r>
            <a:endParaRPr lang="en-US" sz="3200"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21997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1: Introduction (continued)</a:t>
            </a:r>
            <a:endParaRPr lang="en-US" sz="3200" dirty="0"/>
          </a:p>
        </p:txBody>
      </p:sp>
      <p:sp>
        <p:nvSpPr>
          <p:cNvPr id="3" name="Content Placeholder 2"/>
          <p:cNvSpPr>
            <a:spLocks noGrp="1"/>
          </p:cNvSpPr>
          <p:nvPr>
            <p:ph idx="1"/>
          </p:nvPr>
        </p:nvSpPr>
        <p:spPr>
          <a:xfrm>
            <a:off x="274638" y="2030819"/>
            <a:ext cx="8564562" cy="4446181"/>
          </a:xfrm>
        </p:spPr>
        <p:txBody>
          <a:bodyPr/>
          <a:lstStyle/>
          <a:p>
            <a:pPr>
              <a:defRPr/>
            </a:pPr>
            <a:r>
              <a:rPr lang="en-US" sz="3200" dirty="0"/>
              <a:t>Instructor Contact Information</a:t>
            </a:r>
          </a:p>
          <a:p>
            <a:pPr marL="0" indent="0">
              <a:buFont typeface="Wingdings" pitchFamily="2" charset="2"/>
              <a:buNone/>
              <a:defRPr/>
            </a:pPr>
            <a:endParaRPr lang="en-US" sz="1400" dirty="0"/>
          </a:p>
          <a:p>
            <a:pPr>
              <a:defRPr/>
            </a:pPr>
            <a:r>
              <a:rPr lang="en-US" sz="3200" dirty="0"/>
              <a:t>Attendance Requirements</a:t>
            </a:r>
          </a:p>
          <a:p>
            <a:pPr marL="0" indent="0">
              <a:buFont typeface="Wingdings" pitchFamily="2" charset="2"/>
              <a:buNone/>
              <a:defRPr/>
            </a:pPr>
            <a:endParaRPr lang="en-US" sz="1400" dirty="0"/>
          </a:p>
          <a:p>
            <a:pPr>
              <a:defRPr/>
            </a:pPr>
            <a:r>
              <a:rPr lang="en-US" sz="3200" dirty="0"/>
              <a:t>Personal Expectations</a:t>
            </a:r>
          </a:p>
          <a:p>
            <a:pPr marL="0" indent="0">
              <a:buFont typeface="Wingdings" pitchFamily="2" charset="2"/>
              <a:buNone/>
              <a:defRPr/>
            </a:pPr>
            <a:endParaRPr lang="en-US" sz="1400" dirty="0"/>
          </a:p>
          <a:p>
            <a:pPr>
              <a:defRPr/>
            </a:pPr>
            <a:r>
              <a:rPr lang="en-US" sz="3200" dirty="0"/>
              <a:t>Emergency Exits</a:t>
            </a:r>
          </a:p>
          <a:p>
            <a:endParaRPr lang="en-US" dirty="0"/>
          </a:p>
        </p:txBody>
      </p:sp>
    </p:spTree>
    <p:extLst>
      <p:ext uri="{BB962C8B-B14F-4D97-AF65-F5344CB8AC3E}">
        <p14:creationId xmlns:p14="http://schemas.microsoft.com/office/powerpoint/2010/main" val="36680484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sz="3200" dirty="0"/>
          </a:p>
        </p:txBody>
      </p:sp>
      <p:sp>
        <p:nvSpPr>
          <p:cNvPr id="3" name="Content Placeholder 2"/>
          <p:cNvSpPr>
            <a:spLocks noGrp="1"/>
          </p:cNvSpPr>
          <p:nvPr>
            <p:ph idx="1"/>
          </p:nvPr>
        </p:nvSpPr>
        <p:spPr>
          <a:xfrm>
            <a:off x="642797" y="2335196"/>
            <a:ext cx="7876515" cy="2834332"/>
          </a:xfrm>
        </p:spPr>
        <p:txBody>
          <a:bodyPr/>
          <a:lstStyle/>
          <a:p>
            <a:pPr>
              <a:buFont typeface="Arial" panose="020B0604020202020204" pitchFamily="34" charset="0"/>
              <a:buChar char="•"/>
            </a:pPr>
            <a:r>
              <a:rPr lang="en-US" sz="2800" dirty="0"/>
              <a:t>The standard does not apply where employee exposure will remain below 25 </a:t>
            </a:r>
            <a:r>
              <a:rPr lang="en-US" sz="2800" dirty="0" err="1"/>
              <a:t>μg</a:t>
            </a:r>
            <a:r>
              <a:rPr lang="en-US" sz="2800" dirty="0"/>
              <a:t>/m</a:t>
            </a:r>
            <a:r>
              <a:rPr lang="en-US" sz="2800" baseline="30000" dirty="0"/>
              <a:t>3</a:t>
            </a:r>
            <a:r>
              <a:rPr lang="en-US" sz="2800" dirty="0"/>
              <a:t> as an 8-hour TWA under any foreseeable conditions.</a:t>
            </a:r>
          </a:p>
          <a:p>
            <a:pPr marL="0" indent="0">
              <a:buNone/>
            </a:pPr>
            <a:endParaRPr lang="en-US" sz="2800" dirty="0"/>
          </a:p>
        </p:txBody>
      </p:sp>
    </p:spTree>
    <p:extLst>
      <p:ext uri="{BB962C8B-B14F-4D97-AF65-F5344CB8AC3E}">
        <p14:creationId xmlns:p14="http://schemas.microsoft.com/office/powerpoint/2010/main" val="26506284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sz="3200" dirty="0"/>
          </a:p>
        </p:txBody>
      </p:sp>
      <p:sp>
        <p:nvSpPr>
          <p:cNvPr id="3" name="Content Placeholder 2"/>
          <p:cNvSpPr>
            <a:spLocks noGrp="1"/>
          </p:cNvSpPr>
          <p:nvPr>
            <p:ph idx="1"/>
          </p:nvPr>
        </p:nvSpPr>
        <p:spPr/>
        <p:txBody>
          <a:bodyPr/>
          <a:lstStyle/>
          <a:p>
            <a:pPr marL="0" indent="0">
              <a:buNone/>
            </a:pPr>
            <a:r>
              <a:rPr lang="en-US" sz="2800" dirty="0"/>
              <a:t>Employee exposure can reasonably be anticipated to remain below 25 </a:t>
            </a:r>
            <a:r>
              <a:rPr lang="en-US" sz="2800" dirty="0" err="1"/>
              <a:t>μg</a:t>
            </a:r>
            <a:r>
              <a:rPr lang="en-US" sz="2800" dirty="0"/>
              <a:t>/m</a:t>
            </a:r>
            <a:r>
              <a:rPr lang="en-US" sz="2800" baseline="30000" dirty="0"/>
              <a:t>3</a:t>
            </a:r>
            <a:r>
              <a:rPr lang="en-US" sz="2800" dirty="0"/>
              <a:t> as an 8-hour TWA when performing certain tasks that involve only minimal exposure to respirable crystalline silica. Such tasks include:</a:t>
            </a:r>
          </a:p>
          <a:p>
            <a:r>
              <a:rPr lang="en-US" sz="2800" dirty="0"/>
              <a:t>Mixing concrete for post holes; </a:t>
            </a:r>
          </a:p>
          <a:p>
            <a:r>
              <a:rPr lang="en-US" sz="2800" dirty="0"/>
              <a:t>Pouring concrete footers, slab foundation, and foundation walls, and ;</a:t>
            </a:r>
          </a:p>
          <a:p>
            <a:r>
              <a:rPr lang="en-US" sz="2800" dirty="0"/>
              <a:t>Removing concrete formwork.</a:t>
            </a:r>
          </a:p>
        </p:txBody>
      </p:sp>
    </p:spTree>
    <p:extLst>
      <p:ext uri="{BB962C8B-B14F-4D97-AF65-F5344CB8AC3E}">
        <p14:creationId xmlns:p14="http://schemas.microsoft.com/office/powerpoint/2010/main" val="42177201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sz="3200" dirty="0"/>
          </a:p>
        </p:txBody>
      </p:sp>
      <p:sp>
        <p:nvSpPr>
          <p:cNvPr id="3" name="Content Placeholder 2"/>
          <p:cNvSpPr>
            <a:spLocks noGrp="1"/>
          </p:cNvSpPr>
          <p:nvPr>
            <p:ph idx="1"/>
          </p:nvPr>
        </p:nvSpPr>
        <p:spPr>
          <a:xfrm>
            <a:off x="274638" y="3460652"/>
            <a:ext cx="8564562" cy="3016348"/>
          </a:xfrm>
        </p:spPr>
        <p:txBody>
          <a:bodyPr/>
          <a:lstStyle/>
          <a:p>
            <a:pPr marL="0" indent="0" algn="ctr">
              <a:buNone/>
            </a:pPr>
            <a:r>
              <a:rPr lang="en-US" sz="4000" b="1" dirty="0"/>
              <a:t>DEFINITIONS</a:t>
            </a:r>
          </a:p>
        </p:txBody>
      </p:sp>
    </p:spTree>
    <p:extLst>
      <p:ext uri="{BB962C8B-B14F-4D97-AF65-F5344CB8AC3E}">
        <p14:creationId xmlns:p14="http://schemas.microsoft.com/office/powerpoint/2010/main" val="16716889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sz="3200" dirty="0"/>
          </a:p>
        </p:txBody>
      </p:sp>
      <p:sp>
        <p:nvSpPr>
          <p:cNvPr id="3" name="Content Placeholder 2"/>
          <p:cNvSpPr>
            <a:spLocks noGrp="1"/>
          </p:cNvSpPr>
          <p:nvPr>
            <p:ph idx="1"/>
          </p:nvPr>
        </p:nvSpPr>
        <p:spPr>
          <a:xfrm>
            <a:off x="334978" y="2199396"/>
            <a:ext cx="8431794" cy="3169309"/>
          </a:xfrm>
        </p:spPr>
        <p:txBody>
          <a:bodyPr/>
          <a:lstStyle/>
          <a:p>
            <a:r>
              <a:rPr lang="en-US" sz="2800" b="1" dirty="0"/>
              <a:t>Action level </a:t>
            </a:r>
            <a:r>
              <a:rPr lang="en-US" sz="2800" dirty="0"/>
              <a:t>- an airborne concentration of 25 </a:t>
            </a:r>
            <a:r>
              <a:rPr lang="en-US" sz="2800" dirty="0" err="1"/>
              <a:t>μg</a:t>
            </a:r>
            <a:r>
              <a:rPr lang="en-US" sz="2800" dirty="0"/>
              <a:t>/m</a:t>
            </a:r>
            <a:r>
              <a:rPr lang="en-US" sz="2800" baseline="30000" dirty="0"/>
              <a:t>3</a:t>
            </a:r>
            <a:r>
              <a:rPr lang="en-US" sz="2800" dirty="0"/>
              <a:t> calculated as an 8-hour TWA. Exposures at or above the action level trigger requirements for exposure assessment. </a:t>
            </a:r>
          </a:p>
          <a:p>
            <a:endParaRPr lang="en-US" sz="2800" dirty="0"/>
          </a:p>
        </p:txBody>
      </p:sp>
    </p:spTree>
    <p:extLst>
      <p:ext uri="{BB962C8B-B14F-4D97-AF65-F5344CB8AC3E}">
        <p14:creationId xmlns:p14="http://schemas.microsoft.com/office/powerpoint/2010/main" val="37282546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sz="3200" dirty="0"/>
          </a:p>
        </p:txBody>
      </p:sp>
      <p:sp>
        <p:nvSpPr>
          <p:cNvPr id="3" name="Content Placeholder 2"/>
          <p:cNvSpPr>
            <a:spLocks noGrp="1"/>
          </p:cNvSpPr>
          <p:nvPr>
            <p:ph idx="1"/>
          </p:nvPr>
        </p:nvSpPr>
        <p:spPr/>
        <p:txBody>
          <a:bodyPr/>
          <a:lstStyle/>
          <a:p>
            <a:r>
              <a:rPr lang="en-US" sz="2800" b="1" dirty="0"/>
              <a:t>Competent person </a:t>
            </a:r>
            <a:r>
              <a:rPr lang="en-US" sz="2800" dirty="0"/>
              <a:t>- an individual who is capable of identifying existing and foreseeable respirable crystalline silica hazards in the workplace and who has authorization to take prompt corrective measures to eliminate or minimize them. </a:t>
            </a:r>
          </a:p>
          <a:p>
            <a:endParaRPr lang="en-US" sz="2800" dirty="0"/>
          </a:p>
          <a:p>
            <a:r>
              <a:rPr lang="en-US" sz="2800" dirty="0"/>
              <a:t>The competent person must have the knowledge and ability necessary to implement the written exposure control plan required under the standard. </a:t>
            </a:r>
          </a:p>
        </p:txBody>
      </p:sp>
    </p:spTree>
    <p:extLst>
      <p:ext uri="{BB962C8B-B14F-4D97-AF65-F5344CB8AC3E}">
        <p14:creationId xmlns:p14="http://schemas.microsoft.com/office/powerpoint/2010/main" val="29313304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sz="3200" dirty="0"/>
          </a:p>
        </p:txBody>
      </p:sp>
      <p:sp>
        <p:nvSpPr>
          <p:cNvPr id="3" name="Content Placeholder 2"/>
          <p:cNvSpPr>
            <a:spLocks noGrp="1"/>
          </p:cNvSpPr>
          <p:nvPr>
            <p:ph idx="1"/>
          </p:nvPr>
        </p:nvSpPr>
        <p:spPr>
          <a:xfrm>
            <a:off x="274638" y="2244662"/>
            <a:ext cx="8564562" cy="3459021"/>
          </a:xfrm>
        </p:spPr>
        <p:txBody>
          <a:bodyPr/>
          <a:lstStyle/>
          <a:p>
            <a:r>
              <a:rPr lang="en-US" sz="2800" b="1" dirty="0"/>
              <a:t>Employee exposure </a:t>
            </a:r>
            <a:r>
              <a:rPr lang="en-US" sz="2800" dirty="0"/>
              <a:t>- the exposure to airborne respirable crystalline silica that would occur if the employee were not using a respirator.</a:t>
            </a:r>
          </a:p>
        </p:txBody>
      </p:sp>
    </p:spTree>
    <p:extLst>
      <p:ext uri="{BB962C8B-B14F-4D97-AF65-F5344CB8AC3E}">
        <p14:creationId xmlns:p14="http://schemas.microsoft.com/office/powerpoint/2010/main" val="29198241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sz="3200" dirty="0"/>
          </a:p>
        </p:txBody>
      </p:sp>
      <p:sp>
        <p:nvSpPr>
          <p:cNvPr id="3" name="Content Placeholder 2"/>
          <p:cNvSpPr>
            <a:spLocks noGrp="1"/>
          </p:cNvSpPr>
          <p:nvPr>
            <p:ph idx="1"/>
          </p:nvPr>
        </p:nvSpPr>
        <p:spPr/>
        <p:txBody>
          <a:bodyPr/>
          <a:lstStyle/>
          <a:p>
            <a:r>
              <a:rPr lang="en-US" sz="2800" b="1" dirty="0"/>
              <a:t>High-efficiency particulate air (HEPA) filter </a:t>
            </a:r>
            <a:r>
              <a:rPr lang="en-US" sz="2800" dirty="0"/>
              <a:t>- a filter that is at least 99.97 % efficient in removing mono-dispersed particles of 0.3 micrometers in diameter. HEPA-filtered vacuuming is an example of a housekeeping method that minimizes employee exposure to respirable crystalline silica, and some </a:t>
            </a:r>
            <a:r>
              <a:rPr lang="en-US" sz="2800" i="1" dirty="0"/>
              <a:t>Table 1</a:t>
            </a:r>
            <a:r>
              <a:rPr lang="en-US" sz="2800" dirty="0"/>
              <a:t> tasks require </a:t>
            </a:r>
            <a:r>
              <a:rPr lang="en-US" sz="2800" dirty="0" err="1"/>
              <a:t>HEPAfiltered</a:t>
            </a:r>
            <a:r>
              <a:rPr lang="en-US" sz="2800" dirty="0"/>
              <a:t> vacuuming.</a:t>
            </a:r>
          </a:p>
        </p:txBody>
      </p:sp>
    </p:spTree>
    <p:extLst>
      <p:ext uri="{BB962C8B-B14F-4D97-AF65-F5344CB8AC3E}">
        <p14:creationId xmlns:p14="http://schemas.microsoft.com/office/powerpoint/2010/main" val="31289568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sz="3200" dirty="0"/>
          </a:p>
        </p:txBody>
      </p:sp>
      <p:sp>
        <p:nvSpPr>
          <p:cNvPr id="3" name="Content Placeholder 2"/>
          <p:cNvSpPr>
            <a:spLocks noGrp="1"/>
          </p:cNvSpPr>
          <p:nvPr>
            <p:ph idx="1"/>
          </p:nvPr>
        </p:nvSpPr>
        <p:spPr>
          <a:xfrm>
            <a:off x="274638" y="1562298"/>
            <a:ext cx="8564562" cy="5105638"/>
          </a:xfrm>
        </p:spPr>
        <p:txBody>
          <a:bodyPr/>
          <a:lstStyle/>
          <a:p>
            <a:r>
              <a:rPr lang="en-US" sz="2800" b="1" dirty="0"/>
              <a:t>Objective data </a:t>
            </a:r>
            <a:r>
              <a:rPr lang="en-US" sz="2800" dirty="0"/>
              <a:t>- information, such as air monitoring data from industrywide surveys or calculations based on the composition of a substance, demonstrating employee exposure to respirable crystalline silica associated with a particular product or material or a specific process, task, or activity</a:t>
            </a:r>
            <a:r>
              <a:rPr lang="en-US" sz="2800" dirty="0" smtClean="0"/>
              <a:t>.</a:t>
            </a:r>
          </a:p>
          <a:p>
            <a:r>
              <a:rPr lang="en-US" sz="2800" dirty="0" smtClean="0"/>
              <a:t>The </a:t>
            </a:r>
            <a:r>
              <a:rPr lang="en-US" sz="2800" dirty="0"/>
              <a:t>data must reflect workplace conditions closely resembling or with a higher exposure potential than the processes, types of material, control methods, work practices, and environmental conditions in the employer’s current operations. </a:t>
            </a:r>
          </a:p>
        </p:txBody>
      </p:sp>
    </p:spTree>
    <p:extLst>
      <p:ext uri="{BB962C8B-B14F-4D97-AF65-F5344CB8AC3E}">
        <p14:creationId xmlns:p14="http://schemas.microsoft.com/office/powerpoint/2010/main" val="41016029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sz="3200" dirty="0"/>
          </a:p>
        </p:txBody>
      </p:sp>
      <p:sp>
        <p:nvSpPr>
          <p:cNvPr id="3" name="Content Placeholder 2"/>
          <p:cNvSpPr>
            <a:spLocks noGrp="1"/>
          </p:cNvSpPr>
          <p:nvPr>
            <p:ph idx="1"/>
          </p:nvPr>
        </p:nvSpPr>
        <p:spPr>
          <a:xfrm>
            <a:off x="292745" y="2127723"/>
            <a:ext cx="8564562" cy="4046740"/>
          </a:xfrm>
        </p:spPr>
        <p:txBody>
          <a:bodyPr/>
          <a:lstStyle/>
          <a:p>
            <a:r>
              <a:rPr lang="en-US" sz="2800" b="1" dirty="0"/>
              <a:t>Physician or other licensed health care professional [PLHCP] </a:t>
            </a:r>
            <a:r>
              <a:rPr lang="en-US" sz="2800" dirty="0"/>
              <a:t>is an individual whose legally permitted scope of practice (i.e., license, registration, or certification) allows him or her to independently provide or be delegated the responsibility to provide some or all of the particular healthcare services required by this standard.</a:t>
            </a:r>
          </a:p>
        </p:txBody>
      </p:sp>
    </p:spTree>
    <p:extLst>
      <p:ext uri="{BB962C8B-B14F-4D97-AF65-F5344CB8AC3E}">
        <p14:creationId xmlns:p14="http://schemas.microsoft.com/office/powerpoint/2010/main" val="15093219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sz="3200" dirty="0"/>
          </a:p>
        </p:txBody>
      </p:sp>
      <p:sp>
        <p:nvSpPr>
          <p:cNvPr id="3" name="Content Placeholder 2"/>
          <p:cNvSpPr>
            <a:spLocks noGrp="1"/>
          </p:cNvSpPr>
          <p:nvPr>
            <p:ph idx="1"/>
          </p:nvPr>
        </p:nvSpPr>
        <p:spPr>
          <a:xfrm>
            <a:off x="292745" y="2308037"/>
            <a:ext cx="8564562" cy="3576715"/>
          </a:xfrm>
        </p:spPr>
        <p:txBody>
          <a:bodyPr/>
          <a:lstStyle/>
          <a:p>
            <a:r>
              <a:rPr lang="en-US" sz="2800" b="1" dirty="0"/>
              <a:t>Specialist </a:t>
            </a:r>
            <a:r>
              <a:rPr lang="en-US" sz="2800" dirty="0"/>
              <a:t>means an American Board Certified Specialist in Pulmonary Disease or an American Board Certified Specialist in Occupational Medicine</a:t>
            </a:r>
          </a:p>
        </p:txBody>
      </p:sp>
    </p:spTree>
    <p:extLst>
      <p:ext uri="{BB962C8B-B14F-4D97-AF65-F5344CB8AC3E}">
        <p14:creationId xmlns:p14="http://schemas.microsoft.com/office/powerpoint/2010/main" val="1560182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1: Introduction (continued) </a:t>
            </a:r>
            <a:endParaRPr lang="en-US" sz="3200" dirty="0"/>
          </a:p>
        </p:txBody>
      </p:sp>
      <p:sp>
        <p:nvSpPr>
          <p:cNvPr id="3" name="Content Placeholder 2"/>
          <p:cNvSpPr>
            <a:spLocks noGrp="1"/>
          </p:cNvSpPr>
          <p:nvPr>
            <p:ph idx="1"/>
          </p:nvPr>
        </p:nvSpPr>
        <p:spPr>
          <a:xfrm>
            <a:off x="274638" y="1755775"/>
            <a:ext cx="7201927" cy="4721225"/>
          </a:xfrm>
        </p:spPr>
        <p:txBody>
          <a:bodyPr/>
          <a:lstStyle/>
          <a:p>
            <a:pPr marL="0" lvl="0" indent="0" algn="ctr" eaLnBrk="1" hangingPunct="1">
              <a:spcBef>
                <a:spcPct val="0"/>
              </a:spcBef>
              <a:buNone/>
            </a:pPr>
            <a:r>
              <a:rPr lang="en-US" sz="2800" b="1" kern="1200" dirty="0">
                <a:solidFill>
                  <a:srgbClr val="000000"/>
                </a:solidFill>
                <a:latin typeface="Arial" charset="0"/>
                <a:ea typeface="+mn-ea"/>
              </a:rPr>
              <a:t>The nearest restroom is………</a:t>
            </a:r>
          </a:p>
          <a:p>
            <a:pPr marL="0" lvl="0" indent="0" algn="ctr" eaLnBrk="1" hangingPunct="1">
              <a:spcBef>
                <a:spcPct val="0"/>
              </a:spcBef>
              <a:buNone/>
            </a:pPr>
            <a:r>
              <a:rPr lang="en-US" sz="2800" kern="1200" dirty="0">
                <a:solidFill>
                  <a:srgbClr val="000000"/>
                </a:solidFill>
                <a:latin typeface="Arial" charset="0"/>
                <a:ea typeface="+mn-ea"/>
              </a:rPr>
              <a:t>  </a:t>
            </a:r>
            <a:br>
              <a:rPr lang="en-US" sz="2800" kern="1200" dirty="0">
                <a:solidFill>
                  <a:srgbClr val="000000"/>
                </a:solidFill>
                <a:latin typeface="Arial" charset="0"/>
                <a:ea typeface="+mn-ea"/>
              </a:rPr>
            </a:br>
            <a:r>
              <a:rPr lang="en-US" sz="2800" kern="1200" dirty="0">
                <a:solidFill>
                  <a:srgbClr val="000000"/>
                </a:solidFill>
                <a:latin typeface="Arial" charset="0"/>
                <a:ea typeface="+mn-ea"/>
              </a:rPr>
              <a:t>Course management requests that you switch all cell phones to “</a:t>
            </a:r>
            <a:r>
              <a:rPr lang="en-US" sz="2800" b="1" kern="1200" dirty="0">
                <a:solidFill>
                  <a:srgbClr val="FF0000"/>
                </a:solidFill>
                <a:latin typeface="Arial" charset="0"/>
                <a:ea typeface="+mn-ea"/>
              </a:rPr>
              <a:t>silent mode</a:t>
            </a:r>
            <a:r>
              <a:rPr lang="en-US" sz="2800" kern="1200" dirty="0">
                <a:solidFill>
                  <a:srgbClr val="000000"/>
                </a:solidFill>
                <a:latin typeface="Arial" charset="0"/>
                <a:ea typeface="+mn-ea"/>
              </a:rPr>
              <a:t>” so everyone may enjoy the educational sessions without interruption.</a:t>
            </a:r>
          </a:p>
          <a:p>
            <a:pPr marL="0" lvl="0" indent="0" algn="ctr" eaLnBrk="1" hangingPunct="1">
              <a:spcBef>
                <a:spcPct val="0"/>
              </a:spcBef>
              <a:buNone/>
            </a:pPr>
            <a:endParaRPr lang="en-US" sz="2800" kern="1200" dirty="0">
              <a:solidFill>
                <a:srgbClr val="000000"/>
              </a:solidFill>
              <a:latin typeface="Arial" charset="0"/>
              <a:ea typeface="+mn-ea"/>
            </a:endParaRPr>
          </a:p>
          <a:p>
            <a:pPr marL="0" lvl="0" indent="0" algn="ctr" eaLnBrk="1" hangingPunct="1">
              <a:spcBef>
                <a:spcPct val="0"/>
              </a:spcBef>
              <a:buNone/>
            </a:pPr>
            <a:r>
              <a:rPr lang="en-US" sz="2800" kern="1200" dirty="0">
                <a:solidFill>
                  <a:srgbClr val="000000"/>
                </a:solidFill>
                <a:latin typeface="Arial" charset="0"/>
                <a:ea typeface="+mn-ea"/>
              </a:rPr>
              <a:t>  This is a non-smoking facility.  </a:t>
            </a:r>
          </a:p>
          <a:p>
            <a:pPr marL="0" lvl="0" indent="0" algn="ctr" eaLnBrk="1" hangingPunct="1">
              <a:spcBef>
                <a:spcPct val="0"/>
              </a:spcBef>
              <a:buNone/>
            </a:pPr>
            <a:r>
              <a:rPr lang="en-US" sz="2800" kern="1200" dirty="0">
                <a:solidFill>
                  <a:srgbClr val="000000"/>
                </a:solidFill>
                <a:latin typeface="Arial" charset="0"/>
                <a:ea typeface="+mn-ea"/>
              </a:rPr>
              <a:t>You may go outside if you wish to smoke.</a:t>
            </a:r>
          </a:p>
          <a:p>
            <a:endParaRPr lang="en-US" dirty="0"/>
          </a:p>
        </p:txBody>
      </p:sp>
      <p:pic>
        <p:nvPicPr>
          <p:cNvPr id="4" name="Picture 5" descr="MCj0141313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89096" y="4754560"/>
            <a:ext cx="1299336" cy="1056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MCj0295487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58820" y="3648108"/>
            <a:ext cx="1229612" cy="936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bathroom_sig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17976" y="1755775"/>
            <a:ext cx="1511300"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466275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sz="3200" dirty="0"/>
          </a:p>
        </p:txBody>
      </p:sp>
      <p:sp>
        <p:nvSpPr>
          <p:cNvPr id="3" name="Content Placeholder 2"/>
          <p:cNvSpPr>
            <a:spLocks noGrp="1"/>
          </p:cNvSpPr>
          <p:nvPr>
            <p:ph idx="1"/>
          </p:nvPr>
        </p:nvSpPr>
        <p:spPr/>
        <p:txBody>
          <a:bodyPr/>
          <a:lstStyle/>
          <a:p>
            <a:r>
              <a:rPr lang="en-US" sz="2800" b="1" dirty="0"/>
              <a:t>Respirable crystalline silica </a:t>
            </a:r>
            <a:r>
              <a:rPr lang="en-US" sz="2800" dirty="0"/>
              <a:t>- quartz, </a:t>
            </a:r>
            <a:r>
              <a:rPr lang="en-US" sz="2800" dirty="0" err="1"/>
              <a:t>cristobalite</a:t>
            </a:r>
            <a:r>
              <a:rPr lang="en-US" sz="2800" dirty="0"/>
              <a:t>, and/or </a:t>
            </a:r>
            <a:r>
              <a:rPr lang="en-US" sz="2800" dirty="0" err="1"/>
              <a:t>tridymite</a:t>
            </a:r>
            <a:r>
              <a:rPr lang="en-US" sz="2800" dirty="0"/>
              <a:t> contained in airborne particles that are determined to be respirable by a sampling device designed to meet the characteristics for respirable-particle-size-selective samplers specified in the International Organization for Standardization (ISO) 7708:1995: Air Quality – Particle Size Fraction Definitions for Health-Related Sampling</a:t>
            </a:r>
          </a:p>
        </p:txBody>
      </p:sp>
    </p:spTree>
    <p:extLst>
      <p:ext uri="{BB962C8B-B14F-4D97-AF65-F5344CB8AC3E}">
        <p14:creationId xmlns:p14="http://schemas.microsoft.com/office/powerpoint/2010/main" val="16056007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dirty="0"/>
          </a:p>
        </p:txBody>
      </p:sp>
      <p:sp>
        <p:nvSpPr>
          <p:cNvPr id="3" name="Content Placeholder 2"/>
          <p:cNvSpPr>
            <a:spLocks noGrp="1"/>
          </p:cNvSpPr>
          <p:nvPr>
            <p:ph idx="1"/>
          </p:nvPr>
        </p:nvSpPr>
        <p:spPr>
          <a:xfrm>
            <a:off x="274638" y="3868615"/>
            <a:ext cx="8564562" cy="2608385"/>
          </a:xfrm>
        </p:spPr>
        <p:txBody>
          <a:bodyPr/>
          <a:lstStyle/>
          <a:p>
            <a:pPr marL="0" indent="0" algn="ctr">
              <a:buNone/>
            </a:pPr>
            <a:r>
              <a:rPr lang="en-US" b="1" dirty="0"/>
              <a:t>Table 1</a:t>
            </a:r>
          </a:p>
        </p:txBody>
      </p:sp>
    </p:spTree>
    <p:extLst>
      <p:ext uri="{BB962C8B-B14F-4D97-AF65-F5344CB8AC3E}">
        <p14:creationId xmlns:p14="http://schemas.microsoft.com/office/powerpoint/2010/main" val="25144199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sz="3200" dirty="0"/>
          </a:p>
        </p:txBody>
      </p:sp>
      <p:pic>
        <p:nvPicPr>
          <p:cNvPr id="19458" name="Picture 2" descr="http://www.lhsfna.org/LHSFNA/assets/File/Stationary%20masonry%20saw.jpg" title="Image of a stationary masonry saw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4821" y="2647480"/>
            <a:ext cx="1197235" cy="119723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6519446"/>
            <a:ext cx="5486400" cy="338554"/>
          </a:xfrm>
          <a:prstGeom prst="rect">
            <a:avLst/>
          </a:prstGeom>
        </p:spPr>
        <p:txBody>
          <a:bodyPr wrap="square">
            <a:spAutoFit/>
          </a:bodyPr>
          <a:lstStyle/>
          <a:p>
            <a:pPr fontAlgn="t"/>
            <a:r>
              <a:rPr lang="en-US" sz="1600" dirty="0">
                <a:solidFill>
                  <a:srgbClr val="000000"/>
                </a:solidFill>
                <a:latin typeface="Calibri" panose="020F0502020204030204" pitchFamily="34" charset="0"/>
              </a:rPr>
              <a:t>*</a:t>
            </a:r>
            <a:r>
              <a:rPr lang="en-US" sz="1600" dirty="0" smtClean="0">
                <a:solidFill>
                  <a:srgbClr val="000000"/>
                </a:solidFill>
                <a:latin typeface="Calibri" panose="020F0502020204030204" pitchFamily="34" charset="0"/>
              </a:rPr>
              <a:t>pictures </a:t>
            </a:r>
            <a:r>
              <a:rPr lang="en-US" sz="1600" dirty="0">
                <a:solidFill>
                  <a:srgbClr val="000000"/>
                </a:solidFill>
                <a:latin typeface="Calibri" panose="020F0502020204030204" pitchFamily="34" charset="0"/>
              </a:rPr>
              <a:t>obtained from www.lhsfna.org</a:t>
            </a:r>
          </a:p>
        </p:txBody>
      </p:sp>
      <p:pic>
        <p:nvPicPr>
          <p:cNvPr id="19460" name="Picture 4" descr="http://www.lhsfna.org/LHSFNA/assets/File/Handheld%20masonry%20saw.jpg" title="Image of a handheld power saw"/>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6511" y="4727496"/>
            <a:ext cx="1335023" cy="1571626"/>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http://www.lhsfna.org/LHSFNA/assets/File/Purple%20half%20mask(1).jpg" title="Image of a respirato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30074" y="5010454"/>
            <a:ext cx="1122079" cy="12886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www.lhsfna.org/LHSFNA/assets/File/Purple%20half%20mask(1).jpg" title="Image of a respirato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748435" y="5010454"/>
            <a:ext cx="1122079" cy="12886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Screen Clippi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1"/>
            <a:ext cx="9144000" cy="6857999"/>
          </a:xfrm>
          <a:prstGeom prst="rect">
            <a:avLst/>
          </a:prstGeom>
        </p:spPr>
      </p:pic>
    </p:spTree>
    <p:extLst>
      <p:ext uri="{BB962C8B-B14F-4D97-AF65-F5344CB8AC3E}">
        <p14:creationId xmlns:p14="http://schemas.microsoft.com/office/powerpoint/2010/main" val="27842117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sz="3200" dirty="0"/>
          </a:p>
        </p:txBody>
      </p:sp>
      <p:graphicFrame>
        <p:nvGraphicFramePr>
          <p:cNvPr id="4" name="Content Placeholder 3" title="Image of cutting tools and respiratory protection"/>
          <p:cNvGraphicFramePr>
            <a:graphicFrameLocks noGrp="1"/>
          </p:cNvGraphicFramePr>
          <p:nvPr>
            <p:ph idx="1"/>
            <p:extLst/>
          </p:nvPr>
        </p:nvGraphicFramePr>
        <p:xfrm>
          <a:off x="68261" y="1474421"/>
          <a:ext cx="9075738" cy="5362326"/>
        </p:xfrm>
        <a:graphic>
          <a:graphicData uri="http://schemas.openxmlformats.org/drawingml/2006/table">
            <a:tbl>
              <a:tblPr firstRow="1"/>
              <a:tblGrid>
                <a:gridCol w="2325348">
                  <a:extLst>
                    <a:ext uri="{9D8B030D-6E8A-4147-A177-3AD203B41FA5}">
                      <a16:colId xmlns:a16="http://schemas.microsoft.com/office/drawing/2014/main" val="1455181001"/>
                    </a:ext>
                  </a:extLst>
                </a:gridCol>
                <a:gridCol w="3017596">
                  <a:extLst>
                    <a:ext uri="{9D8B030D-6E8A-4147-A177-3AD203B41FA5}">
                      <a16:colId xmlns:a16="http://schemas.microsoft.com/office/drawing/2014/main" val="1911172190"/>
                    </a:ext>
                  </a:extLst>
                </a:gridCol>
                <a:gridCol w="2049977">
                  <a:extLst>
                    <a:ext uri="{9D8B030D-6E8A-4147-A177-3AD203B41FA5}">
                      <a16:colId xmlns:a16="http://schemas.microsoft.com/office/drawing/2014/main" val="1080807067"/>
                    </a:ext>
                  </a:extLst>
                </a:gridCol>
                <a:gridCol w="1682817">
                  <a:extLst>
                    <a:ext uri="{9D8B030D-6E8A-4147-A177-3AD203B41FA5}">
                      <a16:colId xmlns:a16="http://schemas.microsoft.com/office/drawing/2014/main" val="1072709299"/>
                    </a:ext>
                  </a:extLst>
                </a:gridCol>
              </a:tblGrid>
              <a:tr h="2143042">
                <a:tc>
                  <a:txBody>
                    <a:bodyPr/>
                    <a:lstStyle/>
                    <a:p>
                      <a:pPr algn="ctr" fontAlgn="t"/>
                      <a:r>
                        <a:rPr lang="en-US" sz="1400" b="0" i="0" u="none" strike="noStrike" dirty="0" smtClean="0">
                          <a:solidFill>
                            <a:srgbClr val="000000"/>
                          </a:solidFill>
                          <a:effectLst/>
                          <a:latin typeface="Calibri" panose="020F0502020204030204" pitchFamily="34" charset="0"/>
                        </a:rPr>
                        <a:t>(</a:t>
                      </a:r>
                      <a:r>
                        <a:rPr lang="en-US" sz="1400" b="0" i="0" u="none" strike="noStrike" dirty="0">
                          <a:solidFill>
                            <a:srgbClr val="000000"/>
                          </a:solidFill>
                          <a:effectLst/>
                          <a:latin typeface="Calibri" panose="020F0502020204030204" pitchFamily="34" charset="0"/>
                        </a:rPr>
                        <a:t>iii) Handheld power saws for cutting fiber cement board </a:t>
                      </a:r>
                      <a:endParaRPr lang="en-US" sz="1400" b="0" i="0" u="none" strike="noStrike" dirty="0" smtClean="0">
                        <a:solidFill>
                          <a:srgbClr val="000000"/>
                        </a:solidFill>
                        <a:effectLst/>
                        <a:latin typeface="Calibri" panose="020F0502020204030204" pitchFamily="34" charset="0"/>
                      </a:endParaRPr>
                    </a:p>
                    <a:p>
                      <a:pPr algn="ctr" fontAlgn="t"/>
                      <a:r>
                        <a:rPr lang="en-US" sz="1100" b="0" i="0" u="none" strike="noStrike" dirty="0" smtClean="0">
                          <a:solidFill>
                            <a:srgbClr val="000000"/>
                          </a:solidFill>
                          <a:effectLst/>
                          <a:latin typeface="Calibri" panose="020F0502020204030204" pitchFamily="34" charset="0"/>
                        </a:rPr>
                        <a:t>*with </a:t>
                      </a:r>
                      <a:r>
                        <a:rPr lang="en-US" sz="1100" b="0" i="0" u="none" strike="noStrike" dirty="0">
                          <a:solidFill>
                            <a:srgbClr val="000000"/>
                          </a:solidFill>
                          <a:effectLst/>
                          <a:latin typeface="Calibri" panose="020F0502020204030204" pitchFamily="34" charset="0"/>
                        </a:rPr>
                        <a:t>blade diameter of 8 inches or </a:t>
                      </a:r>
                      <a:r>
                        <a:rPr lang="en-US" sz="1100" b="0" i="0" u="none" strike="noStrike" dirty="0" smtClean="0">
                          <a:solidFill>
                            <a:srgbClr val="000000"/>
                          </a:solidFill>
                          <a:effectLst/>
                          <a:latin typeface="Calibri" panose="020F0502020204030204" pitchFamily="34" charset="0"/>
                        </a:rPr>
                        <a:t>less</a:t>
                      </a:r>
                    </a:p>
                  </a:txBody>
                  <a:tcPr marL="9442" marR="9442" marT="94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Calibri" panose="020F0502020204030204" pitchFamily="34" charset="0"/>
                        </a:rPr>
                        <a:t>For tasks performed outdoors only: Use saw equipped with commercially available dust collection system. Operate and maintain tool in accordance with manufacturer's instructions to minimize dust emissions. Dust collector must provide the air flow recommended by the tool manufacturer, or greater, and have a filter with 99% or greater efficiency.</a:t>
                      </a:r>
                    </a:p>
                  </a:txBody>
                  <a:tcPr marL="9442" marR="9442" marT="94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rPr>
                        <a:t>None</a:t>
                      </a:r>
                    </a:p>
                    <a:p>
                      <a:pPr algn="ctr" fontAlgn="b"/>
                      <a:endParaRPr lang="en-US" sz="1400" b="0" i="0" u="none" strike="noStrike" dirty="0" smtClean="0">
                        <a:solidFill>
                          <a:srgbClr val="000000"/>
                        </a:solidFill>
                        <a:effectLst/>
                        <a:latin typeface="Calibri" panose="020F0502020204030204" pitchFamily="34" charset="0"/>
                      </a:endParaRPr>
                    </a:p>
                    <a:p>
                      <a:pPr algn="ctr" fontAlgn="b"/>
                      <a:endParaRPr lang="en-US" sz="1400" b="0" i="0" u="none" strike="noStrike" dirty="0" smtClean="0">
                        <a:solidFill>
                          <a:srgbClr val="000000"/>
                        </a:solidFill>
                        <a:effectLst/>
                        <a:latin typeface="Calibri" panose="020F0502020204030204" pitchFamily="34" charset="0"/>
                      </a:endParaRPr>
                    </a:p>
                    <a:p>
                      <a:pPr algn="ctr" fontAlgn="b"/>
                      <a:endParaRPr lang="en-US" sz="1400" b="0" i="0" u="none" strike="noStrike" dirty="0" smtClean="0">
                        <a:solidFill>
                          <a:srgbClr val="000000"/>
                        </a:solidFill>
                        <a:effectLst/>
                        <a:latin typeface="Calibri" panose="020F0502020204030204" pitchFamily="34" charset="0"/>
                      </a:endParaRPr>
                    </a:p>
                    <a:p>
                      <a:pPr algn="ctr" fontAlgn="b"/>
                      <a:endParaRPr lang="en-US" sz="1400" b="0" i="0" u="none" strike="noStrike" dirty="0" smtClean="0">
                        <a:solidFill>
                          <a:srgbClr val="000000"/>
                        </a:solidFill>
                        <a:effectLst/>
                        <a:latin typeface="Calibri" panose="020F0502020204030204" pitchFamily="34" charset="0"/>
                      </a:endParaRPr>
                    </a:p>
                    <a:p>
                      <a:pPr algn="ctr" fontAlgn="b"/>
                      <a:endParaRPr lang="en-US" sz="1400" b="0" i="0" u="none" strike="noStrike" dirty="0">
                        <a:solidFill>
                          <a:srgbClr val="000000"/>
                        </a:solidFill>
                        <a:effectLst/>
                        <a:latin typeface="Calibri" panose="020F0502020204030204" pitchFamily="34" charset="0"/>
                      </a:endParaRPr>
                    </a:p>
                  </a:txBody>
                  <a:tcPr marL="9442" marR="9442" marT="9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rPr>
                        <a:t>None</a:t>
                      </a:r>
                    </a:p>
                    <a:p>
                      <a:pPr algn="ctr" fontAlgn="b"/>
                      <a:endParaRPr lang="en-US" sz="1400" b="0" i="0" u="none" strike="noStrike" dirty="0" smtClean="0">
                        <a:solidFill>
                          <a:srgbClr val="000000"/>
                        </a:solidFill>
                        <a:effectLst/>
                        <a:latin typeface="Calibri" panose="020F0502020204030204" pitchFamily="34" charset="0"/>
                      </a:endParaRPr>
                    </a:p>
                    <a:p>
                      <a:pPr algn="ctr" fontAlgn="b"/>
                      <a:endParaRPr lang="en-US" sz="1400" b="0" i="0" u="none" strike="noStrike" dirty="0" smtClean="0">
                        <a:solidFill>
                          <a:srgbClr val="000000"/>
                        </a:solidFill>
                        <a:effectLst/>
                        <a:latin typeface="Calibri" panose="020F0502020204030204" pitchFamily="34" charset="0"/>
                      </a:endParaRPr>
                    </a:p>
                    <a:p>
                      <a:pPr algn="ctr" fontAlgn="b"/>
                      <a:endParaRPr lang="en-US" sz="1400" b="0" i="0" u="none" strike="noStrike" dirty="0" smtClean="0">
                        <a:solidFill>
                          <a:srgbClr val="000000"/>
                        </a:solidFill>
                        <a:effectLst/>
                        <a:latin typeface="Calibri" panose="020F0502020204030204" pitchFamily="34" charset="0"/>
                      </a:endParaRPr>
                    </a:p>
                    <a:p>
                      <a:pPr algn="ctr" fontAlgn="b"/>
                      <a:endParaRPr lang="en-US" sz="1400" b="0" i="0" u="none" strike="noStrike" dirty="0" smtClean="0">
                        <a:solidFill>
                          <a:srgbClr val="000000"/>
                        </a:solidFill>
                        <a:effectLst/>
                        <a:latin typeface="Calibri" panose="020F0502020204030204" pitchFamily="34" charset="0"/>
                      </a:endParaRPr>
                    </a:p>
                    <a:p>
                      <a:pPr algn="ctr" fontAlgn="b"/>
                      <a:endParaRPr lang="en-US" sz="1400" b="0" i="0" u="none" strike="noStrike" dirty="0">
                        <a:solidFill>
                          <a:srgbClr val="000000"/>
                        </a:solidFill>
                        <a:effectLst/>
                        <a:latin typeface="Calibri" panose="020F0502020204030204" pitchFamily="34" charset="0"/>
                      </a:endParaRPr>
                    </a:p>
                  </a:txBody>
                  <a:tcPr marL="9442" marR="9442" marT="9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8097219"/>
                  </a:ext>
                </a:extLst>
              </a:tr>
              <a:tr h="1716322">
                <a:tc>
                  <a:txBody>
                    <a:bodyPr/>
                    <a:lstStyle/>
                    <a:p>
                      <a:pPr algn="ctr" fontAlgn="t"/>
                      <a:r>
                        <a:rPr lang="en-US" sz="1400" b="0" i="0" u="none" strike="noStrike" dirty="0" smtClean="0">
                          <a:solidFill>
                            <a:srgbClr val="000000"/>
                          </a:solidFill>
                          <a:effectLst/>
                          <a:latin typeface="Calibri" panose="020F0502020204030204" pitchFamily="34" charset="0"/>
                        </a:rPr>
                        <a:t>(</a:t>
                      </a:r>
                      <a:r>
                        <a:rPr lang="en-US" sz="1400" b="0" i="0" u="none" strike="noStrike" dirty="0">
                          <a:solidFill>
                            <a:srgbClr val="000000"/>
                          </a:solidFill>
                          <a:effectLst/>
                          <a:latin typeface="Calibri" panose="020F0502020204030204" pitchFamily="34" charset="0"/>
                        </a:rPr>
                        <a:t>iv) Walk-behind saws</a:t>
                      </a:r>
                    </a:p>
                  </a:txBody>
                  <a:tcPr marL="9442" marR="9442" marT="94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Calibri" panose="020F0502020204030204" pitchFamily="34" charset="0"/>
                        </a:rPr>
                        <a:t>Use saw equipped with integrated water delivery system that continuously feeds water to the blade. Operate and maintain tool in accordance with manufacturer's instructions to minimize dust emissions. − When used outdoors. − When used indoors or in an enclosed area</a:t>
                      </a:r>
                    </a:p>
                  </a:txBody>
                  <a:tcPr marL="9442" marR="9442" marT="94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None                                        APF </a:t>
                      </a:r>
                      <a:r>
                        <a:rPr lang="en-US" sz="1400" b="0" i="0" u="none" strike="noStrike" dirty="0" smtClean="0">
                          <a:solidFill>
                            <a:srgbClr val="000000"/>
                          </a:solidFill>
                          <a:effectLst/>
                          <a:latin typeface="Calibri" panose="020F0502020204030204" pitchFamily="34" charset="0"/>
                        </a:rPr>
                        <a:t>10</a:t>
                      </a:r>
                    </a:p>
                    <a:p>
                      <a:pPr algn="ctr" fontAlgn="b"/>
                      <a:endParaRPr lang="en-US" sz="1400" b="0" i="0" u="none" strike="noStrike" dirty="0" smtClean="0">
                        <a:solidFill>
                          <a:srgbClr val="000000"/>
                        </a:solidFill>
                        <a:effectLst/>
                        <a:latin typeface="Calibri" panose="020F0502020204030204" pitchFamily="34" charset="0"/>
                      </a:endParaRPr>
                    </a:p>
                    <a:p>
                      <a:pPr algn="ctr" fontAlgn="b"/>
                      <a:endParaRPr lang="en-US" sz="1400" b="0" i="0" u="none" strike="noStrike" dirty="0" smtClean="0">
                        <a:solidFill>
                          <a:srgbClr val="000000"/>
                        </a:solidFill>
                        <a:effectLst/>
                        <a:latin typeface="Calibri" panose="020F0502020204030204" pitchFamily="34" charset="0"/>
                      </a:endParaRPr>
                    </a:p>
                    <a:p>
                      <a:pPr algn="ctr" fontAlgn="b"/>
                      <a:endParaRPr lang="en-US" sz="1400" b="0" i="0" u="none" strike="noStrike" dirty="0" smtClean="0">
                        <a:solidFill>
                          <a:srgbClr val="000000"/>
                        </a:solidFill>
                        <a:effectLst/>
                        <a:latin typeface="Calibri" panose="020F0502020204030204" pitchFamily="34" charset="0"/>
                      </a:endParaRPr>
                    </a:p>
                    <a:p>
                      <a:pPr algn="ctr" fontAlgn="b"/>
                      <a:endParaRPr lang="en-US" sz="1400" b="0" i="0" u="none" strike="noStrike" dirty="0" smtClean="0">
                        <a:solidFill>
                          <a:srgbClr val="000000"/>
                        </a:solidFill>
                        <a:effectLst/>
                        <a:latin typeface="Calibri" panose="020F0502020204030204" pitchFamily="34" charset="0"/>
                      </a:endParaRPr>
                    </a:p>
                    <a:p>
                      <a:pPr algn="ctr" fontAlgn="b"/>
                      <a:endParaRPr lang="en-US" sz="1400" b="0" i="0" u="none" strike="noStrike" dirty="0">
                        <a:solidFill>
                          <a:srgbClr val="000000"/>
                        </a:solidFill>
                        <a:effectLst/>
                        <a:latin typeface="Calibri" panose="020F0502020204030204" pitchFamily="34" charset="0"/>
                      </a:endParaRPr>
                    </a:p>
                  </a:txBody>
                  <a:tcPr marL="9442" marR="9442" marT="9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None                                        APF </a:t>
                      </a:r>
                      <a:r>
                        <a:rPr lang="en-US" sz="1400" b="0" i="0" u="none" strike="noStrike" dirty="0" smtClean="0">
                          <a:solidFill>
                            <a:srgbClr val="000000"/>
                          </a:solidFill>
                          <a:effectLst/>
                          <a:latin typeface="Calibri" panose="020F0502020204030204" pitchFamily="34" charset="0"/>
                        </a:rPr>
                        <a:t>10</a:t>
                      </a:r>
                    </a:p>
                    <a:p>
                      <a:pPr algn="ctr" fontAlgn="b"/>
                      <a:endParaRPr lang="en-US" sz="1400" b="0" i="0" u="none" strike="noStrike" dirty="0" smtClean="0">
                        <a:solidFill>
                          <a:srgbClr val="000000"/>
                        </a:solidFill>
                        <a:effectLst/>
                        <a:latin typeface="Calibri" panose="020F0502020204030204" pitchFamily="34" charset="0"/>
                      </a:endParaRPr>
                    </a:p>
                    <a:p>
                      <a:pPr algn="ctr" fontAlgn="b"/>
                      <a:endParaRPr lang="en-US" sz="1400" b="0" i="0" u="none" strike="noStrike" dirty="0" smtClean="0">
                        <a:solidFill>
                          <a:srgbClr val="000000"/>
                        </a:solidFill>
                        <a:effectLst/>
                        <a:latin typeface="Calibri" panose="020F0502020204030204" pitchFamily="34" charset="0"/>
                      </a:endParaRPr>
                    </a:p>
                    <a:p>
                      <a:pPr algn="ctr" fontAlgn="b"/>
                      <a:endParaRPr lang="en-US" sz="1400" b="0" i="0" u="none" strike="noStrike" dirty="0" smtClean="0">
                        <a:solidFill>
                          <a:srgbClr val="000000"/>
                        </a:solidFill>
                        <a:effectLst/>
                        <a:latin typeface="Calibri" panose="020F0502020204030204" pitchFamily="34" charset="0"/>
                      </a:endParaRPr>
                    </a:p>
                    <a:p>
                      <a:pPr algn="ctr" fontAlgn="b"/>
                      <a:endParaRPr lang="en-US" sz="1400" b="0" i="0" u="none" strike="noStrike" dirty="0" smtClean="0">
                        <a:solidFill>
                          <a:srgbClr val="000000"/>
                        </a:solidFill>
                        <a:effectLst/>
                        <a:latin typeface="Calibri" panose="020F0502020204030204" pitchFamily="34" charset="0"/>
                      </a:endParaRPr>
                    </a:p>
                    <a:p>
                      <a:pPr algn="ctr" fontAlgn="b"/>
                      <a:endParaRPr lang="en-US" sz="1400" b="0" i="0" u="none" strike="noStrike" dirty="0">
                        <a:solidFill>
                          <a:srgbClr val="000000"/>
                        </a:solidFill>
                        <a:effectLst/>
                        <a:latin typeface="Calibri" panose="020F0502020204030204" pitchFamily="34" charset="0"/>
                      </a:endParaRPr>
                    </a:p>
                  </a:txBody>
                  <a:tcPr marL="9442" marR="9442" marT="9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7047453"/>
                  </a:ext>
                </a:extLst>
              </a:tr>
              <a:tr h="1502962">
                <a:tc>
                  <a:txBody>
                    <a:bodyPr/>
                    <a:lstStyle/>
                    <a:p>
                      <a:pPr algn="ctr" fontAlgn="t"/>
                      <a:r>
                        <a:rPr lang="en-US" sz="1400" b="0" i="0" u="none" strike="noStrike" dirty="0" smtClean="0">
                          <a:solidFill>
                            <a:srgbClr val="000000"/>
                          </a:solidFill>
                          <a:effectLst/>
                          <a:latin typeface="Calibri" panose="020F0502020204030204" pitchFamily="34" charset="0"/>
                        </a:rPr>
                        <a:t>(</a:t>
                      </a:r>
                      <a:r>
                        <a:rPr lang="en-US" sz="1400" b="0" i="0" u="none" strike="noStrike" dirty="0">
                          <a:solidFill>
                            <a:srgbClr val="000000"/>
                          </a:solidFill>
                          <a:effectLst/>
                          <a:latin typeface="Calibri" panose="020F0502020204030204" pitchFamily="34" charset="0"/>
                        </a:rPr>
                        <a:t>v) Drivable saws</a:t>
                      </a:r>
                    </a:p>
                  </a:txBody>
                  <a:tcPr marL="9442" marR="9442" marT="94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Calibri" panose="020F0502020204030204" pitchFamily="34" charset="0"/>
                        </a:rPr>
                        <a:t>For tasks performed outdoors only: Use saw equipped with integrated water delivery system that continuously feeds water to the blade. Operate and maintain tool in accordance with manufacturer's instructions to minimize dust emissions</a:t>
                      </a:r>
                    </a:p>
                  </a:txBody>
                  <a:tcPr marL="9442" marR="9442" marT="94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rPr>
                        <a:t>None</a:t>
                      </a:r>
                    </a:p>
                    <a:p>
                      <a:pPr algn="ctr" fontAlgn="b"/>
                      <a:endParaRPr lang="en-US" sz="1400" b="0" i="0" u="none" strike="noStrike" dirty="0" smtClean="0">
                        <a:solidFill>
                          <a:srgbClr val="000000"/>
                        </a:solidFill>
                        <a:effectLst/>
                        <a:latin typeface="Calibri" panose="020F0502020204030204" pitchFamily="34" charset="0"/>
                      </a:endParaRPr>
                    </a:p>
                    <a:p>
                      <a:pPr algn="ctr" fontAlgn="b"/>
                      <a:endParaRPr lang="en-US" sz="1400" b="0" i="0" u="none" strike="noStrike" dirty="0" smtClean="0">
                        <a:solidFill>
                          <a:srgbClr val="000000"/>
                        </a:solidFill>
                        <a:effectLst/>
                        <a:latin typeface="Calibri" panose="020F0502020204030204" pitchFamily="34" charset="0"/>
                      </a:endParaRPr>
                    </a:p>
                    <a:p>
                      <a:pPr algn="ctr" fontAlgn="b"/>
                      <a:endParaRPr lang="en-US" sz="1400" b="0" i="0" u="none" strike="noStrike" dirty="0">
                        <a:solidFill>
                          <a:srgbClr val="000000"/>
                        </a:solidFill>
                        <a:effectLst/>
                        <a:latin typeface="Calibri" panose="020F0502020204030204" pitchFamily="34" charset="0"/>
                      </a:endParaRPr>
                    </a:p>
                  </a:txBody>
                  <a:tcPr marL="9442" marR="9442" marT="9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rPr>
                        <a:t>None</a:t>
                      </a:r>
                    </a:p>
                    <a:p>
                      <a:pPr algn="ctr" fontAlgn="b"/>
                      <a:endParaRPr lang="en-US" sz="1400" b="0" i="0" u="none" strike="noStrike" dirty="0" smtClean="0">
                        <a:solidFill>
                          <a:srgbClr val="000000"/>
                        </a:solidFill>
                        <a:effectLst/>
                        <a:latin typeface="Calibri" panose="020F0502020204030204" pitchFamily="34" charset="0"/>
                      </a:endParaRPr>
                    </a:p>
                    <a:p>
                      <a:pPr algn="ctr" fontAlgn="b"/>
                      <a:endParaRPr lang="en-US" sz="1400" b="0" i="0" u="none" strike="noStrike" dirty="0" smtClean="0">
                        <a:solidFill>
                          <a:srgbClr val="000000"/>
                        </a:solidFill>
                        <a:effectLst/>
                        <a:latin typeface="Calibri" panose="020F0502020204030204" pitchFamily="34" charset="0"/>
                      </a:endParaRPr>
                    </a:p>
                    <a:p>
                      <a:pPr algn="ctr" fontAlgn="b"/>
                      <a:endParaRPr lang="en-US" sz="1400" b="0" i="0" u="none" strike="noStrike" dirty="0">
                        <a:solidFill>
                          <a:srgbClr val="000000"/>
                        </a:solidFill>
                        <a:effectLst/>
                        <a:latin typeface="Calibri" panose="020F0502020204030204" pitchFamily="34" charset="0"/>
                      </a:endParaRPr>
                    </a:p>
                  </a:txBody>
                  <a:tcPr marL="9442" marR="9442" marT="9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078874"/>
                  </a:ext>
                </a:extLst>
              </a:tr>
            </a:tbl>
          </a:graphicData>
        </a:graphic>
      </p:graphicFrame>
      <p:pic>
        <p:nvPicPr>
          <p:cNvPr id="20482" name="Picture 2" descr="http://www.lhsfna.org/LHSFNA/assets/File/3%20Handheld%20power%20saw%20fiber%20board.png" title="Image of a handheld power saw for cutting fiber cement boar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7995" y="2258141"/>
            <a:ext cx="1929008" cy="1224095"/>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www.lhsfna.org/LHSFNA/assets/File/4%20Walk-behind%20saw.png" title="Image of a walk behind saw"/>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5782" y="3949730"/>
            <a:ext cx="1791221" cy="1335022"/>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http://www.lhsfna.org/LHSFNA/assets/File/Drivable%20saws.jpg" title="Image of a drivable saw"/>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7995" y="5752246"/>
            <a:ext cx="2029216" cy="977031"/>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descr="http://www.lhsfna.org/LHSFNA/assets/File/Purple%20half%20mask(1).jpg" title="Image of a respirato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10950" y="4429237"/>
            <a:ext cx="921663" cy="8555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www.lhsfna.org/LHSFNA/assets/File/Purple%20half%20mask(1).jpg" title="Image of a respirato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829311" y="4429236"/>
            <a:ext cx="921663" cy="855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6963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sz="3200" dirty="0"/>
          </a:p>
        </p:txBody>
      </p:sp>
      <p:graphicFrame>
        <p:nvGraphicFramePr>
          <p:cNvPr id="4" name="Content Placeholder 3" title="Image of a saw and a drill"/>
          <p:cNvGraphicFramePr>
            <a:graphicFrameLocks noGrp="1"/>
          </p:cNvGraphicFramePr>
          <p:nvPr>
            <p:ph idx="1"/>
            <p:extLst/>
          </p:nvPr>
        </p:nvGraphicFramePr>
        <p:xfrm>
          <a:off x="68263" y="1478071"/>
          <a:ext cx="9075737" cy="5379929"/>
        </p:xfrm>
        <a:graphic>
          <a:graphicData uri="http://schemas.openxmlformats.org/drawingml/2006/table">
            <a:tbl>
              <a:tblPr firstRow="1"/>
              <a:tblGrid>
                <a:gridCol w="2325347">
                  <a:extLst>
                    <a:ext uri="{9D8B030D-6E8A-4147-A177-3AD203B41FA5}">
                      <a16:colId xmlns:a16="http://schemas.microsoft.com/office/drawing/2014/main" val="3377403325"/>
                    </a:ext>
                  </a:extLst>
                </a:gridCol>
                <a:gridCol w="3017596">
                  <a:extLst>
                    <a:ext uri="{9D8B030D-6E8A-4147-A177-3AD203B41FA5}">
                      <a16:colId xmlns:a16="http://schemas.microsoft.com/office/drawing/2014/main" val="3994199569"/>
                    </a:ext>
                  </a:extLst>
                </a:gridCol>
                <a:gridCol w="2049977">
                  <a:extLst>
                    <a:ext uri="{9D8B030D-6E8A-4147-A177-3AD203B41FA5}">
                      <a16:colId xmlns:a16="http://schemas.microsoft.com/office/drawing/2014/main" val="3216603740"/>
                    </a:ext>
                  </a:extLst>
                </a:gridCol>
                <a:gridCol w="1682817">
                  <a:extLst>
                    <a:ext uri="{9D8B030D-6E8A-4147-A177-3AD203B41FA5}">
                      <a16:colId xmlns:a16="http://schemas.microsoft.com/office/drawing/2014/main" val="404829877"/>
                    </a:ext>
                  </a:extLst>
                </a:gridCol>
              </a:tblGrid>
              <a:tr h="1865563">
                <a:tc>
                  <a:txBody>
                    <a:bodyPr/>
                    <a:lstStyle/>
                    <a:p>
                      <a:pPr algn="ctr" fontAlgn="t"/>
                      <a:r>
                        <a:rPr lang="en-US" sz="1600" b="0" i="0" u="none" strike="noStrike" dirty="0" smtClean="0">
                          <a:solidFill>
                            <a:srgbClr val="000000"/>
                          </a:solidFill>
                          <a:effectLst/>
                          <a:latin typeface="Calibri" panose="020F0502020204030204" pitchFamily="34" charset="0"/>
                        </a:rPr>
                        <a:t>(</a:t>
                      </a:r>
                      <a:r>
                        <a:rPr lang="en-US" sz="1600" b="0" i="0" u="none" strike="noStrike" dirty="0">
                          <a:solidFill>
                            <a:srgbClr val="000000"/>
                          </a:solidFill>
                          <a:effectLst/>
                          <a:latin typeface="Calibri" panose="020F0502020204030204" pitchFamily="34" charset="0"/>
                        </a:rPr>
                        <a:t>vi) Rig-mounted core saws or drills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dirty="0">
                          <a:solidFill>
                            <a:srgbClr val="000000"/>
                          </a:solidFill>
                          <a:effectLst/>
                          <a:latin typeface="Calibri" panose="020F0502020204030204" pitchFamily="34" charset="0"/>
                        </a:rPr>
                        <a:t>Use tool equipped with integrated water delivery system that supplies water to cutting surface. Operate and maintain tool in accordance with manufacturer's instructions to minimize dust emissions.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Calibri" panose="020F0502020204030204" pitchFamily="34" charset="0"/>
                        </a:rPr>
                        <a:t>None</a:t>
                      </a:r>
                    </a:p>
                    <a:p>
                      <a:pPr algn="ctr" fontAlgn="b"/>
                      <a:endParaRPr lang="en-US" sz="1600" b="0" i="0" u="none" strike="noStrike" dirty="0" smtClean="0">
                        <a:solidFill>
                          <a:srgbClr val="000000"/>
                        </a:solidFill>
                        <a:effectLst/>
                        <a:latin typeface="Calibri" panose="020F0502020204030204" pitchFamily="34" charset="0"/>
                      </a:endParaRPr>
                    </a:p>
                    <a:p>
                      <a:pPr algn="ctr" fontAlgn="b"/>
                      <a:endParaRPr lang="en-US" sz="1600" b="0" i="0" u="none" strike="noStrike" dirty="0" smtClean="0">
                        <a:solidFill>
                          <a:srgbClr val="000000"/>
                        </a:solidFill>
                        <a:effectLst/>
                        <a:latin typeface="Calibri" panose="020F0502020204030204" pitchFamily="34" charset="0"/>
                      </a:endParaRPr>
                    </a:p>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Calibri" panose="020F0502020204030204" pitchFamily="34" charset="0"/>
                        </a:rPr>
                        <a:t>None</a:t>
                      </a:r>
                    </a:p>
                    <a:p>
                      <a:pPr algn="ctr" fontAlgn="b"/>
                      <a:endParaRPr lang="en-US" sz="1600" b="0" i="0" u="none" strike="noStrike" dirty="0" smtClean="0">
                        <a:solidFill>
                          <a:srgbClr val="000000"/>
                        </a:solidFill>
                        <a:effectLst/>
                        <a:latin typeface="Calibri" panose="020F0502020204030204" pitchFamily="34" charset="0"/>
                      </a:endParaRPr>
                    </a:p>
                    <a:p>
                      <a:pPr algn="ctr" fontAlgn="b"/>
                      <a:endParaRPr lang="en-US" sz="1600" b="0" i="0" u="none" strike="noStrike" dirty="0" smtClean="0">
                        <a:solidFill>
                          <a:srgbClr val="000000"/>
                        </a:solidFill>
                        <a:effectLst/>
                        <a:latin typeface="Calibri" panose="020F0502020204030204" pitchFamily="34" charset="0"/>
                      </a:endParaRPr>
                    </a:p>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1917903"/>
                  </a:ext>
                </a:extLst>
              </a:tr>
              <a:tr h="3514366">
                <a:tc>
                  <a:txBody>
                    <a:bodyPr/>
                    <a:lstStyle/>
                    <a:p>
                      <a:pPr algn="ctr" fontAlgn="t"/>
                      <a:r>
                        <a:rPr lang="en-US" sz="1600" b="0" i="0" u="none" strike="noStrike" dirty="0" smtClean="0">
                          <a:solidFill>
                            <a:srgbClr val="000000"/>
                          </a:solidFill>
                          <a:effectLst/>
                          <a:latin typeface="Calibri" panose="020F0502020204030204" pitchFamily="34" charset="0"/>
                        </a:rPr>
                        <a:t>(</a:t>
                      </a:r>
                      <a:r>
                        <a:rPr lang="en-US" sz="1600" b="0" i="0" u="none" strike="noStrike" dirty="0">
                          <a:solidFill>
                            <a:srgbClr val="000000"/>
                          </a:solidFill>
                          <a:effectLst/>
                          <a:latin typeface="Calibri" panose="020F0502020204030204" pitchFamily="34" charset="0"/>
                        </a:rPr>
                        <a:t>vii) Handheld and </a:t>
                      </a:r>
                      <a:endParaRPr lang="en-US" sz="1600" b="0" i="0" u="none" strike="noStrike" dirty="0" smtClean="0">
                        <a:solidFill>
                          <a:srgbClr val="000000"/>
                        </a:solidFill>
                        <a:effectLst/>
                        <a:latin typeface="Calibri" panose="020F0502020204030204" pitchFamily="34" charset="0"/>
                      </a:endParaRPr>
                    </a:p>
                    <a:p>
                      <a:pPr algn="ctr" fontAlgn="t"/>
                      <a:r>
                        <a:rPr lang="en-US" sz="1600" b="0" i="0" u="none" strike="noStrike" dirty="0" smtClean="0">
                          <a:solidFill>
                            <a:srgbClr val="000000"/>
                          </a:solidFill>
                          <a:effectLst/>
                          <a:latin typeface="Calibri" panose="020F0502020204030204" pitchFamily="34" charset="0"/>
                        </a:rPr>
                        <a:t>stand-mounted </a:t>
                      </a:r>
                      <a:r>
                        <a:rPr lang="en-US" sz="1600" b="0" i="0" u="none" strike="noStrike" dirty="0">
                          <a:solidFill>
                            <a:srgbClr val="000000"/>
                          </a:solidFill>
                          <a:effectLst/>
                          <a:latin typeface="Calibri" panose="020F0502020204030204" pitchFamily="34" charset="0"/>
                        </a:rPr>
                        <a:t>drills (including impact and rotary hammer drills)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dirty="0">
                          <a:solidFill>
                            <a:srgbClr val="000000"/>
                          </a:solidFill>
                          <a:effectLst/>
                          <a:latin typeface="Calibri" panose="020F0502020204030204" pitchFamily="34" charset="0"/>
                        </a:rPr>
                        <a:t>Use drill equipped with commercially available shroud or cowling with dust collection system. Operate and maintain tool in accordance with manufacturer's instructions to minimize dust emissions. Dust collector must provide the air flow recommended by the tool manufacturer, or greater, and have a filter with 99% or greater efficiency and a filter-cleaning mechanism. Use a HEPA-filtered vacuum when cleaning holes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Calibri" panose="020F0502020204030204" pitchFamily="34" charset="0"/>
                        </a:rPr>
                        <a:t>None</a:t>
                      </a:r>
                    </a:p>
                    <a:p>
                      <a:pPr algn="ctr" fontAlgn="b"/>
                      <a:endParaRPr lang="en-US" sz="1600" b="0" i="0" u="none" strike="noStrike" dirty="0" smtClean="0">
                        <a:solidFill>
                          <a:srgbClr val="000000"/>
                        </a:solidFill>
                        <a:effectLst/>
                        <a:latin typeface="Calibri" panose="020F0502020204030204" pitchFamily="34" charset="0"/>
                      </a:endParaRPr>
                    </a:p>
                    <a:p>
                      <a:pPr algn="ctr" fontAlgn="b"/>
                      <a:endParaRPr lang="en-US" sz="1600" b="0" i="0" u="none" strike="noStrike" dirty="0" smtClean="0">
                        <a:solidFill>
                          <a:srgbClr val="000000"/>
                        </a:solidFill>
                        <a:effectLst/>
                        <a:latin typeface="Calibri" panose="020F0502020204030204" pitchFamily="34" charset="0"/>
                      </a:endParaRPr>
                    </a:p>
                    <a:p>
                      <a:pPr algn="ctr" fontAlgn="b"/>
                      <a:endParaRPr lang="en-US" sz="1600" b="0" i="0" u="none" strike="noStrike" dirty="0" smtClean="0">
                        <a:solidFill>
                          <a:srgbClr val="000000"/>
                        </a:solidFill>
                        <a:effectLst/>
                        <a:latin typeface="Calibri" panose="020F0502020204030204" pitchFamily="34" charset="0"/>
                      </a:endParaRPr>
                    </a:p>
                    <a:p>
                      <a:pPr algn="ctr" fontAlgn="b"/>
                      <a:endParaRPr lang="en-US" sz="1600" b="0" i="0" u="none" strike="noStrike" dirty="0" smtClean="0">
                        <a:solidFill>
                          <a:srgbClr val="000000"/>
                        </a:solidFill>
                        <a:effectLst/>
                        <a:latin typeface="Calibri" panose="020F0502020204030204" pitchFamily="34" charset="0"/>
                      </a:endParaRPr>
                    </a:p>
                    <a:p>
                      <a:pPr algn="ctr" fontAlgn="b"/>
                      <a:endParaRPr lang="en-US" sz="1600" b="0" i="0" u="none" strike="noStrike" dirty="0" smtClean="0">
                        <a:solidFill>
                          <a:srgbClr val="000000"/>
                        </a:solidFill>
                        <a:effectLst/>
                        <a:latin typeface="Calibri" panose="020F0502020204030204" pitchFamily="34" charset="0"/>
                      </a:endParaRPr>
                    </a:p>
                    <a:p>
                      <a:pPr algn="ctr" fontAlgn="b"/>
                      <a:endParaRPr lang="en-US" sz="1600" b="0" i="0" u="none" strike="noStrike" dirty="0" smtClean="0">
                        <a:solidFill>
                          <a:srgbClr val="000000"/>
                        </a:solidFill>
                        <a:effectLst/>
                        <a:latin typeface="Calibri" panose="020F0502020204030204" pitchFamily="34" charset="0"/>
                      </a:endParaRPr>
                    </a:p>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Calibri" panose="020F0502020204030204" pitchFamily="34" charset="0"/>
                        </a:rPr>
                        <a:t>None</a:t>
                      </a:r>
                    </a:p>
                    <a:p>
                      <a:pPr algn="ctr" fontAlgn="b"/>
                      <a:endParaRPr lang="en-US" sz="1600" b="0" i="0" u="none" strike="noStrike" dirty="0" smtClean="0">
                        <a:solidFill>
                          <a:srgbClr val="000000"/>
                        </a:solidFill>
                        <a:effectLst/>
                        <a:latin typeface="Calibri" panose="020F0502020204030204" pitchFamily="34" charset="0"/>
                      </a:endParaRPr>
                    </a:p>
                    <a:p>
                      <a:pPr algn="ctr" fontAlgn="b"/>
                      <a:endParaRPr lang="en-US" sz="1600" b="0" i="0" u="none" strike="noStrike" dirty="0" smtClean="0">
                        <a:solidFill>
                          <a:srgbClr val="000000"/>
                        </a:solidFill>
                        <a:effectLst/>
                        <a:latin typeface="Calibri" panose="020F0502020204030204" pitchFamily="34" charset="0"/>
                      </a:endParaRPr>
                    </a:p>
                    <a:p>
                      <a:pPr algn="ctr" fontAlgn="b"/>
                      <a:endParaRPr lang="en-US" sz="1600" b="0" i="0" u="none" strike="noStrike" dirty="0" smtClean="0">
                        <a:solidFill>
                          <a:srgbClr val="000000"/>
                        </a:solidFill>
                        <a:effectLst/>
                        <a:latin typeface="Calibri" panose="020F0502020204030204" pitchFamily="34" charset="0"/>
                      </a:endParaRPr>
                    </a:p>
                    <a:p>
                      <a:pPr algn="ctr" fontAlgn="b"/>
                      <a:endParaRPr lang="en-US" sz="1600" b="0" i="0" u="none" strike="noStrike" dirty="0" smtClean="0">
                        <a:solidFill>
                          <a:srgbClr val="000000"/>
                        </a:solidFill>
                        <a:effectLst/>
                        <a:latin typeface="Calibri" panose="020F0502020204030204" pitchFamily="34" charset="0"/>
                      </a:endParaRPr>
                    </a:p>
                    <a:p>
                      <a:pPr algn="ctr" fontAlgn="b"/>
                      <a:endParaRPr lang="en-US" sz="1600" b="0" i="0" u="none" strike="noStrike" dirty="0" smtClean="0">
                        <a:solidFill>
                          <a:srgbClr val="000000"/>
                        </a:solidFill>
                        <a:effectLst/>
                        <a:latin typeface="Calibri" panose="020F0502020204030204" pitchFamily="34" charset="0"/>
                      </a:endParaRPr>
                    </a:p>
                    <a:p>
                      <a:pPr algn="ctr" fontAlgn="b"/>
                      <a:endParaRPr lang="en-US" sz="1600" b="0" i="0" u="none" strike="noStrike" dirty="0" smtClean="0">
                        <a:solidFill>
                          <a:srgbClr val="000000"/>
                        </a:solidFill>
                        <a:effectLst/>
                        <a:latin typeface="Calibri" panose="020F0502020204030204" pitchFamily="34" charset="0"/>
                      </a:endParaRPr>
                    </a:p>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140606"/>
                  </a:ext>
                </a:extLst>
              </a:tr>
            </a:tbl>
          </a:graphicData>
        </a:graphic>
      </p:graphicFrame>
      <p:pic>
        <p:nvPicPr>
          <p:cNvPr id="21506" name="Picture 2" descr="http://www.lhsfna.org/LHSFNA/assets/File/6%20Rig-mounted%20core%20saws%20or%20drills.png" title="Image of a rig mounted core saw or dril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1980" y="2041742"/>
            <a:ext cx="821456" cy="1265129"/>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ttp://www.lhsfna.org/LHSFNA/assets/File/Rotary%20drill.jpg" title="Image of handheld and stand mounted dril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0353" y="4620930"/>
            <a:ext cx="1184710" cy="1704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7047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sz="3200" dirty="0"/>
          </a:p>
        </p:txBody>
      </p:sp>
      <p:graphicFrame>
        <p:nvGraphicFramePr>
          <p:cNvPr id="4" name="Content Placeholder 3" title="Image of drills and respirators"/>
          <p:cNvGraphicFramePr>
            <a:graphicFrameLocks noGrp="1"/>
          </p:cNvGraphicFramePr>
          <p:nvPr>
            <p:ph idx="1"/>
            <p:extLst/>
          </p:nvPr>
        </p:nvGraphicFramePr>
        <p:xfrm>
          <a:off x="68262" y="1477107"/>
          <a:ext cx="9075737" cy="5380893"/>
        </p:xfrm>
        <a:graphic>
          <a:graphicData uri="http://schemas.openxmlformats.org/drawingml/2006/table">
            <a:tbl>
              <a:tblPr firstRow="1"/>
              <a:tblGrid>
                <a:gridCol w="2325347">
                  <a:extLst>
                    <a:ext uri="{9D8B030D-6E8A-4147-A177-3AD203B41FA5}">
                      <a16:colId xmlns:a16="http://schemas.microsoft.com/office/drawing/2014/main" val="3594815692"/>
                    </a:ext>
                  </a:extLst>
                </a:gridCol>
                <a:gridCol w="3017596">
                  <a:extLst>
                    <a:ext uri="{9D8B030D-6E8A-4147-A177-3AD203B41FA5}">
                      <a16:colId xmlns:a16="http://schemas.microsoft.com/office/drawing/2014/main" val="2635536619"/>
                    </a:ext>
                  </a:extLst>
                </a:gridCol>
                <a:gridCol w="2049977">
                  <a:extLst>
                    <a:ext uri="{9D8B030D-6E8A-4147-A177-3AD203B41FA5}">
                      <a16:colId xmlns:a16="http://schemas.microsoft.com/office/drawing/2014/main" val="3181629778"/>
                    </a:ext>
                  </a:extLst>
                </a:gridCol>
                <a:gridCol w="1682817">
                  <a:extLst>
                    <a:ext uri="{9D8B030D-6E8A-4147-A177-3AD203B41FA5}">
                      <a16:colId xmlns:a16="http://schemas.microsoft.com/office/drawing/2014/main" val="415590508"/>
                    </a:ext>
                  </a:extLst>
                </a:gridCol>
              </a:tblGrid>
              <a:tr h="2626526">
                <a:tc>
                  <a:txBody>
                    <a:bodyPr/>
                    <a:lstStyle/>
                    <a:p>
                      <a:pPr algn="ctr" fontAlgn="t"/>
                      <a:r>
                        <a:rPr lang="en-US" sz="1800" b="0" i="0" u="none" strike="noStrike" dirty="0" smtClean="0">
                          <a:solidFill>
                            <a:srgbClr val="000000"/>
                          </a:solidFill>
                          <a:effectLst/>
                          <a:latin typeface="Calibri" panose="020F0502020204030204" pitchFamily="34" charset="0"/>
                        </a:rPr>
                        <a:t>(</a:t>
                      </a:r>
                      <a:r>
                        <a:rPr lang="en-US" sz="1800" b="0" i="0" u="none" strike="noStrike" dirty="0">
                          <a:solidFill>
                            <a:srgbClr val="000000"/>
                          </a:solidFill>
                          <a:effectLst/>
                          <a:latin typeface="Calibri" panose="020F0502020204030204" pitchFamily="34" charset="0"/>
                        </a:rPr>
                        <a:t>viii) Dowel drilling rigs for concrete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800" b="0" i="0" u="none" strike="noStrike" dirty="0">
                          <a:solidFill>
                            <a:srgbClr val="000000"/>
                          </a:solidFill>
                          <a:effectLst/>
                          <a:latin typeface="Calibri" panose="020F0502020204030204" pitchFamily="34" charset="0"/>
                        </a:rPr>
                        <a:t>For tasks performed outdoors only: Use shroud around drill bit with a dust collection system. Dust collector must have a filter with 99% or greater efficiency and a filter-cleaning mechanism. Use a HEPA-filtered vacuum when cleaning holes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APF </a:t>
                      </a:r>
                      <a:r>
                        <a:rPr lang="en-US" sz="1800" b="0" i="0" u="none" strike="noStrike" dirty="0" smtClean="0">
                          <a:solidFill>
                            <a:srgbClr val="000000"/>
                          </a:solidFill>
                          <a:effectLst/>
                          <a:latin typeface="Calibri" panose="020F0502020204030204" pitchFamily="34" charset="0"/>
                        </a:rPr>
                        <a:t>10</a:t>
                      </a:r>
                    </a:p>
                    <a:p>
                      <a:pPr algn="ctr" fontAlgn="b"/>
                      <a:endParaRPr lang="en-US" sz="1800" b="0" i="0" u="none" strike="noStrike" dirty="0" smtClean="0">
                        <a:solidFill>
                          <a:srgbClr val="000000"/>
                        </a:solidFill>
                        <a:effectLst/>
                        <a:latin typeface="Calibri" panose="020F0502020204030204" pitchFamily="34" charset="0"/>
                      </a:endParaRPr>
                    </a:p>
                    <a:p>
                      <a:pPr algn="ctr" fontAlgn="b"/>
                      <a:endParaRPr lang="en-US" sz="1800" b="0" i="0" u="none" strike="noStrike" dirty="0" smtClean="0">
                        <a:solidFill>
                          <a:srgbClr val="000000"/>
                        </a:solidFill>
                        <a:effectLst/>
                        <a:latin typeface="Calibri" panose="020F0502020204030204" pitchFamily="34" charset="0"/>
                      </a:endParaRPr>
                    </a:p>
                    <a:p>
                      <a:pPr algn="ctr" fontAlgn="b"/>
                      <a:endParaRPr lang="en-US" sz="1800" b="0" i="0" u="none" strike="noStrike" dirty="0" smtClean="0">
                        <a:solidFill>
                          <a:srgbClr val="000000"/>
                        </a:solidFill>
                        <a:effectLst/>
                        <a:latin typeface="Calibri" panose="020F0502020204030204" pitchFamily="34" charset="0"/>
                      </a:endParaRPr>
                    </a:p>
                    <a:p>
                      <a:pPr algn="ctr" fontAlgn="b"/>
                      <a:endParaRPr lang="en-US" sz="1800" b="0" i="0" u="none" strike="noStrike" dirty="0" smtClean="0">
                        <a:solidFill>
                          <a:srgbClr val="000000"/>
                        </a:solidFill>
                        <a:effectLst/>
                        <a:latin typeface="Calibri" panose="020F0502020204030204" pitchFamily="34" charset="0"/>
                      </a:endParaRPr>
                    </a:p>
                    <a:p>
                      <a:pPr algn="ctr" fontAlgn="b"/>
                      <a:endParaRPr lang="en-US" sz="1800" b="0" i="0" u="none" strike="noStrike" dirty="0" smtClean="0">
                        <a:solidFill>
                          <a:srgbClr val="000000"/>
                        </a:solidFill>
                        <a:effectLst/>
                        <a:latin typeface="Calibri" panose="020F0502020204030204" pitchFamily="34" charset="0"/>
                      </a:endParaRPr>
                    </a:p>
                    <a:p>
                      <a:pPr algn="ctr" fontAlgn="b"/>
                      <a:endParaRPr lang="en-US" sz="1800" b="0" i="0" u="none" strike="noStrike" dirty="0" smtClean="0">
                        <a:solidFill>
                          <a:srgbClr val="000000"/>
                        </a:solidFill>
                        <a:effectLst/>
                        <a:latin typeface="Calibri" panose="020F0502020204030204" pitchFamily="34" charset="0"/>
                      </a:endParaRPr>
                    </a:p>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APF </a:t>
                      </a:r>
                      <a:r>
                        <a:rPr lang="en-US" sz="1800" b="0" i="0" u="none" strike="noStrike" dirty="0" smtClean="0">
                          <a:solidFill>
                            <a:srgbClr val="000000"/>
                          </a:solidFill>
                          <a:effectLst/>
                          <a:latin typeface="Calibri" panose="020F0502020204030204" pitchFamily="34" charset="0"/>
                        </a:rPr>
                        <a:t>10</a:t>
                      </a:r>
                    </a:p>
                    <a:p>
                      <a:pPr algn="ctr" fontAlgn="b"/>
                      <a:endParaRPr lang="en-US" sz="1800" b="0" i="0" u="none" strike="noStrike" dirty="0" smtClean="0">
                        <a:solidFill>
                          <a:srgbClr val="000000"/>
                        </a:solidFill>
                        <a:effectLst/>
                        <a:latin typeface="Calibri" panose="020F0502020204030204" pitchFamily="34" charset="0"/>
                      </a:endParaRPr>
                    </a:p>
                    <a:p>
                      <a:pPr algn="ctr" fontAlgn="b"/>
                      <a:endParaRPr lang="en-US" sz="1800" b="0" i="0" u="none" strike="noStrike" dirty="0" smtClean="0">
                        <a:solidFill>
                          <a:srgbClr val="000000"/>
                        </a:solidFill>
                        <a:effectLst/>
                        <a:latin typeface="Calibri" panose="020F0502020204030204" pitchFamily="34" charset="0"/>
                      </a:endParaRPr>
                    </a:p>
                    <a:p>
                      <a:pPr algn="ctr" fontAlgn="b"/>
                      <a:endParaRPr lang="en-US" sz="1800" b="0" i="0" u="none" strike="noStrike" dirty="0" smtClean="0">
                        <a:solidFill>
                          <a:srgbClr val="000000"/>
                        </a:solidFill>
                        <a:effectLst/>
                        <a:latin typeface="Calibri" panose="020F0502020204030204" pitchFamily="34" charset="0"/>
                      </a:endParaRPr>
                    </a:p>
                    <a:p>
                      <a:pPr algn="ctr" fontAlgn="b"/>
                      <a:endParaRPr lang="en-US" sz="1800" b="0" i="0" u="none" strike="noStrike" dirty="0" smtClean="0">
                        <a:solidFill>
                          <a:srgbClr val="000000"/>
                        </a:solidFill>
                        <a:effectLst/>
                        <a:latin typeface="Calibri" panose="020F0502020204030204" pitchFamily="34" charset="0"/>
                      </a:endParaRPr>
                    </a:p>
                    <a:p>
                      <a:pPr algn="ctr" fontAlgn="b"/>
                      <a:endParaRPr lang="en-US" sz="1800" b="0" i="0" u="none" strike="noStrike" dirty="0" smtClean="0">
                        <a:solidFill>
                          <a:srgbClr val="000000"/>
                        </a:solidFill>
                        <a:effectLst/>
                        <a:latin typeface="Calibri" panose="020F0502020204030204" pitchFamily="34" charset="0"/>
                      </a:endParaRPr>
                    </a:p>
                    <a:p>
                      <a:pPr algn="ctr" fontAlgn="b"/>
                      <a:endParaRPr lang="en-US" sz="1800" b="0" i="0" u="none" strike="noStrike" dirty="0" smtClean="0">
                        <a:solidFill>
                          <a:srgbClr val="000000"/>
                        </a:solidFill>
                        <a:effectLst/>
                        <a:latin typeface="Calibri" panose="020F0502020204030204" pitchFamily="34" charset="0"/>
                      </a:endParaRPr>
                    </a:p>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9449108"/>
                  </a:ext>
                </a:extLst>
              </a:tr>
              <a:tr h="2754367">
                <a:tc>
                  <a:txBody>
                    <a:bodyPr/>
                    <a:lstStyle/>
                    <a:p>
                      <a:pPr algn="ctr" fontAlgn="t"/>
                      <a:r>
                        <a:rPr lang="en-US" sz="1800" b="0" i="0" u="none" strike="noStrike" dirty="0" smtClean="0">
                          <a:solidFill>
                            <a:srgbClr val="000000"/>
                          </a:solidFill>
                          <a:effectLst/>
                          <a:latin typeface="Calibri" panose="020F0502020204030204" pitchFamily="34" charset="0"/>
                        </a:rPr>
                        <a:t>(</a:t>
                      </a:r>
                      <a:r>
                        <a:rPr lang="en-US" sz="1800" b="0" i="0" u="none" strike="noStrike" dirty="0">
                          <a:solidFill>
                            <a:srgbClr val="000000"/>
                          </a:solidFill>
                          <a:effectLst/>
                          <a:latin typeface="Calibri" panose="020F0502020204030204" pitchFamily="34" charset="0"/>
                        </a:rPr>
                        <a:t>ix) Vehicle-mounted drilling rigs for rock and </a:t>
                      </a:r>
                      <a:r>
                        <a:rPr lang="en-US" sz="1800" b="0" i="0" u="none" strike="noStrike" dirty="0" smtClean="0">
                          <a:solidFill>
                            <a:srgbClr val="000000"/>
                          </a:solidFill>
                          <a:effectLst/>
                          <a:latin typeface="Calibri" panose="020F0502020204030204" pitchFamily="34" charset="0"/>
                        </a:rPr>
                        <a:t>concrete</a:t>
                      </a:r>
                    </a:p>
                    <a:p>
                      <a:pPr algn="ctr" fontAlgn="t"/>
                      <a:endParaRPr lang="en-US" sz="1800" b="0" i="0" u="none" strike="noStrike" dirty="0">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800" b="0" i="0" u="none" strike="noStrike" dirty="0" smtClean="0">
                          <a:solidFill>
                            <a:srgbClr val="000000"/>
                          </a:solidFill>
                          <a:effectLst/>
                          <a:latin typeface="Calibri" panose="020F0502020204030204" pitchFamily="34" charset="0"/>
                        </a:rPr>
                        <a:t>Use </a:t>
                      </a:r>
                      <a:r>
                        <a:rPr lang="en-US" sz="1800" b="0" i="0" u="none" strike="noStrike" dirty="0">
                          <a:solidFill>
                            <a:srgbClr val="000000"/>
                          </a:solidFill>
                          <a:effectLst/>
                          <a:latin typeface="Calibri" panose="020F0502020204030204" pitchFamily="34" charset="0"/>
                        </a:rPr>
                        <a:t>dust collection system with close capture hood or shroud around drill bit with a low-flow water spray to wet the dust at the discharge point from the dust collector. OR Operate from within an enclosed cab and use water for dust suppression on drill bit.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US" sz="1800" b="0" i="0" u="none" strike="noStrike" dirty="0" smtClean="0">
                        <a:solidFill>
                          <a:srgbClr val="000000"/>
                        </a:solidFill>
                        <a:effectLst/>
                        <a:latin typeface="Calibri" panose="020F0502020204030204" pitchFamily="34" charset="0"/>
                      </a:endParaRPr>
                    </a:p>
                    <a:p>
                      <a:pPr algn="ctr" fontAlgn="t"/>
                      <a:endParaRPr lang="en-US" sz="1800" b="0" i="0" u="none" strike="noStrike" dirty="0" smtClean="0">
                        <a:solidFill>
                          <a:srgbClr val="000000"/>
                        </a:solidFill>
                        <a:effectLst/>
                        <a:latin typeface="Calibri" panose="020F0502020204030204" pitchFamily="34" charset="0"/>
                      </a:endParaRPr>
                    </a:p>
                    <a:p>
                      <a:pPr algn="ctr" fontAlgn="t"/>
                      <a:endParaRPr lang="en-US" sz="1800" b="0" i="0" u="none" strike="noStrike" dirty="0" smtClean="0">
                        <a:solidFill>
                          <a:srgbClr val="000000"/>
                        </a:solidFill>
                        <a:effectLst/>
                        <a:latin typeface="Calibri" panose="020F0502020204030204" pitchFamily="34" charset="0"/>
                      </a:endParaRPr>
                    </a:p>
                    <a:p>
                      <a:pPr algn="ctr" fontAlgn="t"/>
                      <a:endParaRPr lang="en-US" sz="1800" b="0" i="0" u="none" strike="noStrike" dirty="0" smtClean="0">
                        <a:solidFill>
                          <a:srgbClr val="000000"/>
                        </a:solidFill>
                        <a:effectLst/>
                        <a:latin typeface="Calibri" panose="020F0502020204030204" pitchFamily="34" charset="0"/>
                      </a:endParaRPr>
                    </a:p>
                    <a:p>
                      <a:pPr algn="ctr" fontAlgn="t"/>
                      <a:r>
                        <a:rPr lang="en-US" sz="1800" b="0" i="0" u="none" strike="noStrike" dirty="0" smtClean="0">
                          <a:solidFill>
                            <a:srgbClr val="000000"/>
                          </a:solidFill>
                          <a:effectLst/>
                          <a:latin typeface="Calibri" panose="020F0502020204030204" pitchFamily="34" charset="0"/>
                        </a:rPr>
                        <a:t>None</a:t>
                      </a:r>
                      <a:endParaRPr lang="en-US" sz="1800" b="0" i="0" u="none" strike="noStrike" dirty="0">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US" sz="1800" b="0" i="0" u="none" strike="noStrike" dirty="0" smtClean="0">
                        <a:solidFill>
                          <a:srgbClr val="000000"/>
                        </a:solidFill>
                        <a:effectLst/>
                        <a:latin typeface="Calibri" panose="020F0502020204030204" pitchFamily="34" charset="0"/>
                      </a:endParaRPr>
                    </a:p>
                    <a:p>
                      <a:pPr algn="ctr" fontAlgn="t"/>
                      <a:endParaRPr lang="en-US" sz="1800" b="0" i="0" u="none" strike="noStrike" dirty="0" smtClean="0">
                        <a:solidFill>
                          <a:srgbClr val="000000"/>
                        </a:solidFill>
                        <a:effectLst/>
                        <a:latin typeface="Calibri" panose="020F0502020204030204" pitchFamily="34" charset="0"/>
                      </a:endParaRPr>
                    </a:p>
                    <a:p>
                      <a:pPr algn="ctr" fontAlgn="t"/>
                      <a:endParaRPr lang="en-US" sz="1800" b="0" i="0" u="none" strike="noStrike" dirty="0" smtClean="0">
                        <a:solidFill>
                          <a:srgbClr val="000000"/>
                        </a:solidFill>
                        <a:effectLst/>
                        <a:latin typeface="Calibri" panose="020F0502020204030204" pitchFamily="34" charset="0"/>
                      </a:endParaRPr>
                    </a:p>
                    <a:p>
                      <a:pPr algn="ctr" fontAlgn="t"/>
                      <a:endParaRPr lang="en-US" sz="1800" b="0" i="0" u="none" strike="noStrike" dirty="0" smtClean="0">
                        <a:solidFill>
                          <a:srgbClr val="000000"/>
                        </a:solidFill>
                        <a:effectLst/>
                        <a:latin typeface="Calibri" panose="020F0502020204030204" pitchFamily="34" charset="0"/>
                      </a:endParaRPr>
                    </a:p>
                    <a:p>
                      <a:pPr algn="ctr" fontAlgn="t"/>
                      <a:r>
                        <a:rPr lang="en-US" sz="1800" b="0" i="0" u="none" strike="noStrike" dirty="0" smtClean="0">
                          <a:solidFill>
                            <a:srgbClr val="000000"/>
                          </a:solidFill>
                          <a:effectLst/>
                          <a:latin typeface="Calibri" panose="020F0502020204030204" pitchFamily="34" charset="0"/>
                        </a:rPr>
                        <a:t>None</a:t>
                      </a:r>
                      <a:endParaRPr lang="en-US" sz="1800" b="0" i="0" u="none" strike="noStrike" dirty="0">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6144731"/>
                  </a:ext>
                </a:extLst>
              </a:tr>
            </a:tbl>
          </a:graphicData>
        </a:graphic>
      </p:graphicFrame>
      <p:pic>
        <p:nvPicPr>
          <p:cNvPr id="22530" name="Picture 2" descr="http://www.lhsfna.org/LHSFNA/assets/File/Dowel%20drilling%20rig.jpg" title="Image of a dowel driling for concret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2838" y="2328859"/>
            <a:ext cx="2167003" cy="1604314"/>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http://www.lhsfna.org/LHSFNA/assets/File/9%20Vehicle-mounted%20drilling%20rigs.png" title="Image of a vehicle mounted drilling rig for rock and concret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5780" y="4885150"/>
            <a:ext cx="1741118" cy="18851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www.lhsfna.org/LHSFNA/assets/File/Purple%20half%20mask(1).jpg" title="Image of a respirato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72955" y="2492804"/>
            <a:ext cx="1375115" cy="12764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www.lhsfna.org/LHSFNA/assets/File/Purple%20half%20mask(1).jpg" title="Image of a respirato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40877" y="2492804"/>
            <a:ext cx="1302707" cy="1276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8801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sz="3200" dirty="0"/>
          </a:p>
        </p:txBody>
      </p:sp>
      <p:graphicFrame>
        <p:nvGraphicFramePr>
          <p:cNvPr id="3" name="Table 2" title="Image of a jackhammer and a respirator"/>
          <p:cNvGraphicFramePr>
            <a:graphicFrameLocks noGrp="1"/>
          </p:cNvGraphicFramePr>
          <p:nvPr>
            <p:extLst/>
          </p:nvPr>
        </p:nvGraphicFramePr>
        <p:xfrm>
          <a:off x="12527" y="1440493"/>
          <a:ext cx="9131473" cy="5417507"/>
        </p:xfrm>
        <a:graphic>
          <a:graphicData uri="http://schemas.openxmlformats.org/drawingml/2006/table">
            <a:tbl>
              <a:tblPr firstRow="1" firstCol="1" bandRow="1"/>
              <a:tblGrid>
                <a:gridCol w="2306458">
                  <a:extLst>
                    <a:ext uri="{9D8B030D-6E8A-4147-A177-3AD203B41FA5}">
                      <a16:colId xmlns:a16="http://schemas.microsoft.com/office/drawing/2014/main" val="2998661261"/>
                    </a:ext>
                  </a:extLst>
                </a:gridCol>
                <a:gridCol w="3131292">
                  <a:extLst>
                    <a:ext uri="{9D8B030D-6E8A-4147-A177-3AD203B41FA5}">
                      <a16:colId xmlns:a16="http://schemas.microsoft.com/office/drawing/2014/main" val="3690590551"/>
                    </a:ext>
                  </a:extLst>
                </a:gridCol>
                <a:gridCol w="1916740">
                  <a:extLst>
                    <a:ext uri="{9D8B030D-6E8A-4147-A177-3AD203B41FA5}">
                      <a16:colId xmlns:a16="http://schemas.microsoft.com/office/drawing/2014/main" val="4096552985"/>
                    </a:ext>
                  </a:extLst>
                </a:gridCol>
                <a:gridCol w="1776983">
                  <a:extLst>
                    <a:ext uri="{9D8B030D-6E8A-4147-A177-3AD203B41FA5}">
                      <a16:colId xmlns:a16="http://schemas.microsoft.com/office/drawing/2014/main" val="2310149917"/>
                    </a:ext>
                  </a:extLst>
                </a:gridCol>
              </a:tblGrid>
              <a:tr h="5417507">
                <a:tc>
                  <a:txBody>
                    <a:bodyPr/>
                    <a:lstStyle/>
                    <a:p>
                      <a:pPr marL="0" marR="0">
                        <a:lnSpc>
                          <a:spcPct val="107000"/>
                        </a:lnSpc>
                        <a:spcBef>
                          <a:spcPts val="0"/>
                        </a:spcBef>
                        <a:spcAft>
                          <a:spcPts val="0"/>
                        </a:spcAft>
                      </a:pPr>
                      <a:r>
                        <a:rPr lang="en-US" sz="1450" b="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450" b="0" dirty="0">
                          <a:effectLst/>
                          <a:latin typeface="Calibri" panose="020F0502020204030204" pitchFamily="34" charset="0"/>
                          <a:ea typeface="Calibri" panose="020F0502020204030204" pitchFamily="34" charset="0"/>
                          <a:cs typeface="Times New Roman" panose="02020603050405020304" pitchFamily="18" charset="0"/>
                        </a:rPr>
                        <a:t> </a:t>
                      </a:r>
                      <a:r>
                        <a:rPr lang="en-US" sz="1450" b="0"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sz="1450" b="0" dirty="0">
                          <a:effectLst/>
                          <a:latin typeface="Calibri" panose="020F0502020204030204" pitchFamily="34" charset="0"/>
                          <a:ea typeface="Calibri" panose="020F0502020204030204" pitchFamily="34" charset="0"/>
                          <a:cs typeface="Times New Roman" panose="02020603050405020304" pitchFamily="18" charset="0"/>
                        </a:rPr>
                        <a:t>x) Jackhammers and handheld powered chipping </a:t>
                      </a:r>
                      <a:r>
                        <a:rPr lang="en-US" sz="1450" b="0" dirty="0" smtClean="0">
                          <a:effectLst/>
                          <a:latin typeface="Calibri" panose="020F0502020204030204" pitchFamily="34" charset="0"/>
                          <a:ea typeface="Calibri" panose="020F0502020204030204" pitchFamily="34" charset="0"/>
                          <a:cs typeface="Times New Roman" panose="02020603050405020304" pitchFamily="18" charset="0"/>
                        </a:rPr>
                        <a:t>tools</a:t>
                      </a:r>
                    </a:p>
                    <a:p>
                      <a:pPr marL="0" marR="0" algn="ctr">
                        <a:lnSpc>
                          <a:spcPct val="107000"/>
                        </a:lnSpc>
                        <a:spcBef>
                          <a:spcPts val="0"/>
                        </a:spcBef>
                        <a:spcAft>
                          <a:spcPts val="0"/>
                        </a:spcAft>
                      </a:pPr>
                      <a:endParaRPr lang="en-US" sz="1450" b="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450" b="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450" b="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50" b="0" dirty="0" smtClean="0">
                          <a:effectLst/>
                          <a:latin typeface="Calibri" panose="020F0502020204030204" pitchFamily="34" charset="0"/>
                          <a:ea typeface="Calibri" panose="020F0502020204030204" pitchFamily="34" charset="0"/>
                          <a:cs typeface="Times New Roman" panose="02020603050405020304" pitchFamily="18" charset="0"/>
                        </a:rPr>
                        <a:t>Use </a:t>
                      </a:r>
                      <a:r>
                        <a:rPr lang="en-US" sz="1450" b="0" dirty="0">
                          <a:effectLst/>
                          <a:latin typeface="Calibri" panose="020F0502020204030204" pitchFamily="34" charset="0"/>
                          <a:ea typeface="Calibri" panose="020F0502020204030204" pitchFamily="34" charset="0"/>
                          <a:cs typeface="Times New Roman" panose="02020603050405020304" pitchFamily="18" charset="0"/>
                        </a:rPr>
                        <a:t>tool with water delivery system that supplies a continuous stream or spray of water at the point of impact. </a:t>
                      </a:r>
                      <a:endParaRPr lang="en-US" sz="1450" b="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50" b="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450" b="0" dirty="0">
                          <a:effectLst/>
                          <a:latin typeface="Calibri" panose="020F0502020204030204" pitchFamily="34" charset="0"/>
                          <a:ea typeface="Calibri" panose="020F0502020204030204" pitchFamily="34" charset="0"/>
                          <a:cs typeface="Times New Roman" panose="02020603050405020304" pitchFamily="18" charset="0"/>
                        </a:rPr>
                        <a:t>When used outdoors</a:t>
                      </a:r>
                      <a:r>
                        <a:rPr lang="en-US" sz="1450" b="0"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r>
                        <a:rPr lang="en-US" sz="1450" b="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450" b="0" dirty="0">
                          <a:effectLst/>
                          <a:latin typeface="Calibri" panose="020F0502020204030204" pitchFamily="34" charset="0"/>
                          <a:ea typeface="Calibri" panose="020F0502020204030204" pitchFamily="34" charset="0"/>
                          <a:cs typeface="Times New Roman" panose="02020603050405020304" pitchFamily="18" charset="0"/>
                        </a:rPr>
                        <a:t>When used indoors or in an enclosed </a:t>
                      </a:r>
                      <a:r>
                        <a:rPr lang="en-US" sz="1450" b="0" dirty="0" smtClean="0">
                          <a:effectLst/>
                          <a:latin typeface="Calibri" panose="020F0502020204030204" pitchFamily="34" charset="0"/>
                          <a:ea typeface="Calibri" panose="020F0502020204030204" pitchFamily="34" charset="0"/>
                          <a:cs typeface="Times New Roman" panose="02020603050405020304" pitchFamily="18" charset="0"/>
                        </a:rPr>
                        <a:t>area;</a:t>
                      </a:r>
                      <a:r>
                        <a:rPr lang="en-US" sz="1450" b="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450" b="0" dirty="0" smtClean="0">
                          <a:effectLst/>
                          <a:latin typeface="Calibri" panose="020F0502020204030204" pitchFamily="34" charset="0"/>
                          <a:ea typeface="Calibri" panose="020F0502020204030204" pitchFamily="34" charset="0"/>
                          <a:cs typeface="Times New Roman" panose="02020603050405020304" pitchFamily="18" charset="0"/>
                        </a:rPr>
                        <a:t>OR </a:t>
                      </a:r>
                    </a:p>
                    <a:p>
                      <a:pPr marL="0" marR="0">
                        <a:lnSpc>
                          <a:spcPct val="107000"/>
                        </a:lnSpc>
                        <a:spcBef>
                          <a:spcPts val="0"/>
                        </a:spcBef>
                        <a:spcAft>
                          <a:spcPts val="0"/>
                        </a:spcAft>
                      </a:pPr>
                      <a:r>
                        <a:rPr lang="en-US" sz="1450" b="0" dirty="0" smtClean="0">
                          <a:effectLst/>
                          <a:latin typeface="Calibri" panose="020F0502020204030204" pitchFamily="34" charset="0"/>
                          <a:ea typeface="Calibri" panose="020F0502020204030204" pitchFamily="34" charset="0"/>
                          <a:cs typeface="Times New Roman" panose="02020603050405020304" pitchFamily="18" charset="0"/>
                        </a:rPr>
                        <a:t>Use </a:t>
                      </a:r>
                      <a:r>
                        <a:rPr lang="en-US" sz="1450" b="0" dirty="0">
                          <a:effectLst/>
                          <a:latin typeface="Calibri" panose="020F0502020204030204" pitchFamily="34" charset="0"/>
                          <a:ea typeface="Calibri" panose="020F0502020204030204" pitchFamily="34" charset="0"/>
                          <a:cs typeface="Times New Roman" panose="02020603050405020304" pitchFamily="18" charset="0"/>
                        </a:rPr>
                        <a:t>tool equipped with commercially available shroud and dust collection system. </a:t>
                      </a:r>
                      <a:endParaRPr lang="en-US" sz="1450" b="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450" b="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50" b="0" dirty="0" smtClean="0">
                          <a:effectLst/>
                          <a:latin typeface="Calibri" panose="020F0502020204030204" pitchFamily="34" charset="0"/>
                          <a:ea typeface="Calibri" panose="020F0502020204030204" pitchFamily="34" charset="0"/>
                          <a:cs typeface="Times New Roman" panose="02020603050405020304" pitchFamily="18" charset="0"/>
                        </a:rPr>
                        <a:t>Operate </a:t>
                      </a:r>
                      <a:r>
                        <a:rPr lang="en-US" sz="1450" b="0" dirty="0">
                          <a:effectLst/>
                          <a:latin typeface="Calibri" panose="020F0502020204030204" pitchFamily="34" charset="0"/>
                          <a:ea typeface="Calibri" panose="020F0502020204030204" pitchFamily="34" charset="0"/>
                          <a:cs typeface="Times New Roman" panose="02020603050405020304" pitchFamily="18" charset="0"/>
                        </a:rPr>
                        <a:t>and maintain tool in accordance with manufacturer's instructions to minimize dust emissions. </a:t>
                      </a:r>
                      <a:endParaRPr lang="en-US" sz="1450" b="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450" b="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50" b="0" dirty="0" smtClean="0">
                          <a:effectLst/>
                          <a:latin typeface="Calibri" panose="020F0502020204030204" pitchFamily="34" charset="0"/>
                          <a:ea typeface="Calibri" panose="020F0502020204030204" pitchFamily="34" charset="0"/>
                          <a:cs typeface="Times New Roman" panose="02020603050405020304" pitchFamily="18" charset="0"/>
                        </a:rPr>
                        <a:t>Dust </a:t>
                      </a:r>
                      <a:r>
                        <a:rPr lang="en-US" sz="1450" b="0" dirty="0">
                          <a:effectLst/>
                          <a:latin typeface="Calibri" panose="020F0502020204030204" pitchFamily="34" charset="0"/>
                          <a:ea typeface="Calibri" panose="020F0502020204030204" pitchFamily="34" charset="0"/>
                          <a:cs typeface="Times New Roman" panose="02020603050405020304" pitchFamily="18" charset="0"/>
                        </a:rPr>
                        <a:t>collector must provide the air flow recommended by the tool manufacturer, or greater, and have a filter with 99% or greater efficiency and a filter-cleaning mechanism. </a:t>
                      </a:r>
                      <a:endParaRPr lang="en-US" sz="1450" b="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50" b="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450" b="0" dirty="0">
                          <a:effectLst/>
                          <a:latin typeface="Calibri" panose="020F0502020204030204" pitchFamily="34" charset="0"/>
                          <a:ea typeface="Calibri" panose="020F0502020204030204" pitchFamily="34" charset="0"/>
                          <a:cs typeface="Times New Roman" panose="02020603050405020304" pitchFamily="18" charset="0"/>
                        </a:rPr>
                        <a:t>When used outdoors</a:t>
                      </a:r>
                      <a:r>
                        <a:rPr lang="en-US" sz="1450" b="0"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r>
                        <a:rPr lang="en-US" sz="1450" b="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450" b="0" dirty="0">
                          <a:effectLst/>
                          <a:latin typeface="Calibri" panose="020F0502020204030204" pitchFamily="34" charset="0"/>
                          <a:ea typeface="Calibri" panose="020F0502020204030204" pitchFamily="34" charset="0"/>
                          <a:cs typeface="Times New Roman" panose="02020603050405020304" pitchFamily="18" charset="0"/>
                        </a:rPr>
                        <a:t>When used indoors or in an enclosed area.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50" b="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450" b="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450" b="0" dirty="0" smtClean="0">
                          <a:effectLst/>
                          <a:latin typeface="Calibri" panose="020F0502020204030204" pitchFamily="34" charset="0"/>
                          <a:ea typeface="Calibri" panose="020F0502020204030204" pitchFamily="34" charset="0"/>
                          <a:cs typeface="Times New Roman" panose="02020603050405020304" pitchFamily="18" charset="0"/>
                        </a:rPr>
                        <a:t>None </a:t>
                      </a:r>
                    </a:p>
                    <a:p>
                      <a:pPr marL="0" marR="0" algn="ctr">
                        <a:lnSpc>
                          <a:spcPct val="107000"/>
                        </a:lnSpc>
                        <a:spcBef>
                          <a:spcPts val="0"/>
                        </a:spcBef>
                        <a:spcAft>
                          <a:spcPts val="0"/>
                        </a:spcAft>
                      </a:pPr>
                      <a:r>
                        <a:rPr lang="en-US" sz="1450" b="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450" b="0" dirty="0">
                          <a:effectLst/>
                          <a:latin typeface="Calibri" panose="020F0502020204030204" pitchFamily="34" charset="0"/>
                          <a:ea typeface="Calibri" panose="020F0502020204030204" pitchFamily="34" charset="0"/>
                          <a:cs typeface="Times New Roman" panose="02020603050405020304" pitchFamily="18" charset="0"/>
                        </a:rPr>
                        <a:t>APF 10 </a:t>
                      </a:r>
                      <a:endParaRPr lang="en-US" sz="1450" b="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50" b="0" dirty="0" smtClean="0">
                          <a:effectLst/>
                          <a:latin typeface="Calibri" panose="020F0502020204030204" pitchFamily="34" charset="0"/>
                          <a:ea typeface="Calibri" panose="020F0502020204030204" pitchFamily="34" charset="0"/>
                          <a:cs typeface="Times New Roman" panose="02020603050405020304" pitchFamily="18" charset="0"/>
                        </a:rPr>
                        <a:t>                                                   None</a:t>
                      </a:r>
                    </a:p>
                    <a:p>
                      <a:pPr marL="0" marR="0" algn="ctr">
                        <a:lnSpc>
                          <a:spcPct val="107000"/>
                        </a:lnSpc>
                        <a:spcBef>
                          <a:spcPts val="0"/>
                        </a:spcBef>
                        <a:spcAft>
                          <a:spcPts val="0"/>
                        </a:spcAft>
                      </a:pPr>
                      <a:r>
                        <a:rPr lang="en-US" sz="1450" b="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450" b="0" dirty="0">
                          <a:effectLst/>
                          <a:latin typeface="Calibri" panose="020F0502020204030204" pitchFamily="34" charset="0"/>
                          <a:ea typeface="Calibri" panose="020F0502020204030204" pitchFamily="34" charset="0"/>
                          <a:cs typeface="Times New Roman" panose="02020603050405020304" pitchFamily="18" charset="0"/>
                        </a:rPr>
                        <a:t>APF </a:t>
                      </a:r>
                      <a:r>
                        <a:rPr lang="en-US" sz="1450" b="0" dirty="0" smtClean="0">
                          <a:effectLst/>
                          <a:latin typeface="Calibri" panose="020F0502020204030204" pitchFamily="34" charset="0"/>
                          <a:ea typeface="Calibri" panose="020F0502020204030204" pitchFamily="34" charset="0"/>
                          <a:cs typeface="Times New Roman" panose="02020603050405020304" pitchFamily="18" charset="0"/>
                        </a:rPr>
                        <a:t>10</a:t>
                      </a:r>
                    </a:p>
                    <a:p>
                      <a:pPr marL="0" marR="0" algn="ctr">
                        <a:lnSpc>
                          <a:spcPct val="107000"/>
                        </a:lnSpc>
                        <a:spcBef>
                          <a:spcPts val="0"/>
                        </a:spcBef>
                        <a:spcAft>
                          <a:spcPts val="0"/>
                        </a:spcAft>
                      </a:pPr>
                      <a:endParaRPr lang="en-US" sz="1450" b="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45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50" b="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450" b="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450" b="0" dirty="0">
                          <a:effectLst/>
                          <a:latin typeface="Calibri" panose="020F0502020204030204" pitchFamily="34" charset="0"/>
                          <a:ea typeface="Calibri" panose="020F0502020204030204" pitchFamily="34" charset="0"/>
                          <a:cs typeface="Times New Roman" panose="02020603050405020304" pitchFamily="18" charset="0"/>
                        </a:rPr>
                        <a:t> </a:t>
                      </a:r>
                      <a:r>
                        <a:rPr lang="en-US" sz="1450" b="0" dirty="0" smtClean="0">
                          <a:effectLst/>
                          <a:latin typeface="Calibri" panose="020F0502020204030204" pitchFamily="34" charset="0"/>
                          <a:ea typeface="Calibri" panose="020F0502020204030204" pitchFamily="34" charset="0"/>
                          <a:cs typeface="Times New Roman" panose="02020603050405020304" pitchFamily="18" charset="0"/>
                        </a:rPr>
                        <a:t>APF </a:t>
                      </a:r>
                      <a:r>
                        <a:rPr lang="en-US" sz="1450" b="0" dirty="0">
                          <a:effectLst/>
                          <a:latin typeface="Calibri" panose="020F0502020204030204" pitchFamily="34" charset="0"/>
                          <a:ea typeface="Calibri" panose="020F0502020204030204" pitchFamily="34" charset="0"/>
                          <a:cs typeface="Times New Roman" panose="02020603050405020304" pitchFamily="18" charset="0"/>
                        </a:rPr>
                        <a:t>10                                        </a:t>
                      </a:r>
                      <a:r>
                        <a:rPr lang="en-US" sz="1450" b="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endParaRPr lang="en-US" sz="1450" b="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50" b="0" dirty="0" smtClean="0">
                          <a:effectLst/>
                          <a:latin typeface="Calibri" panose="020F0502020204030204" pitchFamily="34" charset="0"/>
                          <a:ea typeface="Calibri" panose="020F0502020204030204" pitchFamily="34" charset="0"/>
                          <a:cs typeface="Times New Roman" panose="02020603050405020304" pitchFamily="18" charset="0"/>
                        </a:rPr>
                        <a:t>APF </a:t>
                      </a:r>
                      <a:r>
                        <a:rPr lang="en-US" sz="1450" b="0" dirty="0">
                          <a:effectLst/>
                          <a:latin typeface="Calibri" panose="020F0502020204030204" pitchFamily="34" charset="0"/>
                          <a:ea typeface="Calibri" panose="020F0502020204030204" pitchFamily="34" charset="0"/>
                          <a:cs typeface="Times New Roman" panose="02020603050405020304" pitchFamily="18" charset="0"/>
                        </a:rPr>
                        <a:t>10                                         </a:t>
                      </a:r>
                      <a:endParaRPr lang="en-US" sz="1450" b="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450" b="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50" b="0" dirty="0" smtClean="0">
                          <a:effectLst/>
                          <a:latin typeface="Calibri" panose="020F0502020204030204" pitchFamily="34" charset="0"/>
                          <a:ea typeface="Calibri" panose="020F0502020204030204" pitchFamily="34" charset="0"/>
                          <a:cs typeface="Times New Roman" panose="02020603050405020304" pitchFamily="18" charset="0"/>
                        </a:rPr>
                        <a:t>APF </a:t>
                      </a:r>
                      <a:r>
                        <a:rPr lang="en-US" sz="1450" b="0" dirty="0">
                          <a:effectLst/>
                          <a:latin typeface="Calibri" panose="020F0502020204030204" pitchFamily="34" charset="0"/>
                          <a:ea typeface="Calibri" panose="020F0502020204030204" pitchFamily="34" charset="0"/>
                          <a:cs typeface="Times New Roman" panose="02020603050405020304" pitchFamily="18" charset="0"/>
                        </a:rPr>
                        <a:t>10                                        </a:t>
                      </a:r>
                      <a:endParaRPr lang="en-US" sz="1450" b="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450" b="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50" b="0" dirty="0" smtClean="0">
                          <a:effectLst/>
                          <a:latin typeface="Calibri" panose="020F0502020204030204" pitchFamily="34" charset="0"/>
                          <a:ea typeface="Calibri" panose="020F0502020204030204" pitchFamily="34" charset="0"/>
                          <a:cs typeface="Times New Roman" panose="02020603050405020304" pitchFamily="18" charset="0"/>
                        </a:rPr>
                        <a:t>APF </a:t>
                      </a:r>
                      <a:r>
                        <a:rPr lang="en-US" sz="1450" b="0" dirty="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1134988"/>
                  </a:ext>
                </a:extLst>
              </a:tr>
            </a:tbl>
          </a:graphicData>
        </a:graphic>
      </p:graphicFrame>
      <p:pic>
        <p:nvPicPr>
          <p:cNvPr id="23554" name="Picture 2" descr="http://www.lhsfna.org/LHSFNA/assets/File/Jackhammer.jpg" title="Image of a jackhamm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3465" y="3036366"/>
            <a:ext cx="1648173" cy="35523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www.lhsfna.org/LHSFNA/assets/File/Purple%20half%20mask(1).jpg" title="Image of a respirato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72955" y="3773483"/>
            <a:ext cx="1375115" cy="19008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www.lhsfna.org/LHSFNA/assets/File/Purple%20half%20mask(1).jpg" title="Image of a respirato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576703" y="3870542"/>
            <a:ext cx="1375115" cy="1803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016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sz="3200" dirty="0"/>
          </a:p>
        </p:txBody>
      </p:sp>
      <p:graphicFrame>
        <p:nvGraphicFramePr>
          <p:cNvPr id="4" name="Content Placeholder 3" title="Image of grinders and respirators"/>
          <p:cNvGraphicFramePr>
            <a:graphicFrameLocks noGrp="1"/>
          </p:cNvGraphicFramePr>
          <p:nvPr>
            <p:ph idx="1"/>
            <p:extLst/>
          </p:nvPr>
        </p:nvGraphicFramePr>
        <p:xfrm>
          <a:off x="0" y="1434905"/>
          <a:ext cx="9075737" cy="5316634"/>
        </p:xfrm>
        <a:graphic>
          <a:graphicData uri="http://schemas.openxmlformats.org/drawingml/2006/table">
            <a:tbl>
              <a:tblPr firstRow="1"/>
              <a:tblGrid>
                <a:gridCol w="2325348">
                  <a:extLst>
                    <a:ext uri="{9D8B030D-6E8A-4147-A177-3AD203B41FA5}">
                      <a16:colId xmlns:a16="http://schemas.microsoft.com/office/drawing/2014/main" val="256981604"/>
                    </a:ext>
                  </a:extLst>
                </a:gridCol>
                <a:gridCol w="3017596">
                  <a:extLst>
                    <a:ext uri="{9D8B030D-6E8A-4147-A177-3AD203B41FA5}">
                      <a16:colId xmlns:a16="http://schemas.microsoft.com/office/drawing/2014/main" val="3026201180"/>
                    </a:ext>
                  </a:extLst>
                </a:gridCol>
                <a:gridCol w="2049978">
                  <a:extLst>
                    <a:ext uri="{9D8B030D-6E8A-4147-A177-3AD203B41FA5}">
                      <a16:colId xmlns:a16="http://schemas.microsoft.com/office/drawing/2014/main" val="2265832181"/>
                    </a:ext>
                  </a:extLst>
                </a:gridCol>
                <a:gridCol w="1682815">
                  <a:extLst>
                    <a:ext uri="{9D8B030D-6E8A-4147-A177-3AD203B41FA5}">
                      <a16:colId xmlns:a16="http://schemas.microsoft.com/office/drawing/2014/main" val="47574204"/>
                    </a:ext>
                  </a:extLst>
                </a:gridCol>
              </a:tblGrid>
              <a:tr h="1652477">
                <a:tc>
                  <a:txBody>
                    <a:bodyPr/>
                    <a:lstStyle/>
                    <a:p>
                      <a:pPr algn="ctr" fontAlgn="t"/>
                      <a:endParaRPr lang="en-US" sz="1200" b="0" i="0" u="none" strike="noStrike" dirty="0" smtClean="0">
                        <a:solidFill>
                          <a:srgbClr val="000000"/>
                        </a:solidFill>
                        <a:effectLst/>
                        <a:latin typeface="Calibri" panose="020F0502020204030204" pitchFamily="34" charset="0"/>
                      </a:endParaRPr>
                    </a:p>
                    <a:p>
                      <a:pPr algn="ctr" fontAlgn="t"/>
                      <a:r>
                        <a:rPr lang="en-US" sz="1200" b="0" i="0" u="none" strike="noStrike" dirty="0" smtClean="0">
                          <a:solidFill>
                            <a:srgbClr val="000000"/>
                          </a:solidFill>
                          <a:effectLst/>
                          <a:latin typeface="Calibri" panose="020F0502020204030204" pitchFamily="34" charset="0"/>
                        </a:rPr>
                        <a:t>(</a:t>
                      </a:r>
                      <a:r>
                        <a:rPr lang="en-US" sz="1200" b="0" i="0" u="none" strike="noStrike" dirty="0">
                          <a:solidFill>
                            <a:srgbClr val="000000"/>
                          </a:solidFill>
                          <a:effectLst/>
                          <a:latin typeface="Calibri" panose="020F0502020204030204" pitchFamily="34" charset="0"/>
                        </a:rPr>
                        <a:t>xi) Handheld grinders for mortar removal (i.e., tuckpointing)</a:t>
                      </a:r>
                    </a:p>
                  </a:txBody>
                  <a:tcPr marL="6557" marR="6557" marT="65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panose="020F0502020204030204" pitchFamily="34" charset="0"/>
                        </a:rPr>
                        <a:t>Use grinder equipped with commercially available shroud and dust collection system. Operate and maintain tool in accordance with manufacturer's instructions to minimize dust emissions. Dust collector must provide 25 cubic feet per minute (cfm) or greater of airflow per inch of wheel diameter and have a filter with 99% or greater efficiency and a cyclonic pre-separator or filter-cleaning mechanism.</a:t>
                      </a:r>
                    </a:p>
                  </a:txBody>
                  <a:tcPr marL="6557" marR="6557" marT="65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APF </a:t>
                      </a:r>
                      <a:r>
                        <a:rPr lang="en-US" sz="1200" b="0" i="0" u="none" strike="noStrike" dirty="0" smtClean="0">
                          <a:solidFill>
                            <a:srgbClr val="000000"/>
                          </a:solidFill>
                          <a:effectLst/>
                          <a:latin typeface="Calibri" panose="020F0502020204030204" pitchFamily="34" charset="0"/>
                        </a:rPr>
                        <a:t>10</a:t>
                      </a: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a:solidFill>
                          <a:srgbClr val="000000"/>
                        </a:solidFill>
                        <a:effectLst/>
                        <a:latin typeface="Calibri" panose="020F0502020204030204" pitchFamily="34" charset="0"/>
                      </a:endParaRP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APF </a:t>
                      </a:r>
                      <a:r>
                        <a:rPr lang="en-US" sz="1200" b="0" i="0" u="none" strike="noStrike" dirty="0" smtClean="0">
                          <a:solidFill>
                            <a:srgbClr val="000000"/>
                          </a:solidFill>
                          <a:effectLst/>
                          <a:latin typeface="Calibri" panose="020F0502020204030204" pitchFamily="34" charset="0"/>
                        </a:rPr>
                        <a:t>25</a:t>
                      </a: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a:solidFill>
                          <a:srgbClr val="000000"/>
                        </a:solidFill>
                        <a:effectLst/>
                        <a:latin typeface="Calibri" panose="020F0502020204030204" pitchFamily="34" charset="0"/>
                      </a:endParaRP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3648704"/>
                  </a:ext>
                </a:extLst>
              </a:tr>
              <a:tr h="3664157">
                <a:tc>
                  <a:txBody>
                    <a:bodyPr/>
                    <a:lstStyle/>
                    <a:p>
                      <a:pPr algn="ctr" fontAlgn="t"/>
                      <a:endParaRPr lang="en-US" sz="1200" b="0" i="0" u="none" strike="noStrike" dirty="0" smtClean="0">
                        <a:solidFill>
                          <a:srgbClr val="000000"/>
                        </a:solidFill>
                        <a:effectLst/>
                        <a:latin typeface="Calibri" panose="020F0502020204030204" pitchFamily="34" charset="0"/>
                      </a:endParaRPr>
                    </a:p>
                    <a:p>
                      <a:pPr algn="ctr" fontAlgn="t"/>
                      <a:endParaRPr lang="en-US" sz="1200" b="0" i="0" u="none" strike="noStrike" dirty="0" smtClean="0">
                        <a:solidFill>
                          <a:srgbClr val="000000"/>
                        </a:solidFill>
                        <a:effectLst/>
                        <a:latin typeface="Calibri" panose="020F0502020204030204" pitchFamily="34" charset="0"/>
                      </a:endParaRPr>
                    </a:p>
                    <a:p>
                      <a:pPr algn="ctr" fontAlgn="t"/>
                      <a:r>
                        <a:rPr lang="en-US" sz="1200" b="0" i="0" u="none" strike="noStrike" dirty="0" smtClean="0">
                          <a:solidFill>
                            <a:srgbClr val="000000"/>
                          </a:solidFill>
                          <a:effectLst/>
                          <a:latin typeface="Calibri" panose="020F0502020204030204" pitchFamily="34" charset="0"/>
                        </a:rPr>
                        <a:t>(</a:t>
                      </a:r>
                      <a:r>
                        <a:rPr lang="en-US" sz="1200" b="0" i="0" u="none" strike="noStrike" dirty="0">
                          <a:solidFill>
                            <a:srgbClr val="000000"/>
                          </a:solidFill>
                          <a:effectLst/>
                          <a:latin typeface="Calibri" panose="020F0502020204030204" pitchFamily="34" charset="0"/>
                        </a:rPr>
                        <a:t>xii) Handheld grinders for uses other than mortar removal</a:t>
                      </a:r>
                    </a:p>
                  </a:txBody>
                  <a:tcPr marL="6557" marR="6557" marT="65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panose="020F0502020204030204" pitchFamily="34" charset="0"/>
                        </a:rPr>
                        <a:t>For tasks performed outdoors only: Use grinder equipped with integrated water delivery system that continuously feeds water to the grinding surface. Operate and maintain tool in accordance with manufacturer’s instructions to minimize dust emissions.                                                         OR Use grinder equipped with commercially</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available shroud and dust collection system.</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Operate and maintain tool in accordance</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with manufacturer's instructions to</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minimize dust emissions.</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Dust collector must provide 25 cubic feet</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per minute (cfm) or greater of airflow per</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inch of wheel diameter and have a filter</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with 99% or greater efficiency and a</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cyclonic pre-separator or filter-cleaning</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mechanism.</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 When used outdoors.</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 When used indoors or in an enclosed</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area. </a:t>
                      </a:r>
                    </a:p>
                  </a:txBody>
                  <a:tcPr marL="6557" marR="6557" marT="65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panose="020F0502020204030204" pitchFamily="34" charset="0"/>
                        </a:rPr>
                        <a:t>None</a:t>
                      </a: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a:solidFill>
                          <a:srgbClr val="000000"/>
                        </a:solidFill>
                        <a:effectLst/>
                        <a:latin typeface="Calibri" panose="020F0502020204030204" pitchFamily="34" charset="0"/>
                      </a:endParaRP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panose="020F0502020204030204" pitchFamily="34" charset="0"/>
                        </a:rPr>
                        <a:t>None</a:t>
                      </a: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smtClean="0">
                        <a:solidFill>
                          <a:srgbClr val="000000"/>
                        </a:solidFill>
                        <a:effectLst/>
                        <a:latin typeface="Calibri" panose="020F0502020204030204" pitchFamily="34" charset="0"/>
                      </a:endParaRPr>
                    </a:p>
                    <a:p>
                      <a:pPr algn="ctr" fontAlgn="b"/>
                      <a:endParaRPr lang="en-US" sz="1200" b="0" i="0" u="none" strike="noStrike" dirty="0">
                        <a:solidFill>
                          <a:srgbClr val="000000"/>
                        </a:solidFill>
                        <a:effectLst/>
                        <a:latin typeface="Calibri" panose="020F0502020204030204" pitchFamily="34" charset="0"/>
                      </a:endParaRP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7557824"/>
                  </a:ext>
                </a:extLst>
              </a:tr>
            </a:tbl>
          </a:graphicData>
        </a:graphic>
      </p:graphicFrame>
      <p:pic>
        <p:nvPicPr>
          <p:cNvPr id="5" name="Picture 8" descr="http://www.lhsfna.org/LHSFNA/assets/File/Purple%20half%20mask(1).jpg" title="Image of an APF 10 respirato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47903" y="1803873"/>
            <a:ext cx="1375115" cy="1276423"/>
          </a:xfrm>
          <a:prstGeom prst="rect">
            <a:avLst/>
          </a:prstGeom>
          <a:noFill/>
          <a:extLst>
            <a:ext uri="{909E8E84-426E-40DD-AFC4-6F175D3DCCD1}">
              <a14:hiddenFill xmlns:a14="http://schemas.microsoft.com/office/drawing/2010/main">
                <a:solidFill>
                  <a:srgbClr val="FFFFFF"/>
                </a:solidFill>
              </a14:hiddenFill>
            </a:ext>
          </a:extLst>
        </p:spPr>
      </p:pic>
      <p:pic>
        <p:nvPicPr>
          <p:cNvPr id="24578" name="Picture 2" descr="http://www.lhsfna.org/LHSFNA/assets/File/APF%2025.jpg" title="Image of an APF 25 respirato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58666" y="1891064"/>
            <a:ext cx="1197235" cy="1038554"/>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http://www.lhsfna.org/LHSFNA/assets/File/11%20Handheld%20grinders%20tuckpointing.jpg" title="Image of a handheld grinder for mortar removal"/>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9813" y="2133345"/>
            <a:ext cx="1995931" cy="796273"/>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http://www.lhsfna.org/LHSFNA/assets/File/Elec%20polisher%20w%20wet%20dust%20suppression.jpg" title="Image of a handheld grinder for uses other than mortar removal"/>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8263" y="4395524"/>
            <a:ext cx="2097481" cy="1817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7630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sz="3200" dirty="0"/>
          </a:p>
        </p:txBody>
      </p:sp>
      <p:graphicFrame>
        <p:nvGraphicFramePr>
          <p:cNvPr id="4" name="Object 3" title="Image of a floor grinder"/>
          <p:cNvGraphicFramePr>
            <a:graphicFrameLocks noChangeAspect="1"/>
          </p:cNvGraphicFramePr>
          <p:nvPr>
            <p:extLst/>
          </p:nvPr>
        </p:nvGraphicFramePr>
        <p:xfrm>
          <a:off x="1" y="1516237"/>
          <a:ext cx="9031288" cy="5230812"/>
        </p:xfrm>
        <a:graphic>
          <a:graphicData uri="http://schemas.openxmlformats.org/presentationml/2006/ole">
            <mc:AlternateContent xmlns:mc="http://schemas.openxmlformats.org/markup-compatibility/2006">
              <mc:Choice xmlns:v="urn:schemas-microsoft-com:vml" Requires="v">
                <p:oleObj spid="_x0000_s1027" name="Worksheet" r:id="rId4" imgW="7524571" imgH="4391234" progId="Excel.Sheet.12">
                  <p:embed/>
                </p:oleObj>
              </mc:Choice>
              <mc:Fallback>
                <p:oleObj name="Worksheet" r:id="rId4" imgW="7524571" imgH="4391234" progId="Excel.Sheet.12">
                  <p:embed/>
                  <p:pic>
                    <p:nvPicPr>
                      <p:cNvPr id="4" name="Object 3" title="Image of a floor grinder"/>
                      <p:cNvPicPr/>
                      <p:nvPr/>
                    </p:nvPicPr>
                    <p:blipFill>
                      <a:blip r:embed="rId5"/>
                      <a:stretch>
                        <a:fillRect/>
                      </a:stretch>
                    </p:blipFill>
                    <p:spPr>
                      <a:xfrm>
                        <a:off x="1" y="1516237"/>
                        <a:ext cx="9031288" cy="5230812"/>
                      </a:xfrm>
                      <a:prstGeom prst="rect">
                        <a:avLst/>
                      </a:prstGeom>
                    </p:spPr>
                  </p:pic>
                </p:oleObj>
              </mc:Fallback>
            </mc:AlternateContent>
          </a:graphicData>
        </a:graphic>
      </p:graphicFrame>
      <p:pic>
        <p:nvPicPr>
          <p:cNvPr id="18537" name="Picture 105" descr="http://www.lhsfna.org/LHSFNA/assets/File/13%20Walk-behind%20milling%20machines.png" title="Image of a walk behind milling machine and floor grinde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8263" y="2517732"/>
            <a:ext cx="2182152" cy="306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1337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sz="3200" dirty="0"/>
          </a:p>
        </p:txBody>
      </p:sp>
      <p:graphicFrame>
        <p:nvGraphicFramePr>
          <p:cNvPr id="4" name="Content Placeholder 3" title="Image of milling machines"/>
          <p:cNvGraphicFramePr>
            <a:graphicFrameLocks noGrp="1"/>
          </p:cNvGraphicFramePr>
          <p:nvPr>
            <p:ph idx="1"/>
            <p:extLst/>
          </p:nvPr>
        </p:nvGraphicFramePr>
        <p:xfrm>
          <a:off x="1" y="1561517"/>
          <a:ext cx="8961120" cy="5296484"/>
        </p:xfrm>
        <a:graphic>
          <a:graphicData uri="http://schemas.openxmlformats.org/drawingml/2006/table">
            <a:tbl>
              <a:tblPr firstRow="1"/>
              <a:tblGrid>
                <a:gridCol w="2295981">
                  <a:extLst>
                    <a:ext uri="{9D8B030D-6E8A-4147-A177-3AD203B41FA5}">
                      <a16:colId xmlns:a16="http://schemas.microsoft.com/office/drawing/2014/main" val="1871655931"/>
                    </a:ext>
                  </a:extLst>
                </a:gridCol>
                <a:gridCol w="2979488">
                  <a:extLst>
                    <a:ext uri="{9D8B030D-6E8A-4147-A177-3AD203B41FA5}">
                      <a16:colId xmlns:a16="http://schemas.microsoft.com/office/drawing/2014/main" val="45219877"/>
                    </a:ext>
                  </a:extLst>
                </a:gridCol>
                <a:gridCol w="2024088">
                  <a:extLst>
                    <a:ext uri="{9D8B030D-6E8A-4147-A177-3AD203B41FA5}">
                      <a16:colId xmlns:a16="http://schemas.microsoft.com/office/drawing/2014/main" val="114201887"/>
                    </a:ext>
                  </a:extLst>
                </a:gridCol>
                <a:gridCol w="1661563">
                  <a:extLst>
                    <a:ext uri="{9D8B030D-6E8A-4147-A177-3AD203B41FA5}">
                      <a16:colId xmlns:a16="http://schemas.microsoft.com/office/drawing/2014/main" val="2078454455"/>
                    </a:ext>
                  </a:extLst>
                </a:gridCol>
              </a:tblGrid>
              <a:tr h="1263386">
                <a:tc>
                  <a:txBody>
                    <a:bodyPr/>
                    <a:lstStyle/>
                    <a:p>
                      <a:pPr algn="ctr" fontAlgn="t"/>
                      <a:endParaRPr lang="en-US" sz="1200" b="0" i="0" u="none" strike="noStrike" dirty="0" smtClean="0">
                        <a:solidFill>
                          <a:srgbClr val="000000"/>
                        </a:solidFill>
                        <a:effectLst/>
                        <a:latin typeface="Calibri" panose="020F0502020204030204" pitchFamily="34" charset="0"/>
                      </a:endParaRPr>
                    </a:p>
                    <a:p>
                      <a:pPr algn="ctr" fontAlgn="t"/>
                      <a:r>
                        <a:rPr lang="en-US" sz="1200" b="0" i="0" u="none" strike="noStrike" dirty="0" smtClean="0">
                          <a:solidFill>
                            <a:srgbClr val="000000"/>
                          </a:solidFill>
                          <a:effectLst/>
                          <a:latin typeface="Calibri" panose="020F0502020204030204" pitchFamily="34" charset="0"/>
                        </a:rPr>
                        <a:t>(</a:t>
                      </a:r>
                      <a:r>
                        <a:rPr lang="en-US" sz="1200" b="0" i="0" u="none" strike="noStrike" dirty="0">
                          <a:solidFill>
                            <a:srgbClr val="000000"/>
                          </a:solidFill>
                          <a:effectLst/>
                          <a:latin typeface="Calibri" panose="020F0502020204030204" pitchFamily="34" charset="0"/>
                        </a:rPr>
                        <a:t>xiv) Small drivable milling machines (less than half-lane)</a:t>
                      </a:r>
                    </a:p>
                  </a:txBody>
                  <a:tcPr marL="8431" marR="8431" marT="84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panose="020F0502020204030204" pitchFamily="34" charset="0"/>
                        </a:rPr>
                        <a:t>Use a machine equipped with supplemental water sprays designed to suppress dust. Water must be combined with a surfactant.                                                         Operate and maintain machine to minimize dust emissions</a:t>
                      </a:r>
                    </a:p>
                  </a:txBody>
                  <a:tcPr marL="8431" marR="8431" marT="84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US" sz="1200" b="0" i="0" u="none" strike="noStrike" dirty="0" smtClean="0">
                        <a:solidFill>
                          <a:srgbClr val="000000"/>
                        </a:solidFill>
                        <a:effectLst/>
                        <a:latin typeface="Calibri" panose="020F0502020204030204" pitchFamily="34" charset="0"/>
                      </a:endParaRPr>
                    </a:p>
                    <a:p>
                      <a:pPr algn="ctr" fontAlgn="t"/>
                      <a:endParaRPr lang="en-US" sz="1200" b="0" i="0" u="none" strike="noStrike" dirty="0" smtClean="0">
                        <a:solidFill>
                          <a:srgbClr val="000000"/>
                        </a:solidFill>
                        <a:effectLst/>
                        <a:latin typeface="Calibri" panose="020F0502020204030204" pitchFamily="34" charset="0"/>
                      </a:endParaRPr>
                    </a:p>
                    <a:p>
                      <a:pPr algn="ctr" fontAlgn="t"/>
                      <a:r>
                        <a:rPr lang="en-US" sz="1200" b="0" i="0" u="none" strike="noStrike" dirty="0" smtClean="0">
                          <a:solidFill>
                            <a:srgbClr val="000000"/>
                          </a:solidFill>
                          <a:effectLst/>
                          <a:latin typeface="Calibri" panose="020F0502020204030204" pitchFamily="34" charset="0"/>
                        </a:rPr>
                        <a:t>None</a:t>
                      </a:r>
                      <a:endParaRPr lang="en-US" sz="1200" b="0" i="0" u="none" strike="noStrike" dirty="0">
                        <a:solidFill>
                          <a:srgbClr val="000000"/>
                        </a:solidFill>
                        <a:effectLst/>
                        <a:latin typeface="Calibri" panose="020F0502020204030204" pitchFamily="34" charset="0"/>
                      </a:endParaRPr>
                    </a:p>
                  </a:txBody>
                  <a:tcPr marL="8431" marR="8431" marT="84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US" sz="1200" b="0" i="0" u="none" strike="noStrike" dirty="0" smtClean="0">
                        <a:solidFill>
                          <a:srgbClr val="000000"/>
                        </a:solidFill>
                        <a:effectLst/>
                        <a:latin typeface="Calibri" panose="020F0502020204030204" pitchFamily="34" charset="0"/>
                      </a:endParaRPr>
                    </a:p>
                    <a:p>
                      <a:pPr algn="ctr" fontAlgn="t"/>
                      <a:endParaRPr lang="en-US" sz="1200" b="0" i="0" u="none" strike="noStrike" dirty="0" smtClean="0">
                        <a:solidFill>
                          <a:srgbClr val="000000"/>
                        </a:solidFill>
                        <a:effectLst/>
                        <a:latin typeface="Calibri" panose="020F0502020204030204" pitchFamily="34" charset="0"/>
                      </a:endParaRPr>
                    </a:p>
                    <a:p>
                      <a:pPr algn="ctr" fontAlgn="t"/>
                      <a:r>
                        <a:rPr lang="en-US" sz="1200" b="0" i="0" u="none" strike="noStrike" dirty="0" smtClean="0">
                          <a:solidFill>
                            <a:srgbClr val="000000"/>
                          </a:solidFill>
                          <a:effectLst/>
                          <a:latin typeface="Calibri" panose="020F0502020204030204" pitchFamily="34" charset="0"/>
                        </a:rPr>
                        <a:t>None</a:t>
                      </a:r>
                      <a:endParaRPr lang="en-US" sz="1200" b="0" i="0" u="none" strike="noStrike" dirty="0">
                        <a:solidFill>
                          <a:srgbClr val="000000"/>
                        </a:solidFill>
                        <a:effectLst/>
                        <a:latin typeface="Calibri" panose="020F0502020204030204" pitchFamily="34" charset="0"/>
                      </a:endParaRPr>
                    </a:p>
                  </a:txBody>
                  <a:tcPr marL="8431" marR="8431" marT="84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3934285"/>
                  </a:ext>
                </a:extLst>
              </a:tr>
              <a:tr h="4033098">
                <a:tc>
                  <a:txBody>
                    <a:bodyPr/>
                    <a:lstStyle/>
                    <a:p>
                      <a:pPr algn="ctr" fontAlgn="t"/>
                      <a:endParaRPr lang="en-US" sz="1200" b="0" i="0" u="none" strike="noStrike" dirty="0" smtClean="0">
                        <a:solidFill>
                          <a:srgbClr val="000000"/>
                        </a:solidFill>
                        <a:effectLst/>
                        <a:latin typeface="Calibri" panose="020F0502020204030204" pitchFamily="34" charset="0"/>
                      </a:endParaRPr>
                    </a:p>
                    <a:p>
                      <a:pPr algn="ctr" fontAlgn="t"/>
                      <a:endParaRPr lang="en-US" sz="1200" b="0" i="0" u="none" strike="noStrike" dirty="0" smtClean="0">
                        <a:solidFill>
                          <a:srgbClr val="000000"/>
                        </a:solidFill>
                        <a:effectLst/>
                        <a:latin typeface="Calibri" panose="020F0502020204030204" pitchFamily="34" charset="0"/>
                      </a:endParaRPr>
                    </a:p>
                    <a:p>
                      <a:pPr algn="ctr" fontAlgn="t"/>
                      <a:endParaRPr lang="en-US" sz="1200" b="0" i="0" u="none" strike="noStrike" dirty="0" smtClean="0">
                        <a:solidFill>
                          <a:srgbClr val="000000"/>
                        </a:solidFill>
                        <a:effectLst/>
                        <a:latin typeface="Calibri" panose="020F0502020204030204" pitchFamily="34" charset="0"/>
                      </a:endParaRPr>
                    </a:p>
                    <a:p>
                      <a:pPr algn="ctr" fontAlgn="t"/>
                      <a:r>
                        <a:rPr lang="en-US" sz="1200" b="0" i="0" u="none" strike="noStrike" dirty="0" smtClean="0">
                          <a:solidFill>
                            <a:srgbClr val="000000"/>
                          </a:solidFill>
                          <a:effectLst/>
                          <a:latin typeface="Calibri" panose="020F0502020204030204" pitchFamily="34" charset="0"/>
                        </a:rPr>
                        <a:t>(</a:t>
                      </a:r>
                      <a:r>
                        <a:rPr lang="en-US" sz="1200" b="0" i="0" u="none" strike="noStrike" dirty="0">
                          <a:solidFill>
                            <a:srgbClr val="000000"/>
                          </a:solidFill>
                          <a:effectLst/>
                          <a:latin typeface="Calibri" panose="020F0502020204030204" pitchFamily="34" charset="0"/>
                        </a:rPr>
                        <a:t>xv) Large drivable milling machines (half-lane and larger)</a:t>
                      </a:r>
                    </a:p>
                  </a:txBody>
                  <a:tcPr marL="8431" marR="8431" marT="84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panose="020F0502020204030204" pitchFamily="34" charset="0"/>
                        </a:rPr>
                        <a:t>For cuts of any depth on asphalt only:              Use machine equipped with exhaust ventilation on drum enclosure and supplemental water sprays designed to suppress dust.        </a:t>
                      </a:r>
                      <a:endParaRPr lang="en-US" sz="1200" b="0" i="0" u="none" strike="noStrike" dirty="0" smtClean="0">
                        <a:solidFill>
                          <a:srgbClr val="000000"/>
                        </a:solidFill>
                        <a:effectLst/>
                        <a:latin typeface="Calibri" panose="020F0502020204030204" pitchFamily="34" charset="0"/>
                      </a:endParaRPr>
                    </a:p>
                    <a:p>
                      <a:pPr algn="l" fontAlgn="t"/>
                      <a:r>
                        <a:rPr lang="en-US" sz="1200" b="0" i="0" u="none" strike="noStrike" dirty="0" smtClean="0">
                          <a:solidFill>
                            <a:srgbClr val="000000"/>
                          </a:solidFill>
                          <a:effectLst/>
                          <a:latin typeface="Calibri" panose="020F0502020204030204" pitchFamily="34" charset="0"/>
                        </a:rPr>
                        <a:t>Operate </a:t>
                      </a:r>
                      <a:r>
                        <a:rPr lang="en-US" sz="1200" b="0" i="0" u="none" strike="noStrike" dirty="0">
                          <a:solidFill>
                            <a:srgbClr val="000000"/>
                          </a:solidFill>
                          <a:effectLst/>
                          <a:latin typeface="Calibri" panose="020F0502020204030204" pitchFamily="34" charset="0"/>
                        </a:rPr>
                        <a:t>and maintain machine to minimize dust emissions.                                           </a:t>
                      </a:r>
                      <a:endParaRPr lang="en-US" sz="1200" b="0" i="0" u="none" strike="noStrike" dirty="0" smtClean="0">
                        <a:solidFill>
                          <a:srgbClr val="000000"/>
                        </a:solidFill>
                        <a:effectLst/>
                        <a:latin typeface="Calibri" panose="020F0502020204030204" pitchFamily="34" charset="0"/>
                      </a:endParaRPr>
                    </a:p>
                    <a:p>
                      <a:pPr algn="l" fontAlgn="t"/>
                      <a:r>
                        <a:rPr lang="en-US" sz="1200" b="0" i="0" u="none" strike="noStrike" dirty="0" smtClean="0">
                          <a:solidFill>
                            <a:srgbClr val="000000"/>
                          </a:solidFill>
                          <a:effectLst/>
                          <a:latin typeface="Calibri" panose="020F0502020204030204" pitchFamily="34" charset="0"/>
                        </a:rPr>
                        <a:t>For </a:t>
                      </a:r>
                      <a:r>
                        <a:rPr lang="en-US" sz="1200" b="0" i="0" u="none" strike="noStrike" dirty="0">
                          <a:solidFill>
                            <a:srgbClr val="000000"/>
                          </a:solidFill>
                          <a:effectLst/>
                          <a:latin typeface="Calibri" panose="020F0502020204030204" pitchFamily="34" charset="0"/>
                        </a:rPr>
                        <a:t>cuts of four inches in depth or less on any substrate:                                                                        Use machine equipped with exhaust ventilation on drum enclosure and supplemental water sprays designed to suppress dust.  </a:t>
                      </a:r>
                      <a:endParaRPr lang="en-US" sz="1200" b="0" i="0" u="none" strike="noStrike" dirty="0" smtClean="0">
                        <a:solidFill>
                          <a:srgbClr val="000000"/>
                        </a:solidFill>
                        <a:effectLst/>
                        <a:latin typeface="Calibri" panose="020F0502020204030204" pitchFamily="34" charset="0"/>
                      </a:endParaRPr>
                    </a:p>
                    <a:p>
                      <a:pPr algn="l" fontAlgn="t"/>
                      <a:r>
                        <a:rPr lang="en-US" sz="1200" b="0" i="0" u="none" strike="noStrike" dirty="0" smtClean="0">
                          <a:solidFill>
                            <a:srgbClr val="000000"/>
                          </a:solidFill>
                          <a:effectLst/>
                          <a:latin typeface="Calibri" panose="020F0502020204030204" pitchFamily="34" charset="0"/>
                        </a:rPr>
                        <a:t> Operate </a:t>
                      </a:r>
                      <a:r>
                        <a:rPr lang="en-US" sz="1200" b="0" i="0" u="none" strike="noStrike" dirty="0">
                          <a:solidFill>
                            <a:srgbClr val="000000"/>
                          </a:solidFill>
                          <a:effectLst/>
                          <a:latin typeface="Calibri" panose="020F0502020204030204" pitchFamily="34" charset="0"/>
                        </a:rPr>
                        <a:t>and maintain machine to minimize dust emissions.                                        </a:t>
                      </a:r>
                      <a:endParaRPr lang="en-US" sz="1200" b="0" i="0" u="none" strike="noStrike" dirty="0" smtClean="0">
                        <a:solidFill>
                          <a:srgbClr val="000000"/>
                        </a:solidFill>
                        <a:effectLst/>
                        <a:latin typeface="Calibri" panose="020F0502020204030204" pitchFamily="34" charset="0"/>
                      </a:endParaRPr>
                    </a:p>
                    <a:p>
                      <a:pPr algn="l" fontAlgn="t"/>
                      <a:r>
                        <a:rPr lang="en-US" sz="1200" b="0" i="0" u="none" strike="noStrike" dirty="0" smtClean="0">
                          <a:solidFill>
                            <a:srgbClr val="000000"/>
                          </a:solidFill>
                          <a:effectLst/>
                          <a:latin typeface="Calibri" panose="020F0502020204030204" pitchFamily="34" charset="0"/>
                        </a:rPr>
                        <a:t>OR                                                                                        </a:t>
                      </a:r>
                      <a:r>
                        <a:rPr lang="en-US" sz="1200" b="0" i="0" u="none" strike="noStrike" dirty="0">
                          <a:solidFill>
                            <a:srgbClr val="000000"/>
                          </a:solidFill>
                          <a:effectLst/>
                          <a:latin typeface="Calibri" panose="020F0502020204030204" pitchFamily="34" charset="0"/>
                        </a:rPr>
                        <a:t>Use a machine equipped with supplemental water spray designed to suppress dust. Water must be combined with a surfactant.                                                       Operate and maintain machine to minimize dust emissions.</a:t>
                      </a:r>
                    </a:p>
                  </a:txBody>
                  <a:tcPr marL="8431" marR="8431" marT="84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None</a:t>
                      </a:r>
                    </a:p>
                  </a:txBody>
                  <a:tcPr marL="8431" marR="8431" marT="8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None</a:t>
                      </a:r>
                    </a:p>
                  </a:txBody>
                  <a:tcPr marL="8431" marR="8431" marT="8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0267480"/>
                  </a:ext>
                </a:extLst>
              </a:tr>
            </a:tbl>
          </a:graphicData>
        </a:graphic>
      </p:graphicFrame>
      <p:pic>
        <p:nvPicPr>
          <p:cNvPr id="25602" name="Picture 2" descr="http://www.lhsfna.org/LHSFNA/assets/File/Small%20drivable%20milling%20machines.jpg" title="Image of a small drivable milling machin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0416" y="2204580"/>
            <a:ext cx="1954061" cy="563672"/>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http://www.lhsfna.org/LHSFNA/assets/File/15%20Large%20drivable%20milling%20half%20lane%20plus.png" title="Image of a large drivable milling machin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0417" y="4055255"/>
            <a:ext cx="1954060" cy="2232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4945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1: Introduction (continued)  </a:t>
            </a:r>
            <a:endParaRPr lang="en-US" sz="3200" dirty="0"/>
          </a:p>
        </p:txBody>
      </p:sp>
      <p:sp>
        <p:nvSpPr>
          <p:cNvPr id="3" name="Content Placeholder 2"/>
          <p:cNvSpPr>
            <a:spLocks noGrp="1"/>
          </p:cNvSpPr>
          <p:nvPr>
            <p:ph idx="1"/>
          </p:nvPr>
        </p:nvSpPr>
        <p:spPr>
          <a:xfrm>
            <a:off x="723014" y="1684057"/>
            <a:ext cx="7524515" cy="4721225"/>
          </a:xfrm>
        </p:spPr>
        <p:txBody>
          <a:bodyPr/>
          <a:lstStyle/>
          <a:p>
            <a:pPr marL="0" lvl="0" indent="0" algn="ctr" eaLnBrk="1" hangingPunct="1">
              <a:spcBef>
                <a:spcPct val="0"/>
              </a:spcBef>
              <a:buNone/>
            </a:pPr>
            <a:endParaRPr lang="en-US" sz="2800" kern="1200" dirty="0">
              <a:solidFill>
                <a:srgbClr val="000000"/>
              </a:solidFill>
              <a:latin typeface="Arial" charset="0"/>
              <a:ea typeface="+mn-ea"/>
            </a:endParaRPr>
          </a:p>
          <a:p>
            <a:pPr marL="0" lvl="0" indent="0" eaLnBrk="1" hangingPunct="1">
              <a:spcBef>
                <a:spcPct val="0"/>
              </a:spcBef>
              <a:buNone/>
            </a:pPr>
            <a:r>
              <a:rPr lang="en-US" sz="3200" b="1" kern="1200" dirty="0">
                <a:solidFill>
                  <a:srgbClr val="FF0000"/>
                </a:solidFill>
                <a:latin typeface="Arial" charset="0"/>
                <a:ea typeface="+mn-ea"/>
              </a:rPr>
              <a:t>NO</a:t>
            </a:r>
            <a:r>
              <a:rPr lang="en-US" sz="3200" kern="1200" dirty="0">
                <a:solidFill>
                  <a:srgbClr val="000000"/>
                </a:solidFill>
                <a:latin typeface="Arial" charset="0"/>
                <a:ea typeface="+mn-ea"/>
              </a:rPr>
              <a:t> Tape Recording</a:t>
            </a:r>
          </a:p>
          <a:p>
            <a:pPr marL="0" lvl="0" indent="0" eaLnBrk="1" hangingPunct="1">
              <a:spcBef>
                <a:spcPct val="0"/>
              </a:spcBef>
              <a:buNone/>
            </a:pPr>
            <a:endParaRPr lang="en-US" sz="3200" kern="1200" dirty="0">
              <a:solidFill>
                <a:srgbClr val="000000"/>
              </a:solidFill>
              <a:latin typeface="Arial" charset="0"/>
              <a:ea typeface="+mn-ea"/>
            </a:endParaRPr>
          </a:p>
          <a:p>
            <a:pPr marL="0" lvl="0" indent="0" eaLnBrk="1" hangingPunct="1">
              <a:spcBef>
                <a:spcPct val="0"/>
              </a:spcBef>
              <a:buNone/>
            </a:pPr>
            <a:r>
              <a:rPr lang="en-US" sz="3200" kern="1200" dirty="0">
                <a:solidFill>
                  <a:srgbClr val="000000"/>
                </a:solidFill>
                <a:latin typeface="Arial" charset="0"/>
                <a:ea typeface="+mn-ea"/>
              </a:rPr>
              <a:t>Use of computers during presentations</a:t>
            </a:r>
          </a:p>
          <a:p>
            <a:pPr marL="0" lvl="0" indent="0" eaLnBrk="1" hangingPunct="1">
              <a:spcBef>
                <a:spcPct val="0"/>
              </a:spcBef>
              <a:buNone/>
            </a:pPr>
            <a:endParaRPr lang="en-US" sz="3200" kern="1200" dirty="0">
              <a:solidFill>
                <a:srgbClr val="000000"/>
              </a:solidFill>
              <a:latin typeface="Arial" charset="0"/>
              <a:ea typeface="+mn-ea"/>
            </a:endParaRPr>
          </a:p>
          <a:p>
            <a:pPr marL="0" lvl="0" indent="0" eaLnBrk="1" hangingPunct="1">
              <a:spcBef>
                <a:spcPct val="0"/>
              </a:spcBef>
              <a:buNone/>
            </a:pPr>
            <a:r>
              <a:rPr lang="en-US" sz="3200" kern="1200" dirty="0">
                <a:solidFill>
                  <a:srgbClr val="000000"/>
                </a:solidFill>
                <a:latin typeface="Arial" charset="0"/>
                <a:ea typeface="+mn-ea"/>
              </a:rPr>
              <a:t>		Breaks and Course Matrix</a:t>
            </a:r>
          </a:p>
          <a:p>
            <a:pPr marL="0" lvl="0" indent="0" eaLnBrk="1" hangingPunct="1">
              <a:spcBef>
                <a:spcPct val="0"/>
              </a:spcBef>
              <a:buNone/>
            </a:pPr>
            <a:endParaRPr lang="en-US" sz="3200" kern="1200" dirty="0">
              <a:solidFill>
                <a:srgbClr val="000000"/>
              </a:solidFill>
              <a:latin typeface="Arial" charset="0"/>
              <a:ea typeface="+mn-ea"/>
            </a:endParaRPr>
          </a:p>
          <a:p>
            <a:pPr marL="0" lvl="0" indent="0" eaLnBrk="1" hangingPunct="1">
              <a:spcBef>
                <a:spcPct val="0"/>
              </a:spcBef>
              <a:buNone/>
            </a:pPr>
            <a:r>
              <a:rPr lang="en-US" sz="3200" kern="1200" dirty="0">
                <a:solidFill>
                  <a:srgbClr val="000000"/>
                </a:solidFill>
                <a:latin typeface="Arial" charset="0"/>
                <a:ea typeface="+mn-ea"/>
              </a:rPr>
              <a:t>Standard of Conduct</a:t>
            </a:r>
          </a:p>
          <a:p>
            <a:endParaRPr lang="en-US" dirty="0"/>
          </a:p>
        </p:txBody>
      </p:sp>
      <p:pic>
        <p:nvPicPr>
          <p:cNvPr id="7" name="Picture 8" descr="MCj0360636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44546" y="1891701"/>
            <a:ext cx="1555485" cy="103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MCj0425802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2520" y="3715870"/>
            <a:ext cx="1889125"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59756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sz="3200" dirty="0"/>
          </a:p>
        </p:txBody>
      </p:sp>
      <p:graphicFrame>
        <p:nvGraphicFramePr>
          <p:cNvPr id="6" name="Object 5" title="Image of a crushing machine"/>
          <p:cNvGraphicFramePr>
            <a:graphicFrameLocks noChangeAspect="1"/>
          </p:cNvGraphicFramePr>
          <p:nvPr>
            <p:extLst/>
          </p:nvPr>
        </p:nvGraphicFramePr>
        <p:xfrm>
          <a:off x="0" y="2184400"/>
          <a:ext cx="8991600" cy="3254375"/>
        </p:xfrm>
        <a:graphic>
          <a:graphicData uri="http://schemas.openxmlformats.org/presentationml/2006/ole">
            <mc:AlternateContent xmlns:mc="http://schemas.openxmlformats.org/markup-compatibility/2006">
              <mc:Choice xmlns:v="urn:schemas-microsoft-com:vml" Requires="v">
                <p:oleObj spid="_x0000_s2051" name="Worksheet" r:id="rId4" imgW="7524823" imgH="2295540" progId="Excel.Sheet.12">
                  <p:embed/>
                </p:oleObj>
              </mc:Choice>
              <mc:Fallback>
                <p:oleObj name="Worksheet" r:id="rId4" imgW="7524823" imgH="2295540" progId="Excel.Sheet.12">
                  <p:embed/>
                  <p:pic>
                    <p:nvPicPr>
                      <p:cNvPr id="6" name="Object 5" title="Image of a crushing machine"/>
                      <p:cNvPicPr/>
                      <p:nvPr/>
                    </p:nvPicPr>
                    <p:blipFill>
                      <a:blip r:embed="rId5"/>
                      <a:stretch>
                        <a:fillRect/>
                      </a:stretch>
                    </p:blipFill>
                    <p:spPr>
                      <a:xfrm>
                        <a:off x="0" y="2184400"/>
                        <a:ext cx="8991600" cy="3254375"/>
                      </a:xfrm>
                      <a:prstGeom prst="rect">
                        <a:avLst/>
                      </a:prstGeom>
                    </p:spPr>
                  </p:pic>
                </p:oleObj>
              </mc:Fallback>
            </mc:AlternateContent>
          </a:graphicData>
        </a:graphic>
      </p:graphicFrame>
      <p:pic>
        <p:nvPicPr>
          <p:cNvPr id="17509" name="Picture 101" descr="http://www.lhsfna.org/LHSFNA/assets/File/Crushing%20machines.jpg" title="Image of a crushing machine"/>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81044" y="2968668"/>
            <a:ext cx="1610595" cy="22922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223043"/>
            <a:ext cx="8463006" cy="338554"/>
          </a:xfrm>
          <a:prstGeom prst="rect">
            <a:avLst/>
          </a:prstGeom>
        </p:spPr>
        <p:txBody>
          <a:bodyPr wrap="square">
            <a:spAutoFit/>
          </a:bodyPr>
          <a:lstStyle/>
          <a:p>
            <a:pPr fontAlgn="t"/>
            <a:r>
              <a:rPr lang="en-US" sz="1600" dirty="0">
                <a:solidFill>
                  <a:srgbClr val="000000"/>
                </a:solidFill>
                <a:latin typeface="Calibri" panose="020F0502020204030204" pitchFamily="34" charset="0"/>
              </a:rPr>
              <a:t>*pictures obtained from www.lhsfna.org</a:t>
            </a:r>
          </a:p>
        </p:txBody>
      </p:sp>
    </p:spTree>
    <p:extLst>
      <p:ext uri="{BB962C8B-B14F-4D97-AF65-F5344CB8AC3E}">
        <p14:creationId xmlns:p14="http://schemas.microsoft.com/office/powerpoint/2010/main" val="194013158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sz="3200" dirty="0"/>
          </a:p>
        </p:txBody>
      </p:sp>
      <p:graphicFrame>
        <p:nvGraphicFramePr>
          <p:cNvPr id="4" name="Content Placeholder 3" title="Image of heavy equipment and utility vehicles "/>
          <p:cNvGraphicFramePr>
            <a:graphicFrameLocks noGrp="1"/>
          </p:cNvGraphicFramePr>
          <p:nvPr>
            <p:ph idx="1"/>
            <p:extLst/>
          </p:nvPr>
        </p:nvGraphicFramePr>
        <p:xfrm>
          <a:off x="68263" y="1645919"/>
          <a:ext cx="8949128" cy="5245924"/>
        </p:xfrm>
        <a:graphic>
          <a:graphicData uri="http://schemas.openxmlformats.org/drawingml/2006/table">
            <a:tbl>
              <a:tblPr firstRow="1"/>
              <a:tblGrid>
                <a:gridCol w="2292908">
                  <a:extLst>
                    <a:ext uri="{9D8B030D-6E8A-4147-A177-3AD203B41FA5}">
                      <a16:colId xmlns:a16="http://schemas.microsoft.com/office/drawing/2014/main" val="1319247201"/>
                    </a:ext>
                  </a:extLst>
                </a:gridCol>
                <a:gridCol w="2975500">
                  <a:extLst>
                    <a:ext uri="{9D8B030D-6E8A-4147-A177-3AD203B41FA5}">
                      <a16:colId xmlns:a16="http://schemas.microsoft.com/office/drawing/2014/main" val="1770827358"/>
                    </a:ext>
                  </a:extLst>
                </a:gridCol>
                <a:gridCol w="2021379">
                  <a:extLst>
                    <a:ext uri="{9D8B030D-6E8A-4147-A177-3AD203B41FA5}">
                      <a16:colId xmlns:a16="http://schemas.microsoft.com/office/drawing/2014/main" val="3615544768"/>
                    </a:ext>
                  </a:extLst>
                </a:gridCol>
                <a:gridCol w="1659341">
                  <a:extLst>
                    <a:ext uri="{9D8B030D-6E8A-4147-A177-3AD203B41FA5}">
                      <a16:colId xmlns:a16="http://schemas.microsoft.com/office/drawing/2014/main" val="3226430123"/>
                    </a:ext>
                  </a:extLst>
                </a:gridCol>
              </a:tblGrid>
              <a:tr h="2752725">
                <a:tc>
                  <a:txBody>
                    <a:bodyPr/>
                    <a:lstStyle/>
                    <a:p>
                      <a:pPr algn="ctr" fontAlgn="t"/>
                      <a:r>
                        <a:rPr lang="en-US" sz="1400" b="0" i="0" u="none" strike="noStrike" dirty="0">
                          <a:solidFill>
                            <a:srgbClr val="000000"/>
                          </a:solidFill>
                          <a:effectLst/>
                          <a:latin typeface="Calibri" panose="020F0502020204030204" pitchFamily="34" charset="0"/>
                        </a:rPr>
                        <a:t>(xvii) Heavy equipment and utility vehicles used to abrade or fracture silica containing materials (e.g., hoe-ramming, rock ripping) or used during demolition activities involving silica-containing materials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800" b="0" i="0" u="none" strike="noStrike" dirty="0" smtClean="0">
                          <a:solidFill>
                            <a:srgbClr val="000000"/>
                          </a:solidFill>
                          <a:effectLst/>
                          <a:latin typeface="Calibri" panose="020F0502020204030204" pitchFamily="34" charset="0"/>
                        </a:rPr>
                        <a:t>Operate </a:t>
                      </a:r>
                      <a:r>
                        <a:rPr lang="en-US" sz="1800" b="0" i="0" u="none" strike="noStrike" dirty="0">
                          <a:solidFill>
                            <a:srgbClr val="000000"/>
                          </a:solidFill>
                          <a:effectLst/>
                          <a:latin typeface="Calibri" panose="020F0502020204030204" pitchFamily="34" charset="0"/>
                        </a:rPr>
                        <a:t>equipment from within an enclosed cab.                                                                When employees outside of the cab are engaged in the task, apply water and/or dust suppressants as necessary to minimize dust emissions.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None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None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0437483"/>
                  </a:ext>
                </a:extLst>
              </a:tr>
              <a:tr h="2493199">
                <a:tc>
                  <a:txBody>
                    <a:bodyPr/>
                    <a:lstStyle/>
                    <a:p>
                      <a:pPr algn="ctr" fontAlgn="t"/>
                      <a:r>
                        <a:rPr lang="en-US" sz="1400" b="0" i="0" u="none" strike="noStrike" dirty="0">
                          <a:solidFill>
                            <a:srgbClr val="000000"/>
                          </a:solidFill>
                          <a:effectLst/>
                          <a:latin typeface="Calibri" panose="020F0502020204030204" pitchFamily="34" charset="0"/>
                        </a:rPr>
                        <a:t>(xviii) Heavy equipment and utility vehicles for tasks such as grading and excavating but not including: demolishing, abrading, or fracturing silica containing materials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800" b="0" i="0" u="none" strike="noStrike" dirty="0" smtClean="0">
                          <a:solidFill>
                            <a:srgbClr val="000000"/>
                          </a:solidFill>
                          <a:effectLst/>
                          <a:latin typeface="Calibri" panose="020F0502020204030204" pitchFamily="34" charset="0"/>
                        </a:rPr>
                        <a:t>Apply </a:t>
                      </a:r>
                      <a:r>
                        <a:rPr lang="en-US" sz="1800" b="0" i="0" u="none" strike="noStrike" dirty="0">
                          <a:solidFill>
                            <a:srgbClr val="000000"/>
                          </a:solidFill>
                          <a:effectLst/>
                          <a:latin typeface="Calibri" panose="020F0502020204030204" pitchFamily="34" charset="0"/>
                        </a:rPr>
                        <a:t>water and/or dust suppressants as necessary to minimize dust emissions.    OR                                                                              When the equipment operator is the only employee engaged in the task, operate equipment from within an enclosed cab.</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None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None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8446137"/>
                  </a:ext>
                </a:extLst>
              </a:tr>
            </a:tbl>
          </a:graphicData>
        </a:graphic>
      </p:graphicFrame>
      <p:pic>
        <p:nvPicPr>
          <p:cNvPr id="26626" name="Picture 2" descr="http://www.lhsfna.org/LHSFNA/assets/File/Heavy%20equipment%20abrade%20fracture.jpg" title="Image of a heavy equipment and utility vehicles used to abrade or fracture silica containing material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5469" y="3249316"/>
            <a:ext cx="2029216" cy="1019565"/>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http://www.lhsfna.org/LHSFNA/assets/File/Heavy%20equipment%20grading%20excavating.jpg" title="Image of a heavy equipment and utility vehicles for tasks such as grading and excavati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5470" y="5872278"/>
            <a:ext cx="2029216" cy="891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50875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sz="3200" dirty="0"/>
          </a:p>
        </p:txBody>
      </p:sp>
      <p:sp>
        <p:nvSpPr>
          <p:cNvPr id="3" name="Content Placeholder 2"/>
          <p:cNvSpPr>
            <a:spLocks noGrp="1"/>
          </p:cNvSpPr>
          <p:nvPr>
            <p:ph idx="1"/>
          </p:nvPr>
        </p:nvSpPr>
        <p:spPr>
          <a:xfrm>
            <a:off x="262607" y="1575301"/>
            <a:ext cx="8564562" cy="4721225"/>
          </a:xfrm>
        </p:spPr>
        <p:txBody>
          <a:bodyPr/>
          <a:lstStyle/>
          <a:p>
            <a:pPr marL="0" indent="0">
              <a:buNone/>
            </a:pPr>
            <a:r>
              <a:rPr lang="en-US" sz="2800" dirty="0"/>
              <a:t>All employers covered by the standard must: </a:t>
            </a:r>
          </a:p>
          <a:p>
            <a:r>
              <a:rPr lang="en-US" sz="2400" dirty="0"/>
              <a:t>Provide </a:t>
            </a:r>
            <a:r>
              <a:rPr lang="en-US" sz="2400" u="sng" dirty="0"/>
              <a:t>respiratory protection </a:t>
            </a:r>
            <a:r>
              <a:rPr lang="en-US" sz="2400" dirty="0"/>
              <a:t>when required; </a:t>
            </a:r>
          </a:p>
          <a:p>
            <a:r>
              <a:rPr lang="en-US" sz="2400" dirty="0"/>
              <a:t>Restrict </a:t>
            </a:r>
            <a:r>
              <a:rPr lang="en-US" sz="2400" u="sng" dirty="0"/>
              <a:t>housekeeping practices </a:t>
            </a:r>
            <a:r>
              <a:rPr lang="en-US" sz="2400" dirty="0"/>
              <a:t>that expose employees to respirable crystalline silica where feasible alternatives are available; </a:t>
            </a:r>
          </a:p>
          <a:p>
            <a:r>
              <a:rPr lang="en-US" sz="2400" dirty="0"/>
              <a:t>Establish and implement a </a:t>
            </a:r>
            <a:r>
              <a:rPr lang="en-US" sz="2400" u="sng" dirty="0"/>
              <a:t>written exposure control plan</a:t>
            </a:r>
            <a:r>
              <a:rPr lang="en-US" sz="2400" dirty="0"/>
              <a:t>, including designating a </a:t>
            </a:r>
            <a:r>
              <a:rPr lang="en-US" sz="2400" u="sng" dirty="0"/>
              <a:t>competent person</a:t>
            </a:r>
            <a:r>
              <a:rPr lang="en-US" sz="2400" dirty="0"/>
              <a:t>; </a:t>
            </a:r>
          </a:p>
          <a:p>
            <a:r>
              <a:rPr lang="en-US" sz="2400" dirty="0"/>
              <a:t>Offer </a:t>
            </a:r>
            <a:r>
              <a:rPr lang="en-US" sz="2400" u="sng" dirty="0"/>
              <a:t>medical exams </a:t>
            </a:r>
            <a:r>
              <a:rPr lang="en-US" sz="2400" dirty="0"/>
              <a:t>to employees who will be required to wear a respirator under the standard for 30 or more days a year; </a:t>
            </a:r>
          </a:p>
          <a:p>
            <a:r>
              <a:rPr lang="en-US" sz="2400" u="sng" dirty="0"/>
              <a:t>Communicate hazards </a:t>
            </a:r>
            <a:r>
              <a:rPr lang="en-US" sz="2400" dirty="0"/>
              <a:t>and train employees; and </a:t>
            </a:r>
          </a:p>
          <a:p>
            <a:r>
              <a:rPr lang="en-US" sz="2400" u="sng" dirty="0"/>
              <a:t>Keep records </a:t>
            </a:r>
            <a:r>
              <a:rPr lang="en-US" sz="2400" dirty="0"/>
              <a:t>of medical examinations.</a:t>
            </a:r>
          </a:p>
        </p:txBody>
      </p:sp>
    </p:spTree>
    <p:extLst>
      <p:ext uri="{BB962C8B-B14F-4D97-AF65-F5344CB8AC3E}">
        <p14:creationId xmlns:p14="http://schemas.microsoft.com/office/powerpoint/2010/main" val="298891339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sz="3200" dirty="0"/>
          </a:p>
        </p:txBody>
      </p:sp>
      <p:sp>
        <p:nvSpPr>
          <p:cNvPr id="3" name="Content Placeholder 2"/>
          <p:cNvSpPr>
            <a:spLocks noGrp="1"/>
          </p:cNvSpPr>
          <p:nvPr>
            <p:ph idx="1"/>
          </p:nvPr>
        </p:nvSpPr>
        <p:spPr>
          <a:xfrm>
            <a:off x="316928" y="1865011"/>
            <a:ext cx="8564562" cy="4590110"/>
          </a:xfrm>
        </p:spPr>
        <p:txBody>
          <a:bodyPr/>
          <a:lstStyle/>
          <a:p>
            <a:pPr>
              <a:buFont typeface="Arial" panose="020B0604020202020204" pitchFamily="34" charset="0"/>
              <a:buChar char="•"/>
            </a:pPr>
            <a:r>
              <a:rPr lang="en-US" sz="2800" dirty="0"/>
              <a:t>All employers covered by the standard, including employers who fully and properly implement the specified exposure controls in </a:t>
            </a:r>
            <a:r>
              <a:rPr lang="en-US" sz="2800" i="1" dirty="0"/>
              <a:t>Table 1</a:t>
            </a:r>
            <a:r>
              <a:rPr lang="en-US" sz="2800" dirty="0"/>
              <a:t>, must develop and implement a </a:t>
            </a:r>
            <a:r>
              <a:rPr lang="en-US" sz="2800" b="1" dirty="0"/>
              <a:t>written exposure control plan</a:t>
            </a:r>
            <a:r>
              <a:rPr lang="en-US" sz="2800" dirty="0"/>
              <a:t>. </a:t>
            </a:r>
          </a:p>
          <a:p>
            <a:pPr>
              <a:buFont typeface="Arial" panose="020B0604020202020204" pitchFamily="34" charset="0"/>
              <a:buChar char="•"/>
            </a:pPr>
            <a:r>
              <a:rPr lang="en-US" sz="2800" dirty="0"/>
              <a:t>Written exposure control plans describe workplace exposures and ways to reduce those exposures, such as engineering controls, work practices, housekeeping methods, and restricting access to areas where high exposures occur. </a:t>
            </a:r>
          </a:p>
        </p:txBody>
      </p:sp>
    </p:spTree>
    <p:extLst>
      <p:ext uri="{BB962C8B-B14F-4D97-AF65-F5344CB8AC3E}">
        <p14:creationId xmlns:p14="http://schemas.microsoft.com/office/powerpoint/2010/main" val="4302232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sz="3200" dirty="0"/>
          </a:p>
        </p:txBody>
      </p:sp>
      <p:sp>
        <p:nvSpPr>
          <p:cNvPr id="3" name="Content Placeholder 2"/>
          <p:cNvSpPr>
            <a:spLocks noGrp="1"/>
          </p:cNvSpPr>
          <p:nvPr>
            <p:ph idx="1"/>
          </p:nvPr>
        </p:nvSpPr>
        <p:spPr>
          <a:xfrm>
            <a:off x="262607" y="1964602"/>
            <a:ext cx="8564562" cy="4092166"/>
          </a:xfrm>
        </p:spPr>
        <p:txBody>
          <a:bodyPr/>
          <a:lstStyle/>
          <a:p>
            <a:pPr>
              <a:buFont typeface="Arial" panose="020B0604020202020204" pitchFamily="34" charset="0"/>
              <a:buChar char="•"/>
            </a:pPr>
            <a:r>
              <a:rPr lang="en-US" sz="2800" dirty="0"/>
              <a:t>The exposure control plan improves employee protections by making sure that employers identify all exposures and controls to prevent overexposures.</a:t>
            </a:r>
          </a:p>
          <a:p>
            <a:pPr>
              <a:buFont typeface="Arial" panose="020B0604020202020204" pitchFamily="34" charset="0"/>
              <a:buChar char="•"/>
            </a:pPr>
            <a:endParaRPr lang="en-US" sz="2800" dirty="0"/>
          </a:p>
          <a:p>
            <a:pPr>
              <a:buFont typeface="Arial" panose="020B0604020202020204" pitchFamily="34" charset="0"/>
              <a:buChar char="•"/>
            </a:pPr>
            <a:r>
              <a:rPr lang="en-US" sz="2800" dirty="0"/>
              <a:t>Exposure control plans are also useful for letting employees know what kind of protections they should expect to see on the job.</a:t>
            </a:r>
          </a:p>
        </p:txBody>
      </p:sp>
    </p:spTree>
    <p:extLst>
      <p:ext uri="{BB962C8B-B14F-4D97-AF65-F5344CB8AC3E}">
        <p14:creationId xmlns:p14="http://schemas.microsoft.com/office/powerpoint/2010/main" val="5224740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sz="3200" dirty="0"/>
          </a:p>
        </p:txBody>
      </p:sp>
      <p:sp>
        <p:nvSpPr>
          <p:cNvPr id="3" name="Content Placeholder 2"/>
          <p:cNvSpPr>
            <a:spLocks noGrp="1"/>
          </p:cNvSpPr>
          <p:nvPr>
            <p:ph idx="1"/>
          </p:nvPr>
        </p:nvSpPr>
        <p:spPr>
          <a:xfrm>
            <a:off x="262607" y="1575301"/>
            <a:ext cx="8564562" cy="4979408"/>
          </a:xfrm>
        </p:spPr>
        <p:txBody>
          <a:bodyPr/>
          <a:lstStyle/>
          <a:p>
            <a:pPr marL="0" indent="0">
              <a:buNone/>
            </a:pPr>
            <a:r>
              <a:rPr lang="en-US" sz="2800" dirty="0"/>
              <a:t>The written exposure control plan must include a description of workplace tasks involving exposures to respirable crystalline silica. </a:t>
            </a:r>
          </a:p>
          <a:p>
            <a:r>
              <a:rPr lang="en-US" sz="2400" dirty="0"/>
              <a:t>List all tasks that employees perform that could expose them to respirable crystalline silica dust. </a:t>
            </a:r>
          </a:p>
          <a:p>
            <a:r>
              <a:rPr lang="en-US" sz="2400" dirty="0"/>
              <a:t>Describe the equipment used and factors that affect exposures, such as types of silica-containing materials handled in those tasks (concrete or tile), weather conditions (wind or humidity), soil types (clay versus rock), and; </a:t>
            </a:r>
          </a:p>
          <a:p>
            <a:r>
              <a:rPr lang="en-US" sz="2400" dirty="0"/>
              <a:t>List if tasks are done outdoors versus indoors or in enclosed locations.</a:t>
            </a:r>
          </a:p>
        </p:txBody>
      </p:sp>
    </p:spTree>
    <p:extLst>
      <p:ext uri="{BB962C8B-B14F-4D97-AF65-F5344CB8AC3E}">
        <p14:creationId xmlns:p14="http://schemas.microsoft.com/office/powerpoint/2010/main" val="256267193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sz="3200" dirty="0"/>
          </a:p>
        </p:txBody>
      </p:sp>
      <p:sp>
        <p:nvSpPr>
          <p:cNvPr id="3" name="Content Placeholder 2"/>
          <p:cNvSpPr>
            <a:spLocks noGrp="1"/>
          </p:cNvSpPr>
          <p:nvPr>
            <p:ph idx="1"/>
          </p:nvPr>
        </p:nvSpPr>
        <p:spPr>
          <a:xfrm>
            <a:off x="262607" y="1575301"/>
            <a:ext cx="8564562" cy="4721225"/>
          </a:xfrm>
        </p:spPr>
        <p:txBody>
          <a:bodyPr/>
          <a:lstStyle/>
          <a:p>
            <a:pPr marL="0" indent="0">
              <a:buNone/>
            </a:pPr>
            <a:r>
              <a:rPr lang="en-US" sz="2800" dirty="0"/>
              <a:t>The written exposure control plan must include a description of engineering controls, work practices, and respiratory protection used to limit employee exposure to respirable crystalline silica for each task.</a:t>
            </a:r>
          </a:p>
          <a:p>
            <a:r>
              <a:rPr lang="en-US" sz="2400" dirty="0"/>
              <a:t>Manufacturer’s recommended air flow</a:t>
            </a:r>
          </a:p>
          <a:p>
            <a:r>
              <a:rPr lang="en-US" sz="2400" dirty="0"/>
              <a:t>Filter with 99 percent efficiency, </a:t>
            </a:r>
          </a:p>
          <a:p>
            <a:r>
              <a:rPr lang="en-US" sz="2400" dirty="0"/>
              <a:t>Effective work practices, as in checking that water nozzles are not plugged, and if required, </a:t>
            </a:r>
          </a:p>
          <a:p>
            <a:r>
              <a:rPr lang="en-US" sz="2400" dirty="0"/>
              <a:t>Appropriate respiratory protection, like a respirator with an APF of 10. </a:t>
            </a:r>
          </a:p>
          <a:p>
            <a:r>
              <a:rPr lang="en-US" sz="2400" dirty="0"/>
              <a:t>Employers could also describe signs that controls are not working effectively</a:t>
            </a:r>
          </a:p>
        </p:txBody>
      </p:sp>
    </p:spTree>
    <p:extLst>
      <p:ext uri="{BB962C8B-B14F-4D97-AF65-F5344CB8AC3E}">
        <p14:creationId xmlns:p14="http://schemas.microsoft.com/office/powerpoint/2010/main" val="172092676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sz="3200" dirty="0"/>
          </a:p>
        </p:txBody>
      </p:sp>
      <p:sp>
        <p:nvSpPr>
          <p:cNvPr id="3" name="Content Placeholder 2"/>
          <p:cNvSpPr>
            <a:spLocks noGrp="1"/>
          </p:cNvSpPr>
          <p:nvPr>
            <p:ph idx="1"/>
          </p:nvPr>
        </p:nvSpPr>
        <p:spPr>
          <a:xfrm>
            <a:off x="262607" y="1575301"/>
            <a:ext cx="8564562" cy="4721225"/>
          </a:xfrm>
        </p:spPr>
        <p:txBody>
          <a:bodyPr/>
          <a:lstStyle/>
          <a:p>
            <a:pPr marL="0" indent="0">
              <a:buNone/>
            </a:pPr>
            <a:r>
              <a:rPr lang="en-US" sz="2800" dirty="0"/>
              <a:t>This section of the written exposure control plan is especially important for construction employers who use controls in Table 1, because they are not required to measure exposures to make sure that controls are working. </a:t>
            </a:r>
          </a:p>
          <a:p>
            <a:r>
              <a:rPr lang="en-US" sz="2800" dirty="0"/>
              <a:t>including information such as manufacturer’s instructions for operating and maintaining tools to decrease dust, when possible, demonstrates that the employer has a complete understanding of those instructions and is using them to control dust.</a:t>
            </a:r>
          </a:p>
        </p:txBody>
      </p:sp>
    </p:spTree>
    <p:extLst>
      <p:ext uri="{BB962C8B-B14F-4D97-AF65-F5344CB8AC3E}">
        <p14:creationId xmlns:p14="http://schemas.microsoft.com/office/powerpoint/2010/main" val="207561067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sz="3200" dirty="0"/>
          </a:p>
        </p:txBody>
      </p:sp>
      <p:sp>
        <p:nvSpPr>
          <p:cNvPr id="3" name="Content Placeholder 2"/>
          <p:cNvSpPr>
            <a:spLocks noGrp="1"/>
          </p:cNvSpPr>
          <p:nvPr>
            <p:ph idx="1"/>
          </p:nvPr>
        </p:nvSpPr>
        <p:spPr>
          <a:xfrm>
            <a:off x="215106" y="1492174"/>
            <a:ext cx="8564562" cy="4979878"/>
          </a:xfrm>
        </p:spPr>
        <p:txBody>
          <a:bodyPr/>
          <a:lstStyle/>
          <a:p>
            <a:pPr marL="0" indent="0">
              <a:buNone/>
            </a:pPr>
            <a:r>
              <a:rPr lang="en-US" sz="2400" b="1" dirty="0"/>
              <a:t>Example: </a:t>
            </a:r>
          </a:p>
          <a:p>
            <a:pPr marL="0" indent="0">
              <a:buNone/>
            </a:pPr>
            <a:r>
              <a:rPr lang="en-US" sz="2200" dirty="0"/>
              <a:t>When cutting bricks using a stationary masonry </a:t>
            </a:r>
            <a:r>
              <a:rPr lang="en-US" sz="2200" dirty="0" smtClean="0"/>
              <a:t>saw (see slide 44)</a:t>
            </a:r>
            <a:r>
              <a:rPr lang="en-US" sz="2200" i="1" dirty="0" smtClean="0"/>
              <a:t> </a:t>
            </a:r>
            <a:r>
              <a:rPr lang="en-US" sz="2200" dirty="0" smtClean="0"/>
              <a:t>will </a:t>
            </a:r>
            <a:r>
              <a:rPr lang="en-US" sz="2200" dirty="0"/>
              <a:t>be fully and properly implemented, including using a saw with an integrated water delivery system that delivers a steady stream of water to the cutting blade. </a:t>
            </a:r>
            <a:endParaRPr lang="en-US" sz="2200" dirty="0" smtClean="0"/>
          </a:p>
          <a:p>
            <a:pPr marL="0" indent="0">
              <a:buNone/>
            </a:pPr>
            <a:r>
              <a:rPr lang="en-US" sz="2200" dirty="0" smtClean="0"/>
              <a:t>The </a:t>
            </a:r>
            <a:r>
              <a:rPr lang="en-US" sz="2200" dirty="0"/>
              <a:t>saw operator will make sure that enough water for the saw is available before starting to cut, and that a steady stream of water can be seen while cutting. The operator will change water, when needed, to maintain flow of water to the blade. </a:t>
            </a:r>
            <a:endParaRPr lang="en-US" sz="2200" dirty="0" smtClean="0"/>
          </a:p>
          <a:p>
            <a:pPr marL="0" indent="0">
              <a:buNone/>
            </a:pPr>
            <a:r>
              <a:rPr lang="en-US" sz="2200" dirty="0" smtClean="0"/>
              <a:t>Use </a:t>
            </a:r>
            <a:r>
              <a:rPr lang="en-US" sz="2200" dirty="0"/>
              <a:t>the stationary masonry saw in accordance with manufacturer’s instructions to minimize the release of visible dust. Inspect dust controls daily to make sure they are functioning properly. Stop work and adjust controls if you see an increase in visible dust. </a:t>
            </a:r>
          </a:p>
          <a:p>
            <a:pPr marL="0" indent="0">
              <a:buNone/>
            </a:pPr>
            <a:r>
              <a:rPr lang="en-US" sz="2400" dirty="0" smtClean="0">
                <a:solidFill>
                  <a:srgbClr val="FF0000"/>
                </a:solidFill>
              </a:rPr>
              <a:t>		</a:t>
            </a:r>
            <a:endParaRPr lang="en-US" sz="2400" dirty="0">
              <a:solidFill>
                <a:srgbClr val="FF0000"/>
              </a:solidFill>
            </a:endParaRPr>
          </a:p>
        </p:txBody>
      </p:sp>
    </p:spTree>
    <p:extLst>
      <p:ext uri="{BB962C8B-B14F-4D97-AF65-F5344CB8AC3E}">
        <p14:creationId xmlns:p14="http://schemas.microsoft.com/office/powerpoint/2010/main" val="106080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a:t>
            </a:r>
            <a:r>
              <a:rPr lang="en-US" sz="3200" b="1" dirty="0" smtClean="0"/>
              <a:t> Standard</a:t>
            </a:r>
            <a:r>
              <a:rPr lang="en-US" sz="3200" b="1" dirty="0"/>
              <a:t>, Table 1, and </a:t>
            </a:r>
            <a:r>
              <a:rPr lang="en-US" sz="3200" b="1" dirty="0" smtClean="0"/>
              <a:t>Overview                      </a:t>
            </a:r>
            <a:endParaRPr lang="en-US" sz="3200" dirty="0"/>
          </a:p>
        </p:txBody>
      </p:sp>
      <p:sp>
        <p:nvSpPr>
          <p:cNvPr id="3" name="Content Placeholder 2"/>
          <p:cNvSpPr>
            <a:spLocks noGrp="1"/>
          </p:cNvSpPr>
          <p:nvPr>
            <p:ph idx="1"/>
          </p:nvPr>
        </p:nvSpPr>
        <p:spPr>
          <a:xfrm>
            <a:off x="215106" y="1492174"/>
            <a:ext cx="8564562" cy="5365826"/>
          </a:xfrm>
        </p:spPr>
        <p:txBody>
          <a:bodyPr/>
          <a:lstStyle/>
          <a:p>
            <a:pPr marL="0" indent="0">
              <a:buNone/>
            </a:pPr>
            <a:r>
              <a:rPr lang="en-US" sz="2400" b="1" dirty="0"/>
              <a:t>Example: </a:t>
            </a:r>
          </a:p>
          <a:p>
            <a:pPr marL="0" indent="0">
              <a:buNone/>
            </a:pPr>
            <a:r>
              <a:rPr lang="en-US" sz="2000" dirty="0"/>
              <a:t>When cutting bricks using a stationary masonry </a:t>
            </a:r>
            <a:r>
              <a:rPr lang="en-US" sz="2000" dirty="0" smtClean="0"/>
              <a:t>saw (see slide 44)</a:t>
            </a:r>
            <a:r>
              <a:rPr lang="en-US" sz="2000" i="1" dirty="0" smtClean="0"/>
              <a:t> </a:t>
            </a:r>
            <a:r>
              <a:rPr lang="en-US" sz="2000" dirty="0" smtClean="0"/>
              <a:t>will </a:t>
            </a:r>
            <a:r>
              <a:rPr lang="en-US" sz="2000" dirty="0"/>
              <a:t>be fully and properly implemented, including using a saw with an integrated water delivery system that delivers a steady stream of water to the cutting blade. </a:t>
            </a:r>
            <a:endParaRPr lang="en-US" sz="2000" dirty="0" smtClean="0"/>
          </a:p>
          <a:p>
            <a:pPr marL="0" indent="0">
              <a:buNone/>
            </a:pPr>
            <a:r>
              <a:rPr lang="en-US" sz="2000" dirty="0" smtClean="0"/>
              <a:t>The </a:t>
            </a:r>
            <a:r>
              <a:rPr lang="en-US" sz="2000" dirty="0"/>
              <a:t>saw operator will make sure that enough water for the saw is available before starting to cut, and that a steady stream of water can be seen while cutting. The operator will change water, when needed, to maintain flow of water to the blade. </a:t>
            </a:r>
            <a:endParaRPr lang="en-US" sz="2000" dirty="0" smtClean="0"/>
          </a:p>
          <a:p>
            <a:pPr marL="0" indent="0">
              <a:buNone/>
            </a:pPr>
            <a:r>
              <a:rPr lang="en-US" sz="2000" dirty="0" smtClean="0"/>
              <a:t>Use </a:t>
            </a:r>
            <a:r>
              <a:rPr lang="en-US" sz="2000" dirty="0"/>
              <a:t>the stationary masonry saw in accordance with manufacturer’s instructions to minimize the release of visible dust. Inspect dust controls daily to make sure they are functioning properly. Stop work and adjust controls if you see an increase in visible dust. </a:t>
            </a:r>
          </a:p>
          <a:p>
            <a:pPr marL="0" indent="0">
              <a:buNone/>
            </a:pPr>
            <a:r>
              <a:rPr lang="en-US" sz="2400" dirty="0" smtClean="0">
                <a:solidFill>
                  <a:srgbClr val="FF0000"/>
                </a:solidFill>
              </a:rPr>
              <a:t>		Respiratory </a:t>
            </a:r>
            <a:r>
              <a:rPr lang="en-US" sz="2400" dirty="0">
                <a:solidFill>
                  <a:srgbClr val="FF0000"/>
                </a:solidFill>
              </a:rPr>
              <a:t>protection is not required. </a:t>
            </a:r>
          </a:p>
        </p:txBody>
      </p:sp>
    </p:spTree>
    <p:extLst>
      <p:ext uri="{BB962C8B-B14F-4D97-AF65-F5344CB8AC3E}">
        <p14:creationId xmlns:p14="http://schemas.microsoft.com/office/powerpoint/2010/main" val="220836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807034" y="486888"/>
            <a:ext cx="617518" cy="427512"/>
          </a:xfrm>
        </p:spPr>
        <p:txBody>
          <a:bodyPr/>
          <a:lstStyle/>
          <a:p>
            <a:r>
              <a:rPr lang="en-US" sz="800" dirty="0" smtClean="0">
                <a:solidFill>
                  <a:schemeClr val="tx1"/>
                </a:solidFill>
              </a:rPr>
              <a:t>Schedule</a:t>
            </a:r>
            <a:endParaRPr lang="en-US" sz="800" dirty="0">
              <a:solidFill>
                <a:schemeClr val="tx1"/>
              </a:solidFill>
            </a:endParaRPr>
          </a:p>
        </p:txBody>
      </p:sp>
    </p:spTree>
    <p:extLst>
      <p:ext uri="{BB962C8B-B14F-4D97-AF65-F5344CB8AC3E}">
        <p14:creationId xmlns:p14="http://schemas.microsoft.com/office/powerpoint/2010/main" val="41362368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OSHA ACT, Silica Standard, Table 1, and </a:t>
            </a:r>
            <a:r>
              <a:rPr lang="en-US" sz="3200" b="1" dirty="0" smtClean="0"/>
              <a:t>Overview  </a:t>
            </a:r>
            <a:endParaRPr lang="en-US" sz="3200" dirty="0"/>
          </a:p>
        </p:txBody>
      </p:sp>
      <p:sp>
        <p:nvSpPr>
          <p:cNvPr id="3" name="Content Placeholder 2"/>
          <p:cNvSpPr>
            <a:spLocks noGrp="1"/>
          </p:cNvSpPr>
          <p:nvPr>
            <p:ph idx="1"/>
          </p:nvPr>
        </p:nvSpPr>
        <p:spPr>
          <a:xfrm>
            <a:off x="217339" y="2136618"/>
            <a:ext cx="8564562" cy="3078178"/>
          </a:xfrm>
        </p:spPr>
        <p:txBody>
          <a:bodyPr/>
          <a:lstStyle/>
          <a:p>
            <a:r>
              <a:rPr lang="en-US" sz="2800" dirty="0"/>
              <a:t>The plan must include a description of the housekeeping methods used to limit employee exposure to respirable crystalline silica. </a:t>
            </a:r>
            <a:endParaRPr lang="en-US" sz="2800" dirty="0" smtClean="0"/>
          </a:p>
          <a:p>
            <a:pPr marL="0" indent="0">
              <a:buNone/>
            </a:pPr>
            <a:endParaRPr lang="en-US" sz="2800" dirty="0"/>
          </a:p>
          <a:p>
            <a:r>
              <a:rPr lang="en-US" sz="2800" dirty="0"/>
              <a:t>While employees are cleaning, dust can become airborne and expose them to silica.</a:t>
            </a:r>
          </a:p>
        </p:txBody>
      </p:sp>
    </p:spTree>
    <p:extLst>
      <p:ext uri="{BB962C8B-B14F-4D97-AF65-F5344CB8AC3E}">
        <p14:creationId xmlns:p14="http://schemas.microsoft.com/office/powerpoint/2010/main" val="62200821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sz="3200" dirty="0"/>
          </a:p>
        </p:txBody>
      </p:sp>
      <p:sp>
        <p:nvSpPr>
          <p:cNvPr id="3" name="Content Placeholder 2"/>
          <p:cNvSpPr>
            <a:spLocks noGrp="1"/>
          </p:cNvSpPr>
          <p:nvPr>
            <p:ph idx="1"/>
          </p:nvPr>
        </p:nvSpPr>
        <p:spPr>
          <a:xfrm>
            <a:off x="387298" y="2136775"/>
            <a:ext cx="8564562" cy="3502025"/>
          </a:xfrm>
        </p:spPr>
        <p:txBody>
          <a:bodyPr/>
          <a:lstStyle/>
          <a:p>
            <a:pPr>
              <a:buFont typeface="Arial" panose="020B0604020202020204" pitchFamily="34" charset="0"/>
              <a:buChar char="•"/>
            </a:pPr>
            <a:r>
              <a:rPr lang="en-US" sz="2800" dirty="0"/>
              <a:t>The plan must include a description of the procedures used to restrict access to work areas, when necessary, to limit the number of employees exposed to respirable crystalline silica and the levels to which they are exposed, including exposures generated by other employers or self-employed workers. </a:t>
            </a:r>
          </a:p>
        </p:txBody>
      </p:sp>
    </p:spTree>
    <p:extLst>
      <p:ext uri="{BB962C8B-B14F-4D97-AF65-F5344CB8AC3E}">
        <p14:creationId xmlns:p14="http://schemas.microsoft.com/office/powerpoint/2010/main" val="20323447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sz="3200" dirty="0"/>
          </a:p>
        </p:txBody>
      </p:sp>
      <p:sp>
        <p:nvSpPr>
          <p:cNvPr id="3" name="Content Placeholder 2"/>
          <p:cNvSpPr>
            <a:spLocks noGrp="1"/>
          </p:cNvSpPr>
          <p:nvPr>
            <p:ph idx="1"/>
          </p:nvPr>
        </p:nvSpPr>
        <p:spPr>
          <a:xfrm>
            <a:off x="262607" y="1575301"/>
            <a:ext cx="8564562" cy="4721225"/>
          </a:xfrm>
        </p:spPr>
        <p:txBody>
          <a:bodyPr/>
          <a:lstStyle/>
          <a:p>
            <a:pPr marL="0" indent="0">
              <a:buNone/>
            </a:pPr>
            <a:r>
              <a:rPr lang="en-US" sz="2800" b="1" dirty="0"/>
              <a:t>The housekeeping section of the plan must describe how the employer restricts access to prevent exposures, such as</a:t>
            </a:r>
            <a:r>
              <a:rPr lang="en-US" sz="2800" dirty="0"/>
              <a:t>: </a:t>
            </a:r>
          </a:p>
          <a:p>
            <a:r>
              <a:rPr lang="en-US" sz="2800" dirty="0"/>
              <a:t>Scheduling certain tasks when others are not around; </a:t>
            </a:r>
          </a:p>
          <a:p>
            <a:r>
              <a:rPr lang="en-US" sz="2800" dirty="0"/>
              <a:t>Telling employees to stay out of areas where dust is generated; </a:t>
            </a:r>
          </a:p>
          <a:p>
            <a:r>
              <a:rPr lang="en-US" sz="2800" dirty="0"/>
              <a:t>Moving employees to an area where they are not exposed to dust, or ;</a:t>
            </a:r>
          </a:p>
          <a:p>
            <a:r>
              <a:rPr lang="en-US" sz="2800" dirty="0"/>
              <a:t>Posting warning signs.</a:t>
            </a:r>
          </a:p>
        </p:txBody>
      </p:sp>
    </p:spTree>
    <p:extLst>
      <p:ext uri="{BB962C8B-B14F-4D97-AF65-F5344CB8AC3E}">
        <p14:creationId xmlns:p14="http://schemas.microsoft.com/office/powerpoint/2010/main" val="131826834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sz="3200" dirty="0"/>
          </a:p>
        </p:txBody>
      </p:sp>
      <p:sp>
        <p:nvSpPr>
          <p:cNvPr id="3" name="Content Placeholder 2"/>
          <p:cNvSpPr>
            <a:spLocks noGrp="1"/>
          </p:cNvSpPr>
          <p:nvPr>
            <p:ph idx="1"/>
          </p:nvPr>
        </p:nvSpPr>
        <p:spPr>
          <a:xfrm>
            <a:off x="217339" y="2136776"/>
            <a:ext cx="8564562" cy="3766084"/>
          </a:xfrm>
        </p:spPr>
        <p:txBody>
          <a:bodyPr/>
          <a:lstStyle/>
          <a:p>
            <a:pPr>
              <a:buFont typeface="Arial" panose="020B0604020202020204" pitchFamily="34" charset="0"/>
              <a:buChar char="•"/>
            </a:pPr>
            <a:r>
              <a:rPr lang="en-US" sz="2800" dirty="0"/>
              <a:t>The employer or competent person must also restrict access, when needed, for exposures generated by another employer or self employed person. </a:t>
            </a:r>
          </a:p>
          <a:p>
            <a:pPr>
              <a:buFont typeface="Arial" panose="020B0604020202020204" pitchFamily="34" charset="0"/>
              <a:buChar char="•"/>
            </a:pPr>
            <a:r>
              <a:rPr lang="en-US" sz="2800" dirty="0"/>
              <a:t>Such a situation might occur if the other employer of self-employed person is conducting a task that generates clearly visible dust.</a:t>
            </a:r>
          </a:p>
        </p:txBody>
      </p:sp>
    </p:spTree>
    <p:extLst>
      <p:ext uri="{BB962C8B-B14F-4D97-AF65-F5344CB8AC3E}">
        <p14:creationId xmlns:p14="http://schemas.microsoft.com/office/powerpoint/2010/main" val="183598356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sz="3200" dirty="0"/>
          </a:p>
        </p:txBody>
      </p:sp>
      <p:sp>
        <p:nvSpPr>
          <p:cNvPr id="3" name="Content Placeholder 2"/>
          <p:cNvSpPr>
            <a:spLocks noGrp="1"/>
          </p:cNvSpPr>
          <p:nvPr>
            <p:ph idx="1"/>
          </p:nvPr>
        </p:nvSpPr>
        <p:spPr>
          <a:xfrm>
            <a:off x="198684" y="2103969"/>
            <a:ext cx="8564562" cy="3277356"/>
          </a:xfrm>
        </p:spPr>
        <p:txBody>
          <a:bodyPr/>
          <a:lstStyle/>
          <a:p>
            <a:pPr>
              <a:buFont typeface="Arial" panose="020B0604020202020204" pitchFamily="34" charset="0"/>
              <a:buChar char="•"/>
            </a:pPr>
            <a:r>
              <a:rPr lang="en-US" sz="2800" dirty="0"/>
              <a:t>The respirable crystalline silica standard requires employers to review and evaluate the effectiveness of the written exposure control plan at least once a year and update it as necessary. </a:t>
            </a:r>
          </a:p>
        </p:txBody>
      </p:sp>
    </p:spTree>
    <p:extLst>
      <p:ext uri="{BB962C8B-B14F-4D97-AF65-F5344CB8AC3E}">
        <p14:creationId xmlns:p14="http://schemas.microsoft.com/office/powerpoint/2010/main" val="7084339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sz="3200" dirty="0"/>
          </a:p>
        </p:txBody>
      </p:sp>
      <p:sp>
        <p:nvSpPr>
          <p:cNvPr id="3" name="Content Placeholder 2"/>
          <p:cNvSpPr>
            <a:spLocks noGrp="1"/>
          </p:cNvSpPr>
          <p:nvPr>
            <p:ph idx="1"/>
          </p:nvPr>
        </p:nvSpPr>
        <p:spPr>
          <a:xfrm>
            <a:off x="262607" y="1575301"/>
            <a:ext cx="8564562" cy="4721225"/>
          </a:xfrm>
        </p:spPr>
        <p:txBody>
          <a:bodyPr/>
          <a:lstStyle/>
          <a:p>
            <a:pPr marL="0" indent="0">
              <a:buNone/>
            </a:pPr>
            <a:r>
              <a:rPr lang="en-US" sz="2800" dirty="0"/>
              <a:t>Employers must allow the written exposure control plan to be viewed or copied by each employee covered by the standard, their designated representative, and representatives from OSHA or NIOSH, upon request. </a:t>
            </a:r>
          </a:p>
        </p:txBody>
      </p:sp>
    </p:spTree>
    <p:extLst>
      <p:ext uri="{BB962C8B-B14F-4D97-AF65-F5344CB8AC3E}">
        <p14:creationId xmlns:p14="http://schemas.microsoft.com/office/powerpoint/2010/main" val="374637570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sz="3200" dirty="0"/>
          </a:p>
        </p:txBody>
      </p:sp>
      <p:sp>
        <p:nvSpPr>
          <p:cNvPr id="3" name="Content Placeholder 2"/>
          <p:cNvSpPr>
            <a:spLocks noGrp="1"/>
          </p:cNvSpPr>
          <p:nvPr>
            <p:ph idx="1"/>
          </p:nvPr>
        </p:nvSpPr>
        <p:spPr>
          <a:xfrm>
            <a:off x="250576" y="1491080"/>
            <a:ext cx="8564562" cy="4721225"/>
          </a:xfrm>
        </p:spPr>
        <p:txBody>
          <a:bodyPr/>
          <a:lstStyle/>
          <a:p>
            <a:pPr marL="0" indent="0">
              <a:buNone/>
            </a:pPr>
            <a:r>
              <a:rPr lang="en-US" sz="2800" b="1" dirty="0"/>
              <a:t>Competent Person Requirements: </a:t>
            </a:r>
          </a:p>
          <a:p>
            <a:pPr marL="0" indent="0">
              <a:buNone/>
            </a:pPr>
            <a:r>
              <a:rPr lang="en-US" sz="2800" dirty="0"/>
              <a:t>The employer must designate a competent person to frequently and regularly inspect job sites, materials, and equipment to implement the written exposure control plan. A competent person is someone who: </a:t>
            </a:r>
          </a:p>
          <a:p>
            <a:r>
              <a:rPr lang="en-US" sz="2800" dirty="0"/>
              <a:t>Can identify existing and foreseeable respirable crystalline silica hazards; </a:t>
            </a:r>
          </a:p>
          <a:p>
            <a:r>
              <a:rPr lang="en-US" sz="2800" dirty="0"/>
              <a:t>Is authorized to promptly eliminate or minimize silica hazards; and </a:t>
            </a:r>
          </a:p>
          <a:p>
            <a:r>
              <a:rPr lang="en-US" sz="2800" dirty="0"/>
              <a:t>Has the knowledge and ability to implement the written exposure control plan. </a:t>
            </a:r>
          </a:p>
        </p:txBody>
      </p:sp>
    </p:spTree>
    <p:extLst>
      <p:ext uri="{BB962C8B-B14F-4D97-AF65-F5344CB8AC3E}">
        <p14:creationId xmlns:p14="http://schemas.microsoft.com/office/powerpoint/2010/main" val="168537690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sz="3200" dirty="0"/>
          </a:p>
        </p:txBody>
      </p:sp>
      <p:sp>
        <p:nvSpPr>
          <p:cNvPr id="3" name="Content Placeholder 2"/>
          <p:cNvSpPr>
            <a:spLocks noGrp="1"/>
          </p:cNvSpPr>
          <p:nvPr>
            <p:ph idx="1"/>
          </p:nvPr>
        </p:nvSpPr>
        <p:spPr>
          <a:xfrm>
            <a:off x="235447" y="2317686"/>
            <a:ext cx="8564562" cy="3358838"/>
          </a:xfrm>
        </p:spPr>
        <p:txBody>
          <a:bodyPr/>
          <a:lstStyle/>
          <a:p>
            <a:pPr>
              <a:buFont typeface="Arial" panose="020B0604020202020204" pitchFamily="34" charset="0"/>
              <a:buChar char="•"/>
            </a:pPr>
            <a:r>
              <a:rPr lang="en-US" sz="2800" dirty="0"/>
              <a:t>The standard does not require specific training for a competent person. </a:t>
            </a:r>
            <a:endParaRPr lang="en-US" sz="2800" dirty="0" smtClean="0"/>
          </a:p>
          <a:p>
            <a:pPr marL="0" indent="0">
              <a:buNone/>
            </a:pPr>
            <a:endParaRPr lang="en-US" sz="2800" dirty="0" smtClean="0"/>
          </a:p>
          <a:p>
            <a:pPr>
              <a:buFont typeface="Arial" panose="020B0604020202020204" pitchFamily="34" charset="0"/>
              <a:buChar char="•"/>
            </a:pPr>
            <a:r>
              <a:rPr lang="en-US" sz="2800" dirty="0" smtClean="0"/>
              <a:t>The </a:t>
            </a:r>
            <a:r>
              <a:rPr lang="en-US" sz="2800" dirty="0"/>
              <a:t>employer is responsible for determining what training is necessary to provide the knowledge and ability for his or her competent person to implement the written exposure control plan. </a:t>
            </a:r>
          </a:p>
        </p:txBody>
      </p:sp>
    </p:spTree>
    <p:extLst>
      <p:ext uri="{BB962C8B-B14F-4D97-AF65-F5344CB8AC3E}">
        <p14:creationId xmlns:p14="http://schemas.microsoft.com/office/powerpoint/2010/main" val="231643504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sz="3200" dirty="0"/>
          </a:p>
        </p:txBody>
      </p:sp>
      <p:sp>
        <p:nvSpPr>
          <p:cNvPr id="3" name="Content Placeholder 2"/>
          <p:cNvSpPr>
            <a:spLocks noGrp="1"/>
          </p:cNvSpPr>
          <p:nvPr>
            <p:ph idx="1"/>
          </p:nvPr>
        </p:nvSpPr>
        <p:spPr>
          <a:xfrm>
            <a:off x="253554" y="1919334"/>
            <a:ext cx="8564562" cy="4463360"/>
          </a:xfrm>
        </p:spPr>
        <p:txBody>
          <a:bodyPr/>
          <a:lstStyle/>
          <a:p>
            <a:pPr>
              <a:buFont typeface="Arial" panose="020B0604020202020204" pitchFamily="34" charset="0"/>
              <a:buChar char="•"/>
            </a:pPr>
            <a:r>
              <a:rPr lang="en-US" sz="2800" dirty="0"/>
              <a:t>The standard </a:t>
            </a:r>
            <a:r>
              <a:rPr lang="en-US" sz="2800" u="sng" dirty="0"/>
              <a:t>specifies</a:t>
            </a:r>
            <a:r>
              <a:rPr lang="en-US" sz="2800" dirty="0"/>
              <a:t> which employees must be offered </a:t>
            </a:r>
            <a:r>
              <a:rPr lang="en-US" sz="2800" b="1" dirty="0"/>
              <a:t>medical surveillance</a:t>
            </a:r>
            <a:r>
              <a:rPr lang="en-US" sz="2800" dirty="0"/>
              <a:t>, when and how often the examinations must offered, and the </a:t>
            </a:r>
            <a:r>
              <a:rPr lang="en-US" sz="2800" u="sng" dirty="0"/>
              <a:t>tests</a:t>
            </a:r>
            <a:r>
              <a:rPr lang="en-US" sz="2800" dirty="0"/>
              <a:t> that make up medical examinations. </a:t>
            </a:r>
          </a:p>
          <a:p>
            <a:pPr>
              <a:buFont typeface="Arial" panose="020B0604020202020204" pitchFamily="34" charset="0"/>
              <a:buChar char="•"/>
            </a:pPr>
            <a:r>
              <a:rPr lang="en-US" sz="2800" dirty="0"/>
              <a:t>The standard also specifies the </a:t>
            </a:r>
            <a:r>
              <a:rPr lang="en-US" sz="2800" u="sng" dirty="0"/>
              <a:t>information that the employer must give to the physician or other licensed health care professional </a:t>
            </a:r>
            <a:r>
              <a:rPr lang="en-US" sz="2800" dirty="0"/>
              <a:t>(PLHCP) who conducts the examinations and the information that the employer must ensure that the </a:t>
            </a:r>
            <a:r>
              <a:rPr lang="en-US" sz="2800" u="sng" dirty="0"/>
              <a:t>PLHCP provides to the employee and employer</a:t>
            </a:r>
            <a:r>
              <a:rPr lang="en-US" sz="2800" dirty="0"/>
              <a:t>.</a:t>
            </a:r>
          </a:p>
        </p:txBody>
      </p:sp>
    </p:spTree>
    <p:extLst>
      <p:ext uri="{BB962C8B-B14F-4D97-AF65-F5344CB8AC3E}">
        <p14:creationId xmlns:p14="http://schemas.microsoft.com/office/powerpoint/2010/main" val="335262140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sz="3200" dirty="0"/>
          </a:p>
        </p:txBody>
      </p:sp>
      <p:sp>
        <p:nvSpPr>
          <p:cNvPr id="3" name="Content Placeholder 2"/>
          <p:cNvSpPr>
            <a:spLocks noGrp="1"/>
          </p:cNvSpPr>
          <p:nvPr>
            <p:ph idx="1"/>
          </p:nvPr>
        </p:nvSpPr>
        <p:spPr>
          <a:xfrm>
            <a:off x="262607" y="1575301"/>
            <a:ext cx="8564562" cy="4721225"/>
          </a:xfrm>
        </p:spPr>
        <p:txBody>
          <a:bodyPr/>
          <a:lstStyle/>
          <a:p>
            <a:pPr marL="0" indent="0">
              <a:buNone/>
            </a:pPr>
            <a:r>
              <a:rPr lang="en-US" sz="2800" b="1" dirty="0"/>
              <a:t>Examples of Respiratory Protection Requirements for Employees who do more than one Table 1 Task</a:t>
            </a:r>
          </a:p>
          <a:p>
            <a:pPr marL="0" indent="0">
              <a:buNone/>
            </a:pPr>
            <a:r>
              <a:rPr lang="en-US" sz="2400" dirty="0"/>
              <a:t>An employer anticipates that an employee will use a handheld grinder on a concrete wall outdoors for 3 hours and then use a chipping hammer outdoors for 2 hours (total Table 1 task duration of 5 hours per shift). The employer looks in </a:t>
            </a:r>
            <a:r>
              <a:rPr lang="en-US" sz="2400"/>
              <a:t>the “&lt; </a:t>
            </a:r>
            <a:r>
              <a:rPr lang="en-US" sz="2400" dirty="0"/>
              <a:t>4 hour/shift” column for each task to determine that no respiratory protection is required during use of the handheld grinder outdoors, but a respirator with an APF of 10 is required during use of the chipping hammer outdoors.</a:t>
            </a:r>
          </a:p>
        </p:txBody>
      </p:sp>
    </p:spTree>
    <p:extLst>
      <p:ext uri="{BB962C8B-B14F-4D97-AF65-F5344CB8AC3E}">
        <p14:creationId xmlns:p14="http://schemas.microsoft.com/office/powerpoint/2010/main" val="37001348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1: Introduction (continued)   </a:t>
            </a:r>
            <a:endParaRPr lang="en-US" sz="3200" dirty="0"/>
          </a:p>
        </p:txBody>
      </p:sp>
      <p:sp>
        <p:nvSpPr>
          <p:cNvPr id="3" name="Content Placeholder 2"/>
          <p:cNvSpPr>
            <a:spLocks noGrp="1"/>
          </p:cNvSpPr>
          <p:nvPr>
            <p:ph idx="1"/>
          </p:nvPr>
        </p:nvSpPr>
        <p:spPr/>
        <p:txBody>
          <a:bodyPr/>
          <a:lstStyle/>
          <a:p>
            <a:pPr lvl="0"/>
            <a:r>
              <a:rPr lang="en-US" sz="3200" dirty="0"/>
              <a:t>Pre-test   </a:t>
            </a:r>
          </a:p>
          <a:p>
            <a:endParaRPr lang="en-US" dirty="0"/>
          </a:p>
        </p:txBody>
      </p:sp>
    </p:spTree>
    <p:extLst>
      <p:ext uri="{BB962C8B-B14F-4D97-AF65-F5344CB8AC3E}">
        <p14:creationId xmlns:p14="http://schemas.microsoft.com/office/powerpoint/2010/main" val="398207438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a:t>
            </a:r>
            <a:r>
              <a:rPr lang="en-US" sz="3200" b="1" dirty="0" smtClean="0"/>
              <a:t> Standard</a:t>
            </a:r>
            <a:r>
              <a:rPr lang="en-US" sz="3200" b="1" dirty="0"/>
              <a:t>, Table 1, and </a:t>
            </a:r>
            <a:r>
              <a:rPr lang="en-US" sz="3200" b="1" dirty="0" smtClean="0"/>
              <a:t>Overview                                                  </a:t>
            </a:r>
            <a:endParaRPr lang="en-US" sz="3200" dirty="0"/>
          </a:p>
        </p:txBody>
      </p:sp>
      <p:sp>
        <p:nvSpPr>
          <p:cNvPr id="3" name="Content Placeholder 2"/>
          <p:cNvSpPr>
            <a:spLocks noGrp="1"/>
          </p:cNvSpPr>
          <p:nvPr>
            <p:ph idx="1"/>
          </p:nvPr>
        </p:nvSpPr>
        <p:spPr>
          <a:xfrm>
            <a:off x="262607" y="1575302"/>
            <a:ext cx="8564562" cy="3721094"/>
          </a:xfrm>
        </p:spPr>
        <p:txBody>
          <a:bodyPr/>
          <a:lstStyle/>
          <a:p>
            <a:pPr marL="0" indent="0">
              <a:buNone/>
            </a:pPr>
            <a:r>
              <a:rPr lang="en-US" sz="2800" b="1" dirty="0"/>
              <a:t>Examples of Respiratory Protection Requirements for Employees who do more than one Table 1 Task</a:t>
            </a:r>
          </a:p>
          <a:p>
            <a:pPr marL="0" indent="0">
              <a:buNone/>
            </a:pPr>
            <a:r>
              <a:rPr lang="en-US" sz="2000" dirty="0"/>
              <a:t>An employer anticipates that an employee will use a handheld grinder on a concrete wall outdoors for 3 hours and then use a chipping hammer outdoors for 2 hours (total Table 1 task duration of 5 hours per shift). The employer looks in the “&lt; 4 hour/shift” column for each task to determine that no respiratory protection is required during use of the handheld grinder outdoors, but a respirator with an APF of 10 is required during use of the chipping hammer outdoors.</a:t>
            </a:r>
          </a:p>
        </p:txBody>
      </p:sp>
      <p:sp>
        <p:nvSpPr>
          <p:cNvPr id="4" name="TextBox 3"/>
          <p:cNvSpPr txBox="1"/>
          <p:nvPr/>
        </p:nvSpPr>
        <p:spPr>
          <a:xfrm>
            <a:off x="2907281" y="5470877"/>
            <a:ext cx="3108960" cy="461665"/>
          </a:xfrm>
          <a:prstGeom prst="rect">
            <a:avLst/>
          </a:prstGeom>
          <a:noFill/>
        </p:spPr>
        <p:txBody>
          <a:bodyPr wrap="square" rtlCol="0">
            <a:spAutoFit/>
          </a:bodyPr>
          <a:lstStyle/>
          <a:p>
            <a:r>
              <a:rPr lang="en-US" b="1" dirty="0">
                <a:solidFill>
                  <a:srgbClr val="FF0000"/>
                </a:solidFill>
              </a:rPr>
              <a:t>Yes, this is correct</a:t>
            </a:r>
          </a:p>
        </p:txBody>
      </p:sp>
    </p:spTree>
    <p:extLst>
      <p:ext uri="{BB962C8B-B14F-4D97-AF65-F5344CB8AC3E}">
        <p14:creationId xmlns:p14="http://schemas.microsoft.com/office/powerpoint/2010/main" val="121519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sz="3200" dirty="0"/>
          </a:p>
        </p:txBody>
      </p:sp>
      <p:sp>
        <p:nvSpPr>
          <p:cNvPr id="3" name="Content Placeholder 2"/>
          <p:cNvSpPr>
            <a:spLocks noGrp="1"/>
          </p:cNvSpPr>
          <p:nvPr>
            <p:ph idx="1"/>
          </p:nvPr>
        </p:nvSpPr>
        <p:spPr>
          <a:xfrm>
            <a:off x="262607" y="1575301"/>
            <a:ext cx="8564562" cy="4721225"/>
          </a:xfrm>
        </p:spPr>
        <p:txBody>
          <a:bodyPr/>
          <a:lstStyle/>
          <a:p>
            <a:pPr marL="0" indent="0">
              <a:buNone/>
            </a:pPr>
            <a:r>
              <a:rPr lang="en-US" sz="2800" b="1" dirty="0"/>
              <a:t>Examples of Respiratory Protection Requirements for Employees who do more than one Table 1 Task</a:t>
            </a:r>
          </a:p>
          <a:p>
            <a:pPr marL="0" indent="0">
              <a:buNone/>
            </a:pPr>
            <a:endParaRPr lang="en-US" sz="2800" dirty="0"/>
          </a:p>
        </p:txBody>
      </p:sp>
      <p:sp>
        <p:nvSpPr>
          <p:cNvPr id="4" name="Rectangle 3"/>
          <p:cNvSpPr/>
          <p:nvPr/>
        </p:nvSpPr>
        <p:spPr>
          <a:xfrm>
            <a:off x="262607" y="3012554"/>
            <a:ext cx="8466222" cy="3416320"/>
          </a:xfrm>
          <a:prstGeom prst="rect">
            <a:avLst/>
          </a:prstGeom>
        </p:spPr>
        <p:txBody>
          <a:bodyPr wrap="square">
            <a:spAutoFit/>
          </a:bodyPr>
          <a:lstStyle/>
          <a:p>
            <a:r>
              <a:rPr lang="en-US" dirty="0"/>
              <a:t>An employer anticipates that an employee will use a stationary masonry saw to cut bricks for 1 hour and use a handheld power saw to cut concrete indoors for 1 hour over the course of a shift (total Table 1 task duration of two hours per shift). The employer looks in the “≤ 4 hour/shift” column for each task to determine that no respiratory protection is required during use of the stationary masonry saw, but a respirator with an APF of 10 is required during use of the handheld power saw indoors. </a:t>
            </a:r>
          </a:p>
        </p:txBody>
      </p:sp>
    </p:spTree>
    <p:extLst>
      <p:ext uri="{BB962C8B-B14F-4D97-AF65-F5344CB8AC3E}">
        <p14:creationId xmlns:p14="http://schemas.microsoft.com/office/powerpoint/2010/main" val="49946727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a:t>
            </a:r>
            <a:r>
              <a:rPr lang="en-US" sz="3200" b="1" dirty="0" smtClean="0"/>
              <a:t> Standard</a:t>
            </a:r>
            <a:r>
              <a:rPr lang="en-US" sz="3200" b="1" dirty="0"/>
              <a:t>, Table 1, and </a:t>
            </a:r>
            <a:r>
              <a:rPr lang="en-US" sz="3200" b="1" dirty="0" smtClean="0"/>
              <a:t>Overview                                                    </a:t>
            </a:r>
            <a:endParaRPr lang="en-US" sz="3200" dirty="0"/>
          </a:p>
        </p:txBody>
      </p:sp>
      <p:sp>
        <p:nvSpPr>
          <p:cNvPr id="3" name="Content Placeholder 2"/>
          <p:cNvSpPr>
            <a:spLocks noGrp="1"/>
          </p:cNvSpPr>
          <p:nvPr>
            <p:ph idx="1"/>
          </p:nvPr>
        </p:nvSpPr>
        <p:spPr>
          <a:xfrm>
            <a:off x="262607" y="1575302"/>
            <a:ext cx="8564562" cy="3684022"/>
          </a:xfrm>
        </p:spPr>
        <p:txBody>
          <a:bodyPr/>
          <a:lstStyle/>
          <a:p>
            <a:pPr marL="0" indent="0">
              <a:buNone/>
            </a:pPr>
            <a:r>
              <a:rPr lang="en-US" sz="2800" b="1" dirty="0"/>
              <a:t>Examples of Respiratory Protection Requirements for Employees who do more than one Table 1 Task</a:t>
            </a:r>
          </a:p>
          <a:p>
            <a:pPr marL="0" indent="0">
              <a:buNone/>
            </a:pPr>
            <a:endParaRPr lang="en-US" sz="2800" dirty="0"/>
          </a:p>
        </p:txBody>
      </p:sp>
      <p:sp>
        <p:nvSpPr>
          <p:cNvPr id="4" name="Rectangle 3"/>
          <p:cNvSpPr/>
          <p:nvPr/>
        </p:nvSpPr>
        <p:spPr>
          <a:xfrm>
            <a:off x="262607" y="3012554"/>
            <a:ext cx="8466222" cy="2246769"/>
          </a:xfrm>
          <a:prstGeom prst="rect">
            <a:avLst/>
          </a:prstGeom>
        </p:spPr>
        <p:txBody>
          <a:bodyPr wrap="square">
            <a:spAutoFit/>
          </a:bodyPr>
          <a:lstStyle/>
          <a:p>
            <a:r>
              <a:rPr lang="en-US" sz="2000" dirty="0"/>
              <a:t>An employer anticipates that an employee will use a stationary masonry saw to cut bricks for 1 hour and use a handheld power saw to cut concrete indoors for 1 hour over the course of a shift (total Table 1 task duration of two hours per shift). The employer looks in the “≤ 4 hour/shift” column for each task to determine that no respiratory protection is required during use of the stationary masonry saw, but a respirator with an APF of 10 is required during use of the handheld power saw indoors. </a:t>
            </a:r>
          </a:p>
        </p:txBody>
      </p:sp>
      <p:sp>
        <p:nvSpPr>
          <p:cNvPr id="5" name="TextBox 4"/>
          <p:cNvSpPr txBox="1"/>
          <p:nvPr/>
        </p:nvSpPr>
        <p:spPr>
          <a:xfrm>
            <a:off x="4178287" y="5585322"/>
            <a:ext cx="2669898" cy="461665"/>
          </a:xfrm>
          <a:prstGeom prst="rect">
            <a:avLst/>
          </a:prstGeom>
          <a:noFill/>
        </p:spPr>
        <p:txBody>
          <a:bodyPr wrap="none" rtlCol="0">
            <a:spAutoFit/>
          </a:bodyPr>
          <a:lstStyle/>
          <a:p>
            <a:r>
              <a:rPr lang="en-US" dirty="0">
                <a:solidFill>
                  <a:srgbClr val="FF0000"/>
                </a:solidFill>
              </a:rPr>
              <a:t>Yes, this is correct</a:t>
            </a:r>
          </a:p>
        </p:txBody>
      </p:sp>
    </p:spTree>
    <p:extLst>
      <p:ext uri="{BB962C8B-B14F-4D97-AF65-F5344CB8AC3E}">
        <p14:creationId xmlns:p14="http://schemas.microsoft.com/office/powerpoint/2010/main" val="3686191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sz="3200" dirty="0"/>
          </a:p>
        </p:txBody>
      </p:sp>
      <p:sp>
        <p:nvSpPr>
          <p:cNvPr id="3" name="Content Placeholder 2"/>
          <p:cNvSpPr>
            <a:spLocks noGrp="1"/>
          </p:cNvSpPr>
          <p:nvPr>
            <p:ph idx="1"/>
          </p:nvPr>
        </p:nvSpPr>
        <p:spPr>
          <a:xfrm>
            <a:off x="262607" y="1575301"/>
            <a:ext cx="8564562" cy="4721225"/>
          </a:xfrm>
        </p:spPr>
        <p:txBody>
          <a:bodyPr/>
          <a:lstStyle/>
          <a:p>
            <a:pPr marL="0" indent="0">
              <a:buNone/>
            </a:pPr>
            <a:r>
              <a:rPr lang="en-US" sz="2800" b="1" dirty="0"/>
              <a:t>Examples of Respiratory Protection Requirements for Employees who do more than one Table 1 Task</a:t>
            </a:r>
          </a:p>
          <a:p>
            <a:pPr marL="0" indent="0">
              <a:buNone/>
            </a:pPr>
            <a:endParaRPr lang="en-US" sz="2800" dirty="0"/>
          </a:p>
          <a:p>
            <a:pPr marL="0" indent="0">
              <a:buNone/>
            </a:pPr>
            <a:r>
              <a:rPr lang="en-US" sz="2400" dirty="0"/>
              <a:t>An employer anticipates that an employee will drive a half-lane milling machine for 4 hours and then operate a walk-behind milling machine equipped with an integrated water delivery system for 4 hours (total Table 1 task duration of 8 hours). The employer looks in the “&gt; 4 hour/shift” column for each task to determine that no respiratory protection is required for either task. </a:t>
            </a:r>
          </a:p>
          <a:p>
            <a:pPr marL="0" indent="0">
              <a:buNone/>
            </a:pPr>
            <a:endParaRPr lang="en-US" sz="2800" dirty="0"/>
          </a:p>
        </p:txBody>
      </p:sp>
    </p:spTree>
    <p:extLst>
      <p:ext uri="{BB962C8B-B14F-4D97-AF65-F5344CB8AC3E}">
        <p14:creationId xmlns:p14="http://schemas.microsoft.com/office/powerpoint/2010/main" val="274253177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a:t>
            </a:r>
            <a:r>
              <a:rPr lang="en-US" sz="3200" b="1" dirty="0" smtClean="0"/>
              <a:t>  Standard</a:t>
            </a:r>
            <a:r>
              <a:rPr lang="en-US" sz="3200" b="1" dirty="0"/>
              <a:t>, Table 1, and </a:t>
            </a:r>
            <a:r>
              <a:rPr lang="en-US" sz="3200" b="1" dirty="0" smtClean="0"/>
              <a:t>Overview                                                    </a:t>
            </a:r>
            <a:endParaRPr lang="en-US" sz="3200" dirty="0"/>
          </a:p>
        </p:txBody>
      </p:sp>
      <p:sp>
        <p:nvSpPr>
          <p:cNvPr id="3" name="Content Placeholder 2"/>
          <p:cNvSpPr>
            <a:spLocks noGrp="1"/>
          </p:cNvSpPr>
          <p:nvPr>
            <p:ph idx="1"/>
          </p:nvPr>
        </p:nvSpPr>
        <p:spPr>
          <a:xfrm>
            <a:off x="262607" y="1575301"/>
            <a:ext cx="8564562" cy="3637967"/>
          </a:xfrm>
        </p:spPr>
        <p:txBody>
          <a:bodyPr/>
          <a:lstStyle/>
          <a:p>
            <a:pPr marL="0" indent="0">
              <a:buNone/>
            </a:pPr>
            <a:r>
              <a:rPr lang="en-US" sz="2800" b="1" dirty="0"/>
              <a:t>Examples of Respiratory Protection Requirements for Employees who do more than one Table 1 Task</a:t>
            </a:r>
          </a:p>
          <a:p>
            <a:pPr marL="0" indent="0">
              <a:buNone/>
            </a:pPr>
            <a:endParaRPr lang="en-US" sz="2800" dirty="0"/>
          </a:p>
          <a:p>
            <a:pPr marL="0" indent="0">
              <a:buNone/>
            </a:pPr>
            <a:r>
              <a:rPr lang="en-US" sz="2000" dirty="0"/>
              <a:t>An employer anticipates that an employee will drive a half-lane milling machine for 4 hours and then operate a walk-behind milling machine equipped with an integrated water delivery system for 4 hours (total Table 1 task duration of 8 hours). The employer looks in the “&gt; 4 hour/shift” column for each task to determine that no respiratory protection is required for either task. </a:t>
            </a:r>
          </a:p>
          <a:p>
            <a:pPr marL="0" indent="0">
              <a:buNone/>
            </a:pPr>
            <a:endParaRPr lang="en-US" sz="2800" dirty="0"/>
          </a:p>
        </p:txBody>
      </p:sp>
      <p:sp>
        <p:nvSpPr>
          <p:cNvPr id="4" name="TextBox 3"/>
          <p:cNvSpPr txBox="1"/>
          <p:nvPr/>
        </p:nvSpPr>
        <p:spPr>
          <a:xfrm>
            <a:off x="2830732" y="5618581"/>
            <a:ext cx="2669898" cy="461665"/>
          </a:xfrm>
          <a:prstGeom prst="rect">
            <a:avLst/>
          </a:prstGeom>
          <a:noFill/>
        </p:spPr>
        <p:txBody>
          <a:bodyPr wrap="none" rtlCol="0">
            <a:spAutoFit/>
          </a:bodyPr>
          <a:lstStyle/>
          <a:p>
            <a:r>
              <a:rPr lang="en-US" dirty="0">
                <a:solidFill>
                  <a:srgbClr val="FF0000"/>
                </a:solidFill>
              </a:rPr>
              <a:t>Yes, this is correct</a:t>
            </a:r>
          </a:p>
        </p:txBody>
      </p:sp>
    </p:spTree>
    <p:extLst>
      <p:ext uri="{BB962C8B-B14F-4D97-AF65-F5344CB8AC3E}">
        <p14:creationId xmlns:p14="http://schemas.microsoft.com/office/powerpoint/2010/main" val="386445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sz="3200" dirty="0"/>
          </a:p>
        </p:txBody>
      </p:sp>
      <p:sp>
        <p:nvSpPr>
          <p:cNvPr id="3" name="Content Placeholder 2"/>
          <p:cNvSpPr>
            <a:spLocks noGrp="1"/>
          </p:cNvSpPr>
          <p:nvPr>
            <p:ph idx="1"/>
          </p:nvPr>
        </p:nvSpPr>
        <p:spPr/>
        <p:txBody>
          <a:bodyPr/>
          <a:lstStyle/>
          <a:p>
            <a:r>
              <a:rPr lang="en-US" dirty="0"/>
              <a:t>Summary: </a:t>
            </a:r>
          </a:p>
          <a:p>
            <a:pPr lvl="1"/>
            <a:r>
              <a:rPr lang="en-US" dirty="0"/>
              <a:t>Describe the purpose of the Susan Harwood Training Grant Program</a:t>
            </a:r>
          </a:p>
          <a:p>
            <a:pPr lvl="1"/>
            <a:r>
              <a:rPr lang="en-US" dirty="0"/>
              <a:t>List basic Workers Rights and Employer Responsibilities under the OSH Act</a:t>
            </a:r>
          </a:p>
          <a:p>
            <a:pPr lvl="1"/>
            <a:r>
              <a:rPr lang="en-US" dirty="0"/>
              <a:t>What gives the employees the right to voice safety and health concerns free from retaliation?</a:t>
            </a:r>
          </a:p>
          <a:p>
            <a:pPr lvl="1"/>
            <a:r>
              <a:rPr lang="en-US" dirty="0"/>
              <a:t>Describe How to file a complaint</a:t>
            </a:r>
          </a:p>
          <a:p>
            <a:endParaRPr lang="en-US" dirty="0"/>
          </a:p>
        </p:txBody>
      </p:sp>
    </p:spTree>
    <p:extLst>
      <p:ext uri="{BB962C8B-B14F-4D97-AF65-F5344CB8AC3E}">
        <p14:creationId xmlns:p14="http://schemas.microsoft.com/office/powerpoint/2010/main" val="373577049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sz="3200" dirty="0"/>
          </a:p>
        </p:txBody>
      </p:sp>
      <p:sp>
        <p:nvSpPr>
          <p:cNvPr id="3" name="Content Placeholder 2"/>
          <p:cNvSpPr>
            <a:spLocks noGrp="1"/>
          </p:cNvSpPr>
          <p:nvPr>
            <p:ph idx="1"/>
          </p:nvPr>
        </p:nvSpPr>
        <p:spPr>
          <a:xfrm>
            <a:off x="265585" y="2081701"/>
            <a:ext cx="8564562" cy="4047496"/>
          </a:xfrm>
        </p:spPr>
        <p:txBody>
          <a:bodyPr/>
          <a:lstStyle/>
          <a:p>
            <a:pPr marL="457200" lvl="1" indent="0">
              <a:buNone/>
            </a:pPr>
            <a:r>
              <a:rPr lang="en-US" sz="3600" dirty="0"/>
              <a:t>Summary: </a:t>
            </a:r>
          </a:p>
          <a:p>
            <a:pPr lvl="1"/>
            <a:endParaRPr lang="en-US" dirty="0"/>
          </a:p>
          <a:p>
            <a:pPr lvl="1"/>
            <a:r>
              <a:rPr lang="en-US" dirty="0"/>
              <a:t>What is Respirable</a:t>
            </a:r>
            <a:r>
              <a:rPr lang="en-US" b="1" dirty="0"/>
              <a:t> </a:t>
            </a:r>
            <a:r>
              <a:rPr lang="en-US" dirty="0"/>
              <a:t>Crystalline Silica? </a:t>
            </a:r>
          </a:p>
          <a:p>
            <a:pPr lvl="1"/>
            <a:r>
              <a:rPr lang="en-US" dirty="0"/>
              <a:t>How is </a:t>
            </a:r>
            <a:r>
              <a:rPr lang="en-US" i="1" dirty="0"/>
              <a:t>Table 1</a:t>
            </a:r>
            <a:r>
              <a:rPr lang="en-US" dirty="0"/>
              <a:t> used?  </a:t>
            </a:r>
          </a:p>
          <a:p>
            <a:endParaRPr lang="en-US" dirty="0"/>
          </a:p>
        </p:txBody>
      </p:sp>
    </p:spTree>
    <p:extLst>
      <p:ext uri="{BB962C8B-B14F-4D97-AF65-F5344CB8AC3E}">
        <p14:creationId xmlns:p14="http://schemas.microsoft.com/office/powerpoint/2010/main" val="280846245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Module 2: </a:t>
            </a:r>
            <a:r>
              <a:rPr lang="en-US" sz="3200" b="1" dirty="0"/>
              <a:t>OSH ACT, Silica Standard, Table 1, and </a:t>
            </a:r>
            <a:r>
              <a:rPr lang="en-US" sz="3200" b="1" dirty="0" smtClean="0"/>
              <a:t>Overview                                                           </a:t>
            </a:r>
            <a:endParaRPr lang="en-US" sz="3200" dirty="0"/>
          </a:p>
        </p:txBody>
      </p:sp>
      <p:sp>
        <p:nvSpPr>
          <p:cNvPr id="3" name="Content Placeholder 2"/>
          <p:cNvSpPr>
            <a:spLocks noGrp="1"/>
          </p:cNvSpPr>
          <p:nvPr>
            <p:ph idx="1"/>
          </p:nvPr>
        </p:nvSpPr>
        <p:spPr>
          <a:xfrm>
            <a:off x="202211" y="2519091"/>
            <a:ext cx="8564562" cy="2541796"/>
          </a:xfrm>
        </p:spPr>
        <p:txBody>
          <a:bodyPr/>
          <a:lstStyle/>
          <a:p>
            <a:pPr marL="457200" lvl="1" indent="0" algn="ctr">
              <a:buNone/>
            </a:pPr>
            <a:r>
              <a:rPr lang="en-US" sz="4400" dirty="0"/>
              <a:t>Any Questions</a:t>
            </a:r>
            <a:r>
              <a:rPr lang="en-US" sz="4400" dirty="0" smtClean="0"/>
              <a:t>?</a:t>
            </a:r>
          </a:p>
          <a:p>
            <a:pPr marL="457200" lvl="1" indent="0" algn="ctr">
              <a:buNone/>
            </a:pPr>
            <a:endParaRPr lang="en-US" sz="4400" dirty="0"/>
          </a:p>
          <a:p>
            <a:pPr marL="457200" lvl="1" indent="0" algn="ctr">
              <a:buNone/>
            </a:pPr>
            <a:r>
              <a:rPr lang="en-US" sz="4400" dirty="0" smtClean="0"/>
              <a:t> </a:t>
            </a:r>
            <a:endParaRPr lang="en-US" sz="4400" dirty="0"/>
          </a:p>
          <a:p>
            <a:endParaRPr lang="en-US" dirty="0"/>
          </a:p>
        </p:txBody>
      </p:sp>
    </p:spTree>
    <p:extLst>
      <p:ext uri="{BB962C8B-B14F-4D97-AF65-F5344CB8AC3E}">
        <p14:creationId xmlns:p14="http://schemas.microsoft.com/office/powerpoint/2010/main" val="195467588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ctrTitle"/>
          </p:nvPr>
        </p:nvSpPr>
        <p:spPr>
          <a:xfrm>
            <a:off x="0" y="-1"/>
            <a:ext cx="6772940" cy="1457865"/>
          </a:xfrm>
          <a:solidFill>
            <a:srgbClr val="003300"/>
          </a:solidFill>
        </p:spPr>
        <p:txBody>
          <a:bodyPr/>
          <a:lstStyle/>
          <a:p>
            <a:pPr algn="l" eaLnBrk="1" hangingPunct="1">
              <a:defRPr/>
            </a:pPr>
            <a:r>
              <a:rPr lang="en-US" b="1" dirty="0">
                <a:solidFill>
                  <a:schemeClr val="bg1">
                    <a:lumMod val="20000"/>
                    <a:lumOff val="80000"/>
                  </a:schemeClr>
                </a:solidFill>
              </a:rPr>
              <a:t>USF OTI Education Center</a:t>
            </a:r>
            <a:br>
              <a:rPr lang="en-US" b="1" dirty="0">
                <a:solidFill>
                  <a:schemeClr val="bg1">
                    <a:lumMod val="20000"/>
                    <a:lumOff val="80000"/>
                  </a:schemeClr>
                </a:solidFill>
              </a:rPr>
            </a:br>
            <a:r>
              <a:rPr lang="en-US" altLang="en-US" sz="1800" b="1" dirty="0" err="1">
                <a:solidFill>
                  <a:schemeClr val="bg1">
                    <a:lumMod val="20000"/>
                    <a:lumOff val="80000"/>
                  </a:schemeClr>
                </a:solidFill>
                <a:ea typeface="ＭＳ Ｐゴシック" pitchFamily="34" charset="-128"/>
              </a:rPr>
              <a:t>Respirable</a:t>
            </a:r>
            <a:r>
              <a:rPr lang="en-US" altLang="en-US" sz="1800" b="1" dirty="0">
                <a:solidFill>
                  <a:schemeClr val="bg1">
                    <a:lumMod val="20000"/>
                    <a:lumOff val="80000"/>
                  </a:schemeClr>
                </a:solidFill>
                <a:ea typeface="ＭＳ Ｐゴシック" pitchFamily="34" charset="-128"/>
              </a:rPr>
              <a:t> Silica in the Construction </a:t>
            </a:r>
            <a:r>
              <a:rPr lang="en-US" altLang="en-US" sz="1800" b="1" dirty="0" smtClean="0">
                <a:solidFill>
                  <a:schemeClr val="bg1">
                    <a:lumMod val="20000"/>
                    <a:lumOff val="80000"/>
                  </a:schemeClr>
                </a:solidFill>
                <a:ea typeface="ＭＳ Ｐゴシック" pitchFamily="34" charset="-128"/>
              </a:rPr>
              <a:t>Industry </a:t>
            </a:r>
            <a:endParaRPr lang="en-US" sz="1800" b="1" dirty="0">
              <a:solidFill>
                <a:schemeClr val="bg1">
                  <a:lumMod val="20000"/>
                  <a:lumOff val="80000"/>
                </a:schemeClr>
              </a:solidFill>
            </a:endParaRPr>
          </a:p>
        </p:txBody>
      </p:sp>
      <p:sp>
        <p:nvSpPr>
          <p:cNvPr id="2" name="Rectangle 5"/>
          <p:cNvSpPr>
            <a:spLocks noGrp="1" noChangeArrowheads="1"/>
          </p:cNvSpPr>
          <p:nvPr>
            <p:ph type="subTitle" idx="4294967295"/>
          </p:nvPr>
        </p:nvSpPr>
        <p:spPr>
          <a:xfrm>
            <a:off x="0" y="5924551"/>
            <a:ext cx="9144000" cy="933450"/>
          </a:xfrm>
          <a:solidFill>
            <a:srgbClr val="003300"/>
          </a:solidFill>
        </p:spPr>
        <p:txBody>
          <a:bodyPr anchor="ctr"/>
          <a:lstStyle/>
          <a:p>
            <a:pPr marL="0" indent="0" algn="ctr" eaLnBrk="1" hangingPunct="1">
              <a:lnSpc>
                <a:spcPct val="90000"/>
              </a:lnSpc>
              <a:buFontTx/>
              <a:buNone/>
            </a:pPr>
            <a:r>
              <a:rPr lang="en-US" altLang="en-US" sz="3200" b="1" dirty="0" smtClean="0">
                <a:solidFill>
                  <a:schemeClr val="bg1">
                    <a:lumMod val="20000"/>
                    <a:lumOff val="80000"/>
                  </a:schemeClr>
                </a:solidFill>
                <a:latin typeface="+mj-lt"/>
                <a:ea typeface="ＭＳ Ｐゴシック" pitchFamily="34" charset="-128"/>
              </a:rPr>
              <a:t>Module 3</a:t>
            </a:r>
            <a:endParaRPr lang="en-US" altLang="en-US" sz="3200" b="1" dirty="0">
              <a:solidFill>
                <a:schemeClr val="bg1">
                  <a:lumMod val="20000"/>
                  <a:lumOff val="80000"/>
                </a:schemeClr>
              </a:solidFill>
              <a:latin typeface="+mj-lt"/>
              <a:ea typeface="ＭＳ Ｐゴシック" pitchFamily="34" charset="-128"/>
            </a:endParaRPr>
          </a:p>
        </p:txBody>
      </p:sp>
      <p:pic>
        <p:nvPicPr>
          <p:cNvPr id="8" name="Picture 7" title="Image of a U S F Health logo"/>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468636" y="205539"/>
            <a:ext cx="1528716" cy="942766"/>
          </a:xfrm>
          <a:prstGeom prst="rect">
            <a:avLst/>
          </a:prstGeom>
        </p:spPr>
      </p:pic>
      <p:pic>
        <p:nvPicPr>
          <p:cNvPr id="7" name="Picture 6" descr="Image result for silica respiratory protection"/>
          <p:cNvPicPr/>
          <p:nvPr/>
        </p:nvPicPr>
        <p:blipFill>
          <a:blip r:embed="rId4" cstate="email">
            <a:extLst>
              <a:ext uri="{28A0092B-C50C-407E-A947-70E740481C1C}">
                <a14:useLocalDpi xmlns:a14="http://schemas.microsoft.com/office/drawing/2010/main"/>
              </a:ext>
            </a:extLst>
          </a:blip>
          <a:srcRect/>
          <a:stretch>
            <a:fillRect/>
          </a:stretch>
        </p:blipFill>
        <p:spPr bwMode="auto">
          <a:xfrm>
            <a:off x="924009" y="1457863"/>
            <a:ext cx="7401284" cy="4466687"/>
          </a:xfrm>
          <a:prstGeom prst="rect">
            <a:avLst/>
          </a:prstGeom>
          <a:noFill/>
          <a:ln>
            <a:noFill/>
          </a:ln>
        </p:spPr>
      </p:pic>
    </p:spTree>
    <p:extLst>
      <p:ext uri="{BB962C8B-B14F-4D97-AF65-F5344CB8AC3E}">
        <p14:creationId xmlns:p14="http://schemas.microsoft.com/office/powerpoint/2010/main" val="300097542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3</a:t>
            </a:r>
            <a:endParaRPr lang="en-US" dirty="0"/>
          </a:p>
        </p:txBody>
      </p:sp>
      <p:sp>
        <p:nvSpPr>
          <p:cNvPr id="4" name="Content Placeholder 2"/>
          <p:cNvSpPr>
            <a:spLocks noGrp="1"/>
          </p:cNvSpPr>
          <p:nvPr>
            <p:ph idx="1"/>
          </p:nvPr>
        </p:nvSpPr>
        <p:spPr>
          <a:xfrm>
            <a:off x="201881" y="4386436"/>
            <a:ext cx="8942119" cy="2049990"/>
          </a:xfrm>
        </p:spPr>
        <p:txBody>
          <a:bodyPr/>
          <a:lstStyle/>
          <a:p>
            <a:pPr marL="0" indent="0">
              <a:buNone/>
            </a:pPr>
            <a:r>
              <a:rPr lang="en-US" sz="2400" dirty="0"/>
              <a:t>This material was produced under grant number </a:t>
            </a:r>
            <a:r>
              <a:rPr lang="en-US" sz="2400" dirty="0" smtClean="0"/>
              <a:t>SH-29661-SH6 </a:t>
            </a:r>
            <a:r>
              <a:rPr lang="en-US" sz="2400" dirty="0"/>
              <a:t>from </a:t>
            </a:r>
            <a:r>
              <a:rPr lang="en-US" sz="2400" dirty="0" smtClean="0"/>
              <a:t>OSHA.  It </a:t>
            </a:r>
            <a:r>
              <a:rPr lang="en-US" sz="2400" dirty="0"/>
              <a:t>does not necessarily reflect the views or policies of the U.S. Department of Labor, nor does mention of trade names, commercial products, or organizations imply endorsement by the U.S. Government. </a:t>
            </a:r>
          </a:p>
          <a:p>
            <a:endParaRPr lang="en-US" dirty="0"/>
          </a:p>
        </p:txBody>
      </p:sp>
      <p:sp>
        <p:nvSpPr>
          <p:cNvPr id="5" name="Title 1"/>
          <p:cNvSpPr txBox="1">
            <a:spLocks/>
          </p:cNvSpPr>
          <p:nvPr/>
        </p:nvSpPr>
        <p:spPr bwMode="auto">
          <a:xfrm>
            <a:off x="1015340" y="2028581"/>
            <a:ext cx="7315200" cy="2009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lvl1pPr algn="l" rtl="0" eaLnBrk="0" fontAlgn="base" hangingPunct="0">
              <a:spcBef>
                <a:spcPct val="0"/>
              </a:spcBef>
              <a:spcAft>
                <a:spcPct val="0"/>
              </a:spcAft>
              <a:defRPr sz="3600">
                <a:solidFill>
                  <a:srgbClr val="FFFFFF"/>
                </a:solidFill>
                <a:latin typeface="+mj-lt"/>
                <a:ea typeface="ＭＳ Ｐゴシック" charset="-128"/>
                <a:cs typeface="+mj-cs"/>
              </a:defRPr>
            </a:lvl1pPr>
            <a:lvl2pPr algn="l" rtl="0" eaLnBrk="0" fontAlgn="base" hangingPunct="0">
              <a:spcBef>
                <a:spcPct val="0"/>
              </a:spcBef>
              <a:spcAft>
                <a:spcPct val="0"/>
              </a:spcAft>
              <a:defRPr sz="3600">
                <a:solidFill>
                  <a:srgbClr val="FFFFFF"/>
                </a:solidFill>
                <a:latin typeface="Arial" charset="0"/>
                <a:ea typeface="ＭＳ Ｐゴシック" charset="-128"/>
              </a:defRPr>
            </a:lvl2pPr>
            <a:lvl3pPr algn="l" rtl="0" eaLnBrk="0" fontAlgn="base" hangingPunct="0">
              <a:spcBef>
                <a:spcPct val="0"/>
              </a:spcBef>
              <a:spcAft>
                <a:spcPct val="0"/>
              </a:spcAft>
              <a:defRPr sz="3600">
                <a:solidFill>
                  <a:srgbClr val="FFFFFF"/>
                </a:solidFill>
                <a:latin typeface="Arial" charset="0"/>
                <a:ea typeface="ＭＳ Ｐゴシック" charset="-128"/>
              </a:defRPr>
            </a:lvl3pPr>
            <a:lvl4pPr algn="l" rtl="0" eaLnBrk="0" fontAlgn="base" hangingPunct="0">
              <a:spcBef>
                <a:spcPct val="0"/>
              </a:spcBef>
              <a:spcAft>
                <a:spcPct val="0"/>
              </a:spcAft>
              <a:defRPr sz="3600">
                <a:solidFill>
                  <a:srgbClr val="FFFFFF"/>
                </a:solidFill>
                <a:latin typeface="Arial" charset="0"/>
                <a:ea typeface="ＭＳ Ｐゴシック" charset="-128"/>
              </a:defRPr>
            </a:lvl4pPr>
            <a:lvl5pPr algn="l" rtl="0" eaLnBrk="0" fontAlgn="base" hangingPunct="0">
              <a:spcBef>
                <a:spcPct val="0"/>
              </a:spcBef>
              <a:spcAft>
                <a:spcPct val="0"/>
              </a:spcAft>
              <a:defRPr sz="3600">
                <a:solidFill>
                  <a:srgbClr val="FFFFFF"/>
                </a:solidFill>
                <a:latin typeface="Arial" charset="0"/>
                <a:ea typeface="ＭＳ Ｐゴシック" charset="-128"/>
              </a:defRPr>
            </a:lvl5pPr>
            <a:lvl6pPr marL="457200" algn="l" rtl="0" fontAlgn="base">
              <a:spcBef>
                <a:spcPct val="0"/>
              </a:spcBef>
              <a:spcAft>
                <a:spcPct val="0"/>
              </a:spcAft>
              <a:defRPr sz="3600">
                <a:solidFill>
                  <a:srgbClr val="FFFFFF"/>
                </a:solidFill>
                <a:latin typeface="Arial" charset="0"/>
              </a:defRPr>
            </a:lvl6pPr>
            <a:lvl7pPr marL="914400" algn="l" rtl="0" fontAlgn="base">
              <a:spcBef>
                <a:spcPct val="0"/>
              </a:spcBef>
              <a:spcAft>
                <a:spcPct val="0"/>
              </a:spcAft>
              <a:defRPr sz="3600">
                <a:solidFill>
                  <a:srgbClr val="FFFFFF"/>
                </a:solidFill>
                <a:latin typeface="Arial" charset="0"/>
              </a:defRPr>
            </a:lvl7pPr>
            <a:lvl8pPr marL="1371600" algn="l" rtl="0" fontAlgn="base">
              <a:spcBef>
                <a:spcPct val="0"/>
              </a:spcBef>
              <a:spcAft>
                <a:spcPct val="0"/>
              </a:spcAft>
              <a:defRPr sz="3600">
                <a:solidFill>
                  <a:srgbClr val="FFFFFF"/>
                </a:solidFill>
                <a:latin typeface="Arial" charset="0"/>
              </a:defRPr>
            </a:lvl8pPr>
            <a:lvl9pPr marL="1828800" algn="l" rtl="0" fontAlgn="base">
              <a:spcBef>
                <a:spcPct val="0"/>
              </a:spcBef>
              <a:spcAft>
                <a:spcPct val="0"/>
              </a:spcAft>
              <a:defRPr sz="3600">
                <a:solidFill>
                  <a:srgbClr val="FFFFFF"/>
                </a:solidFill>
                <a:latin typeface="Arial" charset="0"/>
              </a:defRPr>
            </a:lvl9pPr>
          </a:lstStyle>
          <a:p>
            <a:r>
              <a:rPr lang="en-US" b="1" kern="0" dirty="0" smtClean="0">
                <a:solidFill>
                  <a:schemeClr val="tx1"/>
                </a:solidFill>
              </a:rPr>
              <a:t>Silica Health Hazard Information and Medical Surveillance</a:t>
            </a:r>
            <a:endParaRPr lang="en-US" kern="0" dirty="0">
              <a:solidFill>
                <a:schemeClr val="tx1"/>
              </a:solidFill>
            </a:endParaRPr>
          </a:p>
        </p:txBody>
      </p:sp>
    </p:spTree>
    <p:extLst>
      <p:ext uri="{BB962C8B-B14F-4D97-AF65-F5344CB8AC3E}">
        <p14:creationId xmlns:p14="http://schemas.microsoft.com/office/powerpoint/2010/main" val="31122075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ctrTitle"/>
          </p:nvPr>
        </p:nvSpPr>
        <p:spPr>
          <a:xfrm>
            <a:off x="0" y="-1"/>
            <a:ext cx="6772940" cy="1457865"/>
          </a:xfrm>
          <a:solidFill>
            <a:srgbClr val="003300"/>
          </a:solidFill>
        </p:spPr>
        <p:txBody>
          <a:bodyPr/>
          <a:lstStyle/>
          <a:p>
            <a:pPr algn="l" eaLnBrk="1" hangingPunct="1">
              <a:defRPr/>
            </a:pPr>
            <a:r>
              <a:rPr lang="en-US" b="1" dirty="0">
                <a:solidFill>
                  <a:schemeClr val="bg1">
                    <a:lumMod val="20000"/>
                    <a:lumOff val="80000"/>
                  </a:schemeClr>
                </a:solidFill>
              </a:rPr>
              <a:t>USF OTI Education </a:t>
            </a:r>
            <a:r>
              <a:rPr lang="en-US" b="1" dirty="0" smtClean="0">
                <a:solidFill>
                  <a:schemeClr val="bg1">
                    <a:lumMod val="20000"/>
                    <a:lumOff val="80000"/>
                  </a:schemeClr>
                </a:solidFill>
              </a:rPr>
              <a:t>Center </a:t>
            </a:r>
            <a:r>
              <a:rPr lang="en-US" b="1" dirty="0">
                <a:solidFill>
                  <a:schemeClr val="bg1">
                    <a:lumMod val="20000"/>
                    <a:lumOff val="80000"/>
                  </a:schemeClr>
                </a:solidFill>
              </a:rPr>
              <a:t/>
            </a:r>
            <a:br>
              <a:rPr lang="en-US" b="1" dirty="0">
                <a:solidFill>
                  <a:schemeClr val="bg1">
                    <a:lumMod val="20000"/>
                    <a:lumOff val="80000"/>
                  </a:schemeClr>
                </a:solidFill>
              </a:rPr>
            </a:br>
            <a:r>
              <a:rPr lang="en-US" altLang="en-US" sz="1800" b="1" dirty="0" err="1">
                <a:solidFill>
                  <a:schemeClr val="bg1">
                    <a:lumMod val="20000"/>
                    <a:lumOff val="80000"/>
                  </a:schemeClr>
                </a:solidFill>
                <a:ea typeface="ＭＳ Ｐゴシック" pitchFamily="34" charset="-128"/>
              </a:rPr>
              <a:t>Respirable</a:t>
            </a:r>
            <a:r>
              <a:rPr lang="en-US" altLang="en-US" sz="1800" b="1" dirty="0">
                <a:solidFill>
                  <a:schemeClr val="bg1">
                    <a:lumMod val="20000"/>
                    <a:lumOff val="80000"/>
                  </a:schemeClr>
                </a:solidFill>
                <a:ea typeface="ＭＳ Ｐゴシック" pitchFamily="34" charset="-128"/>
              </a:rPr>
              <a:t> Silica in the Construction Industry</a:t>
            </a:r>
            <a:endParaRPr lang="en-US" sz="1800" b="1" dirty="0">
              <a:solidFill>
                <a:schemeClr val="bg1">
                  <a:lumMod val="20000"/>
                  <a:lumOff val="80000"/>
                </a:schemeClr>
              </a:solidFill>
            </a:endParaRPr>
          </a:p>
        </p:txBody>
      </p:sp>
      <p:sp>
        <p:nvSpPr>
          <p:cNvPr id="2" name="Rectangle 5"/>
          <p:cNvSpPr>
            <a:spLocks noGrp="1" noChangeArrowheads="1"/>
          </p:cNvSpPr>
          <p:nvPr>
            <p:ph type="subTitle" idx="4294967295"/>
          </p:nvPr>
        </p:nvSpPr>
        <p:spPr>
          <a:xfrm>
            <a:off x="0" y="5924551"/>
            <a:ext cx="9144000" cy="933450"/>
          </a:xfrm>
          <a:solidFill>
            <a:srgbClr val="003300"/>
          </a:solidFill>
        </p:spPr>
        <p:txBody>
          <a:bodyPr anchor="ctr"/>
          <a:lstStyle/>
          <a:p>
            <a:pPr marL="0" indent="0" algn="ctr" eaLnBrk="1" hangingPunct="1">
              <a:lnSpc>
                <a:spcPct val="90000"/>
              </a:lnSpc>
              <a:buFontTx/>
              <a:buNone/>
            </a:pPr>
            <a:r>
              <a:rPr lang="en-US" altLang="en-US" sz="3200" b="1" dirty="0" smtClean="0">
                <a:solidFill>
                  <a:schemeClr val="bg1">
                    <a:lumMod val="20000"/>
                    <a:lumOff val="80000"/>
                  </a:schemeClr>
                </a:solidFill>
                <a:latin typeface="+mj-lt"/>
                <a:ea typeface="ＭＳ Ｐゴシック" pitchFamily="34" charset="-128"/>
              </a:rPr>
              <a:t>Module 2</a:t>
            </a:r>
            <a:endParaRPr lang="en-US" altLang="en-US" sz="3200" b="1" dirty="0">
              <a:solidFill>
                <a:schemeClr val="bg1">
                  <a:lumMod val="20000"/>
                  <a:lumOff val="80000"/>
                </a:schemeClr>
              </a:solidFill>
              <a:latin typeface="+mj-lt"/>
              <a:ea typeface="ＭＳ Ｐゴシック" pitchFamily="34" charset="-128"/>
            </a:endParaRPr>
          </a:p>
        </p:txBody>
      </p:sp>
      <p:pic>
        <p:nvPicPr>
          <p:cNvPr id="8" name="Picture 7" title="Image of USF Health logo"/>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468636" y="205539"/>
            <a:ext cx="1528716" cy="942766"/>
          </a:xfrm>
          <a:prstGeom prst="rect">
            <a:avLst/>
          </a:prstGeom>
        </p:spPr>
      </p:pic>
      <p:pic>
        <p:nvPicPr>
          <p:cNvPr id="7" name="Picture 6" descr="Image result for silica respiratory protection"/>
          <p:cNvPicPr/>
          <p:nvPr/>
        </p:nvPicPr>
        <p:blipFill>
          <a:blip r:embed="rId4" cstate="email">
            <a:extLst>
              <a:ext uri="{28A0092B-C50C-407E-A947-70E740481C1C}">
                <a14:useLocalDpi xmlns:a14="http://schemas.microsoft.com/office/drawing/2010/main"/>
              </a:ext>
            </a:extLst>
          </a:blip>
          <a:srcRect/>
          <a:stretch>
            <a:fillRect/>
          </a:stretch>
        </p:blipFill>
        <p:spPr bwMode="auto">
          <a:xfrm>
            <a:off x="871358" y="1457864"/>
            <a:ext cx="7401284" cy="4466687"/>
          </a:xfrm>
          <a:prstGeom prst="rect">
            <a:avLst/>
          </a:prstGeom>
          <a:noFill/>
          <a:ln>
            <a:noFill/>
          </a:ln>
        </p:spPr>
      </p:pic>
    </p:spTree>
    <p:extLst>
      <p:ext uri="{BB962C8B-B14F-4D97-AF65-F5344CB8AC3E}">
        <p14:creationId xmlns:p14="http://schemas.microsoft.com/office/powerpoint/2010/main" val="245990557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3296" y="2235099"/>
            <a:ext cx="8564562" cy="3369290"/>
          </a:xfrm>
        </p:spPr>
        <p:txBody>
          <a:bodyPr/>
          <a:lstStyle/>
          <a:p>
            <a:r>
              <a:rPr lang="en-US" dirty="0"/>
              <a:t>Terminal Objectives</a:t>
            </a:r>
            <a:r>
              <a:rPr lang="en-US" dirty="0" smtClean="0"/>
              <a:t>:</a:t>
            </a:r>
          </a:p>
          <a:p>
            <a:pPr lvl="1"/>
            <a:endParaRPr lang="en-US" dirty="0"/>
          </a:p>
          <a:p>
            <a:pPr lvl="1"/>
            <a:r>
              <a:rPr lang="en-US" dirty="0" smtClean="0"/>
              <a:t>Trainees </a:t>
            </a:r>
            <a:r>
              <a:rPr lang="en-US" dirty="0"/>
              <a:t>will be able to describe the requirements of the new silica standard for </a:t>
            </a:r>
            <a:r>
              <a:rPr lang="en-US" dirty="0" smtClean="0"/>
              <a:t>construction.</a:t>
            </a:r>
            <a:endParaRPr lang="en-US" dirty="0"/>
          </a:p>
        </p:txBody>
      </p:sp>
      <p:sp>
        <p:nvSpPr>
          <p:cNvPr id="5" name="Title 1"/>
          <p:cNvSpPr>
            <a:spLocks noGrp="1"/>
          </p:cNvSpPr>
          <p:nvPr>
            <p:ph type="title"/>
          </p:nvPr>
        </p:nvSpPr>
        <p:spPr>
          <a:xfrm>
            <a:off x="68263" y="26988"/>
            <a:ext cx="6864350" cy="1143000"/>
          </a:xfrm>
        </p:spPr>
        <p:txBody>
          <a:bodyPr/>
          <a:lstStyle/>
          <a:p>
            <a:r>
              <a:rPr lang="en-US" sz="2800" b="1" dirty="0" smtClean="0"/>
              <a:t>Module 3: </a:t>
            </a:r>
            <a:r>
              <a:rPr lang="en-US" sz="2800" b="1" dirty="0"/>
              <a:t>Silica Health Hazard Information and Medical Surveillance</a:t>
            </a:r>
            <a:r>
              <a:rPr lang="en-US" b="1" u="sng" dirty="0"/>
              <a:t>: </a:t>
            </a:r>
            <a:endParaRPr lang="en-US" dirty="0"/>
          </a:p>
        </p:txBody>
      </p:sp>
    </p:spTree>
    <p:extLst>
      <p:ext uri="{BB962C8B-B14F-4D97-AF65-F5344CB8AC3E}">
        <p14:creationId xmlns:p14="http://schemas.microsoft.com/office/powerpoint/2010/main" val="386879803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638" y="2281084"/>
            <a:ext cx="8564562" cy="3706761"/>
          </a:xfrm>
        </p:spPr>
        <p:txBody>
          <a:bodyPr/>
          <a:lstStyle/>
          <a:p>
            <a:r>
              <a:rPr lang="en-US" dirty="0"/>
              <a:t>Enabling objectives: </a:t>
            </a:r>
            <a:endParaRPr lang="en-US" dirty="0" smtClean="0"/>
          </a:p>
          <a:p>
            <a:pPr marL="0" indent="0">
              <a:buNone/>
            </a:pPr>
            <a:endParaRPr lang="en-US" dirty="0" smtClean="0"/>
          </a:p>
          <a:p>
            <a:pPr lvl="1"/>
            <a:r>
              <a:rPr lang="en-US" dirty="0" smtClean="0"/>
              <a:t>Identify </a:t>
            </a:r>
            <a:r>
              <a:rPr lang="en-US" dirty="0"/>
              <a:t>the major differences between the old and new silica </a:t>
            </a:r>
            <a:r>
              <a:rPr lang="en-US" dirty="0" smtClean="0"/>
              <a:t>standard;</a:t>
            </a:r>
            <a:endParaRPr lang="en-US" dirty="0"/>
          </a:p>
          <a:p>
            <a:pPr lvl="1"/>
            <a:r>
              <a:rPr lang="en-US" dirty="0" smtClean="0"/>
              <a:t>Identify </a:t>
            </a:r>
            <a:r>
              <a:rPr lang="en-US" dirty="0"/>
              <a:t>the areas of the new standard that trainees should be concerned </a:t>
            </a:r>
            <a:r>
              <a:rPr lang="en-US" dirty="0" smtClean="0"/>
              <a:t>with.</a:t>
            </a:r>
            <a:endParaRPr lang="en-US" dirty="0"/>
          </a:p>
        </p:txBody>
      </p:sp>
      <p:sp>
        <p:nvSpPr>
          <p:cNvPr id="5" name="Title 1"/>
          <p:cNvSpPr>
            <a:spLocks noGrp="1"/>
          </p:cNvSpPr>
          <p:nvPr>
            <p:ph type="title"/>
          </p:nvPr>
        </p:nvSpPr>
        <p:spPr>
          <a:xfrm>
            <a:off x="68263" y="26988"/>
            <a:ext cx="6864350" cy="1143000"/>
          </a:xfrm>
        </p:spPr>
        <p:txBody>
          <a:bodyPr/>
          <a:lstStyle/>
          <a:p>
            <a:r>
              <a:rPr lang="en-US" sz="2800" b="1" dirty="0" smtClean="0"/>
              <a:t>Module 3: </a:t>
            </a:r>
            <a:r>
              <a:rPr lang="en-US" sz="2800" b="1" dirty="0"/>
              <a:t>Silica Health Hazard Information and Medical Surveillance</a:t>
            </a:r>
            <a:r>
              <a:rPr lang="en-US" b="1" u="sng" dirty="0"/>
              <a:t>: </a:t>
            </a:r>
            <a:r>
              <a:rPr lang="en-US" b="1" u="sng" dirty="0" smtClean="0"/>
              <a:t> </a:t>
            </a:r>
            <a:endParaRPr lang="en-US" dirty="0"/>
          </a:p>
        </p:txBody>
      </p:sp>
    </p:spTree>
    <p:extLst>
      <p:ext uri="{BB962C8B-B14F-4D97-AF65-F5344CB8AC3E}">
        <p14:creationId xmlns:p14="http://schemas.microsoft.com/office/powerpoint/2010/main" val="350497109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u="sng" dirty="0" smtClean="0"/>
              <a:t>:   </a:t>
            </a:r>
            <a:endParaRPr lang="en-US" dirty="0"/>
          </a:p>
        </p:txBody>
      </p:sp>
      <p:sp>
        <p:nvSpPr>
          <p:cNvPr id="4" name="Content Placeholder 3"/>
          <p:cNvSpPr>
            <a:spLocks noGrp="1"/>
          </p:cNvSpPr>
          <p:nvPr>
            <p:ph idx="1"/>
          </p:nvPr>
        </p:nvSpPr>
        <p:spPr>
          <a:xfrm>
            <a:off x="284470" y="1976284"/>
            <a:ext cx="8564562" cy="4139381"/>
          </a:xfrm>
        </p:spPr>
        <p:txBody>
          <a:bodyPr/>
          <a:lstStyle/>
          <a:p>
            <a:pPr lvl="0" eaLnBrk="1" hangingPunct="1">
              <a:buFont typeface="Arial" panose="020B0604020202020204" pitchFamily="34" charset="0"/>
              <a:buChar char="•"/>
            </a:pPr>
            <a:r>
              <a:rPr lang="en-US" sz="2800" dirty="0" smtClean="0">
                <a:solidFill>
                  <a:srgbClr val="000000"/>
                </a:solidFill>
                <a:latin typeface="Tahoma" panose="020B0604030504040204" pitchFamily="34" charset="0"/>
              </a:rPr>
              <a:t>The </a:t>
            </a:r>
            <a:r>
              <a:rPr lang="en-US" sz="2800" dirty="0">
                <a:solidFill>
                  <a:srgbClr val="000000"/>
                </a:solidFill>
                <a:latin typeface="Tahoma" panose="020B0604030504040204" pitchFamily="34" charset="0"/>
              </a:rPr>
              <a:t>Occupational Safety and Health Administration (OSHA) has issued a final rule to curb lung cancer, silicosis, chronic obstructive pulmonary disease and kidney disease in America's workers by limiting their exposure to respirable crystalline silica. </a:t>
            </a:r>
            <a:endParaRPr lang="en-US" sz="2800" dirty="0" smtClean="0">
              <a:solidFill>
                <a:srgbClr val="000000"/>
              </a:solidFill>
              <a:latin typeface="Tahoma" panose="020B0604030504040204" pitchFamily="34" charset="0"/>
            </a:endParaRPr>
          </a:p>
          <a:p>
            <a:pPr lvl="0" eaLnBrk="1" hangingPunct="1">
              <a:buFont typeface="Arial" panose="020B0604020202020204" pitchFamily="34" charset="0"/>
              <a:buChar char="•"/>
            </a:pPr>
            <a:r>
              <a:rPr lang="en-US" sz="2800" dirty="0" smtClean="0">
                <a:solidFill>
                  <a:srgbClr val="000000"/>
                </a:solidFill>
                <a:latin typeface="Tahoma" panose="020B0604030504040204" pitchFamily="34" charset="0"/>
              </a:rPr>
              <a:t>The </a:t>
            </a:r>
            <a:r>
              <a:rPr lang="en-US" sz="2800" dirty="0">
                <a:solidFill>
                  <a:srgbClr val="000000"/>
                </a:solidFill>
                <a:latin typeface="Tahoma" panose="020B0604030504040204" pitchFamily="34" charset="0"/>
              </a:rPr>
              <a:t>rule is comprised of two standards, one for Construction and one for General Industry and Maritime.</a:t>
            </a:r>
            <a:endParaRPr lang="en-US" dirty="0"/>
          </a:p>
        </p:txBody>
      </p:sp>
    </p:spTree>
    <p:extLst>
      <p:ext uri="{BB962C8B-B14F-4D97-AF65-F5344CB8AC3E}">
        <p14:creationId xmlns:p14="http://schemas.microsoft.com/office/powerpoint/2010/main" val="188699424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u="sng" dirty="0" smtClean="0"/>
              <a:t>:    </a:t>
            </a:r>
            <a:endParaRPr lang="en-US" dirty="0"/>
          </a:p>
        </p:txBody>
      </p:sp>
      <p:sp>
        <p:nvSpPr>
          <p:cNvPr id="4" name="Content Placeholder 3"/>
          <p:cNvSpPr>
            <a:spLocks noGrp="1"/>
          </p:cNvSpPr>
          <p:nvPr>
            <p:ph idx="1"/>
          </p:nvPr>
        </p:nvSpPr>
        <p:spPr>
          <a:xfrm>
            <a:off x="156651" y="2136776"/>
            <a:ext cx="8564562" cy="3516772"/>
          </a:xfrm>
        </p:spPr>
        <p:txBody>
          <a:bodyPr/>
          <a:lstStyle/>
          <a:p>
            <a:r>
              <a:rPr lang="en-US" sz="2800" dirty="0">
                <a:solidFill>
                  <a:srgbClr val="000000"/>
                </a:solidFill>
              </a:rPr>
              <a:t>OSHA estimates that the rule will save over 600 lives and prevent more than 900 new cases of silicosis each year, once its effects are fully realized. </a:t>
            </a:r>
            <a:endParaRPr lang="en-US" sz="2800" dirty="0" smtClean="0">
              <a:solidFill>
                <a:srgbClr val="000000"/>
              </a:solidFill>
            </a:endParaRPr>
          </a:p>
          <a:p>
            <a:r>
              <a:rPr lang="en-US" sz="2800" dirty="0" smtClean="0">
                <a:solidFill>
                  <a:srgbClr val="000000"/>
                </a:solidFill>
              </a:rPr>
              <a:t>The </a:t>
            </a:r>
            <a:r>
              <a:rPr lang="en-US" sz="2800" dirty="0">
                <a:solidFill>
                  <a:srgbClr val="000000"/>
                </a:solidFill>
              </a:rPr>
              <a:t>Final Rule is projected to provide net benefits of about $7.7 billion, annually.</a:t>
            </a:r>
            <a:endParaRPr lang="en-US" sz="2800" dirty="0"/>
          </a:p>
        </p:txBody>
      </p:sp>
    </p:spTree>
    <p:extLst>
      <p:ext uri="{BB962C8B-B14F-4D97-AF65-F5344CB8AC3E}">
        <p14:creationId xmlns:p14="http://schemas.microsoft.com/office/powerpoint/2010/main" val="220009890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u="sng" dirty="0" smtClean="0"/>
              <a:t>:     </a:t>
            </a:r>
            <a:endParaRPr lang="en-US" dirty="0"/>
          </a:p>
        </p:txBody>
      </p:sp>
      <p:sp>
        <p:nvSpPr>
          <p:cNvPr id="4" name="Content Placeholder 3"/>
          <p:cNvSpPr>
            <a:spLocks noGrp="1"/>
          </p:cNvSpPr>
          <p:nvPr>
            <p:ph idx="1"/>
          </p:nvPr>
        </p:nvSpPr>
        <p:spPr>
          <a:xfrm>
            <a:off x="274638" y="2035277"/>
            <a:ext cx="8564562" cy="4441723"/>
          </a:xfrm>
        </p:spPr>
        <p:txBody>
          <a:bodyPr/>
          <a:lstStyle/>
          <a:p>
            <a:r>
              <a:rPr lang="en-US" sz="2800" dirty="0">
                <a:solidFill>
                  <a:srgbClr val="000000"/>
                </a:solidFill>
                <a:latin typeface="Tahoma" panose="020B0604030504040204" pitchFamily="34" charset="0"/>
              </a:rPr>
              <a:t>About 2.3 million workers are exposed to respirable crystalline silica in their workplaces, including 2 million construction workers who drill, cut, crush, or grind silica-containing materials such as concrete and stone, and 300,000 workers in general industry operations such as brick manufacturing, foundries, and hydraulic fracturing, also known as fracking.</a:t>
            </a:r>
            <a:endParaRPr lang="en-US" sz="2800" dirty="0"/>
          </a:p>
        </p:txBody>
      </p:sp>
    </p:spTree>
    <p:extLst>
      <p:ext uri="{BB962C8B-B14F-4D97-AF65-F5344CB8AC3E}">
        <p14:creationId xmlns:p14="http://schemas.microsoft.com/office/powerpoint/2010/main" val="280703429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u="sng" dirty="0" smtClean="0"/>
              <a:t>:      </a:t>
            </a:r>
            <a:endParaRPr lang="en-US" dirty="0"/>
          </a:p>
        </p:txBody>
      </p:sp>
      <p:sp>
        <p:nvSpPr>
          <p:cNvPr id="4" name="Content Placeholder 3"/>
          <p:cNvSpPr>
            <a:spLocks noGrp="1"/>
          </p:cNvSpPr>
          <p:nvPr>
            <p:ph idx="1"/>
          </p:nvPr>
        </p:nvSpPr>
        <p:spPr>
          <a:xfrm>
            <a:off x="274638" y="1755775"/>
            <a:ext cx="8564562" cy="4822006"/>
          </a:xfrm>
        </p:spPr>
        <p:txBody>
          <a:bodyPr/>
          <a:lstStyle/>
          <a:p>
            <a:r>
              <a:rPr lang="en-US" sz="2800" dirty="0">
                <a:solidFill>
                  <a:srgbClr val="000000"/>
                </a:solidFill>
                <a:latin typeface="Tahoma" panose="020B0604030504040204" pitchFamily="34" charset="0"/>
              </a:rPr>
              <a:t>The U.S. Department of Labor first highlighted the hazards of respirable crystalline silica in the 1930s, after a wave of worker deaths. The department set standards to limit worker exposure in 1971, when OSHA was created. However, the standards are outdated and do not adequately protect workers from silica-related diseases. </a:t>
            </a:r>
            <a:endParaRPr lang="en-US" sz="2800" dirty="0" smtClean="0">
              <a:solidFill>
                <a:srgbClr val="000000"/>
              </a:solidFill>
              <a:latin typeface="Tahoma" panose="020B0604030504040204" pitchFamily="34" charset="0"/>
            </a:endParaRPr>
          </a:p>
          <a:p>
            <a:r>
              <a:rPr lang="en-US" sz="2800" dirty="0" smtClean="0">
                <a:solidFill>
                  <a:srgbClr val="000000"/>
                </a:solidFill>
                <a:latin typeface="Tahoma" panose="020B0604030504040204" pitchFamily="34" charset="0"/>
              </a:rPr>
              <a:t>Furthermore</a:t>
            </a:r>
            <a:r>
              <a:rPr lang="en-US" sz="2800" dirty="0">
                <a:solidFill>
                  <a:srgbClr val="000000"/>
                </a:solidFill>
                <a:latin typeface="Tahoma" panose="020B0604030504040204" pitchFamily="34" charset="0"/>
              </a:rPr>
              <a:t>, workers are being exposed to silica in new industries such as stone or artificial stone countertop fabrication and hydraulic fracturing.</a:t>
            </a:r>
            <a:endParaRPr lang="en-US" sz="2800" dirty="0"/>
          </a:p>
        </p:txBody>
      </p:sp>
    </p:spTree>
    <p:extLst>
      <p:ext uri="{BB962C8B-B14F-4D97-AF65-F5344CB8AC3E}">
        <p14:creationId xmlns:p14="http://schemas.microsoft.com/office/powerpoint/2010/main" val="253489386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u="sng" dirty="0" smtClean="0"/>
              <a:t>:       </a:t>
            </a:r>
            <a:endParaRPr lang="en-US" dirty="0"/>
          </a:p>
        </p:txBody>
      </p:sp>
      <p:sp>
        <p:nvSpPr>
          <p:cNvPr id="5" name="TextBox 4"/>
          <p:cNvSpPr txBox="1"/>
          <p:nvPr/>
        </p:nvSpPr>
        <p:spPr>
          <a:xfrm>
            <a:off x="451263" y="3305658"/>
            <a:ext cx="8205850" cy="830997"/>
          </a:xfrm>
          <a:prstGeom prst="rect">
            <a:avLst/>
          </a:prstGeom>
          <a:noFill/>
        </p:spPr>
        <p:txBody>
          <a:bodyPr wrap="square" rtlCol="0">
            <a:spAutoFit/>
          </a:bodyPr>
          <a:lstStyle/>
          <a:p>
            <a:r>
              <a:rPr lang="en-US" dirty="0" smtClean="0"/>
              <a:t>Please cut </a:t>
            </a:r>
            <a:r>
              <a:rPr lang="en-US" dirty="0"/>
              <a:t>and paste link in to your browser to watch video </a:t>
            </a:r>
            <a:r>
              <a:rPr lang="en-US" dirty="0" smtClean="0">
                <a:solidFill>
                  <a:srgbClr val="0070C0"/>
                </a:solidFill>
                <a:hlinkClick r:id="rId3" tooltip="Link to you tube video"/>
              </a:rPr>
              <a:t>https</a:t>
            </a:r>
            <a:r>
              <a:rPr lang="en-US" dirty="0">
                <a:solidFill>
                  <a:srgbClr val="0070C0"/>
                </a:solidFill>
                <a:hlinkClick r:id="rId3" tooltip="Link to you tube video"/>
              </a:rPr>
              <a:t>://youtu.be/oMduqVTFkBQ?t=145</a:t>
            </a:r>
            <a:endParaRPr lang="en-US" dirty="0">
              <a:solidFill>
                <a:srgbClr val="0070C0"/>
              </a:solidFill>
            </a:endParaRPr>
          </a:p>
        </p:txBody>
      </p:sp>
    </p:spTree>
    <p:extLst>
      <p:ext uri="{BB962C8B-B14F-4D97-AF65-F5344CB8AC3E}">
        <p14:creationId xmlns:p14="http://schemas.microsoft.com/office/powerpoint/2010/main" val="218595996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u="sng" dirty="0"/>
              <a:t>: </a:t>
            </a:r>
            <a:r>
              <a:rPr lang="en-US" b="1" u="sng" dirty="0" smtClean="0"/>
              <a:t>       </a:t>
            </a:r>
            <a:endParaRPr lang="en-US" dirty="0"/>
          </a:p>
        </p:txBody>
      </p:sp>
      <p:sp>
        <p:nvSpPr>
          <p:cNvPr id="3" name="Content Placeholder 2"/>
          <p:cNvSpPr>
            <a:spLocks noGrp="1"/>
          </p:cNvSpPr>
          <p:nvPr>
            <p:ph idx="1"/>
          </p:nvPr>
        </p:nvSpPr>
        <p:spPr>
          <a:xfrm>
            <a:off x="264806" y="2267053"/>
            <a:ext cx="8564562" cy="3592973"/>
          </a:xfrm>
        </p:spPr>
        <p:txBody>
          <a:bodyPr/>
          <a:lstStyle/>
          <a:p>
            <a:r>
              <a:rPr lang="en-US" dirty="0"/>
              <a:t>What is Silicosis? </a:t>
            </a:r>
            <a:endParaRPr lang="en-US" dirty="0" smtClean="0"/>
          </a:p>
          <a:p>
            <a:pPr marL="0" indent="0">
              <a:buNone/>
            </a:pPr>
            <a:endParaRPr lang="en-US" dirty="0"/>
          </a:p>
          <a:p>
            <a:pPr lvl="1"/>
            <a:r>
              <a:rPr lang="en-US" dirty="0" smtClean="0"/>
              <a:t>Lung </a:t>
            </a:r>
            <a:r>
              <a:rPr lang="en-US" dirty="0"/>
              <a:t>fibrosis caused by the inhalation of dust containing silica.</a:t>
            </a:r>
          </a:p>
        </p:txBody>
      </p:sp>
    </p:spTree>
    <p:extLst>
      <p:ext uri="{BB962C8B-B14F-4D97-AF65-F5344CB8AC3E}">
        <p14:creationId xmlns:p14="http://schemas.microsoft.com/office/powerpoint/2010/main" val="108028432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u="sng" dirty="0"/>
              <a:t>: </a:t>
            </a:r>
            <a:r>
              <a:rPr lang="en-US" b="1" u="sng" dirty="0" smtClean="0"/>
              <a:t>        </a:t>
            </a:r>
            <a:endParaRPr lang="en-US" dirty="0"/>
          </a:p>
        </p:txBody>
      </p:sp>
      <p:sp>
        <p:nvSpPr>
          <p:cNvPr id="3" name="Content Placeholder 2"/>
          <p:cNvSpPr>
            <a:spLocks noGrp="1"/>
          </p:cNvSpPr>
          <p:nvPr>
            <p:ph idx="1"/>
          </p:nvPr>
        </p:nvSpPr>
        <p:spPr/>
        <p:txBody>
          <a:bodyPr/>
          <a:lstStyle/>
          <a:p>
            <a:r>
              <a:rPr lang="en-US" sz="2800" dirty="0"/>
              <a:t>Silica is a hard-abrasive material found in most rocks and non-metal ores. </a:t>
            </a:r>
          </a:p>
          <a:p>
            <a:r>
              <a:rPr lang="en-US" sz="2800" dirty="0"/>
              <a:t>Sand and soil comes from the weathering of rock, therefore there is some silica in most sands and soils. The amount depends on the material that it originally came from. </a:t>
            </a:r>
          </a:p>
          <a:p>
            <a:r>
              <a:rPr lang="en-US" sz="2800" dirty="0"/>
              <a:t>Respirable </a:t>
            </a:r>
            <a:r>
              <a:rPr lang="en-US" sz="2800" dirty="0" smtClean="0"/>
              <a:t>Crystalline </a:t>
            </a:r>
            <a:r>
              <a:rPr lang="en-US" sz="2800" dirty="0"/>
              <a:t>Silica comes from breaking the silica particles down to smaller parts through mechanical force. </a:t>
            </a:r>
          </a:p>
          <a:p>
            <a:endParaRPr lang="en-US" dirty="0"/>
          </a:p>
        </p:txBody>
      </p:sp>
    </p:spTree>
    <p:extLst>
      <p:ext uri="{BB962C8B-B14F-4D97-AF65-F5344CB8AC3E}">
        <p14:creationId xmlns:p14="http://schemas.microsoft.com/office/powerpoint/2010/main" val="11331239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Module 3: </a:t>
            </a:r>
            <a:r>
              <a:rPr lang="en-US" sz="2800" b="1" dirty="0"/>
              <a:t>Silica Health Hazard Information and Medical Surveillance</a:t>
            </a:r>
            <a:r>
              <a:rPr lang="en-US" b="1" u="sng" dirty="0" smtClean="0"/>
              <a:t>:          </a:t>
            </a:r>
            <a:endParaRPr lang="en-US" dirty="0"/>
          </a:p>
        </p:txBody>
      </p:sp>
      <p:sp>
        <p:nvSpPr>
          <p:cNvPr id="3" name="Content Placeholder 2"/>
          <p:cNvSpPr>
            <a:spLocks noGrp="1"/>
          </p:cNvSpPr>
          <p:nvPr>
            <p:ph idx="1"/>
          </p:nvPr>
        </p:nvSpPr>
        <p:spPr>
          <a:xfrm>
            <a:off x="245142" y="1962252"/>
            <a:ext cx="8564562" cy="3180019"/>
          </a:xfrm>
        </p:spPr>
        <p:txBody>
          <a:bodyPr/>
          <a:lstStyle/>
          <a:p>
            <a:endParaRPr lang="en-US" sz="2800" dirty="0" smtClean="0"/>
          </a:p>
          <a:p>
            <a:r>
              <a:rPr lang="en-US" sz="2800" dirty="0" smtClean="0"/>
              <a:t>It </a:t>
            </a:r>
            <a:r>
              <a:rPr lang="en-US" sz="2800" dirty="0"/>
              <a:t>is important to know how much silica is in the material that you are working with. </a:t>
            </a:r>
            <a:endParaRPr lang="en-US" sz="2800" dirty="0" smtClean="0"/>
          </a:p>
          <a:p>
            <a:pPr marL="0" indent="0">
              <a:buNone/>
            </a:pPr>
            <a:endParaRPr lang="en-US" sz="2800" dirty="0"/>
          </a:p>
          <a:p>
            <a:r>
              <a:rPr lang="en-US" sz="2800" dirty="0"/>
              <a:t>SDS’s will list the amount of silica in a percentage on those products that contain at least 1% silica. </a:t>
            </a:r>
          </a:p>
          <a:p>
            <a:endParaRPr lang="en-US" dirty="0"/>
          </a:p>
        </p:txBody>
      </p:sp>
    </p:spTree>
    <p:extLst>
      <p:ext uri="{BB962C8B-B14F-4D97-AF65-F5344CB8AC3E}">
        <p14:creationId xmlns:p14="http://schemas.microsoft.com/office/powerpoint/2010/main" val="4270059426"/>
      </p:ext>
    </p:extLst>
  </p:cSld>
  <p:clrMapOvr>
    <a:masterClrMapping/>
  </p:clrMapOvr>
  <p:timing>
    <p:tnLst>
      <p:par>
        <p:cTn id="1" dur="indefinite" restart="never" nodeType="tmRoot"/>
      </p:par>
    </p:tnLst>
  </p:timing>
</p:sld>
</file>

<file path=ppt/theme/theme1.xml><?xml version="1.0" encoding="utf-8"?>
<a:theme xmlns:a="http://schemas.openxmlformats.org/drawingml/2006/main" name="scafold">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scafol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scafol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cafol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cafol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cafol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cafol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cafol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cafol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49792</Words>
  <Application>Microsoft Office PowerPoint</Application>
  <PresentationFormat>On-screen Show (4:3)</PresentationFormat>
  <Paragraphs>4118</Paragraphs>
  <Slides>358</Slides>
  <Notes>353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358</vt:i4>
      </vt:variant>
    </vt:vector>
  </HeadingPairs>
  <TitlesOfParts>
    <vt:vector size="368" baseType="lpstr">
      <vt:lpstr>ＭＳ Ｐゴシック</vt:lpstr>
      <vt:lpstr>Arial</vt:lpstr>
      <vt:lpstr>Calibri</vt:lpstr>
      <vt:lpstr>Tahoma</vt:lpstr>
      <vt:lpstr>Times New Roman</vt:lpstr>
      <vt:lpstr>Wingdings</vt:lpstr>
      <vt:lpstr>Wingdings 3</vt:lpstr>
      <vt:lpstr>scafold</vt:lpstr>
      <vt:lpstr>Worksheet</vt:lpstr>
      <vt:lpstr>Acrobat Document</vt:lpstr>
      <vt:lpstr>USF OTI Education Center Respirable Silica in the Construction Industry</vt:lpstr>
      <vt:lpstr>Module 1: Introduction </vt:lpstr>
      <vt:lpstr>Module 1: Introduction</vt:lpstr>
      <vt:lpstr>Module 1: Introduction (continued)</vt:lpstr>
      <vt:lpstr>Module 1: Introduction (continued) </vt:lpstr>
      <vt:lpstr>Module 1: Introduction (continued)  </vt:lpstr>
      <vt:lpstr>Schedule</vt:lpstr>
      <vt:lpstr>Module 1: Introduction (continued)   </vt:lpstr>
      <vt:lpstr>USF OTI Education Center  Respirable Silica in the Construction Industry</vt:lpstr>
      <vt:lpstr>Module 2</vt:lpstr>
      <vt:lpstr>Module 2: OSH ACT, Silica Standard, Table 1, and Overview</vt:lpstr>
      <vt:lpstr>Module 2: OSH ACT, Silica Standard, Table 1, and Overview </vt:lpstr>
      <vt:lpstr>Module 2: OSH ACT, Silica Standard, Table 1, and Overview  </vt:lpstr>
      <vt:lpstr>Module 2: OSH ACT, Silica Standard, Table 1, and Overview   </vt:lpstr>
      <vt:lpstr>Module 2: OSH ACT, Silica Standard, Table 1, and Overview    </vt:lpstr>
      <vt:lpstr>Module 2: OSH ACT, Silica Standard, Table 1, and Overview     </vt:lpstr>
      <vt:lpstr>Module 2: OSH ACT, Silica Standard, Table 1, and Overview      </vt:lpstr>
      <vt:lpstr>Module 2: OSH ACT, Silica Standard, Table 1, and Overview       </vt:lpstr>
      <vt:lpstr>What are OSHA Standards?</vt:lpstr>
      <vt:lpstr>Module 2: OSHA Standards</vt:lpstr>
      <vt:lpstr>Module 2: OSH ACT, Silica Standard, Table 1, and Overview </vt:lpstr>
      <vt:lpstr>Module 2: OSH ACT, Silica Standard, Table 1, and Overview            </vt:lpstr>
      <vt:lpstr>Module 2: OSH ACT, Silica Standard, Table 1, and Overview        </vt:lpstr>
      <vt:lpstr>Module 2: OSH ACT, Silica Standard, Table 1, and Overview         </vt:lpstr>
      <vt:lpstr>Module 2: OSH ACT, Silica Standard, Table 1, and Overview          </vt:lpstr>
      <vt:lpstr>Module 2: OSH ACT, Silica Standard, Table 1, and Overview           </vt:lpstr>
      <vt:lpstr>Module 2: OSH ACT, Silica Standard, Table 1, and Overview            </vt:lpstr>
      <vt:lpstr>Module 2: OSH ACT, Silica Standard, Table 1, and Overview             </vt:lpstr>
      <vt:lpstr>Module 2: OSH ACT, Silica Standard, Table 1, and Overview              </vt:lpstr>
      <vt:lpstr>Module 2: OSH ACT, Silica Standard, Table 1, and Overview               </vt:lpstr>
      <vt:lpstr>Module 2: OSH ACT, Silica Standard, Table 1, and Overview                </vt:lpstr>
      <vt:lpstr>Module 2: OSH ACT, Silica Standard, Table 1, and Overview                 </vt:lpstr>
      <vt:lpstr>Module 2: OSH ACT, Silica Standard, Table 1, and Overview                  </vt:lpstr>
      <vt:lpstr>Module 2: OSH ACT, Silica Standard, Table 1, and Overview                   </vt:lpstr>
      <vt:lpstr>Module 2: OSH ACT, Silica Standard, Table 1, and Overview                    </vt:lpstr>
      <vt:lpstr>Module 2: OSH ACT, Silica Standard, Table 1, and Overview                     </vt:lpstr>
      <vt:lpstr>Module 2: OSH ACT, Silica Standard, Table 1, and Overview                             </vt:lpstr>
      <vt:lpstr>Module 2: OSH ACT, Silica Standard, Table 1, and Overview                              </vt:lpstr>
      <vt:lpstr>Module 2: OSHA ACT, Silica Standard, Table 1, and Overview</vt:lpstr>
      <vt:lpstr>Module 2: OSH ACT, Silica Standard, Table 1, and Overview                                           </vt:lpstr>
      <vt:lpstr>Module 2: OSH ACT, Silica Standard, Table 1, and Overview                                </vt:lpstr>
      <vt:lpstr>Module 2: OSH ACT, Silica Standard, Table 1, and Overview                               </vt:lpstr>
      <vt:lpstr>Module 2: OSH ACT, Silica Standard, Table 1, and Overview                                               </vt:lpstr>
      <vt:lpstr>Module 2: OSH ACT, Silica Standard, Table 1, and Overview                                            </vt:lpstr>
      <vt:lpstr>Module 2: OSH ACT, Silica Standard, Table 1, and Overview                                              </vt:lpstr>
      <vt:lpstr>Module 2: OSH ACT, Silica Standard, Table 1, and Overview                                             </vt:lpstr>
      <vt:lpstr>Module 2: OSH ACT, Silica Standard, Table 1, and Overview                                                         </vt:lpstr>
      <vt:lpstr>Module 2: OSH ACT, Silica Standard, Table 1, and Overview                        </vt:lpstr>
      <vt:lpstr>Module 2: OSH ACT, Silica Standard, Table 1, and Overview                                                          </vt:lpstr>
      <vt:lpstr>Module 2: OSH ACT, Silica Standard, Table 1, and Overview                                 </vt:lpstr>
      <vt:lpstr>Module 2: OSH ACT, Silica Standard, Table 1, and Overview                                          </vt:lpstr>
      <vt:lpstr>Module 2: OSH ACT, Silica Standard, Table 1, and Overview                                                                     </vt:lpstr>
      <vt:lpstr>Module 2: OSH ACT, Silica Standard, Table 1, and Overview                                         </vt:lpstr>
      <vt:lpstr>Module 2: OSH ACT, Silica Standard, Table 1, and Overview                            </vt:lpstr>
      <vt:lpstr>Module 2: OSH ACT, Silica Standard, Table 1, and Overview                                                                                </vt:lpstr>
      <vt:lpstr>Module 2: OSH ACT, Silica Standard, Table 1, and Overview                                                                    </vt:lpstr>
      <vt:lpstr>Module 2: OSH ACT, Silica Standard, Table 1, and Overview                                                        </vt:lpstr>
      <vt:lpstr>Module 2: OSH ACT, Silica Standard, Table 1, and Overview                                                                      </vt:lpstr>
      <vt:lpstr>Module 2: OSH ACT, Silica Standard, Table 1, and Overview                                                                       </vt:lpstr>
      <vt:lpstr>Module 2: OSH ACT, Silica Standard, Table 1, and Overview                                                                  </vt:lpstr>
      <vt:lpstr>Module 2: OSH ACT, Silica Standard, Table 1, and Overview                                                       </vt:lpstr>
      <vt:lpstr>Module 2: OSH ACT, Silica Standard, Table 1, and Overview                                                                                 </vt:lpstr>
      <vt:lpstr>Module 2: OSH ACT, Silica Standard, Table 1, and Overview                                      </vt:lpstr>
      <vt:lpstr>Module 2: OSH ACT, Silica Standard, Table 1, and Overview                       </vt:lpstr>
      <vt:lpstr>Module 2: OSH ACT, Silica Standard, Table 1, and Overview                                        </vt:lpstr>
      <vt:lpstr>Module 2: OSH ACT, Silica Standard, Table 1, and Overview                                                 </vt:lpstr>
      <vt:lpstr>Module 2: OSH ACT, Silica Standard, Table 1, and Overview                         </vt:lpstr>
      <vt:lpstr>Module 2: OSH ACT, Silica Standard, Table 1, and Overview                      </vt:lpstr>
      <vt:lpstr>Module 2: OSH ACT, Silica  Standard, Table 1, and Overview                      </vt:lpstr>
      <vt:lpstr>Module 2: OSHA ACT, Silica Standard, Table 1, and Overview  </vt:lpstr>
      <vt:lpstr>Module 2: OSH ACT, Silica Standard, Table 1, and Overview                          </vt:lpstr>
      <vt:lpstr>Module 2: OSH ACT, Silica Standard, Table 1, and Overview                           </vt:lpstr>
      <vt:lpstr>Module 2: OSH ACT, Silica Standard, Table 1, and Overview                                  </vt:lpstr>
      <vt:lpstr>Module 2: OSH ACT, Silica Standard, Table 1, and Overview                                   </vt:lpstr>
      <vt:lpstr>Module 2: OSH ACT, Silica Standard, Table 1, and Overview                                    </vt:lpstr>
      <vt:lpstr>Module 2: OSH ACT, Silica Standard, Table 1, and Overview                                     </vt:lpstr>
      <vt:lpstr>Module 2: OSH ACT, Silica Standard, Table 1, and Overview                                       </vt:lpstr>
      <vt:lpstr>Module 2: OSH ACT, Silica Standard, Table 1, and Overview                                                </vt:lpstr>
      <vt:lpstr>Module 2: OSH ACT, Silica Standard, Table 1, and Overview                                                  </vt:lpstr>
      <vt:lpstr>Module 2: OSH ACT, Silica  Standard, Table 1, and Overview                                                  </vt:lpstr>
      <vt:lpstr>Module 2: OSH ACT, Silica Standard, Table 1, and Overview                                                   </vt:lpstr>
      <vt:lpstr>Module 2: OSH ACT, Silica  Standard, Table 1, and Overview                                                    </vt:lpstr>
      <vt:lpstr>Module 2: OSH ACT, Silica Standard, Table 1, and Overview                                                    </vt:lpstr>
      <vt:lpstr>Module 2: OSH ACT, Silica   Standard, Table 1, and Overview                                                    </vt:lpstr>
      <vt:lpstr>Module 2: OSH ACT, Silica Standard, Table 1, and Overview                                                     </vt:lpstr>
      <vt:lpstr>Module 2: OSH ACT, Silica Standard, Table 1, and Overview                                                      </vt:lpstr>
      <vt:lpstr>Module 2: OSH ACT, Silica Standard, Table 1, and Overview                                                           </vt:lpstr>
      <vt:lpstr>USF OTI Education Center Respirable Silica in the Construction Industry </vt:lpstr>
      <vt:lpstr>Module 3</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Module 3: Silica Health Hazard Information and Medical Surveillance:                                                                    </vt:lpstr>
      <vt:lpstr>USF OTI Education Center Respirable Silica in the Construction Industry </vt:lpstr>
      <vt:lpstr>Module 4</vt:lpstr>
      <vt:lpstr>Module 4: Specific control Methods - Training and group activities: </vt:lpstr>
      <vt:lpstr>Module 4: Specific control Methods - Training and group activities:  </vt:lpstr>
      <vt:lpstr>Module 4: Specific control Methods - Training and group activities:   </vt:lpstr>
      <vt:lpstr>Module 4: Specific control Methods - Training and group activities:    </vt:lpstr>
      <vt:lpstr>Module 4: Specific control Methods - Training and group activities:     </vt:lpstr>
      <vt:lpstr>Module 4: Specific control Methods - Training and group activities:      </vt:lpstr>
      <vt:lpstr>Module 4: Specific control Methods - Training and group activities (i): </vt:lpstr>
      <vt:lpstr>Module 4: Specific control Methods - Training and group activities (i):</vt:lpstr>
      <vt:lpstr>Module 4: Specific control Methods - Training and group activities (i):  </vt:lpstr>
      <vt:lpstr>Module 4: Specific control Methods - Training and group activities:       </vt:lpstr>
      <vt:lpstr>Module 4: Specific control Methods - Training and group activities (ii): </vt:lpstr>
      <vt:lpstr>Module 4: Specific control Methods - Training and group activities (ii):  </vt:lpstr>
      <vt:lpstr>Module 4: Specific control Methods - Training and group activities (ii):   </vt:lpstr>
      <vt:lpstr>Module 4: Specific control Methods - Training and group activities:        </vt:lpstr>
      <vt:lpstr>Module 4: Specific control Methods - Training and group activities (iii): </vt:lpstr>
      <vt:lpstr>Module 4: Specific control Methods - Training and group activities (iii):  </vt:lpstr>
      <vt:lpstr>Module 4: Specific control Methods - Training and group activities:         </vt:lpstr>
      <vt:lpstr>Module 4: Specific control Methods - Training and group activities (iv): </vt:lpstr>
      <vt:lpstr>Module 4: Specific control Methods - Training and group activities (iv):  </vt:lpstr>
      <vt:lpstr>Module 4: Specific control Methods - Training and group activities (iv):   </vt:lpstr>
      <vt:lpstr>Module 4: Specific control Methods - Training and group activities:          </vt:lpstr>
      <vt:lpstr>Module 4: Specific control Methods - Training and group activities (v): </vt:lpstr>
      <vt:lpstr>Module 4: Specific control Methods - Training and group activities (v):  </vt:lpstr>
      <vt:lpstr>Module 4: Specific control Methods - Training and group activities:           </vt:lpstr>
      <vt:lpstr>Module 4: Specific control Methods - Training and group activities (vi): </vt:lpstr>
      <vt:lpstr>Module 4: Specific control Methods - Training and group activities (vi):  </vt:lpstr>
      <vt:lpstr>Module 4: Specific control Methods - Training and group activities (vii): </vt:lpstr>
      <vt:lpstr>Module 4: Specific control Methods - Training and group activities (vii):  </vt:lpstr>
      <vt:lpstr>Module 4: Specific control Methods - Training and group activities:            </vt:lpstr>
      <vt:lpstr>Module 4: Specific control Methods - Training and group activities:             </vt:lpstr>
      <vt:lpstr>Module 4: Specific control Methods - Training and group activities (vi):   </vt:lpstr>
      <vt:lpstr>Module 4: Specific control Methods - Training and group activities (vii):   </vt:lpstr>
      <vt:lpstr>Module 4: Specific control Methods - Training and group activities:              </vt:lpstr>
      <vt:lpstr>Module 4: Specific control Methods - Training and group activities (viii): </vt:lpstr>
      <vt:lpstr>Module 4: Specific control Methods - Training and group activities (viii):  </vt:lpstr>
      <vt:lpstr>Module 4: Specific control Methods - Training and group activities (ix): </vt:lpstr>
      <vt:lpstr>Module 4: Specific control Methods - Training and group activities:               </vt:lpstr>
      <vt:lpstr>Module 4: Specific control Methods - Training and group activities:                </vt:lpstr>
      <vt:lpstr>Module 4: Specific control Methods - Training and group activities:                 </vt:lpstr>
      <vt:lpstr>Module 4: Specific control Methods - Training and group activities:                  </vt:lpstr>
      <vt:lpstr>Module 4: Specific control Methods - Training and group activities:                   </vt:lpstr>
      <vt:lpstr>Module 4: Specific control Methods - Training and group activities (x): </vt:lpstr>
      <vt:lpstr>Module 4: Specific control Methods - Training and group activities:                    </vt:lpstr>
      <vt:lpstr>Module 4: Specific control Methods - Training and group activities (x):  </vt:lpstr>
      <vt:lpstr>Module 4: Specific control Methods - Training and group activities:                     </vt:lpstr>
      <vt:lpstr>Module 4: Specific control Methods - Training and group activities:                      </vt:lpstr>
      <vt:lpstr>Module 4: Specific control Methods - Training and group activities:                       </vt:lpstr>
      <vt:lpstr>Module 4: Specific control Methods - Training and group activities:                        </vt:lpstr>
      <vt:lpstr>Module 4: Specific control Methods - Training and group activities (xi): </vt:lpstr>
      <vt:lpstr>Module 4: Specific control Methods - Training and group activities (xi):  </vt:lpstr>
      <vt:lpstr>Module 4: Specific control Methods - Training and group activities:                         </vt:lpstr>
      <vt:lpstr>Module 4: Specific control Methods - Training and group activities:                          </vt:lpstr>
      <vt:lpstr>Module 4: Specific control Methods - Training and group activities:                           </vt:lpstr>
      <vt:lpstr>Module 4: Specific control Methods - Training and group activities (xii): </vt:lpstr>
      <vt:lpstr>Module 4: Specific control Methods - Training and group activities:                            </vt:lpstr>
      <vt:lpstr>Module 4: Specific control Methods - Training and group activities:                                               </vt:lpstr>
      <vt:lpstr>Module 4: Specific control Methods - Training and group activities (xii):  </vt:lpstr>
      <vt:lpstr>Module 4: Specific control Methods - Training and group activities:                             </vt:lpstr>
      <vt:lpstr>Module 4: Specific control Methods - Training and group activities:                              </vt:lpstr>
      <vt:lpstr>Module 4: Specific control Methods - Training and group activities:                               </vt:lpstr>
      <vt:lpstr>Module 4: Specific control Methods - Training and group activities (xiii): </vt:lpstr>
      <vt:lpstr>Module 4: Specific control Methods - Training and group activities:                                </vt:lpstr>
      <vt:lpstr>Module 4: Specific control Methods - Training and group activities:                                 </vt:lpstr>
      <vt:lpstr>Module 4: Specific control Methods - Training and group activities:                                  </vt:lpstr>
      <vt:lpstr>Module 4: Specific control Methods - Training and group activities:                                   </vt:lpstr>
      <vt:lpstr>Module 4: Specific control Methods - Training and group activities:                                    </vt:lpstr>
      <vt:lpstr>Module 4: Specific control Methods - Training and group activities:                                     </vt:lpstr>
      <vt:lpstr>Module 4: Specific control Methods - Training and group activities:  </vt:lpstr>
      <vt:lpstr>Module 4: Specific control Methods - Training and group activities (xiv):  </vt:lpstr>
      <vt:lpstr>Module 4: Specific control Methods - Training and group activities (xiv):   </vt:lpstr>
      <vt:lpstr>Module 4: Specific control Methods - Training and group activities (xiv):    </vt:lpstr>
      <vt:lpstr>Module 4: Specific control Methods - Training and group activities:   </vt:lpstr>
      <vt:lpstr>Module 4: Specific control Methods - Training and group activities (xv):  </vt:lpstr>
      <vt:lpstr>Module 4: Specific control Methods - Training and group activities:    </vt:lpstr>
      <vt:lpstr>Module 4: Specific control Methods - Training and group activities:     </vt:lpstr>
      <vt:lpstr>Module 4: Specific control Methods - Training and group activities:      </vt:lpstr>
      <vt:lpstr>Module 4: Specific control Methods - Training and group activities (xvi): </vt:lpstr>
      <vt:lpstr>Module 4: Specific control Methods - Training and group activities:                                      </vt:lpstr>
      <vt:lpstr>Module 4: Specific control Methods - Training and group activities:                                       </vt:lpstr>
      <vt:lpstr>Module 4: Specific control Methods - Training and group activities:        </vt:lpstr>
      <vt:lpstr>Module 4: Specific control Methods - Training and group activities:       </vt:lpstr>
      <vt:lpstr>Module 4: Specific control Methods - Training and group activities (xvii) (xviii): </vt:lpstr>
      <vt:lpstr>Module 4: Specific control Methods - Training and group activities (xvii) (xviii):  </vt:lpstr>
      <vt:lpstr>Module 4: Specific control Methods - Training and group activities:           </vt:lpstr>
      <vt:lpstr>Module 4: Specific control Methods - Training and group activities:         </vt:lpstr>
      <vt:lpstr>Module 4: Specific control Methods - Training and group activities (xviii):  </vt:lpstr>
      <vt:lpstr>Module 4: Specific control Methods - Training and group activities:          </vt:lpstr>
      <vt:lpstr>Module 4: Specific control Methods - Training and group activities:             </vt:lpstr>
      <vt:lpstr>Module 4: Specific control Methods - Training and group activities:            </vt:lpstr>
      <vt:lpstr>Module 4: Specific control Methods - Training and group activities:                                        </vt:lpstr>
      <vt:lpstr>Module 4: Specific control Methods - Training and group activities:                                         </vt:lpstr>
      <vt:lpstr>Module 4: Specific control Methods - Training and group activities:                                          </vt:lpstr>
      <vt:lpstr>Module 4 : Specific control Methods Training and group activities: </vt:lpstr>
      <vt:lpstr>USF OTI Education Center  Respirable Silica in the Construction Industry</vt:lpstr>
      <vt:lpstr>Module 5</vt:lpstr>
      <vt:lpstr>Module 5: Respirator selection, use, and care and Lab - Part I: </vt:lpstr>
      <vt:lpstr>Module 5: Respirator selection, use, and care and Lab - Part I:  </vt:lpstr>
      <vt:lpstr>Module 5: Respirator selection, use, and care and Lab - Part I</vt:lpstr>
      <vt:lpstr>Module 5: Methods of control</vt:lpstr>
      <vt:lpstr>Module 5: Methods of control </vt:lpstr>
      <vt:lpstr>Module 5: Ways to reduce silica exposure</vt:lpstr>
      <vt:lpstr>Module 5: Manufactures instructions for :</vt:lpstr>
      <vt:lpstr>Module 5: Methods of control  </vt:lpstr>
      <vt:lpstr>Module 5: Respiratory requirements</vt:lpstr>
      <vt:lpstr>      Module 5: Alternate option for reducing exposure to silica      </vt:lpstr>
      <vt:lpstr>Module 5: Work practice controls</vt:lpstr>
      <vt:lpstr>Module 5: Work practice controls </vt:lpstr>
      <vt:lpstr>Module 5: Work practice controls  </vt:lpstr>
      <vt:lpstr>Module 5: Work practice controls   </vt:lpstr>
      <vt:lpstr>Module 5: Work practice controls    </vt:lpstr>
      <vt:lpstr>Module 5: Work practice controls     </vt:lpstr>
      <vt:lpstr>Module 5: Work practice controls      </vt:lpstr>
      <vt:lpstr> Module 5: Selection of Respirators </vt:lpstr>
      <vt:lpstr>Module 5: Selection of Respirators </vt:lpstr>
      <vt:lpstr>Module 5: Selection of Respirators  </vt:lpstr>
      <vt:lpstr> Module 5: Use of Respirators </vt:lpstr>
      <vt:lpstr>Module 5: Use of Respirators </vt:lpstr>
      <vt:lpstr>Module 5: Use of Respirators</vt:lpstr>
      <vt:lpstr>Module 5: Use of Respirators  </vt:lpstr>
      <vt:lpstr> Module 5: Exposure </vt:lpstr>
      <vt:lpstr> Module 5: Exposure  </vt:lpstr>
      <vt:lpstr> Module 5: Scenario  </vt:lpstr>
      <vt:lpstr>Module 5: Scenario 1</vt:lpstr>
      <vt:lpstr> </vt:lpstr>
      <vt:lpstr>Module 5: Scenario 2</vt:lpstr>
      <vt:lpstr> Module 5: Scenario 2 </vt:lpstr>
      <vt:lpstr>Module 5: Scenario 3</vt:lpstr>
      <vt:lpstr>Module 5: Scenario 3 </vt:lpstr>
      <vt:lpstr>Module 5: Scenario 4</vt:lpstr>
      <vt:lpstr>Module 5: Scenario 4 </vt:lpstr>
      <vt:lpstr>Module 5: Respirator selection, use, and care and Lab - Part I:   </vt:lpstr>
      <vt:lpstr>Module 5 : Respirator selection, use, and care and Lab-Part I: </vt:lpstr>
      <vt:lpstr> USF OTI Education Center  Respirable Silica in the Construction Industry</vt:lpstr>
      <vt:lpstr>Module 6</vt:lpstr>
      <vt:lpstr>Module 6: Respirator selection, use, and care and Lab - Part II: </vt:lpstr>
      <vt:lpstr>Module 6: Respirator selection, use, and care and Lab - Part II:  </vt:lpstr>
      <vt:lpstr> Module 6: Importance of respiratory protection  </vt:lpstr>
      <vt:lpstr> Module 6: Importance of respiratory protection   </vt:lpstr>
      <vt:lpstr> Module 6: Importance of respiratory protection    </vt:lpstr>
      <vt:lpstr>Module 6: Importance of respiratory protection  </vt:lpstr>
      <vt:lpstr>Module 6: Basic types of respirators </vt:lpstr>
      <vt:lpstr>Module 6: Basic types of respirator</vt:lpstr>
      <vt:lpstr>Module 6: Basic types of respirator </vt:lpstr>
      <vt:lpstr>Module 6: Basic types of respirator  </vt:lpstr>
      <vt:lpstr>Module 6: Basic types of respirator   </vt:lpstr>
      <vt:lpstr> Module 6: Proper use of respiratory protection  </vt:lpstr>
      <vt:lpstr>Module 6: Proper use of respiratory protection </vt:lpstr>
      <vt:lpstr>Module 6: Proper use of respiratory protection  </vt:lpstr>
      <vt:lpstr>Module 6: Proper use of respiratory protection   </vt:lpstr>
      <vt:lpstr>Module 6: Proper use of respiratory protection    </vt:lpstr>
      <vt:lpstr>Module 6: Proper use of respiratory protection     </vt:lpstr>
      <vt:lpstr>Module 6: Proper use of respiratory protection      </vt:lpstr>
      <vt:lpstr>Module 6: Proper use of respiratory protection       </vt:lpstr>
      <vt:lpstr>Module 6: Proper use of respiratory protection        </vt:lpstr>
      <vt:lpstr>Module 6: Proper use of respiratory protection         </vt:lpstr>
      <vt:lpstr> Module 6: Maintenance  and care for respiratory protection </vt:lpstr>
      <vt:lpstr> Module 6: Maintenance  and care for respiratory protection  </vt:lpstr>
      <vt:lpstr> Module 6: Maintenance  and care for respiratory protection   </vt:lpstr>
      <vt:lpstr>Module 6: Maintenance  and care for respiratory protection </vt:lpstr>
      <vt:lpstr>Module 6: Maintenance  and care for respiratory protection  </vt:lpstr>
      <vt:lpstr>Module 6: Respirator Exercise</vt:lpstr>
      <vt:lpstr>Module 6: Respirator selection, use, and care and Lab - Part II:   </vt:lpstr>
      <vt:lpstr>Module 6 : Respirator selection, use, and care and Lab-Part II: </vt:lpstr>
      <vt:lpstr>USF OTI Education Center  Respirable Silica in the Construction Industry </vt:lpstr>
      <vt:lpstr>Module 7</vt:lpstr>
      <vt:lpstr>Module 7: Housekeeping Techniques: </vt:lpstr>
      <vt:lpstr>Module 7 : Housekeeping Techniques: </vt:lpstr>
      <vt:lpstr>Module 7 : Housekeeping Techniques:  </vt:lpstr>
      <vt:lpstr>Module 7 : Housekeeping Techniques:   </vt:lpstr>
      <vt:lpstr>Module 7 : Housekeeping  Techniques:   </vt:lpstr>
      <vt:lpstr>Module 7 : Housekeeping Techniques:    </vt:lpstr>
      <vt:lpstr>Module 7 : Housekeeping Techniques:     </vt:lpstr>
      <vt:lpstr>Module 7 : Housekeeping Techniques:      </vt:lpstr>
      <vt:lpstr>Module 7 : Housekeeping Techniques:       </vt:lpstr>
      <vt:lpstr>Module 7 : Housekeeping  Techniques:       </vt:lpstr>
      <vt:lpstr>Module 7 : Housekeeping Techniques:        </vt:lpstr>
      <vt:lpstr>Module 7 : Housekeeping Techniques:         </vt:lpstr>
      <vt:lpstr>Module 7 : Housekeeping Techniques:          </vt:lpstr>
      <vt:lpstr>Module 7 : Housekeeping Techniques:           </vt:lpstr>
      <vt:lpstr>Module 7 : Housekeeping Techniques:            </vt:lpstr>
      <vt:lpstr>Module 7 : Housekeeping Techniques:             </vt:lpstr>
      <vt:lpstr>Module 7 : Housekeeping Techniques:              </vt:lpstr>
      <vt:lpstr>Module 7 : Housekeeping Techniques:               </vt:lpstr>
      <vt:lpstr>Module 7 : Housekeeping Techniques:                </vt:lpstr>
      <vt:lpstr>Module 7 : Housekeeping  Techniques:                 </vt:lpstr>
      <vt:lpstr>Module 7 : Housekeeping Techniques:                 </vt:lpstr>
      <vt:lpstr>Module 7 : Housekeeping Techniques:                  </vt:lpstr>
      <vt:lpstr>Module 7 : Housekeeping Techniques:                   </vt:lpstr>
      <vt:lpstr>Module 7 : Housekeeping Techniques:                    </vt:lpstr>
      <vt:lpstr>Module 7 : Housekeeping Techniques:                     </vt:lpstr>
      <vt:lpstr>Module 7 : Housekeeping Techniques:                      </vt:lpstr>
      <vt:lpstr>Module 7 : Housekeeping Techniques:                       </vt:lpstr>
      <vt:lpstr>Module 7 : Housekeeping Techniques:                        </vt:lpstr>
      <vt:lpstr>Module 7 : Housekeeping Techniques:                         </vt:lpstr>
      <vt:lpstr>Module 7 : Housekeeping Techniques:                          </vt:lpstr>
      <vt:lpstr>Module 7 : Housekeeping Techniques: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2018-07-18T17:22:35Z</dcterms:created>
  <dcterms:modified xsi:type="dcterms:W3CDTF">2018-07-18T18:43:16Z</dcterms:modified>
</cp:coreProperties>
</file>