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 id="2147483677" r:id="rId2"/>
  </p:sldMasterIdLst>
  <p:notesMasterIdLst>
    <p:notesMasterId r:id="rId65"/>
  </p:notesMasterIdLst>
  <p:handoutMasterIdLst>
    <p:handoutMasterId r:id="rId66"/>
  </p:handoutMasterIdLst>
  <p:sldIdLst>
    <p:sldId id="267" r:id="rId3"/>
    <p:sldId id="341" r:id="rId4"/>
    <p:sldId id="268" r:id="rId5"/>
    <p:sldId id="257" r:id="rId6"/>
    <p:sldId id="261" r:id="rId7"/>
    <p:sldId id="339" r:id="rId8"/>
    <p:sldId id="335" r:id="rId9"/>
    <p:sldId id="337" r:id="rId10"/>
    <p:sldId id="263" r:id="rId11"/>
    <p:sldId id="264" r:id="rId12"/>
    <p:sldId id="258" r:id="rId13"/>
    <p:sldId id="328" r:id="rId14"/>
    <p:sldId id="269" r:id="rId15"/>
    <p:sldId id="270" r:id="rId16"/>
    <p:sldId id="329" r:id="rId17"/>
    <p:sldId id="330" r:id="rId18"/>
    <p:sldId id="331" r:id="rId19"/>
    <p:sldId id="332" r:id="rId20"/>
    <p:sldId id="276" r:id="rId21"/>
    <p:sldId id="277" r:id="rId22"/>
    <p:sldId id="315" r:id="rId23"/>
    <p:sldId id="279" r:id="rId24"/>
    <p:sldId id="280" r:id="rId25"/>
    <p:sldId id="281" r:id="rId26"/>
    <p:sldId id="282" r:id="rId27"/>
    <p:sldId id="283" r:id="rId28"/>
    <p:sldId id="284" r:id="rId29"/>
    <p:sldId id="285" r:id="rId30"/>
    <p:sldId id="286" r:id="rId31"/>
    <p:sldId id="287" r:id="rId32"/>
    <p:sldId id="289" r:id="rId33"/>
    <p:sldId id="288" r:id="rId34"/>
    <p:sldId id="290" r:id="rId35"/>
    <p:sldId id="340" r:id="rId36"/>
    <p:sldId id="324" r:id="rId37"/>
    <p:sldId id="294" r:id="rId38"/>
    <p:sldId id="295" r:id="rId39"/>
    <p:sldId id="296" r:id="rId40"/>
    <p:sldId id="326" r:id="rId41"/>
    <p:sldId id="297" r:id="rId42"/>
    <p:sldId id="301" r:id="rId43"/>
    <p:sldId id="299" r:id="rId44"/>
    <p:sldId id="300" r:id="rId45"/>
    <p:sldId id="317" r:id="rId46"/>
    <p:sldId id="298" r:id="rId47"/>
    <p:sldId id="303" r:id="rId48"/>
    <p:sldId id="304" r:id="rId49"/>
    <p:sldId id="305" r:id="rId50"/>
    <p:sldId id="316" r:id="rId51"/>
    <p:sldId id="319" r:id="rId52"/>
    <p:sldId id="323" r:id="rId53"/>
    <p:sldId id="306" r:id="rId54"/>
    <p:sldId id="313" r:id="rId55"/>
    <p:sldId id="307" r:id="rId56"/>
    <p:sldId id="308" r:id="rId57"/>
    <p:sldId id="310" r:id="rId58"/>
    <p:sldId id="320" r:id="rId59"/>
    <p:sldId id="311" r:id="rId60"/>
    <p:sldId id="312" r:id="rId61"/>
    <p:sldId id="338" r:id="rId62"/>
    <p:sldId id="325" r:id="rId63"/>
    <p:sldId id="327" r:id="rId64"/>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853"/>
    <a:srgbClr val="68886C"/>
    <a:srgbClr val="B9F3C1"/>
    <a:srgbClr val="B5EDBD"/>
    <a:srgbClr val="A4D7AB"/>
    <a:srgbClr val="DFFAE6"/>
    <a:srgbClr val="96C49C"/>
    <a:srgbClr val="A7DCA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77306" autoAdjust="0"/>
  </p:normalViewPr>
  <p:slideViewPr>
    <p:cSldViewPr>
      <p:cViewPr varScale="1">
        <p:scale>
          <a:sx n="89" d="100"/>
          <a:sy n="89" d="100"/>
        </p:scale>
        <p:origin x="2214" y="8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54" d="100"/>
          <a:sy n="54" d="100"/>
        </p:scale>
        <p:origin x="287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t" anchorCtr="0" compatLnSpc="1">
            <a:prstTxWarp prst="textNoShape">
              <a:avLst/>
            </a:prstTxWarp>
          </a:bodyPr>
          <a:lstStyle>
            <a:lvl1pPr defTabSz="931058" eaLnBrk="1" hangingPunct="1">
              <a:defRPr sz="1200"/>
            </a:lvl1pPr>
          </a:lstStyle>
          <a:p>
            <a:pPr>
              <a:defRPr/>
            </a:pPr>
            <a:endParaRPr lang="en-US" altLang="en-US"/>
          </a:p>
        </p:txBody>
      </p:sp>
      <p:sp>
        <p:nvSpPr>
          <p:cNvPr id="11267" name="Rectangle 3">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t" anchorCtr="0" compatLnSpc="1">
            <a:prstTxWarp prst="textNoShape">
              <a:avLst/>
            </a:prstTxWarp>
          </a:bodyPr>
          <a:lstStyle>
            <a:lvl1pPr algn="r" defTabSz="931058" eaLnBrk="1" hangingPunct="1">
              <a:defRPr sz="1200"/>
            </a:lvl1pPr>
          </a:lstStyle>
          <a:p>
            <a:pPr>
              <a:defRPr/>
            </a:pPr>
            <a:endParaRPr lang="en-US" altLang="en-US"/>
          </a:p>
        </p:txBody>
      </p:sp>
      <p:sp>
        <p:nvSpPr>
          <p:cNvPr id="11268" name="Rectangle 4">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b" anchorCtr="0" compatLnSpc="1">
            <a:prstTxWarp prst="textNoShape">
              <a:avLst/>
            </a:prstTxWarp>
          </a:bodyPr>
          <a:lstStyle>
            <a:lvl1pPr defTabSz="931058" eaLnBrk="1" hangingPunct="1">
              <a:defRPr sz="1200"/>
            </a:lvl1pPr>
          </a:lstStyle>
          <a:p>
            <a:pPr>
              <a:defRPr/>
            </a:pPr>
            <a:endParaRPr lang="en-US" altLang="en-US"/>
          </a:p>
        </p:txBody>
      </p:sp>
      <p:sp>
        <p:nvSpPr>
          <p:cNvPr id="11269" name="Rectangle 5">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b" anchorCtr="0" compatLnSpc="1">
            <a:prstTxWarp prst="textNoShape">
              <a:avLst/>
            </a:prstTxWarp>
          </a:bodyPr>
          <a:lstStyle>
            <a:lvl1pPr algn="r" defTabSz="931058" eaLnBrk="1" hangingPunct="1">
              <a:defRPr sz="1200"/>
            </a:lvl1pPr>
          </a:lstStyle>
          <a:p>
            <a:pPr>
              <a:defRPr/>
            </a:pPr>
            <a:fld id="{86235EC5-7FEC-4D1D-B843-49637B8964B2}" type="slidenum">
              <a:rPr lang="en-US" altLang="en-US"/>
              <a:pPr>
                <a:defRPr/>
              </a:pPr>
              <a:t>‹#›</a:t>
            </a:fld>
            <a:endParaRPr lang="en-US" altLang="en-US"/>
          </a:p>
        </p:txBody>
      </p:sp>
    </p:spTree>
    <p:extLst>
      <p:ext uri="{BB962C8B-B14F-4D97-AF65-F5344CB8AC3E}">
        <p14:creationId xmlns:p14="http://schemas.microsoft.com/office/powerpoint/2010/main" val="1913112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t" anchorCtr="0" compatLnSpc="1">
            <a:prstTxWarp prst="textNoShape">
              <a:avLst/>
            </a:prstTxWarp>
          </a:bodyPr>
          <a:lstStyle>
            <a:lvl1pPr defTabSz="931058" eaLnBrk="1" hangingPunct="1">
              <a:defRPr sz="1200"/>
            </a:lvl1pPr>
          </a:lstStyle>
          <a:p>
            <a:pPr>
              <a:defRPr/>
            </a:pPr>
            <a:endParaRPr lang="en-US" altLang="en-US"/>
          </a:p>
        </p:txBody>
      </p:sp>
      <p:sp>
        <p:nvSpPr>
          <p:cNvPr id="5123" name="Rectangle 3">
            <a:extLst/>
          </p:cNvPr>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t" anchorCtr="0" compatLnSpc="1">
            <a:prstTxWarp prst="textNoShape">
              <a:avLst/>
            </a:prstTxWarp>
          </a:bodyPr>
          <a:lstStyle>
            <a:lvl1pPr algn="r" defTabSz="931058" eaLnBrk="1" hangingPunct="1">
              <a:defRPr sz="1200"/>
            </a:lvl1pPr>
          </a:lstStyle>
          <a:p>
            <a:pPr>
              <a:defRPr/>
            </a:pPr>
            <a:endParaRPr lang="en-US" alt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p:cNvPr>
          <p:cNvSpPr>
            <a:spLocks noGrp="1" noChangeArrowheads="1"/>
          </p:cNvSpPr>
          <p:nvPr>
            <p:ph type="body" sz="quarter" idx="3"/>
          </p:nvPr>
        </p:nvSpPr>
        <p:spPr bwMode="auto">
          <a:xfrm>
            <a:off x="935038" y="4414838"/>
            <a:ext cx="5140325"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p:cNvPr>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b" anchorCtr="0" compatLnSpc="1">
            <a:prstTxWarp prst="textNoShape">
              <a:avLst/>
            </a:prstTxWarp>
          </a:bodyPr>
          <a:lstStyle>
            <a:lvl1pPr defTabSz="931058" eaLnBrk="1" hangingPunct="1">
              <a:defRPr sz="1200"/>
            </a:lvl1pPr>
          </a:lstStyle>
          <a:p>
            <a:pPr>
              <a:defRPr/>
            </a:pPr>
            <a:endParaRPr lang="en-US" altLang="en-US"/>
          </a:p>
        </p:txBody>
      </p:sp>
      <p:sp>
        <p:nvSpPr>
          <p:cNvPr id="5127" name="Rectangle 7">
            <a:extLst/>
          </p:cNvPr>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b" anchorCtr="0" compatLnSpc="1">
            <a:prstTxWarp prst="textNoShape">
              <a:avLst/>
            </a:prstTxWarp>
          </a:bodyPr>
          <a:lstStyle>
            <a:lvl1pPr algn="r" defTabSz="931058" eaLnBrk="1" hangingPunct="1">
              <a:defRPr sz="1200"/>
            </a:lvl1pPr>
          </a:lstStyle>
          <a:p>
            <a:pPr>
              <a:defRPr/>
            </a:pPr>
            <a:fld id="{6459823F-1FD5-4906-ADC9-6058811AD171}" type="slidenum">
              <a:rPr lang="en-US" altLang="en-US"/>
              <a:pPr>
                <a:defRPr/>
              </a:pPr>
              <a:t>‹#›</a:t>
            </a:fld>
            <a:endParaRPr lang="en-US" altLang="en-US"/>
          </a:p>
        </p:txBody>
      </p:sp>
    </p:spTree>
    <p:extLst>
      <p:ext uri="{BB962C8B-B14F-4D97-AF65-F5344CB8AC3E}">
        <p14:creationId xmlns:p14="http://schemas.microsoft.com/office/powerpoint/2010/main" val="2165531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noChangeArrowheads="1"/>
          </p:cNvSpPr>
          <p:nvPr>
            <p:ph type="body" idx="1"/>
          </p:nvPr>
        </p:nvSpPr>
        <p:spPr>
          <a:noFill/>
        </p:spPr>
        <p:txBody>
          <a:bodyPr/>
          <a:lstStyle/>
          <a:p>
            <a:r>
              <a:rPr lang="es-US" altLang="en-US" dirty="0" smtClean="0">
                <a:solidFill>
                  <a:srgbClr val="FF0000"/>
                </a:solidFill>
              </a:rPr>
              <a:t>Este material fue producido bajo la subvención numero SH-29660-SH6 de </a:t>
            </a:r>
            <a:r>
              <a:rPr lang="es-US" altLang="en-US" dirty="0" smtClean="0"/>
              <a:t>la</a:t>
            </a:r>
            <a:r>
              <a:rPr lang="es-US" altLang="en-US" dirty="0" smtClean="0">
                <a:solidFill>
                  <a:srgbClr val="FF0000"/>
                </a:solidFill>
              </a:rPr>
              <a:t> </a:t>
            </a:r>
            <a:r>
              <a:rPr lang="es-US" altLang="en-US" dirty="0" smtClean="0"/>
              <a:t>Administración de Seguridad y Salud Ocupacional del Departamento de Trabajo de los Estados Unidos. No refleja necesariamente ni las opiniones ni las políticas del Departamento de Trabajo de los Estados Unidos, y la alusión de nombres comerciales, los productos comerciales, u organizaciones no significa ninguna promoción por parte del Gobierno de los Estados Unidos. </a:t>
            </a:r>
            <a:endParaRPr lang="en-US" altLang="en-US" dirty="0" smtClean="0"/>
          </a:p>
        </p:txBody>
      </p:sp>
      <p:sp>
        <p:nvSpPr>
          <p:cNvPr id="18436" name="Slide Number Placeholder 3"/>
          <p:cNvSpPr>
            <a:spLocks noGrp="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45475309-1A55-4766-9994-46E023478100}" type="slidenum">
              <a:rPr lang="en-US" altLang="en-US" sz="1200" smtClean="0"/>
              <a:pPr/>
              <a:t>1</a:t>
            </a:fld>
            <a:endParaRPr lang="en-US" altLang="en-US" sz="1200" smtClean="0"/>
          </a:p>
        </p:txBody>
      </p:sp>
      <p:sp>
        <p:nvSpPr>
          <p:cNvPr id="18437" name="TextBox 4"/>
          <p:cNvSpPr txBox="1">
            <a:spLocks noChangeArrowheads="1"/>
          </p:cNvSpPr>
          <p:nvPr/>
        </p:nvSpPr>
        <p:spPr bwMode="auto">
          <a:xfrm>
            <a:off x="1676400" y="2819400"/>
            <a:ext cx="396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400840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00D84A26-C27E-462E-A335-65E29A84E762}" type="slidenum">
              <a:rPr lang="en-US" altLang="en-US" sz="1200" smtClean="0"/>
              <a:pPr/>
              <a:t>11</a:t>
            </a:fld>
            <a:endParaRPr lang="en-US" alt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s-US" altLang="en-US" dirty="0" smtClean="0"/>
              <a:t>Si el trabajo est</a:t>
            </a:r>
            <a:r>
              <a:rPr lang="es-US" altLang="es-US" dirty="0" smtClean="0"/>
              <a:t>á </a:t>
            </a:r>
            <a:r>
              <a:rPr lang="es-US" altLang="en-US" dirty="0" smtClean="0"/>
              <a:t>diseñado para ser adecuado al trabajador, debe ser naturalmente m</a:t>
            </a:r>
            <a:r>
              <a:rPr lang="es-US" altLang="es-US" dirty="0" smtClean="0"/>
              <a:t>á</a:t>
            </a:r>
            <a:r>
              <a:rPr lang="es-US" altLang="en-US" dirty="0" smtClean="0"/>
              <a:t>s seguro.  Las herramientas serán adecuadas para las manos, así que es menos probable que vayan a resbalarse. La protección de maquinaria y otros equipos de seguridad que son diseñados con alguna comprensión de la ergonomía protegerán a una mayor cantidad de personas. Si un trabajo es adecuado para el trabajador, también debe ser mas cómodo. Si es m</a:t>
            </a:r>
            <a:r>
              <a:rPr lang="es-US" altLang="es-US" dirty="0" smtClean="0"/>
              <a:t>ás cómodo, la persona debe poder trabajar en ese puesto por más tiempo sin ninguna consecuencia negativa. Si los trabajos están diseñados adecuadamente, los trabajadores no deben forzarse ni física ni psicológicamente para completar su trabajo, y a su vez no sufren lesiones.  </a:t>
            </a:r>
            <a:endParaRPr lang="es-US" altLang="en-US" dirty="0" smtClean="0"/>
          </a:p>
          <a:p>
            <a:pPr eaLnBrk="1" hangingPunct="1"/>
            <a:endParaRPr lang="es-US" altLang="en-US" dirty="0" smtClean="0"/>
          </a:p>
          <a:p>
            <a:pPr eaLnBrk="1" hangingPunct="1"/>
            <a:r>
              <a:rPr lang="es-US" altLang="en-US" dirty="0" smtClean="0"/>
              <a:t>Típicamente, nos interesa m</a:t>
            </a:r>
            <a:r>
              <a:rPr lang="es-US" altLang="es-US" dirty="0" smtClean="0"/>
              <a:t>á</a:t>
            </a:r>
            <a:r>
              <a:rPr lang="es-US" altLang="en-US" dirty="0" smtClean="0"/>
              <a:t>s el estrés físico porque puede tener un impacto m</a:t>
            </a:r>
            <a:r>
              <a:rPr lang="es-US" altLang="es-US" dirty="0" smtClean="0"/>
              <a:t>á</a:t>
            </a:r>
            <a:r>
              <a:rPr lang="es-US" altLang="en-US" dirty="0" smtClean="0"/>
              <a:t>s inmediato en el desarrollo de lesiones. El estrés físico puede causar dolor en los </a:t>
            </a:r>
            <a:r>
              <a:rPr lang="es-US" altLang="en-US" dirty="0" err="1" smtClean="0"/>
              <a:t>musculos</a:t>
            </a:r>
            <a:r>
              <a:rPr lang="es-US" altLang="en-US" dirty="0" smtClean="0"/>
              <a:t> e incomodidad que afectan negativamente nuestra tolerancia y desempeño en el trabajo.  El estrés mental también puede causar problemas, pero no son tan obvios en la mayoría de los casos.  Un lugar de trabajo bien diseñado puede mejorar la moral.</a:t>
            </a:r>
          </a:p>
          <a:p>
            <a:pPr eaLnBrk="1" hangingPunct="1"/>
            <a:r>
              <a:rPr lang="es-US" altLang="en-US" dirty="0" smtClean="0"/>
              <a:t>  </a:t>
            </a:r>
          </a:p>
          <a:p>
            <a:pPr eaLnBrk="1" hangingPunct="1"/>
            <a:r>
              <a:rPr lang="es-US" altLang="en-US" b="1" dirty="0" smtClean="0"/>
              <a:t>Discusión</a:t>
            </a:r>
          </a:p>
          <a:p>
            <a:pPr eaLnBrk="1" hangingPunct="1"/>
            <a:r>
              <a:rPr lang="es-US" altLang="en-US" dirty="0" smtClean="0"/>
              <a:t>Discutir la relación entre el estrés mental y la tensión muscular.</a:t>
            </a:r>
          </a:p>
          <a:p>
            <a:pPr eaLnBrk="1" hangingPunct="1"/>
            <a:endParaRPr lang="en-US" altLang="en-US" dirty="0" smtClean="0"/>
          </a:p>
        </p:txBody>
      </p:sp>
    </p:spTree>
    <p:extLst>
      <p:ext uri="{BB962C8B-B14F-4D97-AF65-F5344CB8AC3E}">
        <p14:creationId xmlns:p14="http://schemas.microsoft.com/office/powerpoint/2010/main" val="1704064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AEE33614-6B32-427F-9EB4-E1B7CE9382A2}" type="slidenum">
              <a:rPr lang="en-US" altLang="en-US" sz="1200" smtClean="0"/>
              <a:pPr/>
              <a:t>12</a:t>
            </a:fld>
            <a:endParaRPr lang="en-US" alt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s-US" altLang="en-US" smtClean="0"/>
              <a:t>Los trabajadores necesitan ser conscientes del área de trabajo que los rodea y de cualquier cosa que parezca causar incomodidades o estrés a los trabajadores (puede ser a usted o a un colega).</a:t>
            </a:r>
          </a:p>
          <a:p>
            <a:pPr eaLnBrk="1" hangingPunct="1"/>
            <a:endParaRPr lang="es-US" altLang="en-US" smtClean="0"/>
          </a:p>
          <a:p>
            <a:pPr eaLnBrk="1" hangingPunct="1"/>
            <a:r>
              <a:rPr lang="es-US" altLang="en-US" smtClean="0"/>
              <a:t>Si los empleados tienen preguntas o preocupaciones sobre su trabajo, deben hablar inmediatamente con su supervisor.  El supervisor siempre es la primera persona con quien debe hablar.  Ellos saben m</a:t>
            </a:r>
            <a:r>
              <a:rPr lang="es-US" altLang="es-US" smtClean="0"/>
              <a:t>á</a:t>
            </a:r>
            <a:r>
              <a:rPr lang="es-US" altLang="en-US" smtClean="0"/>
              <a:t>s sobre usted y su trabajo que otras personas en el lugar de trabajo.</a:t>
            </a:r>
          </a:p>
          <a:p>
            <a:pPr eaLnBrk="1" hangingPunct="1"/>
            <a:endParaRPr lang="es-US" altLang="en-US" smtClean="0"/>
          </a:p>
          <a:p>
            <a:pPr eaLnBrk="1" hangingPunct="1"/>
            <a:r>
              <a:rPr lang="es-US" altLang="en-US" smtClean="0"/>
              <a:t>Si usted tiene síntomas en el trabajo mientras completa ciertas tareas, debe hablar con las personas apropiadas en su instalación.  Lo mas importante a recordar es que usted es parte del equipo que puede ayudar a proteger tanto a usted como a sus colegas.  No hay ningún miembro del equipo que sea menos importante que los otros miembros.</a:t>
            </a:r>
          </a:p>
          <a:p>
            <a:pPr eaLnBrk="1" hangingPunct="1"/>
            <a:endParaRPr lang="en-US" altLang="en-US" smtClean="0"/>
          </a:p>
        </p:txBody>
      </p:sp>
    </p:spTree>
    <p:extLst>
      <p:ext uri="{BB962C8B-B14F-4D97-AF65-F5344CB8AC3E}">
        <p14:creationId xmlns:p14="http://schemas.microsoft.com/office/powerpoint/2010/main" val="3968019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505C2C15-71D6-4E70-85F1-F8D70AD6DAF4}" type="slidenum">
              <a:rPr lang="en-US" altLang="en-US" sz="1200" smtClean="0"/>
              <a:pPr/>
              <a:t>13</a:t>
            </a:fld>
            <a:endParaRPr lang="en-US" altLang="en-US" sz="1200" smtClean="0"/>
          </a:p>
        </p:txBody>
      </p:sp>
      <p:sp>
        <p:nvSpPr>
          <p:cNvPr id="40963" name="Rectangle 2"/>
          <p:cNvSpPr>
            <a:spLocks noGrp="1" noRot="1" noChangeAspect="1" noChangeArrowheads="1" noTextEdit="1"/>
          </p:cNvSpPr>
          <p:nvPr>
            <p:ph type="sldImg"/>
          </p:nvPr>
        </p:nvSpPr>
        <p:spPr>
          <a:xfrm>
            <a:off x="1657350" y="696913"/>
            <a:ext cx="3305175" cy="2479675"/>
          </a:xfrm>
          <a:ln/>
        </p:spPr>
      </p:sp>
      <p:sp>
        <p:nvSpPr>
          <p:cNvPr id="40964" name="Rectangle 3"/>
          <p:cNvSpPr>
            <a:spLocks noGrp="1" noChangeArrowheads="1"/>
          </p:cNvSpPr>
          <p:nvPr>
            <p:ph type="body" idx="1"/>
          </p:nvPr>
        </p:nvSpPr>
        <p:spPr>
          <a:xfrm>
            <a:off x="700088" y="3640138"/>
            <a:ext cx="5610225" cy="4959350"/>
          </a:xfrm>
          <a:noFill/>
        </p:spPr>
        <p:txBody>
          <a:bodyPr/>
          <a:lstStyle/>
          <a:p>
            <a:pPr eaLnBrk="1" hangingPunct="1"/>
            <a:r>
              <a:rPr lang="en-US" altLang="en-US" smtClean="0"/>
              <a:t>  </a:t>
            </a:r>
          </a:p>
        </p:txBody>
      </p:sp>
    </p:spTree>
    <p:extLst>
      <p:ext uri="{BB962C8B-B14F-4D97-AF65-F5344CB8AC3E}">
        <p14:creationId xmlns:p14="http://schemas.microsoft.com/office/powerpoint/2010/main" val="421236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DF7DE064-366B-412A-BAD3-85F8B1B228F6}" type="slidenum">
              <a:rPr lang="en-US" altLang="en-US" sz="1200" smtClean="0"/>
              <a:pPr/>
              <a:t>14</a:t>
            </a:fld>
            <a:endParaRPr lang="en-US"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s-US" altLang="en-US" dirty="0" smtClean="0"/>
              <a:t>Las lesiones relacionadas con la ergonomía tienen muchos nombres diferentes.  Quizás las haya oído nombrar como desordenes cumulativos de trauma, lesiones por esfuerzos repetitivos, o desordenes </a:t>
            </a:r>
            <a:r>
              <a:rPr lang="es-US" altLang="en-US" dirty="0" err="1" smtClean="0"/>
              <a:t>musculoesqueléticos</a:t>
            </a:r>
            <a:r>
              <a:rPr lang="es-US" altLang="en-US" dirty="0" smtClean="0"/>
              <a:t>.  La mayoría de estas lesiones o desordenes se desarrollan a trav</a:t>
            </a:r>
            <a:r>
              <a:rPr lang="es-US" altLang="en-US" dirty="0" smtClean="0">
                <a:solidFill>
                  <a:srgbClr val="000000"/>
                </a:solidFill>
                <a:latin typeface="Helvetica" panose="020B0604020202020204" pitchFamily="34" charset="0"/>
              </a:rPr>
              <a:t>é</a:t>
            </a:r>
            <a:r>
              <a:rPr lang="es-US" altLang="en-US" dirty="0" smtClean="0"/>
              <a:t>s del tiempo.  Frecuentemente afectan los tejidos blandos del cuerpo como lo siguiente:</a:t>
            </a:r>
            <a:endParaRPr lang="en-US" altLang="en-US" dirty="0" smtClean="0"/>
          </a:p>
          <a:p>
            <a:pPr eaLnBrk="1" hangingPunct="1"/>
            <a:endParaRPr lang="en-US" altLang="en-US" dirty="0" smtClean="0"/>
          </a:p>
          <a:p>
            <a:pPr eaLnBrk="1" hangingPunct="1"/>
            <a:r>
              <a:rPr lang="es-US" altLang="en-US" dirty="0" smtClean="0"/>
              <a:t>Los Nervios - son la parte del cuerpo que proveen tanto la </a:t>
            </a:r>
            <a:r>
              <a:rPr lang="es-US" altLang="es-US" dirty="0" smtClean="0"/>
              <a:t>retroalimentación sensorial (los sentidos) como las habilidades motoras (movimiento).  Pueden lesionarse por compresión directa (los bordes afilados de una mesa) o por inflamación interna de estructuras como los tendones que comprimen los nervios.</a:t>
            </a:r>
            <a:endParaRPr lang="es-US" altLang="en-US" dirty="0" smtClean="0"/>
          </a:p>
          <a:p>
            <a:pPr eaLnBrk="1" hangingPunct="1"/>
            <a:endParaRPr lang="en-US" altLang="en-US" dirty="0" smtClean="0"/>
          </a:p>
          <a:p>
            <a:pPr eaLnBrk="1" hangingPunct="1"/>
            <a:r>
              <a:rPr lang="es-US" altLang="en-US" dirty="0" smtClean="0"/>
              <a:t>Los Tendones – conectan los músculos a los huesos.  Son estructuras como cuerdas que transfieren la fuerza cuando los músculos se contraen.  Estas estructuras pueden estar distendidas (desgarradas) o pueden inflamarse (hincharse). Una de las lesiones más comunes es tendinitis. </a:t>
            </a:r>
            <a:endParaRPr lang="en-US" altLang="en-US" dirty="0" smtClean="0"/>
          </a:p>
          <a:p>
            <a:pPr eaLnBrk="1" hangingPunct="1"/>
            <a:endParaRPr lang="es-US" altLang="en-US" dirty="0" smtClean="0"/>
          </a:p>
          <a:p>
            <a:pPr eaLnBrk="1" hangingPunct="1"/>
            <a:r>
              <a:rPr lang="es-US" altLang="en-US" dirty="0" smtClean="0"/>
              <a:t>Los Músculos - proveen movimiento y apoyo para el cuerpo.  Los músculos pueden ser distendidos, desgarrados, o machucados.</a:t>
            </a:r>
            <a:endParaRPr lang="en-US" altLang="en-US" dirty="0" smtClean="0"/>
          </a:p>
          <a:p>
            <a:pPr eaLnBrk="1" hangingPunct="1"/>
            <a:endParaRPr lang="en-US" altLang="en-US" dirty="0" smtClean="0"/>
          </a:p>
          <a:p>
            <a:pPr eaLnBrk="1" hangingPunct="1"/>
            <a:r>
              <a:rPr lang="es-US" altLang="en-US" dirty="0" smtClean="0"/>
              <a:t>Los Ligamentos - conectan los huesos para formar las articulaciones.  Son gruesos, como cuerdas.  Pueden ser torcidos (una torcedura).</a:t>
            </a:r>
          </a:p>
          <a:p>
            <a:pPr eaLnBrk="1" hangingPunct="1"/>
            <a:endParaRPr lang="en-US" altLang="en-US" dirty="0" smtClean="0"/>
          </a:p>
          <a:p>
            <a:pPr eaLnBrk="1" hangingPunct="1"/>
            <a:r>
              <a:rPr lang="es-US" altLang="en-US" dirty="0" smtClean="0"/>
              <a:t>La imagen muestra los tejidos del cuerpo humano, tal como los nervios, tendones, músculos, y ligamentos. </a:t>
            </a:r>
          </a:p>
          <a:p>
            <a:pPr eaLnBrk="1" hangingPunct="1"/>
            <a:endParaRPr lang="es-US" altLang="en-US" dirty="0" smtClean="0"/>
          </a:p>
          <a:p>
            <a:pPr eaLnBrk="1" hangingPunct="1"/>
            <a:endParaRPr lang="en-US" altLang="en-US" dirty="0" smtClean="0"/>
          </a:p>
          <a:p>
            <a:pPr eaLnBrk="1" hangingPunct="1"/>
            <a:endParaRPr lang="es-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11947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39930A59-EB4B-4521-8B75-672AF683516E}" type="slidenum">
              <a:rPr lang="en-US" altLang="en-US" sz="1200" smtClean="0"/>
              <a:pPr/>
              <a:t>15</a:t>
            </a:fld>
            <a:endParaRPr lang="en-US" alt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s-US" altLang="en-US" dirty="0" smtClean="0"/>
              <a:t>El primer punto debe enfatizar la importancia de que el empleado sea consciente de su puesto de trabajo.  Por el segundo punto, el empleado debe pensar en cómo los factores de riesgo pueden causar una lesión. Usa ejemplos de técnicas de levantar o cortar inadecuados para expresar esta idea.  </a:t>
            </a:r>
          </a:p>
          <a:p>
            <a:pPr eaLnBrk="1" hangingPunct="1"/>
            <a:endParaRPr lang="es-US" altLang="en-US" dirty="0" smtClean="0"/>
          </a:p>
          <a:p>
            <a:pPr eaLnBrk="1" hangingPunct="1"/>
            <a:r>
              <a:rPr lang="es-US" altLang="en-US" b="1" u="sng" dirty="0" smtClean="0"/>
              <a:t>Discusión:</a:t>
            </a:r>
          </a:p>
          <a:p>
            <a:pPr eaLnBrk="1" hangingPunct="1"/>
            <a:endParaRPr lang="es-US" altLang="en-US" dirty="0" smtClean="0"/>
          </a:p>
          <a:p>
            <a:pPr eaLnBrk="1" hangingPunct="1"/>
            <a:r>
              <a:rPr lang="es-US" altLang="en-US" dirty="0" smtClean="0"/>
              <a:t>¿Quién hace los ajustes a su puesto de trabajo?</a:t>
            </a:r>
          </a:p>
          <a:p>
            <a:pPr eaLnBrk="1" hangingPunct="1"/>
            <a:r>
              <a:rPr lang="es-US" altLang="en-US" dirty="0" smtClean="0"/>
              <a:t>¿Cómo sabes trabajar de manera segura?</a:t>
            </a:r>
          </a:p>
          <a:p>
            <a:pPr eaLnBrk="1" hangingPunct="1"/>
            <a:r>
              <a:rPr lang="es-US" altLang="en-US" dirty="0" smtClean="0"/>
              <a:t>¿Hay límites en cuanto al peso adecuado que usted puede levantar sólo?</a:t>
            </a:r>
          </a:p>
        </p:txBody>
      </p:sp>
    </p:spTree>
    <p:extLst>
      <p:ext uri="{BB962C8B-B14F-4D97-AF65-F5344CB8AC3E}">
        <p14:creationId xmlns:p14="http://schemas.microsoft.com/office/powerpoint/2010/main" val="4028947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9E748923-2E1D-424A-9E10-D124F4F8CB91}" type="slidenum">
              <a:rPr lang="en-US" altLang="en-US" sz="1200" smtClean="0"/>
              <a:pPr/>
              <a:t>16</a:t>
            </a:fld>
            <a:endParaRPr lang="en-US" alt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s-US" altLang="en-US" dirty="0" smtClean="0"/>
              <a:t>Hay numerosos tipos de lesiones o desordenes que afectan varias partes del cuerpo. Algunos son:</a:t>
            </a:r>
          </a:p>
          <a:p>
            <a:pPr eaLnBrk="1" hangingPunct="1"/>
            <a:endParaRPr lang="es-US" altLang="en-US" dirty="0" smtClean="0"/>
          </a:p>
          <a:p>
            <a:pPr eaLnBrk="1" hangingPunct="1"/>
            <a:r>
              <a:rPr lang="es-US" altLang="en-US" dirty="0" smtClean="0"/>
              <a:t>-Las manos	- Síndrome del Túnel Carpiano</a:t>
            </a:r>
          </a:p>
          <a:p>
            <a:pPr eaLnBrk="1" hangingPunct="1"/>
            <a:r>
              <a:rPr lang="es-US" altLang="en-US" dirty="0" smtClean="0"/>
              <a:t>	- Quiste Ganglio </a:t>
            </a:r>
          </a:p>
          <a:p>
            <a:pPr eaLnBrk="1" hangingPunct="1"/>
            <a:r>
              <a:rPr lang="es-US" altLang="en-US" dirty="0" smtClean="0"/>
              <a:t>	- Síndrome de Vibración Mano-Brazo</a:t>
            </a:r>
          </a:p>
          <a:p>
            <a:pPr eaLnBrk="1" hangingPunct="1"/>
            <a:r>
              <a:rPr lang="es-US" altLang="en-US" dirty="0" smtClean="0"/>
              <a:t>-Los brazos	- Codo de Tenista/Golfista</a:t>
            </a:r>
          </a:p>
          <a:p>
            <a:pPr eaLnBrk="1" hangingPunct="1"/>
            <a:r>
              <a:rPr lang="es-US" altLang="en-US" dirty="0" smtClean="0"/>
              <a:t>	- Síndrome del Estrecho Torácico</a:t>
            </a:r>
          </a:p>
          <a:p>
            <a:pPr eaLnBrk="1" hangingPunct="1"/>
            <a:r>
              <a:rPr lang="es-US" altLang="en-US" dirty="0" smtClean="0"/>
              <a:t>-La espalda	-Dolor de Espalda</a:t>
            </a:r>
          </a:p>
          <a:p>
            <a:pPr eaLnBrk="1" hangingPunct="1"/>
            <a:r>
              <a:rPr lang="es-US" altLang="en-US" dirty="0" smtClean="0"/>
              <a:t>	-Distensión Muscular de la Espalda</a:t>
            </a:r>
          </a:p>
          <a:p>
            <a:pPr eaLnBrk="1" hangingPunct="1"/>
            <a:r>
              <a:rPr lang="es-US" altLang="en-US" dirty="0" smtClean="0"/>
              <a:t>-Los hombros	- Tendinitis del Manguito Rotador</a:t>
            </a:r>
          </a:p>
          <a:p>
            <a:pPr eaLnBrk="1" hangingPunct="1"/>
            <a:r>
              <a:rPr lang="es-US" altLang="en-US" dirty="0" smtClean="0"/>
              <a:t>	- La Bursitis</a:t>
            </a:r>
          </a:p>
          <a:p>
            <a:pPr eaLnBrk="1" hangingPunct="1"/>
            <a:endParaRPr lang="es-US" altLang="en-US" dirty="0" smtClean="0"/>
          </a:p>
          <a:p>
            <a:pPr eaLnBrk="1" hangingPunct="1"/>
            <a:r>
              <a:rPr lang="es-US" altLang="en-US" dirty="0" smtClean="0"/>
              <a:t>La foto muestra un trabajador que agarra su espalda, quizás otra lesión en el trabajo.</a:t>
            </a:r>
          </a:p>
        </p:txBody>
      </p:sp>
    </p:spTree>
    <p:extLst>
      <p:ext uri="{BB962C8B-B14F-4D97-AF65-F5344CB8AC3E}">
        <p14:creationId xmlns:p14="http://schemas.microsoft.com/office/powerpoint/2010/main" val="3111342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ED46D187-B61C-429A-A8C0-FB47B0B4417E}" type="slidenum">
              <a:rPr lang="en-US" altLang="en-US" sz="1200" smtClean="0"/>
              <a:pPr/>
              <a:t>17</a:t>
            </a:fld>
            <a:endParaRPr lang="en-US" alt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s-US" altLang="en-US" i="1" dirty="0" smtClean="0"/>
              <a:t>Identificación y declaraciones tempranas.  </a:t>
            </a:r>
            <a:r>
              <a:rPr lang="es-US" altLang="en-US" dirty="0" smtClean="0"/>
              <a:t>Reportar temprano los síntomas de los desordenes </a:t>
            </a:r>
            <a:r>
              <a:rPr lang="es-US" altLang="en-US" dirty="0" err="1" smtClean="0"/>
              <a:t>musculoesqueléticos</a:t>
            </a:r>
            <a:r>
              <a:rPr lang="es-US" altLang="en-US" dirty="0" smtClean="0"/>
              <a:t> reduce la severidad de las lesiones, la probabilidad de incapacidad permanente, y el numero y costo de demandas de compensación de trabajadores.  También, identifica las áreas de riesgos posibles en la fábrica para la intervención. </a:t>
            </a:r>
            <a:endParaRPr lang="es-US" altLang="en-US" i="1" dirty="0" smtClean="0"/>
          </a:p>
          <a:p>
            <a:pPr eaLnBrk="1" hangingPunct="1"/>
            <a:endParaRPr lang="es-US" altLang="en-US" dirty="0" smtClean="0"/>
          </a:p>
          <a:p>
            <a:pPr eaLnBrk="1" hangingPunct="1"/>
            <a:r>
              <a:rPr lang="es-US" altLang="en-US" dirty="0" smtClean="0"/>
              <a:t>La foto ilustra un empleado en la oficina de la enfermera que recibe una evaluación para determinar si tiene una lesión en el brazo/mano. </a:t>
            </a:r>
          </a:p>
          <a:p>
            <a:pPr eaLnBrk="1" hangingPunct="1"/>
            <a:endParaRPr lang="es-US" altLang="en-US" dirty="0" smtClean="0"/>
          </a:p>
        </p:txBody>
      </p:sp>
    </p:spTree>
    <p:extLst>
      <p:ext uri="{BB962C8B-B14F-4D97-AF65-F5344CB8AC3E}">
        <p14:creationId xmlns:p14="http://schemas.microsoft.com/office/powerpoint/2010/main" val="2491518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A76DBD83-10B1-4AFC-B249-0A5BED7DA56D}" type="slidenum">
              <a:rPr lang="en-US" altLang="en-US" sz="1200" smtClean="0"/>
              <a:pPr/>
              <a:t>18</a:t>
            </a:fld>
            <a:endParaRPr lang="en-US" alt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s-US" altLang="en-US" dirty="0" smtClean="0"/>
              <a:t>Reportar los síntomas es importante.  Usted necesita decirle al supervisor o a la enfermera tan pronto que sea posible lo que le pasa.  Si los empleados reportan los problemas temprano, pueden recibir tratamientos médicos más pronto.  La esperanza es que podamos saber de los problemas antes de que sean desordenes o lesiones graves.</a:t>
            </a:r>
          </a:p>
          <a:p>
            <a:pPr eaLnBrk="1" hangingPunct="1"/>
            <a:endParaRPr lang="en-US" altLang="en-US" dirty="0" smtClean="0"/>
          </a:p>
        </p:txBody>
      </p:sp>
    </p:spTree>
    <p:extLst>
      <p:ext uri="{BB962C8B-B14F-4D97-AF65-F5344CB8AC3E}">
        <p14:creationId xmlns:p14="http://schemas.microsoft.com/office/powerpoint/2010/main" val="2822080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2CD07761-4C1D-4953-8349-9DDBF7D6592C}" type="slidenum">
              <a:rPr lang="en-US" altLang="en-US" sz="1200" smtClean="0"/>
              <a:pPr/>
              <a:t>19</a:t>
            </a:fld>
            <a:endParaRPr lang="en-US" alt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s-US" altLang="en-US" smtClean="0"/>
              <a:t>Los empleados deben entender que tienen que seguir los tratamientos recetados por la enfermera o el doctor.  Esto es así porque queremos que la persona lesionada esté bien.  Muchas veces, los empleados creen que el tratamiento sólo aplica cuando están en el lugar de trabajo.  Deben seguir el tratamiento también cuando no están en el lugar de trabajo.  </a:t>
            </a:r>
          </a:p>
          <a:p>
            <a:pPr eaLnBrk="1" hangingPunct="1"/>
            <a:endParaRPr lang="es-US" altLang="en-US" smtClean="0"/>
          </a:p>
          <a:p>
            <a:pPr eaLnBrk="1" hangingPunct="1"/>
            <a:r>
              <a:rPr lang="es-US" altLang="en-US" i="1" smtClean="0"/>
              <a:t>Tratamiento conservador.  </a:t>
            </a:r>
            <a:r>
              <a:rPr lang="es-US" altLang="en-US" smtClean="0"/>
              <a:t>Si es dado temprano en el desarrollo de un desorden musculoesquelético, un tratamiento conservador quizás elimine la necesidad de tener procedimientos mas invasivos.  Un tratamiento conservador posiblemente incluya descansar, terapia caliente o fría, antiinflamatorios no esteroideos (AINE), ejercicios, o una tablilla para la noche, dependiendo de la naturaleza y severidad del problema.</a:t>
            </a:r>
          </a:p>
          <a:p>
            <a:pPr eaLnBrk="1" hangingPunct="1"/>
            <a:endParaRPr lang="es-US" altLang="en-US" i="1" smtClean="0"/>
          </a:p>
          <a:p>
            <a:pPr eaLnBrk="1" hangingPunct="1"/>
            <a:r>
              <a:rPr lang="es-US" altLang="en-US" i="1" smtClean="0"/>
              <a:t>Regreso al trabajo conservador (trabajo restringido). </a:t>
            </a:r>
            <a:r>
              <a:rPr lang="es-US" altLang="en-US" smtClean="0"/>
              <a:t>El trabajo modificado o restringido, las acomodaciones en el trabajo, o el trabajo ligero para un trabajador con un desorden musculoesquelético pueden permitir que el trabajador siga haciendo trabajos productivos para el empleador, mientras permite recuperarse de la lesión.  Algunos desordenes musculoesqueléticos requieren semanas (o meses, en casos raros) de trabajo restringido para permitir la recuperación completa.    </a:t>
            </a:r>
            <a:endParaRPr lang="es-US" altLang="en-US" i="1" smtClean="0"/>
          </a:p>
          <a:p>
            <a:pPr eaLnBrk="1" hangingPunct="1"/>
            <a:endParaRPr lang="es-US" altLang="en-US" i="1" smtClean="0"/>
          </a:p>
        </p:txBody>
      </p:sp>
    </p:spTree>
    <p:extLst>
      <p:ext uri="{BB962C8B-B14F-4D97-AF65-F5344CB8AC3E}">
        <p14:creationId xmlns:p14="http://schemas.microsoft.com/office/powerpoint/2010/main" val="2856611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DB706F3B-6CE8-48CC-A656-C46B192F886E}" type="slidenum">
              <a:rPr lang="en-US" altLang="en-US" sz="1200" smtClean="0"/>
              <a:pPr/>
              <a:t>20</a:t>
            </a:fld>
            <a:endParaRPr lang="en-US"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29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98F9FD20-84A6-45BA-A508-CFD0A297977F}" type="slidenum">
              <a:rPr lang="en-US" altLang="en-US" sz="1200" smtClean="0"/>
              <a:pPr/>
              <a:t>3</a:t>
            </a:fld>
            <a:endParaRPr lang="en-US" alt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r>
              <a:rPr lang="en-US" altLang="en-US" dirty="0" err="1" smtClean="0"/>
              <a:t>Esta</a:t>
            </a:r>
            <a:r>
              <a:rPr lang="en-US" altLang="en-US" dirty="0" smtClean="0"/>
              <a:t> in</a:t>
            </a:r>
            <a:r>
              <a:rPr lang="es-US" altLang="en-US" dirty="0" smtClean="0"/>
              <a:t>formación es de la Publicación de OSHA </a:t>
            </a:r>
            <a:r>
              <a:rPr lang="en-US" altLang="en-US" b="1" dirty="0" smtClean="0"/>
              <a:t>3213-12R 2013</a:t>
            </a:r>
            <a:endParaRPr lang="en-US" altLang="en-US" dirty="0" smtClean="0"/>
          </a:p>
          <a:p>
            <a:endParaRPr lang="es-US" altLang="es-US" b="1" dirty="0" smtClean="0"/>
          </a:p>
          <a:p>
            <a:r>
              <a:rPr lang="es-US" altLang="es-US" b="1" dirty="0" smtClean="0"/>
              <a:t>Prevención de los Trastornos </a:t>
            </a:r>
            <a:r>
              <a:rPr lang="es-US" altLang="es-US" b="1" dirty="0" err="1" smtClean="0"/>
              <a:t>Musculoesqueléticos</a:t>
            </a:r>
            <a:r>
              <a:rPr lang="es-US" altLang="es-US" b="1" dirty="0" smtClean="0"/>
              <a:t> en el Procesamiento Avícola</a:t>
            </a:r>
            <a:endParaRPr lang="en-US" altLang="en-US" dirty="0" smtClean="0"/>
          </a:p>
          <a:p>
            <a:pPr algn="ctr" eaLnBrk="1" hangingPunct="1"/>
            <a:endParaRPr lang="en-US" altLang="en-US" dirty="0" smtClean="0"/>
          </a:p>
        </p:txBody>
      </p:sp>
    </p:spTree>
    <p:extLst>
      <p:ext uri="{BB962C8B-B14F-4D97-AF65-F5344CB8AC3E}">
        <p14:creationId xmlns:p14="http://schemas.microsoft.com/office/powerpoint/2010/main" val="2494195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C6829407-C1CE-48F3-B882-290836EAE71E}" type="slidenum">
              <a:rPr lang="en-US" altLang="en-US" sz="1200" smtClean="0"/>
              <a:pPr/>
              <a:t>21</a:t>
            </a:fld>
            <a:endParaRPr lang="en-US" altLang="en-US" sz="1200" smtClean="0"/>
          </a:p>
        </p:txBody>
      </p:sp>
      <p:sp>
        <p:nvSpPr>
          <p:cNvPr id="57347" name="Rectangle 2"/>
          <p:cNvSpPr>
            <a:spLocks noGrp="1" noRot="1" noChangeAspect="1" noChangeArrowheads="1" noTextEdit="1"/>
          </p:cNvSpPr>
          <p:nvPr>
            <p:ph type="sldImg"/>
          </p:nvPr>
        </p:nvSpPr>
        <p:spPr>
          <a:xfrm>
            <a:off x="1657350" y="696913"/>
            <a:ext cx="3305175" cy="2479675"/>
          </a:xfrm>
          <a:ln/>
        </p:spPr>
      </p:sp>
      <p:sp>
        <p:nvSpPr>
          <p:cNvPr id="57348" name="Rectangle 3"/>
          <p:cNvSpPr>
            <a:spLocks noGrp="1" noChangeArrowheads="1"/>
          </p:cNvSpPr>
          <p:nvPr>
            <p:ph type="body" idx="1"/>
          </p:nvPr>
        </p:nvSpPr>
        <p:spPr>
          <a:xfrm>
            <a:off x="700088" y="3640138"/>
            <a:ext cx="5610225" cy="4959350"/>
          </a:xfrm>
          <a:noFill/>
        </p:spPr>
        <p:txBody>
          <a:bodyPr/>
          <a:lstStyle/>
          <a:p>
            <a:pPr eaLnBrk="1" hangingPunct="1"/>
            <a:endParaRPr lang="en-US" altLang="en-US" smtClean="0"/>
          </a:p>
        </p:txBody>
      </p:sp>
    </p:spTree>
    <p:extLst>
      <p:ext uri="{BB962C8B-B14F-4D97-AF65-F5344CB8AC3E}">
        <p14:creationId xmlns:p14="http://schemas.microsoft.com/office/powerpoint/2010/main" val="3306276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73B3A396-AD81-4573-B06E-E6B39FB904D7}" type="slidenum">
              <a:rPr lang="en-US" altLang="en-US" sz="1200" smtClean="0"/>
              <a:pPr/>
              <a:t>22</a:t>
            </a:fld>
            <a:endParaRPr lang="en-US" alt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855663" y="4414838"/>
            <a:ext cx="5219700" cy="4184650"/>
          </a:xfrm>
          <a:noFill/>
        </p:spPr>
        <p:txBody>
          <a:bodyPr/>
          <a:lstStyle/>
          <a:p>
            <a:pPr eaLnBrk="1" hangingPunct="1"/>
            <a:r>
              <a:rPr lang="es-US" altLang="en-US" dirty="0" smtClean="0"/>
              <a:t>Los empleados necesitan entender que un factor de riesgo es algo que probablemente cause un desorden </a:t>
            </a:r>
            <a:r>
              <a:rPr lang="es-US" altLang="en-US" dirty="0" err="1" smtClean="0"/>
              <a:t>musculoesquelético</a:t>
            </a:r>
            <a:r>
              <a:rPr lang="es-US" altLang="en-US" dirty="0" smtClean="0"/>
              <a:t> en el trabajo (una lesión o enfermedad relacionada a la ergonomía). A veces, el problema no está relacionado con uno solo de estos; es una combinación de factores, especialmente con los factores de esfuerza y repetición. Este efecto combinado puede subir las chances de desarrollar un desorden </a:t>
            </a:r>
            <a:r>
              <a:rPr lang="es-US" altLang="en-US" dirty="0" err="1" smtClean="0"/>
              <a:t>musculoesquelético</a:t>
            </a:r>
            <a:r>
              <a:rPr lang="es-US" altLang="en-US" dirty="0" smtClean="0"/>
              <a:t> (DME) en el lugar de trabajo.  En las diapositivas que siguen, discutiremos cada uno de esos factores que ocurren en la industria avícola.  </a:t>
            </a:r>
          </a:p>
          <a:p>
            <a:pPr eaLnBrk="1" hangingPunct="1"/>
            <a:endParaRPr lang="es-US" altLang="en-US" dirty="0" smtClean="0"/>
          </a:p>
          <a:p>
            <a:pPr eaLnBrk="1" hangingPunct="1"/>
            <a:r>
              <a:rPr lang="es-US" altLang="en-US" dirty="0" smtClean="0"/>
              <a:t>Los empleados en las fotos están a riesgo de causarse lesiones.  La primera foto muestra un empleado que se agacha para levantar unas cajas, y la segunda foto ilustra un empleado que mete las manos en un carrito para obtener las partes de un pollo.</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097901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973DEDD3-68D9-43B5-87BB-71A1F7581D3E}" type="slidenum">
              <a:rPr lang="en-US" altLang="en-US" sz="1200" smtClean="0"/>
              <a:pPr/>
              <a:t>23</a:t>
            </a:fld>
            <a:endParaRPr lang="en-US" alt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s-US" altLang="en-US" dirty="0" smtClean="0"/>
              <a:t>Queremos que los empleados traten de mantener al mínimo posible las fuerzas a las que se exponen.  Al usar técnicas seguras para levantar peso y aprovechar el equipamiento disponible, los empleados pueden ayudar a reducir la exposición.</a:t>
            </a:r>
          </a:p>
          <a:p>
            <a:pPr eaLnBrk="1" hangingPunct="1"/>
            <a:endParaRPr lang="es-US" altLang="en-US" dirty="0" smtClean="0"/>
          </a:p>
          <a:p>
            <a:pPr eaLnBrk="1" hangingPunct="1"/>
            <a:r>
              <a:rPr lang="es-US" altLang="en-US" dirty="0" smtClean="0"/>
              <a:t>Una preocupación típica que tenemos en el procesamiento de aves es la tarea de apilar cajas. Muchas veces, hay pilas bajas (al nivel del piso) y pilas altas (al nivel de los hombros o a la cabeza) de cajas.  El rango más seguro para levantar es la altura entre los nudillos y los hombros (30 a 50 pulgadas).</a:t>
            </a:r>
          </a:p>
          <a:p>
            <a:pPr eaLnBrk="1" hangingPunct="1"/>
            <a:endParaRPr lang="es-US" altLang="en-US" dirty="0" smtClean="0"/>
          </a:p>
          <a:p>
            <a:pPr eaLnBrk="1" hangingPunct="1"/>
            <a:r>
              <a:rPr lang="es-US" altLang="en-US" dirty="0" smtClean="0"/>
              <a:t>Las dos fotos muestran a los empleados manejando y apilando las cajas llenas de productos en tarimas en el suelo.  El empleado a la izquierda agarra las cajas directamente de la cinta transportadora, y el empleado a la derecha se agacha para poner la caja en la tarima.</a:t>
            </a:r>
          </a:p>
          <a:p>
            <a:pPr eaLnBrk="1" hangingPunct="1"/>
            <a:endParaRPr lang="es-US" altLang="en-US" dirty="0" smtClean="0"/>
          </a:p>
        </p:txBody>
      </p:sp>
      <p:sp>
        <p:nvSpPr>
          <p:cNvPr id="61445" name="Text Box 4"/>
          <p:cNvSpPr txBox="1">
            <a:spLocks noChangeArrowheads="1"/>
          </p:cNvSpPr>
          <p:nvPr/>
        </p:nvSpPr>
        <p:spPr bwMode="auto">
          <a:xfrm>
            <a:off x="1557338" y="2478088"/>
            <a:ext cx="12477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9" tIns="46589" rIns="93179" bIns="46589">
            <a:spAutoFit/>
          </a:bodyPr>
          <a:lstStyle>
            <a:lvl1pPr defTabSz="947738">
              <a:spcBef>
                <a:spcPct val="30000"/>
              </a:spcBef>
              <a:defRPr sz="1200">
                <a:solidFill>
                  <a:schemeClr val="tx1"/>
                </a:solidFill>
                <a:latin typeface="Times New Roman" panose="02020603050405020304" pitchFamily="18" charset="0"/>
              </a:defRPr>
            </a:lvl1pPr>
            <a:lvl2pPr marL="742950" indent="-285750" defTabSz="947738">
              <a:spcBef>
                <a:spcPct val="30000"/>
              </a:spcBef>
              <a:defRPr sz="1200">
                <a:solidFill>
                  <a:schemeClr val="tx1"/>
                </a:solidFill>
                <a:latin typeface="Times New Roman" panose="02020603050405020304" pitchFamily="18" charset="0"/>
              </a:defRPr>
            </a:lvl2pPr>
            <a:lvl3pPr marL="1143000" indent="-228600" defTabSz="947738">
              <a:spcBef>
                <a:spcPct val="30000"/>
              </a:spcBef>
              <a:defRPr sz="1200">
                <a:solidFill>
                  <a:schemeClr val="tx1"/>
                </a:solidFill>
                <a:latin typeface="Times New Roman" panose="02020603050405020304" pitchFamily="18" charset="0"/>
              </a:defRPr>
            </a:lvl3pPr>
            <a:lvl4pPr marL="1600200" indent="-228600" defTabSz="947738">
              <a:spcBef>
                <a:spcPct val="30000"/>
              </a:spcBef>
              <a:defRPr sz="1200">
                <a:solidFill>
                  <a:schemeClr val="tx1"/>
                </a:solidFill>
                <a:latin typeface="Times New Roman" panose="02020603050405020304" pitchFamily="18" charset="0"/>
              </a:defRPr>
            </a:lvl4pPr>
            <a:lvl5pPr marL="2057400" indent="-228600" defTabSz="947738">
              <a:spcBef>
                <a:spcPct val="30000"/>
              </a:spcBef>
              <a:defRPr sz="1200">
                <a:solidFill>
                  <a:schemeClr val="tx1"/>
                </a:solidFill>
                <a:latin typeface="Times New Roman" panose="02020603050405020304" pitchFamily="18" charset="0"/>
              </a:defRPr>
            </a:lvl5pPr>
            <a:lvl6pPr marL="2514600" indent="-228600" defTabSz="9477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77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77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77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50000"/>
              </a:spcBef>
            </a:pPr>
            <a:endParaRPr lang="en-US" altLang="en-US" sz="2500"/>
          </a:p>
        </p:txBody>
      </p:sp>
    </p:spTree>
    <p:extLst>
      <p:ext uri="{BB962C8B-B14F-4D97-AF65-F5344CB8AC3E}">
        <p14:creationId xmlns:p14="http://schemas.microsoft.com/office/powerpoint/2010/main" val="3958220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D6F28685-84A2-45D6-8CB3-39273AF6A6CA}" type="slidenum">
              <a:rPr lang="en-US" altLang="en-US" sz="1200" smtClean="0"/>
              <a:pPr/>
              <a:t>24</a:t>
            </a:fld>
            <a:endParaRPr lang="en-US"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s-US" altLang="en-US" dirty="0" smtClean="0"/>
              <a:t>Esta foto podría fácilmente pertenecer a la diapositiva que muestra una mala postura.  El trabajador está usando un contenedor pequeño para vaciar una caja de almacenaje grande.  Este trabajo sería mejor que lo hiciera un mecanismo automático o semiautomático que lleve el producto a la línea de producción.  También se podría considerar instalar un sistema transportador que traiga el producto directamente a este área. </a:t>
            </a:r>
          </a:p>
          <a:p>
            <a:pPr eaLnBrk="1" hangingPunct="1"/>
            <a:endParaRPr lang="es-US" altLang="en-US" dirty="0" smtClean="0"/>
          </a:p>
        </p:txBody>
      </p:sp>
    </p:spTree>
    <p:extLst>
      <p:ext uri="{BB962C8B-B14F-4D97-AF65-F5344CB8AC3E}">
        <p14:creationId xmlns:p14="http://schemas.microsoft.com/office/powerpoint/2010/main" val="281997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CC858E23-17A3-4E96-8A26-51D610F770B9}" type="slidenum">
              <a:rPr lang="en-US" altLang="en-US" sz="1200" smtClean="0"/>
              <a:pPr/>
              <a:t>25</a:t>
            </a:fld>
            <a:endParaRPr lang="en-US" alt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s-US" altLang="en-US" dirty="0" smtClean="0"/>
              <a:t>Los trabajadores frecuentemente levantan y llevan productos “en proceso” en la instalación.  Los contenedores en las fotos pueden pesar hasta 70 libras cuando están llenos a su capacidad adecuada. Los empleados a menudo los llenan demasiado para tratar de reducir el número de veces que tienen que levantar o llevarlos durante el día.  Esto debe ser evitado porque los contenedores pueden pesar hasta 100 libras cuando están demasiado llenos.  Las instalaciones quizás consideren usar contenedores mas pequeños para reducir el peso del producto que se tiene que levantar. Las instalaciones tal vez deberían considerar otros tipos del equipamiento para transportar los materiales, para reducir o eliminar la necesidad de levantar y llevar de los productos “en proceso.” </a:t>
            </a:r>
          </a:p>
          <a:p>
            <a:pPr eaLnBrk="1" hangingPunct="1"/>
            <a:endParaRPr lang="es-US" altLang="en-US" dirty="0" smtClean="0"/>
          </a:p>
        </p:txBody>
      </p:sp>
    </p:spTree>
    <p:extLst>
      <p:ext uri="{BB962C8B-B14F-4D97-AF65-F5344CB8AC3E}">
        <p14:creationId xmlns:p14="http://schemas.microsoft.com/office/powerpoint/2010/main" val="1754665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E114CE10-C433-4CAA-AB5E-A4ADEF8FEB0E}" type="slidenum">
              <a:rPr lang="en-US" altLang="en-US" sz="1200" smtClean="0"/>
              <a:pPr/>
              <a:t>26</a:t>
            </a:fld>
            <a:endParaRPr lang="en-US" alt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s-US" altLang="en-US" dirty="0" smtClean="0"/>
              <a:t>Las fotos demuestran a un empleado agachándose para palear partes de un pollo u otras cosas de una caja.  Palear es uno de los trabajos físicamente más exigentes en las industrias de construcción y manufactura. Cuanto más pesado el producto, más ardua es la tarea.</a:t>
            </a:r>
          </a:p>
          <a:p>
            <a:pPr eaLnBrk="1" hangingPunct="1"/>
            <a:endParaRPr lang="es-US" altLang="en-US" dirty="0" smtClean="0"/>
          </a:p>
        </p:txBody>
      </p:sp>
    </p:spTree>
    <p:extLst>
      <p:ext uri="{BB962C8B-B14F-4D97-AF65-F5344CB8AC3E}">
        <p14:creationId xmlns:p14="http://schemas.microsoft.com/office/powerpoint/2010/main" val="2079297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B8918298-94B1-459F-847B-12A6FB50305A}" type="slidenum">
              <a:rPr lang="en-US" altLang="en-US" sz="1200" smtClean="0"/>
              <a:pPr/>
              <a:t>27</a:t>
            </a:fld>
            <a:endParaRPr lang="en-US" alt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s-US" altLang="en-US" dirty="0" smtClean="0"/>
              <a:t>A veces las herramientas pueden hacer que el trabajador haga mas fuerza de la necesaria. Las herramientas como cuchillos y tijeras, si no están afilados, pueden hacer el trabajo mas difícil. Los empleados deben mantener sus herramientas afiladas. Deben usar los “Mouse </a:t>
            </a:r>
            <a:r>
              <a:rPr lang="es-US" altLang="en-US" dirty="0" err="1" smtClean="0"/>
              <a:t>Trap</a:t>
            </a:r>
            <a:r>
              <a:rPr lang="es-US" altLang="en-US" dirty="0" smtClean="0"/>
              <a:t> </a:t>
            </a:r>
            <a:r>
              <a:rPr lang="es-US" altLang="en-US" dirty="0" err="1" smtClean="0"/>
              <a:t>Sharpeners</a:t>
            </a:r>
            <a:r>
              <a:rPr lang="es-US" altLang="en-US" dirty="0" smtClean="0"/>
              <a:t>” para afilar las herramientas regularmente.  También, deben utilizar un programa de afilar comprensivo para mantener los cuchillos afilados.</a:t>
            </a:r>
          </a:p>
        </p:txBody>
      </p:sp>
    </p:spTree>
    <p:extLst>
      <p:ext uri="{BB962C8B-B14F-4D97-AF65-F5344CB8AC3E}">
        <p14:creationId xmlns:p14="http://schemas.microsoft.com/office/powerpoint/2010/main" val="3933222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CC430945-B3A6-40CB-8603-75A8F79D7B9F}" type="slidenum">
              <a:rPr lang="en-US" altLang="en-US" sz="1200" smtClean="0"/>
              <a:pPr/>
              <a:t>28</a:t>
            </a:fld>
            <a:endParaRPr lang="en-US" alt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r>
              <a:rPr lang="es-US" altLang="en-US" dirty="0" smtClean="0"/>
              <a:t>Enseñe a los empleados a usar equipos de manipulación de materiales como estas </a:t>
            </a:r>
            <a:r>
              <a:rPr lang="es-US" altLang="en-US" dirty="0" err="1" smtClean="0"/>
              <a:t>transpaletas</a:t>
            </a:r>
            <a:r>
              <a:rPr lang="es-US" altLang="en-US" dirty="0" smtClean="0"/>
              <a:t> eléctricas.  A menudo, vemos a los empleados llevando los contenedores de productos “en proceso” o empujando un montón de contenedores.  Es mejor convertir un trabajo de “llevar” en uno de “empujar-jalar”. </a:t>
            </a:r>
          </a:p>
          <a:p>
            <a:pPr eaLnBrk="1" hangingPunct="1"/>
            <a:endParaRPr lang="es-US" altLang="en-US" dirty="0" smtClean="0"/>
          </a:p>
          <a:p>
            <a:pPr eaLnBrk="1" hangingPunct="1"/>
            <a:r>
              <a:rPr lang="es-US" altLang="en-US" dirty="0" smtClean="0"/>
              <a:t>La foto ilustra el uso de un aparato mecánico para transportar las cargas.  El trabajador está utilizando una </a:t>
            </a:r>
            <a:r>
              <a:rPr lang="es-US" altLang="en-US" dirty="0" err="1" smtClean="0"/>
              <a:t>transpaleta</a:t>
            </a:r>
            <a:r>
              <a:rPr lang="es-US" altLang="en-US" dirty="0" smtClean="0"/>
              <a:t> eléctrica.</a:t>
            </a:r>
          </a:p>
          <a:p>
            <a:pPr eaLnBrk="1" hangingPunct="1"/>
            <a:endParaRPr lang="es-US" altLang="en-US" dirty="0" smtClean="0"/>
          </a:p>
        </p:txBody>
      </p:sp>
    </p:spTree>
    <p:extLst>
      <p:ext uri="{BB962C8B-B14F-4D97-AF65-F5344CB8AC3E}">
        <p14:creationId xmlns:p14="http://schemas.microsoft.com/office/powerpoint/2010/main" val="3431335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F60692AE-149E-4C30-A798-1ED14BF27502}" type="slidenum">
              <a:rPr lang="en-US" altLang="en-US" sz="1200" smtClean="0"/>
              <a:pPr/>
              <a:t>29</a:t>
            </a:fld>
            <a:endParaRPr lang="en-US" altLang="en-US"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s-US" altLang="en-US" dirty="0" smtClean="0"/>
              <a:t>Éste es un contenedor pequeño o volquete que se usa para llevar los productos “en proceso.”  Permite que el trabajador ponga el contenedor a una altura cómoda y entonces lo voltee en la línea de procesamiento usando el mecanismo. </a:t>
            </a:r>
          </a:p>
          <a:p>
            <a:pPr eaLnBrk="1" hangingPunct="1"/>
            <a:endParaRPr lang="es-US" altLang="en-US" dirty="0" smtClean="0"/>
          </a:p>
          <a:p>
            <a:pPr eaLnBrk="1" hangingPunct="1"/>
            <a:r>
              <a:rPr lang="es-US" altLang="en-US" dirty="0" smtClean="0"/>
              <a:t>La actividad de voltear puede ser un gran problema porque el empleado tiene un contenedor pesado, lleno de partes de pollos y tiene que voltearlo con posturas exageradas.</a:t>
            </a:r>
          </a:p>
          <a:p>
            <a:pPr eaLnBrk="1" hangingPunct="1"/>
            <a:endParaRPr lang="es-US" altLang="en-US" dirty="0" smtClean="0"/>
          </a:p>
        </p:txBody>
      </p:sp>
    </p:spTree>
    <p:extLst>
      <p:ext uri="{BB962C8B-B14F-4D97-AF65-F5344CB8AC3E}">
        <p14:creationId xmlns:p14="http://schemas.microsoft.com/office/powerpoint/2010/main" val="1481701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79B66154-0276-4FA7-AB40-C6EAB66EE044}" type="slidenum">
              <a:rPr lang="en-US" altLang="en-US" sz="1200" smtClean="0"/>
              <a:pPr/>
              <a:t>30</a:t>
            </a:fld>
            <a:endParaRPr lang="en-US" alt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s-US" altLang="en-US" dirty="0" smtClean="0"/>
              <a:t>Los contenedores grandes requieren elevadores grandes.  En este ejemplo se voltean contenedores enteros y grandes de productos que vienen del refrigerador y de otras fábricas. </a:t>
            </a:r>
          </a:p>
          <a:p>
            <a:pPr eaLnBrk="1" hangingPunct="1"/>
            <a:endParaRPr lang="es-US" altLang="en-US" dirty="0" smtClean="0"/>
          </a:p>
        </p:txBody>
      </p:sp>
    </p:spTree>
    <p:extLst>
      <p:ext uri="{BB962C8B-B14F-4D97-AF65-F5344CB8AC3E}">
        <p14:creationId xmlns:p14="http://schemas.microsoft.com/office/powerpoint/2010/main" val="335396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6D3AF65E-FA84-44F8-A22B-A85DD4D28770}" type="slidenum">
              <a:rPr lang="en-US" altLang="en-US" sz="1200" smtClean="0"/>
              <a:pPr/>
              <a:t>4</a:t>
            </a:fld>
            <a:endParaRPr lang="en-US" alt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s-US" altLang="en-US" dirty="0" smtClean="0"/>
              <a:t>Los empleados necesitan comprender el concepto básico de la ergonomía. La ergonomía es un t</a:t>
            </a:r>
            <a:r>
              <a:rPr lang="es-US" altLang="es-US" dirty="0" smtClean="0"/>
              <a:t>é</a:t>
            </a:r>
            <a:r>
              <a:rPr lang="es-US" altLang="en-US" dirty="0" smtClean="0"/>
              <a:t>rmino formado por las dos palabras griegas “ergos” y “nomos”, las cuales pueden ser literalmente traducidas como el estudio del trabajo.  La ergonomía no es un concepto nuevo;  ha existido por décadas. </a:t>
            </a:r>
            <a:br>
              <a:rPr lang="es-US" altLang="en-US" dirty="0" smtClean="0"/>
            </a:br>
            <a:endParaRPr lang="es-US" altLang="en-US" dirty="0" smtClean="0"/>
          </a:p>
          <a:p>
            <a:pPr eaLnBrk="1" hangingPunct="1"/>
            <a:r>
              <a:rPr lang="es-US" altLang="en-US" dirty="0" smtClean="0"/>
              <a:t>Muchas veces, cuando hablamos de la ergonomía nos referimos a adecuar el trabajo al empleado.  Esto se opone al concepto previo en que los trabajadores tenían que adaptarse al equipamiento y equipos existentes.  Por ejemplo, si los puestos de trabajo son demasiados altos o bajos, la gente se adaptar</a:t>
            </a:r>
            <a:r>
              <a:rPr lang="es-US" altLang="es-US" dirty="0" smtClean="0"/>
              <a:t>á, doblándose y estirándose para alcanzar</a:t>
            </a:r>
            <a:r>
              <a:rPr lang="es-US" altLang="en-US" dirty="0" smtClean="0"/>
              <a:t>, lo que puede producir una contractura en la espalda, los hombros, y los brazos. Tradicionalmente, el equipamiento fue diseñado para el trabajador promedio, lo que significaba que era demasiado bajo para la mitad de la población y demasiado alto para la otra mitad. </a:t>
            </a:r>
          </a:p>
          <a:p>
            <a:pPr eaLnBrk="1" hangingPunct="1"/>
            <a:endParaRPr lang="es-US" altLang="en-US" dirty="0" smtClean="0"/>
          </a:p>
          <a:p>
            <a:r>
              <a:rPr lang="es-US" altLang="en-US" dirty="0" smtClean="0"/>
              <a:t>Si el diseño es m</a:t>
            </a:r>
            <a:r>
              <a:rPr lang="es-US" altLang="es-US" dirty="0" smtClean="0"/>
              <a:t>á</a:t>
            </a:r>
            <a:r>
              <a:rPr lang="es-US" altLang="en-US" dirty="0" smtClean="0"/>
              <a:t>s adecuado para el trabajador, significa que también esta diseñado para adaptar mejor sus capacidades físicas. Este hecho hace que sea más fácil para el trabajador hacer su trabajo. Es muy importante el modo en que el trabajador interactúa con su ambiente, puesto de trabajo, equipamiento y herramientas para desarrollar su trabajo asignado.  El diseño de las tareas debe reducir el estrés físico y mental en el lugar de trabajo y permitir que el trabajador tenga un buen desempeño dentro de sus capacidades. </a:t>
            </a:r>
          </a:p>
        </p:txBody>
      </p:sp>
    </p:spTree>
    <p:extLst>
      <p:ext uri="{BB962C8B-B14F-4D97-AF65-F5344CB8AC3E}">
        <p14:creationId xmlns:p14="http://schemas.microsoft.com/office/powerpoint/2010/main" val="2093626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78E74C8D-7467-4304-81D1-A8CDA184582C}" type="slidenum">
              <a:rPr lang="en-US" altLang="en-US" sz="1200" smtClean="0"/>
              <a:pPr/>
              <a:t>31</a:t>
            </a:fld>
            <a:endParaRPr lang="en-US" alt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s-US" altLang="en-US" dirty="0" smtClean="0"/>
              <a:t>Las mesas elevadoras (como </a:t>
            </a:r>
            <a:r>
              <a:rPr lang="es-US" altLang="en-US" u="sng" dirty="0" smtClean="0"/>
              <a:t>la de </a:t>
            </a:r>
            <a:r>
              <a:rPr lang="es-US" altLang="en-US" dirty="0" smtClean="0"/>
              <a:t>la foto) pueden ser una buena idea para ayudar a reducir las fuerzas.  Existen también equipamiento que quizás pueda </a:t>
            </a:r>
            <a:r>
              <a:rPr lang="es-US" altLang="en-US" dirty="0" err="1" smtClean="0"/>
              <a:t>paletizar</a:t>
            </a:r>
            <a:r>
              <a:rPr lang="es-US" altLang="en-US" dirty="0" smtClean="0"/>
              <a:t> y envolver cajas automáticamente para las compañías.</a:t>
            </a:r>
          </a:p>
        </p:txBody>
      </p:sp>
    </p:spTree>
    <p:extLst>
      <p:ext uri="{BB962C8B-B14F-4D97-AF65-F5344CB8AC3E}">
        <p14:creationId xmlns:p14="http://schemas.microsoft.com/office/powerpoint/2010/main" val="2873579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EC50E432-ED8F-4CA7-90FE-2D95A6F7BF5F}" type="slidenum">
              <a:rPr lang="en-US" altLang="en-US" sz="1200" smtClean="0"/>
              <a:pPr/>
              <a:t>32</a:t>
            </a:fld>
            <a:endParaRPr lang="en-US" alt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s-US" altLang="en-US" dirty="0" smtClean="0"/>
              <a:t>Algunos cortes son difíciles de hacer aunque las herramientas sean afiladas.  Puede deberse a que las personas tienen palmas pequeñas (así que no pueden agarrar herramientas grandes) y no pueden aplicar la fuerza suficiente para completar el corte.  </a:t>
            </a:r>
            <a:r>
              <a:rPr lang="en-US" altLang="en-US" dirty="0" smtClean="0"/>
              <a:t>P</a:t>
            </a:r>
            <a:r>
              <a:rPr lang="es-US" altLang="en-US" dirty="0" err="1" smtClean="0"/>
              <a:t>uede</a:t>
            </a:r>
            <a:r>
              <a:rPr lang="es-US" altLang="en-US" dirty="0" smtClean="0"/>
              <a:t> ser que ciertas cosas que usted trata de cortar son físicamente difíciles de cortar con cuchillos o tijeras convencionales.  En estos casos, usted podría considerar aparatos como tijeras neumáticas. Las herramientas eléctricas o aparatos que pesan mas de unas libras deben ser contrabalanceados para apoyar el peso de la herramienta. </a:t>
            </a:r>
          </a:p>
          <a:p>
            <a:pPr eaLnBrk="1" hangingPunct="1"/>
            <a:endParaRPr lang="es-US" altLang="en-US" dirty="0" smtClean="0"/>
          </a:p>
        </p:txBody>
      </p:sp>
    </p:spTree>
    <p:extLst>
      <p:ext uri="{BB962C8B-B14F-4D97-AF65-F5344CB8AC3E}">
        <p14:creationId xmlns:p14="http://schemas.microsoft.com/office/powerpoint/2010/main" val="3849881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5A1034BA-2C65-4E2E-BF9E-C19D7DE3E9CB}" type="slidenum">
              <a:rPr lang="en-US" altLang="en-US" sz="1200" smtClean="0"/>
              <a:pPr/>
              <a:t>33</a:t>
            </a:fld>
            <a:endParaRPr lang="en-US" alt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s-US" altLang="en-US" smtClean="0"/>
              <a:t>Ahora, los empleados van a aprender sobre algunas posturas que son mas dañinas al cuerpo y otras que son mejores.  El primer concepto es de la postural neutral.  En esta postura, el cuerpo está más relajado y hay menor cantidad de estrés.  Cuando el trabajo requiere que las manos y las muñecas estén desviadas, flexionadas, o extendidas, es más arduo para la estructura de las manos y las muñecas.  </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1133797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s-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El concepto de “la postura neutral” puede aplicarse a otras partes del cuerpo como los brazos.  Típicamente, pensamos en “la postura neutral” como los brazos derechos y al lado del cuerpo.  Este diapositiva ilustra las zonas mejores y peores para la postura.  La postura neutral existe entre las zonas “OK” en las fotos de arriba.  Las posturas que se deben evitar son las que obligan a una persona a levantar los brazos superiores o posturas que requieren que el brazo esté extendido detrás del cuerpo.</a:t>
            </a:r>
          </a:p>
          <a:p>
            <a:endParaRPr lang="en-US" dirty="0"/>
          </a:p>
        </p:txBody>
      </p:sp>
      <p:sp>
        <p:nvSpPr>
          <p:cNvPr id="4" name="Slide Number Placeholder 3"/>
          <p:cNvSpPr>
            <a:spLocks noGrp="1"/>
          </p:cNvSpPr>
          <p:nvPr>
            <p:ph type="sldNum" sz="quarter" idx="10"/>
          </p:nvPr>
        </p:nvSpPr>
        <p:spPr/>
        <p:txBody>
          <a:bodyPr/>
          <a:lstStyle/>
          <a:p>
            <a:pPr>
              <a:defRPr/>
            </a:pPr>
            <a:fld id="{6459823F-1FD5-4906-ADC9-6058811AD171}" type="slidenum">
              <a:rPr lang="en-US" altLang="en-US" smtClean="0"/>
              <a:pPr>
                <a:defRPr/>
              </a:pPr>
              <a:t>34</a:t>
            </a:fld>
            <a:endParaRPr lang="en-US" altLang="en-US"/>
          </a:p>
        </p:txBody>
      </p:sp>
    </p:spTree>
    <p:extLst>
      <p:ext uri="{BB962C8B-B14F-4D97-AF65-F5344CB8AC3E}">
        <p14:creationId xmlns:p14="http://schemas.microsoft.com/office/powerpoint/2010/main" val="4224874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ChangeArrowheads="1" noTextEdit="1"/>
          </p:cNvSpPr>
          <p:nvPr>
            <p:ph type="sldImg"/>
          </p:nvPr>
        </p:nvSpPr>
        <p:spPr>
          <a:ln/>
        </p:spPr>
      </p:sp>
      <p:sp>
        <p:nvSpPr>
          <p:cNvPr id="86019" name="Notes Placeholder 2"/>
          <p:cNvSpPr>
            <a:spLocks noGrp="1" noChangeArrowheads="1"/>
          </p:cNvSpPr>
          <p:nvPr>
            <p:ph type="body" idx="1"/>
          </p:nvPr>
        </p:nvSpPr>
        <p:spPr>
          <a:noFill/>
        </p:spPr>
        <p:txBody>
          <a:bodyPr/>
          <a:lstStyle/>
          <a:p>
            <a:r>
              <a:rPr lang="es-US" altLang="en-US" dirty="0" smtClean="0"/>
              <a:t>Alcanzar hacia adelante con los brazos completamente extendidos crea estrés en los hombros, la espalda, y los brazos.  La mayoría del trabajo debe estar hecho con los codos abajo y cerca del cuerpo. </a:t>
            </a:r>
          </a:p>
          <a:p>
            <a:endParaRPr lang="es-US" altLang="en-US" dirty="0" smtClean="0"/>
          </a:p>
        </p:txBody>
      </p:sp>
      <p:sp>
        <p:nvSpPr>
          <p:cNvPr id="86020" name="Slide Number Placeholder 3"/>
          <p:cNvSpPr>
            <a:spLocks noGrp="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42950" indent="-285750" defTabSz="930275">
              <a:defRPr sz="2000">
                <a:solidFill>
                  <a:schemeClr val="tx1"/>
                </a:solidFill>
                <a:latin typeface="Times New Roman" panose="02020603050405020304" pitchFamily="18" charset="0"/>
              </a:defRPr>
            </a:lvl2pPr>
            <a:lvl3pPr marL="1143000" indent="-228600" defTabSz="930275">
              <a:defRPr sz="2000">
                <a:solidFill>
                  <a:schemeClr val="tx1"/>
                </a:solidFill>
                <a:latin typeface="Times New Roman" panose="02020603050405020304" pitchFamily="18" charset="0"/>
              </a:defRPr>
            </a:lvl3pPr>
            <a:lvl4pPr marL="1600200" indent="-228600" defTabSz="930275">
              <a:defRPr sz="2000">
                <a:solidFill>
                  <a:schemeClr val="tx1"/>
                </a:solidFill>
                <a:latin typeface="Times New Roman" panose="02020603050405020304" pitchFamily="18" charset="0"/>
              </a:defRPr>
            </a:lvl4pPr>
            <a:lvl5pPr marL="2057400" indent="-228600" defTabSz="930275">
              <a:defRPr sz="20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A285A418-7477-4179-B46E-FCA522C9548F}" type="slidenum">
              <a:rPr lang="en-US" altLang="en-US" sz="1200" smtClean="0"/>
              <a:pPr/>
              <a:t>35</a:t>
            </a:fld>
            <a:endParaRPr lang="en-US" altLang="en-US" sz="1200" smtClean="0"/>
          </a:p>
        </p:txBody>
      </p:sp>
    </p:spTree>
    <p:extLst>
      <p:ext uri="{BB962C8B-B14F-4D97-AF65-F5344CB8AC3E}">
        <p14:creationId xmlns:p14="http://schemas.microsoft.com/office/powerpoint/2010/main" val="2607359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6177FD1A-E819-486A-A326-3C98B5019093}" type="slidenum">
              <a:rPr lang="en-US" altLang="en-US" sz="1200" smtClean="0"/>
              <a:pPr/>
              <a:t>36</a:t>
            </a:fld>
            <a:endParaRPr lang="en-US" altLang="en-US"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s-US" altLang="en-US" dirty="0" smtClean="0"/>
              <a:t>La ubicación del producto está causando que el trabajador se agache doblando la cintura y alcance los pollos en la cinta transportadora con el brazo completamente extendido.  Es mejor que el trabajador pueda alcanzar el producto sin tener que doblarse en absoluto.  Extender el brazo completamente pone más estrés en las estructuras del brazo.  A veces, el trabajador podría incluso inclinarse hacia un lado para alcanzar el producto.</a:t>
            </a:r>
          </a:p>
          <a:p>
            <a:pPr eaLnBrk="1" hangingPunct="1"/>
            <a:endParaRPr lang="es-US" altLang="en-US" dirty="0" smtClean="0"/>
          </a:p>
        </p:txBody>
      </p:sp>
    </p:spTree>
    <p:extLst>
      <p:ext uri="{BB962C8B-B14F-4D97-AF65-F5344CB8AC3E}">
        <p14:creationId xmlns:p14="http://schemas.microsoft.com/office/powerpoint/2010/main" val="3570503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3682C3AC-1FB5-4AC2-B194-30A4CB462349}" type="slidenum">
              <a:rPr lang="en-US" altLang="en-US" sz="1200" smtClean="0"/>
              <a:pPr/>
              <a:t>37</a:t>
            </a:fld>
            <a:endParaRPr lang="en-US" alt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s-US" altLang="en-US" dirty="0" smtClean="0"/>
              <a:t>En esta foto es más notable la inclinación del trabajador para alcanzar el producto, por lo tanto se causa mas estrés en el cuerpo.  Parece que la cinta transportadora es demasiado baja o que la plataforma del trabajador es demasiado alta. Se necesita tener cuidado en situaciones como éstas para no crear nuevos peligros.  Sería mejor levantar la cinta transportadora que cambiar la plataforma del trabajador.  Si se baja la plataforma, se puede obligar al trabajador a levantar el brazo más alto para colocar el pollo dentro de los conos.</a:t>
            </a:r>
          </a:p>
          <a:p>
            <a:pPr eaLnBrk="1" hangingPunct="1"/>
            <a:endParaRPr lang="es-US" altLang="en-US" dirty="0" smtClean="0"/>
          </a:p>
        </p:txBody>
      </p:sp>
    </p:spTree>
    <p:extLst>
      <p:ext uri="{BB962C8B-B14F-4D97-AF65-F5344CB8AC3E}">
        <p14:creationId xmlns:p14="http://schemas.microsoft.com/office/powerpoint/2010/main" val="2254669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376F3A69-B6E3-4CE9-957B-00A48E173ED4}" type="slidenum">
              <a:rPr lang="en-US" altLang="en-US" sz="1200" smtClean="0"/>
              <a:pPr/>
              <a:t>38</a:t>
            </a:fld>
            <a:endParaRPr lang="en-US" altLang="en-US"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s-US" altLang="en-US" dirty="0" smtClean="0"/>
              <a:t>Aquí hay otra foto que ilustra un trabajador alcanzando hacia adelante.  El diseño del sistema de la cinta transportadora causa que el trabajador alcance hacia adelante.  Aunque no es excesivo, causa que el trabajador se agache a la altura de la cintura con el brazo completamente extendido.</a:t>
            </a:r>
          </a:p>
          <a:p>
            <a:pPr eaLnBrk="1" hangingPunct="1"/>
            <a:endParaRPr lang="en-US" altLang="en-US" dirty="0" smtClean="0"/>
          </a:p>
        </p:txBody>
      </p:sp>
    </p:spTree>
    <p:extLst>
      <p:ext uri="{BB962C8B-B14F-4D97-AF65-F5344CB8AC3E}">
        <p14:creationId xmlns:p14="http://schemas.microsoft.com/office/powerpoint/2010/main" val="2631463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F081C0FD-8EA6-4607-A798-30470DF7EFF7}" type="slidenum">
              <a:rPr lang="en-US" altLang="en-US" sz="1200" smtClean="0"/>
              <a:pPr/>
              <a:t>39</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s-US" altLang="en-US" dirty="0" smtClean="0"/>
              <a:t>Una de las posturas más comunes que vemos y que nos preocupan es la desviación de la muñeca como la que se observa en la foto de arriba.  Muchos factores pueden causar este tipo de postura.  En la foto, parece ser el tipo de trabajo y posiblemente la forma de la herramienta. Es posible que la trabajadora pueda reposicionar el producto que está cortando para eliminar la desviación de la muñeca. Se puede reducir la desviación de la muñeca si se selecciona una herramienta con un mango curvado o con forma de pistola.</a:t>
            </a:r>
          </a:p>
          <a:p>
            <a:pPr eaLnBrk="1" hangingPunct="1"/>
            <a:endParaRPr lang="en-US" altLang="en-US" dirty="0" smtClean="0"/>
          </a:p>
          <a:p>
            <a:pPr eaLnBrk="1" hangingPunct="1"/>
            <a:r>
              <a:rPr lang="es-US" altLang="en-US" b="1" dirty="0" smtClean="0"/>
              <a:t>Discusión:</a:t>
            </a:r>
          </a:p>
          <a:p>
            <a:pPr eaLnBrk="1" hangingPunct="1"/>
            <a:r>
              <a:rPr lang="es-US" altLang="en-US" dirty="0" smtClean="0"/>
              <a:t>Note que la mano izquierda agarra y apoya el producto.  Anticiparíamos que la empleada reporte incomodidad en su mano izquierda.  Asimismo, note el ángulo de inclinación de la cabeza.</a:t>
            </a:r>
          </a:p>
          <a:p>
            <a:pPr eaLnBrk="1" hangingPunct="1"/>
            <a:endParaRPr lang="en-US" altLang="en-US" dirty="0" smtClean="0"/>
          </a:p>
        </p:txBody>
      </p:sp>
    </p:spTree>
    <p:extLst>
      <p:ext uri="{BB962C8B-B14F-4D97-AF65-F5344CB8AC3E}">
        <p14:creationId xmlns:p14="http://schemas.microsoft.com/office/powerpoint/2010/main" val="2372885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E08AB230-3E8C-4A2C-9B23-2D2CB72348DE}" type="slidenum">
              <a:rPr lang="en-US" altLang="en-US" sz="1200" smtClean="0"/>
              <a:pPr/>
              <a:t>40</a:t>
            </a:fld>
            <a:endParaRPr lang="en-US" alt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s-US" altLang="en-US" dirty="0" smtClean="0"/>
              <a:t>Esta persona trabaja con el brazo superior levantado para afilar su cuchillo.  Además, realiza ciertos cortes con la misma postura (o con una postura similar).  Es probable que haya ajustado su plataforma demasiado baja.  Ciertos cortes pueden causar que el trabajador no solo tenga el brazo superior levantado, sino que también lo extienda sobre su cuerpo.</a:t>
            </a:r>
          </a:p>
          <a:p>
            <a:pPr eaLnBrk="1" hangingPunct="1"/>
            <a:endParaRPr lang="es-US" altLang="en-US" dirty="0" smtClean="0"/>
          </a:p>
        </p:txBody>
      </p:sp>
    </p:spTree>
    <p:extLst>
      <p:ext uri="{BB962C8B-B14F-4D97-AF65-F5344CB8AC3E}">
        <p14:creationId xmlns:p14="http://schemas.microsoft.com/office/powerpoint/2010/main" val="4033875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3489EDCB-7F91-421E-A4CE-17554372E086}" type="slidenum">
              <a:rPr lang="en-US" altLang="en-US" sz="1200" smtClean="0"/>
              <a:pPr/>
              <a:t>5</a:t>
            </a:fld>
            <a:endParaRPr lang="en-US" altLang="en-US"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s-US" altLang="en-US" dirty="0" smtClean="0"/>
              <a:t>Cuando se usa la ergonomía, es importante tener el equipamiento adecuado para las personas adecuadas. La foto de arriba ilustra una trabajadora que es demasiado pequeña para su puesto de trabajo y tiene una plataforma especial que la ubica a la altura correcta para ella.  La persona alta está casi en la postura correcta.  </a:t>
            </a:r>
          </a:p>
          <a:p>
            <a:pPr eaLnBrk="1" hangingPunct="1"/>
            <a:r>
              <a:rPr lang="es-US" altLang="en-US" b="1" u="sng" dirty="0" smtClean="0"/>
              <a:t/>
            </a:r>
            <a:br>
              <a:rPr lang="es-US" altLang="en-US" b="1" u="sng" dirty="0" smtClean="0"/>
            </a:br>
            <a:r>
              <a:rPr lang="es-US" altLang="en-US" b="1" u="sng" dirty="0" smtClean="0"/>
              <a:t>Discusión</a:t>
            </a:r>
            <a:r>
              <a:rPr lang="es-US" altLang="en-US" b="1" dirty="0" smtClean="0"/>
              <a:t>:</a:t>
            </a:r>
          </a:p>
          <a:p>
            <a:r>
              <a:rPr lang="es-US" altLang="en-US" dirty="0" smtClean="0"/>
              <a:t>Pregunte al grupo sobre la persona más baja. ¿Tiene ella la postura correcta?  La respuesta es no porque sus brazos están completamente extendidos un poco debajo de la altura de sus hombros. La plataforma necesita estar m</a:t>
            </a:r>
            <a:r>
              <a:rPr lang="es-US" altLang="es-US" dirty="0" smtClean="0"/>
              <a:t>á</a:t>
            </a:r>
            <a:r>
              <a:rPr lang="es-US" altLang="en-US" dirty="0" smtClean="0"/>
              <a:t>s levantada para permitir que la trabajadora tenga los codos m</a:t>
            </a:r>
            <a:r>
              <a:rPr lang="es-US" altLang="es-US" dirty="0" smtClean="0"/>
              <a:t>á</a:t>
            </a:r>
            <a:r>
              <a:rPr lang="es-US" altLang="en-US" dirty="0" smtClean="0"/>
              <a:t>s cerca del cuerpo y que el brazo superior y el antebrazo formen ángulo recto.   </a:t>
            </a:r>
            <a:endParaRPr lang="en-US" altLang="en-US" dirty="0" smtClean="0"/>
          </a:p>
        </p:txBody>
      </p:sp>
    </p:spTree>
    <p:extLst>
      <p:ext uri="{BB962C8B-B14F-4D97-AF65-F5344CB8AC3E}">
        <p14:creationId xmlns:p14="http://schemas.microsoft.com/office/powerpoint/2010/main" val="3697041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D109873D-EFD6-4B13-A203-E86D6DC5F78C}" type="slidenum">
              <a:rPr lang="en-US" altLang="en-US" sz="1200" smtClean="0"/>
              <a:pPr/>
              <a:t>41</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s-US" altLang="en-US" dirty="0" smtClean="0"/>
              <a:t>Aquí, la trabajadora tiene los brazos inmóviles mientras la parte es cortada por una sierra circular.  Los brazos están casi completamente extendidos.  La sierra es demasiado alta y está muy lejos de la trabajadora.</a:t>
            </a:r>
          </a:p>
          <a:p>
            <a:pPr eaLnBrk="1" hangingPunct="1"/>
            <a:endParaRPr lang="es-US" altLang="en-US" dirty="0" smtClean="0"/>
          </a:p>
        </p:txBody>
      </p:sp>
    </p:spTree>
    <p:extLst>
      <p:ext uri="{BB962C8B-B14F-4D97-AF65-F5344CB8AC3E}">
        <p14:creationId xmlns:p14="http://schemas.microsoft.com/office/powerpoint/2010/main" val="870648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42612B48-D5CA-4EA2-A618-6689EF4751F6}" type="slidenum">
              <a:rPr lang="en-US" altLang="en-US" sz="1200" smtClean="0"/>
              <a:pPr/>
              <a:t>42</a:t>
            </a:fld>
            <a:endParaRPr lang="en-US" alt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s-US" altLang="en-US" dirty="0" smtClean="0"/>
              <a:t>Otra postura con los brazos levantados.  La trabajadora estira los brazos hacia la cinta transportadora que se encuentra por encima de sus hombros.</a:t>
            </a:r>
          </a:p>
          <a:p>
            <a:pPr eaLnBrk="1" hangingPunct="1"/>
            <a:endParaRPr lang="es-US" altLang="en-US" dirty="0" smtClean="0"/>
          </a:p>
        </p:txBody>
      </p:sp>
    </p:spTree>
    <p:extLst>
      <p:ext uri="{BB962C8B-B14F-4D97-AF65-F5344CB8AC3E}">
        <p14:creationId xmlns:p14="http://schemas.microsoft.com/office/powerpoint/2010/main" val="1624218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B0656310-3C68-40D9-9838-E14BBC14A456}" type="slidenum">
              <a:rPr lang="en-US" altLang="en-US" sz="1200" smtClean="0"/>
              <a:pPr/>
              <a:t>43</a:t>
            </a:fld>
            <a:endParaRPr lang="en-US" alt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s-US" altLang="en-US" dirty="0" smtClean="0"/>
              <a:t>Esta trabajadora está trabajando en el área de revisión/retoques con el brazo levantado.  Aunque no sea tan notable, puede causar mucho estrés a los músculos de la región del hombro.  También, la trabajadora necesita estar más alta en relación con el producto con que trabaja. </a:t>
            </a:r>
          </a:p>
        </p:txBody>
      </p:sp>
    </p:spTree>
    <p:extLst>
      <p:ext uri="{BB962C8B-B14F-4D97-AF65-F5344CB8AC3E}">
        <p14:creationId xmlns:p14="http://schemas.microsoft.com/office/powerpoint/2010/main" val="1440242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08A343AC-C0BC-4954-9091-AFCA72666608}" type="slidenum">
              <a:rPr lang="en-US" altLang="en-US" sz="1200" smtClean="0"/>
              <a:pPr/>
              <a:t>44</a:t>
            </a:fld>
            <a:endParaRPr lang="en-US" altLang="en-US" sz="120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s-US" altLang="en-US" dirty="0" smtClean="0"/>
              <a:t>Aquí hay otro ejemplo de una desviación de la muñeca.  Es el movimiento de volcar que causa esta postura.  En este caso hay mucha fuerza involucrada, lo que aumentaría el riesgo de que este trabajador desarrolle un desorden </a:t>
            </a:r>
            <a:r>
              <a:rPr lang="es-US" altLang="en-US" dirty="0" err="1" smtClean="0"/>
              <a:t>musculoesquelético</a:t>
            </a:r>
            <a:r>
              <a:rPr lang="es-US" altLang="en-US" dirty="0" smtClean="0"/>
              <a:t>. Mecanismos como los volteadores eléctricos o algunos aparatos como bombas de vacío quizás puedan ayudar a aliviar este tipo de problema.</a:t>
            </a:r>
          </a:p>
          <a:p>
            <a:pPr eaLnBrk="1" hangingPunct="1"/>
            <a:endParaRPr lang="es-US" altLang="en-US" dirty="0" smtClean="0"/>
          </a:p>
        </p:txBody>
      </p:sp>
    </p:spTree>
    <p:extLst>
      <p:ext uri="{BB962C8B-B14F-4D97-AF65-F5344CB8AC3E}">
        <p14:creationId xmlns:p14="http://schemas.microsoft.com/office/powerpoint/2010/main" val="1374754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E659B9BF-C715-487D-997B-AAE705BBB959}" type="slidenum">
              <a:rPr lang="en-US" altLang="en-US" sz="1200" smtClean="0"/>
              <a:pPr/>
              <a:t>45</a:t>
            </a:fld>
            <a:endParaRPr lang="en-US" altLang="en-US" sz="120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s-US" altLang="en-US" dirty="0" smtClean="0"/>
              <a:t>Éste es un ejemplo de una herramienta inadecuada y la altura del puesto de trabajo equivocada.  El hombre está usando una pala del tamaño estándar para cargar los productos en un puesto de trabajo.  Esta mala combinación está causando que el trabajador trabaje con una mano sobre la cabeza y con el peso desigual en la parte superior del cuerpo (la mayoría está en un lado del cuerpo). Los volquetes motorizados, la transferencia de producto por vacío, y mejores cintas transportadoras para repartir los productos, etc., pueden ayudar o eliminar este riesgo. </a:t>
            </a:r>
          </a:p>
        </p:txBody>
      </p:sp>
    </p:spTree>
    <p:extLst>
      <p:ext uri="{BB962C8B-B14F-4D97-AF65-F5344CB8AC3E}">
        <p14:creationId xmlns:p14="http://schemas.microsoft.com/office/powerpoint/2010/main" val="2971640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C8A52BCA-0C6E-48A3-AEB6-2F91B443AA5B}" type="slidenum">
              <a:rPr lang="en-US" altLang="en-US" sz="1200" smtClean="0"/>
              <a:pPr/>
              <a:t>46</a:t>
            </a:fld>
            <a:endParaRPr lang="en-US" altLang="en-US" sz="12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s-US" altLang="en-US" dirty="0" smtClean="0"/>
              <a:t>El trabajador en esta foto esta envolviendo los palés en plástico. Ya se está inclinando un poco hacia un lado. Cuando se baje más, va a inclinarse y agacharse más. Muchas compañías han reemplazado esta operación con una máquina que envuelve los palés automáticamente (un </a:t>
            </a:r>
            <a:r>
              <a:rPr lang="es-US" altLang="en-US" dirty="0" err="1" smtClean="0"/>
              <a:t>paletizador</a:t>
            </a:r>
            <a:r>
              <a:rPr lang="es-US" altLang="en-US" dirty="0" smtClean="0"/>
              <a:t>); han eliminado completamente este tipo de operación.</a:t>
            </a:r>
          </a:p>
          <a:p>
            <a:pPr eaLnBrk="1" hangingPunct="1"/>
            <a:endParaRPr lang="es-US" altLang="en-US" dirty="0" smtClean="0"/>
          </a:p>
        </p:txBody>
      </p:sp>
    </p:spTree>
    <p:extLst>
      <p:ext uri="{BB962C8B-B14F-4D97-AF65-F5344CB8AC3E}">
        <p14:creationId xmlns:p14="http://schemas.microsoft.com/office/powerpoint/2010/main" val="1407340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66A9A648-FA89-4EED-8943-9F230450E145}" type="slidenum">
              <a:rPr lang="en-US" altLang="en-US" sz="1200" smtClean="0"/>
              <a:pPr/>
              <a:t>47</a:t>
            </a:fld>
            <a:endParaRPr lang="en-US" altLang="en-US"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s-US" altLang="en-US" dirty="0" smtClean="0"/>
              <a:t>Esta cinta transportadora tiene desviadores que empujan los productos para acercarlos a los trabajadores, así que los trabajadores no tienen que estirarse tanto. </a:t>
            </a:r>
            <a:r>
              <a:rPr lang="es-ES" altLang="en-US" dirty="0" smtClean="0"/>
              <a:t>Esta foto muestra un trabajador en la cinta transportadora donde hay pollos para freír moviéndose por la línea. </a:t>
            </a:r>
            <a:r>
              <a:rPr lang="es-US" altLang="en-US" dirty="0" smtClean="0"/>
              <a:t>Algunas personas utilizarán múltiples cintas transportadoras en estas operaciones, conectando las aberturas o conductos a diferentes cintas transportadoras.  </a:t>
            </a:r>
          </a:p>
        </p:txBody>
      </p:sp>
    </p:spTree>
    <p:extLst>
      <p:ext uri="{BB962C8B-B14F-4D97-AF65-F5344CB8AC3E}">
        <p14:creationId xmlns:p14="http://schemas.microsoft.com/office/powerpoint/2010/main" val="2499924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D7F9BEF7-0EC1-48BD-8357-21EE0B21B8B0}" type="slidenum">
              <a:rPr lang="en-US" altLang="en-US" sz="1200" smtClean="0"/>
              <a:pPr/>
              <a:t>48</a:t>
            </a:fld>
            <a:endParaRPr lang="en-US" alt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s-US" altLang="en-US" dirty="0" smtClean="0"/>
              <a:t>Muchas instalaciones tienen plataformas como las de la foto de arriba.  Desafortunadamente, la mayoría de los empleados no las usan correctamente.  Muchas veces, vemos que las plataformas están ajustadas a la misma altura para trabajadores de diferentes alturas. Cuando las plataformas están ajustadas inadecuadamente, pueden causar desviaciones de manos/muñecas, brazos levantados, etc.</a:t>
            </a:r>
          </a:p>
          <a:p>
            <a:pPr eaLnBrk="1" hangingPunct="1"/>
            <a:endParaRPr lang="en-US" altLang="en-US" dirty="0" smtClean="0"/>
          </a:p>
        </p:txBody>
      </p:sp>
    </p:spTree>
    <p:extLst>
      <p:ext uri="{BB962C8B-B14F-4D97-AF65-F5344CB8AC3E}">
        <p14:creationId xmlns:p14="http://schemas.microsoft.com/office/powerpoint/2010/main" val="39929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28663" indent="-279400" defTabSz="930275">
              <a:spcBef>
                <a:spcPct val="30000"/>
              </a:spcBef>
              <a:defRPr sz="1200">
                <a:solidFill>
                  <a:schemeClr val="tx1"/>
                </a:solidFill>
                <a:latin typeface="Times New Roman" panose="02020603050405020304" pitchFamily="18" charset="0"/>
              </a:defRPr>
            </a:lvl2pPr>
            <a:lvl3pPr marL="1122363" indent="-223838" defTabSz="930275">
              <a:spcBef>
                <a:spcPct val="30000"/>
              </a:spcBef>
              <a:defRPr sz="1200">
                <a:solidFill>
                  <a:schemeClr val="tx1"/>
                </a:solidFill>
                <a:latin typeface="Times New Roman" panose="02020603050405020304" pitchFamily="18" charset="0"/>
              </a:defRPr>
            </a:lvl3pPr>
            <a:lvl4pPr marL="1571625" indent="-223838" defTabSz="930275">
              <a:spcBef>
                <a:spcPct val="30000"/>
              </a:spcBef>
              <a:defRPr sz="1200">
                <a:solidFill>
                  <a:schemeClr val="tx1"/>
                </a:solidFill>
                <a:latin typeface="Times New Roman" panose="02020603050405020304" pitchFamily="18" charset="0"/>
              </a:defRPr>
            </a:lvl4pPr>
            <a:lvl5pPr marL="2020888" indent="-223838" defTabSz="930275">
              <a:spcBef>
                <a:spcPct val="30000"/>
              </a:spcBef>
              <a:defRPr sz="1200">
                <a:solidFill>
                  <a:schemeClr val="tx1"/>
                </a:solidFill>
                <a:latin typeface="Times New Roman" panose="02020603050405020304" pitchFamily="18" charset="0"/>
              </a:defRPr>
            </a:lvl5pPr>
            <a:lvl6pPr marL="2478088" indent="-223838"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35288" indent="-223838"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392488" indent="-223838"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49688" indent="-223838"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CD6780-7D1C-4CA9-BC9C-A5D91AA10F3C}" type="slidenum">
              <a:rPr lang="en-US" altLang="en-US" smtClean="0"/>
              <a:pPr>
                <a:spcBef>
                  <a:spcPct val="0"/>
                </a:spcBef>
              </a:pPr>
              <a:t>49</a:t>
            </a:fld>
            <a:endParaRPr lang="en-US" altLang="en-US" smtClean="0"/>
          </a:p>
        </p:txBody>
      </p:sp>
      <p:sp>
        <p:nvSpPr>
          <p:cNvPr id="114691" name="Rectangle 2"/>
          <p:cNvSpPr>
            <a:spLocks noGrp="1" noRot="1" noChangeAspect="1" noChangeArrowheads="1" noTextEdit="1"/>
          </p:cNvSpPr>
          <p:nvPr>
            <p:ph type="sldImg"/>
          </p:nvPr>
        </p:nvSpPr>
        <p:spPr>
          <a:xfrm>
            <a:off x="1114425" y="673100"/>
            <a:ext cx="4497388" cy="3375025"/>
          </a:xfrm>
          <a:ln/>
        </p:spPr>
      </p:sp>
      <p:sp>
        <p:nvSpPr>
          <p:cNvPr id="114692" name="Rectangle 3"/>
          <p:cNvSpPr>
            <a:spLocks noGrp="1" noChangeArrowheads="1"/>
          </p:cNvSpPr>
          <p:nvPr>
            <p:ph type="body" idx="1"/>
          </p:nvPr>
        </p:nvSpPr>
        <p:spPr>
          <a:xfrm>
            <a:off x="895350" y="4275138"/>
            <a:ext cx="4933950" cy="404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S" altLang="en-US" dirty="0" smtClean="0"/>
              <a:t>Hay algunas herramientas que tienen ángulos específicos. Cuando seleccionamos una herramienta, la parte curvada del mango debe permitir que el trabajador tenga la muñeca derecha cuando hace el trabajo.  El mango debe cruzar la palma.  Si termina en la palma, puede dañar el tejido blando debido al estrés de contacto.</a:t>
            </a:r>
          </a:p>
          <a:p>
            <a:endParaRPr lang="es-US" altLang="en-US" dirty="0" smtClean="0"/>
          </a:p>
        </p:txBody>
      </p:sp>
    </p:spTree>
    <p:extLst>
      <p:ext uri="{BB962C8B-B14F-4D97-AF65-F5344CB8AC3E}">
        <p14:creationId xmlns:p14="http://schemas.microsoft.com/office/powerpoint/2010/main" val="42001905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663F0CF7-E07D-4705-94BE-0DC05C73055B}" type="slidenum">
              <a:rPr lang="en-US" altLang="en-US" sz="1200" smtClean="0"/>
              <a:pPr/>
              <a:t>50</a:t>
            </a:fld>
            <a:endParaRPr lang="en-US" altLang="en-US"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es-US" altLang="en-US" dirty="0" smtClean="0"/>
              <a:t>Hay dos cuchillos ilustrados en esta foto.  Uno tiene un mango estándar que es recto y que causa que el trabajador tenga que doblar la muñeca cuando hace un corte vertical.  El cuchillo a la derecha tiene un mango con forma de pistola que permite que el trabajador mantenga la muñeca recta cuando hace el mismo corte. Usar un mango así ayuda a eliminar el factor de riesgo de doblar la muñeca. </a:t>
            </a:r>
          </a:p>
          <a:p>
            <a:endParaRPr lang="en-US" altLang="en-US" dirty="0" smtClean="0"/>
          </a:p>
        </p:txBody>
      </p:sp>
    </p:spTree>
    <p:extLst>
      <p:ext uri="{BB962C8B-B14F-4D97-AF65-F5344CB8AC3E}">
        <p14:creationId xmlns:p14="http://schemas.microsoft.com/office/powerpoint/2010/main" val="389111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s-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La foto demuestra otra manera para pensar en c</a:t>
            </a:r>
            <a:r>
              <a:rPr kumimoji="0" lang="es-US" sz="1200" b="0" i="0" u="none" strike="noStrike" kern="1200" cap="none" spc="0" normalizeH="0" baseline="0" noProof="0" dirty="0" smtClean="0">
                <a:ln>
                  <a:noFill/>
                </a:ln>
                <a:solidFill>
                  <a:srgbClr val="000000"/>
                </a:solidFill>
                <a:effectLst/>
                <a:uLnTx/>
                <a:uFillTx/>
                <a:latin typeface="Calibri" panose="020F0502020204030204"/>
                <a:ea typeface="+mn-ea"/>
                <a:cs typeface="+mn-cs"/>
              </a:rPr>
              <a:t>ó</a:t>
            </a:r>
            <a:r>
              <a:rPr kumimoji="0" lang="es-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mo adecuar el trabajo al PPE (equipo de protección personal).  El empleado lleva dos tipos de guantes.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s-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s-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Típicamente, no se venden zapatos de “un mismo tamaño para todos”. Se hacen de tamaños y formas diferentes para que cada persona tenga el tamaño adecuado.  Algunos zapatos son de una talla que puede ser usada por varios tamaños de pies. Con zapatos así, usualmente se puede hacer algún tipo de modificación para que se ajusten muy bien al trabajador (una modificación así tal vez también se pueda encontrar en zapatos con números específicos).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s-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s-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Los guantes son otro ejemplo donde el tamaño es importante. Los guantes que son demasiado flojos o voluminosos pueden causar problemas con el agarre.  Los que son demasiado apretados pueden causar problemas con la circulación.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s-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s-US" altLang="en-US" sz="1200" b="1" i="0" u="sng"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Discusión</a:t>
            </a:r>
            <a:r>
              <a:rPr kumimoji="0" lang="es-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s-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¿En qu</a:t>
            </a:r>
            <a:r>
              <a:rPr kumimoji="0" lang="es-US" altLang="es-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é</a:t>
            </a:r>
            <a:r>
              <a:rPr kumimoji="0" lang="es-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situaciones puede pensar en donde el tamaño del equipo de protección personal es de gran importancia?  </a:t>
            </a: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459823F-1FD5-4906-ADC9-6058811AD171}" type="slidenum">
              <a:rPr lang="en-US" altLang="en-US" smtClean="0"/>
              <a:pPr>
                <a:defRPr/>
              </a:pPr>
              <a:t>6</a:t>
            </a:fld>
            <a:endParaRPr lang="en-US" altLang="en-US"/>
          </a:p>
        </p:txBody>
      </p:sp>
    </p:spTree>
    <p:extLst>
      <p:ext uri="{BB962C8B-B14F-4D97-AF65-F5344CB8AC3E}">
        <p14:creationId xmlns:p14="http://schemas.microsoft.com/office/powerpoint/2010/main" val="38698623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D55054B9-01E7-40AB-89C8-97563D1FC83F}" type="slidenum">
              <a:rPr lang="en-US" altLang="en-US" sz="1200" smtClean="0"/>
              <a:pPr/>
              <a:t>51</a:t>
            </a:fld>
            <a:endParaRPr lang="en-US" alt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s-US" altLang="en-US" dirty="0" smtClean="0"/>
              <a:t>Deshuesar y destripar son operaciones moderadas por el ritmo de una máquina, y muchos de estos trabajos son muy repetitivos.  Esta persona está trabajando con el brazo levantado para afilar su cuchillo.  Hace ciertos cortes con la misma postura (o una similar).  Es probable que su plataforma esté ajustada demasiado baja.  Ciertos cortes pueden causar que el trabajador no solo tenga el brazo superior levantado sino que también tenga que cruzar su brazo sobre su cuerpo para alcanzar.  </a:t>
            </a:r>
          </a:p>
          <a:p>
            <a:endParaRPr lang="es-US" altLang="en-US" dirty="0" smtClean="0"/>
          </a:p>
        </p:txBody>
      </p:sp>
    </p:spTree>
    <p:extLst>
      <p:ext uri="{BB962C8B-B14F-4D97-AF65-F5344CB8AC3E}">
        <p14:creationId xmlns:p14="http://schemas.microsoft.com/office/powerpoint/2010/main" val="34551849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C402C8DC-BA5C-4DEE-801B-08423A633C7B}" type="slidenum">
              <a:rPr lang="en-US" altLang="en-US" sz="1200" smtClean="0"/>
              <a:pPr/>
              <a:t>52</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s-US" altLang="en-US" dirty="0" smtClean="0"/>
              <a:t>Muchas tareas en esta industria son repetitivas.  Típicamente, pensamos en la repetición cuando hablamos del </a:t>
            </a:r>
            <a:r>
              <a:rPr lang="es-US" altLang="en-US" dirty="0" err="1" smtClean="0"/>
              <a:t>deshuesamiento</a:t>
            </a:r>
            <a:r>
              <a:rPr lang="es-US" altLang="en-US" dirty="0" smtClean="0"/>
              <a:t> o de trabajos de cortar (moderados por el ritmo de una máquina).  También pueden ser repetitivos ciertos trabajos fuera de una línea industrial o el rehacer trabajos.  Nos preocupa más cuando estos deberes involucran mucha fuerza, posturas incómodas, etc.  Algunas de las tareas que requieren uno uso intensivo de las manos involucran posturas desviadas, flexionadas, o extendidas.  Los trabajos como poner las cajas en palés también nos preocupan por el peso y las posturas requeridas.  Palear o sacar pollo o hielo con cucharas o palas es otro trabajo que nos preocupa por las posturas y las fuerzas.  </a:t>
            </a:r>
          </a:p>
          <a:p>
            <a:pPr eaLnBrk="1" hangingPunct="1"/>
            <a:endParaRPr lang="en-US" altLang="en-US" dirty="0" smtClean="0"/>
          </a:p>
        </p:txBody>
      </p:sp>
    </p:spTree>
    <p:extLst>
      <p:ext uri="{BB962C8B-B14F-4D97-AF65-F5344CB8AC3E}">
        <p14:creationId xmlns:p14="http://schemas.microsoft.com/office/powerpoint/2010/main" val="4043983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ChangeArrowheads="1" noTextEdit="1"/>
          </p:cNvSpPr>
          <p:nvPr>
            <p:ph type="sldImg"/>
          </p:nvPr>
        </p:nvSpPr>
        <p:spPr>
          <a:ln/>
        </p:spPr>
      </p:sp>
      <p:sp>
        <p:nvSpPr>
          <p:cNvPr id="122883" name="Notes Placeholder 2"/>
          <p:cNvSpPr>
            <a:spLocks noGrp="1" noChangeArrowheads="1"/>
          </p:cNvSpPr>
          <p:nvPr>
            <p:ph type="body" idx="1"/>
          </p:nvPr>
        </p:nvSpPr>
        <p:spPr>
          <a:noFill/>
        </p:spPr>
        <p:txBody>
          <a:bodyPr/>
          <a:lstStyle/>
          <a:p>
            <a:pPr eaLnBrk="1" hangingPunct="1"/>
            <a:r>
              <a:rPr lang="es-US" altLang="en-US" dirty="0" smtClean="0"/>
              <a:t>Rotación del trabajo-Rotar a los empleados a muchos trabajos diferentes durante un turno es una manera de distribuir el trabajo para que cada empleado pase menos tiempo haciendo el mismo trabajo repetitivo.  Para que la rotación del trabajo reduzca la tensión de los músculos/tendones y provea el tiempo de recuperación adecuado, los trabajos en la rotación necesitan involucrar el uso de músculos o partes del cuerpo diferentes.</a:t>
            </a:r>
          </a:p>
          <a:p>
            <a:pPr eaLnBrk="1" hangingPunct="1"/>
            <a:endParaRPr lang="en-US" altLang="en-US" dirty="0" smtClean="0"/>
          </a:p>
          <a:p>
            <a:pPr eaLnBrk="1" hangingPunct="1"/>
            <a:r>
              <a:rPr lang="es-US" altLang="en-US" dirty="0" smtClean="0"/>
              <a:t>Ampliar el trabajo-Diseñar los trabajos para que incluyan una variedad mas grande de tareas (o un patrón de movimiento mas largo) es otra manera de reducir la frecuencia y duración de los movimientos repetitivos.  </a:t>
            </a:r>
          </a:p>
          <a:p>
            <a:pPr eaLnBrk="1" hangingPunct="1"/>
            <a:endParaRPr lang="en-US" altLang="en-US" dirty="0" smtClean="0"/>
          </a:p>
          <a:p>
            <a:pPr eaLnBrk="1" hangingPunct="1"/>
            <a:r>
              <a:rPr lang="es-US" altLang="en-US" dirty="0" smtClean="0"/>
              <a:t>Breves descansos y pausas para descansar-Incluir breves descansos entre movimientos o deberes es otra manera para dar a los músculos y tendones tiempo para recuperarse. </a:t>
            </a:r>
          </a:p>
          <a:p>
            <a:pPr eaLnBrk="1" hangingPunct="1"/>
            <a:endParaRPr lang="en-US" altLang="en-US" dirty="0" smtClean="0"/>
          </a:p>
        </p:txBody>
      </p:sp>
      <p:sp>
        <p:nvSpPr>
          <p:cNvPr id="122884" name="Slide Number Placeholder 3"/>
          <p:cNvSpPr>
            <a:spLocks noGrp="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0C037044-4803-44F1-9CEF-D0D644A55EAE}" type="slidenum">
              <a:rPr lang="en-US" altLang="en-US" sz="1200" smtClean="0"/>
              <a:pPr/>
              <a:t>53</a:t>
            </a:fld>
            <a:endParaRPr lang="en-US" altLang="en-US" sz="1200" smtClean="0"/>
          </a:p>
        </p:txBody>
      </p:sp>
    </p:spTree>
    <p:extLst>
      <p:ext uri="{BB962C8B-B14F-4D97-AF65-F5344CB8AC3E}">
        <p14:creationId xmlns:p14="http://schemas.microsoft.com/office/powerpoint/2010/main" val="16077110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4A787169-7C7A-49E5-807D-21577C9A04AB}" type="slidenum">
              <a:rPr lang="en-US" altLang="en-US" sz="1200" smtClean="0"/>
              <a:pPr/>
              <a:t>54</a:t>
            </a:fld>
            <a:endParaRPr lang="en-US" alt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s-US" altLang="en-US" dirty="0" smtClean="0"/>
              <a:t>Las temperaturas frías, en combinación con otros factores de riesgo, pueden aumentar el potencial del desarrollo de desordenes </a:t>
            </a:r>
            <a:r>
              <a:rPr lang="es-US" altLang="en-US" dirty="0" err="1" smtClean="0"/>
              <a:t>musculoesqueléticos</a:t>
            </a:r>
            <a:r>
              <a:rPr lang="es-US" altLang="en-US" dirty="0" smtClean="0"/>
              <a:t> (1). Muchas de las operaciones en la industria avícola ocurren con un producto refrigerado o en un ambiente frío.  </a:t>
            </a:r>
          </a:p>
          <a:p>
            <a:pPr eaLnBrk="1" hangingPunct="1"/>
            <a:endParaRPr lang="en-US" altLang="en-US" dirty="0" smtClean="0"/>
          </a:p>
          <a:p>
            <a:pPr eaLnBrk="1" hangingPunct="1"/>
            <a:r>
              <a:rPr lang="es-US" altLang="en-US" dirty="0" smtClean="0"/>
              <a:t>Las temperaturas son frías en toda la instalación y son aún mas frías dentro de los congeladores.  Las temperaturas frías pueden causar respuestas fisiológicas dentro del cuerpo, que hacen que la sangre se mueva de la periferia (los brazos y las piernas) y vaya al centro del cuerpo.  Este tipo de respuesta puede ser un problema, especialmente cuando esta en combinación con herramientas que vibran. </a:t>
            </a:r>
          </a:p>
          <a:p>
            <a:pPr eaLnBrk="1" hangingPunct="1"/>
            <a:endParaRPr lang="en-US" altLang="en-US" dirty="0" smtClean="0"/>
          </a:p>
          <a:p>
            <a:pPr eaLnBrk="1" hangingPunct="1"/>
            <a:r>
              <a:rPr lang="es-US" altLang="en-US" dirty="0" smtClean="0"/>
              <a:t>La foto muestra a un empleado que tiene dificultad para encontrar y manipular los materiales en el congelador. </a:t>
            </a:r>
          </a:p>
          <a:p>
            <a:pPr eaLnBrk="1" hangingPunct="1"/>
            <a:endParaRPr lang="en-US" altLang="en-US" dirty="0" smtClean="0"/>
          </a:p>
        </p:txBody>
      </p:sp>
    </p:spTree>
    <p:extLst>
      <p:ext uri="{BB962C8B-B14F-4D97-AF65-F5344CB8AC3E}">
        <p14:creationId xmlns:p14="http://schemas.microsoft.com/office/powerpoint/2010/main" val="37188858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22D2EB02-6454-4A1F-BF80-123F8D5ACAAA}" type="slidenum">
              <a:rPr lang="en-US" altLang="en-US" sz="1200" smtClean="0"/>
              <a:pPr/>
              <a:t>55</a:t>
            </a:fld>
            <a:endParaRPr lang="en-US" altLang="en-US"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es-US" altLang="en-US" dirty="0" smtClean="0"/>
              <a:t>Se debe evitar llevar la ropa apretada que pueda cortar la circulación, especialmente en las áreas de las manos y los brazos, porque el cuerpo mueve la sangra fuera de estas áreas al centro del cuerpo en los ambientes fríos.  No se debe llevar más capas de ropa que las necesarias para mantenerse caliente.  Esto es especialmente importante al tratarse de guantes, ya que al llevar tantas capas de abrigo, no se llega a sentir la fuerza y se termina apretando más fuerte para tener la respuesta a la que está acostumbrado.  </a:t>
            </a:r>
          </a:p>
          <a:p>
            <a:pPr eaLnBrk="1" hangingPunct="1"/>
            <a:endParaRPr lang="es-US" altLang="en-US" dirty="0" smtClean="0"/>
          </a:p>
        </p:txBody>
      </p:sp>
    </p:spTree>
    <p:extLst>
      <p:ext uri="{BB962C8B-B14F-4D97-AF65-F5344CB8AC3E}">
        <p14:creationId xmlns:p14="http://schemas.microsoft.com/office/powerpoint/2010/main" val="35268032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14793E82-5B93-481B-B924-0B14A52B03AD}" type="slidenum">
              <a:rPr lang="en-US" altLang="en-US" sz="1200" smtClean="0"/>
              <a:pPr/>
              <a:t>56</a:t>
            </a:fld>
            <a:endParaRPr lang="en-US" alt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s-US" altLang="en-US" dirty="0" smtClean="0"/>
              <a:t>Apoyar los brazos en las superficies duras o afiladas puede causar problemas a los empleados.  Este tipo de actividad puede comprimir directamente los nervios y el tejido blando en las áreas claves del cuerpo como las manos o los brazos.  Normalmente, se ven estas superficies en los bordes de los puestos de trabajo, contenedores, etc.  La fotografía muestra una empleada que se esta clavando el borde de metal de su estación de trabajo en los músculos de su brazo.</a:t>
            </a:r>
          </a:p>
          <a:p>
            <a:pPr eaLnBrk="1" hangingPunct="1"/>
            <a:endParaRPr lang="en-US" altLang="en-US" dirty="0" smtClean="0"/>
          </a:p>
          <a:p>
            <a:pPr eaLnBrk="1" hangingPunct="1"/>
            <a:r>
              <a:rPr lang="es-US" altLang="en-US" dirty="0" smtClean="0"/>
              <a:t>Los empleados deben hablar con su supervisor si encuentran áreas como éstas con las que tienen contacto físico diario.  Busque maneras de hacer bordes redondeados en las superficies de trabajo o añada piezas que se puedan limpiar fácilmente.</a:t>
            </a:r>
          </a:p>
          <a:p>
            <a:pPr eaLnBrk="1" hangingPunct="1"/>
            <a:endParaRPr lang="es-US" altLang="en-US" dirty="0" smtClean="0"/>
          </a:p>
          <a:p>
            <a:pPr eaLnBrk="1" hangingPunct="1"/>
            <a:r>
              <a:rPr lang="es-US" altLang="en-US" dirty="0" smtClean="0"/>
              <a:t>Estas áreas se pueden ver también en la parte inferior de las superficies de trabajo o en los asientos.  Si ocurren casos así, los empleados necesitan estar en contacto con el supervisor o con el personal de mantenimiento.  Quizás puedan ajustar o modificar el puesto de trabajo.</a:t>
            </a:r>
          </a:p>
          <a:p>
            <a:pPr eaLnBrk="1" hangingPunct="1"/>
            <a:endParaRPr lang="en-US" altLang="en-US" dirty="0" smtClean="0"/>
          </a:p>
          <a:p>
            <a:pPr eaLnBrk="1" hangingPunct="1"/>
            <a:r>
              <a:rPr lang="es-US" altLang="en-US" dirty="0" smtClean="0"/>
              <a:t>La empleada en la foto apoya el brazo en el borde de la cinta transportadora.</a:t>
            </a:r>
          </a:p>
        </p:txBody>
      </p:sp>
    </p:spTree>
    <p:extLst>
      <p:ext uri="{BB962C8B-B14F-4D97-AF65-F5344CB8AC3E}">
        <p14:creationId xmlns:p14="http://schemas.microsoft.com/office/powerpoint/2010/main" val="23134076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C9E0871B-E17B-452F-A9A8-04C31B01EB1E}" type="slidenum">
              <a:rPr lang="en-US" altLang="en-US" sz="1200" smtClean="0"/>
              <a:pPr/>
              <a:t>57</a:t>
            </a:fld>
            <a:endParaRPr lang="en-US" altLang="en-US" sz="120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r>
              <a:rPr lang="es-US" altLang="en-US" dirty="0" smtClean="0"/>
              <a:t>Los bordes de las mesas y cintas transportadoras pueden poner presión en el tejido blando de los brazos y las manos.  Es mejor tener los bordes redondeados como la figura inferior ilustra. </a:t>
            </a:r>
          </a:p>
          <a:p>
            <a:pPr eaLnBrk="1" hangingPunct="1"/>
            <a:endParaRPr lang="es-US" altLang="en-US" dirty="0" smtClean="0"/>
          </a:p>
        </p:txBody>
      </p:sp>
    </p:spTree>
    <p:extLst>
      <p:ext uri="{BB962C8B-B14F-4D97-AF65-F5344CB8AC3E}">
        <p14:creationId xmlns:p14="http://schemas.microsoft.com/office/powerpoint/2010/main" val="36273864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7BC06667-93DE-408B-848E-2AFDB075BEAB}" type="slidenum">
              <a:rPr lang="en-US" altLang="en-US" sz="1200" smtClean="0"/>
              <a:pPr/>
              <a:t>58</a:t>
            </a:fld>
            <a:endParaRPr lang="en-US" alt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s-US" altLang="en-US" dirty="0" smtClean="0"/>
              <a:t>A veces, las herramientas que los empleados usan pueden ser una fuente del estrés por contacto.  El problema ocurre típicamente en la parte exterior de los dedos y pulgares cuando el empleado abre las tijeras. También, las lesiones pueden estar en el interior de los dedos y pulgares si se requiere hacer más fuerza para cerrar las tijeras en ciertos cortes.  Las tijeras con resorte pueden ayudar en casos donde la apertura de tijeras provocaría más estrés.</a:t>
            </a:r>
          </a:p>
          <a:p>
            <a:pPr eaLnBrk="1" hangingPunct="1"/>
            <a:endParaRPr lang="es-US" altLang="en-US" dirty="0" smtClean="0"/>
          </a:p>
          <a:p>
            <a:pPr eaLnBrk="1" hangingPunct="1"/>
            <a:r>
              <a:rPr lang="es-US" altLang="en-US" dirty="0" smtClean="0"/>
              <a:t>Las herramientas con mangos cortos pueden también poner presión en la palma y comprimir directamente el nervio medio, que se ubica en el centro o área suave de la palma.  Los mangos deben cruzar la palma de la mano y permitir el uso de un puño cerrado (agarre de fuerza).</a:t>
            </a:r>
          </a:p>
          <a:p>
            <a:pPr eaLnBrk="1" hangingPunct="1"/>
            <a:endParaRPr lang="es-US" altLang="en-US" dirty="0" smtClean="0"/>
          </a:p>
        </p:txBody>
      </p:sp>
    </p:spTree>
    <p:extLst>
      <p:ext uri="{BB962C8B-B14F-4D97-AF65-F5344CB8AC3E}">
        <p14:creationId xmlns:p14="http://schemas.microsoft.com/office/powerpoint/2010/main" val="13713227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1F30D517-4FA5-4F76-B534-B708EF50CCFB}" type="slidenum">
              <a:rPr lang="en-US" altLang="en-US" sz="1200" smtClean="0"/>
              <a:pPr/>
              <a:t>59</a:t>
            </a:fld>
            <a:endParaRPr lang="en-US" altLang="en-US"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s-US" altLang="en-US" dirty="0" smtClean="0"/>
              <a:t>Obsérvese que la herramienta eléctrica para cortar cuellos (la foto a la izquierda) que se usa para el procesamiento de pavos es contrabalanceada para apoyar el peso de la herramienta.  Los gatillos de las herramientas deben permitir el uso de tres o más dedos para reducir la probabilidad de desarrollar un trastorno doloroso que se llama dedo en gatillo (</a:t>
            </a:r>
            <a:r>
              <a:rPr lang="en-US" altLang="en-US" dirty="0" smtClean="0"/>
              <a:t>Trigger Finger). </a:t>
            </a:r>
          </a:p>
          <a:p>
            <a:pPr eaLnBrk="1" hangingPunct="1"/>
            <a:endParaRPr lang="es-US" altLang="en-US" dirty="0" smtClean="0"/>
          </a:p>
          <a:p>
            <a:pPr eaLnBrk="1" hangingPunct="1"/>
            <a:r>
              <a:rPr lang="es-US" altLang="en-US" dirty="0" smtClean="0"/>
              <a:t>Además de reducir la fuerza, los cortadores eléctricos también pueden reducir el estrés por contacto en los dedos.  También existen tijeras de apertura automática que se pueden usar para reducir el estrés por contacto al abrir las tijeras.  Asegúrese que cualquier herramienta que se use tenga componentes de buena calidad.  Asegúrese que los componentes sean tan buenos como las herramientas que reemplazan.   </a:t>
            </a:r>
          </a:p>
          <a:p>
            <a:pPr eaLnBrk="1" hangingPunct="1"/>
            <a:endParaRPr lang="es-US" altLang="en-US" dirty="0" smtClean="0"/>
          </a:p>
        </p:txBody>
      </p:sp>
    </p:spTree>
    <p:extLst>
      <p:ext uri="{BB962C8B-B14F-4D97-AF65-F5344CB8AC3E}">
        <p14:creationId xmlns:p14="http://schemas.microsoft.com/office/powerpoint/2010/main" val="23546422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CD242877-1F36-49A5-8C82-1EFA220A08D6}" type="slidenum">
              <a:rPr lang="en-US" altLang="en-US" sz="1200" smtClean="0"/>
              <a:pPr/>
              <a:t>60</a:t>
            </a:fld>
            <a:endParaRPr lang="en-US" altLang="en-US" sz="120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es-US" altLang="en-US" dirty="0" smtClean="0"/>
              <a:t>Los trabajadores necesitan ser conscientes del área de trabajo que los rodea y de cualquier cosa que parezca causar incomodidades o estrés a los trabajadores (puede ser a usted o a un colega).</a:t>
            </a:r>
          </a:p>
          <a:p>
            <a:pPr eaLnBrk="1" hangingPunct="1"/>
            <a:endParaRPr lang="es-US" altLang="en-US" dirty="0" smtClean="0"/>
          </a:p>
          <a:p>
            <a:pPr eaLnBrk="1" hangingPunct="1"/>
            <a:r>
              <a:rPr lang="es-US" altLang="en-US" dirty="0" smtClean="0"/>
              <a:t>Si los empleados tienen preguntas o preocupaciones sobre su trabajo, deben hablar inmediatamente con su supervisor.  El supervisor siempre es la primera persona con quien debe hablar.  Ellos saben m</a:t>
            </a:r>
            <a:r>
              <a:rPr lang="es-US" altLang="es-US" dirty="0" smtClean="0"/>
              <a:t>á</a:t>
            </a:r>
            <a:r>
              <a:rPr lang="es-US" altLang="en-US" dirty="0" smtClean="0"/>
              <a:t>s sobre usted y su trabajo que otras personas en el lugar de trabajo.</a:t>
            </a:r>
          </a:p>
          <a:p>
            <a:pPr eaLnBrk="1" hangingPunct="1"/>
            <a:endParaRPr lang="es-US" altLang="en-US" dirty="0" smtClean="0"/>
          </a:p>
          <a:p>
            <a:pPr eaLnBrk="1" hangingPunct="1"/>
            <a:r>
              <a:rPr lang="es-US" altLang="en-US" dirty="0" smtClean="0"/>
              <a:t>Si usted tiene síntomas en el trabajo mientras completa ciertas tareas, debe hablar con las personas apropiadas en su instalación.  Lo mas importante a recordar es que usted es parte del equipo que puede ayudar a proteger tanto a usted como a sus colegas.  No hay ningún miembro del equipo que sea menos importante que los otros miembros.</a:t>
            </a:r>
          </a:p>
          <a:p>
            <a:pPr eaLnBrk="1" hangingPunct="1"/>
            <a:endParaRPr lang="en-US" altLang="en-US" dirty="0" smtClean="0"/>
          </a:p>
        </p:txBody>
      </p:sp>
    </p:spTree>
    <p:extLst>
      <p:ext uri="{BB962C8B-B14F-4D97-AF65-F5344CB8AC3E}">
        <p14:creationId xmlns:p14="http://schemas.microsoft.com/office/powerpoint/2010/main" val="311882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82DCF495-DA7F-43E9-BF8B-C2F9DFBA5E0E}" type="slidenum">
              <a:rPr lang="en-US" altLang="en-US" sz="1200" smtClean="0"/>
              <a:pPr/>
              <a:t>7</a:t>
            </a:fld>
            <a:endParaRPr lang="en-US" alt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s-US" altLang="en-US" dirty="0" smtClean="0"/>
              <a:t>La ergonomía también se trata de hacer el trabajo mas fácil para las personas que realizan dicho trabajo.  La foto a la izquierda muestra una sierra circular que se usa para la operación de cortar.  Las maquinas nuevas, como la a la derecha, pueden cortar el pájaro entero en ocho piezas con poca participación del trabajador.  Básicamente, el trabajador solo carga los pollos enteros, y la máquina hace todos los cortes automáticamente. </a:t>
            </a:r>
          </a:p>
          <a:p>
            <a:pPr eaLnBrk="1" hangingPunct="1"/>
            <a:endParaRPr lang="es-US" altLang="en-US" dirty="0" smtClean="0"/>
          </a:p>
        </p:txBody>
      </p:sp>
    </p:spTree>
    <p:extLst>
      <p:ext uri="{BB962C8B-B14F-4D97-AF65-F5344CB8AC3E}">
        <p14:creationId xmlns:p14="http://schemas.microsoft.com/office/powerpoint/2010/main" val="9995820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ChangeArrowheads="1" noTextEdit="1"/>
          </p:cNvSpPr>
          <p:nvPr>
            <p:ph type="sldImg"/>
          </p:nvPr>
        </p:nvSpPr>
        <p:spPr>
          <a:ln/>
        </p:spPr>
      </p:sp>
      <p:sp>
        <p:nvSpPr>
          <p:cNvPr id="139267" name="Notes Placeholder 2"/>
          <p:cNvSpPr>
            <a:spLocks noGrp="1" noChangeArrowheads="1"/>
          </p:cNvSpPr>
          <p:nvPr>
            <p:ph type="body" idx="1"/>
          </p:nvPr>
        </p:nvSpPr>
        <p:spPr>
          <a:noFill/>
        </p:spPr>
        <p:txBody>
          <a:bodyPr/>
          <a:lstStyle/>
          <a:p>
            <a:r>
              <a:rPr lang="es-US" altLang="en-US" dirty="0" smtClean="0"/>
              <a:t>Esta información es de la Publicación de </a:t>
            </a:r>
            <a:r>
              <a:rPr lang="en-US" altLang="en-US" dirty="0" smtClean="0"/>
              <a:t>NIOSH/OSHA </a:t>
            </a:r>
            <a:r>
              <a:rPr lang="en-US" altLang="en-US" b="1" dirty="0" smtClean="0"/>
              <a:t>3213-12R 2013</a:t>
            </a:r>
            <a:endParaRPr lang="en-US" altLang="en-US" dirty="0" smtClean="0"/>
          </a:p>
          <a:p>
            <a:r>
              <a:rPr lang="es-US" altLang="en-US" b="1" dirty="0" smtClean="0"/>
              <a:t>Prevención de los Trastornos </a:t>
            </a:r>
            <a:r>
              <a:rPr lang="es-US" altLang="en-US" b="1" dirty="0" err="1" smtClean="0"/>
              <a:t>Musculoesqueléticos</a:t>
            </a:r>
            <a:r>
              <a:rPr lang="es-US" altLang="en-US" b="1" dirty="0" smtClean="0"/>
              <a:t> en el Procesamiento Avícola</a:t>
            </a:r>
          </a:p>
          <a:p>
            <a:endParaRPr lang="es-US" altLang="en-US" dirty="0" smtClean="0"/>
          </a:p>
          <a:p>
            <a:endParaRPr lang="en-US" altLang="en-US" dirty="0" smtClean="0"/>
          </a:p>
        </p:txBody>
      </p:sp>
      <p:sp>
        <p:nvSpPr>
          <p:cNvPr id="139268" name="Slide Number Placeholder 3"/>
          <p:cNvSpPr>
            <a:spLocks noGrp="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42950" indent="-285750" defTabSz="930275">
              <a:defRPr sz="2000">
                <a:solidFill>
                  <a:schemeClr val="tx1"/>
                </a:solidFill>
                <a:latin typeface="Times New Roman" panose="02020603050405020304" pitchFamily="18" charset="0"/>
              </a:defRPr>
            </a:lvl2pPr>
            <a:lvl3pPr marL="1143000" indent="-228600" defTabSz="930275">
              <a:defRPr sz="2000">
                <a:solidFill>
                  <a:schemeClr val="tx1"/>
                </a:solidFill>
                <a:latin typeface="Times New Roman" panose="02020603050405020304" pitchFamily="18" charset="0"/>
              </a:defRPr>
            </a:lvl3pPr>
            <a:lvl4pPr marL="1600200" indent="-228600" defTabSz="930275">
              <a:defRPr sz="2000">
                <a:solidFill>
                  <a:schemeClr val="tx1"/>
                </a:solidFill>
                <a:latin typeface="Times New Roman" panose="02020603050405020304" pitchFamily="18" charset="0"/>
              </a:defRPr>
            </a:lvl4pPr>
            <a:lvl5pPr marL="2057400" indent="-228600" defTabSz="930275">
              <a:defRPr sz="20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42E56A35-B534-4A80-8298-6CD9EE657148}" type="slidenum">
              <a:rPr lang="en-US" altLang="en-US" sz="1200" smtClean="0"/>
              <a:pPr/>
              <a:t>61</a:t>
            </a:fld>
            <a:endParaRPr lang="en-US" altLang="en-US" sz="1200" smtClean="0"/>
          </a:p>
        </p:txBody>
      </p:sp>
    </p:spTree>
    <p:extLst>
      <p:ext uri="{BB962C8B-B14F-4D97-AF65-F5344CB8AC3E}">
        <p14:creationId xmlns:p14="http://schemas.microsoft.com/office/powerpoint/2010/main" val="36130694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ChangeArrowheads="1" noTextEdit="1"/>
          </p:cNvSpPr>
          <p:nvPr>
            <p:ph type="sldImg"/>
          </p:nvPr>
        </p:nvSpPr>
        <p:spPr>
          <a:ln/>
        </p:spPr>
      </p:sp>
      <p:sp>
        <p:nvSpPr>
          <p:cNvPr id="141315" name="Notes Placeholder 2"/>
          <p:cNvSpPr>
            <a:spLocks noGrp="1" noChangeArrowheads="1"/>
          </p:cNvSpPr>
          <p:nvPr>
            <p:ph type="body" idx="1"/>
          </p:nvPr>
        </p:nvSpPr>
        <p:spPr>
          <a:noFill/>
        </p:spPr>
        <p:txBody>
          <a:bodyPr/>
          <a:lstStyle/>
          <a:p>
            <a:r>
              <a:rPr lang="es-US" altLang="en-US" dirty="0" smtClean="0"/>
              <a:t>Esta información es de la Publicación de </a:t>
            </a:r>
            <a:r>
              <a:rPr lang="en-US" altLang="en-US" dirty="0" smtClean="0"/>
              <a:t>NIOSH/OSHA </a:t>
            </a:r>
            <a:r>
              <a:rPr lang="en-US" altLang="en-US" b="1" dirty="0" smtClean="0"/>
              <a:t>3213-12R 2013</a:t>
            </a:r>
            <a:br>
              <a:rPr lang="en-US" altLang="en-US" b="1" dirty="0" smtClean="0"/>
            </a:br>
            <a:endParaRPr lang="en-US" altLang="en-US" dirty="0" smtClean="0"/>
          </a:p>
          <a:p>
            <a:r>
              <a:rPr lang="es-US" altLang="en-US" b="1" dirty="0" smtClean="0"/>
              <a:t>Prevención de los Trastornos </a:t>
            </a:r>
            <a:r>
              <a:rPr lang="es-US" altLang="en-US" b="1" dirty="0" err="1" smtClean="0"/>
              <a:t>Musculoesqueléticos</a:t>
            </a:r>
            <a:r>
              <a:rPr lang="es-US" altLang="en-US" b="1" dirty="0" smtClean="0"/>
              <a:t> en el Procesamiento Avícola</a:t>
            </a:r>
            <a:endParaRPr lang="es-US" altLang="en-US" dirty="0" smtClean="0"/>
          </a:p>
          <a:p>
            <a:endParaRPr lang="en-US" altLang="en-US" dirty="0" smtClean="0"/>
          </a:p>
        </p:txBody>
      </p:sp>
      <p:sp>
        <p:nvSpPr>
          <p:cNvPr id="141316" name="Slide Number Placeholder 3"/>
          <p:cNvSpPr>
            <a:spLocks noGrp="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42950" indent="-285750" defTabSz="930275">
              <a:defRPr sz="2000">
                <a:solidFill>
                  <a:schemeClr val="tx1"/>
                </a:solidFill>
                <a:latin typeface="Times New Roman" panose="02020603050405020304" pitchFamily="18" charset="0"/>
              </a:defRPr>
            </a:lvl2pPr>
            <a:lvl3pPr marL="1143000" indent="-228600" defTabSz="930275">
              <a:defRPr sz="2000">
                <a:solidFill>
                  <a:schemeClr val="tx1"/>
                </a:solidFill>
                <a:latin typeface="Times New Roman" panose="02020603050405020304" pitchFamily="18" charset="0"/>
              </a:defRPr>
            </a:lvl3pPr>
            <a:lvl4pPr marL="1600200" indent="-228600" defTabSz="930275">
              <a:defRPr sz="2000">
                <a:solidFill>
                  <a:schemeClr val="tx1"/>
                </a:solidFill>
                <a:latin typeface="Times New Roman" panose="02020603050405020304" pitchFamily="18" charset="0"/>
              </a:defRPr>
            </a:lvl4pPr>
            <a:lvl5pPr marL="2057400" indent="-228600" defTabSz="930275">
              <a:defRPr sz="20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F93A2E66-81B1-49A1-AB90-CA6E18B72FC4}" type="slidenum">
              <a:rPr lang="en-US" altLang="en-US" sz="1200" smtClean="0"/>
              <a:pPr/>
              <a:t>62</a:t>
            </a:fld>
            <a:endParaRPr lang="en-US" altLang="en-US" sz="1200" smtClean="0"/>
          </a:p>
        </p:txBody>
      </p:sp>
    </p:spTree>
    <p:extLst>
      <p:ext uri="{BB962C8B-B14F-4D97-AF65-F5344CB8AC3E}">
        <p14:creationId xmlns:p14="http://schemas.microsoft.com/office/powerpoint/2010/main" val="3553165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0793F2D6-2BA2-4117-A4AB-6BB4B8CED83F}" type="slidenum">
              <a:rPr lang="en-US" altLang="en-US" sz="1200" smtClean="0"/>
              <a:pPr/>
              <a:t>8</a:t>
            </a:fld>
            <a:endParaRPr lang="en-US" altLang="en-US" sz="1200" smtClean="0"/>
          </a:p>
        </p:txBody>
      </p:sp>
      <p:sp>
        <p:nvSpPr>
          <p:cNvPr id="30723" name="Rectangle 2"/>
          <p:cNvSpPr>
            <a:spLocks noGrp="1" noRot="1" noChangeAspect="1" noChangeArrowheads="1" noTextEdit="1"/>
          </p:cNvSpPr>
          <p:nvPr>
            <p:ph type="sldImg"/>
          </p:nvPr>
        </p:nvSpPr>
        <p:spPr>
          <a:ln/>
        </p:spPr>
      </p:sp>
      <p:sp>
        <p:nvSpPr>
          <p:cNvPr id="30724" name="Rectangle 3">
            <a:extLst/>
          </p:cNvPr>
          <p:cNvSpPr>
            <a:spLocks noGrp="1" noChangeArrowheads="1"/>
          </p:cNvSpPr>
          <p:nvPr>
            <p:ph type="body" idx="1"/>
          </p:nvPr>
        </p:nvSpPr>
        <p:spPr/>
        <p:txBody>
          <a:bodyPr/>
          <a:lstStyle/>
          <a:p>
            <a:pPr eaLnBrk="1" hangingPunct="1">
              <a:defRPr/>
            </a:pPr>
            <a:r>
              <a:rPr lang="es-US" altLang="en-US" dirty="0"/>
              <a:t>En las fotos de arriba ver</a:t>
            </a:r>
            <a:r>
              <a:rPr lang="es-US" altLang="en-US" dirty="0">
                <a:solidFill>
                  <a:schemeClr val="accent5">
                    <a:lumMod val="50000"/>
                  </a:schemeClr>
                </a:solidFill>
                <a:latin typeface="Helvetica" panose="020B0604020202020204" pitchFamily="34" charset="0"/>
              </a:rPr>
              <a:t>á</a:t>
            </a:r>
            <a:r>
              <a:rPr lang="es-US" altLang="en-US" dirty="0"/>
              <a:t>s dos tipos de tijeras.  El primer tipo es un par típico de tijeras manuales que dependen de una persona para abrir y cerrarlas.  A</a:t>
            </a:r>
            <a:r>
              <a:rPr lang="es-US" dirty="0"/>
              <a:t>ú</a:t>
            </a:r>
            <a:r>
              <a:rPr lang="es-US" altLang="en-US" dirty="0"/>
              <a:t>n se usan en la industria avícola.  El par a la derecha es un par de tijeras neumáticas.  Este par usa aire comprimido para cerrar y abrir los filos.  Con una herramienta como </a:t>
            </a:r>
            <a:r>
              <a:rPr lang="es-US" dirty="0"/>
              <a:t>é</a:t>
            </a:r>
            <a:r>
              <a:rPr lang="es-US" altLang="en-US" dirty="0" err="1"/>
              <a:t>sta</a:t>
            </a:r>
            <a:r>
              <a:rPr lang="es-US" altLang="en-US" dirty="0"/>
              <a:t>, la fuerza es menor y consistente, y no importa cu</a:t>
            </a:r>
            <a:r>
              <a:rPr lang="es-US" altLang="en-US" dirty="0">
                <a:solidFill>
                  <a:schemeClr val="accent5">
                    <a:lumMod val="50000"/>
                  </a:schemeClr>
                </a:solidFill>
                <a:latin typeface="Helvetica" panose="020B0604020202020204" pitchFamily="34" charset="0"/>
              </a:rPr>
              <a:t>á</a:t>
            </a:r>
            <a:r>
              <a:rPr lang="es-US" altLang="en-US" dirty="0"/>
              <a:t>n difícil sea lo que se tiene que cortar.  Existen también las tijeras con resorte. </a:t>
            </a:r>
          </a:p>
          <a:p>
            <a:pPr eaLnBrk="1" hangingPunct="1">
              <a:defRPr/>
            </a:pPr>
            <a:endParaRPr lang="es-US" altLang="en-US" dirty="0"/>
          </a:p>
          <a:p>
            <a:pPr eaLnBrk="1" hangingPunct="1">
              <a:defRPr/>
            </a:pPr>
            <a:r>
              <a:rPr lang="es-US" altLang="en-US" b="1" dirty="0"/>
              <a:t>Discusión </a:t>
            </a:r>
          </a:p>
          <a:p>
            <a:pPr eaLnBrk="1" hangingPunct="1">
              <a:defRPr/>
            </a:pPr>
            <a:r>
              <a:rPr lang="es-US" altLang="en-US" dirty="0"/>
              <a:t>¿</a:t>
            </a:r>
            <a:r>
              <a:rPr lang="en-US" altLang="en-US" dirty="0"/>
              <a:t>Qu</a:t>
            </a:r>
            <a:r>
              <a:rPr lang="es-US" dirty="0"/>
              <a:t>é tipo de herramientas o equipamiento usa usted que hace su vida más fácil?</a:t>
            </a:r>
            <a:endParaRPr lang="es-US" altLang="en-US" dirty="0"/>
          </a:p>
        </p:txBody>
      </p:sp>
    </p:spTree>
    <p:extLst>
      <p:ext uri="{BB962C8B-B14F-4D97-AF65-F5344CB8AC3E}">
        <p14:creationId xmlns:p14="http://schemas.microsoft.com/office/powerpoint/2010/main" val="222733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9D8ADB7F-EAA3-4C97-9440-A1D78D2BBEEE}" type="slidenum">
              <a:rPr lang="en-US" altLang="en-US" sz="1200" smtClean="0"/>
              <a:pPr/>
              <a:t>9</a:t>
            </a:fld>
            <a:endParaRPr lang="en-US" altLang="en-US" sz="1200" smtClean="0"/>
          </a:p>
        </p:txBody>
      </p:sp>
      <p:sp>
        <p:nvSpPr>
          <p:cNvPr id="32771" name="Rectangle 2"/>
          <p:cNvSpPr>
            <a:spLocks noGrp="1" noRot="1" noChangeAspect="1" noChangeArrowheads="1" noTextEdit="1"/>
          </p:cNvSpPr>
          <p:nvPr>
            <p:ph type="sldImg"/>
          </p:nvPr>
        </p:nvSpPr>
        <p:spPr>
          <a:xfrm>
            <a:off x="1179513" y="696913"/>
            <a:ext cx="4649787" cy="3487737"/>
          </a:xfrm>
          <a:ln/>
        </p:spPr>
      </p:sp>
      <p:sp>
        <p:nvSpPr>
          <p:cNvPr id="32772" name="Rectangle 3"/>
          <p:cNvSpPr>
            <a:spLocks noGrp="1" noChangeArrowheads="1"/>
          </p:cNvSpPr>
          <p:nvPr>
            <p:ph type="body" idx="1"/>
          </p:nvPr>
        </p:nvSpPr>
        <p:spPr>
          <a:noFill/>
        </p:spPr>
        <p:txBody>
          <a:bodyPr/>
          <a:lstStyle/>
          <a:p>
            <a:pPr eaLnBrk="1" hangingPunct="1"/>
            <a:r>
              <a:rPr lang="es-US" altLang="en-US" dirty="0" smtClean="0"/>
              <a:t>La iluminación es un factor que puede causar problemas en el lugar de trabajo.  Si la iluminación es demasiado baja, se puede tener problemas para ver su trabajo.  Muchas veces, la gente ajusta su postura para compensar por la iluminación baja.  Si los empleados se encuentran agachándose para ver mejor su trabajo, quizás tengan un problema de iluminación o problema en los ojos.  La iluminación es más crucial en áreas donde se hacen inspecciones o cortes precisos.</a:t>
            </a:r>
          </a:p>
          <a:p>
            <a:pPr eaLnBrk="1" hangingPunct="1"/>
            <a:endParaRPr lang="en-US" altLang="en-US" dirty="0" smtClean="0"/>
          </a:p>
          <a:p>
            <a:pPr eaLnBrk="1" hangingPunct="1"/>
            <a:r>
              <a:rPr lang="en-US" altLang="en-US" dirty="0" smtClean="0"/>
              <a:t>L</a:t>
            </a:r>
            <a:r>
              <a:rPr lang="es-US" altLang="en-US" dirty="0" smtClean="0"/>
              <a:t>a foto a la izquierda demuestra iluminación inadecuada en la línea de producción; </a:t>
            </a:r>
            <a:r>
              <a:rPr lang="en-US" altLang="en-US" dirty="0" smtClean="0"/>
              <a:t>l</a:t>
            </a:r>
            <a:r>
              <a:rPr lang="es-US" altLang="en-US" dirty="0" smtClean="0"/>
              <a:t>a foto a la derecha demuestra iluminación adecuada en la línea de producción.  Los empleados están cortando los pollos en las dos fotos.</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13517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0275">
              <a:defRPr sz="2000">
                <a:solidFill>
                  <a:schemeClr val="tx1"/>
                </a:solidFill>
                <a:latin typeface="Times New Roman" panose="02020603050405020304" pitchFamily="18" charset="0"/>
              </a:defRPr>
            </a:lvl1pPr>
            <a:lvl2pPr marL="728663" indent="-279400" defTabSz="930275">
              <a:defRPr sz="2000">
                <a:solidFill>
                  <a:schemeClr val="tx1"/>
                </a:solidFill>
                <a:latin typeface="Times New Roman" panose="02020603050405020304" pitchFamily="18" charset="0"/>
              </a:defRPr>
            </a:lvl2pPr>
            <a:lvl3pPr marL="1122363" indent="-223838" defTabSz="930275">
              <a:defRPr sz="2000">
                <a:solidFill>
                  <a:schemeClr val="tx1"/>
                </a:solidFill>
                <a:latin typeface="Times New Roman" panose="02020603050405020304" pitchFamily="18" charset="0"/>
              </a:defRPr>
            </a:lvl3pPr>
            <a:lvl4pPr marL="1571625" indent="-223838" defTabSz="930275">
              <a:defRPr sz="2000">
                <a:solidFill>
                  <a:schemeClr val="tx1"/>
                </a:solidFill>
                <a:latin typeface="Times New Roman" panose="02020603050405020304" pitchFamily="18" charset="0"/>
              </a:defRPr>
            </a:lvl4pPr>
            <a:lvl5pPr marL="2020888" indent="-223838" defTabSz="930275">
              <a:defRPr sz="2000">
                <a:solidFill>
                  <a:schemeClr val="tx1"/>
                </a:solidFill>
                <a:latin typeface="Times New Roman" panose="02020603050405020304" pitchFamily="18" charset="0"/>
              </a:defRPr>
            </a:lvl5pPr>
            <a:lvl6pPr marL="2478088" indent="-223838" defTabSz="930275" eaLnBrk="0" fontAlgn="base" hangingPunct="0">
              <a:spcBef>
                <a:spcPct val="0"/>
              </a:spcBef>
              <a:spcAft>
                <a:spcPct val="0"/>
              </a:spcAft>
              <a:defRPr sz="2000">
                <a:solidFill>
                  <a:schemeClr val="tx1"/>
                </a:solidFill>
                <a:latin typeface="Times New Roman" panose="02020603050405020304" pitchFamily="18" charset="0"/>
              </a:defRPr>
            </a:lvl6pPr>
            <a:lvl7pPr marL="2935288" indent="-223838" defTabSz="930275" eaLnBrk="0" fontAlgn="base" hangingPunct="0">
              <a:spcBef>
                <a:spcPct val="0"/>
              </a:spcBef>
              <a:spcAft>
                <a:spcPct val="0"/>
              </a:spcAft>
              <a:defRPr sz="2000">
                <a:solidFill>
                  <a:schemeClr val="tx1"/>
                </a:solidFill>
                <a:latin typeface="Times New Roman" panose="02020603050405020304" pitchFamily="18" charset="0"/>
              </a:defRPr>
            </a:lvl7pPr>
            <a:lvl8pPr marL="3392488" indent="-223838" defTabSz="930275" eaLnBrk="0" fontAlgn="base" hangingPunct="0">
              <a:spcBef>
                <a:spcPct val="0"/>
              </a:spcBef>
              <a:spcAft>
                <a:spcPct val="0"/>
              </a:spcAft>
              <a:defRPr sz="2000">
                <a:solidFill>
                  <a:schemeClr val="tx1"/>
                </a:solidFill>
                <a:latin typeface="Times New Roman" panose="02020603050405020304" pitchFamily="18" charset="0"/>
              </a:defRPr>
            </a:lvl8pPr>
            <a:lvl9pPr marL="3849688" indent="-223838" defTabSz="930275" eaLnBrk="0" fontAlgn="base" hangingPunct="0">
              <a:spcBef>
                <a:spcPct val="0"/>
              </a:spcBef>
              <a:spcAft>
                <a:spcPct val="0"/>
              </a:spcAft>
              <a:defRPr sz="2000">
                <a:solidFill>
                  <a:schemeClr val="tx1"/>
                </a:solidFill>
                <a:latin typeface="Times New Roman" panose="02020603050405020304" pitchFamily="18" charset="0"/>
              </a:defRPr>
            </a:lvl9pPr>
          </a:lstStyle>
          <a:p>
            <a:fld id="{729BD685-B481-4C4E-950C-B608C79F15C9}" type="slidenum">
              <a:rPr lang="en-US" altLang="en-US" sz="1200" smtClean="0"/>
              <a:pPr/>
              <a:t>10</a:t>
            </a:fld>
            <a:endParaRPr lang="en-US" altLang="en-US" sz="1200" smtClean="0"/>
          </a:p>
        </p:txBody>
      </p:sp>
      <p:sp>
        <p:nvSpPr>
          <p:cNvPr id="34819" name="Rectangle 2"/>
          <p:cNvSpPr>
            <a:spLocks noGrp="1" noRot="1" noChangeAspect="1" noChangeArrowheads="1" noTextEdit="1"/>
          </p:cNvSpPr>
          <p:nvPr>
            <p:ph type="sldImg"/>
          </p:nvPr>
        </p:nvSpPr>
        <p:spPr>
          <a:xfrm>
            <a:off x="1179513" y="696913"/>
            <a:ext cx="4649787" cy="3487737"/>
          </a:xfrm>
          <a:ln/>
        </p:spPr>
      </p:sp>
      <p:sp>
        <p:nvSpPr>
          <p:cNvPr id="34820" name="Rectangle 3"/>
          <p:cNvSpPr>
            <a:spLocks noGrp="1" noChangeArrowheads="1"/>
          </p:cNvSpPr>
          <p:nvPr>
            <p:ph type="body" idx="1"/>
          </p:nvPr>
        </p:nvSpPr>
        <p:spPr>
          <a:noFill/>
        </p:spPr>
        <p:txBody>
          <a:bodyPr/>
          <a:lstStyle/>
          <a:p>
            <a:pPr eaLnBrk="1" hangingPunct="1">
              <a:spcBef>
                <a:spcPct val="0"/>
              </a:spcBef>
            </a:pPr>
            <a:r>
              <a:rPr lang="es-US" altLang="en-US" dirty="0" smtClean="0"/>
              <a:t>Muchas instalaciones, como donde usted opera, tienen muchas máquinas que crean ruido en el lugar de trabajo.  La mayoría de las instalaciones requieren que los trabajadores lleven protección de los oídos para prevenir daños en los oídos.  En ambientes ruidosos como estos es difícil oír señales o aun comunicarse.</a:t>
            </a:r>
          </a:p>
          <a:p>
            <a:pPr eaLnBrk="1" hangingPunct="1"/>
            <a:endParaRPr lang="es-US" altLang="en-US" dirty="0" smtClean="0"/>
          </a:p>
          <a:p>
            <a:pPr eaLnBrk="1" hangingPunct="1"/>
            <a:r>
              <a:rPr lang="es-US" altLang="en-US" dirty="0" smtClean="0"/>
              <a:t>Esta foto muestra un trabajador en la cinta transportadora donde hay pollos para freír moviéndose por la línea. </a:t>
            </a:r>
          </a:p>
          <a:p>
            <a:pPr eaLnBrk="1" hangingPunct="1"/>
            <a:endParaRPr lang="es-US" altLang="en-US" dirty="0" smtClean="0"/>
          </a:p>
          <a:p>
            <a:pPr eaLnBrk="1" hangingPunct="1"/>
            <a:r>
              <a:rPr lang="es-US" altLang="en-US" b="1" dirty="0" smtClean="0"/>
              <a:t>Discusión</a:t>
            </a:r>
          </a:p>
          <a:p>
            <a:pPr eaLnBrk="1" hangingPunct="1"/>
            <a:r>
              <a:rPr lang="es-US" altLang="en-US" dirty="0" smtClean="0"/>
              <a:t>Además de la iluminación y los ruidos, ¿qu</a:t>
            </a:r>
            <a:r>
              <a:rPr lang="es-US" altLang="es-US" dirty="0" smtClean="0"/>
              <a:t>é</a:t>
            </a:r>
            <a:r>
              <a:rPr lang="es-US" altLang="en-US" dirty="0" smtClean="0"/>
              <a:t> otros factores ambientales en el lugar de trabajo pueden hacer su tarea mas ardua o difícil? </a:t>
            </a:r>
          </a:p>
        </p:txBody>
      </p:sp>
    </p:spTree>
    <p:extLst>
      <p:ext uri="{BB962C8B-B14F-4D97-AF65-F5344CB8AC3E}">
        <p14:creationId xmlns:p14="http://schemas.microsoft.com/office/powerpoint/2010/main" val="353645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p:cNvPr>
          <p:cNvCxnSpPr/>
          <p:nvPr userDrawn="1"/>
        </p:nvCxnSpPr>
        <p:spPr>
          <a:xfrm>
            <a:off x="4572000" y="1522413"/>
            <a:ext cx="0" cy="533558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p:cNvPr>
          <p:cNvCxnSpPr/>
          <p:nvPr userDrawn="1"/>
        </p:nvCxnSpPr>
        <p:spPr>
          <a:xfrm>
            <a:off x="0" y="1522413"/>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p:cNvPr>
          <p:cNvCxnSpPr/>
          <p:nvPr userDrawn="1"/>
        </p:nvCxnSpPr>
        <p:spPr>
          <a:xfrm>
            <a:off x="0" y="3903663"/>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05621" y="141377"/>
            <a:ext cx="8229023" cy="890655"/>
          </a:xfrm>
        </p:spPr>
        <p:txBody>
          <a:bodyPr/>
          <a:lstStyle>
            <a:lvl1pPr algn="r">
              <a:defRPr sz="3088"/>
            </a:lvl1pPr>
          </a:lstStyle>
          <a:p>
            <a:r>
              <a:rPr lang="en-US" dirty="0"/>
              <a:t>Click to edit Master title style</a:t>
            </a:r>
          </a:p>
        </p:txBody>
      </p:sp>
      <p:sp>
        <p:nvSpPr>
          <p:cNvPr id="6" name="Text Placeholder 5"/>
          <p:cNvSpPr>
            <a:spLocks noGrp="1"/>
          </p:cNvSpPr>
          <p:nvPr>
            <p:ph type="body" sz="quarter" idx="10"/>
          </p:nvPr>
        </p:nvSpPr>
        <p:spPr>
          <a:xfrm>
            <a:off x="3922855" y="1075099"/>
            <a:ext cx="2536976" cy="447973"/>
          </a:xfrm>
        </p:spPr>
        <p:txBody>
          <a:bodyPr>
            <a:noAutofit/>
          </a:bodyPr>
          <a:lstStyle>
            <a:lvl1pPr marL="0" indent="0">
              <a:buNone/>
              <a:defRPr sz="1677" b="0" i="0" baseline="0"/>
            </a:lvl1pPr>
          </a:lstStyle>
          <a:p>
            <a:pPr lvl="0"/>
            <a:r>
              <a:rPr lang="en-US"/>
              <a:t>Click to edit Master text styles</a:t>
            </a:r>
          </a:p>
        </p:txBody>
      </p:sp>
      <p:sp>
        <p:nvSpPr>
          <p:cNvPr id="8" name="Text Placeholder 5"/>
          <p:cNvSpPr>
            <a:spLocks noGrp="1"/>
          </p:cNvSpPr>
          <p:nvPr>
            <p:ph type="body" sz="quarter" idx="11"/>
          </p:nvPr>
        </p:nvSpPr>
        <p:spPr>
          <a:xfrm>
            <a:off x="6459562" y="1075099"/>
            <a:ext cx="2684438" cy="447973"/>
          </a:xfrm>
        </p:spPr>
        <p:txBody>
          <a:bodyPr>
            <a:noAutofit/>
          </a:bodyPr>
          <a:lstStyle>
            <a:lvl1pPr marL="0" indent="0">
              <a:buNone/>
              <a:defRPr sz="1677" b="0" i="0" baseline="0"/>
            </a:lvl1pPr>
          </a:lstStyle>
          <a:p>
            <a:pPr lvl="0"/>
            <a:r>
              <a:rPr lang="en-US"/>
              <a:t>Click to edit Master text styles</a:t>
            </a:r>
          </a:p>
        </p:txBody>
      </p:sp>
      <p:sp>
        <p:nvSpPr>
          <p:cNvPr id="12" name="Picture Placeholder 11"/>
          <p:cNvSpPr>
            <a:spLocks noGrp="1"/>
          </p:cNvSpPr>
          <p:nvPr>
            <p:ph type="pic" sz="quarter" idx="12"/>
          </p:nvPr>
        </p:nvSpPr>
        <p:spPr>
          <a:xfrm>
            <a:off x="3713828" y="3237585"/>
            <a:ext cx="1733259" cy="1323327"/>
          </a:xfrm>
        </p:spPr>
        <p:txBody>
          <a:bodyPr rtlCol="0">
            <a:normAutofit/>
          </a:bodyPr>
          <a:lstStyle>
            <a:lvl1pPr marL="0" indent="0">
              <a:buNone/>
              <a:defRPr/>
            </a:lvl1pPr>
          </a:lstStyle>
          <a:p>
            <a:pPr lvl="0"/>
            <a:endParaRPr lang="en-US" noProof="0" dirty="0"/>
          </a:p>
        </p:txBody>
      </p:sp>
      <p:sp>
        <p:nvSpPr>
          <p:cNvPr id="18" name="Text Placeholder 17"/>
          <p:cNvSpPr>
            <a:spLocks noGrp="1"/>
          </p:cNvSpPr>
          <p:nvPr>
            <p:ph type="body" sz="quarter" idx="13"/>
          </p:nvPr>
        </p:nvSpPr>
        <p:spPr>
          <a:xfrm>
            <a:off x="0" y="1522512"/>
            <a:ext cx="4572000" cy="2381250"/>
          </a:xfrm>
        </p:spPr>
        <p:txBody>
          <a:bodyPr/>
          <a:lstStyle>
            <a:lvl1pPr marL="0" indent="0">
              <a:buNone/>
              <a:defRPr baseline="0"/>
            </a:lvl1pPr>
          </a:lstStyle>
          <a:p>
            <a:pPr lvl="0"/>
            <a:r>
              <a:rPr lang="en-US"/>
              <a:t>Click to edit Master text styles</a:t>
            </a:r>
          </a:p>
        </p:txBody>
      </p:sp>
      <p:sp>
        <p:nvSpPr>
          <p:cNvPr id="19" name="Text Placeholder 17"/>
          <p:cNvSpPr>
            <a:spLocks noGrp="1"/>
          </p:cNvSpPr>
          <p:nvPr>
            <p:ph type="body" sz="quarter" idx="14"/>
          </p:nvPr>
        </p:nvSpPr>
        <p:spPr>
          <a:xfrm>
            <a:off x="4572000" y="1540541"/>
            <a:ext cx="4572000" cy="2381250"/>
          </a:xfrm>
        </p:spPr>
        <p:txBody>
          <a:bodyPr/>
          <a:lstStyle>
            <a:lvl1pPr marL="0" indent="0">
              <a:buNone/>
              <a:defRPr baseline="0"/>
            </a:lvl1pPr>
          </a:lstStyle>
          <a:p>
            <a:pPr lvl="0"/>
            <a:r>
              <a:rPr lang="en-US"/>
              <a:t>Click to edit Master text styles</a:t>
            </a:r>
          </a:p>
        </p:txBody>
      </p:sp>
      <p:sp>
        <p:nvSpPr>
          <p:cNvPr id="22" name="Text Placeholder 17"/>
          <p:cNvSpPr>
            <a:spLocks noGrp="1"/>
          </p:cNvSpPr>
          <p:nvPr>
            <p:ph type="body" sz="quarter" idx="15"/>
          </p:nvPr>
        </p:nvSpPr>
        <p:spPr>
          <a:xfrm>
            <a:off x="9859" y="3903401"/>
            <a:ext cx="4572000" cy="2381250"/>
          </a:xfrm>
        </p:spPr>
        <p:txBody>
          <a:bodyPr/>
          <a:lstStyle>
            <a:lvl1pPr marL="0" indent="0">
              <a:buNone/>
              <a:defRPr baseline="0"/>
            </a:lvl1pPr>
          </a:lstStyle>
          <a:p>
            <a:pPr lvl="0"/>
            <a:r>
              <a:rPr lang="en-US"/>
              <a:t>Click to edit Master text styles</a:t>
            </a:r>
          </a:p>
        </p:txBody>
      </p:sp>
      <p:sp>
        <p:nvSpPr>
          <p:cNvPr id="23" name="Text Placeholder 17"/>
          <p:cNvSpPr>
            <a:spLocks noGrp="1"/>
          </p:cNvSpPr>
          <p:nvPr>
            <p:ph type="body" sz="quarter" idx="16"/>
          </p:nvPr>
        </p:nvSpPr>
        <p:spPr>
          <a:xfrm>
            <a:off x="4692491" y="3903401"/>
            <a:ext cx="4451517" cy="2381250"/>
          </a:xfrm>
        </p:spPr>
        <p:txBody>
          <a:bodyPr/>
          <a:lstStyle>
            <a:lvl1pPr marL="0" indent="0">
              <a:buNone/>
              <a:defRPr baseline="0"/>
            </a:lvl1pPr>
          </a:lstStyle>
          <a:p>
            <a:pPr lvl="0"/>
            <a:r>
              <a:rPr lang="en-US"/>
              <a:t>Click to edit Master text styles</a:t>
            </a:r>
          </a:p>
        </p:txBody>
      </p:sp>
    </p:spTree>
    <p:extLst>
      <p:ext uri="{BB962C8B-B14F-4D97-AF65-F5344CB8AC3E}">
        <p14:creationId xmlns:p14="http://schemas.microsoft.com/office/powerpoint/2010/main" val="112947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fld id="{45657609-665A-459B-A817-CF9271088264}" type="datetime1">
              <a:rPr lang="en-US"/>
              <a:pPr>
                <a:defRPr/>
              </a:pPr>
              <a:t>7/27/2018</a:t>
            </a:fld>
            <a:endParaRPr lang="en-US"/>
          </a:p>
        </p:txBody>
      </p:sp>
      <p:sp>
        <p:nvSpPr>
          <p:cNvPr id="6" name="Footer Placeholder 4">
            <a:extLst/>
          </p:cNvPr>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283128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985" y="274547"/>
            <a:ext cx="2056535" cy="58522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501" y="274547"/>
            <a:ext cx="6033943" cy="58522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fld id="{941B95E8-0B83-4BB3-8130-5EBFC1A11192}" type="datetime1">
              <a:rPr lang="en-US"/>
              <a:pPr>
                <a:defRPr/>
              </a:pPr>
              <a:t>7/27/2018</a:t>
            </a:fld>
            <a:endParaRPr lang="en-US"/>
          </a:p>
        </p:txBody>
      </p:sp>
      <p:sp>
        <p:nvSpPr>
          <p:cNvPr id="6" name="Footer Placeholder 4">
            <a:extLst/>
          </p:cNvPr>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191402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Earth">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019425"/>
            <a:ext cx="91440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69834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0588" y="5411788"/>
            <a:ext cx="698341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51700" y="88900"/>
            <a:ext cx="170497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3999"/>
            <a:ext cx="7772400" cy="1097882"/>
          </a:xfrm>
        </p:spPr>
        <p:txBody>
          <a:bodyPr anchorCtr="1">
            <a:normAutofit/>
          </a:bodyPr>
          <a:lstStyle>
            <a:lvl1pPr>
              <a:defRPr sz="3530"/>
            </a:lvl1pPr>
          </a:lstStyle>
          <a:p>
            <a:r>
              <a:rPr lang="en-US"/>
              <a:t>Click to edit Master title style</a:t>
            </a:r>
            <a:endParaRPr lang="en-US" dirty="0"/>
          </a:p>
        </p:txBody>
      </p:sp>
      <p:sp>
        <p:nvSpPr>
          <p:cNvPr id="3" name="Subtitle 2"/>
          <p:cNvSpPr>
            <a:spLocks noGrp="1"/>
          </p:cNvSpPr>
          <p:nvPr>
            <p:ph type="subTitle" idx="1"/>
          </p:nvPr>
        </p:nvSpPr>
        <p:spPr>
          <a:xfrm>
            <a:off x="1371600" y="2693610"/>
            <a:ext cx="6400800" cy="740883"/>
          </a:xfrm>
        </p:spPr>
        <p:txBody>
          <a:bodyPr anchor="t" anchorCtr="1">
            <a:normAutofit/>
          </a:bodyPr>
          <a:lstStyle>
            <a:lvl1pPr marL="0" indent="0" algn="ctr">
              <a:spcBef>
                <a:spcPts val="590"/>
              </a:spcBef>
              <a:spcAft>
                <a:spcPts val="590"/>
              </a:spcAft>
              <a:buNone/>
              <a:defRPr sz="2382">
                <a:solidFill>
                  <a:schemeClr val="accent1">
                    <a:lumMod val="20000"/>
                    <a:lumOff val="80000"/>
                  </a:schemeClr>
                </a:solidFill>
                <a:effectLst/>
              </a:defRPr>
            </a:lvl1pPr>
            <a:lvl2pPr marL="449149" indent="0" algn="ctr">
              <a:buNone/>
              <a:defRPr>
                <a:solidFill>
                  <a:schemeClr val="tx1">
                    <a:tint val="75000"/>
                  </a:schemeClr>
                </a:solidFill>
              </a:defRPr>
            </a:lvl2pPr>
            <a:lvl3pPr marL="898294" indent="0" algn="ctr">
              <a:buNone/>
              <a:defRPr>
                <a:solidFill>
                  <a:schemeClr val="tx1">
                    <a:tint val="75000"/>
                  </a:schemeClr>
                </a:solidFill>
              </a:defRPr>
            </a:lvl3pPr>
            <a:lvl4pPr marL="1347442" indent="0" algn="ctr">
              <a:buNone/>
              <a:defRPr>
                <a:solidFill>
                  <a:schemeClr val="tx1">
                    <a:tint val="75000"/>
                  </a:schemeClr>
                </a:solidFill>
              </a:defRPr>
            </a:lvl4pPr>
            <a:lvl5pPr marL="1796592" indent="0" algn="ctr">
              <a:buNone/>
              <a:defRPr>
                <a:solidFill>
                  <a:schemeClr val="tx1">
                    <a:tint val="75000"/>
                  </a:schemeClr>
                </a:solidFill>
              </a:defRPr>
            </a:lvl5pPr>
            <a:lvl6pPr marL="2245741" indent="0" algn="ctr">
              <a:buNone/>
              <a:defRPr>
                <a:solidFill>
                  <a:schemeClr val="tx1">
                    <a:tint val="75000"/>
                  </a:schemeClr>
                </a:solidFill>
              </a:defRPr>
            </a:lvl6pPr>
            <a:lvl7pPr marL="2694891" indent="0" algn="ctr">
              <a:buNone/>
              <a:defRPr>
                <a:solidFill>
                  <a:schemeClr val="tx1">
                    <a:tint val="75000"/>
                  </a:schemeClr>
                </a:solidFill>
              </a:defRPr>
            </a:lvl7pPr>
            <a:lvl8pPr marL="3144036" indent="0" algn="ctr">
              <a:buNone/>
              <a:defRPr>
                <a:solidFill>
                  <a:schemeClr val="tx1">
                    <a:tint val="75000"/>
                  </a:schemeClr>
                </a:solidFill>
              </a:defRPr>
            </a:lvl8pPr>
            <a:lvl9pPr marL="3593184"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5">
            <a:extLst/>
          </p:cNvPr>
          <p:cNvSpPr>
            <a:spLocks noGrp="1"/>
          </p:cNvSpPr>
          <p:nvPr>
            <p:ph type="sldNum" sz="quarter" idx="10"/>
          </p:nvPr>
        </p:nvSpPr>
        <p:spPr/>
        <p:txBody>
          <a:bodyPr/>
          <a:lstStyle>
            <a:lvl1pPr>
              <a:defRPr/>
            </a:lvl1pPr>
          </a:lstStyle>
          <a:p>
            <a:pPr>
              <a:defRPr/>
            </a:pPr>
            <a:fld id="{236A7F85-2571-405A-88B8-3BD62355FCC1}" type="slidenum">
              <a:rPr lang="en-US"/>
              <a:pPr>
                <a:defRPr/>
              </a:pPr>
              <a:t>‹#›</a:t>
            </a:fld>
            <a:endParaRPr lang="en-US"/>
          </a:p>
        </p:txBody>
      </p:sp>
    </p:spTree>
    <p:extLst>
      <p:ext uri="{BB962C8B-B14F-4D97-AF65-F5344CB8AC3E}">
        <p14:creationId xmlns:p14="http://schemas.microsoft.com/office/powerpoint/2010/main" val="1289626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284138" indent="0">
              <a:buFontTx/>
              <a:buNone/>
              <a:defRPr/>
            </a:lvl2pPr>
            <a:lvl3pPr marL="555679" indent="0">
              <a:buFontTx/>
              <a:buNone/>
              <a:defRPr/>
            </a:lvl3pPr>
            <a:lvl4pPr marL="839817" indent="0">
              <a:buFontTx/>
              <a:buNone/>
              <a:defRPr/>
            </a:lvl4pPr>
            <a:lvl5pPr marL="1069368"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p:cNvPr>
          <p:cNvSpPr>
            <a:spLocks noGrp="1"/>
          </p:cNvSpPr>
          <p:nvPr>
            <p:ph type="sldNum" sz="quarter" idx="10"/>
          </p:nvPr>
        </p:nvSpPr>
        <p:spPr/>
        <p:txBody>
          <a:bodyPr/>
          <a:lstStyle>
            <a:lvl1pPr>
              <a:defRPr/>
            </a:lvl1pPr>
          </a:lstStyle>
          <a:p>
            <a:pPr>
              <a:defRPr/>
            </a:pPr>
            <a:fld id="{F4B7B070-DBF0-4F5E-8612-A6C62B6A8BF7}" type="slidenum">
              <a:rPr lang="en-US"/>
              <a:pPr>
                <a:defRPr/>
              </a:pPr>
              <a:t>‹#›</a:t>
            </a:fld>
            <a:endParaRPr lang="en-US"/>
          </a:p>
        </p:txBody>
      </p:sp>
    </p:spTree>
    <p:extLst>
      <p:ext uri="{BB962C8B-B14F-4D97-AF65-F5344CB8AC3E}">
        <p14:creationId xmlns:p14="http://schemas.microsoft.com/office/powerpoint/2010/main" val="103366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fld id="{0B5E002D-9126-4BBD-AC6B-866712152DC6}" type="datetime1">
              <a:rPr lang="en-US"/>
              <a:pPr>
                <a:defRPr/>
              </a:pPr>
              <a:t>7/27/2018</a:t>
            </a:fld>
            <a:endParaRPr lang="en-US"/>
          </a:p>
        </p:txBody>
      </p:sp>
      <p:sp>
        <p:nvSpPr>
          <p:cNvPr id="6" name="Footer Placeholder 4">
            <a:extLst/>
          </p:cNvPr>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375791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9" name="Group 5"/>
          <p:cNvGrpSpPr>
            <a:grpSpLocks/>
          </p:cNvGrpSpPr>
          <p:nvPr userDrawn="1"/>
        </p:nvGrpSpPr>
        <p:grpSpPr bwMode="auto">
          <a:xfrm>
            <a:off x="-1250950" y="-101600"/>
            <a:ext cx="13136563" cy="5729288"/>
            <a:chOff x="-1313909" y="-108636"/>
            <a:chExt cx="13794059" cy="6111410"/>
          </a:xfrm>
        </p:grpSpPr>
        <p:pic>
          <p:nvPicPr>
            <p:cNvPr id="11" name="Picture 10">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5164950" y="2873287"/>
              <a:ext cx="7315200" cy="1553593"/>
            </a:xfrm>
            <a:prstGeom prst="rect">
              <a:avLst/>
            </a:prstGeom>
            <a:scene3d>
              <a:camera prst="orthographicFront">
                <a:rot lat="0" lon="0" rev="16200000"/>
              </a:camera>
              <a:lightRig rig="threePt" dir="t"/>
            </a:scene3d>
          </p:spPr>
        </p:pic>
        <p:pic>
          <p:nvPicPr>
            <p:cNvPr id="12" name="Picture 11">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313909" y="5175671"/>
              <a:ext cx="3441576" cy="827103"/>
            </a:xfrm>
            <a:prstGeom prst="rect">
              <a:avLst/>
            </a:prstGeom>
            <a:scene3d>
              <a:camera prst="orthographicFront">
                <a:rot lat="0" lon="0" rev="16200000"/>
              </a:camera>
              <a:lightRig rig="threePt" dir="t"/>
            </a:scene3d>
          </p:spPr>
        </p:pic>
        <p:pic>
          <p:nvPicPr>
            <p:cNvPr id="13" name="Picture 12">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8928788" y="-108636"/>
              <a:ext cx="554196" cy="780532"/>
            </a:xfrm>
            <a:prstGeom prst="rect">
              <a:avLst/>
            </a:prstGeom>
            <a:scene3d>
              <a:camera prst="orthographicFront">
                <a:rot lat="0" lon="0" rev="16200000"/>
              </a:camera>
              <a:lightRig rig="threePt" dir="t"/>
            </a:scene3d>
          </p:spPr>
        </p:pic>
      </p:grpSp>
      <p:cxnSp>
        <p:nvCxnSpPr>
          <p:cNvPr id="15" name="Straight Connector 14">
            <a:extLst/>
          </p:cNvPr>
          <p:cNvCxnSpPr/>
          <p:nvPr userDrawn="1"/>
        </p:nvCxnSpPr>
        <p:spPr>
          <a:xfrm>
            <a:off x="7313613" y="249238"/>
            <a:ext cx="0" cy="6429375"/>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p:cNvPr>
          <p:cNvCxnSpPr/>
          <p:nvPr userDrawn="1"/>
        </p:nvCxnSpPr>
        <p:spPr>
          <a:xfrm>
            <a:off x="6164263" y="258763"/>
            <a:ext cx="0" cy="6429375"/>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p:nvPr>
        </p:nvSpPr>
        <p:spPr>
          <a:xfrm rot="5400000">
            <a:off x="4909473" y="3082623"/>
            <a:ext cx="6429375" cy="758897"/>
          </a:xfrm>
        </p:spPr>
        <p:txBody>
          <a:bodyPr/>
          <a:lstStyle>
            <a:lvl1pPr algn="ctr">
              <a:defRPr sz="3353"/>
            </a:lvl1pPr>
          </a:lstStyle>
          <a:p>
            <a:r>
              <a:rPr lang="en-US" dirty="0"/>
              <a:t>Click to edit Master title style</a:t>
            </a:r>
          </a:p>
        </p:txBody>
      </p:sp>
      <p:sp>
        <p:nvSpPr>
          <p:cNvPr id="14" name="Text Placeholder 13"/>
          <p:cNvSpPr>
            <a:spLocks noGrp="1"/>
          </p:cNvSpPr>
          <p:nvPr>
            <p:ph type="body" sz="quarter" idx="10"/>
          </p:nvPr>
        </p:nvSpPr>
        <p:spPr>
          <a:xfrm rot="5400000">
            <a:off x="-1285181" y="1608078"/>
            <a:ext cx="3086100" cy="397376"/>
          </a:xfrm>
        </p:spPr>
        <p:txBody>
          <a:bodyPr/>
          <a:lstStyle>
            <a:lvl1pPr marL="0" indent="0">
              <a:buNone/>
              <a:defRPr sz="1500"/>
            </a:lvl1pPr>
          </a:lstStyle>
          <a:p>
            <a:pPr lvl="0"/>
            <a:r>
              <a:rPr lang="en-US"/>
              <a:t>Click to edit Master text styles</a:t>
            </a:r>
          </a:p>
        </p:txBody>
      </p:sp>
      <p:sp>
        <p:nvSpPr>
          <p:cNvPr id="17" name="Text Placeholder 13"/>
          <p:cNvSpPr>
            <a:spLocks noGrp="1"/>
          </p:cNvSpPr>
          <p:nvPr>
            <p:ph type="body" sz="quarter" idx="11"/>
          </p:nvPr>
        </p:nvSpPr>
        <p:spPr>
          <a:xfrm rot="5400000">
            <a:off x="4319365" y="3241541"/>
            <a:ext cx="6429375" cy="441067"/>
          </a:xfrm>
        </p:spPr>
        <p:txBody>
          <a:bodyPr/>
          <a:lstStyle>
            <a:lvl1pPr marL="0" indent="0" algn="ctr">
              <a:buNone/>
              <a:defRPr sz="1853"/>
            </a:lvl1pPr>
          </a:lstStyle>
          <a:p>
            <a:pPr lvl="0"/>
            <a:r>
              <a:rPr lang="en-US"/>
              <a:t>Click to edit Master text styles</a:t>
            </a:r>
          </a:p>
        </p:txBody>
      </p:sp>
      <p:sp>
        <p:nvSpPr>
          <p:cNvPr id="21" name="Text Placeholder 13"/>
          <p:cNvSpPr>
            <a:spLocks noGrp="1"/>
          </p:cNvSpPr>
          <p:nvPr>
            <p:ph type="body" sz="quarter" idx="12"/>
          </p:nvPr>
        </p:nvSpPr>
        <p:spPr>
          <a:xfrm rot="5400000">
            <a:off x="3503465" y="2891728"/>
            <a:ext cx="6429375" cy="1142825"/>
          </a:xfrm>
        </p:spPr>
        <p:txBody>
          <a:bodyPr/>
          <a:lstStyle>
            <a:lvl1pPr marL="0" indent="0">
              <a:buNone/>
              <a:defRPr sz="1500" baseline="0"/>
            </a:lvl1pPr>
          </a:lstStyle>
          <a:p>
            <a:pPr lvl="0"/>
            <a:r>
              <a:rPr lang="en-US"/>
              <a:t>Click to edit Master text styles</a:t>
            </a:r>
          </a:p>
        </p:txBody>
      </p:sp>
      <p:sp>
        <p:nvSpPr>
          <p:cNvPr id="25" name="Text Placeholder 13"/>
          <p:cNvSpPr>
            <a:spLocks noGrp="1"/>
          </p:cNvSpPr>
          <p:nvPr>
            <p:ph type="body" sz="quarter" idx="13"/>
          </p:nvPr>
        </p:nvSpPr>
        <p:spPr>
          <a:xfrm rot="5400000">
            <a:off x="2354952" y="2901433"/>
            <a:ext cx="6429375" cy="1142825"/>
          </a:xfrm>
        </p:spPr>
        <p:txBody>
          <a:bodyPr/>
          <a:lstStyle>
            <a:lvl1pPr marL="0" indent="0">
              <a:buNone/>
              <a:defRPr sz="1500" baseline="0"/>
            </a:lvl1pPr>
          </a:lstStyle>
          <a:p>
            <a:pPr lvl="0"/>
            <a:r>
              <a:rPr lang="en-US"/>
              <a:t>Click to edit Master text styles</a:t>
            </a:r>
          </a:p>
        </p:txBody>
      </p:sp>
      <p:sp>
        <p:nvSpPr>
          <p:cNvPr id="27" name="Picture Placeholder 26"/>
          <p:cNvSpPr>
            <a:spLocks noGrp="1"/>
          </p:cNvSpPr>
          <p:nvPr>
            <p:ph type="pic" sz="quarter" idx="14"/>
          </p:nvPr>
        </p:nvSpPr>
        <p:spPr>
          <a:xfrm rot="5400000">
            <a:off x="1314188" y="-156984"/>
            <a:ext cx="3086100" cy="3918857"/>
          </a:xfrm>
        </p:spPr>
        <p:txBody>
          <a:bodyPr rtlCol="0">
            <a:normAutofit/>
          </a:bodyPr>
          <a:lstStyle/>
          <a:p>
            <a:pPr lvl="0"/>
            <a:endParaRPr lang="en-US" noProof="0"/>
          </a:p>
        </p:txBody>
      </p:sp>
      <p:sp>
        <p:nvSpPr>
          <p:cNvPr id="28" name="Picture Placeholder 26"/>
          <p:cNvSpPr>
            <a:spLocks noGrp="1"/>
          </p:cNvSpPr>
          <p:nvPr>
            <p:ph type="pic" sz="quarter" idx="15"/>
          </p:nvPr>
        </p:nvSpPr>
        <p:spPr>
          <a:xfrm rot="5400000">
            <a:off x="1315592" y="3190876"/>
            <a:ext cx="3086100" cy="3918857"/>
          </a:xfrm>
        </p:spPr>
        <p:txBody>
          <a:bodyPr rtlCol="0">
            <a:normAutofit/>
          </a:bodyPr>
          <a:lstStyle/>
          <a:p>
            <a:pPr lvl="0"/>
            <a:endParaRPr lang="en-US" noProof="0"/>
          </a:p>
        </p:txBody>
      </p:sp>
    </p:spTree>
    <p:extLst>
      <p:ext uri="{BB962C8B-B14F-4D97-AF65-F5344CB8AC3E}">
        <p14:creationId xmlns:p14="http://schemas.microsoft.com/office/powerpoint/2010/main" val="10876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501" y="1599651"/>
            <a:ext cx="4045237" cy="4527176"/>
          </a:xfrm>
        </p:spPr>
        <p:txBody>
          <a:bodyPr/>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86" y="1599651"/>
            <a:ext cx="4045239" cy="4527176"/>
          </a:xfrm>
        </p:spPr>
        <p:txBody>
          <a:bodyPr/>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p:cNvPr>
          <p:cNvSpPr>
            <a:spLocks noGrp="1"/>
          </p:cNvSpPr>
          <p:nvPr>
            <p:ph type="dt" sz="half" idx="10"/>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fld id="{52D01654-443A-496E-97EA-E533124D0842}" type="datetime1">
              <a:rPr lang="en-US"/>
              <a:pPr>
                <a:defRPr/>
              </a:pPr>
              <a:t>7/27/2018</a:t>
            </a:fld>
            <a:endParaRPr lang="en-US"/>
          </a:p>
        </p:txBody>
      </p:sp>
      <p:sp>
        <p:nvSpPr>
          <p:cNvPr id="7" name="Footer Placeholder 5">
            <a:extLst/>
          </p:cNvPr>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256664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457500" y="1535217"/>
            <a:ext cx="4039466" cy="640136"/>
          </a:xfrm>
        </p:spPr>
        <p:txBody>
          <a:bodyPr anchor="b"/>
          <a:lstStyle>
            <a:lvl1pPr marL="0" indent="0">
              <a:buNone/>
              <a:defRPr sz="2206" b="1"/>
            </a:lvl1pPr>
            <a:lvl2pPr marL="403036" indent="0">
              <a:buNone/>
              <a:defRPr sz="1765" b="1"/>
            </a:lvl2pPr>
            <a:lvl3pPr marL="806077" indent="0">
              <a:buNone/>
              <a:defRPr sz="1588" b="1"/>
            </a:lvl3pPr>
            <a:lvl4pPr marL="1209113" indent="0">
              <a:buNone/>
              <a:defRPr sz="1412" b="1"/>
            </a:lvl4pPr>
            <a:lvl5pPr marL="1612148" indent="0">
              <a:buNone/>
              <a:defRPr sz="1412" b="1"/>
            </a:lvl5pPr>
            <a:lvl6pPr marL="2015185" indent="0">
              <a:buNone/>
              <a:defRPr sz="1412" b="1"/>
            </a:lvl6pPr>
            <a:lvl7pPr marL="2418222" indent="0">
              <a:buNone/>
              <a:defRPr sz="1412" b="1"/>
            </a:lvl7pPr>
            <a:lvl8pPr marL="2821261" indent="0">
              <a:buNone/>
              <a:defRPr sz="1412" b="1"/>
            </a:lvl8pPr>
            <a:lvl9pPr marL="3224295" indent="0">
              <a:buNone/>
              <a:defRPr sz="1412" b="1"/>
            </a:lvl9pPr>
          </a:lstStyle>
          <a:p>
            <a:pPr lvl="0"/>
            <a:r>
              <a:rPr lang="en-US"/>
              <a:t>Click to edit Master text styles</a:t>
            </a:r>
          </a:p>
        </p:txBody>
      </p:sp>
      <p:sp>
        <p:nvSpPr>
          <p:cNvPr id="4" name="Content Placeholder 3"/>
          <p:cNvSpPr>
            <a:spLocks noGrp="1"/>
          </p:cNvSpPr>
          <p:nvPr>
            <p:ph sz="half" idx="2"/>
          </p:nvPr>
        </p:nvSpPr>
        <p:spPr>
          <a:xfrm>
            <a:off x="457500" y="2175353"/>
            <a:ext cx="4039466" cy="3951474"/>
          </a:xfrm>
        </p:spPr>
        <p:txBody>
          <a:bodyPr/>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05" y="1535217"/>
            <a:ext cx="4040911" cy="640136"/>
          </a:xfrm>
        </p:spPr>
        <p:txBody>
          <a:bodyPr anchor="b"/>
          <a:lstStyle>
            <a:lvl1pPr marL="0" indent="0">
              <a:buNone/>
              <a:defRPr sz="2206" b="1"/>
            </a:lvl1pPr>
            <a:lvl2pPr marL="403036" indent="0">
              <a:buNone/>
              <a:defRPr sz="1765" b="1"/>
            </a:lvl2pPr>
            <a:lvl3pPr marL="806077" indent="0">
              <a:buNone/>
              <a:defRPr sz="1588" b="1"/>
            </a:lvl3pPr>
            <a:lvl4pPr marL="1209113" indent="0">
              <a:buNone/>
              <a:defRPr sz="1412" b="1"/>
            </a:lvl4pPr>
            <a:lvl5pPr marL="1612148" indent="0">
              <a:buNone/>
              <a:defRPr sz="1412" b="1"/>
            </a:lvl5pPr>
            <a:lvl6pPr marL="2015185" indent="0">
              <a:buNone/>
              <a:defRPr sz="1412" b="1"/>
            </a:lvl6pPr>
            <a:lvl7pPr marL="2418222" indent="0">
              <a:buNone/>
              <a:defRPr sz="1412" b="1"/>
            </a:lvl7pPr>
            <a:lvl8pPr marL="2821261" indent="0">
              <a:buNone/>
              <a:defRPr sz="1412" b="1"/>
            </a:lvl8pPr>
            <a:lvl9pPr marL="3224295" indent="0">
              <a:buNone/>
              <a:defRPr sz="1412" b="1"/>
            </a:lvl9pPr>
          </a:lstStyle>
          <a:p>
            <a:pPr lvl="0"/>
            <a:r>
              <a:rPr lang="en-US"/>
              <a:t>Click to edit Master text styles</a:t>
            </a:r>
          </a:p>
        </p:txBody>
      </p:sp>
      <p:sp>
        <p:nvSpPr>
          <p:cNvPr id="6" name="Content Placeholder 5"/>
          <p:cNvSpPr>
            <a:spLocks noGrp="1"/>
          </p:cNvSpPr>
          <p:nvPr>
            <p:ph sz="quarter" idx="4"/>
          </p:nvPr>
        </p:nvSpPr>
        <p:spPr>
          <a:xfrm>
            <a:off x="4645605" y="2175353"/>
            <a:ext cx="4040911" cy="3951474"/>
          </a:xfrm>
        </p:spPr>
        <p:txBody>
          <a:bodyPr/>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p:cNvPr>
          <p:cNvSpPr>
            <a:spLocks noGrp="1"/>
          </p:cNvSpPr>
          <p:nvPr>
            <p:ph type="dt" sz="half" idx="10"/>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fld id="{A3F65CC9-C92B-4BEC-B05F-DA96A745BC7A}" type="datetime1">
              <a:rPr lang="en-US"/>
              <a:pPr>
                <a:defRPr/>
              </a:pPr>
              <a:t>7/27/2018</a:t>
            </a:fld>
            <a:endParaRPr lang="en-US"/>
          </a:p>
        </p:txBody>
      </p:sp>
      <p:sp>
        <p:nvSpPr>
          <p:cNvPr id="9" name="Footer Placeholder 7">
            <a:extLst/>
          </p:cNvPr>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210818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Date Placeholder 2">
            <a:extLst/>
          </p:cNvPr>
          <p:cNvSpPr>
            <a:spLocks noGrp="1"/>
          </p:cNvSpPr>
          <p:nvPr>
            <p:ph type="dt" sz="half" idx="10"/>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fld id="{A9EDEF33-6748-4ED4-94A2-266FC8D33308}" type="datetime1">
              <a:rPr lang="en-US"/>
              <a:pPr>
                <a:defRPr/>
              </a:pPr>
              <a:t>7/27/2018</a:t>
            </a:fld>
            <a:endParaRPr lang="en-US"/>
          </a:p>
        </p:txBody>
      </p:sp>
      <p:sp>
        <p:nvSpPr>
          <p:cNvPr id="5" name="Footer Placeholder 3">
            <a:extLst/>
          </p:cNvPr>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223767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fld id="{4134E622-F720-42BF-A13D-49FC42AA5EBB}" type="datetime1">
              <a:rPr lang="en-US"/>
              <a:pPr>
                <a:defRPr/>
              </a:pPr>
              <a:t>7/27/2018</a:t>
            </a:fld>
            <a:endParaRPr lang="en-US"/>
          </a:p>
        </p:txBody>
      </p:sp>
      <p:sp>
        <p:nvSpPr>
          <p:cNvPr id="3" name="Footer Placeholder 2">
            <a:extLst/>
          </p:cNvPr>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2006844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493" y="273150"/>
            <a:ext cx="3007591" cy="1162610"/>
          </a:xfrm>
        </p:spPr>
        <p:txBody>
          <a:bodyPr anchor="b"/>
          <a:lstStyle>
            <a:lvl1pPr algn="l">
              <a:defRPr sz="1765" b="1"/>
            </a:lvl1pPr>
          </a:lstStyle>
          <a:p>
            <a:r>
              <a:rPr lang="en-US"/>
              <a:t>Click to edit Master title style</a:t>
            </a:r>
          </a:p>
        </p:txBody>
      </p:sp>
      <p:sp>
        <p:nvSpPr>
          <p:cNvPr id="3" name="Content Placeholder 2"/>
          <p:cNvSpPr>
            <a:spLocks noGrp="1"/>
          </p:cNvSpPr>
          <p:nvPr>
            <p:ph idx="1"/>
          </p:nvPr>
        </p:nvSpPr>
        <p:spPr>
          <a:xfrm>
            <a:off x="3574764" y="273146"/>
            <a:ext cx="5111751" cy="5853672"/>
          </a:xfrm>
        </p:spPr>
        <p:txBody>
          <a:bodyPr/>
          <a:lstStyle>
            <a:lvl1pPr>
              <a:defRPr sz="2824"/>
            </a:lvl1pPr>
            <a:lvl2pPr>
              <a:defRPr sz="2471"/>
            </a:lvl2pPr>
            <a:lvl3pPr>
              <a:defRPr sz="2206"/>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93" y="1435757"/>
            <a:ext cx="3007591" cy="4691063"/>
          </a:xfrm>
        </p:spPr>
        <p:txBody>
          <a:bodyPr/>
          <a:lstStyle>
            <a:lvl1pPr marL="0" indent="0">
              <a:buNone/>
              <a:defRPr sz="1235"/>
            </a:lvl1pPr>
            <a:lvl2pPr marL="403036" indent="0">
              <a:buNone/>
              <a:defRPr sz="1059"/>
            </a:lvl2pPr>
            <a:lvl3pPr marL="806077" indent="0">
              <a:buNone/>
              <a:defRPr sz="794"/>
            </a:lvl3pPr>
            <a:lvl4pPr marL="1209113" indent="0">
              <a:buNone/>
              <a:defRPr sz="794"/>
            </a:lvl4pPr>
            <a:lvl5pPr marL="1612148" indent="0">
              <a:buNone/>
              <a:defRPr sz="794"/>
            </a:lvl5pPr>
            <a:lvl6pPr marL="2015185" indent="0">
              <a:buNone/>
              <a:defRPr sz="794"/>
            </a:lvl6pPr>
            <a:lvl7pPr marL="2418222" indent="0">
              <a:buNone/>
              <a:defRPr sz="794"/>
            </a:lvl7pPr>
            <a:lvl8pPr marL="2821261" indent="0">
              <a:buNone/>
              <a:defRPr sz="794"/>
            </a:lvl8pPr>
            <a:lvl9pPr marL="3224295" indent="0">
              <a:buNone/>
              <a:defRPr sz="794"/>
            </a:lvl9pPr>
          </a:lstStyle>
          <a:p>
            <a:pPr lvl="0"/>
            <a:r>
              <a:rPr lang="en-US"/>
              <a:t>Click to edit Master text styles</a:t>
            </a:r>
          </a:p>
        </p:txBody>
      </p:sp>
      <p:sp>
        <p:nvSpPr>
          <p:cNvPr id="6" name="Date Placeholder 4">
            <a:extLst/>
          </p:cNvPr>
          <p:cNvSpPr>
            <a:spLocks noGrp="1"/>
          </p:cNvSpPr>
          <p:nvPr>
            <p:ph type="dt" sz="half" idx="10"/>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fld id="{886090DF-E482-4521-9F9F-C6B83FE09123}" type="datetime1">
              <a:rPr lang="en-US"/>
              <a:pPr>
                <a:defRPr/>
              </a:pPr>
              <a:t>7/27/2018</a:t>
            </a:fld>
            <a:endParaRPr lang="en-US"/>
          </a:p>
        </p:txBody>
      </p:sp>
      <p:sp>
        <p:nvSpPr>
          <p:cNvPr id="7" name="Footer Placeholder 5">
            <a:extLst/>
          </p:cNvPr>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222290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444" y="4800333"/>
            <a:ext cx="5486977" cy="567297"/>
          </a:xfrm>
        </p:spPr>
        <p:txBody>
          <a:bodyPr anchor="b"/>
          <a:lstStyle>
            <a:lvl1pPr algn="l">
              <a:defRPr sz="1765" b="1"/>
            </a:lvl1pPr>
          </a:lstStyle>
          <a:p>
            <a:r>
              <a:rPr lang="en-US"/>
              <a:t>Click to edit Master title style</a:t>
            </a:r>
          </a:p>
        </p:txBody>
      </p:sp>
      <p:sp>
        <p:nvSpPr>
          <p:cNvPr id="3" name="Picture Placeholder 2"/>
          <p:cNvSpPr>
            <a:spLocks noGrp="1"/>
          </p:cNvSpPr>
          <p:nvPr>
            <p:ph type="pic" idx="1"/>
          </p:nvPr>
        </p:nvSpPr>
        <p:spPr>
          <a:xfrm>
            <a:off x="1792444" y="612123"/>
            <a:ext cx="5486977" cy="4115360"/>
          </a:xfrm>
        </p:spPr>
        <p:txBody>
          <a:bodyPr rtlCol="0">
            <a:normAutofit/>
          </a:bodyPr>
          <a:lstStyle>
            <a:lvl1pPr marL="0" indent="0">
              <a:buNone/>
              <a:defRPr sz="2824"/>
            </a:lvl1pPr>
            <a:lvl2pPr marL="403036" indent="0">
              <a:buNone/>
              <a:defRPr sz="2471"/>
            </a:lvl2pPr>
            <a:lvl3pPr marL="806077" indent="0">
              <a:buNone/>
              <a:defRPr sz="2206"/>
            </a:lvl3pPr>
            <a:lvl4pPr marL="1209113" indent="0">
              <a:buNone/>
              <a:defRPr sz="1765"/>
            </a:lvl4pPr>
            <a:lvl5pPr marL="1612148" indent="0">
              <a:buNone/>
              <a:defRPr sz="1765"/>
            </a:lvl5pPr>
            <a:lvl6pPr marL="2015185" indent="0">
              <a:buNone/>
              <a:defRPr sz="1765"/>
            </a:lvl6pPr>
            <a:lvl7pPr marL="2418222" indent="0">
              <a:buNone/>
              <a:defRPr sz="1765"/>
            </a:lvl7pPr>
            <a:lvl8pPr marL="2821261" indent="0">
              <a:buNone/>
              <a:defRPr sz="1765"/>
            </a:lvl8pPr>
            <a:lvl9pPr marL="3224295" indent="0">
              <a:buNone/>
              <a:defRPr sz="1765"/>
            </a:lvl9pPr>
          </a:lstStyle>
          <a:p>
            <a:pPr lvl="0"/>
            <a:r>
              <a:rPr lang="en-US" noProof="0"/>
              <a:t>Click icon to add picture</a:t>
            </a:r>
          </a:p>
        </p:txBody>
      </p:sp>
      <p:sp>
        <p:nvSpPr>
          <p:cNvPr id="4" name="Text Placeholder 3"/>
          <p:cNvSpPr>
            <a:spLocks noGrp="1"/>
          </p:cNvSpPr>
          <p:nvPr>
            <p:ph type="body" sz="half" idx="2"/>
          </p:nvPr>
        </p:nvSpPr>
        <p:spPr>
          <a:xfrm>
            <a:off x="1792444" y="5367619"/>
            <a:ext cx="5486977" cy="804023"/>
          </a:xfrm>
        </p:spPr>
        <p:txBody>
          <a:bodyPr/>
          <a:lstStyle>
            <a:lvl1pPr marL="0" indent="0">
              <a:buNone/>
              <a:defRPr sz="1235"/>
            </a:lvl1pPr>
            <a:lvl2pPr marL="403036" indent="0">
              <a:buNone/>
              <a:defRPr sz="1059"/>
            </a:lvl2pPr>
            <a:lvl3pPr marL="806077" indent="0">
              <a:buNone/>
              <a:defRPr sz="794"/>
            </a:lvl3pPr>
            <a:lvl4pPr marL="1209113" indent="0">
              <a:buNone/>
              <a:defRPr sz="794"/>
            </a:lvl4pPr>
            <a:lvl5pPr marL="1612148" indent="0">
              <a:buNone/>
              <a:defRPr sz="794"/>
            </a:lvl5pPr>
            <a:lvl6pPr marL="2015185" indent="0">
              <a:buNone/>
              <a:defRPr sz="794"/>
            </a:lvl6pPr>
            <a:lvl7pPr marL="2418222" indent="0">
              <a:buNone/>
              <a:defRPr sz="794"/>
            </a:lvl7pPr>
            <a:lvl8pPr marL="2821261" indent="0">
              <a:buNone/>
              <a:defRPr sz="794"/>
            </a:lvl8pPr>
            <a:lvl9pPr marL="3224295" indent="0">
              <a:buNone/>
              <a:defRPr sz="794"/>
            </a:lvl9pPr>
          </a:lstStyle>
          <a:p>
            <a:pPr lvl="0"/>
            <a:r>
              <a:rPr lang="en-US"/>
              <a:t>Click to edit Master text styles</a:t>
            </a:r>
          </a:p>
        </p:txBody>
      </p:sp>
      <p:sp>
        <p:nvSpPr>
          <p:cNvPr id="6" name="Date Placeholder 4">
            <a:extLst/>
          </p:cNvPr>
          <p:cNvSpPr>
            <a:spLocks noGrp="1"/>
          </p:cNvSpPr>
          <p:nvPr>
            <p:ph type="dt" sz="half" idx="10"/>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fld id="{A963F21C-4C89-4A7B-B151-844EAFC3E892}" type="datetime1">
              <a:rPr lang="en-US"/>
              <a:pPr>
                <a:defRPr/>
              </a:pPr>
              <a:t>7/27/2018</a:t>
            </a:fld>
            <a:endParaRPr lang="en-US"/>
          </a:p>
        </p:txBody>
      </p:sp>
      <p:sp>
        <p:nvSpPr>
          <p:cNvPr id="7" name="Footer Placeholder 5">
            <a:extLst/>
          </p:cNvPr>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29944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457200" y="6356350"/>
            <a:ext cx="2133600" cy="365125"/>
          </a:xfrm>
          <a:prstGeom prst="rect">
            <a:avLst/>
          </a:prstGeom>
        </p:spPr>
        <p:txBody>
          <a:bodyPr vert="horz" lIns="91350" tIns="45676" rIns="91350" bIns="45676" rtlCol="0" anchor="ctr"/>
          <a:lstStyle>
            <a:lvl1pPr algn="l" defTabSz="897919" eaLnBrk="1" fontAlgn="auto" hangingPunct="1">
              <a:spcBef>
                <a:spcPts val="0"/>
              </a:spcBef>
              <a:spcAft>
                <a:spcPts val="0"/>
              </a:spcAft>
              <a:defRPr sz="1059">
                <a:solidFill>
                  <a:prstClr val="black">
                    <a:tint val="75000"/>
                  </a:prstClr>
                </a:solidFill>
                <a:latin typeface="Calibri"/>
                <a:cs typeface="Arial" charset="0"/>
              </a:defRPr>
            </a:lvl1pPr>
          </a:lstStyle>
          <a:p>
            <a:pPr>
              <a:defRPr/>
            </a:pPr>
            <a:fld id="{62BAD01D-61D8-47C4-A38F-B1873C37213A}" type="datetime1">
              <a:rPr lang="en-US"/>
              <a:pPr>
                <a:defRPr/>
              </a:pPr>
              <a:t>7/27/2018</a:t>
            </a:fld>
            <a:endParaRPr lang="en-US"/>
          </a:p>
        </p:txBody>
      </p:sp>
      <p:sp>
        <p:nvSpPr>
          <p:cNvPr id="5" name="Footer Placeholder 4">
            <a:extLst/>
          </p:cNvPr>
          <p:cNvSpPr>
            <a:spLocks noGrp="1"/>
          </p:cNvSpPr>
          <p:nvPr>
            <p:ph type="ftr" sz="quarter" idx="3"/>
          </p:nvPr>
        </p:nvSpPr>
        <p:spPr>
          <a:xfrm>
            <a:off x="3124200" y="6356350"/>
            <a:ext cx="2895600" cy="365125"/>
          </a:xfrm>
          <a:prstGeom prst="rect">
            <a:avLst/>
          </a:prstGeom>
        </p:spPr>
        <p:txBody>
          <a:bodyPr vert="horz" lIns="91350" tIns="45676" rIns="91350" bIns="45676" rtlCol="0" anchor="ctr"/>
          <a:lstStyle>
            <a:lvl1pPr algn="ctr" defTabSz="897919" eaLnBrk="1" fontAlgn="auto" hangingPunct="1">
              <a:spcBef>
                <a:spcPts val="0"/>
              </a:spcBef>
              <a:spcAft>
                <a:spcPts val="0"/>
              </a:spcAft>
              <a:defRPr sz="1059">
                <a:solidFill>
                  <a:prstClr val="black">
                    <a:tint val="75000"/>
                  </a:prstClr>
                </a:solidFill>
                <a:latin typeface="Calibri"/>
                <a:cs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timing>
    <p:tnLst>
      <p:par>
        <p:cTn id="1" dur="indefinite" restart="never" nodeType="tmRoot"/>
      </p:par>
    </p:tnLst>
  </p:timing>
  <p:hf hdr="0" ftr="0" dt="0"/>
  <p:txStyles>
    <p:titleStyle>
      <a:lvl1pPr algn="l" defTabSz="401638" rtl="0" eaLnBrk="0" fontAlgn="base" hangingPunct="0">
        <a:spcBef>
          <a:spcPct val="0"/>
        </a:spcBef>
        <a:spcAft>
          <a:spcPct val="0"/>
        </a:spcAft>
        <a:defRPr sz="3700" kern="1200">
          <a:solidFill>
            <a:schemeClr val="tx1"/>
          </a:solidFill>
          <a:latin typeface="+mj-lt"/>
          <a:ea typeface="+mj-ea"/>
          <a:cs typeface="+mj-cs"/>
        </a:defRPr>
      </a:lvl1pPr>
      <a:lvl2pPr algn="l" defTabSz="401638" rtl="0" eaLnBrk="0" fontAlgn="base" hangingPunct="0">
        <a:spcBef>
          <a:spcPct val="0"/>
        </a:spcBef>
        <a:spcAft>
          <a:spcPct val="0"/>
        </a:spcAft>
        <a:defRPr sz="3700">
          <a:solidFill>
            <a:schemeClr val="tx1"/>
          </a:solidFill>
          <a:latin typeface="Calibri" panose="020F0502020204030204" pitchFamily="34" charset="0"/>
        </a:defRPr>
      </a:lvl2pPr>
      <a:lvl3pPr algn="l" defTabSz="401638" rtl="0" eaLnBrk="0" fontAlgn="base" hangingPunct="0">
        <a:spcBef>
          <a:spcPct val="0"/>
        </a:spcBef>
        <a:spcAft>
          <a:spcPct val="0"/>
        </a:spcAft>
        <a:defRPr sz="3700">
          <a:solidFill>
            <a:schemeClr val="tx1"/>
          </a:solidFill>
          <a:latin typeface="Calibri" panose="020F0502020204030204" pitchFamily="34" charset="0"/>
        </a:defRPr>
      </a:lvl3pPr>
      <a:lvl4pPr algn="l" defTabSz="401638" rtl="0" eaLnBrk="0" fontAlgn="base" hangingPunct="0">
        <a:spcBef>
          <a:spcPct val="0"/>
        </a:spcBef>
        <a:spcAft>
          <a:spcPct val="0"/>
        </a:spcAft>
        <a:defRPr sz="3700">
          <a:solidFill>
            <a:schemeClr val="tx1"/>
          </a:solidFill>
          <a:latin typeface="Calibri" panose="020F0502020204030204" pitchFamily="34" charset="0"/>
        </a:defRPr>
      </a:lvl4pPr>
      <a:lvl5pPr algn="l" defTabSz="401638" rtl="0" eaLnBrk="0" fontAlgn="base" hangingPunct="0">
        <a:spcBef>
          <a:spcPct val="0"/>
        </a:spcBef>
        <a:spcAft>
          <a:spcPct val="0"/>
        </a:spcAft>
        <a:defRPr sz="3700">
          <a:solidFill>
            <a:schemeClr val="tx1"/>
          </a:solidFill>
          <a:latin typeface="Calibri" panose="020F0502020204030204" pitchFamily="34" charset="0"/>
        </a:defRPr>
      </a:lvl5pPr>
      <a:lvl6pPr marL="457200" algn="l" defTabSz="401638" rtl="0" fontAlgn="base">
        <a:spcBef>
          <a:spcPct val="0"/>
        </a:spcBef>
        <a:spcAft>
          <a:spcPct val="0"/>
        </a:spcAft>
        <a:defRPr sz="3700">
          <a:solidFill>
            <a:schemeClr val="tx1"/>
          </a:solidFill>
          <a:latin typeface="Calibri" panose="020F0502020204030204" pitchFamily="34" charset="0"/>
        </a:defRPr>
      </a:lvl6pPr>
      <a:lvl7pPr marL="914400" algn="l" defTabSz="401638" rtl="0" fontAlgn="base">
        <a:spcBef>
          <a:spcPct val="0"/>
        </a:spcBef>
        <a:spcAft>
          <a:spcPct val="0"/>
        </a:spcAft>
        <a:defRPr sz="3700">
          <a:solidFill>
            <a:schemeClr val="tx1"/>
          </a:solidFill>
          <a:latin typeface="Calibri" panose="020F0502020204030204" pitchFamily="34" charset="0"/>
        </a:defRPr>
      </a:lvl7pPr>
      <a:lvl8pPr marL="1371600" algn="l" defTabSz="401638" rtl="0" fontAlgn="base">
        <a:spcBef>
          <a:spcPct val="0"/>
        </a:spcBef>
        <a:spcAft>
          <a:spcPct val="0"/>
        </a:spcAft>
        <a:defRPr sz="3700">
          <a:solidFill>
            <a:schemeClr val="tx1"/>
          </a:solidFill>
          <a:latin typeface="Calibri" panose="020F0502020204030204" pitchFamily="34" charset="0"/>
        </a:defRPr>
      </a:lvl8pPr>
      <a:lvl9pPr marL="1828800" algn="l" defTabSz="401638" rtl="0" fontAlgn="base">
        <a:spcBef>
          <a:spcPct val="0"/>
        </a:spcBef>
        <a:spcAft>
          <a:spcPct val="0"/>
        </a:spcAft>
        <a:defRPr sz="3700">
          <a:solidFill>
            <a:schemeClr val="tx1"/>
          </a:solidFill>
          <a:latin typeface="Calibri" panose="020F0502020204030204" pitchFamily="34" charset="0"/>
        </a:defRPr>
      </a:lvl9pPr>
    </p:titleStyle>
    <p:bodyStyle>
      <a:lvl1pPr marL="301625" indent="-301625" algn="l" defTabSz="401638" rtl="0" eaLnBrk="0" fontAlgn="base" hangingPunct="0">
        <a:spcBef>
          <a:spcPct val="20000"/>
        </a:spcBef>
        <a:spcAft>
          <a:spcPct val="0"/>
        </a:spcAft>
        <a:buClr>
          <a:srgbClr val="A18252"/>
        </a:buClr>
        <a:buFont typeface="Arial" panose="020B0604020202020204" pitchFamily="34" charset="0"/>
        <a:buChar char="•"/>
        <a:defRPr sz="2700" kern="1200">
          <a:solidFill>
            <a:schemeClr val="tx1"/>
          </a:solidFill>
          <a:latin typeface="+mn-lt"/>
          <a:ea typeface="+mn-ea"/>
          <a:cs typeface="+mn-cs"/>
        </a:defRPr>
      </a:lvl1pPr>
      <a:lvl2pPr marL="654050" indent="-250825" algn="l" defTabSz="401638" rtl="0" eaLnBrk="0" fontAlgn="base" hangingPunct="0">
        <a:spcBef>
          <a:spcPct val="20000"/>
        </a:spcBef>
        <a:spcAft>
          <a:spcPct val="0"/>
        </a:spcAft>
        <a:buClr>
          <a:srgbClr val="A18252"/>
        </a:buClr>
        <a:buFont typeface="Arial" panose="020B0604020202020204" pitchFamily="34" charset="0"/>
        <a:buChar char="•"/>
        <a:defRPr sz="2300" kern="1200">
          <a:solidFill>
            <a:schemeClr val="tx1"/>
          </a:solidFill>
          <a:latin typeface="+mn-lt"/>
          <a:ea typeface="+mn-ea"/>
          <a:cs typeface="+mn-cs"/>
        </a:defRPr>
      </a:lvl2pPr>
      <a:lvl3pPr marL="1006475" indent="-200025" algn="l" defTabSz="401638" rtl="0" eaLnBrk="0" fontAlgn="base" hangingPunct="0">
        <a:spcBef>
          <a:spcPct val="20000"/>
        </a:spcBef>
        <a:spcAft>
          <a:spcPct val="0"/>
        </a:spcAft>
        <a:buClr>
          <a:srgbClr val="A18252"/>
        </a:buClr>
        <a:buFont typeface="Arial" panose="020B0604020202020204" pitchFamily="34" charset="0"/>
        <a:buChar char="•"/>
        <a:defRPr sz="1900" kern="1200">
          <a:solidFill>
            <a:schemeClr val="tx1"/>
          </a:solidFill>
          <a:latin typeface="+mn-lt"/>
          <a:ea typeface="+mn-ea"/>
          <a:cs typeface="+mn-cs"/>
        </a:defRPr>
      </a:lvl3pPr>
      <a:lvl4pPr marL="1409700" indent="-200025" algn="l" defTabSz="401638" rtl="0" eaLnBrk="0" fontAlgn="base" hangingPunct="0">
        <a:spcBef>
          <a:spcPct val="20000"/>
        </a:spcBef>
        <a:spcAft>
          <a:spcPct val="0"/>
        </a:spcAft>
        <a:buClr>
          <a:srgbClr val="A18252"/>
        </a:buClr>
        <a:buFont typeface="Arial" panose="020B0604020202020204" pitchFamily="34" charset="0"/>
        <a:buChar char="•"/>
        <a:defRPr sz="1700" kern="1200">
          <a:solidFill>
            <a:schemeClr val="tx1"/>
          </a:solidFill>
          <a:latin typeface="+mn-lt"/>
          <a:ea typeface="+mn-ea"/>
          <a:cs typeface="+mn-cs"/>
        </a:defRPr>
      </a:lvl4pPr>
      <a:lvl5pPr marL="1812925" indent="-200025" algn="l" defTabSz="401638" rtl="0" eaLnBrk="0" fontAlgn="base" hangingPunct="0">
        <a:spcBef>
          <a:spcPct val="20000"/>
        </a:spcBef>
        <a:spcAft>
          <a:spcPct val="0"/>
        </a:spcAft>
        <a:buClr>
          <a:srgbClr val="A18252"/>
        </a:buClr>
        <a:buFont typeface="Arial" panose="020B0604020202020204" pitchFamily="34" charset="0"/>
        <a:buChar char="•"/>
        <a:defRPr sz="1700" kern="1200">
          <a:solidFill>
            <a:schemeClr val="tx1"/>
          </a:solidFill>
          <a:latin typeface="+mn-lt"/>
          <a:ea typeface="+mn-ea"/>
          <a:cs typeface="+mn-cs"/>
        </a:defRPr>
      </a:lvl5pPr>
      <a:lvl6pPr marL="2216703" indent="-201518" algn="l" defTabSz="403036" rtl="0" eaLnBrk="1" latinLnBrk="0" hangingPunct="1">
        <a:spcBef>
          <a:spcPct val="20000"/>
        </a:spcBef>
        <a:buFont typeface="Arial"/>
        <a:buChar char="•"/>
        <a:defRPr sz="1765" kern="1200">
          <a:solidFill>
            <a:schemeClr val="tx1"/>
          </a:solidFill>
          <a:latin typeface="+mn-lt"/>
          <a:ea typeface="+mn-ea"/>
          <a:cs typeface="+mn-cs"/>
        </a:defRPr>
      </a:lvl6pPr>
      <a:lvl7pPr marL="2619741" indent="-201518" algn="l" defTabSz="403036" rtl="0" eaLnBrk="1" latinLnBrk="0" hangingPunct="1">
        <a:spcBef>
          <a:spcPct val="20000"/>
        </a:spcBef>
        <a:buFont typeface="Arial"/>
        <a:buChar char="•"/>
        <a:defRPr sz="1765" kern="1200">
          <a:solidFill>
            <a:schemeClr val="tx1"/>
          </a:solidFill>
          <a:latin typeface="+mn-lt"/>
          <a:ea typeface="+mn-ea"/>
          <a:cs typeface="+mn-cs"/>
        </a:defRPr>
      </a:lvl7pPr>
      <a:lvl8pPr marL="3022781" indent="-201518" algn="l" defTabSz="403036" rtl="0" eaLnBrk="1" latinLnBrk="0" hangingPunct="1">
        <a:spcBef>
          <a:spcPct val="20000"/>
        </a:spcBef>
        <a:buFont typeface="Arial"/>
        <a:buChar char="•"/>
        <a:defRPr sz="1765" kern="1200">
          <a:solidFill>
            <a:schemeClr val="tx1"/>
          </a:solidFill>
          <a:latin typeface="+mn-lt"/>
          <a:ea typeface="+mn-ea"/>
          <a:cs typeface="+mn-cs"/>
        </a:defRPr>
      </a:lvl8pPr>
      <a:lvl9pPr marL="3425813" indent="-201518" algn="l" defTabSz="403036" rtl="0" eaLnBrk="1" latinLnBrk="0" hangingPunct="1">
        <a:spcBef>
          <a:spcPct val="20000"/>
        </a:spcBef>
        <a:buFont typeface="Arial"/>
        <a:buChar char="•"/>
        <a:defRPr sz="1765" kern="1200">
          <a:solidFill>
            <a:schemeClr val="tx1"/>
          </a:solidFill>
          <a:latin typeface="+mn-lt"/>
          <a:ea typeface="+mn-ea"/>
          <a:cs typeface="+mn-cs"/>
        </a:defRPr>
      </a:lvl9pPr>
    </p:bodyStyle>
    <p:otherStyle>
      <a:defPPr>
        <a:defRPr lang="en-US"/>
      </a:defPPr>
      <a:lvl1pPr marL="0" algn="l" defTabSz="403036" rtl="0" eaLnBrk="1" latinLnBrk="0" hangingPunct="1">
        <a:defRPr sz="1588" kern="1200">
          <a:solidFill>
            <a:schemeClr val="tx1"/>
          </a:solidFill>
          <a:latin typeface="+mn-lt"/>
          <a:ea typeface="+mn-ea"/>
          <a:cs typeface="+mn-cs"/>
        </a:defRPr>
      </a:lvl1pPr>
      <a:lvl2pPr marL="403036" algn="l" defTabSz="403036" rtl="0" eaLnBrk="1" latinLnBrk="0" hangingPunct="1">
        <a:defRPr sz="1588" kern="1200">
          <a:solidFill>
            <a:schemeClr val="tx1"/>
          </a:solidFill>
          <a:latin typeface="+mn-lt"/>
          <a:ea typeface="+mn-ea"/>
          <a:cs typeface="+mn-cs"/>
        </a:defRPr>
      </a:lvl2pPr>
      <a:lvl3pPr marL="806077" algn="l" defTabSz="403036" rtl="0" eaLnBrk="1" latinLnBrk="0" hangingPunct="1">
        <a:defRPr sz="1588" kern="1200">
          <a:solidFill>
            <a:schemeClr val="tx1"/>
          </a:solidFill>
          <a:latin typeface="+mn-lt"/>
          <a:ea typeface="+mn-ea"/>
          <a:cs typeface="+mn-cs"/>
        </a:defRPr>
      </a:lvl3pPr>
      <a:lvl4pPr marL="1209113" algn="l" defTabSz="403036" rtl="0" eaLnBrk="1" latinLnBrk="0" hangingPunct="1">
        <a:defRPr sz="1588" kern="1200">
          <a:solidFill>
            <a:schemeClr val="tx1"/>
          </a:solidFill>
          <a:latin typeface="+mn-lt"/>
          <a:ea typeface="+mn-ea"/>
          <a:cs typeface="+mn-cs"/>
        </a:defRPr>
      </a:lvl4pPr>
      <a:lvl5pPr marL="1612148" algn="l" defTabSz="403036" rtl="0" eaLnBrk="1" latinLnBrk="0" hangingPunct="1">
        <a:defRPr sz="1588" kern="1200">
          <a:solidFill>
            <a:schemeClr val="tx1"/>
          </a:solidFill>
          <a:latin typeface="+mn-lt"/>
          <a:ea typeface="+mn-ea"/>
          <a:cs typeface="+mn-cs"/>
        </a:defRPr>
      </a:lvl5pPr>
      <a:lvl6pPr marL="2015185" algn="l" defTabSz="403036" rtl="0" eaLnBrk="1" latinLnBrk="0" hangingPunct="1">
        <a:defRPr sz="1588" kern="1200">
          <a:solidFill>
            <a:schemeClr val="tx1"/>
          </a:solidFill>
          <a:latin typeface="+mn-lt"/>
          <a:ea typeface="+mn-ea"/>
          <a:cs typeface="+mn-cs"/>
        </a:defRPr>
      </a:lvl6pPr>
      <a:lvl7pPr marL="2418222" algn="l" defTabSz="403036" rtl="0" eaLnBrk="1" latinLnBrk="0" hangingPunct="1">
        <a:defRPr sz="1588" kern="1200">
          <a:solidFill>
            <a:schemeClr val="tx1"/>
          </a:solidFill>
          <a:latin typeface="+mn-lt"/>
          <a:ea typeface="+mn-ea"/>
          <a:cs typeface="+mn-cs"/>
        </a:defRPr>
      </a:lvl7pPr>
      <a:lvl8pPr marL="2821261" algn="l" defTabSz="403036" rtl="0" eaLnBrk="1" latinLnBrk="0" hangingPunct="1">
        <a:defRPr sz="1588" kern="1200">
          <a:solidFill>
            <a:schemeClr val="tx1"/>
          </a:solidFill>
          <a:latin typeface="+mn-lt"/>
          <a:ea typeface="+mn-ea"/>
          <a:cs typeface="+mn-cs"/>
        </a:defRPr>
      </a:lvl8pPr>
      <a:lvl9pPr marL="3224295" algn="l" defTabSz="403036" rtl="0" eaLnBrk="1" latinLnBrk="0" hangingPunct="1">
        <a:defRPr sz="15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2A54"/>
            </a:gs>
            <a:gs pos="50000">
              <a:srgbClr val="014A93"/>
            </a:gs>
            <a:gs pos="100000">
              <a:srgbClr val="002A54"/>
            </a:gs>
          </a:gsLst>
          <a:lin ang="5400000"/>
        </a:gradFill>
        <a:effectLst/>
      </p:bgPr>
    </p:bg>
    <p:spTree>
      <p:nvGrpSpPr>
        <p:cNvPr id="1" name=""/>
        <p:cNvGrpSpPr/>
        <p:nvPr/>
      </p:nvGrpSpPr>
      <p:grpSpPr>
        <a:xfrm>
          <a:off x="0" y="0"/>
          <a:ext cx="0" cy="0"/>
          <a:chOff x="0" y="0"/>
          <a:chExt cx="0" cy="0"/>
        </a:xfrm>
      </p:grpSpPr>
      <p:pic>
        <p:nvPicPr>
          <p:cNvPr id="2050"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69834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60588" y="5411788"/>
            <a:ext cx="698341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2238" y="6210300"/>
            <a:ext cx="1663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01" tIns="50901" rIns="101801" bIns="50901"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a:extLst/>
          </p:cNvPr>
          <p:cNvSpPr>
            <a:spLocks noGrp="1"/>
          </p:cNvSpPr>
          <p:nvPr>
            <p:ph type="sldNum" sz="quarter" idx="4"/>
          </p:nvPr>
        </p:nvSpPr>
        <p:spPr>
          <a:xfrm>
            <a:off x="6948488" y="6680200"/>
            <a:ext cx="2133600" cy="133350"/>
          </a:xfrm>
          <a:prstGeom prst="rect">
            <a:avLst/>
          </a:prstGeom>
        </p:spPr>
        <p:txBody>
          <a:bodyPr vert="horz" lIns="0" tIns="0" rIns="0" bIns="0" rtlCol="0" anchor="b" anchorCtr="0"/>
          <a:lstStyle>
            <a:lvl1pPr algn="r" defTabSz="898294" eaLnBrk="1" fontAlgn="auto" hangingPunct="1">
              <a:spcBef>
                <a:spcPts val="0"/>
              </a:spcBef>
              <a:spcAft>
                <a:spcPts val="0"/>
              </a:spcAft>
              <a:defRPr sz="529">
                <a:solidFill>
                  <a:srgbClr val="FFFFFF"/>
                </a:solidFill>
                <a:latin typeface="Arial" pitchFamily="34" charset="0"/>
                <a:cs typeface="Arial" pitchFamily="34" charset="0"/>
              </a:defRPr>
            </a:lvl1pPr>
          </a:lstStyle>
          <a:p>
            <a:pPr>
              <a:defRPr/>
            </a:pPr>
            <a:fld id="{CD79E43C-6E42-4397-BEB5-B0AC4936FA6C}" type="slidenum">
              <a:rPr lang="en-US"/>
              <a:pPr>
                <a:defRPr/>
              </a:pPr>
              <a:t>‹#›</a:t>
            </a:fld>
            <a:endParaRPr lang="en-US"/>
          </a:p>
        </p:txBody>
      </p:sp>
      <p:sp>
        <p:nvSpPr>
          <p:cNvPr id="2055" name="Title Placeholder 1"/>
          <p:cNvSpPr>
            <a:spLocks noGrp="1"/>
          </p:cNvSpPr>
          <p:nvPr>
            <p:ph type="title"/>
          </p:nvPr>
        </p:nvSpPr>
        <p:spPr bwMode="auto">
          <a:xfrm>
            <a:off x="457200" y="3778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409" r:id="rId1"/>
    <p:sldLayoutId id="2147484397" r:id="rId2"/>
  </p:sldLayoutIdLst>
  <p:timing>
    <p:tnLst>
      <p:par>
        <p:cTn id="1" dur="indefinite" restart="never" nodeType="tmRoot"/>
      </p:par>
    </p:tnLst>
  </p:timing>
  <p:hf hdr="0" ftr="0" dt="0"/>
  <p:txStyles>
    <p:titleStyle>
      <a:lvl1pPr algn="r" defTabSz="896938" rtl="0" eaLnBrk="0" fontAlgn="base" hangingPunct="0">
        <a:lnSpc>
          <a:spcPct val="85000"/>
        </a:lnSpc>
        <a:spcBef>
          <a:spcPct val="0"/>
        </a:spcBef>
        <a:spcAft>
          <a:spcPct val="0"/>
        </a:spcAft>
        <a:defRPr sz="3100" b="1" kern="1200">
          <a:solidFill>
            <a:schemeClr val="bg1"/>
          </a:solidFill>
          <a:latin typeface="Arial" pitchFamily="34" charset="0"/>
          <a:ea typeface="+mj-ea"/>
          <a:cs typeface="Arial" pitchFamily="34" charset="0"/>
        </a:defRPr>
      </a:lvl1pPr>
      <a:lvl2pPr algn="r" defTabSz="896938" rtl="0" eaLnBrk="0" fontAlgn="base" hangingPunct="0">
        <a:lnSpc>
          <a:spcPct val="85000"/>
        </a:lnSpc>
        <a:spcBef>
          <a:spcPct val="0"/>
        </a:spcBef>
        <a:spcAft>
          <a:spcPct val="0"/>
        </a:spcAft>
        <a:defRPr sz="3100" b="1">
          <a:solidFill>
            <a:schemeClr val="bg1"/>
          </a:solidFill>
          <a:latin typeface="Arial" pitchFamily="34" charset="0"/>
          <a:cs typeface="Arial" pitchFamily="34" charset="0"/>
        </a:defRPr>
      </a:lvl2pPr>
      <a:lvl3pPr algn="r" defTabSz="896938" rtl="0" eaLnBrk="0" fontAlgn="base" hangingPunct="0">
        <a:lnSpc>
          <a:spcPct val="85000"/>
        </a:lnSpc>
        <a:spcBef>
          <a:spcPct val="0"/>
        </a:spcBef>
        <a:spcAft>
          <a:spcPct val="0"/>
        </a:spcAft>
        <a:defRPr sz="3100" b="1">
          <a:solidFill>
            <a:schemeClr val="bg1"/>
          </a:solidFill>
          <a:latin typeface="Arial" pitchFamily="34" charset="0"/>
          <a:cs typeface="Arial" pitchFamily="34" charset="0"/>
        </a:defRPr>
      </a:lvl3pPr>
      <a:lvl4pPr algn="r" defTabSz="896938" rtl="0" eaLnBrk="0" fontAlgn="base" hangingPunct="0">
        <a:lnSpc>
          <a:spcPct val="85000"/>
        </a:lnSpc>
        <a:spcBef>
          <a:spcPct val="0"/>
        </a:spcBef>
        <a:spcAft>
          <a:spcPct val="0"/>
        </a:spcAft>
        <a:defRPr sz="3100" b="1">
          <a:solidFill>
            <a:schemeClr val="bg1"/>
          </a:solidFill>
          <a:latin typeface="Arial" pitchFamily="34" charset="0"/>
          <a:cs typeface="Arial" pitchFamily="34" charset="0"/>
        </a:defRPr>
      </a:lvl4pPr>
      <a:lvl5pPr algn="r" defTabSz="896938" rtl="0" eaLnBrk="0" fontAlgn="base" hangingPunct="0">
        <a:lnSpc>
          <a:spcPct val="85000"/>
        </a:lnSpc>
        <a:spcBef>
          <a:spcPct val="0"/>
        </a:spcBef>
        <a:spcAft>
          <a:spcPct val="0"/>
        </a:spcAft>
        <a:defRPr sz="3100" b="1">
          <a:solidFill>
            <a:schemeClr val="bg1"/>
          </a:solidFill>
          <a:latin typeface="Arial" pitchFamily="34" charset="0"/>
          <a:cs typeface="Arial" pitchFamily="34" charset="0"/>
        </a:defRPr>
      </a:lvl5pPr>
      <a:lvl6pPr marL="403112" algn="r" defTabSz="897206" rtl="0" eaLnBrk="1" fontAlgn="base" hangingPunct="1">
        <a:lnSpc>
          <a:spcPct val="85000"/>
        </a:lnSpc>
        <a:spcBef>
          <a:spcPct val="0"/>
        </a:spcBef>
        <a:spcAft>
          <a:spcPct val="0"/>
        </a:spcAft>
        <a:defRPr sz="3177" b="1">
          <a:solidFill>
            <a:srgbClr val="002A54"/>
          </a:solidFill>
          <a:latin typeface="Arial" pitchFamily="34" charset="0"/>
          <a:cs typeface="Arial" pitchFamily="34" charset="0"/>
        </a:defRPr>
      </a:lvl6pPr>
      <a:lvl7pPr marL="806225" algn="r" defTabSz="897206" rtl="0" eaLnBrk="1" fontAlgn="base" hangingPunct="1">
        <a:lnSpc>
          <a:spcPct val="85000"/>
        </a:lnSpc>
        <a:spcBef>
          <a:spcPct val="0"/>
        </a:spcBef>
        <a:spcAft>
          <a:spcPct val="0"/>
        </a:spcAft>
        <a:defRPr sz="3177" b="1">
          <a:solidFill>
            <a:srgbClr val="002A54"/>
          </a:solidFill>
          <a:latin typeface="Arial" pitchFamily="34" charset="0"/>
          <a:cs typeface="Arial" pitchFamily="34" charset="0"/>
        </a:defRPr>
      </a:lvl7pPr>
      <a:lvl8pPr marL="1209337" algn="r" defTabSz="897206" rtl="0" eaLnBrk="1" fontAlgn="base" hangingPunct="1">
        <a:lnSpc>
          <a:spcPct val="85000"/>
        </a:lnSpc>
        <a:spcBef>
          <a:spcPct val="0"/>
        </a:spcBef>
        <a:spcAft>
          <a:spcPct val="0"/>
        </a:spcAft>
        <a:defRPr sz="3177" b="1">
          <a:solidFill>
            <a:srgbClr val="002A54"/>
          </a:solidFill>
          <a:latin typeface="Arial" pitchFamily="34" charset="0"/>
          <a:cs typeface="Arial" pitchFamily="34" charset="0"/>
        </a:defRPr>
      </a:lvl8pPr>
      <a:lvl9pPr marL="1612449" algn="r" defTabSz="897206" rtl="0" eaLnBrk="1" fontAlgn="base" hangingPunct="1">
        <a:lnSpc>
          <a:spcPct val="85000"/>
        </a:lnSpc>
        <a:spcBef>
          <a:spcPct val="0"/>
        </a:spcBef>
        <a:spcAft>
          <a:spcPct val="0"/>
        </a:spcAft>
        <a:defRPr sz="3177" b="1">
          <a:solidFill>
            <a:srgbClr val="002A54"/>
          </a:solidFill>
          <a:latin typeface="Arial" pitchFamily="34" charset="0"/>
          <a:cs typeface="Arial" pitchFamily="34" charset="0"/>
        </a:defRPr>
      </a:lvl9pPr>
    </p:titleStyle>
    <p:bodyStyle>
      <a:lvl1pPr marL="301625" indent="-301625" algn="l" defTabSz="896938" rtl="0" eaLnBrk="0" fontAlgn="base" hangingPunct="0">
        <a:lnSpc>
          <a:spcPct val="85000"/>
        </a:lnSpc>
        <a:spcBef>
          <a:spcPts val="1175"/>
        </a:spcBef>
        <a:spcAft>
          <a:spcPts val="1175"/>
        </a:spcAft>
        <a:buSzPct val="65000"/>
        <a:defRPr sz="2700" kern="1200">
          <a:solidFill>
            <a:schemeClr val="bg1"/>
          </a:solidFill>
          <a:latin typeface="Arial" pitchFamily="34" charset="0"/>
          <a:ea typeface="+mn-ea"/>
          <a:cs typeface="Arial" pitchFamily="34" charset="0"/>
        </a:defRPr>
      </a:lvl1pPr>
      <a:lvl2pPr marL="282575" indent="117475" algn="l" defTabSz="896938" rtl="0" eaLnBrk="0" fontAlgn="base" hangingPunct="0">
        <a:lnSpc>
          <a:spcPct val="85000"/>
        </a:lnSpc>
        <a:spcBef>
          <a:spcPts val="1175"/>
        </a:spcBef>
        <a:spcAft>
          <a:spcPts val="1175"/>
        </a:spcAft>
        <a:buSzPct val="65000"/>
        <a:defRPr sz="2600" kern="1200">
          <a:solidFill>
            <a:schemeClr val="bg1"/>
          </a:solidFill>
          <a:latin typeface="Arial" pitchFamily="34" charset="0"/>
          <a:ea typeface="+mn-ea"/>
          <a:cs typeface="Arial" pitchFamily="34" charset="0"/>
        </a:defRPr>
      </a:lvl2pPr>
      <a:lvl3pPr marL="555625" indent="249238" algn="l" defTabSz="896938" rtl="0" eaLnBrk="0" fontAlgn="base" hangingPunct="0">
        <a:lnSpc>
          <a:spcPct val="85000"/>
        </a:lnSpc>
        <a:spcBef>
          <a:spcPts val="1175"/>
        </a:spcBef>
        <a:spcAft>
          <a:spcPts val="1175"/>
        </a:spcAft>
        <a:buSzPct val="65000"/>
        <a:defRPr sz="2300" kern="1200">
          <a:solidFill>
            <a:schemeClr val="bg1"/>
          </a:solidFill>
          <a:latin typeface="Arial" pitchFamily="34" charset="0"/>
          <a:ea typeface="+mn-ea"/>
          <a:cs typeface="Arial" pitchFamily="34" charset="0"/>
        </a:defRPr>
      </a:lvl3pPr>
      <a:lvl4pPr marL="839788" indent="368300" algn="l" defTabSz="896938" rtl="0" eaLnBrk="0" fontAlgn="base" hangingPunct="0">
        <a:lnSpc>
          <a:spcPct val="85000"/>
        </a:lnSpc>
        <a:spcBef>
          <a:spcPts val="1175"/>
        </a:spcBef>
        <a:spcAft>
          <a:spcPts val="1175"/>
        </a:spcAft>
        <a:buSzPct val="65000"/>
        <a:defRPr sz="2200" kern="1200">
          <a:solidFill>
            <a:schemeClr val="bg1"/>
          </a:solidFill>
          <a:latin typeface="Arial" pitchFamily="34" charset="0"/>
          <a:ea typeface="+mn-ea"/>
          <a:cs typeface="Arial" pitchFamily="34" charset="0"/>
        </a:defRPr>
      </a:lvl4pPr>
      <a:lvl5pPr marL="1068388" indent="542925" algn="l" defTabSz="896938" rtl="0" eaLnBrk="0" fontAlgn="base" hangingPunct="0">
        <a:lnSpc>
          <a:spcPct val="85000"/>
        </a:lnSpc>
        <a:spcBef>
          <a:spcPts val="1175"/>
        </a:spcBef>
        <a:spcAft>
          <a:spcPts val="1175"/>
        </a:spcAft>
        <a:buSzPct val="65000"/>
        <a:defRPr sz="1900" kern="1200">
          <a:solidFill>
            <a:schemeClr val="bg1"/>
          </a:solidFill>
          <a:latin typeface="Arial" pitchFamily="34" charset="0"/>
          <a:ea typeface="+mn-ea"/>
          <a:cs typeface="Arial" pitchFamily="34" charset="0"/>
        </a:defRPr>
      </a:lvl5pPr>
      <a:lvl6pPr marL="2470316" indent="-224573" algn="l" defTabSz="898294"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19458" indent="-224573" algn="l" defTabSz="898294"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68608" indent="-224573" algn="l" defTabSz="898294"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17757" indent="-224573" algn="l" defTabSz="898294"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8294" rtl="0" eaLnBrk="1" latinLnBrk="0" hangingPunct="1">
        <a:defRPr sz="1765" kern="1200">
          <a:solidFill>
            <a:schemeClr val="tx1"/>
          </a:solidFill>
          <a:latin typeface="+mn-lt"/>
          <a:ea typeface="+mn-ea"/>
          <a:cs typeface="+mn-cs"/>
        </a:defRPr>
      </a:lvl1pPr>
      <a:lvl2pPr marL="449149" algn="l" defTabSz="898294" rtl="0" eaLnBrk="1" latinLnBrk="0" hangingPunct="1">
        <a:defRPr sz="1765" kern="1200">
          <a:solidFill>
            <a:schemeClr val="tx1"/>
          </a:solidFill>
          <a:latin typeface="+mn-lt"/>
          <a:ea typeface="+mn-ea"/>
          <a:cs typeface="+mn-cs"/>
        </a:defRPr>
      </a:lvl2pPr>
      <a:lvl3pPr marL="898294" algn="l" defTabSz="898294" rtl="0" eaLnBrk="1" latinLnBrk="0" hangingPunct="1">
        <a:defRPr sz="1765" kern="1200">
          <a:solidFill>
            <a:schemeClr val="tx1"/>
          </a:solidFill>
          <a:latin typeface="+mn-lt"/>
          <a:ea typeface="+mn-ea"/>
          <a:cs typeface="+mn-cs"/>
        </a:defRPr>
      </a:lvl3pPr>
      <a:lvl4pPr marL="1347442" algn="l" defTabSz="898294" rtl="0" eaLnBrk="1" latinLnBrk="0" hangingPunct="1">
        <a:defRPr sz="1765" kern="1200">
          <a:solidFill>
            <a:schemeClr val="tx1"/>
          </a:solidFill>
          <a:latin typeface="+mn-lt"/>
          <a:ea typeface="+mn-ea"/>
          <a:cs typeface="+mn-cs"/>
        </a:defRPr>
      </a:lvl4pPr>
      <a:lvl5pPr marL="1796592" algn="l" defTabSz="898294" rtl="0" eaLnBrk="1" latinLnBrk="0" hangingPunct="1">
        <a:defRPr sz="1765" kern="1200">
          <a:solidFill>
            <a:schemeClr val="tx1"/>
          </a:solidFill>
          <a:latin typeface="+mn-lt"/>
          <a:ea typeface="+mn-ea"/>
          <a:cs typeface="+mn-cs"/>
        </a:defRPr>
      </a:lvl5pPr>
      <a:lvl6pPr marL="2245741" algn="l" defTabSz="898294" rtl="0" eaLnBrk="1" latinLnBrk="0" hangingPunct="1">
        <a:defRPr sz="1765" kern="1200">
          <a:solidFill>
            <a:schemeClr val="tx1"/>
          </a:solidFill>
          <a:latin typeface="+mn-lt"/>
          <a:ea typeface="+mn-ea"/>
          <a:cs typeface="+mn-cs"/>
        </a:defRPr>
      </a:lvl6pPr>
      <a:lvl7pPr marL="2694891" algn="l" defTabSz="898294" rtl="0" eaLnBrk="1" latinLnBrk="0" hangingPunct="1">
        <a:defRPr sz="1765" kern="1200">
          <a:solidFill>
            <a:schemeClr val="tx1"/>
          </a:solidFill>
          <a:latin typeface="+mn-lt"/>
          <a:ea typeface="+mn-ea"/>
          <a:cs typeface="+mn-cs"/>
        </a:defRPr>
      </a:lvl7pPr>
      <a:lvl8pPr marL="3144036" algn="l" defTabSz="898294" rtl="0" eaLnBrk="1" latinLnBrk="0" hangingPunct="1">
        <a:defRPr sz="1765" kern="1200">
          <a:solidFill>
            <a:schemeClr val="tx1"/>
          </a:solidFill>
          <a:latin typeface="+mn-lt"/>
          <a:ea typeface="+mn-ea"/>
          <a:cs typeface="+mn-cs"/>
        </a:defRPr>
      </a:lvl8pPr>
      <a:lvl9pPr marL="3593184" algn="l" defTabSz="898294"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7.jp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2.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p:cNvPr>
          <p:cNvSpPr>
            <a:spLocks noGrp="1"/>
          </p:cNvSpPr>
          <p:nvPr>
            <p:ph type="ctrTitle"/>
          </p:nvPr>
        </p:nvSpPr>
        <p:spPr>
          <a:xfrm>
            <a:off x="533400" y="1371600"/>
            <a:ext cx="7772400" cy="1097882"/>
          </a:xfrm>
          <a:ln>
            <a:miter lim="800000"/>
            <a:headEnd/>
            <a:tailEnd/>
          </a:ln>
          <a:scene3d>
            <a:camera prst="orthographicFront"/>
            <a:lightRig rig="threePt" dir="t"/>
          </a:scene3d>
          <a:extLst/>
        </p:spPr>
        <p:txBody>
          <a:bodyPr>
            <a:noAutofit/>
          </a:bodyPr>
          <a:lstStyle/>
          <a:p>
            <a:pPr algn="ctr" defTabSz="897206" eaLnBrk="1" hangingPunct="1">
              <a:lnSpc>
                <a:spcPct val="90000"/>
              </a:lnSpc>
              <a:spcBef>
                <a:spcPts val="529"/>
              </a:spcBef>
              <a:defRPr/>
            </a:pPr>
            <a:r>
              <a:rPr lang="es-US" sz="2824" dirty="0">
                <a:solidFill>
                  <a:schemeClr val="accent6">
                    <a:lumMod val="20000"/>
                    <a:lumOff val="80000"/>
                  </a:schemeClr>
                </a:solidFill>
                <a:effectLst>
                  <a:glow rad="63500">
                    <a:schemeClr val="accent3">
                      <a:satMod val="175000"/>
                      <a:alpha val="40000"/>
                    </a:schemeClr>
                  </a:glow>
                </a:effectLst>
                <a:latin typeface="+mn-lt"/>
              </a:rPr>
              <a:t>La Seguridad y Ergonomía en la Industria del Procesamiento Avícola y de Carnes</a:t>
            </a:r>
            <a:endParaRPr lang="es-US" sz="2824" dirty="0">
              <a:solidFill>
                <a:schemeClr val="accent6">
                  <a:lumMod val="20000"/>
                  <a:lumOff val="80000"/>
                </a:schemeClr>
              </a:solidFill>
              <a:effectLst>
                <a:glow rad="63500">
                  <a:schemeClr val="accent3">
                    <a:satMod val="175000"/>
                    <a:alpha val="40000"/>
                  </a:schemeClr>
                </a:glow>
              </a:effectLst>
              <a:latin typeface="+mn-lt"/>
              <a:ea typeface="Adobe Fangsong Std R" pitchFamily="18" charset="-128"/>
              <a:cs typeface="Arial" charset="0"/>
            </a:endParaRPr>
          </a:p>
        </p:txBody>
      </p:sp>
      <p:sp>
        <p:nvSpPr>
          <p:cNvPr id="6148" name="Slide Number Placeholder 4">
            <a:extLst/>
          </p:cNvPr>
          <p:cNvSpPr>
            <a:spLocks noGrp="1"/>
          </p:cNvSpPr>
          <p:nvPr>
            <p:ph type="sldNum" sz="quarter" idx="10"/>
          </p:nvPr>
        </p:nvSpPr>
        <p:spPr bwMode="auto">
          <a:xfrm>
            <a:off x="6781800" y="6553200"/>
            <a:ext cx="2133600" cy="133350"/>
          </a:xfrm>
          <a:ln>
            <a:miter lim="800000"/>
            <a:headEnd/>
            <a:tailEnd/>
          </a:ln>
        </p:spPr>
        <p:txBody>
          <a:bodyPr wrap="square" numCol="1" compatLnSpc="1">
            <a:prstTxWarp prst="textNoShape">
              <a:avLst/>
            </a:prstTxWarp>
          </a:bodyPr>
          <a:lstStyle/>
          <a:p>
            <a:pPr defTabSz="897206" fontAlgn="base">
              <a:spcBef>
                <a:spcPct val="0"/>
              </a:spcBef>
              <a:spcAft>
                <a:spcPct val="0"/>
              </a:spcAft>
              <a:defRPr/>
            </a:pPr>
            <a:fld id="{809A3959-CD7A-4321-BBA2-5A4D62CFF863}" type="slidenum">
              <a:rPr lang="en-US" smtClean="0">
                <a:latin typeface="Arial" charset="0"/>
                <a:cs typeface="Arial" charset="0"/>
              </a:rPr>
              <a:pPr defTabSz="897206" fontAlgn="base">
                <a:spcBef>
                  <a:spcPct val="0"/>
                </a:spcBef>
                <a:spcAft>
                  <a:spcPct val="0"/>
                </a:spcAft>
                <a:defRPr/>
              </a:pPr>
              <a:t>1</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Esta foto muestra un trabajador en la cinta transportadora donde hay pollos para freír moviéndose por la línea. &#10;" title="Factores Ambienta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1905000"/>
            <a:ext cx="4772025" cy="3962400"/>
          </a:xfrm>
          <a:prstGeom prst="rect">
            <a:avLst/>
          </a:prstGeom>
          <a:noFill/>
          <a:ln w="9525">
            <a:solidFill>
              <a:srgbClr val="4F6853"/>
            </a:solidFill>
            <a:miter lim="800000"/>
            <a:headEnd/>
            <a:tailEnd/>
          </a:ln>
          <a:extLst>
            <a:ext uri="{909E8E84-426E-40DD-AFC4-6F175D3DCCD1}">
              <a14:hiddenFill xmlns:a14="http://schemas.microsoft.com/office/drawing/2010/main">
                <a:solidFill>
                  <a:srgbClr val="FFFFFF"/>
                </a:solidFill>
              </a14:hiddenFill>
            </a:ext>
          </a:extLst>
        </p:spPr>
      </p:pic>
      <p:sp>
        <p:nvSpPr>
          <p:cNvPr id="33796" name="TextBox 2"/>
          <p:cNvSpPr txBox="1">
            <a:spLocks noChangeArrowheads="1"/>
          </p:cNvSpPr>
          <p:nvPr/>
        </p:nvSpPr>
        <p:spPr bwMode="auto">
          <a:xfrm>
            <a:off x="381000" y="5867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36FA8A36-5199-46DE-B849-08D33DFC68A4}" type="slidenum">
              <a:rPr lang="en-US" altLang="en-US"/>
              <a:pPr/>
              <a:t>10</a:t>
            </a:fld>
            <a:endParaRPr lang="en-US" altLang="en-US"/>
          </a:p>
        </p:txBody>
      </p:sp>
      <p:sp>
        <p:nvSpPr>
          <p:cNvPr id="2" name="Title 1"/>
          <p:cNvSpPr>
            <a:spLocks noGrp="1"/>
          </p:cNvSpPr>
          <p:nvPr>
            <p:ph type="title"/>
          </p:nvPr>
        </p:nvSpPr>
        <p:spPr>
          <a:xfrm>
            <a:off x="328612" y="304800"/>
            <a:ext cx="8662988" cy="1447800"/>
          </a:xfrm>
        </p:spPr>
        <p:txBody>
          <a:bodyPr/>
          <a:lstStyle/>
          <a:p>
            <a:pPr lvl="0" defTabSz="914400" eaLnBrk="1" hangingPunct="1">
              <a:defRPr/>
            </a:pPr>
            <a:r>
              <a:rPr lang="es-US" altLang="en-US" sz="4000" dirty="0">
                <a:solidFill>
                  <a:srgbClr val="1F497D"/>
                </a:solidFill>
                <a:latin typeface="Helvetica" panose="020B0604020202020204" pitchFamily="34" charset="0"/>
                <a:ea typeface="+mn-ea"/>
                <a:cs typeface="+mn-cs"/>
              </a:rPr>
              <a:t>Factores Ambientales que Pueden Hacer un Trabajo m</a:t>
            </a:r>
            <a:r>
              <a:rPr lang="es-US" altLang="en-US" sz="4000" dirty="0">
                <a:solidFill>
                  <a:srgbClr val="4BACC6">
                    <a:lumMod val="50000"/>
                  </a:srgbClr>
                </a:solidFill>
                <a:latin typeface="Helvetica" panose="020B0604020202020204" pitchFamily="34" charset="0"/>
                <a:ea typeface="+mn-ea"/>
                <a:cs typeface="+mn-cs"/>
              </a:rPr>
              <a:t>á</a:t>
            </a:r>
            <a:r>
              <a:rPr lang="es-US" altLang="en-US" sz="4000" dirty="0">
                <a:solidFill>
                  <a:srgbClr val="1F497D"/>
                </a:solidFill>
                <a:latin typeface="Helvetica" panose="020B0604020202020204" pitchFamily="34" charset="0"/>
                <a:ea typeface="+mn-ea"/>
                <a:cs typeface="+mn-cs"/>
              </a:rPr>
              <a:t>s </a:t>
            </a:r>
            <a:r>
              <a:rPr lang="es-US" altLang="en-US" sz="4000" dirty="0" smtClean="0">
                <a:solidFill>
                  <a:srgbClr val="1F497D"/>
                </a:solidFill>
                <a:latin typeface="Helvetica" panose="020B0604020202020204" pitchFamily="34" charset="0"/>
                <a:ea typeface="+mn-ea"/>
                <a:cs typeface="+mn-cs"/>
              </a:rPr>
              <a:t>Difícil </a:t>
            </a:r>
            <a:r>
              <a:rPr lang="es-US" altLang="en-US" sz="4000" dirty="0">
                <a:solidFill>
                  <a:schemeClr val="tx2"/>
                </a:solidFill>
                <a:latin typeface="Helvetica" panose="020B0604020202020204" pitchFamily="34" charset="0"/>
              </a:rPr>
              <a:t/>
            </a:r>
            <a:br>
              <a:rPr lang="es-US" altLang="en-US" sz="4000" dirty="0">
                <a:solidFill>
                  <a:schemeClr val="tx2"/>
                </a:solidFill>
                <a:latin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pPr lvl="0" defTabSz="914400" eaLnBrk="1" hangingPunct="1">
              <a:defRPr/>
            </a:pPr>
            <a:r>
              <a:rPr lang="es-US" altLang="en-US" sz="4400" dirty="0">
                <a:solidFill>
                  <a:srgbClr val="4BACC6">
                    <a:lumMod val="50000"/>
                  </a:srgbClr>
                </a:solidFill>
                <a:latin typeface="Helvetica" panose="020B0604020202020204" pitchFamily="34" charset="0"/>
                <a:ea typeface="+mn-ea"/>
                <a:cs typeface="+mn-cs"/>
              </a:rPr>
              <a:t>¿C</a:t>
            </a:r>
            <a:r>
              <a:rPr lang="es-US" altLang="es-US" sz="4400" dirty="0">
                <a:solidFill>
                  <a:srgbClr val="4BACC6">
                    <a:lumMod val="50000"/>
                  </a:srgbClr>
                </a:solidFill>
                <a:latin typeface="Helvetica" panose="020B0604020202020204" pitchFamily="34" charset="0"/>
                <a:ea typeface="+mn-ea"/>
                <a:cs typeface="Helvetica" panose="020B0604020202020204" pitchFamily="34" charset="0"/>
              </a:rPr>
              <a:t>ó</a:t>
            </a:r>
            <a:r>
              <a:rPr lang="es-US" altLang="en-US" sz="4400" dirty="0">
                <a:solidFill>
                  <a:srgbClr val="4BACC6">
                    <a:lumMod val="50000"/>
                  </a:srgbClr>
                </a:solidFill>
                <a:latin typeface="Helvetica" panose="020B0604020202020204" pitchFamily="34" charset="0"/>
                <a:ea typeface="+mn-ea"/>
                <a:cs typeface="+mn-cs"/>
              </a:rPr>
              <a:t>mo le afecta a usted la ergonomía</a:t>
            </a:r>
            <a:r>
              <a:rPr lang="es-US" altLang="en-US" sz="4400" dirty="0" smtClean="0">
                <a:solidFill>
                  <a:srgbClr val="4BACC6">
                    <a:lumMod val="50000"/>
                  </a:srgbClr>
                </a:solidFill>
                <a:latin typeface="Helvetica" panose="020B0604020202020204" pitchFamily="34" charset="0"/>
                <a:ea typeface="+mn-ea"/>
                <a:cs typeface="+mn-cs"/>
              </a:rPr>
              <a:t>?</a:t>
            </a:r>
            <a:endParaRPr lang="en-US" dirty="0"/>
          </a:p>
        </p:txBody>
      </p:sp>
      <p:sp>
        <p:nvSpPr>
          <p:cNvPr id="35842" name="Rectangle 3"/>
          <p:cNvSpPr>
            <a:spLocks noGrp="1"/>
          </p:cNvSpPr>
          <p:nvPr>
            <p:ph idx="1"/>
          </p:nvPr>
        </p:nvSpPr>
        <p:spPr/>
        <p:txBody>
          <a:bodyPr lIns="91440" tIns="45720" rIns="91440" bIns="45720"/>
          <a:lstStyle/>
          <a:p>
            <a:pPr marL="342900" indent="-342900" eaLnBrk="1" hangingPunct="1"/>
            <a:r>
              <a:rPr lang="es-US" altLang="en-US" sz="2800" dirty="0" smtClean="0">
                <a:solidFill>
                  <a:schemeClr val="tx2"/>
                </a:solidFill>
                <a:latin typeface="Helvetica" panose="020B0604020202020204" pitchFamily="34" charset="0"/>
              </a:rPr>
              <a:t>Puede ayudar a los empleados a completar las tareas de manera segura.</a:t>
            </a:r>
          </a:p>
          <a:p>
            <a:pPr marL="342900" indent="-342900"/>
            <a:r>
              <a:rPr lang="es-US" altLang="en-US" sz="2800" dirty="0" smtClean="0">
                <a:solidFill>
                  <a:schemeClr val="tx2"/>
                </a:solidFill>
                <a:latin typeface="Helvetica" panose="020B0604020202020204" pitchFamily="34" charset="0"/>
              </a:rPr>
              <a:t>Puede hacer que los empleados se sientan más cómodos</a:t>
            </a:r>
          </a:p>
          <a:p>
            <a:pPr marL="342900" indent="-342900" eaLnBrk="1" hangingPunct="1"/>
            <a:r>
              <a:rPr lang="es-US" altLang="en-US" sz="2800" dirty="0" smtClean="0">
                <a:solidFill>
                  <a:schemeClr val="tx2"/>
                </a:solidFill>
                <a:latin typeface="Helvetica" panose="020B0604020202020204" pitchFamily="34" charset="0"/>
              </a:rPr>
              <a:t>Puede prevenir lesiones</a:t>
            </a:r>
          </a:p>
          <a:p>
            <a:pPr marL="342900" indent="-342900" eaLnBrk="1" hangingPunct="1"/>
            <a:r>
              <a:rPr lang="es-US" altLang="en-US" sz="2800" dirty="0" smtClean="0">
                <a:solidFill>
                  <a:schemeClr val="tx2"/>
                </a:solidFill>
                <a:latin typeface="Helvetica" panose="020B0604020202020204" pitchFamily="34" charset="0"/>
              </a:rPr>
              <a:t>Puede resultar en menos errores y duplicaciones de trabajo</a:t>
            </a:r>
          </a:p>
          <a:p>
            <a:pPr marL="342900" indent="-342900" eaLnBrk="1" hangingPunct="1"/>
            <a:r>
              <a:rPr lang="es-US" altLang="en-US" sz="2800" dirty="0" smtClean="0">
                <a:solidFill>
                  <a:schemeClr val="tx2"/>
                </a:solidFill>
                <a:latin typeface="Helvetica" panose="020B0604020202020204" pitchFamily="34" charset="0"/>
              </a:rPr>
              <a:t>Menos reemplazos</a:t>
            </a:r>
          </a:p>
        </p:txBody>
      </p:sp>
      <p:sp>
        <p:nvSpPr>
          <p:cNvPr id="35844" name="TextBox 2"/>
          <p:cNvSpPr txBox="1">
            <a:spLocks noChangeArrowheads="1"/>
          </p:cNvSpPr>
          <p:nvPr/>
        </p:nvSpPr>
        <p:spPr bwMode="auto">
          <a:xfrm>
            <a:off x="457200" y="57912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F3ED8F82-62C8-4C0D-971E-321E003BD769}" type="slidenum">
              <a:rPr lang="en-US" altLang="en-US"/>
              <a:pPr/>
              <a:t>11</a:t>
            </a:fld>
            <a:endParaRPr lang="en-US" alt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eaLnBrk="1" hangingPunct="1"/>
            <a:r>
              <a:rPr lang="es-US" altLang="en-US" sz="4400" dirty="0">
                <a:solidFill>
                  <a:srgbClr val="1F497D"/>
                </a:solidFill>
                <a:latin typeface="Helvetica" panose="020B0604020202020204" pitchFamily="34" charset="0"/>
                <a:ea typeface="+mn-ea"/>
                <a:cs typeface="+mn-cs"/>
              </a:rPr>
              <a:t>¿Qu</a:t>
            </a:r>
            <a:r>
              <a:rPr lang="es-US" altLang="es-US" sz="4400" dirty="0">
                <a:solidFill>
                  <a:srgbClr val="1F497D"/>
                </a:solidFill>
                <a:latin typeface="Helvetica" panose="020B0604020202020204" pitchFamily="34" charset="0"/>
                <a:ea typeface="+mn-ea"/>
                <a:cs typeface="Helvetica" panose="020B0604020202020204" pitchFamily="34" charset="0"/>
              </a:rPr>
              <a:t>é</a:t>
            </a:r>
            <a:r>
              <a:rPr lang="es-US" altLang="en-US" sz="4400" dirty="0">
                <a:solidFill>
                  <a:srgbClr val="1F497D"/>
                </a:solidFill>
                <a:latin typeface="Helvetica" panose="020B0604020202020204" pitchFamily="34" charset="0"/>
                <a:ea typeface="+mn-ea"/>
                <a:cs typeface="+mn-cs"/>
              </a:rPr>
              <a:t> puede hacer usted para ayudar?</a:t>
            </a:r>
          </a:p>
        </p:txBody>
      </p:sp>
      <p:sp>
        <p:nvSpPr>
          <p:cNvPr id="37890" name="Rectangle 3"/>
          <p:cNvSpPr>
            <a:spLocks noGrp="1"/>
          </p:cNvSpPr>
          <p:nvPr>
            <p:ph idx="1"/>
          </p:nvPr>
        </p:nvSpPr>
        <p:spPr/>
        <p:txBody>
          <a:bodyPr lIns="91440" tIns="45720" rIns="91440" bIns="45720"/>
          <a:lstStyle/>
          <a:p>
            <a:pPr eaLnBrk="1" hangingPunct="1">
              <a:lnSpc>
                <a:spcPct val="90000"/>
              </a:lnSpc>
            </a:pPr>
            <a:r>
              <a:rPr lang="es-US" altLang="en-US" sz="2800" smtClean="0">
                <a:solidFill>
                  <a:schemeClr val="tx2"/>
                </a:solidFill>
                <a:latin typeface="Helvetica" panose="020B0604020202020204" pitchFamily="34" charset="0"/>
              </a:rPr>
              <a:t>Ser consciente de lo que ocurre en su área de trabajo.</a:t>
            </a:r>
          </a:p>
          <a:p>
            <a:pPr eaLnBrk="1" hangingPunct="1">
              <a:lnSpc>
                <a:spcPct val="90000"/>
              </a:lnSpc>
            </a:pPr>
            <a:r>
              <a:rPr lang="es-US" altLang="en-US" sz="2800" smtClean="0">
                <a:solidFill>
                  <a:schemeClr val="tx2"/>
                </a:solidFill>
                <a:latin typeface="Helvetica" panose="020B0604020202020204" pitchFamily="34" charset="0"/>
              </a:rPr>
              <a:t>Ir al supervisor con preguntas o preocupaciones.</a:t>
            </a:r>
          </a:p>
          <a:p>
            <a:pPr eaLnBrk="1" hangingPunct="1">
              <a:lnSpc>
                <a:spcPct val="90000"/>
              </a:lnSpc>
            </a:pPr>
            <a:r>
              <a:rPr lang="es-US" altLang="en-US" sz="2800" smtClean="0">
                <a:solidFill>
                  <a:schemeClr val="tx2"/>
                </a:solidFill>
                <a:latin typeface="Helvetica" panose="020B0604020202020204" pitchFamily="34" charset="0"/>
              </a:rPr>
              <a:t>Pensar en cómo podrá mejorar su lugar de trabajo y comparar sus ideas con el equipo de seguridad.</a:t>
            </a:r>
          </a:p>
          <a:p>
            <a:pPr eaLnBrk="1" hangingPunct="1">
              <a:lnSpc>
                <a:spcPct val="90000"/>
              </a:lnSpc>
            </a:pPr>
            <a:r>
              <a:rPr lang="es-US" altLang="en-US" sz="2800" smtClean="0">
                <a:solidFill>
                  <a:schemeClr val="tx2"/>
                </a:solidFill>
                <a:latin typeface="Helvetica" panose="020B0604020202020204" pitchFamily="34" charset="0"/>
              </a:rPr>
              <a:t>Reportar cualquier síntoma al supervisor o a personas del equipo de seguridad.</a:t>
            </a:r>
          </a:p>
          <a:p>
            <a:pPr eaLnBrk="1" hangingPunct="1">
              <a:lnSpc>
                <a:spcPct val="90000"/>
              </a:lnSpc>
            </a:pPr>
            <a:r>
              <a:rPr lang="es-US" altLang="en-US" sz="2800" smtClean="0">
                <a:solidFill>
                  <a:schemeClr val="tx2"/>
                </a:solidFill>
                <a:latin typeface="Helvetica" panose="020B0604020202020204" pitchFamily="34" charset="0"/>
              </a:rPr>
              <a:t>Ser colaborador en su equipo.</a:t>
            </a:r>
          </a:p>
        </p:txBody>
      </p:sp>
      <p:sp>
        <p:nvSpPr>
          <p:cNvPr id="37892" name="TextBox 2"/>
          <p:cNvSpPr txBox="1">
            <a:spLocks noChangeArrowheads="1"/>
          </p:cNvSpPr>
          <p:nvPr/>
        </p:nvSpPr>
        <p:spPr bwMode="auto">
          <a:xfrm>
            <a:off x="457200" y="61722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D43386D-EF8D-416D-AEAC-C28A7C171C95}" type="slidenum">
              <a:rPr lang="en-US" altLang="en-US"/>
              <a:pPr/>
              <a:t>12</a:t>
            </a:fld>
            <a:endParaRPr lang="en-US" altLang="en-US"/>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17525" y="381000"/>
            <a:ext cx="8229600" cy="1600200"/>
          </a:xfrm>
        </p:spPr>
        <p:txBody>
          <a:bodyPr/>
          <a:lstStyle/>
          <a:p>
            <a:pPr algn="ctr"/>
            <a:r>
              <a:rPr lang="es-US" altLang="en-US" sz="4400" smtClean="0">
                <a:solidFill>
                  <a:srgbClr val="000000"/>
                </a:solidFill>
              </a:rPr>
              <a:t>La Identificación Temprana de los Problemas</a:t>
            </a:r>
            <a:r>
              <a:rPr lang="en-US" altLang="en-US" sz="4000" smtClean="0">
                <a:solidFill>
                  <a:srgbClr val="000000"/>
                </a:solidFill>
                <a:latin typeface="Helvetica" panose="020B0604020202020204" pitchFamily="34" charset="0"/>
              </a:rPr>
              <a:t/>
            </a:r>
            <a:br>
              <a:rPr lang="en-US" altLang="en-US" sz="4000" smtClean="0">
                <a:solidFill>
                  <a:srgbClr val="000000"/>
                </a:solidFill>
                <a:latin typeface="Helvetica" panose="020B0604020202020204" pitchFamily="34" charset="0"/>
              </a:rPr>
            </a:br>
            <a:endParaRPr lang="en-US" altLang="en-US" smtClean="0"/>
          </a:p>
        </p:txBody>
      </p:sp>
      <p:sp>
        <p:nvSpPr>
          <p:cNvPr id="2" name="TextBox 1"/>
          <p:cNvSpPr txBox="1"/>
          <p:nvPr/>
        </p:nvSpPr>
        <p:spPr>
          <a:xfrm>
            <a:off x="685800" y="6096000"/>
            <a:ext cx="762000" cy="400110"/>
          </a:xfrm>
          <a:prstGeom prst="rect">
            <a:avLst/>
          </a:prstGeom>
          <a:noFill/>
        </p:spPr>
        <p:txBody>
          <a:bodyPr wrap="square" rtlCol="0">
            <a:spAutoFit/>
          </a:bodyPr>
          <a:lstStyle/>
          <a:p>
            <a:r>
              <a:rPr lang="en-US" dirty="0" smtClean="0"/>
              <a:t>12</a:t>
            </a:r>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pPr lvl="0" defTabSz="914400"/>
            <a:r>
              <a:rPr lang="en-US" altLang="en-US" sz="4400" b="1" dirty="0">
                <a:solidFill>
                  <a:prstClr val="black"/>
                </a:solidFill>
                <a:latin typeface="Times New Roman" panose="02020603050405020304" pitchFamily="18" charset="0"/>
                <a:ea typeface="+mn-ea"/>
                <a:cs typeface="+mn-cs"/>
              </a:rPr>
              <a:t>¿</a:t>
            </a:r>
            <a:r>
              <a:rPr lang="es-US" altLang="en-US" sz="4400" b="1" dirty="0">
                <a:solidFill>
                  <a:prstClr val="black"/>
                </a:solidFill>
                <a:latin typeface="Times New Roman" panose="02020603050405020304" pitchFamily="18" charset="0"/>
                <a:ea typeface="+mn-ea"/>
                <a:cs typeface="+mn-cs"/>
              </a:rPr>
              <a:t>Qué es una lesión o trastorno relacionado con la ergonomía</a:t>
            </a:r>
            <a:r>
              <a:rPr lang="es-US" altLang="en-US" sz="4400" b="1" dirty="0" smtClean="0">
                <a:solidFill>
                  <a:prstClr val="black"/>
                </a:solidFill>
                <a:latin typeface="Times New Roman" panose="02020603050405020304" pitchFamily="18" charset="0"/>
                <a:ea typeface="+mn-ea"/>
                <a:cs typeface="+mn-cs"/>
              </a:rPr>
              <a:t>?</a:t>
            </a:r>
            <a:r>
              <a:rPr lang="es-US" altLang="en-US" sz="4000" b="1" dirty="0"/>
              <a:t/>
            </a:r>
            <a:br>
              <a:rPr lang="es-US" altLang="en-US" sz="4000" b="1" dirty="0"/>
            </a:br>
            <a:endParaRPr lang="en-US" dirty="0"/>
          </a:p>
        </p:txBody>
      </p:sp>
      <p:sp>
        <p:nvSpPr>
          <p:cNvPr id="41986" name="Rectangle 3"/>
          <p:cNvSpPr>
            <a:spLocks noGrp="1"/>
          </p:cNvSpPr>
          <p:nvPr>
            <p:ph sz="half" idx="4294967295"/>
          </p:nvPr>
        </p:nvSpPr>
        <p:spPr>
          <a:xfrm>
            <a:off x="0" y="1905000"/>
            <a:ext cx="4044950" cy="4525963"/>
          </a:xfrm>
        </p:spPr>
        <p:txBody>
          <a:bodyPr lIns="91440" tIns="45720" rIns="91440" bIns="45720"/>
          <a:lstStyle/>
          <a:p>
            <a:pPr marL="723900" lvl="1" indent="-331788" defTabSz="390525">
              <a:buFont typeface="Wingdings" panose="05000000000000000000" pitchFamily="2" charset="2"/>
              <a:buChar char="Ø"/>
            </a:pPr>
            <a:r>
              <a:rPr lang="es-US" altLang="en-US" sz="2400" dirty="0" smtClean="0">
                <a:solidFill>
                  <a:srgbClr val="000000"/>
                </a:solidFill>
                <a:latin typeface="Helvetica" panose="020B0604020202020204" pitchFamily="34" charset="0"/>
              </a:rPr>
              <a:t>Los Nervios</a:t>
            </a:r>
          </a:p>
          <a:p>
            <a:pPr marL="723900" lvl="1" indent="-331788" defTabSz="390525">
              <a:buFont typeface="Wingdings" panose="05000000000000000000" pitchFamily="2" charset="2"/>
              <a:buChar char="Ø"/>
            </a:pPr>
            <a:endParaRPr lang="es-US" altLang="en-US" sz="2400" dirty="0" smtClean="0">
              <a:solidFill>
                <a:srgbClr val="000000"/>
              </a:solidFill>
              <a:latin typeface="Helvetica" panose="020B0604020202020204" pitchFamily="34" charset="0"/>
            </a:endParaRPr>
          </a:p>
          <a:p>
            <a:pPr marL="723900" lvl="1" indent="-331788" defTabSz="390525">
              <a:buFont typeface="Wingdings" panose="05000000000000000000" pitchFamily="2" charset="2"/>
              <a:buChar char="Ø"/>
            </a:pPr>
            <a:r>
              <a:rPr lang="es-US" altLang="en-US" sz="2400" dirty="0" smtClean="0">
                <a:solidFill>
                  <a:srgbClr val="000000"/>
                </a:solidFill>
                <a:latin typeface="Helvetica" panose="020B0604020202020204" pitchFamily="34" charset="0"/>
              </a:rPr>
              <a:t>Los Tendones</a:t>
            </a:r>
          </a:p>
          <a:p>
            <a:pPr marL="723900" lvl="1" indent="-331788" defTabSz="390525">
              <a:buFont typeface="Wingdings" panose="05000000000000000000" pitchFamily="2" charset="2"/>
              <a:buChar char="Ø"/>
            </a:pPr>
            <a:endParaRPr lang="es-US" altLang="en-US" sz="2400" dirty="0" smtClean="0">
              <a:solidFill>
                <a:srgbClr val="000000"/>
              </a:solidFill>
              <a:latin typeface="Helvetica" panose="020B0604020202020204" pitchFamily="34" charset="0"/>
            </a:endParaRPr>
          </a:p>
          <a:p>
            <a:pPr marL="723900" lvl="1" indent="-331788" defTabSz="390525">
              <a:buFont typeface="Wingdings" panose="05000000000000000000" pitchFamily="2" charset="2"/>
              <a:buChar char="Ø"/>
            </a:pPr>
            <a:r>
              <a:rPr lang="es-US" altLang="en-US" sz="2400" dirty="0" smtClean="0">
                <a:solidFill>
                  <a:srgbClr val="000000"/>
                </a:solidFill>
                <a:latin typeface="Helvetica" panose="020B0604020202020204" pitchFamily="34" charset="0"/>
              </a:rPr>
              <a:t>Los Músculos</a:t>
            </a:r>
          </a:p>
          <a:p>
            <a:pPr marL="723900" lvl="1" indent="-331788" defTabSz="390525">
              <a:buFont typeface="Wingdings" panose="05000000000000000000" pitchFamily="2" charset="2"/>
              <a:buChar char="Ø"/>
            </a:pPr>
            <a:endParaRPr lang="es-US" altLang="en-US" sz="2400" dirty="0" smtClean="0">
              <a:solidFill>
                <a:srgbClr val="000000"/>
              </a:solidFill>
              <a:latin typeface="Helvetica" panose="020B0604020202020204" pitchFamily="34" charset="0"/>
            </a:endParaRPr>
          </a:p>
          <a:p>
            <a:pPr marL="723900" lvl="1" indent="-331788" defTabSz="390525">
              <a:buFont typeface="Wingdings" panose="05000000000000000000" pitchFamily="2" charset="2"/>
              <a:buChar char="Ø"/>
            </a:pPr>
            <a:r>
              <a:rPr lang="es-US" altLang="en-US" sz="2400" dirty="0" smtClean="0">
                <a:solidFill>
                  <a:srgbClr val="000000"/>
                </a:solidFill>
                <a:latin typeface="Helvetica" panose="020B0604020202020204" pitchFamily="34" charset="0"/>
              </a:rPr>
              <a:t>Los Ligamentos</a:t>
            </a:r>
          </a:p>
        </p:txBody>
      </p:sp>
      <p:pic>
        <p:nvPicPr>
          <p:cNvPr id="4" name="Content Placeholder 3" descr="La imagen muestra los tejidos del cuerpo humano, tal como los nervios, tendones, músculos, y ligamentos. &#10;" title="El Brazo"/>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4953000" y="2014538"/>
            <a:ext cx="3886200" cy="3697287"/>
          </a:xfrm>
        </p:spPr>
      </p:pic>
      <p:sp>
        <p:nvSpPr>
          <p:cNvPr id="41989" name="TextBox 2"/>
          <p:cNvSpPr txBox="1">
            <a:spLocks noChangeArrowheads="1"/>
          </p:cNvSpPr>
          <p:nvPr/>
        </p:nvSpPr>
        <p:spPr bwMode="auto">
          <a:xfrm>
            <a:off x="381000" y="57150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BD0230A-CCC4-4D0A-895F-47BA54E7316E}" type="slidenum">
              <a:rPr lang="en-US" altLang="en-US"/>
              <a:pPr/>
              <a:t>14</a:t>
            </a:fld>
            <a:endParaRPr lang="en-US" alt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ltLang="en-US" sz="4000" dirty="0">
                <a:solidFill>
                  <a:srgbClr val="000000"/>
                </a:solidFill>
                <a:latin typeface="Helvetica" panose="020B0604020202020204" pitchFamily="34" charset="0"/>
              </a:rPr>
              <a:t>¿Por qué ocurren lesiones </a:t>
            </a:r>
            <a:br>
              <a:rPr lang="es-US" altLang="en-US" sz="4000" dirty="0">
                <a:solidFill>
                  <a:srgbClr val="000000"/>
                </a:solidFill>
                <a:latin typeface="Helvetica" panose="020B0604020202020204" pitchFamily="34" charset="0"/>
              </a:rPr>
            </a:br>
            <a:r>
              <a:rPr lang="es-US" altLang="en-US" sz="4000" dirty="0">
                <a:solidFill>
                  <a:srgbClr val="000000"/>
                </a:solidFill>
                <a:latin typeface="Helvetica" panose="020B0604020202020204" pitchFamily="34" charset="0"/>
              </a:rPr>
              <a:t>como éstas</a:t>
            </a:r>
            <a:r>
              <a:rPr lang="es-US" altLang="en-US" sz="4000" dirty="0" smtClean="0">
                <a:solidFill>
                  <a:srgbClr val="000000"/>
                </a:solidFill>
                <a:latin typeface="Helvetica" panose="020B0604020202020204" pitchFamily="34" charset="0"/>
              </a:rPr>
              <a:t>?</a:t>
            </a:r>
            <a:endParaRPr lang="en-US" dirty="0"/>
          </a:p>
        </p:txBody>
      </p:sp>
      <p:sp>
        <p:nvSpPr>
          <p:cNvPr id="14339" name="Rectangle 3">
            <a:extLst/>
          </p:cNvPr>
          <p:cNvSpPr>
            <a:spLocks noGrp="1" noChangeArrowheads="1"/>
          </p:cNvSpPr>
          <p:nvPr>
            <p:ph idx="1"/>
          </p:nvPr>
        </p:nvSpPr>
        <p:spPr>
          <a:extLst/>
        </p:spPr>
        <p:txBody>
          <a:bodyPr lIns="91440" tIns="45720" rIns="91440" bIns="45720" rtlCol="0">
            <a:normAutofit fontScale="92500"/>
          </a:bodyPr>
          <a:lstStyle/>
          <a:p>
            <a:pPr marL="227013" indent="-227013" defTabSz="403036" eaLnBrk="1" fontAlgn="auto" hangingPunct="1">
              <a:spcAft>
                <a:spcPts val="0"/>
              </a:spcAft>
              <a:buFont typeface="Arial"/>
              <a:buChar char="•"/>
              <a:defRPr/>
            </a:pPr>
            <a:r>
              <a:rPr lang="es-US" altLang="en-US" sz="2800" dirty="0">
                <a:solidFill>
                  <a:srgbClr val="000000"/>
                </a:solidFill>
                <a:latin typeface="Helvetica" panose="020B0604020202020204" pitchFamily="34" charset="0"/>
              </a:rPr>
              <a:t>Las lesiones pueden ocurrir por trabajar incorrectamente</a:t>
            </a:r>
          </a:p>
          <a:p>
            <a:pPr marL="687388" lvl="1" indent="-228600" defTabSz="403036" eaLnBrk="1" fontAlgn="auto" hangingPunct="1">
              <a:spcAft>
                <a:spcPts val="0"/>
              </a:spcAft>
              <a:buFont typeface="Times" panose="02020603050405020304" pitchFamily="18" charset="0"/>
              <a:buChar char="•"/>
              <a:defRPr/>
            </a:pPr>
            <a:r>
              <a:rPr lang="es-US" altLang="en-US" sz="2382" dirty="0">
                <a:solidFill>
                  <a:srgbClr val="000000"/>
                </a:solidFill>
                <a:latin typeface="Helvetica" panose="020B0604020202020204" pitchFamily="34" charset="0"/>
              </a:rPr>
              <a:t>Diseño inadecuado del puesto de trabajo </a:t>
            </a:r>
          </a:p>
          <a:p>
            <a:pPr marL="687388" lvl="1" indent="-228600" defTabSz="403036" eaLnBrk="1" fontAlgn="auto" hangingPunct="1">
              <a:spcAft>
                <a:spcPts val="0"/>
              </a:spcAft>
              <a:buFont typeface="Times" panose="02020603050405020304" pitchFamily="18" charset="0"/>
              <a:buChar char="•"/>
              <a:defRPr/>
            </a:pPr>
            <a:r>
              <a:rPr lang="es-US" altLang="en-US" sz="2382" dirty="0">
                <a:solidFill>
                  <a:srgbClr val="000000"/>
                </a:solidFill>
                <a:latin typeface="Helvetica" panose="020B0604020202020204" pitchFamily="34" charset="0"/>
              </a:rPr>
              <a:t>No ajustar las m</a:t>
            </a:r>
            <a:r>
              <a:rPr lang="es-US" altLang="en-US" sz="2400" dirty="0">
                <a:solidFill>
                  <a:srgbClr val="000000"/>
                </a:solidFill>
                <a:latin typeface="Helvetica" panose="020B0604020202020204" pitchFamily="34" charset="0"/>
              </a:rPr>
              <a:t>á</a:t>
            </a:r>
            <a:r>
              <a:rPr lang="es-US" altLang="en-US" sz="2382" dirty="0">
                <a:solidFill>
                  <a:srgbClr val="000000"/>
                </a:solidFill>
                <a:latin typeface="Helvetica" panose="020B0604020202020204" pitchFamily="34" charset="0"/>
              </a:rPr>
              <a:t>quinas/los puestos adecuadamente</a:t>
            </a:r>
          </a:p>
          <a:p>
            <a:pPr marL="687388" lvl="1" indent="-228600" defTabSz="403036" eaLnBrk="1" fontAlgn="auto" hangingPunct="1">
              <a:spcAft>
                <a:spcPts val="0"/>
              </a:spcAft>
              <a:buFont typeface="Times" panose="02020603050405020304" pitchFamily="18" charset="0"/>
              <a:buChar char="•"/>
              <a:defRPr/>
            </a:pPr>
            <a:r>
              <a:rPr lang="es-US" altLang="en-US" sz="2382" dirty="0">
                <a:solidFill>
                  <a:srgbClr val="000000"/>
                </a:solidFill>
                <a:latin typeface="Helvetica" panose="020B0604020202020204" pitchFamily="34" charset="0"/>
              </a:rPr>
              <a:t>Diseño inadecuado de herramientas </a:t>
            </a:r>
            <a:r>
              <a:rPr lang="en-US" altLang="en-US" sz="2382" dirty="0">
                <a:solidFill>
                  <a:srgbClr val="000000"/>
                </a:solidFill>
                <a:latin typeface="Helvetica" panose="020B0604020202020204" pitchFamily="34" charset="0"/>
              </a:rPr>
              <a:t/>
            </a:r>
            <a:br>
              <a:rPr lang="en-US" altLang="en-US" sz="2382" dirty="0">
                <a:solidFill>
                  <a:srgbClr val="000000"/>
                </a:solidFill>
                <a:latin typeface="Helvetica" panose="020B0604020202020204" pitchFamily="34" charset="0"/>
              </a:rPr>
            </a:br>
            <a:endParaRPr lang="en-US" altLang="en-US" sz="2382" dirty="0">
              <a:solidFill>
                <a:srgbClr val="000000"/>
              </a:solidFill>
              <a:latin typeface="Helvetica" panose="020B0604020202020204" pitchFamily="34" charset="0"/>
            </a:endParaRPr>
          </a:p>
          <a:p>
            <a:pPr marL="227013" indent="-227013" defTabSz="403036" eaLnBrk="1" fontAlgn="auto" hangingPunct="1">
              <a:spcAft>
                <a:spcPts val="0"/>
              </a:spcAft>
              <a:buFont typeface="Arial"/>
              <a:buChar char="•"/>
              <a:defRPr/>
            </a:pPr>
            <a:r>
              <a:rPr lang="es-US" altLang="en-US" sz="2800" dirty="0">
                <a:solidFill>
                  <a:srgbClr val="000000"/>
                </a:solidFill>
                <a:latin typeface="Helvetica" panose="020B0604020202020204" pitchFamily="34" charset="0"/>
              </a:rPr>
              <a:t>Los trabajadores intentan hacer algo que puede causar lesiones</a:t>
            </a:r>
          </a:p>
          <a:p>
            <a:pPr marL="687388" lvl="1" indent="-228600" defTabSz="403036" eaLnBrk="1" fontAlgn="auto" hangingPunct="1">
              <a:spcAft>
                <a:spcPts val="0"/>
              </a:spcAft>
              <a:buFont typeface="Times" panose="02020603050405020304" pitchFamily="18" charset="0"/>
              <a:buChar char="•"/>
              <a:defRPr/>
            </a:pPr>
            <a:r>
              <a:rPr lang="es-US" altLang="en-US" dirty="0">
                <a:solidFill>
                  <a:srgbClr val="000000"/>
                </a:solidFill>
                <a:latin typeface="Helvetica" panose="020B0604020202020204" pitchFamily="34" charset="0"/>
              </a:rPr>
              <a:t>Trabajar demasiado rápido, fuerte o largo con mala postura</a:t>
            </a:r>
          </a:p>
          <a:p>
            <a:pPr marL="687388" lvl="1" indent="-228600" defTabSz="403036" eaLnBrk="1" fontAlgn="auto" hangingPunct="1">
              <a:spcAft>
                <a:spcPts val="0"/>
              </a:spcAft>
              <a:buFont typeface="Times" panose="02020603050405020304" pitchFamily="18" charset="0"/>
              <a:buChar char="•"/>
              <a:defRPr/>
            </a:pPr>
            <a:r>
              <a:rPr lang="es-US" altLang="en-US" sz="2382" dirty="0">
                <a:solidFill>
                  <a:srgbClr val="000000"/>
                </a:solidFill>
                <a:latin typeface="Helvetica" panose="020B0604020202020204" pitchFamily="34" charset="0"/>
              </a:rPr>
              <a:t>Levantar un objeto que es demasiado pesado</a:t>
            </a:r>
          </a:p>
          <a:p>
            <a:pPr marL="687388" lvl="1" indent="-228600" defTabSz="403036" eaLnBrk="1" fontAlgn="auto" hangingPunct="1">
              <a:spcAft>
                <a:spcPts val="0"/>
              </a:spcAft>
              <a:buFont typeface="Times" panose="02020603050405020304" pitchFamily="18" charset="0"/>
              <a:buChar char="•"/>
              <a:defRPr/>
            </a:pPr>
            <a:r>
              <a:rPr lang="es-US" altLang="en-US" sz="2382" dirty="0">
                <a:solidFill>
                  <a:srgbClr val="000000"/>
                </a:solidFill>
                <a:latin typeface="Helvetica" panose="020B0604020202020204" pitchFamily="34" charset="0"/>
              </a:rPr>
              <a:t>No usar técnicas adecuadas para levantar o cortar</a:t>
            </a:r>
          </a:p>
        </p:txBody>
      </p:sp>
      <p:sp>
        <p:nvSpPr>
          <p:cNvPr id="44036" name="TextBox 2"/>
          <p:cNvSpPr txBox="1">
            <a:spLocks noChangeArrowheads="1"/>
          </p:cNvSpPr>
          <p:nvPr/>
        </p:nvSpPr>
        <p:spPr bwMode="auto">
          <a:xfrm>
            <a:off x="304800" y="59436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E12F730-9A1B-48E8-A9A6-5FA50AFEAFAE}" type="slidenum">
              <a:rPr lang="en-US" altLang="en-US"/>
              <a:pPr/>
              <a:t>15</a:t>
            </a:fld>
            <a:endParaRPr lang="en-US" altLang="en-US"/>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234" y="685800"/>
            <a:ext cx="8229600" cy="1143000"/>
          </a:xfrm>
        </p:spPr>
        <p:txBody>
          <a:bodyPr/>
          <a:lstStyle/>
          <a:p>
            <a:pPr lvl="0" defTabSz="914400"/>
            <a:r>
              <a:rPr lang="es-US" altLang="en-US" sz="4400" dirty="0">
                <a:solidFill>
                  <a:srgbClr val="000000"/>
                </a:solidFill>
                <a:latin typeface="Helvetica" panose="020B0604020202020204" pitchFamily="34" charset="0"/>
                <a:ea typeface="+mn-ea"/>
                <a:cs typeface="+mn-cs"/>
              </a:rPr>
              <a:t>¿Qué áreas del cuerpo se ven afectadas con más frecuencia</a:t>
            </a:r>
            <a:r>
              <a:rPr lang="es-US" altLang="en-US" sz="4400" dirty="0" smtClean="0">
                <a:solidFill>
                  <a:srgbClr val="000000"/>
                </a:solidFill>
                <a:latin typeface="Helvetica" panose="020B0604020202020204" pitchFamily="34" charset="0"/>
                <a:ea typeface="+mn-ea"/>
                <a:cs typeface="+mn-cs"/>
              </a:rPr>
              <a:t>?</a:t>
            </a:r>
            <a:r>
              <a:rPr lang="es-US" altLang="en-US" sz="4000" dirty="0">
                <a:solidFill>
                  <a:srgbClr val="000000"/>
                </a:solidFill>
                <a:latin typeface="Helvetica" panose="020B0604020202020204" pitchFamily="34" charset="0"/>
              </a:rPr>
              <a:t/>
            </a:r>
            <a:br>
              <a:rPr lang="es-US" altLang="en-US" sz="4000" dirty="0">
                <a:solidFill>
                  <a:srgbClr val="000000"/>
                </a:solidFill>
                <a:latin typeface="Helvetica" panose="020B0604020202020204" pitchFamily="34" charset="0"/>
              </a:rPr>
            </a:br>
            <a:endParaRPr lang="en-US" dirty="0"/>
          </a:p>
        </p:txBody>
      </p:sp>
      <p:sp>
        <p:nvSpPr>
          <p:cNvPr id="46082" name="Rectangle 3"/>
          <p:cNvSpPr>
            <a:spLocks noGrp="1"/>
          </p:cNvSpPr>
          <p:nvPr>
            <p:ph idx="1"/>
          </p:nvPr>
        </p:nvSpPr>
        <p:spPr>
          <a:xfrm>
            <a:off x="455612" y="1753301"/>
            <a:ext cx="8229600" cy="4525963"/>
          </a:xfrm>
        </p:spPr>
        <p:txBody>
          <a:bodyPr lIns="91440" tIns="45720" rIns="91440" bIns="45720"/>
          <a:lstStyle/>
          <a:p>
            <a:pPr eaLnBrk="1" hangingPunct="1"/>
            <a:r>
              <a:rPr lang="en-US" altLang="en-US" sz="2800" dirty="0" smtClean="0">
                <a:solidFill>
                  <a:srgbClr val="000000"/>
                </a:solidFill>
                <a:latin typeface="Helvetica" panose="020B0604020202020204" pitchFamily="34" charset="0"/>
              </a:rPr>
              <a:t>Las </a:t>
            </a:r>
            <a:r>
              <a:rPr lang="en-US" altLang="en-US" sz="2800" dirty="0" err="1" smtClean="0">
                <a:solidFill>
                  <a:srgbClr val="000000"/>
                </a:solidFill>
                <a:latin typeface="Helvetica" panose="020B0604020202020204" pitchFamily="34" charset="0"/>
              </a:rPr>
              <a:t>manos</a:t>
            </a:r>
            <a:endParaRPr lang="en-US" altLang="en-US" sz="2800" dirty="0" smtClean="0">
              <a:solidFill>
                <a:srgbClr val="000000"/>
              </a:solidFill>
              <a:latin typeface="Helvetica" panose="020B0604020202020204" pitchFamily="34" charset="0"/>
            </a:endParaRPr>
          </a:p>
          <a:p>
            <a:pPr eaLnBrk="1" hangingPunct="1"/>
            <a:endParaRPr lang="en-US" altLang="en-US" sz="2800" dirty="0" smtClean="0">
              <a:solidFill>
                <a:srgbClr val="000000"/>
              </a:solidFill>
              <a:latin typeface="Helvetica" panose="020B0604020202020204" pitchFamily="34" charset="0"/>
            </a:endParaRPr>
          </a:p>
          <a:p>
            <a:pPr eaLnBrk="1" hangingPunct="1"/>
            <a:r>
              <a:rPr lang="en-US" altLang="en-US" sz="2800" dirty="0" smtClean="0">
                <a:solidFill>
                  <a:srgbClr val="000000"/>
                </a:solidFill>
                <a:latin typeface="Helvetica" panose="020B0604020202020204" pitchFamily="34" charset="0"/>
              </a:rPr>
              <a:t>Los </a:t>
            </a:r>
            <a:r>
              <a:rPr lang="en-US" altLang="en-US" sz="2800" dirty="0" err="1" smtClean="0">
                <a:solidFill>
                  <a:srgbClr val="000000"/>
                </a:solidFill>
                <a:latin typeface="Helvetica" panose="020B0604020202020204" pitchFamily="34" charset="0"/>
              </a:rPr>
              <a:t>brazos</a:t>
            </a:r>
            <a:endParaRPr lang="en-US" altLang="en-US" sz="2800" dirty="0" smtClean="0">
              <a:solidFill>
                <a:srgbClr val="000000"/>
              </a:solidFill>
              <a:latin typeface="Helvetica" panose="020B0604020202020204" pitchFamily="34" charset="0"/>
            </a:endParaRPr>
          </a:p>
          <a:p>
            <a:pPr eaLnBrk="1" hangingPunct="1"/>
            <a:endParaRPr lang="en-US" altLang="en-US" sz="2800" dirty="0" smtClean="0">
              <a:solidFill>
                <a:srgbClr val="000000"/>
              </a:solidFill>
              <a:latin typeface="Helvetica" panose="020B0604020202020204" pitchFamily="34" charset="0"/>
            </a:endParaRPr>
          </a:p>
          <a:p>
            <a:pPr eaLnBrk="1" hangingPunct="1"/>
            <a:r>
              <a:rPr lang="en-US" altLang="en-US" sz="2800" dirty="0" smtClean="0">
                <a:solidFill>
                  <a:srgbClr val="000000"/>
                </a:solidFill>
                <a:latin typeface="Helvetica" panose="020B0604020202020204" pitchFamily="34" charset="0"/>
              </a:rPr>
              <a:t>La </a:t>
            </a:r>
            <a:r>
              <a:rPr lang="en-US" altLang="en-US" sz="2800" dirty="0" err="1" smtClean="0">
                <a:solidFill>
                  <a:srgbClr val="000000"/>
                </a:solidFill>
                <a:latin typeface="Helvetica" panose="020B0604020202020204" pitchFamily="34" charset="0"/>
              </a:rPr>
              <a:t>espalda</a:t>
            </a:r>
            <a:endParaRPr lang="en-US" altLang="en-US" sz="2800" dirty="0" smtClean="0">
              <a:solidFill>
                <a:srgbClr val="000000"/>
              </a:solidFill>
              <a:latin typeface="Helvetica" panose="020B0604020202020204" pitchFamily="34" charset="0"/>
            </a:endParaRPr>
          </a:p>
          <a:p>
            <a:pPr eaLnBrk="1" hangingPunct="1"/>
            <a:endParaRPr lang="en-US" altLang="en-US" sz="2800" dirty="0" smtClean="0">
              <a:solidFill>
                <a:srgbClr val="000000"/>
              </a:solidFill>
              <a:latin typeface="Helvetica" panose="020B0604020202020204" pitchFamily="34" charset="0"/>
            </a:endParaRPr>
          </a:p>
          <a:p>
            <a:pPr eaLnBrk="1" hangingPunct="1"/>
            <a:r>
              <a:rPr lang="en-US" altLang="en-US" sz="2800" dirty="0" smtClean="0">
                <a:solidFill>
                  <a:srgbClr val="000000"/>
                </a:solidFill>
                <a:latin typeface="Helvetica" panose="020B0604020202020204" pitchFamily="34" charset="0"/>
              </a:rPr>
              <a:t>Los </a:t>
            </a:r>
            <a:r>
              <a:rPr lang="en-US" altLang="en-US" sz="2800" dirty="0" err="1" smtClean="0">
                <a:solidFill>
                  <a:srgbClr val="000000"/>
                </a:solidFill>
                <a:latin typeface="Helvetica" panose="020B0604020202020204" pitchFamily="34" charset="0"/>
              </a:rPr>
              <a:t>hombros</a:t>
            </a:r>
            <a:endParaRPr lang="en-US" altLang="en-US" sz="2800" dirty="0" smtClean="0">
              <a:solidFill>
                <a:srgbClr val="000000"/>
              </a:solidFill>
              <a:latin typeface="Helvetica" panose="020B0604020202020204" pitchFamily="34" charset="0"/>
            </a:endParaRPr>
          </a:p>
        </p:txBody>
      </p:sp>
      <p:pic>
        <p:nvPicPr>
          <p:cNvPr id="46084" name="Picture 8" descr="La foto muestra un trabajador que agarra su espalda, quizás otra lesión en el trabajo.&#10;" title="Dolor de espald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60750" y="2057400"/>
            <a:ext cx="3263900" cy="3429000"/>
          </a:xfrm>
          <a:prstGeom prst="rect">
            <a:avLst/>
          </a:prstGeom>
          <a:noFill/>
          <a:ln w="9525">
            <a:solidFill>
              <a:srgbClr val="433D54"/>
            </a:solidFill>
            <a:miter lim="800000"/>
            <a:headEnd/>
            <a:tailEnd/>
          </a:ln>
          <a:extLst>
            <a:ext uri="{909E8E84-426E-40DD-AFC4-6F175D3DCCD1}">
              <a14:hiddenFill xmlns:a14="http://schemas.microsoft.com/office/drawing/2010/main">
                <a:solidFill>
                  <a:srgbClr val="FFFFFF"/>
                </a:solidFill>
              </a14:hiddenFill>
            </a:ext>
          </a:extLst>
        </p:spPr>
      </p:pic>
      <p:sp>
        <p:nvSpPr>
          <p:cNvPr id="46085" name="TextBox 2"/>
          <p:cNvSpPr txBox="1">
            <a:spLocks noChangeArrowheads="1"/>
          </p:cNvSpPr>
          <p:nvPr/>
        </p:nvSpPr>
        <p:spPr bwMode="auto">
          <a:xfrm>
            <a:off x="533400" y="56388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68167D2F-0845-4CAB-B299-2215CE6778F8}" type="slidenum">
              <a:rPr lang="en-US" altLang="en-US"/>
              <a:pPr/>
              <a:t>16</a:t>
            </a:fld>
            <a:endParaRPr lang="en-US" altLang="en-US"/>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8"/>
          <p:cNvSpPr>
            <a:spLocks noChangeArrowheads="1"/>
          </p:cNvSpPr>
          <p:nvPr/>
        </p:nvSpPr>
        <p:spPr bwMode="auto">
          <a:xfrm>
            <a:off x="4953000" y="1866900"/>
            <a:ext cx="3200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A18252"/>
              </a:buClr>
              <a:buFont typeface="Arial" panose="020B0604020202020204" pitchFamily="34" charset="0"/>
              <a:buChar char="•"/>
              <a:defRPr sz="2700">
                <a:solidFill>
                  <a:schemeClr val="tx1"/>
                </a:solidFill>
                <a:latin typeface="Calibri" panose="020F0502020204030204" pitchFamily="34" charset="0"/>
              </a:defRPr>
            </a:lvl1pPr>
            <a:lvl2pPr marL="742950" indent="-285750">
              <a:spcBef>
                <a:spcPct val="20000"/>
              </a:spcBef>
              <a:buClr>
                <a:srgbClr val="A18252"/>
              </a:buClr>
              <a:buFont typeface="Arial" panose="020B0604020202020204" pitchFamily="34" charset="0"/>
              <a:buChar char="•"/>
              <a:defRPr sz="2300">
                <a:solidFill>
                  <a:schemeClr val="tx1"/>
                </a:solidFill>
                <a:latin typeface="Calibri" panose="020F0502020204030204" pitchFamily="34" charset="0"/>
              </a:defRPr>
            </a:lvl2pPr>
            <a:lvl3pPr marL="1143000" indent="-228600">
              <a:spcBef>
                <a:spcPct val="20000"/>
              </a:spcBef>
              <a:buClr>
                <a:srgbClr val="A18252"/>
              </a:buClr>
              <a:buFont typeface="Arial" panose="020B0604020202020204" pitchFamily="34" charset="0"/>
              <a:buChar char="•"/>
              <a:defRPr sz="1900">
                <a:solidFill>
                  <a:schemeClr val="tx1"/>
                </a:solidFill>
                <a:latin typeface="Calibri" panose="020F0502020204030204" pitchFamily="34" charset="0"/>
              </a:defRPr>
            </a:lvl3pPr>
            <a:lvl4pPr marL="1600200" indent="-228600">
              <a:spcBef>
                <a:spcPct val="20000"/>
              </a:spcBef>
              <a:buClr>
                <a:srgbClr val="A18252"/>
              </a:buClr>
              <a:buFont typeface="Arial" panose="020B0604020202020204" pitchFamily="34" charset="0"/>
              <a:buChar char="•"/>
              <a:defRPr sz="1700">
                <a:solidFill>
                  <a:schemeClr val="tx1"/>
                </a:solidFill>
                <a:latin typeface="Calibri" panose="020F0502020204030204" pitchFamily="34" charset="0"/>
              </a:defRPr>
            </a:lvl4pPr>
            <a:lvl5pPr marL="2057400" indent="-228600">
              <a:spcBef>
                <a:spcPct val="20000"/>
              </a:spcBef>
              <a:buClr>
                <a:srgbClr val="A18252"/>
              </a:buClr>
              <a:buFont typeface="Arial" panose="020B0604020202020204" pitchFamily="34" charset="0"/>
              <a:buChar char="•"/>
              <a:defRPr sz="17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18252"/>
              </a:buClr>
              <a:buFont typeface="Arial" panose="020B0604020202020204" pitchFamily="34" charset="0"/>
              <a:buChar char="•"/>
              <a:defRPr sz="17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18252"/>
              </a:buClr>
              <a:buFont typeface="Arial" panose="020B0604020202020204" pitchFamily="34" charset="0"/>
              <a:buChar char="•"/>
              <a:defRPr sz="17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18252"/>
              </a:buClr>
              <a:buFont typeface="Arial" panose="020B0604020202020204" pitchFamily="34" charset="0"/>
              <a:buChar char="•"/>
              <a:defRPr sz="17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18252"/>
              </a:buClr>
              <a:buFont typeface="Arial" panose="020B0604020202020204" pitchFamily="34" charset="0"/>
              <a:buChar char="•"/>
              <a:defRPr sz="1700">
                <a:solidFill>
                  <a:schemeClr val="tx1"/>
                </a:solidFill>
                <a:latin typeface="Calibri" panose="020F0502020204030204" pitchFamily="34" charset="0"/>
              </a:defRPr>
            </a:lvl9pPr>
          </a:lstStyle>
          <a:p>
            <a:pPr lvl="1" eaLnBrk="1" hangingPunct="1">
              <a:buClrTx/>
              <a:buFont typeface="Times" panose="02020603050405020304" pitchFamily="18" charset="0"/>
              <a:buChar char="•"/>
            </a:pPr>
            <a:r>
              <a:rPr lang="es-US" altLang="en-US" sz="2400">
                <a:solidFill>
                  <a:srgbClr val="000000"/>
                </a:solidFill>
                <a:latin typeface="Helvetica" panose="020B0604020202020204" pitchFamily="34" charset="0"/>
              </a:rPr>
              <a:t>Agujetas </a:t>
            </a:r>
          </a:p>
          <a:p>
            <a:pPr lvl="1" eaLnBrk="1" hangingPunct="1">
              <a:buClrTx/>
              <a:buFont typeface="Times" panose="02020603050405020304" pitchFamily="18" charset="0"/>
              <a:buChar char="•"/>
            </a:pPr>
            <a:endParaRPr lang="es-US" altLang="en-US" sz="2400">
              <a:solidFill>
                <a:srgbClr val="000000"/>
              </a:solidFill>
              <a:latin typeface="Helvetica" panose="020B0604020202020204" pitchFamily="34" charset="0"/>
            </a:endParaRPr>
          </a:p>
          <a:p>
            <a:pPr lvl="1" eaLnBrk="1" hangingPunct="1">
              <a:buClrTx/>
              <a:buFont typeface="Times" panose="02020603050405020304" pitchFamily="18" charset="0"/>
              <a:buChar char="•"/>
            </a:pPr>
            <a:r>
              <a:rPr lang="es-US" altLang="en-US" sz="2400">
                <a:solidFill>
                  <a:srgbClr val="000000"/>
                </a:solidFill>
                <a:latin typeface="Helvetica" panose="020B0604020202020204" pitchFamily="34" charset="0"/>
              </a:rPr>
              <a:t>Ardor</a:t>
            </a:r>
          </a:p>
          <a:p>
            <a:pPr lvl="1" eaLnBrk="1" hangingPunct="1">
              <a:buClrTx/>
              <a:buFont typeface="Times" panose="02020603050405020304" pitchFamily="18" charset="0"/>
              <a:buChar char="•"/>
            </a:pPr>
            <a:endParaRPr lang="es-US" altLang="en-US" sz="2400">
              <a:solidFill>
                <a:srgbClr val="000000"/>
              </a:solidFill>
              <a:latin typeface="Helvetica" panose="020B0604020202020204" pitchFamily="34" charset="0"/>
            </a:endParaRPr>
          </a:p>
          <a:p>
            <a:pPr lvl="1" eaLnBrk="1" hangingPunct="1">
              <a:buClrTx/>
              <a:buFont typeface="Times" panose="02020603050405020304" pitchFamily="18" charset="0"/>
              <a:buChar char="•"/>
            </a:pPr>
            <a:r>
              <a:rPr lang="es-US" altLang="en-US" sz="2400">
                <a:solidFill>
                  <a:srgbClr val="000000"/>
                </a:solidFill>
                <a:latin typeface="Helvetica" panose="020B0604020202020204" pitchFamily="34" charset="0"/>
              </a:rPr>
              <a:t>Dolor</a:t>
            </a:r>
          </a:p>
          <a:p>
            <a:pPr lvl="1" eaLnBrk="1" hangingPunct="1">
              <a:buClrTx/>
              <a:buFont typeface="Times" panose="02020603050405020304" pitchFamily="18" charset="0"/>
              <a:buChar char="•"/>
            </a:pPr>
            <a:endParaRPr lang="es-US" altLang="en-US" sz="2400">
              <a:solidFill>
                <a:srgbClr val="000000"/>
              </a:solidFill>
              <a:latin typeface="Helvetica" panose="020B0604020202020204" pitchFamily="34" charset="0"/>
            </a:endParaRPr>
          </a:p>
          <a:p>
            <a:pPr lvl="1" eaLnBrk="1" hangingPunct="1">
              <a:buClrTx/>
              <a:buFont typeface="Times" panose="02020603050405020304" pitchFamily="18" charset="0"/>
              <a:buChar char="•"/>
            </a:pPr>
            <a:r>
              <a:rPr lang="es-US" altLang="en-US" sz="2400">
                <a:solidFill>
                  <a:srgbClr val="000000"/>
                </a:solidFill>
                <a:latin typeface="Helvetica" panose="020B0604020202020204" pitchFamily="34" charset="0"/>
              </a:rPr>
              <a:t>Adormecimiento</a:t>
            </a:r>
          </a:p>
          <a:p>
            <a:pPr lvl="1" eaLnBrk="1" hangingPunct="1">
              <a:buClrTx/>
              <a:buFont typeface="Times" panose="02020603050405020304" pitchFamily="18" charset="0"/>
              <a:buChar char="•"/>
            </a:pPr>
            <a:endParaRPr lang="es-US" altLang="en-US" sz="2400">
              <a:solidFill>
                <a:srgbClr val="000000"/>
              </a:solidFill>
              <a:latin typeface="Helvetica" panose="020B0604020202020204" pitchFamily="34" charset="0"/>
            </a:endParaRPr>
          </a:p>
          <a:p>
            <a:pPr lvl="1" eaLnBrk="1" hangingPunct="1">
              <a:buClrTx/>
              <a:buFont typeface="Times" panose="02020603050405020304" pitchFamily="18" charset="0"/>
              <a:buChar char="•"/>
            </a:pPr>
            <a:r>
              <a:rPr lang="es-US" altLang="en-US" sz="2400">
                <a:solidFill>
                  <a:srgbClr val="000000"/>
                </a:solidFill>
                <a:latin typeface="Helvetica" panose="020B0604020202020204" pitchFamily="34" charset="0"/>
              </a:rPr>
              <a:t>Mialgia</a:t>
            </a:r>
          </a:p>
        </p:txBody>
      </p:sp>
      <p:pic>
        <p:nvPicPr>
          <p:cNvPr id="48132" name="Picture 9" descr="La foto ilustra un empleado en la oficina de la enfermera que recibe una evaluación para determinar si tiene una lesión en el brazo/mano. &#10;" title="Dolor en el braz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2095500"/>
            <a:ext cx="3278188" cy="3505200"/>
          </a:xfrm>
          <a:prstGeom prst="rect">
            <a:avLst/>
          </a:prstGeom>
          <a:noFill/>
          <a:ln w="9525">
            <a:solidFill>
              <a:srgbClr val="433D54"/>
            </a:solidFill>
            <a:miter lim="800000"/>
            <a:headEnd/>
            <a:tailEnd/>
          </a:ln>
          <a:extLst>
            <a:ext uri="{909E8E84-426E-40DD-AFC4-6F175D3DCCD1}">
              <a14:hiddenFill xmlns:a14="http://schemas.microsoft.com/office/drawing/2010/main">
                <a:solidFill>
                  <a:srgbClr val="FFFFFF"/>
                </a:solidFill>
              </a14:hiddenFill>
            </a:ext>
          </a:extLst>
        </p:spPr>
      </p:pic>
      <p:sp>
        <p:nvSpPr>
          <p:cNvPr id="48133" name="TextBox 2"/>
          <p:cNvSpPr txBox="1">
            <a:spLocks noChangeArrowheads="1"/>
          </p:cNvSpPr>
          <p:nvPr/>
        </p:nvSpPr>
        <p:spPr bwMode="auto">
          <a:xfrm>
            <a:off x="381000" y="60198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13E76E1-E315-49D4-BC65-170DCE454C23}" type="slidenum">
              <a:rPr lang="en-US" altLang="en-US"/>
              <a:pPr/>
              <a:t>17</a:t>
            </a:fld>
            <a:endParaRPr lang="en-US" altLang="en-US"/>
          </a:p>
        </p:txBody>
      </p:sp>
      <p:sp>
        <p:nvSpPr>
          <p:cNvPr id="2" name="Title 1"/>
          <p:cNvSpPr>
            <a:spLocks noGrp="1"/>
          </p:cNvSpPr>
          <p:nvPr>
            <p:ph type="title"/>
          </p:nvPr>
        </p:nvSpPr>
        <p:spPr>
          <a:xfrm>
            <a:off x="228600" y="609600"/>
            <a:ext cx="8534400" cy="1143000"/>
          </a:xfrm>
        </p:spPr>
        <p:txBody>
          <a:bodyPr/>
          <a:lstStyle/>
          <a:p>
            <a:r>
              <a:rPr lang="es-US" altLang="en-US" sz="4000" dirty="0">
                <a:solidFill>
                  <a:srgbClr val="000000"/>
                </a:solidFill>
                <a:latin typeface="Helvetica" panose="020B0604020202020204" pitchFamily="34" charset="0"/>
              </a:rPr>
              <a:t>¿Cuáles son los indicios y síntomas de estos tipos de lesiones</a:t>
            </a:r>
            <a:r>
              <a:rPr lang="es-US" altLang="en-US" sz="4000" dirty="0" smtClean="0">
                <a:solidFill>
                  <a:srgbClr val="000000"/>
                </a:solidFill>
                <a:latin typeface="Helvetica" panose="020B0604020202020204" pitchFamily="34" charset="0"/>
              </a:rPr>
              <a:t>?</a:t>
            </a:r>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ltLang="en-US" sz="4000" dirty="0">
                <a:solidFill>
                  <a:srgbClr val="000000"/>
                </a:solidFill>
                <a:latin typeface="Helvetica" panose="020B0604020202020204" pitchFamily="34" charset="0"/>
              </a:rPr>
              <a:t>C</a:t>
            </a:r>
            <a:r>
              <a:rPr lang="es-US" altLang="en-US" sz="4000" dirty="0">
                <a:latin typeface="Helvetica" panose="020B0604020202020204" pitchFamily="34" charset="0"/>
                <a:cs typeface="Helvetica" panose="020B0604020202020204" pitchFamily="34" charset="0"/>
              </a:rPr>
              <a:t>ó</a:t>
            </a:r>
            <a:r>
              <a:rPr lang="es-US" altLang="en-US" sz="4000" dirty="0">
                <a:solidFill>
                  <a:srgbClr val="000000"/>
                </a:solidFill>
                <a:latin typeface="Helvetica" panose="020B0604020202020204" pitchFamily="34" charset="0"/>
              </a:rPr>
              <a:t>mo reportar los problemas</a:t>
            </a:r>
            <a:br>
              <a:rPr lang="es-US" altLang="en-US" sz="4000" dirty="0">
                <a:solidFill>
                  <a:srgbClr val="000000"/>
                </a:solidFill>
                <a:latin typeface="Helvetica" panose="020B0604020202020204" pitchFamily="34" charset="0"/>
              </a:rPr>
            </a:br>
            <a:endParaRPr lang="en-US" dirty="0"/>
          </a:p>
        </p:txBody>
      </p:sp>
      <p:sp>
        <p:nvSpPr>
          <p:cNvPr id="18435" name="Rectangle 3">
            <a:extLst/>
          </p:cNvPr>
          <p:cNvSpPr>
            <a:spLocks noGrp="1" noChangeArrowheads="1"/>
          </p:cNvSpPr>
          <p:nvPr>
            <p:ph idx="1"/>
          </p:nvPr>
        </p:nvSpPr>
        <p:spPr>
          <a:extLst/>
        </p:spPr>
        <p:txBody>
          <a:bodyPr lIns="91440" tIns="45720" rIns="91440" bIns="45720" rtlCol="0">
            <a:normAutofit lnSpcReduction="10000"/>
          </a:bodyPr>
          <a:lstStyle/>
          <a:p>
            <a:pPr marL="227013" indent="-227013" defTabSz="403036" eaLnBrk="1" fontAlgn="auto" hangingPunct="1">
              <a:lnSpc>
                <a:spcPct val="90000"/>
              </a:lnSpc>
              <a:spcAft>
                <a:spcPts val="0"/>
              </a:spcAft>
              <a:buFont typeface="Arial"/>
              <a:buChar char="•"/>
              <a:defRPr/>
            </a:pPr>
            <a:r>
              <a:rPr lang="es-US" altLang="en-US" sz="2800" dirty="0">
                <a:solidFill>
                  <a:srgbClr val="000000"/>
                </a:solidFill>
                <a:latin typeface="Helvetica" panose="020B0604020202020204" pitchFamily="34" charset="0"/>
              </a:rPr>
              <a:t>Reportar dolores o incomodidades al supervisor o a la enfermera</a:t>
            </a:r>
            <a:r>
              <a:rPr lang="en-US" altLang="en-US" sz="2800" dirty="0">
                <a:solidFill>
                  <a:srgbClr val="000000"/>
                </a:solidFill>
                <a:latin typeface="Helvetica" panose="020B0604020202020204" pitchFamily="34" charset="0"/>
              </a:rPr>
              <a:t/>
            </a:r>
            <a:br>
              <a:rPr lang="en-US" altLang="en-US" sz="2800" dirty="0">
                <a:solidFill>
                  <a:srgbClr val="000000"/>
                </a:solidFill>
                <a:latin typeface="Helvetica" panose="020B0604020202020204" pitchFamily="34" charset="0"/>
              </a:rPr>
            </a:br>
            <a:endParaRPr lang="en-US" altLang="en-US" sz="2800" dirty="0">
              <a:solidFill>
                <a:srgbClr val="000000"/>
              </a:solidFill>
              <a:latin typeface="Helvetica" panose="020B0604020202020204" pitchFamily="34" charset="0"/>
            </a:endParaRPr>
          </a:p>
          <a:p>
            <a:pPr marL="227013" indent="-227013" defTabSz="403036" eaLnBrk="1" fontAlgn="auto" hangingPunct="1">
              <a:lnSpc>
                <a:spcPct val="90000"/>
              </a:lnSpc>
              <a:spcAft>
                <a:spcPts val="0"/>
              </a:spcAft>
              <a:buFont typeface="Arial"/>
              <a:buChar char="•"/>
              <a:defRPr/>
            </a:pPr>
            <a:r>
              <a:rPr lang="es-US" altLang="en-US" sz="2800" dirty="0">
                <a:solidFill>
                  <a:srgbClr val="000000"/>
                </a:solidFill>
                <a:latin typeface="Helvetica" panose="020B0604020202020204" pitchFamily="34" charset="0"/>
              </a:rPr>
              <a:t>Cuanto antes mejor</a:t>
            </a:r>
            <a:r>
              <a:rPr lang="en-US" altLang="en-US" sz="2800" dirty="0">
                <a:solidFill>
                  <a:srgbClr val="000000"/>
                </a:solidFill>
                <a:latin typeface="Helvetica" panose="020B0604020202020204" pitchFamily="34" charset="0"/>
              </a:rPr>
              <a:t/>
            </a:r>
            <a:br>
              <a:rPr lang="en-US" altLang="en-US" sz="2800" dirty="0">
                <a:solidFill>
                  <a:srgbClr val="000000"/>
                </a:solidFill>
                <a:latin typeface="Helvetica" panose="020B0604020202020204" pitchFamily="34" charset="0"/>
              </a:rPr>
            </a:br>
            <a:endParaRPr lang="en-US" altLang="en-US" sz="2800" dirty="0">
              <a:solidFill>
                <a:srgbClr val="000000"/>
              </a:solidFill>
              <a:latin typeface="Helvetica" panose="020B0604020202020204" pitchFamily="34" charset="0"/>
            </a:endParaRPr>
          </a:p>
          <a:p>
            <a:pPr marL="227013" indent="-227013" defTabSz="403036" eaLnBrk="1" fontAlgn="auto" hangingPunct="1">
              <a:lnSpc>
                <a:spcPct val="90000"/>
              </a:lnSpc>
              <a:spcAft>
                <a:spcPts val="0"/>
              </a:spcAft>
              <a:buFont typeface="Arial"/>
              <a:buChar char="•"/>
              <a:defRPr/>
            </a:pPr>
            <a:r>
              <a:rPr lang="es-US" altLang="en-US" sz="2800" dirty="0">
                <a:solidFill>
                  <a:srgbClr val="000000"/>
                </a:solidFill>
                <a:latin typeface="Helvetica" panose="020B0604020202020204" pitchFamily="34" charset="0"/>
              </a:rPr>
              <a:t>Dígales :</a:t>
            </a:r>
          </a:p>
          <a:p>
            <a:pPr marL="687388" lvl="1" indent="-228600" defTabSz="403036" eaLnBrk="1" fontAlgn="auto" hangingPunct="1">
              <a:lnSpc>
                <a:spcPct val="90000"/>
              </a:lnSpc>
              <a:spcAft>
                <a:spcPts val="0"/>
              </a:spcAft>
              <a:buFont typeface="Times" panose="02020603050405020304" pitchFamily="18" charset="0"/>
              <a:buChar char="•"/>
              <a:defRPr/>
            </a:pPr>
            <a:r>
              <a:rPr lang="es-US" altLang="en-US" sz="2382" dirty="0">
                <a:solidFill>
                  <a:srgbClr val="000000"/>
                </a:solidFill>
                <a:latin typeface="Helvetica" panose="020B0604020202020204" pitchFamily="34" charset="0"/>
              </a:rPr>
              <a:t>Cu</a:t>
            </a:r>
            <a:r>
              <a:rPr lang="es-US" sz="2380" dirty="0">
                <a:latin typeface="Helvetica" panose="020B0604020202020204" pitchFamily="34" charset="0"/>
                <a:cs typeface="Helvetica" panose="020B0604020202020204" pitchFamily="34" charset="0"/>
              </a:rPr>
              <a:t>á</a:t>
            </a:r>
            <a:r>
              <a:rPr lang="es-US" altLang="en-US" sz="2382" dirty="0">
                <a:solidFill>
                  <a:srgbClr val="000000"/>
                </a:solidFill>
                <a:latin typeface="Helvetica" panose="020B0604020202020204" pitchFamily="34" charset="0"/>
              </a:rPr>
              <a:t>ndo se dio cuenta del problema</a:t>
            </a:r>
          </a:p>
          <a:p>
            <a:pPr marL="687388" lvl="1" indent="-228600" defTabSz="403036" eaLnBrk="1" fontAlgn="auto" hangingPunct="1">
              <a:lnSpc>
                <a:spcPct val="90000"/>
              </a:lnSpc>
              <a:spcAft>
                <a:spcPts val="0"/>
              </a:spcAft>
              <a:buFont typeface="Times" panose="02020603050405020304" pitchFamily="18" charset="0"/>
              <a:buChar char="•"/>
              <a:defRPr/>
            </a:pPr>
            <a:r>
              <a:rPr lang="es-US" altLang="en-US" sz="2382" dirty="0">
                <a:solidFill>
                  <a:srgbClr val="000000"/>
                </a:solidFill>
                <a:latin typeface="Helvetica" panose="020B0604020202020204" pitchFamily="34" charset="0"/>
              </a:rPr>
              <a:t>Por cu</a:t>
            </a:r>
            <a:r>
              <a:rPr lang="es-US" sz="2380" dirty="0">
                <a:latin typeface="Helvetica" panose="020B0604020202020204" pitchFamily="34" charset="0"/>
                <a:cs typeface="Helvetica" panose="020B0604020202020204" pitchFamily="34" charset="0"/>
              </a:rPr>
              <a:t>á</a:t>
            </a:r>
            <a:r>
              <a:rPr lang="es-US" altLang="en-US" sz="2382" dirty="0">
                <a:solidFill>
                  <a:srgbClr val="000000"/>
                </a:solidFill>
                <a:latin typeface="Helvetica" panose="020B0604020202020204" pitchFamily="34" charset="0"/>
              </a:rPr>
              <a:t>nto tiempo ha durado</a:t>
            </a:r>
          </a:p>
          <a:p>
            <a:pPr marL="687388" lvl="1" indent="-228600" defTabSz="403036" eaLnBrk="1" fontAlgn="auto" hangingPunct="1">
              <a:lnSpc>
                <a:spcPct val="90000"/>
              </a:lnSpc>
              <a:spcAft>
                <a:spcPts val="0"/>
              </a:spcAft>
              <a:buFont typeface="Times" panose="02020603050405020304" pitchFamily="18" charset="0"/>
              <a:buChar char="•"/>
              <a:defRPr/>
            </a:pPr>
            <a:r>
              <a:rPr lang="es-US" altLang="en-US" sz="2382" dirty="0">
                <a:solidFill>
                  <a:srgbClr val="000000"/>
                </a:solidFill>
                <a:latin typeface="Helvetica" panose="020B0604020202020204" pitchFamily="34" charset="0"/>
              </a:rPr>
              <a:t>Cu</a:t>
            </a:r>
            <a:r>
              <a:rPr lang="es-US" sz="2380" dirty="0">
                <a:latin typeface="Helvetica" panose="020B0604020202020204" pitchFamily="34" charset="0"/>
                <a:cs typeface="Helvetica" panose="020B0604020202020204" pitchFamily="34" charset="0"/>
              </a:rPr>
              <a:t>á</a:t>
            </a:r>
            <a:r>
              <a:rPr lang="es-US" altLang="en-US" sz="2382" dirty="0">
                <a:solidFill>
                  <a:srgbClr val="000000"/>
                </a:solidFill>
                <a:latin typeface="Helvetica" panose="020B0604020202020204" pitchFamily="34" charset="0"/>
              </a:rPr>
              <a:t>ndo est</a:t>
            </a:r>
            <a:r>
              <a:rPr lang="es-US" sz="2380" dirty="0">
                <a:latin typeface="Helvetica" panose="020B0604020202020204" pitchFamily="34" charset="0"/>
                <a:cs typeface="Helvetica" panose="020B0604020202020204" pitchFamily="34" charset="0"/>
              </a:rPr>
              <a:t>á</a:t>
            </a:r>
            <a:r>
              <a:rPr lang="es-US" altLang="en-US" sz="2382" dirty="0">
                <a:solidFill>
                  <a:srgbClr val="000000"/>
                </a:solidFill>
                <a:latin typeface="Helvetica" panose="020B0604020202020204" pitchFamily="34" charset="0"/>
              </a:rPr>
              <a:t> peor</a:t>
            </a:r>
          </a:p>
          <a:p>
            <a:pPr marL="687388" lvl="1" indent="-228600" defTabSz="403036" eaLnBrk="1" fontAlgn="auto" hangingPunct="1">
              <a:lnSpc>
                <a:spcPct val="90000"/>
              </a:lnSpc>
              <a:spcAft>
                <a:spcPts val="0"/>
              </a:spcAft>
              <a:buFont typeface="Times" panose="02020603050405020304" pitchFamily="18" charset="0"/>
              <a:buChar char="•"/>
              <a:defRPr/>
            </a:pPr>
            <a:r>
              <a:rPr lang="es-US" altLang="en-US" sz="2382" dirty="0">
                <a:solidFill>
                  <a:srgbClr val="000000"/>
                </a:solidFill>
                <a:latin typeface="Helvetica" panose="020B0604020202020204" pitchFamily="34" charset="0"/>
              </a:rPr>
              <a:t>Qué parte del cuerpo le duele</a:t>
            </a:r>
          </a:p>
          <a:p>
            <a:pPr marL="687388" lvl="1" indent="-228600" defTabSz="403036" eaLnBrk="1" fontAlgn="auto" hangingPunct="1">
              <a:lnSpc>
                <a:spcPct val="90000"/>
              </a:lnSpc>
              <a:spcAft>
                <a:spcPts val="0"/>
              </a:spcAft>
              <a:buFont typeface="Times" panose="02020603050405020304" pitchFamily="18" charset="0"/>
              <a:buChar char="•"/>
              <a:defRPr/>
            </a:pPr>
            <a:r>
              <a:rPr lang="es-US" altLang="en-US" sz="2382" dirty="0">
                <a:solidFill>
                  <a:srgbClr val="000000"/>
                </a:solidFill>
                <a:latin typeface="Helvetica" panose="020B0604020202020204" pitchFamily="34" charset="0"/>
              </a:rPr>
              <a:t>Qué trabajo estabas haciendo</a:t>
            </a:r>
          </a:p>
        </p:txBody>
      </p:sp>
      <p:sp>
        <p:nvSpPr>
          <p:cNvPr id="50180" name="TextBox 2"/>
          <p:cNvSpPr txBox="1">
            <a:spLocks noChangeArrowheads="1"/>
          </p:cNvSpPr>
          <p:nvPr/>
        </p:nvSpPr>
        <p:spPr bwMode="auto">
          <a:xfrm>
            <a:off x="381000" y="57150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F62AC43A-DA48-4BEB-9E53-0A8E8DDCEFB7}" type="slidenum">
              <a:rPr lang="en-US" altLang="en-US"/>
              <a:pPr/>
              <a:t>18</a:t>
            </a:fld>
            <a:endParaRPr lang="en-US" altLang="en-US"/>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ltLang="en-US" sz="4000" dirty="0">
                <a:solidFill>
                  <a:srgbClr val="000000"/>
                </a:solidFill>
                <a:latin typeface="Helvetica" panose="020B0604020202020204" pitchFamily="34" charset="0"/>
              </a:rPr>
              <a:t>Los Tratamientos Médicos</a:t>
            </a:r>
            <a:br>
              <a:rPr lang="es-US" altLang="en-US" sz="4000" dirty="0">
                <a:solidFill>
                  <a:srgbClr val="000000"/>
                </a:solidFill>
                <a:latin typeface="Helvetica" panose="020B0604020202020204" pitchFamily="34" charset="0"/>
              </a:rPr>
            </a:br>
            <a:endParaRPr lang="en-US" dirty="0"/>
          </a:p>
        </p:txBody>
      </p:sp>
      <p:sp>
        <p:nvSpPr>
          <p:cNvPr id="52226" name="Rectangle 3"/>
          <p:cNvSpPr>
            <a:spLocks noGrp="1"/>
          </p:cNvSpPr>
          <p:nvPr>
            <p:ph idx="1"/>
          </p:nvPr>
        </p:nvSpPr>
        <p:spPr/>
        <p:txBody>
          <a:bodyPr lIns="91440" tIns="45720" rIns="91440" bIns="45720"/>
          <a:lstStyle/>
          <a:p>
            <a:pPr marL="227013" indent="-227013" eaLnBrk="1" hangingPunct="1"/>
            <a:r>
              <a:rPr lang="es-US" altLang="en-US" sz="2800" smtClean="0">
                <a:solidFill>
                  <a:srgbClr val="000000"/>
                </a:solidFill>
                <a:latin typeface="Helvetica" panose="020B0604020202020204" pitchFamily="34" charset="0"/>
              </a:rPr>
              <a:t>Si la enfermera o el doctor le da un tratamiento o restricciones, siga sus instrucciones.</a:t>
            </a:r>
            <a:br>
              <a:rPr lang="es-US" altLang="en-US" sz="2800" smtClean="0">
                <a:solidFill>
                  <a:srgbClr val="000000"/>
                </a:solidFill>
                <a:latin typeface="Helvetica" panose="020B0604020202020204" pitchFamily="34" charset="0"/>
              </a:rPr>
            </a:br>
            <a:endParaRPr lang="es-US" altLang="en-US" sz="2800" smtClean="0">
              <a:solidFill>
                <a:srgbClr val="000000"/>
              </a:solidFill>
              <a:latin typeface="Helvetica" panose="020B0604020202020204" pitchFamily="34" charset="0"/>
            </a:endParaRPr>
          </a:p>
          <a:p>
            <a:pPr marL="227013" indent="-227013" eaLnBrk="1" hangingPunct="1"/>
            <a:r>
              <a:rPr lang="es-US" altLang="en-US" sz="2800" smtClean="0">
                <a:solidFill>
                  <a:srgbClr val="000000"/>
                </a:solidFill>
                <a:latin typeface="Helvetica" panose="020B0604020202020204" pitchFamily="34" charset="0"/>
              </a:rPr>
              <a:t>Si le dice s</a:t>
            </a:r>
            <a:r>
              <a:rPr lang="es-US" altLang="es-US" sz="2800" smtClean="0">
                <a:latin typeface="Helvetica" panose="020B0604020202020204" pitchFamily="34" charset="0"/>
                <a:cs typeface="Helvetica" panose="020B0604020202020204" pitchFamily="34" charset="0"/>
              </a:rPr>
              <a:t>ó</a:t>
            </a:r>
            <a:r>
              <a:rPr lang="es-US" altLang="en-US" sz="2800" smtClean="0">
                <a:solidFill>
                  <a:srgbClr val="000000"/>
                </a:solidFill>
                <a:latin typeface="Helvetica" panose="020B0604020202020204" pitchFamily="34" charset="0"/>
              </a:rPr>
              <a:t>lo levantar 10 libras, no levanta mas de eso.</a:t>
            </a:r>
            <a:br>
              <a:rPr lang="es-US" altLang="en-US" sz="2800" smtClean="0">
                <a:solidFill>
                  <a:srgbClr val="000000"/>
                </a:solidFill>
                <a:latin typeface="Helvetica" panose="020B0604020202020204" pitchFamily="34" charset="0"/>
              </a:rPr>
            </a:br>
            <a:endParaRPr lang="es-US" altLang="en-US" sz="2800" smtClean="0">
              <a:solidFill>
                <a:srgbClr val="000000"/>
              </a:solidFill>
              <a:latin typeface="Helvetica" panose="020B0604020202020204" pitchFamily="34" charset="0"/>
            </a:endParaRPr>
          </a:p>
          <a:p>
            <a:pPr marL="227013" indent="-227013" eaLnBrk="1" hangingPunct="1"/>
            <a:r>
              <a:rPr lang="es-US" altLang="en-US" sz="2800" smtClean="0">
                <a:solidFill>
                  <a:srgbClr val="000000"/>
                </a:solidFill>
                <a:latin typeface="Helvetica" panose="020B0604020202020204" pitchFamily="34" charset="0"/>
              </a:rPr>
              <a:t>Siga el tratamiento o las restricciones también cuando no esté en el lugar de trabajo. </a:t>
            </a:r>
          </a:p>
        </p:txBody>
      </p:sp>
      <p:sp>
        <p:nvSpPr>
          <p:cNvPr id="52228" name="TextBox 2"/>
          <p:cNvSpPr txBox="1">
            <a:spLocks noChangeArrowheads="1"/>
          </p:cNvSpPr>
          <p:nvPr/>
        </p:nvSpPr>
        <p:spPr bwMode="auto">
          <a:xfrm>
            <a:off x="457200" y="55626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20C32DC3-1634-4F68-A8CF-2432DB9AA933}" type="slidenum">
              <a:rPr lang="en-US" altLang="en-US"/>
              <a:pPr/>
              <a:t>19</a:t>
            </a:fld>
            <a:endParaRPr lang="en-US" altLang="en-US"/>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lvl="0" defTabSz="914400">
              <a:spcBef>
                <a:spcPct val="30000"/>
              </a:spcBef>
            </a:pPr>
            <a:r>
              <a:rPr lang="es-US" altLang="en-US" sz="1200" dirty="0">
                <a:solidFill>
                  <a:schemeClr val="bg1"/>
                </a:solidFill>
                <a:latin typeface="Times New Roman" panose="02020603050405020304" pitchFamily="18" charset="0"/>
                <a:ea typeface="+mn-ea"/>
                <a:cs typeface="+mn-cs"/>
              </a:rPr>
              <a:t>Este material fue producido bajo la subvención numero SH-29660-SH6 de la Administración de Seguridad y Salud Ocupacional del Departamento de Trabajo de los Estados Unidos. </a:t>
            </a:r>
            <a:r>
              <a:rPr lang="en-US" altLang="en-US" sz="1200" dirty="0">
                <a:solidFill>
                  <a:srgbClr val="000000"/>
                </a:solidFill>
                <a:latin typeface="Times New Roman" panose="02020603050405020304" pitchFamily="18" charset="0"/>
                <a:ea typeface="+mn-ea"/>
                <a:cs typeface="+mn-cs"/>
              </a:rPr>
              <a:t/>
            </a:r>
            <a:br>
              <a:rPr lang="en-US" altLang="en-US" sz="1200" dirty="0">
                <a:solidFill>
                  <a:srgbClr val="000000"/>
                </a:solidFill>
                <a:latin typeface="Times New Roman" panose="02020603050405020304" pitchFamily="18" charset="0"/>
                <a:ea typeface="+mn-ea"/>
                <a:cs typeface="+mn-cs"/>
              </a:rPr>
            </a:br>
            <a:endParaRPr lang="en-US" dirty="0"/>
          </a:p>
        </p:txBody>
      </p:sp>
      <p:sp>
        <p:nvSpPr>
          <p:cNvPr id="3" name="Rectangle 2"/>
          <p:cNvSpPr/>
          <p:nvPr/>
        </p:nvSpPr>
        <p:spPr>
          <a:xfrm>
            <a:off x="685800" y="1536174"/>
            <a:ext cx="7924800" cy="2246769"/>
          </a:xfrm>
          <a:prstGeom prst="rect">
            <a:avLst/>
          </a:prstGeom>
        </p:spPr>
        <p:txBody>
          <a:bodyPr wrap="square">
            <a:spAutoFit/>
          </a:bodyPr>
          <a:lstStyle/>
          <a:p>
            <a:r>
              <a:rPr lang="es-US" altLang="en-US" dirty="0"/>
              <a:t>Este material fue producido bajo la subvención numero SH-29660-SH6 de la</a:t>
            </a:r>
            <a:r>
              <a:rPr lang="es-US" altLang="en-US" dirty="0">
                <a:solidFill>
                  <a:srgbClr val="FF0000"/>
                </a:solidFill>
              </a:rPr>
              <a:t> </a:t>
            </a:r>
            <a:r>
              <a:rPr lang="es-US" altLang="en-US" dirty="0"/>
              <a:t>Administración de Seguridad y Salud Ocupacional del Departamento de Trabajo de los Estados Unidos. No refleja necesariamente ni las opiniones ni las políticas del Departamento de Trabajo de los Estados Unidos, y la alusión de nombres comerciales, los productos comerciales, u organizaciones no significa ninguna promoción por parte del Gobierno de los Estados Unidos. </a:t>
            </a:r>
            <a:endParaRPr lang="en-US" altLang="en-US" dirty="0"/>
          </a:p>
        </p:txBody>
      </p:sp>
    </p:spTree>
    <p:extLst>
      <p:ext uri="{BB962C8B-B14F-4D97-AF65-F5344CB8AC3E}">
        <p14:creationId xmlns:p14="http://schemas.microsoft.com/office/powerpoint/2010/main" val="229514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US" altLang="en-US" sz="4000" dirty="0">
                <a:solidFill>
                  <a:srgbClr val="000000"/>
                </a:solidFill>
                <a:latin typeface="Helvetica" panose="020B0604020202020204" pitchFamily="34" charset="0"/>
              </a:rPr>
              <a:t>¿Cómo evitamos los problemas?</a:t>
            </a:r>
            <a:r>
              <a:rPr lang="en-US" altLang="en-US" sz="4000" dirty="0">
                <a:solidFill>
                  <a:srgbClr val="000000"/>
                </a:solidFill>
                <a:latin typeface="Helvetica" panose="020B0604020202020204" pitchFamily="34" charset="0"/>
              </a:rPr>
              <a:t/>
            </a:r>
            <a:br>
              <a:rPr lang="en-US" altLang="en-US" sz="4000" dirty="0">
                <a:solidFill>
                  <a:srgbClr val="000000"/>
                </a:solidFill>
                <a:latin typeface="Helvetica" panose="020B0604020202020204" pitchFamily="34" charset="0"/>
              </a:rPr>
            </a:br>
            <a:endParaRPr lang="en-US" dirty="0"/>
          </a:p>
        </p:txBody>
      </p:sp>
      <p:sp>
        <p:nvSpPr>
          <p:cNvPr id="54274" name="Rectangle 3"/>
          <p:cNvSpPr>
            <a:spLocks noGrp="1"/>
          </p:cNvSpPr>
          <p:nvPr>
            <p:ph idx="1"/>
          </p:nvPr>
        </p:nvSpPr>
        <p:spPr/>
        <p:txBody>
          <a:bodyPr lIns="91440" tIns="45720" rIns="91440" bIns="45720"/>
          <a:lstStyle/>
          <a:p>
            <a:pPr eaLnBrk="1" hangingPunct="1"/>
            <a:r>
              <a:rPr lang="es-US" altLang="en-US" sz="2800" smtClean="0">
                <a:solidFill>
                  <a:srgbClr val="000000"/>
                </a:solidFill>
                <a:latin typeface="Helvetica" panose="020B0604020202020204" pitchFamily="34" charset="0"/>
              </a:rPr>
              <a:t>Aprenda a reconocer los factores de riesgo</a:t>
            </a:r>
            <a:br>
              <a:rPr lang="es-US" altLang="en-US" sz="2800" smtClean="0">
                <a:solidFill>
                  <a:srgbClr val="000000"/>
                </a:solidFill>
                <a:latin typeface="Helvetica" panose="020B0604020202020204" pitchFamily="34" charset="0"/>
              </a:rPr>
            </a:br>
            <a:endParaRPr lang="es-US" altLang="en-US" sz="2800" smtClean="0">
              <a:solidFill>
                <a:srgbClr val="000000"/>
              </a:solidFill>
              <a:latin typeface="Helvetica" panose="020B0604020202020204" pitchFamily="34" charset="0"/>
            </a:endParaRPr>
          </a:p>
          <a:p>
            <a:pPr eaLnBrk="1" hangingPunct="1"/>
            <a:r>
              <a:rPr lang="es-US" altLang="en-US" sz="2800" smtClean="0">
                <a:solidFill>
                  <a:srgbClr val="000000"/>
                </a:solidFill>
                <a:latin typeface="Helvetica" panose="020B0604020202020204" pitchFamily="34" charset="0"/>
              </a:rPr>
              <a:t>Ajuste su puesto de trabajo adecuadamente</a:t>
            </a:r>
            <a:br>
              <a:rPr lang="es-US" altLang="en-US" sz="2800" smtClean="0">
                <a:solidFill>
                  <a:srgbClr val="000000"/>
                </a:solidFill>
                <a:latin typeface="Helvetica" panose="020B0604020202020204" pitchFamily="34" charset="0"/>
              </a:rPr>
            </a:br>
            <a:endParaRPr lang="es-US" altLang="en-US" sz="2800" smtClean="0">
              <a:solidFill>
                <a:srgbClr val="000000"/>
              </a:solidFill>
              <a:latin typeface="Helvetica" panose="020B0604020202020204" pitchFamily="34" charset="0"/>
            </a:endParaRPr>
          </a:p>
          <a:p>
            <a:pPr eaLnBrk="1" hangingPunct="1"/>
            <a:r>
              <a:rPr lang="es-US" altLang="en-US" sz="2800" smtClean="0">
                <a:solidFill>
                  <a:srgbClr val="000000"/>
                </a:solidFill>
                <a:latin typeface="Helvetica" panose="020B0604020202020204" pitchFamily="34" charset="0"/>
              </a:rPr>
              <a:t>Use técnicas apropiadas para levantar, cortar, etc.</a:t>
            </a:r>
          </a:p>
        </p:txBody>
      </p:sp>
      <p:sp>
        <p:nvSpPr>
          <p:cNvPr id="54276" name="TextBox 2"/>
          <p:cNvSpPr txBox="1">
            <a:spLocks noChangeArrowheads="1"/>
          </p:cNvSpPr>
          <p:nvPr/>
        </p:nvSpPr>
        <p:spPr bwMode="auto">
          <a:xfrm>
            <a:off x="381000" y="57912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3F14E5BF-349A-4B9B-8045-22120ED5340A}" type="slidenum">
              <a:rPr lang="en-US" altLang="en-US"/>
              <a:pPr/>
              <a:t>20</a:t>
            </a:fld>
            <a:endParaRPr lang="en-US" altLang="en-US"/>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17525" y="304800"/>
            <a:ext cx="8329613" cy="1143000"/>
          </a:xfrm>
        </p:spPr>
        <p:txBody>
          <a:bodyPr/>
          <a:lstStyle/>
          <a:p>
            <a:pPr algn="ctr"/>
            <a:r>
              <a:rPr lang="en-US" altLang="en-US" sz="4000" smtClean="0">
                <a:solidFill>
                  <a:srgbClr val="000000"/>
                </a:solidFill>
                <a:latin typeface="Helvetica" panose="020B0604020202020204" pitchFamily="34" charset="0"/>
              </a:rPr>
              <a:t/>
            </a:r>
            <a:br>
              <a:rPr lang="en-US" altLang="en-US" sz="4000" smtClean="0">
                <a:solidFill>
                  <a:srgbClr val="000000"/>
                </a:solidFill>
                <a:latin typeface="Helvetica" panose="020B0604020202020204" pitchFamily="34" charset="0"/>
              </a:rPr>
            </a:br>
            <a:r>
              <a:rPr lang="en-US" altLang="en-US" sz="4300" smtClean="0">
                <a:solidFill>
                  <a:srgbClr val="000000"/>
                </a:solidFill>
                <a:latin typeface="Helvetica" panose="020B0604020202020204" pitchFamily="34" charset="0"/>
              </a:rPr>
              <a:t>Factores de Riesgo y Soluciones</a:t>
            </a:r>
            <a:r>
              <a:rPr lang="en-US" altLang="en-US" sz="4000" smtClean="0">
                <a:solidFill>
                  <a:srgbClr val="000000"/>
                </a:solidFill>
                <a:latin typeface="Helvetica" panose="020B0604020202020204" pitchFamily="34" charset="0"/>
              </a:rPr>
              <a:t/>
            </a:r>
            <a:br>
              <a:rPr lang="en-US" altLang="en-US" sz="4000" smtClean="0">
                <a:solidFill>
                  <a:srgbClr val="000000"/>
                </a:solidFill>
                <a:latin typeface="Helvetica" panose="020B0604020202020204" pitchFamily="34" charset="0"/>
              </a:rPr>
            </a:br>
            <a:endParaRPr lang="en-US" altLang="en-US" smtClean="0"/>
          </a:p>
        </p:txBody>
      </p:sp>
      <p:sp>
        <p:nvSpPr>
          <p:cNvPr id="56324" name="TextBox 2"/>
          <p:cNvSpPr txBox="1">
            <a:spLocks noChangeArrowheads="1"/>
          </p:cNvSpPr>
          <p:nvPr/>
        </p:nvSpPr>
        <p:spPr bwMode="auto">
          <a:xfrm>
            <a:off x="304800" y="60960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4065447F-C65F-4CFE-9F26-A0C4B5B27DD6}" type="slidenum">
              <a:rPr lang="en-US" altLang="en-US"/>
              <a:pPr/>
              <a:t>21</a:t>
            </a:fld>
            <a:endParaRPr lang="en-US" altLang="en-US"/>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title="Factores de Riesgo"/>
          <p:cNvSpPr>
            <a:spLocks noGrp="1"/>
          </p:cNvSpPr>
          <p:nvPr>
            <p:ph type="title"/>
          </p:nvPr>
        </p:nvSpPr>
        <p:spPr>
          <a:xfrm>
            <a:off x="0" y="228600"/>
            <a:ext cx="9144000" cy="838200"/>
          </a:xfrm>
        </p:spPr>
        <p:txBody>
          <a:bodyPr lIns="91440" tIns="45720" rIns="91440" bIns="45720" anchor="t"/>
          <a:lstStyle/>
          <a:p>
            <a:pPr algn="ctr" eaLnBrk="1" hangingPunct="1"/>
            <a:r>
              <a:rPr lang="en-US" altLang="en-US" sz="4400" dirty="0" err="1">
                <a:solidFill>
                  <a:srgbClr val="000066"/>
                </a:solidFill>
                <a:latin typeface="Helvetica" panose="020B0604020202020204" pitchFamily="34" charset="0"/>
              </a:rPr>
              <a:t>Factores</a:t>
            </a:r>
            <a:r>
              <a:rPr lang="en-US" altLang="en-US" sz="4400" dirty="0">
                <a:solidFill>
                  <a:srgbClr val="000066"/>
                </a:solidFill>
                <a:latin typeface="Helvetica" panose="020B0604020202020204" pitchFamily="34" charset="0"/>
              </a:rPr>
              <a:t> de </a:t>
            </a:r>
            <a:r>
              <a:rPr lang="en-US" altLang="en-US" sz="4400" dirty="0" err="1">
                <a:solidFill>
                  <a:srgbClr val="000066"/>
                </a:solidFill>
                <a:latin typeface="Helvetica" panose="020B0604020202020204" pitchFamily="34" charset="0"/>
              </a:rPr>
              <a:t>Riesgo</a:t>
            </a:r>
            <a:endParaRPr lang="en-US" altLang="en-US" sz="4400" dirty="0" smtClean="0">
              <a:solidFill>
                <a:srgbClr val="000066"/>
              </a:solidFill>
              <a:latin typeface="Helvetica" panose="020B0604020202020204" pitchFamily="34" charset="0"/>
            </a:endParaRPr>
          </a:p>
        </p:txBody>
      </p:sp>
      <p:sp>
        <p:nvSpPr>
          <p:cNvPr id="58371" name="Rectangle 3"/>
          <p:cNvSpPr>
            <a:spLocks noGrp="1"/>
          </p:cNvSpPr>
          <p:nvPr>
            <p:ph type="body" idx="1"/>
          </p:nvPr>
        </p:nvSpPr>
        <p:spPr>
          <a:xfrm>
            <a:off x="4191000" y="1343025"/>
            <a:ext cx="3609975" cy="4724400"/>
          </a:xfrm>
          <a:extLst>
            <a:ext uri="{909E8E84-426E-40DD-AFC4-6F175D3DCCD1}">
              <a14:hiddenFill xmlns:a14="http://schemas.microsoft.com/office/drawing/2010/main">
                <a:solidFill>
                  <a:srgbClr val="C5D6FA"/>
                </a:solidFill>
              </a14:hiddenFill>
            </a:ext>
          </a:extLst>
        </p:spPr>
        <p:txBody>
          <a:bodyPr lIns="91440" tIns="45720" rIns="91440" bIns="45720"/>
          <a:lstStyle/>
          <a:p>
            <a:pPr eaLnBrk="1" hangingPunct="1">
              <a:lnSpc>
                <a:spcPct val="90000"/>
              </a:lnSpc>
            </a:pPr>
            <a:r>
              <a:rPr lang="es-US" altLang="en-US" sz="2400" dirty="0" smtClean="0">
                <a:solidFill>
                  <a:srgbClr val="000066"/>
                </a:solidFill>
                <a:latin typeface="Helvetica" panose="020B0604020202020204" pitchFamily="34" charset="0"/>
              </a:rPr>
              <a:t>Fuerza</a:t>
            </a:r>
          </a:p>
          <a:p>
            <a:pPr eaLnBrk="1" hangingPunct="1">
              <a:lnSpc>
                <a:spcPct val="90000"/>
              </a:lnSpc>
            </a:pPr>
            <a:endParaRPr lang="en-US" altLang="en-US" sz="1400" dirty="0" smtClean="0">
              <a:solidFill>
                <a:srgbClr val="000066"/>
              </a:solidFill>
              <a:latin typeface="Helvetica" panose="020B0604020202020204" pitchFamily="34" charset="0"/>
            </a:endParaRPr>
          </a:p>
          <a:p>
            <a:pPr eaLnBrk="1" hangingPunct="1">
              <a:lnSpc>
                <a:spcPct val="90000"/>
              </a:lnSpc>
            </a:pPr>
            <a:r>
              <a:rPr lang="es-US" altLang="en-US" sz="2400" dirty="0" smtClean="0">
                <a:solidFill>
                  <a:srgbClr val="000066"/>
                </a:solidFill>
                <a:latin typeface="Helvetica" panose="020B0604020202020204" pitchFamily="34" charset="0"/>
              </a:rPr>
              <a:t>Postura incomoda</a:t>
            </a:r>
          </a:p>
          <a:p>
            <a:pPr eaLnBrk="1" hangingPunct="1">
              <a:lnSpc>
                <a:spcPct val="90000"/>
              </a:lnSpc>
            </a:pPr>
            <a:endParaRPr lang="en-US" altLang="en-US" sz="1400" dirty="0" smtClean="0">
              <a:solidFill>
                <a:srgbClr val="000066"/>
              </a:solidFill>
              <a:latin typeface="Helvetica" panose="020B0604020202020204" pitchFamily="34" charset="0"/>
            </a:endParaRPr>
          </a:p>
          <a:p>
            <a:pPr eaLnBrk="1" hangingPunct="1">
              <a:lnSpc>
                <a:spcPct val="90000"/>
              </a:lnSpc>
            </a:pPr>
            <a:r>
              <a:rPr lang="es-US" altLang="en-US" sz="2400" dirty="0" smtClean="0">
                <a:solidFill>
                  <a:srgbClr val="000066"/>
                </a:solidFill>
                <a:latin typeface="Helvetica" panose="020B0604020202020204" pitchFamily="34" charset="0"/>
              </a:rPr>
              <a:t>Repetición </a:t>
            </a:r>
          </a:p>
          <a:p>
            <a:pPr eaLnBrk="1" hangingPunct="1">
              <a:lnSpc>
                <a:spcPct val="90000"/>
              </a:lnSpc>
            </a:pPr>
            <a:endParaRPr lang="en-US" altLang="en-US" sz="1400" dirty="0" smtClean="0">
              <a:solidFill>
                <a:srgbClr val="000066"/>
              </a:solidFill>
              <a:latin typeface="Helvetica" panose="020B0604020202020204" pitchFamily="34" charset="0"/>
            </a:endParaRPr>
          </a:p>
          <a:p>
            <a:pPr eaLnBrk="1" hangingPunct="1">
              <a:lnSpc>
                <a:spcPct val="90000"/>
              </a:lnSpc>
            </a:pPr>
            <a:r>
              <a:rPr lang="es-US" altLang="en-US" sz="2400" dirty="0" smtClean="0">
                <a:solidFill>
                  <a:srgbClr val="000066"/>
                </a:solidFill>
                <a:latin typeface="Helvetica" panose="020B0604020202020204" pitchFamily="34" charset="0"/>
              </a:rPr>
              <a:t>Temperatura</a:t>
            </a:r>
          </a:p>
          <a:p>
            <a:pPr eaLnBrk="1" hangingPunct="1">
              <a:lnSpc>
                <a:spcPct val="90000"/>
              </a:lnSpc>
            </a:pPr>
            <a:endParaRPr lang="en-US" altLang="en-US" sz="1400" dirty="0" smtClean="0">
              <a:solidFill>
                <a:srgbClr val="000066"/>
              </a:solidFill>
              <a:latin typeface="Helvetica" panose="020B0604020202020204" pitchFamily="34" charset="0"/>
            </a:endParaRPr>
          </a:p>
          <a:p>
            <a:pPr eaLnBrk="1" hangingPunct="1">
              <a:lnSpc>
                <a:spcPct val="90000"/>
              </a:lnSpc>
            </a:pPr>
            <a:r>
              <a:rPr lang="es-US" altLang="en-US" sz="2400" dirty="0" smtClean="0">
                <a:solidFill>
                  <a:srgbClr val="000066"/>
                </a:solidFill>
                <a:latin typeface="Helvetica" panose="020B0604020202020204" pitchFamily="34" charset="0"/>
              </a:rPr>
              <a:t>Vibración</a:t>
            </a:r>
            <a:br>
              <a:rPr lang="es-US" altLang="en-US" sz="2400" dirty="0" smtClean="0">
                <a:solidFill>
                  <a:srgbClr val="000066"/>
                </a:solidFill>
                <a:latin typeface="Helvetica" panose="020B0604020202020204" pitchFamily="34" charset="0"/>
              </a:rPr>
            </a:br>
            <a:endParaRPr lang="es-US" altLang="en-US" sz="2400" dirty="0" smtClean="0">
              <a:solidFill>
                <a:srgbClr val="000066"/>
              </a:solidFill>
              <a:latin typeface="Helvetica" panose="020B0604020202020204" pitchFamily="34" charset="0"/>
            </a:endParaRPr>
          </a:p>
          <a:p>
            <a:pPr eaLnBrk="1" hangingPunct="1">
              <a:lnSpc>
                <a:spcPct val="90000"/>
              </a:lnSpc>
            </a:pPr>
            <a:r>
              <a:rPr lang="es-US" altLang="en-US" sz="2400" dirty="0" smtClean="0">
                <a:solidFill>
                  <a:srgbClr val="000066"/>
                </a:solidFill>
                <a:latin typeface="Helvetica" panose="020B0604020202020204" pitchFamily="34" charset="0"/>
              </a:rPr>
              <a:t>Estrés por contacto</a:t>
            </a:r>
          </a:p>
        </p:txBody>
      </p:sp>
      <p:pic>
        <p:nvPicPr>
          <p:cNvPr id="58372" name="Picture 4" descr="Los empleados en las fotos están a riesgo de causarse lesiones.  La primera foto muestra un empleado que se agacha para levantar unas cajas." title="Factores de Ries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147763"/>
            <a:ext cx="2093913" cy="23574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58373" name="Picture 5" descr="La segunda foto ilustra un empleado que mete las manos en un carrito para obtener las partes de un pollo.&#10;" title="Factores de Ries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09738" y="3705225"/>
            <a:ext cx="2092325" cy="2362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8374" name="TextBox 2"/>
          <p:cNvSpPr txBox="1">
            <a:spLocks noChangeArrowheads="1"/>
          </p:cNvSpPr>
          <p:nvPr/>
        </p:nvSpPr>
        <p:spPr bwMode="auto">
          <a:xfrm>
            <a:off x="228600" y="5867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BE2CA14F-3ED5-4ABC-8875-E4B5AD243BF5}" type="slidenum">
              <a:rPr lang="en-US" altLang="en-US"/>
              <a:pPr/>
              <a:t>22</a:t>
            </a:fld>
            <a:endParaRPr lang="en-US" altLang="en-US"/>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9" name="Group 19" descr="Las dos fotos muestran a los empleados manejando y apilando las cajas llenas de productos en tarimas en el suelo.  " title="Esfuerza"/>
          <p:cNvGrpSpPr>
            <a:grpSpLocks/>
          </p:cNvGrpSpPr>
          <p:nvPr/>
        </p:nvGrpSpPr>
        <p:grpSpPr bwMode="auto">
          <a:xfrm>
            <a:off x="685800" y="1828800"/>
            <a:ext cx="8285163" cy="3108325"/>
            <a:chOff x="432" y="1008"/>
            <a:chExt cx="5219" cy="1958"/>
          </a:xfrm>
        </p:grpSpPr>
        <p:pic>
          <p:nvPicPr>
            <p:cNvPr id="60421" name="Picture 14" descr="(-)box_lift_01.jpeg                                            0000A486legba                          BC657A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 y="1008"/>
              <a:ext cx="2608" cy="19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422" name="Picture 15" descr="(-)box_lift_02.jpeg                                            0000A486legba                          BC657A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3" y="1008"/>
              <a:ext cx="2598" cy="19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60420" name="TextBox 2"/>
          <p:cNvSpPr txBox="1">
            <a:spLocks noChangeArrowheads="1"/>
          </p:cNvSpPr>
          <p:nvPr/>
        </p:nvSpPr>
        <p:spPr bwMode="auto">
          <a:xfrm>
            <a:off x="304800" y="57912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6D76088E-4A34-4757-A855-3DB78D844F37}" type="slidenum">
              <a:rPr lang="en-US" altLang="en-US"/>
              <a:pPr/>
              <a:t>23</a:t>
            </a:fld>
            <a:endParaRPr lang="en-US" altLang="en-US"/>
          </a:p>
        </p:txBody>
      </p:sp>
      <p:sp>
        <p:nvSpPr>
          <p:cNvPr id="2" name="Title 1"/>
          <p:cNvSpPr>
            <a:spLocks noGrp="1"/>
          </p:cNvSpPr>
          <p:nvPr>
            <p:ph type="title"/>
          </p:nvPr>
        </p:nvSpPr>
        <p:spPr/>
        <p:txBody>
          <a:bodyPr/>
          <a:lstStyle/>
          <a:p>
            <a:r>
              <a:rPr lang="es-US" altLang="en-US" sz="4000" dirty="0">
                <a:solidFill>
                  <a:srgbClr val="000066"/>
                </a:solidFill>
                <a:latin typeface="Helvetica" panose="020B0604020202020204" pitchFamily="34" charset="0"/>
              </a:rPr>
              <a:t>Factores de Riesgo-Esfuerza</a:t>
            </a:r>
            <a:br>
              <a:rPr lang="es-US" altLang="en-US" sz="4000" dirty="0">
                <a:solidFill>
                  <a:srgbClr val="000066"/>
                </a:solidFill>
                <a:latin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Box 2"/>
          <p:cNvSpPr txBox="1">
            <a:spLocks noChangeArrowheads="1"/>
          </p:cNvSpPr>
          <p:nvPr/>
        </p:nvSpPr>
        <p:spPr bwMode="auto">
          <a:xfrm>
            <a:off x="381000" y="56388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0825584-3B65-41EA-8A14-A6A04FC651FD}" type="slidenum">
              <a:rPr lang="en-US" altLang="en-US"/>
              <a:pPr/>
              <a:t>24</a:t>
            </a:fld>
            <a:endParaRPr lang="en-US" altLang="en-US"/>
          </a:p>
        </p:txBody>
      </p:sp>
      <p:sp>
        <p:nvSpPr>
          <p:cNvPr id="3" name="Title 2"/>
          <p:cNvSpPr>
            <a:spLocks noGrp="1"/>
          </p:cNvSpPr>
          <p:nvPr>
            <p:ph type="title"/>
          </p:nvPr>
        </p:nvSpPr>
        <p:spPr/>
        <p:txBody>
          <a:bodyPr/>
          <a:lstStyle/>
          <a:p>
            <a:r>
              <a:rPr lang="es-US" altLang="en-US" sz="4000" dirty="0">
                <a:solidFill>
                  <a:srgbClr val="000066"/>
                </a:solidFill>
                <a:latin typeface="Helvetica" panose="020B0604020202020204" pitchFamily="34" charset="0"/>
              </a:rPr>
              <a:t>Factores de </a:t>
            </a:r>
            <a:r>
              <a:rPr lang="es-US" altLang="en-US" sz="4000" dirty="0" smtClean="0">
                <a:solidFill>
                  <a:srgbClr val="000066"/>
                </a:solidFill>
                <a:latin typeface="Helvetica" panose="020B0604020202020204" pitchFamily="34" charset="0"/>
              </a:rPr>
              <a:t>Riesgo-Esfuerza   </a:t>
            </a:r>
            <a:r>
              <a:rPr lang="en-US" altLang="en-US" sz="4000" dirty="0">
                <a:solidFill>
                  <a:srgbClr val="000066"/>
                </a:solidFill>
                <a:latin typeface="Helvetica" panose="020B0604020202020204" pitchFamily="34" charset="0"/>
              </a:rPr>
              <a:t/>
            </a:r>
            <a:br>
              <a:rPr lang="en-US" altLang="en-US" sz="4000" dirty="0">
                <a:solidFill>
                  <a:srgbClr val="000066"/>
                </a:solidFill>
                <a:latin typeface="Helvetica" panose="020B0604020202020204" pitchFamily="34" charset="0"/>
              </a:rPr>
            </a:br>
            <a:endParaRPr lang="en-US" dirty="0"/>
          </a:p>
        </p:txBody>
      </p:sp>
      <p:pic>
        <p:nvPicPr>
          <p:cNvPr id="4" name="Content Placeholder 3" descr="Esta foto podría fácilmente pertenecer a la diapositiva que muestra una mala postura.  " title="Esfuerza"/>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2286000"/>
            <a:ext cx="8229600" cy="3060205"/>
          </a:xfrm>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Box 2"/>
          <p:cNvSpPr txBox="1">
            <a:spLocks noChangeArrowheads="1"/>
          </p:cNvSpPr>
          <p:nvPr/>
        </p:nvSpPr>
        <p:spPr bwMode="auto">
          <a:xfrm>
            <a:off x="304800" y="57150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BF1E948D-3AE9-4EA7-8462-1DD8164D6C8B}" type="slidenum">
              <a:rPr lang="en-US" altLang="en-US"/>
              <a:pPr/>
              <a:t>25</a:t>
            </a:fld>
            <a:endParaRPr lang="en-US" altLang="en-US"/>
          </a:p>
        </p:txBody>
      </p:sp>
      <p:sp>
        <p:nvSpPr>
          <p:cNvPr id="2" name="Title 1"/>
          <p:cNvSpPr>
            <a:spLocks noGrp="1"/>
          </p:cNvSpPr>
          <p:nvPr>
            <p:ph type="title"/>
          </p:nvPr>
        </p:nvSpPr>
        <p:spPr/>
        <p:txBody>
          <a:bodyPr/>
          <a:lstStyle/>
          <a:p>
            <a:r>
              <a:rPr lang="es-US" altLang="en-US" sz="4000" dirty="0">
                <a:solidFill>
                  <a:srgbClr val="000066"/>
                </a:solidFill>
                <a:latin typeface="Helvetica" panose="020B0604020202020204" pitchFamily="34" charset="0"/>
              </a:rPr>
              <a:t>Factores de </a:t>
            </a:r>
            <a:r>
              <a:rPr lang="es-US" altLang="en-US" sz="4000" dirty="0" smtClean="0">
                <a:solidFill>
                  <a:srgbClr val="000066"/>
                </a:solidFill>
                <a:latin typeface="Helvetica" panose="020B0604020202020204" pitchFamily="34" charset="0"/>
              </a:rPr>
              <a:t>Riesgo-Esfuerza </a:t>
            </a:r>
            <a:r>
              <a:rPr lang="en-US" altLang="en-US" sz="4000" dirty="0">
                <a:solidFill>
                  <a:srgbClr val="000066"/>
                </a:solidFill>
                <a:latin typeface="Helvetica" panose="020B0604020202020204" pitchFamily="34" charset="0"/>
              </a:rPr>
              <a:t/>
            </a:r>
            <a:br>
              <a:rPr lang="en-US" altLang="en-US" sz="4000" dirty="0">
                <a:solidFill>
                  <a:srgbClr val="000066"/>
                </a:solidFill>
                <a:latin typeface="Helvetica" panose="020B0604020202020204" pitchFamily="34" charset="0"/>
              </a:rPr>
            </a:br>
            <a:endParaRPr lang="en-US" dirty="0"/>
          </a:p>
        </p:txBody>
      </p:sp>
      <p:pic>
        <p:nvPicPr>
          <p:cNvPr id="4" name="Content Placeholder 3" descr="Los trabajadores frecuentemente levantan y llevan productos “en proceso” en la instalación." title="Esfuerza"/>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2286000"/>
            <a:ext cx="8305800" cy="3103563"/>
          </a:xfrm>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Box 2"/>
          <p:cNvSpPr txBox="1">
            <a:spLocks noChangeArrowheads="1"/>
          </p:cNvSpPr>
          <p:nvPr/>
        </p:nvSpPr>
        <p:spPr bwMode="auto">
          <a:xfrm>
            <a:off x="457200" y="60198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6957073F-B31D-45D7-976E-83541F9C1E9B}" type="slidenum">
              <a:rPr lang="en-US" altLang="en-US"/>
              <a:pPr/>
              <a:t>26</a:t>
            </a:fld>
            <a:endParaRPr lang="en-US" altLang="en-US"/>
          </a:p>
        </p:txBody>
      </p:sp>
      <p:sp>
        <p:nvSpPr>
          <p:cNvPr id="2" name="Title 1"/>
          <p:cNvSpPr>
            <a:spLocks noGrp="1"/>
          </p:cNvSpPr>
          <p:nvPr>
            <p:ph type="title"/>
          </p:nvPr>
        </p:nvSpPr>
        <p:spPr/>
        <p:txBody>
          <a:bodyPr/>
          <a:lstStyle/>
          <a:p>
            <a:r>
              <a:rPr lang="es-US" altLang="en-US" sz="4000" dirty="0">
                <a:solidFill>
                  <a:srgbClr val="000066"/>
                </a:solidFill>
                <a:latin typeface="Helvetica" panose="020B0604020202020204" pitchFamily="34" charset="0"/>
              </a:rPr>
              <a:t>Factores de </a:t>
            </a:r>
            <a:r>
              <a:rPr lang="es-US" altLang="en-US" sz="4000" dirty="0" smtClean="0">
                <a:solidFill>
                  <a:srgbClr val="000066"/>
                </a:solidFill>
                <a:latin typeface="Helvetica" panose="020B0604020202020204" pitchFamily="34" charset="0"/>
              </a:rPr>
              <a:t>Riesgo-Esfuerza  </a:t>
            </a:r>
            <a:r>
              <a:rPr lang="en-US" altLang="en-US" sz="4000" dirty="0">
                <a:solidFill>
                  <a:srgbClr val="000066"/>
                </a:solidFill>
                <a:latin typeface="Helvetica" panose="020B0604020202020204" pitchFamily="34" charset="0"/>
              </a:rPr>
              <a:t/>
            </a:r>
            <a:br>
              <a:rPr lang="en-US" altLang="en-US" sz="4000" dirty="0">
                <a:solidFill>
                  <a:srgbClr val="000066"/>
                </a:solidFill>
                <a:latin typeface="Helvetica" panose="020B0604020202020204" pitchFamily="34" charset="0"/>
              </a:rPr>
            </a:br>
            <a:endParaRPr lang="en-US" dirty="0"/>
          </a:p>
        </p:txBody>
      </p:sp>
      <p:pic>
        <p:nvPicPr>
          <p:cNvPr id="4" name="Content Placeholder 3" descr="Las fotos demuestran a un empleado agachándose para palear partes de un pollo u otras cosas de una caja." title="Esfuerza"/>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2209800"/>
            <a:ext cx="8229600" cy="3097213"/>
          </a:xfrm>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2"/>
          <p:cNvSpPr txBox="1">
            <a:spLocks noChangeArrowheads="1"/>
          </p:cNvSpPr>
          <p:nvPr/>
        </p:nvSpPr>
        <p:spPr bwMode="auto">
          <a:xfrm>
            <a:off x="457200" y="57912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7DED801C-D561-4B1E-BB3B-97BE5CC48355}" type="slidenum">
              <a:rPr lang="en-US" altLang="en-US"/>
              <a:pPr/>
              <a:t>27</a:t>
            </a:fld>
            <a:endParaRPr lang="en-US" altLang="en-US"/>
          </a:p>
        </p:txBody>
      </p:sp>
      <p:sp>
        <p:nvSpPr>
          <p:cNvPr id="2" name="Title 1"/>
          <p:cNvSpPr>
            <a:spLocks noGrp="1"/>
          </p:cNvSpPr>
          <p:nvPr>
            <p:ph type="title"/>
          </p:nvPr>
        </p:nvSpPr>
        <p:spPr/>
        <p:txBody>
          <a:bodyPr/>
          <a:lstStyle/>
          <a:p>
            <a:r>
              <a:rPr lang="es-US" altLang="en-US" sz="4000" dirty="0">
                <a:solidFill>
                  <a:srgbClr val="000066"/>
                </a:solidFill>
                <a:latin typeface="Helvetica" panose="020B0604020202020204" pitchFamily="34" charset="0"/>
              </a:rPr>
              <a:t>Factores de </a:t>
            </a:r>
            <a:r>
              <a:rPr lang="es-US" altLang="en-US" sz="4000" dirty="0" smtClean="0">
                <a:solidFill>
                  <a:srgbClr val="000066"/>
                </a:solidFill>
                <a:latin typeface="Helvetica" panose="020B0604020202020204" pitchFamily="34" charset="0"/>
              </a:rPr>
              <a:t>Riesgo-Esfuerza    </a:t>
            </a:r>
            <a:r>
              <a:rPr lang="en-US" altLang="en-US" sz="4000" dirty="0">
                <a:solidFill>
                  <a:srgbClr val="000066"/>
                </a:solidFill>
                <a:latin typeface="Helvetica" panose="020B0604020202020204" pitchFamily="34" charset="0"/>
              </a:rPr>
              <a:t/>
            </a:r>
            <a:br>
              <a:rPr lang="en-US" altLang="en-US" sz="4000" dirty="0">
                <a:solidFill>
                  <a:srgbClr val="000066"/>
                </a:solidFill>
                <a:latin typeface="Helvetica" panose="020B0604020202020204" pitchFamily="34" charset="0"/>
              </a:rPr>
            </a:br>
            <a:endParaRPr lang="en-US" dirty="0"/>
          </a:p>
        </p:txBody>
      </p:sp>
      <p:pic>
        <p:nvPicPr>
          <p:cNvPr id="5" name="Content Placeholder 4" descr="Deben usar los “Mouse Trap Sharpeners” para afilar las herramientas regularmente.  También, deben utilizar un programa de afilar comprensivo para mantener los cuchillos afilados.&#10;" title="Esfuerza"/>
          <p:cNvPicPr>
            <a:picLocks noGrp="1" noChangeAspect="1"/>
          </p:cNvPicPr>
          <p:nvPr>
            <p:ph sz="half" idx="4294967295"/>
          </p:nvPr>
        </p:nvPicPr>
        <p:blipFill>
          <a:blip r:embed="rId3" cstate="print">
            <a:extLst>
              <a:ext uri="{28A0092B-C50C-407E-A947-70E740481C1C}">
                <a14:useLocalDpi xmlns:a14="http://schemas.microsoft.com/office/drawing/2010/main"/>
              </a:ext>
            </a:extLst>
          </a:blip>
          <a:stretch>
            <a:fillRect/>
          </a:stretch>
        </p:blipFill>
        <p:spPr>
          <a:xfrm>
            <a:off x="1905000" y="1676400"/>
            <a:ext cx="7239000" cy="3962400"/>
          </a:xfrm>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Box 2"/>
          <p:cNvSpPr txBox="1">
            <a:spLocks noChangeArrowheads="1"/>
          </p:cNvSpPr>
          <p:nvPr/>
        </p:nvSpPr>
        <p:spPr bwMode="auto">
          <a:xfrm>
            <a:off x="457200" y="58674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43F9F40-A154-46EC-A35F-B29650654E22}" type="slidenum">
              <a:rPr lang="en-US" altLang="en-US"/>
              <a:pPr/>
              <a:t>28</a:t>
            </a:fld>
            <a:endParaRPr lang="en-US" altLang="en-US"/>
          </a:p>
        </p:txBody>
      </p:sp>
      <p:sp>
        <p:nvSpPr>
          <p:cNvPr id="2" name="Title 1"/>
          <p:cNvSpPr>
            <a:spLocks noGrp="1"/>
          </p:cNvSpPr>
          <p:nvPr>
            <p:ph type="title"/>
          </p:nvPr>
        </p:nvSpPr>
        <p:spPr/>
        <p:txBody>
          <a:bodyPr/>
          <a:lstStyle/>
          <a:p>
            <a:pPr eaLnBrk="1" hangingPunct="1"/>
            <a:r>
              <a:rPr lang="es-US" altLang="en-US" sz="4000" dirty="0">
                <a:solidFill>
                  <a:srgbClr val="000066"/>
                </a:solidFill>
                <a:latin typeface="Helvetica" panose="020B0604020202020204" pitchFamily="34" charset="0"/>
              </a:rPr>
              <a:t>Factores de Riesgo-</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Soluciones Para la Fuerza</a:t>
            </a:r>
            <a:r>
              <a:rPr lang="en-US" altLang="en-US" sz="4000" dirty="0">
                <a:solidFill>
                  <a:srgbClr val="000066"/>
                </a:solidFill>
                <a:latin typeface="Helvetica" panose="020B0604020202020204" pitchFamily="34" charset="0"/>
              </a:rPr>
              <a:t/>
            </a:r>
            <a:br>
              <a:rPr lang="en-US" altLang="en-US" sz="4000" dirty="0">
                <a:solidFill>
                  <a:srgbClr val="000066"/>
                </a:solidFill>
                <a:latin typeface="Helvetica" panose="020B0604020202020204" pitchFamily="34" charset="0"/>
              </a:rPr>
            </a:br>
            <a:endParaRPr lang="en-US" dirty="0"/>
          </a:p>
        </p:txBody>
      </p:sp>
      <p:pic>
        <p:nvPicPr>
          <p:cNvPr id="4" name="Content Placeholder 3" descr="La foto ilustra el uso de un aparato mecánico para transportar las cargas.  El trabajador está utilizando una transpaleta eléctrica.&#10;" title="Soluciones Para la Fuerza"/>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2312988"/>
            <a:ext cx="8229600" cy="3100387"/>
          </a:xfrm>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TextBox 2"/>
          <p:cNvSpPr txBox="1">
            <a:spLocks noChangeArrowheads="1"/>
          </p:cNvSpPr>
          <p:nvPr/>
        </p:nvSpPr>
        <p:spPr bwMode="auto">
          <a:xfrm>
            <a:off x="457200" y="57912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6947EDA1-CB1A-4B07-969C-8B8A7E7F3681}" type="slidenum">
              <a:rPr lang="en-US" altLang="en-US"/>
              <a:pPr/>
              <a:t>29</a:t>
            </a:fld>
            <a:endParaRPr lang="en-US" altLang="en-US"/>
          </a:p>
        </p:txBody>
      </p:sp>
      <p:sp>
        <p:nvSpPr>
          <p:cNvPr id="2" name="Title 1"/>
          <p:cNvSpPr>
            <a:spLocks noGrp="1"/>
          </p:cNvSpPr>
          <p:nvPr>
            <p:ph type="title"/>
          </p:nvPr>
        </p:nvSpPr>
        <p:spPr>
          <a:xfrm>
            <a:off x="420189" y="685800"/>
            <a:ext cx="8229600" cy="1143000"/>
          </a:xfrm>
        </p:spPr>
        <p:txBody>
          <a:bodyPr/>
          <a:lstStyle/>
          <a:p>
            <a:pPr eaLnBrk="1" hangingPunct="1"/>
            <a:r>
              <a:rPr lang="es-US" altLang="en-US" sz="4000" dirty="0">
                <a:solidFill>
                  <a:srgbClr val="000066"/>
                </a:solidFill>
                <a:latin typeface="Helvetica" panose="020B0604020202020204" pitchFamily="34" charset="0"/>
              </a:rPr>
              <a:t>Factores de Riesgo-</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Soluciones Para la </a:t>
            </a:r>
            <a:r>
              <a:rPr lang="es-US" altLang="en-US" sz="4000" dirty="0" smtClean="0">
                <a:solidFill>
                  <a:srgbClr val="000066"/>
                </a:solidFill>
                <a:latin typeface="Helvetica" panose="020B0604020202020204" pitchFamily="34" charset="0"/>
              </a:rPr>
              <a:t>Fuerza </a:t>
            </a:r>
            <a:r>
              <a:rPr lang="en-US" altLang="en-US" sz="4000" dirty="0">
                <a:solidFill>
                  <a:srgbClr val="000066"/>
                </a:solidFill>
                <a:latin typeface="Helvetica" panose="020B0604020202020204" pitchFamily="34" charset="0"/>
              </a:rPr>
              <a:t/>
            </a:r>
            <a:br>
              <a:rPr lang="en-US" altLang="en-US" sz="4000" dirty="0">
                <a:solidFill>
                  <a:srgbClr val="000066"/>
                </a:solidFill>
                <a:latin typeface="Helvetica" panose="020B0604020202020204" pitchFamily="34" charset="0"/>
              </a:rPr>
            </a:br>
            <a:endParaRPr lang="en-US" dirty="0"/>
          </a:p>
        </p:txBody>
      </p:sp>
      <p:pic>
        <p:nvPicPr>
          <p:cNvPr id="5" name="Content Placeholder 4" descr="Éste es un contenedor pequeño o volquete que se usa para llevar los productos “en proceso.”  Permite que el trabajador ponga el contenedor a una altura cómoda y entonces lo voltee en la línea de procesamiento usando el mecanismo." title="Soluciones Para la Fuerza"/>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2325688"/>
            <a:ext cx="7943850" cy="3076575"/>
          </a:xfr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descr="Prevención de los Trastornos Musculoesqueléticos en el Procesamiento Avícola.&#10;" title="Publicacion de OSHA 3213-12R"/>
          <p:cNvSpPr>
            <a:spLocks noChangeArrowheads="1"/>
          </p:cNvSpPr>
          <p:nvPr/>
        </p:nvSpPr>
        <p:spPr bwMode="auto">
          <a:xfrm>
            <a:off x="1066800" y="1828800"/>
            <a:ext cx="6931025"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Font typeface="Arial" panose="020B0604020202020204" pitchFamily="34" charset="0"/>
              <a:buChar char="•"/>
            </a:pPr>
            <a:r>
              <a:rPr lang="es-US" altLang="es-US" dirty="0"/>
              <a:t>Aprender el uso correcto del equipamiento, herramientas, y controles de la maquinaria; </a:t>
            </a:r>
          </a:p>
          <a:p>
            <a:pPr>
              <a:buFont typeface="Arial" panose="020B0604020202020204" pitchFamily="34" charset="0"/>
              <a:buChar char="•"/>
            </a:pPr>
            <a:endParaRPr lang="es-US" altLang="es-US" dirty="0"/>
          </a:p>
          <a:p>
            <a:pPr>
              <a:spcAft>
                <a:spcPts val="1550"/>
              </a:spcAft>
              <a:buFont typeface="Arial" panose="020B0604020202020204" pitchFamily="34" charset="0"/>
              <a:buChar char="•"/>
            </a:pPr>
            <a:r>
              <a:rPr lang="es-US" altLang="es-US" dirty="0"/>
              <a:t>Identificar los síntomas tempranos de un MSD (desorden </a:t>
            </a:r>
            <a:r>
              <a:rPr lang="es-US" altLang="es-US" dirty="0" err="1"/>
              <a:t>musculoesquelético</a:t>
            </a:r>
            <a:r>
              <a:rPr lang="es-US" altLang="es-US" dirty="0"/>
              <a:t>)  y la importancia de reportarlos temprano;</a:t>
            </a:r>
          </a:p>
          <a:p>
            <a:pPr>
              <a:spcAft>
                <a:spcPts val="1550"/>
              </a:spcAft>
              <a:buFont typeface="Arial" panose="020B0604020202020204" pitchFamily="34" charset="0"/>
              <a:buChar char="•"/>
            </a:pPr>
            <a:r>
              <a:rPr lang="es-US" altLang="es-US" dirty="0"/>
              <a:t>Aprender los procedimientos para reportar lesiones y enfermedades en el trabajo;</a:t>
            </a:r>
          </a:p>
          <a:p>
            <a:pPr>
              <a:spcAft>
                <a:spcPts val="1550"/>
              </a:spcAft>
              <a:buFont typeface="Arial" panose="020B0604020202020204" pitchFamily="34" charset="0"/>
              <a:buChar char="•"/>
            </a:pPr>
            <a:r>
              <a:rPr lang="es-US" altLang="es-US" dirty="0"/>
              <a:t>Aprender el proceso ergonómico de la compañía;</a:t>
            </a:r>
          </a:p>
          <a:p>
            <a:pPr>
              <a:spcAft>
                <a:spcPts val="1550"/>
              </a:spcAft>
              <a:buFont typeface="Arial" panose="020B0604020202020204" pitchFamily="34" charset="0"/>
              <a:buChar char="•"/>
            </a:pPr>
            <a:r>
              <a:rPr lang="es-US" altLang="es-US" dirty="0"/>
              <a:t>Aprender cómo identificar los factores de riesgo ergonómicos;</a:t>
            </a:r>
          </a:p>
          <a:p>
            <a:pPr>
              <a:spcAft>
                <a:spcPts val="1550"/>
              </a:spcAft>
              <a:buFont typeface="Arial" panose="020B0604020202020204" pitchFamily="34" charset="0"/>
              <a:buChar char="•"/>
            </a:pPr>
            <a:r>
              <a:rPr lang="es-US" altLang="es-US" dirty="0"/>
              <a:t>Aprender el proceso para reportar preocupaciones ergonómicas.</a:t>
            </a:r>
            <a:r>
              <a:rPr lang="es-US" altLang="es-US" sz="1600" dirty="0"/>
              <a:t/>
            </a:r>
            <a:br>
              <a:rPr lang="es-US" altLang="es-US" sz="1600" dirty="0"/>
            </a:br>
            <a:r>
              <a:rPr lang="en-US" altLang="en-US" sz="4400" dirty="0">
                <a:solidFill>
                  <a:schemeClr val="bg1"/>
                </a:solidFill>
                <a:latin typeface="Helvetica" panose="020B0604020202020204" pitchFamily="34" charset="0"/>
              </a:rPr>
              <a:t>to </a:t>
            </a:r>
            <a:r>
              <a:rPr lang="en-US" altLang="en-US" sz="900" dirty="0">
                <a:solidFill>
                  <a:schemeClr val="bg1"/>
                </a:solidFill>
                <a:latin typeface="Helvetica" panose="020B0604020202020204" pitchFamily="34" charset="0"/>
              </a:rPr>
              <a:t>Ergonomics</a:t>
            </a:r>
          </a:p>
        </p:txBody>
      </p:sp>
      <p:sp>
        <p:nvSpPr>
          <p:cNvPr id="4" name="Title 3">
            <a:extLst/>
          </p:cNvPr>
          <p:cNvSpPr>
            <a:spLocks noGrp="1"/>
          </p:cNvSpPr>
          <p:nvPr>
            <p:ph type="title"/>
          </p:nvPr>
        </p:nvSpPr>
        <p:spPr/>
        <p:txBody>
          <a:bodyPr/>
          <a:lstStyle/>
          <a:p>
            <a:pPr>
              <a:defRPr/>
            </a:pPr>
            <a:r>
              <a:rPr lang="es-US" sz="4400" dirty="0">
                <a:solidFill>
                  <a:schemeClr val="accent5">
                    <a:lumMod val="50000"/>
                  </a:schemeClr>
                </a:solidFill>
              </a:rPr>
              <a:t>Introducción a la Ergonomía </a:t>
            </a:r>
          </a:p>
        </p:txBody>
      </p:sp>
      <p:sp>
        <p:nvSpPr>
          <p:cNvPr id="19461" name="TextBox 4"/>
          <p:cNvSpPr txBox="1">
            <a:spLocks noChangeArrowheads="1"/>
          </p:cNvSpPr>
          <p:nvPr/>
        </p:nvSpPr>
        <p:spPr bwMode="auto">
          <a:xfrm>
            <a:off x="152400" y="62484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BFDE065B-CA5D-446D-A5FF-6C0DBDF81CDC}" type="slidenum">
              <a:rPr lang="en-US" altLang="en-US"/>
              <a:pPr/>
              <a:t>3</a:t>
            </a:fld>
            <a:endParaRPr lang="en-US" altLang="en-US"/>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descr="Los contenedores grandes requieren elevadores grandes.  " title="El recipien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1600200"/>
            <a:ext cx="4343400" cy="4560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4756" name="TextBox 2"/>
          <p:cNvSpPr txBox="1">
            <a:spLocks noChangeArrowheads="1"/>
          </p:cNvSpPr>
          <p:nvPr/>
        </p:nvSpPr>
        <p:spPr bwMode="auto">
          <a:xfrm>
            <a:off x="381000" y="59436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9B5B0B83-1F33-41BE-A399-B6287AC7689F}" type="slidenum">
              <a:rPr lang="en-US" altLang="en-US"/>
              <a:pPr/>
              <a:t>30</a:t>
            </a:fld>
            <a:endParaRPr lang="en-US" altLang="en-US"/>
          </a:p>
        </p:txBody>
      </p:sp>
      <p:sp>
        <p:nvSpPr>
          <p:cNvPr id="2" name="Title 1"/>
          <p:cNvSpPr>
            <a:spLocks noGrp="1"/>
          </p:cNvSpPr>
          <p:nvPr>
            <p:ph type="title"/>
          </p:nvPr>
        </p:nvSpPr>
        <p:spPr/>
        <p:txBody>
          <a:bodyPr/>
          <a:lstStyle/>
          <a:p>
            <a:pPr eaLnBrk="1" hangingPunct="1"/>
            <a:r>
              <a:rPr lang="es-US" altLang="en-US" sz="4000" dirty="0">
                <a:solidFill>
                  <a:srgbClr val="000066"/>
                </a:solidFill>
                <a:latin typeface="Helvetica" panose="020B0604020202020204" pitchFamily="34" charset="0"/>
              </a:rPr>
              <a:t>Factores de </a:t>
            </a:r>
            <a:r>
              <a:rPr lang="es-US" altLang="en-US" sz="4000" dirty="0" smtClean="0">
                <a:solidFill>
                  <a:srgbClr val="000066"/>
                </a:solidFill>
                <a:latin typeface="Helvetica" panose="020B0604020202020204" pitchFamily="34" charset="0"/>
              </a:rPr>
              <a:t>Riesgo -</a:t>
            </a:r>
            <a:r>
              <a:rPr lang="es-US" altLang="en-US" sz="4000" dirty="0">
                <a:solidFill>
                  <a:srgbClr val="000066"/>
                </a:solidFill>
                <a:latin typeface="Helvetica" panose="020B0604020202020204" pitchFamily="34" charset="0"/>
              </a:rPr>
              <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Soluciones Para la </a:t>
            </a:r>
            <a:r>
              <a:rPr lang="es-US" altLang="en-US" sz="4000" dirty="0" smtClean="0">
                <a:solidFill>
                  <a:srgbClr val="000066"/>
                </a:solidFill>
                <a:latin typeface="Helvetica" panose="020B0604020202020204" pitchFamily="34" charset="0"/>
              </a:rPr>
              <a:t>Fuerza </a:t>
            </a:r>
            <a:endParaRPr 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7" descr="Las mesas elevadoras pueden ser una buena idea para ayudar a reducir las fuerzas.  " title="Las mesas elevador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2478088"/>
            <a:ext cx="4114800" cy="3084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6804" name="TextBox 2"/>
          <p:cNvSpPr txBox="1">
            <a:spLocks noChangeArrowheads="1"/>
          </p:cNvSpPr>
          <p:nvPr/>
        </p:nvSpPr>
        <p:spPr bwMode="auto">
          <a:xfrm>
            <a:off x="457200" y="55626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ECB94A27-B5FA-400A-8431-A8376C45F284}" type="slidenum">
              <a:rPr lang="en-US" altLang="en-US"/>
              <a:pPr/>
              <a:t>31</a:t>
            </a:fld>
            <a:endParaRPr lang="en-US" altLang="en-US"/>
          </a:p>
        </p:txBody>
      </p:sp>
      <p:sp>
        <p:nvSpPr>
          <p:cNvPr id="2" name="Title 1"/>
          <p:cNvSpPr>
            <a:spLocks noGrp="1"/>
          </p:cNvSpPr>
          <p:nvPr>
            <p:ph type="title"/>
          </p:nvPr>
        </p:nvSpPr>
        <p:spPr>
          <a:xfrm>
            <a:off x="465909" y="685800"/>
            <a:ext cx="8229600" cy="1143000"/>
          </a:xfrm>
        </p:spPr>
        <p:txBody>
          <a:bodyPr/>
          <a:lstStyle/>
          <a:p>
            <a:pPr eaLnBrk="1" hangingPunct="1"/>
            <a:r>
              <a:rPr lang="es-US" altLang="en-US" sz="4000" dirty="0">
                <a:solidFill>
                  <a:srgbClr val="000066"/>
                </a:solidFill>
                <a:latin typeface="Helvetica" panose="020B0604020202020204" pitchFamily="34" charset="0"/>
              </a:rPr>
              <a:t>Factores de Riesgo-</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Soluciones Para la </a:t>
            </a:r>
            <a:r>
              <a:rPr lang="es-US" altLang="en-US" sz="4000" dirty="0" smtClean="0">
                <a:solidFill>
                  <a:srgbClr val="000066"/>
                </a:solidFill>
                <a:latin typeface="Helvetica" panose="020B0604020202020204" pitchFamily="34" charset="0"/>
              </a:rPr>
              <a:t>Fuerza   </a:t>
            </a:r>
            <a:r>
              <a:rPr lang="en-US" altLang="en-US" sz="4000" dirty="0">
                <a:solidFill>
                  <a:srgbClr val="000066"/>
                </a:solidFill>
                <a:latin typeface="Helvetica" panose="020B0604020202020204" pitchFamily="34" charset="0"/>
              </a:rPr>
              <a:t/>
            </a:r>
            <a:br>
              <a:rPr lang="en-US" altLang="en-US" sz="4000" dirty="0">
                <a:solidFill>
                  <a:srgbClr val="000066"/>
                </a:solidFill>
                <a:latin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Empleado está cortando alitas de pollo con tijeras ergonómicas que requieren menos fuerza." title="Las tijer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2362200"/>
            <a:ext cx="2209800" cy="192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8852" name="Picture 10" descr="Algunos cortes son difíciles de hacer aunque las herramientas sean afiladas.  " title="Las Tijera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2362200"/>
            <a:ext cx="36576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8853" name="TextBox 2"/>
          <p:cNvSpPr txBox="1">
            <a:spLocks noChangeArrowheads="1"/>
          </p:cNvSpPr>
          <p:nvPr/>
        </p:nvSpPr>
        <p:spPr bwMode="auto">
          <a:xfrm>
            <a:off x="457200" y="56388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24CF962E-D7C5-426F-BA47-9CB12C850646}" type="slidenum">
              <a:rPr lang="en-US" altLang="en-US"/>
              <a:pPr/>
              <a:t>32</a:t>
            </a:fld>
            <a:endParaRPr lang="en-US" altLang="en-US"/>
          </a:p>
        </p:txBody>
      </p:sp>
      <p:sp>
        <p:nvSpPr>
          <p:cNvPr id="2" name="Title 1"/>
          <p:cNvSpPr>
            <a:spLocks noGrp="1"/>
          </p:cNvSpPr>
          <p:nvPr>
            <p:ph type="title"/>
          </p:nvPr>
        </p:nvSpPr>
        <p:spPr>
          <a:xfrm>
            <a:off x="457200" y="533400"/>
            <a:ext cx="8229600" cy="1143000"/>
          </a:xfrm>
        </p:spPr>
        <p:txBody>
          <a:bodyPr/>
          <a:lstStyle/>
          <a:p>
            <a:pPr eaLnBrk="1" hangingPunct="1"/>
            <a:r>
              <a:rPr lang="es-US" altLang="en-US" sz="4000" dirty="0">
                <a:solidFill>
                  <a:srgbClr val="000066"/>
                </a:solidFill>
                <a:latin typeface="Helvetica" panose="020B0604020202020204" pitchFamily="34" charset="0"/>
              </a:rPr>
              <a:t>Factores de Riesgo-</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Soluciones Para la </a:t>
            </a:r>
            <a:r>
              <a:rPr lang="es-US" altLang="en-US" sz="4000" dirty="0" smtClean="0">
                <a:solidFill>
                  <a:srgbClr val="000066"/>
                </a:solidFill>
                <a:latin typeface="Helvetica" panose="020B0604020202020204" pitchFamily="34" charset="0"/>
              </a:rPr>
              <a:t>Fuerza    </a:t>
            </a:r>
            <a:r>
              <a:rPr lang="en-US" altLang="en-US" sz="4000" dirty="0">
                <a:solidFill>
                  <a:srgbClr val="000066"/>
                </a:solidFill>
                <a:latin typeface="Helvetica" panose="020B0604020202020204" pitchFamily="34" charset="0"/>
              </a:rPr>
              <a:t/>
            </a:r>
            <a:br>
              <a:rPr lang="en-US" altLang="en-US" sz="4000" dirty="0">
                <a:solidFill>
                  <a:srgbClr val="000066"/>
                </a:solidFill>
                <a:latin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52400" y="60071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44FD09C5-BEDE-4F14-9E75-58556A3D7242}" type="slidenum">
              <a:rPr lang="en-US" altLang="en-US"/>
              <a:pPr/>
              <a:t>33</a:t>
            </a:fld>
            <a:endParaRPr lang="en-US" altLang="en-US"/>
          </a:p>
        </p:txBody>
      </p:sp>
      <p:sp>
        <p:nvSpPr>
          <p:cNvPr id="3" name="Title 2"/>
          <p:cNvSpPr>
            <a:spLocks noGrp="1"/>
          </p:cNvSpPr>
          <p:nvPr>
            <p:ph type="title"/>
          </p:nvPr>
        </p:nvSpPr>
        <p:spPr/>
        <p:txBody>
          <a:bodyPr/>
          <a:lstStyle/>
          <a:p>
            <a:pPr eaLnBrk="1" hangingPunct="1">
              <a:defRPr/>
            </a:pPr>
            <a:r>
              <a:rPr lang="es-US" altLang="en-US" sz="3600" dirty="0">
                <a:solidFill>
                  <a:srgbClr val="000066"/>
                </a:solidFill>
                <a:latin typeface="Helvetica" panose="020B0604020202020204" pitchFamily="34" charset="0"/>
              </a:rPr>
              <a:t>Factores de Riesgo-</a:t>
            </a:r>
            <a:br>
              <a:rPr lang="es-US" altLang="en-US" sz="3600" dirty="0">
                <a:solidFill>
                  <a:srgbClr val="000066"/>
                </a:solidFill>
                <a:latin typeface="Helvetica" panose="020B0604020202020204" pitchFamily="34" charset="0"/>
              </a:rPr>
            </a:br>
            <a:r>
              <a:rPr lang="es-US" altLang="en-US" sz="3600" dirty="0">
                <a:solidFill>
                  <a:srgbClr val="000066"/>
                </a:solidFill>
                <a:latin typeface="Helvetica" panose="020B0604020202020204" pitchFamily="34" charset="0"/>
              </a:rPr>
              <a:t>Posturas Inc</a:t>
            </a:r>
            <a:r>
              <a:rPr lang="es-US" altLang="en-US" sz="3600" dirty="0">
                <a:solidFill>
                  <a:schemeClr val="tx2">
                    <a:lumMod val="75000"/>
                  </a:schemeClr>
                </a:solidFill>
                <a:latin typeface="Helvetica" panose="020B0604020202020204" pitchFamily="34" charset="0"/>
              </a:rPr>
              <a:t>ó</a:t>
            </a:r>
            <a:r>
              <a:rPr lang="es-US" altLang="en-US" sz="3600" dirty="0">
                <a:solidFill>
                  <a:srgbClr val="000066"/>
                </a:solidFill>
                <a:latin typeface="Helvetica" panose="020B0604020202020204" pitchFamily="34" charset="0"/>
              </a:rPr>
              <a:t>modas</a:t>
            </a:r>
            <a:br>
              <a:rPr lang="es-US" altLang="en-US" sz="3600" dirty="0">
                <a:solidFill>
                  <a:srgbClr val="000066"/>
                </a:solidFill>
                <a:latin typeface="Helvetica" panose="020B0604020202020204" pitchFamily="34" charset="0"/>
              </a:rPr>
            </a:br>
            <a:endParaRPr lang="en-US" dirty="0"/>
          </a:p>
        </p:txBody>
      </p:sp>
      <p:pic>
        <p:nvPicPr>
          <p:cNvPr id="5" name="Content Placeholder 4" descr="La imagen ilustra varias posiciones de la muñeca. La mejor posición de la muñeca es neutra." title="Posturas Incomodas"/>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1600200"/>
            <a:ext cx="5616575" cy="4525963"/>
          </a:xfrm>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pPr eaLnBrk="1" hangingPunct="1">
              <a:defRPr/>
            </a:pPr>
            <a:r>
              <a:rPr lang="es-US" altLang="en-US" sz="4000" dirty="0">
                <a:solidFill>
                  <a:srgbClr val="000066"/>
                </a:solidFill>
                <a:latin typeface="Helvetica" panose="020B0604020202020204" pitchFamily="34" charset="0"/>
              </a:rPr>
              <a:t>Factores de Riesgo-</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Posturas </a:t>
            </a:r>
            <a:r>
              <a:rPr lang="es-US" altLang="en-US" sz="4000" dirty="0" smtClean="0">
                <a:solidFill>
                  <a:srgbClr val="000066"/>
                </a:solidFill>
                <a:latin typeface="Helvetica" panose="020B0604020202020204" pitchFamily="34" charset="0"/>
              </a:rPr>
              <a:t>Inc</a:t>
            </a:r>
            <a:r>
              <a:rPr lang="es-US" altLang="en-US" sz="4000" dirty="0" smtClean="0">
                <a:solidFill>
                  <a:schemeClr val="tx2">
                    <a:lumMod val="75000"/>
                  </a:schemeClr>
                </a:solidFill>
                <a:latin typeface="Helvetica" panose="020B0604020202020204" pitchFamily="34" charset="0"/>
              </a:rPr>
              <a:t>ó</a:t>
            </a:r>
            <a:r>
              <a:rPr lang="es-US" altLang="en-US" sz="4000" dirty="0" smtClean="0">
                <a:solidFill>
                  <a:srgbClr val="000066"/>
                </a:solidFill>
                <a:latin typeface="Helvetica" panose="020B0604020202020204" pitchFamily="34" charset="0"/>
              </a:rPr>
              <a:t>modas </a:t>
            </a:r>
            <a:r>
              <a:rPr lang="es-US" altLang="en-US" sz="4000" dirty="0">
                <a:solidFill>
                  <a:srgbClr val="000066"/>
                </a:solidFill>
                <a:latin typeface="Helvetica" panose="020B0604020202020204" pitchFamily="34" charset="0"/>
              </a:rPr>
              <a:t/>
            </a:r>
            <a:br>
              <a:rPr lang="es-US" altLang="en-US" sz="4000" dirty="0">
                <a:solidFill>
                  <a:srgbClr val="000066"/>
                </a:solidFill>
                <a:latin typeface="Helvetica" panose="020B0604020202020204" pitchFamily="34" charset="0"/>
              </a:rPr>
            </a:br>
            <a:endParaRPr lang="en-US" dirty="0"/>
          </a:p>
        </p:txBody>
      </p:sp>
      <p:pic>
        <p:nvPicPr>
          <p:cNvPr id="6" name="Content Placeholder 5" descr="El concepto de “la postura neutral” puede aplicarse a otras partes del cuerpo como los brazos.  Típicamente, pensamos en “la postura neutral” como los brazos derechos y al lado del cuerpo." title="Posturas incómodos  "/>
          <p:cNvPicPr>
            <a:picLocks noGrp="1" noChangeAspect="1"/>
          </p:cNvPicPr>
          <p:nvPr>
            <p:ph sz="half" idx="4294967295"/>
          </p:nvPr>
        </p:nvPicPr>
        <p:blipFill>
          <a:blip r:embed="rId3">
            <a:extLst>
              <a:ext uri="{28A0092B-C50C-407E-A947-70E740481C1C}">
                <a14:useLocalDpi xmlns:a14="http://schemas.microsoft.com/office/drawing/2010/main"/>
              </a:ext>
            </a:extLst>
          </a:blip>
          <a:stretch>
            <a:fillRect/>
          </a:stretch>
        </p:blipFill>
        <p:spPr>
          <a:xfrm>
            <a:off x="0" y="2544763"/>
            <a:ext cx="4044950" cy="2636837"/>
          </a:xfrm>
        </p:spPr>
      </p:pic>
      <p:pic>
        <p:nvPicPr>
          <p:cNvPr id="7" name="Content Placeholder 6" descr="El concepto de “la postura neutral” puede aplicarse a otras partes del cuerpo como los brazos. La postura neutral existe entre las zonas “OK” en las fotos de arriba.   " title="Posturas incómodos"/>
          <p:cNvPicPr>
            <a:picLocks noGrp="1" noChangeAspect="1"/>
          </p:cNvPicPr>
          <p:nvPr>
            <p:ph sz="half" idx="4294967295"/>
          </p:nvPr>
        </p:nvPicPr>
        <p:blipFill>
          <a:blip r:embed="rId4">
            <a:extLst>
              <a:ext uri="{28A0092B-C50C-407E-A947-70E740481C1C}">
                <a14:useLocalDpi xmlns:a14="http://schemas.microsoft.com/office/drawing/2010/main"/>
              </a:ext>
            </a:extLst>
          </a:blip>
          <a:stretch>
            <a:fillRect/>
          </a:stretch>
        </p:blipFill>
        <p:spPr>
          <a:xfrm>
            <a:off x="5295900" y="1600200"/>
            <a:ext cx="3848100" cy="4525963"/>
          </a:xfrm>
        </p:spPr>
      </p:pic>
      <p:sp>
        <p:nvSpPr>
          <p:cNvPr id="2" name="TextBox 1"/>
          <p:cNvSpPr txBox="1"/>
          <p:nvPr/>
        </p:nvSpPr>
        <p:spPr>
          <a:xfrm>
            <a:off x="457200" y="6400800"/>
            <a:ext cx="914400" cy="400110"/>
          </a:xfrm>
          <a:prstGeom prst="rect">
            <a:avLst/>
          </a:prstGeom>
          <a:noFill/>
        </p:spPr>
        <p:txBody>
          <a:bodyPr wrap="square" rtlCol="0">
            <a:spAutoFit/>
          </a:bodyPr>
          <a:lstStyle/>
          <a:p>
            <a:r>
              <a:rPr lang="en-US" dirty="0" smtClean="0"/>
              <a:t>33</a:t>
            </a:r>
            <a:endParaRPr lang="en-US" dirty="0"/>
          </a:p>
        </p:txBody>
      </p:sp>
    </p:spTree>
    <p:extLst>
      <p:ext uri="{BB962C8B-B14F-4D97-AF65-F5344CB8AC3E}">
        <p14:creationId xmlns:p14="http://schemas.microsoft.com/office/powerpoint/2010/main" val="3607311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p:cNvPr>
          <p:cNvSpPr>
            <a:spLocks noGrp="1"/>
          </p:cNvSpPr>
          <p:nvPr>
            <p:ph type="title"/>
          </p:nvPr>
        </p:nvSpPr>
        <p:spPr/>
        <p:txBody>
          <a:bodyPr/>
          <a:lstStyle/>
          <a:p>
            <a:pPr algn="ctr" eaLnBrk="1" hangingPunct="1">
              <a:defRPr/>
            </a:pPr>
            <a:r>
              <a:rPr lang="es-US" altLang="en-US" sz="4000" dirty="0">
                <a:solidFill>
                  <a:srgbClr val="000066"/>
                </a:solidFill>
                <a:latin typeface="Helvetica" panose="020B0604020202020204" pitchFamily="34" charset="0"/>
              </a:rPr>
              <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
            </a:r>
            <a:br>
              <a:rPr lang="es-US" altLang="en-US" sz="4000" dirty="0">
                <a:solidFill>
                  <a:srgbClr val="000066"/>
                </a:solidFill>
                <a:latin typeface="Helvetica" panose="020B0604020202020204" pitchFamily="34" charset="0"/>
              </a:rPr>
            </a:br>
            <a:r>
              <a:rPr lang="es-US" altLang="en-US" sz="4400" dirty="0">
                <a:solidFill>
                  <a:srgbClr val="000066"/>
                </a:solidFill>
                <a:latin typeface="Helvetica" panose="020B0604020202020204" pitchFamily="34" charset="0"/>
              </a:rPr>
              <a:t>Factores de Riesgo-</a:t>
            </a:r>
            <a:br>
              <a:rPr lang="es-US" altLang="en-US" sz="4400" dirty="0">
                <a:solidFill>
                  <a:srgbClr val="000066"/>
                </a:solidFill>
                <a:latin typeface="Helvetica" panose="020B0604020202020204" pitchFamily="34" charset="0"/>
              </a:rPr>
            </a:br>
            <a:r>
              <a:rPr lang="es-US" altLang="en-US" sz="4400" dirty="0">
                <a:solidFill>
                  <a:srgbClr val="000066"/>
                </a:solidFill>
                <a:latin typeface="Helvetica" panose="020B0604020202020204" pitchFamily="34" charset="0"/>
              </a:rPr>
              <a:t>Posturas Inc</a:t>
            </a:r>
            <a:r>
              <a:rPr lang="es-US" altLang="en-US" sz="4400" dirty="0">
                <a:solidFill>
                  <a:schemeClr val="tx2">
                    <a:lumMod val="75000"/>
                  </a:schemeClr>
                </a:solidFill>
                <a:latin typeface="Helvetica" panose="020B0604020202020204" pitchFamily="34" charset="0"/>
              </a:rPr>
              <a:t>ó</a:t>
            </a:r>
            <a:r>
              <a:rPr lang="es-US" altLang="en-US" sz="4400" dirty="0">
                <a:solidFill>
                  <a:srgbClr val="000066"/>
                </a:solidFill>
                <a:latin typeface="Helvetica" panose="020B0604020202020204" pitchFamily="34" charset="0"/>
              </a:rPr>
              <a:t>modas</a:t>
            </a:r>
            <a:r>
              <a:rPr lang="es-US" altLang="en-US" sz="4000" dirty="0">
                <a:solidFill>
                  <a:srgbClr val="000066"/>
                </a:solidFill>
                <a:latin typeface="Helvetica" panose="020B0604020202020204" pitchFamily="34" charset="0"/>
              </a:rPr>
              <a:t/>
            </a:r>
            <a:br>
              <a:rPr lang="es-US" altLang="en-US" sz="4000" dirty="0">
                <a:solidFill>
                  <a:srgbClr val="000066"/>
                </a:solidFill>
                <a:latin typeface="Helvetica" panose="020B0604020202020204" pitchFamily="34" charset="0"/>
              </a:rPr>
            </a:br>
            <a:r>
              <a:rPr lang="en-US" altLang="en-US" sz="4000" dirty="0">
                <a:solidFill>
                  <a:srgbClr val="000066"/>
                </a:solidFill>
                <a:latin typeface="Helvetica" panose="020B0604020202020204" pitchFamily="34" charset="0"/>
              </a:rPr>
              <a:t/>
            </a:r>
            <a:br>
              <a:rPr lang="en-US" altLang="en-US" sz="4000" dirty="0">
                <a:solidFill>
                  <a:srgbClr val="000066"/>
                </a:solidFill>
                <a:latin typeface="Helvetica" panose="020B0604020202020204" pitchFamily="34" charset="0"/>
              </a:rPr>
            </a:br>
            <a:endParaRPr lang="en-US" altLang="en-US" dirty="0"/>
          </a:p>
        </p:txBody>
      </p:sp>
      <p:pic>
        <p:nvPicPr>
          <p:cNvPr id="84995" name="Picture 2" descr="Alcanzar hacia adelante con los brazos completamente extendidos crea estrés en los hombros, la espalda, y los brazos.  " title="Posturas incómoda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70275" y="1658938"/>
            <a:ext cx="28463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Box 2"/>
          <p:cNvSpPr txBox="1">
            <a:spLocks noChangeArrowheads="1"/>
          </p:cNvSpPr>
          <p:nvPr/>
        </p:nvSpPr>
        <p:spPr bwMode="auto">
          <a:xfrm>
            <a:off x="304800" y="57912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E850177F-C9B1-4062-A6B4-21038D1FBF64}" type="slidenum">
              <a:rPr lang="en-US" altLang="en-US"/>
              <a:pPr/>
              <a:t>35</a:t>
            </a:fld>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12" descr="La ubicación del producto está causando que el trabajador se agache doblando la cintura y alcance los pollos en la cinta transportadora con el brazo completamente extendido.  " title="Posturas incómodasa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600200"/>
            <a:ext cx="6248400" cy="4471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7044" name="TextBox 2"/>
          <p:cNvSpPr txBox="1">
            <a:spLocks noChangeArrowheads="1"/>
          </p:cNvSpPr>
          <p:nvPr/>
        </p:nvSpPr>
        <p:spPr bwMode="auto">
          <a:xfrm>
            <a:off x="304800" y="62484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81D23B7-CD4D-4ED7-81CA-5CAF500072BA}" type="slidenum">
              <a:rPr lang="en-US" altLang="en-US"/>
              <a:pPr/>
              <a:t>36</a:t>
            </a:fld>
            <a:endParaRPr lang="en-US" altLang="en-US"/>
          </a:p>
        </p:txBody>
      </p:sp>
      <p:sp>
        <p:nvSpPr>
          <p:cNvPr id="3" name="Title 2"/>
          <p:cNvSpPr>
            <a:spLocks noGrp="1"/>
          </p:cNvSpPr>
          <p:nvPr>
            <p:ph type="title"/>
          </p:nvPr>
        </p:nvSpPr>
        <p:spPr>
          <a:xfrm>
            <a:off x="333103" y="228600"/>
            <a:ext cx="8229600" cy="1143000"/>
          </a:xfrm>
        </p:spPr>
        <p:txBody>
          <a:bodyPr/>
          <a:lstStyle/>
          <a:p>
            <a:pPr lvl="0" defTabSz="914400" eaLnBrk="1" hangingPunct="1">
              <a:defRPr/>
            </a:pPr>
            <a:r>
              <a:rPr lang="es-US" altLang="en-US" sz="4400" dirty="0">
                <a:solidFill>
                  <a:srgbClr val="000066"/>
                </a:solidFill>
                <a:latin typeface="Helvetica" panose="020B0604020202020204" pitchFamily="34" charset="0"/>
                <a:ea typeface="+mn-ea"/>
                <a:cs typeface="+mn-cs"/>
              </a:rPr>
              <a:t>Factores de Riesgo-</a:t>
            </a:r>
            <a:br>
              <a:rPr lang="es-US" altLang="en-US" sz="4400" dirty="0">
                <a:solidFill>
                  <a:srgbClr val="000066"/>
                </a:solidFill>
                <a:latin typeface="Helvetica" panose="020B0604020202020204" pitchFamily="34" charset="0"/>
                <a:ea typeface="+mn-ea"/>
                <a:cs typeface="+mn-cs"/>
              </a:rPr>
            </a:br>
            <a:r>
              <a:rPr lang="es-US" altLang="en-US" sz="4400" dirty="0">
                <a:solidFill>
                  <a:srgbClr val="000066"/>
                </a:solidFill>
                <a:latin typeface="Helvetica" panose="020B0604020202020204" pitchFamily="34" charset="0"/>
                <a:ea typeface="+mn-ea"/>
                <a:cs typeface="+mn-cs"/>
              </a:rPr>
              <a:t>Posturas</a:t>
            </a:r>
            <a:r>
              <a:rPr lang="es-US" altLang="en-US" sz="4400" dirty="0">
                <a:solidFill>
                  <a:srgbClr val="1F497D">
                    <a:lumMod val="75000"/>
                  </a:srgbClr>
                </a:solidFill>
                <a:latin typeface="Helvetica" panose="020B0604020202020204" pitchFamily="34" charset="0"/>
                <a:ea typeface="+mn-ea"/>
                <a:cs typeface="+mn-cs"/>
              </a:rPr>
              <a:t> </a:t>
            </a:r>
            <a:r>
              <a:rPr lang="es-US" altLang="en-US" sz="4400" dirty="0" smtClean="0">
                <a:solidFill>
                  <a:srgbClr val="1F497D">
                    <a:lumMod val="75000"/>
                  </a:srgbClr>
                </a:solidFill>
                <a:latin typeface="Helvetica" panose="020B0604020202020204" pitchFamily="34" charset="0"/>
                <a:ea typeface="+mn-ea"/>
                <a:cs typeface="+mn-cs"/>
              </a:rPr>
              <a:t>Incómodas</a:t>
            </a:r>
            <a:endParaRPr lang="en-US"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1" descr="En esta foto es más notable la inclinación del trabajador para alcanzar el producto, por lo tanto se causa mas estrés en el cuerpo.  " title="Posturas incómod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676400"/>
            <a:ext cx="5943600" cy="4327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9092" name="TextBox 2"/>
          <p:cNvSpPr txBox="1">
            <a:spLocks noChangeArrowheads="1"/>
          </p:cNvSpPr>
          <p:nvPr/>
        </p:nvSpPr>
        <p:spPr bwMode="auto">
          <a:xfrm>
            <a:off x="152400" y="6003925"/>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3CC81FB5-3EB5-4732-8092-DC9C631D2D84}" type="slidenum">
              <a:rPr lang="en-US" altLang="en-US"/>
              <a:pPr/>
              <a:t>37</a:t>
            </a:fld>
            <a:endParaRPr lang="en-US" altLang="en-US"/>
          </a:p>
        </p:txBody>
      </p:sp>
      <p:sp>
        <p:nvSpPr>
          <p:cNvPr id="2" name="Title 1"/>
          <p:cNvSpPr>
            <a:spLocks noGrp="1"/>
          </p:cNvSpPr>
          <p:nvPr>
            <p:ph type="title"/>
          </p:nvPr>
        </p:nvSpPr>
        <p:spPr/>
        <p:txBody>
          <a:bodyPr/>
          <a:lstStyle/>
          <a:p>
            <a:pPr eaLnBrk="1" hangingPunct="1">
              <a:defRPr/>
            </a:pPr>
            <a:r>
              <a:rPr lang="es-US" altLang="en-US" sz="4000" dirty="0">
                <a:solidFill>
                  <a:srgbClr val="000066"/>
                </a:solidFill>
                <a:latin typeface="Helvetica" panose="020B0604020202020204" pitchFamily="34" charset="0"/>
              </a:rPr>
              <a:t>Factores de Riesgo-</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Posturas </a:t>
            </a:r>
            <a:r>
              <a:rPr lang="es-US" altLang="en-US" sz="4000" dirty="0" smtClean="0">
                <a:solidFill>
                  <a:srgbClr val="000066"/>
                </a:solidFill>
                <a:latin typeface="Helvetica" panose="020B0604020202020204" pitchFamily="34" charset="0"/>
              </a:rPr>
              <a:t>Inc</a:t>
            </a:r>
            <a:r>
              <a:rPr lang="es-US" altLang="en-US" sz="4000" dirty="0" smtClean="0">
                <a:solidFill>
                  <a:schemeClr val="tx2">
                    <a:lumMod val="75000"/>
                  </a:schemeClr>
                </a:solidFill>
                <a:latin typeface="Helvetica" panose="020B0604020202020204" pitchFamily="34" charset="0"/>
              </a:rPr>
              <a:t>ó</a:t>
            </a:r>
            <a:r>
              <a:rPr lang="es-US" altLang="en-US" sz="4000" dirty="0" smtClean="0">
                <a:solidFill>
                  <a:srgbClr val="000066"/>
                </a:solidFill>
                <a:latin typeface="Helvetica" panose="020B0604020202020204" pitchFamily="34" charset="0"/>
              </a:rPr>
              <a:t>modas   </a:t>
            </a:r>
            <a:r>
              <a:rPr lang="es-US" altLang="en-US" sz="4000" dirty="0">
                <a:solidFill>
                  <a:srgbClr val="000066"/>
                </a:solidFill>
                <a:latin typeface="Helvetica" panose="020B0604020202020204" pitchFamily="34" charset="0"/>
              </a:rPr>
              <a:t/>
            </a:r>
            <a:br>
              <a:rPr lang="es-US" altLang="en-US" sz="4000" dirty="0">
                <a:solidFill>
                  <a:srgbClr val="000066"/>
                </a:solidFill>
                <a:latin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20" descr="Aquí hay otra foto que ilustra un trabajador alcanzando hacia adelante.  El diseño del sistema de la cinta transportadora causa que el trabajador alcance hacia adelante.  Aunque no es excesivo, causa que el trabajador se agache a la altura de la cintura con el brazo completamente extendido.&#10;" title="Posturas incómod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600200"/>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Box 2"/>
          <p:cNvSpPr txBox="1">
            <a:spLocks noChangeArrowheads="1"/>
          </p:cNvSpPr>
          <p:nvPr/>
        </p:nvSpPr>
        <p:spPr bwMode="auto">
          <a:xfrm>
            <a:off x="152400" y="57150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5846E4D-0869-45E3-98F7-51B088429F49}" type="slidenum">
              <a:rPr lang="en-US" altLang="en-US"/>
              <a:pPr/>
              <a:t>38</a:t>
            </a:fld>
            <a:endParaRPr lang="en-US" altLang="en-US"/>
          </a:p>
        </p:txBody>
      </p:sp>
      <p:sp>
        <p:nvSpPr>
          <p:cNvPr id="2" name="Title 1"/>
          <p:cNvSpPr>
            <a:spLocks noGrp="1"/>
          </p:cNvSpPr>
          <p:nvPr>
            <p:ph type="title"/>
          </p:nvPr>
        </p:nvSpPr>
        <p:spPr/>
        <p:txBody>
          <a:bodyPr/>
          <a:lstStyle/>
          <a:p>
            <a:pPr eaLnBrk="1" hangingPunct="1">
              <a:defRPr/>
            </a:pPr>
            <a:r>
              <a:rPr lang="es-US" altLang="en-US" sz="4000" dirty="0">
                <a:solidFill>
                  <a:srgbClr val="000066"/>
                </a:solidFill>
                <a:latin typeface="Helvetica" panose="020B0604020202020204" pitchFamily="34" charset="0"/>
              </a:rPr>
              <a:t>Factores de Riesgo-</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Posturas </a:t>
            </a:r>
            <a:r>
              <a:rPr lang="es-US" altLang="en-US" sz="4000" dirty="0" smtClean="0">
                <a:solidFill>
                  <a:srgbClr val="000066"/>
                </a:solidFill>
                <a:latin typeface="Helvetica" panose="020B0604020202020204" pitchFamily="34" charset="0"/>
              </a:rPr>
              <a:t>Inc</a:t>
            </a:r>
            <a:r>
              <a:rPr lang="es-US" altLang="en-US" sz="4000" dirty="0" smtClean="0">
                <a:solidFill>
                  <a:schemeClr val="tx2">
                    <a:lumMod val="75000"/>
                  </a:schemeClr>
                </a:solidFill>
                <a:latin typeface="Helvetica" panose="020B0604020202020204" pitchFamily="34" charset="0"/>
              </a:rPr>
              <a:t>ó</a:t>
            </a:r>
            <a:r>
              <a:rPr lang="es-US" altLang="en-US" sz="4000" dirty="0" smtClean="0">
                <a:solidFill>
                  <a:srgbClr val="000066"/>
                </a:solidFill>
                <a:latin typeface="Helvetica" panose="020B0604020202020204" pitchFamily="34" charset="0"/>
              </a:rPr>
              <a:t>modas    </a:t>
            </a:r>
            <a:r>
              <a:rPr lang="es-US" altLang="en-US" sz="4000" dirty="0">
                <a:solidFill>
                  <a:srgbClr val="000066"/>
                </a:solidFill>
                <a:latin typeface="Helvetica" panose="020B0604020202020204" pitchFamily="34" charset="0"/>
              </a:rPr>
              <a:t/>
            </a:r>
            <a:br>
              <a:rPr lang="es-US" altLang="en-US" sz="4000" dirty="0">
                <a:solidFill>
                  <a:srgbClr val="000066"/>
                </a:solidFill>
                <a:latin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22" descr="En la foto, parece ser el tipo de trabajo y posiblemente la forma de la herramienta. " title="Posturas incómod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600200"/>
            <a:ext cx="60198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Box 2"/>
          <p:cNvSpPr txBox="1">
            <a:spLocks noChangeArrowheads="1"/>
          </p:cNvSpPr>
          <p:nvPr/>
        </p:nvSpPr>
        <p:spPr bwMode="auto">
          <a:xfrm>
            <a:off x="381000" y="59436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FA9F004C-60FB-4258-B669-E1199CD5F1A1}" type="slidenum">
              <a:rPr lang="en-US" altLang="en-US"/>
              <a:pPr/>
              <a:t>39</a:t>
            </a:fld>
            <a:endParaRPr lang="en-US" altLang="en-US"/>
          </a:p>
        </p:txBody>
      </p:sp>
      <p:sp>
        <p:nvSpPr>
          <p:cNvPr id="2" name="Title 1"/>
          <p:cNvSpPr>
            <a:spLocks noGrp="1"/>
          </p:cNvSpPr>
          <p:nvPr>
            <p:ph type="title"/>
          </p:nvPr>
        </p:nvSpPr>
        <p:spPr/>
        <p:txBody>
          <a:bodyPr/>
          <a:lstStyle/>
          <a:p>
            <a:pPr eaLnBrk="1" hangingPunct="1">
              <a:defRPr/>
            </a:pPr>
            <a:r>
              <a:rPr lang="es-US" altLang="en-US" sz="4000" dirty="0">
                <a:solidFill>
                  <a:srgbClr val="000066"/>
                </a:solidFill>
                <a:latin typeface="Helvetica" panose="020B0604020202020204" pitchFamily="34" charset="0"/>
              </a:rPr>
              <a:t>Factores de Riesgo-</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Posturas </a:t>
            </a:r>
            <a:r>
              <a:rPr lang="es-US" altLang="en-US" sz="4000" dirty="0" smtClean="0">
                <a:solidFill>
                  <a:srgbClr val="000066"/>
                </a:solidFill>
                <a:latin typeface="Helvetica" panose="020B0604020202020204" pitchFamily="34" charset="0"/>
              </a:rPr>
              <a:t>Inc</a:t>
            </a:r>
            <a:r>
              <a:rPr lang="es-US" altLang="en-US" sz="4000" dirty="0" smtClean="0">
                <a:solidFill>
                  <a:schemeClr val="tx2">
                    <a:lumMod val="75000"/>
                  </a:schemeClr>
                </a:solidFill>
                <a:latin typeface="Helvetica" panose="020B0604020202020204" pitchFamily="34" charset="0"/>
              </a:rPr>
              <a:t>ó</a:t>
            </a:r>
            <a:r>
              <a:rPr lang="es-US" altLang="en-US" sz="4000" dirty="0" smtClean="0">
                <a:solidFill>
                  <a:srgbClr val="000066"/>
                </a:solidFill>
                <a:latin typeface="Helvetica" panose="020B0604020202020204" pitchFamily="34" charset="0"/>
              </a:rPr>
              <a:t>modas     </a:t>
            </a:r>
            <a:r>
              <a:rPr lang="es-US" altLang="en-US" sz="4000" dirty="0">
                <a:solidFill>
                  <a:srgbClr val="000066"/>
                </a:solidFill>
                <a:latin typeface="Helvetica" panose="020B0604020202020204" pitchFamily="34" charset="0"/>
              </a:rPr>
              <a:t/>
            </a:r>
            <a:br>
              <a:rPr lang="es-US" altLang="en-US" sz="4000" dirty="0">
                <a:solidFill>
                  <a:srgbClr val="000066"/>
                </a:solidFill>
                <a:latin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p:cNvPr>
          <p:cNvSpPr>
            <a:spLocks noGrp="1"/>
          </p:cNvSpPr>
          <p:nvPr>
            <p:ph type="title"/>
          </p:nvPr>
        </p:nvSpPr>
        <p:spPr/>
        <p:txBody>
          <a:bodyPr rtlCol="0">
            <a:normAutofit/>
          </a:bodyPr>
          <a:lstStyle/>
          <a:p>
            <a:pPr algn="ctr" defTabSz="403036" eaLnBrk="1" fontAlgn="auto" hangingPunct="1">
              <a:spcAft>
                <a:spcPts val="0"/>
              </a:spcAft>
              <a:defRPr/>
            </a:pPr>
            <a:r>
              <a:rPr lang="es-US" sz="4400" dirty="0">
                <a:solidFill>
                  <a:schemeClr val="accent5">
                    <a:lumMod val="50000"/>
                  </a:schemeClr>
                </a:solidFill>
              </a:rPr>
              <a:t>¿Qu</a:t>
            </a:r>
            <a:r>
              <a:rPr lang="es-US" sz="4400" dirty="0">
                <a:solidFill>
                  <a:schemeClr val="tx2"/>
                </a:solidFill>
              </a:rPr>
              <a:t>é</a:t>
            </a:r>
            <a:r>
              <a:rPr lang="es-US" sz="4400" dirty="0">
                <a:solidFill>
                  <a:schemeClr val="accent5">
                    <a:lumMod val="50000"/>
                  </a:schemeClr>
                </a:solidFill>
              </a:rPr>
              <a:t> es la Ergonomía?</a:t>
            </a:r>
          </a:p>
        </p:txBody>
      </p:sp>
      <p:sp>
        <p:nvSpPr>
          <p:cNvPr id="21507" name="Rectangle 3" descr="Los empleados necesitan comprender el concepto básico de la ergonomía. La ergonomía es un término formado por las dos palabras griegas “ergos” y “nomos”, las cuales pueden ser literalmente traducidas como el estudio del trabajo.  La ergonomía no es un concepto nuevo;  ha existido por décadas. &#10;&#10;Muchas veces, cuando hablamos de la ergonomía nos referimos a adecuar el trabajo al empleado.  Esto se opone al concepto previo en que los trabajadores tenían que adaptarse al equipamiento y equipos existentes.  Por ejemplo, si los puestos de trabajo son demasiados altos o bajos, la gente se adaptará, doblándose y estirándose para alcanzar, lo que puede producir una contractura en la espalda, los hombros, y los brazos. Tradicionalmente, el equipamiento fue diseñado para el trabajador promedio, lo que significaba que era demasiado bajo para la mitad de la población y demasiado alto para la otra mitad. &#10;&#10;Si el diseño es más adecuado para el trabajador, significa que también esta diseñado para adaptar mejor sus capacidades físicas. Este hecho hace que sea más fácil para el trabajador hacer su trabajo. Es muy importante el modo en que el trabajador interactúa con su ambiente, puesto de trabajo, equipamiento y herramientas para desarrollar su trabajo asignado.  El diseño de las tareas debe reducir el estrés físico y mental en el lugar de trabajo y permitir que el trabajador tenga un buen desempeño dentro de sus capacidades.&#10;" title="Que es la Ergonomia"/>
          <p:cNvSpPr>
            <a:spLocks noGrp="1"/>
          </p:cNvSpPr>
          <p:nvPr>
            <p:ph idx="1"/>
          </p:nvPr>
        </p:nvSpPr>
        <p:spPr/>
        <p:txBody>
          <a:bodyPr lIns="91440" tIns="45720" rIns="91440" bIns="45720"/>
          <a:lstStyle/>
          <a:p>
            <a:pPr eaLnBrk="1" hangingPunct="1"/>
            <a:r>
              <a:rPr lang="es-US" altLang="en-US" sz="2800" dirty="0" smtClean="0">
                <a:solidFill>
                  <a:schemeClr val="tx2"/>
                </a:solidFill>
                <a:latin typeface="Helvetica" panose="020B0604020202020204" pitchFamily="34" charset="0"/>
              </a:rPr>
              <a:t>Es el estudio del trabajo.</a:t>
            </a:r>
          </a:p>
          <a:p>
            <a:pPr eaLnBrk="1" hangingPunct="1"/>
            <a:endParaRPr lang="es-US" altLang="en-US" sz="2800" dirty="0" smtClean="0">
              <a:solidFill>
                <a:schemeClr val="tx2"/>
              </a:solidFill>
              <a:latin typeface="Helvetica" panose="020B0604020202020204" pitchFamily="34" charset="0"/>
            </a:endParaRPr>
          </a:p>
          <a:p>
            <a:r>
              <a:rPr lang="es-US" altLang="en-US" sz="2800" dirty="0" smtClean="0">
                <a:solidFill>
                  <a:schemeClr val="tx2"/>
                </a:solidFill>
                <a:latin typeface="Helvetica" panose="020B0604020202020204" pitchFamily="34" charset="0"/>
              </a:rPr>
              <a:t>Es una manera de hacer que los trabajos/tareas sean más adecuados para los empleados.</a:t>
            </a:r>
          </a:p>
          <a:p>
            <a:pPr eaLnBrk="1" hangingPunct="1"/>
            <a:endParaRPr lang="es-US" altLang="en-US" sz="2800" dirty="0" smtClean="0">
              <a:solidFill>
                <a:schemeClr val="tx2"/>
              </a:solidFill>
              <a:latin typeface="Helvetica" panose="020B0604020202020204" pitchFamily="34" charset="0"/>
            </a:endParaRPr>
          </a:p>
          <a:p>
            <a:pPr eaLnBrk="1" hangingPunct="1"/>
            <a:r>
              <a:rPr lang="es-US" altLang="en-US" sz="2800" dirty="0" smtClean="0">
                <a:solidFill>
                  <a:schemeClr val="tx2"/>
                </a:solidFill>
                <a:latin typeface="Helvetica" panose="020B0604020202020204" pitchFamily="34" charset="0"/>
              </a:rPr>
              <a:t>Es una manera de hacer el trabajo mas fácil.</a:t>
            </a:r>
          </a:p>
        </p:txBody>
      </p:sp>
      <p:sp>
        <p:nvSpPr>
          <p:cNvPr id="21508" name="TextBox 2"/>
          <p:cNvSpPr txBox="1">
            <a:spLocks noChangeArrowheads="1"/>
          </p:cNvSpPr>
          <p:nvPr/>
        </p:nvSpPr>
        <p:spPr bwMode="auto">
          <a:xfrm>
            <a:off x="228600" y="62484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DDFA7AB-4DF8-45F3-B511-7A43A03F0B73}" type="slidenum">
              <a:rPr lang="en-US" altLang="en-US"/>
              <a:pPr/>
              <a:t>4</a:t>
            </a:fld>
            <a:endParaRPr lang="en-US" altLang="en-US"/>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extBox 2"/>
          <p:cNvSpPr txBox="1">
            <a:spLocks noChangeArrowheads="1"/>
          </p:cNvSpPr>
          <p:nvPr/>
        </p:nvSpPr>
        <p:spPr bwMode="auto">
          <a:xfrm>
            <a:off x="152400" y="57150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0CFB0B2-15E3-44D1-B261-0FB08303A32F}" type="slidenum">
              <a:rPr lang="en-US" altLang="en-US"/>
              <a:pPr/>
              <a:t>40</a:t>
            </a:fld>
            <a:endParaRPr lang="en-US" altLang="en-US"/>
          </a:p>
        </p:txBody>
      </p:sp>
      <p:sp>
        <p:nvSpPr>
          <p:cNvPr id="2" name="Title 1"/>
          <p:cNvSpPr>
            <a:spLocks noGrp="1"/>
          </p:cNvSpPr>
          <p:nvPr>
            <p:ph type="title"/>
          </p:nvPr>
        </p:nvSpPr>
        <p:spPr/>
        <p:txBody>
          <a:bodyPr/>
          <a:lstStyle/>
          <a:p>
            <a:pPr eaLnBrk="1" hangingPunct="1">
              <a:defRPr/>
            </a:pPr>
            <a:r>
              <a:rPr lang="es-US" altLang="en-US" sz="4000" dirty="0">
                <a:solidFill>
                  <a:srgbClr val="000066"/>
                </a:solidFill>
                <a:latin typeface="Helvetica" panose="020B0604020202020204" pitchFamily="34" charset="0"/>
              </a:rPr>
              <a:t>Factores de Riesgo-</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Posturas </a:t>
            </a:r>
            <a:r>
              <a:rPr lang="es-US" altLang="en-US" sz="4000" dirty="0" smtClean="0">
                <a:solidFill>
                  <a:srgbClr val="000066"/>
                </a:solidFill>
                <a:latin typeface="Helvetica" panose="020B0604020202020204" pitchFamily="34" charset="0"/>
              </a:rPr>
              <a:t>Inc</a:t>
            </a:r>
            <a:r>
              <a:rPr lang="es-US" altLang="en-US" sz="4000" dirty="0" smtClean="0">
                <a:solidFill>
                  <a:schemeClr val="tx2">
                    <a:lumMod val="75000"/>
                  </a:schemeClr>
                </a:solidFill>
                <a:latin typeface="Helvetica" panose="020B0604020202020204" pitchFamily="34" charset="0"/>
              </a:rPr>
              <a:t>ó</a:t>
            </a:r>
            <a:r>
              <a:rPr lang="es-US" altLang="en-US" sz="4000" dirty="0" smtClean="0">
                <a:solidFill>
                  <a:srgbClr val="000066"/>
                </a:solidFill>
                <a:latin typeface="Helvetica" panose="020B0604020202020204" pitchFamily="34" charset="0"/>
              </a:rPr>
              <a:t>modas      </a:t>
            </a:r>
            <a:r>
              <a:rPr lang="es-US" altLang="en-US" sz="4000" dirty="0">
                <a:solidFill>
                  <a:srgbClr val="000066"/>
                </a:solidFill>
                <a:latin typeface="Helvetica" panose="020B0604020202020204" pitchFamily="34" charset="0"/>
              </a:rPr>
              <a:t/>
            </a:r>
            <a:br>
              <a:rPr lang="es-US" altLang="en-US" sz="4000" dirty="0">
                <a:solidFill>
                  <a:srgbClr val="000066"/>
                </a:solidFill>
                <a:latin typeface="Helvetica" panose="020B0604020202020204" pitchFamily="34" charset="0"/>
              </a:rPr>
            </a:br>
            <a:endParaRPr lang="en-US" b="1" dirty="0"/>
          </a:p>
        </p:txBody>
      </p:sp>
      <p:pic>
        <p:nvPicPr>
          <p:cNvPr id="4" name="Content Placeholder 3" descr="Esta persona trabaja con el brazo superior levantado para afilar su cuchillo.  Además, realiza ciertos cortes con la misma postura (o con una postura similar).  Es probable que haya ajustado su plataforma demasiado baja.  " title="Posturas incómodas"/>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2305050"/>
            <a:ext cx="8229600" cy="3116263"/>
          </a:xfrm>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7" descr="Aquí, la trabajadora tiene los brazos inmóviles mientras la parte es cortada por una sierra circular.  Los brazos están casi completamente extendidos.  La sierra es demasiado alta y está muy lejos de la trabajadora.&#10;" title="Posturas Incomod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619250"/>
            <a:ext cx="6096000" cy="4570413"/>
          </a:xfrm>
          <a:prstGeom prst="rect">
            <a:avLst/>
          </a:prstGeom>
          <a:solidFill>
            <a:srgbClr val="C5D6FA"/>
          </a:solidFill>
          <a:ln w="9525">
            <a:solidFill>
              <a:schemeClr val="tx1"/>
            </a:solidFill>
            <a:miter lim="800000"/>
            <a:headEnd/>
            <a:tailEnd/>
          </a:ln>
        </p:spPr>
      </p:pic>
      <p:sp>
        <p:nvSpPr>
          <p:cNvPr id="97284" name="TextBox 2"/>
          <p:cNvSpPr txBox="1">
            <a:spLocks noChangeArrowheads="1"/>
          </p:cNvSpPr>
          <p:nvPr/>
        </p:nvSpPr>
        <p:spPr bwMode="auto">
          <a:xfrm>
            <a:off x="304800" y="5789613"/>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ACA0663-EF17-447B-A0BF-733D5B962CBF}" type="slidenum">
              <a:rPr lang="en-US" altLang="en-US"/>
              <a:pPr/>
              <a:t>41</a:t>
            </a:fld>
            <a:endParaRPr lang="en-US" altLang="en-US"/>
          </a:p>
        </p:txBody>
      </p:sp>
      <p:sp>
        <p:nvSpPr>
          <p:cNvPr id="3" name="Title 2"/>
          <p:cNvSpPr>
            <a:spLocks noGrp="1"/>
          </p:cNvSpPr>
          <p:nvPr>
            <p:ph type="title"/>
          </p:nvPr>
        </p:nvSpPr>
        <p:spPr/>
        <p:txBody>
          <a:bodyPr/>
          <a:lstStyle/>
          <a:p>
            <a:pPr lvl="0" defTabSz="914400" eaLnBrk="1" hangingPunct="1">
              <a:defRPr/>
            </a:pPr>
            <a:r>
              <a:rPr lang="es-US" altLang="en-US" sz="4400" dirty="0">
                <a:solidFill>
                  <a:srgbClr val="000066"/>
                </a:solidFill>
                <a:latin typeface="Helvetica" panose="020B0604020202020204" pitchFamily="34" charset="0"/>
                <a:ea typeface="+mn-ea"/>
                <a:cs typeface="+mn-cs"/>
              </a:rPr>
              <a:t>Factores de </a:t>
            </a:r>
            <a:r>
              <a:rPr lang="es-US" altLang="en-US" sz="4400" dirty="0" smtClean="0">
                <a:solidFill>
                  <a:srgbClr val="000066"/>
                </a:solidFill>
                <a:latin typeface="Helvetica" panose="020B0604020202020204" pitchFamily="34" charset="0"/>
                <a:ea typeface="+mn-ea"/>
                <a:cs typeface="+mn-cs"/>
              </a:rPr>
              <a:t>Riesgo -</a:t>
            </a:r>
            <a:r>
              <a:rPr lang="es-US" altLang="en-US" sz="4400" dirty="0">
                <a:solidFill>
                  <a:srgbClr val="000066"/>
                </a:solidFill>
                <a:latin typeface="Helvetica" panose="020B0604020202020204" pitchFamily="34" charset="0"/>
                <a:ea typeface="+mn-ea"/>
                <a:cs typeface="+mn-cs"/>
              </a:rPr>
              <a:t/>
            </a:r>
            <a:br>
              <a:rPr lang="es-US" altLang="en-US" sz="4400" dirty="0">
                <a:solidFill>
                  <a:srgbClr val="000066"/>
                </a:solidFill>
                <a:latin typeface="Helvetica" panose="020B0604020202020204" pitchFamily="34" charset="0"/>
                <a:ea typeface="+mn-ea"/>
                <a:cs typeface="+mn-cs"/>
              </a:rPr>
            </a:br>
            <a:r>
              <a:rPr lang="es-US" altLang="en-US" sz="4400" dirty="0">
                <a:solidFill>
                  <a:srgbClr val="000066"/>
                </a:solidFill>
                <a:latin typeface="Helvetica" panose="020B0604020202020204" pitchFamily="34" charset="0"/>
                <a:ea typeface="+mn-ea"/>
                <a:cs typeface="+mn-cs"/>
              </a:rPr>
              <a:t>Posturas </a:t>
            </a:r>
            <a:r>
              <a:rPr lang="es-US" altLang="en-US" sz="4400" dirty="0" smtClean="0">
                <a:solidFill>
                  <a:srgbClr val="000066"/>
                </a:solidFill>
                <a:latin typeface="Helvetica" panose="020B0604020202020204" pitchFamily="34" charset="0"/>
                <a:ea typeface="+mn-ea"/>
                <a:cs typeface="+mn-cs"/>
              </a:rPr>
              <a:t>Inc</a:t>
            </a:r>
            <a:r>
              <a:rPr lang="es-US" altLang="en-US" sz="4400" dirty="0" smtClean="0">
                <a:solidFill>
                  <a:srgbClr val="1F497D">
                    <a:lumMod val="75000"/>
                  </a:srgbClr>
                </a:solidFill>
                <a:latin typeface="Helvetica" panose="020B0604020202020204" pitchFamily="34" charset="0"/>
                <a:ea typeface="+mn-ea"/>
                <a:cs typeface="+mn-cs"/>
              </a:rPr>
              <a:t>ó</a:t>
            </a:r>
            <a:r>
              <a:rPr lang="es-US" altLang="en-US" sz="4400" dirty="0" smtClean="0">
                <a:solidFill>
                  <a:srgbClr val="000066"/>
                </a:solidFill>
                <a:latin typeface="Helvetica" panose="020B0604020202020204" pitchFamily="34" charset="0"/>
                <a:ea typeface="+mn-ea"/>
                <a:cs typeface="+mn-cs"/>
              </a:rPr>
              <a:t>modas</a:t>
            </a:r>
            <a:endParaRPr lang="en-US"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descr="Otra postura con los brazos levantados.  La trabajadora estira los brazos hacia la cinta transportadora que se encuentra por encima de sus hombros.&#10;" title="Posturas Incomod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603375"/>
            <a:ext cx="6248400" cy="4359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9332" name="TextBox 3"/>
          <p:cNvSpPr txBox="1">
            <a:spLocks noChangeArrowheads="1"/>
          </p:cNvSpPr>
          <p:nvPr/>
        </p:nvSpPr>
        <p:spPr bwMode="auto">
          <a:xfrm>
            <a:off x="304800" y="55626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487B602-87E8-4439-BB32-7766FFC0455F}" type="slidenum">
              <a:rPr lang="en-US" altLang="en-US"/>
              <a:pPr/>
              <a:t>42</a:t>
            </a:fld>
            <a:endParaRPr lang="en-US" altLang="en-US"/>
          </a:p>
        </p:txBody>
      </p:sp>
      <p:sp>
        <p:nvSpPr>
          <p:cNvPr id="3" name="Title 2"/>
          <p:cNvSpPr>
            <a:spLocks noGrp="1"/>
          </p:cNvSpPr>
          <p:nvPr>
            <p:ph type="title"/>
          </p:nvPr>
        </p:nvSpPr>
        <p:spPr/>
        <p:txBody>
          <a:bodyPr/>
          <a:lstStyle/>
          <a:p>
            <a:pPr lvl="0" defTabSz="914400" eaLnBrk="1" hangingPunct="1">
              <a:defRPr/>
            </a:pPr>
            <a:r>
              <a:rPr lang="es-US" altLang="en-US" sz="4400" dirty="0">
                <a:solidFill>
                  <a:srgbClr val="000066"/>
                </a:solidFill>
                <a:latin typeface="Helvetica" panose="020B0604020202020204" pitchFamily="34" charset="0"/>
                <a:ea typeface="+mn-ea"/>
                <a:cs typeface="+mn-cs"/>
              </a:rPr>
              <a:t>Factores de </a:t>
            </a:r>
            <a:r>
              <a:rPr lang="es-US" altLang="en-US" sz="4400" dirty="0" smtClean="0">
                <a:solidFill>
                  <a:srgbClr val="000066"/>
                </a:solidFill>
                <a:latin typeface="Helvetica" panose="020B0604020202020204" pitchFamily="34" charset="0"/>
                <a:ea typeface="+mn-ea"/>
                <a:cs typeface="+mn-cs"/>
              </a:rPr>
              <a:t>Riesgo - </a:t>
            </a:r>
            <a:r>
              <a:rPr lang="es-US" altLang="en-US" sz="4400" dirty="0">
                <a:solidFill>
                  <a:srgbClr val="000066"/>
                </a:solidFill>
                <a:latin typeface="Helvetica" panose="020B0604020202020204" pitchFamily="34" charset="0"/>
                <a:ea typeface="+mn-ea"/>
                <a:cs typeface="+mn-cs"/>
              </a:rPr>
              <a:t/>
            </a:r>
            <a:br>
              <a:rPr lang="es-US" altLang="en-US" sz="4400" dirty="0">
                <a:solidFill>
                  <a:srgbClr val="000066"/>
                </a:solidFill>
                <a:latin typeface="Helvetica" panose="020B0604020202020204" pitchFamily="34" charset="0"/>
                <a:ea typeface="+mn-ea"/>
                <a:cs typeface="+mn-cs"/>
              </a:rPr>
            </a:br>
            <a:r>
              <a:rPr lang="es-US" altLang="en-US" sz="4400" dirty="0">
                <a:solidFill>
                  <a:srgbClr val="000066"/>
                </a:solidFill>
                <a:latin typeface="Helvetica" panose="020B0604020202020204" pitchFamily="34" charset="0"/>
                <a:ea typeface="+mn-ea"/>
                <a:cs typeface="+mn-cs"/>
              </a:rPr>
              <a:t>Posturas </a:t>
            </a:r>
            <a:r>
              <a:rPr lang="es-US" altLang="en-US" sz="4400" dirty="0" smtClean="0">
                <a:solidFill>
                  <a:srgbClr val="000066"/>
                </a:solidFill>
                <a:latin typeface="Helvetica" panose="020B0604020202020204" pitchFamily="34" charset="0"/>
                <a:ea typeface="+mn-ea"/>
                <a:cs typeface="+mn-cs"/>
              </a:rPr>
              <a:t>Inc</a:t>
            </a:r>
            <a:r>
              <a:rPr lang="es-US" altLang="en-US" sz="4400" dirty="0" smtClean="0">
                <a:solidFill>
                  <a:srgbClr val="1F497D">
                    <a:lumMod val="75000"/>
                  </a:srgbClr>
                </a:solidFill>
                <a:latin typeface="Helvetica" panose="020B0604020202020204" pitchFamily="34" charset="0"/>
                <a:ea typeface="+mn-ea"/>
                <a:cs typeface="+mn-cs"/>
              </a:rPr>
              <a:t>ó</a:t>
            </a:r>
            <a:r>
              <a:rPr lang="es-US" altLang="en-US" sz="4400" dirty="0" smtClean="0">
                <a:solidFill>
                  <a:srgbClr val="000066"/>
                </a:solidFill>
                <a:latin typeface="Helvetica" panose="020B0604020202020204" pitchFamily="34" charset="0"/>
                <a:ea typeface="+mn-ea"/>
                <a:cs typeface="+mn-cs"/>
              </a:rPr>
              <a:t>modas</a:t>
            </a:r>
            <a:endParaRPr 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7" descr="Esta trabajadora está trabajando en el área de revisión/retoques con el brazo levantado.  Aunque no sea tan notable, puede causar mucho estrés a los músculos de la región del hombro.  También, la trabajadora necesita estar más alta en relación con el producto con que trabaja. &#10;" title="Posturas Incomod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600200"/>
            <a:ext cx="60960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1380" name="TextBox 2"/>
          <p:cNvSpPr txBox="1">
            <a:spLocks noChangeArrowheads="1"/>
          </p:cNvSpPr>
          <p:nvPr/>
        </p:nvSpPr>
        <p:spPr bwMode="auto">
          <a:xfrm>
            <a:off x="152400" y="56388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BEDA6E61-0DC0-4184-8EE3-7E5C39DA6C27}" type="slidenum">
              <a:rPr lang="en-US" altLang="en-US"/>
              <a:pPr/>
              <a:t>43</a:t>
            </a:fld>
            <a:endParaRPr lang="en-US" altLang="en-US"/>
          </a:p>
        </p:txBody>
      </p:sp>
      <p:sp>
        <p:nvSpPr>
          <p:cNvPr id="3" name="Title 2"/>
          <p:cNvSpPr>
            <a:spLocks noGrp="1"/>
          </p:cNvSpPr>
          <p:nvPr>
            <p:ph type="title"/>
          </p:nvPr>
        </p:nvSpPr>
        <p:spPr>
          <a:xfrm>
            <a:off x="457200" y="152400"/>
            <a:ext cx="8229600" cy="1600200"/>
          </a:xfrm>
        </p:spPr>
        <p:txBody>
          <a:bodyPr/>
          <a:lstStyle/>
          <a:p>
            <a:pPr lvl="0" defTabSz="914400" eaLnBrk="1" hangingPunct="1">
              <a:defRPr/>
            </a:pPr>
            <a:r>
              <a:rPr lang="es-US" altLang="en-US" sz="4400" dirty="0">
                <a:solidFill>
                  <a:srgbClr val="000066"/>
                </a:solidFill>
                <a:latin typeface="Helvetica" panose="020B0604020202020204" pitchFamily="34" charset="0"/>
                <a:ea typeface="+mn-ea"/>
                <a:cs typeface="+mn-cs"/>
              </a:rPr>
              <a:t>Factores de </a:t>
            </a:r>
            <a:r>
              <a:rPr lang="es-US" altLang="en-US" sz="4400" dirty="0" smtClean="0">
                <a:solidFill>
                  <a:srgbClr val="000066"/>
                </a:solidFill>
                <a:latin typeface="Helvetica" panose="020B0604020202020204" pitchFamily="34" charset="0"/>
                <a:ea typeface="+mn-ea"/>
                <a:cs typeface="+mn-cs"/>
              </a:rPr>
              <a:t>Riesgo -</a:t>
            </a:r>
            <a:r>
              <a:rPr lang="es-US" altLang="en-US" sz="4400" dirty="0">
                <a:solidFill>
                  <a:srgbClr val="000066"/>
                </a:solidFill>
                <a:latin typeface="Helvetica" panose="020B0604020202020204" pitchFamily="34" charset="0"/>
                <a:ea typeface="+mn-ea"/>
                <a:cs typeface="+mn-cs"/>
              </a:rPr>
              <a:t/>
            </a:r>
            <a:br>
              <a:rPr lang="es-US" altLang="en-US" sz="4400" dirty="0">
                <a:solidFill>
                  <a:srgbClr val="000066"/>
                </a:solidFill>
                <a:latin typeface="Helvetica" panose="020B0604020202020204" pitchFamily="34" charset="0"/>
                <a:ea typeface="+mn-ea"/>
                <a:cs typeface="+mn-cs"/>
              </a:rPr>
            </a:br>
            <a:r>
              <a:rPr lang="es-US" altLang="en-US" sz="4400" dirty="0">
                <a:solidFill>
                  <a:srgbClr val="000066"/>
                </a:solidFill>
                <a:latin typeface="Helvetica" panose="020B0604020202020204" pitchFamily="34" charset="0"/>
                <a:ea typeface="+mn-ea"/>
                <a:cs typeface="+mn-cs"/>
              </a:rPr>
              <a:t>Posturas </a:t>
            </a:r>
            <a:r>
              <a:rPr lang="es-US" altLang="en-US" sz="4400" dirty="0" smtClean="0">
                <a:solidFill>
                  <a:srgbClr val="000066"/>
                </a:solidFill>
                <a:latin typeface="Helvetica" panose="020B0604020202020204" pitchFamily="34" charset="0"/>
                <a:ea typeface="+mn-ea"/>
                <a:cs typeface="+mn-cs"/>
              </a:rPr>
              <a:t>Inc</a:t>
            </a:r>
            <a:r>
              <a:rPr lang="es-US" altLang="en-US" sz="4400" dirty="0" smtClean="0">
                <a:solidFill>
                  <a:srgbClr val="1F497D">
                    <a:lumMod val="75000"/>
                  </a:srgbClr>
                </a:solidFill>
                <a:latin typeface="Helvetica" panose="020B0604020202020204" pitchFamily="34" charset="0"/>
                <a:ea typeface="+mn-ea"/>
                <a:cs typeface="+mn-cs"/>
              </a:rPr>
              <a:t>ó</a:t>
            </a:r>
            <a:r>
              <a:rPr lang="es-US" altLang="en-US" sz="4400" dirty="0" smtClean="0">
                <a:solidFill>
                  <a:srgbClr val="000066"/>
                </a:solidFill>
                <a:latin typeface="Helvetica" panose="020B0604020202020204" pitchFamily="34" charset="0"/>
                <a:ea typeface="+mn-ea"/>
                <a:cs typeface="+mn-cs"/>
              </a:rPr>
              <a:t>modas</a:t>
            </a:r>
            <a:r>
              <a:rPr lang="en-US" dirty="0"/>
              <a:t/>
            </a:r>
            <a:br>
              <a:rPr lang="en-US" dirty="0"/>
            </a:br>
            <a:endParaRPr lang="en-US" dirty="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9" descr="Aquí hay otro ejemplo de una desviación de la muñeca.  Es el movimiento de volcar que causa esta postura.  " title="Pala del totalizad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4663" y="1624013"/>
            <a:ext cx="5807075" cy="435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3428" name="TextBox 2"/>
          <p:cNvSpPr txBox="1">
            <a:spLocks noChangeArrowheads="1"/>
          </p:cNvSpPr>
          <p:nvPr/>
        </p:nvSpPr>
        <p:spPr bwMode="auto">
          <a:xfrm>
            <a:off x="152400" y="57912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43CDF3AB-CE73-48D4-84F9-B804989CE315}" type="slidenum">
              <a:rPr lang="en-US" altLang="en-US"/>
              <a:pPr/>
              <a:t>44</a:t>
            </a:fld>
            <a:endParaRPr lang="en-US" altLang="en-US"/>
          </a:p>
        </p:txBody>
      </p:sp>
      <p:sp>
        <p:nvSpPr>
          <p:cNvPr id="2" name="Title 1"/>
          <p:cNvSpPr>
            <a:spLocks noGrp="1"/>
          </p:cNvSpPr>
          <p:nvPr>
            <p:ph type="title"/>
          </p:nvPr>
        </p:nvSpPr>
        <p:spPr/>
        <p:txBody>
          <a:bodyPr/>
          <a:lstStyle/>
          <a:p>
            <a:pPr eaLnBrk="1" hangingPunct="1">
              <a:defRPr/>
            </a:pPr>
            <a:r>
              <a:rPr lang="es-US" altLang="en-US" sz="4000" dirty="0">
                <a:solidFill>
                  <a:srgbClr val="000066"/>
                </a:solidFill>
                <a:latin typeface="Helvetica" panose="020B0604020202020204" pitchFamily="34" charset="0"/>
              </a:rPr>
              <a:t>Factores de Riesgo-</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Posturas </a:t>
            </a:r>
            <a:r>
              <a:rPr lang="es-US" altLang="en-US" sz="4000" dirty="0" smtClean="0">
                <a:solidFill>
                  <a:srgbClr val="000066"/>
                </a:solidFill>
                <a:latin typeface="Helvetica" panose="020B0604020202020204" pitchFamily="34" charset="0"/>
              </a:rPr>
              <a:t>Inc</a:t>
            </a:r>
            <a:r>
              <a:rPr lang="es-US" altLang="en-US" sz="4000" dirty="0" smtClean="0">
                <a:solidFill>
                  <a:schemeClr val="tx2">
                    <a:lumMod val="75000"/>
                  </a:schemeClr>
                </a:solidFill>
                <a:latin typeface="Helvetica" panose="020B0604020202020204" pitchFamily="34" charset="0"/>
              </a:rPr>
              <a:t>ó</a:t>
            </a:r>
            <a:r>
              <a:rPr lang="es-US" altLang="en-US" sz="4000" dirty="0" smtClean="0">
                <a:solidFill>
                  <a:srgbClr val="000066"/>
                </a:solidFill>
                <a:latin typeface="Helvetica" panose="020B0604020202020204" pitchFamily="34" charset="0"/>
              </a:rPr>
              <a:t>modas          </a:t>
            </a:r>
            <a:r>
              <a:rPr lang="es-US" altLang="en-US" sz="4000" dirty="0">
                <a:solidFill>
                  <a:srgbClr val="000066"/>
                </a:solidFill>
                <a:latin typeface="Helvetica" panose="020B0604020202020204" pitchFamily="34" charset="0"/>
              </a:rPr>
              <a:t/>
            </a:r>
            <a:br>
              <a:rPr lang="es-US" altLang="en-US" sz="4000" dirty="0">
                <a:solidFill>
                  <a:srgbClr val="000066"/>
                </a:solidFill>
                <a:latin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Box 2"/>
          <p:cNvSpPr txBox="1">
            <a:spLocks noChangeArrowheads="1"/>
          </p:cNvSpPr>
          <p:nvPr/>
        </p:nvSpPr>
        <p:spPr bwMode="auto">
          <a:xfrm>
            <a:off x="152400" y="56388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D6D0138-2AF7-49F4-803F-1C4A9DD7BB2F}" type="slidenum">
              <a:rPr lang="en-US" altLang="en-US"/>
              <a:pPr/>
              <a:t>45</a:t>
            </a:fld>
            <a:endParaRPr lang="en-US" altLang="en-US"/>
          </a:p>
        </p:txBody>
      </p:sp>
      <p:pic>
        <p:nvPicPr>
          <p:cNvPr id="4" name="Content Placeholder 3" descr="Éste es un ejemplo de una herramienta inadecuada y la altura del puesto de trabajo equivocada.  El hombre está usando una pala del tamaño estándar para cargar los productos en un puesto de trabajo.  " title="Posturas Incómodos-El doblado"/>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2314575"/>
            <a:ext cx="8229600" cy="3097213"/>
          </a:xfrm>
        </p:spPr>
      </p:pic>
      <p:sp>
        <p:nvSpPr>
          <p:cNvPr id="3" name="Title 2"/>
          <p:cNvSpPr>
            <a:spLocks noGrp="1"/>
          </p:cNvSpPr>
          <p:nvPr>
            <p:ph type="title"/>
          </p:nvPr>
        </p:nvSpPr>
        <p:spPr/>
        <p:txBody>
          <a:bodyPr/>
          <a:lstStyle/>
          <a:p>
            <a:pPr lvl="0" defTabSz="914400" eaLnBrk="1" hangingPunct="1">
              <a:defRPr/>
            </a:pPr>
            <a:r>
              <a:rPr lang="es-US" altLang="en-US" sz="4400" dirty="0">
                <a:solidFill>
                  <a:srgbClr val="000066"/>
                </a:solidFill>
                <a:latin typeface="Helvetica" panose="020B0604020202020204" pitchFamily="34" charset="0"/>
                <a:ea typeface="+mn-ea"/>
                <a:cs typeface="+mn-cs"/>
              </a:rPr>
              <a:t>Factores de </a:t>
            </a:r>
            <a:r>
              <a:rPr lang="es-US" altLang="en-US" sz="4400" dirty="0" smtClean="0">
                <a:solidFill>
                  <a:srgbClr val="000066"/>
                </a:solidFill>
                <a:latin typeface="Helvetica" panose="020B0604020202020204" pitchFamily="34" charset="0"/>
                <a:ea typeface="+mn-ea"/>
                <a:cs typeface="+mn-cs"/>
              </a:rPr>
              <a:t>Riesgo - </a:t>
            </a:r>
            <a:r>
              <a:rPr lang="es-US" altLang="en-US" sz="4400" dirty="0">
                <a:solidFill>
                  <a:srgbClr val="000066"/>
                </a:solidFill>
                <a:latin typeface="Helvetica" panose="020B0604020202020204" pitchFamily="34" charset="0"/>
                <a:ea typeface="+mn-ea"/>
                <a:cs typeface="+mn-cs"/>
              </a:rPr>
              <a:t/>
            </a:r>
            <a:br>
              <a:rPr lang="es-US" altLang="en-US" sz="4400" dirty="0">
                <a:solidFill>
                  <a:srgbClr val="000066"/>
                </a:solidFill>
                <a:latin typeface="Helvetica" panose="020B0604020202020204" pitchFamily="34" charset="0"/>
                <a:ea typeface="+mn-ea"/>
                <a:cs typeface="+mn-cs"/>
              </a:rPr>
            </a:br>
            <a:r>
              <a:rPr lang="es-US" altLang="en-US" sz="4400" dirty="0">
                <a:solidFill>
                  <a:srgbClr val="000066"/>
                </a:solidFill>
                <a:latin typeface="Helvetica" panose="020B0604020202020204" pitchFamily="34" charset="0"/>
                <a:ea typeface="+mn-ea"/>
                <a:cs typeface="+mn-cs"/>
              </a:rPr>
              <a:t>Posturas </a:t>
            </a:r>
            <a:r>
              <a:rPr lang="es-US" altLang="en-US" sz="4400" dirty="0" smtClean="0">
                <a:solidFill>
                  <a:srgbClr val="000066"/>
                </a:solidFill>
                <a:latin typeface="Helvetica" panose="020B0604020202020204" pitchFamily="34" charset="0"/>
                <a:ea typeface="+mn-ea"/>
                <a:cs typeface="+mn-cs"/>
              </a:rPr>
              <a:t>Inc</a:t>
            </a:r>
            <a:r>
              <a:rPr lang="es-US" altLang="en-US" sz="4400" dirty="0" smtClean="0">
                <a:solidFill>
                  <a:srgbClr val="1F497D">
                    <a:lumMod val="75000"/>
                  </a:srgbClr>
                </a:solidFill>
                <a:latin typeface="Helvetica" panose="020B0604020202020204" pitchFamily="34" charset="0"/>
                <a:ea typeface="+mn-ea"/>
                <a:cs typeface="+mn-cs"/>
              </a:rPr>
              <a:t>ó</a:t>
            </a:r>
            <a:r>
              <a:rPr lang="es-US" altLang="en-US" sz="4400" dirty="0" smtClean="0">
                <a:solidFill>
                  <a:srgbClr val="000066"/>
                </a:solidFill>
                <a:latin typeface="Helvetica" panose="020B0604020202020204" pitchFamily="34" charset="0"/>
                <a:ea typeface="+mn-ea"/>
                <a:cs typeface="+mn-cs"/>
              </a:rPr>
              <a:t>modas </a:t>
            </a:r>
            <a:endParaRPr lang="en-US"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10" descr="El trabajador en esta foto esta envolviendo los palés en plástico. Ya se está inclinando un poco hacia un lado. " title="Posturas Incómodos-el papel fil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75" y="1592263"/>
            <a:ext cx="5707063" cy="4479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7524" name="TextBox 2"/>
          <p:cNvSpPr txBox="1">
            <a:spLocks noChangeArrowheads="1"/>
          </p:cNvSpPr>
          <p:nvPr/>
        </p:nvSpPr>
        <p:spPr bwMode="auto">
          <a:xfrm>
            <a:off x="304800" y="58515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A70C877-D3FB-4BF0-9491-85D8FDBDB587}" type="slidenum">
              <a:rPr lang="en-US" altLang="en-US"/>
              <a:pPr/>
              <a:t>46</a:t>
            </a:fld>
            <a:endParaRPr lang="en-US" altLang="en-US"/>
          </a:p>
        </p:txBody>
      </p:sp>
      <p:sp>
        <p:nvSpPr>
          <p:cNvPr id="2" name="Title 1"/>
          <p:cNvSpPr>
            <a:spLocks noGrp="1"/>
          </p:cNvSpPr>
          <p:nvPr>
            <p:ph type="title"/>
          </p:nvPr>
        </p:nvSpPr>
        <p:spPr/>
        <p:txBody>
          <a:bodyPr/>
          <a:lstStyle/>
          <a:p>
            <a:pPr eaLnBrk="1" hangingPunct="1">
              <a:defRPr/>
            </a:pPr>
            <a:r>
              <a:rPr lang="es-US" altLang="en-US" sz="4000" dirty="0">
                <a:solidFill>
                  <a:srgbClr val="000066"/>
                </a:solidFill>
                <a:latin typeface="Helvetica" panose="020B0604020202020204" pitchFamily="34" charset="0"/>
              </a:rPr>
              <a:t>Factores de Riesgo-</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Posturas </a:t>
            </a:r>
            <a:r>
              <a:rPr lang="es-US" altLang="en-US" sz="4000" dirty="0" smtClean="0">
                <a:solidFill>
                  <a:srgbClr val="000066"/>
                </a:solidFill>
                <a:latin typeface="Helvetica" panose="020B0604020202020204" pitchFamily="34" charset="0"/>
              </a:rPr>
              <a:t>Inc</a:t>
            </a:r>
            <a:r>
              <a:rPr lang="es-US" altLang="en-US" sz="4000" dirty="0" smtClean="0">
                <a:solidFill>
                  <a:schemeClr val="tx2">
                    <a:lumMod val="75000"/>
                  </a:schemeClr>
                </a:solidFill>
                <a:latin typeface="Helvetica" panose="020B0604020202020204" pitchFamily="34" charset="0"/>
              </a:rPr>
              <a:t>ó</a:t>
            </a:r>
            <a:r>
              <a:rPr lang="es-US" altLang="en-US" sz="4000" dirty="0" smtClean="0">
                <a:solidFill>
                  <a:srgbClr val="000066"/>
                </a:solidFill>
                <a:latin typeface="Helvetica" panose="020B0604020202020204" pitchFamily="34" charset="0"/>
              </a:rPr>
              <a:t>modas            </a:t>
            </a:r>
            <a:r>
              <a:rPr lang="es-US" altLang="en-US" sz="4000" dirty="0">
                <a:solidFill>
                  <a:srgbClr val="000066"/>
                </a:solidFill>
                <a:latin typeface="Helvetica" panose="020B0604020202020204" pitchFamily="34" charset="0"/>
              </a:rPr>
              <a:t/>
            </a:r>
            <a:br>
              <a:rPr lang="es-US" altLang="en-US" sz="4000" dirty="0">
                <a:solidFill>
                  <a:srgbClr val="000066"/>
                </a:solidFill>
                <a:latin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TextBox 2"/>
          <p:cNvSpPr txBox="1">
            <a:spLocks noChangeArrowheads="1"/>
          </p:cNvSpPr>
          <p:nvPr/>
        </p:nvSpPr>
        <p:spPr bwMode="auto">
          <a:xfrm>
            <a:off x="304800" y="54102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9EC3FC9-0FD0-474E-B848-4F4E9E5568FE}" type="slidenum">
              <a:rPr lang="en-US" altLang="en-US"/>
              <a:pPr/>
              <a:t>47</a:t>
            </a:fld>
            <a:endParaRPr lang="en-US" altLang="en-US"/>
          </a:p>
        </p:txBody>
      </p:sp>
      <p:sp>
        <p:nvSpPr>
          <p:cNvPr id="9" name="Title 8"/>
          <p:cNvSpPr>
            <a:spLocks noGrp="1"/>
          </p:cNvSpPr>
          <p:nvPr>
            <p:ph type="title"/>
          </p:nvPr>
        </p:nvSpPr>
        <p:spPr/>
        <p:txBody>
          <a:bodyPr/>
          <a:lstStyle/>
          <a:p>
            <a:pPr eaLnBrk="1" hangingPunct="1"/>
            <a:r>
              <a:rPr lang="es-US" altLang="en-US" sz="4000" dirty="0">
                <a:solidFill>
                  <a:srgbClr val="000066"/>
                </a:solidFill>
                <a:latin typeface="Helvetica" panose="020B0604020202020204" pitchFamily="34" charset="0"/>
              </a:rPr>
              <a:t>Factores de Riesgo-</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Soluciones Posturales</a:t>
            </a:r>
            <a:br>
              <a:rPr lang="es-US" altLang="en-US" sz="4000" dirty="0">
                <a:solidFill>
                  <a:srgbClr val="000066"/>
                </a:solidFill>
                <a:latin typeface="Helvetica" panose="020B0604020202020204" pitchFamily="34" charset="0"/>
              </a:rPr>
            </a:br>
            <a:endParaRPr lang="en-US" dirty="0"/>
          </a:p>
        </p:txBody>
      </p:sp>
      <p:pic>
        <p:nvPicPr>
          <p:cNvPr id="4" name="Content Placeholder 3" descr="Esta foto muestra un trabajador en la cinta transportadora donde hay pollos para freír moviéndose por la línea. &#10;" title="Soluciones Posturales"/>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2528888"/>
            <a:ext cx="8220075" cy="2667000"/>
          </a:xfrm>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Box 2"/>
          <p:cNvSpPr txBox="1">
            <a:spLocks noChangeArrowheads="1"/>
          </p:cNvSpPr>
          <p:nvPr/>
        </p:nvSpPr>
        <p:spPr bwMode="auto">
          <a:xfrm>
            <a:off x="381000" y="548640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73F1EE89-61C1-417E-A975-2F4A0E715914}" type="slidenum">
              <a:rPr lang="en-US" altLang="en-US"/>
              <a:pPr/>
              <a:t>48</a:t>
            </a:fld>
            <a:endParaRPr lang="en-US" altLang="en-US"/>
          </a:p>
        </p:txBody>
      </p:sp>
      <p:sp>
        <p:nvSpPr>
          <p:cNvPr id="2" name="Title 1" title="Soluciones Posturales"/>
          <p:cNvSpPr>
            <a:spLocks noGrp="1"/>
          </p:cNvSpPr>
          <p:nvPr>
            <p:ph type="title"/>
          </p:nvPr>
        </p:nvSpPr>
        <p:spPr/>
        <p:txBody>
          <a:bodyPr/>
          <a:lstStyle/>
          <a:p>
            <a:pPr eaLnBrk="1" hangingPunct="1"/>
            <a:r>
              <a:rPr lang="es-US" altLang="en-US" sz="4000" dirty="0">
                <a:solidFill>
                  <a:srgbClr val="000066"/>
                </a:solidFill>
                <a:latin typeface="Helvetica" panose="020B0604020202020204" pitchFamily="34" charset="0"/>
              </a:rPr>
              <a:t>Factores de Riesgo-</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Soluciones </a:t>
            </a:r>
            <a:r>
              <a:rPr lang="es-US" altLang="en-US" sz="4000" dirty="0" smtClean="0">
                <a:solidFill>
                  <a:srgbClr val="000066"/>
                </a:solidFill>
                <a:latin typeface="Helvetica" panose="020B0604020202020204" pitchFamily="34" charset="0"/>
              </a:rPr>
              <a:t>Posturales </a:t>
            </a:r>
            <a:r>
              <a:rPr lang="es-US" altLang="en-US" sz="4000" dirty="0">
                <a:solidFill>
                  <a:srgbClr val="000066"/>
                </a:solidFill>
                <a:latin typeface="Helvetica" panose="020B0604020202020204" pitchFamily="34" charset="0"/>
              </a:rPr>
              <a:t/>
            </a:r>
            <a:br>
              <a:rPr lang="es-US" altLang="en-US" sz="4000" dirty="0">
                <a:solidFill>
                  <a:srgbClr val="000066"/>
                </a:solidFill>
                <a:latin typeface="Helvetica" panose="020B0604020202020204" pitchFamily="34" charset="0"/>
              </a:rPr>
            </a:br>
            <a:endParaRPr lang="en-US" dirty="0"/>
          </a:p>
        </p:txBody>
      </p:sp>
      <p:pic>
        <p:nvPicPr>
          <p:cNvPr id="4" name="Content Placeholder 3" descr="Muchas instalaciones tienen plataformas como las de la foto de arriba.  Desafortunadamente, la mayoría de los empleados no las usan correctamente.  " title="Soluciones Posturales-plataformas ajustables"/>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1274763" y="2316163"/>
            <a:ext cx="7869237" cy="3170237"/>
          </a:xfrm>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itle 3"/>
          <p:cNvSpPr>
            <a:spLocks noGrp="1"/>
          </p:cNvSpPr>
          <p:nvPr>
            <p:ph type="title"/>
          </p:nvPr>
        </p:nvSpPr>
        <p:spPr/>
        <p:txBody>
          <a:bodyPr/>
          <a:lstStyle/>
          <a:p>
            <a:pPr algn="ctr" eaLnBrk="1" hangingPunct="1"/>
            <a:r>
              <a:rPr lang="es-US" altLang="en-US" sz="4400" smtClean="0">
                <a:solidFill>
                  <a:srgbClr val="000066"/>
                </a:solidFill>
                <a:latin typeface="Helvetica" panose="020B0604020202020204" pitchFamily="34" charset="0"/>
              </a:rPr>
              <a:t>Factores de Riesgo-</a:t>
            </a:r>
            <a:br>
              <a:rPr lang="es-US" altLang="en-US" sz="4400" smtClean="0">
                <a:solidFill>
                  <a:srgbClr val="000066"/>
                </a:solidFill>
                <a:latin typeface="Helvetica" panose="020B0604020202020204" pitchFamily="34" charset="0"/>
              </a:rPr>
            </a:br>
            <a:r>
              <a:rPr lang="es-US" altLang="en-US" sz="4400" smtClean="0">
                <a:solidFill>
                  <a:srgbClr val="000066"/>
                </a:solidFill>
                <a:latin typeface="Helvetica" panose="020B0604020202020204" pitchFamily="34" charset="0"/>
              </a:rPr>
              <a:t>Soluciones Posturales</a:t>
            </a:r>
          </a:p>
        </p:txBody>
      </p:sp>
      <p:pic>
        <p:nvPicPr>
          <p:cNvPr id="4" name="Content Placeholder 3" descr="Hay algunas herramientas que tienen ángulos específicos. Cuando seleccionamos una herramienta, la parte curvada del mango debe permitir que el trabajador tenga la muñeca derecha cuando hace el trabajo.  El mango debe cruzar la palma.  Si termina en la palma, puede dañar el tejido blando debido al estrés de contacto.&#10;" title="Soluciones Posturales-La herramienta"/>
          <p:cNvPicPr>
            <a:picLocks noGrp="1" noChangeAspect="1"/>
          </p:cNvPicPr>
          <p:nvPr>
            <p:ph sz="half" idx="4294967295"/>
          </p:nvPr>
        </p:nvPicPr>
        <p:blipFill>
          <a:blip r:embed="rId3">
            <a:extLst>
              <a:ext uri="{28A0092B-C50C-407E-A947-70E740481C1C}">
                <a14:useLocalDpi xmlns:a14="http://schemas.microsoft.com/office/drawing/2010/main"/>
              </a:ext>
            </a:extLst>
          </a:blip>
          <a:stretch>
            <a:fillRect/>
          </a:stretch>
        </p:blipFill>
        <p:spPr>
          <a:xfrm>
            <a:off x="0" y="2392363"/>
            <a:ext cx="4029075" cy="2943225"/>
          </a:xfrm>
        </p:spPr>
      </p:pic>
      <p:pic>
        <p:nvPicPr>
          <p:cNvPr id="5" name="Content Placeholder 4" descr="Hay algunas herramientas que tienen ángulos específicos. Cuando seleccionamos una herramienta, la parte curvada del mango debe permitir que el trabajador tenga la muñeca derecha cuando hace el trabajo.  El mango debe cruzar la palma.  Si termina en la palma, puede dañar el tejido blando debido al estrés de contacto.&#10;" title="La Soluciones"/>
          <p:cNvPicPr>
            <a:picLocks noGrp="1" noChangeAspect="1"/>
          </p:cNvPicPr>
          <p:nvPr>
            <p:ph sz="half" idx="4294967295"/>
          </p:nvPr>
        </p:nvPicPr>
        <p:blipFill>
          <a:blip r:embed="rId4">
            <a:extLst>
              <a:ext uri="{28A0092B-C50C-407E-A947-70E740481C1C}">
                <a14:useLocalDpi xmlns:a14="http://schemas.microsoft.com/office/drawing/2010/main"/>
              </a:ext>
            </a:extLst>
          </a:blip>
          <a:stretch>
            <a:fillRect/>
          </a:stretch>
        </p:blipFill>
        <p:spPr>
          <a:xfrm>
            <a:off x="6257925" y="2370138"/>
            <a:ext cx="2886075" cy="2986087"/>
          </a:xfrm>
        </p:spPr>
      </p:pic>
      <p:sp>
        <p:nvSpPr>
          <p:cNvPr id="113669" name="TextBox 2"/>
          <p:cNvSpPr txBox="1">
            <a:spLocks noChangeArrowheads="1"/>
          </p:cNvSpPr>
          <p:nvPr/>
        </p:nvSpPr>
        <p:spPr bwMode="auto">
          <a:xfrm>
            <a:off x="304800" y="55626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F004F70-16D6-4D7B-8197-98857274019A}" type="slidenum">
              <a:rPr lang="en-US" altLang="en-US"/>
              <a:pPr/>
              <a:t>49</a:t>
            </a:fld>
            <a:endParaRPr lang="en-US" alt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descr="La foto de arriba ilustra una trabajadora que es demasiado pequeña para su puesto de trabajo y tiene una plataforma especial que la ubica a la altura correcta para ella.  La persona alta está casi en la postura correcta.  " title="Adecuando el Trabaj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9325" y="1600200"/>
            <a:ext cx="4700588" cy="4406900"/>
          </a:xfrm>
          <a:prstGeom prst="rect">
            <a:avLst/>
          </a:prstGeom>
          <a:noFill/>
          <a:ln w="9525">
            <a:solidFill>
              <a:srgbClr val="4F6853"/>
            </a:solidFill>
            <a:miter lim="800000"/>
            <a:headEnd/>
            <a:tailEnd/>
          </a:ln>
          <a:extLst>
            <a:ext uri="{909E8E84-426E-40DD-AFC4-6F175D3DCCD1}">
              <a14:hiddenFill xmlns:a14="http://schemas.microsoft.com/office/drawing/2010/main">
                <a:solidFill>
                  <a:srgbClr val="FFFFFF"/>
                </a:solidFill>
              </a14:hiddenFill>
            </a:ext>
          </a:extLst>
        </p:spPr>
      </p:pic>
      <p:sp>
        <p:nvSpPr>
          <p:cNvPr id="4" name="Title 3" title="Adecuando el Trabajo al Trabajador">
            <a:extLst/>
          </p:cNvPr>
          <p:cNvSpPr>
            <a:spLocks noGrp="1"/>
          </p:cNvSpPr>
          <p:nvPr>
            <p:ph type="title"/>
          </p:nvPr>
        </p:nvSpPr>
        <p:spPr/>
        <p:txBody>
          <a:bodyPr/>
          <a:lstStyle/>
          <a:p>
            <a:pPr>
              <a:defRPr/>
            </a:pPr>
            <a:r>
              <a:rPr lang="es-US" sz="4400" dirty="0">
                <a:solidFill>
                  <a:schemeClr val="accent5">
                    <a:lumMod val="50000"/>
                  </a:schemeClr>
                </a:solidFill>
              </a:rPr>
              <a:t>Adecuando el Trabajo al Trabajador</a:t>
            </a:r>
          </a:p>
        </p:txBody>
      </p:sp>
      <p:sp>
        <p:nvSpPr>
          <p:cNvPr id="23556" name="TextBox 2"/>
          <p:cNvSpPr txBox="1">
            <a:spLocks noChangeArrowheads="1"/>
          </p:cNvSpPr>
          <p:nvPr/>
        </p:nvSpPr>
        <p:spPr bwMode="auto">
          <a:xfrm>
            <a:off x="228600" y="61722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7138C3B-D503-44BE-921C-BC39E7EB3DA1}" type="slidenum">
              <a:rPr lang="en-US" altLang="en-US"/>
              <a:pPr/>
              <a:t>5</a:t>
            </a:fld>
            <a:endParaRPr lang="en-US" altLang="en-US"/>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1" descr="Hay dos cuchillos ilustrados en esta foto.  Uno tiene un mango estándar que es recto y que causa que el trabajador tenga que doblar la muñeca cuando hace un corte vertical.  " title="Soluciones Posturales-La cuchill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6125" y="2443163"/>
            <a:ext cx="51117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Box 2"/>
          <p:cNvSpPr txBox="1">
            <a:spLocks noChangeArrowheads="1"/>
          </p:cNvSpPr>
          <p:nvPr/>
        </p:nvSpPr>
        <p:spPr bwMode="auto">
          <a:xfrm>
            <a:off x="609600" y="54102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352BF12-DC07-4AF5-B106-19FA5E4274E1}" type="slidenum">
              <a:rPr lang="en-US" altLang="en-US"/>
              <a:pPr/>
              <a:t>50</a:t>
            </a:fld>
            <a:endParaRPr lang="en-US" altLang="en-US"/>
          </a:p>
        </p:txBody>
      </p:sp>
      <p:sp>
        <p:nvSpPr>
          <p:cNvPr id="2" name="Title 1"/>
          <p:cNvSpPr>
            <a:spLocks noGrp="1"/>
          </p:cNvSpPr>
          <p:nvPr>
            <p:ph type="title"/>
          </p:nvPr>
        </p:nvSpPr>
        <p:spPr/>
        <p:txBody>
          <a:bodyPr/>
          <a:lstStyle/>
          <a:p>
            <a:pPr eaLnBrk="1" hangingPunct="1"/>
            <a:r>
              <a:rPr lang="es-US" altLang="en-US" sz="4000" dirty="0">
                <a:solidFill>
                  <a:srgbClr val="000066"/>
                </a:solidFill>
                <a:latin typeface="Helvetica" panose="020B0604020202020204" pitchFamily="34" charset="0"/>
              </a:rPr>
              <a:t>Factores de Riesgo-</a:t>
            </a:r>
            <a:br>
              <a:rPr lang="es-US" altLang="en-US" sz="4000" dirty="0">
                <a:solidFill>
                  <a:srgbClr val="000066"/>
                </a:solidFill>
                <a:latin typeface="Helvetica" panose="020B0604020202020204" pitchFamily="34" charset="0"/>
              </a:rPr>
            </a:br>
            <a:r>
              <a:rPr lang="es-US" altLang="en-US" sz="4000" dirty="0">
                <a:solidFill>
                  <a:srgbClr val="000066"/>
                </a:solidFill>
                <a:latin typeface="Helvetica" panose="020B0604020202020204" pitchFamily="34" charset="0"/>
              </a:rPr>
              <a:t>Soluciones </a:t>
            </a:r>
            <a:r>
              <a:rPr lang="es-US" altLang="en-US" sz="4000" dirty="0" smtClean="0">
                <a:solidFill>
                  <a:srgbClr val="000066"/>
                </a:solidFill>
                <a:latin typeface="Helvetica" panose="020B0604020202020204" pitchFamily="34" charset="0"/>
              </a:rPr>
              <a:t>Posturales  </a:t>
            </a:r>
            <a:r>
              <a:rPr lang="es-US" altLang="en-US" sz="4000" dirty="0">
                <a:solidFill>
                  <a:srgbClr val="000066"/>
                </a:solidFill>
                <a:latin typeface="Helvetica" panose="020B0604020202020204" pitchFamily="34" charset="0"/>
              </a:rPr>
              <a:t/>
            </a:r>
            <a:br>
              <a:rPr lang="es-US" altLang="en-US" sz="4000" dirty="0">
                <a:solidFill>
                  <a:srgbClr val="000066"/>
                </a:solidFill>
                <a:latin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TextBox 2"/>
          <p:cNvSpPr txBox="1">
            <a:spLocks noChangeArrowheads="1"/>
          </p:cNvSpPr>
          <p:nvPr/>
        </p:nvSpPr>
        <p:spPr bwMode="auto">
          <a:xfrm>
            <a:off x="381000" y="57150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07956A9-25D8-4B37-8350-18AD8A1B5933}" type="slidenum">
              <a:rPr lang="en-US" altLang="en-US"/>
              <a:pPr/>
              <a:t>51</a:t>
            </a:fld>
            <a:endParaRPr lang="en-US" altLang="en-US"/>
          </a:p>
        </p:txBody>
      </p:sp>
      <p:sp>
        <p:nvSpPr>
          <p:cNvPr id="2" name="Title 1"/>
          <p:cNvSpPr>
            <a:spLocks noGrp="1"/>
          </p:cNvSpPr>
          <p:nvPr>
            <p:ph type="title"/>
          </p:nvPr>
        </p:nvSpPr>
        <p:spPr/>
        <p:txBody>
          <a:bodyPr/>
          <a:lstStyle/>
          <a:p>
            <a:pPr eaLnBrk="1" hangingPunct="1"/>
            <a:r>
              <a:rPr lang="es-US" altLang="en-US" sz="4000" dirty="0">
                <a:solidFill>
                  <a:srgbClr val="000066"/>
                </a:solidFill>
                <a:latin typeface="Helvetica" panose="020B0604020202020204" pitchFamily="34" charset="0"/>
              </a:rPr>
              <a:t>Factores de Riesgo-La Repetición </a:t>
            </a:r>
          </a:p>
        </p:txBody>
      </p:sp>
      <p:pic>
        <p:nvPicPr>
          <p:cNvPr id="4" name="Content Placeholder 3" descr="Deshuesar y destripar son operaciones moderadas por el ritmo de una máquina, y muchos de estos trabajos son muy repetitivos.  Esta persona está trabajando con el brazo levantado para afilar su cuchillo.  " title="la recepción de la línea"/>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914400" y="2362200"/>
            <a:ext cx="8229600" cy="3116263"/>
          </a:xfrm>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17" descr="Muchas tareas en esta industria son repetitivas.  Empleado inspecciona la carne mientras viaja por el transportador." title="La repetició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066800"/>
            <a:ext cx="6583363"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TextBox 2"/>
          <p:cNvSpPr txBox="1">
            <a:spLocks noChangeArrowheads="1"/>
          </p:cNvSpPr>
          <p:nvPr/>
        </p:nvSpPr>
        <p:spPr bwMode="auto">
          <a:xfrm>
            <a:off x="381000" y="60039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4129A962-ECCB-4ECA-BF50-CB5273FFEA11}" type="slidenum">
              <a:rPr lang="en-US" altLang="en-US"/>
              <a:pPr/>
              <a:t>52</a:t>
            </a:fld>
            <a:endParaRPr lang="en-US" altLang="en-US"/>
          </a:p>
        </p:txBody>
      </p:sp>
      <p:sp>
        <p:nvSpPr>
          <p:cNvPr id="2" name="Title 1"/>
          <p:cNvSpPr>
            <a:spLocks noGrp="1"/>
          </p:cNvSpPr>
          <p:nvPr>
            <p:ph type="title"/>
          </p:nvPr>
        </p:nvSpPr>
        <p:spPr/>
        <p:txBody>
          <a:bodyPr/>
          <a:lstStyle/>
          <a:p>
            <a:r>
              <a:rPr lang="es-US" altLang="en-US" sz="4000" dirty="0">
                <a:solidFill>
                  <a:srgbClr val="000066"/>
                </a:solidFill>
                <a:latin typeface="Helvetica" panose="020B0604020202020204" pitchFamily="34" charset="0"/>
              </a:rPr>
              <a:t>Factores de Riesgo-La Repetición </a:t>
            </a:r>
            <a:br>
              <a:rPr lang="es-US" altLang="en-US" sz="4000" dirty="0">
                <a:solidFill>
                  <a:srgbClr val="000066"/>
                </a:solidFill>
                <a:latin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27038" y="0"/>
            <a:ext cx="8229600" cy="2133600"/>
          </a:xfrm>
        </p:spPr>
        <p:txBody>
          <a:bodyPr/>
          <a:lstStyle/>
          <a:p>
            <a:pPr algn="ctr" eaLnBrk="1" hangingPunct="1"/>
            <a:r>
              <a:rPr lang="en-US" altLang="en-US" sz="4000" smtClean="0">
                <a:solidFill>
                  <a:srgbClr val="000066"/>
                </a:solidFill>
                <a:latin typeface="Helvetica" panose="020B0604020202020204" pitchFamily="34" charset="0"/>
              </a:rPr>
              <a:t/>
            </a:r>
            <a:br>
              <a:rPr lang="en-US" altLang="en-US" sz="4000" smtClean="0">
                <a:solidFill>
                  <a:srgbClr val="000066"/>
                </a:solidFill>
                <a:latin typeface="Helvetica" panose="020B0604020202020204" pitchFamily="34" charset="0"/>
              </a:rPr>
            </a:br>
            <a:r>
              <a:rPr lang="es-US" altLang="en-US" sz="4400" smtClean="0">
                <a:solidFill>
                  <a:srgbClr val="000066"/>
                </a:solidFill>
                <a:latin typeface="Helvetica" panose="020B0604020202020204" pitchFamily="34" charset="0"/>
              </a:rPr>
              <a:t>Factores de Riesgo – </a:t>
            </a:r>
            <a:br>
              <a:rPr lang="es-US" altLang="en-US" sz="4400" smtClean="0">
                <a:solidFill>
                  <a:srgbClr val="000066"/>
                </a:solidFill>
                <a:latin typeface="Helvetica" panose="020B0604020202020204" pitchFamily="34" charset="0"/>
              </a:rPr>
            </a:br>
            <a:r>
              <a:rPr lang="es-US" altLang="en-US" sz="4400" smtClean="0">
                <a:solidFill>
                  <a:srgbClr val="000066"/>
                </a:solidFill>
                <a:latin typeface="Helvetica" panose="020B0604020202020204" pitchFamily="34" charset="0"/>
              </a:rPr>
              <a:t>Soluciones Para la Repetición</a:t>
            </a:r>
          </a:p>
        </p:txBody>
      </p:sp>
      <p:sp>
        <p:nvSpPr>
          <p:cNvPr id="3" name="Content Placeholder 2" descr="Rotación del trabajo-Rotar a los empleados a muchos trabajos diferentes durante un turno es una manera de distribuir el trabajo para que cada empleado pase menos tiempo haciendo el mismo trabajo repetitivo.  " title="Factores de Riesgo">
            <a:extLst/>
          </p:cNvPr>
          <p:cNvSpPr>
            <a:spLocks noGrp="1"/>
          </p:cNvSpPr>
          <p:nvPr>
            <p:ph idx="1"/>
          </p:nvPr>
        </p:nvSpPr>
        <p:spPr>
          <a:xfrm>
            <a:off x="427038" y="2332038"/>
            <a:ext cx="8229600" cy="2849562"/>
          </a:xfrm>
        </p:spPr>
        <p:txBody>
          <a:bodyPr rtlCol="0">
            <a:normAutofit/>
          </a:bodyPr>
          <a:lstStyle/>
          <a:p>
            <a:pPr marL="302277" indent="-302277" defTabSz="403036" eaLnBrk="1" fontAlgn="auto" hangingPunct="1">
              <a:spcAft>
                <a:spcPts val="0"/>
              </a:spcAft>
              <a:buFont typeface="Arial"/>
              <a:buChar char="•"/>
              <a:defRPr/>
            </a:pPr>
            <a:r>
              <a:rPr lang="es-US" sz="2735" dirty="0"/>
              <a:t>Rotación de trabajo</a:t>
            </a:r>
          </a:p>
          <a:p>
            <a:pPr marL="302277" indent="-302277" defTabSz="403036" eaLnBrk="1" fontAlgn="auto" hangingPunct="1">
              <a:spcAft>
                <a:spcPts val="0"/>
              </a:spcAft>
              <a:buFont typeface="Arial"/>
              <a:buChar char="•"/>
              <a:defRPr/>
            </a:pPr>
            <a:r>
              <a:rPr lang="es-US" sz="2735" dirty="0"/>
              <a:t>Ampliar el trabajo</a:t>
            </a:r>
          </a:p>
          <a:p>
            <a:pPr marL="302277" indent="-302277" defTabSz="403036" eaLnBrk="1" fontAlgn="auto" hangingPunct="1">
              <a:spcAft>
                <a:spcPts val="0"/>
              </a:spcAft>
              <a:buFont typeface="Arial"/>
              <a:buChar char="•"/>
              <a:defRPr/>
            </a:pPr>
            <a:r>
              <a:rPr lang="es-US" sz="2735" dirty="0"/>
              <a:t>Breves descansos y pausas para descansar </a:t>
            </a:r>
          </a:p>
          <a:p>
            <a:pPr marL="302277" indent="-302277" defTabSz="403036" eaLnBrk="1" fontAlgn="auto" hangingPunct="1">
              <a:spcAft>
                <a:spcPts val="0"/>
              </a:spcAft>
              <a:buFont typeface="Arial"/>
              <a:buChar char="•"/>
              <a:defRPr/>
            </a:pPr>
            <a:r>
              <a:rPr lang="en-US" sz="2735" dirty="0"/>
              <a:t>No </a:t>
            </a:r>
            <a:r>
              <a:rPr lang="es-US" sz="2735" dirty="0"/>
              <a:t>trabaje tan rápido</a:t>
            </a:r>
          </a:p>
          <a:p>
            <a:pPr marL="302277" indent="-302277" defTabSz="403036" eaLnBrk="1" fontAlgn="auto" hangingPunct="1">
              <a:spcAft>
                <a:spcPts val="0"/>
              </a:spcAft>
              <a:buFont typeface="Arial"/>
              <a:buChar char="•"/>
              <a:defRPr/>
            </a:pPr>
            <a:r>
              <a:rPr lang="es-US" sz="2735" dirty="0"/>
              <a:t>Anadir m</a:t>
            </a:r>
            <a:r>
              <a:rPr lang="es-US" dirty="0"/>
              <a:t>á</a:t>
            </a:r>
            <a:r>
              <a:rPr lang="es-US" sz="2735" dirty="0"/>
              <a:t>s personas</a:t>
            </a:r>
          </a:p>
        </p:txBody>
      </p:sp>
      <p:sp>
        <p:nvSpPr>
          <p:cNvPr id="121860" name="TextBox 3"/>
          <p:cNvSpPr txBox="1">
            <a:spLocks noChangeArrowheads="1"/>
          </p:cNvSpPr>
          <p:nvPr/>
        </p:nvSpPr>
        <p:spPr bwMode="auto">
          <a:xfrm>
            <a:off x="381000" y="57912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E70F592-3B11-48E2-A8A0-689C01F67D9B}" type="slidenum">
              <a:rPr lang="en-US" altLang="en-US"/>
              <a:pPr/>
              <a:t>53</a:t>
            </a:fld>
            <a:endParaRPr lang="en-US"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Box 2"/>
          <p:cNvSpPr txBox="1">
            <a:spLocks noChangeArrowheads="1"/>
          </p:cNvSpPr>
          <p:nvPr/>
        </p:nvSpPr>
        <p:spPr bwMode="auto">
          <a:xfrm>
            <a:off x="304800" y="57150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E8850092-1855-4314-8DBF-D0265ECE334F}" type="slidenum">
              <a:rPr lang="en-US" altLang="en-US"/>
              <a:pPr/>
              <a:t>54</a:t>
            </a:fld>
            <a:endParaRPr lang="en-US" altLang="en-US"/>
          </a:p>
        </p:txBody>
      </p:sp>
      <p:sp>
        <p:nvSpPr>
          <p:cNvPr id="3" name="Title 2"/>
          <p:cNvSpPr>
            <a:spLocks noGrp="1"/>
          </p:cNvSpPr>
          <p:nvPr>
            <p:ph type="title"/>
          </p:nvPr>
        </p:nvSpPr>
        <p:spPr/>
        <p:txBody>
          <a:bodyPr/>
          <a:lstStyle/>
          <a:p>
            <a:pPr eaLnBrk="1" hangingPunct="1"/>
            <a:r>
              <a:rPr lang="es-US" altLang="en-US" sz="4000" dirty="0">
                <a:solidFill>
                  <a:srgbClr val="002060"/>
                </a:solidFill>
                <a:latin typeface="Helvetica" panose="020B0604020202020204" pitchFamily="34" charset="0"/>
                <a:cs typeface="Helvetica" panose="020B0604020202020204" pitchFamily="34" charset="0"/>
              </a:rPr>
              <a:t>Factores de Riesgo-La Temperatura</a:t>
            </a:r>
          </a:p>
        </p:txBody>
      </p:sp>
      <p:pic>
        <p:nvPicPr>
          <p:cNvPr id="4" name="Content Placeholder 3" descr="La foto muestra a un empleado que tiene dificultad para encontrar y manipular los materiales en el congelador." title="La Temperatura"/>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78329" y="1611905"/>
            <a:ext cx="5787342" cy="4502552"/>
          </a:xfrm>
        </p:spPr>
      </p:pic>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Box 2"/>
          <p:cNvSpPr txBox="1">
            <a:spLocks noChangeArrowheads="1"/>
          </p:cNvSpPr>
          <p:nvPr/>
        </p:nvSpPr>
        <p:spPr bwMode="auto">
          <a:xfrm>
            <a:off x="457200" y="56388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BB51BCC4-BEB6-4DCF-9204-A5BBDEF5D38F}" type="slidenum">
              <a:rPr lang="en-US" altLang="en-US"/>
              <a:pPr/>
              <a:t>55</a:t>
            </a:fld>
            <a:endParaRPr lang="en-US" altLang="en-US"/>
          </a:p>
        </p:txBody>
      </p:sp>
      <p:pic>
        <p:nvPicPr>
          <p:cNvPr id="125955" name="Picture 8" descr="Se debe evitar llevar la ropa apretada que pueda cortar la circulación, especialmente en las áreas de las manos y los brazos, porque el cuerpo mueve la sangra fuera de estas áreas al centro del cuerpo en los ambientes fríos" title="La Temperatur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1447800"/>
            <a:ext cx="4876800" cy="4565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s-US" altLang="en-US" sz="4000" dirty="0">
                <a:solidFill>
                  <a:srgbClr val="002060"/>
                </a:solidFill>
                <a:latin typeface="Helvetica" panose="020B0604020202020204" pitchFamily="34" charset="0"/>
                <a:cs typeface="Helvetica" panose="020B0604020202020204" pitchFamily="34" charset="0"/>
              </a:rPr>
              <a:t>Factores de Riesgo-La Temperatura</a:t>
            </a:r>
            <a:br>
              <a:rPr lang="es-US" altLang="en-US" sz="4000" dirty="0">
                <a:solidFill>
                  <a:srgbClr val="002060"/>
                </a:solidFill>
                <a:latin typeface="Helvetica" panose="020B0604020202020204" pitchFamily="34" charset="0"/>
                <a:cs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9" descr="La fotografía muestra una empleada que se esta clavando el borde de metal de su estación de trabajo en los músculos de su brazo.&#10;" title="El Estrés por Contac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0850" y="1938338"/>
            <a:ext cx="5365750" cy="421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8004" name="TextBox 2"/>
          <p:cNvSpPr txBox="1">
            <a:spLocks noChangeArrowheads="1"/>
          </p:cNvSpPr>
          <p:nvPr/>
        </p:nvSpPr>
        <p:spPr bwMode="auto">
          <a:xfrm>
            <a:off x="228600" y="59436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D507DF17-D97D-4E57-BC22-4DDF1F7B4CA8}" type="slidenum">
              <a:rPr lang="en-US" altLang="en-US"/>
              <a:pPr/>
              <a:t>56</a:t>
            </a:fld>
            <a:endParaRPr lang="en-US" altLang="en-US"/>
          </a:p>
        </p:txBody>
      </p:sp>
      <p:sp>
        <p:nvSpPr>
          <p:cNvPr id="2" name="Title 1"/>
          <p:cNvSpPr>
            <a:spLocks noGrp="1"/>
          </p:cNvSpPr>
          <p:nvPr>
            <p:ph type="title"/>
          </p:nvPr>
        </p:nvSpPr>
        <p:spPr/>
        <p:txBody>
          <a:bodyPr/>
          <a:lstStyle/>
          <a:p>
            <a:pPr eaLnBrk="1" hangingPunct="1"/>
            <a:r>
              <a:rPr lang="es-US" altLang="en-US" sz="4000" dirty="0">
                <a:solidFill>
                  <a:srgbClr val="002060"/>
                </a:solidFill>
                <a:latin typeface="Helvetica" panose="020B0604020202020204" pitchFamily="34" charset="0"/>
                <a:cs typeface="Helvetica" panose="020B0604020202020204" pitchFamily="34" charset="0"/>
              </a:rPr>
              <a:t>Factores de Riesgo-</a:t>
            </a:r>
            <a:br>
              <a:rPr lang="es-US" altLang="en-US" sz="4000" dirty="0">
                <a:solidFill>
                  <a:srgbClr val="002060"/>
                </a:solidFill>
                <a:latin typeface="Helvetica" panose="020B0604020202020204" pitchFamily="34" charset="0"/>
                <a:cs typeface="Helvetica" panose="020B0604020202020204" pitchFamily="34" charset="0"/>
              </a:rPr>
            </a:br>
            <a:r>
              <a:rPr lang="es-US" altLang="en-US" sz="4000" dirty="0">
                <a:solidFill>
                  <a:srgbClr val="002060"/>
                </a:solidFill>
                <a:latin typeface="Helvetica" panose="020B0604020202020204" pitchFamily="34" charset="0"/>
                <a:cs typeface="Helvetica" panose="020B0604020202020204" pitchFamily="34" charset="0"/>
              </a:rPr>
              <a:t>El Estrés por Contacto</a:t>
            </a:r>
            <a:br>
              <a:rPr lang="es-US" altLang="en-US" sz="4000" dirty="0">
                <a:solidFill>
                  <a:srgbClr val="002060"/>
                </a:solidFill>
                <a:latin typeface="Helvetica" panose="020B0604020202020204" pitchFamily="34" charset="0"/>
                <a:cs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TextBox 2"/>
          <p:cNvSpPr txBox="1">
            <a:spLocks noChangeArrowheads="1"/>
          </p:cNvSpPr>
          <p:nvPr/>
        </p:nvSpPr>
        <p:spPr bwMode="auto">
          <a:xfrm>
            <a:off x="381000" y="61722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70FEDCC-2803-42DD-AB75-8866ACFCD895}" type="slidenum">
              <a:rPr lang="en-US" altLang="en-US"/>
              <a:pPr/>
              <a:t>57</a:t>
            </a:fld>
            <a:endParaRPr lang="en-US" altLang="en-US"/>
          </a:p>
        </p:txBody>
      </p:sp>
      <p:sp>
        <p:nvSpPr>
          <p:cNvPr id="2" name="Title 1"/>
          <p:cNvSpPr>
            <a:spLocks noGrp="1"/>
          </p:cNvSpPr>
          <p:nvPr>
            <p:ph type="title"/>
          </p:nvPr>
        </p:nvSpPr>
        <p:spPr/>
        <p:txBody>
          <a:bodyPr/>
          <a:lstStyle/>
          <a:p>
            <a:pPr eaLnBrk="1" hangingPunct="1"/>
            <a:r>
              <a:rPr lang="es-US" altLang="en-US" sz="3600" dirty="0">
                <a:solidFill>
                  <a:srgbClr val="002060"/>
                </a:solidFill>
                <a:latin typeface="Helvetica" panose="020B0604020202020204" pitchFamily="34" charset="0"/>
                <a:cs typeface="Helvetica" panose="020B0604020202020204" pitchFamily="34" charset="0"/>
              </a:rPr>
              <a:t>Factores de Riesgo-La Solución para el Estrés por Contacto</a:t>
            </a:r>
          </a:p>
        </p:txBody>
      </p:sp>
      <p:pic>
        <p:nvPicPr>
          <p:cNvPr id="4" name="Content Placeholder 3" descr="Es mejor tener los bordes redondeados como la figura inferior ilustra. &#10;" title="Eliminación de aristas afilada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224087" y="1643856"/>
            <a:ext cx="4695825" cy="44386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9" name="Picture 6" descr="Las tijeras manuales son más difíciles de abrir y cerrar; por lo tanto, se requiere una fuerza excesiva para utilizar el instrumento." title="Tijeras manua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981200"/>
            <a:ext cx="3282950" cy="2587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2100" name="Picture 3" descr="Las tijeras ergonómicas de la foto son mucho más fáciles de abrir y cerrar. El instrumento no requiere tanta fuerza." title="Tijeras ergonómica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8600" y="1963738"/>
            <a:ext cx="441325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TextBox 2"/>
          <p:cNvSpPr txBox="1">
            <a:spLocks noChangeArrowheads="1"/>
          </p:cNvSpPr>
          <p:nvPr/>
        </p:nvSpPr>
        <p:spPr bwMode="auto">
          <a:xfrm>
            <a:off x="228600" y="6248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BD38E376-3FB0-437D-83F6-95364D2C24D4}" type="slidenum">
              <a:rPr lang="en-US" altLang="en-US"/>
              <a:pPr/>
              <a:t>58</a:t>
            </a:fld>
            <a:endParaRPr lang="en-US" altLang="en-US"/>
          </a:p>
        </p:txBody>
      </p:sp>
      <p:sp>
        <p:nvSpPr>
          <p:cNvPr id="2" name="Title 1"/>
          <p:cNvSpPr>
            <a:spLocks noGrp="1"/>
          </p:cNvSpPr>
          <p:nvPr>
            <p:ph type="title"/>
          </p:nvPr>
        </p:nvSpPr>
        <p:spPr/>
        <p:txBody>
          <a:bodyPr/>
          <a:lstStyle/>
          <a:p>
            <a:pPr eaLnBrk="1" hangingPunct="1"/>
            <a:r>
              <a:rPr lang="es-US" altLang="en-US" sz="4000" dirty="0">
                <a:solidFill>
                  <a:srgbClr val="002060"/>
                </a:solidFill>
                <a:latin typeface="Helvetica" panose="020B0604020202020204" pitchFamily="34" charset="0"/>
                <a:cs typeface="Helvetica" panose="020B0604020202020204" pitchFamily="34" charset="0"/>
              </a:rPr>
              <a:t>Factores de Riesgo-</a:t>
            </a:r>
            <a:br>
              <a:rPr lang="es-US" altLang="en-US" sz="4000" dirty="0">
                <a:solidFill>
                  <a:srgbClr val="002060"/>
                </a:solidFill>
                <a:latin typeface="Helvetica" panose="020B0604020202020204" pitchFamily="34" charset="0"/>
                <a:cs typeface="Helvetica" panose="020B0604020202020204" pitchFamily="34" charset="0"/>
              </a:rPr>
            </a:br>
            <a:r>
              <a:rPr lang="es-US" altLang="en-US" sz="4000" dirty="0">
                <a:solidFill>
                  <a:srgbClr val="002060"/>
                </a:solidFill>
                <a:latin typeface="Helvetica" panose="020B0604020202020204" pitchFamily="34" charset="0"/>
                <a:cs typeface="Helvetica" panose="020B0604020202020204" pitchFamily="34" charset="0"/>
              </a:rPr>
              <a:t>El Estrés por </a:t>
            </a:r>
            <a:r>
              <a:rPr lang="es-US" altLang="en-US" sz="4000" dirty="0" smtClean="0">
                <a:solidFill>
                  <a:srgbClr val="002060"/>
                </a:solidFill>
                <a:latin typeface="Helvetica" panose="020B0604020202020204" pitchFamily="34" charset="0"/>
                <a:cs typeface="Helvetica" panose="020B0604020202020204" pitchFamily="34" charset="0"/>
              </a:rPr>
              <a:t>Contacto </a:t>
            </a:r>
            <a:r>
              <a:rPr lang="en-US" altLang="en-US" sz="4000" dirty="0">
                <a:solidFill>
                  <a:srgbClr val="002060"/>
                </a:solidFill>
                <a:latin typeface="Helvetica" panose="020B0604020202020204" pitchFamily="34" charset="0"/>
                <a:cs typeface="Helvetica" panose="020B0604020202020204" pitchFamily="34" charset="0"/>
              </a:rPr>
              <a:t/>
            </a:r>
            <a:br>
              <a:rPr lang="en-US" altLang="en-US" sz="4000" dirty="0">
                <a:solidFill>
                  <a:srgbClr val="002060"/>
                </a:solidFill>
                <a:latin typeface="Helvetica" panose="020B0604020202020204" pitchFamily="34" charset="0"/>
                <a:cs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15" descr="Obsérvese que la herramienta eléctrica para cortar cuellos (la foto a la izquierda) que se usa para el procesamiento de pavos es contrabalanceada para apoyar el peso de la herramienta.  Los gatillos de las herramientas deben permitir el uso de tres o más dedos para reducir la probabilidad de desarrollar un trastorno doloroso que se llama dedo en gatillo (Trigger Finger). &#10;" title="El Estrés por Contac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133600"/>
            <a:ext cx="3810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16" descr="Además de reducir la fuerza, los cortadores eléctricos también pueden reducir el estrés por contacto en los dedos.  " title="El Estrés por Contact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2133600"/>
            <a:ext cx="36576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4149" name="TextBox 2"/>
          <p:cNvSpPr txBox="1">
            <a:spLocks noChangeArrowheads="1"/>
          </p:cNvSpPr>
          <p:nvPr/>
        </p:nvSpPr>
        <p:spPr bwMode="auto">
          <a:xfrm>
            <a:off x="304800" y="61722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46F9A28-074C-4F3F-AE3B-E10A01A13986}" type="slidenum">
              <a:rPr lang="en-US" altLang="en-US"/>
              <a:pPr/>
              <a:t>59</a:t>
            </a:fld>
            <a:endParaRPr lang="en-US" altLang="en-US"/>
          </a:p>
        </p:txBody>
      </p:sp>
      <p:sp>
        <p:nvSpPr>
          <p:cNvPr id="2" name="Title 1"/>
          <p:cNvSpPr>
            <a:spLocks noGrp="1"/>
          </p:cNvSpPr>
          <p:nvPr>
            <p:ph type="title"/>
          </p:nvPr>
        </p:nvSpPr>
        <p:spPr/>
        <p:txBody>
          <a:bodyPr/>
          <a:lstStyle/>
          <a:p>
            <a:r>
              <a:rPr lang="es-US" altLang="en-US" sz="4000" dirty="0">
                <a:solidFill>
                  <a:srgbClr val="002060"/>
                </a:solidFill>
                <a:latin typeface="Helvetica" panose="020B0604020202020204" pitchFamily="34" charset="0"/>
                <a:cs typeface="Helvetica" panose="020B0604020202020204" pitchFamily="34" charset="0"/>
              </a:rPr>
              <a:t>Factores de Riesgo-</a:t>
            </a:r>
            <a:br>
              <a:rPr lang="es-US" altLang="en-US" sz="4000" dirty="0">
                <a:solidFill>
                  <a:srgbClr val="002060"/>
                </a:solidFill>
                <a:latin typeface="Helvetica" panose="020B0604020202020204" pitchFamily="34" charset="0"/>
                <a:cs typeface="Helvetica" panose="020B0604020202020204" pitchFamily="34" charset="0"/>
              </a:rPr>
            </a:br>
            <a:r>
              <a:rPr lang="es-US" altLang="en-US" sz="4000" dirty="0">
                <a:solidFill>
                  <a:srgbClr val="002060"/>
                </a:solidFill>
                <a:latin typeface="Helvetica" panose="020B0604020202020204" pitchFamily="34" charset="0"/>
                <a:cs typeface="Helvetica" panose="020B0604020202020204" pitchFamily="34" charset="0"/>
              </a:rPr>
              <a:t>El Estrés por Contacto</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Adecuando el Trabajo"/>
          <p:cNvSpPr>
            <a:spLocks noGrp="1"/>
          </p:cNvSpPr>
          <p:nvPr>
            <p:ph type="title"/>
          </p:nvPr>
        </p:nvSpPr>
        <p:spPr/>
        <p:txBody>
          <a:bodyPr/>
          <a:lstStyle/>
          <a:p>
            <a:r>
              <a:rPr lang="es-US" sz="4400" dirty="0">
                <a:solidFill>
                  <a:srgbClr val="4BACC6">
                    <a:lumMod val="50000"/>
                  </a:srgbClr>
                </a:solidFill>
              </a:rPr>
              <a:t>Adecuando el Trabajo al </a:t>
            </a:r>
            <a:r>
              <a:rPr lang="es-US" sz="4400" dirty="0" smtClean="0">
                <a:solidFill>
                  <a:srgbClr val="4BACC6">
                    <a:lumMod val="50000"/>
                  </a:srgbClr>
                </a:solidFill>
              </a:rPr>
              <a:t>Trabajador </a:t>
            </a:r>
            <a:endParaRPr lang="en-US" dirty="0"/>
          </a:p>
        </p:txBody>
      </p:sp>
      <p:pic>
        <p:nvPicPr>
          <p:cNvPr id="4" name="Content Placeholder 3" descr="La foto demuestra otra manera para pensar en cómo adecuar el trabajo al PPE (equipo de protección personal).  El empleado lleva dos tipos de guantes.  &#10;" title="Adecuando de Trabajo"/>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77528" y="1600200"/>
            <a:ext cx="6788944" cy="4525963"/>
          </a:xfrm>
        </p:spPr>
      </p:pic>
      <p:sp>
        <p:nvSpPr>
          <p:cNvPr id="3" name="TextBox 2"/>
          <p:cNvSpPr txBox="1"/>
          <p:nvPr/>
        </p:nvSpPr>
        <p:spPr>
          <a:xfrm>
            <a:off x="457200" y="6324600"/>
            <a:ext cx="533400" cy="400110"/>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21635153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es-US" altLang="en-US" sz="4000" dirty="0">
                <a:solidFill>
                  <a:srgbClr val="002060"/>
                </a:solidFill>
                <a:latin typeface="Helvetica" panose="020B0604020202020204" pitchFamily="34" charset="0"/>
              </a:rPr>
              <a:t>¿Qu</a:t>
            </a:r>
            <a:r>
              <a:rPr lang="es-US" altLang="es-US" sz="4000" dirty="0">
                <a:solidFill>
                  <a:srgbClr val="002060"/>
                </a:solidFill>
                <a:latin typeface="Helvetica" panose="020B0604020202020204" pitchFamily="34" charset="0"/>
                <a:cs typeface="Helvetica" panose="020B0604020202020204" pitchFamily="34" charset="0"/>
              </a:rPr>
              <a:t>é</a:t>
            </a:r>
            <a:r>
              <a:rPr lang="es-US" altLang="en-US" sz="4000" dirty="0">
                <a:solidFill>
                  <a:srgbClr val="002060"/>
                </a:solidFill>
                <a:latin typeface="Helvetica" panose="020B0604020202020204" pitchFamily="34" charset="0"/>
              </a:rPr>
              <a:t> puede hacer Ud. para ayudar?</a:t>
            </a:r>
          </a:p>
        </p:txBody>
      </p:sp>
      <p:sp>
        <p:nvSpPr>
          <p:cNvPr id="136194" name="Rectangle 3"/>
          <p:cNvSpPr>
            <a:spLocks noGrp="1"/>
          </p:cNvSpPr>
          <p:nvPr>
            <p:ph idx="1"/>
          </p:nvPr>
        </p:nvSpPr>
        <p:spPr/>
        <p:txBody>
          <a:bodyPr lIns="91440" tIns="45720" rIns="91440" bIns="45720"/>
          <a:lstStyle/>
          <a:p>
            <a:pPr eaLnBrk="1" hangingPunct="1">
              <a:lnSpc>
                <a:spcPct val="90000"/>
              </a:lnSpc>
            </a:pPr>
            <a:r>
              <a:rPr lang="es-US" altLang="en-US" sz="2800" dirty="0" smtClean="0">
                <a:solidFill>
                  <a:schemeClr val="tx2"/>
                </a:solidFill>
                <a:latin typeface="Helvetica" panose="020B0604020202020204" pitchFamily="34" charset="0"/>
              </a:rPr>
              <a:t>Ser consciente de lo que ocurre en su área de trabajo.</a:t>
            </a:r>
          </a:p>
          <a:p>
            <a:pPr eaLnBrk="1" hangingPunct="1">
              <a:lnSpc>
                <a:spcPct val="90000"/>
              </a:lnSpc>
            </a:pPr>
            <a:r>
              <a:rPr lang="es-US" altLang="en-US" sz="2800" dirty="0" smtClean="0">
                <a:solidFill>
                  <a:schemeClr val="tx2"/>
                </a:solidFill>
                <a:latin typeface="Helvetica" panose="020B0604020202020204" pitchFamily="34" charset="0"/>
              </a:rPr>
              <a:t>Ir al supervisor con preguntas o preocupaciones.</a:t>
            </a:r>
          </a:p>
          <a:p>
            <a:pPr eaLnBrk="1" hangingPunct="1">
              <a:lnSpc>
                <a:spcPct val="90000"/>
              </a:lnSpc>
            </a:pPr>
            <a:r>
              <a:rPr lang="es-US" altLang="en-US" sz="2800" dirty="0" smtClean="0">
                <a:solidFill>
                  <a:schemeClr val="tx2"/>
                </a:solidFill>
                <a:latin typeface="Helvetica" panose="020B0604020202020204" pitchFamily="34" charset="0"/>
              </a:rPr>
              <a:t>Pensar en cómo podrá mejorar su lugar de trabajo y comparar sus ideas con el equipo de seguridad.</a:t>
            </a:r>
          </a:p>
          <a:p>
            <a:pPr eaLnBrk="1" hangingPunct="1">
              <a:lnSpc>
                <a:spcPct val="90000"/>
              </a:lnSpc>
            </a:pPr>
            <a:r>
              <a:rPr lang="es-US" altLang="en-US" sz="2800" dirty="0" smtClean="0">
                <a:solidFill>
                  <a:schemeClr val="tx2"/>
                </a:solidFill>
                <a:latin typeface="Helvetica" panose="020B0604020202020204" pitchFamily="34" charset="0"/>
              </a:rPr>
              <a:t>Reportar cualquier síntoma al supervisor o a personas del equipo de seguridad.</a:t>
            </a:r>
          </a:p>
          <a:p>
            <a:pPr eaLnBrk="1" hangingPunct="1">
              <a:lnSpc>
                <a:spcPct val="90000"/>
              </a:lnSpc>
            </a:pPr>
            <a:r>
              <a:rPr lang="es-US" altLang="en-US" sz="2800" dirty="0" smtClean="0">
                <a:solidFill>
                  <a:schemeClr val="tx2"/>
                </a:solidFill>
                <a:latin typeface="Helvetica" panose="020B0604020202020204" pitchFamily="34" charset="0"/>
              </a:rPr>
              <a:t>Ser colaborador en su equipo.</a:t>
            </a:r>
          </a:p>
        </p:txBody>
      </p:sp>
      <p:sp>
        <p:nvSpPr>
          <p:cNvPr id="136196" name="TextBox 2"/>
          <p:cNvSpPr txBox="1">
            <a:spLocks noChangeArrowheads="1"/>
          </p:cNvSpPr>
          <p:nvPr/>
        </p:nvSpPr>
        <p:spPr bwMode="auto">
          <a:xfrm>
            <a:off x="457200" y="61722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B010834C-22D5-4C51-9384-7B99A5895BF9}" type="slidenum">
              <a:rPr lang="en-US" altLang="en-US"/>
              <a:pPr/>
              <a:t>60</a:t>
            </a:fld>
            <a:endParaRPr lang="en-US" altLang="en-US"/>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762000" y="242888"/>
            <a:ext cx="7467600" cy="808037"/>
          </a:xfrm>
        </p:spPr>
        <p:txBody>
          <a:bodyPr/>
          <a:lstStyle/>
          <a:p>
            <a:pPr algn="ctr"/>
            <a:r>
              <a:rPr lang="es-US" altLang="en-US" sz="4000" smtClean="0">
                <a:solidFill>
                  <a:schemeClr val="tx2"/>
                </a:solidFill>
                <a:latin typeface="Helvetica" panose="020B0604020202020204" pitchFamily="34" charset="0"/>
              </a:rPr>
              <a:t/>
            </a:r>
            <a:br>
              <a:rPr lang="es-US" altLang="en-US" sz="4000" smtClean="0">
                <a:solidFill>
                  <a:schemeClr val="tx2"/>
                </a:solidFill>
                <a:latin typeface="Helvetica" panose="020B0604020202020204" pitchFamily="34" charset="0"/>
              </a:rPr>
            </a:br>
            <a:r>
              <a:rPr lang="es-US" altLang="en-US" sz="4400" smtClean="0">
                <a:solidFill>
                  <a:srgbClr val="002060"/>
                </a:solidFill>
                <a:latin typeface="Helvetica" panose="020B0604020202020204" pitchFamily="34" charset="0"/>
              </a:rPr>
              <a:t>¿Qu</a:t>
            </a:r>
            <a:r>
              <a:rPr lang="es-US" altLang="es-US" sz="4400" smtClean="0">
                <a:solidFill>
                  <a:srgbClr val="002060"/>
                </a:solidFill>
                <a:latin typeface="Helvetica" panose="020B0604020202020204" pitchFamily="34" charset="0"/>
                <a:cs typeface="Helvetica" panose="020B0604020202020204" pitchFamily="34" charset="0"/>
              </a:rPr>
              <a:t>é</a:t>
            </a:r>
            <a:r>
              <a:rPr lang="es-US" altLang="en-US" sz="4400" smtClean="0">
                <a:solidFill>
                  <a:srgbClr val="002060"/>
                </a:solidFill>
                <a:latin typeface="Helvetica" panose="020B0604020202020204" pitchFamily="34" charset="0"/>
              </a:rPr>
              <a:t> necesita saber usted?</a:t>
            </a:r>
            <a:r>
              <a:rPr lang="en-US" altLang="en-US" sz="4000" smtClean="0">
                <a:solidFill>
                  <a:schemeClr val="tx2"/>
                </a:solidFill>
                <a:latin typeface="Helvetica" panose="020B0604020202020204" pitchFamily="34" charset="0"/>
              </a:rPr>
              <a:t/>
            </a:r>
            <a:br>
              <a:rPr lang="en-US" altLang="en-US" sz="4000" smtClean="0">
                <a:solidFill>
                  <a:schemeClr val="tx2"/>
                </a:solidFill>
                <a:latin typeface="Helvetica" panose="020B0604020202020204" pitchFamily="34" charset="0"/>
              </a:rPr>
            </a:br>
            <a:endParaRPr lang="en-US" altLang="en-US" smtClean="0"/>
          </a:p>
        </p:txBody>
      </p:sp>
      <p:sp>
        <p:nvSpPr>
          <p:cNvPr id="140291" name="Content Placeholder 2" descr="Prevención de los Trastornos Musculoesqueléticos en el Procesamiento Avícola.&#10;" title="Publicacion de NIOSH">
            <a:extLst/>
          </p:cNvPr>
          <p:cNvSpPr>
            <a:spLocks noGrp="1"/>
          </p:cNvSpPr>
          <p:nvPr>
            <p:ph idx="1"/>
          </p:nvPr>
        </p:nvSpPr>
        <p:spPr>
          <a:xfrm>
            <a:off x="228600" y="1143000"/>
            <a:ext cx="8458200" cy="4983163"/>
          </a:xfrm>
        </p:spPr>
        <p:txBody>
          <a:bodyPr/>
          <a:lstStyle/>
          <a:p>
            <a:pPr>
              <a:spcBef>
                <a:spcPts val="0"/>
              </a:spcBef>
              <a:defRPr/>
            </a:pPr>
            <a:r>
              <a:rPr lang="es-US" altLang="es-US" sz="2400" dirty="0"/>
              <a:t>Aprender el uso correcto del equipamiento, herramientas, y  controles de la maquinaria;</a:t>
            </a:r>
            <a:br>
              <a:rPr lang="es-US" altLang="es-US" sz="2400" dirty="0"/>
            </a:br>
            <a:r>
              <a:rPr lang="es-US" altLang="es-US" sz="2400" dirty="0"/>
              <a:t> </a:t>
            </a:r>
          </a:p>
          <a:p>
            <a:pPr marL="0">
              <a:spcBef>
                <a:spcPts val="0"/>
              </a:spcBef>
              <a:spcAft>
                <a:spcPts val="1550"/>
              </a:spcAft>
              <a:defRPr/>
            </a:pPr>
            <a:r>
              <a:rPr lang="es-US" altLang="es-US" sz="2400" dirty="0"/>
              <a:t>Identificar los síntomas tempranos de un MSD (un desorden                                          </a:t>
            </a:r>
            <a:br>
              <a:rPr lang="es-US" altLang="es-US" sz="2400" dirty="0"/>
            </a:br>
            <a:r>
              <a:rPr lang="es-US" altLang="es-US" sz="2400" dirty="0"/>
              <a:t>     musculoesquelético)  y la importancia de reportarlos temprano;</a:t>
            </a:r>
          </a:p>
          <a:p>
            <a:pPr>
              <a:spcBef>
                <a:spcPts val="0"/>
              </a:spcBef>
              <a:spcAft>
                <a:spcPts val="0"/>
              </a:spcAft>
              <a:defRPr/>
            </a:pPr>
            <a:r>
              <a:rPr lang="es-US" altLang="es-US" sz="2400" dirty="0"/>
              <a:t>Aprender los procedimientos para reportar lesiones y enfermedades en el trabajo;</a:t>
            </a:r>
            <a:br>
              <a:rPr lang="es-US" altLang="es-US" sz="2400" dirty="0"/>
            </a:br>
            <a:endParaRPr lang="es-US" altLang="es-US" sz="2400" dirty="0"/>
          </a:p>
          <a:p>
            <a:pPr>
              <a:spcBef>
                <a:spcPts val="0"/>
              </a:spcBef>
              <a:spcAft>
                <a:spcPts val="0"/>
              </a:spcAft>
              <a:defRPr/>
            </a:pPr>
            <a:r>
              <a:rPr lang="es-US" altLang="es-US" sz="2400" dirty="0"/>
              <a:t>Aprender el proceso ergonómico y de seguridad de la compañía;</a:t>
            </a:r>
            <a:br>
              <a:rPr lang="es-US" altLang="es-US" sz="2400" dirty="0"/>
            </a:br>
            <a:r>
              <a:rPr lang="es-US" altLang="es-US" sz="2400" dirty="0"/>
              <a:t>Aprender cómo identificar los factores de riesgo ergonómicos; y</a:t>
            </a:r>
            <a:br>
              <a:rPr lang="es-US" altLang="es-US" sz="2400" dirty="0"/>
            </a:br>
            <a:endParaRPr lang="es-US" altLang="es-US" sz="2400" dirty="0"/>
          </a:p>
          <a:p>
            <a:pPr>
              <a:spcBef>
                <a:spcPts val="0"/>
              </a:spcBef>
              <a:spcAft>
                <a:spcPts val="0"/>
              </a:spcAft>
              <a:defRPr/>
            </a:pPr>
            <a:r>
              <a:rPr lang="es-US" altLang="es-US" sz="2400" dirty="0"/>
              <a:t>Aprender el proceso para reportar preocupaciones ergonómicas y para dar comentarios al empleador.</a:t>
            </a:r>
            <a:endParaRPr lang="en-US" altLang="en-US" sz="2400" dirty="0"/>
          </a:p>
        </p:txBody>
      </p:sp>
      <p:sp>
        <p:nvSpPr>
          <p:cNvPr id="138244" name="TextBox 2"/>
          <p:cNvSpPr txBox="1">
            <a:spLocks noChangeArrowheads="1"/>
          </p:cNvSpPr>
          <p:nvPr/>
        </p:nvSpPr>
        <p:spPr bwMode="auto">
          <a:xfrm>
            <a:off x="457200" y="6126163"/>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958BEAF-E2FD-49BF-A8D8-7D30250B1DE9}" type="slidenum">
              <a:rPr lang="en-US" altLang="en-US"/>
              <a:pPr/>
              <a:t>61</a:t>
            </a:fld>
            <a:endParaRPr lang="en-US"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s-US" altLang="en-US" smtClean="0"/>
              <a:t>¿Qu</a:t>
            </a:r>
            <a:r>
              <a:rPr lang="es-US" altLang="es-US" smtClean="0"/>
              <a:t>é</a:t>
            </a:r>
            <a:r>
              <a:rPr lang="es-US" altLang="en-US" smtClean="0"/>
              <a:t> necesita saber usted?</a:t>
            </a:r>
            <a:r>
              <a:rPr lang="en-US" altLang="en-US" smtClean="0"/>
              <a:t/>
            </a:r>
            <a:br>
              <a:rPr lang="en-US" altLang="en-US" smtClean="0"/>
            </a:br>
            <a:endParaRPr lang="en-US" altLang="en-US" smtClean="0"/>
          </a:p>
        </p:txBody>
      </p:sp>
      <p:sp>
        <p:nvSpPr>
          <p:cNvPr id="140291" name="Content Placeholder 2" descr="Prevención de los Trastornos Musculoesqueléticos en el Procesamiento Avícola&#10;" title="Publication de NIOSH"/>
          <p:cNvSpPr>
            <a:spLocks noGrp="1"/>
          </p:cNvSpPr>
          <p:nvPr>
            <p:ph idx="1"/>
          </p:nvPr>
        </p:nvSpPr>
        <p:spPr/>
        <p:txBody>
          <a:bodyPr/>
          <a:lstStyle/>
          <a:p>
            <a:r>
              <a:rPr lang="es-US" altLang="en-US" smtClean="0"/>
              <a:t>El cuidado apropiado, el uso, y las técnicas de afilar y manipular los cuchillos y las tijeras;</a:t>
            </a:r>
            <a:endParaRPr lang="en-US" altLang="en-US" smtClean="0"/>
          </a:p>
          <a:p>
            <a:r>
              <a:rPr lang="en-US" altLang="en-US" smtClean="0"/>
              <a:t>E</a:t>
            </a:r>
            <a:r>
              <a:rPr lang="es-US" altLang="en-US" smtClean="0"/>
              <a:t>l uso de cualquier herramienta o aparato especial;</a:t>
            </a:r>
          </a:p>
          <a:p>
            <a:r>
              <a:rPr lang="es-US" altLang="en-US" smtClean="0"/>
              <a:t>El uso del equipamiento de seguridad, incluyendo equipo de protección personal (PPE),  como se relaciona con la prevención de los desordenes musculoesqueléticos (tal como el tamaño adecuado de los guantes);</a:t>
            </a:r>
          </a:p>
          <a:p>
            <a:r>
              <a:rPr lang="es-US" altLang="en-US" smtClean="0"/>
              <a:t>El uso de técnicas apropiadas para levantar peso; y</a:t>
            </a:r>
          </a:p>
          <a:p>
            <a:r>
              <a:rPr lang="es-US" altLang="en-US" smtClean="0"/>
              <a:t>El uso de puestos y plataformas ergonómicos</a:t>
            </a:r>
            <a:endParaRPr lang="es-US" altLang="en-US" dirty="0" smtClean="0"/>
          </a:p>
        </p:txBody>
      </p:sp>
      <p:sp>
        <p:nvSpPr>
          <p:cNvPr id="140292" name="TextBox 2"/>
          <p:cNvSpPr txBox="1">
            <a:spLocks noChangeArrowheads="1"/>
          </p:cNvSpPr>
          <p:nvPr/>
        </p:nvSpPr>
        <p:spPr bwMode="auto">
          <a:xfrm>
            <a:off x="609600" y="59436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9E600AB4-CFDD-43F4-A003-A12687AA60D0}" type="slidenum">
              <a:rPr lang="en-US" altLang="en-US"/>
              <a:pPr/>
              <a:t>62</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La foto a la izquierda muestra una sierra circular que se usa para la operación de cortar." title="Hacendo el Trabajo mas Fac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7124" y="2057400"/>
            <a:ext cx="6264275" cy="3733800"/>
          </a:xfrm>
          <a:prstGeom prst="rect">
            <a:avLst/>
          </a:prstGeom>
          <a:noFill/>
          <a:ln w="9525">
            <a:solidFill>
              <a:srgbClr val="4F6853"/>
            </a:solidFill>
            <a:miter lim="800000"/>
            <a:headEnd/>
            <a:tailEnd/>
          </a:ln>
          <a:extLst>
            <a:ext uri="{909E8E84-426E-40DD-AFC4-6F175D3DCCD1}">
              <a14:hiddenFill xmlns:a14="http://schemas.microsoft.com/office/drawing/2010/main">
                <a:solidFill>
                  <a:srgbClr val="FFFFFF"/>
                </a:solidFill>
              </a14:hiddenFill>
            </a:ext>
          </a:extLst>
        </p:spPr>
      </p:pic>
      <p:sp>
        <p:nvSpPr>
          <p:cNvPr id="27653" name="TextBox 2"/>
          <p:cNvSpPr txBox="1">
            <a:spLocks noChangeArrowheads="1"/>
          </p:cNvSpPr>
          <p:nvPr/>
        </p:nvSpPr>
        <p:spPr bwMode="auto">
          <a:xfrm>
            <a:off x="169863" y="6019800"/>
            <a:ext cx="42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E9EE4FB-E0A3-4D3F-9474-3B183034B6FD}" type="slidenum">
              <a:rPr lang="en-US" altLang="en-US"/>
              <a:pPr/>
              <a:t>7</a:t>
            </a:fld>
            <a:endParaRPr lang="en-US" altLang="en-US"/>
          </a:p>
        </p:txBody>
      </p:sp>
      <p:sp>
        <p:nvSpPr>
          <p:cNvPr id="3" name="Title 2"/>
          <p:cNvSpPr>
            <a:spLocks noGrp="1"/>
          </p:cNvSpPr>
          <p:nvPr>
            <p:ph type="title"/>
          </p:nvPr>
        </p:nvSpPr>
        <p:spPr/>
        <p:txBody>
          <a:bodyPr/>
          <a:lstStyle/>
          <a:p>
            <a:r>
              <a:rPr lang="es-US" altLang="en-US" sz="4000" dirty="0">
                <a:solidFill>
                  <a:schemeClr val="accent5">
                    <a:lumMod val="50000"/>
                  </a:schemeClr>
                </a:solidFill>
                <a:latin typeface="Helvetica" panose="020B0604020202020204" pitchFamily="34" charset="0"/>
              </a:rPr>
              <a:t>Haciendo el Trabajo más Fácil </a:t>
            </a:r>
            <a:r>
              <a:rPr lang="es-US" altLang="en-US" sz="4000" dirty="0">
                <a:solidFill>
                  <a:schemeClr val="tx2"/>
                </a:solidFill>
                <a:latin typeface="Helvetica" panose="020B0604020202020204" pitchFamily="34" charset="0"/>
              </a:rPr>
              <a:t/>
            </a:r>
            <a:br>
              <a:rPr lang="es-US" altLang="en-US" sz="4000" dirty="0">
                <a:solidFill>
                  <a:schemeClr val="tx2"/>
                </a:solidFill>
                <a:latin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En las fotos de arriba verás dos tipos de tijeras.  El primer tipo es un par típico de tijeras manuales que dependen de una persona para abrir y cerrarlas." title="Haciendo el Trabajo más Fácil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1524000"/>
            <a:ext cx="2667000" cy="4114800"/>
          </a:xfrm>
          <a:prstGeom prst="rect">
            <a:avLst/>
          </a:prstGeom>
          <a:noFill/>
          <a:ln w="9525">
            <a:solidFill>
              <a:srgbClr val="4F6853"/>
            </a:solidFill>
            <a:miter lim="800000"/>
            <a:headEnd/>
            <a:tailEnd/>
          </a:ln>
          <a:extLst>
            <a:ext uri="{909E8E84-426E-40DD-AFC4-6F175D3DCCD1}">
              <a14:hiddenFill xmlns:a14="http://schemas.microsoft.com/office/drawing/2010/main">
                <a:solidFill>
                  <a:srgbClr val="FFFFFF"/>
                </a:solidFill>
              </a14:hiddenFill>
            </a:ext>
          </a:extLst>
        </p:spPr>
      </p:pic>
      <p:pic>
        <p:nvPicPr>
          <p:cNvPr id="29699" name="Picture 7" descr="Aún se usan en la industria avícola.  El par a la derecha es un par de tijeras neumáticas.  " title="Haciendo el Trabajo más Fácil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1524000"/>
            <a:ext cx="2667000" cy="4114800"/>
          </a:xfrm>
          <a:prstGeom prst="rect">
            <a:avLst/>
          </a:prstGeom>
          <a:noFill/>
          <a:ln w="9525">
            <a:solidFill>
              <a:srgbClr val="4F6853"/>
            </a:solidFill>
            <a:miter lim="800000"/>
            <a:headEnd/>
            <a:tailEnd/>
          </a:ln>
          <a:extLst>
            <a:ext uri="{909E8E84-426E-40DD-AFC4-6F175D3DCCD1}">
              <a14:hiddenFill xmlns:a14="http://schemas.microsoft.com/office/drawing/2010/main">
                <a:solidFill>
                  <a:srgbClr val="FFFFFF"/>
                </a:solidFill>
              </a14:hiddenFill>
            </a:ext>
          </a:extLst>
        </p:spPr>
      </p:pic>
      <p:sp>
        <p:nvSpPr>
          <p:cNvPr id="29701" name="TextBox 2"/>
          <p:cNvSpPr txBox="1">
            <a:spLocks noChangeArrowheads="1"/>
          </p:cNvSpPr>
          <p:nvPr/>
        </p:nvSpPr>
        <p:spPr bwMode="auto">
          <a:xfrm>
            <a:off x="228600" y="60198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771F7D91-D9F3-44F1-973B-81DEA0B45E71}" type="slidenum">
              <a:rPr lang="en-US" altLang="en-US"/>
              <a:pPr/>
              <a:t>8</a:t>
            </a:fld>
            <a:endParaRPr lang="en-US" altLang="en-US"/>
          </a:p>
        </p:txBody>
      </p:sp>
      <p:sp>
        <p:nvSpPr>
          <p:cNvPr id="2" name="Title 1"/>
          <p:cNvSpPr>
            <a:spLocks noGrp="1"/>
          </p:cNvSpPr>
          <p:nvPr>
            <p:ph type="title"/>
          </p:nvPr>
        </p:nvSpPr>
        <p:spPr>
          <a:xfrm>
            <a:off x="647700" y="152400"/>
            <a:ext cx="8229600" cy="1143000"/>
          </a:xfrm>
        </p:spPr>
        <p:txBody>
          <a:bodyPr/>
          <a:lstStyle/>
          <a:p>
            <a:pPr lvl="0" defTabSz="914400" eaLnBrk="1" hangingPunct="1">
              <a:defRPr/>
            </a:pPr>
            <a:r>
              <a:rPr lang="es-US" altLang="en-US" sz="4400" dirty="0">
                <a:solidFill>
                  <a:srgbClr val="4BACC6">
                    <a:lumMod val="50000"/>
                  </a:srgbClr>
                </a:solidFill>
                <a:latin typeface="Helvetica" panose="020B0604020202020204" pitchFamily="34" charset="0"/>
                <a:ea typeface="+mn-ea"/>
                <a:cs typeface="+mn-cs"/>
              </a:rPr>
              <a:t>Haciendo el Trabajo más Fácil </a:t>
            </a:r>
            <a:endParaRPr lang="es-US" altLang="en-US" sz="4400" dirty="0">
              <a:solidFill>
                <a:srgbClr val="1F497D"/>
              </a:solidFill>
              <a:latin typeface="Helvetica" panose="020B0604020202020204" pitchFamily="34"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descr="La foto a la izquierda demuestra iluminación inadecuada en la línea de producción." title="Iluminacion inadecuada"/>
          <p:cNvPicPr>
            <a:picLocks noChangeAspect="1" noChangeArrowheads="1"/>
          </p:cNvPicPr>
          <p:nvPr/>
        </p:nvPicPr>
        <p:blipFill>
          <a:blip r:embed="rId3" cstate="email">
            <a:lum bright="-44000" contrast="-52000"/>
            <a:extLst>
              <a:ext uri="{28A0092B-C50C-407E-A947-70E740481C1C}">
                <a14:useLocalDpi xmlns:a14="http://schemas.microsoft.com/office/drawing/2010/main"/>
              </a:ext>
            </a:extLst>
          </a:blip>
          <a:srcRect/>
          <a:stretch>
            <a:fillRect/>
          </a:stretch>
        </p:blipFill>
        <p:spPr bwMode="auto">
          <a:xfrm>
            <a:off x="609600" y="1828800"/>
            <a:ext cx="3886200" cy="2916238"/>
          </a:xfrm>
          <a:prstGeom prst="rect">
            <a:avLst/>
          </a:prstGeom>
          <a:solidFill>
            <a:srgbClr val="96C49C"/>
          </a:solidFill>
          <a:ln w="9525">
            <a:solidFill>
              <a:srgbClr val="4F6853"/>
            </a:solidFill>
            <a:miter lim="800000"/>
            <a:headEnd/>
            <a:tailEnd/>
          </a:ln>
        </p:spPr>
      </p:pic>
      <p:pic>
        <p:nvPicPr>
          <p:cNvPr id="31747" name="Picture 4" descr="La foto a la derecha demuestra iluminación adecuada en la línea de producción.  Los empleados están cortando los pollos en las dos fotos.&#10;" title="Iluminacion adecuad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828800"/>
            <a:ext cx="3886200" cy="2916238"/>
          </a:xfrm>
          <a:prstGeom prst="rect">
            <a:avLst/>
          </a:prstGeom>
          <a:solidFill>
            <a:srgbClr val="96C49C"/>
          </a:solidFill>
          <a:ln w="9525">
            <a:solidFill>
              <a:srgbClr val="4F6853"/>
            </a:solidFill>
            <a:miter lim="800000"/>
            <a:headEnd/>
            <a:tailEnd/>
          </a:ln>
        </p:spPr>
      </p:pic>
      <p:sp>
        <p:nvSpPr>
          <p:cNvPr id="31748" name="Text Box 5"/>
          <p:cNvSpPr txBox="1">
            <a:spLocks noChangeArrowheads="1"/>
          </p:cNvSpPr>
          <p:nvPr/>
        </p:nvSpPr>
        <p:spPr bwMode="auto">
          <a:xfrm>
            <a:off x="590550" y="4724400"/>
            <a:ext cx="3886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s-US" altLang="en-US" sz="2400" dirty="0">
                <a:solidFill>
                  <a:schemeClr val="tx2"/>
                </a:solidFill>
                <a:latin typeface="Helvetica" panose="020B0604020202020204" pitchFamily="34" charset="0"/>
              </a:rPr>
              <a:t>Iluminación inadecuada</a:t>
            </a:r>
          </a:p>
        </p:txBody>
      </p:sp>
      <p:sp>
        <p:nvSpPr>
          <p:cNvPr id="31749" name="Text Box 6"/>
          <p:cNvSpPr txBox="1">
            <a:spLocks noChangeArrowheads="1"/>
          </p:cNvSpPr>
          <p:nvPr/>
        </p:nvSpPr>
        <p:spPr bwMode="auto">
          <a:xfrm>
            <a:off x="4876800" y="4724400"/>
            <a:ext cx="3886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s-US" altLang="en-US" sz="2400">
                <a:solidFill>
                  <a:schemeClr val="tx2"/>
                </a:solidFill>
                <a:latin typeface="Helvetica" panose="020B0604020202020204" pitchFamily="34" charset="0"/>
              </a:rPr>
              <a:t>Iluminación adecuada</a:t>
            </a:r>
          </a:p>
        </p:txBody>
      </p:sp>
      <p:sp>
        <p:nvSpPr>
          <p:cNvPr id="31751" name="TextBox 2"/>
          <p:cNvSpPr txBox="1">
            <a:spLocks noChangeArrowheads="1"/>
          </p:cNvSpPr>
          <p:nvPr/>
        </p:nvSpPr>
        <p:spPr bwMode="auto">
          <a:xfrm>
            <a:off x="304800" y="59436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85D09C9-041B-4994-AF72-47A1CBF603F0}" type="slidenum">
              <a:rPr lang="en-US" altLang="en-US"/>
              <a:pPr/>
              <a:t>9</a:t>
            </a:fld>
            <a:endParaRPr lang="en-US" altLang="en-US"/>
          </a:p>
        </p:txBody>
      </p:sp>
      <p:sp>
        <p:nvSpPr>
          <p:cNvPr id="2" name="Title 1"/>
          <p:cNvSpPr>
            <a:spLocks noGrp="1"/>
          </p:cNvSpPr>
          <p:nvPr>
            <p:ph type="title"/>
          </p:nvPr>
        </p:nvSpPr>
        <p:spPr>
          <a:xfrm>
            <a:off x="304800" y="381000"/>
            <a:ext cx="8610600" cy="1295400"/>
          </a:xfrm>
        </p:spPr>
        <p:txBody>
          <a:bodyPr/>
          <a:lstStyle/>
          <a:p>
            <a:r>
              <a:rPr lang="es-US" altLang="en-US" sz="4000" dirty="0">
                <a:solidFill>
                  <a:schemeClr val="tx2"/>
                </a:solidFill>
                <a:latin typeface="Helvetica" panose="020B0604020202020204" pitchFamily="34" charset="0"/>
              </a:rPr>
              <a:t>Factores Ambientales que Pueden Hacer un Trabajo m</a:t>
            </a:r>
            <a:r>
              <a:rPr lang="es-US" altLang="en-US" sz="4000" dirty="0">
                <a:solidFill>
                  <a:schemeClr val="accent5">
                    <a:lumMod val="50000"/>
                  </a:schemeClr>
                </a:solidFill>
                <a:latin typeface="Helvetica" panose="020B0604020202020204" pitchFamily="34" charset="0"/>
              </a:rPr>
              <a:t>á</a:t>
            </a:r>
            <a:r>
              <a:rPr lang="es-US" altLang="en-US" sz="4000" dirty="0">
                <a:solidFill>
                  <a:schemeClr val="tx2"/>
                </a:solidFill>
                <a:latin typeface="Helvetica" panose="020B0604020202020204" pitchFamily="34" charset="0"/>
              </a:rPr>
              <a:t>s Difícil</a:t>
            </a:r>
            <a:br>
              <a:rPr lang="es-US" altLang="en-US" sz="4000" dirty="0">
                <a:solidFill>
                  <a:schemeClr val="tx2"/>
                </a:solidFill>
                <a:latin typeface="Helvetica" panose="020B0604020202020204" pitchFamily="34" charset="0"/>
              </a:rPr>
            </a:br>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GTRI_PPT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LSYS Research and Development 2011">
  <a:themeElements>
    <a:clrScheme name="GT Colors">
      <a:dk1>
        <a:srgbClr val="002A54"/>
      </a:dk1>
      <a:lt1>
        <a:srgbClr val="FFFFFF"/>
      </a:lt1>
      <a:dk2>
        <a:srgbClr val="002A54"/>
      </a:dk2>
      <a:lt2>
        <a:srgbClr val="FFF5DC"/>
      </a:lt2>
      <a:accent1>
        <a:srgbClr val="FDB913"/>
      </a:accent1>
      <a:accent2>
        <a:srgbClr val="BE9B69"/>
      </a:accent2>
      <a:accent3>
        <a:srgbClr val="7396C8"/>
      </a:accent3>
      <a:accent4>
        <a:srgbClr val="2A94FE"/>
      </a:accent4>
      <a:accent5>
        <a:srgbClr val="5F4B28"/>
      </a:accent5>
      <a:accent6>
        <a:srgbClr val="D7C3A5"/>
      </a:accent6>
      <a:hlink>
        <a:srgbClr val="FECA38"/>
      </a:hlink>
      <a:folHlink>
        <a:srgbClr val="426DA9"/>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E9B69"/>
        </a:solidFill>
        <a:ln>
          <a:solidFill>
            <a:srgbClr val="002A54"/>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atlas:Applications:Microsoft Office X:Templates:Presentations:Designs:Blank Presentation</Template>
  <TotalTime>0</TotalTime>
  <Words>6164</Words>
  <Application>Microsoft Office PowerPoint</Application>
  <PresentationFormat>On-screen Show (4:3)</PresentationFormat>
  <Paragraphs>450</Paragraphs>
  <Slides>62</Slides>
  <Notes>61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62</vt:i4>
      </vt:variant>
    </vt:vector>
  </HeadingPairs>
  <TitlesOfParts>
    <vt:vector size="72" baseType="lpstr">
      <vt:lpstr>Adobe Fangsong Std R</vt:lpstr>
      <vt:lpstr>Arial</vt:lpstr>
      <vt:lpstr>Calibri</vt:lpstr>
      <vt:lpstr>Helvetica</vt:lpstr>
      <vt:lpstr>Tahoma</vt:lpstr>
      <vt:lpstr>Times</vt:lpstr>
      <vt:lpstr>Times New Roman</vt:lpstr>
      <vt:lpstr>Wingdings</vt:lpstr>
      <vt:lpstr>GTRI_PPT_NEW</vt:lpstr>
      <vt:lpstr>ELSYS Research and Development 2011</vt:lpstr>
      <vt:lpstr>La Seguridad y Ergonomía en la Industria del Procesamiento Avícola y de Carnes</vt:lpstr>
      <vt:lpstr>Este material fue producido bajo la subvención numero SH-29660-SH6 de la Administración de Seguridad y Salud Ocupacional del Departamento de Trabajo de los Estados Unidos.  </vt:lpstr>
      <vt:lpstr>Introducción a la Ergonomía </vt:lpstr>
      <vt:lpstr>¿Qué es la Ergonomía?</vt:lpstr>
      <vt:lpstr>Adecuando el Trabajo al Trabajador</vt:lpstr>
      <vt:lpstr>Adecuando el Trabajo al Trabajador </vt:lpstr>
      <vt:lpstr>Haciendo el Trabajo más Fácil  </vt:lpstr>
      <vt:lpstr>Haciendo el Trabajo más Fácil </vt:lpstr>
      <vt:lpstr>Factores Ambientales que Pueden Hacer un Trabajo más Difícil </vt:lpstr>
      <vt:lpstr>Factores Ambientales que Pueden Hacer un Trabajo más Difícil  </vt:lpstr>
      <vt:lpstr>¿Cómo le afecta a usted la ergonomía?</vt:lpstr>
      <vt:lpstr>¿Qué puede hacer usted para ayudar?</vt:lpstr>
      <vt:lpstr>La Identificación Temprana de los Problemas </vt:lpstr>
      <vt:lpstr>¿Qué es una lesión o trastorno relacionado con la ergonomía? </vt:lpstr>
      <vt:lpstr>¿Por qué ocurren lesiones  como éstas?</vt:lpstr>
      <vt:lpstr>¿Qué áreas del cuerpo se ven afectadas con más frecuencia? </vt:lpstr>
      <vt:lpstr>¿Cuáles son los indicios y síntomas de estos tipos de lesiones?</vt:lpstr>
      <vt:lpstr>Cómo reportar los problemas </vt:lpstr>
      <vt:lpstr>Los Tratamientos Médicos </vt:lpstr>
      <vt:lpstr>¿Cómo evitamos los problemas? </vt:lpstr>
      <vt:lpstr> Factores de Riesgo y Soluciones </vt:lpstr>
      <vt:lpstr>Factores de Riesgo</vt:lpstr>
      <vt:lpstr>Factores de Riesgo-Esfuerza </vt:lpstr>
      <vt:lpstr>Factores de Riesgo-Esfuerza    </vt:lpstr>
      <vt:lpstr>Factores de Riesgo-Esfuerza  </vt:lpstr>
      <vt:lpstr>Factores de Riesgo-Esfuerza   </vt:lpstr>
      <vt:lpstr>Factores de Riesgo-Esfuerza     </vt:lpstr>
      <vt:lpstr>Factores de Riesgo- Soluciones Para la Fuerza </vt:lpstr>
      <vt:lpstr>Factores de Riesgo- Soluciones Para la Fuerza  </vt:lpstr>
      <vt:lpstr>Factores de Riesgo - Soluciones Para la Fuerza </vt:lpstr>
      <vt:lpstr>Factores de Riesgo- Soluciones Para la Fuerza    </vt:lpstr>
      <vt:lpstr>Factores de Riesgo- Soluciones Para la Fuerza     </vt:lpstr>
      <vt:lpstr>Factores de Riesgo- Posturas Incómodas </vt:lpstr>
      <vt:lpstr>Factores de Riesgo- Posturas Incómodas  </vt:lpstr>
      <vt:lpstr>  Factores de Riesgo- Posturas Incómodas  </vt:lpstr>
      <vt:lpstr>Factores de Riesgo- Posturas Incómodas</vt:lpstr>
      <vt:lpstr>Factores de Riesgo- Posturas Incómodas    </vt:lpstr>
      <vt:lpstr>Factores de Riesgo- Posturas Incómodas     </vt:lpstr>
      <vt:lpstr>Factores de Riesgo- Posturas Incómodas      </vt:lpstr>
      <vt:lpstr>Factores de Riesgo- Posturas Incómodas       </vt:lpstr>
      <vt:lpstr>Factores de Riesgo - Posturas Incómodas</vt:lpstr>
      <vt:lpstr>Factores de Riesgo -  Posturas Incómodas</vt:lpstr>
      <vt:lpstr>Factores de Riesgo - Posturas Incómodas </vt:lpstr>
      <vt:lpstr>Factores de Riesgo- Posturas Incómodas           </vt:lpstr>
      <vt:lpstr>Factores de Riesgo -  Posturas Incómodas </vt:lpstr>
      <vt:lpstr>Factores de Riesgo- Posturas Incómodas             </vt:lpstr>
      <vt:lpstr>Factores de Riesgo- Soluciones Posturales </vt:lpstr>
      <vt:lpstr>Factores de Riesgo- Soluciones Posturales  </vt:lpstr>
      <vt:lpstr>Factores de Riesgo- Soluciones Posturales</vt:lpstr>
      <vt:lpstr>Factores de Riesgo- Soluciones Posturales   </vt:lpstr>
      <vt:lpstr>Factores de Riesgo-La Repetición </vt:lpstr>
      <vt:lpstr>Factores de Riesgo-La Repetición  </vt:lpstr>
      <vt:lpstr> Factores de Riesgo –  Soluciones Para la Repetición</vt:lpstr>
      <vt:lpstr>Factores de Riesgo-La Temperatura</vt:lpstr>
      <vt:lpstr>Factores de Riesgo-La Temperatura </vt:lpstr>
      <vt:lpstr>Factores de Riesgo- El Estrés por Contacto </vt:lpstr>
      <vt:lpstr>Factores de Riesgo-La Solución para el Estrés por Contacto</vt:lpstr>
      <vt:lpstr>Factores de Riesgo- El Estrés por Contacto  </vt:lpstr>
      <vt:lpstr>Factores de Riesgo- El Estrés por Contacto</vt:lpstr>
      <vt:lpstr>¿Qué puede hacer Ud. para ayudar?</vt:lpstr>
      <vt:lpstr> ¿Qué necesita saber usted? </vt:lpstr>
      <vt:lpstr>¿Qué necesita saber usted?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2018-06-15T20:08:29Z</dcterms:created>
  <dcterms:modified xsi:type="dcterms:W3CDTF">2018-07-27T17:11:10Z</dcterms:modified>
</cp:coreProperties>
</file>