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1"/>
  </p:notesMasterIdLst>
  <p:sldIdLst>
    <p:sldId id="257" r:id="rId2"/>
    <p:sldId id="29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B62B-8EA3-4618-B15B-78FB578BEC55}" type="datetimeFigureOut">
              <a:rPr lang="en-US" smtClean="0"/>
              <a:t>7/11/2018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57197-49C3-46E3-AB9D-9708713C30BB}" type="slidenum">
              <a:rPr lang="en-US" smtClean="0"/>
              <a:t>‹#›</a:t>
            </a:fld>
            <a:endParaRPr lang="en-US"/>
          </a:p>
        </p:txBody>
      </p:sp>
    </p:spTree>
    <p:extLst>
      <p:ext uri="{BB962C8B-B14F-4D97-AF65-F5344CB8AC3E}">
        <p14:creationId xmlns:p14="http://schemas.microsoft.com/office/powerpoint/2010/main" val="257205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Permissible </a:t>
            </a:r>
            <a:r>
              <a:rPr lang="fr-FR" dirty="0" err="1" smtClean="0"/>
              <a:t>Exposure</a:t>
            </a:r>
            <a:r>
              <a:rPr lang="fr-FR" dirty="0" smtClean="0"/>
              <a:t> </a:t>
            </a:r>
            <a:r>
              <a:rPr lang="fr-FR" dirty="0" err="1" smtClean="0"/>
              <a:t>Limit</a:t>
            </a:r>
            <a:r>
              <a:rPr lang="fr-FR" dirty="0" smtClean="0"/>
              <a:t> (PEL), 50um</a:t>
            </a:r>
            <a:r>
              <a:rPr lang="fr-FR" baseline="0" dirty="0" smtClean="0"/>
              <a:t>/m3 as an 8 </a:t>
            </a:r>
            <a:r>
              <a:rPr lang="fr-FR" baseline="0" dirty="0" err="1" smtClean="0"/>
              <a:t>hr</a:t>
            </a:r>
            <a:r>
              <a:rPr lang="fr-FR" baseline="0" dirty="0" smtClean="0"/>
              <a:t> TWA</a:t>
            </a:r>
            <a:endParaRPr lang="fr-FR" dirty="0" smtClean="0"/>
          </a:p>
          <a:p>
            <a:r>
              <a:rPr lang="fr-FR" dirty="0" smtClean="0"/>
              <a:t>Action </a:t>
            </a:r>
            <a:r>
              <a:rPr lang="fr-FR" dirty="0" err="1" smtClean="0"/>
              <a:t>Limit</a:t>
            </a:r>
            <a:r>
              <a:rPr lang="fr-FR" dirty="0" smtClean="0"/>
              <a:t> (AL) 25Um/m3 as 8 </a:t>
            </a:r>
            <a:r>
              <a:rPr lang="fr-FR" dirty="0" err="1" smtClean="0"/>
              <a:t>hr</a:t>
            </a:r>
            <a:r>
              <a:rPr lang="fr-FR" dirty="0" smtClean="0"/>
              <a:t> TWA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4A4C1-D2EF-4D07-A221-03C1CC30B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46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construction standard does not apply where exposures will remain low under any foreseeable</a:t>
            </a:r>
          </a:p>
          <a:p>
            <a:r>
              <a:rPr lang="en-US" dirty="0" smtClean="0"/>
              <a:t>conditions; for example, when only performing tasks such as mixing mortar; pouring concrete</a:t>
            </a:r>
          </a:p>
          <a:p>
            <a:r>
              <a:rPr lang="en-US" dirty="0" smtClean="0"/>
              <a:t>footers, slab foundation and foundation walls; and removing concrete formwork.</a:t>
            </a:r>
          </a:p>
          <a:p>
            <a:r>
              <a:rPr lang="es-ES" dirty="0" smtClean="0"/>
              <a:t>La norma de construcción no aplica donde las exposiciones permanecerán bajas en condiciones previsibles; por ejemplo, cuando se utiliza para realizar tareas como la mezcla de mortero; verter hormigón, fundación de losa y paredes de la estructura; y extracción de encofrados de concreto.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4A4C1-D2EF-4D07-A221-03C1CC30B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02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physical examination, with special emphasis on the respiratory system. The physical examination must be</a:t>
            </a:r>
          </a:p>
          <a:p>
            <a:r>
              <a:rPr lang="en-US" dirty="0" smtClean="0"/>
              <a:t>performed at the initial examination and every three years thereafter. </a:t>
            </a:r>
          </a:p>
          <a:p>
            <a:r>
              <a:rPr lang="en-US" dirty="0" smtClean="0"/>
              <a:t> The respirable crystalline silica standard requires the following: Baseline testing</a:t>
            </a:r>
          </a:p>
          <a:p>
            <a:r>
              <a:rPr lang="en-US" dirty="0" smtClean="0"/>
              <a:t>for TB on initial examination.</a:t>
            </a:r>
          </a:p>
          <a:p>
            <a:r>
              <a:rPr lang="es-ES" dirty="0" smtClean="0"/>
              <a:t>Un examen físico, con énfasis especial en el sistema respiratorio. El examen físico tiene que ser realizado en el examen inicial y posteriormente cada tres años.  La norma de sílice cristalina respirable requiere lo siguiente: pruebas base para la Tuberculosis en el examen inicial.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4A4C1-D2EF-4D07-A221-03C1CC30B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05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92347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66931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64755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986" y="277765"/>
            <a:ext cx="10972031" cy="1143541"/>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986" y="1599984"/>
            <a:ext cx="10972031" cy="4530308"/>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455C661-49B9-4349-A0BD-B3099CE9A373}" type="slidenum">
              <a:rPr lang="en-US" altLang="en-US"/>
              <a:pPr>
                <a:defRPr/>
              </a:pPr>
              <a:t>‹#›</a:t>
            </a:fld>
            <a:endParaRPr lang="en-US" altLang="en-US"/>
          </a:p>
        </p:txBody>
      </p:sp>
    </p:spTree>
    <p:extLst>
      <p:ext uri="{BB962C8B-B14F-4D97-AF65-F5344CB8AC3E}">
        <p14:creationId xmlns:p14="http://schemas.microsoft.com/office/powerpoint/2010/main" val="405118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lvl1pPr>
              <a:defRPr baseline="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02086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1720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77784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7637D-622D-4EDD-9C95-F81545FE7E27}" type="datetimeFigureOut">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63400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7637D-622D-4EDD-9C95-F81545FE7E27}" type="datetimeFigureOut">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33797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637D-622D-4EDD-9C95-F81545FE7E27}" type="datetimeFigureOut">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46564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49580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28906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7637D-622D-4EDD-9C95-F81545FE7E27}" type="datetimeFigureOut">
              <a:rPr lang="en-US" smtClean="0"/>
              <a:t>7/11/2018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74B28-81D4-430C-8A0A-55D942E6DC0D}" type="slidenum">
              <a:rPr lang="en-US" smtClean="0"/>
              <a:t>‹#›</a:t>
            </a:fld>
            <a:endParaRPr lang="en-US"/>
          </a:p>
        </p:txBody>
      </p:sp>
    </p:spTree>
    <p:extLst>
      <p:ext uri="{BB962C8B-B14F-4D97-AF65-F5344CB8AC3E}">
        <p14:creationId xmlns:p14="http://schemas.microsoft.com/office/powerpoint/2010/main" val="1458127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C:\Users\Migdalia\Videos\Free%20YouTube%20Downloader\Silica%20Safety%20Awareness.mp4" TargetMode="External"/><Relationship Id="rId2" Type="http://schemas.openxmlformats.org/officeDocument/2006/relationships/hyperlink" Target="file:///C:\Users\Migdalia\Videos\Free%20YouTube%20Downloader\Silica%20Exposure.mp4"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6019800"/>
            <a:ext cx="3886200" cy="533400"/>
          </a:xfrm>
        </p:spPr>
        <p:txBody>
          <a:bodyPr>
            <a:normAutofit/>
          </a:bodyPr>
          <a:lstStyle/>
          <a:p>
            <a:r>
              <a:rPr lang="en-US" dirty="0" smtClean="0"/>
              <a:t>Si </a:t>
            </a:r>
            <a:r>
              <a:rPr lang="en-US" dirty="0" err="1" smtClean="0"/>
              <a:t>es</a:t>
            </a:r>
            <a:r>
              <a:rPr lang="en-US" dirty="0" smtClean="0"/>
              <a:t> </a:t>
            </a:r>
            <a:r>
              <a:rPr lang="en-US" dirty="0" err="1" smtClean="0"/>
              <a:t>silice</a:t>
            </a:r>
            <a:r>
              <a:rPr lang="en-US" dirty="0" smtClean="0"/>
              <a:t>, NO </a:t>
            </a:r>
            <a:r>
              <a:rPr lang="en-US" dirty="0" err="1" smtClean="0"/>
              <a:t>es</a:t>
            </a:r>
            <a:r>
              <a:rPr lang="en-US" dirty="0" smtClean="0"/>
              <a:t> solo </a:t>
            </a:r>
            <a:r>
              <a:rPr lang="en-US" dirty="0" err="1" smtClean="0"/>
              <a:t>polvo</a:t>
            </a:r>
            <a:endParaRPr lang="en-US" dirty="0"/>
          </a:p>
        </p:txBody>
      </p:sp>
      <p:sp>
        <p:nvSpPr>
          <p:cNvPr id="4" name="Text Placeholder 3"/>
          <p:cNvSpPr>
            <a:spLocks noGrp="1"/>
          </p:cNvSpPr>
          <p:nvPr>
            <p:ph type="body" sz="half" idx="2"/>
          </p:nvPr>
        </p:nvSpPr>
        <p:spPr/>
        <p:txBody>
          <a:bodyPr>
            <a:normAutofit/>
          </a:bodyPr>
          <a:lstStyle/>
          <a:p>
            <a:r>
              <a:rPr lang="es-PR" sz="4800" b="1" i="1" u="sng" dirty="0"/>
              <a:t>Exposición a Sílice</a:t>
            </a:r>
          </a:p>
          <a:p>
            <a:endParaRPr lang="es-PR" sz="4800" dirty="0"/>
          </a:p>
        </p:txBody>
      </p:sp>
      <p:pic>
        <p:nvPicPr>
          <p:cNvPr id="2050" name="Picture 2" descr="C:\Users\Migdalia\AppData\Local\Microsoft\Windows\INetCache\IE\F2QQ830Z\silica-dust[1].jpg" title="US DOL OSHA silice poste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099050" y="675582"/>
            <a:ext cx="5111750" cy="5079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96401" y="5181600"/>
            <a:ext cx="1195663" cy="369332"/>
          </a:xfrm>
          <a:prstGeom prst="rect">
            <a:avLst/>
          </a:prstGeom>
          <a:noFill/>
        </p:spPr>
        <p:txBody>
          <a:bodyPr wrap="square" rtlCol="0">
            <a:spAutoFit/>
          </a:bodyPr>
          <a:lstStyle/>
          <a:p>
            <a:r>
              <a:rPr lang="en-US" dirty="0">
                <a:solidFill>
                  <a:prstClr val="black"/>
                </a:solidFill>
                <a:latin typeface="Calibri"/>
              </a:rPr>
              <a:t>osha.gov</a:t>
            </a:r>
          </a:p>
        </p:txBody>
      </p:sp>
    </p:spTree>
    <p:extLst>
      <p:ext uri="{BB962C8B-B14F-4D97-AF65-F5344CB8AC3E}">
        <p14:creationId xmlns:p14="http://schemas.microsoft.com/office/powerpoint/2010/main" val="2552342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b="1" dirty="0" smtClean="0"/>
              <a:t>¿Porque la sílice cristalina es un peligro a la salud?</a:t>
            </a:r>
            <a:endParaRPr lang="es-PR" dirty="0"/>
          </a:p>
        </p:txBody>
      </p:sp>
      <p:sp>
        <p:nvSpPr>
          <p:cNvPr id="3" name="Content Placeholder 2"/>
          <p:cNvSpPr>
            <a:spLocks noGrp="1"/>
          </p:cNvSpPr>
          <p:nvPr>
            <p:ph idx="1"/>
          </p:nvPr>
        </p:nvSpPr>
        <p:spPr/>
        <p:txBody>
          <a:bodyPr>
            <a:normAutofit/>
          </a:bodyPr>
          <a:lstStyle/>
          <a:p>
            <a:r>
              <a:rPr lang="es-ES" dirty="0" smtClean="0"/>
              <a:t>En 1996, la Agencia Internacional de Investigación sobre Cáncer (IARC</a:t>
            </a:r>
            <a:r>
              <a:rPr lang="es-ES" dirty="0"/>
              <a:t>) </a:t>
            </a:r>
            <a:r>
              <a:rPr lang="es-ES" dirty="0" smtClean="0"/>
              <a:t>de la Organización </a:t>
            </a:r>
            <a:r>
              <a:rPr lang="es-ES" dirty="0"/>
              <a:t>Mundial de la </a:t>
            </a:r>
            <a:r>
              <a:rPr lang="es-ES" dirty="0" smtClean="0"/>
              <a:t>Salud (OMS), identificó la sílice cristalina como un "carcinógeno humano conocido" (esta posición </a:t>
            </a:r>
            <a:r>
              <a:rPr lang="es-ES" dirty="0"/>
              <a:t>fue </a:t>
            </a:r>
            <a:r>
              <a:rPr lang="es-ES" dirty="0" smtClean="0"/>
              <a:t>reafirmada </a:t>
            </a:r>
            <a:r>
              <a:rPr lang="es-ES" dirty="0"/>
              <a:t>en </a:t>
            </a:r>
            <a:r>
              <a:rPr lang="es-ES" dirty="0" smtClean="0"/>
              <a:t>2009).   </a:t>
            </a:r>
          </a:p>
          <a:p>
            <a:r>
              <a:rPr lang="es-ES" dirty="0" smtClean="0"/>
              <a:t>La exposición a sílice también se ha relacionado con enfermedad renal y otros tipos de cáncer.</a:t>
            </a:r>
            <a:endParaRPr lang="en-US" dirty="0" smtClean="0"/>
          </a:p>
        </p:txBody>
      </p:sp>
    </p:spTree>
    <p:extLst>
      <p:ext uri="{BB962C8B-B14F-4D97-AF65-F5344CB8AC3E}">
        <p14:creationId xmlns:p14="http://schemas.microsoft.com/office/powerpoint/2010/main" val="3612655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smtClean="0"/>
              <a:t>¿Cuantos tipos de silicosis existen?</a:t>
            </a:r>
            <a:endParaRPr lang="es-PR" dirty="0"/>
          </a:p>
        </p:txBody>
      </p:sp>
      <p:sp>
        <p:nvSpPr>
          <p:cNvPr id="3" name="Content Placeholder 2"/>
          <p:cNvSpPr>
            <a:spLocks noGrp="1"/>
          </p:cNvSpPr>
          <p:nvPr>
            <p:ph idx="1"/>
          </p:nvPr>
        </p:nvSpPr>
        <p:spPr/>
        <p:txBody>
          <a:bodyPr>
            <a:normAutofit fontScale="92500" lnSpcReduction="20000"/>
            <a:scene3d>
              <a:camera prst="orthographicFront"/>
              <a:lightRig rig="threePt" dir="t"/>
            </a:scene3d>
            <a:sp3d extrusionH="57150">
              <a:bevelT w="38100" h="38100"/>
            </a:sp3d>
          </a:bodyPr>
          <a:lstStyle/>
          <a:p>
            <a:r>
              <a:rPr lang="es-PR" sz="3600" i="1" u="sng" dirty="0"/>
              <a:t>Crónica/clásica</a:t>
            </a:r>
            <a:r>
              <a:rPr lang="es-PR" sz="3600" dirty="0"/>
              <a:t> - </a:t>
            </a:r>
            <a:r>
              <a:rPr lang="es-P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ocurre luego de 15–20 años</a:t>
            </a:r>
            <a:r>
              <a:rPr lang="es-PR" sz="3600" dirty="0"/>
              <a:t> de </a:t>
            </a:r>
            <a:r>
              <a:rPr lang="es-P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exposición baja a moderada  </a:t>
            </a:r>
            <a:r>
              <a:rPr lang="es-PR" sz="3600" dirty="0"/>
              <a:t>a la sílice cristalina respirable. </a:t>
            </a:r>
          </a:p>
          <a:p>
            <a:endParaRPr lang="es-PR" sz="3600" dirty="0"/>
          </a:p>
          <a:p>
            <a:r>
              <a:rPr lang="es-PR" sz="3600" i="1" u="sng" dirty="0"/>
              <a:t>Acelerada</a:t>
            </a:r>
            <a:r>
              <a:rPr lang="es-PR" sz="3600" dirty="0"/>
              <a:t> – </a:t>
            </a:r>
            <a:r>
              <a:rPr lang="es-P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puede ocurrir luego de 5-10 años</a:t>
            </a:r>
            <a:r>
              <a:rPr lang="es-PR" sz="3600" dirty="0"/>
              <a:t> de </a:t>
            </a:r>
            <a:r>
              <a:rPr lang="es-P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exposición alta </a:t>
            </a:r>
            <a:r>
              <a:rPr lang="es-PR" sz="3600" dirty="0"/>
              <a:t>a la sílice cristalina respirable.</a:t>
            </a:r>
          </a:p>
          <a:p>
            <a:endParaRPr lang="es-PR" sz="3600" dirty="0"/>
          </a:p>
          <a:p>
            <a:r>
              <a:rPr lang="es-PR" sz="3600" i="1" u="sng" dirty="0"/>
              <a:t>Aguda </a:t>
            </a:r>
            <a:r>
              <a:rPr lang="es-PR" sz="3600" dirty="0"/>
              <a:t>- </a:t>
            </a:r>
            <a:r>
              <a:rPr lang="es-P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ocurre luego de pocos meses o hasta 2 años  </a:t>
            </a:r>
            <a:r>
              <a:rPr lang="es-PR" sz="3600" dirty="0"/>
              <a:t>luego de exposiciones a </a:t>
            </a:r>
            <a:r>
              <a:rPr lang="es-P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concentraciones extremadamente altas </a:t>
            </a:r>
            <a:r>
              <a:rPr lang="es-PR" sz="3600" dirty="0"/>
              <a:t>a la sílice cristalina respirable. </a:t>
            </a:r>
          </a:p>
          <a:p>
            <a:endParaRPr lang="es-PR" sz="3600" dirty="0"/>
          </a:p>
          <a:p>
            <a:endParaRPr lang="es-PR" sz="3600" dirty="0"/>
          </a:p>
        </p:txBody>
      </p:sp>
    </p:spTree>
    <p:extLst>
      <p:ext uri="{BB962C8B-B14F-4D97-AF65-F5344CB8AC3E}">
        <p14:creationId xmlns:p14="http://schemas.microsoft.com/office/powerpoint/2010/main" val="399084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a:t>¿Cuales </a:t>
            </a:r>
            <a:r>
              <a:rPr lang="es-PR" dirty="0" smtClean="0"/>
              <a:t>son los síntomas de silicosis?</a:t>
            </a:r>
            <a:endParaRPr lang="es-PR" dirty="0"/>
          </a:p>
        </p:txBody>
      </p:sp>
      <p:sp>
        <p:nvSpPr>
          <p:cNvPr id="3" name="Content Placeholder 2"/>
          <p:cNvSpPr>
            <a:spLocks noGrp="1"/>
          </p:cNvSpPr>
          <p:nvPr>
            <p:ph idx="1"/>
          </p:nvPr>
        </p:nvSpPr>
        <p:spPr>
          <a:xfrm>
            <a:off x="1981200" y="1447801"/>
            <a:ext cx="8229600" cy="4525963"/>
          </a:xfrm>
        </p:spPr>
        <p:txBody>
          <a:bodyPr>
            <a:normAutofit fontScale="92500" lnSpcReduction="10000"/>
          </a:bodyPr>
          <a:lstStyle/>
          <a:p>
            <a:r>
              <a:rPr lang="es-PR" u="sng" dirty="0" smtClean="0"/>
              <a:t>Síntomas</a:t>
            </a:r>
            <a:r>
              <a:rPr lang="es-PR" dirty="0" smtClean="0"/>
              <a:t> de silicosis crónica </a:t>
            </a:r>
            <a:r>
              <a:rPr lang="es-PR" u="sng" dirty="0" smtClean="0"/>
              <a:t>pueden ser o no ser obvios</a:t>
            </a:r>
            <a:r>
              <a:rPr lang="es-PR" dirty="0" smtClean="0"/>
              <a:t>; por tanto, los trabajadores deben tener una placa de pecho para determinar si hay daño pulmonar.</a:t>
            </a:r>
          </a:p>
          <a:p>
            <a:r>
              <a:rPr lang="es-PR" dirty="0" smtClean="0"/>
              <a:t>El trabajador puede experimentar dificultad para respirar al hacer ejercicio, fatiga, dificultad extrema para respirar, dolor torácico o insuficiencia respiratoria. En la silicosis aguda y acelerada la pérdida de peso también está presente.</a:t>
            </a:r>
            <a:endParaRPr lang="es-PR" dirty="0"/>
          </a:p>
        </p:txBody>
      </p:sp>
      <p:pic>
        <p:nvPicPr>
          <p:cNvPr id="8194" name="Picture 2" descr="C:\Users\Migdalia\AppData\Local\Microsoft\Windows\INetCache\IE\KGMX4T2B\EPOC[1].jpg" title="repiracion dificultos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5257801"/>
            <a:ext cx="2673350" cy="151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88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a:t>¿Como </a:t>
            </a:r>
            <a:r>
              <a:rPr lang="es-PR" dirty="0" smtClean="0"/>
              <a:t>maneja OSHA la exposición a la sílice cristalina?</a:t>
            </a:r>
            <a:endParaRPr lang="es-PR" dirty="0"/>
          </a:p>
        </p:txBody>
      </p:sp>
      <p:sp>
        <p:nvSpPr>
          <p:cNvPr id="3" name="Content Placeholder 2"/>
          <p:cNvSpPr>
            <a:spLocks noGrp="1"/>
          </p:cNvSpPr>
          <p:nvPr>
            <p:ph idx="1"/>
          </p:nvPr>
        </p:nvSpPr>
        <p:spPr>
          <a:xfrm>
            <a:off x="1828800" y="1600201"/>
            <a:ext cx="8534400" cy="4525963"/>
          </a:xfrm>
        </p:spPr>
        <p:txBody>
          <a:bodyPr>
            <a:normAutofit fontScale="92500" lnSpcReduction="20000"/>
          </a:bodyPr>
          <a:lstStyle/>
          <a:p>
            <a:r>
              <a:rPr lang="es-PR" dirty="0" smtClean="0"/>
              <a:t>OSHA ha establecido una nueva Norma de Sílice para  la Construcción (1926.1153) y para industrias General y Marítima (1910.1053), que incluye entre otros requisitos:</a:t>
            </a:r>
          </a:p>
          <a:p>
            <a:pPr lvl="1"/>
            <a:r>
              <a:rPr lang="es-PR" dirty="0" smtClean="0"/>
              <a:t>Limite de Exposición Permisible(PEL), Limite de Acción(AL)</a:t>
            </a:r>
          </a:p>
          <a:p>
            <a:pPr lvl="1"/>
            <a:r>
              <a:rPr lang="es-PR" dirty="0" smtClean="0"/>
              <a:t>Adiestramiento de Comunicación de Peligros a trabajadores </a:t>
            </a:r>
          </a:p>
          <a:p>
            <a:pPr lvl="1"/>
            <a:r>
              <a:rPr lang="es-PR" dirty="0" smtClean="0"/>
              <a:t>Vigilancia Médica</a:t>
            </a:r>
          </a:p>
          <a:p>
            <a:pPr lvl="1"/>
            <a:r>
              <a:rPr lang="es-PR" dirty="0" smtClean="0"/>
              <a:t>Programa de Respiradores hasta que se implanten los controles de ingeniería o en adición a dichos controles</a:t>
            </a:r>
            <a:endParaRPr lang="es-PR" dirty="0"/>
          </a:p>
        </p:txBody>
      </p:sp>
    </p:spTree>
    <p:extLst>
      <p:ext uri="{BB962C8B-B14F-4D97-AF65-F5344CB8AC3E}">
        <p14:creationId xmlns:p14="http://schemas.microsoft.com/office/powerpoint/2010/main" val="606895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a:t>¿Que </a:t>
            </a:r>
            <a:r>
              <a:rPr lang="es-PR" dirty="0" smtClean="0"/>
              <a:t>requiere la norma de  construcción ?</a:t>
            </a:r>
            <a:endParaRPr lang="es-PR" dirty="0"/>
          </a:p>
        </p:txBody>
      </p:sp>
      <p:sp>
        <p:nvSpPr>
          <p:cNvPr id="3" name="Content Placeholder 2"/>
          <p:cNvSpPr>
            <a:spLocks noGrp="1"/>
          </p:cNvSpPr>
          <p:nvPr>
            <p:ph idx="1"/>
          </p:nvPr>
        </p:nvSpPr>
        <p:spPr>
          <a:xfrm>
            <a:off x="1828800" y="1563414"/>
            <a:ext cx="5715000" cy="5257800"/>
          </a:xfrm>
        </p:spPr>
        <p:txBody>
          <a:bodyPr>
            <a:normAutofit fontScale="92500" lnSpcReduction="20000"/>
          </a:bodyPr>
          <a:lstStyle/>
          <a:p>
            <a:r>
              <a:rPr lang="es-PR" dirty="0" smtClean="0"/>
              <a:t>Limitar la exposición del trabajador a la sílice cristalina respirable y tomar medidas para proteger a los trabajadores.</a:t>
            </a:r>
          </a:p>
          <a:p>
            <a:r>
              <a:rPr lang="es-PR" dirty="0" smtClean="0"/>
              <a:t>Los patronos pueden:</a:t>
            </a:r>
          </a:p>
          <a:p>
            <a:pPr lvl="1"/>
            <a:r>
              <a:rPr lang="es-PR" dirty="0" smtClean="0"/>
              <a:t>Usar un método de control según  indicado en la Tabla 1* de la norma de construcción, </a:t>
            </a:r>
            <a:r>
              <a:rPr lang="es-PR" b="1" dirty="0" smtClean="0"/>
              <a:t>o </a:t>
            </a:r>
            <a:r>
              <a:rPr lang="es-PR" dirty="0" smtClean="0"/>
              <a:t> </a:t>
            </a:r>
          </a:p>
          <a:p>
            <a:pPr lvl="1"/>
            <a:r>
              <a:rPr lang="es-PR" dirty="0" smtClean="0"/>
              <a:t>Medir la exposición del trabajador a sílice y decidir  independientemente que controles funcionan mejor para mantener la exposición por debajo del PEL en su trabajo.</a:t>
            </a:r>
            <a:endParaRPr lang="es-PR" dirty="0"/>
          </a:p>
        </p:txBody>
      </p:sp>
      <p:pic>
        <p:nvPicPr>
          <p:cNvPr id="3074" name="Picture 2" descr="Image result for gillian pu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2709042"/>
            <a:ext cx="2730062" cy="205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94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smtClean="0"/>
              <a:t>¿Que requiere la norma de  </a:t>
            </a:r>
            <a:r>
              <a:rPr lang="es-PR" dirty="0" smtClean="0"/>
              <a:t>construcción?</a:t>
            </a:r>
            <a:endParaRPr lang="es-PR" dirty="0"/>
          </a:p>
        </p:txBody>
      </p:sp>
      <p:sp>
        <p:nvSpPr>
          <p:cNvPr id="3" name="Content Placeholder 2"/>
          <p:cNvSpPr>
            <a:spLocks noGrp="1"/>
          </p:cNvSpPr>
          <p:nvPr>
            <p:ph idx="1"/>
          </p:nvPr>
        </p:nvSpPr>
        <p:spPr>
          <a:xfrm>
            <a:off x="1828800" y="1600200"/>
            <a:ext cx="6096000" cy="4724400"/>
          </a:xfrm>
        </p:spPr>
        <p:txBody>
          <a:bodyPr>
            <a:noAutofit/>
          </a:bodyPr>
          <a:lstStyle/>
          <a:p>
            <a:r>
              <a:rPr lang="es-ES" sz="2800" dirty="0"/>
              <a:t>Se requiere a todos los patronos de construcción cubiertos por la norma:</a:t>
            </a:r>
            <a:endParaRPr lang="en-US" sz="2800" dirty="0"/>
          </a:p>
          <a:p>
            <a:pPr lvl="1"/>
            <a:r>
              <a:rPr lang="es-ES" sz="2400" dirty="0"/>
              <a:t>Establecer e implementar un plan escrito de control de exposición a sílice que identifica las tareas que presentan exposición y los métodos utilizados para proteger a los trabajadores.</a:t>
            </a:r>
          </a:p>
          <a:p>
            <a:pPr lvl="1"/>
            <a:r>
              <a:rPr lang="es-ES" sz="2400" dirty="0"/>
              <a:t>Incluir en este plan los procedimientos para restringir el acceso a las áreas donde se produzca altos riesgos de exposición trabajo</a:t>
            </a:r>
            <a:endParaRPr lang="en-US" sz="2400" dirty="0"/>
          </a:p>
        </p:txBody>
      </p:sp>
      <p:pic>
        <p:nvPicPr>
          <p:cNvPr id="7170" name="Picture 2" descr="C:\Users\Migdalia\AppData\Local\Microsoft\Windows\INetCache\IE\VXH2RGGW\iStock_000016768581_ExtraSmall-300x226[1].jpg" title="plan de ACC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96200" y="3124200"/>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614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a:t>¿Que </a:t>
            </a:r>
            <a:r>
              <a:rPr lang="es-PR" dirty="0" smtClean="0"/>
              <a:t>requiere la norma de construcción?</a:t>
            </a:r>
            <a:endParaRPr lang="es-PR" dirty="0"/>
          </a:p>
        </p:txBody>
      </p:sp>
      <p:sp>
        <p:nvSpPr>
          <p:cNvPr id="3" name="Content Placeholder 2"/>
          <p:cNvSpPr>
            <a:spLocks noGrp="1"/>
          </p:cNvSpPr>
          <p:nvPr>
            <p:ph idx="1"/>
          </p:nvPr>
        </p:nvSpPr>
        <p:spPr>
          <a:xfrm>
            <a:off x="1981200" y="1600201"/>
            <a:ext cx="6019800" cy="4525963"/>
          </a:xfrm>
        </p:spPr>
        <p:txBody>
          <a:bodyPr>
            <a:noAutofit/>
          </a:bodyPr>
          <a:lstStyle/>
          <a:p>
            <a:pPr lvl="1"/>
            <a:r>
              <a:rPr lang="es-PR" sz="3200" dirty="0"/>
              <a:t>Designar una persona  competente para implementar el plan escrito de control.</a:t>
            </a:r>
          </a:p>
          <a:p>
            <a:pPr lvl="1"/>
            <a:r>
              <a:rPr lang="es-PR" sz="3200" dirty="0"/>
              <a:t>Restringir las prácticas de limpieza que exponen a los trabajadores al sílice.</a:t>
            </a:r>
          </a:p>
          <a:p>
            <a:pPr lvl="1"/>
            <a:r>
              <a:rPr lang="es-PR" sz="3200" dirty="0"/>
              <a:t>Ofrecer vigilancia médica según establecen los requisitos de la norma</a:t>
            </a:r>
          </a:p>
        </p:txBody>
      </p:sp>
      <p:pic>
        <p:nvPicPr>
          <p:cNvPr id="4099" name="Picture 3" descr="C:\Users\Migdalia\AppData\Local\Microsoft\Windows\INetCache\IE\F2QQ830Z\large-Cleaning-tools-0-9263[1].gif" title="herramientas de limpiez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01001" y="2118388"/>
            <a:ext cx="2421961" cy="23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1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smtClean="0"/>
              <a:t>Requisitos de Vigilancia Médica</a:t>
            </a:r>
            <a:endParaRPr lang="es-PR" dirty="0"/>
          </a:p>
        </p:txBody>
      </p:sp>
      <p:sp>
        <p:nvSpPr>
          <p:cNvPr id="3" name="Content Placeholder 2"/>
          <p:cNvSpPr>
            <a:spLocks noGrp="1"/>
          </p:cNvSpPr>
          <p:nvPr>
            <p:ph idx="1"/>
          </p:nvPr>
        </p:nvSpPr>
        <p:spPr>
          <a:xfrm>
            <a:off x="1981200" y="1600200"/>
            <a:ext cx="8229600" cy="4800600"/>
          </a:xfrm>
        </p:spPr>
        <p:txBody>
          <a:bodyPr>
            <a:normAutofit/>
          </a:bodyPr>
          <a:lstStyle/>
          <a:p>
            <a:r>
              <a:rPr lang="es-PR" dirty="0" smtClean="0"/>
              <a:t>Ofrecer exámenes médicos incluyendo:</a:t>
            </a:r>
          </a:p>
          <a:p>
            <a:pPr lvl="1"/>
            <a:r>
              <a:rPr lang="es-PR" dirty="0" smtClean="0"/>
              <a:t>prueba base de Tuberculosis, </a:t>
            </a:r>
          </a:p>
          <a:p>
            <a:pPr lvl="1"/>
            <a:r>
              <a:rPr lang="es-PR" dirty="0" smtClean="0"/>
              <a:t>radiografías de pecho, </a:t>
            </a:r>
          </a:p>
          <a:p>
            <a:pPr lvl="1"/>
            <a:r>
              <a:rPr lang="es-PR" dirty="0" smtClean="0"/>
              <a:t>pruebas de función pulmonar y </a:t>
            </a:r>
          </a:p>
          <a:p>
            <a:pPr lvl="1"/>
            <a:r>
              <a:rPr lang="es-PR" dirty="0" smtClean="0"/>
              <a:t>cualquier otra prueba requerida por el médico</a:t>
            </a:r>
            <a:r>
              <a:rPr lang="es-PR" sz="2400" dirty="0"/>
              <a:t>.</a:t>
            </a:r>
          </a:p>
          <a:p>
            <a:pPr lvl="1"/>
            <a:endParaRPr lang="es-PR" dirty="0"/>
          </a:p>
          <a:p>
            <a:r>
              <a:rPr lang="es-PR" dirty="0" smtClean="0"/>
              <a:t>Cada tres años para aquellos trabajadores que por norma se exija usar un respirador por 30 o más días al año.</a:t>
            </a:r>
          </a:p>
          <a:p>
            <a:pPr lvl="1"/>
            <a:endParaRPr lang="es-PR" sz="3200" dirty="0"/>
          </a:p>
        </p:txBody>
      </p:sp>
    </p:spTree>
    <p:extLst>
      <p:ext uri="{BB962C8B-B14F-4D97-AF65-F5344CB8AC3E}">
        <p14:creationId xmlns:p14="http://schemas.microsoft.com/office/powerpoint/2010/main" val="60415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smtClean="0"/>
              <a:t>Requisitos de Vigilancia Medica</a:t>
            </a:r>
            <a:endParaRPr lang="es-PR" dirty="0"/>
          </a:p>
        </p:txBody>
      </p:sp>
      <p:sp>
        <p:nvSpPr>
          <p:cNvPr id="3" name="Content Placeholder 2"/>
          <p:cNvSpPr>
            <a:spLocks noGrp="1"/>
          </p:cNvSpPr>
          <p:nvPr>
            <p:ph idx="1"/>
          </p:nvPr>
        </p:nvSpPr>
        <p:spPr>
          <a:xfrm>
            <a:off x="1981200" y="1600200"/>
            <a:ext cx="5486400" cy="4953000"/>
          </a:xfrm>
        </p:spPr>
        <p:txBody>
          <a:bodyPr>
            <a:normAutofit lnSpcReduction="10000"/>
          </a:bodyPr>
          <a:lstStyle/>
          <a:p>
            <a:r>
              <a:rPr lang="es-PR" sz="2800" dirty="0"/>
              <a:t>Exámenes médicos</a:t>
            </a:r>
          </a:p>
          <a:p>
            <a:pPr lvl="1"/>
            <a:r>
              <a:rPr lang="es-PR" dirty="0" smtClean="0"/>
              <a:t>Rayos X de pecho interpretados y clasificados por un Lector B certificado (NIOSH), </a:t>
            </a:r>
          </a:p>
          <a:p>
            <a:pPr lvl="1"/>
            <a:endParaRPr lang="es-PR" dirty="0" smtClean="0"/>
          </a:p>
          <a:p>
            <a:pPr lvl="1"/>
            <a:r>
              <a:rPr lang="es-PR" dirty="0" smtClean="0"/>
              <a:t>pruebas de función pulmonar realizadas por un técnico de espirometría con un certificado vigente de un curso de espirometría aprobado(NIOSH)</a:t>
            </a:r>
          </a:p>
        </p:txBody>
      </p:sp>
      <p:grpSp>
        <p:nvGrpSpPr>
          <p:cNvPr id="4" name="Group 3" title="radiografia de pulmones con silicosis"/>
          <p:cNvGrpSpPr/>
          <p:nvPr/>
        </p:nvGrpSpPr>
        <p:grpSpPr>
          <a:xfrm>
            <a:off x="7772401" y="1977686"/>
            <a:ext cx="2333625" cy="3203914"/>
            <a:chOff x="6248400" y="1560611"/>
            <a:chExt cx="2333625" cy="3203914"/>
          </a:xfrm>
        </p:grpSpPr>
        <p:sp>
          <p:nvSpPr>
            <p:cNvPr id="8" name="Rectangle 7"/>
            <p:cNvSpPr/>
            <p:nvPr/>
          </p:nvSpPr>
          <p:spPr>
            <a:xfrm>
              <a:off x="6729277" y="4456748"/>
              <a:ext cx="1039515" cy="307777"/>
            </a:xfrm>
            <a:prstGeom prst="rect">
              <a:avLst/>
            </a:prstGeom>
            <a:solidFill>
              <a:schemeClr val="bg1"/>
            </a:solidFill>
          </p:spPr>
          <p:txBody>
            <a:bodyPr wrap="none">
              <a:spAutoFit/>
            </a:bodyPr>
            <a:lstStyle/>
            <a:p>
              <a:r>
                <a:rPr lang="en-US" sz="1400" dirty="0">
                  <a:solidFill>
                    <a:prstClr val="black"/>
                  </a:solidFill>
                  <a:latin typeface="Calibri"/>
                </a:rPr>
                <a:t>eLCOSH.org</a:t>
              </a:r>
            </a:p>
          </p:txBody>
        </p:sp>
        <p:pic>
          <p:nvPicPr>
            <p:cNvPr id="2050" name="Picture 2" descr=" " title="contorn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1560611"/>
              <a:ext cx="2333625" cy="2857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0449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smtClean="0"/>
              <a:t>Requisitos de Vigilancia </a:t>
            </a:r>
            <a:r>
              <a:rPr lang="es-PR" dirty="0" smtClean="0"/>
              <a:t>Médica </a:t>
            </a:r>
            <a:endParaRPr lang="es-PR" dirty="0"/>
          </a:p>
        </p:txBody>
      </p:sp>
      <p:sp>
        <p:nvSpPr>
          <p:cNvPr id="3" name="Content Placeholder 2"/>
          <p:cNvSpPr>
            <a:spLocks noGrp="1"/>
          </p:cNvSpPr>
          <p:nvPr>
            <p:ph idx="1"/>
          </p:nvPr>
        </p:nvSpPr>
        <p:spPr>
          <a:xfrm>
            <a:off x="1981200" y="1600200"/>
            <a:ext cx="5486400" cy="5029200"/>
          </a:xfrm>
        </p:spPr>
        <p:txBody>
          <a:bodyPr>
            <a:normAutofit fontScale="92500"/>
          </a:bodyPr>
          <a:lstStyle/>
          <a:p>
            <a:r>
              <a:rPr lang="es-PR" sz="3600" dirty="0"/>
              <a:t>Exámenes médicos…</a:t>
            </a:r>
          </a:p>
          <a:p>
            <a:pPr lvl="1"/>
            <a:r>
              <a:rPr lang="es-PR" sz="3200" dirty="0"/>
              <a:t>Prueba base de Tuberculosis y cualquier otra prueba que el médico estime necesaria</a:t>
            </a:r>
          </a:p>
          <a:p>
            <a:pPr lvl="1"/>
            <a:endParaRPr lang="es-PR" sz="3200" dirty="0"/>
          </a:p>
          <a:p>
            <a:pPr lvl="1"/>
            <a:r>
              <a:rPr lang="es-PR" sz="3200" dirty="0"/>
              <a:t>Pruebas y resultados deben ser manipulados por un médico u otro profesional licenciado para el cuidado médico [PLHCP]</a:t>
            </a:r>
          </a:p>
        </p:txBody>
      </p:sp>
      <p:sp>
        <p:nvSpPr>
          <p:cNvPr id="7" name="Rectangle 6"/>
          <p:cNvSpPr/>
          <p:nvPr/>
        </p:nvSpPr>
        <p:spPr>
          <a:xfrm>
            <a:off x="8253278" y="4950024"/>
            <a:ext cx="1039515" cy="307777"/>
          </a:xfrm>
          <a:prstGeom prst="rect">
            <a:avLst/>
          </a:prstGeom>
          <a:solidFill>
            <a:schemeClr val="bg1"/>
          </a:solidFill>
        </p:spPr>
        <p:txBody>
          <a:bodyPr wrap="none">
            <a:spAutoFit/>
          </a:bodyPr>
          <a:lstStyle/>
          <a:p>
            <a:r>
              <a:rPr lang="en-US" sz="1400" dirty="0">
                <a:solidFill>
                  <a:prstClr val="black"/>
                </a:solidFill>
                <a:latin typeface="Calibri"/>
              </a:rPr>
              <a:t>eLCOSH.org</a:t>
            </a:r>
          </a:p>
        </p:txBody>
      </p:sp>
      <p:pic>
        <p:nvPicPr>
          <p:cNvPr id="8" name="Picture 2" descr=" " title="radiografia de pulmones con silicosi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72401" y="2053886"/>
            <a:ext cx="23336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192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dirty="0" smtClean="0"/>
              <a:t>Limitación de Responsabilidad</a:t>
            </a:r>
            <a:endParaRPr lang="es-PR" dirty="0"/>
          </a:p>
        </p:txBody>
      </p:sp>
      <p:sp>
        <p:nvSpPr>
          <p:cNvPr id="4" name="Footer Placeholder 1"/>
          <p:cNvSpPr>
            <a:spLocks noGrp="1"/>
          </p:cNvSpPr>
          <p:nvPr>
            <p:ph idx="1"/>
          </p:nvPr>
        </p:nvSpPr>
        <p:spPr/>
        <p:txBody>
          <a:bodyPr>
            <a:normAutofit/>
          </a:bodyPr>
          <a:lstStyle/>
          <a:p>
            <a:pPr marL="0" indent="0" algn="just">
              <a:buNone/>
            </a:pPr>
            <a:r>
              <a:rPr lang="es-PR" sz="2800" dirty="0"/>
              <a:t>Este material de entrenamiento fue elaborado con el auspicio federal </a:t>
            </a:r>
            <a:r>
              <a:rPr lang="es-PR" sz="2800" dirty="0" err="1"/>
              <a:t>Susan</a:t>
            </a:r>
            <a:r>
              <a:rPr lang="es-PR" sz="2800" dirty="0"/>
              <a:t> </a:t>
            </a:r>
            <a:r>
              <a:rPr lang="es-PR" sz="2800" dirty="0" err="1"/>
              <a:t>Harwood</a:t>
            </a:r>
            <a:r>
              <a:rPr lang="es-PR" sz="2800" dirty="0"/>
              <a:t> con número               SH29650-SH6 de la Administración de Seguridad y Salud Ocupacional del Departamento de Trabajo de los Estados Unidos de América. El contenido de esta presentación no necesariamente refleja el punto de vista o las políticas del Departamento de Trabajo de Estados Unidos, ni la mención de marcas, productos u organizaciones comerciales implica el aval del Gobierno de los Estados Unidos de América</a:t>
            </a:r>
            <a:r>
              <a:rPr lang="es-PR" sz="800" dirty="0"/>
              <a:t>..</a:t>
            </a:r>
          </a:p>
          <a:p>
            <a:pPr algn="just"/>
            <a:endParaRPr lang="es-PR" sz="800" dirty="0"/>
          </a:p>
        </p:txBody>
      </p:sp>
    </p:spTree>
    <p:extLst>
      <p:ext uri="{BB962C8B-B14F-4D97-AF65-F5344CB8AC3E}">
        <p14:creationId xmlns:p14="http://schemas.microsoft.com/office/powerpoint/2010/main" val="3567318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¿Que requiere la norma de construcción</a:t>
            </a:r>
            <a:r>
              <a:rPr lang="en-US" dirty="0" smtClean="0"/>
              <a:t>? </a:t>
            </a:r>
            <a:endParaRPr lang="en-US" dirty="0"/>
          </a:p>
        </p:txBody>
      </p:sp>
      <p:sp>
        <p:nvSpPr>
          <p:cNvPr id="3" name="Content Placeholder 2"/>
          <p:cNvSpPr>
            <a:spLocks noGrp="1"/>
          </p:cNvSpPr>
          <p:nvPr>
            <p:ph idx="1"/>
          </p:nvPr>
        </p:nvSpPr>
        <p:spPr>
          <a:xfrm>
            <a:off x="1981200" y="1905000"/>
            <a:ext cx="6096000" cy="4572000"/>
          </a:xfrm>
        </p:spPr>
        <p:txBody>
          <a:bodyPr/>
          <a:lstStyle/>
          <a:p>
            <a:pPr lvl="1"/>
            <a:r>
              <a:rPr lang="es-ES" dirty="0" smtClean="0"/>
              <a:t>Adiestrar a los trabajadores acerca de  las tareas de trabajo que resultan en la exposición a sílice y las formas de limitar la exposición.</a:t>
            </a:r>
            <a:endParaRPr lang="en-US" dirty="0" smtClean="0"/>
          </a:p>
          <a:p>
            <a:pPr lvl="1"/>
            <a:endParaRPr lang="en-US" dirty="0" smtClean="0"/>
          </a:p>
          <a:p>
            <a:pPr lvl="1"/>
            <a:r>
              <a:rPr lang="es-ES" dirty="0" smtClean="0"/>
              <a:t>Llevar un </a:t>
            </a:r>
            <a:r>
              <a:rPr lang="es-ES" dirty="0"/>
              <a:t>registro </a:t>
            </a:r>
            <a:r>
              <a:rPr lang="es-ES" dirty="0" smtClean="0"/>
              <a:t>de exposición a sílice de los trabajadores </a:t>
            </a:r>
            <a:r>
              <a:rPr lang="es-ES" dirty="0"/>
              <a:t>y </a:t>
            </a:r>
            <a:r>
              <a:rPr lang="es-ES" dirty="0" smtClean="0"/>
              <a:t>de los exámenes médicos</a:t>
            </a:r>
            <a:r>
              <a:rPr lang="en-US" dirty="0" smtClean="0"/>
              <a:t>.</a:t>
            </a:r>
            <a:endParaRPr lang="en-US" dirty="0"/>
          </a:p>
        </p:txBody>
      </p:sp>
      <p:pic>
        <p:nvPicPr>
          <p:cNvPr id="6146" name="Picture 2" descr="C:\Users\Migdalia\AppData\Local\Microsoft\Windows\INetCache\IE\VXH2RGGW\training[1].png" title="formac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7200" y="1981200"/>
            <a:ext cx="228054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igdalia\AppData\Local\Microsoft\Windows\INetCache\IE\VXH2RGGW\1177976996[1].jpg" title="historial medi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4572000"/>
            <a:ext cx="2280544"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1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¿Cuales son los métodos alternos de control de exposición?</a:t>
            </a:r>
            <a:endParaRPr lang="es-PR" dirty="0"/>
          </a:p>
        </p:txBody>
      </p:sp>
      <p:sp>
        <p:nvSpPr>
          <p:cNvPr id="3" name="Content Placeholder 2"/>
          <p:cNvSpPr>
            <a:spLocks noGrp="1"/>
          </p:cNvSpPr>
          <p:nvPr>
            <p:ph idx="1"/>
          </p:nvPr>
        </p:nvSpPr>
        <p:spPr/>
        <p:txBody>
          <a:bodyPr>
            <a:normAutofit/>
          </a:bodyPr>
          <a:lstStyle/>
          <a:p>
            <a:pPr marL="0" indent="0">
              <a:buNone/>
            </a:pPr>
            <a:r>
              <a:rPr lang="es-ES" dirty="0" smtClean="0"/>
              <a:t>Los patronos que no utilicen métodos de control en la Tabla 1 tienen que:</a:t>
            </a:r>
          </a:p>
          <a:p>
            <a:pPr lvl="1"/>
            <a:r>
              <a:rPr lang="es-ES" dirty="0" smtClean="0"/>
              <a:t>Medir si la cantidad de sílice promedio a que los trabajadores están expuestos por ocho horas esta igual a o por encima del nivel de acción de 25 </a:t>
            </a:r>
            <a:r>
              <a:rPr lang="es-ES" dirty="0" err="1" smtClean="0"/>
              <a:t>μg</a:t>
            </a:r>
            <a:r>
              <a:rPr lang="es-ES" dirty="0" smtClean="0"/>
              <a:t>/m</a:t>
            </a:r>
            <a:r>
              <a:rPr lang="es-ES" baseline="30000" dirty="0" smtClean="0"/>
              <a:t>3</a:t>
            </a:r>
            <a:r>
              <a:rPr lang="es-ES" dirty="0" smtClean="0"/>
              <a:t> (microgramos de sílice por metro cúbico de aire).</a:t>
            </a:r>
            <a:endParaRPr lang="en-US" dirty="0" smtClean="0"/>
          </a:p>
          <a:p>
            <a:pPr lvl="1"/>
            <a:r>
              <a:rPr lang="es-ES" dirty="0" smtClean="0"/>
              <a:t>Proteger a todos los trabajadores cuya exposición a sílice cristalina respirable promediada en 8 horas esté por encima del límite de exposición permisible de     50 </a:t>
            </a:r>
            <a:r>
              <a:rPr lang="es-ES" dirty="0" err="1" smtClean="0"/>
              <a:t>μg</a:t>
            </a:r>
            <a:r>
              <a:rPr lang="es-ES" dirty="0" smtClean="0"/>
              <a:t>/m</a:t>
            </a:r>
            <a:r>
              <a:rPr lang="es-ES" baseline="30000" dirty="0" smtClean="0"/>
              <a:t>3</a:t>
            </a:r>
            <a:r>
              <a:rPr lang="en-US" dirty="0" smtClean="0"/>
              <a:t>.</a:t>
            </a:r>
          </a:p>
        </p:txBody>
      </p:sp>
    </p:spTree>
    <p:extLst>
      <p:ext uri="{BB962C8B-B14F-4D97-AF65-F5344CB8AC3E}">
        <p14:creationId xmlns:p14="http://schemas.microsoft.com/office/powerpoint/2010/main" val="394543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¿Cuáles son </a:t>
            </a:r>
            <a:r>
              <a:rPr lang="es-ES" dirty="0"/>
              <a:t>los </a:t>
            </a:r>
            <a:r>
              <a:rPr lang="es-ES" dirty="0" smtClean="0"/>
              <a:t>métodos alternos de control de exposición?</a:t>
            </a:r>
            <a:endParaRPr lang="en-US" dirty="0"/>
          </a:p>
        </p:txBody>
      </p:sp>
      <p:sp>
        <p:nvSpPr>
          <p:cNvPr id="3" name="Content Placeholder 2"/>
          <p:cNvSpPr>
            <a:spLocks noGrp="1"/>
          </p:cNvSpPr>
          <p:nvPr>
            <p:ph idx="1"/>
          </p:nvPr>
        </p:nvSpPr>
        <p:spPr>
          <a:xfrm>
            <a:off x="1600200" y="1600200"/>
            <a:ext cx="6248400" cy="4876800"/>
          </a:xfrm>
        </p:spPr>
        <p:txBody>
          <a:bodyPr>
            <a:normAutofit lnSpcReduction="10000"/>
          </a:bodyPr>
          <a:lstStyle/>
          <a:p>
            <a:pPr marL="0" indent="0">
              <a:buNone/>
            </a:pPr>
            <a:r>
              <a:rPr lang="es-ES" dirty="0" smtClean="0"/>
              <a:t>Los patronos que no utilicen los métodos de control en la Tabla 1 tienen que:</a:t>
            </a:r>
            <a:endParaRPr lang="en-US" dirty="0" smtClean="0"/>
          </a:p>
          <a:p>
            <a:pPr lvl="1"/>
            <a:r>
              <a:rPr lang="es-ES" dirty="0" smtClean="0"/>
              <a:t>Utilizar controles de polvo para proteger a los trabajadores de la exposición de sílice sobre el PEL</a:t>
            </a:r>
            <a:r>
              <a:rPr lang="en-US" dirty="0" smtClean="0"/>
              <a:t>.</a:t>
            </a:r>
          </a:p>
          <a:p>
            <a:pPr lvl="1"/>
            <a:endParaRPr lang="en-US" dirty="0" smtClean="0"/>
          </a:p>
          <a:p>
            <a:pPr lvl="1"/>
            <a:r>
              <a:rPr lang="es-ES" dirty="0" smtClean="0"/>
              <a:t>Proveer respiradores a los trabajadores cuando los controles de polvo no puedan limitar la exposición al PEL</a:t>
            </a:r>
            <a:r>
              <a:rPr lang="en-US" dirty="0" smtClean="0"/>
              <a:t>.</a:t>
            </a:r>
            <a:endParaRPr lang="en-US" dirty="0"/>
          </a:p>
        </p:txBody>
      </p:sp>
      <p:pic>
        <p:nvPicPr>
          <p:cNvPr id="4" name="Picture 2" title="amoladora de man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72400" y="19050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Image result for silica respirator" title="respirado de media ca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92346" y="5410200"/>
            <a:ext cx="2175654"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gdalia\AppData\Local\Microsoft\Windows\INetCache\IE\VXH2RGGW\3M_N95_Particulate_Respirator[1].jpg" title="mascara contra el polv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4267200"/>
            <a:ext cx="16256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268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sz="3600" dirty="0"/>
              <a:t>¿Que es la Tabla 1  29CFR 1926.1153?</a:t>
            </a:r>
          </a:p>
        </p:txBody>
      </p:sp>
      <p:sp>
        <p:nvSpPr>
          <p:cNvPr id="3" name="Content Placeholder 2"/>
          <p:cNvSpPr>
            <a:spLocks noGrp="1"/>
          </p:cNvSpPr>
          <p:nvPr>
            <p:ph idx="1"/>
          </p:nvPr>
        </p:nvSpPr>
        <p:spPr/>
        <p:txBody>
          <a:bodyPr>
            <a:normAutofit/>
          </a:bodyPr>
          <a:lstStyle/>
          <a:p>
            <a:r>
              <a:rPr lang="en-US" dirty="0" smtClean="0"/>
              <a:t>La </a:t>
            </a:r>
            <a:r>
              <a:rPr lang="es-PR" dirty="0" smtClean="0"/>
              <a:t>Tabla</a:t>
            </a:r>
            <a:r>
              <a:rPr lang="en-US" dirty="0" smtClean="0"/>
              <a:t> 1 </a:t>
            </a:r>
            <a:r>
              <a:rPr lang="es-ES" dirty="0" smtClean="0"/>
              <a:t>consiste en una lista de tareas normalmente ejecutadas en la industria de la construcción para las </a:t>
            </a:r>
            <a:r>
              <a:rPr lang="es-ES" dirty="0"/>
              <a:t>que  han sido determinados </a:t>
            </a:r>
            <a:r>
              <a:rPr lang="es-ES" dirty="0" smtClean="0"/>
              <a:t>controles de ingeniería y prácticas de trabajo comunes.</a:t>
            </a:r>
            <a:endParaRPr lang="en-US" dirty="0" smtClean="0"/>
          </a:p>
          <a:p>
            <a:r>
              <a:rPr lang="es-ES" dirty="0" smtClean="0"/>
              <a:t>Dependiendo de la duración de la tarea, ya sea esta menos o más de 4 horas</a:t>
            </a:r>
            <a:r>
              <a:rPr lang="es-ES" dirty="0"/>
              <a:t>, puede incluirse un </a:t>
            </a:r>
            <a:r>
              <a:rPr lang="es-ES" dirty="0" smtClean="0"/>
              <a:t>requisito adicional para la protección respiratoria.</a:t>
            </a:r>
            <a:endParaRPr lang="en-US" dirty="0"/>
          </a:p>
        </p:txBody>
      </p:sp>
    </p:spTree>
    <p:extLst>
      <p:ext uri="{BB962C8B-B14F-4D97-AF65-F5344CB8AC3E}">
        <p14:creationId xmlns:p14="http://schemas.microsoft.com/office/powerpoint/2010/main" val="3561478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sz="3600" dirty="0"/>
              <a:t>Equipo en Tabla 1 29CFR 1926.1153</a:t>
            </a:r>
          </a:p>
        </p:txBody>
      </p:sp>
      <p:sp>
        <p:nvSpPr>
          <p:cNvPr id="6" name="Content Placeholder 5"/>
          <p:cNvSpPr>
            <a:spLocks noGrp="1"/>
          </p:cNvSpPr>
          <p:nvPr>
            <p:ph idx="1"/>
          </p:nvPr>
        </p:nvSpPr>
        <p:spPr>
          <a:xfrm>
            <a:off x="5121280" y="4953000"/>
            <a:ext cx="2270120" cy="1295400"/>
          </a:xfrm>
        </p:spPr>
        <p:txBody>
          <a:bodyPr>
            <a:normAutofit fontScale="92500"/>
          </a:bodyPr>
          <a:lstStyle/>
          <a:p>
            <a:pPr marL="0" indent="0">
              <a:buNone/>
            </a:pPr>
            <a:r>
              <a:rPr lang="es-PR" sz="2400" b="1" dirty="0"/>
              <a:t>Sierras de mano (cualquier diámetro de hoja)</a:t>
            </a:r>
          </a:p>
        </p:txBody>
      </p:sp>
      <p:sp>
        <p:nvSpPr>
          <p:cNvPr id="7" name="Rectangle 6"/>
          <p:cNvSpPr/>
          <p:nvPr/>
        </p:nvSpPr>
        <p:spPr>
          <a:xfrm>
            <a:off x="5638800" y="1323707"/>
            <a:ext cx="5029200" cy="1200329"/>
          </a:xfrm>
          <a:prstGeom prst="rect">
            <a:avLst/>
          </a:prstGeom>
        </p:spPr>
        <p:txBody>
          <a:bodyPr wrap="square">
            <a:spAutoFit/>
          </a:bodyPr>
          <a:lstStyle/>
          <a:p>
            <a:r>
              <a:rPr lang="es-PR" sz="2400" b="1" dirty="0">
                <a:solidFill>
                  <a:prstClr val="black"/>
                </a:solidFill>
                <a:latin typeface="Calibri"/>
              </a:rPr>
              <a:t>Sierras de mano para cortar planchas de fibra-cemento (con hoja de 8 pulgadas o menos de diámetro</a:t>
            </a:r>
          </a:p>
        </p:txBody>
      </p:sp>
      <p:pic>
        <p:nvPicPr>
          <p:cNvPr id="1031" name="Picture 7" title="amoladora manua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06152" y="4038600"/>
            <a:ext cx="311512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0" y="3258357"/>
            <a:ext cx="5715000" cy="461665"/>
          </a:xfrm>
          <a:prstGeom prst="rect">
            <a:avLst/>
          </a:prstGeom>
        </p:spPr>
        <p:txBody>
          <a:bodyPr wrap="square">
            <a:spAutoFit/>
          </a:bodyPr>
          <a:lstStyle/>
          <a:p>
            <a:pPr fontAlgn="t">
              <a:spcBef>
                <a:spcPct val="20000"/>
              </a:spcBef>
            </a:pPr>
            <a:r>
              <a:rPr lang="es-PR" sz="2400" b="1" dirty="0">
                <a:solidFill>
                  <a:prstClr val="black"/>
                </a:solidFill>
                <a:latin typeface="Calibri"/>
              </a:rPr>
              <a:t> Sierra estacionaria de mampostería</a:t>
            </a:r>
          </a:p>
        </p:txBody>
      </p:sp>
      <p:pic>
        <p:nvPicPr>
          <p:cNvPr id="9218" name="Picture 2" title="sierra de mano para tableros de fibrocemen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3814" y="2577604"/>
            <a:ext cx="2628900" cy="351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title="sierra masonary estacionaria"/>
          <p:cNvGrpSpPr/>
          <p:nvPr/>
        </p:nvGrpSpPr>
        <p:grpSpPr>
          <a:xfrm>
            <a:off x="2006151" y="1447801"/>
            <a:ext cx="2971800" cy="1800225"/>
            <a:chOff x="482151" y="1447800"/>
            <a:chExt cx="2971800" cy="1800225"/>
          </a:xfrm>
        </p:grpSpPr>
        <p:pic>
          <p:nvPicPr>
            <p:cNvPr id="9219" name="Picture 3" title="marco de image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151" y="1447800"/>
              <a:ext cx="29718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616927" y="2940248"/>
              <a:ext cx="837024" cy="307777"/>
            </a:xfrm>
            <a:prstGeom prst="rect">
              <a:avLst/>
            </a:prstGeom>
            <a:solidFill>
              <a:schemeClr val="bg1"/>
            </a:solidFill>
          </p:spPr>
          <p:txBody>
            <a:bodyPr wrap="none">
              <a:spAutoFit/>
            </a:bodyPr>
            <a:lstStyle/>
            <a:p>
              <a:r>
                <a:rPr lang="en-US" sz="1400" dirty="0">
                  <a:solidFill>
                    <a:prstClr val="black"/>
                  </a:solidFill>
                  <a:latin typeface="Calibri"/>
                </a:rPr>
                <a:t>osha.gov</a:t>
              </a:r>
            </a:p>
          </p:txBody>
        </p:sp>
      </p:grpSp>
      <p:sp>
        <p:nvSpPr>
          <p:cNvPr id="11" name="TextBox 10"/>
          <p:cNvSpPr txBox="1"/>
          <p:nvPr/>
        </p:nvSpPr>
        <p:spPr>
          <a:xfrm>
            <a:off x="3938318" y="6260068"/>
            <a:ext cx="1195663" cy="369332"/>
          </a:xfrm>
          <a:prstGeom prst="rect">
            <a:avLst/>
          </a:prstGeom>
          <a:noFill/>
        </p:spPr>
        <p:txBody>
          <a:bodyPr wrap="square" rtlCol="0">
            <a:spAutoFit/>
          </a:bodyPr>
          <a:lstStyle/>
          <a:p>
            <a:r>
              <a:rPr lang="en-US" dirty="0">
                <a:solidFill>
                  <a:prstClr val="black"/>
                </a:solidFill>
                <a:latin typeface="Calibri"/>
              </a:rPr>
              <a:t>osha.gov</a:t>
            </a:r>
          </a:p>
        </p:txBody>
      </p:sp>
      <p:sp>
        <p:nvSpPr>
          <p:cNvPr id="13" name="TextBox 12"/>
          <p:cNvSpPr txBox="1"/>
          <p:nvPr/>
        </p:nvSpPr>
        <p:spPr>
          <a:xfrm>
            <a:off x="9190375" y="5726358"/>
            <a:ext cx="1195663" cy="369332"/>
          </a:xfrm>
          <a:prstGeom prst="rect">
            <a:avLst/>
          </a:prstGeom>
          <a:noFill/>
        </p:spPr>
        <p:txBody>
          <a:bodyPr wrap="square" rtlCol="0">
            <a:spAutoFit/>
          </a:bodyPr>
          <a:lstStyle/>
          <a:p>
            <a:r>
              <a:rPr lang="en-US" dirty="0">
                <a:solidFill>
                  <a:prstClr val="black"/>
                </a:solidFill>
                <a:latin typeface="Calibri"/>
              </a:rPr>
              <a:t>osha.gov</a:t>
            </a:r>
          </a:p>
        </p:txBody>
      </p:sp>
    </p:spTree>
    <p:extLst>
      <p:ext uri="{BB962C8B-B14F-4D97-AF65-F5344CB8AC3E}">
        <p14:creationId xmlns:p14="http://schemas.microsoft.com/office/powerpoint/2010/main" val="930365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PR" sz="3600" dirty="0"/>
              <a:t>Equipo en Tabla 1 29CFR </a:t>
            </a:r>
            <a:r>
              <a:rPr lang="es-PR" sz="3600" dirty="0" smtClean="0"/>
              <a:t>1926.1153 </a:t>
            </a:r>
            <a:endParaRPr lang="es-PR" sz="3600" dirty="0"/>
          </a:p>
        </p:txBody>
      </p:sp>
      <p:sp>
        <p:nvSpPr>
          <p:cNvPr id="4" name="Content Placeholder 3"/>
          <p:cNvSpPr>
            <a:spLocks noGrp="1"/>
          </p:cNvSpPr>
          <p:nvPr>
            <p:ph idx="1"/>
          </p:nvPr>
        </p:nvSpPr>
        <p:spPr>
          <a:xfrm>
            <a:off x="3110024" y="5222574"/>
            <a:ext cx="4433777" cy="1102027"/>
          </a:xfrm>
        </p:spPr>
        <p:txBody>
          <a:bodyPr>
            <a:noAutofit/>
          </a:bodyPr>
          <a:lstStyle/>
          <a:p>
            <a:pPr marL="0" indent="0" fontAlgn="t">
              <a:buNone/>
            </a:pPr>
            <a:r>
              <a:rPr lang="es-PR" b="1" dirty="0" smtClean="0"/>
              <a:t>Sierras de corte/ barreno montadas en base</a:t>
            </a:r>
            <a:endParaRPr lang="es-PR" b="1" dirty="0"/>
          </a:p>
        </p:txBody>
      </p:sp>
      <p:sp>
        <p:nvSpPr>
          <p:cNvPr id="6" name="Rectangle 5"/>
          <p:cNvSpPr/>
          <p:nvPr/>
        </p:nvSpPr>
        <p:spPr>
          <a:xfrm>
            <a:off x="8991601" y="3341132"/>
            <a:ext cx="1021305" cy="369332"/>
          </a:xfrm>
          <a:prstGeom prst="rect">
            <a:avLst/>
          </a:prstGeom>
        </p:spPr>
        <p:txBody>
          <a:bodyPr wrap="none">
            <a:spAutoFit/>
          </a:bodyPr>
          <a:lstStyle/>
          <a:p>
            <a:r>
              <a:rPr lang="en-US" dirty="0">
                <a:solidFill>
                  <a:prstClr val="black"/>
                </a:solidFill>
                <a:latin typeface="Calibri"/>
              </a:rPr>
              <a:t>osha.gov</a:t>
            </a:r>
          </a:p>
        </p:txBody>
      </p:sp>
      <p:sp>
        <p:nvSpPr>
          <p:cNvPr id="9" name="Rectangle 8"/>
          <p:cNvSpPr/>
          <p:nvPr/>
        </p:nvSpPr>
        <p:spPr>
          <a:xfrm>
            <a:off x="7477367" y="6488668"/>
            <a:ext cx="1021305" cy="369332"/>
          </a:xfrm>
          <a:prstGeom prst="rect">
            <a:avLst/>
          </a:prstGeom>
        </p:spPr>
        <p:txBody>
          <a:bodyPr wrap="none">
            <a:spAutoFit/>
          </a:bodyPr>
          <a:lstStyle/>
          <a:p>
            <a:r>
              <a:rPr lang="en-US" dirty="0">
                <a:solidFill>
                  <a:prstClr val="black"/>
                </a:solidFill>
                <a:latin typeface="Calibri"/>
              </a:rPr>
              <a:t>osha.gov</a:t>
            </a:r>
          </a:p>
        </p:txBody>
      </p:sp>
      <p:sp>
        <p:nvSpPr>
          <p:cNvPr id="3" name="Rectangle 2"/>
          <p:cNvSpPr/>
          <p:nvPr/>
        </p:nvSpPr>
        <p:spPr>
          <a:xfrm>
            <a:off x="7656120" y="1481526"/>
            <a:ext cx="2567306" cy="584775"/>
          </a:xfrm>
          <a:prstGeom prst="rect">
            <a:avLst/>
          </a:prstGeom>
        </p:spPr>
        <p:txBody>
          <a:bodyPr wrap="none">
            <a:spAutoFit/>
          </a:bodyPr>
          <a:lstStyle/>
          <a:p>
            <a:r>
              <a:rPr lang="es-PR" sz="3200" b="1" dirty="0">
                <a:solidFill>
                  <a:prstClr val="black"/>
                </a:solidFill>
                <a:latin typeface="Calibri"/>
              </a:rPr>
              <a:t>Sierras de pie </a:t>
            </a:r>
          </a:p>
        </p:txBody>
      </p:sp>
      <p:sp>
        <p:nvSpPr>
          <p:cNvPr id="11" name="Rectangle 10"/>
          <p:cNvSpPr/>
          <p:nvPr/>
        </p:nvSpPr>
        <p:spPr>
          <a:xfrm>
            <a:off x="2398595" y="1656845"/>
            <a:ext cx="3280642" cy="1077218"/>
          </a:xfrm>
          <a:prstGeom prst="rect">
            <a:avLst/>
          </a:prstGeom>
        </p:spPr>
        <p:txBody>
          <a:bodyPr wrap="none">
            <a:spAutoFit/>
          </a:bodyPr>
          <a:lstStyle/>
          <a:p>
            <a:r>
              <a:rPr lang="es-PR" sz="3200" b="1" dirty="0">
                <a:solidFill>
                  <a:prstClr val="black"/>
                </a:solidFill>
                <a:latin typeface="Calibri"/>
              </a:rPr>
              <a:t>Sierras manejadas</a:t>
            </a:r>
          </a:p>
          <a:p>
            <a:r>
              <a:rPr lang="es-PR" sz="3200" b="1" dirty="0">
                <a:solidFill>
                  <a:prstClr val="black"/>
                </a:solidFill>
                <a:latin typeface="Calibri"/>
              </a:rPr>
              <a:t>con vehículo</a:t>
            </a:r>
          </a:p>
        </p:txBody>
      </p:sp>
      <p:pic>
        <p:nvPicPr>
          <p:cNvPr id="4098" name="Picture 2" title="sierra de corte/barreno montadas en ba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77366" y="4427909"/>
            <a:ext cx="2229926" cy="206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title="sierras manejadas con vehicul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6875" y="2648897"/>
            <a:ext cx="3348038" cy="229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title="sierra de pi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1" y="1999034"/>
            <a:ext cx="2373663" cy="226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23609" y="4586011"/>
            <a:ext cx="1021305" cy="369332"/>
          </a:xfrm>
          <a:prstGeom prst="rect">
            <a:avLst/>
          </a:prstGeom>
          <a:solidFill>
            <a:schemeClr val="bg1"/>
          </a:solidFill>
        </p:spPr>
        <p:txBody>
          <a:bodyPr wrap="none">
            <a:spAutoFit/>
          </a:bodyPr>
          <a:lstStyle/>
          <a:p>
            <a:r>
              <a:rPr lang="en-US" dirty="0">
                <a:solidFill>
                  <a:prstClr val="black"/>
                </a:solidFill>
                <a:latin typeface="Calibri"/>
              </a:rPr>
              <a:t>osha.gov</a:t>
            </a:r>
          </a:p>
        </p:txBody>
      </p:sp>
    </p:spTree>
    <p:extLst>
      <p:ext uri="{BB962C8B-B14F-4D97-AF65-F5344CB8AC3E}">
        <p14:creationId xmlns:p14="http://schemas.microsoft.com/office/powerpoint/2010/main" val="1340664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4052"/>
            <a:ext cx="8229600" cy="842749"/>
          </a:xfrm>
        </p:spPr>
        <p:txBody>
          <a:bodyPr>
            <a:normAutofit/>
          </a:bodyPr>
          <a:lstStyle/>
          <a:p>
            <a:r>
              <a:rPr lang="es-PR" sz="3600" dirty="0"/>
              <a:t>Equipo en Tabla 1 29CFR </a:t>
            </a:r>
            <a:r>
              <a:rPr lang="es-PR" sz="3600" dirty="0" smtClean="0"/>
              <a:t>1926.1153  </a:t>
            </a:r>
            <a:endParaRPr lang="es-PR" sz="3600" dirty="0"/>
          </a:p>
        </p:txBody>
      </p:sp>
      <p:sp>
        <p:nvSpPr>
          <p:cNvPr id="4" name="Content Placeholder 3"/>
          <p:cNvSpPr>
            <a:spLocks noGrp="1"/>
          </p:cNvSpPr>
          <p:nvPr>
            <p:ph idx="1"/>
          </p:nvPr>
        </p:nvSpPr>
        <p:spPr>
          <a:xfrm>
            <a:off x="1919644" y="1219200"/>
            <a:ext cx="5205057" cy="1600200"/>
          </a:xfrm>
        </p:spPr>
        <p:txBody>
          <a:bodyPr>
            <a:normAutofit/>
          </a:bodyPr>
          <a:lstStyle/>
          <a:p>
            <a:pPr marL="0" indent="0" fontAlgn="t">
              <a:buNone/>
            </a:pPr>
            <a:r>
              <a:rPr lang="es-PR" sz="2800" b="1" dirty="0"/>
              <a:t>Taladros de mano o montados (incluye taladros de impacto y de martillo giratorio)</a:t>
            </a:r>
          </a:p>
        </p:txBody>
      </p:sp>
      <p:sp>
        <p:nvSpPr>
          <p:cNvPr id="6" name="Rectangle 5"/>
          <p:cNvSpPr/>
          <p:nvPr/>
        </p:nvSpPr>
        <p:spPr>
          <a:xfrm>
            <a:off x="7748641" y="6440900"/>
            <a:ext cx="1021305" cy="369332"/>
          </a:xfrm>
          <a:prstGeom prst="rect">
            <a:avLst/>
          </a:prstGeom>
        </p:spPr>
        <p:txBody>
          <a:bodyPr wrap="none">
            <a:spAutoFit/>
          </a:bodyPr>
          <a:lstStyle/>
          <a:p>
            <a:r>
              <a:rPr lang="en-US" dirty="0">
                <a:solidFill>
                  <a:prstClr val="black"/>
                </a:solidFill>
                <a:latin typeface="Calibri"/>
              </a:rPr>
              <a:t>osha.gov</a:t>
            </a:r>
          </a:p>
        </p:txBody>
      </p:sp>
      <p:sp>
        <p:nvSpPr>
          <p:cNvPr id="7" name="Rectangle 6"/>
          <p:cNvSpPr/>
          <p:nvPr/>
        </p:nvSpPr>
        <p:spPr>
          <a:xfrm>
            <a:off x="2209800" y="5790874"/>
            <a:ext cx="5638800" cy="954107"/>
          </a:xfrm>
          <a:prstGeom prst="rect">
            <a:avLst/>
          </a:prstGeom>
        </p:spPr>
        <p:txBody>
          <a:bodyPr wrap="square">
            <a:spAutoFit/>
          </a:bodyPr>
          <a:lstStyle/>
          <a:p>
            <a:r>
              <a:rPr lang="es-PR" sz="2800" b="1" dirty="0">
                <a:solidFill>
                  <a:prstClr val="black"/>
                </a:solidFill>
                <a:latin typeface="Calibri"/>
              </a:rPr>
              <a:t>Torre de perforación montada en vehículo para piedra y concreto</a:t>
            </a:r>
            <a:endParaRPr lang="es-PR" sz="2800" dirty="0">
              <a:solidFill>
                <a:prstClr val="black"/>
              </a:solidFill>
              <a:latin typeface="Calibri"/>
            </a:endParaRPr>
          </a:p>
        </p:txBody>
      </p:sp>
      <p:sp>
        <p:nvSpPr>
          <p:cNvPr id="8" name="Rectangle 7"/>
          <p:cNvSpPr/>
          <p:nvPr/>
        </p:nvSpPr>
        <p:spPr>
          <a:xfrm>
            <a:off x="1676401" y="3165941"/>
            <a:ext cx="2127161" cy="1815882"/>
          </a:xfrm>
          <a:prstGeom prst="rect">
            <a:avLst/>
          </a:prstGeom>
        </p:spPr>
        <p:txBody>
          <a:bodyPr wrap="square">
            <a:spAutoFit/>
          </a:bodyPr>
          <a:lstStyle/>
          <a:p>
            <a:r>
              <a:rPr lang="es-PR" sz="2800" b="1" dirty="0">
                <a:solidFill>
                  <a:prstClr val="black"/>
                </a:solidFill>
                <a:latin typeface="Calibri"/>
              </a:rPr>
              <a:t>Perforador de barrenos para concreto</a:t>
            </a:r>
            <a:endParaRPr lang="es-PR" sz="2800" dirty="0">
              <a:solidFill>
                <a:prstClr val="black"/>
              </a:solidFill>
              <a:latin typeface="Calibri"/>
            </a:endParaRPr>
          </a:p>
        </p:txBody>
      </p:sp>
      <p:pic>
        <p:nvPicPr>
          <p:cNvPr id="3074" name="Picture 2" title="perforador de barrenos para concre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3561" y="2925517"/>
            <a:ext cx="3314700" cy="213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364059" y="4949834"/>
            <a:ext cx="1195663" cy="369332"/>
          </a:xfrm>
          <a:prstGeom prst="rect">
            <a:avLst/>
          </a:prstGeom>
          <a:noFill/>
        </p:spPr>
        <p:txBody>
          <a:bodyPr wrap="square" rtlCol="0">
            <a:spAutoFit/>
          </a:bodyPr>
          <a:lstStyle/>
          <a:p>
            <a:r>
              <a:rPr lang="en-US" dirty="0">
                <a:solidFill>
                  <a:prstClr val="black"/>
                </a:solidFill>
                <a:latin typeface="Calibri"/>
              </a:rPr>
              <a:t>cdc.gov</a:t>
            </a:r>
          </a:p>
        </p:txBody>
      </p:sp>
      <p:grpSp>
        <p:nvGrpSpPr>
          <p:cNvPr id="9" name="Group 8" title="marco de imagen"/>
          <p:cNvGrpSpPr/>
          <p:nvPr/>
        </p:nvGrpSpPr>
        <p:grpSpPr>
          <a:xfrm>
            <a:off x="7762875" y="1170453"/>
            <a:ext cx="2247900" cy="2126118"/>
            <a:chOff x="6238875" y="1170453"/>
            <a:chExt cx="2247900" cy="2126118"/>
          </a:xfrm>
        </p:grpSpPr>
        <p:pic>
          <p:nvPicPr>
            <p:cNvPr id="6146" name="Picture 2" title="taladros de mano o mantad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8875" y="1170453"/>
              <a:ext cx="2247900" cy="212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6477000" y="1447800"/>
              <a:ext cx="457200" cy="457200"/>
            </a:xfrm>
            <a:prstGeom prst="ellipse">
              <a:avLst/>
            </a:prstGeom>
            <a:solidFill>
              <a:schemeClr val="accent6">
                <a:lumMod val="20000"/>
                <a:lumOff val="80000"/>
              </a:schemeClr>
            </a:solidFill>
            <a:ln>
              <a:solidFill>
                <a:schemeClr val="bg2">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3" name="Rectangle 2"/>
          <p:cNvSpPr/>
          <p:nvPr/>
        </p:nvSpPr>
        <p:spPr>
          <a:xfrm>
            <a:off x="8992020" y="2895600"/>
            <a:ext cx="1021305" cy="369332"/>
          </a:xfrm>
          <a:prstGeom prst="rect">
            <a:avLst/>
          </a:prstGeom>
        </p:spPr>
        <p:txBody>
          <a:bodyPr wrap="none">
            <a:spAutoFit/>
          </a:bodyPr>
          <a:lstStyle/>
          <a:p>
            <a:r>
              <a:rPr lang="en-US" dirty="0">
                <a:solidFill>
                  <a:prstClr val="black"/>
                </a:solidFill>
                <a:latin typeface="Calibri"/>
              </a:rPr>
              <a:t>osha.gov</a:t>
            </a:r>
          </a:p>
        </p:txBody>
      </p:sp>
      <p:pic>
        <p:nvPicPr>
          <p:cNvPr id="6147" name="Picture 3" title="torre de perforacion montada en vehicul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8160" y="3442992"/>
            <a:ext cx="2838450" cy="282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209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4052"/>
            <a:ext cx="8229600" cy="896867"/>
          </a:xfrm>
        </p:spPr>
        <p:txBody>
          <a:bodyPr>
            <a:normAutofit/>
          </a:bodyPr>
          <a:lstStyle/>
          <a:p>
            <a:r>
              <a:rPr lang="es-PR" sz="3600" dirty="0" smtClean="0"/>
              <a:t> Equipo </a:t>
            </a:r>
            <a:r>
              <a:rPr lang="es-PR" sz="3600" dirty="0"/>
              <a:t>en Tabla 1 29CFR 1926.1153</a:t>
            </a:r>
          </a:p>
        </p:txBody>
      </p:sp>
      <p:sp>
        <p:nvSpPr>
          <p:cNvPr id="4" name="Content Placeholder 3"/>
          <p:cNvSpPr>
            <a:spLocks noGrp="1"/>
          </p:cNvSpPr>
          <p:nvPr>
            <p:ph idx="1"/>
          </p:nvPr>
        </p:nvSpPr>
        <p:spPr>
          <a:xfrm>
            <a:off x="7230140" y="1066800"/>
            <a:ext cx="4961860" cy="633622"/>
          </a:xfrm>
        </p:spPr>
        <p:txBody>
          <a:bodyPr>
            <a:noAutofit/>
          </a:bodyPr>
          <a:lstStyle/>
          <a:p>
            <a:pPr marL="0" indent="0" fontAlgn="t">
              <a:buNone/>
            </a:pPr>
            <a:r>
              <a:rPr lang="es-PR" sz="2400" b="1" dirty="0"/>
              <a:t> Martillo perforador y </a:t>
            </a:r>
            <a:r>
              <a:rPr lang="es-PR" sz="2400" b="1" dirty="0" smtClean="0"/>
              <a:t>herramientas </a:t>
            </a:r>
            <a:r>
              <a:rPr lang="es-PR" sz="2400" b="1" dirty="0"/>
              <a:t>de perforación</a:t>
            </a:r>
          </a:p>
        </p:txBody>
      </p:sp>
      <p:sp>
        <p:nvSpPr>
          <p:cNvPr id="3" name="AutoShape 2" descr="Image result for Handheld grinders for uses other than mortar remova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 name="Rectangle 7"/>
          <p:cNvSpPr/>
          <p:nvPr/>
        </p:nvSpPr>
        <p:spPr>
          <a:xfrm>
            <a:off x="2438400" y="5948446"/>
            <a:ext cx="5638800" cy="830997"/>
          </a:xfrm>
          <a:prstGeom prst="rect">
            <a:avLst/>
          </a:prstGeom>
        </p:spPr>
        <p:txBody>
          <a:bodyPr wrap="square">
            <a:spAutoFit/>
          </a:bodyPr>
          <a:lstStyle/>
          <a:p>
            <a:r>
              <a:rPr lang="es-PR" sz="2400" b="1" dirty="0">
                <a:solidFill>
                  <a:prstClr val="black"/>
                </a:solidFill>
                <a:latin typeface="Calibri"/>
              </a:rPr>
              <a:t>Pulidora de mano para otros usos que no es remoción de mortero</a:t>
            </a:r>
            <a:endParaRPr lang="es-PR" sz="2400" dirty="0">
              <a:solidFill>
                <a:prstClr val="black"/>
              </a:solidFill>
              <a:latin typeface="Calibri"/>
            </a:endParaRPr>
          </a:p>
        </p:txBody>
      </p:sp>
      <p:sp>
        <p:nvSpPr>
          <p:cNvPr id="9" name="Rectangle 8"/>
          <p:cNvSpPr/>
          <p:nvPr/>
        </p:nvSpPr>
        <p:spPr>
          <a:xfrm>
            <a:off x="1690308" y="4334023"/>
            <a:ext cx="5138731" cy="954107"/>
          </a:xfrm>
          <a:prstGeom prst="rect">
            <a:avLst/>
          </a:prstGeom>
        </p:spPr>
        <p:txBody>
          <a:bodyPr wrap="square">
            <a:spAutoFit/>
          </a:bodyPr>
          <a:lstStyle/>
          <a:p>
            <a:pPr fontAlgn="t"/>
            <a:r>
              <a:rPr lang="es-PR" sz="2800" b="1" dirty="0">
                <a:solidFill>
                  <a:prstClr val="black"/>
                </a:solidFill>
                <a:latin typeface="Calibri"/>
              </a:rPr>
              <a:t>Pulidoras de mano para remover mortero (</a:t>
            </a:r>
            <a:r>
              <a:rPr lang="es-PR" sz="2800" b="1" dirty="0" err="1">
                <a:solidFill>
                  <a:prstClr val="black"/>
                </a:solidFill>
                <a:latin typeface="Calibri"/>
              </a:rPr>
              <a:t>tuckpointing</a:t>
            </a:r>
            <a:r>
              <a:rPr lang="es-PR" sz="2800" b="1" dirty="0">
                <a:solidFill>
                  <a:prstClr val="black"/>
                </a:solidFill>
                <a:latin typeface="Calibri"/>
              </a:rPr>
              <a:t>)</a:t>
            </a:r>
          </a:p>
        </p:txBody>
      </p:sp>
      <p:pic>
        <p:nvPicPr>
          <p:cNvPr id="2051" name="Picture 3" title="pulidora de mano para otros uso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23941" y="3921094"/>
            <a:ext cx="23812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rot="16200000">
            <a:off x="6862338" y="5103463"/>
            <a:ext cx="1492588" cy="369332"/>
          </a:xfrm>
          <a:prstGeom prst="rect">
            <a:avLst/>
          </a:prstGeom>
          <a:solidFill>
            <a:schemeClr val="bg1"/>
          </a:solidFill>
        </p:spPr>
        <p:txBody>
          <a:bodyPr wrap="none">
            <a:spAutoFit/>
          </a:bodyPr>
          <a:lstStyle/>
          <a:p>
            <a:r>
              <a:rPr lang="en-US" u="sng" dirty="0">
                <a:solidFill>
                  <a:prstClr val="black"/>
                </a:solidFill>
                <a:latin typeface="Calibri"/>
              </a:rPr>
              <a:t>cdc.gov/</a:t>
            </a:r>
            <a:r>
              <a:rPr lang="en-US" u="sng" dirty="0" err="1">
                <a:solidFill>
                  <a:prstClr val="black"/>
                </a:solidFill>
                <a:latin typeface="Calibri"/>
              </a:rPr>
              <a:t>niosh</a:t>
            </a:r>
            <a:endParaRPr lang="en-US" dirty="0">
              <a:solidFill>
                <a:prstClr val="black"/>
              </a:solidFill>
              <a:latin typeface="Calibri"/>
            </a:endParaRPr>
          </a:p>
        </p:txBody>
      </p:sp>
      <p:grpSp>
        <p:nvGrpSpPr>
          <p:cNvPr id="12" name="Group 11" title="marco de imagen"/>
          <p:cNvGrpSpPr/>
          <p:nvPr/>
        </p:nvGrpSpPr>
        <p:grpSpPr>
          <a:xfrm>
            <a:off x="2164558" y="1492219"/>
            <a:ext cx="3905250" cy="2828925"/>
            <a:chOff x="640558" y="1492218"/>
            <a:chExt cx="3905250" cy="2828925"/>
          </a:xfrm>
        </p:grpSpPr>
        <p:pic>
          <p:nvPicPr>
            <p:cNvPr id="3076" name="Picture 4" descr="Worker using a grinder without dust contr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558" y="1492218"/>
              <a:ext cx="3905250" cy="28289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0" y="2074572"/>
              <a:ext cx="457200" cy="457200"/>
            </a:xfrm>
            <a:prstGeom prst="ellipse">
              <a:avLst/>
            </a:prstGeom>
            <a:solidFill>
              <a:schemeClr val="bg2">
                <a:lumMod val="75000"/>
              </a:schemeClr>
            </a:solidFill>
            <a:ln>
              <a:solidFill>
                <a:schemeClr val="bg2">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pic>
        <p:nvPicPr>
          <p:cNvPr id="2050" name="Picture 2" title="martillo pefrodaor y herramientas de perforac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4405" y="1844339"/>
            <a:ext cx="23622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61580" y="1605986"/>
            <a:ext cx="1119820" cy="307777"/>
          </a:xfrm>
          <a:prstGeom prst="rect">
            <a:avLst/>
          </a:prstGeom>
          <a:solidFill>
            <a:schemeClr val="bg1"/>
          </a:solidFill>
        </p:spPr>
        <p:txBody>
          <a:bodyPr wrap="square">
            <a:spAutoFit/>
          </a:bodyPr>
          <a:lstStyle/>
          <a:p>
            <a:r>
              <a:rPr lang="en-US" sz="1400" dirty="0">
                <a:solidFill>
                  <a:prstClr val="black"/>
                </a:solidFill>
                <a:latin typeface="Calibri"/>
              </a:rPr>
              <a:t>eLCOSH.org</a:t>
            </a:r>
          </a:p>
        </p:txBody>
      </p:sp>
      <p:sp>
        <p:nvSpPr>
          <p:cNvPr id="16" name="Rectangle 15"/>
          <p:cNvSpPr/>
          <p:nvPr/>
        </p:nvSpPr>
        <p:spPr>
          <a:xfrm rot="16200000">
            <a:off x="7229480" y="2771429"/>
            <a:ext cx="1021305" cy="369332"/>
          </a:xfrm>
          <a:prstGeom prst="rect">
            <a:avLst/>
          </a:prstGeom>
          <a:solidFill>
            <a:schemeClr val="bg1"/>
          </a:solidFill>
        </p:spPr>
        <p:txBody>
          <a:bodyPr wrap="none">
            <a:spAutoFit/>
          </a:bodyPr>
          <a:lstStyle/>
          <a:p>
            <a:r>
              <a:rPr lang="en-US" u="sng" dirty="0">
                <a:solidFill>
                  <a:prstClr val="black"/>
                </a:solidFill>
                <a:latin typeface="Calibri"/>
              </a:rPr>
              <a:t>osha.gov</a:t>
            </a:r>
            <a:endParaRPr lang="en-US" dirty="0">
              <a:solidFill>
                <a:prstClr val="black"/>
              </a:solidFill>
              <a:latin typeface="Calibri"/>
            </a:endParaRPr>
          </a:p>
        </p:txBody>
      </p:sp>
    </p:spTree>
    <p:extLst>
      <p:ext uri="{BB962C8B-B14F-4D97-AF65-F5344CB8AC3E}">
        <p14:creationId xmlns:p14="http://schemas.microsoft.com/office/powerpoint/2010/main" val="1723458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381" y="224739"/>
            <a:ext cx="8229600" cy="926064"/>
          </a:xfrm>
        </p:spPr>
        <p:txBody>
          <a:bodyPr>
            <a:normAutofit/>
          </a:bodyPr>
          <a:lstStyle/>
          <a:p>
            <a:r>
              <a:rPr lang="es-PR" sz="3600" dirty="0" smtClean="0"/>
              <a:t>  Equipo </a:t>
            </a:r>
            <a:r>
              <a:rPr lang="es-PR" sz="3600" dirty="0"/>
              <a:t>en Tabla 1 29CFR 1926.1153</a:t>
            </a:r>
          </a:p>
        </p:txBody>
      </p:sp>
      <p:sp>
        <p:nvSpPr>
          <p:cNvPr id="3" name="AutoShape 2" descr="Image result for Handheld grinders for uses other than mortar remova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 name="Rectangle 5"/>
          <p:cNvSpPr/>
          <p:nvPr/>
        </p:nvSpPr>
        <p:spPr>
          <a:xfrm>
            <a:off x="1984375" y="1600201"/>
            <a:ext cx="3273425" cy="1200329"/>
          </a:xfrm>
          <a:prstGeom prst="rect">
            <a:avLst/>
          </a:prstGeom>
        </p:spPr>
        <p:txBody>
          <a:bodyPr wrap="square">
            <a:spAutoFit/>
          </a:bodyPr>
          <a:lstStyle/>
          <a:p>
            <a:pPr fontAlgn="t"/>
            <a:r>
              <a:rPr lang="es-PR" sz="2400" b="1" dirty="0">
                <a:solidFill>
                  <a:prstClr val="black"/>
                </a:solidFill>
                <a:latin typeface="Calibri"/>
              </a:rPr>
              <a:t>Fresadoras manejables pequeñas (menos de medio carril)</a:t>
            </a:r>
          </a:p>
        </p:txBody>
      </p:sp>
      <p:pic>
        <p:nvPicPr>
          <p:cNvPr id="2050" name="Picture 2" title="fresadoras manejables grant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11752" y="4212632"/>
            <a:ext cx="3856249" cy="258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250507" y="6488668"/>
            <a:ext cx="1492588" cy="369332"/>
          </a:xfrm>
          <a:prstGeom prst="rect">
            <a:avLst/>
          </a:prstGeom>
        </p:spPr>
        <p:txBody>
          <a:bodyPr wrap="none">
            <a:spAutoFit/>
          </a:bodyPr>
          <a:lstStyle/>
          <a:p>
            <a:r>
              <a:rPr lang="en-US" dirty="0">
                <a:solidFill>
                  <a:prstClr val="black"/>
                </a:solidFill>
                <a:latin typeface="Calibri"/>
              </a:rPr>
              <a:t>cdc.gov/</a:t>
            </a:r>
            <a:r>
              <a:rPr lang="en-US" dirty="0" err="1">
                <a:solidFill>
                  <a:prstClr val="black"/>
                </a:solidFill>
                <a:latin typeface="Calibri"/>
              </a:rPr>
              <a:t>niosh</a:t>
            </a:r>
            <a:endParaRPr lang="en-US" dirty="0">
              <a:solidFill>
                <a:prstClr val="black"/>
              </a:solidFill>
              <a:latin typeface="Calibri"/>
            </a:endParaRPr>
          </a:p>
        </p:txBody>
      </p:sp>
      <p:sp>
        <p:nvSpPr>
          <p:cNvPr id="15" name="Content Placeholder 3"/>
          <p:cNvSpPr txBox="1">
            <a:spLocks/>
          </p:cNvSpPr>
          <p:nvPr/>
        </p:nvSpPr>
        <p:spPr>
          <a:xfrm>
            <a:off x="5467494" y="2143126"/>
            <a:ext cx="2762107" cy="15906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t">
              <a:buNone/>
            </a:pPr>
            <a:r>
              <a:rPr lang="es-PR" sz="2400" b="1" dirty="0">
                <a:solidFill>
                  <a:prstClr val="black"/>
                </a:solidFill>
                <a:latin typeface="Calibri"/>
              </a:rPr>
              <a:t>Maquinas pulidoras de piso  y maquinas fresadoras de pie</a:t>
            </a:r>
          </a:p>
        </p:txBody>
      </p:sp>
      <p:sp>
        <p:nvSpPr>
          <p:cNvPr id="12" name="Rectangle 11"/>
          <p:cNvSpPr/>
          <p:nvPr/>
        </p:nvSpPr>
        <p:spPr>
          <a:xfrm>
            <a:off x="3794975" y="5605755"/>
            <a:ext cx="3733800" cy="830997"/>
          </a:xfrm>
          <a:prstGeom prst="rect">
            <a:avLst/>
          </a:prstGeom>
        </p:spPr>
        <p:txBody>
          <a:bodyPr wrap="square">
            <a:spAutoFit/>
          </a:bodyPr>
          <a:lstStyle/>
          <a:p>
            <a:pPr fontAlgn="t"/>
            <a:r>
              <a:rPr lang="es-PR" sz="2400" b="1" dirty="0">
                <a:solidFill>
                  <a:prstClr val="black"/>
                </a:solidFill>
                <a:latin typeface="Calibri"/>
              </a:rPr>
              <a:t>Fresadoras manejables grandes (un carril o mas)</a:t>
            </a:r>
          </a:p>
        </p:txBody>
      </p:sp>
      <p:pic>
        <p:nvPicPr>
          <p:cNvPr id="3075" name="Picture 3" title="maquinas pulidoras de piso y maquinas fresadoras de pi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0095" y="1726130"/>
            <a:ext cx="2181963" cy="253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title="fresadoras manejables pequena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16136" y="2911100"/>
            <a:ext cx="30099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4100439" y="4942068"/>
            <a:ext cx="1021305" cy="369332"/>
          </a:xfrm>
          <a:prstGeom prst="rect">
            <a:avLst/>
          </a:prstGeom>
          <a:solidFill>
            <a:schemeClr val="bg1"/>
          </a:solidFill>
        </p:spPr>
        <p:txBody>
          <a:bodyPr wrap="none">
            <a:spAutoFit/>
          </a:bodyPr>
          <a:lstStyle/>
          <a:p>
            <a:r>
              <a:rPr lang="en-US" dirty="0">
                <a:solidFill>
                  <a:prstClr val="black"/>
                </a:solidFill>
                <a:latin typeface="Calibri"/>
              </a:rPr>
              <a:t>osha.gov</a:t>
            </a:r>
          </a:p>
        </p:txBody>
      </p:sp>
      <p:sp>
        <p:nvSpPr>
          <p:cNvPr id="18" name="Rectangle 17"/>
          <p:cNvSpPr/>
          <p:nvPr/>
        </p:nvSpPr>
        <p:spPr>
          <a:xfrm>
            <a:off x="7311964" y="3741918"/>
            <a:ext cx="1021305" cy="369332"/>
          </a:xfrm>
          <a:prstGeom prst="rect">
            <a:avLst/>
          </a:prstGeom>
          <a:solidFill>
            <a:schemeClr val="bg1"/>
          </a:solidFill>
        </p:spPr>
        <p:txBody>
          <a:bodyPr wrap="none">
            <a:spAutoFit/>
          </a:bodyPr>
          <a:lstStyle/>
          <a:p>
            <a:r>
              <a:rPr lang="en-US" dirty="0">
                <a:solidFill>
                  <a:prstClr val="black"/>
                </a:solidFill>
                <a:latin typeface="Calibri"/>
              </a:rPr>
              <a:t>osha.gov</a:t>
            </a:r>
          </a:p>
        </p:txBody>
      </p:sp>
    </p:spTree>
    <p:extLst>
      <p:ext uri="{BB962C8B-B14F-4D97-AF65-F5344CB8AC3E}">
        <p14:creationId xmlns:p14="http://schemas.microsoft.com/office/powerpoint/2010/main" val="385018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4051"/>
            <a:ext cx="8229600" cy="1143000"/>
          </a:xfrm>
        </p:spPr>
        <p:txBody>
          <a:bodyPr>
            <a:normAutofit/>
          </a:bodyPr>
          <a:lstStyle/>
          <a:p>
            <a:r>
              <a:rPr lang="es-PR" sz="4000" dirty="0" smtClean="0"/>
              <a:t> Equipo </a:t>
            </a:r>
            <a:r>
              <a:rPr lang="es-PR" sz="4000" dirty="0"/>
              <a:t>en Tabla 1 29CFR </a:t>
            </a:r>
            <a:r>
              <a:rPr lang="es-PR" sz="4000" dirty="0" smtClean="0"/>
              <a:t>1926.1153 </a:t>
            </a:r>
            <a:endParaRPr lang="es-PR" sz="4000" dirty="0"/>
          </a:p>
        </p:txBody>
      </p:sp>
      <p:sp>
        <p:nvSpPr>
          <p:cNvPr id="4" name="Content Placeholder 3"/>
          <p:cNvSpPr>
            <a:spLocks noGrp="1"/>
          </p:cNvSpPr>
          <p:nvPr>
            <p:ph idx="1"/>
          </p:nvPr>
        </p:nvSpPr>
        <p:spPr>
          <a:xfrm>
            <a:off x="6096000" y="1570847"/>
            <a:ext cx="4701601" cy="476898"/>
          </a:xfrm>
        </p:spPr>
        <p:txBody>
          <a:bodyPr>
            <a:normAutofit fontScale="85000" lnSpcReduction="10000"/>
          </a:bodyPr>
          <a:lstStyle/>
          <a:p>
            <a:pPr marL="0" indent="0" fontAlgn="t">
              <a:buNone/>
            </a:pPr>
            <a:r>
              <a:rPr lang="es-PR" sz="2800" b="1" dirty="0"/>
              <a:t>Excavadoras y rompimiento de roca</a:t>
            </a:r>
          </a:p>
        </p:txBody>
      </p:sp>
      <p:sp>
        <p:nvSpPr>
          <p:cNvPr id="3" name="AutoShape 2" descr="Image result for Handheld grinders for uses other than mortar remova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 name="Rectangle 7"/>
          <p:cNvSpPr/>
          <p:nvPr/>
        </p:nvSpPr>
        <p:spPr>
          <a:xfrm>
            <a:off x="5334000" y="6019800"/>
            <a:ext cx="5029200" cy="523220"/>
          </a:xfrm>
          <a:prstGeom prst="rect">
            <a:avLst/>
          </a:prstGeom>
          <a:solidFill>
            <a:schemeClr val="bg1"/>
          </a:solidFill>
        </p:spPr>
        <p:txBody>
          <a:bodyPr wrap="square">
            <a:spAutoFit/>
          </a:bodyPr>
          <a:lstStyle/>
          <a:p>
            <a:pPr fontAlgn="t"/>
            <a:r>
              <a:rPr lang="es-PR" sz="2800" b="1" dirty="0">
                <a:solidFill>
                  <a:prstClr val="black"/>
                </a:solidFill>
                <a:latin typeface="Calibri"/>
              </a:rPr>
              <a:t>Maquinas excavadoras y de nivel</a:t>
            </a:r>
            <a:endParaRPr lang="es-PR" sz="1400" b="1" dirty="0">
              <a:solidFill>
                <a:prstClr val="black"/>
              </a:solidFill>
              <a:latin typeface="Calibri"/>
            </a:endParaRPr>
          </a:p>
        </p:txBody>
      </p:sp>
      <p:sp>
        <p:nvSpPr>
          <p:cNvPr id="17" name="Rectangle 16"/>
          <p:cNvSpPr/>
          <p:nvPr/>
        </p:nvSpPr>
        <p:spPr>
          <a:xfrm>
            <a:off x="8553889" y="4374119"/>
            <a:ext cx="861070" cy="307777"/>
          </a:xfrm>
          <a:prstGeom prst="rect">
            <a:avLst/>
          </a:prstGeom>
          <a:solidFill>
            <a:schemeClr val="bg1"/>
          </a:solidFill>
        </p:spPr>
        <p:txBody>
          <a:bodyPr wrap="none">
            <a:spAutoFit/>
          </a:bodyPr>
          <a:lstStyle/>
          <a:p>
            <a:pPr fontAlgn="t"/>
            <a:r>
              <a:rPr lang="es-PR" sz="1400" dirty="0">
                <a:solidFill>
                  <a:prstClr val="black"/>
                </a:solidFill>
                <a:latin typeface="Calibri"/>
              </a:rPr>
              <a:t>osha.gov</a:t>
            </a:r>
          </a:p>
        </p:txBody>
      </p:sp>
      <p:sp>
        <p:nvSpPr>
          <p:cNvPr id="7" name="Rectangle 6"/>
          <p:cNvSpPr/>
          <p:nvPr/>
        </p:nvSpPr>
        <p:spPr>
          <a:xfrm>
            <a:off x="2013741" y="3591580"/>
            <a:ext cx="3853659" cy="523220"/>
          </a:xfrm>
          <a:prstGeom prst="rect">
            <a:avLst/>
          </a:prstGeom>
          <a:solidFill>
            <a:schemeClr val="bg1"/>
          </a:solidFill>
        </p:spPr>
        <p:txBody>
          <a:bodyPr wrap="square">
            <a:spAutoFit/>
          </a:bodyPr>
          <a:lstStyle/>
          <a:p>
            <a:pPr fontAlgn="t"/>
            <a:r>
              <a:rPr lang="es-PR" sz="2800" b="1" dirty="0">
                <a:solidFill>
                  <a:prstClr val="black"/>
                </a:solidFill>
                <a:latin typeface="Calibri"/>
              </a:rPr>
              <a:t>Maquinas de triturar</a:t>
            </a:r>
          </a:p>
        </p:txBody>
      </p:sp>
      <p:sp>
        <p:nvSpPr>
          <p:cNvPr id="19" name="Rectangle 18"/>
          <p:cNvSpPr/>
          <p:nvPr/>
        </p:nvSpPr>
        <p:spPr>
          <a:xfrm rot="16200000">
            <a:off x="4772372" y="2238029"/>
            <a:ext cx="1492588" cy="369332"/>
          </a:xfrm>
          <a:prstGeom prst="rect">
            <a:avLst/>
          </a:prstGeom>
        </p:spPr>
        <p:txBody>
          <a:bodyPr wrap="none">
            <a:spAutoFit/>
          </a:bodyPr>
          <a:lstStyle/>
          <a:p>
            <a:r>
              <a:rPr lang="en-US" dirty="0">
                <a:solidFill>
                  <a:prstClr val="black"/>
                </a:solidFill>
                <a:latin typeface="Calibri"/>
              </a:rPr>
              <a:t>cdc.gov/</a:t>
            </a:r>
            <a:r>
              <a:rPr lang="en-US" dirty="0" err="1">
                <a:solidFill>
                  <a:prstClr val="black"/>
                </a:solidFill>
                <a:latin typeface="Calibri"/>
              </a:rPr>
              <a:t>niosh</a:t>
            </a:r>
            <a:endParaRPr lang="en-US" dirty="0">
              <a:solidFill>
                <a:prstClr val="black"/>
              </a:solidFill>
              <a:latin typeface="Calibri"/>
            </a:endParaRPr>
          </a:p>
        </p:txBody>
      </p:sp>
      <p:pic>
        <p:nvPicPr>
          <p:cNvPr id="2054" name="Picture 6" descr="image of street paving activi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13741" y="1371600"/>
            <a:ext cx="32861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title="Excavadoras y rompimiento de roc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65509" y="2202418"/>
            <a:ext cx="30003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title="maquinas de tritura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33600" y="4244296"/>
            <a:ext cx="3120456" cy="208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rot="16200000">
            <a:off x="4784734" y="4805924"/>
            <a:ext cx="1284647" cy="369332"/>
          </a:xfrm>
          <a:prstGeom prst="rect">
            <a:avLst/>
          </a:prstGeom>
        </p:spPr>
        <p:txBody>
          <a:bodyPr wrap="none">
            <a:spAutoFit/>
          </a:bodyPr>
          <a:lstStyle/>
          <a:p>
            <a:r>
              <a:rPr lang="en-US" dirty="0">
                <a:solidFill>
                  <a:prstClr val="black"/>
                </a:solidFill>
                <a:latin typeface="Calibri"/>
              </a:rPr>
              <a:t>eLCOSH.org</a:t>
            </a:r>
          </a:p>
        </p:txBody>
      </p:sp>
    </p:spTree>
    <p:extLst>
      <p:ext uri="{BB962C8B-B14F-4D97-AF65-F5344CB8AC3E}">
        <p14:creationId xmlns:p14="http://schemas.microsoft.com/office/powerpoint/2010/main" val="2610022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b="1" dirty="0" smtClean="0"/>
              <a:t>¿Que es sílice?</a:t>
            </a:r>
            <a:endParaRPr lang="es-PR" dirty="0"/>
          </a:p>
        </p:txBody>
      </p:sp>
      <p:sp>
        <p:nvSpPr>
          <p:cNvPr id="3" name="Content Placeholder 2"/>
          <p:cNvSpPr>
            <a:spLocks noGrp="1"/>
          </p:cNvSpPr>
          <p:nvPr>
            <p:ph idx="1"/>
          </p:nvPr>
        </p:nvSpPr>
        <p:spPr>
          <a:xfrm>
            <a:off x="2103065" y="1371601"/>
            <a:ext cx="8229600" cy="4525963"/>
          </a:xfrm>
        </p:spPr>
        <p:txBody>
          <a:bodyPr/>
          <a:lstStyle/>
          <a:p>
            <a:r>
              <a:rPr lang="es-PR" dirty="0" smtClean="0"/>
              <a:t>Uno de los minerales más comunes que ocurren naturalmente en el planeta, también conocido como dióxido de silicio (SiO2).</a:t>
            </a:r>
          </a:p>
          <a:p>
            <a:r>
              <a:rPr lang="es-PR" dirty="0" smtClean="0"/>
              <a:t>Usualmente se encuentra en dos formas:</a:t>
            </a:r>
          </a:p>
          <a:p>
            <a:pPr lvl="1"/>
            <a:r>
              <a:rPr lang="es-PR" dirty="0" smtClean="0"/>
              <a:t>No-cristalina  o amorfa </a:t>
            </a:r>
          </a:p>
          <a:p>
            <a:pPr lvl="1"/>
            <a:r>
              <a:rPr lang="es-PR" dirty="0" smtClean="0"/>
              <a:t>Cristalina, los ejemplos mas comunes son arena  y cuarzo</a:t>
            </a:r>
            <a:endParaRPr lang="es-PR" dirty="0"/>
          </a:p>
        </p:txBody>
      </p:sp>
      <p:pic>
        <p:nvPicPr>
          <p:cNvPr id="2050" name="Picture 2" title="tipos de sili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1" y="4485950"/>
            <a:ext cx="3398465" cy="237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172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153400" cy="944562"/>
          </a:xfrm>
        </p:spPr>
        <p:txBody>
          <a:bodyPr>
            <a:normAutofit/>
          </a:bodyPr>
          <a:lstStyle/>
          <a:p>
            <a:r>
              <a:rPr lang="es-PR" sz="3600" dirty="0"/>
              <a:t>Ejemplo de la Tabla 1 </a:t>
            </a:r>
            <a:r>
              <a:rPr lang="es-PR" sz="3600" dirty="0" smtClean="0"/>
              <a:t>– 29 CFR </a:t>
            </a:r>
            <a:r>
              <a:rPr lang="es-PR" sz="3600" dirty="0"/>
              <a:t>1926.1153</a:t>
            </a:r>
          </a:p>
        </p:txBody>
      </p:sp>
      <p:graphicFrame>
        <p:nvGraphicFramePr>
          <p:cNvPr id="3" name="Table 2" title="Ejemplo de la tabla 1 29 cfr 1926.1153"/>
          <p:cNvGraphicFramePr>
            <a:graphicFrameLocks noGrp="1"/>
          </p:cNvGraphicFramePr>
          <p:nvPr>
            <p:extLst>
              <p:ext uri="{D42A27DB-BD31-4B8C-83A1-F6EECF244321}">
                <p14:modId xmlns:p14="http://schemas.microsoft.com/office/powerpoint/2010/main" val="3060188446"/>
              </p:ext>
            </p:extLst>
          </p:nvPr>
        </p:nvGraphicFramePr>
        <p:xfrm>
          <a:off x="1520455" y="1447800"/>
          <a:ext cx="9314121" cy="5020372"/>
        </p:xfrm>
        <a:graphic>
          <a:graphicData uri="http://schemas.openxmlformats.org/drawingml/2006/table">
            <a:tbl>
              <a:tblPr firstRow="1" firstCol="1" lastRow="1" lastCol="1" bandRow="1" bandCol="1">
                <a:tableStyleId>{2D5ABB26-0587-4C30-8999-92F81FD0307C}</a:tableStyleId>
              </a:tblPr>
              <a:tblGrid>
                <a:gridCol w="2855856">
                  <a:extLst>
                    <a:ext uri="{9D8B030D-6E8A-4147-A177-3AD203B41FA5}">
                      <a16:colId xmlns:a16="http://schemas.microsoft.com/office/drawing/2014/main" val="20000"/>
                    </a:ext>
                  </a:extLst>
                </a:gridCol>
                <a:gridCol w="3969759">
                  <a:extLst>
                    <a:ext uri="{9D8B030D-6E8A-4147-A177-3AD203B41FA5}">
                      <a16:colId xmlns:a16="http://schemas.microsoft.com/office/drawing/2014/main" val="20001"/>
                    </a:ext>
                  </a:extLst>
                </a:gridCol>
                <a:gridCol w="1232403">
                  <a:extLst>
                    <a:ext uri="{9D8B030D-6E8A-4147-A177-3AD203B41FA5}">
                      <a16:colId xmlns:a16="http://schemas.microsoft.com/office/drawing/2014/main" val="20002"/>
                    </a:ext>
                  </a:extLst>
                </a:gridCol>
                <a:gridCol w="1256103">
                  <a:extLst>
                    <a:ext uri="{9D8B030D-6E8A-4147-A177-3AD203B41FA5}">
                      <a16:colId xmlns:a16="http://schemas.microsoft.com/office/drawing/2014/main" val="20003"/>
                    </a:ext>
                  </a:extLst>
                </a:gridCol>
              </a:tblGrid>
              <a:tr h="578079">
                <a:tc>
                  <a:txBody>
                    <a:bodyPr/>
                    <a:lstStyle/>
                    <a:p>
                      <a:pPr marL="0" marR="0">
                        <a:lnSpc>
                          <a:spcPct val="115000"/>
                        </a:lnSpc>
                        <a:spcBef>
                          <a:spcPts val="0"/>
                        </a:spcBef>
                        <a:spcAft>
                          <a:spcPts val="0"/>
                        </a:spcAft>
                      </a:pPr>
                      <a:r>
                        <a:rPr lang="es-PR" sz="1100" kern="1200" dirty="0">
                          <a:effectLst/>
                        </a:rPr>
                        <a:t>Equipo/ Tarea</a:t>
                      </a:r>
                      <a:endParaRPr lang="en-US" sz="1000" dirty="0">
                        <a:effectLst/>
                        <a:latin typeface="Calibri"/>
                        <a:ea typeface="MS Mincho"/>
                        <a:cs typeface="Times New Roman"/>
                      </a:endParaRPr>
                    </a:p>
                  </a:txBody>
                  <a:tcPr marL="62835" marR="62835" marT="0" marB="0"/>
                </a:tc>
                <a:tc>
                  <a:txBody>
                    <a:bodyPr/>
                    <a:lstStyle/>
                    <a:p>
                      <a:pPr marL="0" marR="0">
                        <a:lnSpc>
                          <a:spcPct val="115000"/>
                        </a:lnSpc>
                        <a:spcBef>
                          <a:spcPts val="0"/>
                        </a:spcBef>
                        <a:spcAft>
                          <a:spcPts val="0"/>
                        </a:spcAft>
                      </a:pPr>
                      <a:r>
                        <a:rPr lang="es-PR" sz="1100" kern="1200" dirty="0">
                          <a:effectLst/>
                        </a:rPr>
                        <a:t>Métodos de Control de Ingeniería y Practicas de Trabajo </a:t>
                      </a:r>
                      <a:endParaRPr lang="en-US" sz="1000" dirty="0">
                        <a:effectLst/>
                        <a:latin typeface="Calibri"/>
                        <a:ea typeface="MS Mincho"/>
                        <a:cs typeface="Times New Roman"/>
                      </a:endParaRPr>
                    </a:p>
                  </a:txBody>
                  <a:tcPr marL="62835" marR="62835" marT="0" marB="0"/>
                </a:tc>
                <a:tc gridSpan="2">
                  <a:txBody>
                    <a:bodyPr/>
                    <a:lstStyle/>
                    <a:p>
                      <a:pPr marL="0" marR="0">
                        <a:lnSpc>
                          <a:spcPct val="115000"/>
                        </a:lnSpc>
                        <a:spcBef>
                          <a:spcPts val="0"/>
                        </a:spcBef>
                        <a:spcAft>
                          <a:spcPts val="0"/>
                        </a:spcAft>
                      </a:pPr>
                      <a:r>
                        <a:rPr lang="es-PR" sz="1100" kern="1200" dirty="0">
                          <a:effectLst/>
                        </a:rPr>
                        <a:t>Protección  Respiratoria Requerida y Factor de Protección Mínima  Asignado (APF)</a:t>
                      </a:r>
                      <a:endParaRPr lang="en-US" sz="1000" dirty="0">
                        <a:effectLst/>
                        <a:latin typeface="Calibri"/>
                        <a:ea typeface="MS Mincho"/>
                        <a:cs typeface="Times New Roman"/>
                      </a:endParaRPr>
                    </a:p>
                  </a:txBody>
                  <a:tcPr marL="62835" marR="62835" marT="0" marB="0"/>
                </a:tc>
                <a:tc hMerge="1">
                  <a:txBody>
                    <a:bodyPr/>
                    <a:lstStyle/>
                    <a:p>
                      <a:endParaRPr lang="en-US"/>
                    </a:p>
                  </a:txBody>
                  <a:tcPr/>
                </a:tc>
                <a:extLst>
                  <a:ext uri="{0D108BD9-81ED-4DB2-BD59-A6C34878D82A}">
                    <a16:rowId xmlns:a16="http://schemas.microsoft.com/office/drawing/2014/main" val="10000"/>
                  </a:ext>
                </a:extLst>
              </a:tr>
              <a:tr h="200722">
                <a:tc>
                  <a:txBody>
                    <a:bodyPr/>
                    <a:lstStyle/>
                    <a:p>
                      <a:endParaRPr lang="en-US" sz="900" dirty="0">
                        <a:effectLst/>
                        <a:latin typeface="Calibri"/>
                        <a:cs typeface="Times New Roman"/>
                      </a:endParaRPr>
                    </a:p>
                  </a:txBody>
                  <a:tcPr marL="62835" marR="62835" marT="0" marB="0"/>
                </a:tc>
                <a:tc>
                  <a:txBody>
                    <a:bodyPr/>
                    <a:lstStyle/>
                    <a:p>
                      <a:endParaRPr lang="en-US" sz="900" dirty="0">
                        <a:effectLst/>
                        <a:latin typeface="Calibri"/>
                        <a:cs typeface="Times New Roman"/>
                      </a:endParaRPr>
                    </a:p>
                  </a:txBody>
                  <a:tcPr marL="62835" marR="62835" marT="0" marB="0"/>
                </a:tc>
                <a:tc>
                  <a:txBody>
                    <a:bodyPr/>
                    <a:lstStyle/>
                    <a:p>
                      <a:pPr marL="0" marR="0">
                        <a:lnSpc>
                          <a:spcPct val="115000"/>
                        </a:lnSpc>
                        <a:spcBef>
                          <a:spcPts val="0"/>
                        </a:spcBef>
                        <a:spcAft>
                          <a:spcPts val="0"/>
                        </a:spcAft>
                      </a:pPr>
                      <a:r>
                        <a:rPr lang="es-PR" sz="1100" kern="1200">
                          <a:effectLst/>
                        </a:rPr>
                        <a:t>≤ 4 hrs/ turno</a:t>
                      </a:r>
                      <a:endParaRPr lang="en-US" sz="1000">
                        <a:effectLst/>
                        <a:latin typeface="Calibri"/>
                        <a:ea typeface="MS Mincho"/>
                        <a:cs typeface="Times New Roman"/>
                      </a:endParaRPr>
                    </a:p>
                  </a:txBody>
                  <a:tcPr marL="62835" marR="62835" marT="0" marB="0"/>
                </a:tc>
                <a:tc>
                  <a:txBody>
                    <a:bodyPr/>
                    <a:lstStyle/>
                    <a:p>
                      <a:pPr marL="0" marR="0">
                        <a:lnSpc>
                          <a:spcPct val="115000"/>
                        </a:lnSpc>
                        <a:spcBef>
                          <a:spcPts val="0"/>
                        </a:spcBef>
                        <a:spcAft>
                          <a:spcPts val="0"/>
                        </a:spcAft>
                      </a:pPr>
                      <a:r>
                        <a:rPr lang="es-PR" sz="1100" kern="1200">
                          <a:effectLst/>
                        </a:rPr>
                        <a:t> &gt; 4 hrs/ turno</a:t>
                      </a:r>
                      <a:endParaRPr lang="en-US" sz="1000">
                        <a:effectLst/>
                        <a:latin typeface="Calibri"/>
                        <a:ea typeface="MS Mincho"/>
                        <a:cs typeface="Times New Roman"/>
                      </a:endParaRPr>
                    </a:p>
                  </a:txBody>
                  <a:tcPr marL="62835" marR="62835" marT="0" marB="0"/>
                </a:tc>
                <a:extLst>
                  <a:ext uri="{0D108BD9-81ED-4DB2-BD59-A6C34878D82A}">
                    <a16:rowId xmlns:a16="http://schemas.microsoft.com/office/drawing/2014/main" val="10001"/>
                  </a:ext>
                </a:extLst>
              </a:tr>
              <a:tr h="1059812">
                <a:tc>
                  <a:txBody>
                    <a:bodyPr/>
                    <a:lstStyle/>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(xii) Rectificadoras portátiles para usos diferentes a la eliminación de mortero</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cdc.gov</a:t>
                      </a:r>
                      <a:r>
                        <a:rPr lang="en-US"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1000"/>
                        </a:spcAft>
                      </a:pPr>
                      <a:r>
                        <a:rPr lang="en-US" sz="1000" dirty="0">
                          <a:effectLst/>
                          <a:latin typeface="Calibri"/>
                          <a:ea typeface="MS Mincho"/>
                          <a:cs typeface="Times New Roman"/>
                        </a:rPr>
                        <a:t>osha.gov</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txBody>
                  <a:tcPr marL="68580" marR="68580" marT="0" marB="0"/>
                </a:tc>
                <a:tc>
                  <a:txBody>
                    <a:bodyPr/>
                    <a:lstStyle/>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Solo para operaciones en exteriores: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Use herramienta con sistema de suplido de agua que mantenga un chorro o rocío constante de agua en el punto de operación. Operar y mantener la herramienta de acuerdo a las instrucciones de fabricante para  minimizar las emisiones de polvo.</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O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Use herramienta equipada con sistema comercialmente disponible de cubierta y captura de polvo.</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Operar y mantener la herramienta de acuerdo a las instrucciones de fabricante para  minimizar las emisiones de polvo.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El colector de polvo tiene que proveer  25 pies cúbicos por minuto (</a:t>
                      </a:r>
                      <a:r>
                        <a:rPr lang="es-PR" sz="1100" kern="1200" dirty="0" err="1">
                          <a:solidFill>
                            <a:srgbClr val="000000"/>
                          </a:solidFill>
                          <a:effectLst/>
                          <a:latin typeface="Calibri"/>
                          <a:ea typeface="Times New Roman"/>
                          <a:cs typeface="Calibri"/>
                        </a:rPr>
                        <a:t>cfm</a:t>
                      </a:r>
                      <a:r>
                        <a:rPr lang="es-PR" sz="1100" kern="1200" dirty="0">
                          <a:solidFill>
                            <a:srgbClr val="000000"/>
                          </a:solidFill>
                          <a:effectLst/>
                          <a:latin typeface="Calibri"/>
                          <a:ea typeface="Times New Roman"/>
                          <a:cs typeface="Calibri"/>
                        </a:rPr>
                        <a:t>) o más, de flujo de aire por cada pulgada de diámetro de la piedra, un filtro con eficiencia de 99% o más,  y un pre separador ciclónico o mecanismo de limpieza de filtro</a:t>
                      </a:r>
                      <a:endParaRPr lang="en-US" sz="1100" dirty="0">
                        <a:effectLst/>
                        <a:latin typeface="Calibri"/>
                        <a:ea typeface="MS Mincho"/>
                        <a:cs typeface="Times New Roman"/>
                      </a:endParaRPr>
                    </a:p>
                    <a:p>
                      <a:pPr marL="342900" marR="0" lvl="0" indent="-342900">
                        <a:lnSpc>
                          <a:spcPct val="115000"/>
                        </a:lnSpc>
                        <a:spcBef>
                          <a:spcPts val="0"/>
                        </a:spcBef>
                        <a:spcAft>
                          <a:spcPts val="0"/>
                        </a:spcAft>
                        <a:buFont typeface="Symbol"/>
                        <a:buChar char=""/>
                      </a:pPr>
                      <a:r>
                        <a:rPr lang="es-PR" sz="1100" kern="1200" dirty="0">
                          <a:solidFill>
                            <a:srgbClr val="000000"/>
                          </a:solidFill>
                          <a:effectLst/>
                          <a:latin typeface="Calibri"/>
                          <a:ea typeface="Times New Roman"/>
                          <a:cs typeface="Calibri"/>
                        </a:rPr>
                        <a:t>Cuando use en exteriores.</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•Cuando use en interior o áreas cerradas.</a:t>
                      </a:r>
                      <a:endParaRPr lang="en-US" sz="1100" dirty="0">
                        <a:effectLst/>
                        <a:latin typeface="Calibri"/>
                        <a:ea typeface="MS Mincho"/>
                        <a:cs typeface="Times New Roman"/>
                      </a:endParaRPr>
                    </a:p>
                  </a:txBody>
                  <a:tcPr marL="68580" marR="68580" marT="0" marB="0"/>
                </a:tc>
                <a:tc>
                  <a:txBody>
                    <a:bodyPr/>
                    <a:lstStyle/>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Ninguno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endParaRPr lang="es-PR" sz="1100" dirty="0" smtClean="0">
                        <a:effectLst/>
                        <a:latin typeface="Calibri"/>
                        <a:ea typeface="MS Mincho"/>
                        <a:cs typeface="Calibri"/>
                      </a:endParaRPr>
                    </a:p>
                    <a:p>
                      <a:pPr marL="0" marR="0">
                        <a:lnSpc>
                          <a:spcPct val="115000"/>
                        </a:lnSpc>
                        <a:spcBef>
                          <a:spcPts val="0"/>
                        </a:spcBef>
                        <a:spcAft>
                          <a:spcPts val="0"/>
                        </a:spcAft>
                      </a:pPr>
                      <a:endParaRPr lang="es-PR" sz="1100" dirty="0" smtClean="0">
                        <a:effectLst/>
                        <a:latin typeface="Calibri"/>
                        <a:ea typeface="MS Mincho"/>
                        <a:cs typeface="Calibri"/>
                      </a:endParaRPr>
                    </a:p>
                    <a:p>
                      <a:pPr marL="0" marR="0">
                        <a:lnSpc>
                          <a:spcPct val="115000"/>
                        </a:lnSpc>
                        <a:spcBef>
                          <a:spcPts val="0"/>
                        </a:spcBef>
                        <a:spcAft>
                          <a:spcPts val="0"/>
                        </a:spcAft>
                      </a:pPr>
                      <a:endParaRPr lang="es-PR" sz="1100" dirty="0" smtClean="0">
                        <a:effectLst/>
                        <a:latin typeface="Calibri"/>
                        <a:ea typeface="MS Mincho"/>
                        <a:cs typeface="Calibri"/>
                      </a:endParaRPr>
                    </a:p>
                    <a:p>
                      <a:pPr marL="0" marR="0">
                        <a:lnSpc>
                          <a:spcPct val="115000"/>
                        </a:lnSpc>
                        <a:spcBef>
                          <a:spcPts val="0"/>
                        </a:spcBef>
                        <a:spcAft>
                          <a:spcPts val="0"/>
                        </a:spcAft>
                      </a:pPr>
                      <a:r>
                        <a:rPr lang="es-PR" sz="1100" dirty="0" smtClean="0">
                          <a:effectLst/>
                          <a:latin typeface="Calibri"/>
                          <a:ea typeface="MS Mincho"/>
                          <a:cs typeface="Calibri"/>
                        </a:rPr>
                        <a:t>Ninguno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dirty="0">
                          <a:effectLst/>
                          <a:latin typeface="Calibri"/>
                          <a:ea typeface="MS Mincho"/>
                          <a:cs typeface="Calibri"/>
                        </a:rPr>
                        <a:t>Ninguno</a:t>
                      </a:r>
                      <a:endParaRPr lang="en-US" sz="1100" dirty="0">
                        <a:effectLst/>
                        <a:latin typeface="Calibri"/>
                        <a:ea typeface="MS Mincho"/>
                        <a:cs typeface="Times New Roman"/>
                      </a:endParaRPr>
                    </a:p>
                  </a:txBody>
                  <a:tcPr marL="68580" marR="68580" marT="0" marB="0"/>
                </a:tc>
                <a:tc>
                  <a:txBody>
                    <a:bodyPr/>
                    <a:lstStyle/>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Ninguno</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 </a:t>
                      </a:r>
                      <a:endParaRPr lang="en-US" sz="1100" dirty="0">
                        <a:effectLst/>
                        <a:latin typeface="Calibri"/>
                        <a:ea typeface="MS Mincho"/>
                        <a:cs typeface="Times New Roman"/>
                      </a:endParaRPr>
                    </a:p>
                    <a:p>
                      <a:pPr marL="0" marR="0">
                        <a:lnSpc>
                          <a:spcPct val="115000"/>
                        </a:lnSpc>
                        <a:spcBef>
                          <a:spcPts val="0"/>
                        </a:spcBef>
                        <a:spcAft>
                          <a:spcPts val="0"/>
                        </a:spcAft>
                      </a:pPr>
                      <a:endParaRPr lang="es-PR" sz="1100" kern="1200" dirty="0" smtClean="0">
                        <a:solidFill>
                          <a:srgbClr val="000000"/>
                        </a:solidFill>
                        <a:effectLst/>
                        <a:latin typeface="Calibri"/>
                        <a:ea typeface="Times New Roman"/>
                        <a:cs typeface="Calibri"/>
                      </a:endParaRPr>
                    </a:p>
                    <a:p>
                      <a:pPr marL="0" marR="0">
                        <a:lnSpc>
                          <a:spcPct val="115000"/>
                        </a:lnSpc>
                        <a:spcBef>
                          <a:spcPts val="0"/>
                        </a:spcBef>
                        <a:spcAft>
                          <a:spcPts val="0"/>
                        </a:spcAft>
                      </a:pPr>
                      <a:endParaRPr lang="es-PR" sz="1100" kern="1200" dirty="0" smtClean="0">
                        <a:solidFill>
                          <a:srgbClr val="000000"/>
                        </a:solidFill>
                        <a:effectLst/>
                        <a:latin typeface="Calibri"/>
                        <a:ea typeface="Times New Roman"/>
                        <a:cs typeface="Calibri"/>
                      </a:endParaRPr>
                    </a:p>
                    <a:p>
                      <a:pPr marL="0" marR="0">
                        <a:lnSpc>
                          <a:spcPct val="115000"/>
                        </a:lnSpc>
                        <a:spcBef>
                          <a:spcPts val="0"/>
                        </a:spcBef>
                        <a:spcAft>
                          <a:spcPts val="0"/>
                        </a:spcAft>
                      </a:pPr>
                      <a:endParaRPr lang="es-PR" sz="1100" kern="1200" dirty="0" smtClean="0">
                        <a:solidFill>
                          <a:srgbClr val="000000"/>
                        </a:solidFill>
                        <a:effectLst/>
                        <a:latin typeface="Calibri"/>
                        <a:ea typeface="Times New Roman"/>
                        <a:cs typeface="Calibri"/>
                      </a:endParaRPr>
                    </a:p>
                    <a:p>
                      <a:pPr marL="0" marR="0">
                        <a:lnSpc>
                          <a:spcPct val="115000"/>
                        </a:lnSpc>
                        <a:spcBef>
                          <a:spcPts val="0"/>
                        </a:spcBef>
                        <a:spcAft>
                          <a:spcPts val="0"/>
                        </a:spcAft>
                      </a:pPr>
                      <a:r>
                        <a:rPr lang="es-PR" sz="1100" kern="1200" dirty="0" smtClean="0">
                          <a:solidFill>
                            <a:srgbClr val="000000"/>
                          </a:solidFill>
                          <a:effectLst/>
                          <a:latin typeface="Calibri"/>
                          <a:ea typeface="Times New Roman"/>
                          <a:cs typeface="Calibri"/>
                        </a:rPr>
                        <a:t>Ninguno </a:t>
                      </a:r>
                      <a:endParaRPr lang="en-US" sz="1100" dirty="0">
                        <a:effectLst/>
                        <a:latin typeface="Calibri"/>
                        <a:ea typeface="MS Mincho"/>
                        <a:cs typeface="Times New Roman"/>
                      </a:endParaRPr>
                    </a:p>
                    <a:p>
                      <a:pPr marL="0" marR="0">
                        <a:lnSpc>
                          <a:spcPct val="115000"/>
                        </a:lnSpc>
                        <a:spcBef>
                          <a:spcPts val="0"/>
                        </a:spcBef>
                        <a:spcAft>
                          <a:spcPts val="0"/>
                        </a:spcAft>
                      </a:pPr>
                      <a:r>
                        <a:rPr lang="es-PR" sz="1100" kern="1200" dirty="0">
                          <a:solidFill>
                            <a:srgbClr val="000000"/>
                          </a:solidFill>
                          <a:effectLst/>
                          <a:latin typeface="Calibri"/>
                          <a:ea typeface="Times New Roman"/>
                          <a:cs typeface="Calibri"/>
                        </a:rPr>
                        <a:t>APF 10</a:t>
                      </a:r>
                      <a:endParaRPr lang="en-US" sz="1100" dirty="0">
                        <a:effectLst/>
                        <a:latin typeface="Calibri"/>
                        <a:ea typeface="MS Mincho"/>
                        <a:cs typeface="Times New Roman"/>
                      </a:endParaRPr>
                    </a:p>
                  </a:txBody>
                  <a:tcPr marL="68580" marR="68580" marT="0" marB="0"/>
                </a:tc>
                <a:extLst>
                  <a:ext uri="{0D108BD9-81ED-4DB2-BD59-A6C34878D82A}">
                    <a16:rowId xmlns:a16="http://schemas.microsoft.com/office/drawing/2014/main" val="10002"/>
                  </a:ext>
                </a:extLst>
              </a:tr>
            </a:tbl>
          </a:graphicData>
        </a:graphic>
      </p:graphicFrame>
      <p:grpSp>
        <p:nvGrpSpPr>
          <p:cNvPr id="7" name="Group 6" title="marco de imagen"/>
          <p:cNvGrpSpPr/>
          <p:nvPr/>
        </p:nvGrpSpPr>
        <p:grpSpPr>
          <a:xfrm>
            <a:off x="1507074" y="3183551"/>
            <a:ext cx="2639096" cy="1548869"/>
            <a:chOff x="2771104" y="4267200"/>
            <a:chExt cx="3990975" cy="2489954"/>
          </a:xfrm>
        </p:grpSpPr>
        <p:pic>
          <p:nvPicPr>
            <p:cNvPr id="8" name="Picture 2" title="amoladora de ma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104" y="4267200"/>
              <a:ext cx="39909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733916" y="6311852"/>
              <a:ext cx="990600" cy="445302"/>
            </a:xfrm>
            <a:prstGeom prst="rect">
              <a:avLst/>
            </a:prstGeom>
            <a:solidFill>
              <a:schemeClr val="bg1"/>
            </a:solidFill>
          </p:spPr>
          <p:txBody>
            <a:bodyPr wrap="square" rtlCol="0">
              <a:spAutoFit/>
            </a:bodyPr>
            <a:lstStyle/>
            <a:p>
              <a:r>
                <a:rPr lang="en-US" sz="1200" dirty="0">
                  <a:solidFill>
                    <a:prstClr val="black"/>
                  </a:solidFill>
                  <a:latin typeface="Calibri"/>
                </a:rPr>
                <a:t>cdc.gov</a:t>
              </a:r>
            </a:p>
          </p:txBody>
        </p:sp>
      </p:grpSp>
    </p:spTree>
    <p:extLst>
      <p:ext uri="{BB962C8B-B14F-4D97-AF65-F5344CB8AC3E}">
        <p14:creationId xmlns:p14="http://schemas.microsoft.com/office/powerpoint/2010/main" val="3361059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3764"/>
            <a:ext cx="8229600" cy="1143000"/>
          </a:xfrm>
        </p:spPr>
        <p:txBody>
          <a:bodyPr>
            <a:noAutofit/>
          </a:bodyPr>
          <a:lstStyle/>
          <a:p>
            <a:r>
              <a:rPr lang="es-PR" sz="3600" dirty="0"/>
              <a:t>¿Cuando se requiere cumplimiento con la norma de  Construcción?</a:t>
            </a:r>
          </a:p>
        </p:txBody>
      </p:sp>
      <p:sp>
        <p:nvSpPr>
          <p:cNvPr id="3" name="Content Placeholder 2"/>
          <p:cNvSpPr>
            <a:spLocks noGrp="1"/>
          </p:cNvSpPr>
          <p:nvPr>
            <p:ph idx="1"/>
          </p:nvPr>
        </p:nvSpPr>
        <p:spPr>
          <a:xfrm>
            <a:off x="1981200" y="1798638"/>
            <a:ext cx="4800600" cy="4525963"/>
          </a:xfrm>
        </p:spPr>
        <p:txBody>
          <a:bodyPr>
            <a:normAutofit fontScale="92500" lnSpcReduction="20000"/>
          </a:bodyPr>
          <a:lstStyle/>
          <a:p>
            <a:r>
              <a:rPr lang="es-ES" dirty="0" smtClean="0"/>
              <a:t>Los patronos de la construcción deben cumplir con todos los requisitos de la norma al 23 de junio de 2017, excepto los requisitos para la evaluación de laboratorio de las muestras de exposición, que comenzará el 23 de junio de 2018</a:t>
            </a:r>
            <a:r>
              <a:rPr lang="en-US" dirty="0" smtClean="0"/>
              <a:t>. </a:t>
            </a:r>
            <a:endParaRPr lang="en-US" dirty="0"/>
          </a:p>
        </p:txBody>
      </p:sp>
      <p:pic>
        <p:nvPicPr>
          <p:cNvPr id="3074" name="Picture 2" descr="C:\Users\Migdalia\AppData\Local\Microsoft\Windows\INetCache\IE\9HRL5XIK\cartoon_calendar[1].gif" title="fecha importan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48601" y="1752600"/>
            <a:ext cx="2085975" cy="2838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86687" y="4795927"/>
            <a:ext cx="2209800" cy="1200329"/>
          </a:xfrm>
          <a:prstGeom prst="rect">
            <a:avLst/>
          </a:prstGeom>
          <a:noFill/>
        </p:spPr>
        <p:txBody>
          <a:bodyPr wrap="square" rtlCol="0">
            <a:spAutoFit/>
          </a:bodyPr>
          <a:lstStyle/>
          <a:p>
            <a:pPr algn="ctr"/>
            <a:r>
              <a:rPr lang="es-PR" sz="2400" b="1" dirty="0">
                <a:solidFill>
                  <a:prstClr val="black"/>
                </a:solidFill>
                <a:latin typeface="Calibri"/>
              </a:rPr>
              <a:t>Industria de Construcción </a:t>
            </a:r>
          </a:p>
          <a:p>
            <a:pPr algn="ctr"/>
            <a:r>
              <a:rPr lang="es-PR" sz="2400" b="1" dirty="0">
                <a:solidFill>
                  <a:prstClr val="black"/>
                </a:solidFill>
                <a:latin typeface="Calibri"/>
              </a:rPr>
              <a:t>Junio 23, 2017</a:t>
            </a:r>
          </a:p>
        </p:txBody>
      </p:sp>
    </p:spTree>
    <p:extLst>
      <p:ext uri="{BB962C8B-B14F-4D97-AF65-F5344CB8AC3E}">
        <p14:creationId xmlns:p14="http://schemas.microsoft.com/office/powerpoint/2010/main" val="820155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¿Que requiere la norma de industria general/ marítima?</a:t>
            </a:r>
            <a:endParaRPr lang="es-PR" dirty="0"/>
          </a:p>
        </p:txBody>
      </p:sp>
      <p:sp>
        <p:nvSpPr>
          <p:cNvPr id="3" name="Content Placeholder 2"/>
          <p:cNvSpPr>
            <a:spLocks noGrp="1"/>
          </p:cNvSpPr>
          <p:nvPr>
            <p:ph idx="1"/>
          </p:nvPr>
        </p:nvSpPr>
        <p:spPr/>
        <p:txBody>
          <a:bodyPr>
            <a:normAutofit/>
          </a:bodyPr>
          <a:lstStyle/>
          <a:p>
            <a:r>
              <a:rPr lang="es-ES" dirty="0" smtClean="0"/>
              <a:t>Medir </a:t>
            </a:r>
            <a:r>
              <a:rPr lang="es-ES" dirty="0"/>
              <a:t>si la cantidad de </a:t>
            </a:r>
            <a:r>
              <a:rPr lang="es-ES" dirty="0" smtClean="0"/>
              <a:t>sílice promedio </a:t>
            </a:r>
            <a:r>
              <a:rPr lang="es-ES" dirty="0"/>
              <a:t>a que los trabajadores están </a:t>
            </a:r>
            <a:r>
              <a:rPr lang="es-ES" dirty="0" smtClean="0"/>
              <a:t>expuestos por 8 horas </a:t>
            </a:r>
            <a:r>
              <a:rPr lang="es-ES" dirty="0"/>
              <a:t>esta igual </a:t>
            </a:r>
            <a:r>
              <a:rPr lang="es-ES" dirty="0" smtClean="0"/>
              <a:t>o superior al nivel </a:t>
            </a:r>
            <a:r>
              <a:rPr lang="es-ES" dirty="0"/>
              <a:t>de acción de 25 </a:t>
            </a:r>
            <a:r>
              <a:rPr lang="es-ES" dirty="0" err="1"/>
              <a:t>μg</a:t>
            </a:r>
            <a:r>
              <a:rPr lang="es-ES" dirty="0"/>
              <a:t>/m</a:t>
            </a:r>
            <a:r>
              <a:rPr lang="es-ES" baseline="30000" dirty="0"/>
              <a:t>3</a:t>
            </a:r>
            <a:r>
              <a:rPr lang="es-ES" dirty="0"/>
              <a:t> (microgramos de sílice por metro cúbico de </a:t>
            </a:r>
            <a:r>
              <a:rPr lang="es-ES" dirty="0" smtClean="0"/>
              <a:t>aire),</a:t>
            </a:r>
          </a:p>
          <a:p>
            <a:r>
              <a:rPr lang="es-ES" dirty="0"/>
              <a:t>P</a:t>
            </a:r>
            <a:r>
              <a:rPr lang="es-ES" dirty="0" smtClean="0"/>
              <a:t>roteger </a:t>
            </a:r>
            <a:r>
              <a:rPr lang="es-ES" dirty="0"/>
              <a:t>a los trabajadores </a:t>
            </a:r>
            <a:r>
              <a:rPr lang="es-ES" dirty="0" smtClean="0"/>
              <a:t>cuya exposición </a:t>
            </a:r>
            <a:r>
              <a:rPr lang="es-ES" dirty="0"/>
              <a:t>a sílice cristalina respirable </a:t>
            </a:r>
            <a:r>
              <a:rPr lang="es-ES" dirty="0" smtClean="0"/>
              <a:t>promediada por 8 horas esté por </a:t>
            </a:r>
            <a:r>
              <a:rPr lang="es-ES" dirty="0"/>
              <a:t>encima del límite de exposición permisible de 50 </a:t>
            </a:r>
            <a:r>
              <a:rPr lang="es-ES" dirty="0" err="1" smtClean="0"/>
              <a:t>μg</a:t>
            </a:r>
            <a:r>
              <a:rPr lang="es-ES" dirty="0" smtClean="0"/>
              <a:t>/m</a:t>
            </a:r>
            <a:r>
              <a:rPr lang="es-ES" baseline="30000" dirty="0" smtClean="0"/>
              <a:t>3</a:t>
            </a:r>
            <a:r>
              <a:rPr lang="en-US" dirty="0" smtClean="0"/>
              <a:t>.</a:t>
            </a:r>
            <a:endParaRPr lang="en-US" dirty="0"/>
          </a:p>
        </p:txBody>
      </p:sp>
    </p:spTree>
    <p:extLst>
      <p:ext uri="{BB962C8B-B14F-4D97-AF65-F5344CB8AC3E}">
        <p14:creationId xmlns:p14="http://schemas.microsoft.com/office/powerpoint/2010/main" val="1118120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¿Que requiere la norma de industria general</a:t>
            </a:r>
            <a:r>
              <a:rPr lang="es-PR" dirty="0" smtClean="0"/>
              <a:t>/  </a:t>
            </a:r>
            <a:r>
              <a:rPr lang="es-PR" dirty="0" smtClean="0"/>
              <a:t>marítima?</a:t>
            </a:r>
            <a:endParaRPr lang="es-PR" dirty="0"/>
          </a:p>
        </p:txBody>
      </p:sp>
      <p:sp>
        <p:nvSpPr>
          <p:cNvPr id="3" name="Content Placeholder 2"/>
          <p:cNvSpPr>
            <a:spLocks noGrp="1"/>
          </p:cNvSpPr>
          <p:nvPr>
            <p:ph idx="1"/>
          </p:nvPr>
        </p:nvSpPr>
        <p:spPr>
          <a:xfrm>
            <a:off x="1981200" y="1600200"/>
            <a:ext cx="5943600" cy="5105400"/>
          </a:xfrm>
        </p:spPr>
        <p:txBody>
          <a:bodyPr>
            <a:normAutofit fontScale="92500" lnSpcReduction="10000"/>
          </a:bodyPr>
          <a:lstStyle/>
          <a:p>
            <a:r>
              <a:rPr lang="es-ES" dirty="0" smtClean="0"/>
              <a:t>Limitar el acceso de trabajadores a zonas donde pudiera estar expuestas sobre el PEL;  </a:t>
            </a:r>
          </a:p>
          <a:p>
            <a:r>
              <a:rPr lang="es-ES" dirty="0" smtClean="0"/>
              <a:t>Utilizar controles de polvo para proteger a los trabajadores de la exposición de sílice por encima del PEL;  </a:t>
            </a:r>
          </a:p>
          <a:p>
            <a:r>
              <a:rPr lang="es-ES" dirty="0" smtClean="0"/>
              <a:t>Proporcionar respiradores a los trabajadores cuando controles de polvo no pueden limitar la exposición al PEL;</a:t>
            </a:r>
            <a:endParaRPr lang="en-US" dirty="0"/>
          </a:p>
        </p:txBody>
      </p:sp>
      <p:pic>
        <p:nvPicPr>
          <p:cNvPr id="6146" name="Picture 2" title="senal de peligr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93537" y="2133601"/>
            <a:ext cx="2419616" cy="94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C:\Users\Migdalia\AppData\Local\Microsoft\Windows\INetCache\IE\ZQ1J3O1D\Air-Purifying_Respirator[1].png" title="respirado de media masca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232" y="4800600"/>
            <a:ext cx="1574226" cy="172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04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¿Que requiere la norma de industria general/ marítima</a:t>
            </a:r>
            <a:r>
              <a:rPr lang="es-PR" dirty="0" smtClean="0"/>
              <a:t>? </a:t>
            </a:r>
            <a:endParaRPr lang="es-PR" dirty="0"/>
          </a:p>
        </p:txBody>
      </p:sp>
      <p:sp>
        <p:nvSpPr>
          <p:cNvPr id="3" name="Content Placeholder 2"/>
          <p:cNvSpPr>
            <a:spLocks noGrp="1"/>
          </p:cNvSpPr>
          <p:nvPr>
            <p:ph idx="1"/>
          </p:nvPr>
        </p:nvSpPr>
        <p:spPr/>
        <p:txBody>
          <a:bodyPr>
            <a:normAutofit/>
          </a:bodyPr>
          <a:lstStyle/>
          <a:p>
            <a:r>
              <a:rPr lang="es-ES" dirty="0" smtClean="0"/>
              <a:t>Restringir las prácticas de limpieza que exponen a los trabajadores a la sílice si hay alternativas viables disponibles;  </a:t>
            </a:r>
          </a:p>
          <a:p>
            <a:r>
              <a:rPr lang="es-ES" dirty="0" smtClean="0"/>
              <a:t>Establecer e implementar un plan de control de la exposición escrita que identifica las tareas que implican exposición y métodos utilizados para proteger a los trabajadores;</a:t>
            </a:r>
            <a:endParaRPr lang="en-US" dirty="0"/>
          </a:p>
        </p:txBody>
      </p:sp>
    </p:spTree>
    <p:extLst>
      <p:ext uri="{BB962C8B-B14F-4D97-AF65-F5344CB8AC3E}">
        <p14:creationId xmlns:p14="http://schemas.microsoft.com/office/powerpoint/2010/main" val="528462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¿Que requiere la norma de industria general/marítima?</a:t>
            </a:r>
            <a:endParaRPr lang="es-PR" dirty="0"/>
          </a:p>
        </p:txBody>
      </p:sp>
      <p:sp>
        <p:nvSpPr>
          <p:cNvPr id="3" name="Content Placeholder 2"/>
          <p:cNvSpPr>
            <a:spLocks noGrp="1"/>
          </p:cNvSpPr>
          <p:nvPr>
            <p:ph idx="1"/>
          </p:nvPr>
        </p:nvSpPr>
        <p:spPr>
          <a:xfrm>
            <a:off x="1981200" y="1600200"/>
            <a:ext cx="7162800" cy="4953000"/>
          </a:xfrm>
        </p:spPr>
        <p:txBody>
          <a:bodyPr>
            <a:normAutofit/>
          </a:bodyPr>
          <a:lstStyle/>
          <a:p>
            <a:r>
              <a:rPr lang="es-ES" dirty="0" smtClean="0"/>
              <a:t>Adiestrar a los trabajadores sobre las operaciones de trabajo que resultan en la exposición a sílice y las formas de limitar la exposición; </a:t>
            </a:r>
          </a:p>
          <a:p>
            <a:r>
              <a:rPr lang="es-ES" dirty="0" smtClean="0"/>
              <a:t>Exámenes  médicos para cumplir con la vigilancia médica. </a:t>
            </a:r>
          </a:p>
          <a:p>
            <a:r>
              <a:rPr lang="es-ES" dirty="0" smtClean="0"/>
              <a:t>Llevar un registro de trabajadores con exposición al sílice y sus exámenes médicos</a:t>
            </a:r>
            <a:endParaRPr lang="en-US" dirty="0"/>
          </a:p>
        </p:txBody>
      </p:sp>
      <p:pic>
        <p:nvPicPr>
          <p:cNvPr id="4" name="Picture 2" descr="C:\Users\Migdalia\AppData\Local\Microsoft\Windows\INetCache\IE\6Z1OB3D4\historial-médico[1].jpg" title="vigilancia medic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0" y="5334000"/>
            <a:ext cx="2187466" cy="145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662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¿Que requiere la norma de </a:t>
            </a:r>
            <a:r>
              <a:rPr lang="es-PR" dirty="0" smtClean="0"/>
              <a:t>industria  </a:t>
            </a:r>
            <a:r>
              <a:rPr lang="es-PR" dirty="0" smtClean="0"/>
              <a:t>general/marítima?</a:t>
            </a:r>
            <a:endParaRPr lang="es-PR" dirty="0"/>
          </a:p>
        </p:txBody>
      </p:sp>
      <p:sp>
        <p:nvSpPr>
          <p:cNvPr id="3" name="Content Placeholder 2"/>
          <p:cNvSpPr>
            <a:spLocks noGrp="1"/>
          </p:cNvSpPr>
          <p:nvPr>
            <p:ph idx="1"/>
          </p:nvPr>
        </p:nvSpPr>
        <p:spPr>
          <a:xfrm>
            <a:off x="1981200" y="1600201"/>
            <a:ext cx="8305800" cy="4525963"/>
          </a:xfrm>
        </p:spPr>
        <p:txBody>
          <a:bodyPr>
            <a:normAutofit lnSpcReduction="10000"/>
          </a:bodyPr>
          <a:lstStyle/>
          <a:p>
            <a:r>
              <a:rPr lang="es-ES" dirty="0" smtClean="0"/>
              <a:t>El patrono tendrá que:</a:t>
            </a:r>
          </a:p>
          <a:p>
            <a:pPr lvl="1"/>
            <a:r>
              <a:rPr lang="es-ES" dirty="0" smtClean="0"/>
              <a:t>incluir sílice cristalina respirable en el programa de comunicación de riesgo (HCS). </a:t>
            </a:r>
          </a:p>
          <a:p>
            <a:pPr lvl="1"/>
            <a:r>
              <a:rPr lang="es-ES" dirty="0" smtClean="0"/>
              <a:t>asegurar que cada empleado tiene acceso a las etiquetas en los envases de sílice cristalino, a  las fichas de datos de seguridad y está adiestrado según el HCS. </a:t>
            </a:r>
          </a:p>
          <a:p>
            <a:pPr lvl="1"/>
            <a:r>
              <a:rPr lang="es-ES" dirty="0" smtClean="0"/>
              <a:t>garantizar que al menos se discutan los siguientes riesgos: cáncer, efectos al pulmón, efectos sobre el sistema inmune y efectos renales.</a:t>
            </a:r>
            <a:endParaRPr lang="en-US" dirty="0"/>
          </a:p>
        </p:txBody>
      </p:sp>
    </p:spTree>
    <p:extLst>
      <p:ext uri="{BB962C8B-B14F-4D97-AF65-F5344CB8AC3E}">
        <p14:creationId xmlns:p14="http://schemas.microsoft.com/office/powerpoint/2010/main" val="4273356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¿Cuando se requiere cumplimiento con la norma?</a:t>
            </a:r>
            <a:endParaRPr lang="es-PR" dirty="0"/>
          </a:p>
        </p:txBody>
      </p:sp>
      <p:sp>
        <p:nvSpPr>
          <p:cNvPr id="3" name="Content Placeholder 2"/>
          <p:cNvSpPr>
            <a:spLocks noGrp="1"/>
          </p:cNvSpPr>
          <p:nvPr>
            <p:ph idx="1"/>
          </p:nvPr>
        </p:nvSpPr>
        <p:spPr>
          <a:xfrm>
            <a:off x="1981200" y="1600200"/>
            <a:ext cx="6096000" cy="4876800"/>
          </a:xfrm>
        </p:spPr>
        <p:txBody>
          <a:bodyPr>
            <a:normAutofit/>
          </a:bodyPr>
          <a:lstStyle/>
          <a:p>
            <a:r>
              <a:rPr lang="es-PR" dirty="0" smtClean="0"/>
              <a:t>Patronos de la Industria General y la Marítima deben cumplir con todos los requisitos de la norma a Junio 23, 2018, excepto:</a:t>
            </a:r>
          </a:p>
          <a:p>
            <a:pPr lvl="1"/>
            <a:r>
              <a:rPr lang="es-PR" dirty="0" smtClean="0"/>
              <a:t>Operaciones de fractura hidráulica, industria de gas y petróleo que deben implementar controles de ingeniería para limitar la exposición al nuevo PEL en Junio 23, 2021. </a:t>
            </a:r>
            <a:endParaRPr lang="es-PR" dirty="0"/>
          </a:p>
        </p:txBody>
      </p:sp>
      <p:pic>
        <p:nvPicPr>
          <p:cNvPr id="4098" name="Picture 2" descr="C:\Users\Migdalia\AppData\Local\Microsoft\Windows\INetCache\IE\VXH2RGGW\Blank_Calendar_page_icon.svg[1].png" title="fecha importan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7200" y="1447800"/>
            <a:ext cx="2269034"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36996" y="2743201"/>
            <a:ext cx="2396232" cy="830997"/>
          </a:xfrm>
          <a:prstGeom prst="rect">
            <a:avLst/>
          </a:prstGeom>
        </p:spPr>
        <p:txBody>
          <a:bodyPr wrap="none">
            <a:spAutoFit/>
          </a:bodyPr>
          <a:lstStyle/>
          <a:p>
            <a:pPr algn="ctr"/>
            <a:r>
              <a:rPr lang="es-PR" sz="2400" b="1" dirty="0">
                <a:solidFill>
                  <a:prstClr val="black"/>
                </a:solidFill>
                <a:latin typeface="Calibri"/>
              </a:rPr>
              <a:t>Industria General</a:t>
            </a:r>
          </a:p>
          <a:p>
            <a:pPr algn="ctr"/>
            <a:r>
              <a:rPr lang="es-PR" sz="2400" b="1" dirty="0">
                <a:solidFill>
                  <a:prstClr val="black"/>
                </a:solidFill>
                <a:latin typeface="Calibri"/>
              </a:rPr>
              <a:t>Junio 23, 2018</a:t>
            </a:r>
          </a:p>
        </p:txBody>
      </p:sp>
    </p:spTree>
    <p:extLst>
      <p:ext uri="{BB962C8B-B14F-4D97-AF65-F5344CB8AC3E}">
        <p14:creationId xmlns:p14="http://schemas.microsoft.com/office/powerpoint/2010/main" val="4219599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¿Cuando se requiere cumplimiento con la norma</a:t>
            </a:r>
            <a:r>
              <a:rPr lang="es-PR" dirty="0" smtClean="0"/>
              <a:t>? </a:t>
            </a:r>
            <a:endParaRPr lang="es-PR" dirty="0"/>
          </a:p>
        </p:txBody>
      </p:sp>
      <p:sp>
        <p:nvSpPr>
          <p:cNvPr id="3" name="Content Placeholder 2"/>
          <p:cNvSpPr>
            <a:spLocks noGrp="1"/>
          </p:cNvSpPr>
          <p:nvPr>
            <p:ph idx="1"/>
          </p:nvPr>
        </p:nvSpPr>
        <p:spPr/>
        <p:txBody>
          <a:bodyPr>
            <a:normAutofit/>
          </a:bodyPr>
          <a:lstStyle/>
          <a:p>
            <a:pPr lvl="1"/>
            <a:endParaRPr lang="en-US" dirty="0" smtClean="0"/>
          </a:p>
          <a:p>
            <a:pPr lvl="1"/>
            <a:r>
              <a:rPr lang="es-ES" dirty="0" smtClean="0"/>
              <a:t>La vigilancia médica debe ser ofrecida a los empleados que se expondrán en o por encima del  nivel de acción  30 o más días al año a partir del 23 de junio de 2020.</a:t>
            </a:r>
          </a:p>
          <a:p>
            <a:pPr lvl="1"/>
            <a:endParaRPr lang="en-US" dirty="0" smtClean="0"/>
          </a:p>
          <a:p>
            <a:pPr lvl="1"/>
            <a:r>
              <a:rPr lang="es-ES" dirty="0" smtClean="0"/>
              <a:t>La vigilancia médica debe ofrecerse a los empleados que se expondrán sobre el PEL por 30 o más días al año a partir del 23 de junio de 2018</a:t>
            </a:r>
            <a:r>
              <a:rPr lang="en-US" dirty="0" smtClean="0"/>
              <a:t>.</a:t>
            </a:r>
            <a:endParaRPr lang="en-US" dirty="0"/>
          </a:p>
        </p:txBody>
      </p:sp>
    </p:spTree>
    <p:extLst>
      <p:ext uri="{BB962C8B-B14F-4D97-AF65-F5344CB8AC3E}">
        <p14:creationId xmlns:p14="http://schemas.microsoft.com/office/powerpoint/2010/main" val="2822084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Referencias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osha.gov – silica page; publications: 	OSHA FS 3627, 3629, 3630, 3633, 3902, 3928, 3929, 3931, 3932, 3933, 3936</a:t>
            </a:r>
          </a:p>
          <a:p>
            <a:r>
              <a:rPr lang="en-US" dirty="0" smtClean="0"/>
              <a:t>eLCOSH.org  - silica page</a:t>
            </a:r>
          </a:p>
          <a:p>
            <a:r>
              <a:rPr lang="en-US" dirty="0" smtClean="0"/>
              <a:t>cdc/niosh.gov – silica  page</a:t>
            </a:r>
          </a:p>
          <a:p>
            <a:endParaRPr lang="en-US" dirty="0" smtClean="0"/>
          </a:p>
          <a:p>
            <a:pPr>
              <a:spcBef>
                <a:spcPct val="0"/>
              </a:spcBef>
            </a:pPr>
            <a:r>
              <a:rPr lang="en-US" altLang="es-PR" dirty="0"/>
              <a:t>Extreme Heat Events in San Juan Puerto Rico: Trends and Variability of Unusual Hot Weather and its Possible Effects on Ecology and Society.</a:t>
            </a:r>
            <a:br>
              <a:rPr lang="en-US" altLang="es-PR" dirty="0"/>
            </a:br>
            <a:r>
              <a:rPr lang="en-US" altLang="es-PR" dirty="0"/>
              <a:t>Investigators: </a:t>
            </a:r>
            <a:r>
              <a:rPr lang="en-US" altLang="es-PR" b="1" dirty="0"/>
              <a:t>Méndez-</a:t>
            </a:r>
            <a:r>
              <a:rPr lang="en-US" altLang="es-PR" b="1" dirty="0" err="1"/>
              <a:t>Lázaro</a:t>
            </a:r>
            <a:r>
              <a:rPr lang="en-US" altLang="es-PR" b="1" dirty="0"/>
              <a:t> P</a:t>
            </a:r>
            <a:r>
              <a:rPr lang="en-US" altLang="es-PR" dirty="0"/>
              <a:t>, </a:t>
            </a:r>
            <a:r>
              <a:rPr lang="en-US" altLang="es-PR" dirty="0" err="1"/>
              <a:t>Martínez</a:t>
            </a:r>
            <a:r>
              <a:rPr lang="en-US" altLang="es-PR" dirty="0"/>
              <a:t>-Sánchez O, Méndez-Tejeda R, Rodríguez E, Morales E, Schmitt-</a:t>
            </a:r>
            <a:r>
              <a:rPr lang="en-US" altLang="es-PR" dirty="0" err="1"/>
              <a:t>Cortijo</a:t>
            </a:r>
            <a:r>
              <a:rPr lang="en-US" altLang="es-PR" dirty="0"/>
              <a:t>, N. </a:t>
            </a:r>
            <a:r>
              <a:rPr lang="en-US" altLang="es-PR" dirty="0" smtClean="0"/>
              <a:t>, J </a:t>
            </a:r>
            <a:r>
              <a:rPr lang="en-US" altLang="es-PR" dirty="0" err="1"/>
              <a:t>Climatol</a:t>
            </a:r>
            <a:r>
              <a:rPr lang="en-US" altLang="es-PR" dirty="0"/>
              <a:t> Weather Forecasting 3:135. do:10.4172/2332-2594.1000135 (2015)</a:t>
            </a:r>
          </a:p>
        </p:txBody>
      </p:sp>
    </p:spTree>
    <p:extLst>
      <p:ext uri="{BB962C8B-B14F-4D97-AF65-F5344CB8AC3E}">
        <p14:creationId xmlns:p14="http://schemas.microsoft.com/office/powerpoint/2010/main" val="30087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a:t>¿Donde </a:t>
            </a:r>
            <a:r>
              <a:rPr lang="es-PR" dirty="0" smtClean="0"/>
              <a:t>puedo encontrar materiales que contienen sílice?</a:t>
            </a:r>
            <a:endParaRPr lang="es-PR" dirty="0"/>
          </a:p>
        </p:txBody>
      </p:sp>
      <p:sp>
        <p:nvSpPr>
          <p:cNvPr id="3" name="Content Placeholder 2"/>
          <p:cNvSpPr>
            <a:spLocks noGrp="1"/>
          </p:cNvSpPr>
          <p:nvPr>
            <p:ph idx="1"/>
          </p:nvPr>
        </p:nvSpPr>
        <p:spPr>
          <a:xfrm>
            <a:off x="1981200" y="1600201"/>
            <a:ext cx="8229600" cy="4525963"/>
          </a:xfrm>
        </p:spPr>
        <p:txBody>
          <a:bodyPr>
            <a:normAutofit fontScale="92500" lnSpcReduction="20000"/>
          </a:bodyPr>
          <a:lstStyle/>
          <a:p>
            <a:r>
              <a:rPr lang="es-PR" dirty="0" smtClean="0"/>
              <a:t>Materiales ordinarios y comunes de la  construcción tales como:</a:t>
            </a:r>
          </a:p>
          <a:p>
            <a:pPr lvl="1"/>
            <a:r>
              <a:rPr lang="es-PR" dirty="0" smtClean="0"/>
              <a:t>asfalto, ladrillos, cemento, concreto, yeso, lechada, mortero, piedra, arena y azulejos</a:t>
            </a:r>
          </a:p>
          <a:p>
            <a:pPr lvl="1"/>
            <a:endParaRPr lang="es-PR" dirty="0" smtClean="0"/>
          </a:p>
          <a:p>
            <a:r>
              <a:rPr lang="es-PR" dirty="0" smtClean="0"/>
              <a:t>En industria general aquellas operaciones que utilizan productos con arena tales como:</a:t>
            </a:r>
          </a:p>
          <a:p>
            <a:pPr lvl="1"/>
            <a:r>
              <a:rPr lang="es-PR" dirty="0" smtClean="0"/>
              <a:t>Fabricación de vidrios, joyería, acabados de superficies y pinturas, laboratorios dentales, fundiciones, arenado (</a:t>
            </a:r>
            <a:r>
              <a:rPr lang="es-PR" dirty="0" err="1" smtClean="0"/>
              <a:t>sand</a:t>
            </a:r>
            <a:r>
              <a:rPr lang="es-PR" dirty="0" smtClean="0"/>
              <a:t> </a:t>
            </a:r>
            <a:r>
              <a:rPr lang="es-PR" dirty="0" err="1" smtClean="0"/>
              <a:t>blasting</a:t>
            </a:r>
            <a:r>
              <a:rPr lang="es-PR" dirty="0" smtClean="0"/>
              <a:t>),  procesos de extracción de petróleo.</a:t>
            </a:r>
          </a:p>
        </p:txBody>
      </p:sp>
    </p:spTree>
    <p:extLst>
      <p:ext uri="{BB962C8B-B14F-4D97-AF65-F5344CB8AC3E}">
        <p14:creationId xmlns:p14="http://schemas.microsoft.com/office/powerpoint/2010/main" val="108559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1143000"/>
          </a:xfrm>
        </p:spPr>
        <p:txBody>
          <a:bodyPr>
            <a:normAutofit fontScale="90000"/>
          </a:bodyPr>
          <a:lstStyle/>
          <a:p>
            <a:r>
              <a:rPr lang="es-PR" dirty="0"/>
              <a:t>¿Como </a:t>
            </a:r>
            <a:r>
              <a:rPr lang="es-PR" dirty="0" smtClean="0"/>
              <a:t>se exponen los trabajadores de industria general al polvo de sílice?</a:t>
            </a:r>
            <a:endParaRPr lang="es-PR" dirty="0"/>
          </a:p>
        </p:txBody>
      </p:sp>
      <p:sp>
        <p:nvSpPr>
          <p:cNvPr id="3" name="Content Placeholder 2"/>
          <p:cNvSpPr>
            <a:spLocks noGrp="1"/>
          </p:cNvSpPr>
          <p:nvPr>
            <p:ph idx="1"/>
          </p:nvPr>
        </p:nvSpPr>
        <p:spPr>
          <a:xfrm>
            <a:off x="1905000" y="1752601"/>
            <a:ext cx="8229600" cy="4525963"/>
          </a:xfrm>
        </p:spPr>
        <p:txBody>
          <a:bodyPr>
            <a:normAutofit fontScale="92500" lnSpcReduction="20000"/>
          </a:bodyPr>
          <a:lstStyle/>
          <a:p>
            <a:r>
              <a:rPr lang="es-PR" dirty="0" smtClean="0"/>
              <a:t>La exposición mas severa a sílice cristalina resulta de procesos abrasivos con arena:</a:t>
            </a:r>
          </a:p>
          <a:p>
            <a:pPr lvl="1"/>
            <a:r>
              <a:rPr lang="es-PR" dirty="0" smtClean="0"/>
              <a:t>Limpieza y pulido de irregularidades de moldes, joyería, y piezas de metal fundido,</a:t>
            </a:r>
          </a:p>
          <a:p>
            <a:pPr lvl="1"/>
            <a:r>
              <a:rPr lang="es-PR" dirty="0" smtClean="0"/>
              <a:t>Acabado en lapidas, grabados en vidrio, </a:t>
            </a:r>
          </a:p>
          <a:p>
            <a:pPr lvl="1"/>
            <a:r>
              <a:rPr lang="es-PR" dirty="0" smtClean="0"/>
              <a:t>Fabricación de cerámicas y porcelanas</a:t>
            </a:r>
          </a:p>
          <a:p>
            <a:pPr lvl="1"/>
            <a:r>
              <a:rPr lang="es-PR" dirty="0" smtClean="0"/>
              <a:t>Preparación de moldes para piezas de metal fundido</a:t>
            </a:r>
          </a:p>
          <a:p>
            <a:pPr lvl="1"/>
            <a:r>
              <a:rPr lang="es-PR" dirty="0" smtClean="0"/>
              <a:t>Fabricación </a:t>
            </a:r>
            <a:r>
              <a:rPr lang="es-PR" dirty="0"/>
              <a:t>de productos </a:t>
            </a:r>
            <a:r>
              <a:rPr lang="es-PR" dirty="0" smtClean="0"/>
              <a:t>abrasivos</a:t>
            </a:r>
            <a:r>
              <a:rPr lang="es-PR" dirty="0"/>
              <a:t>, adhesivos, pinturas, jabones, vidrios </a:t>
            </a:r>
            <a:endParaRPr lang="es-PR" dirty="0" smtClean="0"/>
          </a:p>
          <a:p>
            <a:pPr lvl="1"/>
            <a:r>
              <a:rPr lang="es-PR" dirty="0"/>
              <a:t>Remoción con chorro de arena de pinturas, aceites, moho, o sucio de </a:t>
            </a:r>
            <a:r>
              <a:rPr lang="es-PR" dirty="0" smtClean="0"/>
              <a:t>piezas cuya </a:t>
            </a:r>
            <a:r>
              <a:rPr lang="es-PR" dirty="0"/>
              <a:t>superficie será pintada o tratada</a:t>
            </a:r>
          </a:p>
          <a:p>
            <a:pPr lvl="1"/>
            <a:endParaRPr lang="es-PR" dirty="0"/>
          </a:p>
          <a:p>
            <a:pPr lvl="1"/>
            <a:endParaRPr lang="es-PR" dirty="0" smtClean="0"/>
          </a:p>
          <a:p>
            <a:pPr lvl="1"/>
            <a:endParaRPr lang="es-PR" dirty="0" smtClean="0"/>
          </a:p>
        </p:txBody>
      </p:sp>
    </p:spTree>
    <p:extLst>
      <p:ext uri="{BB962C8B-B14F-4D97-AF65-F5344CB8AC3E}">
        <p14:creationId xmlns:p14="http://schemas.microsoft.com/office/powerpoint/2010/main" val="124250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610600" cy="1143000"/>
          </a:xfrm>
        </p:spPr>
        <p:txBody>
          <a:bodyPr>
            <a:noAutofit/>
          </a:bodyPr>
          <a:lstStyle/>
          <a:p>
            <a:r>
              <a:rPr lang="es-PR" sz="3600" dirty="0"/>
              <a:t>¿Como se exponen los trabajadores de la industria de construcción al polvo de sílice?</a:t>
            </a:r>
          </a:p>
        </p:txBody>
      </p:sp>
      <p:sp>
        <p:nvSpPr>
          <p:cNvPr id="3" name="Content Placeholder 2"/>
          <p:cNvSpPr>
            <a:spLocks noGrp="1"/>
          </p:cNvSpPr>
          <p:nvPr>
            <p:ph idx="1"/>
          </p:nvPr>
        </p:nvSpPr>
        <p:spPr/>
        <p:txBody>
          <a:bodyPr>
            <a:normAutofit/>
          </a:bodyPr>
          <a:lstStyle/>
          <a:p>
            <a:r>
              <a:rPr lang="es-PR" dirty="0" smtClean="0"/>
              <a:t>La exposición puede ocurrir en:</a:t>
            </a:r>
          </a:p>
          <a:p>
            <a:pPr lvl="1"/>
            <a:r>
              <a:rPr lang="es-PR" dirty="0" smtClean="0"/>
              <a:t>Fabricación y corte de cemento y ladrillos, </a:t>
            </a:r>
          </a:p>
          <a:p>
            <a:pPr lvl="1"/>
            <a:r>
              <a:rPr lang="es-PR" dirty="0" smtClean="0"/>
              <a:t>Fabricación de asfalto para pavimentos,</a:t>
            </a:r>
          </a:p>
          <a:p>
            <a:pPr lvl="1"/>
            <a:r>
              <a:rPr lang="es-PR" dirty="0"/>
              <a:t>Remoción </a:t>
            </a:r>
            <a:r>
              <a:rPr lang="es-PR" dirty="0" smtClean="0"/>
              <a:t>con chorro de arena de </a:t>
            </a:r>
            <a:r>
              <a:rPr lang="es-PR" dirty="0"/>
              <a:t>pinturas, aceites, moho, o sucio de </a:t>
            </a:r>
            <a:r>
              <a:rPr lang="es-PR" dirty="0" smtClean="0"/>
              <a:t>estructuras </a:t>
            </a:r>
            <a:r>
              <a:rPr lang="es-PR" dirty="0"/>
              <a:t>cuya superficie será pintada o tratada</a:t>
            </a:r>
          </a:p>
          <a:p>
            <a:pPr lvl="1"/>
            <a:r>
              <a:rPr lang="es-PR" dirty="0" smtClean="0"/>
              <a:t>Pulido, mantenimiento y reparación de estructuras de concreto</a:t>
            </a:r>
          </a:p>
          <a:p>
            <a:pPr lvl="1"/>
            <a:r>
              <a:rPr lang="es-PR" dirty="0" smtClean="0"/>
              <a:t>Mantenimiento, reparación y reemplazo de paredes de hornos con ladrillos refractarios</a:t>
            </a:r>
          </a:p>
          <a:p>
            <a:pPr lvl="1"/>
            <a:r>
              <a:rPr lang="es-PR" dirty="0" smtClean="0"/>
              <a:t>Corte e instalación de topes de cocina</a:t>
            </a:r>
          </a:p>
        </p:txBody>
      </p:sp>
    </p:spTree>
    <p:extLst>
      <p:ext uri="{BB962C8B-B14F-4D97-AF65-F5344CB8AC3E}">
        <p14:creationId xmlns:p14="http://schemas.microsoft.com/office/powerpoint/2010/main" val="1309864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b="1" dirty="0" smtClean="0"/>
              <a:t>¿Cuando es la sílice cristalina un peligro a los trabajadores?</a:t>
            </a:r>
            <a:endParaRPr lang="es-PR" dirty="0"/>
          </a:p>
        </p:txBody>
      </p:sp>
      <p:sp>
        <p:nvSpPr>
          <p:cNvPr id="3" name="Content Placeholder 2"/>
          <p:cNvSpPr>
            <a:spLocks noGrp="1"/>
          </p:cNvSpPr>
          <p:nvPr>
            <p:ph idx="1"/>
          </p:nvPr>
        </p:nvSpPr>
        <p:spPr>
          <a:xfrm>
            <a:off x="1981200" y="1600200"/>
            <a:ext cx="8229600" cy="2590800"/>
          </a:xfrm>
        </p:spPr>
        <p:txBody>
          <a:bodyPr>
            <a:normAutofit/>
          </a:bodyPr>
          <a:lstStyle/>
          <a:p>
            <a:r>
              <a:rPr lang="es-PR" dirty="0" smtClean="0"/>
              <a:t>Cuando los materiales que contienen sílice cristalina son perturbados en las operaciones tales como rompimiento de terrenos, cortes, perforación y operaciones de pulido, o en ciertos procesos de fabricación. </a:t>
            </a:r>
          </a:p>
          <a:p>
            <a:endParaRPr lang="es-PR" dirty="0" smtClean="0"/>
          </a:p>
        </p:txBody>
      </p:sp>
      <p:grpSp>
        <p:nvGrpSpPr>
          <p:cNvPr id="5" name="Group 4" title="corte de bloques de hormigon"/>
          <p:cNvGrpSpPr/>
          <p:nvPr/>
        </p:nvGrpSpPr>
        <p:grpSpPr>
          <a:xfrm>
            <a:off x="4412065" y="4191000"/>
            <a:ext cx="3823735" cy="2419350"/>
            <a:chOff x="2771104" y="4267200"/>
            <a:chExt cx="3953412" cy="2419350"/>
          </a:xfrm>
        </p:grpSpPr>
        <p:pic>
          <p:nvPicPr>
            <p:cNvPr id="12290" name="Picture 2" title="contor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104" y="4267200"/>
              <a:ext cx="3953412"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33916" y="6311852"/>
              <a:ext cx="990600" cy="307777"/>
            </a:xfrm>
            <a:prstGeom prst="rect">
              <a:avLst/>
            </a:prstGeom>
            <a:solidFill>
              <a:schemeClr val="bg1"/>
            </a:solidFill>
          </p:spPr>
          <p:txBody>
            <a:bodyPr wrap="square" rtlCol="0">
              <a:spAutoFit/>
            </a:bodyPr>
            <a:lstStyle/>
            <a:p>
              <a:r>
                <a:rPr lang="en-US" sz="1400" dirty="0">
                  <a:solidFill>
                    <a:prstClr val="black"/>
                  </a:solidFill>
                  <a:latin typeface="Calibri"/>
                </a:rPr>
                <a:t>cdc.gov</a:t>
              </a:r>
            </a:p>
          </p:txBody>
        </p:sp>
      </p:grpSp>
    </p:spTree>
    <p:extLst>
      <p:ext uri="{BB962C8B-B14F-4D97-AF65-F5344CB8AC3E}">
        <p14:creationId xmlns:p14="http://schemas.microsoft.com/office/powerpoint/2010/main" val="581534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¿Cuando es la sílice cristalina un peligro a los </a:t>
            </a:r>
            <a:r>
              <a:rPr lang="es-PR" dirty="0" smtClean="0">
                <a:hlinkClick r:id="rId2" action="ppaction://hlinkfile"/>
              </a:rPr>
              <a:t>trabajadores</a:t>
            </a:r>
            <a:r>
              <a:rPr lang="es-PR" dirty="0" smtClean="0"/>
              <a:t>? </a:t>
            </a:r>
            <a:endParaRPr lang="es-PR" dirty="0">
              <a:hlinkClick r:id="rId3" action="ppaction://hlinkfile"/>
            </a:endParaRPr>
          </a:p>
        </p:txBody>
      </p:sp>
      <p:sp>
        <p:nvSpPr>
          <p:cNvPr id="3" name="Content Placeholder 2"/>
          <p:cNvSpPr>
            <a:spLocks noGrp="1"/>
          </p:cNvSpPr>
          <p:nvPr>
            <p:ph idx="1"/>
          </p:nvPr>
        </p:nvSpPr>
        <p:spPr>
          <a:xfrm>
            <a:off x="1981200" y="1600200"/>
            <a:ext cx="6248400" cy="5105400"/>
          </a:xfrm>
        </p:spPr>
        <p:txBody>
          <a:bodyPr>
            <a:normAutofit fontScale="92500" lnSpcReduction="10000"/>
          </a:bodyPr>
          <a:lstStyle/>
          <a:p>
            <a:r>
              <a:rPr lang="es-ES" dirty="0" smtClean="0"/>
              <a:t>Cuando se genera una nube de polvo fino de sílice cristalina respirable presentando un peligro para la salud al trabajador</a:t>
            </a:r>
            <a:r>
              <a:rPr lang="en-US" dirty="0" smtClean="0"/>
              <a:t>.</a:t>
            </a:r>
          </a:p>
          <a:p>
            <a:endParaRPr lang="en-US" dirty="0" smtClean="0"/>
          </a:p>
          <a:p>
            <a:r>
              <a:rPr lang="es-ES" dirty="0" smtClean="0"/>
              <a:t>Este polvo fino de sílice cristalina respirable entra en los pulmones y causa la formación de tejido con cicatrices, lo que a su vez reduce la capacidad de los pulmones para tomar oxígeno.</a:t>
            </a:r>
            <a:endParaRPr lang="en-US" dirty="0"/>
          </a:p>
        </p:txBody>
      </p:sp>
      <p:pic>
        <p:nvPicPr>
          <p:cNvPr id="6" name="Picture 7" descr="C:\Users\Migdalia\AppData\Local\Microsoft\Windows\INetCache\IE\UEN387EN\oshagov[1].jpg" title="polvo de sili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1001" y="2350729"/>
            <a:ext cx="2263601" cy="22149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39201" y="4605455"/>
            <a:ext cx="1195663" cy="369332"/>
          </a:xfrm>
          <a:prstGeom prst="rect">
            <a:avLst/>
          </a:prstGeom>
          <a:noFill/>
        </p:spPr>
        <p:txBody>
          <a:bodyPr wrap="square" rtlCol="0">
            <a:spAutoFit/>
          </a:bodyPr>
          <a:lstStyle/>
          <a:p>
            <a:r>
              <a:rPr lang="en-US" dirty="0">
                <a:solidFill>
                  <a:prstClr val="black"/>
                </a:solidFill>
                <a:latin typeface="Calibri"/>
              </a:rPr>
              <a:t>osha.gov</a:t>
            </a:r>
          </a:p>
        </p:txBody>
      </p:sp>
    </p:spTree>
    <p:extLst>
      <p:ext uri="{BB962C8B-B14F-4D97-AF65-F5344CB8AC3E}">
        <p14:creationId xmlns:p14="http://schemas.microsoft.com/office/powerpoint/2010/main" val="309313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b="1" dirty="0" smtClean="0"/>
              <a:t>¿ Cuando es sílice un peligro a los trabajadores?</a:t>
            </a:r>
            <a:endParaRPr lang="es-PR" b="1" dirty="0"/>
          </a:p>
        </p:txBody>
      </p:sp>
      <p:sp>
        <p:nvSpPr>
          <p:cNvPr id="3" name="Content Placeholder 2"/>
          <p:cNvSpPr>
            <a:spLocks noGrp="1"/>
          </p:cNvSpPr>
          <p:nvPr>
            <p:ph idx="1"/>
          </p:nvPr>
        </p:nvSpPr>
        <p:spPr>
          <a:xfrm>
            <a:off x="1981200" y="1600200"/>
            <a:ext cx="8153400" cy="3352800"/>
          </a:xfrm>
        </p:spPr>
        <p:txBody>
          <a:bodyPr>
            <a:normAutofit/>
          </a:bodyPr>
          <a:lstStyle/>
          <a:p>
            <a:r>
              <a:rPr lang="es-ES" sz="2800" dirty="0"/>
              <a:t>Exposiciones repetidas a la sílice cristalina pueden producir enfermedades graves, a veces fatales como la silicosis, cáncer de pulmón, tuberculosis (en las personas con silicosis) y enfermedad pulmonar obstructiva crónica (EPOC). </a:t>
            </a:r>
          </a:p>
          <a:p>
            <a:pPr marL="0" indent="0">
              <a:buNone/>
            </a:pPr>
            <a:r>
              <a:rPr lang="es-ES" sz="2800" b="1" dirty="0">
                <a:solidFill>
                  <a:srgbClr val="FF0000"/>
                </a:solidFill>
              </a:rPr>
              <a:t>No existe cura para la silicosis!</a:t>
            </a:r>
          </a:p>
        </p:txBody>
      </p:sp>
      <p:pic>
        <p:nvPicPr>
          <p:cNvPr id="5122" name="Picture 2" descr="X-ray images of a healthy lungs and ones affected by silicosi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1" y="4267201"/>
            <a:ext cx="4486275" cy="24572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43401" y="6096000"/>
            <a:ext cx="1195663" cy="369332"/>
          </a:xfrm>
          <a:prstGeom prst="rect">
            <a:avLst/>
          </a:prstGeom>
          <a:noFill/>
        </p:spPr>
        <p:txBody>
          <a:bodyPr wrap="square" rtlCol="0">
            <a:spAutoFit/>
          </a:bodyPr>
          <a:lstStyle/>
          <a:p>
            <a:r>
              <a:rPr lang="en-US" dirty="0">
                <a:solidFill>
                  <a:prstClr val="black"/>
                </a:solidFill>
                <a:latin typeface="Calibri"/>
              </a:rPr>
              <a:t>osha.gov</a:t>
            </a:r>
          </a:p>
        </p:txBody>
      </p:sp>
      <p:sp>
        <p:nvSpPr>
          <p:cNvPr id="4" name="Rectangle 3"/>
          <p:cNvSpPr/>
          <p:nvPr/>
        </p:nvSpPr>
        <p:spPr>
          <a:xfrm>
            <a:off x="6080976" y="6447884"/>
            <a:ext cx="3145669" cy="369332"/>
          </a:xfrm>
          <a:prstGeom prst="rect">
            <a:avLst/>
          </a:prstGeom>
          <a:solidFill>
            <a:schemeClr val="bg1"/>
          </a:solidFill>
        </p:spPr>
        <p:txBody>
          <a:bodyPr wrap="none">
            <a:spAutoFit/>
          </a:bodyPr>
          <a:lstStyle/>
          <a:p>
            <a:r>
              <a:rPr lang="en-US" dirty="0" err="1">
                <a:solidFill>
                  <a:prstClr val="black"/>
                </a:solidFill>
                <a:latin typeface="Calibri"/>
              </a:rPr>
              <a:t>Pulmon</a:t>
            </a:r>
            <a:r>
              <a:rPr lang="en-US" dirty="0">
                <a:solidFill>
                  <a:prstClr val="black"/>
                </a:solidFill>
                <a:latin typeface="Calibri"/>
              </a:rPr>
              <a:t> </a:t>
            </a:r>
            <a:r>
              <a:rPr lang="en-US" dirty="0" err="1">
                <a:solidFill>
                  <a:prstClr val="black"/>
                </a:solidFill>
                <a:latin typeface="Calibri"/>
              </a:rPr>
              <a:t>sano</a:t>
            </a:r>
            <a:r>
              <a:rPr lang="en-US" dirty="0">
                <a:solidFill>
                  <a:prstClr val="black"/>
                </a:solidFill>
                <a:latin typeface="Calibri"/>
              </a:rPr>
              <a:t>      vs.        silicosis </a:t>
            </a:r>
            <a:endParaRPr lang="en-US" b="1" dirty="0">
              <a:solidFill>
                <a:srgbClr val="FF0000"/>
              </a:solidFill>
              <a:latin typeface="Calibri"/>
            </a:endParaRPr>
          </a:p>
        </p:txBody>
      </p:sp>
    </p:spTree>
    <p:extLst>
      <p:ext uri="{BB962C8B-B14F-4D97-AF65-F5344CB8AC3E}">
        <p14:creationId xmlns:p14="http://schemas.microsoft.com/office/powerpoint/2010/main" val="2240986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1"/>
        </a:solidFill>
      </a:spPr>
      <a:bodyPr wrap="non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2534</Words>
  <Application>Microsoft Office PowerPoint</Application>
  <PresentationFormat>Widescreen</PresentationFormat>
  <Paragraphs>275</Paragraphs>
  <Slides>39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MS Mincho</vt:lpstr>
      <vt:lpstr>Symbol</vt:lpstr>
      <vt:lpstr>Times New Roman</vt:lpstr>
      <vt:lpstr>1_Office Theme</vt:lpstr>
      <vt:lpstr>Si es silice, NO es solo polvo</vt:lpstr>
      <vt:lpstr>Limitación de Responsabilidad</vt:lpstr>
      <vt:lpstr>¿Que es sílice?</vt:lpstr>
      <vt:lpstr>¿Donde puedo encontrar materiales que contienen sílice?</vt:lpstr>
      <vt:lpstr>¿Como se exponen los trabajadores de industria general al polvo de sílice?</vt:lpstr>
      <vt:lpstr>¿Como se exponen los trabajadores de la industria de construcción al polvo de sílice?</vt:lpstr>
      <vt:lpstr>¿Cuando es la sílice cristalina un peligro a los trabajadores?</vt:lpstr>
      <vt:lpstr>¿Cuando es la sílice cristalina un peligro a los trabajadores? </vt:lpstr>
      <vt:lpstr>¿ Cuando es sílice un peligro a los trabajadores?</vt:lpstr>
      <vt:lpstr>¿Porque la sílice cristalina es un peligro a la salud?</vt:lpstr>
      <vt:lpstr>¿Cuantos tipos de silicosis existen?</vt:lpstr>
      <vt:lpstr>¿Cuales son los síntomas de silicosis?</vt:lpstr>
      <vt:lpstr>¿Como maneja OSHA la exposición a la sílice cristalina?</vt:lpstr>
      <vt:lpstr>¿Que requiere la norma de  construcción ?</vt:lpstr>
      <vt:lpstr>¿Que requiere la norma de  construcción?</vt:lpstr>
      <vt:lpstr>¿Que requiere la norma de construcción?</vt:lpstr>
      <vt:lpstr>Requisitos de Vigilancia Médica</vt:lpstr>
      <vt:lpstr>Requisitos de Vigilancia Medica</vt:lpstr>
      <vt:lpstr>Requisitos de Vigilancia Médica </vt:lpstr>
      <vt:lpstr>¿Que requiere la norma de construcción? </vt:lpstr>
      <vt:lpstr>¿Cuales son los métodos alternos de control de exposición?</vt:lpstr>
      <vt:lpstr>¿Cuáles son los métodos alternos de control de exposición?</vt:lpstr>
      <vt:lpstr>¿Que es la Tabla 1  29CFR 1926.1153?</vt:lpstr>
      <vt:lpstr>Equipo en Tabla 1 29CFR 1926.1153</vt:lpstr>
      <vt:lpstr>Equipo en Tabla 1 29CFR 1926.1153 </vt:lpstr>
      <vt:lpstr>Equipo en Tabla 1 29CFR 1926.1153  </vt:lpstr>
      <vt:lpstr> Equipo en Tabla 1 29CFR 1926.1153</vt:lpstr>
      <vt:lpstr>  Equipo en Tabla 1 29CFR 1926.1153</vt:lpstr>
      <vt:lpstr> Equipo en Tabla 1 29CFR 1926.1153 </vt:lpstr>
      <vt:lpstr>Ejemplo de la Tabla 1 – 29 CFR 1926.1153</vt:lpstr>
      <vt:lpstr>¿Cuando se requiere cumplimiento con la norma de  Construcción?</vt:lpstr>
      <vt:lpstr>¿Que requiere la norma de industria general/ marítima?</vt:lpstr>
      <vt:lpstr>¿Que requiere la norma de industria general/  marítima?</vt:lpstr>
      <vt:lpstr>¿Que requiere la norma de industria general/ marítima? </vt:lpstr>
      <vt:lpstr>¿Que requiere la norma de industria general/marítima?</vt:lpstr>
      <vt:lpstr>¿Que requiere la norma de industria  general/marítima?</vt:lpstr>
      <vt:lpstr>¿Cuando se requiere cumplimiento con la norma?</vt:lpstr>
      <vt:lpstr>¿Cuando se requiere cumplimiento con la norma? </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2018-07-11T17:50:44Z</dcterms:created>
  <dcterms:modified xsi:type="dcterms:W3CDTF">2018-07-11T19:03:53Z</dcterms:modified>
</cp:coreProperties>
</file>