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79" r:id="rId1"/>
    <p:sldMasterId id="2147483793" r:id="rId2"/>
  </p:sldMasterIdLst>
  <p:notesMasterIdLst>
    <p:notesMasterId r:id="rId4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Lst>
  <p:sldSz cx="9144000" cy="6858000" type="screen4x3"/>
  <p:notesSz cx="7077075" cy="93694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12EE"/>
    <a:srgbClr val="FFFF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3" autoAdjust="0"/>
    <p:restoredTop sz="84946" autoAdjust="0"/>
  </p:normalViewPr>
  <p:slideViewPr>
    <p:cSldViewPr>
      <p:cViewPr varScale="1">
        <p:scale>
          <a:sx n="98" d="100"/>
          <a:sy n="98" d="100"/>
        </p:scale>
        <p:origin x="144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83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438" y="0"/>
            <a:ext cx="3067050" cy="468313"/>
          </a:xfrm>
          <a:prstGeom prst="rect">
            <a:avLst/>
          </a:prstGeom>
        </p:spPr>
        <p:txBody>
          <a:bodyPr vert="horz" lIns="91440" tIns="45720" rIns="91440" bIns="45720" rtlCol="0"/>
          <a:lstStyle>
            <a:lvl1pPr algn="r">
              <a:defRPr sz="1200"/>
            </a:lvl1pPr>
          </a:lstStyle>
          <a:p>
            <a:fld id="{BAFA7C74-AEBC-4AB4-A035-332995DE7DB9}" type="datetimeFigureOut">
              <a:rPr lang="en-US" smtClean="0"/>
              <a:t>7/9/2018</a:t>
            </a:fld>
            <a:endParaRPr lang="en-US"/>
          </a:p>
        </p:txBody>
      </p:sp>
      <p:sp>
        <p:nvSpPr>
          <p:cNvPr id="4" name="Slide Image Placeholder 3"/>
          <p:cNvSpPr>
            <a:spLocks noGrp="1" noRot="1" noChangeAspect="1"/>
          </p:cNvSpPr>
          <p:nvPr>
            <p:ph type="sldImg" idx="2"/>
          </p:nvPr>
        </p:nvSpPr>
        <p:spPr>
          <a:xfrm>
            <a:off x="1196975" y="703263"/>
            <a:ext cx="4683125" cy="351313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449763"/>
            <a:ext cx="5661025" cy="42164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9525"/>
            <a:ext cx="3067050" cy="4683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438" y="8899525"/>
            <a:ext cx="3067050" cy="468313"/>
          </a:xfrm>
          <a:prstGeom prst="rect">
            <a:avLst/>
          </a:prstGeom>
        </p:spPr>
        <p:txBody>
          <a:bodyPr vert="horz" lIns="91440" tIns="45720" rIns="91440" bIns="45720" rtlCol="0" anchor="b"/>
          <a:lstStyle>
            <a:lvl1pPr algn="r">
              <a:defRPr sz="1200"/>
            </a:lvl1pPr>
          </a:lstStyle>
          <a:p>
            <a:fld id="{03ADB757-2810-4ADC-9F8D-3E4854E822A2}" type="slidenum">
              <a:rPr lang="en-US" smtClean="0"/>
              <a:t>‹#›</a:t>
            </a:fld>
            <a:endParaRPr lang="en-US"/>
          </a:p>
        </p:txBody>
      </p:sp>
    </p:spTree>
    <p:extLst>
      <p:ext uri="{BB962C8B-B14F-4D97-AF65-F5344CB8AC3E}">
        <p14:creationId xmlns:p14="http://schemas.microsoft.com/office/powerpoint/2010/main" val="2289843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ADB757-2810-4ADC-9F8D-3E4854E822A2}" type="slidenum">
              <a:rPr lang="en-US" smtClean="0"/>
              <a:t>1</a:t>
            </a:fld>
            <a:endParaRPr lang="en-US"/>
          </a:p>
        </p:txBody>
      </p:sp>
    </p:spTree>
    <p:extLst>
      <p:ext uri="{BB962C8B-B14F-4D97-AF65-F5344CB8AC3E}">
        <p14:creationId xmlns:p14="http://schemas.microsoft.com/office/powerpoint/2010/main" val="566029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C66F57-003F-4CDA-9C98-1D41974E87E2}" type="datetimeFigureOut">
              <a:rPr lang="ru-RU" smtClean="0"/>
              <a:pPr/>
              <a:t>09.07.2018</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2219C826-4908-42EA-90B4-35099848AB85}"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C66F57-003F-4CDA-9C98-1D41974E87E2}" type="datetimeFigureOut">
              <a:rPr lang="ru-RU" smtClean="0"/>
              <a:pPr/>
              <a:t>09.07.2018</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2219C826-4908-42EA-90B4-35099848AB85}"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C66F57-003F-4CDA-9C98-1D41974E87E2}" type="datetimeFigureOut">
              <a:rPr lang="ru-RU" smtClean="0"/>
              <a:pPr/>
              <a:t>09.07.2018</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2219C826-4908-42EA-90B4-35099848AB85}" type="slidenum">
              <a:rPr lang="ru-RU" smtClean="0"/>
              <a:pPr/>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lue">
    <p:bg>
      <p:bgPr>
        <a:solidFill>
          <a:srgbClr val="1C12E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FF00"/>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5EC66F57-003F-4CDA-9C98-1D41974E87E2}" type="datetimeFigureOut">
              <a:rPr lang="ru-RU" smtClean="0"/>
              <a:pPr/>
              <a:t>09.07.2018</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2219C826-4908-42EA-90B4-35099848AB85}" type="slidenum">
              <a:rPr lang="ru-RU" smtClean="0"/>
              <a:pPr/>
              <a:t>‹#›</a:t>
            </a:fld>
            <a:endParaRPr lang="ru-RU" dirty="0"/>
          </a:p>
        </p:txBody>
      </p:sp>
      <p:sp>
        <p:nvSpPr>
          <p:cNvPr id="6" name="Action Button: Custom 5">
            <a:hlinkClick r:id="" action="ppaction://hlinkshowjump?jump=nextslide" highlightClick="1"/>
          </p:cNvPr>
          <p:cNvSpPr/>
          <p:nvPr userDrawn="1"/>
        </p:nvSpPr>
        <p:spPr>
          <a:xfrm>
            <a:off x="914400" y="5334000"/>
            <a:ext cx="1143000" cy="838200"/>
          </a:xfrm>
          <a:prstGeom prst="actionButtonBlank">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Answer</a:t>
            </a:r>
            <a:endParaRPr lang="en-US" sz="2400" b="1"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rrect answer">
    <p:bg>
      <p:bgPr>
        <a:solidFill>
          <a:srgbClr val="1C12E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FF00"/>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5EC66F57-003F-4CDA-9C98-1D41974E87E2}" type="datetimeFigureOut">
              <a:rPr lang="ru-RU" smtClean="0"/>
              <a:pPr/>
              <a:t>09.07.2018</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2219C826-4908-42EA-90B4-35099848AB85}" type="slidenum">
              <a:rPr lang="ru-RU" smtClean="0"/>
              <a:pPr/>
              <a:t>‹#›</a:t>
            </a:fld>
            <a:endParaRPr lang="ru-RU" dirty="0"/>
          </a:p>
        </p:txBody>
      </p:sp>
      <p:sp>
        <p:nvSpPr>
          <p:cNvPr id="6" name="Action Button: Custom 5">
            <a:hlinkClick r:id="rId2" action="ppaction://hlinksldjump" highlightClick="1"/>
          </p:cNvPr>
          <p:cNvSpPr/>
          <p:nvPr userDrawn="1"/>
        </p:nvSpPr>
        <p:spPr>
          <a:xfrm>
            <a:off x="838200" y="5410200"/>
            <a:ext cx="1066800" cy="914400"/>
          </a:xfrm>
          <a:prstGeom prst="actionButtonBlank">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HOME</a:t>
            </a:r>
            <a:endParaRPr lang="en-US" sz="2400" b="1" dirty="0"/>
          </a:p>
        </p:txBody>
      </p:sp>
    </p:spTree>
  </p:cSld>
  <p:clrMapOvr>
    <a:masterClrMapping/>
  </p:clrMapOvr>
  <p:transition spd="slow">
    <p:newsflash/>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EDFFAC4A-CBFA-459D-9BEC-678C00B224C4}" type="datetime1">
              <a:rPr lang="en-US" altLang="en-US"/>
              <a:pPr/>
              <a:t>7/9/2018</a:t>
            </a:fld>
            <a:endParaRPr lang="en-US" alt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4295D08-63E5-4FDA-9BF7-032F7F58ADFE}" type="slidenum">
              <a:rPr lang="en-US" altLang="en-US"/>
              <a:pPr/>
              <a:t>‹#›</a:t>
            </a:fld>
            <a:endParaRPr lang="en-US"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3416030-2E24-466A-8551-019C69A76382}" type="datetime1">
              <a:rPr lang="en-US" altLang="en-US"/>
              <a:pPr/>
              <a:t>7/9/2018</a:t>
            </a:fld>
            <a:endParaRPr lang="en-US" alt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D5EE245-F931-4997-B9B7-1477E6367AA3}" type="slidenum">
              <a:rPr lang="en-US" altLang="en-US"/>
              <a:pPr/>
              <a:t>‹#›</a:t>
            </a:fld>
            <a:endParaRPr lang="en-US"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AA242CF9-16D4-4E06-AA75-A5EA09FF0C1C}" type="datetime1">
              <a:rPr lang="en-US" altLang="en-US"/>
              <a:pPr/>
              <a:t>7/9/2018</a:t>
            </a:fld>
            <a:endParaRPr lang="en-US" alt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E62C339-EFE3-4122-B600-9C469828DCFA}" type="slidenum">
              <a:rPr lang="en-US" altLang="en-US"/>
              <a:pPr/>
              <a:t>‹#›</a:t>
            </a:fld>
            <a:endParaRPr lang="en-US"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8B049646-96EF-43E3-B1EC-A21D18ACA1DC}" type="datetime1">
              <a:rPr lang="en-US" altLang="en-US"/>
              <a:pPr/>
              <a:t>7/9/2018</a:t>
            </a:fld>
            <a:endParaRPr lang="en-US" alt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130EBA82-3F9A-4A92-9AE4-FA3494C004E3}" type="slidenum">
              <a:rPr lang="en-US" altLang="en-US"/>
              <a:pPr/>
              <a:t>‹#›</a:t>
            </a:fld>
            <a:endParaRPr lang="en-US"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7D07952B-B442-4D4B-97A5-AAC0704BD3C3}" type="datetime1">
              <a:rPr lang="en-US" altLang="en-US"/>
              <a:pPr/>
              <a:t>7/9/2018</a:t>
            </a:fld>
            <a:endParaRPr lang="en-US" alt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443EAACF-600F-4476-8A57-B7D52F54A2AE}" type="slidenum">
              <a:rPr lang="en-US" altLang="en-US"/>
              <a:pPr/>
              <a:t>‹#›</a:t>
            </a:fld>
            <a:endParaRPr lang="en-US"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EE86E206-7572-4149-8D78-969CCD58FCE4}" type="datetime1">
              <a:rPr lang="en-US" altLang="en-US"/>
              <a:pPr/>
              <a:t>7/9/2018</a:t>
            </a:fld>
            <a:endParaRPr lang="en-US" alt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B13017A5-67CF-433F-A74A-6A2B3CBA3D8F}"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C66F57-003F-4CDA-9C98-1D41974E87E2}" type="datetimeFigureOut">
              <a:rPr lang="ru-RU" smtClean="0"/>
              <a:pPr/>
              <a:t>09.07.2018</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2219C826-4908-42EA-90B4-35099848AB85}" type="slidenum">
              <a:rPr lang="ru-RU" smtClean="0"/>
              <a:pPr/>
              <a:t>‹#›</a:t>
            </a:fld>
            <a:endParaRPr lang="ru-RU"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2ADB01A0-8A36-46DE-BB20-5DC44F986C87}" type="datetime1">
              <a:rPr lang="en-US" altLang="en-US"/>
              <a:pPr/>
              <a:t>7/9/2018</a:t>
            </a:fld>
            <a:endParaRPr lang="en-US" alt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A30D5B88-E4F2-4F9B-82ED-FE420345BAB5}" type="slidenum">
              <a:rPr lang="en-US" altLang="en-US"/>
              <a:pPr/>
              <a:t>‹#›</a:t>
            </a:fld>
            <a:endParaRPr lang="en-US"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A039F2C1-EE18-47B6-83E5-0AA06EE90609}" type="datetime1">
              <a:rPr lang="en-US" altLang="en-US"/>
              <a:pPr/>
              <a:t>7/9/2018</a:t>
            </a:fld>
            <a:endParaRPr lang="en-US" alt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5BA29BC3-0C94-4E36-A67D-BD371D660569}" type="slidenum">
              <a:rPr lang="en-US" altLang="en-US"/>
              <a:pPr/>
              <a:t>‹#›</a:t>
            </a:fld>
            <a:endParaRPr lang="en-US"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4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B9EBF18-61E8-4CD0-AAAA-4EDD59D8B746}" type="datetime1">
              <a:rPr lang="en-US" altLang="en-US"/>
              <a:pPr/>
              <a:t>7/9/2018</a:t>
            </a:fld>
            <a:endParaRPr lang="en-US" alt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C9AE07F5-CE1F-49D2-9E49-F9C8F408E48A}" type="slidenum">
              <a:rPr lang="en-US" altLang="en-US"/>
              <a:pPr/>
              <a:t>‹#›</a:t>
            </a:fld>
            <a:endParaRPr lang="en-US"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55F781C-DB34-417C-B52A-B2DB7E222063}" type="datetime1">
              <a:rPr lang="en-US" altLang="en-US"/>
              <a:pPr/>
              <a:t>7/9/2018</a:t>
            </a:fld>
            <a:endParaRPr lang="en-US" alt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522C527-906D-4C6F-9530-A62F694CEA28}" type="slidenum">
              <a:rPr lang="en-US" altLang="en-US"/>
              <a:pPr/>
              <a:t>‹#›</a:t>
            </a:fld>
            <a:endParaRPr lang="en-US"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27BC933-818E-4027-9052-464F9FC4FE4B}" type="datetime1">
              <a:rPr lang="en-US" altLang="en-US"/>
              <a:pPr/>
              <a:t>7/9/2018</a:t>
            </a:fld>
            <a:endParaRPr lang="en-US" alt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D818C96-3EC9-4C41-9562-C296BA06A0B8}"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C66F57-003F-4CDA-9C98-1D41974E87E2}" type="datetimeFigureOut">
              <a:rPr lang="ru-RU" smtClean="0"/>
              <a:pPr/>
              <a:t>09.07.2018</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2219C826-4908-42EA-90B4-35099848AB85}"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C66F57-003F-4CDA-9C98-1D41974E87E2}" type="datetimeFigureOut">
              <a:rPr lang="ru-RU" smtClean="0"/>
              <a:pPr/>
              <a:t>09.07.2018</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2219C826-4908-42EA-90B4-35099848AB85}"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C66F57-003F-4CDA-9C98-1D41974E87E2}" type="datetimeFigureOut">
              <a:rPr lang="ru-RU" smtClean="0"/>
              <a:pPr/>
              <a:t>09.07.2018</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2219C826-4908-42EA-90B4-35099848AB85}"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C66F57-003F-4CDA-9C98-1D41974E87E2}" type="datetimeFigureOut">
              <a:rPr lang="ru-RU" smtClean="0"/>
              <a:pPr/>
              <a:t>09.07.2018</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2219C826-4908-42EA-90B4-35099848AB85}"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C66F57-003F-4CDA-9C98-1D41974E87E2}" type="datetimeFigureOut">
              <a:rPr lang="ru-RU" smtClean="0"/>
              <a:pPr/>
              <a:t>09.07.2018</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2219C826-4908-42EA-90B4-35099848AB85}"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C66F57-003F-4CDA-9C98-1D41974E87E2}" type="datetimeFigureOut">
              <a:rPr lang="ru-RU" smtClean="0"/>
              <a:pPr/>
              <a:t>09.07.2018</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2219C826-4908-42EA-90B4-35099848AB85}"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C66F57-003F-4CDA-9C98-1D41974E87E2}" type="datetimeFigureOut">
              <a:rPr lang="ru-RU" smtClean="0"/>
              <a:pPr/>
              <a:t>09.07.2018</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2219C826-4908-42EA-90B4-35099848AB85}"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1C12E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C66F57-003F-4CDA-9C98-1D41974E87E2}" type="datetimeFigureOut">
              <a:rPr lang="ru-RU" smtClean="0"/>
              <a:pPr/>
              <a:t>09.07.2018</a:t>
            </a:fld>
            <a:endParaRPr lang="ru-RU"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19C826-4908-42EA-90B4-35099848AB85}"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32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62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986"/>
            <a:ext cx="2133600" cy="363854"/>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itchFamily="-110" charset="0"/>
              </a:defRPr>
            </a:lvl1pPr>
          </a:lstStyle>
          <a:p>
            <a:pPr defTabSz="457200" fontAlgn="base">
              <a:spcBef>
                <a:spcPct val="0"/>
              </a:spcBef>
              <a:spcAft>
                <a:spcPct val="0"/>
              </a:spcAft>
            </a:pPr>
            <a:fld id="{D3A2CE86-22AA-4611-91AC-0483B12477EE}" type="datetime1">
              <a:rPr lang="en-US" altLang="en-US" smtClean="0">
                <a:ea typeface="ＭＳ Ｐゴシック" pitchFamily="-110" charset="-128"/>
              </a:rPr>
              <a:pPr defTabSz="457200" fontAlgn="base">
                <a:spcBef>
                  <a:spcPct val="0"/>
                </a:spcBef>
                <a:spcAft>
                  <a:spcPct val="0"/>
                </a:spcAft>
              </a:pPr>
              <a:t>7/9/2018</a:t>
            </a:fld>
            <a:endParaRPr lang="en-US" altLang="en-US" smtClean="0">
              <a:ea typeface="ＭＳ Ｐゴシック" pitchFamily="-110" charset="-128"/>
            </a:endParaRPr>
          </a:p>
        </p:txBody>
      </p:sp>
      <p:sp>
        <p:nvSpPr>
          <p:cNvPr id="5" name="Footer Placeholder 4"/>
          <p:cNvSpPr>
            <a:spLocks noGrp="1"/>
          </p:cNvSpPr>
          <p:nvPr>
            <p:ph type="ftr" sz="quarter" idx="3"/>
          </p:nvPr>
        </p:nvSpPr>
        <p:spPr>
          <a:xfrm>
            <a:off x="3124200" y="6356986"/>
            <a:ext cx="2895600" cy="363854"/>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itchFamily="-110" charset="0"/>
              </a:defRPr>
            </a:lvl1pPr>
          </a:lstStyle>
          <a:p>
            <a:pPr defTabSz="457200" fontAlgn="base">
              <a:spcBef>
                <a:spcPct val="0"/>
              </a:spcBef>
              <a:spcAft>
                <a:spcPct val="0"/>
              </a:spcAft>
            </a:pPr>
            <a:endParaRPr lang="en-US" smtClean="0">
              <a:ea typeface="ＭＳ Ｐゴシック" pitchFamily="-110" charset="-128"/>
            </a:endParaRPr>
          </a:p>
        </p:txBody>
      </p:sp>
      <p:sp>
        <p:nvSpPr>
          <p:cNvPr id="6" name="Slide Number Placeholder 5"/>
          <p:cNvSpPr>
            <a:spLocks noGrp="1"/>
          </p:cNvSpPr>
          <p:nvPr>
            <p:ph type="sldNum" sz="quarter" idx="4"/>
          </p:nvPr>
        </p:nvSpPr>
        <p:spPr>
          <a:xfrm>
            <a:off x="6553200" y="6356986"/>
            <a:ext cx="2133600" cy="363854"/>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110" charset="0"/>
              </a:defRPr>
            </a:lvl1pPr>
          </a:lstStyle>
          <a:p>
            <a:pPr defTabSz="457200" fontAlgn="base">
              <a:spcBef>
                <a:spcPct val="0"/>
              </a:spcBef>
              <a:spcAft>
                <a:spcPct val="0"/>
              </a:spcAft>
            </a:pPr>
            <a:fld id="{96CE0944-555A-4BC9-8175-67C6F2C99063}" type="slidenum">
              <a:rPr lang="en-US" altLang="en-US" smtClean="0">
                <a:ea typeface="ＭＳ Ｐゴシック" pitchFamily="-110" charset="-128"/>
              </a:rPr>
              <a:pPr defTabSz="457200" fontAlgn="base">
                <a:spcBef>
                  <a:spcPct val="0"/>
                </a:spcBef>
                <a:spcAft>
                  <a:spcPct val="0"/>
                </a:spcAft>
              </a:pPr>
              <a:t>‹#›</a:t>
            </a:fld>
            <a:endParaRPr lang="en-US" altLang="en-US" smtClean="0">
              <a:ea typeface="ＭＳ Ｐゴシック" pitchFamily="-110" charset="-128"/>
            </a:endParaRPr>
          </a:p>
        </p:txBody>
      </p:sp>
    </p:spTree>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slide" Target="slide13.xml"/><Relationship Id="rId13" Type="http://schemas.openxmlformats.org/officeDocument/2006/relationships/slide" Target="slide39.xml"/><Relationship Id="rId18" Type="http://schemas.openxmlformats.org/officeDocument/2006/relationships/slide" Target="slide41.xml"/><Relationship Id="rId3" Type="http://schemas.openxmlformats.org/officeDocument/2006/relationships/slide" Target="slide11.xml"/><Relationship Id="rId21" Type="http://schemas.openxmlformats.org/officeDocument/2006/relationships/slide" Target="slide17.xml"/><Relationship Id="rId7" Type="http://schemas.openxmlformats.org/officeDocument/2006/relationships/slide" Target="slide5.xml"/><Relationship Id="rId12" Type="http://schemas.openxmlformats.org/officeDocument/2006/relationships/slide" Target="slide7.xml"/><Relationship Id="rId17" Type="http://schemas.openxmlformats.org/officeDocument/2006/relationships/slide" Target="slide9.xml"/><Relationship Id="rId2" Type="http://schemas.openxmlformats.org/officeDocument/2006/relationships/slide" Target="slide3.xml"/><Relationship Id="rId16" Type="http://schemas.openxmlformats.org/officeDocument/2006/relationships/slide" Target="slide15.xml"/><Relationship Id="rId20" Type="http://schemas.openxmlformats.org/officeDocument/2006/relationships/slide" Target="slide25.xml"/><Relationship Id="rId1" Type="http://schemas.openxmlformats.org/officeDocument/2006/relationships/slideLayout" Target="../slideLayouts/slideLayout6.xml"/><Relationship Id="rId6" Type="http://schemas.openxmlformats.org/officeDocument/2006/relationships/slide" Target="slide35.xml"/><Relationship Id="rId11" Type="http://schemas.openxmlformats.org/officeDocument/2006/relationships/slide" Target="slide37.xml"/><Relationship Id="rId5" Type="http://schemas.openxmlformats.org/officeDocument/2006/relationships/slide" Target="slide27.xml"/><Relationship Id="rId15" Type="http://schemas.openxmlformats.org/officeDocument/2006/relationships/slide" Target="slide23.xml"/><Relationship Id="rId10" Type="http://schemas.openxmlformats.org/officeDocument/2006/relationships/slide" Target="slide29.xml"/><Relationship Id="rId19" Type="http://schemas.openxmlformats.org/officeDocument/2006/relationships/slide" Target="slide33.xml"/><Relationship Id="rId4" Type="http://schemas.openxmlformats.org/officeDocument/2006/relationships/slide" Target="slide19.xml"/><Relationship Id="rId9" Type="http://schemas.openxmlformats.org/officeDocument/2006/relationships/slide" Target="slide21.xml"/><Relationship Id="rId14" Type="http://schemas.openxmlformats.org/officeDocument/2006/relationships/slide" Target="slide3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93412" y="6172200"/>
            <a:ext cx="8153400" cy="369332"/>
          </a:xfrm>
          <a:prstGeom prst="rect">
            <a:avLst/>
          </a:prstGeom>
          <a:noFill/>
        </p:spPr>
        <p:txBody>
          <a:bodyPr wrap="square" rtlCol="0">
            <a:spAutoFit/>
          </a:bodyPr>
          <a:lstStyle/>
          <a:p>
            <a:r>
              <a:rPr lang="en-US" sz="900" dirty="0" smtClean="0">
                <a:solidFill>
                  <a:schemeClr val="bg1"/>
                </a:solidFill>
              </a:rPr>
              <a:t>This material was produced under grant SH29642SH6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sz="900" dirty="0">
              <a:solidFill>
                <a:schemeClr val="bg1"/>
              </a:solidFill>
            </a:endParaRPr>
          </a:p>
        </p:txBody>
      </p:sp>
      <p:pic>
        <p:nvPicPr>
          <p:cNvPr id="1026" name="Picture 2" descr="&#10;" title="Jeopardy Show State"/>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493412" y="999530"/>
            <a:ext cx="8298611" cy="5037826"/>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527917" y="28353"/>
            <a:ext cx="8229600" cy="971177"/>
          </a:xfrm>
        </p:spPr>
        <p:txBody>
          <a:bodyPr>
            <a:normAutofit/>
          </a:bodyPr>
          <a:lstStyle/>
          <a:p>
            <a:r>
              <a:rPr lang="en-US" sz="5400" b="1" spc="50" dirty="0">
                <a:ln w="12700" cmpd="sng">
                  <a:solidFill>
                    <a:schemeClr val="accent6">
                      <a:satMod val="120000"/>
                      <a:shade val="80000"/>
                    </a:schemeClr>
                  </a:solidFill>
                  <a:prstDash val="solid"/>
                </a:ln>
                <a:solidFill>
                  <a:srgbClr val="FFFF00"/>
                </a:solidFill>
                <a:effectLst>
                  <a:glow rad="53100">
                    <a:schemeClr val="accent6">
                      <a:satMod val="180000"/>
                      <a:alpha val="30000"/>
                    </a:schemeClr>
                  </a:glow>
                </a:effectLst>
              </a:rPr>
              <a:t>Silica </a:t>
            </a:r>
            <a:r>
              <a:rPr lang="en-US" sz="5400" b="1" spc="50" dirty="0" smtClean="0">
                <a:ln w="12700" cmpd="sng">
                  <a:solidFill>
                    <a:schemeClr val="accent6">
                      <a:satMod val="120000"/>
                      <a:shade val="80000"/>
                    </a:schemeClr>
                  </a:solidFill>
                  <a:prstDash val="solid"/>
                </a:ln>
                <a:solidFill>
                  <a:srgbClr val="FFFF00"/>
                </a:solidFill>
                <a:effectLst>
                  <a:glow rad="53100">
                    <a:schemeClr val="accent6">
                      <a:satMod val="180000"/>
                      <a:alpha val="30000"/>
                    </a:schemeClr>
                  </a:glow>
                </a:effectLst>
              </a:rPr>
              <a:t>Jeopardy</a:t>
            </a:r>
            <a:endParaRPr lang="en-US" sz="5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90600" y="274638"/>
            <a:ext cx="7162800" cy="4525962"/>
          </a:xfrm>
        </p:spPr>
        <p:txBody>
          <a:bodyPr>
            <a:noAutofit/>
          </a:bodyPr>
          <a:lstStyle/>
          <a:p>
            <a:r>
              <a:rPr lang="en-US" sz="7200" dirty="0" smtClean="0"/>
              <a:t>What are </a:t>
            </a:r>
            <a:r>
              <a:rPr lang="en-US" sz="7200" dirty="0" err="1" smtClean="0"/>
              <a:t>Cristobalite</a:t>
            </a:r>
            <a:r>
              <a:rPr lang="en-US" sz="7200" dirty="0" smtClean="0"/>
              <a:t> and </a:t>
            </a:r>
            <a:r>
              <a:rPr lang="en-US" sz="7200" dirty="0" err="1" smtClean="0"/>
              <a:t>Tridymite</a:t>
            </a:r>
            <a:endParaRPr lang="en-US" sz="7200" dirty="0"/>
          </a:p>
        </p:txBody>
      </p:sp>
    </p:spTree>
  </p:cSld>
  <p:clrMapOvr>
    <a:masterClrMapping/>
  </p:clrMapOvr>
  <p:transition spd="slow">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838"/>
            <a:ext cx="8229600" cy="3992562"/>
          </a:xfrm>
        </p:spPr>
        <p:txBody>
          <a:bodyPr>
            <a:normAutofit/>
          </a:bodyPr>
          <a:lstStyle/>
          <a:p>
            <a:r>
              <a:rPr lang="en-US" sz="7200" dirty="0" smtClean="0"/>
              <a:t>Crystalline silica is a hazard when it becomes this</a:t>
            </a:r>
            <a:endParaRPr lang="en-US" sz="7200" dirty="0"/>
          </a:p>
        </p:txBody>
      </p:sp>
    </p:spTree>
  </p:cSld>
  <p:clrMapOvr>
    <a:masterClrMapping/>
  </p:clrMapOvr>
  <p:transition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636412" y="914400"/>
            <a:ext cx="5867400" cy="3306762"/>
          </a:xfrm>
        </p:spPr>
        <p:txBody>
          <a:bodyPr>
            <a:noAutofit/>
          </a:bodyPr>
          <a:lstStyle/>
          <a:p>
            <a:r>
              <a:rPr lang="en-US" sz="7200" dirty="0" smtClean="0"/>
              <a:t>What is </a:t>
            </a:r>
            <a:r>
              <a:rPr lang="en-US" sz="7200" dirty="0" err="1" smtClean="0"/>
              <a:t>respirable</a:t>
            </a:r>
            <a:r>
              <a:rPr lang="en-US" sz="7200" dirty="0" smtClean="0"/>
              <a:t> dust</a:t>
            </a:r>
            <a:endParaRPr lang="en-US" sz="7200" dirty="0"/>
          </a:p>
        </p:txBody>
      </p:sp>
    </p:spTree>
  </p:cSld>
  <p:clrMapOvr>
    <a:masterClrMapping/>
  </p:clrMapOvr>
  <p:transition spd="slow">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012" y="350838"/>
            <a:ext cx="8458200" cy="4068762"/>
          </a:xfrm>
        </p:spPr>
        <p:txBody>
          <a:bodyPr>
            <a:noAutofit/>
          </a:bodyPr>
          <a:lstStyle/>
          <a:p>
            <a:r>
              <a:rPr lang="en-US" sz="6000" dirty="0" smtClean="0"/>
              <a:t>According to OSHA, workers should not be exposed to more than this concentration of silica</a:t>
            </a:r>
            <a:endParaRPr lang="en-US" sz="6000" dirty="0"/>
          </a:p>
        </p:txBody>
      </p:sp>
    </p:spTree>
  </p:cSld>
  <p:clrMapOvr>
    <a:masterClrMapping/>
  </p:clrMapOvr>
  <p:transition advClick="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503238"/>
            <a:ext cx="8686800" cy="4221162"/>
          </a:xfrm>
        </p:spPr>
        <p:txBody>
          <a:bodyPr>
            <a:normAutofit/>
          </a:bodyPr>
          <a:lstStyle/>
          <a:p>
            <a:r>
              <a:rPr lang="en-US" sz="5400" dirty="0" smtClean="0"/>
              <a:t>What is the Permissible Exposure Limit:</a:t>
            </a:r>
            <a:br>
              <a:rPr lang="en-US" sz="5400" dirty="0" smtClean="0"/>
            </a:br>
            <a:r>
              <a:rPr lang="en-US" sz="5400" dirty="0" smtClean="0"/>
              <a:t>50 micrograms/cubic meter of air averaged over 8-hour day.</a:t>
            </a:r>
            <a:endParaRPr lang="en-US" sz="5400" dirty="0"/>
          </a:p>
        </p:txBody>
      </p:sp>
    </p:spTree>
  </p:cSld>
  <p:clrMapOvr>
    <a:masterClrMapping/>
  </p:clrMapOvr>
  <p:transition spd="slow">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7038"/>
            <a:ext cx="8229600" cy="4602162"/>
          </a:xfrm>
        </p:spPr>
        <p:txBody>
          <a:bodyPr>
            <a:noAutofit/>
          </a:bodyPr>
          <a:lstStyle/>
          <a:p>
            <a:r>
              <a:rPr lang="en-US" sz="7200" dirty="0" smtClean="0"/>
              <a:t>The metric symbol “µg” means this fraction of a measure of weight</a:t>
            </a:r>
            <a:endParaRPr lang="en-US" sz="7200" dirty="0"/>
          </a:p>
        </p:txBody>
      </p:sp>
    </p:spTree>
  </p:cSld>
  <p:clrMapOvr>
    <a:masterClrMapping/>
  </p:clrMapOvr>
  <p:transition advClick="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55638"/>
            <a:ext cx="8229600" cy="3916362"/>
          </a:xfrm>
        </p:spPr>
        <p:txBody>
          <a:bodyPr>
            <a:normAutofit/>
          </a:bodyPr>
          <a:lstStyle/>
          <a:p>
            <a:r>
              <a:rPr lang="en-US" sz="7200" dirty="0" smtClean="0"/>
              <a:t>What is a microgram, one millionth of a gram</a:t>
            </a:r>
            <a:endParaRPr lang="en-US" sz="7200" dirty="0"/>
          </a:p>
        </p:txBody>
      </p:sp>
    </p:spTree>
  </p:cSld>
  <p:clrMapOvr>
    <a:masterClrMapping/>
  </p:clrMapOvr>
  <p:transition spd="slow">
    <p:newsfla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602162"/>
          </a:xfrm>
        </p:spPr>
        <p:txBody>
          <a:bodyPr>
            <a:normAutofit/>
          </a:bodyPr>
          <a:lstStyle/>
          <a:p>
            <a:r>
              <a:rPr lang="en-US" sz="7200" dirty="0" smtClean="0"/>
              <a:t>This combination puts you at much greater risk for getting lung cancer</a:t>
            </a:r>
            <a:endParaRPr lang="en-US" sz="7200" dirty="0"/>
          </a:p>
        </p:txBody>
      </p:sp>
    </p:spTree>
  </p:cSld>
  <p:clrMapOvr>
    <a:masterClrMapping/>
  </p:clrMapOvr>
  <p:transition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79438"/>
            <a:ext cx="8229600" cy="3840162"/>
          </a:xfrm>
        </p:spPr>
        <p:txBody>
          <a:bodyPr>
            <a:normAutofit/>
          </a:bodyPr>
          <a:lstStyle/>
          <a:p>
            <a:r>
              <a:rPr lang="en-US" sz="7200" dirty="0" smtClean="0"/>
              <a:t>What is exposure to </a:t>
            </a:r>
            <a:r>
              <a:rPr lang="en-US" sz="7200" dirty="0" err="1" smtClean="0"/>
              <a:t>respirable</a:t>
            </a:r>
            <a:r>
              <a:rPr lang="en-US" sz="7200" dirty="0" smtClean="0"/>
              <a:t> crystalline silica and smoking</a:t>
            </a:r>
            <a:endParaRPr lang="en-US" sz="7200" dirty="0"/>
          </a:p>
        </p:txBody>
      </p:sp>
    </p:spTree>
  </p:cSld>
  <p:clrMapOvr>
    <a:masterClrMapping/>
  </p:clrMapOvr>
  <p:transition spd="slow">
    <p:newsfla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4238"/>
            <a:ext cx="8229600" cy="3306762"/>
          </a:xfrm>
        </p:spPr>
        <p:txBody>
          <a:bodyPr>
            <a:noAutofit/>
          </a:bodyPr>
          <a:lstStyle/>
          <a:p>
            <a:r>
              <a:rPr lang="en-US" sz="7200" dirty="0" smtClean="0"/>
              <a:t>Doing this to concrete may create hazardous silica dust</a:t>
            </a:r>
            <a:endParaRPr lang="en-US" sz="7200" dirty="0"/>
          </a:p>
        </p:txBody>
      </p:sp>
    </p:spTree>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title="Jeoparty game grid"/>
          <p:cNvGraphicFramePr>
            <a:graphicFrameLocks noGrp="1"/>
          </p:cNvGraphicFramePr>
          <p:nvPr>
            <p:ph idx="4294967295"/>
            <p:extLst>
              <p:ext uri="{D42A27DB-BD31-4B8C-83A1-F6EECF244321}">
                <p14:modId xmlns:p14="http://schemas.microsoft.com/office/powerpoint/2010/main" val="3386695892"/>
              </p:ext>
            </p:extLst>
          </p:nvPr>
        </p:nvGraphicFramePr>
        <p:xfrm>
          <a:off x="150512" y="152400"/>
          <a:ext cx="8763000" cy="64008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752600">
                  <a:extLst>
                    <a:ext uri="{9D8B030D-6E8A-4147-A177-3AD203B41FA5}">
                      <a16:colId xmlns:a16="http://schemas.microsoft.com/office/drawing/2014/main" val="20004"/>
                    </a:ext>
                  </a:extLst>
                </a:gridCol>
              </a:tblGrid>
              <a:tr h="1280160">
                <a:tc>
                  <a:txBody>
                    <a:bodyPr/>
                    <a:lstStyle/>
                    <a:p>
                      <a:pPr algn="ctr"/>
                      <a:r>
                        <a:rPr lang="en-US" sz="3600" dirty="0" smtClean="0"/>
                        <a:t>SiO</a:t>
                      </a:r>
                      <a:r>
                        <a:rPr lang="en-US" sz="3600" baseline="-25000" dirty="0" smtClean="0"/>
                        <a:t>2</a:t>
                      </a:r>
                      <a:endParaRPr lang="en-US" sz="3600" baseline="-25000" dirty="0"/>
                    </a:p>
                  </a:txBody>
                  <a:tcPr anchor="ctr">
                    <a:solidFill>
                      <a:srgbClr val="1C12EE"/>
                    </a:solidFill>
                  </a:tcPr>
                </a:tc>
                <a:tc>
                  <a:txBody>
                    <a:bodyPr/>
                    <a:lstStyle/>
                    <a:p>
                      <a:pPr algn="ctr"/>
                      <a:r>
                        <a:rPr lang="en-US" sz="3600" dirty="0" smtClean="0"/>
                        <a:t>Hazard</a:t>
                      </a:r>
                      <a:endParaRPr lang="en-US" sz="3600" dirty="0"/>
                    </a:p>
                  </a:txBody>
                  <a:tcPr anchor="ctr">
                    <a:solidFill>
                      <a:srgbClr val="1C12EE"/>
                    </a:solidFill>
                  </a:tcPr>
                </a:tc>
                <a:tc>
                  <a:txBody>
                    <a:bodyPr/>
                    <a:lstStyle/>
                    <a:p>
                      <a:pPr algn="ctr"/>
                      <a:r>
                        <a:rPr lang="en-US" sz="3600" dirty="0" smtClean="0"/>
                        <a:t>Dusty</a:t>
                      </a:r>
                    </a:p>
                    <a:p>
                      <a:pPr algn="ctr"/>
                      <a:r>
                        <a:rPr lang="en-US" sz="3600" dirty="0" smtClean="0"/>
                        <a:t>Work</a:t>
                      </a:r>
                      <a:endParaRPr lang="en-US" sz="3600" dirty="0"/>
                    </a:p>
                  </a:txBody>
                  <a:tcPr anchor="ctr">
                    <a:solidFill>
                      <a:srgbClr val="1C12EE"/>
                    </a:solidFill>
                  </a:tcPr>
                </a:tc>
                <a:tc>
                  <a:txBody>
                    <a:bodyPr/>
                    <a:lstStyle/>
                    <a:p>
                      <a:pPr algn="ctr"/>
                      <a:r>
                        <a:rPr lang="en-US" sz="3200" dirty="0" smtClean="0"/>
                        <a:t>My Health</a:t>
                      </a:r>
                      <a:endParaRPr lang="en-US" sz="3200" dirty="0"/>
                    </a:p>
                  </a:txBody>
                  <a:tcPr anchor="ctr">
                    <a:solidFill>
                      <a:srgbClr val="1C12EE"/>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200" dirty="0" smtClean="0"/>
                        <a:t>In Control</a:t>
                      </a:r>
                    </a:p>
                  </a:txBody>
                  <a:tcPr anchor="ctr">
                    <a:solidFill>
                      <a:srgbClr val="1C12EE"/>
                    </a:solidFill>
                  </a:tcPr>
                </a:tc>
                <a:extLst>
                  <a:ext uri="{0D108BD9-81ED-4DB2-BD59-A6C34878D82A}">
                    <a16:rowId xmlns:a16="http://schemas.microsoft.com/office/drawing/2014/main" val="10000"/>
                  </a:ext>
                </a:extLst>
              </a:tr>
              <a:tr h="1280160">
                <a:tc>
                  <a:txBody>
                    <a:bodyPr/>
                    <a:lstStyle/>
                    <a:p>
                      <a:pPr algn="ctr"/>
                      <a:endParaRPr lang="en-US" sz="4300" baseline="0" dirty="0">
                        <a:solidFill>
                          <a:srgbClr val="FFC000"/>
                        </a:solidFill>
                      </a:endParaRPr>
                    </a:p>
                  </a:txBody>
                  <a:tcPr anchor="ctr">
                    <a:solidFill>
                      <a:srgbClr val="1C12E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300" baseline="0" dirty="0" smtClean="0">
                        <a:solidFill>
                          <a:srgbClr val="FFC000"/>
                        </a:solidFill>
                      </a:endParaRPr>
                    </a:p>
                  </a:txBody>
                  <a:tcPr anchor="ctr">
                    <a:solidFill>
                      <a:srgbClr val="1C12E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300" baseline="0" dirty="0" smtClean="0">
                        <a:solidFill>
                          <a:srgbClr val="FFC000"/>
                        </a:solidFill>
                      </a:endParaRPr>
                    </a:p>
                  </a:txBody>
                  <a:tcPr anchor="ctr">
                    <a:solidFill>
                      <a:srgbClr val="1C12E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300" baseline="0" dirty="0" smtClean="0">
                        <a:solidFill>
                          <a:srgbClr val="FFC000"/>
                        </a:solidFill>
                      </a:endParaRPr>
                    </a:p>
                  </a:txBody>
                  <a:tcPr anchor="ctr">
                    <a:solidFill>
                      <a:srgbClr val="1C12E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300" baseline="0" dirty="0" smtClean="0">
                        <a:solidFill>
                          <a:srgbClr val="FFC000"/>
                        </a:solidFill>
                      </a:endParaRPr>
                    </a:p>
                  </a:txBody>
                  <a:tcPr anchor="ctr">
                    <a:solidFill>
                      <a:srgbClr val="1C12EE"/>
                    </a:solidFill>
                  </a:tcPr>
                </a:tc>
                <a:extLst>
                  <a:ext uri="{0D108BD9-81ED-4DB2-BD59-A6C34878D82A}">
                    <a16:rowId xmlns:a16="http://schemas.microsoft.com/office/drawing/2014/main" val="10001"/>
                  </a:ext>
                </a:extLst>
              </a:tr>
              <a:tr h="12801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300" baseline="0" dirty="0" smtClean="0">
                        <a:solidFill>
                          <a:srgbClr val="FFC000"/>
                        </a:solidFill>
                      </a:endParaRPr>
                    </a:p>
                  </a:txBody>
                  <a:tcPr anchor="ctr">
                    <a:solidFill>
                      <a:srgbClr val="1C12E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300" baseline="0" dirty="0" smtClean="0">
                        <a:solidFill>
                          <a:srgbClr val="FFC000"/>
                        </a:solidFill>
                      </a:endParaRPr>
                    </a:p>
                  </a:txBody>
                  <a:tcPr anchor="ctr">
                    <a:solidFill>
                      <a:srgbClr val="1C12E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300" baseline="0" dirty="0" smtClean="0">
                        <a:solidFill>
                          <a:srgbClr val="FFC000"/>
                        </a:solidFill>
                      </a:endParaRPr>
                    </a:p>
                  </a:txBody>
                  <a:tcPr anchor="ctr">
                    <a:solidFill>
                      <a:srgbClr val="1C12E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300" baseline="0" dirty="0" smtClean="0">
                        <a:solidFill>
                          <a:srgbClr val="FFC000"/>
                        </a:solidFill>
                      </a:endParaRPr>
                    </a:p>
                  </a:txBody>
                  <a:tcPr anchor="ctr">
                    <a:solidFill>
                      <a:srgbClr val="1C12E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300" baseline="0" dirty="0" smtClean="0">
                        <a:solidFill>
                          <a:srgbClr val="FFC000"/>
                        </a:solidFill>
                      </a:endParaRPr>
                    </a:p>
                  </a:txBody>
                  <a:tcPr anchor="ctr">
                    <a:solidFill>
                      <a:srgbClr val="1C12EE"/>
                    </a:solidFill>
                  </a:tcPr>
                </a:tc>
                <a:extLst>
                  <a:ext uri="{0D108BD9-81ED-4DB2-BD59-A6C34878D82A}">
                    <a16:rowId xmlns:a16="http://schemas.microsoft.com/office/drawing/2014/main" val="10002"/>
                  </a:ext>
                </a:extLst>
              </a:tr>
              <a:tr h="12801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300" baseline="0" dirty="0" smtClean="0">
                        <a:solidFill>
                          <a:srgbClr val="FFC000"/>
                        </a:solidFill>
                      </a:endParaRPr>
                    </a:p>
                  </a:txBody>
                  <a:tcPr anchor="ctr">
                    <a:solidFill>
                      <a:srgbClr val="1C12E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300" baseline="0" dirty="0" smtClean="0">
                        <a:solidFill>
                          <a:srgbClr val="FFC000"/>
                        </a:solidFill>
                      </a:endParaRPr>
                    </a:p>
                  </a:txBody>
                  <a:tcPr anchor="ctr">
                    <a:solidFill>
                      <a:srgbClr val="1C12E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300" baseline="0" dirty="0" smtClean="0">
                        <a:solidFill>
                          <a:srgbClr val="FFC000"/>
                        </a:solidFill>
                      </a:endParaRPr>
                    </a:p>
                  </a:txBody>
                  <a:tcPr anchor="ctr">
                    <a:solidFill>
                      <a:srgbClr val="1C12E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300" baseline="0" dirty="0" smtClean="0">
                        <a:solidFill>
                          <a:srgbClr val="FFC000"/>
                        </a:solidFill>
                      </a:endParaRPr>
                    </a:p>
                  </a:txBody>
                  <a:tcPr anchor="ctr">
                    <a:solidFill>
                      <a:srgbClr val="1C12E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300" baseline="0" dirty="0" smtClean="0">
                        <a:solidFill>
                          <a:srgbClr val="FFC000"/>
                        </a:solidFill>
                      </a:endParaRPr>
                    </a:p>
                  </a:txBody>
                  <a:tcPr anchor="ctr">
                    <a:solidFill>
                      <a:srgbClr val="1C12EE"/>
                    </a:solidFill>
                  </a:tcPr>
                </a:tc>
                <a:extLst>
                  <a:ext uri="{0D108BD9-81ED-4DB2-BD59-A6C34878D82A}">
                    <a16:rowId xmlns:a16="http://schemas.microsoft.com/office/drawing/2014/main" val="10003"/>
                  </a:ext>
                </a:extLst>
              </a:tr>
              <a:tr h="12801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300" baseline="0" dirty="0" smtClean="0">
                        <a:solidFill>
                          <a:srgbClr val="FFC000"/>
                        </a:solidFill>
                      </a:endParaRPr>
                    </a:p>
                  </a:txBody>
                  <a:tcPr anchor="ctr">
                    <a:solidFill>
                      <a:srgbClr val="1C12E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300" baseline="0" dirty="0" smtClean="0">
                        <a:solidFill>
                          <a:srgbClr val="FFC000"/>
                        </a:solidFill>
                      </a:endParaRPr>
                    </a:p>
                  </a:txBody>
                  <a:tcPr anchor="ctr">
                    <a:solidFill>
                      <a:srgbClr val="1C12E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300" baseline="0" dirty="0" smtClean="0">
                        <a:solidFill>
                          <a:srgbClr val="FFC000"/>
                        </a:solidFill>
                      </a:endParaRPr>
                    </a:p>
                  </a:txBody>
                  <a:tcPr anchor="ctr">
                    <a:solidFill>
                      <a:srgbClr val="1C12E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300" baseline="0" dirty="0" smtClean="0">
                        <a:solidFill>
                          <a:srgbClr val="FFC000"/>
                        </a:solidFill>
                      </a:endParaRPr>
                    </a:p>
                  </a:txBody>
                  <a:tcPr anchor="ctr">
                    <a:solidFill>
                      <a:srgbClr val="1C12E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300" baseline="0" dirty="0" smtClean="0">
                        <a:solidFill>
                          <a:srgbClr val="FFC000"/>
                        </a:solidFill>
                      </a:endParaRPr>
                    </a:p>
                  </a:txBody>
                  <a:tcPr anchor="ctr">
                    <a:solidFill>
                      <a:srgbClr val="1C12EE"/>
                    </a:solidFill>
                  </a:tcPr>
                </a:tc>
                <a:extLst>
                  <a:ext uri="{0D108BD9-81ED-4DB2-BD59-A6C34878D82A}">
                    <a16:rowId xmlns:a16="http://schemas.microsoft.com/office/drawing/2014/main" val="10004"/>
                  </a:ext>
                </a:extLst>
              </a:tr>
            </a:tbl>
          </a:graphicData>
        </a:graphic>
      </p:graphicFrame>
      <p:sp>
        <p:nvSpPr>
          <p:cNvPr id="3" name="Rectangle 2">
            <a:hlinkClick r:id="rId2" action="ppaction://hlinksldjump"/>
          </p:cNvPr>
          <p:cNvSpPr/>
          <p:nvPr/>
        </p:nvSpPr>
        <p:spPr>
          <a:xfrm>
            <a:off x="381000" y="1752600"/>
            <a:ext cx="1371600" cy="914400"/>
          </a:xfrm>
          <a:prstGeom prst="rect">
            <a:avLst/>
          </a:prstGeom>
          <a:solidFill>
            <a:srgbClr val="1C12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rgbClr val="FFC000"/>
                </a:solidFill>
              </a:rPr>
              <a:t>$200</a:t>
            </a:r>
            <a:endParaRPr lang="en-US" sz="4400" dirty="0">
              <a:solidFill>
                <a:srgbClr val="FFC000"/>
              </a:solidFill>
            </a:endParaRPr>
          </a:p>
        </p:txBody>
      </p:sp>
      <p:sp>
        <p:nvSpPr>
          <p:cNvPr id="5" name="Rectangle 4">
            <a:hlinkClick r:id="rId3" action="ppaction://hlinksldjump"/>
          </p:cNvPr>
          <p:cNvSpPr/>
          <p:nvPr/>
        </p:nvSpPr>
        <p:spPr>
          <a:xfrm>
            <a:off x="2133600" y="1752600"/>
            <a:ext cx="1371600" cy="914400"/>
          </a:xfrm>
          <a:prstGeom prst="rect">
            <a:avLst/>
          </a:prstGeom>
          <a:solidFill>
            <a:srgbClr val="1C12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rgbClr val="FFC000"/>
                </a:solidFill>
              </a:rPr>
              <a:t>$200</a:t>
            </a:r>
            <a:endParaRPr lang="en-US" sz="4400" dirty="0">
              <a:solidFill>
                <a:srgbClr val="FFC000"/>
              </a:solidFill>
            </a:endParaRPr>
          </a:p>
        </p:txBody>
      </p:sp>
      <p:sp>
        <p:nvSpPr>
          <p:cNvPr id="6" name="Rectangle 5">
            <a:hlinkClick r:id="rId4" action="ppaction://hlinksldjump"/>
          </p:cNvPr>
          <p:cNvSpPr/>
          <p:nvPr/>
        </p:nvSpPr>
        <p:spPr>
          <a:xfrm>
            <a:off x="3889976" y="1752600"/>
            <a:ext cx="1371600" cy="914400"/>
          </a:xfrm>
          <a:prstGeom prst="rect">
            <a:avLst/>
          </a:prstGeom>
          <a:solidFill>
            <a:srgbClr val="1C12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rgbClr val="FFC000"/>
                </a:solidFill>
              </a:rPr>
              <a:t>$200</a:t>
            </a:r>
            <a:endParaRPr lang="en-US" sz="4400" dirty="0">
              <a:solidFill>
                <a:srgbClr val="FFC000"/>
              </a:solidFill>
            </a:endParaRPr>
          </a:p>
        </p:txBody>
      </p:sp>
      <p:sp>
        <p:nvSpPr>
          <p:cNvPr id="7" name="Rectangle 6">
            <a:hlinkClick r:id="rId5" action="ppaction://hlinksldjump"/>
          </p:cNvPr>
          <p:cNvSpPr/>
          <p:nvPr/>
        </p:nvSpPr>
        <p:spPr>
          <a:xfrm>
            <a:off x="5638800" y="1752600"/>
            <a:ext cx="1371600" cy="914400"/>
          </a:xfrm>
          <a:prstGeom prst="rect">
            <a:avLst/>
          </a:prstGeom>
          <a:solidFill>
            <a:srgbClr val="1C12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rgbClr val="FFC000"/>
                </a:solidFill>
              </a:rPr>
              <a:t>$200</a:t>
            </a:r>
            <a:endParaRPr lang="en-US" sz="4400" dirty="0">
              <a:solidFill>
                <a:srgbClr val="FFC000"/>
              </a:solidFill>
            </a:endParaRPr>
          </a:p>
        </p:txBody>
      </p:sp>
      <p:sp>
        <p:nvSpPr>
          <p:cNvPr id="8" name="Rectangle 7">
            <a:hlinkClick r:id="rId6" action="ppaction://hlinksldjump"/>
          </p:cNvPr>
          <p:cNvSpPr/>
          <p:nvPr/>
        </p:nvSpPr>
        <p:spPr>
          <a:xfrm>
            <a:off x="7391400" y="1752600"/>
            <a:ext cx="1371600" cy="914400"/>
          </a:xfrm>
          <a:prstGeom prst="rect">
            <a:avLst/>
          </a:prstGeom>
          <a:solidFill>
            <a:srgbClr val="1C12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rgbClr val="FFC000"/>
                </a:solidFill>
              </a:rPr>
              <a:t>$200</a:t>
            </a:r>
            <a:endParaRPr lang="en-US" sz="4400" dirty="0">
              <a:solidFill>
                <a:srgbClr val="FFC000"/>
              </a:solidFill>
            </a:endParaRPr>
          </a:p>
        </p:txBody>
      </p:sp>
      <p:sp>
        <p:nvSpPr>
          <p:cNvPr id="9" name="Rectangle 8">
            <a:hlinkClick r:id="rId7" action="ppaction://hlinksldjump"/>
          </p:cNvPr>
          <p:cNvSpPr/>
          <p:nvPr/>
        </p:nvSpPr>
        <p:spPr>
          <a:xfrm>
            <a:off x="381000" y="2971800"/>
            <a:ext cx="1371600" cy="914400"/>
          </a:xfrm>
          <a:prstGeom prst="rect">
            <a:avLst/>
          </a:prstGeom>
          <a:solidFill>
            <a:srgbClr val="1C12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rgbClr val="FFC000"/>
                </a:solidFill>
              </a:rPr>
              <a:t>$400</a:t>
            </a:r>
            <a:endParaRPr lang="en-US" sz="4400" dirty="0">
              <a:solidFill>
                <a:srgbClr val="FFC000"/>
              </a:solidFill>
            </a:endParaRPr>
          </a:p>
        </p:txBody>
      </p:sp>
      <p:sp>
        <p:nvSpPr>
          <p:cNvPr id="10" name="Rectangle 9">
            <a:hlinkClick r:id="rId8" action="ppaction://hlinksldjump"/>
          </p:cNvPr>
          <p:cNvSpPr/>
          <p:nvPr/>
        </p:nvSpPr>
        <p:spPr>
          <a:xfrm>
            <a:off x="2133600" y="2971800"/>
            <a:ext cx="1371600" cy="914400"/>
          </a:xfrm>
          <a:prstGeom prst="rect">
            <a:avLst/>
          </a:prstGeom>
          <a:solidFill>
            <a:srgbClr val="1C12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rgbClr val="FFC000"/>
                </a:solidFill>
              </a:rPr>
              <a:t>$400</a:t>
            </a:r>
            <a:endParaRPr lang="en-US" sz="4400" dirty="0">
              <a:solidFill>
                <a:srgbClr val="FFC000"/>
              </a:solidFill>
            </a:endParaRPr>
          </a:p>
        </p:txBody>
      </p:sp>
      <p:sp>
        <p:nvSpPr>
          <p:cNvPr id="11" name="Rectangle 10">
            <a:hlinkClick r:id="rId9" action="ppaction://hlinksldjump"/>
          </p:cNvPr>
          <p:cNvSpPr/>
          <p:nvPr/>
        </p:nvSpPr>
        <p:spPr>
          <a:xfrm>
            <a:off x="3886200" y="2971800"/>
            <a:ext cx="1371600" cy="914400"/>
          </a:xfrm>
          <a:prstGeom prst="rect">
            <a:avLst/>
          </a:prstGeom>
          <a:solidFill>
            <a:srgbClr val="1C12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rgbClr val="FFC000"/>
                </a:solidFill>
              </a:rPr>
              <a:t>$400</a:t>
            </a:r>
            <a:endParaRPr lang="en-US" sz="4400" dirty="0">
              <a:solidFill>
                <a:srgbClr val="FFC000"/>
              </a:solidFill>
            </a:endParaRPr>
          </a:p>
        </p:txBody>
      </p:sp>
      <p:sp>
        <p:nvSpPr>
          <p:cNvPr id="12" name="Rectangle 11">
            <a:hlinkClick r:id="rId10" action="ppaction://hlinksldjump"/>
          </p:cNvPr>
          <p:cNvSpPr/>
          <p:nvPr/>
        </p:nvSpPr>
        <p:spPr>
          <a:xfrm>
            <a:off x="5624470" y="2971800"/>
            <a:ext cx="1371600" cy="914400"/>
          </a:xfrm>
          <a:prstGeom prst="rect">
            <a:avLst/>
          </a:prstGeom>
          <a:solidFill>
            <a:srgbClr val="1C12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rgbClr val="FFC000"/>
                </a:solidFill>
              </a:rPr>
              <a:t>$400</a:t>
            </a:r>
            <a:endParaRPr lang="en-US" sz="4400" dirty="0">
              <a:solidFill>
                <a:srgbClr val="FFC000"/>
              </a:solidFill>
            </a:endParaRPr>
          </a:p>
        </p:txBody>
      </p:sp>
      <p:sp>
        <p:nvSpPr>
          <p:cNvPr id="13" name="Rectangle 12">
            <a:hlinkClick r:id="rId11" action="ppaction://hlinksldjump"/>
          </p:cNvPr>
          <p:cNvSpPr/>
          <p:nvPr/>
        </p:nvSpPr>
        <p:spPr>
          <a:xfrm>
            <a:off x="7391400" y="2971800"/>
            <a:ext cx="1371600" cy="914400"/>
          </a:xfrm>
          <a:prstGeom prst="rect">
            <a:avLst/>
          </a:prstGeom>
          <a:solidFill>
            <a:srgbClr val="1C12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rgbClr val="FFC000"/>
                </a:solidFill>
              </a:rPr>
              <a:t>$400</a:t>
            </a:r>
            <a:endParaRPr lang="en-US" sz="4400" dirty="0">
              <a:solidFill>
                <a:srgbClr val="FFC000"/>
              </a:solidFill>
            </a:endParaRPr>
          </a:p>
        </p:txBody>
      </p:sp>
      <p:sp>
        <p:nvSpPr>
          <p:cNvPr id="14" name="Rectangle 13">
            <a:hlinkClick r:id="rId12" action="ppaction://hlinksldjump"/>
          </p:cNvPr>
          <p:cNvSpPr/>
          <p:nvPr/>
        </p:nvSpPr>
        <p:spPr>
          <a:xfrm>
            <a:off x="344788" y="4267200"/>
            <a:ext cx="1371600" cy="914400"/>
          </a:xfrm>
          <a:prstGeom prst="rect">
            <a:avLst/>
          </a:prstGeom>
          <a:solidFill>
            <a:srgbClr val="1C12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rgbClr val="FFC000"/>
                </a:solidFill>
              </a:rPr>
              <a:t>$600</a:t>
            </a:r>
            <a:endParaRPr lang="en-US" sz="4400" dirty="0">
              <a:solidFill>
                <a:srgbClr val="FFC000"/>
              </a:solidFill>
            </a:endParaRPr>
          </a:p>
        </p:txBody>
      </p:sp>
      <p:sp>
        <p:nvSpPr>
          <p:cNvPr id="15" name="Rectangle 14">
            <a:hlinkClick r:id="rId13" action="ppaction://hlinksldjump"/>
          </p:cNvPr>
          <p:cNvSpPr/>
          <p:nvPr/>
        </p:nvSpPr>
        <p:spPr>
          <a:xfrm>
            <a:off x="7373294" y="4249094"/>
            <a:ext cx="1371600" cy="914400"/>
          </a:xfrm>
          <a:prstGeom prst="rect">
            <a:avLst/>
          </a:prstGeom>
          <a:solidFill>
            <a:srgbClr val="1C12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rgbClr val="FFC000"/>
                </a:solidFill>
              </a:rPr>
              <a:t>$600</a:t>
            </a:r>
            <a:endParaRPr lang="en-US" sz="4400" dirty="0">
              <a:solidFill>
                <a:srgbClr val="FFC000"/>
              </a:solidFill>
            </a:endParaRPr>
          </a:p>
        </p:txBody>
      </p:sp>
      <p:sp>
        <p:nvSpPr>
          <p:cNvPr id="16" name="Rectangle 15">
            <a:hlinkClick r:id="rId14" action="ppaction://hlinksldjump"/>
          </p:cNvPr>
          <p:cNvSpPr/>
          <p:nvPr/>
        </p:nvSpPr>
        <p:spPr>
          <a:xfrm>
            <a:off x="5615417" y="4252870"/>
            <a:ext cx="1371600" cy="914400"/>
          </a:xfrm>
          <a:prstGeom prst="rect">
            <a:avLst/>
          </a:prstGeom>
          <a:solidFill>
            <a:srgbClr val="1C12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rgbClr val="FFC000"/>
                </a:solidFill>
              </a:rPr>
              <a:t>$600</a:t>
            </a:r>
            <a:endParaRPr lang="en-US" sz="4400" dirty="0">
              <a:solidFill>
                <a:srgbClr val="FFC000"/>
              </a:solidFill>
            </a:endParaRPr>
          </a:p>
        </p:txBody>
      </p:sp>
      <p:sp>
        <p:nvSpPr>
          <p:cNvPr id="17" name="Rectangle 16">
            <a:hlinkClick r:id="rId15" action="ppaction://hlinksldjump"/>
          </p:cNvPr>
          <p:cNvSpPr/>
          <p:nvPr/>
        </p:nvSpPr>
        <p:spPr>
          <a:xfrm>
            <a:off x="3864318" y="4267200"/>
            <a:ext cx="1371600" cy="914400"/>
          </a:xfrm>
          <a:prstGeom prst="rect">
            <a:avLst/>
          </a:prstGeom>
          <a:solidFill>
            <a:srgbClr val="1C12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rgbClr val="FFC000"/>
                </a:solidFill>
              </a:rPr>
              <a:t>$600</a:t>
            </a:r>
            <a:endParaRPr lang="en-US" sz="4400" dirty="0">
              <a:solidFill>
                <a:srgbClr val="FFC000"/>
              </a:solidFill>
            </a:endParaRPr>
          </a:p>
        </p:txBody>
      </p:sp>
      <p:sp>
        <p:nvSpPr>
          <p:cNvPr id="18" name="Rectangle 17">
            <a:hlinkClick r:id="rId16" action="ppaction://hlinksldjump"/>
          </p:cNvPr>
          <p:cNvSpPr/>
          <p:nvPr/>
        </p:nvSpPr>
        <p:spPr>
          <a:xfrm>
            <a:off x="2111718" y="4267200"/>
            <a:ext cx="1371600" cy="914400"/>
          </a:xfrm>
          <a:prstGeom prst="rect">
            <a:avLst/>
          </a:prstGeom>
          <a:solidFill>
            <a:srgbClr val="1C12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rgbClr val="FFC000"/>
                </a:solidFill>
              </a:rPr>
              <a:t>$600</a:t>
            </a:r>
            <a:endParaRPr lang="en-US" sz="4400" dirty="0">
              <a:solidFill>
                <a:srgbClr val="FFC000"/>
              </a:solidFill>
            </a:endParaRPr>
          </a:p>
        </p:txBody>
      </p:sp>
      <p:sp>
        <p:nvSpPr>
          <p:cNvPr id="19" name="Rectangle 18">
            <a:hlinkClick r:id="rId17" action="ppaction://hlinksldjump"/>
          </p:cNvPr>
          <p:cNvSpPr/>
          <p:nvPr/>
        </p:nvSpPr>
        <p:spPr>
          <a:xfrm>
            <a:off x="331959" y="5584482"/>
            <a:ext cx="1371600" cy="914400"/>
          </a:xfrm>
          <a:prstGeom prst="rect">
            <a:avLst/>
          </a:prstGeom>
          <a:solidFill>
            <a:srgbClr val="1C12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rgbClr val="FFC000"/>
                </a:solidFill>
              </a:rPr>
              <a:t>$800</a:t>
            </a:r>
            <a:endParaRPr lang="en-US" sz="4400" dirty="0">
              <a:solidFill>
                <a:srgbClr val="FFC000"/>
              </a:solidFill>
            </a:endParaRPr>
          </a:p>
        </p:txBody>
      </p:sp>
      <p:sp>
        <p:nvSpPr>
          <p:cNvPr id="20" name="Rectangle 19">
            <a:hlinkClick r:id="rId18" action="ppaction://hlinksldjump"/>
          </p:cNvPr>
          <p:cNvSpPr/>
          <p:nvPr/>
        </p:nvSpPr>
        <p:spPr>
          <a:xfrm>
            <a:off x="7378571" y="5585983"/>
            <a:ext cx="1371600" cy="914400"/>
          </a:xfrm>
          <a:prstGeom prst="rect">
            <a:avLst/>
          </a:prstGeom>
          <a:solidFill>
            <a:srgbClr val="1C12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rgbClr val="FFC000"/>
                </a:solidFill>
              </a:rPr>
              <a:t>$800</a:t>
            </a:r>
            <a:endParaRPr lang="en-US" sz="4400" dirty="0">
              <a:solidFill>
                <a:srgbClr val="FFC000"/>
              </a:solidFill>
            </a:endParaRPr>
          </a:p>
        </p:txBody>
      </p:sp>
      <p:sp>
        <p:nvSpPr>
          <p:cNvPr id="21" name="Rectangle 20">
            <a:hlinkClick r:id="rId19" action="ppaction://hlinksldjump"/>
          </p:cNvPr>
          <p:cNvSpPr/>
          <p:nvPr/>
        </p:nvSpPr>
        <p:spPr>
          <a:xfrm>
            <a:off x="5607865" y="5595036"/>
            <a:ext cx="1371600" cy="914400"/>
          </a:xfrm>
          <a:prstGeom prst="rect">
            <a:avLst/>
          </a:prstGeom>
          <a:solidFill>
            <a:srgbClr val="1C12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rgbClr val="FFC000"/>
                </a:solidFill>
              </a:rPr>
              <a:t>$800</a:t>
            </a:r>
            <a:endParaRPr lang="en-US" sz="4400" dirty="0">
              <a:solidFill>
                <a:srgbClr val="FFC000"/>
              </a:solidFill>
            </a:endParaRPr>
          </a:p>
        </p:txBody>
      </p:sp>
      <p:sp>
        <p:nvSpPr>
          <p:cNvPr id="22" name="Rectangle 21">
            <a:hlinkClick r:id="rId20" action="ppaction://hlinksldjump"/>
          </p:cNvPr>
          <p:cNvSpPr/>
          <p:nvPr/>
        </p:nvSpPr>
        <p:spPr>
          <a:xfrm>
            <a:off x="3846212" y="5585983"/>
            <a:ext cx="1371600" cy="914400"/>
          </a:xfrm>
          <a:prstGeom prst="rect">
            <a:avLst/>
          </a:prstGeom>
          <a:solidFill>
            <a:srgbClr val="1C12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rgbClr val="FFC000"/>
                </a:solidFill>
              </a:rPr>
              <a:t>$800</a:t>
            </a:r>
            <a:endParaRPr lang="en-US" sz="4400" dirty="0">
              <a:solidFill>
                <a:srgbClr val="FFC000"/>
              </a:solidFill>
            </a:endParaRPr>
          </a:p>
        </p:txBody>
      </p:sp>
      <p:sp>
        <p:nvSpPr>
          <p:cNvPr id="23" name="Rectangle 22">
            <a:hlinkClick r:id="rId21" action="ppaction://hlinksldjump"/>
          </p:cNvPr>
          <p:cNvSpPr/>
          <p:nvPr/>
        </p:nvSpPr>
        <p:spPr>
          <a:xfrm>
            <a:off x="2115494" y="5595036"/>
            <a:ext cx="1371600" cy="914400"/>
          </a:xfrm>
          <a:prstGeom prst="rect">
            <a:avLst/>
          </a:prstGeom>
          <a:solidFill>
            <a:srgbClr val="1C12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rgbClr val="FFC000"/>
                </a:solidFill>
              </a:rPr>
              <a:t>$800</a:t>
            </a:r>
            <a:endParaRPr lang="en-US" sz="4400" dirty="0">
              <a:solidFill>
                <a:srgbClr val="FFC000"/>
              </a:solidFill>
            </a:endParaRPr>
          </a:p>
        </p:txBody>
      </p:sp>
      <p:sp>
        <p:nvSpPr>
          <p:cNvPr id="24" name="Title 23"/>
          <p:cNvSpPr>
            <a:spLocks noGrp="1"/>
          </p:cNvSpPr>
          <p:nvPr>
            <p:ph type="title"/>
          </p:nvPr>
        </p:nvSpPr>
        <p:spPr>
          <a:xfrm>
            <a:off x="370059" y="152400"/>
            <a:ext cx="1295400" cy="258762"/>
          </a:xfrm>
        </p:spPr>
        <p:txBody>
          <a:bodyPr>
            <a:normAutofit/>
          </a:bodyPr>
          <a:lstStyle/>
          <a:p>
            <a:r>
              <a:rPr lang="en-US" sz="800" dirty="0" smtClean="0">
                <a:solidFill>
                  <a:srgbClr val="1C12EE"/>
                </a:solidFill>
              </a:rPr>
              <a:t>game</a:t>
            </a:r>
            <a:endParaRPr lang="en-US" sz="800" dirty="0">
              <a:solidFill>
                <a:srgbClr val="1C12EE"/>
              </a:solidFill>
            </a:endParaRPr>
          </a:p>
        </p:txBody>
      </p:sp>
    </p:spTree>
  </p:cSld>
  <p:clrMapOvr>
    <a:masterClrMapping/>
  </p:clrMapOvr>
  <p:transition advClick="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036638"/>
            <a:ext cx="8229600" cy="3001962"/>
          </a:xfrm>
        </p:spPr>
        <p:txBody>
          <a:bodyPr>
            <a:noAutofit/>
          </a:bodyPr>
          <a:lstStyle/>
          <a:p>
            <a:r>
              <a:rPr lang="en-US" sz="7200" dirty="0" smtClean="0"/>
              <a:t>What is cutting, drilling, coring, grinding, pulverizing</a:t>
            </a:r>
            <a:endParaRPr lang="en-US" sz="7200" dirty="0"/>
          </a:p>
        </p:txBody>
      </p:sp>
    </p:spTree>
  </p:cSld>
  <p:clrMapOvr>
    <a:masterClrMapping/>
  </p:clrMapOvr>
  <p:transition spd="slow">
    <p:newsfla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687762"/>
          </a:xfrm>
        </p:spPr>
        <p:txBody>
          <a:bodyPr>
            <a:noAutofit/>
          </a:bodyPr>
          <a:lstStyle/>
          <a:p>
            <a:r>
              <a:rPr lang="en-US" sz="7200" dirty="0" smtClean="0"/>
              <a:t>Using silica to do this job creates very high exposures to harmful dust</a:t>
            </a:r>
            <a:endParaRPr lang="en-US" sz="7200" dirty="0"/>
          </a:p>
        </p:txBody>
      </p:sp>
    </p:spTree>
  </p:cSld>
  <p:clrMapOvr>
    <a:masterClrMapping/>
  </p:clrMapOvr>
  <p:transition advClick="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808038"/>
            <a:ext cx="8229600" cy="3459162"/>
          </a:xfrm>
        </p:spPr>
        <p:txBody>
          <a:bodyPr>
            <a:noAutofit/>
          </a:bodyPr>
          <a:lstStyle/>
          <a:p>
            <a:r>
              <a:rPr lang="en-US" sz="7200" dirty="0" smtClean="0"/>
              <a:t>What is abrasive blasting or sandblasting</a:t>
            </a:r>
            <a:endParaRPr lang="en-US" sz="7200" dirty="0"/>
          </a:p>
        </p:txBody>
      </p:sp>
    </p:spTree>
  </p:cSld>
  <p:clrMapOvr>
    <a:masterClrMapping/>
  </p:clrMapOvr>
  <p:transition spd="slow">
    <p:newsfla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4343400"/>
          </a:xfrm>
        </p:spPr>
        <p:txBody>
          <a:bodyPr>
            <a:normAutofit/>
          </a:bodyPr>
          <a:lstStyle/>
          <a:p>
            <a:r>
              <a:rPr lang="en-US" sz="6600" dirty="0" smtClean="0"/>
              <a:t>A U of W study found this task &gt;80% likely to overexpose workers to hazardous silica dust</a:t>
            </a:r>
            <a:endParaRPr lang="en-US" sz="6600" dirty="0"/>
          </a:p>
        </p:txBody>
      </p:sp>
    </p:spTree>
  </p:cSld>
  <p:clrMapOvr>
    <a:masterClrMapping/>
  </p:clrMapOvr>
  <p:transition advClick="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31838"/>
            <a:ext cx="8229600" cy="3535362"/>
          </a:xfrm>
        </p:spPr>
        <p:txBody>
          <a:bodyPr>
            <a:noAutofit/>
          </a:bodyPr>
          <a:lstStyle/>
          <a:p>
            <a:r>
              <a:rPr lang="en-US" sz="7200" dirty="0" smtClean="0"/>
              <a:t>What is </a:t>
            </a:r>
            <a:r>
              <a:rPr lang="en-US" sz="7200" dirty="0" err="1" smtClean="0"/>
              <a:t>tuckpoint</a:t>
            </a:r>
            <a:r>
              <a:rPr lang="en-US" sz="7200" dirty="0" smtClean="0"/>
              <a:t> grinding</a:t>
            </a:r>
            <a:endParaRPr lang="en-US" sz="7200" dirty="0"/>
          </a:p>
        </p:txBody>
      </p:sp>
    </p:spTree>
  </p:cSld>
  <p:clrMapOvr>
    <a:masterClrMapping/>
  </p:clrMapOvr>
  <p:transition spd="slow">
    <p:newsflash/>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03238"/>
            <a:ext cx="8382000" cy="4221162"/>
          </a:xfrm>
        </p:spPr>
        <p:txBody>
          <a:bodyPr>
            <a:noAutofit/>
          </a:bodyPr>
          <a:lstStyle/>
          <a:p>
            <a:r>
              <a:rPr lang="en-US" sz="7200" dirty="0" smtClean="0"/>
              <a:t>Four categories of responsibility on multi-employer worksites</a:t>
            </a:r>
            <a:endParaRPr lang="en-US" sz="7200" dirty="0"/>
          </a:p>
        </p:txBody>
      </p:sp>
    </p:spTree>
  </p:cSld>
  <p:clrMapOvr>
    <a:masterClrMapping/>
  </p:clrMapOvr>
  <p:transition advClick="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66800" y="198438"/>
            <a:ext cx="7010400" cy="5059362"/>
          </a:xfrm>
        </p:spPr>
        <p:txBody>
          <a:bodyPr>
            <a:noAutofit/>
          </a:bodyPr>
          <a:lstStyle/>
          <a:p>
            <a:pPr algn="l"/>
            <a:r>
              <a:rPr lang="en-US" sz="6600" dirty="0" smtClean="0"/>
              <a:t>What are:</a:t>
            </a:r>
            <a:br>
              <a:rPr lang="en-US" sz="6600" dirty="0" smtClean="0"/>
            </a:br>
            <a:r>
              <a:rPr lang="en-US" sz="6600" dirty="0" smtClean="0"/>
              <a:t>		Creating</a:t>
            </a:r>
            <a:br>
              <a:rPr lang="en-US" sz="6600" dirty="0" smtClean="0"/>
            </a:br>
            <a:r>
              <a:rPr lang="en-US" sz="6600" dirty="0" smtClean="0"/>
              <a:t>			Exposing</a:t>
            </a:r>
            <a:br>
              <a:rPr lang="en-US" sz="6600" dirty="0" smtClean="0"/>
            </a:br>
            <a:r>
              <a:rPr lang="en-US" sz="6600" dirty="0" smtClean="0"/>
              <a:t>				Controlling</a:t>
            </a:r>
            <a:br>
              <a:rPr lang="en-US" sz="6600" dirty="0" smtClean="0"/>
            </a:br>
            <a:r>
              <a:rPr lang="en-US" sz="6600" dirty="0" smtClean="0"/>
              <a:t>					Correcting</a:t>
            </a:r>
            <a:endParaRPr lang="en-US" sz="6600" dirty="0"/>
          </a:p>
        </p:txBody>
      </p:sp>
    </p:spTree>
  </p:cSld>
  <p:clrMapOvr>
    <a:masterClrMapping/>
  </p:clrMapOvr>
  <p:transition spd="slow">
    <p:newsfla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0665" y="808038"/>
            <a:ext cx="6440788" cy="3611562"/>
          </a:xfrm>
        </p:spPr>
        <p:txBody>
          <a:bodyPr>
            <a:normAutofit/>
          </a:bodyPr>
          <a:lstStyle/>
          <a:p>
            <a:r>
              <a:rPr lang="en-US" sz="7200" dirty="0" smtClean="0"/>
              <a:t>Silica seriously damages this body part</a:t>
            </a:r>
            <a:endParaRPr lang="en-US" sz="7200" dirty="0"/>
          </a:p>
        </p:txBody>
      </p:sp>
    </p:spTree>
  </p:cSld>
  <p:clrMapOvr>
    <a:masterClrMapping/>
  </p:clrMapOvr>
  <p:transition advClick="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600200"/>
            <a:ext cx="8229600" cy="1143000"/>
          </a:xfrm>
        </p:spPr>
        <p:txBody>
          <a:bodyPr>
            <a:noAutofit/>
          </a:bodyPr>
          <a:lstStyle/>
          <a:p>
            <a:r>
              <a:rPr lang="en-US" sz="7200" dirty="0" smtClean="0"/>
              <a:t>What are your lungs</a:t>
            </a:r>
            <a:endParaRPr lang="en-US" sz="7200" dirty="0"/>
          </a:p>
        </p:txBody>
      </p:sp>
      <p:pic>
        <p:nvPicPr>
          <p:cNvPr id="4" name="Picture 3" descr="lungs.jpg" title="Picutre of lungs"/>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963661" y="2979420"/>
            <a:ext cx="3208539" cy="2964180"/>
          </a:xfrm>
          <a:prstGeom prst="rect">
            <a:avLst/>
          </a:prstGeom>
        </p:spPr>
      </p:pic>
    </p:spTree>
  </p:cSld>
  <p:clrMapOvr>
    <a:masterClrMapping/>
  </p:clrMapOvr>
  <p:transition spd="slow">
    <p:newsfla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838"/>
            <a:ext cx="8229600" cy="3230562"/>
          </a:xfrm>
        </p:spPr>
        <p:txBody>
          <a:bodyPr>
            <a:noAutofit/>
          </a:bodyPr>
          <a:lstStyle/>
          <a:p>
            <a:r>
              <a:rPr lang="en-US" sz="7200" dirty="0" smtClean="0"/>
              <a:t>In 1997 crystalline silica was listed as this in humans</a:t>
            </a:r>
            <a:endParaRPr lang="en-US" sz="7200" dirty="0"/>
          </a:p>
        </p:txBody>
      </p:sp>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6800" y="274638"/>
            <a:ext cx="7010400" cy="4373562"/>
          </a:xfrm>
        </p:spPr>
        <p:txBody>
          <a:bodyPr>
            <a:normAutofit/>
          </a:bodyPr>
          <a:lstStyle/>
          <a:p>
            <a:r>
              <a:rPr lang="en-US" sz="6600" dirty="0" smtClean="0"/>
              <a:t>This common mineral is found in rock, soil and sand</a:t>
            </a:r>
            <a:endParaRPr lang="en-US" sz="6600" dirty="0"/>
          </a:p>
        </p:txBody>
      </p:sp>
    </p:spTree>
  </p:cSld>
  <p:clrMapOvr>
    <a:masterClrMapping/>
  </p:clrMapOvr>
  <p:transition advClick="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55412" y="762000"/>
            <a:ext cx="6629400" cy="3611562"/>
          </a:xfrm>
        </p:spPr>
        <p:txBody>
          <a:bodyPr>
            <a:noAutofit/>
          </a:bodyPr>
          <a:lstStyle/>
          <a:p>
            <a:r>
              <a:rPr lang="en-US" sz="7200" dirty="0" smtClean="0"/>
              <a:t>What is a carcinogen</a:t>
            </a:r>
            <a:br>
              <a:rPr lang="en-US" sz="7200" dirty="0" smtClean="0"/>
            </a:br>
            <a:r>
              <a:rPr lang="en-US" sz="7200" dirty="0" smtClean="0"/>
              <a:t>(cancer causing)</a:t>
            </a:r>
            <a:endParaRPr lang="en-US" sz="7200" dirty="0"/>
          </a:p>
        </p:txBody>
      </p:sp>
    </p:spTree>
  </p:cSld>
  <p:clrMapOvr>
    <a:masterClrMapping/>
  </p:clrMapOvr>
  <p:transition spd="slow">
    <p:newsflash/>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9438"/>
            <a:ext cx="8229600" cy="4221162"/>
          </a:xfrm>
        </p:spPr>
        <p:txBody>
          <a:bodyPr>
            <a:noAutofit/>
          </a:bodyPr>
          <a:lstStyle/>
          <a:p>
            <a:r>
              <a:rPr lang="en-US" sz="7200" dirty="0" smtClean="0"/>
              <a:t>These 3 forms of this disease are most associated with silica dust exposures</a:t>
            </a:r>
            <a:endParaRPr lang="en-US" sz="7200" dirty="0"/>
          </a:p>
        </p:txBody>
      </p:sp>
    </p:spTree>
  </p:cSld>
  <p:clrMapOvr>
    <a:masterClrMapping/>
  </p:clrMapOvr>
  <p:transition advClick="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50065" y="350838"/>
            <a:ext cx="8458200" cy="4449762"/>
          </a:xfrm>
        </p:spPr>
        <p:txBody>
          <a:bodyPr>
            <a:normAutofit/>
          </a:bodyPr>
          <a:lstStyle/>
          <a:p>
            <a:r>
              <a:rPr lang="en-US" sz="7200" dirty="0" smtClean="0"/>
              <a:t>What are acute, accelerated and chronic silicosis</a:t>
            </a:r>
            <a:endParaRPr lang="en-US" sz="7200" dirty="0"/>
          </a:p>
        </p:txBody>
      </p:sp>
    </p:spTree>
  </p:cSld>
  <p:clrMapOvr>
    <a:masterClrMapping/>
  </p:clrMapOvr>
  <p:transition spd="slow">
    <p:newsflash/>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212" y="274638"/>
            <a:ext cx="8305800" cy="4830762"/>
          </a:xfrm>
        </p:spPr>
        <p:txBody>
          <a:bodyPr>
            <a:noAutofit/>
          </a:bodyPr>
          <a:lstStyle/>
          <a:p>
            <a:r>
              <a:rPr lang="en-US" sz="6600" dirty="0" smtClean="0"/>
              <a:t>Shortness of breath, wheezing, and decreased lung capacity are symptoms of this disease</a:t>
            </a:r>
            <a:endParaRPr lang="en-US" sz="6600" dirty="0"/>
          </a:p>
        </p:txBody>
      </p:sp>
    </p:spTree>
  </p:cSld>
  <p:clrMapOvr>
    <a:masterClrMapping/>
  </p:clrMapOvr>
  <p:transition advClick="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960438"/>
            <a:ext cx="8229600" cy="3078162"/>
          </a:xfrm>
        </p:spPr>
        <p:txBody>
          <a:bodyPr>
            <a:noAutofit/>
          </a:bodyPr>
          <a:lstStyle/>
          <a:p>
            <a:r>
              <a:rPr lang="en-US" sz="7200" dirty="0" smtClean="0"/>
              <a:t>What is Chronic silicosis</a:t>
            </a:r>
            <a:endParaRPr lang="en-US" sz="7200" dirty="0"/>
          </a:p>
        </p:txBody>
      </p:sp>
    </p:spTree>
  </p:cSld>
  <p:clrMapOvr>
    <a:masterClrMapping/>
  </p:clrMapOvr>
  <p:transition spd="slow">
    <p:newsflash/>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6638"/>
            <a:ext cx="8229600" cy="2773362"/>
          </a:xfrm>
        </p:spPr>
        <p:txBody>
          <a:bodyPr>
            <a:noAutofit/>
          </a:bodyPr>
          <a:lstStyle/>
          <a:p>
            <a:r>
              <a:rPr lang="en-US" sz="7200" dirty="0" smtClean="0"/>
              <a:t>This pyramid helps define control strategies</a:t>
            </a:r>
            <a:endParaRPr lang="en-US" sz="7200" dirty="0"/>
          </a:p>
        </p:txBody>
      </p:sp>
    </p:spTree>
  </p:cSld>
  <p:clrMapOvr>
    <a:masterClrMapping/>
  </p:clrMapOvr>
  <p:transition advClick="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54388" y="503238"/>
            <a:ext cx="7239000" cy="3078162"/>
          </a:xfrm>
        </p:spPr>
        <p:txBody>
          <a:bodyPr>
            <a:normAutofit fontScale="90000"/>
          </a:bodyPr>
          <a:lstStyle/>
          <a:p>
            <a:r>
              <a:rPr lang="en-US" sz="7200" dirty="0" smtClean="0"/>
              <a:t>What is the Hierarchy of Controls</a:t>
            </a:r>
            <a:endParaRPr lang="en-US" sz="7200" dirty="0"/>
          </a:p>
        </p:txBody>
      </p:sp>
      <p:pic>
        <p:nvPicPr>
          <p:cNvPr id="4" name="Picture 3" descr="transition_pyramid.jpg" title="Hierarchy of Controls Pyramid"/>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849880" y="3383280"/>
            <a:ext cx="3703320" cy="2407920"/>
          </a:xfrm>
          <a:prstGeom prst="rect">
            <a:avLst/>
          </a:prstGeom>
        </p:spPr>
      </p:pic>
    </p:spTree>
  </p:cSld>
  <p:clrMapOvr>
    <a:masterClrMapping/>
  </p:clrMapOvr>
  <p:transition spd="slow">
    <p:newsflash/>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6638"/>
            <a:ext cx="8229600" cy="3078162"/>
          </a:xfrm>
        </p:spPr>
        <p:txBody>
          <a:bodyPr>
            <a:noAutofit/>
          </a:bodyPr>
          <a:lstStyle/>
          <a:p>
            <a:r>
              <a:rPr lang="en-US" sz="7200" dirty="0" smtClean="0"/>
              <a:t>These are preferred because they eliminate the hazard</a:t>
            </a:r>
            <a:endParaRPr lang="en-US" sz="7200" dirty="0"/>
          </a:p>
        </p:txBody>
      </p:sp>
    </p:spTree>
  </p:cSld>
  <p:clrMapOvr>
    <a:masterClrMapping/>
  </p:clrMapOvr>
  <p:transition advClick="0"/>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838200"/>
            <a:ext cx="7315200" cy="2925762"/>
          </a:xfrm>
        </p:spPr>
        <p:txBody>
          <a:bodyPr>
            <a:noAutofit/>
          </a:bodyPr>
          <a:lstStyle/>
          <a:p>
            <a:r>
              <a:rPr lang="en-US" sz="7200" dirty="0" smtClean="0"/>
              <a:t>What are Engineering controls</a:t>
            </a:r>
            <a:endParaRPr lang="en-US" sz="7200" dirty="0"/>
          </a:p>
        </p:txBody>
      </p:sp>
    </p:spTree>
  </p:cSld>
  <p:clrMapOvr>
    <a:masterClrMapping/>
  </p:clrMapOvr>
  <p:transition spd="slow">
    <p:newsflash/>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08038"/>
            <a:ext cx="8229600" cy="3230562"/>
          </a:xfrm>
        </p:spPr>
        <p:txBody>
          <a:bodyPr>
            <a:noAutofit/>
          </a:bodyPr>
          <a:lstStyle/>
          <a:p>
            <a:r>
              <a:rPr lang="en-US" sz="7200" dirty="0" smtClean="0"/>
              <a:t>These two methods are the primary ways to control silica dust</a:t>
            </a:r>
            <a:endParaRPr lang="en-US" sz="7200" dirty="0"/>
          </a:p>
        </p:txBody>
      </p:sp>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362200"/>
            <a:ext cx="8229600" cy="1143000"/>
          </a:xfrm>
        </p:spPr>
        <p:txBody>
          <a:bodyPr>
            <a:noAutofit/>
          </a:bodyPr>
          <a:lstStyle/>
          <a:p>
            <a:r>
              <a:rPr lang="en-US" sz="8000" dirty="0" smtClean="0"/>
              <a:t>What is SILICA</a:t>
            </a:r>
            <a:endParaRPr lang="en-US" sz="8000" dirty="0"/>
          </a:p>
        </p:txBody>
      </p:sp>
    </p:spTree>
  </p:cSld>
  <p:clrMapOvr>
    <a:masterClrMapping/>
  </p:clrMapOvr>
  <p:transition spd="slow">
    <p:newsflash/>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79438"/>
            <a:ext cx="8229600" cy="3687762"/>
          </a:xfrm>
        </p:spPr>
        <p:txBody>
          <a:bodyPr>
            <a:normAutofit/>
          </a:bodyPr>
          <a:lstStyle/>
          <a:p>
            <a:r>
              <a:rPr lang="en-US" sz="7200" dirty="0" smtClean="0"/>
              <a:t>What are wet methods and local exhaust ventilation</a:t>
            </a:r>
            <a:endParaRPr lang="en-US" sz="7200" dirty="0"/>
          </a:p>
        </p:txBody>
      </p:sp>
    </p:spTree>
  </p:cSld>
  <p:clrMapOvr>
    <a:masterClrMapping/>
  </p:clrMapOvr>
  <p:transition spd="slow">
    <p:newsflash/>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754562"/>
          </a:xfrm>
        </p:spPr>
        <p:txBody>
          <a:bodyPr>
            <a:noAutofit/>
          </a:bodyPr>
          <a:lstStyle/>
          <a:p>
            <a:r>
              <a:rPr lang="en-US" sz="6000" dirty="0" smtClean="0"/>
              <a:t>This says employers must control exposure to silica, create a plan, train workers, and offer medical surveillance</a:t>
            </a:r>
            <a:endParaRPr lang="en-US" sz="6000" dirty="0"/>
          </a:p>
        </p:txBody>
      </p:sp>
    </p:spTree>
  </p:cSld>
  <p:clrMapOvr>
    <a:masterClrMapping/>
  </p:clrMapOvr>
  <p:transition advClick="0"/>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55638"/>
            <a:ext cx="8229600" cy="4144962"/>
          </a:xfrm>
        </p:spPr>
        <p:txBody>
          <a:bodyPr>
            <a:noAutofit/>
          </a:bodyPr>
          <a:lstStyle/>
          <a:p>
            <a:r>
              <a:rPr lang="en-US" sz="7200" dirty="0" smtClean="0"/>
              <a:t>What is the 2016 federal OSHA Silica Standard for Construction</a:t>
            </a:r>
            <a:endParaRPr lang="en-US" sz="7200" dirty="0"/>
          </a:p>
        </p:txBody>
      </p:sp>
    </p:spTree>
  </p:cSld>
  <p:clrMapOvr>
    <a:masterClrMapping/>
  </p:clrMapOvr>
  <p:transition spd="slow">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579438"/>
            <a:ext cx="6858000" cy="4221162"/>
          </a:xfrm>
        </p:spPr>
        <p:txBody>
          <a:bodyPr>
            <a:noAutofit/>
          </a:bodyPr>
          <a:lstStyle/>
          <a:p>
            <a:r>
              <a:rPr lang="en-US" sz="7200" dirty="0" smtClean="0"/>
              <a:t>This type of silica causes harm to workers</a:t>
            </a:r>
            <a:endParaRPr lang="en-US" sz="7200" dirty="0"/>
          </a:p>
        </p:txBody>
      </p:sp>
    </p:spTree>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990600"/>
            <a:ext cx="8229600" cy="1143000"/>
          </a:xfrm>
        </p:spPr>
        <p:txBody>
          <a:bodyPr>
            <a:noAutofit/>
          </a:bodyPr>
          <a:lstStyle/>
          <a:p>
            <a:r>
              <a:rPr lang="en-US" sz="7200" dirty="0" smtClean="0"/>
              <a:t>What is Crystalline</a:t>
            </a:r>
            <a:endParaRPr lang="en-US" sz="7200" dirty="0"/>
          </a:p>
        </p:txBody>
      </p:sp>
      <p:pic>
        <p:nvPicPr>
          <p:cNvPr id="4" name="Picture 3" descr="crystal cpwr.jpg" title="Image of crystals"/>
          <p:cNvPicPr>
            <a:picLocks noChangeAspect="1"/>
          </p:cNvPicPr>
          <p:nvPr/>
        </p:nvPicPr>
        <p:blipFill>
          <a:blip r:embed="rId2" cstate="print"/>
          <a:stretch>
            <a:fillRect/>
          </a:stretch>
        </p:blipFill>
        <p:spPr>
          <a:xfrm>
            <a:off x="2560546" y="2357437"/>
            <a:ext cx="4001707" cy="2671763"/>
          </a:xfrm>
          <a:prstGeom prst="rect">
            <a:avLst/>
          </a:prstGeom>
        </p:spPr>
      </p:pic>
    </p:spTree>
  </p:cSld>
  <p:clrMapOvr>
    <a:masterClrMapping/>
  </p:clrMapOvr>
  <p:transition spd="slow">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70038"/>
            <a:ext cx="8229600" cy="2087562"/>
          </a:xfrm>
        </p:spPr>
        <p:txBody>
          <a:bodyPr>
            <a:noAutofit/>
          </a:bodyPr>
          <a:lstStyle/>
          <a:p>
            <a:r>
              <a:rPr lang="en-US" sz="7200" dirty="0" smtClean="0"/>
              <a:t>Most common form of crystalline silica</a:t>
            </a:r>
            <a:endParaRPr lang="en-US" sz="7200" dirty="0"/>
          </a:p>
        </p:txBody>
      </p:sp>
    </p:spTree>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artz cpwr.jpg" title="Photo of Quartz"/>
          <p:cNvPicPr>
            <a:picLocks noChangeAspect="1"/>
          </p:cNvPicPr>
          <p:nvPr/>
        </p:nvPicPr>
        <p:blipFill>
          <a:blip r:embed="rId2" cstate="print"/>
          <a:stretch>
            <a:fillRect/>
          </a:stretch>
        </p:blipFill>
        <p:spPr>
          <a:xfrm>
            <a:off x="1767743" y="685801"/>
            <a:ext cx="5596498" cy="4433370"/>
          </a:xfrm>
          <a:prstGeom prst="rect">
            <a:avLst/>
          </a:prstGeom>
        </p:spPr>
      </p:pic>
      <p:sp>
        <p:nvSpPr>
          <p:cNvPr id="3" name="Title 2"/>
          <p:cNvSpPr>
            <a:spLocks noGrp="1"/>
          </p:cNvSpPr>
          <p:nvPr>
            <p:ph type="title"/>
          </p:nvPr>
        </p:nvSpPr>
        <p:spPr>
          <a:xfrm>
            <a:off x="457200" y="274638"/>
            <a:ext cx="8229600" cy="411163"/>
          </a:xfrm>
        </p:spPr>
        <p:txBody>
          <a:bodyPr>
            <a:normAutofit/>
          </a:bodyPr>
          <a:lstStyle/>
          <a:p>
            <a:r>
              <a:rPr lang="en-US" sz="800" dirty="0" smtClean="0">
                <a:solidFill>
                  <a:srgbClr val="1C12EE"/>
                </a:solidFill>
              </a:rPr>
              <a:t>Quarts</a:t>
            </a:r>
            <a:endParaRPr lang="en-US" sz="800" dirty="0">
              <a:solidFill>
                <a:srgbClr val="1C12EE"/>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30762"/>
          </a:xfrm>
        </p:spPr>
        <p:txBody>
          <a:bodyPr>
            <a:noAutofit/>
          </a:bodyPr>
          <a:lstStyle/>
          <a:p>
            <a:r>
              <a:rPr lang="en-US" sz="7200" dirty="0" smtClean="0"/>
              <a:t>While more rare, these forms of crystalline silica are more toxic</a:t>
            </a:r>
            <a:endParaRPr lang="en-US" sz="7200" dirty="0"/>
          </a:p>
        </p:txBody>
      </p:sp>
    </p:spTree>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ThemeSilica">
  <a:themeElements>
    <a:clrScheme name="Custom 1">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C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0</TotalTime>
  <Words>449</Words>
  <Application>Microsoft Office PowerPoint</Application>
  <PresentationFormat>On-screen Show (4:3)</PresentationFormat>
  <Paragraphs>70</Paragraphs>
  <Slides>42</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42</vt:i4>
      </vt:variant>
    </vt:vector>
  </HeadingPairs>
  <TitlesOfParts>
    <vt:vector size="47" baseType="lpstr">
      <vt:lpstr>ＭＳ Ｐゴシック</vt:lpstr>
      <vt:lpstr>Arial</vt:lpstr>
      <vt:lpstr>Calibri</vt:lpstr>
      <vt:lpstr>ThemeSilica</vt:lpstr>
      <vt:lpstr>Office Theme</vt:lpstr>
      <vt:lpstr>Silica Jeopardy</vt:lpstr>
      <vt:lpstr>game</vt:lpstr>
      <vt:lpstr>This common mineral is found in rock, soil and sand</vt:lpstr>
      <vt:lpstr>What is SILICA</vt:lpstr>
      <vt:lpstr>This type of silica causes harm to workers</vt:lpstr>
      <vt:lpstr>What is Crystalline</vt:lpstr>
      <vt:lpstr>Most common form of crystalline silica</vt:lpstr>
      <vt:lpstr>Quarts</vt:lpstr>
      <vt:lpstr>While more rare, these forms of crystalline silica are more toxic</vt:lpstr>
      <vt:lpstr>What are Cristobalite and Tridymite</vt:lpstr>
      <vt:lpstr>Crystalline silica is a hazard when it becomes this</vt:lpstr>
      <vt:lpstr>What is respirable dust</vt:lpstr>
      <vt:lpstr>According to OSHA, workers should not be exposed to more than this concentration of silica</vt:lpstr>
      <vt:lpstr>What is the Permissible Exposure Limit: 50 micrograms/cubic meter of air averaged over 8-hour day.</vt:lpstr>
      <vt:lpstr>The metric symbol “µg” means this fraction of a measure of weight</vt:lpstr>
      <vt:lpstr>What is a microgram, one millionth of a gram</vt:lpstr>
      <vt:lpstr>This combination puts you at much greater risk for getting lung cancer</vt:lpstr>
      <vt:lpstr>What is exposure to respirable crystalline silica and smoking</vt:lpstr>
      <vt:lpstr>Doing this to concrete may create hazardous silica dust</vt:lpstr>
      <vt:lpstr>What is cutting, drilling, coring, grinding, pulverizing</vt:lpstr>
      <vt:lpstr>Using silica to do this job creates very high exposures to harmful dust</vt:lpstr>
      <vt:lpstr>What is abrasive blasting or sandblasting</vt:lpstr>
      <vt:lpstr>A U of W study found this task &gt;80% likely to overexpose workers to hazardous silica dust</vt:lpstr>
      <vt:lpstr>What is tuckpoint grinding</vt:lpstr>
      <vt:lpstr>Four categories of responsibility on multi-employer worksites</vt:lpstr>
      <vt:lpstr>What are:   Creating    Exposing     Controlling      Correcting</vt:lpstr>
      <vt:lpstr>Silica seriously damages this body part</vt:lpstr>
      <vt:lpstr>What are your lungs</vt:lpstr>
      <vt:lpstr>In 1997 crystalline silica was listed as this in humans</vt:lpstr>
      <vt:lpstr>What is a carcinogen (cancer causing)</vt:lpstr>
      <vt:lpstr>These 3 forms of this disease are most associated with silica dust exposures</vt:lpstr>
      <vt:lpstr>What are acute, accelerated and chronic silicosis</vt:lpstr>
      <vt:lpstr>Shortness of breath, wheezing, and decreased lung capacity are symptoms of this disease</vt:lpstr>
      <vt:lpstr>What is Chronic silicosis</vt:lpstr>
      <vt:lpstr>This pyramid helps define control strategies</vt:lpstr>
      <vt:lpstr>What is the Hierarchy of Controls</vt:lpstr>
      <vt:lpstr>These are preferred because they eliminate the hazard</vt:lpstr>
      <vt:lpstr>What are Engineering controls</vt:lpstr>
      <vt:lpstr>These two methods are the primary ways to control silica dust</vt:lpstr>
      <vt:lpstr>What are wet methods and local exhaust ventilation</vt:lpstr>
      <vt:lpstr>This says employers must control exposure to silica, create a plan, train workers, and offer medical surveillance</vt:lpstr>
      <vt:lpstr>What is the 2016 federal OSHA Silica Standard for Construction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2018-05-08T20:26:17Z</dcterms:created>
  <dcterms:modified xsi:type="dcterms:W3CDTF">2018-07-09T15:36:49Z</dcterms:modified>
</cp:coreProperties>
</file>