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1"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9" r:id="rId20"/>
    <p:sldId id="276" r:id="rId21"/>
    <p:sldId id="277" r:id="rId22"/>
    <p:sldId id="280" r:id="rId23"/>
    <p:sldId id="278" r:id="rId24"/>
    <p:sldId id="281" r:id="rId25"/>
  </p:sldIdLst>
  <p:sldSz cx="9144000" cy="6858000" type="screen4x3"/>
  <p:notesSz cx="6858000" cy="9144000"/>
  <p:defaultTextStyle>
    <a:defPPr>
      <a:defRPr lang="en-US"/>
    </a:defPPr>
    <a:lvl1pPr algn="l" rtl="0" eaLnBrk="0" fontAlgn="base" hangingPunct="0">
      <a:spcBef>
        <a:spcPct val="0"/>
      </a:spcBef>
      <a:spcAft>
        <a:spcPct val="0"/>
      </a:spcAft>
      <a:defRPr kern="1200">
        <a:solidFill>
          <a:srgbClr val="000000"/>
        </a:solidFill>
        <a:latin typeface="Helvetica" panose="020B0604020202020204" pitchFamily="34" charset="0"/>
        <a:ea typeface="+mn-ea"/>
        <a:cs typeface="Helvetica" panose="020B0604020202020204" pitchFamily="34" charset="0"/>
        <a:sym typeface="Calibri" panose="020F0502020204030204" pitchFamily="34" charset="0"/>
      </a:defRPr>
    </a:lvl1pPr>
    <a:lvl2pPr marL="457200" algn="l" rtl="0" eaLnBrk="0" fontAlgn="base" hangingPunct="0">
      <a:spcBef>
        <a:spcPct val="0"/>
      </a:spcBef>
      <a:spcAft>
        <a:spcPct val="0"/>
      </a:spcAft>
      <a:defRPr kern="1200">
        <a:solidFill>
          <a:srgbClr val="000000"/>
        </a:solidFill>
        <a:latin typeface="Helvetica" panose="020B0604020202020204" pitchFamily="34" charset="0"/>
        <a:ea typeface="+mn-ea"/>
        <a:cs typeface="Helvetica" panose="020B0604020202020204" pitchFamily="34" charset="0"/>
        <a:sym typeface="Calibri" panose="020F0502020204030204" pitchFamily="34" charset="0"/>
      </a:defRPr>
    </a:lvl2pPr>
    <a:lvl3pPr marL="914400" algn="l" rtl="0" eaLnBrk="0" fontAlgn="base" hangingPunct="0">
      <a:spcBef>
        <a:spcPct val="0"/>
      </a:spcBef>
      <a:spcAft>
        <a:spcPct val="0"/>
      </a:spcAft>
      <a:defRPr kern="1200">
        <a:solidFill>
          <a:srgbClr val="000000"/>
        </a:solidFill>
        <a:latin typeface="Helvetica" panose="020B0604020202020204" pitchFamily="34" charset="0"/>
        <a:ea typeface="+mn-ea"/>
        <a:cs typeface="Helvetica" panose="020B0604020202020204" pitchFamily="34" charset="0"/>
        <a:sym typeface="Calibri" panose="020F0502020204030204" pitchFamily="34" charset="0"/>
      </a:defRPr>
    </a:lvl3pPr>
    <a:lvl4pPr marL="1371600" algn="l" rtl="0" eaLnBrk="0" fontAlgn="base" hangingPunct="0">
      <a:spcBef>
        <a:spcPct val="0"/>
      </a:spcBef>
      <a:spcAft>
        <a:spcPct val="0"/>
      </a:spcAft>
      <a:defRPr kern="1200">
        <a:solidFill>
          <a:srgbClr val="000000"/>
        </a:solidFill>
        <a:latin typeface="Helvetica" panose="020B0604020202020204" pitchFamily="34" charset="0"/>
        <a:ea typeface="+mn-ea"/>
        <a:cs typeface="Helvetica" panose="020B0604020202020204" pitchFamily="34" charset="0"/>
        <a:sym typeface="Calibri" panose="020F0502020204030204" pitchFamily="34" charset="0"/>
      </a:defRPr>
    </a:lvl4pPr>
    <a:lvl5pPr marL="1828800" algn="l" rtl="0" eaLnBrk="0" fontAlgn="base" hangingPunct="0">
      <a:spcBef>
        <a:spcPct val="0"/>
      </a:spcBef>
      <a:spcAft>
        <a:spcPct val="0"/>
      </a:spcAft>
      <a:defRPr kern="1200">
        <a:solidFill>
          <a:srgbClr val="000000"/>
        </a:solidFill>
        <a:latin typeface="Helvetica" panose="020B0604020202020204" pitchFamily="34" charset="0"/>
        <a:ea typeface="+mn-ea"/>
        <a:cs typeface="Helvetica" panose="020B0604020202020204" pitchFamily="34" charset="0"/>
        <a:sym typeface="Calibri" panose="020F0502020204030204" pitchFamily="34" charset="0"/>
      </a:defRPr>
    </a:lvl5pPr>
    <a:lvl6pPr marL="2286000" algn="l" defTabSz="914400" rtl="0" eaLnBrk="1" latinLnBrk="0" hangingPunct="1">
      <a:defRPr kern="1200">
        <a:solidFill>
          <a:srgbClr val="000000"/>
        </a:solidFill>
        <a:latin typeface="Helvetica" panose="020B0604020202020204" pitchFamily="34" charset="0"/>
        <a:ea typeface="+mn-ea"/>
        <a:cs typeface="Helvetica" panose="020B0604020202020204" pitchFamily="34" charset="0"/>
        <a:sym typeface="Calibri" panose="020F0502020204030204" pitchFamily="34" charset="0"/>
      </a:defRPr>
    </a:lvl6pPr>
    <a:lvl7pPr marL="2743200" algn="l" defTabSz="914400" rtl="0" eaLnBrk="1" latinLnBrk="0" hangingPunct="1">
      <a:defRPr kern="1200">
        <a:solidFill>
          <a:srgbClr val="000000"/>
        </a:solidFill>
        <a:latin typeface="Helvetica" panose="020B0604020202020204" pitchFamily="34" charset="0"/>
        <a:ea typeface="+mn-ea"/>
        <a:cs typeface="Helvetica" panose="020B0604020202020204" pitchFamily="34" charset="0"/>
        <a:sym typeface="Calibri" panose="020F0502020204030204" pitchFamily="34" charset="0"/>
      </a:defRPr>
    </a:lvl7pPr>
    <a:lvl8pPr marL="3200400" algn="l" defTabSz="914400" rtl="0" eaLnBrk="1" latinLnBrk="0" hangingPunct="1">
      <a:defRPr kern="1200">
        <a:solidFill>
          <a:srgbClr val="000000"/>
        </a:solidFill>
        <a:latin typeface="Helvetica" panose="020B0604020202020204" pitchFamily="34" charset="0"/>
        <a:ea typeface="+mn-ea"/>
        <a:cs typeface="Helvetica" panose="020B0604020202020204" pitchFamily="34" charset="0"/>
        <a:sym typeface="Calibri" panose="020F0502020204030204" pitchFamily="34" charset="0"/>
      </a:defRPr>
    </a:lvl8pPr>
    <a:lvl9pPr marL="3657600" algn="l" defTabSz="914400" rtl="0" eaLnBrk="1" latinLnBrk="0" hangingPunct="1">
      <a:defRPr kern="1200">
        <a:solidFill>
          <a:srgbClr val="000000"/>
        </a:solidFill>
        <a:latin typeface="Helvetica" panose="020B0604020202020204" pitchFamily="34" charset="0"/>
        <a:ea typeface="+mn-ea"/>
        <a:cs typeface="Helvetica" panose="020B0604020202020204" pitchFamily="34" charset="0"/>
        <a:sym typeface="Calibri" panose="020F050202020403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97" autoAdjust="0"/>
    <p:restoredTop sz="86464" autoAdjust="0"/>
  </p:normalViewPr>
  <p:slideViewPr>
    <p:cSldViewPr snapToGrid="0" snapToObjects="1">
      <p:cViewPr varScale="1">
        <p:scale>
          <a:sx n="100" d="100"/>
          <a:sy n="100" d="100"/>
        </p:scale>
        <p:origin x="1872" y="72"/>
      </p:cViewPr>
      <p:guideLst>
        <p:guide orient="horz" pos="2160"/>
        <p:guide pos="2880"/>
      </p:guideLst>
    </p:cSldViewPr>
  </p:slideViewPr>
  <p:outlineViewPr>
    <p:cViewPr>
      <p:scale>
        <a:sx n="33" d="100"/>
        <a:sy n="33" d="100"/>
      </p:scale>
      <p:origin x="0" y="-2800"/>
    </p:cViewPr>
  </p:outlineViewPr>
  <p:notesTextViewPr>
    <p:cViewPr>
      <p:scale>
        <a:sx n="1" d="1"/>
        <a:sy n="1" d="1"/>
      </p:scale>
      <p:origin x="0" y="0"/>
    </p:cViewPr>
  </p:notesTextViewPr>
  <p:sorterViewPr>
    <p:cViewPr>
      <p:scale>
        <a:sx n="66" d="100"/>
        <a:sy n="66" d="100"/>
      </p:scale>
      <p:origin x="0" y="283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image" Target="../media/image7.emf"/><Relationship Id="rId6" Type="http://schemas.openxmlformats.org/officeDocument/2006/relationships/image" Target="../media/image12.emf"/><Relationship Id="rId5" Type="http://schemas.openxmlformats.org/officeDocument/2006/relationships/image" Target="../media/image11.emf"/><Relationship Id="rId4" Type="http://schemas.openxmlformats.org/officeDocument/2006/relationships/image" Target="../media/image10.emf"/></Relationships>
</file>

<file path=ppt/diagrams/_rels/drawing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image" Target="../media/image7.emf"/><Relationship Id="rId6" Type="http://schemas.openxmlformats.org/officeDocument/2006/relationships/image" Target="../media/image12.emf"/><Relationship Id="rId5" Type="http://schemas.openxmlformats.org/officeDocument/2006/relationships/image" Target="../media/image11.emf"/><Relationship Id="rId4" Type="http://schemas.openxmlformats.org/officeDocument/2006/relationships/image" Target="../media/image10.emf"/></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67BFE0E-4029-9E49-B9E3-2A2D33BBED0E}" type="doc">
      <dgm:prSet loTypeId="urn:microsoft.com/office/officeart/2009/layout/CirclePictureHierarchy" loCatId="" qsTypeId="urn:microsoft.com/office/officeart/2005/8/quickstyle/simple4" qsCatId="simple" csTypeId="urn:microsoft.com/office/officeart/2005/8/colors/accent1_2" csCatId="accent1" phldr="1"/>
      <dgm:spPr/>
      <dgm:t>
        <a:bodyPr/>
        <a:lstStyle/>
        <a:p>
          <a:endParaRPr lang="en-US"/>
        </a:p>
      </dgm:t>
    </dgm:pt>
    <dgm:pt modelId="{8E12E437-0DEF-8C44-A39E-1AE46CFB47A0}">
      <dgm:prSet phldrT="[Text]"/>
      <dgm:spPr/>
      <dgm:t>
        <a:bodyPr/>
        <a:lstStyle/>
        <a:p>
          <a:r>
            <a:rPr lang="en-US" dirty="0">
              <a:solidFill>
                <a:srgbClr val="FFFFFF"/>
              </a:solidFill>
            </a:rPr>
            <a:t>.</a:t>
          </a:r>
        </a:p>
      </dgm:t>
    </dgm:pt>
    <dgm:pt modelId="{05677166-0638-BF4E-8812-CD2392079419}">
      <dgm:prSet phldrT="[Text]"/>
      <dgm:spPr/>
      <dgm:t>
        <a:bodyPr/>
        <a:lstStyle/>
        <a:p>
          <a:r>
            <a:rPr lang="en-US" dirty="0">
              <a:solidFill>
                <a:srgbClr val="FFFFFF"/>
              </a:solidFill>
            </a:rPr>
            <a:t>.</a:t>
          </a:r>
        </a:p>
      </dgm:t>
    </dgm:pt>
    <dgm:pt modelId="{B35A9902-5C89-4B42-B025-AED45C966B96}" type="sibTrans" cxnId="{05BCEE0D-F837-EA40-9ADB-2DD5714DF89A}">
      <dgm:prSet/>
      <dgm:spPr/>
      <dgm:t>
        <a:bodyPr/>
        <a:lstStyle/>
        <a:p>
          <a:endParaRPr lang="en-US"/>
        </a:p>
      </dgm:t>
    </dgm:pt>
    <dgm:pt modelId="{B9432125-DF7C-5E40-B05F-CF20CF088154}" type="parTrans" cxnId="{05BCEE0D-F837-EA40-9ADB-2DD5714DF89A}">
      <dgm:prSet/>
      <dgm:spPr/>
      <dgm:t>
        <a:bodyPr/>
        <a:lstStyle/>
        <a:p>
          <a:endParaRPr lang="en-US"/>
        </a:p>
      </dgm:t>
    </dgm:pt>
    <dgm:pt modelId="{1A36BBFF-573B-EB4D-89EE-CA052CDA323D}">
      <dgm:prSet phldrT="[Text]"/>
      <dgm:spPr/>
      <dgm:t>
        <a:bodyPr/>
        <a:lstStyle/>
        <a:p>
          <a:r>
            <a:rPr lang="en-US" dirty="0">
              <a:solidFill>
                <a:srgbClr val="FFFFFF"/>
              </a:solidFill>
            </a:rPr>
            <a:t>.</a:t>
          </a:r>
        </a:p>
      </dgm:t>
    </dgm:pt>
    <dgm:pt modelId="{FD3B647F-8A04-0B48-BA4A-3DD385DE39E0}">
      <dgm:prSet phldrT="[Text]"/>
      <dgm:spPr/>
      <dgm:t>
        <a:bodyPr/>
        <a:lstStyle/>
        <a:p>
          <a:r>
            <a:rPr lang="en-US" dirty="0">
              <a:solidFill>
                <a:srgbClr val="FFFFFF"/>
              </a:solidFill>
            </a:rPr>
            <a:t>.</a:t>
          </a:r>
        </a:p>
      </dgm:t>
    </dgm:pt>
    <dgm:pt modelId="{1CF8B65F-7274-6146-A9A6-EF5C89E0AB13}">
      <dgm:prSet phldrT="[Text]"/>
      <dgm:spPr/>
      <dgm:t>
        <a:bodyPr/>
        <a:lstStyle/>
        <a:p>
          <a:r>
            <a:rPr lang="en-US" dirty="0">
              <a:solidFill>
                <a:srgbClr val="FFFFFF"/>
              </a:solidFill>
            </a:rPr>
            <a:t>.</a:t>
          </a:r>
        </a:p>
      </dgm:t>
    </dgm:pt>
    <dgm:pt modelId="{1548960A-40DE-CE40-89CD-DEE456532EBB}" type="sibTrans" cxnId="{EE8977A3-741C-0546-984B-0F3F104B186D}">
      <dgm:prSet/>
      <dgm:spPr/>
      <dgm:t>
        <a:bodyPr/>
        <a:lstStyle/>
        <a:p>
          <a:endParaRPr lang="en-US"/>
        </a:p>
      </dgm:t>
    </dgm:pt>
    <dgm:pt modelId="{0CF84520-B74A-A940-A7FF-5F8800522441}" type="parTrans" cxnId="{EE8977A3-741C-0546-984B-0F3F104B186D}">
      <dgm:prSet/>
      <dgm:spPr/>
      <dgm:t>
        <a:bodyPr/>
        <a:lstStyle/>
        <a:p>
          <a:endParaRPr lang="en-US"/>
        </a:p>
      </dgm:t>
    </dgm:pt>
    <dgm:pt modelId="{C9F2B53B-886C-E346-890E-E5D428361239}" type="sibTrans" cxnId="{804B169F-A569-D742-AAA0-233A33E24FF7}">
      <dgm:prSet/>
      <dgm:spPr/>
      <dgm:t>
        <a:bodyPr/>
        <a:lstStyle/>
        <a:p>
          <a:endParaRPr lang="en-US"/>
        </a:p>
      </dgm:t>
    </dgm:pt>
    <dgm:pt modelId="{04177177-B147-D346-B8DB-6EBB355ED64D}" type="parTrans" cxnId="{804B169F-A569-D742-AAA0-233A33E24FF7}">
      <dgm:prSet/>
      <dgm:spPr/>
      <dgm:t>
        <a:bodyPr/>
        <a:lstStyle/>
        <a:p>
          <a:endParaRPr lang="en-US"/>
        </a:p>
      </dgm:t>
    </dgm:pt>
    <dgm:pt modelId="{54C7855F-1DF7-CC4C-B0E9-09BAEB0FD8AB}">
      <dgm:prSet phldrT="[Text]"/>
      <dgm:spPr/>
      <dgm:t>
        <a:bodyPr/>
        <a:lstStyle/>
        <a:p>
          <a:r>
            <a:rPr lang="en-US" dirty="0">
              <a:solidFill>
                <a:srgbClr val="FFFFFF"/>
              </a:solidFill>
            </a:rPr>
            <a:t>.</a:t>
          </a:r>
        </a:p>
      </dgm:t>
    </dgm:pt>
    <dgm:pt modelId="{4FD61B76-89FC-CE4A-8EB4-988AC5FE959A}" type="sibTrans" cxnId="{E91DB944-02CE-5544-81D7-AF2AF522A33B}">
      <dgm:prSet/>
      <dgm:spPr/>
      <dgm:t>
        <a:bodyPr/>
        <a:lstStyle/>
        <a:p>
          <a:endParaRPr lang="en-US"/>
        </a:p>
      </dgm:t>
    </dgm:pt>
    <dgm:pt modelId="{871485E0-3FFF-D347-97B3-D3E32FDFD0CC}" type="parTrans" cxnId="{E91DB944-02CE-5544-81D7-AF2AF522A33B}">
      <dgm:prSet/>
      <dgm:spPr/>
      <dgm:t>
        <a:bodyPr/>
        <a:lstStyle/>
        <a:p>
          <a:endParaRPr lang="en-US"/>
        </a:p>
      </dgm:t>
    </dgm:pt>
    <dgm:pt modelId="{0D7FB475-61C9-7549-9865-FBCDF1D291DA}" type="sibTrans" cxnId="{90BEC8E6-FA81-7546-BAC9-72BD8F0C8E7D}">
      <dgm:prSet/>
      <dgm:spPr/>
      <dgm:t>
        <a:bodyPr/>
        <a:lstStyle/>
        <a:p>
          <a:endParaRPr lang="en-US"/>
        </a:p>
      </dgm:t>
    </dgm:pt>
    <dgm:pt modelId="{43F7607E-542D-0F43-B5F5-F9E2E0CD57E8}" type="parTrans" cxnId="{90BEC8E6-FA81-7546-BAC9-72BD8F0C8E7D}">
      <dgm:prSet/>
      <dgm:spPr/>
      <dgm:t>
        <a:bodyPr/>
        <a:lstStyle/>
        <a:p>
          <a:endParaRPr lang="en-US"/>
        </a:p>
      </dgm:t>
    </dgm:pt>
    <dgm:pt modelId="{A9956423-B097-634D-9EC7-109188D7E7DA}" type="sibTrans" cxnId="{82E4C55D-0542-EA46-9EAA-C231ECF96178}">
      <dgm:prSet/>
      <dgm:spPr/>
      <dgm:t>
        <a:bodyPr/>
        <a:lstStyle/>
        <a:p>
          <a:endParaRPr lang="en-US"/>
        </a:p>
      </dgm:t>
    </dgm:pt>
    <dgm:pt modelId="{56B76DB6-3524-A749-92AB-795B3ADB0BEC}" type="parTrans" cxnId="{82E4C55D-0542-EA46-9EAA-C231ECF96178}">
      <dgm:prSet/>
      <dgm:spPr/>
      <dgm:t>
        <a:bodyPr/>
        <a:lstStyle/>
        <a:p>
          <a:endParaRPr lang="en-US"/>
        </a:p>
      </dgm:t>
    </dgm:pt>
    <dgm:pt modelId="{F9425F24-AF97-C541-B690-04AEB41EE315}" type="pres">
      <dgm:prSet presAssocID="{867BFE0E-4029-9E49-B9E3-2A2D33BBED0E}" presName="hierChild1" presStyleCnt="0">
        <dgm:presLayoutVars>
          <dgm:chPref val="1"/>
          <dgm:dir/>
          <dgm:animOne val="branch"/>
          <dgm:animLvl val="lvl"/>
          <dgm:resizeHandles/>
        </dgm:presLayoutVars>
      </dgm:prSet>
      <dgm:spPr/>
      <dgm:t>
        <a:bodyPr/>
        <a:lstStyle/>
        <a:p>
          <a:endParaRPr lang="en-US"/>
        </a:p>
      </dgm:t>
    </dgm:pt>
    <dgm:pt modelId="{E270360E-5BBE-594B-9573-38813ECDC64A}" type="pres">
      <dgm:prSet presAssocID="{54C7855F-1DF7-CC4C-B0E9-09BAEB0FD8AB}" presName="hierRoot1" presStyleCnt="0"/>
      <dgm:spPr/>
    </dgm:pt>
    <dgm:pt modelId="{D6292D7B-26DE-424D-9217-D3EA0323E80A}" type="pres">
      <dgm:prSet presAssocID="{54C7855F-1DF7-CC4C-B0E9-09BAEB0FD8AB}" presName="composite" presStyleCnt="0"/>
      <dgm:spPr/>
    </dgm:pt>
    <dgm:pt modelId="{A9D18C46-C966-EB47-941B-12AB867A39FC}" type="pres">
      <dgm:prSet presAssocID="{54C7855F-1DF7-CC4C-B0E9-09BAEB0FD8AB}" presName="image" presStyleLbl="node0" presStyleIdx="0" presStyleCnt="1" custScaleX="153438" custScaleY="136898"/>
      <dgm:spPr>
        <a:blipFill rotWithShape="1">
          <a:blip xmlns:r="http://schemas.openxmlformats.org/officeDocument/2006/relationships" r:embed="rId1" cstate="email">
            <a:extLst>
              <a:ext uri="{28A0092B-C50C-407E-A947-70E740481C1C}">
                <a14:useLocalDpi xmlns:a14="http://schemas.microsoft.com/office/drawing/2010/main"/>
              </a:ext>
            </a:extLst>
          </a:blip>
          <a:stretch>
            <a:fillRect/>
          </a:stretch>
        </a:blipFill>
      </dgm:spPr>
      <dgm:t>
        <a:bodyPr/>
        <a:lstStyle/>
        <a:p>
          <a:endParaRPr lang="en-US"/>
        </a:p>
      </dgm:t>
      <dgm:extLst>
        <a:ext uri="{E40237B7-FDA0-4F09-8148-C483321AD2D9}">
          <dgm14:cNvPr xmlns:dgm14="http://schemas.microsoft.com/office/drawing/2010/diagram" id="0" name="" descr="Construction worker" title="Graphic"/>
        </a:ext>
      </dgm:extLst>
    </dgm:pt>
    <dgm:pt modelId="{42D8287E-9D53-9745-A884-4D64B3524562}" type="pres">
      <dgm:prSet presAssocID="{54C7855F-1DF7-CC4C-B0E9-09BAEB0FD8AB}" presName="text" presStyleLbl="revTx" presStyleIdx="0" presStyleCnt="6">
        <dgm:presLayoutVars>
          <dgm:chPref val="3"/>
        </dgm:presLayoutVars>
      </dgm:prSet>
      <dgm:spPr/>
      <dgm:t>
        <a:bodyPr/>
        <a:lstStyle/>
        <a:p>
          <a:endParaRPr lang="en-US"/>
        </a:p>
      </dgm:t>
    </dgm:pt>
    <dgm:pt modelId="{0127BD44-FE47-D34C-88E1-78C8BB1CAA3E}" type="pres">
      <dgm:prSet presAssocID="{54C7855F-1DF7-CC4C-B0E9-09BAEB0FD8AB}" presName="hierChild2" presStyleCnt="0"/>
      <dgm:spPr/>
    </dgm:pt>
    <dgm:pt modelId="{06D9D55C-7A47-2345-A84A-038194B3AD86}" type="pres">
      <dgm:prSet presAssocID="{56B76DB6-3524-A749-92AB-795B3ADB0BEC}" presName="Name10" presStyleLbl="parChTrans1D2" presStyleIdx="0" presStyleCnt="2"/>
      <dgm:spPr/>
      <dgm:t>
        <a:bodyPr/>
        <a:lstStyle/>
        <a:p>
          <a:endParaRPr lang="en-US"/>
        </a:p>
      </dgm:t>
    </dgm:pt>
    <dgm:pt modelId="{0C076132-8B30-C942-88D9-1CAD8DB31850}" type="pres">
      <dgm:prSet presAssocID="{1CF8B65F-7274-6146-A9A6-EF5C89E0AB13}" presName="hierRoot2" presStyleCnt="0"/>
      <dgm:spPr/>
    </dgm:pt>
    <dgm:pt modelId="{2E16DC0E-E62A-3F46-8C6A-91DCCD5BBD45}" type="pres">
      <dgm:prSet presAssocID="{1CF8B65F-7274-6146-A9A6-EF5C89E0AB13}" presName="composite2" presStyleCnt="0"/>
      <dgm:spPr/>
    </dgm:pt>
    <dgm:pt modelId="{06D97522-C370-6E49-967E-F785C981CCD1}" type="pres">
      <dgm:prSet presAssocID="{1CF8B65F-7274-6146-A9A6-EF5C89E0AB13}" presName="image2" presStyleLbl="node2" presStyleIdx="0" presStyleCnt="2" custScaleX="153438" custScaleY="136898"/>
      <dgm:spPr>
        <a:blipFill rotWithShape="1">
          <a:blip xmlns:r="http://schemas.openxmlformats.org/officeDocument/2006/relationships" r:embed="rId2" cstate="email">
            <a:extLst>
              <a:ext uri="{28A0092B-C50C-407E-A947-70E740481C1C}">
                <a14:useLocalDpi xmlns:a14="http://schemas.microsoft.com/office/drawing/2010/main"/>
              </a:ext>
            </a:extLst>
          </a:blip>
          <a:stretch>
            <a:fillRect/>
          </a:stretch>
        </a:blipFill>
      </dgm:spPr>
      <dgm:t>
        <a:bodyPr/>
        <a:lstStyle/>
        <a:p>
          <a:endParaRPr lang="en-US"/>
        </a:p>
      </dgm:t>
      <dgm:extLst>
        <a:ext uri="{E40237B7-FDA0-4F09-8148-C483321AD2D9}">
          <dgm14:cNvPr xmlns:dgm14="http://schemas.microsoft.com/office/drawing/2010/diagram" id="0" name="" descr="Construction worker" title="Graphic"/>
        </a:ext>
      </dgm:extLst>
    </dgm:pt>
    <dgm:pt modelId="{B1479A8F-8FB7-1A4D-ABC5-DC98B4114D05}" type="pres">
      <dgm:prSet presAssocID="{1CF8B65F-7274-6146-A9A6-EF5C89E0AB13}" presName="text2" presStyleLbl="revTx" presStyleIdx="1" presStyleCnt="6">
        <dgm:presLayoutVars>
          <dgm:chPref val="3"/>
        </dgm:presLayoutVars>
      </dgm:prSet>
      <dgm:spPr/>
      <dgm:t>
        <a:bodyPr/>
        <a:lstStyle/>
        <a:p>
          <a:endParaRPr lang="en-US"/>
        </a:p>
      </dgm:t>
    </dgm:pt>
    <dgm:pt modelId="{BC3E2A57-D9D1-E544-96CC-05C7823A8D06}" type="pres">
      <dgm:prSet presAssocID="{1CF8B65F-7274-6146-A9A6-EF5C89E0AB13}" presName="hierChild3" presStyleCnt="0"/>
      <dgm:spPr/>
    </dgm:pt>
    <dgm:pt modelId="{9BCA6225-2C22-1B47-B294-3D30C7E54C79}" type="pres">
      <dgm:prSet presAssocID="{04177177-B147-D346-B8DB-6EBB355ED64D}" presName="Name17" presStyleLbl="parChTrans1D3" presStyleIdx="0" presStyleCnt="3"/>
      <dgm:spPr/>
      <dgm:t>
        <a:bodyPr/>
        <a:lstStyle/>
        <a:p>
          <a:endParaRPr lang="en-US"/>
        </a:p>
      </dgm:t>
    </dgm:pt>
    <dgm:pt modelId="{51602459-9013-6B42-AC19-2C6D2CC2B396}" type="pres">
      <dgm:prSet presAssocID="{FD3B647F-8A04-0B48-BA4A-3DD385DE39E0}" presName="hierRoot3" presStyleCnt="0"/>
      <dgm:spPr/>
    </dgm:pt>
    <dgm:pt modelId="{8BE2CF9A-5C6B-F043-8F49-755958B86D65}" type="pres">
      <dgm:prSet presAssocID="{FD3B647F-8A04-0B48-BA4A-3DD385DE39E0}" presName="composite3" presStyleCnt="0"/>
      <dgm:spPr/>
    </dgm:pt>
    <dgm:pt modelId="{03C2A134-C170-4B4F-BABC-0841520ADE99}" type="pres">
      <dgm:prSet presAssocID="{FD3B647F-8A04-0B48-BA4A-3DD385DE39E0}" presName="image3" presStyleLbl="node3" presStyleIdx="0" presStyleCnt="3" custScaleX="153438" custScaleY="136898"/>
      <dgm:spPr>
        <a:blipFill rotWithShape="1">
          <a:blip xmlns:r="http://schemas.openxmlformats.org/officeDocument/2006/relationships" r:embed="rId3" cstate="email">
            <a:extLst>
              <a:ext uri="{28A0092B-C50C-407E-A947-70E740481C1C}">
                <a14:useLocalDpi xmlns:a14="http://schemas.microsoft.com/office/drawing/2010/main"/>
              </a:ext>
            </a:extLst>
          </a:blip>
          <a:stretch>
            <a:fillRect/>
          </a:stretch>
        </a:blipFill>
      </dgm:spPr>
      <dgm:t>
        <a:bodyPr/>
        <a:lstStyle/>
        <a:p>
          <a:endParaRPr lang="en-US"/>
        </a:p>
      </dgm:t>
      <dgm:extLst>
        <a:ext uri="{E40237B7-FDA0-4F09-8148-C483321AD2D9}">
          <dgm14:cNvPr xmlns:dgm14="http://schemas.microsoft.com/office/drawing/2010/diagram" id="0" name="" descr="Construction worker" title="Graphic"/>
        </a:ext>
      </dgm:extLst>
    </dgm:pt>
    <dgm:pt modelId="{FA765572-679D-5640-A141-A090A26D4D58}" type="pres">
      <dgm:prSet presAssocID="{FD3B647F-8A04-0B48-BA4A-3DD385DE39E0}" presName="text3" presStyleLbl="revTx" presStyleIdx="2" presStyleCnt="6">
        <dgm:presLayoutVars>
          <dgm:chPref val="3"/>
        </dgm:presLayoutVars>
      </dgm:prSet>
      <dgm:spPr/>
      <dgm:t>
        <a:bodyPr/>
        <a:lstStyle/>
        <a:p>
          <a:endParaRPr lang="en-US"/>
        </a:p>
      </dgm:t>
    </dgm:pt>
    <dgm:pt modelId="{AA1FFB1C-CD38-604A-BB3B-C1BBA926E052}" type="pres">
      <dgm:prSet presAssocID="{FD3B647F-8A04-0B48-BA4A-3DD385DE39E0}" presName="hierChild4" presStyleCnt="0"/>
      <dgm:spPr/>
    </dgm:pt>
    <dgm:pt modelId="{46FAE2D9-6400-304D-A85D-97E21385CD65}" type="pres">
      <dgm:prSet presAssocID="{0CF84520-B74A-A940-A7FF-5F8800522441}" presName="Name17" presStyleLbl="parChTrans1D3" presStyleIdx="1" presStyleCnt="3"/>
      <dgm:spPr/>
      <dgm:t>
        <a:bodyPr/>
        <a:lstStyle/>
        <a:p>
          <a:endParaRPr lang="en-US"/>
        </a:p>
      </dgm:t>
    </dgm:pt>
    <dgm:pt modelId="{7A9B23D6-6091-1A4C-892D-826772DD1339}" type="pres">
      <dgm:prSet presAssocID="{1A36BBFF-573B-EB4D-89EE-CA052CDA323D}" presName="hierRoot3" presStyleCnt="0"/>
      <dgm:spPr/>
    </dgm:pt>
    <dgm:pt modelId="{BD1F0B01-676A-EA4C-A73E-0620DCFDBE85}" type="pres">
      <dgm:prSet presAssocID="{1A36BBFF-573B-EB4D-89EE-CA052CDA323D}" presName="composite3" presStyleCnt="0"/>
      <dgm:spPr/>
    </dgm:pt>
    <dgm:pt modelId="{1A5F7B8C-A0F1-9848-A5AA-AD821869E8EB}" type="pres">
      <dgm:prSet presAssocID="{1A36BBFF-573B-EB4D-89EE-CA052CDA323D}" presName="image3" presStyleLbl="node3" presStyleIdx="1" presStyleCnt="3" custScaleX="153438" custScaleY="136898"/>
      <dgm:spPr>
        <a:blipFill rotWithShape="1">
          <a:blip xmlns:r="http://schemas.openxmlformats.org/officeDocument/2006/relationships" r:embed="rId4" cstate="email">
            <a:extLst>
              <a:ext uri="{28A0092B-C50C-407E-A947-70E740481C1C}">
                <a14:useLocalDpi xmlns:a14="http://schemas.microsoft.com/office/drawing/2010/main"/>
              </a:ext>
            </a:extLst>
          </a:blip>
          <a:stretch>
            <a:fillRect/>
          </a:stretch>
        </a:blipFill>
      </dgm:spPr>
      <dgm:t>
        <a:bodyPr/>
        <a:lstStyle/>
        <a:p>
          <a:endParaRPr lang="en-US"/>
        </a:p>
      </dgm:t>
      <dgm:extLst>
        <a:ext uri="{E40237B7-FDA0-4F09-8148-C483321AD2D9}">
          <dgm14:cNvPr xmlns:dgm14="http://schemas.microsoft.com/office/drawing/2010/diagram" id="0" name="" descr="Construction worker" title="Graphic"/>
        </a:ext>
      </dgm:extLst>
    </dgm:pt>
    <dgm:pt modelId="{742F21D1-A80E-C248-AD93-EE28759B47CD}" type="pres">
      <dgm:prSet presAssocID="{1A36BBFF-573B-EB4D-89EE-CA052CDA323D}" presName="text3" presStyleLbl="revTx" presStyleIdx="3" presStyleCnt="6">
        <dgm:presLayoutVars>
          <dgm:chPref val="3"/>
        </dgm:presLayoutVars>
      </dgm:prSet>
      <dgm:spPr/>
      <dgm:t>
        <a:bodyPr/>
        <a:lstStyle/>
        <a:p>
          <a:endParaRPr lang="en-US"/>
        </a:p>
      </dgm:t>
    </dgm:pt>
    <dgm:pt modelId="{E22282C1-8004-6B47-B9E0-8341564BF765}" type="pres">
      <dgm:prSet presAssocID="{1A36BBFF-573B-EB4D-89EE-CA052CDA323D}" presName="hierChild4" presStyleCnt="0"/>
      <dgm:spPr/>
    </dgm:pt>
    <dgm:pt modelId="{D033303C-8F92-8C4B-B139-57786D76D838}" type="pres">
      <dgm:prSet presAssocID="{43F7607E-542D-0F43-B5F5-F9E2E0CD57E8}" presName="Name10" presStyleLbl="parChTrans1D2" presStyleIdx="1" presStyleCnt="2"/>
      <dgm:spPr/>
      <dgm:t>
        <a:bodyPr/>
        <a:lstStyle/>
        <a:p>
          <a:endParaRPr lang="en-US"/>
        </a:p>
      </dgm:t>
    </dgm:pt>
    <dgm:pt modelId="{8E2682BF-8396-F84B-B93B-9B80BFFC2DA5}" type="pres">
      <dgm:prSet presAssocID="{05677166-0638-BF4E-8812-CD2392079419}" presName="hierRoot2" presStyleCnt="0"/>
      <dgm:spPr/>
    </dgm:pt>
    <dgm:pt modelId="{A13B3B40-CC8C-074F-84AB-CE318217611A}" type="pres">
      <dgm:prSet presAssocID="{05677166-0638-BF4E-8812-CD2392079419}" presName="composite2" presStyleCnt="0"/>
      <dgm:spPr/>
    </dgm:pt>
    <dgm:pt modelId="{838E469C-B239-6840-B795-3233721E1529}" type="pres">
      <dgm:prSet presAssocID="{05677166-0638-BF4E-8812-CD2392079419}" presName="image2" presStyleLbl="node2" presStyleIdx="1" presStyleCnt="2" custScaleX="153438" custScaleY="136898"/>
      <dgm:spPr>
        <a:blipFill rotWithShape="1">
          <a:blip xmlns:r="http://schemas.openxmlformats.org/officeDocument/2006/relationships" r:embed="rId5" cstate="email">
            <a:extLst>
              <a:ext uri="{28A0092B-C50C-407E-A947-70E740481C1C}">
                <a14:useLocalDpi xmlns:a14="http://schemas.microsoft.com/office/drawing/2010/main"/>
              </a:ext>
            </a:extLst>
          </a:blip>
          <a:stretch>
            <a:fillRect/>
          </a:stretch>
        </a:blipFill>
      </dgm:spPr>
      <dgm:t>
        <a:bodyPr/>
        <a:lstStyle/>
        <a:p>
          <a:endParaRPr lang="en-US"/>
        </a:p>
      </dgm:t>
      <dgm:extLst>
        <a:ext uri="{E40237B7-FDA0-4F09-8148-C483321AD2D9}">
          <dgm14:cNvPr xmlns:dgm14="http://schemas.microsoft.com/office/drawing/2010/diagram" id="0" name="" descr="Construction worker" title="Graphic"/>
        </a:ext>
      </dgm:extLst>
    </dgm:pt>
    <dgm:pt modelId="{4CCAB2FA-8C8E-EC43-92B7-25AE85BE94C3}" type="pres">
      <dgm:prSet presAssocID="{05677166-0638-BF4E-8812-CD2392079419}" presName="text2" presStyleLbl="revTx" presStyleIdx="4" presStyleCnt="6">
        <dgm:presLayoutVars>
          <dgm:chPref val="3"/>
        </dgm:presLayoutVars>
      </dgm:prSet>
      <dgm:spPr/>
      <dgm:t>
        <a:bodyPr/>
        <a:lstStyle/>
        <a:p>
          <a:endParaRPr lang="en-US"/>
        </a:p>
      </dgm:t>
    </dgm:pt>
    <dgm:pt modelId="{2EE3C10A-87B0-274D-9D90-9C28A4CF110A}" type="pres">
      <dgm:prSet presAssocID="{05677166-0638-BF4E-8812-CD2392079419}" presName="hierChild3" presStyleCnt="0"/>
      <dgm:spPr/>
    </dgm:pt>
    <dgm:pt modelId="{2F954422-A574-AC4C-8C1B-9B9BFC0415F0}" type="pres">
      <dgm:prSet presAssocID="{B9432125-DF7C-5E40-B05F-CF20CF088154}" presName="Name17" presStyleLbl="parChTrans1D3" presStyleIdx="2" presStyleCnt="3"/>
      <dgm:spPr/>
      <dgm:t>
        <a:bodyPr/>
        <a:lstStyle/>
        <a:p>
          <a:endParaRPr lang="en-US"/>
        </a:p>
      </dgm:t>
    </dgm:pt>
    <dgm:pt modelId="{A117E5DC-E7D1-5A42-B244-9FC96E0A88D4}" type="pres">
      <dgm:prSet presAssocID="{8E12E437-0DEF-8C44-A39E-1AE46CFB47A0}" presName="hierRoot3" presStyleCnt="0"/>
      <dgm:spPr/>
    </dgm:pt>
    <dgm:pt modelId="{47BEED77-4F99-2246-BE17-F466A044C6CB}" type="pres">
      <dgm:prSet presAssocID="{8E12E437-0DEF-8C44-A39E-1AE46CFB47A0}" presName="composite3" presStyleCnt="0"/>
      <dgm:spPr/>
    </dgm:pt>
    <dgm:pt modelId="{455A87F4-68B9-D248-84DA-C4CF784BA3BC}" type="pres">
      <dgm:prSet presAssocID="{8E12E437-0DEF-8C44-A39E-1AE46CFB47A0}" presName="image3" presStyleLbl="node3" presStyleIdx="2" presStyleCnt="3" custScaleX="153438" custScaleY="136898"/>
      <dgm:spPr>
        <a:blipFill rotWithShape="1">
          <a:blip xmlns:r="http://schemas.openxmlformats.org/officeDocument/2006/relationships" r:embed="rId6" cstate="email">
            <a:extLst>
              <a:ext uri="{28A0092B-C50C-407E-A947-70E740481C1C}">
                <a14:useLocalDpi xmlns:a14="http://schemas.microsoft.com/office/drawing/2010/main"/>
              </a:ext>
            </a:extLst>
          </a:blip>
          <a:stretch>
            <a:fillRect/>
          </a:stretch>
        </a:blipFill>
      </dgm:spPr>
      <dgm:t>
        <a:bodyPr/>
        <a:lstStyle/>
        <a:p>
          <a:endParaRPr lang="en-US"/>
        </a:p>
      </dgm:t>
      <dgm:extLst>
        <a:ext uri="{E40237B7-FDA0-4F09-8148-C483321AD2D9}">
          <dgm14:cNvPr xmlns:dgm14="http://schemas.microsoft.com/office/drawing/2010/diagram" id="0" name="" descr="Construction worker" title="Graphic"/>
        </a:ext>
      </dgm:extLst>
    </dgm:pt>
    <dgm:pt modelId="{81568823-35A2-8D47-A012-2C7CED5AFABB}" type="pres">
      <dgm:prSet presAssocID="{8E12E437-0DEF-8C44-A39E-1AE46CFB47A0}" presName="text3" presStyleLbl="revTx" presStyleIdx="5" presStyleCnt="6">
        <dgm:presLayoutVars>
          <dgm:chPref val="3"/>
        </dgm:presLayoutVars>
      </dgm:prSet>
      <dgm:spPr/>
      <dgm:t>
        <a:bodyPr/>
        <a:lstStyle/>
        <a:p>
          <a:endParaRPr lang="en-US"/>
        </a:p>
      </dgm:t>
    </dgm:pt>
    <dgm:pt modelId="{5754B8BD-30C5-9C45-82DC-E384D9849571}" type="pres">
      <dgm:prSet presAssocID="{8E12E437-0DEF-8C44-A39E-1AE46CFB47A0}" presName="hierChild4" presStyleCnt="0"/>
      <dgm:spPr/>
    </dgm:pt>
  </dgm:ptLst>
  <dgm:cxnLst>
    <dgm:cxn modelId="{90BEC8E6-FA81-7546-BAC9-72BD8F0C8E7D}" srcId="{54C7855F-1DF7-CC4C-B0E9-09BAEB0FD8AB}" destId="{05677166-0638-BF4E-8812-CD2392079419}" srcOrd="1" destOrd="0" parTransId="{43F7607E-542D-0F43-B5F5-F9E2E0CD57E8}" sibTransId="{0D7FB475-61C9-7549-9865-FBCDF1D291DA}"/>
    <dgm:cxn modelId="{FAFF7BBD-0BCE-4565-BC79-67971C743279}" type="presOf" srcId="{04177177-B147-D346-B8DB-6EBB355ED64D}" destId="{9BCA6225-2C22-1B47-B294-3D30C7E54C79}" srcOrd="0" destOrd="0" presId="urn:microsoft.com/office/officeart/2009/layout/CirclePictureHierarchy"/>
    <dgm:cxn modelId="{804B169F-A569-D742-AAA0-233A33E24FF7}" srcId="{1CF8B65F-7274-6146-A9A6-EF5C89E0AB13}" destId="{FD3B647F-8A04-0B48-BA4A-3DD385DE39E0}" srcOrd="0" destOrd="0" parTransId="{04177177-B147-D346-B8DB-6EBB355ED64D}" sibTransId="{C9F2B53B-886C-E346-890E-E5D428361239}"/>
    <dgm:cxn modelId="{20CC6900-98A7-4750-B830-BD75E3632B47}" type="presOf" srcId="{8E12E437-0DEF-8C44-A39E-1AE46CFB47A0}" destId="{81568823-35A2-8D47-A012-2C7CED5AFABB}" srcOrd="0" destOrd="0" presId="urn:microsoft.com/office/officeart/2009/layout/CirclePictureHierarchy"/>
    <dgm:cxn modelId="{05BCEE0D-F837-EA40-9ADB-2DD5714DF89A}" srcId="{05677166-0638-BF4E-8812-CD2392079419}" destId="{8E12E437-0DEF-8C44-A39E-1AE46CFB47A0}" srcOrd="0" destOrd="0" parTransId="{B9432125-DF7C-5E40-B05F-CF20CF088154}" sibTransId="{B35A9902-5C89-4B42-B025-AED45C966B96}"/>
    <dgm:cxn modelId="{82E4C55D-0542-EA46-9EAA-C231ECF96178}" srcId="{54C7855F-1DF7-CC4C-B0E9-09BAEB0FD8AB}" destId="{1CF8B65F-7274-6146-A9A6-EF5C89E0AB13}" srcOrd="0" destOrd="0" parTransId="{56B76DB6-3524-A749-92AB-795B3ADB0BEC}" sibTransId="{A9956423-B097-634D-9EC7-109188D7E7DA}"/>
    <dgm:cxn modelId="{E91DB944-02CE-5544-81D7-AF2AF522A33B}" srcId="{867BFE0E-4029-9E49-B9E3-2A2D33BBED0E}" destId="{54C7855F-1DF7-CC4C-B0E9-09BAEB0FD8AB}" srcOrd="0" destOrd="0" parTransId="{871485E0-3FFF-D347-97B3-D3E32FDFD0CC}" sibTransId="{4FD61B76-89FC-CE4A-8EB4-988AC5FE959A}"/>
    <dgm:cxn modelId="{E5FA7812-0D1D-4CC2-BDAE-BD901F2EE842}" type="presOf" srcId="{56B76DB6-3524-A749-92AB-795B3ADB0BEC}" destId="{06D9D55C-7A47-2345-A84A-038194B3AD86}" srcOrd="0" destOrd="0" presId="urn:microsoft.com/office/officeart/2009/layout/CirclePictureHierarchy"/>
    <dgm:cxn modelId="{BD9C970A-AEA4-405E-AF16-FA35F4E14EB1}" type="presOf" srcId="{0CF84520-B74A-A940-A7FF-5F8800522441}" destId="{46FAE2D9-6400-304D-A85D-97E21385CD65}" srcOrd="0" destOrd="0" presId="urn:microsoft.com/office/officeart/2009/layout/CirclePictureHierarchy"/>
    <dgm:cxn modelId="{EE8977A3-741C-0546-984B-0F3F104B186D}" srcId="{1CF8B65F-7274-6146-A9A6-EF5C89E0AB13}" destId="{1A36BBFF-573B-EB4D-89EE-CA052CDA323D}" srcOrd="1" destOrd="0" parTransId="{0CF84520-B74A-A940-A7FF-5F8800522441}" sibTransId="{1548960A-40DE-CE40-89CD-DEE456532EBB}"/>
    <dgm:cxn modelId="{3489609B-E870-472D-9078-944E37951320}" type="presOf" srcId="{1CF8B65F-7274-6146-A9A6-EF5C89E0AB13}" destId="{B1479A8F-8FB7-1A4D-ABC5-DC98B4114D05}" srcOrd="0" destOrd="0" presId="urn:microsoft.com/office/officeart/2009/layout/CirclePictureHierarchy"/>
    <dgm:cxn modelId="{260EBD23-6ED6-4918-9807-4A7C074BD53C}" type="presOf" srcId="{05677166-0638-BF4E-8812-CD2392079419}" destId="{4CCAB2FA-8C8E-EC43-92B7-25AE85BE94C3}" srcOrd="0" destOrd="0" presId="urn:microsoft.com/office/officeart/2009/layout/CirclePictureHierarchy"/>
    <dgm:cxn modelId="{2F8F276E-86E8-4A10-B3D5-5C2EF2D962AB}" type="presOf" srcId="{FD3B647F-8A04-0B48-BA4A-3DD385DE39E0}" destId="{FA765572-679D-5640-A141-A090A26D4D58}" srcOrd="0" destOrd="0" presId="urn:microsoft.com/office/officeart/2009/layout/CirclePictureHierarchy"/>
    <dgm:cxn modelId="{A4E57674-6626-47DB-A9F7-45ACE9E8E966}" type="presOf" srcId="{B9432125-DF7C-5E40-B05F-CF20CF088154}" destId="{2F954422-A574-AC4C-8C1B-9B9BFC0415F0}" srcOrd="0" destOrd="0" presId="urn:microsoft.com/office/officeart/2009/layout/CirclePictureHierarchy"/>
    <dgm:cxn modelId="{ED657BA9-23C1-4EF2-A1BF-406DBC9DE72F}" type="presOf" srcId="{867BFE0E-4029-9E49-B9E3-2A2D33BBED0E}" destId="{F9425F24-AF97-C541-B690-04AEB41EE315}" srcOrd="0" destOrd="0" presId="urn:microsoft.com/office/officeart/2009/layout/CirclePictureHierarchy"/>
    <dgm:cxn modelId="{3FE350A7-FFEC-4A37-842A-C6B545AA90F2}" type="presOf" srcId="{43F7607E-542D-0F43-B5F5-F9E2E0CD57E8}" destId="{D033303C-8F92-8C4B-B139-57786D76D838}" srcOrd="0" destOrd="0" presId="urn:microsoft.com/office/officeart/2009/layout/CirclePictureHierarchy"/>
    <dgm:cxn modelId="{9AEC23CF-32A1-4904-B48E-FAE3E6057C7C}" type="presOf" srcId="{1A36BBFF-573B-EB4D-89EE-CA052CDA323D}" destId="{742F21D1-A80E-C248-AD93-EE28759B47CD}" srcOrd="0" destOrd="0" presId="urn:microsoft.com/office/officeart/2009/layout/CirclePictureHierarchy"/>
    <dgm:cxn modelId="{6FA8A0A4-1307-4E84-AEA7-F4BA7FEAE13F}" type="presOf" srcId="{54C7855F-1DF7-CC4C-B0E9-09BAEB0FD8AB}" destId="{42D8287E-9D53-9745-A884-4D64B3524562}" srcOrd="0" destOrd="0" presId="urn:microsoft.com/office/officeart/2009/layout/CirclePictureHierarchy"/>
    <dgm:cxn modelId="{0CA5FA8C-145A-4442-A173-F8974EBC2943}" type="presParOf" srcId="{F9425F24-AF97-C541-B690-04AEB41EE315}" destId="{E270360E-5BBE-594B-9573-38813ECDC64A}" srcOrd="0" destOrd="0" presId="urn:microsoft.com/office/officeart/2009/layout/CirclePictureHierarchy"/>
    <dgm:cxn modelId="{976A353F-8DB5-4AB0-8918-A48D2B14BE5E}" type="presParOf" srcId="{E270360E-5BBE-594B-9573-38813ECDC64A}" destId="{D6292D7B-26DE-424D-9217-D3EA0323E80A}" srcOrd="0" destOrd="0" presId="urn:microsoft.com/office/officeart/2009/layout/CirclePictureHierarchy"/>
    <dgm:cxn modelId="{8A750511-E383-46F5-8FE0-46E0EF1EFF66}" type="presParOf" srcId="{D6292D7B-26DE-424D-9217-D3EA0323E80A}" destId="{A9D18C46-C966-EB47-941B-12AB867A39FC}" srcOrd="0" destOrd="0" presId="urn:microsoft.com/office/officeart/2009/layout/CirclePictureHierarchy"/>
    <dgm:cxn modelId="{D1A40480-DCD3-48B7-9CD3-64AA443EFA38}" type="presParOf" srcId="{D6292D7B-26DE-424D-9217-D3EA0323E80A}" destId="{42D8287E-9D53-9745-A884-4D64B3524562}" srcOrd="1" destOrd="0" presId="urn:microsoft.com/office/officeart/2009/layout/CirclePictureHierarchy"/>
    <dgm:cxn modelId="{2BAA413D-1E5E-4E52-A5FB-832EF11731D5}" type="presParOf" srcId="{E270360E-5BBE-594B-9573-38813ECDC64A}" destId="{0127BD44-FE47-D34C-88E1-78C8BB1CAA3E}" srcOrd="1" destOrd="0" presId="urn:microsoft.com/office/officeart/2009/layout/CirclePictureHierarchy"/>
    <dgm:cxn modelId="{CC4286AA-12F3-4C72-B7A7-7BA36E061048}" type="presParOf" srcId="{0127BD44-FE47-D34C-88E1-78C8BB1CAA3E}" destId="{06D9D55C-7A47-2345-A84A-038194B3AD86}" srcOrd="0" destOrd="0" presId="urn:microsoft.com/office/officeart/2009/layout/CirclePictureHierarchy"/>
    <dgm:cxn modelId="{0F50007B-9DFC-4DC2-81A6-F1580D837ED7}" type="presParOf" srcId="{0127BD44-FE47-D34C-88E1-78C8BB1CAA3E}" destId="{0C076132-8B30-C942-88D9-1CAD8DB31850}" srcOrd="1" destOrd="0" presId="urn:microsoft.com/office/officeart/2009/layout/CirclePictureHierarchy"/>
    <dgm:cxn modelId="{8822C653-93F0-404B-BDE2-BD95BA2460F0}" type="presParOf" srcId="{0C076132-8B30-C942-88D9-1CAD8DB31850}" destId="{2E16DC0E-E62A-3F46-8C6A-91DCCD5BBD45}" srcOrd="0" destOrd="0" presId="urn:microsoft.com/office/officeart/2009/layout/CirclePictureHierarchy"/>
    <dgm:cxn modelId="{999C03A5-9E61-491A-B4B9-AE388EB8B774}" type="presParOf" srcId="{2E16DC0E-E62A-3F46-8C6A-91DCCD5BBD45}" destId="{06D97522-C370-6E49-967E-F785C981CCD1}" srcOrd="0" destOrd="0" presId="urn:microsoft.com/office/officeart/2009/layout/CirclePictureHierarchy"/>
    <dgm:cxn modelId="{94FA3B04-B357-481E-959F-EE88364462D8}" type="presParOf" srcId="{2E16DC0E-E62A-3F46-8C6A-91DCCD5BBD45}" destId="{B1479A8F-8FB7-1A4D-ABC5-DC98B4114D05}" srcOrd="1" destOrd="0" presId="urn:microsoft.com/office/officeart/2009/layout/CirclePictureHierarchy"/>
    <dgm:cxn modelId="{62734966-7804-462E-918A-042CCEE899BC}" type="presParOf" srcId="{0C076132-8B30-C942-88D9-1CAD8DB31850}" destId="{BC3E2A57-D9D1-E544-96CC-05C7823A8D06}" srcOrd="1" destOrd="0" presId="urn:microsoft.com/office/officeart/2009/layout/CirclePictureHierarchy"/>
    <dgm:cxn modelId="{C77094D4-157B-4191-8874-C6031710FFA3}" type="presParOf" srcId="{BC3E2A57-D9D1-E544-96CC-05C7823A8D06}" destId="{9BCA6225-2C22-1B47-B294-3D30C7E54C79}" srcOrd="0" destOrd="0" presId="urn:microsoft.com/office/officeart/2009/layout/CirclePictureHierarchy"/>
    <dgm:cxn modelId="{244C90D3-6629-4E48-B0B0-F8754734930F}" type="presParOf" srcId="{BC3E2A57-D9D1-E544-96CC-05C7823A8D06}" destId="{51602459-9013-6B42-AC19-2C6D2CC2B396}" srcOrd="1" destOrd="0" presId="urn:microsoft.com/office/officeart/2009/layout/CirclePictureHierarchy"/>
    <dgm:cxn modelId="{703CDD68-C151-481C-9579-9BC3D5A505DD}" type="presParOf" srcId="{51602459-9013-6B42-AC19-2C6D2CC2B396}" destId="{8BE2CF9A-5C6B-F043-8F49-755958B86D65}" srcOrd="0" destOrd="0" presId="urn:microsoft.com/office/officeart/2009/layout/CirclePictureHierarchy"/>
    <dgm:cxn modelId="{27F4ABAF-B1AA-4D0A-9C74-EB09F62AA44C}" type="presParOf" srcId="{8BE2CF9A-5C6B-F043-8F49-755958B86D65}" destId="{03C2A134-C170-4B4F-BABC-0841520ADE99}" srcOrd="0" destOrd="0" presId="urn:microsoft.com/office/officeart/2009/layout/CirclePictureHierarchy"/>
    <dgm:cxn modelId="{A53BA862-3397-443E-BE82-867BB18F3BE4}" type="presParOf" srcId="{8BE2CF9A-5C6B-F043-8F49-755958B86D65}" destId="{FA765572-679D-5640-A141-A090A26D4D58}" srcOrd="1" destOrd="0" presId="urn:microsoft.com/office/officeart/2009/layout/CirclePictureHierarchy"/>
    <dgm:cxn modelId="{25A18894-7087-4FD1-B68D-386804BF070E}" type="presParOf" srcId="{51602459-9013-6B42-AC19-2C6D2CC2B396}" destId="{AA1FFB1C-CD38-604A-BB3B-C1BBA926E052}" srcOrd="1" destOrd="0" presId="urn:microsoft.com/office/officeart/2009/layout/CirclePictureHierarchy"/>
    <dgm:cxn modelId="{4D2B2D80-30C1-4FAA-9057-C5157405C341}" type="presParOf" srcId="{BC3E2A57-D9D1-E544-96CC-05C7823A8D06}" destId="{46FAE2D9-6400-304D-A85D-97E21385CD65}" srcOrd="2" destOrd="0" presId="urn:microsoft.com/office/officeart/2009/layout/CirclePictureHierarchy"/>
    <dgm:cxn modelId="{6086628E-581C-4824-8E20-D86A19F33675}" type="presParOf" srcId="{BC3E2A57-D9D1-E544-96CC-05C7823A8D06}" destId="{7A9B23D6-6091-1A4C-892D-826772DD1339}" srcOrd="3" destOrd="0" presId="urn:microsoft.com/office/officeart/2009/layout/CirclePictureHierarchy"/>
    <dgm:cxn modelId="{8BD3F336-CD4C-4B9C-B290-054EF332144A}" type="presParOf" srcId="{7A9B23D6-6091-1A4C-892D-826772DD1339}" destId="{BD1F0B01-676A-EA4C-A73E-0620DCFDBE85}" srcOrd="0" destOrd="0" presId="urn:microsoft.com/office/officeart/2009/layout/CirclePictureHierarchy"/>
    <dgm:cxn modelId="{41CDF1EC-2B93-44FD-9A69-FD3B78C72679}" type="presParOf" srcId="{BD1F0B01-676A-EA4C-A73E-0620DCFDBE85}" destId="{1A5F7B8C-A0F1-9848-A5AA-AD821869E8EB}" srcOrd="0" destOrd="0" presId="urn:microsoft.com/office/officeart/2009/layout/CirclePictureHierarchy"/>
    <dgm:cxn modelId="{5EA0B603-C8B8-45A7-A2AC-A0C3134C30A0}" type="presParOf" srcId="{BD1F0B01-676A-EA4C-A73E-0620DCFDBE85}" destId="{742F21D1-A80E-C248-AD93-EE28759B47CD}" srcOrd="1" destOrd="0" presId="urn:microsoft.com/office/officeart/2009/layout/CirclePictureHierarchy"/>
    <dgm:cxn modelId="{F1D1DED8-8A24-4771-B52C-31EC10D7C836}" type="presParOf" srcId="{7A9B23D6-6091-1A4C-892D-826772DD1339}" destId="{E22282C1-8004-6B47-B9E0-8341564BF765}" srcOrd="1" destOrd="0" presId="urn:microsoft.com/office/officeart/2009/layout/CirclePictureHierarchy"/>
    <dgm:cxn modelId="{A5ED5BA8-2592-4640-AEEB-2F0004F1ACC0}" type="presParOf" srcId="{0127BD44-FE47-D34C-88E1-78C8BB1CAA3E}" destId="{D033303C-8F92-8C4B-B139-57786D76D838}" srcOrd="2" destOrd="0" presId="urn:microsoft.com/office/officeart/2009/layout/CirclePictureHierarchy"/>
    <dgm:cxn modelId="{ACBED927-44F8-416C-ABF6-DB67654D24E8}" type="presParOf" srcId="{0127BD44-FE47-D34C-88E1-78C8BB1CAA3E}" destId="{8E2682BF-8396-F84B-B93B-9B80BFFC2DA5}" srcOrd="3" destOrd="0" presId="urn:microsoft.com/office/officeart/2009/layout/CirclePictureHierarchy"/>
    <dgm:cxn modelId="{ED185CB0-C6D7-4E67-876B-C22E3EF8E7F5}" type="presParOf" srcId="{8E2682BF-8396-F84B-B93B-9B80BFFC2DA5}" destId="{A13B3B40-CC8C-074F-84AB-CE318217611A}" srcOrd="0" destOrd="0" presId="urn:microsoft.com/office/officeart/2009/layout/CirclePictureHierarchy"/>
    <dgm:cxn modelId="{F65B2E65-2FA7-4C1A-870C-1D8CB9BD227B}" type="presParOf" srcId="{A13B3B40-CC8C-074F-84AB-CE318217611A}" destId="{838E469C-B239-6840-B795-3233721E1529}" srcOrd="0" destOrd="0" presId="urn:microsoft.com/office/officeart/2009/layout/CirclePictureHierarchy"/>
    <dgm:cxn modelId="{6505A073-6CB8-4F53-84B6-131D83169005}" type="presParOf" srcId="{A13B3B40-CC8C-074F-84AB-CE318217611A}" destId="{4CCAB2FA-8C8E-EC43-92B7-25AE85BE94C3}" srcOrd="1" destOrd="0" presId="urn:microsoft.com/office/officeart/2009/layout/CirclePictureHierarchy"/>
    <dgm:cxn modelId="{ACF9BA1C-1202-40EC-AA70-101213379A94}" type="presParOf" srcId="{8E2682BF-8396-F84B-B93B-9B80BFFC2DA5}" destId="{2EE3C10A-87B0-274D-9D90-9C28A4CF110A}" srcOrd="1" destOrd="0" presId="urn:microsoft.com/office/officeart/2009/layout/CirclePictureHierarchy"/>
    <dgm:cxn modelId="{5E0E6C88-1DD6-47E4-93F9-416E9A5C8795}" type="presParOf" srcId="{2EE3C10A-87B0-274D-9D90-9C28A4CF110A}" destId="{2F954422-A574-AC4C-8C1B-9B9BFC0415F0}" srcOrd="0" destOrd="0" presId="urn:microsoft.com/office/officeart/2009/layout/CirclePictureHierarchy"/>
    <dgm:cxn modelId="{3788E36D-4164-4762-9ACC-A04AABE5BF1F}" type="presParOf" srcId="{2EE3C10A-87B0-274D-9D90-9C28A4CF110A}" destId="{A117E5DC-E7D1-5A42-B244-9FC96E0A88D4}" srcOrd="1" destOrd="0" presId="urn:microsoft.com/office/officeart/2009/layout/CirclePictureHierarchy"/>
    <dgm:cxn modelId="{B9A33907-AFEE-4C3F-AA9D-BF13A8CEE9FD}" type="presParOf" srcId="{A117E5DC-E7D1-5A42-B244-9FC96E0A88D4}" destId="{47BEED77-4F99-2246-BE17-F466A044C6CB}" srcOrd="0" destOrd="0" presId="urn:microsoft.com/office/officeart/2009/layout/CirclePictureHierarchy"/>
    <dgm:cxn modelId="{FED30F08-9652-451F-813A-762C9B7DC74A}" type="presParOf" srcId="{47BEED77-4F99-2246-BE17-F466A044C6CB}" destId="{455A87F4-68B9-D248-84DA-C4CF784BA3BC}" srcOrd="0" destOrd="0" presId="urn:microsoft.com/office/officeart/2009/layout/CirclePictureHierarchy"/>
    <dgm:cxn modelId="{A1E399DF-5531-417D-95A9-6F23E8E1993F}" type="presParOf" srcId="{47BEED77-4F99-2246-BE17-F466A044C6CB}" destId="{81568823-35A2-8D47-A012-2C7CED5AFABB}" srcOrd="1" destOrd="0" presId="urn:microsoft.com/office/officeart/2009/layout/CirclePictureHierarchy"/>
    <dgm:cxn modelId="{CA771368-F663-4262-9E3A-7A57433A74CB}" type="presParOf" srcId="{A117E5DC-E7D1-5A42-B244-9FC96E0A88D4}" destId="{5754B8BD-30C5-9C45-82DC-E384D9849571}" srcOrd="1" destOrd="0" presId="urn:microsoft.com/office/officeart/2009/layout/CirclePictureHierarchy"/>
  </dgm:cxnLst>
  <dgm:bg>
    <a:solidFill>
      <a:schemeClr val="bg1"/>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B64188B-39A7-D74F-BA53-533E7BB78A0C}" type="doc">
      <dgm:prSet loTypeId="urn:microsoft.com/office/officeart/2005/8/layout/vList2" loCatId="" qsTypeId="urn:microsoft.com/office/officeart/2005/8/quickstyle/simple2" qsCatId="simple" csTypeId="urn:microsoft.com/office/officeart/2005/8/colors/colorful5" csCatId="colorful" phldr="1"/>
      <dgm:spPr/>
      <dgm:t>
        <a:bodyPr/>
        <a:lstStyle/>
        <a:p>
          <a:endParaRPr lang="en-US"/>
        </a:p>
      </dgm:t>
    </dgm:pt>
    <dgm:pt modelId="{161318FF-05E4-F347-83A3-CF27AC889876}">
      <dgm:prSet phldrT="[Text]"/>
      <dgm:spPr/>
      <dgm:t>
        <a:bodyPr/>
        <a:lstStyle/>
        <a:p>
          <a:r>
            <a:rPr lang="en-US" b="1" i="0" dirty="0">
              <a:solidFill>
                <a:schemeClr val="tx1"/>
              </a:solidFill>
              <a:latin typeface="Arial" charset="0"/>
              <a:ea typeface="Arial" charset="0"/>
              <a:cs typeface="Arial" charset="0"/>
            </a:rPr>
            <a:t>Roles and Responsibilities need to be established</a:t>
          </a:r>
        </a:p>
      </dgm:t>
    </dgm:pt>
    <dgm:pt modelId="{0B0DD2EC-0884-9F43-BA3F-06E8A3525680}" type="parTrans" cxnId="{1BE7E8B5-2F44-374F-A071-F95FF89EE7C3}">
      <dgm:prSet/>
      <dgm:spPr/>
      <dgm:t>
        <a:bodyPr/>
        <a:lstStyle/>
        <a:p>
          <a:endParaRPr lang="en-US"/>
        </a:p>
      </dgm:t>
    </dgm:pt>
    <dgm:pt modelId="{3F834B8A-2C26-684D-B6B0-513DE2C149F1}" type="sibTrans" cxnId="{1BE7E8B5-2F44-374F-A071-F95FF89EE7C3}">
      <dgm:prSet/>
      <dgm:spPr/>
      <dgm:t>
        <a:bodyPr/>
        <a:lstStyle/>
        <a:p>
          <a:endParaRPr lang="en-US"/>
        </a:p>
      </dgm:t>
    </dgm:pt>
    <dgm:pt modelId="{5DE2BFAD-1A54-084B-A741-56BAC2298C52}">
      <dgm:prSet phldrT="[Text]"/>
      <dgm:spPr/>
      <dgm:t>
        <a:bodyPr/>
        <a:lstStyle/>
        <a:p>
          <a:r>
            <a:rPr lang="en-US" b="1" i="0" dirty="0">
              <a:solidFill>
                <a:schemeClr val="tx1"/>
              </a:solidFill>
              <a:latin typeface="Arial" charset="0"/>
              <a:ea typeface="Arial" charset="0"/>
              <a:cs typeface="Arial" charset="0"/>
            </a:rPr>
            <a:t>Program goals need to be clearly defined</a:t>
          </a:r>
        </a:p>
      </dgm:t>
    </dgm:pt>
    <dgm:pt modelId="{56A05FD1-EE04-B942-901C-F9AAFF50E21B}" type="parTrans" cxnId="{7B6FD967-BFFE-AF49-A8E3-6CFF74141AA4}">
      <dgm:prSet/>
      <dgm:spPr/>
      <dgm:t>
        <a:bodyPr/>
        <a:lstStyle/>
        <a:p>
          <a:endParaRPr lang="en-US"/>
        </a:p>
      </dgm:t>
    </dgm:pt>
    <dgm:pt modelId="{991DE269-E3ED-6343-B02D-80998E704F7C}" type="sibTrans" cxnId="{7B6FD967-BFFE-AF49-A8E3-6CFF74141AA4}">
      <dgm:prSet/>
      <dgm:spPr/>
      <dgm:t>
        <a:bodyPr/>
        <a:lstStyle/>
        <a:p>
          <a:endParaRPr lang="en-US"/>
        </a:p>
      </dgm:t>
    </dgm:pt>
    <dgm:pt modelId="{9F32504C-CB33-4744-9E1C-8F6EA398AE2C}">
      <dgm:prSet phldrT="[Text]"/>
      <dgm:spPr/>
      <dgm:t>
        <a:bodyPr/>
        <a:lstStyle/>
        <a:p>
          <a:r>
            <a:rPr lang="en-US" b="1" i="0" dirty="0">
              <a:solidFill>
                <a:schemeClr val="tx1"/>
              </a:solidFill>
              <a:latin typeface="Arial" charset="0"/>
              <a:ea typeface="Arial" charset="0"/>
              <a:cs typeface="Arial" charset="0"/>
            </a:rPr>
            <a:t>Sub-contractors need to be aware of safety policies</a:t>
          </a:r>
        </a:p>
      </dgm:t>
    </dgm:pt>
    <dgm:pt modelId="{F73088DA-105F-3C4B-B9B6-2CC510EFAA98}" type="parTrans" cxnId="{BB14FD99-6929-534C-96AC-C18BDE2AE46E}">
      <dgm:prSet/>
      <dgm:spPr/>
      <dgm:t>
        <a:bodyPr/>
        <a:lstStyle/>
        <a:p>
          <a:endParaRPr lang="en-US"/>
        </a:p>
      </dgm:t>
    </dgm:pt>
    <dgm:pt modelId="{7C6F9D4A-AC25-B249-9348-90EFFEAEEDCB}" type="sibTrans" cxnId="{BB14FD99-6929-534C-96AC-C18BDE2AE46E}">
      <dgm:prSet/>
      <dgm:spPr/>
      <dgm:t>
        <a:bodyPr/>
        <a:lstStyle/>
        <a:p>
          <a:endParaRPr lang="en-US"/>
        </a:p>
      </dgm:t>
    </dgm:pt>
    <dgm:pt modelId="{54C38969-2E96-D24B-9031-78DC34272688}" type="pres">
      <dgm:prSet presAssocID="{3B64188B-39A7-D74F-BA53-533E7BB78A0C}" presName="linear" presStyleCnt="0">
        <dgm:presLayoutVars>
          <dgm:animLvl val="lvl"/>
          <dgm:resizeHandles val="exact"/>
        </dgm:presLayoutVars>
      </dgm:prSet>
      <dgm:spPr/>
      <dgm:t>
        <a:bodyPr/>
        <a:lstStyle/>
        <a:p>
          <a:endParaRPr lang="en-US"/>
        </a:p>
      </dgm:t>
    </dgm:pt>
    <dgm:pt modelId="{B67AABD0-9CB5-4140-B4A4-CF947767404E}" type="pres">
      <dgm:prSet presAssocID="{161318FF-05E4-F347-83A3-CF27AC889876}" presName="parentText" presStyleLbl="node1" presStyleIdx="0" presStyleCnt="3">
        <dgm:presLayoutVars>
          <dgm:chMax val="0"/>
          <dgm:bulletEnabled val="1"/>
        </dgm:presLayoutVars>
      </dgm:prSet>
      <dgm:spPr/>
      <dgm:t>
        <a:bodyPr/>
        <a:lstStyle/>
        <a:p>
          <a:endParaRPr lang="en-US"/>
        </a:p>
      </dgm:t>
    </dgm:pt>
    <dgm:pt modelId="{3784C96F-F9C3-1B45-AC60-97DF52683A64}" type="pres">
      <dgm:prSet presAssocID="{3F834B8A-2C26-684D-B6B0-513DE2C149F1}" presName="spacer" presStyleCnt="0"/>
      <dgm:spPr/>
    </dgm:pt>
    <dgm:pt modelId="{A2ED4646-A2D6-E34E-B7AD-56E6D9298282}" type="pres">
      <dgm:prSet presAssocID="{5DE2BFAD-1A54-084B-A741-56BAC2298C52}" presName="parentText" presStyleLbl="node1" presStyleIdx="1" presStyleCnt="3">
        <dgm:presLayoutVars>
          <dgm:chMax val="0"/>
          <dgm:bulletEnabled val="1"/>
        </dgm:presLayoutVars>
      </dgm:prSet>
      <dgm:spPr/>
      <dgm:t>
        <a:bodyPr/>
        <a:lstStyle/>
        <a:p>
          <a:endParaRPr lang="en-US"/>
        </a:p>
      </dgm:t>
    </dgm:pt>
    <dgm:pt modelId="{FFB2C7F8-8100-064E-8312-E56E260DEEF4}" type="pres">
      <dgm:prSet presAssocID="{991DE269-E3ED-6343-B02D-80998E704F7C}" presName="spacer" presStyleCnt="0"/>
      <dgm:spPr/>
    </dgm:pt>
    <dgm:pt modelId="{75C1AAD1-E19E-5A4F-9DA2-A935F9753DBF}" type="pres">
      <dgm:prSet presAssocID="{9F32504C-CB33-4744-9E1C-8F6EA398AE2C}" presName="parentText" presStyleLbl="node1" presStyleIdx="2" presStyleCnt="3">
        <dgm:presLayoutVars>
          <dgm:chMax val="0"/>
          <dgm:bulletEnabled val="1"/>
        </dgm:presLayoutVars>
      </dgm:prSet>
      <dgm:spPr/>
      <dgm:t>
        <a:bodyPr/>
        <a:lstStyle/>
        <a:p>
          <a:endParaRPr lang="en-US"/>
        </a:p>
      </dgm:t>
    </dgm:pt>
  </dgm:ptLst>
  <dgm:cxnLst>
    <dgm:cxn modelId="{C0B26031-3E35-44CF-96B1-80EDD6CDF71F}" type="presOf" srcId="{9F32504C-CB33-4744-9E1C-8F6EA398AE2C}" destId="{75C1AAD1-E19E-5A4F-9DA2-A935F9753DBF}" srcOrd="0" destOrd="0" presId="urn:microsoft.com/office/officeart/2005/8/layout/vList2"/>
    <dgm:cxn modelId="{1BE7E8B5-2F44-374F-A071-F95FF89EE7C3}" srcId="{3B64188B-39A7-D74F-BA53-533E7BB78A0C}" destId="{161318FF-05E4-F347-83A3-CF27AC889876}" srcOrd="0" destOrd="0" parTransId="{0B0DD2EC-0884-9F43-BA3F-06E8A3525680}" sibTransId="{3F834B8A-2C26-684D-B6B0-513DE2C149F1}"/>
    <dgm:cxn modelId="{B51353D8-28D2-4AC7-B87B-B6FF899BED28}" type="presOf" srcId="{5DE2BFAD-1A54-084B-A741-56BAC2298C52}" destId="{A2ED4646-A2D6-E34E-B7AD-56E6D9298282}" srcOrd="0" destOrd="0" presId="urn:microsoft.com/office/officeart/2005/8/layout/vList2"/>
    <dgm:cxn modelId="{31DCD1CD-6D18-45B0-A8D3-F738F242F2AC}" type="presOf" srcId="{3B64188B-39A7-D74F-BA53-533E7BB78A0C}" destId="{54C38969-2E96-D24B-9031-78DC34272688}" srcOrd="0" destOrd="0" presId="urn:microsoft.com/office/officeart/2005/8/layout/vList2"/>
    <dgm:cxn modelId="{7B6FD967-BFFE-AF49-A8E3-6CFF74141AA4}" srcId="{3B64188B-39A7-D74F-BA53-533E7BB78A0C}" destId="{5DE2BFAD-1A54-084B-A741-56BAC2298C52}" srcOrd="1" destOrd="0" parTransId="{56A05FD1-EE04-B942-901C-F9AAFF50E21B}" sibTransId="{991DE269-E3ED-6343-B02D-80998E704F7C}"/>
    <dgm:cxn modelId="{2A8C108A-7581-421B-8F8E-6DF26C1B57A3}" type="presOf" srcId="{161318FF-05E4-F347-83A3-CF27AC889876}" destId="{B67AABD0-9CB5-4140-B4A4-CF947767404E}" srcOrd="0" destOrd="0" presId="urn:microsoft.com/office/officeart/2005/8/layout/vList2"/>
    <dgm:cxn modelId="{BB14FD99-6929-534C-96AC-C18BDE2AE46E}" srcId="{3B64188B-39A7-D74F-BA53-533E7BB78A0C}" destId="{9F32504C-CB33-4744-9E1C-8F6EA398AE2C}" srcOrd="2" destOrd="0" parTransId="{F73088DA-105F-3C4B-B9B6-2CC510EFAA98}" sibTransId="{7C6F9D4A-AC25-B249-9348-90EFFEAEEDCB}"/>
    <dgm:cxn modelId="{890821A0-4E93-4E7D-B9A0-3145E8A345E3}" type="presParOf" srcId="{54C38969-2E96-D24B-9031-78DC34272688}" destId="{B67AABD0-9CB5-4140-B4A4-CF947767404E}" srcOrd="0" destOrd="0" presId="urn:microsoft.com/office/officeart/2005/8/layout/vList2"/>
    <dgm:cxn modelId="{B9EB4941-B33B-4034-B9E3-C845595EE896}" type="presParOf" srcId="{54C38969-2E96-D24B-9031-78DC34272688}" destId="{3784C96F-F9C3-1B45-AC60-97DF52683A64}" srcOrd="1" destOrd="0" presId="urn:microsoft.com/office/officeart/2005/8/layout/vList2"/>
    <dgm:cxn modelId="{36D6DF20-3266-4A7A-871D-4D8602755C66}" type="presParOf" srcId="{54C38969-2E96-D24B-9031-78DC34272688}" destId="{A2ED4646-A2D6-E34E-B7AD-56E6D9298282}" srcOrd="2" destOrd="0" presId="urn:microsoft.com/office/officeart/2005/8/layout/vList2"/>
    <dgm:cxn modelId="{063F32B6-8C5B-4245-A3A4-D6E3BD4DD048}" type="presParOf" srcId="{54C38969-2E96-D24B-9031-78DC34272688}" destId="{FFB2C7F8-8100-064E-8312-E56E260DEEF4}" srcOrd="3" destOrd="0" presId="urn:microsoft.com/office/officeart/2005/8/layout/vList2"/>
    <dgm:cxn modelId="{7D4BEAB3-AC7E-468B-B2E9-F4008A0F28AC}" type="presParOf" srcId="{54C38969-2E96-D24B-9031-78DC34272688}" destId="{75C1AAD1-E19E-5A4F-9DA2-A935F9753DBF}"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954422-A574-AC4C-8C1B-9B9BFC0415F0}">
      <dsp:nvSpPr>
        <dsp:cNvPr id="0" name=""/>
        <dsp:cNvSpPr/>
      </dsp:nvSpPr>
      <dsp:spPr>
        <a:xfrm>
          <a:off x="3153460" y="1518920"/>
          <a:ext cx="91440" cy="146870"/>
        </a:xfrm>
        <a:custGeom>
          <a:avLst/>
          <a:gdLst/>
          <a:ahLst/>
          <a:cxnLst/>
          <a:rect l="0" t="0" r="0" b="0"/>
          <a:pathLst>
            <a:path>
              <a:moveTo>
                <a:pt x="45720" y="0"/>
              </a:moveTo>
              <a:lnTo>
                <a:pt x="45720" y="146870"/>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033303C-8F92-8C4B-B139-57786D76D838}">
      <dsp:nvSpPr>
        <dsp:cNvPr id="0" name=""/>
        <dsp:cNvSpPr/>
      </dsp:nvSpPr>
      <dsp:spPr>
        <a:xfrm>
          <a:off x="2135654" y="728649"/>
          <a:ext cx="1063525" cy="146870"/>
        </a:xfrm>
        <a:custGeom>
          <a:avLst/>
          <a:gdLst/>
          <a:ahLst/>
          <a:cxnLst/>
          <a:rect l="0" t="0" r="0" b="0"/>
          <a:pathLst>
            <a:path>
              <a:moveTo>
                <a:pt x="0" y="0"/>
              </a:moveTo>
              <a:lnTo>
                <a:pt x="0" y="73435"/>
              </a:lnTo>
              <a:lnTo>
                <a:pt x="1063525" y="73435"/>
              </a:lnTo>
              <a:lnTo>
                <a:pt x="1063525" y="146870"/>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6FAE2D9-6400-304D-A85D-97E21385CD65}">
      <dsp:nvSpPr>
        <dsp:cNvPr id="0" name=""/>
        <dsp:cNvSpPr/>
      </dsp:nvSpPr>
      <dsp:spPr>
        <a:xfrm>
          <a:off x="1072128" y="1518920"/>
          <a:ext cx="709017" cy="146870"/>
        </a:xfrm>
        <a:custGeom>
          <a:avLst/>
          <a:gdLst/>
          <a:ahLst/>
          <a:cxnLst/>
          <a:rect l="0" t="0" r="0" b="0"/>
          <a:pathLst>
            <a:path>
              <a:moveTo>
                <a:pt x="0" y="0"/>
              </a:moveTo>
              <a:lnTo>
                <a:pt x="0" y="73435"/>
              </a:lnTo>
              <a:lnTo>
                <a:pt x="709017" y="73435"/>
              </a:lnTo>
              <a:lnTo>
                <a:pt x="709017" y="146870"/>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BCA6225-2C22-1B47-B294-3D30C7E54C79}">
      <dsp:nvSpPr>
        <dsp:cNvPr id="0" name=""/>
        <dsp:cNvSpPr/>
      </dsp:nvSpPr>
      <dsp:spPr>
        <a:xfrm>
          <a:off x="363111" y="1518920"/>
          <a:ext cx="709017" cy="146870"/>
        </a:xfrm>
        <a:custGeom>
          <a:avLst/>
          <a:gdLst/>
          <a:ahLst/>
          <a:cxnLst/>
          <a:rect l="0" t="0" r="0" b="0"/>
          <a:pathLst>
            <a:path>
              <a:moveTo>
                <a:pt x="709017" y="0"/>
              </a:moveTo>
              <a:lnTo>
                <a:pt x="709017" y="73435"/>
              </a:lnTo>
              <a:lnTo>
                <a:pt x="0" y="73435"/>
              </a:lnTo>
              <a:lnTo>
                <a:pt x="0" y="146870"/>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6D9D55C-7A47-2345-A84A-038194B3AD86}">
      <dsp:nvSpPr>
        <dsp:cNvPr id="0" name=""/>
        <dsp:cNvSpPr/>
      </dsp:nvSpPr>
      <dsp:spPr>
        <a:xfrm>
          <a:off x="1072128" y="728649"/>
          <a:ext cx="1063525" cy="146870"/>
        </a:xfrm>
        <a:custGeom>
          <a:avLst/>
          <a:gdLst/>
          <a:ahLst/>
          <a:cxnLst/>
          <a:rect l="0" t="0" r="0" b="0"/>
          <a:pathLst>
            <a:path>
              <a:moveTo>
                <a:pt x="1063525" y="0"/>
              </a:moveTo>
              <a:lnTo>
                <a:pt x="1063525" y="73435"/>
              </a:lnTo>
              <a:lnTo>
                <a:pt x="0" y="73435"/>
              </a:lnTo>
              <a:lnTo>
                <a:pt x="0" y="146870"/>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9D18C46-C966-EB47-941B-12AB867A39FC}">
      <dsp:nvSpPr>
        <dsp:cNvPr id="0" name=""/>
        <dsp:cNvSpPr/>
      </dsp:nvSpPr>
      <dsp:spPr>
        <a:xfrm>
          <a:off x="1775086" y="85249"/>
          <a:ext cx="721135" cy="643400"/>
        </a:xfrm>
        <a:prstGeom prst="ellipse">
          <a:avLst/>
        </a:prstGeom>
        <a:blipFill rotWithShape="1">
          <a:blip xmlns:r="http://schemas.openxmlformats.org/officeDocument/2006/relationships" r:embed="rId1" cstate="email">
            <a:extLst>
              <a:ext uri="{28A0092B-C50C-407E-A947-70E740481C1C}">
                <a14:useLocalDpi xmlns:a14="http://schemas.microsoft.com/office/drawing/2010/main"/>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42D8287E-9D53-9745-A884-4D64B3524562}">
      <dsp:nvSpPr>
        <dsp:cNvPr id="0" name=""/>
        <dsp:cNvSpPr/>
      </dsp:nvSpPr>
      <dsp:spPr>
        <a:xfrm>
          <a:off x="2370647" y="170781"/>
          <a:ext cx="704977" cy="4699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a:solidFill>
                <a:srgbClr val="FFFFFF"/>
              </a:solidFill>
            </a:rPr>
            <a:t>.</a:t>
          </a:r>
        </a:p>
      </dsp:txBody>
      <dsp:txXfrm>
        <a:off x="2370647" y="170781"/>
        <a:ext cx="704977" cy="469985"/>
      </dsp:txXfrm>
    </dsp:sp>
    <dsp:sp modelId="{06D97522-C370-6E49-967E-F785C981CCD1}">
      <dsp:nvSpPr>
        <dsp:cNvPr id="0" name=""/>
        <dsp:cNvSpPr/>
      </dsp:nvSpPr>
      <dsp:spPr>
        <a:xfrm>
          <a:off x="711560" y="875519"/>
          <a:ext cx="721135" cy="643400"/>
        </a:xfrm>
        <a:prstGeom prst="ellipse">
          <a:avLst/>
        </a:prstGeom>
        <a:blipFill rotWithShape="1">
          <a:blip xmlns:r="http://schemas.openxmlformats.org/officeDocument/2006/relationships" r:embed="rId2" cstate="email">
            <a:extLst>
              <a:ext uri="{28A0092B-C50C-407E-A947-70E740481C1C}">
                <a14:useLocalDpi xmlns:a14="http://schemas.microsoft.com/office/drawing/2010/main"/>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B1479A8F-8FB7-1A4D-ABC5-DC98B4114D05}">
      <dsp:nvSpPr>
        <dsp:cNvPr id="0" name=""/>
        <dsp:cNvSpPr/>
      </dsp:nvSpPr>
      <dsp:spPr>
        <a:xfrm>
          <a:off x="1307121" y="961052"/>
          <a:ext cx="704977" cy="4699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a:solidFill>
                <a:srgbClr val="FFFFFF"/>
              </a:solidFill>
            </a:rPr>
            <a:t>.</a:t>
          </a:r>
        </a:p>
      </dsp:txBody>
      <dsp:txXfrm>
        <a:off x="1307121" y="961052"/>
        <a:ext cx="704977" cy="469985"/>
      </dsp:txXfrm>
    </dsp:sp>
    <dsp:sp modelId="{03C2A134-C170-4B4F-BABC-0841520ADE99}">
      <dsp:nvSpPr>
        <dsp:cNvPr id="0" name=""/>
        <dsp:cNvSpPr/>
      </dsp:nvSpPr>
      <dsp:spPr>
        <a:xfrm>
          <a:off x="2543" y="1665790"/>
          <a:ext cx="721135" cy="643400"/>
        </a:xfrm>
        <a:prstGeom prst="ellipse">
          <a:avLst/>
        </a:prstGeom>
        <a:blipFill rotWithShape="1">
          <a:blip xmlns:r="http://schemas.openxmlformats.org/officeDocument/2006/relationships" r:embed="rId3" cstate="email">
            <a:extLst>
              <a:ext uri="{28A0092B-C50C-407E-A947-70E740481C1C}">
                <a14:useLocalDpi xmlns:a14="http://schemas.microsoft.com/office/drawing/2010/main"/>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FA765572-679D-5640-A141-A090A26D4D58}">
      <dsp:nvSpPr>
        <dsp:cNvPr id="0" name=""/>
        <dsp:cNvSpPr/>
      </dsp:nvSpPr>
      <dsp:spPr>
        <a:xfrm>
          <a:off x="598103" y="1751323"/>
          <a:ext cx="704977" cy="4699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a:solidFill>
                <a:srgbClr val="FFFFFF"/>
              </a:solidFill>
            </a:rPr>
            <a:t>.</a:t>
          </a:r>
        </a:p>
      </dsp:txBody>
      <dsp:txXfrm>
        <a:off x="598103" y="1751323"/>
        <a:ext cx="704977" cy="469985"/>
      </dsp:txXfrm>
    </dsp:sp>
    <dsp:sp modelId="{1A5F7B8C-A0F1-9848-A5AA-AD821869E8EB}">
      <dsp:nvSpPr>
        <dsp:cNvPr id="0" name=""/>
        <dsp:cNvSpPr/>
      </dsp:nvSpPr>
      <dsp:spPr>
        <a:xfrm>
          <a:off x="1420577" y="1665790"/>
          <a:ext cx="721135" cy="643400"/>
        </a:xfrm>
        <a:prstGeom prst="ellipse">
          <a:avLst/>
        </a:prstGeom>
        <a:blipFill rotWithShape="1">
          <a:blip xmlns:r="http://schemas.openxmlformats.org/officeDocument/2006/relationships" r:embed="rId4" cstate="email">
            <a:extLst>
              <a:ext uri="{28A0092B-C50C-407E-A947-70E740481C1C}">
                <a14:useLocalDpi xmlns:a14="http://schemas.microsoft.com/office/drawing/2010/main"/>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742F21D1-A80E-C248-AD93-EE28759B47CD}">
      <dsp:nvSpPr>
        <dsp:cNvPr id="0" name=""/>
        <dsp:cNvSpPr/>
      </dsp:nvSpPr>
      <dsp:spPr>
        <a:xfrm>
          <a:off x="2016138" y="1751323"/>
          <a:ext cx="704977" cy="4699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a:solidFill>
                <a:srgbClr val="FFFFFF"/>
              </a:solidFill>
            </a:rPr>
            <a:t>.</a:t>
          </a:r>
        </a:p>
      </dsp:txBody>
      <dsp:txXfrm>
        <a:off x="2016138" y="1751323"/>
        <a:ext cx="704977" cy="469985"/>
      </dsp:txXfrm>
    </dsp:sp>
    <dsp:sp modelId="{838E469C-B239-6840-B795-3233721E1529}">
      <dsp:nvSpPr>
        <dsp:cNvPr id="0" name=""/>
        <dsp:cNvSpPr/>
      </dsp:nvSpPr>
      <dsp:spPr>
        <a:xfrm>
          <a:off x="2838612" y="875519"/>
          <a:ext cx="721135" cy="643400"/>
        </a:xfrm>
        <a:prstGeom prst="ellipse">
          <a:avLst/>
        </a:prstGeom>
        <a:blipFill rotWithShape="1">
          <a:blip xmlns:r="http://schemas.openxmlformats.org/officeDocument/2006/relationships" r:embed="rId5" cstate="email">
            <a:extLst>
              <a:ext uri="{28A0092B-C50C-407E-A947-70E740481C1C}">
                <a14:useLocalDpi xmlns:a14="http://schemas.microsoft.com/office/drawing/2010/main"/>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4CCAB2FA-8C8E-EC43-92B7-25AE85BE94C3}">
      <dsp:nvSpPr>
        <dsp:cNvPr id="0" name=""/>
        <dsp:cNvSpPr/>
      </dsp:nvSpPr>
      <dsp:spPr>
        <a:xfrm>
          <a:off x="3434173" y="961052"/>
          <a:ext cx="704977" cy="4699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a:solidFill>
                <a:srgbClr val="FFFFFF"/>
              </a:solidFill>
            </a:rPr>
            <a:t>.</a:t>
          </a:r>
        </a:p>
      </dsp:txBody>
      <dsp:txXfrm>
        <a:off x="3434173" y="961052"/>
        <a:ext cx="704977" cy="469985"/>
      </dsp:txXfrm>
    </dsp:sp>
    <dsp:sp modelId="{455A87F4-68B9-D248-84DA-C4CF784BA3BC}">
      <dsp:nvSpPr>
        <dsp:cNvPr id="0" name=""/>
        <dsp:cNvSpPr/>
      </dsp:nvSpPr>
      <dsp:spPr>
        <a:xfrm>
          <a:off x="2838612" y="1665790"/>
          <a:ext cx="721135" cy="643400"/>
        </a:xfrm>
        <a:prstGeom prst="ellipse">
          <a:avLst/>
        </a:prstGeom>
        <a:blipFill rotWithShape="1">
          <a:blip xmlns:r="http://schemas.openxmlformats.org/officeDocument/2006/relationships" r:embed="rId6" cstate="email">
            <a:extLst>
              <a:ext uri="{28A0092B-C50C-407E-A947-70E740481C1C}">
                <a14:useLocalDpi xmlns:a14="http://schemas.microsoft.com/office/drawing/2010/main"/>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81568823-35A2-8D47-A012-2C7CED5AFABB}">
      <dsp:nvSpPr>
        <dsp:cNvPr id="0" name=""/>
        <dsp:cNvSpPr/>
      </dsp:nvSpPr>
      <dsp:spPr>
        <a:xfrm>
          <a:off x="3434173" y="1751323"/>
          <a:ext cx="704977" cy="4699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a:solidFill>
                <a:srgbClr val="FFFFFF"/>
              </a:solidFill>
            </a:rPr>
            <a:t>.</a:t>
          </a:r>
        </a:p>
      </dsp:txBody>
      <dsp:txXfrm>
        <a:off x="3434173" y="1751323"/>
        <a:ext cx="704977" cy="46998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7AABD0-9CB5-4140-B4A4-CF947767404E}">
      <dsp:nvSpPr>
        <dsp:cNvPr id="0" name=""/>
        <dsp:cNvSpPr/>
      </dsp:nvSpPr>
      <dsp:spPr>
        <a:xfrm>
          <a:off x="0" y="12240"/>
          <a:ext cx="7149670" cy="1081080"/>
        </a:xfrm>
        <a:prstGeom prst="roundRect">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b="1" i="0" kern="1200" dirty="0">
              <a:solidFill>
                <a:schemeClr val="tx1"/>
              </a:solidFill>
              <a:latin typeface="Arial" charset="0"/>
              <a:ea typeface="Arial" charset="0"/>
              <a:cs typeface="Arial" charset="0"/>
            </a:rPr>
            <a:t>Roles and Responsibilities need to be established</a:t>
          </a:r>
        </a:p>
      </dsp:txBody>
      <dsp:txXfrm>
        <a:off x="52774" y="65014"/>
        <a:ext cx="7044122" cy="975532"/>
      </dsp:txXfrm>
    </dsp:sp>
    <dsp:sp modelId="{A2ED4646-A2D6-E34E-B7AD-56E6D9298282}">
      <dsp:nvSpPr>
        <dsp:cNvPr id="0" name=""/>
        <dsp:cNvSpPr/>
      </dsp:nvSpPr>
      <dsp:spPr>
        <a:xfrm>
          <a:off x="0" y="1173960"/>
          <a:ext cx="7149670" cy="1081080"/>
        </a:xfrm>
        <a:prstGeom prst="roundRect">
          <a:avLst/>
        </a:prstGeom>
        <a:solidFill>
          <a:schemeClr val="accent5">
            <a:hueOff val="-3379271"/>
            <a:satOff val="-8710"/>
            <a:lumOff val="-5883"/>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b="1" i="0" kern="1200" dirty="0">
              <a:solidFill>
                <a:schemeClr val="tx1"/>
              </a:solidFill>
              <a:latin typeface="Arial" charset="0"/>
              <a:ea typeface="Arial" charset="0"/>
              <a:cs typeface="Arial" charset="0"/>
            </a:rPr>
            <a:t>Program goals need to be clearly defined</a:t>
          </a:r>
        </a:p>
      </dsp:txBody>
      <dsp:txXfrm>
        <a:off x="52774" y="1226734"/>
        <a:ext cx="7044122" cy="975532"/>
      </dsp:txXfrm>
    </dsp:sp>
    <dsp:sp modelId="{75C1AAD1-E19E-5A4F-9DA2-A935F9753DBF}">
      <dsp:nvSpPr>
        <dsp:cNvPr id="0" name=""/>
        <dsp:cNvSpPr/>
      </dsp:nvSpPr>
      <dsp:spPr>
        <a:xfrm>
          <a:off x="0" y="2335680"/>
          <a:ext cx="7149670" cy="1081080"/>
        </a:xfrm>
        <a:prstGeom prst="roundRect">
          <a:avLst/>
        </a:prstGeom>
        <a:solidFill>
          <a:schemeClr val="accent5">
            <a:hueOff val="-6758543"/>
            <a:satOff val="-17419"/>
            <a:lumOff val="-11765"/>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b="1" i="0" kern="1200" dirty="0">
              <a:solidFill>
                <a:schemeClr val="tx1"/>
              </a:solidFill>
              <a:latin typeface="Arial" charset="0"/>
              <a:ea typeface="Arial" charset="0"/>
              <a:cs typeface="Arial" charset="0"/>
            </a:rPr>
            <a:t>Sub-contractors need to be aware of safety policies</a:t>
          </a:r>
        </a:p>
      </dsp:txBody>
      <dsp:txXfrm>
        <a:off x="52774" y="2388454"/>
        <a:ext cx="7044122" cy="975532"/>
      </dsp:txXfrm>
    </dsp:sp>
  </dsp:spTree>
</dsp:drawing>
</file>

<file path=ppt/diagrams/layout1.xml><?xml version="1.0" encoding="utf-8"?>
<dgm:layoutDef xmlns:dgm="http://schemas.openxmlformats.org/drawingml/2006/diagram" xmlns:a="http://schemas.openxmlformats.org/drawingml/2006/main" uniqueId="urn:microsoft.com/office/officeart/2009/layout/CirclePictureHierarchy">
  <dgm:title val=""/>
  <dgm:desc val=""/>
  <dgm:catLst>
    <dgm:cat type="hierarchy" pri="1750"/>
    <dgm:cat type="picture" pri="23000"/>
    <dgm:cat type="pictureconvert" pri="2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5"/>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h" for="ch" forName="image" refType="h" fact="0.8"/>
              <dgm:constr type="w" for="ch" forName="image" refType="h" refFor="ch" refForName="image"/>
              <dgm:constr type="t" for="ch" forName="image" refType="h" fact="0.1"/>
              <dgm:constr type="l" for="ch" forName="image"/>
              <dgm:constr type="w" for="ch" forName="text" refType="w" fact="0.6"/>
              <dgm:constr type="h" for="ch" forName="text" refType="h" fact="0.8"/>
              <dgm:constr type="t" for="ch" forName="text" refType="w" fact="0.04"/>
              <dgm:constr type="l" for="ch" forName="text" refType="w" fact="0.4"/>
            </dgm:constrLst>
            <dgm:ruleLst/>
            <dgm:layoutNode name="image" styleLbl="node0">
              <dgm:alg type="sp"/>
              <dgm:shape xmlns:r="http://schemas.openxmlformats.org/officeDocument/2006/relationships" type="ellipse" r:blip="" blipPhldr="1">
                <dgm:adjLst/>
              </dgm:shape>
              <dgm:presOf/>
              <dgm:constrLst/>
              <dgm:ruleLst/>
            </dgm:layoutNode>
            <dgm:layoutNode name="text"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image"/>
                    <dgm:param type="dstNode" val="image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h" for="ch" forName="image2" refType="h" fact="0.8"/>
                      <dgm:constr type="w" for="ch" forName="image2" refType="h" refFor="ch" refForName="image2"/>
                      <dgm:constr type="t" for="ch" forName="image2" refType="h" fact="0.1"/>
                      <dgm:constr type="l" for="ch" forName="image2"/>
                      <dgm:constr type="w" for="ch" forName="text2" refType="w" fact="0.6"/>
                      <dgm:constr type="h" for="ch" forName="text2" refType="h" fact="0.8"/>
                      <dgm:constr type="t" for="ch" forName="text2" refType="w" fact="0.04"/>
                      <dgm:constr type="l" for="ch" forName="text2" refType="w" fact="0.4"/>
                    </dgm:constrLst>
                    <dgm:ruleLst/>
                    <dgm:layoutNode name="image2">
                      <dgm:alg type="sp"/>
                      <dgm:shape xmlns:r="http://schemas.openxmlformats.org/officeDocument/2006/relationships" type="ellipse" r:blip="" blipPhldr="1">
                        <dgm:adjLst/>
                      </dgm:shape>
                      <dgm:presOf/>
                      <dgm:constrLst/>
                      <dgm:ruleLst/>
                    </dgm:layoutNode>
                    <dgm:layoutNode name="text2"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image2"/>
                            <dgm:param type="dstNode" val="image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h" for="ch" forName="image3" refType="h" fact="0.8"/>
                              <dgm:constr type="w" for="ch" forName="image3" refType="h" refFor="ch" refForName="image3"/>
                              <dgm:constr type="t" for="ch" forName="image3" refType="h" fact="0.1"/>
                              <dgm:constr type="l" for="ch" forName="image3"/>
                              <dgm:constr type="w" for="ch" forName="text3" refType="w" fact="0.6"/>
                              <dgm:constr type="h" for="ch" forName="text3" refType="h" fact="0.8"/>
                              <dgm:constr type="t" for="ch" forName="text3" refType="w" fact="0.04"/>
                              <dgm:constr type="l" for="ch" forName="text3" refType="w" fact="0.4"/>
                            </dgm:constrLst>
                            <dgm:ruleLst/>
                            <dgm:layoutNode name="image3">
                              <dgm:alg type="sp"/>
                              <dgm:shape xmlns:r="http://schemas.openxmlformats.org/officeDocument/2006/relationships" type="ellipse" r:blip="" blipPhldr="1">
                                <dgm:adjLst/>
                              </dgm:shape>
                              <dgm:presOf/>
                              <dgm:constrLst/>
                              <dgm:ruleLst/>
                            </dgm:layoutNode>
                            <dgm:layoutNode name="text3"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image3"/>
                                        <dgm:param type="dstNode" val="image4"/>
                                      </dgm:alg>
                                    </dgm:if>
                                    <dgm:else name="Name26">
                                      <dgm:alg type="conn">
                                        <dgm:param type="dim" val="1D"/>
                                        <dgm:param type="endSty" val="noArr"/>
                                        <dgm:param type="connRout" val="bend"/>
                                        <dgm:param type="bendPt" val="end"/>
                                        <dgm:param type="begPts" val="bCtr"/>
                                        <dgm:param type="endPts" val="tCtr"/>
                                        <dgm:param type="srcNode" val="image4"/>
                                        <dgm:param type="dstNode" val="image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h" for="ch" forName="image4" refType="h" fact="0.8"/>
                                      <dgm:constr type="w" for="ch" forName="image4" refType="h" refFor="ch" refForName="image4"/>
                                      <dgm:constr type="t" for="ch" forName="image4" refType="h" fact="0.1"/>
                                      <dgm:constr type="l" for="ch" forName="image4"/>
                                      <dgm:constr type="w" for="ch" forName="text4" refType="w" fact="0.6"/>
                                      <dgm:constr type="h" for="ch" forName="text4" refType="h" fact="0.8"/>
                                      <dgm:constr type="t" for="ch" forName="text4" refType="w" fact="0.04"/>
                                      <dgm:constr type="l" for="ch" forName="text4" refType="w" fact="0.4"/>
                                    </dgm:constrLst>
                                    <dgm:ruleLst/>
                                    <dgm:layoutNode name="image4">
                                      <dgm:alg type="sp"/>
                                      <dgm:shape xmlns:r="http://schemas.openxmlformats.org/officeDocument/2006/relationships" type="ellipse" r:blip="" blipPhldr="1">
                                        <dgm:adjLst/>
                                      </dgm:shape>
                                      <dgm:presOf/>
                                      <dgm:constrLst/>
                                      <dgm:ruleLst/>
                                    </dgm:layoutNode>
                                    <dgm:layoutNode name="text4"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Shape 107"/>
          <p:cNvSpPr>
            <a:spLocks noGrp="1" noRot="1" noChangeAspect="1" noChangeArrowheads="1"/>
          </p:cNvSpPr>
          <p:nvPr>
            <p:ph type="sldImg"/>
          </p:nvPr>
        </p:nvSpPr>
        <p:spPr bwMode="auto">
          <a:xfrm>
            <a:off x="1143000" y="685800"/>
            <a:ext cx="45720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051" name="Shape 108"/>
          <p:cNvSpPr>
            <a:spLocks noGrp="1" noChangeArrowheads="1"/>
          </p:cNvSpPr>
          <p:nvPr>
            <p:ph type="body" sz="quarter" idx="1"/>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en-US" altLang="en-US" smtClean="0">
              <a:sym typeface="Calibri" panose="020F0502020204030204" pitchFamily="34" charset="0"/>
            </a:endParaRP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30000"/>
      </a:spcBef>
      <a:spcAft>
        <a:spcPct val="0"/>
      </a:spcAft>
      <a:defRPr sz="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30000"/>
      </a:spcBef>
      <a:spcAft>
        <a:spcPct val="0"/>
      </a:spcAft>
      <a:defRPr sz="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30000"/>
      </a:spcBef>
      <a:spcAft>
        <a:spcPct val="0"/>
      </a:spcAft>
      <a:defRPr sz="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30000"/>
      </a:spcBef>
      <a:spcAft>
        <a:spcPct val="0"/>
      </a:spcAft>
      <a:defRPr sz="1200">
        <a:solidFill>
          <a:schemeClr val="tx1"/>
        </a:solidFill>
        <a:latin typeface="+mn-lt"/>
        <a:ea typeface="+mn-ea"/>
        <a:cs typeface="+mn-cs"/>
        <a:sym typeface="Calibri" panose="020F0502020204030204" pitchFamily="34" charset="0"/>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p:sp>
      <p:sp>
        <p:nvSpPr>
          <p:cNvPr id="4099" name="Notes Placeholder 2"/>
          <p:cNvSpPr>
            <a:spLocks noGrp="1"/>
          </p:cNvSpPr>
          <p:nvPr>
            <p:ph type="body" idx="1"/>
          </p:nvPr>
        </p:nvSpPr>
        <p:spPr/>
        <p:txBody>
          <a:bodyPr/>
          <a:lstStyle/>
          <a:p>
            <a:endParaRPr lang="en-US" alt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p:sp>
      <p:sp>
        <p:nvSpPr>
          <p:cNvPr id="22531" name="Notes Placeholder 2"/>
          <p:cNvSpPr>
            <a:spLocks noGrp="1"/>
          </p:cNvSpPr>
          <p:nvPr>
            <p:ph type="body" idx="1"/>
          </p:nvPr>
        </p:nvSpPr>
        <p:spPr/>
        <p:txBody>
          <a:bodyPr/>
          <a:lstStyle/>
          <a:p>
            <a:endParaRPr lang="en-US" alt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p:sp>
      <p:sp>
        <p:nvSpPr>
          <p:cNvPr id="24579" name="Notes Placeholder 2"/>
          <p:cNvSpPr>
            <a:spLocks noGrp="1"/>
          </p:cNvSpPr>
          <p:nvPr>
            <p:ph type="body" idx="1"/>
          </p:nvPr>
        </p:nvSpPr>
        <p:spPr/>
        <p:txBody>
          <a:bodyPr/>
          <a:lstStyle/>
          <a:p>
            <a:endParaRPr lang="en-US" alt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p:sp>
      <p:sp>
        <p:nvSpPr>
          <p:cNvPr id="26627" name="Notes Placeholder 2"/>
          <p:cNvSpPr>
            <a:spLocks noGrp="1"/>
          </p:cNvSpPr>
          <p:nvPr>
            <p:ph type="body" idx="1"/>
          </p:nvPr>
        </p:nvSpPr>
        <p:spPr/>
        <p:txBody>
          <a:bodyPr/>
          <a:lstStyle/>
          <a:p>
            <a:endParaRPr lang="en-US" alt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hape 234"/>
          <p:cNvSpPr>
            <a:spLocks noGrp="1" noRot="1" noChangeAspect="1" noChangeArrowheads="1" noTextEdit="1"/>
          </p:cNvSpPr>
          <p:nvPr>
            <p:ph type="sldImg"/>
          </p:nvPr>
        </p:nvSpPr>
        <p:spPr/>
      </p:sp>
      <p:sp>
        <p:nvSpPr>
          <p:cNvPr id="28675" name="Shape 235"/>
          <p:cNvSpPr>
            <a:spLocks noGrp="1" noChangeArrowheads="1"/>
          </p:cNvSpPr>
          <p:nvPr>
            <p:ph type="body" sz="quarter" idx="1"/>
          </p:nvPr>
        </p:nvSpPr>
        <p:spPr/>
        <p:txBody>
          <a:bodyPr/>
          <a:lstStyle/>
          <a:p>
            <a:pPr eaLnBrk="1" hangingPunct="1">
              <a:spcBef>
                <a:spcPct val="0"/>
              </a:spcBef>
            </a:pPr>
            <a:r>
              <a:rPr lang="en-US" altLang="en-US" dirty="0" smtClean="0">
                <a:solidFill>
                  <a:srgbClr val="FFFFFF"/>
                </a:solidFill>
                <a:latin typeface="Arial Black" panose="020B0A04020102020204" pitchFamily="34" charset="0"/>
                <a:sym typeface="Arial Black" panose="020B0A04020102020204" pitchFamily="34" charset="0"/>
              </a:rPr>
              <a:t>Responsible managers cannot be assigned a task or element and then left on their own.  The sharing of the responsibilities is critical in the collateral duty assignment.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hape 249"/>
          <p:cNvSpPr>
            <a:spLocks noGrp="1" noRot="1" noChangeAspect="1" noChangeArrowheads="1" noTextEdit="1"/>
          </p:cNvSpPr>
          <p:nvPr>
            <p:ph type="sldImg"/>
          </p:nvPr>
        </p:nvSpPr>
        <p:spPr/>
      </p:sp>
      <p:sp>
        <p:nvSpPr>
          <p:cNvPr id="30723" name="Shape 250"/>
          <p:cNvSpPr>
            <a:spLocks noGrp="1" noChangeArrowheads="1"/>
          </p:cNvSpPr>
          <p:nvPr>
            <p:ph type="body" sz="quarter" idx="1"/>
          </p:nvPr>
        </p:nvSpPr>
        <p:spPr/>
        <p:txBody>
          <a:bodyPr/>
          <a:lstStyle/>
          <a:p>
            <a:pPr eaLnBrk="1" hangingPunct="1">
              <a:spcBef>
                <a:spcPct val="0"/>
              </a:spcBef>
            </a:pPr>
            <a:r>
              <a:rPr lang="en-US" altLang="en-US" dirty="0" smtClean="0">
                <a:solidFill>
                  <a:srgbClr val="FFFFFF"/>
                </a:solidFill>
                <a:latin typeface="Arial Black" panose="020B0A04020102020204" pitchFamily="34" charset="0"/>
                <a:sym typeface="Arial Black" panose="020B0A04020102020204" pitchFamily="34" charset="0"/>
              </a:rPr>
              <a:t>For example, an HR person is assigned the collateral duty safety position, the scope of this assignment must be clear.  If they are responsible for monitoring the action table showing the tasks and the assignment of each task to other managers then the collateral duty assignment may be doable</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hape 264"/>
          <p:cNvSpPr>
            <a:spLocks noGrp="1" noRot="1" noChangeAspect="1" noChangeArrowheads="1" noTextEdit="1"/>
          </p:cNvSpPr>
          <p:nvPr>
            <p:ph type="sldImg"/>
          </p:nvPr>
        </p:nvSpPr>
        <p:spPr/>
      </p:sp>
      <p:sp>
        <p:nvSpPr>
          <p:cNvPr id="32771" name="Shape 265"/>
          <p:cNvSpPr>
            <a:spLocks noGrp="1" noChangeArrowheads="1"/>
          </p:cNvSpPr>
          <p:nvPr>
            <p:ph type="body" sz="quarter" idx="1"/>
          </p:nvPr>
        </p:nvSpPr>
        <p:spPr/>
        <p:txBody>
          <a:bodyPr/>
          <a:lstStyle/>
          <a:p>
            <a:pPr eaLnBrk="1" hangingPunct="1">
              <a:spcBef>
                <a:spcPct val="0"/>
              </a:spcBef>
            </a:pPr>
            <a:r>
              <a:rPr lang="en-US" altLang="en-US" dirty="0" smtClean="0">
                <a:solidFill>
                  <a:srgbClr val="FFFFFF"/>
                </a:solidFill>
                <a:latin typeface="Arial Black" panose="020B0A04020102020204" pitchFamily="34" charset="0"/>
                <a:sym typeface="Arial Black" panose="020B0A04020102020204" pitchFamily="34" charset="0"/>
              </a:rPr>
              <a:t>On the other hand there is no way the collateral duty person from the HR dept. would have the knowledge or support to be able to develop activity hazard analyses for the operations department or others, or to implement the safety program.</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ChangeArrowheads="1" noTextEdit="1"/>
          </p:cNvSpPr>
          <p:nvPr>
            <p:ph type="sldImg"/>
          </p:nvPr>
        </p:nvSpPr>
        <p:spPr/>
      </p:sp>
      <p:sp>
        <p:nvSpPr>
          <p:cNvPr id="34819" name="Notes Placeholder 2"/>
          <p:cNvSpPr>
            <a:spLocks noGrp="1" noChangeArrowheads="1"/>
          </p:cNvSpPr>
          <p:nvPr>
            <p:ph type="body" idx="1"/>
          </p:nvPr>
        </p:nvSpPr>
        <p:spPr/>
        <p:txBody>
          <a:bodyPr/>
          <a:lstStyle/>
          <a:p>
            <a:pPr eaLnBrk="1" hangingPunct="1">
              <a:spcBef>
                <a:spcPct val="0"/>
              </a:spcBef>
            </a:pPr>
            <a:r>
              <a:rPr lang="en-US" altLang="en-US" dirty="0" smtClean="0">
                <a:solidFill>
                  <a:srgbClr val="000000"/>
                </a:solidFill>
              </a:rPr>
              <a:t>While it is management’s responsibility to assign responsibility and control work activities; everyone is responsible for ensuring safety and health at the worksite not just management.</a:t>
            </a:r>
          </a:p>
          <a:p>
            <a:pPr eaLnBrk="1" hangingPunct="1">
              <a:spcBef>
                <a:spcPct val="0"/>
              </a:spcBef>
            </a:pPr>
            <a:r>
              <a:rPr lang="en-US" altLang="en-US" dirty="0" smtClean="0">
                <a:solidFill>
                  <a:srgbClr val="000000"/>
                </a:solidFill>
              </a:rPr>
              <a:t/>
            </a:r>
            <a:br>
              <a:rPr lang="en-US" altLang="en-US" dirty="0" smtClean="0">
                <a:solidFill>
                  <a:srgbClr val="000000"/>
                </a:solidFill>
              </a:rPr>
            </a:br>
            <a:endParaRPr lang="en-US" altLang="en-US" dirty="0" smtClean="0">
              <a:solidFill>
                <a:srgbClr val="000000"/>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p:sp>
      <p:sp>
        <p:nvSpPr>
          <p:cNvPr id="36867" name="Notes Placeholder 2"/>
          <p:cNvSpPr>
            <a:spLocks noGrp="1"/>
          </p:cNvSpPr>
          <p:nvPr>
            <p:ph type="body" idx="1"/>
          </p:nvPr>
        </p:nvSpPr>
        <p:spPr/>
        <p:txBody>
          <a:bodyPr/>
          <a:lstStyle/>
          <a:p>
            <a:endParaRPr lang="en-US" alt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p:sp>
      <p:sp>
        <p:nvSpPr>
          <p:cNvPr id="38915" name="Notes Placeholder 2"/>
          <p:cNvSpPr>
            <a:spLocks noGrp="1"/>
          </p:cNvSpPr>
          <p:nvPr>
            <p:ph type="body" idx="1"/>
          </p:nvPr>
        </p:nvSpPr>
        <p:spPr/>
        <p:txBody>
          <a:bodyPr/>
          <a:lstStyle/>
          <a:p>
            <a:endParaRPr lang="en-US" alt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p:sp>
      <p:sp>
        <p:nvSpPr>
          <p:cNvPr id="40963" name="Notes Placeholder 2"/>
          <p:cNvSpPr>
            <a:spLocks noGrp="1"/>
          </p:cNvSpPr>
          <p:nvPr>
            <p:ph type="body" idx="1"/>
          </p:nvPr>
        </p:nvSpPr>
        <p:spPr/>
        <p:txBody>
          <a:bodyPr/>
          <a:lstStyle/>
          <a:p>
            <a:endParaRPr lang="en-US" alt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p:sp>
      <p:sp>
        <p:nvSpPr>
          <p:cNvPr id="6147" name="Notes Placeholder 2"/>
          <p:cNvSpPr>
            <a:spLocks noGrp="1"/>
          </p:cNvSpPr>
          <p:nvPr>
            <p:ph type="body" idx="1"/>
          </p:nvPr>
        </p:nvSpPr>
        <p:spPr/>
        <p:txBody>
          <a:bodyPr/>
          <a:lstStyle/>
          <a:p>
            <a:endParaRPr lang="en-US" alt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p:sp>
      <p:sp>
        <p:nvSpPr>
          <p:cNvPr id="43011" name="Notes Placeholder 2"/>
          <p:cNvSpPr>
            <a:spLocks noGrp="1"/>
          </p:cNvSpPr>
          <p:nvPr>
            <p:ph type="body" idx="1"/>
          </p:nvPr>
        </p:nvSpPr>
        <p:spPr/>
        <p:txBody>
          <a:bodyPr/>
          <a:lstStyle/>
          <a:p>
            <a:endParaRPr lang="en-US" alt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ChangeArrowheads="1" noTextEdit="1"/>
          </p:cNvSpPr>
          <p:nvPr>
            <p:ph type="sldImg"/>
          </p:nvPr>
        </p:nvSpPr>
        <p:spPr/>
      </p:sp>
      <p:sp>
        <p:nvSpPr>
          <p:cNvPr id="45059" name="Notes Placeholder 2"/>
          <p:cNvSpPr>
            <a:spLocks noGrp="1" noChangeArrowheads="1"/>
          </p:cNvSpPr>
          <p:nvPr>
            <p:ph type="body" idx="1"/>
          </p:nvPr>
        </p:nvSpPr>
        <p:spPr/>
        <p:txBody>
          <a:bodyPr/>
          <a:lstStyle/>
          <a:p>
            <a:pPr eaLnBrk="1" hangingPunct="1">
              <a:spcBef>
                <a:spcPct val="0"/>
              </a:spcBef>
            </a:pPr>
            <a:r>
              <a:rPr lang="en-US" altLang="en-US" dirty="0" smtClean="0">
                <a:solidFill>
                  <a:srgbClr val="000000"/>
                </a:solidFill>
              </a:rPr>
              <a:t>[SAFETY] Let’s go to page 4 of the Workbook and complete #3 and #4</a:t>
            </a:r>
          </a:p>
          <a:p>
            <a:pPr eaLnBrk="1" hangingPunct="1">
              <a:spcBef>
                <a:spcPct val="0"/>
              </a:spcBef>
            </a:pPr>
            <a:endParaRPr lang="en-US" altLang="en-US" dirty="0" smtClean="0">
              <a:solidFill>
                <a:srgbClr val="000000"/>
              </a:solidFill>
            </a:endParaRPr>
          </a:p>
          <a:p>
            <a:pPr eaLnBrk="1" hangingPunct="1">
              <a:spcBef>
                <a:spcPct val="0"/>
              </a:spcBef>
            </a:pPr>
            <a:r>
              <a:rPr lang="en-US" altLang="en-US" dirty="0" smtClean="0">
                <a:solidFill>
                  <a:srgbClr val="000000"/>
                </a:solidFill>
              </a:rPr>
              <a:t>[MANAGER] Let’s go to page 4 of the Workbook and complete #3 and #4</a:t>
            </a:r>
          </a:p>
          <a:p>
            <a:pPr eaLnBrk="1" hangingPunct="1">
              <a:spcBef>
                <a:spcPct val="0"/>
              </a:spcBef>
            </a:pPr>
            <a:endParaRPr lang="en-US" altLang="en-US" dirty="0" smtClean="0">
              <a:solidFill>
                <a:srgbClr val="000000"/>
              </a:solidFill>
            </a:endParaRPr>
          </a:p>
          <a:p>
            <a:pPr eaLnBrk="1" hangingPunct="1">
              <a:spcBef>
                <a:spcPct val="0"/>
              </a:spcBef>
            </a:pPr>
            <a:endParaRPr lang="en-US" altLang="en-US" dirty="0" smtClean="0">
              <a:solidFill>
                <a:srgbClr val="000000"/>
              </a:solidFill>
            </a:endParaRPr>
          </a:p>
          <a:p>
            <a:pPr eaLnBrk="1" hangingPunct="1">
              <a:spcBef>
                <a:spcPct val="0"/>
              </a:spcBef>
            </a:pPr>
            <a:r>
              <a:rPr lang="en-US" altLang="en-US" i="1" dirty="0" smtClean="0">
                <a:solidFill>
                  <a:srgbClr val="000000"/>
                </a:solidFill>
              </a:rPr>
              <a:t>[SPEAKER NOTE] Encourage discussion particularly #3 as participants may get ideas from hearing from their colleagues.</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ChangeArrowheads="1" noTextEdit="1"/>
          </p:cNvSpPr>
          <p:nvPr>
            <p:ph type="sldImg"/>
          </p:nvPr>
        </p:nvSpPr>
        <p:spPr/>
      </p:sp>
      <p:sp>
        <p:nvSpPr>
          <p:cNvPr id="47107" name="Notes Placeholder 2"/>
          <p:cNvSpPr>
            <a:spLocks noGrp="1" noChangeArrowheads="1"/>
          </p:cNvSpPr>
          <p:nvPr>
            <p:ph type="body" idx="1"/>
          </p:nvPr>
        </p:nvSpPr>
        <p:spPr/>
        <p:txBody>
          <a:bodyPr/>
          <a:lstStyle/>
          <a:p>
            <a:pPr eaLnBrk="1" hangingPunct="1">
              <a:spcBef>
                <a:spcPct val="0"/>
              </a:spcBef>
            </a:pPr>
            <a:r>
              <a:rPr lang="en-US" altLang="en-US" dirty="0" smtClean="0">
                <a:solidFill>
                  <a:srgbClr val="000000"/>
                </a:solidFill>
              </a:rPr>
              <a:t>Managers, supervisors, and workers all need to understand their roles and responsibilities. Having this knowledge ensures that everyone can fully participate in developing and implementing safety protocols.</a:t>
            </a:r>
          </a:p>
          <a:p>
            <a:pPr eaLnBrk="1" hangingPunct="1">
              <a:spcBef>
                <a:spcPct val="0"/>
              </a:spcBef>
            </a:pPr>
            <a:endParaRPr lang="en-US" altLang="en-US" i="1" dirty="0" smtClean="0">
              <a:solidFill>
                <a:srgbClr val="000000"/>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p:sp>
      <p:sp>
        <p:nvSpPr>
          <p:cNvPr id="49155" name="Notes Placeholder 2"/>
          <p:cNvSpPr>
            <a:spLocks noGrp="1"/>
          </p:cNvSpPr>
          <p:nvPr>
            <p:ph type="body" idx="1"/>
          </p:nvPr>
        </p:nvSpPr>
        <p:spPr/>
        <p:txBody>
          <a:bodyPr/>
          <a:lstStyle/>
          <a:p>
            <a:endParaRPr lang="en-US" altLang="en-US"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p:sp>
      <p:sp>
        <p:nvSpPr>
          <p:cNvPr id="51203" name="Notes Placeholder 2"/>
          <p:cNvSpPr>
            <a:spLocks noGrp="1"/>
          </p:cNvSpPr>
          <p:nvPr>
            <p:ph type="body" idx="1"/>
          </p:nvPr>
        </p:nvSpPr>
        <p:spPr/>
        <p:txBody>
          <a:bodyPr/>
          <a:lstStyle/>
          <a:p>
            <a:endParaRPr lang="en-US" alt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hape 132"/>
          <p:cNvSpPr>
            <a:spLocks noGrp="1" noRot="1" noChangeAspect="1" noChangeArrowheads="1" noTextEdit="1"/>
          </p:cNvSpPr>
          <p:nvPr>
            <p:ph type="sldImg"/>
          </p:nvPr>
        </p:nvSpPr>
        <p:spPr/>
      </p:sp>
      <p:sp>
        <p:nvSpPr>
          <p:cNvPr id="8195" name="Shape 133"/>
          <p:cNvSpPr>
            <a:spLocks noGrp="1" noChangeArrowheads="1"/>
          </p:cNvSpPr>
          <p:nvPr>
            <p:ph type="body" sz="quarter" idx="1"/>
          </p:nvPr>
        </p:nvSpPr>
        <p:spPr/>
        <p:txBody>
          <a:bodyPr/>
          <a:lstStyle/>
          <a:p>
            <a:pPr eaLnBrk="1" hangingPunct="1">
              <a:spcBef>
                <a:spcPct val="0"/>
              </a:spcBef>
            </a:pPr>
            <a:r>
              <a:rPr lang="en-US" altLang="en-US" dirty="0" smtClean="0">
                <a:solidFill>
                  <a:srgbClr val="000000"/>
                </a:solidFill>
                <a:latin typeface="Arial" panose="020B0604020202020204" pitchFamily="34" charset="0"/>
                <a:cs typeface="Arial" panose="020B0604020202020204" pitchFamily="34" charset="0"/>
                <a:sym typeface="Arial" panose="020B0604020202020204" pitchFamily="34" charset="0"/>
              </a:rPr>
              <a:t>Before we begin, let’s jot down some information about safety at your company. </a:t>
            </a:r>
          </a:p>
          <a:p>
            <a:pPr eaLnBrk="1" hangingPunct="1">
              <a:spcBef>
                <a:spcPct val="0"/>
              </a:spcBef>
            </a:pPr>
            <a:endParaRPr lang="en-US" altLang="en-US" dirty="0" smtClean="0">
              <a:solidFill>
                <a:srgbClr val="000000"/>
              </a:solidFill>
              <a:latin typeface="Arial" panose="020B0604020202020204" pitchFamily="34" charset="0"/>
              <a:cs typeface="Arial" panose="020B0604020202020204" pitchFamily="34" charset="0"/>
              <a:sym typeface="Arial" panose="020B0604020202020204" pitchFamily="34" charset="0"/>
            </a:endParaRPr>
          </a:p>
          <a:p>
            <a:pPr eaLnBrk="1" hangingPunct="1">
              <a:spcBef>
                <a:spcPct val="0"/>
              </a:spcBef>
            </a:pPr>
            <a:r>
              <a:rPr lang="en-US" altLang="en-US" dirty="0" smtClean="0">
                <a:solidFill>
                  <a:srgbClr val="000000"/>
                </a:solidFill>
                <a:latin typeface="Arial" panose="020B0604020202020204" pitchFamily="34" charset="0"/>
                <a:cs typeface="Arial" panose="020B0604020202020204" pitchFamily="34" charset="0"/>
                <a:sym typeface="Arial" panose="020B0604020202020204" pitchFamily="34" charset="0"/>
              </a:rPr>
              <a:t>[SAFETY] Please turn to page 3 of your Workbook and complete questions #1 and #2.</a:t>
            </a:r>
          </a:p>
          <a:p>
            <a:pPr eaLnBrk="1" hangingPunct="1">
              <a:spcBef>
                <a:spcPct val="0"/>
              </a:spcBef>
            </a:pPr>
            <a:endParaRPr lang="en-US" altLang="en-US" dirty="0" smtClean="0">
              <a:solidFill>
                <a:srgbClr val="000000"/>
              </a:solidFill>
              <a:latin typeface="Arial" panose="020B0604020202020204" pitchFamily="34" charset="0"/>
              <a:cs typeface="Arial" panose="020B0604020202020204" pitchFamily="34" charset="0"/>
              <a:sym typeface="Arial" panose="020B0604020202020204" pitchFamily="34" charset="0"/>
            </a:endParaRPr>
          </a:p>
          <a:p>
            <a:pPr eaLnBrk="1" hangingPunct="1">
              <a:spcBef>
                <a:spcPct val="0"/>
              </a:spcBef>
            </a:pPr>
            <a:r>
              <a:rPr lang="en-US" altLang="en-US" dirty="0" smtClean="0">
                <a:solidFill>
                  <a:srgbClr val="000000"/>
                </a:solidFill>
                <a:latin typeface="Arial" panose="020B0604020202020204" pitchFamily="34" charset="0"/>
                <a:cs typeface="Arial" panose="020B0604020202020204" pitchFamily="34" charset="0"/>
                <a:sym typeface="Arial" panose="020B0604020202020204" pitchFamily="34" charset="0"/>
              </a:rPr>
              <a:t>[MANAGER] Please turn to page 3 of your Workbook and complete questions #1 and #2.</a:t>
            </a:r>
          </a:p>
          <a:p>
            <a:pPr eaLnBrk="1" hangingPunct="1">
              <a:spcBef>
                <a:spcPct val="0"/>
              </a:spcBef>
            </a:pPr>
            <a:endParaRPr lang="en-US" altLang="en-US" dirty="0" smtClean="0">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hape 140"/>
          <p:cNvSpPr>
            <a:spLocks noGrp="1" noRot="1" noChangeAspect="1" noChangeArrowheads="1" noTextEdit="1"/>
          </p:cNvSpPr>
          <p:nvPr>
            <p:ph type="sldImg"/>
          </p:nvPr>
        </p:nvSpPr>
        <p:spPr/>
      </p:sp>
      <p:sp>
        <p:nvSpPr>
          <p:cNvPr id="10243" name="Shape 141"/>
          <p:cNvSpPr>
            <a:spLocks noGrp="1" noChangeArrowheads="1"/>
          </p:cNvSpPr>
          <p:nvPr>
            <p:ph type="body" sz="quarter" idx="1"/>
          </p:nvPr>
        </p:nvSpPr>
        <p:spPr/>
        <p:txBody>
          <a:bodyPr/>
          <a:lstStyle/>
          <a:p>
            <a:pPr eaLnBrk="1" hangingPunct="1">
              <a:spcBef>
                <a:spcPct val="0"/>
              </a:spcBef>
            </a:pPr>
            <a:endParaRPr lang="en-US" altLang="en-US" dirty="0" smtClean="0">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hape 148"/>
          <p:cNvSpPr>
            <a:spLocks noGrp="1" noRot="1" noChangeAspect="1" noChangeArrowheads="1" noTextEdit="1"/>
          </p:cNvSpPr>
          <p:nvPr>
            <p:ph type="sldImg"/>
          </p:nvPr>
        </p:nvSpPr>
        <p:spPr/>
      </p:sp>
      <p:sp>
        <p:nvSpPr>
          <p:cNvPr id="12291" name="Shape 149"/>
          <p:cNvSpPr>
            <a:spLocks noGrp="1" noChangeArrowheads="1"/>
          </p:cNvSpPr>
          <p:nvPr>
            <p:ph type="body" sz="quarter" idx="1"/>
          </p:nvPr>
        </p:nvSpPr>
        <p:spPr/>
        <p:txBody>
          <a:bodyPr/>
          <a:lstStyle/>
          <a:p>
            <a:pPr marL="228600" indent="-228600" eaLnBrk="1" hangingPunct="1">
              <a:spcBef>
                <a:spcPct val="0"/>
              </a:spcBef>
              <a:buFontTx/>
              <a:buAutoNum type="arabicPeriod"/>
            </a:pPr>
            <a:endParaRPr lang="en-US" altLang="en-US" dirty="0" smtClean="0">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hape 156"/>
          <p:cNvSpPr>
            <a:spLocks noGrp="1" noRot="1" noChangeAspect="1" noChangeArrowheads="1" noTextEdit="1"/>
          </p:cNvSpPr>
          <p:nvPr>
            <p:ph type="sldImg"/>
          </p:nvPr>
        </p:nvSpPr>
        <p:spPr/>
      </p:sp>
      <p:sp>
        <p:nvSpPr>
          <p:cNvPr id="14339" name="Shape 157"/>
          <p:cNvSpPr>
            <a:spLocks noGrp="1" noChangeArrowheads="1"/>
          </p:cNvSpPr>
          <p:nvPr>
            <p:ph type="body" sz="quarter" idx="1"/>
          </p:nvPr>
        </p:nvSpPr>
        <p:spPr/>
        <p:txBody>
          <a:bodyPr/>
          <a:lstStyle/>
          <a:p>
            <a:pPr eaLnBrk="1" hangingPunct="1">
              <a:spcBef>
                <a:spcPct val="0"/>
              </a:spcBef>
            </a:pPr>
            <a:r>
              <a:rPr lang="en-US" altLang="en-US" dirty="0" smtClean="0">
                <a:solidFill>
                  <a:srgbClr val="000000"/>
                </a:solidFill>
              </a:rPr>
              <a:t>Behaving lawfully: </a:t>
            </a:r>
            <a:r>
              <a:rPr lang="en-US" altLang="en-US" dirty="0" smtClean="0">
                <a:solidFill>
                  <a:srgbClr val="000000"/>
                </a:solidFill>
                <a:latin typeface="Arial" panose="020B0604020202020204" pitchFamily="34" charset="0"/>
                <a:cs typeface="Arial" panose="020B0604020202020204" pitchFamily="34" charset="0"/>
                <a:sym typeface="Arial" panose="020B0604020202020204" pitchFamily="34" charset="0"/>
              </a:rPr>
              <a:t>(discussed further in Module 2)</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hape 164"/>
          <p:cNvSpPr>
            <a:spLocks noGrp="1" noRot="1" noChangeAspect="1" noChangeArrowheads="1" noTextEdit="1"/>
          </p:cNvSpPr>
          <p:nvPr>
            <p:ph type="sldImg"/>
          </p:nvPr>
        </p:nvSpPr>
        <p:spPr/>
      </p:sp>
      <p:sp>
        <p:nvSpPr>
          <p:cNvPr id="16387" name="Shape 165"/>
          <p:cNvSpPr>
            <a:spLocks noGrp="1" noChangeArrowheads="1"/>
          </p:cNvSpPr>
          <p:nvPr>
            <p:ph type="body" sz="quarter" idx="1"/>
          </p:nvPr>
        </p:nvSpPr>
        <p:spPr/>
        <p:txBody>
          <a:bodyPr/>
          <a:lstStyle/>
          <a:p>
            <a:pPr eaLnBrk="1" hangingPunct="1">
              <a:spcBef>
                <a:spcPct val="0"/>
              </a:spcBef>
            </a:pPr>
            <a:r>
              <a:rPr lang="en-US" altLang="en-US" dirty="0" smtClean="0">
                <a:solidFill>
                  <a:srgbClr val="000000"/>
                </a:solidFill>
              </a:rPr>
              <a:t>The safety director or manager’s job description is often vague and defines performance that is not achievable.  For example, no OSHA violations/citations.  This cannot be a safety director or manager responsibility because they do not supervise or otherwise control the workers that were injured.</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hape 177"/>
          <p:cNvSpPr>
            <a:spLocks noGrp="1" noRot="1" noChangeAspect="1" noChangeArrowheads="1" noTextEdit="1"/>
          </p:cNvSpPr>
          <p:nvPr>
            <p:ph type="sldImg"/>
          </p:nvPr>
        </p:nvSpPr>
        <p:spPr/>
      </p:sp>
      <p:sp>
        <p:nvSpPr>
          <p:cNvPr id="18435" name="Shape 178"/>
          <p:cNvSpPr>
            <a:spLocks noGrp="1" noChangeArrowheads="1"/>
          </p:cNvSpPr>
          <p:nvPr>
            <p:ph type="body" sz="quarter" idx="1"/>
          </p:nvPr>
        </p:nvSpPr>
        <p:spPr/>
        <p:txBody>
          <a:bodyPr/>
          <a:lstStyle/>
          <a:p>
            <a:pPr eaLnBrk="1" hangingPunct="1">
              <a:lnSpc>
                <a:spcPct val="80000"/>
              </a:lnSpc>
              <a:spcBef>
                <a:spcPct val="0"/>
              </a:spcBef>
            </a:pPr>
            <a:r>
              <a:rPr lang="en-US" altLang="en-US" dirty="0" smtClean="0">
                <a:solidFill>
                  <a:srgbClr val="FFFFFF"/>
                </a:solidFill>
                <a:latin typeface="Arial Black" panose="020B0A04020102020204" pitchFamily="34" charset="0"/>
                <a:sym typeface="Arial Black" panose="020B0A04020102020204" pitchFamily="34" charset="0"/>
              </a:rPr>
              <a:t>A collateral duty person could not perform in this manner.</a:t>
            </a:r>
          </a:p>
          <a:p>
            <a:pPr eaLnBrk="1" hangingPunct="1">
              <a:lnSpc>
                <a:spcPct val="80000"/>
              </a:lnSpc>
              <a:spcBef>
                <a:spcPct val="0"/>
              </a:spcBef>
            </a:pPr>
            <a:endParaRPr lang="en-US" altLang="en-US" dirty="0" smtClean="0">
              <a:solidFill>
                <a:srgbClr val="FFFFFF"/>
              </a:solidFill>
              <a:latin typeface="Arial Black" panose="020B0A04020102020204" pitchFamily="34" charset="0"/>
              <a:sym typeface="Arial Black" panose="020B0A04020102020204" pitchFamily="34" charset="0"/>
            </a:endParaRPr>
          </a:p>
          <a:p>
            <a:pPr eaLnBrk="1" hangingPunct="1">
              <a:lnSpc>
                <a:spcPct val="80000"/>
              </a:lnSpc>
              <a:spcBef>
                <a:spcPct val="0"/>
              </a:spcBef>
            </a:pPr>
            <a:r>
              <a:rPr lang="en-US" altLang="en-US" dirty="0" smtClean="0">
                <a:solidFill>
                  <a:srgbClr val="FFFFFF"/>
                </a:solidFill>
                <a:latin typeface="Arial Black" panose="020B0A04020102020204" pitchFamily="34" charset="0"/>
                <a:sym typeface="Arial Black" panose="020B0A04020102020204" pitchFamily="34" charset="0"/>
              </a:rPr>
              <a:t>Safety Manager should serve as a resource for these individuals.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p:sp>
      <p:sp>
        <p:nvSpPr>
          <p:cNvPr id="20483" name="Notes Placeholder 2"/>
          <p:cNvSpPr>
            <a:spLocks noGrp="1"/>
          </p:cNvSpPr>
          <p:nvPr>
            <p:ph type="body" idx="1"/>
          </p:nvPr>
        </p:nvSpPr>
        <p:spPr/>
        <p:txBody>
          <a:bodyPr/>
          <a:lstStyle/>
          <a:p>
            <a:endParaRPr lang="en-US" alt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6070851"/>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1_Title Slide">
    <p:spTree>
      <p:nvGrpSpPr>
        <p:cNvPr id="1" name=""/>
        <p:cNvGrpSpPr/>
        <p:nvPr/>
      </p:nvGrpSpPr>
      <p:grpSpPr>
        <a:xfrm>
          <a:off x="0" y="0"/>
          <a:ext cx="0" cy="0"/>
          <a:chOff x="0" y="0"/>
          <a:chExt cx="0" cy="0"/>
        </a:xfrm>
      </p:grpSpPr>
      <p:sp>
        <p:nvSpPr>
          <p:cNvPr id="18" name="Body Level One…"/>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9" name="Title Text"/>
          <p:cNvSpPr>
            <a:spLocks noGrp="1"/>
          </p:cNvSpPr>
          <p:nvPr>
            <p:ph type="title"/>
          </p:nvPr>
        </p:nvSpPr>
        <p:spPr>
          <a:prstGeom prst="rect">
            <a:avLst/>
          </a:prstGeom>
        </p:spPr>
        <p:txBody>
          <a:bodyPr/>
          <a:lstStyle/>
          <a:p>
            <a:r>
              <a:t>Title Text</a:t>
            </a:r>
          </a:p>
        </p:txBody>
      </p:sp>
    </p:spTree>
    <p:extLst>
      <p:ext uri="{BB962C8B-B14F-4D97-AF65-F5344CB8AC3E}">
        <p14:creationId xmlns:p14="http://schemas.microsoft.com/office/powerpoint/2010/main" val="284243431"/>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1026" name="Title Text"/>
          <p:cNvSpPr>
            <a:spLocks noGrp="1" noChangeArrowheads="1"/>
          </p:cNvSpPr>
          <p:nvPr>
            <p:ph type="title"/>
          </p:nvPr>
        </p:nvSpPr>
        <p:spPr bwMode="auto">
          <a:xfrm>
            <a:off x="457200" y="92075"/>
            <a:ext cx="8229600" cy="150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19" tIns="45720" rIns="45719" bIns="45720" numCol="1" anchor="ctr" anchorCtr="0" compatLnSpc="1">
            <a:prstTxWarp prst="textNoShape">
              <a:avLst/>
            </a:prstTxWarp>
          </a:bodyPr>
          <a:lstStyle/>
          <a:p>
            <a:pPr lvl="0"/>
            <a:r>
              <a:rPr lang="en-US" altLang="en-US" smtClean="0">
                <a:sym typeface="Calibri Light" panose="020F0302020204030204" pitchFamily="34" charset="0"/>
              </a:rPr>
              <a:t>Title Text</a:t>
            </a:r>
          </a:p>
        </p:txBody>
      </p:sp>
      <p:sp>
        <p:nvSpPr>
          <p:cNvPr id="1027" name="Body Level One…"/>
          <p:cNvSpPr>
            <a:spLocks noGrp="1" noChangeArrowheads="1"/>
          </p:cNvSpPr>
          <p:nvPr>
            <p:ph type="body" idx="1"/>
          </p:nvPr>
        </p:nvSpPr>
        <p:spPr bwMode="auto">
          <a:xfrm>
            <a:off x="457200" y="16002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19" tIns="45720" rIns="45719" bIns="45720" numCol="1" anchor="t" anchorCtr="0" compatLnSpc="1">
            <a:prstTxWarp prst="textNoShape">
              <a:avLst/>
            </a:prstTxWarp>
          </a:bodyPr>
          <a:lstStyle/>
          <a:p>
            <a:pPr lvl="0"/>
            <a:r>
              <a:rPr lang="en-US" altLang="en-US" smtClean="0">
                <a:sym typeface="Calibri" panose="020F0502020204030204" pitchFamily="34" charset="0"/>
              </a:rPr>
              <a:t>Body Level One</a:t>
            </a:r>
          </a:p>
          <a:p>
            <a:pPr lvl="1"/>
            <a:r>
              <a:rPr lang="en-US" altLang="en-US" smtClean="0">
                <a:sym typeface="Calibri" panose="020F0502020204030204" pitchFamily="34" charset="0"/>
              </a:rPr>
              <a:t>Body Level Two</a:t>
            </a:r>
          </a:p>
          <a:p>
            <a:pPr lvl="2"/>
            <a:r>
              <a:rPr lang="en-US" altLang="en-US" smtClean="0">
                <a:sym typeface="Calibri" panose="020F0502020204030204" pitchFamily="34" charset="0"/>
              </a:rPr>
              <a:t>Body Level Three</a:t>
            </a:r>
          </a:p>
          <a:p>
            <a:pPr lvl="3"/>
            <a:r>
              <a:rPr lang="en-US" altLang="en-US" smtClean="0">
                <a:sym typeface="Calibri" panose="020F0502020204030204" pitchFamily="34" charset="0"/>
              </a:rPr>
              <a:t>Body Level Four</a:t>
            </a:r>
          </a:p>
          <a:p>
            <a:pPr lvl="4"/>
            <a:r>
              <a:rPr lang="en-US" altLang="en-US" smtClean="0">
                <a:sym typeface="Calibri" panose="020F0502020204030204" pitchFamily="34" charset="0"/>
              </a:rPr>
              <a:t>Body Level Five</a:t>
            </a:r>
          </a:p>
        </p:txBody>
      </p:sp>
      <p:sp>
        <p:nvSpPr>
          <p:cNvPr id="4" name="Rectangle">
            <a:extLst/>
          </p:cNvPr>
          <p:cNvSpPr/>
          <p:nvPr userDrawn="1"/>
        </p:nvSpPr>
        <p:spPr>
          <a:xfrm>
            <a:off x="7315200" y="0"/>
            <a:ext cx="1828800" cy="422275"/>
          </a:xfrm>
          <a:prstGeom prst="rect">
            <a:avLst/>
          </a:prstGeom>
          <a:solidFill>
            <a:schemeClr val="accent5">
              <a:hueOff val="-11405933"/>
              <a:satOff val="40776"/>
            </a:schemeClr>
          </a:solidFill>
          <a:ln w="12700">
            <a:miter lim="400000"/>
          </a:ln>
        </p:spPr>
        <p:txBody>
          <a:bodyPr lIns="45719" rIns="45719" anchor="ctr"/>
          <a:lstStyle/>
          <a:p>
            <a:pPr algn="ctr" eaLnBrk="1" fontAlgn="auto">
              <a:spcBef>
                <a:spcPts val="0"/>
              </a:spcBef>
              <a:spcAft>
                <a:spcPts val="0"/>
              </a:spcAft>
              <a:defRPr sz="1200" b="1" spc="300">
                <a:solidFill>
                  <a:srgbClr val="FFFFFF"/>
                </a:solidFill>
                <a:latin typeface="Arial Hebrew"/>
                <a:ea typeface="Arial Hebrew"/>
                <a:cs typeface="Arial Hebrew"/>
                <a:sym typeface="Arial Hebrew"/>
              </a:defRPr>
            </a:pPr>
            <a:r>
              <a:rPr lang="en-US" sz="1200" b="1" kern="0" spc="300" dirty="0">
                <a:solidFill>
                  <a:srgbClr val="FFFFFF"/>
                </a:solidFill>
                <a:latin typeface="Arial Hebrew"/>
                <a:ea typeface="Arial Hebrew"/>
                <a:cs typeface="Arial Hebrew"/>
                <a:sym typeface="Arial Hebrew"/>
              </a:rPr>
              <a:t>CSIP</a:t>
            </a:r>
            <a:endParaRPr sz="1200" b="1" kern="0" spc="300" dirty="0">
              <a:solidFill>
                <a:srgbClr val="FFFFFF"/>
              </a:solidFill>
              <a:latin typeface="Arial Hebrew"/>
              <a:ea typeface="Arial Hebrew"/>
              <a:cs typeface="Arial Hebrew"/>
              <a:sym typeface="Arial Hebrew"/>
            </a:endParaRP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Lst>
  <p:transition spd="med"/>
  <p:txStyles>
    <p:titleStyle>
      <a:lvl1pPr algn="l" rtl="0" eaLnBrk="0" fontAlgn="base" hangingPunct="0">
        <a:lnSpc>
          <a:spcPct val="90000"/>
        </a:lnSpc>
        <a:spcBef>
          <a:spcPct val="0"/>
        </a:spcBef>
        <a:spcAft>
          <a:spcPct val="0"/>
        </a:spcAft>
        <a:defRPr sz="4400">
          <a:solidFill>
            <a:srgbClr val="000000"/>
          </a:solidFill>
          <a:latin typeface="Calibri Light"/>
          <a:ea typeface="Calibri Light"/>
          <a:cs typeface="Calibri Light"/>
          <a:sym typeface="Calibri Light" panose="020F0302020204030204" pitchFamily="34" charset="0"/>
        </a:defRPr>
      </a:lvl1pPr>
      <a:lvl2pPr algn="l" rtl="0" eaLnBrk="0" fontAlgn="base" hangingPunct="0">
        <a:lnSpc>
          <a:spcPct val="90000"/>
        </a:lnSpc>
        <a:spcBef>
          <a:spcPct val="0"/>
        </a:spcBef>
        <a:spcAft>
          <a:spcPct val="0"/>
        </a:spcAft>
        <a:defRPr sz="4400">
          <a:solidFill>
            <a:srgbClr val="000000"/>
          </a:solidFill>
          <a:latin typeface="Calibri Light"/>
          <a:ea typeface="Calibri Light"/>
          <a:cs typeface="Calibri Light"/>
          <a:sym typeface="Calibri Light" panose="020F0302020204030204" pitchFamily="34" charset="0"/>
        </a:defRPr>
      </a:lvl2pPr>
      <a:lvl3pPr algn="l" rtl="0" eaLnBrk="0" fontAlgn="base" hangingPunct="0">
        <a:lnSpc>
          <a:spcPct val="90000"/>
        </a:lnSpc>
        <a:spcBef>
          <a:spcPct val="0"/>
        </a:spcBef>
        <a:spcAft>
          <a:spcPct val="0"/>
        </a:spcAft>
        <a:defRPr sz="4400">
          <a:solidFill>
            <a:srgbClr val="000000"/>
          </a:solidFill>
          <a:latin typeface="Calibri Light"/>
          <a:ea typeface="Calibri Light"/>
          <a:cs typeface="Calibri Light"/>
          <a:sym typeface="Calibri Light" panose="020F0302020204030204" pitchFamily="34" charset="0"/>
        </a:defRPr>
      </a:lvl3pPr>
      <a:lvl4pPr algn="l" rtl="0" eaLnBrk="0" fontAlgn="base" hangingPunct="0">
        <a:lnSpc>
          <a:spcPct val="90000"/>
        </a:lnSpc>
        <a:spcBef>
          <a:spcPct val="0"/>
        </a:spcBef>
        <a:spcAft>
          <a:spcPct val="0"/>
        </a:spcAft>
        <a:defRPr sz="4400">
          <a:solidFill>
            <a:srgbClr val="000000"/>
          </a:solidFill>
          <a:latin typeface="Calibri Light"/>
          <a:ea typeface="Calibri Light"/>
          <a:cs typeface="Calibri Light"/>
          <a:sym typeface="Calibri Light" panose="020F0302020204030204" pitchFamily="34" charset="0"/>
        </a:defRPr>
      </a:lvl4pPr>
      <a:lvl5pPr algn="l" rtl="0" eaLnBrk="0" fontAlgn="base" hangingPunct="0">
        <a:lnSpc>
          <a:spcPct val="90000"/>
        </a:lnSpc>
        <a:spcBef>
          <a:spcPct val="0"/>
        </a:spcBef>
        <a:spcAft>
          <a:spcPct val="0"/>
        </a:spcAft>
        <a:defRPr sz="4400">
          <a:solidFill>
            <a:srgbClr val="000000"/>
          </a:solidFill>
          <a:latin typeface="Calibri Light"/>
          <a:ea typeface="Calibri Light"/>
          <a:cs typeface="Calibri Light"/>
          <a:sym typeface="Calibri Light" panose="020F0302020204030204" pitchFamily="34" charset="0"/>
        </a:defRPr>
      </a:lvl5pPr>
      <a:lvl6pPr marL="0" marR="0" indent="0" algn="l" defTabSz="914400" rtl="0" eaLnBrk="1" latinLnBrk="0" hangingPunct="1">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6pPr>
      <a:lvl7pPr marL="0" marR="0" indent="0" algn="l" defTabSz="914400" rtl="0" eaLnBrk="1" latinLnBrk="0" hangingPunct="1">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7pPr>
      <a:lvl8pPr marL="0" marR="0" indent="0" algn="l" defTabSz="914400" rtl="0" eaLnBrk="1" latinLnBrk="0" hangingPunct="1">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8pPr>
      <a:lvl9pPr marL="0" marR="0" indent="0" algn="l" defTabSz="914400" rtl="0" eaLnBrk="1" latinLnBrk="0" hangingPunct="1">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9pPr>
    </p:titleStyle>
    <p:bodyStyle>
      <a:lvl1pPr algn="l" rtl="0" eaLnBrk="0" fontAlgn="base" hangingPunct="0">
        <a:lnSpc>
          <a:spcPct val="90000"/>
        </a:lnSpc>
        <a:spcBef>
          <a:spcPts val="1000"/>
        </a:spcBef>
        <a:spcAft>
          <a:spcPct val="0"/>
        </a:spcAft>
        <a:buSzPct val="100000"/>
        <a:buFont typeface="Arial" panose="020B0604020202020204" pitchFamily="34" charset="0"/>
        <a:defRPr sz="2800" b="1">
          <a:solidFill>
            <a:srgbClr val="000000"/>
          </a:solidFill>
          <a:latin typeface="Arial" charset="0"/>
          <a:ea typeface="Arial" charset="0"/>
          <a:cs typeface="Arial" charset="0"/>
          <a:sym typeface="Calibri" panose="020F0502020204030204" pitchFamily="34" charset="0"/>
        </a:defRPr>
      </a:lvl1pPr>
      <a:lvl2pPr marL="457200" algn="l" rtl="0" eaLnBrk="0" fontAlgn="base" hangingPunct="0">
        <a:lnSpc>
          <a:spcPct val="90000"/>
        </a:lnSpc>
        <a:spcBef>
          <a:spcPts val="1000"/>
        </a:spcBef>
        <a:spcAft>
          <a:spcPct val="0"/>
        </a:spcAft>
        <a:buSzPct val="100000"/>
        <a:buFont typeface="Arial" panose="020B0604020202020204" pitchFamily="34" charset="0"/>
        <a:defRPr sz="2800" b="1">
          <a:solidFill>
            <a:srgbClr val="000000"/>
          </a:solidFill>
          <a:latin typeface="Arial" charset="0"/>
          <a:ea typeface="Arial" charset="0"/>
          <a:cs typeface="Arial" charset="0"/>
          <a:sym typeface="Calibri" panose="020F0502020204030204" pitchFamily="34" charset="0"/>
        </a:defRPr>
      </a:lvl2pPr>
      <a:lvl3pPr marL="914400" algn="l" rtl="0" eaLnBrk="0" fontAlgn="base" hangingPunct="0">
        <a:lnSpc>
          <a:spcPct val="90000"/>
        </a:lnSpc>
        <a:spcBef>
          <a:spcPts val="1000"/>
        </a:spcBef>
        <a:spcAft>
          <a:spcPct val="0"/>
        </a:spcAft>
        <a:buSzPct val="100000"/>
        <a:buFont typeface="Arial" panose="020B0604020202020204" pitchFamily="34" charset="0"/>
        <a:defRPr sz="2800" b="1">
          <a:solidFill>
            <a:srgbClr val="000000"/>
          </a:solidFill>
          <a:latin typeface="Arial" charset="0"/>
          <a:ea typeface="Arial" charset="0"/>
          <a:cs typeface="Arial" charset="0"/>
          <a:sym typeface="Calibri" panose="020F0502020204030204" pitchFamily="34" charset="0"/>
        </a:defRPr>
      </a:lvl3pPr>
      <a:lvl4pPr marL="1371600" algn="l" rtl="0" eaLnBrk="0" fontAlgn="base" hangingPunct="0">
        <a:lnSpc>
          <a:spcPct val="90000"/>
        </a:lnSpc>
        <a:spcBef>
          <a:spcPts val="1000"/>
        </a:spcBef>
        <a:spcAft>
          <a:spcPct val="0"/>
        </a:spcAft>
        <a:buSzPct val="100000"/>
        <a:buFont typeface="Arial" panose="020B0604020202020204" pitchFamily="34" charset="0"/>
        <a:defRPr sz="2800" b="1">
          <a:solidFill>
            <a:srgbClr val="000000"/>
          </a:solidFill>
          <a:latin typeface="Arial" charset="0"/>
          <a:ea typeface="Arial" charset="0"/>
          <a:cs typeface="Arial" charset="0"/>
          <a:sym typeface="Calibri" panose="020F0502020204030204" pitchFamily="34" charset="0"/>
        </a:defRPr>
      </a:lvl4pPr>
      <a:lvl5pPr marL="1828800" algn="l" rtl="0" eaLnBrk="0" fontAlgn="base" hangingPunct="0">
        <a:lnSpc>
          <a:spcPct val="90000"/>
        </a:lnSpc>
        <a:spcBef>
          <a:spcPts val="1000"/>
        </a:spcBef>
        <a:spcAft>
          <a:spcPct val="0"/>
        </a:spcAft>
        <a:buSzPct val="100000"/>
        <a:buFont typeface="Arial" panose="020B0604020202020204" pitchFamily="34" charset="0"/>
        <a:defRPr sz="2800" b="1">
          <a:solidFill>
            <a:srgbClr val="000000"/>
          </a:solidFill>
          <a:latin typeface="Arial" charset="0"/>
          <a:ea typeface="Arial" charset="0"/>
          <a:cs typeface="Arial" charset="0"/>
          <a:sym typeface="Calibri" panose="020F0502020204030204" pitchFamily="34" charset="0"/>
        </a:defRPr>
      </a:lvl5pPr>
      <a:lvl6pPr marL="2641600" marR="0" indent="-355600" algn="l" defTabSz="914400" rtl="0" eaLnBrk="1" latinLnBrk="0" hangingPunct="1">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6pPr>
      <a:lvl7pPr marL="3098800" marR="0" indent="-355600" algn="l" defTabSz="914400" rtl="0" eaLnBrk="1" latinLnBrk="0" hangingPunct="1">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7pPr>
      <a:lvl8pPr marL="3556000" marR="0" indent="-355600" algn="l" defTabSz="914400" rtl="0" eaLnBrk="1" latinLnBrk="0" hangingPunct="1">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8pPr>
      <a:lvl9pPr marL="4013200" marR="0" indent="-355600" algn="l" defTabSz="914400" rtl="0" eaLnBrk="1" latinLnBrk="0" hangingPunct="1">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9pPr>
    </p:bodyStyle>
    <p:otherStyle>
      <a:lvl1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45720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91440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137160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182880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228600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274320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320040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365760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0.xml"/><Relationship Id="rId1" Type="http://schemas.openxmlformats.org/officeDocument/2006/relationships/slideLayout" Target="../slideLayouts/slideLayout1.xml"/><Relationship Id="rId6" Type="http://schemas.openxmlformats.org/officeDocument/2006/relationships/image" Target="../media/image19.jpeg"/><Relationship Id="rId5" Type="http://schemas.openxmlformats.org/officeDocument/2006/relationships/image" Target="../media/image18.jpeg"/><Relationship Id="rId4" Type="http://schemas.openxmlformats.org/officeDocument/2006/relationships/image" Target="../media/image17.jpe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idx="4294967295"/>
          </p:nvPr>
        </p:nvSpPr>
        <p:spPr>
          <a:xfrm>
            <a:off x="484188" y="927100"/>
            <a:ext cx="8229600" cy="1508125"/>
          </a:xfrm>
        </p:spPr>
        <p:txBody>
          <a:bodyPr/>
          <a:lstStyle/>
          <a:p>
            <a:pPr eaLnBrk="1">
              <a:defRPr/>
            </a:pPr>
            <a:r>
              <a:rPr lang="en-US" sz="6000" kern="1200" dirty="0">
                <a:solidFill>
                  <a:srgbClr val="DEE60E"/>
                </a:solidFill>
                <a:latin typeface="Arial Black" panose="020B0604020202020204" pitchFamily="34" charset="0"/>
                <a:ea typeface="Arial Black" panose="020B0604020202020204" pitchFamily="34" charset="0"/>
                <a:cs typeface="Arial Black" panose="020B0604020202020204" pitchFamily="34" charset="0"/>
              </a:rPr>
              <a:t>Leadership Commitment to Operational Safety</a:t>
            </a:r>
            <a:endParaRPr lang="en-US" dirty="0"/>
          </a:p>
        </p:txBody>
      </p:sp>
      <p:grpSp>
        <p:nvGrpSpPr>
          <p:cNvPr id="3075" name="Group 3" descr="A picture of a group of arrows pointing to a &quot;Safety First&quot; sign. The middle arrow reads &quot;leadership&quot;"/>
          <p:cNvGrpSpPr>
            <a:grpSpLocks/>
          </p:cNvGrpSpPr>
          <p:nvPr/>
        </p:nvGrpSpPr>
        <p:grpSpPr bwMode="auto">
          <a:xfrm>
            <a:off x="3757613" y="3705225"/>
            <a:ext cx="5195887" cy="3152775"/>
            <a:chOff x="3757357" y="3704492"/>
            <a:chExt cx="5195777" cy="3153508"/>
          </a:xfrm>
        </p:grpSpPr>
        <p:pic>
          <p:nvPicPr>
            <p:cNvPr id="3077" name="Picture 1" descr="Pictures of arrows pointing to the right. The middle arrow reads Leadership" title="Image">
              <a:extLst/>
            </p:cNvPr>
            <p:cNvPicPr>
              <a:picLocks noChangeAspect="1" noChangeArrowheads="1"/>
            </p:cNvPicPr>
            <p:nvPr/>
          </p:nvPicPr>
          <p:blipFill>
            <a:blip r:embed="rId3"/>
            <a:srcRect/>
            <a:stretch>
              <a:fillRect/>
            </a:stretch>
          </p:blipFill>
          <p:spPr bwMode="auto">
            <a:xfrm>
              <a:off x="3757357" y="3704492"/>
              <a:ext cx="4240122" cy="2827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2" descr="An image of a Safety first image" title="Yellow sign">
              <a:extLst/>
            </p:cNvPr>
            <p:cNvPicPr>
              <a:picLocks noChangeAspect="1" noChangeArrowheads="1"/>
            </p:cNvPicPr>
            <p:nvPr/>
          </p:nvPicPr>
          <p:blipFill>
            <a:blip r:embed="rId4"/>
            <a:srcRect/>
            <a:stretch>
              <a:fillRect/>
            </a:stretch>
          </p:blipFill>
          <p:spPr bwMode="auto">
            <a:xfrm>
              <a:off x="6600509" y="3704492"/>
              <a:ext cx="2352625" cy="31535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p:cNvPr>
          <p:cNvSpPr>
            <a:spLocks noGrp="1"/>
          </p:cNvSpPr>
          <p:nvPr>
            <p:ph type="title" idx="4294967295"/>
          </p:nvPr>
        </p:nvSpPr>
        <p:spPr/>
        <p:txBody>
          <a:bodyPr/>
          <a:lstStyle/>
          <a:p>
            <a:pPr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Business-Wide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Injury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Prevention</a:t>
            </a:r>
            <a:endParaRPr lang="en-US" dirty="0"/>
          </a:p>
        </p:txBody>
      </p:sp>
      <p:sp>
        <p:nvSpPr>
          <p:cNvPr id="21507" name="Shape 215"/>
          <p:cNvSpPr>
            <a:spLocks noChangeArrowheads="1"/>
          </p:cNvSpPr>
          <p:nvPr/>
        </p:nvSpPr>
        <p:spPr bwMode="auto">
          <a:xfrm>
            <a:off x="469900" y="1847850"/>
            <a:ext cx="78247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spAutoFit/>
          </a:bodyPr>
          <a:lstStyle>
            <a:lvl1pPr>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1pPr>
            <a:lvl2pPr marL="742950" indent="-2857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2pPr>
            <a:lvl3pPr marL="11430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3pPr>
            <a:lvl4pPr marL="16002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4pPr>
            <a:lvl5pPr marL="20574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9pPr>
          </a:lstStyle>
          <a:p>
            <a:pPr eaLnBrk="1">
              <a:lnSpc>
                <a:spcPct val="80000"/>
              </a:lnSpc>
              <a:buSzPct val="100000"/>
            </a:pPr>
            <a:r>
              <a:rPr lang="en-US" altLang="en-US" sz="2500" b="1" dirty="0">
                <a:solidFill>
                  <a:srgbClr val="DEE60E"/>
                </a:solidFill>
                <a:latin typeface="Arial" panose="020B0604020202020204" pitchFamily="34" charset="0"/>
                <a:cs typeface="Arial" panose="020B0604020202020204" pitchFamily="34" charset="0"/>
                <a:sym typeface="Arial" panose="020B0604020202020204" pitchFamily="34" charset="0"/>
              </a:rPr>
              <a:t>Prevention &amp; Safety Committee Safety Staff Should:</a:t>
            </a:r>
          </a:p>
        </p:txBody>
      </p:sp>
      <p:sp>
        <p:nvSpPr>
          <p:cNvPr id="21508" name="Shape 265"/>
          <p:cNvSpPr>
            <a:spLocks noChangeArrowheads="1"/>
          </p:cNvSpPr>
          <p:nvPr/>
        </p:nvSpPr>
        <p:spPr bwMode="auto">
          <a:xfrm>
            <a:off x="1379538" y="3092450"/>
            <a:ext cx="3416300" cy="220980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45718" tIns="45718" rIns="45718" bIns="45718">
            <a:spAutoFit/>
          </a:bodyPr>
          <a:lstStyle>
            <a:lvl1pPr>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1pPr>
            <a:lvl2pPr marL="742950" indent="-2857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2pPr>
            <a:lvl3pPr marL="11430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3pPr>
            <a:lvl4pPr marL="16002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4pPr>
            <a:lvl5pPr marL="20574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9pPr>
          </a:lstStyle>
          <a:p>
            <a:pPr algn="ctr" eaLnBrk="1">
              <a:lnSpc>
                <a:spcPct val="70000"/>
              </a:lnSpc>
            </a:pPr>
            <a:endParaRPr lang="en-US" altLang="en-US" sz="2800" b="1" dirty="0">
              <a:solidFill>
                <a:schemeClr val="tx1"/>
              </a:solidFill>
              <a:latin typeface="Arial" panose="020B0604020202020204" pitchFamily="34" charset="0"/>
              <a:cs typeface="Arial" panose="020B0604020202020204" pitchFamily="34" charset="0"/>
              <a:sym typeface="Arial Black" panose="020B0A04020102020204" pitchFamily="34" charset="0"/>
            </a:endParaRPr>
          </a:p>
          <a:p>
            <a:pPr algn="ctr" eaLnBrk="1">
              <a:lnSpc>
                <a:spcPct val="70000"/>
              </a:lnSpc>
            </a:pPr>
            <a:r>
              <a:rPr lang="en-US" altLang="en-US" sz="2800" b="1" dirty="0">
                <a:solidFill>
                  <a:schemeClr val="tx1"/>
                </a:solidFill>
                <a:latin typeface="Arial" panose="020B0604020202020204" pitchFamily="34" charset="0"/>
                <a:cs typeface="Arial" panose="020B0604020202020204" pitchFamily="34" charset="0"/>
                <a:sym typeface="Arial Black" panose="020B0A04020102020204" pitchFamily="34" charset="0"/>
              </a:rPr>
              <a:t>Serve as a liaison with the legal entities to support the company.</a:t>
            </a:r>
          </a:p>
          <a:p>
            <a:pPr algn="ctr" eaLnBrk="1">
              <a:lnSpc>
                <a:spcPct val="70000"/>
              </a:lnSpc>
            </a:pPr>
            <a:endParaRPr lang="en-US" altLang="en-US" sz="2800" b="1" dirty="0">
              <a:solidFill>
                <a:schemeClr val="tx1"/>
              </a:solidFill>
              <a:latin typeface="Arial" panose="020B0604020202020204" pitchFamily="34" charset="0"/>
              <a:cs typeface="Arial" panose="020B0604020202020204" pitchFamily="34" charset="0"/>
              <a:sym typeface="Arial Black" panose="020B0A04020102020204" pitchFamily="34" charset="0"/>
            </a:endParaRPr>
          </a:p>
          <a:p>
            <a:pPr algn="ctr" eaLnBrk="1">
              <a:lnSpc>
                <a:spcPct val="70000"/>
              </a:lnSpc>
            </a:pPr>
            <a:endParaRPr lang="en-US" altLang="en-US" sz="2800" b="1" dirty="0">
              <a:solidFill>
                <a:schemeClr val="tx1"/>
              </a:solidFill>
              <a:latin typeface="Arial" panose="020B0604020202020204" pitchFamily="34" charset="0"/>
              <a:cs typeface="Arial" panose="020B0604020202020204" pitchFamily="34" charset="0"/>
              <a:sym typeface="Arial Black" panose="020B0A04020102020204" pitchFamily="34" charset="0"/>
            </a:endParaRPr>
          </a:p>
        </p:txBody>
      </p:sp>
      <p:sp>
        <p:nvSpPr>
          <p:cNvPr id="21509" name="Shape 266"/>
          <p:cNvSpPr>
            <a:spLocks noChangeArrowheads="1"/>
          </p:cNvSpPr>
          <p:nvPr/>
        </p:nvSpPr>
        <p:spPr bwMode="auto">
          <a:xfrm>
            <a:off x="4681538" y="3092450"/>
            <a:ext cx="3448050" cy="220980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45718" tIns="45718" rIns="45718" bIns="45718">
            <a:spAutoFit/>
          </a:bodyPr>
          <a:lstStyle>
            <a:lvl1pPr>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1pPr>
            <a:lvl2pPr marL="742950" indent="-2857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2pPr>
            <a:lvl3pPr marL="11430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3pPr>
            <a:lvl4pPr marL="16002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4pPr>
            <a:lvl5pPr marL="20574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9pPr>
          </a:lstStyle>
          <a:p>
            <a:pPr algn="ctr" eaLnBrk="1">
              <a:lnSpc>
                <a:spcPct val="70000"/>
              </a:lnSpc>
            </a:pPr>
            <a:endParaRPr lang="en-US" altLang="en-US" sz="2800" b="1" dirty="0">
              <a:solidFill>
                <a:schemeClr val="tx1"/>
              </a:solidFill>
              <a:latin typeface="Arial" panose="020B0604020202020204" pitchFamily="34" charset="0"/>
              <a:cs typeface="Arial" panose="020B0604020202020204" pitchFamily="34" charset="0"/>
              <a:sym typeface="Arial Black" panose="020B0A04020102020204" pitchFamily="34" charset="0"/>
            </a:endParaRPr>
          </a:p>
          <a:p>
            <a:pPr algn="ctr" eaLnBrk="1">
              <a:lnSpc>
                <a:spcPct val="70000"/>
              </a:lnSpc>
            </a:pPr>
            <a:r>
              <a:rPr lang="en-US" altLang="en-US" sz="2800" b="1" dirty="0">
                <a:solidFill>
                  <a:schemeClr val="tx1"/>
                </a:solidFill>
                <a:latin typeface="Arial" panose="020B0604020202020204" pitchFamily="34" charset="0"/>
                <a:cs typeface="Arial" panose="020B0604020202020204" pitchFamily="34" charset="0"/>
                <a:sym typeface="Arial Black" panose="020B0A04020102020204" pitchFamily="34" charset="0"/>
              </a:rPr>
              <a:t>Serve as the investigator for accidents, OSHA inspections of accidents, etc.</a:t>
            </a:r>
          </a:p>
          <a:p>
            <a:pPr algn="ctr" eaLnBrk="1">
              <a:lnSpc>
                <a:spcPct val="70000"/>
              </a:lnSpc>
            </a:pPr>
            <a:endParaRPr lang="en-US" altLang="en-US" sz="2800" b="1" dirty="0">
              <a:solidFill>
                <a:schemeClr val="tx1"/>
              </a:solidFill>
              <a:latin typeface="Arial" panose="020B0604020202020204" pitchFamily="34" charset="0"/>
              <a:cs typeface="Arial" panose="020B0604020202020204" pitchFamily="34" charset="0"/>
              <a:sym typeface="Arial Black" panose="020B0A04020102020204" pitchFamily="34" charset="0"/>
            </a:endParaRPr>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idx="4294967295"/>
          </p:nvPr>
        </p:nvSpPr>
        <p:spPr/>
        <p:txBody>
          <a:bodyPr/>
          <a:lstStyle/>
          <a:p>
            <a:pPr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Business-Wide Injury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Prevention </a:t>
            </a:r>
            <a:endParaRPr lang="en-US" dirty="0"/>
          </a:p>
        </p:txBody>
      </p:sp>
      <p:sp>
        <p:nvSpPr>
          <p:cNvPr id="23555" name="Shape 215"/>
          <p:cNvSpPr>
            <a:spLocks noChangeArrowheads="1"/>
          </p:cNvSpPr>
          <p:nvPr/>
        </p:nvSpPr>
        <p:spPr bwMode="auto">
          <a:xfrm>
            <a:off x="469900" y="1847850"/>
            <a:ext cx="78247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spAutoFit/>
          </a:bodyPr>
          <a:lstStyle>
            <a:lvl1pPr>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1pPr>
            <a:lvl2pPr marL="742950" indent="-2857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2pPr>
            <a:lvl3pPr marL="11430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3pPr>
            <a:lvl4pPr marL="16002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4pPr>
            <a:lvl5pPr marL="20574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9pPr>
          </a:lstStyle>
          <a:p>
            <a:pPr eaLnBrk="1">
              <a:lnSpc>
                <a:spcPct val="80000"/>
              </a:lnSpc>
              <a:buSzPct val="100000"/>
            </a:pPr>
            <a:r>
              <a:rPr lang="en-US" altLang="en-US" sz="2500" b="1" dirty="0">
                <a:solidFill>
                  <a:srgbClr val="DEE60E"/>
                </a:solidFill>
                <a:latin typeface="Arial" panose="020B0604020202020204" pitchFamily="34" charset="0"/>
                <a:cs typeface="Arial" panose="020B0604020202020204" pitchFamily="34" charset="0"/>
                <a:sym typeface="Arial" panose="020B0604020202020204" pitchFamily="34" charset="0"/>
              </a:rPr>
              <a:t>Prevention &amp; Safety Committee Safety Staff Should:</a:t>
            </a:r>
          </a:p>
        </p:txBody>
      </p:sp>
      <p:sp>
        <p:nvSpPr>
          <p:cNvPr id="23556" name="Be well versed in the OSHA/HIOSH regulations, standards, directives, and interpretations."/>
          <p:cNvSpPr>
            <a:spLocks noChangeArrowheads="1"/>
          </p:cNvSpPr>
          <p:nvPr/>
        </p:nvSpPr>
        <p:spPr bwMode="auto">
          <a:xfrm>
            <a:off x="355600" y="2809875"/>
            <a:ext cx="8459788" cy="935038"/>
          </a:xfrm>
          <a:prstGeom prst="rect">
            <a:avLst/>
          </a:prstGeom>
          <a:solidFill>
            <a:schemeClr val="accent2"/>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99060" tIns="99060" rIns="99060" bIns="99060" anchor="ctr">
            <a:spAutoFit/>
          </a:bodyPr>
          <a:lstStyle>
            <a:lvl1pPr defTabSz="11557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1pPr>
            <a:lvl2pPr marL="742950" indent="-285750" defTabSz="11557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2pPr>
            <a:lvl3pPr marL="1143000" indent="-228600" defTabSz="11557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3pPr>
            <a:lvl4pPr marL="1600200" indent="-228600" defTabSz="11557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4pPr>
            <a:lvl5pPr marL="2057400" indent="-228600" defTabSz="11557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5pPr>
            <a:lvl6pPr marL="2514600" indent="-228600" defTabSz="11557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6pPr>
            <a:lvl7pPr marL="2971800" indent="-228600" defTabSz="11557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7pPr>
            <a:lvl8pPr marL="3429000" indent="-228600" defTabSz="11557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8pPr>
            <a:lvl9pPr marL="3886200" indent="-228600" defTabSz="11557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9pPr>
          </a:lstStyle>
          <a:p>
            <a:pPr eaLnBrk="1">
              <a:lnSpc>
                <a:spcPct val="90000"/>
              </a:lnSpc>
              <a:spcBef>
                <a:spcPts val="1000"/>
              </a:spcBef>
            </a:pPr>
            <a:r>
              <a:rPr lang="en-US" altLang="en-US" sz="2600" b="1" dirty="0">
                <a:solidFill>
                  <a:schemeClr val="tx1"/>
                </a:solidFill>
                <a:latin typeface="Arial" panose="020B0604020202020204" pitchFamily="34" charset="0"/>
                <a:cs typeface="Arial" panose="020B0604020202020204" pitchFamily="34" charset="0"/>
                <a:sym typeface="Arial" panose="020B0604020202020204" pitchFamily="34" charset="0"/>
              </a:rPr>
              <a:t>Be well versed in </a:t>
            </a:r>
            <a:r>
              <a:rPr lang="en-US" altLang="en-US" sz="2600" b="1" dirty="0" smtClean="0">
                <a:solidFill>
                  <a:schemeClr val="tx1"/>
                </a:solidFill>
                <a:latin typeface="Arial" panose="020B0604020202020204" pitchFamily="34" charset="0"/>
                <a:cs typeface="Arial" panose="020B0604020202020204" pitchFamily="34" charset="0"/>
                <a:sym typeface="Arial" panose="020B0604020202020204" pitchFamily="34" charset="0"/>
              </a:rPr>
              <a:t>OSHA </a:t>
            </a:r>
            <a:r>
              <a:rPr lang="en-US" altLang="en-US" sz="2600" b="1" dirty="0">
                <a:solidFill>
                  <a:schemeClr val="tx1"/>
                </a:solidFill>
                <a:latin typeface="Arial" panose="020B0604020202020204" pitchFamily="34" charset="0"/>
                <a:cs typeface="Arial" panose="020B0604020202020204" pitchFamily="34" charset="0"/>
                <a:sym typeface="Arial" panose="020B0604020202020204" pitchFamily="34" charset="0"/>
              </a:rPr>
              <a:t>regulations, standards, directives, and interpretations. </a:t>
            </a:r>
          </a:p>
        </p:txBody>
      </p:sp>
      <p:sp>
        <p:nvSpPr>
          <p:cNvPr id="206" name="Have experience that is directly related to the industry safety and health profession.">
            <a:extLst/>
          </p:cNvPr>
          <p:cNvSpPr/>
          <p:nvPr/>
        </p:nvSpPr>
        <p:spPr>
          <a:xfrm>
            <a:off x="346075" y="3946525"/>
            <a:ext cx="8459788" cy="920750"/>
          </a:xfrm>
          <a:prstGeom prst="rect">
            <a:avLst/>
          </a:prstGeom>
          <a:solidFill>
            <a:schemeClr val="bg2">
              <a:lumMod val="20000"/>
              <a:lumOff val="80000"/>
            </a:schemeClr>
          </a:solidFill>
          <a:ln w="12700" cap="flat">
            <a:noFill/>
            <a:miter lim="400000"/>
          </a:ln>
          <a:effectLst/>
          <a:extLst>
            <a:ext uri="{C572A759-6A51-4108-AA02-DFA0A04FC94B}"/>
          </a:extLst>
        </p:spPr>
        <p:txBody>
          <a:bodyPr lIns="99060" tIns="99060" rIns="99060" bIns="99060" anchor="ctr">
            <a:spAutoFit/>
          </a:bodyPr>
          <a:lstStyle>
            <a:lvl1pPr defTabSz="1155700">
              <a:lnSpc>
                <a:spcPct val="90000"/>
              </a:lnSpc>
              <a:spcBef>
                <a:spcPts val="1000"/>
              </a:spcBef>
              <a:defRPr sz="2600" b="1">
                <a:solidFill>
                  <a:srgbClr val="535353"/>
                </a:solidFill>
                <a:latin typeface="Arial"/>
                <a:ea typeface="Arial"/>
                <a:cs typeface="Arial"/>
                <a:sym typeface="Arial"/>
              </a:defRPr>
            </a:lvl1pPr>
          </a:lstStyle>
          <a:p>
            <a:pPr eaLnBrk="1" fontAlgn="auto">
              <a:spcAft>
                <a:spcPts val="0"/>
              </a:spcAft>
              <a:defRPr/>
            </a:pPr>
            <a:r>
              <a:rPr kern="0" dirty="0">
                <a:solidFill>
                  <a:schemeClr val="tx1"/>
                </a:solidFill>
                <a:latin typeface="Arial" charset="0"/>
                <a:ea typeface="Arial" charset="0"/>
                <a:cs typeface="Arial" charset="0"/>
              </a:rPr>
              <a:t>Have experience </a:t>
            </a:r>
            <a:r>
              <a:rPr lang="en-US" kern="0" dirty="0">
                <a:solidFill>
                  <a:schemeClr val="tx1"/>
                </a:solidFill>
                <a:latin typeface="Arial" charset="0"/>
                <a:ea typeface="Arial" charset="0"/>
                <a:cs typeface="Arial" charset="0"/>
              </a:rPr>
              <a:t>with </a:t>
            </a:r>
            <a:r>
              <a:rPr kern="0" dirty="0">
                <a:solidFill>
                  <a:schemeClr val="tx1"/>
                </a:solidFill>
                <a:latin typeface="Arial" charset="0"/>
                <a:ea typeface="Arial" charset="0"/>
                <a:cs typeface="Arial" charset="0"/>
              </a:rPr>
              <a:t>industry safety and</a:t>
            </a:r>
            <a:r>
              <a:rPr lang="en-US" kern="0" dirty="0">
                <a:solidFill>
                  <a:schemeClr val="tx1"/>
                </a:solidFill>
                <a:latin typeface="Arial" charset="0"/>
                <a:ea typeface="Arial" charset="0"/>
                <a:cs typeface="Arial" charset="0"/>
              </a:rPr>
              <a:t> </a:t>
            </a:r>
            <a:r>
              <a:rPr kern="0" dirty="0">
                <a:solidFill>
                  <a:schemeClr val="tx1"/>
                </a:solidFill>
                <a:latin typeface="Arial" charset="0"/>
                <a:ea typeface="Arial" charset="0"/>
                <a:cs typeface="Arial" charset="0"/>
              </a:rPr>
              <a:t> health profession. </a:t>
            </a:r>
          </a:p>
        </p:txBody>
      </p:sp>
      <p:sp>
        <p:nvSpPr>
          <p:cNvPr id="209" name="Commitment toward professionalism and demonstrated credibility.">
            <a:extLst/>
          </p:cNvPr>
          <p:cNvSpPr/>
          <p:nvPr/>
        </p:nvSpPr>
        <p:spPr>
          <a:xfrm>
            <a:off x="312738" y="5089525"/>
            <a:ext cx="8459787" cy="936625"/>
          </a:xfrm>
          <a:prstGeom prst="rect">
            <a:avLst/>
          </a:prstGeom>
          <a:solidFill>
            <a:srgbClr val="FFFF00"/>
          </a:solidFill>
          <a:ln w="12700" cap="flat">
            <a:noFill/>
            <a:miter lim="400000"/>
          </a:ln>
          <a:effectLst/>
          <a:extLst>
            <a:ext uri="{C572A759-6A51-4108-AA02-DFA0A04FC94B}"/>
          </a:extLst>
        </p:spPr>
        <p:txBody>
          <a:bodyPr lIns="99060" tIns="99060" rIns="99060" bIns="99060" anchor="ctr">
            <a:spAutoFit/>
          </a:bodyPr>
          <a:lstStyle>
            <a:lvl1pPr defTabSz="1155700">
              <a:lnSpc>
                <a:spcPct val="90000"/>
              </a:lnSpc>
              <a:spcBef>
                <a:spcPts val="1000"/>
              </a:spcBef>
              <a:defRPr sz="2600" b="1">
                <a:solidFill>
                  <a:srgbClr val="535353"/>
                </a:solidFill>
                <a:latin typeface="Arial"/>
                <a:ea typeface="Arial"/>
                <a:cs typeface="Arial"/>
                <a:sym typeface="Arial"/>
              </a:defRPr>
            </a:lvl1pPr>
          </a:lstStyle>
          <a:p>
            <a:pPr eaLnBrk="1" fontAlgn="auto">
              <a:spcAft>
                <a:spcPts val="0"/>
              </a:spcAft>
              <a:defRPr/>
            </a:pPr>
            <a:r>
              <a:rPr kern="0" dirty="0">
                <a:solidFill>
                  <a:schemeClr val="tx1"/>
                </a:solidFill>
                <a:latin typeface="Arial" charset="0"/>
                <a:ea typeface="Arial" charset="0"/>
                <a:cs typeface="Arial" charset="0"/>
              </a:rPr>
              <a:t>Commitment toward professionalism and demonstrated credibility.</a:t>
            </a:r>
          </a:p>
        </p:txBody>
      </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idx="4294967295"/>
          </p:nvPr>
        </p:nvSpPr>
        <p:spPr>
          <a:xfrm>
            <a:off x="457200" y="279400"/>
            <a:ext cx="8229600" cy="2260600"/>
          </a:xfrm>
        </p:spPr>
        <p:txBody>
          <a:bodyPr/>
          <a:lstStyle/>
          <a:p>
            <a:pPr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Business-Wide Injury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Prevention</a:t>
            </a:r>
            <a:b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2800" b="1" kern="1200" dirty="0" smtClean="0">
                <a:solidFill>
                  <a:srgbClr val="FFFF00"/>
                </a:solidFill>
                <a:latin typeface="Arial" panose="020B0604020202020204" pitchFamily="34" charset="0"/>
                <a:ea typeface="Arial Black" panose="020B0604020202020204" pitchFamily="34" charset="0"/>
                <a:cs typeface="Arial" panose="020B0604020202020204" pitchFamily="34" charset="0"/>
              </a:rPr>
              <a:t>Prevention &amp; Safety Committee Safety Staff</a:t>
            </a:r>
            <a:br>
              <a:rPr lang="en-US" sz="2800" b="1" kern="1200" dirty="0" smtClean="0">
                <a:solidFill>
                  <a:srgbClr val="FFFF00"/>
                </a:solidFill>
                <a:latin typeface="Arial" panose="020B0604020202020204" pitchFamily="34" charset="0"/>
                <a:ea typeface="Arial Black" panose="020B0604020202020204" pitchFamily="34" charset="0"/>
                <a:cs typeface="Arial" panose="020B0604020202020204" pitchFamily="34" charset="0"/>
              </a:rPr>
            </a:br>
            <a:r>
              <a:rPr lang="en-US" sz="2800" b="1" kern="1200" dirty="0" smtClean="0">
                <a:solidFill>
                  <a:srgbClr val="FFFF00"/>
                </a:solidFill>
                <a:latin typeface="Arial" panose="020B0604020202020204" pitchFamily="34" charset="0"/>
                <a:ea typeface="Arial Black" panose="020B0604020202020204" pitchFamily="34" charset="0"/>
                <a:cs typeface="Arial" panose="020B0604020202020204" pitchFamily="34" charset="0"/>
              </a:rPr>
              <a:t>Small Business Considerations</a:t>
            </a:r>
            <a:endParaRPr lang="en-US" sz="2800" b="1" dirty="0">
              <a:solidFill>
                <a:srgbClr val="FFFF00"/>
              </a:solidFill>
              <a:latin typeface="Arial" panose="020B0604020202020204" pitchFamily="34" charset="0"/>
              <a:cs typeface="Arial" panose="020B0604020202020204" pitchFamily="34" charset="0"/>
            </a:endParaRPr>
          </a:p>
        </p:txBody>
      </p:sp>
      <p:sp>
        <p:nvSpPr>
          <p:cNvPr id="25604" name="Text Placeholder 2"/>
          <p:cNvSpPr>
            <a:spLocks noGrp="1"/>
          </p:cNvSpPr>
          <p:nvPr>
            <p:ph type="body" idx="4294967295"/>
          </p:nvPr>
        </p:nvSpPr>
        <p:spPr>
          <a:xfrm>
            <a:off x="457200" y="2784475"/>
            <a:ext cx="8229600" cy="4073525"/>
          </a:xfrm>
        </p:spPr>
        <p:txBody>
          <a:bodyPr/>
          <a:lstStyle/>
          <a:p>
            <a:pPr marL="457200" indent="-457200" eaLnBrk="1">
              <a:buFont typeface="Arial" panose="020B0604020202020204" pitchFamily="34" charset="0"/>
              <a:buChar char="•"/>
            </a:pPr>
            <a:r>
              <a:rPr lang="en-US" altLang="en-US" sz="2400" dirty="0" smtClean="0">
                <a:solidFill>
                  <a:schemeClr val="bg1"/>
                </a:solidFill>
                <a:latin typeface="Arial" panose="020B0604020202020204" pitchFamily="34" charset="0"/>
                <a:cs typeface="Arial" panose="020B0604020202020204" pitchFamily="34" charset="0"/>
              </a:rPr>
              <a:t>It is possible to split up the tasks and program elements to  share the responsibilities.  </a:t>
            </a:r>
          </a:p>
          <a:p>
            <a:pPr marL="457200" indent="-457200" eaLnBrk="1">
              <a:buFont typeface="Arial" panose="020B0604020202020204" pitchFamily="34" charset="0"/>
              <a:buChar char="•"/>
            </a:pPr>
            <a:r>
              <a:rPr lang="en-US" altLang="en-US" sz="2400" dirty="0" smtClean="0">
                <a:solidFill>
                  <a:schemeClr val="bg1"/>
                </a:solidFill>
                <a:latin typeface="Arial" panose="020B0604020202020204" pitchFamily="34" charset="0"/>
                <a:cs typeface="Arial" panose="020B0604020202020204" pitchFamily="34" charset="0"/>
              </a:rPr>
              <a:t>There are assumptions and understandings that must be clear up front.  </a:t>
            </a:r>
          </a:p>
          <a:p>
            <a:pPr marL="457200" indent="-457200" eaLnBrk="1">
              <a:buFont typeface="Arial" panose="020B0604020202020204" pitchFamily="34" charset="0"/>
              <a:buChar char="•"/>
            </a:pPr>
            <a:r>
              <a:rPr lang="en-US" altLang="en-US" sz="2400" dirty="0" smtClean="0">
                <a:solidFill>
                  <a:schemeClr val="bg1"/>
                </a:solidFill>
                <a:latin typeface="Arial" panose="020B0604020202020204" pitchFamily="34" charset="0"/>
                <a:cs typeface="Arial" panose="020B0604020202020204" pitchFamily="34" charset="0"/>
              </a:rPr>
              <a:t>Everyone should understand the elements of the safety and health program and understand that each must do their share to ensure safe and healthful workplaces.</a:t>
            </a:r>
          </a:p>
        </p:txBody>
      </p:sp>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 name="Shape 299">
            <a:extLst/>
          </p:cNvPr>
          <p:cNvSpPr/>
          <p:nvPr/>
        </p:nvSpPr>
        <p:spPr>
          <a:xfrm>
            <a:off x="7315200" y="69850"/>
            <a:ext cx="1828800" cy="282575"/>
          </a:xfrm>
          <a:prstGeom prst="rect">
            <a:avLst/>
          </a:prstGeom>
          <a:ln w="12700">
            <a:miter lim="400000"/>
          </a:ln>
          <a:extLst>
            <a:ext uri="{C572A759-6A51-4108-AA02-DFA0A04FC94B}"/>
          </a:extLst>
        </p:spPr>
        <p:txBody>
          <a:bodyPr lIns="45718" tIns="45718" rIns="45718" bIns="45718" anchor="ctr">
            <a:spAutoFit/>
          </a:bodyPr>
          <a:lstStyle>
            <a:lvl1pPr algn="ctr">
              <a:defRPr sz="1200" b="1" spc="300">
                <a:solidFill>
                  <a:srgbClr val="FFFFFF"/>
                </a:solidFill>
                <a:latin typeface="Arial Hebrew"/>
                <a:ea typeface="Arial Hebrew"/>
                <a:cs typeface="Arial Hebrew"/>
                <a:sym typeface="Arial Hebrew"/>
              </a:defRPr>
            </a:lvl1pPr>
          </a:lstStyle>
          <a:p>
            <a:pPr eaLnBrk="1" fontAlgn="auto">
              <a:spcBef>
                <a:spcPts val="0"/>
              </a:spcBef>
              <a:spcAft>
                <a:spcPts val="0"/>
              </a:spcAft>
              <a:defRPr/>
            </a:pPr>
            <a:r>
              <a:rPr kern="0" dirty="0"/>
              <a:t>CSIP</a:t>
            </a:r>
          </a:p>
        </p:txBody>
      </p:sp>
      <p:sp>
        <p:nvSpPr>
          <p:cNvPr id="4" name="Title 3">
            <a:extLst/>
          </p:cNvPr>
          <p:cNvSpPr>
            <a:spLocks noGrp="1"/>
          </p:cNvSpPr>
          <p:nvPr>
            <p:ph type="title" idx="4294967295"/>
          </p:nvPr>
        </p:nvSpPr>
        <p:spPr>
          <a:xfrm>
            <a:off x="457200" y="352425"/>
            <a:ext cx="8229600" cy="2482877"/>
          </a:xfrm>
        </p:spPr>
        <p:txBody>
          <a:bodyPr/>
          <a:lstStyle/>
          <a:p>
            <a:pPr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Business-Wide Injury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Prevention</a:t>
            </a:r>
            <a:b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2400" b="1" kern="1200" dirty="0" smtClean="0">
                <a:solidFill>
                  <a:srgbClr val="FFFF00"/>
                </a:solidFill>
                <a:latin typeface="Arial" panose="020B0604020202020204" pitchFamily="34" charset="0"/>
                <a:ea typeface="Arial Black" panose="020B0604020202020204" pitchFamily="34" charset="0"/>
                <a:cs typeface="Arial" panose="020B0604020202020204" pitchFamily="34" charset="0"/>
              </a:rPr>
              <a:t>Prevention &amp; Safety Committee Safety Staff:</a:t>
            </a:r>
            <a:br>
              <a:rPr lang="en-US" sz="2400" b="1" kern="1200" dirty="0" smtClean="0">
                <a:solidFill>
                  <a:srgbClr val="FFFF00"/>
                </a:solidFill>
                <a:latin typeface="Arial" panose="020B0604020202020204" pitchFamily="34" charset="0"/>
                <a:ea typeface="Arial Black" panose="020B0604020202020204" pitchFamily="34" charset="0"/>
                <a:cs typeface="Arial" panose="020B0604020202020204" pitchFamily="34" charset="0"/>
              </a:rPr>
            </a:br>
            <a:r>
              <a:rPr lang="en-US" sz="2400" b="1" kern="1200" dirty="0" smtClean="0">
                <a:solidFill>
                  <a:srgbClr val="FFFF00"/>
                </a:solidFill>
                <a:latin typeface="Arial" panose="020B0604020202020204" pitchFamily="34" charset="0"/>
                <a:ea typeface="Arial Black" panose="020B0604020202020204" pitchFamily="34" charset="0"/>
                <a:cs typeface="Arial" panose="020B0604020202020204" pitchFamily="34" charset="0"/>
              </a:rPr>
              <a:t>Collateral Duty Considerations</a:t>
            </a:r>
            <a:endParaRPr lang="en-US" sz="2400" b="1" dirty="0">
              <a:solidFill>
                <a:srgbClr val="FFFF00"/>
              </a:solidFill>
              <a:latin typeface="Arial" panose="020B0604020202020204" pitchFamily="34" charset="0"/>
              <a:cs typeface="Arial" panose="020B0604020202020204" pitchFamily="34" charset="0"/>
            </a:endParaRPr>
          </a:p>
        </p:txBody>
      </p:sp>
      <p:grpSp>
        <p:nvGrpSpPr>
          <p:cNvPr id="227" name="Group" descr="An orange box with an arrow pointing to the circle" title="Graphic to show relationship">
            <a:extLst/>
          </p:cNvPr>
          <p:cNvGrpSpPr/>
          <p:nvPr/>
        </p:nvGrpSpPr>
        <p:grpSpPr>
          <a:xfrm>
            <a:off x="506820" y="3215428"/>
            <a:ext cx="2736135" cy="1804961"/>
            <a:chOff x="0" y="0"/>
            <a:chExt cx="2886649" cy="1804960"/>
          </a:xfrm>
          <a:solidFill>
            <a:srgbClr val="ED7D31"/>
          </a:solidFill>
        </p:grpSpPr>
        <p:sp>
          <p:nvSpPr>
            <p:cNvPr id="225" name="Rounded Rectangle">
              <a:extLst/>
            </p:cNvPr>
            <p:cNvSpPr/>
            <p:nvPr/>
          </p:nvSpPr>
          <p:spPr>
            <a:xfrm>
              <a:off x="0" y="0"/>
              <a:ext cx="2886649" cy="1804960"/>
            </a:xfrm>
            <a:prstGeom prst="roundRect">
              <a:avLst>
                <a:gd name="adj" fmla="val 10000"/>
              </a:avLst>
            </a:prstGeom>
            <a:grpFill/>
            <a:ln w="12700" cap="flat">
              <a:noFill/>
              <a:miter lim="400000"/>
            </a:ln>
            <a:effectLst/>
          </p:spPr>
          <p:txBody>
            <a:bodyPr lIns="45718" tIns="45718" rIns="45718" bIns="45718" anchor="ctr"/>
            <a:lstStyle/>
            <a:p>
              <a:pPr algn="ctr" defTabSz="1111250" eaLnBrk="1" fontAlgn="auto">
                <a:lnSpc>
                  <a:spcPct val="90000"/>
                </a:lnSpc>
                <a:spcBef>
                  <a:spcPts val="700"/>
                </a:spcBef>
                <a:spcAft>
                  <a:spcPts val="0"/>
                </a:spcAft>
                <a:defRPr sz="2500" b="1">
                  <a:solidFill>
                    <a:srgbClr val="535353"/>
                  </a:solidFill>
                  <a:latin typeface="+mj-lt"/>
                  <a:ea typeface="+mj-ea"/>
                  <a:cs typeface="+mj-cs"/>
                  <a:sym typeface="Helvetica"/>
                </a:defRPr>
              </a:pPr>
              <a:endParaRPr sz="2500" b="1" kern="0" dirty="0">
                <a:solidFill>
                  <a:schemeClr val="tx1"/>
                </a:solidFill>
                <a:latin typeface="Arial" charset="0"/>
                <a:ea typeface="Arial" charset="0"/>
                <a:cs typeface="Arial" charset="0"/>
                <a:sym typeface="Helvetica"/>
              </a:endParaRPr>
            </a:p>
          </p:txBody>
        </p:sp>
        <p:sp>
          <p:nvSpPr>
            <p:cNvPr id="226" name="Responsible Managers">
              <a:extLst/>
            </p:cNvPr>
            <p:cNvSpPr/>
            <p:nvPr/>
          </p:nvSpPr>
          <p:spPr>
            <a:xfrm>
              <a:off x="52863" y="508140"/>
              <a:ext cx="2780920" cy="788677"/>
            </a:xfrm>
            <a:prstGeom prst="rect">
              <a:avLst/>
            </a:prstGeom>
            <a:grpFill/>
            <a:ln w="12700" cap="flat">
              <a:noFill/>
              <a:miter lim="400000"/>
            </a:ln>
            <a:effectLst/>
            <a:extLst>
              <a:ext uri="{C572A759-6A51-4108-AA02-DFA0A04FC94B}"/>
            </a:extLst>
          </p:spPr>
          <p:txBody>
            <a:bodyPr lIns="47625" tIns="47625" rIns="47625" bIns="47625" anchor="ctr">
              <a:spAutoFit/>
            </a:bodyPr>
            <a:lstStyle>
              <a:lvl1pPr algn="ctr" defTabSz="1111250">
                <a:lnSpc>
                  <a:spcPct val="90000"/>
                </a:lnSpc>
                <a:spcBef>
                  <a:spcPts val="1000"/>
                </a:spcBef>
                <a:defRPr sz="2500" b="1">
                  <a:solidFill>
                    <a:srgbClr val="535353"/>
                  </a:solidFill>
                  <a:latin typeface="+mj-lt"/>
                  <a:ea typeface="+mj-ea"/>
                  <a:cs typeface="+mj-cs"/>
                  <a:sym typeface="Helvetica"/>
                </a:defRPr>
              </a:lvl1pPr>
            </a:lstStyle>
            <a:p>
              <a:pPr eaLnBrk="1" fontAlgn="auto">
                <a:spcAft>
                  <a:spcPts val="0"/>
                </a:spcAft>
                <a:defRPr/>
              </a:pPr>
              <a:r>
                <a:rPr kern="0" dirty="0">
                  <a:solidFill>
                    <a:schemeClr val="tx1"/>
                  </a:solidFill>
                  <a:latin typeface="Arial" charset="0"/>
                  <a:ea typeface="Arial" charset="0"/>
                  <a:cs typeface="Arial" charset="0"/>
                </a:rPr>
                <a:t>Responsible Managers</a:t>
              </a:r>
            </a:p>
          </p:txBody>
        </p:sp>
      </p:grpSp>
      <p:sp>
        <p:nvSpPr>
          <p:cNvPr id="224" name="Shape" descr="Orange arrow pointing to the circle" title="Graphic">
            <a:extLst/>
          </p:cNvPr>
          <p:cNvSpPr/>
          <p:nvPr/>
        </p:nvSpPr>
        <p:spPr>
          <a:xfrm>
            <a:off x="2232025" y="3429000"/>
            <a:ext cx="1573213" cy="1211263"/>
          </a:xfrm>
          <a:custGeom>
            <a:avLst/>
            <a:gdLst/>
            <a:ahLst/>
            <a:cxnLst>
              <a:cxn ang="0">
                <a:pos x="wd2" y="hd2"/>
              </a:cxn>
              <a:cxn ang="5400000">
                <a:pos x="wd2" y="hd2"/>
              </a:cxn>
              <a:cxn ang="10800000">
                <a:pos x="wd2" y="hd2"/>
              </a:cxn>
              <a:cxn ang="16200000">
                <a:pos x="wd2" y="hd2"/>
              </a:cxn>
            </a:cxnLst>
            <a:rect l="0" t="0" r="r" b="b"/>
            <a:pathLst>
              <a:path w="21600" h="21600" extrusionOk="0">
                <a:moveTo>
                  <a:pt x="21600" y="19769"/>
                </a:moveTo>
                <a:lnTo>
                  <a:pt x="15182" y="21600"/>
                </a:lnTo>
                <a:lnTo>
                  <a:pt x="16184" y="19566"/>
                </a:lnTo>
                <a:lnTo>
                  <a:pt x="0" y="6103"/>
                </a:lnTo>
                <a:lnTo>
                  <a:pt x="3005" y="0"/>
                </a:lnTo>
                <a:lnTo>
                  <a:pt x="19189" y="13462"/>
                </a:lnTo>
                <a:lnTo>
                  <a:pt x="20191" y="11428"/>
                </a:lnTo>
                <a:close/>
              </a:path>
            </a:pathLst>
          </a:custGeom>
          <a:gradFill>
            <a:gsLst>
              <a:gs pos="0">
                <a:srgbClr val="FF7A1F"/>
              </a:gs>
              <a:gs pos="100000">
                <a:schemeClr val="accent2">
                  <a:hueOff val="-554274"/>
                  <a:satOff val="16071"/>
                  <a:lumOff val="29119"/>
                </a:schemeClr>
              </a:gs>
            </a:gsLst>
            <a:lin ang="16200000"/>
          </a:gradFill>
          <a:ln w="12700">
            <a:miter lim="400000"/>
          </a:ln>
        </p:spPr>
        <p:txBody>
          <a:bodyPr lIns="45718" tIns="45718" rIns="45718" bIns="45718"/>
          <a:lstStyle/>
          <a:p>
            <a:pPr eaLnBrk="1" fontAlgn="auto">
              <a:spcBef>
                <a:spcPts val="0"/>
              </a:spcBef>
              <a:spcAft>
                <a:spcPts val="0"/>
              </a:spcAft>
              <a:defRPr/>
            </a:pPr>
            <a:endParaRPr kern="0" dirty="0">
              <a:latin typeface="+mn-lt"/>
              <a:cs typeface="+mn-cs"/>
              <a:sym typeface="Calibri"/>
            </a:endParaRPr>
          </a:p>
        </p:txBody>
      </p:sp>
      <p:sp>
        <p:nvSpPr>
          <p:cNvPr id="222" name="Oval" descr="A yellow circle" title="graphic to show relationship">
            <a:extLst/>
          </p:cNvPr>
          <p:cNvSpPr/>
          <p:nvPr/>
        </p:nvSpPr>
        <p:spPr>
          <a:xfrm>
            <a:off x="3475038" y="4341813"/>
            <a:ext cx="2441575" cy="2220912"/>
          </a:xfrm>
          <a:prstGeom prst="ellipse">
            <a:avLst/>
          </a:prstGeom>
          <a:solidFill>
            <a:srgbClr val="DEE60E"/>
          </a:solidFill>
          <a:ln w="12700">
            <a:miter lim="400000"/>
          </a:ln>
        </p:spPr>
        <p:txBody>
          <a:bodyPr lIns="45718" tIns="45718" rIns="45718" bIns="45718" anchor="ctr"/>
          <a:lstStyle/>
          <a:p>
            <a:pPr algn="ctr" defTabSz="1111250" eaLnBrk="1" fontAlgn="auto">
              <a:lnSpc>
                <a:spcPct val="90000"/>
              </a:lnSpc>
              <a:spcBef>
                <a:spcPts val="700"/>
              </a:spcBef>
              <a:spcAft>
                <a:spcPts val="0"/>
              </a:spcAft>
              <a:defRPr sz="2500" b="1">
                <a:solidFill>
                  <a:srgbClr val="535353"/>
                </a:solidFill>
                <a:latin typeface="+mj-lt"/>
                <a:ea typeface="+mj-ea"/>
                <a:cs typeface="+mj-cs"/>
                <a:sym typeface="Helvetica"/>
              </a:defRPr>
            </a:pPr>
            <a:endParaRPr sz="2500" b="1" kern="0" dirty="0">
              <a:solidFill>
                <a:srgbClr val="535353"/>
              </a:solidFill>
              <a:latin typeface="+mj-lt"/>
              <a:ea typeface="+mj-ea"/>
              <a:cs typeface="+mj-cs"/>
              <a:sym typeface="Helvetica"/>
            </a:endParaRPr>
          </a:p>
        </p:txBody>
      </p:sp>
      <p:sp>
        <p:nvSpPr>
          <p:cNvPr id="27652" name="Successful collateral duty assignment"/>
          <p:cNvSpPr>
            <a:spLocks noChangeArrowheads="1"/>
          </p:cNvSpPr>
          <p:nvPr/>
        </p:nvSpPr>
        <p:spPr bwMode="auto">
          <a:xfrm>
            <a:off x="3724275" y="4852988"/>
            <a:ext cx="1944688" cy="121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15875" tIns="15875" rIns="15875" bIns="15875" anchor="ctr">
            <a:spAutoFit/>
          </a:bodyPr>
          <a:lstStyle>
            <a:lvl1pPr defTabSz="11112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1pPr>
            <a:lvl2pPr marL="742950" indent="-285750" defTabSz="11112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2pPr>
            <a:lvl3pPr marL="1143000" indent="-228600" defTabSz="11112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3pPr>
            <a:lvl4pPr marL="1600200" indent="-228600" defTabSz="11112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4pPr>
            <a:lvl5pPr marL="2057400" indent="-228600" defTabSz="11112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5pPr>
            <a:lvl6pPr marL="2514600" indent="-228600" defTabSz="111125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6pPr>
            <a:lvl7pPr marL="2971800" indent="-228600" defTabSz="111125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7pPr>
            <a:lvl8pPr marL="3429000" indent="-228600" defTabSz="111125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8pPr>
            <a:lvl9pPr marL="3886200" indent="-228600" defTabSz="111125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9pPr>
          </a:lstStyle>
          <a:p>
            <a:pPr algn="ctr" eaLnBrk="1">
              <a:lnSpc>
                <a:spcPct val="80000"/>
              </a:lnSpc>
              <a:spcBef>
                <a:spcPts val="1000"/>
              </a:spcBef>
            </a:pPr>
            <a:r>
              <a:rPr lang="en-US" altLang="en-US" sz="2400" b="1" dirty="0">
                <a:solidFill>
                  <a:schemeClr val="tx1"/>
                </a:solidFill>
                <a:latin typeface="Arial" panose="020B0604020202020204" pitchFamily="34" charset="0"/>
                <a:cs typeface="Arial" panose="020B0604020202020204" pitchFamily="34" charset="0"/>
                <a:sym typeface="Helvetica" panose="020B0604020202020204" pitchFamily="34" charset="0"/>
              </a:rPr>
              <a:t>Successful collateral duty assignment</a:t>
            </a:r>
          </a:p>
        </p:txBody>
      </p:sp>
      <p:sp>
        <p:nvSpPr>
          <p:cNvPr id="228" name="Shape" descr="Grey arrow pointing to the circle" title="Graphic">
            <a:extLst/>
          </p:cNvPr>
          <p:cNvSpPr/>
          <p:nvPr/>
        </p:nvSpPr>
        <p:spPr>
          <a:xfrm>
            <a:off x="5354638" y="3463925"/>
            <a:ext cx="1522412" cy="1206500"/>
          </a:xfrm>
          <a:custGeom>
            <a:avLst/>
            <a:gdLst/>
            <a:ahLst/>
            <a:cxnLst>
              <a:cxn ang="0">
                <a:pos x="wd2" y="hd2"/>
              </a:cxn>
              <a:cxn ang="5400000">
                <a:pos x="wd2" y="hd2"/>
              </a:cxn>
              <a:cxn ang="10800000">
                <a:pos x="wd2" y="hd2"/>
              </a:cxn>
              <a:cxn ang="16200000">
                <a:pos x="wd2" y="hd2"/>
              </a:cxn>
            </a:cxnLst>
            <a:rect l="0" t="0" r="r" b="b"/>
            <a:pathLst>
              <a:path w="21600" h="21600" extrusionOk="0">
                <a:moveTo>
                  <a:pt x="0" y="19949"/>
                </a:moveTo>
                <a:lnTo>
                  <a:pt x="1309" y="11546"/>
                </a:lnTo>
                <a:lnTo>
                  <a:pt x="2380" y="13557"/>
                </a:lnTo>
                <a:lnTo>
                  <a:pt x="18387" y="0"/>
                </a:lnTo>
                <a:lnTo>
                  <a:pt x="21600" y="6032"/>
                </a:lnTo>
                <a:lnTo>
                  <a:pt x="5593" y="19589"/>
                </a:lnTo>
                <a:lnTo>
                  <a:pt x="6664" y="21600"/>
                </a:lnTo>
                <a:close/>
              </a:path>
            </a:pathLst>
          </a:custGeom>
          <a:gradFill>
            <a:gsLst>
              <a:gs pos="0">
                <a:schemeClr val="accent3"/>
              </a:gs>
              <a:gs pos="100000">
                <a:schemeClr val="accent3">
                  <a:lumOff val="19878"/>
                </a:schemeClr>
              </a:gs>
            </a:gsLst>
            <a:lin ang="16200000"/>
          </a:gradFill>
          <a:ln w="12700">
            <a:miter lim="400000"/>
          </a:ln>
        </p:spPr>
        <p:txBody>
          <a:bodyPr lIns="45718" tIns="45718" rIns="45718" bIns="45718"/>
          <a:lstStyle/>
          <a:p>
            <a:pPr eaLnBrk="1" fontAlgn="auto">
              <a:spcBef>
                <a:spcPts val="0"/>
              </a:spcBef>
              <a:spcAft>
                <a:spcPts val="0"/>
              </a:spcAft>
              <a:defRPr/>
            </a:pPr>
            <a:endParaRPr kern="0" dirty="0">
              <a:latin typeface="+mn-lt"/>
              <a:cs typeface="+mn-cs"/>
              <a:sym typeface="Calibri"/>
            </a:endParaRPr>
          </a:p>
        </p:txBody>
      </p:sp>
      <p:grpSp>
        <p:nvGrpSpPr>
          <p:cNvPr id="231" name="Group" descr="A grey box with an arrow pointing to the circle" title="graphic to show relationship">
            <a:extLst/>
          </p:cNvPr>
          <p:cNvGrpSpPr/>
          <p:nvPr/>
        </p:nvGrpSpPr>
        <p:grpSpPr>
          <a:xfrm>
            <a:off x="6061605" y="3131804"/>
            <a:ext cx="2736135" cy="1804961"/>
            <a:chOff x="0" y="0"/>
            <a:chExt cx="2886649" cy="1804960"/>
          </a:xfrm>
          <a:solidFill>
            <a:schemeClr val="bg1">
              <a:lumMod val="75000"/>
            </a:schemeClr>
          </a:solidFill>
        </p:grpSpPr>
        <p:sp>
          <p:nvSpPr>
            <p:cNvPr id="229" name="Rounded Rectangle">
              <a:extLst/>
            </p:cNvPr>
            <p:cNvSpPr/>
            <p:nvPr/>
          </p:nvSpPr>
          <p:spPr>
            <a:xfrm>
              <a:off x="0" y="0"/>
              <a:ext cx="2886649" cy="1804960"/>
            </a:xfrm>
            <a:prstGeom prst="roundRect">
              <a:avLst>
                <a:gd name="adj" fmla="val 10000"/>
              </a:avLst>
            </a:prstGeom>
            <a:grpFill/>
            <a:ln w="12700" cap="flat">
              <a:noFill/>
              <a:miter lim="400000"/>
            </a:ln>
            <a:effectLst/>
          </p:spPr>
          <p:txBody>
            <a:bodyPr lIns="45718" tIns="45718" rIns="45718" bIns="45718" anchor="ctr"/>
            <a:lstStyle/>
            <a:p>
              <a:pPr algn="ctr" defTabSz="1111250" eaLnBrk="1" fontAlgn="auto">
                <a:lnSpc>
                  <a:spcPct val="90000"/>
                </a:lnSpc>
                <a:spcBef>
                  <a:spcPts val="700"/>
                </a:spcBef>
                <a:spcAft>
                  <a:spcPts val="0"/>
                </a:spcAft>
                <a:defRPr sz="2500" b="1">
                  <a:solidFill>
                    <a:srgbClr val="535353"/>
                  </a:solidFill>
                  <a:latin typeface="+mj-lt"/>
                  <a:ea typeface="+mj-ea"/>
                  <a:cs typeface="+mj-cs"/>
                  <a:sym typeface="Helvetica"/>
                </a:defRPr>
              </a:pPr>
              <a:endParaRPr sz="2500" b="1" kern="0" dirty="0">
                <a:solidFill>
                  <a:schemeClr val="tx1"/>
                </a:solidFill>
                <a:latin typeface="Arial" charset="0"/>
                <a:ea typeface="Arial" charset="0"/>
                <a:cs typeface="Arial" charset="0"/>
                <a:sym typeface="Helvetica"/>
              </a:endParaRPr>
            </a:p>
          </p:txBody>
        </p:sp>
        <p:sp>
          <p:nvSpPr>
            <p:cNvPr id="230" name="Sharing Responsibilities">
              <a:extLst/>
            </p:cNvPr>
            <p:cNvSpPr/>
            <p:nvPr/>
          </p:nvSpPr>
          <p:spPr>
            <a:xfrm>
              <a:off x="52863" y="508140"/>
              <a:ext cx="2780920" cy="788677"/>
            </a:xfrm>
            <a:prstGeom prst="rect">
              <a:avLst/>
            </a:prstGeom>
            <a:grpFill/>
            <a:ln w="12700" cap="flat">
              <a:noFill/>
              <a:miter lim="400000"/>
            </a:ln>
            <a:effectLst/>
            <a:extLst>
              <a:ext uri="{C572A759-6A51-4108-AA02-DFA0A04FC94B}"/>
            </a:extLst>
          </p:spPr>
          <p:txBody>
            <a:bodyPr lIns="47625" tIns="47625" rIns="47625" bIns="47625" anchor="ctr">
              <a:spAutoFit/>
            </a:bodyPr>
            <a:lstStyle>
              <a:lvl1pPr algn="ctr" defTabSz="1111250">
                <a:lnSpc>
                  <a:spcPct val="90000"/>
                </a:lnSpc>
                <a:spcBef>
                  <a:spcPts val="1000"/>
                </a:spcBef>
                <a:defRPr sz="2500" b="1">
                  <a:solidFill>
                    <a:srgbClr val="535353"/>
                  </a:solidFill>
                  <a:latin typeface="+mj-lt"/>
                  <a:ea typeface="+mj-ea"/>
                  <a:cs typeface="+mj-cs"/>
                  <a:sym typeface="Helvetica"/>
                </a:defRPr>
              </a:lvl1pPr>
            </a:lstStyle>
            <a:p>
              <a:pPr eaLnBrk="1" fontAlgn="auto">
                <a:spcAft>
                  <a:spcPts val="0"/>
                </a:spcAft>
                <a:defRPr/>
              </a:pPr>
              <a:r>
                <a:rPr kern="0" dirty="0">
                  <a:solidFill>
                    <a:schemeClr val="tx1"/>
                  </a:solidFill>
                  <a:latin typeface="Arial" charset="0"/>
                  <a:ea typeface="Arial" charset="0"/>
                  <a:cs typeface="Arial" charset="0"/>
                </a:rPr>
                <a:t>Sharing Responsibilities</a:t>
              </a:r>
            </a:p>
          </p:txBody>
        </p:sp>
      </p:grpSp>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idx="4294967295"/>
          </p:nvPr>
        </p:nvSpPr>
        <p:spPr/>
        <p:txBody>
          <a:bodyPr/>
          <a:lstStyle/>
          <a:p>
            <a:pPr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Business-Wide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Injury   </a:t>
            </a: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Prevention</a:t>
            </a:r>
            <a:endParaRPr lang="en-US" dirty="0"/>
          </a:p>
        </p:txBody>
      </p:sp>
      <p:sp>
        <p:nvSpPr>
          <p:cNvPr id="29699" name="Shape 215"/>
          <p:cNvSpPr>
            <a:spLocks noChangeArrowheads="1"/>
          </p:cNvSpPr>
          <p:nvPr/>
        </p:nvSpPr>
        <p:spPr bwMode="auto">
          <a:xfrm>
            <a:off x="469900" y="1847850"/>
            <a:ext cx="78247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spAutoFit/>
          </a:bodyPr>
          <a:lstStyle>
            <a:lvl1pPr>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1pPr>
            <a:lvl2pPr marL="742950" indent="-2857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2pPr>
            <a:lvl3pPr marL="11430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3pPr>
            <a:lvl4pPr marL="16002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4pPr>
            <a:lvl5pPr marL="20574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9pPr>
          </a:lstStyle>
          <a:p>
            <a:pPr eaLnBrk="1">
              <a:lnSpc>
                <a:spcPct val="80000"/>
              </a:lnSpc>
              <a:buSzPct val="100000"/>
            </a:pPr>
            <a:r>
              <a:rPr lang="en-US" altLang="en-US" sz="2500" b="1" dirty="0">
                <a:solidFill>
                  <a:srgbClr val="DEE60E"/>
                </a:solidFill>
                <a:latin typeface="Arial" panose="020B0604020202020204" pitchFamily="34" charset="0"/>
                <a:cs typeface="Arial" panose="020B0604020202020204" pitchFamily="34" charset="0"/>
                <a:sym typeface="Arial" panose="020B0604020202020204" pitchFamily="34" charset="0"/>
              </a:rPr>
              <a:t>Prevention &amp; Safety Committee Safety Staff: Collateral Duty Considerations</a:t>
            </a:r>
          </a:p>
        </p:txBody>
      </p:sp>
      <p:grpSp>
        <p:nvGrpSpPr>
          <p:cNvPr id="29700" name="Diagram 2" descr="Graphic to show relationship"/>
          <p:cNvGrpSpPr>
            <a:grpSpLocks/>
          </p:cNvGrpSpPr>
          <p:nvPr/>
        </p:nvGrpSpPr>
        <p:grpSpPr bwMode="auto">
          <a:xfrm>
            <a:off x="857250" y="3240088"/>
            <a:ext cx="7359650" cy="2701925"/>
            <a:chOff x="0" y="-1"/>
            <a:chExt cx="7359229" cy="2700740"/>
          </a:xfrm>
        </p:grpSpPr>
        <p:grpSp>
          <p:nvGrpSpPr>
            <p:cNvPr id="29701" name="Group"/>
            <p:cNvGrpSpPr>
              <a:grpSpLocks/>
            </p:cNvGrpSpPr>
            <p:nvPr/>
          </p:nvGrpSpPr>
          <p:grpSpPr bwMode="auto">
            <a:xfrm>
              <a:off x="0" y="-1"/>
              <a:ext cx="2962364" cy="2700740"/>
              <a:chOff x="0" y="0"/>
              <a:chExt cx="2962363" cy="2700738"/>
            </a:xfrm>
          </p:grpSpPr>
          <p:sp>
            <p:nvSpPr>
              <p:cNvPr id="239" name="Rounded Rectangle" title="graphic to show relationship">
                <a:extLst/>
              </p:cNvPr>
              <p:cNvSpPr/>
              <p:nvPr/>
            </p:nvSpPr>
            <p:spPr>
              <a:xfrm>
                <a:off x="0" y="0"/>
                <a:ext cx="2962105" cy="2700738"/>
              </a:xfrm>
              <a:prstGeom prst="roundRect">
                <a:avLst>
                  <a:gd name="adj" fmla="val 10000"/>
                </a:avLst>
              </a:prstGeom>
              <a:gradFill flip="none" rotWithShape="1">
                <a:gsLst>
                  <a:gs pos="0">
                    <a:schemeClr val="accent3"/>
                  </a:gs>
                  <a:gs pos="100000">
                    <a:schemeClr val="accent3">
                      <a:lumOff val="19878"/>
                    </a:schemeClr>
                  </a:gs>
                </a:gsLst>
                <a:lin ang="16200000" scaled="0"/>
              </a:gradFill>
              <a:ln w="12700" cap="flat">
                <a:noFill/>
                <a:miter lim="400000"/>
              </a:ln>
              <a:effectLst/>
            </p:spPr>
            <p:txBody>
              <a:bodyPr lIns="45718" tIns="45718" rIns="45718" bIns="45718" anchor="ctr"/>
              <a:lstStyle/>
              <a:p>
                <a:pPr algn="ctr" defTabSz="1244600" eaLnBrk="1" fontAlgn="auto">
                  <a:lnSpc>
                    <a:spcPct val="90000"/>
                  </a:lnSpc>
                  <a:spcBef>
                    <a:spcPts val="700"/>
                  </a:spcBef>
                  <a:spcAft>
                    <a:spcPts val="0"/>
                  </a:spcAft>
                  <a:defRPr sz="2800" b="1">
                    <a:solidFill>
                      <a:srgbClr val="535353"/>
                    </a:solidFill>
                    <a:latin typeface="+mj-lt"/>
                    <a:ea typeface="+mj-ea"/>
                    <a:cs typeface="+mj-cs"/>
                    <a:sym typeface="Helvetica"/>
                  </a:defRPr>
                </a:pPr>
                <a:endParaRPr sz="2800" b="1" kern="0" dirty="0">
                  <a:solidFill>
                    <a:srgbClr val="535353"/>
                  </a:solidFill>
                  <a:latin typeface="+mj-lt"/>
                  <a:ea typeface="+mj-ea"/>
                  <a:cs typeface="+mj-cs"/>
                  <a:sym typeface="Helvetica"/>
                </a:endParaRPr>
              </a:p>
            </p:txBody>
          </p:sp>
          <p:sp>
            <p:nvSpPr>
              <p:cNvPr id="29707" name="HR person is assigned collateral duty safety position."/>
              <p:cNvSpPr>
                <a:spLocks noChangeArrowheads="1"/>
              </p:cNvSpPr>
              <p:nvPr/>
            </p:nvSpPr>
            <p:spPr bwMode="auto">
              <a:xfrm>
                <a:off x="79102" y="273151"/>
                <a:ext cx="2804157" cy="2154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106679" tIns="106679" rIns="106679" bIns="106679" anchor="ctr">
                <a:spAutoFit/>
              </a:bodyPr>
              <a:lstStyle>
                <a:lvl1pPr defTabSz="1244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1pPr>
                <a:lvl2pPr marL="742950" indent="-285750" defTabSz="1244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2pPr>
                <a:lvl3pPr marL="1143000" indent="-228600" defTabSz="1244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3pPr>
                <a:lvl4pPr marL="1600200" indent="-228600" defTabSz="1244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4pPr>
                <a:lvl5pPr marL="2057400" indent="-228600" defTabSz="1244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5pPr>
                <a:lvl6pPr marL="2514600" indent="-228600" defTabSz="1244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6pPr>
                <a:lvl7pPr marL="2971800" indent="-228600" defTabSz="1244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7pPr>
                <a:lvl8pPr marL="3429000" indent="-228600" defTabSz="1244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8pPr>
                <a:lvl9pPr marL="3886200" indent="-228600" defTabSz="1244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9pPr>
              </a:lstStyle>
              <a:p>
                <a:pPr algn="ctr" eaLnBrk="1">
                  <a:lnSpc>
                    <a:spcPct val="90000"/>
                  </a:lnSpc>
                  <a:spcBef>
                    <a:spcPts val="1100"/>
                  </a:spcBef>
                </a:pPr>
                <a:r>
                  <a:rPr lang="en-US" altLang="en-US" sz="2800" b="1" dirty="0">
                    <a:solidFill>
                      <a:srgbClr val="535353"/>
                    </a:solidFill>
                    <a:latin typeface="Arial" panose="020B0604020202020204" pitchFamily="34" charset="0"/>
                    <a:cs typeface="Arial" panose="020B0604020202020204" pitchFamily="34" charset="0"/>
                    <a:sym typeface="Helvetica" panose="020B0604020202020204" pitchFamily="34" charset="0"/>
                  </a:rPr>
                  <a:t>HR person is assigned collateral duty safety position.</a:t>
                </a:r>
              </a:p>
            </p:txBody>
          </p:sp>
        </p:grpSp>
        <p:sp>
          <p:nvSpPr>
            <p:cNvPr id="242" name="Arrow" descr="a grey arrow pointing to the right" title="graphic to show relationship">
              <a:extLst/>
            </p:cNvPr>
            <p:cNvSpPr/>
            <p:nvPr/>
          </p:nvSpPr>
          <p:spPr>
            <a:xfrm>
              <a:off x="3320860" y="906063"/>
              <a:ext cx="760370" cy="888610"/>
            </a:xfrm>
            <a:prstGeom prst="rightArrow">
              <a:avLst>
                <a:gd name="adj1" fmla="val 60000"/>
                <a:gd name="adj2" fmla="val 50000"/>
              </a:avLst>
            </a:prstGeom>
            <a:gradFill flip="none" rotWithShape="1">
              <a:gsLst>
                <a:gs pos="0">
                  <a:schemeClr val="accent3"/>
                </a:gs>
                <a:gs pos="100000">
                  <a:schemeClr val="accent3">
                    <a:lumOff val="19878"/>
                  </a:schemeClr>
                </a:gs>
              </a:gsLst>
              <a:lin ang="16200000" scaled="0"/>
            </a:gradFill>
            <a:ln w="12700" cap="flat">
              <a:noFill/>
              <a:miter lim="400000"/>
            </a:ln>
            <a:effectLst/>
          </p:spPr>
          <p:txBody>
            <a:bodyPr lIns="45718" tIns="45718" rIns="45718" bIns="45718" anchor="ctr"/>
            <a:lstStyle/>
            <a:p>
              <a:pPr algn="ctr" defTabSz="1689100" eaLnBrk="1" fontAlgn="auto">
                <a:lnSpc>
                  <a:spcPct val="90000"/>
                </a:lnSpc>
                <a:spcBef>
                  <a:spcPts val="700"/>
                </a:spcBef>
                <a:spcAft>
                  <a:spcPts val="0"/>
                </a:spcAft>
                <a:defRPr sz="3800">
                  <a:solidFill>
                    <a:srgbClr val="FFFFFF"/>
                  </a:solidFill>
                  <a:latin typeface="+mj-lt"/>
                  <a:ea typeface="+mj-ea"/>
                  <a:cs typeface="+mj-cs"/>
                  <a:sym typeface="Helvetica"/>
                </a:defRPr>
              </a:pPr>
              <a:endParaRPr sz="3800" kern="0" dirty="0">
                <a:solidFill>
                  <a:srgbClr val="FFFFFF"/>
                </a:solidFill>
                <a:latin typeface="+mj-lt"/>
                <a:ea typeface="+mj-ea"/>
                <a:cs typeface="+mj-cs"/>
                <a:sym typeface="Helvetica"/>
              </a:endParaRPr>
            </a:p>
          </p:txBody>
        </p:sp>
        <p:grpSp>
          <p:nvGrpSpPr>
            <p:cNvPr id="29703" name="Group"/>
            <p:cNvGrpSpPr>
              <a:grpSpLocks/>
            </p:cNvGrpSpPr>
            <p:nvPr/>
          </p:nvGrpSpPr>
          <p:grpSpPr bwMode="auto">
            <a:xfrm>
              <a:off x="4396865" y="-1"/>
              <a:ext cx="2962364" cy="2700740"/>
              <a:chOff x="0" y="0"/>
              <a:chExt cx="2962363" cy="2700738"/>
            </a:xfrm>
          </p:grpSpPr>
          <p:sp>
            <p:nvSpPr>
              <p:cNvPr id="243" name="Rounded Rectangle" descr="An orange box" title="graphic box to show relationship">
                <a:extLst/>
              </p:cNvPr>
              <p:cNvSpPr/>
              <p:nvPr/>
            </p:nvSpPr>
            <p:spPr>
              <a:xfrm>
                <a:off x="258" y="0"/>
                <a:ext cx="2962105" cy="2700738"/>
              </a:xfrm>
              <a:prstGeom prst="roundRect">
                <a:avLst>
                  <a:gd name="adj" fmla="val 10000"/>
                </a:avLst>
              </a:prstGeom>
              <a:solidFill>
                <a:schemeClr val="accent2"/>
              </a:solidFill>
              <a:ln w="12700" cap="flat">
                <a:noFill/>
                <a:miter lim="400000"/>
              </a:ln>
              <a:effectLst/>
            </p:spPr>
            <p:txBody>
              <a:bodyPr lIns="45718" tIns="45718" rIns="45718" bIns="45718" anchor="ctr"/>
              <a:lstStyle/>
              <a:p>
                <a:pPr algn="ctr" defTabSz="1244600" eaLnBrk="1" fontAlgn="auto">
                  <a:lnSpc>
                    <a:spcPct val="90000"/>
                  </a:lnSpc>
                  <a:spcBef>
                    <a:spcPts val="700"/>
                  </a:spcBef>
                  <a:spcAft>
                    <a:spcPts val="0"/>
                  </a:spcAft>
                  <a:defRPr sz="2800" b="1">
                    <a:solidFill>
                      <a:srgbClr val="535353"/>
                    </a:solidFill>
                    <a:latin typeface="+mj-lt"/>
                    <a:ea typeface="+mj-ea"/>
                    <a:cs typeface="+mj-cs"/>
                    <a:sym typeface="Helvetica"/>
                  </a:defRPr>
                </a:pPr>
                <a:endParaRPr sz="2800" b="1" kern="0" dirty="0">
                  <a:solidFill>
                    <a:srgbClr val="535353"/>
                  </a:solidFill>
                  <a:latin typeface="+mj-lt"/>
                  <a:ea typeface="+mj-ea"/>
                  <a:cs typeface="+mj-cs"/>
                  <a:sym typeface="Helvetica"/>
                </a:endParaRPr>
              </a:p>
            </p:txBody>
          </p:sp>
          <p:sp>
            <p:nvSpPr>
              <p:cNvPr id="29705" name="Monitor the action table showing tasks and assignment of each task"/>
              <p:cNvSpPr>
                <a:spLocks noChangeArrowheads="1"/>
              </p:cNvSpPr>
              <p:nvPr/>
            </p:nvSpPr>
            <p:spPr bwMode="auto">
              <a:xfrm>
                <a:off x="79102" y="79253"/>
                <a:ext cx="2804159" cy="2542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106679" tIns="106679" rIns="106679" bIns="106679" anchor="ctr">
                <a:spAutoFit/>
              </a:bodyPr>
              <a:lstStyle>
                <a:lvl1pPr defTabSz="1244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1pPr>
                <a:lvl2pPr marL="742950" indent="-285750" defTabSz="1244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2pPr>
                <a:lvl3pPr marL="1143000" indent="-228600" defTabSz="1244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3pPr>
                <a:lvl4pPr marL="1600200" indent="-228600" defTabSz="1244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4pPr>
                <a:lvl5pPr marL="2057400" indent="-228600" defTabSz="1244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5pPr>
                <a:lvl6pPr marL="2514600" indent="-228600" defTabSz="1244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6pPr>
                <a:lvl7pPr marL="2971800" indent="-228600" defTabSz="1244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7pPr>
                <a:lvl8pPr marL="3429000" indent="-228600" defTabSz="1244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8pPr>
                <a:lvl9pPr marL="3886200" indent="-228600" defTabSz="1244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9pPr>
              </a:lstStyle>
              <a:p>
                <a:pPr algn="ctr" eaLnBrk="1">
                  <a:lnSpc>
                    <a:spcPct val="90000"/>
                  </a:lnSpc>
                  <a:spcBef>
                    <a:spcPts val="1100"/>
                  </a:spcBef>
                </a:pPr>
                <a:r>
                  <a:rPr lang="en-US" altLang="en-US" sz="2800" b="1" dirty="0">
                    <a:solidFill>
                      <a:srgbClr val="535353"/>
                    </a:solidFill>
                    <a:latin typeface="Arial" panose="020B0604020202020204" pitchFamily="34" charset="0"/>
                    <a:cs typeface="Arial" panose="020B0604020202020204" pitchFamily="34" charset="0"/>
                    <a:sym typeface="Helvetica" panose="020B0604020202020204" pitchFamily="34" charset="0"/>
                  </a:rPr>
                  <a:t>Monitor the action table showing tasks and assignment of each task</a:t>
                </a:r>
              </a:p>
            </p:txBody>
          </p:sp>
        </p:grpSp>
      </p:grpSp>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idx="4294967295"/>
          </p:nvPr>
        </p:nvSpPr>
        <p:spPr/>
        <p:txBody>
          <a:bodyPr/>
          <a:lstStyle/>
          <a:p>
            <a:pPr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Business-Wide Injury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Prevention  </a:t>
            </a:r>
            <a:endParaRPr lang="en-US" dirty="0"/>
          </a:p>
        </p:txBody>
      </p:sp>
      <p:sp>
        <p:nvSpPr>
          <p:cNvPr id="31747" name="Shape 215"/>
          <p:cNvSpPr>
            <a:spLocks noChangeArrowheads="1"/>
          </p:cNvSpPr>
          <p:nvPr/>
        </p:nvSpPr>
        <p:spPr bwMode="auto">
          <a:xfrm>
            <a:off x="469900" y="1847850"/>
            <a:ext cx="78247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spAutoFit/>
          </a:bodyPr>
          <a:lstStyle>
            <a:lvl1pPr>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1pPr>
            <a:lvl2pPr marL="742950" indent="-2857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2pPr>
            <a:lvl3pPr marL="11430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3pPr>
            <a:lvl4pPr marL="16002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4pPr>
            <a:lvl5pPr marL="20574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9pPr>
          </a:lstStyle>
          <a:p>
            <a:pPr eaLnBrk="1">
              <a:lnSpc>
                <a:spcPct val="80000"/>
              </a:lnSpc>
              <a:buSzPct val="100000"/>
            </a:pPr>
            <a:r>
              <a:rPr lang="en-US" altLang="en-US" sz="2500" b="1" dirty="0">
                <a:solidFill>
                  <a:srgbClr val="DEE60E"/>
                </a:solidFill>
                <a:latin typeface="Arial" panose="020B0604020202020204" pitchFamily="34" charset="0"/>
                <a:cs typeface="Arial" panose="020B0604020202020204" pitchFamily="34" charset="0"/>
                <a:sym typeface="Arial" panose="020B0604020202020204" pitchFamily="34" charset="0"/>
              </a:rPr>
              <a:t>Prevention &amp; Safety Committee Safety Staff: Collateral Duty Considerations</a:t>
            </a:r>
          </a:p>
        </p:txBody>
      </p:sp>
      <p:grpSp>
        <p:nvGrpSpPr>
          <p:cNvPr id="31748" name="Diagram 2" descr="Graphic to show relationship"/>
          <p:cNvGrpSpPr>
            <a:grpSpLocks/>
          </p:cNvGrpSpPr>
          <p:nvPr/>
        </p:nvGrpSpPr>
        <p:grpSpPr bwMode="auto">
          <a:xfrm>
            <a:off x="860425" y="3240088"/>
            <a:ext cx="7353300" cy="2701925"/>
            <a:chOff x="-2" y="93621"/>
            <a:chExt cx="7352046" cy="2700742"/>
          </a:xfrm>
        </p:grpSpPr>
        <p:grpSp>
          <p:nvGrpSpPr>
            <p:cNvPr id="31749" name="Group"/>
            <p:cNvGrpSpPr>
              <a:grpSpLocks/>
            </p:cNvGrpSpPr>
            <p:nvPr/>
          </p:nvGrpSpPr>
          <p:grpSpPr bwMode="auto">
            <a:xfrm>
              <a:off x="-2" y="93622"/>
              <a:ext cx="2959473" cy="2700741"/>
              <a:chOff x="-1" y="0"/>
              <a:chExt cx="2959471" cy="2700740"/>
            </a:xfrm>
          </p:grpSpPr>
          <p:sp>
            <p:nvSpPr>
              <p:cNvPr id="254" name="Rounded Rectangle" descr="Grey box" title="Graphic to show relationship">
                <a:extLst/>
              </p:cNvPr>
              <p:cNvSpPr/>
              <p:nvPr/>
            </p:nvSpPr>
            <p:spPr>
              <a:xfrm>
                <a:off x="-1" y="-1"/>
                <a:ext cx="2960181" cy="2700741"/>
              </a:xfrm>
              <a:prstGeom prst="roundRect">
                <a:avLst>
                  <a:gd name="adj" fmla="val 10000"/>
                </a:avLst>
              </a:prstGeom>
              <a:gradFill flip="none" rotWithShape="1">
                <a:gsLst>
                  <a:gs pos="0">
                    <a:schemeClr val="accent3"/>
                  </a:gs>
                  <a:gs pos="100000">
                    <a:schemeClr val="accent3">
                      <a:lumOff val="19878"/>
                    </a:schemeClr>
                  </a:gs>
                </a:gsLst>
                <a:lin ang="16200000" scaled="0"/>
              </a:gradFill>
              <a:ln w="12700" cap="flat">
                <a:noFill/>
                <a:miter lim="400000"/>
              </a:ln>
              <a:effectLst/>
            </p:spPr>
            <p:txBody>
              <a:bodyPr lIns="45718" tIns="45718" rIns="45718" bIns="45718" anchor="ctr"/>
              <a:lstStyle/>
              <a:p>
                <a:pPr algn="ctr" defTabSz="1111250" eaLnBrk="1" fontAlgn="auto">
                  <a:lnSpc>
                    <a:spcPct val="90000"/>
                  </a:lnSpc>
                  <a:spcBef>
                    <a:spcPts val="700"/>
                  </a:spcBef>
                  <a:spcAft>
                    <a:spcPts val="0"/>
                  </a:spcAft>
                  <a:defRPr sz="2500">
                    <a:solidFill>
                      <a:srgbClr val="535353"/>
                    </a:solidFill>
                    <a:latin typeface="Arial Black"/>
                    <a:ea typeface="Arial Black"/>
                    <a:cs typeface="Arial Black"/>
                    <a:sym typeface="Arial Black"/>
                  </a:defRPr>
                </a:pPr>
                <a:endParaRPr sz="2500" kern="0" dirty="0">
                  <a:solidFill>
                    <a:srgbClr val="535353"/>
                  </a:solidFill>
                  <a:latin typeface="Arial Black"/>
                  <a:ea typeface="Arial Black"/>
                  <a:cs typeface="Arial Black"/>
                  <a:sym typeface="Arial Black"/>
                </a:endParaRPr>
              </a:p>
            </p:txBody>
          </p:sp>
          <p:sp>
            <p:nvSpPr>
              <p:cNvPr id="31755" name="HR person is assigned collateral duty safety position."/>
              <p:cNvSpPr>
                <a:spLocks noChangeArrowheads="1"/>
              </p:cNvSpPr>
              <p:nvPr/>
            </p:nvSpPr>
            <p:spPr bwMode="auto">
              <a:xfrm>
                <a:off x="79101" y="284692"/>
                <a:ext cx="2801265" cy="2131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95250" tIns="95250" rIns="95250" bIns="95250" anchor="ctr">
                <a:spAutoFit/>
              </a:bodyPr>
              <a:lstStyle>
                <a:lvl1pPr defTabSz="11112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1pPr>
                <a:lvl2pPr marL="742950" indent="-285750" defTabSz="11112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2pPr>
                <a:lvl3pPr marL="1143000" indent="-228600" defTabSz="11112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3pPr>
                <a:lvl4pPr marL="1600200" indent="-228600" defTabSz="11112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4pPr>
                <a:lvl5pPr marL="2057400" indent="-228600" defTabSz="11112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5pPr>
                <a:lvl6pPr marL="2514600" indent="-228600" defTabSz="111125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6pPr>
                <a:lvl7pPr marL="2971800" indent="-228600" defTabSz="111125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7pPr>
                <a:lvl8pPr marL="3429000" indent="-228600" defTabSz="111125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8pPr>
                <a:lvl9pPr marL="3886200" indent="-228600" defTabSz="111125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9pPr>
              </a:lstStyle>
              <a:p>
                <a:pPr algn="ctr" eaLnBrk="1">
                  <a:lnSpc>
                    <a:spcPct val="90000"/>
                  </a:lnSpc>
                  <a:spcBef>
                    <a:spcPts val="1000"/>
                  </a:spcBef>
                </a:pPr>
                <a:r>
                  <a:rPr lang="en-US" altLang="en-US" sz="2800" b="1" dirty="0">
                    <a:solidFill>
                      <a:srgbClr val="535353"/>
                    </a:solidFill>
                    <a:latin typeface="Arial" panose="020B0604020202020204" pitchFamily="34" charset="0"/>
                    <a:cs typeface="Arial" panose="020B0604020202020204" pitchFamily="34" charset="0"/>
                    <a:sym typeface="Arial Black" panose="020B0A04020102020204" pitchFamily="34" charset="0"/>
                  </a:rPr>
                  <a:t>HR person is assigned collateral duty safety position.</a:t>
                </a:r>
              </a:p>
            </p:txBody>
          </p:sp>
        </p:grpSp>
        <p:sp>
          <p:nvSpPr>
            <p:cNvPr id="257" name="Arrow" descr="Grey arrow pointing to the right" title="Graphic to show relationship">
              <a:extLst/>
            </p:cNvPr>
            <p:cNvSpPr/>
            <p:nvPr/>
          </p:nvSpPr>
          <p:spPr>
            <a:xfrm>
              <a:off x="3317307" y="999686"/>
              <a:ext cx="760283" cy="888611"/>
            </a:xfrm>
            <a:prstGeom prst="rightArrow">
              <a:avLst>
                <a:gd name="adj1" fmla="val 60000"/>
                <a:gd name="adj2" fmla="val 50000"/>
              </a:avLst>
            </a:prstGeom>
            <a:gradFill flip="none" rotWithShape="1">
              <a:gsLst>
                <a:gs pos="0">
                  <a:schemeClr val="accent3"/>
                </a:gs>
                <a:gs pos="100000">
                  <a:schemeClr val="accent3">
                    <a:lumOff val="19878"/>
                  </a:schemeClr>
                </a:gs>
              </a:gsLst>
              <a:lin ang="16200000" scaled="0"/>
            </a:gradFill>
            <a:ln w="12700" cap="flat">
              <a:noFill/>
              <a:miter lim="400000"/>
            </a:ln>
            <a:effectLst/>
          </p:spPr>
          <p:txBody>
            <a:bodyPr lIns="45718" tIns="45718" rIns="45718" bIns="45718" anchor="ctr"/>
            <a:lstStyle/>
            <a:p>
              <a:pPr algn="ctr" defTabSz="1689100" eaLnBrk="1" fontAlgn="auto">
                <a:lnSpc>
                  <a:spcPct val="90000"/>
                </a:lnSpc>
                <a:spcBef>
                  <a:spcPts val="700"/>
                </a:spcBef>
                <a:spcAft>
                  <a:spcPts val="0"/>
                </a:spcAft>
                <a:defRPr sz="3800">
                  <a:solidFill>
                    <a:srgbClr val="FFFFFF"/>
                  </a:solidFill>
                  <a:latin typeface="+mj-lt"/>
                  <a:ea typeface="+mj-ea"/>
                  <a:cs typeface="+mj-cs"/>
                  <a:sym typeface="Helvetica"/>
                </a:defRPr>
              </a:pPr>
              <a:endParaRPr sz="3800" kern="0" dirty="0">
                <a:solidFill>
                  <a:srgbClr val="FFFFFF"/>
                </a:solidFill>
                <a:latin typeface="+mj-lt"/>
                <a:ea typeface="+mj-ea"/>
                <a:cs typeface="+mj-cs"/>
                <a:sym typeface="Helvetica"/>
              </a:endParaRPr>
            </a:p>
          </p:txBody>
        </p:sp>
        <p:grpSp>
          <p:nvGrpSpPr>
            <p:cNvPr id="31751" name="Group"/>
            <p:cNvGrpSpPr>
              <a:grpSpLocks/>
            </p:cNvGrpSpPr>
            <p:nvPr/>
          </p:nvGrpSpPr>
          <p:grpSpPr bwMode="auto">
            <a:xfrm>
              <a:off x="4392571" y="93621"/>
              <a:ext cx="2959473" cy="2700742"/>
              <a:chOff x="-1" y="93622"/>
              <a:chExt cx="2959471" cy="2700740"/>
            </a:xfrm>
          </p:grpSpPr>
          <p:sp>
            <p:nvSpPr>
              <p:cNvPr id="25609" name="Rounded Rectangle" descr="Orange box" title="Graphic to show relationship">
                <a:extLst/>
              </p:cNvPr>
              <p:cNvSpPr>
                <a:spLocks noChangeArrowheads="1"/>
              </p:cNvSpPr>
              <p:nvPr/>
            </p:nvSpPr>
            <p:spPr bwMode="auto">
              <a:xfrm>
                <a:off x="-710" y="93622"/>
                <a:ext cx="2960180" cy="2700740"/>
              </a:xfrm>
              <a:prstGeom prst="roundRect">
                <a:avLst>
                  <a:gd name="adj" fmla="val 10000"/>
                </a:avLst>
              </a:prstGeom>
              <a:solidFill>
                <a:schemeClr val="accent2"/>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nchor="ctr"/>
              <a:lstStyle>
                <a:lvl1pPr defTabSz="1111250">
                  <a:defRPr>
                    <a:solidFill>
                      <a:srgbClr val="000000"/>
                    </a:solidFill>
                    <a:latin typeface="Helvetica" pitchFamily="2" charset="0"/>
                    <a:ea typeface="Helvetica" pitchFamily="2" charset="0"/>
                    <a:cs typeface="Helvetica" pitchFamily="2" charset="0"/>
                    <a:sym typeface="Calibri" panose="020F0502020204030204" pitchFamily="34" charset="0"/>
                  </a:defRPr>
                </a:lvl1pPr>
                <a:lvl2pPr defTabSz="1111250">
                  <a:defRPr>
                    <a:solidFill>
                      <a:srgbClr val="000000"/>
                    </a:solidFill>
                    <a:latin typeface="Helvetica" pitchFamily="2" charset="0"/>
                    <a:ea typeface="Helvetica" pitchFamily="2" charset="0"/>
                    <a:cs typeface="Helvetica" pitchFamily="2" charset="0"/>
                    <a:sym typeface="Calibri" panose="020F0502020204030204" pitchFamily="34" charset="0"/>
                  </a:defRPr>
                </a:lvl2pPr>
                <a:lvl3pPr defTabSz="1111250">
                  <a:defRPr>
                    <a:solidFill>
                      <a:srgbClr val="000000"/>
                    </a:solidFill>
                    <a:latin typeface="Helvetica" pitchFamily="2" charset="0"/>
                    <a:ea typeface="Helvetica" pitchFamily="2" charset="0"/>
                    <a:cs typeface="Helvetica" pitchFamily="2" charset="0"/>
                    <a:sym typeface="Calibri" panose="020F0502020204030204" pitchFamily="34" charset="0"/>
                  </a:defRPr>
                </a:lvl3pPr>
                <a:lvl4pPr defTabSz="1111250">
                  <a:defRPr>
                    <a:solidFill>
                      <a:srgbClr val="000000"/>
                    </a:solidFill>
                    <a:latin typeface="Helvetica" pitchFamily="2" charset="0"/>
                    <a:ea typeface="Helvetica" pitchFamily="2" charset="0"/>
                    <a:cs typeface="Helvetica" pitchFamily="2" charset="0"/>
                    <a:sym typeface="Calibri" panose="020F0502020204030204" pitchFamily="34" charset="0"/>
                  </a:defRPr>
                </a:lvl4pPr>
                <a:lvl5pPr defTabSz="1111250">
                  <a:defRPr>
                    <a:solidFill>
                      <a:srgbClr val="000000"/>
                    </a:solidFill>
                    <a:latin typeface="Helvetica" pitchFamily="2" charset="0"/>
                    <a:ea typeface="Helvetica" pitchFamily="2" charset="0"/>
                    <a:cs typeface="Helvetica" pitchFamily="2" charset="0"/>
                    <a:sym typeface="Calibri" panose="020F0502020204030204" pitchFamily="34" charset="0"/>
                  </a:defRPr>
                </a:lvl5pPr>
                <a:lvl6pPr marL="457200" defTabSz="1111250" eaLnBrk="0" fontAlgn="base" hangingPunct="0">
                  <a:spcBef>
                    <a:spcPct val="0"/>
                  </a:spcBef>
                  <a:spcAft>
                    <a:spcPct val="0"/>
                  </a:spcAft>
                  <a:defRPr>
                    <a:solidFill>
                      <a:srgbClr val="000000"/>
                    </a:solidFill>
                    <a:latin typeface="Helvetica" pitchFamily="2" charset="0"/>
                    <a:ea typeface="Helvetica" pitchFamily="2" charset="0"/>
                    <a:cs typeface="Helvetica" pitchFamily="2" charset="0"/>
                    <a:sym typeface="Calibri" panose="020F0502020204030204" pitchFamily="34" charset="0"/>
                  </a:defRPr>
                </a:lvl6pPr>
                <a:lvl7pPr marL="914400" defTabSz="1111250" eaLnBrk="0" fontAlgn="base" hangingPunct="0">
                  <a:spcBef>
                    <a:spcPct val="0"/>
                  </a:spcBef>
                  <a:spcAft>
                    <a:spcPct val="0"/>
                  </a:spcAft>
                  <a:defRPr>
                    <a:solidFill>
                      <a:srgbClr val="000000"/>
                    </a:solidFill>
                    <a:latin typeface="Helvetica" pitchFamily="2" charset="0"/>
                    <a:ea typeface="Helvetica" pitchFamily="2" charset="0"/>
                    <a:cs typeface="Helvetica" pitchFamily="2" charset="0"/>
                    <a:sym typeface="Calibri" panose="020F0502020204030204" pitchFamily="34" charset="0"/>
                  </a:defRPr>
                </a:lvl7pPr>
                <a:lvl8pPr marL="1371600" defTabSz="1111250" eaLnBrk="0" fontAlgn="base" hangingPunct="0">
                  <a:spcBef>
                    <a:spcPct val="0"/>
                  </a:spcBef>
                  <a:spcAft>
                    <a:spcPct val="0"/>
                  </a:spcAft>
                  <a:defRPr>
                    <a:solidFill>
                      <a:srgbClr val="000000"/>
                    </a:solidFill>
                    <a:latin typeface="Helvetica" pitchFamily="2" charset="0"/>
                    <a:ea typeface="Helvetica" pitchFamily="2" charset="0"/>
                    <a:cs typeface="Helvetica" pitchFamily="2" charset="0"/>
                    <a:sym typeface="Calibri" panose="020F0502020204030204" pitchFamily="34" charset="0"/>
                  </a:defRPr>
                </a:lvl8pPr>
                <a:lvl9pPr marL="1828800" defTabSz="1111250" eaLnBrk="0" fontAlgn="base" hangingPunct="0">
                  <a:spcBef>
                    <a:spcPct val="0"/>
                  </a:spcBef>
                  <a:spcAft>
                    <a:spcPct val="0"/>
                  </a:spcAft>
                  <a:defRPr>
                    <a:solidFill>
                      <a:srgbClr val="000000"/>
                    </a:solidFill>
                    <a:latin typeface="Helvetica" pitchFamily="2" charset="0"/>
                    <a:ea typeface="Helvetica" pitchFamily="2" charset="0"/>
                    <a:cs typeface="Helvetica" pitchFamily="2" charset="0"/>
                    <a:sym typeface="Calibri" panose="020F0502020204030204" pitchFamily="34" charset="0"/>
                  </a:defRPr>
                </a:lvl9pPr>
              </a:lstStyle>
              <a:p>
                <a:pPr algn="ctr" eaLnBrk="1">
                  <a:lnSpc>
                    <a:spcPct val="90000"/>
                  </a:lnSpc>
                  <a:spcBef>
                    <a:spcPts val="700"/>
                  </a:spcBef>
                  <a:defRPr/>
                </a:pPr>
                <a:endParaRPr lang="en-US" altLang="en-US" sz="2500" dirty="0">
                  <a:solidFill>
                    <a:srgbClr val="535353"/>
                  </a:solidFill>
                  <a:latin typeface="Arial Black" panose="020B0604020202020204" pitchFamily="34" charset="0"/>
                  <a:ea typeface="Arial Black" panose="020B0604020202020204" pitchFamily="34" charset="0"/>
                  <a:cs typeface="Arial Black" panose="020B0604020202020204" pitchFamily="34" charset="0"/>
                  <a:sym typeface="Arial Black" panose="020B0604020202020204" pitchFamily="34" charset="0"/>
                </a:endParaRPr>
              </a:p>
            </p:txBody>
          </p:sp>
          <p:sp>
            <p:nvSpPr>
              <p:cNvPr id="31753" name="Develop activity hazard analyses for operations department or implement safety program"/>
              <p:cNvSpPr>
                <a:spLocks noChangeArrowheads="1"/>
              </p:cNvSpPr>
              <p:nvPr/>
            </p:nvSpPr>
            <p:spPr bwMode="auto">
              <a:xfrm>
                <a:off x="79101" y="288963"/>
                <a:ext cx="2801265" cy="2310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95250" tIns="95250" rIns="95250" bIns="95250" anchor="ctr">
                <a:spAutoFit/>
              </a:bodyPr>
              <a:lstStyle>
                <a:lvl1pPr defTabSz="11112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1pPr>
                <a:lvl2pPr marL="742950" indent="-285750" defTabSz="11112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2pPr>
                <a:lvl3pPr marL="1143000" indent="-228600" defTabSz="11112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3pPr>
                <a:lvl4pPr marL="1600200" indent="-228600" defTabSz="11112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4pPr>
                <a:lvl5pPr marL="2057400" indent="-228600" defTabSz="11112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5pPr>
                <a:lvl6pPr marL="2514600" indent="-228600" defTabSz="111125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6pPr>
                <a:lvl7pPr marL="2971800" indent="-228600" defTabSz="111125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7pPr>
                <a:lvl8pPr marL="3429000" indent="-228600" defTabSz="111125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8pPr>
                <a:lvl9pPr marL="3886200" indent="-228600" defTabSz="111125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9pPr>
              </a:lstStyle>
              <a:p>
                <a:pPr algn="ctr" eaLnBrk="1">
                  <a:lnSpc>
                    <a:spcPct val="70000"/>
                  </a:lnSpc>
                  <a:spcBef>
                    <a:spcPts val="1000"/>
                  </a:spcBef>
                </a:pPr>
                <a:r>
                  <a:rPr lang="en-US" altLang="en-US" sz="2800" b="1" dirty="0">
                    <a:solidFill>
                      <a:srgbClr val="535353"/>
                    </a:solidFill>
                    <a:latin typeface="Arial" panose="020B0604020202020204" pitchFamily="34" charset="0"/>
                    <a:cs typeface="Arial" panose="020B0604020202020204" pitchFamily="34" charset="0"/>
                    <a:sym typeface="Arial Black" panose="020B0A04020102020204" pitchFamily="34" charset="0"/>
                  </a:rPr>
                  <a:t>Develop activity hazard analyses for operations department or implement safety program</a:t>
                </a:r>
              </a:p>
            </p:txBody>
          </p:sp>
        </p:grpSp>
      </p:grpSp>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p:cNvPr>
          <p:cNvSpPr>
            <a:spLocks noGrp="1"/>
          </p:cNvSpPr>
          <p:nvPr>
            <p:ph type="title" idx="4294967295"/>
          </p:nvPr>
        </p:nvSpPr>
        <p:spPr/>
        <p:txBody>
          <a:bodyPr/>
          <a:lstStyle/>
          <a:p>
            <a:pPr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Safety Considerations </a:t>
            </a:r>
            <a:endParaRPr lang="en-US" dirty="0"/>
          </a:p>
        </p:txBody>
      </p:sp>
      <p:sp>
        <p:nvSpPr>
          <p:cNvPr id="33795" name="Shape 215"/>
          <p:cNvSpPr>
            <a:spLocks noChangeArrowheads="1"/>
          </p:cNvSpPr>
          <p:nvPr/>
        </p:nvSpPr>
        <p:spPr bwMode="auto">
          <a:xfrm>
            <a:off x="469900" y="1300163"/>
            <a:ext cx="78247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spAutoFit/>
          </a:bodyPr>
          <a:lstStyle>
            <a:lvl1pPr>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1pPr>
            <a:lvl2pPr marL="742950" indent="-2857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2pPr>
            <a:lvl3pPr marL="11430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3pPr>
            <a:lvl4pPr marL="16002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4pPr>
            <a:lvl5pPr marL="20574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9pPr>
          </a:lstStyle>
          <a:p>
            <a:pPr eaLnBrk="1">
              <a:lnSpc>
                <a:spcPct val="80000"/>
              </a:lnSpc>
              <a:buSzPct val="100000"/>
            </a:pPr>
            <a:r>
              <a:rPr lang="en-US" altLang="en-US" sz="2500" b="1" dirty="0">
                <a:solidFill>
                  <a:srgbClr val="DEE60E"/>
                </a:solidFill>
                <a:latin typeface="Arial" panose="020B0604020202020204" pitchFamily="34" charset="0"/>
                <a:cs typeface="Arial" panose="020B0604020202020204" pitchFamily="34" charset="0"/>
                <a:sym typeface="Arial" panose="020B0604020202020204" pitchFamily="34" charset="0"/>
              </a:rPr>
              <a:t>Who is Responsible?</a:t>
            </a:r>
          </a:p>
        </p:txBody>
      </p:sp>
      <p:pic>
        <p:nvPicPr>
          <p:cNvPr id="2" name="Picture 1" descr="A silhouette of a head and shoulders with a white question mark covering the face" title="Image">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916111" y="2577262"/>
            <a:ext cx="2476294" cy="226391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33797" name="Shape 353"/>
          <p:cNvSpPr>
            <a:spLocks noChangeArrowheads="1"/>
          </p:cNvSpPr>
          <p:nvPr/>
        </p:nvSpPr>
        <p:spPr bwMode="auto">
          <a:xfrm>
            <a:off x="3698875" y="1778000"/>
            <a:ext cx="5207000" cy="240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spAutoFit/>
          </a:bodyPr>
          <a:lstStyle>
            <a:lvl1pPr>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1pPr>
            <a:lvl2pPr marL="742950" indent="-2857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2pPr>
            <a:lvl3pPr marL="11430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3pPr>
            <a:lvl4pPr marL="16002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4pPr>
            <a:lvl5pPr marL="20574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9pPr>
          </a:lstStyle>
          <a:p>
            <a:pPr algn="ctr" eaLnBrk="1"/>
            <a:r>
              <a:rPr lang="en-US" altLang="en-US" sz="3000" b="1" dirty="0">
                <a:solidFill>
                  <a:srgbClr val="FFFFFF"/>
                </a:solidFill>
                <a:latin typeface="Arial" panose="020B0604020202020204" pitchFamily="34" charset="0"/>
                <a:cs typeface="Arial" panose="020B0604020202020204" pitchFamily="34" charset="0"/>
                <a:sym typeface="Arial" panose="020B0604020202020204" pitchFamily="34" charset="0"/>
              </a:rPr>
              <a:t>It is Management’s responsibility to assign responsibilities and control work activities to ensure it is safe. </a:t>
            </a:r>
          </a:p>
        </p:txBody>
      </p:sp>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idx="4294967295"/>
          </p:nvPr>
        </p:nvSpPr>
        <p:spPr>
          <a:xfrm>
            <a:off x="457200" y="381000"/>
            <a:ext cx="8229600" cy="1606550"/>
          </a:xfrm>
        </p:spPr>
        <p:txBody>
          <a:bodyPr/>
          <a:lstStyle/>
          <a:p>
            <a:pPr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Safety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Considerations</a:t>
            </a:r>
            <a:b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2400" b="1" kern="1200" dirty="0" smtClean="0">
                <a:solidFill>
                  <a:srgbClr val="FFFF00"/>
                </a:solidFill>
                <a:latin typeface="Arial" panose="020B0604020202020204" pitchFamily="34" charset="0"/>
                <a:ea typeface="Arial Black" panose="020B0604020202020204" pitchFamily="34" charset="0"/>
                <a:cs typeface="Arial" panose="020B0604020202020204" pitchFamily="34" charset="0"/>
              </a:rPr>
              <a:t>Who is Responsible?  Designing a Safety Program </a:t>
            </a:r>
            <a:endParaRPr lang="en-US" sz="2400" b="1" dirty="0">
              <a:solidFill>
                <a:srgbClr val="FFFF00"/>
              </a:solidFill>
              <a:latin typeface="Arial" panose="020B0604020202020204" pitchFamily="34" charset="0"/>
              <a:cs typeface="Arial" panose="020B0604020202020204" pitchFamily="34" charset="0"/>
            </a:endParaRPr>
          </a:p>
        </p:txBody>
      </p:sp>
      <p:grpSp>
        <p:nvGrpSpPr>
          <p:cNvPr id="35844" name="Diagram 1" descr="Graphic to show relationship"/>
          <p:cNvGrpSpPr>
            <a:grpSpLocks/>
          </p:cNvGrpSpPr>
          <p:nvPr/>
        </p:nvGrpSpPr>
        <p:grpSpPr bwMode="auto">
          <a:xfrm>
            <a:off x="279400" y="2122488"/>
            <a:ext cx="8199438" cy="3698875"/>
            <a:chOff x="-364069" y="-2"/>
            <a:chExt cx="8199939" cy="3697937"/>
          </a:xfrm>
        </p:grpSpPr>
        <p:grpSp>
          <p:nvGrpSpPr>
            <p:cNvPr id="35845" name="Group"/>
            <p:cNvGrpSpPr>
              <a:grpSpLocks/>
            </p:cNvGrpSpPr>
            <p:nvPr/>
          </p:nvGrpSpPr>
          <p:grpSpPr bwMode="auto">
            <a:xfrm>
              <a:off x="-1" y="2580080"/>
              <a:ext cx="7835869" cy="1117855"/>
              <a:chOff x="0" y="0"/>
              <a:chExt cx="7835868" cy="1117853"/>
            </a:xfrm>
          </p:grpSpPr>
          <p:sp>
            <p:nvSpPr>
              <p:cNvPr id="273" name="Rectangle">
                <a:extLst/>
              </p:cNvPr>
              <p:cNvSpPr/>
              <p:nvPr/>
            </p:nvSpPr>
            <p:spPr>
              <a:xfrm>
                <a:off x="-508" y="135441"/>
                <a:ext cx="7836378" cy="847508"/>
              </a:xfrm>
              <a:prstGeom prst="rect">
                <a:avLst/>
              </a:prstGeom>
              <a:solidFill>
                <a:schemeClr val="accent2"/>
              </a:solidFill>
              <a:ln w="25400" cap="flat">
                <a:solidFill>
                  <a:srgbClr val="FFFFFF"/>
                </a:solidFill>
                <a:prstDash val="solid"/>
                <a:round/>
              </a:ln>
              <a:effectLst/>
            </p:spPr>
            <p:txBody>
              <a:bodyPr lIns="45718" tIns="45718" rIns="45718" bIns="45718" anchor="ctr"/>
              <a:lstStyle/>
              <a:p>
                <a:pPr algn="ctr" defTabSz="1155700" eaLnBrk="1" fontAlgn="auto">
                  <a:lnSpc>
                    <a:spcPct val="90000"/>
                  </a:lnSpc>
                  <a:spcBef>
                    <a:spcPts val="700"/>
                  </a:spcBef>
                  <a:spcAft>
                    <a:spcPts val="0"/>
                  </a:spcAft>
                  <a:defRPr sz="2600">
                    <a:solidFill>
                      <a:srgbClr val="FFFFFF"/>
                    </a:solidFill>
                    <a:latin typeface="+mj-lt"/>
                    <a:ea typeface="+mj-ea"/>
                    <a:cs typeface="+mj-cs"/>
                    <a:sym typeface="Helvetica"/>
                  </a:defRPr>
                </a:pPr>
                <a:endParaRPr sz="2600" kern="0" dirty="0">
                  <a:solidFill>
                    <a:srgbClr val="FFFFFF"/>
                  </a:solidFill>
                  <a:latin typeface="+mj-lt"/>
                  <a:ea typeface="+mj-ea"/>
                  <a:cs typeface="+mj-cs"/>
                  <a:sym typeface="Helvetica"/>
                </a:endParaRPr>
              </a:p>
            </p:txBody>
          </p:sp>
          <p:sp>
            <p:nvSpPr>
              <p:cNvPr id="29710" name="The program must be effective and should be monitored accordingly." descr="Orange box " title="Graphic to show a relationship">
                <a:extLst/>
              </p:cNvPr>
              <p:cNvSpPr>
                <a:spLocks noChangeArrowheads="1"/>
              </p:cNvSpPr>
              <p:nvPr/>
            </p:nvSpPr>
            <p:spPr bwMode="auto">
              <a:xfrm>
                <a:off x="-508" y="539"/>
                <a:ext cx="7836378" cy="1117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184912" tIns="184912" rIns="184912" bIns="184912" anchor="ctr">
                <a:spAutoFit/>
              </a:bodyPr>
              <a:lstStyle>
                <a:lvl1pPr defTabSz="1155700">
                  <a:defRPr>
                    <a:solidFill>
                      <a:srgbClr val="000000"/>
                    </a:solidFill>
                    <a:latin typeface="Helvetica" pitchFamily="2" charset="0"/>
                    <a:ea typeface="Helvetica" pitchFamily="2" charset="0"/>
                    <a:cs typeface="Helvetica" pitchFamily="2" charset="0"/>
                    <a:sym typeface="Calibri" panose="020F0502020204030204" pitchFamily="34" charset="0"/>
                  </a:defRPr>
                </a:lvl1pPr>
                <a:lvl2pPr defTabSz="1155700">
                  <a:defRPr>
                    <a:solidFill>
                      <a:srgbClr val="000000"/>
                    </a:solidFill>
                    <a:latin typeface="Helvetica" pitchFamily="2" charset="0"/>
                    <a:ea typeface="Helvetica" pitchFamily="2" charset="0"/>
                    <a:cs typeface="Helvetica" pitchFamily="2" charset="0"/>
                    <a:sym typeface="Calibri" panose="020F0502020204030204" pitchFamily="34" charset="0"/>
                  </a:defRPr>
                </a:lvl2pPr>
                <a:lvl3pPr defTabSz="1155700">
                  <a:defRPr>
                    <a:solidFill>
                      <a:srgbClr val="000000"/>
                    </a:solidFill>
                    <a:latin typeface="Helvetica" pitchFamily="2" charset="0"/>
                    <a:ea typeface="Helvetica" pitchFamily="2" charset="0"/>
                    <a:cs typeface="Helvetica" pitchFamily="2" charset="0"/>
                    <a:sym typeface="Calibri" panose="020F0502020204030204" pitchFamily="34" charset="0"/>
                  </a:defRPr>
                </a:lvl3pPr>
                <a:lvl4pPr defTabSz="1155700">
                  <a:defRPr>
                    <a:solidFill>
                      <a:srgbClr val="000000"/>
                    </a:solidFill>
                    <a:latin typeface="Helvetica" pitchFamily="2" charset="0"/>
                    <a:ea typeface="Helvetica" pitchFamily="2" charset="0"/>
                    <a:cs typeface="Helvetica" pitchFamily="2" charset="0"/>
                    <a:sym typeface="Calibri" panose="020F0502020204030204" pitchFamily="34" charset="0"/>
                  </a:defRPr>
                </a:lvl4pPr>
                <a:lvl5pPr defTabSz="1155700">
                  <a:defRPr>
                    <a:solidFill>
                      <a:srgbClr val="000000"/>
                    </a:solidFill>
                    <a:latin typeface="Helvetica" pitchFamily="2" charset="0"/>
                    <a:ea typeface="Helvetica" pitchFamily="2" charset="0"/>
                    <a:cs typeface="Helvetica" pitchFamily="2" charset="0"/>
                    <a:sym typeface="Calibri" panose="020F0502020204030204" pitchFamily="34" charset="0"/>
                  </a:defRPr>
                </a:lvl5pPr>
                <a:lvl6pPr marL="457200" defTabSz="1155700" eaLnBrk="0" fontAlgn="base" hangingPunct="0">
                  <a:spcBef>
                    <a:spcPct val="0"/>
                  </a:spcBef>
                  <a:spcAft>
                    <a:spcPct val="0"/>
                  </a:spcAft>
                  <a:defRPr>
                    <a:solidFill>
                      <a:srgbClr val="000000"/>
                    </a:solidFill>
                    <a:latin typeface="Helvetica" pitchFamily="2" charset="0"/>
                    <a:ea typeface="Helvetica" pitchFamily="2" charset="0"/>
                    <a:cs typeface="Helvetica" pitchFamily="2" charset="0"/>
                    <a:sym typeface="Calibri" panose="020F0502020204030204" pitchFamily="34" charset="0"/>
                  </a:defRPr>
                </a:lvl6pPr>
                <a:lvl7pPr marL="914400" defTabSz="1155700" eaLnBrk="0" fontAlgn="base" hangingPunct="0">
                  <a:spcBef>
                    <a:spcPct val="0"/>
                  </a:spcBef>
                  <a:spcAft>
                    <a:spcPct val="0"/>
                  </a:spcAft>
                  <a:defRPr>
                    <a:solidFill>
                      <a:srgbClr val="000000"/>
                    </a:solidFill>
                    <a:latin typeface="Helvetica" pitchFamily="2" charset="0"/>
                    <a:ea typeface="Helvetica" pitchFamily="2" charset="0"/>
                    <a:cs typeface="Helvetica" pitchFamily="2" charset="0"/>
                    <a:sym typeface="Calibri" panose="020F0502020204030204" pitchFamily="34" charset="0"/>
                  </a:defRPr>
                </a:lvl7pPr>
                <a:lvl8pPr marL="1371600" defTabSz="1155700" eaLnBrk="0" fontAlgn="base" hangingPunct="0">
                  <a:spcBef>
                    <a:spcPct val="0"/>
                  </a:spcBef>
                  <a:spcAft>
                    <a:spcPct val="0"/>
                  </a:spcAft>
                  <a:defRPr>
                    <a:solidFill>
                      <a:srgbClr val="000000"/>
                    </a:solidFill>
                    <a:latin typeface="Helvetica" pitchFamily="2" charset="0"/>
                    <a:ea typeface="Helvetica" pitchFamily="2" charset="0"/>
                    <a:cs typeface="Helvetica" pitchFamily="2" charset="0"/>
                    <a:sym typeface="Calibri" panose="020F0502020204030204" pitchFamily="34" charset="0"/>
                  </a:defRPr>
                </a:lvl8pPr>
                <a:lvl9pPr marL="1828800" defTabSz="1155700" eaLnBrk="0" fontAlgn="base" hangingPunct="0">
                  <a:spcBef>
                    <a:spcPct val="0"/>
                  </a:spcBef>
                  <a:spcAft>
                    <a:spcPct val="0"/>
                  </a:spcAft>
                  <a:defRPr>
                    <a:solidFill>
                      <a:srgbClr val="000000"/>
                    </a:solidFill>
                    <a:latin typeface="Helvetica" pitchFamily="2" charset="0"/>
                    <a:ea typeface="Helvetica" pitchFamily="2" charset="0"/>
                    <a:cs typeface="Helvetica" pitchFamily="2" charset="0"/>
                    <a:sym typeface="Calibri" panose="020F0502020204030204" pitchFamily="34" charset="0"/>
                  </a:defRPr>
                </a:lvl9pPr>
              </a:lstStyle>
              <a:p>
                <a:pPr algn="ctr" eaLnBrk="1">
                  <a:lnSpc>
                    <a:spcPct val="90000"/>
                  </a:lnSpc>
                  <a:spcBef>
                    <a:spcPts val="1000"/>
                  </a:spcBef>
                  <a:defRPr/>
                </a:pPr>
                <a:r>
                  <a:rPr lang="en-US" altLang="en-US" sz="2600" b="1" dirty="0">
                    <a:solidFill>
                      <a:schemeClr val="bg1"/>
                    </a:solidFill>
                    <a:latin typeface="Arial" panose="020B0604020202020204" pitchFamily="34" charset="0"/>
                    <a:ea typeface="Calibri" panose="020F0502020204030204" pitchFamily="34" charset="0"/>
                    <a:cs typeface="Arial" panose="020B0604020202020204" pitchFamily="34" charset="0"/>
                    <a:sym typeface="Helvetica" pitchFamily="2" charset="0"/>
                  </a:rPr>
                  <a:t>The program must be effective and should be monitored accordingly.</a:t>
                </a:r>
              </a:p>
            </p:txBody>
          </p:sp>
        </p:grpSp>
        <p:grpSp>
          <p:nvGrpSpPr>
            <p:cNvPr id="35847" name="Group"/>
            <p:cNvGrpSpPr>
              <a:grpSpLocks/>
            </p:cNvGrpSpPr>
            <p:nvPr/>
          </p:nvGrpSpPr>
          <p:grpSpPr bwMode="auto">
            <a:xfrm>
              <a:off x="-364069" y="-2"/>
              <a:ext cx="8199939" cy="1438340"/>
              <a:chOff x="-364068" y="-1"/>
              <a:chExt cx="8199937" cy="1438338"/>
            </a:xfrm>
          </p:grpSpPr>
          <p:sp>
            <p:nvSpPr>
              <p:cNvPr id="279" name="Shape" descr="Yellow box with an arrow pointing down" title="Graphic to show relationship">
                <a:extLst/>
              </p:cNvPr>
              <p:cNvSpPr/>
              <p:nvPr/>
            </p:nvSpPr>
            <p:spPr>
              <a:xfrm rot="10800000">
                <a:off x="-508" y="134902"/>
                <a:ext cx="7836377" cy="1303006"/>
              </a:xfrm>
              <a:custGeom>
                <a:avLst/>
                <a:gdLst/>
                <a:ahLst/>
                <a:cxnLst>
                  <a:cxn ang="0">
                    <a:pos x="wd2" y="hd2"/>
                  </a:cxn>
                  <a:cxn ang="5400000">
                    <a:pos x="wd2" y="hd2"/>
                  </a:cxn>
                  <a:cxn ang="10800000">
                    <a:pos x="wd2" y="hd2"/>
                  </a:cxn>
                  <a:cxn ang="16200000">
                    <a:pos x="wd2" y="hd2"/>
                  </a:cxn>
                </a:cxnLst>
                <a:rect l="0" t="0" r="r" b="b"/>
                <a:pathLst>
                  <a:path w="21600" h="21600" extrusionOk="0">
                    <a:moveTo>
                      <a:pt x="0" y="7565"/>
                    </a:moveTo>
                    <a:lnTo>
                      <a:pt x="10351" y="7565"/>
                    </a:lnTo>
                    <a:lnTo>
                      <a:pt x="10351" y="5400"/>
                    </a:lnTo>
                    <a:lnTo>
                      <a:pt x="9902" y="5400"/>
                    </a:lnTo>
                    <a:lnTo>
                      <a:pt x="10800" y="0"/>
                    </a:lnTo>
                    <a:lnTo>
                      <a:pt x="11698" y="5400"/>
                    </a:lnTo>
                    <a:lnTo>
                      <a:pt x="11249" y="5400"/>
                    </a:lnTo>
                    <a:lnTo>
                      <a:pt x="11249" y="7565"/>
                    </a:lnTo>
                    <a:lnTo>
                      <a:pt x="21600" y="7565"/>
                    </a:lnTo>
                    <a:lnTo>
                      <a:pt x="21600" y="21600"/>
                    </a:lnTo>
                    <a:lnTo>
                      <a:pt x="0" y="21600"/>
                    </a:lnTo>
                    <a:close/>
                  </a:path>
                </a:pathLst>
              </a:custGeom>
              <a:solidFill>
                <a:schemeClr val="accent4"/>
              </a:solidFill>
              <a:ln w="25400" cap="flat">
                <a:solidFill>
                  <a:srgbClr val="FFFFFF"/>
                </a:solidFill>
                <a:prstDash val="solid"/>
                <a:round/>
              </a:ln>
              <a:effectLst/>
            </p:spPr>
            <p:txBody>
              <a:bodyPr lIns="45718" tIns="45718" rIns="45718" bIns="45718" anchor="ctr"/>
              <a:lstStyle/>
              <a:p>
                <a:pPr algn="ctr" defTabSz="1155700" eaLnBrk="1" fontAlgn="auto">
                  <a:lnSpc>
                    <a:spcPct val="90000"/>
                  </a:lnSpc>
                  <a:spcBef>
                    <a:spcPts val="700"/>
                  </a:spcBef>
                  <a:spcAft>
                    <a:spcPts val="0"/>
                  </a:spcAft>
                  <a:defRPr sz="2600">
                    <a:solidFill>
                      <a:srgbClr val="FFFFFF"/>
                    </a:solidFill>
                    <a:latin typeface="+mj-lt"/>
                    <a:ea typeface="+mj-ea"/>
                    <a:cs typeface="+mj-cs"/>
                    <a:sym typeface="Helvetica"/>
                  </a:defRPr>
                </a:pPr>
                <a:endParaRPr sz="2600" kern="0" dirty="0">
                  <a:solidFill>
                    <a:srgbClr val="FFFFFF"/>
                  </a:solidFill>
                  <a:latin typeface="+mj-lt"/>
                  <a:ea typeface="+mj-ea"/>
                  <a:cs typeface="+mj-cs"/>
                  <a:sym typeface="Helvetica"/>
                </a:endParaRPr>
              </a:p>
            </p:txBody>
          </p:sp>
          <p:sp>
            <p:nvSpPr>
              <p:cNvPr id="35849" name="The program can be developed by any manager who is authorized to assign work."/>
              <p:cNvSpPr>
                <a:spLocks noChangeArrowheads="1"/>
              </p:cNvSpPr>
              <p:nvPr/>
            </p:nvSpPr>
            <p:spPr bwMode="auto">
              <a:xfrm>
                <a:off x="-364068" y="-1"/>
                <a:ext cx="7835869" cy="1117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184912" tIns="184912" rIns="184912" bIns="184912" anchor="ctr">
                <a:spAutoFit/>
              </a:bodyPr>
              <a:lstStyle>
                <a:lvl1pPr defTabSz="11557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1pPr>
                <a:lvl2pPr marL="742950" indent="-285750" defTabSz="11557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2pPr>
                <a:lvl3pPr marL="1143000" indent="-228600" defTabSz="11557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3pPr>
                <a:lvl4pPr marL="1600200" indent="-228600" defTabSz="11557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4pPr>
                <a:lvl5pPr marL="2057400" indent="-228600" defTabSz="11557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5pPr>
                <a:lvl6pPr marL="2514600" indent="-228600" defTabSz="11557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6pPr>
                <a:lvl7pPr marL="2971800" indent="-228600" defTabSz="11557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7pPr>
                <a:lvl8pPr marL="3429000" indent="-228600" defTabSz="11557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8pPr>
                <a:lvl9pPr marL="3886200" indent="-228600" defTabSz="11557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9pPr>
              </a:lstStyle>
              <a:p>
                <a:pPr algn="ctr" eaLnBrk="1">
                  <a:lnSpc>
                    <a:spcPct val="90000"/>
                  </a:lnSpc>
                  <a:spcBef>
                    <a:spcPts val="1000"/>
                  </a:spcBef>
                </a:pPr>
                <a:r>
                  <a:rPr lang="en-US" altLang="en-US" sz="2600" b="1" dirty="0">
                    <a:solidFill>
                      <a:schemeClr val="bg1"/>
                    </a:solidFill>
                    <a:latin typeface="Arial" panose="020B0604020202020204" pitchFamily="34" charset="0"/>
                    <a:ea typeface="Calibri" panose="020F0502020204030204" pitchFamily="34" charset="0"/>
                    <a:cs typeface="Arial" panose="020B0604020202020204" pitchFamily="34" charset="0"/>
                    <a:sym typeface="Helvetica" panose="020B0604020202020204" pitchFamily="34" charset="0"/>
                  </a:rPr>
                  <a:t>   The program can be developed by any manager who is authorized to assign work. </a:t>
                </a:r>
              </a:p>
            </p:txBody>
          </p:sp>
        </p:grpSp>
      </p:grpSp>
    </p:spTree>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idx="4294967295"/>
          </p:nvPr>
        </p:nvSpPr>
        <p:spPr>
          <a:xfrm>
            <a:off x="457200" y="215900"/>
            <a:ext cx="8229600" cy="1855432"/>
          </a:xfrm>
        </p:spPr>
        <p:txBody>
          <a:bodyPr/>
          <a:lstStyle/>
          <a:p>
            <a:pPr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Safety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Considerations</a:t>
            </a:r>
            <a:b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2400" b="1" kern="1200" dirty="0" smtClean="0">
                <a:solidFill>
                  <a:srgbClr val="FFFF00"/>
                </a:solidFill>
                <a:latin typeface="Arial" panose="020B0604020202020204" pitchFamily="34" charset="0"/>
                <a:ea typeface="Arial Black" panose="020B0604020202020204" pitchFamily="34" charset="0"/>
                <a:cs typeface="Arial" panose="020B0604020202020204" pitchFamily="34" charset="0"/>
              </a:rPr>
              <a:t>Safety Plan Policies &amp; Procedures </a:t>
            </a:r>
            <a:endParaRPr lang="en-US" sz="2400" b="1" dirty="0">
              <a:solidFill>
                <a:srgbClr val="FFFF00"/>
              </a:solidFill>
              <a:latin typeface="Arial" panose="020B0604020202020204" pitchFamily="34" charset="0"/>
              <a:cs typeface="Arial" panose="020B0604020202020204" pitchFamily="34" charset="0"/>
            </a:endParaRPr>
          </a:p>
        </p:txBody>
      </p:sp>
      <p:grpSp>
        <p:nvGrpSpPr>
          <p:cNvPr id="37892" name="Diagram 1" descr="Graphic to show relationship"/>
          <p:cNvGrpSpPr>
            <a:grpSpLocks/>
          </p:cNvGrpSpPr>
          <p:nvPr/>
        </p:nvGrpSpPr>
        <p:grpSpPr bwMode="auto">
          <a:xfrm>
            <a:off x="1131888" y="2228850"/>
            <a:ext cx="7326312" cy="3495675"/>
            <a:chOff x="-1" y="-2"/>
            <a:chExt cx="7327839" cy="3494935"/>
          </a:xfrm>
        </p:grpSpPr>
        <p:grpSp>
          <p:nvGrpSpPr>
            <p:cNvPr id="37893" name="Group"/>
            <p:cNvGrpSpPr>
              <a:grpSpLocks/>
            </p:cNvGrpSpPr>
            <p:nvPr/>
          </p:nvGrpSpPr>
          <p:grpSpPr bwMode="auto">
            <a:xfrm>
              <a:off x="-1" y="-2"/>
              <a:ext cx="3497869" cy="3494934"/>
              <a:chOff x="-1" y="-1"/>
              <a:chExt cx="3497868" cy="3494933"/>
            </a:xfrm>
          </p:grpSpPr>
          <p:sp>
            <p:nvSpPr>
              <p:cNvPr id="296" name="Shape" descr="Orange arrow pointing to the right" title="Graphic to show relationship">
                <a:extLst/>
              </p:cNvPr>
              <p:cNvSpPr/>
              <p:nvPr/>
            </p:nvSpPr>
            <p:spPr>
              <a:xfrm>
                <a:off x="-1" y="-1"/>
                <a:ext cx="3497990" cy="3494934"/>
              </a:xfrm>
              <a:custGeom>
                <a:avLst/>
                <a:gdLst/>
                <a:ahLst/>
                <a:cxnLst>
                  <a:cxn ang="0">
                    <a:pos x="wd2" y="hd2"/>
                  </a:cxn>
                  <a:cxn ang="5400000">
                    <a:pos x="wd2" y="hd2"/>
                  </a:cxn>
                  <a:cxn ang="10800000">
                    <a:pos x="wd2" y="hd2"/>
                  </a:cxn>
                  <a:cxn ang="16200000">
                    <a:pos x="wd2" y="hd2"/>
                  </a:cxn>
                </a:cxnLst>
                <a:rect l="0" t="0" r="r" b="b"/>
                <a:pathLst>
                  <a:path w="21600" h="21600" extrusionOk="0">
                    <a:moveTo>
                      <a:pt x="14046" y="21600"/>
                    </a:moveTo>
                    <a:lnTo>
                      <a:pt x="14046" y="16200"/>
                    </a:lnTo>
                    <a:lnTo>
                      <a:pt x="0" y="16200"/>
                    </a:lnTo>
                    <a:lnTo>
                      <a:pt x="0" y="5400"/>
                    </a:lnTo>
                    <a:lnTo>
                      <a:pt x="14046" y="5400"/>
                    </a:lnTo>
                    <a:lnTo>
                      <a:pt x="14046" y="0"/>
                    </a:lnTo>
                    <a:lnTo>
                      <a:pt x="21600" y="10800"/>
                    </a:lnTo>
                    <a:close/>
                  </a:path>
                </a:pathLst>
              </a:custGeom>
              <a:gradFill flip="none" rotWithShape="1">
                <a:gsLst>
                  <a:gs pos="0">
                    <a:srgbClr val="FF7A1F"/>
                  </a:gs>
                  <a:gs pos="100000">
                    <a:schemeClr val="accent2">
                      <a:hueOff val="-554274"/>
                      <a:satOff val="16071"/>
                      <a:lumOff val="29119"/>
                    </a:schemeClr>
                  </a:gs>
                </a:gsLst>
                <a:lin ang="16200000" scaled="0"/>
              </a:gradFill>
              <a:ln w="12700" cap="flat">
                <a:noFill/>
                <a:miter lim="400000"/>
              </a:ln>
              <a:effectLst/>
            </p:spPr>
            <p:txBody>
              <a:bodyPr lIns="45718" tIns="45718" rIns="45718" bIns="45718" anchor="ctr"/>
              <a:lstStyle/>
              <a:p>
                <a:pPr algn="ctr" defTabSz="1155700" eaLnBrk="1" fontAlgn="auto">
                  <a:lnSpc>
                    <a:spcPct val="90000"/>
                  </a:lnSpc>
                  <a:spcBef>
                    <a:spcPts val="700"/>
                  </a:spcBef>
                  <a:spcAft>
                    <a:spcPts val="0"/>
                  </a:spcAft>
                  <a:defRPr sz="2600" b="1">
                    <a:solidFill>
                      <a:srgbClr val="535353"/>
                    </a:solidFill>
                    <a:latin typeface="+mj-lt"/>
                    <a:ea typeface="+mj-ea"/>
                    <a:cs typeface="+mj-cs"/>
                    <a:sym typeface="Helvetica"/>
                  </a:defRPr>
                </a:pPr>
                <a:endParaRPr sz="2600" b="1" kern="0" dirty="0">
                  <a:solidFill>
                    <a:srgbClr val="535353"/>
                  </a:solidFill>
                  <a:latin typeface="+mj-lt"/>
                  <a:ea typeface="+mj-ea"/>
                  <a:cs typeface="+mj-cs"/>
                  <a:sym typeface="Helvetica"/>
                </a:endParaRPr>
              </a:p>
            </p:txBody>
          </p:sp>
          <p:sp>
            <p:nvSpPr>
              <p:cNvPr id="37898" name="The program identifies policies and procedures."/>
              <p:cNvSpPr>
                <a:spLocks noChangeArrowheads="1"/>
              </p:cNvSpPr>
              <p:nvPr/>
            </p:nvSpPr>
            <p:spPr bwMode="auto">
              <a:xfrm>
                <a:off x="-1" y="893261"/>
                <a:ext cx="2886255" cy="17084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184912" tIns="184912" rIns="184912" bIns="184912" anchor="ctr">
                <a:spAutoFit/>
              </a:bodyPr>
              <a:lstStyle>
                <a:lvl1pPr defTabSz="11557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1pPr>
                <a:lvl2pPr marL="742950" indent="-285750" defTabSz="11557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2pPr>
                <a:lvl3pPr marL="1143000" indent="-228600" defTabSz="11557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3pPr>
                <a:lvl4pPr marL="1600200" indent="-228600" defTabSz="11557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4pPr>
                <a:lvl5pPr marL="2057400" indent="-228600" defTabSz="11557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5pPr>
                <a:lvl6pPr marL="2514600" indent="-228600" defTabSz="11557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6pPr>
                <a:lvl7pPr marL="2971800" indent="-228600" defTabSz="11557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7pPr>
                <a:lvl8pPr marL="3429000" indent="-228600" defTabSz="11557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8pPr>
                <a:lvl9pPr marL="3886200" indent="-228600" defTabSz="11557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9pPr>
              </a:lstStyle>
              <a:p>
                <a:pPr algn="ctr" eaLnBrk="1">
                  <a:lnSpc>
                    <a:spcPct val="80000"/>
                  </a:lnSpc>
                  <a:spcBef>
                    <a:spcPts val="1000"/>
                  </a:spcBef>
                </a:pPr>
                <a:r>
                  <a:rPr lang="en-US" altLang="en-US" sz="2600" b="1" dirty="0">
                    <a:solidFill>
                      <a:srgbClr val="535353"/>
                    </a:solidFill>
                    <a:latin typeface="Arial" panose="020B0604020202020204" pitchFamily="34" charset="0"/>
                    <a:cs typeface="Arial" panose="020B0604020202020204" pitchFamily="34" charset="0"/>
                    <a:sym typeface="Helvetica" panose="020B0604020202020204" pitchFamily="34" charset="0"/>
                  </a:rPr>
                  <a:t>The program identifies policies and procedures.</a:t>
                </a:r>
              </a:p>
            </p:txBody>
          </p:sp>
        </p:grpSp>
        <p:grpSp>
          <p:nvGrpSpPr>
            <p:cNvPr id="37894" name="Group"/>
            <p:cNvGrpSpPr>
              <a:grpSpLocks/>
            </p:cNvGrpSpPr>
            <p:nvPr/>
          </p:nvGrpSpPr>
          <p:grpSpPr bwMode="auto">
            <a:xfrm>
              <a:off x="3829968" y="-1"/>
              <a:ext cx="3497870" cy="3494934"/>
              <a:chOff x="-1" y="0"/>
              <a:chExt cx="3497868" cy="3494933"/>
            </a:xfrm>
          </p:grpSpPr>
          <p:sp>
            <p:nvSpPr>
              <p:cNvPr id="299" name="Shape" descr="Grey arrow pointing to the left" title="Graphic to show relationship">
                <a:extLst/>
              </p:cNvPr>
              <p:cNvSpPr/>
              <p:nvPr/>
            </p:nvSpPr>
            <p:spPr>
              <a:xfrm>
                <a:off x="-122" y="-1"/>
                <a:ext cx="3497989" cy="3494934"/>
              </a:xfrm>
              <a:custGeom>
                <a:avLst/>
                <a:gdLst/>
                <a:ahLst/>
                <a:cxnLst>
                  <a:cxn ang="0">
                    <a:pos x="wd2" y="hd2"/>
                  </a:cxn>
                  <a:cxn ang="5400000">
                    <a:pos x="wd2" y="hd2"/>
                  </a:cxn>
                  <a:cxn ang="10800000">
                    <a:pos x="wd2" y="hd2"/>
                  </a:cxn>
                  <a:cxn ang="16200000">
                    <a:pos x="wd2" y="hd2"/>
                  </a:cxn>
                </a:cxnLst>
                <a:rect l="0" t="0" r="r" b="b"/>
                <a:pathLst>
                  <a:path w="21600" h="21600" extrusionOk="0">
                    <a:moveTo>
                      <a:pt x="7554" y="0"/>
                    </a:moveTo>
                    <a:lnTo>
                      <a:pt x="7554" y="5400"/>
                    </a:lnTo>
                    <a:lnTo>
                      <a:pt x="21600" y="5400"/>
                    </a:lnTo>
                    <a:lnTo>
                      <a:pt x="21600" y="16200"/>
                    </a:lnTo>
                    <a:lnTo>
                      <a:pt x="7554" y="16200"/>
                    </a:lnTo>
                    <a:lnTo>
                      <a:pt x="7554" y="21600"/>
                    </a:lnTo>
                    <a:lnTo>
                      <a:pt x="0" y="10800"/>
                    </a:lnTo>
                    <a:close/>
                  </a:path>
                </a:pathLst>
              </a:custGeom>
              <a:gradFill flip="none" rotWithShape="1">
                <a:gsLst>
                  <a:gs pos="0">
                    <a:schemeClr val="accent3"/>
                  </a:gs>
                  <a:gs pos="100000">
                    <a:schemeClr val="accent3">
                      <a:lumOff val="19878"/>
                    </a:schemeClr>
                  </a:gs>
                </a:gsLst>
                <a:lin ang="16200000" scaled="0"/>
              </a:gradFill>
              <a:ln w="12700" cap="flat">
                <a:noFill/>
                <a:miter lim="400000"/>
              </a:ln>
              <a:effectLst/>
            </p:spPr>
            <p:txBody>
              <a:bodyPr lIns="45718" tIns="45718" rIns="45718" bIns="45718" anchor="ctr"/>
              <a:lstStyle/>
              <a:p>
                <a:pPr algn="ctr" defTabSz="1155700" eaLnBrk="1" fontAlgn="auto">
                  <a:lnSpc>
                    <a:spcPct val="90000"/>
                  </a:lnSpc>
                  <a:spcBef>
                    <a:spcPts val="700"/>
                  </a:spcBef>
                  <a:spcAft>
                    <a:spcPts val="0"/>
                  </a:spcAft>
                  <a:defRPr sz="2600" b="1">
                    <a:solidFill>
                      <a:srgbClr val="535353"/>
                    </a:solidFill>
                    <a:latin typeface="+mj-lt"/>
                    <a:ea typeface="+mj-ea"/>
                    <a:cs typeface="+mj-cs"/>
                    <a:sym typeface="Helvetica"/>
                  </a:defRPr>
                </a:pPr>
                <a:endParaRPr sz="2600" b="1" kern="0" dirty="0">
                  <a:solidFill>
                    <a:srgbClr val="535353"/>
                  </a:solidFill>
                  <a:latin typeface="+mj-lt"/>
                  <a:ea typeface="+mj-ea"/>
                  <a:cs typeface="+mj-cs"/>
                  <a:sym typeface="Helvetica"/>
                </a:endParaRPr>
              </a:p>
            </p:txBody>
          </p:sp>
          <p:sp>
            <p:nvSpPr>
              <p:cNvPr id="37896" name="It says what has to be done and who is responsible for each action."/>
              <p:cNvSpPr>
                <a:spLocks noChangeArrowheads="1"/>
              </p:cNvSpPr>
              <p:nvPr/>
            </p:nvSpPr>
            <p:spPr bwMode="auto">
              <a:xfrm>
                <a:off x="611612" y="735782"/>
                <a:ext cx="2886255" cy="2023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184912" tIns="184912" rIns="184912" bIns="184912">
                <a:spAutoFit/>
              </a:bodyPr>
              <a:lstStyle>
                <a:lvl1pPr defTabSz="11557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1pPr>
                <a:lvl2pPr marL="742950" indent="-285750" defTabSz="11557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2pPr>
                <a:lvl3pPr marL="1143000" indent="-228600" defTabSz="11557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3pPr>
                <a:lvl4pPr marL="1600200" indent="-228600" defTabSz="11557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4pPr>
                <a:lvl5pPr marL="2057400" indent="-228600" defTabSz="11557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5pPr>
                <a:lvl6pPr marL="2514600" indent="-228600" defTabSz="11557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6pPr>
                <a:lvl7pPr marL="2971800" indent="-228600" defTabSz="11557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7pPr>
                <a:lvl8pPr marL="3429000" indent="-228600" defTabSz="11557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8pPr>
                <a:lvl9pPr marL="3886200" indent="-228600" defTabSz="11557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9pPr>
              </a:lstStyle>
              <a:p>
                <a:pPr algn="ctr" eaLnBrk="1">
                  <a:lnSpc>
                    <a:spcPct val="80000"/>
                  </a:lnSpc>
                  <a:spcBef>
                    <a:spcPts val="1000"/>
                  </a:spcBef>
                </a:pPr>
                <a:r>
                  <a:rPr lang="en-US" altLang="en-US" sz="2600" b="1" dirty="0">
                    <a:solidFill>
                      <a:srgbClr val="535353"/>
                    </a:solidFill>
                    <a:latin typeface="Arial" panose="020B0604020202020204" pitchFamily="34" charset="0"/>
                    <a:cs typeface="Arial" panose="020B0604020202020204" pitchFamily="34" charset="0"/>
                    <a:sym typeface="Helvetica" panose="020B0604020202020204" pitchFamily="34" charset="0"/>
                  </a:rPr>
                  <a:t>It says what has to be done and who is responsible for each action.</a:t>
                </a:r>
              </a:p>
            </p:txBody>
          </p:sp>
        </p:grpSp>
      </p:grpSp>
    </p:spTree>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idx="4294967295"/>
          </p:nvPr>
        </p:nvSpPr>
        <p:spPr/>
        <p:txBody>
          <a:bodyPr/>
          <a:lstStyle/>
          <a:p>
            <a:pPr eaLnBrk="1">
              <a:defRPr/>
            </a:pPr>
            <a:r>
              <a:rPr lang="en-US" sz="3800" kern="1200">
                <a:solidFill>
                  <a:srgbClr val="FF7031"/>
                </a:solidFill>
                <a:latin typeface="Arial Black" panose="020B0604020202020204" pitchFamily="34" charset="0"/>
                <a:ea typeface="Arial Black" panose="020B0604020202020204" pitchFamily="34" charset="0"/>
                <a:cs typeface="Arial Black" panose="020B0604020202020204" pitchFamily="34" charset="0"/>
              </a:rPr>
              <a:t>Safety </a:t>
            </a:r>
            <a:r>
              <a:rPr lang="en-US" sz="3800" kern="120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Considerations  </a:t>
            </a:r>
            <a:endParaRPr lang="en-US" dirty="0"/>
          </a:p>
        </p:txBody>
      </p:sp>
      <p:sp>
        <p:nvSpPr>
          <p:cNvPr id="39939" name="Shape 215"/>
          <p:cNvSpPr>
            <a:spLocks noChangeArrowheads="1"/>
          </p:cNvSpPr>
          <p:nvPr/>
        </p:nvSpPr>
        <p:spPr bwMode="auto">
          <a:xfrm>
            <a:off x="469900" y="1300163"/>
            <a:ext cx="78247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spAutoFit/>
          </a:bodyPr>
          <a:lstStyle>
            <a:lvl1pPr>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1pPr>
            <a:lvl2pPr marL="742950" indent="-2857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2pPr>
            <a:lvl3pPr marL="11430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3pPr>
            <a:lvl4pPr marL="16002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4pPr>
            <a:lvl5pPr marL="20574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9pPr>
          </a:lstStyle>
          <a:p>
            <a:pPr eaLnBrk="1">
              <a:lnSpc>
                <a:spcPct val="80000"/>
              </a:lnSpc>
              <a:buSzPct val="100000"/>
            </a:pPr>
            <a:r>
              <a:rPr lang="en-US" altLang="en-US" sz="2500" b="1" dirty="0">
                <a:solidFill>
                  <a:srgbClr val="DEE60E"/>
                </a:solidFill>
                <a:latin typeface="Arial" panose="020B0604020202020204" pitchFamily="34" charset="0"/>
                <a:cs typeface="Arial" panose="020B0604020202020204" pitchFamily="34" charset="0"/>
                <a:sym typeface="Arial" panose="020B0604020202020204" pitchFamily="34" charset="0"/>
              </a:rPr>
              <a:t>Safety Plan Policies &amp; Procedures</a:t>
            </a:r>
          </a:p>
        </p:txBody>
      </p:sp>
      <p:grpSp>
        <p:nvGrpSpPr>
          <p:cNvPr id="39940" name="Diagram 1" descr="A grey box with an light grey arrow attached on the right side"/>
          <p:cNvGrpSpPr>
            <a:grpSpLocks/>
          </p:cNvGrpSpPr>
          <p:nvPr/>
        </p:nvGrpSpPr>
        <p:grpSpPr bwMode="auto">
          <a:xfrm>
            <a:off x="1255713" y="2100263"/>
            <a:ext cx="7181850" cy="3649662"/>
            <a:chOff x="0" y="0"/>
            <a:chExt cx="7182301" cy="3649207"/>
          </a:xfrm>
        </p:grpSpPr>
        <p:grpSp>
          <p:nvGrpSpPr>
            <p:cNvPr id="39941" name="Group"/>
            <p:cNvGrpSpPr>
              <a:grpSpLocks/>
            </p:cNvGrpSpPr>
            <p:nvPr/>
          </p:nvGrpSpPr>
          <p:grpSpPr bwMode="auto">
            <a:xfrm>
              <a:off x="2962162" y="0"/>
              <a:ext cx="4220139" cy="3649206"/>
              <a:chOff x="0" y="0"/>
              <a:chExt cx="4220138" cy="3649205"/>
            </a:xfrm>
          </p:grpSpPr>
          <p:sp>
            <p:nvSpPr>
              <p:cNvPr id="33801" name="Arrow" descr="Light grey arrow pointing to the right" title="Graphic ">
                <a:extLst/>
              </p:cNvPr>
              <p:cNvSpPr>
                <a:spLocks noChangeArrowheads="1"/>
              </p:cNvSpPr>
              <p:nvPr/>
            </p:nvSpPr>
            <p:spPr bwMode="auto">
              <a:xfrm>
                <a:off x="299" y="0"/>
                <a:ext cx="4219839" cy="3649206"/>
              </a:xfrm>
              <a:prstGeom prst="rightArrow">
                <a:avLst>
                  <a:gd name="adj1" fmla="val 75000"/>
                  <a:gd name="adj2" fmla="val 50001"/>
                </a:avLst>
              </a:prstGeom>
              <a:solidFill>
                <a:srgbClr val="FFFFFF"/>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lstStyle>
                <a:lvl1pPr defTabSz="1111250">
                  <a:defRPr>
                    <a:solidFill>
                      <a:srgbClr val="000000"/>
                    </a:solidFill>
                    <a:latin typeface="Helvetica" pitchFamily="2" charset="0"/>
                    <a:ea typeface="Helvetica" pitchFamily="2" charset="0"/>
                    <a:cs typeface="Helvetica" pitchFamily="2" charset="0"/>
                    <a:sym typeface="Calibri" panose="020F0502020204030204" pitchFamily="34" charset="0"/>
                  </a:defRPr>
                </a:lvl1pPr>
                <a:lvl2pPr defTabSz="1111250">
                  <a:defRPr>
                    <a:solidFill>
                      <a:srgbClr val="000000"/>
                    </a:solidFill>
                    <a:latin typeface="Helvetica" pitchFamily="2" charset="0"/>
                    <a:ea typeface="Helvetica" pitchFamily="2" charset="0"/>
                    <a:cs typeface="Helvetica" pitchFamily="2" charset="0"/>
                    <a:sym typeface="Calibri" panose="020F0502020204030204" pitchFamily="34" charset="0"/>
                  </a:defRPr>
                </a:lvl2pPr>
                <a:lvl3pPr defTabSz="1111250">
                  <a:defRPr>
                    <a:solidFill>
                      <a:srgbClr val="000000"/>
                    </a:solidFill>
                    <a:latin typeface="Helvetica" pitchFamily="2" charset="0"/>
                    <a:ea typeface="Helvetica" pitchFamily="2" charset="0"/>
                    <a:cs typeface="Helvetica" pitchFamily="2" charset="0"/>
                    <a:sym typeface="Calibri" panose="020F0502020204030204" pitchFamily="34" charset="0"/>
                  </a:defRPr>
                </a:lvl3pPr>
                <a:lvl4pPr defTabSz="1111250">
                  <a:defRPr>
                    <a:solidFill>
                      <a:srgbClr val="000000"/>
                    </a:solidFill>
                    <a:latin typeface="Helvetica" pitchFamily="2" charset="0"/>
                    <a:ea typeface="Helvetica" pitchFamily="2" charset="0"/>
                    <a:cs typeface="Helvetica" pitchFamily="2" charset="0"/>
                    <a:sym typeface="Calibri" panose="020F0502020204030204" pitchFamily="34" charset="0"/>
                  </a:defRPr>
                </a:lvl4pPr>
                <a:lvl5pPr defTabSz="1111250">
                  <a:defRPr>
                    <a:solidFill>
                      <a:srgbClr val="000000"/>
                    </a:solidFill>
                    <a:latin typeface="Helvetica" pitchFamily="2" charset="0"/>
                    <a:ea typeface="Helvetica" pitchFamily="2" charset="0"/>
                    <a:cs typeface="Helvetica" pitchFamily="2" charset="0"/>
                    <a:sym typeface="Calibri" panose="020F0502020204030204" pitchFamily="34" charset="0"/>
                  </a:defRPr>
                </a:lvl5pPr>
                <a:lvl6pPr marL="457200" defTabSz="1111250" eaLnBrk="0" fontAlgn="base" hangingPunct="0">
                  <a:spcBef>
                    <a:spcPct val="0"/>
                  </a:spcBef>
                  <a:spcAft>
                    <a:spcPct val="0"/>
                  </a:spcAft>
                  <a:defRPr>
                    <a:solidFill>
                      <a:srgbClr val="000000"/>
                    </a:solidFill>
                    <a:latin typeface="Helvetica" pitchFamily="2" charset="0"/>
                    <a:ea typeface="Helvetica" pitchFamily="2" charset="0"/>
                    <a:cs typeface="Helvetica" pitchFamily="2" charset="0"/>
                    <a:sym typeface="Calibri" panose="020F0502020204030204" pitchFamily="34" charset="0"/>
                  </a:defRPr>
                </a:lvl6pPr>
                <a:lvl7pPr marL="914400" defTabSz="1111250" eaLnBrk="0" fontAlgn="base" hangingPunct="0">
                  <a:spcBef>
                    <a:spcPct val="0"/>
                  </a:spcBef>
                  <a:spcAft>
                    <a:spcPct val="0"/>
                  </a:spcAft>
                  <a:defRPr>
                    <a:solidFill>
                      <a:srgbClr val="000000"/>
                    </a:solidFill>
                    <a:latin typeface="Helvetica" pitchFamily="2" charset="0"/>
                    <a:ea typeface="Helvetica" pitchFamily="2" charset="0"/>
                    <a:cs typeface="Helvetica" pitchFamily="2" charset="0"/>
                    <a:sym typeface="Calibri" panose="020F0502020204030204" pitchFamily="34" charset="0"/>
                  </a:defRPr>
                </a:lvl7pPr>
                <a:lvl8pPr marL="1371600" defTabSz="1111250" eaLnBrk="0" fontAlgn="base" hangingPunct="0">
                  <a:spcBef>
                    <a:spcPct val="0"/>
                  </a:spcBef>
                  <a:spcAft>
                    <a:spcPct val="0"/>
                  </a:spcAft>
                  <a:defRPr>
                    <a:solidFill>
                      <a:srgbClr val="000000"/>
                    </a:solidFill>
                    <a:latin typeface="Helvetica" pitchFamily="2" charset="0"/>
                    <a:ea typeface="Helvetica" pitchFamily="2" charset="0"/>
                    <a:cs typeface="Helvetica" pitchFamily="2" charset="0"/>
                    <a:sym typeface="Calibri" panose="020F0502020204030204" pitchFamily="34" charset="0"/>
                  </a:defRPr>
                </a:lvl8pPr>
                <a:lvl9pPr marL="1828800" defTabSz="1111250" eaLnBrk="0" fontAlgn="base" hangingPunct="0">
                  <a:spcBef>
                    <a:spcPct val="0"/>
                  </a:spcBef>
                  <a:spcAft>
                    <a:spcPct val="0"/>
                  </a:spcAft>
                  <a:defRPr>
                    <a:solidFill>
                      <a:srgbClr val="000000"/>
                    </a:solidFill>
                    <a:latin typeface="Helvetica" pitchFamily="2" charset="0"/>
                    <a:ea typeface="Helvetica" pitchFamily="2" charset="0"/>
                    <a:cs typeface="Helvetica" pitchFamily="2" charset="0"/>
                    <a:sym typeface="Calibri" panose="020F0502020204030204" pitchFamily="34" charset="0"/>
                  </a:defRPr>
                </a:lvl9pPr>
              </a:lstStyle>
              <a:p>
                <a:pPr eaLnBrk="1">
                  <a:lnSpc>
                    <a:spcPct val="90000"/>
                  </a:lnSpc>
                  <a:spcBef>
                    <a:spcPts val="300"/>
                  </a:spcBef>
                  <a:defRPr/>
                </a:pPr>
                <a:endParaRPr lang="en-US" altLang="en-US" sz="2500" b="1" dirty="0"/>
              </a:p>
            </p:txBody>
          </p:sp>
          <p:sp>
            <p:nvSpPr>
              <p:cNvPr id="39946" name="Compliance with the regulations,…"/>
              <p:cNvSpPr>
                <a:spLocks noChangeArrowheads="1"/>
              </p:cNvSpPr>
              <p:nvPr/>
            </p:nvSpPr>
            <p:spPr bwMode="auto">
              <a:xfrm>
                <a:off x="63500" y="633950"/>
                <a:ext cx="2851687" cy="2355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15875" tIns="15875" rIns="15875" bIns="15875">
                <a:spAutoFit/>
              </a:bodyPr>
              <a:lstStyle>
                <a:lvl1pPr marL="342900" indent="-342900" defTabSz="11112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1pPr>
                <a:lvl2pPr marL="228600" indent="-228600" defTabSz="11112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2pPr>
                <a:lvl3pPr marL="1143000" indent="-228600" defTabSz="11112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3pPr>
                <a:lvl4pPr marL="1600200" indent="-228600" defTabSz="11112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4pPr>
                <a:lvl5pPr marL="2057400" indent="-228600" defTabSz="11112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5pPr>
                <a:lvl6pPr marL="2514600" indent="-228600" defTabSz="111125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6pPr>
                <a:lvl7pPr marL="2971800" indent="-228600" defTabSz="111125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7pPr>
                <a:lvl8pPr marL="3429000" indent="-228600" defTabSz="111125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8pPr>
                <a:lvl9pPr marL="3886200" indent="-228600" defTabSz="111125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9pPr>
              </a:lstStyle>
              <a:p>
                <a:pPr lvl="1" eaLnBrk="1">
                  <a:lnSpc>
                    <a:spcPct val="80000"/>
                  </a:lnSpc>
                  <a:spcBef>
                    <a:spcPts val="400"/>
                  </a:spcBef>
                  <a:buSzPct val="100000"/>
                  <a:buFontTx/>
                  <a:buChar char="•"/>
                </a:pPr>
                <a:r>
                  <a:rPr lang="en-US" altLang="en-US" sz="2500" b="1" dirty="0">
                    <a:solidFill>
                      <a:srgbClr val="535353"/>
                    </a:solidFill>
                    <a:latin typeface="Arial" panose="020B0604020202020204" pitchFamily="34" charset="0"/>
                    <a:cs typeface="Arial" panose="020B0604020202020204" pitchFamily="34" charset="0"/>
                  </a:rPr>
                  <a:t>Compliance with the regulations, </a:t>
                </a:r>
              </a:p>
              <a:p>
                <a:pPr lvl="1" eaLnBrk="1">
                  <a:lnSpc>
                    <a:spcPct val="80000"/>
                  </a:lnSpc>
                  <a:spcBef>
                    <a:spcPts val="400"/>
                  </a:spcBef>
                  <a:buSzPct val="100000"/>
                  <a:buFontTx/>
                  <a:buChar char="•"/>
                </a:pPr>
                <a:r>
                  <a:rPr lang="en-US" altLang="en-US" sz="2500" b="1" dirty="0">
                    <a:solidFill>
                      <a:srgbClr val="535353"/>
                    </a:solidFill>
                    <a:latin typeface="Arial" panose="020B0604020202020204" pitchFamily="34" charset="0"/>
                    <a:cs typeface="Arial" panose="020B0604020202020204" pitchFamily="34" charset="0"/>
                  </a:rPr>
                  <a:t>Assigns responsibilities, and</a:t>
                </a:r>
              </a:p>
              <a:p>
                <a:pPr lvl="1" eaLnBrk="1">
                  <a:lnSpc>
                    <a:spcPct val="80000"/>
                  </a:lnSpc>
                  <a:spcBef>
                    <a:spcPts val="400"/>
                  </a:spcBef>
                  <a:buSzPct val="100000"/>
                  <a:buFontTx/>
                  <a:buChar char="•"/>
                </a:pPr>
                <a:r>
                  <a:rPr lang="en-US" altLang="en-US" sz="2500" b="1" dirty="0">
                    <a:solidFill>
                      <a:srgbClr val="535353"/>
                    </a:solidFill>
                    <a:latin typeface="Arial" panose="020B0604020202020204" pitchFamily="34" charset="0"/>
                    <a:cs typeface="Arial" panose="020B0604020202020204" pitchFamily="34" charset="0"/>
                  </a:rPr>
                  <a:t>Provides consistency. </a:t>
                </a:r>
              </a:p>
            </p:txBody>
          </p:sp>
        </p:grpSp>
        <p:grpSp>
          <p:nvGrpSpPr>
            <p:cNvPr id="39942" name="Group"/>
            <p:cNvGrpSpPr>
              <a:grpSpLocks/>
            </p:cNvGrpSpPr>
            <p:nvPr/>
          </p:nvGrpSpPr>
          <p:grpSpPr bwMode="auto">
            <a:xfrm>
              <a:off x="0" y="0"/>
              <a:ext cx="2937139" cy="3649207"/>
              <a:chOff x="0" y="0"/>
              <a:chExt cx="2937138" cy="3649206"/>
            </a:xfrm>
          </p:grpSpPr>
          <p:sp>
            <p:nvSpPr>
              <p:cNvPr id="357" name="Rounded Rectangle" descr="Dark grey box" title="Graphic">
                <a:extLst/>
              </p:cNvPr>
              <p:cNvSpPr/>
              <p:nvPr/>
            </p:nvSpPr>
            <p:spPr>
              <a:xfrm>
                <a:off x="0" y="0"/>
                <a:ext cx="2937058" cy="3649206"/>
              </a:xfrm>
              <a:prstGeom prst="roundRect">
                <a:avLst>
                  <a:gd name="adj" fmla="val 16667"/>
                </a:avLst>
              </a:prstGeom>
              <a:solidFill>
                <a:schemeClr val="accent3"/>
              </a:solidFill>
              <a:ln w="25400" cap="flat">
                <a:solidFill>
                  <a:srgbClr val="FFFFFF"/>
                </a:solidFill>
                <a:prstDash val="solid"/>
                <a:round/>
              </a:ln>
              <a:effectLst/>
            </p:spPr>
            <p:txBody>
              <a:bodyPr lIns="45718" tIns="45718" rIns="45718" bIns="45718" anchor="ctr"/>
              <a:lstStyle/>
              <a:p>
                <a:pPr algn="ctr" defTabSz="1866900" eaLnBrk="1" fontAlgn="auto">
                  <a:lnSpc>
                    <a:spcPct val="90000"/>
                  </a:lnSpc>
                  <a:spcBef>
                    <a:spcPts val="700"/>
                  </a:spcBef>
                  <a:spcAft>
                    <a:spcPts val="0"/>
                  </a:spcAft>
                  <a:defRPr sz="4200" b="1">
                    <a:solidFill>
                      <a:srgbClr val="FFFFFF"/>
                    </a:solidFill>
                  </a:defRPr>
                </a:pPr>
                <a:endParaRPr sz="4200" b="1" kern="0" dirty="0">
                  <a:solidFill>
                    <a:srgbClr val="FFFFFF"/>
                  </a:solidFill>
                  <a:latin typeface="+mn-lt"/>
                  <a:cs typeface="+mn-cs"/>
                  <a:sym typeface="Calibri"/>
                </a:endParaRPr>
              </a:p>
            </p:txBody>
          </p:sp>
          <p:sp>
            <p:nvSpPr>
              <p:cNvPr id="39944" name="Provides outline and elements for:"/>
              <p:cNvSpPr>
                <a:spLocks noChangeArrowheads="1"/>
              </p:cNvSpPr>
              <p:nvPr/>
            </p:nvSpPr>
            <p:spPr bwMode="auto">
              <a:xfrm>
                <a:off x="143379" y="851868"/>
                <a:ext cx="2650381" cy="19454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80010" tIns="80010" rIns="80010" bIns="80010" anchor="ctr">
                <a:spAutoFit/>
              </a:bodyPr>
              <a:lstStyle>
                <a:lvl1pPr defTabSz="18669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1pPr>
                <a:lvl2pPr marL="742950" indent="-285750" defTabSz="18669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2pPr>
                <a:lvl3pPr marL="1143000" indent="-228600" defTabSz="18669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3pPr>
                <a:lvl4pPr marL="1600200" indent="-228600" defTabSz="18669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4pPr>
                <a:lvl5pPr marL="2057400" indent="-228600" defTabSz="18669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5pPr>
                <a:lvl6pPr marL="2514600" indent="-228600" defTabSz="18669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6pPr>
                <a:lvl7pPr marL="2971800" indent="-228600" defTabSz="18669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7pPr>
                <a:lvl8pPr marL="3429000" indent="-228600" defTabSz="18669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8pPr>
                <a:lvl9pPr marL="3886200" indent="-228600" defTabSz="18669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9pPr>
              </a:lstStyle>
              <a:p>
                <a:pPr algn="ctr" eaLnBrk="1">
                  <a:lnSpc>
                    <a:spcPct val="80000"/>
                  </a:lnSpc>
                  <a:spcBef>
                    <a:spcPts val="1700"/>
                  </a:spcBef>
                </a:pPr>
                <a:r>
                  <a:rPr lang="en-US" altLang="en-US" sz="3600" b="1" dirty="0">
                    <a:solidFill>
                      <a:srgbClr val="FFFFFF"/>
                    </a:solidFill>
                    <a:latin typeface="Arial" panose="020B0604020202020204" pitchFamily="34" charset="0"/>
                    <a:cs typeface="Arial" panose="020B0604020202020204" pitchFamily="34" charset="0"/>
                  </a:rPr>
                  <a:t>Provides outline and elements for:</a:t>
                </a:r>
              </a:p>
            </p:txBody>
          </p:sp>
        </p:grpSp>
      </p:gr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idx="4294967295"/>
          </p:nvPr>
        </p:nvSpPr>
        <p:spPr/>
        <p:txBody>
          <a:bodyPr/>
          <a:lstStyle/>
          <a:p>
            <a:pPr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Overview</a:t>
            </a:r>
            <a:endParaRPr lang="en-US" dirty="0"/>
          </a:p>
        </p:txBody>
      </p:sp>
      <p:sp>
        <p:nvSpPr>
          <p:cNvPr id="5123" name="Shape 189"/>
          <p:cNvSpPr>
            <a:spLocks noChangeArrowheads="1"/>
          </p:cNvSpPr>
          <p:nvPr/>
        </p:nvSpPr>
        <p:spPr bwMode="auto">
          <a:xfrm>
            <a:off x="481013" y="1892300"/>
            <a:ext cx="2446337"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45718" tIns="45718" rIns="45718" bIns="45718">
            <a:spAutoFit/>
          </a:bodyPr>
          <a:lstStyle>
            <a:lvl1pPr>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1pPr>
            <a:lvl2pPr marL="742950" indent="-2857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2pPr>
            <a:lvl3pPr marL="11430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3pPr>
            <a:lvl4pPr marL="16002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4pPr>
            <a:lvl5pPr marL="20574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9pPr>
          </a:lstStyle>
          <a:p>
            <a:pPr algn="ctr" eaLnBrk="1"/>
            <a:r>
              <a:rPr lang="en-US" altLang="en-US" sz="2400" b="1" dirty="0">
                <a:solidFill>
                  <a:srgbClr val="FFFFFF"/>
                </a:solidFill>
                <a:latin typeface="Tahoma" panose="020B0604030504040204" pitchFamily="34" charset="0"/>
                <a:cs typeface="Tahoma" panose="020B0604030504040204" pitchFamily="34" charset="0"/>
                <a:sym typeface="Tahoma" panose="020B0604030504040204" pitchFamily="34" charset="0"/>
              </a:rPr>
              <a:t>Business-Wide</a:t>
            </a:r>
          </a:p>
          <a:p>
            <a:pPr algn="ctr" eaLnBrk="1"/>
            <a:r>
              <a:rPr lang="en-US" altLang="en-US" sz="2400" b="1" dirty="0">
                <a:solidFill>
                  <a:srgbClr val="FFFFFF"/>
                </a:solidFill>
                <a:latin typeface="Tahoma" panose="020B0604030504040204" pitchFamily="34" charset="0"/>
                <a:cs typeface="Tahoma" panose="020B0604030504040204" pitchFamily="34" charset="0"/>
                <a:sym typeface="Tahoma" panose="020B0604030504040204" pitchFamily="34" charset="0"/>
              </a:rPr>
              <a:t>Injury </a:t>
            </a:r>
          </a:p>
          <a:p>
            <a:pPr algn="ctr" eaLnBrk="1"/>
            <a:r>
              <a:rPr lang="en-US" altLang="en-US" sz="2400" b="1" dirty="0">
                <a:solidFill>
                  <a:srgbClr val="FFFFFF"/>
                </a:solidFill>
                <a:latin typeface="Tahoma" panose="020B0604030504040204" pitchFamily="34" charset="0"/>
                <a:cs typeface="Tahoma" panose="020B0604030504040204" pitchFamily="34" charset="0"/>
                <a:sym typeface="Tahoma" panose="020B0604030504040204" pitchFamily="34" charset="0"/>
              </a:rPr>
              <a:t>Prevention</a:t>
            </a:r>
          </a:p>
        </p:txBody>
      </p:sp>
      <p:pic>
        <p:nvPicPr>
          <p:cNvPr id="4101" name="BIA_OSHA_INTRO_SYMBOLS_4_POWERPOINT.png" descr="Image of a wrench and hammer" title="yellow sign">
            <a:extLst/>
          </p:cNvPr>
          <p:cNvPicPr>
            <a:picLocks noChangeAspect="1" noChangeArrowheads="1"/>
          </p:cNvPicPr>
          <p:nvPr/>
        </p:nvPicPr>
        <p:blipFill>
          <a:blip r:embed="rId3"/>
          <a:srcRect/>
          <a:stretch>
            <a:fillRect/>
          </a:stretch>
        </p:blipFill>
        <p:spPr bwMode="auto">
          <a:xfrm>
            <a:off x="330200" y="2800350"/>
            <a:ext cx="2789238" cy="278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sp>
        <p:nvSpPr>
          <p:cNvPr id="5125" name="Shape 190"/>
          <p:cNvSpPr>
            <a:spLocks noChangeArrowheads="1"/>
          </p:cNvSpPr>
          <p:nvPr/>
        </p:nvSpPr>
        <p:spPr bwMode="auto">
          <a:xfrm>
            <a:off x="3536950" y="1958975"/>
            <a:ext cx="2089150"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45718" tIns="45718" rIns="45718" bIns="45718">
            <a:spAutoFit/>
          </a:bodyPr>
          <a:lstStyle>
            <a:lvl1pPr>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1pPr>
            <a:lvl2pPr marL="742950" indent="-2857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2pPr>
            <a:lvl3pPr marL="11430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3pPr>
            <a:lvl4pPr marL="16002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4pPr>
            <a:lvl5pPr marL="20574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9pPr>
          </a:lstStyle>
          <a:p>
            <a:pPr algn="ctr" eaLnBrk="1"/>
            <a:r>
              <a:rPr lang="en-US" altLang="en-US" sz="2400" b="1" dirty="0">
                <a:solidFill>
                  <a:srgbClr val="FFFFFF"/>
                </a:solidFill>
                <a:latin typeface="Tahoma" panose="020B0604030504040204" pitchFamily="34" charset="0"/>
                <a:cs typeface="Tahoma" panose="020B0604030504040204" pitchFamily="34" charset="0"/>
                <a:sym typeface="Tahoma" panose="020B0604030504040204" pitchFamily="34" charset="0"/>
              </a:rPr>
              <a:t>Safety</a:t>
            </a:r>
          </a:p>
          <a:p>
            <a:pPr algn="ctr" eaLnBrk="1"/>
            <a:r>
              <a:rPr lang="en-US" altLang="en-US" sz="2400" b="1" dirty="0">
                <a:solidFill>
                  <a:srgbClr val="FFFFFF"/>
                </a:solidFill>
                <a:latin typeface="Tahoma" panose="020B0604030504040204" pitchFamily="34" charset="0"/>
                <a:cs typeface="Tahoma" panose="020B0604030504040204" pitchFamily="34" charset="0"/>
                <a:sym typeface="Tahoma" panose="020B0604030504040204" pitchFamily="34" charset="0"/>
              </a:rPr>
              <a:t>Commitment</a:t>
            </a:r>
          </a:p>
        </p:txBody>
      </p:sp>
      <p:pic>
        <p:nvPicPr>
          <p:cNvPr id="4100" name="BIA_OSHA_INJURY_PREVENTION_SYMBOLS_4_POWERPOINT.png" descr="Image of a hard hat" title="white sign">
            <a:extLst/>
          </p:cNvPr>
          <p:cNvPicPr>
            <a:picLocks noChangeAspect="1" noChangeArrowheads="1"/>
          </p:cNvPicPr>
          <p:nvPr/>
        </p:nvPicPr>
        <p:blipFill>
          <a:blip r:embed="rId4"/>
          <a:srcRect/>
          <a:stretch>
            <a:fillRect/>
          </a:stretch>
        </p:blipFill>
        <p:spPr bwMode="auto">
          <a:xfrm>
            <a:off x="3214688" y="2822575"/>
            <a:ext cx="2714625" cy="271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sp>
        <p:nvSpPr>
          <p:cNvPr id="5127" name="Shape 190"/>
          <p:cNvSpPr>
            <a:spLocks noChangeArrowheads="1"/>
          </p:cNvSpPr>
          <p:nvPr/>
        </p:nvSpPr>
        <p:spPr bwMode="auto">
          <a:xfrm>
            <a:off x="6680200" y="2005013"/>
            <a:ext cx="1411288" cy="827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45718" tIns="45718" rIns="45718" bIns="45718">
            <a:spAutoFit/>
          </a:bodyPr>
          <a:lstStyle>
            <a:lvl1pPr>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1pPr>
            <a:lvl2pPr marL="742950" indent="-2857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2pPr>
            <a:lvl3pPr marL="11430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3pPr>
            <a:lvl4pPr marL="16002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4pPr>
            <a:lvl5pPr marL="20574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9pPr>
          </a:lstStyle>
          <a:p>
            <a:pPr algn="ctr" eaLnBrk="1"/>
            <a:r>
              <a:rPr lang="en-US" altLang="en-US" sz="2400" b="1" dirty="0">
                <a:solidFill>
                  <a:srgbClr val="FFFFFF"/>
                </a:solidFill>
                <a:latin typeface="Tahoma" panose="020B0604030504040204" pitchFamily="34" charset="0"/>
                <a:cs typeface="Tahoma" panose="020B0604030504040204" pitchFamily="34" charset="0"/>
                <a:sym typeface="Tahoma" panose="020B0604030504040204" pitchFamily="34" charset="0"/>
              </a:rPr>
              <a:t>Bottom </a:t>
            </a:r>
          </a:p>
          <a:p>
            <a:pPr algn="ctr" eaLnBrk="1"/>
            <a:r>
              <a:rPr lang="en-US" altLang="en-US" sz="2400" b="1" dirty="0">
                <a:solidFill>
                  <a:srgbClr val="FFFFFF"/>
                </a:solidFill>
                <a:latin typeface="Tahoma" panose="020B0604030504040204" pitchFamily="34" charset="0"/>
                <a:cs typeface="Tahoma" panose="020B0604030504040204" pitchFamily="34" charset="0"/>
                <a:sym typeface="Tahoma" panose="020B0604030504040204" pitchFamily="34" charset="0"/>
              </a:rPr>
              <a:t>Line</a:t>
            </a:r>
          </a:p>
        </p:txBody>
      </p:sp>
      <p:pic>
        <p:nvPicPr>
          <p:cNvPr id="4102" name="BIA_OSHA_SAFETY_SYMBOLS_4_POWERPOINT.png" descr="A medical cross" title="Orange sign">
            <a:extLst/>
          </p:cNvPr>
          <p:cNvPicPr>
            <a:picLocks noChangeAspect="1" noChangeArrowheads="1"/>
          </p:cNvPicPr>
          <p:nvPr/>
        </p:nvPicPr>
        <p:blipFill>
          <a:blip r:embed="rId5"/>
          <a:srcRect/>
          <a:stretch>
            <a:fillRect/>
          </a:stretch>
        </p:blipFill>
        <p:spPr bwMode="auto">
          <a:xfrm>
            <a:off x="6045200" y="2824163"/>
            <a:ext cx="2713038" cy="2713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idx="4294967295"/>
          </p:nvPr>
        </p:nvSpPr>
        <p:spPr>
          <a:xfrm>
            <a:off x="457200" y="279400"/>
            <a:ext cx="8229600" cy="1533526"/>
          </a:xfrm>
        </p:spPr>
        <p:txBody>
          <a:bodyPr/>
          <a:lstStyle/>
          <a:p>
            <a:pPr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Safety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Considerations</a:t>
            </a:r>
            <a:b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2400" b="1" kern="1200" dirty="0" smtClean="0">
                <a:solidFill>
                  <a:srgbClr val="FFFF00"/>
                </a:solidFill>
                <a:latin typeface="Arial" panose="020B0604020202020204" pitchFamily="34" charset="0"/>
                <a:ea typeface="Arial Black" panose="020B0604020202020204" pitchFamily="34" charset="0"/>
                <a:cs typeface="Arial" panose="020B0604020202020204" pitchFamily="34" charset="0"/>
              </a:rPr>
              <a:t>Excuses </a:t>
            </a:r>
            <a:endParaRPr lang="en-US" sz="2400" b="1" dirty="0">
              <a:solidFill>
                <a:srgbClr val="FFFF00"/>
              </a:solidFill>
              <a:latin typeface="Arial" panose="020B0604020202020204" pitchFamily="34" charset="0"/>
              <a:cs typeface="Arial" panose="020B0604020202020204" pitchFamily="34" charset="0"/>
            </a:endParaRPr>
          </a:p>
        </p:txBody>
      </p:sp>
      <p:grpSp>
        <p:nvGrpSpPr>
          <p:cNvPr id="41988" name="Diagram 25" descr="Four orange boxes, each with an image and text. There is a double arrow running through each box."/>
          <p:cNvGrpSpPr>
            <a:grpSpLocks/>
          </p:cNvGrpSpPr>
          <p:nvPr/>
        </p:nvGrpSpPr>
        <p:grpSpPr bwMode="auto">
          <a:xfrm>
            <a:off x="695325" y="1995488"/>
            <a:ext cx="7600950" cy="3665537"/>
            <a:chOff x="0" y="0"/>
            <a:chExt cx="7602105" cy="3665587"/>
          </a:xfrm>
        </p:grpSpPr>
        <p:grpSp>
          <p:nvGrpSpPr>
            <p:cNvPr id="41989" name="Group"/>
            <p:cNvGrpSpPr>
              <a:grpSpLocks/>
            </p:cNvGrpSpPr>
            <p:nvPr/>
          </p:nvGrpSpPr>
          <p:grpSpPr bwMode="auto">
            <a:xfrm>
              <a:off x="0" y="0"/>
              <a:ext cx="1858706" cy="3665587"/>
              <a:chOff x="0" y="0"/>
              <a:chExt cx="1858705" cy="3665586"/>
            </a:xfrm>
          </p:grpSpPr>
          <p:sp>
            <p:nvSpPr>
              <p:cNvPr id="324" name="Rounded Rectangle">
                <a:extLst/>
              </p:cNvPr>
              <p:cNvSpPr/>
              <p:nvPr/>
            </p:nvSpPr>
            <p:spPr>
              <a:xfrm>
                <a:off x="0" y="0"/>
                <a:ext cx="1859244" cy="3665586"/>
              </a:xfrm>
              <a:prstGeom prst="roundRect">
                <a:avLst>
                  <a:gd name="adj" fmla="val 10000"/>
                </a:avLst>
              </a:prstGeom>
              <a:gradFill flip="none" rotWithShape="1">
                <a:gsLst>
                  <a:gs pos="0">
                    <a:srgbClr val="FF7A1F"/>
                  </a:gs>
                  <a:gs pos="100000">
                    <a:schemeClr val="accent2">
                      <a:hueOff val="-554274"/>
                      <a:satOff val="16071"/>
                      <a:lumOff val="29119"/>
                    </a:schemeClr>
                  </a:gs>
                </a:gsLst>
                <a:lin ang="16200000" scaled="0"/>
              </a:gradFill>
              <a:ln w="12700" cap="flat">
                <a:noFill/>
                <a:miter lim="400000"/>
              </a:ln>
              <a:effectLst/>
            </p:spPr>
            <p:txBody>
              <a:bodyPr lIns="45718" tIns="45718" rIns="45718" bIns="45718" anchor="ctr"/>
              <a:lstStyle/>
              <a:p>
                <a:pPr algn="ctr" defTabSz="1066800" eaLnBrk="1" fontAlgn="auto">
                  <a:lnSpc>
                    <a:spcPct val="90000"/>
                  </a:lnSpc>
                  <a:spcBef>
                    <a:spcPts val="700"/>
                  </a:spcBef>
                  <a:spcAft>
                    <a:spcPts val="0"/>
                  </a:spcAft>
                  <a:defRPr sz="2400">
                    <a:solidFill>
                      <a:srgbClr val="FFFFFF"/>
                    </a:solidFill>
                  </a:defRPr>
                </a:pPr>
                <a:endParaRPr sz="2400" kern="0" dirty="0">
                  <a:solidFill>
                    <a:srgbClr val="FFFFFF"/>
                  </a:solidFill>
                  <a:latin typeface="+mn-lt"/>
                  <a:cs typeface="+mn-cs"/>
                  <a:sym typeface="Calibri"/>
                </a:endParaRPr>
              </a:p>
            </p:txBody>
          </p:sp>
          <p:sp>
            <p:nvSpPr>
              <p:cNvPr id="42005" name="Rules are too restrictive."/>
              <p:cNvSpPr>
                <a:spLocks noChangeArrowheads="1"/>
              </p:cNvSpPr>
              <p:nvPr/>
            </p:nvSpPr>
            <p:spPr bwMode="auto">
              <a:xfrm>
                <a:off x="0" y="1528400"/>
                <a:ext cx="1858705" cy="1341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170687" tIns="170687" rIns="170687" bIns="170687" anchor="ctr">
                <a:spAutoFit/>
              </a:bodyPr>
              <a:lstStyle>
                <a:lvl1pPr defTabSz="10668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1pPr>
                <a:lvl2pPr marL="742950" indent="-285750" defTabSz="10668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2pPr>
                <a:lvl3pPr marL="1143000" indent="-228600" defTabSz="10668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3pPr>
                <a:lvl4pPr marL="1600200" indent="-228600" defTabSz="10668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4pPr>
                <a:lvl5pPr marL="2057400" indent="-228600" defTabSz="10668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5pPr>
                <a:lvl6pPr marL="2514600" indent="-228600" defTabSz="10668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6pPr>
                <a:lvl7pPr marL="2971800" indent="-228600" defTabSz="10668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7pPr>
                <a:lvl8pPr marL="3429000" indent="-228600" defTabSz="10668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8pPr>
                <a:lvl9pPr marL="3886200" indent="-228600" defTabSz="10668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9pPr>
              </a:lstStyle>
              <a:p>
                <a:pPr algn="ctr" eaLnBrk="1">
                  <a:lnSpc>
                    <a:spcPct val="90000"/>
                  </a:lnSpc>
                  <a:spcBef>
                    <a:spcPts val="1000"/>
                  </a:spcBef>
                </a:pPr>
                <a:r>
                  <a:rPr lang="en-US" altLang="en-US" sz="2400" b="1" dirty="0">
                    <a:solidFill>
                      <a:schemeClr val="tx1"/>
                    </a:solidFill>
                    <a:latin typeface="Arial" panose="020B0604020202020204" pitchFamily="34" charset="0"/>
                    <a:cs typeface="Arial" panose="020B0604020202020204" pitchFamily="34" charset="0"/>
                  </a:rPr>
                  <a:t>Rules are too restrictive</a:t>
                </a:r>
              </a:p>
            </p:txBody>
          </p:sp>
        </p:grpSp>
        <p:sp>
          <p:nvSpPr>
            <p:cNvPr id="327" name="Circle" descr="An figure of a person holding a danger sign" title="Graphic">
              <a:extLst/>
            </p:cNvPr>
            <p:cNvSpPr/>
            <p:nvPr/>
          </p:nvSpPr>
          <p:spPr>
            <a:xfrm>
              <a:off x="319136" y="220665"/>
              <a:ext cx="1220973" cy="1219217"/>
            </a:xfrm>
            <a:prstGeom prst="ellipse">
              <a:avLst/>
            </a:prstGeom>
            <a:blipFill rotWithShape="1">
              <a:blip r:embed="rId3" cstate="email">
                <a:extLst>
                  <a:ext uri="{28A0092B-C50C-407E-A947-70E740481C1C}">
                    <a14:useLocalDpi xmlns:a14="http://schemas.microsoft.com/office/drawing/2010/main"/>
                  </a:ext>
                </a:extLst>
              </a:blip>
              <a:srcRect/>
              <a:stretch>
                <a:fillRect/>
              </a:stretch>
            </a:blipFill>
            <a:ln w="12700" cap="flat">
              <a:noFill/>
              <a:miter lim="400000"/>
            </a:ln>
            <a:effectLst/>
          </p:spPr>
          <p:txBody>
            <a:bodyPr lIns="45718" tIns="45718" rIns="45718" bIns="45718"/>
            <a:lstStyle/>
            <a:p>
              <a:pPr eaLnBrk="1" fontAlgn="auto">
                <a:spcBef>
                  <a:spcPts val="0"/>
                </a:spcBef>
                <a:spcAft>
                  <a:spcPts val="0"/>
                </a:spcAft>
                <a:defRPr>
                  <a:latin typeface="+mj-lt"/>
                  <a:ea typeface="+mj-ea"/>
                  <a:cs typeface="+mj-cs"/>
                  <a:sym typeface="Helvetica"/>
                </a:defRPr>
              </a:pPr>
              <a:endParaRPr kern="0" dirty="0">
                <a:latin typeface="+mj-lt"/>
                <a:ea typeface="+mj-ea"/>
                <a:cs typeface="+mj-cs"/>
                <a:sym typeface="Helvetica"/>
              </a:endParaRPr>
            </a:p>
          </p:txBody>
        </p:sp>
        <p:grpSp>
          <p:nvGrpSpPr>
            <p:cNvPr id="41991" name="Group"/>
            <p:cNvGrpSpPr>
              <a:grpSpLocks/>
            </p:cNvGrpSpPr>
            <p:nvPr/>
          </p:nvGrpSpPr>
          <p:grpSpPr bwMode="auto">
            <a:xfrm>
              <a:off x="1914464" y="0"/>
              <a:ext cx="1858710" cy="3665587"/>
              <a:chOff x="-3" y="0"/>
              <a:chExt cx="1858708" cy="3665586"/>
            </a:xfrm>
          </p:grpSpPr>
          <p:sp>
            <p:nvSpPr>
              <p:cNvPr id="328" name="Rounded Rectangle">
                <a:extLst/>
              </p:cNvPr>
              <p:cNvSpPr/>
              <p:nvPr/>
            </p:nvSpPr>
            <p:spPr>
              <a:xfrm>
                <a:off x="349" y="0"/>
                <a:ext cx="1857655" cy="3665586"/>
              </a:xfrm>
              <a:prstGeom prst="roundRect">
                <a:avLst>
                  <a:gd name="adj" fmla="val 10000"/>
                </a:avLst>
              </a:prstGeom>
              <a:gradFill flip="none" rotWithShape="1">
                <a:gsLst>
                  <a:gs pos="0">
                    <a:srgbClr val="FF7A1F"/>
                  </a:gs>
                  <a:gs pos="100000">
                    <a:schemeClr val="accent2">
                      <a:hueOff val="-554274"/>
                      <a:satOff val="16071"/>
                      <a:lumOff val="29119"/>
                    </a:schemeClr>
                  </a:gs>
                </a:gsLst>
                <a:lin ang="16200000" scaled="0"/>
              </a:gradFill>
              <a:ln w="12700" cap="flat">
                <a:noFill/>
                <a:miter lim="400000"/>
              </a:ln>
              <a:effectLst/>
            </p:spPr>
            <p:txBody>
              <a:bodyPr lIns="45718" tIns="45718" rIns="45718" bIns="45718" anchor="ctr"/>
              <a:lstStyle/>
              <a:p>
                <a:pPr algn="ctr" defTabSz="1066800" eaLnBrk="1" fontAlgn="auto">
                  <a:lnSpc>
                    <a:spcPct val="90000"/>
                  </a:lnSpc>
                  <a:spcBef>
                    <a:spcPts val="700"/>
                  </a:spcBef>
                  <a:spcAft>
                    <a:spcPts val="0"/>
                  </a:spcAft>
                  <a:defRPr sz="2400">
                    <a:solidFill>
                      <a:srgbClr val="FFFFFF"/>
                    </a:solidFill>
                  </a:defRPr>
                </a:pPr>
                <a:endParaRPr sz="2400" kern="0" dirty="0">
                  <a:solidFill>
                    <a:srgbClr val="FFFFFF"/>
                  </a:solidFill>
                  <a:latin typeface="+mn-lt"/>
                  <a:cs typeface="+mn-cs"/>
                  <a:sym typeface="Calibri"/>
                </a:endParaRPr>
              </a:p>
            </p:txBody>
          </p:sp>
          <p:sp>
            <p:nvSpPr>
              <p:cNvPr id="42003" name="Rules prevent us from doing work."/>
              <p:cNvSpPr>
                <a:spLocks noChangeArrowheads="1"/>
              </p:cNvSpPr>
              <p:nvPr/>
            </p:nvSpPr>
            <p:spPr bwMode="auto">
              <a:xfrm>
                <a:off x="-3" y="1200686"/>
                <a:ext cx="1858705" cy="2006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170687" tIns="170687" rIns="170687" bIns="170687" anchor="ctr">
                <a:spAutoFit/>
              </a:bodyPr>
              <a:lstStyle>
                <a:lvl1pPr defTabSz="10668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1pPr>
                <a:lvl2pPr marL="742950" indent="-285750" defTabSz="10668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2pPr>
                <a:lvl3pPr marL="1143000" indent="-228600" defTabSz="10668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3pPr>
                <a:lvl4pPr marL="1600200" indent="-228600" defTabSz="10668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4pPr>
                <a:lvl5pPr marL="2057400" indent="-228600" defTabSz="10668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5pPr>
                <a:lvl6pPr marL="2514600" indent="-228600" defTabSz="10668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6pPr>
                <a:lvl7pPr marL="2971800" indent="-228600" defTabSz="10668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7pPr>
                <a:lvl8pPr marL="3429000" indent="-228600" defTabSz="10668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8pPr>
                <a:lvl9pPr marL="3886200" indent="-228600" defTabSz="10668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9pPr>
              </a:lstStyle>
              <a:p>
                <a:pPr algn="ctr" eaLnBrk="1">
                  <a:lnSpc>
                    <a:spcPct val="90000"/>
                  </a:lnSpc>
                  <a:spcBef>
                    <a:spcPts val="1000"/>
                  </a:spcBef>
                </a:pPr>
                <a:r>
                  <a:rPr lang="en-US" altLang="en-US" sz="2400" b="1" dirty="0">
                    <a:solidFill>
                      <a:schemeClr val="tx1"/>
                    </a:solidFill>
                    <a:latin typeface="Arial" panose="020B0604020202020204" pitchFamily="34" charset="0"/>
                    <a:cs typeface="Arial" panose="020B0604020202020204" pitchFamily="34" charset="0"/>
                  </a:rPr>
                  <a:t>Rules prevent us from doing work</a:t>
                </a:r>
              </a:p>
            </p:txBody>
          </p:sp>
        </p:grpSp>
        <p:sp>
          <p:nvSpPr>
            <p:cNvPr id="331" name="Circle" descr="An image of red danger sign with an individual holding the white line" title="graphic">
              <a:extLst/>
            </p:cNvPr>
            <p:cNvSpPr/>
            <p:nvPr/>
          </p:nvSpPr>
          <p:spPr>
            <a:xfrm>
              <a:off x="2233952" y="220665"/>
              <a:ext cx="1220973" cy="1219217"/>
            </a:xfrm>
            <a:prstGeom prst="ellipse">
              <a:avLst/>
            </a:prstGeom>
            <a:blipFill rotWithShape="1">
              <a:blip r:embed="rId4" cstate="email">
                <a:extLst>
                  <a:ext uri="{28A0092B-C50C-407E-A947-70E740481C1C}">
                    <a14:useLocalDpi xmlns:a14="http://schemas.microsoft.com/office/drawing/2010/main"/>
                  </a:ext>
                </a:extLst>
              </a:blip>
              <a:srcRect/>
              <a:stretch>
                <a:fillRect/>
              </a:stretch>
            </a:blipFill>
            <a:ln w="12700" cap="flat">
              <a:noFill/>
              <a:miter lim="400000"/>
            </a:ln>
            <a:effectLst/>
          </p:spPr>
          <p:txBody>
            <a:bodyPr lIns="45718" tIns="45718" rIns="45718" bIns="45718"/>
            <a:lstStyle/>
            <a:p>
              <a:pPr eaLnBrk="1" fontAlgn="auto">
                <a:spcBef>
                  <a:spcPts val="0"/>
                </a:spcBef>
                <a:spcAft>
                  <a:spcPts val="0"/>
                </a:spcAft>
                <a:defRPr>
                  <a:latin typeface="+mj-lt"/>
                  <a:ea typeface="+mj-ea"/>
                  <a:cs typeface="+mj-cs"/>
                  <a:sym typeface="Helvetica"/>
                </a:defRPr>
              </a:pPr>
              <a:endParaRPr kern="0" dirty="0">
                <a:latin typeface="+mj-lt"/>
                <a:ea typeface="+mj-ea"/>
                <a:cs typeface="+mj-cs"/>
                <a:sym typeface="Helvetica"/>
              </a:endParaRPr>
            </a:p>
          </p:txBody>
        </p:sp>
        <p:grpSp>
          <p:nvGrpSpPr>
            <p:cNvPr id="41993" name="Group"/>
            <p:cNvGrpSpPr>
              <a:grpSpLocks/>
            </p:cNvGrpSpPr>
            <p:nvPr/>
          </p:nvGrpSpPr>
          <p:grpSpPr bwMode="auto">
            <a:xfrm>
              <a:off x="3828933" y="0"/>
              <a:ext cx="1858706" cy="3665586"/>
              <a:chOff x="0" y="0"/>
              <a:chExt cx="1858704" cy="3665585"/>
            </a:xfrm>
          </p:grpSpPr>
          <p:sp>
            <p:nvSpPr>
              <p:cNvPr id="332" name="Rounded Rectangle">
                <a:extLst/>
              </p:cNvPr>
              <p:cNvSpPr/>
              <p:nvPr/>
            </p:nvSpPr>
            <p:spPr>
              <a:xfrm>
                <a:off x="699" y="0"/>
                <a:ext cx="1857655" cy="3665586"/>
              </a:xfrm>
              <a:prstGeom prst="roundRect">
                <a:avLst>
                  <a:gd name="adj" fmla="val 10000"/>
                </a:avLst>
              </a:prstGeom>
              <a:gradFill flip="none" rotWithShape="1">
                <a:gsLst>
                  <a:gs pos="0">
                    <a:srgbClr val="FF7A1F"/>
                  </a:gs>
                  <a:gs pos="100000">
                    <a:schemeClr val="accent2">
                      <a:hueOff val="-554274"/>
                      <a:satOff val="16071"/>
                      <a:lumOff val="29119"/>
                    </a:schemeClr>
                  </a:gs>
                </a:gsLst>
                <a:lin ang="16200000" scaled="0"/>
              </a:gradFill>
              <a:ln w="12700" cap="flat">
                <a:noFill/>
                <a:miter lim="400000"/>
              </a:ln>
              <a:effectLst/>
            </p:spPr>
            <p:txBody>
              <a:bodyPr lIns="45718" tIns="45718" rIns="45718" bIns="45718" anchor="ctr"/>
              <a:lstStyle/>
              <a:p>
                <a:pPr algn="ctr" defTabSz="1066800" eaLnBrk="1" fontAlgn="auto">
                  <a:lnSpc>
                    <a:spcPct val="90000"/>
                  </a:lnSpc>
                  <a:spcBef>
                    <a:spcPts val="700"/>
                  </a:spcBef>
                  <a:spcAft>
                    <a:spcPts val="0"/>
                  </a:spcAft>
                  <a:defRPr sz="2400">
                    <a:solidFill>
                      <a:srgbClr val="FFFFFF"/>
                    </a:solidFill>
                  </a:defRPr>
                </a:pPr>
                <a:endParaRPr sz="2400" kern="0" dirty="0">
                  <a:solidFill>
                    <a:srgbClr val="FFFFFF"/>
                  </a:solidFill>
                  <a:latin typeface="+mn-lt"/>
                  <a:cs typeface="+mn-cs"/>
                  <a:sym typeface="Calibri"/>
                </a:endParaRPr>
              </a:p>
            </p:txBody>
          </p:sp>
          <p:sp>
            <p:nvSpPr>
              <p:cNvPr id="42001" name="Rules are political."/>
              <p:cNvSpPr>
                <a:spLocks noChangeArrowheads="1"/>
              </p:cNvSpPr>
              <p:nvPr/>
            </p:nvSpPr>
            <p:spPr bwMode="auto">
              <a:xfrm>
                <a:off x="0" y="1690843"/>
                <a:ext cx="1858705" cy="10170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170687" tIns="170687" rIns="170687" bIns="170687" anchor="ctr">
                <a:spAutoFit/>
              </a:bodyPr>
              <a:lstStyle>
                <a:lvl1pPr defTabSz="10668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1pPr>
                <a:lvl2pPr marL="742950" indent="-285750" defTabSz="10668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2pPr>
                <a:lvl3pPr marL="1143000" indent="-228600" defTabSz="10668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3pPr>
                <a:lvl4pPr marL="1600200" indent="-228600" defTabSz="10668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4pPr>
                <a:lvl5pPr marL="2057400" indent="-228600" defTabSz="10668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5pPr>
                <a:lvl6pPr marL="2514600" indent="-228600" defTabSz="10668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6pPr>
                <a:lvl7pPr marL="2971800" indent="-228600" defTabSz="10668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7pPr>
                <a:lvl8pPr marL="3429000" indent="-228600" defTabSz="10668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8pPr>
                <a:lvl9pPr marL="3886200" indent="-228600" defTabSz="10668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9pPr>
              </a:lstStyle>
              <a:p>
                <a:pPr algn="ctr" eaLnBrk="1">
                  <a:lnSpc>
                    <a:spcPct val="90000"/>
                  </a:lnSpc>
                  <a:spcBef>
                    <a:spcPts val="1000"/>
                  </a:spcBef>
                </a:pPr>
                <a:r>
                  <a:rPr lang="en-US" altLang="en-US" sz="2400" b="1" dirty="0">
                    <a:solidFill>
                      <a:schemeClr val="tx1"/>
                    </a:solidFill>
                    <a:latin typeface="Arial" panose="020B0604020202020204" pitchFamily="34" charset="0"/>
                    <a:cs typeface="Arial" panose="020B0604020202020204" pitchFamily="34" charset="0"/>
                  </a:rPr>
                  <a:t>Rules are political</a:t>
                </a:r>
              </a:p>
            </p:txBody>
          </p:sp>
        </p:grpSp>
        <p:sp>
          <p:nvSpPr>
            <p:cNvPr id="335" name="Circle" descr="An image of a person writing down &quot;know the rules&quot;" title="Graphic">
              <a:extLst/>
            </p:cNvPr>
            <p:cNvSpPr/>
            <p:nvPr/>
          </p:nvSpPr>
          <p:spPr>
            <a:xfrm>
              <a:off x="4147180" y="220665"/>
              <a:ext cx="1220974" cy="1219217"/>
            </a:xfrm>
            <a:prstGeom prst="ellipse">
              <a:avLst/>
            </a:prstGeom>
            <a:blipFill rotWithShape="1">
              <a:blip r:embed="rId5" cstate="email">
                <a:extLst>
                  <a:ext uri="{28A0092B-C50C-407E-A947-70E740481C1C}">
                    <a14:useLocalDpi xmlns:a14="http://schemas.microsoft.com/office/drawing/2010/main"/>
                  </a:ext>
                </a:extLst>
              </a:blip>
              <a:srcRect/>
              <a:stretch>
                <a:fillRect/>
              </a:stretch>
            </a:blipFill>
            <a:ln w="12700" cap="flat">
              <a:noFill/>
              <a:miter lim="400000"/>
            </a:ln>
            <a:effectLst/>
          </p:spPr>
          <p:txBody>
            <a:bodyPr lIns="45718" tIns="45718" rIns="45718" bIns="45718"/>
            <a:lstStyle/>
            <a:p>
              <a:pPr eaLnBrk="1" fontAlgn="auto">
                <a:spcBef>
                  <a:spcPts val="0"/>
                </a:spcBef>
                <a:spcAft>
                  <a:spcPts val="0"/>
                </a:spcAft>
                <a:defRPr>
                  <a:latin typeface="+mj-lt"/>
                  <a:ea typeface="+mj-ea"/>
                  <a:cs typeface="+mj-cs"/>
                  <a:sym typeface="Helvetica"/>
                </a:defRPr>
              </a:pPr>
              <a:endParaRPr kern="0" dirty="0">
                <a:latin typeface="+mj-lt"/>
                <a:ea typeface="+mj-ea"/>
                <a:cs typeface="+mj-cs"/>
                <a:sym typeface="Helvetica"/>
              </a:endParaRPr>
            </a:p>
          </p:txBody>
        </p:sp>
        <p:grpSp>
          <p:nvGrpSpPr>
            <p:cNvPr id="41995" name="Group"/>
            <p:cNvGrpSpPr>
              <a:grpSpLocks/>
            </p:cNvGrpSpPr>
            <p:nvPr/>
          </p:nvGrpSpPr>
          <p:grpSpPr bwMode="auto">
            <a:xfrm>
              <a:off x="5743399" y="0"/>
              <a:ext cx="1858706" cy="3665586"/>
              <a:chOff x="0" y="0"/>
              <a:chExt cx="1858704" cy="3665585"/>
            </a:xfrm>
          </p:grpSpPr>
          <p:sp>
            <p:nvSpPr>
              <p:cNvPr id="336" name="Rounded Rectangle">
                <a:extLst/>
              </p:cNvPr>
              <p:cNvSpPr/>
              <p:nvPr/>
            </p:nvSpPr>
            <p:spPr>
              <a:xfrm>
                <a:off x="-538" y="0"/>
                <a:ext cx="1859242" cy="3665586"/>
              </a:xfrm>
              <a:prstGeom prst="roundRect">
                <a:avLst>
                  <a:gd name="adj" fmla="val 10000"/>
                </a:avLst>
              </a:prstGeom>
              <a:gradFill flip="none" rotWithShape="1">
                <a:gsLst>
                  <a:gs pos="0">
                    <a:srgbClr val="FF7A1F"/>
                  </a:gs>
                  <a:gs pos="100000">
                    <a:schemeClr val="accent2">
                      <a:hueOff val="-554274"/>
                      <a:satOff val="16071"/>
                      <a:lumOff val="29119"/>
                    </a:schemeClr>
                  </a:gs>
                </a:gsLst>
                <a:lin ang="16200000" scaled="0"/>
              </a:gradFill>
              <a:ln w="12700" cap="flat">
                <a:noFill/>
                <a:miter lim="400000"/>
              </a:ln>
              <a:effectLst/>
            </p:spPr>
            <p:txBody>
              <a:bodyPr lIns="45718" tIns="45718" rIns="45718" bIns="45718" anchor="ctr"/>
              <a:lstStyle/>
              <a:p>
                <a:pPr algn="ctr" defTabSz="1066800" eaLnBrk="1" fontAlgn="auto">
                  <a:lnSpc>
                    <a:spcPct val="90000"/>
                  </a:lnSpc>
                  <a:spcBef>
                    <a:spcPts val="700"/>
                  </a:spcBef>
                  <a:spcAft>
                    <a:spcPts val="0"/>
                  </a:spcAft>
                  <a:defRPr sz="2400">
                    <a:solidFill>
                      <a:srgbClr val="FFFFFF"/>
                    </a:solidFill>
                  </a:defRPr>
                </a:pPr>
                <a:endParaRPr sz="2400" kern="0" dirty="0">
                  <a:solidFill>
                    <a:srgbClr val="FFFFFF"/>
                  </a:solidFill>
                  <a:latin typeface="+mn-lt"/>
                  <a:cs typeface="+mn-cs"/>
                  <a:sym typeface="Calibri"/>
                </a:endParaRPr>
              </a:p>
            </p:txBody>
          </p:sp>
          <p:sp>
            <p:nvSpPr>
              <p:cNvPr id="41999" name="Rules are stupid."/>
              <p:cNvSpPr>
                <a:spLocks noChangeArrowheads="1"/>
              </p:cNvSpPr>
              <p:nvPr/>
            </p:nvSpPr>
            <p:spPr bwMode="auto">
              <a:xfrm>
                <a:off x="0" y="1690843"/>
                <a:ext cx="1858705" cy="10170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170687" tIns="170687" rIns="170687" bIns="170687" anchor="ctr">
                <a:spAutoFit/>
              </a:bodyPr>
              <a:lstStyle>
                <a:lvl1pPr defTabSz="10668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1pPr>
                <a:lvl2pPr marL="742950" indent="-285750" defTabSz="10668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2pPr>
                <a:lvl3pPr marL="1143000" indent="-228600" defTabSz="10668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3pPr>
                <a:lvl4pPr marL="1600200" indent="-228600" defTabSz="10668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4pPr>
                <a:lvl5pPr marL="2057400" indent="-228600" defTabSz="10668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5pPr>
                <a:lvl6pPr marL="2514600" indent="-228600" defTabSz="10668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6pPr>
                <a:lvl7pPr marL="2971800" indent="-228600" defTabSz="10668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7pPr>
                <a:lvl8pPr marL="3429000" indent="-228600" defTabSz="10668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8pPr>
                <a:lvl9pPr marL="3886200" indent="-228600" defTabSz="10668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9pPr>
              </a:lstStyle>
              <a:p>
                <a:pPr algn="ctr" eaLnBrk="1">
                  <a:lnSpc>
                    <a:spcPct val="90000"/>
                  </a:lnSpc>
                  <a:spcBef>
                    <a:spcPts val="1000"/>
                  </a:spcBef>
                </a:pPr>
                <a:r>
                  <a:rPr lang="en-US" altLang="en-US" sz="2400" b="1" dirty="0">
                    <a:solidFill>
                      <a:schemeClr val="tx1"/>
                    </a:solidFill>
                    <a:latin typeface="Arial" panose="020B0604020202020204" pitchFamily="34" charset="0"/>
                    <a:cs typeface="Arial" panose="020B0604020202020204" pitchFamily="34" charset="0"/>
                  </a:rPr>
                  <a:t>Rules are stupid</a:t>
                </a:r>
              </a:p>
            </p:txBody>
          </p:sp>
        </p:grpSp>
        <p:sp>
          <p:nvSpPr>
            <p:cNvPr id="339" name="Circle" descr="An image of a person standing on the grass. The grass has a &quot;keep off the grass sign&quot;" title="Graphic">
              <a:extLst/>
            </p:cNvPr>
            <p:cNvSpPr/>
            <p:nvPr/>
          </p:nvSpPr>
          <p:spPr>
            <a:xfrm>
              <a:off x="6061996" y="220665"/>
              <a:ext cx="1220974" cy="1219217"/>
            </a:xfrm>
            <a:prstGeom prst="ellipse">
              <a:avLst/>
            </a:prstGeom>
            <a:blipFill rotWithShape="1">
              <a:blip r:embed="rId6" cstate="email">
                <a:extLst>
                  <a:ext uri="{28A0092B-C50C-407E-A947-70E740481C1C}">
                    <a14:useLocalDpi xmlns:a14="http://schemas.microsoft.com/office/drawing/2010/main"/>
                  </a:ext>
                </a:extLst>
              </a:blip>
              <a:srcRect/>
              <a:stretch>
                <a:fillRect/>
              </a:stretch>
            </a:blipFill>
            <a:ln w="12700" cap="flat">
              <a:noFill/>
              <a:miter lim="400000"/>
            </a:ln>
            <a:effectLst/>
          </p:spPr>
          <p:txBody>
            <a:bodyPr lIns="45718" tIns="45718" rIns="45718" bIns="45718"/>
            <a:lstStyle/>
            <a:p>
              <a:pPr eaLnBrk="1" fontAlgn="auto">
                <a:spcBef>
                  <a:spcPts val="0"/>
                </a:spcBef>
                <a:spcAft>
                  <a:spcPts val="0"/>
                </a:spcAft>
                <a:defRPr>
                  <a:latin typeface="+mj-lt"/>
                  <a:ea typeface="+mj-ea"/>
                  <a:cs typeface="+mj-cs"/>
                  <a:sym typeface="Helvetica"/>
                </a:defRPr>
              </a:pPr>
              <a:endParaRPr kern="0" dirty="0">
                <a:latin typeface="+mj-lt"/>
                <a:ea typeface="+mj-ea"/>
                <a:cs typeface="+mj-cs"/>
                <a:sym typeface="Helvetica"/>
              </a:endParaRPr>
            </a:p>
          </p:txBody>
        </p:sp>
        <p:sp>
          <p:nvSpPr>
            <p:cNvPr id="340" name="Double Arrow" descr="Grey arrow tha points to the left and right" title="graphic">
              <a:extLst/>
            </p:cNvPr>
            <p:cNvSpPr/>
            <p:nvPr/>
          </p:nvSpPr>
          <p:spPr>
            <a:xfrm>
              <a:off x="301671" y="2932152"/>
              <a:ext cx="6998763" cy="550871"/>
            </a:xfrm>
            <a:prstGeom prst="leftRightArrow">
              <a:avLst>
                <a:gd name="adj1" fmla="val 50000"/>
                <a:gd name="adj2" fmla="val 50000"/>
              </a:avLst>
            </a:prstGeom>
            <a:solidFill>
              <a:schemeClr val="bg2"/>
            </a:solidFill>
            <a:ln w="12700" cap="flat">
              <a:noFill/>
              <a:miter lim="400000"/>
            </a:ln>
            <a:effectLst/>
          </p:spPr>
          <p:txBody>
            <a:bodyPr lIns="45718" tIns="45718" rIns="45718" bIns="45718"/>
            <a:lstStyle/>
            <a:p>
              <a:pPr eaLnBrk="1" fontAlgn="auto">
                <a:spcBef>
                  <a:spcPts val="0"/>
                </a:spcBef>
                <a:spcAft>
                  <a:spcPts val="0"/>
                </a:spcAft>
                <a:defRPr>
                  <a:latin typeface="+mj-lt"/>
                  <a:ea typeface="+mj-ea"/>
                  <a:cs typeface="+mj-cs"/>
                  <a:sym typeface="Helvetica"/>
                </a:defRPr>
              </a:pPr>
              <a:endParaRPr kern="0" dirty="0">
                <a:latin typeface="+mj-lt"/>
                <a:ea typeface="+mj-ea"/>
                <a:cs typeface="+mj-cs"/>
                <a:sym typeface="Helvetica"/>
              </a:endParaRPr>
            </a:p>
          </p:txBody>
        </p:sp>
      </p:grpSp>
    </p:spTree>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hape 204">
            <a:extLst/>
          </p:cNvPr>
          <p:cNvSpPr/>
          <p:nvPr/>
        </p:nvSpPr>
        <p:spPr>
          <a:xfrm>
            <a:off x="7315200" y="0"/>
            <a:ext cx="1828800" cy="422275"/>
          </a:xfrm>
          <a:prstGeom prst="rect">
            <a:avLst/>
          </a:prstGeom>
          <a:solidFill>
            <a:srgbClr val="DEE60E"/>
          </a:solidFill>
          <a:ln w="12700">
            <a:miter lim="400000"/>
          </a:ln>
        </p:spPr>
        <p:txBody>
          <a:bodyPr lIns="45718" tIns="45718" rIns="45718" bIns="45718" anchor="ctr"/>
          <a:lstStyle/>
          <a:p>
            <a:pPr algn="ctr" eaLnBrk="1" fontAlgn="auto">
              <a:spcBef>
                <a:spcPts val="0"/>
              </a:spcBef>
              <a:spcAft>
                <a:spcPts val="0"/>
              </a:spcAft>
              <a:defRPr sz="1200" b="1" spc="300">
                <a:solidFill>
                  <a:srgbClr val="FFFFFF"/>
                </a:solidFill>
                <a:latin typeface="Arial Hebrew"/>
                <a:ea typeface="Arial Hebrew"/>
                <a:cs typeface="Arial Hebrew"/>
                <a:sym typeface="Arial Hebrew"/>
              </a:defRPr>
            </a:pPr>
            <a:r>
              <a:rPr lang="en-US" sz="1400" b="1" kern="0" spc="300" dirty="0">
                <a:solidFill>
                  <a:srgbClr val="C00000"/>
                </a:solidFill>
                <a:latin typeface="Arial" charset="0"/>
                <a:ea typeface="Arial" charset="0"/>
                <a:cs typeface="Arial" charset="0"/>
                <a:sym typeface="Arial Hebrew"/>
              </a:rPr>
              <a:t>ACTIVITY</a:t>
            </a:r>
            <a:endParaRPr sz="1400" b="1" kern="0" spc="300" dirty="0">
              <a:solidFill>
                <a:srgbClr val="C00000"/>
              </a:solidFill>
              <a:latin typeface="Arial" charset="0"/>
              <a:ea typeface="Arial" charset="0"/>
              <a:cs typeface="Arial" charset="0"/>
              <a:sym typeface="Arial Hebrew"/>
            </a:endParaRPr>
          </a:p>
        </p:txBody>
      </p:sp>
      <p:sp>
        <p:nvSpPr>
          <p:cNvPr id="2" name="Title 1">
            <a:extLst/>
          </p:cNvPr>
          <p:cNvSpPr>
            <a:spLocks noGrp="1"/>
          </p:cNvSpPr>
          <p:nvPr>
            <p:ph type="title" idx="4294967295"/>
          </p:nvPr>
        </p:nvSpPr>
        <p:spPr/>
        <p:txBody>
          <a:bodyPr/>
          <a:lstStyle/>
          <a:p>
            <a:pPr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Bottom Line</a:t>
            </a:r>
            <a:endParaRPr lang="en-US" dirty="0"/>
          </a:p>
        </p:txBody>
      </p:sp>
      <p:sp>
        <p:nvSpPr>
          <p:cNvPr id="44036" name="Shape 215"/>
          <p:cNvSpPr>
            <a:spLocks noChangeArrowheads="1"/>
          </p:cNvSpPr>
          <p:nvPr/>
        </p:nvSpPr>
        <p:spPr bwMode="auto">
          <a:xfrm>
            <a:off x="469900" y="1300163"/>
            <a:ext cx="78247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spAutoFit/>
          </a:bodyPr>
          <a:lstStyle>
            <a:lvl1pPr>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1pPr>
            <a:lvl2pPr marL="742950" indent="-2857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2pPr>
            <a:lvl3pPr marL="11430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3pPr>
            <a:lvl4pPr marL="16002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4pPr>
            <a:lvl5pPr marL="20574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9pPr>
          </a:lstStyle>
          <a:p>
            <a:pPr eaLnBrk="1">
              <a:lnSpc>
                <a:spcPct val="80000"/>
              </a:lnSpc>
              <a:buSzPct val="100000"/>
            </a:pPr>
            <a:r>
              <a:rPr lang="en-US" altLang="en-US" sz="2500" b="1" dirty="0">
                <a:solidFill>
                  <a:srgbClr val="DEE60E"/>
                </a:solidFill>
                <a:latin typeface="Arial" panose="020B0604020202020204" pitchFamily="34" charset="0"/>
                <a:cs typeface="Arial" panose="020B0604020202020204" pitchFamily="34" charset="0"/>
                <a:sym typeface="Arial" panose="020B0604020202020204" pitchFamily="34" charset="0"/>
              </a:rPr>
              <a:t>Protect Your Workers</a:t>
            </a:r>
          </a:p>
        </p:txBody>
      </p:sp>
      <p:grpSp>
        <p:nvGrpSpPr>
          <p:cNvPr id="44037" name="Diagram 2" descr="Four boxes, which are orange, grey, yellow, and blue."/>
          <p:cNvGrpSpPr>
            <a:grpSpLocks/>
          </p:cNvGrpSpPr>
          <p:nvPr/>
        </p:nvGrpSpPr>
        <p:grpSpPr bwMode="auto">
          <a:xfrm>
            <a:off x="998538" y="1995488"/>
            <a:ext cx="7494587" cy="3870325"/>
            <a:chOff x="0" y="69614"/>
            <a:chExt cx="6415821" cy="3161570"/>
          </a:xfrm>
        </p:grpSpPr>
        <p:grpSp>
          <p:nvGrpSpPr>
            <p:cNvPr id="44038" name="Group"/>
            <p:cNvGrpSpPr>
              <a:grpSpLocks/>
            </p:cNvGrpSpPr>
            <p:nvPr/>
          </p:nvGrpSpPr>
          <p:grpSpPr bwMode="auto">
            <a:xfrm>
              <a:off x="0" y="69614"/>
              <a:ext cx="3232562" cy="1459188"/>
              <a:chOff x="0" y="69614"/>
              <a:chExt cx="3232561" cy="1459187"/>
            </a:xfrm>
          </p:grpSpPr>
          <p:sp>
            <p:nvSpPr>
              <p:cNvPr id="351" name="Rectangle">
                <a:extLst/>
              </p:cNvPr>
              <p:cNvSpPr/>
              <p:nvPr/>
            </p:nvSpPr>
            <p:spPr>
              <a:xfrm>
                <a:off x="76104" y="69614"/>
                <a:ext cx="3048227" cy="1458886"/>
              </a:xfrm>
              <a:prstGeom prst="rect">
                <a:avLst/>
              </a:prstGeom>
              <a:solidFill>
                <a:schemeClr val="accent2"/>
              </a:solidFill>
              <a:ln w="38100" cap="flat">
                <a:solidFill>
                  <a:srgbClr val="FFFFFF"/>
                </a:solidFill>
                <a:prstDash val="solid"/>
                <a:round/>
              </a:ln>
              <a:effectLst/>
            </p:spPr>
            <p:txBody>
              <a:bodyPr lIns="45718" tIns="45718" rIns="45718" bIns="45718" anchor="ctr"/>
              <a:lstStyle/>
              <a:p>
                <a:pPr algn="ctr" defTabSz="1111250" eaLnBrk="1" fontAlgn="auto">
                  <a:lnSpc>
                    <a:spcPct val="90000"/>
                  </a:lnSpc>
                  <a:spcBef>
                    <a:spcPts val="700"/>
                  </a:spcBef>
                  <a:spcAft>
                    <a:spcPts val="0"/>
                  </a:spcAft>
                  <a:defRPr sz="2500" b="1">
                    <a:solidFill>
                      <a:srgbClr val="535353"/>
                    </a:solidFill>
                    <a:latin typeface="+mj-lt"/>
                    <a:ea typeface="+mj-ea"/>
                    <a:cs typeface="+mj-cs"/>
                    <a:sym typeface="Helvetica"/>
                  </a:defRPr>
                </a:pPr>
                <a:endParaRPr sz="2500" b="1" kern="0" dirty="0">
                  <a:solidFill>
                    <a:schemeClr val="tx1"/>
                  </a:solidFill>
                  <a:latin typeface="+mj-lt"/>
                  <a:ea typeface="+mj-ea"/>
                  <a:cs typeface="+mj-cs"/>
                  <a:sym typeface="Helvetica"/>
                </a:endParaRPr>
              </a:p>
            </p:txBody>
          </p:sp>
          <p:sp>
            <p:nvSpPr>
              <p:cNvPr id="44049" name="Stay Safe! Develop an alternate work method or procedure."/>
              <p:cNvSpPr>
                <a:spLocks noChangeArrowheads="1"/>
              </p:cNvSpPr>
              <p:nvPr/>
            </p:nvSpPr>
            <p:spPr bwMode="auto">
              <a:xfrm>
                <a:off x="0" y="297286"/>
                <a:ext cx="3232561" cy="10056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95250" tIns="95250" rIns="95250" bIns="95250" anchor="ctr">
                <a:spAutoFit/>
              </a:bodyPr>
              <a:lstStyle>
                <a:lvl1pPr defTabSz="11112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1pPr>
                <a:lvl2pPr marL="742950" indent="-285750" defTabSz="11112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2pPr>
                <a:lvl3pPr marL="1143000" indent="-228600" defTabSz="11112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3pPr>
                <a:lvl4pPr marL="1600200" indent="-228600" defTabSz="11112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4pPr>
                <a:lvl5pPr marL="2057400" indent="-228600" defTabSz="11112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5pPr>
                <a:lvl6pPr marL="2514600" indent="-228600" defTabSz="111125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6pPr>
                <a:lvl7pPr marL="2971800" indent="-228600" defTabSz="111125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7pPr>
                <a:lvl8pPr marL="3429000" indent="-228600" defTabSz="111125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8pPr>
                <a:lvl9pPr marL="3886200" indent="-228600" defTabSz="111125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9pPr>
              </a:lstStyle>
              <a:p>
                <a:pPr algn="ctr" eaLnBrk="1">
                  <a:lnSpc>
                    <a:spcPct val="90000"/>
                  </a:lnSpc>
                  <a:spcBef>
                    <a:spcPts val="1000"/>
                  </a:spcBef>
                </a:pPr>
                <a:r>
                  <a:rPr lang="en-US" altLang="en-US" sz="2500" b="1" dirty="0">
                    <a:solidFill>
                      <a:schemeClr val="tx1"/>
                    </a:solidFill>
                    <a:latin typeface="Arial" panose="020B0604020202020204" pitchFamily="34" charset="0"/>
                    <a:cs typeface="Arial" panose="020B0604020202020204" pitchFamily="34" charset="0"/>
                    <a:sym typeface="Helvetica" panose="020B0604020202020204" pitchFamily="34" charset="0"/>
                  </a:rPr>
                  <a:t>Stay Safe! Develop an alternate work method or procedure.</a:t>
                </a:r>
              </a:p>
            </p:txBody>
          </p:sp>
        </p:grpSp>
        <p:grpSp>
          <p:nvGrpSpPr>
            <p:cNvPr id="44039" name="Group"/>
            <p:cNvGrpSpPr>
              <a:grpSpLocks/>
            </p:cNvGrpSpPr>
            <p:nvPr/>
          </p:nvGrpSpPr>
          <p:grpSpPr bwMode="auto">
            <a:xfrm>
              <a:off x="3367606" y="69615"/>
              <a:ext cx="3048214" cy="1459187"/>
              <a:chOff x="-1" y="0"/>
              <a:chExt cx="3048213" cy="1459185"/>
            </a:xfrm>
          </p:grpSpPr>
          <p:sp>
            <p:nvSpPr>
              <p:cNvPr id="354" name="Rectangle">
                <a:extLst/>
              </p:cNvPr>
              <p:cNvSpPr/>
              <p:nvPr/>
            </p:nvSpPr>
            <p:spPr>
              <a:xfrm>
                <a:off x="-14" y="-1"/>
                <a:ext cx="3048228" cy="1458884"/>
              </a:xfrm>
              <a:prstGeom prst="rect">
                <a:avLst/>
              </a:prstGeom>
              <a:solidFill>
                <a:schemeClr val="accent3"/>
              </a:solidFill>
              <a:ln w="38100" cap="flat">
                <a:solidFill>
                  <a:srgbClr val="FFFFFF"/>
                </a:solidFill>
                <a:prstDash val="solid"/>
                <a:round/>
              </a:ln>
              <a:effectLst/>
            </p:spPr>
            <p:txBody>
              <a:bodyPr lIns="45718" tIns="45718" rIns="45718" bIns="45718" anchor="ctr"/>
              <a:lstStyle/>
              <a:p>
                <a:pPr algn="ctr" defTabSz="1111250" eaLnBrk="1" fontAlgn="auto">
                  <a:lnSpc>
                    <a:spcPct val="90000"/>
                  </a:lnSpc>
                  <a:spcBef>
                    <a:spcPts val="700"/>
                  </a:spcBef>
                  <a:spcAft>
                    <a:spcPts val="0"/>
                  </a:spcAft>
                  <a:defRPr sz="2500" b="1">
                    <a:solidFill>
                      <a:srgbClr val="535353"/>
                    </a:solidFill>
                    <a:latin typeface="+mj-lt"/>
                    <a:ea typeface="+mj-ea"/>
                    <a:cs typeface="+mj-cs"/>
                    <a:sym typeface="Helvetica"/>
                  </a:defRPr>
                </a:pPr>
                <a:endParaRPr sz="2500" b="1" kern="0" dirty="0">
                  <a:solidFill>
                    <a:schemeClr val="tx1"/>
                  </a:solidFill>
                  <a:latin typeface="+mj-lt"/>
                  <a:ea typeface="+mj-ea"/>
                  <a:cs typeface="+mj-cs"/>
                  <a:sym typeface="Helvetica"/>
                </a:endParaRPr>
              </a:p>
            </p:txBody>
          </p:sp>
          <p:sp>
            <p:nvSpPr>
              <p:cNvPr id="44047" name="Request a variance if you can."/>
              <p:cNvSpPr>
                <a:spLocks noChangeArrowheads="1"/>
              </p:cNvSpPr>
              <p:nvPr/>
            </p:nvSpPr>
            <p:spPr bwMode="auto">
              <a:xfrm>
                <a:off x="-1" y="307771"/>
                <a:ext cx="3048213" cy="722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95250" tIns="95250" rIns="95250" bIns="95250" anchor="ctr">
                <a:spAutoFit/>
              </a:bodyPr>
              <a:lstStyle>
                <a:lvl1pPr defTabSz="11112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1pPr>
                <a:lvl2pPr marL="742950" indent="-285750" defTabSz="11112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2pPr>
                <a:lvl3pPr marL="1143000" indent="-228600" defTabSz="11112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3pPr>
                <a:lvl4pPr marL="1600200" indent="-228600" defTabSz="11112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4pPr>
                <a:lvl5pPr marL="2057400" indent="-228600" defTabSz="11112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5pPr>
                <a:lvl6pPr marL="2514600" indent="-228600" defTabSz="111125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6pPr>
                <a:lvl7pPr marL="2971800" indent="-228600" defTabSz="111125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7pPr>
                <a:lvl8pPr marL="3429000" indent="-228600" defTabSz="111125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8pPr>
                <a:lvl9pPr marL="3886200" indent="-228600" defTabSz="111125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9pPr>
              </a:lstStyle>
              <a:p>
                <a:pPr algn="ctr" eaLnBrk="1">
                  <a:lnSpc>
                    <a:spcPct val="90000"/>
                  </a:lnSpc>
                  <a:spcBef>
                    <a:spcPts val="1000"/>
                  </a:spcBef>
                </a:pPr>
                <a:r>
                  <a:rPr lang="en-US" altLang="en-US" sz="2500" b="1" dirty="0">
                    <a:solidFill>
                      <a:schemeClr val="tx1"/>
                    </a:solidFill>
                    <a:latin typeface="Arial" panose="020B0604020202020204" pitchFamily="34" charset="0"/>
                    <a:cs typeface="Arial" panose="020B0604020202020204" pitchFamily="34" charset="0"/>
                    <a:sym typeface="Helvetica" panose="020B0604020202020204" pitchFamily="34" charset="0"/>
                  </a:rPr>
                  <a:t>Request a variance if you can. </a:t>
                </a:r>
              </a:p>
            </p:txBody>
          </p:sp>
        </p:grpSp>
        <p:grpSp>
          <p:nvGrpSpPr>
            <p:cNvPr id="44040" name="Group"/>
            <p:cNvGrpSpPr>
              <a:grpSpLocks/>
            </p:cNvGrpSpPr>
            <p:nvPr/>
          </p:nvGrpSpPr>
          <p:grpSpPr bwMode="auto">
            <a:xfrm>
              <a:off x="76199" y="1771997"/>
              <a:ext cx="3048214" cy="1459187"/>
              <a:chOff x="-1" y="0"/>
              <a:chExt cx="3048213" cy="1459185"/>
            </a:xfrm>
          </p:grpSpPr>
          <p:sp>
            <p:nvSpPr>
              <p:cNvPr id="357" name="Rectangle">
                <a:extLst/>
              </p:cNvPr>
              <p:cNvSpPr/>
              <p:nvPr/>
            </p:nvSpPr>
            <p:spPr>
              <a:xfrm>
                <a:off x="-96" y="300"/>
                <a:ext cx="3048228" cy="1458885"/>
              </a:xfrm>
              <a:prstGeom prst="rect">
                <a:avLst/>
              </a:prstGeom>
              <a:solidFill>
                <a:schemeClr val="accent4"/>
              </a:solidFill>
              <a:ln w="38100" cap="flat">
                <a:solidFill>
                  <a:srgbClr val="FFFFFF"/>
                </a:solidFill>
                <a:prstDash val="solid"/>
                <a:round/>
              </a:ln>
              <a:effectLst/>
            </p:spPr>
            <p:txBody>
              <a:bodyPr lIns="45718" tIns="45718" rIns="45718" bIns="45718" anchor="ctr"/>
              <a:lstStyle/>
              <a:p>
                <a:pPr algn="ctr" defTabSz="1111250" eaLnBrk="1" fontAlgn="auto">
                  <a:lnSpc>
                    <a:spcPct val="90000"/>
                  </a:lnSpc>
                  <a:spcBef>
                    <a:spcPts val="700"/>
                  </a:spcBef>
                  <a:spcAft>
                    <a:spcPts val="0"/>
                  </a:spcAft>
                  <a:defRPr sz="2500" b="1">
                    <a:solidFill>
                      <a:srgbClr val="535353"/>
                    </a:solidFill>
                    <a:latin typeface="+mj-lt"/>
                    <a:ea typeface="+mj-ea"/>
                    <a:cs typeface="+mj-cs"/>
                    <a:sym typeface="Helvetica"/>
                  </a:defRPr>
                </a:pPr>
                <a:endParaRPr sz="2500" b="1" kern="0" dirty="0">
                  <a:solidFill>
                    <a:schemeClr val="tx1"/>
                  </a:solidFill>
                  <a:latin typeface="+mj-lt"/>
                  <a:ea typeface="+mj-ea"/>
                  <a:cs typeface="+mj-cs"/>
                  <a:sym typeface="Helvetica"/>
                </a:endParaRPr>
              </a:p>
            </p:txBody>
          </p:sp>
          <p:sp>
            <p:nvSpPr>
              <p:cNvPr id="44045" name="If you can’t do it – do something about it."/>
              <p:cNvSpPr>
                <a:spLocks noChangeArrowheads="1"/>
              </p:cNvSpPr>
              <p:nvPr/>
            </p:nvSpPr>
            <p:spPr bwMode="auto">
              <a:xfrm>
                <a:off x="-1" y="389898"/>
                <a:ext cx="3048213" cy="722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95250" tIns="95250" rIns="95250" bIns="95250" anchor="ctr">
                <a:spAutoFit/>
              </a:bodyPr>
              <a:lstStyle>
                <a:lvl1pPr defTabSz="11112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1pPr>
                <a:lvl2pPr marL="742950" indent="-285750" defTabSz="11112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2pPr>
                <a:lvl3pPr marL="1143000" indent="-228600" defTabSz="11112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3pPr>
                <a:lvl4pPr marL="1600200" indent="-228600" defTabSz="11112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4pPr>
                <a:lvl5pPr marL="2057400" indent="-228600" defTabSz="11112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5pPr>
                <a:lvl6pPr marL="2514600" indent="-228600" defTabSz="111125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6pPr>
                <a:lvl7pPr marL="2971800" indent="-228600" defTabSz="111125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7pPr>
                <a:lvl8pPr marL="3429000" indent="-228600" defTabSz="111125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8pPr>
                <a:lvl9pPr marL="3886200" indent="-228600" defTabSz="111125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9pPr>
              </a:lstStyle>
              <a:p>
                <a:pPr algn="ctr" eaLnBrk="1">
                  <a:lnSpc>
                    <a:spcPct val="90000"/>
                  </a:lnSpc>
                  <a:spcBef>
                    <a:spcPts val="1000"/>
                  </a:spcBef>
                </a:pPr>
                <a:r>
                  <a:rPr lang="en-US" altLang="en-US" sz="2500" b="1" dirty="0">
                    <a:solidFill>
                      <a:schemeClr val="tx1"/>
                    </a:solidFill>
                    <a:latin typeface="Arial" panose="020B0604020202020204" pitchFamily="34" charset="0"/>
                    <a:cs typeface="Arial" panose="020B0604020202020204" pitchFamily="34" charset="0"/>
                    <a:sym typeface="Helvetica" panose="020B0604020202020204" pitchFamily="34" charset="0"/>
                  </a:rPr>
                  <a:t>If you can’t do it – do something about it.  </a:t>
                </a:r>
              </a:p>
            </p:txBody>
          </p:sp>
        </p:grpSp>
        <p:grpSp>
          <p:nvGrpSpPr>
            <p:cNvPr id="44041" name="Group"/>
            <p:cNvGrpSpPr>
              <a:grpSpLocks/>
            </p:cNvGrpSpPr>
            <p:nvPr/>
          </p:nvGrpSpPr>
          <p:grpSpPr bwMode="auto">
            <a:xfrm>
              <a:off x="3367607" y="1771996"/>
              <a:ext cx="3048214" cy="1459186"/>
              <a:chOff x="0" y="0"/>
              <a:chExt cx="3048213" cy="1459184"/>
            </a:xfrm>
          </p:grpSpPr>
          <p:sp>
            <p:nvSpPr>
              <p:cNvPr id="360" name="Rectangle">
                <a:extLst/>
              </p:cNvPr>
              <p:cNvSpPr/>
              <p:nvPr/>
            </p:nvSpPr>
            <p:spPr>
              <a:xfrm>
                <a:off x="-15" y="301"/>
                <a:ext cx="3048228" cy="1458885"/>
              </a:xfrm>
              <a:prstGeom prst="rect">
                <a:avLst/>
              </a:prstGeom>
              <a:solidFill>
                <a:schemeClr val="accent5"/>
              </a:solidFill>
              <a:ln w="38100" cap="flat">
                <a:solidFill>
                  <a:srgbClr val="FFFFFF"/>
                </a:solidFill>
                <a:prstDash val="solid"/>
                <a:round/>
              </a:ln>
              <a:effectLst/>
            </p:spPr>
            <p:txBody>
              <a:bodyPr lIns="45718" tIns="45718" rIns="45718" bIns="45718" anchor="ctr"/>
              <a:lstStyle/>
              <a:p>
                <a:pPr algn="ctr" defTabSz="1111250" eaLnBrk="1" fontAlgn="auto">
                  <a:lnSpc>
                    <a:spcPct val="90000"/>
                  </a:lnSpc>
                  <a:spcBef>
                    <a:spcPts val="700"/>
                  </a:spcBef>
                  <a:spcAft>
                    <a:spcPts val="0"/>
                  </a:spcAft>
                  <a:defRPr sz="2500" b="1">
                    <a:solidFill>
                      <a:srgbClr val="535353"/>
                    </a:solidFill>
                    <a:latin typeface="+mj-lt"/>
                    <a:ea typeface="+mj-ea"/>
                    <a:cs typeface="+mj-cs"/>
                    <a:sym typeface="Helvetica"/>
                  </a:defRPr>
                </a:pPr>
                <a:endParaRPr sz="2500" b="1" kern="0" dirty="0">
                  <a:solidFill>
                    <a:schemeClr val="tx1"/>
                  </a:solidFill>
                  <a:latin typeface="Arial" charset="0"/>
                  <a:ea typeface="Arial" charset="0"/>
                  <a:cs typeface="Arial" charset="0"/>
                  <a:sym typeface="Helvetica"/>
                </a:endParaRPr>
              </a:p>
            </p:txBody>
          </p:sp>
          <p:sp>
            <p:nvSpPr>
              <p:cNvPr id="44043" name="Don’t leave your workers out there to get hurt."/>
              <p:cNvSpPr>
                <a:spLocks noChangeArrowheads="1"/>
              </p:cNvSpPr>
              <p:nvPr/>
            </p:nvSpPr>
            <p:spPr bwMode="auto">
              <a:xfrm>
                <a:off x="0" y="188083"/>
                <a:ext cx="3048213" cy="10056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95250" tIns="95250" rIns="95250" bIns="95250" anchor="ctr">
                <a:spAutoFit/>
              </a:bodyPr>
              <a:lstStyle>
                <a:lvl1pPr defTabSz="11112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1pPr>
                <a:lvl2pPr marL="742950" indent="-285750" defTabSz="11112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2pPr>
                <a:lvl3pPr marL="1143000" indent="-228600" defTabSz="11112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3pPr>
                <a:lvl4pPr marL="1600200" indent="-228600" defTabSz="11112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4pPr>
                <a:lvl5pPr marL="2057400" indent="-228600" defTabSz="11112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5pPr>
                <a:lvl6pPr marL="2514600" indent="-228600" defTabSz="111125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6pPr>
                <a:lvl7pPr marL="2971800" indent="-228600" defTabSz="111125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7pPr>
                <a:lvl8pPr marL="3429000" indent="-228600" defTabSz="111125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8pPr>
                <a:lvl9pPr marL="3886200" indent="-228600" defTabSz="111125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9pPr>
              </a:lstStyle>
              <a:p>
                <a:pPr algn="ctr" eaLnBrk="1">
                  <a:lnSpc>
                    <a:spcPct val="90000"/>
                  </a:lnSpc>
                  <a:spcBef>
                    <a:spcPts val="1000"/>
                  </a:spcBef>
                </a:pPr>
                <a:r>
                  <a:rPr lang="en-US" altLang="en-US" sz="2500" b="1" dirty="0">
                    <a:solidFill>
                      <a:schemeClr val="tx1"/>
                    </a:solidFill>
                    <a:latin typeface="Arial" panose="020B0604020202020204" pitchFamily="34" charset="0"/>
                    <a:cs typeface="Arial" panose="020B0604020202020204" pitchFamily="34" charset="0"/>
                    <a:sym typeface="Helvetica" panose="020B0604020202020204" pitchFamily="34" charset="0"/>
                  </a:rPr>
                  <a:t>Don’t leave your workers out there to get hurt.</a:t>
                </a:r>
              </a:p>
            </p:txBody>
          </p:sp>
        </p:grpSp>
      </p:grpSp>
    </p:spTree>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p:cNvPr>
          <p:cNvSpPr>
            <a:spLocks noGrp="1"/>
          </p:cNvSpPr>
          <p:nvPr>
            <p:ph type="title" idx="4294967295"/>
          </p:nvPr>
        </p:nvSpPr>
        <p:spPr>
          <a:xfrm>
            <a:off x="457200" y="304800"/>
            <a:ext cx="8229600" cy="1574800"/>
          </a:xfrm>
        </p:spPr>
        <p:txBody>
          <a:bodyPr/>
          <a:lstStyle/>
          <a:p>
            <a:pPr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Bottom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Line</a:t>
            </a:r>
            <a:b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2400" b="1" kern="1200" dirty="0" smtClean="0">
                <a:solidFill>
                  <a:srgbClr val="FFFF00"/>
                </a:solidFill>
                <a:latin typeface="Arial" panose="020B0604020202020204" pitchFamily="34" charset="0"/>
                <a:ea typeface="Arial Black" panose="020B0604020202020204" pitchFamily="34" charset="0"/>
                <a:cs typeface="Arial" panose="020B0604020202020204" pitchFamily="34" charset="0"/>
              </a:rPr>
              <a:t>Things to Consider</a:t>
            </a:r>
            <a:endParaRPr lang="en-US" sz="2400" b="1" dirty="0">
              <a:solidFill>
                <a:srgbClr val="FFFF00"/>
              </a:solidFill>
              <a:latin typeface="Arial" panose="020B0604020202020204" pitchFamily="34" charset="0"/>
              <a:cs typeface="Arial" panose="020B0604020202020204" pitchFamily="34" charset="0"/>
            </a:endParaRPr>
          </a:p>
        </p:txBody>
      </p:sp>
      <p:graphicFrame>
        <p:nvGraphicFramePr>
          <p:cNvPr id="2" name="Diagram 1" descr="Three boxes that are different shades of blue and green" title="Smart Art graphic">
            <a:extLst/>
          </p:cNvPr>
          <p:cNvGraphicFramePr/>
          <p:nvPr/>
        </p:nvGraphicFramePr>
        <p:xfrm>
          <a:off x="470330" y="2032000"/>
          <a:ext cx="7149670" cy="3429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538163" y="2689225"/>
            <a:ext cx="8229600" cy="1508125"/>
          </a:xfrm>
        </p:spPr>
        <p:txBody>
          <a:bodyPr/>
          <a:lstStyle/>
          <a:p>
            <a:pPr algn="ctr" eaLnBrk="1" hangingPunct="1"/>
            <a:r>
              <a:rPr lang="en-US" altLang="en-US" sz="6000" b="1" dirty="0" smtClean="0">
                <a:solidFill>
                  <a:srgbClr val="DEE60E"/>
                </a:solidFill>
                <a:latin typeface="Arial Black" panose="020B0A04020102020204" pitchFamily="34" charset="0"/>
                <a:cs typeface="Arial" panose="020B0604020202020204" pitchFamily="34" charset="0"/>
              </a:rPr>
              <a:t>Questions?</a:t>
            </a:r>
            <a:r>
              <a:rPr lang="en-US" altLang="en-US" dirty="0" smtClean="0">
                <a:latin typeface="Calibri Light" panose="020F0302020204030204" pitchFamily="34" charset="0"/>
                <a:cs typeface="Calibri Light" panose="020F0302020204030204" pitchFamily="34" charset="0"/>
              </a:rPr>
              <a:t/>
            </a:r>
            <a:br>
              <a:rPr lang="en-US" altLang="en-US" dirty="0" smtClean="0">
                <a:latin typeface="Calibri Light" panose="020F0302020204030204" pitchFamily="34" charset="0"/>
                <a:cs typeface="Calibri Light" panose="020F0302020204030204" pitchFamily="34" charset="0"/>
              </a:rPr>
            </a:br>
            <a:endParaRPr lang="en-US" altLang="en-US" dirty="0" smtClean="0">
              <a:latin typeface="Calibri Light" panose="020F0302020204030204" pitchFamily="34" charset="0"/>
              <a:cs typeface="Calibri Light" panose="020F0302020204030204" pitchFamily="34" charset="0"/>
            </a:endParaRPr>
          </a:p>
        </p:txBody>
      </p:sp>
      <p:sp>
        <p:nvSpPr>
          <p:cNvPr id="48131" name="Rectangle 9"/>
          <p:cNvSpPr>
            <a:spLocks noChangeArrowheads="1"/>
          </p:cNvSpPr>
          <p:nvPr/>
        </p:nvSpPr>
        <p:spPr bwMode="auto">
          <a:xfrm rot="1714675">
            <a:off x="1111250" y="1166813"/>
            <a:ext cx="16891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1pPr>
            <a:lvl2pPr marL="742950" indent="-2857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2pPr>
            <a:lvl3pPr marL="11430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3pPr>
            <a:lvl4pPr marL="16002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4pPr>
            <a:lvl5pPr marL="20574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9pPr>
          </a:lstStyle>
          <a:p>
            <a:pPr algn="ctr" eaLnBrk="1"/>
            <a:r>
              <a:rPr lang="en-US" altLang="en-US" sz="8000" b="1" dirty="0">
                <a:solidFill>
                  <a:srgbClr val="DEE60E"/>
                </a:solidFill>
                <a:latin typeface="Arial Black" panose="020B0A04020102020204" pitchFamily="34" charset="0"/>
              </a:rPr>
              <a:t>?</a:t>
            </a:r>
          </a:p>
        </p:txBody>
      </p:sp>
      <p:sp>
        <p:nvSpPr>
          <p:cNvPr id="48132" name="Rectangle 10"/>
          <p:cNvSpPr>
            <a:spLocks noChangeArrowheads="1"/>
          </p:cNvSpPr>
          <p:nvPr/>
        </p:nvSpPr>
        <p:spPr bwMode="auto">
          <a:xfrm rot="-1113018">
            <a:off x="3498850" y="1230313"/>
            <a:ext cx="16891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1pPr>
            <a:lvl2pPr marL="742950" indent="-2857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2pPr>
            <a:lvl3pPr marL="11430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3pPr>
            <a:lvl4pPr marL="16002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4pPr>
            <a:lvl5pPr marL="20574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9pPr>
          </a:lstStyle>
          <a:p>
            <a:pPr algn="ctr" eaLnBrk="1"/>
            <a:r>
              <a:rPr lang="en-US" altLang="en-US" sz="8000" b="1" dirty="0">
                <a:solidFill>
                  <a:srgbClr val="DEE60E"/>
                </a:solidFill>
                <a:latin typeface="Arial Black" panose="020B0A04020102020204" pitchFamily="34" charset="0"/>
              </a:rPr>
              <a:t>?</a:t>
            </a:r>
          </a:p>
        </p:txBody>
      </p:sp>
      <p:sp>
        <p:nvSpPr>
          <p:cNvPr id="48133" name="Rectangle 8"/>
          <p:cNvSpPr>
            <a:spLocks noChangeArrowheads="1"/>
          </p:cNvSpPr>
          <p:nvPr/>
        </p:nvSpPr>
        <p:spPr bwMode="auto">
          <a:xfrm rot="1714675">
            <a:off x="6140450" y="1166813"/>
            <a:ext cx="16891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1pPr>
            <a:lvl2pPr marL="742950" indent="-2857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2pPr>
            <a:lvl3pPr marL="11430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3pPr>
            <a:lvl4pPr marL="16002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4pPr>
            <a:lvl5pPr marL="20574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9pPr>
          </a:lstStyle>
          <a:p>
            <a:pPr algn="ctr" eaLnBrk="1"/>
            <a:r>
              <a:rPr lang="en-US" altLang="en-US" sz="8000" b="1" dirty="0">
                <a:solidFill>
                  <a:srgbClr val="DEE60E"/>
                </a:solidFill>
                <a:latin typeface="Arial Black" panose="020B0A04020102020204" pitchFamily="34" charset="0"/>
              </a:rPr>
              <a:t>?</a:t>
            </a:r>
          </a:p>
        </p:txBody>
      </p:sp>
      <p:sp>
        <p:nvSpPr>
          <p:cNvPr id="48134" name="Rectangle 13"/>
          <p:cNvSpPr>
            <a:spLocks noChangeArrowheads="1"/>
          </p:cNvSpPr>
          <p:nvPr/>
        </p:nvSpPr>
        <p:spPr bwMode="auto">
          <a:xfrm rot="1714675">
            <a:off x="1187450" y="4240213"/>
            <a:ext cx="16891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1pPr>
            <a:lvl2pPr marL="742950" indent="-2857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2pPr>
            <a:lvl3pPr marL="11430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3pPr>
            <a:lvl4pPr marL="16002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4pPr>
            <a:lvl5pPr marL="20574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9pPr>
          </a:lstStyle>
          <a:p>
            <a:pPr algn="ctr" eaLnBrk="1"/>
            <a:r>
              <a:rPr lang="en-US" altLang="en-US" sz="8000" b="1" dirty="0">
                <a:solidFill>
                  <a:srgbClr val="DEE60E"/>
                </a:solidFill>
                <a:latin typeface="Arial Black" panose="020B0A04020102020204" pitchFamily="34" charset="0"/>
              </a:rPr>
              <a:t>?</a:t>
            </a:r>
          </a:p>
        </p:txBody>
      </p:sp>
      <p:sp>
        <p:nvSpPr>
          <p:cNvPr id="48135" name="Rectangle 12"/>
          <p:cNvSpPr>
            <a:spLocks noChangeArrowheads="1"/>
          </p:cNvSpPr>
          <p:nvPr/>
        </p:nvSpPr>
        <p:spPr bwMode="auto">
          <a:xfrm rot="-1113018">
            <a:off x="3651250" y="4279900"/>
            <a:ext cx="1689100" cy="132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1pPr>
            <a:lvl2pPr marL="742950" indent="-2857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2pPr>
            <a:lvl3pPr marL="11430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3pPr>
            <a:lvl4pPr marL="16002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4pPr>
            <a:lvl5pPr marL="20574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9pPr>
          </a:lstStyle>
          <a:p>
            <a:pPr algn="ctr" eaLnBrk="1"/>
            <a:r>
              <a:rPr lang="en-US" altLang="en-US" sz="8000" b="1" dirty="0">
                <a:solidFill>
                  <a:srgbClr val="DEE60E"/>
                </a:solidFill>
                <a:latin typeface="Arial Black" panose="020B0A04020102020204" pitchFamily="34" charset="0"/>
              </a:rPr>
              <a:t>?</a:t>
            </a:r>
          </a:p>
        </p:txBody>
      </p:sp>
      <p:sp>
        <p:nvSpPr>
          <p:cNvPr id="48136" name="Rectangle 11"/>
          <p:cNvSpPr>
            <a:spLocks noChangeArrowheads="1"/>
          </p:cNvSpPr>
          <p:nvPr/>
        </p:nvSpPr>
        <p:spPr bwMode="auto">
          <a:xfrm rot="1714675">
            <a:off x="6140450" y="4189413"/>
            <a:ext cx="16891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1pPr>
            <a:lvl2pPr marL="742950" indent="-2857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2pPr>
            <a:lvl3pPr marL="11430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3pPr>
            <a:lvl4pPr marL="16002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4pPr>
            <a:lvl5pPr marL="20574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9pPr>
          </a:lstStyle>
          <a:p>
            <a:pPr algn="ctr" eaLnBrk="1"/>
            <a:r>
              <a:rPr lang="en-US" altLang="en-US" sz="8000" b="1" dirty="0">
                <a:solidFill>
                  <a:srgbClr val="DEE60E"/>
                </a:solidFill>
                <a:latin typeface="Arial Black" panose="020B0A04020102020204" pitchFamily="34" charset="0"/>
              </a:rPr>
              <a:t>?</a:t>
            </a:r>
          </a:p>
        </p:txBody>
      </p:sp>
    </p:spTree>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Text Placeholder 2"/>
          <p:cNvSpPr>
            <a:spLocks noGrp="1"/>
          </p:cNvSpPr>
          <p:nvPr>
            <p:ph type="body" idx="1"/>
          </p:nvPr>
        </p:nvSpPr>
        <p:spPr/>
        <p:txBody>
          <a:bodyPr/>
          <a:lstStyle/>
          <a:p>
            <a:pPr eaLnBrk="1"/>
            <a:r>
              <a:rPr lang="en-US" altLang="en-US" dirty="0" smtClean="0">
                <a:solidFill>
                  <a:schemeClr val="bg1"/>
                </a:solidFill>
                <a:latin typeface="Arial" panose="020B0604020202020204" pitchFamily="34" charset="0"/>
                <a:cs typeface="Arial" panose="020B0604020202020204" pitchFamily="34" charset="0"/>
              </a:rPr>
              <a:t>This material was produced under grant SH29640SH6 from the Occupational Safety and Health Administration, U.S. Department of Labor. It does not necessarily reflect the views or policies of the U.S. Department of Labor, nor does mention of trade names, commercial products, or organizations imply endorsement by the U.S. Government.</a:t>
            </a:r>
          </a:p>
          <a:p>
            <a:pPr eaLnBrk="1" hangingPunct="1"/>
            <a:endParaRPr lang="en-US" altLang="en-US" dirty="0" smtClean="0">
              <a:solidFill>
                <a:schemeClr val="bg1"/>
              </a:solidFill>
              <a:latin typeface="Arial" panose="020B0604020202020204" pitchFamily="34" charset="0"/>
              <a:cs typeface="Arial" panose="020B0604020202020204" pitchFamily="34" charset="0"/>
            </a:endParaRPr>
          </a:p>
        </p:txBody>
      </p:sp>
      <p:sp>
        <p:nvSpPr>
          <p:cNvPr id="2" name="Title 1"/>
          <p:cNvSpPr>
            <a:spLocks noGrp="1"/>
          </p:cNvSpPr>
          <p:nvPr>
            <p:ph type="title"/>
          </p:nvPr>
        </p:nvSpPr>
        <p:spPr>
          <a:xfrm>
            <a:off x="457200" y="92076"/>
            <a:ext cx="904875" cy="222250"/>
          </a:xfrm>
        </p:spPr>
        <p:txBody>
          <a:bodyPr/>
          <a:lstStyle/>
          <a:p>
            <a:r>
              <a:rPr lang="en-US" sz="800" dirty="0" smtClean="0">
                <a:solidFill>
                  <a:schemeClr val="bg2">
                    <a:lumMod val="75000"/>
                  </a:schemeClr>
                </a:solidFill>
              </a:rPr>
              <a:t>OSHA Disclaimer</a:t>
            </a:r>
            <a:endParaRPr lang="en-US" sz="800" dirty="0">
              <a:solidFill>
                <a:schemeClr val="bg2">
                  <a:lumMod val="75000"/>
                </a:schemeClr>
              </a:solidFill>
            </a:endParaRPr>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Shape 204">
            <a:extLst/>
          </p:cNvPr>
          <p:cNvSpPr/>
          <p:nvPr/>
        </p:nvSpPr>
        <p:spPr>
          <a:xfrm>
            <a:off x="7315200" y="0"/>
            <a:ext cx="1828800" cy="422275"/>
          </a:xfrm>
          <a:prstGeom prst="rect">
            <a:avLst/>
          </a:prstGeom>
          <a:solidFill>
            <a:srgbClr val="DEE60E"/>
          </a:solidFill>
          <a:ln w="12700">
            <a:miter lim="400000"/>
          </a:ln>
        </p:spPr>
        <p:txBody>
          <a:bodyPr lIns="45718" tIns="45718" rIns="45718" bIns="45718" anchor="ctr"/>
          <a:lstStyle/>
          <a:p>
            <a:pPr algn="ctr" eaLnBrk="1" fontAlgn="auto">
              <a:spcBef>
                <a:spcPts val="0"/>
              </a:spcBef>
              <a:spcAft>
                <a:spcPts val="0"/>
              </a:spcAft>
              <a:defRPr sz="1200" b="1" spc="300">
                <a:solidFill>
                  <a:srgbClr val="FFFFFF"/>
                </a:solidFill>
                <a:latin typeface="Arial Hebrew"/>
                <a:ea typeface="Arial Hebrew"/>
                <a:cs typeface="Arial Hebrew"/>
                <a:sym typeface="Arial Hebrew"/>
              </a:defRPr>
            </a:pPr>
            <a:r>
              <a:rPr lang="en-US" sz="1400" b="1" kern="0" spc="300" dirty="0">
                <a:solidFill>
                  <a:srgbClr val="C00000"/>
                </a:solidFill>
                <a:latin typeface="Arial" charset="0"/>
                <a:ea typeface="Arial" charset="0"/>
                <a:cs typeface="Arial" charset="0"/>
                <a:sym typeface="Arial Hebrew"/>
              </a:rPr>
              <a:t>ACTIVITY</a:t>
            </a:r>
            <a:endParaRPr sz="1400" b="1" kern="0" spc="300" dirty="0">
              <a:solidFill>
                <a:srgbClr val="C00000"/>
              </a:solidFill>
              <a:latin typeface="Arial" charset="0"/>
              <a:ea typeface="Arial" charset="0"/>
              <a:cs typeface="Arial" charset="0"/>
              <a:sym typeface="Arial Hebrew"/>
            </a:endParaRPr>
          </a:p>
        </p:txBody>
      </p:sp>
      <p:sp>
        <p:nvSpPr>
          <p:cNvPr id="2" name="Title 1">
            <a:extLst/>
          </p:cNvPr>
          <p:cNvSpPr>
            <a:spLocks noGrp="1"/>
          </p:cNvSpPr>
          <p:nvPr>
            <p:ph type="title" idx="4294967295"/>
          </p:nvPr>
        </p:nvSpPr>
        <p:spPr/>
        <p:txBody>
          <a:bodyPr/>
          <a:lstStyle/>
          <a:p>
            <a:pPr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Business-Wide Injury Prevention</a:t>
            </a:r>
            <a:endParaRPr lang="en-US" dirty="0"/>
          </a:p>
        </p:txBody>
      </p:sp>
      <p:sp>
        <p:nvSpPr>
          <p:cNvPr id="5122" name="Shape 199" descr="yellow circle with text inside" title="graphic">
            <a:extLst/>
          </p:cNvPr>
          <p:cNvSpPr>
            <a:spLocks noChangeArrowheads="1"/>
          </p:cNvSpPr>
          <p:nvPr/>
        </p:nvSpPr>
        <p:spPr bwMode="auto">
          <a:xfrm>
            <a:off x="811213" y="2200275"/>
            <a:ext cx="3492500" cy="3492500"/>
          </a:xfrm>
          <a:prstGeom prst="ellipse">
            <a:avLst/>
          </a:prstGeom>
          <a:solidFill>
            <a:srgbClr val="DEE60E"/>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nchor="ctr"/>
          <a:lstStyle/>
          <a:p>
            <a:pPr eaLnBrk="1">
              <a:defRPr/>
            </a:pPr>
            <a:endParaRPr lang="en-US" altLang="en-US" dirty="0">
              <a:latin typeface="Helvetica" pitchFamily="2" charset="0"/>
              <a:cs typeface="Helvetica" pitchFamily="2" charset="0"/>
            </a:endParaRPr>
          </a:p>
        </p:txBody>
      </p:sp>
      <p:sp>
        <p:nvSpPr>
          <p:cNvPr id="7173" name="Shape 202"/>
          <p:cNvSpPr>
            <a:spLocks noChangeArrowheads="1"/>
          </p:cNvSpPr>
          <p:nvPr/>
        </p:nvSpPr>
        <p:spPr bwMode="auto">
          <a:xfrm>
            <a:off x="1395413" y="3309938"/>
            <a:ext cx="2324100" cy="97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45718" tIns="45718" rIns="45718" bIns="45718">
            <a:spAutoFit/>
          </a:bodyPr>
          <a:lstStyle>
            <a:lvl1pPr>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1pPr>
            <a:lvl2pPr marL="742950" indent="-2857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2pPr>
            <a:lvl3pPr marL="11430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3pPr>
            <a:lvl4pPr marL="16002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4pPr>
            <a:lvl5pPr marL="20574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9pPr>
          </a:lstStyle>
          <a:p>
            <a:pPr algn="ctr" eaLnBrk="1">
              <a:lnSpc>
                <a:spcPct val="80000"/>
              </a:lnSpc>
            </a:pPr>
            <a:r>
              <a:rPr lang="en-US" altLang="en-US" sz="3600" b="1" dirty="0">
                <a:solidFill>
                  <a:schemeClr val="tx1"/>
                </a:solidFill>
                <a:latin typeface="Arial" panose="020B0604020202020204" pitchFamily="34" charset="0"/>
                <a:cs typeface="Arial" panose="020B0604020202020204" pitchFamily="34" charset="0"/>
                <a:sym typeface="Arial Black" panose="020B0A04020102020204" pitchFamily="34" charset="0"/>
              </a:rPr>
              <a:t>Company </a:t>
            </a:r>
          </a:p>
          <a:p>
            <a:pPr algn="ctr" eaLnBrk="1">
              <a:lnSpc>
                <a:spcPct val="80000"/>
              </a:lnSpc>
            </a:pPr>
            <a:r>
              <a:rPr lang="en-US" altLang="en-US" sz="3600" b="1" dirty="0">
                <a:solidFill>
                  <a:schemeClr val="tx1"/>
                </a:solidFill>
                <a:latin typeface="Arial" panose="020B0604020202020204" pitchFamily="34" charset="0"/>
                <a:cs typeface="Arial" panose="020B0604020202020204" pitchFamily="34" charset="0"/>
                <a:sym typeface="Arial Black" panose="020B0A04020102020204" pitchFamily="34" charset="0"/>
              </a:rPr>
              <a:t>Emphasis</a:t>
            </a:r>
          </a:p>
        </p:txBody>
      </p:sp>
      <p:sp>
        <p:nvSpPr>
          <p:cNvPr id="7174" name="Shape 206"/>
          <p:cNvSpPr>
            <a:spLocks noChangeArrowheads="1"/>
          </p:cNvSpPr>
          <p:nvPr/>
        </p:nvSpPr>
        <p:spPr bwMode="auto">
          <a:xfrm>
            <a:off x="4279900" y="3557588"/>
            <a:ext cx="5334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45718" tIns="45718" rIns="45718" bIns="45718">
            <a:spAutoFit/>
          </a:bodyPr>
          <a:lstStyle>
            <a:lvl1pPr>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1pPr>
            <a:lvl2pPr marL="742950" indent="-2857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2pPr>
            <a:lvl3pPr marL="11430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3pPr>
            <a:lvl4pPr marL="16002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4pPr>
            <a:lvl5pPr marL="20574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9pPr>
          </a:lstStyle>
          <a:p>
            <a:pPr algn="ctr" eaLnBrk="1">
              <a:lnSpc>
                <a:spcPct val="80000"/>
              </a:lnSpc>
            </a:pPr>
            <a:r>
              <a:rPr lang="en-US" altLang="en-US" sz="3800" dirty="0">
                <a:solidFill>
                  <a:srgbClr val="FFFFFF"/>
                </a:solidFill>
                <a:latin typeface="Arial Black" panose="020B0A04020102020204" pitchFamily="34" charset="0"/>
                <a:sym typeface="Arial Black" panose="020B0A04020102020204" pitchFamily="34" charset="0"/>
              </a:rPr>
              <a:t>&amp;</a:t>
            </a:r>
          </a:p>
        </p:txBody>
      </p:sp>
      <p:sp>
        <p:nvSpPr>
          <p:cNvPr id="5121" name="Shape 198" descr="orange circle with text inside" title="graphic">
            <a:extLst/>
          </p:cNvPr>
          <p:cNvSpPr>
            <a:spLocks noChangeArrowheads="1"/>
          </p:cNvSpPr>
          <p:nvPr/>
        </p:nvSpPr>
        <p:spPr bwMode="auto">
          <a:xfrm>
            <a:off x="4789488" y="2327275"/>
            <a:ext cx="3492500" cy="3492500"/>
          </a:xfrm>
          <a:prstGeom prst="ellipse">
            <a:avLst/>
          </a:prstGeom>
          <a:solidFill>
            <a:srgbClr val="FF7031"/>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nchor="ctr"/>
          <a:lstStyle/>
          <a:p>
            <a:pPr eaLnBrk="1">
              <a:defRPr/>
            </a:pPr>
            <a:endParaRPr lang="en-US" altLang="en-US" dirty="0">
              <a:latin typeface="Helvetica" pitchFamily="2" charset="0"/>
              <a:cs typeface="Helvetica" pitchFamily="2" charset="0"/>
            </a:endParaRPr>
          </a:p>
        </p:txBody>
      </p:sp>
      <p:sp>
        <p:nvSpPr>
          <p:cNvPr id="7176" name="Shape 203"/>
          <p:cNvSpPr>
            <a:spLocks noChangeArrowheads="1"/>
          </p:cNvSpPr>
          <p:nvPr/>
        </p:nvSpPr>
        <p:spPr bwMode="auto">
          <a:xfrm>
            <a:off x="4783138" y="3343275"/>
            <a:ext cx="35052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spAutoFit/>
          </a:bodyPr>
          <a:lstStyle>
            <a:lvl1pPr>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1pPr>
            <a:lvl2pPr marL="742950" indent="-2857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2pPr>
            <a:lvl3pPr marL="11430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3pPr>
            <a:lvl4pPr marL="16002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4pPr>
            <a:lvl5pPr marL="20574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9pPr>
          </a:lstStyle>
          <a:p>
            <a:pPr algn="ctr" eaLnBrk="1">
              <a:lnSpc>
                <a:spcPct val="80000"/>
              </a:lnSpc>
            </a:pPr>
            <a:r>
              <a:rPr lang="en-US" altLang="en-US" sz="3600" b="1" dirty="0">
                <a:solidFill>
                  <a:schemeClr val="tx1"/>
                </a:solidFill>
                <a:latin typeface="Arial" panose="020B0604020202020204" pitchFamily="34" charset="0"/>
                <a:cs typeface="Arial" panose="020B0604020202020204" pitchFamily="34" charset="0"/>
                <a:sym typeface="Tahoma" panose="020B0604030504040204" pitchFamily="34" charset="0"/>
              </a:rPr>
              <a:t>Prevention</a:t>
            </a:r>
          </a:p>
          <a:p>
            <a:pPr algn="ctr" eaLnBrk="1">
              <a:lnSpc>
                <a:spcPct val="80000"/>
              </a:lnSpc>
            </a:pPr>
            <a:r>
              <a:rPr lang="en-US" altLang="en-US" sz="3600" b="1" dirty="0">
                <a:solidFill>
                  <a:schemeClr val="tx1"/>
                </a:solidFill>
                <a:latin typeface="Arial" panose="020B0604020202020204" pitchFamily="34" charset="0"/>
                <a:cs typeface="Arial" panose="020B0604020202020204" pitchFamily="34" charset="0"/>
                <a:sym typeface="Tahoma" panose="020B0604030504040204" pitchFamily="34" charset="0"/>
              </a:rPr>
              <a:t>&amp; Safety Committee</a:t>
            </a:r>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idx="4294967295"/>
          </p:nvPr>
        </p:nvSpPr>
        <p:spPr>
          <a:xfrm>
            <a:off x="457200" y="241300"/>
            <a:ext cx="8229600" cy="1854200"/>
          </a:xfrm>
        </p:spPr>
        <p:txBody>
          <a:bodyPr/>
          <a:lstStyle/>
          <a:p>
            <a:pPr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Business-Wide Injury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Prevention</a:t>
            </a:r>
            <a:b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2400" b="1" kern="1200" dirty="0" smtClean="0">
                <a:solidFill>
                  <a:srgbClr val="FFFF00"/>
                </a:solidFill>
                <a:latin typeface="Arial" panose="020B0604020202020204" pitchFamily="34" charset="0"/>
                <a:ea typeface="Arial Black" panose="020B0604020202020204" pitchFamily="34" charset="0"/>
                <a:cs typeface="Arial" panose="020B0604020202020204" pitchFamily="34" charset="0"/>
              </a:rPr>
              <a:t>Company Emphasis:  Management</a:t>
            </a:r>
            <a:endParaRPr lang="en-US" sz="2400" b="1" dirty="0">
              <a:solidFill>
                <a:srgbClr val="FFFF00"/>
              </a:solidFill>
              <a:latin typeface="Arial" panose="020B0604020202020204" pitchFamily="34" charset="0"/>
              <a:cs typeface="Arial" panose="020B0604020202020204" pitchFamily="34" charset="0"/>
            </a:endParaRPr>
          </a:p>
        </p:txBody>
      </p:sp>
      <p:sp>
        <p:nvSpPr>
          <p:cNvPr id="9220" name="Shape 216"/>
          <p:cNvSpPr>
            <a:spLocks noChangeArrowheads="1"/>
          </p:cNvSpPr>
          <p:nvPr/>
        </p:nvSpPr>
        <p:spPr bwMode="auto">
          <a:xfrm>
            <a:off x="469900" y="3001963"/>
            <a:ext cx="3594100" cy="280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spAutoFit/>
          </a:bodyPr>
          <a:lstStyle>
            <a:lvl1pPr>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1pPr>
            <a:lvl2pPr marL="742950" indent="-2857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2pPr>
            <a:lvl3pPr marL="11430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3pPr>
            <a:lvl4pPr marL="16002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4pPr>
            <a:lvl5pPr marL="20574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9pPr>
          </a:lstStyle>
          <a:p>
            <a:pPr algn="r" eaLnBrk="1">
              <a:lnSpc>
                <a:spcPct val="90000"/>
              </a:lnSpc>
            </a:pPr>
            <a:r>
              <a:rPr lang="en-US" altLang="en-US" sz="2800" b="1" dirty="0">
                <a:solidFill>
                  <a:srgbClr val="FFFFFF"/>
                </a:solidFill>
                <a:latin typeface="Arial" panose="020B0604020202020204" pitchFamily="34" charset="0"/>
                <a:cs typeface="Arial" panose="020B0604020202020204" pitchFamily="34" charset="0"/>
                <a:sym typeface="Arial" panose="020B0604020202020204" pitchFamily="34" charset="0"/>
              </a:rPr>
              <a:t>Must support new initiatives. An essential element of this program is the involvement of the top managers down to the workers.</a:t>
            </a:r>
          </a:p>
        </p:txBody>
      </p:sp>
      <p:graphicFrame>
        <p:nvGraphicFramePr>
          <p:cNvPr id="5" name="Diagram 4" descr="A diagram that shows a hierarchy of six workers. One worker on the top row, two in the middle row, and three on the lower level." title="Image of workers">
            <a:extLst/>
          </p:cNvPr>
          <p:cNvGraphicFramePr/>
          <p:nvPr/>
        </p:nvGraphicFramePr>
        <p:xfrm>
          <a:off x="4590286" y="3185399"/>
          <a:ext cx="4141694" cy="23944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idx="4294967295"/>
          </p:nvPr>
        </p:nvSpPr>
        <p:spPr>
          <a:xfrm>
            <a:off x="457200" y="292100"/>
            <a:ext cx="8229600" cy="2032000"/>
          </a:xfrm>
        </p:spPr>
        <p:txBody>
          <a:bodyPr/>
          <a:lstStyle/>
          <a:p>
            <a:pPr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Business-Wide Injury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Prevention</a:t>
            </a:r>
            <a:b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2400" b="1" kern="1200" dirty="0" smtClean="0">
                <a:solidFill>
                  <a:srgbClr val="FFFF00"/>
                </a:solidFill>
                <a:latin typeface="Arial" panose="020B0604020202020204" pitchFamily="34" charset="0"/>
                <a:ea typeface="Arial Black" panose="020B0604020202020204" pitchFamily="34" charset="0"/>
                <a:cs typeface="Arial" panose="020B0604020202020204" pitchFamily="34" charset="0"/>
              </a:rPr>
              <a:t>Company Emphasis:  Communicate &amp; Delegate</a:t>
            </a:r>
            <a:endParaRPr lang="en-US" sz="2400" b="1" dirty="0">
              <a:solidFill>
                <a:srgbClr val="FFFF00"/>
              </a:solidFill>
              <a:latin typeface="Arial" panose="020B0604020202020204" pitchFamily="34" charset="0"/>
              <a:cs typeface="Arial" panose="020B0604020202020204" pitchFamily="34" charset="0"/>
            </a:endParaRPr>
          </a:p>
        </p:txBody>
      </p:sp>
      <p:sp>
        <p:nvSpPr>
          <p:cNvPr id="11268" name="Text Placeholder 2"/>
          <p:cNvSpPr>
            <a:spLocks noGrp="1"/>
          </p:cNvSpPr>
          <p:nvPr>
            <p:ph type="body" idx="4294967295"/>
          </p:nvPr>
        </p:nvSpPr>
        <p:spPr>
          <a:xfrm>
            <a:off x="457200" y="3008313"/>
            <a:ext cx="8229600" cy="3849687"/>
          </a:xfrm>
        </p:spPr>
        <p:txBody>
          <a:bodyPr/>
          <a:lstStyle/>
          <a:p>
            <a:pPr eaLnBrk="1"/>
            <a:r>
              <a:rPr lang="en-US" altLang="en-US" dirty="0" smtClean="0">
                <a:solidFill>
                  <a:schemeClr val="bg1"/>
                </a:solidFill>
                <a:latin typeface="Arial" panose="020B0604020202020204" pitchFamily="34" charset="0"/>
                <a:cs typeface="Arial" panose="020B0604020202020204" pitchFamily="34" charset="0"/>
              </a:rPr>
              <a:t>It is Management’s responsibility to assign responsibilities and control work activities to ensure it is safe.</a:t>
            </a:r>
          </a:p>
        </p:txBody>
      </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p:cNvPr>
          <p:cNvSpPr>
            <a:spLocks noGrp="1"/>
          </p:cNvSpPr>
          <p:nvPr>
            <p:ph type="title" idx="4294967295"/>
          </p:nvPr>
        </p:nvSpPr>
        <p:spPr>
          <a:xfrm>
            <a:off x="457200" y="279400"/>
            <a:ext cx="8229600" cy="1968500"/>
          </a:xfrm>
        </p:spPr>
        <p:txBody>
          <a:bodyPr/>
          <a:lstStyle/>
          <a:p>
            <a:pPr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Business-Wide Injury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Prevention</a:t>
            </a:r>
            <a:b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2400" b="1" kern="1200" dirty="0" smtClean="0">
                <a:solidFill>
                  <a:srgbClr val="FFFF00"/>
                </a:solidFill>
                <a:latin typeface="Arial" panose="020B0604020202020204" pitchFamily="34" charset="0"/>
                <a:ea typeface="Arial Black" panose="020B0604020202020204" pitchFamily="34" charset="0"/>
                <a:cs typeface="Arial" panose="020B0604020202020204" pitchFamily="34" charset="0"/>
              </a:rPr>
              <a:t>Company Emphasis:  Behave Lawfully</a:t>
            </a:r>
            <a:endParaRPr lang="en-US" sz="2400" b="1" dirty="0">
              <a:solidFill>
                <a:srgbClr val="FFFF00"/>
              </a:solidFill>
              <a:latin typeface="Arial" panose="020B0604020202020204" pitchFamily="34" charset="0"/>
              <a:cs typeface="Arial" panose="020B0604020202020204" pitchFamily="34" charset="0"/>
            </a:endParaRPr>
          </a:p>
        </p:txBody>
      </p:sp>
      <p:pic>
        <p:nvPicPr>
          <p:cNvPr id="11268" name="Picture 1" descr="A cartoon image of a state house" title="Image">
            <a:extLst/>
          </p:cNvPr>
          <p:cNvPicPr>
            <a:picLocks noChangeAspect="1" noChangeArrowheads="1"/>
          </p:cNvPicPr>
          <p:nvPr/>
        </p:nvPicPr>
        <p:blipFill>
          <a:blip r:embed="rId3"/>
          <a:srcRect/>
          <a:stretch>
            <a:fillRect/>
          </a:stretch>
        </p:blipFill>
        <p:spPr bwMode="auto">
          <a:xfrm>
            <a:off x="5435600" y="4429125"/>
            <a:ext cx="3578225" cy="227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p:cNvPr>
          <p:cNvSpPr>
            <a:spLocks noGrp="1"/>
          </p:cNvSpPr>
          <p:nvPr>
            <p:ph type="title" idx="4294967295"/>
          </p:nvPr>
        </p:nvSpPr>
        <p:spPr>
          <a:xfrm>
            <a:off x="457200" y="254000"/>
            <a:ext cx="8229600" cy="2200076"/>
          </a:xfrm>
        </p:spPr>
        <p:txBody>
          <a:bodyPr/>
          <a:lstStyle/>
          <a:p>
            <a:pPr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Business-Wide Injury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Prevention</a:t>
            </a:r>
            <a:b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2400" b="1" kern="1200" dirty="0" smtClean="0">
                <a:solidFill>
                  <a:srgbClr val="FFFF00"/>
                </a:solidFill>
                <a:latin typeface="Arial" panose="020B0604020202020204" pitchFamily="34" charset="0"/>
                <a:ea typeface="Arial Black" panose="020B0604020202020204" pitchFamily="34" charset="0"/>
                <a:cs typeface="Arial" panose="020B0604020202020204" pitchFamily="34" charset="0"/>
              </a:rPr>
              <a:t>Prevention &amp; Safety Committee Safety Staff</a:t>
            </a:r>
            <a:endParaRPr lang="en-US" sz="2400" b="1" dirty="0">
              <a:solidFill>
                <a:srgbClr val="FFFF00"/>
              </a:solidFill>
              <a:latin typeface="Arial" panose="020B0604020202020204" pitchFamily="34" charset="0"/>
              <a:cs typeface="Arial" panose="020B0604020202020204" pitchFamily="34" charset="0"/>
            </a:endParaRPr>
          </a:p>
        </p:txBody>
      </p:sp>
      <p:sp>
        <p:nvSpPr>
          <p:cNvPr id="15364" name="Text Placeholder 5"/>
          <p:cNvSpPr>
            <a:spLocks noGrp="1"/>
          </p:cNvSpPr>
          <p:nvPr>
            <p:ph type="body" idx="4294967295"/>
          </p:nvPr>
        </p:nvSpPr>
        <p:spPr>
          <a:xfrm>
            <a:off x="457200" y="2576513"/>
            <a:ext cx="8229600" cy="4281487"/>
          </a:xfrm>
        </p:spPr>
        <p:txBody>
          <a:bodyPr/>
          <a:lstStyle/>
          <a:p>
            <a:pPr eaLnBrk="1"/>
            <a:r>
              <a:rPr lang="en-US" altLang="en-US" dirty="0" smtClean="0">
                <a:solidFill>
                  <a:schemeClr val="bg1"/>
                </a:solidFill>
                <a:latin typeface="Arial" panose="020B0604020202020204" pitchFamily="34" charset="0"/>
                <a:cs typeface="Arial" panose="020B0604020202020204" pitchFamily="34" charset="0"/>
              </a:rPr>
              <a:t>As in any management position, the job description, the goals and objectives, the performance measures and the evaluations should tell accurately describe the job.</a:t>
            </a:r>
          </a:p>
        </p:txBody>
      </p:sp>
      <p:pic>
        <p:nvPicPr>
          <p:cNvPr id="3" name="Picture 2" descr="An silhouette of five people standing" title="image">
            <a:extLst/>
          </p:cNvPr>
          <p:cNvPicPr>
            <a:picLocks noChangeAspect="1"/>
          </p:cNvPicPr>
          <p:nvPr/>
        </p:nvPicPr>
        <p:blipFill>
          <a:blip r:embed="rId3" cstate="email">
            <a:duotone>
              <a:schemeClr val="accent3">
                <a:shade val="45000"/>
                <a:satMod val="135000"/>
              </a:schemeClr>
              <a:prstClr val="white"/>
            </a:duotone>
            <a:extLst>
              <a:ext uri="{28A0092B-C50C-407E-A947-70E740481C1C}">
                <a14:useLocalDpi xmlns:a14="http://schemas.microsoft.com/office/drawing/2010/main"/>
              </a:ext>
            </a:extLst>
          </a:blip>
          <a:stretch>
            <a:fillRect/>
          </a:stretch>
        </p:blipFill>
        <p:spPr>
          <a:xfrm>
            <a:off x="5088835" y="3927081"/>
            <a:ext cx="4613964" cy="3053356"/>
          </a:xfrm>
          <a:prstGeom prst="rect">
            <a:avLst/>
          </a:prstGeom>
        </p:spPr>
      </p:pic>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p:cNvPr>
          <p:cNvSpPr>
            <a:spLocks noGrp="1"/>
          </p:cNvSpPr>
          <p:nvPr>
            <p:ph type="title" idx="4294967295"/>
          </p:nvPr>
        </p:nvSpPr>
        <p:spPr>
          <a:xfrm>
            <a:off x="457200" y="254000"/>
            <a:ext cx="8229600" cy="3086100"/>
          </a:xfrm>
        </p:spPr>
        <p:txBody>
          <a:bodyPr/>
          <a:lstStyle/>
          <a:p>
            <a:pPr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Business-Wide Injury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Prevention</a:t>
            </a:r>
            <a:b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2400" b="1" kern="1200" dirty="0" smtClean="0">
                <a:solidFill>
                  <a:srgbClr val="FFFF00"/>
                </a:solidFill>
                <a:latin typeface="Arial" panose="020B0604020202020204" pitchFamily="34" charset="0"/>
                <a:ea typeface="Arial Black" panose="020B0604020202020204" pitchFamily="34" charset="0"/>
                <a:cs typeface="Arial" panose="020B0604020202020204" pitchFamily="34" charset="0"/>
              </a:rPr>
              <a:t>Prevention &amp; Safety Committee Safety Staff Best Serves the Organization If:</a:t>
            </a:r>
            <a:endParaRPr lang="en-US" sz="2400" b="1" dirty="0">
              <a:solidFill>
                <a:srgbClr val="FFFF00"/>
              </a:solidFill>
              <a:latin typeface="Arial" panose="020B0604020202020204" pitchFamily="34" charset="0"/>
              <a:cs typeface="Arial" panose="020B0604020202020204" pitchFamily="34" charset="0"/>
            </a:endParaRPr>
          </a:p>
        </p:txBody>
      </p:sp>
      <p:sp>
        <p:nvSpPr>
          <p:cNvPr id="17412" name="Shape 252"/>
          <p:cNvSpPr>
            <a:spLocks noChangeArrowheads="1"/>
          </p:cNvSpPr>
          <p:nvPr/>
        </p:nvSpPr>
        <p:spPr bwMode="auto">
          <a:xfrm>
            <a:off x="457200" y="3584575"/>
            <a:ext cx="2365375" cy="23606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45718" tIns="45718" rIns="45718" bIns="45718">
            <a:spAutoFit/>
          </a:bodyPr>
          <a:lstStyle>
            <a:lvl1pPr>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1pPr>
            <a:lvl2pPr marL="742950" indent="-2857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2pPr>
            <a:lvl3pPr marL="11430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3pPr>
            <a:lvl4pPr marL="16002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4pPr>
            <a:lvl5pPr marL="20574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9pPr>
          </a:lstStyle>
          <a:p>
            <a:pPr algn="ctr" eaLnBrk="1">
              <a:lnSpc>
                <a:spcPct val="70000"/>
              </a:lnSpc>
            </a:pPr>
            <a:endParaRPr lang="en-US" altLang="en-US" sz="3000" b="1" dirty="0">
              <a:solidFill>
                <a:schemeClr val="tx1"/>
              </a:solidFill>
              <a:latin typeface="Arial" panose="020B0604020202020204" pitchFamily="34" charset="0"/>
              <a:cs typeface="Arial" panose="020B0604020202020204" pitchFamily="34" charset="0"/>
              <a:sym typeface="Arial Black" panose="020B0A04020102020204" pitchFamily="34" charset="0"/>
            </a:endParaRPr>
          </a:p>
          <a:p>
            <a:pPr algn="ctr" eaLnBrk="1">
              <a:lnSpc>
                <a:spcPct val="70000"/>
              </a:lnSpc>
            </a:pPr>
            <a:r>
              <a:rPr lang="en-US" altLang="en-US" sz="3000" b="1" dirty="0">
                <a:solidFill>
                  <a:schemeClr val="tx1"/>
                </a:solidFill>
                <a:latin typeface="Arial" panose="020B0604020202020204" pitchFamily="34" charset="0"/>
                <a:cs typeface="Arial" panose="020B0604020202020204" pitchFamily="34" charset="0"/>
                <a:sym typeface="Arial Black" panose="020B0A04020102020204" pitchFamily="34" charset="0"/>
              </a:rPr>
              <a:t>Reports directly to the President</a:t>
            </a:r>
          </a:p>
          <a:p>
            <a:pPr algn="ctr" eaLnBrk="1">
              <a:lnSpc>
                <a:spcPct val="70000"/>
              </a:lnSpc>
            </a:pPr>
            <a:endParaRPr lang="en-US" altLang="en-US" sz="3000" b="1" dirty="0">
              <a:solidFill>
                <a:schemeClr val="tx1"/>
              </a:solidFill>
              <a:latin typeface="Arial" panose="020B0604020202020204" pitchFamily="34" charset="0"/>
              <a:cs typeface="Arial" panose="020B0604020202020204" pitchFamily="34" charset="0"/>
              <a:sym typeface="Arial Black" panose="020B0A04020102020204" pitchFamily="34" charset="0"/>
            </a:endParaRPr>
          </a:p>
          <a:p>
            <a:pPr algn="ctr" eaLnBrk="1">
              <a:lnSpc>
                <a:spcPct val="70000"/>
              </a:lnSpc>
            </a:pPr>
            <a:endParaRPr lang="en-US" altLang="en-US" sz="3000" b="1" dirty="0">
              <a:solidFill>
                <a:schemeClr val="tx1"/>
              </a:solidFill>
              <a:latin typeface="Arial" panose="020B0604020202020204" pitchFamily="34" charset="0"/>
              <a:cs typeface="Arial" panose="020B0604020202020204" pitchFamily="34" charset="0"/>
              <a:sym typeface="Arial Black" panose="020B0A04020102020204" pitchFamily="34" charset="0"/>
            </a:endParaRPr>
          </a:p>
        </p:txBody>
      </p:sp>
      <p:sp>
        <p:nvSpPr>
          <p:cNvPr id="17413" name="Shape 253"/>
          <p:cNvSpPr>
            <a:spLocks noChangeArrowheads="1"/>
          </p:cNvSpPr>
          <p:nvPr/>
        </p:nvSpPr>
        <p:spPr bwMode="auto">
          <a:xfrm>
            <a:off x="2822575" y="3563938"/>
            <a:ext cx="2611438" cy="238125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45718" tIns="45718" rIns="45718" bIns="45718">
            <a:spAutoFit/>
          </a:bodyPr>
          <a:lstStyle>
            <a:lvl1pPr>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1pPr>
            <a:lvl2pPr marL="742950" indent="-2857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2pPr>
            <a:lvl3pPr marL="11430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3pPr>
            <a:lvl4pPr marL="16002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4pPr>
            <a:lvl5pPr marL="20574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9pPr>
          </a:lstStyle>
          <a:p>
            <a:pPr algn="ctr" eaLnBrk="1">
              <a:lnSpc>
                <a:spcPct val="70000"/>
              </a:lnSpc>
            </a:pPr>
            <a:endParaRPr lang="en-US" altLang="en-US" sz="3000" b="1" dirty="0">
              <a:solidFill>
                <a:schemeClr val="tx1"/>
              </a:solidFill>
              <a:latin typeface="Arial" panose="020B0604020202020204" pitchFamily="34" charset="0"/>
              <a:cs typeface="Arial" panose="020B0604020202020204" pitchFamily="34" charset="0"/>
              <a:sym typeface="Arial Black" panose="020B0A04020102020204" pitchFamily="34" charset="0"/>
            </a:endParaRPr>
          </a:p>
          <a:p>
            <a:pPr algn="ctr" eaLnBrk="1">
              <a:lnSpc>
                <a:spcPct val="70000"/>
              </a:lnSpc>
            </a:pPr>
            <a:r>
              <a:rPr lang="en-US" altLang="en-US" sz="3000" b="1" dirty="0">
                <a:solidFill>
                  <a:schemeClr val="tx1"/>
                </a:solidFill>
                <a:latin typeface="Arial" panose="020B0604020202020204" pitchFamily="34" charset="0"/>
                <a:cs typeface="Arial" panose="020B0604020202020204" pitchFamily="34" charset="0"/>
                <a:sym typeface="Arial Black" panose="020B0A04020102020204" pitchFamily="34" charset="0"/>
              </a:rPr>
              <a:t>Accountable for determining the “State of the Program”</a:t>
            </a:r>
          </a:p>
          <a:p>
            <a:pPr algn="ctr" eaLnBrk="1">
              <a:lnSpc>
                <a:spcPct val="70000"/>
              </a:lnSpc>
            </a:pPr>
            <a:endParaRPr lang="en-US" altLang="en-US" sz="3000" b="1" dirty="0">
              <a:solidFill>
                <a:schemeClr val="tx1"/>
              </a:solidFill>
              <a:latin typeface="Arial" panose="020B0604020202020204" pitchFamily="34" charset="0"/>
              <a:cs typeface="Arial" panose="020B0604020202020204" pitchFamily="34" charset="0"/>
              <a:sym typeface="Arial Black" panose="020B0A04020102020204" pitchFamily="34" charset="0"/>
            </a:endParaRPr>
          </a:p>
        </p:txBody>
      </p:sp>
      <p:sp>
        <p:nvSpPr>
          <p:cNvPr id="17414" name="Shape 254"/>
          <p:cNvSpPr>
            <a:spLocks noChangeArrowheads="1"/>
          </p:cNvSpPr>
          <p:nvPr/>
        </p:nvSpPr>
        <p:spPr bwMode="auto">
          <a:xfrm>
            <a:off x="5434013" y="3563938"/>
            <a:ext cx="3563937" cy="23606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45718" tIns="45718" rIns="45718" bIns="45718">
            <a:spAutoFit/>
          </a:bodyPr>
          <a:lstStyle>
            <a:lvl1pPr>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1pPr>
            <a:lvl2pPr marL="742950" indent="-2857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2pPr>
            <a:lvl3pPr marL="11430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3pPr>
            <a:lvl4pPr marL="16002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4pPr>
            <a:lvl5pPr marL="20574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9pPr>
          </a:lstStyle>
          <a:p>
            <a:pPr algn="ctr" eaLnBrk="1">
              <a:lnSpc>
                <a:spcPct val="70000"/>
              </a:lnSpc>
            </a:pPr>
            <a:endParaRPr lang="en-US" altLang="en-US" sz="3000" b="1" dirty="0">
              <a:solidFill>
                <a:schemeClr val="tx1"/>
              </a:solidFill>
              <a:latin typeface="Arial" panose="020B0604020202020204" pitchFamily="34" charset="0"/>
              <a:cs typeface="Arial" panose="020B0604020202020204" pitchFamily="34" charset="0"/>
              <a:sym typeface="Arial Black" panose="020B0A04020102020204" pitchFamily="34" charset="0"/>
            </a:endParaRPr>
          </a:p>
          <a:p>
            <a:pPr algn="ctr" eaLnBrk="1">
              <a:lnSpc>
                <a:spcPct val="70000"/>
              </a:lnSpc>
            </a:pPr>
            <a:r>
              <a:rPr lang="en-US" altLang="en-US" sz="3000" b="1" dirty="0">
                <a:solidFill>
                  <a:schemeClr val="tx1"/>
                </a:solidFill>
                <a:latin typeface="Arial" panose="020B0604020202020204" pitchFamily="34" charset="0"/>
                <a:cs typeface="Arial" panose="020B0604020202020204" pitchFamily="34" charset="0"/>
                <a:sym typeface="Arial Black" panose="020B0A04020102020204" pitchFamily="34" charset="0"/>
              </a:rPr>
              <a:t>Consults for other managers, department heads, supervisors and lead persons</a:t>
            </a:r>
          </a:p>
          <a:p>
            <a:pPr algn="ctr" eaLnBrk="1">
              <a:lnSpc>
                <a:spcPct val="70000"/>
              </a:lnSpc>
            </a:pPr>
            <a:endParaRPr lang="en-US" altLang="en-US" sz="3000" b="1" dirty="0">
              <a:solidFill>
                <a:schemeClr val="tx1"/>
              </a:solidFill>
              <a:latin typeface="Arial" panose="020B0604020202020204" pitchFamily="34" charset="0"/>
              <a:cs typeface="Arial" panose="020B0604020202020204" pitchFamily="34" charset="0"/>
              <a:sym typeface="Arial Black" panose="020B0A04020102020204" pitchFamily="34" charset="0"/>
            </a:endParaRPr>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idx="4294967295"/>
          </p:nvPr>
        </p:nvSpPr>
        <p:spPr>
          <a:xfrm>
            <a:off x="457200" y="368300"/>
            <a:ext cx="8229600" cy="2120900"/>
          </a:xfrm>
        </p:spPr>
        <p:txBody>
          <a:bodyPr/>
          <a:lstStyle/>
          <a:p>
            <a:pPr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Business-Wide Injury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Prevention</a:t>
            </a:r>
            <a:b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2400" b="1" kern="1200" dirty="0" smtClean="0">
                <a:solidFill>
                  <a:srgbClr val="FFFF00"/>
                </a:solidFill>
                <a:latin typeface="Arial" panose="020B0604020202020204" pitchFamily="34" charset="0"/>
                <a:ea typeface="Arial Black" panose="020B0604020202020204" pitchFamily="34" charset="0"/>
                <a:cs typeface="Arial" panose="020B0604020202020204" pitchFamily="34" charset="0"/>
              </a:rPr>
              <a:t>Prevention &amp; Safety Committee Safety Staff Should:</a:t>
            </a:r>
            <a:endParaRPr lang="en-US" sz="2400" b="1" dirty="0">
              <a:solidFill>
                <a:srgbClr val="FFFF00"/>
              </a:solidFill>
              <a:latin typeface="Arial" panose="020B0604020202020204" pitchFamily="34" charset="0"/>
              <a:cs typeface="Arial" panose="020B0604020202020204" pitchFamily="34" charset="0"/>
            </a:endParaRPr>
          </a:p>
        </p:txBody>
      </p:sp>
      <p:sp>
        <p:nvSpPr>
          <p:cNvPr id="19460" name="Shape 268"/>
          <p:cNvSpPr>
            <a:spLocks noChangeArrowheads="1"/>
          </p:cNvSpPr>
          <p:nvPr/>
        </p:nvSpPr>
        <p:spPr bwMode="auto">
          <a:xfrm>
            <a:off x="-6350" y="3598863"/>
            <a:ext cx="3128963" cy="216852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45718" tIns="45718" rIns="45718" bIns="45718">
            <a:spAutoFit/>
          </a:bodyPr>
          <a:lstStyle>
            <a:lvl1pPr>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1pPr>
            <a:lvl2pPr marL="742950" indent="-2857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2pPr>
            <a:lvl3pPr marL="11430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3pPr>
            <a:lvl4pPr marL="16002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4pPr>
            <a:lvl5pPr marL="20574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9pPr>
          </a:lstStyle>
          <a:p>
            <a:pPr algn="ctr" eaLnBrk="1">
              <a:lnSpc>
                <a:spcPct val="70000"/>
              </a:lnSpc>
            </a:pPr>
            <a:endParaRPr lang="en-US" altLang="en-US" sz="3200" b="1" dirty="0">
              <a:solidFill>
                <a:schemeClr val="tx1"/>
              </a:solidFill>
              <a:latin typeface="Arial" panose="020B0604020202020204" pitchFamily="34" charset="0"/>
              <a:cs typeface="Arial" panose="020B0604020202020204" pitchFamily="34" charset="0"/>
              <a:sym typeface="Arial Black" panose="020B0A04020102020204" pitchFamily="34" charset="0"/>
            </a:endParaRPr>
          </a:p>
          <a:p>
            <a:pPr algn="ctr" eaLnBrk="1">
              <a:lnSpc>
                <a:spcPct val="70000"/>
              </a:lnSpc>
            </a:pPr>
            <a:r>
              <a:rPr lang="en-US" altLang="en-US" sz="3200" b="1" dirty="0">
                <a:solidFill>
                  <a:schemeClr val="tx1"/>
                </a:solidFill>
                <a:latin typeface="Arial" panose="020B0604020202020204" pitchFamily="34" charset="0"/>
                <a:cs typeface="Arial" panose="020B0604020202020204" pitchFamily="34" charset="0"/>
                <a:sym typeface="Arial Black" panose="020B0A04020102020204" pitchFamily="34" charset="0"/>
              </a:rPr>
              <a:t>Review and evaluate performance measures</a:t>
            </a:r>
          </a:p>
          <a:p>
            <a:pPr algn="ctr" eaLnBrk="1">
              <a:lnSpc>
                <a:spcPct val="70000"/>
              </a:lnSpc>
            </a:pPr>
            <a:endParaRPr lang="en-US" altLang="en-US" sz="3200" b="1" dirty="0">
              <a:solidFill>
                <a:schemeClr val="tx1"/>
              </a:solidFill>
              <a:latin typeface="Arial" panose="020B0604020202020204" pitchFamily="34" charset="0"/>
              <a:cs typeface="Arial" panose="020B0604020202020204" pitchFamily="34" charset="0"/>
              <a:sym typeface="Arial Black" panose="020B0A04020102020204" pitchFamily="34" charset="0"/>
            </a:endParaRPr>
          </a:p>
        </p:txBody>
      </p:sp>
      <p:sp>
        <p:nvSpPr>
          <p:cNvPr id="19461" name="Shape 265"/>
          <p:cNvSpPr>
            <a:spLocks noChangeArrowheads="1"/>
          </p:cNvSpPr>
          <p:nvPr/>
        </p:nvSpPr>
        <p:spPr bwMode="auto">
          <a:xfrm>
            <a:off x="3122613" y="3598863"/>
            <a:ext cx="3130550" cy="21685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45718" tIns="45718" rIns="45718" bIns="45718">
            <a:spAutoFit/>
          </a:bodyPr>
          <a:lstStyle>
            <a:lvl1pPr>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1pPr>
            <a:lvl2pPr marL="742950" indent="-2857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2pPr>
            <a:lvl3pPr marL="11430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3pPr>
            <a:lvl4pPr marL="16002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4pPr>
            <a:lvl5pPr marL="20574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9pPr>
          </a:lstStyle>
          <a:p>
            <a:pPr algn="ctr" eaLnBrk="1">
              <a:lnSpc>
                <a:spcPct val="70000"/>
              </a:lnSpc>
            </a:pPr>
            <a:endParaRPr lang="en-US" altLang="en-US" sz="3200" b="1" dirty="0">
              <a:solidFill>
                <a:schemeClr val="tx1"/>
              </a:solidFill>
              <a:latin typeface="Arial" panose="020B0604020202020204" pitchFamily="34" charset="0"/>
              <a:cs typeface="Arial" panose="020B0604020202020204" pitchFamily="34" charset="0"/>
              <a:sym typeface="Arial Black" panose="020B0A04020102020204" pitchFamily="34" charset="0"/>
            </a:endParaRPr>
          </a:p>
          <a:p>
            <a:pPr algn="ctr" eaLnBrk="1">
              <a:lnSpc>
                <a:spcPct val="70000"/>
              </a:lnSpc>
            </a:pPr>
            <a:r>
              <a:rPr lang="en-US" altLang="en-US" sz="3200" b="1" dirty="0">
                <a:solidFill>
                  <a:schemeClr val="tx1"/>
                </a:solidFill>
                <a:latin typeface="Arial" panose="020B0604020202020204" pitchFamily="34" charset="0"/>
                <a:cs typeface="Arial" panose="020B0604020202020204" pitchFamily="34" charset="0"/>
                <a:sym typeface="Arial Black" panose="020B0A04020102020204" pitchFamily="34" charset="0"/>
              </a:rPr>
              <a:t>Analyze effectiveness, compliance with regulations </a:t>
            </a:r>
          </a:p>
        </p:txBody>
      </p:sp>
      <p:sp>
        <p:nvSpPr>
          <p:cNvPr id="19462" name="Shape 266"/>
          <p:cNvSpPr>
            <a:spLocks noChangeArrowheads="1"/>
          </p:cNvSpPr>
          <p:nvPr/>
        </p:nvSpPr>
        <p:spPr bwMode="auto">
          <a:xfrm>
            <a:off x="6251575" y="3598863"/>
            <a:ext cx="2652713" cy="21685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45718" tIns="45718" rIns="45718" bIns="45718">
            <a:spAutoFit/>
          </a:bodyPr>
          <a:lstStyle>
            <a:lvl1pPr>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1pPr>
            <a:lvl2pPr marL="742950" indent="-28575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2pPr>
            <a:lvl3pPr marL="11430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3pPr>
            <a:lvl4pPr marL="16002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4pPr>
            <a:lvl5pPr marL="2057400" indent="-228600">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Calibri" panose="020F0502020204030204" pitchFamily="34" charset="0"/>
              </a:defRPr>
            </a:lvl9pPr>
          </a:lstStyle>
          <a:p>
            <a:pPr algn="ctr" eaLnBrk="1">
              <a:lnSpc>
                <a:spcPct val="70000"/>
              </a:lnSpc>
            </a:pPr>
            <a:endParaRPr lang="en-US" altLang="en-US" sz="3200" b="1" dirty="0">
              <a:solidFill>
                <a:schemeClr val="tx1"/>
              </a:solidFill>
              <a:latin typeface="Arial" panose="020B0604020202020204" pitchFamily="34" charset="0"/>
              <a:cs typeface="Arial" panose="020B0604020202020204" pitchFamily="34" charset="0"/>
              <a:sym typeface="Arial Black" panose="020B0A04020102020204" pitchFamily="34" charset="0"/>
            </a:endParaRPr>
          </a:p>
          <a:p>
            <a:pPr algn="ctr" eaLnBrk="1">
              <a:lnSpc>
                <a:spcPct val="70000"/>
              </a:lnSpc>
            </a:pPr>
            <a:r>
              <a:rPr lang="en-US" altLang="en-US" sz="3200" b="1" dirty="0">
                <a:solidFill>
                  <a:schemeClr val="tx1"/>
                </a:solidFill>
                <a:latin typeface="Arial" panose="020B0604020202020204" pitchFamily="34" charset="0"/>
                <a:cs typeface="Arial" panose="020B0604020202020204" pitchFamily="34" charset="0"/>
                <a:sym typeface="Arial Black" panose="020B0A04020102020204" pitchFamily="34" charset="0"/>
              </a:rPr>
              <a:t>Initiate efforts to improve safety</a:t>
            </a:r>
          </a:p>
          <a:p>
            <a:pPr algn="ctr" eaLnBrk="1">
              <a:lnSpc>
                <a:spcPct val="70000"/>
              </a:lnSpc>
            </a:pPr>
            <a:endParaRPr lang="en-US" altLang="en-US" sz="3200" b="1" dirty="0">
              <a:solidFill>
                <a:schemeClr val="tx1"/>
              </a:solidFill>
              <a:latin typeface="Arial" panose="020B0604020202020204" pitchFamily="34" charset="0"/>
              <a:cs typeface="Arial" panose="020B0604020202020204" pitchFamily="34" charset="0"/>
              <a:sym typeface="Arial Black" panose="020B0A04020102020204" pitchFamily="34" charset="0"/>
            </a:endParaRPr>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BIA wo ">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BIA wo " id="{7285124B-5878-F642-BA53-2F6CC0380D2F}" vid="{5A5097CB-E792-0247-A718-603EFEED6403}"/>
    </a:ext>
  </a:ext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BIA wo </Template>
  <TotalTime>0</TotalTime>
  <Words>1005</Words>
  <Application>Microsoft Office PowerPoint</Application>
  <PresentationFormat>On-screen Show (4:3)</PresentationFormat>
  <Paragraphs>133</Paragraphs>
  <Slides>24</Slides>
  <Notes>24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Arial Black</vt:lpstr>
      <vt:lpstr>Arial Hebrew</vt:lpstr>
      <vt:lpstr>Calibri</vt:lpstr>
      <vt:lpstr>Calibri Light</vt:lpstr>
      <vt:lpstr>Helvetica</vt:lpstr>
      <vt:lpstr>Tahoma</vt:lpstr>
      <vt:lpstr>BIA wo </vt:lpstr>
      <vt:lpstr>Leadership Commitment to Operational Safety</vt:lpstr>
      <vt:lpstr>Overview</vt:lpstr>
      <vt:lpstr>Business-Wide Injury Prevention</vt:lpstr>
      <vt:lpstr>Business-Wide Injury Prevention  Company Emphasis:  Management</vt:lpstr>
      <vt:lpstr>Business-Wide Injury Prevention  Company Emphasis:  Communicate &amp; Delegate</vt:lpstr>
      <vt:lpstr>Business-Wide Injury Prevention  Company Emphasis:  Behave Lawfully</vt:lpstr>
      <vt:lpstr>Business-Wide Injury Prevention  Prevention &amp; Safety Committee Safety Staff</vt:lpstr>
      <vt:lpstr>Business-Wide Injury Prevention  Prevention &amp; Safety Committee Safety Staff Best Serves the Organization If:</vt:lpstr>
      <vt:lpstr>Business-Wide Injury Prevention  Prevention &amp; Safety Committee Safety Staff Should:</vt:lpstr>
      <vt:lpstr>Business-Wide Injury  Prevention</vt:lpstr>
      <vt:lpstr>Business-Wide Injury Prevention </vt:lpstr>
      <vt:lpstr>Business-Wide Injury Prevention  Prevention &amp; Safety Committee Safety Staff Small Business Considerations</vt:lpstr>
      <vt:lpstr>Business-Wide Injury Prevention  Prevention &amp; Safety Committee Safety Staff: Collateral Duty Considerations</vt:lpstr>
      <vt:lpstr>Business-Wide Injury   Prevention</vt:lpstr>
      <vt:lpstr>Business-Wide Injury Prevention  </vt:lpstr>
      <vt:lpstr>Safety Considerations </vt:lpstr>
      <vt:lpstr>Safety Considerations  Who is Responsible?  Designing a Safety Program </vt:lpstr>
      <vt:lpstr>Safety Considerations  Safety Plan Policies &amp; Procedures </vt:lpstr>
      <vt:lpstr>Safety Considerations  </vt:lpstr>
      <vt:lpstr>Safety Considerations  Excuses </vt:lpstr>
      <vt:lpstr>Bottom Line</vt:lpstr>
      <vt:lpstr>Bottom Line  Things to Consider</vt:lpstr>
      <vt:lpstr>Questions? </vt:lpstr>
      <vt:lpstr>OSHA Disclaimer</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modified xsi:type="dcterms:W3CDTF">2018-07-16T18:53:49Z</dcterms:modified>
  <cp:category/>
</cp:coreProperties>
</file>