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3.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4.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5.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6.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7.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8.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1"/>
  </p:sldMasterIdLst>
  <p:notesMasterIdLst>
    <p:notesMasterId r:id="rId33"/>
  </p:notesMasterIdLst>
  <p:sldIdLst>
    <p:sldId id="314" r:id="rId2"/>
    <p:sldId id="342" r:id="rId3"/>
    <p:sldId id="316" r:id="rId4"/>
    <p:sldId id="344" r:id="rId5"/>
    <p:sldId id="343" r:id="rId6"/>
    <p:sldId id="317" r:id="rId7"/>
    <p:sldId id="345" r:id="rId8"/>
    <p:sldId id="318" r:id="rId9"/>
    <p:sldId id="323" r:id="rId10"/>
    <p:sldId id="346" r:id="rId11"/>
    <p:sldId id="325" r:id="rId12"/>
    <p:sldId id="326" r:id="rId13"/>
    <p:sldId id="347" r:id="rId14"/>
    <p:sldId id="327" r:id="rId15"/>
    <p:sldId id="328" r:id="rId16"/>
    <p:sldId id="329" r:id="rId17"/>
    <p:sldId id="330" r:id="rId18"/>
    <p:sldId id="348" r:id="rId19"/>
    <p:sldId id="349" r:id="rId20"/>
    <p:sldId id="350" r:id="rId21"/>
    <p:sldId id="351" r:id="rId22"/>
    <p:sldId id="352" r:id="rId23"/>
    <p:sldId id="353" r:id="rId24"/>
    <p:sldId id="354" r:id="rId25"/>
    <p:sldId id="355" r:id="rId26"/>
    <p:sldId id="356" r:id="rId27"/>
    <p:sldId id="357" r:id="rId28"/>
    <p:sldId id="359" r:id="rId29"/>
    <p:sldId id="360" r:id="rId30"/>
    <p:sldId id="358" r:id="rId31"/>
    <p:sldId id="361"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1pPr>
    <a:lvl2pPr indent="4572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2pPr>
    <a:lvl3pPr indent="9144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3pPr>
    <a:lvl4pPr indent="13716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4pPr>
    <a:lvl5pPr indent="18288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5pPr>
    <a:lvl6pPr marL="22860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6pPr>
    <a:lvl7pPr marL="27432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7pPr>
    <a:lvl8pPr marL="32004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8pPr>
    <a:lvl9pPr marL="36576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60E"/>
    <a:srgbClr val="FF7031"/>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48"/>
    <p:restoredTop sz="86450" autoAdjust="0"/>
  </p:normalViewPr>
  <p:slideViewPr>
    <p:cSldViewPr snapToGrid="0" snapToObjects="1">
      <p:cViewPr varScale="1">
        <p:scale>
          <a:sx n="99" d="100"/>
          <a:sy n="99" d="100"/>
        </p:scale>
        <p:origin x="1746" y="90"/>
      </p:cViewPr>
      <p:guideLst>
        <p:guide orient="horz" pos="2160"/>
        <p:guide pos="2880"/>
      </p:guideLst>
    </p:cSldViewPr>
  </p:slideViewPr>
  <p:outlineViewPr>
    <p:cViewPr>
      <p:scale>
        <a:sx n="33" d="100"/>
        <a:sy n="33" d="100"/>
      </p:scale>
      <p:origin x="0" y="-292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CA7BB5-ACC3-A244-93DE-58647091C9A4}" type="doc">
      <dgm:prSet loTypeId="urn:microsoft.com/office/officeart/2005/8/layout/vList2" loCatId="" qsTypeId="urn:microsoft.com/office/officeart/2005/8/quickstyle/simple2" qsCatId="simple" csTypeId="urn:microsoft.com/office/officeart/2005/8/colors/accent3_3" csCatId="accent3" phldr="1"/>
      <dgm:spPr/>
      <dgm:t>
        <a:bodyPr/>
        <a:lstStyle/>
        <a:p>
          <a:endParaRPr lang="en-US"/>
        </a:p>
      </dgm:t>
    </dgm:pt>
    <dgm:pt modelId="{D85B42CC-7121-B04A-8845-61E0F6BB6460}">
      <dgm:prSet/>
      <dgm:spPr/>
      <dgm:t>
        <a:bodyPr/>
        <a:lstStyle/>
        <a:p>
          <a:pPr rtl="0"/>
          <a:r>
            <a:rPr lang="en-US" b="1" i="0" baseline="0" dirty="0">
              <a:solidFill>
                <a:sysClr val="windowText" lastClr="000000"/>
              </a:solidFill>
            </a:rPr>
            <a:t>Prevent injuries &amp; Illnesses</a:t>
          </a:r>
          <a:endParaRPr lang="en-US" b="1" dirty="0">
            <a:solidFill>
              <a:sysClr val="windowText" lastClr="000000"/>
            </a:solidFill>
          </a:endParaRPr>
        </a:p>
      </dgm:t>
      <dgm:extLst>
        <a:ext uri="{E40237B7-FDA0-4F09-8148-C483321AD2D9}">
          <dgm14:cNvPr xmlns:dgm14="http://schemas.microsoft.com/office/drawing/2010/diagram" id="0" name="" descr="Seven grey boxes" title="Smart Art graphic that shows a list"/>
        </a:ext>
      </dgm:extLst>
    </dgm:pt>
    <dgm:pt modelId="{E5BBC048-801C-0241-A3CC-AAEF3629EF77}" type="parTrans" cxnId="{05AB1A96-90ED-C74F-AD8C-31ED07265A9B}">
      <dgm:prSet/>
      <dgm:spPr/>
      <dgm:t>
        <a:bodyPr/>
        <a:lstStyle/>
        <a:p>
          <a:endParaRPr lang="en-US" b="1"/>
        </a:p>
      </dgm:t>
    </dgm:pt>
    <dgm:pt modelId="{2907AE7B-06A3-1046-872E-C2F063611DAC}" type="sibTrans" cxnId="{05AB1A96-90ED-C74F-AD8C-31ED07265A9B}">
      <dgm:prSet/>
      <dgm:spPr/>
      <dgm:t>
        <a:bodyPr/>
        <a:lstStyle/>
        <a:p>
          <a:endParaRPr lang="en-US" b="1"/>
        </a:p>
      </dgm:t>
    </dgm:pt>
    <dgm:pt modelId="{FD5E0282-3EEF-C14C-BB3E-CE2601ADAECF}">
      <dgm:prSet/>
      <dgm:spPr/>
      <dgm:t>
        <a:bodyPr/>
        <a:lstStyle/>
        <a:p>
          <a:pPr rtl="0"/>
          <a:r>
            <a:rPr lang="en-US" b="1" i="0" baseline="0" dirty="0">
              <a:solidFill>
                <a:sysClr val="windowText" lastClr="000000"/>
              </a:solidFill>
            </a:rPr>
            <a:t>Save Lives</a:t>
          </a:r>
          <a:endParaRPr lang="en-US" b="1" dirty="0">
            <a:solidFill>
              <a:sysClr val="windowText" lastClr="000000"/>
            </a:solidFill>
          </a:endParaRPr>
        </a:p>
      </dgm:t>
      <dgm:extLst>
        <a:ext uri="{E40237B7-FDA0-4F09-8148-C483321AD2D9}">
          <dgm14:cNvPr xmlns:dgm14="http://schemas.microsoft.com/office/drawing/2010/diagram" id="0" name="" descr="Seven grey boxes" title="Smart Art graphic that shows a list"/>
        </a:ext>
      </dgm:extLst>
    </dgm:pt>
    <dgm:pt modelId="{9A98F34B-8A8D-3E46-BA8D-94036AA95512}" type="parTrans" cxnId="{9DDDEB15-7965-354D-8B20-00022B7C9CF8}">
      <dgm:prSet/>
      <dgm:spPr/>
      <dgm:t>
        <a:bodyPr/>
        <a:lstStyle/>
        <a:p>
          <a:endParaRPr lang="en-US" b="1"/>
        </a:p>
      </dgm:t>
    </dgm:pt>
    <dgm:pt modelId="{E338FA72-64F3-A244-8196-8A93DB0000CF}" type="sibTrans" cxnId="{9DDDEB15-7965-354D-8B20-00022B7C9CF8}">
      <dgm:prSet/>
      <dgm:spPr/>
      <dgm:t>
        <a:bodyPr/>
        <a:lstStyle/>
        <a:p>
          <a:endParaRPr lang="en-US" b="1"/>
        </a:p>
      </dgm:t>
    </dgm:pt>
    <dgm:pt modelId="{9DFE7430-1C5A-6744-BFF1-DBD932F9681E}">
      <dgm:prSet/>
      <dgm:spPr/>
      <dgm:t>
        <a:bodyPr/>
        <a:lstStyle/>
        <a:p>
          <a:pPr rtl="0"/>
          <a:r>
            <a:rPr lang="en-US" b="1" i="0" baseline="0" dirty="0">
              <a:solidFill>
                <a:sysClr val="windowText" lastClr="000000"/>
              </a:solidFill>
            </a:rPr>
            <a:t>Save money</a:t>
          </a:r>
          <a:endParaRPr lang="en-US" b="1" dirty="0">
            <a:solidFill>
              <a:sysClr val="windowText" lastClr="000000"/>
            </a:solidFill>
          </a:endParaRPr>
        </a:p>
      </dgm:t>
      <dgm:extLst>
        <a:ext uri="{E40237B7-FDA0-4F09-8148-C483321AD2D9}">
          <dgm14:cNvPr xmlns:dgm14="http://schemas.microsoft.com/office/drawing/2010/diagram" id="0" name="" descr="Seven grey boxes" title="Smart Art graphic that shows a list"/>
        </a:ext>
      </dgm:extLst>
    </dgm:pt>
    <dgm:pt modelId="{B5AE9533-C56A-034D-BB7B-6022F08AB9AB}" type="parTrans" cxnId="{884436C5-064F-784D-A472-F6E2C6F5ACC7}">
      <dgm:prSet/>
      <dgm:spPr/>
      <dgm:t>
        <a:bodyPr/>
        <a:lstStyle/>
        <a:p>
          <a:endParaRPr lang="en-US" b="1"/>
        </a:p>
      </dgm:t>
    </dgm:pt>
    <dgm:pt modelId="{6C64AAD7-FD06-2A4B-AF1E-D597591306D7}" type="sibTrans" cxnId="{884436C5-064F-784D-A472-F6E2C6F5ACC7}">
      <dgm:prSet/>
      <dgm:spPr/>
      <dgm:t>
        <a:bodyPr/>
        <a:lstStyle/>
        <a:p>
          <a:endParaRPr lang="en-US" b="1"/>
        </a:p>
      </dgm:t>
    </dgm:pt>
    <dgm:pt modelId="{08568643-FB87-9749-9E94-050F20098D3B}">
      <dgm:prSet/>
      <dgm:spPr/>
      <dgm:t>
        <a:bodyPr/>
        <a:lstStyle/>
        <a:p>
          <a:pPr rtl="0"/>
          <a:r>
            <a:rPr lang="en-US" b="1" i="0" baseline="0" dirty="0">
              <a:solidFill>
                <a:sysClr val="windowText" lastClr="000000"/>
              </a:solidFill>
            </a:rPr>
            <a:t>Demonstrate commitment to </a:t>
          </a:r>
          <a:endParaRPr lang="en-US" b="1" dirty="0">
            <a:solidFill>
              <a:sysClr val="windowText" lastClr="000000"/>
            </a:solidFill>
          </a:endParaRPr>
        </a:p>
      </dgm:t>
      <dgm:extLst>
        <a:ext uri="{E40237B7-FDA0-4F09-8148-C483321AD2D9}">
          <dgm14:cNvPr xmlns:dgm14="http://schemas.microsoft.com/office/drawing/2010/diagram" id="0" name="" descr="Seven grey boxes" title="Smart Art graphic that shows a list"/>
        </a:ext>
      </dgm:extLst>
    </dgm:pt>
    <dgm:pt modelId="{D1313D69-6188-C24E-B128-334130A191B1}" type="parTrans" cxnId="{E79651B1-C7AE-AA46-855F-F26D285CAD89}">
      <dgm:prSet/>
      <dgm:spPr/>
      <dgm:t>
        <a:bodyPr/>
        <a:lstStyle/>
        <a:p>
          <a:endParaRPr lang="en-US" b="1"/>
        </a:p>
      </dgm:t>
    </dgm:pt>
    <dgm:pt modelId="{4825FACF-AC1E-CE46-8100-A87EB24DE82D}" type="sibTrans" cxnId="{E79651B1-C7AE-AA46-855F-F26D285CAD89}">
      <dgm:prSet/>
      <dgm:spPr/>
      <dgm:t>
        <a:bodyPr/>
        <a:lstStyle/>
        <a:p>
          <a:endParaRPr lang="en-US" b="1"/>
        </a:p>
      </dgm:t>
    </dgm:pt>
    <dgm:pt modelId="{69DC8B59-179E-DB43-BF09-6D9658A6651B}">
      <dgm:prSet/>
      <dgm:spPr/>
      <dgm:t>
        <a:bodyPr/>
        <a:lstStyle/>
        <a:p>
          <a:pPr rtl="0"/>
          <a:r>
            <a:rPr lang="en-US" b="1" i="0" baseline="0" dirty="0">
              <a:solidFill>
                <a:sysClr val="windowText" lastClr="000000"/>
              </a:solidFill>
            </a:rPr>
            <a:t>Health &amp; safety</a:t>
          </a:r>
          <a:endParaRPr lang="en-US" b="1" dirty="0">
            <a:solidFill>
              <a:sysClr val="windowText" lastClr="000000"/>
            </a:solidFill>
          </a:endParaRPr>
        </a:p>
      </dgm:t>
      <dgm:extLst>
        <a:ext uri="{E40237B7-FDA0-4F09-8148-C483321AD2D9}">
          <dgm14:cNvPr xmlns:dgm14="http://schemas.microsoft.com/office/drawing/2010/diagram" id="0" name="" descr="Seven grey boxes" title="Smart Art graphic that shows a list"/>
        </a:ext>
      </dgm:extLst>
    </dgm:pt>
    <dgm:pt modelId="{83BED165-79B3-A346-8699-E269E99790B1}" type="parTrans" cxnId="{3F77E78E-0D02-864D-B969-D9DDB0EE3A75}">
      <dgm:prSet/>
      <dgm:spPr/>
      <dgm:t>
        <a:bodyPr/>
        <a:lstStyle/>
        <a:p>
          <a:endParaRPr lang="en-US" b="1"/>
        </a:p>
      </dgm:t>
    </dgm:pt>
    <dgm:pt modelId="{35107891-A4AD-C048-BA41-780C729CCA69}" type="sibTrans" cxnId="{3F77E78E-0D02-864D-B969-D9DDB0EE3A75}">
      <dgm:prSet/>
      <dgm:spPr/>
      <dgm:t>
        <a:bodyPr/>
        <a:lstStyle/>
        <a:p>
          <a:endParaRPr lang="en-US" b="1"/>
        </a:p>
      </dgm:t>
    </dgm:pt>
    <dgm:pt modelId="{86E3CECF-4ECD-6C4D-8389-36CD17B2BD67}">
      <dgm:prSet/>
      <dgm:spPr/>
      <dgm:t>
        <a:bodyPr/>
        <a:lstStyle/>
        <a:p>
          <a:pPr rtl="0"/>
          <a:r>
            <a:rPr lang="en-US" b="1" i="0" baseline="0" dirty="0">
              <a:solidFill>
                <a:sysClr val="windowText" lastClr="000000"/>
              </a:solidFill>
            </a:rPr>
            <a:t>Promote positive workplace morale</a:t>
          </a:r>
          <a:endParaRPr lang="en-US" b="1" dirty="0">
            <a:solidFill>
              <a:sysClr val="windowText" lastClr="000000"/>
            </a:solidFill>
          </a:endParaRPr>
        </a:p>
      </dgm:t>
      <dgm:extLst>
        <a:ext uri="{E40237B7-FDA0-4F09-8148-C483321AD2D9}">
          <dgm14:cNvPr xmlns:dgm14="http://schemas.microsoft.com/office/drawing/2010/diagram" id="0" name="" descr="Seven grey boxes" title="Smart Art graphic that shows a list"/>
        </a:ext>
      </dgm:extLst>
    </dgm:pt>
    <dgm:pt modelId="{9B2BD1EE-1D4E-804B-9611-F35A6301846F}" type="parTrans" cxnId="{DA61A651-977A-6B4B-8AD5-021DD73D53E9}">
      <dgm:prSet/>
      <dgm:spPr/>
      <dgm:t>
        <a:bodyPr/>
        <a:lstStyle/>
        <a:p>
          <a:endParaRPr lang="en-US" b="1"/>
        </a:p>
      </dgm:t>
    </dgm:pt>
    <dgm:pt modelId="{84A1070A-0F75-0448-9515-834D4A7E9452}" type="sibTrans" cxnId="{DA61A651-977A-6B4B-8AD5-021DD73D53E9}">
      <dgm:prSet/>
      <dgm:spPr/>
      <dgm:t>
        <a:bodyPr/>
        <a:lstStyle/>
        <a:p>
          <a:endParaRPr lang="en-US" b="1"/>
        </a:p>
      </dgm:t>
    </dgm:pt>
    <dgm:pt modelId="{A348C143-E597-574D-AC5F-C5C9FB45FCD8}">
      <dgm:prSet/>
      <dgm:spPr/>
      <dgm:t>
        <a:bodyPr/>
        <a:lstStyle/>
        <a:p>
          <a:pPr rtl="0"/>
          <a:r>
            <a:rPr lang="en-US" b="1" i="0" baseline="0" dirty="0">
              <a:solidFill>
                <a:sysClr val="windowText" lastClr="000000"/>
              </a:solidFill>
            </a:rPr>
            <a:t>Improve management</a:t>
          </a:r>
          <a:endParaRPr lang="en-US" b="1" dirty="0">
            <a:solidFill>
              <a:sysClr val="windowText" lastClr="000000"/>
            </a:solidFill>
          </a:endParaRPr>
        </a:p>
      </dgm:t>
      <dgm:extLst>
        <a:ext uri="{E40237B7-FDA0-4F09-8148-C483321AD2D9}">
          <dgm14:cNvPr xmlns:dgm14="http://schemas.microsoft.com/office/drawing/2010/diagram" id="0" name="" descr="Seven grey boxes" title="Smart Art graphic that shows a list"/>
        </a:ext>
      </dgm:extLst>
    </dgm:pt>
    <dgm:pt modelId="{12413C0B-5796-3D45-9BBF-795ACC0ACCFC}" type="parTrans" cxnId="{CEB537B7-FC4A-A04B-AF95-5FC4E5C1C3FA}">
      <dgm:prSet/>
      <dgm:spPr/>
      <dgm:t>
        <a:bodyPr/>
        <a:lstStyle/>
        <a:p>
          <a:endParaRPr lang="en-US" b="1"/>
        </a:p>
      </dgm:t>
    </dgm:pt>
    <dgm:pt modelId="{EA743C0C-18D7-D54D-B7DC-6E04329248A5}" type="sibTrans" cxnId="{CEB537B7-FC4A-A04B-AF95-5FC4E5C1C3FA}">
      <dgm:prSet/>
      <dgm:spPr/>
      <dgm:t>
        <a:bodyPr/>
        <a:lstStyle/>
        <a:p>
          <a:endParaRPr lang="en-US" b="1"/>
        </a:p>
      </dgm:t>
    </dgm:pt>
    <dgm:pt modelId="{1BB79039-AB43-F24A-BD58-556D3F403842}" type="pres">
      <dgm:prSet presAssocID="{91CA7BB5-ACC3-A244-93DE-58647091C9A4}" presName="linear" presStyleCnt="0">
        <dgm:presLayoutVars>
          <dgm:animLvl val="lvl"/>
          <dgm:resizeHandles val="exact"/>
        </dgm:presLayoutVars>
      </dgm:prSet>
      <dgm:spPr/>
      <dgm:t>
        <a:bodyPr/>
        <a:lstStyle/>
        <a:p>
          <a:endParaRPr lang="en-US"/>
        </a:p>
      </dgm:t>
    </dgm:pt>
    <dgm:pt modelId="{57999671-E757-C345-9161-D26BDD5777FD}" type="pres">
      <dgm:prSet presAssocID="{D85B42CC-7121-B04A-8845-61E0F6BB6460}" presName="parentText" presStyleLbl="node1" presStyleIdx="0" presStyleCnt="7">
        <dgm:presLayoutVars>
          <dgm:chMax val="0"/>
          <dgm:bulletEnabled val="1"/>
        </dgm:presLayoutVars>
      </dgm:prSet>
      <dgm:spPr/>
      <dgm:t>
        <a:bodyPr/>
        <a:lstStyle/>
        <a:p>
          <a:endParaRPr lang="en-US"/>
        </a:p>
      </dgm:t>
    </dgm:pt>
    <dgm:pt modelId="{A729384E-3C56-8541-A9D6-36AD25D049C1}" type="pres">
      <dgm:prSet presAssocID="{2907AE7B-06A3-1046-872E-C2F063611DAC}" presName="spacer" presStyleCnt="0"/>
      <dgm:spPr/>
    </dgm:pt>
    <dgm:pt modelId="{31C4E5AD-C8D3-AF49-B5DE-0B2C3D05D3D5}" type="pres">
      <dgm:prSet presAssocID="{FD5E0282-3EEF-C14C-BB3E-CE2601ADAECF}" presName="parentText" presStyleLbl="node1" presStyleIdx="1" presStyleCnt="7">
        <dgm:presLayoutVars>
          <dgm:chMax val="0"/>
          <dgm:bulletEnabled val="1"/>
        </dgm:presLayoutVars>
      </dgm:prSet>
      <dgm:spPr/>
      <dgm:t>
        <a:bodyPr/>
        <a:lstStyle/>
        <a:p>
          <a:endParaRPr lang="en-US"/>
        </a:p>
      </dgm:t>
    </dgm:pt>
    <dgm:pt modelId="{8D1B0963-96FC-314B-AAC8-2B246873DC32}" type="pres">
      <dgm:prSet presAssocID="{E338FA72-64F3-A244-8196-8A93DB0000CF}" presName="spacer" presStyleCnt="0"/>
      <dgm:spPr/>
    </dgm:pt>
    <dgm:pt modelId="{C23075EE-A2A2-8B4D-93EA-CCE35EE61F67}" type="pres">
      <dgm:prSet presAssocID="{9DFE7430-1C5A-6744-BFF1-DBD932F9681E}" presName="parentText" presStyleLbl="node1" presStyleIdx="2" presStyleCnt="7">
        <dgm:presLayoutVars>
          <dgm:chMax val="0"/>
          <dgm:bulletEnabled val="1"/>
        </dgm:presLayoutVars>
      </dgm:prSet>
      <dgm:spPr/>
      <dgm:t>
        <a:bodyPr/>
        <a:lstStyle/>
        <a:p>
          <a:endParaRPr lang="en-US"/>
        </a:p>
      </dgm:t>
    </dgm:pt>
    <dgm:pt modelId="{82675F3D-2AFD-E847-8770-5B20EC8E939C}" type="pres">
      <dgm:prSet presAssocID="{6C64AAD7-FD06-2A4B-AF1E-D597591306D7}" presName="spacer" presStyleCnt="0"/>
      <dgm:spPr/>
    </dgm:pt>
    <dgm:pt modelId="{9EF5F492-E312-B64B-A9DA-088EF9E38BF7}" type="pres">
      <dgm:prSet presAssocID="{08568643-FB87-9749-9E94-050F20098D3B}" presName="parentText" presStyleLbl="node1" presStyleIdx="3" presStyleCnt="7">
        <dgm:presLayoutVars>
          <dgm:chMax val="0"/>
          <dgm:bulletEnabled val="1"/>
        </dgm:presLayoutVars>
      </dgm:prSet>
      <dgm:spPr/>
      <dgm:t>
        <a:bodyPr/>
        <a:lstStyle/>
        <a:p>
          <a:endParaRPr lang="en-US"/>
        </a:p>
      </dgm:t>
    </dgm:pt>
    <dgm:pt modelId="{88076B25-D783-6F4E-BCBE-93A0F9F959AD}" type="pres">
      <dgm:prSet presAssocID="{4825FACF-AC1E-CE46-8100-A87EB24DE82D}" presName="spacer" presStyleCnt="0"/>
      <dgm:spPr/>
    </dgm:pt>
    <dgm:pt modelId="{BBD400C6-07FB-364C-89E4-BA7E94353B75}" type="pres">
      <dgm:prSet presAssocID="{69DC8B59-179E-DB43-BF09-6D9658A6651B}" presName="parentText" presStyleLbl="node1" presStyleIdx="4" presStyleCnt="7">
        <dgm:presLayoutVars>
          <dgm:chMax val="0"/>
          <dgm:bulletEnabled val="1"/>
        </dgm:presLayoutVars>
      </dgm:prSet>
      <dgm:spPr/>
      <dgm:t>
        <a:bodyPr/>
        <a:lstStyle/>
        <a:p>
          <a:endParaRPr lang="en-US"/>
        </a:p>
      </dgm:t>
    </dgm:pt>
    <dgm:pt modelId="{F436E2F3-5AA6-4E43-9849-55B270757244}" type="pres">
      <dgm:prSet presAssocID="{35107891-A4AD-C048-BA41-780C729CCA69}" presName="spacer" presStyleCnt="0"/>
      <dgm:spPr/>
    </dgm:pt>
    <dgm:pt modelId="{EDD44D47-BBF3-044C-8DBF-866600747249}" type="pres">
      <dgm:prSet presAssocID="{86E3CECF-4ECD-6C4D-8389-36CD17B2BD67}" presName="parentText" presStyleLbl="node1" presStyleIdx="5" presStyleCnt="7">
        <dgm:presLayoutVars>
          <dgm:chMax val="0"/>
          <dgm:bulletEnabled val="1"/>
        </dgm:presLayoutVars>
      </dgm:prSet>
      <dgm:spPr/>
      <dgm:t>
        <a:bodyPr/>
        <a:lstStyle/>
        <a:p>
          <a:endParaRPr lang="en-US"/>
        </a:p>
      </dgm:t>
    </dgm:pt>
    <dgm:pt modelId="{E4C1EECB-C8D4-4E43-8204-74EAF19228D0}" type="pres">
      <dgm:prSet presAssocID="{84A1070A-0F75-0448-9515-834D4A7E9452}" presName="spacer" presStyleCnt="0"/>
      <dgm:spPr/>
    </dgm:pt>
    <dgm:pt modelId="{31B056BE-BC54-E141-BE88-867FBAC4B626}" type="pres">
      <dgm:prSet presAssocID="{A348C143-E597-574D-AC5F-C5C9FB45FCD8}" presName="parentText" presStyleLbl="node1" presStyleIdx="6" presStyleCnt="7">
        <dgm:presLayoutVars>
          <dgm:chMax val="0"/>
          <dgm:bulletEnabled val="1"/>
        </dgm:presLayoutVars>
      </dgm:prSet>
      <dgm:spPr/>
      <dgm:t>
        <a:bodyPr/>
        <a:lstStyle/>
        <a:p>
          <a:endParaRPr lang="en-US"/>
        </a:p>
      </dgm:t>
    </dgm:pt>
  </dgm:ptLst>
  <dgm:cxnLst>
    <dgm:cxn modelId="{BD4395D4-7F90-4E96-9C7B-C1BABFA28CB8}" type="presOf" srcId="{9DFE7430-1C5A-6744-BFF1-DBD932F9681E}" destId="{C23075EE-A2A2-8B4D-93EA-CCE35EE61F67}" srcOrd="0" destOrd="0" presId="urn:microsoft.com/office/officeart/2005/8/layout/vList2"/>
    <dgm:cxn modelId="{884436C5-064F-784D-A472-F6E2C6F5ACC7}" srcId="{91CA7BB5-ACC3-A244-93DE-58647091C9A4}" destId="{9DFE7430-1C5A-6744-BFF1-DBD932F9681E}" srcOrd="2" destOrd="0" parTransId="{B5AE9533-C56A-034D-BB7B-6022F08AB9AB}" sibTransId="{6C64AAD7-FD06-2A4B-AF1E-D597591306D7}"/>
    <dgm:cxn modelId="{CEB537B7-FC4A-A04B-AF95-5FC4E5C1C3FA}" srcId="{91CA7BB5-ACC3-A244-93DE-58647091C9A4}" destId="{A348C143-E597-574D-AC5F-C5C9FB45FCD8}" srcOrd="6" destOrd="0" parTransId="{12413C0B-5796-3D45-9BBF-795ACC0ACCFC}" sibTransId="{EA743C0C-18D7-D54D-B7DC-6E04329248A5}"/>
    <dgm:cxn modelId="{05AB1A96-90ED-C74F-AD8C-31ED07265A9B}" srcId="{91CA7BB5-ACC3-A244-93DE-58647091C9A4}" destId="{D85B42CC-7121-B04A-8845-61E0F6BB6460}" srcOrd="0" destOrd="0" parTransId="{E5BBC048-801C-0241-A3CC-AAEF3629EF77}" sibTransId="{2907AE7B-06A3-1046-872E-C2F063611DAC}"/>
    <dgm:cxn modelId="{E79651B1-C7AE-AA46-855F-F26D285CAD89}" srcId="{91CA7BB5-ACC3-A244-93DE-58647091C9A4}" destId="{08568643-FB87-9749-9E94-050F20098D3B}" srcOrd="3" destOrd="0" parTransId="{D1313D69-6188-C24E-B128-334130A191B1}" sibTransId="{4825FACF-AC1E-CE46-8100-A87EB24DE82D}"/>
    <dgm:cxn modelId="{9C406B92-F36A-4382-8262-E25C5C28BEB9}" type="presOf" srcId="{FD5E0282-3EEF-C14C-BB3E-CE2601ADAECF}" destId="{31C4E5AD-C8D3-AF49-B5DE-0B2C3D05D3D5}" srcOrd="0" destOrd="0" presId="urn:microsoft.com/office/officeart/2005/8/layout/vList2"/>
    <dgm:cxn modelId="{E16ADC47-A9B2-4D69-B5FE-009A4C630F18}" type="presOf" srcId="{69DC8B59-179E-DB43-BF09-6D9658A6651B}" destId="{BBD400C6-07FB-364C-89E4-BA7E94353B75}" srcOrd="0" destOrd="0" presId="urn:microsoft.com/office/officeart/2005/8/layout/vList2"/>
    <dgm:cxn modelId="{AB356C10-0F85-4E45-BC5D-6C4489BF276F}" type="presOf" srcId="{91CA7BB5-ACC3-A244-93DE-58647091C9A4}" destId="{1BB79039-AB43-F24A-BD58-556D3F403842}" srcOrd="0" destOrd="0" presId="urn:microsoft.com/office/officeart/2005/8/layout/vList2"/>
    <dgm:cxn modelId="{DA61A651-977A-6B4B-8AD5-021DD73D53E9}" srcId="{91CA7BB5-ACC3-A244-93DE-58647091C9A4}" destId="{86E3CECF-4ECD-6C4D-8389-36CD17B2BD67}" srcOrd="5" destOrd="0" parTransId="{9B2BD1EE-1D4E-804B-9611-F35A6301846F}" sibTransId="{84A1070A-0F75-0448-9515-834D4A7E9452}"/>
    <dgm:cxn modelId="{B4C7908F-9F73-4571-907B-A3E466920F72}" type="presOf" srcId="{08568643-FB87-9749-9E94-050F20098D3B}" destId="{9EF5F492-E312-B64B-A9DA-088EF9E38BF7}" srcOrd="0" destOrd="0" presId="urn:microsoft.com/office/officeart/2005/8/layout/vList2"/>
    <dgm:cxn modelId="{8FF13815-75DB-4D35-8784-571EDBFC87F5}" type="presOf" srcId="{D85B42CC-7121-B04A-8845-61E0F6BB6460}" destId="{57999671-E757-C345-9161-D26BDD5777FD}" srcOrd="0" destOrd="0" presId="urn:microsoft.com/office/officeart/2005/8/layout/vList2"/>
    <dgm:cxn modelId="{095AE1C1-5599-4423-81A1-27E7400A7D63}" type="presOf" srcId="{A348C143-E597-574D-AC5F-C5C9FB45FCD8}" destId="{31B056BE-BC54-E141-BE88-867FBAC4B626}" srcOrd="0" destOrd="0" presId="urn:microsoft.com/office/officeart/2005/8/layout/vList2"/>
    <dgm:cxn modelId="{9D90D742-2B39-4C8D-A84D-F90831EB9167}" type="presOf" srcId="{86E3CECF-4ECD-6C4D-8389-36CD17B2BD67}" destId="{EDD44D47-BBF3-044C-8DBF-866600747249}" srcOrd="0" destOrd="0" presId="urn:microsoft.com/office/officeart/2005/8/layout/vList2"/>
    <dgm:cxn modelId="{9DDDEB15-7965-354D-8B20-00022B7C9CF8}" srcId="{91CA7BB5-ACC3-A244-93DE-58647091C9A4}" destId="{FD5E0282-3EEF-C14C-BB3E-CE2601ADAECF}" srcOrd="1" destOrd="0" parTransId="{9A98F34B-8A8D-3E46-BA8D-94036AA95512}" sibTransId="{E338FA72-64F3-A244-8196-8A93DB0000CF}"/>
    <dgm:cxn modelId="{3F77E78E-0D02-864D-B969-D9DDB0EE3A75}" srcId="{91CA7BB5-ACC3-A244-93DE-58647091C9A4}" destId="{69DC8B59-179E-DB43-BF09-6D9658A6651B}" srcOrd="4" destOrd="0" parTransId="{83BED165-79B3-A346-8699-E269E99790B1}" sibTransId="{35107891-A4AD-C048-BA41-780C729CCA69}"/>
    <dgm:cxn modelId="{B33F1FAB-06E7-4051-A622-BA25F84AA14B}" type="presParOf" srcId="{1BB79039-AB43-F24A-BD58-556D3F403842}" destId="{57999671-E757-C345-9161-D26BDD5777FD}" srcOrd="0" destOrd="0" presId="urn:microsoft.com/office/officeart/2005/8/layout/vList2"/>
    <dgm:cxn modelId="{B241E8F0-C2BD-4FD4-A0AA-2B8C7C9A2E73}" type="presParOf" srcId="{1BB79039-AB43-F24A-BD58-556D3F403842}" destId="{A729384E-3C56-8541-A9D6-36AD25D049C1}" srcOrd="1" destOrd="0" presId="urn:microsoft.com/office/officeart/2005/8/layout/vList2"/>
    <dgm:cxn modelId="{5D0AC081-5745-4A26-B510-1403E14F90E2}" type="presParOf" srcId="{1BB79039-AB43-F24A-BD58-556D3F403842}" destId="{31C4E5AD-C8D3-AF49-B5DE-0B2C3D05D3D5}" srcOrd="2" destOrd="0" presId="urn:microsoft.com/office/officeart/2005/8/layout/vList2"/>
    <dgm:cxn modelId="{E6DCF155-1256-40CA-9228-17C0EC5722FE}" type="presParOf" srcId="{1BB79039-AB43-F24A-BD58-556D3F403842}" destId="{8D1B0963-96FC-314B-AAC8-2B246873DC32}" srcOrd="3" destOrd="0" presId="urn:microsoft.com/office/officeart/2005/8/layout/vList2"/>
    <dgm:cxn modelId="{36CC0588-D564-41C8-869A-62584951C802}" type="presParOf" srcId="{1BB79039-AB43-F24A-BD58-556D3F403842}" destId="{C23075EE-A2A2-8B4D-93EA-CCE35EE61F67}" srcOrd="4" destOrd="0" presId="urn:microsoft.com/office/officeart/2005/8/layout/vList2"/>
    <dgm:cxn modelId="{305BE7D8-4EA4-4365-9EA9-22FAC026F94D}" type="presParOf" srcId="{1BB79039-AB43-F24A-BD58-556D3F403842}" destId="{82675F3D-2AFD-E847-8770-5B20EC8E939C}" srcOrd="5" destOrd="0" presId="urn:microsoft.com/office/officeart/2005/8/layout/vList2"/>
    <dgm:cxn modelId="{C24A17E4-74F5-4F33-BDA5-95D60FD21F3E}" type="presParOf" srcId="{1BB79039-AB43-F24A-BD58-556D3F403842}" destId="{9EF5F492-E312-B64B-A9DA-088EF9E38BF7}" srcOrd="6" destOrd="0" presId="urn:microsoft.com/office/officeart/2005/8/layout/vList2"/>
    <dgm:cxn modelId="{64BF3F41-22A5-43E9-857D-757DBEACCE72}" type="presParOf" srcId="{1BB79039-AB43-F24A-BD58-556D3F403842}" destId="{88076B25-D783-6F4E-BCBE-93A0F9F959AD}" srcOrd="7" destOrd="0" presId="urn:microsoft.com/office/officeart/2005/8/layout/vList2"/>
    <dgm:cxn modelId="{8B296A01-2576-4ACC-A757-5BBA240BCC4F}" type="presParOf" srcId="{1BB79039-AB43-F24A-BD58-556D3F403842}" destId="{BBD400C6-07FB-364C-89E4-BA7E94353B75}" srcOrd="8" destOrd="0" presId="urn:microsoft.com/office/officeart/2005/8/layout/vList2"/>
    <dgm:cxn modelId="{7907DB20-7848-4530-AF0A-AE0A3E210F45}" type="presParOf" srcId="{1BB79039-AB43-F24A-BD58-556D3F403842}" destId="{F436E2F3-5AA6-4E43-9849-55B270757244}" srcOrd="9" destOrd="0" presId="urn:microsoft.com/office/officeart/2005/8/layout/vList2"/>
    <dgm:cxn modelId="{285BFDA0-B66F-4507-9400-FD97217C52F2}" type="presParOf" srcId="{1BB79039-AB43-F24A-BD58-556D3F403842}" destId="{EDD44D47-BBF3-044C-8DBF-866600747249}" srcOrd="10" destOrd="0" presId="urn:microsoft.com/office/officeart/2005/8/layout/vList2"/>
    <dgm:cxn modelId="{BE30A578-6181-4313-B8D2-46A61A8FBC41}" type="presParOf" srcId="{1BB79039-AB43-F24A-BD58-556D3F403842}" destId="{E4C1EECB-C8D4-4E43-8204-74EAF19228D0}" srcOrd="11" destOrd="0" presId="urn:microsoft.com/office/officeart/2005/8/layout/vList2"/>
    <dgm:cxn modelId="{3BB6601F-20FF-46D2-A417-8978F12A43BA}" type="presParOf" srcId="{1BB79039-AB43-F24A-BD58-556D3F403842}" destId="{31B056BE-BC54-E141-BE88-867FBAC4B626}"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76572CA-A689-684D-9713-8E39BDDFDF4E}" type="doc">
      <dgm:prSet loTypeId="urn:microsoft.com/office/officeart/2005/8/layout/list1" loCatId="" qsTypeId="urn:microsoft.com/office/officeart/2005/8/quickstyle/simple2" qsCatId="simple" csTypeId="urn:microsoft.com/office/officeart/2005/8/colors/colorful1" csCatId="colorful" phldr="1"/>
      <dgm:spPr/>
      <dgm:t>
        <a:bodyPr/>
        <a:lstStyle/>
        <a:p>
          <a:endParaRPr lang="en-US"/>
        </a:p>
      </dgm:t>
    </dgm:pt>
    <dgm:pt modelId="{9F2F0EA6-17BF-574D-9F27-FBEF72699ECD}">
      <dgm:prSet custT="1"/>
      <dgm:spPr/>
      <dgm:t>
        <a:bodyPr/>
        <a:lstStyle/>
        <a:p>
          <a:pPr rtl="0"/>
          <a:r>
            <a:rPr lang="en-US" sz="2400" b="1" i="0" baseline="0" dirty="0">
              <a:solidFill>
                <a:schemeClr val="tx1"/>
              </a:solidFill>
              <a:latin typeface="Arial Bold" charset="0"/>
              <a:ea typeface="Arial Bold" charset="0"/>
              <a:cs typeface="Arial Bold" charset="0"/>
            </a:rPr>
            <a:t>Preserve the scene to prevent material evidence from being removed or altered</a:t>
          </a:r>
          <a:endParaRPr lang="en-US" sz="2400" b="1" i="0" dirty="0">
            <a:solidFill>
              <a:schemeClr val="tx1"/>
            </a:solidFill>
            <a:latin typeface="Arial Bold" charset="0"/>
            <a:ea typeface="Arial Bold" charset="0"/>
            <a:cs typeface="Arial Bold" charset="0"/>
          </a:endParaRPr>
        </a:p>
      </dgm:t>
    </dgm:pt>
    <dgm:pt modelId="{F4020E03-225D-5345-A327-D64C4ECC63B3}" type="parTrans" cxnId="{935B13DC-DEAE-8340-8E00-8606B384870F}">
      <dgm:prSet/>
      <dgm:spPr/>
      <dgm:t>
        <a:bodyPr/>
        <a:lstStyle/>
        <a:p>
          <a:endParaRPr lang="en-US"/>
        </a:p>
      </dgm:t>
    </dgm:pt>
    <dgm:pt modelId="{DC56B84C-D91F-4F4A-A322-E7785E56FE43}" type="sibTrans" cxnId="{935B13DC-DEAE-8340-8E00-8606B384870F}">
      <dgm:prSet/>
      <dgm:spPr/>
      <dgm:t>
        <a:bodyPr/>
        <a:lstStyle/>
        <a:p>
          <a:endParaRPr lang="en-US"/>
        </a:p>
      </dgm:t>
    </dgm:pt>
    <dgm:pt modelId="{926F9E24-74AA-0D41-B3BD-A0DE582D310B}">
      <dgm:prSet custT="1"/>
      <dgm:spPr/>
      <dgm:t>
        <a:bodyPr/>
        <a:lstStyle/>
        <a:p>
          <a:pPr rtl="0"/>
          <a:r>
            <a:rPr lang="en-US" sz="2400" b="1" i="0" baseline="0" dirty="0">
              <a:solidFill>
                <a:schemeClr val="tx1"/>
              </a:solidFill>
              <a:latin typeface="Arial Bold" charset="0"/>
              <a:ea typeface="Arial Bold" charset="0"/>
              <a:cs typeface="Arial Bold" charset="0"/>
            </a:rPr>
            <a:t>Document the incident facts such as the date of the investigation and who is investigating.</a:t>
          </a:r>
          <a:endParaRPr lang="en-US" sz="2400" b="1" i="0" dirty="0">
            <a:solidFill>
              <a:schemeClr val="tx1"/>
            </a:solidFill>
            <a:latin typeface="Arial Bold" charset="0"/>
            <a:ea typeface="Arial Bold" charset="0"/>
            <a:cs typeface="Arial Bold" charset="0"/>
          </a:endParaRPr>
        </a:p>
      </dgm:t>
    </dgm:pt>
    <dgm:pt modelId="{9AD33AA5-2074-0747-B0E7-0C088B3FFF89}" type="parTrans" cxnId="{D3D84889-47B8-E146-88AA-8A96A76E744F}">
      <dgm:prSet/>
      <dgm:spPr/>
      <dgm:t>
        <a:bodyPr/>
        <a:lstStyle/>
        <a:p>
          <a:endParaRPr lang="en-US"/>
        </a:p>
      </dgm:t>
    </dgm:pt>
    <dgm:pt modelId="{8828EDB1-D02F-C448-BCBA-681F452B4E4D}" type="sibTrans" cxnId="{D3D84889-47B8-E146-88AA-8A96A76E744F}">
      <dgm:prSet/>
      <dgm:spPr/>
      <dgm:t>
        <a:bodyPr/>
        <a:lstStyle/>
        <a:p>
          <a:endParaRPr lang="en-US"/>
        </a:p>
      </dgm:t>
    </dgm:pt>
    <dgm:pt modelId="{54E564FB-E19B-6E49-B1FB-F1F7E933E150}">
      <dgm:prSet custT="1"/>
      <dgm:spPr/>
      <dgm:t>
        <a:bodyPr/>
        <a:lstStyle/>
        <a:p>
          <a:pPr rtl="0"/>
          <a:r>
            <a:rPr lang="en-US" sz="2000" b="1" i="0" baseline="0" dirty="0">
              <a:solidFill>
                <a:schemeClr val="tx1"/>
              </a:solidFill>
              <a:latin typeface="Arial Bold" charset="0"/>
              <a:ea typeface="Arial Bold" charset="0"/>
              <a:cs typeface="Arial Bold" charset="0"/>
            </a:rPr>
            <a:t>Essential to documenting the scene is capturing the injured employee’s name, injury description, whether they are temporary or permanent, and the date and location of the incident. </a:t>
          </a:r>
          <a:endParaRPr lang="en-US" sz="2000" b="1" i="0" dirty="0">
            <a:solidFill>
              <a:schemeClr val="tx1"/>
            </a:solidFill>
            <a:latin typeface="Arial Bold" charset="0"/>
            <a:ea typeface="Arial Bold" charset="0"/>
            <a:cs typeface="Arial Bold" charset="0"/>
          </a:endParaRPr>
        </a:p>
      </dgm:t>
    </dgm:pt>
    <dgm:pt modelId="{0BB0D03B-5691-AA40-B586-86CD35169ADC}" type="parTrans" cxnId="{4427EDB7-A02E-EB47-9EA1-771F15C88814}">
      <dgm:prSet/>
      <dgm:spPr/>
      <dgm:t>
        <a:bodyPr/>
        <a:lstStyle/>
        <a:p>
          <a:endParaRPr lang="en-US"/>
        </a:p>
      </dgm:t>
    </dgm:pt>
    <dgm:pt modelId="{F735D9FD-9253-844E-9BCC-AE7A454A4F6D}" type="sibTrans" cxnId="{4427EDB7-A02E-EB47-9EA1-771F15C88814}">
      <dgm:prSet/>
      <dgm:spPr/>
      <dgm:t>
        <a:bodyPr/>
        <a:lstStyle/>
        <a:p>
          <a:endParaRPr lang="en-US"/>
        </a:p>
      </dgm:t>
    </dgm:pt>
    <dgm:pt modelId="{BB4BFD43-C297-B14A-8E68-7E6FAFF77E63}">
      <dgm:prSet custT="1"/>
      <dgm:spPr/>
      <dgm:t>
        <a:bodyPr/>
        <a:lstStyle/>
        <a:p>
          <a:pPr rtl="0"/>
          <a:r>
            <a:rPr lang="en-US" sz="2000" b="1" i="0" baseline="0" dirty="0">
              <a:solidFill>
                <a:schemeClr val="tx1"/>
              </a:solidFill>
              <a:latin typeface="Arial Bold" charset="0"/>
              <a:ea typeface="Arial Bold" charset="0"/>
              <a:cs typeface="Arial Bold" charset="0"/>
            </a:rPr>
            <a:t>Use cones, tape, and/or guards, etc.</a:t>
          </a:r>
          <a:endParaRPr lang="en-US" sz="2000" b="1" i="0" dirty="0">
            <a:solidFill>
              <a:schemeClr val="tx1"/>
            </a:solidFill>
            <a:latin typeface="Arial Bold" charset="0"/>
            <a:ea typeface="Arial Bold" charset="0"/>
            <a:cs typeface="Arial Bold" charset="0"/>
          </a:endParaRPr>
        </a:p>
      </dgm:t>
    </dgm:pt>
    <dgm:pt modelId="{FCEC92A4-403A-094B-B3C4-3ABB24A3C46D}" type="parTrans" cxnId="{7F3717DB-FB04-4442-B7CB-B314CD5D78C3}">
      <dgm:prSet/>
      <dgm:spPr/>
      <dgm:t>
        <a:bodyPr/>
        <a:lstStyle/>
        <a:p>
          <a:endParaRPr lang="en-US"/>
        </a:p>
      </dgm:t>
    </dgm:pt>
    <dgm:pt modelId="{35CC4E89-1DC4-784D-A02D-D97AD1E9EB61}" type="sibTrans" cxnId="{7F3717DB-FB04-4442-B7CB-B314CD5D78C3}">
      <dgm:prSet/>
      <dgm:spPr/>
      <dgm:t>
        <a:bodyPr/>
        <a:lstStyle/>
        <a:p>
          <a:endParaRPr lang="en-US"/>
        </a:p>
      </dgm:t>
    </dgm:pt>
    <dgm:pt modelId="{1620D2C7-C3B6-0047-9EEB-D165D0A19CCC}">
      <dgm:prSet custT="1"/>
      <dgm:spPr/>
      <dgm:t>
        <a:bodyPr/>
        <a:lstStyle/>
        <a:p>
          <a:pPr rtl="0"/>
          <a:r>
            <a:rPr lang="en-US" sz="2000" b="1" i="0" baseline="0" dirty="0">
              <a:solidFill>
                <a:schemeClr val="tx1"/>
              </a:solidFill>
              <a:latin typeface="Arial Bold" charset="0"/>
              <a:ea typeface="Arial Bold" charset="0"/>
              <a:cs typeface="Arial Bold" charset="0"/>
            </a:rPr>
            <a:t>Investigators can also document the scene by video recording, photographing and sketching.</a:t>
          </a:r>
          <a:endParaRPr lang="en-US" sz="2000" b="1" i="0" dirty="0">
            <a:solidFill>
              <a:schemeClr val="tx1"/>
            </a:solidFill>
            <a:latin typeface="Arial Bold" charset="0"/>
            <a:ea typeface="Arial Bold" charset="0"/>
            <a:cs typeface="Arial Bold" charset="0"/>
          </a:endParaRPr>
        </a:p>
      </dgm:t>
    </dgm:pt>
    <dgm:pt modelId="{0BFA13C2-819C-F542-A54F-F1E4E57DF5EE}" type="parTrans" cxnId="{62EA7C2A-C24B-6C4D-B510-2D30B57A3D95}">
      <dgm:prSet/>
      <dgm:spPr/>
      <dgm:t>
        <a:bodyPr/>
        <a:lstStyle/>
        <a:p>
          <a:endParaRPr lang="en-US"/>
        </a:p>
      </dgm:t>
    </dgm:pt>
    <dgm:pt modelId="{5196C507-6F1D-0B43-B6ED-FDC907F57455}" type="sibTrans" cxnId="{62EA7C2A-C24B-6C4D-B510-2D30B57A3D95}">
      <dgm:prSet/>
      <dgm:spPr/>
      <dgm:t>
        <a:bodyPr/>
        <a:lstStyle/>
        <a:p>
          <a:endParaRPr lang="en-US"/>
        </a:p>
      </dgm:t>
    </dgm:pt>
    <dgm:pt modelId="{056751E6-BAA3-1248-8F66-B02453FA981D}" type="pres">
      <dgm:prSet presAssocID="{576572CA-A689-684D-9713-8E39BDDFDF4E}" presName="linear" presStyleCnt="0">
        <dgm:presLayoutVars>
          <dgm:dir/>
          <dgm:animLvl val="lvl"/>
          <dgm:resizeHandles val="exact"/>
        </dgm:presLayoutVars>
      </dgm:prSet>
      <dgm:spPr/>
      <dgm:t>
        <a:bodyPr/>
        <a:lstStyle/>
        <a:p>
          <a:endParaRPr lang="en-US"/>
        </a:p>
      </dgm:t>
    </dgm:pt>
    <dgm:pt modelId="{A583EBB7-D888-EF4B-8498-311193D63837}" type="pres">
      <dgm:prSet presAssocID="{9F2F0EA6-17BF-574D-9F27-FBEF72699ECD}" presName="parentLin" presStyleCnt="0"/>
      <dgm:spPr/>
    </dgm:pt>
    <dgm:pt modelId="{66D8CE9F-FEBE-4543-8CE7-BCCAF0806CEF}" type="pres">
      <dgm:prSet presAssocID="{9F2F0EA6-17BF-574D-9F27-FBEF72699ECD}" presName="parentLeftMargin" presStyleLbl="node1" presStyleIdx="0" presStyleCnt="2"/>
      <dgm:spPr/>
      <dgm:t>
        <a:bodyPr/>
        <a:lstStyle/>
        <a:p>
          <a:endParaRPr lang="en-US"/>
        </a:p>
      </dgm:t>
    </dgm:pt>
    <dgm:pt modelId="{16CFD67E-413A-3F43-9672-B61F77C356CF}" type="pres">
      <dgm:prSet presAssocID="{9F2F0EA6-17BF-574D-9F27-FBEF72699ECD}" presName="parentText" presStyleLbl="node1" presStyleIdx="0" presStyleCnt="2" custScaleX="142857" custScaleY="158244" custLinFactNeighborX="-62552">
        <dgm:presLayoutVars>
          <dgm:chMax val="0"/>
          <dgm:bulletEnabled val="1"/>
        </dgm:presLayoutVars>
      </dgm:prSet>
      <dgm:spPr/>
      <dgm:t>
        <a:bodyPr/>
        <a:lstStyle/>
        <a:p>
          <a:endParaRPr lang="en-US"/>
        </a:p>
      </dgm:t>
    </dgm:pt>
    <dgm:pt modelId="{B1DA020D-943F-7E42-932E-033B7501B347}" type="pres">
      <dgm:prSet presAssocID="{9F2F0EA6-17BF-574D-9F27-FBEF72699ECD}" presName="negativeSpace" presStyleCnt="0"/>
      <dgm:spPr/>
    </dgm:pt>
    <dgm:pt modelId="{CDE4E620-9161-DC4F-8C7B-3214AFD95CC1}" type="pres">
      <dgm:prSet presAssocID="{9F2F0EA6-17BF-574D-9F27-FBEF72699ECD}" presName="childText" presStyleLbl="conFgAcc1" presStyleIdx="0" presStyleCnt="2">
        <dgm:presLayoutVars>
          <dgm:bulletEnabled val="1"/>
        </dgm:presLayoutVars>
      </dgm:prSet>
      <dgm:spPr/>
      <dgm:t>
        <a:bodyPr/>
        <a:lstStyle/>
        <a:p>
          <a:endParaRPr lang="en-US"/>
        </a:p>
      </dgm:t>
    </dgm:pt>
    <dgm:pt modelId="{8FA1203D-320B-654B-9CA9-B0CB8ABFE09C}" type="pres">
      <dgm:prSet presAssocID="{DC56B84C-D91F-4F4A-A322-E7785E56FE43}" presName="spaceBetweenRectangles" presStyleCnt="0"/>
      <dgm:spPr/>
    </dgm:pt>
    <dgm:pt modelId="{B2912040-2C94-1F46-BF32-280069DF7B66}" type="pres">
      <dgm:prSet presAssocID="{926F9E24-74AA-0D41-B3BD-A0DE582D310B}" presName="parentLin" presStyleCnt="0"/>
      <dgm:spPr/>
    </dgm:pt>
    <dgm:pt modelId="{B6CB413D-B8F9-CC4C-9E6C-430909AB796C}" type="pres">
      <dgm:prSet presAssocID="{926F9E24-74AA-0D41-B3BD-A0DE582D310B}" presName="parentLeftMargin" presStyleLbl="node1" presStyleIdx="0" presStyleCnt="2"/>
      <dgm:spPr/>
      <dgm:t>
        <a:bodyPr/>
        <a:lstStyle/>
        <a:p>
          <a:endParaRPr lang="en-US"/>
        </a:p>
      </dgm:t>
    </dgm:pt>
    <dgm:pt modelId="{1B65EBF6-3CD9-B94F-B31A-8AF61D43772E}" type="pres">
      <dgm:prSet presAssocID="{926F9E24-74AA-0D41-B3BD-A0DE582D310B}" presName="parentText" presStyleLbl="node1" presStyleIdx="1" presStyleCnt="2" custScaleX="142857" custScaleY="158244" custLinFactNeighborX="-62552">
        <dgm:presLayoutVars>
          <dgm:chMax val="0"/>
          <dgm:bulletEnabled val="1"/>
        </dgm:presLayoutVars>
      </dgm:prSet>
      <dgm:spPr/>
      <dgm:t>
        <a:bodyPr/>
        <a:lstStyle/>
        <a:p>
          <a:endParaRPr lang="en-US"/>
        </a:p>
      </dgm:t>
    </dgm:pt>
    <dgm:pt modelId="{63C81489-7F02-8F45-95C0-1C12F94807A6}" type="pres">
      <dgm:prSet presAssocID="{926F9E24-74AA-0D41-B3BD-A0DE582D310B}" presName="negativeSpace" presStyleCnt="0"/>
      <dgm:spPr/>
    </dgm:pt>
    <dgm:pt modelId="{97F285BB-DEF7-0247-922F-22D1FB0FE692}" type="pres">
      <dgm:prSet presAssocID="{926F9E24-74AA-0D41-B3BD-A0DE582D310B}" presName="childText" presStyleLbl="conFgAcc1" presStyleIdx="1" presStyleCnt="2">
        <dgm:presLayoutVars>
          <dgm:bulletEnabled val="1"/>
        </dgm:presLayoutVars>
      </dgm:prSet>
      <dgm:spPr/>
      <dgm:t>
        <a:bodyPr/>
        <a:lstStyle/>
        <a:p>
          <a:endParaRPr lang="en-US"/>
        </a:p>
      </dgm:t>
    </dgm:pt>
  </dgm:ptLst>
  <dgm:cxnLst>
    <dgm:cxn modelId="{411E3B04-75EB-4CA7-B40A-AA477912209F}" type="presOf" srcId="{BB4BFD43-C297-B14A-8E68-7E6FAFF77E63}" destId="{CDE4E620-9161-DC4F-8C7B-3214AFD95CC1}" srcOrd="0" destOrd="0" presId="urn:microsoft.com/office/officeart/2005/8/layout/list1"/>
    <dgm:cxn modelId="{9CA71A21-0324-4192-B471-1A6B1E4E600C}" type="presOf" srcId="{926F9E24-74AA-0D41-B3BD-A0DE582D310B}" destId="{B6CB413D-B8F9-CC4C-9E6C-430909AB796C}" srcOrd="0" destOrd="0" presId="urn:microsoft.com/office/officeart/2005/8/layout/list1"/>
    <dgm:cxn modelId="{06A3AC5A-2CEC-47DE-8696-CB35CD45B2DB}" type="presOf" srcId="{9F2F0EA6-17BF-574D-9F27-FBEF72699ECD}" destId="{66D8CE9F-FEBE-4543-8CE7-BCCAF0806CEF}" srcOrd="0" destOrd="0" presId="urn:microsoft.com/office/officeart/2005/8/layout/list1"/>
    <dgm:cxn modelId="{A71B6EFC-FF30-4D1D-857C-F8AE48E340A5}" type="presOf" srcId="{54E564FB-E19B-6E49-B1FB-F1F7E933E150}" destId="{97F285BB-DEF7-0247-922F-22D1FB0FE692}" srcOrd="0" destOrd="0" presId="urn:microsoft.com/office/officeart/2005/8/layout/list1"/>
    <dgm:cxn modelId="{4427EDB7-A02E-EB47-9EA1-771F15C88814}" srcId="{926F9E24-74AA-0D41-B3BD-A0DE582D310B}" destId="{54E564FB-E19B-6E49-B1FB-F1F7E933E150}" srcOrd="0" destOrd="0" parTransId="{0BB0D03B-5691-AA40-B586-86CD35169ADC}" sibTransId="{F735D9FD-9253-844E-9BCC-AE7A454A4F6D}"/>
    <dgm:cxn modelId="{935B13DC-DEAE-8340-8E00-8606B384870F}" srcId="{576572CA-A689-684D-9713-8E39BDDFDF4E}" destId="{9F2F0EA6-17BF-574D-9F27-FBEF72699ECD}" srcOrd="0" destOrd="0" parTransId="{F4020E03-225D-5345-A327-D64C4ECC63B3}" sibTransId="{DC56B84C-D91F-4F4A-A322-E7785E56FE43}"/>
    <dgm:cxn modelId="{7F3717DB-FB04-4442-B7CB-B314CD5D78C3}" srcId="{9F2F0EA6-17BF-574D-9F27-FBEF72699ECD}" destId="{BB4BFD43-C297-B14A-8E68-7E6FAFF77E63}" srcOrd="0" destOrd="0" parTransId="{FCEC92A4-403A-094B-B3C4-3ABB24A3C46D}" sibTransId="{35CC4E89-1DC4-784D-A02D-D97AD1E9EB61}"/>
    <dgm:cxn modelId="{82FD3EDB-1D61-4C66-80E0-09ED9549C2FF}" type="presOf" srcId="{1620D2C7-C3B6-0047-9EEB-D165D0A19CCC}" destId="{97F285BB-DEF7-0247-922F-22D1FB0FE692}" srcOrd="0" destOrd="1" presId="urn:microsoft.com/office/officeart/2005/8/layout/list1"/>
    <dgm:cxn modelId="{290F0E94-22DA-4E9F-B01A-AC2889A15D47}" type="presOf" srcId="{9F2F0EA6-17BF-574D-9F27-FBEF72699ECD}" destId="{16CFD67E-413A-3F43-9672-B61F77C356CF}" srcOrd="1" destOrd="0" presId="urn:microsoft.com/office/officeart/2005/8/layout/list1"/>
    <dgm:cxn modelId="{D3D84889-47B8-E146-88AA-8A96A76E744F}" srcId="{576572CA-A689-684D-9713-8E39BDDFDF4E}" destId="{926F9E24-74AA-0D41-B3BD-A0DE582D310B}" srcOrd="1" destOrd="0" parTransId="{9AD33AA5-2074-0747-B0E7-0C088B3FFF89}" sibTransId="{8828EDB1-D02F-C448-BCBA-681F452B4E4D}"/>
    <dgm:cxn modelId="{62EA7C2A-C24B-6C4D-B510-2D30B57A3D95}" srcId="{926F9E24-74AA-0D41-B3BD-A0DE582D310B}" destId="{1620D2C7-C3B6-0047-9EEB-D165D0A19CCC}" srcOrd="1" destOrd="0" parTransId="{0BFA13C2-819C-F542-A54F-F1E4E57DF5EE}" sibTransId="{5196C507-6F1D-0B43-B6ED-FDC907F57455}"/>
    <dgm:cxn modelId="{7C60F308-351B-4792-9453-D34DB7A6AE76}" type="presOf" srcId="{926F9E24-74AA-0D41-B3BD-A0DE582D310B}" destId="{1B65EBF6-3CD9-B94F-B31A-8AF61D43772E}" srcOrd="1" destOrd="0" presId="urn:microsoft.com/office/officeart/2005/8/layout/list1"/>
    <dgm:cxn modelId="{4D7DAB41-135A-4FB4-9AA1-406B8B32C0E9}" type="presOf" srcId="{576572CA-A689-684D-9713-8E39BDDFDF4E}" destId="{056751E6-BAA3-1248-8F66-B02453FA981D}" srcOrd="0" destOrd="0" presId="urn:microsoft.com/office/officeart/2005/8/layout/list1"/>
    <dgm:cxn modelId="{4B014F6C-55C3-4163-BDB0-0D2C85D8B9DA}" type="presParOf" srcId="{056751E6-BAA3-1248-8F66-B02453FA981D}" destId="{A583EBB7-D888-EF4B-8498-311193D63837}" srcOrd="0" destOrd="0" presId="urn:microsoft.com/office/officeart/2005/8/layout/list1"/>
    <dgm:cxn modelId="{67578D56-5835-46EF-9679-BD1A71EA41A9}" type="presParOf" srcId="{A583EBB7-D888-EF4B-8498-311193D63837}" destId="{66D8CE9F-FEBE-4543-8CE7-BCCAF0806CEF}" srcOrd="0" destOrd="0" presId="urn:microsoft.com/office/officeart/2005/8/layout/list1"/>
    <dgm:cxn modelId="{1991FEEB-B386-46CB-93A5-2B8DB87B4B30}" type="presParOf" srcId="{A583EBB7-D888-EF4B-8498-311193D63837}" destId="{16CFD67E-413A-3F43-9672-B61F77C356CF}" srcOrd="1" destOrd="0" presId="urn:microsoft.com/office/officeart/2005/8/layout/list1"/>
    <dgm:cxn modelId="{59E53BDF-60A5-4F1E-8CAE-01D7236A02E8}" type="presParOf" srcId="{056751E6-BAA3-1248-8F66-B02453FA981D}" destId="{B1DA020D-943F-7E42-932E-033B7501B347}" srcOrd="1" destOrd="0" presId="urn:microsoft.com/office/officeart/2005/8/layout/list1"/>
    <dgm:cxn modelId="{E57CDD7A-84F2-40AB-B86B-BE7880A4A93C}" type="presParOf" srcId="{056751E6-BAA3-1248-8F66-B02453FA981D}" destId="{CDE4E620-9161-DC4F-8C7B-3214AFD95CC1}" srcOrd="2" destOrd="0" presId="urn:microsoft.com/office/officeart/2005/8/layout/list1"/>
    <dgm:cxn modelId="{C4B7B15C-BDA8-4DAA-BB15-F700929062A5}" type="presParOf" srcId="{056751E6-BAA3-1248-8F66-B02453FA981D}" destId="{8FA1203D-320B-654B-9CA9-B0CB8ABFE09C}" srcOrd="3" destOrd="0" presId="urn:microsoft.com/office/officeart/2005/8/layout/list1"/>
    <dgm:cxn modelId="{3D0A287A-3516-49D1-8993-860C04D1C486}" type="presParOf" srcId="{056751E6-BAA3-1248-8F66-B02453FA981D}" destId="{B2912040-2C94-1F46-BF32-280069DF7B66}" srcOrd="4" destOrd="0" presId="urn:microsoft.com/office/officeart/2005/8/layout/list1"/>
    <dgm:cxn modelId="{9D104CAC-B8AF-4FAB-8F39-1CFBE96560FB}" type="presParOf" srcId="{B2912040-2C94-1F46-BF32-280069DF7B66}" destId="{B6CB413D-B8F9-CC4C-9E6C-430909AB796C}" srcOrd="0" destOrd="0" presId="urn:microsoft.com/office/officeart/2005/8/layout/list1"/>
    <dgm:cxn modelId="{E202FD4B-1343-40D5-9523-3664DC48DCB0}" type="presParOf" srcId="{B2912040-2C94-1F46-BF32-280069DF7B66}" destId="{1B65EBF6-3CD9-B94F-B31A-8AF61D43772E}" srcOrd="1" destOrd="0" presId="urn:microsoft.com/office/officeart/2005/8/layout/list1"/>
    <dgm:cxn modelId="{29DC397C-9BCC-4F1F-B515-2364CA23BB2C}" type="presParOf" srcId="{056751E6-BAA3-1248-8F66-B02453FA981D}" destId="{63C81489-7F02-8F45-95C0-1C12F94807A6}" srcOrd="5" destOrd="0" presId="urn:microsoft.com/office/officeart/2005/8/layout/list1"/>
    <dgm:cxn modelId="{67BFC665-BB57-40B4-A94A-D5ECB2CE1428}" type="presParOf" srcId="{056751E6-BAA3-1248-8F66-B02453FA981D}" destId="{97F285BB-DEF7-0247-922F-22D1FB0FE69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76572CA-A689-684D-9713-8E39BDDFDF4E}" type="doc">
      <dgm:prSet loTypeId="urn:microsoft.com/office/officeart/2005/8/layout/list1" loCatId="" qsTypeId="urn:microsoft.com/office/officeart/2005/8/quickstyle/simple2" qsCatId="simple" csTypeId="urn:microsoft.com/office/officeart/2005/8/colors/colorful1" csCatId="colorful" phldr="1"/>
      <dgm:spPr/>
      <dgm:t>
        <a:bodyPr/>
        <a:lstStyle/>
        <a:p>
          <a:endParaRPr lang="en-US"/>
        </a:p>
      </dgm:t>
    </dgm:pt>
    <dgm:pt modelId="{BF4E1CA7-4B32-304B-A455-957F4345D362}">
      <dgm:prSet custT="1"/>
      <dgm:spPr/>
      <dgm:t>
        <a:bodyPr/>
        <a:lstStyle/>
        <a:p>
          <a:r>
            <a:rPr lang="en-US" sz="2200" b="1" dirty="0">
              <a:solidFill>
                <a:schemeClr val="tx1"/>
              </a:solidFill>
            </a:rPr>
            <a:t>In addition to interviews, investigators may find other sources of useful information, such as:  </a:t>
          </a:r>
        </a:p>
      </dgm:t>
    </dgm:pt>
    <dgm:pt modelId="{7D072EFD-DEE8-7B48-A22F-57FA4BAEB91F}" type="parTrans" cxnId="{261C1647-34F4-6C45-B830-B54849EDD62B}">
      <dgm:prSet/>
      <dgm:spPr/>
      <dgm:t>
        <a:bodyPr/>
        <a:lstStyle/>
        <a:p>
          <a:endParaRPr lang="en-US"/>
        </a:p>
      </dgm:t>
    </dgm:pt>
    <dgm:pt modelId="{1EA890AE-A639-944D-A441-05E20537AB31}" type="sibTrans" cxnId="{261C1647-34F4-6C45-B830-B54849EDD62B}">
      <dgm:prSet/>
      <dgm:spPr/>
      <dgm:t>
        <a:bodyPr/>
        <a:lstStyle/>
        <a:p>
          <a:endParaRPr lang="en-US"/>
        </a:p>
      </dgm:t>
    </dgm:pt>
    <dgm:pt modelId="{D4BF5582-91DF-F842-A1A7-7A961059599F}">
      <dgm:prSet custT="1"/>
      <dgm:spPr/>
      <dgm:t>
        <a:bodyPr/>
        <a:lstStyle/>
        <a:p>
          <a:r>
            <a:rPr lang="en-US" sz="2000" b="1" dirty="0">
              <a:solidFill>
                <a:schemeClr val="tx1">
                  <a:lumMod val="85000"/>
                  <a:lumOff val="15000"/>
                </a:schemeClr>
              </a:solidFill>
            </a:rPr>
            <a:t>Equipment manuals</a:t>
          </a:r>
        </a:p>
      </dgm:t>
    </dgm:pt>
    <dgm:pt modelId="{7009D552-35DD-DD4F-88A7-BD2A7AA86769}" type="parTrans" cxnId="{FD43EBED-B644-5F49-BD04-39551BA82F61}">
      <dgm:prSet/>
      <dgm:spPr/>
      <dgm:t>
        <a:bodyPr/>
        <a:lstStyle/>
        <a:p>
          <a:endParaRPr lang="en-US"/>
        </a:p>
      </dgm:t>
    </dgm:pt>
    <dgm:pt modelId="{16958A25-1D92-DE42-B57B-9AC130E38FB5}" type="sibTrans" cxnId="{FD43EBED-B644-5F49-BD04-39551BA82F61}">
      <dgm:prSet/>
      <dgm:spPr/>
      <dgm:t>
        <a:bodyPr/>
        <a:lstStyle/>
        <a:p>
          <a:endParaRPr lang="en-US"/>
        </a:p>
      </dgm:t>
    </dgm:pt>
    <dgm:pt modelId="{297AABBD-FF9A-3244-818A-6D7E47470522}">
      <dgm:prSet custT="1"/>
      <dgm:spPr/>
      <dgm:t>
        <a:bodyPr/>
        <a:lstStyle/>
        <a:p>
          <a:r>
            <a:rPr lang="en-US" sz="2000" b="1" dirty="0">
              <a:solidFill>
                <a:schemeClr val="tx1">
                  <a:lumMod val="85000"/>
                  <a:lumOff val="15000"/>
                </a:schemeClr>
              </a:solidFill>
            </a:rPr>
            <a:t>Industry guidance documents</a:t>
          </a:r>
        </a:p>
      </dgm:t>
    </dgm:pt>
    <dgm:pt modelId="{76C77A31-EAA6-C040-9B71-A0CE804D23C5}" type="parTrans" cxnId="{7372596E-99B1-4241-B903-4F00E683378C}">
      <dgm:prSet/>
      <dgm:spPr/>
      <dgm:t>
        <a:bodyPr/>
        <a:lstStyle/>
        <a:p>
          <a:endParaRPr lang="en-US"/>
        </a:p>
      </dgm:t>
    </dgm:pt>
    <dgm:pt modelId="{B93C64D6-10DC-B24D-BE99-CFEB084B905D}" type="sibTrans" cxnId="{7372596E-99B1-4241-B903-4F00E683378C}">
      <dgm:prSet/>
      <dgm:spPr/>
      <dgm:t>
        <a:bodyPr/>
        <a:lstStyle/>
        <a:p>
          <a:endParaRPr lang="en-US"/>
        </a:p>
      </dgm:t>
    </dgm:pt>
    <dgm:pt modelId="{7D43F9A7-DD17-4C41-82E9-90364AA527A2}">
      <dgm:prSet custT="1"/>
      <dgm:spPr/>
      <dgm:t>
        <a:bodyPr/>
        <a:lstStyle/>
        <a:p>
          <a:r>
            <a:rPr lang="en-US" sz="2000" b="1" dirty="0">
              <a:solidFill>
                <a:schemeClr val="tx1">
                  <a:lumMod val="85000"/>
                  <a:lumOff val="15000"/>
                </a:schemeClr>
              </a:solidFill>
            </a:rPr>
            <a:t>Company policies &amp; records</a:t>
          </a:r>
        </a:p>
      </dgm:t>
    </dgm:pt>
    <dgm:pt modelId="{100ADD64-6A73-E647-BD0C-8E0F658E5AA8}" type="parTrans" cxnId="{B32F56DC-19C1-4944-9A17-8C6578A08A81}">
      <dgm:prSet/>
      <dgm:spPr/>
      <dgm:t>
        <a:bodyPr/>
        <a:lstStyle/>
        <a:p>
          <a:endParaRPr lang="en-US"/>
        </a:p>
      </dgm:t>
    </dgm:pt>
    <dgm:pt modelId="{2120F25E-4CDD-A245-B641-CB8C0BC47329}" type="sibTrans" cxnId="{B32F56DC-19C1-4944-9A17-8C6578A08A81}">
      <dgm:prSet/>
      <dgm:spPr/>
      <dgm:t>
        <a:bodyPr/>
        <a:lstStyle/>
        <a:p>
          <a:endParaRPr lang="en-US"/>
        </a:p>
      </dgm:t>
    </dgm:pt>
    <dgm:pt modelId="{68270A69-1665-4842-A052-4C745D23EB8D}">
      <dgm:prSet custT="1"/>
      <dgm:spPr/>
      <dgm:t>
        <a:bodyPr/>
        <a:lstStyle/>
        <a:p>
          <a:r>
            <a:rPr lang="en-US" sz="2000" b="1" dirty="0">
              <a:solidFill>
                <a:schemeClr val="tx1">
                  <a:lumMod val="85000"/>
                  <a:lumOff val="15000"/>
                </a:schemeClr>
              </a:solidFill>
            </a:rPr>
            <a:t>Maintenance schedules, records, &amp; logs</a:t>
          </a:r>
        </a:p>
      </dgm:t>
    </dgm:pt>
    <dgm:pt modelId="{8CE25F28-6B6E-FB4D-9BFE-F486D9F60AC0}" type="parTrans" cxnId="{49283B64-C442-C34A-B5B8-BE153A1067B1}">
      <dgm:prSet/>
      <dgm:spPr/>
      <dgm:t>
        <a:bodyPr/>
        <a:lstStyle/>
        <a:p>
          <a:endParaRPr lang="en-US"/>
        </a:p>
      </dgm:t>
    </dgm:pt>
    <dgm:pt modelId="{9F04DA0A-DF3E-1143-BF93-202DF832F555}" type="sibTrans" cxnId="{49283B64-C442-C34A-B5B8-BE153A1067B1}">
      <dgm:prSet/>
      <dgm:spPr/>
      <dgm:t>
        <a:bodyPr/>
        <a:lstStyle/>
        <a:p>
          <a:endParaRPr lang="en-US"/>
        </a:p>
      </dgm:t>
    </dgm:pt>
    <dgm:pt modelId="{60BFFF42-C5B1-3F41-8400-31CE9B343162}">
      <dgm:prSet custT="1"/>
      <dgm:spPr/>
      <dgm:t>
        <a:bodyPr/>
        <a:lstStyle/>
        <a:p>
          <a:r>
            <a:rPr lang="en-US" sz="2000" b="1" dirty="0">
              <a:solidFill>
                <a:schemeClr val="tx1">
                  <a:lumMod val="85000"/>
                  <a:lumOff val="15000"/>
                </a:schemeClr>
              </a:solidFill>
            </a:rPr>
            <a:t>Training</a:t>
          </a:r>
          <a:r>
            <a:rPr lang="en-US" sz="2000" b="1" baseline="0" dirty="0">
              <a:solidFill>
                <a:schemeClr val="tx1">
                  <a:lumMod val="85000"/>
                  <a:lumOff val="15000"/>
                </a:schemeClr>
              </a:solidFill>
            </a:rPr>
            <a:t> </a:t>
          </a:r>
          <a:r>
            <a:rPr lang="en-US" sz="2000" b="1" dirty="0">
              <a:solidFill>
                <a:schemeClr val="tx1">
                  <a:lumMod val="85000"/>
                  <a:lumOff val="15000"/>
                </a:schemeClr>
              </a:solidFill>
            </a:rPr>
            <a:t>records (and any communication to employees) </a:t>
          </a:r>
        </a:p>
      </dgm:t>
    </dgm:pt>
    <dgm:pt modelId="{0F50338C-7ACF-6945-95AD-7888E9A18440}" type="parTrans" cxnId="{62B6B179-2B9E-CA49-BB68-E01FD446EA84}">
      <dgm:prSet/>
      <dgm:spPr/>
      <dgm:t>
        <a:bodyPr/>
        <a:lstStyle/>
        <a:p>
          <a:endParaRPr lang="en-US"/>
        </a:p>
      </dgm:t>
    </dgm:pt>
    <dgm:pt modelId="{95A62D07-1F7D-864C-866C-3F3ACF17CEDC}" type="sibTrans" cxnId="{62B6B179-2B9E-CA49-BB68-E01FD446EA84}">
      <dgm:prSet/>
      <dgm:spPr/>
      <dgm:t>
        <a:bodyPr/>
        <a:lstStyle/>
        <a:p>
          <a:endParaRPr lang="en-US"/>
        </a:p>
      </dgm:t>
    </dgm:pt>
    <dgm:pt modelId="{17F317D3-66F7-E741-857F-8CCBA15BBC3B}">
      <dgm:prSet custT="1"/>
      <dgm:spPr/>
      <dgm:t>
        <a:bodyPr/>
        <a:lstStyle/>
        <a:p>
          <a:r>
            <a:rPr lang="en-US" sz="2000" b="1" dirty="0">
              <a:solidFill>
                <a:schemeClr val="tx1">
                  <a:lumMod val="85000"/>
                  <a:lumOff val="15000"/>
                </a:schemeClr>
              </a:solidFill>
            </a:rPr>
            <a:t>Audit &amp;</a:t>
          </a:r>
          <a:r>
            <a:rPr lang="en-US" sz="2000" b="1" baseline="0" dirty="0">
              <a:solidFill>
                <a:schemeClr val="tx1">
                  <a:lumMod val="85000"/>
                  <a:lumOff val="15000"/>
                </a:schemeClr>
              </a:solidFill>
            </a:rPr>
            <a:t> </a:t>
          </a:r>
          <a:r>
            <a:rPr lang="en-US" sz="2000" b="1" dirty="0">
              <a:solidFill>
                <a:schemeClr val="tx1">
                  <a:lumMod val="85000"/>
                  <a:lumOff val="15000"/>
                </a:schemeClr>
              </a:solidFill>
            </a:rPr>
            <a:t>follow-up reports</a:t>
          </a:r>
        </a:p>
      </dgm:t>
    </dgm:pt>
    <dgm:pt modelId="{334163FC-34AE-3F4E-8F61-131F682ACD3A}" type="parTrans" cxnId="{BA294953-777B-0848-9458-32DC9A2C599C}">
      <dgm:prSet/>
      <dgm:spPr/>
      <dgm:t>
        <a:bodyPr/>
        <a:lstStyle/>
        <a:p>
          <a:endParaRPr lang="en-US"/>
        </a:p>
      </dgm:t>
    </dgm:pt>
    <dgm:pt modelId="{385924D8-0F97-C947-AAB3-1BB422C2C67E}" type="sibTrans" cxnId="{BA294953-777B-0848-9458-32DC9A2C599C}">
      <dgm:prSet/>
      <dgm:spPr/>
      <dgm:t>
        <a:bodyPr/>
        <a:lstStyle/>
        <a:p>
          <a:endParaRPr lang="en-US"/>
        </a:p>
      </dgm:t>
    </dgm:pt>
    <dgm:pt modelId="{D09657FF-4A1A-1F4A-8619-71CEAE265124}">
      <dgm:prSet custT="1"/>
      <dgm:spPr/>
      <dgm:t>
        <a:bodyPr/>
        <a:lstStyle/>
        <a:p>
          <a:r>
            <a:rPr lang="en-US" sz="2000" b="1" dirty="0">
              <a:solidFill>
                <a:schemeClr val="tx1">
                  <a:lumMod val="85000"/>
                  <a:lumOff val="15000"/>
                </a:schemeClr>
              </a:solidFill>
            </a:rPr>
            <a:t>Enforcement policies &amp; records</a:t>
          </a:r>
        </a:p>
      </dgm:t>
    </dgm:pt>
    <dgm:pt modelId="{45BA3ED8-F6FD-0A4B-A6A1-9FD00EAFDBE5}" type="parTrans" cxnId="{7C199F82-8BE6-5249-9ACD-D3C0E607ECA6}">
      <dgm:prSet/>
      <dgm:spPr/>
      <dgm:t>
        <a:bodyPr/>
        <a:lstStyle/>
        <a:p>
          <a:endParaRPr lang="en-US"/>
        </a:p>
      </dgm:t>
    </dgm:pt>
    <dgm:pt modelId="{40196AC9-84DB-274B-B4CD-63A2C5E91578}" type="sibTrans" cxnId="{7C199F82-8BE6-5249-9ACD-D3C0E607ECA6}">
      <dgm:prSet/>
      <dgm:spPr/>
      <dgm:t>
        <a:bodyPr/>
        <a:lstStyle/>
        <a:p>
          <a:endParaRPr lang="en-US"/>
        </a:p>
      </dgm:t>
    </dgm:pt>
    <dgm:pt modelId="{24313C75-BB30-874E-93E5-C2BFA147F68A}">
      <dgm:prSet custT="1"/>
      <dgm:spPr/>
      <dgm:t>
        <a:bodyPr/>
        <a:lstStyle/>
        <a:p>
          <a:r>
            <a:rPr lang="en-US" sz="2000" b="1" dirty="0">
              <a:solidFill>
                <a:schemeClr val="tx1">
                  <a:lumMod val="85000"/>
                  <a:lumOff val="15000"/>
                </a:schemeClr>
              </a:solidFill>
            </a:rPr>
            <a:t>Previous corrective action recommendations</a:t>
          </a:r>
        </a:p>
      </dgm:t>
    </dgm:pt>
    <dgm:pt modelId="{459D35B7-1DE7-0740-B4BB-2D9CEB9516D8}" type="parTrans" cxnId="{F0CAB8B3-CFF1-BF4B-90E6-9DFF40896852}">
      <dgm:prSet/>
      <dgm:spPr/>
      <dgm:t>
        <a:bodyPr/>
        <a:lstStyle/>
        <a:p>
          <a:endParaRPr lang="en-US"/>
        </a:p>
      </dgm:t>
    </dgm:pt>
    <dgm:pt modelId="{2EA33F10-1447-844B-84C3-555977693F26}" type="sibTrans" cxnId="{F0CAB8B3-CFF1-BF4B-90E6-9DFF40896852}">
      <dgm:prSet/>
      <dgm:spPr/>
      <dgm:t>
        <a:bodyPr/>
        <a:lstStyle/>
        <a:p>
          <a:endParaRPr lang="en-US"/>
        </a:p>
      </dgm:t>
    </dgm:pt>
    <dgm:pt modelId="{056751E6-BAA3-1248-8F66-B02453FA981D}" type="pres">
      <dgm:prSet presAssocID="{576572CA-A689-684D-9713-8E39BDDFDF4E}" presName="linear" presStyleCnt="0">
        <dgm:presLayoutVars>
          <dgm:dir/>
          <dgm:animLvl val="lvl"/>
          <dgm:resizeHandles val="exact"/>
        </dgm:presLayoutVars>
      </dgm:prSet>
      <dgm:spPr/>
      <dgm:t>
        <a:bodyPr/>
        <a:lstStyle/>
        <a:p>
          <a:endParaRPr lang="en-US"/>
        </a:p>
      </dgm:t>
    </dgm:pt>
    <dgm:pt modelId="{3F376FD2-4FB4-5543-9A1A-318BBEA46F03}" type="pres">
      <dgm:prSet presAssocID="{BF4E1CA7-4B32-304B-A455-957F4345D362}" presName="parentLin" presStyleCnt="0"/>
      <dgm:spPr/>
    </dgm:pt>
    <dgm:pt modelId="{C5BF99CB-AFDA-CF4C-9177-E84854B78928}" type="pres">
      <dgm:prSet presAssocID="{BF4E1CA7-4B32-304B-A455-957F4345D362}" presName="parentLeftMargin" presStyleLbl="node1" presStyleIdx="0" presStyleCnt="1"/>
      <dgm:spPr/>
      <dgm:t>
        <a:bodyPr/>
        <a:lstStyle/>
        <a:p>
          <a:endParaRPr lang="en-US"/>
        </a:p>
      </dgm:t>
    </dgm:pt>
    <dgm:pt modelId="{E599699B-41D5-9D43-B536-35AA03533D69}" type="pres">
      <dgm:prSet presAssocID="{BF4E1CA7-4B32-304B-A455-957F4345D362}" presName="parentText" presStyleLbl="node1" presStyleIdx="0" presStyleCnt="1" custScaleX="135664" custScaleY="159568" custLinFactNeighborX="-57941">
        <dgm:presLayoutVars>
          <dgm:chMax val="0"/>
          <dgm:bulletEnabled val="1"/>
        </dgm:presLayoutVars>
      </dgm:prSet>
      <dgm:spPr/>
      <dgm:t>
        <a:bodyPr/>
        <a:lstStyle/>
        <a:p>
          <a:endParaRPr lang="en-US"/>
        </a:p>
      </dgm:t>
    </dgm:pt>
    <dgm:pt modelId="{A6701AFD-705B-6645-8D71-19357BFB6379}" type="pres">
      <dgm:prSet presAssocID="{BF4E1CA7-4B32-304B-A455-957F4345D362}" presName="negativeSpace" presStyleCnt="0"/>
      <dgm:spPr/>
    </dgm:pt>
    <dgm:pt modelId="{1BC047C2-67B2-024C-8F32-BAD603CC790E}" type="pres">
      <dgm:prSet presAssocID="{BF4E1CA7-4B32-304B-A455-957F4345D362}" presName="childText" presStyleLbl="conFgAcc1" presStyleIdx="0" presStyleCnt="1">
        <dgm:presLayoutVars>
          <dgm:bulletEnabled val="1"/>
        </dgm:presLayoutVars>
      </dgm:prSet>
      <dgm:spPr/>
      <dgm:t>
        <a:bodyPr/>
        <a:lstStyle/>
        <a:p>
          <a:endParaRPr lang="en-US"/>
        </a:p>
      </dgm:t>
    </dgm:pt>
  </dgm:ptLst>
  <dgm:cxnLst>
    <dgm:cxn modelId="{261C1647-34F4-6C45-B830-B54849EDD62B}" srcId="{576572CA-A689-684D-9713-8E39BDDFDF4E}" destId="{BF4E1CA7-4B32-304B-A455-957F4345D362}" srcOrd="0" destOrd="0" parTransId="{7D072EFD-DEE8-7B48-A22F-57FA4BAEB91F}" sibTransId="{1EA890AE-A639-944D-A441-05E20537AB31}"/>
    <dgm:cxn modelId="{E5E585DC-ED8D-47E1-893A-206AE2645A02}" type="presOf" srcId="{60BFFF42-C5B1-3F41-8400-31CE9B343162}" destId="{1BC047C2-67B2-024C-8F32-BAD603CC790E}" srcOrd="0" destOrd="4" presId="urn:microsoft.com/office/officeart/2005/8/layout/list1"/>
    <dgm:cxn modelId="{7372596E-99B1-4241-B903-4F00E683378C}" srcId="{BF4E1CA7-4B32-304B-A455-957F4345D362}" destId="{297AABBD-FF9A-3244-818A-6D7E47470522}" srcOrd="1" destOrd="0" parTransId="{76C77A31-EAA6-C040-9B71-A0CE804D23C5}" sibTransId="{B93C64D6-10DC-B24D-BE99-CFEB084B905D}"/>
    <dgm:cxn modelId="{F0CAB8B3-CFF1-BF4B-90E6-9DFF40896852}" srcId="{BF4E1CA7-4B32-304B-A455-957F4345D362}" destId="{24313C75-BB30-874E-93E5-C2BFA147F68A}" srcOrd="7" destOrd="0" parTransId="{459D35B7-1DE7-0740-B4BB-2D9CEB9516D8}" sibTransId="{2EA33F10-1447-844B-84C3-555977693F26}"/>
    <dgm:cxn modelId="{49283B64-C442-C34A-B5B8-BE153A1067B1}" srcId="{BF4E1CA7-4B32-304B-A455-957F4345D362}" destId="{68270A69-1665-4842-A052-4C745D23EB8D}" srcOrd="3" destOrd="0" parTransId="{8CE25F28-6B6E-FB4D-9BFE-F486D9F60AC0}" sibTransId="{9F04DA0A-DF3E-1143-BF93-202DF832F555}"/>
    <dgm:cxn modelId="{7C199F82-8BE6-5249-9ACD-D3C0E607ECA6}" srcId="{BF4E1CA7-4B32-304B-A455-957F4345D362}" destId="{D09657FF-4A1A-1F4A-8619-71CEAE265124}" srcOrd="6" destOrd="0" parTransId="{45BA3ED8-F6FD-0A4B-A6A1-9FD00EAFDBE5}" sibTransId="{40196AC9-84DB-274B-B4CD-63A2C5E91578}"/>
    <dgm:cxn modelId="{62B6B179-2B9E-CA49-BB68-E01FD446EA84}" srcId="{BF4E1CA7-4B32-304B-A455-957F4345D362}" destId="{60BFFF42-C5B1-3F41-8400-31CE9B343162}" srcOrd="4" destOrd="0" parTransId="{0F50338C-7ACF-6945-95AD-7888E9A18440}" sibTransId="{95A62D07-1F7D-864C-866C-3F3ACF17CEDC}"/>
    <dgm:cxn modelId="{C5AF8DC4-6AF2-4F72-B3C8-6E2CDDF4182D}" type="presOf" srcId="{17F317D3-66F7-E741-857F-8CCBA15BBC3B}" destId="{1BC047C2-67B2-024C-8F32-BAD603CC790E}" srcOrd="0" destOrd="5" presId="urn:microsoft.com/office/officeart/2005/8/layout/list1"/>
    <dgm:cxn modelId="{9EDE7E85-9F45-49D4-BFC5-E9069018F013}" type="presOf" srcId="{BF4E1CA7-4B32-304B-A455-957F4345D362}" destId="{C5BF99CB-AFDA-CF4C-9177-E84854B78928}" srcOrd="0" destOrd="0" presId="urn:microsoft.com/office/officeart/2005/8/layout/list1"/>
    <dgm:cxn modelId="{4AA51DE8-CEDA-44E2-A9EB-3F04A7877C38}" type="presOf" srcId="{68270A69-1665-4842-A052-4C745D23EB8D}" destId="{1BC047C2-67B2-024C-8F32-BAD603CC790E}" srcOrd="0" destOrd="3" presId="urn:microsoft.com/office/officeart/2005/8/layout/list1"/>
    <dgm:cxn modelId="{4C687AD6-59EF-492F-9E97-E03CF4067BA8}" type="presOf" srcId="{297AABBD-FF9A-3244-818A-6D7E47470522}" destId="{1BC047C2-67B2-024C-8F32-BAD603CC790E}" srcOrd="0" destOrd="1" presId="urn:microsoft.com/office/officeart/2005/8/layout/list1"/>
    <dgm:cxn modelId="{A338C947-6C7A-45DC-84CE-BB261CD8AD25}" type="presOf" srcId="{D4BF5582-91DF-F842-A1A7-7A961059599F}" destId="{1BC047C2-67B2-024C-8F32-BAD603CC790E}" srcOrd="0" destOrd="0" presId="urn:microsoft.com/office/officeart/2005/8/layout/list1"/>
    <dgm:cxn modelId="{F643158A-C31E-4719-AA76-755836EA1E74}" type="presOf" srcId="{24313C75-BB30-874E-93E5-C2BFA147F68A}" destId="{1BC047C2-67B2-024C-8F32-BAD603CC790E}" srcOrd="0" destOrd="7" presId="urn:microsoft.com/office/officeart/2005/8/layout/list1"/>
    <dgm:cxn modelId="{3AE27246-2B45-4A21-9DC7-77052C72333A}" type="presOf" srcId="{BF4E1CA7-4B32-304B-A455-957F4345D362}" destId="{E599699B-41D5-9D43-B536-35AA03533D69}" srcOrd="1" destOrd="0" presId="urn:microsoft.com/office/officeart/2005/8/layout/list1"/>
    <dgm:cxn modelId="{73696A59-C3ED-4BF6-981C-CDD80A9AF311}" type="presOf" srcId="{576572CA-A689-684D-9713-8E39BDDFDF4E}" destId="{056751E6-BAA3-1248-8F66-B02453FA981D}" srcOrd="0" destOrd="0" presId="urn:microsoft.com/office/officeart/2005/8/layout/list1"/>
    <dgm:cxn modelId="{B32F56DC-19C1-4944-9A17-8C6578A08A81}" srcId="{BF4E1CA7-4B32-304B-A455-957F4345D362}" destId="{7D43F9A7-DD17-4C41-82E9-90364AA527A2}" srcOrd="2" destOrd="0" parTransId="{100ADD64-6A73-E647-BD0C-8E0F658E5AA8}" sibTransId="{2120F25E-4CDD-A245-B641-CB8C0BC47329}"/>
    <dgm:cxn modelId="{F7B068DD-BE8B-4F9B-920A-E95F18DE169F}" type="presOf" srcId="{7D43F9A7-DD17-4C41-82E9-90364AA527A2}" destId="{1BC047C2-67B2-024C-8F32-BAD603CC790E}" srcOrd="0" destOrd="2" presId="urn:microsoft.com/office/officeart/2005/8/layout/list1"/>
    <dgm:cxn modelId="{8A12DA32-8292-4AB4-AB08-956D051DDB5A}" type="presOf" srcId="{D09657FF-4A1A-1F4A-8619-71CEAE265124}" destId="{1BC047C2-67B2-024C-8F32-BAD603CC790E}" srcOrd="0" destOrd="6" presId="urn:microsoft.com/office/officeart/2005/8/layout/list1"/>
    <dgm:cxn modelId="{FD43EBED-B644-5F49-BD04-39551BA82F61}" srcId="{BF4E1CA7-4B32-304B-A455-957F4345D362}" destId="{D4BF5582-91DF-F842-A1A7-7A961059599F}" srcOrd="0" destOrd="0" parTransId="{7009D552-35DD-DD4F-88A7-BD2A7AA86769}" sibTransId="{16958A25-1D92-DE42-B57B-9AC130E38FB5}"/>
    <dgm:cxn modelId="{BA294953-777B-0848-9458-32DC9A2C599C}" srcId="{BF4E1CA7-4B32-304B-A455-957F4345D362}" destId="{17F317D3-66F7-E741-857F-8CCBA15BBC3B}" srcOrd="5" destOrd="0" parTransId="{334163FC-34AE-3F4E-8F61-131F682ACD3A}" sibTransId="{385924D8-0F97-C947-AAB3-1BB422C2C67E}"/>
    <dgm:cxn modelId="{04EA9D62-861E-49AB-985E-666A2F07F51E}" type="presParOf" srcId="{056751E6-BAA3-1248-8F66-B02453FA981D}" destId="{3F376FD2-4FB4-5543-9A1A-318BBEA46F03}" srcOrd="0" destOrd="0" presId="urn:microsoft.com/office/officeart/2005/8/layout/list1"/>
    <dgm:cxn modelId="{70939ABC-6123-492A-BE5C-4355D000C8CE}" type="presParOf" srcId="{3F376FD2-4FB4-5543-9A1A-318BBEA46F03}" destId="{C5BF99CB-AFDA-CF4C-9177-E84854B78928}" srcOrd="0" destOrd="0" presId="urn:microsoft.com/office/officeart/2005/8/layout/list1"/>
    <dgm:cxn modelId="{EC1CFA9E-A3E5-45DD-BF9C-F52FF73A9465}" type="presParOf" srcId="{3F376FD2-4FB4-5543-9A1A-318BBEA46F03}" destId="{E599699B-41D5-9D43-B536-35AA03533D69}" srcOrd="1" destOrd="0" presId="urn:microsoft.com/office/officeart/2005/8/layout/list1"/>
    <dgm:cxn modelId="{6856566A-DE67-4FD9-BF6F-F79509582AB2}" type="presParOf" srcId="{056751E6-BAA3-1248-8F66-B02453FA981D}" destId="{A6701AFD-705B-6645-8D71-19357BFB6379}" srcOrd="1" destOrd="0" presId="urn:microsoft.com/office/officeart/2005/8/layout/list1"/>
    <dgm:cxn modelId="{03A2217A-11C6-4C1D-BCF7-EE93344A8F36}" type="presParOf" srcId="{056751E6-BAA3-1248-8F66-B02453FA981D}" destId="{1BC047C2-67B2-024C-8F32-BAD603CC790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76572CA-A689-684D-9713-8E39BDDFDF4E}" type="doc">
      <dgm:prSet loTypeId="urn:microsoft.com/office/officeart/2005/8/layout/list1" loCatId="" qsTypeId="urn:microsoft.com/office/officeart/2005/8/quickstyle/simple2" qsCatId="simple" csTypeId="urn:microsoft.com/office/officeart/2005/8/colors/colorful1" csCatId="colorful" phldr="1"/>
      <dgm:spPr/>
      <dgm:t>
        <a:bodyPr/>
        <a:lstStyle/>
        <a:p>
          <a:endParaRPr lang="en-US"/>
        </a:p>
      </dgm:t>
    </dgm:pt>
    <dgm:pt modelId="{BF4E1CA7-4B32-304B-A455-957F4345D362}">
      <dgm:prSet custT="1"/>
      <dgm:spPr/>
      <dgm:t>
        <a:bodyPr/>
        <a:lstStyle/>
        <a:p>
          <a:r>
            <a:rPr lang="en-US" sz="2000" b="1" i="0" dirty="0">
              <a:solidFill>
                <a:schemeClr val="tx1"/>
              </a:solidFill>
              <a:latin typeface="Arial" charset="0"/>
              <a:ea typeface="Arial" charset="0"/>
              <a:cs typeface="Arial" charset="0"/>
            </a:rPr>
            <a:t>When interviewing injured workers and witnesses it is crucial to reduce their possible fear and anxiety, and to develop a good rapport. When conducting interviews, investigators should:</a:t>
          </a:r>
        </a:p>
      </dgm:t>
    </dgm:pt>
    <dgm:pt modelId="{7D072EFD-DEE8-7B48-A22F-57FA4BAEB91F}" type="parTrans" cxnId="{261C1647-34F4-6C45-B830-B54849EDD62B}">
      <dgm:prSet/>
      <dgm:spPr/>
      <dgm:t>
        <a:bodyPr/>
        <a:lstStyle/>
        <a:p>
          <a:endParaRPr lang="en-US"/>
        </a:p>
      </dgm:t>
    </dgm:pt>
    <dgm:pt modelId="{1EA890AE-A639-944D-A441-05E20537AB31}" type="sibTrans" cxnId="{261C1647-34F4-6C45-B830-B54849EDD62B}">
      <dgm:prSet/>
      <dgm:spPr/>
      <dgm:t>
        <a:bodyPr/>
        <a:lstStyle/>
        <a:p>
          <a:endParaRPr lang="en-US"/>
        </a:p>
      </dgm:t>
    </dgm:pt>
    <dgm:pt modelId="{4147037F-22E4-0549-A2D0-F9C2F4796DE9}">
      <dgm:prSet custT="1"/>
      <dgm:spPr/>
      <dgm:t>
        <a:bodyPr/>
        <a:lstStyle/>
        <a:p>
          <a:r>
            <a:rPr lang="en-US" sz="2200" b="1" i="0" dirty="0">
              <a:latin typeface="Arial" charset="0"/>
              <a:ea typeface="Arial" charset="0"/>
              <a:cs typeface="Arial" charset="0"/>
            </a:rPr>
            <a:t>Conduct the interview in the language of the employee/interviewee; use a translator if needed.</a:t>
          </a:r>
        </a:p>
      </dgm:t>
    </dgm:pt>
    <dgm:pt modelId="{336CAAD6-9FAF-F444-9DE8-D7A720A5BE24}" type="parTrans" cxnId="{0D4622C7-1867-E74E-8861-DB0F24C75B12}">
      <dgm:prSet/>
      <dgm:spPr/>
      <dgm:t>
        <a:bodyPr/>
        <a:lstStyle/>
        <a:p>
          <a:endParaRPr lang="en-US"/>
        </a:p>
      </dgm:t>
    </dgm:pt>
    <dgm:pt modelId="{CE4D20FC-E51D-F14B-ADEE-B58E41EEDF03}" type="sibTrans" cxnId="{0D4622C7-1867-E74E-8861-DB0F24C75B12}">
      <dgm:prSet/>
      <dgm:spPr/>
      <dgm:t>
        <a:bodyPr/>
        <a:lstStyle/>
        <a:p>
          <a:endParaRPr lang="en-US"/>
        </a:p>
      </dgm:t>
    </dgm:pt>
    <dgm:pt modelId="{3E141CEE-CD8A-1846-A5C6-1D5942887DB7}">
      <dgm:prSet custT="1"/>
      <dgm:spPr/>
      <dgm:t>
        <a:bodyPr/>
        <a:lstStyle/>
        <a:p>
          <a:r>
            <a:rPr lang="en-US" sz="2200" b="1" i="0" dirty="0">
              <a:latin typeface="Arial" charset="0"/>
              <a:ea typeface="Arial" charset="0"/>
              <a:cs typeface="Arial" charset="0"/>
            </a:rPr>
            <a:t>Clearly state that the purpose of the investigation and interview is fact-finding, not fault-finding.</a:t>
          </a:r>
        </a:p>
      </dgm:t>
    </dgm:pt>
    <dgm:pt modelId="{388FDDA1-70FE-754F-8CBE-B730F3D26692}" type="parTrans" cxnId="{DE555296-4ED6-AC41-AB58-37DEBC4FD05C}">
      <dgm:prSet/>
      <dgm:spPr/>
      <dgm:t>
        <a:bodyPr/>
        <a:lstStyle/>
        <a:p>
          <a:endParaRPr lang="en-US"/>
        </a:p>
      </dgm:t>
    </dgm:pt>
    <dgm:pt modelId="{49E39ACE-7A52-8A4F-BF1B-8FEECC2F15AA}" type="sibTrans" cxnId="{DE555296-4ED6-AC41-AB58-37DEBC4FD05C}">
      <dgm:prSet/>
      <dgm:spPr/>
      <dgm:t>
        <a:bodyPr/>
        <a:lstStyle/>
        <a:p>
          <a:endParaRPr lang="en-US"/>
        </a:p>
      </dgm:t>
    </dgm:pt>
    <dgm:pt modelId="{D5B29CFA-95A7-A545-B792-2120D925D2E6}">
      <dgm:prSet custT="1"/>
      <dgm:spPr/>
      <dgm:t>
        <a:bodyPr/>
        <a:lstStyle/>
        <a:p>
          <a:r>
            <a:rPr lang="en-US" sz="2200" b="1" i="0" dirty="0">
              <a:latin typeface="Arial" charset="0"/>
              <a:ea typeface="Arial" charset="0"/>
              <a:cs typeface="Arial" charset="0"/>
            </a:rPr>
            <a:t>Emphasize that the goal is to learn how to prevent future incidents by discovering the root causes of what occurred. </a:t>
          </a:r>
        </a:p>
      </dgm:t>
    </dgm:pt>
    <dgm:pt modelId="{0FC36320-BC40-2F44-AAA2-B5ECFA280DB5}" type="parTrans" cxnId="{00E09F1C-0CE4-9E4C-A29B-F577032B88A6}">
      <dgm:prSet/>
      <dgm:spPr/>
      <dgm:t>
        <a:bodyPr/>
        <a:lstStyle/>
        <a:p>
          <a:endParaRPr lang="en-US"/>
        </a:p>
      </dgm:t>
    </dgm:pt>
    <dgm:pt modelId="{9E1925D9-554C-8A43-96BA-D9DB64C4C7B5}" type="sibTrans" cxnId="{00E09F1C-0CE4-9E4C-A29B-F577032B88A6}">
      <dgm:prSet/>
      <dgm:spPr/>
      <dgm:t>
        <a:bodyPr/>
        <a:lstStyle/>
        <a:p>
          <a:endParaRPr lang="en-US"/>
        </a:p>
      </dgm:t>
    </dgm:pt>
    <dgm:pt modelId="{056751E6-BAA3-1248-8F66-B02453FA981D}" type="pres">
      <dgm:prSet presAssocID="{576572CA-A689-684D-9713-8E39BDDFDF4E}" presName="linear" presStyleCnt="0">
        <dgm:presLayoutVars>
          <dgm:dir/>
          <dgm:animLvl val="lvl"/>
          <dgm:resizeHandles val="exact"/>
        </dgm:presLayoutVars>
      </dgm:prSet>
      <dgm:spPr/>
      <dgm:t>
        <a:bodyPr/>
        <a:lstStyle/>
        <a:p>
          <a:endParaRPr lang="en-US"/>
        </a:p>
      </dgm:t>
    </dgm:pt>
    <dgm:pt modelId="{3F376FD2-4FB4-5543-9A1A-318BBEA46F03}" type="pres">
      <dgm:prSet presAssocID="{BF4E1CA7-4B32-304B-A455-957F4345D362}" presName="parentLin" presStyleCnt="0"/>
      <dgm:spPr/>
    </dgm:pt>
    <dgm:pt modelId="{C5BF99CB-AFDA-CF4C-9177-E84854B78928}" type="pres">
      <dgm:prSet presAssocID="{BF4E1CA7-4B32-304B-A455-957F4345D362}" presName="parentLeftMargin" presStyleLbl="node1" presStyleIdx="0" presStyleCnt="1"/>
      <dgm:spPr/>
      <dgm:t>
        <a:bodyPr/>
        <a:lstStyle/>
        <a:p>
          <a:endParaRPr lang="en-US"/>
        </a:p>
      </dgm:t>
    </dgm:pt>
    <dgm:pt modelId="{E599699B-41D5-9D43-B536-35AA03533D69}" type="pres">
      <dgm:prSet presAssocID="{BF4E1CA7-4B32-304B-A455-957F4345D362}" presName="parentText" presStyleLbl="node1" presStyleIdx="0" presStyleCnt="1" custScaleX="135664" custScaleY="159568" custLinFactNeighborX="-57941">
        <dgm:presLayoutVars>
          <dgm:chMax val="0"/>
          <dgm:bulletEnabled val="1"/>
        </dgm:presLayoutVars>
      </dgm:prSet>
      <dgm:spPr/>
      <dgm:t>
        <a:bodyPr/>
        <a:lstStyle/>
        <a:p>
          <a:endParaRPr lang="en-US"/>
        </a:p>
      </dgm:t>
    </dgm:pt>
    <dgm:pt modelId="{A6701AFD-705B-6645-8D71-19357BFB6379}" type="pres">
      <dgm:prSet presAssocID="{BF4E1CA7-4B32-304B-A455-957F4345D362}" presName="negativeSpace" presStyleCnt="0"/>
      <dgm:spPr/>
    </dgm:pt>
    <dgm:pt modelId="{1BC047C2-67B2-024C-8F32-BAD603CC790E}" type="pres">
      <dgm:prSet presAssocID="{BF4E1CA7-4B32-304B-A455-957F4345D362}" presName="childText" presStyleLbl="conFgAcc1" presStyleIdx="0" presStyleCnt="1">
        <dgm:presLayoutVars>
          <dgm:bulletEnabled val="1"/>
        </dgm:presLayoutVars>
      </dgm:prSet>
      <dgm:spPr/>
      <dgm:t>
        <a:bodyPr/>
        <a:lstStyle/>
        <a:p>
          <a:endParaRPr lang="en-US"/>
        </a:p>
      </dgm:t>
    </dgm:pt>
  </dgm:ptLst>
  <dgm:cxnLst>
    <dgm:cxn modelId="{261C1647-34F4-6C45-B830-B54849EDD62B}" srcId="{576572CA-A689-684D-9713-8E39BDDFDF4E}" destId="{BF4E1CA7-4B32-304B-A455-957F4345D362}" srcOrd="0" destOrd="0" parTransId="{7D072EFD-DEE8-7B48-A22F-57FA4BAEB91F}" sibTransId="{1EA890AE-A639-944D-A441-05E20537AB31}"/>
    <dgm:cxn modelId="{0AAC712D-E270-41DE-B62D-FF85D7408BFD}" type="presOf" srcId="{D5B29CFA-95A7-A545-B792-2120D925D2E6}" destId="{1BC047C2-67B2-024C-8F32-BAD603CC790E}" srcOrd="0" destOrd="2" presId="urn:microsoft.com/office/officeart/2005/8/layout/list1"/>
    <dgm:cxn modelId="{286D8BA5-292F-4331-B1DA-E185FA01A362}" type="presOf" srcId="{4147037F-22E4-0549-A2D0-F9C2F4796DE9}" destId="{1BC047C2-67B2-024C-8F32-BAD603CC790E}" srcOrd="0" destOrd="0" presId="urn:microsoft.com/office/officeart/2005/8/layout/list1"/>
    <dgm:cxn modelId="{0D4622C7-1867-E74E-8861-DB0F24C75B12}" srcId="{BF4E1CA7-4B32-304B-A455-957F4345D362}" destId="{4147037F-22E4-0549-A2D0-F9C2F4796DE9}" srcOrd="0" destOrd="0" parTransId="{336CAAD6-9FAF-F444-9DE8-D7A720A5BE24}" sibTransId="{CE4D20FC-E51D-F14B-ADEE-B58E41EEDF03}"/>
    <dgm:cxn modelId="{5ED10AB0-8922-4FE6-9415-DA0058F1706A}" type="presOf" srcId="{3E141CEE-CD8A-1846-A5C6-1D5942887DB7}" destId="{1BC047C2-67B2-024C-8F32-BAD603CC790E}" srcOrd="0" destOrd="1" presId="urn:microsoft.com/office/officeart/2005/8/layout/list1"/>
    <dgm:cxn modelId="{DE555296-4ED6-AC41-AB58-37DEBC4FD05C}" srcId="{BF4E1CA7-4B32-304B-A455-957F4345D362}" destId="{3E141CEE-CD8A-1846-A5C6-1D5942887DB7}" srcOrd="1" destOrd="0" parTransId="{388FDDA1-70FE-754F-8CBE-B730F3D26692}" sibTransId="{49E39ACE-7A52-8A4F-BF1B-8FEECC2F15AA}"/>
    <dgm:cxn modelId="{934F55DC-A54F-41EC-99CB-AEF6ABF1A6B5}" type="presOf" srcId="{BF4E1CA7-4B32-304B-A455-957F4345D362}" destId="{C5BF99CB-AFDA-CF4C-9177-E84854B78928}" srcOrd="0" destOrd="0" presId="urn:microsoft.com/office/officeart/2005/8/layout/list1"/>
    <dgm:cxn modelId="{479CE651-B8BB-4C33-9D22-B6F77FE83949}" type="presOf" srcId="{BF4E1CA7-4B32-304B-A455-957F4345D362}" destId="{E599699B-41D5-9D43-B536-35AA03533D69}" srcOrd="1" destOrd="0" presId="urn:microsoft.com/office/officeart/2005/8/layout/list1"/>
    <dgm:cxn modelId="{00E09F1C-0CE4-9E4C-A29B-F577032B88A6}" srcId="{BF4E1CA7-4B32-304B-A455-957F4345D362}" destId="{D5B29CFA-95A7-A545-B792-2120D925D2E6}" srcOrd="2" destOrd="0" parTransId="{0FC36320-BC40-2F44-AAA2-B5ECFA280DB5}" sibTransId="{9E1925D9-554C-8A43-96BA-D9DB64C4C7B5}"/>
    <dgm:cxn modelId="{B03F9910-813A-4745-9B59-B90295796BA3}" type="presOf" srcId="{576572CA-A689-684D-9713-8E39BDDFDF4E}" destId="{056751E6-BAA3-1248-8F66-B02453FA981D}" srcOrd="0" destOrd="0" presId="urn:microsoft.com/office/officeart/2005/8/layout/list1"/>
    <dgm:cxn modelId="{39341548-CA49-4BC2-A168-AB0A063870BB}" type="presParOf" srcId="{056751E6-BAA3-1248-8F66-B02453FA981D}" destId="{3F376FD2-4FB4-5543-9A1A-318BBEA46F03}" srcOrd="0" destOrd="0" presId="urn:microsoft.com/office/officeart/2005/8/layout/list1"/>
    <dgm:cxn modelId="{F67B0149-5A00-4892-B70B-DD68A318A97F}" type="presParOf" srcId="{3F376FD2-4FB4-5543-9A1A-318BBEA46F03}" destId="{C5BF99CB-AFDA-CF4C-9177-E84854B78928}" srcOrd="0" destOrd="0" presId="urn:microsoft.com/office/officeart/2005/8/layout/list1"/>
    <dgm:cxn modelId="{73192891-7586-4A3A-AC65-34DCE7C5C79B}" type="presParOf" srcId="{3F376FD2-4FB4-5543-9A1A-318BBEA46F03}" destId="{E599699B-41D5-9D43-B536-35AA03533D69}" srcOrd="1" destOrd="0" presId="urn:microsoft.com/office/officeart/2005/8/layout/list1"/>
    <dgm:cxn modelId="{92A65433-30F8-491E-AEFE-0EFC57699C9E}" type="presParOf" srcId="{056751E6-BAA3-1248-8F66-B02453FA981D}" destId="{A6701AFD-705B-6645-8D71-19357BFB6379}" srcOrd="1" destOrd="0" presId="urn:microsoft.com/office/officeart/2005/8/layout/list1"/>
    <dgm:cxn modelId="{2AAB2CC7-13D4-41DB-A970-87622828E04C}" type="presParOf" srcId="{056751E6-BAA3-1248-8F66-B02453FA981D}" destId="{1BC047C2-67B2-024C-8F32-BAD603CC790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76572CA-A689-684D-9713-8E39BDDFDF4E}" type="doc">
      <dgm:prSet loTypeId="urn:microsoft.com/office/officeart/2005/8/layout/vList2" loCatId="" qsTypeId="urn:microsoft.com/office/officeart/2005/8/quickstyle/simple2" qsCatId="simple" csTypeId="urn:microsoft.com/office/officeart/2005/8/colors/accent1_2" csCatId="accent1" phldr="1"/>
      <dgm:spPr/>
      <dgm:t>
        <a:bodyPr/>
        <a:lstStyle/>
        <a:p>
          <a:endParaRPr lang="en-US"/>
        </a:p>
      </dgm:t>
    </dgm:pt>
    <dgm:pt modelId="{BF4E1CA7-4B32-304B-A455-957F4345D362}">
      <dgm:prSet custT="1"/>
      <dgm:spPr/>
      <dgm:t>
        <a:bodyPr/>
        <a:lstStyle/>
        <a:p>
          <a:r>
            <a:rPr lang="en-US" sz="2000" b="1" dirty="0"/>
            <a:t>Establish a climate of cooperation; avoid anything that may be perceived as intimidating or in search of someone to blame.</a:t>
          </a:r>
        </a:p>
      </dgm:t>
    </dgm:pt>
    <dgm:pt modelId="{7D072EFD-DEE8-7B48-A22F-57FA4BAEB91F}" type="parTrans" cxnId="{261C1647-34F4-6C45-B830-B54849EDD62B}">
      <dgm:prSet/>
      <dgm:spPr/>
      <dgm:t>
        <a:bodyPr/>
        <a:lstStyle/>
        <a:p>
          <a:endParaRPr lang="en-US"/>
        </a:p>
      </dgm:t>
    </dgm:pt>
    <dgm:pt modelId="{1EA890AE-A639-944D-A441-05E20537AB31}" type="sibTrans" cxnId="{261C1647-34F4-6C45-B830-B54849EDD62B}">
      <dgm:prSet/>
      <dgm:spPr/>
      <dgm:t>
        <a:bodyPr/>
        <a:lstStyle/>
        <a:p>
          <a:endParaRPr lang="en-US"/>
        </a:p>
      </dgm:t>
    </dgm:pt>
    <dgm:pt modelId="{AC1CEEB7-0BA8-2942-A903-B6EB3753FBAA}">
      <dgm:prSet custT="1"/>
      <dgm:spPr/>
      <dgm:t>
        <a:bodyPr/>
        <a:lstStyle/>
        <a:p>
          <a:r>
            <a:rPr lang="en-US" sz="2000" b="1" dirty="0"/>
            <a:t>Let employee know that they can have an employee representative (e.g., labor representative), if available and/or appropriate.</a:t>
          </a:r>
        </a:p>
      </dgm:t>
    </dgm:pt>
    <dgm:pt modelId="{B6CF2BC9-A5A0-534C-949F-3BD65E6580A3}" type="parTrans" cxnId="{AFCFC483-2F4D-6B42-A826-001CC957437D}">
      <dgm:prSet/>
      <dgm:spPr/>
      <dgm:t>
        <a:bodyPr/>
        <a:lstStyle/>
        <a:p>
          <a:endParaRPr lang="en-US"/>
        </a:p>
      </dgm:t>
    </dgm:pt>
    <dgm:pt modelId="{C57D76C1-4748-BB4C-B726-AC03AA0144C3}" type="sibTrans" cxnId="{AFCFC483-2F4D-6B42-A826-001CC957437D}">
      <dgm:prSet/>
      <dgm:spPr/>
      <dgm:t>
        <a:bodyPr/>
        <a:lstStyle/>
        <a:p>
          <a:endParaRPr lang="en-US"/>
        </a:p>
      </dgm:t>
    </dgm:pt>
    <dgm:pt modelId="{D1AC1917-F6AD-CA4E-A3AC-E4C1D4536781}">
      <dgm:prSet custT="1"/>
      <dgm:spPr/>
      <dgm:t>
        <a:bodyPr/>
        <a:lstStyle/>
        <a:p>
          <a:r>
            <a:rPr lang="en-US" sz="2000" b="1" dirty="0"/>
            <a:t>Ask the individuals to recount their version of what happened.</a:t>
          </a:r>
        </a:p>
      </dgm:t>
    </dgm:pt>
    <dgm:pt modelId="{A2359F65-D9FA-2C49-9122-AF9C033B6F1F}" type="parTrans" cxnId="{050AD43B-697C-844F-B988-7CEEE383E422}">
      <dgm:prSet/>
      <dgm:spPr/>
      <dgm:t>
        <a:bodyPr/>
        <a:lstStyle/>
        <a:p>
          <a:endParaRPr lang="en-US"/>
        </a:p>
      </dgm:t>
    </dgm:pt>
    <dgm:pt modelId="{D0AEA319-7198-4748-8167-C9A62329652C}" type="sibTrans" cxnId="{050AD43B-697C-844F-B988-7CEEE383E422}">
      <dgm:prSet/>
      <dgm:spPr/>
      <dgm:t>
        <a:bodyPr/>
        <a:lstStyle/>
        <a:p>
          <a:endParaRPr lang="en-US"/>
        </a:p>
      </dgm:t>
    </dgm:pt>
    <dgm:pt modelId="{DD53789B-A9BF-2A4B-A2C2-9772494E269B}">
      <dgm:prSet custT="1"/>
      <dgm:spPr/>
      <dgm:t>
        <a:bodyPr/>
        <a:lstStyle/>
        <a:p>
          <a:r>
            <a:rPr lang="en-US" sz="2000" b="1" dirty="0"/>
            <a:t>Do not interrupt the interviewee.</a:t>
          </a:r>
        </a:p>
      </dgm:t>
    </dgm:pt>
    <dgm:pt modelId="{79D01AC7-55E7-B84E-B0D3-A0A39D295DFE}" type="parTrans" cxnId="{791844BB-4DDD-744E-B603-F0B9277998F5}">
      <dgm:prSet/>
      <dgm:spPr/>
      <dgm:t>
        <a:bodyPr/>
        <a:lstStyle/>
        <a:p>
          <a:endParaRPr lang="en-US"/>
        </a:p>
      </dgm:t>
    </dgm:pt>
    <dgm:pt modelId="{CAA46B14-E333-5243-8919-CECCFB750DB2}" type="sibTrans" cxnId="{791844BB-4DDD-744E-B603-F0B9277998F5}">
      <dgm:prSet/>
      <dgm:spPr/>
      <dgm:t>
        <a:bodyPr/>
        <a:lstStyle/>
        <a:p>
          <a:endParaRPr lang="en-US"/>
        </a:p>
      </dgm:t>
    </dgm:pt>
    <dgm:pt modelId="{39D76653-54B0-1947-A130-CD474FE908E2}">
      <dgm:prSet custT="1"/>
      <dgm:spPr/>
      <dgm:t>
        <a:bodyPr/>
        <a:lstStyle/>
        <a:p>
          <a:r>
            <a:rPr lang="en-US" sz="2000" b="1" dirty="0"/>
            <a:t>Take notes and/or record the responses; interviewee must give permission prior to being recorded.</a:t>
          </a:r>
        </a:p>
      </dgm:t>
    </dgm:pt>
    <dgm:pt modelId="{7B9D62C1-4CA8-EC44-BB94-133F73235750}" type="parTrans" cxnId="{DE9CF304-5511-DB46-84FB-C6C75ECA2554}">
      <dgm:prSet/>
      <dgm:spPr/>
      <dgm:t>
        <a:bodyPr/>
        <a:lstStyle/>
        <a:p>
          <a:endParaRPr lang="en-US"/>
        </a:p>
      </dgm:t>
    </dgm:pt>
    <dgm:pt modelId="{30820CE6-A708-A24E-87FD-246525B5CB26}" type="sibTrans" cxnId="{DE9CF304-5511-DB46-84FB-C6C75ECA2554}">
      <dgm:prSet/>
      <dgm:spPr/>
      <dgm:t>
        <a:bodyPr/>
        <a:lstStyle/>
        <a:p>
          <a:endParaRPr lang="en-US"/>
        </a:p>
      </dgm:t>
    </dgm:pt>
    <dgm:pt modelId="{7DBB8DA4-3ACA-7E4B-89DB-1968A93C06FF}" type="pres">
      <dgm:prSet presAssocID="{576572CA-A689-684D-9713-8E39BDDFDF4E}" presName="linear" presStyleCnt="0">
        <dgm:presLayoutVars>
          <dgm:animLvl val="lvl"/>
          <dgm:resizeHandles val="exact"/>
        </dgm:presLayoutVars>
      </dgm:prSet>
      <dgm:spPr/>
      <dgm:t>
        <a:bodyPr/>
        <a:lstStyle/>
        <a:p>
          <a:endParaRPr lang="en-US"/>
        </a:p>
      </dgm:t>
    </dgm:pt>
    <dgm:pt modelId="{F8EF5CE6-6E29-A546-9DDE-9E36DF46A027}" type="pres">
      <dgm:prSet presAssocID="{BF4E1CA7-4B32-304B-A455-957F4345D362}" presName="parentText" presStyleLbl="node1" presStyleIdx="0" presStyleCnt="5">
        <dgm:presLayoutVars>
          <dgm:chMax val="0"/>
          <dgm:bulletEnabled val="1"/>
        </dgm:presLayoutVars>
      </dgm:prSet>
      <dgm:spPr/>
      <dgm:t>
        <a:bodyPr/>
        <a:lstStyle/>
        <a:p>
          <a:endParaRPr lang="en-US"/>
        </a:p>
      </dgm:t>
    </dgm:pt>
    <dgm:pt modelId="{AB204805-A966-B44F-8F83-91D7D375F9E0}" type="pres">
      <dgm:prSet presAssocID="{1EA890AE-A639-944D-A441-05E20537AB31}" presName="spacer" presStyleCnt="0"/>
      <dgm:spPr/>
    </dgm:pt>
    <dgm:pt modelId="{B1B2C001-2247-2F48-8E49-AC9BAD1F77F2}" type="pres">
      <dgm:prSet presAssocID="{AC1CEEB7-0BA8-2942-A903-B6EB3753FBAA}" presName="parentText" presStyleLbl="node1" presStyleIdx="1" presStyleCnt="5">
        <dgm:presLayoutVars>
          <dgm:chMax val="0"/>
          <dgm:bulletEnabled val="1"/>
        </dgm:presLayoutVars>
      </dgm:prSet>
      <dgm:spPr/>
      <dgm:t>
        <a:bodyPr/>
        <a:lstStyle/>
        <a:p>
          <a:endParaRPr lang="en-US"/>
        </a:p>
      </dgm:t>
    </dgm:pt>
    <dgm:pt modelId="{ACA319B3-8579-1945-83E7-845D2CB14D69}" type="pres">
      <dgm:prSet presAssocID="{C57D76C1-4748-BB4C-B726-AC03AA0144C3}" presName="spacer" presStyleCnt="0"/>
      <dgm:spPr/>
    </dgm:pt>
    <dgm:pt modelId="{C7B522E3-3A5C-4940-B78A-55BBCE8D3A6C}" type="pres">
      <dgm:prSet presAssocID="{D1AC1917-F6AD-CA4E-A3AC-E4C1D4536781}" presName="parentText" presStyleLbl="node1" presStyleIdx="2" presStyleCnt="5">
        <dgm:presLayoutVars>
          <dgm:chMax val="0"/>
          <dgm:bulletEnabled val="1"/>
        </dgm:presLayoutVars>
      </dgm:prSet>
      <dgm:spPr/>
      <dgm:t>
        <a:bodyPr/>
        <a:lstStyle/>
        <a:p>
          <a:endParaRPr lang="en-US"/>
        </a:p>
      </dgm:t>
    </dgm:pt>
    <dgm:pt modelId="{715757A4-19EE-AD4F-AE77-9D485B55B0B0}" type="pres">
      <dgm:prSet presAssocID="{D0AEA319-7198-4748-8167-C9A62329652C}" presName="spacer" presStyleCnt="0"/>
      <dgm:spPr/>
    </dgm:pt>
    <dgm:pt modelId="{3E3E6933-DBCA-E148-B52C-C345A31644BD}" type="pres">
      <dgm:prSet presAssocID="{DD53789B-A9BF-2A4B-A2C2-9772494E269B}" presName="parentText" presStyleLbl="node1" presStyleIdx="3" presStyleCnt="5">
        <dgm:presLayoutVars>
          <dgm:chMax val="0"/>
          <dgm:bulletEnabled val="1"/>
        </dgm:presLayoutVars>
      </dgm:prSet>
      <dgm:spPr/>
      <dgm:t>
        <a:bodyPr/>
        <a:lstStyle/>
        <a:p>
          <a:endParaRPr lang="en-US"/>
        </a:p>
      </dgm:t>
    </dgm:pt>
    <dgm:pt modelId="{4676B811-558E-3F42-8720-987E476E4121}" type="pres">
      <dgm:prSet presAssocID="{CAA46B14-E333-5243-8919-CECCFB750DB2}" presName="spacer" presStyleCnt="0"/>
      <dgm:spPr/>
    </dgm:pt>
    <dgm:pt modelId="{DD2B6F87-C5FC-6343-A981-E4D0D545CD78}" type="pres">
      <dgm:prSet presAssocID="{39D76653-54B0-1947-A130-CD474FE908E2}" presName="parentText" presStyleLbl="node1" presStyleIdx="4" presStyleCnt="5">
        <dgm:presLayoutVars>
          <dgm:chMax val="0"/>
          <dgm:bulletEnabled val="1"/>
        </dgm:presLayoutVars>
      </dgm:prSet>
      <dgm:spPr/>
      <dgm:t>
        <a:bodyPr/>
        <a:lstStyle/>
        <a:p>
          <a:endParaRPr lang="en-US"/>
        </a:p>
      </dgm:t>
    </dgm:pt>
  </dgm:ptLst>
  <dgm:cxnLst>
    <dgm:cxn modelId="{DE9CF304-5511-DB46-84FB-C6C75ECA2554}" srcId="{576572CA-A689-684D-9713-8E39BDDFDF4E}" destId="{39D76653-54B0-1947-A130-CD474FE908E2}" srcOrd="4" destOrd="0" parTransId="{7B9D62C1-4CA8-EC44-BB94-133F73235750}" sibTransId="{30820CE6-A708-A24E-87FD-246525B5CB26}"/>
    <dgm:cxn modelId="{01E7D3F1-BB18-4F32-96DB-816D64102AA3}" type="presOf" srcId="{576572CA-A689-684D-9713-8E39BDDFDF4E}" destId="{7DBB8DA4-3ACA-7E4B-89DB-1968A93C06FF}" srcOrd="0" destOrd="0" presId="urn:microsoft.com/office/officeart/2005/8/layout/vList2"/>
    <dgm:cxn modelId="{A190DC27-30CA-4E68-8E0E-8A7063606BCB}" type="presOf" srcId="{BF4E1CA7-4B32-304B-A455-957F4345D362}" destId="{F8EF5CE6-6E29-A546-9DDE-9E36DF46A027}" srcOrd="0" destOrd="0" presId="urn:microsoft.com/office/officeart/2005/8/layout/vList2"/>
    <dgm:cxn modelId="{C95926AC-B935-45C0-B4FE-E883671C1192}" type="presOf" srcId="{AC1CEEB7-0BA8-2942-A903-B6EB3753FBAA}" destId="{B1B2C001-2247-2F48-8E49-AC9BAD1F77F2}" srcOrd="0" destOrd="0" presId="urn:microsoft.com/office/officeart/2005/8/layout/vList2"/>
    <dgm:cxn modelId="{261C1647-34F4-6C45-B830-B54849EDD62B}" srcId="{576572CA-A689-684D-9713-8E39BDDFDF4E}" destId="{BF4E1CA7-4B32-304B-A455-957F4345D362}" srcOrd="0" destOrd="0" parTransId="{7D072EFD-DEE8-7B48-A22F-57FA4BAEB91F}" sibTransId="{1EA890AE-A639-944D-A441-05E20537AB31}"/>
    <dgm:cxn modelId="{1508F930-1BA3-4E6E-A6B1-1BE00CB58E62}" type="presOf" srcId="{DD53789B-A9BF-2A4B-A2C2-9772494E269B}" destId="{3E3E6933-DBCA-E148-B52C-C345A31644BD}" srcOrd="0" destOrd="0" presId="urn:microsoft.com/office/officeart/2005/8/layout/vList2"/>
    <dgm:cxn modelId="{050AD43B-697C-844F-B988-7CEEE383E422}" srcId="{576572CA-A689-684D-9713-8E39BDDFDF4E}" destId="{D1AC1917-F6AD-CA4E-A3AC-E4C1D4536781}" srcOrd="2" destOrd="0" parTransId="{A2359F65-D9FA-2C49-9122-AF9C033B6F1F}" sibTransId="{D0AEA319-7198-4748-8167-C9A62329652C}"/>
    <dgm:cxn modelId="{AFCFC483-2F4D-6B42-A826-001CC957437D}" srcId="{576572CA-A689-684D-9713-8E39BDDFDF4E}" destId="{AC1CEEB7-0BA8-2942-A903-B6EB3753FBAA}" srcOrd="1" destOrd="0" parTransId="{B6CF2BC9-A5A0-534C-949F-3BD65E6580A3}" sibTransId="{C57D76C1-4748-BB4C-B726-AC03AA0144C3}"/>
    <dgm:cxn modelId="{131AD243-035D-4AD7-B006-2855980FB33F}" type="presOf" srcId="{39D76653-54B0-1947-A130-CD474FE908E2}" destId="{DD2B6F87-C5FC-6343-A981-E4D0D545CD78}" srcOrd="0" destOrd="0" presId="urn:microsoft.com/office/officeart/2005/8/layout/vList2"/>
    <dgm:cxn modelId="{D7A62C0F-7896-4EE0-B14D-216FC811AF10}" type="presOf" srcId="{D1AC1917-F6AD-CA4E-A3AC-E4C1D4536781}" destId="{C7B522E3-3A5C-4940-B78A-55BBCE8D3A6C}" srcOrd="0" destOrd="0" presId="urn:microsoft.com/office/officeart/2005/8/layout/vList2"/>
    <dgm:cxn modelId="{791844BB-4DDD-744E-B603-F0B9277998F5}" srcId="{576572CA-A689-684D-9713-8E39BDDFDF4E}" destId="{DD53789B-A9BF-2A4B-A2C2-9772494E269B}" srcOrd="3" destOrd="0" parTransId="{79D01AC7-55E7-B84E-B0D3-A0A39D295DFE}" sibTransId="{CAA46B14-E333-5243-8919-CECCFB750DB2}"/>
    <dgm:cxn modelId="{E13CD0C4-E220-4115-8F70-E263A46BAAD4}" type="presParOf" srcId="{7DBB8DA4-3ACA-7E4B-89DB-1968A93C06FF}" destId="{F8EF5CE6-6E29-A546-9DDE-9E36DF46A027}" srcOrd="0" destOrd="0" presId="urn:microsoft.com/office/officeart/2005/8/layout/vList2"/>
    <dgm:cxn modelId="{5516ECFC-588E-41A9-AE8A-05BC2569DD48}" type="presParOf" srcId="{7DBB8DA4-3ACA-7E4B-89DB-1968A93C06FF}" destId="{AB204805-A966-B44F-8F83-91D7D375F9E0}" srcOrd="1" destOrd="0" presId="urn:microsoft.com/office/officeart/2005/8/layout/vList2"/>
    <dgm:cxn modelId="{387B0005-CD6E-409A-9215-399BF7DBBAB1}" type="presParOf" srcId="{7DBB8DA4-3ACA-7E4B-89DB-1968A93C06FF}" destId="{B1B2C001-2247-2F48-8E49-AC9BAD1F77F2}" srcOrd="2" destOrd="0" presId="urn:microsoft.com/office/officeart/2005/8/layout/vList2"/>
    <dgm:cxn modelId="{4E43403D-F233-4E4C-85E5-ECE6DCD29878}" type="presParOf" srcId="{7DBB8DA4-3ACA-7E4B-89DB-1968A93C06FF}" destId="{ACA319B3-8579-1945-83E7-845D2CB14D69}" srcOrd="3" destOrd="0" presId="urn:microsoft.com/office/officeart/2005/8/layout/vList2"/>
    <dgm:cxn modelId="{540E0DFD-9877-4417-B017-6E95E09758CA}" type="presParOf" srcId="{7DBB8DA4-3ACA-7E4B-89DB-1968A93C06FF}" destId="{C7B522E3-3A5C-4940-B78A-55BBCE8D3A6C}" srcOrd="4" destOrd="0" presId="urn:microsoft.com/office/officeart/2005/8/layout/vList2"/>
    <dgm:cxn modelId="{23709EA1-C492-4E98-9D6E-EBAA1ED12442}" type="presParOf" srcId="{7DBB8DA4-3ACA-7E4B-89DB-1968A93C06FF}" destId="{715757A4-19EE-AD4F-AE77-9D485B55B0B0}" srcOrd="5" destOrd="0" presId="urn:microsoft.com/office/officeart/2005/8/layout/vList2"/>
    <dgm:cxn modelId="{2EC00CB1-0140-43D1-ACBE-808E639DCFF6}" type="presParOf" srcId="{7DBB8DA4-3ACA-7E4B-89DB-1968A93C06FF}" destId="{3E3E6933-DBCA-E148-B52C-C345A31644BD}" srcOrd="6" destOrd="0" presId="urn:microsoft.com/office/officeart/2005/8/layout/vList2"/>
    <dgm:cxn modelId="{025358AF-7C9E-4A9C-B33B-A911FFF5C8B6}" type="presParOf" srcId="{7DBB8DA4-3ACA-7E4B-89DB-1968A93C06FF}" destId="{4676B811-558E-3F42-8720-987E476E4121}" srcOrd="7" destOrd="0" presId="urn:microsoft.com/office/officeart/2005/8/layout/vList2"/>
    <dgm:cxn modelId="{8F0ED52A-68D9-44BF-B273-9D629D22F5E9}" type="presParOf" srcId="{7DBB8DA4-3ACA-7E4B-89DB-1968A93C06FF}" destId="{DD2B6F87-C5FC-6343-A981-E4D0D545CD7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76572CA-A689-684D-9713-8E39BDDFDF4E}" type="doc">
      <dgm:prSet loTypeId="urn:microsoft.com/office/officeart/2005/8/layout/vList2" loCatId="" qsTypeId="urn:microsoft.com/office/officeart/2005/8/quickstyle/simple2" qsCatId="simple" csTypeId="urn:microsoft.com/office/officeart/2005/8/colors/accent3_2" csCatId="accent3" phldr="1"/>
      <dgm:spPr/>
      <dgm:t>
        <a:bodyPr/>
        <a:lstStyle/>
        <a:p>
          <a:endParaRPr lang="en-US"/>
        </a:p>
      </dgm:t>
    </dgm:pt>
    <dgm:pt modelId="{BF4E1CA7-4B32-304B-A455-957F4345D362}">
      <dgm:prSet custT="1"/>
      <dgm:spPr/>
      <dgm:t>
        <a:bodyPr/>
        <a:lstStyle/>
        <a:p>
          <a:r>
            <a:rPr lang="en-US" sz="2400" b="1" dirty="0">
              <a:solidFill>
                <a:schemeClr val="tx1"/>
              </a:solidFill>
            </a:rPr>
            <a:t>Have blank paper and or sketch available for interview to use for reference. </a:t>
          </a:r>
        </a:p>
      </dgm:t>
    </dgm:pt>
    <dgm:pt modelId="{7D072EFD-DEE8-7B48-A22F-57FA4BAEB91F}" type="parTrans" cxnId="{261C1647-34F4-6C45-B830-B54849EDD62B}">
      <dgm:prSet/>
      <dgm:spPr/>
      <dgm:t>
        <a:bodyPr/>
        <a:lstStyle/>
        <a:p>
          <a:endParaRPr lang="en-US"/>
        </a:p>
      </dgm:t>
    </dgm:pt>
    <dgm:pt modelId="{1EA890AE-A639-944D-A441-05E20537AB31}" type="sibTrans" cxnId="{261C1647-34F4-6C45-B830-B54849EDD62B}">
      <dgm:prSet/>
      <dgm:spPr/>
      <dgm:t>
        <a:bodyPr/>
        <a:lstStyle/>
        <a:p>
          <a:endParaRPr lang="en-US"/>
        </a:p>
      </dgm:t>
    </dgm:pt>
    <dgm:pt modelId="{6B5D2462-FC1D-9F44-B994-C798DF875249}">
      <dgm:prSet custT="1"/>
      <dgm:spPr/>
      <dgm:t>
        <a:bodyPr/>
        <a:lstStyle/>
        <a:p>
          <a:r>
            <a:rPr lang="en-US" sz="2400" b="1" dirty="0">
              <a:solidFill>
                <a:schemeClr val="tx1"/>
              </a:solidFill>
            </a:rPr>
            <a:t>Ask clarifying questions to fill in missing information.</a:t>
          </a:r>
        </a:p>
      </dgm:t>
    </dgm:pt>
    <dgm:pt modelId="{708127D0-2946-E54D-ABAD-AEB4FEC4DFED}" type="parTrans" cxnId="{179646FD-B6CC-EF47-A3B8-412280AB80A5}">
      <dgm:prSet/>
      <dgm:spPr/>
      <dgm:t>
        <a:bodyPr/>
        <a:lstStyle/>
        <a:p>
          <a:endParaRPr lang="en-US"/>
        </a:p>
      </dgm:t>
    </dgm:pt>
    <dgm:pt modelId="{923E8209-D4FE-FC42-9C96-DD308D301B6C}" type="sibTrans" cxnId="{179646FD-B6CC-EF47-A3B8-412280AB80A5}">
      <dgm:prSet/>
      <dgm:spPr/>
      <dgm:t>
        <a:bodyPr/>
        <a:lstStyle/>
        <a:p>
          <a:endParaRPr lang="en-US"/>
        </a:p>
      </dgm:t>
    </dgm:pt>
    <dgm:pt modelId="{37411147-8791-A14A-94E1-DF1AB1AB1EC7}">
      <dgm:prSet custT="1"/>
      <dgm:spPr/>
      <dgm:t>
        <a:bodyPr/>
        <a:lstStyle/>
        <a:p>
          <a:r>
            <a:rPr lang="en-US" sz="2400" b="1" dirty="0">
              <a:solidFill>
                <a:schemeClr val="tx1"/>
              </a:solidFill>
            </a:rPr>
            <a:t>Reflect back to the interviewees factual information obtained; correct any inconsistencies. </a:t>
          </a:r>
        </a:p>
      </dgm:t>
    </dgm:pt>
    <dgm:pt modelId="{390022B0-459C-7A49-BE59-C51F1D1F52D0}" type="parTrans" cxnId="{F6C954BB-61B2-4444-903E-BEC86DD34863}">
      <dgm:prSet/>
      <dgm:spPr/>
      <dgm:t>
        <a:bodyPr/>
        <a:lstStyle/>
        <a:p>
          <a:endParaRPr lang="en-US"/>
        </a:p>
      </dgm:t>
    </dgm:pt>
    <dgm:pt modelId="{D59A4416-0871-4845-A45A-7A333AF5CB02}" type="sibTrans" cxnId="{F6C954BB-61B2-4444-903E-BEC86DD34863}">
      <dgm:prSet/>
      <dgm:spPr/>
      <dgm:t>
        <a:bodyPr/>
        <a:lstStyle/>
        <a:p>
          <a:endParaRPr lang="en-US"/>
        </a:p>
      </dgm:t>
    </dgm:pt>
    <dgm:pt modelId="{CFFAD9BB-DA95-4A46-9827-C35875E32E65}">
      <dgm:prSet custT="1"/>
      <dgm:spPr/>
      <dgm:t>
        <a:bodyPr/>
        <a:lstStyle/>
        <a:p>
          <a:r>
            <a:rPr lang="en-US" sz="2400" b="1" dirty="0">
              <a:solidFill>
                <a:schemeClr val="tx1"/>
              </a:solidFill>
            </a:rPr>
            <a:t>Ask what they think could have prevented the incident, focusing on conditions and events preceding the injury.</a:t>
          </a:r>
        </a:p>
      </dgm:t>
    </dgm:pt>
    <dgm:pt modelId="{6BCE9AC0-9785-C448-ABAD-4203633ECA96}" type="parTrans" cxnId="{BDA73CAB-A0A5-4D4E-94E7-3C54016A7AD1}">
      <dgm:prSet/>
      <dgm:spPr/>
      <dgm:t>
        <a:bodyPr/>
        <a:lstStyle/>
        <a:p>
          <a:endParaRPr lang="en-US"/>
        </a:p>
      </dgm:t>
    </dgm:pt>
    <dgm:pt modelId="{0DD4572E-62D0-E843-B0E9-6FE3296D18E8}" type="sibTrans" cxnId="{BDA73CAB-A0A5-4D4E-94E7-3C54016A7AD1}">
      <dgm:prSet/>
      <dgm:spPr/>
      <dgm:t>
        <a:bodyPr/>
        <a:lstStyle/>
        <a:p>
          <a:endParaRPr lang="en-US"/>
        </a:p>
      </dgm:t>
    </dgm:pt>
    <dgm:pt modelId="{7DBB8DA4-3ACA-7E4B-89DB-1968A93C06FF}" type="pres">
      <dgm:prSet presAssocID="{576572CA-A689-684D-9713-8E39BDDFDF4E}" presName="linear" presStyleCnt="0">
        <dgm:presLayoutVars>
          <dgm:animLvl val="lvl"/>
          <dgm:resizeHandles val="exact"/>
        </dgm:presLayoutVars>
      </dgm:prSet>
      <dgm:spPr/>
      <dgm:t>
        <a:bodyPr/>
        <a:lstStyle/>
        <a:p>
          <a:endParaRPr lang="en-US"/>
        </a:p>
      </dgm:t>
    </dgm:pt>
    <dgm:pt modelId="{F8EF5CE6-6E29-A546-9DDE-9E36DF46A027}" type="pres">
      <dgm:prSet presAssocID="{BF4E1CA7-4B32-304B-A455-957F4345D362}" presName="parentText" presStyleLbl="node1" presStyleIdx="0" presStyleCnt="4">
        <dgm:presLayoutVars>
          <dgm:chMax val="0"/>
          <dgm:bulletEnabled val="1"/>
        </dgm:presLayoutVars>
      </dgm:prSet>
      <dgm:spPr/>
      <dgm:t>
        <a:bodyPr/>
        <a:lstStyle/>
        <a:p>
          <a:endParaRPr lang="en-US"/>
        </a:p>
      </dgm:t>
    </dgm:pt>
    <dgm:pt modelId="{AB204805-A966-B44F-8F83-91D7D375F9E0}" type="pres">
      <dgm:prSet presAssocID="{1EA890AE-A639-944D-A441-05E20537AB31}" presName="spacer" presStyleCnt="0"/>
      <dgm:spPr/>
    </dgm:pt>
    <dgm:pt modelId="{1354E356-5223-9142-99F6-990D7BFE6050}" type="pres">
      <dgm:prSet presAssocID="{6B5D2462-FC1D-9F44-B994-C798DF875249}" presName="parentText" presStyleLbl="node1" presStyleIdx="1" presStyleCnt="4">
        <dgm:presLayoutVars>
          <dgm:chMax val="0"/>
          <dgm:bulletEnabled val="1"/>
        </dgm:presLayoutVars>
      </dgm:prSet>
      <dgm:spPr/>
      <dgm:t>
        <a:bodyPr/>
        <a:lstStyle/>
        <a:p>
          <a:endParaRPr lang="en-US"/>
        </a:p>
      </dgm:t>
    </dgm:pt>
    <dgm:pt modelId="{EF6177A9-384B-8249-9CFF-7363B5C3E23D}" type="pres">
      <dgm:prSet presAssocID="{923E8209-D4FE-FC42-9C96-DD308D301B6C}" presName="spacer" presStyleCnt="0"/>
      <dgm:spPr/>
    </dgm:pt>
    <dgm:pt modelId="{28687356-7DE1-E24A-948A-D21C8170E11F}" type="pres">
      <dgm:prSet presAssocID="{37411147-8791-A14A-94E1-DF1AB1AB1EC7}" presName="parentText" presStyleLbl="node1" presStyleIdx="2" presStyleCnt="4">
        <dgm:presLayoutVars>
          <dgm:chMax val="0"/>
          <dgm:bulletEnabled val="1"/>
        </dgm:presLayoutVars>
      </dgm:prSet>
      <dgm:spPr/>
      <dgm:t>
        <a:bodyPr/>
        <a:lstStyle/>
        <a:p>
          <a:endParaRPr lang="en-US"/>
        </a:p>
      </dgm:t>
    </dgm:pt>
    <dgm:pt modelId="{48956499-0522-964E-A253-2370F24C9A92}" type="pres">
      <dgm:prSet presAssocID="{D59A4416-0871-4845-A45A-7A333AF5CB02}" presName="spacer" presStyleCnt="0"/>
      <dgm:spPr/>
    </dgm:pt>
    <dgm:pt modelId="{0051AC33-8DB6-7C48-BADB-5A37C623B2BD}" type="pres">
      <dgm:prSet presAssocID="{CFFAD9BB-DA95-4A46-9827-C35875E32E65}" presName="parentText" presStyleLbl="node1" presStyleIdx="3" presStyleCnt="4">
        <dgm:presLayoutVars>
          <dgm:chMax val="0"/>
          <dgm:bulletEnabled val="1"/>
        </dgm:presLayoutVars>
      </dgm:prSet>
      <dgm:spPr/>
      <dgm:t>
        <a:bodyPr/>
        <a:lstStyle/>
        <a:p>
          <a:endParaRPr lang="en-US"/>
        </a:p>
      </dgm:t>
    </dgm:pt>
  </dgm:ptLst>
  <dgm:cxnLst>
    <dgm:cxn modelId="{261C1647-34F4-6C45-B830-B54849EDD62B}" srcId="{576572CA-A689-684D-9713-8E39BDDFDF4E}" destId="{BF4E1CA7-4B32-304B-A455-957F4345D362}" srcOrd="0" destOrd="0" parTransId="{7D072EFD-DEE8-7B48-A22F-57FA4BAEB91F}" sibTransId="{1EA890AE-A639-944D-A441-05E20537AB31}"/>
    <dgm:cxn modelId="{6F612336-0192-46BE-B67D-EEE6FA864E85}" type="presOf" srcId="{BF4E1CA7-4B32-304B-A455-957F4345D362}" destId="{F8EF5CE6-6E29-A546-9DDE-9E36DF46A027}" srcOrd="0" destOrd="0" presId="urn:microsoft.com/office/officeart/2005/8/layout/vList2"/>
    <dgm:cxn modelId="{21911E73-3CF4-4922-A254-E14D41107566}" type="presOf" srcId="{CFFAD9BB-DA95-4A46-9827-C35875E32E65}" destId="{0051AC33-8DB6-7C48-BADB-5A37C623B2BD}" srcOrd="0" destOrd="0" presId="urn:microsoft.com/office/officeart/2005/8/layout/vList2"/>
    <dgm:cxn modelId="{34E56777-A37E-4334-AA4D-88E63CA84D8A}" type="presOf" srcId="{6B5D2462-FC1D-9F44-B994-C798DF875249}" destId="{1354E356-5223-9142-99F6-990D7BFE6050}" srcOrd="0" destOrd="0" presId="urn:microsoft.com/office/officeart/2005/8/layout/vList2"/>
    <dgm:cxn modelId="{56BCF23D-2194-4F80-9346-E95AB3A6C38E}" type="presOf" srcId="{576572CA-A689-684D-9713-8E39BDDFDF4E}" destId="{7DBB8DA4-3ACA-7E4B-89DB-1968A93C06FF}" srcOrd="0" destOrd="0" presId="urn:microsoft.com/office/officeart/2005/8/layout/vList2"/>
    <dgm:cxn modelId="{179646FD-B6CC-EF47-A3B8-412280AB80A5}" srcId="{576572CA-A689-684D-9713-8E39BDDFDF4E}" destId="{6B5D2462-FC1D-9F44-B994-C798DF875249}" srcOrd="1" destOrd="0" parTransId="{708127D0-2946-E54D-ABAD-AEB4FEC4DFED}" sibTransId="{923E8209-D4FE-FC42-9C96-DD308D301B6C}"/>
    <dgm:cxn modelId="{BDA73CAB-A0A5-4D4E-94E7-3C54016A7AD1}" srcId="{576572CA-A689-684D-9713-8E39BDDFDF4E}" destId="{CFFAD9BB-DA95-4A46-9827-C35875E32E65}" srcOrd="3" destOrd="0" parTransId="{6BCE9AC0-9785-C448-ABAD-4203633ECA96}" sibTransId="{0DD4572E-62D0-E843-B0E9-6FE3296D18E8}"/>
    <dgm:cxn modelId="{EBF52F4E-4165-49FC-A26C-BBCA84F5CDA1}" type="presOf" srcId="{37411147-8791-A14A-94E1-DF1AB1AB1EC7}" destId="{28687356-7DE1-E24A-948A-D21C8170E11F}" srcOrd="0" destOrd="0" presId="urn:microsoft.com/office/officeart/2005/8/layout/vList2"/>
    <dgm:cxn modelId="{F6C954BB-61B2-4444-903E-BEC86DD34863}" srcId="{576572CA-A689-684D-9713-8E39BDDFDF4E}" destId="{37411147-8791-A14A-94E1-DF1AB1AB1EC7}" srcOrd="2" destOrd="0" parTransId="{390022B0-459C-7A49-BE59-C51F1D1F52D0}" sibTransId="{D59A4416-0871-4845-A45A-7A333AF5CB02}"/>
    <dgm:cxn modelId="{9EDB98CB-0676-4BCF-A979-9DC373E1AAFA}" type="presParOf" srcId="{7DBB8DA4-3ACA-7E4B-89DB-1968A93C06FF}" destId="{F8EF5CE6-6E29-A546-9DDE-9E36DF46A027}" srcOrd="0" destOrd="0" presId="urn:microsoft.com/office/officeart/2005/8/layout/vList2"/>
    <dgm:cxn modelId="{82FB3F13-6A2F-4A7C-898A-16B8F6876A68}" type="presParOf" srcId="{7DBB8DA4-3ACA-7E4B-89DB-1968A93C06FF}" destId="{AB204805-A966-B44F-8F83-91D7D375F9E0}" srcOrd="1" destOrd="0" presId="urn:microsoft.com/office/officeart/2005/8/layout/vList2"/>
    <dgm:cxn modelId="{08D1979B-DD78-401D-A5ED-B6A333AB3CBA}" type="presParOf" srcId="{7DBB8DA4-3ACA-7E4B-89DB-1968A93C06FF}" destId="{1354E356-5223-9142-99F6-990D7BFE6050}" srcOrd="2" destOrd="0" presId="urn:microsoft.com/office/officeart/2005/8/layout/vList2"/>
    <dgm:cxn modelId="{E611A311-48C7-4409-AD30-16415F2C03C7}" type="presParOf" srcId="{7DBB8DA4-3ACA-7E4B-89DB-1968A93C06FF}" destId="{EF6177A9-384B-8249-9CFF-7363B5C3E23D}" srcOrd="3" destOrd="0" presId="urn:microsoft.com/office/officeart/2005/8/layout/vList2"/>
    <dgm:cxn modelId="{8B46BB94-2E87-4678-BD3D-40D554A223C3}" type="presParOf" srcId="{7DBB8DA4-3ACA-7E4B-89DB-1968A93C06FF}" destId="{28687356-7DE1-E24A-948A-D21C8170E11F}" srcOrd="4" destOrd="0" presId="urn:microsoft.com/office/officeart/2005/8/layout/vList2"/>
    <dgm:cxn modelId="{8936FF06-F1E8-457F-9437-82EEC686DF51}" type="presParOf" srcId="{7DBB8DA4-3ACA-7E4B-89DB-1968A93C06FF}" destId="{48956499-0522-964E-A253-2370F24C9A92}" srcOrd="5" destOrd="0" presId="urn:microsoft.com/office/officeart/2005/8/layout/vList2"/>
    <dgm:cxn modelId="{27957213-1BA3-4AC8-A81A-B6C0B44273C0}" type="presParOf" srcId="{7DBB8DA4-3ACA-7E4B-89DB-1968A93C06FF}" destId="{0051AC33-8DB6-7C48-BADB-5A37C623B2B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76572CA-A689-684D-9713-8E39BDDFDF4E}"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B82A33A1-8D89-A243-A591-FE64F501BE97}">
      <dgm:prSet custT="1"/>
      <dgm:spPr/>
      <dgm:t>
        <a:bodyPr/>
        <a:lstStyle/>
        <a:p>
          <a:r>
            <a:rPr lang="en-US" sz="3000" b="1" i="0" dirty="0">
              <a:solidFill>
                <a:schemeClr val="tx1"/>
              </a:solidFill>
              <a:latin typeface="Arial" charset="0"/>
              <a:ea typeface="Arial" charset="0"/>
              <a:cs typeface="Arial" charset="0"/>
            </a:rPr>
            <a:t>The root causes are the underlying reasons why the incident occurred. Root causes generally reflect:</a:t>
          </a:r>
        </a:p>
      </dgm:t>
    </dgm:pt>
    <dgm:pt modelId="{F1471B10-D983-5347-9D9C-0472690484C2}" type="parTrans" cxnId="{6CFBA5D3-A19F-AD41-A4D4-910234D38D7E}">
      <dgm:prSet/>
      <dgm:spPr/>
      <dgm:t>
        <a:bodyPr/>
        <a:lstStyle/>
        <a:p>
          <a:endParaRPr lang="en-US"/>
        </a:p>
      </dgm:t>
    </dgm:pt>
    <dgm:pt modelId="{3EA647F5-2FE8-A743-B7D7-E5B31ECF200E}" type="sibTrans" cxnId="{6CFBA5D3-A19F-AD41-A4D4-910234D38D7E}">
      <dgm:prSet/>
      <dgm:spPr/>
      <dgm:t>
        <a:bodyPr/>
        <a:lstStyle/>
        <a:p>
          <a:endParaRPr lang="en-US"/>
        </a:p>
      </dgm:t>
    </dgm:pt>
    <dgm:pt modelId="{CF7B9254-AE07-D64A-9C82-FD6B34318D65}">
      <dgm:prSet/>
      <dgm:spPr>
        <a:solidFill>
          <a:schemeClr val="tx2">
            <a:lumMod val="20000"/>
            <a:lumOff val="80000"/>
          </a:schemeClr>
        </a:solidFill>
      </dgm:spPr>
      <dgm:t>
        <a:bodyPr/>
        <a:lstStyle/>
        <a:p>
          <a:r>
            <a:rPr lang="en-US" b="1" i="0" dirty="0">
              <a:solidFill>
                <a:schemeClr val="tx1"/>
              </a:solidFill>
              <a:latin typeface="Arial" charset="0"/>
              <a:ea typeface="Arial" charset="0"/>
              <a:cs typeface="Arial" charset="0"/>
            </a:rPr>
            <a:t>Management</a:t>
          </a:r>
        </a:p>
      </dgm:t>
    </dgm:pt>
    <dgm:pt modelId="{4244FF6D-EED6-8041-A314-9264D664C361}" type="parTrans" cxnId="{01C3785A-ADF5-7A42-AB68-CFBD55F5FC73}">
      <dgm:prSet/>
      <dgm:spPr/>
      <dgm:t>
        <a:bodyPr/>
        <a:lstStyle/>
        <a:p>
          <a:endParaRPr lang="en-US"/>
        </a:p>
      </dgm:t>
    </dgm:pt>
    <dgm:pt modelId="{7F64D2C4-A669-8140-8F75-3C9F0A933756}" type="sibTrans" cxnId="{01C3785A-ADF5-7A42-AB68-CFBD55F5FC73}">
      <dgm:prSet/>
      <dgm:spPr/>
      <dgm:t>
        <a:bodyPr/>
        <a:lstStyle/>
        <a:p>
          <a:endParaRPr lang="en-US"/>
        </a:p>
      </dgm:t>
    </dgm:pt>
    <dgm:pt modelId="{42544958-9E65-1F44-9EBB-CA7E087F9275}">
      <dgm:prSet/>
      <dgm:spPr>
        <a:solidFill>
          <a:schemeClr val="tx2">
            <a:lumMod val="20000"/>
            <a:lumOff val="80000"/>
          </a:schemeClr>
        </a:solidFill>
      </dgm:spPr>
      <dgm:t>
        <a:bodyPr/>
        <a:lstStyle/>
        <a:p>
          <a:r>
            <a:rPr lang="en-US" b="1" i="0" dirty="0">
              <a:solidFill>
                <a:schemeClr val="tx1"/>
              </a:solidFill>
              <a:latin typeface="Arial" charset="0"/>
              <a:ea typeface="Arial" charset="0"/>
              <a:cs typeface="Arial" charset="0"/>
            </a:rPr>
            <a:t>Design</a:t>
          </a:r>
        </a:p>
      </dgm:t>
    </dgm:pt>
    <dgm:pt modelId="{76056CEE-D60E-B04F-937A-64CC1788F883}" type="parTrans" cxnId="{70B789F8-6A5B-6148-99F2-18D87F5FF0B0}">
      <dgm:prSet/>
      <dgm:spPr/>
      <dgm:t>
        <a:bodyPr/>
        <a:lstStyle/>
        <a:p>
          <a:endParaRPr lang="en-US"/>
        </a:p>
      </dgm:t>
    </dgm:pt>
    <dgm:pt modelId="{FB93B8D1-765E-4E4B-BC81-9436F35B783F}" type="sibTrans" cxnId="{70B789F8-6A5B-6148-99F2-18D87F5FF0B0}">
      <dgm:prSet/>
      <dgm:spPr/>
      <dgm:t>
        <a:bodyPr/>
        <a:lstStyle/>
        <a:p>
          <a:endParaRPr lang="en-US"/>
        </a:p>
      </dgm:t>
    </dgm:pt>
    <dgm:pt modelId="{6E113040-16FC-FA42-AA3E-F542EE79C4B4}">
      <dgm:prSet/>
      <dgm:spPr>
        <a:solidFill>
          <a:schemeClr val="tx2">
            <a:lumMod val="20000"/>
            <a:lumOff val="80000"/>
          </a:schemeClr>
        </a:solidFill>
      </dgm:spPr>
      <dgm:t>
        <a:bodyPr/>
        <a:lstStyle/>
        <a:p>
          <a:r>
            <a:rPr lang="en-US" b="1" i="0" dirty="0">
              <a:solidFill>
                <a:schemeClr val="tx1"/>
              </a:solidFill>
              <a:latin typeface="Arial" charset="0"/>
              <a:ea typeface="Arial" charset="0"/>
              <a:cs typeface="Arial" charset="0"/>
            </a:rPr>
            <a:t>Planning</a:t>
          </a:r>
        </a:p>
      </dgm:t>
    </dgm:pt>
    <dgm:pt modelId="{83B446D1-3BEC-7F42-B90C-3C8F38DA3ACA}" type="parTrans" cxnId="{2FB1DFFD-5A39-7447-9213-33E7F2E72144}">
      <dgm:prSet/>
      <dgm:spPr/>
      <dgm:t>
        <a:bodyPr/>
        <a:lstStyle/>
        <a:p>
          <a:endParaRPr lang="en-US"/>
        </a:p>
      </dgm:t>
    </dgm:pt>
    <dgm:pt modelId="{22B3DA79-8DC9-6341-9209-C7B47E0BFDC8}" type="sibTrans" cxnId="{2FB1DFFD-5A39-7447-9213-33E7F2E72144}">
      <dgm:prSet/>
      <dgm:spPr/>
      <dgm:t>
        <a:bodyPr/>
        <a:lstStyle/>
        <a:p>
          <a:endParaRPr lang="en-US"/>
        </a:p>
      </dgm:t>
    </dgm:pt>
    <dgm:pt modelId="{EC78475F-8D2A-5E4A-95C5-B402F2C62410}">
      <dgm:prSet/>
      <dgm:spPr>
        <a:solidFill>
          <a:schemeClr val="tx2">
            <a:lumMod val="20000"/>
            <a:lumOff val="80000"/>
          </a:schemeClr>
        </a:solidFill>
      </dgm:spPr>
      <dgm:t>
        <a:bodyPr/>
        <a:lstStyle/>
        <a:p>
          <a:r>
            <a:rPr lang="en-US" b="1" i="0" dirty="0">
              <a:solidFill>
                <a:schemeClr val="tx1"/>
              </a:solidFill>
              <a:latin typeface="Arial" charset="0"/>
              <a:ea typeface="Arial" charset="0"/>
              <a:cs typeface="Arial" charset="0"/>
            </a:rPr>
            <a:t>Organization and/or operational failings</a:t>
          </a:r>
        </a:p>
      </dgm:t>
    </dgm:pt>
    <dgm:pt modelId="{077212C3-76F4-6E4F-9CBF-C9118E97D64F}" type="parTrans" cxnId="{D4FBE197-109C-DB44-A1A7-2BDE8A007570}">
      <dgm:prSet/>
      <dgm:spPr/>
      <dgm:t>
        <a:bodyPr/>
        <a:lstStyle/>
        <a:p>
          <a:endParaRPr lang="en-US"/>
        </a:p>
      </dgm:t>
    </dgm:pt>
    <dgm:pt modelId="{E115727F-B1D5-4044-9812-4D4198B70C2D}" type="sibTrans" cxnId="{D4FBE197-109C-DB44-A1A7-2BDE8A007570}">
      <dgm:prSet/>
      <dgm:spPr/>
      <dgm:t>
        <a:bodyPr/>
        <a:lstStyle/>
        <a:p>
          <a:endParaRPr lang="en-US"/>
        </a:p>
      </dgm:t>
    </dgm:pt>
    <dgm:pt modelId="{7DBB8DA4-3ACA-7E4B-89DB-1968A93C06FF}" type="pres">
      <dgm:prSet presAssocID="{576572CA-A689-684D-9713-8E39BDDFDF4E}" presName="linear" presStyleCnt="0">
        <dgm:presLayoutVars>
          <dgm:animLvl val="lvl"/>
          <dgm:resizeHandles val="exact"/>
        </dgm:presLayoutVars>
      </dgm:prSet>
      <dgm:spPr/>
      <dgm:t>
        <a:bodyPr/>
        <a:lstStyle/>
        <a:p>
          <a:endParaRPr lang="en-US"/>
        </a:p>
      </dgm:t>
    </dgm:pt>
    <dgm:pt modelId="{F47B2E0F-74C4-3749-B18B-53C7EA145DD7}" type="pres">
      <dgm:prSet presAssocID="{B82A33A1-8D89-A243-A591-FE64F501BE97}" presName="parentText" presStyleLbl="node1" presStyleIdx="0" presStyleCnt="1">
        <dgm:presLayoutVars>
          <dgm:chMax val="0"/>
          <dgm:bulletEnabled val="1"/>
        </dgm:presLayoutVars>
      </dgm:prSet>
      <dgm:spPr/>
      <dgm:t>
        <a:bodyPr/>
        <a:lstStyle/>
        <a:p>
          <a:endParaRPr lang="en-US"/>
        </a:p>
      </dgm:t>
    </dgm:pt>
    <dgm:pt modelId="{2F6B5F4E-FBA8-074E-B092-7D8A2187A662}" type="pres">
      <dgm:prSet presAssocID="{B82A33A1-8D89-A243-A591-FE64F501BE97}" presName="childText" presStyleLbl="revTx" presStyleIdx="0" presStyleCnt="1">
        <dgm:presLayoutVars>
          <dgm:bulletEnabled val="1"/>
        </dgm:presLayoutVars>
      </dgm:prSet>
      <dgm:spPr/>
      <dgm:t>
        <a:bodyPr/>
        <a:lstStyle/>
        <a:p>
          <a:endParaRPr lang="en-US"/>
        </a:p>
      </dgm:t>
    </dgm:pt>
  </dgm:ptLst>
  <dgm:cxnLst>
    <dgm:cxn modelId="{D4FBE197-109C-DB44-A1A7-2BDE8A007570}" srcId="{B82A33A1-8D89-A243-A591-FE64F501BE97}" destId="{EC78475F-8D2A-5E4A-95C5-B402F2C62410}" srcOrd="3" destOrd="0" parTransId="{077212C3-76F4-6E4F-9CBF-C9118E97D64F}" sibTransId="{E115727F-B1D5-4044-9812-4D4198B70C2D}"/>
    <dgm:cxn modelId="{7418E8B9-BD75-4A6C-B4AD-B5A78B3459E2}" type="presOf" srcId="{576572CA-A689-684D-9713-8E39BDDFDF4E}" destId="{7DBB8DA4-3ACA-7E4B-89DB-1968A93C06FF}" srcOrd="0" destOrd="0" presId="urn:microsoft.com/office/officeart/2005/8/layout/vList2"/>
    <dgm:cxn modelId="{01C3785A-ADF5-7A42-AB68-CFBD55F5FC73}" srcId="{B82A33A1-8D89-A243-A591-FE64F501BE97}" destId="{CF7B9254-AE07-D64A-9C82-FD6B34318D65}" srcOrd="0" destOrd="0" parTransId="{4244FF6D-EED6-8041-A314-9264D664C361}" sibTransId="{7F64D2C4-A669-8140-8F75-3C9F0A933756}"/>
    <dgm:cxn modelId="{2FB1DFFD-5A39-7447-9213-33E7F2E72144}" srcId="{B82A33A1-8D89-A243-A591-FE64F501BE97}" destId="{6E113040-16FC-FA42-AA3E-F542EE79C4B4}" srcOrd="2" destOrd="0" parTransId="{83B446D1-3BEC-7F42-B90C-3C8F38DA3ACA}" sibTransId="{22B3DA79-8DC9-6341-9209-C7B47E0BFDC8}"/>
    <dgm:cxn modelId="{6783F171-32B4-41C5-97BF-3F0EA735013D}" type="presOf" srcId="{B82A33A1-8D89-A243-A591-FE64F501BE97}" destId="{F47B2E0F-74C4-3749-B18B-53C7EA145DD7}" srcOrd="0" destOrd="0" presId="urn:microsoft.com/office/officeart/2005/8/layout/vList2"/>
    <dgm:cxn modelId="{90F26554-3D5D-44E2-9618-D96240C32E48}" type="presOf" srcId="{6E113040-16FC-FA42-AA3E-F542EE79C4B4}" destId="{2F6B5F4E-FBA8-074E-B092-7D8A2187A662}" srcOrd="0" destOrd="2" presId="urn:microsoft.com/office/officeart/2005/8/layout/vList2"/>
    <dgm:cxn modelId="{6CD58BB9-0E10-4A9D-A116-84CAA6CA482B}" type="presOf" srcId="{CF7B9254-AE07-D64A-9C82-FD6B34318D65}" destId="{2F6B5F4E-FBA8-074E-B092-7D8A2187A662}" srcOrd="0" destOrd="0" presId="urn:microsoft.com/office/officeart/2005/8/layout/vList2"/>
    <dgm:cxn modelId="{6CFBA5D3-A19F-AD41-A4D4-910234D38D7E}" srcId="{576572CA-A689-684D-9713-8E39BDDFDF4E}" destId="{B82A33A1-8D89-A243-A591-FE64F501BE97}" srcOrd="0" destOrd="0" parTransId="{F1471B10-D983-5347-9D9C-0472690484C2}" sibTransId="{3EA647F5-2FE8-A743-B7D7-E5B31ECF200E}"/>
    <dgm:cxn modelId="{A96C9D06-837F-471C-9D4D-3CA1E035AC48}" type="presOf" srcId="{42544958-9E65-1F44-9EBB-CA7E087F9275}" destId="{2F6B5F4E-FBA8-074E-B092-7D8A2187A662}" srcOrd="0" destOrd="1" presId="urn:microsoft.com/office/officeart/2005/8/layout/vList2"/>
    <dgm:cxn modelId="{7F65EAF7-DA11-4F19-AC6A-F04AA5ED0662}" type="presOf" srcId="{EC78475F-8D2A-5E4A-95C5-B402F2C62410}" destId="{2F6B5F4E-FBA8-074E-B092-7D8A2187A662}" srcOrd="0" destOrd="3" presId="urn:microsoft.com/office/officeart/2005/8/layout/vList2"/>
    <dgm:cxn modelId="{70B789F8-6A5B-6148-99F2-18D87F5FF0B0}" srcId="{B82A33A1-8D89-A243-A591-FE64F501BE97}" destId="{42544958-9E65-1F44-9EBB-CA7E087F9275}" srcOrd="1" destOrd="0" parTransId="{76056CEE-D60E-B04F-937A-64CC1788F883}" sibTransId="{FB93B8D1-765E-4E4B-BC81-9436F35B783F}"/>
    <dgm:cxn modelId="{327AFD23-FFC0-44DD-917C-B3E1AC61F4D1}" type="presParOf" srcId="{7DBB8DA4-3ACA-7E4B-89DB-1968A93C06FF}" destId="{F47B2E0F-74C4-3749-B18B-53C7EA145DD7}" srcOrd="0" destOrd="0" presId="urn:microsoft.com/office/officeart/2005/8/layout/vList2"/>
    <dgm:cxn modelId="{2004D036-EBCF-4C51-8B90-420699CC71EF}" type="presParOf" srcId="{7DBB8DA4-3ACA-7E4B-89DB-1968A93C06FF}" destId="{2F6B5F4E-FBA8-074E-B092-7D8A2187A662}"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76572CA-A689-684D-9713-8E39BDDFDF4E}"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B3783938-E32C-4A4C-9DA8-016D00E0BB1F}">
      <dgm:prSet custT="1"/>
      <dgm:spPr/>
      <dgm:t>
        <a:bodyPr/>
        <a:lstStyle/>
        <a:p>
          <a:r>
            <a:rPr lang="en-US" sz="2400" b="1" dirty="0">
              <a:solidFill>
                <a:sysClr val="windowText" lastClr="000000"/>
              </a:solidFill>
            </a:rPr>
            <a:t>Determining the root cause is the result of persistently asking “why”</a:t>
          </a:r>
        </a:p>
      </dgm:t>
    </dgm:pt>
    <dgm:pt modelId="{946A20F1-0A33-C74B-9807-EDC6C491621E}" type="parTrans" cxnId="{288601F6-30E8-924B-8D78-DAC03DF38E4E}">
      <dgm:prSet/>
      <dgm:spPr/>
      <dgm:t>
        <a:bodyPr/>
        <a:lstStyle/>
        <a:p>
          <a:endParaRPr lang="en-US"/>
        </a:p>
      </dgm:t>
    </dgm:pt>
    <dgm:pt modelId="{CA58926D-0BC5-A94E-94EA-981EA052C006}" type="sibTrans" cxnId="{288601F6-30E8-924B-8D78-DAC03DF38E4E}">
      <dgm:prSet/>
      <dgm:spPr/>
      <dgm:t>
        <a:bodyPr/>
        <a:lstStyle/>
        <a:p>
          <a:endParaRPr lang="en-US"/>
        </a:p>
      </dgm:t>
    </dgm:pt>
    <dgm:pt modelId="{8BF6FECE-BADC-664E-851B-D68ECEDF92F3}">
      <dgm:prSet custT="1"/>
      <dgm:spPr/>
      <dgm:t>
        <a:bodyPr/>
        <a:lstStyle/>
        <a:p>
          <a:r>
            <a:rPr lang="en-US" sz="2400" b="1" dirty="0">
              <a:solidFill>
                <a:sysClr val="windowText" lastClr="000000"/>
              </a:solidFill>
            </a:rPr>
            <a:t>Determining the root cause is the most effective way to ensure the incident does not happen again.</a:t>
          </a:r>
        </a:p>
      </dgm:t>
    </dgm:pt>
    <dgm:pt modelId="{EEBEC3C4-ED4D-954A-B64A-D79DCEAA5725}" type="parTrans" cxnId="{3C0A4D8C-6112-E449-ACD6-18C20598D8C2}">
      <dgm:prSet/>
      <dgm:spPr/>
      <dgm:t>
        <a:bodyPr/>
        <a:lstStyle/>
        <a:p>
          <a:endParaRPr lang="en-US"/>
        </a:p>
      </dgm:t>
    </dgm:pt>
    <dgm:pt modelId="{8E1EA5DE-E000-024E-97AB-0918E85E87E5}" type="sibTrans" cxnId="{3C0A4D8C-6112-E449-ACD6-18C20598D8C2}">
      <dgm:prSet/>
      <dgm:spPr/>
      <dgm:t>
        <a:bodyPr/>
        <a:lstStyle/>
        <a:p>
          <a:endParaRPr lang="en-US"/>
        </a:p>
      </dgm:t>
    </dgm:pt>
    <dgm:pt modelId="{EB962BB9-317D-F642-9F35-FA90A2305913}">
      <dgm:prSet custT="1"/>
      <dgm:spPr/>
      <dgm:t>
        <a:bodyPr/>
        <a:lstStyle/>
        <a:p>
          <a:r>
            <a:rPr lang="en-US" sz="2400" b="1" dirty="0">
              <a:solidFill>
                <a:sysClr val="windowText" lastClr="000000"/>
              </a:solidFill>
            </a:rPr>
            <a:t>Conclusions such as “worker was careless” or “employee did not follow safety procedures” don’t get at the root causes of the incident. </a:t>
          </a:r>
        </a:p>
      </dgm:t>
    </dgm:pt>
    <dgm:pt modelId="{184C95C8-8404-3643-94E6-18D02D0349F0}" type="parTrans" cxnId="{EEA866BC-0D44-3E46-8F36-E2DA43FB5E56}">
      <dgm:prSet/>
      <dgm:spPr/>
      <dgm:t>
        <a:bodyPr/>
        <a:lstStyle/>
        <a:p>
          <a:endParaRPr lang="en-US"/>
        </a:p>
      </dgm:t>
    </dgm:pt>
    <dgm:pt modelId="{EF717659-006C-874E-AB82-BA24DA09458D}" type="sibTrans" cxnId="{EEA866BC-0D44-3E46-8F36-E2DA43FB5E56}">
      <dgm:prSet/>
      <dgm:spPr/>
      <dgm:t>
        <a:bodyPr/>
        <a:lstStyle/>
        <a:p>
          <a:endParaRPr lang="en-US"/>
        </a:p>
      </dgm:t>
    </dgm:pt>
    <dgm:pt modelId="{7DBB8DA4-3ACA-7E4B-89DB-1968A93C06FF}" type="pres">
      <dgm:prSet presAssocID="{576572CA-A689-684D-9713-8E39BDDFDF4E}" presName="linear" presStyleCnt="0">
        <dgm:presLayoutVars>
          <dgm:animLvl val="lvl"/>
          <dgm:resizeHandles val="exact"/>
        </dgm:presLayoutVars>
      </dgm:prSet>
      <dgm:spPr/>
      <dgm:t>
        <a:bodyPr/>
        <a:lstStyle/>
        <a:p>
          <a:endParaRPr lang="en-US"/>
        </a:p>
      </dgm:t>
    </dgm:pt>
    <dgm:pt modelId="{8C1190FD-70A3-6E49-B1CB-2D31FC29ABFB}" type="pres">
      <dgm:prSet presAssocID="{B3783938-E32C-4A4C-9DA8-016D00E0BB1F}" presName="parentText" presStyleLbl="node1" presStyleIdx="0" presStyleCnt="3">
        <dgm:presLayoutVars>
          <dgm:chMax val="0"/>
          <dgm:bulletEnabled val="1"/>
        </dgm:presLayoutVars>
      </dgm:prSet>
      <dgm:spPr/>
      <dgm:t>
        <a:bodyPr/>
        <a:lstStyle/>
        <a:p>
          <a:endParaRPr lang="en-US"/>
        </a:p>
      </dgm:t>
    </dgm:pt>
    <dgm:pt modelId="{F9556760-1768-FF41-BA65-AF51385D1807}" type="pres">
      <dgm:prSet presAssocID="{CA58926D-0BC5-A94E-94EA-981EA052C006}" presName="spacer" presStyleCnt="0"/>
      <dgm:spPr/>
    </dgm:pt>
    <dgm:pt modelId="{4D366BF6-99B1-F94F-ABE6-728D4ACEE016}" type="pres">
      <dgm:prSet presAssocID="{8BF6FECE-BADC-664E-851B-D68ECEDF92F3}" presName="parentText" presStyleLbl="node1" presStyleIdx="1" presStyleCnt="3">
        <dgm:presLayoutVars>
          <dgm:chMax val="0"/>
          <dgm:bulletEnabled val="1"/>
        </dgm:presLayoutVars>
      </dgm:prSet>
      <dgm:spPr/>
      <dgm:t>
        <a:bodyPr/>
        <a:lstStyle/>
        <a:p>
          <a:endParaRPr lang="en-US"/>
        </a:p>
      </dgm:t>
    </dgm:pt>
    <dgm:pt modelId="{B00017BF-91B6-DB45-A8C3-932C8040035C}" type="pres">
      <dgm:prSet presAssocID="{8E1EA5DE-E000-024E-97AB-0918E85E87E5}" presName="spacer" presStyleCnt="0"/>
      <dgm:spPr/>
    </dgm:pt>
    <dgm:pt modelId="{5CAECE77-DABA-C742-AB0E-48C675D3F80F}" type="pres">
      <dgm:prSet presAssocID="{EB962BB9-317D-F642-9F35-FA90A2305913}" presName="parentText" presStyleLbl="node1" presStyleIdx="2" presStyleCnt="3">
        <dgm:presLayoutVars>
          <dgm:chMax val="0"/>
          <dgm:bulletEnabled val="1"/>
        </dgm:presLayoutVars>
      </dgm:prSet>
      <dgm:spPr/>
      <dgm:t>
        <a:bodyPr/>
        <a:lstStyle/>
        <a:p>
          <a:endParaRPr lang="en-US"/>
        </a:p>
      </dgm:t>
    </dgm:pt>
  </dgm:ptLst>
  <dgm:cxnLst>
    <dgm:cxn modelId="{B8FCA1E1-E918-4738-87A9-92E9242007EE}" type="presOf" srcId="{B3783938-E32C-4A4C-9DA8-016D00E0BB1F}" destId="{8C1190FD-70A3-6E49-B1CB-2D31FC29ABFB}" srcOrd="0" destOrd="0" presId="urn:microsoft.com/office/officeart/2005/8/layout/vList2"/>
    <dgm:cxn modelId="{288601F6-30E8-924B-8D78-DAC03DF38E4E}" srcId="{576572CA-A689-684D-9713-8E39BDDFDF4E}" destId="{B3783938-E32C-4A4C-9DA8-016D00E0BB1F}" srcOrd="0" destOrd="0" parTransId="{946A20F1-0A33-C74B-9807-EDC6C491621E}" sibTransId="{CA58926D-0BC5-A94E-94EA-981EA052C006}"/>
    <dgm:cxn modelId="{9D62269B-7F39-492D-8EEA-02C3E273ECDB}" type="presOf" srcId="{EB962BB9-317D-F642-9F35-FA90A2305913}" destId="{5CAECE77-DABA-C742-AB0E-48C675D3F80F}" srcOrd="0" destOrd="0" presId="urn:microsoft.com/office/officeart/2005/8/layout/vList2"/>
    <dgm:cxn modelId="{3C0A4D8C-6112-E449-ACD6-18C20598D8C2}" srcId="{576572CA-A689-684D-9713-8E39BDDFDF4E}" destId="{8BF6FECE-BADC-664E-851B-D68ECEDF92F3}" srcOrd="1" destOrd="0" parTransId="{EEBEC3C4-ED4D-954A-B64A-D79DCEAA5725}" sibTransId="{8E1EA5DE-E000-024E-97AB-0918E85E87E5}"/>
    <dgm:cxn modelId="{0923E968-0401-43AE-9F7E-ACEA72D26EFA}" type="presOf" srcId="{576572CA-A689-684D-9713-8E39BDDFDF4E}" destId="{7DBB8DA4-3ACA-7E4B-89DB-1968A93C06FF}" srcOrd="0" destOrd="0" presId="urn:microsoft.com/office/officeart/2005/8/layout/vList2"/>
    <dgm:cxn modelId="{77F2FCDB-23C6-40D8-B2E2-3F91E187B8B1}" type="presOf" srcId="{8BF6FECE-BADC-664E-851B-D68ECEDF92F3}" destId="{4D366BF6-99B1-F94F-ABE6-728D4ACEE016}" srcOrd="0" destOrd="0" presId="urn:microsoft.com/office/officeart/2005/8/layout/vList2"/>
    <dgm:cxn modelId="{EEA866BC-0D44-3E46-8F36-E2DA43FB5E56}" srcId="{576572CA-A689-684D-9713-8E39BDDFDF4E}" destId="{EB962BB9-317D-F642-9F35-FA90A2305913}" srcOrd="2" destOrd="0" parTransId="{184C95C8-8404-3643-94E6-18D02D0349F0}" sibTransId="{EF717659-006C-874E-AB82-BA24DA09458D}"/>
    <dgm:cxn modelId="{B1111D39-E6CD-4F3C-9C74-9F29CAA1C690}" type="presParOf" srcId="{7DBB8DA4-3ACA-7E4B-89DB-1968A93C06FF}" destId="{8C1190FD-70A3-6E49-B1CB-2D31FC29ABFB}" srcOrd="0" destOrd="0" presId="urn:microsoft.com/office/officeart/2005/8/layout/vList2"/>
    <dgm:cxn modelId="{25888E4B-0C6E-49F9-8F7D-F58BF2ECC86C}" type="presParOf" srcId="{7DBB8DA4-3ACA-7E4B-89DB-1968A93C06FF}" destId="{F9556760-1768-FF41-BA65-AF51385D1807}" srcOrd="1" destOrd="0" presId="urn:microsoft.com/office/officeart/2005/8/layout/vList2"/>
    <dgm:cxn modelId="{BCD37357-2565-40C4-84C1-575A1896420A}" type="presParOf" srcId="{7DBB8DA4-3ACA-7E4B-89DB-1968A93C06FF}" destId="{4D366BF6-99B1-F94F-ABE6-728D4ACEE016}" srcOrd="2" destOrd="0" presId="urn:microsoft.com/office/officeart/2005/8/layout/vList2"/>
    <dgm:cxn modelId="{9C681E40-CD11-4715-BD8A-62293BAC1BC1}" type="presParOf" srcId="{7DBB8DA4-3ACA-7E4B-89DB-1968A93C06FF}" destId="{B00017BF-91B6-DB45-A8C3-932C8040035C}" srcOrd="3" destOrd="0" presId="urn:microsoft.com/office/officeart/2005/8/layout/vList2"/>
    <dgm:cxn modelId="{A7DD1651-999E-49DD-9A72-9AFB8101B737}" type="presParOf" srcId="{7DBB8DA4-3ACA-7E4B-89DB-1968A93C06FF}" destId="{5CAECE77-DABA-C742-AB0E-48C675D3F80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76572CA-A689-684D-9713-8E39BDDFDF4E}"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C1A009B0-0FF3-9D4B-8515-CEB0D95CD8F3}">
      <dgm:prSet/>
      <dgm:spPr/>
      <dgm:t>
        <a:bodyPr/>
        <a:lstStyle/>
        <a:p>
          <a:r>
            <a:rPr lang="en-US" b="1" dirty="0">
              <a:solidFill>
                <a:schemeClr val="tx1"/>
              </a:solidFill>
            </a:rPr>
            <a:t>Avoid the Incomplete or Misleading</a:t>
          </a:r>
        </a:p>
      </dgm:t>
    </dgm:pt>
    <dgm:pt modelId="{AB5744C3-60F1-8A4F-A21E-0D5047A0D3EB}" type="parTrans" cxnId="{E05CA3A4-D747-D24A-84CC-2D9E018D603C}">
      <dgm:prSet/>
      <dgm:spPr/>
      <dgm:t>
        <a:bodyPr/>
        <a:lstStyle/>
        <a:p>
          <a:endParaRPr lang="en-US"/>
        </a:p>
      </dgm:t>
    </dgm:pt>
    <dgm:pt modelId="{6CB999D1-82FF-FD4A-A276-80BDB0A716D4}" type="sibTrans" cxnId="{E05CA3A4-D747-D24A-84CC-2D9E018D603C}">
      <dgm:prSet/>
      <dgm:spPr/>
      <dgm:t>
        <a:bodyPr/>
        <a:lstStyle/>
        <a:p>
          <a:endParaRPr lang="en-US"/>
        </a:p>
      </dgm:t>
    </dgm:pt>
    <dgm:pt modelId="{F91B755D-CA34-F14D-8DCA-89E04A4456A7}">
      <dgm:prSet custT="1"/>
      <dgm:spPr>
        <a:solidFill>
          <a:schemeClr val="tx2">
            <a:lumMod val="20000"/>
            <a:lumOff val="80000"/>
          </a:schemeClr>
        </a:solidFill>
      </dgm:spPr>
      <dgm:t>
        <a:bodyPr/>
        <a:lstStyle/>
        <a:p>
          <a:r>
            <a:rPr lang="en-US" sz="2200" b="1" i="0" dirty="0">
              <a:solidFill>
                <a:schemeClr val="tx1"/>
              </a:solidFill>
              <a:latin typeface="Arial" charset="0"/>
              <a:ea typeface="Arial" charset="0"/>
              <a:cs typeface="Arial" charset="0"/>
            </a:rPr>
            <a:t>To avoid these these incomplete and misleading conclusions in the investigative process, investigators need to continue to ask “why?” as in, “Why did the employee not follow safety procedures?”</a:t>
          </a:r>
        </a:p>
      </dgm:t>
    </dgm:pt>
    <dgm:pt modelId="{2CC60D3D-01D8-EE44-A387-BB094D22C7AB}" type="parTrans" cxnId="{937AA7BE-16E2-6346-AD21-372A294CFB14}">
      <dgm:prSet/>
      <dgm:spPr/>
      <dgm:t>
        <a:bodyPr/>
        <a:lstStyle/>
        <a:p>
          <a:endParaRPr lang="en-US"/>
        </a:p>
      </dgm:t>
    </dgm:pt>
    <dgm:pt modelId="{C50E7821-D22C-AC4E-88F8-1699D863396B}" type="sibTrans" cxnId="{937AA7BE-16E2-6346-AD21-372A294CFB14}">
      <dgm:prSet/>
      <dgm:spPr/>
      <dgm:t>
        <a:bodyPr/>
        <a:lstStyle/>
        <a:p>
          <a:endParaRPr lang="en-US"/>
        </a:p>
      </dgm:t>
    </dgm:pt>
    <dgm:pt modelId="{D735DCBA-C128-5E4F-AB25-94F10BB923B9}">
      <dgm:prSet custT="1"/>
      <dgm:spPr>
        <a:solidFill>
          <a:schemeClr val="tx2">
            <a:lumMod val="20000"/>
            <a:lumOff val="80000"/>
          </a:schemeClr>
        </a:solidFill>
      </dgm:spPr>
      <dgm:t>
        <a:bodyPr/>
        <a:lstStyle/>
        <a:p>
          <a:r>
            <a:rPr lang="en-US" sz="2200" b="1" i="0" dirty="0">
              <a:solidFill>
                <a:schemeClr val="tx1"/>
              </a:solidFill>
              <a:latin typeface="Arial" charset="0"/>
              <a:ea typeface="Arial" charset="0"/>
              <a:cs typeface="Arial" charset="0"/>
            </a:rPr>
            <a:t>If the answer is “the employee was in a hurry to complete the task and the safety procedures slowed down the work”, then ask, “Why was the employee in a hurry?”</a:t>
          </a:r>
        </a:p>
      </dgm:t>
    </dgm:pt>
    <dgm:pt modelId="{C46E15A9-18FF-944A-BB8D-CD71003D9F22}" type="parTrans" cxnId="{10850CBA-F5E6-D749-8DCC-FCD292BA0D63}">
      <dgm:prSet/>
      <dgm:spPr/>
      <dgm:t>
        <a:bodyPr/>
        <a:lstStyle/>
        <a:p>
          <a:endParaRPr lang="en-US"/>
        </a:p>
      </dgm:t>
    </dgm:pt>
    <dgm:pt modelId="{4C0B08E5-B9FE-DF45-A236-4850B644A024}" type="sibTrans" cxnId="{10850CBA-F5E6-D749-8DCC-FCD292BA0D63}">
      <dgm:prSet/>
      <dgm:spPr/>
      <dgm:t>
        <a:bodyPr/>
        <a:lstStyle/>
        <a:p>
          <a:endParaRPr lang="en-US"/>
        </a:p>
      </dgm:t>
    </dgm:pt>
    <dgm:pt modelId="{C7DB5015-A2F0-7442-BA83-B54D583583DB}">
      <dgm:prSet custT="1"/>
      <dgm:spPr>
        <a:solidFill>
          <a:schemeClr val="tx2">
            <a:lumMod val="20000"/>
            <a:lumOff val="80000"/>
          </a:schemeClr>
        </a:solidFill>
      </dgm:spPr>
      <dgm:t>
        <a:bodyPr/>
        <a:lstStyle/>
        <a:p>
          <a:r>
            <a:rPr lang="en-US" sz="2200" b="1" i="0" dirty="0">
              <a:solidFill>
                <a:schemeClr val="tx1"/>
              </a:solidFill>
              <a:latin typeface="Arial" charset="0"/>
              <a:ea typeface="Arial" charset="0"/>
              <a:cs typeface="Arial" charset="0"/>
            </a:rPr>
            <a:t>The more and deeper “why?” questions asked, the more contributing factors are discovered and the closer the investigator gets to the root causes.</a:t>
          </a:r>
        </a:p>
      </dgm:t>
    </dgm:pt>
    <dgm:pt modelId="{9652B312-A689-DD40-9CCD-A01829948153}" type="parTrans" cxnId="{76703208-D0D6-6344-BE8A-017C93DB4A9F}">
      <dgm:prSet/>
      <dgm:spPr/>
      <dgm:t>
        <a:bodyPr/>
        <a:lstStyle/>
        <a:p>
          <a:endParaRPr lang="en-US"/>
        </a:p>
      </dgm:t>
    </dgm:pt>
    <dgm:pt modelId="{EE5A6AD4-B6D7-344F-88C5-0C547BFDC860}" type="sibTrans" cxnId="{76703208-D0D6-6344-BE8A-017C93DB4A9F}">
      <dgm:prSet/>
      <dgm:spPr/>
      <dgm:t>
        <a:bodyPr/>
        <a:lstStyle/>
        <a:p>
          <a:endParaRPr lang="en-US"/>
        </a:p>
      </dgm:t>
    </dgm:pt>
    <dgm:pt modelId="{7DBB8DA4-3ACA-7E4B-89DB-1968A93C06FF}" type="pres">
      <dgm:prSet presAssocID="{576572CA-A689-684D-9713-8E39BDDFDF4E}" presName="linear" presStyleCnt="0">
        <dgm:presLayoutVars>
          <dgm:animLvl val="lvl"/>
          <dgm:resizeHandles val="exact"/>
        </dgm:presLayoutVars>
      </dgm:prSet>
      <dgm:spPr/>
      <dgm:t>
        <a:bodyPr/>
        <a:lstStyle/>
        <a:p>
          <a:endParaRPr lang="en-US"/>
        </a:p>
      </dgm:t>
    </dgm:pt>
    <dgm:pt modelId="{8963C9BB-A01E-3941-98DC-3FE92F2E529B}" type="pres">
      <dgm:prSet presAssocID="{C1A009B0-0FF3-9D4B-8515-CEB0D95CD8F3}" presName="parentText" presStyleLbl="node1" presStyleIdx="0" presStyleCnt="1">
        <dgm:presLayoutVars>
          <dgm:chMax val="0"/>
          <dgm:bulletEnabled val="1"/>
        </dgm:presLayoutVars>
      </dgm:prSet>
      <dgm:spPr/>
      <dgm:t>
        <a:bodyPr/>
        <a:lstStyle/>
        <a:p>
          <a:endParaRPr lang="en-US"/>
        </a:p>
      </dgm:t>
    </dgm:pt>
    <dgm:pt modelId="{A0B272EE-C44D-F04D-A753-5BA10DACE131}" type="pres">
      <dgm:prSet presAssocID="{C1A009B0-0FF3-9D4B-8515-CEB0D95CD8F3}" presName="childText" presStyleLbl="revTx" presStyleIdx="0" presStyleCnt="1">
        <dgm:presLayoutVars>
          <dgm:bulletEnabled val="1"/>
        </dgm:presLayoutVars>
      </dgm:prSet>
      <dgm:spPr/>
      <dgm:t>
        <a:bodyPr/>
        <a:lstStyle/>
        <a:p>
          <a:endParaRPr lang="en-US"/>
        </a:p>
      </dgm:t>
    </dgm:pt>
  </dgm:ptLst>
  <dgm:cxnLst>
    <dgm:cxn modelId="{10850CBA-F5E6-D749-8DCC-FCD292BA0D63}" srcId="{C1A009B0-0FF3-9D4B-8515-CEB0D95CD8F3}" destId="{D735DCBA-C128-5E4F-AB25-94F10BB923B9}" srcOrd="1" destOrd="0" parTransId="{C46E15A9-18FF-944A-BB8D-CD71003D9F22}" sibTransId="{4C0B08E5-B9FE-DF45-A236-4850B644A024}"/>
    <dgm:cxn modelId="{631EEA60-9BF5-48F2-8988-EA3DC6FE45EF}" type="presOf" srcId="{F91B755D-CA34-F14D-8DCA-89E04A4456A7}" destId="{A0B272EE-C44D-F04D-A753-5BA10DACE131}" srcOrd="0" destOrd="0" presId="urn:microsoft.com/office/officeart/2005/8/layout/vList2"/>
    <dgm:cxn modelId="{67FB6B24-C288-4F90-BF47-1BA7850DACA9}" type="presOf" srcId="{D735DCBA-C128-5E4F-AB25-94F10BB923B9}" destId="{A0B272EE-C44D-F04D-A753-5BA10DACE131}" srcOrd="0" destOrd="1" presId="urn:microsoft.com/office/officeart/2005/8/layout/vList2"/>
    <dgm:cxn modelId="{937AA7BE-16E2-6346-AD21-372A294CFB14}" srcId="{C1A009B0-0FF3-9D4B-8515-CEB0D95CD8F3}" destId="{F91B755D-CA34-F14D-8DCA-89E04A4456A7}" srcOrd="0" destOrd="0" parTransId="{2CC60D3D-01D8-EE44-A387-BB094D22C7AB}" sibTransId="{C50E7821-D22C-AC4E-88F8-1699D863396B}"/>
    <dgm:cxn modelId="{E05CA3A4-D747-D24A-84CC-2D9E018D603C}" srcId="{576572CA-A689-684D-9713-8E39BDDFDF4E}" destId="{C1A009B0-0FF3-9D4B-8515-CEB0D95CD8F3}" srcOrd="0" destOrd="0" parTransId="{AB5744C3-60F1-8A4F-A21E-0D5047A0D3EB}" sibTransId="{6CB999D1-82FF-FD4A-A276-80BDB0A716D4}"/>
    <dgm:cxn modelId="{76703208-D0D6-6344-BE8A-017C93DB4A9F}" srcId="{C1A009B0-0FF3-9D4B-8515-CEB0D95CD8F3}" destId="{C7DB5015-A2F0-7442-BA83-B54D583583DB}" srcOrd="2" destOrd="0" parTransId="{9652B312-A689-DD40-9CCD-A01829948153}" sibTransId="{EE5A6AD4-B6D7-344F-88C5-0C547BFDC860}"/>
    <dgm:cxn modelId="{58BAC220-74E4-46E2-BFEB-732D3A0D9F39}" type="presOf" srcId="{C7DB5015-A2F0-7442-BA83-B54D583583DB}" destId="{A0B272EE-C44D-F04D-A753-5BA10DACE131}" srcOrd="0" destOrd="2" presId="urn:microsoft.com/office/officeart/2005/8/layout/vList2"/>
    <dgm:cxn modelId="{2A4B791D-988E-48F6-A3B4-7425A668681E}" type="presOf" srcId="{C1A009B0-0FF3-9D4B-8515-CEB0D95CD8F3}" destId="{8963C9BB-A01E-3941-98DC-3FE92F2E529B}" srcOrd="0" destOrd="0" presId="urn:microsoft.com/office/officeart/2005/8/layout/vList2"/>
    <dgm:cxn modelId="{3DFA23D6-37BA-4632-985C-56EEBB266AF8}" type="presOf" srcId="{576572CA-A689-684D-9713-8E39BDDFDF4E}" destId="{7DBB8DA4-3ACA-7E4B-89DB-1968A93C06FF}" srcOrd="0" destOrd="0" presId="urn:microsoft.com/office/officeart/2005/8/layout/vList2"/>
    <dgm:cxn modelId="{A29C8C99-AC93-4F4B-AAC9-A435BEE7272C}" type="presParOf" srcId="{7DBB8DA4-3ACA-7E4B-89DB-1968A93C06FF}" destId="{8963C9BB-A01E-3941-98DC-3FE92F2E529B}" srcOrd="0" destOrd="0" presId="urn:microsoft.com/office/officeart/2005/8/layout/vList2"/>
    <dgm:cxn modelId="{17A3AD98-FA60-48BE-AA72-1FDAD80E22A3}" type="presParOf" srcId="{7DBB8DA4-3ACA-7E4B-89DB-1968A93C06FF}" destId="{A0B272EE-C44D-F04D-A753-5BA10DACE131}"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76572CA-A689-684D-9713-8E39BDDFDF4E}"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2EC8A476-898D-B54C-9C0F-3B2E4F139816}">
      <dgm:prSet/>
      <dgm:spPr/>
      <dgm:t>
        <a:bodyPr/>
        <a:lstStyle/>
        <a:p>
          <a:r>
            <a:rPr lang="en-US" b="1" dirty="0">
              <a:solidFill>
                <a:sysClr val="windowText" lastClr="000000"/>
              </a:solidFill>
            </a:rPr>
            <a:t>If a procedure or safety rule was not followed, why was the procedure or rule not followed?</a:t>
          </a:r>
        </a:p>
      </dgm:t>
    </dgm:pt>
    <dgm:pt modelId="{7889AAE7-80CE-634A-A704-D22768F5B240}" type="parTrans" cxnId="{675032AA-F10F-EC42-AFBB-2CCD3C7FADBA}">
      <dgm:prSet/>
      <dgm:spPr/>
      <dgm:t>
        <a:bodyPr/>
        <a:lstStyle/>
        <a:p>
          <a:endParaRPr lang="en-US"/>
        </a:p>
      </dgm:t>
    </dgm:pt>
    <dgm:pt modelId="{E20AB594-D241-514D-BB26-0AC61F4878A4}" type="sibTrans" cxnId="{675032AA-F10F-EC42-AFBB-2CCD3C7FADBA}">
      <dgm:prSet/>
      <dgm:spPr/>
      <dgm:t>
        <a:bodyPr/>
        <a:lstStyle/>
        <a:p>
          <a:endParaRPr lang="en-US"/>
        </a:p>
      </dgm:t>
    </dgm:pt>
    <dgm:pt modelId="{A8A71EEB-4273-9B4A-913E-0986D4F7BE98}">
      <dgm:prSet/>
      <dgm:spPr/>
      <dgm:t>
        <a:bodyPr/>
        <a:lstStyle/>
        <a:p>
          <a:r>
            <a:rPr lang="en-US" b="1" dirty="0">
              <a:solidFill>
                <a:sysClr val="windowText" lastClr="000000"/>
              </a:solidFill>
            </a:rPr>
            <a:t>Did production pressures play a role, and, if so, why were production pressures permitted to jeopardize safety?</a:t>
          </a:r>
        </a:p>
      </dgm:t>
    </dgm:pt>
    <dgm:pt modelId="{3BFD7952-DB86-EB41-86D1-5F847EF15497}" type="parTrans" cxnId="{3979323E-9750-244F-AD15-58C09D848A0C}">
      <dgm:prSet/>
      <dgm:spPr/>
      <dgm:t>
        <a:bodyPr/>
        <a:lstStyle/>
        <a:p>
          <a:endParaRPr lang="en-US"/>
        </a:p>
      </dgm:t>
    </dgm:pt>
    <dgm:pt modelId="{E618B2F5-F4EA-7243-B99F-F24C2E9F6940}" type="sibTrans" cxnId="{3979323E-9750-244F-AD15-58C09D848A0C}">
      <dgm:prSet/>
      <dgm:spPr/>
      <dgm:t>
        <a:bodyPr/>
        <a:lstStyle/>
        <a:p>
          <a:endParaRPr lang="en-US"/>
        </a:p>
      </dgm:t>
    </dgm:pt>
    <dgm:pt modelId="{26ACF531-8313-C24E-82C2-553191E9E959}">
      <dgm:prSet/>
      <dgm:spPr/>
      <dgm:t>
        <a:bodyPr/>
        <a:lstStyle/>
        <a:p>
          <a:r>
            <a:rPr lang="en-US" b="1" dirty="0">
              <a:solidFill>
                <a:sysClr val="windowText" lastClr="000000"/>
              </a:solidFill>
            </a:rPr>
            <a:t>Was the procedure out‐of‐date or safety training inadequate? If so, why had the problem not been previously identified, or, if it had been identified, why had it not been addressed?</a:t>
          </a:r>
        </a:p>
      </dgm:t>
    </dgm:pt>
    <dgm:pt modelId="{6D6A8C71-BA14-DD42-A849-81CF76DA6E95}" type="parTrans" cxnId="{B2DF7796-787C-954B-8A2C-C8BDCEBA1E83}">
      <dgm:prSet/>
      <dgm:spPr/>
      <dgm:t>
        <a:bodyPr/>
        <a:lstStyle/>
        <a:p>
          <a:endParaRPr lang="en-US"/>
        </a:p>
      </dgm:t>
    </dgm:pt>
    <dgm:pt modelId="{07379813-0F49-8C49-AEB9-21CE05EBE5B5}" type="sibTrans" cxnId="{B2DF7796-787C-954B-8A2C-C8BDCEBA1E83}">
      <dgm:prSet/>
      <dgm:spPr/>
      <dgm:t>
        <a:bodyPr/>
        <a:lstStyle/>
        <a:p>
          <a:endParaRPr lang="en-US"/>
        </a:p>
      </dgm:t>
    </dgm:pt>
    <dgm:pt modelId="{7DBB8DA4-3ACA-7E4B-89DB-1968A93C06FF}" type="pres">
      <dgm:prSet presAssocID="{576572CA-A689-684D-9713-8E39BDDFDF4E}" presName="linear" presStyleCnt="0">
        <dgm:presLayoutVars>
          <dgm:animLvl val="lvl"/>
          <dgm:resizeHandles val="exact"/>
        </dgm:presLayoutVars>
      </dgm:prSet>
      <dgm:spPr/>
      <dgm:t>
        <a:bodyPr/>
        <a:lstStyle/>
        <a:p>
          <a:endParaRPr lang="en-US"/>
        </a:p>
      </dgm:t>
    </dgm:pt>
    <dgm:pt modelId="{2B95B4AA-15EC-AC46-AF4B-C6977D39D20B}" type="pres">
      <dgm:prSet presAssocID="{2EC8A476-898D-B54C-9C0F-3B2E4F139816}" presName="parentText" presStyleLbl="node1" presStyleIdx="0" presStyleCnt="3">
        <dgm:presLayoutVars>
          <dgm:chMax val="0"/>
          <dgm:bulletEnabled val="1"/>
        </dgm:presLayoutVars>
      </dgm:prSet>
      <dgm:spPr/>
      <dgm:t>
        <a:bodyPr/>
        <a:lstStyle/>
        <a:p>
          <a:endParaRPr lang="en-US"/>
        </a:p>
      </dgm:t>
    </dgm:pt>
    <dgm:pt modelId="{23451E63-405D-B14B-A482-0DAA24EEC8B9}" type="pres">
      <dgm:prSet presAssocID="{E20AB594-D241-514D-BB26-0AC61F4878A4}" presName="spacer" presStyleCnt="0"/>
      <dgm:spPr/>
    </dgm:pt>
    <dgm:pt modelId="{56757D1C-9F91-2148-B7A1-1A9D3FB89E8F}" type="pres">
      <dgm:prSet presAssocID="{A8A71EEB-4273-9B4A-913E-0986D4F7BE98}" presName="parentText" presStyleLbl="node1" presStyleIdx="1" presStyleCnt="3">
        <dgm:presLayoutVars>
          <dgm:chMax val="0"/>
          <dgm:bulletEnabled val="1"/>
        </dgm:presLayoutVars>
      </dgm:prSet>
      <dgm:spPr/>
      <dgm:t>
        <a:bodyPr/>
        <a:lstStyle/>
        <a:p>
          <a:endParaRPr lang="en-US"/>
        </a:p>
      </dgm:t>
    </dgm:pt>
    <dgm:pt modelId="{1857C129-7BB3-0944-BE35-5E3B4EC84E06}" type="pres">
      <dgm:prSet presAssocID="{E618B2F5-F4EA-7243-B99F-F24C2E9F6940}" presName="spacer" presStyleCnt="0"/>
      <dgm:spPr/>
    </dgm:pt>
    <dgm:pt modelId="{28410B7C-84C3-D845-8F8D-B4824750C070}" type="pres">
      <dgm:prSet presAssocID="{26ACF531-8313-C24E-82C2-553191E9E959}" presName="parentText" presStyleLbl="node1" presStyleIdx="2" presStyleCnt="3">
        <dgm:presLayoutVars>
          <dgm:chMax val="0"/>
          <dgm:bulletEnabled val="1"/>
        </dgm:presLayoutVars>
      </dgm:prSet>
      <dgm:spPr/>
      <dgm:t>
        <a:bodyPr/>
        <a:lstStyle/>
        <a:p>
          <a:endParaRPr lang="en-US"/>
        </a:p>
      </dgm:t>
    </dgm:pt>
  </dgm:ptLst>
  <dgm:cxnLst>
    <dgm:cxn modelId="{3979323E-9750-244F-AD15-58C09D848A0C}" srcId="{576572CA-A689-684D-9713-8E39BDDFDF4E}" destId="{A8A71EEB-4273-9B4A-913E-0986D4F7BE98}" srcOrd="1" destOrd="0" parTransId="{3BFD7952-DB86-EB41-86D1-5F847EF15497}" sibTransId="{E618B2F5-F4EA-7243-B99F-F24C2E9F6940}"/>
    <dgm:cxn modelId="{2087D0FA-CFF0-411A-BAC6-BEC21FBD65D2}" type="presOf" srcId="{26ACF531-8313-C24E-82C2-553191E9E959}" destId="{28410B7C-84C3-D845-8F8D-B4824750C070}" srcOrd="0" destOrd="0" presId="urn:microsoft.com/office/officeart/2005/8/layout/vList2"/>
    <dgm:cxn modelId="{675032AA-F10F-EC42-AFBB-2CCD3C7FADBA}" srcId="{576572CA-A689-684D-9713-8E39BDDFDF4E}" destId="{2EC8A476-898D-B54C-9C0F-3B2E4F139816}" srcOrd="0" destOrd="0" parTransId="{7889AAE7-80CE-634A-A704-D22768F5B240}" sibTransId="{E20AB594-D241-514D-BB26-0AC61F4878A4}"/>
    <dgm:cxn modelId="{E7FCC73B-173A-404E-81FA-D1BA9319DF03}" type="presOf" srcId="{A8A71EEB-4273-9B4A-913E-0986D4F7BE98}" destId="{56757D1C-9F91-2148-B7A1-1A9D3FB89E8F}" srcOrd="0" destOrd="0" presId="urn:microsoft.com/office/officeart/2005/8/layout/vList2"/>
    <dgm:cxn modelId="{C1B1133C-A3D9-4D10-ACE9-4F87E0575FD7}" type="presOf" srcId="{2EC8A476-898D-B54C-9C0F-3B2E4F139816}" destId="{2B95B4AA-15EC-AC46-AF4B-C6977D39D20B}" srcOrd="0" destOrd="0" presId="urn:microsoft.com/office/officeart/2005/8/layout/vList2"/>
    <dgm:cxn modelId="{B2DF7796-787C-954B-8A2C-C8BDCEBA1E83}" srcId="{576572CA-A689-684D-9713-8E39BDDFDF4E}" destId="{26ACF531-8313-C24E-82C2-553191E9E959}" srcOrd="2" destOrd="0" parTransId="{6D6A8C71-BA14-DD42-A849-81CF76DA6E95}" sibTransId="{07379813-0F49-8C49-AEB9-21CE05EBE5B5}"/>
    <dgm:cxn modelId="{1054E32A-57E0-41CE-9C21-B72CD4586F7C}" type="presOf" srcId="{576572CA-A689-684D-9713-8E39BDDFDF4E}" destId="{7DBB8DA4-3ACA-7E4B-89DB-1968A93C06FF}" srcOrd="0" destOrd="0" presId="urn:microsoft.com/office/officeart/2005/8/layout/vList2"/>
    <dgm:cxn modelId="{80C52708-6957-400A-99E5-4EB92579D896}" type="presParOf" srcId="{7DBB8DA4-3ACA-7E4B-89DB-1968A93C06FF}" destId="{2B95B4AA-15EC-AC46-AF4B-C6977D39D20B}" srcOrd="0" destOrd="0" presId="urn:microsoft.com/office/officeart/2005/8/layout/vList2"/>
    <dgm:cxn modelId="{3C4ACE60-58A9-474E-AD0C-3B3BEA69535F}" type="presParOf" srcId="{7DBB8DA4-3ACA-7E4B-89DB-1968A93C06FF}" destId="{23451E63-405D-B14B-A482-0DAA24EEC8B9}" srcOrd="1" destOrd="0" presId="urn:microsoft.com/office/officeart/2005/8/layout/vList2"/>
    <dgm:cxn modelId="{58A49FA6-B857-4C38-9849-CDCFCC3D3765}" type="presParOf" srcId="{7DBB8DA4-3ACA-7E4B-89DB-1968A93C06FF}" destId="{56757D1C-9F91-2148-B7A1-1A9D3FB89E8F}" srcOrd="2" destOrd="0" presId="urn:microsoft.com/office/officeart/2005/8/layout/vList2"/>
    <dgm:cxn modelId="{D5CAB144-2F53-4A6E-9CFB-09B70366B696}" type="presParOf" srcId="{7DBB8DA4-3ACA-7E4B-89DB-1968A93C06FF}" destId="{1857C129-7BB3-0944-BE35-5E3B4EC84E06}" srcOrd="3" destOrd="0" presId="urn:microsoft.com/office/officeart/2005/8/layout/vList2"/>
    <dgm:cxn modelId="{B5F8D4E3-B97E-4C48-B9B7-5B617E077318}" type="presParOf" srcId="{7DBB8DA4-3ACA-7E4B-89DB-1968A93C06FF}" destId="{28410B7C-84C3-D845-8F8D-B4824750C07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76572CA-A689-684D-9713-8E39BDDFDF4E}"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62BA50A5-ADEA-4949-898B-5987686A9305}">
      <dgm:prSet custT="1"/>
      <dgm:spPr/>
      <dgm:t>
        <a:bodyPr/>
        <a:lstStyle/>
        <a:p>
          <a:r>
            <a:rPr lang="en-US" sz="2000" b="1" i="0" dirty="0">
              <a:solidFill>
                <a:schemeClr val="tx1"/>
              </a:solidFill>
              <a:latin typeface="Arial" charset="0"/>
              <a:ea typeface="Arial" charset="0"/>
              <a:cs typeface="Arial" charset="0"/>
            </a:rPr>
            <a:t>The investigation is not not complete until corrective actions are implemented that address the root causes of the incident. </a:t>
          </a:r>
        </a:p>
      </dgm:t>
    </dgm:pt>
    <dgm:pt modelId="{5B7A140A-DCB4-9B42-8376-6A8299A4EA06}" type="parTrans" cxnId="{0EE18C48-88FF-4946-9A39-FE2705D96136}">
      <dgm:prSet/>
      <dgm:spPr/>
      <dgm:t>
        <a:bodyPr/>
        <a:lstStyle/>
        <a:p>
          <a:endParaRPr lang="en-US"/>
        </a:p>
      </dgm:t>
    </dgm:pt>
    <dgm:pt modelId="{00F29DA0-3239-5447-8A0A-A54658CD6519}" type="sibTrans" cxnId="{0EE18C48-88FF-4946-9A39-FE2705D96136}">
      <dgm:prSet/>
      <dgm:spPr/>
      <dgm:t>
        <a:bodyPr/>
        <a:lstStyle/>
        <a:p>
          <a:endParaRPr lang="en-US"/>
        </a:p>
      </dgm:t>
    </dgm:pt>
    <dgm:pt modelId="{983F56A3-3D3F-F347-87FC-EE50CA133D1F}">
      <dgm:prSet custT="1"/>
      <dgm:spPr/>
      <dgm:t>
        <a:bodyPr/>
        <a:lstStyle/>
        <a:p>
          <a:r>
            <a:rPr lang="en-US" sz="2000" b="1" i="0" dirty="0">
              <a:solidFill>
                <a:schemeClr val="bg1"/>
              </a:solidFill>
              <a:latin typeface="Arial" charset="0"/>
              <a:ea typeface="Arial" charset="0"/>
              <a:cs typeface="Arial" charset="0"/>
            </a:rPr>
            <a:t>Superficial conclusions such as "Bob should have used common sense," and weak corrective actions such as “Employees must remember to wear PPE”, are unlikely to improve safety culture or prevent future incidents.</a:t>
          </a:r>
        </a:p>
      </dgm:t>
    </dgm:pt>
    <dgm:pt modelId="{16D7C84E-4BE1-944B-949E-2D271A1AFFE2}" type="parTrans" cxnId="{22C6E8FE-FC13-894B-8E02-0F951F81B5C5}">
      <dgm:prSet/>
      <dgm:spPr/>
      <dgm:t>
        <a:bodyPr/>
        <a:lstStyle/>
        <a:p>
          <a:endParaRPr lang="en-US"/>
        </a:p>
      </dgm:t>
    </dgm:pt>
    <dgm:pt modelId="{E304EAD6-B41F-DF42-90BA-64800DB52A71}" type="sibTrans" cxnId="{22C6E8FE-FC13-894B-8E02-0F951F81B5C5}">
      <dgm:prSet/>
      <dgm:spPr/>
      <dgm:t>
        <a:bodyPr/>
        <a:lstStyle/>
        <a:p>
          <a:endParaRPr lang="en-US"/>
        </a:p>
      </dgm:t>
    </dgm:pt>
    <dgm:pt modelId="{2759369D-A9B1-F54A-BA0C-358C890F0C23}">
      <dgm:prSet custT="1"/>
      <dgm:spPr/>
      <dgm:t>
        <a:bodyPr/>
        <a:lstStyle/>
        <a:p>
          <a:r>
            <a:rPr lang="en-US" sz="2000" b="1" i="0" dirty="0">
              <a:solidFill>
                <a:schemeClr val="tx1"/>
              </a:solidFill>
              <a:latin typeface="Arial" charset="0"/>
              <a:ea typeface="Arial" charset="0"/>
              <a:cs typeface="Arial" charset="0"/>
            </a:rPr>
            <a:t>Implementation should entail program level improvements and should be supported by senior management.</a:t>
          </a:r>
        </a:p>
      </dgm:t>
    </dgm:pt>
    <dgm:pt modelId="{B97FFE5F-6D0A-5D46-BC9F-AB071E11F9FC}" type="parTrans" cxnId="{89DAB4D9-8D1B-114D-880F-DF9716750AE6}">
      <dgm:prSet/>
      <dgm:spPr/>
      <dgm:t>
        <a:bodyPr/>
        <a:lstStyle/>
        <a:p>
          <a:endParaRPr lang="en-US"/>
        </a:p>
      </dgm:t>
    </dgm:pt>
    <dgm:pt modelId="{A8E64D7F-DDCB-824A-A4BA-F783CAF4BEE0}" type="sibTrans" cxnId="{89DAB4D9-8D1B-114D-880F-DF9716750AE6}">
      <dgm:prSet/>
      <dgm:spPr/>
      <dgm:t>
        <a:bodyPr/>
        <a:lstStyle/>
        <a:p>
          <a:endParaRPr lang="en-US"/>
        </a:p>
      </dgm:t>
    </dgm:pt>
    <dgm:pt modelId="{7DBB8DA4-3ACA-7E4B-89DB-1968A93C06FF}" type="pres">
      <dgm:prSet presAssocID="{576572CA-A689-684D-9713-8E39BDDFDF4E}" presName="linear" presStyleCnt="0">
        <dgm:presLayoutVars>
          <dgm:animLvl val="lvl"/>
          <dgm:resizeHandles val="exact"/>
        </dgm:presLayoutVars>
      </dgm:prSet>
      <dgm:spPr/>
      <dgm:t>
        <a:bodyPr/>
        <a:lstStyle/>
        <a:p>
          <a:endParaRPr lang="en-US"/>
        </a:p>
      </dgm:t>
    </dgm:pt>
    <dgm:pt modelId="{BF40B18A-9A5D-6D46-94E8-7DC81FFA27A5}" type="pres">
      <dgm:prSet presAssocID="{62BA50A5-ADEA-4949-898B-5987686A9305}" presName="parentText" presStyleLbl="node1" presStyleIdx="0" presStyleCnt="2">
        <dgm:presLayoutVars>
          <dgm:chMax val="0"/>
          <dgm:bulletEnabled val="1"/>
        </dgm:presLayoutVars>
      </dgm:prSet>
      <dgm:spPr/>
      <dgm:t>
        <a:bodyPr/>
        <a:lstStyle/>
        <a:p>
          <a:endParaRPr lang="en-US"/>
        </a:p>
      </dgm:t>
    </dgm:pt>
    <dgm:pt modelId="{66892B58-983C-9840-8693-7AC87D332A18}" type="pres">
      <dgm:prSet presAssocID="{00F29DA0-3239-5447-8A0A-A54658CD6519}" presName="spacer" presStyleCnt="0"/>
      <dgm:spPr/>
    </dgm:pt>
    <dgm:pt modelId="{52091B3C-E452-5442-8361-253CB4336219}" type="pres">
      <dgm:prSet presAssocID="{2759369D-A9B1-F54A-BA0C-358C890F0C23}" presName="parentText" presStyleLbl="node1" presStyleIdx="1" presStyleCnt="2" custLinFactNeighborX="376" custLinFactNeighborY="-8369">
        <dgm:presLayoutVars>
          <dgm:chMax val="0"/>
          <dgm:bulletEnabled val="1"/>
        </dgm:presLayoutVars>
      </dgm:prSet>
      <dgm:spPr/>
      <dgm:t>
        <a:bodyPr/>
        <a:lstStyle/>
        <a:p>
          <a:endParaRPr lang="en-US"/>
        </a:p>
      </dgm:t>
    </dgm:pt>
    <dgm:pt modelId="{2C5EEDE7-74BF-2144-84D1-25B5516757D9}" type="pres">
      <dgm:prSet presAssocID="{2759369D-A9B1-F54A-BA0C-358C890F0C23}" presName="childText" presStyleLbl="revTx" presStyleIdx="0" presStyleCnt="1" custScaleY="108701">
        <dgm:presLayoutVars>
          <dgm:bulletEnabled val="1"/>
        </dgm:presLayoutVars>
      </dgm:prSet>
      <dgm:spPr/>
      <dgm:t>
        <a:bodyPr/>
        <a:lstStyle/>
        <a:p>
          <a:endParaRPr lang="en-US"/>
        </a:p>
      </dgm:t>
    </dgm:pt>
  </dgm:ptLst>
  <dgm:cxnLst>
    <dgm:cxn modelId="{103F23ED-D86E-4D32-BCB4-072D2093DDE2}" type="presOf" srcId="{62BA50A5-ADEA-4949-898B-5987686A9305}" destId="{BF40B18A-9A5D-6D46-94E8-7DC81FFA27A5}" srcOrd="0" destOrd="0" presId="urn:microsoft.com/office/officeart/2005/8/layout/vList2"/>
    <dgm:cxn modelId="{22C6E8FE-FC13-894B-8E02-0F951F81B5C5}" srcId="{2759369D-A9B1-F54A-BA0C-358C890F0C23}" destId="{983F56A3-3D3F-F347-87FC-EE50CA133D1F}" srcOrd="0" destOrd="0" parTransId="{16D7C84E-4BE1-944B-949E-2D271A1AFFE2}" sibTransId="{E304EAD6-B41F-DF42-90BA-64800DB52A71}"/>
    <dgm:cxn modelId="{0EE18C48-88FF-4946-9A39-FE2705D96136}" srcId="{576572CA-A689-684D-9713-8E39BDDFDF4E}" destId="{62BA50A5-ADEA-4949-898B-5987686A9305}" srcOrd="0" destOrd="0" parTransId="{5B7A140A-DCB4-9B42-8376-6A8299A4EA06}" sibTransId="{00F29DA0-3239-5447-8A0A-A54658CD6519}"/>
    <dgm:cxn modelId="{89DAB4D9-8D1B-114D-880F-DF9716750AE6}" srcId="{576572CA-A689-684D-9713-8E39BDDFDF4E}" destId="{2759369D-A9B1-F54A-BA0C-358C890F0C23}" srcOrd="1" destOrd="0" parTransId="{B97FFE5F-6D0A-5D46-BC9F-AB071E11F9FC}" sibTransId="{A8E64D7F-DDCB-824A-A4BA-F783CAF4BEE0}"/>
    <dgm:cxn modelId="{E7E1B133-5CD5-4F6F-9959-F39FFFD23F3A}" type="presOf" srcId="{2759369D-A9B1-F54A-BA0C-358C890F0C23}" destId="{52091B3C-E452-5442-8361-253CB4336219}" srcOrd="0" destOrd="0" presId="urn:microsoft.com/office/officeart/2005/8/layout/vList2"/>
    <dgm:cxn modelId="{63E6B3C2-3E1D-4AC7-A701-EE043966F28F}" type="presOf" srcId="{983F56A3-3D3F-F347-87FC-EE50CA133D1F}" destId="{2C5EEDE7-74BF-2144-84D1-25B5516757D9}" srcOrd="0" destOrd="0" presId="urn:microsoft.com/office/officeart/2005/8/layout/vList2"/>
    <dgm:cxn modelId="{B2BE57E3-B78D-47E8-BEF4-2BBFFEBC4397}" type="presOf" srcId="{576572CA-A689-684D-9713-8E39BDDFDF4E}" destId="{7DBB8DA4-3ACA-7E4B-89DB-1968A93C06FF}" srcOrd="0" destOrd="0" presId="urn:microsoft.com/office/officeart/2005/8/layout/vList2"/>
    <dgm:cxn modelId="{D81816CA-8FC6-4431-B1F5-158F3D25D1CF}" type="presParOf" srcId="{7DBB8DA4-3ACA-7E4B-89DB-1968A93C06FF}" destId="{BF40B18A-9A5D-6D46-94E8-7DC81FFA27A5}" srcOrd="0" destOrd="0" presId="urn:microsoft.com/office/officeart/2005/8/layout/vList2"/>
    <dgm:cxn modelId="{B2739A21-B7C3-418C-AEDF-4CE80361BD39}" type="presParOf" srcId="{7DBB8DA4-3ACA-7E4B-89DB-1968A93C06FF}" destId="{66892B58-983C-9840-8693-7AC87D332A18}" srcOrd="1" destOrd="0" presId="urn:microsoft.com/office/officeart/2005/8/layout/vList2"/>
    <dgm:cxn modelId="{8184C81C-92E3-4850-A255-0A959558B6D2}" type="presParOf" srcId="{7DBB8DA4-3ACA-7E4B-89DB-1968A93C06FF}" destId="{52091B3C-E452-5442-8361-253CB4336219}" srcOrd="2" destOrd="0" presId="urn:microsoft.com/office/officeart/2005/8/layout/vList2"/>
    <dgm:cxn modelId="{3EF6AD75-F792-497A-BD74-03E5EFC3ED29}" type="presParOf" srcId="{7DBB8DA4-3ACA-7E4B-89DB-1968A93C06FF}" destId="{2C5EEDE7-74BF-2144-84D1-25B5516757D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881E6B-121A-E444-AD92-D3946FF1D1E1}" type="doc">
      <dgm:prSet loTypeId="urn:microsoft.com/office/officeart/2005/8/layout/vList2" loCatId="" qsTypeId="urn:microsoft.com/office/officeart/2005/8/quickstyle/simple2" qsCatId="simple" csTypeId="urn:microsoft.com/office/officeart/2005/8/colors/colorful2" csCatId="colorful" phldr="1"/>
      <dgm:spPr/>
      <dgm:t>
        <a:bodyPr/>
        <a:lstStyle/>
        <a:p>
          <a:endParaRPr lang="en-US"/>
        </a:p>
      </dgm:t>
    </dgm:pt>
    <dgm:pt modelId="{A820DB00-04AE-2A44-959D-6C2C007421DF}">
      <dgm:prSet custT="1"/>
      <dgm:spPr/>
      <dgm:t>
        <a:bodyPr/>
        <a:lstStyle/>
        <a:p>
          <a:r>
            <a:rPr lang="en-US" sz="2400" b="1" dirty="0">
              <a:solidFill>
                <a:schemeClr val="tx1"/>
              </a:solidFill>
            </a:rPr>
            <a:t>Effective incident investigations are the right thing to do, not only because they help employers prevent future incidents, but because they help employers to identify hazards in their workplaces and shortcomings in their safety and health management programs.</a:t>
          </a:r>
        </a:p>
      </dgm:t>
    </dgm:pt>
    <dgm:pt modelId="{D9DB57CF-7526-DA47-ADDF-092AD79C2A95}" type="parTrans" cxnId="{9B3C732D-EA89-2049-9B51-6A1CDBB1E929}">
      <dgm:prSet/>
      <dgm:spPr/>
      <dgm:t>
        <a:bodyPr/>
        <a:lstStyle/>
        <a:p>
          <a:endParaRPr lang="en-US"/>
        </a:p>
      </dgm:t>
    </dgm:pt>
    <dgm:pt modelId="{BE3BFF2C-8078-5F4E-AE42-518E20DB9946}" type="sibTrans" cxnId="{9B3C732D-EA89-2049-9B51-6A1CDBB1E929}">
      <dgm:prSet/>
      <dgm:spPr/>
      <dgm:t>
        <a:bodyPr/>
        <a:lstStyle/>
        <a:p>
          <a:endParaRPr lang="en-US"/>
        </a:p>
      </dgm:t>
    </dgm:pt>
    <dgm:pt modelId="{A7D4A8CE-2C02-ED49-A9EB-5AFC90E2D134}">
      <dgm:prSet custT="1"/>
      <dgm:spPr/>
      <dgm:t>
        <a:bodyPr/>
        <a:lstStyle/>
        <a:p>
          <a:r>
            <a:rPr lang="en-US" sz="2400" b="1" dirty="0">
              <a:solidFill>
                <a:schemeClr val="tx1"/>
              </a:solidFill>
            </a:rPr>
            <a:t>The National Safety Council estimates that, on average, preventing a workplace injury can save $39,000, and preventing a fatality more than $1.4 million.</a:t>
          </a:r>
        </a:p>
      </dgm:t>
    </dgm:pt>
    <dgm:pt modelId="{62D3E9E0-3ED2-104E-A8F7-B0CC4A8E40D1}" type="parTrans" cxnId="{180312EF-8FBD-044A-8E97-0D9279E56850}">
      <dgm:prSet/>
      <dgm:spPr/>
      <dgm:t>
        <a:bodyPr/>
        <a:lstStyle/>
        <a:p>
          <a:endParaRPr lang="en-US"/>
        </a:p>
      </dgm:t>
    </dgm:pt>
    <dgm:pt modelId="{AFD5E84F-4616-3342-9F7B-A2229752BC35}" type="sibTrans" cxnId="{180312EF-8FBD-044A-8E97-0D9279E56850}">
      <dgm:prSet/>
      <dgm:spPr/>
      <dgm:t>
        <a:bodyPr/>
        <a:lstStyle/>
        <a:p>
          <a:endParaRPr lang="en-US"/>
        </a:p>
      </dgm:t>
    </dgm:pt>
    <dgm:pt modelId="{0002FD95-3F6F-E24A-89D1-93D2F99A4A3D}" type="pres">
      <dgm:prSet presAssocID="{37881E6B-121A-E444-AD92-D3946FF1D1E1}" presName="linear" presStyleCnt="0">
        <dgm:presLayoutVars>
          <dgm:animLvl val="lvl"/>
          <dgm:resizeHandles val="exact"/>
        </dgm:presLayoutVars>
      </dgm:prSet>
      <dgm:spPr/>
      <dgm:t>
        <a:bodyPr/>
        <a:lstStyle/>
        <a:p>
          <a:endParaRPr lang="en-US"/>
        </a:p>
      </dgm:t>
    </dgm:pt>
    <dgm:pt modelId="{89D7D7BC-4638-D24B-9147-38EB57125CBF}" type="pres">
      <dgm:prSet presAssocID="{A820DB00-04AE-2A44-959D-6C2C007421DF}" presName="parentText" presStyleLbl="node1" presStyleIdx="0" presStyleCnt="2">
        <dgm:presLayoutVars>
          <dgm:chMax val="0"/>
          <dgm:bulletEnabled val="1"/>
        </dgm:presLayoutVars>
      </dgm:prSet>
      <dgm:spPr/>
      <dgm:t>
        <a:bodyPr/>
        <a:lstStyle/>
        <a:p>
          <a:endParaRPr lang="en-US"/>
        </a:p>
      </dgm:t>
    </dgm:pt>
    <dgm:pt modelId="{F13EC7AC-54B1-FD40-807A-00934228B446}" type="pres">
      <dgm:prSet presAssocID="{BE3BFF2C-8078-5F4E-AE42-518E20DB9946}" presName="spacer" presStyleCnt="0"/>
      <dgm:spPr/>
    </dgm:pt>
    <dgm:pt modelId="{6F1AB33E-83DB-F640-AF88-E2E6EE99007E}" type="pres">
      <dgm:prSet presAssocID="{A7D4A8CE-2C02-ED49-A9EB-5AFC90E2D134}" presName="parentText" presStyleLbl="node1" presStyleIdx="1" presStyleCnt="2">
        <dgm:presLayoutVars>
          <dgm:chMax val="0"/>
          <dgm:bulletEnabled val="1"/>
        </dgm:presLayoutVars>
      </dgm:prSet>
      <dgm:spPr/>
      <dgm:t>
        <a:bodyPr/>
        <a:lstStyle/>
        <a:p>
          <a:endParaRPr lang="en-US"/>
        </a:p>
      </dgm:t>
    </dgm:pt>
  </dgm:ptLst>
  <dgm:cxnLst>
    <dgm:cxn modelId="{B00612DF-9F61-430A-925E-D7217F2F6600}" type="presOf" srcId="{37881E6B-121A-E444-AD92-D3946FF1D1E1}" destId="{0002FD95-3F6F-E24A-89D1-93D2F99A4A3D}" srcOrd="0" destOrd="0" presId="urn:microsoft.com/office/officeart/2005/8/layout/vList2"/>
    <dgm:cxn modelId="{9B3C732D-EA89-2049-9B51-6A1CDBB1E929}" srcId="{37881E6B-121A-E444-AD92-D3946FF1D1E1}" destId="{A820DB00-04AE-2A44-959D-6C2C007421DF}" srcOrd="0" destOrd="0" parTransId="{D9DB57CF-7526-DA47-ADDF-092AD79C2A95}" sibTransId="{BE3BFF2C-8078-5F4E-AE42-518E20DB9946}"/>
    <dgm:cxn modelId="{1CD668A0-FBAF-4D9D-B03F-CDDDF5DCA3F2}" type="presOf" srcId="{A820DB00-04AE-2A44-959D-6C2C007421DF}" destId="{89D7D7BC-4638-D24B-9147-38EB57125CBF}" srcOrd="0" destOrd="0" presId="urn:microsoft.com/office/officeart/2005/8/layout/vList2"/>
    <dgm:cxn modelId="{37BE436A-B5B5-4011-83C0-145929997C9C}" type="presOf" srcId="{A7D4A8CE-2C02-ED49-A9EB-5AFC90E2D134}" destId="{6F1AB33E-83DB-F640-AF88-E2E6EE99007E}" srcOrd="0" destOrd="0" presId="urn:microsoft.com/office/officeart/2005/8/layout/vList2"/>
    <dgm:cxn modelId="{180312EF-8FBD-044A-8E97-0D9279E56850}" srcId="{37881E6B-121A-E444-AD92-D3946FF1D1E1}" destId="{A7D4A8CE-2C02-ED49-A9EB-5AFC90E2D134}" srcOrd="1" destOrd="0" parTransId="{62D3E9E0-3ED2-104E-A8F7-B0CC4A8E40D1}" sibTransId="{AFD5E84F-4616-3342-9F7B-A2229752BC35}"/>
    <dgm:cxn modelId="{B8B5E15B-9B4F-4F1E-9941-F7E55DA1119B}" type="presParOf" srcId="{0002FD95-3F6F-E24A-89D1-93D2F99A4A3D}" destId="{89D7D7BC-4638-D24B-9147-38EB57125CBF}" srcOrd="0" destOrd="0" presId="urn:microsoft.com/office/officeart/2005/8/layout/vList2"/>
    <dgm:cxn modelId="{3247BF2E-C1CE-4A4C-833C-9E7F2063DF53}" type="presParOf" srcId="{0002FD95-3F6F-E24A-89D1-93D2F99A4A3D}" destId="{F13EC7AC-54B1-FD40-807A-00934228B446}" srcOrd="1" destOrd="0" presId="urn:microsoft.com/office/officeart/2005/8/layout/vList2"/>
    <dgm:cxn modelId="{EFA7450E-12BC-4404-A43A-78F628F6F131}" type="presParOf" srcId="{0002FD95-3F6F-E24A-89D1-93D2F99A4A3D}" destId="{6F1AB33E-83DB-F640-AF88-E2E6EE99007E}"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76572CA-A689-684D-9713-8E39BDDFDF4E}"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62BA50A5-ADEA-4949-898B-5987686A9305}">
      <dgm:prSet custT="1"/>
      <dgm:spPr/>
      <dgm:t>
        <a:bodyPr/>
        <a:lstStyle/>
        <a:p>
          <a:r>
            <a:rPr lang="en-US" sz="2200" b="1" i="0" dirty="0">
              <a:solidFill>
                <a:schemeClr val="tx1"/>
              </a:solidFill>
              <a:latin typeface="Arial" charset="0"/>
              <a:ea typeface="Arial" charset="0"/>
              <a:cs typeface="Arial" charset="0"/>
            </a:rPr>
            <a:t>Some corrective corrective actions can be general, across‐the‐board improvements to workplace safety environment. Consider:</a:t>
          </a:r>
        </a:p>
      </dgm:t>
    </dgm:pt>
    <dgm:pt modelId="{5B7A140A-DCB4-9B42-8376-6A8299A4EA06}" type="parTrans" cxnId="{0EE18C48-88FF-4946-9A39-FE2705D96136}">
      <dgm:prSet/>
      <dgm:spPr/>
      <dgm:t>
        <a:bodyPr/>
        <a:lstStyle/>
        <a:p>
          <a:endParaRPr lang="en-US"/>
        </a:p>
      </dgm:t>
    </dgm:pt>
    <dgm:pt modelId="{00F29DA0-3239-5447-8A0A-A54658CD6519}" type="sibTrans" cxnId="{0EE18C48-88FF-4946-9A39-FE2705D96136}">
      <dgm:prSet/>
      <dgm:spPr/>
      <dgm:t>
        <a:bodyPr/>
        <a:lstStyle/>
        <a:p>
          <a:endParaRPr lang="en-US"/>
        </a:p>
      </dgm:t>
    </dgm:pt>
    <dgm:pt modelId="{F872DA24-24C0-174D-A039-67527E50FBB8}">
      <dgm:prSet custT="1"/>
      <dgm:spPr/>
      <dgm:t>
        <a:bodyPr/>
        <a:lstStyle/>
        <a:p>
          <a:r>
            <a:rPr lang="en-US" sz="2300" b="1" i="0" dirty="0">
              <a:solidFill>
                <a:schemeClr val="bg1"/>
              </a:solidFill>
              <a:latin typeface="Arial" charset="0"/>
              <a:ea typeface="Arial" charset="0"/>
              <a:cs typeface="Arial" charset="0"/>
            </a:rPr>
            <a:t>Strengthen &amp; develop written comprehensive safety and health plan.</a:t>
          </a:r>
        </a:p>
      </dgm:t>
    </dgm:pt>
    <dgm:pt modelId="{DC58348D-0FDE-2649-AD58-929B99AC037C}" type="parTrans" cxnId="{3266D2DB-8CCD-6A46-A084-427C28C8364E}">
      <dgm:prSet/>
      <dgm:spPr/>
      <dgm:t>
        <a:bodyPr/>
        <a:lstStyle/>
        <a:p>
          <a:endParaRPr lang="en-US"/>
        </a:p>
      </dgm:t>
    </dgm:pt>
    <dgm:pt modelId="{17D639F3-3BE2-A34E-8FFE-E657A54A669A}" type="sibTrans" cxnId="{3266D2DB-8CCD-6A46-A084-427C28C8364E}">
      <dgm:prSet/>
      <dgm:spPr/>
      <dgm:t>
        <a:bodyPr/>
        <a:lstStyle/>
        <a:p>
          <a:endParaRPr lang="en-US"/>
        </a:p>
      </dgm:t>
    </dgm:pt>
    <dgm:pt modelId="{37184CF3-4EB8-354A-B312-0C3EECAD971A}">
      <dgm:prSet custT="1"/>
      <dgm:spPr/>
      <dgm:t>
        <a:bodyPr/>
        <a:lstStyle/>
        <a:p>
          <a:r>
            <a:rPr lang="en-US" sz="2300" b="1" i="0" dirty="0">
              <a:solidFill>
                <a:schemeClr val="bg1"/>
              </a:solidFill>
              <a:latin typeface="Arial" charset="0"/>
              <a:ea typeface="Arial" charset="0"/>
              <a:cs typeface="Arial" charset="0"/>
            </a:rPr>
            <a:t>Revise safety policies to establish responsibility and accountability.</a:t>
          </a:r>
        </a:p>
      </dgm:t>
    </dgm:pt>
    <dgm:pt modelId="{C4FCC250-0F32-0741-A773-2AA90F522881}" type="parTrans" cxnId="{D4638E66-E20C-4148-BB5B-B4CD1A9FE4DB}">
      <dgm:prSet/>
      <dgm:spPr/>
      <dgm:t>
        <a:bodyPr/>
        <a:lstStyle/>
        <a:p>
          <a:endParaRPr lang="en-US"/>
        </a:p>
      </dgm:t>
    </dgm:pt>
    <dgm:pt modelId="{C9A8B02C-9D5B-D444-B817-9E5A9557F0EE}" type="sibTrans" cxnId="{D4638E66-E20C-4148-BB5B-B4CD1A9FE4DB}">
      <dgm:prSet/>
      <dgm:spPr/>
      <dgm:t>
        <a:bodyPr/>
        <a:lstStyle/>
        <a:p>
          <a:endParaRPr lang="en-US"/>
        </a:p>
      </dgm:t>
    </dgm:pt>
    <dgm:pt modelId="{12E95593-B0C8-6A43-9793-A80C3B4755B8}">
      <dgm:prSet custT="1"/>
      <dgm:spPr/>
      <dgm:t>
        <a:bodyPr/>
        <a:lstStyle/>
        <a:p>
          <a:r>
            <a:rPr lang="en-US" sz="2300" b="1" i="0" dirty="0">
              <a:solidFill>
                <a:schemeClr val="bg1"/>
              </a:solidFill>
              <a:latin typeface="Arial" charset="0"/>
              <a:ea typeface="Arial" charset="0"/>
              <a:cs typeface="Arial" charset="0"/>
            </a:rPr>
            <a:t>Revise purchasing/contracting policies to include safety considerations.</a:t>
          </a:r>
        </a:p>
      </dgm:t>
    </dgm:pt>
    <dgm:pt modelId="{050A8208-B079-1C4A-BE07-1183E6CEEFDB}" type="parTrans" cxnId="{2DCF863D-4F53-D044-80DA-259679229FCC}">
      <dgm:prSet/>
      <dgm:spPr/>
      <dgm:t>
        <a:bodyPr/>
        <a:lstStyle/>
        <a:p>
          <a:endParaRPr lang="en-US"/>
        </a:p>
      </dgm:t>
    </dgm:pt>
    <dgm:pt modelId="{7479E4A9-221E-1045-A96B-0D58257BA084}" type="sibTrans" cxnId="{2DCF863D-4F53-D044-80DA-259679229FCC}">
      <dgm:prSet/>
      <dgm:spPr/>
      <dgm:t>
        <a:bodyPr/>
        <a:lstStyle/>
        <a:p>
          <a:endParaRPr lang="en-US"/>
        </a:p>
      </dgm:t>
    </dgm:pt>
    <dgm:pt modelId="{2872AE82-8D58-9C4B-9632-1EC238350C01}">
      <dgm:prSet custT="1"/>
      <dgm:spPr/>
      <dgm:t>
        <a:bodyPr/>
        <a:lstStyle/>
        <a:p>
          <a:r>
            <a:rPr lang="en-US" sz="2300" b="1" i="0" dirty="0">
              <a:solidFill>
                <a:schemeClr val="bg1"/>
              </a:solidFill>
              <a:latin typeface="Arial" charset="0"/>
              <a:ea typeface="Arial" charset="0"/>
              <a:cs typeface="Arial" charset="0"/>
            </a:rPr>
            <a:t>Changing safety inspection process to include line employees along with management representatives.</a:t>
          </a:r>
        </a:p>
      </dgm:t>
    </dgm:pt>
    <dgm:pt modelId="{6E7A12F7-5CEB-654D-B596-88E62F1B9A85}" type="parTrans" cxnId="{C2D29FB7-BF00-FC4C-B33E-65B4972B5101}">
      <dgm:prSet/>
      <dgm:spPr/>
      <dgm:t>
        <a:bodyPr/>
        <a:lstStyle/>
        <a:p>
          <a:endParaRPr lang="en-US"/>
        </a:p>
      </dgm:t>
    </dgm:pt>
    <dgm:pt modelId="{DFC7A5BF-8AED-134E-87AB-AD1DD0585694}" type="sibTrans" cxnId="{C2D29FB7-BF00-FC4C-B33E-65B4972B5101}">
      <dgm:prSet/>
      <dgm:spPr/>
      <dgm:t>
        <a:bodyPr/>
        <a:lstStyle/>
        <a:p>
          <a:endParaRPr lang="en-US"/>
        </a:p>
      </dgm:t>
    </dgm:pt>
    <dgm:pt modelId="{7DBB8DA4-3ACA-7E4B-89DB-1968A93C06FF}" type="pres">
      <dgm:prSet presAssocID="{576572CA-A689-684D-9713-8E39BDDFDF4E}" presName="linear" presStyleCnt="0">
        <dgm:presLayoutVars>
          <dgm:animLvl val="lvl"/>
          <dgm:resizeHandles val="exact"/>
        </dgm:presLayoutVars>
      </dgm:prSet>
      <dgm:spPr/>
      <dgm:t>
        <a:bodyPr/>
        <a:lstStyle/>
        <a:p>
          <a:endParaRPr lang="en-US"/>
        </a:p>
      </dgm:t>
    </dgm:pt>
    <dgm:pt modelId="{BF40B18A-9A5D-6D46-94E8-7DC81FFA27A5}" type="pres">
      <dgm:prSet presAssocID="{62BA50A5-ADEA-4949-898B-5987686A9305}" presName="parentText" presStyleLbl="node1" presStyleIdx="0" presStyleCnt="1" custLinFactNeighborX="376" custLinFactNeighborY="-2427">
        <dgm:presLayoutVars>
          <dgm:chMax val="0"/>
          <dgm:bulletEnabled val="1"/>
        </dgm:presLayoutVars>
      </dgm:prSet>
      <dgm:spPr/>
      <dgm:t>
        <a:bodyPr/>
        <a:lstStyle/>
        <a:p>
          <a:endParaRPr lang="en-US"/>
        </a:p>
      </dgm:t>
    </dgm:pt>
    <dgm:pt modelId="{D0EC7805-AE9F-834B-90F2-DFB499D4BF97}" type="pres">
      <dgm:prSet presAssocID="{62BA50A5-ADEA-4949-898B-5987686A9305}" presName="childText" presStyleLbl="revTx" presStyleIdx="0" presStyleCnt="1" custScaleY="106597" custLinFactNeighborX="376" custLinFactNeighborY="8849">
        <dgm:presLayoutVars>
          <dgm:bulletEnabled val="1"/>
        </dgm:presLayoutVars>
      </dgm:prSet>
      <dgm:spPr/>
      <dgm:t>
        <a:bodyPr/>
        <a:lstStyle/>
        <a:p>
          <a:endParaRPr lang="en-US"/>
        </a:p>
      </dgm:t>
    </dgm:pt>
  </dgm:ptLst>
  <dgm:cxnLst>
    <dgm:cxn modelId="{13FC8E43-AEAB-45C0-9227-13C9A90498CA}" type="presOf" srcId="{12E95593-B0C8-6A43-9793-A80C3B4755B8}" destId="{D0EC7805-AE9F-834B-90F2-DFB499D4BF97}" srcOrd="0" destOrd="2" presId="urn:microsoft.com/office/officeart/2005/8/layout/vList2"/>
    <dgm:cxn modelId="{3E259B7E-D3AA-4458-A036-F909C0DB0589}" type="presOf" srcId="{37184CF3-4EB8-354A-B312-0C3EECAD971A}" destId="{D0EC7805-AE9F-834B-90F2-DFB499D4BF97}" srcOrd="0" destOrd="1" presId="urn:microsoft.com/office/officeart/2005/8/layout/vList2"/>
    <dgm:cxn modelId="{67CB005F-286D-4669-82B2-BCFC8B34FFBC}" type="presOf" srcId="{62BA50A5-ADEA-4949-898B-5987686A9305}" destId="{BF40B18A-9A5D-6D46-94E8-7DC81FFA27A5}" srcOrd="0" destOrd="0" presId="urn:microsoft.com/office/officeart/2005/8/layout/vList2"/>
    <dgm:cxn modelId="{2DCF863D-4F53-D044-80DA-259679229FCC}" srcId="{62BA50A5-ADEA-4949-898B-5987686A9305}" destId="{12E95593-B0C8-6A43-9793-A80C3B4755B8}" srcOrd="2" destOrd="0" parTransId="{050A8208-B079-1C4A-BE07-1183E6CEEFDB}" sibTransId="{7479E4A9-221E-1045-A96B-0D58257BA084}"/>
    <dgm:cxn modelId="{D4638E66-E20C-4148-BB5B-B4CD1A9FE4DB}" srcId="{62BA50A5-ADEA-4949-898B-5987686A9305}" destId="{37184CF3-4EB8-354A-B312-0C3EECAD971A}" srcOrd="1" destOrd="0" parTransId="{C4FCC250-0F32-0741-A773-2AA90F522881}" sibTransId="{C9A8B02C-9D5B-D444-B817-9E5A9557F0EE}"/>
    <dgm:cxn modelId="{96045BF3-9C3C-4F25-B5B9-572B1657A283}" type="presOf" srcId="{2872AE82-8D58-9C4B-9632-1EC238350C01}" destId="{D0EC7805-AE9F-834B-90F2-DFB499D4BF97}" srcOrd="0" destOrd="3" presId="urn:microsoft.com/office/officeart/2005/8/layout/vList2"/>
    <dgm:cxn modelId="{C2D29FB7-BF00-FC4C-B33E-65B4972B5101}" srcId="{62BA50A5-ADEA-4949-898B-5987686A9305}" destId="{2872AE82-8D58-9C4B-9632-1EC238350C01}" srcOrd="3" destOrd="0" parTransId="{6E7A12F7-5CEB-654D-B596-88E62F1B9A85}" sibTransId="{DFC7A5BF-8AED-134E-87AB-AD1DD0585694}"/>
    <dgm:cxn modelId="{3266D2DB-8CCD-6A46-A084-427C28C8364E}" srcId="{62BA50A5-ADEA-4949-898B-5987686A9305}" destId="{F872DA24-24C0-174D-A039-67527E50FBB8}" srcOrd="0" destOrd="0" parTransId="{DC58348D-0FDE-2649-AD58-929B99AC037C}" sibTransId="{17D639F3-3BE2-A34E-8FFE-E657A54A669A}"/>
    <dgm:cxn modelId="{503D3F70-C3DA-4B58-BFE4-F935C52FD250}" type="presOf" srcId="{F872DA24-24C0-174D-A039-67527E50FBB8}" destId="{D0EC7805-AE9F-834B-90F2-DFB499D4BF97}" srcOrd="0" destOrd="0" presId="urn:microsoft.com/office/officeart/2005/8/layout/vList2"/>
    <dgm:cxn modelId="{0EE18C48-88FF-4946-9A39-FE2705D96136}" srcId="{576572CA-A689-684D-9713-8E39BDDFDF4E}" destId="{62BA50A5-ADEA-4949-898B-5987686A9305}" srcOrd="0" destOrd="0" parTransId="{5B7A140A-DCB4-9B42-8376-6A8299A4EA06}" sibTransId="{00F29DA0-3239-5447-8A0A-A54658CD6519}"/>
    <dgm:cxn modelId="{305EB314-5BD3-4D79-807C-3912CE715071}" type="presOf" srcId="{576572CA-A689-684D-9713-8E39BDDFDF4E}" destId="{7DBB8DA4-3ACA-7E4B-89DB-1968A93C06FF}" srcOrd="0" destOrd="0" presId="urn:microsoft.com/office/officeart/2005/8/layout/vList2"/>
    <dgm:cxn modelId="{91079B17-1ECA-41EF-BE66-E73A40468FA5}" type="presParOf" srcId="{7DBB8DA4-3ACA-7E4B-89DB-1968A93C06FF}" destId="{BF40B18A-9A5D-6D46-94E8-7DC81FFA27A5}" srcOrd="0" destOrd="0" presId="urn:microsoft.com/office/officeart/2005/8/layout/vList2"/>
    <dgm:cxn modelId="{B45724CB-5097-4F53-B978-222073D4ABBB}" type="presParOf" srcId="{7DBB8DA4-3ACA-7E4B-89DB-1968A93C06FF}" destId="{D0EC7805-AE9F-834B-90F2-DFB499D4BF97}"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CA7BB5-ACC3-A244-93DE-58647091C9A4}" type="doc">
      <dgm:prSet loTypeId="urn:microsoft.com/office/officeart/2005/8/layout/vList2" loCatId="" qsTypeId="urn:microsoft.com/office/officeart/2005/8/quickstyle/simple2" qsCatId="simple" csTypeId="urn:microsoft.com/office/officeart/2005/8/colors/accent3_2" csCatId="accent3" phldr="1"/>
      <dgm:spPr/>
      <dgm:t>
        <a:bodyPr/>
        <a:lstStyle/>
        <a:p>
          <a:endParaRPr lang="en-US"/>
        </a:p>
      </dgm:t>
    </dgm:pt>
    <dgm:pt modelId="{D85B42CC-7121-B04A-8845-61E0F6BB6460}">
      <dgm:prSet custT="1"/>
      <dgm:spPr>
        <a:solidFill>
          <a:schemeClr val="bg2"/>
        </a:solidFill>
      </dgm:spPr>
      <dgm:t>
        <a:bodyPr/>
        <a:lstStyle/>
        <a:p>
          <a:pPr rtl="0"/>
          <a:r>
            <a:rPr lang="en-US" sz="2200" b="1" i="0" dirty="0">
              <a:solidFill>
                <a:schemeClr val="bg1"/>
              </a:solidFill>
              <a:latin typeface="Arial" charset="0"/>
              <a:ea typeface="Arial" charset="0"/>
              <a:cs typeface="Arial" charset="0"/>
            </a:rPr>
            <a:t>Investigating a worksite incident— a fatality, injury, illness, or close call— provides employers and workers the opportunity to identify hazards in their operations and shortcomings in their safety and health programs. </a:t>
          </a:r>
        </a:p>
      </dgm:t>
      <dgm:extLst>
        <a:ext uri="{E40237B7-FDA0-4F09-8148-C483321AD2D9}">
          <dgm14:cNvPr xmlns:dgm14="http://schemas.microsoft.com/office/drawing/2010/diagram" id="0" name="" descr="Three grey boxes" title="Smart Art graphic that shows a list"/>
        </a:ext>
      </dgm:extLst>
    </dgm:pt>
    <dgm:pt modelId="{E5BBC048-801C-0241-A3CC-AAEF3629EF77}" type="parTrans" cxnId="{05AB1A96-90ED-C74F-AD8C-31ED07265A9B}">
      <dgm:prSet/>
      <dgm:spPr/>
      <dgm:t>
        <a:bodyPr/>
        <a:lstStyle/>
        <a:p>
          <a:endParaRPr lang="en-US" b="1"/>
        </a:p>
      </dgm:t>
    </dgm:pt>
    <dgm:pt modelId="{2907AE7B-06A3-1046-872E-C2F063611DAC}" type="sibTrans" cxnId="{05AB1A96-90ED-C74F-AD8C-31ED07265A9B}">
      <dgm:prSet/>
      <dgm:spPr/>
      <dgm:t>
        <a:bodyPr/>
        <a:lstStyle/>
        <a:p>
          <a:endParaRPr lang="en-US" b="1"/>
        </a:p>
      </dgm:t>
    </dgm:pt>
    <dgm:pt modelId="{69BD326C-D668-6E4F-926E-0C02CB84B1CF}">
      <dgm:prSet custT="1"/>
      <dgm:spPr>
        <a:solidFill>
          <a:schemeClr val="bg2"/>
        </a:solidFill>
      </dgm:spPr>
      <dgm:t>
        <a:bodyPr/>
        <a:lstStyle/>
        <a:p>
          <a:r>
            <a:rPr lang="en-US" sz="2100" b="1" i="0" dirty="0">
              <a:solidFill>
                <a:schemeClr val="bg1"/>
              </a:solidFill>
              <a:latin typeface="Arial" charset="0"/>
              <a:ea typeface="Arial" charset="0"/>
              <a:cs typeface="Arial" charset="0"/>
            </a:rPr>
            <a:t>Incident investigations focus on identifying and correcting root causes, </a:t>
          </a:r>
          <a:r>
            <a:rPr lang="en-US" sz="2100" b="1" i="0" u="sng" dirty="0">
              <a:solidFill>
                <a:schemeClr val="bg1"/>
              </a:solidFill>
              <a:latin typeface="Arial" charset="0"/>
              <a:ea typeface="Arial" charset="0"/>
              <a:cs typeface="Arial" charset="0"/>
            </a:rPr>
            <a:t>not on finding fault or blame, </a:t>
          </a:r>
          <a:r>
            <a:rPr lang="en-US" sz="2100" b="1" i="0" dirty="0">
              <a:solidFill>
                <a:schemeClr val="bg1"/>
              </a:solidFill>
              <a:latin typeface="Arial" charset="0"/>
              <a:ea typeface="Arial" charset="0"/>
              <a:cs typeface="Arial" charset="0"/>
            </a:rPr>
            <a:t>also improve workplace morale and increase productivity, by demonstrating an employer’s commitment to a safe and healthful workplace. </a:t>
          </a:r>
        </a:p>
      </dgm:t>
    </dgm:pt>
    <dgm:pt modelId="{BCAA6DA6-0CC1-124A-A7BB-56D1B574CCDD}" type="parTrans" cxnId="{F40886EB-623C-784A-BC6D-049B759FD320}">
      <dgm:prSet/>
      <dgm:spPr/>
      <dgm:t>
        <a:bodyPr/>
        <a:lstStyle/>
        <a:p>
          <a:endParaRPr lang="en-US"/>
        </a:p>
      </dgm:t>
    </dgm:pt>
    <dgm:pt modelId="{5EED02A4-FA61-8344-BC7B-E2E4FC813E3F}" type="sibTrans" cxnId="{F40886EB-623C-784A-BC6D-049B759FD320}">
      <dgm:prSet/>
      <dgm:spPr/>
      <dgm:t>
        <a:bodyPr/>
        <a:lstStyle/>
        <a:p>
          <a:endParaRPr lang="en-US"/>
        </a:p>
      </dgm:t>
    </dgm:pt>
    <dgm:pt modelId="{E2B93123-78E3-7041-B13F-F6BE260BF2CE}">
      <dgm:prSet custT="1"/>
      <dgm:spPr>
        <a:solidFill>
          <a:schemeClr val="bg2"/>
        </a:solidFill>
      </dgm:spPr>
      <dgm:t>
        <a:bodyPr/>
        <a:lstStyle/>
        <a:p>
          <a:pPr rtl="0"/>
          <a:r>
            <a:rPr lang="en-US" sz="2200" b="1" i="0" dirty="0">
              <a:solidFill>
                <a:schemeClr val="bg1"/>
              </a:solidFill>
              <a:latin typeface="Arial" charset="0"/>
              <a:ea typeface="Arial" charset="0"/>
              <a:cs typeface="Arial" charset="0"/>
            </a:rPr>
            <a:t>Most importantly, it enables employers and workers to identify and implement the corrective actions necessary to prevent future incidents.</a:t>
          </a:r>
        </a:p>
      </dgm:t>
    </dgm:pt>
    <dgm:pt modelId="{6A7B5ADA-4B42-9E48-B53D-C95997B3A5E0}" type="parTrans" cxnId="{24303D17-3346-B341-9B22-08CC2D13A56E}">
      <dgm:prSet/>
      <dgm:spPr/>
      <dgm:t>
        <a:bodyPr/>
        <a:lstStyle/>
        <a:p>
          <a:endParaRPr lang="en-US"/>
        </a:p>
      </dgm:t>
    </dgm:pt>
    <dgm:pt modelId="{0F00A708-728C-EA4C-BB7D-3CF416CC3061}" type="sibTrans" cxnId="{24303D17-3346-B341-9B22-08CC2D13A56E}">
      <dgm:prSet/>
      <dgm:spPr/>
      <dgm:t>
        <a:bodyPr/>
        <a:lstStyle/>
        <a:p>
          <a:endParaRPr lang="en-US"/>
        </a:p>
      </dgm:t>
    </dgm:pt>
    <dgm:pt modelId="{1BB79039-AB43-F24A-BD58-556D3F403842}" type="pres">
      <dgm:prSet presAssocID="{91CA7BB5-ACC3-A244-93DE-58647091C9A4}" presName="linear" presStyleCnt="0">
        <dgm:presLayoutVars>
          <dgm:animLvl val="lvl"/>
          <dgm:resizeHandles val="exact"/>
        </dgm:presLayoutVars>
      </dgm:prSet>
      <dgm:spPr/>
      <dgm:t>
        <a:bodyPr/>
        <a:lstStyle/>
        <a:p>
          <a:endParaRPr lang="en-US"/>
        </a:p>
      </dgm:t>
    </dgm:pt>
    <dgm:pt modelId="{57999671-E757-C345-9161-D26BDD5777FD}" type="pres">
      <dgm:prSet presAssocID="{D85B42CC-7121-B04A-8845-61E0F6BB6460}" presName="parentText" presStyleLbl="node1" presStyleIdx="0" presStyleCnt="3">
        <dgm:presLayoutVars>
          <dgm:chMax val="0"/>
          <dgm:bulletEnabled val="1"/>
        </dgm:presLayoutVars>
      </dgm:prSet>
      <dgm:spPr/>
      <dgm:t>
        <a:bodyPr/>
        <a:lstStyle/>
        <a:p>
          <a:endParaRPr lang="en-US"/>
        </a:p>
      </dgm:t>
    </dgm:pt>
    <dgm:pt modelId="{A729384E-3C56-8541-A9D6-36AD25D049C1}" type="pres">
      <dgm:prSet presAssocID="{2907AE7B-06A3-1046-872E-C2F063611DAC}" presName="spacer" presStyleCnt="0"/>
      <dgm:spPr/>
    </dgm:pt>
    <dgm:pt modelId="{8354CFFC-CE31-254A-8EB6-BD7B0E6309D0}" type="pres">
      <dgm:prSet presAssocID="{E2B93123-78E3-7041-B13F-F6BE260BF2CE}" presName="parentText" presStyleLbl="node1" presStyleIdx="1" presStyleCnt="3">
        <dgm:presLayoutVars>
          <dgm:chMax val="0"/>
          <dgm:bulletEnabled val="1"/>
        </dgm:presLayoutVars>
      </dgm:prSet>
      <dgm:spPr/>
      <dgm:t>
        <a:bodyPr/>
        <a:lstStyle/>
        <a:p>
          <a:endParaRPr lang="en-US"/>
        </a:p>
      </dgm:t>
    </dgm:pt>
    <dgm:pt modelId="{3884EC8E-8E96-6841-86C8-62275EA7A0A7}" type="pres">
      <dgm:prSet presAssocID="{0F00A708-728C-EA4C-BB7D-3CF416CC3061}" presName="spacer" presStyleCnt="0"/>
      <dgm:spPr/>
    </dgm:pt>
    <dgm:pt modelId="{91D30D5B-23C8-DC4B-89EE-91BEBD5BAE6F}" type="pres">
      <dgm:prSet presAssocID="{69BD326C-D668-6E4F-926E-0C02CB84B1CF}" presName="parentText" presStyleLbl="node1" presStyleIdx="2" presStyleCnt="3">
        <dgm:presLayoutVars>
          <dgm:chMax val="0"/>
          <dgm:bulletEnabled val="1"/>
        </dgm:presLayoutVars>
      </dgm:prSet>
      <dgm:spPr/>
      <dgm:t>
        <a:bodyPr/>
        <a:lstStyle/>
        <a:p>
          <a:endParaRPr lang="en-US"/>
        </a:p>
      </dgm:t>
    </dgm:pt>
  </dgm:ptLst>
  <dgm:cxnLst>
    <dgm:cxn modelId="{F40886EB-623C-784A-BC6D-049B759FD320}" srcId="{91CA7BB5-ACC3-A244-93DE-58647091C9A4}" destId="{69BD326C-D668-6E4F-926E-0C02CB84B1CF}" srcOrd="2" destOrd="0" parTransId="{BCAA6DA6-0CC1-124A-A7BB-56D1B574CCDD}" sibTransId="{5EED02A4-FA61-8344-BC7B-E2E4FC813E3F}"/>
    <dgm:cxn modelId="{A89586AD-7C51-4239-8AE4-0789BD03D875}" type="presOf" srcId="{E2B93123-78E3-7041-B13F-F6BE260BF2CE}" destId="{8354CFFC-CE31-254A-8EB6-BD7B0E6309D0}" srcOrd="0" destOrd="0" presId="urn:microsoft.com/office/officeart/2005/8/layout/vList2"/>
    <dgm:cxn modelId="{DE3D043F-69C9-4F49-B175-AD7CE374AC05}" type="presOf" srcId="{D85B42CC-7121-B04A-8845-61E0F6BB6460}" destId="{57999671-E757-C345-9161-D26BDD5777FD}" srcOrd="0" destOrd="0" presId="urn:microsoft.com/office/officeart/2005/8/layout/vList2"/>
    <dgm:cxn modelId="{24303D17-3346-B341-9B22-08CC2D13A56E}" srcId="{91CA7BB5-ACC3-A244-93DE-58647091C9A4}" destId="{E2B93123-78E3-7041-B13F-F6BE260BF2CE}" srcOrd="1" destOrd="0" parTransId="{6A7B5ADA-4B42-9E48-B53D-C95997B3A5E0}" sibTransId="{0F00A708-728C-EA4C-BB7D-3CF416CC3061}"/>
    <dgm:cxn modelId="{5CD30D62-A3A5-48EF-94C4-94FEE7CDF015}" type="presOf" srcId="{69BD326C-D668-6E4F-926E-0C02CB84B1CF}" destId="{91D30D5B-23C8-DC4B-89EE-91BEBD5BAE6F}" srcOrd="0" destOrd="0" presId="urn:microsoft.com/office/officeart/2005/8/layout/vList2"/>
    <dgm:cxn modelId="{05AB1A96-90ED-C74F-AD8C-31ED07265A9B}" srcId="{91CA7BB5-ACC3-A244-93DE-58647091C9A4}" destId="{D85B42CC-7121-B04A-8845-61E0F6BB6460}" srcOrd="0" destOrd="0" parTransId="{E5BBC048-801C-0241-A3CC-AAEF3629EF77}" sibTransId="{2907AE7B-06A3-1046-872E-C2F063611DAC}"/>
    <dgm:cxn modelId="{37966C3F-A85B-4686-86CB-22592AF36E08}" type="presOf" srcId="{91CA7BB5-ACC3-A244-93DE-58647091C9A4}" destId="{1BB79039-AB43-F24A-BD58-556D3F403842}" srcOrd="0" destOrd="0" presId="urn:microsoft.com/office/officeart/2005/8/layout/vList2"/>
    <dgm:cxn modelId="{10B41C19-498D-4D04-84A3-2B52E1BA6CFC}" type="presParOf" srcId="{1BB79039-AB43-F24A-BD58-556D3F403842}" destId="{57999671-E757-C345-9161-D26BDD5777FD}" srcOrd="0" destOrd="0" presId="urn:microsoft.com/office/officeart/2005/8/layout/vList2"/>
    <dgm:cxn modelId="{91365546-3833-4794-805C-14953F747862}" type="presParOf" srcId="{1BB79039-AB43-F24A-BD58-556D3F403842}" destId="{A729384E-3C56-8541-A9D6-36AD25D049C1}" srcOrd="1" destOrd="0" presId="urn:microsoft.com/office/officeart/2005/8/layout/vList2"/>
    <dgm:cxn modelId="{1DAA0400-2825-4CE0-BDC1-824C52B836A8}" type="presParOf" srcId="{1BB79039-AB43-F24A-BD58-556D3F403842}" destId="{8354CFFC-CE31-254A-8EB6-BD7B0E6309D0}" srcOrd="2" destOrd="0" presId="urn:microsoft.com/office/officeart/2005/8/layout/vList2"/>
    <dgm:cxn modelId="{E95E12E5-9215-43BA-B97D-EE6019326F1E}" type="presParOf" srcId="{1BB79039-AB43-F24A-BD58-556D3F403842}" destId="{3884EC8E-8E96-6841-86C8-62275EA7A0A7}" srcOrd="3" destOrd="0" presId="urn:microsoft.com/office/officeart/2005/8/layout/vList2"/>
    <dgm:cxn modelId="{F3A23DFD-F57E-4696-A5C7-1DED60D4F532}" type="presParOf" srcId="{1BB79039-AB43-F24A-BD58-556D3F403842}" destId="{91D30D5B-23C8-DC4B-89EE-91BEBD5BAE6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EE4525-E969-EF4B-A74C-38C266F70EE1}" type="doc">
      <dgm:prSet loTypeId="urn:microsoft.com/office/officeart/2005/8/layout/hList1" loCatId="" qsTypeId="urn:microsoft.com/office/officeart/2005/8/quickstyle/simple2" qsCatId="simple" csTypeId="urn:microsoft.com/office/officeart/2005/8/colors/colorful1" csCatId="colorful" phldr="1"/>
      <dgm:spPr/>
      <dgm:t>
        <a:bodyPr/>
        <a:lstStyle/>
        <a:p>
          <a:endParaRPr lang="en-US"/>
        </a:p>
      </dgm:t>
    </dgm:pt>
    <dgm:pt modelId="{A301A27E-1C12-504E-9B98-7ECC3D1E4E44}">
      <dgm:prSet custT="1"/>
      <dgm:spPr/>
      <dgm:t>
        <a:bodyPr/>
        <a:lstStyle/>
        <a:p>
          <a:pPr rtl="0"/>
          <a:r>
            <a:rPr lang="en-US" sz="2800" b="1" i="0" baseline="0" dirty="0">
              <a:solidFill>
                <a:schemeClr val="tx1"/>
              </a:solidFill>
              <a:latin typeface="Arial Bold" charset="0"/>
              <a:ea typeface="Arial Bold" charset="0"/>
              <a:cs typeface="Arial Bold" charset="0"/>
            </a:rPr>
            <a:t>Incident</a:t>
          </a:r>
          <a:endParaRPr lang="en-US" sz="2800" b="1" i="0" dirty="0">
            <a:solidFill>
              <a:schemeClr val="tx1"/>
            </a:solidFill>
            <a:latin typeface="Arial Bold" charset="0"/>
            <a:ea typeface="Arial Bold" charset="0"/>
            <a:cs typeface="Arial Bold" charset="0"/>
          </a:endParaRPr>
        </a:p>
      </dgm:t>
    </dgm:pt>
    <dgm:pt modelId="{E0D78ACE-1808-D74B-B670-1456826A2A40}" type="parTrans" cxnId="{34EDAE73-D4C6-E642-A835-6CB31105E47B}">
      <dgm:prSet/>
      <dgm:spPr/>
      <dgm:t>
        <a:bodyPr/>
        <a:lstStyle/>
        <a:p>
          <a:endParaRPr lang="en-US"/>
        </a:p>
      </dgm:t>
    </dgm:pt>
    <dgm:pt modelId="{6C8488B1-FDFB-0B43-88FF-0DD4F49ECE5F}" type="sibTrans" cxnId="{34EDAE73-D4C6-E642-A835-6CB31105E47B}">
      <dgm:prSet/>
      <dgm:spPr/>
      <dgm:t>
        <a:bodyPr/>
        <a:lstStyle/>
        <a:p>
          <a:endParaRPr lang="en-US"/>
        </a:p>
      </dgm:t>
    </dgm:pt>
    <dgm:pt modelId="{253E1F67-6306-7C48-85F6-1AF6FD2AA457}">
      <dgm:prSet/>
      <dgm:spPr/>
      <dgm:t>
        <a:bodyPr/>
        <a:lstStyle/>
        <a:p>
          <a:pPr rtl="0"/>
          <a:r>
            <a:rPr lang="en-US" b="1" i="0" baseline="0" dirty="0">
              <a:solidFill>
                <a:schemeClr val="tx1"/>
              </a:solidFill>
              <a:latin typeface="Arial Bold" charset="0"/>
              <a:ea typeface="Arial Bold" charset="0"/>
              <a:cs typeface="Arial Bold" charset="0"/>
            </a:rPr>
            <a:t>A work-related event in which an injury or ill‐health (regardless of severity) or fatality occurred, or could have occurred. </a:t>
          </a:r>
          <a:endParaRPr lang="en-US" b="1" i="0" dirty="0">
            <a:solidFill>
              <a:schemeClr val="tx1"/>
            </a:solidFill>
            <a:latin typeface="Arial Bold" charset="0"/>
            <a:ea typeface="Arial Bold" charset="0"/>
            <a:cs typeface="Arial Bold" charset="0"/>
          </a:endParaRPr>
        </a:p>
      </dgm:t>
    </dgm:pt>
    <dgm:pt modelId="{0DF04B87-B760-814C-9396-B1FC0D4D9606}" type="parTrans" cxnId="{4662D5F3-5691-4049-BD44-09BC747C9989}">
      <dgm:prSet/>
      <dgm:spPr/>
      <dgm:t>
        <a:bodyPr/>
        <a:lstStyle/>
        <a:p>
          <a:endParaRPr lang="en-US"/>
        </a:p>
      </dgm:t>
    </dgm:pt>
    <dgm:pt modelId="{CF797A33-4377-534B-B776-FE74FDA1C6B2}" type="sibTrans" cxnId="{4662D5F3-5691-4049-BD44-09BC747C9989}">
      <dgm:prSet/>
      <dgm:spPr/>
      <dgm:t>
        <a:bodyPr/>
        <a:lstStyle/>
        <a:p>
          <a:endParaRPr lang="en-US"/>
        </a:p>
      </dgm:t>
    </dgm:pt>
    <dgm:pt modelId="{B4672828-9C83-C440-B5FF-7D8AE69039E6}">
      <dgm:prSet custT="1"/>
      <dgm:spPr/>
      <dgm:t>
        <a:bodyPr/>
        <a:lstStyle/>
        <a:p>
          <a:pPr rtl="0"/>
          <a:r>
            <a:rPr lang="en-US" sz="2800" b="1" i="0" baseline="0" dirty="0">
              <a:solidFill>
                <a:schemeClr val="tx1"/>
              </a:solidFill>
              <a:latin typeface="Arial Bold" charset="0"/>
              <a:ea typeface="Arial Bold" charset="0"/>
              <a:cs typeface="Arial Bold" charset="0"/>
            </a:rPr>
            <a:t>Root Causes</a:t>
          </a:r>
          <a:endParaRPr lang="en-US" sz="2800" b="1" i="0" dirty="0">
            <a:solidFill>
              <a:schemeClr val="tx1"/>
            </a:solidFill>
            <a:latin typeface="Arial Bold" charset="0"/>
            <a:ea typeface="Arial Bold" charset="0"/>
            <a:cs typeface="Arial Bold" charset="0"/>
          </a:endParaRPr>
        </a:p>
      </dgm:t>
    </dgm:pt>
    <dgm:pt modelId="{86CA84A5-8043-EC49-A541-E07F681E0EBB}" type="parTrans" cxnId="{22EC4587-DA3F-E647-809F-4D60A8854658}">
      <dgm:prSet/>
      <dgm:spPr/>
      <dgm:t>
        <a:bodyPr/>
        <a:lstStyle/>
        <a:p>
          <a:endParaRPr lang="en-US"/>
        </a:p>
      </dgm:t>
    </dgm:pt>
    <dgm:pt modelId="{4F391224-3E82-2644-A26E-388FCF53471A}" type="sibTrans" cxnId="{22EC4587-DA3F-E647-809F-4D60A8854658}">
      <dgm:prSet/>
      <dgm:spPr/>
      <dgm:t>
        <a:bodyPr/>
        <a:lstStyle/>
        <a:p>
          <a:endParaRPr lang="en-US"/>
        </a:p>
      </dgm:t>
    </dgm:pt>
    <dgm:pt modelId="{57DBC890-C792-BD41-BC1A-0DA61EE8E71E}">
      <dgm:prSet/>
      <dgm:spPr/>
      <dgm:t>
        <a:bodyPr/>
        <a:lstStyle/>
        <a:p>
          <a:pPr rtl="0"/>
          <a:r>
            <a:rPr lang="en-US" b="1" i="0" baseline="0" dirty="0">
              <a:solidFill>
                <a:schemeClr val="tx1"/>
              </a:solidFill>
              <a:latin typeface="Arial Bold" charset="0"/>
              <a:ea typeface="Arial Bold" charset="0"/>
              <a:cs typeface="Arial Bold" charset="0"/>
            </a:rPr>
            <a:t>Underlying reason(s) for unsafe conditions. </a:t>
          </a:r>
          <a:endParaRPr lang="en-US" b="1" i="0" dirty="0">
            <a:solidFill>
              <a:schemeClr val="tx1"/>
            </a:solidFill>
            <a:latin typeface="Arial Bold" charset="0"/>
            <a:ea typeface="Arial Bold" charset="0"/>
            <a:cs typeface="Arial Bold" charset="0"/>
          </a:endParaRPr>
        </a:p>
      </dgm:t>
    </dgm:pt>
    <dgm:pt modelId="{540353B9-62F5-C146-91BB-7EEC25B4E047}" type="parTrans" cxnId="{E5D465A6-5363-8642-AA9E-A6AF82503D79}">
      <dgm:prSet/>
      <dgm:spPr/>
      <dgm:t>
        <a:bodyPr/>
        <a:lstStyle/>
        <a:p>
          <a:endParaRPr lang="en-US"/>
        </a:p>
      </dgm:t>
    </dgm:pt>
    <dgm:pt modelId="{024C550B-1314-214E-86EB-D83584F2D047}" type="sibTrans" cxnId="{E5D465A6-5363-8642-AA9E-A6AF82503D79}">
      <dgm:prSet/>
      <dgm:spPr/>
      <dgm:t>
        <a:bodyPr/>
        <a:lstStyle/>
        <a:p>
          <a:endParaRPr lang="en-US"/>
        </a:p>
      </dgm:t>
    </dgm:pt>
    <dgm:pt modelId="{A9BA964B-C089-9244-B843-FA7C1921925E}">
      <dgm:prSet/>
      <dgm:spPr/>
      <dgm:t>
        <a:bodyPr/>
        <a:lstStyle/>
        <a:p>
          <a:pPr rtl="0"/>
          <a:r>
            <a:rPr lang="en-US" b="1" i="0" baseline="0" dirty="0">
              <a:solidFill>
                <a:schemeClr val="tx1"/>
              </a:solidFill>
              <a:latin typeface="Arial Bold" charset="0"/>
              <a:ea typeface="Arial Bold" charset="0"/>
              <a:cs typeface="Arial Bold" charset="0"/>
            </a:rPr>
            <a:t>An incident that could have caused serious injury or illness but did not; also called a “near miss.” </a:t>
          </a:r>
          <a:endParaRPr lang="en-US" b="1" i="0" dirty="0">
            <a:solidFill>
              <a:schemeClr val="tx1"/>
            </a:solidFill>
            <a:latin typeface="Arial Bold" charset="0"/>
            <a:ea typeface="Arial Bold" charset="0"/>
            <a:cs typeface="Arial Bold" charset="0"/>
          </a:endParaRPr>
        </a:p>
      </dgm:t>
    </dgm:pt>
    <dgm:pt modelId="{01C4FE30-35CE-AC47-84F2-8718ECD4EEC5}" type="parTrans" cxnId="{40E7EBDD-E0F5-7043-8294-0892A9C814F9}">
      <dgm:prSet/>
      <dgm:spPr/>
      <dgm:t>
        <a:bodyPr/>
        <a:lstStyle/>
        <a:p>
          <a:endParaRPr lang="en-US"/>
        </a:p>
      </dgm:t>
    </dgm:pt>
    <dgm:pt modelId="{1CFCCAFD-6A01-B542-8490-1A6655B60212}" type="sibTrans" cxnId="{40E7EBDD-E0F5-7043-8294-0892A9C814F9}">
      <dgm:prSet/>
      <dgm:spPr/>
      <dgm:t>
        <a:bodyPr/>
        <a:lstStyle/>
        <a:p>
          <a:endParaRPr lang="en-US"/>
        </a:p>
      </dgm:t>
    </dgm:pt>
    <dgm:pt modelId="{A3D5CEAE-694C-9149-A854-F6CC480672D0}">
      <dgm:prSet/>
      <dgm:spPr/>
      <dgm:t>
        <a:bodyPr/>
        <a:lstStyle/>
        <a:p>
          <a:pPr rtl="0"/>
          <a:r>
            <a:rPr lang="en-US" b="1" i="0" baseline="0" dirty="0">
              <a:solidFill>
                <a:schemeClr val="tx1"/>
              </a:solidFill>
              <a:latin typeface="Arial Bold" charset="0"/>
              <a:ea typeface="Arial Bold" charset="0"/>
              <a:cs typeface="Arial Bold" charset="0"/>
            </a:rPr>
            <a:t>Root causes generally reflect management, design, planning, organizational or operational failings</a:t>
          </a:r>
          <a:endParaRPr lang="en-US" b="1" i="0" dirty="0">
            <a:solidFill>
              <a:schemeClr val="tx1"/>
            </a:solidFill>
            <a:latin typeface="Arial Bold" charset="0"/>
            <a:ea typeface="Arial Bold" charset="0"/>
            <a:cs typeface="Arial Bold" charset="0"/>
          </a:endParaRPr>
        </a:p>
      </dgm:t>
    </dgm:pt>
    <dgm:pt modelId="{24D2C48A-F66C-F447-8F3C-A5D2827AB580}" type="parTrans" cxnId="{570C1D1B-96E9-2A4B-8CF8-8B186E9E6A02}">
      <dgm:prSet/>
      <dgm:spPr/>
      <dgm:t>
        <a:bodyPr/>
        <a:lstStyle/>
        <a:p>
          <a:endParaRPr lang="en-US"/>
        </a:p>
      </dgm:t>
    </dgm:pt>
    <dgm:pt modelId="{5A88540D-A05A-274F-94A4-036D9B21CBA9}" type="sibTrans" cxnId="{570C1D1B-96E9-2A4B-8CF8-8B186E9E6A02}">
      <dgm:prSet/>
      <dgm:spPr/>
      <dgm:t>
        <a:bodyPr/>
        <a:lstStyle/>
        <a:p>
          <a:endParaRPr lang="en-US"/>
        </a:p>
      </dgm:t>
    </dgm:pt>
    <dgm:pt modelId="{555C1AC9-6E1F-B843-8A00-3238C64295FF}">
      <dgm:prSet custT="1"/>
      <dgm:spPr/>
      <dgm:t>
        <a:bodyPr/>
        <a:lstStyle/>
        <a:p>
          <a:pPr rtl="0"/>
          <a:r>
            <a:rPr lang="en-US" sz="2800" b="1" i="0" baseline="0" dirty="0">
              <a:solidFill>
                <a:schemeClr val="tx1"/>
              </a:solidFill>
              <a:latin typeface="Arial Bold" charset="0"/>
              <a:ea typeface="Arial Bold" charset="0"/>
              <a:cs typeface="Arial Bold" charset="0"/>
            </a:rPr>
            <a:t>Close Call</a:t>
          </a:r>
          <a:endParaRPr lang="en-US" sz="2800" b="1" i="0" dirty="0">
            <a:solidFill>
              <a:schemeClr val="tx1"/>
            </a:solidFill>
            <a:latin typeface="Arial Bold" charset="0"/>
            <a:ea typeface="Arial Bold" charset="0"/>
            <a:cs typeface="Arial Bold" charset="0"/>
          </a:endParaRPr>
        </a:p>
      </dgm:t>
    </dgm:pt>
    <dgm:pt modelId="{A389D60D-1B36-A14C-83F4-94065B500461}" type="parTrans" cxnId="{5F5D1F5F-0276-0E43-B85F-B01501C50C97}">
      <dgm:prSet/>
      <dgm:spPr/>
      <dgm:t>
        <a:bodyPr/>
        <a:lstStyle/>
        <a:p>
          <a:endParaRPr lang="en-US"/>
        </a:p>
      </dgm:t>
    </dgm:pt>
    <dgm:pt modelId="{79C6A4D9-B3E3-2B44-BA75-FA880C7AEB0B}" type="sibTrans" cxnId="{5F5D1F5F-0276-0E43-B85F-B01501C50C97}">
      <dgm:prSet/>
      <dgm:spPr/>
      <dgm:t>
        <a:bodyPr/>
        <a:lstStyle/>
        <a:p>
          <a:endParaRPr lang="en-US"/>
        </a:p>
      </dgm:t>
    </dgm:pt>
    <dgm:pt modelId="{17B057A2-CD10-0E4F-AA7E-C9ED706AA6EC}" type="pres">
      <dgm:prSet presAssocID="{5BEE4525-E969-EF4B-A74C-38C266F70EE1}" presName="Name0" presStyleCnt="0">
        <dgm:presLayoutVars>
          <dgm:dir/>
          <dgm:animLvl val="lvl"/>
          <dgm:resizeHandles val="exact"/>
        </dgm:presLayoutVars>
      </dgm:prSet>
      <dgm:spPr/>
      <dgm:t>
        <a:bodyPr/>
        <a:lstStyle/>
        <a:p>
          <a:endParaRPr lang="en-US"/>
        </a:p>
      </dgm:t>
    </dgm:pt>
    <dgm:pt modelId="{6748897D-1195-AC4A-A2E9-BEACE88F2469}" type="pres">
      <dgm:prSet presAssocID="{A301A27E-1C12-504E-9B98-7ECC3D1E4E44}" presName="composite" presStyleCnt="0"/>
      <dgm:spPr/>
    </dgm:pt>
    <dgm:pt modelId="{0B7D2B0B-D3DE-E241-8FB7-C86126724F69}" type="pres">
      <dgm:prSet presAssocID="{A301A27E-1C12-504E-9B98-7ECC3D1E4E44}" presName="parTx" presStyleLbl="alignNode1" presStyleIdx="0" presStyleCnt="3">
        <dgm:presLayoutVars>
          <dgm:chMax val="0"/>
          <dgm:chPref val="0"/>
          <dgm:bulletEnabled val="1"/>
        </dgm:presLayoutVars>
      </dgm:prSet>
      <dgm:spPr/>
      <dgm:t>
        <a:bodyPr/>
        <a:lstStyle/>
        <a:p>
          <a:endParaRPr lang="en-US"/>
        </a:p>
      </dgm:t>
    </dgm:pt>
    <dgm:pt modelId="{97BA18F0-AA24-DC4A-B47E-4EB3E7B43445}" type="pres">
      <dgm:prSet presAssocID="{A301A27E-1C12-504E-9B98-7ECC3D1E4E44}" presName="desTx" presStyleLbl="alignAccFollowNode1" presStyleIdx="0" presStyleCnt="3">
        <dgm:presLayoutVars>
          <dgm:bulletEnabled val="1"/>
        </dgm:presLayoutVars>
      </dgm:prSet>
      <dgm:spPr/>
      <dgm:t>
        <a:bodyPr/>
        <a:lstStyle/>
        <a:p>
          <a:endParaRPr lang="en-US"/>
        </a:p>
      </dgm:t>
    </dgm:pt>
    <dgm:pt modelId="{6FD786C0-A71D-864C-9C32-862A4C5ED9D1}" type="pres">
      <dgm:prSet presAssocID="{6C8488B1-FDFB-0B43-88FF-0DD4F49ECE5F}" presName="space" presStyleCnt="0"/>
      <dgm:spPr/>
    </dgm:pt>
    <dgm:pt modelId="{BE38993A-7830-7E49-BF2A-51C8B106BF69}" type="pres">
      <dgm:prSet presAssocID="{B4672828-9C83-C440-B5FF-7D8AE69039E6}" presName="composite" presStyleCnt="0"/>
      <dgm:spPr/>
    </dgm:pt>
    <dgm:pt modelId="{AB855D65-3444-5F47-BA14-387BDA351EEB}" type="pres">
      <dgm:prSet presAssocID="{B4672828-9C83-C440-B5FF-7D8AE69039E6}" presName="parTx" presStyleLbl="alignNode1" presStyleIdx="1" presStyleCnt="3" custScaleX="113253">
        <dgm:presLayoutVars>
          <dgm:chMax val="0"/>
          <dgm:chPref val="0"/>
          <dgm:bulletEnabled val="1"/>
        </dgm:presLayoutVars>
      </dgm:prSet>
      <dgm:spPr/>
      <dgm:t>
        <a:bodyPr/>
        <a:lstStyle/>
        <a:p>
          <a:endParaRPr lang="en-US"/>
        </a:p>
      </dgm:t>
    </dgm:pt>
    <dgm:pt modelId="{E24EC33F-13C8-EC4C-A4B1-C0620769B1DA}" type="pres">
      <dgm:prSet presAssocID="{B4672828-9C83-C440-B5FF-7D8AE69039E6}" presName="desTx" presStyleLbl="alignAccFollowNode1" presStyleIdx="1" presStyleCnt="3" custScaleX="113253">
        <dgm:presLayoutVars>
          <dgm:bulletEnabled val="1"/>
        </dgm:presLayoutVars>
      </dgm:prSet>
      <dgm:spPr/>
      <dgm:t>
        <a:bodyPr/>
        <a:lstStyle/>
        <a:p>
          <a:endParaRPr lang="en-US"/>
        </a:p>
      </dgm:t>
    </dgm:pt>
    <dgm:pt modelId="{3B7624A3-BEB9-1C45-899B-297C3C210113}" type="pres">
      <dgm:prSet presAssocID="{4F391224-3E82-2644-A26E-388FCF53471A}" presName="space" presStyleCnt="0"/>
      <dgm:spPr/>
    </dgm:pt>
    <dgm:pt modelId="{261C1195-1420-E142-B990-428C2C4BC68C}" type="pres">
      <dgm:prSet presAssocID="{555C1AC9-6E1F-B843-8A00-3238C64295FF}" presName="composite" presStyleCnt="0"/>
      <dgm:spPr/>
    </dgm:pt>
    <dgm:pt modelId="{610BB72C-EBE4-234B-9473-FF4D14F586AE}" type="pres">
      <dgm:prSet presAssocID="{555C1AC9-6E1F-B843-8A00-3238C64295FF}" presName="parTx" presStyleLbl="alignNode1" presStyleIdx="2" presStyleCnt="3">
        <dgm:presLayoutVars>
          <dgm:chMax val="0"/>
          <dgm:chPref val="0"/>
          <dgm:bulletEnabled val="1"/>
        </dgm:presLayoutVars>
      </dgm:prSet>
      <dgm:spPr/>
      <dgm:t>
        <a:bodyPr/>
        <a:lstStyle/>
        <a:p>
          <a:endParaRPr lang="en-US"/>
        </a:p>
      </dgm:t>
    </dgm:pt>
    <dgm:pt modelId="{F2006B27-02CA-6D42-9920-76A9BB20EB6C}" type="pres">
      <dgm:prSet presAssocID="{555C1AC9-6E1F-B843-8A00-3238C64295FF}" presName="desTx" presStyleLbl="alignAccFollowNode1" presStyleIdx="2" presStyleCnt="3">
        <dgm:presLayoutVars>
          <dgm:bulletEnabled val="1"/>
        </dgm:presLayoutVars>
      </dgm:prSet>
      <dgm:spPr/>
      <dgm:t>
        <a:bodyPr/>
        <a:lstStyle/>
        <a:p>
          <a:endParaRPr lang="en-US"/>
        </a:p>
      </dgm:t>
    </dgm:pt>
  </dgm:ptLst>
  <dgm:cxnLst>
    <dgm:cxn modelId="{96582139-D074-43B4-8561-71CE3430C641}" type="presOf" srcId="{A301A27E-1C12-504E-9B98-7ECC3D1E4E44}" destId="{0B7D2B0B-D3DE-E241-8FB7-C86126724F69}" srcOrd="0" destOrd="0" presId="urn:microsoft.com/office/officeart/2005/8/layout/hList1"/>
    <dgm:cxn modelId="{48E3232D-52BC-49D0-95A0-7DF3917413D7}" type="presOf" srcId="{5BEE4525-E969-EF4B-A74C-38C266F70EE1}" destId="{17B057A2-CD10-0E4F-AA7E-C9ED706AA6EC}" srcOrd="0" destOrd="0" presId="urn:microsoft.com/office/officeart/2005/8/layout/hList1"/>
    <dgm:cxn modelId="{570C1D1B-96E9-2A4B-8CF8-8B186E9E6A02}" srcId="{B4672828-9C83-C440-B5FF-7D8AE69039E6}" destId="{A3D5CEAE-694C-9149-A854-F6CC480672D0}" srcOrd="1" destOrd="0" parTransId="{24D2C48A-F66C-F447-8F3C-A5D2827AB580}" sibTransId="{5A88540D-A05A-274F-94A4-036D9B21CBA9}"/>
    <dgm:cxn modelId="{E5D465A6-5363-8642-AA9E-A6AF82503D79}" srcId="{B4672828-9C83-C440-B5FF-7D8AE69039E6}" destId="{57DBC890-C792-BD41-BC1A-0DA61EE8E71E}" srcOrd="0" destOrd="0" parTransId="{540353B9-62F5-C146-91BB-7EEC25B4E047}" sibTransId="{024C550B-1314-214E-86EB-D83584F2D047}"/>
    <dgm:cxn modelId="{A51ADACD-BD5B-4916-A32E-1717FDB2E5EA}" type="presOf" srcId="{253E1F67-6306-7C48-85F6-1AF6FD2AA457}" destId="{97BA18F0-AA24-DC4A-B47E-4EB3E7B43445}" srcOrd="0" destOrd="0" presId="urn:microsoft.com/office/officeart/2005/8/layout/hList1"/>
    <dgm:cxn modelId="{22EC4587-DA3F-E647-809F-4D60A8854658}" srcId="{5BEE4525-E969-EF4B-A74C-38C266F70EE1}" destId="{B4672828-9C83-C440-B5FF-7D8AE69039E6}" srcOrd="1" destOrd="0" parTransId="{86CA84A5-8043-EC49-A541-E07F681E0EBB}" sibTransId="{4F391224-3E82-2644-A26E-388FCF53471A}"/>
    <dgm:cxn modelId="{B37C061B-9236-4CE4-85DE-D14255450A20}" type="presOf" srcId="{555C1AC9-6E1F-B843-8A00-3238C64295FF}" destId="{610BB72C-EBE4-234B-9473-FF4D14F586AE}" srcOrd="0" destOrd="0" presId="urn:microsoft.com/office/officeart/2005/8/layout/hList1"/>
    <dgm:cxn modelId="{90ABADEE-0E2B-4BE1-92B5-00C89BDA3DD5}" type="presOf" srcId="{57DBC890-C792-BD41-BC1A-0DA61EE8E71E}" destId="{E24EC33F-13C8-EC4C-A4B1-C0620769B1DA}" srcOrd="0" destOrd="0" presId="urn:microsoft.com/office/officeart/2005/8/layout/hList1"/>
    <dgm:cxn modelId="{82F67336-579A-44BA-937F-8C14A3F67B23}" type="presOf" srcId="{A9BA964B-C089-9244-B843-FA7C1921925E}" destId="{F2006B27-02CA-6D42-9920-76A9BB20EB6C}" srcOrd="0" destOrd="0" presId="urn:microsoft.com/office/officeart/2005/8/layout/hList1"/>
    <dgm:cxn modelId="{2D7EB0ED-1CAE-40F2-A583-E3B7D744DB61}" type="presOf" srcId="{A3D5CEAE-694C-9149-A854-F6CC480672D0}" destId="{E24EC33F-13C8-EC4C-A4B1-C0620769B1DA}" srcOrd="0" destOrd="1" presId="urn:microsoft.com/office/officeart/2005/8/layout/hList1"/>
    <dgm:cxn modelId="{5F5D1F5F-0276-0E43-B85F-B01501C50C97}" srcId="{5BEE4525-E969-EF4B-A74C-38C266F70EE1}" destId="{555C1AC9-6E1F-B843-8A00-3238C64295FF}" srcOrd="2" destOrd="0" parTransId="{A389D60D-1B36-A14C-83F4-94065B500461}" sibTransId="{79C6A4D9-B3E3-2B44-BA75-FA880C7AEB0B}"/>
    <dgm:cxn modelId="{40E7EBDD-E0F5-7043-8294-0892A9C814F9}" srcId="{555C1AC9-6E1F-B843-8A00-3238C64295FF}" destId="{A9BA964B-C089-9244-B843-FA7C1921925E}" srcOrd="0" destOrd="0" parTransId="{01C4FE30-35CE-AC47-84F2-8718ECD4EEC5}" sibTransId="{1CFCCAFD-6A01-B542-8490-1A6655B60212}"/>
    <dgm:cxn modelId="{4662D5F3-5691-4049-BD44-09BC747C9989}" srcId="{A301A27E-1C12-504E-9B98-7ECC3D1E4E44}" destId="{253E1F67-6306-7C48-85F6-1AF6FD2AA457}" srcOrd="0" destOrd="0" parTransId="{0DF04B87-B760-814C-9396-B1FC0D4D9606}" sibTransId="{CF797A33-4377-534B-B776-FE74FDA1C6B2}"/>
    <dgm:cxn modelId="{0E95B3FF-6277-4CC0-B7D4-386C30EB1A06}" type="presOf" srcId="{B4672828-9C83-C440-B5FF-7D8AE69039E6}" destId="{AB855D65-3444-5F47-BA14-387BDA351EEB}" srcOrd="0" destOrd="0" presId="urn:microsoft.com/office/officeart/2005/8/layout/hList1"/>
    <dgm:cxn modelId="{34EDAE73-D4C6-E642-A835-6CB31105E47B}" srcId="{5BEE4525-E969-EF4B-A74C-38C266F70EE1}" destId="{A301A27E-1C12-504E-9B98-7ECC3D1E4E44}" srcOrd="0" destOrd="0" parTransId="{E0D78ACE-1808-D74B-B670-1456826A2A40}" sibTransId="{6C8488B1-FDFB-0B43-88FF-0DD4F49ECE5F}"/>
    <dgm:cxn modelId="{62F720EA-2DA0-4088-9C26-2466F8975DEB}" type="presParOf" srcId="{17B057A2-CD10-0E4F-AA7E-C9ED706AA6EC}" destId="{6748897D-1195-AC4A-A2E9-BEACE88F2469}" srcOrd="0" destOrd="0" presId="urn:microsoft.com/office/officeart/2005/8/layout/hList1"/>
    <dgm:cxn modelId="{06ABD62E-CB72-4BDA-840F-AA6E45438BA0}" type="presParOf" srcId="{6748897D-1195-AC4A-A2E9-BEACE88F2469}" destId="{0B7D2B0B-D3DE-E241-8FB7-C86126724F69}" srcOrd="0" destOrd="0" presId="urn:microsoft.com/office/officeart/2005/8/layout/hList1"/>
    <dgm:cxn modelId="{D7B18990-8BF8-429F-AE0B-EB177A107B8E}" type="presParOf" srcId="{6748897D-1195-AC4A-A2E9-BEACE88F2469}" destId="{97BA18F0-AA24-DC4A-B47E-4EB3E7B43445}" srcOrd="1" destOrd="0" presId="urn:microsoft.com/office/officeart/2005/8/layout/hList1"/>
    <dgm:cxn modelId="{5833993E-A7DF-492C-B79D-09A40212F2C0}" type="presParOf" srcId="{17B057A2-CD10-0E4F-AA7E-C9ED706AA6EC}" destId="{6FD786C0-A71D-864C-9C32-862A4C5ED9D1}" srcOrd="1" destOrd="0" presId="urn:microsoft.com/office/officeart/2005/8/layout/hList1"/>
    <dgm:cxn modelId="{EFDEEF96-3B4F-4D20-9BB3-780DC279C06B}" type="presParOf" srcId="{17B057A2-CD10-0E4F-AA7E-C9ED706AA6EC}" destId="{BE38993A-7830-7E49-BF2A-51C8B106BF69}" srcOrd="2" destOrd="0" presId="urn:microsoft.com/office/officeart/2005/8/layout/hList1"/>
    <dgm:cxn modelId="{1848417E-6FF1-46A3-A216-5F5C0A093FFE}" type="presParOf" srcId="{BE38993A-7830-7E49-BF2A-51C8B106BF69}" destId="{AB855D65-3444-5F47-BA14-387BDA351EEB}" srcOrd="0" destOrd="0" presId="urn:microsoft.com/office/officeart/2005/8/layout/hList1"/>
    <dgm:cxn modelId="{23476FAA-7ADF-484B-8C79-188CA0CCF69B}" type="presParOf" srcId="{BE38993A-7830-7E49-BF2A-51C8B106BF69}" destId="{E24EC33F-13C8-EC4C-A4B1-C0620769B1DA}" srcOrd="1" destOrd="0" presId="urn:microsoft.com/office/officeart/2005/8/layout/hList1"/>
    <dgm:cxn modelId="{B7001AEE-0F5B-4A4D-AD5C-598F4C17BD2B}" type="presParOf" srcId="{17B057A2-CD10-0E4F-AA7E-C9ED706AA6EC}" destId="{3B7624A3-BEB9-1C45-899B-297C3C210113}" srcOrd="3" destOrd="0" presId="urn:microsoft.com/office/officeart/2005/8/layout/hList1"/>
    <dgm:cxn modelId="{87A38B98-80CD-4F30-987E-A5328FB02568}" type="presParOf" srcId="{17B057A2-CD10-0E4F-AA7E-C9ED706AA6EC}" destId="{261C1195-1420-E142-B990-428C2C4BC68C}" srcOrd="4" destOrd="0" presId="urn:microsoft.com/office/officeart/2005/8/layout/hList1"/>
    <dgm:cxn modelId="{38CF209F-43CF-453A-87F9-DAFBBC38C252}" type="presParOf" srcId="{261C1195-1420-E142-B990-428C2C4BC68C}" destId="{610BB72C-EBE4-234B-9473-FF4D14F586AE}" srcOrd="0" destOrd="0" presId="urn:microsoft.com/office/officeart/2005/8/layout/hList1"/>
    <dgm:cxn modelId="{68D232C7-A375-47DD-9B42-88B36B8ACDE5}" type="presParOf" srcId="{261C1195-1420-E142-B990-428C2C4BC68C}" destId="{F2006B27-02CA-6D42-9920-76A9BB20EB6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881E6B-121A-E444-AD92-D3946FF1D1E1}" type="doc">
      <dgm:prSet loTypeId="urn:microsoft.com/office/officeart/2005/8/layout/vList2" loCatId="" qsTypeId="urn:microsoft.com/office/officeart/2005/8/quickstyle/simple2" qsCatId="simple" csTypeId="urn:microsoft.com/office/officeart/2005/8/colors/accent3_4" csCatId="accent3" phldr="1"/>
      <dgm:spPr/>
      <dgm:t>
        <a:bodyPr/>
        <a:lstStyle/>
        <a:p>
          <a:endParaRPr lang="en-US"/>
        </a:p>
      </dgm:t>
    </dgm:pt>
    <dgm:pt modelId="{7A1A05B6-03D2-BD4C-977C-2524A828920E}">
      <dgm:prSet custT="1"/>
      <dgm:spPr/>
      <dgm:t>
        <a:bodyPr/>
        <a:lstStyle/>
        <a:p>
          <a:r>
            <a:rPr lang="en-US" sz="2800" b="1" i="0" dirty="0">
              <a:latin typeface="Arial" charset="0"/>
              <a:ea typeface="Arial" charset="0"/>
              <a:cs typeface="Arial" charset="0"/>
            </a:rPr>
            <a:t>Incident Investigator that follow a systems approach are based on the principle that the root causes of an incident can be traced back to failures of the programs that manage safety and health in the workplace.</a:t>
          </a:r>
        </a:p>
      </dgm:t>
    </dgm:pt>
    <dgm:pt modelId="{0E71AC32-D1B4-6A4B-876A-B53D80B0B1E8}" type="parTrans" cxnId="{A9C5B0D8-D4D6-A949-A551-F050B9712FBC}">
      <dgm:prSet/>
      <dgm:spPr/>
      <dgm:t>
        <a:bodyPr/>
        <a:lstStyle/>
        <a:p>
          <a:endParaRPr lang="en-US" b="1"/>
        </a:p>
      </dgm:t>
    </dgm:pt>
    <dgm:pt modelId="{12579ADB-2747-3D40-8DF5-5BE0F488619B}" type="sibTrans" cxnId="{A9C5B0D8-D4D6-A949-A551-F050B9712FBC}">
      <dgm:prSet/>
      <dgm:spPr/>
      <dgm:t>
        <a:bodyPr/>
        <a:lstStyle/>
        <a:p>
          <a:endParaRPr lang="en-US" b="1"/>
        </a:p>
      </dgm:t>
    </dgm:pt>
    <dgm:pt modelId="{0002FD95-3F6F-E24A-89D1-93D2F99A4A3D}" type="pres">
      <dgm:prSet presAssocID="{37881E6B-121A-E444-AD92-D3946FF1D1E1}" presName="linear" presStyleCnt="0">
        <dgm:presLayoutVars>
          <dgm:animLvl val="lvl"/>
          <dgm:resizeHandles val="exact"/>
        </dgm:presLayoutVars>
      </dgm:prSet>
      <dgm:spPr/>
      <dgm:t>
        <a:bodyPr/>
        <a:lstStyle/>
        <a:p>
          <a:endParaRPr lang="en-US"/>
        </a:p>
      </dgm:t>
    </dgm:pt>
    <dgm:pt modelId="{111CDA55-03AA-2643-92B2-BF9C0D82A9F9}" type="pres">
      <dgm:prSet presAssocID="{7A1A05B6-03D2-BD4C-977C-2524A828920E}" presName="parentText" presStyleLbl="node1" presStyleIdx="0" presStyleCnt="1" custLinFactNeighborY="-17535">
        <dgm:presLayoutVars>
          <dgm:chMax val="0"/>
          <dgm:bulletEnabled val="1"/>
        </dgm:presLayoutVars>
      </dgm:prSet>
      <dgm:spPr/>
      <dgm:t>
        <a:bodyPr/>
        <a:lstStyle/>
        <a:p>
          <a:endParaRPr lang="en-US"/>
        </a:p>
      </dgm:t>
    </dgm:pt>
  </dgm:ptLst>
  <dgm:cxnLst>
    <dgm:cxn modelId="{6479837C-9F9E-41FD-ADCC-CC82F4026410}" type="presOf" srcId="{7A1A05B6-03D2-BD4C-977C-2524A828920E}" destId="{111CDA55-03AA-2643-92B2-BF9C0D82A9F9}" srcOrd="0" destOrd="0" presId="urn:microsoft.com/office/officeart/2005/8/layout/vList2"/>
    <dgm:cxn modelId="{97BE5768-BB55-4D3F-846A-B9117DE88BC0}" type="presOf" srcId="{37881E6B-121A-E444-AD92-D3946FF1D1E1}" destId="{0002FD95-3F6F-E24A-89D1-93D2F99A4A3D}" srcOrd="0" destOrd="0" presId="urn:microsoft.com/office/officeart/2005/8/layout/vList2"/>
    <dgm:cxn modelId="{A9C5B0D8-D4D6-A949-A551-F050B9712FBC}" srcId="{37881E6B-121A-E444-AD92-D3946FF1D1E1}" destId="{7A1A05B6-03D2-BD4C-977C-2524A828920E}" srcOrd="0" destOrd="0" parTransId="{0E71AC32-D1B4-6A4B-876A-B53D80B0B1E8}" sibTransId="{12579ADB-2747-3D40-8DF5-5BE0F488619B}"/>
    <dgm:cxn modelId="{3BAF9875-6847-4089-9496-C3F5F38BA254}" type="presParOf" srcId="{0002FD95-3F6F-E24A-89D1-93D2F99A4A3D}" destId="{111CDA55-03AA-2643-92B2-BF9C0D82A9F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7881E6B-121A-E444-AD92-D3946FF1D1E1}" type="doc">
      <dgm:prSet loTypeId="urn:microsoft.com/office/officeart/2005/8/layout/vList2" loCatId="" qsTypeId="urn:microsoft.com/office/officeart/2005/8/quickstyle/simple2" qsCatId="simple" csTypeId="urn:microsoft.com/office/officeart/2005/8/colors/accent2_2" csCatId="accent2" phldr="1"/>
      <dgm:spPr/>
      <dgm:t>
        <a:bodyPr/>
        <a:lstStyle/>
        <a:p>
          <a:endParaRPr lang="en-US"/>
        </a:p>
      </dgm:t>
    </dgm:pt>
    <dgm:pt modelId="{0DE6F6FD-AAB5-F84D-B3DC-A8D7A54BB10E}">
      <dgm:prSet custT="1"/>
      <dgm:spPr/>
      <dgm:t>
        <a:bodyPr/>
        <a:lstStyle/>
        <a:p>
          <a:pPr rtl="0"/>
          <a:r>
            <a:rPr lang="en-US" sz="2100" b="1" dirty="0">
              <a:solidFill>
                <a:schemeClr val="tx1"/>
              </a:solidFill>
            </a:rPr>
            <a:t>Investigate all incidents, including “close calls”</a:t>
          </a:r>
        </a:p>
      </dgm:t>
    </dgm:pt>
    <dgm:pt modelId="{FFE614C1-0DD9-CC45-8528-F42843CB6085}" type="parTrans" cxnId="{E1C3C80A-6D99-6340-A671-424F7F970C0D}">
      <dgm:prSet/>
      <dgm:spPr/>
      <dgm:t>
        <a:bodyPr/>
        <a:lstStyle/>
        <a:p>
          <a:endParaRPr lang="en-US"/>
        </a:p>
      </dgm:t>
    </dgm:pt>
    <dgm:pt modelId="{BC9DD9FF-BC8C-8E4B-9406-0D33747172DB}" type="sibTrans" cxnId="{E1C3C80A-6D99-6340-A671-424F7F970C0D}">
      <dgm:prSet/>
      <dgm:spPr/>
      <dgm:t>
        <a:bodyPr/>
        <a:lstStyle/>
        <a:p>
          <a:endParaRPr lang="en-US"/>
        </a:p>
      </dgm:t>
    </dgm:pt>
    <dgm:pt modelId="{CF2EC3C5-A65A-B047-95B9-87D2C45D2F69}">
      <dgm:prSet custT="1"/>
      <dgm:spPr/>
      <dgm:t>
        <a:bodyPr/>
        <a:lstStyle/>
        <a:p>
          <a:pPr rtl="0"/>
          <a:r>
            <a:rPr lang="en-US" sz="2100" b="1" i="0" baseline="0" dirty="0">
              <a:solidFill>
                <a:schemeClr val="tx1"/>
              </a:solidFill>
            </a:rPr>
            <a:t>React quickly with the established investigation procedure to find the root causes and implement corrective actions.</a:t>
          </a:r>
          <a:endParaRPr lang="en-US" sz="2100" b="1" dirty="0">
            <a:solidFill>
              <a:schemeClr val="tx1"/>
            </a:solidFill>
          </a:endParaRPr>
        </a:p>
      </dgm:t>
    </dgm:pt>
    <dgm:pt modelId="{D007767F-AA52-B445-8026-0E7E7393C46C}" type="parTrans" cxnId="{4BDDA4CA-39F5-7C4B-BA2E-3EB9D7E2B471}">
      <dgm:prSet/>
      <dgm:spPr/>
      <dgm:t>
        <a:bodyPr/>
        <a:lstStyle/>
        <a:p>
          <a:endParaRPr lang="en-US"/>
        </a:p>
      </dgm:t>
    </dgm:pt>
    <dgm:pt modelId="{370417BB-6830-2242-888B-3C5A6D5EAE6D}" type="sibTrans" cxnId="{4BDDA4CA-39F5-7C4B-BA2E-3EB9D7E2B471}">
      <dgm:prSet/>
      <dgm:spPr/>
      <dgm:t>
        <a:bodyPr/>
        <a:lstStyle/>
        <a:p>
          <a:endParaRPr lang="en-US"/>
        </a:p>
      </dgm:t>
    </dgm:pt>
    <dgm:pt modelId="{46300840-FB59-5149-B896-8951612F6298}">
      <dgm:prSet custT="1"/>
      <dgm:spPr/>
      <dgm:t>
        <a:bodyPr/>
        <a:lstStyle/>
        <a:p>
          <a:pPr rtl="0"/>
          <a:r>
            <a:rPr lang="en-US" sz="2100" b="1" i="0" baseline="0" dirty="0">
              <a:solidFill>
                <a:schemeClr val="tx1"/>
              </a:solidFill>
            </a:rPr>
            <a:t>Quick and planned actions demonstrate your company’s commitment to the safety and health of your workers.</a:t>
          </a:r>
          <a:endParaRPr lang="en-US" sz="2100" b="1" dirty="0">
            <a:solidFill>
              <a:schemeClr val="tx1"/>
            </a:solidFill>
          </a:endParaRPr>
        </a:p>
      </dgm:t>
    </dgm:pt>
    <dgm:pt modelId="{8F2BED0A-59F4-634F-95DA-A30956CA5859}" type="parTrans" cxnId="{BA73F50F-B707-9745-B0C2-A860C33F7DC8}">
      <dgm:prSet/>
      <dgm:spPr/>
      <dgm:t>
        <a:bodyPr/>
        <a:lstStyle/>
        <a:p>
          <a:endParaRPr lang="en-US"/>
        </a:p>
      </dgm:t>
    </dgm:pt>
    <dgm:pt modelId="{6E6FC778-5206-6B41-A8A8-192CFFE65F33}" type="sibTrans" cxnId="{BA73F50F-B707-9745-B0C2-A860C33F7DC8}">
      <dgm:prSet/>
      <dgm:spPr/>
      <dgm:t>
        <a:bodyPr/>
        <a:lstStyle/>
        <a:p>
          <a:endParaRPr lang="en-US"/>
        </a:p>
      </dgm:t>
    </dgm:pt>
    <dgm:pt modelId="{00D2F804-FBD7-604D-9366-858FA90032FC}">
      <dgm:prSet custT="1"/>
      <dgm:spPr/>
      <dgm:t>
        <a:bodyPr/>
        <a:lstStyle/>
        <a:p>
          <a:pPr rtl="0"/>
          <a:r>
            <a:rPr lang="en-US" sz="2100" b="1" i="0" baseline="0" dirty="0">
              <a:solidFill>
                <a:schemeClr val="tx1"/>
              </a:solidFill>
            </a:rPr>
            <a:t>Your willingness to improve your safety and health management program can help to prevent future incidents.</a:t>
          </a:r>
          <a:endParaRPr lang="en-US" sz="2100" b="1" dirty="0">
            <a:solidFill>
              <a:schemeClr val="tx1"/>
            </a:solidFill>
          </a:endParaRPr>
        </a:p>
      </dgm:t>
    </dgm:pt>
    <dgm:pt modelId="{BBDD6104-CA43-E24D-B5E9-C168438143CD}" type="parTrans" cxnId="{1CC0224E-C2C4-7C47-8EB0-435193BE61DC}">
      <dgm:prSet/>
      <dgm:spPr/>
      <dgm:t>
        <a:bodyPr/>
        <a:lstStyle/>
        <a:p>
          <a:endParaRPr lang="en-US"/>
        </a:p>
      </dgm:t>
    </dgm:pt>
    <dgm:pt modelId="{2FCF2593-ED8D-D743-B645-2C937AF22749}" type="sibTrans" cxnId="{1CC0224E-C2C4-7C47-8EB0-435193BE61DC}">
      <dgm:prSet/>
      <dgm:spPr/>
      <dgm:t>
        <a:bodyPr/>
        <a:lstStyle/>
        <a:p>
          <a:endParaRPr lang="en-US"/>
        </a:p>
      </dgm:t>
    </dgm:pt>
    <dgm:pt modelId="{0002FD95-3F6F-E24A-89D1-93D2F99A4A3D}" type="pres">
      <dgm:prSet presAssocID="{37881E6B-121A-E444-AD92-D3946FF1D1E1}" presName="linear" presStyleCnt="0">
        <dgm:presLayoutVars>
          <dgm:animLvl val="lvl"/>
          <dgm:resizeHandles val="exact"/>
        </dgm:presLayoutVars>
      </dgm:prSet>
      <dgm:spPr/>
      <dgm:t>
        <a:bodyPr/>
        <a:lstStyle/>
        <a:p>
          <a:endParaRPr lang="en-US"/>
        </a:p>
      </dgm:t>
    </dgm:pt>
    <dgm:pt modelId="{59EF046C-7AD6-E643-B79C-5483618158D5}" type="pres">
      <dgm:prSet presAssocID="{0DE6F6FD-AAB5-F84D-B3DC-A8D7A54BB10E}" presName="parentText" presStyleLbl="node1" presStyleIdx="0" presStyleCnt="4">
        <dgm:presLayoutVars>
          <dgm:chMax val="0"/>
          <dgm:bulletEnabled val="1"/>
        </dgm:presLayoutVars>
      </dgm:prSet>
      <dgm:spPr/>
      <dgm:t>
        <a:bodyPr/>
        <a:lstStyle/>
        <a:p>
          <a:endParaRPr lang="en-US"/>
        </a:p>
      </dgm:t>
    </dgm:pt>
    <dgm:pt modelId="{46BD63EC-6797-C349-B17A-6172087A94B5}" type="pres">
      <dgm:prSet presAssocID="{BC9DD9FF-BC8C-8E4B-9406-0D33747172DB}" presName="spacer" presStyleCnt="0"/>
      <dgm:spPr/>
    </dgm:pt>
    <dgm:pt modelId="{CA2747A7-95A1-C249-87E7-616025BA2868}" type="pres">
      <dgm:prSet presAssocID="{CF2EC3C5-A65A-B047-95B9-87D2C45D2F69}" presName="parentText" presStyleLbl="node1" presStyleIdx="1" presStyleCnt="4">
        <dgm:presLayoutVars>
          <dgm:chMax val="0"/>
          <dgm:bulletEnabled val="1"/>
        </dgm:presLayoutVars>
      </dgm:prSet>
      <dgm:spPr/>
      <dgm:t>
        <a:bodyPr/>
        <a:lstStyle/>
        <a:p>
          <a:endParaRPr lang="en-US"/>
        </a:p>
      </dgm:t>
    </dgm:pt>
    <dgm:pt modelId="{455FFA06-182C-B248-9C2F-FB99EA476AD1}" type="pres">
      <dgm:prSet presAssocID="{370417BB-6830-2242-888B-3C5A6D5EAE6D}" presName="spacer" presStyleCnt="0"/>
      <dgm:spPr/>
    </dgm:pt>
    <dgm:pt modelId="{ACB2E55A-1C71-034F-B476-BDE510A2477F}" type="pres">
      <dgm:prSet presAssocID="{46300840-FB59-5149-B896-8951612F6298}" presName="parentText" presStyleLbl="node1" presStyleIdx="2" presStyleCnt="4">
        <dgm:presLayoutVars>
          <dgm:chMax val="0"/>
          <dgm:bulletEnabled val="1"/>
        </dgm:presLayoutVars>
      </dgm:prSet>
      <dgm:spPr/>
      <dgm:t>
        <a:bodyPr/>
        <a:lstStyle/>
        <a:p>
          <a:endParaRPr lang="en-US"/>
        </a:p>
      </dgm:t>
    </dgm:pt>
    <dgm:pt modelId="{B9574051-73BD-FB44-AA2E-AEAC1262EE8F}" type="pres">
      <dgm:prSet presAssocID="{6E6FC778-5206-6B41-A8A8-192CFFE65F33}" presName="spacer" presStyleCnt="0"/>
      <dgm:spPr/>
    </dgm:pt>
    <dgm:pt modelId="{DBB83327-2BF2-E24F-B1D3-378156130174}" type="pres">
      <dgm:prSet presAssocID="{00D2F804-FBD7-604D-9366-858FA90032FC}" presName="parentText" presStyleLbl="node1" presStyleIdx="3" presStyleCnt="4">
        <dgm:presLayoutVars>
          <dgm:chMax val="0"/>
          <dgm:bulletEnabled val="1"/>
        </dgm:presLayoutVars>
      </dgm:prSet>
      <dgm:spPr/>
      <dgm:t>
        <a:bodyPr/>
        <a:lstStyle/>
        <a:p>
          <a:endParaRPr lang="en-US"/>
        </a:p>
      </dgm:t>
    </dgm:pt>
  </dgm:ptLst>
  <dgm:cxnLst>
    <dgm:cxn modelId="{DE4A72E2-4A17-408B-8525-B3D06C4C130B}" type="presOf" srcId="{37881E6B-121A-E444-AD92-D3946FF1D1E1}" destId="{0002FD95-3F6F-E24A-89D1-93D2F99A4A3D}" srcOrd="0" destOrd="0" presId="urn:microsoft.com/office/officeart/2005/8/layout/vList2"/>
    <dgm:cxn modelId="{E1C3C80A-6D99-6340-A671-424F7F970C0D}" srcId="{37881E6B-121A-E444-AD92-D3946FF1D1E1}" destId="{0DE6F6FD-AAB5-F84D-B3DC-A8D7A54BB10E}" srcOrd="0" destOrd="0" parTransId="{FFE614C1-0DD9-CC45-8528-F42843CB6085}" sibTransId="{BC9DD9FF-BC8C-8E4B-9406-0D33747172DB}"/>
    <dgm:cxn modelId="{0C3E6951-F210-44CC-8A19-DA87EC0D79BB}" type="presOf" srcId="{CF2EC3C5-A65A-B047-95B9-87D2C45D2F69}" destId="{CA2747A7-95A1-C249-87E7-616025BA2868}" srcOrd="0" destOrd="0" presId="urn:microsoft.com/office/officeart/2005/8/layout/vList2"/>
    <dgm:cxn modelId="{1CC0224E-C2C4-7C47-8EB0-435193BE61DC}" srcId="{37881E6B-121A-E444-AD92-D3946FF1D1E1}" destId="{00D2F804-FBD7-604D-9366-858FA90032FC}" srcOrd="3" destOrd="0" parTransId="{BBDD6104-CA43-E24D-B5E9-C168438143CD}" sibTransId="{2FCF2593-ED8D-D743-B645-2C937AF22749}"/>
    <dgm:cxn modelId="{BA73F50F-B707-9745-B0C2-A860C33F7DC8}" srcId="{37881E6B-121A-E444-AD92-D3946FF1D1E1}" destId="{46300840-FB59-5149-B896-8951612F6298}" srcOrd="2" destOrd="0" parTransId="{8F2BED0A-59F4-634F-95DA-A30956CA5859}" sibTransId="{6E6FC778-5206-6B41-A8A8-192CFFE65F33}"/>
    <dgm:cxn modelId="{04776039-D335-41D9-A97B-223969D03C97}" type="presOf" srcId="{46300840-FB59-5149-B896-8951612F6298}" destId="{ACB2E55A-1C71-034F-B476-BDE510A2477F}" srcOrd="0" destOrd="0" presId="urn:microsoft.com/office/officeart/2005/8/layout/vList2"/>
    <dgm:cxn modelId="{56986573-A4C2-453B-9C80-85039BBE8267}" type="presOf" srcId="{00D2F804-FBD7-604D-9366-858FA90032FC}" destId="{DBB83327-2BF2-E24F-B1D3-378156130174}" srcOrd="0" destOrd="0" presId="urn:microsoft.com/office/officeart/2005/8/layout/vList2"/>
    <dgm:cxn modelId="{4BDDA4CA-39F5-7C4B-BA2E-3EB9D7E2B471}" srcId="{37881E6B-121A-E444-AD92-D3946FF1D1E1}" destId="{CF2EC3C5-A65A-B047-95B9-87D2C45D2F69}" srcOrd="1" destOrd="0" parTransId="{D007767F-AA52-B445-8026-0E7E7393C46C}" sibTransId="{370417BB-6830-2242-888B-3C5A6D5EAE6D}"/>
    <dgm:cxn modelId="{37DEAE13-DB25-4D95-A68D-E85480AD51F6}" type="presOf" srcId="{0DE6F6FD-AAB5-F84D-B3DC-A8D7A54BB10E}" destId="{59EF046C-7AD6-E643-B79C-5483618158D5}" srcOrd="0" destOrd="0" presId="urn:microsoft.com/office/officeart/2005/8/layout/vList2"/>
    <dgm:cxn modelId="{CEDE795B-79A2-4544-8E91-C87226FA1525}" type="presParOf" srcId="{0002FD95-3F6F-E24A-89D1-93D2F99A4A3D}" destId="{59EF046C-7AD6-E643-B79C-5483618158D5}" srcOrd="0" destOrd="0" presId="urn:microsoft.com/office/officeart/2005/8/layout/vList2"/>
    <dgm:cxn modelId="{689CF782-BF72-495D-9AC7-B06A398B68FE}" type="presParOf" srcId="{0002FD95-3F6F-E24A-89D1-93D2F99A4A3D}" destId="{46BD63EC-6797-C349-B17A-6172087A94B5}" srcOrd="1" destOrd="0" presId="urn:microsoft.com/office/officeart/2005/8/layout/vList2"/>
    <dgm:cxn modelId="{07FD2CEE-1F19-4F01-AF25-2131711DDC58}" type="presParOf" srcId="{0002FD95-3F6F-E24A-89D1-93D2F99A4A3D}" destId="{CA2747A7-95A1-C249-87E7-616025BA2868}" srcOrd="2" destOrd="0" presId="urn:microsoft.com/office/officeart/2005/8/layout/vList2"/>
    <dgm:cxn modelId="{FABF849A-B6F3-41F6-8D64-84F688088BEE}" type="presParOf" srcId="{0002FD95-3F6F-E24A-89D1-93D2F99A4A3D}" destId="{455FFA06-182C-B248-9C2F-FB99EA476AD1}" srcOrd="3" destOrd="0" presId="urn:microsoft.com/office/officeart/2005/8/layout/vList2"/>
    <dgm:cxn modelId="{0B6F95FC-3C26-4045-A193-F5101B41A724}" type="presParOf" srcId="{0002FD95-3F6F-E24A-89D1-93D2F99A4A3D}" destId="{ACB2E55A-1C71-034F-B476-BDE510A2477F}" srcOrd="4" destOrd="0" presId="urn:microsoft.com/office/officeart/2005/8/layout/vList2"/>
    <dgm:cxn modelId="{68B7A16C-2E13-400F-81B6-2E50351F761C}" type="presParOf" srcId="{0002FD95-3F6F-E24A-89D1-93D2F99A4A3D}" destId="{B9574051-73BD-FB44-AA2E-AEAC1262EE8F}" srcOrd="5" destOrd="0" presId="urn:microsoft.com/office/officeart/2005/8/layout/vList2"/>
    <dgm:cxn modelId="{D5A0F7FC-2EF8-4EB2-8E76-6492C91CAF5D}" type="presParOf" srcId="{0002FD95-3F6F-E24A-89D1-93D2F99A4A3D}" destId="{DBB83327-2BF2-E24F-B1D3-37815613017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5DB9FC1-EB27-FD44-82F9-9445B9FE9245}" type="doc">
      <dgm:prSet loTypeId="urn:microsoft.com/office/officeart/2005/8/layout/default" loCatId="" qsTypeId="urn:microsoft.com/office/officeart/2005/8/quickstyle/simple2" qsCatId="simple" csTypeId="urn:microsoft.com/office/officeart/2005/8/colors/colorful1" csCatId="colorful" phldr="1"/>
      <dgm:spPr/>
      <dgm:t>
        <a:bodyPr/>
        <a:lstStyle/>
        <a:p>
          <a:endParaRPr lang="en-US"/>
        </a:p>
      </dgm:t>
    </dgm:pt>
    <dgm:pt modelId="{8A479093-F818-174D-A23D-2B74AE7C61FC}">
      <dgm:prSet custT="1"/>
      <dgm:spPr/>
      <dgm:t>
        <a:bodyPr/>
        <a:lstStyle/>
        <a:p>
          <a:pPr algn="l" rtl="0"/>
          <a:r>
            <a:rPr lang="en-US" sz="2600" b="1" i="0" baseline="0" dirty="0">
              <a:solidFill>
                <a:schemeClr val="tx1"/>
              </a:solidFill>
            </a:rPr>
            <a:t>How and when management is to be notified of the incident</a:t>
          </a:r>
          <a:endParaRPr lang="en-US" sz="2600" dirty="0">
            <a:solidFill>
              <a:schemeClr val="tx1"/>
            </a:solidFill>
          </a:endParaRPr>
        </a:p>
      </dgm:t>
    </dgm:pt>
    <dgm:pt modelId="{6AF3E386-5D68-824B-BFD2-E164CAD32850}" type="parTrans" cxnId="{D100BAE2-291B-8644-8F1D-0FE9ED94587A}">
      <dgm:prSet/>
      <dgm:spPr/>
      <dgm:t>
        <a:bodyPr/>
        <a:lstStyle/>
        <a:p>
          <a:endParaRPr lang="en-US"/>
        </a:p>
      </dgm:t>
    </dgm:pt>
    <dgm:pt modelId="{83511482-88B8-3844-816D-B787EDEE70B2}" type="sibTrans" cxnId="{D100BAE2-291B-8644-8F1D-0FE9ED94587A}">
      <dgm:prSet/>
      <dgm:spPr/>
      <dgm:t>
        <a:bodyPr/>
        <a:lstStyle/>
        <a:p>
          <a:endParaRPr lang="en-US"/>
        </a:p>
      </dgm:t>
    </dgm:pt>
    <dgm:pt modelId="{48419823-2BD6-1642-A613-2DED4D027258}">
      <dgm:prSet custT="1"/>
      <dgm:spPr/>
      <dgm:t>
        <a:bodyPr/>
        <a:lstStyle/>
        <a:p>
          <a:pPr algn="l" rtl="0"/>
          <a:r>
            <a:rPr lang="en-US" sz="2600" b="1" i="0" baseline="0" dirty="0">
              <a:solidFill>
                <a:schemeClr val="tx1"/>
              </a:solidFill>
            </a:rPr>
            <a:t>Notifying OSHA, which must comply with reporting requirements:</a:t>
          </a:r>
          <a:endParaRPr lang="en-US" sz="2600" dirty="0">
            <a:solidFill>
              <a:schemeClr val="tx1"/>
            </a:solidFill>
          </a:endParaRPr>
        </a:p>
      </dgm:t>
    </dgm:pt>
    <dgm:pt modelId="{84C2B992-C655-164A-A8AB-70B6721449B4}" type="parTrans" cxnId="{6980BA10-EEB9-9740-BC25-AD6D945F7804}">
      <dgm:prSet/>
      <dgm:spPr/>
      <dgm:t>
        <a:bodyPr/>
        <a:lstStyle/>
        <a:p>
          <a:endParaRPr lang="en-US"/>
        </a:p>
      </dgm:t>
    </dgm:pt>
    <dgm:pt modelId="{57A4B86E-244F-6E47-9B16-4796CE3DE174}" type="sibTrans" cxnId="{6980BA10-EEB9-9740-BC25-AD6D945F7804}">
      <dgm:prSet/>
      <dgm:spPr/>
      <dgm:t>
        <a:bodyPr/>
        <a:lstStyle/>
        <a:p>
          <a:endParaRPr lang="en-US"/>
        </a:p>
      </dgm:t>
    </dgm:pt>
    <dgm:pt modelId="{7098A115-5E87-1548-9ADD-65F381BDE61B}">
      <dgm:prSet custT="1"/>
      <dgm:spPr/>
      <dgm:t>
        <a:bodyPr/>
        <a:lstStyle/>
        <a:p>
          <a:pPr algn="l" rtl="0"/>
          <a:r>
            <a:rPr lang="en-US" sz="2100" b="1" i="0" baseline="0" dirty="0">
              <a:solidFill>
                <a:schemeClr val="tx1"/>
              </a:solidFill>
            </a:rPr>
            <a:t>All work-related fatalities within 8 hours</a:t>
          </a:r>
          <a:endParaRPr lang="en-US" sz="2100" dirty="0">
            <a:solidFill>
              <a:schemeClr val="tx1"/>
            </a:solidFill>
          </a:endParaRPr>
        </a:p>
      </dgm:t>
    </dgm:pt>
    <dgm:pt modelId="{440B97F4-551B-124C-8684-B5B8973DB481}" type="parTrans" cxnId="{ACDD0B05-4AB4-D04C-86FF-4AE1724E0E2C}">
      <dgm:prSet/>
      <dgm:spPr/>
      <dgm:t>
        <a:bodyPr/>
        <a:lstStyle/>
        <a:p>
          <a:endParaRPr lang="en-US"/>
        </a:p>
      </dgm:t>
    </dgm:pt>
    <dgm:pt modelId="{5AB3E2EE-C455-9F4F-9DEC-D513CB9C90FE}" type="sibTrans" cxnId="{ACDD0B05-4AB4-D04C-86FF-4AE1724E0E2C}">
      <dgm:prSet/>
      <dgm:spPr/>
      <dgm:t>
        <a:bodyPr/>
        <a:lstStyle/>
        <a:p>
          <a:endParaRPr lang="en-US"/>
        </a:p>
      </dgm:t>
    </dgm:pt>
    <dgm:pt modelId="{DD0F5EC5-87F7-284B-9EA8-A90143B8B66D}">
      <dgm:prSet custT="1"/>
      <dgm:spPr/>
      <dgm:t>
        <a:bodyPr/>
        <a:lstStyle/>
        <a:p>
          <a:pPr algn="l" rtl="0"/>
          <a:r>
            <a:rPr lang="en-US" sz="2100" b="1" i="0" baseline="0" dirty="0">
              <a:solidFill>
                <a:schemeClr val="tx1"/>
              </a:solidFill>
            </a:rPr>
            <a:t>All work-related inpatient hospitalizations, all amputations and all losses of an eye within 24 hours.</a:t>
          </a:r>
          <a:endParaRPr lang="en-US" sz="2100" dirty="0">
            <a:solidFill>
              <a:schemeClr val="tx1"/>
            </a:solidFill>
          </a:endParaRPr>
        </a:p>
      </dgm:t>
    </dgm:pt>
    <dgm:pt modelId="{EE2829DD-191F-A74B-AD94-F17F726EF3EE}" type="parTrans" cxnId="{65F2A3D6-905A-FA40-801B-1EA945EC63C1}">
      <dgm:prSet/>
      <dgm:spPr/>
      <dgm:t>
        <a:bodyPr/>
        <a:lstStyle/>
        <a:p>
          <a:endParaRPr lang="en-US"/>
        </a:p>
      </dgm:t>
    </dgm:pt>
    <dgm:pt modelId="{1CFFDA3A-9C8F-4F4F-B8D0-AF36E7CE135B}" type="sibTrans" cxnId="{65F2A3D6-905A-FA40-801B-1EA945EC63C1}">
      <dgm:prSet/>
      <dgm:spPr/>
      <dgm:t>
        <a:bodyPr/>
        <a:lstStyle/>
        <a:p>
          <a:endParaRPr lang="en-US"/>
        </a:p>
      </dgm:t>
    </dgm:pt>
    <dgm:pt modelId="{F529F041-E161-2E41-B2D4-D0F32BA3D735}" type="pres">
      <dgm:prSet presAssocID="{95DB9FC1-EB27-FD44-82F9-9445B9FE9245}" presName="diagram" presStyleCnt="0">
        <dgm:presLayoutVars>
          <dgm:dir/>
          <dgm:resizeHandles val="exact"/>
        </dgm:presLayoutVars>
      </dgm:prSet>
      <dgm:spPr/>
      <dgm:t>
        <a:bodyPr/>
        <a:lstStyle/>
        <a:p>
          <a:endParaRPr lang="en-US"/>
        </a:p>
      </dgm:t>
    </dgm:pt>
    <dgm:pt modelId="{40430882-363A-3845-BD4B-C8D837C7FFEC}" type="pres">
      <dgm:prSet presAssocID="{8A479093-F818-174D-A23D-2B74AE7C61FC}" presName="node" presStyleLbl="node1" presStyleIdx="0" presStyleCnt="2" custScaleY="148985">
        <dgm:presLayoutVars>
          <dgm:bulletEnabled val="1"/>
        </dgm:presLayoutVars>
      </dgm:prSet>
      <dgm:spPr/>
      <dgm:t>
        <a:bodyPr/>
        <a:lstStyle/>
        <a:p>
          <a:endParaRPr lang="en-US"/>
        </a:p>
      </dgm:t>
    </dgm:pt>
    <dgm:pt modelId="{6843A845-DB28-B943-88B8-F833040AC67A}" type="pres">
      <dgm:prSet presAssocID="{83511482-88B8-3844-816D-B787EDEE70B2}" presName="sibTrans" presStyleCnt="0"/>
      <dgm:spPr/>
    </dgm:pt>
    <dgm:pt modelId="{1EB1D8E0-EAE1-B949-8AB0-C8835ED7E98C}" type="pres">
      <dgm:prSet presAssocID="{48419823-2BD6-1642-A613-2DED4D027258}" presName="node" presStyleLbl="node1" presStyleIdx="1" presStyleCnt="2" custScaleY="148985">
        <dgm:presLayoutVars>
          <dgm:bulletEnabled val="1"/>
        </dgm:presLayoutVars>
      </dgm:prSet>
      <dgm:spPr/>
      <dgm:t>
        <a:bodyPr/>
        <a:lstStyle/>
        <a:p>
          <a:endParaRPr lang="en-US"/>
        </a:p>
      </dgm:t>
    </dgm:pt>
  </dgm:ptLst>
  <dgm:cxnLst>
    <dgm:cxn modelId="{6980BA10-EEB9-9740-BC25-AD6D945F7804}" srcId="{95DB9FC1-EB27-FD44-82F9-9445B9FE9245}" destId="{48419823-2BD6-1642-A613-2DED4D027258}" srcOrd="1" destOrd="0" parTransId="{84C2B992-C655-164A-A8AB-70B6721449B4}" sibTransId="{57A4B86E-244F-6E47-9B16-4796CE3DE174}"/>
    <dgm:cxn modelId="{F3EA5A49-C995-4844-A182-CAE0402E97A2}" type="presOf" srcId="{8A479093-F818-174D-A23D-2B74AE7C61FC}" destId="{40430882-363A-3845-BD4B-C8D837C7FFEC}" srcOrd="0" destOrd="0" presId="urn:microsoft.com/office/officeart/2005/8/layout/default"/>
    <dgm:cxn modelId="{489F2C25-EB9C-42B9-AA7B-56B9E2496A9C}" type="presOf" srcId="{DD0F5EC5-87F7-284B-9EA8-A90143B8B66D}" destId="{1EB1D8E0-EAE1-B949-8AB0-C8835ED7E98C}" srcOrd="0" destOrd="2" presId="urn:microsoft.com/office/officeart/2005/8/layout/default"/>
    <dgm:cxn modelId="{ACDD0B05-4AB4-D04C-86FF-4AE1724E0E2C}" srcId="{48419823-2BD6-1642-A613-2DED4D027258}" destId="{7098A115-5E87-1548-9ADD-65F381BDE61B}" srcOrd="0" destOrd="0" parTransId="{440B97F4-551B-124C-8684-B5B8973DB481}" sibTransId="{5AB3E2EE-C455-9F4F-9DEC-D513CB9C90FE}"/>
    <dgm:cxn modelId="{8B1D2986-4FE0-401F-8705-75DF69C06D25}" type="presOf" srcId="{7098A115-5E87-1548-9ADD-65F381BDE61B}" destId="{1EB1D8E0-EAE1-B949-8AB0-C8835ED7E98C}" srcOrd="0" destOrd="1" presId="urn:microsoft.com/office/officeart/2005/8/layout/default"/>
    <dgm:cxn modelId="{65F2A3D6-905A-FA40-801B-1EA945EC63C1}" srcId="{48419823-2BD6-1642-A613-2DED4D027258}" destId="{DD0F5EC5-87F7-284B-9EA8-A90143B8B66D}" srcOrd="1" destOrd="0" parTransId="{EE2829DD-191F-A74B-AD94-F17F726EF3EE}" sibTransId="{1CFFDA3A-9C8F-4F4F-B8D0-AF36E7CE135B}"/>
    <dgm:cxn modelId="{4F233B44-E41A-4F3B-AEF2-51A54B09F4A4}" type="presOf" srcId="{95DB9FC1-EB27-FD44-82F9-9445B9FE9245}" destId="{F529F041-E161-2E41-B2D4-D0F32BA3D735}" srcOrd="0" destOrd="0" presId="urn:microsoft.com/office/officeart/2005/8/layout/default"/>
    <dgm:cxn modelId="{7D5C4A5A-6848-4872-9877-FFFC25764456}" type="presOf" srcId="{48419823-2BD6-1642-A613-2DED4D027258}" destId="{1EB1D8E0-EAE1-B949-8AB0-C8835ED7E98C}" srcOrd="0" destOrd="0" presId="urn:microsoft.com/office/officeart/2005/8/layout/default"/>
    <dgm:cxn modelId="{D100BAE2-291B-8644-8F1D-0FE9ED94587A}" srcId="{95DB9FC1-EB27-FD44-82F9-9445B9FE9245}" destId="{8A479093-F818-174D-A23D-2B74AE7C61FC}" srcOrd="0" destOrd="0" parTransId="{6AF3E386-5D68-824B-BFD2-E164CAD32850}" sibTransId="{83511482-88B8-3844-816D-B787EDEE70B2}"/>
    <dgm:cxn modelId="{58A62BA9-5192-4566-9E24-BD2ECAD2F464}" type="presParOf" srcId="{F529F041-E161-2E41-B2D4-D0F32BA3D735}" destId="{40430882-363A-3845-BD4B-C8D837C7FFEC}" srcOrd="0" destOrd="0" presId="urn:microsoft.com/office/officeart/2005/8/layout/default"/>
    <dgm:cxn modelId="{5CC61BA1-A1F4-4D4F-B7A0-FDE024F3E092}" type="presParOf" srcId="{F529F041-E161-2E41-B2D4-D0F32BA3D735}" destId="{6843A845-DB28-B943-88B8-F833040AC67A}" srcOrd="1" destOrd="0" presId="urn:microsoft.com/office/officeart/2005/8/layout/default"/>
    <dgm:cxn modelId="{18248979-BD9A-47C4-AADB-9BE089AB661D}" type="presParOf" srcId="{F529F041-E161-2E41-B2D4-D0F32BA3D735}" destId="{1EB1D8E0-EAE1-B949-8AB0-C8835ED7E98C}"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41C394E-8A00-FC4C-B38B-E3C44C7DA174}"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39FA55E2-3047-8A41-A0CB-90FFF89BE050}">
      <dgm:prSet/>
      <dgm:spPr/>
      <dgm:t>
        <a:bodyPr/>
        <a:lstStyle/>
        <a:p>
          <a:pPr rtl="0"/>
          <a:r>
            <a:rPr lang="en-US" b="1" i="0" baseline="0" dirty="0">
              <a:solidFill>
                <a:srgbClr val="FFFFFF"/>
              </a:solidFill>
            </a:rPr>
            <a:t>Who is authorized to notify outside agencies (i.e., fire, police, etc.)?</a:t>
          </a:r>
          <a:endParaRPr lang="en-US" b="1" dirty="0">
            <a:solidFill>
              <a:srgbClr val="FFFFFF"/>
            </a:solidFill>
          </a:endParaRPr>
        </a:p>
      </dgm:t>
    </dgm:pt>
    <dgm:pt modelId="{A79D4369-C9FC-0D49-A020-1B916DAAD46C}" type="parTrans" cxnId="{1C312764-FE35-9446-A165-3362E1F47682}">
      <dgm:prSet/>
      <dgm:spPr/>
      <dgm:t>
        <a:bodyPr/>
        <a:lstStyle/>
        <a:p>
          <a:endParaRPr lang="en-US"/>
        </a:p>
      </dgm:t>
    </dgm:pt>
    <dgm:pt modelId="{88DDF7CE-3CCB-1D45-B177-8A5F63C60244}" type="sibTrans" cxnId="{1C312764-FE35-9446-A165-3362E1F47682}">
      <dgm:prSet/>
      <dgm:spPr/>
      <dgm:t>
        <a:bodyPr/>
        <a:lstStyle/>
        <a:p>
          <a:endParaRPr lang="en-US"/>
        </a:p>
      </dgm:t>
    </dgm:pt>
    <dgm:pt modelId="{482B1C86-111D-2045-8F69-1FB6E8C92637}">
      <dgm:prSet/>
      <dgm:spPr/>
      <dgm:t>
        <a:bodyPr/>
        <a:lstStyle/>
        <a:p>
          <a:pPr rtl="0"/>
          <a:r>
            <a:rPr lang="en-US" b="1" i="0" baseline="0" dirty="0">
              <a:solidFill>
                <a:srgbClr val="FFFFFF"/>
              </a:solidFill>
            </a:rPr>
            <a:t>Who will conduct investigations and what training they should have received?</a:t>
          </a:r>
          <a:endParaRPr lang="en-US" b="1" dirty="0">
            <a:solidFill>
              <a:srgbClr val="FFFFFF"/>
            </a:solidFill>
          </a:endParaRPr>
        </a:p>
      </dgm:t>
    </dgm:pt>
    <dgm:pt modelId="{01466A3F-0C93-E845-B54A-BE6A617AACEF}" type="parTrans" cxnId="{B83C3538-506C-134A-9201-068F6B0439CB}">
      <dgm:prSet/>
      <dgm:spPr/>
      <dgm:t>
        <a:bodyPr/>
        <a:lstStyle/>
        <a:p>
          <a:endParaRPr lang="en-US"/>
        </a:p>
      </dgm:t>
    </dgm:pt>
    <dgm:pt modelId="{F84DA041-0729-CB4D-85CF-21185AE89C10}" type="sibTrans" cxnId="{B83C3538-506C-134A-9201-068F6B0439CB}">
      <dgm:prSet/>
      <dgm:spPr/>
      <dgm:t>
        <a:bodyPr/>
        <a:lstStyle/>
        <a:p>
          <a:endParaRPr lang="en-US"/>
        </a:p>
      </dgm:t>
    </dgm:pt>
    <dgm:pt modelId="{6A7C1B1F-C644-0547-9F11-0700F9D01B66}">
      <dgm:prSet/>
      <dgm:spPr/>
      <dgm:t>
        <a:bodyPr/>
        <a:lstStyle/>
        <a:p>
          <a:pPr rtl="0"/>
          <a:r>
            <a:rPr lang="en-US" b="1" i="0" baseline="0" dirty="0">
              <a:solidFill>
                <a:srgbClr val="FFFFFF"/>
              </a:solidFill>
            </a:rPr>
            <a:t>Timetables for completing the investigation and developing &amp; implementing recommendations.</a:t>
          </a:r>
          <a:endParaRPr lang="en-US" b="1" dirty="0">
            <a:solidFill>
              <a:srgbClr val="FFFFFF"/>
            </a:solidFill>
          </a:endParaRPr>
        </a:p>
      </dgm:t>
    </dgm:pt>
    <dgm:pt modelId="{765F189B-303E-B24C-9E11-25D0C1B080CD}" type="parTrans" cxnId="{CD5FBBFF-D4F8-A14E-9769-DAF5C7CABC09}">
      <dgm:prSet/>
      <dgm:spPr/>
      <dgm:t>
        <a:bodyPr/>
        <a:lstStyle/>
        <a:p>
          <a:endParaRPr lang="en-US"/>
        </a:p>
      </dgm:t>
    </dgm:pt>
    <dgm:pt modelId="{390E02F5-114B-F542-BD0C-BB5310F12066}" type="sibTrans" cxnId="{CD5FBBFF-D4F8-A14E-9769-DAF5C7CABC09}">
      <dgm:prSet/>
      <dgm:spPr/>
      <dgm:t>
        <a:bodyPr/>
        <a:lstStyle/>
        <a:p>
          <a:endParaRPr lang="en-US"/>
        </a:p>
      </dgm:t>
    </dgm:pt>
    <dgm:pt modelId="{16739F01-156F-834E-80AB-DC71E2836253}">
      <dgm:prSet/>
      <dgm:spPr/>
      <dgm:t>
        <a:bodyPr/>
        <a:lstStyle/>
        <a:p>
          <a:pPr rtl="0"/>
          <a:r>
            <a:rPr lang="en-US" b="1" i="0" baseline="0" dirty="0">
              <a:solidFill>
                <a:srgbClr val="FFFFFF"/>
              </a:solidFill>
            </a:rPr>
            <a:t>Who will receive investigation recommendations? Who will be responsible for implementing corrective actions?</a:t>
          </a:r>
          <a:endParaRPr lang="en-US" b="1" dirty="0">
            <a:solidFill>
              <a:srgbClr val="FFFFFF"/>
            </a:solidFill>
          </a:endParaRPr>
        </a:p>
      </dgm:t>
    </dgm:pt>
    <dgm:pt modelId="{023411A5-F136-9E46-8642-5758CB9EFE4D}" type="parTrans" cxnId="{BEC85405-6A17-514A-9614-4B20B8140FA2}">
      <dgm:prSet/>
      <dgm:spPr/>
      <dgm:t>
        <a:bodyPr/>
        <a:lstStyle/>
        <a:p>
          <a:endParaRPr lang="en-US"/>
        </a:p>
      </dgm:t>
    </dgm:pt>
    <dgm:pt modelId="{790342BC-446C-6C47-9D86-F2D12B1CA473}" type="sibTrans" cxnId="{BEC85405-6A17-514A-9614-4B20B8140FA2}">
      <dgm:prSet/>
      <dgm:spPr/>
      <dgm:t>
        <a:bodyPr/>
        <a:lstStyle/>
        <a:p>
          <a:endParaRPr lang="en-US"/>
        </a:p>
      </dgm:t>
    </dgm:pt>
    <dgm:pt modelId="{5DC188CE-67AC-BA47-B015-D3F615CB7997}" type="pres">
      <dgm:prSet presAssocID="{141C394E-8A00-FC4C-B38B-E3C44C7DA174}" presName="vert0" presStyleCnt="0">
        <dgm:presLayoutVars>
          <dgm:dir/>
          <dgm:animOne val="branch"/>
          <dgm:animLvl val="lvl"/>
        </dgm:presLayoutVars>
      </dgm:prSet>
      <dgm:spPr/>
      <dgm:t>
        <a:bodyPr/>
        <a:lstStyle/>
        <a:p>
          <a:endParaRPr lang="en-US"/>
        </a:p>
      </dgm:t>
    </dgm:pt>
    <dgm:pt modelId="{8F853A59-2D9C-564F-98A3-914D63B92F77}" type="pres">
      <dgm:prSet presAssocID="{39FA55E2-3047-8A41-A0CB-90FFF89BE050}" presName="thickLine" presStyleLbl="alignNode1" presStyleIdx="0" presStyleCnt="4"/>
      <dgm:spPr/>
    </dgm:pt>
    <dgm:pt modelId="{A064E70A-47B0-DA40-A2FC-BB500059F074}" type="pres">
      <dgm:prSet presAssocID="{39FA55E2-3047-8A41-A0CB-90FFF89BE050}" presName="horz1" presStyleCnt="0"/>
      <dgm:spPr/>
    </dgm:pt>
    <dgm:pt modelId="{06A13FE8-4F90-C243-8511-47432C022F33}" type="pres">
      <dgm:prSet presAssocID="{39FA55E2-3047-8A41-A0CB-90FFF89BE050}" presName="tx1" presStyleLbl="revTx" presStyleIdx="0" presStyleCnt="4"/>
      <dgm:spPr/>
      <dgm:t>
        <a:bodyPr/>
        <a:lstStyle/>
        <a:p>
          <a:endParaRPr lang="en-US"/>
        </a:p>
      </dgm:t>
    </dgm:pt>
    <dgm:pt modelId="{4C714D3C-7C97-E141-B55E-D23ECB864BB9}" type="pres">
      <dgm:prSet presAssocID="{39FA55E2-3047-8A41-A0CB-90FFF89BE050}" presName="vert1" presStyleCnt="0"/>
      <dgm:spPr/>
    </dgm:pt>
    <dgm:pt modelId="{EA365A76-2165-7B4E-B6AB-FD6B618D29E8}" type="pres">
      <dgm:prSet presAssocID="{482B1C86-111D-2045-8F69-1FB6E8C92637}" presName="thickLine" presStyleLbl="alignNode1" presStyleIdx="1" presStyleCnt="4"/>
      <dgm:spPr/>
    </dgm:pt>
    <dgm:pt modelId="{3F994AB6-F1BC-534C-8A79-9719B24E3A2C}" type="pres">
      <dgm:prSet presAssocID="{482B1C86-111D-2045-8F69-1FB6E8C92637}" presName="horz1" presStyleCnt="0"/>
      <dgm:spPr/>
    </dgm:pt>
    <dgm:pt modelId="{18E7A592-FE05-B04B-892A-26CC8DD618F9}" type="pres">
      <dgm:prSet presAssocID="{482B1C86-111D-2045-8F69-1FB6E8C92637}" presName="tx1" presStyleLbl="revTx" presStyleIdx="1" presStyleCnt="4"/>
      <dgm:spPr/>
      <dgm:t>
        <a:bodyPr/>
        <a:lstStyle/>
        <a:p>
          <a:endParaRPr lang="en-US"/>
        </a:p>
      </dgm:t>
    </dgm:pt>
    <dgm:pt modelId="{60E4F133-7102-0040-B14F-773BC6B8A534}" type="pres">
      <dgm:prSet presAssocID="{482B1C86-111D-2045-8F69-1FB6E8C92637}" presName="vert1" presStyleCnt="0"/>
      <dgm:spPr/>
    </dgm:pt>
    <dgm:pt modelId="{45BE2522-D15F-FA45-B895-0879130D68CA}" type="pres">
      <dgm:prSet presAssocID="{6A7C1B1F-C644-0547-9F11-0700F9D01B66}" presName="thickLine" presStyleLbl="alignNode1" presStyleIdx="2" presStyleCnt="4"/>
      <dgm:spPr/>
    </dgm:pt>
    <dgm:pt modelId="{C727D1DE-98CE-0D44-9264-FCFEC0DA091E}" type="pres">
      <dgm:prSet presAssocID="{6A7C1B1F-C644-0547-9F11-0700F9D01B66}" presName="horz1" presStyleCnt="0"/>
      <dgm:spPr/>
    </dgm:pt>
    <dgm:pt modelId="{E8BD27B1-471F-3F44-B4E9-8BF8638D44CA}" type="pres">
      <dgm:prSet presAssocID="{6A7C1B1F-C644-0547-9F11-0700F9D01B66}" presName="tx1" presStyleLbl="revTx" presStyleIdx="2" presStyleCnt="4"/>
      <dgm:spPr/>
      <dgm:t>
        <a:bodyPr/>
        <a:lstStyle/>
        <a:p>
          <a:endParaRPr lang="en-US"/>
        </a:p>
      </dgm:t>
    </dgm:pt>
    <dgm:pt modelId="{D3A0A2D1-D42B-1143-8174-4CD54C79EE16}" type="pres">
      <dgm:prSet presAssocID="{6A7C1B1F-C644-0547-9F11-0700F9D01B66}" presName="vert1" presStyleCnt="0"/>
      <dgm:spPr/>
    </dgm:pt>
    <dgm:pt modelId="{9A7C8C40-3008-A74D-ABF4-E6AFD049E4B5}" type="pres">
      <dgm:prSet presAssocID="{16739F01-156F-834E-80AB-DC71E2836253}" presName="thickLine" presStyleLbl="alignNode1" presStyleIdx="3" presStyleCnt="4"/>
      <dgm:spPr/>
    </dgm:pt>
    <dgm:pt modelId="{0882BB21-D226-9140-A068-C21B034E23F1}" type="pres">
      <dgm:prSet presAssocID="{16739F01-156F-834E-80AB-DC71E2836253}" presName="horz1" presStyleCnt="0"/>
      <dgm:spPr/>
    </dgm:pt>
    <dgm:pt modelId="{9C472827-61AC-844C-A7F2-29A5A6E73EC1}" type="pres">
      <dgm:prSet presAssocID="{16739F01-156F-834E-80AB-DC71E2836253}" presName="tx1" presStyleLbl="revTx" presStyleIdx="3" presStyleCnt="4"/>
      <dgm:spPr/>
      <dgm:t>
        <a:bodyPr/>
        <a:lstStyle/>
        <a:p>
          <a:endParaRPr lang="en-US"/>
        </a:p>
      </dgm:t>
    </dgm:pt>
    <dgm:pt modelId="{4519DD26-C8EC-5247-AF1F-1A5E352CE405}" type="pres">
      <dgm:prSet presAssocID="{16739F01-156F-834E-80AB-DC71E2836253}" presName="vert1" presStyleCnt="0"/>
      <dgm:spPr/>
    </dgm:pt>
  </dgm:ptLst>
  <dgm:cxnLst>
    <dgm:cxn modelId="{B83C3538-506C-134A-9201-068F6B0439CB}" srcId="{141C394E-8A00-FC4C-B38B-E3C44C7DA174}" destId="{482B1C86-111D-2045-8F69-1FB6E8C92637}" srcOrd="1" destOrd="0" parTransId="{01466A3F-0C93-E845-B54A-BE6A617AACEF}" sibTransId="{F84DA041-0729-CB4D-85CF-21185AE89C10}"/>
    <dgm:cxn modelId="{64585CFF-A17E-48A6-A4A2-CF407C59A16F}" type="presOf" srcId="{16739F01-156F-834E-80AB-DC71E2836253}" destId="{9C472827-61AC-844C-A7F2-29A5A6E73EC1}" srcOrd="0" destOrd="0" presId="urn:microsoft.com/office/officeart/2008/layout/LinedList"/>
    <dgm:cxn modelId="{2EC03F7C-C2AE-44CA-8636-FDB4EEB4F938}" type="presOf" srcId="{6A7C1B1F-C644-0547-9F11-0700F9D01B66}" destId="{E8BD27B1-471F-3F44-B4E9-8BF8638D44CA}" srcOrd="0" destOrd="0" presId="urn:microsoft.com/office/officeart/2008/layout/LinedList"/>
    <dgm:cxn modelId="{B8DE2778-5DA5-405A-972E-18ADADE9130C}" type="presOf" srcId="{482B1C86-111D-2045-8F69-1FB6E8C92637}" destId="{18E7A592-FE05-B04B-892A-26CC8DD618F9}" srcOrd="0" destOrd="0" presId="urn:microsoft.com/office/officeart/2008/layout/LinedList"/>
    <dgm:cxn modelId="{BEC85405-6A17-514A-9614-4B20B8140FA2}" srcId="{141C394E-8A00-FC4C-B38B-E3C44C7DA174}" destId="{16739F01-156F-834E-80AB-DC71E2836253}" srcOrd="3" destOrd="0" parTransId="{023411A5-F136-9E46-8642-5758CB9EFE4D}" sibTransId="{790342BC-446C-6C47-9D86-F2D12B1CA473}"/>
    <dgm:cxn modelId="{756171CA-429D-4043-BD14-D5894F5E5A58}" type="presOf" srcId="{141C394E-8A00-FC4C-B38B-E3C44C7DA174}" destId="{5DC188CE-67AC-BA47-B015-D3F615CB7997}" srcOrd="0" destOrd="0" presId="urn:microsoft.com/office/officeart/2008/layout/LinedList"/>
    <dgm:cxn modelId="{1C312764-FE35-9446-A165-3362E1F47682}" srcId="{141C394E-8A00-FC4C-B38B-E3C44C7DA174}" destId="{39FA55E2-3047-8A41-A0CB-90FFF89BE050}" srcOrd="0" destOrd="0" parTransId="{A79D4369-C9FC-0D49-A020-1B916DAAD46C}" sibTransId="{88DDF7CE-3CCB-1D45-B177-8A5F63C60244}"/>
    <dgm:cxn modelId="{CD5FBBFF-D4F8-A14E-9769-DAF5C7CABC09}" srcId="{141C394E-8A00-FC4C-B38B-E3C44C7DA174}" destId="{6A7C1B1F-C644-0547-9F11-0700F9D01B66}" srcOrd="2" destOrd="0" parTransId="{765F189B-303E-B24C-9E11-25D0C1B080CD}" sibTransId="{390E02F5-114B-F542-BD0C-BB5310F12066}"/>
    <dgm:cxn modelId="{AB8FEE16-F3FF-410F-A5AF-D841034A7A35}" type="presOf" srcId="{39FA55E2-3047-8A41-A0CB-90FFF89BE050}" destId="{06A13FE8-4F90-C243-8511-47432C022F33}" srcOrd="0" destOrd="0" presId="urn:microsoft.com/office/officeart/2008/layout/LinedList"/>
    <dgm:cxn modelId="{7053033F-5EE0-4EF2-9149-FBADC08CCE3F}" type="presParOf" srcId="{5DC188CE-67AC-BA47-B015-D3F615CB7997}" destId="{8F853A59-2D9C-564F-98A3-914D63B92F77}" srcOrd="0" destOrd="0" presId="urn:microsoft.com/office/officeart/2008/layout/LinedList"/>
    <dgm:cxn modelId="{05674346-BF51-447D-B5CA-2C82A0F91D59}" type="presParOf" srcId="{5DC188CE-67AC-BA47-B015-D3F615CB7997}" destId="{A064E70A-47B0-DA40-A2FC-BB500059F074}" srcOrd="1" destOrd="0" presId="urn:microsoft.com/office/officeart/2008/layout/LinedList"/>
    <dgm:cxn modelId="{E29F5CFD-235F-4EB7-B10A-6B5016343AD7}" type="presParOf" srcId="{A064E70A-47B0-DA40-A2FC-BB500059F074}" destId="{06A13FE8-4F90-C243-8511-47432C022F33}" srcOrd="0" destOrd="0" presId="urn:microsoft.com/office/officeart/2008/layout/LinedList"/>
    <dgm:cxn modelId="{1CABE893-4276-4F0A-90DF-BBA2B159EB2D}" type="presParOf" srcId="{A064E70A-47B0-DA40-A2FC-BB500059F074}" destId="{4C714D3C-7C97-E141-B55E-D23ECB864BB9}" srcOrd="1" destOrd="0" presId="urn:microsoft.com/office/officeart/2008/layout/LinedList"/>
    <dgm:cxn modelId="{A7C520D7-9ECB-4822-8612-E5B59F1520E4}" type="presParOf" srcId="{5DC188CE-67AC-BA47-B015-D3F615CB7997}" destId="{EA365A76-2165-7B4E-B6AB-FD6B618D29E8}" srcOrd="2" destOrd="0" presId="urn:microsoft.com/office/officeart/2008/layout/LinedList"/>
    <dgm:cxn modelId="{5F3422C5-747E-40BE-9C75-E07B80ACB6BB}" type="presParOf" srcId="{5DC188CE-67AC-BA47-B015-D3F615CB7997}" destId="{3F994AB6-F1BC-534C-8A79-9719B24E3A2C}" srcOrd="3" destOrd="0" presId="urn:microsoft.com/office/officeart/2008/layout/LinedList"/>
    <dgm:cxn modelId="{A0C0B457-F3DF-494A-99E7-09F2B95965D7}" type="presParOf" srcId="{3F994AB6-F1BC-534C-8A79-9719B24E3A2C}" destId="{18E7A592-FE05-B04B-892A-26CC8DD618F9}" srcOrd="0" destOrd="0" presId="urn:microsoft.com/office/officeart/2008/layout/LinedList"/>
    <dgm:cxn modelId="{943E6756-9C47-4A56-901A-98ABBF956204}" type="presParOf" srcId="{3F994AB6-F1BC-534C-8A79-9719B24E3A2C}" destId="{60E4F133-7102-0040-B14F-773BC6B8A534}" srcOrd="1" destOrd="0" presId="urn:microsoft.com/office/officeart/2008/layout/LinedList"/>
    <dgm:cxn modelId="{7866BFDE-9E81-467E-BB78-8D8D6CC62A2A}" type="presParOf" srcId="{5DC188CE-67AC-BA47-B015-D3F615CB7997}" destId="{45BE2522-D15F-FA45-B895-0879130D68CA}" srcOrd="4" destOrd="0" presId="urn:microsoft.com/office/officeart/2008/layout/LinedList"/>
    <dgm:cxn modelId="{FAEF5E2F-32E2-41BD-B113-73012424BBE5}" type="presParOf" srcId="{5DC188CE-67AC-BA47-B015-D3F615CB7997}" destId="{C727D1DE-98CE-0D44-9264-FCFEC0DA091E}" srcOrd="5" destOrd="0" presId="urn:microsoft.com/office/officeart/2008/layout/LinedList"/>
    <dgm:cxn modelId="{71BEE99D-F458-4E0C-95E4-579DB38D0F47}" type="presParOf" srcId="{C727D1DE-98CE-0D44-9264-FCFEC0DA091E}" destId="{E8BD27B1-471F-3F44-B4E9-8BF8638D44CA}" srcOrd="0" destOrd="0" presId="urn:microsoft.com/office/officeart/2008/layout/LinedList"/>
    <dgm:cxn modelId="{AD67CAD3-2603-4F62-BA4F-EC8A9947D09D}" type="presParOf" srcId="{C727D1DE-98CE-0D44-9264-FCFEC0DA091E}" destId="{D3A0A2D1-D42B-1143-8174-4CD54C79EE16}" srcOrd="1" destOrd="0" presId="urn:microsoft.com/office/officeart/2008/layout/LinedList"/>
    <dgm:cxn modelId="{EA9EBC66-7EA7-4AD2-8033-405BF64FBE28}" type="presParOf" srcId="{5DC188CE-67AC-BA47-B015-D3F615CB7997}" destId="{9A7C8C40-3008-A74D-ABF4-E6AFD049E4B5}" srcOrd="6" destOrd="0" presId="urn:microsoft.com/office/officeart/2008/layout/LinedList"/>
    <dgm:cxn modelId="{9C14D4F2-54B6-4794-8B3B-E8164C251646}" type="presParOf" srcId="{5DC188CE-67AC-BA47-B015-D3F615CB7997}" destId="{0882BB21-D226-9140-A068-C21B034E23F1}" srcOrd="7" destOrd="0" presId="urn:microsoft.com/office/officeart/2008/layout/LinedList"/>
    <dgm:cxn modelId="{8F496F7E-4EC4-4ECB-9C6A-D31AF76B3585}" type="presParOf" srcId="{0882BB21-D226-9140-A068-C21B034E23F1}" destId="{9C472827-61AC-844C-A7F2-29A5A6E73EC1}" srcOrd="0" destOrd="0" presId="urn:microsoft.com/office/officeart/2008/layout/LinedList"/>
    <dgm:cxn modelId="{D2FB65E9-3BD0-46DD-9298-855B964C5A40}" type="presParOf" srcId="{0882BB21-D226-9140-A068-C21B034E23F1}" destId="{4519DD26-C8EC-5247-AF1F-1A5E352CE40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A79CAA-F1A7-7149-BF71-B69CE0D34C85}" type="doc">
      <dgm:prSet loTypeId="urn:microsoft.com/office/officeart/2009/3/layout/StepUpProcess" loCatId="" qsTypeId="urn:microsoft.com/office/officeart/2005/8/quickstyle/simple2" qsCatId="simple" csTypeId="urn:microsoft.com/office/officeart/2005/8/colors/colorful1" csCatId="colorful" phldr="1"/>
      <dgm:spPr/>
      <dgm:t>
        <a:bodyPr/>
        <a:lstStyle/>
        <a:p>
          <a:endParaRPr lang="en-US"/>
        </a:p>
      </dgm:t>
    </dgm:pt>
    <dgm:pt modelId="{94658697-44DA-1B43-9DE9-3944CDC81EE1}">
      <dgm:prSet custT="1"/>
      <dgm:spPr/>
      <dgm:t>
        <a:bodyPr/>
        <a:lstStyle/>
        <a:p>
          <a:pPr rtl="0"/>
          <a:r>
            <a:rPr lang="en-US" sz="2400" b="1" i="0" baseline="0" dirty="0">
              <a:solidFill>
                <a:schemeClr val="bg1"/>
              </a:solidFill>
              <a:latin typeface="Arial Bold" charset="0"/>
              <a:ea typeface="Arial Bold" charset="0"/>
              <a:cs typeface="Arial Bold" charset="0"/>
            </a:rPr>
            <a:t>1.  Preserve &amp; Document Scene</a:t>
          </a:r>
          <a:endParaRPr lang="en-US" sz="2400" b="1" i="0" dirty="0">
            <a:solidFill>
              <a:schemeClr val="bg1"/>
            </a:solidFill>
            <a:latin typeface="Arial Bold" charset="0"/>
            <a:ea typeface="Arial Bold" charset="0"/>
            <a:cs typeface="Arial Bold" charset="0"/>
          </a:endParaRPr>
        </a:p>
      </dgm:t>
    </dgm:pt>
    <dgm:pt modelId="{6669F36C-08CF-AE4D-82F4-711787999D6C}" type="parTrans" cxnId="{179AE683-4B02-1D4E-B60F-10467B409549}">
      <dgm:prSet/>
      <dgm:spPr/>
      <dgm:t>
        <a:bodyPr/>
        <a:lstStyle/>
        <a:p>
          <a:endParaRPr lang="en-US" sz="2000"/>
        </a:p>
      </dgm:t>
    </dgm:pt>
    <dgm:pt modelId="{7BDE2E63-E5FA-BF4E-AB1F-32024F5B5725}" type="sibTrans" cxnId="{179AE683-4B02-1D4E-B60F-10467B409549}">
      <dgm:prSet custT="1"/>
      <dgm:spPr/>
      <dgm:t>
        <a:bodyPr/>
        <a:lstStyle/>
        <a:p>
          <a:endParaRPr lang="en-US" sz="2000"/>
        </a:p>
      </dgm:t>
    </dgm:pt>
    <dgm:pt modelId="{4CE42A49-FEF6-1441-9823-141218E3C5EC}">
      <dgm:prSet custT="1"/>
      <dgm:spPr/>
      <dgm:t>
        <a:bodyPr/>
        <a:lstStyle/>
        <a:p>
          <a:pPr rtl="0"/>
          <a:r>
            <a:rPr lang="en-US" sz="2400" b="1" i="0" baseline="0" dirty="0">
              <a:solidFill>
                <a:schemeClr val="bg1"/>
              </a:solidFill>
              <a:latin typeface="Arial Bold" charset="0"/>
              <a:ea typeface="Arial Bold" charset="0"/>
              <a:cs typeface="Arial Bold" charset="0"/>
            </a:rPr>
            <a:t>2.        Collect Information</a:t>
          </a:r>
          <a:endParaRPr lang="en-US" sz="2400" b="1" i="0" dirty="0">
            <a:solidFill>
              <a:schemeClr val="bg1"/>
            </a:solidFill>
            <a:latin typeface="Arial Bold" charset="0"/>
            <a:ea typeface="Arial Bold" charset="0"/>
            <a:cs typeface="Arial Bold" charset="0"/>
          </a:endParaRPr>
        </a:p>
      </dgm:t>
    </dgm:pt>
    <dgm:pt modelId="{BF056048-D7A4-5B43-8A1D-D8AF8338082F}" type="parTrans" cxnId="{5D654E2B-2EC2-D447-862E-FBFBDA4AEA72}">
      <dgm:prSet/>
      <dgm:spPr/>
      <dgm:t>
        <a:bodyPr/>
        <a:lstStyle/>
        <a:p>
          <a:endParaRPr lang="en-US" sz="2000"/>
        </a:p>
      </dgm:t>
    </dgm:pt>
    <dgm:pt modelId="{537B8743-FD35-AB41-806A-B21BA20FDC72}" type="sibTrans" cxnId="{5D654E2B-2EC2-D447-862E-FBFBDA4AEA72}">
      <dgm:prSet custT="1"/>
      <dgm:spPr/>
      <dgm:t>
        <a:bodyPr/>
        <a:lstStyle/>
        <a:p>
          <a:endParaRPr lang="en-US" sz="2000"/>
        </a:p>
      </dgm:t>
    </dgm:pt>
    <dgm:pt modelId="{4D690879-35B7-114A-AEF1-36E2F9FF19FD}">
      <dgm:prSet custT="1"/>
      <dgm:spPr/>
      <dgm:t>
        <a:bodyPr/>
        <a:lstStyle/>
        <a:p>
          <a:pPr rtl="0"/>
          <a:r>
            <a:rPr lang="en-US" sz="2400" b="1" i="0" baseline="0" dirty="0">
              <a:solidFill>
                <a:schemeClr val="bg1"/>
              </a:solidFill>
              <a:latin typeface="Arial Bold" charset="0"/>
              <a:ea typeface="Arial Bold" charset="0"/>
              <a:cs typeface="Arial Bold" charset="0"/>
            </a:rPr>
            <a:t>3. Determine Root Cause</a:t>
          </a:r>
          <a:endParaRPr lang="en-US" sz="2400" b="1" i="0" dirty="0">
            <a:solidFill>
              <a:schemeClr val="bg1"/>
            </a:solidFill>
            <a:latin typeface="Arial Bold" charset="0"/>
            <a:ea typeface="Arial Bold" charset="0"/>
            <a:cs typeface="Arial Bold" charset="0"/>
          </a:endParaRPr>
        </a:p>
      </dgm:t>
    </dgm:pt>
    <dgm:pt modelId="{67E48C8F-0D18-EB49-B8DF-84D9D2402C42}" type="parTrans" cxnId="{FF0B3823-F204-BB46-A821-B1E3D609866E}">
      <dgm:prSet/>
      <dgm:spPr/>
      <dgm:t>
        <a:bodyPr/>
        <a:lstStyle/>
        <a:p>
          <a:endParaRPr lang="en-US" sz="2000"/>
        </a:p>
      </dgm:t>
    </dgm:pt>
    <dgm:pt modelId="{DEAB626A-075F-224A-8BF0-71D37C4CF491}" type="sibTrans" cxnId="{FF0B3823-F204-BB46-A821-B1E3D609866E}">
      <dgm:prSet custT="1"/>
      <dgm:spPr/>
      <dgm:t>
        <a:bodyPr/>
        <a:lstStyle/>
        <a:p>
          <a:endParaRPr lang="en-US" sz="2000"/>
        </a:p>
      </dgm:t>
    </dgm:pt>
    <dgm:pt modelId="{ED942BA0-5B8D-FA4A-BDCC-1CE72E1FBD85}">
      <dgm:prSet custT="1"/>
      <dgm:spPr/>
      <dgm:t>
        <a:bodyPr/>
        <a:lstStyle/>
        <a:p>
          <a:pPr rtl="0"/>
          <a:r>
            <a:rPr lang="en-US" sz="2400" b="1" i="0" baseline="0" dirty="0">
              <a:solidFill>
                <a:schemeClr val="bg1"/>
              </a:solidFill>
              <a:latin typeface="Arial Bold" charset="0"/>
              <a:ea typeface="Arial Bold" charset="0"/>
              <a:cs typeface="Arial Bold" charset="0"/>
            </a:rPr>
            <a:t>4. Implement Corrective Actions</a:t>
          </a:r>
          <a:endParaRPr lang="en-US" sz="2400" b="1" i="0" dirty="0">
            <a:solidFill>
              <a:schemeClr val="bg1"/>
            </a:solidFill>
            <a:latin typeface="Arial Bold" charset="0"/>
            <a:ea typeface="Arial Bold" charset="0"/>
            <a:cs typeface="Arial Bold" charset="0"/>
          </a:endParaRPr>
        </a:p>
      </dgm:t>
    </dgm:pt>
    <dgm:pt modelId="{B3D79909-7C9D-574D-A1CC-B3DF56CE44CD}" type="parTrans" cxnId="{88F7D7DE-77D4-ED48-A57B-1E04145438E4}">
      <dgm:prSet/>
      <dgm:spPr/>
      <dgm:t>
        <a:bodyPr/>
        <a:lstStyle/>
        <a:p>
          <a:endParaRPr lang="en-US" sz="2000"/>
        </a:p>
      </dgm:t>
    </dgm:pt>
    <dgm:pt modelId="{B1B49AE1-26CE-8645-BFA6-F99B2DB0FA9F}" type="sibTrans" cxnId="{88F7D7DE-77D4-ED48-A57B-1E04145438E4}">
      <dgm:prSet/>
      <dgm:spPr/>
      <dgm:t>
        <a:bodyPr/>
        <a:lstStyle/>
        <a:p>
          <a:endParaRPr lang="en-US" sz="2000"/>
        </a:p>
      </dgm:t>
    </dgm:pt>
    <dgm:pt modelId="{AE57832C-B119-A344-B40B-D54944396936}" type="pres">
      <dgm:prSet presAssocID="{53A79CAA-F1A7-7149-BF71-B69CE0D34C85}" presName="rootnode" presStyleCnt="0">
        <dgm:presLayoutVars>
          <dgm:chMax/>
          <dgm:chPref/>
          <dgm:dir/>
          <dgm:animLvl val="lvl"/>
        </dgm:presLayoutVars>
      </dgm:prSet>
      <dgm:spPr/>
      <dgm:t>
        <a:bodyPr/>
        <a:lstStyle/>
        <a:p>
          <a:endParaRPr lang="en-US"/>
        </a:p>
      </dgm:t>
    </dgm:pt>
    <dgm:pt modelId="{AD0D542C-FE6A-2E46-BC56-6CD2D90FB310}" type="pres">
      <dgm:prSet presAssocID="{94658697-44DA-1B43-9DE9-3944CDC81EE1}" presName="composite" presStyleCnt="0"/>
      <dgm:spPr/>
    </dgm:pt>
    <dgm:pt modelId="{0BBF3D6F-3393-2E49-BF30-5302C6542B80}" type="pres">
      <dgm:prSet presAssocID="{94658697-44DA-1B43-9DE9-3944CDC81EE1}" presName="LShape" presStyleLbl="alignNode1" presStyleIdx="0" presStyleCnt="7"/>
      <dgm:spPr/>
    </dgm:pt>
    <dgm:pt modelId="{0F9A3304-5845-D94D-8491-EC354B8948C0}" type="pres">
      <dgm:prSet presAssocID="{94658697-44DA-1B43-9DE9-3944CDC81EE1}" presName="ParentText" presStyleLbl="revTx" presStyleIdx="0" presStyleCnt="4">
        <dgm:presLayoutVars>
          <dgm:chMax val="0"/>
          <dgm:chPref val="0"/>
          <dgm:bulletEnabled val="1"/>
        </dgm:presLayoutVars>
      </dgm:prSet>
      <dgm:spPr/>
      <dgm:t>
        <a:bodyPr/>
        <a:lstStyle/>
        <a:p>
          <a:endParaRPr lang="en-US"/>
        </a:p>
      </dgm:t>
    </dgm:pt>
    <dgm:pt modelId="{DBFA4936-EDFE-BF4E-A2E7-8E94DCD16F4E}" type="pres">
      <dgm:prSet presAssocID="{94658697-44DA-1B43-9DE9-3944CDC81EE1}" presName="Triangle" presStyleLbl="alignNode1" presStyleIdx="1" presStyleCnt="7"/>
      <dgm:spPr/>
    </dgm:pt>
    <dgm:pt modelId="{A8CDF544-35D8-1343-897B-D7746F0EF5C8}" type="pres">
      <dgm:prSet presAssocID="{7BDE2E63-E5FA-BF4E-AB1F-32024F5B5725}" presName="sibTrans" presStyleCnt="0"/>
      <dgm:spPr/>
    </dgm:pt>
    <dgm:pt modelId="{436648BE-BC7D-3E49-9F86-52E28385159A}" type="pres">
      <dgm:prSet presAssocID="{7BDE2E63-E5FA-BF4E-AB1F-32024F5B5725}" presName="space" presStyleCnt="0"/>
      <dgm:spPr/>
    </dgm:pt>
    <dgm:pt modelId="{C2116BA6-F51B-C548-AE02-E942E9F9B95B}" type="pres">
      <dgm:prSet presAssocID="{4CE42A49-FEF6-1441-9823-141218E3C5EC}" presName="composite" presStyleCnt="0"/>
      <dgm:spPr/>
    </dgm:pt>
    <dgm:pt modelId="{F8396282-01A1-674F-A2E2-47EBAFD07B27}" type="pres">
      <dgm:prSet presAssocID="{4CE42A49-FEF6-1441-9823-141218E3C5EC}" presName="LShape" presStyleLbl="alignNode1" presStyleIdx="2" presStyleCnt="7"/>
      <dgm:spPr/>
    </dgm:pt>
    <dgm:pt modelId="{05C71E72-86CD-BC4E-9003-EFB38A3C599B}" type="pres">
      <dgm:prSet presAssocID="{4CE42A49-FEF6-1441-9823-141218E3C5EC}" presName="ParentText" presStyleLbl="revTx" presStyleIdx="1" presStyleCnt="4" custScaleX="113170" custLinFactNeighborX="10371" custLinFactNeighborY="-5548">
        <dgm:presLayoutVars>
          <dgm:chMax val="0"/>
          <dgm:chPref val="0"/>
          <dgm:bulletEnabled val="1"/>
        </dgm:presLayoutVars>
      </dgm:prSet>
      <dgm:spPr/>
      <dgm:t>
        <a:bodyPr/>
        <a:lstStyle/>
        <a:p>
          <a:endParaRPr lang="en-US"/>
        </a:p>
      </dgm:t>
    </dgm:pt>
    <dgm:pt modelId="{D6FC7EED-9A1F-6E43-BAF9-EB17B6F3F3CF}" type="pres">
      <dgm:prSet presAssocID="{4CE42A49-FEF6-1441-9823-141218E3C5EC}" presName="Triangle" presStyleLbl="alignNode1" presStyleIdx="3" presStyleCnt="7"/>
      <dgm:spPr/>
    </dgm:pt>
    <dgm:pt modelId="{9E58B7F5-D342-0F46-B748-CDF1EEBD2240}" type="pres">
      <dgm:prSet presAssocID="{537B8743-FD35-AB41-806A-B21BA20FDC72}" presName="sibTrans" presStyleCnt="0"/>
      <dgm:spPr/>
    </dgm:pt>
    <dgm:pt modelId="{5DF30E85-956B-DF46-B61B-EF38F2F1C3B8}" type="pres">
      <dgm:prSet presAssocID="{537B8743-FD35-AB41-806A-B21BA20FDC72}" presName="space" presStyleCnt="0"/>
      <dgm:spPr/>
    </dgm:pt>
    <dgm:pt modelId="{540A8A96-76A3-BE42-A99C-057F6CA13A40}" type="pres">
      <dgm:prSet presAssocID="{4D690879-35B7-114A-AEF1-36E2F9FF19FD}" presName="composite" presStyleCnt="0"/>
      <dgm:spPr/>
    </dgm:pt>
    <dgm:pt modelId="{607E8EE1-670D-C14A-99CC-F6D085DA7593}" type="pres">
      <dgm:prSet presAssocID="{4D690879-35B7-114A-AEF1-36E2F9FF19FD}" presName="LShape" presStyleLbl="alignNode1" presStyleIdx="4" presStyleCnt="7"/>
      <dgm:spPr/>
      <dgm:extLst>
        <a:ext uri="{E40237B7-FDA0-4F09-8148-C483321AD2D9}">
          <dgm14:cNvPr xmlns:dgm14="http://schemas.microsoft.com/office/drawing/2010/diagram" id="0" name="" descr="Four L-shaped boxes are shown, each slighlty higher than its predecessor, to illustrate steps needed. " title="Smart Art graphic that shows progression"/>
        </a:ext>
      </dgm:extLst>
    </dgm:pt>
    <dgm:pt modelId="{1BBADFD5-BE0A-6241-9C88-23B959B85455}" type="pres">
      <dgm:prSet presAssocID="{4D690879-35B7-114A-AEF1-36E2F9FF19FD}" presName="ParentText" presStyleLbl="revTx" presStyleIdx="2" presStyleCnt="4">
        <dgm:presLayoutVars>
          <dgm:chMax val="0"/>
          <dgm:chPref val="0"/>
          <dgm:bulletEnabled val="1"/>
        </dgm:presLayoutVars>
      </dgm:prSet>
      <dgm:spPr/>
      <dgm:t>
        <a:bodyPr/>
        <a:lstStyle/>
        <a:p>
          <a:endParaRPr lang="en-US"/>
        </a:p>
      </dgm:t>
    </dgm:pt>
    <dgm:pt modelId="{EE5E6B95-3F32-F942-84A1-86D20C539AB1}" type="pres">
      <dgm:prSet presAssocID="{4D690879-35B7-114A-AEF1-36E2F9FF19FD}" presName="Triangle" presStyleLbl="alignNode1" presStyleIdx="5" presStyleCnt="7"/>
      <dgm:spPr/>
    </dgm:pt>
    <dgm:pt modelId="{15D33C66-111F-274F-9C9C-B56A1170371E}" type="pres">
      <dgm:prSet presAssocID="{DEAB626A-075F-224A-8BF0-71D37C4CF491}" presName="sibTrans" presStyleCnt="0"/>
      <dgm:spPr/>
    </dgm:pt>
    <dgm:pt modelId="{CEE30AD8-456A-0046-8C39-1CCA123C392B}" type="pres">
      <dgm:prSet presAssocID="{DEAB626A-075F-224A-8BF0-71D37C4CF491}" presName="space" presStyleCnt="0"/>
      <dgm:spPr/>
    </dgm:pt>
    <dgm:pt modelId="{127695C7-CDC1-F447-A890-1727B503F5B8}" type="pres">
      <dgm:prSet presAssocID="{ED942BA0-5B8D-FA4A-BDCC-1CE72E1FBD85}" presName="composite" presStyleCnt="0"/>
      <dgm:spPr/>
    </dgm:pt>
    <dgm:pt modelId="{9138618F-C083-854D-BD76-2BEE7E2367C2}" type="pres">
      <dgm:prSet presAssocID="{ED942BA0-5B8D-FA4A-BDCC-1CE72E1FBD85}" presName="LShape" presStyleLbl="alignNode1" presStyleIdx="6" presStyleCnt="7"/>
      <dgm:spPr/>
    </dgm:pt>
    <dgm:pt modelId="{F6361594-1E62-B145-9A44-A3987492362C}" type="pres">
      <dgm:prSet presAssocID="{ED942BA0-5B8D-FA4A-BDCC-1CE72E1FBD85}" presName="ParentText" presStyleLbl="revTx" presStyleIdx="3" presStyleCnt="4">
        <dgm:presLayoutVars>
          <dgm:chMax val="0"/>
          <dgm:chPref val="0"/>
          <dgm:bulletEnabled val="1"/>
        </dgm:presLayoutVars>
      </dgm:prSet>
      <dgm:spPr/>
      <dgm:t>
        <a:bodyPr/>
        <a:lstStyle/>
        <a:p>
          <a:endParaRPr lang="en-US"/>
        </a:p>
      </dgm:t>
    </dgm:pt>
  </dgm:ptLst>
  <dgm:cxnLst>
    <dgm:cxn modelId="{9DA5B8F4-69AB-425A-B2FB-577EA37AEEFD}" type="presOf" srcId="{4CE42A49-FEF6-1441-9823-141218E3C5EC}" destId="{05C71E72-86CD-BC4E-9003-EFB38A3C599B}" srcOrd="0" destOrd="0" presId="urn:microsoft.com/office/officeart/2009/3/layout/StepUpProcess"/>
    <dgm:cxn modelId="{179AE683-4B02-1D4E-B60F-10467B409549}" srcId="{53A79CAA-F1A7-7149-BF71-B69CE0D34C85}" destId="{94658697-44DA-1B43-9DE9-3944CDC81EE1}" srcOrd="0" destOrd="0" parTransId="{6669F36C-08CF-AE4D-82F4-711787999D6C}" sibTransId="{7BDE2E63-E5FA-BF4E-AB1F-32024F5B5725}"/>
    <dgm:cxn modelId="{5D654E2B-2EC2-D447-862E-FBFBDA4AEA72}" srcId="{53A79CAA-F1A7-7149-BF71-B69CE0D34C85}" destId="{4CE42A49-FEF6-1441-9823-141218E3C5EC}" srcOrd="1" destOrd="0" parTransId="{BF056048-D7A4-5B43-8A1D-D8AF8338082F}" sibTransId="{537B8743-FD35-AB41-806A-B21BA20FDC72}"/>
    <dgm:cxn modelId="{931F060A-D546-4D1C-A15E-65D368EDBBEE}" type="presOf" srcId="{94658697-44DA-1B43-9DE9-3944CDC81EE1}" destId="{0F9A3304-5845-D94D-8491-EC354B8948C0}" srcOrd="0" destOrd="0" presId="urn:microsoft.com/office/officeart/2009/3/layout/StepUpProcess"/>
    <dgm:cxn modelId="{B0833E59-42D1-4F46-9C22-DE5C87881175}" type="presOf" srcId="{53A79CAA-F1A7-7149-BF71-B69CE0D34C85}" destId="{AE57832C-B119-A344-B40B-D54944396936}" srcOrd="0" destOrd="0" presId="urn:microsoft.com/office/officeart/2009/3/layout/StepUpProcess"/>
    <dgm:cxn modelId="{2930ECA7-5CDD-4758-8EAA-A6968C508D10}" type="presOf" srcId="{4D690879-35B7-114A-AEF1-36E2F9FF19FD}" destId="{1BBADFD5-BE0A-6241-9C88-23B959B85455}" srcOrd="0" destOrd="0" presId="urn:microsoft.com/office/officeart/2009/3/layout/StepUpProcess"/>
    <dgm:cxn modelId="{FF0B3823-F204-BB46-A821-B1E3D609866E}" srcId="{53A79CAA-F1A7-7149-BF71-B69CE0D34C85}" destId="{4D690879-35B7-114A-AEF1-36E2F9FF19FD}" srcOrd="2" destOrd="0" parTransId="{67E48C8F-0D18-EB49-B8DF-84D9D2402C42}" sibTransId="{DEAB626A-075F-224A-8BF0-71D37C4CF491}"/>
    <dgm:cxn modelId="{88F7D7DE-77D4-ED48-A57B-1E04145438E4}" srcId="{53A79CAA-F1A7-7149-BF71-B69CE0D34C85}" destId="{ED942BA0-5B8D-FA4A-BDCC-1CE72E1FBD85}" srcOrd="3" destOrd="0" parTransId="{B3D79909-7C9D-574D-A1CC-B3DF56CE44CD}" sibTransId="{B1B49AE1-26CE-8645-BFA6-F99B2DB0FA9F}"/>
    <dgm:cxn modelId="{7DB96BA6-BEEC-4D0D-AFFE-E92014408581}" type="presOf" srcId="{ED942BA0-5B8D-FA4A-BDCC-1CE72E1FBD85}" destId="{F6361594-1E62-B145-9A44-A3987492362C}" srcOrd="0" destOrd="0" presId="urn:microsoft.com/office/officeart/2009/3/layout/StepUpProcess"/>
    <dgm:cxn modelId="{57266426-5948-499F-AAFF-23748BA7AA62}" type="presParOf" srcId="{AE57832C-B119-A344-B40B-D54944396936}" destId="{AD0D542C-FE6A-2E46-BC56-6CD2D90FB310}" srcOrd="0" destOrd="0" presId="urn:microsoft.com/office/officeart/2009/3/layout/StepUpProcess"/>
    <dgm:cxn modelId="{4A5CC1E2-C7EE-47B7-B9E8-B1621550C87B}" type="presParOf" srcId="{AD0D542C-FE6A-2E46-BC56-6CD2D90FB310}" destId="{0BBF3D6F-3393-2E49-BF30-5302C6542B80}" srcOrd="0" destOrd="0" presId="urn:microsoft.com/office/officeart/2009/3/layout/StepUpProcess"/>
    <dgm:cxn modelId="{DE1D3916-427B-47BD-9E63-33545E302561}" type="presParOf" srcId="{AD0D542C-FE6A-2E46-BC56-6CD2D90FB310}" destId="{0F9A3304-5845-D94D-8491-EC354B8948C0}" srcOrd="1" destOrd="0" presId="urn:microsoft.com/office/officeart/2009/3/layout/StepUpProcess"/>
    <dgm:cxn modelId="{62E02FCF-EE93-4659-AFEC-CB5BA0916C46}" type="presParOf" srcId="{AD0D542C-FE6A-2E46-BC56-6CD2D90FB310}" destId="{DBFA4936-EDFE-BF4E-A2E7-8E94DCD16F4E}" srcOrd="2" destOrd="0" presId="urn:microsoft.com/office/officeart/2009/3/layout/StepUpProcess"/>
    <dgm:cxn modelId="{71C0DBBA-86BF-4E5F-8292-BA34E0080D94}" type="presParOf" srcId="{AE57832C-B119-A344-B40B-D54944396936}" destId="{A8CDF544-35D8-1343-897B-D7746F0EF5C8}" srcOrd="1" destOrd="0" presId="urn:microsoft.com/office/officeart/2009/3/layout/StepUpProcess"/>
    <dgm:cxn modelId="{F32B605C-BAB0-4EDB-B9DD-D7E4D0687ADD}" type="presParOf" srcId="{A8CDF544-35D8-1343-897B-D7746F0EF5C8}" destId="{436648BE-BC7D-3E49-9F86-52E28385159A}" srcOrd="0" destOrd="0" presId="urn:microsoft.com/office/officeart/2009/3/layout/StepUpProcess"/>
    <dgm:cxn modelId="{E10EAAEA-C589-478A-9FF9-819BF3353743}" type="presParOf" srcId="{AE57832C-B119-A344-B40B-D54944396936}" destId="{C2116BA6-F51B-C548-AE02-E942E9F9B95B}" srcOrd="2" destOrd="0" presId="urn:microsoft.com/office/officeart/2009/3/layout/StepUpProcess"/>
    <dgm:cxn modelId="{CA3EAED3-84DB-411A-A1C8-F3A2094F9270}" type="presParOf" srcId="{C2116BA6-F51B-C548-AE02-E942E9F9B95B}" destId="{F8396282-01A1-674F-A2E2-47EBAFD07B27}" srcOrd="0" destOrd="0" presId="urn:microsoft.com/office/officeart/2009/3/layout/StepUpProcess"/>
    <dgm:cxn modelId="{FB41F3DE-438C-4726-8D41-A4D8E7E4E2E5}" type="presParOf" srcId="{C2116BA6-F51B-C548-AE02-E942E9F9B95B}" destId="{05C71E72-86CD-BC4E-9003-EFB38A3C599B}" srcOrd="1" destOrd="0" presId="urn:microsoft.com/office/officeart/2009/3/layout/StepUpProcess"/>
    <dgm:cxn modelId="{893697F5-4641-4BEA-87EF-E7DC3DB6B869}" type="presParOf" srcId="{C2116BA6-F51B-C548-AE02-E942E9F9B95B}" destId="{D6FC7EED-9A1F-6E43-BAF9-EB17B6F3F3CF}" srcOrd="2" destOrd="0" presId="urn:microsoft.com/office/officeart/2009/3/layout/StepUpProcess"/>
    <dgm:cxn modelId="{7E9667A7-9C58-43B1-A5A6-799BFFF73920}" type="presParOf" srcId="{AE57832C-B119-A344-B40B-D54944396936}" destId="{9E58B7F5-D342-0F46-B748-CDF1EEBD2240}" srcOrd="3" destOrd="0" presId="urn:microsoft.com/office/officeart/2009/3/layout/StepUpProcess"/>
    <dgm:cxn modelId="{BB9683F5-EAC6-485F-A853-9961BB92AC41}" type="presParOf" srcId="{9E58B7F5-D342-0F46-B748-CDF1EEBD2240}" destId="{5DF30E85-956B-DF46-B61B-EF38F2F1C3B8}" srcOrd="0" destOrd="0" presId="urn:microsoft.com/office/officeart/2009/3/layout/StepUpProcess"/>
    <dgm:cxn modelId="{96753B4C-51AF-4D41-8C9E-2F739F5C42B5}" type="presParOf" srcId="{AE57832C-B119-A344-B40B-D54944396936}" destId="{540A8A96-76A3-BE42-A99C-057F6CA13A40}" srcOrd="4" destOrd="0" presId="urn:microsoft.com/office/officeart/2009/3/layout/StepUpProcess"/>
    <dgm:cxn modelId="{36CD430A-B491-4360-B299-414355EBA17C}" type="presParOf" srcId="{540A8A96-76A3-BE42-A99C-057F6CA13A40}" destId="{607E8EE1-670D-C14A-99CC-F6D085DA7593}" srcOrd="0" destOrd="0" presId="urn:microsoft.com/office/officeart/2009/3/layout/StepUpProcess"/>
    <dgm:cxn modelId="{52EFF812-5C35-4874-ACA0-0D8CF981180B}" type="presParOf" srcId="{540A8A96-76A3-BE42-A99C-057F6CA13A40}" destId="{1BBADFD5-BE0A-6241-9C88-23B959B85455}" srcOrd="1" destOrd="0" presId="urn:microsoft.com/office/officeart/2009/3/layout/StepUpProcess"/>
    <dgm:cxn modelId="{906EB940-C07F-4388-808F-F8A0632F228E}" type="presParOf" srcId="{540A8A96-76A3-BE42-A99C-057F6CA13A40}" destId="{EE5E6B95-3F32-F942-84A1-86D20C539AB1}" srcOrd="2" destOrd="0" presId="urn:microsoft.com/office/officeart/2009/3/layout/StepUpProcess"/>
    <dgm:cxn modelId="{7A891350-5DB8-432A-B7D2-A4C55585DE2D}" type="presParOf" srcId="{AE57832C-B119-A344-B40B-D54944396936}" destId="{15D33C66-111F-274F-9C9C-B56A1170371E}" srcOrd="5" destOrd="0" presId="urn:microsoft.com/office/officeart/2009/3/layout/StepUpProcess"/>
    <dgm:cxn modelId="{08155E35-319D-41B5-9BC2-BB24D8F04FD3}" type="presParOf" srcId="{15D33C66-111F-274F-9C9C-B56A1170371E}" destId="{CEE30AD8-456A-0046-8C39-1CCA123C392B}" srcOrd="0" destOrd="0" presId="urn:microsoft.com/office/officeart/2009/3/layout/StepUpProcess"/>
    <dgm:cxn modelId="{47139ACB-D357-49C0-AC3E-D8F791724516}" type="presParOf" srcId="{AE57832C-B119-A344-B40B-D54944396936}" destId="{127695C7-CDC1-F447-A890-1727B503F5B8}" srcOrd="6" destOrd="0" presId="urn:microsoft.com/office/officeart/2009/3/layout/StepUpProcess"/>
    <dgm:cxn modelId="{BC2B6CF7-FFF4-46ED-8977-A0C755D48885}" type="presParOf" srcId="{127695C7-CDC1-F447-A890-1727B503F5B8}" destId="{9138618F-C083-854D-BD76-2BEE7E2367C2}" srcOrd="0" destOrd="0" presId="urn:microsoft.com/office/officeart/2009/3/layout/StepUpProcess"/>
    <dgm:cxn modelId="{8929AD62-A9B1-4162-A1D0-B47FB7BD1B5D}" type="presParOf" srcId="{127695C7-CDC1-F447-A890-1727B503F5B8}" destId="{F6361594-1E62-B145-9A44-A3987492362C}"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99671-E757-C345-9161-D26BDD5777FD}">
      <dsp:nvSpPr>
        <dsp:cNvPr id="0" name=""/>
        <dsp:cNvSpPr/>
      </dsp:nvSpPr>
      <dsp:spPr>
        <a:xfrm>
          <a:off x="0" y="65081"/>
          <a:ext cx="7885647" cy="538200"/>
        </a:xfrm>
        <a:prstGeom prst="roundRect">
          <a:avLst/>
        </a:prstGeom>
        <a:solidFill>
          <a:schemeClr val="accent3">
            <a:shade val="8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i="0" kern="1200" baseline="0" dirty="0">
              <a:solidFill>
                <a:sysClr val="windowText" lastClr="000000"/>
              </a:solidFill>
            </a:rPr>
            <a:t>Prevent injuries &amp; Illnesses</a:t>
          </a:r>
          <a:endParaRPr lang="en-US" sz="2300" b="1" kern="1200" dirty="0">
            <a:solidFill>
              <a:sysClr val="windowText" lastClr="000000"/>
            </a:solidFill>
          </a:endParaRPr>
        </a:p>
      </dsp:txBody>
      <dsp:txXfrm>
        <a:off x="26273" y="91354"/>
        <a:ext cx="7833101" cy="485654"/>
      </dsp:txXfrm>
    </dsp:sp>
    <dsp:sp modelId="{31C4E5AD-C8D3-AF49-B5DE-0B2C3D05D3D5}">
      <dsp:nvSpPr>
        <dsp:cNvPr id="0" name=""/>
        <dsp:cNvSpPr/>
      </dsp:nvSpPr>
      <dsp:spPr>
        <a:xfrm>
          <a:off x="0" y="669521"/>
          <a:ext cx="7885647" cy="538200"/>
        </a:xfrm>
        <a:prstGeom prst="roundRect">
          <a:avLst/>
        </a:prstGeom>
        <a:solidFill>
          <a:schemeClr val="accent3">
            <a:shade val="80000"/>
            <a:hueOff val="0"/>
            <a:satOff val="0"/>
            <a:lumOff val="3182"/>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i="0" kern="1200" baseline="0" dirty="0">
              <a:solidFill>
                <a:sysClr val="windowText" lastClr="000000"/>
              </a:solidFill>
            </a:rPr>
            <a:t>Save Lives</a:t>
          </a:r>
          <a:endParaRPr lang="en-US" sz="2300" b="1" kern="1200" dirty="0">
            <a:solidFill>
              <a:sysClr val="windowText" lastClr="000000"/>
            </a:solidFill>
          </a:endParaRPr>
        </a:p>
      </dsp:txBody>
      <dsp:txXfrm>
        <a:off x="26273" y="695794"/>
        <a:ext cx="7833101" cy="485654"/>
      </dsp:txXfrm>
    </dsp:sp>
    <dsp:sp modelId="{C23075EE-A2A2-8B4D-93EA-CCE35EE61F67}">
      <dsp:nvSpPr>
        <dsp:cNvPr id="0" name=""/>
        <dsp:cNvSpPr/>
      </dsp:nvSpPr>
      <dsp:spPr>
        <a:xfrm>
          <a:off x="0" y="1273961"/>
          <a:ext cx="7885647" cy="538200"/>
        </a:xfrm>
        <a:prstGeom prst="roundRect">
          <a:avLst/>
        </a:prstGeom>
        <a:solidFill>
          <a:schemeClr val="accent3">
            <a:shade val="80000"/>
            <a:hueOff val="0"/>
            <a:satOff val="0"/>
            <a:lumOff val="6364"/>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i="0" kern="1200" baseline="0" dirty="0">
              <a:solidFill>
                <a:sysClr val="windowText" lastClr="000000"/>
              </a:solidFill>
            </a:rPr>
            <a:t>Save money</a:t>
          </a:r>
          <a:endParaRPr lang="en-US" sz="2300" b="1" kern="1200" dirty="0">
            <a:solidFill>
              <a:sysClr val="windowText" lastClr="000000"/>
            </a:solidFill>
          </a:endParaRPr>
        </a:p>
      </dsp:txBody>
      <dsp:txXfrm>
        <a:off x="26273" y="1300234"/>
        <a:ext cx="7833101" cy="485654"/>
      </dsp:txXfrm>
    </dsp:sp>
    <dsp:sp modelId="{9EF5F492-E312-B64B-A9DA-088EF9E38BF7}">
      <dsp:nvSpPr>
        <dsp:cNvPr id="0" name=""/>
        <dsp:cNvSpPr/>
      </dsp:nvSpPr>
      <dsp:spPr>
        <a:xfrm>
          <a:off x="0" y="1878402"/>
          <a:ext cx="7885647" cy="538200"/>
        </a:xfrm>
        <a:prstGeom prst="roundRect">
          <a:avLst/>
        </a:prstGeom>
        <a:solidFill>
          <a:schemeClr val="accent3">
            <a:shade val="80000"/>
            <a:hueOff val="0"/>
            <a:satOff val="0"/>
            <a:lumOff val="9546"/>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i="0" kern="1200" baseline="0" dirty="0">
              <a:solidFill>
                <a:sysClr val="windowText" lastClr="000000"/>
              </a:solidFill>
            </a:rPr>
            <a:t>Demonstrate commitment to </a:t>
          </a:r>
          <a:endParaRPr lang="en-US" sz="2300" b="1" kern="1200" dirty="0">
            <a:solidFill>
              <a:sysClr val="windowText" lastClr="000000"/>
            </a:solidFill>
          </a:endParaRPr>
        </a:p>
      </dsp:txBody>
      <dsp:txXfrm>
        <a:off x="26273" y="1904675"/>
        <a:ext cx="7833101" cy="485654"/>
      </dsp:txXfrm>
    </dsp:sp>
    <dsp:sp modelId="{BBD400C6-07FB-364C-89E4-BA7E94353B75}">
      <dsp:nvSpPr>
        <dsp:cNvPr id="0" name=""/>
        <dsp:cNvSpPr/>
      </dsp:nvSpPr>
      <dsp:spPr>
        <a:xfrm>
          <a:off x="0" y="2482842"/>
          <a:ext cx="7885647" cy="538200"/>
        </a:xfrm>
        <a:prstGeom prst="roundRect">
          <a:avLst/>
        </a:prstGeom>
        <a:solidFill>
          <a:schemeClr val="accent3">
            <a:shade val="80000"/>
            <a:hueOff val="0"/>
            <a:satOff val="0"/>
            <a:lumOff val="12728"/>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i="0" kern="1200" baseline="0" dirty="0">
              <a:solidFill>
                <a:sysClr val="windowText" lastClr="000000"/>
              </a:solidFill>
            </a:rPr>
            <a:t>Health &amp; safety</a:t>
          </a:r>
          <a:endParaRPr lang="en-US" sz="2300" b="1" kern="1200" dirty="0">
            <a:solidFill>
              <a:sysClr val="windowText" lastClr="000000"/>
            </a:solidFill>
          </a:endParaRPr>
        </a:p>
      </dsp:txBody>
      <dsp:txXfrm>
        <a:off x="26273" y="2509115"/>
        <a:ext cx="7833101" cy="485654"/>
      </dsp:txXfrm>
    </dsp:sp>
    <dsp:sp modelId="{EDD44D47-BBF3-044C-8DBF-866600747249}">
      <dsp:nvSpPr>
        <dsp:cNvPr id="0" name=""/>
        <dsp:cNvSpPr/>
      </dsp:nvSpPr>
      <dsp:spPr>
        <a:xfrm>
          <a:off x="0" y="3087282"/>
          <a:ext cx="7885647" cy="538200"/>
        </a:xfrm>
        <a:prstGeom prst="roundRect">
          <a:avLst/>
        </a:prstGeom>
        <a:solidFill>
          <a:schemeClr val="accent3">
            <a:shade val="80000"/>
            <a:hueOff val="0"/>
            <a:satOff val="0"/>
            <a:lumOff val="1591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i="0" kern="1200" baseline="0" dirty="0">
              <a:solidFill>
                <a:sysClr val="windowText" lastClr="000000"/>
              </a:solidFill>
            </a:rPr>
            <a:t>Promote positive workplace morale</a:t>
          </a:r>
          <a:endParaRPr lang="en-US" sz="2300" b="1" kern="1200" dirty="0">
            <a:solidFill>
              <a:sysClr val="windowText" lastClr="000000"/>
            </a:solidFill>
          </a:endParaRPr>
        </a:p>
      </dsp:txBody>
      <dsp:txXfrm>
        <a:off x="26273" y="3113555"/>
        <a:ext cx="7833101" cy="485654"/>
      </dsp:txXfrm>
    </dsp:sp>
    <dsp:sp modelId="{31B056BE-BC54-E141-BE88-867FBAC4B626}">
      <dsp:nvSpPr>
        <dsp:cNvPr id="0" name=""/>
        <dsp:cNvSpPr/>
      </dsp:nvSpPr>
      <dsp:spPr>
        <a:xfrm>
          <a:off x="0" y="3691722"/>
          <a:ext cx="7885647" cy="538200"/>
        </a:xfrm>
        <a:prstGeom prst="roundRect">
          <a:avLst/>
        </a:prstGeom>
        <a:solidFill>
          <a:schemeClr val="accent3">
            <a:shade val="80000"/>
            <a:hueOff val="0"/>
            <a:satOff val="0"/>
            <a:lumOff val="19092"/>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i="0" kern="1200" baseline="0" dirty="0">
              <a:solidFill>
                <a:sysClr val="windowText" lastClr="000000"/>
              </a:solidFill>
            </a:rPr>
            <a:t>Improve management</a:t>
          </a:r>
          <a:endParaRPr lang="en-US" sz="2300" b="1" kern="1200" dirty="0">
            <a:solidFill>
              <a:sysClr val="windowText" lastClr="000000"/>
            </a:solidFill>
          </a:endParaRPr>
        </a:p>
      </dsp:txBody>
      <dsp:txXfrm>
        <a:off x="26273" y="3717995"/>
        <a:ext cx="7833101" cy="4856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4E620-9161-DC4F-8C7B-3214AFD95CC1}">
      <dsp:nvSpPr>
        <dsp:cNvPr id="0" name=""/>
        <dsp:cNvSpPr/>
      </dsp:nvSpPr>
      <dsp:spPr>
        <a:xfrm>
          <a:off x="0" y="481264"/>
          <a:ext cx="8379993" cy="7056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0381" tIns="291592" rIns="650381" bIns="142240" numCol="1" spcCol="1270" anchor="t" anchorCtr="0">
          <a:noAutofit/>
        </a:bodyPr>
        <a:lstStyle/>
        <a:p>
          <a:pPr marL="228600" lvl="1" indent="-228600" algn="l" defTabSz="889000" rtl="0">
            <a:lnSpc>
              <a:spcPct val="90000"/>
            </a:lnSpc>
            <a:spcBef>
              <a:spcPct val="0"/>
            </a:spcBef>
            <a:spcAft>
              <a:spcPct val="15000"/>
            </a:spcAft>
            <a:buChar char="••"/>
          </a:pPr>
          <a:r>
            <a:rPr lang="en-US" sz="2000" b="1" i="0" kern="1200" baseline="0" dirty="0">
              <a:solidFill>
                <a:schemeClr val="tx1"/>
              </a:solidFill>
              <a:latin typeface="Arial Bold" charset="0"/>
              <a:ea typeface="Arial Bold" charset="0"/>
              <a:cs typeface="Arial Bold" charset="0"/>
            </a:rPr>
            <a:t>Use cones, tape, and/or guards, etc.</a:t>
          </a:r>
          <a:endParaRPr lang="en-US" sz="2000" b="1" i="0" kern="1200" dirty="0">
            <a:solidFill>
              <a:schemeClr val="tx1"/>
            </a:solidFill>
            <a:latin typeface="Arial Bold" charset="0"/>
            <a:ea typeface="Arial Bold" charset="0"/>
            <a:cs typeface="Arial Bold" charset="0"/>
          </a:endParaRPr>
        </a:p>
      </dsp:txBody>
      <dsp:txXfrm>
        <a:off x="0" y="481264"/>
        <a:ext cx="8379993" cy="705600"/>
      </dsp:txXfrm>
    </dsp:sp>
    <dsp:sp modelId="{16CFD67E-413A-3F43-9672-B61F77C356CF}">
      <dsp:nvSpPr>
        <dsp:cNvPr id="0" name=""/>
        <dsp:cNvSpPr/>
      </dsp:nvSpPr>
      <dsp:spPr>
        <a:xfrm>
          <a:off x="149398" y="33913"/>
          <a:ext cx="7978989" cy="65399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1721" tIns="0" rIns="221721" bIns="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Bold" charset="0"/>
              <a:ea typeface="Arial Bold" charset="0"/>
              <a:cs typeface="Arial Bold" charset="0"/>
            </a:rPr>
            <a:t>Preserve the scene to prevent material evidence from being removed or altered</a:t>
          </a:r>
          <a:endParaRPr lang="en-US" sz="2400" b="1" i="0" kern="1200" dirty="0">
            <a:solidFill>
              <a:schemeClr val="tx1"/>
            </a:solidFill>
            <a:latin typeface="Arial Bold" charset="0"/>
            <a:ea typeface="Arial Bold" charset="0"/>
            <a:cs typeface="Arial Bold" charset="0"/>
          </a:endParaRPr>
        </a:p>
      </dsp:txBody>
      <dsp:txXfrm>
        <a:off x="181323" y="65838"/>
        <a:ext cx="7915139" cy="590140"/>
      </dsp:txXfrm>
    </dsp:sp>
    <dsp:sp modelId="{97F285BB-DEF7-0247-922F-22D1FB0FE692}">
      <dsp:nvSpPr>
        <dsp:cNvPr id="0" name=""/>
        <dsp:cNvSpPr/>
      </dsp:nvSpPr>
      <dsp:spPr>
        <a:xfrm>
          <a:off x="0" y="1709815"/>
          <a:ext cx="8379993" cy="20727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0381" tIns="291592" rIns="650381" bIns="142240" numCol="1" spcCol="1270" anchor="t" anchorCtr="0">
          <a:noAutofit/>
        </a:bodyPr>
        <a:lstStyle/>
        <a:p>
          <a:pPr marL="228600" lvl="1" indent="-228600" algn="l" defTabSz="889000" rtl="0">
            <a:lnSpc>
              <a:spcPct val="90000"/>
            </a:lnSpc>
            <a:spcBef>
              <a:spcPct val="0"/>
            </a:spcBef>
            <a:spcAft>
              <a:spcPct val="15000"/>
            </a:spcAft>
            <a:buChar char="••"/>
          </a:pPr>
          <a:r>
            <a:rPr lang="en-US" sz="2000" b="1" i="0" kern="1200" baseline="0" dirty="0">
              <a:solidFill>
                <a:schemeClr val="tx1"/>
              </a:solidFill>
              <a:latin typeface="Arial Bold" charset="0"/>
              <a:ea typeface="Arial Bold" charset="0"/>
              <a:cs typeface="Arial Bold" charset="0"/>
            </a:rPr>
            <a:t>Essential to documenting the scene is capturing the injured employee’s name, injury description, whether they are temporary or permanent, and the date and location of the incident. </a:t>
          </a:r>
          <a:endParaRPr lang="en-US" sz="2000" b="1" i="0" kern="1200" dirty="0">
            <a:solidFill>
              <a:schemeClr val="tx1"/>
            </a:solidFill>
            <a:latin typeface="Arial Bold" charset="0"/>
            <a:ea typeface="Arial Bold" charset="0"/>
            <a:cs typeface="Arial Bold" charset="0"/>
          </a:endParaRPr>
        </a:p>
        <a:p>
          <a:pPr marL="228600" lvl="1" indent="-228600" algn="l" defTabSz="889000" rtl="0">
            <a:lnSpc>
              <a:spcPct val="90000"/>
            </a:lnSpc>
            <a:spcBef>
              <a:spcPct val="0"/>
            </a:spcBef>
            <a:spcAft>
              <a:spcPct val="15000"/>
            </a:spcAft>
            <a:buChar char="••"/>
          </a:pPr>
          <a:r>
            <a:rPr lang="en-US" sz="2000" b="1" i="0" kern="1200" baseline="0" dirty="0">
              <a:solidFill>
                <a:schemeClr val="tx1"/>
              </a:solidFill>
              <a:latin typeface="Arial Bold" charset="0"/>
              <a:ea typeface="Arial Bold" charset="0"/>
              <a:cs typeface="Arial Bold" charset="0"/>
            </a:rPr>
            <a:t>Investigators can also document the scene by video recording, photographing and sketching.</a:t>
          </a:r>
          <a:endParaRPr lang="en-US" sz="2000" b="1" i="0" kern="1200" dirty="0">
            <a:solidFill>
              <a:schemeClr val="tx1"/>
            </a:solidFill>
            <a:latin typeface="Arial Bold" charset="0"/>
            <a:ea typeface="Arial Bold" charset="0"/>
            <a:cs typeface="Arial Bold" charset="0"/>
          </a:endParaRPr>
        </a:p>
      </dsp:txBody>
      <dsp:txXfrm>
        <a:off x="0" y="1709815"/>
        <a:ext cx="8379993" cy="2072700"/>
      </dsp:txXfrm>
    </dsp:sp>
    <dsp:sp modelId="{1B65EBF6-3CD9-B94F-B31A-8AF61D43772E}">
      <dsp:nvSpPr>
        <dsp:cNvPr id="0" name=""/>
        <dsp:cNvSpPr/>
      </dsp:nvSpPr>
      <dsp:spPr>
        <a:xfrm>
          <a:off x="149398" y="1262464"/>
          <a:ext cx="7978989" cy="65399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1721" tIns="0" rIns="221721" bIns="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Bold" charset="0"/>
              <a:ea typeface="Arial Bold" charset="0"/>
              <a:cs typeface="Arial Bold" charset="0"/>
            </a:rPr>
            <a:t>Document the incident facts such as the date of the investigation and who is investigating.</a:t>
          </a:r>
          <a:endParaRPr lang="en-US" sz="2400" b="1" i="0" kern="1200" dirty="0">
            <a:solidFill>
              <a:schemeClr val="tx1"/>
            </a:solidFill>
            <a:latin typeface="Arial Bold" charset="0"/>
            <a:ea typeface="Arial Bold" charset="0"/>
            <a:cs typeface="Arial Bold" charset="0"/>
          </a:endParaRPr>
        </a:p>
      </dsp:txBody>
      <dsp:txXfrm>
        <a:off x="181323" y="1294389"/>
        <a:ext cx="7915139" cy="5901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047C2-67B2-024C-8F32-BAD603CC790E}">
      <dsp:nvSpPr>
        <dsp:cNvPr id="0" name=""/>
        <dsp:cNvSpPr/>
      </dsp:nvSpPr>
      <dsp:spPr>
        <a:xfrm>
          <a:off x="0" y="638385"/>
          <a:ext cx="8379993" cy="29925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0381" tIns="395732" rIns="650381"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chemeClr val="tx1">
                  <a:lumMod val="85000"/>
                  <a:lumOff val="15000"/>
                </a:schemeClr>
              </a:solidFill>
            </a:rPr>
            <a:t>Equipment manuals</a:t>
          </a:r>
        </a:p>
        <a:p>
          <a:pPr marL="228600" lvl="1" indent="-228600" algn="l" defTabSz="889000">
            <a:lnSpc>
              <a:spcPct val="90000"/>
            </a:lnSpc>
            <a:spcBef>
              <a:spcPct val="0"/>
            </a:spcBef>
            <a:spcAft>
              <a:spcPct val="15000"/>
            </a:spcAft>
            <a:buChar char="••"/>
          </a:pPr>
          <a:r>
            <a:rPr lang="en-US" sz="2000" b="1" kern="1200" dirty="0">
              <a:solidFill>
                <a:schemeClr val="tx1">
                  <a:lumMod val="85000"/>
                  <a:lumOff val="15000"/>
                </a:schemeClr>
              </a:solidFill>
            </a:rPr>
            <a:t>Industry guidance documents</a:t>
          </a:r>
        </a:p>
        <a:p>
          <a:pPr marL="228600" lvl="1" indent="-228600" algn="l" defTabSz="889000">
            <a:lnSpc>
              <a:spcPct val="90000"/>
            </a:lnSpc>
            <a:spcBef>
              <a:spcPct val="0"/>
            </a:spcBef>
            <a:spcAft>
              <a:spcPct val="15000"/>
            </a:spcAft>
            <a:buChar char="••"/>
          </a:pPr>
          <a:r>
            <a:rPr lang="en-US" sz="2000" b="1" kern="1200" dirty="0">
              <a:solidFill>
                <a:schemeClr val="tx1">
                  <a:lumMod val="85000"/>
                  <a:lumOff val="15000"/>
                </a:schemeClr>
              </a:solidFill>
            </a:rPr>
            <a:t>Company policies &amp; records</a:t>
          </a:r>
        </a:p>
        <a:p>
          <a:pPr marL="228600" lvl="1" indent="-228600" algn="l" defTabSz="889000">
            <a:lnSpc>
              <a:spcPct val="90000"/>
            </a:lnSpc>
            <a:spcBef>
              <a:spcPct val="0"/>
            </a:spcBef>
            <a:spcAft>
              <a:spcPct val="15000"/>
            </a:spcAft>
            <a:buChar char="••"/>
          </a:pPr>
          <a:r>
            <a:rPr lang="en-US" sz="2000" b="1" kern="1200" dirty="0">
              <a:solidFill>
                <a:schemeClr val="tx1">
                  <a:lumMod val="85000"/>
                  <a:lumOff val="15000"/>
                </a:schemeClr>
              </a:solidFill>
            </a:rPr>
            <a:t>Maintenance schedules, records, &amp; logs</a:t>
          </a:r>
        </a:p>
        <a:p>
          <a:pPr marL="228600" lvl="1" indent="-228600" algn="l" defTabSz="889000">
            <a:lnSpc>
              <a:spcPct val="90000"/>
            </a:lnSpc>
            <a:spcBef>
              <a:spcPct val="0"/>
            </a:spcBef>
            <a:spcAft>
              <a:spcPct val="15000"/>
            </a:spcAft>
            <a:buChar char="••"/>
          </a:pPr>
          <a:r>
            <a:rPr lang="en-US" sz="2000" b="1" kern="1200" dirty="0">
              <a:solidFill>
                <a:schemeClr val="tx1">
                  <a:lumMod val="85000"/>
                  <a:lumOff val="15000"/>
                </a:schemeClr>
              </a:solidFill>
            </a:rPr>
            <a:t>Training</a:t>
          </a:r>
          <a:r>
            <a:rPr lang="en-US" sz="2000" b="1" kern="1200" baseline="0" dirty="0">
              <a:solidFill>
                <a:schemeClr val="tx1">
                  <a:lumMod val="85000"/>
                  <a:lumOff val="15000"/>
                </a:schemeClr>
              </a:solidFill>
            </a:rPr>
            <a:t> </a:t>
          </a:r>
          <a:r>
            <a:rPr lang="en-US" sz="2000" b="1" kern="1200" dirty="0">
              <a:solidFill>
                <a:schemeClr val="tx1">
                  <a:lumMod val="85000"/>
                  <a:lumOff val="15000"/>
                </a:schemeClr>
              </a:solidFill>
            </a:rPr>
            <a:t>records (and any communication to employees) </a:t>
          </a:r>
        </a:p>
        <a:p>
          <a:pPr marL="228600" lvl="1" indent="-228600" algn="l" defTabSz="889000">
            <a:lnSpc>
              <a:spcPct val="90000"/>
            </a:lnSpc>
            <a:spcBef>
              <a:spcPct val="0"/>
            </a:spcBef>
            <a:spcAft>
              <a:spcPct val="15000"/>
            </a:spcAft>
            <a:buChar char="••"/>
          </a:pPr>
          <a:r>
            <a:rPr lang="en-US" sz="2000" b="1" kern="1200" dirty="0">
              <a:solidFill>
                <a:schemeClr val="tx1">
                  <a:lumMod val="85000"/>
                  <a:lumOff val="15000"/>
                </a:schemeClr>
              </a:solidFill>
            </a:rPr>
            <a:t>Audit &amp;</a:t>
          </a:r>
          <a:r>
            <a:rPr lang="en-US" sz="2000" b="1" kern="1200" baseline="0" dirty="0">
              <a:solidFill>
                <a:schemeClr val="tx1">
                  <a:lumMod val="85000"/>
                  <a:lumOff val="15000"/>
                </a:schemeClr>
              </a:solidFill>
            </a:rPr>
            <a:t> </a:t>
          </a:r>
          <a:r>
            <a:rPr lang="en-US" sz="2000" b="1" kern="1200" dirty="0">
              <a:solidFill>
                <a:schemeClr val="tx1">
                  <a:lumMod val="85000"/>
                  <a:lumOff val="15000"/>
                </a:schemeClr>
              </a:solidFill>
            </a:rPr>
            <a:t>follow-up reports</a:t>
          </a:r>
        </a:p>
        <a:p>
          <a:pPr marL="228600" lvl="1" indent="-228600" algn="l" defTabSz="889000">
            <a:lnSpc>
              <a:spcPct val="90000"/>
            </a:lnSpc>
            <a:spcBef>
              <a:spcPct val="0"/>
            </a:spcBef>
            <a:spcAft>
              <a:spcPct val="15000"/>
            </a:spcAft>
            <a:buChar char="••"/>
          </a:pPr>
          <a:r>
            <a:rPr lang="en-US" sz="2000" b="1" kern="1200" dirty="0">
              <a:solidFill>
                <a:schemeClr val="tx1">
                  <a:lumMod val="85000"/>
                  <a:lumOff val="15000"/>
                </a:schemeClr>
              </a:solidFill>
            </a:rPr>
            <a:t>Enforcement policies &amp; records</a:t>
          </a:r>
        </a:p>
        <a:p>
          <a:pPr marL="228600" lvl="1" indent="-228600" algn="l" defTabSz="889000">
            <a:lnSpc>
              <a:spcPct val="90000"/>
            </a:lnSpc>
            <a:spcBef>
              <a:spcPct val="0"/>
            </a:spcBef>
            <a:spcAft>
              <a:spcPct val="15000"/>
            </a:spcAft>
            <a:buChar char="••"/>
          </a:pPr>
          <a:r>
            <a:rPr lang="en-US" sz="2000" b="1" kern="1200" dirty="0">
              <a:solidFill>
                <a:schemeClr val="tx1">
                  <a:lumMod val="85000"/>
                  <a:lumOff val="15000"/>
                </a:schemeClr>
              </a:solidFill>
            </a:rPr>
            <a:t>Previous corrective action recommendations</a:t>
          </a:r>
        </a:p>
      </dsp:txBody>
      <dsp:txXfrm>
        <a:off x="0" y="638385"/>
        <a:ext cx="8379993" cy="2992500"/>
      </dsp:txXfrm>
    </dsp:sp>
    <dsp:sp modelId="{E599699B-41D5-9D43-B536-35AA03533D69}">
      <dsp:nvSpPr>
        <dsp:cNvPr id="0" name=""/>
        <dsp:cNvSpPr/>
      </dsp:nvSpPr>
      <dsp:spPr>
        <a:xfrm>
          <a:off x="176227" y="23840"/>
          <a:ext cx="7958043" cy="894984"/>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1721" tIns="0" rIns="221721" bIns="0" numCol="1" spcCol="1270" anchor="ctr" anchorCtr="0">
          <a:noAutofit/>
        </a:bodyPr>
        <a:lstStyle/>
        <a:p>
          <a:pPr lvl="0" algn="l" defTabSz="977900">
            <a:lnSpc>
              <a:spcPct val="90000"/>
            </a:lnSpc>
            <a:spcBef>
              <a:spcPct val="0"/>
            </a:spcBef>
            <a:spcAft>
              <a:spcPct val="35000"/>
            </a:spcAft>
          </a:pPr>
          <a:r>
            <a:rPr lang="en-US" sz="2200" b="1" kern="1200" dirty="0">
              <a:solidFill>
                <a:schemeClr val="tx1"/>
              </a:solidFill>
            </a:rPr>
            <a:t>In addition to interviews, investigators may find other sources of useful information, such as:  </a:t>
          </a:r>
        </a:p>
      </dsp:txBody>
      <dsp:txXfrm>
        <a:off x="219917" y="67530"/>
        <a:ext cx="7870663" cy="80760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047C2-67B2-024C-8F32-BAD603CC790E}">
      <dsp:nvSpPr>
        <dsp:cNvPr id="0" name=""/>
        <dsp:cNvSpPr/>
      </dsp:nvSpPr>
      <dsp:spPr>
        <a:xfrm>
          <a:off x="0" y="814168"/>
          <a:ext cx="8379993" cy="28350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0381" tIns="520700" rIns="650381" bIns="156464" numCol="1" spcCol="1270" anchor="t" anchorCtr="0">
          <a:noAutofit/>
        </a:bodyPr>
        <a:lstStyle/>
        <a:p>
          <a:pPr marL="228600" lvl="1" indent="-228600" algn="l" defTabSz="977900">
            <a:lnSpc>
              <a:spcPct val="90000"/>
            </a:lnSpc>
            <a:spcBef>
              <a:spcPct val="0"/>
            </a:spcBef>
            <a:spcAft>
              <a:spcPct val="15000"/>
            </a:spcAft>
            <a:buChar char="••"/>
          </a:pPr>
          <a:r>
            <a:rPr lang="en-US" sz="2200" b="1" i="0" kern="1200" dirty="0">
              <a:latin typeface="Arial" charset="0"/>
              <a:ea typeface="Arial" charset="0"/>
              <a:cs typeface="Arial" charset="0"/>
            </a:rPr>
            <a:t>Conduct the interview in the language of the employee/interviewee; use a translator if needed.</a:t>
          </a:r>
        </a:p>
        <a:p>
          <a:pPr marL="228600" lvl="1" indent="-228600" algn="l" defTabSz="977900">
            <a:lnSpc>
              <a:spcPct val="90000"/>
            </a:lnSpc>
            <a:spcBef>
              <a:spcPct val="0"/>
            </a:spcBef>
            <a:spcAft>
              <a:spcPct val="15000"/>
            </a:spcAft>
            <a:buChar char="••"/>
          </a:pPr>
          <a:r>
            <a:rPr lang="en-US" sz="2200" b="1" i="0" kern="1200" dirty="0">
              <a:latin typeface="Arial" charset="0"/>
              <a:ea typeface="Arial" charset="0"/>
              <a:cs typeface="Arial" charset="0"/>
            </a:rPr>
            <a:t>Clearly state that the purpose of the investigation and interview is fact-finding, not fault-finding.</a:t>
          </a:r>
        </a:p>
        <a:p>
          <a:pPr marL="228600" lvl="1" indent="-228600" algn="l" defTabSz="977900">
            <a:lnSpc>
              <a:spcPct val="90000"/>
            </a:lnSpc>
            <a:spcBef>
              <a:spcPct val="0"/>
            </a:spcBef>
            <a:spcAft>
              <a:spcPct val="15000"/>
            </a:spcAft>
            <a:buChar char="••"/>
          </a:pPr>
          <a:r>
            <a:rPr lang="en-US" sz="2200" b="1" i="0" kern="1200" dirty="0">
              <a:latin typeface="Arial" charset="0"/>
              <a:ea typeface="Arial" charset="0"/>
              <a:cs typeface="Arial" charset="0"/>
            </a:rPr>
            <a:t>Emphasize that the goal is to learn how to prevent future incidents by discovering the root causes of what occurred. </a:t>
          </a:r>
        </a:p>
      </dsp:txBody>
      <dsp:txXfrm>
        <a:off x="0" y="814168"/>
        <a:ext cx="8379993" cy="2835000"/>
      </dsp:txXfrm>
    </dsp:sp>
    <dsp:sp modelId="{E599699B-41D5-9D43-B536-35AA03533D69}">
      <dsp:nvSpPr>
        <dsp:cNvPr id="0" name=""/>
        <dsp:cNvSpPr/>
      </dsp:nvSpPr>
      <dsp:spPr>
        <a:xfrm>
          <a:off x="176227" y="5557"/>
          <a:ext cx="7958043" cy="1177611"/>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1721" tIns="0" rIns="221721" bIns="0" numCol="1" spcCol="1270" anchor="ctr" anchorCtr="0">
          <a:noAutofit/>
        </a:bodyPr>
        <a:lstStyle/>
        <a:p>
          <a:pPr lvl="0" algn="l" defTabSz="889000">
            <a:lnSpc>
              <a:spcPct val="90000"/>
            </a:lnSpc>
            <a:spcBef>
              <a:spcPct val="0"/>
            </a:spcBef>
            <a:spcAft>
              <a:spcPct val="35000"/>
            </a:spcAft>
          </a:pPr>
          <a:r>
            <a:rPr lang="en-US" sz="2000" b="1" i="0" kern="1200" dirty="0">
              <a:solidFill>
                <a:schemeClr val="tx1"/>
              </a:solidFill>
              <a:latin typeface="Arial" charset="0"/>
              <a:ea typeface="Arial" charset="0"/>
              <a:cs typeface="Arial" charset="0"/>
            </a:rPr>
            <a:t>When interviewing injured workers and witnesses it is crucial to reduce their possible fear and anxiety, and to develop a good rapport. When conducting interviews, investigators should:</a:t>
          </a:r>
        </a:p>
      </dsp:txBody>
      <dsp:txXfrm>
        <a:off x="233713" y="63043"/>
        <a:ext cx="7843071" cy="106263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F5CE6-6E29-A546-9DDE-9E36DF46A027}">
      <dsp:nvSpPr>
        <dsp:cNvPr id="0" name=""/>
        <dsp:cNvSpPr/>
      </dsp:nvSpPr>
      <dsp:spPr>
        <a:xfrm>
          <a:off x="0" y="86"/>
          <a:ext cx="8595752" cy="72016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t>Establish a climate of cooperation; avoid anything that may be perceived as intimidating or in search of someone to blame.</a:t>
          </a:r>
        </a:p>
      </dsp:txBody>
      <dsp:txXfrm>
        <a:off x="35156" y="35242"/>
        <a:ext cx="8525440" cy="649854"/>
      </dsp:txXfrm>
    </dsp:sp>
    <dsp:sp modelId="{B1B2C001-2247-2F48-8E49-AC9BAD1F77F2}">
      <dsp:nvSpPr>
        <dsp:cNvPr id="0" name=""/>
        <dsp:cNvSpPr/>
      </dsp:nvSpPr>
      <dsp:spPr>
        <a:xfrm>
          <a:off x="0" y="733682"/>
          <a:ext cx="8595752" cy="72016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t>Let employee know that they can have an employee representative (e.g., labor representative), if available and/or appropriate.</a:t>
          </a:r>
        </a:p>
      </dsp:txBody>
      <dsp:txXfrm>
        <a:off x="35156" y="768838"/>
        <a:ext cx="8525440" cy="649854"/>
      </dsp:txXfrm>
    </dsp:sp>
    <dsp:sp modelId="{C7B522E3-3A5C-4940-B78A-55BBCE8D3A6C}">
      <dsp:nvSpPr>
        <dsp:cNvPr id="0" name=""/>
        <dsp:cNvSpPr/>
      </dsp:nvSpPr>
      <dsp:spPr>
        <a:xfrm>
          <a:off x="0" y="1467279"/>
          <a:ext cx="8595752" cy="72016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t>Ask the individuals to recount their version of what happened.</a:t>
          </a:r>
        </a:p>
      </dsp:txBody>
      <dsp:txXfrm>
        <a:off x="35156" y="1502435"/>
        <a:ext cx="8525440" cy="649854"/>
      </dsp:txXfrm>
    </dsp:sp>
    <dsp:sp modelId="{3E3E6933-DBCA-E148-B52C-C345A31644BD}">
      <dsp:nvSpPr>
        <dsp:cNvPr id="0" name=""/>
        <dsp:cNvSpPr/>
      </dsp:nvSpPr>
      <dsp:spPr>
        <a:xfrm>
          <a:off x="0" y="2200876"/>
          <a:ext cx="8595752" cy="72016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t>Do not interrupt the interviewee.</a:t>
          </a:r>
        </a:p>
      </dsp:txBody>
      <dsp:txXfrm>
        <a:off x="35156" y="2236032"/>
        <a:ext cx="8525440" cy="649854"/>
      </dsp:txXfrm>
    </dsp:sp>
    <dsp:sp modelId="{DD2B6F87-C5FC-6343-A981-E4D0D545CD78}">
      <dsp:nvSpPr>
        <dsp:cNvPr id="0" name=""/>
        <dsp:cNvSpPr/>
      </dsp:nvSpPr>
      <dsp:spPr>
        <a:xfrm>
          <a:off x="0" y="2934472"/>
          <a:ext cx="8595752" cy="72016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t>Take notes and/or record the responses; interviewee must give permission prior to being recorded.</a:t>
          </a:r>
        </a:p>
      </dsp:txBody>
      <dsp:txXfrm>
        <a:off x="35156" y="2969628"/>
        <a:ext cx="8525440" cy="64985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F5CE6-6E29-A546-9DDE-9E36DF46A027}">
      <dsp:nvSpPr>
        <dsp:cNvPr id="0" name=""/>
        <dsp:cNvSpPr/>
      </dsp:nvSpPr>
      <dsp:spPr>
        <a:xfrm>
          <a:off x="0" y="401"/>
          <a:ext cx="8595752" cy="902796"/>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Have blank paper and or sketch available for interview to use for reference. </a:t>
          </a:r>
        </a:p>
      </dsp:txBody>
      <dsp:txXfrm>
        <a:off x="44071" y="44472"/>
        <a:ext cx="8507610" cy="814654"/>
      </dsp:txXfrm>
    </dsp:sp>
    <dsp:sp modelId="{1354E356-5223-9142-99F6-990D7BFE6050}">
      <dsp:nvSpPr>
        <dsp:cNvPr id="0" name=""/>
        <dsp:cNvSpPr/>
      </dsp:nvSpPr>
      <dsp:spPr>
        <a:xfrm>
          <a:off x="0" y="917443"/>
          <a:ext cx="8595752" cy="902796"/>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Ask clarifying questions to fill in missing information.</a:t>
          </a:r>
        </a:p>
      </dsp:txBody>
      <dsp:txXfrm>
        <a:off x="44071" y="961514"/>
        <a:ext cx="8507610" cy="814654"/>
      </dsp:txXfrm>
    </dsp:sp>
    <dsp:sp modelId="{28687356-7DE1-E24A-948A-D21C8170E11F}">
      <dsp:nvSpPr>
        <dsp:cNvPr id="0" name=""/>
        <dsp:cNvSpPr/>
      </dsp:nvSpPr>
      <dsp:spPr>
        <a:xfrm>
          <a:off x="0" y="1834485"/>
          <a:ext cx="8595752" cy="902796"/>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Reflect back to the interviewees factual information obtained; correct any inconsistencies. </a:t>
          </a:r>
        </a:p>
      </dsp:txBody>
      <dsp:txXfrm>
        <a:off x="44071" y="1878556"/>
        <a:ext cx="8507610" cy="814654"/>
      </dsp:txXfrm>
    </dsp:sp>
    <dsp:sp modelId="{0051AC33-8DB6-7C48-BADB-5A37C623B2BD}">
      <dsp:nvSpPr>
        <dsp:cNvPr id="0" name=""/>
        <dsp:cNvSpPr/>
      </dsp:nvSpPr>
      <dsp:spPr>
        <a:xfrm>
          <a:off x="0" y="2751527"/>
          <a:ext cx="8595752" cy="902796"/>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Ask what they think could have prevented the incident, focusing on conditions and events preceding the injury.</a:t>
          </a:r>
        </a:p>
      </dsp:txBody>
      <dsp:txXfrm>
        <a:off x="44071" y="2795598"/>
        <a:ext cx="8507610" cy="81465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B2E0F-74C4-3749-B18B-53C7EA145DD7}">
      <dsp:nvSpPr>
        <dsp:cNvPr id="0" name=""/>
        <dsp:cNvSpPr/>
      </dsp:nvSpPr>
      <dsp:spPr>
        <a:xfrm>
          <a:off x="0" y="17462"/>
          <a:ext cx="8595752" cy="159120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b="1" i="0" kern="1200" dirty="0">
              <a:solidFill>
                <a:schemeClr val="tx1"/>
              </a:solidFill>
              <a:latin typeface="Arial" charset="0"/>
              <a:ea typeface="Arial" charset="0"/>
              <a:cs typeface="Arial" charset="0"/>
            </a:rPr>
            <a:t>The root causes are the underlying reasons why the incident occurred. Root causes generally reflect:</a:t>
          </a:r>
        </a:p>
      </dsp:txBody>
      <dsp:txXfrm>
        <a:off x="77676" y="95138"/>
        <a:ext cx="8440400" cy="1435848"/>
      </dsp:txXfrm>
    </dsp:sp>
    <dsp:sp modelId="{2F6B5F4E-FBA8-074E-B092-7D8A2187A662}">
      <dsp:nvSpPr>
        <dsp:cNvPr id="0" name=""/>
        <dsp:cNvSpPr/>
      </dsp:nvSpPr>
      <dsp:spPr>
        <a:xfrm>
          <a:off x="0" y="1608663"/>
          <a:ext cx="8595752" cy="2028600"/>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72915"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b="1" i="0" kern="1200" dirty="0">
              <a:solidFill>
                <a:schemeClr val="tx1"/>
              </a:solidFill>
              <a:latin typeface="Arial" charset="0"/>
              <a:ea typeface="Arial" charset="0"/>
              <a:cs typeface="Arial" charset="0"/>
            </a:rPr>
            <a:t>Management</a:t>
          </a:r>
        </a:p>
        <a:p>
          <a:pPr marL="285750" lvl="1" indent="-285750" algn="l" defTabSz="1377950">
            <a:lnSpc>
              <a:spcPct val="90000"/>
            </a:lnSpc>
            <a:spcBef>
              <a:spcPct val="0"/>
            </a:spcBef>
            <a:spcAft>
              <a:spcPct val="20000"/>
            </a:spcAft>
            <a:buChar char="••"/>
          </a:pPr>
          <a:r>
            <a:rPr lang="en-US" sz="3100" b="1" i="0" kern="1200" dirty="0">
              <a:solidFill>
                <a:schemeClr val="tx1"/>
              </a:solidFill>
              <a:latin typeface="Arial" charset="0"/>
              <a:ea typeface="Arial" charset="0"/>
              <a:cs typeface="Arial" charset="0"/>
            </a:rPr>
            <a:t>Design</a:t>
          </a:r>
        </a:p>
        <a:p>
          <a:pPr marL="285750" lvl="1" indent="-285750" algn="l" defTabSz="1377950">
            <a:lnSpc>
              <a:spcPct val="90000"/>
            </a:lnSpc>
            <a:spcBef>
              <a:spcPct val="0"/>
            </a:spcBef>
            <a:spcAft>
              <a:spcPct val="20000"/>
            </a:spcAft>
            <a:buChar char="••"/>
          </a:pPr>
          <a:r>
            <a:rPr lang="en-US" sz="3100" b="1" i="0" kern="1200" dirty="0">
              <a:solidFill>
                <a:schemeClr val="tx1"/>
              </a:solidFill>
              <a:latin typeface="Arial" charset="0"/>
              <a:ea typeface="Arial" charset="0"/>
              <a:cs typeface="Arial" charset="0"/>
            </a:rPr>
            <a:t>Planning</a:t>
          </a:r>
        </a:p>
        <a:p>
          <a:pPr marL="285750" lvl="1" indent="-285750" algn="l" defTabSz="1377950">
            <a:lnSpc>
              <a:spcPct val="90000"/>
            </a:lnSpc>
            <a:spcBef>
              <a:spcPct val="0"/>
            </a:spcBef>
            <a:spcAft>
              <a:spcPct val="20000"/>
            </a:spcAft>
            <a:buChar char="••"/>
          </a:pPr>
          <a:r>
            <a:rPr lang="en-US" sz="3100" b="1" i="0" kern="1200" dirty="0">
              <a:solidFill>
                <a:schemeClr val="tx1"/>
              </a:solidFill>
              <a:latin typeface="Arial" charset="0"/>
              <a:ea typeface="Arial" charset="0"/>
              <a:cs typeface="Arial" charset="0"/>
            </a:rPr>
            <a:t>Organization and/or operational failings</a:t>
          </a:r>
        </a:p>
      </dsp:txBody>
      <dsp:txXfrm>
        <a:off x="0" y="1608663"/>
        <a:ext cx="8595752" cy="20286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190FD-70A3-6E49-B1CB-2D31FC29ABFB}">
      <dsp:nvSpPr>
        <dsp:cNvPr id="0" name=""/>
        <dsp:cNvSpPr/>
      </dsp:nvSpPr>
      <dsp:spPr>
        <a:xfrm>
          <a:off x="0" y="1108"/>
          <a:ext cx="8595752" cy="1208259"/>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ysClr val="windowText" lastClr="000000"/>
              </a:solidFill>
            </a:rPr>
            <a:t>Determining the root cause is the result of persistently asking “why”</a:t>
          </a:r>
        </a:p>
      </dsp:txBody>
      <dsp:txXfrm>
        <a:off x="58982" y="60090"/>
        <a:ext cx="8477788" cy="1090295"/>
      </dsp:txXfrm>
    </dsp:sp>
    <dsp:sp modelId="{4D366BF6-99B1-F94F-ABE6-728D4ACEE016}">
      <dsp:nvSpPr>
        <dsp:cNvPr id="0" name=""/>
        <dsp:cNvSpPr/>
      </dsp:nvSpPr>
      <dsp:spPr>
        <a:xfrm>
          <a:off x="0" y="1223233"/>
          <a:ext cx="8595752" cy="1208259"/>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ysClr val="windowText" lastClr="000000"/>
              </a:solidFill>
            </a:rPr>
            <a:t>Determining the root cause is the most effective way to ensure the incident does not happen again.</a:t>
          </a:r>
        </a:p>
      </dsp:txBody>
      <dsp:txXfrm>
        <a:off x="58982" y="1282215"/>
        <a:ext cx="8477788" cy="1090295"/>
      </dsp:txXfrm>
    </dsp:sp>
    <dsp:sp modelId="{5CAECE77-DABA-C742-AB0E-48C675D3F80F}">
      <dsp:nvSpPr>
        <dsp:cNvPr id="0" name=""/>
        <dsp:cNvSpPr/>
      </dsp:nvSpPr>
      <dsp:spPr>
        <a:xfrm>
          <a:off x="0" y="2445358"/>
          <a:ext cx="8595752" cy="1208259"/>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ysClr val="windowText" lastClr="000000"/>
              </a:solidFill>
            </a:rPr>
            <a:t>Conclusions such as “worker was careless” or “employee did not follow safety procedures” don’t get at the root causes of the incident. </a:t>
          </a:r>
        </a:p>
      </dsp:txBody>
      <dsp:txXfrm>
        <a:off x="58982" y="2504340"/>
        <a:ext cx="8477788" cy="109029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3C9BB-A01E-3941-98DC-3FE92F2E529B}">
      <dsp:nvSpPr>
        <dsp:cNvPr id="0" name=""/>
        <dsp:cNvSpPr/>
      </dsp:nvSpPr>
      <dsp:spPr>
        <a:xfrm>
          <a:off x="0" y="6482"/>
          <a:ext cx="8595752" cy="561599"/>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Avoid the Incomplete or Misleading</a:t>
          </a:r>
        </a:p>
      </dsp:txBody>
      <dsp:txXfrm>
        <a:off x="27415" y="33897"/>
        <a:ext cx="8540922" cy="506769"/>
      </dsp:txXfrm>
    </dsp:sp>
    <dsp:sp modelId="{A0B272EE-C44D-F04D-A753-5BA10DACE131}">
      <dsp:nvSpPr>
        <dsp:cNvPr id="0" name=""/>
        <dsp:cNvSpPr/>
      </dsp:nvSpPr>
      <dsp:spPr>
        <a:xfrm>
          <a:off x="0" y="568082"/>
          <a:ext cx="8595752" cy="3080160"/>
        </a:xfrm>
        <a:prstGeom prst="rect">
          <a:avLst/>
        </a:prstGeom>
        <a:solidFill>
          <a:schemeClr val="tx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72915"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en-US" sz="2200" b="1" i="0" kern="1200" dirty="0">
              <a:solidFill>
                <a:schemeClr val="tx1"/>
              </a:solidFill>
              <a:latin typeface="Arial" charset="0"/>
              <a:ea typeface="Arial" charset="0"/>
              <a:cs typeface="Arial" charset="0"/>
            </a:rPr>
            <a:t>To avoid these these incomplete and misleading conclusions in the investigative process, investigators need to continue to ask “why?” as in, “Why did the employee not follow safety procedures?”</a:t>
          </a:r>
        </a:p>
        <a:p>
          <a:pPr marL="228600" lvl="1" indent="-228600" algn="l" defTabSz="977900">
            <a:lnSpc>
              <a:spcPct val="90000"/>
            </a:lnSpc>
            <a:spcBef>
              <a:spcPct val="0"/>
            </a:spcBef>
            <a:spcAft>
              <a:spcPct val="20000"/>
            </a:spcAft>
            <a:buChar char="••"/>
          </a:pPr>
          <a:r>
            <a:rPr lang="en-US" sz="2200" b="1" i="0" kern="1200" dirty="0">
              <a:solidFill>
                <a:schemeClr val="tx1"/>
              </a:solidFill>
              <a:latin typeface="Arial" charset="0"/>
              <a:ea typeface="Arial" charset="0"/>
              <a:cs typeface="Arial" charset="0"/>
            </a:rPr>
            <a:t>If the answer is “the employee was in a hurry to complete the task and the safety procedures slowed down the work”, then ask, “Why was the employee in a hurry?”</a:t>
          </a:r>
        </a:p>
        <a:p>
          <a:pPr marL="228600" lvl="1" indent="-228600" algn="l" defTabSz="977900">
            <a:lnSpc>
              <a:spcPct val="90000"/>
            </a:lnSpc>
            <a:spcBef>
              <a:spcPct val="0"/>
            </a:spcBef>
            <a:spcAft>
              <a:spcPct val="20000"/>
            </a:spcAft>
            <a:buChar char="••"/>
          </a:pPr>
          <a:r>
            <a:rPr lang="en-US" sz="2200" b="1" i="0" kern="1200" dirty="0">
              <a:solidFill>
                <a:schemeClr val="tx1"/>
              </a:solidFill>
              <a:latin typeface="Arial" charset="0"/>
              <a:ea typeface="Arial" charset="0"/>
              <a:cs typeface="Arial" charset="0"/>
            </a:rPr>
            <a:t>The more and deeper “why?” questions asked, the more contributing factors are discovered and the closer the investigator gets to the root causes.</a:t>
          </a:r>
        </a:p>
      </dsp:txBody>
      <dsp:txXfrm>
        <a:off x="0" y="568082"/>
        <a:ext cx="8595752" cy="308016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95B4AA-15EC-AC46-AF4B-C6977D39D20B}">
      <dsp:nvSpPr>
        <dsp:cNvPr id="0" name=""/>
        <dsp:cNvSpPr/>
      </dsp:nvSpPr>
      <dsp:spPr>
        <a:xfrm>
          <a:off x="0" y="12074"/>
          <a:ext cx="8595752" cy="1167952"/>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a:solidFill>
                <a:sysClr val="windowText" lastClr="000000"/>
              </a:solidFill>
            </a:rPr>
            <a:t>If a procedure or safety rule was not followed, why was the procedure or rule not followed?</a:t>
          </a:r>
        </a:p>
      </dsp:txBody>
      <dsp:txXfrm>
        <a:off x="57015" y="69089"/>
        <a:ext cx="8481722" cy="1053922"/>
      </dsp:txXfrm>
    </dsp:sp>
    <dsp:sp modelId="{56757D1C-9F91-2148-B7A1-1A9D3FB89E8F}">
      <dsp:nvSpPr>
        <dsp:cNvPr id="0" name=""/>
        <dsp:cNvSpPr/>
      </dsp:nvSpPr>
      <dsp:spPr>
        <a:xfrm>
          <a:off x="0" y="1243386"/>
          <a:ext cx="8595752" cy="1167952"/>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a:solidFill>
                <a:sysClr val="windowText" lastClr="000000"/>
              </a:solidFill>
            </a:rPr>
            <a:t>Did production pressures play a role, and, if so, why were production pressures permitted to jeopardize safety?</a:t>
          </a:r>
        </a:p>
      </dsp:txBody>
      <dsp:txXfrm>
        <a:off x="57015" y="1300401"/>
        <a:ext cx="8481722" cy="1053922"/>
      </dsp:txXfrm>
    </dsp:sp>
    <dsp:sp modelId="{28410B7C-84C3-D845-8F8D-B4824750C070}">
      <dsp:nvSpPr>
        <dsp:cNvPr id="0" name=""/>
        <dsp:cNvSpPr/>
      </dsp:nvSpPr>
      <dsp:spPr>
        <a:xfrm>
          <a:off x="0" y="2474699"/>
          <a:ext cx="8595752" cy="1167952"/>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a:solidFill>
                <a:sysClr val="windowText" lastClr="000000"/>
              </a:solidFill>
            </a:rPr>
            <a:t>Was the procedure out‐of‐date or safety training inadequate? If so, why had the problem not been previously identified, or, if it had been identified, why had it not been addressed?</a:t>
          </a:r>
        </a:p>
      </dsp:txBody>
      <dsp:txXfrm>
        <a:off x="57015" y="2531714"/>
        <a:ext cx="8481722" cy="105392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0B18A-9A5D-6D46-94E8-7DC81FFA27A5}">
      <dsp:nvSpPr>
        <dsp:cNvPr id="0" name=""/>
        <dsp:cNvSpPr/>
      </dsp:nvSpPr>
      <dsp:spPr>
        <a:xfrm>
          <a:off x="0" y="10233"/>
          <a:ext cx="8595752" cy="112320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i="0" kern="1200" dirty="0">
              <a:solidFill>
                <a:schemeClr val="tx1"/>
              </a:solidFill>
              <a:latin typeface="Arial" charset="0"/>
              <a:ea typeface="Arial" charset="0"/>
              <a:cs typeface="Arial" charset="0"/>
            </a:rPr>
            <a:t>The investigation is not not complete until corrective actions are implemented that address the root causes of the incident. </a:t>
          </a:r>
        </a:p>
      </dsp:txBody>
      <dsp:txXfrm>
        <a:off x="54830" y="65063"/>
        <a:ext cx="8486092" cy="1013540"/>
      </dsp:txXfrm>
    </dsp:sp>
    <dsp:sp modelId="{52091B3C-E452-5442-8361-253CB4336219}">
      <dsp:nvSpPr>
        <dsp:cNvPr id="0" name=""/>
        <dsp:cNvSpPr/>
      </dsp:nvSpPr>
      <dsp:spPr>
        <a:xfrm>
          <a:off x="0" y="1212684"/>
          <a:ext cx="8595752" cy="112320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i="0" kern="1200" dirty="0">
              <a:solidFill>
                <a:schemeClr val="tx1"/>
              </a:solidFill>
              <a:latin typeface="Arial" charset="0"/>
              <a:ea typeface="Arial" charset="0"/>
              <a:cs typeface="Arial" charset="0"/>
            </a:rPr>
            <a:t>Implementation should entail program level improvements and should be supported by senior management.</a:t>
          </a:r>
        </a:p>
      </dsp:txBody>
      <dsp:txXfrm>
        <a:off x="54830" y="1267514"/>
        <a:ext cx="8486092" cy="1013540"/>
      </dsp:txXfrm>
    </dsp:sp>
    <dsp:sp modelId="{2C5EEDE7-74BF-2144-84D1-25B5516757D9}">
      <dsp:nvSpPr>
        <dsp:cNvPr id="0" name=""/>
        <dsp:cNvSpPr/>
      </dsp:nvSpPr>
      <dsp:spPr>
        <a:xfrm>
          <a:off x="0" y="2429433"/>
          <a:ext cx="8595752" cy="1215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15"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b="1" i="0" kern="1200" dirty="0">
              <a:solidFill>
                <a:schemeClr val="bg1"/>
              </a:solidFill>
              <a:latin typeface="Arial" charset="0"/>
              <a:ea typeface="Arial" charset="0"/>
              <a:cs typeface="Arial" charset="0"/>
            </a:rPr>
            <a:t>Superficial conclusions such as "Bob should have used common sense," and weak corrective actions such as “Employees must remember to wear PPE”, are unlikely to improve safety culture or prevent future incidents.</a:t>
          </a:r>
        </a:p>
      </dsp:txBody>
      <dsp:txXfrm>
        <a:off x="0" y="2429433"/>
        <a:ext cx="8595752" cy="12150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7D7BC-4638-D24B-9147-38EB57125CBF}">
      <dsp:nvSpPr>
        <dsp:cNvPr id="0" name=""/>
        <dsp:cNvSpPr/>
      </dsp:nvSpPr>
      <dsp:spPr>
        <a:xfrm>
          <a:off x="0" y="67177"/>
          <a:ext cx="8364144" cy="197730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Effective incident investigations are the right thing to do, not only because they help employers prevent future incidents, but because they help employers to identify hazards in their workplaces and shortcomings in their safety and health management programs.</a:t>
          </a:r>
        </a:p>
      </dsp:txBody>
      <dsp:txXfrm>
        <a:off x="96524" y="163701"/>
        <a:ext cx="8171096" cy="1784252"/>
      </dsp:txXfrm>
    </dsp:sp>
    <dsp:sp modelId="{6F1AB33E-83DB-F640-AF88-E2E6EE99007E}">
      <dsp:nvSpPr>
        <dsp:cNvPr id="0" name=""/>
        <dsp:cNvSpPr/>
      </dsp:nvSpPr>
      <dsp:spPr>
        <a:xfrm>
          <a:off x="0" y="2231677"/>
          <a:ext cx="8364144" cy="1977300"/>
        </a:xfrm>
        <a:prstGeom prst="roundRect">
          <a:avLst/>
        </a:prstGeom>
        <a:solidFill>
          <a:schemeClr val="accent2">
            <a:hueOff val="-1455363"/>
            <a:satOff val="-83928"/>
            <a:lumOff val="8628"/>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The National Safety Council estimates that, on average, preventing a workplace injury can save $39,000, and preventing a fatality more than $1.4 million.</a:t>
          </a:r>
        </a:p>
      </dsp:txBody>
      <dsp:txXfrm>
        <a:off x="96524" y="2328201"/>
        <a:ext cx="8171096" cy="178425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0B18A-9A5D-6D46-94E8-7DC81FFA27A5}">
      <dsp:nvSpPr>
        <dsp:cNvPr id="0" name=""/>
        <dsp:cNvSpPr/>
      </dsp:nvSpPr>
      <dsp:spPr>
        <a:xfrm>
          <a:off x="0" y="0"/>
          <a:ext cx="8595752" cy="1162001"/>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i="0" kern="1200" dirty="0">
              <a:solidFill>
                <a:schemeClr val="tx1"/>
              </a:solidFill>
              <a:latin typeface="Arial" charset="0"/>
              <a:ea typeface="Arial" charset="0"/>
              <a:cs typeface="Arial" charset="0"/>
            </a:rPr>
            <a:t>Some corrective corrective actions can be general, across‐the‐board improvements to workplace safety environment. Consider:</a:t>
          </a:r>
        </a:p>
      </dsp:txBody>
      <dsp:txXfrm>
        <a:off x="56724" y="56724"/>
        <a:ext cx="8482304" cy="1048553"/>
      </dsp:txXfrm>
    </dsp:sp>
    <dsp:sp modelId="{D0EC7805-AE9F-834B-90F2-DFB499D4BF97}">
      <dsp:nvSpPr>
        <dsp:cNvPr id="0" name=""/>
        <dsp:cNvSpPr/>
      </dsp:nvSpPr>
      <dsp:spPr>
        <a:xfrm>
          <a:off x="0" y="1164607"/>
          <a:ext cx="8595752" cy="2892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15" tIns="29210" rIns="163576" bIns="29210" numCol="1" spcCol="1270" anchor="t" anchorCtr="0">
          <a:noAutofit/>
        </a:bodyPr>
        <a:lstStyle/>
        <a:p>
          <a:pPr marL="228600" lvl="1" indent="-228600" algn="l" defTabSz="1022350">
            <a:lnSpc>
              <a:spcPct val="90000"/>
            </a:lnSpc>
            <a:spcBef>
              <a:spcPct val="0"/>
            </a:spcBef>
            <a:spcAft>
              <a:spcPct val="20000"/>
            </a:spcAft>
            <a:buChar char="••"/>
          </a:pPr>
          <a:r>
            <a:rPr lang="en-US" sz="2300" b="1" i="0" kern="1200" dirty="0">
              <a:solidFill>
                <a:schemeClr val="bg1"/>
              </a:solidFill>
              <a:latin typeface="Arial" charset="0"/>
              <a:ea typeface="Arial" charset="0"/>
              <a:cs typeface="Arial" charset="0"/>
            </a:rPr>
            <a:t>Strengthen &amp; develop written comprehensive safety and health plan.</a:t>
          </a:r>
        </a:p>
        <a:p>
          <a:pPr marL="228600" lvl="1" indent="-228600" algn="l" defTabSz="1022350">
            <a:lnSpc>
              <a:spcPct val="90000"/>
            </a:lnSpc>
            <a:spcBef>
              <a:spcPct val="0"/>
            </a:spcBef>
            <a:spcAft>
              <a:spcPct val="20000"/>
            </a:spcAft>
            <a:buChar char="••"/>
          </a:pPr>
          <a:r>
            <a:rPr lang="en-US" sz="2300" b="1" i="0" kern="1200" dirty="0">
              <a:solidFill>
                <a:schemeClr val="bg1"/>
              </a:solidFill>
              <a:latin typeface="Arial" charset="0"/>
              <a:ea typeface="Arial" charset="0"/>
              <a:cs typeface="Arial" charset="0"/>
            </a:rPr>
            <a:t>Revise safety policies to establish responsibility and accountability.</a:t>
          </a:r>
        </a:p>
        <a:p>
          <a:pPr marL="228600" lvl="1" indent="-228600" algn="l" defTabSz="1022350">
            <a:lnSpc>
              <a:spcPct val="90000"/>
            </a:lnSpc>
            <a:spcBef>
              <a:spcPct val="0"/>
            </a:spcBef>
            <a:spcAft>
              <a:spcPct val="20000"/>
            </a:spcAft>
            <a:buChar char="••"/>
          </a:pPr>
          <a:r>
            <a:rPr lang="en-US" sz="2300" b="1" i="0" kern="1200" dirty="0">
              <a:solidFill>
                <a:schemeClr val="bg1"/>
              </a:solidFill>
              <a:latin typeface="Arial" charset="0"/>
              <a:ea typeface="Arial" charset="0"/>
              <a:cs typeface="Arial" charset="0"/>
            </a:rPr>
            <a:t>Revise purchasing/contracting policies to include safety considerations.</a:t>
          </a:r>
        </a:p>
        <a:p>
          <a:pPr marL="228600" lvl="1" indent="-228600" algn="l" defTabSz="1022350">
            <a:lnSpc>
              <a:spcPct val="90000"/>
            </a:lnSpc>
            <a:spcBef>
              <a:spcPct val="0"/>
            </a:spcBef>
            <a:spcAft>
              <a:spcPct val="20000"/>
            </a:spcAft>
            <a:buChar char="••"/>
          </a:pPr>
          <a:r>
            <a:rPr lang="en-US" sz="2300" b="1" i="0" kern="1200" dirty="0">
              <a:solidFill>
                <a:schemeClr val="bg1"/>
              </a:solidFill>
              <a:latin typeface="Arial" charset="0"/>
              <a:ea typeface="Arial" charset="0"/>
              <a:cs typeface="Arial" charset="0"/>
            </a:rPr>
            <a:t>Changing safety inspection process to include line employees along with management representatives.</a:t>
          </a:r>
        </a:p>
      </dsp:txBody>
      <dsp:txXfrm>
        <a:off x="0" y="1164607"/>
        <a:ext cx="8595752" cy="28927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99671-E757-C345-9161-D26BDD5777FD}">
      <dsp:nvSpPr>
        <dsp:cNvPr id="0" name=""/>
        <dsp:cNvSpPr/>
      </dsp:nvSpPr>
      <dsp:spPr>
        <a:xfrm>
          <a:off x="0" y="3649"/>
          <a:ext cx="8243171" cy="1474200"/>
        </a:xfrm>
        <a:prstGeom prst="roundRect">
          <a:avLst/>
        </a:prstGeom>
        <a:solidFill>
          <a:schemeClr val="bg2"/>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dirty="0">
              <a:solidFill>
                <a:schemeClr val="bg1"/>
              </a:solidFill>
              <a:latin typeface="Arial" charset="0"/>
              <a:ea typeface="Arial" charset="0"/>
              <a:cs typeface="Arial" charset="0"/>
            </a:rPr>
            <a:t>Investigating a worksite incident— a fatality, injury, illness, or close call— provides employers and workers the opportunity to identify hazards in their operations and shortcomings in their safety and health programs. </a:t>
          </a:r>
        </a:p>
      </dsp:txBody>
      <dsp:txXfrm>
        <a:off x="71965" y="75614"/>
        <a:ext cx="8099241" cy="1330270"/>
      </dsp:txXfrm>
    </dsp:sp>
    <dsp:sp modelId="{8354CFFC-CE31-254A-8EB6-BD7B0E6309D0}">
      <dsp:nvSpPr>
        <dsp:cNvPr id="0" name=""/>
        <dsp:cNvSpPr/>
      </dsp:nvSpPr>
      <dsp:spPr>
        <a:xfrm>
          <a:off x="0" y="1506649"/>
          <a:ext cx="8243171" cy="1474200"/>
        </a:xfrm>
        <a:prstGeom prst="roundRect">
          <a:avLst/>
        </a:prstGeom>
        <a:solidFill>
          <a:schemeClr val="bg2"/>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dirty="0">
              <a:solidFill>
                <a:schemeClr val="bg1"/>
              </a:solidFill>
              <a:latin typeface="Arial" charset="0"/>
              <a:ea typeface="Arial" charset="0"/>
              <a:cs typeface="Arial" charset="0"/>
            </a:rPr>
            <a:t>Most importantly, it enables employers and workers to identify and implement the corrective actions necessary to prevent future incidents.</a:t>
          </a:r>
        </a:p>
      </dsp:txBody>
      <dsp:txXfrm>
        <a:off x="71965" y="1578614"/>
        <a:ext cx="8099241" cy="1330270"/>
      </dsp:txXfrm>
    </dsp:sp>
    <dsp:sp modelId="{91D30D5B-23C8-DC4B-89EE-91BEBD5BAE6F}">
      <dsp:nvSpPr>
        <dsp:cNvPr id="0" name=""/>
        <dsp:cNvSpPr/>
      </dsp:nvSpPr>
      <dsp:spPr>
        <a:xfrm>
          <a:off x="0" y="3009650"/>
          <a:ext cx="8243171" cy="1474200"/>
        </a:xfrm>
        <a:prstGeom prst="roundRect">
          <a:avLst/>
        </a:prstGeom>
        <a:solidFill>
          <a:schemeClr val="bg2"/>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i="0" kern="1200" dirty="0">
              <a:solidFill>
                <a:schemeClr val="bg1"/>
              </a:solidFill>
              <a:latin typeface="Arial" charset="0"/>
              <a:ea typeface="Arial" charset="0"/>
              <a:cs typeface="Arial" charset="0"/>
            </a:rPr>
            <a:t>Incident investigations focus on identifying and correcting root causes, </a:t>
          </a:r>
          <a:r>
            <a:rPr lang="en-US" sz="2100" b="1" i="0" u="sng" kern="1200" dirty="0">
              <a:solidFill>
                <a:schemeClr val="bg1"/>
              </a:solidFill>
              <a:latin typeface="Arial" charset="0"/>
              <a:ea typeface="Arial" charset="0"/>
              <a:cs typeface="Arial" charset="0"/>
            </a:rPr>
            <a:t>not on finding fault or blame, </a:t>
          </a:r>
          <a:r>
            <a:rPr lang="en-US" sz="2100" b="1" i="0" kern="1200" dirty="0">
              <a:solidFill>
                <a:schemeClr val="bg1"/>
              </a:solidFill>
              <a:latin typeface="Arial" charset="0"/>
              <a:ea typeface="Arial" charset="0"/>
              <a:cs typeface="Arial" charset="0"/>
            </a:rPr>
            <a:t>also improve workplace morale and increase productivity, by demonstrating an employer’s commitment to a safe and healthful workplace. </a:t>
          </a:r>
        </a:p>
      </dsp:txBody>
      <dsp:txXfrm>
        <a:off x="71965" y="3081615"/>
        <a:ext cx="8099241" cy="13302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D2B0B-D3DE-E241-8FB7-C86126724F69}">
      <dsp:nvSpPr>
        <dsp:cNvPr id="0" name=""/>
        <dsp:cNvSpPr/>
      </dsp:nvSpPr>
      <dsp:spPr>
        <a:xfrm>
          <a:off x="1033" y="34558"/>
          <a:ext cx="2573046" cy="604800"/>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Bold" charset="0"/>
              <a:ea typeface="Arial Bold" charset="0"/>
              <a:cs typeface="Arial Bold" charset="0"/>
            </a:rPr>
            <a:t>Incident</a:t>
          </a:r>
          <a:endParaRPr lang="en-US" sz="2800" b="1" i="0" kern="1200" dirty="0">
            <a:solidFill>
              <a:schemeClr val="tx1"/>
            </a:solidFill>
            <a:latin typeface="Arial Bold" charset="0"/>
            <a:ea typeface="Arial Bold" charset="0"/>
            <a:cs typeface="Arial Bold" charset="0"/>
          </a:endParaRPr>
        </a:p>
      </dsp:txBody>
      <dsp:txXfrm>
        <a:off x="1033" y="34558"/>
        <a:ext cx="2573046" cy="604800"/>
      </dsp:txXfrm>
    </dsp:sp>
    <dsp:sp modelId="{97BA18F0-AA24-DC4A-B47E-4EB3E7B43445}">
      <dsp:nvSpPr>
        <dsp:cNvPr id="0" name=""/>
        <dsp:cNvSpPr/>
      </dsp:nvSpPr>
      <dsp:spPr>
        <a:xfrm>
          <a:off x="1033" y="639358"/>
          <a:ext cx="2573046" cy="3702438"/>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i="0" kern="1200" baseline="0" dirty="0">
              <a:solidFill>
                <a:schemeClr val="tx1"/>
              </a:solidFill>
              <a:latin typeface="Arial Bold" charset="0"/>
              <a:ea typeface="Arial Bold" charset="0"/>
              <a:cs typeface="Arial Bold" charset="0"/>
            </a:rPr>
            <a:t>A work-related event in which an injury or ill‐health (regardless of severity) or fatality occurred, or could have occurred. </a:t>
          </a:r>
          <a:endParaRPr lang="en-US" sz="2100" b="1" i="0" kern="1200" dirty="0">
            <a:solidFill>
              <a:schemeClr val="tx1"/>
            </a:solidFill>
            <a:latin typeface="Arial Bold" charset="0"/>
            <a:ea typeface="Arial Bold" charset="0"/>
            <a:cs typeface="Arial Bold" charset="0"/>
          </a:endParaRPr>
        </a:p>
      </dsp:txBody>
      <dsp:txXfrm>
        <a:off x="1033" y="639358"/>
        <a:ext cx="2573046" cy="3702438"/>
      </dsp:txXfrm>
    </dsp:sp>
    <dsp:sp modelId="{AB855D65-3444-5F47-BA14-387BDA351EEB}">
      <dsp:nvSpPr>
        <dsp:cNvPr id="0" name=""/>
        <dsp:cNvSpPr/>
      </dsp:nvSpPr>
      <dsp:spPr>
        <a:xfrm>
          <a:off x="2934306" y="34558"/>
          <a:ext cx="2914052" cy="6048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Bold" charset="0"/>
              <a:ea typeface="Arial Bold" charset="0"/>
              <a:cs typeface="Arial Bold" charset="0"/>
            </a:rPr>
            <a:t>Root Causes</a:t>
          </a:r>
          <a:endParaRPr lang="en-US" sz="2800" b="1" i="0" kern="1200" dirty="0">
            <a:solidFill>
              <a:schemeClr val="tx1"/>
            </a:solidFill>
            <a:latin typeface="Arial Bold" charset="0"/>
            <a:ea typeface="Arial Bold" charset="0"/>
            <a:cs typeface="Arial Bold" charset="0"/>
          </a:endParaRPr>
        </a:p>
      </dsp:txBody>
      <dsp:txXfrm>
        <a:off x="2934306" y="34558"/>
        <a:ext cx="2914052" cy="604800"/>
      </dsp:txXfrm>
    </dsp:sp>
    <dsp:sp modelId="{E24EC33F-13C8-EC4C-A4B1-C0620769B1DA}">
      <dsp:nvSpPr>
        <dsp:cNvPr id="0" name=""/>
        <dsp:cNvSpPr/>
      </dsp:nvSpPr>
      <dsp:spPr>
        <a:xfrm>
          <a:off x="2934306" y="639358"/>
          <a:ext cx="2914052" cy="3702438"/>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i="0" kern="1200" baseline="0" dirty="0">
              <a:solidFill>
                <a:schemeClr val="tx1"/>
              </a:solidFill>
              <a:latin typeface="Arial Bold" charset="0"/>
              <a:ea typeface="Arial Bold" charset="0"/>
              <a:cs typeface="Arial Bold" charset="0"/>
            </a:rPr>
            <a:t>Underlying reason(s) for unsafe conditions. </a:t>
          </a:r>
          <a:endParaRPr lang="en-US" sz="2100" b="1" i="0" kern="1200" dirty="0">
            <a:solidFill>
              <a:schemeClr val="tx1"/>
            </a:solidFill>
            <a:latin typeface="Arial Bold" charset="0"/>
            <a:ea typeface="Arial Bold" charset="0"/>
            <a:cs typeface="Arial Bold" charset="0"/>
          </a:endParaRPr>
        </a:p>
        <a:p>
          <a:pPr marL="228600" lvl="1" indent="-228600" algn="l" defTabSz="933450" rtl="0">
            <a:lnSpc>
              <a:spcPct val="90000"/>
            </a:lnSpc>
            <a:spcBef>
              <a:spcPct val="0"/>
            </a:spcBef>
            <a:spcAft>
              <a:spcPct val="15000"/>
            </a:spcAft>
            <a:buChar char="••"/>
          </a:pPr>
          <a:r>
            <a:rPr lang="en-US" sz="2100" b="1" i="0" kern="1200" baseline="0" dirty="0">
              <a:solidFill>
                <a:schemeClr val="tx1"/>
              </a:solidFill>
              <a:latin typeface="Arial Bold" charset="0"/>
              <a:ea typeface="Arial Bold" charset="0"/>
              <a:cs typeface="Arial Bold" charset="0"/>
            </a:rPr>
            <a:t>Root causes generally reflect management, design, planning, organizational or operational failings</a:t>
          </a:r>
          <a:endParaRPr lang="en-US" sz="2100" b="1" i="0" kern="1200" dirty="0">
            <a:solidFill>
              <a:schemeClr val="tx1"/>
            </a:solidFill>
            <a:latin typeface="Arial Bold" charset="0"/>
            <a:ea typeface="Arial Bold" charset="0"/>
            <a:cs typeface="Arial Bold" charset="0"/>
          </a:endParaRPr>
        </a:p>
      </dsp:txBody>
      <dsp:txXfrm>
        <a:off x="2934306" y="639358"/>
        <a:ext cx="2914052" cy="3702438"/>
      </dsp:txXfrm>
    </dsp:sp>
    <dsp:sp modelId="{610BB72C-EBE4-234B-9473-FF4D14F586AE}">
      <dsp:nvSpPr>
        <dsp:cNvPr id="0" name=""/>
        <dsp:cNvSpPr/>
      </dsp:nvSpPr>
      <dsp:spPr>
        <a:xfrm>
          <a:off x="6208585" y="34558"/>
          <a:ext cx="2573046" cy="60480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Bold" charset="0"/>
              <a:ea typeface="Arial Bold" charset="0"/>
              <a:cs typeface="Arial Bold" charset="0"/>
            </a:rPr>
            <a:t>Close Call</a:t>
          </a:r>
          <a:endParaRPr lang="en-US" sz="2800" b="1" i="0" kern="1200" dirty="0">
            <a:solidFill>
              <a:schemeClr val="tx1"/>
            </a:solidFill>
            <a:latin typeface="Arial Bold" charset="0"/>
            <a:ea typeface="Arial Bold" charset="0"/>
            <a:cs typeface="Arial Bold" charset="0"/>
          </a:endParaRPr>
        </a:p>
      </dsp:txBody>
      <dsp:txXfrm>
        <a:off x="6208585" y="34558"/>
        <a:ext cx="2573046" cy="604800"/>
      </dsp:txXfrm>
    </dsp:sp>
    <dsp:sp modelId="{F2006B27-02CA-6D42-9920-76A9BB20EB6C}">
      <dsp:nvSpPr>
        <dsp:cNvPr id="0" name=""/>
        <dsp:cNvSpPr/>
      </dsp:nvSpPr>
      <dsp:spPr>
        <a:xfrm>
          <a:off x="6208585" y="639358"/>
          <a:ext cx="2573046" cy="3702438"/>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i="0" kern="1200" baseline="0" dirty="0">
              <a:solidFill>
                <a:schemeClr val="tx1"/>
              </a:solidFill>
              <a:latin typeface="Arial Bold" charset="0"/>
              <a:ea typeface="Arial Bold" charset="0"/>
              <a:cs typeface="Arial Bold" charset="0"/>
            </a:rPr>
            <a:t>An incident that could have caused serious injury or illness but did not; also called a “near miss.” </a:t>
          </a:r>
          <a:endParaRPr lang="en-US" sz="2100" b="1" i="0" kern="1200" dirty="0">
            <a:solidFill>
              <a:schemeClr val="tx1"/>
            </a:solidFill>
            <a:latin typeface="Arial Bold" charset="0"/>
            <a:ea typeface="Arial Bold" charset="0"/>
            <a:cs typeface="Arial Bold" charset="0"/>
          </a:endParaRPr>
        </a:p>
      </dsp:txBody>
      <dsp:txXfrm>
        <a:off x="6208585" y="639358"/>
        <a:ext cx="2573046" cy="37024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1CDA55-03AA-2643-92B2-BF9C0D82A9F9}">
      <dsp:nvSpPr>
        <dsp:cNvPr id="0" name=""/>
        <dsp:cNvSpPr/>
      </dsp:nvSpPr>
      <dsp:spPr>
        <a:xfrm>
          <a:off x="0" y="149178"/>
          <a:ext cx="8684115" cy="2281500"/>
        </a:xfrm>
        <a:prstGeom prst="roundRect">
          <a:avLst/>
        </a:prstGeom>
        <a:solidFill>
          <a:schemeClr val="accent3">
            <a:shade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i="0" kern="1200" dirty="0">
              <a:latin typeface="Arial" charset="0"/>
              <a:ea typeface="Arial" charset="0"/>
              <a:cs typeface="Arial" charset="0"/>
            </a:rPr>
            <a:t>Incident Investigator that follow a systems approach are based on the principle that the root causes of an incident can be traced back to failures of the programs that manage safety and health in the workplace.</a:t>
          </a:r>
        </a:p>
      </dsp:txBody>
      <dsp:txXfrm>
        <a:off x="111374" y="260552"/>
        <a:ext cx="8461367" cy="20587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EF046C-7AD6-E643-B79C-5483618158D5}">
      <dsp:nvSpPr>
        <dsp:cNvPr id="0" name=""/>
        <dsp:cNvSpPr/>
      </dsp:nvSpPr>
      <dsp:spPr>
        <a:xfrm>
          <a:off x="0" y="38044"/>
          <a:ext cx="8364144" cy="80496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a:solidFill>
                <a:schemeClr val="tx1"/>
              </a:solidFill>
            </a:rPr>
            <a:t>Investigate all incidents, including “close calls”</a:t>
          </a:r>
        </a:p>
      </dsp:txBody>
      <dsp:txXfrm>
        <a:off x="39295" y="77339"/>
        <a:ext cx="8285554" cy="726370"/>
      </dsp:txXfrm>
    </dsp:sp>
    <dsp:sp modelId="{CA2747A7-95A1-C249-87E7-616025BA2868}">
      <dsp:nvSpPr>
        <dsp:cNvPr id="0" name=""/>
        <dsp:cNvSpPr/>
      </dsp:nvSpPr>
      <dsp:spPr>
        <a:xfrm>
          <a:off x="0" y="966844"/>
          <a:ext cx="8364144" cy="80496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i="0" kern="1200" baseline="0" dirty="0">
              <a:solidFill>
                <a:schemeClr val="tx1"/>
              </a:solidFill>
            </a:rPr>
            <a:t>React quickly with the established investigation procedure to find the root causes and implement corrective actions.</a:t>
          </a:r>
          <a:endParaRPr lang="en-US" sz="2100" b="1" kern="1200" dirty="0">
            <a:solidFill>
              <a:schemeClr val="tx1"/>
            </a:solidFill>
          </a:endParaRPr>
        </a:p>
      </dsp:txBody>
      <dsp:txXfrm>
        <a:off x="39295" y="1006139"/>
        <a:ext cx="8285554" cy="726370"/>
      </dsp:txXfrm>
    </dsp:sp>
    <dsp:sp modelId="{ACB2E55A-1C71-034F-B476-BDE510A2477F}">
      <dsp:nvSpPr>
        <dsp:cNvPr id="0" name=""/>
        <dsp:cNvSpPr/>
      </dsp:nvSpPr>
      <dsp:spPr>
        <a:xfrm>
          <a:off x="0" y="1895644"/>
          <a:ext cx="8364144" cy="80496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i="0" kern="1200" baseline="0" dirty="0">
              <a:solidFill>
                <a:schemeClr val="tx1"/>
              </a:solidFill>
            </a:rPr>
            <a:t>Quick and planned actions demonstrate your company’s commitment to the safety and health of your workers.</a:t>
          </a:r>
          <a:endParaRPr lang="en-US" sz="2100" b="1" kern="1200" dirty="0">
            <a:solidFill>
              <a:schemeClr val="tx1"/>
            </a:solidFill>
          </a:endParaRPr>
        </a:p>
      </dsp:txBody>
      <dsp:txXfrm>
        <a:off x="39295" y="1934939"/>
        <a:ext cx="8285554" cy="726370"/>
      </dsp:txXfrm>
    </dsp:sp>
    <dsp:sp modelId="{DBB83327-2BF2-E24F-B1D3-378156130174}">
      <dsp:nvSpPr>
        <dsp:cNvPr id="0" name=""/>
        <dsp:cNvSpPr/>
      </dsp:nvSpPr>
      <dsp:spPr>
        <a:xfrm>
          <a:off x="0" y="2824444"/>
          <a:ext cx="8364144" cy="80496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i="0" kern="1200" baseline="0" dirty="0">
              <a:solidFill>
                <a:schemeClr val="tx1"/>
              </a:solidFill>
            </a:rPr>
            <a:t>Your willingness to improve your safety and health management program can help to prevent future incidents.</a:t>
          </a:r>
          <a:endParaRPr lang="en-US" sz="2100" b="1" kern="1200" dirty="0">
            <a:solidFill>
              <a:schemeClr val="tx1"/>
            </a:solidFill>
          </a:endParaRPr>
        </a:p>
      </dsp:txBody>
      <dsp:txXfrm>
        <a:off x="39295" y="2863739"/>
        <a:ext cx="8285554" cy="7263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430882-363A-3845-BD4B-C8D837C7FFEC}">
      <dsp:nvSpPr>
        <dsp:cNvPr id="0" name=""/>
        <dsp:cNvSpPr/>
      </dsp:nvSpPr>
      <dsp:spPr>
        <a:xfrm>
          <a:off x="1000" y="43311"/>
          <a:ext cx="3901864" cy="3487915"/>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rPr>
            <a:t>How and when management is to be notified of the incident</a:t>
          </a:r>
          <a:endParaRPr lang="en-US" sz="2600" kern="1200" dirty="0">
            <a:solidFill>
              <a:schemeClr val="tx1"/>
            </a:solidFill>
          </a:endParaRPr>
        </a:p>
      </dsp:txBody>
      <dsp:txXfrm>
        <a:off x="1000" y="43311"/>
        <a:ext cx="3901864" cy="3487915"/>
      </dsp:txXfrm>
    </dsp:sp>
    <dsp:sp modelId="{1EB1D8E0-EAE1-B949-8AB0-C8835ED7E98C}">
      <dsp:nvSpPr>
        <dsp:cNvPr id="0" name=""/>
        <dsp:cNvSpPr/>
      </dsp:nvSpPr>
      <dsp:spPr>
        <a:xfrm>
          <a:off x="4293051" y="43311"/>
          <a:ext cx="3901864" cy="3487915"/>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en-US" sz="2600" b="1" i="0" kern="1200" baseline="0" dirty="0">
              <a:solidFill>
                <a:schemeClr val="tx1"/>
              </a:solidFill>
            </a:rPr>
            <a:t>Notifying OSHA, which must comply with reporting requirements:</a:t>
          </a:r>
          <a:endParaRPr lang="en-US" sz="2600" kern="1200" dirty="0">
            <a:solidFill>
              <a:schemeClr val="tx1"/>
            </a:solidFill>
          </a:endParaRPr>
        </a:p>
        <a:p>
          <a:pPr marL="228600" lvl="1" indent="-228600" algn="l" defTabSz="933450" rtl="0">
            <a:lnSpc>
              <a:spcPct val="90000"/>
            </a:lnSpc>
            <a:spcBef>
              <a:spcPct val="0"/>
            </a:spcBef>
            <a:spcAft>
              <a:spcPct val="15000"/>
            </a:spcAft>
            <a:buChar char="••"/>
          </a:pPr>
          <a:r>
            <a:rPr lang="en-US" sz="2100" b="1" i="0" kern="1200" baseline="0" dirty="0">
              <a:solidFill>
                <a:schemeClr val="tx1"/>
              </a:solidFill>
            </a:rPr>
            <a:t>All work-related fatalities within 8 hours</a:t>
          </a:r>
          <a:endParaRPr lang="en-US" sz="2100" kern="1200" dirty="0">
            <a:solidFill>
              <a:schemeClr val="tx1"/>
            </a:solidFill>
          </a:endParaRPr>
        </a:p>
        <a:p>
          <a:pPr marL="228600" lvl="1" indent="-228600" algn="l" defTabSz="933450" rtl="0">
            <a:lnSpc>
              <a:spcPct val="90000"/>
            </a:lnSpc>
            <a:spcBef>
              <a:spcPct val="0"/>
            </a:spcBef>
            <a:spcAft>
              <a:spcPct val="15000"/>
            </a:spcAft>
            <a:buChar char="••"/>
          </a:pPr>
          <a:r>
            <a:rPr lang="en-US" sz="2100" b="1" i="0" kern="1200" baseline="0" dirty="0">
              <a:solidFill>
                <a:schemeClr val="tx1"/>
              </a:solidFill>
            </a:rPr>
            <a:t>All work-related inpatient hospitalizations, all amputations and all losses of an eye within 24 hours.</a:t>
          </a:r>
          <a:endParaRPr lang="en-US" sz="2100" kern="1200" dirty="0">
            <a:solidFill>
              <a:schemeClr val="tx1"/>
            </a:solidFill>
          </a:endParaRPr>
        </a:p>
      </dsp:txBody>
      <dsp:txXfrm>
        <a:off x="4293051" y="43311"/>
        <a:ext cx="3901864" cy="34879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53A59-2D9C-564F-98A3-914D63B92F77}">
      <dsp:nvSpPr>
        <dsp:cNvPr id="0" name=""/>
        <dsp:cNvSpPr/>
      </dsp:nvSpPr>
      <dsp:spPr>
        <a:xfrm>
          <a:off x="0" y="0"/>
          <a:ext cx="8146692" cy="0"/>
        </a:xfrm>
        <a:prstGeom prst="lin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6A13FE8-4F90-C243-8511-47432C022F33}">
      <dsp:nvSpPr>
        <dsp:cNvPr id="0" name=""/>
        <dsp:cNvSpPr/>
      </dsp:nvSpPr>
      <dsp:spPr>
        <a:xfrm>
          <a:off x="0" y="0"/>
          <a:ext cx="8146692" cy="8348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b="1" i="0" kern="1200" baseline="0" dirty="0">
              <a:solidFill>
                <a:srgbClr val="FFFFFF"/>
              </a:solidFill>
            </a:rPr>
            <a:t>Who is authorized to notify outside agencies (i.e., fire, police, etc.)?</a:t>
          </a:r>
          <a:endParaRPr lang="en-US" sz="2300" b="1" kern="1200" dirty="0">
            <a:solidFill>
              <a:srgbClr val="FFFFFF"/>
            </a:solidFill>
          </a:endParaRPr>
        </a:p>
      </dsp:txBody>
      <dsp:txXfrm>
        <a:off x="0" y="0"/>
        <a:ext cx="8146692" cy="834844"/>
      </dsp:txXfrm>
    </dsp:sp>
    <dsp:sp modelId="{EA365A76-2165-7B4E-B6AB-FD6B618D29E8}">
      <dsp:nvSpPr>
        <dsp:cNvPr id="0" name=""/>
        <dsp:cNvSpPr/>
      </dsp:nvSpPr>
      <dsp:spPr>
        <a:xfrm>
          <a:off x="0" y="834844"/>
          <a:ext cx="8146692" cy="0"/>
        </a:xfrm>
        <a:prstGeom prst="lin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18E7A592-FE05-B04B-892A-26CC8DD618F9}">
      <dsp:nvSpPr>
        <dsp:cNvPr id="0" name=""/>
        <dsp:cNvSpPr/>
      </dsp:nvSpPr>
      <dsp:spPr>
        <a:xfrm>
          <a:off x="0" y="834844"/>
          <a:ext cx="8146692" cy="8348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b="1" i="0" kern="1200" baseline="0" dirty="0">
              <a:solidFill>
                <a:srgbClr val="FFFFFF"/>
              </a:solidFill>
            </a:rPr>
            <a:t>Who will conduct investigations and what training they should have received?</a:t>
          </a:r>
          <a:endParaRPr lang="en-US" sz="2300" b="1" kern="1200" dirty="0">
            <a:solidFill>
              <a:srgbClr val="FFFFFF"/>
            </a:solidFill>
          </a:endParaRPr>
        </a:p>
      </dsp:txBody>
      <dsp:txXfrm>
        <a:off x="0" y="834844"/>
        <a:ext cx="8146692" cy="834844"/>
      </dsp:txXfrm>
    </dsp:sp>
    <dsp:sp modelId="{45BE2522-D15F-FA45-B895-0879130D68CA}">
      <dsp:nvSpPr>
        <dsp:cNvPr id="0" name=""/>
        <dsp:cNvSpPr/>
      </dsp:nvSpPr>
      <dsp:spPr>
        <a:xfrm>
          <a:off x="0" y="1669688"/>
          <a:ext cx="8146692" cy="0"/>
        </a:xfrm>
        <a:prstGeom prst="lin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8BD27B1-471F-3F44-B4E9-8BF8638D44CA}">
      <dsp:nvSpPr>
        <dsp:cNvPr id="0" name=""/>
        <dsp:cNvSpPr/>
      </dsp:nvSpPr>
      <dsp:spPr>
        <a:xfrm>
          <a:off x="0" y="1669688"/>
          <a:ext cx="8146692" cy="8348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b="1" i="0" kern="1200" baseline="0" dirty="0">
              <a:solidFill>
                <a:srgbClr val="FFFFFF"/>
              </a:solidFill>
            </a:rPr>
            <a:t>Timetables for completing the investigation and developing &amp; implementing recommendations.</a:t>
          </a:r>
          <a:endParaRPr lang="en-US" sz="2300" b="1" kern="1200" dirty="0">
            <a:solidFill>
              <a:srgbClr val="FFFFFF"/>
            </a:solidFill>
          </a:endParaRPr>
        </a:p>
      </dsp:txBody>
      <dsp:txXfrm>
        <a:off x="0" y="1669688"/>
        <a:ext cx="8146692" cy="834844"/>
      </dsp:txXfrm>
    </dsp:sp>
    <dsp:sp modelId="{9A7C8C40-3008-A74D-ABF4-E6AFD049E4B5}">
      <dsp:nvSpPr>
        <dsp:cNvPr id="0" name=""/>
        <dsp:cNvSpPr/>
      </dsp:nvSpPr>
      <dsp:spPr>
        <a:xfrm>
          <a:off x="0" y="2504532"/>
          <a:ext cx="8146692" cy="0"/>
        </a:xfrm>
        <a:prstGeom prst="lin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9C472827-61AC-844C-A7F2-29A5A6E73EC1}">
      <dsp:nvSpPr>
        <dsp:cNvPr id="0" name=""/>
        <dsp:cNvSpPr/>
      </dsp:nvSpPr>
      <dsp:spPr>
        <a:xfrm>
          <a:off x="0" y="2504532"/>
          <a:ext cx="8146692" cy="8348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b="1" i="0" kern="1200" baseline="0" dirty="0">
              <a:solidFill>
                <a:srgbClr val="FFFFFF"/>
              </a:solidFill>
            </a:rPr>
            <a:t>Who will receive investigation recommendations? Who will be responsible for implementing corrective actions?</a:t>
          </a:r>
          <a:endParaRPr lang="en-US" sz="2300" b="1" kern="1200" dirty="0">
            <a:solidFill>
              <a:srgbClr val="FFFFFF"/>
            </a:solidFill>
          </a:endParaRPr>
        </a:p>
      </dsp:txBody>
      <dsp:txXfrm>
        <a:off x="0" y="2504532"/>
        <a:ext cx="8146692" cy="83484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F3D6F-3393-2E49-BF30-5302C6542B80}">
      <dsp:nvSpPr>
        <dsp:cNvPr id="0" name=""/>
        <dsp:cNvSpPr/>
      </dsp:nvSpPr>
      <dsp:spPr>
        <a:xfrm rot="5400000">
          <a:off x="397905" y="1291884"/>
          <a:ext cx="1195454" cy="1989209"/>
        </a:xfrm>
        <a:prstGeom prst="corner">
          <a:avLst>
            <a:gd name="adj1" fmla="val 16120"/>
            <a:gd name="adj2" fmla="val 161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F9A3304-5845-D94D-8491-EC354B8948C0}">
      <dsp:nvSpPr>
        <dsp:cNvPr id="0" name=""/>
        <dsp:cNvSpPr/>
      </dsp:nvSpPr>
      <dsp:spPr>
        <a:xfrm>
          <a:off x="198353" y="1886230"/>
          <a:ext cx="1795869" cy="1574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b="1" i="0" kern="1200" baseline="0" dirty="0">
              <a:solidFill>
                <a:schemeClr val="bg1"/>
              </a:solidFill>
              <a:latin typeface="Arial Bold" charset="0"/>
              <a:ea typeface="Arial Bold" charset="0"/>
              <a:cs typeface="Arial Bold" charset="0"/>
            </a:rPr>
            <a:t>1.  Preserve &amp; Document Scene</a:t>
          </a:r>
          <a:endParaRPr lang="en-US" sz="2400" b="1" i="0" kern="1200" dirty="0">
            <a:solidFill>
              <a:schemeClr val="bg1"/>
            </a:solidFill>
            <a:latin typeface="Arial Bold" charset="0"/>
            <a:ea typeface="Arial Bold" charset="0"/>
            <a:cs typeface="Arial Bold" charset="0"/>
          </a:endParaRPr>
        </a:p>
      </dsp:txBody>
      <dsp:txXfrm>
        <a:off x="198353" y="1886230"/>
        <a:ext cx="1795869" cy="1574185"/>
      </dsp:txXfrm>
    </dsp:sp>
    <dsp:sp modelId="{DBFA4936-EDFE-BF4E-A2E7-8E94DCD16F4E}">
      <dsp:nvSpPr>
        <dsp:cNvPr id="0" name=""/>
        <dsp:cNvSpPr/>
      </dsp:nvSpPr>
      <dsp:spPr>
        <a:xfrm>
          <a:off x="1655380" y="1145437"/>
          <a:ext cx="338843" cy="338843"/>
        </a:xfrm>
        <a:prstGeom prst="triangle">
          <a:avLst>
            <a:gd name="adj" fmla="val 10000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8396282-01A1-674F-A2E2-47EBAFD07B27}">
      <dsp:nvSpPr>
        <dsp:cNvPr id="0" name=""/>
        <dsp:cNvSpPr/>
      </dsp:nvSpPr>
      <dsp:spPr>
        <a:xfrm rot="5400000">
          <a:off x="2596400" y="747865"/>
          <a:ext cx="1195454" cy="1989209"/>
        </a:xfrm>
        <a:prstGeom prst="corner">
          <a:avLst>
            <a:gd name="adj1" fmla="val 16120"/>
            <a:gd name="adj2" fmla="val 1611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5C71E72-86CD-BC4E-9003-EFB38A3C599B}">
      <dsp:nvSpPr>
        <dsp:cNvPr id="0" name=""/>
        <dsp:cNvSpPr/>
      </dsp:nvSpPr>
      <dsp:spPr>
        <a:xfrm>
          <a:off x="2464840" y="1254874"/>
          <a:ext cx="2032385" cy="1574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b="1" i="0" kern="1200" baseline="0" dirty="0">
              <a:solidFill>
                <a:schemeClr val="bg1"/>
              </a:solidFill>
              <a:latin typeface="Arial Bold" charset="0"/>
              <a:ea typeface="Arial Bold" charset="0"/>
              <a:cs typeface="Arial Bold" charset="0"/>
            </a:rPr>
            <a:t>2.        Collect Information</a:t>
          </a:r>
          <a:endParaRPr lang="en-US" sz="2400" b="1" i="0" kern="1200" dirty="0">
            <a:solidFill>
              <a:schemeClr val="bg1"/>
            </a:solidFill>
            <a:latin typeface="Arial Bold" charset="0"/>
            <a:ea typeface="Arial Bold" charset="0"/>
            <a:cs typeface="Arial Bold" charset="0"/>
          </a:endParaRPr>
        </a:p>
      </dsp:txBody>
      <dsp:txXfrm>
        <a:off x="2464840" y="1254874"/>
        <a:ext cx="2032385" cy="1574185"/>
      </dsp:txXfrm>
    </dsp:sp>
    <dsp:sp modelId="{D6FC7EED-9A1F-6E43-BAF9-EB17B6F3F3CF}">
      <dsp:nvSpPr>
        <dsp:cNvPr id="0" name=""/>
        <dsp:cNvSpPr/>
      </dsp:nvSpPr>
      <dsp:spPr>
        <a:xfrm>
          <a:off x="3853875" y="601417"/>
          <a:ext cx="338843" cy="338843"/>
        </a:xfrm>
        <a:prstGeom prst="triangle">
          <a:avLst>
            <a:gd name="adj" fmla="val 10000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07E8EE1-670D-C14A-99CC-F6D085DA7593}">
      <dsp:nvSpPr>
        <dsp:cNvPr id="0" name=""/>
        <dsp:cNvSpPr/>
      </dsp:nvSpPr>
      <dsp:spPr>
        <a:xfrm rot="5400000">
          <a:off x="4794895" y="203845"/>
          <a:ext cx="1195454" cy="1989209"/>
        </a:xfrm>
        <a:prstGeom prst="corner">
          <a:avLst>
            <a:gd name="adj1" fmla="val 16120"/>
            <a:gd name="adj2" fmla="val 16110"/>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1BBADFD5-BE0A-6241-9C88-23B959B85455}">
      <dsp:nvSpPr>
        <dsp:cNvPr id="0" name=""/>
        <dsp:cNvSpPr/>
      </dsp:nvSpPr>
      <dsp:spPr>
        <a:xfrm>
          <a:off x="4595344" y="798190"/>
          <a:ext cx="1795869" cy="1574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b="1" i="0" kern="1200" baseline="0" dirty="0">
              <a:solidFill>
                <a:schemeClr val="bg1"/>
              </a:solidFill>
              <a:latin typeface="Arial Bold" charset="0"/>
              <a:ea typeface="Arial Bold" charset="0"/>
              <a:cs typeface="Arial Bold" charset="0"/>
            </a:rPr>
            <a:t>3. Determine Root Cause</a:t>
          </a:r>
          <a:endParaRPr lang="en-US" sz="2400" b="1" i="0" kern="1200" dirty="0">
            <a:solidFill>
              <a:schemeClr val="bg1"/>
            </a:solidFill>
            <a:latin typeface="Arial Bold" charset="0"/>
            <a:ea typeface="Arial Bold" charset="0"/>
            <a:cs typeface="Arial Bold" charset="0"/>
          </a:endParaRPr>
        </a:p>
      </dsp:txBody>
      <dsp:txXfrm>
        <a:off x="4595344" y="798190"/>
        <a:ext cx="1795869" cy="1574185"/>
      </dsp:txXfrm>
    </dsp:sp>
    <dsp:sp modelId="{EE5E6B95-3F32-F942-84A1-86D20C539AB1}">
      <dsp:nvSpPr>
        <dsp:cNvPr id="0" name=""/>
        <dsp:cNvSpPr/>
      </dsp:nvSpPr>
      <dsp:spPr>
        <a:xfrm>
          <a:off x="6052370" y="57397"/>
          <a:ext cx="338843" cy="338843"/>
        </a:xfrm>
        <a:prstGeom prst="triangle">
          <a:avLst>
            <a:gd name="adj" fmla="val 10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138618F-C083-854D-BD76-2BEE7E2367C2}">
      <dsp:nvSpPr>
        <dsp:cNvPr id="0" name=""/>
        <dsp:cNvSpPr/>
      </dsp:nvSpPr>
      <dsp:spPr>
        <a:xfrm rot="5400000">
          <a:off x="6993390" y="-340174"/>
          <a:ext cx="1195454" cy="1989209"/>
        </a:xfrm>
        <a:prstGeom prst="corner">
          <a:avLst>
            <a:gd name="adj1" fmla="val 16120"/>
            <a:gd name="adj2" fmla="val 1611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6361594-1E62-B145-9A44-A3987492362C}">
      <dsp:nvSpPr>
        <dsp:cNvPr id="0" name=""/>
        <dsp:cNvSpPr/>
      </dsp:nvSpPr>
      <dsp:spPr>
        <a:xfrm>
          <a:off x="6793839" y="254170"/>
          <a:ext cx="1795869" cy="1574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b="1" i="0" kern="1200" baseline="0" dirty="0">
              <a:solidFill>
                <a:schemeClr val="bg1"/>
              </a:solidFill>
              <a:latin typeface="Arial Bold" charset="0"/>
              <a:ea typeface="Arial Bold" charset="0"/>
              <a:cs typeface="Arial Bold" charset="0"/>
            </a:rPr>
            <a:t>4. Implement Corrective Actions</a:t>
          </a:r>
          <a:endParaRPr lang="en-US" sz="2400" b="1" i="0" kern="1200" dirty="0">
            <a:solidFill>
              <a:schemeClr val="bg1"/>
            </a:solidFill>
            <a:latin typeface="Arial Bold" charset="0"/>
            <a:ea typeface="Arial Bold" charset="0"/>
            <a:cs typeface="Arial Bold" charset="0"/>
          </a:endParaRPr>
        </a:p>
      </dsp:txBody>
      <dsp:txXfrm>
        <a:off x="6793839" y="254170"/>
        <a:ext cx="1795869" cy="15741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hape 107"/>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3075" name="Shape 108"/>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smtClean="0">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b="1">
        <a:solidFill>
          <a:schemeClr val="tx1"/>
        </a:solidFill>
        <a:latin typeface="Arial Bold" charset="0"/>
        <a:ea typeface="Arial Bold" charset="0"/>
        <a:cs typeface="Arial Bold" charset="0"/>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hape 699"/>
          <p:cNvSpPr>
            <a:spLocks noGrp="1" noRot="1" noChangeAspect="1" noTextEdit="1"/>
          </p:cNvSpPr>
          <p:nvPr>
            <p:ph type="sldImg"/>
          </p:nvPr>
        </p:nvSpPr>
        <p:spPr/>
      </p:sp>
      <p:sp>
        <p:nvSpPr>
          <p:cNvPr id="5123" name="Shape 700"/>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779"/>
          <p:cNvSpPr>
            <a:spLocks noGrp="1" noRot="1" noChangeAspect="1" noTextEdit="1"/>
          </p:cNvSpPr>
          <p:nvPr>
            <p:ph type="sldImg"/>
          </p:nvPr>
        </p:nvSpPr>
        <p:spPr/>
      </p:sp>
      <p:sp>
        <p:nvSpPr>
          <p:cNvPr id="23555" name="Shape 780"/>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hape 802"/>
          <p:cNvSpPr>
            <a:spLocks noGrp="1" noRot="1" noChangeAspect="1" noTextEdit="1"/>
          </p:cNvSpPr>
          <p:nvPr>
            <p:ph type="sldImg"/>
          </p:nvPr>
        </p:nvSpPr>
        <p:spPr/>
      </p:sp>
      <p:sp>
        <p:nvSpPr>
          <p:cNvPr id="25603" name="Shape 803"/>
          <p:cNvSpPr>
            <a:spLocks noGrp="1"/>
          </p:cNvSpPr>
          <p:nvPr>
            <p:ph type="body" sz="quarter" idx="1"/>
          </p:nvPr>
        </p:nvSpPr>
        <p:spPr/>
        <p:txBody>
          <a:bodyPr/>
          <a:lstStyle/>
          <a:p>
            <a:pPr eaLnBrk="1" hangingPunct="1">
              <a:spcBef>
                <a:spcPct val="0"/>
              </a:spcBef>
            </a:pPr>
            <a:r>
              <a:rPr lang="en-US" altLang="en-US" smtClean="0">
                <a:solidFill>
                  <a:srgbClr val="000000"/>
                </a:solidFill>
                <a:latin typeface="Arial Bold" panose="020B0704020202020204" pitchFamily="34" charset="0"/>
                <a:cs typeface="Arial Bold" panose="020B0704020202020204" pitchFamily="34" charset="0"/>
              </a:rPr>
              <a:t>1) If not, why was the procedure or rule not followed?</a:t>
            </a:r>
          </a:p>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endParaRPr>
          </a:p>
          <a:p>
            <a:pPr eaLnBrk="1" hangingPunct="1">
              <a:spcBef>
                <a:spcPct val="0"/>
              </a:spcBef>
            </a:pPr>
            <a:r>
              <a:rPr lang="en-US" altLang="en-US" smtClean="0">
                <a:solidFill>
                  <a:srgbClr val="000000"/>
                </a:solidFill>
                <a:latin typeface="Arial Bold" panose="020B0704020202020204" pitchFamily="34" charset="0"/>
                <a:cs typeface="Arial Bold" panose="020B0704020202020204" pitchFamily="34" charset="0"/>
              </a:rPr>
              <a:t>2) If production pressures played a role, why were production pressures permitted to jeopardize safety.?</a:t>
            </a:r>
          </a:p>
          <a:p>
            <a:pPr algn="ct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endParaRPr>
          </a:p>
          <a:p>
            <a:pPr eaLnBrk="1" hangingPunct="1">
              <a:spcBef>
                <a:spcPct val="0"/>
              </a:spcBef>
            </a:pPr>
            <a:r>
              <a:rPr lang="en-US" altLang="en-US" smtClean="0">
                <a:solidFill>
                  <a:srgbClr val="000000"/>
                </a:solidFill>
                <a:latin typeface="Arial Bold" panose="020B0704020202020204" pitchFamily="34" charset="0"/>
                <a:cs typeface="Arial Bold" panose="020B0704020202020204" pitchFamily="34" charset="0"/>
              </a:rPr>
              <a:t>3) If the procedure was out of date or training was inadequate, why had the problem not been previously identified, or if it had been identified why was it not addressed?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hape 814"/>
          <p:cNvSpPr>
            <a:spLocks noGrp="1" noRot="1" noChangeAspect="1" noTextEdit="1"/>
          </p:cNvSpPr>
          <p:nvPr>
            <p:ph type="sldImg"/>
          </p:nvPr>
        </p:nvSpPr>
        <p:spPr/>
      </p:sp>
      <p:sp>
        <p:nvSpPr>
          <p:cNvPr id="27651" name="Shape 815"/>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hape 814"/>
          <p:cNvSpPr>
            <a:spLocks noGrp="1" noRot="1" noChangeAspect="1" noTextEdit="1"/>
          </p:cNvSpPr>
          <p:nvPr>
            <p:ph type="sldImg"/>
          </p:nvPr>
        </p:nvSpPr>
        <p:spPr/>
      </p:sp>
      <p:sp>
        <p:nvSpPr>
          <p:cNvPr id="29699" name="Shape 815"/>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ape 824"/>
          <p:cNvSpPr>
            <a:spLocks noGrp="1" noRot="1" noChangeAspect="1" noTextEdit="1"/>
          </p:cNvSpPr>
          <p:nvPr>
            <p:ph type="sldImg"/>
          </p:nvPr>
        </p:nvSpPr>
        <p:spPr/>
      </p:sp>
      <p:sp>
        <p:nvSpPr>
          <p:cNvPr id="31747" name="Shape 825"/>
          <p:cNvSpPr>
            <a:spLocks noGrp="1"/>
          </p:cNvSpPr>
          <p:nvPr>
            <p:ph type="body" sz="quarter" idx="1"/>
          </p:nvPr>
        </p:nvSpPr>
        <p:spPr/>
        <p:txBody>
          <a:bodyPr/>
          <a:lstStyle/>
          <a:p>
            <a:pPr marL="342900" lvl="3" indent="-342900" eaLnBrk="1" hangingPunct="1">
              <a:spcBef>
                <a:spcPct val="0"/>
              </a:spcBef>
              <a:buFontTx/>
              <a:buChar char="•"/>
            </a:pPr>
            <a:r>
              <a:rPr lang="en-US" altLang="en-US" sz="2200" b="1" smtClean="0">
                <a:solidFill>
                  <a:srgbClr val="DEE60E"/>
                </a:solidFill>
                <a:latin typeface="Arial Bold" panose="020B0704020202020204" pitchFamily="34" charset="0"/>
                <a:cs typeface="Arial Bold" panose="020B0704020202020204" pitchFamily="34" charset="0"/>
              </a:rPr>
              <a:t>An incident investigation program should include a clearly stated, easy‐to‐follow written plan to include guidelines for:</a:t>
            </a:r>
          </a:p>
          <a:p>
            <a:pPr marL="342900" lvl="3" indent="-342900" eaLnBrk="1" hangingPunct="1">
              <a:spcBef>
                <a:spcPct val="0"/>
              </a:spcBef>
              <a:buFontTx/>
              <a:buChar char="•"/>
            </a:pPr>
            <a:endParaRPr lang="en-US" altLang="en-US" sz="2200" b="1" smtClean="0">
              <a:solidFill>
                <a:srgbClr val="DEE60E"/>
              </a:solidFill>
              <a:latin typeface="Arial Bold" panose="020B0704020202020204" pitchFamily="34" charset="0"/>
              <a:cs typeface="Arial Bold" panose="020B0704020202020204" pitchFamily="34" charset="0"/>
            </a:endParaRPr>
          </a:p>
          <a:p>
            <a:pPr marL="342900" lvl="3" indent="-342900" eaLnBrk="1" hangingPunct="1">
              <a:spcBef>
                <a:spcPct val="0"/>
              </a:spcBef>
              <a:buFontTx/>
              <a:buChar char="•"/>
            </a:pPr>
            <a:r>
              <a:rPr lang="en-US" altLang="en-US" b="1" smtClean="0">
                <a:solidFill>
                  <a:srgbClr val="000000"/>
                </a:solidFill>
                <a:latin typeface="Arial Bold" panose="020B0704020202020204" pitchFamily="34" charset="0"/>
                <a:cs typeface="Arial Bold" panose="020B0704020202020204" pitchFamily="34" charset="0"/>
              </a:rPr>
              <a:t>When a serious incident occurs in the workplace, everyone will be busy dealing with the emergency at hand. Therefore, it is important to be prepared to investigate incidents before they occur.</a:t>
            </a:r>
          </a:p>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hape 832"/>
          <p:cNvSpPr>
            <a:spLocks noGrp="1" noRot="1" noChangeAspect="1" noTextEdit="1"/>
          </p:cNvSpPr>
          <p:nvPr>
            <p:ph type="sldImg"/>
          </p:nvPr>
        </p:nvSpPr>
        <p:spPr/>
      </p:sp>
      <p:sp>
        <p:nvSpPr>
          <p:cNvPr id="33795" name="Shape 833"/>
          <p:cNvSpPr>
            <a:spLocks noGrp="1"/>
          </p:cNvSpPr>
          <p:nvPr>
            <p:ph type="body" sz="quarter" idx="1"/>
          </p:nvPr>
        </p:nvSpPr>
        <p:spPr/>
        <p:txBody>
          <a:bodyPr/>
          <a:lstStyle/>
          <a:p>
            <a:pPr marL="0" lvl="3" indent="0" eaLnBrk="1" hangingPunct="1">
              <a:spcBef>
                <a:spcPct val="0"/>
              </a:spcBef>
            </a:pPr>
            <a:r>
              <a:rPr lang="en-US" altLang="en-US" sz="2200" b="1" smtClean="0">
                <a:solidFill>
                  <a:srgbClr val="DEE60E"/>
                </a:solidFill>
                <a:latin typeface="Arial Bold" panose="020B0704020202020204" pitchFamily="34" charset="0"/>
                <a:cs typeface="Arial Bold" panose="020B0704020202020204" pitchFamily="34" charset="0"/>
              </a:rPr>
              <a:t>An incident investigation program should include a clearly stated, easy‐to‐follow written plan to include guidelines for:</a:t>
            </a:r>
          </a:p>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hape 846"/>
          <p:cNvSpPr>
            <a:spLocks noGrp="1" noRot="1" noChangeAspect="1" noTextEdit="1"/>
          </p:cNvSpPr>
          <p:nvPr>
            <p:ph type="sldImg"/>
          </p:nvPr>
        </p:nvSpPr>
        <p:spPr/>
      </p:sp>
      <p:sp>
        <p:nvSpPr>
          <p:cNvPr id="35843" name="Shape 847"/>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hape 854"/>
          <p:cNvSpPr>
            <a:spLocks noGrp="1" noRot="1" noChangeAspect="1" noTextEdit="1"/>
          </p:cNvSpPr>
          <p:nvPr>
            <p:ph type="sldImg"/>
          </p:nvPr>
        </p:nvSpPr>
        <p:spPr/>
      </p:sp>
      <p:sp>
        <p:nvSpPr>
          <p:cNvPr id="37891" name="Shape 855"/>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hape 854"/>
          <p:cNvSpPr>
            <a:spLocks noGrp="1" noRot="1" noChangeAspect="1" noTextEdit="1"/>
          </p:cNvSpPr>
          <p:nvPr>
            <p:ph type="sldImg"/>
          </p:nvPr>
        </p:nvSpPr>
        <p:spPr/>
      </p:sp>
      <p:sp>
        <p:nvSpPr>
          <p:cNvPr id="39939" name="Shape 855"/>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hape 854"/>
          <p:cNvSpPr>
            <a:spLocks noGrp="1" noRot="1" noChangeAspect="1" noTextEdit="1"/>
          </p:cNvSpPr>
          <p:nvPr>
            <p:ph type="sldImg"/>
          </p:nvPr>
        </p:nvSpPr>
        <p:spPr/>
      </p:sp>
      <p:sp>
        <p:nvSpPr>
          <p:cNvPr id="855" name="Shape 855"/>
          <p:cNvSpPr>
            <a:spLocks noGrp="1"/>
          </p:cNvSpPr>
          <p:nvPr>
            <p:ph type="body" sz="quarter" idx="1"/>
          </p:nvPr>
        </p:nvSpPr>
        <p:spPr/>
        <p:txBody>
          <a:bodyPr/>
          <a:lstStyle/>
          <a:p>
            <a:pPr marL="171450" indent="-171450" defTabSz="457200" eaLnBrk="1" fontAlgn="auto" hangingPunct="1">
              <a:lnSpc>
                <a:spcPct val="80000"/>
              </a:lnSpc>
              <a:spcBef>
                <a:spcPts val="0"/>
              </a:spcBef>
              <a:spcAft>
                <a:spcPts val="0"/>
              </a:spcAft>
              <a:buFont typeface="Arial"/>
              <a:buChar char="•"/>
              <a:defRPr>
                <a:solidFill>
                  <a:srgbClr val="535353"/>
                </a:solidFill>
                <a:uFill>
                  <a:solidFill>
                    <a:srgbClr val="000000"/>
                  </a:solidFill>
                </a:uFill>
                <a:latin typeface="Arial Black"/>
                <a:ea typeface="Arial Black"/>
                <a:cs typeface="Arial Black"/>
                <a:sym typeface="Arial Black"/>
              </a:defRPr>
            </a:pPr>
            <a:endParaRPr lang="en-US" dirty="0">
              <a:solidFill>
                <a:srgbClr val="535353"/>
              </a:solidFill>
              <a:uFill>
                <a:solidFill>
                  <a:srgbClr val="000000"/>
                </a:solidFill>
              </a:uFill>
              <a:latin typeface="Arial Black"/>
              <a:ea typeface="Arial Black"/>
              <a:cs typeface="Arial Black"/>
              <a:sym typeface="Arial Black"/>
            </a:endParaRPr>
          </a:p>
          <a:p>
            <a:pPr marL="171450" indent="-171450" eaLnBrk="1" fontAlgn="auto" hangingPunct="1">
              <a:spcBef>
                <a:spcPts val="0"/>
              </a:spcBef>
              <a:spcAft>
                <a:spcPts val="0"/>
              </a:spcAft>
              <a:buFont typeface="Arial"/>
              <a:buChar char="•"/>
              <a:defRPr/>
            </a:pPr>
            <a:endParaRPr dirty="0">
              <a:solidFill>
                <a:sysClr val="windowText" lastClr="000000"/>
              </a:solidFil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p:sp>
      <p:sp>
        <p:nvSpPr>
          <p:cNvPr id="7171" name="Notes Placeholder 2"/>
          <p:cNvSpPr>
            <a:spLocks noGrp="1"/>
          </p:cNvSpPr>
          <p:nvPr>
            <p:ph type="body"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hape 854"/>
          <p:cNvSpPr>
            <a:spLocks noGrp="1" noRot="1" noChangeAspect="1" noTextEdit="1"/>
          </p:cNvSpPr>
          <p:nvPr>
            <p:ph type="sldImg"/>
          </p:nvPr>
        </p:nvSpPr>
        <p:spPr/>
      </p:sp>
      <p:sp>
        <p:nvSpPr>
          <p:cNvPr id="855" name="Shape 855"/>
          <p:cNvSpPr>
            <a:spLocks noGrp="1"/>
          </p:cNvSpPr>
          <p:nvPr>
            <p:ph type="body" sz="quarter" idx="1"/>
          </p:nvPr>
        </p:nvSpPr>
        <p:spPr/>
        <p:txBody>
          <a:bodyPr/>
          <a:lstStyle/>
          <a:p>
            <a:pPr marL="171450" indent="-171450" defTabSz="457200" eaLnBrk="1" fontAlgn="auto" hangingPunct="1">
              <a:lnSpc>
                <a:spcPct val="80000"/>
              </a:lnSpc>
              <a:spcBef>
                <a:spcPts val="0"/>
              </a:spcBef>
              <a:spcAft>
                <a:spcPts val="0"/>
              </a:spcAft>
              <a:buFont typeface="Arial"/>
              <a:buChar char="•"/>
              <a:defRPr>
                <a:solidFill>
                  <a:srgbClr val="535353"/>
                </a:solidFill>
                <a:uFill>
                  <a:solidFill>
                    <a:srgbClr val="000000"/>
                  </a:solidFill>
                </a:uFill>
                <a:latin typeface="Arial Black"/>
                <a:ea typeface="Arial Black"/>
                <a:cs typeface="Arial Black"/>
                <a:sym typeface="Arial Black"/>
              </a:defRPr>
            </a:pPr>
            <a:endParaRPr lang="en-US" dirty="0">
              <a:solidFill>
                <a:srgbClr val="535353"/>
              </a:solidFill>
              <a:uFill>
                <a:solidFill>
                  <a:srgbClr val="000000"/>
                </a:solidFill>
              </a:uFill>
              <a:latin typeface="Arial Black"/>
              <a:ea typeface="Arial Black"/>
              <a:cs typeface="Arial Black"/>
              <a:sym typeface="Arial Black"/>
            </a:endParaRPr>
          </a:p>
          <a:p>
            <a:pPr marL="171450" indent="-171450" eaLnBrk="1" fontAlgn="auto" hangingPunct="1">
              <a:spcBef>
                <a:spcPts val="0"/>
              </a:spcBef>
              <a:spcAft>
                <a:spcPts val="0"/>
              </a:spcAft>
              <a:buFont typeface="Arial"/>
              <a:buChar char="•"/>
              <a:defRPr/>
            </a:pPr>
            <a:endParaRPr dirty="0">
              <a:solidFill>
                <a:sysClr val="windowText" lastClr="000000"/>
              </a:solidFil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hape 854"/>
          <p:cNvSpPr>
            <a:spLocks noGrp="1" noRot="1" noChangeAspect="1" noTextEdit="1"/>
          </p:cNvSpPr>
          <p:nvPr>
            <p:ph type="sldImg"/>
          </p:nvPr>
        </p:nvSpPr>
        <p:spPr/>
      </p:sp>
      <p:sp>
        <p:nvSpPr>
          <p:cNvPr id="855" name="Shape 855"/>
          <p:cNvSpPr>
            <a:spLocks noGrp="1"/>
          </p:cNvSpPr>
          <p:nvPr>
            <p:ph type="body" sz="quarter" idx="1"/>
          </p:nvPr>
        </p:nvSpPr>
        <p:spPr/>
        <p:txBody>
          <a:bodyPr/>
          <a:lstStyle/>
          <a:p>
            <a:pPr marL="171450" indent="-171450" defTabSz="457200" eaLnBrk="1" fontAlgn="auto" hangingPunct="1">
              <a:lnSpc>
                <a:spcPct val="80000"/>
              </a:lnSpc>
              <a:spcBef>
                <a:spcPts val="0"/>
              </a:spcBef>
              <a:spcAft>
                <a:spcPts val="0"/>
              </a:spcAft>
              <a:buFont typeface="Arial"/>
              <a:buChar char="•"/>
              <a:defRPr>
                <a:solidFill>
                  <a:srgbClr val="535353"/>
                </a:solidFill>
                <a:uFill>
                  <a:solidFill>
                    <a:srgbClr val="000000"/>
                  </a:solidFill>
                </a:uFill>
                <a:latin typeface="Arial Black"/>
                <a:ea typeface="Arial Black"/>
                <a:cs typeface="Arial Black"/>
                <a:sym typeface="Arial Black"/>
              </a:defRPr>
            </a:pPr>
            <a:endParaRPr lang="en-US" dirty="0">
              <a:solidFill>
                <a:srgbClr val="535353"/>
              </a:solidFill>
              <a:uFill>
                <a:solidFill>
                  <a:srgbClr val="000000"/>
                </a:solidFill>
              </a:uFill>
              <a:latin typeface="Arial Black"/>
              <a:ea typeface="Arial Black"/>
              <a:cs typeface="Arial Black"/>
              <a:sym typeface="Arial Black"/>
            </a:endParaRPr>
          </a:p>
          <a:p>
            <a:pPr marL="171450" indent="-171450" eaLnBrk="1" fontAlgn="auto" hangingPunct="1">
              <a:spcBef>
                <a:spcPts val="0"/>
              </a:spcBef>
              <a:spcAft>
                <a:spcPts val="0"/>
              </a:spcAft>
              <a:buFont typeface="Arial"/>
              <a:buChar char="•"/>
              <a:defRPr/>
            </a:pPr>
            <a:endParaRPr dirty="0">
              <a:solidFill>
                <a:sysClr val="windowText" lastClr="000000"/>
              </a:solidFil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hape 854"/>
          <p:cNvSpPr>
            <a:spLocks noGrp="1" noRot="1" noChangeAspect="1" noTextEdit="1"/>
          </p:cNvSpPr>
          <p:nvPr>
            <p:ph type="sldImg"/>
          </p:nvPr>
        </p:nvSpPr>
        <p:spPr/>
      </p:sp>
      <p:sp>
        <p:nvSpPr>
          <p:cNvPr id="855" name="Shape 855"/>
          <p:cNvSpPr>
            <a:spLocks noGrp="1"/>
          </p:cNvSpPr>
          <p:nvPr>
            <p:ph type="body" sz="quarter" idx="1"/>
          </p:nvPr>
        </p:nvSpPr>
        <p:spPr/>
        <p:txBody>
          <a:bodyPr/>
          <a:lstStyle/>
          <a:p>
            <a:pPr eaLnBrk="1" fontAlgn="auto" hangingPunct="1">
              <a:spcBef>
                <a:spcPts val="0"/>
              </a:spcBef>
              <a:spcAft>
                <a:spcPts val="0"/>
              </a:spcAft>
              <a:defRPr/>
            </a:pPr>
            <a:r>
              <a:rPr lang="en-US" dirty="0">
                <a:solidFill>
                  <a:sysClr val="windowText" lastClr="000000"/>
                </a:solidFill>
                <a:sym typeface="Arial"/>
              </a:rPr>
              <a:t>[SPEAKER NOTE] Read the scenario to the class on page 19 of the Workbook. Working in groups, have students fill out the OSHA inspection form. Have students role play as they fill out the form. One student should be the recorded/interviewer, one student as the injured employee (Tom), another as the apprentice (Devin), and have other students as witnesses. Let them know that they may elaborate/add details in order to complete the form.</a:t>
            </a:r>
          </a:p>
          <a:p>
            <a:pPr marL="171450" indent="-171450" eaLnBrk="1" fontAlgn="auto" hangingPunct="1">
              <a:spcBef>
                <a:spcPts val="0"/>
              </a:spcBef>
              <a:spcAft>
                <a:spcPts val="0"/>
              </a:spcAft>
              <a:buFont typeface="Arial"/>
              <a:buChar char="•"/>
              <a:defRPr/>
            </a:pPr>
            <a:endParaRPr dirty="0">
              <a:solidFill>
                <a:sysClr val="windowText" lastClr="000000"/>
              </a:solidFil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hape 854"/>
          <p:cNvSpPr>
            <a:spLocks noGrp="1" noRot="1" noChangeAspect="1" noTextEdit="1"/>
          </p:cNvSpPr>
          <p:nvPr>
            <p:ph type="sldImg"/>
          </p:nvPr>
        </p:nvSpPr>
        <p:spPr/>
      </p:sp>
      <p:sp>
        <p:nvSpPr>
          <p:cNvPr id="50179" name="Shape 855"/>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hape 854"/>
          <p:cNvSpPr>
            <a:spLocks noGrp="1" noRot="1" noChangeAspect="1" noTextEdit="1"/>
          </p:cNvSpPr>
          <p:nvPr>
            <p:ph type="sldImg"/>
          </p:nvPr>
        </p:nvSpPr>
        <p:spPr/>
      </p:sp>
      <p:sp>
        <p:nvSpPr>
          <p:cNvPr id="52227" name="Shape 855"/>
          <p:cNvSpPr>
            <a:spLocks noGrp="1"/>
          </p:cNvSpPr>
          <p:nvPr>
            <p:ph type="body" sz="quarter" idx="1"/>
          </p:nvPr>
        </p:nvSpPr>
        <p:spPr/>
        <p:txBody>
          <a:bodyPr/>
          <a:lstStyle/>
          <a:p>
            <a:pPr marL="171450" indent="-171450" eaLnBrk="1" hangingPunct="1">
              <a:spcBef>
                <a:spcPct val="0"/>
              </a:spcBef>
              <a:buFontTx/>
              <a:buChar char="•"/>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hape 854"/>
          <p:cNvSpPr>
            <a:spLocks noGrp="1" noRot="1" noChangeAspect="1" noTextEdit="1"/>
          </p:cNvSpPr>
          <p:nvPr>
            <p:ph type="sldImg"/>
          </p:nvPr>
        </p:nvSpPr>
        <p:spPr/>
      </p:sp>
      <p:sp>
        <p:nvSpPr>
          <p:cNvPr id="54275" name="Shape 855"/>
          <p:cNvSpPr>
            <a:spLocks noGrp="1"/>
          </p:cNvSpPr>
          <p:nvPr>
            <p:ph type="body" sz="quarter" idx="1"/>
          </p:nvPr>
        </p:nvSpPr>
        <p:spPr/>
        <p:txBody>
          <a:bodyPr/>
          <a:lstStyle/>
          <a:p>
            <a:pPr marL="171450" indent="-171450" eaLnBrk="1" hangingPunct="1">
              <a:spcBef>
                <a:spcPct val="0"/>
              </a:spcBef>
              <a:buFontTx/>
              <a:buChar char="•"/>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hape 854"/>
          <p:cNvSpPr>
            <a:spLocks noGrp="1" noRot="1" noChangeAspect="1" noTextEdit="1"/>
          </p:cNvSpPr>
          <p:nvPr>
            <p:ph type="sldImg"/>
          </p:nvPr>
        </p:nvSpPr>
        <p:spPr/>
      </p:sp>
      <p:sp>
        <p:nvSpPr>
          <p:cNvPr id="855" name="Shape 855"/>
          <p:cNvSpPr>
            <a:spLocks noGrp="1"/>
          </p:cNvSpPr>
          <p:nvPr>
            <p:ph type="body" sz="quarter" idx="1"/>
          </p:nvPr>
        </p:nvSpPr>
        <p:spPr/>
        <p:txBody>
          <a:bodyPr/>
          <a:lstStyle/>
          <a:p>
            <a:pPr eaLnBrk="1" fontAlgn="auto" hangingPunct="1">
              <a:spcBef>
                <a:spcPts val="0"/>
              </a:spcBef>
              <a:spcAft>
                <a:spcPts val="0"/>
              </a:spcAft>
              <a:defRPr/>
            </a:pPr>
            <a:r>
              <a:rPr lang="en-US" dirty="0">
                <a:solidFill>
                  <a:sysClr val="windowText" lastClr="000000"/>
                </a:solidFill>
                <a:sym typeface="Calibri"/>
              </a:rPr>
              <a:t>[SPEAKER NOTE] </a:t>
            </a:r>
            <a:r>
              <a:rPr lang="en-US" dirty="0">
                <a:solidFill>
                  <a:sysClr val="windowText" lastClr="000000"/>
                </a:solidFill>
                <a:sym typeface="Arial"/>
              </a:rPr>
              <a:t>Working in groups, have students brainstorm some general questions that can lead to finding out the root cause of the previous incident. See page 22 of the Workbook</a:t>
            </a:r>
          </a:p>
          <a:p>
            <a:pPr marL="171450" indent="-171450" eaLnBrk="1" fontAlgn="auto" hangingPunct="1">
              <a:spcBef>
                <a:spcPts val="0"/>
              </a:spcBef>
              <a:spcAft>
                <a:spcPts val="0"/>
              </a:spcAft>
              <a:buFont typeface="Arial"/>
              <a:buChar char="•"/>
              <a:defRPr/>
            </a:pPr>
            <a:endParaRPr dirty="0">
              <a:solidFill>
                <a:sysClr val="windowText" lastClr="000000"/>
              </a:solidFil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hape 854"/>
          <p:cNvSpPr>
            <a:spLocks noGrp="1" noRot="1" noChangeAspect="1" noTextEdit="1"/>
          </p:cNvSpPr>
          <p:nvPr>
            <p:ph type="sldImg"/>
          </p:nvPr>
        </p:nvSpPr>
        <p:spPr/>
      </p:sp>
      <p:sp>
        <p:nvSpPr>
          <p:cNvPr id="58371" name="Shape 855"/>
          <p:cNvSpPr>
            <a:spLocks noGrp="1"/>
          </p:cNvSpPr>
          <p:nvPr>
            <p:ph type="body" sz="quarter" idx="1"/>
          </p:nvPr>
        </p:nvSpPr>
        <p:spPr/>
        <p:txBody>
          <a:bodyPr/>
          <a:lstStyle/>
          <a:p>
            <a:pPr marL="171450" indent="-171450" eaLnBrk="1" hangingPunct="1">
              <a:spcBef>
                <a:spcPct val="0"/>
              </a:spcBef>
              <a:buFontTx/>
              <a:buChar char="•"/>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hape 854"/>
          <p:cNvSpPr>
            <a:spLocks noGrp="1" noRot="1" noChangeAspect="1" noTextEdit="1"/>
          </p:cNvSpPr>
          <p:nvPr>
            <p:ph type="sldImg"/>
          </p:nvPr>
        </p:nvSpPr>
        <p:spPr/>
      </p:sp>
      <p:sp>
        <p:nvSpPr>
          <p:cNvPr id="60419" name="Shape 855"/>
          <p:cNvSpPr>
            <a:spLocks noGrp="1"/>
          </p:cNvSpPr>
          <p:nvPr>
            <p:ph type="body" sz="quarter" idx="1"/>
          </p:nvPr>
        </p:nvSpPr>
        <p:spPr/>
        <p:txBody>
          <a:bodyPr/>
          <a:lstStyle/>
          <a:p>
            <a:pPr marL="171450" indent="-171450" eaLnBrk="1" hangingPunct="1">
              <a:spcBef>
                <a:spcPct val="0"/>
              </a:spcBef>
              <a:buFontTx/>
              <a:buChar char="•"/>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hape 854"/>
          <p:cNvSpPr>
            <a:spLocks noGrp="1" noRot="1" noChangeAspect="1" noTextEdit="1"/>
          </p:cNvSpPr>
          <p:nvPr>
            <p:ph type="sldImg"/>
          </p:nvPr>
        </p:nvSpPr>
        <p:spPr/>
      </p:sp>
      <p:sp>
        <p:nvSpPr>
          <p:cNvPr id="62467" name="Shape 855"/>
          <p:cNvSpPr>
            <a:spLocks noGrp="1"/>
          </p:cNvSpPr>
          <p:nvPr>
            <p:ph type="body" sz="quarter" idx="1"/>
          </p:nvPr>
        </p:nvSpPr>
        <p:spPr/>
        <p:txBody>
          <a:bodyPr/>
          <a:lstStyle/>
          <a:p>
            <a:pPr marL="171450" indent="-171450" eaLnBrk="1" hangingPunct="1">
              <a:spcBef>
                <a:spcPct val="0"/>
              </a:spcBef>
              <a:buFontTx/>
              <a:buChar char="•"/>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hape 725"/>
          <p:cNvSpPr>
            <a:spLocks noGrp="1" noRot="1" noChangeAspect="1" noTextEdit="1"/>
          </p:cNvSpPr>
          <p:nvPr>
            <p:ph type="sldImg"/>
          </p:nvPr>
        </p:nvSpPr>
        <p:spPr/>
      </p:sp>
      <p:sp>
        <p:nvSpPr>
          <p:cNvPr id="9219" name="Shape 726"/>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p:sp>
      <p:sp>
        <p:nvSpPr>
          <p:cNvPr id="64515" name="Notes Placeholder 2"/>
          <p:cNvSpPr>
            <a:spLocks noGrp="1"/>
          </p:cNvSpPr>
          <p:nvPr>
            <p:ph type="body"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p:sp>
      <p:sp>
        <p:nvSpPr>
          <p:cNvPr id="66563" name="Notes Placeholder 2"/>
          <p:cNvSpPr>
            <a:spLocks noGrp="1"/>
          </p:cNvSpPr>
          <p:nvPr>
            <p:ph type="body"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hape 739"/>
          <p:cNvSpPr>
            <a:spLocks noGrp="1" noRot="1" noChangeAspect="1" noTextEdit="1"/>
          </p:cNvSpPr>
          <p:nvPr>
            <p:ph type="sldImg"/>
          </p:nvPr>
        </p:nvSpPr>
        <p:spPr/>
      </p:sp>
      <p:sp>
        <p:nvSpPr>
          <p:cNvPr id="11267" name="Shape 740"/>
          <p:cNvSpPr>
            <a:spLocks noGrp="1"/>
          </p:cNvSpPr>
          <p:nvPr>
            <p:ph type="body" sz="quarter" idx="1"/>
          </p:nvPr>
        </p:nvSpPr>
        <p:spPr/>
        <p:txBody>
          <a:bodyPr/>
          <a:lstStyle/>
          <a:p>
            <a:pPr eaLnBrk="1" hangingPunct="1">
              <a:spcBef>
                <a:spcPct val="0"/>
              </a:spcBef>
            </a:pPr>
            <a:r>
              <a:rPr lang="en-US" altLang="en-US" smtClean="0">
                <a:solidFill>
                  <a:srgbClr val="000000"/>
                </a:solidFill>
                <a:latin typeface="Arial Bold" panose="020B0704020202020204" pitchFamily="34" charset="0"/>
                <a:cs typeface="Arial Bold" panose="020B0704020202020204" pitchFamily="34" charset="0"/>
              </a:rPr>
              <a:t>Investigations also save employers money, because incidents are far more costly than most people realize. The National Safety Council estimates that, on the average, preventing a workplace injury can save $39,000, and preventing a fatality more than $1.4 million, not to mention the suffering of the workers and their families. The more obvious financial costs are those related to workers' compensation claims, but these are only the direct costs of incidents. The indirect costs are less obvious, but very commonly greater, and include lost production, schedule delays, increased administrative time (for emergency response, investigations, claim processing and others), lower morale, training of new or temporary personnel, increased absenteeism, and damaged customer relations and corporate reputation.</a:t>
            </a:r>
          </a:p>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hape 725"/>
          <p:cNvSpPr>
            <a:spLocks noGrp="1" noRot="1" noChangeAspect="1" noTextEdit="1"/>
          </p:cNvSpPr>
          <p:nvPr>
            <p:ph type="sldImg"/>
          </p:nvPr>
        </p:nvSpPr>
        <p:spPr/>
      </p:sp>
      <p:sp>
        <p:nvSpPr>
          <p:cNvPr id="13315" name="Shape 726"/>
          <p:cNvSpPr>
            <a:spLocks noGrp="1"/>
          </p:cNvSpPr>
          <p:nvPr>
            <p:ph type="body" sz="quarter" idx="1"/>
          </p:nvPr>
        </p:nvSpPr>
        <p:spPr/>
        <p:txBody>
          <a:bodyPr/>
          <a:lstStyle/>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hape 732"/>
          <p:cNvSpPr>
            <a:spLocks noGrp="1" noRot="1" noChangeAspect="1" noTextEdit="1"/>
          </p:cNvSpPr>
          <p:nvPr>
            <p:ph type="sldImg"/>
          </p:nvPr>
        </p:nvSpPr>
        <p:spPr/>
      </p:sp>
      <p:sp>
        <p:nvSpPr>
          <p:cNvPr id="15363" name="Shape 733"/>
          <p:cNvSpPr>
            <a:spLocks noGrp="1"/>
          </p:cNvSpPr>
          <p:nvPr>
            <p:ph type="body" sz="quarter" idx="1"/>
          </p:nvPr>
        </p:nvSpPr>
        <p:spPr/>
        <p:txBody>
          <a:bodyPr/>
          <a:lstStyle/>
          <a:p>
            <a:pPr marL="171450" indent="-171450" eaLnBrk="1" hangingPunct="1">
              <a:spcBef>
                <a:spcPct val="0"/>
              </a:spcBef>
              <a:buFontTx/>
              <a:buChar char="•"/>
            </a:pPr>
            <a:r>
              <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rPr>
              <a:t>Root causes can stem from </a:t>
            </a:r>
            <a:r>
              <a:rPr lang="en-US" altLang="en-US" b="0" smtClean="0">
                <a:solidFill>
                  <a:srgbClr val="000000"/>
                </a:solidFill>
                <a:latin typeface="Arial Bold" panose="020B0704020202020204" pitchFamily="34" charset="0"/>
                <a:cs typeface="Arial Bold" panose="020B0704020202020204" pitchFamily="34" charset="0"/>
              </a:rPr>
              <a:t>not following a procedure or safety rule in workplace</a:t>
            </a:r>
            <a:endParaRPr lang="en-US" altLang="en-US" smtClean="0">
              <a:solidFill>
                <a:srgbClr val="000000"/>
              </a:solidFill>
              <a:latin typeface="Arial Bold" panose="020B0704020202020204" pitchFamily="34" charset="0"/>
              <a:cs typeface="Arial Bold" panose="020B0704020202020204" pitchFamily="34" charset="0"/>
            </a:endParaRPr>
          </a:p>
          <a:p>
            <a:pPr marL="171450" indent="-171450" eaLnBrk="1" hangingPunct="1">
              <a:spcBef>
                <a:spcPct val="0"/>
              </a:spcBef>
              <a:buFontTx/>
              <a:buChar char="•"/>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a:p>
            <a:pPr marL="171450" indent="-171450" eaLnBrk="1" hangingPunct="1">
              <a:spcBef>
                <a:spcPct val="0"/>
              </a:spcBef>
              <a:buFontTx/>
              <a:buChar char="•"/>
            </a:pPr>
            <a:r>
              <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rPr>
              <a:t>Example of root cause related failings: </a:t>
            </a:r>
            <a:r>
              <a:rPr lang="en-US" altLang="en-US" b="0" smtClean="0">
                <a:solidFill>
                  <a:srgbClr val="000000"/>
                </a:solidFill>
                <a:latin typeface="Arial Bold" panose="020B0704020202020204" pitchFamily="34" charset="0"/>
                <a:cs typeface="Arial Bold" panose="020B0704020202020204" pitchFamily="34" charset="0"/>
              </a:rPr>
              <a:t>a damaged guard had not been repaired; failure to use the guard was routinely overlooked by supervisors to ensure the speed of production</a:t>
            </a:r>
            <a:endParaRPr lang="en-US" altLang="en-US" smtClean="0">
              <a:solidFill>
                <a:srgbClr val="000000"/>
              </a:solidFill>
              <a:latin typeface="Arial Bold" panose="020B0704020202020204" pitchFamily="34" charset="0"/>
              <a:cs typeface="Arial Bold" panose="020B0704020202020204" pitchFamily="34" charset="0"/>
            </a:endParaRPr>
          </a:p>
          <a:p>
            <a:pPr marL="171450" indent="-171450" eaLnBrk="1" hangingPunct="1">
              <a:spcBef>
                <a:spcPct val="0"/>
              </a:spcBef>
              <a:buFontTx/>
              <a:buChar char="•"/>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hape 739"/>
          <p:cNvSpPr>
            <a:spLocks noGrp="1" noRot="1" noChangeAspect="1" noTextEdit="1"/>
          </p:cNvSpPr>
          <p:nvPr>
            <p:ph type="sldImg"/>
          </p:nvPr>
        </p:nvSpPr>
        <p:spPr/>
      </p:sp>
      <p:sp>
        <p:nvSpPr>
          <p:cNvPr id="17411" name="Shape 740"/>
          <p:cNvSpPr>
            <a:spLocks noGrp="1"/>
          </p:cNvSpPr>
          <p:nvPr>
            <p:ph type="body" sz="quarter" idx="1"/>
          </p:nvPr>
        </p:nvSpPr>
        <p:spPr/>
        <p:txBody>
          <a:bodyPr/>
          <a:lstStyle/>
          <a:p>
            <a:pPr eaLnBrk="1" hangingPunct="1">
              <a:spcBef>
                <a:spcPct val="0"/>
              </a:spcBef>
            </a:pPr>
            <a:r>
              <a:rPr lang="en-US" altLang="en-US" smtClean="0">
                <a:solidFill>
                  <a:srgbClr val="000000"/>
                </a:solidFill>
                <a:latin typeface="Arial Bold" panose="020B0704020202020204" pitchFamily="34" charset="0"/>
                <a:cs typeface="Arial Bold" panose="020B0704020202020204" pitchFamily="34" charset="0"/>
              </a:rPr>
              <a:t>OSHA strongly encourages employers to investigate all workplace incidents—both those that cause harm and the “close calls” that could have caused harm under slightly different circumstances.</a:t>
            </a:r>
          </a:p>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hape 739"/>
          <p:cNvSpPr>
            <a:spLocks noGrp="1" noRot="1" noChangeAspect="1" noTextEdit="1"/>
          </p:cNvSpPr>
          <p:nvPr>
            <p:ph type="sldImg"/>
          </p:nvPr>
        </p:nvSpPr>
        <p:spPr/>
      </p:sp>
      <p:sp>
        <p:nvSpPr>
          <p:cNvPr id="19459" name="Shape 740"/>
          <p:cNvSpPr>
            <a:spLocks noGrp="1"/>
          </p:cNvSpPr>
          <p:nvPr>
            <p:ph type="body" sz="quarter" idx="1"/>
          </p:nvPr>
        </p:nvSpPr>
        <p:spPr/>
        <p:txBody>
          <a:bodyPr/>
          <a:lstStyle/>
          <a:p>
            <a:pPr eaLnBrk="1" hangingPunct="1">
              <a:spcBef>
                <a:spcPct val="0"/>
              </a:spcBef>
            </a:pPr>
            <a:r>
              <a:rPr lang="en-US" altLang="en-US" smtClean="0">
                <a:solidFill>
                  <a:srgbClr val="000000"/>
                </a:solidFill>
                <a:latin typeface="Arial Bold" panose="020B0704020202020204" pitchFamily="34" charset="0"/>
                <a:cs typeface="Arial Bold" panose="020B0704020202020204" pitchFamily="34" charset="0"/>
              </a:rPr>
              <a:t>Investigations are incident-prevention tools and should be an integral part of an occupational safety and health management program in a workplace. Such a program is a structured way to identify and control the hazards in a workplace, and should emphasize continual improvement in health and safety performance. When done correctly, an effective incident investigation uncovers the root causes of the incident or ‘close call’ that were the underlying factors. Most important, investigations can prevent future incidents if appropriate actions are taken to correct the root causes discovered by the investigation.</a:t>
            </a:r>
          </a:p>
          <a:p>
            <a:pPr eaLnBrk="1" hangingPunct="1">
              <a:spcBef>
                <a:spcPct val="0"/>
              </a:spcBef>
            </a:pPr>
            <a:endParaRPr lang="en-US" altLang="en-US" smtClean="0">
              <a:solidFill>
                <a:srgbClr val="000000"/>
              </a:solidFill>
              <a:latin typeface="Arial Bold" panose="020B0704020202020204" pitchFamily="34" charset="0"/>
              <a:cs typeface="Arial Bold" panose="020B0704020202020204" pitchFamily="34" charset="0"/>
              <a:sym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hape 779"/>
          <p:cNvSpPr>
            <a:spLocks noGrp="1" noRot="1" noChangeAspect="1" noTextEdit="1"/>
          </p:cNvSpPr>
          <p:nvPr>
            <p:ph type="sldImg"/>
          </p:nvPr>
        </p:nvSpPr>
        <p:spPr/>
      </p:sp>
      <p:sp>
        <p:nvSpPr>
          <p:cNvPr id="780" name="Shape 780"/>
          <p:cNvSpPr>
            <a:spLocks noGrp="1"/>
          </p:cNvSpPr>
          <p:nvPr>
            <p:ph type="body" sz="quarter" idx="1"/>
          </p:nvPr>
        </p:nvSpPr>
        <p:spPr/>
        <p:txBody>
          <a:bodyPr/>
          <a:lstStyle/>
          <a:p>
            <a:pPr marL="171450" indent="-171450" eaLnBrk="1" fontAlgn="auto" hangingPunct="1">
              <a:spcBef>
                <a:spcPts val="0"/>
              </a:spcBef>
              <a:spcAft>
                <a:spcPts val="0"/>
              </a:spcAft>
              <a:buFont typeface="Arial"/>
              <a:buChar char="•"/>
              <a:defRPr/>
            </a:pPr>
            <a:r>
              <a:rPr lang="en-US" dirty="0">
                <a:solidFill>
                  <a:sysClr val="windowText" lastClr="000000"/>
                </a:solidFill>
                <a:sym typeface="Calibri"/>
              </a:rPr>
              <a:t>Systems approach is fundamentally different from a behavioral safety approach, which incorrectly assumes that the majority of workplace incidents are simply the result of “human error” or “behavioral” failures. </a:t>
            </a:r>
          </a:p>
          <a:p>
            <a:pPr marL="171450" indent="-171450" eaLnBrk="1" fontAlgn="auto" hangingPunct="1">
              <a:spcBef>
                <a:spcPts val="0"/>
              </a:spcBef>
              <a:spcAft>
                <a:spcPts val="0"/>
              </a:spcAft>
              <a:buFont typeface="Arial"/>
              <a:buChar char="•"/>
              <a:defRPr/>
            </a:pPr>
            <a:r>
              <a:rPr lang="en-US" dirty="0">
                <a:solidFill>
                  <a:sysClr val="windowText" lastClr="000000"/>
                </a:solidFill>
                <a:sym typeface="Calibri"/>
              </a:rPr>
              <a:t>Under a systems approach, one would not conclude that carelessness or failure to follow a procedure alone was the cause of an incident. To do so fails to discover the underlying or root causes of the incident, and therefore fails to identify the systemic changes and measures needed to prevent future incidents. </a:t>
            </a:r>
          </a:p>
          <a:p>
            <a:pPr marL="171450" indent="-171450" eaLnBrk="1" fontAlgn="auto" hangingPunct="1">
              <a:spcBef>
                <a:spcPts val="0"/>
              </a:spcBef>
              <a:spcAft>
                <a:spcPts val="0"/>
              </a:spcAft>
              <a:buFont typeface="Arial"/>
              <a:buChar char="•"/>
              <a:defRPr/>
            </a:pPr>
            <a:r>
              <a:rPr lang="en-US" dirty="0">
                <a:solidFill>
                  <a:sysClr val="windowText" lastClr="000000"/>
                </a:solidFill>
                <a:sym typeface="Calibri"/>
              </a:rPr>
              <a:t>When a shortcoming is identified, it is important to ask why it existed and why it was not previously addressed.</a:t>
            </a:r>
          </a:p>
          <a:p>
            <a:pPr eaLnBrk="1" fontAlgn="auto" hangingPunct="1">
              <a:spcBef>
                <a:spcPts val="0"/>
              </a:spcBef>
              <a:spcAft>
                <a:spcPts val="0"/>
              </a:spcAft>
              <a:defRPr/>
            </a:pPr>
            <a:endParaRPr dirty="0">
              <a:solidFill>
                <a:sysClr val="windowText" lastClr="000000"/>
              </a:solidFil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hape 205"/>
          <p:cNvSpPr/>
          <p:nvPr userDrawn="1"/>
        </p:nvSpPr>
        <p:spPr>
          <a:xfrm>
            <a:off x="7315200" y="69850"/>
            <a:ext cx="1828800" cy="282575"/>
          </a:xfrm>
          <a:prstGeom prst="rect">
            <a:avLst/>
          </a:prstGeom>
          <a:ln w="12700">
            <a:miter lim="400000"/>
          </a:ln>
          <a:extLst>
            <a:ext uri="{C572A759-6A51-4108-AA02-DFA0A04FC94B}"/>
          </a:extLst>
        </p:spPr>
        <p:txBody>
          <a:bodyPr lIns="45718" tIns="45718" rIns="45718" bIns="45718" anchor="ctr">
            <a:spAutoFit/>
          </a:bodyPr>
          <a:lstStyle>
            <a:lvl1pPr algn="ctr">
              <a:defRPr sz="1200" b="1" spc="300">
                <a:solidFill>
                  <a:srgbClr val="FFFFFF"/>
                </a:solidFill>
                <a:latin typeface="Arial Hebrew"/>
                <a:ea typeface="Arial Hebrew"/>
                <a:cs typeface="Arial Hebrew"/>
                <a:sym typeface="Arial Hebrew"/>
              </a:defRPr>
            </a:lvl1pPr>
          </a:lstStyle>
          <a:p>
            <a:pPr eaLnBrk="1" fontAlgn="auto">
              <a:spcBef>
                <a:spcPts val="0"/>
              </a:spcBef>
              <a:spcAft>
                <a:spcPts val="0"/>
              </a:spcAft>
              <a:defRPr/>
            </a:pPr>
            <a:r>
              <a:rPr kern="0" dirty="0"/>
              <a:t>CSIP</a:t>
            </a:r>
          </a:p>
        </p:txBody>
      </p:sp>
      <p:sp>
        <p:nvSpPr>
          <p:cNvPr id="4" name="Title Text">
            <a:extLst/>
          </p:cNvPr>
          <p:cNvSpPr>
            <a:spLocks noGrp="1"/>
          </p:cNvSpPr>
          <p:nvPr>
            <p:ph type="title"/>
          </p:nvPr>
        </p:nvSpPr>
        <p:spPr>
          <a:xfrm>
            <a:off x="457200" y="92074"/>
            <a:ext cx="8229600" cy="1508126"/>
          </a:xfrm>
          <a:prstGeom prst="rect">
            <a:avLst/>
          </a:prstGeom>
          <a:ln w="12700">
            <a:miter lim="400000"/>
          </a:ln>
          <a:extLst>
            <a:ext uri="{C572A759-6A51-4108-AA02-DFA0A04FC94B}"/>
          </a:extLst>
        </p:spPr>
        <p:txBody>
          <a:bodyPr>
            <a:normAutofit/>
          </a:bodyPr>
          <a:lstStyle>
            <a:lvl1pPr>
              <a:defRPr b="1"/>
            </a:lvl1pPr>
          </a:lstStyle>
          <a:p>
            <a:r>
              <a:rPr dirty="0"/>
              <a:t>Title Text</a:t>
            </a:r>
          </a:p>
        </p:txBody>
      </p:sp>
    </p:spTree>
    <p:extLst>
      <p:ext uri="{BB962C8B-B14F-4D97-AF65-F5344CB8AC3E}">
        <p14:creationId xmlns:p14="http://schemas.microsoft.com/office/powerpoint/2010/main" val="57199262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18" name="Body Level One…"/>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9" name="Title Text"/>
          <p:cNvSpPr>
            <a:spLocks noGrp="1"/>
          </p:cNvSpPr>
          <p:nvPr>
            <p:ph type="title"/>
          </p:nvPr>
        </p:nvSpPr>
        <p:spPr>
          <a:prstGeom prst="rect">
            <a:avLst/>
          </a:prstGeom>
        </p:spPr>
        <p:txBody>
          <a:bodyPr/>
          <a:lstStyle/>
          <a:p>
            <a:r>
              <a:rPr dirty="0"/>
              <a:t>Title Text</a:t>
            </a:r>
          </a:p>
        </p:txBody>
      </p:sp>
    </p:spTree>
    <p:extLst>
      <p:ext uri="{BB962C8B-B14F-4D97-AF65-F5344CB8AC3E}">
        <p14:creationId xmlns:p14="http://schemas.microsoft.com/office/powerpoint/2010/main" val="394625204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Body Level One…"/>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smtClean="0">
                <a:sym typeface="Calibri" panose="020F0502020204030204" pitchFamily="34" charset="0"/>
              </a:rPr>
              <a:t>Body Level One</a:t>
            </a:r>
          </a:p>
          <a:p>
            <a:pPr lvl="1"/>
            <a:r>
              <a:rPr lang="en-US" altLang="en-US" smtClean="0">
                <a:sym typeface="Calibri" panose="020F0502020204030204" pitchFamily="34" charset="0"/>
              </a:rPr>
              <a:t>Body Level Two</a:t>
            </a:r>
          </a:p>
          <a:p>
            <a:pPr lvl="2"/>
            <a:r>
              <a:rPr lang="en-US" altLang="en-US" smtClean="0">
                <a:sym typeface="Calibri" panose="020F0502020204030204" pitchFamily="34" charset="0"/>
              </a:rPr>
              <a:t>Body Level Three</a:t>
            </a:r>
          </a:p>
          <a:p>
            <a:pPr lvl="3"/>
            <a:r>
              <a:rPr lang="en-US" altLang="en-US" smtClean="0">
                <a:sym typeface="Calibri" panose="020F0502020204030204" pitchFamily="34" charset="0"/>
              </a:rPr>
              <a:t>Body Level Four</a:t>
            </a:r>
          </a:p>
          <a:p>
            <a:pPr lvl="4"/>
            <a:r>
              <a:rPr lang="en-US" altLang="en-US" smtClean="0">
                <a:sym typeface="Calibri" panose="020F0502020204030204" pitchFamily="34" charset="0"/>
              </a:rPr>
              <a:t>Body Level Five</a:t>
            </a:r>
          </a:p>
        </p:txBody>
      </p:sp>
      <p:sp>
        <p:nvSpPr>
          <p:cNvPr id="7" name="Shape 204"/>
          <p:cNvSpPr/>
          <p:nvPr userDrawn="1"/>
        </p:nvSpPr>
        <p:spPr>
          <a:xfrm>
            <a:off x="7315200" y="0"/>
            <a:ext cx="1828800" cy="422275"/>
          </a:xfrm>
          <a:prstGeom prst="rect">
            <a:avLst/>
          </a:prstGeom>
          <a:solidFill>
            <a:srgbClr val="FF7031"/>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endParaRPr sz="1200" b="1" kern="0" spc="300" dirty="0">
              <a:solidFill>
                <a:srgbClr val="FFFFFF"/>
              </a:solidFill>
              <a:latin typeface="Arial Hebrew"/>
              <a:ea typeface="Arial Hebrew"/>
              <a:cs typeface="Arial Hebrew"/>
              <a:sym typeface="Arial Hebrew"/>
            </a:endParaRPr>
          </a:p>
        </p:txBody>
      </p:sp>
      <p:sp>
        <p:nvSpPr>
          <p:cNvPr id="5" name="Shape 205">
            <a:extLst/>
          </p:cNvPr>
          <p:cNvSpPr/>
          <p:nvPr userDrawn="1"/>
        </p:nvSpPr>
        <p:spPr>
          <a:xfrm>
            <a:off x="7315200" y="69850"/>
            <a:ext cx="1828800" cy="282575"/>
          </a:xfrm>
          <a:prstGeom prst="rect">
            <a:avLst/>
          </a:prstGeom>
          <a:ln w="12700">
            <a:miter lim="400000"/>
          </a:ln>
          <a:extLst>
            <a:ext uri="{C572A759-6A51-4108-AA02-DFA0A04FC94B}"/>
          </a:extLst>
        </p:spPr>
        <p:txBody>
          <a:bodyPr lIns="45718" tIns="45718" rIns="45718" bIns="45718" anchor="ctr">
            <a:spAutoFit/>
          </a:bodyPr>
          <a:lstStyle>
            <a:lvl1pPr algn="ctr">
              <a:defRPr sz="1200" b="1" spc="300">
                <a:solidFill>
                  <a:srgbClr val="FFFFFF"/>
                </a:solidFill>
                <a:latin typeface="Arial Hebrew"/>
                <a:ea typeface="Arial Hebrew"/>
                <a:cs typeface="Arial Hebrew"/>
                <a:sym typeface="Arial Hebrew"/>
              </a:defRPr>
            </a:lvl1pPr>
          </a:lstStyle>
          <a:p>
            <a:pPr eaLnBrk="1" fontAlgn="auto">
              <a:spcBef>
                <a:spcPts val="0"/>
              </a:spcBef>
              <a:spcAft>
                <a:spcPts val="0"/>
              </a:spcAft>
              <a:defRPr/>
            </a:pPr>
            <a:r>
              <a:rPr kern="0" dirty="0"/>
              <a:t>CSIP</a:t>
            </a:r>
          </a:p>
        </p:txBody>
      </p:sp>
      <p:sp>
        <p:nvSpPr>
          <p:cNvPr id="1029" name="Title Text"/>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smtClean="0">
                <a:sym typeface="Calibri Light" panose="020F0302020204030204" pitchFamily="34" charset="0"/>
              </a:rPr>
              <a:t>Title Text</a:t>
            </a:r>
          </a:p>
        </p:txBody>
      </p:sp>
    </p:spTree>
  </p:cSld>
  <p:clrMap bg1="lt1" tx1="dk1" bg2="lt2" tx2="dk2" accent1="accent1" accent2="accent2" accent3="accent3" accent4="accent4" accent5="accent5" accent6="accent6" hlink="hlink" folHlink="folHlink"/>
  <p:sldLayoutIdLst>
    <p:sldLayoutId id="2147483678" r:id="rId1"/>
    <p:sldLayoutId id="2147483677" r:id="rId2"/>
  </p:sldLayoutIdLst>
  <p:transition spd="med"/>
  <p:txStyles>
    <p:titleStyle>
      <a:lvl1pPr algn="l" rtl="0" eaLnBrk="0" fontAlgn="base" hangingPunct="0">
        <a:lnSpc>
          <a:spcPct val="90000"/>
        </a:lnSpc>
        <a:spcBef>
          <a:spcPct val="0"/>
        </a:spcBef>
        <a:spcAft>
          <a:spcPct val="0"/>
        </a:spcAft>
        <a:defRPr sz="3800" b="1">
          <a:solidFill>
            <a:srgbClr val="FF7031"/>
          </a:solidFill>
          <a:latin typeface="Arial Black" panose="020B0604020202020204" pitchFamily="34" charset="0"/>
          <a:ea typeface="Arial Black" panose="020B0604020202020204" pitchFamily="34" charset="0"/>
          <a:cs typeface="Arial Black" panose="020B0604020202020204" pitchFamily="34" charset="0"/>
          <a:sym typeface="Calibri Light" panose="020F0302020204030204" pitchFamily="34" charset="0"/>
        </a:defRPr>
      </a:lvl1pPr>
      <a:lvl2pPr algn="l" rtl="0" eaLnBrk="0" fontAlgn="base" hangingPunct="0">
        <a:lnSpc>
          <a:spcPct val="90000"/>
        </a:lnSpc>
        <a:spcBef>
          <a:spcPct val="0"/>
        </a:spcBef>
        <a:spcAft>
          <a:spcPct val="0"/>
        </a:spcAft>
        <a:defRPr sz="3800" b="1">
          <a:solidFill>
            <a:srgbClr val="FF70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2pPr>
      <a:lvl3pPr algn="l" rtl="0" eaLnBrk="0" fontAlgn="base" hangingPunct="0">
        <a:lnSpc>
          <a:spcPct val="90000"/>
        </a:lnSpc>
        <a:spcBef>
          <a:spcPct val="0"/>
        </a:spcBef>
        <a:spcAft>
          <a:spcPct val="0"/>
        </a:spcAft>
        <a:defRPr sz="3800" b="1">
          <a:solidFill>
            <a:srgbClr val="FF70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3pPr>
      <a:lvl4pPr algn="l" rtl="0" eaLnBrk="0" fontAlgn="base" hangingPunct="0">
        <a:lnSpc>
          <a:spcPct val="90000"/>
        </a:lnSpc>
        <a:spcBef>
          <a:spcPct val="0"/>
        </a:spcBef>
        <a:spcAft>
          <a:spcPct val="0"/>
        </a:spcAft>
        <a:defRPr sz="3800" b="1">
          <a:solidFill>
            <a:srgbClr val="FF70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4pPr>
      <a:lvl5pPr algn="l" rtl="0" eaLnBrk="0" fontAlgn="base" hangingPunct="0">
        <a:lnSpc>
          <a:spcPct val="90000"/>
        </a:lnSpc>
        <a:spcBef>
          <a:spcPct val="0"/>
        </a:spcBef>
        <a:spcAft>
          <a:spcPct val="0"/>
        </a:spcAft>
        <a:defRPr sz="3800" b="1">
          <a:solidFill>
            <a:srgbClr val="FF70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Bold" charset="0"/>
          <a:ea typeface="Arial Bold" charset="0"/>
          <a:cs typeface="Arial Bold" charset="0"/>
          <a:sym typeface="Calibri" panose="020F0502020204030204" pitchFamily="34" charset="0"/>
        </a:defRPr>
      </a:lvl1pPr>
      <a:lvl2pPr marL="457200"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Bold" charset="0"/>
          <a:ea typeface="Arial Bold" charset="0"/>
          <a:cs typeface="Arial Bold" charset="0"/>
          <a:sym typeface="Calibri" panose="020F0502020204030204" pitchFamily="34" charset="0"/>
        </a:defRPr>
      </a:lvl2pPr>
      <a:lvl3pPr marL="914400"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Bold" charset="0"/>
          <a:ea typeface="Arial Bold" charset="0"/>
          <a:cs typeface="Arial Bold" charset="0"/>
          <a:sym typeface="Calibri" panose="020F0502020204030204" pitchFamily="34" charset="0"/>
        </a:defRPr>
      </a:lvl3pPr>
      <a:lvl4pPr marL="1371600"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Bold" charset="0"/>
          <a:ea typeface="Arial Bold" charset="0"/>
          <a:cs typeface="Arial Bold" charset="0"/>
          <a:sym typeface="Calibri" panose="020F0502020204030204" pitchFamily="34" charset="0"/>
        </a:defRPr>
      </a:lvl4pPr>
      <a:lvl5pPr marL="1828800"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Bold" charset="0"/>
          <a:ea typeface="Arial Bold" charset="0"/>
          <a:cs typeface="Arial Bold" charset="0"/>
          <a:sym typeface="Calibri" panose="020F0502020204030204" pitchFamily="34" charset="0"/>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914400" y="701675"/>
            <a:ext cx="8229600" cy="1508125"/>
          </a:xfrm>
          <a:ln w="9525"/>
        </p:spPr>
        <p:txBody>
          <a:bodyPr>
            <a:normAutofit fontScale="90000"/>
          </a:bodyPr>
          <a:lstStyle/>
          <a:p>
            <a:pPr eaLnBrk="1" fontAlgn="auto">
              <a:spcBef>
                <a:spcPts val="0"/>
              </a:spcBef>
              <a:spcAft>
                <a:spcPts val="0"/>
              </a:spcAft>
              <a:defRPr/>
            </a:pPr>
            <a:r>
              <a:rPr lang="en-US" sz="6000" dirty="0">
                <a:solidFill>
                  <a:srgbClr val="DEE60E"/>
                </a:solidFill>
                <a:ea typeface="Calibri" panose="020F0502020204030204" pitchFamily="34" charset="0"/>
                <a:sym typeface="Calibri Light"/>
              </a:rPr>
              <a:t>Incident Investigation</a:t>
            </a:r>
            <a:r>
              <a:rPr lang="en-US" sz="6000" dirty="0">
                <a:sym typeface="Calibri Light"/>
              </a:rPr>
              <a:t/>
            </a:r>
            <a:br>
              <a:rPr lang="en-US" sz="6000" dirty="0">
                <a:sym typeface="Calibri Light"/>
              </a:rPr>
            </a:br>
            <a:r>
              <a:rPr lang="en-US" sz="6000" dirty="0">
                <a:solidFill>
                  <a:srgbClr val="DEE60E"/>
                </a:solidFill>
                <a:ea typeface="Calibri" panose="020F0502020204030204" pitchFamily="34" charset="0"/>
                <a:sym typeface="Calibri Light"/>
              </a:rPr>
              <a:t>Procedure</a:t>
            </a:r>
            <a:endParaRPr lang="en-US" sz="6000" dirty="0">
              <a:sym typeface="Calibri Light"/>
            </a:endParaRPr>
          </a:p>
        </p:txBody>
      </p:sp>
      <p:pic>
        <p:nvPicPr>
          <p:cNvPr id="5" name="Picture 4" descr="An image of an injured worker receiving medical care." title="Workplace injury"/>
          <p:cNvPicPr>
            <a:picLocks noChangeAspect="1"/>
          </p:cNvPicPr>
          <p:nvPr/>
        </p:nvPicPr>
        <p:blipFill>
          <a:blip r:embed="rId3"/>
          <a:stretch>
            <a:fillRect/>
          </a:stretch>
        </p:blipFill>
        <p:spPr>
          <a:xfrm>
            <a:off x="2020888" y="2871788"/>
            <a:ext cx="5638800" cy="2952750"/>
          </a:xfrm>
          <a:prstGeom prst="rect">
            <a:avLst/>
          </a:prstGeom>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92075"/>
            <a:ext cx="8229600" cy="2184400"/>
          </a:xfrm>
          <a:ln w="9525"/>
        </p:spPr>
        <p:txBody>
          <a:bodyPr>
            <a:normAutofit/>
          </a:bodyPr>
          <a:lstStyle/>
          <a:p>
            <a:pPr eaLnBrk="1"/>
            <a:r>
              <a:rPr lang="en-US" altLang="en-US" dirty="0" smtClean="0">
                <a:latin typeface="Arial Black" panose="020B0A04020102020204" pitchFamily="34" charset="0"/>
                <a:cs typeface="Calibri" panose="020F0502020204030204" pitchFamily="34" charset="0"/>
              </a:rPr>
              <a:t>Incident Investigation  </a:t>
            </a:r>
            <a:br>
              <a:rPr lang="en-US" altLang="en-US" dirty="0" smtClean="0">
                <a:latin typeface="Arial Black" panose="020B0A04020102020204" pitchFamily="34" charset="0"/>
                <a:cs typeface="Calibri" panose="020F0502020204030204" pitchFamily="34" charset="0"/>
              </a:rPr>
            </a:br>
            <a:r>
              <a:rPr lang="en-US" altLang="en-US" sz="2400" dirty="0" smtClean="0">
                <a:solidFill>
                  <a:srgbClr val="FFFF00"/>
                </a:solidFill>
                <a:latin typeface="Arial Black" panose="020B0A04020102020204" pitchFamily="34" charset="0"/>
                <a:cs typeface="Calibri" panose="020F0502020204030204" pitchFamily="34" charset="0"/>
              </a:rPr>
              <a:t>Incident Occurred</a:t>
            </a:r>
            <a:r>
              <a:rPr lang="en-US" altLang="en-US" dirty="0" smtClean="0">
                <a:latin typeface="Arial Black" panose="020B0A04020102020204" pitchFamily="34" charset="0"/>
                <a:cs typeface="Calibri" panose="020F0502020204030204" pitchFamily="34" charset="0"/>
              </a:rPr>
              <a:t/>
            </a:r>
            <a:br>
              <a:rPr lang="en-US" altLang="en-US" dirty="0" smtClean="0">
                <a:latin typeface="Arial Black" panose="020B0A04020102020204" pitchFamily="34" charset="0"/>
                <a:cs typeface="Calibri" panose="020F0502020204030204" pitchFamily="34" charset="0"/>
              </a:rPr>
            </a:br>
            <a:r>
              <a:rPr lang="en-US" altLang="en-US" dirty="0">
                <a:latin typeface="Arial Black" panose="020B0A04020102020204" pitchFamily="34" charset="0"/>
                <a:cs typeface="Calibri" panose="020F0502020204030204" pitchFamily="34" charset="0"/>
              </a:rPr>
              <a:t/>
            </a:r>
            <a:br>
              <a:rPr lang="en-US" altLang="en-US" dirty="0">
                <a:latin typeface="Arial Black" panose="020B0A04020102020204" pitchFamily="34" charset="0"/>
                <a:cs typeface="Calibri" panose="020F0502020204030204" pitchFamily="34" charset="0"/>
              </a:rPr>
            </a:br>
            <a:r>
              <a:rPr lang="en-US" altLang="en-US" sz="2800" dirty="0" smtClean="0">
                <a:solidFill>
                  <a:schemeClr val="bg1"/>
                </a:solidFill>
                <a:latin typeface="Arial Black" panose="020B0A04020102020204" pitchFamily="34" charset="0"/>
                <a:cs typeface="Calibri" panose="020F0502020204030204" pitchFamily="34" charset="0"/>
              </a:rPr>
              <a:t>Approaches</a:t>
            </a:r>
            <a:endParaRPr lang="en-US" altLang="en-US" sz="28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endParaRPr>
          </a:p>
        </p:txBody>
      </p:sp>
      <p:sp>
        <p:nvSpPr>
          <p:cNvPr id="22533" name="Text Placeholder 2"/>
          <p:cNvSpPr>
            <a:spLocks noGrp="1"/>
          </p:cNvSpPr>
          <p:nvPr>
            <p:ph type="body" idx="4294967295"/>
          </p:nvPr>
        </p:nvSpPr>
        <p:spPr>
          <a:xfrm>
            <a:off x="604838" y="2276475"/>
            <a:ext cx="8229600" cy="5257800"/>
          </a:xfrm>
        </p:spPr>
        <p:txBody>
          <a:bodyPr/>
          <a:lstStyle/>
          <a:p>
            <a:pPr marL="457200" indent="-457200" eaLnBrk="1">
              <a:buFont typeface="Arial" panose="020B0604020202020204" pitchFamily="34" charset="0"/>
              <a:buChar char="•"/>
            </a:pPr>
            <a:r>
              <a:rPr lang="en-US" altLang="en-US" smtClean="0">
                <a:latin typeface="Arial Bold" panose="020B0704020202020204" pitchFamily="34" charset="0"/>
                <a:cs typeface="Arial Bold" panose="020B0704020202020204" pitchFamily="34" charset="0"/>
              </a:rPr>
              <a:t>When a shortcoming is identified, it is important to ask </a:t>
            </a:r>
            <a:r>
              <a:rPr lang="en-US" altLang="en-US" u="sng" smtClean="0">
                <a:latin typeface="Arial Bold" panose="020B0704020202020204" pitchFamily="34" charset="0"/>
                <a:cs typeface="Arial Bold" panose="020B0704020202020204" pitchFamily="34" charset="0"/>
              </a:rPr>
              <a:t>why it exists </a:t>
            </a:r>
            <a:r>
              <a:rPr lang="en-US" altLang="en-US" smtClean="0">
                <a:latin typeface="Arial Bold" panose="020B0704020202020204" pitchFamily="34" charset="0"/>
                <a:cs typeface="Arial Bold" panose="020B0704020202020204" pitchFamily="34" charset="0"/>
              </a:rPr>
              <a:t>and why it was </a:t>
            </a:r>
            <a:r>
              <a:rPr lang="en-US" altLang="en-US" u="sng" smtClean="0">
                <a:latin typeface="Arial Bold" panose="020B0704020202020204" pitchFamily="34" charset="0"/>
                <a:cs typeface="Arial Bold" panose="020B0704020202020204" pitchFamily="34" charset="0"/>
              </a:rPr>
              <a:t>not previously addressed</a:t>
            </a:r>
            <a:r>
              <a:rPr lang="en-US" altLang="en-US" smtClean="0">
                <a:latin typeface="Arial Bold" panose="020B0704020202020204" pitchFamily="34" charset="0"/>
                <a:cs typeface="Arial Bold" panose="020B0704020202020204" pitchFamily="34" charset="0"/>
              </a:rPr>
              <a:t>. </a:t>
            </a:r>
          </a:p>
          <a:p>
            <a:pPr marL="457200" indent="-457200" eaLnBrk="1">
              <a:buFont typeface="Arial" panose="020B0604020202020204" pitchFamily="34" charset="0"/>
              <a:buChar char="•"/>
            </a:pPr>
            <a:r>
              <a:rPr lang="en-US" altLang="en-US" smtClean="0">
                <a:latin typeface="Arial Bold" panose="020B0704020202020204" pitchFamily="34" charset="0"/>
                <a:cs typeface="Arial Bold" panose="020B0704020202020204" pitchFamily="34" charset="0"/>
              </a:rPr>
              <a:t>Otherwise, you may fail to discover the underlying or root causes of the incident, and therefore fail to identify the systemic changes and measures needed to prevent future incidents.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
          <p:cNvSpPr>
            <a:spLocks noGrp="1"/>
          </p:cNvSpPr>
          <p:nvPr>
            <p:ph type="title"/>
          </p:nvPr>
        </p:nvSpPr>
        <p:spPr>
          <a:xfrm>
            <a:off x="457200" y="342900"/>
            <a:ext cx="8229600" cy="2243138"/>
          </a:xfrm>
          <a:ln w="9525"/>
        </p:spPr>
        <p:txBody>
          <a:bodyPr>
            <a:normAutofit/>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Incident Investigation</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7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Investigate Programs, Not Behaviors</a:t>
            </a:r>
            <a:r>
              <a:rPr lang="en-US" altLang="en-US"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dirty="0">
                <a:latin typeface="Arial Black" panose="020B0A04020102020204" pitchFamily="34" charset="0"/>
                <a:ea typeface="Arial Black" panose="020B0A04020102020204" pitchFamily="34" charset="0"/>
                <a:cs typeface="Arial Black" panose="020B0A04020102020204" pitchFamily="34" charset="0"/>
              </a:rPr>
              <a:t/>
            </a:r>
            <a:br>
              <a:rPr lang="en-US" altLang="en-US" dirty="0">
                <a:latin typeface="Arial Black" panose="020B0A04020102020204" pitchFamily="34" charset="0"/>
                <a:ea typeface="Arial Black" panose="020B0A04020102020204" pitchFamily="34" charset="0"/>
                <a:cs typeface="Arial Black" panose="020B0A04020102020204" pitchFamily="34" charset="0"/>
              </a:rPr>
            </a:br>
            <a:r>
              <a:rPr lang="en-US" altLang="en-US" sz="28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rPr>
              <a:t>Examples</a:t>
            </a:r>
          </a:p>
        </p:txBody>
      </p:sp>
      <p:sp>
        <p:nvSpPr>
          <p:cNvPr id="797" name="Circle" descr="Yellow circle with text inside" title="Graphic"/>
          <p:cNvSpPr/>
          <p:nvPr/>
        </p:nvSpPr>
        <p:spPr>
          <a:xfrm>
            <a:off x="317500" y="2676525"/>
            <a:ext cx="2682875" cy="2651125"/>
          </a:xfrm>
          <a:prstGeom prst="ellipse">
            <a:avLst/>
          </a:prstGeom>
          <a:solidFill>
            <a:schemeClr val="accent6">
              <a:hueOff val="-2024602"/>
              <a:satOff val="46824"/>
            </a:schemeClr>
          </a:solidFill>
          <a:ln w="12700">
            <a:miter lim="400000"/>
          </a:ln>
        </p:spPr>
        <p:txBody>
          <a:bodyPr lIns="45719" rIns="45719" anchor="ctr"/>
          <a:lstStyle/>
          <a:p>
            <a:pPr eaLnBrk="1" fontAlgn="auto">
              <a:spcBef>
                <a:spcPts val="0"/>
              </a:spcBef>
              <a:spcAft>
                <a:spcPts val="0"/>
              </a:spcAft>
              <a:defRPr/>
            </a:pPr>
            <a:endParaRPr b="1" kern="0" dirty="0">
              <a:latin typeface="Arial Bold" charset="0"/>
              <a:ea typeface="Arial Bold" charset="0"/>
              <a:cs typeface="Arial Bold" charset="0"/>
              <a:sym typeface="Calibri"/>
            </a:endParaRPr>
          </a:p>
        </p:txBody>
      </p:sp>
      <p:sp>
        <p:nvSpPr>
          <p:cNvPr id="799" name="1.…"/>
          <p:cNvSpPr/>
          <p:nvPr/>
        </p:nvSpPr>
        <p:spPr>
          <a:xfrm>
            <a:off x="571500" y="3079750"/>
            <a:ext cx="2262188" cy="1754188"/>
          </a:xfrm>
          <a:prstGeom prst="rect">
            <a:avLst/>
          </a:prstGeom>
          <a:ln w="12700">
            <a:miter lim="400000"/>
          </a:ln>
          <a:extLst>
            <a:ext uri="{C572A759-6A51-4108-AA02-DFA0A04FC94B}"/>
          </a:extLst>
        </p:spPr>
        <p:txBody>
          <a:bodyPr lIns="45719" rIns="45719">
            <a:spAutoFit/>
          </a:bodyPr>
          <a:lstStyle/>
          <a:p>
            <a:pPr algn="ctr" defTabSz="457200" eaLnBrk="1" fontAlgn="auto">
              <a:lnSpc>
                <a:spcPct val="80000"/>
              </a:lnSpc>
              <a:spcBef>
                <a:spcPts val="0"/>
              </a:spcBef>
              <a:spcAft>
                <a:spcPts val="0"/>
              </a:spcAft>
              <a:defRPr sz="3800">
                <a:solidFill>
                  <a:srgbClr val="535353"/>
                </a:solidFill>
                <a:uFill>
                  <a:solidFill>
                    <a:srgbClr val="000000"/>
                  </a:solidFill>
                </a:uFill>
                <a:latin typeface="Arial Black"/>
                <a:ea typeface="Arial Black"/>
                <a:cs typeface="Arial Black"/>
                <a:sym typeface="Arial Black"/>
              </a:defRPr>
            </a:pPr>
            <a:r>
              <a:rPr sz="3800" kern="0" dirty="0">
                <a:solidFill>
                  <a:srgbClr val="535353"/>
                </a:solidFill>
                <a:uFill>
                  <a:solidFill>
                    <a:srgbClr val="000000"/>
                  </a:solidFill>
                </a:uFill>
                <a:latin typeface="Arial Black"/>
                <a:ea typeface="Arial Black"/>
                <a:cs typeface="Arial Black"/>
                <a:sym typeface="Arial Black"/>
              </a:rPr>
              <a:t>1.</a:t>
            </a:r>
          </a:p>
          <a:p>
            <a:pPr algn="ctr" defTabSz="457200" eaLnBrk="1" fontAlgn="auto">
              <a:lnSpc>
                <a:spcPct val="80000"/>
              </a:lnSpc>
              <a:spcBef>
                <a:spcPts val="0"/>
              </a:spcBef>
              <a:spcAft>
                <a:spcPts val="0"/>
              </a:spcAft>
              <a:defRPr sz="1500">
                <a:solidFill>
                  <a:srgbClr val="535353"/>
                </a:solidFill>
                <a:uFill>
                  <a:solidFill>
                    <a:srgbClr val="000000"/>
                  </a:solidFill>
                </a:uFill>
                <a:latin typeface="Arial Black"/>
                <a:ea typeface="Arial Black"/>
                <a:cs typeface="Arial Black"/>
                <a:sym typeface="Arial Black"/>
              </a:defRPr>
            </a:pPr>
            <a:r>
              <a:rPr lang="en-US" sz="2400" kern="0" dirty="0">
                <a:solidFill>
                  <a:srgbClr val="535353"/>
                </a:solidFill>
                <a:uFill>
                  <a:solidFill>
                    <a:srgbClr val="000000"/>
                  </a:solidFill>
                </a:uFill>
                <a:latin typeface="Arial Black"/>
                <a:ea typeface="Arial Black"/>
                <a:cs typeface="Arial Black"/>
                <a:sym typeface="Arial Black"/>
              </a:rPr>
              <a:t>Was the </a:t>
            </a:r>
            <a:r>
              <a:rPr sz="2400" kern="0" dirty="0">
                <a:solidFill>
                  <a:srgbClr val="535353"/>
                </a:solidFill>
                <a:uFill>
                  <a:solidFill>
                    <a:srgbClr val="000000"/>
                  </a:solidFill>
                </a:uFill>
                <a:latin typeface="Arial Black"/>
                <a:ea typeface="Arial Black"/>
                <a:cs typeface="Arial Black"/>
                <a:sym typeface="Arial Black"/>
              </a:rPr>
              <a:t>procedure or safety rule followed</a:t>
            </a:r>
            <a:r>
              <a:rPr lang="en-US" sz="2400" kern="0" dirty="0">
                <a:solidFill>
                  <a:srgbClr val="535353"/>
                </a:solidFill>
                <a:uFill>
                  <a:solidFill>
                    <a:srgbClr val="000000"/>
                  </a:solidFill>
                </a:uFill>
                <a:latin typeface="Arial Black"/>
                <a:ea typeface="Arial Black"/>
                <a:cs typeface="Arial Black"/>
                <a:sym typeface="Arial Black"/>
              </a:rPr>
              <a:t>?</a:t>
            </a:r>
            <a:r>
              <a:rPr sz="2400" kern="0" dirty="0">
                <a:solidFill>
                  <a:srgbClr val="535353"/>
                </a:solidFill>
                <a:uFill>
                  <a:solidFill>
                    <a:srgbClr val="000000"/>
                  </a:solidFill>
                </a:uFill>
                <a:latin typeface="Arial Black"/>
                <a:ea typeface="Arial Black"/>
                <a:cs typeface="Arial Black"/>
                <a:sym typeface="Arial Black"/>
              </a:rPr>
              <a:t> </a:t>
            </a:r>
          </a:p>
        </p:txBody>
      </p:sp>
      <p:sp>
        <p:nvSpPr>
          <p:cNvPr id="798" name="Circle" descr="White circle with text inside" title="Graphic"/>
          <p:cNvSpPr/>
          <p:nvPr/>
        </p:nvSpPr>
        <p:spPr>
          <a:xfrm>
            <a:off x="3113088" y="2549525"/>
            <a:ext cx="2725737" cy="2724150"/>
          </a:xfrm>
          <a:prstGeom prst="ellipse">
            <a:avLst/>
          </a:prstGeom>
          <a:solidFill>
            <a:srgbClr val="FFFFFF"/>
          </a:solidFill>
          <a:ln w="12700">
            <a:miter lim="400000"/>
          </a:ln>
        </p:spPr>
        <p:txBody>
          <a:bodyPr lIns="45719" rIns="45719" anchor="ctr"/>
          <a:lstStyle/>
          <a:p>
            <a:pPr eaLnBrk="1" fontAlgn="auto">
              <a:spcBef>
                <a:spcPts val="0"/>
              </a:spcBef>
              <a:spcAft>
                <a:spcPts val="0"/>
              </a:spcAft>
              <a:defRPr>
                <a:solidFill>
                  <a:srgbClr val="FFFFFF"/>
                </a:solidFill>
              </a:defRPr>
            </a:pPr>
            <a:endParaRPr b="1" kern="0" dirty="0">
              <a:solidFill>
                <a:srgbClr val="FFFFFF"/>
              </a:solidFill>
              <a:latin typeface="Arial Bold" charset="0"/>
              <a:ea typeface="Arial Bold" charset="0"/>
              <a:cs typeface="Arial Bold" charset="0"/>
              <a:sym typeface="Calibri"/>
            </a:endParaRPr>
          </a:p>
        </p:txBody>
      </p:sp>
      <p:sp>
        <p:nvSpPr>
          <p:cNvPr id="800" name="2.…"/>
          <p:cNvSpPr/>
          <p:nvPr/>
        </p:nvSpPr>
        <p:spPr>
          <a:xfrm>
            <a:off x="3371850" y="3001963"/>
            <a:ext cx="2206625" cy="1754187"/>
          </a:xfrm>
          <a:prstGeom prst="rect">
            <a:avLst/>
          </a:prstGeom>
          <a:ln w="12700">
            <a:miter lim="400000"/>
          </a:ln>
          <a:extLst>
            <a:ext uri="{C572A759-6A51-4108-AA02-DFA0A04FC94B}"/>
          </a:extLst>
        </p:spPr>
        <p:txBody>
          <a:bodyPr lIns="45719" rIns="45719">
            <a:spAutoFit/>
          </a:bodyPr>
          <a:lstStyle/>
          <a:p>
            <a:pPr algn="ctr" defTabSz="457200" eaLnBrk="1" fontAlgn="auto">
              <a:lnSpc>
                <a:spcPct val="80000"/>
              </a:lnSpc>
              <a:spcBef>
                <a:spcPts val="0"/>
              </a:spcBef>
              <a:spcAft>
                <a:spcPts val="0"/>
              </a:spcAft>
              <a:defRPr sz="3800">
                <a:solidFill>
                  <a:srgbClr val="535353"/>
                </a:solidFill>
                <a:uFill>
                  <a:solidFill>
                    <a:srgbClr val="000000"/>
                  </a:solidFill>
                </a:uFill>
                <a:latin typeface="Arial Black"/>
                <a:ea typeface="Arial Black"/>
                <a:cs typeface="Arial Black"/>
                <a:sym typeface="Arial Black"/>
              </a:defRPr>
            </a:pPr>
            <a:r>
              <a:rPr sz="3800" kern="0" dirty="0">
                <a:solidFill>
                  <a:srgbClr val="535353"/>
                </a:solidFill>
                <a:uFill>
                  <a:solidFill>
                    <a:srgbClr val="000000"/>
                  </a:solidFill>
                </a:uFill>
                <a:latin typeface="Arial Black"/>
                <a:ea typeface="Arial Black"/>
                <a:cs typeface="Arial Black"/>
                <a:sym typeface="Arial Black"/>
              </a:rPr>
              <a:t>2.</a:t>
            </a:r>
          </a:p>
          <a:p>
            <a:pPr algn="ctr" defTabSz="457200" eaLnBrk="1" fontAlgn="auto">
              <a:lnSpc>
                <a:spcPct val="80000"/>
              </a:lnSpc>
              <a:spcBef>
                <a:spcPts val="0"/>
              </a:spcBef>
              <a:spcAft>
                <a:spcPts val="0"/>
              </a:spcAft>
              <a:defRPr sz="1600">
                <a:solidFill>
                  <a:srgbClr val="535353"/>
                </a:solidFill>
                <a:uFill>
                  <a:solidFill>
                    <a:srgbClr val="000000"/>
                  </a:solidFill>
                </a:uFill>
                <a:latin typeface="Arial Black"/>
                <a:ea typeface="Arial Black"/>
                <a:cs typeface="Arial Black"/>
                <a:sym typeface="Arial Black"/>
              </a:defRPr>
            </a:pPr>
            <a:r>
              <a:rPr sz="2400" kern="0" dirty="0">
                <a:solidFill>
                  <a:srgbClr val="535353"/>
                </a:solidFill>
                <a:uFill>
                  <a:solidFill>
                    <a:srgbClr val="000000"/>
                  </a:solidFill>
                </a:uFill>
                <a:latin typeface="Arial Black"/>
                <a:ea typeface="Arial Black"/>
                <a:cs typeface="Arial Black"/>
                <a:sym typeface="Arial Black"/>
              </a:rPr>
              <a:t>Did production pressures play a role</a:t>
            </a:r>
            <a:r>
              <a:rPr lang="en-US" sz="2400" kern="0" dirty="0">
                <a:solidFill>
                  <a:srgbClr val="535353"/>
                </a:solidFill>
                <a:uFill>
                  <a:solidFill>
                    <a:srgbClr val="000000"/>
                  </a:solidFill>
                </a:uFill>
                <a:latin typeface="Arial Black"/>
                <a:ea typeface="Arial Black"/>
                <a:cs typeface="Arial Black"/>
                <a:sym typeface="Arial Black"/>
              </a:rPr>
              <a:t>?</a:t>
            </a:r>
            <a:endParaRPr sz="2400" kern="0" dirty="0">
              <a:solidFill>
                <a:srgbClr val="535353"/>
              </a:solidFill>
              <a:uFill>
                <a:solidFill>
                  <a:srgbClr val="000000"/>
                </a:solidFill>
              </a:uFill>
              <a:latin typeface="Arial Black"/>
              <a:ea typeface="Arial Black"/>
              <a:cs typeface="Arial Black"/>
              <a:sym typeface="Arial Black"/>
            </a:endParaRPr>
          </a:p>
        </p:txBody>
      </p:sp>
      <p:sp>
        <p:nvSpPr>
          <p:cNvPr id="796" name="Circle" title="Graphic"/>
          <p:cNvSpPr/>
          <p:nvPr/>
        </p:nvSpPr>
        <p:spPr>
          <a:xfrm>
            <a:off x="6021388" y="2549525"/>
            <a:ext cx="2725737" cy="2724150"/>
          </a:xfrm>
          <a:prstGeom prst="ellipse">
            <a:avLst/>
          </a:prstGeom>
          <a:solidFill>
            <a:schemeClr val="accent5">
              <a:hueOff val="-11405933"/>
              <a:satOff val="40776"/>
            </a:schemeClr>
          </a:solidFill>
          <a:ln w="12700">
            <a:miter lim="400000"/>
          </a:ln>
        </p:spPr>
        <p:txBody>
          <a:bodyPr lIns="45719" rIns="45719" anchor="ctr"/>
          <a:lstStyle/>
          <a:p>
            <a:pPr eaLnBrk="1" fontAlgn="auto">
              <a:spcBef>
                <a:spcPts val="0"/>
              </a:spcBef>
              <a:spcAft>
                <a:spcPts val="0"/>
              </a:spcAft>
              <a:defRPr/>
            </a:pPr>
            <a:endParaRPr b="1" kern="0" dirty="0">
              <a:latin typeface="Arial Bold" charset="0"/>
              <a:ea typeface="Arial Bold" charset="0"/>
              <a:cs typeface="Arial Bold" charset="0"/>
              <a:sym typeface="Calibri"/>
            </a:endParaRPr>
          </a:p>
        </p:txBody>
      </p:sp>
      <p:sp>
        <p:nvSpPr>
          <p:cNvPr id="801" name="3.…"/>
          <p:cNvSpPr/>
          <p:nvPr/>
        </p:nvSpPr>
        <p:spPr>
          <a:xfrm>
            <a:off x="6223000" y="2586038"/>
            <a:ext cx="2433638" cy="2344737"/>
          </a:xfrm>
          <a:prstGeom prst="rect">
            <a:avLst/>
          </a:prstGeom>
          <a:ln w="12700">
            <a:miter lim="400000"/>
          </a:ln>
          <a:extLst>
            <a:ext uri="{C572A759-6A51-4108-AA02-DFA0A04FC94B}"/>
          </a:extLst>
        </p:spPr>
        <p:txBody>
          <a:bodyPr lIns="45719" rIns="45719">
            <a:spAutoFit/>
          </a:bodyPr>
          <a:lstStyle/>
          <a:p>
            <a:pPr algn="ctr" defTabSz="457200" eaLnBrk="1" fontAlgn="auto">
              <a:lnSpc>
                <a:spcPct val="80000"/>
              </a:lnSpc>
              <a:spcBef>
                <a:spcPts val="0"/>
              </a:spcBef>
              <a:spcAft>
                <a:spcPts val="0"/>
              </a:spcAft>
              <a:defRPr sz="3800">
                <a:solidFill>
                  <a:srgbClr val="535353"/>
                </a:solidFill>
                <a:uFill>
                  <a:solidFill>
                    <a:srgbClr val="000000"/>
                  </a:solidFill>
                </a:uFill>
                <a:latin typeface="Arial Black"/>
                <a:ea typeface="Arial Black"/>
                <a:cs typeface="Arial Black"/>
                <a:sym typeface="Arial Black"/>
              </a:defRPr>
            </a:pPr>
            <a:r>
              <a:rPr sz="3800" kern="0" dirty="0">
                <a:solidFill>
                  <a:srgbClr val="535353"/>
                </a:solidFill>
                <a:uFill>
                  <a:solidFill>
                    <a:srgbClr val="000000"/>
                  </a:solidFill>
                </a:uFill>
                <a:latin typeface="Arial Black"/>
                <a:ea typeface="Arial Black"/>
                <a:cs typeface="Arial Black"/>
                <a:sym typeface="Arial Black"/>
              </a:rPr>
              <a:t>3.</a:t>
            </a:r>
            <a:endParaRPr sz="1600" kern="0" dirty="0">
              <a:solidFill>
                <a:srgbClr val="535353"/>
              </a:solidFill>
              <a:uFill>
                <a:solidFill>
                  <a:srgbClr val="000000"/>
                </a:solidFill>
              </a:uFill>
              <a:latin typeface="Arial Black"/>
              <a:ea typeface="Arial Black"/>
              <a:cs typeface="Arial Black"/>
              <a:sym typeface="Arial Black"/>
            </a:endParaRPr>
          </a:p>
          <a:p>
            <a:pPr algn="ctr" defTabSz="457200" eaLnBrk="1" fontAlgn="auto">
              <a:lnSpc>
                <a:spcPct val="80000"/>
              </a:lnSpc>
              <a:spcBef>
                <a:spcPts val="0"/>
              </a:spcBef>
              <a:spcAft>
                <a:spcPts val="0"/>
              </a:spcAft>
              <a:defRPr sz="1450">
                <a:solidFill>
                  <a:srgbClr val="535353"/>
                </a:solidFill>
                <a:uFill>
                  <a:solidFill>
                    <a:srgbClr val="000000"/>
                  </a:solidFill>
                </a:uFill>
                <a:latin typeface="Arial Black"/>
                <a:ea typeface="Arial Black"/>
                <a:cs typeface="Arial Black"/>
                <a:sym typeface="Arial Black"/>
              </a:defRPr>
            </a:pPr>
            <a:r>
              <a:rPr sz="2400" kern="0" dirty="0">
                <a:solidFill>
                  <a:srgbClr val="535353"/>
                </a:solidFill>
                <a:uFill>
                  <a:solidFill>
                    <a:srgbClr val="000000"/>
                  </a:solidFill>
                </a:uFill>
                <a:latin typeface="Arial Black"/>
                <a:ea typeface="Arial Black"/>
                <a:cs typeface="Arial Black"/>
                <a:sym typeface="Arial Black"/>
              </a:rPr>
              <a:t>Was the procedure out-of-date or safety training inadequate</a:t>
            </a:r>
            <a:r>
              <a:rPr lang="en-US" sz="2400" kern="0" dirty="0">
                <a:solidFill>
                  <a:srgbClr val="535353"/>
                </a:solidFill>
                <a:uFill>
                  <a:solidFill>
                    <a:srgbClr val="000000"/>
                  </a:solidFill>
                </a:uFill>
                <a:latin typeface="Arial Black"/>
                <a:ea typeface="Arial Black"/>
                <a:cs typeface="Arial Black"/>
                <a:sym typeface="Arial Black"/>
              </a:rPr>
              <a:t>?</a:t>
            </a:r>
            <a:endParaRPr sz="2400" kern="0" dirty="0">
              <a:solidFill>
                <a:srgbClr val="535353"/>
              </a:solidFill>
              <a:uFill>
                <a:solidFill>
                  <a:srgbClr val="000000"/>
                </a:solidFill>
              </a:uFill>
              <a:latin typeface="Arial Black"/>
              <a:ea typeface="Arial Black"/>
              <a:cs typeface="Arial Black"/>
              <a:sym typeface="Arial Black"/>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66700"/>
            <a:ext cx="8229600" cy="1333500"/>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Incident Investigation</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Identifying Root Causes</a:t>
            </a:r>
          </a:p>
        </p:txBody>
      </p:sp>
      <p:sp>
        <p:nvSpPr>
          <p:cNvPr id="26628" name="Text Placeholder 2"/>
          <p:cNvSpPr>
            <a:spLocks noGrp="1"/>
          </p:cNvSpPr>
          <p:nvPr>
            <p:ph type="body" idx="4294967295"/>
          </p:nvPr>
        </p:nvSpPr>
        <p:spPr>
          <a:xfrm>
            <a:off x="384175" y="2103438"/>
            <a:ext cx="8229600" cy="5257800"/>
          </a:xfrm>
        </p:spPr>
        <p:txBody>
          <a:bodyPr/>
          <a:lstStyle/>
          <a:p>
            <a:pPr marL="457200" indent="-457200" eaLnBrk="1">
              <a:buFont typeface="Arial" panose="020B0604020202020204" pitchFamily="34" charset="0"/>
              <a:buChar char="•"/>
            </a:pPr>
            <a:r>
              <a:rPr lang="en-US" altLang="en-US" smtClean="0">
                <a:latin typeface="Arial Bold" panose="020B0704020202020204" pitchFamily="34" charset="0"/>
                <a:cs typeface="Arial Bold" panose="020B0704020202020204" pitchFamily="34" charset="0"/>
              </a:rPr>
              <a:t>The GOAL is to change the conditions under which people work by eliminating or reducing the factors (program deficiencies, root causes) that create unsafe conditions. </a:t>
            </a:r>
          </a:p>
          <a:p>
            <a:pPr marL="457200" indent="-457200" eaLnBrk="1">
              <a:buFont typeface="Arial" panose="020B0604020202020204" pitchFamily="34" charset="0"/>
              <a:buChar char="•"/>
            </a:pPr>
            <a:r>
              <a:rPr lang="en-US" altLang="en-US" smtClean="0">
                <a:latin typeface="Arial Bold" panose="020B0704020202020204" pitchFamily="34" charset="0"/>
                <a:cs typeface="Arial Bold" panose="020B0704020202020204" pitchFamily="34" charset="0"/>
              </a:rPr>
              <a:t>This is typically done by implementing adequate barriers and safeguards against the factors that cause unsafe conditions or actions.</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41300"/>
            <a:ext cx="8229600" cy="1485900"/>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Incident Investigation </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Identifying Root Causes</a:t>
            </a:r>
          </a:p>
        </p:txBody>
      </p:sp>
      <p:sp>
        <p:nvSpPr>
          <p:cNvPr id="28676" name="Text Placeholder 2"/>
          <p:cNvSpPr>
            <a:spLocks noGrp="1"/>
          </p:cNvSpPr>
          <p:nvPr>
            <p:ph type="body" idx="4294967295"/>
          </p:nvPr>
        </p:nvSpPr>
        <p:spPr>
          <a:xfrm>
            <a:off x="457200" y="1830388"/>
            <a:ext cx="8229600" cy="5027612"/>
          </a:xfrm>
        </p:spPr>
        <p:txBody>
          <a:bodyPr/>
          <a:lstStyle/>
          <a:p>
            <a:pPr marL="457200" indent="-457200" eaLnBrk="1">
              <a:buFont typeface="Arial" panose="020B0604020202020204" pitchFamily="34" charset="0"/>
              <a:buChar char="•"/>
            </a:pPr>
            <a:r>
              <a:rPr lang="en-US" altLang="en-US" sz="2400" smtClean="0">
                <a:latin typeface="Arial Bold" panose="020B0704020202020204" pitchFamily="34" charset="0"/>
                <a:cs typeface="Arial Bold" panose="020B0704020202020204" pitchFamily="34" charset="0"/>
              </a:rPr>
              <a:t>Root causes often involve multiple deficiencies in the safety and health management programs. </a:t>
            </a:r>
          </a:p>
          <a:p>
            <a:pPr marL="457200" indent="-457200" eaLnBrk="1">
              <a:buFont typeface="Arial" panose="020B0604020202020204" pitchFamily="34" charset="0"/>
              <a:buChar char="•"/>
            </a:pPr>
            <a:r>
              <a:rPr lang="en-US" altLang="en-US" sz="2400" smtClean="0">
                <a:latin typeface="Arial Bold" panose="020B0704020202020204" pitchFamily="34" charset="0"/>
                <a:cs typeface="Arial Bold" panose="020B0704020202020204" pitchFamily="34" charset="0"/>
              </a:rPr>
              <a:t>These deficiencies may exist in areas such as workplace design, cultural and organizational factors, equipment maintenance and other technical matters, operating systems and procedures, staffing, supervision, training, and others. </a:t>
            </a:r>
          </a:p>
          <a:p>
            <a:pPr marL="457200" indent="-457200" eaLnBrk="1">
              <a:buFont typeface="Arial" panose="020B0604020202020204" pitchFamily="34" charset="0"/>
              <a:buChar char="•"/>
            </a:pPr>
            <a:r>
              <a:rPr lang="en-US" altLang="en-US" sz="2400" smtClean="0">
                <a:latin typeface="Arial Bold" panose="020B0704020202020204" pitchFamily="34" charset="0"/>
                <a:cs typeface="Arial Bold" panose="020B0704020202020204" pitchFamily="34" charset="0"/>
              </a:rPr>
              <a:t>Eliminating the immediate cause(s) is like cutting weeds, while eliminating the root cause(s) is equivalent to pulling out the roots of the weed. </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4"/>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Incident Investigation   </a:t>
            </a:r>
          </a:p>
        </p:txBody>
      </p:sp>
      <p:sp>
        <p:nvSpPr>
          <p:cNvPr id="11"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9" name="TextBox 8"/>
          <p:cNvSpPr txBox="1"/>
          <p:nvPr/>
        </p:nvSpPr>
        <p:spPr>
          <a:xfrm>
            <a:off x="604684" y="1698606"/>
            <a:ext cx="6722239"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Bold" charset="0"/>
                <a:ea typeface="Arial Bold" charset="0"/>
                <a:cs typeface="Arial Bold" charset="0"/>
                <a:sym typeface="Calibri"/>
              </a:rPr>
              <a:t>Guidelines</a:t>
            </a:r>
          </a:p>
        </p:txBody>
      </p:sp>
      <p:graphicFrame>
        <p:nvGraphicFramePr>
          <p:cNvPr id="2" name="Diagram 1" descr="An orange and grey box " title="Smart Art graphic that shows a list"/>
          <p:cNvGraphicFramePr/>
          <p:nvPr/>
        </p:nvGraphicFramePr>
        <p:xfrm>
          <a:off x="544077" y="2375687"/>
          <a:ext cx="8195917" cy="35745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Incident Investigation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8" y="1698606"/>
            <a:ext cx="6782846"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Bold" charset="0"/>
                <a:ea typeface="Arial Bold" charset="0"/>
                <a:cs typeface="Arial Bold" charset="0"/>
                <a:sym typeface="Calibri"/>
              </a:rPr>
              <a:t>Guidelines</a:t>
            </a:r>
          </a:p>
        </p:txBody>
      </p:sp>
      <p:graphicFrame>
        <p:nvGraphicFramePr>
          <p:cNvPr id="2" name="Diagram 1" descr="A list with four guidelines" title="Smart Art graphic that shows a list"/>
          <p:cNvGraphicFramePr/>
          <p:nvPr/>
        </p:nvGraphicFramePr>
        <p:xfrm>
          <a:off x="544078" y="2455793"/>
          <a:ext cx="8146692" cy="3339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457200" y="92075"/>
            <a:ext cx="8229600" cy="2391557"/>
          </a:xfrm>
          <a:ln w="9525"/>
        </p:spPr>
        <p:txBody>
          <a:bodyPr>
            <a:normAutofit/>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Incident Investigation</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Establish an Incident Investigation Program</a:t>
            </a:r>
            <a:r>
              <a:rPr lang="en-US" altLang="en-US"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dirty="0">
                <a:latin typeface="Arial Black" panose="020B0A04020102020204" pitchFamily="34" charset="0"/>
                <a:ea typeface="Arial Black" panose="020B0A04020102020204" pitchFamily="34" charset="0"/>
                <a:cs typeface="Arial Black" panose="020B0A04020102020204" pitchFamily="34" charset="0"/>
              </a:rPr>
              <a:t/>
            </a:r>
            <a:br>
              <a:rPr lang="en-US" altLang="en-US" dirty="0">
                <a:latin typeface="Arial Black" panose="020B0A04020102020204" pitchFamily="34" charset="0"/>
                <a:ea typeface="Arial Black" panose="020B0A04020102020204" pitchFamily="34" charset="0"/>
                <a:cs typeface="Arial Black" panose="020B0A04020102020204" pitchFamily="34" charset="0"/>
              </a:rPr>
            </a:br>
            <a:r>
              <a:rPr lang="en-US" altLang="en-US" sz="28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rPr>
              <a:t>A Four-Step Systems Approach</a:t>
            </a:r>
          </a:p>
        </p:txBody>
      </p:sp>
      <p:graphicFrame>
        <p:nvGraphicFramePr>
          <p:cNvPr id="2" name="Diagram 1" descr="Four L-shaped boxes are shown, each slighlty higher than its predecessor, to illustrate steps needed. " title="Smart Art graphic to show progression"/>
          <p:cNvGraphicFramePr/>
          <p:nvPr/>
        </p:nvGraphicFramePr>
        <p:xfrm>
          <a:off x="392186" y="2483632"/>
          <a:ext cx="8590737" cy="35171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0"/>
          <p:cNvSpPr>
            <a:spLocks noGrp="1"/>
          </p:cNvSpPr>
          <p:nvPr>
            <p:ph type="title"/>
          </p:nvPr>
        </p:nvSpPr>
        <p:spPr>
          <a:xfrm>
            <a:off x="457200" y="266700"/>
            <a:ext cx="8229600" cy="1854200"/>
          </a:xfrm>
          <a:ln w="9525"/>
        </p:spPr>
        <p:txBody>
          <a:bodyPr>
            <a:normAutofit fontScale="90000"/>
          </a:bodyPr>
          <a:lstStyle/>
          <a:p>
            <a:pPr marL="63500" indent="-63500" eaLnBrk="1" hangingPunct="1"/>
            <a:r>
              <a:rPr lang="en-US" altLang="en-US" dirty="0" smtClean="0">
                <a:latin typeface="Arial Black" panose="020B0A04020102020204" pitchFamily="34" charset="0"/>
                <a:cs typeface="Calibri" panose="020F0502020204030204" pitchFamily="34" charset="0"/>
              </a:rPr>
              <a:t>Incident Investigation</a:t>
            </a:r>
            <a:br>
              <a:rPr lang="en-US" altLang="en-US" dirty="0" smtClean="0">
                <a:latin typeface="Arial Black" panose="020B0A04020102020204" pitchFamily="34" charset="0"/>
                <a:cs typeface="Calibri" panose="020F0502020204030204" pitchFamily="34" charset="0"/>
              </a:rPr>
            </a:br>
            <a:r>
              <a:rPr lang="en-US" altLang="en-US" sz="2700" dirty="0" smtClean="0">
                <a:solidFill>
                  <a:srgbClr val="FFFF00"/>
                </a:solidFill>
                <a:latin typeface="Arial Black" panose="020B0A04020102020204" pitchFamily="34" charset="0"/>
                <a:cs typeface="Calibri" panose="020F0502020204030204" pitchFamily="34" charset="0"/>
              </a:rPr>
              <a:t>Establish an Incident Investigation Program</a:t>
            </a:r>
            <a:r>
              <a:rPr lang="en-US" altLang="en-US" dirty="0" smtClean="0">
                <a:latin typeface="Arial Black" panose="020B0A04020102020204" pitchFamily="34" charset="0"/>
                <a:cs typeface="Calibri" panose="020F0502020204030204" pitchFamily="34" charset="0"/>
              </a:rPr>
              <a:t/>
            </a:r>
            <a:br>
              <a:rPr lang="en-US" altLang="en-US" dirty="0" smtClean="0">
                <a:latin typeface="Arial Black" panose="020B0A04020102020204" pitchFamily="34" charset="0"/>
                <a:cs typeface="Calibri" panose="020F0502020204030204" pitchFamily="34" charset="0"/>
              </a:rPr>
            </a:br>
            <a:r>
              <a:rPr lang="en-US" altLang="en-US" dirty="0">
                <a:latin typeface="Arial Black" panose="020B0A04020102020204" pitchFamily="34" charset="0"/>
                <a:cs typeface="Calibri" panose="020F0502020204030204" pitchFamily="34" charset="0"/>
              </a:rPr>
              <a:t/>
            </a:r>
            <a:br>
              <a:rPr lang="en-US" altLang="en-US" dirty="0">
                <a:latin typeface="Arial Black" panose="020B0A04020102020204" pitchFamily="34" charset="0"/>
                <a:cs typeface="Calibri" panose="020F0502020204030204" pitchFamily="34" charset="0"/>
              </a:rPr>
            </a:br>
            <a:r>
              <a:rPr lang="en-US" altLang="en-US" sz="3100" dirty="0" smtClean="0">
                <a:solidFill>
                  <a:schemeClr val="bg1"/>
                </a:solidFill>
                <a:latin typeface="Arial Black" panose="020B0A04020102020204" pitchFamily="34" charset="0"/>
                <a:cs typeface="Calibri" panose="020F0502020204030204" pitchFamily="34" charset="0"/>
              </a:rPr>
              <a:t>STEP 1:  Preserve &amp; Document the Scene</a:t>
            </a:r>
            <a:endParaRPr lang="en-US" altLang="en-US" sz="31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endParaRPr>
          </a:p>
        </p:txBody>
      </p:sp>
      <p:graphicFrame>
        <p:nvGraphicFramePr>
          <p:cNvPr id="2" name="Diagram 1" descr="Two lists are shown, the first has an orange heading and the second a grey heading." title="Smart Art Chart that shows a list"/>
          <p:cNvGraphicFramePr/>
          <p:nvPr/>
        </p:nvGraphicFramePr>
        <p:xfrm>
          <a:off x="495892" y="2209886"/>
          <a:ext cx="8379993" cy="38164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2"/>
          <p:cNvSpPr>
            <a:spLocks noGrp="1"/>
          </p:cNvSpPr>
          <p:nvPr>
            <p:ph type="title"/>
          </p:nvPr>
        </p:nvSpPr>
        <p:spPr>
          <a:xfrm>
            <a:off x="457200" y="330199"/>
            <a:ext cx="8229600" cy="2638425"/>
          </a:xfrm>
          <a:ln w="9525"/>
        </p:spPr>
        <p:txBody>
          <a:bodyPr>
            <a:normAutofit/>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Incident Investigation</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Establish an Incident Investigation Program</a:t>
            </a:r>
            <a:r>
              <a:rPr lang="en-US" altLang="en-US"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dirty="0">
                <a:latin typeface="Arial Black" panose="020B0A04020102020204" pitchFamily="34" charset="0"/>
                <a:ea typeface="Arial Black" panose="020B0A04020102020204" pitchFamily="34" charset="0"/>
                <a:cs typeface="Arial Black" panose="020B0A04020102020204" pitchFamily="34" charset="0"/>
              </a:rPr>
              <a:t/>
            </a:r>
            <a:br>
              <a:rPr lang="en-US" altLang="en-US" dirty="0">
                <a:latin typeface="Arial Black" panose="020B0A04020102020204" pitchFamily="34" charset="0"/>
                <a:ea typeface="Arial Black" panose="020B0A04020102020204" pitchFamily="34" charset="0"/>
                <a:cs typeface="Arial Black" panose="020B0A04020102020204" pitchFamily="34" charset="0"/>
              </a:rPr>
            </a:br>
            <a:r>
              <a:rPr lang="en-US" altLang="en-US" sz="28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rPr>
              <a:t>STEP 2:  Collect Information</a:t>
            </a:r>
          </a:p>
        </p:txBody>
      </p:sp>
      <p:sp>
        <p:nvSpPr>
          <p:cNvPr id="4" name="Text Placeholder 3">
            <a:extLst/>
          </p:cNvPr>
          <p:cNvSpPr>
            <a:spLocks noGrp="1"/>
          </p:cNvSpPr>
          <p:nvPr>
            <p:ph type="body" idx="4294967295"/>
          </p:nvPr>
        </p:nvSpPr>
        <p:spPr>
          <a:xfrm>
            <a:off x="1417638" y="2968625"/>
            <a:ext cx="6308725" cy="2690813"/>
          </a:xfrm>
          <a:solidFill>
            <a:srgbClr val="FF7031"/>
          </a:solidFill>
        </p:spPr>
        <p:txBody>
          <a:bodyPr>
            <a:normAutofit lnSpcReduction="10000"/>
          </a:bodyPr>
          <a:lstStyle/>
          <a:p>
            <a:pPr eaLnBrk="1" fontAlgn="auto" hangingPunct="1">
              <a:spcAft>
                <a:spcPts val="0"/>
              </a:spcAft>
              <a:buFont typeface="Arial"/>
              <a:buNone/>
              <a:defRPr/>
            </a:pPr>
            <a:r>
              <a:rPr lang="en-US" sz="4000" dirty="0">
                <a:solidFill>
                  <a:schemeClr val="tx1"/>
                </a:solidFill>
                <a:sym typeface="Calibri"/>
              </a:rPr>
              <a:t>Incident information is collected through interviews, document reviews, and other means.</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9"/>
          <p:cNvSpPr>
            <a:spLocks noGrp="1"/>
          </p:cNvSpPr>
          <p:nvPr>
            <p:ph type="title"/>
          </p:nvPr>
        </p:nvSpPr>
        <p:spPr>
          <a:xfrm>
            <a:off x="457200" y="317499"/>
            <a:ext cx="8229600" cy="2035415"/>
          </a:xfrm>
          <a:ln w="9525"/>
        </p:spPr>
        <p:txBody>
          <a:bodyPr>
            <a:normAutofit fontScale="90000"/>
          </a:bodyPr>
          <a:lstStyle/>
          <a:p>
            <a:pPr marL="114300" indent="-114300"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Incident Investigation</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7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Establish an Incident Investigation Program</a:t>
            </a:r>
            <a:r>
              <a:rPr lang="en-US" altLang="en-US"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dirty="0">
                <a:latin typeface="Arial Black" panose="020B0A04020102020204" pitchFamily="34" charset="0"/>
                <a:ea typeface="Arial Black" panose="020B0A04020102020204" pitchFamily="34" charset="0"/>
                <a:cs typeface="Arial Black" panose="020B0A04020102020204" pitchFamily="34" charset="0"/>
              </a:rPr>
              <a:t/>
            </a:r>
            <a:br>
              <a:rPr lang="en-US" altLang="en-US" dirty="0">
                <a:latin typeface="Arial Black" panose="020B0A04020102020204" pitchFamily="34" charset="0"/>
                <a:ea typeface="Arial Black" panose="020B0A04020102020204" pitchFamily="34" charset="0"/>
                <a:cs typeface="Arial Black" panose="020B0A04020102020204" pitchFamily="34" charset="0"/>
              </a:rPr>
            </a:br>
            <a:r>
              <a:rPr lang="en-US" altLang="en-US" sz="31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rPr>
              <a:t>STEP 2:  Collect Information, cont’d</a:t>
            </a:r>
          </a:p>
        </p:txBody>
      </p:sp>
      <p:graphicFrame>
        <p:nvGraphicFramePr>
          <p:cNvPr id="2" name="Diagram 1" descr="A text box with an orange header" title="Smart Art graphic that shows a list"/>
          <p:cNvGraphicFramePr/>
          <p:nvPr/>
        </p:nvGraphicFramePr>
        <p:xfrm>
          <a:off x="495892" y="2352915"/>
          <a:ext cx="8379993"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92075"/>
            <a:ext cx="8229600" cy="1508125"/>
          </a:xfrm>
          <a:ln w="9525"/>
        </p:spPr>
        <p:txBody>
          <a:bodyPr/>
          <a:lstStyle/>
          <a:p>
            <a:pPr eaLnBrk="1" hangingPunct="1"/>
            <a:r>
              <a:rPr lang="en-US" altLang="en-US" smtClean="0">
                <a:latin typeface="Arial Black" panose="020B0A04020102020204" pitchFamily="34" charset="0"/>
                <a:cs typeface="Calibri" panose="020F0502020204030204" pitchFamily="34" charset="0"/>
              </a:rPr>
              <a:t>Overview</a:t>
            </a:r>
            <a:r>
              <a:rPr lang="en-US" altLang="en-US" smtClean="0">
                <a:latin typeface="Arial Black" panose="020B0A04020102020204" pitchFamily="34" charset="0"/>
                <a:ea typeface="Arial Black" panose="020B0A04020102020204" pitchFamily="34" charset="0"/>
                <a:cs typeface="Arial Black" panose="020B0A04020102020204" pitchFamily="34" charset="0"/>
              </a:rPr>
              <a:t> </a:t>
            </a:r>
          </a:p>
        </p:txBody>
      </p:sp>
      <p:sp>
        <p:nvSpPr>
          <p:cNvPr id="6147" name="Shape 189"/>
          <p:cNvSpPr>
            <a:spLocks noChangeArrowheads="1"/>
          </p:cNvSpPr>
          <p:nvPr/>
        </p:nvSpPr>
        <p:spPr bwMode="auto">
          <a:xfrm>
            <a:off x="484188" y="2420938"/>
            <a:ext cx="21637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Investigation</a:t>
            </a:r>
          </a:p>
        </p:txBody>
      </p:sp>
      <p:pic>
        <p:nvPicPr>
          <p:cNvPr id="118" name="BIA_OSHA_INTRO_SYMBOLS_4_POWERPOINT.png" descr="Image of a wrench and hammer" title="yellow sign"/>
          <p:cNvPicPr>
            <a:picLocks noChangeAspect="1"/>
          </p:cNvPicPr>
          <p:nvPr/>
        </p:nvPicPr>
        <p:blipFill>
          <a:blip r:embed="rId3"/>
          <a:stretch>
            <a:fillRect/>
          </a:stretch>
        </p:blipFill>
        <p:spPr>
          <a:xfrm>
            <a:off x="228600" y="2800350"/>
            <a:ext cx="2789238" cy="2787650"/>
          </a:xfrm>
          <a:prstGeom prst="rect">
            <a:avLst/>
          </a:prstGeom>
          <a:ln w="12700">
            <a:miter lim="400000"/>
          </a:ln>
        </p:spPr>
      </p:pic>
      <p:sp>
        <p:nvSpPr>
          <p:cNvPr id="6149" name="Shape 190"/>
          <p:cNvSpPr>
            <a:spLocks noChangeArrowheads="1"/>
          </p:cNvSpPr>
          <p:nvPr/>
        </p:nvSpPr>
        <p:spPr bwMode="auto">
          <a:xfrm>
            <a:off x="3886200" y="2409825"/>
            <a:ext cx="1711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Guidelines</a:t>
            </a:r>
          </a:p>
        </p:txBody>
      </p:sp>
      <p:pic>
        <p:nvPicPr>
          <p:cNvPr id="117" name="BIA_OSHA_INJURY_PREVENTION_SYMBOLS_4_POWERPOINT.png" descr="Image of a hard hat" title="white sign"/>
          <p:cNvPicPr>
            <a:picLocks noChangeAspect="1"/>
          </p:cNvPicPr>
          <p:nvPr/>
        </p:nvPicPr>
        <p:blipFill>
          <a:blip r:embed="rId4"/>
          <a:stretch>
            <a:fillRect/>
          </a:stretch>
        </p:blipFill>
        <p:spPr>
          <a:xfrm>
            <a:off x="3436938" y="2822575"/>
            <a:ext cx="2713037" cy="2714625"/>
          </a:xfrm>
          <a:prstGeom prst="rect">
            <a:avLst/>
          </a:prstGeom>
          <a:ln w="12700">
            <a:miter lim="400000"/>
          </a:ln>
        </p:spPr>
      </p:pic>
      <p:sp>
        <p:nvSpPr>
          <p:cNvPr id="6151" name="Shape 190"/>
          <p:cNvSpPr>
            <a:spLocks noChangeArrowheads="1"/>
          </p:cNvSpPr>
          <p:nvPr/>
        </p:nvSpPr>
        <p:spPr bwMode="auto">
          <a:xfrm>
            <a:off x="7404100" y="2416175"/>
            <a:ext cx="769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Plan</a:t>
            </a:r>
          </a:p>
        </p:txBody>
      </p:sp>
      <p:pic>
        <p:nvPicPr>
          <p:cNvPr id="119" name="BIA_OSHA_SAFETY_SYMBOLS_4_POWERPOINT.png" descr="Image of a medical cross" title="orange sign"/>
          <p:cNvPicPr>
            <a:picLocks noChangeAspect="1"/>
          </p:cNvPicPr>
          <p:nvPr/>
        </p:nvPicPr>
        <p:blipFill>
          <a:blip r:embed="rId5"/>
          <a:stretch>
            <a:fillRect/>
          </a:stretch>
        </p:blipFill>
        <p:spPr>
          <a:xfrm>
            <a:off x="6448425" y="2824163"/>
            <a:ext cx="2713038" cy="271303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3"/>
          <p:cNvSpPr>
            <a:spLocks noGrp="1"/>
          </p:cNvSpPr>
          <p:nvPr>
            <p:ph type="title"/>
          </p:nvPr>
        </p:nvSpPr>
        <p:spPr>
          <a:xfrm>
            <a:off x="457200" y="92075"/>
            <a:ext cx="8229600" cy="1508125"/>
          </a:xfrm>
          <a:ln w="9525"/>
        </p:spPr>
        <p:txBody>
          <a:bodyPr/>
          <a:lstStyle/>
          <a:p>
            <a:pPr eaLnBrk="1" hangingPunct="1"/>
            <a:r>
              <a:rPr lang="en-US" altLang="en-US" smtClean="0">
                <a:latin typeface="Arial Black" panose="020B0A04020102020204" pitchFamily="34" charset="0"/>
                <a:ea typeface="Arial Black" panose="020B0A04020102020204" pitchFamily="34" charset="0"/>
                <a:cs typeface="Arial Black" panose="020B0A04020102020204" pitchFamily="34" charset="0"/>
              </a:rPr>
              <a:t>Investigation Procedure</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Bold" charset="0"/>
                <a:ea typeface="Arial Bold" charset="0"/>
                <a:cs typeface="Arial Bold" charset="0"/>
                <a:sym typeface="Calibri"/>
              </a:rPr>
              <a:t>STEP 2: Collect Information: INTERVIEWING</a:t>
            </a:r>
          </a:p>
        </p:txBody>
      </p:sp>
      <p:graphicFrame>
        <p:nvGraphicFramePr>
          <p:cNvPr id="2" name="Diagram 1" descr="Text box with oranger header" title="Smart Art Graphic that shows a list"/>
          <p:cNvGraphicFramePr/>
          <p:nvPr/>
        </p:nvGraphicFramePr>
        <p:xfrm>
          <a:off x="495892" y="2352915"/>
          <a:ext cx="8379993"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STEP 2: Collect Information: INTERVIEWING, cont’d</a:t>
            </a:r>
          </a:p>
        </p:txBody>
      </p:sp>
      <p:graphicFrame>
        <p:nvGraphicFramePr>
          <p:cNvPr id="2" name="Diagram 1" descr="Five blue boxes" title="Blue Smart Art Graphic that shows a list"/>
          <p:cNvGraphicFramePr/>
          <p:nvPr/>
        </p:nvGraphicFramePr>
        <p:xfrm>
          <a:off x="317486" y="2315567"/>
          <a:ext cx="8595752"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204"/>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47107"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STEP 2: Collect Information: INTERVIEWING, cont’d</a:t>
            </a:r>
          </a:p>
        </p:txBody>
      </p:sp>
      <p:graphicFrame>
        <p:nvGraphicFramePr>
          <p:cNvPr id="2" name="Diagram 1" descr="Four grey boxes" title="Smart Art graphic that shows a list"/>
          <p:cNvGraphicFramePr/>
          <p:nvPr/>
        </p:nvGraphicFramePr>
        <p:xfrm>
          <a:off x="317486" y="2315567"/>
          <a:ext cx="8595752"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 STEP 3: Determine the Root Cause</a:t>
            </a:r>
          </a:p>
        </p:txBody>
      </p:sp>
      <p:graphicFrame>
        <p:nvGraphicFramePr>
          <p:cNvPr id="2" name="Diagram 1" descr="A grey text box with an orange header" title="Smart Art graphic that shows a list"/>
          <p:cNvGraphicFramePr/>
          <p:nvPr/>
        </p:nvGraphicFramePr>
        <p:xfrm>
          <a:off x="317486" y="2315567"/>
          <a:ext cx="8595752"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 STEP 3: Determine the Root Cause, cont'd</a:t>
            </a:r>
          </a:p>
        </p:txBody>
      </p:sp>
      <p:graphicFrame>
        <p:nvGraphicFramePr>
          <p:cNvPr id="2" name="Diagram 1" descr="Three boxes" title="Smart Art graphic that shows a list"/>
          <p:cNvGraphicFramePr/>
          <p:nvPr/>
        </p:nvGraphicFramePr>
        <p:xfrm>
          <a:off x="317486" y="2315567"/>
          <a:ext cx="8595752"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 STEP 3: Determine the Root Cause, cont'd</a:t>
            </a:r>
          </a:p>
        </p:txBody>
      </p:sp>
      <p:graphicFrame>
        <p:nvGraphicFramePr>
          <p:cNvPr id="2" name="Diagram 1" descr="A grey box with an orange header" title="Smart Art graphic that shows a list"/>
          <p:cNvGraphicFramePr/>
          <p:nvPr/>
        </p:nvGraphicFramePr>
        <p:xfrm>
          <a:off x="317486" y="2315567"/>
          <a:ext cx="8595752"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204"/>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55299"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 STEP 3: Determine the Root Cause, cont'd</a:t>
            </a:r>
          </a:p>
        </p:txBody>
      </p:sp>
      <p:graphicFrame>
        <p:nvGraphicFramePr>
          <p:cNvPr id="2" name="Diagram 1" descr="Three boxes: orange, grey, and yellow" title="Smart Art graphic that shows a list"/>
          <p:cNvGraphicFramePr/>
          <p:nvPr/>
        </p:nvGraphicFramePr>
        <p:xfrm>
          <a:off x="317486" y="2315567"/>
          <a:ext cx="8595752"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STEP 4: Implement Corrective Action</a:t>
            </a:r>
          </a:p>
        </p:txBody>
      </p:sp>
      <p:graphicFrame>
        <p:nvGraphicFramePr>
          <p:cNvPr id="2" name="Diagram 1" descr="There are two boxes: one orange and one grey" title="Smart Art graphic that shows two lists"/>
          <p:cNvGraphicFramePr/>
          <p:nvPr/>
        </p:nvGraphicFramePr>
        <p:xfrm>
          <a:off x="317486" y="2315567"/>
          <a:ext cx="8595752" cy="365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STEP 4: Implement Corrective Action, cont'd</a:t>
            </a:r>
          </a:p>
        </p:txBody>
      </p:sp>
      <p:graphicFrame>
        <p:nvGraphicFramePr>
          <p:cNvPr id="2" name="Diagram 1" descr="Grey box with an orange header" title="Smart Art graphic that shows a list"/>
          <p:cNvGraphicFramePr/>
          <p:nvPr/>
        </p:nvGraphicFramePr>
        <p:xfrm>
          <a:off x="317486" y="2191046"/>
          <a:ext cx="8595752" cy="40573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2"/>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Investigation Procedure         </a:t>
            </a:r>
          </a:p>
        </p:txBody>
      </p:sp>
      <p:sp>
        <p:nvSpPr>
          <p:cNvPr id="9" name="Shape 179"/>
          <p:cNvSpPr/>
          <p:nvPr/>
        </p:nvSpPr>
        <p:spPr>
          <a:xfrm>
            <a:off x="544513"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Establish an Incident Investigation Program</a:t>
            </a:r>
          </a:p>
        </p:txBody>
      </p:sp>
      <p:sp>
        <p:nvSpPr>
          <p:cNvPr id="7" name="TextBox 6"/>
          <p:cNvSpPr txBox="1"/>
          <p:nvPr/>
        </p:nvSpPr>
        <p:spPr>
          <a:xfrm>
            <a:off x="544077" y="1698606"/>
            <a:ext cx="8401495" cy="492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600" b="1" kern="0" dirty="0">
                <a:solidFill>
                  <a:schemeClr val="bg1"/>
                </a:solidFill>
                <a:latin typeface="Arial Bold" charset="0"/>
                <a:ea typeface="Arial Bold" charset="0"/>
                <a:cs typeface="Arial Bold" charset="0"/>
                <a:sym typeface="Calibri"/>
              </a:rPr>
              <a:t>STEP 4: Implement Corrective Action, cont'd</a:t>
            </a:r>
          </a:p>
        </p:txBody>
      </p:sp>
      <p:sp>
        <p:nvSpPr>
          <p:cNvPr id="61445" name="Rectangle 4"/>
          <p:cNvSpPr>
            <a:spLocks noChangeArrowheads="1"/>
          </p:cNvSpPr>
          <p:nvPr/>
        </p:nvSpPr>
        <p:spPr bwMode="auto">
          <a:xfrm>
            <a:off x="544513" y="2438400"/>
            <a:ext cx="8243887" cy="3538538"/>
          </a:xfrm>
          <a:prstGeom prst="rect">
            <a:avLst/>
          </a:prstGeom>
          <a:solidFill>
            <a:srgbClr val="FF703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r>
              <a:rPr lang="en-US" altLang="en-US" sz="2800" b="1">
                <a:solidFill>
                  <a:schemeClr val="tx1"/>
                </a:solidFill>
                <a:latin typeface="Arial" panose="020B0604020202020204" pitchFamily="34" charset="0"/>
                <a:cs typeface="Arial" panose="020B0604020202020204" pitchFamily="34" charset="0"/>
              </a:rPr>
              <a:t>In planning corrective actions and how best to implement them, employers may find that some root causes will take time and perseverance to fix. Persisting in implementing substantive corrective actions, however, will not only reduce the risk of future incidents but also improve the company’s safety, morale and its bottom line.</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457200" y="92075"/>
            <a:ext cx="8229600" cy="1508125"/>
          </a:xfrm>
          <a:ln w="9525"/>
        </p:spPr>
        <p:txBody>
          <a:bodyPr/>
          <a:lstStyle/>
          <a:p>
            <a:pPr eaLnBrk="1"/>
            <a:r>
              <a:rPr lang="en-US" altLang="en-US" smtClean="0">
                <a:latin typeface="Arial Black" panose="020B0A04020102020204" pitchFamily="34" charset="0"/>
                <a:cs typeface="Calibri" panose="020F0502020204030204" pitchFamily="34" charset="0"/>
              </a:rPr>
              <a:t>Incident Investigation</a:t>
            </a:r>
            <a:endParaRPr lang="en-US" altLang="en-US" smtClean="0">
              <a:latin typeface="Arial Black" panose="020B0A04020102020204" pitchFamily="34" charset="0"/>
              <a:ea typeface="Arial Black" panose="020B0A04020102020204" pitchFamily="34" charset="0"/>
              <a:cs typeface="Arial Black" panose="020B0A04020102020204" pitchFamily="34" charset="0"/>
            </a:endParaRPr>
          </a:p>
        </p:txBody>
      </p:sp>
      <p:sp>
        <p:nvSpPr>
          <p:cNvPr id="8195" name="Shape 133"/>
          <p:cNvSpPr>
            <a:spLocks noChangeArrowheads="1"/>
          </p:cNvSpPr>
          <p:nvPr/>
        </p:nvSpPr>
        <p:spPr bwMode="auto">
          <a:xfrm>
            <a:off x="555625" y="1022350"/>
            <a:ext cx="66087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p>
            <a:pPr eaLnBrk="1"/>
            <a:r>
              <a:rPr lang="en-US" altLang="en-US" sz="2500" b="1">
                <a:solidFill>
                  <a:srgbClr val="DEE60E"/>
                </a:solidFill>
                <a:latin typeface="Arial  "/>
                <a:ea typeface="Arial Black" panose="020B0A04020102020204" pitchFamily="34" charset="0"/>
                <a:cs typeface="Arial  "/>
                <a:sym typeface="Arial Black" panose="020B0A04020102020204" pitchFamily="34" charset="0"/>
              </a:rPr>
              <a:t>Purpose</a:t>
            </a:r>
          </a:p>
        </p:txBody>
      </p:sp>
      <p:graphicFrame>
        <p:nvGraphicFramePr>
          <p:cNvPr id="2" name="Diagram 1" descr="Seven grey boxes" title="Smart Art graphic that shows a list"/>
          <p:cNvGraphicFramePr/>
          <p:nvPr/>
        </p:nvGraphicFramePr>
        <p:xfrm>
          <a:off x="611713" y="1624632"/>
          <a:ext cx="7885647" cy="42950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3"/>
          <p:cNvSpPr>
            <a:spLocks noGrp="1"/>
          </p:cNvSpPr>
          <p:nvPr>
            <p:ph type="title"/>
          </p:nvPr>
        </p:nvSpPr>
        <p:spPr>
          <a:xfrm>
            <a:off x="457200" y="92075"/>
            <a:ext cx="8229600" cy="5795963"/>
          </a:xfrm>
        </p:spPr>
        <p:txBody>
          <a:bodyPr/>
          <a:lstStyle/>
          <a:p>
            <a:pPr algn="ctr" eaLnBrk="1" hangingPunct="1"/>
            <a:r>
              <a:rPr lang="en-US" altLang="en-US" sz="7200" smtClean="0">
                <a:solidFill>
                  <a:srgbClr val="DEE60E"/>
                </a:solidFill>
                <a:latin typeface="Arial Black" panose="020B0A04020102020204" pitchFamily="34" charset="0"/>
                <a:ea typeface="Arial Black" panose="020B0A04020102020204" pitchFamily="34" charset="0"/>
                <a:cs typeface="Arial Black" panose="020B0A04020102020204" pitchFamily="34" charset="0"/>
              </a:rPr>
              <a:t>Questions</a:t>
            </a:r>
          </a:p>
        </p:txBody>
      </p:sp>
      <p:sp>
        <p:nvSpPr>
          <p:cNvPr id="63491" name="Rectangle 9"/>
          <p:cNvSpPr>
            <a:spLocks noChangeArrowheads="1"/>
          </p:cNvSpPr>
          <p:nvPr/>
        </p:nvSpPr>
        <p:spPr bwMode="auto">
          <a:xfrm rot="1714675">
            <a:off x="11112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a:r>
              <a:rPr lang="en-US" altLang="en-US" sz="8000" b="1">
                <a:solidFill>
                  <a:srgbClr val="DEE60E"/>
                </a:solidFill>
                <a:latin typeface="Arial Black" panose="020B0A04020102020204" pitchFamily="34" charset="0"/>
              </a:rPr>
              <a:t>?</a:t>
            </a:r>
          </a:p>
        </p:txBody>
      </p:sp>
      <p:sp>
        <p:nvSpPr>
          <p:cNvPr id="63492" name="Rectangle 10"/>
          <p:cNvSpPr>
            <a:spLocks noChangeArrowheads="1"/>
          </p:cNvSpPr>
          <p:nvPr/>
        </p:nvSpPr>
        <p:spPr bwMode="auto">
          <a:xfrm rot="-1113018">
            <a:off x="3498850" y="12303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a:r>
              <a:rPr lang="en-US" altLang="en-US" sz="8000" b="1">
                <a:solidFill>
                  <a:srgbClr val="DEE60E"/>
                </a:solidFill>
                <a:latin typeface="Arial Black" panose="020B0A04020102020204" pitchFamily="34" charset="0"/>
              </a:rPr>
              <a:t>?</a:t>
            </a:r>
          </a:p>
        </p:txBody>
      </p:sp>
      <p:sp>
        <p:nvSpPr>
          <p:cNvPr id="63493" name="Rectangle 8"/>
          <p:cNvSpPr>
            <a:spLocks noChangeArrowheads="1"/>
          </p:cNvSpPr>
          <p:nvPr/>
        </p:nvSpPr>
        <p:spPr bwMode="auto">
          <a:xfrm rot="1714675">
            <a:off x="61404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a:r>
              <a:rPr lang="en-US" altLang="en-US" sz="8000" b="1">
                <a:solidFill>
                  <a:srgbClr val="DEE60E"/>
                </a:solidFill>
                <a:latin typeface="Arial Black" panose="020B0A04020102020204" pitchFamily="34" charset="0"/>
              </a:rPr>
              <a:t>?</a:t>
            </a:r>
          </a:p>
        </p:txBody>
      </p:sp>
      <p:sp>
        <p:nvSpPr>
          <p:cNvPr id="63494" name="Rectangle 11"/>
          <p:cNvSpPr>
            <a:spLocks noChangeArrowheads="1"/>
          </p:cNvSpPr>
          <p:nvPr/>
        </p:nvSpPr>
        <p:spPr bwMode="auto">
          <a:xfrm rot="1714675">
            <a:off x="6140450" y="41894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a:r>
              <a:rPr lang="en-US" altLang="en-US" sz="8000" b="1">
                <a:solidFill>
                  <a:srgbClr val="DEE60E"/>
                </a:solidFill>
                <a:latin typeface="Arial Black" panose="020B0A04020102020204" pitchFamily="34" charset="0"/>
              </a:rPr>
              <a:t>?</a:t>
            </a:r>
          </a:p>
        </p:txBody>
      </p:sp>
      <p:sp>
        <p:nvSpPr>
          <p:cNvPr id="63495" name="Rectangle 12"/>
          <p:cNvSpPr>
            <a:spLocks noChangeArrowheads="1"/>
          </p:cNvSpPr>
          <p:nvPr/>
        </p:nvSpPr>
        <p:spPr bwMode="auto">
          <a:xfrm rot="-1113018">
            <a:off x="3651250" y="4279900"/>
            <a:ext cx="1689100"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a:r>
              <a:rPr lang="en-US" altLang="en-US" sz="8000" b="1">
                <a:solidFill>
                  <a:srgbClr val="DEE60E"/>
                </a:solidFill>
                <a:latin typeface="Arial Black" panose="020B0A04020102020204" pitchFamily="34" charset="0"/>
              </a:rPr>
              <a:t>?</a:t>
            </a:r>
          </a:p>
        </p:txBody>
      </p:sp>
      <p:sp>
        <p:nvSpPr>
          <p:cNvPr id="63496" name="Rectangle 13"/>
          <p:cNvSpPr>
            <a:spLocks noChangeArrowheads="1"/>
          </p:cNvSpPr>
          <p:nvPr/>
        </p:nvSpPr>
        <p:spPr bwMode="auto">
          <a:xfrm rot="1714675">
            <a:off x="1187450" y="42402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a:r>
              <a:rPr lang="en-US" altLang="en-US" sz="8000" b="1">
                <a:solidFill>
                  <a:srgbClr val="DEE60E"/>
                </a:solidFill>
                <a:latin typeface="Arial Black" panose="020B0A04020102020204" pitchFamily="34" charset="0"/>
              </a:rPr>
              <a:t>?</a:t>
            </a: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Text Placeholder 4"/>
          <p:cNvSpPr>
            <a:spLocks noGrp="1"/>
          </p:cNvSpPr>
          <p:nvPr>
            <p:ph type="body" idx="1"/>
          </p:nvPr>
        </p:nvSpPr>
        <p:spPr>
          <a:xfrm>
            <a:off x="438150" y="1047750"/>
            <a:ext cx="8229600" cy="5257800"/>
          </a:xfrm>
        </p:spPr>
        <p:txBody>
          <a:bodyPr/>
          <a:lstStyle/>
          <a:p>
            <a:pPr eaLnBrk="1" hangingPunct="1"/>
            <a:r>
              <a:rPr lang="en-US" altLang="en-US" dirty="0" smtClean="0">
                <a:latin typeface="Arial Bold" panose="020B0704020202020204" pitchFamily="34" charset="0"/>
                <a:cs typeface="Arial Bold" panose="020B0704020202020204" pitchFamily="34" charset="0"/>
              </a:rPr>
              <a:t>This material was produced under grant SH29640SH6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altLang="en-US" dirty="0" smtClean="0">
              <a:latin typeface="Arial Bold" panose="020B0704020202020204" pitchFamily="34" charset="0"/>
              <a:cs typeface="Arial Bold" panose="020B0704020202020204" pitchFamily="34" charset="0"/>
            </a:endParaRPr>
          </a:p>
          <a:p>
            <a:pPr eaLnBrk="1" hangingPunct="1"/>
            <a:endParaRPr lang="en-US" altLang="en-US" dirty="0" smtClean="0">
              <a:latin typeface="Arial Bold" panose="020B0704020202020204" pitchFamily="34" charset="0"/>
              <a:cs typeface="Arial Bold" panose="020B0704020202020204" pitchFamily="34" charset="0"/>
            </a:endParaRPr>
          </a:p>
        </p:txBody>
      </p:sp>
      <p:sp>
        <p:nvSpPr>
          <p:cNvPr id="2" name="Title 1"/>
          <p:cNvSpPr>
            <a:spLocks noGrp="1"/>
          </p:cNvSpPr>
          <p:nvPr>
            <p:ph type="title"/>
          </p:nvPr>
        </p:nvSpPr>
        <p:spPr>
          <a:xfrm>
            <a:off x="158817" y="92075"/>
            <a:ext cx="3142648" cy="581693"/>
          </a:xfrm>
        </p:spPr>
        <p:txBody>
          <a:bodyPr/>
          <a:lstStyle/>
          <a:p>
            <a:r>
              <a:rPr lang="en-US" sz="800" dirty="0" smtClean="0">
                <a:solidFill>
                  <a:schemeClr val="tx2">
                    <a:lumMod val="50000"/>
                  </a:schemeClr>
                </a:solidFill>
              </a:rPr>
              <a:t>OSHA Disclaimer</a:t>
            </a:r>
            <a:endParaRPr lang="en-US" sz="800" dirty="0">
              <a:solidFill>
                <a:schemeClr val="tx2">
                  <a:lumMod val="50000"/>
                </a:schemeClr>
              </a:solidFill>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457200" y="92075"/>
            <a:ext cx="8229600" cy="1508125"/>
          </a:xfrm>
          <a:ln w="9525"/>
        </p:spPr>
        <p:txBody>
          <a:bodyPr/>
          <a:lstStyle/>
          <a:p>
            <a:pPr eaLnBrk="1"/>
            <a:r>
              <a:rPr lang="en-US" altLang="en-US" dirty="0" smtClean="0">
                <a:latin typeface="Arial Black" panose="020B0A04020102020204" pitchFamily="34" charset="0"/>
                <a:cs typeface="Calibri" panose="020F0502020204030204" pitchFamily="34" charset="0"/>
              </a:rPr>
              <a:t>Incident Investigation </a:t>
            </a:r>
            <a:endParaRPr lang="en-US" altLang="en-US" dirty="0" smtClean="0">
              <a:latin typeface="Arial Black" panose="020B0A04020102020204" pitchFamily="34" charset="0"/>
              <a:ea typeface="Arial Black" panose="020B0A04020102020204" pitchFamily="34" charset="0"/>
              <a:cs typeface="Arial Black" panose="020B0A04020102020204" pitchFamily="34" charset="0"/>
            </a:endParaRPr>
          </a:p>
        </p:txBody>
      </p:sp>
      <p:sp>
        <p:nvSpPr>
          <p:cNvPr id="11" name="Shape 179"/>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lvl="3" indent="0"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Bold" charset="0"/>
                <a:ea typeface="Arial Bold" charset="0"/>
                <a:cs typeface="Arial Bold" charset="0"/>
                <a:sym typeface="Arial"/>
              </a:rPr>
              <a:t>Purpose</a:t>
            </a:r>
          </a:p>
        </p:txBody>
      </p:sp>
      <p:graphicFrame>
        <p:nvGraphicFramePr>
          <p:cNvPr id="2" name="Diagram 1" descr="An orange and grey box" title="Smart Art graphic that shows a list"/>
          <p:cNvGraphicFramePr/>
          <p:nvPr/>
        </p:nvGraphicFramePr>
        <p:xfrm>
          <a:off x="581429" y="1643479"/>
          <a:ext cx="8364144" cy="42761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a:xfrm>
            <a:off x="457200" y="92075"/>
            <a:ext cx="8229600" cy="1508125"/>
          </a:xfrm>
          <a:ln w="9525"/>
        </p:spPr>
        <p:txBody>
          <a:bodyPr/>
          <a:lstStyle/>
          <a:p>
            <a:pPr eaLnBrk="1"/>
            <a:r>
              <a:rPr lang="en-US" altLang="en-US" dirty="0" smtClean="0">
                <a:latin typeface="Arial Black" panose="020B0A04020102020204" pitchFamily="34" charset="0"/>
                <a:cs typeface="Calibri" panose="020F0502020204030204" pitchFamily="34" charset="0"/>
              </a:rPr>
              <a:t>Incident Investigation  </a:t>
            </a:r>
            <a:endParaRPr lang="en-US" altLang="en-US" dirty="0" smtClean="0">
              <a:latin typeface="Arial Black" panose="020B0A04020102020204" pitchFamily="34" charset="0"/>
              <a:ea typeface="Arial Black" panose="020B0A04020102020204" pitchFamily="34" charset="0"/>
              <a:cs typeface="Arial Black" panose="020B0A04020102020204" pitchFamily="34" charset="0"/>
            </a:endParaRPr>
          </a:p>
        </p:txBody>
      </p:sp>
      <p:sp>
        <p:nvSpPr>
          <p:cNvPr id="12291" name="Shape 133"/>
          <p:cNvSpPr>
            <a:spLocks noChangeArrowheads="1"/>
          </p:cNvSpPr>
          <p:nvPr/>
        </p:nvSpPr>
        <p:spPr bwMode="auto">
          <a:xfrm>
            <a:off x="555625" y="1022350"/>
            <a:ext cx="66087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p>
            <a:pPr eaLnBrk="1"/>
            <a:r>
              <a:rPr lang="en-US" altLang="en-US" sz="2500" b="1">
                <a:solidFill>
                  <a:srgbClr val="DEE60E"/>
                </a:solidFill>
                <a:latin typeface="Arial  "/>
                <a:ea typeface="Arial Black" panose="020B0A04020102020204" pitchFamily="34" charset="0"/>
                <a:cs typeface="Arial  "/>
                <a:sym typeface="Arial Black" panose="020B0A04020102020204" pitchFamily="34" charset="0"/>
              </a:rPr>
              <a:t>Purpose</a:t>
            </a:r>
          </a:p>
        </p:txBody>
      </p:sp>
      <p:graphicFrame>
        <p:nvGraphicFramePr>
          <p:cNvPr id="2" name="Diagram 1" descr="Three grey boxes" title="Smart Art graphic that shows a list"/>
          <p:cNvGraphicFramePr/>
          <p:nvPr/>
        </p:nvGraphicFramePr>
        <p:xfrm>
          <a:off x="443629" y="1600200"/>
          <a:ext cx="8243171" cy="4487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57200" y="92075"/>
            <a:ext cx="8229600" cy="1508125"/>
          </a:xfrm>
          <a:ln w="9525"/>
        </p:spPr>
        <p:txBody>
          <a:bodyPr/>
          <a:lstStyle/>
          <a:p>
            <a:pPr eaLnBrk="1" hangingPunct="1"/>
            <a:r>
              <a:rPr lang="en-US" altLang="en-US" dirty="0" smtClean="0">
                <a:latin typeface="Arial Black" panose="020B0A04020102020204" pitchFamily="34" charset="0"/>
                <a:cs typeface="Calibri" panose="020F0502020204030204" pitchFamily="34" charset="0"/>
              </a:rPr>
              <a:t>Incident Investigation   </a:t>
            </a:r>
            <a:r>
              <a:rPr lang="en-US" altLang="en-US" dirty="0" smtClean="0">
                <a:latin typeface="Arial Black" panose="020B0A04020102020204" pitchFamily="34" charset="0"/>
                <a:ea typeface="Arial Black" panose="020B0A04020102020204" pitchFamily="34" charset="0"/>
                <a:cs typeface="Arial Black" panose="020B0A04020102020204" pitchFamily="34" charset="0"/>
              </a:rPr>
              <a:t> </a:t>
            </a:r>
          </a:p>
        </p:txBody>
      </p:sp>
      <p:sp>
        <p:nvSpPr>
          <p:cNvPr id="14339" name="Shape 133"/>
          <p:cNvSpPr>
            <a:spLocks noChangeArrowheads="1"/>
          </p:cNvSpPr>
          <p:nvPr/>
        </p:nvSpPr>
        <p:spPr bwMode="auto">
          <a:xfrm>
            <a:off x="555625" y="1022350"/>
            <a:ext cx="66087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p>
            <a:pPr eaLnBrk="1"/>
            <a:r>
              <a:rPr lang="en-US" altLang="en-US" sz="2500" b="1">
                <a:solidFill>
                  <a:srgbClr val="DEE60E"/>
                </a:solidFill>
                <a:latin typeface="Arial  "/>
                <a:ea typeface="Arial Black" panose="020B0A04020102020204" pitchFamily="34" charset="0"/>
                <a:cs typeface="Arial  "/>
                <a:sym typeface="Arial Black" panose="020B0A04020102020204" pitchFamily="34" charset="0"/>
              </a:rPr>
              <a:t>Terms</a:t>
            </a:r>
          </a:p>
        </p:txBody>
      </p:sp>
      <p:graphicFrame>
        <p:nvGraphicFramePr>
          <p:cNvPr id="2" name="Diagram 1" descr="An orange, grey, and yellow box. Each box as a header" title="Smart Art graphic that shows a list"/>
          <p:cNvGraphicFramePr/>
          <p:nvPr/>
        </p:nvGraphicFramePr>
        <p:xfrm>
          <a:off x="181582" y="1543280"/>
          <a:ext cx="8782666" cy="43763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p:nvPr>
        </p:nvSpPr>
        <p:spPr>
          <a:xfrm>
            <a:off x="457200" y="444500"/>
            <a:ext cx="8229600" cy="2095154"/>
          </a:xfrm>
          <a:ln w="9525"/>
        </p:spPr>
        <p:txBody>
          <a:bodyPr>
            <a:normAutofit fontScale="90000"/>
          </a:bodyPr>
          <a:lstStyle/>
          <a:p>
            <a:pPr eaLnBrk="1"/>
            <a:r>
              <a:rPr lang="en-US" altLang="en-US" dirty="0" smtClean="0">
                <a:latin typeface="Arial Black" panose="020B0A04020102020204" pitchFamily="34" charset="0"/>
                <a:cs typeface="Calibri" panose="020F0502020204030204" pitchFamily="34" charset="0"/>
              </a:rPr>
              <a:t>Incident Investigation</a:t>
            </a:r>
            <a:br>
              <a:rPr lang="en-US" altLang="en-US" dirty="0" smtClean="0">
                <a:latin typeface="Arial Black" panose="020B0A04020102020204" pitchFamily="34" charset="0"/>
                <a:cs typeface="Calibri" panose="020F0502020204030204" pitchFamily="34" charset="0"/>
              </a:rPr>
            </a:br>
            <a:r>
              <a:rPr lang="en-US" altLang="en-US" sz="2700" dirty="0" smtClean="0">
                <a:solidFill>
                  <a:srgbClr val="FFFF00"/>
                </a:solidFill>
                <a:latin typeface="Arial Black" panose="020B0A04020102020204" pitchFamily="34" charset="0"/>
                <a:cs typeface="Calibri" panose="020F0502020204030204" pitchFamily="34" charset="0"/>
              </a:rPr>
              <a:t>Incident Occurred</a:t>
            </a:r>
            <a:r>
              <a:rPr lang="en-US" altLang="en-US" dirty="0" smtClean="0">
                <a:latin typeface="Arial Black" panose="020B0A04020102020204" pitchFamily="34" charset="0"/>
                <a:cs typeface="Calibri" panose="020F0502020204030204" pitchFamily="34" charset="0"/>
              </a:rPr>
              <a:t/>
            </a:r>
            <a:br>
              <a:rPr lang="en-US" altLang="en-US" dirty="0" smtClean="0">
                <a:latin typeface="Arial Black" panose="020B0A04020102020204" pitchFamily="34" charset="0"/>
                <a:cs typeface="Calibri" panose="020F0502020204030204" pitchFamily="34" charset="0"/>
              </a:rPr>
            </a:br>
            <a:r>
              <a:rPr lang="en-US" altLang="en-US" dirty="0" smtClean="0">
                <a:latin typeface="Arial Black" panose="020B0A04020102020204" pitchFamily="34" charset="0"/>
                <a:cs typeface="Calibri" panose="020F0502020204030204" pitchFamily="34" charset="0"/>
              </a:rPr>
              <a:t/>
            </a:r>
            <a:br>
              <a:rPr lang="en-US" altLang="en-US" dirty="0" smtClean="0">
                <a:latin typeface="Arial Black" panose="020B0A04020102020204" pitchFamily="34" charset="0"/>
                <a:cs typeface="Calibri" panose="020F0502020204030204" pitchFamily="34" charset="0"/>
              </a:rPr>
            </a:br>
            <a:r>
              <a:rPr lang="en-US" altLang="en-US" dirty="0">
                <a:latin typeface="Arial Black" panose="020B0A04020102020204" pitchFamily="34" charset="0"/>
                <a:cs typeface="Calibri" panose="020F0502020204030204" pitchFamily="34" charset="0"/>
              </a:rPr>
              <a:t/>
            </a:r>
            <a:br>
              <a:rPr lang="en-US" altLang="en-US" dirty="0">
                <a:latin typeface="Arial Black" panose="020B0A04020102020204" pitchFamily="34" charset="0"/>
                <a:cs typeface="Calibri" panose="020F0502020204030204" pitchFamily="34" charset="0"/>
              </a:rPr>
            </a:br>
            <a:r>
              <a:rPr lang="en-US" altLang="en-US" sz="3100" dirty="0" smtClean="0">
                <a:solidFill>
                  <a:schemeClr val="bg1"/>
                </a:solidFill>
                <a:latin typeface="Arial Black" panose="020B0A04020102020204" pitchFamily="34" charset="0"/>
                <a:cs typeface="Calibri" panose="020F0502020204030204" pitchFamily="34" charset="0"/>
              </a:rPr>
              <a:t>Close Calls</a:t>
            </a:r>
            <a:endParaRPr lang="en-US" altLang="en-US" sz="31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endParaRPr>
          </a:p>
        </p:txBody>
      </p:sp>
      <p:graphicFrame>
        <p:nvGraphicFramePr>
          <p:cNvPr id="2" name="Diagram 1" descr="A grey box" title="Smart Art graphic that shows a list"/>
          <p:cNvGraphicFramePr/>
          <p:nvPr/>
        </p:nvGraphicFramePr>
        <p:xfrm>
          <a:off x="261457" y="2539654"/>
          <a:ext cx="8684115" cy="33799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xfrm>
            <a:off x="457200" y="330199"/>
            <a:ext cx="8229600" cy="1921985"/>
          </a:xfrm>
          <a:ln w="9525"/>
        </p:spPr>
        <p:txBody>
          <a:bodyPr>
            <a:normAutofit/>
          </a:bodyPr>
          <a:lstStyle/>
          <a:p>
            <a:pPr eaLnBrk="1"/>
            <a:r>
              <a:rPr lang="en-US" altLang="en-US" dirty="0" smtClean="0">
                <a:latin typeface="Arial Black" panose="020B0A04020102020204" pitchFamily="34" charset="0"/>
                <a:cs typeface="Calibri" panose="020F0502020204030204" pitchFamily="34" charset="0"/>
              </a:rPr>
              <a:t>Incident Investigation</a:t>
            </a:r>
            <a:br>
              <a:rPr lang="en-US" altLang="en-US" dirty="0" smtClean="0">
                <a:latin typeface="Arial Black" panose="020B0A04020102020204" pitchFamily="34" charset="0"/>
                <a:cs typeface="Calibri" panose="020F0502020204030204" pitchFamily="34" charset="0"/>
              </a:rPr>
            </a:br>
            <a:r>
              <a:rPr lang="en-US" altLang="en-US" sz="2400" dirty="0" smtClean="0">
                <a:solidFill>
                  <a:srgbClr val="FFFF00"/>
                </a:solidFill>
                <a:latin typeface="Arial Black" panose="020B0A04020102020204" pitchFamily="34" charset="0"/>
                <a:cs typeface="Calibri" panose="020F0502020204030204" pitchFamily="34" charset="0"/>
              </a:rPr>
              <a:t>Incident Occurred</a:t>
            </a:r>
            <a:r>
              <a:rPr lang="en-US" altLang="en-US" dirty="0" smtClean="0">
                <a:latin typeface="Arial Black" panose="020B0A04020102020204" pitchFamily="34" charset="0"/>
                <a:cs typeface="Calibri" panose="020F0502020204030204" pitchFamily="34" charset="0"/>
              </a:rPr>
              <a:t/>
            </a:r>
            <a:br>
              <a:rPr lang="en-US" altLang="en-US" dirty="0" smtClean="0">
                <a:latin typeface="Arial Black" panose="020B0A04020102020204" pitchFamily="34" charset="0"/>
                <a:cs typeface="Calibri" panose="020F0502020204030204" pitchFamily="34" charset="0"/>
              </a:rPr>
            </a:br>
            <a:r>
              <a:rPr lang="en-US" altLang="en-US" sz="3100" dirty="0">
                <a:solidFill>
                  <a:schemeClr val="bg1"/>
                </a:solidFill>
                <a:latin typeface="Arial Black" panose="020B0A04020102020204" pitchFamily="34" charset="0"/>
                <a:cs typeface="Calibri" panose="020F0502020204030204" pitchFamily="34" charset="0"/>
              </a:rPr>
              <a:t/>
            </a:r>
            <a:br>
              <a:rPr lang="en-US" altLang="en-US" sz="3100" dirty="0">
                <a:solidFill>
                  <a:schemeClr val="bg1"/>
                </a:solidFill>
                <a:latin typeface="Arial Black" panose="020B0A04020102020204" pitchFamily="34" charset="0"/>
                <a:cs typeface="Calibri" panose="020F0502020204030204" pitchFamily="34" charset="0"/>
              </a:rPr>
            </a:br>
            <a:r>
              <a:rPr lang="en-US" altLang="en-US" sz="2800" dirty="0" smtClean="0">
                <a:solidFill>
                  <a:schemeClr val="bg1"/>
                </a:solidFill>
                <a:latin typeface="Arial Black" panose="020B0A04020102020204" pitchFamily="34" charset="0"/>
                <a:cs typeface="Calibri" panose="020F0502020204030204" pitchFamily="34" charset="0"/>
              </a:rPr>
              <a:t>Now what?</a:t>
            </a:r>
            <a:endParaRPr lang="en-US" altLang="en-US" sz="28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endParaRPr>
          </a:p>
        </p:txBody>
      </p:sp>
      <p:graphicFrame>
        <p:nvGraphicFramePr>
          <p:cNvPr id="2" name="Diagram 1" descr="Four orange boxes" title="Smart Art graphic that shows a list"/>
          <p:cNvGraphicFramePr/>
          <p:nvPr/>
        </p:nvGraphicFramePr>
        <p:xfrm>
          <a:off x="581429" y="2252185"/>
          <a:ext cx="8364144" cy="36674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2"/>
          <p:cNvSpPr>
            <a:spLocks noGrp="1"/>
          </p:cNvSpPr>
          <p:nvPr>
            <p:ph type="title"/>
          </p:nvPr>
        </p:nvSpPr>
        <p:spPr>
          <a:xfrm>
            <a:off x="265113" y="431800"/>
            <a:ext cx="8229600" cy="1887538"/>
          </a:xfrm>
          <a:ln w="9525"/>
        </p:spPr>
        <p:txBody>
          <a:bodyPr>
            <a:normAutofit fontScale="90000"/>
          </a:bodyPr>
          <a:lstStyle/>
          <a:p>
            <a:pPr eaLnBrk="1"/>
            <a:r>
              <a:rPr lang="en-US" altLang="en-US" dirty="0" smtClean="0">
                <a:latin typeface="Arial Black" panose="020B0A04020102020204" pitchFamily="34" charset="0"/>
                <a:cs typeface="Calibri" panose="020F0502020204030204" pitchFamily="34" charset="0"/>
              </a:rPr>
              <a:t>Incident Investigation</a:t>
            </a:r>
            <a:br>
              <a:rPr lang="en-US" altLang="en-US" dirty="0" smtClean="0">
                <a:latin typeface="Arial Black" panose="020B0A04020102020204" pitchFamily="34" charset="0"/>
                <a:cs typeface="Calibri" panose="020F0502020204030204" pitchFamily="34" charset="0"/>
              </a:rPr>
            </a:br>
            <a:r>
              <a:rPr lang="en-US" altLang="en-US" sz="2700" dirty="0" smtClean="0">
                <a:solidFill>
                  <a:srgbClr val="FFFF00"/>
                </a:solidFill>
                <a:latin typeface="Arial Black" panose="020B0A04020102020204" pitchFamily="34" charset="0"/>
                <a:cs typeface="Calibri" panose="020F0502020204030204" pitchFamily="34" charset="0"/>
              </a:rPr>
              <a:t>Incident Occurred</a:t>
            </a:r>
            <a:r>
              <a:rPr lang="en-US" altLang="en-US" dirty="0" smtClean="0">
                <a:latin typeface="Arial Black" panose="020B0A04020102020204" pitchFamily="34" charset="0"/>
                <a:cs typeface="Calibri" panose="020F0502020204030204" pitchFamily="34" charset="0"/>
              </a:rPr>
              <a:t/>
            </a:r>
            <a:br>
              <a:rPr lang="en-US" altLang="en-US" dirty="0" smtClean="0">
                <a:latin typeface="Arial Black" panose="020B0A04020102020204" pitchFamily="34" charset="0"/>
                <a:cs typeface="Calibri" panose="020F0502020204030204" pitchFamily="34" charset="0"/>
              </a:rPr>
            </a:br>
            <a:r>
              <a:rPr lang="en-US" altLang="en-US" dirty="0">
                <a:latin typeface="Arial Black" panose="020B0A04020102020204" pitchFamily="34" charset="0"/>
                <a:cs typeface="Calibri" panose="020F0502020204030204" pitchFamily="34" charset="0"/>
              </a:rPr>
              <a:t/>
            </a:r>
            <a:br>
              <a:rPr lang="en-US" altLang="en-US" dirty="0">
                <a:latin typeface="Arial Black" panose="020B0A04020102020204" pitchFamily="34" charset="0"/>
                <a:cs typeface="Calibri" panose="020F0502020204030204" pitchFamily="34" charset="0"/>
              </a:rPr>
            </a:br>
            <a:r>
              <a:rPr lang="en-US" altLang="en-US" sz="3100" dirty="0" smtClean="0">
                <a:solidFill>
                  <a:schemeClr val="bg1"/>
                </a:solidFill>
                <a:latin typeface="Arial Black" panose="020B0A04020102020204" pitchFamily="34" charset="0"/>
                <a:cs typeface="Calibri" panose="020F0502020204030204" pitchFamily="34" charset="0"/>
              </a:rPr>
              <a:t>Approaches</a:t>
            </a:r>
            <a:endParaRPr lang="en-US" altLang="en-US" sz="3100" dirty="0" smtClean="0">
              <a:solidFill>
                <a:schemeClr val="bg1"/>
              </a:solidFill>
              <a:latin typeface="Arial Black" panose="020B0A04020102020204" pitchFamily="34" charset="0"/>
              <a:ea typeface="Arial Black" panose="020B0A04020102020204" pitchFamily="34" charset="0"/>
              <a:cs typeface="Arial Black" panose="020B0A04020102020204" pitchFamily="34" charset="0"/>
            </a:endParaRPr>
          </a:p>
        </p:txBody>
      </p:sp>
      <p:sp>
        <p:nvSpPr>
          <p:cNvPr id="20485" name="1. Behavioral Safety Approach: incorrectly assumes that the majority of workplace incidents are simply the result of “human error” or “behavioral” failures."/>
          <p:cNvSpPr>
            <a:spLocks noChangeArrowheads="1"/>
          </p:cNvSpPr>
          <p:nvPr/>
        </p:nvSpPr>
        <p:spPr bwMode="auto">
          <a:xfrm>
            <a:off x="265113" y="2368550"/>
            <a:ext cx="4456112" cy="3540125"/>
          </a:xfrm>
          <a:prstGeom prst="rect">
            <a:avLst/>
          </a:prstGeom>
          <a:solidFill>
            <a:schemeClr val="accent2"/>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p>
            <a:pPr eaLnBrk="1">
              <a:lnSpc>
                <a:spcPct val="80000"/>
              </a:lnSpc>
            </a:pPr>
            <a:r>
              <a:rPr lang="en-US" altLang="en-US" sz="2800" b="1" u="sng">
                <a:solidFill>
                  <a:schemeClr val="tx1"/>
                </a:solidFill>
                <a:latin typeface="Arial Bold" panose="020B0704020202020204" pitchFamily="34" charset="0"/>
                <a:cs typeface="Arial Bold" panose="020B0704020202020204" pitchFamily="34" charset="0"/>
                <a:sym typeface="Arial Black" panose="020B0A04020102020204" pitchFamily="34" charset="0"/>
              </a:rPr>
              <a:t>Behavioral Safety Approach</a:t>
            </a:r>
            <a:r>
              <a:rPr lang="en-US" altLang="en-US" sz="2800" b="1">
                <a:solidFill>
                  <a:schemeClr val="tx1"/>
                </a:solidFill>
                <a:latin typeface="Arial Bold" panose="020B0704020202020204" pitchFamily="34" charset="0"/>
                <a:cs typeface="Arial Bold" panose="020B0704020202020204" pitchFamily="34" charset="0"/>
                <a:sym typeface="Arial Black" panose="020B0A04020102020204" pitchFamily="34" charset="0"/>
              </a:rPr>
              <a:t>: </a:t>
            </a:r>
          </a:p>
          <a:p>
            <a:pPr eaLnBrk="1">
              <a:lnSpc>
                <a:spcPct val="80000"/>
              </a:lnSpc>
            </a:pPr>
            <a:endParaRPr lang="en-US" altLang="en-US" sz="2800" b="1">
              <a:solidFill>
                <a:schemeClr val="tx1"/>
              </a:solidFill>
              <a:latin typeface="Arial Bold" panose="020B0704020202020204" pitchFamily="34" charset="0"/>
              <a:cs typeface="Arial Bold" panose="020B0704020202020204" pitchFamily="34" charset="0"/>
              <a:sym typeface="Arial Black" panose="020B0A04020102020204" pitchFamily="34" charset="0"/>
            </a:endParaRPr>
          </a:p>
          <a:p>
            <a:pPr eaLnBrk="1">
              <a:lnSpc>
                <a:spcPct val="80000"/>
              </a:lnSpc>
            </a:pPr>
            <a:r>
              <a:rPr lang="en-US" altLang="en-US" sz="2800" b="1">
                <a:solidFill>
                  <a:schemeClr val="tx1"/>
                </a:solidFill>
                <a:latin typeface="Arial Bold" panose="020B0704020202020204" pitchFamily="34" charset="0"/>
                <a:cs typeface="Arial Bold" panose="020B0704020202020204" pitchFamily="34" charset="0"/>
                <a:sym typeface="Arial Black" panose="020B0A04020102020204" pitchFamily="34" charset="0"/>
              </a:rPr>
              <a:t>Incorrectly assumes that the majority of workplace incidents are simply the result of “human error” or “behavioral” failures.</a:t>
            </a:r>
          </a:p>
          <a:p>
            <a:pPr eaLnBrk="1">
              <a:lnSpc>
                <a:spcPct val="80000"/>
              </a:lnSpc>
            </a:pPr>
            <a:endParaRPr lang="en-US" altLang="en-US" sz="2800" b="1">
              <a:solidFill>
                <a:srgbClr val="FFFFFF"/>
              </a:solidFill>
              <a:latin typeface="Arial Bold" panose="020B0704020202020204" pitchFamily="34" charset="0"/>
              <a:cs typeface="Arial Bold" panose="020B0704020202020204" pitchFamily="34" charset="0"/>
              <a:sym typeface="Arial Black" panose="020B0A04020102020204" pitchFamily="34" charset="0"/>
            </a:endParaRPr>
          </a:p>
          <a:p>
            <a:pPr eaLnBrk="1">
              <a:lnSpc>
                <a:spcPct val="80000"/>
              </a:lnSpc>
            </a:pPr>
            <a:endParaRPr lang="en-US" altLang="en-US" sz="2800" b="1">
              <a:solidFill>
                <a:srgbClr val="FFFFFF"/>
              </a:solidFill>
              <a:latin typeface="Arial Bold" panose="020B0704020202020204" pitchFamily="34" charset="0"/>
              <a:cs typeface="Arial Bold" panose="020B0704020202020204" pitchFamily="34" charset="0"/>
              <a:sym typeface="Arial Black" panose="020B0A04020102020204" pitchFamily="34" charset="0"/>
            </a:endParaRPr>
          </a:p>
        </p:txBody>
      </p:sp>
      <p:sp>
        <p:nvSpPr>
          <p:cNvPr id="777" name="2. Systems Approach: Conclude that carelessness or failure to follow a procedure alone was NOT the cause of an incident."/>
          <p:cNvSpPr/>
          <p:nvPr/>
        </p:nvSpPr>
        <p:spPr>
          <a:xfrm>
            <a:off x="4910138" y="2319338"/>
            <a:ext cx="4229100" cy="3540125"/>
          </a:xfrm>
          <a:prstGeom prst="rect">
            <a:avLst/>
          </a:prstGeom>
          <a:solidFill>
            <a:schemeClr val="tx2">
              <a:lumMod val="20000"/>
              <a:lumOff val="80000"/>
            </a:schemeClr>
          </a:solidFill>
          <a:ln w="12700">
            <a:miter lim="400000"/>
          </a:ln>
          <a:extLst>
            <a:ext uri="{C572A759-6A51-4108-AA02-DFA0A04FC94B}"/>
          </a:extLst>
        </p:spPr>
        <p:txBody>
          <a:bodyPr lIns="45719" rIns="45719">
            <a:spAutoFit/>
          </a:bodyPr>
          <a:lstStyle>
            <a:lvl1pPr>
              <a:lnSpc>
                <a:spcPct val="80000"/>
              </a:lnSpc>
              <a:defRPr>
                <a:solidFill>
                  <a:srgbClr val="FFFFFF"/>
                </a:solidFill>
                <a:latin typeface="Arial Black"/>
                <a:ea typeface="Arial Black"/>
                <a:cs typeface="Arial Black"/>
                <a:sym typeface="Arial Black"/>
              </a:defRPr>
            </a:lvl1pPr>
          </a:lstStyle>
          <a:p>
            <a:pPr eaLnBrk="1" fontAlgn="auto">
              <a:spcBef>
                <a:spcPts val="0"/>
              </a:spcBef>
              <a:spcAft>
                <a:spcPts val="0"/>
              </a:spcAft>
              <a:defRPr/>
            </a:pPr>
            <a:r>
              <a:rPr sz="2800" b="1" u="sng" kern="0" dirty="0">
                <a:solidFill>
                  <a:schemeClr val="tx1"/>
                </a:solidFill>
                <a:latin typeface="Arial Bold" charset="0"/>
                <a:ea typeface="Arial Bold" charset="0"/>
                <a:cs typeface="Arial Bold" charset="0"/>
              </a:rPr>
              <a:t>Systems Approach:</a:t>
            </a:r>
            <a:endParaRPr lang="en-US" sz="2800" b="1" u="sng" kern="0" dirty="0">
              <a:solidFill>
                <a:schemeClr val="tx1"/>
              </a:solidFill>
              <a:latin typeface="Arial Bold" charset="0"/>
              <a:ea typeface="Arial Bold" charset="0"/>
              <a:cs typeface="Arial Bold" charset="0"/>
            </a:endParaRPr>
          </a:p>
          <a:p>
            <a:pPr eaLnBrk="1" fontAlgn="auto">
              <a:spcBef>
                <a:spcPts val="0"/>
              </a:spcBef>
              <a:spcAft>
                <a:spcPts val="0"/>
              </a:spcAft>
              <a:defRPr/>
            </a:pPr>
            <a:r>
              <a:rPr sz="2800" b="1" u="sng" kern="0" dirty="0">
                <a:solidFill>
                  <a:schemeClr val="tx1"/>
                </a:solidFill>
                <a:latin typeface="Arial Bold" charset="0"/>
                <a:ea typeface="Arial Bold" charset="0"/>
                <a:cs typeface="Arial Bold" charset="0"/>
              </a:rPr>
              <a:t> </a:t>
            </a:r>
            <a:endParaRPr lang="en-US" sz="2800" b="1" u="sng" kern="0" dirty="0">
              <a:solidFill>
                <a:schemeClr val="tx1"/>
              </a:solidFill>
              <a:latin typeface="Arial Bold" charset="0"/>
              <a:ea typeface="Arial Bold" charset="0"/>
              <a:cs typeface="Arial Bold" charset="0"/>
            </a:endParaRPr>
          </a:p>
          <a:p>
            <a:pPr eaLnBrk="1" fontAlgn="auto">
              <a:spcBef>
                <a:spcPts val="0"/>
              </a:spcBef>
              <a:spcAft>
                <a:spcPts val="0"/>
              </a:spcAft>
              <a:defRPr/>
            </a:pPr>
            <a:r>
              <a:rPr sz="2800" b="1" kern="0" dirty="0">
                <a:solidFill>
                  <a:schemeClr val="tx1"/>
                </a:solidFill>
                <a:latin typeface="Arial Bold" charset="0"/>
                <a:ea typeface="Arial Bold" charset="0"/>
                <a:cs typeface="Arial Bold" charset="0"/>
              </a:rPr>
              <a:t>Conclude</a:t>
            </a:r>
            <a:r>
              <a:rPr lang="en-US" sz="2800" b="1" kern="0" dirty="0">
                <a:solidFill>
                  <a:schemeClr val="tx1"/>
                </a:solidFill>
                <a:latin typeface="Arial Bold" charset="0"/>
                <a:ea typeface="Arial Bold" charset="0"/>
                <a:cs typeface="Arial Bold" charset="0"/>
              </a:rPr>
              <a:t>s</a:t>
            </a:r>
            <a:r>
              <a:rPr sz="2800" b="1" kern="0" dirty="0">
                <a:solidFill>
                  <a:schemeClr val="tx1"/>
                </a:solidFill>
                <a:latin typeface="Arial Bold" charset="0"/>
                <a:ea typeface="Arial Bold" charset="0"/>
                <a:cs typeface="Arial Bold" charset="0"/>
              </a:rPr>
              <a:t> that carelessness or failure to follow a procedure alone was NOT the cause of an incident. </a:t>
            </a:r>
            <a:endParaRPr lang="en-US" sz="2800" b="1" kern="0" dirty="0">
              <a:solidFill>
                <a:schemeClr val="tx1"/>
              </a:solidFill>
              <a:latin typeface="Arial Bold" charset="0"/>
              <a:ea typeface="Arial Bold" charset="0"/>
              <a:cs typeface="Arial Bold" charset="0"/>
            </a:endParaRPr>
          </a:p>
          <a:p>
            <a:pPr eaLnBrk="1" fontAlgn="auto">
              <a:spcBef>
                <a:spcPts val="0"/>
              </a:spcBef>
              <a:spcAft>
                <a:spcPts val="0"/>
              </a:spcAft>
              <a:defRPr/>
            </a:pPr>
            <a:endParaRPr lang="en-US" sz="2800" b="1" kern="0" dirty="0">
              <a:solidFill>
                <a:schemeClr val="tx1"/>
              </a:solidFill>
              <a:latin typeface="Arial Bold" charset="0"/>
              <a:ea typeface="Arial Bold" charset="0"/>
              <a:cs typeface="Arial Bold" charset="0"/>
            </a:endParaRPr>
          </a:p>
          <a:p>
            <a:pPr eaLnBrk="1" fontAlgn="auto">
              <a:spcBef>
                <a:spcPts val="0"/>
              </a:spcBef>
              <a:spcAft>
                <a:spcPts val="0"/>
              </a:spcAft>
              <a:defRPr/>
            </a:pPr>
            <a:endParaRPr lang="en-US" sz="2800" b="1" kern="0" dirty="0">
              <a:solidFill>
                <a:schemeClr val="tx1"/>
              </a:solidFill>
              <a:latin typeface="Arial Bold" charset="0"/>
              <a:ea typeface="Arial Bold" charset="0"/>
              <a:cs typeface="Arial Bold" charset="0"/>
            </a:endParaRPr>
          </a:p>
          <a:p>
            <a:pPr eaLnBrk="1" fontAlgn="auto">
              <a:spcBef>
                <a:spcPts val="0"/>
              </a:spcBef>
              <a:spcAft>
                <a:spcPts val="0"/>
              </a:spcAft>
              <a:defRPr/>
            </a:pPr>
            <a:endParaRPr sz="2800" b="1" kern="0" dirty="0">
              <a:solidFill>
                <a:schemeClr val="tx1"/>
              </a:solidFill>
              <a:latin typeface="Arial Bold" charset="0"/>
              <a:ea typeface="Arial Bold" charset="0"/>
              <a:cs typeface="Arial Bold"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2506</Words>
  <Application>Microsoft Office PowerPoint</Application>
  <PresentationFormat>On-screen Show (4:3)</PresentationFormat>
  <Paragraphs>199</Paragraphs>
  <Slides>31</Slides>
  <Notes>31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Arial</vt:lpstr>
      <vt:lpstr>Arial  </vt:lpstr>
      <vt:lpstr>Arial Black</vt:lpstr>
      <vt:lpstr>Arial Bold</vt:lpstr>
      <vt:lpstr>Arial Hebrew</vt:lpstr>
      <vt:lpstr>Calibri</vt:lpstr>
      <vt:lpstr>Calibri Light</vt:lpstr>
      <vt:lpstr>Helvetica</vt:lpstr>
      <vt:lpstr>Tahoma</vt:lpstr>
      <vt:lpstr>1_Office Theme</vt:lpstr>
      <vt:lpstr>Incident Investigation Procedure</vt:lpstr>
      <vt:lpstr>Overview </vt:lpstr>
      <vt:lpstr>Incident Investigation</vt:lpstr>
      <vt:lpstr>Incident Investigation </vt:lpstr>
      <vt:lpstr>Incident Investigation  </vt:lpstr>
      <vt:lpstr>Incident Investigation    </vt:lpstr>
      <vt:lpstr>Incident Investigation Incident Occurred   Close Calls</vt:lpstr>
      <vt:lpstr>Incident Investigation Incident Occurred  Now what?</vt:lpstr>
      <vt:lpstr>Incident Investigation Incident Occurred  Approaches</vt:lpstr>
      <vt:lpstr>Incident Investigation   Incident Occurred  Approaches</vt:lpstr>
      <vt:lpstr>Incident Investigation Investigate Programs, Not Behaviors  Examples</vt:lpstr>
      <vt:lpstr>Incident Investigation Identifying Root Causes</vt:lpstr>
      <vt:lpstr>Incident Investigation  Identifying Root Causes</vt:lpstr>
      <vt:lpstr>Incident Investigation   </vt:lpstr>
      <vt:lpstr>Incident Investigation     </vt:lpstr>
      <vt:lpstr>Incident Investigation Establish an Incident Investigation Program  A Four-Step Systems Approach</vt:lpstr>
      <vt:lpstr>Incident Investigation Establish an Incident Investigation Program  STEP 1:  Preserve &amp; Document the Scene</vt:lpstr>
      <vt:lpstr>Incident Investigation Establish an Incident Investigation Program   STEP 2:  Collect Information</vt:lpstr>
      <vt:lpstr>Incident Investigation Establish an Incident Investigation Program  STEP 2:  Collect Information, cont’d</vt:lpstr>
      <vt:lpstr>Investigation Procedure</vt:lpstr>
      <vt:lpstr>Investigation Procedure </vt:lpstr>
      <vt:lpstr>Investigation Procedure  </vt:lpstr>
      <vt:lpstr>Investigation Procedure   </vt:lpstr>
      <vt:lpstr>Investigation Procedure    </vt:lpstr>
      <vt:lpstr>Investigation Procedure      </vt:lpstr>
      <vt:lpstr>Investigation Procedure     </vt:lpstr>
      <vt:lpstr>Investigation Procedure       </vt:lpstr>
      <vt:lpstr>Investigation Procedure        </vt:lpstr>
      <vt:lpstr>Investigation Procedure         </vt:lpstr>
      <vt:lpstr>Questions</vt:lpstr>
      <vt:lpstr>OSHA Disclaimer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modified xsi:type="dcterms:W3CDTF">2018-07-16T18:49:19Z</dcterms:modified>
  <cp:category/>
</cp:coreProperties>
</file>