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43"/>
  </p:notesMasterIdLst>
  <p:handoutMasterIdLst>
    <p:handoutMasterId r:id="rId44"/>
  </p:handoutMasterIdLst>
  <p:sldIdLst>
    <p:sldId id="282" r:id="rId2"/>
    <p:sldId id="294" r:id="rId3"/>
    <p:sldId id="257" r:id="rId4"/>
    <p:sldId id="258" r:id="rId5"/>
    <p:sldId id="295" r:id="rId6"/>
    <p:sldId id="296" r:id="rId7"/>
    <p:sldId id="298" r:id="rId8"/>
    <p:sldId id="299" r:id="rId9"/>
    <p:sldId id="297" r:id="rId10"/>
    <p:sldId id="260" r:id="rId11"/>
    <p:sldId id="261" r:id="rId12"/>
    <p:sldId id="262" r:id="rId13"/>
    <p:sldId id="300" r:id="rId14"/>
    <p:sldId id="301" r:id="rId15"/>
    <p:sldId id="302" r:id="rId16"/>
    <p:sldId id="264" r:id="rId17"/>
    <p:sldId id="303" r:id="rId18"/>
    <p:sldId id="316" r:id="rId19"/>
    <p:sldId id="315" r:id="rId20"/>
    <p:sldId id="317" r:id="rId21"/>
    <p:sldId id="318" r:id="rId22"/>
    <p:sldId id="319" r:id="rId23"/>
    <p:sldId id="320" r:id="rId24"/>
    <p:sldId id="321" r:id="rId25"/>
    <p:sldId id="322" r:id="rId26"/>
    <p:sldId id="323" r:id="rId27"/>
    <p:sldId id="266" r:id="rId28"/>
    <p:sldId id="308" r:id="rId29"/>
    <p:sldId id="268" r:id="rId30"/>
    <p:sldId id="292" r:id="rId31"/>
    <p:sldId id="293" r:id="rId32"/>
    <p:sldId id="309" r:id="rId33"/>
    <p:sldId id="275" r:id="rId34"/>
    <p:sldId id="276" r:id="rId35"/>
    <p:sldId id="277" r:id="rId36"/>
    <p:sldId id="310" r:id="rId37"/>
    <p:sldId id="280" r:id="rId38"/>
    <p:sldId id="311" r:id="rId39"/>
    <p:sldId id="312" r:id="rId40"/>
    <p:sldId id="313" r:id="rId41"/>
    <p:sldId id="31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2"/>
    <p:restoredTop sz="86450" autoAdjust="0"/>
  </p:normalViewPr>
  <p:slideViewPr>
    <p:cSldViewPr snapToGrid="0" snapToObjects="1">
      <p:cViewPr varScale="1">
        <p:scale>
          <a:sx n="99" d="100"/>
          <a:sy n="99" d="100"/>
        </p:scale>
        <p:origin x="1566" y="84"/>
      </p:cViewPr>
      <p:guideLst>
        <p:guide orient="horz" pos="2160"/>
        <p:guide pos="2880"/>
      </p:guideLst>
    </p:cSldViewPr>
  </p:slideViewPr>
  <p:outlineViewPr>
    <p:cViewPr>
      <p:scale>
        <a:sx n="35" d="100"/>
        <a:sy n="35" d="100"/>
      </p:scale>
      <p:origin x="0" y="-577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979BB-7CBA-F54C-B9FA-20768970B542}" type="doc">
      <dgm:prSet loTypeId="urn:microsoft.com/office/officeart/2005/8/layout/vList5" loCatId="" qsTypeId="urn:microsoft.com/office/officeart/2005/8/quickstyle/simple2" qsCatId="simple" csTypeId="urn:microsoft.com/office/officeart/2005/8/colors/colorful1" csCatId="colorful" phldr="1"/>
      <dgm:spPr/>
      <dgm:t>
        <a:bodyPr/>
        <a:lstStyle/>
        <a:p>
          <a:endParaRPr lang="en-US"/>
        </a:p>
      </dgm:t>
    </dgm:pt>
    <dgm:pt modelId="{7170939D-635A-3243-BDED-0E3B19CCA600}">
      <dgm:prSet custT="1"/>
      <dgm:spPr/>
      <dgm:t>
        <a:bodyPr/>
        <a:lstStyle/>
        <a:p>
          <a:pPr rtl="0"/>
          <a:r>
            <a:rPr lang="en-US" sz="2800" b="1" i="0" baseline="0" dirty="0">
              <a:solidFill>
                <a:schemeClr val="tx1"/>
              </a:solidFill>
              <a:latin typeface="Arial" charset="0"/>
              <a:ea typeface="Arial" charset="0"/>
              <a:cs typeface="Arial" charset="0"/>
            </a:rPr>
            <a:t>Identify controls that can be taken</a:t>
          </a:r>
          <a:endParaRPr lang="en-US" sz="2800" b="1" i="0" dirty="0">
            <a:solidFill>
              <a:schemeClr val="tx1"/>
            </a:solidFill>
            <a:latin typeface="Arial" charset="0"/>
            <a:ea typeface="Arial" charset="0"/>
            <a:cs typeface="Arial" charset="0"/>
          </a:endParaRPr>
        </a:p>
      </dgm:t>
      <dgm:extLst>
        <a:ext uri="{E40237B7-FDA0-4F09-8148-C483321AD2D9}">
          <dgm14:cNvPr xmlns:dgm14="http://schemas.microsoft.com/office/drawing/2010/diagram" id="0" name="" descr="Identify controls that can be taken include&#10;"/>
        </a:ext>
      </dgm:extLst>
    </dgm:pt>
    <dgm:pt modelId="{206F5A00-2B17-234A-A607-2D2481FAB88C}" type="parTrans" cxnId="{B7A09844-AFB2-AB46-8F35-D0D25FC373BE}">
      <dgm:prSet/>
      <dgm:spPr/>
      <dgm:t>
        <a:bodyPr/>
        <a:lstStyle/>
        <a:p>
          <a:endParaRPr lang="en-US"/>
        </a:p>
      </dgm:t>
    </dgm:pt>
    <dgm:pt modelId="{80E17E7E-69EE-A046-BC90-33980D06D03D}" type="sibTrans" cxnId="{B7A09844-AFB2-AB46-8F35-D0D25FC373BE}">
      <dgm:prSet/>
      <dgm:spPr/>
      <dgm:t>
        <a:bodyPr/>
        <a:lstStyle/>
        <a:p>
          <a:endParaRPr lang="en-US"/>
        </a:p>
      </dgm:t>
    </dgm:pt>
    <dgm:pt modelId="{0286BF76-D1FB-EA4A-97BF-665EFE582F58}">
      <dgm:prSet custT="1"/>
      <dgm:spPr/>
      <dgm:t>
        <a:bodyPr/>
        <a:lstStyle/>
        <a:p>
          <a:pPr rtl="0"/>
          <a:r>
            <a:rPr lang="en-US" sz="2400" b="1" i="0" baseline="0" dirty="0">
              <a:latin typeface="Arial" charset="0"/>
              <a:ea typeface="Arial" charset="0"/>
              <a:cs typeface="Arial" charset="0"/>
            </a:rPr>
            <a:t>Training </a:t>
          </a:r>
          <a:endParaRPr lang="en-US" sz="2400" b="1" i="0" dirty="0">
            <a:latin typeface="Arial" charset="0"/>
            <a:ea typeface="Arial" charset="0"/>
            <a:cs typeface="Arial" charset="0"/>
          </a:endParaRPr>
        </a:p>
      </dgm:t>
      <dgm:extLst>
        <a:ext uri="{E40237B7-FDA0-4F09-8148-C483321AD2D9}">
          <dgm14:cNvPr xmlns:dgm14="http://schemas.microsoft.com/office/drawing/2010/diagram" id="0" name="" descr="Training, Awareness, Monitoring behavior, &#10;Equipment, and Changing processes, etc.&#10;"/>
        </a:ext>
      </dgm:extLst>
    </dgm:pt>
    <dgm:pt modelId="{56081397-6635-AE41-9EB8-5D4251C2B2C6}" type="parTrans" cxnId="{03BB3B2C-192C-1F4D-8E64-16226C716E90}">
      <dgm:prSet/>
      <dgm:spPr/>
      <dgm:t>
        <a:bodyPr/>
        <a:lstStyle/>
        <a:p>
          <a:endParaRPr lang="en-US"/>
        </a:p>
      </dgm:t>
    </dgm:pt>
    <dgm:pt modelId="{03E4FA30-6705-D249-A2ED-DE0D412229DD}" type="sibTrans" cxnId="{03BB3B2C-192C-1F4D-8E64-16226C716E90}">
      <dgm:prSet/>
      <dgm:spPr/>
      <dgm:t>
        <a:bodyPr/>
        <a:lstStyle/>
        <a:p>
          <a:endParaRPr lang="en-US"/>
        </a:p>
      </dgm:t>
    </dgm:pt>
    <dgm:pt modelId="{E7EBF1A6-AB9F-8940-8C2E-C8B04CC5E183}">
      <dgm:prSet custT="1"/>
      <dgm:spPr/>
      <dgm:t>
        <a:bodyPr/>
        <a:lstStyle/>
        <a:p>
          <a:pPr rtl="0"/>
          <a:r>
            <a:rPr lang="en-US" sz="2400" b="1" i="0" baseline="0" dirty="0">
              <a:latin typeface="Arial" charset="0"/>
              <a:ea typeface="Arial" charset="0"/>
              <a:cs typeface="Arial" charset="0"/>
            </a:rPr>
            <a:t>Awareness</a:t>
          </a:r>
          <a:endParaRPr lang="en-US" sz="2400" b="1" i="0" dirty="0">
            <a:latin typeface="Arial" charset="0"/>
            <a:ea typeface="Arial" charset="0"/>
            <a:cs typeface="Arial" charset="0"/>
          </a:endParaRPr>
        </a:p>
      </dgm:t>
    </dgm:pt>
    <dgm:pt modelId="{F2066659-9A4E-3842-B4BA-6B08EB34E4D7}" type="parTrans" cxnId="{D1AA0C71-4775-6F47-89FF-58FF30138160}">
      <dgm:prSet/>
      <dgm:spPr/>
      <dgm:t>
        <a:bodyPr/>
        <a:lstStyle/>
        <a:p>
          <a:endParaRPr lang="en-US"/>
        </a:p>
      </dgm:t>
    </dgm:pt>
    <dgm:pt modelId="{AF0EB71D-E288-494D-8742-0944ACA415FE}" type="sibTrans" cxnId="{D1AA0C71-4775-6F47-89FF-58FF30138160}">
      <dgm:prSet/>
      <dgm:spPr/>
      <dgm:t>
        <a:bodyPr/>
        <a:lstStyle/>
        <a:p>
          <a:endParaRPr lang="en-US"/>
        </a:p>
      </dgm:t>
    </dgm:pt>
    <dgm:pt modelId="{4F4B9BD1-C506-D742-860A-4DA4C96F92C7}">
      <dgm:prSet custT="1"/>
      <dgm:spPr/>
      <dgm:t>
        <a:bodyPr/>
        <a:lstStyle/>
        <a:p>
          <a:pPr rtl="0"/>
          <a:r>
            <a:rPr lang="en-US" sz="2400" b="1" i="0" baseline="0" dirty="0">
              <a:latin typeface="Arial" charset="0"/>
              <a:ea typeface="Arial" charset="0"/>
              <a:cs typeface="Arial" charset="0"/>
            </a:rPr>
            <a:t>Equipment </a:t>
          </a:r>
          <a:endParaRPr lang="en-US" sz="2400" b="1" i="0" dirty="0">
            <a:latin typeface="Arial" charset="0"/>
            <a:ea typeface="Arial" charset="0"/>
            <a:cs typeface="Arial" charset="0"/>
          </a:endParaRPr>
        </a:p>
      </dgm:t>
    </dgm:pt>
    <dgm:pt modelId="{5340D5EF-3EC9-3F4B-8909-DFD6C3F1EE9D}" type="parTrans" cxnId="{96E466AC-EF56-524E-A5DA-659E5DF6375C}">
      <dgm:prSet/>
      <dgm:spPr/>
      <dgm:t>
        <a:bodyPr/>
        <a:lstStyle/>
        <a:p>
          <a:endParaRPr lang="en-US"/>
        </a:p>
      </dgm:t>
    </dgm:pt>
    <dgm:pt modelId="{BC87AFD0-0A2F-BF42-903A-7BD06D7D2FCE}" type="sibTrans" cxnId="{96E466AC-EF56-524E-A5DA-659E5DF6375C}">
      <dgm:prSet/>
      <dgm:spPr/>
      <dgm:t>
        <a:bodyPr/>
        <a:lstStyle/>
        <a:p>
          <a:endParaRPr lang="en-US"/>
        </a:p>
      </dgm:t>
    </dgm:pt>
    <dgm:pt modelId="{DF4FCF85-A5FD-C045-B849-2556190C3A36}">
      <dgm:prSet custT="1"/>
      <dgm:spPr/>
      <dgm:t>
        <a:bodyPr/>
        <a:lstStyle/>
        <a:p>
          <a:pPr rtl="0"/>
          <a:r>
            <a:rPr lang="en-US" sz="2400" b="1" i="0" baseline="0" dirty="0">
              <a:latin typeface="Arial" charset="0"/>
              <a:ea typeface="Arial" charset="0"/>
              <a:cs typeface="Arial" charset="0"/>
            </a:rPr>
            <a:t>Changing processes, etc.</a:t>
          </a:r>
          <a:endParaRPr lang="en-US" sz="2400" b="1" i="0" dirty="0">
            <a:latin typeface="Arial" charset="0"/>
            <a:ea typeface="Arial" charset="0"/>
            <a:cs typeface="Arial" charset="0"/>
          </a:endParaRPr>
        </a:p>
      </dgm:t>
    </dgm:pt>
    <dgm:pt modelId="{1798D50A-6B3E-6942-8D11-09088629385D}" type="parTrans" cxnId="{66716FAB-26FE-C14D-8838-E39314D39E83}">
      <dgm:prSet/>
      <dgm:spPr/>
      <dgm:t>
        <a:bodyPr/>
        <a:lstStyle/>
        <a:p>
          <a:endParaRPr lang="en-US"/>
        </a:p>
      </dgm:t>
    </dgm:pt>
    <dgm:pt modelId="{E5B8789E-8311-E24F-A7AB-C9D4C6D96A57}" type="sibTrans" cxnId="{66716FAB-26FE-C14D-8838-E39314D39E83}">
      <dgm:prSet/>
      <dgm:spPr/>
      <dgm:t>
        <a:bodyPr/>
        <a:lstStyle/>
        <a:p>
          <a:endParaRPr lang="en-US"/>
        </a:p>
      </dgm:t>
    </dgm:pt>
    <dgm:pt modelId="{45AEF04A-E68D-1B4A-AC8E-98DD8EB02622}">
      <dgm:prSet custT="1"/>
      <dgm:spPr/>
      <dgm:t>
        <a:bodyPr/>
        <a:lstStyle/>
        <a:p>
          <a:pPr rtl="0"/>
          <a:r>
            <a:rPr lang="en-US" sz="2400" b="1" i="0" baseline="0" dirty="0">
              <a:latin typeface="Arial" charset="0"/>
              <a:ea typeface="Arial" charset="0"/>
              <a:cs typeface="Arial" charset="0"/>
            </a:rPr>
            <a:t>Monitoring behavior </a:t>
          </a:r>
          <a:endParaRPr lang="en-US" sz="2400" b="1" i="0" dirty="0">
            <a:latin typeface="Arial" charset="0"/>
            <a:ea typeface="Arial" charset="0"/>
            <a:cs typeface="Arial" charset="0"/>
          </a:endParaRPr>
        </a:p>
      </dgm:t>
    </dgm:pt>
    <dgm:pt modelId="{89E2195F-4371-9E41-9E5B-FD249BD11D4C}" type="parTrans" cxnId="{0418FC0E-CC4E-8349-ACB6-108B3C25F288}">
      <dgm:prSet/>
      <dgm:spPr/>
      <dgm:t>
        <a:bodyPr/>
        <a:lstStyle/>
        <a:p>
          <a:endParaRPr lang="en-US"/>
        </a:p>
      </dgm:t>
    </dgm:pt>
    <dgm:pt modelId="{477389F4-B6F9-0C4C-A60A-3AD564EDE338}" type="sibTrans" cxnId="{0418FC0E-CC4E-8349-ACB6-108B3C25F288}">
      <dgm:prSet/>
      <dgm:spPr/>
      <dgm:t>
        <a:bodyPr/>
        <a:lstStyle/>
        <a:p>
          <a:endParaRPr lang="en-US"/>
        </a:p>
      </dgm:t>
    </dgm:pt>
    <dgm:pt modelId="{98B89FC2-478C-C343-AD85-4DDCAC3BD6BD}" type="pres">
      <dgm:prSet presAssocID="{6F7979BB-7CBA-F54C-B9FA-20768970B542}" presName="Name0" presStyleCnt="0">
        <dgm:presLayoutVars>
          <dgm:dir/>
          <dgm:animLvl val="lvl"/>
          <dgm:resizeHandles val="exact"/>
        </dgm:presLayoutVars>
      </dgm:prSet>
      <dgm:spPr/>
      <dgm:t>
        <a:bodyPr/>
        <a:lstStyle/>
        <a:p>
          <a:endParaRPr lang="en-US"/>
        </a:p>
      </dgm:t>
    </dgm:pt>
    <dgm:pt modelId="{847F0D42-24B2-2D4B-91D6-CEBF207C0B05}" type="pres">
      <dgm:prSet presAssocID="{7170939D-635A-3243-BDED-0E3B19CCA600}" presName="linNode" presStyleCnt="0"/>
      <dgm:spPr/>
    </dgm:pt>
    <dgm:pt modelId="{09D895CC-3341-BB47-BEBD-16F863F3189C}" type="pres">
      <dgm:prSet presAssocID="{7170939D-635A-3243-BDED-0E3B19CCA600}" presName="parentText" presStyleLbl="node1" presStyleIdx="0" presStyleCnt="1" custScaleX="95557" custScaleY="78348">
        <dgm:presLayoutVars>
          <dgm:chMax val="1"/>
          <dgm:bulletEnabled val="1"/>
        </dgm:presLayoutVars>
      </dgm:prSet>
      <dgm:spPr/>
      <dgm:t>
        <a:bodyPr/>
        <a:lstStyle/>
        <a:p>
          <a:endParaRPr lang="en-US"/>
        </a:p>
      </dgm:t>
    </dgm:pt>
    <dgm:pt modelId="{DD34109E-5D75-2243-9410-4A2DE96C6A96}" type="pres">
      <dgm:prSet presAssocID="{7170939D-635A-3243-BDED-0E3B19CCA600}" presName="descendantText" presStyleLbl="alignAccFollowNode1" presStyleIdx="0" presStyleCnt="1" custScaleX="95557" custScaleY="78348">
        <dgm:presLayoutVars>
          <dgm:bulletEnabled val="1"/>
        </dgm:presLayoutVars>
      </dgm:prSet>
      <dgm:spPr/>
      <dgm:t>
        <a:bodyPr/>
        <a:lstStyle/>
        <a:p>
          <a:endParaRPr lang="en-US"/>
        </a:p>
      </dgm:t>
    </dgm:pt>
  </dgm:ptLst>
  <dgm:cxnLst>
    <dgm:cxn modelId="{D1AA0C71-4775-6F47-89FF-58FF30138160}" srcId="{7170939D-635A-3243-BDED-0E3B19CCA600}" destId="{E7EBF1A6-AB9F-8940-8C2E-C8B04CC5E183}" srcOrd="1" destOrd="0" parTransId="{F2066659-9A4E-3842-B4BA-6B08EB34E4D7}" sibTransId="{AF0EB71D-E288-494D-8742-0944ACA415FE}"/>
    <dgm:cxn modelId="{0418FC0E-CC4E-8349-ACB6-108B3C25F288}" srcId="{7170939D-635A-3243-BDED-0E3B19CCA600}" destId="{45AEF04A-E68D-1B4A-AC8E-98DD8EB02622}" srcOrd="2" destOrd="0" parTransId="{89E2195F-4371-9E41-9E5B-FD249BD11D4C}" sibTransId="{477389F4-B6F9-0C4C-A60A-3AD564EDE338}"/>
    <dgm:cxn modelId="{6CE2FFAE-68E0-48CD-9720-C4AE46C60EA3}" type="presOf" srcId="{E7EBF1A6-AB9F-8940-8C2E-C8B04CC5E183}" destId="{DD34109E-5D75-2243-9410-4A2DE96C6A96}" srcOrd="0" destOrd="1" presId="urn:microsoft.com/office/officeart/2005/8/layout/vList5"/>
    <dgm:cxn modelId="{03BB3B2C-192C-1F4D-8E64-16226C716E90}" srcId="{7170939D-635A-3243-BDED-0E3B19CCA600}" destId="{0286BF76-D1FB-EA4A-97BF-665EFE582F58}" srcOrd="0" destOrd="0" parTransId="{56081397-6635-AE41-9EB8-5D4251C2B2C6}" sibTransId="{03E4FA30-6705-D249-A2ED-DE0D412229DD}"/>
    <dgm:cxn modelId="{8C4CEFE4-CA9C-43C9-88F7-F93E716878C1}" type="presOf" srcId="{7170939D-635A-3243-BDED-0E3B19CCA600}" destId="{09D895CC-3341-BB47-BEBD-16F863F3189C}" srcOrd="0" destOrd="0" presId="urn:microsoft.com/office/officeart/2005/8/layout/vList5"/>
    <dgm:cxn modelId="{7D69E697-F3AF-459C-80CA-237F8B4AD478}" type="presOf" srcId="{6F7979BB-7CBA-F54C-B9FA-20768970B542}" destId="{98B89FC2-478C-C343-AD85-4DDCAC3BD6BD}" srcOrd="0" destOrd="0" presId="urn:microsoft.com/office/officeart/2005/8/layout/vList5"/>
    <dgm:cxn modelId="{B7A09844-AFB2-AB46-8F35-D0D25FC373BE}" srcId="{6F7979BB-7CBA-F54C-B9FA-20768970B542}" destId="{7170939D-635A-3243-BDED-0E3B19CCA600}" srcOrd="0" destOrd="0" parTransId="{206F5A00-2B17-234A-A607-2D2481FAB88C}" sibTransId="{80E17E7E-69EE-A046-BC90-33980D06D03D}"/>
    <dgm:cxn modelId="{66716FAB-26FE-C14D-8838-E39314D39E83}" srcId="{7170939D-635A-3243-BDED-0E3B19CCA600}" destId="{DF4FCF85-A5FD-C045-B849-2556190C3A36}" srcOrd="4" destOrd="0" parTransId="{1798D50A-6B3E-6942-8D11-09088629385D}" sibTransId="{E5B8789E-8311-E24F-A7AB-C9D4C6D96A57}"/>
    <dgm:cxn modelId="{9CB00D1D-95F4-4A4C-89E2-4D1A5A373C5C}" type="presOf" srcId="{4F4B9BD1-C506-D742-860A-4DA4C96F92C7}" destId="{DD34109E-5D75-2243-9410-4A2DE96C6A96}" srcOrd="0" destOrd="3" presId="urn:microsoft.com/office/officeart/2005/8/layout/vList5"/>
    <dgm:cxn modelId="{DB2CA01B-D846-4260-BC58-78260B3520EF}" type="presOf" srcId="{DF4FCF85-A5FD-C045-B849-2556190C3A36}" destId="{DD34109E-5D75-2243-9410-4A2DE96C6A96}" srcOrd="0" destOrd="4" presId="urn:microsoft.com/office/officeart/2005/8/layout/vList5"/>
    <dgm:cxn modelId="{96E466AC-EF56-524E-A5DA-659E5DF6375C}" srcId="{7170939D-635A-3243-BDED-0E3B19CCA600}" destId="{4F4B9BD1-C506-D742-860A-4DA4C96F92C7}" srcOrd="3" destOrd="0" parTransId="{5340D5EF-3EC9-3F4B-8909-DFD6C3F1EE9D}" sibTransId="{BC87AFD0-0A2F-BF42-903A-7BD06D7D2FCE}"/>
    <dgm:cxn modelId="{B1C0C1A4-C044-4E53-BC73-8B23587649CB}" type="presOf" srcId="{0286BF76-D1FB-EA4A-97BF-665EFE582F58}" destId="{DD34109E-5D75-2243-9410-4A2DE96C6A96}" srcOrd="0" destOrd="0" presId="urn:microsoft.com/office/officeart/2005/8/layout/vList5"/>
    <dgm:cxn modelId="{259A86C8-B451-40E3-ABDD-1D6DF015C10A}" type="presOf" srcId="{45AEF04A-E68D-1B4A-AC8E-98DD8EB02622}" destId="{DD34109E-5D75-2243-9410-4A2DE96C6A96}" srcOrd="0" destOrd="2" presId="urn:microsoft.com/office/officeart/2005/8/layout/vList5"/>
    <dgm:cxn modelId="{CEDC1830-B688-4EB9-A4C8-D94862241F53}" type="presParOf" srcId="{98B89FC2-478C-C343-AD85-4DDCAC3BD6BD}" destId="{847F0D42-24B2-2D4B-91D6-CEBF207C0B05}" srcOrd="0" destOrd="0" presId="urn:microsoft.com/office/officeart/2005/8/layout/vList5"/>
    <dgm:cxn modelId="{7A96FEC5-FB29-4AAF-8823-27EDFBD5F3CC}" type="presParOf" srcId="{847F0D42-24B2-2D4B-91D6-CEBF207C0B05}" destId="{09D895CC-3341-BB47-BEBD-16F863F3189C}" srcOrd="0" destOrd="0" presId="urn:microsoft.com/office/officeart/2005/8/layout/vList5"/>
    <dgm:cxn modelId="{29CDCC04-B081-4D19-967B-D815D0D90665}" type="presParOf" srcId="{847F0D42-24B2-2D4B-91D6-CEBF207C0B05}" destId="{DD34109E-5D75-2243-9410-4A2DE96C6A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EB2074-2A15-B64C-ACE3-6638D1ADB9C2}" type="doc">
      <dgm:prSet loTypeId="urn:microsoft.com/office/officeart/2005/8/layout/hList1" loCatId="" qsTypeId="urn:microsoft.com/office/officeart/2005/8/quickstyle/simple2" qsCatId="simple" csTypeId="urn:microsoft.com/office/officeart/2005/8/colors/colorful1" csCatId="colorful" phldr="1"/>
      <dgm:spPr/>
      <dgm:t>
        <a:bodyPr/>
        <a:lstStyle/>
        <a:p>
          <a:endParaRPr lang="en-US"/>
        </a:p>
      </dgm:t>
    </dgm:pt>
    <dgm:pt modelId="{FF369EA7-6FAC-454D-90D0-B6A35623679E}">
      <dgm:prSet custT="1"/>
      <dgm:spPr/>
      <dgm:t>
        <a:bodyPr/>
        <a:lstStyle/>
        <a:p>
          <a:pPr rtl="0"/>
          <a:r>
            <a:rPr lang="en-US" sz="2800" b="1" i="0" baseline="0" dirty="0">
              <a:solidFill>
                <a:schemeClr val="tx1"/>
              </a:solidFill>
              <a:latin typeface="Arial" charset="0"/>
              <a:ea typeface="Arial" charset="0"/>
              <a:cs typeface="Arial" charset="0"/>
            </a:rPr>
            <a:t>Repeat citations can be costly: </a:t>
          </a:r>
          <a:endParaRPr lang="en-US" sz="2800" b="1" i="0" dirty="0">
            <a:solidFill>
              <a:schemeClr val="tx1"/>
            </a:solidFill>
            <a:latin typeface="Arial" charset="0"/>
            <a:ea typeface="Arial" charset="0"/>
            <a:cs typeface="Arial" charset="0"/>
          </a:endParaRPr>
        </a:p>
      </dgm:t>
    </dgm:pt>
    <dgm:pt modelId="{7C3A9005-BB6C-ED4C-9CDE-DEFAD26A6C76}" type="parTrans" cxnId="{1A89D1E7-4648-C545-AE5D-416DA4F3AC76}">
      <dgm:prSet/>
      <dgm:spPr/>
      <dgm:t>
        <a:bodyPr/>
        <a:lstStyle/>
        <a:p>
          <a:endParaRPr lang="en-US"/>
        </a:p>
      </dgm:t>
    </dgm:pt>
    <dgm:pt modelId="{FA083AF0-BDF5-FD41-8B32-0A00179CAF92}" type="sibTrans" cxnId="{1A89D1E7-4648-C545-AE5D-416DA4F3AC76}">
      <dgm:prSet/>
      <dgm:spPr/>
      <dgm:t>
        <a:bodyPr/>
        <a:lstStyle/>
        <a:p>
          <a:endParaRPr lang="en-US"/>
        </a:p>
      </dgm:t>
    </dgm:pt>
    <dgm:pt modelId="{03BB3EC3-BF74-1940-9A9D-542B31F727AE}">
      <dgm:prSet custT="1"/>
      <dgm:spPr/>
      <dgm:t>
        <a:bodyPr/>
        <a:lstStyle/>
        <a:p>
          <a:pPr rtl="0"/>
          <a:r>
            <a:rPr lang="en-US" sz="2800" b="1" i="0" baseline="0" dirty="0">
              <a:solidFill>
                <a:schemeClr val="tx1"/>
              </a:solidFill>
              <a:latin typeface="Arial" charset="0"/>
              <a:ea typeface="Arial" charset="0"/>
              <a:cs typeface="Arial" charset="0"/>
            </a:rPr>
            <a:t>Double the first citation or </a:t>
          </a:r>
          <a:endParaRPr lang="en-US" sz="2800" b="1" i="0" dirty="0">
            <a:solidFill>
              <a:schemeClr val="tx1"/>
            </a:solidFill>
            <a:latin typeface="Arial" charset="0"/>
            <a:ea typeface="Arial" charset="0"/>
            <a:cs typeface="Arial" charset="0"/>
          </a:endParaRPr>
        </a:p>
      </dgm:t>
    </dgm:pt>
    <dgm:pt modelId="{14DA599C-4C85-D24A-B321-27147B3C5B19}" type="parTrans" cxnId="{01FC6A42-9C91-5048-981A-73EBAF29EBC3}">
      <dgm:prSet/>
      <dgm:spPr/>
      <dgm:t>
        <a:bodyPr/>
        <a:lstStyle/>
        <a:p>
          <a:endParaRPr lang="en-US"/>
        </a:p>
      </dgm:t>
    </dgm:pt>
    <dgm:pt modelId="{60E1E191-BEFD-D24E-B5C6-DACE7B3A92D7}" type="sibTrans" cxnId="{01FC6A42-9C91-5048-981A-73EBAF29EBC3}">
      <dgm:prSet/>
      <dgm:spPr/>
      <dgm:t>
        <a:bodyPr/>
        <a:lstStyle/>
        <a:p>
          <a:endParaRPr lang="en-US"/>
        </a:p>
      </dgm:t>
    </dgm:pt>
    <dgm:pt modelId="{B7A486CD-9502-6D47-94BC-C00A9941B744}">
      <dgm:prSet custT="1"/>
      <dgm:spPr/>
      <dgm:t>
        <a:bodyPr/>
        <a:lstStyle/>
        <a:p>
          <a:pPr rtl="0"/>
          <a:r>
            <a:rPr lang="en-US" sz="2800" b="1" i="0" baseline="0" dirty="0">
              <a:solidFill>
                <a:schemeClr val="tx1"/>
              </a:solidFill>
              <a:latin typeface="Arial" charset="0"/>
              <a:ea typeface="Arial" charset="0"/>
              <a:cs typeface="Arial" charset="0"/>
            </a:rPr>
            <a:t>10x higher than the first citation.</a:t>
          </a:r>
          <a:endParaRPr lang="en-US" sz="2800" b="1" i="0" dirty="0">
            <a:solidFill>
              <a:schemeClr val="tx1"/>
            </a:solidFill>
            <a:latin typeface="Arial" charset="0"/>
            <a:ea typeface="Arial" charset="0"/>
            <a:cs typeface="Arial" charset="0"/>
          </a:endParaRPr>
        </a:p>
      </dgm:t>
    </dgm:pt>
    <dgm:pt modelId="{67BB3B77-9B9B-AB43-9AFF-F3EC7B8C2532}" type="parTrans" cxnId="{392F5057-3FFA-EE49-927E-BACF29F28436}">
      <dgm:prSet/>
      <dgm:spPr/>
      <dgm:t>
        <a:bodyPr/>
        <a:lstStyle/>
        <a:p>
          <a:endParaRPr lang="en-US"/>
        </a:p>
      </dgm:t>
    </dgm:pt>
    <dgm:pt modelId="{D9556B84-63F7-4747-9B5F-C07F1D3E46F3}" type="sibTrans" cxnId="{392F5057-3FFA-EE49-927E-BACF29F28436}">
      <dgm:prSet/>
      <dgm:spPr/>
      <dgm:t>
        <a:bodyPr/>
        <a:lstStyle/>
        <a:p>
          <a:endParaRPr lang="en-US"/>
        </a:p>
      </dgm:t>
    </dgm:pt>
    <dgm:pt modelId="{58707938-AE70-DC4C-8459-B2DA085F206D}">
      <dgm:prSet custT="1"/>
      <dgm:spPr/>
      <dgm:t>
        <a:bodyPr/>
        <a:lstStyle/>
        <a:p>
          <a:pPr rtl="0"/>
          <a:r>
            <a:rPr lang="en-US" sz="2800" b="1" i="0" baseline="0" dirty="0">
              <a:solidFill>
                <a:schemeClr val="tx1"/>
              </a:solidFill>
              <a:latin typeface="Arial" charset="0"/>
              <a:ea typeface="Arial" charset="0"/>
              <a:cs typeface="Arial" charset="0"/>
            </a:rPr>
            <a:t>Willful citations are:</a:t>
          </a:r>
          <a:endParaRPr lang="en-US" sz="2800" b="1" i="0" dirty="0">
            <a:solidFill>
              <a:schemeClr val="tx1"/>
            </a:solidFill>
            <a:latin typeface="Arial" charset="0"/>
            <a:ea typeface="Arial" charset="0"/>
            <a:cs typeface="Arial" charset="0"/>
          </a:endParaRPr>
        </a:p>
      </dgm:t>
    </dgm:pt>
    <dgm:pt modelId="{5C809D99-CCD3-674F-954E-66FAC9AD1277}" type="parTrans" cxnId="{C2224397-EFEC-084F-AB86-323E560B9B22}">
      <dgm:prSet/>
      <dgm:spPr/>
      <dgm:t>
        <a:bodyPr/>
        <a:lstStyle/>
        <a:p>
          <a:endParaRPr lang="en-US"/>
        </a:p>
      </dgm:t>
    </dgm:pt>
    <dgm:pt modelId="{B04A47ED-764C-3349-84E8-B4A0146D421C}" type="sibTrans" cxnId="{C2224397-EFEC-084F-AB86-323E560B9B22}">
      <dgm:prSet/>
      <dgm:spPr/>
      <dgm:t>
        <a:bodyPr/>
        <a:lstStyle/>
        <a:p>
          <a:endParaRPr lang="en-US"/>
        </a:p>
      </dgm:t>
    </dgm:pt>
    <dgm:pt modelId="{8037857D-3774-ED41-91CF-42BF03C1D7A1}">
      <dgm:prSet custT="1"/>
      <dgm:spPr/>
      <dgm:t>
        <a:bodyPr/>
        <a:lstStyle/>
        <a:p>
          <a:pPr rtl="0"/>
          <a:endParaRPr lang="en-US" sz="2800" b="1" i="0" dirty="0">
            <a:solidFill>
              <a:schemeClr val="tx1"/>
            </a:solidFill>
            <a:latin typeface="Arial" charset="0"/>
            <a:ea typeface="Arial" charset="0"/>
            <a:cs typeface="Arial" charset="0"/>
          </a:endParaRPr>
        </a:p>
      </dgm:t>
    </dgm:pt>
    <dgm:pt modelId="{C431C1BB-1921-5E43-B6B8-24580955DE68}" type="parTrans" cxnId="{02586CFA-B17A-A346-9362-D496FC603361}">
      <dgm:prSet/>
      <dgm:spPr/>
      <dgm:t>
        <a:bodyPr/>
        <a:lstStyle/>
        <a:p>
          <a:endParaRPr lang="en-US"/>
        </a:p>
      </dgm:t>
    </dgm:pt>
    <dgm:pt modelId="{975700E8-DB93-3F40-8AC9-C611A4A52D0E}" type="sibTrans" cxnId="{02586CFA-B17A-A346-9362-D496FC603361}">
      <dgm:prSet/>
      <dgm:spPr/>
      <dgm:t>
        <a:bodyPr/>
        <a:lstStyle/>
        <a:p>
          <a:endParaRPr lang="en-US"/>
        </a:p>
      </dgm:t>
    </dgm:pt>
    <dgm:pt modelId="{98CC6F2E-80A9-564E-9E6D-4BFE7B94AD53}">
      <dgm:prSet custT="1"/>
      <dgm:spPr/>
      <dgm:t>
        <a:bodyPr/>
        <a:lstStyle/>
        <a:p>
          <a:pPr rtl="0"/>
          <a:r>
            <a:rPr lang="en-US" sz="2800" b="1" i="0" baseline="0" dirty="0">
              <a:solidFill>
                <a:schemeClr val="tx1"/>
              </a:solidFill>
              <a:latin typeface="Arial" charset="0"/>
              <a:ea typeface="Arial" charset="0"/>
              <a:cs typeface="Arial" charset="0"/>
            </a:rPr>
            <a:t>OSHA: $126,749</a:t>
          </a:r>
          <a:endParaRPr lang="en-US" sz="2800" b="1" i="0" dirty="0">
            <a:solidFill>
              <a:schemeClr val="tx1"/>
            </a:solidFill>
            <a:latin typeface="Arial" charset="0"/>
            <a:ea typeface="Arial" charset="0"/>
            <a:cs typeface="Arial" charset="0"/>
          </a:endParaRPr>
        </a:p>
      </dgm:t>
    </dgm:pt>
    <dgm:pt modelId="{713A808A-A0AD-4646-81A3-03F96034BB88}" type="parTrans" cxnId="{7F4BF8CF-606C-F643-8981-0B3A1BD822ED}">
      <dgm:prSet/>
      <dgm:spPr/>
      <dgm:t>
        <a:bodyPr/>
        <a:lstStyle/>
        <a:p>
          <a:endParaRPr lang="en-US"/>
        </a:p>
      </dgm:t>
    </dgm:pt>
    <dgm:pt modelId="{13B5F488-0410-294B-9955-6FC94C68E904}" type="sibTrans" cxnId="{7F4BF8CF-606C-F643-8981-0B3A1BD822ED}">
      <dgm:prSet/>
      <dgm:spPr/>
      <dgm:t>
        <a:bodyPr/>
        <a:lstStyle/>
        <a:p>
          <a:endParaRPr lang="en-US"/>
        </a:p>
      </dgm:t>
    </dgm:pt>
    <dgm:pt modelId="{239B8345-FBDB-F947-AE07-C792B019FBD4}" type="pres">
      <dgm:prSet presAssocID="{ABEB2074-2A15-B64C-ACE3-6638D1ADB9C2}" presName="Name0" presStyleCnt="0">
        <dgm:presLayoutVars>
          <dgm:dir/>
          <dgm:animLvl val="lvl"/>
          <dgm:resizeHandles val="exact"/>
        </dgm:presLayoutVars>
      </dgm:prSet>
      <dgm:spPr/>
      <dgm:t>
        <a:bodyPr/>
        <a:lstStyle/>
        <a:p>
          <a:endParaRPr lang="en-US"/>
        </a:p>
      </dgm:t>
    </dgm:pt>
    <dgm:pt modelId="{98B8D07B-AEEF-8246-B33D-0DA95019E9F4}" type="pres">
      <dgm:prSet presAssocID="{FF369EA7-6FAC-454D-90D0-B6A35623679E}" presName="composite" presStyleCnt="0"/>
      <dgm:spPr/>
    </dgm:pt>
    <dgm:pt modelId="{B5EA5E4D-8479-AC43-8471-BC628DB29FBE}" type="pres">
      <dgm:prSet presAssocID="{FF369EA7-6FAC-454D-90D0-B6A35623679E}" presName="parTx" presStyleLbl="alignNode1" presStyleIdx="0" presStyleCnt="2" custScaleX="77681">
        <dgm:presLayoutVars>
          <dgm:chMax val="0"/>
          <dgm:chPref val="0"/>
          <dgm:bulletEnabled val="1"/>
        </dgm:presLayoutVars>
      </dgm:prSet>
      <dgm:spPr/>
      <dgm:t>
        <a:bodyPr/>
        <a:lstStyle/>
        <a:p>
          <a:endParaRPr lang="en-US"/>
        </a:p>
      </dgm:t>
    </dgm:pt>
    <dgm:pt modelId="{3BAAEA54-35D2-6443-8A6D-CE079D893705}" type="pres">
      <dgm:prSet presAssocID="{FF369EA7-6FAC-454D-90D0-B6A35623679E}" presName="desTx" presStyleLbl="alignAccFollowNode1" presStyleIdx="0" presStyleCnt="2" custScaleX="77681">
        <dgm:presLayoutVars>
          <dgm:bulletEnabled val="1"/>
        </dgm:presLayoutVars>
      </dgm:prSet>
      <dgm:spPr/>
      <dgm:t>
        <a:bodyPr/>
        <a:lstStyle/>
        <a:p>
          <a:endParaRPr lang="en-US"/>
        </a:p>
      </dgm:t>
    </dgm:pt>
    <dgm:pt modelId="{6FC101D7-BB4D-0041-BD1D-EAE4765C19E5}" type="pres">
      <dgm:prSet presAssocID="{FA083AF0-BDF5-FD41-8B32-0A00179CAF92}" presName="space" presStyleCnt="0"/>
      <dgm:spPr/>
    </dgm:pt>
    <dgm:pt modelId="{4488B3A0-3D9B-EE45-8898-04C61676E450}" type="pres">
      <dgm:prSet presAssocID="{58707938-AE70-DC4C-8459-B2DA085F206D}" presName="composite" presStyleCnt="0"/>
      <dgm:spPr/>
    </dgm:pt>
    <dgm:pt modelId="{3762DDBA-28D6-3840-ADEC-008B5A1ACC61}" type="pres">
      <dgm:prSet presAssocID="{58707938-AE70-DC4C-8459-B2DA085F206D}" presName="parTx" presStyleLbl="alignNode1" presStyleIdx="1" presStyleCnt="2" custScaleX="77681">
        <dgm:presLayoutVars>
          <dgm:chMax val="0"/>
          <dgm:chPref val="0"/>
          <dgm:bulletEnabled val="1"/>
        </dgm:presLayoutVars>
      </dgm:prSet>
      <dgm:spPr/>
      <dgm:t>
        <a:bodyPr/>
        <a:lstStyle/>
        <a:p>
          <a:endParaRPr lang="en-US"/>
        </a:p>
      </dgm:t>
    </dgm:pt>
    <dgm:pt modelId="{760FAD13-730B-154C-89AF-79445D62FB72}" type="pres">
      <dgm:prSet presAssocID="{58707938-AE70-DC4C-8459-B2DA085F206D}" presName="desTx" presStyleLbl="alignAccFollowNode1" presStyleIdx="1" presStyleCnt="2" custScaleX="77681">
        <dgm:presLayoutVars>
          <dgm:bulletEnabled val="1"/>
        </dgm:presLayoutVars>
      </dgm:prSet>
      <dgm:spPr/>
      <dgm:t>
        <a:bodyPr/>
        <a:lstStyle/>
        <a:p>
          <a:endParaRPr lang="en-US"/>
        </a:p>
      </dgm:t>
    </dgm:pt>
  </dgm:ptLst>
  <dgm:cxnLst>
    <dgm:cxn modelId="{392F5057-3FFA-EE49-927E-BACF29F28436}" srcId="{FF369EA7-6FAC-454D-90D0-B6A35623679E}" destId="{B7A486CD-9502-6D47-94BC-C00A9941B744}" srcOrd="1" destOrd="0" parTransId="{67BB3B77-9B9B-AB43-9AFF-F3EC7B8C2532}" sibTransId="{D9556B84-63F7-4747-9B5F-C07F1D3E46F3}"/>
    <dgm:cxn modelId="{686450FB-B698-45A0-BAB9-3318749DD7CB}" type="presOf" srcId="{58707938-AE70-DC4C-8459-B2DA085F206D}" destId="{3762DDBA-28D6-3840-ADEC-008B5A1ACC61}" srcOrd="0" destOrd="0" presId="urn:microsoft.com/office/officeart/2005/8/layout/hList1"/>
    <dgm:cxn modelId="{E49E2873-B135-4046-A1A2-56C6202D063F}" type="presOf" srcId="{ABEB2074-2A15-B64C-ACE3-6638D1ADB9C2}" destId="{239B8345-FBDB-F947-AE07-C792B019FBD4}" srcOrd="0" destOrd="0" presId="urn:microsoft.com/office/officeart/2005/8/layout/hList1"/>
    <dgm:cxn modelId="{35CE6928-5DF9-4E87-9BEA-5D1D141ED597}" type="presOf" srcId="{FF369EA7-6FAC-454D-90D0-B6A35623679E}" destId="{B5EA5E4D-8479-AC43-8471-BC628DB29FBE}" srcOrd="0" destOrd="0" presId="urn:microsoft.com/office/officeart/2005/8/layout/hList1"/>
    <dgm:cxn modelId="{D86AA412-4DF1-4019-9BC6-6DF83121942D}" type="presOf" srcId="{98CC6F2E-80A9-564E-9E6D-4BFE7B94AD53}" destId="{760FAD13-730B-154C-89AF-79445D62FB72}" srcOrd="0" destOrd="1" presId="urn:microsoft.com/office/officeart/2005/8/layout/hList1"/>
    <dgm:cxn modelId="{C2224397-EFEC-084F-AB86-323E560B9B22}" srcId="{ABEB2074-2A15-B64C-ACE3-6638D1ADB9C2}" destId="{58707938-AE70-DC4C-8459-B2DA085F206D}" srcOrd="1" destOrd="0" parTransId="{5C809D99-CCD3-674F-954E-66FAC9AD1277}" sibTransId="{B04A47ED-764C-3349-84E8-B4A0146D421C}"/>
    <dgm:cxn modelId="{1A89D1E7-4648-C545-AE5D-416DA4F3AC76}" srcId="{ABEB2074-2A15-B64C-ACE3-6638D1ADB9C2}" destId="{FF369EA7-6FAC-454D-90D0-B6A35623679E}" srcOrd="0" destOrd="0" parTransId="{7C3A9005-BB6C-ED4C-9CDE-DEFAD26A6C76}" sibTransId="{FA083AF0-BDF5-FD41-8B32-0A00179CAF92}"/>
    <dgm:cxn modelId="{E6D30B62-B843-4ECF-B050-77A0491644F1}" type="presOf" srcId="{B7A486CD-9502-6D47-94BC-C00A9941B744}" destId="{3BAAEA54-35D2-6443-8A6D-CE079D893705}" srcOrd="0" destOrd="1" presId="urn:microsoft.com/office/officeart/2005/8/layout/hList1"/>
    <dgm:cxn modelId="{02586CFA-B17A-A346-9362-D496FC603361}" srcId="{58707938-AE70-DC4C-8459-B2DA085F206D}" destId="{8037857D-3774-ED41-91CF-42BF03C1D7A1}" srcOrd="0" destOrd="0" parTransId="{C431C1BB-1921-5E43-B6B8-24580955DE68}" sibTransId="{975700E8-DB93-3F40-8AC9-C611A4A52D0E}"/>
    <dgm:cxn modelId="{35B24CC0-7E95-42C9-B772-B78DB865F690}" type="presOf" srcId="{03BB3EC3-BF74-1940-9A9D-542B31F727AE}" destId="{3BAAEA54-35D2-6443-8A6D-CE079D893705}" srcOrd="0" destOrd="0" presId="urn:microsoft.com/office/officeart/2005/8/layout/hList1"/>
    <dgm:cxn modelId="{7F4BF8CF-606C-F643-8981-0B3A1BD822ED}" srcId="{58707938-AE70-DC4C-8459-B2DA085F206D}" destId="{98CC6F2E-80A9-564E-9E6D-4BFE7B94AD53}" srcOrd="1" destOrd="0" parTransId="{713A808A-A0AD-4646-81A3-03F96034BB88}" sibTransId="{13B5F488-0410-294B-9955-6FC94C68E904}"/>
    <dgm:cxn modelId="{01FC6A42-9C91-5048-981A-73EBAF29EBC3}" srcId="{FF369EA7-6FAC-454D-90D0-B6A35623679E}" destId="{03BB3EC3-BF74-1940-9A9D-542B31F727AE}" srcOrd="0" destOrd="0" parTransId="{14DA599C-4C85-D24A-B321-27147B3C5B19}" sibTransId="{60E1E191-BEFD-D24E-B5C6-DACE7B3A92D7}"/>
    <dgm:cxn modelId="{E9CDC715-DEDB-4D31-9E3E-6B04E75EF8E0}" type="presOf" srcId="{8037857D-3774-ED41-91CF-42BF03C1D7A1}" destId="{760FAD13-730B-154C-89AF-79445D62FB72}" srcOrd="0" destOrd="0" presId="urn:microsoft.com/office/officeart/2005/8/layout/hList1"/>
    <dgm:cxn modelId="{04C3FFE2-E710-4E00-A3B4-396C53FE7B28}" type="presParOf" srcId="{239B8345-FBDB-F947-AE07-C792B019FBD4}" destId="{98B8D07B-AEEF-8246-B33D-0DA95019E9F4}" srcOrd="0" destOrd="0" presId="urn:microsoft.com/office/officeart/2005/8/layout/hList1"/>
    <dgm:cxn modelId="{78F83644-B82A-4DFA-998D-14D8B4DE304F}" type="presParOf" srcId="{98B8D07B-AEEF-8246-B33D-0DA95019E9F4}" destId="{B5EA5E4D-8479-AC43-8471-BC628DB29FBE}" srcOrd="0" destOrd="0" presId="urn:microsoft.com/office/officeart/2005/8/layout/hList1"/>
    <dgm:cxn modelId="{97C47679-6B1C-4E64-B799-5D485B694239}" type="presParOf" srcId="{98B8D07B-AEEF-8246-B33D-0DA95019E9F4}" destId="{3BAAEA54-35D2-6443-8A6D-CE079D893705}" srcOrd="1" destOrd="0" presId="urn:microsoft.com/office/officeart/2005/8/layout/hList1"/>
    <dgm:cxn modelId="{D8D7D3C3-02FC-4DCA-97A0-3AD122872283}" type="presParOf" srcId="{239B8345-FBDB-F947-AE07-C792B019FBD4}" destId="{6FC101D7-BB4D-0041-BD1D-EAE4765C19E5}" srcOrd="1" destOrd="0" presId="urn:microsoft.com/office/officeart/2005/8/layout/hList1"/>
    <dgm:cxn modelId="{727852DE-A586-4462-81BD-7D0E98530282}" type="presParOf" srcId="{239B8345-FBDB-F947-AE07-C792B019FBD4}" destId="{4488B3A0-3D9B-EE45-8898-04C61676E450}" srcOrd="2" destOrd="0" presId="urn:microsoft.com/office/officeart/2005/8/layout/hList1"/>
    <dgm:cxn modelId="{8DC25A33-7329-4381-8B0F-DDF82E2872C1}" type="presParOf" srcId="{4488B3A0-3D9B-EE45-8898-04C61676E450}" destId="{3762DDBA-28D6-3840-ADEC-008B5A1ACC61}" srcOrd="0" destOrd="0" presId="urn:microsoft.com/office/officeart/2005/8/layout/hList1"/>
    <dgm:cxn modelId="{93F00448-85E2-4885-95D8-F404052759AF}" type="presParOf" srcId="{4488B3A0-3D9B-EE45-8898-04C61676E450}" destId="{760FAD13-730B-154C-89AF-79445D62FB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E91DE4-7F2B-2749-B16B-598639EE2678}" type="doc">
      <dgm:prSet loTypeId="urn:microsoft.com/office/officeart/2008/layout/RadialCluster" loCatId="list" qsTypeId="urn:microsoft.com/office/officeart/2005/8/quickstyle/simple1" qsCatId="simple" csTypeId="urn:microsoft.com/office/officeart/2005/8/colors/colorful1" csCatId="colorful" phldr="1"/>
      <dgm:spPr/>
      <dgm:t>
        <a:bodyPr/>
        <a:lstStyle/>
        <a:p>
          <a:endParaRPr lang="en-US"/>
        </a:p>
      </dgm:t>
    </dgm:pt>
    <dgm:pt modelId="{A6D3B849-E99B-1F4D-8506-B884A28D7FE8}">
      <dgm:prSet custT="1"/>
      <dgm:spPr/>
      <dgm:t>
        <a:bodyPr/>
        <a:lstStyle/>
        <a:p>
          <a:pPr algn="ctr" rtl="0"/>
          <a:r>
            <a:rPr lang="en-US" sz="3200" b="1" i="0" baseline="0" dirty="0">
              <a:solidFill>
                <a:schemeClr val="tx1"/>
              </a:solidFill>
              <a:latin typeface="Arial" charset="0"/>
              <a:ea typeface="Arial" charset="0"/>
              <a:cs typeface="Arial" charset="0"/>
            </a:rPr>
            <a:t>The only acceptable way is the safe way.</a:t>
          </a:r>
          <a:endParaRPr lang="en-US" sz="3200" b="1" i="0" dirty="0">
            <a:solidFill>
              <a:schemeClr val="tx1"/>
            </a:solidFill>
            <a:latin typeface="Arial" charset="0"/>
            <a:ea typeface="Arial" charset="0"/>
            <a:cs typeface="Arial" charset="0"/>
          </a:endParaRPr>
        </a:p>
      </dgm:t>
    </dgm:pt>
    <dgm:pt modelId="{CBEB6CF8-3A2C-E046-8058-5C1344AAC956}" type="parTrans" cxnId="{D02B2392-06DC-4647-B0E1-F6DCC235AAD0}">
      <dgm:prSet/>
      <dgm:spPr/>
      <dgm:t>
        <a:bodyPr/>
        <a:lstStyle/>
        <a:p>
          <a:endParaRPr lang="en-US">
            <a:solidFill>
              <a:schemeClr val="tx1"/>
            </a:solidFill>
          </a:endParaRPr>
        </a:p>
      </dgm:t>
    </dgm:pt>
    <dgm:pt modelId="{288B8A61-8C9C-0143-A2C3-CC4CFD1A90C9}" type="sibTrans" cxnId="{D02B2392-06DC-4647-B0E1-F6DCC235AAD0}">
      <dgm:prSet/>
      <dgm:spPr/>
      <dgm:t>
        <a:bodyPr/>
        <a:lstStyle/>
        <a:p>
          <a:endParaRPr lang="en-US">
            <a:solidFill>
              <a:schemeClr val="tx1"/>
            </a:solidFill>
          </a:endParaRPr>
        </a:p>
      </dgm:t>
    </dgm:pt>
    <dgm:pt modelId="{AECC0F4C-1D73-9248-9AB6-59801C615D27}">
      <dgm:prSet custT="1"/>
      <dgm:spPr/>
      <dgm:t>
        <a:bodyPr/>
        <a:lstStyle/>
        <a:p>
          <a:pPr algn="ctr" rtl="0"/>
          <a:r>
            <a:rPr lang="en-US" sz="3000" b="1" i="0" dirty="0">
              <a:solidFill>
                <a:schemeClr val="tx1"/>
              </a:solidFill>
              <a:latin typeface="Arial" charset="0"/>
              <a:ea typeface="Arial" charset="0"/>
              <a:cs typeface="Arial" charset="0"/>
            </a:rPr>
            <a:t>Moving the ladder the quick way</a:t>
          </a:r>
        </a:p>
      </dgm:t>
    </dgm:pt>
    <dgm:pt modelId="{0C54EB93-2F6D-054D-8201-FC038BAEAB8A}" type="parTrans" cxnId="{8828E00F-97BD-8543-ACF3-6D6E75D4D0BD}">
      <dgm:prSet/>
      <dgm:spPr/>
      <dgm:t>
        <a:bodyPr/>
        <a:lstStyle/>
        <a:p>
          <a:endParaRPr lang="en-US">
            <a:solidFill>
              <a:schemeClr val="tx1"/>
            </a:solidFill>
          </a:endParaRPr>
        </a:p>
      </dgm:t>
    </dgm:pt>
    <dgm:pt modelId="{6F809C06-EBAB-444E-B253-83A05D55951F}" type="sibTrans" cxnId="{8828E00F-97BD-8543-ACF3-6D6E75D4D0BD}">
      <dgm:prSet/>
      <dgm:spPr/>
      <dgm:t>
        <a:bodyPr/>
        <a:lstStyle/>
        <a:p>
          <a:endParaRPr lang="en-US">
            <a:solidFill>
              <a:schemeClr val="tx1"/>
            </a:solidFill>
          </a:endParaRPr>
        </a:p>
      </dgm:t>
    </dgm:pt>
    <dgm:pt modelId="{B51A15B8-DDCB-5B45-BAB3-4769EC538D43}">
      <dgm:prSet custT="1"/>
      <dgm:spPr/>
      <dgm:t>
        <a:bodyPr/>
        <a:lstStyle/>
        <a:p>
          <a:pPr algn="ctr" rtl="0"/>
          <a:r>
            <a:rPr lang="en-US" sz="3000" b="1" i="0" dirty="0">
              <a:solidFill>
                <a:schemeClr val="tx1"/>
              </a:solidFill>
              <a:latin typeface="Arial" charset="0"/>
              <a:ea typeface="Arial" charset="0"/>
              <a:cs typeface="Arial" charset="0"/>
            </a:rPr>
            <a:t>Moving the ladder the safe way.</a:t>
          </a:r>
        </a:p>
      </dgm:t>
    </dgm:pt>
    <dgm:pt modelId="{5D1B1948-7633-1640-87CA-D25CBBC1DBF5}" type="parTrans" cxnId="{CDC83AFF-116F-4D4E-9E62-DFC99C041186}">
      <dgm:prSet/>
      <dgm:spPr/>
      <dgm:t>
        <a:bodyPr/>
        <a:lstStyle/>
        <a:p>
          <a:endParaRPr lang="en-US">
            <a:solidFill>
              <a:schemeClr val="tx1"/>
            </a:solidFill>
          </a:endParaRPr>
        </a:p>
      </dgm:t>
    </dgm:pt>
    <dgm:pt modelId="{3B9405E5-6C3B-7B45-A56F-8086223A05DB}" type="sibTrans" cxnId="{CDC83AFF-116F-4D4E-9E62-DFC99C041186}">
      <dgm:prSet/>
      <dgm:spPr/>
      <dgm:t>
        <a:bodyPr/>
        <a:lstStyle/>
        <a:p>
          <a:endParaRPr lang="en-US">
            <a:solidFill>
              <a:schemeClr val="tx1"/>
            </a:solidFill>
          </a:endParaRPr>
        </a:p>
      </dgm:t>
    </dgm:pt>
    <dgm:pt modelId="{F3117E3D-442F-C84F-AB45-FECA7E5B79B9}" type="pres">
      <dgm:prSet presAssocID="{62E91DE4-7F2B-2749-B16B-598639EE2678}" presName="Name0" presStyleCnt="0">
        <dgm:presLayoutVars>
          <dgm:chMax val="1"/>
          <dgm:chPref val="1"/>
          <dgm:dir/>
          <dgm:animOne val="branch"/>
          <dgm:animLvl val="lvl"/>
        </dgm:presLayoutVars>
      </dgm:prSet>
      <dgm:spPr/>
      <dgm:t>
        <a:bodyPr/>
        <a:lstStyle/>
        <a:p>
          <a:endParaRPr lang="en-US"/>
        </a:p>
      </dgm:t>
    </dgm:pt>
    <dgm:pt modelId="{FEBB2F16-D8A7-7041-B723-FBB74033C778}" type="pres">
      <dgm:prSet presAssocID="{A6D3B849-E99B-1F4D-8506-B884A28D7FE8}" presName="singleCycle" presStyleCnt="0"/>
      <dgm:spPr/>
    </dgm:pt>
    <dgm:pt modelId="{9D6D0FCF-CF71-BE49-82DD-26AB90B65FFF}" type="pres">
      <dgm:prSet presAssocID="{A6D3B849-E99B-1F4D-8506-B884A28D7FE8}" presName="singleCenter" presStyleLbl="node1" presStyleIdx="0" presStyleCnt="3" custScaleX="364875" custScaleY="159532" custLinFactNeighborX="10566" custLinFactNeighborY="32636">
        <dgm:presLayoutVars>
          <dgm:chMax val="7"/>
          <dgm:chPref val="7"/>
        </dgm:presLayoutVars>
      </dgm:prSet>
      <dgm:spPr/>
      <dgm:t>
        <a:bodyPr/>
        <a:lstStyle/>
        <a:p>
          <a:endParaRPr lang="en-US"/>
        </a:p>
      </dgm:t>
    </dgm:pt>
    <dgm:pt modelId="{08187598-B4AD-3745-87E3-9666D0E75AC7}" type="pres">
      <dgm:prSet presAssocID="{0C54EB93-2F6D-054D-8201-FC038BAEAB8A}" presName="Name56" presStyleLbl="parChTrans1D2" presStyleIdx="0" presStyleCnt="2"/>
      <dgm:spPr/>
      <dgm:t>
        <a:bodyPr/>
        <a:lstStyle/>
        <a:p>
          <a:endParaRPr lang="en-US"/>
        </a:p>
      </dgm:t>
    </dgm:pt>
    <dgm:pt modelId="{5E395EC8-A4AC-8C4A-A496-97250A2C62AF}" type="pres">
      <dgm:prSet presAssocID="{AECC0F4C-1D73-9248-9AB6-59801C615D27}" presName="text0" presStyleLbl="node1" presStyleIdx="1" presStyleCnt="3" custScaleX="446420" custScaleY="209377" custRadScaleRad="157212" custRadScaleInc="69486">
        <dgm:presLayoutVars>
          <dgm:bulletEnabled val="1"/>
        </dgm:presLayoutVars>
      </dgm:prSet>
      <dgm:spPr/>
      <dgm:t>
        <a:bodyPr/>
        <a:lstStyle/>
        <a:p>
          <a:endParaRPr lang="en-US"/>
        </a:p>
      </dgm:t>
    </dgm:pt>
    <dgm:pt modelId="{48AA765C-30DE-B44B-A942-952838712B02}" type="pres">
      <dgm:prSet presAssocID="{5D1B1948-7633-1640-87CA-D25CBBC1DBF5}" presName="Name56" presStyleLbl="parChTrans1D2" presStyleIdx="1" presStyleCnt="2"/>
      <dgm:spPr/>
      <dgm:t>
        <a:bodyPr/>
        <a:lstStyle/>
        <a:p>
          <a:endParaRPr lang="en-US"/>
        </a:p>
      </dgm:t>
    </dgm:pt>
    <dgm:pt modelId="{4C7D108E-4833-9746-A6B2-CFD3390C735B}" type="pres">
      <dgm:prSet presAssocID="{B51A15B8-DDCB-5B45-BAB3-4769EC538D43}" presName="text0" presStyleLbl="node1" presStyleIdx="2" presStyleCnt="3" custScaleX="460020" custScaleY="209377" custRadScaleRad="144844" custRadScaleInc="133373">
        <dgm:presLayoutVars>
          <dgm:bulletEnabled val="1"/>
        </dgm:presLayoutVars>
      </dgm:prSet>
      <dgm:spPr/>
      <dgm:t>
        <a:bodyPr/>
        <a:lstStyle/>
        <a:p>
          <a:endParaRPr lang="en-US"/>
        </a:p>
      </dgm:t>
    </dgm:pt>
  </dgm:ptLst>
  <dgm:cxnLst>
    <dgm:cxn modelId="{8828E00F-97BD-8543-ACF3-6D6E75D4D0BD}" srcId="{A6D3B849-E99B-1F4D-8506-B884A28D7FE8}" destId="{AECC0F4C-1D73-9248-9AB6-59801C615D27}" srcOrd="0" destOrd="0" parTransId="{0C54EB93-2F6D-054D-8201-FC038BAEAB8A}" sibTransId="{6F809C06-EBAB-444E-B253-83A05D55951F}"/>
    <dgm:cxn modelId="{85C40993-0FB3-44EB-A9B2-F09AD296A741}" type="presOf" srcId="{AECC0F4C-1D73-9248-9AB6-59801C615D27}" destId="{5E395EC8-A4AC-8C4A-A496-97250A2C62AF}" srcOrd="0" destOrd="0" presId="urn:microsoft.com/office/officeart/2008/layout/RadialCluster"/>
    <dgm:cxn modelId="{DB116008-2B8F-46F6-B40B-62564FAE080E}" type="presOf" srcId="{62E91DE4-7F2B-2749-B16B-598639EE2678}" destId="{F3117E3D-442F-C84F-AB45-FECA7E5B79B9}" srcOrd="0" destOrd="0" presId="urn:microsoft.com/office/officeart/2008/layout/RadialCluster"/>
    <dgm:cxn modelId="{D2AC18D9-206E-4595-AC6F-9FFD1282F095}" type="presOf" srcId="{A6D3B849-E99B-1F4D-8506-B884A28D7FE8}" destId="{9D6D0FCF-CF71-BE49-82DD-26AB90B65FFF}" srcOrd="0" destOrd="0" presId="urn:microsoft.com/office/officeart/2008/layout/RadialCluster"/>
    <dgm:cxn modelId="{F166B06B-B6F5-4C0A-8621-F61856094A62}" type="presOf" srcId="{0C54EB93-2F6D-054D-8201-FC038BAEAB8A}" destId="{08187598-B4AD-3745-87E3-9666D0E75AC7}" srcOrd="0" destOrd="0" presId="urn:microsoft.com/office/officeart/2008/layout/RadialCluster"/>
    <dgm:cxn modelId="{D02B2392-06DC-4647-B0E1-F6DCC235AAD0}" srcId="{62E91DE4-7F2B-2749-B16B-598639EE2678}" destId="{A6D3B849-E99B-1F4D-8506-B884A28D7FE8}" srcOrd="0" destOrd="0" parTransId="{CBEB6CF8-3A2C-E046-8058-5C1344AAC956}" sibTransId="{288B8A61-8C9C-0143-A2C3-CC4CFD1A90C9}"/>
    <dgm:cxn modelId="{68504B51-F452-45E5-BF8C-96B66B05347D}" type="presOf" srcId="{B51A15B8-DDCB-5B45-BAB3-4769EC538D43}" destId="{4C7D108E-4833-9746-A6B2-CFD3390C735B}" srcOrd="0" destOrd="0" presId="urn:microsoft.com/office/officeart/2008/layout/RadialCluster"/>
    <dgm:cxn modelId="{CDC83AFF-116F-4D4E-9E62-DFC99C041186}" srcId="{A6D3B849-E99B-1F4D-8506-B884A28D7FE8}" destId="{B51A15B8-DDCB-5B45-BAB3-4769EC538D43}" srcOrd="1" destOrd="0" parTransId="{5D1B1948-7633-1640-87CA-D25CBBC1DBF5}" sibTransId="{3B9405E5-6C3B-7B45-A56F-8086223A05DB}"/>
    <dgm:cxn modelId="{A94E3FE1-BE5E-44F7-A254-72A6F0255155}" type="presOf" srcId="{5D1B1948-7633-1640-87CA-D25CBBC1DBF5}" destId="{48AA765C-30DE-B44B-A942-952838712B02}" srcOrd="0" destOrd="0" presId="urn:microsoft.com/office/officeart/2008/layout/RadialCluster"/>
    <dgm:cxn modelId="{3D709CD4-6D41-4EDD-BD28-31A0492A2254}" type="presParOf" srcId="{F3117E3D-442F-C84F-AB45-FECA7E5B79B9}" destId="{FEBB2F16-D8A7-7041-B723-FBB74033C778}" srcOrd="0" destOrd="0" presId="urn:microsoft.com/office/officeart/2008/layout/RadialCluster"/>
    <dgm:cxn modelId="{681D4F37-3AE1-475E-BA6E-E67B92FC9F7F}" type="presParOf" srcId="{FEBB2F16-D8A7-7041-B723-FBB74033C778}" destId="{9D6D0FCF-CF71-BE49-82DD-26AB90B65FFF}" srcOrd="0" destOrd="0" presId="urn:microsoft.com/office/officeart/2008/layout/RadialCluster"/>
    <dgm:cxn modelId="{A86EF7DA-F611-4984-A1B9-3F69478ABE95}" type="presParOf" srcId="{FEBB2F16-D8A7-7041-B723-FBB74033C778}" destId="{08187598-B4AD-3745-87E3-9666D0E75AC7}" srcOrd="1" destOrd="0" presId="urn:microsoft.com/office/officeart/2008/layout/RadialCluster"/>
    <dgm:cxn modelId="{C347570D-5317-4D8C-8B11-0D46EF72E9D4}" type="presParOf" srcId="{FEBB2F16-D8A7-7041-B723-FBB74033C778}" destId="{5E395EC8-A4AC-8C4A-A496-97250A2C62AF}" srcOrd="2" destOrd="0" presId="urn:microsoft.com/office/officeart/2008/layout/RadialCluster"/>
    <dgm:cxn modelId="{9591A8B2-D60A-4D50-A8A3-F7CEEA8C83D8}" type="presParOf" srcId="{FEBB2F16-D8A7-7041-B723-FBB74033C778}" destId="{48AA765C-30DE-B44B-A942-952838712B02}" srcOrd="3" destOrd="0" presId="urn:microsoft.com/office/officeart/2008/layout/RadialCluster"/>
    <dgm:cxn modelId="{1850656D-B063-4E6A-B9B3-0BACFC4096FA}" type="presParOf" srcId="{FEBB2F16-D8A7-7041-B723-FBB74033C778}" destId="{4C7D108E-4833-9746-A6B2-CFD3390C735B}"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16F64B-F18B-7744-85C5-FB6D7655F39D}" type="doc">
      <dgm:prSet loTypeId="urn:microsoft.com/office/officeart/2005/8/layout/vProcess5" loCatId="list" qsTypeId="urn:microsoft.com/office/officeart/2005/8/quickstyle/simple2" qsCatId="simple" csTypeId="urn:microsoft.com/office/officeart/2005/8/colors/colorful1" csCatId="colorful" phldr="1"/>
      <dgm:spPr/>
      <dgm:t>
        <a:bodyPr/>
        <a:lstStyle/>
        <a:p>
          <a:endParaRPr lang="en-US"/>
        </a:p>
      </dgm:t>
    </dgm:pt>
    <dgm:pt modelId="{1513C107-43CD-0742-8170-CB3E38E70C93}">
      <dgm:prSet custT="1"/>
      <dgm:spPr/>
      <dgm:t>
        <a:bodyPr/>
        <a:lstStyle/>
        <a:p>
          <a:pPr rtl="0"/>
          <a:r>
            <a:rPr lang="en-US" sz="2800" b="1" i="0" baseline="0" dirty="0">
              <a:solidFill>
                <a:schemeClr val="tx1"/>
              </a:solidFill>
              <a:latin typeface="Arial" charset="0"/>
              <a:ea typeface="Arial" charset="0"/>
              <a:cs typeface="Arial" charset="0"/>
            </a:rPr>
            <a:t>Would you trust a physician who chose a professionally unacceptable method?</a:t>
          </a:r>
          <a:endParaRPr lang="en-US" sz="2800" b="1" i="0" dirty="0">
            <a:solidFill>
              <a:schemeClr val="tx1"/>
            </a:solidFill>
            <a:latin typeface="Arial" charset="0"/>
            <a:ea typeface="Arial" charset="0"/>
            <a:cs typeface="Arial" charset="0"/>
          </a:endParaRPr>
        </a:p>
      </dgm:t>
    </dgm:pt>
    <dgm:pt modelId="{94E09F82-B681-4E46-A5D3-E372A9A9C91B}" type="parTrans" cxnId="{87ECA6F1-7715-8C48-8ACE-C1E4D802989C}">
      <dgm:prSet/>
      <dgm:spPr/>
      <dgm:t>
        <a:bodyPr/>
        <a:lstStyle/>
        <a:p>
          <a:endParaRPr lang="en-US" sz="2800"/>
        </a:p>
      </dgm:t>
    </dgm:pt>
    <dgm:pt modelId="{CB7D94F0-5664-5040-921D-E95F5A3C6160}" type="sibTrans" cxnId="{87ECA6F1-7715-8C48-8ACE-C1E4D802989C}">
      <dgm:prSet custT="1"/>
      <dgm:spPr/>
      <dgm:t>
        <a:bodyPr/>
        <a:lstStyle/>
        <a:p>
          <a:endParaRPr lang="en-US" sz="2800"/>
        </a:p>
      </dgm:t>
    </dgm:pt>
    <dgm:pt modelId="{970C6F62-2ED8-B04B-9C47-2A1033993959}">
      <dgm:prSet custT="1"/>
      <dgm:spPr/>
      <dgm:t>
        <a:bodyPr/>
        <a:lstStyle/>
        <a:p>
          <a:pPr rtl="0"/>
          <a:r>
            <a:rPr lang="en-US" sz="2800" b="1" i="0" baseline="0" dirty="0">
              <a:solidFill>
                <a:schemeClr val="tx1"/>
              </a:solidFill>
              <a:latin typeface="Arial" charset="0"/>
              <a:ea typeface="Arial" charset="0"/>
              <a:cs typeface="Arial" charset="0"/>
            </a:rPr>
            <a:t>All of the activities in the operating room are integrated, not separate, and must be adhered.  </a:t>
          </a:r>
          <a:endParaRPr lang="en-US" sz="2800" b="1" i="0" dirty="0">
            <a:solidFill>
              <a:schemeClr val="tx1"/>
            </a:solidFill>
            <a:latin typeface="Arial" charset="0"/>
            <a:ea typeface="Arial" charset="0"/>
            <a:cs typeface="Arial" charset="0"/>
          </a:endParaRPr>
        </a:p>
      </dgm:t>
    </dgm:pt>
    <dgm:pt modelId="{38A90FEC-ACBF-A047-BF27-9F5F3D640C11}" type="parTrans" cxnId="{D6C37B64-7FC8-AB41-BEDC-19F5B0040A97}">
      <dgm:prSet/>
      <dgm:spPr/>
      <dgm:t>
        <a:bodyPr/>
        <a:lstStyle/>
        <a:p>
          <a:endParaRPr lang="en-US"/>
        </a:p>
      </dgm:t>
    </dgm:pt>
    <dgm:pt modelId="{8C8E58F1-F170-594D-A2C2-EC804B89A6CD}" type="sibTrans" cxnId="{D6C37B64-7FC8-AB41-BEDC-19F5B0040A97}">
      <dgm:prSet/>
      <dgm:spPr/>
      <dgm:t>
        <a:bodyPr/>
        <a:lstStyle/>
        <a:p>
          <a:endParaRPr lang="en-US"/>
        </a:p>
      </dgm:t>
    </dgm:pt>
    <dgm:pt modelId="{90E885FD-6EA5-B341-AB96-65BFCFA9E456}" type="pres">
      <dgm:prSet presAssocID="{3816F64B-F18B-7744-85C5-FB6D7655F39D}" presName="outerComposite" presStyleCnt="0">
        <dgm:presLayoutVars>
          <dgm:chMax val="5"/>
          <dgm:dir/>
          <dgm:resizeHandles val="exact"/>
        </dgm:presLayoutVars>
      </dgm:prSet>
      <dgm:spPr/>
      <dgm:t>
        <a:bodyPr/>
        <a:lstStyle/>
        <a:p>
          <a:endParaRPr lang="en-US"/>
        </a:p>
      </dgm:t>
    </dgm:pt>
    <dgm:pt modelId="{0B486CD2-BDBB-4C4E-BB7A-4A30BC79FF64}" type="pres">
      <dgm:prSet presAssocID="{3816F64B-F18B-7744-85C5-FB6D7655F39D}" presName="dummyMaxCanvas" presStyleCnt="0">
        <dgm:presLayoutVars/>
      </dgm:prSet>
      <dgm:spPr/>
    </dgm:pt>
    <dgm:pt modelId="{9CD6F557-1E1C-DA4F-AD00-722AB0470319}" type="pres">
      <dgm:prSet presAssocID="{3816F64B-F18B-7744-85C5-FB6D7655F39D}" presName="TwoNodes_1" presStyleLbl="node1" presStyleIdx="0" presStyleCnt="2" custScaleY="88325">
        <dgm:presLayoutVars>
          <dgm:bulletEnabled val="1"/>
        </dgm:presLayoutVars>
      </dgm:prSet>
      <dgm:spPr/>
      <dgm:t>
        <a:bodyPr/>
        <a:lstStyle/>
        <a:p>
          <a:endParaRPr lang="en-US"/>
        </a:p>
      </dgm:t>
    </dgm:pt>
    <dgm:pt modelId="{262FADB9-AA99-3644-B1AD-3F85B5004AC5}" type="pres">
      <dgm:prSet presAssocID="{3816F64B-F18B-7744-85C5-FB6D7655F39D}" presName="TwoNodes_2" presStyleLbl="node1" presStyleIdx="1" presStyleCnt="2" custLinFactNeighborY="-11298">
        <dgm:presLayoutVars>
          <dgm:bulletEnabled val="1"/>
        </dgm:presLayoutVars>
      </dgm:prSet>
      <dgm:spPr/>
      <dgm:t>
        <a:bodyPr/>
        <a:lstStyle/>
        <a:p>
          <a:endParaRPr lang="en-US"/>
        </a:p>
      </dgm:t>
    </dgm:pt>
    <dgm:pt modelId="{92885A14-8C4C-1142-8EC5-CF47B9C273F0}" type="pres">
      <dgm:prSet presAssocID="{3816F64B-F18B-7744-85C5-FB6D7655F39D}" presName="TwoConn_1-2" presStyleLbl="fgAccFollowNode1" presStyleIdx="0" presStyleCnt="1">
        <dgm:presLayoutVars>
          <dgm:bulletEnabled val="1"/>
        </dgm:presLayoutVars>
      </dgm:prSet>
      <dgm:spPr/>
      <dgm:t>
        <a:bodyPr/>
        <a:lstStyle/>
        <a:p>
          <a:endParaRPr lang="en-US"/>
        </a:p>
      </dgm:t>
    </dgm:pt>
    <dgm:pt modelId="{BD369656-08FF-5E46-9F8E-2A633E26E7B4}" type="pres">
      <dgm:prSet presAssocID="{3816F64B-F18B-7744-85C5-FB6D7655F39D}" presName="TwoNodes_1_text" presStyleLbl="node1" presStyleIdx="1" presStyleCnt="2">
        <dgm:presLayoutVars>
          <dgm:bulletEnabled val="1"/>
        </dgm:presLayoutVars>
      </dgm:prSet>
      <dgm:spPr/>
      <dgm:t>
        <a:bodyPr/>
        <a:lstStyle/>
        <a:p>
          <a:endParaRPr lang="en-US"/>
        </a:p>
      </dgm:t>
    </dgm:pt>
    <dgm:pt modelId="{0A3814B2-4E0D-2C4D-8AE7-53A6F923CCD7}" type="pres">
      <dgm:prSet presAssocID="{3816F64B-F18B-7744-85C5-FB6D7655F39D}" presName="TwoNodes_2_text" presStyleLbl="node1" presStyleIdx="1" presStyleCnt="2">
        <dgm:presLayoutVars>
          <dgm:bulletEnabled val="1"/>
        </dgm:presLayoutVars>
      </dgm:prSet>
      <dgm:spPr/>
      <dgm:t>
        <a:bodyPr/>
        <a:lstStyle/>
        <a:p>
          <a:endParaRPr lang="en-US"/>
        </a:p>
      </dgm:t>
    </dgm:pt>
  </dgm:ptLst>
  <dgm:cxnLst>
    <dgm:cxn modelId="{201E2F9C-C20C-46CA-9A42-5EE0C9EAFB32}" type="presOf" srcId="{970C6F62-2ED8-B04B-9C47-2A1033993959}" destId="{262FADB9-AA99-3644-B1AD-3F85B5004AC5}" srcOrd="0" destOrd="0" presId="urn:microsoft.com/office/officeart/2005/8/layout/vProcess5"/>
    <dgm:cxn modelId="{87ECA6F1-7715-8C48-8ACE-C1E4D802989C}" srcId="{3816F64B-F18B-7744-85C5-FB6D7655F39D}" destId="{1513C107-43CD-0742-8170-CB3E38E70C93}" srcOrd="0" destOrd="0" parTransId="{94E09F82-B681-4E46-A5D3-E372A9A9C91B}" sibTransId="{CB7D94F0-5664-5040-921D-E95F5A3C6160}"/>
    <dgm:cxn modelId="{226FDEF3-2F2B-48FB-8211-6347375AD5DB}" type="presOf" srcId="{1513C107-43CD-0742-8170-CB3E38E70C93}" destId="{BD369656-08FF-5E46-9F8E-2A633E26E7B4}" srcOrd="1" destOrd="0" presId="urn:microsoft.com/office/officeart/2005/8/layout/vProcess5"/>
    <dgm:cxn modelId="{5CF0D6B4-DFEA-4629-96DA-858A30DD1C81}" type="presOf" srcId="{970C6F62-2ED8-B04B-9C47-2A1033993959}" destId="{0A3814B2-4E0D-2C4D-8AE7-53A6F923CCD7}" srcOrd="1" destOrd="0" presId="urn:microsoft.com/office/officeart/2005/8/layout/vProcess5"/>
    <dgm:cxn modelId="{609EEB52-69A1-46C0-8E2F-C797FCCE7772}" type="presOf" srcId="{1513C107-43CD-0742-8170-CB3E38E70C93}" destId="{9CD6F557-1E1C-DA4F-AD00-722AB0470319}" srcOrd="0" destOrd="0" presId="urn:microsoft.com/office/officeart/2005/8/layout/vProcess5"/>
    <dgm:cxn modelId="{57215BCD-F4DF-40E4-9981-14057F3AA411}" type="presOf" srcId="{3816F64B-F18B-7744-85C5-FB6D7655F39D}" destId="{90E885FD-6EA5-B341-AB96-65BFCFA9E456}" srcOrd="0" destOrd="0" presId="urn:microsoft.com/office/officeart/2005/8/layout/vProcess5"/>
    <dgm:cxn modelId="{9EA2FB67-B4D7-429D-9C88-B204244F2649}" type="presOf" srcId="{CB7D94F0-5664-5040-921D-E95F5A3C6160}" destId="{92885A14-8C4C-1142-8EC5-CF47B9C273F0}" srcOrd="0" destOrd="0" presId="urn:microsoft.com/office/officeart/2005/8/layout/vProcess5"/>
    <dgm:cxn modelId="{D6C37B64-7FC8-AB41-BEDC-19F5B0040A97}" srcId="{3816F64B-F18B-7744-85C5-FB6D7655F39D}" destId="{970C6F62-2ED8-B04B-9C47-2A1033993959}" srcOrd="1" destOrd="0" parTransId="{38A90FEC-ACBF-A047-BF27-9F5F3D640C11}" sibTransId="{8C8E58F1-F170-594D-A2C2-EC804B89A6CD}"/>
    <dgm:cxn modelId="{01967598-832C-49FE-8C3C-27198DF6BE50}" type="presParOf" srcId="{90E885FD-6EA5-B341-AB96-65BFCFA9E456}" destId="{0B486CD2-BDBB-4C4E-BB7A-4A30BC79FF64}" srcOrd="0" destOrd="0" presId="urn:microsoft.com/office/officeart/2005/8/layout/vProcess5"/>
    <dgm:cxn modelId="{942FFBAB-A1EC-471A-B98F-1B4124F83A55}" type="presParOf" srcId="{90E885FD-6EA5-B341-AB96-65BFCFA9E456}" destId="{9CD6F557-1E1C-DA4F-AD00-722AB0470319}" srcOrd="1" destOrd="0" presId="urn:microsoft.com/office/officeart/2005/8/layout/vProcess5"/>
    <dgm:cxn modelId="{9FFDAD1E-08D5-48B3-AE28-1F1BAD4DDEB6}" type="presParOf" srcId="{90E885FD-6EA5-B341-AB96-65BFCFA9E456}" destId="{262FADB9-AA99-3644-B1AD-3F85B5004AC5}" srcOrd="2" destOrd="0" presId="urn:microsoft.com/office/officeart/2005/8/layout/vProcess5"/>
    <dgm:cxn modelId="{9FEFB4D7-429D-4DF6-996E-D094932BF4C5}" type="presParOf" srcId="{90E885FD-6EA5-B341-AB96-65BFCFA9E456}" destId="{92885A14-8C4C-1142-8EC5-CF47B9C273F0}" srcOrd="3" destOrd="0" presId="urn:microsoft.com/office/officeart/2005/8/layout/vProcess5"/>
    <dgm:cxn modelId="{5563ABDF-3E2F-4F4E-B9C2-8D941B27FABB}" type="presParOf" srcId="{90E885FD-6EA5-B341-AB96-65BFCFA9E456}" destId="{BD369656-08FF-5E46-9F8E-2A633E26E7B4}" srcOrd="4" destOrd="0" presId="urn:microsoft.com/office/officeart/2005/8/layout/vProcess5"/>
    <dgm:cxn modelId="{D2A20C10-8F2F-4FAF-8615-E36564355CAE}" type="presParOf" srcId="{90E885FD-6EA5-B341-AB96-65BFCFA9E456}" destId="{0A3814B2-4E0D-2C4D-8AE7-53A6F923CCD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7E25BD-AC99-6047-9120-87465B2B6F6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19CF716-E42C-E54E-9706-904994E698B0}">
      <dgm:prSet custT="1"/>
      <dgm:spPr/>
      <dgm:t>
        <a:bodyPr/>
        <a:lstStyle/>
        <a:p>
          <a:pPr algn="l" rtl="0"/>
          <a:r>
            <a:rPr lang="en-US" sz="2800" b="1" i="0" baseline="0" dirty="0">
              <a:solidFill>
                <a:schemeClr val="bg1"/>
              </a:solidFill>
              <a:latin typeface="Arial" charset="0"/>
              <a:ea typeface="Arial" charset="0"/>
              <a:cs typeface="Arial" charset="0"/>
            </a:rPr>
            <a:t>“Be careful”</a:t>
          </a:r>
          <a:endParaRPr lang="en-US" sz="2800" dirty="0">
            <a:solidFill>
              <a:schemeClr val="bg1"/>
            </a:solidFill>
            <a:latin typeface="Arial" charset="0"/>
            <a:ea typeface="Arial" charset="0"/>
            <a:cs typeface="Arial" charset="0"/>
          </a:endParaRPr>
        </a:p>
      </dgm:t>
    </dgm:pt>
    <dgm:pt modelId="{6852B0A2-A9D7-BD4F-998F-2EBB32E9A79C}" type="parTrans" cxnId="{76E74E92-1378-9644-B245-1BE0988AA192}">
      <dgm:prSet/>
      <dgm:spPr/>
      <dgm:t>
        <a:bodyPr/>
        <a:lstStyle/>
        <a:p>
          <a:endParaRPr lang="en-US" sz="2600">
            <a:solidFill>
              <a:schemeClr val="bg1"/>
            </a:solidFill>
          </a:endParaRPr>
        </a:p>
      </dgm:t>
    </dgm:pt>
    <dgm:pt modelId="{CA558E18-CFEC-4446-940A-9E509501CB20}" type="sibTrans" cxnId="{76E74E92-1378-9644-B245-1BE0988AA192}">
      <dgm:prSet/>
      <dgm:spPr/>
      <dgm:t>
        <a:bodyPr/>
        <a:lstStyle/>
        <a:p>
          <a:endParaRPr lang="en-US" sz="2600">
            <a:solidFill>
              <a:schemeClr val="bg1"/>
            </a:solidFill>
          </a:endParaRPr>
        </a:p>
      </dgm:t>
    </dgm:pt>
    <dgm:pt modelId="{0078FD94-EEE8-D54E-84B6-6E066665BA34}">
      <dgm:prSet custT="1"/>
      <dgm:spPr/>
      <dgm:t>
        <a:bodyPr/>
        <a:lstStyle/>
        <a:p>
          <a:pPr algn="l" rtl="0"/>
          <a:r>
            <a:rPr lang="en-US" sz="2800" b="1" i="0" baseline="0" dirty="0">
              <a:solidFill>
                <a:schemeClr val="bg1"/>
              </a:solidFill>
              <a:latin typeface="Arial" charset="0"/>
              <a:ea typeface="Arial" charset="0"/>
              <a:cs typeface="Arial" charset="0"/>
            </a:rPr>
            <a:t>“Watch out for each other”</a:t>
          </a:r>
          <a:endParaRPr lang="en-US" sz="2800" dirty="0">
            <a:solidFill>
              <a:schemeClr val="bg1"/>
            </a:solidFill>
            <a:latin typeface="Arial" charset="0"/>
            <a:ea typeface="Arial" charset="0"/>
            <a:cs typeface="Arial" charset="0"/>
          </a:endParaRPr>
        </a:p>
      </dgm:t>
    </dgm:pt>
    <dgm:pt modelId="{F86A4316-62BF-484C-9A71-0CE512A22E5B}" type="sibTrans" cxnId="{E35C9388-B847-4840-A459-E2B17DB8E220}">
      <dgm:prSet/>
      <dgm:spPr/>
      <dgm:t>
        <a:bodyPr/>
        <a:lstStyle/>
        <a:p>
          <a:endParaRPr lang="en-US" sz="2600">
            <a:solidFill>
              <a:schemeClr val="bg1"/>
            </a:solidFill>
          </a:endParaRPr>
        </a:p>
      </dgm:t>
    </dgm:pt>
    <dgm:pt modelId="{B1B6F4FC-B368-AE41-888F-36EA0D8305B2}" type="parTrans" cxnId="{E35C9388-B847-4840-A459-E2B17DB8E220}">
      <dgm:prSet/>
      <dgm:spPr/>
      <dgm:t>
        <a:bodyPr/>
        <a:lstStyle/>
        <a:p>
          <a:endParaRPr lang="en-US" sz="2600">
            <a:solidFill>
              <a:schemeClr val="bg1"/>
            </a:solidFill>
          </a:endParaRPr>
        </a:p>
      </dgm:t>
    </dgm:pt>
    <dgm:pt modelId="{7975BA1A-F7AE-A14A-9D50-07EA33124333}">
      <dgm:prSet custT="1"/>
      <dgm:spPr/>
      <dgm:t>
        <a:bodyPr/>
        <a:lstStyle/>
        <a:p>
          <a:pPr algn="l" rtl="0"/>
          <a:r>
            <a:rPr lang="en-US" sz="2800" b="1" i="0" baseline="0" dirty="0">
              <a:solidFill>
                <a:schemeClr val="bg1"/>
              </a:solidFill>
              <a:latin typeface="Arial" charset="0"/>
              <a:ea typeface="Arial" charset="0"/>
              <a:cs typeface="Arial" charset="0"/>
            </a:rPr>
            <a:t>“Lift properly”</a:t>
          </a:r>
          <a:endParaRPr lang="en-US" sz="2800" dirty="0">
            <a:solidFill>
              <a:schemeClr val="bg1"/>
            </a:solidFill>
            <a:latin typeface="Arial" charset="0"/>
            <a:ea typeface="Arial" charset="0"/>
            <a:cs typeface="Arial" charset="0"/>
          </a:endParaRPr>
        </a:p>
      </dgm:t>
    </dgm:pt>
    <dgm:pt modelId="{AC6B8262-B5FB-2440-AD58-CA3023457614}" type="parTrans" cxnId="{AC18DFCB-FC7C-8A4B-9FD8-DA6B64171498}">
      <dgm:prSet/>
      <dgm:spPr/>
      <dgm:t>
        <a:bodyPr/>
        <a:lstStyle/>
        <a:p>
          <a:endParaRPr lang="en-US" sz="2600">
            <a:solidFill>
              <a:schemeClr val="bg1"/>
            </a:solidFill>
          </a:endParaRPr>
        </a:p>
      </dgm:t>
    </dgm:pt>
    <dgm:pt modelId="{B8B02D65-34CA-774A-99D6-4C549254A241}" type="sibTrans" cxnId="{AC18DFCB-FC7C-8A4B-9FD8-DA6B64171498}">
      <dgm:prSet/>
      <dgm:spPr/>
      <dgm:t>
        <a:bodyPr/>
        <a:lstStyle/>
        <a:p>
          <a:endParaRPr lang="en-US" sz="2600">
            <a:solidFill>
              <a:schemeClr val="bg1"/>
            </a:solidFill>
          </a:endParaRPr>
        </a:p>
      </dgm:t>
    </dgm:pt>
    <dgm:pt modelId="{C9CD9EA7-75AD-E048-864B-53EE283973D8}">
      <dgm:prSet custT="1"/>
      <dgm:spPr/>
      <dgm:t>
        <a:bodyPr/>
        <a:lstStyle/>
        <a:p>
          <a:pPr algn="l" rtl="0"/>
          <a:r>
            <a:rPr lang="en-US" sz="2800" b="1" i="0" baseline="0" dirty="0">
              <a:solidFill>
                <a:schemeClr val="bg1"/>
              </a:solidFill>
              <a:latin typeface="Arial" charset="0"/>
              <a:ea typeface="Arial" charset="0"/>
              <a:cs typeface="Arial" charset="0"/>
            </a:rPr>
            <a:t>“Speak up when something is not safe”</a:t>
          </a:r>
          <a:endParaRPr lang="en-US" sz="2800" dirty="0">
            <a:solidFill>
              <a:schemeClr val="bg1"/>
            </a:solidFill>
            <a:latin typeface="Arial" charset="0"/>
            <a:ea typeface="Arial" charset="0"/>
            <a:cs typeface="Arial" charset="0"/>
          </a:endParaRPr>
        </a:p>
      </dgm:t>
      <dgm:extLst>
        <a:ext uri="{E40237B7-FDA0-4F09-8148-C483321AD2D9}">
          <dgm14:cNvPr xmlns:dgm14="http://schemas.microsoft.com/office/drawing/2010/diagram" id="0" name="" title="Smart Art graphic that shows a list"/>
        </a:ext>
      </dgm:extLst>
    </dgm:pt>
    <dgm:pt modelId="{017D3E8D-18F4-E54E-ADA5-38C8709110B7}" type="parTrans" cxnId="{60B6BB6B-DCD9-0847-8C2C-38711C28E7AB}">
      <dgm:prSet/>
      <dgm:spPr/>
      <dgm:t>
        <a:bodyPr/>
        <a:lstStyle/>
        <a:p>
          <a:endParaRPr lang="en-US">
            <a:solidFill>
              <a:schemeClr val="bg1"/>
            </a:solidFill>
          </a:endParaRPr>
        </a:p>
      </dgm:t>
    </dgm:pt>
    <dgm:pt modelId="{A9059E27-3A12-6341-A6E2-38FCB47D9941}" type="sibTrans" cxnId="{60B6BB6B-DCD9-0847-8C2C-38711C28E7AB}">
      <dgm:prSet/>
      <dgm:spPr/>
      <dgm:t>
        <a:bodyPr/>
        <a:lstStyle/>
        <a:p>
          <a:endParaRPr lang="en-US">
            <a:solidFill>
              <a:schemeClr val="bg1"/>
            </a:solidFill>
          </a:endParaRPr>
        </a:p>
      </dgm:t>
    </dgm:pt>
    <dgm:pt modelId="{10BA6F85-F7AC-8641-990C-AC75BBAD6669}">
      <dgm:prSet custT="1"/>
      <dgm:spPr/>
      <dgm:t>
        <a:bodyPr/>
        <a:lstStyle/>
        <a:p>
          <a:pPr algn="l" rtl="0"/>
          <a:r>
            <a:rPr lang="en-US" sz="2800" b="1" i="0" baseline="0" dirty="0">
              <a:solidFill>
                <a:schemeClr val="bg1"/>
              </a:solidFill>
              <a:latin typeface="Arial" charset="0"/>
              <a:ea typeface="Arial" charset="0"/>
              <a:cs typeface="Arial" charset="0"/>
            </a:rPr>
            <a:t>“We have a work stoppage rule for everyone”</a:t>
          </a:r>
          <a:endParaRPr lang="en-US" sz="2800" dirty="0">
            <a:solidFill>
              <a:schemeClr val="bg1"/>
            </a:solidFill>
            <a:latin typeface="Arial" charset="0"/>
            <a:ea typeface="Arial" charset="0"/>
            <a:cs typeface="Arial" charset="0"/>
          </a:endParaRPr>
        </a:p>
      </dgm:t>
    </dgm:pt>
    <dgm:pt modelId="{0BB80FBA-8A7A-FF48-87B3-8682B8D6CAF4}" type="parTrans" cxnId="{71EB893F-457E-0245-B91F-7783CC745BB9}">
      <dgm:prSet/>
      <dgm:spPr/>
      <dgm:t>
        <a:bodyPr/>
        <a:lstStyle/>
        <a:p>
          <a:endParaRPr lang="en-US">
            <a:solidFill>
              <a:schemeClr val="bg1"/>
            </a:solidFill>
          </a:endParaRPr>
        </a:p>
      </dgm:t>
    </dgm:pt>
    <dgm:pt modelId="{B94488A7-5410-FF43-ACF5-7CD409429D58}" type="sibTrans" cxnId="{71EB893F-457E-0245-B91F-7783CC745BB9}">
      <dgm:prSet/>
      <dgm:spPr/>
      <dgm:t>
        <a:bodyPr/>
        <a:lstStyle/>
        <a:p>
          <a:endParaRPr lang="en-US">
            <a:solidFill>
              <a:schemeClr val="bg1"/>
            </a:solidFill>
          </a:endParaRPr>
        </a:p>
      </dgm:t>
    </dgm:pt>
    <dgm:pt modelId="{7FFD9849-D8C0-F344-A32A-A2D1E10E904A}" type="pres">
      <dgm:prSet presAssocID="{BE7E25BD-AC99-6047-9120-87465B2B6F62}" presName="vert0" presStyleCnt="0">
        <dgm:presLayoutVars>
          <dgm:dir/>
          <dgm:animOne val="branch"/>
          <dgm:animLvl val="lvl"/>
        </dgm:presLayoutVars>
      </dgm:prSet>
      <dgm:spPr/>
      <dgm:t>
        <a:bodyPr/>
        <a:lstStyle/>
        <a:p>
          <a:endParaRPr lang="en-US"/>
        </a:p>
      </dgm:t>
    </dgm:pt>
    <dgm:pt modelId="{4AF1D270-1629-7346-9243-48DE9997FC6B}" type="pres">
      <dgm:prSet presAssocID="{F19CF716-E42C-E54E-9706-904994E698B0}" presName="thickLine" presStyleLbl="alignNode1" presStyleIdx="0" presStyleCnt="5"/>
      <dgm:spPr/>
    </dgm:pt>
    <dgm:pt modelId="{8D47E84E-B1AD-6748-8E0A-3812D8F8DB9A}" type="pres">
      <dgm:prSet presAssocID="{F19CF716-E42C-E54E-9706-904994E698B0}" presName="horz1" presStyleCnt="0"/>
      <dgm:spPr/>
    </dgm:pt>
    <dgm:pt modelId="{594AAE59-C996-404D-8A27-A69DF6C12A08}" type="pres">
      <dgm:prSet presAssocID="{F19CF716-E42C-E54E-9706-904994E698B0}" presName="tx1" presStyleLbl="revTx" presStyleIdx="0" presStyleCnt="5"/>
      <dgm:spPr/>
      <dgm:t>
        <a:bodyPr/>
        <a:lstStyle/>
        <a:p>
          <a:endParaRPr lang="en-US"/>
        </a:p>
      </dgm:t>
    </dgm:pt>
    <dgm:pt modelId="{27463F31-FE47-DD43-9B91-EE35E62DBA8E}" type="pres">
      <dgm:prSet presAssocID="{F19CF716-E42C-E54E-9706-904994E698B0}" presName="vert1" presStyleCnt="0"/>
      <dgm:spPr/>
    </dgm:pt>
    <dgm:pt modelId="{036F00E0-860F-FD4C-BCB8-A25B658C8739}" type="pres">
      <dgm:prSet presAssocID="{7975BA1A-F7AE-A14A-9D50-07EA33124333}" presName="thickLine" presStyleLbl="alignNode1" presStyleIdx="1" presStyleCnt="5"/>
      <dgm:spPr/>
    </dgm:pt>
    <dgm:pt modelId="{89CCE83B-3E4E-FE43-A1C9-BF4EF26C9AB3}" type="pres">
      <dgm:prSet presAssocID="{7975BA1A-F7AE-A14A-9D50-07EA33124333}" presName="horz1" presStyleCnt="0"/>
      <dgm:spPr/>
    </dgm:pt>
    <dgm:pt modelId="{4D0462A9-30F2-6A40-9491-76B3F198CAA9}" type="pres">
      <dgm:prSet presAssocID="{7975BA1A-F7AE-A14A-9D50-07EA33124333}" presName="tx1" presStyleLbl="revTx" presStyleIdx="1" presStyleCnt="5"/>
      <dgm:spPr/>
      <dgm:t>
        <a:bodyPr/>
        <a:lstStyle/>
        <a:p>
          <a:endParaRPr lang="en-US"/>
        </a:p>
      </dgm:t>
    </dgm:pt>
    <dgm:pt modelId="{A1CE26E6-7D73-E040-90E1-ADAC5C663C3D}" type="pres">
      <dgm:prSet presAssocID="{7975BA1A-F7AE-A14A-9D50-07EA33124333}" presName="vert1" presStyleCnt="0"/>
      <dgm:spPr/>
    </dgm:pt>
    <dgm:pt modelId="{AE916BD2-0814-F445-888A-51599DE301EA}" type="pres">
      <dgm:prSet presAssocID="{C9CD9EA7-75AD-E048-864B-53EE283973D8}" presName="thickLine" presStyleLbl="alignNode1" presStyleIdx="2" presStyleCnt="5"/>
      <dgm:spPr/>
    </dgm:pt>
    <dgm:pt modelId="{9B8F10CB-AE82-874D-929F-4596EF50BB3E}" type="pres">
      <dgm:prSet presAssocID="{C9CD9EA7-75AD-E048-864B-53EE283973D8}" presName="horz1" presStyleCnt="0"/>
      <dgm:spPr/>
    </dgm:pt>
    <dgm:pt modelId="{5DD64706-E1BC-9543-A7B6-4DBC066A9F6F}" type="pres">
      <dgm:prSet presAssocID="{C9CD9EA7-75AD-E048-864B-53EE283973D8}" presName="tx1" presStyleLbl="revTx" presStyleIdx="2" presStyleCnt="5"/>
      <dgm:spPr/>
      <dgm:t>
        <a:bodyPr/>
        <a:lstStyle/>
        <a:p>
          <a:endParaRPr lang="en-US"/>
        </a:p>
      </dgm:t>
    </dgm:pt>
    <dgm:pt modelId="{A7F57DA3-14C9-AD40-BC08-654220F84A51}" type="pres">
      <dgm:prSet presAssocID="{C9CD9EA7-75AD-E048-864B-53EE283973D8}" presName="vert1" presStyleCnt="0"/>
      <dgm:spPr/>
    </dgm:pt>
    <dgm:pt modelId="{D3763C1A-6AE8-1141-ACEB-F48D7CEDF87F}" type="pres">
      <dgm:prSet presAssocID="{10BA6F85-F7AC-8641-990C-AC75BBAD6669}" presName="thickLine" presStyleLbl="alignNode1" presStyleIdx="3" presStyleCnt="5"/>
      <dgm:spPr/>
    </dgm:pt>
    <dgm:pt modelId="{18D67AF0-10C9-0842-89B9-7FD753F2DADD}" type="pres">
      <dgm:prSet presAssocID="{10BA6F85-F7AC-8641-990C-AC75BBAD6669}" presName="horz1" presStyleCnt="0"/>
      <dgm:spPr/>
    </dgm:pt>
    <dgm:pt modelId="{A5FC1385-2747-724F-B27C-015DC79E4601}" type="pres">
      <dgm:prSet presAssocID="{10BA6F85-F7AC-8641-990C-AC75BBAD6669}" presName="tx1" presStyleLbl="revTx" presStyleIdx="3" presStyleCnt="5"/>
      <dgm:spPr/>
      <dgm:t>
        <a:bodyPr/>
        <a:lstStyle/>
        <a:p>
          <a:endParaRPr lang="en-US"/>
        </a:p>
      </dgm:t>
    </dgm:pt>
    <dgm:pt modelId="{994D29B8-AFE7-E741-8923-058C472FB0B8}" type="pres">
      <dgm:prSet presAssocID="{10BA6F85-F7AC-8641-990C-AC75BBAD6669}" presName="vert1" presStyleCnt="0"/>
      <dgm:spPr/>
    </dgm:pt>
    <dgm:pt modelId="{F408F209-E10C-0F40-BACE-A2A753F6FA5D}" type="pres">
      <dgm:prSet presAssocID="{0078FD94-EEE8-D54E-84B6-6E066665BA34}" presName="thickLine" presStyleLbl="alignNode1" presStyleIdx="4" presStyleCnt="5"/>
      <dgm:spPr/>
    </dgm:pt>
    <dgm:pt modelId="{E2C622F0-F693-A141-BE0C-DB7C024B9F39}" type="pres">
      <dgm:prSet presAssocID="{0078FD94-EEE8-D54E-84B6-6E066665BA34}" presName="horz1" presStyleCnt="0"/>
      <dgm:spPr/>
    </dgm:pt>
    <dgm:pt modelId="{BB2CD292-C749-F045-85E4-807596F1E51F}" type="pres">
      <dgm:prSet presAssocID="{0078FD94-EEE8-D54E-84B6-6E066665BA34}" presName="tx1" presStyleLbl="revTx" presStyleIdx="4" presStyleCnt="5" custScaleY="67571"/>
      <dgm:spPr/>
      <dgm:t>
        <a:bodyPr/>
        <a:lstStyle/>
        <a:p>
          <a:endParaRPr lang="en-US"/>
        </a:p>
      </dgm:t>
    </dgm:pt>
    <dgm:pt modelId="{D39DE2BA-5F18-CF47-B99B-9E91317E6257}" type="pres">
      <dgm:prSet presAssocID="{0078FD94-EEE8-D54E-84B6-6E066665BA34}" presName="vert1" presStyleCnt="0"/>
      <dgm:spPr/>
    </dgm:pt>
  </dgm:ptLst>
  <dgm:cxnLst>
    <dgm:cxn modelId="{7F798028-AFCA-46D5-AB81-0173353C05DA}" type="presOf" srcId="{F19CF716-E42C-E54E-9706-904994E698B0}" destId="{594AAE59-C996-404D-8A27-A69DF6C12A08}" srcOrd="0" destOrd="0" presId="urn:microsoft.com/office/officeart/2008/layout/LinedList"/>
    <dgm:cxn modelId="{488BBCAD-69DC-4339-9D97-250115B6C486}" type="presOf" srcId="{C9CD9EA7-75AD-E048-864B-53EE283973D8}" destId="{5DD64706-E1BC-9543-A7B6-4DBC066A9F6F}" srcOrd="0" destOrd="0" presId="urn:microsoft.com/office/officeart/2008/layout/LinedList"/>
    <dgm:cxn modelId="{76E74E92-1378-9644-B245-1BE0988AA192}" srcId="{BE7E25BD-AC99-6047-9120-87465B2B6F62}" destId="{F19CF716-E42C-E54E-9706-904994E698B0}" srcOrd="0" destOrd="0" parTransId="{6852B0A2-A9D7-BD4F-998F-2EBB32E9A79C}" sibTransId="{CA558E18-CFEC-4446-940A-9E509501CB20}"/>
    <dgm:cxn modelId="{597AE930-93D3-4EEC-8619-2B4A43E9D082}" type="presOf" srcId="{10BA6F85-F7AC-8641-990C-AC75BBAD6669}" destId="{A5FC1385-2747-724F-B27C-015DC79E4601}" srcOrd="0" destOrd="0" presId="urn:microsoft.com/office/officeart/2008/layout/LinedList"/>
    <dgm:cxn modelId="{71EB893F-457E-0245-B91F-7783CC745BB9}" srcId="{BE7E25BD-AC99-6047-9120-87465B2B6F62}" destId="{10BA6F85-F7AC-8641-990C-AC75BBAD6669}" srcOrd="3" destOrd="0" parTransId="{0BB80FBA-8A7A-FF48-87B3-8682B8D6CAF4}" sibTransId="{B94488A7-5410-FF43-ACF5-7CD409429D58}"/>
    <dgm:cxn modelId="{AC18DFCB-FC7C-8A4B-9FD8-DA6B64171498}" srcId="{BE7E25BD-AC99-6047-9120-87465B2B6F62}" destId="{7975BA1A-F7AE-A14A-9D50-07EA33124333}" srcOrd="1" destOrd="0" parTransId="{AC6B8262-B5FB-2440-AD58-CA3023457614}" sibTransId="{B8B02D65-34CA-774A-99D6-4C549254A241}"/>
    <dgm:cxn modelId="{E35C9388-B847-4840-A459-E2B17DB8E220}" srcId="{BE7E25BD-AC99-6047-9120-87465B2B6F62}" destId="{0078FD94-EEE8-D54E-84B6-6E066665BA34}" srcOrd="4" destOrd="0" parTransId="{B1B6F4FC-B368-AE41-888F-36EA0D8305B2}" sibTransId="{F86A4316-62BF-484C-9A71-0CE512A22E5B}"/>
    <dgm:cxn modelId="{DC90EB5D-87FD-474D-9C7E-B188EA5C8620}" type="presOf" srcId="{7975BA1A-F7AE-A14A-9D50-07EA33124333}" destId="{4D0462A9-30F2-6A40-9491-76B3F198CAA9}" srcOrd="0" destOrd="0" presId="urn:microsoft.com/office/officeart/2008/layout/LinedList"/>
    <dgm:cxn modelId="{60B6BB6B-DCD9-0847-8C2C-38711C28E7AB}" srcId="{BE7E25BD-AC99-6047-9120-87465B2B6F62}" destId="{C9CD9EA7-75AD-E048-864B-53EE283973D8}" srcOrd="2" destOrd="0" parTransId="{017D3E8D-18F4-E54E-ADA5-38C8709110B7}" sibTransId="{A9059E27-3A12-6341-A6E2-38FCB47D9941}"/>
    <dgm:cxn modelId="{7A36ED29-560F-464D-A0C5-9352486EA694}" type="presOf" srcId="{0078FD94-EEE8-D54E-84B6-6E066665BA34}" destId="{BB2CD292-C749-F045-85E4-807596F1E51F}" srcOrd="0" destOrd="0" presId="urn:microsoft.com/office/officeart/2008/layout/LinedList"/>
    <dgm:cxn modelId="{7DC93B3D-88B1-41B7-809E-54FBA50C0615}" type="presOf" srcId="{BE7E25BD-AC99-6047-9120-87465B2B6F62}" destId="{7FFD9849-D8C0-F344-A32A-A2D1E10E904A}" srcOrd="0" destOrd="0" presId="urn:microsoft.com/office/officeart/2008/layout/LinedList"/>
    <dgm:cxn modelId="{42FB77D4-A5A4-435E-87CF-A91DAC15B035}" type="presParOf" srcId="{7FFD9849-D8C0-F344-A32A-A2D1E10E904A}" destId="{4AF1D270-1629-7346-9243-48DE9997FC6B}" srcOrd="0" destOrd="0" presId="urn:microsoft.com/office/officeart/2008/layout/LinedList"/>
    <dgm:cxn modelId="{47DCF8FF-4C0E-487F-9CE7-DD2BF838E384}" type="presParOf" srcId="{7FFD9849-D8C0-F344-A32A-A2D1E10E904A}" destId="{8D47E84E-B1AD-6748-8E0A-3812D8F8DB9A}" srcOrd="1" destOrd="0" presId="urn:microsoft.com/office/officeart/2008/layout/LinedList"/>
    <dgm:cxn modelId="{E53FBAE6-53BB-47DC-82F8-0A2F9FF3B606}" type="presParOf" srcId="{8D47E84E-B1AD-6748-8E0A-3812D8F8DB9A}" destId="{594AAE59-C996-404D-8A27-A69DF6C12A08}" srcOrd="0" destOrd="0" presId="urn:microsoft.com/office/officeart/2008/layout/LinedList"/>
    <dgm:cxn modelId="{68FAD64F-C518-48CD-8E52-863BB50C632A}" type="presParOf" srcId="{8D47E84E-B1AD-6748-8E0A-3812D8F8DB9A}" destId="{27463F31-FE47-DD43-9B91-EE35E62DBA8E}" srcOrd="1" destOrd="0" presId="urn:microsoft.com/office/officeart/2008/layout/LinedList"/>
    <dgm:cxn modelId="{42BFB755-51FB-4667-A38D-C22CEBBF8337}" type="presParOf" srcId="{7FFD9849-D8C0-F344-A32A-A2D1E10E904A}" destId="{036F00E0-860F-FD4C-BCB8-A25B658C8739}" srcOrd="2" destOrd="0" presId="urn:microsoft.com/office/officeart/2008/layout/LinedList"/>
    <dgm:cxn modelId="{3CF8FE41-26C3-4FF4-9AF6-5E4EF0389AB9}" type="presParOf" srcId="{7FFD9849-D8C0-F344-A32A-A2D1E10E904A}" destId="{89CCE83B-3E4E-FE43-A1C9-BF4EF26C9AB3}" srcOrd="3" destOrd="0" presId="urn:microsoft.com/office/officeart/2008/layout/LinedList"/>
    <dgm:cxn modelId="{BEBA22F3-E4E9-4045-85FD-C0BBE30D4743}" type="presParOf" srcId="{89CCE83B-3E4E-FE43-A1C9-BF4EF26C9AB3}" destId="{4D0462A9-30F2-6A40-9491-76B3F198CAA9}" srcOrd="0" destOrd="0" presId="urn:microsoft.com/office/officeart/2008/layout/LinedList"/>
    <dgm:cxn modelId="{C6A86E9A-5880-4D03-AC58-257C4D189F66}" type="presParOf" srcId="{89CCE83B-3E4E-FE43-A1C9-BF4EF26C9AB3}" destId="{A1CE26E6-7D73-E040-90E1-ADAC5C663C3D}" srcOrd="1" destOrd="0" presId="urn:microsoft.com/office/officeart/2008/layout/LinedList"/>
    <dgm:cxn modelId="{CC5C5BF6-72D8-4A38-AB45-22CD99FD85A6}" type="presParOf" srcId="{7FFD9849-D8C0-F344-A32A-A2D1E10E904A}" destId="{AE916BD2-0814-F445-888A-51599DE301EA}" srcOrd="4" destOrd="0" presId="urn:microsoft.com/office/officeart/2008/layout/LinedList"/>
    <dgm:cxn modelId="{4FFE54CF-EBB3-456C-845E-6F4039DDE191}" type="presParOf" srcId="{7FFD9849-D8C0-F344-A32A-A2D1E10E904A}" destId="{9B8F10CB-AE82-874D-929F-4596EF50BB3E}" srcOrd="5" destOrd="0" presId="urn:microsoft.com/office/officeart/2008/layout/LinedList"/>
    <dgm:cxn modelId="{E8DA5E97-A398-4002-AAD3-F228D6C7511D}" type="presParOf" srcId="{9B8F10CB-AE82-874D-929F-4596EF50BB3E}" destId="{5DD64706-E1BC-9543-A7B6-4DBC066A9F6F}" srcOrd="0" destOrd="0" presId="urn:microsoft.com/office/officeart/2008/layout/LinedList"/>
    <dgm:cxn modelId="{B1EB5C62-B1F4-4D7B-B066-AAD9FE7C8A03}" type="presParOf" srcId="{9B8F10CB-AE82-874D-929F-4596EF50BB3E}" destId="{A7F57DA3-14C9-AD40-BC08-654220F84A51}" srcOrd="1" destOrd="0" presId="urn:microsoft.com/office/officeart/2008/layout/LinedList"/>
    <dgm:cxn modelId="{96A0506B-9E0D-48C3-A3F9-FDC179A84DDC}" type="presParOf" srcId="{7FFD9849-D8C0-F344-A32A-A2D1E10E904A}" destId="{D3763C1A-6AE8-1141-ACEB-F48D7CEDF87F}" srcOrd="6" destOrd="0" presId="urn:microsoft.com/office/officeart/2008/layout/LinedList"/>
    <dgm:cxn modelId="{9E7DE5F2-20A0-4AEF-97ED-6928C87C53C0}" type="presParOf" srcId="{7FFD9849-D8C0-F344-A32A-A2D1E10E904A}" destId="{18D67AF0-10C9-0842-89B9-7FD753F2DADD}" srcOrd="7" destOrd="0" presId="urn:microsoft.com/office/officeart/2008/layout/LinedList"/>
    <dgm:cxn modelId="{7858238F-9A86-4199-968C-BDF9D49E7FE6}" type="presParOf" srcId="{18D67AF0-10C9-0842-89B9-7FD753F2DADD}" destId="{A5FC1385-2747-724F-B27C-015DC79E4601}" srcOrd="0" destOrd="0" presId="urn:microsoft.com/office/officeart/2008/layout/LinedList"/>
    <dgm:cxn modelId="{37B48FCA-78C8-4B30-B4F3-8707DA6D315D}" type="presParOf" srcId="{18D67AF0-10C9-0842-89B9-7FD753F2DADD}" destId="{994D29B8-AFE7-E741-8923-058C472FB0B8}" srcOrd="1" destOrd="0" presId="urn:microsoft.com/office/officeart/2008/layout/LinedList"/>
    <dgm:cxn modelId="{E209775F-DE43-44A4-998C-EDE444A6D95F}" type="presParOf" srcId="{7FFD9849-D8C0-F344-A32A-A2D1E10E904A}" destId="{F408F209-E10C-0F40-BACE-A2A753F6FA5D}" srcOrd="8" destOrd="0" presId="urn:microsoft.com/office/officeart/2008/layout/LinedList"/>
    <dgm:cxn modelId="{8959731C-D658-4AAE-9334-03012ACDDCD1}" type="presParOf" srcId="{7FFD9849-D8C0-F344-A32A-A2D1E10E904A}" destId="{E2C622F0-F693-A141-BE0C-DB7C024B9F39}" srcOrd="9" destOrd="0" presId="urn:microsoft.com/office/officeart/2008/layout/LinedList"/>
    <dgm:cxn modelId="{D606F9E6-28A3-4024-B5AA-988122AC2A69}" type="presParOf" srcId="{E2C622F0-F693-A141-BE0C-DB7C024B9F39}" destId="{BB2CD292-C749-F045-85E4-807596F1E51F}" srcOrd="0" destOrd="0" presId="urn:microsoft.com/office/officeart/2008/layout/LinedList"/>
    <dgm:cxn modelId="{74626C5D-2DD1-4AF6-9CFB-BEAC84997E0F}" type="presParOf" srcId="{E2C622F0-F693-A141-BE0C-DB7C024B9F39}" destId="{D39DE2BA-5F18-CF47-B99B-9E91317E62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7E25BD-AC99-6047-9120-87465B2B6F62}"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AB8C638D-616B-724E-B238-FEB89EE1D173}">
      <dgm:prSet custT="1"/>
      <dgm:spPr/>
      <dgm:t>
        <a:bodyPr/>
        <a:lstStyle/>
        <a:p>
          <a:r>
            <a:rPr lang="en-US" sz="3200" b="1" i="0" dirty="0">
              <a:solidFill>
                <a:schemeClr val="tx1"/>
              </a:solidFill>
              <a:latin typeface="Arial" charset="0"/>
              <a:ea typeface="Arial" charset="0"/>
              <a:cs typeface="Arial" charset="0"/>
            </a:rPr>
            <a:t>Give clear instructions.</a:t>
          </a:r>
        </a:p>
      </dgm:t>
    </dgm:pt>
    <dgm:pt modelId="{58403828-2DF9-8F43-9DEF-D42F69027C97}" type="parTrans" cxnId="{8194A1C8-835B-9C42-A0AE-97CED44C93FF}">
      <dgm:prSet/>
      <dgm:spPr/>
      <dgm:t>
        <a:bodyPr/>
        <a:lstStyle/>
        <a:p>
          <a:endParaRPr lang="en-US"/>
        </a:p>
      </dgm:t>
    </dgm:pt>
    <dgm:pt modelId="{0B7EBAE1-693A-A346-AC91-3E05663521F7}" type="sibTrans" cxnId="{8194A1C8-835B-9C42-A0AE-97CED44C93FF}">
      <dgm:prSet/>
      <dgm:spPr/>
      <dgm:t>
        <a:bodyPr/>
        <a:lstStyle/>
        <a:p>
          <a:endParaRPr lang="en-US"/>
        </a:p>
      </dgm:t>
    </dgm:pt>
    <dgm:pt modelId="{FBFE8A86-6B76-D646-BEE5-02E87DB13959}">
      <dgm:prSet custT="1"/>
      <dgm:spPr/>
      <dgm:t>
        <a:bodyPr/>
        <a:lstStyle/>
        <a:p>
          <a:r>
            <a:rPr lang="en-US" sz="3200" b="1" i="0" dirty="0">
              <a:solidFill>
                <a:schemeClr val="tx1"/>
              </a:solidFill>
              <a:latin typeface="Arial" charset="0"/>
              <a:ea typeface="Arial" charset="0"/>
              <a:cs typeface="Arial" charset="0"/>
            </a:rPr>
            <a:t>Don’t put the responsibility of safety on workers exclusively.</a:t>
          </a:r>
        </a:p>
      </dgm:t>
    </dgm:pt>
    <dgm:pt modelId="{12B97E7F-A277-304F-A7A3-FFB292B30A21}" type="parTrans" cxnId="{2B359B7A-928B-734F-BDDE-C223C83A6424}">
      <dgm:prSet/>
      <dgm:spPr/>
      <dgm:t>
        <a:bodyPr/>
        <a:lstStyle/>
        <a:p>
          <a:endParaRPr lang="en-US"/>
        </a:p>
      </dgm:t>
    </dgm:pt>
    <dgm:pt modelId="{B8700CD7-7305-314A-AFE8-16FBF1F841FC}" type="sibTrans" cxnId="{2B359B7A-928B-734F-BDDE-C223C83A6424}">
      <dgm:prSet/>
      <dgm:spPr/>
      <dgm:t>
        <a:bodyPr/>
        <a:lstStyle/>
        <a:p>
          <a:endParaRPr lang="en-US"/>
        </a:p>
      </dgm:t>
    </dgm:pt>
    <dgm:pt modelId="{9ED9F24F-550E-3245-BBEA-75029D4ECA7F}">
      <dgm:prSet custT="1"/>
      <dgm:spPr/>
      <dgm:t>
        <a:bodyPr/>
        <a:lstStyle/>
        <a:p>
          <a:r>
            <a:rPr lang="en-US" sz="3200" b="1" i="0" dirty="0">
              <a:solidFill>
                <a:schemeClr val="tx1"/>
              </a:solidFill>
              <a:latin typeface="Arial" charset="0"/>
              <a:ea typeface="Arial" charset="0"/>
              <a:cs typeface="Arial" charset="0"/>
            </a:rPr>
            <a:t>Communicate safety expectations.</a:t>
          </a:r>
        </a:p>
      </dgm:t>
    </dgm:pt>
    <dgm:pt modelId="{1013FDFA-635B-F14C-A133-94E99C99ECA0}" type="parTrans" cxnId="{FC522CED-E2C8-0342-9033-1BB25869024C}">
      <dgm:prSet/>
      <dgm:spPr/>
      <dgm:t>
        <a:bodyPr/>
        <a:lstStyle/>
        <a:p>
          <a:endParaRPr lang="en-US"/>
        </a:p>
      </dgm:t>
    </dgm:pt>
    <dgm:pt modelId="{F8DF69D0-56D5-BF4F-8C5F-CEBAAE42140A}" type="sibTrans" cxnId="{FC522CED-E2C8-0342-9033-1BB25869024C}">
      <dgm:prSet/>
      <dgm:spPr/>
      <dgm:t>
        <a:bodyPr/>
        <a:lstStyle/>
        <a:p>
          <a:endParaRPr lang="en-US"/>
        </a:p>
      </dgm:t>
    </dgm:pt>
    <dgm:pt modelId="{E7D780EF-1828-C34C-AC9E-D9AFB146C30C}" type="pres">
      <dgm:prSet presAssocID="{BE7E25BD-AC99-6047-9120-87465B2B6F62}" presName="linear" presStyleCnt="0">
        <dgm:presLayoutVars>
          <dgm:animLvl val="lvl"/>
          <dgm:resizeHandles val="exact"/>
        </dgm:presLayoutVars>
      </dgm:prSet>
      <dgm:spPr/>
      <dgm:t>
        <a:bodyPr/>
        <a:lstStyle/>
        <a:p>
          <a:endParaRPr lang="en-US"/>
        </a:p>
      </dgm:t>
    </dgm:pt>
    <dgm:pt modelId="{3104505C-EB76-8E40-994D-7403070E675F}" type="pres">
      <dgm:prSet presAssocID="{AB8C638D-616B-724E-B238-FEB89EE1D173}" presName="parentText" presStyleLbl="node1" presStyleIdx="0" presStyleCnt="3">
        <dgm:presLayoutVars>
          <dgm:chMax val="0"/>
          <dgm:bulletEnabled val="1"/>
        </dgm:presLayoutVars>
      </dgm:prSet>
      <dgm:spPr/>
      <dgm:t>
        <a:bodyPr/>
        <a:lstStyle/>
        <a:p>
          <a:endParaRPr lang="en-US"/>
        </a:p>
      </dgm:t>
    </dgm:pt>
    <dgm:pt modelId="{45504AAF-D70A-0A41-BB6D-6630F4D70AF6}" type="pres">
      <dgm:prSet presAssocID="{0B7EBAE1-693A-A346-AC91-3E05663521F7}" presName="spacer" presStyleCnt="0"/>
      <dgm:spPr/>
    </dgm:pt>
    <dgm:pt modelId="{EC1B8D4B-0569-094B-A4B4-52BDF5F82758}" type="pres">
      <dgm:prSet presAssocID="{FBFE8A86-6B76-D646-BEE5-02E87DB13959}" presName="parentText" presStyleLbl="node1" presStyleIdx="1" presStyleCnt="3">
        <dgm:presLayoutVars>
          <dgm:chMax val="0"/>
          <dgm:bulletEnabled val="1"/>
        </dgm:presLayoutVars>
      </dgm:prSet>
      <dgm:spPr/>
      <dgm:t>
        <a:bodyPr/>
        <a:lstStyle/>
        <a:p>
          <a:endParaRPr lang="en-US"/>
        </a:p>
      </dgm:t>
    </dgm:pt>
    <dgm:pt modelId="{43BA6600-FB6D-E34A-AF9F-7D3AFCCEB534}" type="pres">
      <dgm:prSet presAssocID="{B8700CD7-7305-314A-AFE8-16FBF1F841FC}" presName="spacer" presStyleCnt="0"/>
      <dgm:spPr/>
    </dgm:pt>
    <dgm:pt modelId="{0E5ADB47-901F-EE41-8BE7-AC8A21090C4D}" type="pres">
      <dgm:prSet presAssocID="{9ED9F24F-550E-3245-BBEA-75029D4ECA7F}" presName="parentText" presStyleLbl="node1" presStyleIdx="2" presStyleCnt="3">
        <dgm:presLayoutVars>
          <dgm:chMax val="0"/>
          <dgm:bulletEnabled val="1"/>
        </dgm:presLayoutVars>
      </dgm:prSet>
      <dgm:spPr/>
      <dgm:t>
        <a:bodyPr/>
        <a:lstStyle/>
        <a:p>
          <a:endParaRPr lang="en-US"/>
        </a:p>
      </dgm:t>
    </dgm:pt>
  </dgm:ptLst>
  <dgm:cxnLst>
    <dgm:cxn modelId="{FC522CED-E2C8-0342-9033-1BB25869024C}" srcId="{BE7E25BD-AC99-6047-9120-87465B2B6F62}" destId="{9ED9F24F-550E-3245-BBEA-75029D4ECA7F}" srcOrd="2" destOrd="0" parTransId="{1013FDFA-635B-F14C-A133-94E99C99ECA0}" sibTransId="{F8DF69D0-56D5-BF4F-8C5F-CEBAAE42140A}"/>
    <dgm:cxn modelId="{263D4110-5EB5-4339-A584-B6C1C7C52BE0}" type="presOf" srcId="{9ED9F24F-550E-3245-BBEA-75029D4ECA7F}" destId="{0E5ADB47-901F-EE41-8BE7-AC8A21090C4D}" srcOrd="0" destOrd="0" presId="urn:microsoft.com/office/officeart/2005/8/layout/vList2"/>
    <dgm:cxn modelId="{11E2C1E5-37BE-4977-905E-22D1B71978A5}" type="presOf" srcId="{AB8C638D-616B-724E-B238-FEB89EE1D173}" destId="{3104505C-EB76-8E40-994D-7403070E675F}" srcOrd="0" destOrd="0" presId="urn:microsoft.com/office/officeart/2005/8/layout/vList2"/>
    <dgm:cxn modelId="{6A0A3D23-5702-4BFA-A16A-C845A953F954}" type="presOf" srcId="{BE7E25BD-AC99-6047-9120-87465B2B6F62}" destId="{E7D780EF-1828-C34C-AC9E-D9AFB146C30C}" srcOrd="0" destOrd="0" presId="urn:microsoft.com/office/officeart/2005/8/layout/vList2"/>
    <dgm:cxn modelId="{ACE5165F-010C-4A11-8AD7-9473AEA5670E}" type="presOf" srcId="{FBFE8A86-6B76-D646-BEE5-02E87DB13959}" destId="{EC1B8D4B-0569-094B-A4B4-52BDF5F82758}" srcOrd="0" destOrd="0" presId="urn:microsoft.com/office/officeart/2005/8/layout/vList2"/>
    <dgm:cxn modelId="{8194A1C8-835B-9C42-A0AE-97CED44C93FF}" srcId="{BE7E25BD-AC99-6047-9120-87465B2B6F62}" destId="{AB8C638D-616B-724E-B238-FEB89EE1D173}" srcOrd="0" destOrd="0" parTransId="{58403828-2DF9-8F43-9DEF-D42F69027C97}" sibTransId="{0B7EBAE1-693A-A346-AC91-3E05663521F7}"/>
    <dgm:cxn modelId="{2B359B7A-928B-734F-BDDE-C223C83A6424}" srcId="{BE7E25BD-AC99-6047-9120-87465B2B6F62}" destId="{FBFE8A86-6B76-D646-BEE5-02E87DB13959}" srcOrd="1" destOrd="0" parTransId="{12B97E7F-A277-304F-A7A3-FFB292B30A21}" sibTransId="{B8700CD7-7305-314A-AFE8-16FBF1F841FC}"/>
    <dgm:cxn modelId="{B57B47FF-C467-456E-92F5-4BA1DB831ADC}" type="presParOf" srcId="{E7D780EF-1828-C34C-AC9E-D9AFB146C30C}" destId="{3104505C-EB76-8E40-994D-7403070E675F}" srcOrd="0" destOrd="0" presId="urn:microsoft.com/office/officeart/2005/8/layout/vList2"/>
    <dgm:cxn modelId="{B5E3D485-F67A-4A39-8F90-FFC97C0D7EF5}" type="presParOf" srcId="{E7D780EF-1828-C34C-AC9E-D9AFB146C30C}" destId="{45504AAF-D70A-0A41-BB6D-6630F4D70AF6}" srcOrd="1" destOrd="0" presId="urn:microsoft.com/office/officeart/2005/8/layout/vList2"/>
    <dgm:cxn modelId="{ACA7B574-A3E4-482D-AF72-440CCB179FCB}" type="presParOf" srcId="{E7D780EF-1828-C34C-AC9E-D9AFB146C30C}" destId="{EC1B8D4B-0569-094B-A4B4-52BDF5F82758}" srcOrd="2" destOrd="0" presId="urn:microsoft.com/office/officeart/2005/8/layout/vList2"/>
    <dgm:cxn modelId="{E680F1B4-34DD-4571-8F9C-21AD55C16D32}" type="presParOf" srcId="{E7D780EF-1828-C34C-AC9E-D9AFB146C30C}" destId="{43BA6600-FB6D-E34A-AF9F-7D3AFCCEB534}" srcOrd="3" destOrd="0" presId="urn:microsoft.com/office/officeart/2005/8/layout/vList2"/>
    <dgm:cxn modelId="{233C3DCA-AAF2-46F1-8EC2-AD434A4BA6C1}" type="presParOf" srcId="{E7D780EF-1828-C34C-AC9E-D9AFB146C30C}" destId="{0E5ADB47-901F-EE41-8BE7-AC8A21090C4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AF6D3-453A-994F-B22D-2C81AC3E4837}" type="doc">
      <dgm:prSet loTypeId="urn:microsoft.com/office/officeart/2005/8/layout/hierarchy3" loCatId="" qsTypeId="urn:microsoft.com/office/officeart/2005/8/quickstyle/simple2" qsCatId="simple" csTypeId="urn:microsoft.com/office/officeart/2005/8/colors/colorful1" csCatId="colorful" phldr="1"/>
      <dgm:spPr/>
      <dgm:t>
        <a:bodyPr/>
        <a:lstStyle/>
        <a:p>
          <a:endParaRPr lang="en-US"/>
        </a:p>
      </dgm:t>
    </dgm:pt>
    <dgm:pt modelId="{8D6AC04D-8026-1046-8B28-77ADC1581C4E}">
      <dgm:prSet custT="1"/>
      <dgm:spPr/>
      <dgm:t>
        <a:bodyPr/>
        <a:lstStyle/>
        <a:p>
          <a:pPr rtl="0"/>
          <a:r>
            <a:rPr lang="en-US" sz="2400" b="1" i="0" baseline="0" dirty="0">
              <a:solidFill>
                <a:schemeClr val="tx1"/>
              </a:solidFill>
            </a:rPr>
            <a:t>1. Identify necessary changes</a:t>
          </a:r>
          <a:endParaRPr lang="en-US" sz="2400" dirty="0">
            <a:solidFill>
              <a:schemeClr val="tx1"/>
            </a:solidFill>
          </a:endParaRPr>
        </a:p>
      </dgm:t>
    </dgm:pt>
    <dgm:pt modelId="{FE83292B-777C-FB47-86DA-77C758B18F54}" type="parTrans" cxnId="{77ED1A37-FB63-6940-AB13-4FA3A555422C}">
      <dgm:prSet/>
      <dgm:spPr/>
      <dgm:t>
        <a:bodyPr/>
        <a:lstStyle/>
        <a:p>
          <a:endParaRPr lang="en-US"/>
        </a:p>
      </dgm:t>
    </dgm:pt>
    <dgm:pt modelId="{C6590273-257F-E849-B6EE-E2D6ACFF09ED}" type="sibTrans" cxnId="{77ED1A37-FB63-6940-AB13-4FA3A555422C}">
      <dgm:prSet/>
      <dgm:spPr/>
      <dgm:t>
        <a:bodyPr/>
        <a:lstStyle/>
        <a:p>
          <a:endParaRPr lang="en-US"/>
        </a:p>
      </dgm:t>
    </dgm:pt>
    <dgm:pt modelId="{1E90CB6C-8D59-064D-95E8-AE0C3DBF8E4D}">
      <dgm:prSet custT="1"/>
      <dgm:spPr/>
      <dgm:t>
        <a:bodyPr/>
        <a:lstStyle/>
        <a:p>
          <a:pPr rtl="0"/>
          <a:r>
            <a:rPr lang="en-US" sz="2400" b="1" i="0" baseline="0" dirty="0">
              <a:solidFill>
                <a:schemeClr val="tx1"/>
              </a:solidFill>
            </a:rPr>
            <a:t>2. Define the scope of work</a:t>
          </a:r>
          <a:endParaRPr lang="en-US" sz="2400" dirty="0">
            <a:solidFill>
              <a:schemeClr val="tx1"/>
            </a:solidFill>
          </a:endParaRPr>
        </a:p>
      </dgm:t>
    </dgm:pt>
    <dgm:pt modelId="{CC13FCCF-AA0E-B141-B7CF-2EAF93BDF954}" type="parTrans" cxnId="{4FE696A4-62A8-5B47-8E6B-573B28B3F01E}">
      <dgm:prSet/>
      <dgm:spPr/>
      <dgm:t>
        <a:bodyPr/>
        <a:lstStyle/>
        <a:p>
          <a:endParaRPr lang="en-US"/>
        </a:p>
      </dgm:t>
    </dgm:pt>
    <dgm:pt modelId="{9B1CBEC5-F763-C54F-8849-1E47908C09F9}" type="sibTrans" cxnId="{4FE696A4-62A8-5B47-8E6B-573B28B3F01E}">
      <dgm:prSet/>
      <dgm:spPr/>
      <dgm:t>
        <a:bodyPr/>
        <a:lstStyle/>
        <a:p>
          <a:endParaRPr lang="en-US"/>
        </a:p>
      </dgm:t>
    </dgm:pt>
    <dgm:pt modelId="{D9CC1D3D-B180-1C48-8E0F-C674ADAF76E2}">
      <dgm:prSet custT="1"/>
      <dgm:spPr/>
      <dgm:t>
        <a:bodyPr/>
        <a:lstStyle/>
        <a:p>
          <a:pPr rtl="0"/>
          <a:r>
            <a:rPr lang="en-US" sz="2400" b="1" i="0" baseline="0" dirty="0">
              <a:solidFill>
                <a:schemeClr val="tx1"/>
              </a:solidFill>
            </a:rPr>
            <a:t>3. Budget for the scope of work</a:t>
          </a:r>
          <a:endParaRPr lang="en-US" sz="2400" dirty="0">
            <a:solidFill>
              <a:schemeClr val="tx1"/>
            </a:solidFill>
          </a:endParaRPr>
        </a:p>
      </dgm:t>
    </dgm:pt>
    <dgm:pt modelId="{2795D783-2B3D-5947-9950-AFC5FB47E4C9}" type="parTrans" cxnId="{4FF91259-F84D-5846-B209-8D65986AA944}">
      <dgm:prSet/>
      <dgm:spPr/>
      <dgm:t>
        <a:bodyPr/>
        <a:lstStyle/>
        <a:p>
          <a:endParaRPr lang="en-US"/>
        </a:p>
      </dgm:t>
    </dgm:pt>
    <dgm:pt modelId="{891E218F-C49F-6448-8B55-BD7AAFBFB30D}" type="sibTrans" cxnId="{4FF91259-F84D-5846-B209-8D65986AA944}">
      <dgm:prSet/>
      <dgm:spPr/>
      <dgm:t>
        <a:bodyPr/>
        <a:lstStyle/>
        <a:p>
          <a:endParaRPr lang="en-US"/>
        </a:p>
      </dgm:t>
    </dgm:pt>
    <dgm:pt modelId="{88A1931B-7547-A645-AC2A-EF15DF7CE528}" type="pres">
      <dgm:prSet presAssocID="{AC0AF6D3-453A-994F-B22D-2C81AC3E4837}" presName="diagram" presStyleCnt="0">
        <dgm:presLayoutVars>
          <dgm:chPref val="1"/>
          <dgm:dir/>
          <dgm:animOne val="branch"/>
          <dgm:animLvl val="lvl"/>
          <dgm:resizeHandles/>
        </dgm:presLayoutVars>
      </dgm:prSet>
      <dgm:spPr/>
      <dgm:t>
        <a:bodyPr/>
        <a:lstStyle/>
        <a:p>
          <a:endParaRPr lang="en-US"/>
        </a:p>
      </dgm:t>
    </dgm:pt>
    <dgm:pt modelId="{9A9F41E6-A156-5148-AD4A-D6F814B47490}" type="pres">
      <dgm:prSet presAssocID="{8D6AC04D-8026-1046-8B28-77ADC1581C4E}" presName="root" presStyleCnt="0"/>
      <dgm:spPr/>
    </dgm:pt>
    <dgm:pt modelId="{99D733DE-2CA5-0946-8539-21CF7B6BCF6D}" type="pres">
      <dgm:prSet presAssocID="{8D6AC04D-8026-1046-8B28-77ADC1581C4E}" presName="rootComposite" presStyleCnt="0"/>
      <dgm:spPr/>
    </dgm:pt>
    <dgm:pt modelId="{11FD64F3-3869-C14B-A7A9-E6D80E4AF379}" type="pres">
      <dgm:prSet presAssocID="{8D6AC04D-8026-1046-8B28-77ADC1581C4E}" presName="rootText" presStyleLbl="node1" presStyleIdx="0" presStyleCnt="3" custScaleX="99617" custScaleY="171987"/>
      <dgm:spPr/>
      <dgm:t>
        <a:bodyPr/>
        <a:lstStyle/>
        <a:p>
          <a:endParaRPr lang="en-US"/>
        </a:p>
      </dgm:t>
    </dgm:pt>
    <dgm:pt modelId="{8A1DFE14-6631-9348-AE0B-2426359F59E6}" type="pres">
      <dgm:prSet presAssocID="{8D6AC04D-8026-1046-8B28-77ADC1581C4E}" presName="rootConnector" presStyleLbl="node1" presStyleIdx="0" presStyleCnt="3"/>
      <dgm:spPr/>
      <dgm:t>
        <a:bodyPr/>
        <a:lstStyle/>
        <a:p>
          <a:endParaRPr lang="en-US"/>
        </a:p>
      </dgm:t>
    </dgm:pt>
    <dgm:pt modelId="{0B3BC7AD-27DA-F740-AA0D-92F2DDF8D04F}" type="pres">
      <dgm:prSet presAssocID="{8D6AC04D-8026-1046-8B28-77ADC1581C4E}" presName="childShape" presStyleCnt="0"/>
      <dgm:spPr/>
    </dgm:pt>
    <dgm:pt modelId="{562A959B-4388-0746-9E1D-EAEE133E408D}" type="pres">
      <dgm:prSet presAssocID="{1E90CB6C-8D59-064D-95E8-AE0C3DBF8E4D}" presName="root" presStyleCnt="0"/>
      <dgm:spPr/>
    </dgm:pt>
    <dgm:pt modelId="{DC8BCABA-A1C9-994A-BFA7-BDEC431D4938}" type="pres">
      <dgm:prSet presAssocID="{1E90CB6C-8D59-064D-95E8-AE0C3DBF8E4D}" presName="rootComposite" presStyleCnt="0"/>
      <dgm:spPr/>
    </dgm:pt>
    <dgm:pt modelId="{EFD7E982-13E1-144D-9EB5-CF67F5DE4A5A}" type="pres">
      <dgm:prSet presAssocID="{1E90CB6C-8D59-064D-95E8-AE0C3DBF8E4D}" presName="rootText" presStyleLbl="node1" presStyleIdx="1" presStyleCnt="3" custScaleX="99617" custScaleY="171987"/>
      <dgm:spPr/>
      <dgm:t>
        <a:bodyPr/>
        <a:lstStyle/>
        <a:p>
          <a:endParaRPr lang="en-US"/>
        </a:p>
      </dgm:t>
    </dgm:pt>
    <dgm:pt modelId="{3B576AD7-3418-F146-A459-24F0686671CF}" type="pres">
      <dgm:prSet presAssocID="{1E90CB6C-8D59-064D-95E8-AE0C3DBF8E4D}" presName="rootConnector" presStyleLbl="node1" presStyleIdx="1" presStyleCnt="3"/>
      <dgm:spPr/>
      <dgm:t>
        <a:bodyPr/>
        <a:lstStyle/>
        <a:p>
          <a:endParaRPr lang="en-US"/>
        </a:p>
      </dgm:t>
    </dgm:pt>
    <dgm:pt modelId="{D393CC4B-9805-8144-97E7-51C337A540C5}" type="pres">
      <dgm:prSet presAssocID="{1E90CB6C-8D59-064D-95E8-AE0C3DBF8E4D}" presName="childShape" presStyleCnt="0"/>
      <dgm:spPr/>
    </dgm:pt>
    <dgm:pt modelId="{996904E4-B959-A74E-B9C6-CD6A758FCE84}" type="pres">
      <dgm:prSet presAssocID="{D9CC1D3D-B180-1C48-8E0F-C674ADAF76E2}" presName="root" presStyleCnt="0"/>
      <dgm:spPr/>
    </dgm:pt>
    <dgm:pt modelId="{7F3BFA9A-629C-454E-849A-DE140C2D47C7}" type="pres">
      <dgm:prSet presAssocID="{D9CC1D3D-B180-1C48-8E0F-C674ADAF76E2}" presName="rootComposite" presStyleCnt="0"/>
      <dgm:spPr/>
    </dgm:pt>
    <dgm:pt modelId="{B98043D4-38C5-5748-9AFB-BE2D43A59F16}" type="pres">
      <dgm:prSet presAssocID="{D9CC1D3D-B180-1C48-8E0F-C674ADAF76E2}" presName="rootText" presStyleLbl="node1" presStyleIdx="2" presStyleCnt="3" custScaleX="99617" custScaleY="171987"/>
      <dgm:spPr/>
      <dgm:t>
        <a:bodyPr/>
        <a:lstStyle/>
        <a:p>
          <a:endParaRPr lang="en-US"/>
        </a:p>
      </dgm:t>
    </dgm:pt>
    <dgm:pt modelId="{C0F4BE68-EDDE-1443-A5D0-048F748893ED}" type="pres">
      <dgm:prSet presAssocID="{D9CC1D3D-B180-1C48-8E0F-C674ADAF76E2}" presName="rootConnector" presStyleLbl="node1" presStyleIdx="2" presStyleCnt="3"/>
      <dgm:spPr/>
      <dgm:t>
        <a:bodyPr/>
        <a:lstStyle/>
        <a:p>
          <a:endParaRPr lang="en-US"/>
        </a:p>
      </dgm:t>
    </dgm:pt>
    <dgm:pt modelId="{FF20B8BD-6CAB-D844-B540-867F329BAEF2}" type="pres">
      <dgm:prSet presAssocID="{D9CC1D3D-B180-1C48-8E0F-C674ADAF76E2}" presName="childShape" presStyleCnt="0"/>
      <dgm:spPr/>
    </dgm:pt>
  </dgm:ptLst>
  <dgm:cxnLst>
    <dgm:cxn modelId="{13A1C522-B872-47C8-B191-086B5D74E72B}" type="presOf" srcId="{D9CC1D3D-B180-1C48-8E0F-C674ADAF76E2}" destId="{C0F4BE68-EDDE-1443-A5D0-048F748893ED}" srcOrd="1" destOrd="0" presId="urn:microsoft.com/office/officeart/2005/8/layout/hierarchy3"/>
    <dgm:cxn modelId="{8CFB9884-2E2B-4CB0-8085-D922FF19B3AE}" type="presOf" srcId="{AC0AF6D3-453A-994F-B22D-2C81AC3E4837}" destId="{88A1931B-7547-A645-AC2A-EF15DF7CE528}" srcOrd="0" destOrd="0" presId="urn:microsoft.com/office/officeart/2005/8/layout/hierarchy3"/>
    <dgm:cxn modelId="{4E2988E7-E7E0-4726-8920-03BB60D23A4D}" type="presOf" srcId="{8D6AC04D-8026-1046-8B28-77ADC1581C4E}" destId="{8A1DFE14-6631-9348-AE0B-2426359F59E6}" srcOrd="1" destOrd="0" presId="urn:microsoft.com/office/officeart/2005/8/layout/hierarchy3"/>
    <dgm:cxn modelId="{C4AD9A28-D77B-4EC8-9BBA-FA662C447ED8}" type="presOf" srcId="{D9CC1D3D-B180-1C48-8E0F-C674ADAF76E2}" destId="{B98043D4-38C5-5748-9AFB-BE2D43A59F16}" srcOrd="0" destOrd="0" presId="urn:microsoft.com/office/officeart/2005/8/layout/hierarchy3"/>
    <dgm:cxn modelId="{F049F9AA-3874-4CF6-B44D-FDE419FA20E1}" type="presOf" srcId="{8D6AC04D-8026-1046-8B28-77ADC1581C4E}" destId="{11FD64F3-3869-C14B-A7A9-E6D80E4AF379}" srcOrd="0" destOrd="0" presId="urn:microsoft.com/office/officeart/2005/8/layout/hierarchy3"/>
    <dgm:cxn modelId="{4FE696A4-62A8-5B47-8E6B-573B28B3F01E}" srcId="{AC0AF6D3-453A-994F-B22D-2C81AC3E4837}" destId="{1E90CB6C-8D59-064D-95E8-AE0C3DBF8E4D}" srcOrd="1" destOrd="0" parTransId="{CC13FCCF-AA0E-B141-B7CF-2EAF93BDF954}" sibTransId="{9B1CBEC5-F763-C54F-8849-1E47908C09F9}"/>
    <dgm:cxn modelId="{A0B5F327-A2E5-4CA8-9F0D-B9554FBAA989}" type="presOf" srcId="{1E90CB6C-8D59-064D-95E8-AE0C3DBF8E4D}" destId="{3B576AD7-3418-F146-A459-24F0686671CF}" srcOrd="1" destOrd="0" presId="urn:microsoft.com/office/officeart/2005/8/layout/hierarchy3"/>
    <dgm:cxn modelId="{4FF91259-F84D-5846-B209-8D65986AA944}" srcId="{AC0AF6D3-453A-994F-B22D-2C81AC3E4837}" destId="{D9CC1D3D-B180-1C48-8E0F-C674ADAF76E2}" srcOrd="2" destOrd="0" parTransId="{2795D783-2B3D-5947-9950-AFC5FB47E4C9}" sibTransId="{891E218F-C49F-6448-8B55-BD7AAFBFB30D}"/>
    <dgm:cxn modelId="{C7EC36EE-A22D-43B3-A2FF-91EBF29D3B4B}" type="presOf" srcId="{1E90CB6C-8D59-064D-95E8-AE0C3DBF8E4D}" destId="{EFD7E982-13E1-144D-9EB5-CF67F5DE4A5A}" srcOrd="0" destOrd="0" presId="urn:microsoft.com/office/officeart/2005/8/layout/hierarchy3"/>
    <dgm:cxn modelId="{77ED1A37-FB63-6940-AB13-4FA3A555422C}" srcId="{AC0AF6D3-453A-994F-B22D-2C81AC3E4837}" destId="{8D6AC04D-8026-1046-8B28-77ADC1581C4E}" srcOrd="0" destOrd="0" parTransId="{FE83292B-777C-FB47-86DA-77C758B18F54}" sibTransId="{C6590273-257F-E849-B6EE-E2D6ACFF09ED}"/>
    <dgm:cxn modelId="{7B0C8ED2-165E-460E-8D91-2C9B62EC037A}" type="presParOf" srcId="{88A1931B-7547-A645-AC2A-EF15DF7CE528}" destId="{9A9F41E6-A156-5148-AD4A-D6F814B47490}" srcOrd="0" destOrd="0" presId="urn:microsoft.com/office/officeart/2005/8/layout/hierarchy3"/>
    <dgm:cxn modelId="{27043850-4725-45AE-BD8C-E858C84B60CB}" type="presParOf" srcId="{9A9F41E6-A156-5148-AD4A-D6F814B47490}" destId="{99D733DE-2CA5-0946-8539-21CF7B6BCF6D}" srcOrd="0" destOrd="0" presId="urn:microsoft.com/office/officeart/2005/8/layout/hierarchy3"/>
    <dgm:cxn modelId="{1423827C-8B95-4EA2-A775-5E4B13C6D6DA}" type="presParOf" srcId="{99D733DE-2CA5-0946-8539-21CF7B6BCF6D}" destId="{11FD64F3-3869-C14B-A7A9-E6D80E4AF379}" srcOrd="0" destOrd="0" presId="urn:microsoft.com/office/officeart/2005/8/layout/hierarchy3"/>
    <dgm:cxn modelId="{BACE1B57-BA6F-4665-85B1-7DAB1AF52695}" type="presParOf" srcId="{99D733DE-2CA5-0946-8539-21CF7B6BCF6D}" destId="{8A1DFE14-6631-9348-AE0B-2426359F59E6}" srcOrd="1" destOrd="0" presId="urn:microsoft.com/office/officeart/2005/8/layout/hierarchy3"/>
    <dgm:cxn modelId="{F00C047D-B318-47D3-8150-64660C9749D6}" type="presParOf" srcId="{9A9F41E6-A156-5148-AD4A-D6F814B47490}" destId="{0B3BC7AD-27DA-F740-AA0D-92F2DDF8D04F}" srcOrd="1" destOrd="0" presId="urn:microsoft.com/office/officeart/2005/8/layout/hierarchy3"/>
    <dgm:cxn modelId="{655717C4-A10A-424B-BEF9-BCC834918142}" type="presParOf" srcId="{88A1931B-7547-A645-AC2A-EF15DF7CE528}" destId="{562A959B-4388-0746-9E1D-EAEE133E408D}" srcOrd="1" destOrd="0" presId="urn:microsoft.com/office/officeart/2005/8/layout/hierarchy3"/>
    <dgm:cxn modelId="{05E7DCA2-9D6E-4513-B109-00142160DA05}" type="presParOf" srcId="{562A959B-4388-0746-9E1D-EAEE133E408D}" destId="{DC8BCABA-A1C9-994A-BFA7-BDEC431D4938}" srcOrd="0" destOrd="0" presId="urn:microsoft.com/office/officeart/2005/8/layout/hierarchy3"/>
    <dgm:cxn modelId="{D6F7A25E-CD28-4D56-ACC3-D2DB12008727}" type="presParOf" srcId="{DC8BCABA-A1C9-994A-BFA7-BDEC431D4938}" destId="{EFD7E982-13E1-144D-9EB5-CF67F5DE4A5A}" srcOrd="0" destOrd="0" presId="urn:microsoft.com/office/officeart/2005/8/layout/hierarchy3"/>
    <dgm:cxn modelId="{F7C6B8DD-D2BD-4E33-BC9D-BAE22649698F}" type="presParOf" srcId="{DC8BCABA-A1C9-994A-BFA7-BDEC431D4938}" destId="{3B576AD7-3418-F146-A459-24F0686671CF}" srcOrd="1" destOrd="0" presId="urn:microsoft.com/office/officeart/2005/8/layout/hierarchy3"/>
    <dgm:cxn modelId="{48327BF0-3C8A-4A6B-A9B3-5090DDBDEC15}" type="presParOf" srcId="{562A959B-4388-0746-9E1D-EAEE133E408D}" destId="{D393CC4B-9805-8144-97E7-51C337A540C5}" srcOrd="1" destOrd="0" presId="urn:microsoft.com/office/officeart/2005/8/layout/hierarchy3"/>
    <dgm:cxn modelId="{98F956D8-B342-4BE5-A2E8-A514E31611DB}" type="presParOf" srcId="{88A1931B-7547-A645-AC2A-EF15DF7CE528}" destId="{996904E4-B959-A74E-B9C6-CD6A758FCE84}" srcOrd="2" destOrd="0" presId="urn:microsoft.com/office/officeart/2005/8/layout/hierarchy3"/>
    <dgm:cxn modelId="{A5FBB02F-4B64-48EB-A5C6-C113529372FE}" type="presParOf" srcId="{996904E4-B959-A74E-B9C6-CD6A758FCE84}" destId="{7F3BFA9A-629C-454E-849A-DE140C2D47C7}" srcOrd="0" destOrd="0" presId="urn:microsoft.com/office/officeart/2005/8/layout/hierarchy3"/>
    <dgm:cxn modelId="{F3772D0A-A58A-4B40-9A8F-E501C0C7419F}" type="presParOf" srcId="{7F3BFA9A-629C-454E-849A-DE140C2D47C7}" destId="{B98043D4-38C5-5748-9AFB-BE2D43A59F16}" srcOrd="0" destOrd="0" presId="urn:microsoft.com/office/officeart/2005/8/layout/hierarchy3"/>
    <dgm:cxn modelId="{6B99C9C7-E723-4EF3-BE06-854FD495E319}" type="presParOf" srcId="{7F3BFA9A-629C-454E-849A-DE140C2D47C7}" destId="{C0F4BE68-EDDE-1443-A5D0-048F748893ED}" srcOrd="1" destOrd="0" presId="urn:microsoft.com/office/officeart/2005/8/layout/hierarchy3"/>
    <dgm:cxn modelId="{17BEEE77-B441-47EB-B5A2-1839768BD541}" type="presParOf" srcId="{996904E4-B959-A74E-B9C6-CD6A758FCE84}" destId="{FF20B8BD-6CAB-D844-B540-867F329BAEF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CF2D-7348-9443-84FE-4AA27945E4CC}" type="doc">
      <dgm:prSet loTypeId="urn:microsoft.com/office/officeart/2005/8/layout/hierarchy3" loCatId="" qsTypeId="urn:microsoft.com/office/officeart/2005/8/quickstyle/simple2" qsCatId="simple" csTypeId="urn:microsoft.com/office/officeart/2005/8/colors/colorful1" csCatId="colorful" phldr="1"/>
      <dgm:spPr/>
      <dgm:t>
        <a:bodyPr/>
        <a:lstStyle/>
        <a:p>
          <a:endParaRPr lang="en-US"/>
        </a:p>
      </dgm:t>
    </dgm:pt>
    <dgm:pt modelId="{EAC7F47E-33AA-3E43-B3F0-AB5BF8D9A289}">
      <dgm:prSet custT="1"/>
      <dgm:spPr/>
      <dgm:t>
        <a:bodyPr/>
        <a:lstStyle/>
        <a:p>
          <a:pPr rtl="0"/>
          <a:r>
            <a:rPr lang="en-US" sz="2400" b="1" i="0" baseline="0" dirty="0">
              <a:solidFill>
                <a:schemeClr val="tx1"/>
              </a:solidFill>
            </a:rPr>
            <a:t>4. Assign the responsibilities</a:t>
          </a:r>
          <a:endParaRPr lang="en-US" sz="2400" dirty="0">
            <a:solidFill>
              <a:schemeClr val="tx1"/>
            </a:solidFill>
          </a:endParaRPr>
        </a:p>
      </dgm:t>
    </dgm:pt>
    <dgm:pt modelId="{B5848814-76A4-4D4C-A611-87D149F75F7D}" type="parTrans" cxnId="{D46D5C7A-3A30-BA4B-90ED-EBC314483892}">
      <dgm:prSet/>
      <dgm:spPr/>
      <dgm:t>
        <a:bodyPr/>
        <a:lstStyle/>
        <a:p>
          <a:endParaRPr lang="en-US"/>
        </a:p>
      </dgm:t>
    </dgm:pt>
    <dgm:pt modelId="{43B6C9AF-DD8E-C043-90B7-8988DFE0F2CD}" type="sibTrans" cxnId="{D46D5C7A-3A30-BA4B-90ED-EBC314483892}">
      <dgm:prSet/>
      <dgm:spPr/>
      <dgm:t>
        <a:bodyPr/>
        <a:lstStyle/>
        <a:p>
          <a:endParaRPr lang="en-US"/>
        </a:p>
      </dgm:t>
    </dgm:pt>
    <dgm:pt modelId="{A7D76E33-8D35-9045-9751-096D9D8C4B59}">
      <dgm:prSet custT="1"/>
      <dgm:spPr/>
      <dgm:t>
        <a:bodyPr/>
        <a:lstStyle/>
        <a:p>
          <a:pPr rtl="0"/>
          <a:r>
            <a:rPr lang="en-US" sz="2400" b="1" i="0" baseline="0" dirty="0">
              <a:solidFill>
                <a:schemeClr val="tx1"/>
              </a:solidFill>
            </a:rPr>
            <a:t>5. Develop the policies and procedures</a:t>
          </a:r>
          <a:endParaRPr lang="en-US" sz="2400" dirty="0">
            <a:solidFill>
              <a:schemeClr val="tx1"/>
            </a:solidFill>
          </a:endParaRPr>
        </a:p>
      </dgm:t>
    </dgm:pt>
    <dgm:pt modelId="{89F8FF5B-B58F-8946-AFEC-E205B0848CAA}" type="parTrans" cxnId="{F422A473-89ED-D04D-8B3C-5FF10ACD1CE5}">
      <dgm:prSet/>
      <dgm:spPr/>
      <dgm:t>
        <a:bodyPr/>
        <a:lstStyle/>
        <a:p>
          <a:endParaRPr lang="en-US"/>
        </a:p>
      </dgm:t>
    </dgm:pt>
    <dgm:pt modelId="{3B8D77F6-2CCE-9549-B659-3939C597CA9F}" type="sibTrans" cxnId="{F422A473-89ED-D04D-8B3C-5FF10ACD1CE5}">
      <dgm:prSet/>
      <dgm:spPr/>
      <dgm:t>
        <a:bodyPr/>
        <a:lstStyle/>
        <a:p>
          <a:endParaRPr lang="en-US"/>
        </a:p>
      </dgm:t>
    </dgm:pt>
    <dgm:pt modelId="{776F256F-AB4C-194C-9879-1CCF189AB68D}">
      <dgm:prSet custT="1"/>
      <dgm:spPr/>
      <dgm:t>
        <a:bodyPr/>
        <a:lstStyle/>
        <a:p>
          <a:pPr rtl="0"/>
          <a:r>
            <a:rPr lang="en-US" sz="2400" b="1" i="0" baseline="0" dirty="0">
              <a:solidFill>
                <a:schemeClr val="tx1"/>
              </a:solidFill>
            </a:rPr>
            <a:t>6. Implement them</a:t>
          </a:r>
          <a:endParaRPr lang="en-US" sz="2400" dirty="0">
            <a:solidFill>
              <a:schemeClr val="tx1"/>
            </a:solidFill>
          </a:endParaRPr>
        </a:p>
      </dgm:t>
    </dgm:pt>
    <dgm:pt modelId="{F272D57B-0946-9D45-A6AC-E11F437E6E2A}" type="parTrans" cxnId="{9BF0DF28-D8EA-154A-A5F7-C9316AE274AB}">
      <dgm:prSet/>
      <dgm:spPr/>
      <dgm:t>
        <a:bodyPr/>
        <a:lstStyle/>
        <a:p>
          <a:endParaRPr lang="en-US"/>
        </a:p>
      </dgm:t>
    </dgm:pt>
    <dgm:pt modelId="{BD4F3216-5676-7642-90F0-2A79D20240AC}" type="sibTrans" cxnId="{9BF0DF28-D8EA-154A-A5F7-C9316AE274AB}">
      <dgm:prSet/>
      <dgm:spPr/>
      <dgm:t>
        <a:bodyPr/>
        <a:lstStyle/>
        <a:p>
          <a:endParaRPr lang="en-US"/>
        </a:p>
      </dgm:t>
    </dgm:pt>
    <dgm:pt modelId="{62376713-1732-5845-B8E6-B3C42CF892E2}" type="pres">
      <dgm:prSet presAssocID="{9F31CF2D-7348-9443-84FE-4AA27945E4CC}" presName="diagram" presStyleCnt="0">
        <dgm:presLayoutVars>
          <dgm:chPref val="1"/>
          <dgm:dir/>
          <dgm:animOne val="branch"/>
          <dgm:animLvl val="lvl"/>
          <dgm:resizeHandles/>
        </dgm:presLayoutVars>
      </dgm:prSet>
      <dgm:spPr/>
      <dgm:t>
        <a:bodyPr/>
        <a:lstStyle/>
        <a:p>
          <a:endParaRPr lang="en-US"/>
        </a:p>
      </dgm:t>
    </dgm:pt>
    <dgm:pt modelId="{B8AC7EF2-27B1-CB45-9593-DEFA5CFC790A}" type="pres">
      <dgm:prSet presAssocID="{EAC7F47E-33AA-3E43-B3F0-AB5BF8D9A289}" presName="root" presStyleCnt="0"/>
      <dgm:spPr/>
    </dgm:pt>
    <dgm:pt modelId="{D5243C20-C388-E548-8F67-35247F116BBF}" type="pres">
      <dgm:prSet presAssocID="{EAC7F47E-33AA-3E43-B3F0-AB5BF8D9A289}" presName="rootComposite" presStyleCnt="0"/>
      <dgm:spPr/>
    </dgm:pt>
    <dgm:pt modelId="{D30DE7F2-7715-9B47-B4F6-EE735EE4AAFB}" type="pres">
      <dgm:prSet presAssocID="{EAC7F47E-33AA-3E43-B3F0-AB5BF8D9A289}" presName="rootText" presStyleLbl="node1" presStyleIdx="0" presStyleCnt="3" custScaleX="110606" custScaleY="168235"/>
      <dgm:spPr/>
      <dgm:t>
        <a:bodyPr/>
        <a:lstStyle/>
        <a:p>
          <a:endParaRPr lang="en-US"/>
        </a:p>
      </dgm:t>
    </dgm:pt>
    <dgm:pt modelId="{B55DF8AA-7B47-3F4F-B4C2-EBC33CE5C41F}" type="pres">
      <dgm:prSet presAssocID="{EAC7F47E-33AA-3E43-B3F0-AB5BF8D9A289}" presName="rootConnector" presStyleLbl="node1" presStyleIdx="0" presStyleCnt="3"/>
      <dgm:spPr/>
      <dgm:t>
        <a:bodyPr/>
        <a:lstStyle/>
        <a:p>
          <a:endParaRPr lang="en-US"/>
        </a:p>
      </dgm:t>
    </dgm:pt>
    <dgm:pt modelId="{295C9B38-ABCE-6349-8606-5F0E0CE23177}" type="pres">
      <dgm:prSet presAssocID="{EAC7F47E-33AA-3E43-B3F0-AB5BF8D9A289}" presName="childShape" presStyleCnt="0"/>
      <dgm:spPr/>
    </dgm:pt>
    <dgm:pt modelId="{10BAADD4-411E-0546-8B82-A39FBDF6DFFA}" type="pres">
      <dgm:prSet presAssocID="{A7D76E33-8D35-9045-9751-096D9D8C4B59}" presName="root" presStyleCnt="0"/>
      <dgm:spPr/>
    </dgm:pt>
    <dgm:pt modelId="{D89A2FE1-EB09-0F46-9E7B-04E13B001357}" type="pres">
      <dgm:prSet presAssocID="{A7D76E33-8D35-9045-9751-096D9D8C4B59}" presName="rootComposite" presStyleCnt="0"/>
      <dgm:spPr/>
    </dgm:pt>
    <dgm:pt modelId="{3E903303-199F-5342-999C-F20AA97EA1FA}" type="pres">
      <dgm:prSet presAssocID="{A7D76E33-8D35-9045-9751-096D9D8C4B59}" presName="rootText" presStyleLbl="node1" presStyleIdx="1" presStyleCnt="3" custScaleX="110606" custScaleY="168235"/>
      <dgm:spPr/>
      <dgm:t>
        <a:bodyPr/>
        <a:lstStyle/>
        <a:p>
          <a:endParaRPr lang="en-US"/>
        </a:p>
      </dgm:t>
    </dgm:pt>
    <dgm:pt modelId="{BCBD6EB3-9786-1E4C-AC0C-90325EA9861F}" type="pres">
      <dgm:prSet presAssocID="{A7D76E33-8D35-9045-9751-096D9D8C4B59}" presName="rootConnector" presStyleLbl="node1" presStyleIdx="1" presStyleCnt="3"/>
      <dgm:spPr/>
      <dgm:t>
        <a:bodyPr/>
        <a:lstStyle/>
        <a:p>
          <a:endParaRPr lang="en-US"/>
        </a:p>
      </dgm:t>
    </dgm:pt>
    <dgm:pt modelId="{CFB0410E-6291-C343-9202-FA36DA7F4CD7}" type="pres">
      <dgm:prSet presAssocID="{A7D76E33-8D35-9045-9751-096D9D8C4B59}" presName="childShape" presStyleCnt="0"/>
      <dgm:spPr/>
    </dgm:pt>
    <dgm:pt modelId="{814FE7D9-D769-B14F-9EC3-CDB55F51769D}" type="pres">
      <dgm:prSet presAssocID="{776F256F-AB4C-194C-9879-1CCF189AB68D}" presName="root" presStyleCnt="0"/>
      <dgm:spPr/>
    </dgm:pt>
    <dgm:pt modelId="{EE0EA39B-FE11-7B4F-A702-516260651136}" type="pres">
      <dgm:prSet presAssocID="{776F256F-AB4C-194C-9879-1CCF189AB68D}" presName="rootComposite" presStyleCnt="0"/>
      <dgm:spPr/>
    </dgm:pt>
    <dgm:pt modelId="{CAEAB8CF-881B-F74F-B010-032D34664EDD}" type="pres">
      <dgm:prSet presAssocID="{776F256F-AB4C-194C-9879-1CCF189AB68D}" presName="rootText" presStyleLbl="node1" presStyleIdx="2" presStyleCnt="3" custScaleX="110606" custScaleY="168235"/>
      <dgm:spPr/>
      <dgm:t>
        <a:bodyPr/>
        <a:lstStyle/>
        <a:p>
          <a:endParaRPr lang="en-US"/>
        </a:p>
      </dgm:t>
    </dgm:pt>
    <dgm:pt modelId="{FDB5BBED-615E-E04D-91B2-AA8912B95FE1}" type="pres">
      <dgm:prSet presAssocID="{776F256F-AB4C-194C-9879-1CCF189AB68D}" presName="rootConnector" presStyleLbl="node1" presStyleIdx="2" presStyleCnt="3"/>
      <dgm:spPr/>
      <dgm:t>
        <a:bodyPr/>
        <a:lstStyle/>
        <a:p>
          <a:endParaRPr lang="en-US"/>
        </a:p>
      </dgm:t>
    </dgm:pt>
    <dgm:pt modelId="{2A2F0AA0-38AF-F343-BD2E-F13D8276575E}" type="pres">
      <dgm:prSet presAssocID="{776F256F-AB4C-194C-9879-1CCF189AB68D}" presName="childShape" presStyleCnt="0"/>
      <dgm:spPr/>
    </dgm:pt>
  </dgm:ptLst>
  <dgm:cxnLst>
    <dgm:cxn modelId="{9BF0DF28-D8EA-154A-A5F7-C9316AE274AB}" srcId="{9F31CF2D-7348-9443-84FE-4AA27945E4CC}" destId="{776F256F-AB4C-194C-9879-1CCF189AB68D}" srcOrd="2" destOrd="0" parTransId="{F272D57B-0946-9D45-A6AC-E11F437E6E2A}" sibTransId="{BD4F3216-5676-7642-90F0-2A79D20240AC}"/>
    <dgm:cxn modelId="{41A1B6CF-6A67-45D4-8457-CB493BF5904F}" type="presOf" srcId="{9F31CF2D-7348-9443-84FE-4AA27945E4CC}" destId="{62376713-1732-5845-B8E6-B3C42CF892E2}" srcOrd="0" destOrd="0" presId="urn:microsoft.com/office/officeart/2005/8/layout/hierarchy3"/>
    <dgm:cxn modelId="{D46D5C7A-3A30-BA4B-90ED-EBC314483892}" srcId="{9F31CF2D-7348-9443-84FE-4AA27945E4CC}" destId="{EAC7F47E-33AA-3E43-B3F0-AB5BF8D9A289}" srcOrd="0" destOrd="0" parTransId="{B5848814-76A4-4D4C-A611-87D149F75F7D}" sibTransId="{43B6C9AF-DD8E-C043-90B7-8988DFE0F2CD}"/>
    <dgm:cxn modelId="{E192FD0F-B9B8-4941-804D-07A30C3EA054}" type="presOf" srcId="{776F256F-AB4C-194C-9879-1CCF189AB68D}" destId="{FDB5BBED-615E-E04D-91B2-AA8912B95FE1}" srcOrd="1" destOrd="0" presId="urn:microsoft.com/office/officeart/2005/8/layout/hierarchy3"/>
    <dgm:cxn modelId="{6B3A28F6-1EF0-437C-8281-E5069580AA05}" type="presOf" srcId="{776F256F-AB4C-194C-9879-1CCF189AB68D}" destId="{CAEAB8CF-881B-F74F-B010-032D34664EDD}" srcOrd="0" destOrd="0" presId="urn:microsoft.com/office/officeart/2005/8/layout/hierarchy3"/>
    <dgm:cxn modelId="{4780D2F3-6E88-4936-9658-2C34AAD50485}" type="presOf" srcId="{A7D76E33-8D35-9045-9751-096D9D8C4B59}" destId="{3E903303-199F-5342-999C-F20AA97EA1FA}" srcOrd="0" destOrd="0" presId="urn:microsoft.com/office/officeart/2005/8/layout/hierarchy3"/>
    <dgm:cxn modelId="{5E6B8590-832F-443B-A157-74000E696F32}" type="presOf" srcId="{A7D76E33-8D35-9045-9751-096D9D8C4B59}" destId="{BCBD6EB3-9786-1E4C-AC0C-90325EA9861F}" srcOrd="1" destOrd="0" presId="urn:microsoft.com/office/officeart/2005/8/layout/hierarchy3"/>
    <dgm:cxn modelId="{32D52E0D-D5A9-42E8-B817-2BF1DE661A9A}" type="presOf" srcId="{EAC7F47E-33AA-3E43-B3F0-AB5BF8D9A289}" destId="{D30DE7F2-7715-9B47-B4F6-EE735EE4AAFB}" srcOrd="0" destOrd="0" presId="urn:microsoft.com/office/officeart/2005/8/layout/hierarchy3"/>
    <dgm:cxn modelId="{F422A473-89ED-D04D-8B3C-5FF10ACD1CE5}" srcId="{9F31CF2D-7348-9443-84FE-4AA27945E4CC}" destId="{A7D76E33-8D35-9045-9751-096D9D8C4B59}" srcOrd="1" destOrd="0" parTransId="{89F8FF5B-B58F-8946-AFEC-E205B0848CAA}" sibTransId="{3B8D77F6-2CCE-9549-B659-3939C597CA9F}"/>
    <dgm:cxn modelId="{B89D49D1-1846-43F2-96D7-0380B76F80DF}" type="presOf" srcId="{EAC7F47E-33AA-3E43-B3F0-AB5BF8D9A289}" destId="{B55DF8AA-7B47-3F4F-B4C2-EBC33CE5C41F}" srcOrd="1" destOrd="0" presId="urn:microsoft.com/office/officeart/2005/8/layout/hierarchy3"/>
    <dgm:cxn modelId="{0A20E067-E093-4E66-BB44-8C862EEA7166}" type="presParOf" srcId="{62376713-1732-5845-B8E6-B3C42CF892E2}" destId="{B8AC7EF2-27B1-CB45-9593-DEFA5CFC790A}" srcOrd="0" destOrd="0" presId="urn:microsoft.com/office/officeart/2005/8/layout/hierarchy3"/>
    <dgm:cxn modelId="{2176187B-448C-473A-8A16-3BDBD254069E}" type="presParOf" srcId="{B8AC7EF2-27B1-CB45-9593-DEFA5CFC790A}" destId="{D5243C20-C388-E548-8F67-35247F116BBF}" srcOrd="0" destOrd="0" presId="urn:microsoft.com/office/officeart/2005/8/layout/hierarchy3"/>
    <dgm:cxn modelId="{794BF101-77BA-4B58-A044-88F4BE187D1F}" type="presParOf" srcId="{D5243C20-C388-E548-8F67-35247F116BBF}" destId="{D30DE7F2-7715-9B47-B4F6-EE735EE4AAFB}" srcOrd="0" destOrd="0" presId="urn:microsoft.com/office/officeart/2005/8/layout/hierarchy3"/>
    <dgm:cxn modelId="{5453314D-4DF4-4D1F-8047-BB5496EEBB53}" type="presParOf" srcId="{D5243C20-C388-E548-8F67-35247F116BBF}" destId="{B55DF8AA-7B47-3F4F-B4C2-EBC33CE5C41F}" srcOrd="1" destOrd="0" presId="urn:microsoft.com/office/officeart/2005/8/layout/hierarchy3"/>
    <dgm:cxn modelId="{4D9D244E-4DB1-4FDF-B544-A0D213AF919E}" type="presParOf" srcId="{B8AC7EF2-27B1-CB45-9593-DEFA5CFC790A}" destId="{295C9B38-ABCE-6349-8606-5F0E0CE23177}" srcOrd="1" destOrd="0" presId="urn:microsoft.com/office/officeart/2005/8/layout/hierarchy3"/>
    <dgm:cxn modelId="{7D91882D-EED9-48BB-9E1B-7E79DC878492}" type="presParOf" srcId="{62376713-1732-5845-B8E6-B3C42CF892E2}" destId="{10BAADD4-411E-0546-8B82-A39FBDF6DFFA}" srcOrd="1" destOrd="0" presId="urn:microsoft.com/office/officeart/2005/8/layout/hierarchy3"/>
    <dgm:cxn modelId="{DDA525EF-3CE7-4729-AC21-0AEFDA2C3A88}" type="presParOf" srcId="{10BAADD4-411E-0546-8B82-A39FBDF6DFFA}" destId="{D89A2FE1-EB09-0F46-9E7B-04E13B001357}" srcOrd="0" destOrd="0" presId="urn:microsoft.com/office/officeart/2005/8/layout/hierarchy3"/>
    <dgm:cxn modelId="{1E42CDFE-BD3C-40F2-96E2-345A5D568B81}" type="presParOf" srcId="{D89A2FE1-EB09-0F46-9E7B-04E13B001357}" destId="{3E903303-199F-5342-999C-F20AA97EA1FA}" srcOrd="0" destOrd="0" presId="urn:microsoft.com/office/officeart/2005/8/layout/hierarchy3"/>
    <dgm:cxn modelId="{03F26A2F-6F89-43A2-B464-7B648377EDA6}" type="presParOf" srcId="{D89A2FE1-EB09-0F46-9E7B-04E13B001357}" destId="{BCBD6EB3-9786-1E4C-AC0C-90325EA9861F}" srcOrd="1" destOrd="0" presId="urn:microsoft.com/office/officeart/2005/8/layout/hierarchy3"/>
    <dgm:cxn modelId="{10F14FEC-5C51-4EDD-9338-AA044A525CA1}" type="presParOf" srcId="{10BAADD4-411E-0546-8B82-A39FBDF6DFFA}" destId="{CFB0410E-6291-C343-9202-FA36DA7F4CD7}" srcOrd="1" destOrd="0" presId="urn:microsoft.com/office/officeart/2005/8/layout/hierarchy3"/>
    <dgm:cxn modelId="{5AF07BB3-5927-45E0-8074-B8A46CC09F04}" type="presParOf" srcId="{62376713-1732-5845-B8E6-B3C42CF892E2}" destId="{814FE7D9-D769-B14F-9EC3-CDB55F51769D}" srcOrd="2" destOrd="0" presId="urn:microsoft.com/office/officeart/2005/8/layout/hierarchy3"/>
    <dgm:cxn modelId="{882DAE30-1208-4B3F-B7C4-F6AAA69454B0}" type="presParOf" srcId="{814FE7D9-D769-B14F-9EC3-CDB55F51769D}" destId="{EE0EA39B-FE11-7B4F-A702-516260651136}" srcOrd="0" destOrd="0" presId="urn:microsoft.com/office/officeart/2005/8/layout/hierarchy3"/>
    <dgm:cxn modelId="{373C251A-6C7E-4069-A415-6B3B9CE6097C}" type="presParOf" srcId="{EE0EA39B-FE11-7B4F-A702-516260651136}" destId="{CAEAB8CF-881B-F74F-B010-032D34664EDD}" srcOrd="0" destOrd="0" presId="urn:microsoft.com/office/officeart/2005/8/layout/hierarchy3"/>
    <dgm:cxn modelId="{DFE3ED55-4C0E-4074-89E0-B3516EA459C7}" type="presParOf" srcId="{EE0EA39B-FE11-7B4F-A702-516260651136}" destId="{FDB5BBED-615E-E04D-91B2-AA8912B95FE1}" srcOrd="1" destOrd="0" presId="urn:microsoft.com/office/officeart/2005/8/layout/hierarchy3"/>
    <dgm:cxn modelId="{C6C2ACED-DC39-4F27-A9BA-4F28C894A42F}" type="presParOf" srcId="{814FE7D9-D769-B14F-9EC3-CDB55F51769D}" destId="{2A2F0AA0-38AF-F343-BD2E-F13D8276575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AF6D3-453A-994F-B22D-2C81AC3E4837}" type="doc">
      <dgm:prSet loTypeId="urn:microsoft.com/office/officeart/2005/8/layout/hierarchy3" loCatId="" qsTypeId="urn:microsoft.com/office/officeart/2005/8/quickstyle/simple2" qsCatId="simple" csTypeId="urn:microsoft.com/office/officeart/2005/8/colors/colorful1" csCatId="colorful" phldr="1"/>
      <dgm:spPr/>
      <dgm:t>
        <a:bodyPr/>
        <a:lstStyle/>
        <a:p>
          <a:endParaRPr lang="en-US"/>
        </a:p>
      </dgm:t>
    </dgm:pt>
    <dgm:pt modelId="{8D6AC04D-8026-1046-8B28-77ADC1581C4E}">
      <dgm:prSet custT="1"/>
      <dgm:spPr/>
      <dgm:t>
        <a:bodyPr/>
        <a:lstStyle/>
        <a:p>
          <a:pPr rtl="0"/>
          <a:r>
            <a:rPr lang="en-US" sz="2400" b="1" dirty="0">
              <a:solidFill>
                <a:schemeClr val="tx1"/>
              </a:solidFill>
            </a:rPr>
            <a:t>7. Monitor to ensure the program is in place and effective.</a:t>
          </a:r>
          <a:endParaRPr lang="en-US" sz="2400" dirty="0">
            <a:solidFill>
              <a:schemeClr val="tx1"/>
            </a:solidFill>
          </a:endParaRPr>
        </a:p>
      </dgm:t>
    </dgm:pt>
    <dgm:pt modelId="{FE83292B-777C-FB47-86DA-77C758B18F54}" type="parTrans" cxnId="{77ED1A37-FB63-6940-AB13-4FA3A555422C}">
      <dgm:prSet/>
      <dgm:spPr/>
      <dgm:t>
        <a:bodyPr/>
        <a:lstStyle/>
        <a:p>
          <a:endParaRPr lang="en-US"/>
        </a:p>
      </dgm:t>
    </dgm:pt>
    <dgm:pt modelId="{C6590273-257F-E849-B6EE-E2D6ACFF09ED}" type="sibTrans" cxnId="{77ED1A37-FB63-6940-AB13-4FA3A555422C}">
      <dgm:prSet/>
      <dgm:spPr/>
      <dgm:t>
        <a:bodyPr/>
        <a:lstStyle/>
        <a:p>
          <a:endParaRPr lang="en-US"/>
        </a:p>
      </dgm:t>
    </dgm:pt>
    <dgm:pt modelId="{4E766876-FDB1-114F-92D6-67897E4D84B2}">
      <dgm:prSet custT="1"/>
      <dgm:spPr/>
      <dgm:t>
        <a:bodyPr/>
        <a:lstStyle/>
        <a:p>
          <a:r>
            <a:rPr lang="en-US" sz="2400" b="1" dirty="0">
              <a:solidFill>
                <a:schemeClr val="tx1"/>
              </a:solidFill>
            </a:rPr>
            <a:t>8. Focus on values and principles not rules</a:t>
          </a:r>
        </a:p>
      </dgm:t>
    </dgm:pt>
    <dgm:pt modelId="{CFA4C0DE-D6DC-D649-B6D1-521B96BE534A}" type="parTrans" cxnId="{5A14CF41-ABF9-544F-A751-BA5FA9975FBC}">
      <dgm:prSet/>
      <dgm:spPr/>
      <dgm:t>
        <a:bodyPr/>
        <a:lstStyle/>
        <a:p>
          <a:endParaRPr lang="en-US"/>
        </a:p>
      </dgm:t>
    </dgm:pt>
    <dgm:pt modelId="{A6429F14-CDCF-0440-85BD-52A1A83FC1C2}" type="sibTrans" cxnId="{5A14CF41-ABF9-544F-A751-BA5FA9975FBC}">
      <dgm:prSet/>
      <dgm:spPr/>
      <dgm:t>
        <a:bodyPr/>
        <a:lstStyle/>
        <a:p>
          <a:endParaRPr lang="en-US"/>
        </a:p>
      </dgm:t>
    </dgm:pt>
    <dgm:pt modelId="{67BE04E8-3145-964E-8331-994D535AE976}">
      <dgm:prSet custT="1"/>
      <dgm:spPr/>
      <dgm:t>
        <a:bodyPr/>
        <a:lstStyle/>
        <a:p>
          <a:r>
            <a:rPr lang="en-US" sz="2400" b="1" dirty="0">
              <a:solidFill>
                <a:schemeClr val="tx1"/>
              </a:solidFill>
            </a:rPr>
            <a:t>9. Ensure you have an affirmative defense should you need it. </a:t>
          </a:r>
        </a:p>
      </dgm:t>
    </dgm:pt>
    <dgm:pt modelId="{1848C2CB-9F14-A245-8778-2CBF86B2AC92}" type="parTrans" cxnId="{7A8D72E6-6B57-7E41-B24B-820C57AE5373}">
      <dgm:prSet/>
      <dgm:spPr/>
      <dgm:t>
        <a:bodyPr/>
        <a:lstStyle/>
        <a:p>
          <a:endParaRPr lang="en-US"/>
        </a:p>
      </dgm:t>
    </dgm:pt>
    <dgm:pt modelId="{C1DF485C-8615-E241-9785-A717BBEDAB2E}" type="sibTrans" cxnId="{7A8D72E6-6B57-7E41-B24B-820C57AE5373}">
      <dgm:prSet/>
      <dgm:spPr/>
      <dgm:t>
        <a:bodyPr/>
        <a:lstStyle/>
        <a:p>
          <a:endParaRPr lang="en-US"/>
        </a:p>
      </dgm:t>
    </dgm:pt>
    <dgm:pt modelId="{88A1931B-7547-A645-AC2A-EF15DF7CE528}" type="pres">
      <dgm:prSet presAssocID="{AC0AF6D3-453A-994F-B22D-2C81AC3E4837}" presName="diagram" presStyleCnt="0">
        <dgm:presLayoutVars>
          <dgm:chPref val="1"/>
          <dgm:dir/>
          <dgm:animOne val="branch"/>
          <dgm:animLvl val="lvl"/>
          <dgm:resizeHandles/>
        </dgm:presLayoutVars>
      </dgm:prSet>
      <dgm:spPr/>
      <dgm:t>
        <a:bodyPr/>
        <a:lstStyle/>
        <a:p>
          <a:endParaRPr lang="en-US"/>
        </a:p>
      </dgm:t>
    </dgm:pt>
    <dgm:pt modelId="{9A9F41E6-A156-5148-AD4A-D6F814B47490}" type="pres">
      <dgm:prSet presAssocID="{8D6AC04D-8026-1046-8B28-77ADC1581C4E}" presName="root" presStyleCnt="0"/>
      <dgm:spPr/>
    </dgm:pt>
    <dgm:pt modelId="{99D733DE-2CA5-0946-8539-21CF7B6BCF6D}" type="pres">
      <dgm:prSet presAssocID="{8D6AC04D-8026-1046-8B28-77ADC1581C4E}" presName="rootComposite" presStyleCnt="0"/>
      <dgm:spPr/>
    </dgm:pt>
    <dgm:pt modelId="{11FD64F3-3869-C14B-A7A9-E6D80E4AF379}" type="pres">
      <dgm:prSet presAssocID="{8D6AC04D-8026-1046-8B28-77ADC1581C4E}" presName="rootText" presStyleLbl="node1" presStyleIdx="0" presStyleCnt="3" custScaleX="99617" custScaleY="171987"/>
      <dgm:spPr/>
      <dgm:t>
        <a:bodyPr/>
        <a:lstStyle/>
        <a:p>
          <a:endParaRPr lang="en-US"/>
        </a:p>
      </dgm:t>
    </dgm:pt>
    <dgm:pt modelId="{8A1DFE14-6631-9348-AE0B-2426359F59E6}" type="pres">
      <dgm:prSet presAssocID="{8D6AC04D-8026-1046-8B28-77ADC1581C4E}" presName="rootConnector" presStyleLbl="node1" presStyleIdx="0" presStyleCnt="3"/>
      <dgm:spPr/>
      <dgm:t>
        <a:bodyPr/>
        <a:lstStyle/>
        <a:p>
          <a:endParaRPr lang="en-US"/>
        </a:p>
      </dgm:t>
    </dgm:pt>
    <dgm:pt modelId="{0B3BC7AD-27DA-F740-AA0D-92F2DDF8D04F}" type="pres">
      <dgm:prSet presAssocID="{8D6AC04D-8026-1046-8B28-77ADC1581C4E}" presName="childShape" presStyleCnt="0"/>
      <dgm:spPr/>
    </dgm:pt>
    <dgm:pt modelId="{7208C8EC-C118-DA46-A833-32441017D3AB}" type="pres">
      <dgm:prSet presAssocID="{4E766876-FDB1-114F-92D6-67897E4D84B2}" presName="root" presStyleCnt="0"/>
      <dgm:spPr/>
    </dgm:pt>
    <dgm:pt modelId="{47F40C29-FDDC-A540-B923-6EB27CB93559}" type="pres">
      <dgm:prSet presAssocID="{4E766876-FDB1-114F-92D6-67897E4D84B2}" presName="rootComposite" presStyleCnt="0"/>
      <dgm:spPr/>
    </dgm:pt>
    <dgm:pt modelId="{92E99337-8BDE-5B4B-8ADA-290AFBEA90A8}" type="pres">
      <dgm:prSet presAssocID="{4E766876-FDB1-114F-92D6-67897E4D84B2}" presName="rootText" presStyleLbl="node1" presStyleIdx="1" presStyleCnt="3" custScaleX="97974" custScaleY="175295"/>
      <dgm:spPr/>
      <dgm:t>
        <a:bodyPr/>
        <a:lstStyle/>
        <a:p>
          <a:endParaRPr lang="en-US"/>
        </a:p>
      </dgm:t>
    </dgm:pt>
    <dgm:pt modelId="{CD18F80F-76D5-3B42-9C12-0BF47D337678}" type="pres">
      <dgm:prSet presAssocID="{4E766876-FDB1-114F-92D6-67897E4D84B2}" presName="rootConnector" presStyleLbl="node1" presStyleIdx="1" presStyleCnt="3"/>
      <dgm:spPr/>
      <dgm:t>
        <a:bodyPr/>
        <a:lstStyle/>
        <a:p>
          <a:endParaRPr lang="en-US"/>
        </a:p>
      </dgm:t>
    </dgm:pt>
    <dgm:pt modelId="{3CFAA1DA-7CBC-6748-9D07-AC25B7AFFDA6}" type="pres">
      <dgm:prSet presAssocID="{4E766876-FDB1-114F-92D6-67897E4D84B2}" presName="childShape" presStyleCnt="0"/>
      <dgm:spPr/>
    </dgm:pt>
    <dgm:pt modelId="{CCA46DA6-181E-9F46-B480-7C7F3C4537AF}" type="pres">
      <dgm:prSet presAssocID="{67BE04E8-3145-964E-8331-994D535AE976}" presName="root" presStyleCnt="0"/>
      <dgm:spPr/>
    </dgm:pt>
    <dgm:pt modelId="{F9668FF4-7A1F-6645-B566-DBCDDE048B91}" type="pres">
      <dgm:prSet presAssocID="{67BE04E8-3145-964E-8331-994D535AE976}" presName="rootComposite" presStyleCnt="0"/>
      <dgm:spPr/>
    </dgm:pt>
    <dgm:pt modelId="{8C0D9118-0681-FD4C-B4D8-9CA1591DF82E}" type="pres">
      <dgm:prSet presAssocID="{67BE04E8-3145-964E-8331-994D535AE976}" presName="rootText" presStyleLbl="node1" presStyleIdx="2" presStyleCnt="3" custScaleX="97974" custScaleY="175295"/>
      <dgm:spPr/>
      <dgm:t>
        <a:bodyPr/>
        <a:lstStyle/>
        <a:p>
          <a:endParaRPr lang="en-US"/>
        </a:p>
      </dgm:t>
    </dgm:pt>
    <dgm:pt modelId="{F08347AA-5129-DA42-9655-3F9276269F43}" type="pres">
      <dgm:prSet presAssocID="{67BE04E8-3145-964E-8331-994D535AE976}" presName="rootConnector" presStyleLbl="node1" presStyleIdx="2" presStyleCnt="3"/>
      <dgm:spPr/>
      <dgm:t>
        <a:bodyPr/>
        <a:lstStyle/>
        <a:p>
          <a:endParaRPr lang="en-US"/>
        </a:p>
      </dgm:t>
    </dgm:pt>
    <dgm:pt modelId="{B3AEE577-34B9-3341-98C9-F04B082E9947}" type="pres">
      <dgm:prSet presAssocID="{67BE04E8-3145-964E-8331-994D535AE976}" presName="childShape" presStyleCnt="0"/>
      <dgm:spPr/>
    </dgm:pt>
  </dgm:ptLst>
  <dgm:cxnLst>
    <dgm:cxn modelId="{5A14CF41-ABF9-544F-A751-BA5FA9975FBC}" srcId="{AC0AF6D3-453A-994F-B22D-2C81AC3E4837}" destId="{4E766876-FDB1-114F-92D6-67897E4D84B2}" srcOrd="1" destOrd="0" parTransId="{CFA4C0DE-D6DC-D649-B6D1-521B96BE534A}" sibTransId="{A6429F14-CDCF-0440-85BD-52A1A83FC1C2}"/>
    <dgm:cxn modelId="{8CFF6D15-5178-49EF-9574-6A593E3C5C0C}" type="presOf" srcId="{67BE04E8-3145-964E-8331-994D535AE976}" destId="{F08347AA-5129-DA42-9655-3F9276269F43}" srcOrd="1" destOrd="0" presId="urn:microsoft.com/office/officeart/2005/8/layout/hierarchy3"/>
    <dgm:cxn modelId="{A4F399B5-152B-421F-BCA1-76BF14BE33CF}" type="presOf" srcId="{67BE04E8-3145-964E-8331-994D535AE976}" destId="{8C0D9118-0681-FD4C-B4D8-9CA1591DF82E}" srcOrd="0" destOrd="0" presId="urn:microsoft.com/office/officeart/2005/8/layout/hierarchy3"/>
    <dgm:cxn modelId="{6F0981B3-E034-4B0E-BC54-6D6DE22C0F66}" type="presOf" srcId="{8D6AC04D-8026-1046-8B28-77ADC1581C4E}" destId="{8A1DFE14-6631-9348-AE0B-2426359F59E6}" srcOrd="1" destOrd="0" presId="urn:microsoft.com/office/officeart/2005/8/layout/hierarchy3"/>
    <dgm:cxn modelId="{7C05E94F-D178-4929-82C3-FAD74CB8AF5B}" type="presOf" srcId="{4E766876-FDB1-114F-92D6-67897E4D84B2}" destId="{CD18F80F-76D5-3B42-9C12-0BF47D337678}" srcOrd="1" destOrd="0" presId="urn:microsoft.com/office/officeart/2005/8/layout/hierarchy3"/>
    <dgm:cxn modelId="{25D6290F-54AB-4EEE-98FA-F36287A0A43B}" type="presOf" srcId="{4E766876-FDB1-114F-92D6-67897E4D84B2}" destId="{92E99337-8BDE-5B4B-8ADA-290AFBEA90A8}" srcOrd="0" destOrd="0" presId="urn:microsoft.com/office/officeart/2005/8/layout/hierarchy3"/>
    <dgm:cxn modelId="{7A8D72E6-6B57-7E41-B24B-820C57AE5373}" srcId="{AC0AF6D3-453A-994F-B22D-2C81AC3E4837}" destId="{67BE04E8-3145-964E-8331-994D535AE976}" srcOrd="2" destOrd="0" parTransId="{1848C2CB-9F14-A245-8778-2CBF86B2AC92}" sibTransId="{C1DF485C-8615-E241-9785-A717BBEDAB2E}"/>
    <dgm:cxn modelId="{67410182-C006-4D58-860B-FC303E1ED555}" type="presOf" srcId="{8D6AC04D-8026-1046-8B28-77ADC1581C4E}" destId="{11FD64F3-3869-C14B-A7A9-E6D80E4AF379}" srcOrd="0" destOrd="0" presId="urn:microsoft.com/office/officeart/2005/8/layout/hierarchy3"/>
    <dgm:cxn modelId="{658CAE7A-8AA4-436A-AAFC-B152FF3F8030}" type="presOf" srcId="{AC0AF6D3-453A-994F-B22D-2C81AC3E4837}" destId="{88A1931B-7547-A645-AC2A-EF15DF7CE528}" srcOrd="0" destOrd="0" presId="urn:microsoft.com/office/officeart/2005/8/layout/hierarchy3"/>
    <dgm:cxn modelId="{77ED1A37-FB63-6940-AB13-4FA3A555422C}" srcId="{AC0AF6D3-453A-994F-B22D-2C81AC3E4837}" destId="{8D6AC04D-8026-1046-8B28-77ADC1581C4E}" srcOrd="0" destOrd="0" parTransId="{FE83292B-777C-FB47-86DA-77C758B18F54}" sibTransId="{C6590273-257F-E849-B6EE-E2D6ACFF09ED}"/>
    <dgm:cxn modelId="{EE30E658-9809-4597-849A-CE4F6E0C079E}" type="presParOf" srcId="{88A1931B-7547-A645-AC2A-EF15DF7CE528}" destId="{9A9F41E6-A156-5148-AD4A-D6F814B47490}" srcOrd="0" destOrd="0" presId="urn:microsoft.com/office/officeart/2005/8/layout/hierarchy3"/>
    <dgm:cxn modelId="{F35281BF-888B-478C-931F-C719931CF5A3}" type="presParOf" srcId="{9A9F41E6-A156-5148-AD4A-D6F814B47490}" destId="{99D733DE-2CA5-0946-8539-21CF7B6BCF6D}" srcOrd="0" destOrd="0" presId="urn:microsoft.com/office/officeart/2005/8/layout/hierarchy3"/>
    <dgm:cxn modelId="{A5E0E4D3-6AED-4DF2-9E68-29B4581C6BD5}" type="presParOf" srcId="{99D733DE-2CA5-0946-8539-21CF7B6BCF6D}" destId="{11FD64F3-3869-C14B-A7A9-E6D80E4AF379}" srcOrd="0" destOrd="0" presId="urn:microsoft.com/office/officeart/2005/8/layout/hierarchy3"/>
    <dgm:cxn modelId="{355A1BB8-D24D-4248-98D6-9604E9049CED}" type="presParOf" srcId="{99D733DE-2CA5-0946-8539-21CF7B6BCF6D}" destId="{8A1DFE14-6631-9348-AE0B-2426359F59E6}" srcOrd="1" destOrd="0" presId="urn:microsoft.com/office/officeart/2005/8/layout/hierarchy3"/>
    <dgm:cxn modelId="{A91B86AD-02C3-44BC-BEF1-A9341C075940}" type="presParOf" srcId="{9A9F41E6-A156-5148-AD4A-D6F814B47490}" destId="{0B3BC7AD-27DA-F740-AA0D-92F2DDF8D04F}" srcOrd="1" destOrd="0" presId="urn:microsoft.com/office/officeart/2005/8/layout/hierarchy3"/>
    <dgm:cxn modelId="{A679192D-8AE4-42F4-8002-41EF98B6874E}" type="presParOf" srcId="{88A1931B-7547-A645-AC2A-EF15DF7CE528}" destId="{7208C8EC-C118-DA46-A833-32441017D3AB}" srcOrd="1" destOrd="0" presId="urn:microsoft.com/office/officeart/2005/8/layout/hierarchy3"/>
    <dgm:cxn modelId="{383FB6BA-F8EE-4A3A-A076-CDA78B634C32}" type="presParOf" srcId="{7208C8EC-C118-DA46-A833-32441017D3AB}" destId="{47F40C29-FDDC-A540-B923-6EB27CB93559}" srcOrd="0" destOrd="0" presId="urn:microsoft.com/office/officeart/2005/8/layout/hierarchy3"/>
    <dgm:cxn modelId="{58581A80-AD38-4DDC-BCAD-4FF7A22EB891}" type="presParOf" srcId="{47F40C29-FDDC-A540-B923-6EB27CB93559}" destId="{92E99337-8BDE-5B4B-8ADA-290AFBEA90A8}" srcOrd="0" destOrd="0" presId="urn:microsoft.com/office/officeart/2005/8/layout/hierarchy3"/>
    <dgm:cxn modelId="{349011A4-7FA4-4836-A408-BBB451CA4262}" type="presParOf" srcId="{47F40C29-FDDC-A540-B923-6EB27CB93559}" destId="{CD18F80F-76D5-3B42-9C12-0BF47D337678}" srcOrd="1" destOrd="0" presId="urn:microsoft.com/office/officeart/2005/8/layout/hierarchy3"/>
    <dgm:cxn modelId="{7C20B31B-2E65-49B3-AFB9-93312674A204}" type="presParOf" srcId="{7208C8EC-C118-DA46-A833-32441017D3AB}" destId="{3CFAA1DA-7CBC-6748-9D07-AC25B7AFFDA6}" srcOrd="1" destOrd="0" presId="urn:microsoft.com/office/officeart/2005/8/layout/hierarchy3"/>
    <dgm:cxn modelId="{C2808C02-E7AC-4BD9-8172-4DEE1D655FE8}" type="presParOf" srcId="{88A1931B-7547-A645-AC2A-EF15DF7CE528}" destId="{CCA46DA6-181E-9F46-B480-7C7F3C4537AF}" srcOrd="2" destOrd="0" presId="urn:microsoft.com/office/officeart/2005/8/layout/hierarchy3"/>
    <dgm:cxn modelId="{82C2096D-739A-42A3-BEF3-C0B4BB963EA9}" type="presParOf" srcId="{CCA46DA6-181E-9F46-B480-7C7F3C4537AF}" destId="{F9668FF4-7A1F-6645-B566-DBCDDE048B91}" srcOrd="0" destOrd="0" presId="urn:microsoft.com/office/officeart/2005/8/layout/hierarchy3"/>
    <dgm:cxn modelId="{E6736278-8346-4222-B4F5-D33B0528DE07}" type="presParOf" srcId="{F9668FF4-7A1F-6645-B566-DBCDDE048B91}" destId="{8C0D9118-0681-FD4C-B4D8-9CA1591DF82E}" srcOrd="0" destOrd="0" presId="urn:microsoft.com/office/officeart/2005/8/layout/hierarchy3"/>
    <dgm:cxn modelId="{0B70AA8F-D0F4-4C20-A307-02621692B156}" type="presParOf" srcId="{F9668FF4-7A1F-6645-B566-DBCDDE048B91}" destId="{F08347AA-5129-DA42-9655-3F9276269F43}" srcOrd="1" destOrd="0" presId="urn:microsoft.com/office/officeart/2005/8/layout/hierarchy3"/>
    <dgm:cxn modelId="{E460C2C5-5834-4623-B456-51E3D0A6E5EC}" type="presParOf" srcId="{CCA46DA6-181E-9F46-B480-7C7F3C4537AF}" destId="{B3AEE577-34B9-3341-98C9-F04B082E994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0AF6D3-453A-994F-B22D-2C81AC3E4837}" type="doc">
      <dgm:prSet loTypeId="urn:microsoft.com/office/officeart/2005/8/layout/orgChart1" loCatId="" qsTypeId="urn:microsoft.com/office/officeart/2005/8/quickstyle/simple2" qsCatId="simple" csTypeId="urn:microsoft.com/office/officeart/2005/8/colors/colorful2" csCatId="colorful" phldr="1"/>
      <dgm:spPr/>
      <dgm:t>
        <a:bodyPr/>
        <a:lstStyle/>
        <a:p>
          <a:endParaRPr lang="en-US"/>
        </a:p>
      </dgm:t>
    </dgm:pt>
    <dgm:pt modelId="{8D6AC04D-8026-1046-8B28-77ADC1581C4E}">
      <dgm:prSet custT="1"/>
      <dgm:spPr/>
      <dgm:t>
        <a:bodyPr/>
        <a:lstStyle/>
        <a:p>
          <a:pPr rtl="0"/>
          <a:r>
            <a:rPr lang="en-US" sz="2400" b="1" dirty="0">
              <a:solidFill>
                <a:schemeClr val="tx1"/>
              </a:solidFill>
            </a:rPr>
            <a:t>10. Defend Your Program  </a:t>
          </a:r>
        </a:p>
      </dgm:t>
    </dgm:pt>
    <dgm:pt modelId="{FE83292B-777C-FB47-86DA-77C758B18F54}" type="parTrans" cxnId="{77ED1A37-FB63-6940-AB13-4FA3A555422C}">
      <dgm:prSet/>
      <dgm:spPr/>
      <dgm:t>
        <a:bodyPr/>
        <a:lstStyle/>
        <a:p>
          <a:endParaRPr lang="en-US"/>
        </a:p>
      </dgm:t>
    </dgm:pt>
    <dgm:pt modelId="{C6590273-257F-E849-B6EE-E2D6ACFF09ED}" type="sibTrans" cxnId="{77ED1A37-FB63-6940-AB13-4FA3A555422C}">
      <dgm:prSet/>
      <dgm:spPr/>
      <dgm:t>
        <a:bodyPr/>
        <a:lstStyle/>
        <a:p>
          <a:endParaRPr lang="en-US"/>
        </a:p>
      </dgm:t>
    </dgm:pt>
    <dgm:pt modelId="{161AF900-E343-714D-839D-F3B00EC7168C}">
      <dgm:prSet/>
      <dgm:spPr/>
      <dgm:t>
        <a:bodyPr/>
        <a:lstStyle/>
        <a:p>
          <a:r>
            <a:rPr lang="en-US" b="1" dirty="0">
              <a:solidFill>
                <a:schemeClr val="tx1"/>
              </a:solidFill>
            </a:rPr>
            <a:t>Avoid penalties by having an effective safety and health program.  </a:t>
          </a:r>
        </a:p>
      </dgm:t>
    </dgm:pt>
    <dgm:pt modelId="{83A7B97C-5AEE-0F47-96CF-93B1B0CC7B04}" type="parTrans" cxnId="{3F7EA192-2294-3E40-B5EC-150B1FE254CD}">
      <dgm:prSet/>
      <dgm:spPr/>
      <dgm:t>
        <a:bodyPr/>
        <a:lstStyle/>
        <a:p>
          <a:endParaRPr lang="en-US"/>
        </a:p>
      </dgm:t>
    </dgm:pt>
    <dgm:pt modelId="{75E6727C-4836-914F-88D7-C0800AF9BD7F}" type="sibTrans" cxnId="{3F7EA192-2294-3E40-B5EC-150B1FE254CD}">
      <dgm:prSet/>
      <dgm:spPr/>
      <dgm:t>
        <a:bodyPr/>
        <a:lstStyle/>
        <a:p>
          <a:endParaRPr lang="en-US"/>
        </a:p>
      </dgm:t>
    </dgm:pt>
    <dgm:pt modelId="{AD1E7DEA-B813-224F-AF29-2425DCEF0CAF}">
      <dgm:prSet/>
      <dgm:spPr/>
      <dgm:t>
        <a:bodyPr/>
        <a:lstStyle/>
        <a:p>
          <a:r>
            <a:rPr lang="en-US" b="1" dirty="0">
              <a:solidFill>
                <a:schemeClr val="tx1"/>
              </a:solidFill>
            </a:rPr>
            <a:t>A top down program is critical</a:t>
          </a:r>
        </a:p>
      </dgm:t>
    </dgm:pt>
    <dgm:pt modelId="{A50EF0DB-DFF6-4749-B92E-E88E96B40DF1}" type="parTrans" cxnId="{BF54F673-AF36-E748-9B3A-44402E325B41}">
      <dgm:prSet/>
      <dgm:spPr/>
      <dgm:t>
        <a:bodyPr/>
        <a:lstStyle/>
        <a:p>
          <a:endParaRPr lang="en-US"/>
        </a:p>
      </dgm:t>
    </dgm:pt>
    <dgm:pt modelId="{11AC5349-2C74-7E4B-9E99-A61EF86F514C}" type="sibTrans" cxnId="{BF54F673-AF36-E748-9B3A-44402E325B41}">
      <dgm:prSet/>
      <dgm:spPr/>
      <dgm:t>
        <a:bodyPr/>
        <a:lstStyle/>
        <a:p>
          <a:endParaRPr lang="en-US"/>
        </a:p>
      </dgm:t>
    </dgm:pt>
    <dgm:pt modelId="{BB8CC8D8-516E-1B4F-8AD7-A93A298AEF18}">
      <dgm:prSet/>
      <dgm:spPr/>
      <dgm:t>
        <a:bodyPr/>
        <a:lstStyle/>
        <a:p>
          <a:r>
            <a:rPr lang="en-US" b="1" dirty="0">
              <a:solidFill>
                <a:schemeClr val="tx1"/>
              </a:solidFill>
            </a:rPr>
            <a:t>Can be defended by president or management.  </a:t>
          </a:r>
        </a:p>
      </dgm:t>
    </dgm:pt>
    <dgm:pt modelId="{E811518D-5B53-3744-A031-28031214979F}" type="parTrans" cxnId="{358A6D86-8D74-FD42-8029-0DF5136DD3E2}">
      <dgm:prSet/>
      <dgm:spPr/>
      <dgm:t>
        <a:bodyPr/>
        <a:lstStyle/>
        <a:p>
          <a:endParaRPr lang="en-US"/>
        </a:p>
      </dgm:t>
    </dgm:pt>
    <dgm:pt modelId="{EE81D215-7F0A-B145-960F-D82019D45B15}" type="sibTrans" cxnId="{358A6D86-8D74-FD42-8029-0DF5136DD3E2}">
      <dgm:prSet/>
      <dgm:spPr/>
      <dgm:t>
        <a:bodyPr/>
        <a:lstStyle/>
        <a:p>
          <a:endParaRPr lang="en-US"/>
        </a:p>
      </dgm:t>
    </dgm:pt>
    <dgm:pt modelId="{9B674817-9B4E-CE4A-A171-AE28D1CE868E}" type="pres">
      <dgm:prSet presAssocID="{AC0AF6D3-453A-994F-B22D-2C81AC3E4837}" presName="hierChild1" presStyleCnt="0">
        <dgm:presLayoutVars>
          <dgm:orgChart val="1"/>
          <dgm:chPref val="1"/>
          <dgm:dir/>
          <dgm:animOne val="branch"/>
          <dgm:animLvl val="lvl"/>
          <dgm:resizeHandles/>
        </dgm:presLayoutVars>
      </dgm:prSet>
      <dgm:spPr/>
      <dgm:t>
        <a:bodyPr/>
        <a:lstStyle/>
        <a:p>
          <a:endParaRPr lang="en-US"/>
        </a:p>
      </dgm:t>
    </dgm:pt>
    <dgm:pt modelId="{F1F9E24F-AA2B-E348-9B71-8567E1A4546D}" type="pres">
      <dgm:prSet presAssocID="{8D6AC04D-8026-1046-8B28-77ADC1581C4E}" presName="hierRoot1" presStyleCnt="0">
        <dgm:presLayoutVars>
          <dgm:hierBranch val="init"/>
        </dgm:presLayoutVars>
      </dgm:prSet>
      <dgm:spPr/>
    </dgm:pt>
    <dgm:pt modelId="{1B2C7531-9ED2-6C43-80F1-E651DF812902}" type="pres">
      <dgm:prSet presAssocID="{8D6AC04D-8026-1046-8B28-77ADC1581C4E}" presName="rootComposite1" presStyleCnt="0"/>
      <dgm:spPr/>
    </dgm:pt>
    <dgm:pt modelId="{5092F8CC-7610-1A45-B07C-539557B4023A}" type="pres">
      <dgm:prSet presAssocID="{8D6AC04D-8026-1046-8B28-77ADC1581C4E}" presName="rootText1" presStyleLbl="node0" presStyleIdx="0" presStyleCnt="1" custScaleY="130653">
        <dgm:presLayoutVars>
          <dgm:chPref val="3"/>
        </dgm:presLayoutVars>
      </dgm:prSet>
      <dgm:spPr/>
      <dgm:t>
        <a:bodyPr/>
        <a:lstStyle/>
        <a:p>
          <a:endParaRPr lang="en-US"/>
        </a:p>
      </dgm:t>
    </dgm:pt>
    <dgm:pt modelId="{11011FDA-FB9A-934B-BBD6-75881D3731F5}" type="pres">
      <dgm:prSet presAssocID="{8D6AC04D-8026-1046-8B28-77ADC1581C4E}" presName="rootConnector1" presStyleLbl="node1" presStyleIdx="0" presStyleCnt="0"/>
      <dgm:spPr/>
      <dgm:t>
        <a:bodyPr/>
        <a:lstStyle/>
        <a:p>
          <a:endParaRPr lang="en-US"/>
        </a:p>
      </dgm:t>
    </dgm:pt>
    <dgm:pt modelId="{090AC35B-CE01-9F43-8790-5C923CAC7819}" type="pres">
      <dgm:prSet presAssocID="{8D6AC04D-8026-1046-8B28-77ADC1581C4E}" presName="hierChild2" presStyleCnt="0"/>
      <dgm:spPr/>
    </dgm:pt>
    <dgm:pt modelId="{AE26AF0C-FB12-444A-BB6C-1CC99261CDFD}" type="pres">
      <dgm:prSet presAssocID="{83A7B97C-5AEE-0F47-96CF-93B1B0CC7B04}" presName="Name37" presStyleLbl="parChTrans1D2" presStyleIdx="0" presStyleCnt="3"/>
      <dgm:spPr/>
      <dgm:t>
        <a:bodyPr/>
        <a:lstStyle/>
        <a:p>
          <a:endParaRPr lang="en-US"/>
        </a:p>
      </dgm:t>
    </dgm:pt>
    <dgm:pt modelId="{F0EF69DA-09BF-C445-B7E9-A790D9146C6B}" type="pres">
      <dgm:prSet presAssocID="{161AF900-E343-714D-839D-F3B00EC7168C}" presName="hierRoot2" presStyleCnt="0">
        <dgm:presLayoutVars>
          <dgm:hierBranch val="init"/>
        </dgm:presLayoutVars>
      </dgm:prSet>
      <dgm:spPr/>
    </dgm:pt>
    <dgm:pt modelId="{203B8AB4-BEDD-EA48-AE50-4408F1736C39}" type="pres">
      <dgm:prSet presAssocID="{161AF900-E343-714D-839D-F3B00EC7168C}" presName="rootComposite" presStyleCnt="0"/>
      <dgm:spPr/>
    </dgm:pt>
    <dgm:pt modelId="{8760A9EA-6B29-2D40-B420-EA90D76E7194}" type="pres">
      <dgm:prSet presAssocID="{161AF900-E343-714D-839D-F3B00EC7168C}" presName="rootText" presStyleLbl="node2" presStyleIdx="0" presStyleCnt="3" custScaleY="124532">
        <dgm:presLayoutVars>
          <dgm:chPref val="3"/>
        </dgm:presLayoutVars>
      </dgm:prSet>
      <dgm:spPr/>
      <dgm:t>
        <a:bodyPr/>
        <a:lstStyle/>
        <a:p>
          <a:endParaRPr lang="en-US"/>
        </a:p>
      </dgm:t>
    </dgm:pt>
    <dgm:pt modelId="{AD0E3E00-9EEA-8B42-8959-11F6323E78C9}" type="pres">
      <dgm:prSet presAssocID="{161AF900-E343-714D-839D-F3B00EC7168C}" presName="rootConnector" presStyleLbl="node2" presStyleIdx="0" presStyleCnt="3"/>
      <dgm:spPr/>
      <dgm:t>
        <a:bodyPr/>
        <a:lstStyle/>
        <a:p>
          <a:endParaRPr lang="en-US"/>
        </a:p>
      </dgm:t>
    </dgm:pt>
    <dgm:pt modelId="{BDB33A38-8B53-B34F-BD5C-39AC5B9741EE}" type="pres">
      <dgm:prSet presAssocID="{161AF900-E343-714D-839D-F3B00EC7168C}" presName="hierChild4" presStyleCnt="0"/>
      <dgm:spPr/>
    </dgm:pt>
    <dgm:pt modelId="{04AD19D0-F833-D04E-8AEA-14D84E35E1BF}" type="pres">
      <dgm:prSet presAssocID="{161AF900-E343-714D-839D-F3B00EC7168C}" presName="hierChild5" presStyleCnt="0"/>
      <dgm:spPr/>
    </dgm:pt>
    <dgm:pt modelId="{522C05DE-3BCE-8A48-87E9-60CFBF6FEFA8}" type="pres">
      <dgm:prSet presAssocID="{E811518D-5B53-3744-A031-28031214979F}" presName="Name37" presStyleLbl="parChTrans1D2" presStyleIdx="1" presStyleCnt="3"/>
      <dgm:spPr/>
      <dgm:t>
        <a:bodyPr/>
        <a:lstStyle/>
        <a:p>
          <a:endParaRPr lang="en-US"/>
        </a:p>
      </dgm:t>
    </dgm:pt>
    <dgm:pt modelId="{B830EE20-E0BD-3D48-A2B0-CC3731356DC4}" type="pres">
      <dgm:prSet presAssocID="{BB8CC8D8-516E-1B4F-8AD7-A93A298AEF18}" presName="hierRoot2" presStyleCnt="0">
        <dgm:presLayoutVars>
          <dgm:hierBranch val="init"/>
        </dgm:presLayoutVars>
      </dgm:prSet>
      <dgm:spPr/>
    </dgm:pt>
    <dgm:pt modelId="{41B2C59E-C836-2A43-92BD-9A0105F95B97}" type="pres">
      <dgm:prSet presAssocID="{BB8CC8D8-516E-1B4F-8AD7-A93A298AEF18}" presName="rootComposite" presStyleCnt="0"/>
      <dgm:spPr/>
    </dgm:pt>
    <dgm:pt modelId="{19E97EFB-CBBB-4F4A-88E0-F43458E020FD}" type="pres">
      <dgm:prSet presAssocID="{BB8CC8D8-516E-1B4F-8AD7-A93A298AEF18}" presName="rootText" presStyleLbl="node2" presStyleIdx="1" presStyleCnt="3" custScaleY="124532">
        <dgm:presLayoutVars>
          <dgm:chPref val="3"/>
        </dgm:presLayoutVars>
      </dgm:prSet>
      <dgm:spPr/>
      <dgm:t>
        <a:bodyPr/>
        <a:lstStyle/>
        <a:p>
          <a:endParaRPr lang="en-US"/>
        </a:p>
      </dgm:t>
    </dgm:pt>
    <dgm:pt modelId="{54CB9C32-8229-CB40-9F87-8A2ACEFFC4CD}" type="pres">
      <dgm:prSet presAssocID="{BB8CC8D8-516E-1B4F-8AD7-A93A298AEF18}" presName="rootConnector" presStyleLbl="node2" presStyleIdx="1" presStyleCnt="3"/>
      <dgm:spPr/>
      <dgm:t>
        <a:bodyPr/>
        <a:lstStyle/>
        <a:p>
          <a:endParaRPr lang="en-US"/>
        </a:p>
      </dgm:t>
    </dgm:pt>
    <dgm:pt modelId="{DC42A6B4-F521-6641-AE81-E49AA54AF10C}" type="pres">
      <dgm:prSet presAssocID="{BB8CC8D8-516E-1B4F-8AD7-A93A298AEF18}" presName="hierChild4" presStyleCnt="0"/>
      <dgm:spPr/>
    </dgm:pt>
    <dgm:pt modelId="{4470E706-613E-D240-8279-4F6A10EA6675}" type="pres">
      <dgm:prSet presAssocID="{BB8CC8D8-516E-1B4F-8AD7-A93A298AEF18}" presName="hierChild5" presStyleCnt="0"/>
      <dgm:spPr/>
    </dgm:pt>
    <dgm:pt modelId="{B299A9FA-A3D2-6D42-A190-44BB08A8DCA0}" type="pres">
      <dgm:prSet presAssocID="{A50EF0DB-DFF6-4749-B92E-E88E96B40DF1}" presName="Name37" presStyleLbl="parChTrans1D2" presStyleIdx="2" presStyleCnt="3"/>
      <dgm:spPr/>
      <dgm:t>
        <a:bodyPr/>
        <a:lstStyle/>
        <a:p>
          <a:endParaRPr lang="en-US"/>
        </a:p>
      </dgm:t>
    </dgm:pt>
    <dgm:pt modelId="{68A72A7A-5B9D-D349-AC86-5037CAC8E1C8}" type="pres">
      <dgm:prSet presAssocID="{AD1E7DEA-B813-224F-AF29-2425DCEF0CAF}" presName="hierRoot2" presStyleCnt="0">
        <dgm:presLayoutVars>
          <dgm:hierBranch val="init"/>
        </dgm:presLayoutVars>
      </dgm:prSet>
      <dgm:spPr/>
    </dgm:pt>
    <dgm:pt modelId="{EF03F8DF-FA59-2B48-9C79-03188130D6BF}" type="pres">
      <dgm:prSet presAssocID="{AD1E7DEA-B813-224F-AF29-2425DCEF0CAF}" presName="rootComposite" presStyleCnt="0"/>
      <dgm:spPr/>
    </dgm:pt>
    <dgm:pt modelId="{27D6A774-2CF5-4642-9A2A-CB4741BE56D6}" type="pres">
      <dgm:prSet presAssocID="{AD1E7DEA-B813-224F-AF29-2425DCEF0CAF}" presName="rootText" presStyleLbl="node2" presStyleIdx="2" presStyleCnt="3" custScaleY="124532">
        <dgm:presLayoutVars>
          <dgm:chPref val="3"/>
        </dgm:presLayoutVars>
      </dgm:prSet>
      <dgm:spPr/>
      <dgm:t>
        <a:bodyPr/>
        <a:lstStyle/>
        <a:p>
          <a:endParaRPr lang="en-US"/>
        </a:p>
      </dgm:t>
    </dgm:pt>
    <dgm:pt modelId="{9277BC5A-5C98-C544-A7AC-DA5B554FC9E0}" type="pres">
      <dgm:prSet presAssocID="{AD1E7DEA-B813-224F-AF29-2425DCEF0CAF}" presName="rootConnector" presStyleLbl="node2" presStyleIdx="2" presStyleCnt="3"/>
      <dgm:spPr/>
      <dgm:t>
        <a:bodyPr/>
        <a:lstStyle/>
        <a:p>
          <a:endParaRPr lang="en-US"/>
        </a:p>
      </dgm:t>
    </dgm:pt>
    <dgm:pt modelId="{54E9FE1C-A3B3-4C4D-A3BA-92ACB392BD63}" type="pres">
      <dgm:prSet presAssocID="{AD1E7DEA-B813-224F-AF29-2425DCEF0CAF}" presName="hierChild4" presStyleCnt="0"/>
      <dgm:spPr/>
    </dgm:pt>
    <dgm:pt modelId="{FF948289-EA18-F042-8FD7-8E3E7FC7DFB5}" type="pres">
      <dgm:prSet presAssocID="{AD1E7DEA-B813-224F-AF29-2425DCEF0CAF}" presName="hierChild5" presStyleCnt="0"/>
      <dgm:spPr/>
    </dgm:pt>
    <dgm:pt modelId="{E4EAAA40-0D10-1743-8B52-12B5FDCC3703}" type="pres">
      <dgm:prSet presAssocID="{8D6AC04D-8026-1046-8B28-77ADC1581C4E}" presName="hierChild3" presStyleCnt="0"/>
      <dgm:spPr/>
    </dgm:pt>
  </dgm:ptLst>
  <dgm:cxnLst>
    <dgm:cxn modelId="{358A6D86-8D74-FD42-8029-0DF5136DD3E2}" srcId="{8D6AC04D-8026-1046-8B28-77ADC1581C4E}" destId="{BB8CC8D8-516E-1B4F-8AD7-A93A298AEF18}" srcOrd="1" destOrd="0" parTransId="{E811518D-5B53-3744-A031-28031214979F}" sibTransId="{EE81D215-7F0A-B145-960F-D82019D45B15}"/>
    <dgm:cxn modelId="{727AB511-D427-461A-873B-2A96F67F8757}" type="presOf" srcId="{8D6AC04D-8026-1046-8B28-77ADC1581C4E}" destId="{11011FDA-FB9A-934B-BBD6-75881D3731F5}" srcOrd="1" destOrd="0" presId="urn:microsoft.com/office/officeart/2005/8/layout/orgChart1"/>
    <dgm:cxn modelId="{BD6796FD-A7F3-4DB6-A1EA-0455EDFA01A8}" type="presOf" srcId="{AC0AF6D3-453A-994F-B22D-2C81AC3E4837}" destId="{9B674817-9B4E-CE4A-A171-AE28D1CE868E}" srcOrd="0" destOrd="0" presId="urn:microsoft.com/office/officeart/2005/8/layout/orgChart1"/>
    <dgm:cxn modelId="{BF54F673-AF36-E748-9B3A-44402E325B41}" srcId="{8D6AC04D-8026-1046-8B28-77ADC1581C4E}" destId="{AD1E7DEA-B813-224F-AF29-2425DCEF0CAF}" srcOrd="2" destOrd="0" parTransId="{A50EF0DB-DFF6-4749-B92E-E88E96B40DF1}" sibTransId="{11AC5349-2C74-7E4B-9E99-A61EF86F514C}"/>
    <dgm:cxn modelId="{1BCA5126-6559-43B8-88CF-41ABB6D51A01}" type="presOf" srcId="{8D6AC04D-8026-1046-8B28-77ADC1581C4E}" destId="{5092F8CC-7610-1A45-B07C-539557B4023A}" srcOrd="0" destOrd="0" presId="urn:microsoft.com/office/officeart/2005/8/layout/orgChart1"/>
    <dgm:cxn modelId="{7B85DFDC-00FF-426A-ABC4-64D03D263AD1}" type="presOf" srcId="{BB8CC8D8-516E-1B4F-8AD7-A93A298AEF18}" destId="{54CB9C32-8229-CB40-9F87-8A2ACEFFC4CD}" srcOrd="1" destOrd="0" presId="urn:microsoft.com/office/officeart/2005/8/layout/orgChart1"/>
    <dgm:cxn modelId="{5EC10DFA-15AC-4832-8839-23F5B2B5428B}" type="presOf" srcId="{161AF900-E343-714D-839D-F3B00EC7168C}" destId="{AD0E3E00-9EEA-8B42-8959-11F6323E78C9}" srcOrd="1" destOrd="0" presId="urn:microsoft.com/office/officeart/2005/8/layout/orgChart1"/>
    <dgm:cxn modelId="{3F7EA192-2294-3E40-B5EC-150B1FE254CD}" srcId="{8D6AC04D-8026-1046-8B28-77ADC1581C4E}" destId="{161AF900-E343-714D-839D-F3B00EC7168C}" srcOrd="0" destOrd="0" parTransId="{83A7B97C-5AEE-0F47-96CF-93B1B0CC7B04}" sibTransId="{75E6727C-4836-914F-88D7-C0800AF9BD7F}"/>
    <dgm:cxn modelId="{1010804E-7D2D-4B48-A725-A81A7414AD3A}" type="presOf" srcId="{AD1E7DEA-B813-224F-AF29-2425DCEF0CAF}" destId="{9277BC5A-5C98-C544-A7AC-DA5B554FC9E0}" srcOrd="1" destOrd="0" presId="urn:microsoft.com/office/officeart/2005/8/layout/orgChart1"/>
    <dgm:cxn modelId="{2BA946D2-4037-4A7A-9C86-1506AE04CA83}" type="presOf" srcId="{AD1E7DEA-B813-224F-AF29-2425DCEF0CAF}" destId="{27D6A774-2CF5-4642-9A2A-CB4741BE56D6}" srcOrd="0" destOrd="0" presId="urn:microsoft.com/office/officeart/2005/8/layout/orgChart1"/>
    <dgm:cxn modelId="{484F0492-EBBC-454A-9371-1BCD2A7A5E02}" type="presOf" srcId="{E811518D-5B53-3744-A031-28031214979F}" destId="{522C05DE-3BCE-8A48-87E9-60CFBF6FEFA8}" srcOrd="0" destOrd="0" presId="urn:microsoft.com/office/officeart/2005/8/layout/orgChart1"/>
    <dgm:cxn modelId="{2BE865FB-8514-451E-BB61-5AF55423A540}" type="presOf" srcId="{A50EF0DB-DFF6-4749-B92E-E88E96B40DF1}" destId="{B299A9FA-A3D2-6D42-A190-44BB08A8DCA0}" srcOrd="0" destOrd="0" presId="urn:microsoft.com/office/officeart/2005/8/layout/orgChart1"/>
    <dgm:cxn modelId="{2F9F9138-E1C3-47DD-8735-84AE8E56C5CE}" type="presOf" srcId="{83A7B97C-5AEE-0F47-96CF-93B1B0CC7B04}" destId="{AE26AF0C-FB12-444A-BB6C-1CC99261CDFD}" srcOrd="0" destOrd="0" presId="urn:microsoft.com/office/officeart/2005/8/layout/orgChart1"/>
    <dgm:cxn modelId="{538C731A-2B3A-48A6-830A-FC2995A332FE}" type="presOf" srcId="{BB8CC8D8-516E-1B4F-8AD7-A93A298AEF18}" destId="{19E97EFB-CBBB-4F4A-88E0-F43458E020FD}" srcOrd="0" destOrd="0" presId="urn:microsoft.com/office/officeart/2005/8/layout/orgChart1"/>
    <dgm:cxn modelId="{77ED1A37-FB63-6940-AB13-4FA3A555422C}" srcId="{AC0AF6D3-453A-994F-B22D-2C81AC3E4837}" destId="{8D6AC04D-8026-1046-8B28-77ADC1581C4E}" srcOrd="0" destOrd="0" parTransId="{FE83292B-777C-FB47-86DA-77C758B18F54}" sibTransId="{C6590273-257F-E849-B6EE-E2D6ACFF09ED}"/>
    <dgm:cxn modelId="{6DBD038A-08F5-48A8-A292-83C9B555BC32}" type="presOf" srcId="{161AF900-E343-714D-839D-F3B00EC7168C}" destId="{8760A9EA-6B29-2D40-B420-EA90D76E7194}" srcOrd="0" destOrd="0" presId="urn:microsoft.com/office/officeart/2005/8/layout/orgChart1"/>
    <dgm:cxn modelId="{40B3B507-7063-43FD-880D-19873CE5E11F}" type="presParOf" srcId="{9B674817-9B4E-CE4A-A171-AE28D1CE868E}" destId="{F1F9E24F-AA2B-E348-9B71-8567E1A4546D}" srcOrd="0" destOrd="0" presId="urn:microsoft.com/office/officeart/2005/8/layout/orgChart1"/>
    <dgm:cxn modelId="{B9938CFC-ACDF-418A-AF03-D930371125ED}" type="presParOf" srcId="{F1F9E24F-AA2B-E348-9B71-8567E1A4546D}" destId="{1B2C7531-9ED2-6C43-80F1-E651DF812902}" srcOrd="0" destOrd="0" presId="urn:microsoft.com/office/officeart/2005/8/layout/orgChart1"/>
    <dgm:cxn modelId="{37C18839-10B8-446F-B619-4D82B061A4C4}" type="presParOf" srcId="{1B2C7531-9ED2-6C43-80F1-E651DF812902}" destId="{5092F8CC-7610-1A45-B07C-539557B4023A}" srcOrd="0" destOrd="0" presId="urn:microsoft.com/office/officeart/2005/8/layout/orgChart1"/>
    <dgm:cxn modelId="{9E8A6E2B-0595-420A-8D89-D82DAFBA25D0}" type="presParOf" srcId="{1B2C7531-9ED2-6C43-80F1-E651DF812902}" destId="{11011FDA-FB9A-934B-BBD6-75881D3731F5}" srcOrd="1" destOrd="0" presId="urn:microsoft.com/office/officeart/2005/8/layout/orgChart1"/>
    <dgm:cxn modelId="{955663B2-59CD-44A3-AF29-428B3D396897}" type="presParOf" srcId="{F1F9E24F-AA2B-E348-9B71-8567E1A4546D}" destId="{090AC35B-CE01-9F43-8790-5C923CAC7819}" srcOrd="1" destOrd="0" presId="urn:microsoft.com/office/officeart/2005/8/layout/orgChart1"/>
    <dgm:cxn modelId="{7D633872-B121-4539-A826-50B56CD37968}" type="presParOf" srcId="{090AC35B-CE01-9F43-8790-5C923CAC7819}" destId="{AE26AF0C-FB12-444A-BB6C-1CC99261CDFD}" srcOrd="0" destOrd="0" presId="urn:microsoft.com/office/officeart/2005/8/layout/orgChart1"/>
    <dgm:cxn modelId="{5E74AF00-B332-4394-842F-2127A9AEEB0B}" type="presParOf" srcId="{090AC35B-CE01-9F43-8790-5C923CAC7819}" destId="{F0EF69DA-09BF-C445-B7E9-A790D9146C6B}" srcOrd="1" destOrd="0" presId="urn:microsoft.com/office/officeart/2005/8/layout/orgChart1"/>
    <dgm:cxn modelId="{D4EB4D51-5AB5-46D4-A7A4-3FBA15AE3C55}" type="presParOf" srcId="{F0EF69DA-09BF-C445-B7E9-A790D9146C6B}" destId="{203B8AB4-BEDD-EA48-AE50-4408F1736C39}" srcOrd="0" destOrd="0" presId="urn:microsoft.com/office/officeart/2005/8/layout/orgChart1"/>
    <dgm:cxn modelId="{2C5887E6-90E1-4132-BB4E-EE5471FBB141}" type="presParOf" srcId="{203B8AB4-BEDD-EA48-AE50-4408F1736C39}" destId="{8760A9EA-6B29-2D40-B420-EA90D76E7194}" srcOrd="0" destOrd="0" presId="urn:microsoft.com/office/officeart/2005/8/layout/orgChart1"/>
    <dgm:cxn modelId="{7B355267-0CB7-4A17-A2F0-FA6D53982E43}" type="presParOf" srcId="{203B8AB4-BEDD-EA48-AE50-4408F1736C39}" destId="{AD0E3E00-9EEA-8B42-8959-11F6323E78C9}" srcOrd="1" destOrd="0" presId="urn:microsoft.com/office/officeart/2005/8/layout/orgChart1"/>
    <dgm:cxn modelId="{C0C87F75-A366-4ADB-A7DE-0AE1D97E5CAF}" type="presParOf" srcId="{F0EF69DA-09BF-C445-B7E9-A790D9146C6B}" destId="{BDB33A38-8B53-B34F-BD5C-39AC5B9741EE}" srcOrd="1" destOrd="0" presId="urn:microsoft.com/office/officeart/2005/8/layout/orgChart1"/>
    <dgm:cxn modelId="{4A37AD7F-6DC8-4DBE-B6AF-A0B888DEC545}" type="presParOf" srcId="{F0EF69DA-09BF-C445-B7E9-A790D9146C6B}" destId="{04AD19D0-F833-D04E-8AEA-14D84E35E1BF}" srcOrd="2" destOrd="0" presId="urn:microsoft.com/office/officeart/2005/8/layout/orgChart1"/>
    <dgm:cxn modelId="{ACC7BB75-E0B0-4618-94B7-A5C719FB4715}" type="presParOf" srcId="{090AC35B-CE01-9F43-8790-5C923CAC7819}" destId="{522C05DE-3BCE-8A48-87E9-60CFBF6FEFA8}" srcOrd="2" destOrd="0" presId="urn:microsoft.com/office/officeart/2005/8/layout/orgChart1"/>
    <dgm:cxn modelId="{B0CF6F72-A965-4532-87D0-1C7E6891032B}" type="presParOf" srcId="{090AC35B-CE01-9F43-8790-5C923CAC7819}" destId="{B830EE20-E0BD-3D48-A2B0-CC3731356DC4}" srcOrd="3" destOrd="0" presId="urn:microsoft.com/office/officeart/2005/8/layout/orgChart1"/>
    <dgm:cxn modelId="{EF857F23-1705-4063-8FA8-D87DD3928CA0}" type="presParOf" srcId="{B830EE20-E0BD-3D48-A2B0-CC3731356DC4}" destId="{41B2C59E-C836-2A43-92BD-9A0105F95B97}" srcOrd="0" destOrd="0" presId="urn:microsoft.com/office/officeart/2005/8/layout/orgChart1"/>
    <dgm:cxn modelId="{DC4C49FB-DBAC-4625-B12E-B9CB984D1EE4}" type="presParOf" srcId="{41B2C59E-C836-2A43-92BD-9A0105F95B97}" destId="{19E97EFB-CBBB-4F4A-88E0-F43458E020FD}" srcOrd="0" destOrd="0" presId="urn:microsoft.com/office/officeart/2005/8/layout/orgChart1"/>
    <dgm:cxn modelId="{0E26D11E-4FA5-4553-849A-E736B97A0B82}" type="presParOf" srcId="{41B2C59E-C836-2A43-92BD-9A0105F95B97}" destId="{54CB9C32-8229-CB40-9F87-8A2ACEFFC4CD}" srcOrd="1" destOrd="0" presId="urn:microsoft.com/office/officeart/2005/8/layout/orgChart1"/>
    <dgm:cxn modelId="{FB248141-1058-4C98-B11B-44FE45C90DCF}" type="presParOf" srcId="{B830EE20-E0BD-3D48-A2B0-CC3731356DC4}" destId="{DC42A6B4-F521-6641-AE81-E49AA54AF10C}" srcOrd="1" destOrd="0" presId="urn:microsoft.com/office/officeart/2005/8/layout/orgChart1"/>
    <dgm:cxn modelId="{1FE15545-6D26-4FCD-90D6-EC01EEEBE640}" type="presParOf" srcId="{B830EE20-E0BD-3D48-A2B0-CC3731356DC4}" destId="{4470E706-613E-D240-8279-4F6A10EA6675}" srcOrd="2" destOrd="0" presId="urn:microsoft.com/office/officeart/2005/8/layout/orgChart1"/>
    <dgm:cxn modelId="{7BB35DB1-82E1-4810-812D-1E6FD58B10C6}" type="presParOf" srcId="{090AC35B-CE01-9F43-8790-5C923CAC7819}" destId="{B299A9FA-A3D2-6D42-A190-44BB08A8DCA0}" srcOrd="4" destOrd="0" presId="urn:microsoft.com/office/officeart/2005/8/layout/orgChart1"/>
    <dgm:cxn modelId="{9D1790E4-98F4-4393-8359-1B3BF237C6C6}" type="presParOf" srcId="{090AC35B-CE01-9F43-8790-5C923CAC7819}" destId="{68A72A7A-5B9D-D349-AC86-5037CAC8E1C8}" srcOrd="5" destOrd="0" presId="urn:microsoft.com/office/officeart/2005/8/layout/orgChart1"/>
    <dgm:cxn modelId="{51C5D3F9-D523-4D95-ACB4-8904A477B257}" type="presParOf" srcId="{68A72A7A-5B9D-D349-AC86-5037CAC8E1C8}" destId="{EF03F8DF-FA59-2B48-9C79-03188130D6BF}" srcOrd="0" destOrd="0" presId="urn:microsoft.com/office/officeart/2005/8/layout/orgChart1"/>
    <dgm:cxn modelId="{1AF35248-B849-4057-A5CA-1534CA2217FE}" type="presParOf" srcId="{EF03F8DF-FA59-2B48-9C79-03188130D6BF}" destId="{27D6A774-2CF5-4642-9A2A-CB4741BE56D6}" srcOrd="0" destOrd="0" presId="urn:microsoft.com/office/officeart/2005/8/layout/orgChart1"/>
    <dgm:cxn modelId="{65EB19BF-4893-49F3-B805-BF5BC307FF48}" type="presParOf" srcId="{EF03F8DF-FA59-2B48-9C79-03188130D6BF}" destId="{9277BC5A-5C98-C544-A7AC-DA5B554FC9E0}" srcOrd="1" destOrd="0" presId="urn:microsoft.com/office/officeart/2005/8/layout/orgChart1"/>
    <dgm:cxn modelId="{23556415-1DDF-4AEB-8335-ED5B6A6BAEF3}" type="presParOf" srcId="{68A72A7A-5B9D-D349-AC86-5037CAC8E1C8}" destId="{54E9FE1C-A3B3-4C4D-A3BA-92ACB392BD63}" srcOrd="1" destOrd="0" presId="urn:microsoft.com/office/officeart/2005/8/layout/orgChart1"/>
    <dgm:cxn modelId="{2A225B3C-C3F7-480B-BF94-B05AD0DA2906}" type="presParOf" srcId="{68A72A7A-5B9D-D349-AC86-5037CAC8E1C8}" destId="{FF948289-EA18-F042-8FD7-8E3E7FC7DFB5}" srcOrd="2" destOrd="0" presId="urn:microsoft.com/office/officeart/2005/8/layout/orgChart1"/>
    <dgm:cxn modelId="{C3658F19-10E8-4370-8C92-A2B54ADFBEF3}" type="presParOf" srcId="{F1F9E24F-AA2B-E348-9B71-8567E1A4546D}" destId="{E4EAAA40-0D10-1743-8B52-12B5FDCC37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A35E7C-3F62-174C-A800-5CD67C602DFE}" type="doc">
      <dgm:prSet loTypeId="urn:microsoft.com/office/officeart/2008/layout/AlternatingPictureBlocks" loCatId="" qsTypeId="urn:microsoft.com/office/officeart/2005/8/quickstyle/simple2" qsCatId="simple" csTypeId="urn:microsoft.com/office/officeart/2005/8/colors/colorful1" csCatId="colorful" phldr="1"/>
      <dgm:spPr/>
      <dgm:t>
        <a:bodyPr/>
        <a:lstStyle/>
        <a:p>
          <a:endParaRPr lang="en-US"/>
        </a:p>
      </dgm:t>
    </dgm:pt>
    <dgm:pt modelId="{8CCE2A9C-070B-1D45-98C5-E1BA645FEA6C}">
      <dgm:prSet/>
      <dgm:spPr/>
      <dgm:t>
        <a:bodyPr/>
        <a:lstStyle/>
        <a:p>
          <a:pPr rtl="0"/>
          <a:r>
            <a:rPr lang="en-US" b="1" i="0" baseline="0" dirty="0">
              <a:solidFill>
                <a:schemeClr val="tx1"/>
              </a:solidFill>
            </a:rPr>
            <a:t>Know the cost of these actions, assign responsibilities, and establish accountability.</a:t>
          </a:r>
          <a:endParaRPr lang="en-US" dirty="0">
            <a:solidFill>
              <a:schemeClr val="tx1"/>
            </a:solidFill>
          </a:endParaRPr>
        </a:p>
      </dgm:t>
    </dgm:pt>
    <dgm:pt modelId="{D9FB3A55-FEAE-EA48-B626-801763D0B56F}" type="parTrans" cxnId="{AF5A0E40-BE69-044A-B748-3410175A163E}">
      <dgm:prSet/>
      <dgm:spPr/>
      <dgm:t>
        <a:bodyPr/>
        <a:lstStyle/>
        <a:p>
          <a:endParaRPr lang="en-US"/>
        </a:p>
      </dgm:t>
    </dgm:pt>
    <dgm:pt modelId="{4392FEA3-403A-D140-A197-FBA749D7618A}" type="sibTrans" cxnId="{AF5A0E40-BE69-044A-B748-3410175A163E}">
      <dgm:prSet/>
      <dgm:spPr/>
      <dgm:t>
        <a:bodyPr/>
        <a:lstStyle/>
        <a:p>
          <a:endParaRPr lang="en-US"/>
        </a:p>
      </dgm:t>
    </dgm:pt>
    <dgm:pt modelId="{8947F15B-F989-6742-AFCE-B769913237D5}" type="pres">
      <dgm:prSet presAssocID="{3EA35E7C-3F62-174C-A800-5CD67C602DFE}" presName="linearFlow" presStyleCnt="0">
        <dgm:presLayoutVars>
          <dgm:dir/>
          <dgm:resizeHandles val="exact"/>
        </dgm:presLayoutVars>
      </dgm:prSet>
      <dgm:spPr/>
      <dgm:t>
        <a:bodyPr/>
        <a:lstStyle/>
        <a:p>
          <a:endParaRPr lang="en-US"/>
        </a:p>
      </dgm:t>
    </dgm:pt>
    <dgm:pt modelId="{5EED84E7-C31E-9F4C-9B84-92A7925B430B}" type="pres">
      <dgm:prSet presAssocID="{8CCE2A9C-070B-1D45-98C5-E1BA645FEA6C}" presName="comp" presStyleCnt="0"/>
      <dgm:spPr/>
    </dgm:pt>
    <dgm:pt modelId="{838FF58F-6550-E244-941B-3224509E3BF9}" type="pres">
      <dgm:prSet presAssocID="{8CCE2A9C-070B-1D45-98C5-E1BA645FEA6C}" presName="rect2" presStyleLbl="node1" presStyleIdx="0" presStyleCnt="1">
        <dgm:presLayoutVars>
          <dgm:bulletEnabled val="1"/>
        </dgm:presLayoutVars>
      </dgm:prSet>
      <dgm:spPr/>
      <dgm:t>
        <a:bodyPr/>
        <a:lstStyle/>
        <a:p>
          <a:endParaRPr lang="en-US"/>
        </a:p>
      </dgm:t>
    </dgm:pt>
    <dgm:pt modelId="{E72B288D-9E1F-2E45-AC0E-CDB35477464E}" type="pres">
      <dgm:prSet presAssocID="{8CCE2A9C-070B-1D45-98C5-E1BA645FEA6C}" presName="rect1" presStyleLbl="lnNode1" presStyleIdx="0" presStyleCnt="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Image of a pile of hundred-dollar bills"/>
        </a:ext>
      </dgm:extLst>
    </dgm:pt>
  </dgm:ptLst>
  <dgm:cxnLst>
    <dgm:cxn modelId="{AC8D6331-FB2F-431C-9F0E-B6FD0B8AAB1B}" type="presOf" srcId="{8CCE2A9C-070B-1D45-98C5-E1BA645FEA6C}" destId="{838FF58F-6550-E244-941B-3224509E3BF9}" srcOrd="0" destOrd="0" presId="urn:microsoft.com/office/officeart/2008/layout/AlternatingPictureBlocks"/>
    <dgm:cxn modelId="{AF5A0E40-BE69-044A-B748-3410175A163E}" srcId="{3EA35E7C-3F62-174C-A800-5CD67C602DFE}" destId="{8CCE2A9C-070B-1D45-98C5-E1BA645FEA6C}" srcOrd="0" destOrd="0" parTransId="{D9FB3A55-FEAE-EA48-B626-801763D0B56F}" sibTransId="{4392FEA3-403A-D140-A197-FBA749D7618A}"/>
    <dgm:cxn modelId="{33EA601B-2E1B-4343-857C-7EC9E28C686A}" type="presOf" srcId="{3EA35E7C-3F62-174C-A800-5CD67C602DFE}" destId="{8947F15B-F989-6742-AFCE-B769913237D5}" srcOrd="0" destOrd="0" presId="urn:microsoft.com/office/officeart/2008/layout/AlternatingPictureBlocks"/>
    <dgm:cxn modelId="{C6F5993F-002B-4A98-92B5-B16A9702B199}" type="presParOf" srcId="{8947F15B-F989-6742-AFCE-B769913237D5}" destId="{5EED84E7-C31E-9F4C-9B84-92A7925B430B}" srcOrd="0" destOrd="0" presId="urn:microsoft.com/office/officeart/2008/layout/AlternatingPictureBlocks"/>
    <dgm:cxn modelId="{EA961373-D26A-4A62-88B5-4AC9C1D4D387}" type="presParOf" srcId="{5EED84E7-C31E-9F4C-9B84-92A7925B430B}" destId="{838FF58F-6550-E244-941B-3224509E3BF9}" srcOrd="0" destOrd="0" presId="urn:microsoft.com/office/officeart/2008/layout/AlternatingPictureBlocks"/>
    <dgm:cxn modelId="{9F6DDB22-8B42-4871-BBD9-6461DF1AF7F8}" type="presParOf" srcId="{5EED84E7-C31E-9F4C-9B84-92A7925B430B}" destId="{E72B288D-9E1F-2E45-AC0E-CDB35477464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4E024D-7D45-7947-8D64-5739DCB6059B}"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DD4AC275-47D4-BB48-9856-C5F969A85EFD}">
      <dgm:prSet/>
      <dgm:spPr/>
      <dgm:t>
        <a:bodyPr/>
        <a:lstStyle/>
        <a:p>
          <a:pPr rtl="0"/>
          <a:r>
            <a:rPr lang="en-US" b="1" i="0" baseline="0" dirty="0">
              <a:solidFill>
                <a:schemeClr val="tx1"/>
              </a:solidFill>
            </a:rPr>
            <a:t>The more accidents in a facility, the higher the insurance premiums</a:t>
          </a:r>
          <a:endParaRPr lang="en-US" dirty="0">
            <a:solidFill>
              <a:schemeClr val="tx1"/>
            </a:solidFill>
          </a:endParaRPr>
        </a:p>
      </dgm:t>
      <dgm:extLst>
        <a:ext uri="{E40237B7-FDA0-4F09-8148-C483321AD2D9}">
          <dgm14:cNvPr xmlns:dgm14="http://schemas.microsoft.com/office/drawing/2010/diagram" id="0" name="" descr="Examples of the impact of accidents on profits and sales"/>
        </a:ext>
      </dgm:extLst>
    </dgm:pt>
    <dgm:pt modelId="{5BA03853-A7A3-DC4D-9748-21EB51183EA4}" type="parTrans" cxnId="{EA57B76F-C6D0-164F-B044-1C82B8F304CA}">
      <dgm:prSet/>
      <dgm:spPr/>
      <dgm:t>
        <a:bodyPr/>
        <a:lstStyle/>
        <a:p>
          <a:endParaRPr lang="en-US"/>
        </a:p>
      </dgm:t>
    </dgm:pt>
    <dgm:pt modelId="{A70FB3AB-3E78-B942-8D91-4376ABD24C65}" type="sibTrans" cxnId="{EA57B76F-C6D0-164F-B044-1C82B8F304CA}">
      <dgm:prSet/>
      <dgm:spPr/>
      <dgm:t>
        <a:bodyPr/>
        <a:lstStyle/>
        <a:p>
          <a:endParaRPr lang="en-US"/>
        </a:p>
      </dgm:t>
    </dgm:pt>
    <dgm:pt modelId="{2CE65C0A-9C5A-D84C-B026-E792A6AE2190}">
      <dgm:prSet/>
      <dgm:spPr/>
      <dgm:t>
        <a:bodyPr/>
        <a:lstStyle/>
        <a:p>
          <a:pPr rtl="0"/>
          <a:r>
            <a:rPr lang="en-US" b="1" i="0" baseline="0">
              <a:solidFill>
                <a:schemeClr val="tx1"/>
              </a:solidFill>
            </a:rPr>
            <a:t>The higher the premiums, the lower the profit on each product sold</a:t>
          </a:r>
          <a:endParaRPr lang="en-US">
            <a:solidFill>
              <a:schemeClr val="tx1"/>
            </a:solidFill>
          </a:endParaRPr>
        </a:p>
      </dgm:t>
    </dgm:pt>
    <dgm:pt modelId="{563D5E88-FF2C-C24B-986E-89B9DA5BBBB2}" type="parTrans" cxnId="{54EFCD59-5934-0A47-BFE3-F7465BD26A97}">
      <dgm:prSet/>
      <dgm:spPr/>
      <dgm:t>
        <a:bodyPr/>
        <a:lstStyle/>
        <a:p>
          <a:endParaRPr lang="en-US"/>
        </a:p>
      </dgm:t>
    </dgm:pt>
    <dgm:pt modelId="{4F9FEC16-1CE1-214C-A433-D828AD023D21}" type="sibTrans" cxnId="{54EFCD59-5934-0A47-BFE3-F7465BD26A97}">
      <dgm:prSet/>
      <dgm:spPr/>
      <dgm:t>
        <a:bodyPr/>
        <a:lstStyle/>
        <a:p>
          <a:endParaRPr lang="en-US"/>
        </a:p>
      </dgm:t>
    </dgm:pt>
    <dgm:pt modelId="{9D0B4071-E12A-7A46-9776-D391BE542B20}">
      <dgm:prSet/>
      <dgm:spPr/>
      <dgm:t>
        <a:bodyPr/>
        <a:lstStyle/>
        <a:p>
          <a:pPr rtl="0"/>
          <a:r>
            <a:rPr lang="en-US" b="1" i="0" baseline="0" dirty="0">
              <a:solidFill>
                <a:schemeClr val="tx1"/>
              </a:solidFill>
            </a:rPr>
            <a:t>Both direct and indirect costs must be reimbursed through the profit margin on each product sold</a:t>
          </a:r>
          <a:endParaRPr lang="en-US" dirty="0">
            <a:solidFill>
              <a:schemeClr val="tx1"/>
            </a:solidFill>
          </a:endParaRPr>
        </a:p>
      </dgm:t>
    </dgm:pt>
    <dgm:pt modelId="{42B3E3FB-628F-0A4F-92DC-A62291CCD72C}" type="parTrans" cxnId="{C6CDB859-DE5A-A842-8E7D-4FF4FEE38DA1}">
      <dgm:prSet/>
      <dgm:spPr/>
      <dgm:t>
        <a:bodyPr/>
        <a:lstStyle/>
        <a:p>
          <a:endParaRPr lang="en-US"/>
        </a:p>
      </dgm:t>
    </dgm:pt>
    <dgm:pt modelId="{92BDB9FC-B0A1-534B-A98A-8F76F30C278F}" type="sibTrans" cxnId="{C6CDB859-DE5A-A842-8E7D-4FF4FEE38DA1}">
      <dgm:prSet/>
      <dgm:spPr/>
      <dgm:t>
        <a:bodyPr/>
        <a:lstStyle/>
        <a:p>
          <a:endParaRPr lang="en-US"/>
        </a:p>
      </dgm:t>
    </dgm:pt>
    <dgm:pt modelId="{F48DBD27-84EE-C84F-9167-9A44AE5836C0}" type="pres">
      <dgm:prSet presAssocID="{354E024D-7D45-7947-8D64-5739DCB6059B}" presName="linear" presStyleCnt="0">
        <dgm:presLayoutVars>
          <dgm:animLvl val="lvl"/>
          <dgm:resizeHandles val="exact"/>
        </dgm:presLayoutVars>
      </dgm:prSet>
      <dgm:spPr/>
      <dgm:t>
        <a:bodyPr/>
        <a:lstStyle/>
        <a:p>
          <a:endParaRPr lang="en-US"/>
        </a:p>
      </dgm:t>
    </dgm:pt>
    <dgm:pt modelId="{B2332D6E-B13F-0942-8254-C748C18FF82F}" type="pres">
      <dgm:prSet presAssocID="{DD4AC275-47D4-BB48-9856-C5F969A85EFD}" presName="parentText" presStyleLbl="node1" presStyleIdx="0" presStyleCnt="3" custLinFactNeighborX="-602" custLinFactNeighborY="52617">
        <dgm:presLayoutVars>
          <dgm:chMax val="0"/>
          <dgm:bulletEnabled val="1"/>
        </dgm:presLayoutVars>
      </dgm:prSet>
      <dgm:spPr/>
      <dgm:t>
        <a:bodyPr/>
        <a:lstStyle/>
        <a:p>
          <a:endParaRPr lang="en-US"/>
        </a:p>
      </dgm:t>
    </dgm:pt>
    <dgm:pt modelId="{EA44C20C-4260-6146-86BF-CC133FE492CB}" type="pres">
      <dgm:prSet presAssocID="{A70FB3AB-3E78-B942-8D91-4376ABD24C65}" presName="spacer" presStyleCnt="0"/>
      <dgm:spPr/>
    </dgm:pt>
    <dgm:pt modelId="{F24727FD-2506-F14E-924D-04A52F8C72BB}" type="pres">
      <dgm:prSet presAssocID="{2CE65C0A-9C5A-D84C-B026-E792A6AE2190}" presName="parentText" presStyleLbl="node1" presStyleIdx="1" presStyleCnt="3">
        <dgm:presLayoutVars>
          <dgm:chMax val="0"/>
          <dgm:bulletEnabled val="1"/>
        </dgm:presLayoutVars>
      </dgm:prSet>
      <dgm:spPr/>
      <dgm:t>
        <a:bodyPr/>
        <a:lstStyle/>
        <a:p>
          <a:endParaRPr lang="en-US"/>
        </a:p>
      </dgm:t>
    </dgm:pt>
    <dgm:pt modelId="{5ED45954-714B-A548-A233-E4F6E1BC4B50}" type="pres">
      <dgm:prSet presAssocID="{4F9FEC16-1CE1-214C-A433-D828AD023D21}" presName="spacer" presStyleCnt="0"/>
      <dgm:spPr/>
    </dgm:pt>
    <dgm:pt modelId="{B81A7D66-5550-C74F-850C-28AA1D72C73D}" type="pres">
      <dgm:prSet presAssocID="{9D0B4071-E12A-7A46-9776-D391BE542B20}" presName="parentText" presStyleLbl="node1" presStyleIdx="2" presStyleCnt="3">
        <dgm:presLayoutVars>
          <dgm:chMax val="0"/>
          <dgm:bulletEnabled val="1"/>
        </dgm:presLayoutVars>
      </dgm:prSet>
      <dgm:spPr/>
      <dgm:t>
        <a:bodyPr/>
        <a:lstStyle/>
        <a:p>
          <a:endParaRPr lang="en-US"/>
        </a:p>
      </dgm:t>
    </dgm:pt>
  </dgm:ptLst>
  <dgm:cxnLst>
    <dgm:cxn modelId="{C90A73FA-CD51-41F3-B857-B9AD0A99FBE6}" type="presOf" srcId="{9D0B4071-E12A-7A46-9776-D391BE542B20}" destId="{B81A7D66-5550-C74F-850C-28AA1D72C73D}" srcOrd="0" destOrd="0" presId="urn:microsoft.com/office/officeart/2005/8/layout/vList2"/>
    <dgm:cxn modelId="{3C8C230A-7175-4C44-B6C1-623E74C6865F}" type="presOf" srcId="{354E024D-7D45-7947-8D64-5739DCB6059B}" destId="{F48DBD27-84EE-C84F-9167-9A44AE5836C0}" srcOrd="0" destOrd="0" presId="urn:microsoft.com/office/officeart/2005/8/layout/vList2"/>
    <dgm:cxn modelId="{074978B8-C9BB-42FA-B7E1-4D061835F96A}" type="presOf" srcId="{DD4AC275-47D4-BB48-9856-C5F969A85EFD}" destId="{B2332D6E-B13F-0942-8254-C748C18FF82F}" srcOrd="0" destOrd="0" presId="urn:microsoft.com/office/officeart/2005/8/layout/vList2"/>
    <dgm:cxn modelId="{26A76F85-AEBD-4135-A3F7-ACFA9BB77F2A}" type="presOf" srcId="{2CE65C0A-9C5A-D84C-B026-E792A6AE2190}" destId="{F24727FD-2506-F14E-924D-04A52F8C72BB}" srcOrd="0" destOrd="0" presId="urn:microsoft.com/office/officeart/2005/8/layout/vList2"/>
    <dgm:cxn modelId="{C6CDB859-DE5A-A842-8E7D-4FF4FEE38DA1}" srcId="{354E024D-7D45-7947-8D64-5739DCB6059B}" destId="{9D0B4071-E12A-7A46-9776-D391BE542B20}" srcOrd="2" destOrd="0" parTransId="{42B3E3FB-628F-0A4F-92DC-A62291CCD72C}" sibTransId="{92BDB9FC-B0A1-534B-A98A-8F76F30C278F}"/>
    <dgm:cxn modelId="{EA57B76F-C6D0-164F-B044-1C82B8F304CA}" srcId="{354E024D-7D45-7947-8D64-5739DCB6059B}" destId="{DD4AC275-47D4-BB48-9856-C5F969A85EFD}" srcOrd="0" destOrd="0" parTransId="{5BA03853-A7A3-DC4D-9748-21EB51183EA4}" sibTransId="{A70FB3AB-3E78-B942-8D91-4376ABD24C65}"/>
    <dgm:cxn modelId="{54EFCD59-5934-0A47-BFE3-F7465BD26A97}" srcId="{354E024D-7D45-7947-8D64-5739DCB6059B}" destId="{2CE65C0A-9C5A-D84C-B026-E792A6AE2190}" srcOrd="1" destOrd="0" parTransId="{563D5E88-FF2C-C24B-986E-89B9DA5BBBB2}" sibTransId="{4F9FEC16-1CE1-214C-A433-D828AD023D21}"/>
    <dgm:cxn modelId="{40152D8E-0AC6-48E4-89DE-249308D59D3A}" type="presParOf" srcId="{F48DBD27-84EE-C84F-9167-9A44AE5836C0}" destId="{B2332D6E-B13F-0942-8254-C748C18FF82F}" srcOrd="0" destOrd="0" presId="urn:microsoft.com/office/officeart/2005/8/layout/vList2"/>
    <dgm:cxn modelId="{146C7B3C-6A53-4272-8F62-56FFEB84AB29}" type="presParOf" srcId="{F48DBD27-84EE-C84F-9167-9A44AE5836C0}" destId="{EA44C20C-4260-6146-86BF-CC133FE492CB}" srcOrd="1" destOrd="0" presId="urn:microsoft.com/office/officeart/2005/8/layout/vList2"/>
    <dgm:cxn modelId="{9FB61873-A5EB-45C4-902B-71D4393029AB}" type="presParOf" srcId="{F48DBD27-84EE-C84F-9167-9A44AE5836C0}" destId="{F24727FD-2506-F14E-924D-04A52F8C72BB}" srcOrd="2" destOrd="0" presId="urn:microsoft.com/office/officeart/2005/8/layout/vList2"/>
    <dgm:cxn modelId="{E4820E95-4A64-4FD9-8104-0D599FD10972}" type="presParOf" srcId="{F48DBD27-84EE-C84F-9167-9A44AE5836C0}" destId="{5ED45954-714B-A548-A233-E4F6E1BC4B50}" srcOrd="3" destOrd="0" presId="urn:microsoft.com/office/officeart/2005/8/layout/vList2"/>
    <dgm:cxn modelId="{3B87121D-CFD9-4946-9EB2-ABADB3583514}" type="presParOf" srcId="{F48DBD27-84EE-C84F-9167-9A44AE5836C0}" destId="{B81A7D66-5550-C74F-850C-28AA1D72C7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F9039C-C5AB-4C41-9C40-98B4FAED476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36E5DC09-EFD1-2E4A-9089-B4A1FC273ADA}">
      <dgm:prSet phldrT="[Text]" custT="1"/>
      <dgm:spPr/>
      <dgm:t>
        <a:bodyPr/>
        <a:lstStyle/>
        <a:p>
          <a:r>
            <a:rPr lang="en-US" sz="2000" b="1" i="0" dirty="0">
              <a:solidFill>
                <a:schemeClr val="bg1"/>
              </a:solidFill>
              <a:latin typeface="Arial" charset="0"/>
              <a:ea typeface="Arial" charset="0"/>
              <a:cs typeface="Arial" charset="0"/>
              <a:sym typeface="Arial"/>
            </a:rPr>
            <a:t>To calculate indirect cost, multiply direct cost by a cost multiplier. The cost multiplier that you use will depend on the size of the direct cost.</a:t>
          </a:r>
          <a:endParaRPr lang="en-US" sz="2000" b="1" i="0" dirty="0">
            <a:solidFill>
              <a:schemeClr val="bg1"/>
            </a:solidFill>
            <a:latin typeface="Arial" charset="0"/>
            <a:ea typeface="Arial" charset="0"/>
            <a:cs typeface="Arial" charset="0"/>
          </a:endParaRPr>
        </a:p>
      </dgm:t>
    </dgm:pt>
    <dgm:pt modelId="{DA7A358E-2538-614B-9223-69CAA0FED9B5}" type="parTrans" cxnId="{D0AE5E02-88F0-2D4F-AB0C-A7E5AF2C8B52}">
      <dgm:prSet/>
      <dgm:spPr/>
      <dgm:t>
        <a:bodyPr/>
        <a:lstStyle/>
        <a:p>
          <a:endParaRPr lang="en-US"/>
        </a:p>
      </dgm:t>
    </dgm:pt>
    <dgm:pt modelId="{6D4C73FF-EDB6-FC45-8161-6A4F4A52384E}" type="sibTrans" cxnId="{D0AE5E02-88F0-2D4F-AB0C-A7E5AF2C8B52}">
      <dgm:prSet/>
      <dgm:spPr/>
      <dgm:t>
        <a:bodyPr/>
        <a:lstStyle/>
        <a:p>
          <a:endParaRPr lang="en-US"/>
        </a:p>
      </dgm:t>
    </dgm:pt>
    <dgm:pt modelId="{71C89469-90C5-F946-B8BC-8E5494C92DA3}">
      <dgm:prSet/>
      <dgm:spPr/>
      <dgm:t>
        <a:bodyPr/>
        <a:lstStyle/>
        <a:p>
          <a:r>
            <a:rPr lang="en-US" b="1" i="0" dirty="0">
              <a:solidFill>
                <a:schemeClr val="bg1"/>
              </a:solidFill>
              <a:latin typeface="Arial" charset="0"/>
              <a:ea typeface="Arial" charset="0"/>
              <a:cs typeface="Arial" charset="0"/>
            </a:rPr>
            <a:t>Indirect cost</a:t>
          </a:r>
        </a:p>
      </dgm:t>
    </dgm:pt>
    <dgm:pt modelId="{D2EA411B-230E-3446-B163-AF1CBA0F95CC}" type="parTrans" cxnId="{225C9834-A4EE-BF41-9835-A60BBC7BE252}">
      <dgm:prSet/>
      <dgm:spPr/>
      <dgm:t>
        <a:bodyPr/>
        <a:lstStyle/>
        <a:p>
          <a:endParaRPr lang="en-US"/>
        </a:p>
      </dgm:t>
    </dgm:pt>
    <dgm:pt modelId="{DB4DEB3D-CB42-404C-BF41-119F03B6FB5F}" type="sibTrans" cxnId="{225C9834-A4EE-BF41-9835-A60BBC7BE252}">
      <dgm:prSet/>
      <dgm:spPr/>
      <dgm:t>
        <a:bodyPr/>
        <a:lstStyle/>
        <a:p>
          <a:endParaRPr lang="en-US"/>
        </a:p>
      </dgm:t>
    </dgm:pt>
    <dgm:pt modelId="{225A1B2E-2DED-6D48-9533-004542E133DB}">
      <dgm:prSet phldrT="[Text]"/>
      <dgm:spPr/>
      <dgm:t>
        <a:bodyPr/>
        <a:lstStyle/>
        <a:p>
          <a:r>
            <a:rPr lang="en-US" b="1" i="0" dirty="0">
              <a:solidFill>
                <a:schemeClr val="bg1"/>
              </a:solidFill>
              <a:latin typeface="Arial" charset="0"/>
              <a:ea typeface="Arial" charset="0"/>
              <a:cs typeface="Arial" charset="0"/>
            </a:rPr>
            <a:t>Direct Cost</a:t>
          </a:r>
        </a:p>
      </dgm:t>
    </dgm:pt>
    <dgm:pt modelId="{8290750A-79B9-6944-BD6A-1965CBA60551}" type="sibTrans" cxnId="{E40910C1-00B1-8F49-A65C-C5DDA799B06A}">
      <dgm:prSet/>
      <dgm:spPr/>
      <dgm:t>
        <a:bodyPr/>
        <a:lstStyle/>
        <a:p>
          <a:endParaRPr lang="en-US"/>
        </a:p>
      </dgm:t>
    </dgm:pt>
    <dgm:pt modelId="{9487924C-B7A9-804F-B863-A6308E9DED42}" type="parTrans" cxnId="{E40910C1-00B1-8F49-A65C-C5DDA799B06A}">
      <dgm:prSet/>
      <dgm:spPr/>
      <dgm:t>
        <a:bodyPr/>
        <a:lstStyle/>
        <a:p>
          <a:endParaRPr lang="en-US"/>
        </a:p>
      </dgm:t>
    </dgm:pt>
    <dgm:pt modelId="{269CF218-34A0-FE4A-9A2F-4CA155104B91}">
      <dgm:prSet phldrT="[Text]" custT="1"/>
      <dgm:spPr/>
      <dgm:t>
        <a:bodyPr/>
        <a:lstStyle/>
        <a:p>
          <a:r>
            <a:rPr lang="en-US" sz="2000" b="1" i="0" dirty="0">
              <a:solidFill>
                <a:schemeClr val="bg1"/>
              </a:solidFill>
              <a:latin typeface="Arial" charset="0"/>
              <a:ea typeface="Arial" charset="0"/>
              <a:cs typeface="Arial" charset="0"/>
              <a:sym typeface="Arial"/>
            </a:rPr>
            <a:t>To calculate direct cost, enter the following: Total value of the insurance claim for injury or illness     $4,245</a:t>
          </a:r>
          <a:endParaRPr lang="en-US" sz="2000" b="1" i="0" dirty="0">
            <a:solidFill>
              <a:schemeClr val="bg1"/>
            </a:solidFill>
            <a:latin typeface="Arial" charset="0"/>
            <a:ea typeface="Arial" charset="0"/>
            <a:cs typeface="Arial" charset="0"/>
          </a:endParaRPr>
        </a:p>
      </dgm:t>
    </dgm:pt>
    <dgm:pt modelId="{6906A512-DC6F-9E4F-A64F-205964DC0626}" type="sibTrans" cxnId="{E420AB74-6645-F246-9683-E2E74F507A0D}">
      <dgm:prSet/>
      <dgm:spPr/>
      <dgm:t>
        <a:bodyPr/>
        <a:lstStyle/>
        <a:p>
          <a:endParaRPr lang="en-US"/>
        </a:p>
      </dgm:t>
    </dgm:pt>
    <dgm:pt modelId="{9C2693A8-039E-584E-AA93-EF3BC68A762A}" type="parTrans" cxnId="{E420AB74-6645-F246-9683-E2E74F507A0D}">
      <dgm:prSet/>
      <dgm:spPr/>
      <dgm:t>
        <a:bodyPr/>
        <a:lstStyle/>
        <a:p>
          <a:endParaRPr lang="en-US"/>
        </a:p>
      </dgm:t>
    </dgm:pt>
    <dgm:pt modelId="{DFF70CE2-21F6-5B4B-9D35-4EF9F95495FE}" type="pres">
      <dgm:prSet presAssocID="{D9F9039C-C5AB-4C41-9C40-98B4FAED4767}" presName="vert0" presStyleCnt="0">
        <dgm:presLayoutVars>
          <dgm:dir/>
          <dgm:animOne val="branch"/>
          <dgm:animLvl val="lvl"/>
        </dgm:presLayoutVars>
      </dgm:prSet>
      <dgm:spPr/>
      <dgm:t>
        <a:bodyPr/>
        <a:lstStyle/>
        <a:p>
          <a:endParaRPr lang="en-US"/>
        </a:p>
      </dgm:t>
    </dgm:pt>
    <dgm:pt modelId="{0733D528-8EF5-534C-B292-8CD6E5C44368}" type="pres">
      <dgm:prSet presAssocID="{225A1B2E-2DED-6D48-9533-004542E133DB}" presName="thickLine" presStyleLbl="alignNode1" presStyleIdx="0" presStyleCnt="2"/>
      <dgm:spPr/>
    </dgm:pt>
    <dgm:pt modelId="{8DE129C7-8B7E-7B42-9181-96B132A3CC27}" type="pres">
      <dgm:prSet presAssocID="{225A1B2E-2DED-6D48-9533-004542E133DB}" presName="horz1" presStyleCnt="0"/>
      <dgm:spPr/>
    </dgm:pt>
    <dgm:pt modelId="{841E6CE4-EC34-7C45-9E09-56B09C90B504}" type="pres">
      <dgm:prSet presAssocID="{225A1B2E-2DED-6D48-9533-004542E133DB}" presName="tx1" presStyleLbl="revTx" presStyleIdx="0" presStyleCnt="4"/>
      <dgm:spPr/>
      <dgm:t>
        <a:bodyPr/>
        <a:lstStyle/>
        <a:p>
          <a:endParaRPr lang="en-US"/>
        </a:p>
      </dgm:t>
    </dgm:pt>
    <dgm:pt modelId="{2033331B-D8E2-004E-BDA1-88E040D505F4}" type="pres">
      <dgm:prSet presAssocID="{225A1B2E-2DED-6D48-9533-004542E133DB}" presName="vert1" presStyleCnt="0"/>
      <dgm:spPr/>
    </dgm:pt>
    <dgm:pt modelId="{BC976728-7938-F042-9C53-EF7F998A79D8}" type="pres">
      <dgm:prSet presAssocID="{269CF218-34A0-FE4A-9A2F-4CA155104B91}" presName="vertSpace2a" presStyleCnt="0"/>
      <dgm:spPr/>
    </dgm:pt>
    <dgm:pt modelId="{BFACC93B-9C14-F54F-8576-184452FB6049}" type="pres">
      <dgm:prSet presAssocID="{269CF218-34A0-FE4A-9A2F-4CA155104B91}" presName="horz2" presStyleCnt="0"/>
      <dgm:spPr/>
    </dgm:pt>
    <dgm:pt modelId="{6003D4C1-2E0C-E043-A712-8E29B20E1145}" type="pres">
      <dgm:prSet presAssocID="{269CF218-34A0-FE4A-9A2F-4CA155104B91}" presName="horzSpace2" presStyleCnt="0"/>
      <dgm:spPr/>
    </dgm:pt>
    <dgm:pt modelId="{7526C24A-FAAB-A049-AD3A-853501EF95F4}" type="pres">
      <dgm:prSet presAssocID="{269CF218-34A0-FE4A-9A2F-4CA155104B91}" presName="tx2" presStyleLbl="revTx" presStyleIdx="1" presStyleCnt="4"/>
      <dgm:spPr/>
      <dgm:t>
        <a:bodyPr/>
        <a:lstStyle/>
        <a:p>
          <a:endParaRPr lang="en-US"/>
        </a:p>
      </dgm:t>
    </dgm:pt>
    <dgm:pt modelId="{331A416F-DEE0-4543-BD43-3CD18EFAAEDA}" type="pres">
      <dgm:prSet presAssocID="{269CF218-34A0-FE4A-9A2F-4CA155104B91}" presName="vert2" presStyleCnt="0"/>
      <dgm:spPr/>
    </dgm:pt>
    <dgm:pt modelId="{FA8E2F70-CC91-AC4B-8529-8046C5632FCD}" type="pres">
      <dgm:prSet presAssocID="{269CF218-34A0-FE4A-9A2F-4CA155104B91}" presName="thinLine2b" presStyleLbl="callout" presStyleIdx="0" presStyleCnt="2"/>
      <dgm:spPr/>
    </dgm:pt>
    <dgm:pt modelId="{3B9D37A7-BB9B-8648-8B6C-FCD6A3BA4A85}" type="pres">
      <dgm:prSet presAssocID="{269CF218-34A0-FE4A-9A2F-4CA155104B91}" presName="vertSpace2b" presStyleCnt="0"/>
      <dgm:spPr/>
    </dgm:pt>
    <dgm:pt modelId="{453F7E55-752B-CA4C-9603-1712F1004F01}" type="pres">
      <dgm:prSet presAssocID="{71C89469-90C5-F946-B8BC-8E5494C92DA3}" presName="thickLine" presStyleLbl="alignNode1" presStyleIdx="1" presStyleCnt="2"/>
      <dgm:spPr/>
    </dgm:pt>
    <dgm:pt modelId="{91150DC7-DD35-B149-BBA1-4B827D8DFD9C}" type="pres">
      <dgm:prSet presAssocID="{71C89469-90C5-F946-B8BC-8E5494C92DA3}" presName="horz1" presStyleCnt="0"/>
      <dgm:spPr/>
    </dgm:pt>
    <dgm:pt modelId="{661172E6-6BF6-3340-B657-84C67E230D57}" type="pres">
      <dgm:prSet presAssocID="{71C89469-90C5-F946-B8BC-8E5494C92DA3}" presName="tx1" presStyleLbl="revTx" presStyleIdx="2" presStyleCnt="4"/>
      <dgm:spPr/>
      <dgm:t>
        <a:bodyPr/>
        <a:lstStyle/>
        <a:p>
          <a:endParaRPr lang="en-US"/>
        </a:p>
      </dgm:t>
    </dgm:pt>
    <dgm:pt modelId="{C3D1B81F-E7BB-424A-8FED-B84235A25AC6}" type="pres">
      <dgm:prSet presAssocID="{71C89469-90C5-F946-B8BC-8E5494C92DA3}" presName="vert1" presStyleCnt="0"/>
      <dgm:spPr/>
    </dgm:pt>
    <dgm:pt modelId="{0E86D09D-1F16-3E49-AEA5-8C354107B33E}" type="pres">
      <dgm:prSet presAssocID="{36E5DC09-EFD1-2E4A-9089-B4A1FC273ADA}" presName="vertSpace2a" presStyleCnt="0"/>
      <dgm:spPr/>
    </dgm:pt>
    <dgm:pt modelId="{811C26B2-D5F5-C94F-8343-661E662FAD87}" type="pres">
      <dgm:prSet presAssocID="{36E5DC09-EFD1-2E4A-9089-B4A1FC273ADA}" presName="horz2" presStyleCnt="0"/>
      <dgm:spPr/>
    </dgm:pt>
    <dgm:pt modelId="{C934D04C-602A-0F42-B916-F967570273EF}" type="pres">
      <dgm:prSet presAssocID="{36E5DC09-EFD1-2E4A-9089-B4A1FC273ADA}" presName="horzSpace2" presStyleCnt="0"/>
      <dgm:spPr/>
    </dgm:pt>
    <dgm:pt modelId="{1B5EA420-9FE9-AD40-A48F-D01991414C3C}" type="pres">
      <dgm:prSet presAssocID="{36E5DC09-EFD1-2E4A-9089-B4A1FC273ADA}" presName="tx2" presStyleLbl="revTx" presStyleIdx="3" presStyleCnt="4"/>
      <dgm:spPr/>
      <dgm:t>
        <a:bodyPr/>
        <a:lstStyle/>
        <a:p>
          <a:endParaRPr lang="en-US"/>
        </a:p>
      </dgm:t>
    </dgm:pt>
    <dgm:pt modelId="{C4C0F44B-9323-1A49-BE2D-BBD832119C84}" type="pres">
      <dgm:prSet presAssocID="{36E5DC09-EFD1-2E4A-9089-B4A1FC273ADA}" presName="vert2" presStyleCnt="0"/>
      <dgm:spPr/>
    </dgm:pt>
    <dgm:pt modelId="{646FD88C-5FFA-5049-8212-D4277E83ECF6}" type="pres">
      <dgm:prSet presAssocID="{36E5DC09-EFD1-2E4A-9089-B4A1FC273ADA}" presName="thinLine2b" presStyleLbl="callout" presStyleIdx="1" presStyleCnt="2" custLinFactY="100000" custLinFactNeighborX="-406" custLinFactNeighborY="165740"/>
      <dgm:spPr/>
    </dgm:pt>
    <dgm:pt modelId="{D9EEEAB6-391B-5642-9142-17B84CD7FE47}" type="pres">
      <dgm:prSet presAssocID="{36E5DC09-EFD1-2E4A-9089-B4A1FC273ADA}" presName="vertSpace2b" presStyleCnt="0"/>
      <dgm:spPr/>
    </dgm:pt>
  </dgm:ptLst>
  <dgm:cxnLst>
    <dgm:cxn modelId="{D0AE5E02-88F0-2D4F-AB0C-A7E5AF2C8B52}" srcId="{71C89469-90C5-F946-B8BC-8E5494C92DA3}" destId="{36E5DC09-EFD1-2E4A-9089-B4A1FC273ADA}" srcOrd="0" destOrd="0" parTransId="{DA7A358E-2538-614B-9223-69CAA0FED9B5}" sibTransId="{6D4C73FF-EDB6-FC45-8161-6A4F4A52384E}"/>
    <dgm:cxn modelId="{E40910C1-00B1-8F49-A65C-C5DDA799B06A}" srcId="{D9F9039C-C5AB-4C41-9C40-98B4FAED4767}" destId="{225A1B2E-2DED-6D48-9533-004542E133DB}" srcOrd="0" destOrd="0" parTransId="{9487924C-B7A9-804F-B863-A6308E9DED42}" sibTransId="{8290750A-79B9-6944-BD6A-1965CBA60551}"/>
    <dgm:cxn modelId="{03369C84-1E9F-44E9-9652-8C97427EC375}" type="presOf" srcId="{269CF218-34A0-FE4A-9A2F-4CA155104B91}" destId="{7526C24A-FAAB-A049-AD3A-853501EF95F4}" srcOrd="0" destOrd="0" presId="urn:microsoft.com/office/officeart/2008/layout/LinedList"/>
    <dgm:cxn modelId="{E420AB74-6645-F246-9683-E2E74F507A0D}" srcId="{225A1B2E-2DED-6D48-9533-004542E133DB}" destId="{269CF218-34A0-FE4A-9A2F-4CA155104B91}" srcOrd="0" destOrd="0" parTransId="{9C2693A8-039E-584E-AA93-EF3BC68A762A}" sibTransId="{6906A512-DC6F-9E4F-A64F-205964DC0626}"/>
    <dgm:cxn modelId="{225C9834-A4EE-BF41-9835-A60BBC7BE252}" srcId="{D9F9039C-C5AB-4C41-9C40-98B4FAED4767}" destId="{71C89469-90C5-F946-B8BC-8E5494C92DA3}" srcOrd="1" destOrd="0" parTransId="{D2EA411B-230E-3446-B163-AF1CBA0F95CC}" sibTransId="{DB4DEB3D-CB42-404C-BF41-119F03B6FB5F}"/>
    <dgm:cxn modelId="{CC0874AF-E929-40B5-8FF5-5B6843761D5B}" type="presOf" srcId="{D9F9039C-C5AB-4C41-9C40-98B4FAED4767}" destId="{DFF70CE2-21F6-5B4B-9D35-4EF9F95495FE}" srcOrd="0" destOrd="0" presId="urn:microsoft.com/office/officeart/2008/layout/LinedList"/>
    <dgm:cxn modelId="{F7641029-0216-492F-8EE1-DBDFD3036316}" type="presOf" srcId="{225A1B2E-2DED-6D48-9533-004542E133DB}" destId="{841E6CE4-EC34-7C45-9E09-56B09C90B504}" srcOrd="0" destOrd="0" presId="urn:microsoft.com/office/officeart/2008/layout/LinedList"/>
    <dgm:cxn modelId="{A4584892-554F-4923-BFB7-E1E681751FB9}" type="presOf" srcId="{71C89469-90C5-F946-B8BC-8E5494C92DA3}" destId="{661172E6-6BF6-3340-B657-84C67E230D57}" srcOrd="0" destOrd="0" presId="urn:microsoft.com/office/officeart/2008/layout/LinedList"/>
    <dgm:cxn modelId="{1979C164-597A-45F3-848E-FA54554E3200}" type="presOf" srcId="{36E5DC09-EFD1-2E4A-9089-B4A1FC273ADA}" destId="{1B5EA420-9FE9-AD40-A48F-D01991414C3C}" srcOrd="0" destOrd="0" presId="urn:microsoft.com/office/officeart/2008/layout/LinedList"/>
    <dgm:cxn modelId="{0D0A908C-BB10-4BB7-82ED-7B2A34C1C92D}" type="presParOf" srcId="{DFF70CE2-21F6-5B4B-9D35-4EF9F95495FE}" destId="{0733D528-8EF5-534C-B292-8CD6E5C44368}" srcOrd="0" destOrd="0" presId="urn:microsoft.com/office/officeart/2008/layout/LinedList"/>
    <dgm:cxn modelId="{27EEEC15-FF30-40E0-A4A3-D5F45F4D6788}" type="presParOf" srcId="{DFF70CE2-21F6-5B4B-9D35-4EF9F95495FE}" destId="{8DE129C7-8B7E-7B42-9181-96B132A3CC27}" srcOrd="1" destOrd="0" presId="urn:microsoft.com/office/officeart/2008/layout/LinedList"/>
    <dgm:cxn modelId="{285BE49E-89FE-4276-8532-FE71B155C7D1}" type="presParOf" srcId="{8DE129C7-8B7E-7B42-9181-96B132A3CC27}" destId="{841E6CE4-EC34-7C45-9E09-56B09C90B504}" srcOrd="0" destOrd="0" presId="urn:microsoft.com/office/officeart/2008/layout/LinedList"/>
    <dgm:cxn modelId="{9B3E00CD-C5A1-4B83-B995-79CA0B3F5420}" type="presParOf" srcId="{8DE129C7-8B7E-7B42-9181-96B132A3CC27}" destId="{2033331B-D8E2-004E-BDA1-88E040D505F4}" srcOrd="1" destOrd="0" presId="urn:microsoft.com/office/officeart/2008/layout/LinedList"/>
    <dgm:cxn modelId="{E3810DF4-CA64-4F8B-A7CA-8F9CB03726EE}" type="presParOf" srcId="{2033331B-D8E2-004E-BDA1-88E040D505F4}" destId="{BC976728-7938-F042-9C53-EF7F998A79D8}" srcOrd="0" destOrd="0" presId="urn:microsoft.com/office/officeart/2008/layout/LinedList"/>
    <dgm:cxn modelId="{BF8BD7DC-22ED-460F-A8CC-83A3C7F05D8E}" type="presParOf" srcId="{2033331B-D8E2-004E-BDA1-88E040D505F4}" destId="{BFACC93B-9C14-F54F-8576-184452FB6049}" srcOrd="1" destOrd="0" presId="urn:microsoft.com/office/officeart/2008/layout/LinedList"/>
    <dgm:cxn modelId="{2428514E-A2DF-4572-9F8D-BC1770FFCC95}" type="presParOf" srcId="{BFACC93B-9C14-F54F-8576-184452FB6049}" destId="{6003D4C1-2E0C-E043-A712-8E29B20E1145}" srcOrd="0" destOrd="0" presId="urn:microsoft.com/office/officeart/2008/layout/LinedList"/>
    <dgm:cxn modelId="{1E2C48FB-F784-4157-922D-86C45947363A}" type="presParOf" srcId="{BFACC93B-9C14-F54F-8576-184452FB6049}" destId="{7526C24A-FAAB-A049-AD3A-853501EF95F4}" srcOrd="1" destOrd="0" presId="urn:microsoft.com/office/officeart/2008/layout/LinedList"/>
    <dgm:cxn modelId="{C7500763-4EE9-4E48-AFB2-31DC6DF0F0B0}" type="presParOf" srcId="{BFACC93B-9C14-F54F-8576-184452FB6049}" destId="{331A416F-DEE0-4543-BD43-3CD18EFAAEDA}" srcOrd="2" destOrd="0" presId="urn:microsoft.com/office/officeart/2008/layout/LinedList"/>
    <dgm:cxn modelId="{4516A811-30B0-43F5-BF95-E2E188D5809E}" type="presParOf" srcId="{2033331B-D8E2-004E-BDA1-88E040D505F4}" destId="{FA8E2F70-CC91-AC4B-8529-8046C5632FCD}" srcOrd="2" destOrd="0" presId="urn:microsoft.com/office/officeart/2008/layout/LinedList"/>
    <dgm:cxn modelId="{945515FC-694F-45D8-BA51-94C4C7DFDFE1}" type="presParOf" srcId="{2033331B-D8E2-004E-BDA1-88E040D505F4}" destId="{3B9D37A7-BB9B-8648-8B6C-FCD6A3BA4A85}" srcOrd="3" destOrd="0" presId="urn:microsoft.com/office/officeart/2008/layout/LinedList"/>
    <dgm:cxn modelId="{FC037227-B963-4E72-AB66-409A05938043}" type="presParOf" srcId="{DFF70CE2-21F6-5B4B-9D35-4EF9F95495FE}" destId="{453F7E55-752B-CA4C-9603-1712F1004F01}" srcOrd="2" destOrd="0" presId="urn:microsoft.com/office/officeart/2008/layout/LinedList"/>
    <dgm:cxn modelId="{0D56EDD7-4235-470B-9ED9-C2D14B8964CE}" type="presParOf" srcId="{DFF70CE2-21F6-5B4B-9D35-4EF9F95495FE}" destId="{91150DC7-DD35-B149-BBA1-4B827D8DFD9C}" srcOrd="3" destOrd="0" presId="urn:microsoft.com/office/officeart/2008/layout/LinedList"/>
    <dgm:cxn modelId="{73994042-5CE8-4FF7-A611-A493017F6164}" type="presParOf" srcId="{91150DC7-DD35-B149-BBA1-4B827D8DFD9C}" destId="{661172E6-6BF6-3340-B657-84C67E230D57}" srcOrd="0" destOrd="0" presId="urn:microsoft.com/office/officeart/2008/layout/LinedList"/>
    <dgm:cxn modelId="{1CB62B8B-A283-473D-9B7E-B96EC5D8CA18}" type="presParOf" srcId="{91150DC7-DD35-B149-BBA1-4B827D8DFD9C}" destId="{C3D1B81F-E7BB-424A-8FED-B84235A25AC6}" srcOrd="1" destOrd="0" presId="urn:microsoft.com/office/officeart/2008/layout/LinedList"/>
    <dgm:cxn modelId="{8F1DB159-3829-43B2-BE32-1EEF189E91B1}" type="presParOf" srcId="{C3D1B81F-E7BB-424A-8FED-B84235A25AC6}" destId="{0E86D09D-1F16-3E49-AEA5-8C354107B33E}" srcOrd="0" destOrd="0" presId="urn:microsoft.com/office/officeart/2008/layout/LinedList"/>
    <dgm:cxn modelId="{330CB633-86D4-4924-81D2-4EAFF30353AF}" type="presParOf" srcId="{C3D1B81F-E7BB-424A-8FED-B84235A25AC6}" destId="{811C26B2-D5F5-C94F-8343-661E662FAD87}" srcOrd="1" destOrd="0" presId="urn:microsoft.com/office/officeart/2008/layout/LinedList"/>
    <dgm:cxn modelId="{AEB39B00-6BB2-466A-99D9-C4E4F2687CE6}" type="presParOf" srcId="{811C26B2-D5F5-C94F-8343-661E662FAD87}" destId="{C934D04C-602A-0F42-B916-F967570273EF}" srcOrd="0" destOrd="0" presId="urn:microsoft.com/office/officeart/2008/layout/LinedList"/>
    <dgm:cxn modelId="{FD20A677-20EC-441D-90DA-BB3A329E63CA}" type="presParOf" srcId="{811C26B2-D5F5-C94F-8343-661E662FAD87}" destId="{1B5EA420-9FE9-AD40-A48F-D01991414C3C}" srcOrd="1" destOrd="0" presId="urn:microsoft.com/office/officeart/2008/layout/LinedList"/>
    <dgm:cxn modelId="{B6538BCF-A1E7-4FFD-926D-779C62EE0B96}" type="presParOf" srcId="{811C26B2-D5F5-C94F-8343-661E662FAD87}" destId="{C4C0F44B-9323-1A49-BE2D-BBD832119C84}" srcOrd="2" destOrd="0" presId="urn:microsoft.com/office/officeart/2008/layout/LinedList"/>
    <dgm:cxn modelId="{674B65EA-EB30-4BDC-A0D9-466A56C99F87}" type="presParOf" srcId="{C3D1B81F-E7BB-424A-8FED-B84235A25AC6}" destId="{646FD88C-5FFA-5049-8212-D4277E83ECF6}" srcOrd="2" destOrd="0" presId="urn:microsoft.com/office/officeart/2008/layout/LinedList"/>
    <dgm:cxn modelId="{D77D0917-8E18-4421-B54C-66678BC7DD23}" type="presParOf" srcId="{C3D1B81F-E7BB-424A-8FED-B84235A25AC6}" destId="{D9EEEAB6-391B-5642-9142-17B84CD7FE4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16C729-FD7D-DD4B-AB8A-2F32A4030868}" type="doc">
      <dgm:prSet loTypeId="urn:microsoft.com/office/officeart/2005/8/layout/arrow5" loCatId="" qsTypeId="urn:microsoft.com/office/officeart/2005/8/quickstyle/simple2" qsCatId="simple" csTypeId="urn:microsoft.com/office/officeart/2005/8/colors/colorful1" csCatId="colorful" phldr="1"/>
      <dgm:spPr/>
      <dgm:t>
        <a:bodyPr/>
        <a:lstStyle/>
        <a:p>
          <a:endParaRPr lang="en-US"/>
        </a:p>
      </dgm:t>
    </dgm:pt>
    <dgm:pt modelId="{66FA177D-6529-554F-B085-F22F87628A10}">
      <dgm:prSet custT="1"/>
      <dgm:spPr/>
      <dgm:t>
        <a:bodyPr vert="vert"/>
        <a:lstStyle/>
        <a:p>
          <a:pPr rtl="0"/>
          <a:r>
            <a:rPr lang="en-US" sz="2600" b="1" i="0" baseline="0" dirty="0">
              <a:solidFill>
                <a:schemeClr val="tx1"/>
              </a:solidFill>
            </a:rPr>
            <a:t>OSHA penalty for serious is $12,675 (2017)</a:t>
          </a:r>
          <a:endParaRPr lang="en-US" sz="2600" dirty="0">
            <a:solidFill>
              <a:schemeClr val="tx1"/>
            </a:solidFill>
          </a:endParaRPr>
        </a:p>
      </dgm:t>
    </dgm:pt>
    <dgm:pt modelId="{D6B21264-3D47-9C4E-871A-E1758CFF7E24}" type="parTrans" cxnId="{797B5932-7E27-DE41-B35A-39E881545256}">
      <dgm:prSet/>
      <dgm:spPr/>
      <dgm:t>
        <a:bodyPr/>
        <a:lstStyle/>
        <a:p>
          <a:endParaRPr lang="en-US"/>
        </a:p>
      </dgm:t>
    </dgm:pt>
    <dgm:pt modelId="{2043BD2D-A038-C14F-BB2C-0002E9FF6727}" type="sibTrans" cxnId="{797B5932-7E27-DE41-B35A-39E881545256}">
      <dgm:prSet/>
      <dgm:spPr/>
      <dgm:t>
        <a:bodyPr/>
        <a:lstStyle/>
        <a:p>
          <a:endParaRPr lang="en-US"/>
        </a:p>
      </dgm:t>
    </dgm:pt>
    <dgm:pt modelId="{E7616338-8D5E-EC45-A031-68786D3B5AF6}" type="pres">
      <dgm:prSet presAssocID="{4716C729-FD7D-DD4B-AB8A-2F32A4030868}" presName="diagram" presStyleCnt="0">
        <dgm:presLayoutVars>
          <dgm:dir/>
          <dgm:resizeHandles val="exact"/>
        </dgm:presLayoutVars>
      </dgm:prSet>
      <dgm:spPr/>
      <dgm:t>
        <a:bodyPr/>
        <a:lstStyle/>
        <a:p>
          <a:endParaRPr lang="en-US"/>
        </a:p>
      </dgm:t>
    </dgm:pt>
    <dgm:pt modelId="{7F546438-6F8F-FF44-9714-ECCDCA2A3ED6}" type="pres">
      <dgm:prSet presAssocID="{66FA177D-6529-554F-B085-F22F87628A10}" presName="arrow" presStyleLbl="node1" presStyleIdx="0" presStyleCnt="1" custAng="16200000" custScaleY="100150" custRadScaleRad="89469" custRadScaleInc="1248">
        <dgm:presLayoutVars>
          <dgm:bulletEnabled val="1"/>
        </dgm:presLayoutVars>
      </dgm:prSet>
      <dgm:spPr/>
      <dgm:t>
        <a:bodyPr/>
        <a:lstStyle/>
        <a:p>
          <a:endParaRPr lang="en-US"/>
        </a:p>
      </dgm:t>
    </dgm:pt>
  </dgm:ptLst>
  <dgm:cxnLst>
    <dgm:cxn modelId="{054A9A16-BDAD-443F-A1D7-2C251E1C1BB2}" type="presOf" srcId="{66FA177D-6529-554F-B085-F22F87628A10}" destId="{7F546438-6F8F-FF44-9714-ECCDCA2A3ED6}" srcOrd="0" destOrd="0" presId="urn:microsoft.com/office/officeart/2005/8/layout/arrow5"/>
    <dgm:cxn modelId="{797B5932-7E27-DE41-B35A-39E881545256}" srcId="{4716C729-FD7D-DD4B-AB8A-2F32A4030868}" destId="{66FA177D-6529-554F-B085-F22F87628A10}" srcOrd="0" destOrd="0" parTransId="{D6B21264-3D47-9C4E-871A-E1758CFF7E24}" sibTransId="{2043BD2D-A038-C14F-BB2C-0002E9FF6727}"/>
    <dgm:cxn modelId="{6BE169AA-47CD-4E1D-BBA5-D135C81CC8E3}" type="presOf" srcId="{4716C729-FD7D-DD4B-AB8A-2F32A4030868}" destId="{E7616338-8D5E-EC45-A031-68786D3B5AF6}" srcOrd="0" destOrd="0" presId="urn:microsoft.com/office/officeart/2005/8/layout/arrow5"/>
    <dgm:cxn modelId="{C0F23AAD-960B-41D8-AFE3-11E2CDC4065B}" type="presParOf" srcId="{E7616338-8D5E-EC45-A031-68786D3B5AF6}" destId="{7F546438-6F8F-FF44-9714-ECCDCA2A3ED6}"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4109E-5D75-2243-9410-4A2DE96C6A96}">
      <dsp:nvSpPr>
        <dsp:cNvPr id="0" name=""/>
        <dsp:cNvSpPr/>
      </dsp:nvSpPr>
      <dsp:spPr>
        <a:xfrm rot="5400000">
          <a:off x="4064695" y="-605655"/>
          <a:ext cx="2178525" cy="469042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Training </a:t>
          </a:r>
          <a:endParaRPr lang="en-US" sz="2400" b="1" i="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Awareness</a:t>
          </a:r>
          <a:endParaRPr lang="en-US" sz="2400" b="1" i="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Monitoring behavior </a:t>
          </a:r>
          <a:endParaRPr lang="en-US" sz="2400" b="1" i="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Equipment </a:t>
          </a:r>
          <a:endParaRPr lang="en-US" sz="2400" b="1" i="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Changing processes, etc.</a:t>
          </a:r>
          <a:endParaRPr lang="en-US" sz="2400" b="1" i="0" kern="1200" dirty="0">
            <a:latin typeface="Arial" charset="0"/>
            <a:ea typeface="Arial" charset="0"/>
            <a:cs typeface="Arial" charset="0"/>
          </a:endParaRPr>
        </a:p>
      </dsp:txBody>
      <dsp:txXfrm rot="-5400000">
        <a:off x="2808744" y="756643"/>
        <a:ext cx="4584081" cy="1965831"/>
      </dsp:txXfrm>
    </dsp:sp>
    <dsp:sp modelId="{09D895CC-3341-BB47-BEBD-16F863F3189C}">
      <dsp:nvSpPr>
        <dsp:cNvPr id="0" name=""/>
        <dsp:cNvSpPr/>
      </dsp:nvSpPr>
      <dsp:spPr>
        <a:xfrm>
          <a:off x="170379" y="377980"/>
          <a:ext cx="2638365" cy="272315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Identify controls that can be taken</a:t>
          </a:r>
          <a:endParaRPr lang="en-US" sz="2800" b="1" i="0" kern="1200" dirty="0">
            <a:solidFill>
              <a:schemeClr val="tx1"/>
            </a:solidFill>
            <a:latin typeface="Arial" charset="0"/>
            <a:ea typeface="Arial" charset="0"/>
            <a:cs typeface="Arial" charset="0"/>
          </a:endParaRPr>
        </a:p>
      </dsp:txBody>
      <dsp:txXfrm>
        <a:off x="299173" y="506774"/>
        <a:ext cx="2380777" cy="2465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A5E4D-8479-AC43-8471-BC628DB29FBE}">
      <dsp:nvSpPr>
        <dsp:cNvPr id="0" name=""/>
        <dsp:cNvSpPr/>
      </dsp:nvSpPr>
      <dsp:spPr>
        <a:xfrm>
          <a:off x="4288" y="3734"/>
          <a:ext cx="3819615" cy="146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Repeat citations can be costly: </a:t>
          </a:r>
          <a:endParaRPr lang="en-US" sz="2800" b="1" i="0" kern="1200" dirty="0">
            <a:solidFill>
              <a:schemeClr val="tx1"/>
            </a:solidFill>
            <a:latin typeface="Arial" charset="0"/>
            <a:ea typeface="Arial" charset="0"/>
            <a:cs typeface="Arial" charset="0"/>
          </a:endParaRPr>
        </a:p>
      </dsp:txBody>
      <dsp:txXfrm>
        <a:off x="4288" y="3734"/>
        <a:ext cx="3819615" cy="1468800"/>
      </dsp:txXfrm>
    </dsp:sp>
    <dsp:sp modelId="{3BAAEA54-35D2-6443-8A6D-CE079D893705}">
      <dsp:nvSpPr>
        <dsp:cNvPr id="0" name=""/>
        <dsp:cNvSpPr/>
      </dsp:nvSpPr>
      <dsp:spPr>
        <a:xfrm>
          <a:off x="4288" y="1472535"/>
          <a:ext cx="3819615" cy="22399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Double the first citation or </a:t>
          </a:r>
          <a:endParaRPr lang="en-US" sz="2800" b="1" i="0" kern="1200" dirty="0">
            <a:solidFill>
              <a:schemeClr val="tx1"/>
            </a:solidFill>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10x higher than the first citation.</a:t>
          </a:r>
          <a:endParaRPr lang="en-US" sz="2800" b="1" i="0" kern="1200" dirty="0">
            <a:solidFill>
              <a:schemeClr val="tx1"/>
            </a:solidFill>
            <a:latin typeface="Arial" charset="0"/>
            <a:ea typeface="Arial" charset="0"/>
            <a:cs typeface="Arial" charset="0"/>
          </a:endParaRPr>
        </a:p>
      </dsp:txBody>
      <dsp:txXfrm>
        <a:off x="4288" y="1472535"/>
        <a:ext cx="3819615" cy="2239920"/>
      </dsp:txXfrm>
    </dsp:sp>
    <dsp:sp modelId="{3762DDBA-28D6-3840-ADEC-008B5A1ACC61}">
      <dsp:nvSpPr>
        <dsp:cNvPr id="0" name=""/>
        <dsp:cNvSpPr/>
      </dsp:nvSpPr>
      <dsp:spPr>
        <a:xfrm>
          <a:off x="4512291" y="3734"/>
          <a:ext cx="3819615" cy="146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Willful citations are:</a:t>
          </a:r>
          <a:endParaRPr lang="en-US" sz="2800" b="1" i="0" kern="1200" dirty="0">
            <a:solidFill>
              <a:schemeClr val="tx1"/>
            </a:solidFill>
            <a:latin typeface="Arial" charset="0"/>
            <a:ea typeface="Arial" charset="0"/>
            <a:cs typeface="Arial" charset="0"/>
          </a:endParaRPr>
        </a:p>
      </dsp:txBody>
      <dsp:txXfrm>
        <a:off x="4512291" y="3734"/>
        <a:ext cx="3819615" cy="1468800"/>
      </dsp:txXfrm>
    </dsp:sp>
    <dsp:sp modelId="{760FAD13-730B-154C-89AF-79445D62FB72}">
      <dsp:nvSpPr>
        <dsp:cNvPr id="0" name=""/>
        <dsp:cNvSpPr/>
      </dsp:nvSpPr>
      <dsp:spPr>
        <a:xfrm>
          <a:off x="4512291" y="1472535"/>
          <a:ext cx="3819615" cy="22399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endParaRPr lang="en-US" sz="2800" b="1" i="0" kern="1200" dirty="0">
            <a:solidFill>
              <a:schemeClr val="tx1"/>
            </a:solidFill>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OSHA: $126,749</a:t>
          </a:r>
          <a:endParaRPr lang="en-US" sz="2800" b="1" i="0" kern="1200" dirty="0">
            <a:solidFill>
              <a:schemeClr val="tx1"/>
            </a:solidFill>
            <a:latin typeface="Arial" charset="0"/>
            <a:ea typeface="Arial" charset="0"/>
            <a:cs typeface="Arial" charset="0"/>
          </a:endParaRPr>
        </a:p>
      </dsp:txBody>
      <dsp:txXfrm>
        <a:off x="4512291" y="1472535"/>
        <a:ext cx="3819615" cy="2239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0FCF-CF71-BE49-82DD-26AB90B65FFF}">
      <dsp:nvSpPr>
        <dsp:cNvPr id="0" name=""/>
        <dsp:cNvSpPr/>
      </dsp:nvSpPr>
      <dsp:spPr>
        <a:xfrm>
          <a:off x="2253869" y="2164581"/>
          <a:ext cx="4544277" cy="19868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The only acceptable way is the safe way.</a:t>
          </a:r>
          <a:endParaRPr lang="en-US" sz="3200" b="1" i="0" kern="1200" dirty="0">
            <a:solidFill>
              <a:schemeClr val="tx1"/>
            </a:solidFill>
            <a:latin typeface="Arial" charset="0"/>
            <a:ea typeface="Arial" charset="0"/>
            <a:cs typeface="Arial" charset="0"/>
          </a:endParaRPr>
        </a:p>
      </dsp:txBody>
      <dsp:txXfrm>
        <a:off x="2350860" y="2261572"/>
        <a:ext cx="4350295" cy="1792883"/>
      </dsp:txXfrm>
    </dsp:sp>
    <dsp:sp modelId="{08187598-B4AD-3745-87E3-9666D0E75AC7}">
      <dsp:nvSpPr>
        <dsp:cNvPr id="0" name=""/>
        <dsp:cNvSpPr/>
      </dsp:nvSpPr>
      <dsp:spPr>
        <a:xfrm rot="18640006">
          <a:off x="5283633" y="1955844"/>
          <a:ext cx="550383" cy="0"/>
        </a:xfrm>
        <a:custGeom>
          <a:avLst/>
          <a:gdLst/>
          <a:ahLst/>
          <a:cxnLst/>
          <a:rect l="0" t="0" r="0" b="0"/>
          <a:pathLst>
            <a:path>
              <a:moveTo>
                <a:pt x="0" y="0"/>
              </a:moveTo>
              <a:lnTo>
                <a:pt x="55038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95EC8-A4AC-8C4A-A496-97250A2C62AF}">
      <dsp:nvSpPr>
        <dsp:cNvPr id="0" name=""/>
        <dsp:cNvSpPr/>
      </dsp:nvSpPr>
      <dsp:spPr>
        <a:xfrm>
          <a:off x="4626103" y="-19"/>
          <a:ext cx="3725110" cy="17471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rtl="0">
            <a:lnSpc>
              <a:spcPct val="90000"/>
            </a:lnSpc>
            <a:spcBef>
              <a:spcPct val="0"/>
            </a:spcBef>
            <a:spcAft>
              <a:spcPct val="35000"/>
            </a:spcAft>
          </a:pPr>
          <a:r>
            <a:rPr lang="en-US" sz="3000" b="1" i="0" kern="1200" dirty="0">
              <a:solidFill>
                <a:schemeClr val="tx1"/>
              </a:solidFill>
              <a:latin typeface="Arial" charset="0"/>
              <a:ea typeface="Arial" charset="0"/>
              <a:cs typeface="Arial" charset="0"/>
            </a:rPr>
            <a:t>Moving the ladder the quick way</a:t>
          </a:r>
        </a:p>
      </dsp:txBody>
      <dsp:txXfrm>
        <a:off x="4711391" y="85269"/>
        <a:ext cx="3554534" cy="1576551"/>
      </dsp:txXfrm>
    </dsp:sp>
    <dsp:sp modelId="{48AA765C-30DE-B44B-A942-952838712B02}">
      <dsp:nvSpPr>
        <dsp:cNvPr id="0" name=""/>
        <dsp:cNvSpPr/>
      </dsp:nvSpPr>
      <dsp:spPr>
        <a:xfrm rot="13394177">
          <a:off x="2942756" y="1955854"/>
          <a:ext cx="609411" cy="0"/>
        </a:xfrm>
        <a:custGeom>
          <a:avLst/>
          <a:gdLst/>
          <a:ahLst/>
          <a:cxnLst/>
          <a:rect l="0" t="0" r="0" b="0"/>
          <a:pathLst>
            <a:path>
              <a:moveTo>
                <a:pt x="0" y="0"/>
              </a:moveTo>
              <a:lnTo>
                <a:pt x="60941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D108E-4833-9746-A6B2-CFD3390C735B}">
      <dsp:nvSpPr>
        <dsp:cNvPr id="0" name=""/>
        <dsp:cNvSpPr/>
      </dsp:nvSpPr>
      <dsp:spPr>
        <a:xfrm>
          <a:off x="177105" y="1"/>
          <a:ext cx="3838594" cy="17471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rtl="0">
            <a:lnSpc>
              <a:spcPct val="90000"/>
            </a:lnSpc>
            <a:spcBef>
              <a:spcPct val="0"/>
            </a:spcBef>
            <a:spcAft>
              <a:spcPct val="35000"/>
            </a:spcAft>
          </a:pPr>
          <a:r>
            <a:rPr lang="en-US" sz="3000" b="1" i="0" kern="1200" dirty="0">
              <a:solidFill>
                <a:schemeClr val="tx1"/>
              </a:solidFill>
              <a:latin typeface="Arial" charset="0"/>
              <a:ea typeface="Arial" charset="0"/>
              <a:cs typeface="Arial" charset="0"/>
            </a:rPr>
            <a:t>Moving the ladder the safe way.</a:t>
          </a:r>
        </a:p>
      </dsp:txBody>
      <dsp:txXfrm>
        <a:off x="262393" y="85289"/>
        <a:ext cx="3668018" cy="15765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6F557-1E1C-DA4F-AD00-722AB0470319}">
      <dsp:nvSpPr>
        <dsp:cNvPr id="0" name=""/>
        <dsp:cNvSpPr/>
      </dsp:nvSpPr>
      <dsp:spPr>
        <a:xfrm>
          <a:off x="0" y="89459"/>
          <a:ext cx="7351798" cy="135358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Would you trust a physician who chose a professionally unacceptable method?</a:t>
          </a:r>
          <a:endParaRPr lang="en-US" sz="2800" b="1" i="0" kern="1200" dirty="0">
            <a:solidFill>
              <a:schemeClr val="tx1"/>
            </a:solidFill>
            <a:latin typeface="Arial" charset="0"/>
            <a:ea typeface="Arial" charset="0"/>
            <a:cs typeface="Arial" charset="0"/>
          </a:endParaRPr>
        </a:p>
      </dsp:txBody>
      <dsp:txXfrm>
        <a:off x="39645" y="129104"/>
        <a:ext cx="5778321" cy="1274290"/>
      </dsp:txXfrm>
    </dsp:sp>
    <dsp:sp modelId="{262FADB9-AA99-3644-B1AD-3F85B5004AC5}">
      <dsp:nvSpPr>
        <dsp:cNvPr id="0" name=""/>
        <dsp:cNvSpPr/>
      </dsp:nvSpPr>
      <dsp:spPr>
        <a:xfrm>
          <a:off x="1297376" y="1699913"/>
          <a:ext cx="7351798" cy="153249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All of the activities in the operating room are integrated, not separate, and must be adhered.  </a:t>
          </a:r>
          <a:endParaRPr lang="en-US" sz="2800" b="1" i="0" kern="1200" dirty="0">
            <a:solidFill>
              <a:schemeClr val="tx1"/>
            </a:solidFill>
            <a:latin typeface="Arial" charset="0"/>
            <a:ea typeface="Arial" charset="0"/>
            <a:cs typeface="Arial" charset="0"/>
          </a:endParaRPr>
        </a:p>
      </dsp:txBody>
      <dsp:txXfrm>
        <a:off x="1342261" y="1744798"/>
        <a:ext cx="4968527" cy="1442729"/>
      </dsp:txXfrm>
    </dsp:sp>
    <dsp:sp modelId="{92885A14-8C4C-1142-8EC5-CF47B9C273F0}">
      <dsp:nvSpPr>
        <dsp:cNvPr id="0" name=""/>
        <dsp:cNvSpPr/>
      </dsp:nvSpPr>
      <dsp:spPr>
        <a:xfrm>
          <a:off x="6355673" y="1204715"/>
          <a:ext cx="996124" cy="99612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579801" y="1204715"/>
        <a:ext cx="547868" cy="7495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D270-1629-7346-9243-48DE9997FC6B}">
      <dsp:nvSpPr>
        <dsp:cNvPr id="0" name=""/>
        <dsp:cNvSpPr/>
      </dsp:nvSpPr>
      <dsp:spPr>
        <a:xfrm>
          <a:off x="0" y="36"/>
          <a:ext cx="88230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AAE59-C996-404D-8A27-A69DF6C12A08}">
      <dsp:nvSpPr>
        <dsp:cNvPr id="0" name=""/>
        <dsp:cNvSpPr/>
      </dsp:nvSpPr>
      <dsp:spPr>
        <a:xfrm>
          <a:off x="0" y="36"/>
          <a:ext cx="8823084" cy="81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i="0" kern="1200" baseline="0" dirty="0">
              <a:solidFill>
                <a:schemeClr val="bg1"/>
              </a:solidFill>
              <a:latin typeface="Arial" charset="0"/>
              <a:ea typeface="Arial" charset="0"/>
              <a:cs typeface="Arial" charset="0"/>
            </a:rPr>
            <a:t>“Be careful”</a:t>
          </a:r>
          <a:endParaRPr lang="en-US" sz="2800" kern="1200" dirty="0">
            <a:solidFill>
              <a:schemeClr val="bg1"/>
            </a:solidFill>
            <a:latin typeface="Arial" charset="0"/>
            <a:ea typeface="Arial" charset="0"/>
            <a:cs typeface="Arial" charset="0"/>
          </a:endParaRPr>
        </a:p>
      </dsp:txBody>
      <dsp:txXfrm>
        <a:off x="0" y="36"/>
        <a:ext cx="8823084" cy="812629"/>
      </dsp:txXfrm>
    </dsp:sp>
    <dsp:sp modelId="{036F00E0-860F-FD4C-BCB8-A25B658C8739}">
      <dsp:nvSpPr>
        <dsp:cNvPr id="0" name=""/>
        <dsp:cNvSpPr/>
      </dsp:nvSpPr>
      <dsp:spPr>
        <a:xfrm>
          <a:off x="0" y="812666"/>
          <a:ext cx="882308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462A9-30F2-6A40-9491-76B3F198CAA9}">
      <dsp:nvSpPr>
        <dsp:cNvPr id="0" name=""/>
        <dsp:cNvSpPr/>
      </dsp:nvSpPr>
      <dsp:spPr>
        <a:xfrm>
          <a:off x="0" y="812666"/>
          <a:ext cx="8823084" cy="81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i="0" kern="1200" baseline="0" dirty="0">
              <a:solidFill>
                <a:schemeClr val="bg1"/>
              </a:solidFill>
              <a:latin typeface="Arial" charset="0"/>
              <a:ea typeface="Arial" charset="0"/>
              <a:cs typeface="Arial" charset="0"/>
            </a:rPr>
            <a:t>“Lift properly”</a:t>
          </a:r>
          <a:endParaRPr lang="en-US" sz="2800" kern="1200" dirty="0">
            <a:solidFill>
              <a:schemeClr val="bg1"/>
            </a:solidFill>
            <a:latin typeface="Arial" charset="0"/>
            <a:ea typeface="Arial" charset="0"/>
            <a:cs typeface="Arial" charset="0"/>
          </a:endParaRPr>
        </a:p>
      </dsp:txBody>
      <dsp:txXfrm>
        <a:off x="0" y="812666"/>
        <a:ext cx="8823084" cy="812629"/>
      </dsp:txXfrm>
    </dsp:sp>
    <dsp:sp modelId="{AE916BD2-0814-F445-888A-51599DE301EA}">
      <dsp:nvSpPr>
        <dsp:cNvPr id="0" name=""/>
        <dsp:cNvSpPr/>
      </dsp:nvSpPr>
      <dsp:spPr>
        <a:xfrm>
          <a:off x="0" y="1625295"/>
          <a:ext cx="88230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64706-E1BC-9543-A7B6-4DBC066A9F6F}">
      <dsp:nvSpPr>
        <dsp:cNvPr id="0" name=""/>
        <dsp:cNvSpPr/>
      </dsp:nvSpPr>
      <dsp:spPr>
        <a:xfrm>
          <a:off x="0" y="1625295"/>
          <a:ext cx="8823084" cy="81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i="0" kern="1200" baseline="0" dirty="0">
              <a:solidFill>
                <a:schemeClr val="bg1"/>
              </a:solidFill>
              <a:latin typeface="Arial" charset="0"/>
              <a:ea typeface="Arial" charset="0"/>
              <a:cs typeface="Arial" charset="0"/>
            </a:rPr>
            <a:t>“Speak up when something is not safe”</a:t>
          </a:r>
          <a:endParaRPr lang="en-US" sz="2800" kern="1200" dirty="0">
            <a:solidFill>
              <a:schemeClr val="bg1"/>
            </a:solidFill>
            <a:latin typeface="Arial" charset="0"/>
            <a:ea typeface="Arial" charset="0"/>
            <a:cs typeface="Arial" charset="0"/>
          </a:endParaRPr>
        </a:p>
      </dsp:txBody>
      <dsp:txXfrm>
        <a:off x="0" y="1625295"/>
        <a:ext cx="8823084" cy="812629"/>
      </dsp:txXfrm>
    </dsp:sp>
    <dsp:sp modelId="{D3763C1A-6AE8-1141-ACEB-F48D7CEDF87F}">
      <dsp:nvSpPr>
        <dsp:cNvPr id="0" name=""/>
        <dsp:cNvSpPr/>
      </dsp:nvSpPr>
      <dsp:spPr>
        <a:xfrm>
          <a:off x="0" y="2437925"/>
          <a:ext cx="882308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C1385-2747-724F-B27C-015DC79E4601}">
      <dsp:nvSpPr>
        <dsp:cNvPr id="0" name=""/>
        <dsp:cNvSpPr/>
      </dsp:nvSpPr>
      <dsp:spPr>
        <a:xfrm>
          <a:off x="0" y="2437925"/>
          <a:ext cx="8823084" cy="81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i="0" kern="1200" baseline="0" dirty="0">
              <a:solidFill>
                <a:schemeClr val="bg1"/>
              </a:solidFill>
              <a:latin typeface="Arial" charset="0"/>
              <a:ea typeface="Arial" charset="0"/>
              <a:cs typeface="Arial" charset="0"/>
            </a:rPr>
            <a:t>“We have a work stoppage rule for everyone”</a:t>
          </a:r>
          <a:endParaRPr lang="en-US" sz="2800" kern="1200" dirty="0">
            <a:solidFill>
              <a:schemeClr val="bg1"/>
            </a:solidFill>
            <a:latin typeface="Arial" charset="0"/>
            <a:ea typeface="Arial" charset="0"/>
            <a:cs typeface="Arial" charset="0"/>
          </a:endParaRPr>
        </a:p>
      </dsp:txBody>
      <dsp:txXfrm>
        <a:off x="0" y="2437925"/>
        <a:ext cx="8823084" cy="812629"/>
      </dsp:txXfrm>
    </dsp:sp>
    <dsp:sp modelId="{F408F209-E10C-0F40-BACE-A2A753F6FA5D}">
      <dsp:nvSpPr>
        <dsp:cNvPr id="0" name=""/>
        <dsp:cNvSpPr/>
      </dsp:nvSpPr>
      <dsp:spPr>
        <a:xfrm>
          <a:off x="0" y="3250555"/>
          <a:ext cx="882308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CD292-C749-F045-85E4-807596F1E51F}">
      <dsp:nvSpPr>
        <dsp:cNvPr id="0" name=""/>
        <dsp:cNvSpPr/>
      </dsp:nvSpPr>
      <dsp:spPr>
        <a:xfrm>
          <a:off x="0" y="3250555"/>
          <a:ext cx="8823084" cy="54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i="0" kern="1200" baseline="0" dirty="0">
              <a:solidFill>
                <a:schemeClr val="bg1"/>
              </a:solidFill>
              <a:latin typeface="Arial" charset="0"/>
              <a:ea typeface="Arial" charset="0"/>
              <a:cs typeface="Arial" charset="0"/>
            </a:rPr>
            <a:t>“Watch out for each other”</a:t>
          </a:r>
          <a:endParaRPr lang="en-US" sz="2800" kern="1200" dirty="0">
            <a:solidFill>
              <a:schemeClr val="bg1"/>
            </a:solidFill>
            <a:latin typeface="Arial" charset="0"/>
            <a:ea typeface="Arial" charset="0"/>
            <a:cs typeface="Arial" charset="0"/>
          </a:endParaRPr>
        </a:p>
      </dsp:txBody>
      <dsp:txXfrm>
        <a:off x="0" y="3250555"/>
        <a:ext cx="8823084" cy="5491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4505C-EB76-8E40-994D-7403070E675F}">
      <dsp:nvSpPr>
        <dsp:cNvPr id="0" name=""/>
        <dsp:cNvSpPr/>
      </dsp:nvSpPr>
      <dsp:spPr>
        <a:xfrm>
          <a:off x="0" y="12572"/>
          <a:ext cx="8214802" cy="120634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i="0" kern="1200" dirty="0">
              <a:solidFill>
                <a:schemeClr val="tx1"/>
              </a:solidFill>
              <a:latin typeface="Arial" charset="0"/>
              <a:ea typeface="Arial" charset="0"/>
              <a:cs typeface="Arial" charset="0"/>
            </a:rPr>
            <a:t>Give clear instructions.</a:t>
          </a:r>
        </a:p>
      </dsp:txBody>
      <dsp:txXfrm>
        <a:off x="58889" y="71461"/>
        <a:ext cx="8097024" cy="1088565"/>
      </dsp:txXfrm>
    </dsp:sp>
    <dsp:sp modelId="{EC1B8D4B-0569-094B-A4B4-52BDF5F82758}">
      <dsp:nvSpPr>
        <dsp:cNvPr id="0" name=""/>
        <dsp:cNvSpPr/>
      </dsp:nvSpPr>
      <dsp:spPr>
        <a:xfrm>
          <a:off x="0" y="1296675"/>
          <a:ext cx="8214802" cy="120634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i="0" kern="1200" dirty="0">
              <a:solidFill>
                <a:schemeClr val="tx1"/>
              </a:solidFill>
              <a:latin typeface="Arial" charset="0"/>
              <a:ea typeface="Arial" charset="0"/>
              <a:cs typeface="Arial" charset="0"/>
            </a:rPr>
            <a:t>Don’t put the responsibility of safety on workers exclusively.</a:t>
          </a:r>
        </a:p>
      </dsp:txBody>
      <dsp:txXfrm>
        <a:off x="58889" y="1355564"/>
        <a:ext cx="8097024" cy="1088565"/>
      </dsp:txXfrm>
    </dsp:sp>
    <dsp:sp modelId="{0E5ADB47-901F-EE41-8BE7-AC8A21090C4D}">
      <dsp:nvSpPr>
        <dsp:cNvPr id="0" name=""/>
        <dsp:cNvSpPr/>
      </dsp:nvSpPr>
      <dsp:spPr>
        <a:xfrm>
          <a:off x="0" y="2580778"/>
          <a:ext cx="8214802" cy="120634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i="0" kern="1200" dirty="0">
              <a:solidFill>
                <a:schemeClr val="tx1"/>
              </a:solidFill>
              <a:latin typeface="Arial" charset="0"/>
              <a:ea typeface="Arial" charset="0"/>
              <a:cs typeface="Arial" charset="0"/>
            </a:rPr>
            <a:t>Communicate safety expectations.</a:t>
          </a:r>
        </a:p>
      </dsp:txBody>
      <dsp:txXfrm>
        <a:off x="58889" y="2639667"/>
        <a:ext cx="8097024" cy="1088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64F3-3869-C14B-A7A9-E6D80E4AF379}">
      <dsp:nvSpPr>
        <dsp:cNvPr id="0" name=""/>
        <dsp:cNvSpPr/>
      </dsp:nvSpPr>
      <dsp:spPr>
        <a:xfrm>
          <a:off x="492" y="625869"/>
          <a:ext cx="2356675" cy="203437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1. Identify necessary changes</a:t>
          </a:r>
          <a:endParaRPr lang="en-US" sz="2400" kern="1200" dirty="0">
            <a:solidFill>
              <a:schemeClr val="tx1"/>
            </a:solidFill>
          </a:endParaRPr>
        </a:p>
      </dsp:txBody>
      <dsp:txXfrm>
        <a:off x="60077" y="685454"/>
        <a:ext cx="2237505" cy="1915209"/>
      </dsp:txXfrm>
    </dsp:sp>
    <dsp:sp modelId="{EFD7E982-13E1-144D-9EB5-CF67F5DE4A5A}">
      <dsp:nvSpPr>
        <dsp:cNvPr id="0" name=""/>
        <dsp:cNvSpPr/>
      </dsp:nvSpPr>
      <dsp:spPr>
        <a:xfrm>
          <a:off x="2948603" y="625869"/>
          <a:ext cx="2356675" cy="203437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2. Define the scope of work</a:t>
          </a:r>
          <a:endParaRPr lang="en-US" sz="2400" kern="1200" dirty="0">
            <a:solidFill>
              <a:schemeClr val="tx1"/>
            </a:solidFill>
          </a:endParaRPr>
        </a:p>
      </dsp:txBody>
      <dsp:txXfrm>
        <a:off x="3008188" y="685454"/>
        <a:ext cx="2237505" cy="1915209"/>
      </dsp:txXfrm>
    </dsp:sp>
    <dsp:sp modelId="{B98043D4-38C5-5748-9AFB-BE2D43A59F16}">
      <dsp:nvSpPr>
        <dsp:cNvPr id="0" name=""/>
        <dsp:cNvSpPr/>
      </dsp:nvSpPr>
      <dsp:spPr>
        <a:xfrm>
          <a:off x="5896713" y="625869"/>
          <a:ext cx="2356675" cy="203437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3. Budget for the scope of work</a:t>
          </a:r>
          <a:endParaRPr lang="en-US" sz="2400" kern="1200" dirty="0">
            <a:solidFill>
              <a:schemeClr val="tx1"/>
            </a:solidFill>
          </a:endParaRPr>
        </a:p>
      </dsp:txBody>
      <dsp:txXfrm>
        <a:off x="5956298" y="685454"/>
        <a:ext cx="2237505" cy="1915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DE7F2-7715-9B47-B4F6-EE735EE4AAFB}">
      <dsp:nvSpPr>
        <dsp:cNvPr id="0" name=""/>
        <dsp:cNvSpPr/>
      </dsp:nvSpPr>
      <dsp:spPr>
        <a:xfrm>
          <a:off x="3013" y="919020"/>
          <a:ext cx="2454670" cy="18668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4. Assign the responsibilities</a:t>
          </a:r>
          <a:endParaRPr lang="en-US" sz="2400" kern="1200" dirty="0">
            <a:solidFill>
              <a:schemeClr val="tx1"/>
            </a:solidFill>
          </a:endParaRPr>
        </a:p>
      </dsp:txBody>
      <dsp:txXfrm>
        <a:off x="57690" y="973697"/>
        <a:ext cx="2345316" cy="1757459"/>
      </dsp:txXfrm>
    </dsp:sp>
    <dsp:sp modelId="{3E903303-199F-5342-999C-F20AA97EA1FA}">
      <dsp:nvSpPr>
        <dsp:cNvPr id="0" name=""/>
        <dsp:cNvSpPr/>
      </dsp:nvSpPr>
      <dsp:spPr>
        <a:xfrm>
          <a:off x="3012507" y="919020"/>
          <a:ext cx="2454670" cy="186681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5. Develop the policies and procedures</a:t>
          </a:r>
          <a:endParaRPr lang="en-US" sz="2400" kern="1200" dirty="0">
            <a:solidFill>
              <a:schemeClr val="tx1"/>
            </a:solidFill>
          </a:endParaRPr>
        </a:p>
      </dsp:txBody>
      <dsp:txXfrm>
        <a:off x="3067184" y="973697"/>
        <a:ext cx="2345316" cy="1757459"/>
      </dsp:txXfrm>
    </dsp:sp>
    <dsp:sp modelId="{CAEAB8CF-881B-F74F-B010-032D34664EDD}">
      <dsp:nvSpPr>
        <dsp:cNvPr id="0" name=""/>
        <dsp:cNvSpPr/>
      </dsp:nvSpPr>
      <dsp:spPr>
        <a:xfrm>
          <a:off x="6022001" y="919020"/>
          <a:ext cx="2454670" cy="186681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6. Implement them</a:t>
          </a:r>
          <a:endParaRPr lang="en-US" sz="2400" kern="1200" dirty="0">
            <a:solidFill>
              <a:schemeClr val="tx1"/>
            </a:solidFill>
          </a:endParaRPr>
        </a:p>
      </dsp:txBody>
      <dsp:txXfrm>
        <a:off x="6076678" y="973697"/>
        <a:ext cx="2345316" cy="1757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64F3-3869-C14B-A7A9-E6D80E4AF379}">
      <dsp:nvSpPr>
        <dsp:cNvPr id="0" name=""/>
        <dsp:cNvSpPr/>
      </dsp:nvSpPr>
      <dsp:spPr>
        <a:xfrm>
          <a:off x="4544" y="597473"/>
          <a:ext cx="2376749" cy="205170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a:solidFill>
                <a:schemeClr val="tx1"/>
              </a:solidFill>
            </a:rPr>
            <a:t>7. Monitor to ensure the program is in place and effective.</a:t>
          </a:r>
          <a:endParaRPr lang="en-US" sz="2400" kern="1200" dirty="0">
            <a:solidFill>
              <a:schemeClr val="tx1"/>
            </a:solidFill>
          </a:endParaRPr>
        </a:p>
      </dsp:txBody>
      <dsp:txXfrm>
        <a:off x="64636" y="657565"/>
        <a:ext cx="2256565" cy="1931524"/>
      </dsp:txXfrm>
    </dsp:sp>
    <dsp:sp modelId="{92E99337-8BDE-5B4B-8ADA-290AFBEA90A8}">
      <dsp:nvSpPr>
        <dsp:cNvPr id="0" name=""/>
        <dsp:cNvSpPr/>
      </dsp:nvSpPr>
      <dsp:spPr>
        <a:xfrm>
          <a:off x="2977766" y="597473"/>
          <a:ext cx="2337549" cy="209117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8. Focus on values and principles not rules</a:t>
          </a:r>
        </a:p>
      </dsp:txBody>
      <dsp:txXfrm>
        <a:off x="3039014" y="658721"/>
        <a:ext cx="2215053" cy="1968674"/>
      </dsp:txXfrm>
    </dsp:sp>
    <dsp:sp modelId="{8C0D9118-0681-FD4C-B4D8-9CA1591DF82E}">
      <dsp:nvSpPr>
        <dsp:cNvPr id="0" name=""/>
        <dsp:cNvSpPr/>
      </dsp:nvSpPr>
      <dsp:spPr>
        <a:xfrm>
          <a:off x="5911787" y="597473"/>
          <a:ext cx="2337549" cy="209117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9. Ensure you have an affirmative defense should you need it. </a:t>
          </a:r>
        </a:p>
      </dsp:txBody>
      <dsp:txXfrm>
        <a:off x="5973035" y="658721"/>
        <a:ext cx="2215053" cy="1968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9A9FA-A3D2-6D42-A190-44BB08A8DCA0}">
      <dsp:nvSpPr>
        <dsp:cNvPr id="0" name=""/>
        <dsp:cNvSpPr/>
      </dsp:nvSpPr>
      <dsp:spPr>
        <a:xfrm>
          <a:off x="4126941" y="2004237"/>
          <a:ext cx="2919840" cy="506749"/>
        </a:xfrm>
        <a:custGeom>
          <a:avLst/>
          <a:gdLst/>
          <a:ahLst/>
          <a:cxnLst/>
          <a:rect l="0" t="0" r="0" b="0"/>
          <a:pathLst>
            <a:path>
              <a:moveTo>
                <a:pt x="0" y="0"/>
              </a:moveTo>
              <a:lnTo>
                <a:pt x="0" y="253374"/>
              </a:lnTo>
              <a:lnTo>
                <a:pt x="2919840" y="253374"/>
              </a:lnTo>
              <a:lnTo>
                <a:pt x="2919840" y="50674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C05DE-3BCE-8A48-87E9-60CFBF6FEFA8}">
      <dsp:nvSpPr>
        <dsp:cNvPr id="0" name=""/>
        <dsp:cNvSpPr/>
      </dsp:nvSpPr>
      <dsp:spPr>
        <a:xfrm>
          <a:off x="4081221" y="2004237"/>
          <a:ext cx="91440" cy="506749"/>
        </a:xfrm>
        <a:custGeom>
          <a:avLst/>
          <a:gdLst/>
          <a:ahLst/>
          <a:cxnLst/>
          <a:rect l="0" t="0" r="0" b="0"/>
          <a:pathLst>
            <a:path>
              <a:moveTo>
                <a:pt x="45720" y="0"/>
              </a:moveTo>
              <a:lnTo>
                <a:pt x="45720" y="50674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6AF0C-FB12-444A-BB6C-1CC99261CDFD}">
      <dsp:nvSpPr>
        <dsp:cNvPr id="0" name=""/>
        <dsp:cNvSpPr/>
      </dsp:nvSpPr>
      <dsp:spPr>
        <a:xfrm>
          <a:off x="1207100" y="2004237"/>
          <a:ext cx="2919840" cy="506749"/>
        </a:xfrm>
        <a:custGeom>
          <a:avLst/>
          <a:gdLst/>
          <a:ahLst/>
          <a:cxnLst/>
          <a:rect l="0" t="0" r="0" b="0"/>
          <a:pathLst>
            <a:path>
              <a:moveTo>
                <a:pt x="2919840" y="0"/>
              </a:moveTo>
              <a:lnTo>
                <a:pt x="2919840" y="253374"/>
              </a:lnTo>
              <a:lnTo>
                <a:pt x="0" y="253374"/>
              </a:lnTo>
              <a:lnTo>
                <a:pt x="0" y="50674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2F8CC-7610-1A45-B07C-539557B4023A}">
      <dsp:nvSpPr>
        <dsp:cNvPr id="0" name=""/>
        <dsp:cNvSpPr/>
      </dsp:nvSpPr>
      <dsp:spPr>
        <a:xfrm>
          <a:off x="2920395" y="427849"/>
          <a:ext cx="2413091" cy="15763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a:solidFill>
                <a:schemeClr val="tx1"/>
              </a:solidFill>
            </a:rPr>
            <a:t>10. Defend Your Program  </a:t>
          </a:r>
        </a:p>
      </dsp:txBody>
      <dsp:txXfrm>
        <a:off x="2920395" y="427849"/>
        <a:ext cx="2413091" cy="1576388"/>
      </dsp:txXfrm>
    </dsp:sp>
    <dsp:sp modelId="{8760A9EA-6B29-2D40-B420-EA90D76E7194}">
      <dsp:nvSpPr>
        <dsp:cNvPr id="0" name=""/>
        <dsp:cNvSpPr/>
      </dsp:nvSpPr>
      <dsp:spPr>
        <a:xfrm>
          <a:off x="554" y="2510986"/>
          <a:ext cx="2413091" cy="150253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Avoid penalties by having an effective safety and health program.  </a:t>
          </a:r>
        </a:p>
      </dsp:txBody>
      <dsp:txXfrm>
        <a:off x="554" y="2510986"/>
        <a:ext cx="2413091" cy="1502535"/>
      </dsp:txXfrm>
    </dsp:sp>
    <dsp:sp modelId="{19E97EFB-CBBB-4F4A-88E0-F43458E020FD}">
      <dsp:nvSpPr>
        <dsp:cNvPr id="0" name=""/>
        <dsp:cNvSpPr/>
      </dsp:nvSpPr>
      <dsp:spPr>
        <a:xfrm>
          <a:off x="2920395" y="2510986"/>
          <a:ext cx="2413091" cy="150253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Can be defended by president or management.  </a:t>
          </a:r>
        </a:p>
      </dsp:txBody>
      <dsp:txXfrm>
        <a:off x="2920395" y="2510986"/>
        <a:ext cx="2413091" cy="1502535"/>
      </dsp:txXfrm>
    </dsp:sp>
    <dsp:sp modelId="{27D6A774-2CF5-4642-9A2A-CB4741BE56D6}">
      <dsp:nvSpPr>
        <dsp:cNvPr id="0" name=""/>
        <dsp:cNvSpPr/>
      </dsp:nvSpPr>
      <dsp:spPr>
        <a:xfrm>
          <a:off x="5840236" y="2510986"/>
          <a:ext cx="2413091" cy="150253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A top down program is critical</a:t>
          </a:r>
        </a:p>
      </dsp:txBody>
      <dsp:txXfrm>
        <a:off x="5840236" y="2510986"/>
        <a:ext cx="2413091" cy="1502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F58F-6550-E244-941B-3224509E3BF9}">
      <dsp:nvSpPr>
        <dsp:cNvPr id="0" name=""/>
        <dsp:cNvSpPr/>
      </dsp:nvSpPr>
      <dsp:spPr>
        <a:xfrm>
          <a:off x="2649003" y="292317"/>
          <a:ext cx="5378280" cy="243251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1" i="0" kern="1200" baseline="0" dirty="0">
              <a:solidFill>
                <a:schemeClr val="tx1"/>
              </a:solidFill>
            </a:rPr>
            <a:t>Know the cost of these actions, assign responsibilities, and establish accountability.</a:t>
          </a:r>
          <a:endParaRPr lang="en-US" sz="3400" kern="1200" dirty="0">
            <a:solidFill>
              <a:schemeClr val="tx1"/>
            </a:solidFill>
          </a:endParaRPr>
        </a:p>
      </dsp:txBody>
      <dsp:txXfrm>
        <a:off x="2649003" y="292317"/>
        <a:ext cx="5378280" cy="2432510"/>
      </dsp:txXfrm>
    </dsp:sp>
    <dsp:sp modelId="{E72B288D-9E1F-2E45-AC0E-CDB35477464E}">
      <dsp:nvSpPr>
        <dsp:cNvPr id="0" name=""/>
        <dsp:cNvSpPr/>
      </dsp:nvSpPr>
      <dsp:spPr>
        <a:xfrm>
          <a:off x="0" y="292317"/>
          <a:ext cx="2408185" cy="2432510"/>
        </a:xfrm>
        <a:prstGeom prst="rect">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32D6E-B13F-0942-8254-C748C18FF82F}">
      <dsp:nvSpPr>
        <dsp:cNvPr id="0" name=""/>
        <dsp:cNvSpPr/>
      </dsp:nvSpPr>
      <dsp:spPr>
        <a:xfrm>
          <a:off x="0" y="634688"/>
          <a:ext cx="7772400" cy="92663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rPr>
            <a:t>The more accidents in a facility, the higher the insurance premiums</a:t>
          </a:r>
          <a:endParaRPr lang="en-US" sz="2400" kern="1200" dirty="0">
            <a:solidFill>
              <a:schemeClr val="tx1"/>
            </a:solidFill>
          </a:endParaRPr>
        </a:p>
      </dsp:txBody>
      <dsp:txXfrm>
        <a:off x="45235" y="679923"/>
        <a:ext cx="7681930" cy="836169"/>
      </dsp:txXfrm>
    </dsp:sp>
    <dsp:sp modelId="{F24727FD-2506-F14E-924D-04A52F8C72BB}">
      <dsp:nvSpPr>
        <dsp:cNvPr id="0" name=""/>
        <dsp:cNvSpPr/>
      </dsp:nvSpPr>
      <dsp:spPr>
        <a:xfrm>
          <a:off x="0" y="1594080"/>
          <a:ext cx="7772400" cy="92663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a:solidFill>
                <a:schemeClr val="tx1"/>
              </a:solidFill>
            </a:rPr>
            <a:t>The higher the premiums, the lower the profit on each product sold</a:t>
          </a:r>
          <a:endParaRPr lang="en-US" sz="2400" kern="1200">
            <a:solidFill>
              <a:schemeClr val="tx1"/>
            </a:solidFill>
          </a:endParaRPr>
        </a:p>
      </dsp:txBody>
      <dsp:txXfrm>
        <a:off x="45235" y="1639315"/>
        <a:ext cx="7681930" cy="836169"/>
      </dsp:txXfrm>
    </dsp:sp>
    <dsp:sp modelId="{B81A7D66-5550-C74F-850C-28AA1D72C73D}">
      <dsp:nvSpPr>
        <dsp:cNvPr id="0" name=""/>
        <dsp:cNvSpPr/>
      </dsp:nvSpPr>
      <dsp:spPr>
        <a:xfrm>
          <a:off x="0" y="2589840"/>
          <a:ext cx="7772400" cy="92663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rPr>
            <a:t>Both direct and indirect costs must be reimbursed through the profit margin on each product sold</a:t>
          </a:r>
          <a:endParaRPr lang="en-US" sz="2400" kern="1200" dirty="0">
            <a:solidFill>
              <a:schemeClr val="tx1"/>
            </a:solidFill>
          </a:endParaRPr>
        </a:p>
      </dsp:txBody>
      <dsp:txXfrm>
        <a:off x="45235" y="2635075"/>
        <a:ext cx="7681930" cy="836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3D528-8EF5-534C-B292-8CD6E5C44368}">
      <dsp:nvSpPr>
        <dsp:cNvPr id="0" name=""/>
        <dsp:cNvSpPr/>
      </dsp:nvSpPr>
      <dsp:spPr>
        <a:xfrm>
          <a:off x="0" y="0"/>
          <a:ext cx="7556864"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41E6CE4-EC34-7C45-9E09-56B09C90B504}">
      <dsp:nvSpPr>
        <dsp:cNvPr id="0" name=""/>
        <dsp:cNvSpPr/>
      </dsp:nvSpPr>
      <dsp:spPr>
        <a:xfrm>
          <a:off x="0" y="0"/>
          <a:ext cx="1511372" cy="122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i="0" kern="1200" dirty="0">
              <a:solidFill>
                <a:schemeClr val="bg1"/>
              </a:solidFill>
              <a:latin typeface="Arial" charset="0"/>
              <a:ea typeface="Arial" charset="0"/>
              <a:cs typeface="Arial" charset="0"/>
            </a:rPr>
            <a:t>Direct Cost</a:t>
          </a:r>
        </a:p>
      </dsp:txBody>
      <dsp:txXfrm>
        <a:off x="0" y="0"/>
        <a:ext cx="1511372" cy="1228271"/>
      </dsp:txXfrm>
    </dsp:sp>
    <dsp:sp modelId="{7526C24A-FAAB-A049-AD3A-853501EF95F4}">
      <dsp:nvSpPr>
        <dsp:cNvPr id="0" name=""/>
        <dsp:cNvSpPr/>
      </dsp:nvSpPr>
      <dsp:spPr>
        <a:xfrm>
          <a:off x="1624725" y="55775"/>
          <a:ext cx="5932138" cy="111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a:solidFill>
                <a:schemeClr val="bg1"/>
              </a:solidFill>
              <a:latin typeface="Arial" charset="0"/>
              <a:ea typeface="Arial" charset="0"/>
              <a:cs typeface="Arial" charset="0"/>
              <a:sym typeface="Arial"/>
            </a:rPr>
            <a:t>To calculate direct cost, enter the following: Total value of the insurance claim for injury or illness     $4,245</a:t>
          </a:r>
          <a:endParaRPr lang="en-US" sz="2000" b="1" i="0" kern="1200" dirty="0">
            <a:solidFill>
              <a:schemeClr val="bg1"/>
            </a:solidFill>
            <a:latin typeface="Arial" charset="0"/>
            <a:ea typeface="Arial" charset="0"/>
            <a:cs typeface="Arial" charset="0"/>
          </a:endParaRPr>
        </a:p>
      </dsp:txBody>
      <dsp:txXfrm>
        <a:off x="1624725" y="55775"/>
        <a:ext cx="5932138" cy="1115519"/>
      </dsp:txXfrm>
    </dsp:sp>
    <dsp:sp modelId="{FA8E2F70-CC91-AC4B-8529-8046C5632FCD}">
      <dsp:nvSpPr>
        <dsp:cNvPr id="0" name=""/>
        <dsp:cNvSpPr/>
      </dsp:nvSpPr>
      <dsp:spPr>
        <a:xfrm>
          <a:off x="1511372" y="1171295"/>
          <a:ext cx="6045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53F7E55-752B-CA4C-9603-1712F1004F01}">
      <dsp:nvSpPr>
        <dsp:cNvPr id="0" name=""/>
        <dsp:cNvSpPr/>
      </dsp:nvSpPr>
      <dsp:spPr>
        <a:xfrm>
          <a:off x="0" y="1228271"/>
          <a:ext cx="7556864"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61172E6-6BF6-3340-B657-84C67E230D57}">
      <dsp:nvSpPr>
        <dsp:cNvPr id="0" name=""/>
        <dsp:cNvSpPr/>
      </dsp:nvSpPr>
      <dsp:spPr>
        <a:xfrm>
          <a:off x="0" y="1228271"/>
          <a:ext cx="1511372" cy="122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i="0" kern="1200" dirty="0">
              <a:solidFill>
                <a:schemeClr val="bg1"/>
              </a:solidFill>
              <a:latin typeface="Arial" charset="0"/>
              <a:ea typeface="Arial" charset="0"/>
              <a:cs typeface="Arial" charset="0"/>
            </a:rPr>
            <a:t>Indirect cost</a:t>
          </a:r>
        </a:p>
      </dsp:txBody>
      <dsp:txXfrm>
        <a:off x="0" y="1228271"/>
        <a:ext cx="1511372" cy="1228271"/>
      </dsp:txXfrm>
    </dsp:sp>
    <dsp:sp modelId="{1B5EA420-9FE9-AD40-A48F-D01991414C3C}">
      <dsp:nvSpPr>
        <dsp:cNvPr id="0" name=""/>
        <dsp:cNvSpPr/>
      </dsp:nvSpPr>
      <dsp:spPr>
        <a:xfrm>
          <a:off x="1624725" y="1284046"/>
          <a:ext cx="5932138" cy="111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a:solidFill>
                <a:schemeClr val="bg1"/>
              </a:solidFill>
              <a:latin typeface="Arial" charset="0"/>
              <a:ea typeface="Arial" charset="0"/>
              <a:cs typeface="Arial" charset="0"/>
              <a:sym typeface="Arial"/>
            </a:rPr>
            <a:t>To calculate indirect cost, multiply direct cost by a cost multiplier. The cost multiplier that you use will depend on the size of the direct cost.</a:t>
          </a:r>
          <a:endParaRPr lang="en-US" sz="2000" b="1" i="0" kern="1200" dirty="0">
            <a:solidFill>
              <a:schemeClr val="bg1"/>
            </a:solidFill>
            <a:latin typeface="Arial" charset="0"/>
            <a:ea typeface="Arial" charset="0"/>
            <a:cs typeface="Arial" charset="0"/>
          </a:endParaRPr>
        </a:p>
      </dsp:txBody>
      <dsp:txXfrm>
        <a:off x="1624725" y="1284046"/>
        <a:ext cx="5932138" cy="1115519"/>
      </dsp:txXfrm>
    </dsp:sp>
    <dsp:sp modelId="{646FD88C-5FFA-5049-8212-D4277E83ECF6}">
      <dsp:nvSpPr>
        <dsp:cNvPr id="0" name=""/>
        <dsp:cNvSpPr/>
      </dsp:nvSpPr>
      <dsp:spPr>
        <a:xfrm>
          <a:off x="1486828" y="2456542"/>
          <a:ext cx="6045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46438-6F8F-FF44-9714-ECCDCA2A3ED6}">
      <dsp:nvSpPr>
        <dsp:cNvPr id="0" name=""/>
        <dsp:cNvSpPr/>
      </dsp:nvSpPr>
      <dsp:spPr>
        <a:xfrm rot="16200000">
          <a:off x="2880607" y="6724"/>
          <a:ext cx="3677252" cy="3682768"/>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b="1" i="0" kern="1200" baseline="0" dirty="0">
              <a:solidFill>
                <a:schemeClr val="tx1"/>
              </a:solidFill>
            </a:rPr>
            <a:t>OSHA penalty for serious is $12,675 (2017)</a:t>
          </a:r>
          <a:endParaRPr lang="en-US" sz="2600" kern="1200" dirty="0">
            <a:solidFill>
              <a:schemeClr val="tx1"/>
            </a:solidFill>
          </a:endParaRPr>
        </a:p>
      </dsp:txBody>
      <dsp:txXfrm>
        <a:off x="3478161" y="328483"/>
        <a:ext cx="1838626" cy="30392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Header Placeholder 1">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z="1200">
                <a:latin typeface="Calibri Light" panose="020F0302020204030204" pitchFamily="34" charset="0"/>
                <a:cs typeface="Calibri" panose="020F0502020204030204" pitchFamily="34" charset="0"/>
              </a:defRPr>
            </a:lvl1pPr>
          </a:lstStyle>
          <a:p>
            <a:pPr>
              <a:defRPr/>
            </a:pPr>
            <a:endParaRPr lang="en-US" altLang="en-US"/>
          </a:p>
        </p:txBody>
      </p:sp>
      <p:sp>
        <p:nvSpPr>
          <p:cNvPr id="6147" name="Date Placeholder 2">
            <a:extLst/>
          </p:cNvPr>
          <p:cNvSpPr>
            <a:spLocks noGrp="1" noChangeArrowheads="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a:defRPr sz="1200">
                <a:latin typeface="Calibri Light" panose="020F0302020204030204" pitchFamily="34" charset="0"/>
                <a:cs typeface="Calibri" panose="020F0502020204030204" pitchFamily="34" charset="0"/>
              </a:defRPr>
            </a:lvl1pPr>
          </a:lstStyle>
          <a:p>
            <a:pPr>
              <a:defRPr/>
            </a:pPr>
            <a:fld id="{899092A7-8C36-47D1-94A9-B9B761C399A1}" type="datetimeFigureOut">
              <a:rPr lang="en-US" altLang="en-US"/>
              <a:pPr>
                <a:defRPr/>
              </a:pPr>
              <a:t>7/16/2018</a:t>
            </a:fld>
            <a:endParaRPr lang="en-US" altLang="en-US"/>
          </a:p>
        </p:txBody>
      </p:sp>
      <p:sp>
        <p:nvSpPr>
          <p:cNvPr id="6148" name="Footer Placeholder 3">
            <a:extLst/>
          </p:cNvPr>
          <p:cNvSpPr>
            <a:spLocks noGrp="1" noChangeArrowheads="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a:defRPr sz="1200">
                <a:latin typeface="Calibri Light" panose="020F0302020204030204" pitchFamily="34" charset="0"/>
                <a:cs typeface="Calibri" panose="020F0502020204030204" pitchFamily="34" charset="0"/>
              </a:defRPr>
            </a:lvl1pPr>
          </a:lstStyle>
          <a:p>
            <a:pPr>
              <a:defRPr/>
            </a:pPr>
            <a:endParaRPr lang="en-US" altLang="en-US"/>
          </a:p>
        </p:txBody>
      </p:sp>
      <p:sp>
        <p:nvSpPr>
          <p:cNvPr id="6149" name="Slide Number Placeholder 4">
            <a:extLst/>
          </p:cNvPr>
          <p:cNvSpPr>
            <a:spLocks noGrp="1" noChangeArrowheads="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a:defRPr sz="1200">
                <a:latin typeface="Calibri Light" panose="020F0302020204030204" pitchFamily="34" charset="0"/>
                <a:cs typeface="Calibri" panose="020F0502020204030204" pitchFamily="34" charset="0"/>
              </a:defRPr>
            </a:lvl1pPr>
          </a:lstStyle>
          <a:p>
            <a:pPr>
              <a:defRPr/>
            </a:pPr>
            <a:fld id="{AB02AB1C-7941-441B-AE40-AC9168A45D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hape 107"/>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3" name="Shape 108"/>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Calibri" panose="020F0502020204030204" pitchFamily="34" charset="0"/>
            </a:endParaRP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p:sp>
      <p:sp>
        <p:nvSpPr>
          <p:cNvPr id="8195"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148"/>
          <p:cNvSpPr>
            <a:spLocks noGrp="1" noRot="1" noChangeAspect="1" noChangeArrowheads="1" noTextEdit="1"/>
          </p:cNvSpPr>
          <p:nvPr>
            <p:ph type="sldImg"/>
          </p:nvPr>
        </p:nvSpPr>
        <p:spPr/>
      </p:sp>
      <p:sp>
        <p:nvSpPr>
          <p:cNvPr id="26627" name="Shape 149"/>
          <p:cNvSpPr>
            <a:spLocks noGrp="1" noChangeArrowheads="1"/>
          </p:cNvSpPr>
          <p:nvPr>
            <p:ph type="body" sz="quarter" idx="1"/>
          </p:nvPr>
        </p:nvSpPr>
        <p:spPr/>
        <p:txBody>
          <a:bodyPr/>
          <a:lstStyle/>
          <a:p>
            <a:pPr marL="0" lvl="4" indent="0" eaLnBrk="1" hangingPunct="1">
              <a:spcBef>
                <a:spcPct val="0"/>
              </a:spcBef>
            </a:pPr>
            <a:r>
              <a:rPr lang="en-US" altLang="en-US" smtClean="0">
                <a:solidFill>
                  <a:srgbClr val="000000"/>
                </a:solidFill>
              </a:rPr>
              <a:t>Let’s note hazards and hazard prevention in the Workbooks on page 7</a:t>
            </a:r>
          </a:p>
          <a:p>
            <a:pPr marL="0" lvl="4" indent="0" eaLnBrk="1" hangingPunct="1">
              <a:spcBef>
                <a:spcPct val="0"/>
              </a:spcBef>
            </a:pPr>
            <a:endParaRPr lang="en-US" altLang="en-US" i="1" smtClean="0">
              <a:solidFill>
                <a:srgbClr val="000000"/>
              </a:solidFill>
            </a:endParaRPr>
          </a:p>
          <a:p>
            <a:pPr marL="0" lvl="4" indent="0" eaLnBrk="1" hangingPunct="1">
              <a:spcBef>
                <a:spcPct val="0"/>
              </a:spcBef>
            </a:pPr>
            <a:r>
              <a:rPr lang="en-US" altLang="en-US" i="1" smtClean="0">
                <a:solidFill>
                  <a:srgbClr val="000000"/>
                </a:solidFill>
              </a:rPr>
              <a:t>[SPEAKER NOTE]: Students will work in groups to brainstorm hazards that are associated with their industry/workplace. These do not have to be actual hazards at their workplace, just potential hazards. </a:t>
            </a:r>
          </a:p>
          <a:p>
            <a:pPr marL="0" lvl="4" indent="0" eaLnBrk="1" hangingPunct="1">
              <a:spcBef>
                <a:spcPct val="0"/>
              </a:spcBef>
            </a:pPr>
            <a:endParaRPr lang="en-US" altLang="en-US" b="1" smtClean="0">
              <a:solidFill>
                <a:srgbClr val="000000"/>
              </a:solidFill>
            </a:endParaRPr>
          </a:p>
          <a:p>
            <a:pPr marL="0" lvl="4" indent="0"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56"/>
          <p:cNvSpPr>
            <a:spLocks noGrp="1" noRot="1" noChangeAspect="1" noChangeArrowheads="1" noTextEdit="1"/>
          </p:cNvSpPr>
          <p:nvPr>
            <p:ph type="sldImg"/>
          </p:nvPr>
        </p:nvSpPr>
        <p:spPr/>
      </p:sp>
      <p:sp>
        <p:nvSpPr>
          <p:cNvPr id="28675" name="Shape 157"/>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Identify controls that can be taken. For example</a:t>
            </a:r>
            <a:r>
              <a:rPr lang="mr-IN" altLang="en-US" smtClean="0">
                <a:solidFill>
                  <a:srgbClr val="000000"/>
                </a:solidFill>
              </a:rPr>
              <a:t>…</a:t>
            </a:r>
            <a:endParaRPr lang="en-US"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64"/>
          <p:cNvSpPr>
            <a:spLocks noGrp="1" noRot="1" noChangeAspect="1" noChangeArrowheads="1" noTextEdit="1"/>
          </p:cNvSpPr>
          <p:nvPr>
            <p:ph type="sldImg"/>
          </p:nvPr>
        </p:nvSpPr>
        <p:spPr/>
      </p:sp>
      <p:sp>
        <p:nvSpPr>
          <p:cNvPr id="30723" name="Shape 165"/>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To update policies to account for health and safety emphasis:</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rPr>
              <a:t>[SPEAKER NOTE] Elaborate on each of these, based on your experience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64"/>
          <p:cNvSpPr>
            <a:spLocks noGrp="1" noRot="1" noChangeAspect="1" noChangeArrowheads="1" noTextEdit="1"/>
          </p:cNvSpPr>
          <p:nvPr>
            <p:ph type="sldImg"/>
          </p:nvPr>
        </p:nvSpPr>
        <p:spPr/>
      </p:sp>
      <p:sp>
        <p:nvSpPr>
          <p:cNvPr id="32771" name="Shape 165"/>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To update policies to account for health and safety emphasis:</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rPr>
              <a:t>[SPEAKER NOTE] Elaborate on each of these, based on your experience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64"/>
          <p:cNvSpPr>
            <a:spLocks noGrp="1" noRot="1" noChangeAspect="1" noChangeArrowheads="1" noTextEdit="1"/>
          </p:cNvSpPr>
          <p:nvPr>
            <p:ph type="sldImg"/>
          </p:nvPr>
        </p:nvSpPr>
        <p:spPr/>
      </p:sp>
      <p:sp>
        <p:nvSpPr>
          <p:cNvPr id="34819" name="Shape 165"/>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To update policies to account for health and safety emphasis:</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rPr>
              <a:t>[SPEAKER NOTE] Elaborate on each of these, based on your experience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64"/>
          <p:cNvSpPr>
            <a:spLocks noGrp="1" noRot="1" noChangeAspect="1" noChangeArrowheads="1" noTextEdit="1"/>
          </p:cNvSpPr>
          <p:nvPr>
            <p:ph type="sldImg"/>
          </p:nvPr>
        </p:nvSpPr>
        <p:spPr/>
      </p:sp>
      <p:sp>
        <p:nvSpPr>
          <p:cNvPr id="36867" name="Shape 165"/>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To update policies to account for health and safety emphasis:</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rPr>
              <a:t>[SPEAKER NOTE] Elaborate on each of these, based on your experience</a:t>
            </a:r>
          </a:p>
          <a:p>
            <a:pPr eaLnBrk="1" hangingPunct="1">
              <a:spcBef>
                <a:spcPct val="0"/>
              </a:spcBef>
            </a:pPr>
            <a:endPar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rPr>
              <a:t>[SPEAKER NOTE] </a:t>
            </a:r>
            <a:r>
              <a:rPr lang="en-US" altLang="en-US" i="1" smtClean="0">
                <a:solidFill>
                  <a:srgbClr val="000000"/>
                </a:solidFill>
              </a:rPr>
              <a:t>We’ll talk more about affirmative defense in Safety Inspection Procedures section</a:t>
            </a:r>
          </a:p>
          <a:p>
            <a:pPr eaLnBrk="1" hangingPunct="1">
              <a:spcBef>
                <a:spcPct val="0"/>
              </a:spcBef>
            </a:pPr>
            <a:endPar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82"/>
          <p:cNvSpPr>
            <a:spLocks noGrp="1" noRot="1" noChangeAspect="1" noChangeArrowheads="1" noTextEdit="1"/>
          </p:cNvSpPr>
          <p:nvPr>
            <p:ph type="sldImg"/>
          </p:nvPr>
        </p:nvSpPr>
        <p:spPr/>
      </p:sp>
      <p:sp>
        <p:nvSpPr>
          <p:cNvPr id="38915" name="Shape 183"/>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Behaving lawfully: </a:t>
            </a: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(discussed further in Module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182"/>
          <p:cNvSpPr>
            <a:spLocks noGrp="1" noRot="1" noChangeAspect="1" noChangeArrowheads="1" noTextEdit="1"/>
          </p:cNvSpPr>
          <p:nvPr>
            <p:ph type="sldImg"/>
          </p:nvPr>
        </p:nvSpPr>
        <p:spPr/>
      </p:sp>
      <p:sp>
        <p:nvSpPr>
          <p:cNvPr id="40963" name="Shape 183"/>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Behaving lawfully: </a:t>
            </a: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(discussed further in Module 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214"/>
          <p:cNvSpPr>
            <a:spLocks noGrp="1" noRot="1" noChangeAspect="1" noChangeArrowheads="1" noTextEdit="1"/>
          </p:cNvSpPr>
          <p:nvPr>
            <p:ph type="sldImg"/>
          </p:nvPr>
        </p:nvSpPr>
        <p:spPr/>
      </p:sp>
      <p:sp>
        <p:nvSpPr>
          <p:cNvPr id="43011" name="Shape 215"/>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The more accidents that take place in a facility, the higher that company’s insurance premiums. The higher a company’s premiums, the lower the profit on each product sold. Both insurance premium and indirect costs must be reimbursed through the profit margin on each product unit sold.</a:t>
            </a:r>
            <a:r>
              <a:rPr lang="en-US" altLang="en-US" smtClean="0">
                <a:solidFill>
                  <a:srgbClr val="000000"/>
                </a:solidFill>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p:sp>
      <p:sp>
        <p:nvSpPr>
          <p:cNvPr id="10243"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248"/>
          <p:cNvSpPr>
            <a:spLocks noGrp="1" noRot="1" noChangeAspect="1" noChangeArrowheads="1" noTextEdit="1"/>
          </p:cNvSpPr>
          <p:nvPr>
            <p:ph type="sldImg"/>
          </p:nvPr>
        </p:nvSpPr>
        <p:spPr/>
      </p:sp>
      <p:sp>
        <p:nvSpPr>
          <p:cNvPr id="47107" name="Shape 249"/>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This slide provides cost information for injuries by body part. The figures for the average direct cost were provided by an insurance company based on three years of data. Using OSHA’s ratio of indirect to direct costs, we have added the average direct and indirect costs for selected injuries. For example, the average direct costs for an injury to the arm was $2,785. Looking at OSHA’s ratio of indirect to direct costs, the indirect cost for this injury would be 4.5 times the direct cost (injuries with a direct cost of $0 to $2,999 have a ratio of 4.5). Therefore, $2,785 X 4.5 = $12,533. Add the direct cost ($2,785) to the indirect cost ($12,533) for a total cost of $15,318</a:t>
            </a:r>
            <a:r>
              <a:rPr lang="en-US" altLang="en-US" smtClean="0">
                <a:solidFill>
                  <a:srgbClr val="000000"/>
                </a:solidFill>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280"/>
          <p:cNvSpPr>
            <a:spLocks noGrp="1" noRot="1" noChangeAspect="1" noChangeArrowheads="1" noTextEdit="1"/>
          </p:cNvSpPr>
          <p:nvPr>
            <p:ph type="sldImg"/>
          </p:nvPr>
        </p:nvSpPr>
        <p:spPr/>
      </p:sp>
      <p:sp>
        <p:nvSpPr>
          <p:cNvPr id="49155" name="Shape 281"/>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This slide shows some examples of injuries classified by cause of the injury. Again, the figures for the average direct cost were provided by an insurance company based on three years of data. Take the first example, which is an injury caused by pushing or pulling. Based on the data, the average direct cost was $4,841. The indirect costs would be estimated at 1.6 times the direct costs, (or $7,746) according to OSHA’s ratio. The total costs of this injury would be $12,587.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297"/>
          <p:cNvSpPr>
            <a:spLocks noGrp="1" noRot="1" noChangeAspect="1" noChangeArrowheads="1" noTextEdit="1"/>
          </p:cNvSpPr>
          <p:nvPr>
            <p:ph type="sldImg"/>
          </p:nvPr>
        </p:nvSpPr>
        <p:spPr/>
      </p:sp>
      <p:sp>
        <p:nvSpPr>
          <p:cNvPr id="51203" name="Shape 298"/>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This slide shows some examples of costs classified by type of injury. In a few minutes, we’ll take this sprain example and walk through the calculations.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318"/>
          <p:cNvSpPr>
            <a:spLocks noGrp="1" noRot="1" noChangeAspect="1" noChangeArrowheads="1" noTextEdit="1"/>
          </p:cNvSpPr>
          <p:nvPr>
            <p:ph type="sldImg"/>
          </p:nvPr>
        </p:nvSpPr>
        <p:spPr/>
      </p:sp>
      <p:sp>
        <p:nvSpPr>
          <p:cNvPr id="53251" name="Shape 319"/>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These next two slides will walk us through how to calculate the indirect cost, total cost and impact on profitability of one injury.</a:t>
            </a:r>
          </a:p>
          <a:p>
            <a:pPr eaLnBrk="1" hangingPunct="1">
              <a:spcBef>
                <a:spcPct val="0"/>
              </a:spcBef>
            </a:pPr>
            <a:endParaRPr lang="en-US" altLang="en-US" sz="1400" smtClean="0">
              <a:solidFill>
                <a:srgbClr val="000000"/>
              </a:solidFill>
            </a:endParaRPr>
          </a:p>
          <a:p>
            <a:pPr eaLnBrk="1" hangingPunct="1">
              <a:spcBef>
                <a:spcPct val="0"/>
              </a:spcBef>
            </a:pPr>
            <a:r>
              <a:rPr lang="en-US" altLang="en-US" sz="1400" smtClean="0">
                <a:solidFill>
                  <a:srgbClr val="000000"/>
                </a:solidFill>
              </a:rPr>
              <a:t>For a sprain in the manufacturing industry, the average direct cost (based on an insurance company’s data for three years) was $4,245. Using OSHA’s ratio of indirect to direct cost, the multiplier to be used is 1.6.  So, $4,245 X 1.6 = $6,792. $6,792 is the estimated indirect cost of this sprain injury. Remember that indirect costs include all the hidden costs of an accident, such as cleaning and repair time, schedule delays, and time and money spent for the investigation of the accident.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344"/>
          <p:cNvSpPr>
            <a:spLocks noGrp="1" noRot="1" noChangeAspect="1" noChangeArrowheads="1" noTextEdit="1"/>
          </p:cNvSpPr>
          <p:nvPr>
            <p:ph type="sldImg"/>
          </p:nvPr>
        </p:nvSpPr>
        <p:spPr/>
      </p:sp>
      <p:sp>
        <p:nvSpPr>
          <p:cNvPr id="55299" name="Shape 345"/>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Continuing with our calculation, we add the direct cost ($4,245) to the indirect cost we just obtained ($6,792) to get a total cost of $11,037.</a:t>
            </a:r>
          </a:p>
          <a:p>
            <a:pPr eaLnBrk="1" hangingPunct="1">
              <a:spcBef>
                <a:spcPct val="0"/>
              </a:spcBef>
            </a:pPr>
            <a:endParaRPr lang="en-US" altLang="en-US" sz="1400" smtClean="0">
              <a:solidFill>
                <a:srgbClr val="000000"/>
              </a:solidFill>
            </a:endParaRPr>
          </a:p>
          <a:p>
            <a:pPr eaLnBrk="1" hangingPunct="1">
              <a:spcBef>
                <a:spcPct val="0"/>
              </a:spcBef>
            </a:pPr>
            <a:r>
              <a:rPr lang="en-US" altLang="en-US" sz="1400" smtClean="0">
                <a:solidFill>
                  <a:srgbClr val="000000"/>
                </a:solidFill>
              </a:rPr>
              <a:t>To determine the impact of this type of injury on a company’s profitability, we obtain the company’s profit margin by dividing total profits by total sales. For our example company, the profit margin is 5%.</a:t>
            </a:r>
          </a:p>
          <a:p>
            <a:pPr eaLnBrk="1" hangingPunct="1">
              <a:spcBef>
                <a:spcPct val="0"/>
              </a:spcBef>
            </a:pPr>
            <a:endParaRPr lang="en-US" altLang="en-US" sz="1400" smtClean="0">
              <a:solidFill>
                <a:srgbClr val="000000"/>
              </a:solidFill>
            </a:endParaRPr>
          </a:p>
          <a:p>
            <a:pPr eaLnBrk="1" hangingPunct="1">
              <a:spcBef>
                <a:spcPct val="0"/>
              </a:spcBef>
            </a:pPr>
            <a:r>
              <a:rPr lang="en-US" altLang="en-US" sz="1400" smtClean="0">
                <a:solidFill>
                  <a:srgbClr val="000000"/>
                </a:solidFill>
              </a:rPr>
              <a:t>To see how much must be generated in sales to pay for an injury of this type, we divide the total cost of the injury by the profit margin and get a final figure of $220,740.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351"/>
          <p:cNvSpPr>
            <a:spLocks noGrp="1" noRot="1" noChangeAspect="1" noChangeArrowheads="1" noTextEdit="1"/>
          </p:cNvSpPr>
          <p:nvPr>
            <p:ph type="sldImg"/>
          </p:nvPr>
        </p:nvSpPr>
        <p:spPr/>
      </p:sp>
      <p:sp>
        <p:nvSpPr>
          <p:cNvPr id="57347" name="Shape 352"/>
          <p:cNvSpPr>
            <a:spLocks noGrp="1" noChangeArrowheads="1"/>
          </p:cNvSpPr>
          <p:nvPr>
            <p:ph type="body" sz="quarter" idx="1"/>
          </p:nvPr>
        </p:nvSpPr>
        <p:spPr/>
        <p:txBody>
          <a:bodyPr/>
          <a:lstStyle/>
          <a:p>
            <a:pPr eaLnBrk="1" hangingPunct="1">
              <a:spcBef>
                <a:spcPct val="0"/>
              </a:spcBef>
            </a:pPr>
            <a:r>
              <a:rPr lang="en-US" altLang="en-US" sz="1400" smtClean="0">
                <a:solidFill>
                  <a:srgbClr val="000000"/>
                </a:solidFill>
              </a:rPr>
              <a:t>This chart shows the sales which would be needed to cover the cost of accident. For example, if an accident cost $5,000 and your company profit margin was 5%, you would need $100,000 in sales to pay for that accident.</a:t>
            </a:r>
          </a:p>
          <a:p>
            <a:pPr eaLnBrk="1" hangingPunct="1">
              <a:spcBef>
                <a:spcPct val="0"/>
              </a:spcBef>
            </a:pPr>
            <a:endParaRPr lang="en-US" altLang="en-US" sz="1400" smtClean="0">
              <a:solidFill>
                <a:srgbClr val="000000"/>
              </a:solidFill>
            </a:endParaRPr>
          </a:p>
          <a:p>
            <a:pPr eaLnBrk="1" hangingPunct="1">
              <a:spcBef>
                <a:spcPct val="0"/>
              </a:spcBef>
            </a:pPr>
            <a:r>
              <a:rPr lang="en-US" altLang="en-US" sz="1400" smtClean="0">
                <a:solidFill>
                  <a:srgbClr val="000000"/>
                </a:solidFill>
              </a:rPr>
              <a:t>(On average, manufacturing has approximately a 2% profit margin; construction has a 1% average profit margin; and service industries have a 4 - 5% profit margin.)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360"/>
          <p:cNvSpPr>
            <a:spLocks noGrp="1" noRot="1" noChangeAspect="1" noChangeArrowheads="1" noTextEdit="1"/>
          </p:cNvSpPr>
          <p:nvPr>
            <p:ph type="sldImg"/>
          </p:nvPr>
        </p:nvSpPr>
        <p:spPr/>
      </p:sp>
      <p:sp>
        <p:nvSpPr>
          <p:cNvPr id="59395" name="Shape 361"/>
          <p:cNvSpPr>
            <a:spLocks noGrp="1" noChangeArrowheads="1"/>
          </p:cNvSpPr>
          <p:nvPr>
            <p:ph type="body" sz="quarter" idx="1"/>
          </p:nvPr>
        </p:nvSpPr>
        <p:spPr/>
        <p:txBody>
          <a:bodyPr/>
          <a:lstStyle/>
          <a:p>
            <a:pPr eaLnBrk="1" hangingPunct="1">
              <a:spcBef>
                <a:spcPct val="0"/>
              </a:spcBef>
            </a:pPr>
            <a:endParaRPr lang="en-US" altLang="en-US" smtClean="0">
              <a:solidFill>
                <a:srgbClr val="000000"/>
              </a:solidFill>
            </a:endParaRPr>
          </a:p>
          <a:p>
            <a:pPr eaLnBrk="1" hangingPunct="1">
              <a:spcBef>
                <a:spcPct val="0"/>
              </a:spcBef>
            </a:pPr>
            <a:r>
              <a:rPr lang="en-US" altLang="en-US" sz="1400" smtClean="0">
                <a:solidFill>
                  <a:srgbClr val="000000"/>
                </a:solidFill>
              </a:rPr>
              <a:t>This slide shows some other examples of injuries, costs and sales needed to pay for an accident. The sprain example was shown on the previous slides. For a laceration, it is estimated that $121,120 in sales are needed to pay for the injury, assuming a 5% profit margin. For a foreign body in the eye, $34,880 in sales are needed to recover the accident costs.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204"/>
          <p:cNvSpPr>
            <a:spLocks noGrp="1" noRot="1" noChangeAspect="1" noChangeArrowheads="1" noTextEdit="1"/>
          </p:cNvSpPr>
          <p:nvPr>
            <p:ph type="sldImg"/>
          </p:nvPr>
        </p:nvSpPr>
        <p:spPr/>
      </p:sp>
      <p:sp>
        <p:nvSpPr>
          <p:cNvPr id="61443" name="Shape 205"/>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We’ll come back to penalties later today</a:t>
            </a: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204"/>
          <p:cNvSpPr>
            <a:spLocks noGrp="1" noRot="1" noChangeAspect="1" noChangeArrowheads="1" noTextEdit="1"/>
          </p:cNvSpPr>
          <p:nvPr>
            <p:ph type="sldImg"/>
          </p:nvPr>
        </p:nvSpPr>
        <p:spPr/>
      </p:sp>
      <p:sp>
        <p:nvSpPr>
          <p:cNvPr id="63491" name="Shape 205"/>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We’ll come back to penalties later today.</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i="1" smtClean="0">
                <a:solidFill>
                  <a:srgbClr val="000000"/>
                </a:solidFill>
                <a:latin typeface="Arial" panose="020B0604020202020204" pitchFamily="34" charset="0"/>
                <a:cs typeface="Arial" panose="020B0604020202020204" pitchFamily="34" charset="0"/>
                <a:sym typeface="Arial" panose="020B0604020202020204" pitchFamily="34" charset="0"/>
              </a:rPr>
              <a:t>[SPEAKER NOTE] Values are 2017 figures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224"/>
          <p:cNvSpPr>
            <a:spLocks noGrp="1" noRot="1" noChangeAspect="1" noChangeArrowheads="1" noTextEdit="1"/>
          </p:cNvSpPr>
          <p:nvPr>
            <p:ph type="sldImg"/>
          </p:nvPr>
        </p:nvSpPr>
        <p:spPr/>
      </p:sp>
      <p:sp>
        <p:nvSpPr>
          <p:cNvPr id="65539" name="Shape 225"/>
          <p:cNvSpPr>
            <a:spLocks noGrp="1" noChangeArrowheads="1"/>
          </p:cNvSpPr>
          <p:nvPr>
            <p:ph type="body" sz="quarter" idx="1"/>
          </p:nvPr>
        </p:nvSpPr>
        <p:spPr/>
        <p:txBody>
          <a:bodyPr/>
          <a:lstStyle/>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22"/>
          <p:cNvSpPr>
            <a:spLocks noGrp="1" noRot="1" noChangeAspect="1" noChangeArrowheads="1" noTextEdit="1"/>
          </p:cNvSpPr>
          <p:nvPr>
            <p:ph type="sldImg"/>
          </p:nvPr>
        </p:nvSpPr>
        <p:spPr/>
      </p:sp>
      <p:sp>
        <p:nvSpPr>
          <p:cNvPr id="12291" name="Shape 123"/>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Some exemptions apply to the Written Safety and Health Program plan requirement, though all companies should abide, whether required or not.</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marL="0" lvl="3" indent="0" eaLnBrk="1" hangingPunct="1">
              <a:spcBef>
                <a:spcPct val="0"/>
              </a:spcBef>
            </a:pPr>
            <a:r>
              <a:rPr lang="en-US" altLang="en-US" sz="2800" smtClean="0">
                <a:solidFill>
                  <a:srgbClr val="000000"/>
                </a:solidFill>
              </a:rPr>
              <a:t>This program must demonstrate workplace hazards are identified, evaluated, and controlled.</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p:sp>
      <p:sp>
        <p:nvSpPr>
          <p:cNvPr id="3" name="Notes Placeholder 2">
            <a:extLst/>
          </p:cNvPr>
          <p:cNvSpPr>
            <a:spLocks noGrp="1"/>
          </p:cNvSpPr>
          <p:nvPr>
            <p:ph type="body" idx="1"/>
          </p:nvPr>
        </p:nvSpPr>
        <p:spPr/>
        <p:txBody>
          <a:bodyPr/>
          <a:lstStyle/>
          <a:p>
            <a:pPr marL="0" lvl="2" indent="0" eaLnBrk="1" fontAlgn="auto" hangingPunct="1">
              <a:spcBef>
                <a:spcPts val="0"/>
              </a:spcBef>
              <a:spcAft>
                <a:spcPts val="0"/>
              </a:spcAft>
              <a:tabLst>
                <a:tab pos="139700" algn="l"/>
                <a:tab pos="514350" algn="l"/>
              </a:tabLst>
              <a:defRPr/>
            </a:pPr>
            <a:r>
              <a:rPr lang="en-US" sz="2000" dirty="0">
                <a:solidFill>
                  <a:srgbClr val="FF7031"/>
                </a:solidFill>
                <a:latin typeface="Arial" charset="0"/>
                <a:ea typeface="Arial" charset="0"/>
                <a:cs typeface="Arial" charset="0"/>
                <a:sym typeface="Calibri"/>
              </a:rPr>
              <a:t>How many have had a medical or surgical procedure?</a:t>
            </a:r>
          </a:p>
          <a:p>
            <a:pPr marL="0" lvl="2" indent="0" eaLnBrk="1" fontAlgn="auto" hangingPunct="1">
              <a:spcBef>
                <a:spcPts val="0"/>
              </a:spcBef>
              <a:spcAft>
                <a:spcPts val="0"/>
              </a:spcAft>
              <a:tabLst>
                <a:tab pos="139700" algn="l"/>
                <a:tab pos="514350" algn="l"/>
              </a:tabLst>
              <a:defRPr/>
            </a:pPr>
            <a:r>
              <a:rPr lang="en-US" sz="2000" dirty="0">
                <a:solidFill>
                  <a:srgbClr val="FF7031"/>
                </a:solidFill>
                <a:latin typeface="Arial" charset="0"/>
                <a:ea typeface="Arial" charset="0"/>
                <a:cs typeface="Arial" charset="0"/>
                <a:sym typeface="Calibri"/>
              </a:rPr>
              <a:t>Would you trust a physician who:</a:t>
            </a:r>
          </a:p>
          <a:p>
            <a:pPr marL="342900" lvl="2" indent="-342900" eaLnBrk="1" fontAlgn="auto" hangingPunct="1">
              <a:spcBef>
                <a:spcPts val="0"/>
              </a:spcBef>
              <a:spcAft>
                <a:spcPts val="0"/>
              </a:spcAft>
              <a:buFont typeface="Arial"/>
              <a:buChar char="•"/>
              <a:tabLst>
                <a:tab pos="139700" algn="l"/>
                <a:tab pos="514350" algn="l"/>
              </a:tabLst>
              <a:defRPr/>
            </a:pPr>
            <a:r>
              <a:rPr lang="en-US" sz="2000" dirty="0">
                <a:solidFill>
                  <a:srgbClr val="FF7031"/>
                </a:solidFill>
                <a:latin typeface="Arial" charset="0"/>
                <a:ea typeface="Arial" charset="0"/>
                <a:cs typeface="Arial" charset="0"/>
                <a:sym typeface="Calibri"/>
              </a:rPr>
              <a:t>Decided that infection control and quality control requirements were inefficient and they only followed some Standards?</a:t>
            </a:r>
          </a:p>
          <a:p>
            <a:pPr marL="342900" lvl="2" indent="-342900" eaLnBrk="1" fontAlgn="auto" hangingPunct="1">
              <a:spcBef>
                <a:spcPts val="0"/>
              </a:spcBef>
              <a:spcAft>
                <a:spcPts val="0"/>
              </a:spcAft>
              <a:buFont typeface="Arial"/>
              <a:buChar char="•"/>
              <a:tabLst>
                <a:tab pos="139700" algn="l"/>
                <a:tab pos="514350" algn="l"/>
              </a:tabLst>
              <a:defRPr/>
            </a:pPr>
            <a:r>
              <a:rPr lang="en-US" sz="2400" dirty="0">
                <a:solidFill>
                  <a:sysClr val="windowText" lastClr="000000"/>
                </a:solidFill>
                <a:sym typeface="Calibri"/>
              </a:rPr>
              <a:t>Operated without consideration for standards and legal regulations because no one is there to see violations?</a:t>
            </a:r>
          </a:p>
          <a:p>
            <a:pPr marL="0" lvl="2" indent="0" eaLnBrk="1" fontAlgn="auto" hangingPunct="1">
              <a:spcBef>
                <a:spcPts val="0"/>
              </a:spcBef>
              <a:spcAft>
                <a:spcPts val="0"/>
              </a:spcAft>
              <a:tabLst>
                <a:tab pos="139700" algn="l"/>
                <a:tab pos="514350" algn="l"/>
              </a:tabLst>
              <a:defRPr/>
            </a:pPr>
            <a:endParaRPr lang="en-US" sz="2000" dirty="0">
              <a:solidFill>
                <a:srgbClr val="FF7031"/>
              </a:solidFill>
              <a:latin typeface="Arial" charset="0"/>
              <a:ea typeface="Arial" charset="0"/>
              <a:cs typeface="Arial" charset="0"/>
              <a:sym typeface="Calibri"/>
            </a:endParaRPr>
          </a:p>
          <a:p>
            <a:pPr marL="342900" lvl="2" indent="-342900" eaLnBrk="1" fontAlgn="auto" hangingPunct="1">
              <a:spcBef>
                <a:spcPts val="0"/>
              </a:spcBef>
              <a:spcAft>
                <a:spcPts val="0"/>
              </a:spcAft>
              <a:buFont typeface="Arial"/>
              <a:buChar char="•"/>
              <a:tabLst>
                <a:tab pos="139700" algn="l"/>
                <a:tab pos="514350" algn="l"/>
              </a:tabLst>
              <a:defRPr/>
            </a:pPr>
            <a:endParaRPr lang="en-US" sz="2000" dirty="0">
              <a:solidFill>
                <a:srgbClr val="FF7031"/>
              </a:solidFill>
              <a:latin typeface="Arial" charset="0"/>
              <a:ea typeface="Arial" charset="0"/>
              <a:cs typeface="Arial" charset="0"/>
              <a:sym typeface="Calibri"/>
            </a:endParaRPr>
          </a:p>
          <a:p>
            <a:pPr eaLnBrk="1" fontAlgn="auto" hangingPunct="1">
              <a:spcBef>
                <a:spcPts val="0"/>
              </a:spcBef>
              <a:spcAft>
                <a:spcPts val="0"/>
              </a:spcAft>
              <a:defRPr/>
            </a:pPr>
            <a:endParaRPr lang="en-US" dirty="0">
              <a:solidFill>
                <a:sysClr val="windowText" lastClr="000000"/>
              </a:solidFill>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p:sp>
      <p:sp>
        <p:nvSpPr>
          <p:cNvPr id="3" name="Notes Placeholder 2">
            <a:extLst/>
          </p:cNvPr>
          <p:cNvSpPr>
            <a:spLocks noGrp="1"/>
          </p:cNvSpPr>
          <p:nvPr>
            <p:ph type="body" idx="1"/>
          </p:nvPr>
        </p:nvSpPr>
        <p:spPr/>
        <p:txBody>
          <a:bodyPr/>
          <a:lstStyle/>
          <a:p>
            <a:pPr marL="0" lvl="2" indent="0" eaLnBrk="1" fontAlgn="auto" hangingPunct="1">
              <a:spcBef>
                <a:spcPts val="0"/>
              </a:spcBef>
              <a:spcAft>
                <a:spcPts val="0"/>
              </a:spcAft>
              <a:tabLst>
                <a:tab pos="139700" algn="l"/>
                <a:tab pos="514350" algn="l"/>
              </a:tabLst>
              <a:defRPr/>
            </a:pPr>
            <a:r>
              <a:rPr lang="en-US" sz="2000" dirty="0">
                <a:solidFill>
                  <a:srgbClr val="FF7031"/>
                </a:solidFill>
                <a:latin typeface="Arial" charset="0"/>
                <a:ea typeface="Arial" charset="0"/>
                <a:cs typeface="Arial" charset="0"/>
                <a:sym typeface="Calibri"/>
              </a:rPr>
              <a:t>How many have had a medical or surgical procedure?</a:t>
            </a:r>
          </a:p>
          <a:p>
            <a:pPr marL="0" lvl="2" indent="0" eaLnBrk="1" fontAlgn="auto" hangingPunct="1">
              <a:spcBef>
                <a:spcPts val="0"/>
              </a:spcBef>
              <a:spcAft>
                <a:spcPts val="0"/>
              </a:spcAft>
              <a:tabLst>
                <a:tab pos="139700" algn="l"/>
                <a:tab pos="514350" algn="l"/>
              </a:tabLst>
              <a:defRPr/>
            </a:pPr>
            <a:r>
              <a:rPr lang="en-US" sz="2000" dirty="0">
                <a:solidFill>
                  <a:srgbClr val="FF7031"/>
                </a:solidFill>
                <a:latin typeface="Arial" charset="0"/>
                <a:ea typeface="Arial" charset="0"/>
                <a:cs typeface="Arial" charset="0"/>
                <a:sym typeface="Calibri"/>
              </a:rPr>
              <a:t>Would you trust a physician who:</a:t>
            </a:r>
          </a:p>
          <a:p>
            <a:pPr marL="342900" lvl="2" indent="-342900" eaLnBrk="1" fontAlgn="auto" hangingPunct="1">
              <a:spcBef>
                <a:spcPts val="0"/>
              </a:spcBef>
              <a:spcAft>
                <a:spcPts val="0"/>
              </a:spcAft>
              <a:buFont typeface="Arial"/>
              <a:buChar char="•"/>
              <a:tabLst>
                <a:tab pos="139700" algn="l"/>
                <a:tab pos="514350" algn="l"/>
              </a:tabLst>
              <a:defRPr/>
            </a:pPr>
            <a:r>
              <a:rPr lang="en-US" sz="2000" dirty="0">
                <a:solidFill>
                  <a:srgbClr val="FF7031"/>
                </a:solidFill>
                <a:latin typeface="Arial" charset="0"/>
                <a:ea typeface="Arial" charset="0"/>
                <a:cs typeface="Arial" charset="0"/>
                <a:sym typeface="Calibri"/>
              </a:rPr>
              <a:t>Decided that infection control and quality control requirements were inefficient and they only followed some Standards?</a:t>
            </a:r>
          </a:p>
          <a:p>
            <a:pPr marL="342900" lvl="2" indent="-342900" eaLnBrk="1" fontAlgn="auto" hangingPunct="1">
              <a:spcBef>
                <a:spcPts val="0"/>
              </a:spcBef>
              <a:spcAft>
                <a:spcPts val="0"/>
              </a:spcAft>
              <a:buFont typeface="Arial"/>
              <a:buChar char="•"/>
              <a:tabLst>
                <a:tab pos="139700" algn="l"/>
                <a:tab pos="514350" algn="l"/>
              </a:tabLst>
              <a:defRPr/>
            </a:pPr>
            <a:r>
              <a:rPr lang="en-US" sz="2400" dirty="0">
                <a:solidFill>
                  <a:sysClr val="windowText" lastClr="000000"/>
                </a:solidFill>
                <a:sym typeface="Calibri"/>
              </a:rPr>
              <a:t>Operated without consideration for standards and legal regulations because no one is there to see violations?</a:t>
            </a:r>
          </a:p>
          <a:p>
            <a:pPr marL="0" lvl="2" indent="0" eaLnBrk="1" fontAlgn="auto" hangingPunct="1">
              <a:spcBef>
                <a:spcPts val="0"/>
              </a:spcBef>
              <a:spcAft>
                <a:spcPts val="0"/>
              </a:spcAft>
              <a:tabLst>
                <a:tab pos="139700" algn="l"/>
                <a:tab pos="514350" algn="l"/>
              </a:tabLst>
              <a:defRPr/>
            </a:pPr>
            <a:endParaRPr lang="en-US" sz="2000" dirty="0">
              <a:solidFill>
                <a:srgbClr val="FF7031"/>
              </a:solidFill>
              <a:latin typeface="Arial" charset="0"/>
              <a:ea typeface="Arial" charset="0"/>
              <a:cs typeface="Arial" charset="0"/>
              <a:sym typeface="Calibri"/>
            </a:endParaRPr>
          </a:p>
          <a:p>
            <a:pPr marL="342900" lvl="2" indent="-342900" eaLnBrk="1" fontAlgn="auto" hangingPunct="1">
              <a:spcBef>
                <a:spcPts val="0"/>
              </a:spcBef>
              <a:spcAft>
                <a:spcPts val="0"/>
              </a:spcAft>
              <a:buFont typeface="Arial"/>
              <a:buChar char="•"/>
              <a:tabLst>
                <a:tab pos="139700" algn="l"/>
                <a:tab pos="514350" algn="l"/>
              </a:tabLst>
              <a:defRPr/>
            </a:pPr>
            <a:endParaRPr lang="en-US" sz="2000" dirty="0">
              <a:solidFill>
                <a:srgbClr val="FF7031"/>
              </a:solidFill>
              <a:latin typeface="Arial" charset="0"/>
              <a:ea typeface="Arial" charset="0"/>
              <a:cs typeface="Arial" charset="0"/>
              <a:sym typeface="Calibri"/>
            </a:endParaRPr>
          </a:p>
          <a:p>
            <a:pPr eaLnBrk="1" fontAlgn="auto" hangingPunct="1">
              <a:spcBef>
                <a:spcPts val="0"/>
              </a:spcBef>
              <a:spcAft>
                <a:spcPts val="0"/>
              </a:spcAft>
              <a:defRPr/>
            </a:pPr>
            <a:endParaRPr lang="en-US" dirty="0">
              <a:solidFill>
                <a:sysClr val="windowText" lastClr="000000"/>
              </a:solidFill>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291"/>
          <p:cNvSpPr>
            <a:spLocks noGrp="1" noRot="1" noChangeAspect="1" noChangeArrowheads="1" noTextEdit="1"/>
          </p:cNvSpPr>
          <p:nvPr>
            <p:ph type="sldImg"/>
          </p:nvPr>
        </p:nvSpPr>
        <p:spPr/>
      </p:sp>
      <p:sp>
        <p:nvSpPr>
          <p:cNvPr id="73731" name="Shape 292"/>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What hazards do you encounter at work? </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[SAFETY] Jot these down on page  9 of the Workbook</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[WORKER] Jot these down on page 3 of your Workbook</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[MANAGER] Jot these down on page  9 of the Workbook</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hape 301"/>
          <p:cNvSpPr>
            <a:spLocks noGrp="1" noRot="1" noChangeAspect="1" noChangeArrowheads="1" noTextEdit="1"/>
          </p:cNvSpPr>
          <p:nvPr>
            <p:ph type="sldImg"/>
          </p:nvPr>
        </p:nvSpPr>
        <p:spPr/>
      </p:sp>
      <p:sp>
        <p:nvSpPr>
          <p:cNvPr id="75779" name="Shape 302"/>
          <p:cNvSpPr>
            <a:spLocks noGrp="1" noChangeArrowheads="1"/>
          </p:cNvSpPr>
          <p:nvPr>
            <p:ph type="body" sz="quarter" idx="1"/>
          </p:nvPr>
        </p:nvSpPr>
        <p:spPr/>
        <p:txBody>
          <a:bodyPr/>
          <a:lstStyle/>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hape 309"/>
          <p:cNvSpPr>
            <a:spLocks noGrp="1" noRot="1" noChangeAspect="1" noChangeArrowheads="1" noTextEdit="1"/>
          </p:cNvSpPr>
          <p:nvPr>
            <p:ph type="sldImg"/>
          </p:nvPr>
        </p:nvSpPr>
        <p:spPr/>
      </p:sp>
      <p:sp>
        <p:nvSpPr>
          <p:cNvPr id="77827" name="Shape 310"/>
          <p:cNvSpPr>
            <a:spLocks noGrp="1"/>
          </p:cNvSpPr>
          <p:nvPr>
            <p:ph type="body" sz="quarter" idx="1"/>
          </p:nvPr>
        </p:nvSpPr>
        <p:spPr/>
        <p:txBody>
          <a:bodyPr/>
          <a:lstStyle/>
          <a:p>
            <a:pPr eaLnBrk="1" hangingPunct="1">
              <a:spcBef>
                <a:spcPct val="0"/>
              </a:spcBef>
            </a:pPr>
            <a:r>
              <a:rPr lang="en-US" altLang="en-US" sz="2400" smtClean="0">
                <a:solidFill>
                  <a:srgbClr val="000000"/>
                </a:solidFill>
                <a:latin typeface="Arial  "/>
                <a:ea typeface="Arial  "/>
                <a:cs typeface="Arial  "/>
              </a:rPr>
              <a:t>Are we sending hidden or contradictory safety messages in our practices and how we behave when we tell our workers?</a:t>
            </a:r>
            <a:r>
              <a:rPr lang="en-US" altLang="en-US" sz="2000" smtClean="0">
                <a:solidFill>
                  <a:srgbClr val="DEE60E"/>
                </a:solidFill>
                <a:latin typeface="Arial" panose="020B0604020202020204" pitchFamily="34" charset="0"/>
                <a:cs typeface="Arial" panose="020B0604020202020204" pitchFamily="34" charset="0"/>
              </a:rPr>
              <a:t> “Be careful” What does this mean specifically? Give clear instructions.</a:t>
            </a:r>
          </a:p>
          <a:p>
            <a:pPr eaLnBrk="1" hangingPunct="1">
              <a:spcBef>
                <a:spcPct val="0"/>
              </a:spcBef>
            </a:pPr>
            <a:endParaRPr lang="en-US" altLang="en-US" sz="2000" smtClean="0">
              <a:solidFill>
                <a:srgbClr val="DEE60E"/>
              </a:solidFill>
              <a:latin typeface="Arial" panose="020B0604020202020204" pitchFamily="34" charset="0"/>
              <a:cs typeface="Arial" panose="020B0604020202020204" pitchFamily="34" charset="0"/>
            </a:endParaRPr>
          </a:p>
          <a:p>
            <a:pPr eaLnBrk="1" hangingPunct="1">
              <a:spcBef>
                <a:spcPct val="0"/>
              </a:spcBef>
              <a:buFontTx/>
              <a:buChar char="•"/>
            </a:pPr>
            <a:r>
              <a:rPr lang="en-US" altLang="en-US" sz="2000" smtClean="0">
                <a:solidFill>
                  <a:srgbClr val="DEE60E"/>
                </a:solidFill>
                <a:latin typeface="Arial" panose="020B0604020202020204" pitchFamily="34" charset="0"/>
                <a:cs typeface="Arial" panose="020B0604020202020204" pitchFamily="34" charset="0"/>
              </a:rPr>
              <a:t>“Lift properly” What is properly – how much? Give clear instructions.</a:t>
            </a:r>
          </a:p>
          <a:p>
            <a:pPr eaLnBrk="1" hangingPunct="1">
              <a:spcBef>
                <a:spcPct val="0"/>
              </a:spcBef>
              <a:buFontTx/>
              <a:buChar char="•"/>
            </a:pPr>
            <a:r>
              <a:rPr lang="en-US" altLang="en-US" sz="2000" smtClean="0">
                <a:solidFill>
                  <a:srgbClr val="DEE60E"/>
                </a:solidFill>
                <a:latin typeface="Arial" panose="020B0604020202020204" pitchFamily="34" charset="0"/>
                <a:cs typeface="Arial" panose="020B0604020202020204" pitchFamily="34" charset="0"/>
              </a:rPr>
              <a:t>“Speak up when something is not safe” Puts responsibility solely on workers. Is there a procedure in place for workers to report unsafe conditions? One in which they do not risk retaliation?</a:t>
            </a:r>
          </a:p>
          <a:p>
            <a:pPr eaLnBrk="1" hangingPunct="1">
              <a:spcBef>
                <a:spcPct val="0"/>
              </a:spcBef>
              <a:buFontTx/>
              <a:buChar char="•"/>
            </a:pPr>
            <a:r>
              <a:rPr lang="en-US" altLang="en-US" sz="2000" smtClean="0">
                <a:solidFill>
                  <a:srgbClr val="DEE60E"/>
                </a:solidFill>
                <a:latin typeface="Arial" panose="020B0604020202020204" pitchFamily="34" charset="0"/>
                <a:cs typeface="Arial" panose="020B0604020202020204" pitchFamily="34" charset="0"/>
              </a:rPr>
              <a:t>“We have a work stoppage rule for everyone.” How often has it been used?</a:t>
            </a:r>
          </a:p>
          <a:p>
            <a:pPr eaLnBrk="1" hangingPunct="1">
              <a:spcBef>
                <a:spcPct val="0"/>
              </a:spcBef>
              <a:buFontTx/>
              <a:buChar char="•"/>
            </a:pPr>
            <a:r>
              <a:rPr lang="en-US" altLang="en-US" sz="2000" smtClean="0">
                <a:solidFill>
                  <a:srgbClr val="DEE60E"/>
                </a:solidFill>
                <a:latin typeface="Arial" panose="020B0604020202020204" pitchFamily="34" charset="0"/>
                <a:cs typeface="Arial" panose="020B0604020202020204" pitchFamily="34" charset="0"/>
              </a:rPr>
              <a:t>“Watch out for each other” This puts blame on team.</a:t>
            </a:r>
          </a:p>
          <a:p>
            <a:pPr marL="0" lvl="3" indent="0" eaLnBrk="1" hangingPunct="1">
              <a:lnSpc>
                <a:spcPct val="80000"/>
              </a:lnSpc>
              <a:spcBef>
                <a:spcPct val="0"/>
              </a:spcBef>
            </a:pPr>
            <a:endParaRPr lang="en-US" altLang="en-US" sz="2400" smtClean="0">
              <a:solidFill>
                <a:srgbClr val="FFFFFF"/>
              </a:solidFill>
              <a:latin typeface="Arial  "/>
              <a:ea typeface="Arial Black" panose="020B0A04020102020204" pitchFamily="34" charset="0"/>
              <a:cs typeface="Arial  "/>
              <a:sym typeface="Arial Black" panose="020B0A040201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309"/>
          <p:cNvSpPr>
            <a:spLocks noGrp="1" noRot="1" noChangeAspect="1" noChangeArrowheads="1" noTextEdit="1"/>
          </p:cNvSpPr>
          <p:nvPr>
            <p:ph type="sldImg"/>
          </p:nvPr>
        </p:nvSpPr>
        <p:spPr/>
      </p:sp>
      <p:sp>
        <p:nvSpPr>
          <p:cNvPr id="79875" name="Shape 310"/>
          <p:cNvSpPr>
            <a:spLocks noGrp="1"/>
          </p:cNvSpPr>
          <p:nvPr>
            <p:ph type="body" sz="quarter" idx="1"/>
          </p:nvPr>
        </p:nvSpPr>
        <p:spPr/>
        <p:txBody>
          <a:bodyPr/>
          <a:lstStyle/>
          <a:p>
            <a:pPr marL="171450" indent="-171450" eaLnBrk="1" hangingPunct="1">
              <a:spcBef>
                <a:spcPct val="0"/>
              </a:spcBef>
              <a:buFontTx/>
              <a:buChar char="•"/>
            </a:pPr>
            <a:r>
              <a:rPr lang="en-US" altLang="en-US" smtClean="0">
                <a:solidFill>
                  <a:srgbClr val="000000"/>
                </a:solidFill>
              </a:rPr>
              <a:t>Give clear instructions, particularly at the start of any new tasks.</a:t>
            </a:r>
          </a:p>
          <a:p>
            <a:pPr marL="171450" indent="-171450" eaLnBrk="1" hangingPunct="1">
              <a:spcBef>
                <a:spcPct val="0"/>
              </a:spcBef>
              <a:buFontTx/>
              <a:buChar char="•"/>
            </a:pPr>
            <a:r>
              <a:rPr lang="en-US" altLang="en-US" smtClean="0">
                <a:solidFill>
                  <a:srgbClr val="000000"/>
                </a:solidFill>
              </a:rPr>
              <a:t>Don’t put the responsibility of safety on workers exclusively. Even if it is not intentional, be careful that your work environment doesn’t imply employee responsibility only for safety.</a:t>
            </a:r>
          </a:p>
          <a:p>
            <a:pPr marL="171450" indent="-171450" eaLnBrk="1" hangingPunct="1">
              <a:spcBef>
                <a:spcPct val="0"/>
              </a:spcBef>
              <a:buFontTx/>
              <a:buChar char="•"/>
            </a:pPr>
            <a:r>
              <a:rPr lang="en-US" altLang="en-US" smtClean="0">
                <a:solidFill>
                  <a:srgbClr val="000000"/>
                </a:solidFill>
              </a:rPr>
              <a:t>Communicate safety expectations, including safety commitment, injury prevention, procedures for reporting unsafe work conditions, etc.</a:t>
            </a:r>
          </a:p>
          <a:p>
            <a:pPr marL="171450" indent="-171450" eaLnBrk="1" hangingPunct="1">
              <a:spcBef>
                <a:spcPct val="0"/>
              </a:spcBef>
              <a:buFontTx/>
              <a:buChar char="•"/>
            </a:pPr>
            <a:endParaRPr lang="en-US" altLang="en-US" smtClean="0">
              <a:solidFill>
                <a:srgbClr val="000000"/>
              </a:solidFill>
            </a:endParaRPr>
          </a:p>
          <a:p>
            <a:pPr marL="171450" indent="-171450" eaLnBrk="1" hangingPunct="1">
              <a:spcBef>
                <a:spcPct val="0"/>
              </a:spcBef>
            </a:pPr>
            <a:r>
              <a:rPr lang="en-US" altLang="en-US" smtClean="0">
                <a:solidFill>
                  <a:srgbClr val="000000"/>
                </a:solidFill>
              </a:rPr>
              <a:t>What types of messages do employees receive?</a:t>
            </a:r>
          </a:p>
          <a:p>
            <a:pPr marL="171450" indent="-171450" eaLnBrk="1" hangingPunct="1">
              <a:spcBef>
                <a:spcPct val="0"/>
              </a:spcBef>
            </a:pPr>
            <a:r>
              <a:rPr lang="en-US" altLang="en-US" smtClean="0">
                <a:solidFill>
                  <a:srgbClr val="000000"/>
                </a:solidFill>
              </a:rPr>
              <a:t>How can these message more clearly emphasize safety?</a:t>
            </a:r>
          </a:p>
          <a:p>
            <a:pPr marL="171450" indent="-171450" eaLnBrk="1" hangingPunct="1">
              <a:spcBef>
                <a:spcPct val="0"/>
              </a:spcBef>
            </a:pPr>
            <a:endParaRPr lang="en-US" altLang="en-US" smtClean="0">
              <a:solidFill>
                <a:srgbClr val="000000"/>
              </a:solidFill>
            </a:endParaRPr>
          </a:p>
          <a:p>
            <a:pPr marL="171450" indent="-171450" eaLnBrk="1" hangingPunct="1">
              <a:spcBef>
                <a:spcPct val="0"/>
              </a:spcBef>
            </a:pPr>
            <a:r>
              <a:rPr lang="en-US" altLang="en-US" smtClean="0">
                <a:solidFill>
                  <a:srgbClr val="000000"/>
                </a:solidFill>
              </a:rPr>
              <a:t>[SAFETY] Jot these down on page 10 of your Workbook</a:t>
            </a:r>
          </a:p>
          <a:p>
            <a:pPr marL="171450" indent="-171450" eaLnBrk="1" hangingPunct="1">
              <a:spcBef>
                <a:spcPct val="0"/>
              </a:spcBef>
            </a:pPr>
            <a:endParaRPr lang="en-US" altLang="en-US" smtClean="0">
              <a:solidFill>
                <a:srgbClr val="000000"/>
              </a:solidFill>
            </a:endParaRPr>
          </a:p>
          <a:p>
            <a:pPr marL="171450" indent="-171450"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[WORKER] Jot these down on page 5 of your Workbook</a:t>
            </a:r>
            <a:endParaRPr lang="en-US" altLang="en-US" smtClean="0">
              <a:solidFill>
                <a:srgbClr val="000000"/>
              </a:solidFill>
            </a:endParaRPr>
          </a:p>
          <a:p>
            <a:pPr marL="0" lvl="3" indent="0" eaLnBrk="1" hangingPunct="1">
              <a:lnSpc>
                <a:spcPct val="80000"/>
              </a:lnSpc>
              <a:spcBef>
                <a:spcPct val="0"/>
              </a:spcBef>
            </a:pPr>
            <a:endParaRPr lang="en-US" altLang="en-US" sz="2400" smtClean="0">
              <a:solidFill>
                <a:srgbClr val="FFFFFF"/>
              </a:solidFill>
              <a:latin typeface="Arial Black" panose="020B0A04020102020204" pitchFamily="34" charset="0"/>
              <a:sym typeface="Arial Black" panose="020B0A04020102020204" pitchFamily="34" charset="0"/>
            </a:endParaRPr>
          </a:p>
          <a:p>
            <a:pPr marL="0" lvl="3" indent="0" eaLnBrk="1" hangingPunct="1">
              <a:lnSpc>
                <a:spcPct val="80000"/>
              </a:lnSpc>
              <a:spcBef>
                <a:spcPct val="0"/>
              </a:spcBef>
            </a:pPr>
            <a:r>
              <a:rPr lang="en-US" altLang="en-US" sz="2400" smtClean="0">
                <a:solidFill>
                  <a:srgbClr val="FFFFFF"/>
                </a:solidFill>
                <a:latin typeface="Arial Black" panose="020B0A04020102020204" pitchFamily="34" charset="0"/>
                <a:sym typeface="Arial Black" panose="020B0A04020102020204" pitchFamily="34" charset="0"/>
              </a:rPr>
              <a:t>[MANAGER] Jot these down on page 10 of your Workbook</a:t>
            </a:r>
          </a:p>
          <a:p>
            <a:pPr marL="0" lvl="3" indent="0" eaLnBrk="1" hangingPunct="1">
              <a:lnSpc>
                <a:spcPct val="80000"/>
              </a:lnSpc>
              <a:spcBef>
                <a:spcPct val="0"/>
              </a:spcBef>
              <a:buFontTx/>
              <a:buChar char="•"/>
            </a:pPr>
            <a:endParaRPr lang="en-US" altLang="en-US" sz="2400" smtClean="0">
              <a:solidFill>
                <a:srgbClr val="FFFFFF"/>
              </a:solidFill>
              <a:latin typeface="Arial  "/>
              <a:ea typeface="Arial Black" panose="020B0A04020102020204" pitchFamily="34" charset="0"/>
              <a:cs typeface="Arial  "/>
              <a:sym typeface="Arial Black" panose="020B0A040201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341"/>
          <p:cNvSpPr>
            <a:spLocks noGrp="1" noRot="1" noChangeAspect="1" noChangeArrowheads="1" noTextEdit="1"/>
          </p:cNvSpPr>
          <p:nvPr>
            <p:ph type="sldImg"/>
          </p:nvPr>
        </p:nvSpPr>
        <p:spPr/>
      </p:sp>
      <p:sp>
        <p:nvSpPr>
          <p:cNvPr id="81923" name="Shape 342"/>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Ask the class to identify the hazards in these photos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341"/>
          <p:cNvSpPr>
            <a:spLocks noGrp="1" noRot="1" noChangeAspect="1" noChangeArrowheads="1" noTextEdit="1"/>
          </p:cNvSpPr>
          <p:nvPr>
            <p:ph type="sldImg"/>
          </p:nvPr>
        </p:nvSpPr>
        <p:spPr/>
      </p:sp>
      <p:sp>
        <p:nvSpPr>
          <p:cNvPr id="83971" name="Shape 342"/>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Ask the class to identify the hazards in these photos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341"/>
          <p:cNvSpPr>
            <a:spLocks noGrp="1" noRot="1" noChangeAspect="1" noChangeArrowheads="1" noTextEdit="1"/>
          </p:cNvSpPr>
          <p:nvPr>
            <p:ph type="sldImg"/>
          </p:nvPr>
        </p:nvSpPr>
        <p:spPr/>
      </p:sp>
      <p:sp>
        <p:nvSpPr>
          <p:cNvPr id="86019" name="Shape 342"/>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Ask the class to identify the hazards in these photos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30"/>
          <p:cNvSpPr>
            <a:spLocks noGrp="1" noRot="1" noChangeAspect="1" noChangeArrowheads="1" noTextEdit="1"/>
          </p:cNvSpPr>
          <p:nvPr>
            <p:ph type="sldImg"/>
          </p:nvPr>
        </p:nvSpPr>
        <p:spPr/>
      </p:sp>
      <p:sp>
        <p:nvSpPr>
          <p:cNvPr id="14339" name="Shape 131"/>
          <p:cNvSpPr>
            <a:spLocks noGrp="1" noChangeArrowheads="1"/>
          </p:cNvSpPr>
          <p:nvPr>
            <p:ph type="body" sz="quarter" idx="1"/>
          </p:nvPr>
        </p:nvSpPr>
        <p:spPr/>
        <p:txBody>
          <a:bodyPr/>
          <a:lstStyle/>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30"/>
          <p:cNvSpPr>
            <a:spLocks noGrp="1" noRot="1" noChangeAspect="1" noChangeArrowheads="1" noTextEdit="1"/>
          </p:cNvSpPr>
          <p:nvPr>
            <p:ph type="sldImg"/>
          </p:nvPr>
        </p:nvSpPr>
        <p:spPr/>
      </p:sp>
      <p:sp>
        <p:nvSpPr>
          <p:cNvPr id="16387" name="Shape 131"/>
          <p:cNvSpPr>
            <a:spLocks noGrp="1" noChangeArrowheads="1"/>
          </p:cNvSpPr>
          <p:nvPr>
            <p:ph type="body" sz="quarter" idx="1"/>
          </p:nvPr>
        </p:nvSpPr>
        <p:spPr/>
        <p:txBody>
          <a:bodyPr/>
          <a:lstStyle/>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138"/>
          <p:cNvSpPr>
            <a:spLocks noGrp="1" noRot="1" noChangeAspect="1" noChangeArrowheads="1" noTextEdit="1"/>
          </p:cNvSpPr>
          <p:nvPr>
            <p:ph type="sldImg"/>
          </p:nvPr>
        </p:nvSpPr>
        <p:spPr/>
      </p:sp>
      <p:sp>
        <p:nvSpPr>
          <p:cNvPr id="18435" name="Shape 139"/>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rPr>
              <a:t>We’ll emphasize Focus Four</a:t>
            </a: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38"/>
          <p:cNvSpPr>
            <a:spLocks noGrp="1" noRot="1" noChangeAspect="1" noChangeArrowheads="1" noTextEdit="1"/>
          </p:cNvSpPr>
          <p:nvPr>
            <p:ph type="sldImg"/>
          </p:nvPr>
        </p:nvSpPr>
        <p:spPr/>
      </p:sp>
      <p:sp>
        <p:nvSpPr>
          <p:cNvPr id="139" name="Shape 139">
            <a:extLst/>
          </p:cNvPr>
          <p:cNvSpPr>
            <a:spLocks noGrp="1"/>
          </p:cNvSpPr>
          <p:nvPr>
            <p:ph type="body" sz="quarter" idx="1"/>
          </p:nvPr>
        </p:nvSpPr>
        <p:spPr/>
        <p:txBody>
          <a:bodyPr/>
          <a:lstStyle/>
          <a:p>
            <a:pPr marL="0" lvl="3" indent="0" defTabSz="457200" eaLnBrk="1" fontAlgn="auto" hangingPunct="1">
              <a:spcBef>
                <a:spcPts val="0"/>
              </a:spcBef>
              <a:spcAft>
                <a:spcPts val="0"/>
              </a:spcAft>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chemeClr val="bg1"/>
                </a:solidFill>
                <a:uFill>
                  <a:solidFill>
                    <a:srgbClr val="000000"/>
                  </a:solidFill>
                </a:uFill>
                <a:latin typeface="Arial"/>
                <a:ea typeface="Arial"/>
                <a:cs typeface="Arial"/>
                <a:sym typeface="Arial"/>
              </a:rPr>
              <a:t>	</a:t>
            </a:r>
            <a:r>
              <a:rPr lang="en-US" sz="2400" b="1" dirty="0">
                <a:solidFill>
                  <a:srgbClr val="DEE60E"/>
                </a:solidFill>
                <a:uFill>
                  <a:solidFill>
                    <a:srgbClr val="000000"/>
                  </a:solidFill>
                </a:uFill>
                <a:latin typeface="Arial"/>
                <a:ea typeface="Arial"/>
                <a:cs typeface="Arial"/>
                <a:sym typeface="Arial"/>
              </a:rPr>
              <a:t>Falls, electrical, struck by, and caught in or between hazards.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38"/>
          <p:cNvSpPr>
            <a:spLocks noGrp="1" noRot="1" noChangeAspect="1" noChangeArrowheads="1" noTextEdit="1"/>
          </p:cNvSpPr>
          <p:nvPr>
            <p:ph type="sldImg"/>
          </p:nvPr>
        </p:nvSpPr>
        <p:spPr/>
      </p:sp>
      <p:sp>
        <p:nvSpPr>
          <p:cNvPr id="139" name="Shape 139">
            <a:extLst/>
          </p:cNvPr>
          <p:cNvSpPr>
            <a:spLocks noGrp="1"/>
          </p:cNvSpPr>
          <p:nvPr>
            <p:ph type="body" sz="quarter" idx="1"/>
          </p:nvPr>
        </p:nvSpPr>
        <p:spPr/>
        <p:txBody>
          <a:bodyPr/>
          <a:lstStyle/>
          <a:p>
            <a:pPr marL="0" lvl="3" indent="0" defTabSz="457200" eaLnBrk="1" fontAlgn="auto" hangingPunct="1">
              <a:spcBef>
                <a:spcPts val="0"/>
              </a:spcBef>
              <a:spcAft>
                <a:spcPts val="0"/>
              </a:spcAft>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2400" b="1" dirty="0" smtClean="0">
                <a:solidFill>
                  <a:srgbClr val="DEE60E"/>
                </a:solidFill>
                <a:uFill>
                  <a:solidFill>
                    <a:srgbClr val="000000"/>
                  </a:solidFill>
                </a:uFill>
                <a:latin typeface="Arial"/>
                <a:ea typeface="Arial"/>
                <a:cs typeface="Arial"/>
                <a:sym typeface="Arial"/>
              </a:rPr>
              <a:t>You</a:t>
            </a:r>
            <a:r>
              <a:rPr lang="en-US" sz="2400" b="1" baseline="0" dirty="0" smtClean="0">
                <a:solidFill>
                  <a:srgbClr val="DEE60E"/>
                </a:solidFill>
                <a:uFill>
                  <a:solidFill>
                    <a:srgbClr val="000000"/>
                  </a:solidFill>
                </a:uFill>
                <a:latin typeface="Arial"/>
                <a:ea typeface="Arial"/>
                <a:cs typeface="Arial"/>
                <a:sym typeface="Arial"/>
              </a:rPr>
              <a:t> may enter your state or </a:t>
            </a:r>
            <a:r>
              <a:rPr lang="en-US" sz="2400" b="1" baseline="0" smtClean="0">
                <a:solidFill>
                  <a:srgbClr val="DEE60E"/>
                </a:solidFill>
                <a:uFill>
                  <a:solidFill>
                    <a:srgbClr val="000000"/>
                  </a:solidFill>
                </a:uFill>
                <a:latin typeface="Arial"/>
                <a:ea typeface="Arial"/>
                <a:cs typeface="Arial"/>
                <a:sym typeface="Arial"/>
              </a:rPr>
              <a:t>Federal statistic </a:t>
            </a:r>
            <a:r>
              <a:rPr lang="en-US" sz="2400" b="1" baseline="0" dirty="0" smtClean="0">
                <a:solidFill>
                  <a:srgbClr val="DEE60E"/>
                </a:solidFill>
                <a:uFill>
                  <a:solidFill>
                    <a:srgbClr val="000000"/>
                  </a:solidFill>
                </a:uFill>
                <a:latin typeface="Arial"/>
                <a:ea typeface="Arial"/>
                <a:cs typeface="Arial"/>
                <a:sym typeface="Arial"/>
              </a:rPr>
              <a:t>on this slide</a:t>
            </a:r>
            <a:endParaRPr lang="en-US" sz="2400" b="1" dirty="0">
              <a:solidFill>
                <a:srgbClr val="DEE60E"/>
              </a:solidFill>
              <a:uFill>
                <a:solidFill>
                  <a:srgbClr val="000000"/>
                </a:solidFill>
              </a:u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38"/>
          <p:cNvSpPr>
            <a:spLocks noGrp="1" noRot="1" noChangeAspect="1" noChangeArrowheads="1" noTextEdit="1"/>
          </p:cNvSpPr>
          <p:nvPr>
            <p:ph type="sldImg"/>
          </p:nvPr>
        </p:nvSpPr>
        <p:spPr/>
      </p:sp>
      <p:sp>
        <p:nvSpPr>
          <p:cNvPr id="24579" name="Shape 139"/>
          <p:cNvSpPr>
            <a:spLocks noGrp="1" noChangeArrowheads="1"/>
          </p:cNvSpPr>
          <p:nvPr>
            <p:ph type="body" sz="quarter" idx="1"/>
          </p:nvPr>
        </p:nvSpPr>
        <p:spPr/>
        <p:txBody>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What are some common hazards? Real or potential? </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[SAFETY] Jot these down on page 8 of your Workbook</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[WORKER] Jot these down on page 3 of your Workbook</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[MANAGER] Jot these down on page 8 of your Workbook</a:t>
            </a: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eaLnBrk="1" hangingPunct="1">
              <a:spcBef>
                <a:spcPct val="0"/>
              </a:spcBef>
            </a:pPr>
            <a:endPar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TextBox 1">
            <a:extLst/>
          </p:cNvPr>
          <p:cNvSpPr txBox="1"/>
          <p:nvPr userDrawn="1"/>
        </p:nvSpPr>
        <p:spPr>
          <a:xfrm>
            <a:off x="7276901" y="6288600"/>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latin typeface="+mj-lt"/>
              <a:ea typeface="+mj-ea"/>
              <a:cs typeface="+mj-cs"/>
              <a:sym typeface="Calibri"/>
            </a:endParaRPr>
          </a:p>
        </p:txBody>
      </p:sp>
    </p:spTree>
    <p:extLst>
      <p:ext uri="{BB962C8B-B14F-4D97-AF65-F5344CB8AC3E}">
        <p14:creationId xmlns:p14="http://schemas.microsoft.com/office/powerpoint/2010/main" val="26902581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 name="TextBox 3">
            <a:extLst/>
          </p:cNvPr>
          <p:cNvSpPr txBox="1"/>
          <p:nvPr userDrawn="1"/>
        </p:nvSpPr>
        <p:spPr>
          <a:xfrm>
            <a:off x="723014" y="618814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latin typeface="+mj-lt"/>
              <a:ea typeface="+mj-ea"/>
              <a:cs typeface="+mj-cs"/>
              <a:sym typeface="Calibri"/>
            </a:endParaRPr>
          </a:p>
        </p:txBody>
      </p:sp>
      <p:sp>
        <p:nvSpPr>
          <p:cNvPr id="5" name="TextBox 4">
            <a:extLst/>
          </p:cNvPr>
          <p:cNvSpPr txBox="1"/>
          <p:nvPr userDrawn="1"/>
        </p:nvSpPr>
        <p:spPr>
          <a:xfrm>
            <a:off x="563526" y="6049926"/>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latin typeface="+mj-lt"/>
              <a:ea typeface="+mj-ea"/>
              <a:cs typeface="+mj-cs"/>
              <a:sym typeface="Calibri"/>
            </a:endParaRPr>
          </a:p>
        </p:txBody>
      </p:sp>
      <p:sp>
        <p:nvSpPr>
          <p:cNvPr id="18" name="Body Level One…"/>
          <p:cNvSpPr>
            <a:spLocks noGrp="1"/>
          </p:cNvSpPr>
          <p:nvPr>
            <p:ph type="body" idx="1"/>
          </p:nvPr>
        </p:nvSpPr>
        <p:spPr>
          <a:xfrm>
            <a:off x="1158948" y="1738424"/>
            <a:ext cx="82296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 name="Title Text"/>
          <p:cNvSpPr>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5251570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685800" y="609600"/>
            <a:ext cx="7772400" cy="1143000"/>
          </a:xfrm>
          <a:prstGeom prst="rect">
            <a:avLst/>
          </a:prstGeom>
        </p:spPr>
        <p:txBody>
          <a:bodyPr/>
          <a:lstStyle/>
          <a:p>
            <a:r>
              <a:t>Title Text</a:t>
            </a:r>
          </a:p>
        </p:txBody>
      </p:sp>
      <p:sp>
        <p:nvSpPr>
          <p:cNvPr id="3" name="Slide Number">
            <a:extLst/>
          </p:cNvPr>
          <p:cNvSpPr txBox="1">
            <a:spLocks noGrp="1" noChangeArrowheads="1"/>
          </p:cNvSpPr>
          <p:nvPr>
            <p:ph type="sldNum" sz="quarter" idx="10"/>
          </p:nvPr>
        </p:nvSpPr>
        <p:spPr bwMode="auto">
          <a:xfrm>
            <a:off x="6553200" y="6502400"/>
            <a:ext cx="1905000" cy="20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a:cs typeface="Calibri" panose="020F0502020204030204" pitchFamily="34" charset="0"/>
              </a:defRPr>
            </a:lvl1pPr>
          </a:lstStyle>
          <a:p>
            <a:pPr>
              <a:defRPr/>
            </a:pPr>
            <a:fld id="{EED5B1B3-B5C6-41FC-9064-D384C7E88740}" type="slidenum">
              <a:rPr lang="en-US" altLang="en-US"/>
              <a:pPr>
                <a:defRPr/>
              </a:pPr>
              <a:t>‹#›</a:t>
            </a:fld>
            <a:endParaRPr lang="en-US" altLang="en-US"/>
          </a:p>
        </p:txBody>
      </p:sp>
    </p:spTree>
    <p:extLst>
      <p:ext uri="{BB962C8B-B14F-4D97-AF65-F5344CB8AC3E}">
        <p14:creationId xmlns:p14="http://schemas.microsoft.com/office/powerpoint/2010/main" val="364681036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Text"/>
          <p:cNvSpPr>
            <a:spLocks noGrp="1" noChangeArrowheads="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Light" panose="020F0302020204030204" pitchFamily="34" charset="0"/>
              </a:rPr>
              <a:t>Title Text</a:t>
            </a:r>
          </a:p>
        </p:txBody>
      </p:sp>
      <p:sp>
        <p:nvSpPr>
          <p:cNvPr id="1027" name="Body Level One…"/>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4" name="TextBox 3">
            <a:extLst/>
          </p:cNvPr>
          <p:cNvSpPr txBox="1"/>
          <p:nvPr userDrawn="1"/>
        </p:nvSpPr>
        <p:spPr>
          <a:xfrm>
            <a:off x="8086499" y="6479853"/>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latin typeface="+mj-lt"/>
              <a:ea typeface="+mj-ea"/>
              <a:cs typeface="+mj-cs"/>
              <a:sym typeface="Calibri"/>
            </a:endParaRPr>
          </a:p>
        </p:txBody>
      </p:sp>
      <p:sp>
        <p:nvSpPr>
          <p:cNvPr id="5" name="TextBox 4">
            <a:extLst/>
          </p:cNvPr>
          <p:cNvSpPr txBox="1"/>
          <p:nvPr userDrawn="1"/>
        </p:nvSpPr>
        <p:spPr>
          <a:xfrm>
            <a:off x="7297058" y="6530469"/>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latin typeface="+mj-lt"/>
              <a:ea typeface="+mj-ea"/>
              <a:cs typeface="+mj-cs"/>
              <a:sym typeface="Calibri"/>
            </a:endParaRPr>
          </a:p>
        </p:txBody>
      </p:sp>
      <p:sp>
        <p:nvSpPr>
          <p:cNvPr id="6" name="TextBox 5">
            <a:extLst/>
          </p:cNvPr>
          <p:cNvSpPr txBox="1"/>
          <p:nvPr userDrawn="1"/>
        </p:nvSpPr>
        <p:spPr>
          <a:xfrm>
            <a:off x="7843717" y="6442505"/>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latin typeface="+mj-lt"/>
              <a:ea typeface="+mj-ea"/>
              <a:cs typeface="+mj-cs"/>
              <a:sym typeface="Calibri"/>
            </a:endParaRPr>
          </a:p>
        </p:txBody>
      </p:sp>
      <p:sp>
        <p:nvSpPr>
          <p:cNvPr id="7" name="Shape 134">
            <a:extLst/>
          </p:cNvPr>
          <p:cNvSpPr/>
          <p:nvPr userDrawn="1"/>
        </p:nvSpPr>
        <p:spPr>
          <a:xfrm>
            <a:off x="7315200" y="0"/>
            <a:ext cx="1828800" cy="422275"/>
          </a:xfrm>
          <a:prstGeom prst="rect">
            <a:avLst/>
          </a:prstGeom>
          <a:solidFill>
            <a:schemeClr val="accent5">
              <a:hueOff val="-11405933"/>
              <a:satOff val="40776"/>
            </a:schemeClr>
          </a:solidFill>
          <a:ln w="12700">
            <a:miter lim="400000"/>
          </a:ln>
        </p:spPr>
        <p:txBody>
          <a:bodyPr lIns="45719" rIns="45719"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200" b="1" kern="0" spc="300" dirty="0">
                <a:solidFill>
                  <a:srgbClr val="FFFFFF"/>
                </a:solidFill>
                <a:latin typeface="Arial Hebrew"/>
                <a:ea typeface="Arial Hebrew"/>
                <a:cs typeface="Arial Hebrew"/>
                <a:sym typeface="Arial Hebrew"/>
              </a:rPr>
              <a:t>CSIP</a:t>
            </a:r>
            <a:endParaRPr sz="1200" b="1" kern="0" spc="300" dirty="0">
              <a:solidFill>
                <a:srgbClr val="FFFFFF"/>
              </a:solidFill>
              <a:latin typeface="Arial Hebrew"/>
              <a:ea typeface="Arial Hebrew"/>
              <a:cs typeface="Arial Hebrew"/>
              <a:sym typeface="Arial Hebrew"/>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med"/>
  <p:hf hdr="0" ftr="0" dt="0"/>
  <p:txStyles>
    <p:titleStyle>
      <a:lvl1pPr algn="l" rtl="0" eaLnBrk="0" fontAlgn="base" hangingPunct="0">
        <a:lnSpc>
          <a:spcPct val="90000"/>
        </a:lnSpc>
        <a:spcBef>
          <a:spcPct val="0"/>
        </a:spcBef>
        <a:spcAft>
          <a:spcPct val="0"/>
        </a:spcAft>
        <a:defRPr sz="4400" b="1">
          <a:solidFill>
            <a:schemeClr val="accent2"/>
          </a:solidFill>
          <a:latin typeface="Arial Black" panose="020B0604020202020204" pitchFamily="34" charset="0"/>
          <a:ea typeface="Arial Black" panose="020B0604020202020204" pitchFamily="34" charset="0"/>
          <a:cs typeface="Arial Black" panose="020B0604020202020204" pitchFamily="34" charset="0"/>
          <a:sym typeface="Calibri Light" panose="020F0302020204030204" pitchFamily="34" charset="0"/>
        </a:defRPr>
      </a:lvl1pPr>
      <a:lvl2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50888" y="635000"/>
            <a:ext cx="8229600" cy="1508125"/>
          </a:xfrm>
        </p:spPr>
        <p:txBody>
          <a:bodyPr/>
          <a:lstStyle/>
          <a:p>
            <a:pPr eaLnBrk="1"/>
            <a:r>
              <a:rPr lang="en-US" altLang="en-US" sz="5500" smtClean="0">
                <a:solidFill>
                  <a:srgbClr val="DEE60E"/>
                </a:solidFill>
                <a:latin typeface="Arial Black" panose="020B0A04020102020204" pitchFamily="34" charset="0"/>
                <a:ea typeface="Arial Black" panose="020B0A04020102020204" pitchFamily="34" charset="0"/>
                <a:cs typeface="Arial Black" panose="020B0A04020102020204" pitchFamily="34" charset="0"/>
              </a:rPr>
              <a:t>Hazard </a:t>
            </a:r>
            <a:r>
              <a:rPr lang="en-US" altLang="en-US" smtClean="0">
                <a:latin typeface="Arial Black" panose="020B0A04020102020204" pitchFamily="34" charset="0"/>
                <a:ea typeface="Arial Black" panose="020B0A04020102020204" pitchFamily="34" charset="0"/>
                <a:cs typeface="Arial Black" panose="020B0A04020102020204" pitchFamily="34" charset="0"/>
              </a:rPr>
              <a:t/>
            </a:r>
            <a:br>
              <a:rPr lang="en-US" altLang="en-US" smtClean="0">
                <a:latin typeface="Arial Black" panose="020B0A04020102020204" pitchFamily="34" charset="0"/>
                <a:ea typeface="Arial Black" panose="020B0A04020102020204" pitchFamily="34" charset="0"/>
                <a:cs typeface="Arial Black" panose="020B0A04020102020204" pitchFamily="34" charset="0"/>
              </a:rPr>
            </a:br>
            <a:r>
              <a:rPr lang="en-US" altLang="en-US" sz="5500" smtClean="0">
                <a:solidFill>
                  <a:srgbClr val="DEE60E"/>
                </a:solidFill>
                <a:latin typeface="Arial Black" panose="020B0A04020102020204" pitchFamily="34" charset="0"/>
                <a:ea typeface="Arial Black" panose="020B0A04020102020204" pitchFamily="34" charset="0"/>
                <a:cs typeface="Arial Black" panose="020B0A04020102020204" pitchFamily="34" charset="0"/>
              </a:rPr>
              <a:t>Identification Plan</a:t>
            </a:r>
            <a:endParaRPr lang="en-US" altLang="en-US" smtClean="0">
              <a:latin typeface="Arial Black" panose="020B0A04020102020204" pitchFamily="34" charset="0"/>
              <a:ea typeface="Arial Black" panose="020B0A04020102020204" pitchFamily="34" charset="0"/>
              <a:cs typeface="Arial Black" panose="020B0A04020102020204" pitchFamily="34" charset="0"/>
            </a:endParaRPr>
          </a:p>
        </p:txBody>
      </p:sp>
      <p:pic>
        <p:nvPicPr>
          <p:cNvPr id="2" name="Picture 6" descr="Yellow and black striped bar that represents hazards" title="Stripe">
            <a:extLst/>
          </p:cNvPr>
          <p:cNvPicPr>
            <a:picLocks noChangeAspect="1" noChangeArrowheads="1"/>
          </p:cNvPicPr>
          <p:nvPr/>
        </p:nvPicPr>
        <p:blipFill>
          <a:blip r:embed="rId3"/>
          <a:srcRect/>
          <a:stretch>
            <a:fillRect/>
          </a:stretch>
        </p:blipFill>
        <p:spPr bwMode="auto">
          <a:xfrm>
            <a:off x="152400" y="2501900"/>
            <a:ext cx="88280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 name="Picture 4" descr="Image of various hazardous signs" title="Hazard signs">
            <a:extLst/>
          </p:cNvPr>
          <p:cNvPicPr>
            <a:picLocks noChangeAspect="1" noChangeArrowheads="1"/>
          </p:cNvPicPr>
          <p:nvPr/>
        </p:nvPicPr>
        <p:blipFill>
          <a:blip r:embed="rId4"/>
          <a:srcRect/>
          <a:stretch>
            <a:fillRect/>
          </a:stretch>
        </p:blipFill>
        <p:spPr bwMode="auto">
          <a:xfrm>
            <a:off x="2684463" y="3929063"/>
            <a:ext cx="31464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  </a:t>
            </a:r>
            <a:endParaRPr lang="en-US" dirty="0"/>
          </a:p>
        </p:txBody>
      </p:sp>
      <p:sp>
        <p:nvSpPr>
          <p:cNvPr id="147" name="Shape 147" title="Yellow square">
            <a:extLst/>
          </p:cNvPr>
          <p:cNvSpPr/>
          <p:nvPr/>
        </p:nvSpPr>
        <p:spPr>
          <a:xfrm>
            <a:off x="1379538" y="2841625"/>
            <a:ext cx="6326187" cy="1847850"/>
          </a:xfrm>
          <a:prstGeom prst="rect">
            <a:avLst/>
          </a:prstGeom>
          <a:solidFill>
            <a:srgbClr val="DEE60E"/>
          </a:solidFill>
          <a:ln w="12700">
            <a:miter lim="400000"/>
          </a:ln>
          <a:extLst>
            <a:ext uri="{C572A759-6A51-4108-AA02-DFA0A04FC94B}"/>
          </a:extLst>
        </p:spPr>
        <p:txBody>
          <a:bodyPr lIns="45719" rIns="45719">
            <a:spAutoFit/>
          </a:bodyPr>
          <a:lstStyle/>
          <a:p>
            <a:pPr marL="0" lvl="3" algn="ctr" defTabSz="457200" eaLnBrk="1" fontAlgn="auto">
              <a:spcBef>
                <a:spcPts val="0"/>
              </a:spcBef>
              <a:spcAft>
                <a:spcPts val="0"/>
              </a:spcAft>
              <a:tabLst>
                <a:tab pos="139700" algn="l"/>
                <a:tab pos="508000" algn="l"/>
              </a:tabLst>
              <a:defRPr sz="3800" b="1">
                <a:solidFill>
                  <a:srgbClr val="FFFFFF"/>
                </a:solidFill>
                <a:uFill>
                  <a:solidFill>
                    <a:srgbClr val="000000"/>
                  </a:solidFill>
                </a:uFill>
                <a:latin typeface="Arial"/>
                <a:ea typeface="Arial"/>
                <a:cs typeface="Arial"/>
                <a:sym typeface="Arial"/>
              </a:defRPr>
            </a:pPr>
            <a:r>
              <a:rPr sz="3800" b="1" kern="0" dirty="0">
                <a:solidFill>
                  <a:schemeClr val="bg2"/>
                </a:solidFill>
                <a:uFill>
                  <a:solidFill>
                    <a:srgbClr val="000000"/>
                  </a:solidFill>
                </a:uFill>
                <a:latin typeface="Arial"/>
                <a:ea typeface="Arial"/>
                <a:cs typeface="Arial"/>
                <a:sym typeface="Arial"/>
              </a:rPr>
              <a:t>What can we do to mitigate these hazards to prevent injury?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17500"/>
            <a:ext cx="8229600" cy="1282700"/>
          </a:xfrm>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Controls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title="Smart Art graphic that shows a list">
            <a:extLst/>
          </p:cNvPr>
          <p:cNvGraphicFramePr/>
          <p:nvPr/>
        </p:nvGraphicFramePr>
        <p:xfrm>
          <a:off x="567305" y="2308452"/>
          <a:ext cx="7669552" cy="3479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04800"/>
            <a:ext cx="8229600" cy="1295400"/>
          </a:xfrm>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To Update Policies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ree boxes with text inside. The boxes are orange, grey, and yellow." title="Smart Art graphic that shows a list">
            <a:extLst/>
          </p:cNvPr>
          <p:cNvGraphicFramePr/>
          <p:nvPr/>
        </p:nvGraphicFramePr>
        <p:xfrm>
          <a:off x="434426" y="2289940"/>
          <a:ext cx="8253882" cy="328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81000"/>
            <a:ext cx="8229600" cy="1219200"/>
          </a:xfrm>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  </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To Update Policies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ree boxes with text inside. The boxes are orange, grey, and yellow." title="Smart Art graphic that shows a list">
            <a:extLst/>
          </p:cNvPr>
          <p:cNvGraphicFramePr/>
          <p:nvPr/>
        </p:nvGraphicFramePr>
        <p:xfrm>
          <a:off x="342294" y="2138664"/>
          <a:ext cx="8479685" cy="3704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   </a:t>
            </a:r>
            <a:endParaRPr lang="en-US" dirty="0"/>
          </a:p>
        </p:txBody>
      </p:sp>
      <p:sp>
        <p:nvSpPr>
          <p:cNvPr id="33795"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To Update Policies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graphicFrame>
        <p:nvGraphicFramePr>
          <p:cNvPr id="2" name="Diagram 1" descr="Three boxes with text inside. The boxes are orange, grey, and yellow." title="Smart Art graphic that shows a list">
            <a:extLst/>
          </p:cNvPr>
          <p:cNvGraphicFramePr/>
          <p:nvPr/>
        </p:nvGraphicFramePr>
        <p:xfrm>
          <a:off x="470201" y="2339817"/>
          <a:ext cx="8253882" cy="328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    </a:t>
            </a:r>
            <a:endParaRPr lang="en-US" dirty="0"/>
          </a:p>
        </p:txBody>
      </p:sp>
      <p:sp>
        <p:nvSpPr>
          <p:cNvPr id="35843"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To Update Policies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graphicFrame>
        <p:nvGraphicFramePr>
          <p:cNvPr id="2" name="Diagram 1" descr="There are four boxes. There are three grey boxes, each with lines connecting to one large iblue box." title="Smart Art graphic that shows a hierarchy">
            <a:extLst/>
          </p:cNvPr>
          <p:cNvGraphicFramePr/>
          <p:nvPr/>
        </p:nvGraphicFramePr>
        <p:xfrm>
          <a:off x="453575" y="1600200"/>
          <a:ext cx="8253882" cy="444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ea typeface="Helvetica" pitchFamily="2" charset="0"/>
                <a:cs typeface="Calibri" panose="020F0502020204030204" pitchFamily="34" charset="0"/>
              </a:rPr>
              <a:t>Costs</a:t>
            </a:r>
            <a:r>
              <a:rPr lang="en-US" dirty="0"/>
              <a:t> </a:t>
            </a:r>
          </a:p>
        </p:txBody>
      </p:sp>
      <p:sp>
        <p:nvSpPr>
          <p:cNvPr id="37891"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panose="020B0604020202020204" pitchFamily="34" charset="0"/>
                <a:cs typeface="Arial" panose="020B0604020202020204" pitchFamily="34" charset="0"/>
                <a:sym typeface="Arial Black" panose="020B0A04020102020204" pitchFamily="34" charset="0"/>
              </a:rPr>
              <a:t>Types</a:t>
            </a:r>
            <a:r>
              <a:rPr lang="en-US" altLang="en-US" sz="2400" b="1">
                <a:solidFill>
                  <a:srgbClr val="DEE60E"/>
                </a:solidFill>
                <a:latin typeface="Arial  "/>
                <a:ea typeface="Arial Black" panose="020B0A04020102020204" pitchFamily="34" charset="0"/>
                <a:cs typeface="Arial  "/>
                <a:sym typeface="Arial Black" panose="020B0A04020102020204" pitchFamily="34" charset="0"/>
              </a:rPr>
              <a:t> of Accident Costs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graphicFrame>
        <p:nvGraphicFramePr>
          <p:cNvPr id="6" name="Diagram 5" descr="There is an image of hundred dollar bills on the left and an orange text box on the right" title="Smart Art graphic that shows an image and text box">
            <a:extLst/>
          </p:cNvPr>
          <p:cNvGraphicFramePr/>
          <p:nvPr/>
        </p:nvGraphicFramePr>
        <p:xfrm>
          <a:off x="581429" y="2182276"/>
          <a:ext cx="8027284" cy="3017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93700"/>
            <a:ext cx="8229600" cy="1206500"/>
          </a:xfrm>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Types of Accident Costs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pSp>
        <p:nvGrpSpPr>
          <p:cNvPr id="39940" name="Group 1" descr="There is a yellow and white circle, both of which have text inside."/>
          <p:cNvGrpSpPr>
            <a:grpSpLocks/>
          </p:cNvGrpSpPr>
          <p:nvPr/>
        </p:nvGrpSpPr>
        <p:grpSpPr bwMode="auto">
          <a:xfrm>
            <a:off x="1062038" y="2263775"/>
            <a:ext cx="7018337" cy="3394075"/>
            <a:chOff x="1192905" y="3580505"/>
            <a:chExt cx="5641783" cy="2725463"/>
          </a:xfrm>
        </p:grpSpPr>
        <p:grpSp>
          <p:nvGrpSpPr>
            <p:cNvPr id="39941" name="Group 3"/>
            <p:cNvGrpSpPr>
              <a:grpSpLocks/>
            </p:cNvGrpSpPr>
            <p:nvPr/>
          </p:nvGrpSpPr>
          <p:grpSpPr bwMode="auto">
            <a:xfrm>
              <a:off x="1192905" y="3580505"/>
              <a:ext cx="2704467" cy="2675439"/>
              <a:chOff x="1425909" y="3707505"/>
              <a:chExt cx="2471463" cy="2471463"/>
            </a:xfrm>
          </p:grpSpPr>
          <p:sp>
            <p:nvSpPr>
              <p:cNvPr id="10" name="Shape 190" descr="Yellow circle with text inside" title="graphic ">
                <a:extLst/>
              </p:cNvPr>
              <p:cNvSpPr/>
              <p:nvPr/>
            </p:nvSpPr>
            <p:spPr>
              <a:xfrm>
                <a:off x="1425909" y="3707505"/>
                <a:ext cx="2471151" cy="2471748"/>
              </a:xfrm>
              <a:prstGeom prst="ellipse">
                <a:avLst/>
              </a:prstGeom>
              <a:solidFill>
                <a:schemeClr val="accent6">
                  <a:hueOff val="-2024602"/>
                  <a:satOff val="46824"/>
                </a:schemeClr>
              </a:solidFill>
              <a:ln w="12700">
                <a:miter lim="400000"/>
              </a:ln>
            </p:spPr>
            <p:txBody>
              <a:bodyPr lIns="45719" rIns="45719" anchor="ctr"/>
              <a:lstStyle/>
              <a:p>
                <a:pPr eaLnBrk="1" fontAlgn="auto">
                  <a:spcBef>
                    <a:spcPts val="0"/>
                  </a:spcBef>
                  <a:spcAft>
                    <a:spcPts val="0"/>
                  </a:spcAft>
                  <a:defRPr/>
                </a:pPr>
                <a:endParaRPr sz="3000" kern="0">
                  <a:latin typeface="+mj-lt"/>
                  <a:ea typeface="+mj-ea"/>
                  <a:cs typeface="+mj-cs"/>
                  <a:sym typeface="Calibri"/>
                </a:endParaRPr>
              </a:p>
            </p:txBody>
          </p:sp>
          <p:sp>
            <p:nvSpPr>
              <p:cNvPr id="12" name="Shape 192" descr="Direct costs: easily measured">
                <a:extLst/>
              </p:cNvPr>
              <p:cNvSpPr/>
              <p:nvPr/>
            </p:nvSpPr>
            <p:spPr>
              <a:xfrm>
                <a:off x="1541361" y="4442317"/>
                <a:ext cx="2261238" cy="1176406"/>
              </a:xfrm>
              <a:prstGeom prst="rect">
                <a:avLst/>
              </a:prstGeom>
              <a:ln w="12700">
                <a:miter lim="400000"/>
              </a:ln>
              <a:extLst>
                <a:ext uri="{C572A759-6A51-4108-AA02-DFA0A04FC94B}"/>
              </a:extLst>
            </p:spPr>
            <p:txBody>
              <a:bodyPr lIns="45719" rIns="45719">
                <a:spAutoFit/>
              </a:bodyPr>
              <a:lstStyle/>
              <a:p>
                <a:pPr algn="ctr" defTabSz="457200" eaLnBrk="1" fontAlgn="auto">
                  <a:lnSpc>
                    <a:spcPct val="80000"/>
                  </a:lnSpc>
                  <a:spcBef>
                    <a:spcPts val="0"/>
                  </a:spcBef>
                  <a:spcAft>
                    <a:spcPts val="0"/>
                  </a:spcAft>
                  <a:defRPr sz="1600">
                    <a:solidFill>
                      <a:srgbClr val="535353"/>
                    </a:solidFill>
                    <a:uFill>
                      <a:solidFill>
                        <a:srgbClr val="000000"/>
                      </a:solidFill>
                    </a:uFill>
                    <a:latin typeface="Arial Black"/>
                    <a:ea typeface="Arial Black"/>
                    <a:cs typeface="Arial Black"/>
                    <a:sym typeface="Arial Black"/>
                  </a:defRPr>
                </a:pPr>
                <a:r>
                  <a:rPr lang="en-US" sz="3000" kern="0" dirty="0">
                    <a:solidFill>
                      <a:srgbClr val="535353"/>
                    </a:solidFill>
                    <a:uFill>
                      <a:solidFill>
                        <a:srgbClr val="000000"/>
                      </a:solidFill>
                    </a:uFill>
                    <a:latin typeface="Arial Black"/>
                    <a:ea typeface="Arial Black"/>
                    <a:cs typeface="Arial Black"/>
                    <a:sym typeface="Arial Black"/>
                  </a:rPr>
                  <a:t>Direct Costs: </a:t>
                </a:r>
              </a:p>
              <a:p>
                <a:pPr marL="0" lvl="4" algn="ctr" defTabSz="457200" eaLnBrk="1" fontAlgn="auto">
                  <a:lnSpc>
                    <a:spcPct val="80000"/>
                  </a:lnSpc>
                  <a:spcBef>
                    <a:spcPts val="0"/>
                  </a:spcBef>
                  <a:spcAft>
                    <a:spcPts val="0"/>
                  </a:spcAft>
                  <a:defRPr sz="1600">
                    <a:solidFill>
                      <a:srgbClr val="535353"/>
                    </a:solidFill>
                    <a:uFill>
                      <a:solidFill>
                        <a:srgbClr val="000000"/>
                      </a:solidFill>
                    </a:uFill>
                    <a:latin typeface="Arial Black"/>
                    <a:ea typeface="Arial Black"/>
                    <a:cs typeface="Arial Black"/>
                    <a:sym typeface="Arial Black"/>
                  </a:defRPr>
                </a:pPr>
                <a:r>
                  <a:rPr lang="en-US" sz="3000" kern="0" dirty="0">
                    <a:solidFill>
                      <a:srgbClr val="535353"/>
                    </a:solidFill>
                    <a:uFill>
                      <a:solidFill>
                        <a:srgbClr val="000000"/>
                      </a:solidFill>
                    </a:uFill>
                    <a:latin typeface="Arial Black"/>
                    <a:ea typeface="Arial Black"/>
                    <a:cs typeface="Arial Black"/>
                    <a:sym typeface="Arial Black"/>
                  </a:rPr>
                  <a:t>Easily measured</a:t>
                </a:r>
              </a:p>
              <a:p>
                <a:pPr algn="ctr" defTabSz="457200" eaLnBrk="1" fontAlgn="auto">
                  <a:lnSpc>
                    <a:spcPct val="80000"/>
                  </a:lnSpc>
                  <a:spcBef>
                    <a:spcPts val="0"/>
                  </a:spcBef>
                  <a:spcAft>
                    <a:spcPts val="0"/>
                  </a:spcAft>
                  <a:defRPr sz="1600">
                    <a:solidFill>
                      <a:srgbClr val="535353"/>
                    </a:solidFill>
                    <a:uFill>
                      <a:solidFill>
                        <a:srgbClr val="000000"/>
                      </a:solidFill>
                    </a:uFill>
                    <a:latin typeface="Arial Black"/>
                    <a:ea typeface="Arial Black"/>
                    <a:cs typeface="Arial Black"/>
                    <a:sym typeface="Arial Black"/>
                  </a:defRPr>
                </a:pPr>
                <a:endParaRPr sz="3000" kern="0" dirty="0">
                  <a:solidFill>
                    <a:srgbClr val="535353"/>
                  </a:solidFill>
                  <a:uFill>
                    <a:solidFill>
                      <a:srgbClr val="000000"/>
                    </a:solidFill>
                  </a:uFill>
                  <a:latin typeface="Arial Black"/>
                  <a:ea typeface="Arial Black"/>
                  <a:cs typeface="Arial Black"/>
                  <a:sym typeface="Arial Black"/>
                </a:endParaRPr>
              </a:p>
            </p:txBody>
          </p:sp>
        </p:grpSp>
        <p:grpSp>
          <p:nvGrpSpPr>
            <p:cNvPr id="39942" name="Group 4"/>
            <p:cNvGrpSpPr>
              <a:grpSpLocks/>
            </p:cNvGrpSpPr>
            <p:nvPr/>
          </p:nvGrpSpPr>
          <p:grpSpPr bwMode="auto">
            <a:xfrm>
              <a:off x="4109225" y="3580505"/>
              <a:ext cx="2725463" cy="2725463"/>
              <a:chOff x="4109225" y="3580505"/>
              <a:chExt cx="2725463" cy="2725463"/>
            </a:xfrm>
          </p:grpSpPr>
          <p:sp>
            <p:nvSpPr>
              <p:cNvPr id="38921" name="Shape 191" descr="White circle with text inside" title="graphic">
                <a:extLst/>
              </p:cNvPr>
              <p:cNvSpPr>
                <a:spLocks noChangeArrowheads="1"/>
              </p:cNvSpPr>
              <p:nvPr/>
            </p:nvSpPr>
            <p:spPr bwMode="auto">
              <a:xfrm>
                <a:off x="4108868" y="3580505"/>
                <a:ext cx="2725820" cy="2725463"/>
              </a:xfrm>
              <a:prstGeom prst="ellipse">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eaLnBrk="1">
                  <a:defRPr/>
                </a:pPr>
                <a:endParaRPr lang="en-US" altLang="en-US">
                  <a:solidFill>
                    <a:srgbClr val="FFFFFF"/>
                  </a:solidFill>
                  <a:cs typeface="Calibri" panose="020F0502020204030204" pitchFamily="34" charset="0"/>
                </a:endParaRPr>
              </a:p>
            </p:txBody>
          </p:sp>
          <p:sp>
            <p:nvSpPr>
              <p:cNvPr id="39944" name="Shape 193" descr="Indirect costs: difficult to measure"/>
              <p:cNvSpPr>
                <a:spLocks noChangeArrowheads="1"/>
              </p:cNvSpPr>
              <p:nvPr/>
            </p:nvSpPr>
            <p:spPr bwMode="auto">
              <a:xfrm>
                <a:off x="4353807" y="4167213"/>
                <a:ext cx="2261698" cy="155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marL="342900" indent="-3429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4572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9144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1371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18288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marL="0" lvl="4" algn="ctr" eaLnBrk="1"/>
                <a:r>
                  <a:rPr lang="en-US" altLang="en-US" sz="3000" b="1">
                    <a:solidFill>
                      <a:srgbClr val="535353"/>
                    </a:solidFill>
                    <a:latin typeface="Arial Black" panose="020B0A04020102020204" pitchFamily="34" charset="0"/>
                  </a:rPr>
                  <a:t>Indirect Costs: Difficult to measure</a:t>
                </a:r>
              </a:p>
            </p:txBody>
          </p:sp>
        </p:gr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457200" y="342900"/>
            <a:ext cx="8229600" cy="1257300"/>
          </a:xfrm>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Impact of Accidents on Profits &amp; Sales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are three orange boxes" title="Smart Art graphic that shows a list">
            <a:extLst/>
          </p:cNvPr>
          <p:cNvGraphicFramePr/>
          <p:nvPr/>
        </p:nvGraphicFramePr>
        <p:xfrm>
          <a:off x="474562" y="1557338"/>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2" name="image7.pdf" descr="image of stacks of gold coins" title="Profit Image">
            <a:extLst/>
          </p:cNvPr>
          <p:cNvPicPr>
            <a:picLocks noChangeAspect="1" noChangeArrowheads="1"/>
          </p:cNvPicPr>
          <p:nvPr/>
        </p:nvPicPr>
        <p:blipFill>
          <a:blip r:embed="rId8"/>
          <a:srcRect/>
          <a:stretch>
            <a:fillRect/>
          </a:stretch>
        </p:blipFill>
        <p:spPr bwMode="auto">
          <a:xfrm>
            <a:off x="5764213" y="55245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Costs </a:t>
            </a:r>
            <a:r>
              <a:rPr lang="en-US" dirty="0" smtClean="0"/>
              <a:t> </a:t>
            </a:r>
            <a:endParaRPr lang="en-US" dirty="0"/>
          </a:p>
        </p:txBody>
      </p:sp>
      <p:pic>
        <p:nvPicPr>
          <p:cNvPr id="43009" name="Picture 3" descr="Picutre of a iceberg that represents direct costs and indirect costs. Direct costs are the parts of the iceberg that are seen above water, which are what we tend to think of first. Indirect costs are the parts of the iceberg that are underwater, which are the costs that we may not think of right away.&#10;" title="Image of whole iceberg that is partially underwater">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4526" t="6779" b="2126"/>
          <a:stretch>
            <a:fillRect/>
          </a:stretch>
        </p:blipFill>
        <p:spPr bwMode="auto">
          <a:xfrm>
            <a:off x="736600" y="1371600"/>
            <a:ext cx="77343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ea typeface="Helvetica" pitchFamily="2" charset="0"/>
                <a:cs typeface="Calibri" panose="020F0502020204030204" pitchFamily="34" charset="0"/>
              </a:rPr>
              <a:t>Overview</a:t>
            </a:r>
            <a:r>
              <a:rPr lang="en-US" dirty="0"/>
              <a:t> </a:t>
            </a:r>
          </a:p>
        </p:txBody>
      </p:sp>
      <p:sp>
        <p:nvSpPr>
          <p:cNvPr id="9219" name="Shape 190"/>
          <p:cNvSpPr>
            <a:spLocks noChangeArrowheads="1"/>
          </p:cNvSpPr>
          <p:nvPr/>
        </p:nvSpPr>
        <p:spPr bwMode="auto">
          <a:xfrm>
            <a:off x="569913" y="1758950"/>
            <a:ext cx="2198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Hazard </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Identification</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Plan</a:t>
            </a:r>
          </a:p>
        </p:txBody>
      </p:sp>
      <p:pic>
        <p:nvPicPr>
          <p:cNvPr id="9220" name="BIA_OSHA_INTRO_SYMBOLS_4_POWERPOINT.png" descr="Image of a wrench and hammer" title="Yellow sign">
            <a:extLst/>
          </p:cNvPr>
          <p:cNvPicPr>
            <a:picLocks noChangeAspect="1" noChangeArrowheads="1"/>
          </p:cNvPicPr>
          <p:nvPr/>
        </p:nvPicPr>
        <p:blipFill>
          <a:blip r:embed="rId3"/>
          <a:srcRect/>
          <a:stretch>
            <a:fillRect/>
          </a:stretch>
        </p:blipFill>
        <p:spPr bwMode="auto">
          <a:xfrm>
            <a:off x="720725" y="3086100"/>
            <a:ext cx="204787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21" name="Shape 190"/>
          <p:cNvSpPr>
            <a:spLocks noChangeArrowheads="1"/>
          </p:cNvSpPr>
          <p:nvPr/>
        </p:nvSpPr>
        <p:spPr bwMode="auto">
          <a:xfrm>
            <a:off x="3983038" y="2328863"/>
            <a:ext cx="931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Costs</a:t>
            </a:r>
          </a:p>
        </p:txBody>
      </p:sp>
      <p:pic>
        <p:nvPicPr>
          <p:cNvPr id="3" name="BIA_OSHA_INJURY_PREVENTION_SYMBOLS_4_POWERPOINT.png" descr="image of a hard hat" title="white sign">
            <a:extLst/>
          </p:cNvPr>
          <p:cNvPicPr>
            <a:picLocks noChangeAspect="1" noChangeArrowheads="1"/>
          </p:cNvPicPr>
          <p:nvPr/>
        </p:nvPicPr>
        <p:blipFill>
          <a:blip r:embed="rId4"/>
          <a:srcRect/>
          <a:stretch>
            <a:fillRect/>
          </a:stretch>
        </p:blipFill>
        <p:spPr bwMode="auto">
          <a:xfrm>
            <a:off x="3586163" y="3089275"/>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23" name="Shape 190"/>
          <p:cNvSpPr>
            <a:spLocks noChangeArrowheads="1"/>
          </p:cNvSpPr>
          <p:nvPr/>
        </p:nvSpPr>
        <p:spPr bwMode="auto">
          <a:xfrm>
            <a:off x="6448425" y="2097088"/>
            <a:ext cx="1812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Identifying </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Hazards </a:t>
            </a:r>
          </a:p>
        </p:txBody>
      </p:sp>
      <p:pic>
        <p:nvPicPr>
          <p:cNvPr id="4" name="BIA_OSHA_SAFETY_SYMBOLS_4_POWERPOINT.png" descr="image of a medical cross" title="orange  sign">
            <a:extLst/>
          </p:cNvPr>
          <p:cNvPicPr>
            <a:picLocks noChangeAspect="1" noChangeArrowheads="1"/>
          </p:cNvPicPr>
          <p:nvPr/>
        </p:nvPicPr>
        <p:blipFill>
          <a:blip r:embed="rId5"/>
          <a:srcRect/>
          <a:stretch>
            <a:fillRect/>
          </a:stretch>
        </p:blipFill>
        <p:spPr bwMode="auto">
          <a:xfrm>
            <a:off x="6415088" y="3090863"/>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457200" y="304800"/>
            <a:ext cx="8229600" cy="1295400"/>
          </a:xfrm>
        </p:spPr>
        <p:txBody>
          <a:bodyPr/>
          <a:lstStyle/>
          <a:p>
            <a:pPr eaLnBrk="1" hangingPunct="1"/>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Costs</a:t>
            </a:r>
            <a:br>
              <a:rPr lang="en-US" altLang="en-US"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2400" dirty="0" err="1" smtClean="0">
                <a:solidFill>
                  <a:srgbClr val="FFFF00"/>
                </a:solidFill>
                <a:latin typeface="Arial" panose="020B0604020202020204" pitchFamily="34" charset="0"/>
                <a:ea typeface="Arial Black" panose="020B0A04020102020204" pitchFamily="34" charset="0"/>
                <a:cs typeface="Arial" panose="020B0604020202020204" pitchFamily="34" charset="0"/>
              </a:rPr>
              <a:t>Costs</a:t>
            </a: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 Categorized by Body Part </a:t>
            </a:r>
          </a:p>
        </p:txBody>
      </p:sp>
      <p:graphicFrame>
        <p:nvGraphicFramePr>
          <p:cNvPr id="49" name="Table 48" descr="Chart that shows indirect, direct, and total costs for injuries to certain body parts, such as the arm, eye, lower back, and shoulder." title="Grey and white chart">
            <a:extLst/>
          </p:cNvPr>
          <p:cNvGraphicFramePr>
            <a:graphicFrameLocks noGrp="1"/>
          </p:cNvGraphicFramePr>
          <p:nvPr/>
        </p:nvGraphicFramePr>
        <p:xfrm>
          <a:off x="708025" y="1671638"/>
          <a:ext cx="7110412" cy="4311649"/>
        </p:xfrm>
        <a:graphic>
          <a:graphicData uri="http://schemas.openxmlformats.org/drawingml/2006/table">
            <a:tbl>
              <a:tblPr firstRow="1" firstCol="1" bandRow="1">
                <a:tableStyleId>{C7B018BB-80A7-4F77-B60F-C8B233D01FF8}</a:tableStyleId>
              </a:tblPr>
              <a:tblGrid>
                <a:gridCol w="1851736">
                  <a:extLst>
                    <a:ext uri="{9D8B030D-6E8A-4147-A177-3AD203B41FA5}">
                      <a16:colId xmlns:a16="http://schemas.microsoft.com/office/drawing/2014/main" val="20000"/>
                    </a:ext>
                  </a:extLst>
                </a:gridCol>
                <a:gridCol w="1703470">
                  <a:extLst>
                    <a:ext uri="{9D8B030D-6E8A-4147-A177-3AD203B41FA5}">
                      <a16:colId xmlns:a16="http://schemas.microsoft.com/office/drawing/2014/main" val="20001"/>
                    </a:ext>
                  </a:extLst>
                </a:gridCol>
                <a:gridCol w="1777603">
                  <a:extLst>
                    <a:ext uri="{9D8B030D-6E8A-4147-A177-3AD203B41FA5}">
                      <a16:colId xmlns:a16="http://schemas.microsoft.com/office/drawing/2014/main" val="20002"/>
                    </a:ext>
                  </a:extLst>
                </a:gridCol>
                <a:gridCol w="1777603">
                  <a:extLst>
                    <a:ext uri="{9D8B030D-6E8A-4147-A177-3AD203B41FA5}">
                      <a16:colId xmlns:a16="http://schemas.microsoft.com/office/drawing/2014/main" val="20003"/>
                    </a:ext>
                  </a:extLst>
                </a:gridCol>
              </a:tblGrid>
              <a:tr h="823117">
                <a:tc>
                  <a:txBody>
                    <a:bodyPr/>
                    <a:lstStyle/>
                    <a:p>
                      <a:pPr algn="l"/>
                      <a:r>
                        <a:rPr lang="en-US" sz="2400" b="1" dirty="0">
                          <a:solidFill>
                            <a:schemeClr val="tx1"/>
                          </a:solidFill>
                        </a:rPr>
                        <a:t>Body Part</a:t>
                      </a:r>
                    </a:p>
                  </a:txBody>
                  <a:tcPr marL="91444" marR="91444" marT="45729" marB="45729"/>
                </a:tc>
                <a:tc>
                  <a:txBody>
                    <a:bodyPr/>
                    <a:lstStyle/>
                    <a:p>
                      <a:r>
                        <a:rPr lang="en-US" sz="2400" dirty="0">
                          <a:solidFill>
                            <a:schemeClr val="tx1"/>
                          </a:solidFill>
                        </a:rPr>
                        <a:t>Average Direct</a:t>
                      </a:r>
                      <a:r>
                        <a:rPr lang="en-US" sz="2400" baseline="0" dirty="0">
                          <a:solidFill>
                            <a:schemeClr val="tx1"/>
                          </a:solidFill>
                        </a:rPr>
                        <a:t> Cost</a:t>
                      </a:r>
                      <a:endParaRPr lang="en-US" sz="2400" dirty="0">
                        <a:solidFill>
                          <a:schemeClr val="tx1"/>
                        </a:solidFill>
                      </a:endParaRPr>
                    </a:p>
                  </a:txBody>
                  <a:tcPr marL="91444" marR="91444" marT="45729" marB="45729"/>
                </a:tc>
                <a:tc>
                  <a:txBody>
                    <a:bodyPr/>
                    <a:lstStyle/>
                    <a:p>
                      <a:r>
                        <a:rPr lang="en-US" sz="2400" dirty="0">
                          <a:solidFill>
                            <a:schemeClr val="tx1"/>
                          </a:solidFill>
                        </a:rPr>
                        <a:t>Indirect Cost</a:t>
                      </a:r>
                    </a:p>
                  </a:txBody>
                  <a:tcPr marL="91444" marR="91444" marT="45729" marB="45729"/>
                </a:tc>
                <a:tc>
                  <a:txBody>
                    <a:bodyPr/>
                    <a:lstStyle/>
                    <a:p>
                      <a:r>
                        <a:rPr lang="en-US" sz="2400" dirty="0">
                          <a:solidFill>
                            <a:schemeClr val="tx1"/>
                          </a:solidFill>
                        </a:rPr>
                        <a:t>Total Cost</a:t>
                      </a:r>
                    </a:p>
                  </a:txBody>
                  <a:tcPr marL="91444" marR="91444" marT="45729" marB="45729"/>
                </a:tc>
                <a:extLst>
                  <a:ext uri="{0D108BD9-81ED-4DB2-BD59-A6C34878D82A}">
                    <a16:rowId xmlns:a16="http://schemas.microsoft.com/office/drawing/2014/main" val="10000"/>
                  </a:ext>
                </a:extLst>
              </a:tr>
              <a:tr h="823117">
                <a:tc>
                  <a:txBody>
                    <a:bodyPr/>
                    <a:lstStyle/>
                    <a:p>
                      <a:pPr algn="l"/>
                      <a:r>
                        <a:rPr lang="en-US" sz="2400" b="1" dirty="0">
                          <a:solidFill>
                            <a:schemeClr val="tx1"/>
                          </a:solidFill>
                        </a:rPr>
                        <a:t>Arm</a:t>
                      </a:r>
                    </a:p>
                  </a:txBody>
                  <a:tcPr marL="91444" marR="91444" marT="45729" marB="45729"/>
                </a:tc>
                <a:tc>
                  <a:txBody>
                    <a:bodyPr/>
                    <a:lstStyle/>
                    <a:p>
                      <a:pPr algn="ctr"/>
                      <a:r>
                        <a:rPr lang="en-US" sz="2400" dirty="0">
                          <a:solidFill>
                            <a:schemeClr val="tx1"/>
                          </a:solidFill>
                        </a:rPr>
                        <a:t>$</a:t>
                      </a:r>
                      <a:r>
                        <a:rPr lang="en-US" sz="2400" kern="0" dirty="0">
                          <a:solidFill>
                            <a:schemeClr val="tx1"/>
                          </a:solidFill>
                        </a:rPr>
                        <a:t>2,785</a:t>
                      </a: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$12,533</a:t>
                      </a:r>
                    </a:p>
                    <a:p>
                      <a:pPr algn="ctr"/>
                      <a:endParaRPr lang="en-US" sz="2400" dirty="0">
                        <a:solidFill>
                          <a:schemeClr val="tx1"/>
                        </a:solidFill>
                      </a:endParaRPr>
                    </a:p>
                  </a:txBody>
                  <a:tcPr marL="91444" marR="91444" marT="45729" marB="45729"/>
                </a:tc>
                <a:tc>
                  <a:txBody>
                    <a:bodyPr/>
                    <a:lstStyle/>
                    <a:p>
                      <a:pPr algn="ctr"/>
                      <a:r>
                        <a:rPr lang="en-US" sz="2400" dirty="0">
                          <a:solidFill>
                            <a:schemeClr val="tx1"/>
                          </a:solidFill>
                        </a:rPr>
                        <a:t>$</a:t>
                      </a:r>
                      <a:r>
                        <a:rPr lang="en-US" sz="2400" kern="0" dirty="0">
                          <a:solidFill>
                            <a:schemeClr val="tx1"/>
                          </a:solidFill>
                        </a:rPr>
                        <a:t>15,318</a:t>
                      </a:r>
                      <a:endParaRPr lang="en-US" sz="2400" dirty="0">
                        <a:solidFill>
                          <a:schemeClr val="tx1"/>
                        </a:solidFill>
                      </a:endParaRPr>
                    </a:p>
                  </a:txBody>
                  <a:tcPr marL="91444" marR="91444" marT="45729" marB="45729"/>
                </a:tc>
                <a:extLst>
                  <a:ext uri="{0D108BD9-81ED-4DB2-BD59-A6C34878D82A}">
                    <a16:rowId xmlns:a16="http://schemas.microsoft.com/office/drawing/2014/main" val="10001"/>
                  </a:ext>
                </a:extLst>
              </a:tr>
              <a:tr h="823117">
                <a:tc>
                  <a:txBody>
                    <a:bodyPr/>
                    <a:lstStyle/>
                    <a:p>
                      <a:pPr algn="l"/>
                      <a:r>
                        <a:rPr lang="en-US" sz="2400" b="1" dirty="0">
                          <a:solidFill>
                            <a:schemeClr val="tx1"/>
                          </a:solidFill>
                        </a:rPr>
                        <a:t>Eye</a:t>
                      </a: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$266</a:t>
                      </a:r>
                    </a:p>
                    <a:p>
                      <a:pPr algn="ct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$1,197</a:t>
                      </a:r>
                    </a:p>
                    <a:p>
                      <a:pPr algn="ct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$1,463</a:t>
                      </a:r>
                    </a:p>
                    <a:p>
                      <a:pPr algn="ctr"/>
                      <a:endParaRPr lang="en-US" sz="2400" dirty="0">
                        <a:solidFill>
                          <a:schemeClr val="tx1"/>
                        </a:solidFill>
                      </a:endParaRPr>
                    </a:p>
                  </a:txBody>
                  <a:tcPr marL="91444" marR="91444" marT="45729" marB="45729"/>
                </a:tc>
                <a:extLst>
                  <a:ext uri="{0D108BD9-81ED-4DB2-BD59-A6C34878D82A}">
                    <a16:rowId xmlns:a16="http://schemas.microsoft.com/office/drawing/2014/main" val="10002"/>
                  </a:ext>
                </a:extLst>
              </a:tr>
              <a:tr h="101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dirty="0">
                          <a:solidFill>
                            <a:schemeClr val="tx1"/>
                          </a:solidFill>
                        </a:rPr>
                        <a:t>Lower Back</a:t>
                      </a:r>
                    </a:p>
                    <a:p>
                      <a:pPr algn="l"/>
                      <a:endParaRPr lang="en-US" sz="2400" b="1"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$6,420</a:t>
                      </a:r>
                    </a:p>
                    <a:p>
                      <a:pPr algn="ct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$7,704</a:t>
                      </a:r>
                    </a:p>
                    <a:p>
                      <a:pPr algn="ct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$14,124</a:t>
                      </a:r>
                    </a:p>
                    <a:p>
                      <a:pPr algn="ctr"/>
                      <a:endParaRPr lang="en-US" sz="2400" dirty="0">
                        <a:solidFill>
                          <a:schemeClr val="tx1"/>
                        </a:solidFill>
                      </a:endParaRPr>
                    </a:p>
                  </a:txBody>
                  <a:tcPr marL="91444" marR="91444" marT="45729" marB="45729"/>
                </a:tc>
                <a:extLst>
                  <a:ext uri="{0D108BD9-81ED-4DB2-BD59-A6C34878D82A}">
                    <a16:rowId xmlns:a16="http://schemas.microsoft.com/office/drawing/2014/main" val="10003"/>
                  </a:ext>
                </a:extLst>
              </a:tr>
              <a:tr h="823117">
                <a:tc>
                  <a:txBody>
                    <a:bodyPr/>
                    <a:lstStyle/>
                    <a:p>
                      <a:pPr algn="l"/>
                      <a:r>
                        <a:rPr lang="en-US" sz="2400" b="1" kern="0" dirty="0">
                          <a:solidFill>
                            <a:schemeClr val="tx1"/>
                          </a:solidFill>
                        </a:rPr>
                        <a:t>Shoulder</a:t>
                      </a:r>
                      <a:endParaRPr lang="en-US" sz="2400" b="1"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$5,338</a:t>
                      </a:r>
                    </a:p>
                    <a:p>
                      <a:pPr algn="ct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$6,406</a:t>
                      </a:r>
                    </a:p>
                    <a:p>
                      <a:pPr algn="ctr"/>
                      <a:endParaRPr lang="en-US" sz="2400" dirty="0">
                        <a:solidFill>
                          <a:schemeClr val="tx1"/>
                        </a:solidFill>
                      </a:endParaRPr>
                    </a:p>
                  </a:txBody>
                  <a:tcPr marL="91444" marR="91444"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chemeClr val="tx1"/>
                          </a:solidFill>
                        </a:rPr>
                        <a:t>$11,744</a:t>
                      </a:r>
                    </a:p>
                    <a:p>
                      <a:pPr algn="ctr"/>
                      <a:endParaRPr lang="en-US" sz="2400" dirty="0">
                        <a:solidFill>
                          <a:schemeClr val="tx1"/>
                        </a:solidFill>
                      </a:endParaRPr>
                    </a:p>
                  </a:txBody>
                  <a:tcPr marL="91444" marR="91444" marT="45729" marB="45729"/>
                </a:tc>
                <a:extLst>
                  <a:ext uri="{0D108BD9-81ED-4DB2-BD59-A6C34878D82A}">
                    <a16:rowId xmlns:a16="http://schemas.microsoft.com/office/drawing/2014/main" val="10004"/>
                  </a:ext>
                </a:extLst>
              </a:tr>
            </a:tbl>
          </a:graphicData>
        </a:graphic>
      </p:graphicFrame>
      <p:pic>
        <p:nvPicPr>
          <p:cNvPr id="46116" name="image8.pdf" descr="image of the human nervous syst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4800" y="2238375"/>
            <a:ext cx="107315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p:txBody>
          <a:bodyPr/>
          <a:lstStyle/>
          <a:p>
            <a:pPr eaLnBrk="1">
              <a:defRPr/>
            </a:pPr>
            <a:r>
              <a:rPr lang="en-US" sz="3800" kern="1200" dirty="0">
                <a:solidFill>
                  <a:srgbClr val="FF7031"/>
                </a:solidFill>
                <a:ea typeface="Helvetica" pitchFamily="2" charset="0"/>
                <a:cs typeface="Calibri" panose="020F0502020204030204" pitchFamily="34" charset="0"/>
              </a:rPr>
              <a:t>Costs</a:t>
            </a:r>
            <a:endParaRPr lang="en-US" dirty="0"/>
          </a:p>
        </p:txBody>
      </p:sp>
      <p:sp>
        <p:nvSpPr>
          <p:cNvPr id="48131" name="Shape 117"/>
          <p:cNvSpPr>
            <a:spLocks noChangeArrowheads="1"/>
          </p:cNvSpPr>
          <p:nvPr/>
        </p:nvSpPr>
        <p:spPr bwMode="auto">
          <a:xfrm>
            <a:off x="412750" y="1095375"/>
            <a:ext cx="812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panose="020B0604020202020204" pitchFamily="34" charset="0"/>
                <a:cs typeface="Arial" panose="020B0604020202020204" pitchFamily="34" charset="0"/>
                <a:sym typeface="Arial Black" panose="020B0A04020102020204" pitchFamily="34" charset="0"/>
              </a:rPr>
              <a:t>Costs Categorized by Accident Cause</a:t>
            </a:r>
          </a:p>
        </p:txBody>
      </p:sp>
      <p:pic>
        <p:nvPicPr>
          <p:cNvPr id="46108" name="image9.pdf" descr="Sign that reads &quot;CAUTION Overhead Equipment&quot; with a finger pointing up" title="White sign">
            <a:extLst/>
          </p:cNvPr>
          <p:cNvPicPr>
            <a:picLocks noChangeAspect="1" noChangeArrowheads="1"/>
          </p:cNvPicPr>
          <p:nvPr/>
        </p:nvPicPr>
        <p:blipFill>
          <a:blip r:embed="rId3"/>
          <a:srcRect/>
          <a:stretch>
            <a:fillRect/>
          </a:stretch>
        </p:blipFill>
        <p:spPr bwMode="auto">
          <a:xfrm>
            <a:off x="6880225" y="614363"/>
            <a:ext cx="2057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aphicFrame>
        <p:nvGraphicFramePr>
          <p:cNvPr id="2" name="Table 1" descr="Chart that shows indirect, direct, and total costs for injuries caused by each of the Focus Four Hazards" title="Green chart">
            <a:extLst/>
          </p:cNvPr>
          <p:cNvGraphicFramePr>
            <a:graphicFrameLocks noGrp="1"/>
          </p:cNvGraphicFramePr>
          <p:nvPr/>
        </p:nvGraphicFramePr>
        <p:xfrm>
          <a:off x="862013" y="1793875"/>
          <a:ext cx="7672388" cy="4089401"/>
        </p:xfrm>
        <a:graphic>
          <a:graphicData uri="http://schemas.openxmlformats.org/drawingml/2006/table">
            <a:tbl>
              <a:tblPr firstRow="1" firstCol="1" bandRow="1">
                <a:tableStyleId>{EEE7283C-3CF3-47DC-8721-378D4A62B228}</a:tableStyleId>
              </a:tblPr>
              <a:tblGrid>
                <a:gridCol w="1917687">
                  <a:extLst>
                    <a:ext uri="{9D8B030D-6E8A-4147-A177-3AD203B41FA5}">
                      <a16:colId xmlns:a16="http://schemas.microsoft.com/office/drawing/2014/main" val="20000"/>
                    </a:ext>
                  </a:extLst>
                </a:gridCol>
                <a:gridCol w="1917687">
                  <a:extLst>
                    <a:ext uri="{9D8B030D-6E8A-4147-A177-3AD203B41FA5}">
                      <a16:colId xmlns:a16="http://schemas.microsoft.com/office/drawing/2014/main" val="20001"/>
                    </a:ext>
                  </a:extLst>
                </a:gridCol>
                <a:gridCol w="1918507">
                  <a:extLst>
                    <a:ext uri="{9D8B030D-6E8A-4147-A177-3AD203B41FA5}">
                      <a16:colId xmlns:a16="http://schemas.microsoft.com/office/drawing/2014/main" val="20002"/>
                    </a:ext>
                  </a:extLst>
                </a:gridCol>
                <a:gridCol w="1918507">
                  <a:extLst>
                    <a:ext uri="{9D8B030D-6E8A-4147-A177-3AD203B41FA5}">
                      <a16:colId xmlns:a16="http://schemas.microsoft.com/office/drawing/2014/main" val="20003"/>
                    </a:ext>
                  </a:extLst>
                </a:gridCol>
              </a:tblGrid>
              <a:tr h="833437">
                <a:tc>
                  <a:txBody>
                    <a:bodyPr/>
                    <a:lstStyle/>
                    <a:p>
                      <a:pPr marL="0" marR="0" algn="l">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Cause</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Average Direct Cost</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Indirect Cost</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Total Cost</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extLst>
                  <a:ext uri="{0D108BD9-81ED-4DB2-BD59-A6C34878D82A}">
                    <a16:rowId xmlns:a16="http://schemas.microsoft.com/office/drawing/2014/main" val="10000"/>
                  </a:ext>
                </a:extLst>
              </a:tr>
              <a:tr h="785284">
                <a:tc>
                  <a:txBody>
                    <a:bodyPr/>
                    <a:lstStyle/>
                    <a:p>
                      <a:pPr marL="0" marR="0" algn="l">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Pushing or Pulling</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$4,841</a:t>
                      </a:r>
                      <a:endParaRPr lang="en-US" sz="18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a:solidFill>
                            <a:schemeClr val="tx1"/>
                          </a:solidFill>
                          <a:effectLst/>
                          <a:latin typeface="Arial" panose="020B0604020202020204" pitchFamily="34" charset="0"/>
                          <a:cs typeface="Arial" panose="020B0604020202020204" pitchFamily="34" charset="0"/>
                        </a:rPr>
                        <a:t>$7,746</a:t>
                      </a:r>
                      <a:endParaRPr lang="en-US" sz="180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$12,587</a:t>
                      </a:r>
                      <a:endParaRPr lang="en-US" sz="18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extLst>
                  <a:ext uri="{0D108BD9-81ED-4DB2-BD59-A6C34878D82A}">
                    <a16:rowId xmlns:a16="http://schemas.microsoft.com/office/drawing/2014/main" val="10001"/>
                  </a:ext>
                </a:extLst>
              </a:tr>
              <a:tr h="900112">
                <a:tc>
                  <a:txBody>
                    <a:bodyPr/>
                    <a:lstStyle/>
                    <a:p>
                      <a:pPr marL="0" marR="0" algn="l">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Sharp Object</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$801</a:t>
                      </a:r>
                      <a:endParaRPr lang="en-US" sz="18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a:solidFill>
                            <a:schemeClr val="tx1"/>
                          </a:solidFill>
                          <a:effectLst/>
                          <a:latin typeface="Arial" panose="020B0604020202020204" pitchFamily="34" charset="0"/>
                          <a:cs typeface="Arial" panose="020B0604020202020204" pitchFamily="34" charset="0"/>
                        </a:rPr>
                        <a:t>$3,605</a:t>
                      </a:r>
                      <a:endParaRPr lang="en-US" sz="180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r>
                        <a:rPr lang="en-US" sz="2400" kern="1200" dirty="0">
                          <a:solidFill>
                            <a:schemeClr val="tx1"/>
                          </a:solidFill>
                          <a:effectLst/>
                          <a:latin typeface="Arial" panose="020B0604020202020204" pitchFamily="34" charset="0"/>
                          <a:cs typeface="Arial" panose="020B0604020202020204" pitchFamily="34" charset="0"/>
                        </a:rPr>
                        <a:t>$4,406</a:t>
                      </a:r>
                      <a:endParaRPr lang="en-US" sz="18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tabLst>
                          <a:tab pos="288925" algn="l"/>
                        </a:tabLst>
                      </a:pPr>
                      <a:r>
                        <a:rPr lang="en-US" sz="24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extLst>
                  <a:ext uri="{0D108BD9-81ED-4DB2-BD59-A6C34878D82A}">
                    <a16:rowId xmlns:a16="http://schemas.microsoft.com/office/drawing/2014/main" val="10002"/>
                  </a:ext>
                </a:extLst>
              </a:tr>
              <a:tr h="785284">
                <a:tc>
                  <a:txBody>
                    <a:bodyPr/>
                    <a:lstStyle/>
                    <a:p>
                      <a:pPr marL="0" marR="0" algn="l">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Struck Against</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a:t>
                      </a:r>
                      <a:r>
                        <a:rPr lang="en-US" sz="2400" kern="1200">
                          <a:solidFill>
                            <a:schemeClr val="tx1"/>
                          </a:solidFill>
                          <a:effectLst/>
                          <a:latin typeface="Arial" panose="020B0604020202020204" pitchFamily="34" charset="0"/>
                          <a:cs typeface="Arial" panose="020B0604020202020204" pitchFamily="34" charset="0"/>
                        </a:rPr>
                        <a:t>2,292</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$10,314</a:t>
                      </a:r>
                      <a:endParaRPr lang="en-US" sz="18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a:solidFill>
                            <a:schemeClr val="tx1"/>
                          </a:solidFill>
                          <a:effectLst/>
                          <a:latin typeface="Arial" panose="020B0604020202020204" pitchFamily="34" charset="0"/>
                          <a:cs typeface="Arial" panose="020B0604020202020204" pitchFamily="34" charset="0"/>
                        </a:rPr>
                        <a:t>$12,606</a:t>
                      </a:r>
                      <a:endParaRPr lang="en-US" sz="180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extLst>
                  <a:ext uri="{0D108BD9-81ED-4DB2-BD59-A6C34878D82A}">
                    <a16:rowId xmlns:a16="http://schemas.microsoft.com/office/drawing/2014/main" val="10003"/>
                  </a:ext>
                </a:extLst>
              </a:tr>
              <a:tr h="785284">
                <a:tc>
                  <a:txBody>
                    <a:bodyPr/>
                    <a:lstStyle/>
                    <a:p>
                      <a:pPr marL="0" marR="0" algn="l">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Struck By</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a:solidFill>
                            <a:schemeClr val="tx1"/>
                          </a:solidFill>
                          <a:effectLst/>
                          <a:latin typeface="Arial" panose="020B0604020202020204" pitchFamily="34" charset="0"/>
                          <a:cs typeface="Arial" panose="020B0604020202020204" pitchFamily="34" charset="0"/>
                        </a:rPr>
                        <a:t>$3,216</a:t>
                      </a:r>
                      <a:endParaRPr lang="en-US" sz="180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a:solidFill>
                            <a:schemeClr val="tx1"/>
                          </a:solidFill>
                          <a:effectLst/>
                          <a:latin typeface="Arial" panose="020B0604020202020204" pitchFamily="34" charset="0"/>
                          <a:cs typeface="Arial" panose="020B0604020202020204" pitchFamily="34" charset="0"/>
                        </a:rPr>
                        <a:t>$5,146</a:t>
                      </a:r>
                      <a:endParaRPr lang="en-US" sz="180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tc>
                  <a:txBody>
                    <a:bodyPr/>
                    <a:lstStyle/>
                    <a:p>
                      <a:pPr marL="0" marR="0" fontAlgn="base" hangingPunct="0">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$8,362</a:t>
                      </a:r>
                      <a:endParaRPr lang="en-US" sz="18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tc>
                <a:extLst>
                  <a:ext uri="{0D108BD9-81ED-4DB2-BD59-A6C34878D82A}">
                    <a16:rowId xmlns:a16="http://schemas.microsoft.com/office/drawing/2014/main" val="10004"/>
                  </a:ext>
                </a:extLst>
              </a:tr>
            </a:tbl>
          </a:graphicData>
        </a:graphic>
      </p:graphicFrame>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66700"/>
            <a:ext cx="8229600" cy="1460500"/>
          </a:xfrm>
        </p:spPr>
        <p:txBody>
          <a:bodyPr/>
          <a:lstStyle/>
          <a:p>
            <a:pPr eaLnBrk="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err="1" smtClean="0">
                <a:solidFill>
                  <a:srgbClr val="FFFF00"/>
                </a:solidFill>
                <a:latin typeface="Arial" panose="020B0604020202020204" pitchFamily="34" charset="0"/>
                <a:ea typeface="Helvetica" pitchFamily="2" charset="0"/>
                <a:cs typeface="Arial" panose="020B0604020202020204" pitchFamily="34" charset="0"/>
              </a:rPr>
              <a:t>Costs</a:t>
            </a: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 Categorized by Injury Type</a:t>
            </a:r>
            <a:endParaRPr lang="en-US" sz="2400" dirty="0">
              <a:solidFill>
                <a:srgbClr val="FFFF00"/>
              </a:solidFill>
              <a:latin typeface="Arial" panose="020B0604020202020204" pitchFamily="34" charset="0"/>
              <a:cs typeface="Arial" panose="020B0604020202020204" pitchFamily="34" charset="0"/>
            </a:endParaRPr>
          </a:p>
        </p:txBody>
      </p:sp>
      <p:pic>
        <p:nvPicPr>
          <p:cNvPr id="48141" name="image11.pdf" descr="An image of a doctor listening to his patient's breathing with a stethascope" title="Image of people">
            <a:extLst/>
          </p:cNvPr>
          <p:cNvPicPr>
            <a:picLocks noChangeAspect="1" noChangeArrowheads="1"/>
          </p:cNvPicPr>
          <p:nvPr/>
        </p:nvPicPr>
        <p:blipFill>
          <a:blip r:embed="rId3"/>
          <a:srcRect/>
          <a:stretch>
            <a:fillRect/>
          </a:stretch>
        </p:blipFill>
        <p:spPr bwMode="auto">
          <a:xfrm>
            <a:off x="6642100" y="533400"/>
            <a:ext cx="20923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aphicFrame>
        <p:nvGraphicFramePr>
          <p:cNvPr id="3" name="Table 2" descr="Chart that shows indirect, direct, and total costs for different types of injuries, such as sprain, laceration, and foreign body." title="Blue and grey chart">
            <a:extLst/>
          </p:cNvPr>
          <p:cNvGraphicFramePr>
            <a:graphicFrameLocks noGrp="1"/>
          </p:cNvGraphicFramePr>
          <p:nvPr/>
        </p:nvGraphicFramePr>
        <p:xfrm>
          <a:off x="879475" y="2119313"/>
          <a:ext cx="7854950" cy="3678236"/>
        </p:xfrm>
        <a:graphic>
          <a:graphicData uri="http://schemas.openxmlformats.org/drawingml/2006/table">
            <a:tbl>
              <a:tblPr firstRow="1" firstCol="1" bandRow="1">
                <a:tableStyleId>{CF821DB8-F4EB-4A41-A1BA-3FCAFE7338EE}</a:tableStyleId>
              </a:tblPr>
              <a:tblGrid>
                <a:gridCol w="1963317">
                  <a:extLst>
                    <a:ext uri="{9D8B030D-6E8A-4147-A177-3AD203B41FA5}">
                      <a16:colId xmlns:a16="http://schemas.microsoft.com/office/drawing/2014/main" val="20000"/>
                    </a:ext>
                  </a:extLst>
                </a:gridCol>
                <a:gridCol w="1963317">
                  <a:extLst>
                    <a:ext uri="{9D8B030D-6E8A-4147-A177-3AD203B41FA5}">
                      <a16:colId xmlns:a16="http://schemas.microsoft.com/office/drawing/2014/main" val="20001"/>
                    </a:ext>
                  </a:extLst>
                </a:gridCol>
                <a:gridCol w="1964158">
                  <a:extLst>
                    <a:ext uri="{9D8B030D-6E8A-4147-A177-3AD203B41FA5}">
                      <a16:colId xmlns:a16="http://schemas.microsoft.com/office/drawing/2014/main" val="20002"/>
                    </a:ext>
                  </a:extLst>
                </a:gridCol>
                <a:gridCol w="1964158">
                  <a:extLst>
                    <a:ext uri="{9D8B030D-6E8A-4147-A177-3AD203B41FA5}">
                      <a16:colId xmlns:a16="http://schemas.microsoft.com/office/drawing/2014/main" val="20003"/>
                    </a:ext>
                  </a:extLst>
                </a:gridCol>
              </a:tblGrid>
              <a:tr h="1353881">
                <a:tc>
                  <a:txBody>
                    <a:bodyPr/>
                    <a:lstStyle/>
                    <a:p>
                      <a:pPr marL="0" marR="0" algn="l">
                        <a:spcBef>
                          <a:spcPts val="0"/>
                        </a:spcBef>
                        <a:spcAft>
                          <a:spcPts val="0"/>
                        </a:spcAft>
                      </a:pPr>
                      <a:r>
                        <a:rPr lang="en-US" sz="2400" dirty="0">
                          <a:effectLst/>
                          <a:latin typeface="Arial" panose="020B0604020202020204" pitchFamily="34" charset="0"/>
                          <a:cs typeface="Arial" panose="020B0604020202020204" pitchFamily="34" charset="0"/>
                        </a:rPr>
                        <a:t>Type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Averaged Direct Cost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Indirect Costs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Total Costs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extLst>
                  <a:ext uri="{0D108BD9-81ED-4DB2-BD59-A6C34878D82A}">
                    <a16:rowId xmlns:a16="http://schemas.microsoft.com/office/drawing/2014/main" val="10000"/>
                  </a:ext>
                </a:extLst>
              </a:tr>
              <a:tr h="752693">
                <a:tc>
                  <a:txBody>
                    <a:bodyPr/>
                    <a:lstStyle/>
                    <a:p>
                      <a:pPr marL="0" marR="0" algn="l">
                        <a:spcBef>
                          <a:spcPts val="0"/>
                        </a:spcBef>
                        <a:spcAft>
                          <a:spcPts val="0"/>
                        </a:spcAft>
                      </a:pPr>
                      <a:r>
                        <a:rPr lang="en-US" sz="2400" dirty="0">
                          <a:effectLst/>
                          <a:latin typeface="Arial" panose="020B0604020202020204" pitchFamily="34" charset="0"/>
                          <a:cs typeface="Arial" panose="020B0604020202020204" pitchFamily="34" charset="0"/>
                        </a:rPr>
                        <a:t>Sprain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$4,245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$6,792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$11,037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extLst>
                  <a:ext uri="{0D108BD9-81ED-4DB2-BD59-A6C34878D82A}">
                    <a16:rowId xmlns:a16="http://schemas.microsoft.com/office/drawing/2014/main" val="10001"/>
                  </a:ext>
                </a:extLst>
              </a:tr>
              <a:tr h="752693">
                <a:tc>
                  <a:txBody>
                    <a:bodyPr/>
                    <a:lstStyle/>
                    <a:p>
                      <a:pPr marL="0" marR="0" algn="l">
                        <a:spcBef>
                          <a:spcPts val="0"/>
                        </a:spcBef>
                        <a:spcAft>
                          <a:spcPts val="0"/>
                        </a:spcAft>
                      </a:pPr>
                      <a:r>
                        <a:rPr lang="en-US" sz="2400" dirty="0">
                          <a:effectLst/>
                          <a:latin typeface="Arial" panose="020B0604020202020204" pitchFamily="34" charset="0"/>
                          <a:cs typeface="Arial" panose="020B0604020202020204" pitchFamily="34" charset="0"/>
                        </a:rPr>
                        <a:t>Laceration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$1,101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$4,955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$6,056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extLst>
                  <a:ext uri="{0D108BD9-81ED-4DB2-BD59-A6C34878D82A}">
                    <a16:rowId xmlns:a16="http://schemas.microsoft.com/office/drawing/2014/main" val="10002"/>
                  </a:ext>
                </a:extLst>
              </a:tr>
              <a:tr h="818969">
                <a:tc>
                  <a:txBody>
                    <a:bodyPr/>
                    <a:lstStyle/>
                    <a:p>
                      <a:pPr marL="0" marR="0" algn="l">
                        <a:spcBef>
                          <a:spcPts val="0"/>
                        </a:spcBef>
                        <a:spcAft>
                          <a:spcPts val="0"/>
                        </a:spcAft>
                      </a:pPr>
                      <a:r>
                        <a:rPr lang="en-US" sz="2400" dirty="0">
                          <a:effectLst/>
                          <a:latin typeface="Arial" panose="020B0604020202020204" pitchFamily="34" charset="0"/>
                          <a:cs typeface="Arial" panose="020B0604020202020204" pitchFamily="34" charset="0"/>
                        </a:rPr>
                        <a:t>Foreign Body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$317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$1,427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$1,744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4" marR="68584" marT="0" marB="0"/>
                </a:tc>
                <a:extLst>
                  <a:ext uri="{0D108BD9-81ED-4DB2-BD59-A6C34878D82A}">
                    <a16:rowId xmlns:a16="http://schemas.microsoft.com/office/drawing/2014/main" val="10003"/>
                  </a:ext>
                </a:extLst>
              </a:tr>
            </a:tbl>
          </a:graphicData>
        </a:graphic>
      </p:graphicFrame>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85800" y="292100"/>
            <a:ext cx="8229600" cy="1199593"/>
          </a:xfrm>
        </p:spPr>
        <p:txBody>
          <a:bodyPr/>
          <a:lstStyle/>
          <a:p>
            <a:pPr eaLnBrk="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How to Estimate the Impact of Accidents on Profits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wo boxes that define direct and indirect costs" title="Smart Art graphic that shows a list">
            <a:extLst/>
          </p:cNvPr>
          <p:cNvGraphicFramePr/>
          <p:nvPr>
            <p:extLst>
              <p:ext uri="{D42A27DB-BD31-4B8C-83A1-F6EECF244321}">
                <p14:modId xmlns:p14="http://schemas.microsoft.com/office/powerpoint/2010/main" val="3244313780"/>
              </p:ext>
            </p:extLst>
          </p:nvPr>
        </p:nvGraphicFramePr>
        <p:xfrm>
          <a:off x="685800" y="1557338"/>
          <a:ext cx="7556864" cy="245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descr="Chart that shows how to estimate the cost multipler" title="Grey chart">
            <a:extLst/>
          </p:cNvPr>
          <p:cNvGraphicFramePr>
            <a:graphicFrameLocks noGrp="1"/>
          </p:cNvGraphicFramePr>
          <p:nvPr>
            <p:extLst>
              <p:ext uri="{D42A27DB-BD31-4B8C-83A1-F6EECF244321}">
                <p14:modId xmlns:p14="http://schemas.microsoft.com/office/powerpoint/2010/main" val="1042194622"/>
              </p:ext>
            </p:extLst>
          </p:nvPr>
        </p:nvGraphicFramePr>
        <p:xfrm>
          <a:off x="1708031" y="4013880"/>
          <a:ext cx="5530970" cy="1411495"/>
        </p:xfrm>
        <a:graphic>
          <a:graphicData uri="http://schemas.openxmlformats.org/drawingml/2006/table">
            <a:tbl>
              <a:tblPr firstRow="1" firstCol="1" bandRow="1">
                <a:tableStyleId>{69C7853C-536D-4A76-A0AE-DD22124D55A5}</a:tableStyleId>
              </a:tblPr>
              <a:tblGrid>
                <a:gridCol w="2466933">
                  <a:extLst>
                    <a:ext uri="{9D8B030D-6E8A-4147-A177-3AD203B41FA5}">
                      <a16:colId xmlns:a16="http://schemas.microsoft.com/office/drawing/2014/main" val="20000"/>
                    </a:ext>
                  </a:extLst>
                </a:gridCol>
                <a:gridCol w="3064037">
                  <a:extLst>
                    <a:ext uri="{9D8B030D-6E8A-4147-A177-3AD203B41FA5}">
                      <a16:colId xmlns:a16="http://schemas.microsoft.com/office/drawing/2014/main" val="20001"/>
                    </a:ext>
                  </a:extLst>
                </a:gridCol>
              </a:tblGrid>
              <a:tr h="282299">
                <a:tc>
                  <a:txBody>
                    <a:bodyPr/>
                    <a:lstStyle/>
                    <a:p>
                      <a:pPr marL="0" marR="0">
                        <a:spcBef>
                          <a:spcPts val="0"/>
                        </a:spcBef>
                        <a:spcAft>
                          <a:spcPts val="0"/>
                        </a:spcAft>
                      </a:pPr>
                      <a:r>
                        <a:rPr lang="en-US" sz="1600" dirty="0">
                          <a:solidFill>
                            <a:sysClr val="windowText" lastClr="000000"/>
                          </a:solidFill>
                          <a:effectLst/>
                        </a:rPr>
                        <a:t>If your direct cost is:</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chemeClr val="tx1"/>
                          </a:solidFill>
                          <a:effectLst/>
                        </a:rPr>
                        <a:t>Use this cost multiplier: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2299">
                <a:tc>
                  <a:txBody>
                    <a:bodyPr/>
                    <a:lstStyle/>
                    <a:p>
                      <a:pPr marL="0" marR="0" algn="ctr">
                        <a:spcBef>
                          <a:spcPts val="0"/>
                        </a:spcBef>
                        <a:spcAft>
                          <a:spcPts val="0"/>
                        </a:spcAft>
                      </a:pPr>
                      <a:r>
                        <a:rPr lang="en-US" sz="1600" b="0" dirty="0">
                          <a:effectLst/>
                        </a:rPr>
                        <a:t>$0-$2,999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2299">
                <a:tc>
                  <a:txBody>
                    <a:bodyPr/>
                    <a:lstStyle/>
                    <a:p>
                      <a:pPr marL="0" marR="0" algn="ctr">
                        <a:spcBef>
                          <a:spcPts val="0"/>
                        </a:spcBef>
                        <a:spcAft>
                          <a:spcPts val="0"/>
                        </a:spcAft>
                      </a:pPr>
                      <a:r>
                        <a:rPr lang="en-US" sz="1600" b="0" dirty="0">
                          <a:effectLst/>
                        </a:rPr>
                        <a:t>$3,000-$4,999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2299">
                <a:tc>
                  <a:txBody>
                    <a:bodyPr/>
                    <a:lstStyle/>
                    <a:p>
                      <a:pPr marL="0" marR="0" algn="ctr">
                        <a:spcBef>
                          <a:spcPts val="0"/>
                        </a:spcBef>
                        <a:spcAft>
                          <a:spcPts val="0"/>
                        </a:spcAft>
                      </a:pPr>
                      <a:r>
                        <a:rPr lang="en-US" sz="1600" b="0" dirty="0">
                          <a:effectLst/>
                        </a:rPr>
                        <a:t>$5,000-$9,999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2299">
                <a:tc>
                  <a:txBody>
                    <a:bodyPr/>
                    <a:lstStyle/>
                    <a:p>
                      <a:pPr marL="0" marR="0" algn="ctr">
                        <a:spcBef>
                          <a:spcPts val="0"/>
                        </a:spcBef>
                        <a:spcAft>
                          <a:spcPts val="0"/>
                        </a:spcAft>
                      </a:pPr>
                      <a:r>
                        <a:rPr lang="en-US" sz="1600" b="0" dirty="0">
                          <a:effectLst/>
                        </a:rPr>
                        <a:t>$10,000 or more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2" name="Text Box 1" descr="Example of calculating indirect cost&#10;" title="Grey text box">
            <a:extLst/>
          </p:cNvPr>
          <p:cNvSpPr txBox="1"/>
          <p:nvPr/>
        </p:nvSpPr>
        <p:spPr>
          <a:xfrm>
            <a:off x="2538413" y="5768975"/>
            <a:ext cx="5703887" cy="844550"/>
          </a:xfrm>
          <a:prstGeom prst="rect">
            <a:avLst/>
          </a:prstGeom>
          <a:solidFill>
            <a:schemeClr val="tx2">
              <a:lumMod val="20000"/>
              <a:lumOff val="80000"/>
            </a:schemeClr>
          </a:solidFill>
          <a:ln w="6350">
            <a:solidFill>
              <a:prstClr val="black"/>
            </a:solidFill>
          </a:ln>
        </p:spPr>
        <p:txBody>
          <a:bodyPr/>
          <a:lstStyle/>
          <a:p>
            <a:pPr>
              <a:spcBef>
                <a:spcPts val="0"/>
              </a:spcBef>
              <a:spcAft>
                <a:spcPts val="0"/>
              </a:spcAft>
              <a:defRPr/>
            </a:pPr>
            <a:r>
              <a:rPr lang="en-US" sz="2000" b="1" dirty="0">
                <a:latin typeface="Arial" panose="020B0604020202020204" pitchFamily="34" charset="0"/>
                <a:ea typeface="Calibri" panose="020F0502020204030204" pitchFamily="34" charset="0"/>
                <a:cs typeface="Arial" panose="020B0604020202020204" pitchFamily="34" charset="0"/>
              </a:rPr>
              <a:t>Direct Cost  x  Cost Multiplier =  Indirect Cost</a:t>
            </a:r>
          </a:p>
          <a:p>
            <a:pPr>
              <a:spcBef>
                <a:spcPts val="0"/>
              </a:spcBef>
              <a:spcAft>
                <a:spcPts val="0"/>
              </a:spcAft>
              <a:defRPr/>
            </a:pPr>
            <a:r>
              <a:rPr lang="en-US" altLang="en-US" sz="2000" b="1" dirty="0">
                <a:solidFill>
                  <a:srgbClr val="FF0000"/>
                </a:solidFill>
                <a:latin typeface="Arial" panose="020B0604020202020204" pitchFamily="34" charset="0"/>
                <a:cs typeface="Arial" panose="020B0604020202020204" pitchFamily="34" charset="0"/>
                <a:sym typeface="Arial" panose="020B0604020202020204" pitchFamily="34" charset="0"/>
              </a:rPr>
              <a:t>     4,245       x     1.6                  =   6,792</a:t>
            </a:r>
          </a:p>
          <a:p>
            <a:pPr>
              <a:spcBef>
                <a:spcPts val="0"/>
              </a:spcBef>
              <a:spcAft>
                <a:spcPts val="0"/>
              </a:spcAft>
              <a:defRPr/>
            </a:pPr>
            <a:endParaRPr lang="en-US" b="1"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defRPr/>
            </a:pPr>
            <a:r>
              <a:rPr lang="en-US" b="1" dirty="0">
                <a:latin typeface="Arial" panose="020B0604020202020204" pitchFamily="34" charset="0"/>
                <a:ea typeface="Calibri" panose="020F0502020204030204" pitchFamily="34" charset="0"/>
                <a:cs typeface="Arial" panose="020B0604020202020204" pitchFamily="34" charset="0"/>
              </a:rPr>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a:defRPr/>
            </a:pPr>
            <a:r>
              <a:rPr lang="en-US" sz="3800" kern="1200" dirty="0" smtClean="0">
                <a:solidFill>
                  <a:srgbClr val="FF7031"/>
                </a:solidFill>
                <a:ea typeface="Helvetica" pitchFamily="2" charset="0"/>
                <a:cs typeface="Calibri" panose="020F0502020204030204" pitchFamily="34" charset="0"/>
              </a:rPr>
              <a:t>Costs    </a:t>
            </a:r>
            <a:endParaRPr lang="en-US" dirty="0"/>
          </a:p>
        </p:txBody>
      </p:sp>
      <p:sp>
        <p:nvSpPr>
          <p:cNvPr id="54285" name="Shape 117"/>
          <p:cNvSpPr>
            <a:spLocks noChangeArrowheads="1"/>
          </p:cNvSpPr>
          <p:nvPr/>
        </p:nvSpPr>
        <p:spPr bwMode="auto">
          <a:xfrm>
            <a:off x="412750" y="1095375"/>
            <a:ext cx="1021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panose="020B0604020202020204" pitchFamily="34" charset="0"/>
                <a:cs typeface="Arial" panose="020B0604020202020204" pitchFamily="34" charset="0"/>
                <a:sym typeface="Arial Black" panose="020B0A04020102020204" pitchFamily="34" charset="0"/>
              </a:rPr>
              <a:t>How to Estimate the Impact of Accidents on Profits</a:t>
            </a:r>
          </a:p>
        </p:txBody>
      </p:sp>
      <p:sp>
        <p:nvSpPr>
          <p:cNvPr id="54284" name="TOTAL COST"/>
          <p:cNvSpPr txBox="1">
            <a:spLocks noChangeArrowheads="1"/>
          </p:cNvSpPr>
          <p:nvPr/>
        </p:nvSpPr>
        <p:spPr bwMode="auto">
          <a:xfrm>
            <a:off x="3505200" y="1524000"/>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000" b="1">
                <a:solidFill>
                  <a:schemeClr val="bg1"/>
                </a:solidFill>
                <a:latin typeface="Arial" panose="020B0604020202020204" pitchFamily="34" charset="0"/>
                <a:cs typeface="Arial" panose="020B0604020202020204" pitchFamily="34" charset="0"/>
                <a:sym typeface="Arial" panose="020B0604020202020204" pitchFamily="34" charset="0"/>
              </a:rPr>
              <a:t>TOTAL COST</a:t>
            </a:r>
          </a:p>
        </p:txBody>
      </p:sp>
      <p:graphicFrame>
        <p:nvGraphicFramePr>
          <p:cNvPr id="4" name="Table 3" descr="Example of calculating total cost" title="white text box">
            <a:extLst/>
          </p:cNvPr>
          <p:cNvGraphicFramePr>
            <a:graphicFrameLocks noGrp="1"/>
          </p:cNvGraphicFramePr>
          <p:nvPr>
            <p:extLst>
              <p:ext uri="{D42A27DB-BD31-4B8C-83A1-F6EECF244321}">
                <p14:modId xmlns:p14="http://schemas.microsoft.com/office/powerpoint/2010/main" val="1888702639"/>
              </p:ext>
            </p:extLst>
          </p:nvPr>
        </p:nvGraphicFramePr>
        <p:xfrm>
          <a:off x="1733550" y="1889125"/>
          <a:ext cx="5953125" cy="609600"/>
        </p:xfrm>
        <a:graphic>
          <a:graphicData uri="http://schemas.openxmlformats.org/drawingml/2006/table">
            <a:tbl>
              <a:tblPr firstRow="1" firstCol="1" bandRow="1">
                <a:tableStyleId>{5940675A-B579-460E-94D1-54222C63F5DA}</a:tableStyleId>
              </a:tblPr>
              <a:tblGrid>
                <a:gridCol w="5953125">
                  <a:extLst>
                    <a:ext uri="{9D8B030D-6E8A-4147-A177-3AD203B41FA5}">
                      <a16:colId xmlns:a16="http://schemas.microsoft.com/office/drawing/2014/main" val="20000"/>
                    </a:ext>
                  </a:extLst>
                </a:gridCol>
              </a:tblGrid>
              <a:tr h="0">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Direct Cost + Indirect Cost = Total Cost</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90" marR="68590" marT="0" marB="0">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000" dirty="0">
                          <a:solidFill>
                            <a:srgbClr val="C00000"/>
                          </a:solidFill>
                          <a:effectLst/>
                          <a:latin typeface="Arial" panose="020B0604020202020204" pitchFamily="34" charset="0"/>
                          <a:cs typeface="Arial" panose="020B0604020202020204" pitchFamily="34" charset="0"/>
                        </a:rPr>
                        <a:t>$4,245      + $6,792           =  $11,037</a:t>
                      </a:r>
                      <a:endPar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90" marR="68590" marT="0" marB="0">
                    <a:solidFill>
                      <a:schemeClr val="bg1"/>
                    </a:solidFill>
                  </a:tcPr>
                </a:tc>
                <a:extLst>
                  <a:ext uri="{0D108BD9-81ED-4DB2-BD59-A6C34878D82A}">
                    <a16:rowId xmlns:a16="http://schemas.microsoft.com/office/drawing/2014/main" val="10001"/>
                  </a:ext>
                </a:extLst>
              </a:tr>
            </a:tbl>
          </a:graphicData>
        </a:graphic>
      </p:graphicFrame>
      <p:sp>
        <p:nvSpPr>
          <p:cNvPr id="54275" name="IMPACT ON PROFITABILITY"/>
          <p:cNvSpPr txBox="1">
            <a:spLocks noChangeArrowheads="1"/>
          </p:cNvSpPr>
          <p:nvPr/>
        </p:nvSpPr>
        <p:spPr bwMode="auto">
          <a:xfrm>
            <a:off x="2800350" y="2540000"/>
            <a:ext cx="3541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000" b="1">
                <a:solidFill>
                  <a:srgbClr val="FF7031"/>
                </a:solidFill>
                <a:latin typeface="Arial" panose="020B0604020202020204" pitchFamily="34" charset="0"/>
                <a:cs typeface="Arial" panose="020B0604020202020204" pitchFamily="34" charset="0"/>
                <a:sym typeface="Arial" panose="020B0604020202020204" pitchFamily="34" charset="0"/>
              </a:rPr>
              <a:t>IMPACT ON PROFITABILITY</a:t>
            </a:r>
          </a:p>
        </p:txBody>
      </p:sp>
      <p:graphicFrame>
        <p:nvGraphicFramePr>
          <p:cNvPr id="54274" name="Object 6" descr="Divide total profits by total sales to get profit margin. For example, total profit of $250,000 divided by total sales of $5,000,000 equals a profit margin of .05.    Divide total costs of injury or illness by your profit margin to determine how many slaes must pay for the injury or illness. For example, a $11,037  total cost of injury divided by a .05 profit margin equals $220,740 sales required to pay for injury."/>
          <p:cNvGraphicFramePr>
            <a:graphicFrameLocks noChangeAspect="1"/>
          </p:cNvGraphicFramePr>
          <p:nvPr/>
        </p:nvGraphicFramePr>
        <p:xfrm>
          <a:off x="2346325" y="2940050"/>
          <a:ext cx="6111875" cy="3594100"/>
        </p:xfrm>
        <a:graphic>
          <a:graphicData uri="http://schemas.openxmlformats.org/presentationml/2006/ole">
            <mc:AlternateContent xmlns:mc="http://schemas.openxmlformats.org/markup-compatibility/2006">
              <mc:Choice xmlns:v="urn:schemas-microsoft-com:vml" Requires="v">
                <p:oleObj spid="_x0000_s54296" name="Document" r:id="rId4" imgW="0" imgH="0" progId="Word.Document.12">
                  <p:embed/>
                </p:oleObj>
              </mc:Choice>
              <mc:Fallback>
                <p:oleObj name="Document" r:id="rId4" imgW="0" imgH="0" progId="Word.Document.12">
                  <p:embed/>
                  <p:pic>
                    <p:nvPicPr>
                      <p:cNvPr id="0" name="Object 6" descr="Divide total profits by total sales to get profit margin. For example, total profit of $250,000 divided by total sales of $5,000,000 equals a profit margin of .05.    Divide total costs of injury or illness by your profit margin to determine how many slaes must pay for the injury or illness. For example, a $11,037  total cost of injury divided by a .05 profit margin equals $220,740 sales required to pay for inju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325" y="2940050"/>
                        <a:ext cx="6111875" cy="359410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03200"/>
            <a:ext cx="8229600" cy="1397000"/>
          </a:xfrm>
        </p:spPr>
        <p:txBody>
          <a:bodyPr/>
          <a:lstStyle/>
          <a:p>
            <a:pPr eaLnBrk="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Sales Required to Pay for an Accident</a:t>
            </a:r>
            <a:endParaRPr lang="en-US" sz="2400" dirty="0">
              <a:solidFill>
                <a:srgbClr val="FFFF00"/>
              </a:solidFill>
              <a:latin typeface="Arial" panose="020B0604020202020204" pitchFamily="34" charset="0"/>
              <a:cs typeface="Arial" panose="020B0604020202020204" pitchFamily="34" charset="0"/>
            </a:endParaRPr>
          </a:p>
        </p:txBody>
      </p:sp>
      <p:pic>
        <p:nvPicPr>
          <p:cNvPr id="54274" name="image16.pdf" descr="Image of a stack of dollar bills" title="Money image">
            <a:extLst/>
          </p:cNvPr>
          <p:cNvPicPr>
            <a:picLocks noChangeAspect="1" noChangeArrowheads="1"/>
          </p:cNvPicPr>
          <p:nvPr/>
        </p:nvPicPr>
        <p:blipFill>
          <a:blip r:embed="rId3"/>
          <a:srcRect/>
          <a:stretch>
            <a:fillRect/>
          </a:stretch>
        </p:blipFill>
        <p:spPr bwMode="auto">
          <a:xfrm>
            <a:off x="88900" y="1751013"/>
            <a:ext cx="20494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TextBox 2" descr="If your company profit is: &#10;" title="white text box">
            <a:extLst/>
          </p:cNvPr>
          <p:cNvSpPr txBox="1"/>
          <p:nvPr/>
        </p:nvSpPr>
        <p:spPr>
          <a:xfrm>
            <a:off x="2663687" y="1752600"/>
            <a:ext cx="5794513" cy="64632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a:spcBef>
                <a:spcPts val="0"/>
              </a:spcBef>
              <a:spcAft>
                <a:spcPts val="0"/>
              </a:spcAft>
              <a:defRPr/>
            </a:pPr>
            <a:r>
              <a:rPr lang="en-US" sz="3600" b="1" dirty="0">
                <a:latin typeface="Arial" panose="020B0604020202020204" pitchFamily="34" charset="0"/>
                <a:ea typeface="+mj-ea"/>
                <a:cs typeface="Arial" panose="020B0604020202020204" pitchFamily="34" charset="0"/>
                <a:sym typeface="Calibri"/>
              </a:rPr>
              <a:t>If your company profit is: </a:t>
            </a:r>
          </a:p>
        </p:txBody>
      </p:sp>
      <p:graphicFrame>
        <p:nvGraphicFramePr>
          <p:cNvPr id="4" name="Table 3" descr="Chart of accident costs&#10;" title="Grey chart">
            <a:extLst/>
          </p:cNvPr>
          <p:cNvGraphicFramePr>
            <a:graphicFrameLocks noGrp="1"/>
          </p:cNvGraphicFramePr>
          <p:nvPr/>
        </p:nvGraphicFramePr>
        <p:xfrm>
          <a:off x="1112838" y="2628900"/>
          <a:ext cx="7573960" cy="3375024"/>
        </p:xfrm>
        <a:graphic>
          <a:graphicData uri="http://schemas.openxmlformats.org/drawingml/2006/table">
            <a:tbl>
              <a:tblPr firstRow="1" firstCol="1" bandRow="1">
                <a:tableStyleId>{C7B018BB-80A7-4F77-B60F-C8B233D01FF8}</a:tableStyleId>
              </a:tblPr>
              <a:tblGrid>
                <a:gridCol w="1262056">
                  <a:extLst>
                    <a:ext uri="{9D8B030D-6E8A-4147-A177-3AD203B41FA5}">
                      <a16:colId xmlns:a16="http://schemas.microsoft.com/office/drawing/2014/main" val="20000"/>
                    </a:ext>
                  </a:extLst>
                </a:gridCol>
                <a:gridCol w="1262056">
                  <a:extLst>
                    <a:ext uri="{9D8B030D-6E8A-4147-A177-3AD203B41FA5}">
                      <a16:colId xmlns:a16="http://schemas.microsoft.com/office/drawing/2014/main" val="20001"/>
                    </a:ext>
                  </a:extLst>
                </a:gridCol>
                <a:gridCol w="1262056">
                  <a:extLst>
                    <a:ext uri="{9D8B030D-6E8A-4147-A177-3AD203B41FA5}">
                      <a16:colId xmlns:a16="http://schemas.microsoft.com/office/drawing/2014/main" val="20002"/>
                    </a:ext>
                  </a:extLst>
                </a:gridCol>
                <a:gridCol w="1262056">
                  <a:extLst>
                    <a:ext uri="{9D8B030D-6E8A-4147-A177-3AD203B41FA5}">
                      <a16:colId xmlns:a16="http://schemas.microsoft.com/office/drawing/2014/main" val="20003"/>
                    </a:ext>
                  </a:extLst>
                </a:gridCol>
                <a:gridCol w="1262868">
                  <a:extLst>
                    <a:ext uri="{9D8B030D-6E8A-4147-A177-3AD203B41FA5}">
                      <a16:colId xmlns:a16="http://schemas.microsoft.com/office/drawing/2014/main" val="20004"/>
                    </a:ext>
                  </a:extLst>
                </a:gridCol>
                <a:gridCol w="1262868">
                  <a:extLst>
                    <a:ext uri="{9D8B030D-6E8A-4147-A177-3AD203B41FA5}">
                      <a16:colId xmlns:a16="http://schemas.microsoft.com/office/drawing/2014/main" val="20005"/>
                    </a:ext>
                  </a:extLst>
                </a:gridCol>
              </a:tblGrid>
              <a:tr h="948687">
                <a:tc>
                  <a:txBody>
                    <a:bodyPr/>
                    <a:lstStyle/>
                    <a:p>
                      <a:pPr marL="0" marR="0" algn="l">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Accident Costs</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2%</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3%</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4%</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5%</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extLst>
                  <a:ext uri="{0D108BD9-81ED-4DB2-BD59-A6C34878D82A}">
                    <a16:rowId xmlns:a16="http://schemas.microsoft.com/office/drawing/2014/main" val="10000"/>
                  </a:ext>
                </a:extLst>
              </a:tr>
              <a:tr h="474343">
                <a:tc>
                  <a:txBody>
                    <a:bodyPr/>
                    <a:lstStyle/>
                    <a:p>
                      <a:pPr marL="0" marR="0" algn="l">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$50,000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$33,000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$25,000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$20,000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extLst>
                  <a:ext uri="{0D108BD9-81ED-4DB2-BD59-A6C34878D82A}">
                    <a16:rowId xmlns:a16="http://schemas.microsoft.com/office/drawing/2014/main" val="10001"/>
                  </a:ext>
                </a:extLst>
              </a:tr>
              <a:tr h="474343">
                <a:tc>
                  <a:txBody>
                    <a:bodyPr/>
                    <a:lstStyle/>
                    <a:p>
                      <a:pPr marL="0" marR="0" algn="l">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$500,000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$250,000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$167,000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$125,000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extLst>
                  <a:ext uri="{0D108BD9-81ED-4DB2-BD59-A6C34878D82A}">
                    <a16:rowId xmlns:a16="http://schemas.microsoft.com/office/drawing/2014/main" val="10002"/>
                  </a:ext>
                </a:extLst>
              </a:tr>
              <a:tr h="474343">
                <a:tc>
                  <a:txBody>
                    <a:bodyPr/>
                    <a:lstStyle/>
                    <a:p>
                      <a:pPr marL="0" marR="0" algn="l">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$1,000,000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$500,000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$333,000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$250,000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$200,000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extLst>
                  <a:ext uri="{0D108BD9-81ED-4DB2-BD59-A6C34878D82A}">
                    <a16:rowId xmlns:a16="http://schemas.microsoft.com/office/drawing/2014/main" val="10003"/>
                  </a:ext>
                </a:extLst>
              </a:tr>
              <a:tr h="474343">
                <a:tc>
                  <a:txBody>
                    <a:bodyPr/>
                    <a:lstStyle/>
                    <a:p>
                      <a:pPr marL="0" marR="0" algn="l">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$2,500,000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$1,250,000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$833,000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$625,000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$500,000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extLst>
                  <a:ext uri="{0D108BD9-81ED-4DB2-BD59-A6C34878D82A}">
                    <a16:rowId xmlns:a16="http://schemas.microsoft.com/office/drawing/2014/main" val="10004"/>
                  </a:ext>
                </a:extLst>
              </a:tr>
              <a:tr h="528965">
                <a:tc>
                  <a:txBody>
                    <a:bodyPr/>
                    <a:lstStyle/>
                    <a:p>
                      <a:pPr marL="0" marR="0" algn="l">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nchor="ctr"/>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$10,000,000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$5,000,000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$3,333,000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$2,500,000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$2,000,000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tc>
                <a:extLst>
                  <a:ext uri="{0D108BD9-81ED-4DB2-BD59-A6C34878D82A}">
                    <a16:rowId xmlns:a16="http://schemas.microsoft.com/office/drawing/2014/main" val="10005"/>
                  </a:ext>
                </a:extLst>
              </a:tr>
            </a:tbl>
          </a:graphicData>
        </a:graphic>
      </p:graphicFrame>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355600"/>
            <a:ext cx="8229600" cy="1244600"/>
          </a:xfrm>
        </p:spPr>
        <p:txBody>
          <a:bodyPr/>
          <a:lstStyle/>
          <a:p>
            <a:pPr eaLnBrk="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Sales Impact of Selected Injuries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Table 2" descr="Chart that breaks down indirect, direct, total cost and the sales needed to cover the costs associated with an sprain, laceration, or foreign body injury." title="Green chart">
            <a:extLst/>
          </p:cNvPr>
          <p:cNvGraphicFramePr>
            <a:graphicFrameLocks noGrp="1"/>
          </p:cNvGraphicFramePr>
          <p:nvPr/>
        </p:nvGraphicFramePr>
        <p:xfrm>
          <a:off x="412750" y="2238375"/>
          <a:ext cx="8045452" cy="3679826"/>
        </p:xfrm>
        <a:graphic>
          <a:graphicData uri="http://schemas.openxmlformats.org/drawingml/2006/table">
            <a:tbl>
              <a:tblPr firstRow="1" firstCol="1" bandRow="1">
                <a:tableStyleId>{EEE7283C-3CF3-47DC-8721-378D4A62B228}</a:tableStyleId>
              </a:tblPr>
              <a:tblGrid>
                <a:gridCol w="1637486">
                  <a:extLst>
                    <a:ext uri="{9D8B030D-6E8A-4147-A177-3AD203B41FA5}">
                      <a16:colId xmlns:a16="http://schemas.microsoft.com/office/drawing/2014/main" val="20000"/>
                    </a:ext>
                  </a:extLst>
                </a:gridCol>
                <a:gridCol w="1674487">
                  <a:extLst>
                    <a:ext uri="{9D8B030D-6E8A-4147-A177-3AD203B41FA5}">
                      <a16:colId xmlns:a16="http://schemas.microsoft.com/office/drawing/2014/main" val="20001"/>
                    </a:ext>
                  </a:extLst>
                </a:gridCol>
                <a:gridCol w="1663300">
                  <a:extLst>
                    <a:ext uri="{9D8B030D-6E8A-4147-A177-3AD203B41FA5}">
                      <a16:colId xmlns:a16="http://schemas.microsoft.com/office/drawing/2014/main" val="20002"/>
                    </a:ext>
                  </a:extLst>
                </a:gridCol>
                <a:gridCol w="1597043">
                  <a:extLst>
                    <a:ext uri="{9D8B030D-6E8A-4147-A177-3AD203B41FA5}">
                      <a16:colId xmlns:a16="http://schemas.microsoft.com/office/drawing/2014/main" val="20003"/>
                    </a:ext>
                  </a:extLst>
                </a:gridCol>
                <a:gridCol w="1473136">
                  <a:extLst>
                    <a:ext uri="{9D8B030D-6E8A-4147-A177-3AD203B41FA5}">
                      <a16:colId xmlns:a16="http://schemas.microsoft.com/office/drawing/2014/main" val="20004"/>
                    </a:ext>
                  </a:extLst>
                </a:gridCol>
              </a:tblGrid>
              <a:tr h="1839911">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Injury/ Illness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Average Direct Cost</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Indirect Cost</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Total Cost</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Sales Needed (5% profit)</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613305">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Sprain</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$4,245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$6,792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solidFill>
                            <a:schemeClr val="tx1"/>
                          </a:solidFill>
                          <a:effectLst/>
                          <a:latin typeface="Arial" panose="020B0604020202020204" pitchFamily="34" charset="0"/>
                          <a:cs typeface="Arial" panose="020B0604020202020204" pitchFamily="34" charset="0"/>
                        </a:rPr>
                        <a:t>$11,037</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b="1" dirty="0">
                          <a:solidFill>
                            <a:srgbClr val="C00000"/>
                          </a:solidFill>
                          <a:effectLst/>
                          <a:latin typeface="Arial" panose="020B0604020202020204" pitchFamily="34" charset="0"/>
                          <a:cs typeface="Arial" panose="020B0604020202020204" pitchFamily="34" charset="0"/>
                        </a:rPr>
                        <a:t>$220,740</a:t>
                      </a: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13305">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Laceration</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solidFill>
                            <a:schemeClr val="tx1"/>
                          </a:solidFill>
                          <a:effectLst/>
                          <a:latin typeface="Arial" panose="020B0604020202020204" pitchFamily="34" charset="0"/>
                          <a:cs typeface="Arial" panose="020B0604020202020204" pitchFamily="34" charset="0"/>
                        </a:rPr>
                        <a:t>$1,101</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$4,955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$6,056</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b="1" dirty="0">
                          <a:solidFill>
                            <a:srgbClr val="C00000"/>
                          </a:solidFill>
                          <a:effectLst/>
                          <a:latin typeface="Arial" panose="020B0604020202020204" pitchFamily="34" charset="0"/>
                          <a:cs typeface="Arial" panose="020B0604020202020204" pitchFamily="34" charset="0"/>
                        </a:rPr>
                        <a:t>$121,120</a:t>
                      </a: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613305">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Foreign Body</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solidFill>
                            <a:schemeClr val="tx1"/>
                          </a:solidFill>
                          <a:effectLst/>
                          <a:latin typeface="Arial" panose="020B0604020202020204" pitchFamily="34" charset="0"/>
                          <a:cs typeface="Arial" panose="020B0604020202020204" pitchFamily="34" charset="0"/>
                        </a:rPr>
                        <a:t>$317</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solidFill>
                            <a:schemeClr val="tx1"/>
                          </a:solidFill>
                          <a:effectLst/>
                          <a:latin typeface="Arial" panose="020B0604020202020204" pitchFamily="34" charset="0"/>
                          <a:cs typeface="Arial" panose="020B0604020202020204" pitchFamily="34" charset="0"/>
                        </a:rPr>
                        <a:t>$1,427</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$1,744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b="1" dirty="0">
                          <a:solidFill>
                            <a:srgbClr val="C00000"/>
                          </a:solidFill>
                          <a:effectLst/>
                          <a:latin typeface="Arial" panose="020B0604020202020204" pitchFamily="34" charset="0"/>
                          <a:cs typeface="Arial" panose="020B0604020202020204" pitchFamily="34" charset="0"/>
                        </a:rPr>
                        <a:t>$34,880</a:t>
                      </a: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Costs  </a:t>
            </a:r>
            <a:r>
              <a:rPr lang="en-US" dirty="0" smtClean="0"/>
              <a:t> </a:t>
            </a:r>
            <a:endParaRPr lang="en-US" dirty="0"/>
          </a:p>
        </p:txBody>
      </p:sp>
      <p:sp>
        <p:nvSpPr>
          <p:cNvPr id="60419"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Penalties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9" name="TextBox 8">
            <a:extLst/>
          </p:cNvPr>
          <p:cNvSpPr txBox="1"/>
          <p:nvPr/>
        </p:nvSpPr>
        <p:spPr>
          <a:xfrm>
            <a:off x="581429" y="1698606"/>
            <a:ext cx="8138757"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lvl="4" defTabSz="457200" eaLnBrk="1" fontAlgn="auto">
              <a:spcBef>
                <a:spcPts val="0"/>
              </a:spcBef>
              <a:spcAft>
                <a:spcPts val="0"/>
              </a:spcAft>
              <a:tabLst>
                <a:tab pos="139700" algn="l"/>
                <a:tab pos="508000" algn="l"/>
              </a:tabLst>
              <a:defRPr sz="1900">
                <a:solidFill>
                  <a:srgbClr val="FFFFFF"/>
                </a:solidFill>
                <a:uFill>
                  <a:solidFill>
                    <a:srgbClr val="000000"/>
                  </a:solidFill>
                </a:uFill>
                <a:latin typeface="Arial"/>
                <a:ea typeface="Arial"/>
                <a:cs typeface="Arial"/>
                <a:sym typeface="Arial"/>
              </a:defRPr>
            </a:pPr>
            <a:r>
              <a:rPr lang="en-US" sz="2600" b="1" kern="0" dirty="0">
                <a:solidFill>
                  <a:schemeClr val="bg1"/>
                </a:solidFill>
                <a:uFill>
                  <a:solidFill>
                    <a:srgbClr val="000000"/>
                  </a:solidFill>
                </a:uFill>
                <a:latin typeface="Arial"/>
                <a:ea typeface="Arial"/>
                <a:cs typeface="Arial"/>
                <a:sym typeface="Arial"/>
              </a:rPr>
              <a:t>OSHA </a:t>
            </a:r>
            <a:r>
              <a:rPr lang="en-US" sz="2600" b="1" kern="0" dirty="0" smtClean="0">
                <a:solidFill>
                  <a:schemeClr val="bg1"/>
                </a:solidFill>
                <a:uFill>
                  <a:solidFill>
                    <a:srgbClr val="000000"/>
                  </a:solidFill>
                </a:uFill>
                <a:latin typeface="Arial"/>
                <a:ea typeface="Arial"/>
                <a:cs typeface="Arial"/>
                <a:sym typeface="Arial"/>
              </a:rPr>
              <a:t>penalties</a:t>
            </a:r>
            <a:endParaRPr lang="en-US" sz="2600" b="1" kern="0" dirty="0">
              <a:solidFill>
                <a:schemeClr val="bg1"/>
              </a:solidFill>
              <a:uFill>
                <a:solidFill>
                  <a:srgbClr val="000000"/>
                </a:solidFill>
              </a:uFill>
              <a:latin typeface="Arial"/>
              <a:ea typeface="Arial"/>
              <a:cs typeface="Arial"/>
              <a:sym typeface="Arial"/>
            </a:endParaRPr>
          </a:p>
        </p:txBody>
      </p:sp>
      <p:graphicFrame>
        <p:nvGraphicFramePr>
          <p:cNvPr id="2" name="Diagram 1" descr="An orange and grey arrow that are pointing at each other" title="Smart Art graphic that shows a relationship">
            <a:extLst/>
          </p:cNvPr>
          <p:cNvGraphicFramePr/>
          <p:nvPr>
            <p:extLst>
              <p:ext uri="{D42A27DB-BD31-4B8C-83A1-F6EECF244321}">
                <p14:modId xmlns:p14="http://schemas.microsoft.com/office/powerpoint/2010/main" val="4230166335"/>
              </p:ext>
            </p:extLst>
          </p:nvPr>
        </p:nvGraphicFramePr>
        <p:xfrm>
          <a:off x="122171" y="2289452"/>
          <a:ext cx="8767186" cy="368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Costs    </a:t>
            </a:r>
            <a:r>
              <a:rPr lang="en-US" dirty="0" smtClean="0"/>
              <a:t> </a:t>
            </a:r>
            <a:endParaRPr lang="en-US" dirty="0"/>
          </a:p>
        </p:txBody>
      </p:sp>
      <p:sp>
        <p:nvSpPr>
          <p:cNvPr id="62467"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Penalties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graphicFrame>
        <p:nvGraphicFramePr>
          <p:cNvPr id="2" name="Diagram 1" descr="A orange and grey box" title="Smart Art graphic that shows two lists">
            <a:extLst/>
          </p:cNvPr>
          <p:cNvGraphicFramePr/>
          <p:nvPr>
            <p:extLst>
              <p:ext uri="{D42A27DB-BD31-4B8C-83A1-F6EECF244321}">
                <p14:modId xmlns:p14="http://schemas.microsoft.com/office/powerpoint/2010/main" val="194156317"/>
              </p:ext>
            </p:extLst>
          </p:nvPr>
        </p:nvGraphicFramePr>
        <p:xfrm>
          <a:off x="413115" y="1869964"/>
          <a:ext cx="8336195" cy="371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41300"/>
            <a:ext cx="8229600" cy="1358900"/>
          </a:xfrm>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Costs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Table 2016 Top 10 Focus Four Violations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Table 1" descr="A chart of the Top 10 Focus Four violations in 2016" title="Green chart">
            <a:extLst/>
          </p:cNvPr>
          <p:cNvGraphicFramePr>
            <a:graphicFrameLocks noGrp="1"/>
          </p:cNvGraphicFramePr>
          <p:nvPr/>
        </p:nvGraphicFramePr>
        <p:xfrm>
          <a:off x="434975" y="1619250"/>
          <a:ext cx="8077200" cy="4377125"/>
        </p:xfrm>
        <a:graphic>
          <a:graphicData uri="http://schemas.openxmlformats.org/drawingml/2006/table">
            <a:tbl>
              <a:tblPr firstRow="1" bandRow="1">
                <a:tableStyleId>{EEE7283C-3CF3-47DC-8721-378D4A62B228}</a:tableStyleId>
              </a:tblPr>
              <a:tblGrid>
                <a:gridCol w="1634014">
                  <a:extLst>
                    <a:ext uri="{9D8B030D-6E8A-4147-A177-3AD203B41FA5}">
                      <a16:colId xmlns:a16="http://schemas.microsoft.com/office/drawing/2014/main" val="20000"/>
                    </a:ext>
                  </a:extLst>
                </a:gridCol>
                <a:gridCol w="1482292">
                  <a:extLst>
                    <a:ext uri="{9D8B030D-6E8A-4147-A177-3AD203B41FA5}">
                      <a16:colId xmlns:a16="http://schemas.microsoft.com/office/drawing/2014/main" val="20001"/>
                    </a:ext>
                  </a:extLst>
                </a:gridCol>
                <a:gridCol w="1882906">
                  <a:extLst>
                    <a:ext uri="{9D8B030D-6E8A-4147-A177-3AD203B41FA5}">
                      <a16:colId xmlns:a16="http://schemas.microsoft.com/office/drawing/2014/main" val="20002"/>
                    </a:ext>
                  </a:extLst>
                </a:gridCol>
                <a:gridCol w="3077988">
                  <a:extLst>
                    <a:ext uri="{9D8B030D-6E8A-4147-A177-3AD203B41FA5}">
                      <a16:colId xmlns:a16="http://schemas.microsoft.com/office/drawing/2014/main" val="20003"/>
                    </a:ext>
                  </a:extLst>
                </a:gridCol>
              </a:tblGrid>
              <a:tr h="679999">
                <a:tc>
                  <a:txBody>
                    <a:bodyPr/>
                    <a:lstStyle/>
                    <a:p>
                      <a:pPr marL="0" marR="0" algn="l">
                        <a:spcBef>
                          <a:spcPts val="0"/>
                        </a:spcBef>
                        <a:spcAft>
                          <a:spcPts val="0"/>
                        </a:spcAft>
                      </a:pPr>
                      <a:r>
                        <a:rPr lang="en-US" sz="2200" dirty="0">
                          <a:solidFill>
                            <a:schemeClr val="tx1"/>
                          </a:solidFill>
                          <a:effectLst/>
                        </a:rPr>
                        <a:t>Subpart</a:t>
                      </a:r>
                      <a:endParaRPr lang="en-US" sz="22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200" dirty="0">
                          <a:solidFill>
                            <a:schemeClr val="tx1"/>
                          </a:solidFill>
                          <a:effectLst/>
                        </a:rPr>
                        <a:t>Citations</a:t>
                      </a:r>
                      <a:endParaRPr lang="en-US" sz="22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200" dirty="0">
                          <a:solidFill>
                            <a:schemeClr val="tx1"/>
                          </a:solidFill>
                          <a:effectLst/>
                        </a:rPr>
                        <a:t>Total Dollar Value</a:t>
                      </a:r>
                      <a:endParaRPr lang="en-US" sz="22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200" dirty="0">
                          <a:solidFill>
                            <a:schemeClr val="tx1"/>
                          </a:solidFill>
                          <a:effectLst/>
                        </a:rPr>
                        <a:t>Description</a:t>
                      </a:r>
                      <a:endParaRPr lang="en-US" sz="22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0"/>
                  </a:ext>
                </a:extLst>
              </a:tr>
              <a:tr h="326405">
                <a:tc>
                  <a:txBody>
                    <a:bodyPr/>
                    <a:lstStyle/>
                    <a:p>
                      <a:pPr marL="0" marR="0" algn="l">
                        <a:spcBef>
                          <a:spcPts val="0"/>
                        </a:spcBef>
                        <a:spcAft>
                          <a:spcPts val="0"/>
                        </a:spcAft>
                        <a:tabLst>
                          <a:tab pos="139700" algn="l"/>
                          <a:tab pos="514350" algn="l"/>
                        </a:tabLst>
                      </a:pPr>
                      <a:r>
                        <a:rPr lang="en-US" sz="2000" dirty="0">
                          <a:effectLst/>
                        </a:rPr>
                        <a:t>1926.501</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5,931</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a:effectLst/>
                        </a:rPr>
                        <a:t> $21,827,517</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Fall protection</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1"/>
                  </a:ext>
                </a:extLst>
              </a:tr>
              <a:tr h="314284">
                <a:tc>
                  <a:txBody>
                    <a:bodyPr/>
                    <a:lstStyle/>
                    <a:p>
                      <a:pPr marL="0" marR="0" algn="l">
                        <a:spcBef>
                          <a:spcPts val="0"/>
                        </a:spcBef>
                        <a:spcAft>
                          <a:spcPts val="0"/>
                        </a:spcAft>
                      </a:pPr>
                      <a:r>
                        <a:rPr lang="en-US" sz="2000" dirty="0">
                          <a:effectLst/>
                        </a:rPr>
                        <a:t>1910.1200</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4,434</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a:effectLst/>
                        </a:rPr>
                        <a:t> $3,147,939</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Hazard communication</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2"/>
                  </a:ext>
                </a:extLst>
              </a:tr>
              <a:tr h="314284">
                <a:tc>
                  <a:txBody>
                    <a:bodyPr/>
                    <a:lstStyle/>
                    <a:p>
                      <a:pPr marL="0" marR="0" algn="l">
                        <a:spcBef>
                          <a:spcPts val="0"/>
                        </a:spcBef>
                        <a:spcAft>
                          <a:spcPts val="0"/>
                        </a:spcAft>
                      </a:pPr>
                      <a:r>
                        <a:rPr lang="en-US" sz="2000" dirty="0">
                          <a:effectLst/>
                        </a:rPr>
                        <a:t>1926.451</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is-IS" sz="2000" dirty="0">
                          <a:effectLst/>
                        </a:rPr>
                        <a:t>3,219</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 $6,719,715</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Scaffolds</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3"/>
                  </a:ext>
                </a:extLst>
              </a:tr>
              <a:tr h="314284">
                <a:tc>
                  <a:txBody>
                    <a:bodyPr/>
                    <a:lstStyle/>
                    <a:p>
                      <a:pPr marL="0" marR="0" algn="l">
                        <a:spcBef>
                          <a:spcPts val="0"/>
                        </a:spcBef>
                        <a:spcAft>
                          <a:spcPts val="0"/>
                        </a:spcAft>
                      </a:pPr>
                      <a:r>
                        <a:rPr lang="en-US" sz="2000" dirty="0">
                          <a:effectLst/>
                        </a:rPr>
                        <a:t>1910.134</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fi-FI" sz="2000">
                          <a:effectLst/>
                        </a:rPr>
                        <a:t>2,765</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 $2,016,458</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Respiratory protection</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4"/>
                  </a:ext>
                </a:extLst>
              </a:tr>
              <a:tr h="539179">
                <a:tc>
                  <a:txBody>
                    <a:bodyPr/>
                    <a:lstStyle/>
                    <a:p>
                      <a:pPr marL="0" marR="0" algn="l">
                        <a:spcBef>
                          <a:spcPts val="0"/>
                        </a:spcBef>
                        <a:spcAft>
                          <a:spcPts val="0"/>
                        </a:spcAft>
                      </a:pPr>
                      <a:r>
                        <a:rPr lang="en-US" sz="2000" dirty="0">
                          <a:effectLst/>
                        </a:rPr>
                        <a:t>1910.147</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cs-CZ" sz="2000" dirty="0">
                          <a:effectLst/>
                        </a:rPr>
                        <a:t>2,694</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 $11,297,922</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Lockout/ </a:t>
                      </a:r>
                      <a:r>
                        <a:rPr lang="en-US" sz="2000" dirty="0" err="1">
                          <a:effectLst/>
                        </a:rPr>
                        <a:t>tagout</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5"/>
                  </a:ext>
                </a:extLst>
              </a:tr>
              <a:tr h="314284">
                <a:tc>
                  <a:txBody>
                    <a:bodyPr/>
                    <a:lstStyle/>
                    <a:p>
                      <a:pPr marL="0" marR="0" algn="l">
                        <a:spcBef>
                          <a:spcPts val="0"/>
                        </a:spcBef>
                        <a:spcAft>
                          <a:spcPts val="0"/>
                        </a:spcAft>
                      </a:pPr>
                      <a:r>
                        <a:rPr lang="en-US" sz="2000">
                          <a:effectLst/>
                        </a:rPr>
                        <a:t>1910.178</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cs-CZ" sz="2000">
                          <a:effectLst/>
                        </a:rPr>
                        <a:t>2,294</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 $4,208,870</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Powered industrial trucks</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6"/>
                  </a:ext>
                </a:extLst>
              </a:tr>
              <a:tr h="314284">
                <a:tc>
                  <a:txBody>
                    <a:bodyPr/>
                    <a:lstStyle/>
                    <a:p>
                      <a:pPr marL="0" marR="0" algn="l">
                        <a:spcBef>
                          <a:spcPts val="0"/>
                        </a:spcBef>
                        <a:spcAft>
                          <a:spcPts val="0"/>
                        </a:spcAft>
                      </a:pPr>
                      <a:r>
                        <a:rPr lang="en-US" sz="2000" dirty="0">
                          <a:effectLst/>
                        </a:rPr>
                        <a:t>1926.1053</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fi-FI" sz="2000" dirty="0">
                          <a:effectLst/>
                        </a:rPr>
                        <a:t>2,199</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a:effectLst/>
                        </a:rPr>
                        <a:t> $3,922,801</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Ladders</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7"/>
                  </a:ext>
                </a:extLst>
              </a:tr>
              <a:tr h="326405">
                <a:tc>
                  <a:txBody>
                    <a:bodyPr/>
                    <a:lstStyle/>
                    <a:p>
                      <a:pPr marL="0" marR="0" algn="l">
                        <a:spcBef>
                          <a:spcPts val="0"/>
                        </a:spcBef>
                        <a:spcAft>
                          <a:spcPts val="0"/>
                        </a:spcAft>
                      </a:pPr>
                      <a:r>
                        <a:rPr lang="en-US" sz="2000" dirty="0">
                          <a:effectLst/>
                        </a:rPr>
                        <a:t>1910.305</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fi-FI" sz="2000">
                          <a:effectLst/>
                        </a:rPr>
                        <a:t>1,951</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 $7,672,792</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Machine guarding</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8"/>
                  </a:ext>
                </a:extLst>
              </a:tr>
              <a:tr h="314284">
                <a:tc>
                  <a:txBody>
                    <a:bodyPr/>
                    <a:lstStyle/>
                    <a:p>
                      <a:pPr marL="0" marR="0" algn="l">
                        <a:spcBef>
                          <a:spcPts val="0"/>
                        </a:spcBef>
                        <a:spcAft>
                          <a:spcPts val="0"/>
                        </a:spcAft>
                      </a:pPr>
                      <a:r>
                        <a:rPr lang="en-US" sz="2000" dirty="0">
                          <a:effectLst/>
                        </a:rPr>
                        <a:t>1910.212</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fi-FI" sz="2000" dirty="0">
                          <a:effectLst/>
                        </a:rPr>
                        <a:t>1,516</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tabLst>
                          <a:tab pos="139700" algn="l"/>
                          <a:tab pos="514350" algn="l"/>
                        </a:tabLst>
                      </a:pPr>
                      <a:r>
                        <a:rPr lang="en-US" sz="2000" dirty="0">
                          <a:effectLst/>
                        </a:rPr>
                        <a:t>$1,939,769</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tabLst>
                          <a:tab pos="139700" algn="l"/>
                          <a:tab pos="514350" algn="l"/>
                        </a:tabLst>
                      </a:pPr>
                      <a:r>
                        <a:rPr lang="en-US" sz="2000" dirty="0">
                          <a:effectLst/>
                        </a:rPr>
                        <a:t>Electrical, Wiring Methods</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09"/>
                  </a:ext>
                </a:extLst>
              </a:tr>
              <a:tr h="619046">
                <a:tc>
                  <a:txBody>
                    <a:bodyPr/>
                    <a:lstStyle/>
                    <a:p>
                      <a:pPr marL="0" marR="0" algn="l">
                        <a:spcBef>
                          <a:spcPts val="0"/>
                        </a:spcBef>
                        <a:spcAft>
                          <a:spcPts val="0"/>
                        </a:spcAft>
                      </a:pPr>
                      <a:r>
                        <a:rPr lang="en-US" sz="2000" dirty="0">
                          <a:effectLst/>
                        </a:rPr>
                        <a:t>1910.303</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fi-FI" sz="2000">
                          <a:effectLst/>
                        </a:rPr>
                        <a:t>1,337</a:t>
                      </a:r>
                      <a:endParaRPr lang="en-US" sz="2000">
                        <a:solidFill>
                          <a:schemeClr val="tx1"/>
                        </a:solidFill>
                        <a:effectLst/>
                        <a:latin typeface="Arial" charset="0"/>
                        <a:ea typeface="Arial" charset="0"/>
                        <a:cs typeface="Arial" charset="0"/>
                      </a:endParaRPr>
                    </a:p>
                  </a:txBody>
                  <a:tcPr marL="68579" marR="68579" marT="9522" marB="0"/>
                </a:tc>
                <a:tc>
                  <a:txBody>
                    <a:bodyPr/>
                    <a:lstStyle/>
                    <a:p>
                      <a:pPr marL="0" marR="0" algn="ctr">
                        <a:spcBef>
                          <a:spcPts val="0"/>
                        </a:spcBef>
                        <a:spcAft>
                          <a:spcPts val="0"/>
                        </a:spcAft>
                      </a:pPr>
                      <a:r>
                        <a:rPr lang="en-US" sz="2000" dirty="0">
                          <a:effectLst/>
                        </a:rPr>
                        <a:t> $2,185,621</a:t>
                      </a:r>
                      <a:endParaRPr lang="en-US" sz="2000" dirty="0">
                        <a:solidFill>
                          <a:schemeClr val="tx1"/>
                        </a:solidFill>
                        <a:effectLst/>
                        <a:latin typeface="Arial" charset="0"/>
                        <a:ea typeface="Arial" charset="0"/>
                        <a:cs typeface="Arial" charset="0"/>
                      </a:endParaRPr>
                    </a:p>
                  </a:txBody>
                  <a:tcPr marL="68579" marR="68579" marT="9522" marB="0"/>
                </a:tc>
                <a:tc>
                  <a:txBody>
                    <a:bodyPr/>
                    <a:lstStyle/>
                    <a:p>
                      <a:pPr marL="0" marR="0" algn="r">
                        <a:spcBef>
                          <a:spcPts val="0"/>
                        </a:spcBef>
                        <a:spcAft>
                          <a:spcPts val="0"/>
                        </a:spcAft>
                      </a:pPr>
                      <a:r>
                        <a:rPr lang="en-US" sz="2000" dirty="0">
                          <a:effectLst/>
                        </a:rPr>
                        <a:t>Electrical, general requirements</a:t>
                      </a:r>
                      <a:endParaRPr lang="en-US" sz="2000" dirty="0">
                        <a:solidFill>
                          <a:schemeClr val="tx1"/>
                        </a:solidFill>
                        <a:effectLst/>
                        <a:latin typeface="Arial" charset="0"/>
                        <a:ea typeface="Arial" charset="0"/>
                        <a:cs typeface="Arial" charset="0"/>
                      </a:endParaRPr>
                    </a:p>
                  </a:txBody>
                  <a:tcPr marL="68579" marR="68579" marT="9522" marB="0"/>
                </a:tc>
                <a:extLst>
                  <a:ext uri="{0D108BD9-81ED-4DB2-BD59-A6C34878D82A}">
                    <a16:rowId xmlns:a16="http://schemas.microsoft.com/office/drawing/2014/main" val="10010"/>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ea typeface="Helvetica" pitchFamily="2" charset="0"/>
                <a:cs typeface="Calibri" panose="020F0502020204030204" pitchFamily="34" charset="0"/>
              </a:rPr>
              <a:t>Introduction</a:t>
            </a:r>
            <a:r>
              <a:rPr lang="en-US" dirty="0"/>
              <a:t> </a:t>
            </a:r>
          </a:p>
        </p:txBody>
      </p:sp>
      <p:sp>
        <p:nvSpPr>
          <p:cNvPr id="11267" name="Shape 117"/>
          <p:cNvSpPr>
            <a:spLocks noChangeArrowheads="1"/>
          </p:cNvSpPr>
          <p:nvPr/>
        </p:nvSpPr>
        <p:spPr bwMode="auto">
          <a:xfrm>
            <a:off x="412750" y="1095375"/>
            <a:ext cx="616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rPr>
              <a:t>Safety &amp; Health Program</a:t>
            </a:r>
          </a:p>
        </p:txBody>
      </p:sp>
      <p:sp>
        <p:nvSpPr>
          <p:cNvPr id="11268" name="Text Placeholder 2"/>
          <p:cNvSpPr>
            <a:spLocks noGrp="1"/>
          </p:cNvSpPr>
          <p:nvPr>
            <p:ph type="body" idx="4294967295"/>
          </p:nvPr>
        </p:nvSpPr>
        <p:spPr>
          <a:xfrm>
            <a:off x="457200" y="2316163"/>
            <a:ext cx="8229600" cy="5257800"/>
          </a:xfrm>
        </p:spPr>
        <p:txBody>
          <a:bodyPr/>
          <a:lstStyle/>
          <a:p>
            <a:pPr eaLnBrk="1"/>
            <a:r>
              <a:rPr lang="en-US" altLang="en-US" dirty="0" smtClean="0">
                <a:latin typeface="Arial" panose="020B0604020202020204" pitchFamily="34" charset="0"/>
                <a:cs typeface="Arial" panose="020B0604020202020204" pitchFamily="34" charset="0"/>
              </a:rPr>
              <a:t>Employers are to </a:t>
            </a:r>
            <a:r>
              <a:rPr lang="en-US" altLang="en-US" dirty="0" smtClean="0">
                <a:latin typeface="Arial" panose="020B0604020202020204" pitchFamily="34" charset="0"/>
                <a:cs typeface="Arial" panose="020B0604020202020204" pitchFamily="34" charset="0"/>
              </a:rPr>
              <a:t>have a written safety and health program</a:t>
            </a:r>
            <a:r>
              <a:rPr lang="en-US" altLang="en-US"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Hazards</a:t>
            </a:r>
            <a:endParaRPr lang="en-US" dirty="0"/>
          </a:p>
        </p:txBody>
      </p:sp>
      <p:sp>
        <p:nvSpPr>
          <p:cNvPr id="66563"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Work Tasks vs. Safety</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graphicFrame>
        <p:nvGraphicFramePr>
          <p:cNvPr id="6" name="Diagram 5" descr="An orange box that is linked to a yellow and grey box." title="Smart Art graphic that shows a relationship">
            <a:extLst/>
          </p:cNvPr>
          <p:cNvGraphicFramePr/>
          <p:nvPr/>
        </p:nvGraphicFramePr>
        <p:xfrm>
          <a:off x="404322" y="1848458"/>
          <a:ext cx="8351218" cy="4151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588963" y="146050"/>
            <a:ext cx="8229600" cy="2582863"/>
          </a:xfrm>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An Example</a:t>
            </a:r>
            <a:br>
              <a:rPr lang="en-US" sz="2400" kern="1200" dirty="0" smtClean="0">
                <a:solidFill>
                  <a:srgbClr val="FFFF00"/>
                </a:solidFill>
                <a:latin typeface="Arial" panose="020B0604020202020204" pitchFamily="34" charset="0"/>
                <a:ea typeface="Helvetica" pitchFamily="2" charset="0"/>
                <a:cs typeface="Arial" panose="020B0604020202020204" pitchFamily="34" charset="0"/>
              </a:rPr>
            </a:br>
            <a:r>
              <a:rPr lang="en-US" sz="2400" kern="1200" dirty="0">
                <a:solidFill>
                  <a:schemeClr val="bg1"/>
                </a:solidFill>
                <a:ea typeface="Helvetica" pitchFamily="2" charset="0"/>
                <a:cs typeface="Calibri" panose="020F0502020204030204" pitchFamily="34" charset="0"/>
              </a:rPr>
              <a:t/>
            </a:r>
            <a:br>
              <a:rPr lang="en-US" sz="2400" kern="1200" dirty="0">
                <a:solidFill>
                  <a:schemeClr val="bg1"/>
                </a:solidFill>
                <a:ea typeface="Helvetica" pitchFamily="2" charset="0"/>
                <a:cs typeface="Calibri" panose="020F050202020403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Professional Standards</a:t>
            </a:r>
            <a:br>
              <a:rPr lang="en-US" sz="2400" kern="1200" dirty="0" smtClean="0">
                <a:solidFill>
                  <a:schemeClr val="bg1"/>
                </a:solidFill>
                <a:latin typeface="Arial" panose="020B0604020202020204" pitchFamily="34" charset="0"/>
                <a:ea typeface="Helvetica" pitchFamily="2" charset="0"/>
                <a:cs typeface="Arial" panose="020B060402020202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Medical Procedure:  Would you trust a physician who:</a:t>
            </a:r>
            <a:endParaRPr lang="en-US" sz="2400" dirty="0">
              <a:solidFill>
                <a:schemeClr val="bg1"/>
              </a:solidFill>
              <a:latin typeface="Arial" panose="020B0604020202020204" pitchFamily="34" charset="0"/>
              <a:cs typeface="Arial" panose="020B0604020202020204" pitchFamily="34" charset="0"/>
            </a:endParaRPr>
          </a:p>
        </p:txBody>
      </p:sp>
      <p:sp>
        <p:nvSpPr>
          <p:cNvPr id="7" name="Shape 268" descr="Yellow circle with text inside" title="Graphic">
            <a:extLst/>
          </p:cNvPr>
          <p:cNvSpPr/>
          <p:nvPr/>
        </p:nvSpPr>
        <p:spPr>
          <a:xfrm>
            <a:off x="588963" y="2674938"/>
            <a:ext cx="3665537" cy="3362325"/>
          </a:xfrm>
          <a:prstGeom prst="ellipse">
            <a:avLst/>
          </a:prstGeom>
          <a:solidFill>
            <a:schemeClr val="accent6">
              <a:hueOff val="-2024602"/>
              <a:satOff val="46824"/>
            </a:schemeClr>
          </a:solidFill>
          <a:ln w="12700">
            <a:miter lim="400000"/>
          </a:ln>
        </p:spPr>
        <p:txBody>
          <a:bodyPr lIns="45719" rIns="45719" anchor="ctr"/>
          <a:lstStyle/>
          <a:p>
            <a:pPr eaLnBrk="1" fontAlgn="auto">
              <a:spcBef>
                <a:spcPts val="0"/>
              </a:spcBef>
              <a:spcAft>
                <a:spcPts val="0"/>
              </a:spcAft>
              <a:defRPr/>
            </a:pPr>
            <a:endParaRPr kern="0">
              <a:solidFill>
                <a:schemeClr val="tx1"/>
              </a:solidFill>
              <a:latin typeface="+mj-lt"/>
              <a:ea typeface="+mj-ea"/>
              <a:cs typeface="+mj-cs"/>
              <a:sym typeface="Calibri"/>
            </a:endParaRPr>
          </a:p>
        </p:txBody>
      </p:sp>
      <p:sp>
        <p:nvSpPr>
          <p:cNvPr id="8" name="Shape 269">
            <a:extLst/>
          </p:cNvPr>
          <p:cNvSpPr/>
          <p:nvPr/>
        </p:nvSpPr>
        <p:spPr>
          <a:xfrm>
            <a:off x="957263" y="3517900"/>
            <a:ext cx="2825750" cy="1570038"/>
          </a:xfrm>
          <a:prstGeom prst="rect">
            <a:avLst/>
          </a:prstGeom>
          <a:ln w="12700">
            <a:miter lim="400000"/>
          </a:ln>
          <a:extLst>
            <a:ext uri="{C572A759-6A51-4108-AA02-DFA0A04FC94B}"/>
          </a:extLst>
        </p:spPr>
        <p:txBody>
          <a:bodyPr lIns="45719" rIns="45719">
            <a:spAutoFit/>
          </a:bodyPr>
          <a:lstStyle/>
          <a:p>
            <a:pPr marL="0" lvl="3" algn="ctr" defTabSz="457200" eaLnBrk="1" fontAlgn="auto">
              <a:spcBef>
                <a:spcPts val="0"/>
              </a:spcBef>
              <a:spcAft>
                <a:spcPts val="0"/>
              </a:spcAft>
              <a:tabLst>
                <a:tab pos="139700" algn="l"/>
                <a:tab pos="508000" algn="l"/>
              </a:tabLst>
              <a:defRPr sz="2100" b="1">
                <a:solidFill>
                  <a:srgbClr val="535353"/>
                </a:solidFill>
                <a:uFill>
                  <a:solidFill>
                    <a:srgbClr val="000000"/>
                  </a:solidFill>
                </a:uFill>
                <a:latin typeface="Arial"/>
                <a:ea typeface="Arial"/>
                <a:cs typeface="Arial"/>
                <a:sym typeface="Arial"/>
              </a:defRPr>
            </a:pPr>
            <a:r>
              <a:rPr lang="en-US" sz="3200" b="1" kern="0" dirty="0">
                <a:solidFill>
                  <a:srgbClr val="535353"/>
                </a:solidFill>
                <a:uFill>
                  <a:solidFill>
                    <a:srgbClr val="000000"/>
                  </a:solidFill>
                </a:uFill>
                <a:latin typeface="Arial"/>
                <a:ea typeface="Arial"/>
                <a:cs typeface="Arial"/>
                <a:sym typeface="Arial"/>
              </a:rPr>
              <a:t>O</a:t>
            </a:r>
            <a:r>
              <a:rPr sz="3200" b="1" kern="0" dirty="0">
                <a:solidFill>
                  <a:srgbClr val="535353"/>
                </a:solidFill>
                <a:uFill>
                  <a:solidFill>
                    <a:srgbClr val="000000"/>
                  </a:solidFill>
                </a:uFill>
                <a:latin typeface="Arial"/>
                <a:ea typeface="Arial"/>
                <a:cs typeface="Arial"/>
                <a:sym typeface="Arial"/>
              </a:rPr>
              <a:t>nly followed some </a:t>
            </a:r>
            <a:endParaRPr lang="en-US" sz="3200" b="1" kern="0" dirty="0">
              <a:solidFill>
                <a:srgbClr val="535353"/>
              </a:solidFill>
              <a:uFill>
                <a:solidFill>
                  <a:srgbClr val="000000"/>
                </a:solidFill>
              </a:uFill>
              <a:latin typeface="Arial"/>
              <a:ea typeface="Arial"/>
              <a:cs typeface="Arial"/>
              <a:sym typeface="Arial"/>
            </a:endParaRPr>
          </a:p>
          <a:p>
            <a:pPr marL="0" lvl="3" algn="ctr" defTabSz="457200" eaLnBrk="1" fontAlgn="auto">
              <a:spcBef>
                <a:spcPts val="0"/>
              </a:spcBef>
              <a:spcAft>
                <a:spcPts val="0"/>
              </a:spcAft>
              <a:tabLst>
                <a:tab pos="139700" algn="l"/>
                <a:tab pos="508000" algn="l"/>
              </a:tabLst>
              <a:defRPr sz="2100" b="1">
                <a:solidFill>
                  <a:srgbClr val="535353"/>
                </a:solidFill>
                <a:uFill>
                  <a:solidFill>
                    <a:srgbClr val="000000"/>
                  </a:solidFill>
                </a:uFill>
                <a:latin typeface="Arial"/>
                <a:ea typeface="Arial"/>
                <a:cs typeface="Arial"/>
                <a:sym typeface="Arial"/>
              </a:defRPr>
            </a:pPr>
            <a:r>
              <a:rPr sz="3200" b="1" kern="0" dirty="0">
                <a:solidFill>
                  <a:srgbClr val="535353"/>
                </a:solidFill>
                <a:uFill>
                  <a:solidFill>
                    <a:srgbClr val="000000"/>
                  </a:solidFill>
                </a:uFill>
                <a:latin typeface="Arial"/>
                <a:ea typeface="Arial"/>
                <a:cs typeface="Arial"/>
                <a:sym typeface="Arial"/>
              </a:rPr>
              <a:t>standards</a:t>
            </a:r>
          </a:p>
        </p:txBody>
      </p:sp>
      <p:sp>
        <p:nvSpPr>
          <p:cNvPr id="68612" name="Shape 271"/>
          <p:cNvSpPr>
            <a:spLocks noChangeArrowheads="1"/>
          </p:cNvSpPr>
          <p:nvPr/>
        </p:nvSpPr>
        <p:spPr bwMode="auto">
          <a:xfrm>
            <a:off x="4394200" y="3949700"/>
            <a:ext cx="488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800">
                <a:solidFill>
                  <a:srgbClr val="FFFFFF"/>
                </a:solidFill>
                <a:latin typeface="Arial Black" panose="020B0A04020102020204" pitchFamily="34" charset="0"/>
                <a:sym typeface="Arial Black" panose="020B0A04020102020204" pitchFamily="34" charset="0"/>
              </a:rPr>
              <a:t>or</a:t>
            </a:r>
            <a:endParaRPr lang="en-US" altLang="en-US" sz="2500">
              <a:solidFill>
                <a:srgbClr val="FFFFFF"/>
              </a:solidFill>
              <a:latin typeface="Arial Black" panose="020B0A04020102020204" pitchFamily="34" charset="0"/>
              <a:sym typeface="Arial Black" panose="020B0A04020102020204" pitchFamily="34" charset="0"/>
            </a:endParaRPr>
          </a:p>
        </p:txBody>
      </p:sp>
      <p:sp>
        <p:nvSpPr>
          <p:cNvPr id="6" name="Shape 267" descr="Orange circle with text inside" title="Graphic">
            <a:extLst/>
          </p:cNvPr>
          <p:cNvSpPr/>
          <p:nvPr/>
        </p:nvSpPr>
        <p:spPr>
          <a:xfrm>
            <a:off x="5024438" y="2781300"/>
            <a:ext cx="3665537" cy="3362325"/>
          </a:xfrm>
          <a:prstGeom prst="ellipse">
            <a:avLst/>
          </a:prstGeom>
          <a:solidFill>
            <a:schemeClr val="accent5">
              <a:hueOff val="-11405933"/>
              <a:satOff val="40776"/>
            </a:schemeClr>
          </a:solidFill>
          <a:ln w="12700">
            <a:miter lim="400000"/>
          </a:ln>
        </p:spPr>
        <p:txBody>
          <a:bodyPr lIns="45719" rIns="45719" anchor="ctr"/>
          <a:lstStyle/>
          <a:p>
            <a:pPr eaLnBrk="1" fontAlgn="auto">
              <a:spcBef>
                <a:spcPts val="0"/>
              </a:spcBef>
              <a:spcAft>
                <a:spcPts val="0"/>
              </a:spcAft>
              <a:defRPr/>
            </a:pPr>
            <a:endParaRPr kern="0">
              <a:latin typeface="+mj-lt"/>
              <a:ea typeface="+mj-ea"/>
              <a:cs typeface="+mj-cs"/>
              <a:sym typeface="Calibri"/>
            </a:endParaRPr>
          </a:p>
        </p:txBody>
      </p:sp>
      <p:sp>
        <p:nvSpPr>
          <p:cNvPr id="9" name="Shape 270">
            <a:extLst/>
          </p:cNvPr>
          <p:cNvSpPr/>
          <p:nvPr/>
        </p:nvSpPr>
        <p:spPr>
          <a:xfrm>
            <a:off x="5016500" y="3186113"/>
            <a:ext cx="3760788" cy="2400300"/>
          </a:xfrm>
          <a:prstGeom prst="rect">
            <a:avLst/>
          </a:prstGeom>
          <a:ln w="12700">
            <a:miter lim="400000"/>
          </a:ln>
          <a:extLst>
            <a:ext uri="{C572A759-6A51-4108-AA02-DFA0A04FC94B}"/>
          </a:extLst>
        </p:spPr>
        <p:txBody>
          <a:bodyPr lIns="45719" rIns="45719">
            <a:spAutoFit/>
          </a:bodyPr>
          <a:lstStyle/>
          <a:p>
            <a:pPr marL="0" lvl="3" algn="ctr" defTabSz="457200" eaLnBrk="1" fontAlgn="auto">
              <a:spcBef>
                <a:spcPts val="0"/>
              </a:spcBef>
              <a:spcAft>
                <a:spcPts val="0"/>
              </a:spcAft>
              <a:tabLst>
                <a:tab pos="139700" algn="l"/>
                <a:tab pos="508000" algn="l"/>
              </a:tabLst>
              <a:defRPr sz="2100" b="1">
                <a:solidFill>
                  <a:srgbClr val="535353"/>
                </a:solidFill>
                <a:uFill>
                  <a:solidFill>
                    <a:srgbClr val="000000"/>
                  </a:solidFill>
                </a:uFill>
                <a:latin typeface="Arial"/>
                <a:ea typeface="Arial"/>
                <a:cs typeface="Arial"/>
                <a:sym typeface="Arial"/>
              </a:defRPr>
            </a:pPr>
            <a:r>
              <a:rPr sz="3000" b="1" kern="0" dirty="0">
                <a:solidFill>
                  <a:srgbClr val="535353"/>
                </a:solidFill>
                <a:uFill>
                  <a:solidFill>
                    <a:srgbClr val="000000"/>
                  </a:solidFill>
                </a:uFill>
                <a:latin typeface="Arial"/>
                <a:ea typeface="Arial"/>
                <a:cs typeface="Arial"/>
                <a:sym typeface="Arial"/>
              </a:rPr>
              <a:t>Operated </a:t>
            </a:r>
            <a:endParaRPr lang="en-US" sz="3000" b="1" kern="0" dirty="0">
              <a:solidFill>
                <a:srgbClr val="535353"/>
              </a:solidFill>
              <a:uFill>
                <a:solidFill>
                  <a:srgbClr val="000000"/>
                </a:solidFill>
              </a:uFill>
              <a:latin typeface="Arial"/>
              <a:ea typeface="Arial"/>
              <a:cs typeface="Arial"/>
              <a:sym typeface="Arial"/>
            </a:endParaRPr>
          </a:p>
          <a:p>
            <a:pPr marL="0" lvl="3" algn="ctr" defTabSz="457200" eaLnBrk="1" fontAlgn="auto">
              <a:spcBef>
                <a:spcPts val="0"/>
              </a:spcBef>
              <a:spcAft>
                <a:spcPts val="0"/>
              </a:spcAft>
              <a:tabLst>
                <a:tab pos="139700" algn="l"/>
                <a:tab pos="508000" algn="l"/>
              </a:tabLst>
              <a:defRPr sz="2100" b="1">
                <a:solidFill>
                  <a:srgbClr val="535353"/>
                </a:solidFill>
                <a:uFill>
                  <a:solidFill>
                    <a:srgbClr val="000000"/>
                  </a:solidFill>
                </a:uFill>
                <a:latin typeface="Arial"/>
                <a:ea typeface="Arial"/>
                <a:cs typeface="Arial"/>
                <a:sym typeface="Arial"/>
              </a:defRPr>
            </a:pPr>
            <a:r>
              <a:rPr sz="3000" b="1" kern="0" dirty="0">
                <a:solidFill>
                  <a:srgbClr val="535353"/>
                </a:solidFill>
                <a:uFill>
                  <a:solidFill>
                    <a:srgbClr val="000000"/>
                  </a:solidFill>
                </a:uFill>
                <a:latin typeface="Arial"/>
                <a:ea typeface="Arial"/>
                <a:cs typeface="Arial"/>
                <a:sym typeface="Arial"/>
              </a:rPr>
              <a:t>without consideration for standards and regulations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 </a:t>
            </a:r>
            <a:endParaRPr lang="en-US" dirty="0"/>
          </a:p>
        </p:txBody>
      </p:sp>
      <p:sp>
        <p:nvSpPr>
          <p:cNvPr id="70659"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An Example</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13" name="TextBox 12">
            <a:extLst/>
          </p:cNvPr>
          <p:cNvSpPr txBox="1"/>
          <p:nvPr/>
        </p:nvSpPr>
        <p:spPr>
          <a:xfrm>
            <a:off x="581429" y="1698606"/>
            <a:ext cx="8562571"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lvl="4" defTabSz="457200" eaLnBrk="1" fontAlgn="auto">
              <a:spcBef>
                <a:spcPts val="0"/>
              </a:spcBef>
              <a:spcAft>
                <a:spcPts val="0"/>
              </a:spcAft>
              <a:tabLst>
                <a:tab pos="139700" algn="l"/>
                <a:tab pos="508000" algn="l"/>
              </a:tabLst>
              <a:defRPr sz="1900">
                <a:solidFill>
                  <a:srgbClr val="FFFFFF"/>
                </a:solidFill>
                <a:uFill>
                  <a:solidFill>
                    <a:srgbClr val="000000"/>
                  </a:solidFill>
                </a:uFill>
                <a:latin typeface="Arial"/>
                <a:ea typeface="Arial"/>
                <a:cs typeface="Arial"/>
                <a:sym typeface="Arial"/>
              </a:defRPr>
            </a:pPr>
            <a:r>
              <a:rPr lang="en-US" sz="2600" b="1" kern="0" dirty="0">
                <a:solidFill>
                  <a:schemeClr val="bg1"/>
                </a:solidFill>
                <a:uFill>
                  <a:solidFill>
                    <a:srgbClr val="000000"/>
                  </a:solidFill>
                </a:uFill>
                <a:latin typeface="Arial"/>
                <a:ea typeface="Arial"/>
                <a:cs typeface="Arial"/>
                <a:sym typeface="Arial"/>
              </a:rPr>
              <a:t>Professional Standards </a:t>
            </a:r>
          </a:p>
          <a:p>
            <a:pPr marL="0" lvl="4" defTabSz="457200" eaLnBrk="1" fontAlgn="auto">
              <a:spcBef>
                <a:spcPts val="0"/>
              </a:spcBef>
              <a:spcAft>
                <a:spcPts val="0"/>
              </a:spcAft>
              <a:tabLst>
                <a:tab pos="139700" algn="l"/>
                <a:tab pos="508000" algn="l"/>
              </a:tabLst>
              <a:defRPr sz="1900">
                <a:solidFill>
                  <a:srgbClr val="FFFFFF"/>
                </a:solidFill>
                <a:uFill>
                  <a:solidFill>
                    <a:srgbClr val="000000"/>
                  </a:solidFill>
                </a:uFill>
                <a:latin typeface="Arial"/>
                <a:ea typeface="Arial"/>
                <a:cs typeface="Arial"/>
                <a:sym typeface="Arial"/>
              </a:defRPr>
            </a:pPr>
            <a:r>
              <a:rPr lang="en-US" sz="2600" b="1" kern="0" dirty="0">
                <a:solidFill>
                  <a:schemeClr val="bg1"/>
                </a:solidFill>
                <a:uFill>
                  <a:solidFill>
                    <a:srgbClr val="000000"/>
                  </a:solidFill>
                </a:uFill>
                <a:latin typeface="Arial"/>
                <a:ea typeface="Arial"/>
                <a:cs typeface="Arial"/>
                <a:sym typeface="Arial"/>
              </a:rPr>
              <a:t>Medical Procedure: Would you trust a physician who:</a:t>
            </a:r>
          </a:p>
        </p:txBody>
      </p:sp>
      <p:graphicFrame>
        <p:nvGraphicFramePr>
          <p:cNvPr id="3" name="Diagram 2" descr="An orange box with an arrow pointing down to a grey box" title="Smart Art graphic that shows a relationship">
            <a:extLst/>
          </p:cNvPr>
          <p:cNvGraphicFramePr/>
          <p:nvPr/>
        </p:nvGraphicFramePr>
        <p:xfrm>
          <a:off x="292748" y="2684030"/>
          <a:ext cx="8649175" cy="340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  </a:t>
            </a:r>
            <a:endParaRPr lang="en-US" dirty="0"/>
          </a:p>
        </p:txBody>
      </p:sp>
      <p:sp>
        <p:nvSpPr>
          <p:cNvPr id="72708"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Safe Choices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72709" name="Shape 289"/>
          <p:cNvSpPr>
            <a:spLocks noChangeArrowheads="1"/>
          </p:cNvSpPr>
          <p:nvPr/>
        </p:nvSpPr>
        <p:spPr bwMode="auto">
          <a:xfrm>
            <a:off x="204788" y="2530475"/>
            <a:ext cx="3817937" cy="3243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r" eaLnBrk="1">
              <a:lnSpc>
                <a:spcPct val="80000"/>
              </a:lnSpc>
            </a:pPr>
            <a:endParaRPr lang="en-US" altLang="en-US" sz="3200" b="1">
              <a:solidFill>
                <a:schemeClr val="tx1"/>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a:p>
            <a:pPr algn="r" eaLnBrk="1">
              <a:lnSpc>
                <a:spcPct val="80000"/>
              </a:lnSpc>
            </a:pPr>
            <a:r>
              <a:rPr lang="en-US" altLang="en-US" sz="3200" b="1">
                <a:solidFill>
                  <a:schemeClr val="tx1"/>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rPr>
              <a:t>The worker chooses the quick way because of their loyalty, dedication, and desire to please.</a:t>
            </a:r>
          </a:p>
          <a:p>
            <a:pPr algn="r" eaLnBrk="1">
              <a:lnSpc>
                <a:spcPct val="80000"/>
              </a:lnSpc>
            </a:pPr>
            <a:endParaRPr lang="en-US" altLang="en-US" sz="3200" b="1">
              <a:solidFill>
                <a:schemeClr val="tx1"/>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72710" name="Shape 290"/>
          <p:cNvSpPr>
            <a:spLocks noChangeArrowheads="1"/>
          </p:cNvSpPr>
          <p:nvPr/>
        </p:nvSpPr>
        <p:spPr bwMode="auto">
          <a:xfrm>
            <a:off x="4675188" y="2771775"/>
            <a:ext cx="42291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lnSpc>
                <a:spcPct val="80000"/>
              </a:lnSpc>
            </a:pPr>
            <a:r>
              <a:rPr lang="en-US" altLang="en-US" sz="3200" b="1">
                <a:solidFill>
                  <a:srgbClr val="FFFFFF"/>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rPr>
              <a:t>The employer chooses the quick way because it makes/saves money.</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   </a:t>
            </a:r>
            <a:endParaRPr lang="en-US" dirty="0"/>
          </a:p>
        </p:txBody>
      </p:sp>
      <p:sp>
        <p:nvSpPr>
          <p:cNvPr id="74755"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Safe Choices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74756" name="Shape 297"/>
          <p:cNvSpPr>
            <a:spLocks noChangeArrowheads="1"/>
          </p:cNvSpPr>
          <p:nvPr/>
        </p:nvSpPr>
        <p:spPr bwMode="auto">
          <a:xfrm>
            <a:off x="233363" y="2951163"/>
            <a:ext cx="4229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r" eaLnBrk="1">
              <a:lnSpc>
                <a:spcPct val="80000"/>
              </a:lnSpc>
            </a:pPr>
            <a:r>
              <a:rPr lang="en-US" altLang="en-US" sz="3200" b="1">
                <a:solidFill>
                  <a:srgbClr val="FFFFFF"/>
                </a:solidFill>
                <a:latin typeface="Arial" panose="020B0604020202020204" pitchFamily="34" charset="0"/>
                <a:cs typeface="Arial" panose="020B0604020202020204" pitchFamily="34" charset="0"/>
                <a:sym typeface="Arial Black" panose="020B0A04020102020204" pitchFamily="34" charset="0"/>
              </a:rPr>
              <a:t>No one rocks the boat (i.e. complains) for fear of making the company look bad.  </a:t>
            </a:r>
          </a:p>
        </p:txBody>
      </p:sp>
      <p:sp>
        <p:nvSpPr>
          <p:cNvPr id="74757" name="Shape 298"/>
          <p:cNvSpPr>
            <a:spLocks noChangeArrowheads="1"/>
          </p:cNvSpPr>
          <p:nvPr/>
        </p:nvSpPr>
        <p:spPr bwMode="auto">
          <a:xfrm>
            <a:off x="4767263" y="2603500"/>
            <a:ext cx="4122737" cy="3243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lnSpc>
                <a:spcPct val="80000"/>
              </a:lnSpc>
            </a:pPr>
            <a:endParaRPr lang="en-US" altLang="en-US" sz="3200" b="1">
              <a:solidFill>
                <a:srgbClr val="FFFFFF"/>
              </a:solidFill>
              <a:latin typeface="Arial" panose="020B0604020202020204" pitchFamily="34" charset="0"/>
              <a:cs typeface="Arial" panose="020B0604020202020204" pitchFamily="34" charset="0"/>
              <a:sym typeface="Arial Black" panose="020B0A04020102020204" pitchFamily="34" charset="0"/>
            </a:endParaRPr>
          </a:p>
          <a:p>
            <a:pPr eaLnBrk="1">
              <a:lnSpc>
                <a:spcPct val="80000"/>
              </a:lnSpc>
            </a:pPr>
            <a:r>
              <a:rPr lang="en-US" altLang="en-US" sz="3200" b="1">
                <a:solidFill>
                  <a:schemeClr val="tx1"/>
                </a:solidFill>
                <a:latin typeface="Arial" panose="020B0604020202020204" pitchFamily="34" charset="0"/>
                <a:cs typeface="Arial" panose="020B0604020202020204" pitchFamily="34" charset="0"/>
                <a:sym typeface="Arial Black" panose="020B0A04020102020204" pitchFamily="34" charset="0"/>
              </a:rPr>
              <a:t>A culture is created where choosing the unacceptable way is acceptable, tolerated, or encouraged.</a:t>
            </a:r>
          </a:p>
          <a:p>
            <a:pPr eaLnBrk="1">
              <a:lnSpc>
                <a:spcPct val="80000"/>
              </a:lnSpc>
            </a:pPr>
            <a:endParaRPr lang="en-US" altLang="en-US" sz="3200" b="1">
              <a:solidFill>
                <a:srgbClr val="FFFFFF"/>
              </a:solidFill>
              <a:latin typeface="Arial" panose="020B0604020202020204" pitchFamily="34" charset="0"/>
              <a:cs typeface="Arial" panose="020B0604020202020204" pitchFamily="34" charset="0"/>
              <a:sym typeface="Arial Black" panose="020B0A040201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68300"/>
            <a:ext cx="8229600" cy="1231900"/>
          </a:xfrm>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Hidden Messages</a:t>
            </a:r>
            <a:endParaRPr lang="en-US" sz="2400" dirty="0">
              <a:solidFill>
                <a:srgbClr val="FFFF00"/>
              </a:solidFill>
              <a:latin typeface="Arial" panose="020B0604020202020204" pitchFamily="34" charset="0"/>
              <a:cs typeface="Arial" panose="020B0604020202020204" pitchFamily="34" charset="0"/>
            </a:endParaRPr>
          </a:p>
        </p:txBody>
      </p:sp>
      <p:sp>
        <p:nvSpPr>
          <p:cNvPr id="308" name="Shape 308">
            <a:extLst/>
          </p:cNvPr>
          <p:cNvSpPr/>
          <p:nvPr/>
        </p:nvSpPr>
        <p:spPr>
          <a:xfrm>
            <a:off x="434975" y="1638300"/>
            <a:ext cx="8167688" cy="400050"/>
          </a:xfrm>
          <a:prstGeom prst="rect">
            <a:avLst/>
          </a:prstGeom>
          <a:ln w="12700">
            <a:miter lim="400000"/>
          </a:ln>
          <a:extLst>
            <a:ext uri="{C572A759-6A51-4108-AA02-DFA0A04FC94B}"/>
          </a:extLst>
        </p:spPr>
        <p:txBody>
          <a:bodyPr lIns="45719" rIns="45719">
            <a:spAutoFit/>
          </a:bodyPr>
          <a:lstStyle/>
          <a:p>
            <a:pPr marL="0" lvl="3" defTabSz="457200" eaLnBrk="1" fontAlgn="auto">
              <a:lnSpc>
                <a:spcPct val="80000"/>
              </a:lnSpc>
              <a:spcBef>
                <a:spcPts val="0"/>
              </a:spcBef>
              <a:spcAft>
                <a:spcPts val="0"/>
              </a:spcAft>
              <a:tabLst>
                <a:tab pos="139700" algn="l"/>
                <a:tab pos="508000" algn="l"/>
              </a:tabLst>
              <a:defRPr sz="3800">
                <a:solidFill>
                  <a:srgbClr val="FFFFFF"/>
                </a:solidFill>
                <a:uFill>
                  <a:solidFill>
                    <a:srgbClr val="000000"/>
                  </a:solidFill>
                </a:uFill>
                <a:latin typeface="Arial Black"/>
                <a:ea typeface="Arial Black"/>
                <a:cs typeface="Arial Black"/>
                <a:sym typeface="Arial Black"/>
              </a:defRPr>
            </a:pPr>
            <a:r>
              <a:rPr lang="en-US" sz="2400" b="1" kern="0" dirty="0">
                <a:solidFill>
                  <a:srgbClr val="FFFFFF"/>
                </a:solidFill>
                <a:uFill>
                  <a:solidFill>
                    <a:srgbClr val="000000"/>
                  </a:solidFill>
                </a:uFill>
                <a:latin typeface="Arial  "/>
                <a:ea typeface="Arial Black"/>
                <a:cs typeface="Arial  "/>
                <a:sym typeface="Arial Black"/>
              </a:rPr>
              <a:t>Be careful of </a:t>
            </a:r>
            <a:r>
              <a:rPr sz="2400" b="1" kern="0" dirty="0">
                <a:solidFill>
                  <a:srgbClr val="FFFFFF"/>
                </a:solidFill>
                <a:uFill>
                  <a:solidFill>
                    <a:srgbClr val="000000"/>
                  </a:solidFill>
                </a:uFill>
                <a:latin typeface="Arial  "/>
                <a:ea typeface="Arial Black"/>
                <a:cs typeface="Arial  "/>
                <a:sym typeface="Arial Black"/>
              </a:rPr>
              <a:t>sending </a:t>
            </a:r>
            <a:r>
              <a:rPr lang="en-US" sz="2400" b="1" kern="0" dirty="0">
                <a:solidFill>
                  <a:srgbClr val="FFFFFF"/>
                </a:solidFill>
                <a:uFill>
                  <a:solidFill>
                    <a:srgbClr val="000000"/>
                  </a:solidFill>
                </a:uFill>
                <a:latin typeface="Arial  "/>
                <a:ea typeface="Arial Black"/>
                <a:cs typeface="Arial  "/>
                <a:sym typeface="Arial Black"/>
              </a:rPr>
              <a:t>contradictory safety messages</a:t>
            </a:r>
            <a:endParaRPr sz="2400" b="1" kern="0" dirty="0">
              <a:solidFill>
                <a:srgbClr val="FFFFFF"/>
              </a:solidFill>
              <a:uFill>
                <a:solidFill>
                  <a:srgbClr val="000000"/>
                </a:solidFill>
              </a:uFill>
              <a:latin typeface="Arial  "/>
              <a:ea typeface="Arial Black"/>
              <a:cs typeface="Arial  "/>
              <a:sym typeface="Arial Black"/>
            </a:endParaRPr>
          </a:p>
        </p:txBody>
      </p:sp>
      <p:graphicFrame>
        <p:nvGraphicFramePr>
          <p:cNvPr id="3" name="Diagram 2" descr="There are five boxes that identify examples of safety messages" title="Smart Art graphic that shows a list">
            <a:extLst/>
          </p:cNvPr>
          <p:cNvGraphicFramePr/>
          <p:nvPr/>
        </p:nvGraphicFramePr>
        <p:xfrm>
          <a:off x="320917" y="2232170"/>
          <a:ext cx="8823084" cy="379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2" name="Title 1">
            <a:extLst/>
          </p:cNvPr>
          <p:cNvSpPr>
            <a:spLocks noGrp="1"/>
          </p:cNvSpPr>
          <p:nvPr>
            <p:ph type="title" idx="4294967295"/>
          </p:nvPr>
        </p:nvSpPr>
        <p:spPr>
          <a:xfrm>
            <a:off x="457200" y="330199"/>
            <a:ext cx="8229600" cy="1469055"/>
          </a:xfrm>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Clear Messages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hree boxes, which are orange, grey, and yellow" title="Smart Art graphic that shows a list">
            <a:extLst/>
          </p:cNvPr>
          <p:cNvGraphicFramePr/>
          <p:nvPr/>
        </p:nvGraphicFramePr>
        <p:xfrm>
          <a:off x="548198" y="1799255"/>
          <a:ext cx="8214802" cy="379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    </a:t>
            </a:r>
            <a:endParaRPr lang="en-US" dirty="0"/>
          </a:p>
        </p:txBody>
      </p:sp>
      <p:sp>
        <p:nvSpPr>
          <p:cNvPr id="80899"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Examples of Hazards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pic>
        <p:nvPicPr>
          <p:cNvPr id="77825" name="pasted-image.tiff" descr="An example of a dangerous hazard. A man is staning on a ladder is balancing on the front of a front loader." title="Example">
            <a:extLst/>
          </p:cNvPr>
          <p:cNvPicPr>
            <a:picLocks noChangeAspect="1" noChangeArrowheads="1"/>
          </p:cNvPicPr>
          <p:nvPr/>
        </p:nvPicPr>
        <p:blipFill>
          <a:blip r:embed="rId3"/>
          <a:srcRect/>
          <a:stretch>
            <a:fillRect/>
          </a:stretch>
        </p:blipFill>
        <p:spPr bwMode="auto">
          <a:xfrm>
            <a:off x="3027363" y="1958975"/>
            <a:ext cx="25717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     </a:t>
            </a:r>
            <a:endParaRPr lang="en-US" dirty="0"/>
          </a:p>
        </p:txBody>
      </p:sp>
      <p:sp>
        <p:nvSpPr>
          <p:cNvPr id="82947"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Examples of Hazards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pic>
        <p:nvPicPr>
          <p:cNvPr id="79873" name="image39.jpeg" descr="Image of a person standing on the top step of a ladder with this legs crossed" title="Example of a hazards">
            <a:extLst/>
          </p:cNvPr>
          <p:cNvPicPr>
            <a:picLocks noChangeAspect="1" noChangeArrowheads="1"/>
          </p:cNvPicPr>
          <p:nvPr/>
        </p:nvPicPr>
        <p:blipFill>
          <a:blip r:embed="rId3"/>
          <a:srcRect/>
          <a:stretch>
            <a:fillRect/>
          </a:stretch>
        </p:blipFill>
        <p:spPr bwMode="auto">
          <a:xfrm>
            <a:off x="2522538" y="1617663"/>
            <a:ext cx="425608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Identifying </a:t>
            </a:r>
            <a:r>
              <a:rPr lang="en-US" sz="3800" kern="1200" dirty="0" smtClean="0">
                <a:solidFill>
                  <a:srgbClr val="FF7031"/>
                </a:solidFill>
                <a:ea typeface="Helvetica" pitchFamily="2" charset="0"/>
                <a:cs typeface="Calibri" panose="020F0502020204030204" pitchFamily="34" charset="0"/>
              </a:rPr>
              <a:t>Hazards      </a:t>
            </a:r>
            <a:endParaRPr lang="en-US" dirty="0"/>
          </a:p>
        </p:txBody>
      </p:sp>
      <p:sp>
        <p:nvSpPr>
          <p:cNvPr id="84995"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Examples of Hazards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pic>
        <p:nvPicPr>
          <p:cNvPr id="81921" name="image43.jpeg" descr="A man has a ladder leaning against a chain link fence" title="Example of a hazard">
            <a:extLst/>
          </p:cNvPr>
          <p:cNvPicPr>
            <a:picLocks noChangeAspect="1" noChangeArrowheads="1"/>
          </p:cNvPicPr>
          <p:nvPr/>
        </p:nvPicPr>
        <p:blipFill>
          <a:blip r:embed="rId3"/>
          <a:srcRect/>
          <a:stretch>
            <a:fillRect/>
          </a:stretch>
        </p:blipFill>
        <p:spPr bwMode="auto">
          <a:xfrm>
            <a:off x="2554288" y="1595438"/>
            <a:ext cx="3424237"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Introduction </a:t>
            </a:r>
            <a:r>
              <a:rPr lang="en-US" dirty="0" smtClean="0"/>
              <a:t> </a:t>
            </a:r>
            <a:endParaRPr lang="en-US" dirty="0"/>
          </a:p>
        </p:txBody>
      </p:sp>
      <p:sp>
        <p:nvSpPr>
          <p:cNvPr id="13315" name="Shape 117"/>
          <p:cNvSpPr>
            <a:spLocks noChangeArrowheads="1"/>
          </p:cNvSpPr>
          <p:nvPr/>
        </p:nvSpPr>
        <p:spPr bwMode="auto">
          <a:xfrm>
            <a:off x="412750" y="1095375"/>
            <a:ext cx="616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rPr>
              <a:t>Prevention</a:t>
            </a:r>
          </a:p>
        </p:txBody>
      </p:sp>
      <p:sp>
        <p:nvSpPr>
          <p:cNvPr id="13316" name="Text Placeholder 2"/>
          <p:cNvSpPr>
            <a:spLocks noGrp="1"/>
          </p:cNvSpPr>
          <p:nvPr>
            <p:ph type="body" idx="4294967295"/>
          </p:nvPr>
        </p:nvSpPr>
        <p:spPr>
          <a:xfrm>
            <a:off x="457200" y="2117725"/>
            <a:ext cx="8229600" cy="5257800"/>
          </a:xfrm>
        </p:spPr>
        <p:txBody>
          <a:bodyPr/>
          <a:lstStyle/>
          <a:p>
            <a:pPr eaLnBrk="1"/>
            <a:r>
              <a:rPr lang="en-US" altLang="en-US" dirty="0" smtClean="0">
                <a:latin typeface="Arial" panose="020B0604020202020204" pitchFamily="34" charset="0"/>
                <a:cs typeface="Arial" panose="020B0604020202020204" pitchFamily="34" charset="0"/>
              </a:rPr>
              <a:t>OSHA </a:t>
            </a:r>
            <a:r>
              <a:rPr lang="en-US" altLang="en-US" dirty="0" smtClean="0">
                <a:latin typeface="Arial" panose="020B0604020202020204" pitchFamily="34" charset="0"/>
                <a:cs typeface="Arial" panose="020B0604020202020204" pitchFamily="34" charset="0"/>
              </a:rPr>
              <a:t>Standards are preventative.</a:t>
            </a:r>
          </a:p>
          <a:p>
            <a:pPr eaLnBrk="1"/>
            <a:r>
              <a:rPr lang="en-US" altLang="en-US" dirty="0" smtClean="0">
                <a:latin typeface="Arial" panose="020B0604020202020204" pitchFamily="34" charset="0"/>
                <a:cs typeface="Arial" panose="020B0604020202020204" pitchFamily="34" charset="0"/>
              </a:rPr>
              <a:t>These Standards and Rules are required to be implemented to </a:t>
            </a:r>
            <a:r>
              <a:rPr lang="en-US" altLang="en-US" dirty="0" smtClean="0">
                <a:solidFill>
                  <a:schemeClr val="accent2"/>
                </a:solidFill>
                <a:latin typeface="Arial" panose="020B0604020202020204" pitchFamily="34" charset="0"/>
                <a:cs typeface="Arial" panose="020B0604020202020204" pitchFamily="34" charset="0"/>
              </a:rPr>
              <a:t>prevent</a:t>
            </a:r>
            <a:r>
              <a:rPr lang="en-US" altLang="en-US" dirty="0" smtClean="0">
                <a:latin typeface="Arial" panose="020B0604020202020204" pitchFamily="34" charset="0"/>
                <a:cs typeface="Arial" panose="020B0604020202020204" pitchFamily="34" charset="0"/>
              </a:rPr>
              <a:t> injury and illness to your workers and your resources.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15925" y="752475"/>
            <a:ext cx="8229600" cy="4565650"/>
          </a:xfrm>
        </p:spPr>
        <p:txBody>
          <a:bodyPr/>
          <a:lstStyle/>
          <a:p>
            <a:pPr algn="ctr" eaLnBrk="1" hangingPunct="1"/>
            <a:r>
              <a:rPr lang="en-US" altLang="en-US" sz="8800" smtClean="0">
                <a:solidFill>
                  <a:srgbClr val="DEE60E"/>
                </a:solidFill>
                <a:latin typeface="Arial Black" panose="020B0A04020102020204" pitchFamily="34" charset="0"/>
                <a:cs typeface="Arial" panose="020B0604020202020204" pitchFamily="34" charset="0"/>
              </a:rPr>
              <a:t>Questions?</a:t>
            </a:r>
          </a:p>
        </p:txBody>
      </p:sp>
      <p:sp>
        <p:nvSpPr>
          <p:cNvPr id="87043" name="Rectangle 9"/>
          <p:cNvSpPr>
            <a:spLocks noChangeArrowheads="1"/>
          </p:cNvSpPr>
          <p:nvPr/>
        </p:nvSpPr>
        <p:spPr bwMode="auto">
          <a:xfrm rot="1714675">
            <a:off x="1111250" y="11668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8000" b="1">
                <a:solidFill>
                  <a:srgbClr val="DEE60E"/>
                </a:solidFill>
                <a:latin typeface="Arial Black" panose="020B0A04020102020204" pitchFamily="34" charset="0"/>
              </a:rPr>
              <a:t>?</a:t>
            </a:r>
          </a:p>
        </p:txBody>
      </p:sp>
      <p:sp>
        <p:nvSpPr>
          <p:cNvPr id="87044" name="Rectangle 10"/>
          <p:cNvSpPr>
            <a:spLocks noChangeArrowheads="1"/>
          </p:cNvSpPr>
          <p:nvPr/>
        </p:nvSpPr>
        <p:spPr bwMode="auto">
          <a:xfrm rot="-1113018">
            <a:off x="3498850" y="12303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8000" b="1">
                <a:solidFill>
                  <a:srgbClr val="DEE60E"/>
                </a:solidFill>
                <a:latin typeface="Arial Black" panose="020B0A04020102020204" pitchFamily="34" charset="0"/>
              </a:rPr>
              <a:t>?</a:t>
            </a:r>
          </a:p>
        </p:txBody>
      </p:sp>
      <p:sp>
        <p:nvSpPr>
          <p:cNvPr id="87045" name="Rectangle 8"/>
          <p:cNvSpPr>
            <a:spLocks noChangeArrowheads="1"/>
          </p:cNvSpPr>
          <p:nvPr/>
        </p:nvSpPr>
        <p:spPr bwMode="auto">
          <a:xfrm rot="1714675">
            <a:off x="6140450" y="11668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8000" b="1">
                <a:solidFill>
                  <a:srgbClr val="DEE60E"/>
                </a:solidFill>
                <a:latin typeface="Arial Black" panose="020B0A04020102020204" pitchFamily="34" charset="0"/>
              </a:rPr>
              <a:t>?</a:t>
            </a:r>
          </a:p>
        </p:txBody>
      </p:sp>
      <p:sp>
        <p:nvSpPr>
          <p:cNvPr id="87046" name="Rectangle 13"/>
          <p:cNvSpPr>
            <a:spLocks noChangeArrowheads="1"/>
          </p:cNvSpPr>
          <p:nvPr/>
        </p:nvSpPr>
        <p:spPr bwMode="auto">
          <a:xfrm rot="1714675">
            <a:off x="1187450" y="42402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8000" b="1">
                <a:solidFill>
                  <a:srgbClr val="DEE60E"/>
                </a:solidFill>
                <a:latin typeface="Arial Black" panose="020B0A04020102020204" pitchFamily="34" charset="0"/>
              </a:rPr>
              <a:t>?</a:t>
            </a:r>
          </a:p>
        </p:txBody>
      </p:sp>
      <p:sp>
        <p:nvSpPr>
          <p:cNvPr id="87047" name="Rectangle 12"/>
          <p:cNvSpPr>
            <a:spLocks noChangeArrowheads="1"/>
          </p:cNvSpPr>
          <p:nvPr/>
        </p:nvSpPr>
        <p:spPr bwMode="auto">
          <a:xfrm rot="-1113018">
            <a:off x="3651250" y="4279900"/>
            <a:ext cx="16891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8000" b="1">
                <a:solidFill>
                  <a:srgbClr val="DEE60E"/>
                </a:solidFill>
                <a:latin typeface="Arial Black" panose="020B0A04020102020204" pitchFamily="34" charset="0"/>
              </a:rPr>
              <a:t>?</a:t>
            </a:r>
          </a:p>
        </p:txBody>
      </p:sp>
      <p:sp>
        <p:nvSpPr>
          <p:cNvPr id="87048" name="Rectangle 11"/>
          <p:cNvSpPr>
            <a:spLocks noChangeArrowheads="1"/>
          </p:cNvSpPr>
          <p:nvPr/>
        </p:nvSpPr>
        <p:spPr bwMode="auto">
          <a:xfrm rot="1714675">
            <a:off x="6140450" y="41894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8000" b="1">
                <a:solidFill>
                  <a:srgbClr val="DEE60E"/>
                </a:solidFill>
                <a:latin typeface="Arial Black" panose="020B0A04020102020204" pitchFamily="34" charset="0"/>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Placeholder 1"/>
          <p:cNvSpPr>
            <a:spLocks noGrp="1" noChangeArrowheads="1"/>
          </p:cNvSpPr>
          <p:nvPr>
            <p:ph type="body" idx="1"/>
          </p:nvPr>
        </p:nvSpPr>
        <p:spPr>
          <a:xfrm>
            <a:off x="457200" y="1322388"/>
            <a:ext cx="8229600" cy="5257800"/>
          </a:xfrm>
        </p:spPr>
        <p:txBody>
          <a:bodyPr/>
          <a:lstStyle/>
          <a:p>
            <a:pPr marL="0" indent="0" eaLnBrk="1" hangingPunct="1">
              <a:buFont typeface="Arial" panose="020B0604020202020204" pitchFamily="34" charset="0"/>
              <a:buNone/>
            </a:pPr>
            <a:r>
              <a:rPr lang="en-US" altLang="en-US" sz="2400" dirty="0" smtClean="0">
                <a:latin typeface="Arial" panose="020B0604020202020204" pitchFamily="34" charset="0"/>
                <a:cs typeface="Arial" panose="020B0604020202020204" pitchFamily="34" charset="0"/>
              </a:rPr>
              <a:t>This material was produced under grant SH29640SH6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eaLnBrk="1" hangingPunct="1">
              <a:buFont typeface="Arial" panose="020B0604020202020204" pitchFamily="34" charset="0"/>
              <a:buNone/>
            </a:pPr>
            <a:r>
              <a:rPr lang="en-US" altLang="en-US" sz="2400" dirty="0" smtClean="0">
                <a:latin typeface="Arial" panose="020B0604020202020204" pitchFamily="34" charset="0"/>
                <a:cs typeface="Arial" panose="020B0604020202020204" pitchFamily="34" charset="0"/>
              </a:rPr>
              <a:t> </a:t>
            </a:r>
          </a:p>
          <a:p>
            <a:pPr marL="0" indent="0" eaLnBrk="1" hangingPunct="1">
              <a:buFont typeface="Arial" panose="020B0604020202020204" pitchFamily="34" charset="0"/>
              <a:buNone/>
            </a:pPr>
            <a:endParaRPr lang="en-US" altLang="en-US"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92076"/>
            <a:ext cx="1775861" cy="783824"/>
          </a:xfrm>
        </p:spPr>
        <p:txBody>
          <a:bodyPr/>
          <a:lstStyle/>
          <a:p>
            <a:r>
              <a:rPr lang="en-US" sz="800" dirty="0" smtClean="0">
                <a:solidFill>
                  <a:schemeClr val="tx2">
                    <a:lumMod val="50000"/>
                  </a:schemeClr>
                </a:solidFill>
              </a:rPr>
              <a:t>OSHA Disclaimer</a:t>
            </a:r>
            <a:endParaRPr lang="en-US" sz="800" dirty="0">
              <a:solidFill>
                <a:schemeClr val="tx2">
                  <a:lumMod val="50000"/>
                </a:schemeClr>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smtClean="0">
                <a:solidFill>
                  <a:srgbClr val="FF7031"/>
                </a:solidFill>
                <a:ea typeface="Helvetica" pitchFamily="2" charset="0"/>
                <a:cs typeface="Calibri" panose="020F0502020204030204" pitchFamily="34" charset="0"/>
              </a:rPr>
              <a:t>Introduction  </a:t>
            </a:r>
            <a:r>
              <a:rPr lang="en-US" dirty="0" smtClean="0"/>
              <a:t> </a:t>
            </a:r>
            <a:endParaRPr lang="en-US" dirty="0"/>
          </a:p>
        </p:txBody>
      </p:sp>
      <p:sp>
        <p:nvSpPr>
          <p:cNvPr id="15363" name="Shape 117"/>
          <p:cNvSpPr>
            <a:spLocks noChangeArrowheads="1"/>
          </p:cNvSpPr>
          <p:nvPr/>
        </p:nvSpPr>
        <p:spPr bwMode="auto">
          <a:xfrm>
            <a:off x="412750" y="1095375"/>
            <a:ext cx="616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rPr>
              <a:t>Prevention</a:t>
            </a:r>
            <a:endParaRPr lang="en-US" altLang="en-US" sz="2400" b="1" i="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15364" name="Text Placeholder 2"/>
          <p:cNvSpPr>
            <a:spLocks noGrp="1"/>
          </p:cNvSpPr>
          <p:nvPr>
            <p:ph type="body" idx="4294967295"/>
          </p:nvPr>
        </p:nvSpPr>
        <p:spPr>
          <a:xfrm>
            <a:off x="457200" y="2090738"/>
            <a:ext cx="8229600" cy="4505325"/>
          </a:xfrm>
        </p:spPr>
        <p:txBody>
          <a:bodyPr/>
          <a:lstStyle/>
          <a:p>
            <a:pPr eaLnBrk="1"/>
            <a:r>
              <a:rPr lang="en-US" altLang="en-US" dirty="0" smtClean="0">
                <a:latin typeface="Arial" panose="020B0604020202020204" pitchFamily="34" charset="0"/>
                <a:cs typeface="Arial" panose="020B0604020202020204" pitchFamily="34" charset="0"/>
              </a:rPr>
              <a:t>OSHA citations </a:t>
            </a:r>
            <a:r>
              <a:rPr lang="en-US" altLang="en-US" dirty="0" smtClean="0">
                <a:latin typeface="Arial" panose="020B0604020202020204" pitchFamily="34" charset="0"/>
                <a:cs typeface="Arial" panose="020B0604020202020204" pitchFamily="34" charset="0"/>
              </a:rPr>
              <a:t>are “after the fact” notices that you are not in compliance with a law that you should have been in compliance.</a:t>
            </a:r>
          </a:p>
          <a:p>
            <a:pPr eaLnBrk="1"/>
            <a:r>
              <a:rPr lang="en-US" altLang="en-US" dirty="0" smtClean="0">
                <a:latin typeface="Arial" panose="020B0604020202020204" pitchFamily="34" charset="0"/>
                <a:cs typeface="Arial" panose="020B0604020202020204" pitchFamily="34" charset="0"/>
              </a:rPr>
              <a:t>Your defense is the fact that you have a program that provides a safe and healthful workplace free from recognized hazards.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title" idx="4294967295"/>
          </p:nvPr>
        </p:nvSpPr>
        <p:spPr/>
        <p:txBody>
          <a:bodyPr/>
          <a:lstStyle/>
          <a:p>
            <a:pPr eaLnBrk="1" hangingPunct="1">
              <a:defRPr/>
            </a:pPr>
            <a:r>
              <a:rPr lang="en-US" sz="3800" kern="1200" dirty="0">
                <a:solidFill>
                  <a:srgbClr val="FF7031"/>
                </a:solidFill>
                <a:ea typeface="Helvetica" pitchFamily="2" charset="0"/>
                <a:cs typeface="Calibri" panose="020F0502020204030204" pitchFamily="34" charset="0"/>
              </a:rPr>
              <a:t>Hazard Identification Plan</a:t>
            </a:r>
            <a:r>
              <a:rPr lang="en-US" dirty="0"/>
              <a:t> </a:t>
            </a:r>
          </a:p>
        </p:txBody>
      </p:sp>
      <p:sp>
        <p:nvSpPr>
          <p:cNvPr id="17411"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 Identify the Hazards</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17412" name="Text Placeholder 4"/>
          <p:cNvSpPr>
            <a:spLocks noGrp="1"/>
          </p:cNvSpPr>
          <p:nvPr>
            <p:ph type="body" idx="4294967295"/>
          </p:nvPr>
        </p:nvSpPr>
        <p:spPr>
          <a:xfrm>
            <a:off x="273050" y="2665413"/>
            <a:ext cx="8229600" cy="5257800"/>
          </a:xfrm>
        </p:spPr>
        <p:txBody>
          <a:bodyPr/>
          <a:lstStyle/>
          <a:p>
            <a:pPr eaLnBrk="1"/>
            <a:r>
              <a:rPr lang="en-US" altLang="en-US" smtClean="0">
                <a:latin typeface="Arial" panose="020B0604020202020204" pitchFamily="34" charset="0"/>
                <a:cs typeface="Arial" panose="020B0604020202020204" pitchFamily="34" charset="0"/>
              </a:rPr>
              <a:t>Focus Four (construction)</a:t>
            </a:r>
          </a:p>
          <a:p>
            <a:pPr eaLnBrk="1"/>
            <a:r>
              <a:rPr lang="en-US" altLang="en-US" smtClean="0">
                <a:latin typeface="Arial" panose="020B0604020202020204" pitchFamily="34" charset="0"/>
                <a:cs typeface="Arial" panose="020B0604020202020204" pitchFamily="34" charset="0"/>
              </a:rPr>
              <a:t>General Industry </a:t>
            </a:r>
          </a:p>
        </p:txBody>
      </p:sp>
      <p:pic>
        <p:nvPicPr>
          <p:cNvPr id="3" name="Picture 2" descr="Image of various types of ways to get injured on the job, such as tripping over a cord or getting a hand stuck in a machine." title="White amd black image">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8776" y="1630064"/>
            <a:ext cx="3663572" cy="36635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Plan</a:t>
            </a:r>
            <a:endParaRPr lang="en-US" dirty="0"/>
          </a:p>
        </p:txBody>
      </p:sp>
      <p:sp>
        <p:nvSpPr>
          <p:cNvPr id="19459" name="Shape 117"/>
          <p:cNvSpPr>
            <a:spLocks noChangeArrowheads="1"/>
          </p:cNvSpPr>
          <p:nvPr/>
        </p:nvSpPr>
        <p:spPr bwMode="auto">
          <a:xfrm>
            <a:off x="412750" y="1095375"/>
            <a:ext cx="61610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400" b="1">
                <a:solidFill>
                  <a:srgbClr val="DEE60E"/>
                </a:solidFill>
                <a:latin typeface="Arial  "/>
                <a:ea typeface="Arial Black" panose="020B0A04020102020204" pitchFamily="34" charset="0"/>
                <a:cs typeface="Arial  "/>
                <a:sym typeface="Arial Black" panose="020B0A04020102020204" pitchFamily="34" charset="0"/>
              </a:rPr>
              <a:t>Construction: Focus Four</a:t>
            </a:r>
          </a:p>
          <a:p>
            <a:pPr eaLnBrk="1"/>
            <a:endParaRPr lang="en-US" altLang="en-US" sz="2400" b="1">
              <a:solidFill>
                <a:srgbClr val="DEE60E"/>
              </a:solidFill>
              <a:latin typeface="Arial" panose="020B0604020202020204" pitchFamily="34" charset="0"/>
              <a:ea typeface="Arial Black" panose="020B0A04020102020204" pitchFamily="34" charset="0"/>
              <a:cs typeface="Arial" panose="020B0604020202020204" pitchFamily="34" charset="0"/>
              <a:sym typeface="Arial Black" panose="020B0A04020102020204" pitchFamily="34" charset="0"/>
            </a:endParaRPr>
          </a:p>
        </p:txBody>
      </p:sp>
      <p:sp>
        <p:nvSpPr>
          <p:cNvPr id="19460" name="Text Placeholder 2"/>
          <p:cNvSpPr>
            <a:spLocks noGrp="1"/>
          </p:cNvSpPr>
          <p:nvPr>
            <p:ph type="body" idx="4294967295"/>
          </p:nvPr>
        </p:nvSpPr>
        <p:spPr>
          <a:xfrm>
            <a:off x="457200" y="1600200"/>
            <a:ext cx="3252788" cy="5257800"/>
          </a:xfrm>
        </p:spPr>
        <p:txBody>
          <a:bodyPr/>
          <a:lstStyle/>
          <a:p>
            <a:pPr eaLnBrk="1"/>
            <a:r>
              <a:rPr lang="en-US" altLang="en-US" smtClean="0">
                <a:latin typeface="Arial" panose="020B0604020202020204" pitchFamily="34" charset="0"/>
                <a:cs typeface="Arial" panose="020B0604020202020204" pitchFamily="34" charset="0"/>
              </a:rPr>
              <a:t>One in five (1/5) private industry, worker deaths are in construction.</a:t>
            </a:r>
          </a:p>
          <a:p>
            <a:pPr eaLnBrk="1"/>
            <a:r>
              <a:rPr lang="en-US" altLang="en-US" smtClean="0">
                <a:latin typeface="Arial" panose="020B0604020202020204" pitchFamily="34" charset="0"/>
                <a:cs typeface="Arial" panose="020B0604020202020204" pitchFamily="34" charset="0"/>
              </a:rPr>
              <a:t>Of those, nearly two-thirds (2/3) were caused by the Focus Four hazards.</a:t>
            </a:r>
          </a:p>
        </p:txBody>
      </p:sp>
      <p:pic>
        <p:nvPicPr>
          <p:cNvPr id="18434" name="Picture 1" descr="An image of the signs that indicate the Focus Four Hazards: falls, caught-in or -between, struck by, electrocution" title="Yellow sign">
            <a:extLst/>
          </p:cNvPr>
          <p:cNvPicPr>
            <a:picLocks noChangeAspect="1" noChangeArrowheads="1"/>
          </p:cNvPicPr>
          <p:nvPr/>
        </p:nvPicPr>
        <p:blipFill>
          <a:blip r:embed="rId3"/>
          <a:srcRect/>
          <a:stretch>
            <a:fillRect/>
          </a:stretch>
        </p:blipFill>
        <p:spPr bwMode="auto">
          <a:xfrm>
            <a:off x="3875088" y="2065338"/>
            <a:ext cx="5014912"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55600"/>
            <a:ext cx="8229600" cy="1244600"/>
          </a:xfrm>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Construction:  Focus Four</a:t>
            </a:r>
            <a:endParaRPr lang="en-US" sz="2400" dirty="0">
              <a:solidFill>
                <a:srgbClr val="FFFF00"/>
              </a:solidFill>
              <a:latin typeface="Arial" panose="020B0604020202020204" pitchFamily="34" charset="0"/>
              <a:cs typeface="Arial" panose="020B0604020202020204" pitchFamily="34" charset="0"/>
            </a:endParaRPr>
          </a:p>
        </p:txBody>
      </p:sp>
      <p:sp>
        <p:nvSpPr>
          <p:cNvPr id="21508" name="Text Placeholder 2"/>
          <p:cNvSpPr>
            <a:spLocks noGrp="1"/>
          </p:cNvSpPr>
          <p:nvPr>
            <p:ph type="body" idx="4294967295"/>
          </p:nvPr>
        </p:nvSpPr>
        <p:spPr>
          <a:xfrm>
            <a:off x="457200" y="2074863"/>
            <a:ext cx="3849688" cy="4624387"/>
          </a:xfrm>
        </p:spPr>
        <p:txBody>
          <a:bodyPr/>
          <a:lstStyle/>
          <a:p>
            <a:pPr eaLnBrk="1"/>
            <a:r>
              <a:rPr lang="en-US" altLang="en-US" dirty="0" smtClean="0">
                <a:latin typeface="Arial" panose="020B0604020202020204" pitchFamily="34" charset="0"/>
                <a:cs typeface="Arial" panose="020B0604020202020204" pitchFamily="34" charset="0"/>
              </a:rPr>
              <a:t>In </a:t>
            </a:r>
            <a:r>
              <a:rPr lang="en-US" altLang="en-US" dirty="0" smtClean="0">
                <a:latin typeface="Arial" panose="020B0604020202020204" pitchFamily="34" charset="0"/>
                <a:cs typeface="Arial" panose="020B0604020202020204" pitchFamily="34" charset="0"/>
              </a:rPr>
              <a:t>Hawaii, there were 18 fatalities, with 8 of those being in construction. </a:t>
            </a:r>
          </a:p>
          <a:p>
            <a:pPr eaLnBrk="1"/>
            <a:r>
              <a:rPr lang="en-US" altLang="en-US" dirty="0" smtClean="0">
                <a:latin typeface="Arial" panose="020B0604020202020204" pitchFamily="34" charset="0"/>
                <a:cs typeface="Arial" panose="020B0604020202020204" pitchFamily="34" charset="0"/>
              </a:rPr>
              <a:t>More than ten of the total fatalities in Hawaii, were under the age of 34 (2015).</a:t>
            </a:r>
          </a:p>
        </p:txBody>
      </p:sp>
      <p:pic>
        <p:nvPicPr>
          <p:cNvPr id="20482" name="Picture 1" descr="An image of the signs that indicate the Focus Four Hazards" title="Yellow sign">
            <a:extLst/>
          </p:cNvPr>
          <p:cNvPicPr>
            <a:picLocks noChangeAspect="1" noChangeArrowheads="1"/>
          </p:cNvPicPr>
          <p:nvPr/>
        </p:nvPicPr>
        <p:blipFill>
          <a:blip r:embed="rId3"/>
          <a:srcRect/>
          <a:stretch>
            <a:fillRect/>
          </a:stretch>
        </p:blipFill>
        <p:spPr bwMode="auto">
          <a:xfrm>
            <a:off x="4551363" y="2233613"/>
            <a:ext cx="4424362"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2" name="Title 1">
            <a:extLst/>
          </p:cNvPr>
          <p:cNvSpPr>
            <a:spLocks noGrp="1"/>
          </p:cNvSpPr>
          <p:nvPr>
            <p:ph type="title" idx="4294967295"/>
          </p:nvPr>
        </p:nvSpPr>
        <p:spPr>
          <a:xfrm>
            <a:off x="457200" y="422275"/>
            <a:ext cx="8229600" cy="1177925"/>
          </a:xfrm>
        </p:spPr>
        <p:txBody>
          <a:bodyPr/>
          <a:lstStyle/>
          <a:p>
            <a:pPr eaLnBrk="1">
              <a:defRPr/>
            </a:pPr>
            <a:r>
              <a:rPr lang="en-US" sz="3800" kern="1200" dirty="0">
                <a:solidFill>
                  <a:srgbClr val="FF7031"/>
                </a:solidFill>
                <a:ea typeface="Helvetica" pitchFamily="2" charset="0"/>
                <a:cs typeface="Calibri" panose="020F0502020204030204" pitchFamily="34" charset="0"/>
              </a:rPr>
              <a:t>Hazard Identification </a:t>
            </a:r>
            <a:r>
              <a:rPr lang="en-US" sz="3800" kern="1200" dirty="0" smtClean="0">
                <a:solidFill>
                  <a:srgbClr val="FF7031"/>
                </a:solidFill>
                <a:ea typeface="Helvetica" pitchFamily="2" charset="0"/>
                <a:cs typeface="Calibri" panose="020F0502020204030204" pitchFamily="34" charset="0"/>
              </a:rPr>
              <a:t>Plan</a:t>
            </a:r>
            <a:br>
              <a:rPr lang="en-US" sz="3800" kern="1200" dirty="0" smtClean="0">
                <a:solidFill>
                  <a:srgbClr val="FF7031"/>
                </a:solidFill>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General Industry (2015)</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Table 2" descr="The number of injuries that happened in 2015&#10;" title="White and grey colored chart ">
            <a:extLst/>
          </p:cNvPr>
          <p:cNvGraphicFramePr>
            <a:graphicFrameLocks noGrp="1"/>
          </p:cNvGraphicFramePr>
          <p:nvPr/>
        </p:nvGraphicFramePr>
        <p:xfrm>
          <a:off x="672917" y="2610462"/>
          <a:ext cx="7906120" cy="1645920"/>
        </p:xfrm>
        <a:graphic>
          <a:graphicData uri="http://schemas.openxmlformats.org/drawingml/2006/table">
            <a:tbl>
              <a:tblPr firstRow="1" bandRow="1">
                <a:tableStyleId>{2D5ABB26-0587-4C30-8999-92F81FD0307C}</a:tableStyleId>
              </a:tblPr>
              <a:tblGrid>
                <a:gridCol w="3953060">
                  <a:extLst>
                    <a:ext uri="{9D8B030D-6E8A-4147-A177-3AD203B41FA5}">
                      <a16:colId xmlns:a16="http://schemas.microsoft.com/office/drawing/2014/main" val="20000"/>
                    </a:ext>
                  </a:extLst>
                </a:gridCol>
                <a:gridCol w="3953060">
                  <a:extLst>
                    <a:ext uri="{9D8B030D-6E8A-4147-A177-3AD203B41FA5}">
                      <a16:colId xmlns:a16="http://schemas.microsoft.com/office/drawing/2014/main" val="20001"/>
                    </a:ext>
                  </a:extLst>
                </a:gridCol>
              </a:tblGrid>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sz="3000" b="1" u="none" strike="noStrike" kern="0" cap="none" spc="0" normalizeH="0" baseline="0" noProof="0" dirty="0">
                          <a:ln>
                            <a:noFill/>
                          </a:ln>
                          <a:solidFill>
                            <a:schemeClr val="bg1">
                              <a:lumMod val="85000"/>
                            </a:schemeClr>
                          </a:solidFill>
                          <a:effectLst/>
                          <a:uLnTx/>
                          <a:uFillTx/>
                          <a:sym typeface="Calibri"/>
                        </a:rPr>
                        <a:t>Sprain, strains, tears </a:t>
                      </a:r>
                      <a:endParaRPr lang="en-US" sz="3000" b="1" dirty="0">
                        <a:solidFill>
                          <a:schemeClr val="bg1">
                            <a:lumMod val="85000"/>
                          </a:schemeClr>
                        </a:solidFill>
                        <a:latin typeface="Arial"/>
                        <a:cs typeface="Arial"/>
                      </a:endParaRPr>
                    </a:p>
                  </a:txBody>
                  <a:tcPr>
                    <a:lnL w="76200" cap="flat" cmpd="sng" algn="ctr">
                      <a:solidFill>
                        <a:srgbClr val="FFFFFF">
                          <a:lumMod val="75000"/>
                        </a:srgbClr>
                      </a:solidFill>
                      <a:prstDash val="solid"/>
                      <a:round/>
                      <a:headEnd type="none" w="med" len="med"/>
                      <a:tailEnd type="none" w="med" len="med"/>
                    </a:lnL>
                    <a:lnR w="76200" cap="flat" cmpd="sng" algn="ctr">
                      <a:solidFill>
                        <a:srgbClr val="FFFFFF">
                          <a:lumMod val="75000"/>
                        </a:srgbClr>
                      </a:solidFill>
                      <a:prstDash val="solid"/>
                      <a:round/>
                      <a:headEnd type="none" w="med" len="med"/>
                      <a:tailEnd type="none" w="med" len="med"/>
                    </a:lnR>
                    <a:lnT w="76200" cap="flat" cmpd="sng" algn="ctr">
                      <a:solidFill>
                        <a:srgbClr val="FFFFFF">
                          <a:lumMod val="75000"/>
                        </a:srgbClr>
                      </a:solidFill>
                      <a:prstDash val="solid"/>
                      <a:round/>
                      <a:headEnd type="none" w="med" len="med"/>
                      <a:tailEnd type="none" w="med" len="med"/>
                    </a:lnT>
                    <a:lnB w="76200" cap="flat" cmpd="sng" algn="ctr">
                      <a:solidFill>
                        <a:srgbClr val="FFFFFF">
                          <a:lumMod val="75000"/>
                        </a:srgbClr>
                      </a:solidFill>
                      <a:prstDash val="solid"/>
                      <a:round/>
                      <a:headEnd type="none" w="med" len="med"/>
                      <a:tailEnd type="none" w="med" len="med"/>
                    </a:lnB>
                  </a:tcPr>
                </a:tc>
                <a:tc>
                  <a:txBody>
                    <a:bodyPr/>
                    <a:lstStyle/>
                    <a:p>
                      <a:pPr marL="0" marR="0" lvl="5"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lumMod val="85000"/>
                            </a:schemeClr>
                          </a:solidFill>
                        </a:rPr>
                        <a:t>324,700</a:t>
                      </a:r>
                      <a:endParaRPr lang="en-US" sz="3000" b="1" dirty="0">
                        <a:solidFill>
                          <a:schemeClr val="bg1">
                            <a:lumMod val="85000"/>
                          </a:schemeClr>
                        </a:solidFill>
                        <a:latin typeface="Arial"/>
                        <a:cs typeface="Arial"/>
                      </a:endParaRPr>
                    </a:p>
                  </a:txBody>
                  <a:tcPr>
                    <a:lnL w="76200" cap="flat" cmpd="sng" algn="ctr">
                      <a:solidFill>
                        <a:srgbClr val="FFFFFF">
                          <a:lumMod val="75000"/>
                        </a:srgbClr>
                      </a:solidFill>
                      <a:prstDash val="solid"/>
                      <a:round/>
                      <a:headEnd type="none" w="med" len="med"/>
                      <a:tailEnd type="none" w="med" len="med"/>
                    </a:lnL>
                    <a:lnR w="76200" cap="flat" cmpd="sng" algn="ctr">
                      <a:solidFill>
                        <a:srgbClr val="FFFFFF">
                          <a:lumMod val="75000"/>
                        </a:srgbClr>
                      </a:solidFill>
                      <a:prstDash val="solid"/>
                      <a:round/>
                      <a:headEnd type="none" w="med" len="med"/>
                      <a:tailEnd type="none" w="med" len="med"/>
                    </a:lnR>
                    <a:lnT w="76200" cap="flat" cmpd="sng" algn="ctr">
                      <a:solidFill>
                        <a:srgbClr val="FFFFFF">
                          <a:lumMod val="75000"/>
                        </a:srgbClr>
                      </a:solidFill>
                      <a:prstDash val="solid"/>
                      <a:round/>
                      <a:headEnd type="none" w="med" len="med"/>
                      <a:tailEnd type="none" w="med" len="med"/>
                    </a:lnT>
                    <a:lnB w="762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lvl="5" indent="0" defTabSz="457200">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3000" b="1" dirty="0">
                          <a:solidFill>
                            <a:schemeClr val="bg1">
                              <a:lumMod val="85000"/>
                            </a:schemeClr>
                          </a:solidFill>
                        </a:rPr>
                        <a:t>Back injuries</a:t>
                      </a:r>
                      <a:endParaRPr lang="en-US" sz="3000" b="1" dirty="0">
                        <a:solidFill>
                          <a:schemeClr val="bg1">
                            <a:lumMod val="85000"/>
                          </a:schemeClr>
                        </a:solidFill>
                        <a:latin typeface="Arial"/>
                        <a:cs typeface="Arial"/>
                      </a:endParaRPr>
                    </a:p>
                  </a:txBody>
                  <a:tcPr>
                    <a:lnL w="76200" cap="flat" cmpd="sng" algn="ctr">
                      <a:solidFill>
                        <a:srgbClr val="FFFFFF">
                          <a:lumMod val="75000"/>
                        </a:srgbClr>
                      </a:solidFill>
                      <a:prstDash val="solid"/>
                      <a:round/>
                      <a:headEnd type="none" w="med" len="med"/>
                      <a:tailEnd type="none" w="med" len="med"/>
                    </a:lnL>
                    <a:lnR w="76200" cap="flat" cmpd="sng" algn="ctr">
                      <a:solidFill>
                        <a:srgbClr val="FFFFFF">
                          <a:lumMod val="75000"/>
                        </a:srgbClr>
                      </a:solidFill>
                      <a:prstDash val="solid"/>
                      <a:round/>
                      <a:headEnd type="none" w="med" len="med"/>
                      <a:tailEnd type="none" w="med" len="med"/>
                    </a:lnR>
                    <a:lnT w="76200" cap="flat" cmpd="sng" algn="ctr">
                      <a:solidFill>
                        <a:srgbClr val="FFFFFF">
                          <a:lumMod val="75000"/>
                        </a:srgbClr>
                      </a:solidFill>
                      <a:prstDash val="solid"/>
                      <a:round/>
                      <a:headEnd type="none" w="med" len="med"/>
                      <a:tailEnd type="none" w="med" len="med"/>
                    </a:lnT>
                    <a:lnB w="76200" cap="flat" cmpd="sng" algn="ctr">
                      <a:solidFill>
                        <a:srgbClr val="FFFFFF">
                          <a:lumMod val="75000"/>
                        </a:srgbClr>
                      </a:solidFill>
                      <a:prstDash val="solid"/>
                      <a:round/>
                      <a:headEnd type="none" w="med" len="med"/>
                      <a:tailEnd type="none" w="med" len="med"/>
                    </a:lnB>
                  </a:tcPr>
                </a:tc>
                <a:tc>
                  <a:txBody>
                    <a:bodyPr/>
                    <a:lstStyle/>
                    <a:p>
                      <a:pPr lvl="5" indent="0" algn="ctr" defTabSz="457200">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3000" b="1" dirty="0">
                          <a:solidFill>
                            <a:schemeClr val="bg1">
                              <a:lumMod val="85000"/>
                            </a:schemeClr>
                          </a:solidFill>
                        </a:rPr>
                        <a:t>155,740</a:t>
                      </a:r>
                      <a:endParaRPr lang="en-US" sz="3000" b="1" dirty="0">
                        <a:solidFill>
                          <a:schemeClr val="bg1">
                            <a:lumMod val="85000"/>
                          </a:schemeClr>
                        </a:solidFill>
                        <a:latin typeface="Arial"/>
                        <a:cs typeface="Arial"/>
                      </a:endParaRPr>
                    </a:p>
                  </a:txBody>
                  <a:tcPr>
                    <a:lnL w="76200" cap="flat" cmpd="sng" algn="ctr">
                      <a:solidFill>
                        <a:srgbClr val="FFFFFF">
                          <a:lumMod val="75000"/>
                        </a:srgbClr>
                      </a:solidFill>
                      <a:prstDash val="solid"/>
                      <a:round/>
                      <a:headEnd type="none" w="med" len="med"/>
                      <a:tailEnd type="none" w="med" len="med"/>
                    </a:lnL>
                    <a:lnR w="76200" cap="flat" cmpd="sng" algn="ctr">
                      <a:solidFill>
                        <a:srgbClr val="FFFFFF">
                          <a:lumMod val="75000"/>
                        </a:srgbClr>
                      </a:solidFill>
                      <a:prstDash val="solid"/>
                      <a:round/>
                      <a:headEnd type="none" w="med" len="med"/>
                      <a:tailEnd type="none" w="med" len="med"/>
                    </a:lnR>
                    <a:lnT w="76200" cap="flat" cmpd="sng" algn="ctr">
                      <a:solidFill>
                        <a:srgbClr val="FFFFFF">
                          <a:lumMod val="75000"/>
                        </a:srgbClr>
                      </a:solidFill>
                      <a:prstDash val="solid"/>
                      <a:round/>
                      <a:headEnd type="none" w="med" len="med"/>
                      <a:tailEnd type="none" w="med" len="med"/>
                    </a:lnT>
                    <a:lnB w="762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lvl="5" indent="0" defTabSz="457200">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3000" b="1" dirty="0">
                          <a:solidFill>
                            <a:schemeClr val="bg1">
                              <a:lumMod val="85000"/>
                            </a:schemeClr>
                          </a:solidFill>
                        </a:rPr>
                        <a:t>Falls, slips, trips</a:t>
                      </a:r>
                      <a:endParaRPr lang="en-US" sz="3000" b="1" dirty="0">
                        <a:solidFill>
                          <a:schemeClr val="bg1">
                            <a:lumMod val="85000"/>
                          </a:schemeClr>
                        </a:solidFill>
                        <a:latin typeface="Arial"/>
                        <a:cs typeface="Arial"/>
                      </a:endParaRPr>
                    </a:p>
                  </a:txBody>
                  <a:tcPr>
                    <a:lnL w="76200" cap="flat" cmpd="sng" algn="ctr">
                      <a:solidFill>
                        <a:srgbClr val="FFFFFF">
                          <a:lumMod val="75000"/>
                        </a:srgbClr>
                      </a:solidFill>
                      <a:prstDash val="solid"/>
                      <a:round/>
                      <a:headEnd type="none" w="med" len="med"/>
                      <a:tailEnd type="none" w="med" len="med"/>
                    </a:lnL>
                    <a:lnR w="76200" cap="flat" cmpd="sng" algn="ctr">
                      <a:solidFill>
                        <a:srgbClr val="FFFFFF">
                          <a:lumMod val="75000"/>
                        </a:srgbClr>
                      </a:solidFill>
                      <a:prstDash val="solid"/>
                      <a:round/>
                      <a:headEnd type="none" w="med" len="med"/>
                      <a:tailEnd type="none" w="med" len="med"/>
                    </a:lnR>
                    <a:lnT w="76200" cap="flat" cmpd="sng" algn="ctr">
                      <a:solidFill>
                        <a:srgbClr val="FFFFFF">
                          <a:lumMod val="75000"/>
                        </a:srgbClr>
                      </a:solidFill>
                      <a:prstDash val="solid"/>
                      <a:round/>
                      <a:headEnd type="none" w="med" len="med"/>
                      <a:tailEnd type="none" w="med" len="med"/>
                    </a:lnT>
                    <a:lnB w="76200" cap="flat" cmpd="sng" algn="ctr">
                      <a:solidFill>
                        <a:srgbClr val="FFFFFF">
                          <a:lumMod val="75000"/>
                        </a:srgbClr>
                      </a:solidFill>
                      <a:prstDash val="solid"/>
                      <a:round/>
                      <a:headEnd type="none" w="med" len="med"/>
                      <a:tailEnd type="none" w="med" len="med"/>
                    </a:lnB>
                  </a:tcPr>
                </a:tc>
                <a:tc>
                  <a:txBody>
                    <a:bodyPr/>
                    <a:lstStyle/>
                    <a:p>
                      <a:pPr lvl="5" indent="0" algn="ctr" defTabSz="457200">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3000" b="1" dirty="0">
                          <a:solidFill>
                            <a:schemeClr val="bg1">
                              <a:lumMod val="85000"/>
                            </a:schemeClr>
                          </a:solidFill>
                        </a:rPr>
                        <a:t>238,610</a:t>
                      </a:r>
                      <a:endParaRPr lang="en-US" sz="3000" b="1" dirty="0">
                        <a:solidFill>
                          <a:schemeClr val="bg1">
                            <a:lumMod val="85000"/>
                          </a:schemeClr>
                        </a:solidFill>
                        <a:latin typeface="Arial"/>
                        <a:cs typeface="Arial"/>
                      </a:endParaRPr>
                    </a:p>
                  </a:txBody>
                  <a:tcPr>
                    <a:lnL w="76200" cap="flat" cmpd="sng" algn="ctr">
                      <a:solidFill>
                        <a:srgbClr val="FFFFFF">
                          <a:lumMod val="75000"/>
                        </a:srgbClr>
                      </a:solidFill>
                      <a:prstDash val="solid"/>
                      <a:round/>
                      <a:headEnd type="none" w="med" len="med"/>
                      <a:tailEnd type="none" w="med" len="med"/>
                    </a:lnL>
                    <a:lnR w="76200" cap="flat" cmpd="sng" algn="ctr">
                      <a:solidFill>
                        <a:srgbClr val="FFFFFF">
                          <a:lumMod val="75000"/>
                        </a:srgbClr>
                      </a:solidFill>
                      <a:prstDash val="solid"/>
                      <a:round/>
                      <a:headEnd type="none" w="med" len="med"/>
                      <a:tailEnd type="none" w="med" len="med"/>
                    </a:lnR>
                    <a:lnT w="76200" cap="flat" cmpd="sng" algn="ctr">
                      <a:solidFill>
                        <a:srgbClr val="FFFFFF">
                          <a:lumMod val="75000"/>
                        </a:srgbClr>
                      </a:solidFill>
                      <a:prstDash val="solid"/>
                      <a:round/>
                      <a:headEnd type="none" w="med" len="med"/>
                      <a:tailEnd type="none" w="med" len="med"/>
                    </a:lnT>
                    <a:lnB w="762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Shape 136">
            <a:extLst/>
          </p:cNvPr>
          <p:cNvSpPr/>
          <p:nvPr/>
        </p:nvSpPr>
        <p:spPr>
          <a:xfrm>
            <a:off x="489305" y="4583641"/>
            <a:ext cx="8277913" cy="1708160"/>
          </a:xfrm>
          <a:prstGeom prst="rect">
            <a:avLst/>
          </a:prstGeom>
          <a:ln w="12700">
            <a:miter lim="400000"/>
          </a:ln>
          <a:extLst>
            <a:ext uri="{C572A759-6A51-4108-AA02-DFA0A04FC94B}"/>
          </a:extLst>
        </p:spPr>
        <p:txBody>
          <a:bodyPr lIns="45719" rIns="45719">
            <a:spAutoFit/>
          </a:bodyPr>
          <a:lstStyle/>
          <a:p>
            <a:pPr marL="0" lvl="5" algn="ctr" defTabSz="457200" hangingPunct="0">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r>
              <a:rPr lang="en-US" sz="3500" b="1" kern="0" dirty="0">
                <a:solidFill>
                  <a:srgbClr val="FFFFFF"/>
                </a:solidFill>
                <a:uFill>
                  <a:solidFill>
                    <a:srgbClr val="000000"/>
                  </a:solidFill>
                </a:uFill>
                <a:latin typeface="Arial"/>
                <a:ea typeface="Arial"/>
                <a:cs typeface="Arial"/>
                <a:sym typeface="Arial"/>
              </a:rPr>
              <a:t>The leading major event or was overexertion and bodily reaction. </a:t>
            </a:r>
          </a:p>
          <a:p>
            <a:pPr marL="0" lvl="5" algn="ctr" defTabSz="457200" hangingPunct="0">
              <a:tabLst>
                <a:tab pos="139700" algn="l"/>
                <a:tab pos="508000" algn="l"/>
              </a:tabLst>
              <a:defRPr sz="2400" b="1">
                <a:solidFill>
                  <a:schemeClr val="accent6">
                    <a:hueOff val="-2024602"/>
                    <a:satOff val="46824"/>
                  </a:schemeClr>
                </a:solidFill>
                <a:uFill>
                  <a:solidFill>
                    <a:srgbClr val="000000"/>
                  </a:solidFill>
                </a:uFill>
                <a:latin typeface="Arial"/>
                <a:ea typeface="Arial"/>
                <a:cs typeface="Arial"/>
                <a:sym typeface="Arial"/>
              </a:defRPr>
            </a:pPr>
            <a:endParaRPr sz="3500" b="1" kern="0" dirty="0">
              <a:solidFill>
                <a:srgbClr val="FFFFFF"/>
              </a:solidFill>
              <a:uFill>
                <a:solidFill>
                  <a:srgbClr val="000000"/>
                </a:solidFill>
              </a:uFill>
              <a:latin typeface="Arial"/>
              <a:ea typeface="Arial"/>
              <a:cs typeface="Arial"/>
              <a:sym typeface="Arial"/>
            </a:endParaRPr>
          </a:p>
        </p:txBody>
      </p:sp>
    </p:spTree>
  </p:cSld>
  <p:clrMapOvr>
    <a:masterClrMapping/>
  </p:clrMapOvr>
  <p:transition spd="med"/>
</p:sld>
</file>

<file path=ppt/theme/theme1.xml><?xml version="1.0" encoding="utf-8"?>
<a:theme xmlns:a="http://schemas.openxmlformats.org/drawingml/2006/main" name="BIA wo ">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IA wo " id="{7285124B-5878-F642-BA53-2F6CC0380D2F}" vid="{5A5097CB-E792-0247-A718-603EFEED6403}"/>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BIA wo </Template>
  <TotalTime>0</TotalTime>
  <Words>2664</Words>
  <Application>Microsoft Office PowerPoint</Application>
  <PresentationFormat>On-screen Show (4:3)</PresentationFormat>
  <Paragraphs>438</Paragraphs>
  <Slides>41</Slides>
  <Notes>41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Arial</vt:lpstr>
      <vt:lpstr>Arial  </vt:lpstr>
      <vt:lpstr>Arial Black</vt:lpstr>
      <vt:lpstr>Arial Hebrew</vt:lpstr>
      <vt:lpstr>Calibri</vt:lpstr>
      <vt:lpstr>Calibri Light</vt:lpstr>
      <vt:lpstr>Helvetica</vt:lpstr>
      <vt:lpstr>Tahoma</vt:lpstr>
      <vt:lpstr>Times New Roman</vt:lpstr>
      <vt:lpstr>BIA wo </vt:lpstr>
      <vt:lpstr>Document</vt:lpstr>
      <vt:lpstr>Hazard  Identification Plan</vt:lpstr>
      <vt:lpstr>Overview </vt:lpstr>
      <vt:lpstr>Introduction </vt:lpstr>
      <vt:lpstr>Introduction  </vt:lpstr>
      <vt:lpstr>Introduction   </vt:lpstr>
      <vt:lpstr>Hazard Identification Plan </vt:lpstr>
      <vt:lpstr>Hazard Identification Plan</vt:lpstr>
      <vt:lpstr>Hazard Identification Plan Construction:  Focus Four</vt:lpstr>
      <vt:lpstr>Hazard Identification Plan General Industry (2015)</vt:lpstr>
      <vt:lpstr>Hazard Identification Plan  </vt:lpstr>
      <vt:lpstr>Hazard Identification Plan Controls</vt:lpstr>
      <vt:lpstr>Hazard Identification Plan To Update Policies</vt:lpstr>
      <vt:lpstr>Hazard Identification Plan   To Update Policies</vt:lpstr>
      <vt:lpstr>Hazard Identification Plan   </vt:lpstr>
      <vt:lpstr>Hazard Identification Plan    </vt:lpstr>
      <vt:lpstr>Costs </vt:lpstr>
      <vt:lpstr>Costs Types of Accident Costs </vt:lpstr>
      <vt:lpstr>Costs Impact of Accidents on Profits &amp; Sales </vt:lpstr>
      <vt:lpstr>Costs  </vt:lpstr>
      <vt:lpstr>Costs Costs Categorized by Body Part </vt:lpstr>
      <vt:lpstr>Costs</vt:lpstr>
      <vt:lpstr>Costs Costs Categorized by Injury Type</vt:lpstr>
      <vt:lpstr>Costs How to Estimate the Impact of Accidents on Profits</vt:lpstr>
      <vt:lpstr>Costs    </vt:lpstr>
      <vt:lpstr>Costs Sales Required to Pay for an Accident</vt:lpstr>
      <vt:lpstr>Costs Sales Impact of Selected Injuries</vt:lpstr>
      <vt:lpstr>Costs   </vt:lpstr>
      <vt:lpstr>Costs     </vt:lpstr>
      <vt:lpstr>Costs Table 2016 Top 10 Focus Four Violations </vt:lpstr>
      <vt:lpstr>Identifying Hazards</vt:lpstr>
      <vt:lpstr>Identifying Hazards An Example  Professional Standards Medical Procedure:  Would you trust a physician who:</vt:lpstr>
      <vt:lpstr>Identifying Hazards </vt:lpstr>
      <vt:lpstr>Identifying Hazards  </vt:lpstr>
      <vt:lpstr>Identifying Hazards   </vt:lpstr>
      <vt:lpstr>Identifying Hazards Hidden Messages</vt:lpstr>
      <vt:lpstr>Identifying Hazards Clear Messages</vt:lpstr>
      <vt:lpstr>Identifying Hazards    </vt:lpstr>
      <vt:lpstr>Identifying Hazards     </vt:lpstr>
      <vt:lpstr>Identifying Hazards      </vt:lpstr>
      <vt:lpstr>Questions?</vt:lpstr>
      <vt:lpstr>OSHA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2018-07-16T18:41:03Z</dcterms:modified>
</cp:coreProperties>
</file>